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50" r:id="rId1"/>
  </p:sldMasterIdLst>
  <p:notesMasterIdLst>
    <p:notesMasterId r:id="rId94"/>
  </p:notesMasterIdLst>
  <p:handoutMasterIdLst>
    <p:handoutMasterId r:id="rId95"/>
  </p:handoutMasterIdLst>
  <p:sldIdLst>
    <p:sldId id="256" r:id="rId2"/>
    <p:sldId id="493" r:id="rId3"/>
    <p:sldId id="653" r:id="rId4"/>
    <p:sldId id="338" r:id="rId5"/>
    <p:sldId id="477" r:id="rId6"/>
    <p:sldId id="334" r:id="rId7"/>
    <p:sldId id="335" r:id="rId8"/>
    <p:sldId id="336" r:id="rId9"/>
    <p:sldId id="337" r:id="rId10"/>
    <p:sldId id="631" r:id="rId11"/>
    <p:sldId id="705" r:id="rId12"/>
    <p:sldId id="712" r:id="rId13"/>
    <p:sldId id="713" r:id="rId14"/>
    <p:sldId id="715" r:id="rId15"/>
    <p:sldId id="716" r:id="rId16"/>
    <p:sldId id="717" r:id="rId17"/>
    <p:sldId id="718" r:id="rId18"/>
    <p:sldId id="657" r:id="rId19"/>
    <p:sldId id="704" r:id="rId20"/>
    <p:sldId id="659" r:id="rId21"/>
    <p:sldId id="660" r:id="rId22"/>
    <p:sldId id="661" r:id="rId23"/>
    <p:sldId id="663" r:id="rId24"/>
    <p:sldId id="359" r:id="rId25"/>
    <p:sldId id="667" r:id="rId26"/>
    <p:sldId id="668" r:id="rId27"/>
    <p:sldId id="671" r:id="rId28"/>
    <p:sldId id="686" r:id="rId29"/>
    <p:sldId id="685" r:id="rId30"/>
    <p:sldId id="672" r:id="rId31"/>
    <p:sldId id="673" r:id="rId32"/>
    <p:sldId id="674" r:id="rId33"/>
    <p:sldId id="675" r:id="rId34"/>
    <p:sldId id="676" r:id="rId35"/>
    <p:sldId id="719" r:id="rId36"/>
    <p:sldId id="695" r:id="rId37"/>
    <p:sldId id="696" r:id="rId38"/>
    <p:sldId id="697" r:id="rId39"/>
    <p:sldId id="698" r:id="rId40"/>
    <p:sldId id="699" r:id="rId41"/>
    <p:sldId id="700" r:id="rId42"/>
    <p:sldId id="701" r:id="rId43"/>
    <p:sldId id="702" r:id="rId44"/>
    <p:sldId id="703" r:id="rId45"/>
    <p:sldId id="678" r:id="rId46"/>
    <p:sldId id="632" r:id="rId47"/>
    <p:sldId id="627" r:id="rId48"/>
    <p:sldId id="626" r:id="rId49"/>
    <p:sldId id="633" r:id="rId50"/>
    <p:sldId id="634" r:id="rId51"/>
    <p:sldId id="687" r:id="rId52"/>
    <p:sldId id="689" r:id="rId53"/>
    <p:sldId id="688" r:id="rId54"/>
    <p:sldId id="651" r:id="rId55"/>
    <p:sldId id="652" r:id="rId56"/>
    <p:sldId id="650" r:id="rId57"/>
    <p:sldId id="691" r:id="rId58"/>
    <p:sldId id="647" r:id="rId59"/>
    <p:sldId id="648" r:id="rId60"/>
    <p:sldId id="681" r:id="rId61"/>
    <p:sldId id="682" r:id="rId62"/>
    <p:sldId id="683" r:id="rId63"/>
    <p:sldId id="684" r:id="rId64"/>
    <p:sldId id="649" r:id="rId65"/>
    <p:sldId id="662" r:id="rId66"/>
    <p:sldId id="706" r:id="rId67"/>
    <p:sldId id="694" r:id="rId68"/>
    <p:sldId id="642" r:id="rId69"/>
    <p:sldId id="707" r:id="rId70"/>
    <p:sldId id="282" r:id="rId71"/>
    <p:sldId id="283" r:id="rId72"/>
    <p:sldId id="284" r:id="rId73"/>
    <p:sldId id="286" r:id="rId74"/>
    <p:sldId id="636" r:id="rId75"/>
    <p:sldId id="637" r:id="rId76"/>
    <p:sldId id="638" r:id="rId77"/>
    <p:sldId id="285" r:id="rId78"/>
    <p:sldId id="639" r:id="rId79"/>
    <p:sldId id="287" r:id="rId80"/>
    <p:sldId id="405" r:id="rId81"/>
    <p:sldId id="288" r:id="rId82"/>
    <p:sldId id="289" r:id="rId83"/>
    <p:sldId id="290" r:id="rId84"/>
    <p:sldId id="291" r:id="rId85"/>
    <p:sldId id="292" r:id="rId86"/>
    <p:sldId id="640" r:id="rId87"/>
    <p:sldId id="296" r:id="rId88"/>
    <p:sldId id="708" r:id="rId89"/>
    <p:sldId id="709" r:id="rId90"/>
    <p:sldId id="710" r:id="rId91"/>
    <p:sldId id="679" r:id="rId92"/>
    <p:sldId id="680" r:id="rId93"/>
  </p:sldIdLst>
  <p:sldSz cx="6858000" cy="9144000" type="letter"/>
  <p:notesSz cx="7010400" cy="9296400"/>
  <p:defaultTextStyle>
    <a:defPPr>
      <a:defRPr lang="en-US"/>
    </a:defPPr>
    <a:lvl1pPr algn="l" rtl="0" fontAlgn="base">
      <a:spcBef>
        <a:spcPct val="0"/>
      </a:spcBef>
      <a:spcAft>
        <a:spcPct val="0"/>
      </a:spcAft>
      <a:defRPr sz="1200" b="1" u="sng" kern="1200">
        <a:solidFill>
          <a:schemeClr val="tx1"/>
        </a:solidFill>
        <a:latin typeface="Arial" charset="0"/>
        <a:ea typeface="+mn-ea"/>
        <a:cs typeface="Arial" charset="0"/>
      </a:defRPr>
    </a:lvl1pPr>
    <a:lvl2pPr marL="457200" algn="l" rtl="0" fontAlgn="base">
      <a:spcBef>
        <a:spcPct val="0"/>
      </a:spcBef>
      <a:spcAft>
        <a:spcPct val="0"/>
      </a:spcAft>
      <a:defRPr sz="1200" b="1" u="sng" kern="1200">
        <a:solidFill>
          <a:schemeClr val="tx1"/>
        </a:solidFill>
        <a:latin typeface="Arial" charset="0"/>
        <a:ea typeface="+mn-ea"/>
        <a:cs typeface="Arial" charset="0"/>
      </a:defRPr>
    </a:lvl2pPr>
    <a:lvl3pPr marL="914400" algn="l" rtl="0" fontAlgn="base">
      <a:spcBef>
        <a:spcPct val="0"/>
      </a:spcBef>
      <a:spcAft>
        <a:spcPct val="0"/>
      </a:spcAft>
      <a:defRPr sz="1200" b="1" u="sng" kern="1200">
        <a:solidFill>
          <a:schemeClr val="tx1"/>
        </a:solidFill>
        <a:latin typeface="Arial" charset="0"/>
        <a:ea typeface="+mn-ea"/>
        <a:cs typeface="Arial" charset="0"/>
      </a:defRPr>
    </a:lvl3pPr>
    <a:lvl4pPr marL="1371600" algn="l" rtl="0" fontAlgn="base">
      <a:spcBef>
        <a:spcPct val="0"/>
      </a:spcBef>
      <a:spcAft>
        <a:spcPct val="0"/>
      </a:spcAft>
      <a:defRPr sz="1200" b="1" u="sng" kern="1200">
        <a:solidFill>
          <a:schemeClr val="tx1"/>
        </a:solidFill>
        <a:latin typeface="Arial" charset="0"/>
        <a:ea typeface="+mn-ea"/>
        <a:cs typeface="Arial" charset="0"/>
      </a:defRPr>
    </a:lvl4pPr>
    <a:lvl5pPr marL="1828800" algn="l" rtl="0" fontAlgn="base">
      <a:spcBef>
        <a:spcPct val="0"/>
      </a:spcBef>
      <a:spcAft>
        <a:spcPct val="0"/>
      </a:spcAft>
      <a:defRPr sz="1200" b="1" u="sng" kern="1200">
        <a:solidFill>
          <a:schemeClr val="tx1"/>
        </a:solidFill>
        <a:latin typeface="Arial" charset="0"/>
        <a:ea typeface="+mn-ea"/>
        <a:cs typeface="Arial" charset="0"/>
      </a:defRPr>
    </a:lvl5pPr>
    <a:lvl6pPr marL="2286000" algn="l" defTabSz="914400" rtl="0" eaLnBrk="1" latinLnBrk="0" hangingPunct="1">
      <a:defRPr sz="1200" b="1" u="sng" kern="1200">
        <a:solidFill>
          <a:schemeClr val="tx1"/>
        </a:solidFill>
        <a:latin typeface="Arial" charset="0"/>
        <a:ea typeface="+mn-ea"/>
        <a:cs typeface="Arial" charset="0"/>
      </a:defRPr>
    </a:lvl6pPr>
    <a:lvl7pPr marL="2743200" algn="l" defTabSz="914400" rtl="0" eaLnBrk="1" latinLnBrk="0" hangingPunct="1">
      <a:defRPr sz="1200" b="1" u="sng" kern="1200">
        <a:solidFill>
          <a:schemeClr val="tx1"/>
        </a:solidFill>
        <a:latin typeface="Arial" charset="0"/>
        <a:ea typeface="+mn-ea"/>
        <a:cs typeface="Arial" charset="0"/>
      </a:defRPr>
    </a:lvl7pPr>
    <a:lvl8pPr marL="3200400" algn="l" defTabSz="914400" rtl="0" eaLnBrk="1" latinLnBrk="0" hangingPunct="1">
      <a:defRPr sz="1200" b="1" u="sng" kern="1200">
        <a:solidFill>
          <a:schemeClr val="tx1"/>
        </a:solidFill>
        <a:latin typeface="Arial" charset="0"/>
        <a:ea typeface="+mn-ea"/>
        <a:cs typeface="Arial" charset="0"/>
      </a:defRPr>
    </a:lvl8pPr>
    <a:lvl9pPr marL="3657600" algn="l" defTabSz="914400" rtl="0" eaLnBrk="1" latinLnBrk="0" hangingPunct="1">
      <a:defRPr sz="1200" b="1" u="sng"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6C0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03" autoAdjust="0"/>
    <p:restoredTop sz="94660"/>
  </p:normalViewPr>
  <p:slideViewPr>
    <p:cSldViewPr>
      <p:cViewPr varScale="1">
        <p:scale>
          <a:sx n="70" d="100"/>
          <a:sy n="70" d="100"/>
        </p:scale>
        <p:origin x="-2410" y="-82"/>
      </p:cViewPr>
      <p:guideLst>
        <p:guide orient="horz" pos="2880"/>
        <p:guide pos="2160"/>
      </p:guideLst>
    </p:cSldViewPr>
  </p:slideViewPr>
  <p:notesTextViewPr>
    <p:cViewPr>
      <p:scale>
        <a:sx n="100" d="100"/>
        <a:sy n="100" d="100"/>
      </p:scale>
      <p:origin x="0" y="0"/>
    </p:cViewPr>
  </p:notesTextViewPr>
  <p:sorterViewPr>
    <p:cViewPr>
      <p:scale>
        <a:sx n="75" d="100"/>
        <a:sy n="75" d="100"/>
      </p:scale>
      <p:origin x="0" y="8460"/>
    </p:cViewPr>
  </p:sorterViewPr>
  <p:notesViewPr>
    <p:cSldViewPr>
      <p:cViewPr varScale="1">
        <p:scale>
          <a:sx n="53" d="100"/>
          <a:sy n="53" d="100"/>
        </p:scale>
        <p:origin x="-2796"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578" name="Rectangle 2"/>
          <p:cNvSpPr>
            <a:spLocks noGrp="1" noChangeArrowheads="1"/>
          </p:cNvSpPr>
          <p:nvPr>
            <p:ph type="hdr" sz="quarter"/>
          </p:nvPr>
        </p:nvSpPr>
        <p:spPr bwMode="auto">
          <a:xfrm>
            <a:off x="1" y="0"/>
            <a:ext cx="3039975" cy="463732"/>
          </a:xfrm>
          <a:prstGeom prst="rect">
            <a:avLst/>
          </a:prstGeom>
          <a:noFill/>
          <a:ln w="9525">
            <a:noFill/>
            <a:miter lim="800000"/>
            <a:headEnd/>
            <a:tailEnd/>
          </a:ln>
        </p:spPr>
        <p:txBody>
          <a:bodyPr vert="horz" wrap="square" lIns="144163" tIns="72082" rIns="144163" bIns="72082" numCol="1" anchor="t" anchorCtr="0" compatLnSpc="1">
            <a:prstTxWarp prst="textNoShape">
              <a:avLst/>
            </a:prstTxWarp>
          </a:bodyPr>
          <a:lstStyle>
            <a:lvl1pPr defTabSz="1439619">
              <a:defRPr sz="1900" b="0" u="none"/>
            </a:lvl1pPr>
          </a:lstStyle>
          <a:p>
            <a:endParaRPr lang="en-US"/>
          </a:p>
        </p:txBody>
      </p:sp>
      <p:sp>
        <p:nvSpPr>
          <p:cNvPr id="152579" name="Rectangle 3"/>
          <p:cNvSpPr>
            <a:spLocks noGrp="1" noChangeArrowheads="1"/>
          </p:cNvSpPr>
          <p:nvPr>
            <p:ph type="dt" sz="quarter" idx="1"/>
          </p:nvPr>
        </p:nvSpPr>
        <p:spPr bwMode="auto">
          <a:xfrm>
            <a:off x="3970426" y="0"/>
            <a:ext cx="3036207" cy="463732"/>
          </a:xfrm>
          <a:prstGeom prst="rect">
            <a:avLst/>
          </a:prstGeom>
          <a:noFill/>
          <a:ln w="9525">
            <a:noFill/>
            <a:miter lim="800000"/>
            <a:headEnd/>
            <a:tailEnd/>
          </a:ln>
        </p:spPr>
        <p:txBody>
          <a:bodyPr vert="horz" wrap="square" lIns="144163" tIns="72082" rIns="144163" bIns="72082" numCol="1" anchor="t" anchorCtr="0" compatLnSpc="1">
            <a:prstTxWarp prst="textNoShape">
              <a:avLst/>
            </a:prstTxWarp>
          </a:bodyPr>
          <a:lstStyle>
            <a:lvl1pPr algn="r" defTabSz="1439619">
              <a:defRPr sz="1900" b="0" u="none"/>
            </a:lvl1pPr>
          </a:lstStyle>
          <a:p>
            <a:endParaRPr lang="en-US"/>
          </a:p>
        </p:txBody>
      </p:sp>
      <p:sp>
        <p:nvSpPr>
          <p:cNvPr id="152580" name="Rectangle 4"/>
          <p:cNvSpPr>
            <a:spLocks noGrp="1" noChangeArrowheads="1"/>
          </p:cNvSpPr>
          <p:nvPr>
            <p:ph type="ftr" sz="quarter" idx="2"/>
          </p:nvPr>
        </p:nvSpPr>
        <p:spPr bwMode="auto">
          <a:xfrm>
            <a:off x="1" y="8829558"/>
            <a:ext cx="3039975" cy="463730"/>
          </a:xfrm>
          <a:prstGeom prst="rect">
            <a:avLst/>
          </a:prstGeom>
          <a:noFill/>
          <a:ln w="9525">
            <a:noFill/>
            <a:miter lim="800000"/>
            <a:headEnd/>
            <a:tailEnd/>
          </a:ln>
        </p:spPr>
        <p:txBody>
          <a:bodyPr vert="horz" wrap="square" lIns="144163" tIns="72082" rIns="144163" bIns="72082" numCol="1" anchor="b" anchorCtr="0" compatLnSpc="1">
            <a:prstTxWarp prst="textNoShape">
              <a:avLst/>
            </a:prstTxWarp>
          </a:bodyPr>
          <a:lstStyle>
            <a:lvl1pPr defTabSz="1439619">
              <a:defRPr sz="1900" b="0" u="none"/>
            </a:lvl1pPr>
          </a:lstStyle>
          <a:p>
            <a:endParaRPr lang="en-US"/>
          </a:p>
        </p:txBody>
      </p:sp>
      <p:sp>
        <p:nvSpPr>
          <p:cNvPr id="152581" name="Rectangle 5"/>
          <p:cNvSpPr>
            <a:spLocks noGrp="1" noChangeArrowheads="1"/>
          </p:cNvSpPr>
          <p:nvPr>
            <p:ph type="sldNum" sz="quarter" idx="3"/>
          </p:nvPr>
        </p:nvSpPr>
        <p:spPr bwMode="auto">
          <a:xfrm>
            <a:off x="3970426" y="8829558"/>
            <a:ext cx="3036207" cy="463730"/>
          </a:xfrm>
          <a:prstGeom prst="rect">
            <a:avLst/>
          </a:prstGeom>
          <a:noFill/>
          <a:ln w="9525">
            <a:noFill/>
            <a:miter lim="800000"/>
            <a:headEnd/>
            <a:tailEnd/>
          </a:ln>
        </p:spPr>
        <p:txBody>
          <a:bodyPr vert="horz" wrap="square" lIns="144163" tIns="72082" rIns="144163" bIns="72082" numCol="1" anchor="b" anchorCtr="0" compatLnSpc="1">
            <a:prstTxWarp prst="textNoShape">
              <a:avLst/>
            </a:prstTxWarp>
          </a:bodyPr>
          <a:lstStyle>
            <a:lvl1pPr algn="r" defTabSz="1439619">
              <a:defRPr sz="1900" b="0" u="none"/>
            </a:lvl1pPr>
          </a:lstStyle>
          <a:p>
            <a:fld id="{A69FA499-437E-4D6B-A7A7-7E9A43B6F383}" type="slidenum">
              <a:rPr lang="en-US"/>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39975" cy="463732"/>
          </a:xfrm>
          <a:prstGeom prst="rect">
            <a:avLst/>
          </a:prstGeom>
          <a:noFill/>
          <a:ln w="9525">
            <a:noFill/>
            <a:miter lim="800000"/>
            <a:headEnd/>
            <a:tailEnd/>
          </a:ln>
        </p:spPr>
        <p:txBody>
          <a:bodyPr vert="horz" wrap="square" lIns="144163" tIns="72082" rIns="144163" bIns="72082" numCol="1" anchor="t" anchorCtr="0" compatLnSpc="1">
            <a:prstTxWarp prst="textNoShape">
              <a:avLst/>
            </a:prstTxWarp>
          </a:bodyPr>
          <a:lstStyle>
            <a:lvl1pPr defTabSz="1439619">
              <a:defRPr sz="1900" b="0" u="none"/>
            </a:lvl1pPr>
          </a:lstStyle>
          <a:p>
            <a:endParaRPr lang="en-US"/>
          </a:p>
        </p:txBody>
      </p:sp>
      <p:sp>
        <p:nvSpPr>
          <p:cNvPr id="28675" name="Rectangle 3"/>
          <p:cNvSpPr>
            <a:spLocks noGrp="1" noChangeArrowheads="1"/>
          </p:cNvSpPr>
          <p:nvPr>
            <p:ph type="dt" idx="1"/>
          </p:nvPr>
        </p:nvSpPr>
        <p:spPr bwMode="auto">
          <a:xfrm>
            <a:off x="3970426" y="0"/>
            <a:ext cx="3036207" cy="463732"/>
          </a:xfrm>
          <a:prstGeom prst="rect">
            <a:avLst/>
          </a:prstGeom>
          <a:noFill/>
          <a:ln w="9525">
            <a:noFill/>
            <a:miter lim="800000"/>
            <a:headEnd/>
            <a:tailEnd/>
          </a:ln>
        </p:spPr>
        <p:txBody>
          <a:bodyPr vert="horz" wrap="square" lIns="144163" tIns="72082" rIns="144163" bIns="72082" numCol="1" anchor="t" anchorCtr="0" compatLnSpc="1">
            <a:prstTxWarp prst="textNoShape">
              <a:avLst/>
            </a:prstTxWarp>
          </a:bodyPr>
          <a:lstStyle>
            <a:lvl1pPr algn="r" defTabSz="1439619">
              <a:defRPr sz="1900" b="0" u="none"/>
            </a:lvl1pPr>
          </a:lstStyle>
          <a:p>
            <a:endParaRPr lang="en-US"/>
          </a:p>
        </p:txBody>
      </p:sp>
      <p:sp>
        <p:nvSpPr>
          <p:cNvPr id="26628" name="Rectangle 4"/>
          <p:cNvSpPr>
            <a:spLocks noGrp="1" noRot="1" noChangeAspect="1" noChangeArrowheads="1" noTextEdit="1"/>
          </p:cNvSpPr>
          <p:nvPr>
            <p:ph type="sldImg" idx="2"/>
          </p:nvPr>
        </p:nvSpPr>
        <p:spPr bwMode="auto">
          <a:xfrm>
            <a:off x="2195513" y="696913"/>
            <a:ext cx="2614612" cy="348615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700663" y="4416335"/>
            <a:ext cx="5609074" cy="4182913"/>
          </a:xfrm>
          <a:prstGeom prst="rect">
            <a:avLst/>
          </a:prstGeom>
          <a:noFill/>
          <a:ln w="9525">
            <a:noFill/>
            <a:miter lim="800000"/>
            <a:headEnd/>
            <a:tailEnd/>
          </a:ln>
        </p:spPr>
        <p:txBody>
          <a:bodyPr vert="horz" wrap="square" lIns="144163" tIns="72082" rIns="144163" bIns="7208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1" y="8829558"/>
            <a:ext cx="3039975" cy="463730"/>
          </a:xfrm>
          <a:prstGeom prst="rect">
            <a:avLst/>
          </a:prstGeom>
          <a:noFill/>
          <a:ln w="9525">
            <a:noFill/>
            <a:miter lim="800000"/>
            <a:headEnd/>
            <a:tailEnd/>
          </a:ln>
        </p:spPr>
        <p:txBody>
          <a:bodyPr vert="horz" wrap="square" lIns="144163" tIns="72082" rIns="144163" bIns="72082" numCol="1" anchor="b" anchorCtr="0" compatLnSpc="1">
            <a:prstTxWarp prst="textNoShape">
              <a:avLst/>
            </a:prstTxWarp>
          </a:bodyPr>
          <a:lstStyle>
            <a:lvl1pPr defTabSz="1439619">
              <a:defRPr sz="1900" b="0" u="none"/>
            </a:lvl1pPr>
          </a:lstStyle>
          <a:p>
            <a:endParaRPr lang="en-US"/>
          </a:p>
        </p:txBody>
      </p:sp>
      <p:sp>
        <p:nvSpPr>
          <p:cNvPr id="28679" name="Rectangle 7"/>
          <p:cNvSpPr>
            <a:spLocks noGrp="1" noChangeArrowheads="1"/>
          </p:cNvSpPr>
          <p:nvPr>
            <p:ph type="sldNum" sz="quarter" idx="5"/>
          </p:nvPr>
        </p:nvSpPr>
        <p:spPr bwMode="auto">
          <a:xfrm>
            <a:off x="3970426" y="8829558"/>
            <a:ext cx="3036207" cy="463730"/>
          </a:xfrm>
          <a:prstGeom prst="rect">
            <a:avLst/>
          </a:prstGeom>
          <a:noFill/>
          <a:ln w="9525">
            <a:noFill/>
            <a:miter lim="800000"/>
            <a:headEnd/>
            <a:tailEnd/>
          </a:ln>
        </p:spPr>
        <p:txBody>
          <a:bodyPr vert="horz" wrap="square" lIns="144163" tIns="72082" rIns="144163" bIns="72082" numCol="1" anchor="b" anchorCtr="0" compatLnSpc="1">
            <a:prstTxWarp prst="textNoShape">
              <a:avLst/>
            </a:prstTxWarp>
          </a:bodyPr>
          <a:lstStyle>
            <a:lvl1pPr algn="r" defTabSz="1439619">
              <a:defRPr sz="1900" b="0" u="none"/>
            </a:lvl1pPr>
          </a:lstStyle>
          <a:p>
            <a:fld id="{F9E9A772-61D2-45D0-8631-0EC3F876BEF6}"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9A772-61D2-45D0-8631-0EC3F876BEF6}"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02E9B648-478E-4A99-AF61-FDB6CA493F18}" type="slidenum">
              <a:rPr lang="en-US" smtClean="0"/>
              <a:pPr/>
              <a:t>62</a:t>
            </a:fld>
            <a:endParaRPr lang="en-US" smtClean="0"/>
          </a:p>
        </p:txBody>
      </p:sp>
      <p:sp>
        <p:nvSpPr>
          <p:cNvPr id="66563" name="Rectangle 2"/>
          <p:cNvSpPr>
            <a:spLocks noChangeArrowheads="1"/>
          </p:cNvSpPr>
          <p:nvPr/>
        </p:nvSpPr>
        <p:spPr bwMode="auto">
          <a:xfrm>
            <a:off x="3972560" y="0"/>
            <a:ext cx="3037840" cy="462042"/>
          </a:xfrm>
          <a:prstGeom prst="rect">
            <a:avLst/>
          </a:prstGeom>
          <a:noFill/>
          <a:ln w="12700">
            <a:noFill/>
            <a:miter lim="800000"/>
            <a:headEnd/>
            <a:tailEnd/>
          </a:ln>
        </p:spPr>
        <p:txBody>
          <a:bodyPr wrap="none" lIns="92309" tIns="46154" rIns="92309" bIns="46154" anchor="ctr"/>
          <a:lstStyle/>
          <a:p>
            <a:endParaRPr lang="en-US"/>
          </a:p>
        </p:txBody>
      </p:sp>
      <p:sp>
        <p:nvSpPr>
          <p:cNvPr id="66564" name="Rectangle 3"/>
          <p:cNvSpPr>
            <a:spLocks noChangeArrowheads="1"/>
          </p:cNvSpPr>
          <p:nvPr/>
        </p:nvSpPr>
        <p:spPr bwMode="auto">
          <a:xfrm>
            <a:off x="3972560" y="8831183"/>
            <a:ext cx="3037840" cy="465217"/>
          </a:xfrm>
          <a:prstGeom prst="rect">
            <a:avLst/>
          </a:prstGeom>
          <a:noFill/>
          <a:ln w="12700">
            <a:noFill/>
            <a:miter lim="800000"/>
            <a:headEnd/>
            <a:tailEnd/>
          </a:ln>
        </p:spPr>
        <p:txBody>
          <a:bodyPr lIns="19231" tIns="0" rIns="19231" bIns="0" anchor="b"/>
          <a:lstStyle/>
          <a:p>
            <a:pPr algn="r" eaLnBrk="0" hangingPunct="0"/>
            <a:r>
              <a:rPr lang="en-US" sz="1000" i="1" dirty="0">
                <a:latin typeface="Times New Roman" pitchFamily="18" charset="0"/>
              </a:rPr>
              <a:t>19</a:t>
            </a:r>
          </a:p>
        </p:txBody>
      </p:sp>
      <p:sp>
        <p:nvSpPr>
          <p:cNvPr id="66565" name="Rectangle 4"/>
          <p:cNvSpPr>
            <a:spLocks noChangeArrowheads="1"/>
          </p:cNvSpPr>
          <p:nvPr/>
        </p:nvSpPr>
        <p:spPr bwMode="auto">
          <a:xfrm>
            <a:off x="0" y="8831183"/>
            <a:ext cx="3037840" cy="465217"/>
          </a:xfrm>
          <a:prstGeom prst="rect">
            <a:avLst/>
          </a:prstGeom>
          <a:noFill/>
          <a:ln w="12700">
            <a:noFill/>
            <a:miter lim="800000"/>
            <a:headEnd/>
            <a:tailEnd/>
          </a:ln>
        </p:spPr>
        <p:txBody>
          <a:bodyPr wrap="none" lIns="92309" tIns="46154" rIns="92309" bIns="46154" anchor="ctr"/>
          <a:lstStyle/>
          <a:p>
            <a:endParaRPr lang="en-US"/>
          </a:p>
        </p:txBody>
      </p:sp>
      <p:sp>
        <p:nvSpPr>
          <p:cNvPr id="66566" name="Rectangle 5"/>
          <p:cNvSpPr>
            <a:spLocks noChangeArrowheads="1"/>
          </p:cNvSpPr>
          <p:nvPr/>
        </p:nvSpPr>
        <p:spPr bwMode="auto">
          <a:xfrm>
            <a:off x="0" y="0"/>
            <a:ext cx="3037840" cy="462042"/>
          </a:xfrm>
          <a:prstGeom prst="rect">
            <a:avLst/>
          </a:prstGeom>
          <a:noFill/>
          <a:ln w="12700">
            <a:noFill/>
            <a:miter lim="800000"/>
            <a:headEnd/>
            <a:tailEnd/>
          </a:ln>
        </p:spPr>
        <p:txBody>
          <a:bodyPr wrap="none" lIns="92309" tIns="46154" rIns="92309" bIns="46154" anchor="ctr"/>
          <a:lstStyle/>
          <a:p>
            <a:endParaRPr lang="en-US"/>
          </a:p>
        </p:txBody>
      </p:sp>
      <p:sp>
        <p:nvSpPr>
          <p:cNvPr id="66567" name="Rectangle 6"/>
          <p:cNvSpPr>
            <a:spLocks noChangeArrowheads="1"/>
          </p:cNvSpPr>
          <p:nvPr/>
        </p:nvSpPr>
        <p:spPr bwMode="auto">
          <a:xfrm>
            <a:off x="3972560" y="0"/>
            <a:ext cx="3037840" cy="460454"/>
          </a:xfrm>
          <a:prstGeom prst="rect">
            <a:avLst/>
          </a:prstGeom>
          <a:noFill/>
          <a:ln w="12700">
            <a:noFill/>
            <a:miter lim="800000"/>
            <a:headEnd/>
            <a:tailEnd/>
          </a:ln>
        </p:spPr>
        <p:txBody>
          <a:bodyPr wrap="none" lIns="92309" tIns="46154" rIns="92309" bIns="46154" anchor="ctr"/>
          <a:lstStyle/>
          <a:p>
            <a:endParaRPr lang="en-US"/>
          </a:p>
        </p:txBody>
      </p:sp>
      <p:sp>
        <p:nvSpPr>
          <p:cNvPr id="66568" name="Rectangle 7"/>
          <p:cNvSpPr>
            <a:spLocks noChangeArrowheads="1"/>
          </p:cNvSpPr>
          <p:nvPr/>
        </p:nvSpPr>
        <p:spPr bwMode="auto">
          <a:xfrm>
            <a:off x="3972560" y="8829596"/>
            <a:ext cx="3037840" cy="466805"/>
          </a:xfrm>
          <a:prstGeom prst="rect">
            <a:avLst/>
          </a:prstGeom>
          <a:noFill/>
          <a:ln w="12700">
            <a:noFill/>
            <a:miter lim="800000"/>
            <a:headEnd/>
            <a:tailEnd/>
          </a:ln>
        </p:spPr>
        <p:txBody>
          <a:bodyPr lIns="19231" tIns="0" rIns="19231" bIns="0" anchor="b"/>
          <a:lstStyle/>
          <a:p>
            <a:pPr algn="r" eaLnBrk="0" hangingPunct="0"/>
            <a:r>
              <a:rPr lang="en-US" sz="1000" i="1" dirty="0">
                <a:latin typeface="Times New Roman" pitchFamily="18" charset="0"/>
              </a:rPr>
              <a:t>19</a:t>
            </a:r>
          </a:p>
        </p:txBody>
      </p:sp>
      <p:sp>
        <p:nvSpPr>
          <p:cNvPr id="66569" name="Rectangle 8"/>
          <p:cNvSpPr>
            <a:spLocks noChangeArrowheads="1"/>
          </p:cNvSpPr>
          <p:nvPr/>
        </p:nvSpPr>
        <p:spPr bwMode="auto">
          <a:xfrm>
            <a:off x="0" y="8829596"/>
            <a:ext cx="3037840" cy="466805"/>
          </a:xfrm>
          <a:prstGeom prst="rect">
            <a:avLst/>
          </a:prstGeom>
          <a:noFill/>
          <a:ln w="12700">
            <a:noFill/>
            <a:miter lim="800000"/>
            <a:headEnd/>
            <a:tailEnd/>
          </a:ln>
        </p:spPr>
        <p:txBody>
          <a:bodyPr wrap="none" lIns="92309" tIns="46154" rIns="92309" bIns="46154" anchor="ctr"/>
          <a:lstStyle/>
          <a:p>
            <a:endParaRPr lang="en-US"/>
          </a:p>
        </p:txBody>
      </p:sp>
      <p:sp>
        <p:nvSpPr>
          <p:cNvPr id="66570" name="Rectangle 9"/>
          <p:cNvSpPr>
            <a:spLocks noChangeArrowheads="1"/>
          </p:cNvSpPr>
          <p:nvPr/>
        </p:nvSpPr>
        <p:spPr bwMode="auto">
          <a:xfrm>
            <a:off x="0" y="0"/>
            <a:ext cx="3037840" cy="460454"/>
          </a:xfrm>
          <a:prstGeom prst="rect">
            <a:avLst/>
          </a:prstGeom>
          <a:noFill/>
          <a:ln w="12700">
            <a:noFill/>
            <a:miter lim="800000"/>
            <a:headEnd/>
            <a:tailEnd/>
          </a:ln>
        </p:spPr>
        <p:txBody>
          <a:bodyPr wrap="none" lIns="92309" tIns="46154" rIns="92309" bIns="46154" anchor="ctr"/>
          <a:lstStyle/>
          <a:p>
            <a:endParaRPr lang="en-US"/>
          </a:p>
        </p:txBody>
      </p:sp>
      <p:sp>
        <p:nvSpPr>
          <p:cNvPr id="66571" name="Rectangle 10"/>
          <p:cNvSpPr>
            <a:spLocks noGrp="1" noRot="1" noChangeAspect="1" noChangeArrowheads="1" noTextEdit="1"/>
          </p:cNvSpPr>
          <p:nvPr>
            <p:ph type="sldImg"/>
          </p:nvPr>
        </p:nvSpPr>
        <p:spPr>
          <a:xfrm>
            <a:off x="2201863" y="703263"/>
            <a:ext cx="2605087" cy="3473450"/>
          </a:xfrm>
          <a:ln w="12700" cap="flat">
            <a:solidFill>
              <a:schemeClr val="tx1"/>
            </a:solidFill>
          </a:ln>
        </p:spPr>
      </p:sp>
      <p:sp>
        <p:nvSpPr>
          <p:cNvPr id="66572" name="Rectangle 11"/>
          <p:cNvSpPr>
            <a:spLocks noGrp="1" noChangeArrowheads="1"/>
          </p:cNvSpPr>
          <p:nvPr>
            <p:ph type="body" idx="1"/>
          </p:nvPr>
        </p:nvSpPr>
        <p:spPr>
          <a:xfrm>
            <a:off x="934720" y="4412416"/>
            <a:ext cx="5140960" cy="4183776"/>
          </a:xfrm>
          <a:noFill/>
          <a:ln/>
        </p:spPr>
        <p:txBody>
          <a:bodyPr lIns="91348" tIns="44872" rIns="91348" bIns="44872"/>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9A772-61D2-45D0-8631-0EC3F876BEF6}" type="slidenum">
              <a:rPr lang="en-US" smtClean="0"/>
              <a:pPr/>
              <a:t>18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9A772-61D2-45D0-8631-0EC3F876BEF6}" type="slidenum">
              <a:rPr lang="en-US" smtClean="0"/>
              <a:pPr/>
              <a:t>23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9A772-61D2-45D0-8631-0EC3F876BEF6}" type="slidenum">
              <a:rPr lang="en-US" smtClean="0"/>
              <a:pPr/>
              <a:t>24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9A772-61D2-45D0-8631-0EC3F876BEF6}" type="slidenum">
              <a:rPr lang="en-US" smtClean="0"/>
              <a:pPr/>
              <a:t>36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9A772-61D2-45D0-8631-0EC3F876BEF6}" type="slidenum">
              <a:rPr lang="en-US" smtClean="0"/>
              <a:pPr/>
              <a:t>45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9E9A772-61D2-45D0-8631-0EC3F876BEF6}" type="slidenum">
              <a:rPr lang="en-US" smtClean="0"/>
              <a:pPr/>
              <a:t>57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1EF01868-4334-4CD0-9418-77A5BA3516F1}" type="slidenum">
              <a:rPr lang="en-US" smtClean="0"/>
              <a:pPr/>
              <a:t>60</a:t>
            </a:fld>
            <a:endParaRPr lang="en-US" smtClean="0"/>
          </a:p>
        </p:txBody>
      </p:sp>
      <p:sp>
        <p:nvSpPr>
          <p:cNvPr id="64515" name="Rectangle 2"/>
          <p:cNvSpPr>
            <a:spLocks noChangeArrowheads="1"/>
          </p:cNvSpPr>
          <p:nvPr/>
        </p:nvSpPr>
        <p:spPr bwMode="auto">
          <a:xfrm>
            <a:off x="3972560" y="0"/>
            <a:ext cx="3037840" cy="462042"/>
          </a:xfrm>
          <a:prstGeom prst="rect">
            <a:avLst/>
          </a:prstGeom>
          <a:noFill/>
          <a:ln w="12700">
            <a:noFill/>
            <a:miter lim="800000"/>
            <a:headEnd/>
            <a:tailEnd/>
          </a:ln>
        </p:spPr>
        <p:txBody>
          <a:bodyPr wrap="none" lIns="92309" tIns="46154" rIns="92309" bIns="46154" anchor="ctr"/>
          <a:lstStyle/>
          <a:p>
            <a:endParaRPr lang="en-US"/>
          </a:p>
        </p:txBody>
      </p:sp>
      <p:sp>
        <p:nvSpPr>
          <p:cNvPr id="64516" name="Rectangle 3"/>
          <p:cNvSpPr>
            <a:spLocks noChangeArrowheads="1"/>
          </p:cNvSpPr>
          <p:nvPr/>
        </p:nvSpPr>
        <p:spPr bwMode="auto">
          <a:xfrm>
            <a:off x="3972560" y="8831183"/>
            <a:ext cx="3037840" cy="465217"/>
          </a:xfrm>
          <a:prstGeom prst="rect">
            <a:avLst/>
          </a:prstGeom>
          <a:noFill/>
          <a:ln w="12700">
            <a:noFill/>
            <a:miter lim="800000"/>
            <a:headEnd/>
            <a:tailEnd/>
          </a:ln>
        </p:spPr>
        <p:txBody>
          <a:bodyPr lIns="19231" tIns="0" rIns="19231" bIns="0" anchor="b"/>
          <a:lstStyle/>
          <a:p>
            <a:pPr algn="r" eaLnBrk="0" hangingPunct="0"/>
            <a:r>
              <a:rPr lang="en-US" sz="1000" i="1" dirty="0">
                <a:latin typeface="Times New Roman" pitchFamily="18" charset="0"/>
              </a:rPr>
              <a:t>17</a:t>
            </a:r>
          </a:p>
        </p:txBody>
      </p:sp>
      <p:sp>
        <p:nvSpPr>
          <p:cNvPr id="64517" name="Rectangle 4"/>
          <p:cNvSpPr>
            <a:spLocks noChangeArrowheads="1"/>
          </p:cNvSpPr>
          <p:nvPr/>
        </p:nvSpPr>
        <p:spPr bwMode="auto">
          <a:xfrm>
            <a:off x="0" y="8831183"/>
            <a:ext cx="3037840" cy="465217"/>
          </a:xfrm>
          <a:prstGeom prst="rect">
            <a:avLst/>
          </a:prstGeom>
          <a:noFill/>
          <a:ln w="12700">
            <a:noFill/>
            <a:miter lim="800000"/>
            <a:headEnd/>
            <a:tailEnd/>
          </a:ln>
        </p:spPr>
        <p:txBody>
          <a:bodyPr wrap="none" lIns="92309" tIns="46154" rIns="92309" bIns="46154" anchor="ctr"/>
          <a:lstStyle/>
          <a:p>
            <a:endParaRPr lang="en-US"/>
          </a:p>
        </p:txBody>
      </p:sp>
      <p:sp>
        <p:nvSpPr>
          <p:cNvPr id="64518" name="Rectangle 5"/>
          <p:cNvSpPr>
            <a:spLocks noChangeArrowheads="1"/>
          </p:cNvSpPr>
          <p:nvPr/>
        </p:nvSpPr>
        <p:spPr bwMode="auto">
          <a:xfrm>
            <a:off x="0" y="0"/>
            <a:ext cx="3037840" cy="462042"/>
          </a:xfrm>
          <a:prstGeom prst="rect">
            <a:avLst/>
          </a:prstGeom>
          <a:noFill/>
          <a:ln w="12700">
            <a:noFill/>
            <a:miter lim="800000"/>
            <a:headEnd/>
            <a:tailEnd/>
          </a:ln>
        </p:spPr>
        <p:txBody>
          <a:bodyPr wrap="none" lIns="92309" tIns="46154" rIns="92309" bIns="46154" anchor="ctr"/>
          <a:lstStyle/>
          <a:p>
            <a:endParaRPr lang="en-US"/>
          </a:p>
        </p:txBody>
      </p:sp>
      <p:sp>
        <p:nvSpPr>
          <p:cNvPr id="64519" name="Rectangle 6"/>
          <p:cNvSpPr>
            <a:spLocks noChangeArrowheads="1"/>
          </p:cNvSpPr>
          <p:nvPr/>
        </p:nvSpPr>
        <p:spPr bwMode="auto">
          <a:xfrm>
            <a:off x="3972560" y="0"/>
            <a:ext cx="3037840" cy="460454"/>
          </a:xfrm>
          <a:prstGeom prst="rect">
            <a:avLst/>
          </a:prstGeom>
          <a:noFill/>
          <a:ln w="12700">
            <a:noFill/>
            <a:miter lim="800000"/>
            <a:headEnd/>
            <a:tailEnd/>
          </a:ln>
        </p:spPr>
        <p:txBody>
          <a:bodyPr wrap="none" lIns="92309" tIns="46154" rIns="92309" bIns="46154" anchor="ctr"/>
          <a:lstStyle/>
          <a:p>
            <a:endParaRPr lang="en-US"/>
          </a:p>
        </p:txBody>
      </p:sp>
      <p:sp>
        <p:nvSpPr>
          <p:cNvPr id="64520" name="Rectangle 7"/>
          <p:cNvSpPr>
            <a:spLocks noChangeArrowheads="1"/>
          </p:cNvSpPr>
          <p:nvPr/>
        </p:nvSpPr>
        <p:spPr bwMode="auto">
          <a:xfrm>
            <a:off x="3972560" y="8829596"/>
            <a:ext cx="3037840" cy="466805"/>
          </a:xfrm>
          <a:prstGeom prst="rect">
            <a:avLst/>
          </a:prstGeom>
          <a:noFill/>
          <a:ln w="12700">
            <a:noFill/>
            <a:miter lim="800000"/>
            <a:headEnd/>
            <a:tailEnd/>
          </a:ln>
        </p:spPr>
        <p:txBody>
          <a:bodyPr lIns="19231" tIns="0" rIns="19231" bIns="0" anchor="b"/>
          <a:lstStyle/>
          <a:p>
            <a:pPr algn="r" eaLnBrk="0" hangingPunct="0"/>
            <a:r>
              <a:rPr lang="en-US" sz="1000" i="1" dirty="0">
                <a:latin typeface="Times New Roman" pitchFamily="18" charset="0"/>
              </a:rPr>
              <a:t>17</a:t>
            </a:r>
          </a:p>
        </p:txBody>
      </p:sp>
      <p:sp>
        <p:nvSpPr>
          <p:cNvPr id="64521" name="Rectangle 8"/>
          <p:cNvSpPr>
            <a:spLocks noChangeArrowheads="1"/>
          </p:cNvSpPr>
          <p:nvPr/>
        </p:nvSpPr>
        <p:spPr bwMode="auto">
          <a:xfrm>
            <a:off x="0" y="8829596"/>
            <a:ext cx="3037840" cy="466805"/>
          </a:xfrm>
          <a:prstGeom prst="rect">
            <a:avLst/>
          </a:prstGeom>
          <a:noFill/>
          <a:ln w="12700">
            <a:noFill/>
            <a:miter lim="800000"/>
            <a:headEnd/>
            <a:tailEnd/>
          </a:ln>
        </p:spPr>
        <p:txBody>
          <a:bodyPr wrap="none" lIns="92309" tIns="46154" rIns="92309" bIns="46154" anchor="ctr"/>
          <a:lstStyle/>
          <a:p>
            <a:endParaRPr lang="en-US"/>
          </a:p>
        </p:txBody>
      </p:sp>
      <p:sp>
        <p:nvSpPr>
          <p:cNvPr id="64522" name="Rectangle 9"/>
          <p:cNvSpPr>
            <a:spLocks noChangeArrowheads="1"/>
          </p:cNvSpPr>
          <p:nvPr/>
        </p:nvSpPr>
        <p:spPr bwMode="auto">
          <a:xfrm>
            <a:off x="0" y="0"/>
            <a:ext cx="3037840" cy="460454"/>
          </a:xfrm>
          <a:prstGeom prst="rect">
            <a:avLst/>
          </a:prstGeom>
          <a:noFill/>
          <a:ln w="12700">
            <a:noFill/>
            <a:miter lim="800000"/>
            <a:headEnd/>
            <a:tailEnd/>
          </a:ln>
        </p:spPr>
        <p:txBody>
          <a:bodyPr wrap="none" lIns="92309" tIns="46154" rIns="92309" bIns="46154" anchor="ctr"/>
          <a:lstStyle/>
          <a:p>
            <a:endParaRPr lang="en-US"/>
          </a:p>
        </p:txBody>
      </p:sp>
      <p:sp>
        <p:nvSpPr>
          <p:cNvPr id="64523" name="Rectangle 10"/>
          <p:cNvSpPr>
            <a:spLocks noGrp="1" noRot="1" noChangeAspect="1" noChangeArrowheads="1" noTextEdit="1"/>
          </p:cNvSpPr>
          <p:nvPr>
            <p:ph type="sldImg"/>
          </p:nvPr>
        </p:nvSpPr>
        <p:spPr>
          <a:xfrm>
            <a:off x="2201863" y="703263"/>
            <a:ext cx="2605087" cy="3473450"/>
          </a:xfrm>
          <a:ln w="12700" cap="flat">
            <a:solidFill>
              <a:schemeClr val="tx1"/>
            </a:solidFill>
          </a:ln>
        </p:spPr>
      </p:sp>
      <p:sp>
        <p:nvSpPr>
          <p:cNvPr id="64524" name="Rectangle 11"/>
          <p:cNvSpPr>
            <a:spLocks noGrp="1" noChangeArrowheads="1"/>
          </p:cNvSpPr>
          <p:nvPr>
            <p:ph type="body" idx="1"/>
          </p:nvPr>
        </p:nvSpPr>
        <p:spPr>
          <a:xfrm>
            <a:off x="934720" y="4412416"/>
            <a:ext cx="5140960" cy="4183776"/>
          </a:xfrm>
          <a:noFill/>
          <a:ln/>
        </p:spPr>
        <p:txBody>
          <a:bodyPr lIns="91348" tIns="44872" rIns="91348" bIns="44872"/>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645F674-E38B-4F92-B9DB-1AD96F679E78}" type="slidenum">
              <a:rPr lang="en-US" smtClean="0"/>
              <a:pPr/>
              <a:t>61</a:t>
            </a:fld>
            <a:endParaRPr lang="en-US" smtClean="0"/>
          </a:p>
        </p:txBody>
      </p:sp>
      <p:sp>
        <p:nvSpPr>
          <p:cNvPr id="65539" name="Rectangle 2"/>
          <p:cNvSpPr>
            <a:spLocks noChangeArrowheads="1"/>
          </p:cNvSpPr>
          <p:nvPr/>
        </p:nvSpPr>
        <p:spPr bwMode="auto">
          <a:xfrm>
            <a:off x="3972560" y="0"/>
            <a:ext cx="3037840" cy="462042"/>
          </a:xfrm>
          <a:prstGeom prst="rect">
            <a:avLst/>
          </a:prstGeom>
          <a:noFill/>
          <a:ln w="12700">
            <a:noFill/>
            <a:miter lim="800000"/>
            <a:headEnd/>
            <a:tailEnd/>
          </a:ln>
        </p:spPr>
        <p:txBody>
          <a:bodyPr wrap="none" lIns="92309" tIns="46154" rIns="92309" bIns="46154" anchor="ctr"/>
          <a:lstStyle/>
          <a:p>
            <a:endParaRPr lang="en-US"/>
          </a:p>
        </p:txBody>
      </p:sp>
      <p:sp>
        <p:nvSpPr>
          <p:cNvPr id="65540" name="Rectangle 3"/>
          <p:cNvSpPr>
            <a:spLocks noChangeArrowheads="1"/>
          </p:cNvSpPr>
          <p:nvPr/>
        </p:nvSpPr>
        <p:spPr bwMode="auto">
          <a:xfrm>
            <a:off x="3972560" y="8831183"/>
            <a:ext cx="3037840" cy="465217"/>
          </a:xfrm>
          <a:prstGeom prst="rect">
            <a:avLst/>
          </a:prstGeom>
          <a:noFill/>
          <a:ln w="12700">
            <a:noFill/>
            <a:miter lim="800000"/>
            <a:headEnd/>
            <a:tailEnd/>
          </a:ln>
        </p:spPr>
        <p:txBody>
          <a:bodyPr lIns="19231" tIns="0" rIns="19231" bIns="0" anchor="b"/>
          <a:lstStyle/>
          <a:p>
            <a:pPr algn="r" eaLnBrk="0" hangingPunct="0"/>
            <a:r>
              <a:rPr lang="en-US" sz="1000" i="1" dirty="0">
                <a:latin typeface="Times New Roman" pitchFamily="18" charset="0"/>
              </a:rPr>
              <a:t>18</a:t>
            </a:r>
          </a:p>
        </p:txBody>
      </p:sp>
      <p:sp>
        <p:nvSpPr>
          <p:cNvPr id="65541" name="Rectangle 4"/>
          <p:cNvSpPr>
            <a:spLocks noChangeArrowheads="1"/>
          </p:cNvSpPr>
          <p:nvPr/>
        </p:nvSpPr>
        <p:spPr bwMode="auto">
          <a:xfrm>
            <a:off x="0" y="8831183"/>
            <a:ext cx="3037840" cy="465217"/>
          </a:xfrm>
          <a:prstGeom prst="rect">
            <a:avLst/>
          </a:prstGeom>
          <a:noFill/>
          <a:ln w="12700">
            <a:noFill/>
            <a:miter lim="800000"/>
            <a:headEnd/>
            <a:tailEnd/>
          </a:ln>
        </p:spPr>
        <p:txBody>
          <a:bodyPr wrap="none" lIns="92309" tIns="46154" rIns="92309" bIns="46154" anchor="ctr"/>
          <a:lstStyle/>
          <a:p>
            <a:endParaRPr lang="en-US"/>
          </a:p>
        </p:txBody>
      </p:sp>
      <p:sp>
        <p:nvSpPr>
          <p:cNvPr id="65542" name="Rectangle 5"/>
          <p:cNvSpPr>
            <a:spLocks noChangeArrowheads="1"/>
          </p:cNvSpPr>
          <p:nvPr/>
        </p:nvSpPr>
        <p:spPr bwMode="auto">
          <a:xfrm>
            <a:off x="0" y="0"/>
            <a:ext cx="3037840" cy="462042"/>
          </a:xfrm>
          <a:prstGeom prst="rect">
            <a:avLst/>
          </a:prstGeom>
          <a:noFill/>
          <a:ln w="12700">
            <a:noFill/>
            <a:miter lim="800000"/>
            <a:headEnd/>
            <a:tailEnd/>
          </a:ln>
        </p:spPr>
        <p:txBody>
          <a:bodyPr wrap="none" lIns="92309" tIns="46154" rIns="92309" bIns="46154" anchor="ctr"/>
          <a:lstStyle/>
          <a:p>
            <a:endParaRPr lang="en-US"/>
          </a:p>
        </p:txBody>
      </p:sp>
      <p:sp>
        <p:nvSpPr>
          <p:cNvPr id="65543" name="Rectangle 6"/>
          <p:cNvSpPr>
            <a:spLocks noChangeArrowheads="1"/>
          </p:cNvSpPr>
          <p:nvPr/>
        </p:nvSpPr>
        <p:spPr bwMode="auto">
          <a:xfrm>
            <a:off x="3972560" y="0"/>
            <a:ext cx="3037840" cy="460454"/>
          </a:xfrm>
          <a:prstGeom prst="rect">
            <a:avLst/>
          </a:prstGeom>
          <a:noFill/>
          <a:ln w="12700">
            <a:noFill/>
            <a:miter lim="800000"/>
            <a:headEnd/>
            <a:tailEnd/>
          </a:ln>
        </p:spPr>
        <p:txBody>
          <a:bodyPr wrap="none" lIns="92309" tIns="46154" rIns="92309" bIns="46154" anchor="ctr"/>
          <a:lstStyle/>
          <a:p>
            <a:endParaRPr lang="en-US"/>
          </a:p>
        </p:txBody>
      </p:sp>
      <p:sp>
        <p:nvSpPr>
          <p:cNvPr id="65544" name="Rectangle 7"/>
          <p:cNvSpPr>
            <a:spLocks noChangeArrowheads="1"/>
          </p:cNvSpPr>
          <p:nvPr/>
        </p:nvSpPr>
        <p:spPr bwMode="auto">
          <a:xfrm>
            <a:off x="3972560" y="8829596"/>
            <a:ext cx="3037840" cy="466805"/>
          </a:xfrm>
          <a:prstGeom prst="rect">
            <a:avLst/>
          </a:prstGeom>
          <a:noFill/>
          <a:ln w="12700">
            <a:noFill/>
            <a:miter lim="800000"/>
            <a:headEnd/>
            <a:tailEnd/>
          </a:ln>
        </p:spPr>
        <p:txBody>
          <a:bodyPr lIns="19231" tIns="0" rIns="19231" bIns="0" anchor="b"/>
          <a:lstStyle/>
          <a:p>
            <a:pPr algn="r" eaLnBrk="0" hangingPunct="0"/>
            <a:r>
              <a:rPr lang="en-US" sz="1000" i="1" dirty="0">
                <a:latin typeface="Times New Roman" pitchFamily="18" charset="0"/>
              </a:rPr>
              <a:t>18</a:t>
            </a:r>
          </a:p>
        </p:txBody>
      </p:sp>
      <p:sp>
        <p:nvSpPr>
          <p:cNvPr id="65545" name="Rectangle 8"/>
          <p:cNvSpPr>
            <a:spLocks noChangeArrowheads="1"/>
          </p:cNvSpPr>
          <p:nvPr/>
        </p:nvSpPr>
        <p:spPr bwMode="auto">
          <a:xfrm>
            <a:off x="0" y="8829596"/>
            <a:ext cx="3037840" cy="466805"/>
          </a:xfrm>
          <a:prstGeom prst="rect">
            <a:avLst/>
          </a:prstGeom>
          <a:noFill/>
          <a:ln w="12700">
            <a:noFill/>
            <a:miter lim="800000"/>
            <a:headEnd/>
            <a:tailEnd/>
          </a:ln>
        </p:spPr>
        <p:txBody>
          <a:bodyPr wrap="none" lIns="92309" tIns="46154" rIns="92309" bIns="46154" anchor="ctr"/>
          <a:lstStyle/>
          <a:p>
            <a:endParaRPr lang="en-US"/>
          </a:p>
        </p:txBody>
      </p:sp>
      <p:sp>
        <p:nvSpPr>
          <p:cNvPr id="65546" name="Rectangle 9"/>
          <p:cNvSpPr>
            <a:spLocks noChangeArrowheads="1"/>
          </p:cNvSpPr>
          <p:nvPr/>
        </p:nvSpPr>
        <p:spPr bwMode="auto">
          <a:xfrm>
            <a:off x="0" y="0"/>
            <a:ext cx="3037840" cy="460454"/>
          </a:xfrm>
          <a:prstGeom prst="rect">
            <a:avLst/>
          </a:prstGeom>
          <a:noFill/>
          <a:ln w="12700">
            <a:noFill/>
            <a:miter lim="800000"/>
            <a:headEnd/>
            <a:tailEnd/>
          </a:ln>
        </p:spPr>
        <p:txBody>
          <a:bodyPr wrap="none" lIns="92309" tIns="46154" rIns="92309" bIns="46154" anchor="ctr"/>
          <a:lstStyle/>
          <a:p>
            <a:endParaRPr lang="en-US"/>
          </a:p>
        </p:txBody>
      </p:sp>
      <p:sp>
        <p:nvSpPr>
          <p:cNvPr id="65547" name="Rectangle 10"/>
          <p:cNvSpPr>
            <a:spLocks noGrp="1" noRot="1" noChangeAspect="1" noChangeArrowheads="1" noTextEdit="1"/>
          </p:cNvSpPr>
          <p:nvPr>
            <p:ph type="sldImg"/>
          </p:nvPr>
        </p:nvSpPr>
        <p:spPr>
          <a:xfrm>
            <a:off x="2201863" y="703263"/>
            <a:ext cx="2605087" cy="3473450"/>
          </a:xfrm>
          <a:ln w="12700" cap="flat">
            <a:solidFill>
              <a:schemeClr val="tx1"/>
            </a:solidFill>
          </a:ln>
        </p:spPr>
      </p:sp>
      <p:sp>
        <p:nvSpPr>
          <p:cNvPr id="65548" name="Rectangle 11"/>
          <p:cNvSpPr>
            <a:spLocks noGrp="1" noChangeArrowheads="1"/>
          </p:cNvSpPr>
          <p:nvPr>
            <p:ph type="body" idx="1"/>
          </p:nvPr>
        </p:nvSpPr>
        <p:spPr>
          <a:xfrm>
            <a:off x="934720" y="4412416"/>
            <a:ext cx="5140960" cy="4183776"/>
          </a:xfrm>
          <a:noFill/>
          <a:ln/>
        </p:spPr>
        <p:txBody>
          <a:bodyPr lIns="91348" tIns="44872" rIns="91348" bIns="44872"/>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8"/>
            <a:ext cx="5829300" cy="1960562"/>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34065904-F5C6-4112-979D-71AAD4F4D53C}" type="datetimeFigureOut">
              <a:rPr lang="en-US"/>
              <a:pPr/>
              <a:t>9/11/2014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0EC2BB7-E143-4C29-88C9-70DD3DA8C481}" type="datetimeFigureOut">
              <a:rPr lang="en-US"/>
              <a:pPr/>
              <a:t>9/11/2014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713"/>
            <a:ext cx="1543050" cy="78009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713"/>
            <a:ext cx="4476750" cy="78009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3A8B7E4-CE7E-455E-8747-C14FEEA5D0DA}" type="datetimeFigureOut">
              <a:rPr lang="en-US"/>
              <a:pPr/>
              <a:t>9/11/2014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44488" y="368300"/>
            <a:ext cx="6169025" cy="1524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44488" y="2133600"/>
            <a:ext cx="6169025" cy="60372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3050390-BBC0-4A9D-ABE5-E8740E190097}" type="datetimeFigureOut">
              <a:rPr lang="en-US"/>
              <a:pPr/>
              <a:t>9/11/2014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8"/>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FB9E129-FA6A-4647-BDBF-0584489DB650}" type="datetimeFigureOut">
              <a:rPr lang="en-US"/>
              <a:pPr/>
              <a:t>9/11/2014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fld id="{9332B1BB-3AB8-46E6-B0AA-AEDE88A3D101}" type="datetimeFigureOut">
              <a:rPr lang="en-US"/>
              <a:pPr/>
              <a:t>9/11/2014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fld id="{E18E6574-0205-481B-9000-843AC4E9E0CB}" type="datetimeFigureOut">
              <a:rPr lang="en-US"/>
              <a:pPr/>
              <a:t>9/11/2014</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fld id="{840BF516-DBE9-41C3-A4E2-8AF3B591880A}" type="datetimeFigureOut">
              <a:rPr lang="en-US"/>
              <a:pPr/>
              <a:t>9/11/2014</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20C070E-D5D3-415F-B34C-95B952CCE506}" type="datetimeFigureOut">
              <a:rPr lang="en-US"/>
              <a:pPr/>
              <a:t>9/11/2014</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8"/>
            <a:ext cx="2255838"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AB2F1BAE-4045-49A9-9F47-6C729D988331}" type="datetimeFigureOut">
              <a:rPr lang="en-US"/>
              <a:pPr/>
              <a:t>9/11/2014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0"/>
            <a:ext cx="4114800" cy="7556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25D8208F-898A-4A2E-AF5A-83304625DEFF}" type="datetimeFigureOut">
              <a:rPr lang="en-US"/>
              <a:pPr/>
              <a:t>9/11/2014</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0403"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0404"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u="none"/>
            </a:lvl1pPr>
          </a:lstStyle>
          <a:p>
            <a:fld id="{099498D6-8071-4C69-B469-A50F08A78167}" type="datetimeFigureOut">
              <a:rPr lang="en-US"/>
              <a:pPr/>
              <a:t>9/11/2014</a:t>
            </a:fld>
            <a:endParaRPr lang="en-US"/>
          </a:p>
        </p:txBody>
      </p:sp>
      <p:sp>
        <p:nvSpPr>
          <p:cNvPr id="230405"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u="none"/>
            </a:lvl1pPr>
          </a:lstStyle>
          <a:p>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9"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89.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ight Triangle 5"/>
          <p:cNvSpPr>
            <a:spLocks noChangeArrowheads="1"/>
          </p:cNvSpPr>
          <p:nvPr/>
        </p:nvSpPr>
        <p:spPr bwMode="auto">
          <a:xfrm rot="-5400000" flipH="1" flipV="1">
            <a:off x="-1143000" y="1143000"/>
            <a:ext cx="9144000" cy="6858000"/>
          </a:xfrm>
          <a:prstGeom prst="rtTriangle">
            <a:avLst/>
          </a:prstGeom>
          <a:solidFill>
            <a:srgbClr val="FF0000"/>
          </a:solidFill>
          <a:ln w="9525" algn="ctr">
            <a:solidFill>
              <a:srgbClr val="FF0000"/>
            </a:solidFill>
            <a:round/>
            <a:headEnd/>
            <a:tailEnd/>
          </a:ln>
        </p:spPr>
        <p:txBody>
          <a:bodyPr/>
          <a:lstStyle/>
          <a:p>
            <a:endParaRPr lang="en-US" u="none"/>
          </a:p>
        </p:txBody>
      </p:sp>
      <p:sp>
        <p:nvSpPr>
          <p:cNvPr id="28675" name="Rectangle 3"/>
          <p:cNvSpPr>
            <a:spLocks noGrp="1" noChangeArrowheads="1"/>
          </p:cNvSpPr>
          <p:nvPr>
            <p:ph type="subTitle" idx="1"/>
          </p:nvPr>
        </p:nvSpPr>
        <p:spPr>
          <a:xfrm>
            <a:off x="304800" y="2743200"/>
            <a:ext cx="6400800" cy="1752600"/>
          </a:xfrm>
        </p:spPr>
        <p:txBody>
          <a:bodyPr lIns="91440" tIns="45720" rIns="91440" bIns="45720">
            <a:normAutofit fontScale="85000" lnSpcReduction="20000"/>
          </a:bodyPr>
          <a:lstStyle/>
          <a:p>
            <a:r>
              <a:rPr lang="en-US" b="1" dirty="0" smtClean="0"/>
              <a:t>1-7 CAV </a:t>
            </a:r>
          </a:p>
          <a:p>
            <a:r>
              <a:rPr lang="en-US" b="1" dirty="0" smtClean="0"/>
              <a:t>“GARRYOWEN!”</a:t>
            </a:r>
          </a:p>
          <a:p>
            <a:r>
              <a:rPr lang="en-US" b="1" dirty="0" smtClean="0"/>
              <a:t>TACSOP</a:t>
            </a:r>
          </a:p>
          <a:p>
            <a:r>
              <a:rPr lang="en-US" b="1" dirty="0" smtClean="0"/>
              <a:t>DEC 2013</a:t>
            </a:r>
          </a:p>
        </p:txBody>
      </p:sp>
      <p:pic>
        <p:nvPicPr>
          <p:cNvPr id="28676" name="Picture 11" descr="1-7 Logo"/>
          <p:cNvPicPr>
            <a:picLocks noChangeAspect="1" noChangeArrowheads="1"/>
          </p:cNvPicPr>
          <p:nvPr/>
        </p:nvPicPr>
        <p:blipFill>
          <a:blip r:embed="rId2" cstate="print"/>
          <a:srcRect/>
          <a:stretch>
            <a:fillRect/>
          </a:stretch>
        </p:blipFill>
        <p:spPr bwMode="auto">
          <a:xfrm>
            <a:off x="2487613" y="6553200"/>
            <a:ext cx="2160587" cy="2085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p:nvPr/>
        </p:nvSpPr>
        <p:spPr>
          <a:xfrm>
            <a:off x="152400" y="40956"/>
            <a:ext cx="6400800" cy="457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000" b="1" i="1" dirty="0">
                <a:solidFill>
                  <a:schemeClr val="tx2"/>
                </a:solidFill>
                <a:effectLst>
                  <a:outerShdw blurRad="50800" dist="38100" dir="2700000" algn="tl" rotWithShape="0">
                    <a:prstClr val="black">
                      <a:alpha val="40000"/>
                    </a:prstClr>
                  </a:outerShdw>
                </a:effectLst>
                <a:latin typeface="Arial" pitchFamily="34" charset="0"/>
                <a:cs typeface="Arial" pitchFamily="34" charset="0"/>
              </a:rPr>
              <a:t>GARRYOWEN</a:t>
            </a:r>
            <a:r>
              <a:rPr lang="en-US" sz="2000" b="1" i="1" baseline="0" dirty="0">
                <a:solidFill>
                  <a:schemeClr val="tx2"/>
                </a:solidFill>
                <a:effectLst>
                  <a:outerShdw blurRad="50800" dist="38100" dir="2700000" algn="tl" rotWithShape="0">
                    <a:prstClr val="black">
                      <a:alpha val="40000"/>
                    </a:prstClr>
                  </a:outerShdw>
                </a:effectLst>
                <a:latin typeface="Arial" pitchFamily="34" charset="0"/>
                <a:cs typeface="Arial" pitchFamily="34" charset="0"/>
              </a:rPr>
              <a:t> COMMO CARD</a:t>
            </a:r>
            <a:endParaRPr lang="en-US" sz="2000" b="1" i="1" dirty="0">
              <a:solidFill>
                <a:schemeClr val="tx2"/>
              </a:solidFill>
              <a:effectLst>
                <a:outerShdw blurRad="50800" dist="38100" dir="2700000" algn="tl" rotWithShape="0">
                  <a:prstClr val="black">
                    <a:alpha val="40000"/>
                  </a:prstClr>
                </a:outerShdw>
              </a:effectLst>
              <a:latin typeface="Arial" pitchFamily="34" charset="0"/>
              <a:cs typeface="Arial" pitchFamily="34" charset="0"/>
            </a:endParaRPr>
          </a:p>
        </p:txBody>
      </p:sp>
      <p:graphicFrame>
        <p:nvGraphicFramePr>
          <p:cNvPr id="8" name="Table 7"/>
          <p:cNvGraphicFramePr>
            <a:graphicFrameLocks noGrp="1"/>
          </p:cNvGraphicFramePr>
          <p:nvPr/>
        </p:nvGraphicFramePr>
        <p:xfrm>
          <a:off x="180300" y="6172200"/>
          <a:ext cx="3934499" cy="2783840"/>
        </p:xfrm>
        <a:graphic>
          <a:graphicData uri="http://schemas.openxmlformats.org/drawingml/2006/table">
            <a:tbl>
              <a:tblPr/>
              <a:tblGrid>
                <a:gridCol w="897342"/>
                <a:gridCol w="443741"/>
                <a:gridCol w="354992"/>
                <a:gridCol w="443741"/>
                <a:gridCol w="443741"/>
                <a:gridCol w="453602"/>
                <a:gridCol w="448670"/>
                <a:gridCol w="448670"/>
              </a:tblGrid>
              <a:tr h="254000">
                <a:tc>
                  <a:txBody>
                    <a:bodyPr/>
                    <a:lstStyle/>
                    <a:p>
                      <a:pPr marL="0" marR="0" algn="ctr">
                        <a:spcBef>
                          <a:spcPts val="0"/>
                        </a:spcBef>
                        <a:spcAft>
                          <a:spcPts val="0"/>
                        </a:spcAft>
                      </a:pPr>
                      <a:r>
                        <a:rPr lang="en-US" sz="800" b="1" dirty="0">
                          <a:latin typeface="Arial"/>
                          <a:ea typeface="Times New Roman"/>
                          <a:cs typeface="Times New Roman"/>
                        </a:rPr>
                        <a:t>NET STRUCTURE</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5A5A5"/>
                    </a:solidFill>
                  </a:tcPr>
                </a:tc>
                <a:tc>
                  <a:txBody>
                    <a:bodyPr/>
                    <a:lstStyle/>
                    <a:p>
                      <a:pPr marL="0" marR="0" algn="ctr">
                        <a:spcBef>
                          <a:spcPts val="0"/>
                        </a:spcBef>
                        <a:spcAft>
                          <a:spcPts val="0"/>
                        </a:spcAft>
                      </a:pPr>
                      <a:r>
                        <a:rPr lang="en-US" sz="800" b="1" dirty="0">
                          <a:latin typeface="Arial"/>
                          <a:ea typeface="Times New Roman"/>
                          <a:cs typeface="Times New Roman"/>
                        </a:rPr>
                        <a:t>BDE CMD</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BDE A/L</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SQDN CMD</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SQDN O/I</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SQDN A/L</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smtClean="0">
                          <a:latin typeface="Arial"/>
                          <a:ea typeface="Times New Roman"/>
                          <a:cs typeface="Times New Roman"/>
                        </a:rPr>
                        <a:t>FIRES</a:t>
                      </a:r>
                      <a:r>
                        <a:rPr lang="en-US" sz="800" b="1" baseline="0" dirty="0" smtClean="0">
                          <a:latin typeface="Arial"/>
                          <a:ea typeface="Times New Roman"/>
                          <a:cs typeface="Times New Roman"/>
                        </a:rPr>
                        <a:t> VOICE</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smtClean="0">
                          <a:latin typeface="Arial"/>
                          <a:ea typeface="Times New Roman"/>
                          <a:cs typeface="Times New Roman"/>
                        </a:rPr>
                        <a:t>FIRES</a:t>
                      </a:r>
                      <a:r>
                        <a:rPr lang="en-US" sz="800" b="1" baseline="0" dirty="0" smtClean="0">
                          <a:latin typeface="Arial"/>
                          <a:ea typeface="Times New Roman"/>
                          <a:cs typeface="Times New Roman"/>
                        </a:rPr>
                        <a:t> DIG</a:t>
                      </a:r>
                      <a:endParaRPr lang="en-US" sz="800" dirty="0">
                        <a:latin typeface="Times New Roman"/>
                        <a:ea typeface="Times New Roman"/>
                        <a:cs typeface="Times New Roman"/>
                      </a:endParaRPr>
                    </a:p>
                  </a:txBody>
                  <a:tcPr marL="51955" marR="519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TOC</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X</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b="1"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NCS</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6520">
                <a:tc>
                  <a:txBody>
                    <a:bodyPr/>
                    <a:lstStyle/>
                    <a:p>
                      <a:pPr marL="0" marR="0" algn="ctr">
                        <a:spcBef>
                          <a:spcPts val="0"/>
                        </a:spcBef>
                        <a:spcAft>
                          <a:spcPts val="0"/>
                        </a:spcAft>
                      </a:pPr>
                      <a:r>
                        <a:rPr lang="en-US" sz="800" b="1" dirty="0">
                          <a:latin typeface="Arial"/>
                          <a:ea typeface="Times New Roman"/>
                          <a:cs typeface="Times New Roman"/>
                        </a:rPr>
                        <a:t>TAC</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0" dirty="0" smtClean="0">
                          <a:latin typeface="Arial"/>
                          <a:ea typeface="Times New Roman"/>
                          <a:cs typeface="Times New Roman"/>
                        </a:rPr>
                        <a:t>X</a:t>
                      </a:r>
                      <a:endParaRPr lang="en-US" sz="800" b="0"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sz="800" dirty="0"/>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SCO</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solidFill>
                          <a:srgbClr val="FFFFFF"/>
                        </a:solidFill>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S3</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SXO</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CSM</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2080">
                <a:tc>
                  <a:txBody>
                    <a:bodyPr/>
                    <a:lstStyle/>
                    <a:p>
                      <a:pPr marL="0" marR="0" algn="ctr">
                        <a:spcBef>
                          <a:spcPts val="0"/>
                        </a:spcBef>
                        <a:spcAft>
                          <a:spcPts val="0"/>
                        </a:spcAft>
                      </a:pPr>
                      <a:r>
                        <a:rPr lang="en-US" sz="800" b="1" dirty="0">
                          <a:latin typeface="Arial"/>
                          <a:ea typeface="Times New Roman"/>
                          <a:cs typeface="Times New Roman"/>
                        </a:rPr>
                        <a:t>S-2</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NCS</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latin typeface="+mn-lt"/>
                          <a:ea typeface="Times New Roman"/>
                          <a:cs typeface="Times New Roman"/>
                        </a:rPr>
                        <a:t>FIRES</a:t>
                      </a: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mn-lt"/>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mn-lt"/>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mn-lt"/>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mn-lt"/>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mn-lt"/>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NCS</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NCS</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TRP TOCs</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TRP 1SGs</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TRP FIST</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0" dirty="0" smtClean="0">
                          <a:latin typeface="Arial"/>
                          <a:ea typeface="Times New Roman"/>
                          <a:cs typeface="Times New Roman"/>
                        </a:rPr>
                        <a:t>X</a:t>
                      </a:r>
                      <a:endParaRPr lang="en-US" sz="800" b="0"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0" dirty="0" smtClean="0">
                          <a:latin typeface="Arial"/>
                          <a:ea typeface="Times New Roman"/>
                          <a:cs typeface="Times New Roman"/>
                        </a:rPr>
                        <a:t>X</a:t>
                      </a:r>
                      <a:endParaRPr lang="en-US" sz="800" b="0"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280">
                <a:tc>
                  <a:txBody>
                    <a:bodyPr/>
                    <a:lstStyle/>
                    <a:p>
                      <a:pPr marL="0" marR="0" algn="ctr">
                        <a:spcBef>
                          <a:spcPts val="0"/>
                        </a:spcBef>
                        <a:spcAft>
                          <a:spcPts val="0"/>
                        </a:spcAft>
                      </a:pPr>
                      <a:r>
                        <a:rPr lang="en-US" sz="800" b="1" dirty="0">
                          <a:latin typeface="Arial"/>
                          <a:ea typeface="Times New Roman"/>
                          <a:cs typeface="Times New Roman"/>
                        </a:rPr>
                        <a:t>CTCP</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b="1"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0" dirty="0">
                          <a:latin typeface="Arial"/>
                          <a:ea typeface="Times New Roman"/>
                          <a:cs typeface="Times New Roman"/>
                        </a:rPr>
                        <a:t>X</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A/NCS</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smtClean="0">
                          <a:latin typeface="Arial"/>
                          <a:ea typeface="Times New Roman"/>
                          <a:cs typeface="Times New Roman"/>
                        </a:rPr>
                        <a:t>A/NCS</a:t>
                      </a:r>
                      <a:endParaRPr lang="en-US" sz="800" b="1"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NCS</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latin typeface="+mn-lt"/>
                          <a:ea typeface="Times New Roman"/>
                          <a:cs typeface="Times New Roman"/>
                        </a:rPr>
                        <a:t>A/NCS</a:t>
                      </a:r>
                      <a:endParaRPr lang="en-US" sz="800" b="1" dirty="0" smtClean="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smtClean="0">
                          <a:latin typeface="+mn-lt"/>
                          <a:ea typeface="Times New Roman"/>
                          <a:cs typeface="Times New Roman"/>
                        </a:rPr>
                        <a:t>A/NCS</a:t>
                      </a:r>
                      <a:endParaRPr lang="en-US" sz="800" b="1" dirty="0" smtClean="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S4</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FTCP</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b="1" dirty="0">
                          <a:latin typeface="Arial"/>
                          <a:ea typeface="Times New Roman"/>
                          <a:cs typeface="Times New Roman"/>
                        </a:rPr>
                        <a:t>A/NCS</a:t>
                      </a:r>
                      <a:endParaRPr lang="en-US" sz="800" b="1" dirty="0">
                        <a:latin typeface="Calibri"/>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SMO</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SPT PLT</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S6</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MED PLT</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7000">
                <a:tc>
                  <a:txBody>
                    <a:bodyPr/>
                    <a:lstStyle/>
                    <a:p>
                      <a:pPr marL="0" marR="0" algn="ctr">
                        <a:spcBef>
                          <a:spcPts val="0"/>
                        </a:spcBef>
                        <a:spcAft>
                          <a:spcPts val="0"/>
                        </a:spcAft>
                      </a:pPr>
                      <a:r>
                        <a:rPr lang="en-US" sz="800" b="1" dirty="0">
                          <a:latin typeface="Arial"/>
                          <a:ea typeface="Times New Roman"/>
                          <a:cs typeface="Times New Roman"/>
                        </a:rPr>
                        <a:t>AID STATIONS</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600">
                <a:tc>
                  <a:txBody>
                    <a:bodyPr/>
                    <a:lstStyle/>
                    <a:p>
                      <a:pPr marL="0" marR="0" algn="ctr">
                        <a:spcBef>
                          <a:spcPts val="0"/>
                        </a:spcBef>
                        <a:spcAft>
                          <a:spcPts val="0"/>
                        </a:spcAft>
                      </a:pPr>
                      <a:r>
                        <a:rPr lang="en-US" sz="800" b="1" dirty="0">
                          <a:latin typeface="Arial"/>
                          <a:ea typeface="Times New Roman"/>
                          <a:cs typeface="Times New Roman"/>
                        </a:rPr>
                        <a:t>ATTACHMENTS</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800" dirty="0">
                        <a:latin typeface="Arial"/>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800" dirty="0">
                          <a:latin typeface="Arial"/>
                          <a:ea typeface="Times New Roman"/>
                          <a:cs typeface="Times New Roman"/>
                        </a:rPr>
                        <a:t>X</a:t>
                      </a:r>
                      <a:endParaRPr lang="en-US" sz="800" dirty="0">
                        <a:latin typeface="Times New Roman"/>
                        <a:ea typeface="Times New Roman"/>
                        <a:cs typeface="Times New Roman"/>
                      </a:endParaRPr>
                    </a:p>
                  </a:txBody>
                  <a:tcPr marL="51955" marR="519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4191000" y="6130766"/>
            <a:ext cx="2667000" cy="2708434"/>
          </a:xfrm>
          <a:prstGeom prst="rect">
            <a:avLst/>
          </a:prstGeom>
          <a:noFill/>
        </p:spPr>
        <p:txBody>
          <a:bodyPr wrap="square" rtlCol="0">
            <a:spAutoFit/>
          </a:bodyPr>
          <a:lstStyle/>
          <a:p>
            <a:r>
              <a:rPr lang="en-US" sz="1000" u="none" dirty="0" smtClean="0"/>
              <a:t>Net Usage</a:t>
            </a:r>
          </a:p>
          <a:p>
            <a:r>
              <a:rPr lang="en-US" sz="1000" u="none" dirty="0" smtClean="0"/>
              <a:t>Squadron Command Net</a:t>
            </a:r>
          </a:p>
          <a:p>
            <a:pPr marL="171450" lvl="1">
              <a:buFont typeface="Arial" pitchFamily="34" charset="0"/>
              <a:buChar char="•"/>
            </a:pPr>
            <a:r>
              <a:rPr lang="en-US" sz="1000" b="0" u="none" dirty="0" smtClean="0"/>
              <a:t> Control of the close fight</a:t>
            </a:r>
          </a:p>
          <a:p>
            <a:pPr marL="171450" lvl="1">
              <a:buFont typeface="Arial" pitchFamily="34" charset="0"/>
              <a:buChar char="•"/>
            </a:pPr>
            <a:r>
              <a:rPr lang="en-US" sz="1000" b="0" u="none" dirty="0" smtClean="0"/>
              <a:t> </a:t>
            </a:r>
            <a:r>
              <a:rPr lang="en-US" sz="1000" b="0" u="none" dirty="0" smtClean="0">
                <a:latin typeface="Arial" pitchFamily="34" charset="0"/>
                <a:cs typeface="Arial" pitchFamily="34" charset="0"/>
              </a:rPr>
              <a:t>Pertinent, real time information</a:t>
            </a:r>
          </a:p>
          <a:p>
            <a:pPr marL="171450" lvl="1">
              <a:buFont typeface="Arial" pitchFamily="34" charset="0"/>
              <a:buChar char="•"/>
            </a:pPr>
            <a:r>
              <a:rPr lang="en-US" sz="1000" b="0" u="none" dirty="0" smtClean="0">
                <a:latin typeface="Arial" pitchFamily="34" charset="0"/>
                <a:cs typeface="Arial" pitchFamily="34" charset="0"/>
              </a:rPr>
              <a:t> Used for sending/receiving decisions/conclusions</a:t>
            </a:r>
            <a:endParaRPr lang="en-US" sz="1000" b="0" u="none" dirty="0" smtClean="0"/>
          </a:p>
          <a:p>
            <a:pPr marL="0" lvl="1"/>
            <a:r>
              <a:rPr lang="en-US" sz="1000" u="none" dirty="0" smtClean="0">
                <a:latin typeface="Arial" pitchFamily="34" charset="0"/>
                <a:cs typeface="Arial" pitchFamily="34" charset="0"/>
              </a:rPr>
              <a:t>Operations and Intelligence Net (O&amp;I) </a:t>
            </a:r>
          </a:p>
          <a:p>
            <a:pPr marL="171450" lvl="2">
              <a:buFont typeface="Arial" pitchFamily="34" charset="0"/>
              <a:buChar char="•"/>
            </a:pPr>
            <a:r>
              <a:rPr lang="en-US" sz="1000" b="0" u="none" dirty="0" smtClean="0">
                <a:latin typeface="Arial" pitchFamily="34" charset="0"/>
                <a:cs typeface="Arial" pitchFamily="34" charset="0"/>
              </a:rPr>
              <a:t> Control of the deep or future fight</a:t>
            </a:r>
          </a:p>
          <a:p>
            <a:pPr marL="171450" lvl="2">
              <a:buFont typeface="Arial" pitchFamily="34" charset="0"/>
              <a:buChar char="•"/>
            </a:pPr>
            <a:r>
              <a:rPr lang="en-US" sz="1000" b="0" u="none" dirty="0" smtClean="0">
                <a:latin typeface="Arial" pitchFamily="34" charset="0"/>
                <a:cs typeface="Arial" pitchFamily="34" charset="0"/>
              </a:rPr>
              <a:t> Used for sending/receiving data requiring analysis</a:t>
            </a:r>
          </a:p>
          <a:p>
            <a:pPr marL="0" lvl="2"/>
            <a:r>
              <a:rPr lang="en-US" sz="1000" u="none" dirty="0" smtClean="0">
                <a:latin typeface="Arial" pitchFamily="34" charset="0"/>
                <a:cs typeface="Arial" pitchFamily="34" charset="0"/>
              </a:rPr>
              <a:t>Administrative and Logistics Net (A&amp;L) </a:t>
            </a:r>
          </a:p>
          <a:p>
            <a:pPr marL="171450" lvl="2">
              <a:buFont typeface="Arial" pitchFamily="34" charset="0"/>
              <a:buChar char="•"/>
            </a:pPr>
            <a:r>
              <a:rPr lang="en-US" sz="1000" b="0" u="none" dirty="0" smtClean="0">
                <a:latin typeface="Arial" pitchFamily="34" charset="0"/>
                <a:cs typeface="Arial" pitchFamily="34" charset="0"/>
              </a:rPr>
              <a:t> Sustainment operations </a:t>
            </a:r>
          </a:p>
          <a:p>
            <a:pPr marL="171450" lvl="2">
              <a:buFont typeface="Arial" pitchFamily="34" charset="0"/>
              <a:buChar char="•"/>
            </a:pPr>
            <a:r>
              <a:rPr lang="en-US" sz="1000" b="0" u="none" dirty="0" smtClean="0">
                <a:latin typeface="Arial" pitchFamily="34" charset="0"/>
                <a:cs typeface="Arial" pitchFamily="34" charset="0"/>
              </a:rPr>
              <a:t> </a:t>
            </a:r>
            <a:r>
              <a:rPr lang="en-US" sz="1000" b="0" u="none" dirty="0" smtClean="0">
                <a:latin typeface="Arial" pitchFamily="34" charset="0"/>
                <a:ea typeface="Times New Roman" pitchFamily="18" charset="0"/>
                <a:cs typeface="Times New Roman" pitchFamily="18" charset="0"/>
              </a:rPr>
              <a:t>Routine, non-critical information</a:t>
            </a:r>
          </a:p>
          <a:p>
            <a:pPr marL="171450" lvl="2">
              <a:buFont typeface="Arial" pitchFamily="34" charset="0"/>
              <a:buChar char="•"/>
            </a:pPr>
            <a:r>
              <a:rPr lang="en-US" sz="1000" b="0" u="none" dirty="0" smtClean="0">
                <a:latin typeface="Arial" pitchFamily="34" charset="0"/>
                <a:cs typeface="Times New Roman" pitchFamily="18" charset="0"/>
              </a:rPr>
              <a:t> </a:t>
            </a:r>
            <a:r>
              <a:rPr lang="en-US" sz="1000" b="0" u="none" dirty="0" smtClean="0">
                <a:latin typeface="Arial" pitchFamily="34" charset="0"/>
                <a:ea typeface="Times New Roman" pitchFamily="18" charset="0"/>
                <a:cs typeface="Times New Roman" pitchFamily="18" charset="0"/>
              </a:rPr>
              <a:t>LOGPAC and convoy control</a:t>
            </a:r>
          </a:p>
          <a:p>
            <a:pPr marL="0" lvl="2"/>
            <a:r>
              <a:rPr lang="en-US" sz="1000" u="none" dirty="0" smtClean="0">
                <a:latin typeface="Arial" pitchFamily="34" charset="0"/>
                <a:cs typeface="Times New Roman" pitchFamily="18" charset="0"/>
              </a:rPr>
              <a:t>Fires (Voice and Digital)</a:t>
            </a:r>
          </a:p>
          <a:p>
            <a:pPr marL="171450" lvl="2">
              <a:buFont typeface="Arial" pitchFamily="34" charset="0"/>
              <a:buChar char="•"/>
            </a:pPr>
            <a:r>
              <a:rPr lang="en-US" sz="1000" b="0" u="none" dirty="0" smtClean="0">
                <a:latin typeface="Arial" pitchFamily="34" charset="0"/>
                <a:cs typeface="Times New Roman" pitchFamily="18" charset="0"/>
              </a:rPr>
              <a:t> Fire support coordination</a:t>
            </a:r>
          </a:p>
          <a:p>
            <a:pPr marL="171450" lvl="2">
              <a:buFont typeface="Arial" pitchFamily="34" charset="0"/>
              <a:buChar char="•"/>
            </a:pPr>
            <a:r>
              <a:rPr lang="en-US" sz="1000" b="0" u="none" dirty="0" smtClean="0">
                <a:latin typeface="Arial" pitchFamily="34" charset="0"/>
                <a:cs typeface="Times New Roman" pitchFamily="18" charset="0"/>
              </a:rPr>
              <a:t> Fire mission requests </a:t>
            </a:r>
            <a:endParaRPr lang="en-US" sz="1000" b="0" u="none" dirty="0" smtClean="0">
              <a:latin typeface="Arial" pitchFamily="34" charset="0"/>
              <a:cs typeface="Arial" pitchFamily="34" charset="0"/>
            </a:endParaRPr>
          </a:p>
        </p:txBody>
      </p:sp>
      <p:sp>
        <p:nvSpPr>
          <p:cNvPr id="7"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005</a:t>
            </a:r>
            <a:r>
              <a:rPr lang="en-US" u="none" dirty="0">
                <a:solidFill>
                  <a:schemeClr val="tx2"/>
                </a:solidFill>
              </a:rPr>
              <a:t/>
            </a:r>
            <a:br>
              <a:rPr lang="en-US" u="none" dirty="0">
                <a:solidFill>
                  <a:schemeClr val="tx2"/>
                </a:solidFill>
              </a:rPr>
            </a:br>
            <a:endParaRPr lang="en-US" u="none" dirty="0">
              <a:solidFill>
                <a:schemeClr val="tx2"/>
              </a:solidFill>
            </a:endParaRPr>
          </a:p>
        </p:txBody>
      </p:sp>
      <p:graphicFrame>
        <p:nvGraphicFramePr>
          <p:cNvPr id="9" name="Table 8"/>
          <p:cNvGraphicFramePr>
            <a:graphicFrameLocks noGrp="1"/>
          </p:cNvGraphicFramePr>
          <p:nvPr/>
        </p:nvGraphicFramePr>
        <p:xfrm>
          <a:off x="-1" y="533400"/>
          <a:ext cx="6858001" cy="5562615"/>
        </p:xfrm>
        <a:graphic>
          <a:graphicData uri="http://schemas.openxmlformats.org/drawingml/2006/table">
            <a:tbl>
              <a:tblPr/>
              <a:tblGrid>
                <a:gridCol w="725592"/>
                <a:gridCol w="694382"/>
                <a:gridCol w="569549"/>
                <a:gridCol w="319884"/>
                <a:gridCol w="343289"/>
                <a:gridCol w="156041"/>
                <a:gridCol w="608560"/>
                <a:gridCol w="343289"/>
                <a:gridCol w="156041"/>
                <a:gridCol w="530540"/>
                <a:gridCol w="265270"/>
                <a:gridCol w="156041"/>
                <a:gridCol w="608560"/>
                <a:gridCol w="156041"/>
                <a:gridCol w="397905"/>
                <a:gridCol w="390103"/>
                <a:gridCol w="280873"/>
                <a:gridCol w="156041"/>
              </a:tblGrid>
              <a:tr h="117759">
                <a:tc gridSpan="17">
                  <a:txBody>
                    <a:bodyPr/>
                    <a:lstStyle/>
                    <a:p>
                      <a:pPr algn="ctr" fontAlgn="ctr"/>
                      <a:r>
                        <a:rPr lang="en-US" sz="600" b="0" i="1" u="none" strike="noStrike" dirty="0">
                          <a:solidFill>
                            <a:srgbClr val="1F497D"/>
                          </a:solidFill>
                          <a:latin typeface="Arial"/>
                        </a:rPr>
                        <a:t>AS OF </a:t>
                      </a:r>
                      <a:r>
                        <a:rPr lang="en-US" sz="600" b="0" i="1" u="none" strike="noStrike" dirty="0" smtClean="0">
                          <a:solidFill>
                            <a:srgbClr val="1F497D"/>
                          </a:solidFill>
                          <a:latin typeface="Arial"/>
                        </a:rPr>
                        <a:t>10 DEC 2013</a:t>
                      </a:r>
                      <a:endParaRPr lang="en-US" sz="600" b="0" i="1" u="none" strike="noStrike" dirty="0">
                        <a:solidFill>
                          <a:srgbClr val="1F497D"/>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6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r>
              <a:tr h="117759">
                <a:tc>
                  <a:txBody>
                    <a:bodyPr/>
                    <a:lstStyle/>
                    <a:p>
                      <a:pPr algn="l" fontAlgn="ctr"/>
                      <a:r>
                        <a:rPr lang="en-US" sz="600" b="1" i="1" u="none" strike="noStrike">
                          <a:solidFill>
                            <a:srgbClr val="FFFF00"/>
                          </a:solidFill>
                          <a:latin typeface="Arial"/>
                        </a:rPr>
                        <a:t>Unit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r>
                        <a:rPr lang="en-US" sz="600" b="1" i="1" u="none" strike="noStrike">
                          <a:solidFill>
                            <a:srgbClr val="FFFF00"/>
                          </a:solidFill>
                          <a:latin typeface="Arial"/>
                        </a:rPr>
                        <a:t>Section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r>
                        <a:rPr lang="en-US" sz="600" b="1" i="1" u="none" strike="noStrike">
                          <a:solidFill>
                            <a:srgbClr val="FFFF00"/>
                          </a:solidFill>
                          <a:latin typeface="Arial"/>
                        </a:rPr>
                        <a:t>Call 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r>
                        <a:rPr lang="en-US" sz="600" b="1" i="1" u="none" strike="noStrike">
                          <a:solidFill>
                            <a:srgbClr val="FFFF00"/>
                          </a:solidFill>
                          <a:latin typeface="Arial"/>
                        </a:rPr>
                        <a:t>NET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600" b="1" i="1" u="none" strike="noStrike">
                          <a:solidFill>
                            <a:srgbClr val="FFFF00"/>
                          </a:solidFill>
                          <a:latin typeface="Arial"/>
                        </a:rPr>
                        <a:t>S/C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1" i="1" u="none" strike="noStrike">
                          <a:solidFill>
                            <a:srgbClr val="FFFF00"/>
                          </a:solidFill>
                          <a:latin typeface="Arial"/>
                        </a:rPr>
                        <a:t>SUFFIXES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1" i="1" u="none" strike="noStrike">
                          <a:solidFill>
                            <a:srgbClr val="FFFF00"/>
                          </a:solidFill>
                          <a:latin typeface="Arial"/>
                        </a:rPr>
                        <a:t>EXPANDERS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US" sz="600" b="1" i="1" u="none" strike="noStrike">
                          <a:solidFill>
                            <a:srgbClr val="FFFF00"/>
                          </a:solidFill>
                          <a:latin typeface="Arial"/>
                        </a:rPr>
                        <a:t>COMPANY CALL SIGNS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3817">
                <a:tc gridSpan="5">
                  <a:txBody>
                    <a:bodyPr/>
                    <a:lstStyle/>
                    <a:p>
                      <a:pPr algn="ctr" fontAlgn="ctr"/>
                      <a:r>
                        <a:rPr lang="en-US" sz="600" b="1" i="1" u="none" strike="noStrike">
                          <a:solidFill>
                            <a:srgbClr val="FFFF00"/>
                          </a:solidFill>
                          <a:latin typeface="Arial"/>
                        </a:rPr>
                        <a:t>CMD GROUP &amp; HQ</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600" b="1" i="1" u="none" strike="noStrike">
                        <a:solidFill>
                          <a:srgbClr val="FFFF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1" i="1" u="none" strike="noStrike">
                          <a:solidFill>
                            <a:srgbClr val="FFFF00"/>
                          </a:solidFill>
                          <a:latin typeface="Arial"/>
                        </a:rPr>
                        <a:t>POSITION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600" b="1" i="1" u="none" strike="noStrike">
                          <a:solidFill>
                            <a:srgbClr val="FFFF00"/>
                          </a:solidFill>
                          <a:latin typeface="Arial"/>
                        </a:rPr>
                        <a:t>SUFFIX</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endParaRPr lang="en-US" sz="600" b="1" i="1" u="none" strike="noStrike">
                        <a:solidFill>
                          <a:srgbClr val="FFFF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1" i="1" u="none" strike="noStrike">
                          <a:solidFill>
                            <a:srgbClr val="FFFF00"/>
                          </a:solidFill>
                          <a:latin typeface="Arial"/>
                        </a:rPr>
                        <a:t>POSITION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600" b="1" i="1" u="none" strike="noStrike">
                          <a:solidFill>
                            <a:srgbClr val="FFFF00"/>
                          </a:solidFill>
                          <a:latin typeface="Arial"/>
                        </a:rPr>
                        <a:t>EXP</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endParaRPr lang="en-US" sz="600" b="1" i="1" u="none" strike="noStrike">
                        <a:solidFill>
                          <a:srgbClr val="FFFF00"/>
                        </a:solidFill>
                        <a:latin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5">
                  <a:txBody>
                    <a:bodyPr/>
                    <a:lstStyle/>
                    <a:p>
                      <a:pPr algn="ctr" fontAlgn="ctr"/>
                      <a:r>
                        <a:rPr lang="en-US" sz="600" b="0" i="0" u="none" strike="noStrike">
                          <a:solidFill>
                            <a:srgbClr val="000000"/>
                          </a:solidFill>
                          <a:latin typeface="Arial"/>
                        </a:rPr>
                        <a:t>WHEN FIXED CALL SIGNS ARE NOT USED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600" b="1" i="1" u="none" strike="noStrike">
                        <a:solidFill>
                          <a:srgbClr val="FFFF00"/>
                        </a:solidFill>
                        <a:latin typeface="Arial"/>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33817">
                <a:tc>
                  <a:txBody>
                    <a:bodyPr/>
                    <a:lstStyle/>
                    <a:p>
                      <a:pPr algn="l" fontAlgn="ctr"/>
                      <a:r>
                        <a:rPr lang="en-US" sz="600" b="0" i="0" u="none" strike="noStrike">
                          <a:solidFill>
                            <a:srgbClr val="000000"/>
                          </a:solidFill>
                          <a:latin typeface="Arial"/>
                        </a:rPr>
                        <a:t>1-7CAV SQDN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GARRYOWEN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M67.725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CDR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ABN CP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1" i="1" u="none" strike="noStrike">
                          <a:solidFill>
                            <a:srgbClr val="FFFF00"/>
                          </a:solidFill>
                          <a:latin typeface="Arial"/>
                        </a:rPr>
                        <a:t>UNIT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1" i="1" u="none" strike="noStrike">
                          <a:solidFill>
                            <a:srgbClr val="FFFF00"/>
                          </a:solidFill>
                          <a:latin typeface="Arial"/>
                        </a:rPr>
                        <a:t>PREFIX</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O/I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M81.875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solidFill>
                            <a:srgbClr val="000000"/>
                          </a:solidFill>
                          <a:latin typeface="Arial"/>
                        </a:rPr>
                        <a:t>CSM/SGM/1SG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ALT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H</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A 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ALPHA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A&amp;L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M41.025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ADC (M)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7</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ASSUALT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B 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BRAVO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1-7 FIRES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M64.725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ADC (S)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AVLB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C 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CHARLIE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1-7 FIRES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M69.525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COFS/XO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BATCON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B</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D 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DELTA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gridSpan="5">
                  <a:txBody>
                    <a:bodyPr/>
                    <a:lstStyle/>
                    <a:p>
                      <a:pPr algn="ctr" fontAlgn="ctr"/>
                      <a:r>
                        <a:rPr lang="en-US" sz="600" b="1" i="1" u="none" strike="noStrike">
                          <a:solidFill>
                            <a:srgbClr val="FFFF00"/>
                          </a:solidFill>
                          <a:latin typeface="Arial"/>
                        </a:rPr>
                        <a:t>HHT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S1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COLT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P</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E CO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ECHO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75595">
                <a:tc>
                  <a:txBody>
                    <a:bodyPr/>
                    <a:lstStyle/>
                    <a:p>
                      <a:pPr algn="l" fontAlgn="ctr"/>
                      <a:r>
                        <a:rPr lang="en-US" sz="600" b="0" i="0" u="none" strike="noStrike">
                          <a:solidFill>
                            <a:srgbClr val="000000"/>
                          </a:solidFill>
                          <a:latin typeface="Arial"/>
                        </a:rPr>
                        <a:t>HHT/1-7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HELLFIGHTER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M74.725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S2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CREW CHIEF</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HHC/HHT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HOTEL</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gridSpan="5">
                  <a:txBody>
                    <a:bodyPr/>
                    <a:lstStyle/>
                    <a:p>
                      <a:pPr algn="ctr" fontAlgn="ctr"/>
                      <a:r>
                        <a:rPr lang="en-US" sz="600" b="1" i="1" u="none" strike="noStrike">
                          <a:solidFill>
                            <a:srgbClr val="FFFF00"/>
                          </a:solidFill>
                          <a:latin typeface="Arial"/>
                        </a:rPr>
                        <a:t>A TRP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S3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DEPUTY</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1ST PLT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RED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A/1-7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APACHE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M45.825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S4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dirty="0">
                          <a:solidFill>
                            <a:srgbClr val="000000"/>
                          </a:solidFill>
                          <a:latin typeface="Arial"/>
                        </a:rPr>
                        <a:t>DECON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Q</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2ND PLT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WHITE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1/A/1-7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M42.325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S6</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23</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GUNNER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U</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3RD PLT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BLUE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2/A/1-7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M84.075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FSE/FSO/FIST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14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DRIVER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4TH PLT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GREEN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MOTR A/1-7</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M46.725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LNO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NCOIC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5TH PLT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YELLOW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gridSpan="5">
                  <a:txBody>
                    <a:bodyPr/>
                    <a:lstStyle/>
                    <a:p>
                      <a:pPr algn="ctr" fontAlgn="ctr"/>
                      <a:r>
                        <a:rPr lang="en-US" sz="600" b="1" i="1" u="none" strike="noStrike">
                          <a:solidFill>
                            <a:srgbClr val="FFFF00"/>
                          </a:solidFill>
                          <a:latin typeface="Arial"/>
                        </a:rPr>
                        <a:t>B TRP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CHAPLAIN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28</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FORWARD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J</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HQ PLT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SILVER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B/1-7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BLACKHAWK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M65.175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CHEM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30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TAC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T</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RECON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GOLD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1/B/1-7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M86.575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ENG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34</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MAIN/TOC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MEDICAL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BLACK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2/B/1-7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M59.175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EWO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36</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OBSERVER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O</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MORTER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BRONZE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MORT/B/1-7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M77.175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LOG/OPNS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41</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OIC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V</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AMMO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ORANGE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gridSpan="5">
                  <a:txBody>
                    <a:bodyPr/>
                    <a:lstStyle/>
                    <a:p>
                      <a:pPr algn="ctr" fontAlgn="ctr"/>
                      <a:r>
                        <a:rPr lang="en-US" sz="600" b="1" i="1" u="none" strike="noStrike">
                          <a:solidFill>
                            <a:srgbClr val="FFFF00"/>
                          </a:solidFill>
                          <a:latin typeface="Arial"/>
                        </a:rPr>
                        <a:t>C TRP</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MAINTINANCE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12</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REAR/CP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SUPPORT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BROWN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C/1-7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COMANCHE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M76.175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MEDICS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RECON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X</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SNIPER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GRAY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1/C/1-7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M31.625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RETRANS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70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SCOUT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0" i="0" u="none" strike="noStrike">
                          <a:solidFill>
                            <a:srgbClr val="000000"/>
                          </a:solidFill>
                          <a:latin typeface="Arial"/>
                        </a:rPr>
                        <a:t>FIST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gridSpan="2">
                  <a:txBody>
                    <a:bodyPr/>
                    <a:lstStyle/>
                    <a:p>
                      <a:pPr algn="ctr" fontAlgn="ctr"/>
                      <a:r>
                        <a:rPr lang="en-US" sz="600" b="0" i="0" u="none" strike="noStrike">
                          <a:solidFill>
                            <a:srgbClr val="000000"/>
                          </a:solidFill>
                          <a:latin typeface="Arial"/>
                        </a:rPr>
                        <a:t>COPPER</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117759">
                <a:tc>
                  <a:txBody>
                    <a:bodyPr/>
                    <a:lstStyle/>
                    <a:p>
                      <a:pPr algn="l" fontAlgn="ctr"/>
                      <a:r>
                        <a:rPr lang="en-US" sz="600" b="0" i="0" u="none" strike="noStrike">
                          <a:solidFill>
                            <a:srgbClr val="000000"/>
                          </a:solidFill>
                          <a:latin typeface="Arial"/>
                        </a:rPr>
                        <a:t>2/C/1-7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207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M63.125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TRANSPO</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89</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ctr"/>
                      <a:r>
                        <a:rPr lang="en-US" sz="600" b="0" i="0" u="none" strike="noStrike">
                          <a:solidFill>
                            <a:srgbClr val="000000"/>
                          </a:solidFill>
                          <a:latin typeface="Arial"/>
                        </a:rPr>
                        <a:t>CTCP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Z</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r>
              <a:tr h="117759">
                <a:tc>
                  <a:txBody>
                    <a:bodyPr/>
                    <a:lstStyle/>
                    <a:p>
                      <a:pPr algn="l" fontAlgn="ctr"/>
                      <a:r>
                        <a:rPr lang="en-US" sz="600" b="0" i="0" u="none" strike="noStrike">
                          <a:solidFill>
                            <a:srgbClr val="000000"/>
                          </a:solidFill>
                          <a:latin typeface="Arial"/>
                        </a:rPr>
                        <a:t>MORT/C/1-7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M67.575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17759">
                <a:tc gridSpan="5">
                  <a:txBody>
                    <a:bodyPr/>
                    <a:lstStyle/>
                    <a:p>
                      <a:pPr algn="ctr" fontAlgn="ctr"/>
                      <a:r>
                        <a:rPr lang="en-US" sz="600" b="1" i="1" u="none" strike="noStrike">
                          <a:solidFill>
                            <a:srgbClr val="FFFF00"/>
                          </a:solidFill>
                          <a:latin typeface="Arial"/>
                        </a:rPr>
                        <a:t>DFST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US" sz="600" b="1" i="1" u="none" strike="noStrike">
                          <a:latin typeface="Arial"/>
                        </a:rPr>
                        <a:t>SMOKE and PYROTECHNICS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600" b="1" i="1" u="none" strike="noStrike">
                          <a:solidFill>
                            <a:srgbClr val="FFFF00"/>
                          </a:solidFill>
                          <a:latin typeface="Arial"/>
                        </a:rPr>
                        <a:t>TACSAT NET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D/115TH FSC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DARKHORSE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M31.275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1" i="1" u="none" strike="noStrike">
                          <a:solidFill>
                            <a:srgbClr val="FFFF00"/>
                          </a:solidFill>
                          <a:latin typeface="Times New Roman"/>
                        </a:rPr>
                        <a:t>SMOKE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5">
                  <a:txBody>
                    <a:bodyPr/>
                    <a:lstStyle/>
                    <a:p>
                      <a:pPr algn="ctr" fontAlgn="ctr"/>
                      <a:r>
                        <a:rPr lang="en-US" sz="600" b="1" i="1" u="none" strike="noStrike">
                          <a:solidFill>
                            <a:srgbClr val="FFFF00"/>
                          </a:solidFill>
                          <a:latin typeface="Times New Roman"/>
                        </a:rPr>
                        <a:t>KEY SIGNAL DEFINITIONS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SATELLITE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D/115TH FSC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O/I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M34.975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WHITE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No Meaning - use for screening purposes only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SATELITE LOC: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75595">
                <a:tc>
                  <a:txBody>
                    <a:bodyPr/>
                    <a:lstStyle/>
                    <a:p>
                      <a:pPr algn="l" fontAlgn="ctr"/>
                      <a:r>
                        <a:rPr lang="en-US" sz="600" b="0" i="0" u="none" strike="noStrike">
                          <a:solidFill>
                            <a:srgbClr val="000000"/>
                          </a:solidFill>
                          <a:latin typeface="Arial"/>
                        </a:rPr>
                        <a:t>1/D/115TH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RED</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Danger Do Not Land, Parachute or drop supplies here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SATELITE CHAN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2/D/115 FSC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GREEN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Target Destination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TERMINAL CHAN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3/D/115 FSC</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VIOLET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Safe to Land, Parachute, or drop supplies here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UPLINK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YELLOW</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Real Emergency - Send Assistance to this area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DOWNLINK</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1" i="1" u="none" strike="noStrike">
                          <a:solidFill>
                            <a:srgbClr val="FFFF00"/>
                          </a:solidFill>
                          <a:latin typeface="Arial"/>
                        </a:rPr>
                        <a:t>UNIT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r>
                        <a:rPr lang="en-US" sz="600" b="1" i="1" u="none" strike="noStrike">
                          <a:solidFill>
                            <a:srgbClr val="FFFF00"/>
                          </a:solidFill>
                          <a:latin typeface="Arial"/>
                        </a:rPr>
                        <a:t>CALL 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600" b="1" i="1" u="none" strike="noStrike">
                          <a:solidFill>
                            <a:srgbClr val="FFFF00"/>
                          </a:solidFill>
                          <a:latin typeface="Arial"/>
                        </a:rPr>
                        <a:t>NET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r>
                        <a:rPr lang="en-US" sz="600" b="1" i="1" u="none" strike="noStrike">
                          <a:solidFill>
                            <a:srgbClr val="FFFF00"/>
                          </a:solidFill>
                          <a:latin typeface="Arial"/>
                        </a:rPr>
                        <a:t>NET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600" b="1" i="1" u="none" strike="noStrike">
                          <a:solidFill>
                            <a:srgbClr val="FFFF00"/>
                          </a:solidFill>
                          <a:latin typeface="Arial"/>
                        </a:rPr>
                        <a:t>SC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1" u="none" strike="noStrike">
                          <a:solidFill>
                            <a:srgbClr val="FFFF00"/>
                          </a:solidFill>
                          <a:latin typeface="Times New Roman"/>
                        </a:rPr>
                        <a:t>PYROTECHNICS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gridSpan="5">
                  <a:txBody>
                    <a:bodyPr/>
                    <a:lstStyle/>
                    <a:p>
                      <a:pPr algn="ctr" fontAlgn="ctr"/>
                      <a:r>
                        <a:rPr lang="en-US" sz="600" b="1" i="1" u="none" strike="noStrike">
                          <a:solidFill>
                            <a:srgbClr val="FFFF00"/>
                          </a:solidFill>
                          <a:latin typeface="Times New Roman"/>
                        </a:rPr>
                        <a:t>DEFINITIONS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AZIMUTH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1BCT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IRONHORSE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M31.325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WHITE STAR CLUSTER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Commence Firing/Launch Attack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ELEVATION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2-8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STALLION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M60.575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WHITE STAR PARACHUTE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Air Strike, CBR, or Ground Strike Anticipated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MODE OF OPER.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2-5 CAV</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LANCER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M54.975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GREEN STAR CLUSTER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Objective Taken/Mission Accomplished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BANDWIDTH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1-82 FA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DRAGON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M63.075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GREEN STAR PARACHUTE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Cease All Fires/Cease Air Strike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CALLSIGN</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0" i="0" u="none" strike="noStrike">
                          <a:solidFill>
                            <a:srgbClr val="000000"/>
                          </a:solidFill>
                          <a:latin typeface="Arial"/>
                        </a:rPr>
                        <a:t>1BSTB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CENTURION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M44.725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AMBER STAR CLUSTER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No Meaning - Use for Illumination only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7759">
                <a:tc>
                  <a:txBody>
                    <a:bodyPr/>
                    <a:lstStyle/>
                    <a:p>
                      <a:pPr algn="l" fontAlgn="ctr"/>
                      <a:r>
                        <a:rPr lang="en-US" sz="600" b="0" i="0" u="none" strike="noStrike">
                          <a:solidFill>
                            <a:srgbClr val="000000"/>
                          </a:solidFill>
                          <a:latin typeface="Arial"/>
                        </a:rPr>
                        <a:t>115TH BSB</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MULESKINNER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CMD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491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M80.775</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AMBER STAR PARACHUTE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Request Supporting Fires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600" b="1" i="1" u="none" strike="noStrike">
                          <a:solidFill>
                            <a:srgbClr val="FFFF00"/>
                          </a:solidFill>
                          <a:latin typeface="Arial"/>
                        </a:rPr>
                        <a:t>HF NET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17759">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en-US" sz="600" b="0" i="0" u="none" strike="noStrike">
                        <a:solidFill>
                          <a:srgbClr val="000000"/>
                        </a:solidFill>
                        <a:latin typeface="Calibri"/>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RED STAR CLUSTER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Break Contact with Enemy/Withdraw</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DAY TIME FREQ (P)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r>
                        <a:rPr lang="en-US" sz="600" b="1" i="1" u="none" strike="noStrike">
                          <a:solidFill>
                            <a:srgbClr val="FFFF00"/>
                          </a:solidFill>
                          <a:latin typeface="Arial"/>
                        </a:rPr>
                        <a:t>UNIT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r>
                        <a:rPr lang="en-US" sz="600" b="1" i="1" u="none" strike="noStrike">
                          <a:solidFill>
                            <a:srgbClr val="FFFF00"/>
                          </a:solidFill>
                          <a:latin typeface="Arial"/>
                        </a:rPr>
                        <a:t>CALL SIGN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600" b="1" i="1" u="none" strike="noStrike">
                          <a:solidFill>
                            <a:srgbClr val="FFFF00"/>
                          </a:solidFill>
                          <a:latin typeface="Arial"/>
                        </a:rPr>
                        <a:t>NET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r>
                        <a:rPr lang="en-US" sz="600" b="1" i="1" u="none" strike="noStrike">
                          <a:solidFill>
                            <a:srgbClr val="FFFF00"/>
                          </a:solidFill>
                          <a:latin typeface="Arial"/>
                        </a:rPr>
                        <a:t>NET ID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600" b="1" i="1" u="none" strike="noStrike">
                          <a:solidFill>
                            <a:srgbClr val="FFFF00"/>
                          </a:solidFill>
                          <a:latin typeface="Arial"/>
                        </a:rPr>
                        <a:t>SC</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RED STAR PARACHUTE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Spare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DAY TIME FREQ (A)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75595">
                <a:tc>
                  <a:txBody>
                    <a:bodyPr/>
                    <a:lstStyle/>
                    <a:p>
                      <a:pPr algn="l" fontAlgn="ctr"/>
                      <a:r>
                        <a:rPr lang="en-US" sz="600" b="0" i="0" u="none" strike="noStrike">
                          <a:solidFill>
                            <a:srgbClr val="000000"/>
                          </a:solidFill>
                          <a:latin typeface="Arial"/>
                        </a:rPr>
                        <a:t>RANGE CONTROL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RANGECONTROL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PRIMARY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M30.450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RED SMOKE STREAMER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Lift Supporting Fires</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NITE TIME FREQ (P)</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75595">
                <a:tc>
                  <a:txBody>
                    <a:bodyPr/>
                    <a:lstStyle/>
                    <a:p>
                      <a:pPr algn="l" fontAlgn="ctr"/>
                      <a:r>
                        <a:rPr lang="en-US" sz="600" b="0" i="0" u="none" strike="noStrike">
                          <a:solidFill>
                            <a:srgbClr val="000000"/>
                          </a:solidFill>
                          <a:latin typeface="Arial"/>
                        </a:rPr>
                        <a:t>LIFESAVER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LIFESAVER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PRIMARY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600" b="0" i="0" u="none" strike="noStrike">
                          <a:solidFill>
                            <a:srgbClr val="000000"/>
                          </a:solidFill>
                          <a:latin typeface="Arial"/>
                        </a:rPr>
                        <a:t>M38.450</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YELLOW SMOKE STREAMER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Challenge: Are you Friendly?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latin typeface="Calibri"/>
                        </a:rPr>
                        <a:t>NITE TIME FREQ (A))</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2">
                  <a:txBody>
                    <a:bodyPr/>
                    <a:lstStyle/>
                    <a:p>
                      <a:pPr algn="ctr" fontAlgn="ctr"/>
                      <a:r>
                        <a:rPr lang="en-US" sz="600" b="0" i="0" u="none" strike="noStrike">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r>
              <a:tr h="117759">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GREEN SMOKE STREAMER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No Meaning - Use for Illumination only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r>
              <a:tr h="117759">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600" b="0" i="0" u="none" strike="noStrike">
                          <a:solidFill>
                            <a:srgbClr val="000000"/>
                          </a:solidFill>
                          <a:latin typeface="Calibri"/>
                        </a:rPr>
                        <a:t>VIOLET SMOKE STREAMER</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gridSpan="5">
                  <a:txBody>
                    <a:bodyPr/>
                    <a:lstStyle/>
                    <a:p>
                      <a:pPr algn="ctr" fontAlgn="ctr"/>
                      <a:r>
                        <a:rPr lang="en-US" sz="600" b="0" i="1" u="none" strike="noStrike">
                          <a:solidFill>
                            <a:srgbClr val="000000"/>
                          </a:solidFill>
                          <a:latin typeface="Calibri"/>
                        </a:rPr>
                        <a:t>Reply: Friendly Troops Here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endParaRPr lang="en-US" sz="600" b="0" i="0" u="none" strike="noStrike">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a:solidFill>
                          <a:srgbClr val="000000"/>
                        </a:solidFill>
                        <a:latin typeface="Calibri"/>
                      </a:endParaRPr>
                    </a:p>
                  </a:txBody>
                  <a:tcPr marL="0" marR="0" marT="0" marB="0" anchor="ctr">
                    <a:lnL>
                      <a:noFill/>
                    </a:lnL>
                    <a:lnR>
                      <a:noFill/>
                    </a:lnR>
                    <a:lnT>
                      <a:noFill/>
                    </a:lnT>
                    <a:lnB>
                      <a:noFill/>
                    </a:lnB>
                  </a:tcPr>
                </a:tc>
                <a:tc>
                  <a:txBody>
                    <a:bodyPr/>
                    <a:lstStyle/>
                    <a:p>
                      <a:pPr algn="l" fontAlgn="ctr"/>
                      <a:endParaRPr lang="en-US" sz="6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pic>
        <p:nvPicPr>
          <p:cNvPr id="12" name="Picture 11" descr="GO_transparent.png"/>
          <p:cNvPicPr>
            <a:picLocks noChangeAspect="1"/>
          </p:cNvPicPr>
          <p:nvPr/>
        </p:nvPicPr>
        <p:blipFill>
          <a:blip r:embed="rId2" cstate="print"/>
          <a:stretch>
            <a:fillRect/>
          </a:stretch>
        </p:blipFill>
        <p:spPr>
          <a:xfrm>
            <a:off x="28575" y="19050"/>
            <a:ext cx="542925" cy="49877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006</a:t>
            </a:r>
            <a:r>
              <a:rPr lang="en-US" u="none" dirty="0">
                <a:solidFill>
                  <a:schemeClr val="tx2"/>
                </a:solidFill>
              </a:rPr>
              <a:t/>
            </a:r>
            <a:br>
              <a:rPr lang="en-US" u="none" dirty="0">
                <a:solidFill>
                  <a:schemeClr val="tx2"/>
                </a:solidFill>
              </a:rPr>
            </a:br>
            <a:r>
              <a:rPr lang="en-US" u="none" dirty="0" smtClean="0">
                <a:solidFill>
                  <a:schemeClr val="tx2"/>
                </a:solidFill>
              </a:rPr>
              <a:t>Standing CCIR</a:t>
            </a:r>
            <a:endParaRPr lang="en-US" u="none" dirty="0">
              <a:solidFill>
                <a:schemeClr val="tx2"/>
              </a:solidFill>
            </a:endParaRPr>
          </a:p>
        </p:txBody>
      </p:sp>
      <p:sp>
        <p:nvSpPr>
          <p:cNvPr id="8" name="TextBox 7"/>
          <p:cNvSpPr txBox="1"/>
          <p:nvPr/>
        </p:nvSpPr>
        <p:spPr>
          <a:xfrm>
            <a:off x="457200" y="762000"/>
            <a:ext cx="5715000" cy="4524315"/>
          </a:xfrm>
          <a:prstGeom prst="rect">
            <a:avLst/>
          </a:prstGeom>
          <a:noFill/>
        </p:spPr>
        <p:txBody>
          <a:bodyPr wrap="square" rtlCol="0">
            <a:spAutoFit/>
          </a:bodyPr>
          <a:lstStyle/>
          <a:p>
            <a:pPr marL="228600" indent="-228600"/>
            <a:r>
              <a:rPr lang="en-US" sz="1600" u="none" dirty="0" smtClean="0"/>
              <a:t>PIR</a:t>
            </a:r>
          </a:p>
          <a:p>
            <a:pPr marL="228600" indent="-228600">
              <a:buAutoNum type="arabicPeriod"/>
            </a:pPr>
            <a:r>
              <a:rPr lang="en-US" sz="1600" b="0" u="none" dirty="0" smtClean="0"/>
              <a:t>Contact with enemy armor or ATGM system, and type of contact (observed, direct fire, indirect fire, CBRN, etc)</a:t>
            </a:r>
          </a:p>
          <a:p>
            <a:pPr marL="228600" indent="-228600">
              <a:buAutoNum type="arabicPeriod"/>
            </a:pPr>
            <a:r>
              <a:rPr lang="en-US" sz="1600" b="0" u="none" dirty="0" smtClean="0"/>
              <a:t>Accurate and sustained enemy IDF</a:t>
            </a:r>
          </a:p>
          <a:p>
            <a:pPr marL="228600" indent="-228600"/>
            <a:endParaRPr lang="en-US" sz="1600" b="0" u="none" dirty="0" smtClean="0"/>
          </a:p>
          <a:p>
            <a:pPr marL="228600" indent="-228600"/>
            <a:r>
              <a:rPr lang="en-US" sz="1600" u="none" dirty="0" smtClean="0"/>
              <a:t>FFIR</a:t>
            </a:r>
          </a:p>
          <a:p>
            <a:pPr marL="228600" indent="-228600">
              <a:buAutoNum type="arabicPeriod"/>
            </a:pPr>
            <a:r>
              <a:rPr lang="en-US" sz="1600" b="0" u="none" dirty="0" smtClean="0"/>
              <a:t>Death or serious injury of GO Trooper </a:t>
            </a:r>
          </a:p>
          <a:p>
            <a:pPr marL="228600" indent="-228600">
              <a:buFontTx/>
              <a:buAutoNum type="arabicPeriod"/>
            </a:pPr>
            <a:r>
              <a:rPr lang="en-US" sz="1600" b="0" u="none" dirty="0" smtClean="0"/>
              <a:t>Loss of section size or greater of combat power </a:t>
            </a:r>
          </a:p>
          <a:p>
            <a:pPr marL="228600" indent="-228600">
              <a:buAutoNum type="arabicPeriod"/>
            </a:pPr>
            <a:r>
              <a:rPr lang="en-US" sz="1600" b="0" u="none" dirty="0" smtClean="0"/>
              <a:t>Loss of sensitive item</a:t>
            </a:r>
          </a:p>
          <a:p>
            <a:pPr marL="228600" indent="-228600">
              <a:buAutoNum type="arabicPeriod"/>
            </a:pPr>
            <a:r>
              <a:rPr lang="en-US" sz="1600" b="0" u="none" dirty="0" smtClean="0"/>
              <a:t>Engagement, disengagement, displacement criteria met</a:t>
            </a:r>
          </a:p>
          <a:p>
            <a:pPr marL="228600" indent="-228600">
              <a:buAutoNum type="arabicPeriod"/>
            </a:pPr>
            <a:r>
              <a:rPr lang="en-US" sz="1600" b="0" u="none" dirty="0" smtClean="0"/>
              <a:t>Loss of MC / Sustainment node</a:t>
            </a:r>
          </a:p>
          <a:p>
            <a:pPr marL="228600" indent="-228600">
              <a:buAutoNum type="arabicPeriod"/>
            </a:pPr>
            <a:endParaRPr lang="en-US" sz="1600" b="0" u="none" dirty="0" smtClean="0"/>
          </a:p>
          <a:p>
            <a:pPr marL="228600" indent="-228600"/>
            <a:r>
              <a:rPr lang="en-US" sz="1600" u="none" dirty="0" smtClean="0"/>
              <a:t>EEFI</a:t>
            </a:r>
          </a:p>
          <a:p>
            <a:pPr marL="342900" indent="-342900">
              <a:buAutoNum type="arabicPeriod"/>
            </a:pPr>
            <a:r>
              <a:rPr lang="en-US" sz="1600" b="0" u="none" dirty="0" smtClean="0"/>
              <a:t>Location of Mission Command Nodes</a:t>
            </a:r>
          </a:p>
          <a:p>
            <a:pPr marL="342900" indent="-342900">
              <a:buAutoNum type="arabicPeriod"/>
            </a:pPr>
            <a:r>
              <a:rPr lang="en-US" sz="1600" b="0" u="none" dirty="0" smtClean="0"/>
              <a:t>Location of friendly IDF assets</a:t>
            </a:r>
          </a:p>
          <a:p>
            <a:pPr marL="342900" indent="-342900">
              <a:buAutoNum type="arabicPeriod"/>
            </a:pPr>
            <a:r>
              <a:rPr lang="en-US" sz="1600" b="0" u="none" dirty="0" smtClean="0"/>
              <a:t>Location of Sustainment Nodes </a:t>
            </a:r>
          </a:p>
          <a:p>
            <a:pPr marL="228600" indent="-228600">
              <a:buAutoNum type="arabicPeriod"/>
            </a:pPr>
            <a:endParaRPr lang="en-US" sz="1600" b="0" u="none" dirty="0" smtClean="0"/>
          </a:p>
          <a:p>
            <a:pPr marL="228600" indent="-228600"/>
            <a:endParaRPr lang="en-US" sz="1600" b="0" u="none" dirty="0"/>
          </a:p>
        </p:txBody>
      </p:sp>
      <p:sp>
        <p:nvSpPr>
          <p:cNvPr id="9" name="TextBox 8"/>
          <p:cNvSpPr txBox="1"/>
          <p:nvPr/>
        </p:nvSpPr>
        <p:spPr>
          <a:xfrm>
            <a:off x="2437967" y="228600"/>
            <a:ext cx="1981633" cy="400110"/>
          </a:xfrm>
          <a:prstGeom prst="rect">
            <a:avLst/>
          </a:prstGeom>
          <a:noFill/>
        </p:spPr>
        <p:txBody>
          <a:bodyPr wrap="none" rtlCol="0">
            <a:spAutoFit/>
          </a:bodyPr>
          <a:lstStyle/>
          <a:p>
            <a:r>
              <a:rPr lang="en-US" sz="2000" u="none" dirty="0" smtClean="0"/>
              <a:t>Standing CCIR</a:t>
            </a:r>
            <a:endParaRPr lang="en-US" sz="2000" u="none"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Table 77"/>
          <p:cNvGraphicFramePr>
            <a:graphicFrameLocks noGrp="1"/>
          </p:cNvGraphicFramePr>
          <p:nvPr>
            <p:extLst>
              <p:ext uri="{D42A27DB-BD31-4B8C-83A1-F6EECF244321}">
                <p14:modId xmlns:p14="http://schemas.microsoft.com/office/powerpoint/2010/main" xmlns="" val="3982022687"/>
              </p:ext>
            </p:extLst>
          </p:nvPr>
        </p:nvGraphicFramePr>
        <p:xfrm>
          <a:off x="2590800" y="7649792"/>
          <a:ext cx="4191000" cy="1418008"/>
        </p:xfrm>
        <a:graphic>
          <a:graphicData uri="http://schemas.openxmlformats.org/drawingml/2006/table">
            <a:tbl>
              <a:tblPr>
                <a:tableStyleId>{5C22544A-7EE6-4342-B048-85BDC9FD1C3A}</a:tableStyleId>
              </a:tblPr>
              <a:tblGrid>
                <a:gridCol w="1208942"/>
                <a:gridCol w="2982058"/>
              </a:tblGrid>
              <a:tr h="354502">
                <a:tc>
                  <a:txBody>
                    <a:bodyPr/>
                    <a:lstStyle/>
                    <a:p>
                      <a:pPr algn="ctr" fontAlgn="b"/>
                      <a:r>
                        <a:rPr lang="en-US" sz="1900" b="1" u="none" strike="noStrike" dirty="0" smtClean="0">
                          <a:effectLst/>
                          <a:latin typeface="Arial" pitchFamily="34" charset="0"/>
                          <a:cs typeface="Arial" pitchFamily="34" charset="0"/>
                        </a:rPr>
                        <a:t>Status</a:t>
                      </a:r>
                      <a:endParaRPr lang="en-US" sz="1900" b="1" i="0" u="none" strike="noStrike" dirty="0">
                        <a:solidFill>
                          <a:srgbClr val="000000"/>
                        </a:solidFill>
                        <a:effectLst/>
                        <a:latin typeface="Arial" pitchFamily="34" charset="0"/>
                        <a:cs typeface="Arial" pitchFamily="34" charset="0"/>
                      </a:endParaRPr>
                    </a:p>
                  </a:txBody>
                  <a:tcPr marL="7144" marR="7144" marT="12700" marB="0" anchor="ctr">
                    <a:solidFill>
                      <a:schemeClr val="bg2">
                        <a:lumMod val="90000"/>
                      </a:schemeClr>
                    </a:solidFill>
                  </a:tcPr>
                </a:tc>
                <a:tc>
                  <a:txBody>
                    <a:bodyPr/>
                    <a:lstStyle/>
                    <a:p>
                      <a:pPr algn="ctr" fontAlgn="b"/>
                      <a:r>
                        <a:rPr lang="en-US" sz="1900" b="1" u="none" strike="noStrike" dirty="0" smtClean="0">
                          <a:effectLst/>
                          <a:latin typeface="Arial" pitchFamily="34" charset="0"/>
                          <a:cs typeface="Arial" pitchFamily="34" charset="0"/>
                        </a:rPr>
                        <a:t>Planned Stationary Time</a:t>
                      </a:r>
                      <a:endParaRPr lang="en-US" sz="1900" b="1" i="0" u="none" strike="noStrike" dirty="0">
                        <a:solidFill>
                          <a:srgbClr val="000000"/>
                        </a:solidFill>
                        <a:effectLst/>
                        <a:latin typeface="Arial" pitchFamily="34" charset="0"/>
                        <a:cs typeface="Arial" pitchFamily="34" charset="0"/>
                      </a:endParaRPr>
                    </a:p>
                  </a:txBody>
                  <a:tcPr marL="7144" marR="7144" marT="12700" marB="0" anchor="ctr">
                    <a:solidFill>
                      <a:schemeClr val="bg2">
                        <a:lumMod val="90000"/>
                      </a:schemeClr>
                    </a:solidFill>
                  </a:tcPr>
                </a:tc>
              </a:tr>
              <a:tr h="354502">
                <a:tc>
                  <a:txBody>
                    <a:bodyPr/>
                    <a:lstStyle/>
                    <a:p>
                      <a:pPr algn="l" fontAlgn="b"/>
                      <a:r>
                        <a:rPr lang="en-US" sz="1900" b="1" u="none" strike="noStrike" dirty="0">
                          <a:solidFill>
                            <a:srgbClr val="FF0000"/>
                          </a:solidFill>
                          <a:effectLst/>
                          <a:latin typeface="Arial" pitchFamily="34" charset="0"/>
                          <a:cs typeface="Arial" pitchFamily="34" charset="0"/>
                        </a:rPr>
                        <a:t>Red</a:t>
                      </a:r>
                      <a:endParaRPr lang="en-US" sz="1900" b="1" i="0" u="none" strike="noStrike" dirty="0">
                        <a:solidFill>
                          <a:srgbClr val="FF0000"/>
                        </a:solidFill>
                        <a:effectLst/>
                        <a:latin typeface="Arial" pitchFamily="34" charset="0"/>
                        <a:cs typeface="Arial" pitchFamily="34" charset="0"/>
                      </a:endParaRPr>
                    </a:p>
                  </a:txBody>
                  <a:tcPr marL="7144" marR="7144" marT="12700" marB="0" anchor="ctr"/>
                </a:tc>
                <a:tc>
                  <a:txBody>
                    <a:bodyPr/>
                    <a:lstStyle/>
                    <a:p>
                      <a:pPr algn="l" fontAlgn="b"/>
                      <a:r>
                        <a:rPr lang="en-US" sz="1900" u="none" strike="noStrike" dirty="0" smtClean="0">
                          <a:effectLst/>
                          <a:latin typeface="Arial" pitchFamily="34" charset="0"/>
                          <a:cs typeface="Arial" pitchFamily="34" charset="0"/>
                        </a:rPr>
                        <a:t>&lt;12 </a:t>
                      </a:r>
                      <a:r>
                        <a:rPr lang="en-US" sz="1900" u="none" strike="noStrike" dirty="0">
                          <a:effectLst/>
                          <a:latin typeface="Arial" pitchFamily="34" charset="0"/>
                          <a:cs typeface="Arial" pitchFamily="34" charset="0"/>
                        </a:rPr>
                        <a:t>hours</a:t>
                      </a:r>
                      <a:endParaRPr lang="en-US" sz="1900" b="0" i="0" u="none" strike="noStrike" dirty="0">
                        <a:solidFill>
                          <a:srgbClr val="000000"/>
                        </a:solidFill>
                        <a:effectLst/>
                        <a:latin typeface="Arial" pitchFamily="34" charset="0"/>
                        <a:cs typeface="Arial" pitchFamily="34" charset="0"/>
                      </a:endParaRPr>
                    </a:p>
                  </a:txBody>
                  <a:tcPr marL="7144" marR="7144" marT="12700" marB="0" anchor="ctr"/>
                </a:tc>
              </a:tr>
              <a:tr h="354502">
                <a:tc>
                  <a:txBody>
                    <a:bodyPr/>
                    <a:lstStyle/>
                    <a:p>
                      <a:pPr algn="l" fontAlgn="b"/>
                      <a:r>
                        <a:rPr lang="en-US" sz="1900" b="1" u="none" strike="noStrike" dirty="0">
                          <a:solidFill>
                            <a:srgbClr val="FFC000"/>
                          </a:solidFill>
                          <a:effectLst/>
                          <a:latin typeface="Arial" pitchFamily="34" charset="0"/>
                          <a:cs typeface="Arial" pitchFamily="34" charset="0"/>
                        </a:rPr>
                        <a:t>Amber</a:t>
                      </a:r>
                      <a:endParaRPr lang="en-US" sz="1900" b="1" i="0" u="none" strike="noStrike" dirty="0">
                        <a:solidFill>
                          <a:srgbClr val="FFC000"/>
                        </a:solidFill>
                        <a:effectLst/>
                        <a:latin typeface="Arial" pitchFamily="34" charset="0"/>
                        <a:cs typeface="Arial" pitchFamily="34" charset="0"/>
                      </a:endParaRPr>
                    </a:p>
                  </a:txBody>
                  <a:tcPr marL="7144" marR="7144" marT="12700" marB="0" anchor="ctr"/>
                </a:tc>
                <a:tc>
                  <a:txBody>
                    <a:bodyPr/>
                    <a:lstStyle/>
                    <a:p>
                      <a:pPr algn="l" fontAlgn="b"/>
                      <a:r>
                        <a:rPr lang="en-US" sz="1900" u="none" strike="noStrike" dirty="0" smtClean="0">
                          <a:effectLst/>
                          <a:latin typeface="Arial" pitchFamily="34" charset="0"/>
                          <a:cs typeface="Arial" pitchFamily="34" charset="0"/>
                        </a:rPr>
                        <a:t>&gt;12 </a:t>
                      </a:r>
                      <a:r>
                        <a:rPr lang="en-US" sz="1900" u="none" strike="noStrike" dirty="0">
                          <a:effectLst/>
                          <a:latin typeface="Arial" pitchFamily="34" charset="0"/>
                          <a:cs typeface="Arial" pitchFamily="34" charset="0"/>
                        </a:rPr>
                        <a:t>hours</a:t>
                      </a:r>
                      <a:endParaRPr lang="en-US" sz="1900" b="0" i="0" u="none" strike="noStrike" dirty="0">
                        <a:solidFill>
                          <a:srgbClr val="000000"/>
                        </a:solidFill>
                        <a:effectLst/>
                        <a:latin typeface="Arial" pitchFamily="34" charset="0"/>
                        <a:cs typeface="Arial" pitchFamily="34" charset="0"/>
                      </a:endParaRPr>
                    </a:p>
                  </a:txBody>
                  <a:tcPr marL="7144" marR="7144" marT="12700" marB="0" anchor="ctr"/>
                </a:tc>
              </a:tr>
              <a:tr h="354502">
                <a:tc>
                  <a:txBody>
                    <a:bodyPr/>
                    <a:lstStyle/>
                    <a:p>
                      <a:pPr algn="l" fontAlgn="b"/>
                      <a:r>
                        <a:rPr lang="en-US" sz="1900" b="1" u="none" strike="noStrike" dirty="0">
                          <a:solidFill>
                            <a:srgbClr val="00B050"/>
                          </a:solidFill>
                          <a:effectLst/>
                          <a:latin typeface="Arial" pitchFamily="34" charset="0"/>
                          <a:cs typeface="Arial" pitchFamily="34" charset="0"/>
                        </a:rPr>
                        <a:t>Green</a:t>
                      </a:r>
                      <a:endParaRPr lang="en-US" sz="1900" b="1" i="0" u="none" strike="noStrike" dirty="0">
                        <a:solidFill>
                          <a:srgbClr val="00B050"/>
                        </a:solidFill>
                        <a:effectLst/>
                        <a:latin typeface="Arial" pitchFamily="34" charset="0"/>
                        <a:cs typeface="Arial" pitchFamily="34" charset="0"/>
                      </a:endParaRPr>
                    </a:p>
                  </a:txBody>
                  <a:tcPr marL="7144" marR="7144" marT="12700" marB="0" anchor="ctr"/>
                </a:tc>
                <a:tc>
                  <a:txBody>
                    <a:bodyPr/>
                    <a:lstStyle/>
                    <a:p>
                      <a:pPr algn="l" fontAlgn="b"/>
                      <a:r>
                        <a:rPr lang="en-US" sz="1900" u="none" strike="noStrike" dirty="0" smtClean="0">
                          <a:effectLst/>
                          <a:latin typeface="Arial" pitchFamily="34" charset="0"/>
                          <a:cs typeface="Arial" pitchFamily="34" charset="0"/>
                        </a:rPr>
                        <a:t>&gt;24 hours</a:t>
                      </a:r>
                      <a:endParaRPr lang="en-US" sz="1900" b="0" i="0" u="none" strike="noStrike" dirty="0">
                        <a:solidFill>
                          <a:srgbClr val="000000"/>
                        </a:solidFill>
                        <a:effectLst/>
                        <a:latin typeface="Arial" pitchFamily="34" charset="0"/>
                        <a:cs typeface="Arial" pitchFamily="34" charset="0"/>
                      </a:endParaRPr>
                    </a:p>
                  </a:txBody>
                  <a:tcPr marL="7144" marR="7144" marT="12700" marB="0" anchor="ctr"/>
                </a:tc>
              </a:tr>
            </a:tbl>
          </a:graphicData>
        </a:graphic>
      </p:graphicFrame>
      <p:grpSp>
        <p:nvGrpSpPr>
          <p:cNvPr id="2" name="Group 93"/>
          <p:cNvGrpSpPr/>
          <p:nvPr/>
        </p:nvGrpSpPr>
        <p:grpSpPr>
          <a:xfrm rot="16200000">
            <a:off x="19091" y="5736797"/>
            <a:ext cx="867322" cy="905504"/>
            <a:chOff x="4335043" y="1858190"/>
            <a:chExt cx="802677" cy="790666"/>
          </a:xfrm>
        </p:grpSpPr>
        <p:grpSp>
          <p:nvGrpSpPr>
            <p:cNvPr id="3" name="Group 64"/>
            <p:cNvGrpSpPr/>
            <p:nvPr/>
          </p:nvGrpSpPr>
          <p:grpSpPr>
            <a:xfrm>
              <a:off x="4386942" y="1858190"/>
              <a:ext cx="675374" cy="790666"/>
              <a:chOff x="1629229" y="5076734"/>
              <a:chExt cx="810874" cy="790666"/>
            </a:xfrm>
          </p:grpSpPr>
          <p:sp>
            <p:nvSpPr>
              <p:cNvPr id="105" name="Rectangle 104"/>
              <p:cNvSpPr/>
              <p:nvPr/>
            </p:nvSpPr>
            <p:spPr>
              <a:xfrm rot="16200000">
                <a:off x="1639333" y="5066630"/>
                <a:ext cx="790666" cy="81087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cxnSp>
            <p:nvCxnSpPr>
              <p:cNvPr id="112" name="Straight Connector 111"/>
              <p:cNvCxnSpPr/>
              <p:nvPr/>
            </p:nvCxnSpPr>
            <p:spPr>
              <a:xfrm>
                <a:off x="1629229" y="5304972"/>
                <a:ext cx="8108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03" name="TextBox 102"/>
            <p:cNvSpPr txBox="1"/>
            <p:nvPr/>
          </p:nvSpPr>
          <p:spPr>
            <a:xfrm>
              <a:off x="4335043" y="2236470"/>
              <a:ext cx="802677" cy="295618"/>
            </a:xfrm>
            <a:prstGeom prst="rect">
              <a:avLst/>
            </a:prstGeom>
            <a:noFill/>
          </p:spPr>
          <p:txBody>
            <a:bodyPr wrap="square" rtlCol="0">
              <a:spAutoFit/>
            </a:bodyPr>
            <a:lstStyle/>
            <a:p>
              <a:pPr algn="ctr"/>
              <a:r>
                <a:rPr lang="en-US" sz="1600" b="1" u="none" dirty="0" smtClean="0">
                  <a:latin typeface="Arial" pitchFamily="34" charset="0"/>
                  <a:cs typeface="Arial" pitchFamily="34" charset="0"/>
                </a:rPr>
                <a:t>HQ18</a:t>
              </a:r>
              <a:endParaRPr lang="en-US" sz="1600" b="1" u="none" dirty="0">
                <a:latin typeface="Arial" pitchFamily="34" charset="0"/>
                <a:cs typeface="Arial" pitchFamily="34" charset="0"/>
              </a:endParaRPr>
            </a:p>
          </p:txBody>
        </p:sp>
      </p:grpSp>
      <p:grpSp>
        <p:nvGrpSpPr>
          <p:cNvPr id="4" name="Group 114"/>
          <p:cNvGrpSpPr/>
          <p:nvPr/>
        </p:nvGrpSpPr>
        <p:grpSpPr>
          <a:xfrm rot="5400000">
            <a:off x="5410200" y="3311912"/>
            <a:ext cx="862238" cy="905504"/>
            <a:chOff x="4330547" y="1858190"/>
            <a:chExt cx="797972" cy="790666"/>
          </a:xfrm>
        </p:grpSpPr>
        <p:grpSp>
          <p:nvGrpSpPr>
            <p:cNvPr id="5" name="Group 64"/>
            <p:cNvGrpSpPr/>
            <p:nvPr/>
          </p:nvGrpSpPr>
          <p:grpSpPr>
            <a:xfrm>
              <a:off x="4386942" y="1858190"/>
              <a:ext cx="675374" cy="790666"/>
              <a:chOff x="1629229" y="5076734"/>
              <a:chExt cx="810874" cy="790666"/>
            </a:xfrm>
          </p:grpSpPr>
          <p:sp>
            <p:nvSpPr>
              <p:cNvPr id="120" name="Rectangle 119"/>
              <p:cNvSpPr/>
              <p:nvPr/>
            </p:nvSpPr>
            <p:spPr>
              <a:xfrm rot="16200000">
                <a:off x="1639333" y="5066630"/>
                <a:ext cx="790666" cy="81087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cxnSp>
            <p:nvCxnSpPr>
              <p:cNvPr id="121" name="Straight Connector 120"/>
              <p:cNvCxnSpPr/>
              <p:nvPr/>
            </p:nvCxnSpPr>
            <p:spPr>
              <a:xfrm>
                <a:off x="1629229" y="5304972"/>
                <a:ext cx="8108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9" name="TextBox 118"/>
            <p:cNvSpPr txBox="1"/>
            <p:nvPr/>
          </p:nvSpPr>
          <p:spPr>
            <a:xfrm>
              <a:off x="4330547" y="2224312"/>
              <a:ext cx="797972" cy="295618"/>
            </a:xfrm>
            <a:prstGeom prst="rect">
              <a:avLst/>
            </a:prstGeom>
            <a:noFill/>
          </p:spPr>
          <p:txBody>
            <a:bodyPr wrap="square" rtlCol="0">
              <a:spAutoFit/>
            </a:bodyPr>
            <a:lstStyle/>
            <a:p>
              <a:pPr algn="ctr"/>
              <a:r>
                <a:rPr lang="en-US" sz="1600" b="1" u="none" dirty="0" smtClean="0">
                  <a:latin typeface="Arial" pitchFamily="34" charset="0"/>
                  <a:cs typeface="Arial" pitchFamily="34" charset="0"/>
                </a:rPr>
                <a:t>HQ300</a:t>
              </a:r>
              <a:endParaRPr lang="en-US" sz="1600" b="1" u="none" dirty="0">
                <a:latin typeface="Arial" pitchFamily="34" charset="0"/>
                <a:cs typeface="Arial" pitchFamily="34" charset="0"/>
              </a:endParaRPr>
            </a:p>
          </p:txBody>
        </p:sp>
      </p:grpSp>
      <p:grpSp>
        <p:nvGrpSpPr>
          <p:cNvPr id="6" name="Group 121"/>
          <p:cNvGrpSpPr/>
          <p:nvPr/>
        </p:nvGrpSpPr>
        <p:grpSpPr>
          <a:xfrm rot="5400000">
            <a:off x="3974553" y="4747560"/>
            <a:ext cx="881199" cy="905504"/>
            <a:chOff x="4308709" y="1858190"/>
            <a:chExt cx="815520" cy="790666"/>
          </a:xfrm>
        </p:grpSpPr>
        <p:grpSp>
          <p:nvGrpSpPr>
            <p:cNvPr id="7" name="Group 64"/>
            <p:cNvGrpSpPr/>
            <p:nvPr/>
          </p:nvGrpSpPr>
          <p:grpSpPr>
            <a:xfrm>
              <a:off x="4386942" y="1858190"/>
              <a:ext cx="675374" cy="790666"/>
              <a:chOff x="1629229" y="5076734"/>
              <a:chExt cx="810874" cy="790666"/>
            </a:xfrm>
          </p:grpSpPr>
          <p:sp>
            <p:nvSpPr>
              <p:cNvPr id="125" name="Rectangle 124"/>
              <p:cNvSpPr/>
              <p:nvPr/>
            </p:nvSpPr>
            <p:spPr>
              <a:xfrm rot="16200000">
                <a:off x="1639333" y="5066630"/>
                <a:ext cx="790666" cy="81087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cxnSp>
            <p:nvCxnSpPr>
              <p:cNvPr id="126" name="Straight Connector 125"/>
              <p:cNvCxnSpPr/>
              <p:nvPr/>
            </p:nvCxnSpPr>
            <p:spPr>
              <a:xfrm>
                <a:off x="1629229" y="5304972"/>
                <a:ext cx="8108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4" name="TextBox 123"/>
            <p:cNvSpPr txBox="1"/>
            <p:nvPr/>
          </p:nvSpPr>
          <p:spPr>
            <a:xfrm rot="10800000">
              <a:off x="4308709" y="2236470"/>
              <a:ext cx="815520" cy="295618"/>
            </a:xfrm>
            <a:prstGeom prst="rect">
              <a:avLst/>
            </a:prstGeom>
            <a:noFill/>
          </p:spPr>
          <p:txBody>
            <a:bodyPr wrap="square" rtlCol="0">
              <a:spAutoFit/>
            </a:bodyPr>
            <a:lstStyle/>
            <a:p>
              <a:pPr algn="ctr"/>
              <a:r>
                <a:rPr lang="en-US" sz="1600" b="1" u="none" dirty="0" smtClean="0">
                  <a:latin typeface="Arial" pitchFamily="34" charset="0"/>
                  <a:cs typeface="Arial" pitchFamily="34" charset="0"/>
                </a:rPr>
                <a:t>HQ20</a:t>
              </a:r>
              <a:endParaRPr lang="en-US" sz="1600" b="1" u="none" dirty="0">
                <a:latin typeface="Arial" pitchFamily="34" charset="0"/>
                <a:cs typeface="Arial" pitchFamily="34" charset="0"/>
              </a:endParaRPr>
            </a:p>
          </p:txBody>
        </p:sp>
      </p:grpSp>
      <p:grpSp>
        <p:nvGrpSpPr>
          <p:cNvPr id="8" name="Group 126"/>
          <p:cNvGrpSpPr/>
          <p:nvPr/>
        </p:nvGrpSpPr>
        <p:grpSpPr>
          <a:xfrm rot="16200000">
            <a:off x="280435" y="3439947"/>
            <a:ext cx="972025" cy="905504"/>
            <a:chOff x="4258963" y="1858190"/>
            <a:chExt cx="899576" cy="790666"/>
          </a:xfrm>
        </p:grpSpPr>
        <p:grpSp>
          <p:nvGrpSpPr>
            <p:cNvPr id="9" name="Group 64"/>
            <p:cNvGrpSpPr/>
            <p:nvPr/>
          </p:nvGrpSpPr>
          <p:grpSpPr>
            <a:xfrm>
              <a:off x="4386942" y="1858190"/>
              <a:ext cx="675374" cy="790666"/>
              <a:chOff x="1629229" y="5076734"/>
              <a:chExt cx="810874" cy="790666"/>
            </a:xfrm>
          </p:grpSpPr>
          <p:sp>
            <p:nvSpPr>
              <p:cNvPr id="130" name="Rectangle 129"/>
              <p:cNvSpPr/>
              <p:nvPr/>
            </p:nvSpPr>
            <p:spPr>
              <a:xfrm rot="16200000">
                <a:off x="1639333" y="5066630"/>
                <a:ext cx="790666" cy="810874"/>
              </a:xfrm>
              <a:prstGeom prst="rect">
                <a:avLst/>
              </a:prstGeom>
              <a:solidFill>
                <a:srgbClr val="FF0000">
                  <a:alpha val="4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cxnSp>
            <p:nvCxnSpPr>
              <p:cNvPr id="131" name="Straight Connector 130"/>
              <p:cNvCxnSpPr/>
              <p:nvPr/>
            </p:nvCxnSpPr>
            <p:spPr>
              <a:xfrm>
                <a:off x="1629229" y="5304972"/>
                <a:ext cx="81087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9" name="TextBox 128"/>
            <p:cNvSpPr txBox="1"/>
            <p:nvPr/>
          </p:nvSpPr>
          <p:spPr>
            <a:xfrm>
              <a:off x="4258963" y="2236470"/>
              <a:ext cx="899576" cy="295618"/>
            </a:xfrm>
            <a:prstGeom prst="rect">
              <a:avLst/>
            </a:prstGeom>
            <a:noFill/>
          </p:spPr>
          <p:txBody>
            <a:bodyPr wrap="square" rtlCol="0">
              <a:spAutoFit/>
            </a:bodyPr>
            <a:lstStyle/>
            <a:p>
              <a:pPr algn="ctr"/>
              <a:r>
                <a:rPr lang="en-US" sz="1600" b="1" u="none" dirty="0" smtClean="0">
                  <a:latin typeface="Arial" pitchFamily="34" charset="0"/>
                  <a:cs typeface="Arial" pitchFamily="34" charset="0"/>
                </a:rPr>
                <a:t>HQ30</a:t>
              </a:r>
              <a:endParaRPr lang="en-US" sz="1600" b="1" u="none" dirty="0">
                <a:latin typeface="Arial" pitchFamily="34" charset="0"/>
                <a:cs typeface="Arial" pitchFamily="34" charset="0"/>
              </a:endParaRPr>
            </a:p>
          </p:txBody>
        </p:sp>
      </p:grpSp>
      <p:grpSp>
        <p:nvGrpSpPr>
          <p:cNvPr id="10" name="Group 134"/>
          <p:cNvGrpSpPr/>
          <p:nvPr/>
        </p:nvGrpSpPr>
        <p:grpSpPr>
          <a:xfrm>
            <a:off x="914400" y="5410200"/>
            <a:ext cx="1381598" cy="1412488"/>
            <a:chOff x="1981200" y="1676400"/>
            <a:chExt cx="1278622" cy="1233353"/>
          </a:xfrm>
        </p:grpSpPr>
        <p:sp>
          <p:nvSpPr>
            <p:cNvPr id="136" name="Rectangle 135"/>
            <p:cNvSpPr/>
            <p:nvPr/>
          </p:nvSpPr>
          <p:spPr>
            <a:xfrm>
              <a:off x="1981200" y="1676400"/>
              <a:ext cx="1278622" cy="123335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37" name="TextBox 136"/>
            <p:cNvSpPr txBox="1"/>
            <p:nvPr/>
          </p:nvSpPr>
          <p:spPr>
            <a:xfrm>
              <a:off x="2248929" y="2158314"/>
              <a:ext cx="838200" cy="295618"/>
            </a:xfrm>
            <a:prstGeom prst="rect">
              <a:avLst/>
            </a:prstGeom>
            <a:noFill/>
          </p:spPr>
          <p:txBody>
            <a:bodyPr wrap="square" rtlCol="0">
              <a:spAutoFit/>
            </a:bodyPr>
            <a:lstStyle/>
            <a:p>
              <a:pPr algn="ctr"/>
              <a:r>
                <a:rPr lang="en-US" sz="1600" b="1" u="none" dirty="0" smtClean="0">
                  <a:latin typeface="Arial" pitchFamily="34" charset="0"/>
                  <a:cs typeface="Arial" pitchFamily="34" charset="0"/>
                </a:rPr>
                <a:t>S6</a:t>
              </a:r>
              <a:endParaRPr lang="en-US" sz="1600" b="1" u="none" dirty="0">
                <a:latin typeface="Arial" pitchFamily="34" charset="0"/>
                <a:cs typeface="Arial" pitchFamily="34" charset="0"/>
              </a:endParaRPr>
            </a:p>
          </p:txBody>
        </p:sp>
      </p:grpSp>
      <p:grpSp>
        <p:nvGrpSpPr>
          <p:cNvPr id="11" name="Group 90"/>
          <p:cNvGrpSpPr/>
          <p:nvPr/>
        </p:nvGrpSpPr>
        <p:grpSpPr>
          <a:xfrm>
            <a:off x="2599327" y="3194824"/>
            <a:ext cx="1381598" cy="1412488"/>
            <a:chOff x="1655547" y="3007112"/>
            <a:chExt cx="1381598" cy="1412488"/>
          </a:xfrm>
        </p:grpSpPr>
        <p:sp>
          <p:nvSpPr>
            <p:cNvPr id="132" name="Rectangle 131"/>
            <p:cNvSpPr/>
            <p:nvPr/>
          </p:nvSpPr>
          <p:spPr>
            <a:xfrm>
              <a:off x="1655547" y="3007112"/>
              <a:ext cx="1381598" cy="141248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40" name="TextBox 139"/>
            <p:cNvSpPr txBox="1"/>
            <p:nvPr/>
          </p:nvSpPr>
          <p:spPr>
            <a:xfrm>
              <a:off x="1752600" y="3505200"/>
              <a:ext cx="1192773" cy="584774"/>
            </a:xfrm>
            <a:prstGeom prst="rect">
              <a:avLst/>
            </a:prstGeom>
            <a:noFill/>
          </p:spPr>
          <p:txBody>
            <a:bodyPr wrap="square" rtlCol="0">
              <a:spAutoFit/>
            </a:bodyPr>
            <a:lstStyle/>
            <a:p>
              <a:pPr algn="ctr"/>
              <a:r>
                <a:rPr lang="en-US" sz="1600" b="1" u="none" dirty="0" smtClean="0">
                  <a:latin typeface="Arial" pitchFamily="34" charset="0"/>
                  <a:cs typeface="Arial" pitchFamily="34" charset="0"/>
                </a:rPr>
                <a:t>Mission</a:t>
              </a:r>
            </a:p>
            <a:p>
              <a:pPr algn="ctr"/>
              <a:r>
                <a:rPr lang="en-US" sz="1600" b="1" u="none" dirty="0" smtClean="0">
                  <a:latin typeface="Arial" pitchFamily="34" charset="0"/>
                  <a:cs typeface="Arial" pitchFamily="34" charset="0"/>
                </a:rPr>
                <a:t>Command</a:t>
              </a:r>
              <a:endParaRPr lang="en-US" sz="1600" b="1" u="none" dirty="0">
                <a:latin typeface="Arial" pitchFamily="34" charset="0"/>
                <a:cs typeface="Arial" pitchFamily="34" charset="0"/>
              </a:endParaRPr>
            </a:p>
          </p:txBody>
        </p:sp>
      </p:grpSp>
      <p:grpSp>
        <p:nvGrpSpPr>
          <p:cNvPr id="12" name="Group 88"/>
          <p:cNvGrpSpPr/>
          <p:nvPr/>
        </p:nvGrpSpPr>
        <p:grpSpPr>
          <a:xfrm>
            <a:off x="1209202" y="3194824"/>
            <a:ext cx="1381598" cy="1412488"/>
            <a:chOff x="3026347" y="3030227"/>
            <a:chExt cx="1381598" cy="1412488"/>
          </a:xfrm>
        </p:grpSpPr>
        <p:sp>
          <p:nvSpPr>
            <p:cNvPr id="139" name="Rectangle 138"/>
            <p:cNvSpPr/>
            <p:nvPr/>
          </p:nvSpPr>
          <p:spPr>
            <a:xfrm>
              <a:off x="3026347" y="3030227"/>
              <a:ext cx="1381598" cy="141248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43" name="TextBox 142"/>
            <p:cNvSpPr txBox="1"/>
            <p:nvPr/>
          </p:nvSpPr>
          <p:spPr>
            <a:xfrm>
              <a:off x="3200400" y="3505201"/>
              <a:ext cx="985821" cy="338554"/>
            </a:xfrm>
            <a:prstGeom prst="rect">
              <a:avLst/>
            </a:prstGeom>
            <a:noFill/>
          </p:spPr>
          <p:txBody>
            <a:bodyPr wrap="square" rtlCol="0">
              <a:spAutoFit/>
            </a:bodyPr>
            <a:lstStyle/>
            <a:p>
              <a:pPr algn="ctr"/>
              <a:r>
                <a:rPr lang="en-US" sz="1600" b="1" u="none" dirty="0" smtClean="0">
                  <a:latin typeface="Arial" pitchFamily="34" charset="0"/>
                  <a:cs typeface="Arial" pitchFamily="34" charset="0"/>
                </a:rPr>
                <a:t>S3</a:t>
              </a:r>
              <a:endParaRPr lang="en-US" sz="1600" b="1" u="none" dirty="0">
                <a:latin typeface="Arial" pitchFamily="34" charset="0"/>
                <a:cs typeface="Arial" pitchFamily="34" charset="0"/>
              </a:endParaRPr>
            </a:p>
          </p:txBody>
        </p:sp>
      </p:grpSp>
      <p:grpSp>
        <p:nvGrpSpPr>
          <p:cNvPr id="13" name="Group 143"/>
          <p:cNvGrpSpPr/>
          <p:nvPr/>
        </p:nvGrpSpPr>
        <p:grpSpPr>
          <a:xfrm>
            <a:off x="2438400" y="4607312"/>
            <a:ext cx="1646738" cy="1412488"/>
            <a:chOff x="1853844" y="1676400"/>
            <a:chExt cx="1524000" cy="1233353"/>
          </a:xfrm>
        </p:grpSpPr>
        <p:sp>
          <p:nvSpPr>
            <p:cNvPr id="145" name="Rectangle 144"/>
            <p:cNvSpPr/>
            <p:nvPr/>
          </p:nvSpPr>
          <p:spPr>
            <a:xfrm>
              <a:off x="1981200" y="1676400"/>
              <a:ext cx="1278622" cy="123335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46" name="TextBox 145"/>
            <p:cNvSpPr txBox="1"/>
            <p:nvPr/>
          </p:nvSpPr>
          <p:spPr>
            <a:xfrm>
              <a:off x="1853844" y="2158314"/>
              <a:ext cx="1524000" cy="295618"/>
            </a:xfrm>
            <a:prstGeom prst="rect">
              <a:avLst/>
            </a:prstGeom>
            <a:noFill/>
          </p:spPr>
          <p:txBody>
            <a:bodyPr wrap="square" rtlCol="0">
              <a:spAutoFit/>
            </a:bodyPr>
            <a:lstStyle/>
            <a:p>
              <a:pPr algn="ctr"/>
              <a:r>
                <a:rPr lang="en-US" sz="1600" b="1" u="none" dirty="0" smtClean="0">
                  <a:latin typeface="Arial" pitchFamily="34" charset="0"/>
                  <a:cs typeface="Arial" pitchFamily="34" charset="0"/>
                </a:rPr>
                <a:t>S2</a:t>
              </a:r>
              <a:endParaRPr lang="en-US" sz="1600" b="1" u="none" dirty="0">
                <a:latin typeface="Arial" pitchFamily="34" charset="0"/>
                <a:cs typeface="Arial" pitchFamily="34" charset="0"/>
              </a:endParaRPr>
            </a:p>
          </p:txBody>
        </p:sp>
      </p:grpSp>
      <p:grpSp>
        <p:nvGrpSpPr>
          <p:cNvPr id="14" name="Group 150"/>
          <p:cNvGrpSpPr/>
          <p:nvPr/>
        </p:nvGrpSpPr>
        <p:grpSpPr>
          <a:xfrm flipH="1">
            <a:off x="152400" y="7086600"/>
            <a:ext cx="1082676" cy="478947"/>
            <a:chOff x="609600" y="931279"/>
            <a:chExt cx="1214082" cy="531626"/>
          </a:xfrm>
        </p:grpSpPr>
        <p:grpSp>
          <p:nvGrpSpPr>
            <p:cNvPr id="15" name="Group 68"/>
            <p:cNvGrpSpPr/>
            <p:nvPr/>
          </p:nvGrpSpPr>
          <p:grpSpPr>
            <a:xfrm>
              <a:off x="609600" y="931279"/>
              <a:ext cx="1214082" cy="531626"/>
              <a:chOff x="5250398" y="3730500"/>
              <a:chExt cx="1443535" cy="745264"/>
            </a:xfrm>
          </p:grpSpPr>
          <p:grpSp>
            <p:nvGrpSpPr>
              <p:cNvPr id="16" name="Group 58"/>
              <p:cNvGrpSpPr/>
              <p:nvPr/>
            </p:nvGrpSpPr>
            <p:grpSpPr>
              <a:xfrm>
                <a:off x="5590732" y="3810000"/>
                <a:ext cx="1103201" cy="592863"/>
                <a:chOff x="5590732" y="3810000"/>
                <a:chExt cx="1103201" cy="592863"/>
              </a:xfrm>
            </p:grpSpPr>
            <p:sp>
              <p:nvSpPr>
                <p:cNvPr id="157" name="Rectangle 156"/>
                <p:cNvSpPr/>
                <p:nvPr/>
              </p:nvSpPr>
              <p:spPr>
                <a:xfrm>
                  <a:off x="5590732" y="3810000"/>
                  <a:ext cx="733868" cy="586264"/>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58" name="Isosceles Triangle 157"/>
                <p:cNvSpPr/>
                <p:nvPr/>
              </p:nvSpPr>
              <p:spPr>
                <a:xfrm rot="5400000">
                  <a:off x="6212835" y="3921766"/>
                  <a:ext cx="592863" cy="369332"/>
                </a:xfrm>
                <a:prstGeom prst="triangle">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grpSp>
          <p:sp>
            <p:nvSpPr>
              <p:cNvPr id="155" name="Moon 154"/>
              <p:cNvSpPr/>
              <p:nvPr/>
            </p:nvSpPr>
            <p:spPr>
              <a:xfrm rot="10800000">
                <a:off x="5250398" y="3730500"/>
                <a:ext cx="504377" cy="745264"/>
              </a:xfrm>
              <a:prstGeom prst="moon">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cxnSp>
            <p:nvCxnSpPr>
              <p:cNvPr id="156" name="Straight Connector 155"/>
              <p:cNvCxnSpPr>
                <a:stCxn id="155" idx="3"/>
              </p:cNvCxnSpPr>
              <p:nvPr/>
            </p:nvCxnSpPr>
            <p:spPr>
              <a:xfrm flipH="1">
                <a:off x="5257800" y="4103132"/>
                <a:ext cx="244786" cy="330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153" name="TextBox 152"/>
            <p:cNvSpPr txBox="1"/>
            <p:nvPr/>
          </p:nvSpPr>
          <p:spPr>
            <a:xfrm>
              <a:off x="912722" y="1010082"/>
              <a:ext cx="679366" cy="375791"/>
            </a:xfrm>
            <a:prstGeom prst="rect">
              <a:avLst/>
            </a:prstGeom>
            <a:noFill/>
          </p:spPr>
          <p:txBody>
            <a:bodyPr wrap="square" rtlCol="0">
              <a:spAutoFit/>
            </a:bodyPr>
            <a:lstStyle/>
            <a:p>
              <a:r>
                <a:rPr lang="en-US" sz="1600" b="1" u="none" dirty="0" smtClean="0">
                  <a:latin typeface="Arial" pitchFamily="34" charset="0"/>
                  <a:cs typeface="Arial" pitchFamily="34" charset="0"/>
                </a:rPr>
                <a:t>STT</a:t>
              </a:r>
              <a:endParaRPr lang="en-US" sz="1600" b="1" u="none" dirty="0">
                <a:latin typeface="Arial" pitchFamily="34" charset="0"/>
                <a:cs typeface="Arial" pitchFamily="34" charset="0"/>
              </a:endParaRPr>
            </a:p>
          </p:txBody>
        </p:sp>
      </p:grpSp>
      <p:grpSp>
        <p:nvGrpSpPr>
          <p:cNvPr id="17" name="Group 158"/>
          <p:cNvGrpSpPr/>
          <p:nvPr/>
        </p:nvGrpSpPr>
        <p:grpSpPr>
          <a:xfrm rot="16200000">
            <a:off x="807792" y="2488067"/>
            <a:ext cx="620379" cy="847309"/>
            <a:chOff x="7232364" y="1916447"/>
            <a:chExt cx="574139" cy="739851"/>
          </a:xfrm>
        </p:grpSpPr>
        <p:grpSp>
          <p:nvGrpSpPr>
            <p:cNvPr id="18" name="Group 59"/>
            <p:cNvGrpSpPr/>
            <p:nvPr/>
          </p:nvGrpSpPr>
          <p:grpSpPr>
            <a:xfrm rot="2820582">
              <a:off x="7310069" y="2159864"/>
              <a:ext cx="689820" cy="303048"/>
              <a:chOff x="5590732" y="3810000"/>
              <a:chExt cx="1103201" cy="592863"/>
            </a:xfrm>
            <a:solidFill>
              <a:srgbClr val="FFFF00">
                <a:alpha val="40000"/>
              </a:srgbClr>
            </a:solidFill>
          </p:grpSpPr>
          <p:sp>
            <p:nvSpPr>
              <p:cNvPr id="167" name="Rectangle 166"/>
              <p:cNvSpPr/>
              <p:nvPr/>
            </p:nvSpPr>
            <p:spPr>
              <a:xfrm>
                <a:off x="5590732" y="3810000"/>
                <a:ext cx="733868" cy="586264"/>
              </a:xfrm>
              <a:prstGeom prst="rect">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none">
                  <a:latin typeface="Arial" pitchFamily="34" charset="0"/>
                  <a:cs typeface="Arial" pitchFamily="34" charset="0"/>
                </a:endParaRPr>
              </a:p>
            </p:txBody>
          </p:sp>
          <p:sp>
            <p:nvSpPr>
              <p:cNvPr id="168" name="Isosceles Triangle 167"/>
              <p:cNvSpPr/>
              <p:nvPr/>
            </p:nvSpPr>
            <p:spPr>
              <a:xfrm rot="5400000">
                <a:off x="6212835" y="3921766"/>
                <a:ext cx="592863" cy="369332"/>
              </a:xfrm>
              <a:prstGeom prst="triangl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u="none">
                  <a:latin typeface="Arial" pitchFamily="34" charset="0"/>
                  <a:cs typeface="Arial" pitchFamily="34" charset="0"/>
                </a:endParaRPr>
              </a:p>
            </p:txBody>
          </p:sp>
        </p:grpSp>
        <p:sp>
          <p:nvSpPr>
            <p:cNvPr id="161" name="TextBox 160"/>
            <p:cNvSpPr txBox="1"/>
            <p:nvPr/>
          </p:nvSpPr>
          <p:spPr>
            <a:xfrm rot="2967247">
              <a:off x="7306861" y="2088258"/>
              <a:ext cx="599975" cy="256353"/>
            </a:xfrm>
            <a:prstGeom prst="rect">
              <a:avLst/>
            </a:prstGeom>
            <a:noFill/>
            <a:ln>
              <a:noFill/>
            </a:ln>
          </p:spPr>
          <p:txBody>
            <a:bodyPr wrap="square" rtlCol="0">
              <a:spAutoFit/>
            </a:bodyPr>
            <a:lstStyle/>
            <a:p>
              <a:r>
                <a:rPr lang="en-US" sz="1200" b="1" u="none" dirty="0" smtClean="0">
                  <a:latin typeface="Arial" pitchFamily="34" charset="0"/>
                  <a:cs typeface="Arial" pitchFamily="34" charset="0"/>
                </a:rPr>
                <a:t>TMSS</a:t>
              </a:r>
              <a:endParaRPr lang="en-US" sz="1200" b="1" u="none" dirty="0">
                <a:latin typeface="Arial" pitchFamily="34" charset="0"/>
                <a:cs typeface="Arial" pitchFamily="34" charset="0"/>
              </a:endParaRPr>
            </a:p>
          </p:txBody>
        </p:sp>
        <p:grpSp>
          <p:nvGrpSpPr>
            <p:cNvPr id="19" name="Group 161"/>
            <p:cNvGrpSpPr/>
            <p:nvPr/>
          </p:nvGrpSpPr>
          <p:grpSpPr>
            <a:xfrm rot="19089906">
              <a:off x="7232364" y="2300270"/>
              <a:ext cx="265694" cy="221056"/>
              <a:chOff x="8715890" y="2590800"/>
              <a:chExt cx="504248" cy="221056"/>
            </a:xfrm>
          </p:grpSpPr>
          <p:cxnSp>
            <p:nvCxnSpPr>
              <p:cNvPr id="163" name="Straight Connector 162"/>
              <p:cNvCxnSpPr/>
              <p:nvPr/>
            </p:nvCxnSpPr>
            <p:spPr>
              <a:xfrm flipH="1">
                <a:off x="8716999" y="2651760"/>
                <a:ext cx="501749" cy="769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8715890" y="2590800"/>
                <a:ext cx="501749" cy="769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8718389" y="2804160"/>
                <a:ext cx="501749" cy="769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8717280" y="2743200"/>
                <a:ext cx="501749" cy="7696"/>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grpSp>
      <p:grpSp>
        <p:nvGrpSpPr>
          <p:cNvPr id="20" name="Group 173"/>
          <p:cNvGrpSpPr/>
          <p:nvPr/>
        </p:nvGrpSpPr>
        <p:grpSpPr>
          <a:xfrm>
            <a:off x="228600" y="1787912"/>
            <a:ext cx="774597" cy="557110"/>
            <a:chOff x="1981200" y="1219200"/>
            <a:chExt cx="716863" cy="486456"/>
          </a:xfrm>
        </p:grpSpPr>
        <p:sp>
          <p:nvSpPr>
            <p:cNvPr id="172" name="Rectangle 171"/>
            <p:cNvSpPr/>
            <p:nvPr/>
          </p:nvSpPr>
          <p:spPr>
            <a:xfrm>
              <a:off x="1981200" y="1219200"/>
              <a:ext cx="714868" cy="486456"/>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73" name="TextBox 172"/>
            <p:cNvSpPr txBox="1"/>
            <p:nvPr/>
          </p:nvSpPr>
          <p:spPr>
            <a:xfrm>
              <a:off x="2075011" y="1309914"/>
              <a:ext cx="623052" cy="241869"/>
            </a:xfrm>
            <a:prstGeom prst="rect">
              <a:avLst/>
            </a:prstGeom>
            <a:noFill/>
            <a:ln>
              <a:noFill/>
            </a:ln>
          </p:spPr>
          <p:txBody>
            <a:bodyPr wrap="square" rtlCol="0">
              <a:spAutoFit/>
            </a:bodyPr>
            <a:lstStyle/>
            <a:p>
              <a:r>
                <a:rPr lang="en-US" b="1" u="none" dirty="0" smtClean="0">
                  <a:latin typeface="Arial" pitchFamily="34" charset="0"/>
                  <a:cs typeface="Arial" pitchFamily="34" charset="0"/>
                </a:rPr>
                <a:t>10K</a:t>
              </a:r>
              <a:endParaRPr lang="en-US" b="1" u="none" dirty="0">
                <a:latin typeface="Arial" pitchFamily="34" charset="0"/>
                <a:cs typeface="Arial" pitchFamily="34" charset="0"/>
              </a:endParaRPr>
            </a:p>
          </p:txBody>
        </p:sp>
      </p:grpSp>
      <p:grpSp>
        <p:nvGrpSpPr>
          <p:cNvPr id="21" name="Group 174"/>
          <p:cNvGrpSpPr/>
          <p:nvPr/>
        </p:nvGrpSpPr>
        <p:grpSpPr>
          <a:xfrm>
            <a:off x="1676400" y="7086600"/>
            <a:ext cx="838200" cy="488069"/>
            <a:chOff x="4056739" y="5362665"/>
            <a:chExt cx="841179" cy="426171"/>
          </a:xfrm>
        </p:grpSpPr>
        <p:sp>
          <p:nvSpPr>
            <p:cNvPr id="176" name="5-Point Star 175"/>
            <p:cNvSpPr/>
            <p:nvPr/>
          </p:nvSpPr>
          <p:spPr>
            <a:xfrm>
              <a:off x="4086222" y="5362665"/>
              <a:ext cx="457200" cy="426171"/>
            </a:xfrm>
            <a:prstGeom prst="star5">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77" name="TextBox 176"/>
            <p:cNvSpPr txBox="1"/>
            <p:nvPr/>
          </p:nvSpPr>
          <p:spPr>
            <a:xfrm>
              <a:off x="4056739" y="5485088"/>
              <a:ext cx="841179" cy="241869"/>
            </a:xfrm>
            <a:prstGeom prst="rect">
              <a:avLst/>
            </a:prstGeom>
            <a:noFill/>
            <a:ln>
              <a:noFill/>
            </a:ln>
          </p:spPr>
          <p:txBody>
            <a:bodyPr wrap="square" rtlCol="0">
              <a:spAutoFit/>
            </a:bodyPr>
            <a:lstStyle/>
            <a:p>
              <a:r>
                <a:rPr lang="en-US" sz="1200" b="1" u="none" dirty="0" smtClean="0">
                  <a:latin typeface="Arial" pitchFamily="34" charset="0"/>
                  <a:cs typeface="Arial" pitchFamily="34" charset="0"/>
                </a:rPr>
                <a:t>HCLOS</a:t>
              </a:r>
              <a:endParaRPr lang="en-US" sz="1200" b="1" u="none" dirty="0">
                <a:latin typeface="Arial" pitchFamily="34" charset="0"/>
                <a:cs typeface="Arial" pitchFamily="34" charset="0"/>
              </a:endParaRPr>
            </a:p>
          </p:txBody>
        </p:sp>
      </p:grpSp>
      <p:grpSp>
        <p:nvGrpSpPr>
          <p:cNvPr id="91" name="Group 90"/>
          <p:cNvGrpSpPr/>
          <p:nvPr/>
        </p:nvGrpSpPr>
        <p:grpSpPr>
          <a:xfrm rot="5400000">
            <a:off x="4347176" y="6473224"/>
            <a:ext cx="1235054" cy="785407"/>
            <a:chOff x="5105400" y="457200"/>
            <a:chExt cx="1235054" cy="785407"/>
          </a:xfrm>
        </p:grpSpPr>
        <p:sp>
          <p:nvSpPr>
            <p:cNvPr id="178" name="Left Arrow 177"/>
            <p:cNvSpPr/>
            <p:nvPr/>
          </p:nvSpPr>
          <p:spPr>
            <a:xfrm rot="10800000">
              <a:off x="5105400" y="457200"/>
              <a:ext cx="1235054" cy="785407"/>
            </a:xfrm>
            <a:prstGeom prst="leftArrow">
              <a:avLst/>
            </a:prstGeom>
            <a:solidFill>
              <a:schemeClr val="tx1">
                <a:alpha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79" name="TextBox 178"/>
            <p:cNvSpPr txBox="1"/>
            <p:nvPr/>
          </p:nvSpPr>
          <p:spPr>
            <a:xfrm>
              <a:off x="5105400" y="674190"/>
              <a:ext cx="988043" cy="338554"/>
            </a:xfrm>
            <a:prstGeom prst="rect">
              <a:avLst/>
            </a:prstGeom>
            <a:noFill/>
          </p:spPr>
          <p:txBody>
            <a:bodyPr wrap="square" rtlCol="0">
              <a:spAutoFit/>
            </a:bodyPr>
            <a:lstStyle/>
            <a:p>
              <a:pPr algn="ctr"/>
              <a:r>
                <a:rPr lang="en-US" sz="1600" b="1" u="none" dirty="0" smtClean="0">
                  <a:latin typeface="Arial" pitchFamily="34" charset="0"/>
                  <a:cs typeface="Arial" pitchFamily="34" charset="0"/>
                </a:rPr>
                <a:t>ENEMY</a:t>
              </a:r>
              <a:endParaRPr lang="en-US" sz="1600" b="1" u="none" dirty="0">
                <a:latin typeface="Arial" pitchFamily="34" charset="0"/>
                <a:cs typeface="Arial" pitchFamily="34" charset="0"/>
              </a:endParaRPr>
            </a:p>
          </p:txBody>
        </p:sp>
      </p:grpSp>
      <p:cxnSp>
        <p:nvCxnSpPr>
          <p:cNvPr id="147" name="Straight Connector 146"/>
          <p:cNvCxnSpPr/>
          <p:nvPr/>
        </p:nvCxnSpPr>
        <p:spPr>
          <a:xfrm rot="5520000">
            <a:off x="5419018" y="4057178"/>
            <a:ext cx="5880" cy="25701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rot="5520000">
            <a:off x="5419018" y="4318981"/>
            <a:ext cx="5880" cy="257014"/>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92" name="Group 91"/>
          <p:cNvGrpSpPr/>
          <p:nvPr/>
        </p:nvGrpSpPr>
        <p:grpSpPr>
          <a:xfrm rot="5400000">
            <a:off x="795474" y="-109674"/>
            <a:ext cx="1356326" cy="2337674"/>
            <a:chOff x="4038601" y="451658"/>
            <a:chExt cx="1356326" cy="2337674"/>
          </a:xfrm>
        </p:grpSpPr>
        <p:grpSp>
          <p:nvGrpSpPr>
            <p:cNvPr id="23" name="Group 183"/>
            <p:cNvGrpSpPr/>
            <p:nvPr/>
          </p:nvGrpSpPr>
          <p:grpSpPr>
            <a:xfrm rot="16200000">
              <a:off x="3683684" y="964517"/>
              <a:ext cx="1681381" cy="971548"/>
              <a:chOff x="8175815" y="4047944"/>
              <a:chExt cx="2242904" cy="1982935"/>
            </a:xfrm>
          </p:grpSpPr>
          <p:sp>
            <p:nvSpPr>
              <p:cNvPr id="185" name="Octagon 184"/>
              <p:cNvSpPr/>
              <p:nvPr/>
            </p:nvSpPr>
            <p:spPr>
              <a:xfrm>
                <a:off x="8175815" y="4047944"/>
                <a:ext cx="2242904" cy="1982935"/>
              </a:xfrm>
              <a:prstGeom prst="octagon">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u="none"/>
              </a:p>
            </p:txBody>
          </p:sp>
          <p:sp>
            <p:nvSpPr>
              <p:cNvPr id="186" name="TextBox 185"/>
              <p:cNvSpPr txBox="1"/>
              <p:nvPr/>
            </p:nvSpPr>
            <p:spPr>
              <a:xfrm>
                <a:off x="8668830" y="4277845"/>
                <a:ext cx="1277156" cy="1507617"/>
              </a:xfrm>
              <a:prstGeom prst="rect">
                <a:avLst/>
              </a:prstGeom>
              <a:noFill/>
            </p:spPr>
            <p:txBody>
              <a:bodyPr wrap="square" rtlCol="0">
                <a:spAutoFit/>
              </a:bodyPr>
              <a:lstStyle/>
              <a:p>
                <a:pPr algn="ctr"/>
                <a:r>
                  <a:rPr lang="en-US" sz="1400" b="1" u="none" dirty="0" smtClean="0">
                    <a:latin typeface="Arial" pitchFamily="34" charset="0"/>
                    <a:cs typeface="Arial" pitchFamily="34" charset="0"/>
                  </a:rPr>
                  <a:t>Plans</a:t>
                </a:r>
              </a:p>
              <a:p>
                <a:pPr algn="ctr"/>
                <a:r>
                  <a:rPr lang="en-US" sz="1400" b="1" u="none" dirty="0" smtClean="0">
                    <a:latin typeface="Arial" pitchFamily="34" charset="0"/>
                    <a:cs typeface="Arial" pitchFamily="34" charset="0"/>
                  </a:rPr>
                  <a:t>CMD</a:t>
                </a:r>
              </a:p>
              <a:p>
                <a:pPr algn="ctr"/>
                <a:r>
                  <a:rPr lang="en-US" sz="1400" b="1" u="none" dirty="0" smtClean="0">
                    <a:latin typeface="Arial" pitchFamily="34" charset="0"/>
                    <a:cs typeface="Arial" pitchFamily="34" charset="0"/>
                  </a:rPr>
                  <a:t>Tent </a:t>
                </a:r>
                <a:endParaRPr lang="en-US" sz="1400" b="1" u="none" dirty="0">
                  <a:latin typeface="Arial" pitchFamily="34" charset="0"/>
                  <a:cs typeface="Arial" pitchFamily="34" charset="0"/>
                </a:endParaRPr>
              </a:p>
            </p:txBody>
          </p:sp>
        </p:grpSp>
        <p:grpSp>
          <p:nvGrpSpPr>
            <p:cNvPr id="24" name="Group 186"/>
            <p:cNvGrpSpPr/>
            <p:nvPr/>
          </p:nvGrpSpPr>
          <p:grpSpPr>
            <a:xfrm rot="18780000">
              <a:off x="4442600" y="2246777"/>
              <a:ext cx="399310" cy="685799"/>
              <a:chOff x="7503455" y="1807922"/>
              <a:chExt cx="436223" cy="914400"/>
            </a:xfrm>
          </p:grpSpPr>
          <p:grpSp>
            <p:nvGrpSpPr>
              <p:cNvPr id="25" name="Group 59"/>
              <p:cNvGrpSpPr/>
              <p:nvPr/>
            </p:nvGrpSpPr>
            <p:grpSpPr>
              <a:xfrm rot="2820582">
                <a:off x="7310067" y="2159864"/>
                <a:ext cx="689824" cy="303048"/>
                <a:chOff x="5590726" y="3810000"/>
                <a:chExt cx="1103207" cy="592863"/>
              </a:xfrm>
              <a:solidFill>
                <a:srgbClr val="FFFF00">
                  <a:alpha val="40000"/>
                </a:srgbClr>
              </a:solidFill>
            </p:grpSpPr>
            <p:sp>
              <p:nvSpPr>
                <p:cNvPr id="195" name="Rectangle 194"/>
                <p:cNvSpPr/>
                <p:nvPr/>
              </p:nvSpPr>
              <p:spPr>
                <a:xfrm>
                  <a:off x="5590726" y="3810002"/>
                  <a:ext cx="733868" cy="586265"/>
                </a:xfrm>
                <a:prstGeom prst="rect">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Arial" pitchFamily="34" charset="0"/>
                    <a:cs typeface="Arial" pitchFamily="34" charset="0"/>
                  </a:endParaRPr>
                </a:p>
              </p:txBody>
            </p:sp>
            <p:sp>
              <p:nvSpPr>
                <p:cNvPr id="196" name="Isosceles Triangle 195"/>
                <p:cNvSpPr/>
                <p:nvPr/>
              </p:nvSpPr>
              <p:spPr>
                <a:xfrm rot="5400000">
                  <a:off x="6212835" y="3921766"/>
                  <a:ext cx="592863" cy="369332"/>
                </a:xfrm>
                <a:prstGeom prst="triangle">
                  <a:avLst/>
                </a:prstGeom>
                <a:solidFill>
                  <a:srgbClr val="00B050">
                    <a:alpha val="4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a:latin typeface="Arial" pitchFamily="34" charset="0"/>
                    <a:cs typeface="Arial" pitchFamily="34" charset="0"/>
                  </a:endParaRPr>
                </a:p>
              </p:txBody>
            </p:sp>
          </p:grpSp>
          <p:sp>
            <p:nvSpPr>
              <p:cNvPr id="189" name="TextBox 188"/>
              <p:cNvSpPr txBox="1"/>
              <p:nvPr/>
            </p:nvSpPr>
            <p:spPr>
              <a:xfrm rot="2820000">
                <a:off x="7227405" y="2126428"/>
                <a:ext cx="914400" cy="277388"/>
              </a:xfrm>
              <a:prstGeom prst="rect">
                <a:avLst/>
              </a:prstGeom>
              <a:noFill/>
              <a:ln>
                <a:noFill/>
              </a:ln>
            </p:spPr>
            <p:txBody>
              <a:bodyPr wrap="square" rtlCol="0">
                <a:spAutoFit/>
              </a:bodyPr>
              <a:lstStyle/>
              <a:p>
                <a:r>
                  <a:rPr lang="en-US" sz="1050" b="1" u="none" dirty="0" smtClean="0">
                    <a:latin typeface="Arial" pitchFamily="34" charset="0"/>
                    <a:cs typeface="Arial" pitchFamily="34" charset="0"/>
                  </a:rPr>
                  <a:t>TMSS</a:t>
                </a:r>
                <a:endParaRPr lang="en-US" sz="1050" b="1" u="none" dirty="0">
                  <a:latin typeface="Arial" pitchFamily="34" charset="0"/>
                  <a:cs typeface="Arial" pitchFamily="34" charset="0"/>
                </a:endParaRPr>
              </a:p>
            </p:txBody>
          </p:sp>
          <p:grpSp>
            <p:nvGrpSpPr>
              <p:cNvPr id="26" name="Group 161"/>
              <p:cNvGrpSpPr/>
              <p:nvPr/>
            </p:nvGrpSpPr>
            <p:grpSpPr>
              <a:xfrm rot="19089906">
                <a:off x="7644169" y="1846567"/>
                <a:ext cx="295509" cy="189380"/>
                <a:chOff x="9885338" y="2541411"/>
                <a:chExt cx="560832" cy="189380"/>
              </a:xfrm>
            </p:grpSpPr>
            <p:cxnSp>
              <p:nvCxnSpPr>
                <p:cNvPr id="191" name="Straight Connector 190"/>
                <p:cNvCxnSpPr/>
                <p:nvPr/>
              </p:nvCxnSpPr>
              <p:spPr>
                <a:xfrm flipH="1">
                  <a:off x="9943268" y="2570835"/>
                  <a:ext cx="501750" cy="76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H="1">
                  <a:off x="9885338" y="2541411"/>
                  <a:ext cx="501751" cy="76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flipH="1">
                  <a:off x="9944420" y="2723095"/>
                  <a:ext cx="501750" cy="76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flipH="1">
                  <a:off x="9886730" y="2693811"/>
                  <a:ext cx="501751" cy="769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grpSp>
        <p:cxnSp>
          <p:nvCxnSpPr>
            <p:cNvPr id="199" name="Straight Connector 198"/>
            <p:cNvCxnSpPr/>
            <p:nvPr/>
          </p:nvCxnSpPr>
          <p:spPr>
            <a:xfrm rot="13620000">
              <a:off x="4865088" y="506755"/>
              <a:ext cx="4700" cy="17839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rot="13620000">
              <a:off x="5017744" y="668881"/>
              <a:ext cx="4700" cy="17839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sp>
          <p:nvSpPr>
            <p:cNvPr id="201" name="TextBox 200"/>
            <p:cNvSpPr txBox="1"/>
            <p:nvPr/>
          </p:nvSpPr>
          <p:spPr>
            <a:xfrm rot="19084461">
              <a:off x="4632927" y="451658"/>
              <a:ext cx="762000" cy="246221"/>
            </a:xfrm>
            <a:prstGeom prst="rect">
              <a:avLst/>
            </a:prstGeom>
            <a:noFill/>
          </p:spPr>
          <p:txBody>
            <a:bodyPr wrap="square" rtlCol="0">
              <a:spAutoFit/>
            </a:bodyPr>
            <a:lstStyle/>
            <a:p>
              <a:pPr algn="ctr"/>
              <a:r>
                <a:rPr lang="en-US" sz="1000" b="1" u="none" dirty="0" smtClean="0">
                  <a:latin typeface="Arial" pitchFamily="34" charset="0"/>
                  <a:cs typeface="Arial" pitchFamily="34" charset="0"/>
                </a:rPr>
                <a:t>Entrance</a:t>
              </a:r>
              <a:endParaRPr lang="en-US" sz="1000" b="1" u="none" dirty="0">
                <a:latin typeface="Arial" pitchFamily="34" charset="0"/>
                <a:cs typeface="Arial" pitchFamily="34" charset="0"/>
              </a:endParaRPr>
            </a:p>
          </p:txBody>
        </p:sp>
      </p:grpSp>
      <p:grpSp>
        <p:nvGrpSpPr>
          <p:cNvPr id="27" name="Group 89"/>
          <p:cNvGrpSpPr/>
          <p:nvPr/>
        </p:nvGrpSpPr>
        <p:grpSpPr>
          <a:xfrm>
            <a:off x="3962400" y="3159512"/>
            <a:ext cx="1381598" cy="1412488"/>
            <a:chOff x="3038002" y="1600200"/>
            <a:chExt cx="1381598" cy="1412488"/>
          </a:xfrm>
        </p:grpSpPr>
        <p:sp>
          <p:nvSpPr>
            <p:cNvPr id="142" name="Rectangle 141"/>
            <p:cNvSpPr/>
            <p:nvPr/>
          </p:nvSpPr>
          <p:spPr>
            <a:xfrm>
              <a:off x="3038002" y="1600200"/>
              <a:ext cx="1381598" cy="1412488"/>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133" name="TextBox 132"/>
            <p:cNvSpPr txBox="1"/>
            <p:nvPr/>
          </p:nvSpPr>
          <p:spPr>
            <a:xfrm>
              <a:off x="3276600" y="2189041"/>
              <a:ext cx="905706" cy="338554"/>
            </a:xfrm>
            <a:prstGeom prst="rect">
              <a:avLst/>
            </a:prstGeom>
            <a:noFill/>
          </p:spPr>
          <p:txBody>
            <a:bodyPr wrap="square" rtlCol="0">
              <a:spAutoFit/>
            </a:bodyPr>
            <a:lstStyle/>
            <a:p>
              <a:pPr algn="ctr"/>
              <a:r>
                <a:rPr lang="en-US" sz="1600" b="1" u="none" dirty="0" smtClean="0">
                  <a:latin typeface="Arial" pitchFamily="34" charset="0"/>
                  <a:cs typeface="Arial" pitchFamily="34" charset="0"/>
                </a:rPr>
                <a:t>Fires</a:t>
              </a:r>
              <a:endParaRPr lang="en-US" sz="1600" b="1" u="none" dirty="0">
                <a:latin typeface="Arial" pitchFamily="34" charset="0"/>
                <a:cs typeface="Arial" pitchFamily="34" charset="0"/>
              </a:endParaRPr>
            </a:p>
          </p:txBody>
        </p:sp>
      </p:grpSp>
      <p:sp>
        <p:nvSpPr>
          <p:cNvPr id="86" name="Rectangle 2"/>
          <p:cNvSpPr>
            <a:spLocks noChangeArrowheads="1"/>
          </p:cNvSpPr>
          <p:nvPr/>
        </p:nvSpPr>
        <p:spPr bwMode="auto">
          <a:xfrm>
            <a:off x="5791200" y="0"/>
            <a:ext cx="1066800" cy="457200"/>
          </a:xfrm>
          <a:prstGeom prst="rect">
            <a:avLst/>
          </a:prstGeom>
          <a:noFill/>
          <a:ln w="9525">
            <a:noFill/>
            <a:miter lim="800000"/>
            <a:headEnd/>
            <a:tailEnd/>
          </a:ln>
        </p:spPr>
        <p:txBody>
          <a:bodyPr lIns="48220" tIns="24112" rIns="48220" bIns="24112"/>
          <a:lstStyle/>
          <a:p>
            <a:r>
              <a:rPr lang="en-US" u="none" dirty="0" smtClean="0">
                <a:solidFill>
                  <a:schemeClr val="tx2"/>
                </a:solidFill>
              </a:rPr>
              <a:t>Card # 007-1</a:t>
            </a:r>
            <a:r>
              <a:rPr lang="en-US" u="none" dirty="0">
                <a:solidFill>
                  <a:schemeClr val="tx2"/>
                </a:solidFill>
              </a:rPr>
              <a:t/>
            </a:r>
            <a:br>
              <a:rPr lang="en-US" u="none" dirty="0">
                <a:solidFill>
                  <a:schemeClr val="tx2"/>
                </a:solidFill>
              </a:rPr>
            </a:br>
            <a:r>
              <a:rPr lang="en-US" u="none" dirty="0" smtClean="0">
                <a:solidFill>
                  <a:schemeClr val="tx2"/>
                </a:solidFill>
              </a:rPr>
              <a:t>TOC Layout</a:t>
            </a:r>
            <a:endParaRPr lang="en-US" u="none" dirty="0">
              <a:solidFill>
                <a:schemeClr val="tx2"/>
              </a:solidFill>
            </a:endParaRPr>
          </a:p>
        </p:txBody>
      </p:sp>
      <p:sp>
        <p:nvSpPr>
          <p:cNvPr id="87" name="Title 1"/>
          <p:cNvSpPr txBox="1">
            <a:spLocks/>
          </p:cNvSpPr>
          <p:nvPr/>
        </p:nvSpPr>
        <p:spPr bwMode="auto">
          <a:xfrm>
            <a:off x="1981200" y="0"/>
            <a:ext cx="3429000" cy="469900"/>
          </a:xfrm>
          <a:prstGeom prst="rect">
            <a:avLst/>
          </a:prstGeom>
          <a:noFill/>
          <a:ln w="9525">
            <a:noFill/>
            <a:miter lim="800000"/>
            <a:headEnd/>
            <a:tailEnd/>
          </a:ln>
        </p:spPr>
        <p:txBody>
          <a:bodyPr vert="horz" wrap="square" lIns="91428" tIns="45713" rIns="91428" bIns="45713"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400" u="none" kern="0" dirty="0" smtClean="0">
                <a:solidFill>
                  <a:schemeClr val="tx2"/>
                </a:solidFill>
                <a:latin typeface="+mj-lt"/>
                <a:ea typeface="+mj-ea"/>
                <a:cs typeface="+mj-cs"/>
              </a:rPr>
              <a:t>Squadron TOC Layout</a:t>
            </a:r>
            <a:endParaRPr kumimoji="0" lang="en-US" sz="2400" b="1" i="0" u="none" strike="noStrike" kern="0" cap="none" spc="0" normalizeH="0" noProof="0" dirty="0" smtClean="0">
              <a:ln>
                <a:noFill/>
              </a:ln>
              <a:solidFill>
                <a:schemeClr val="tx2"/>
              </a:solidFill>
              <a:effectLst/>
              <a:uLnTx/>
              <a:uFillTx/>
              <a:latin typeface="+mj-lt"/>
              <a:ea typeface="+mj-ea"/>
              <a:cs typeface="+mj-cs"/>
            </a:endParaRPr>
          </a:p>
        </p:txBody>
      </p:sp>
      <p:grpSp>
        <p:nvGrpSpPr>
          <p:cNvPr id="88" name="Group 134"/>
          <p:cNvGrpSpPr/>
          <p:nvPr/>
        </p:nvGrpSpPr>
        <p:grpSpPr>
          <a:xfrm>
            <a:off x="2590800" y="1747024"/>
            <a:ext cx="1381598" cy="1412488"/>
            <a:chOff x="1981200" y="1676400"/>
            <a:chExt cx="1278622" cy="1233353"/>
          </a:xfrm>
        </p:grpSpPr>
        <p:sp>
          <p:nvSpPr>
            <p:cNvPr id="89" name="Rectangle 88"/>
            <p:cNvSpPr/>
            <p:nvPr/>
          </p:nvSpPr>
          <p:spPr>
            <a:xfrm>
              <a:off x="1981200" y="1676400"/>
              <a:ext cx="1278622" cy="1233353"/>
            </a:xfrm>
            <a:prstGeom prst="rect">
              <a:avLst/>
            </a:prstGeom>
            <a:solidFill>
              <a:srgbClr val="FFFF00">
                <a:alpha val="40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u="none"/>
            </a:p>
          </p:txBody>
        </p:sp>
        <p:sp>
          <p:nvSpPr>
            <p:cNvPr id="90" name="TextBox 89"/>
            <p:cNvSpPr txBox="1"/>
            <p:nvPr/>
          </p:nvSpPr>
          <p:spPr>
            <a:xfrm>
              <a:off x="2192762" y="1978247"/>
              <a:ext cx="838200" cy="510612"/>
            </a:xfrm>
            <a:prstGeom prst="rect">
              <a:avLst/>
            </a:prstGeom>
            <a:noFill/>
          </p:spPr>
          <p:txBody>
            <a:bodyPr wrap="square" rtlCol="0">
              <a:spAutoFit/>
            </a:bodyPr>
            <a:lstStyle/>
            <a:p>
              <a:pPr algn="ctr"/>
              <a:r>
                <a:rPr lang="en-US" sz="1600" u="none" dirty="0" smtClean="0">
                  <a:latin typeface="Arial" pitchFamily="34" charset="0"/>
                  <a:cs typeface="Arial" pitchFamily="34" charset="0"/>
                </a:rPr>
                <a:t>ECP Tent</a:t>
              </a:r>
              <a:endParaRPr lang="en-US" sz="1600" b="1" u="none" dirty="0">
                <a:latin typeface="Arial" pitchFamily="34" charset="0"/>
                <a:cs typeface="Arial" pitchFamily="34" charset="0"/>
              </a:endParaRPr>
            </a:p>
          </p:txBody>
        </p:sp>
      </p:grpSp>
      <p:sp>
        <p:nvSpPr>
          <p:cNvPr id="149" name="TextBox 148"/>
          <p:cNvSpPr txBox="1"/>
          <p:nvPr/>
        </p:nvSpPr>
        <p:spPr>
          <a:xfrm rot="16200000">
            <a:off x="2403067" y="1406933"/>
            <a:ext cx="988043" cy="307777"/>
          </a:xfrm>
          <a:prstGeom prst="rect">
            <a:avLst/>
          </a:prstGeom>
          <a:noFill/>
        </p:spPr>
        <p:txBody>
          <a:bodyPr wrap="square" rtlCol="0">
            <a:spAutoFit/>
          </a:bodyPr>
          <a:lstStyle/>
          <a:p>
            <a:pPr algn="ctr"/>
            <a:r>
              <a:rPr lang="en-US" sz="1400" b="1" u="none" dirty="0" smtClean="0">
                <a:latin typeface="Arial" pitchFamily="34" charset="0"/>
                <a:cs typeface="Arial" pitchFamily="34" charset="0"/>
              </a:rPr>
              <a:t>Entrance</a:t>
            </a:r>
            <a:endParaRPr lang="en-US" sz="1400" b="1" u="none" dirty="0">
              <a:latin typeface="Arial" pitchFamily="34" charset="0"/>
              <a:cs typeface="Arial" pitchFamily="34" charset="0"/>
            </a:endParaRPr>
          </a:p>
        </p:txBody>
      </p:sp>
      <p:sp>
        <p:nvSpPr>
          <p:cNvPr id="93" name="TextBox 92"/>
          <p:cNvSpPr txBox="1"/>
          <p:nvPr/>
        </p:nvSpPr>
        <p:spPr>
          <a:xfrm rot="20482081">
            <a:off x="1945867" y="5536378"/>
            <a:ext cx="988043" cy="430887"/>
          </a:xfrm>
          <a:prstGeom prst="rect">
            <a:avLst/>
          </a:prstGeom>
          <a:noFill/>
        </p:spPr>
        <p:txBody>
          <a:bodyPr wrap="square" rtlCol="0">
            <a:spAutoFit/>
          </a:bodyPr>
          <a:lstStyle/>
          <a:p>
            <a:pPr algn="ctr"/>
            <a:r>
              <a:rPr lang="en-US" sz="1050" b="1" u="none" dirty="0" smtClean="0">
                <a:latin typeface="Arial" pitchFamily="34" charset="0"/>
                <a:cs typeface="Arial" pitchFamily="34" charset="0"/>
              </a:rPr>
              <a:t>NIPR / SIPR LINES</a:t>
            </a:r>
            <a:endParaRPr lang="en-US" sz="1050" b="1" u="none" dirty="0">
              <a:latin typeface="Arial" pitchFamily="34" charset="0"/>
              <a:cs typeface="Arial" pitchFamily="34" charset="0"/>
            </a:endParaRPr>
          </a:p>
        </p:txBody>
      </p:sp>
    </p:spTree>
    <p:extLst>
      <p:ext uri="{BB962C8B-B14F-4D97-AF65-F5344CB8AC3E}">
        <p14:creationId xmlns:p14="http://schemas.microsoft.com/office/powerpoint/2010/main" xmlns="" val="1302462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TextBox 109"/>
          <p:cNvSpPr txBox="1"/>
          <p:nvPr/>
        </p:nvSpPr>
        <p:spPr>
          <a:xfrm rot="16200000">
            <a:off x="2061534" y="1128768"/>
            <a:ext cx="1061509" cy="338554"/>
          </a:xfrm>
          <a:prstGeom prst="rect">
            <a:avLst/>
          </a:prstGeom>
          <a:noFill/>
        </p:spPr>
        <p:txBody>
          <a:bodyPr vert="horz" wrap="none" rtlCol="0">
            <a:spAutoFit/>
          </a:bodyPr>
          <a:lstStyle/>
          <a:p>
            <a:r>
              <a:rPr lang="en-US" sz="1600" u="none" dirty="0" smtClean="0"/>
              <a:t>Entrance</a:t>
            </a:r>
            <a:endParaRPr lang="en-US" sz="1600" u="none" dirty="0"/>
          </a:p>
        </p:txBody>
      </p:sp>
      <p:sp>
        <p:nvSpPr>
          <p:cNvPr id="122" name="Rectangle 121"/>
          <p:cNvSpPr/>
          <p:nvPr/>
        </p:nvSpPr>
        <p:spPr>
          <a:xfrm rot="5400000">
            <a:off x="3924300" y="4991100"/>
            <a:ext cx="9906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grpSp>
        <p:nvGrpSpPr>
          <p:cNvPr id="2" name="Group 81"/>
          <p:cNvGrpSpPr/>
          <p:nvPr/>
        </p:nvGrpSpPr>
        <p:grpSpPr>
          <a:xfrm>
            <a:off x="-23803" y="3505200"/>
            <a:ext cx="2309802" cy="2171700"/>
            <a:chOff x="-23803" y="3505201"/>
            <a:chExt cx="2309802" cy="2171700"/>
          </a:xfrm>
        </p:grpSpPr>
        <p:cxnSp>
          <p:nvCxnSpPr>
            <p:cNvPr id="98" name="Straight Connector 97"/>
            <p:cNvCxnSpPr/>
            <p:nvPr/>
          </p:nvCxnSpPr>
          <p:spPr>
            <a:xfrm rot="5400000">
              <a:off x="243237" y="3572492"/>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218458" y="5115542"/>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7" name="TextBox 106"/>
            <p:cNvSpPr txBox="1"/>
            <p:nvPr/>
          </p:nvSpPr>
          <p:spPr>
            <a:xfrm rot="5400000">
              <a:off x="-507204" y="4488881"/>
              <a:ext cx="1243802" cy="276999"/>
            </a:xfrm>
            <a:prstGeom prst="rect">
              <a:avLst/>
            </a:prstGeom>
            <a:noFill/>
          </p:spPr>
          <p:txBody>
            <a:bodyPr wrap="none" rtlCol="0">
              <a:spAutoFit/>
            </a:bodyPr>
            <a:lstStyle/>
            <a:p>
              <a:r>
                <a:rPr lang="en-US" b="0" u="none" dirty="0" smtClean="0"/>
                <a:t>S3 Track Ramp</a:t>
              </a:r>
              <a:endParaRPr lang="en-US" b="0" u="none" dirty="0"/>
            </a:p>
          </p:txBody>
        </p:sp>
        <p:sp>
          <p:nvSpPr>
            <p:cNvPr id="116" name="Rectangle 115"/>
            <p:cNvSpPr/>
            <p:nvPr/>
          </p:nvSpPr>
          <p:spPr>
            <a:xfrm rot="5400000">
              <a:off x="1263932" y="4755868"/>
              <a:ext cx="228600" cy="153726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23" name="TextBox 122"/>
            <p:cNvSpPr txBox="1"/>
            <p:nvPr/>
          </p:nvSpPr>
          <p:spPr>
            <a:xfrm>
              <a:off x="1056461" y="4800600"/>
              <a:ext cx="551754" cy="830997"/>
            </a:xfrm>
            <a:prstGeom prst="rect">
              <a:avLst/>
            </a:prstGeom>
            <a:noFill/>
          </p:spPr>
          <p:txBody>
            <a:bodyPr wrap="none" rtlCol="0">
              <a:spAutoFit/>
            </a:bodyPr>
            <a:lstStyle/>
            <a:p>
              <a:r>
                <a:rPr lang="en-US" sz="1200" b="0" u="none" dirty="0" smtClean="0">
                  <a:latin typeface="Arial" pitchFamily="34" charset="0"/>
                  <a:cs typeface="Arial" pitchFamily="34" charset="0"/>
                </a:rPr>
                <a:t>CMD</a:t>
              </a:r>
            </a:p>
            <a:p>
              <a:r>
                <a:rPr lang="en-US" sz="1200" b="0" u="none" dirty="0" smtClean="0">
                  <a:latin typeface="Arial" pitchFamily="34" charset="0"/>
                  <a:cs typeface="Arial" pitchFamily="34" charset="0"/>
                </a:rPr>
                <a:t>A&amp;L</a:t>
              </a:r>
            </a:p>
            <a:p>
              <a:r>
                <a:rPr lang="en-US" sz="1200" b="0" u="none" dirty="0" smtClean="0">
                  <a:latin typeface="Arial" pitchFamily="34" charset="0"/>
                  <a:cs typeface="Arial" pitchFamily="34" charset="0"/>
                </a:rPr>
                <a:t>O/I</a:t>
              </a:r>
            </a:p>
            <a:p>
              <a:r>
                <a:rPr lang="en-US" sz="1200" u="none" dirty="0" smtClean="0">
                  <a:latin typeface="Arial" pitchFamily="34" charset="0"/>
                  <a:cs typeface="Arial" pitchFamily="34" charset="0"/>
                </a:rPr>
                <a:t>BDE </a:t>
              </a:r>
              <a:endParaRPr lang="en-US" sz="1200" b="0" u="none" dirty="0" smtClean="0">
                <a:latin typeface="Arial" pitchFamily="34" charset="0"/>
                <a:cs typeface="Arial" pitchFamily="34" charset="0"/>
              </a:endParaRPr>
            </a:p>
          </p:txBody>
        </p:sp>
        <p:sp>
          <p:nvSpPr>
            <p:cNvPr id="127" name="TextBox 126"/>
            <p:cNvSpPr txBox="1"/>
            <p:nvPr/>
          </p:nvSpPr>
          <p:spPr>
            <a:xfrm>
              <a:off x="1499431" y="5334000"/>
              <a:ext cx="710369" cy="276999"/>
            </a:xfrm>
            <a:prstGeom prst="rect">
              <a:avLst/>
            </a:prstGeom>
            <a:noFill/>
          </p:spPr>
          <p:txBody>
            <a:bodyPr wrap="square" rtlCol="0">
              <a:spAutoFit/>
            </a:bodyPr>
            <a:lstStyle/>
            <a:p>
              <a:pPr algn="ctr"/>
              <a:r>
                <a:rPr lang="en-US" sz="1200" b="0" u="none" dirty="0" smtClean="0">
                  <a:latin typeface="Arial" pitchFamily="34" charset="0"/>
                  <a:cs typeface="Arial" pitchFamily="34" charset="0"/>
                </a:rPr>
                <a:t>FBCB2</a:t>
              </a:r>
            </a:p>
          </p:txBody>
        </p:sp>
        <p:sp>
          <p:nvSpPr>
            <p:cNvPr id="151" name="TextBox 150"/>
            <p:cNvSpPr txBox="1"/>
            <p:nvPr/>
          </p:nvSpPr>
          <p:spPr>
            <a:xfrm rot="5400000">
              <a:off x="1144086" y="3046914"/>
              <a:ext cx="369332" cy="1285905"/>
            </a:xfrm>
            <a:prstGeom prst="rect">
              <a:avLst/>
            </a:prstGeom>
            <a:noFill/>
            <a:ln>
              <a:solidFill>
                <a:schemeClr val="tx1"/>
              </a:solidFill>
            </a:ln>
          </p:spPr>
          <p:txBody>
            <a:bodyPr vert="vert270" wrap="square" rtlCol="0">
              <a:spAutoFit/>
            </a:bodyPr>
            <a:lstStyle/>
            <a:p>
              <a:pPr algn="ctr"/>
              <a:r>
                <a:rPr lang="en-US" sz="1200" u="none" dirty="0" smtClean="0">
                  <a:latin typeface="Arial" pitchFamily="34" charset="0"/>
                  <a:cs typeface="Arial" pitchFamily="34" charset="0"/>
                </a:rPr>
                <a:t>Tracker board</a:t>
              </a:r>
            </a:p>
          </p:txBody>
        </p:sp>
        <p:sp>
          <p:nvSpPr>
            <p:cNvPr id="63" name="TextBox 62"/>
            <p:cNvSpPr txBox="1"/>
            <p:nvPr/>
          </p:nvSpPr>
          <p:spPr>
            <a:xfrm>
              <a:off x="685800" y="4114800"/>
              <a:ext cx="685800" cy="461665"/>
            </a:xfrm>
            <a:prstGeom prst="rect">
              <a:avLst/>
            </a:prstGeom>
            <a:noFill/>
          </p:spPr>
          <p:txBody>
            <a:bodyPr wrap="square" rtlCol="0">
              <a:spAutoFit/>
            </a:bodyPr>
            <a:lstStyle/>
            <a:p>
              <a:pPr algn="ctr"/>
              <a:r>
                <a:rPr lang="en-US" sz="2400" b="1" u="none" dirty="0" smtClean="0"/>
                <a:t>S3</a:t>
              </a:r>
              <a:endParaRPr lang="en-US" sz="2400" b="1" u="none" dirty="0"/>
            </a:p>
          </p:txBody>
        </p:sp>
        <p:sp>
          <p:nvSpPr>
            <p:cNvPr id="70" name="Rectangle 69"/>
            <p:cNvSpPr/>
            <p:nvPr/>
          </p:nvSpPr>
          <p:spPr>
            <a:xfrm rot="5400000">
              <a:off x="57150" y="3448051"/>
              <a:ext cx="2171700" cy="2285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73" name="TextBox 72"/>
            <p:cNvSpPr txBox="1"/>
            <p:nvPr/>
          </p:nvSpPr>
          <p:spPr>
            <a:xfrm>
              <a:off x="609600" y="5361801"/>
              <a:ext cx="457199" cy="276999"/>
            </a:xfrm>
            <a:prstGeom prst="rect">
              <a:avLst/>
            </a:prstGeom>
            <a:noFill/>
          </p:spPr>
          <p:txBody>
            <a:bodyPr wrap="square" rtlCol="0">
              <a:spAutoFit/>
            </a:bodyPr>
            <a:lstStyle/>
            <a:p>
              <a:pPr algn="ctr"/>
              <a:r>
                <a:rPr lang="en-US" sz="1200" b="0" u="none" dirty="0" smtClean="0">
                  <a:latin typeface="Arial" pitchFamily="34" charset="0"/>
                  <a:cs typeface="Arial" pitchFamily="34" charset="0"/>
                </a:rPr>
                <a:t>HF</a:t>
              </a:r>
            </a:p>
          </p:txBody>
        </p:sp>
      </p:grpSp>
      <p:sp>
        <p:nvSpPr>
          <p:cNvPr id="75" name="TextBox 74"/>
          <p:cNvSpPr txBox="1"/>
          <p:nvPr/>
        </p:nvSpPr>
        <p:spPr>
          <a:xfrm rot="16200000">
            <a:off x="4114800" y="5207042"/>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SVOIP</a:t>
            </a:r>
          </a:p>
        </p:txBody>
      </p:sp>
      <p:grpSp>
        <p:nvGrpSpPr>
          <p:cNvPr id="3" name="Group 80"/>
          <p:cNvGrpSpPr/>
          <p:nvPr/>
        </p:nvGrpSpPr>
        <p:grpSpPr>
          <a:xfrm>
            <a:off x="2286000" y="3505200"/>
            <a:ext cx="2285999" cy="2171700"/>
            <a:chOff x="2286000" y="3505200"/>
            <a:chExt cx="2285999" cy="2171700"/>
          </a:xfrm>
        </p:grpSpPr>
        <p:grpSp>
          <p:nvGrpSpPr>
            <p:cNvPr id="4" name="Group 70"/>
            <p:cNvGrpSpPr/>
            <p:nvPr/>
          </p:nvGrpSpPr>
          <p:grpSpPr>
            <a:xfrm>
              <a:off x="2286000" y="3505200"/>
              <a:ext cx="2285999" cy="2171700"/>
              <a:chOff x="2133600" y="3505200"/>
              <a:chExt cx="2285999" cy="2171700"/>
            </a:xfrm>
          </p:grpSpPr>
          <p:sp>
            <p:nvSpPr>
              <p:cNvPr id="144" name="TextBox 143"/>
              <p:cNvSpPr txBox="1"/>
              <p:nvPr/>
            </p:nvSpPr>
            <p:spPr>
              <a:xfrm rot="5400000">
                <a:off x="3790176" y="3296424"/>
                <a:ext cx="369332" cy="786884"/>
              </a:xfrm>
              <a:prstGeom prst="rect">
                <a:avLst/>
              </a:prstGeom>
              <a:noFill/>
              <a:ln>
                <a:solidFill>
                  <a:schemeClr val="tx1"/>
                </a:solidFill>
              </a:ln>
            </p:spPr>
            <p:txBody>
              <a:bodyPr vert="vert270" wrap="square" rtlCol="0">
                <a:spAutoFit/>
              </a:bodyPr>
              <a:lstStyle/>
              <a:p>
                <a:pPr algn="ctr"/>
                <a:r>
                  <a:rPr lang="en-US" sz="1200" b="0" u="none" dirty="0" smtClean="0">
                    <a:latin typeface="Arial" pitchFamily="34" charset="0"/>
                    <a:cs typeface="Arial" pitchFamily="34" charset="0"/>
                  </a:rPr>
                  <a:t>S2 Map</a:t>
                </a:r>
              </a:p>
            </p:txBody>
          </p:sp>
          <p:sp>
            <p:nvSpPr>
              <p:cNvPr id="171" name="Rectangle 170"/>
              <p:cNvSpPr/>
              <p:nvPr/>
            </p:nvSpPr>
            <p:spPr>
              <a:xfrm rot="5400000">
                <a:off x="2190750" y="3448050"/>
                <a:ext cx="2171700" cy="22859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74" name="Rectangle 173"/>
              <p:cNvSpPr/>
              <p:nvPr/>
            </p:nvSpPr>
            <p:spPr>
              <a:xfrm rot="5400000">
                <a:off x="3048000" y="3962400"/>
                <a:ext cx="381000" cy="1752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81" name="TextBox 180"/>
              <p:cNvSpPr txBox="1"/>
              <p:nvPr/>
            </p:nvSpPr>
            <p:spPr>
              <a:xfrm>
                <a:off x="2286000" y="3962400"/>
                <a:ext cx="2057400" cy="707886"/>
              </a:xfrm>
              <a:prstGeom prst="rect">
                <a:avLst/>
              </a:prstGeom>
              <a:noFill/>
            </p:spPr>
            <p:txBody>
              <a:bodyPr wrap="square" rtlCol="0">
                <a:spAutoFit/>
              </a:bodyPr>
              <a:lstStyle/>
              <a:p>
                <a:pPr algn="ctr"/>
                <a:r>
                  <a:rPr lang="en-US" sz="2000" b="1" u="none" dirty="0" smtClean="0"/>
                  <a:t>Mission Command</a:t>
                </a:r>
                <a:endParaRPr lang="en-US" sz="2000" b="1" u="none" dirty="0"/>
              </a:p>
            </p:txBody>
          </p:sp>
          <p:sp>
            <p:nvSpPr>
              <p:cNvPr id="198" name="TextBox 197"/>
              <p:cNvSpPr txBox="1"/>
              <p:nvPr/>
            </p:nvSpPr>
            <p:spPr>
              <a:xfrm>
                <a:off x="2895600" y="4724400"/>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SVOIP</a:t>
                </a:r>
              </a:p>
            </p:txBody>
          </p:sp>
          <p:sp>
            <p:nvSpPr>
              <p:cNvPr id="60" name="TextBox 59"/>
              <p:cNvSpPr txBox="1"/>
              <p:nvPr/>
            </p:nvSpPr>
            <p:spPr>
              <a:xfrm>
                <a:off x="2362200" y="4724400"/>
                <a:ext cx="553625" cy="253916"/>
              </a:xfrm>
              <a:prstGeom prst="rect">
                <a:avLst/>
              </a:prstGeom>
              <a:noFill/>
            </p:spPr>
            <p:txBody>
              <a:bodyPr wrap="square" rtlCol="0">
                <a:spAutoFit/>
              </a:bodyPr>
              <a:lstStyle/>
              <a:p>
                <a:pPr algn="ctr"/>
                <a:r>
                  <a:rPr lang="en-US" sz="1050" u="none" dirty="0" smtClean="0">
                    <a:latin typeface="Arial" pitchFamily="34" charset="0"/>
                    <a:cs typeface="Arial" pitchFamily="34" charset="0"/>
                  </a:rPr>
                  <a:t>CPOF</a:t>
                </a:r>
                <a:endParaRPr lang="en-US" sz="1050" b="0" u="none" dirty="0" smtClean="0">
                  <a:latin typeface="Arial" pitchFamily="34" charset="0"/>
                  <a:cs typeface="Arial" pitchFamily="34" charset="0"/>
                </a:endParaRPr>
              </a:p>
            </p:txBody>
          </p:sp>
          <p:sp>
            <p:nvSpPr>
              <p:cNvPr id="66" name="TextBox 65"/>
              <p:cNvSpPr txBox="1"/>
              <p:nvPr/>
            </p:nvSpPr>
            <p:spPr>
              <a:xfrm>
                <a:off x="3332575" y="5105400"/>
                <a:ext cx="782225" cy="261610"/>
              </a:xfrm>
              <a:prstGeom prst="rect">
                <a:avLst/>
              </a:prstGeom>
              <a:noFill/>
            </p:spPr>
            <p:txBody>
              <a:bodyPr wrap="square" rtlCol="0">
                <a:spAutoFit/>
              </a:bodyPr>
              <a:lstStyle/>
              <a:p>
                <a:pPr algn="ctr"/>
                <a:r>
                  <a:rPr lang="en-US" sz="1050" u="none" dirty="0" smtClean="0">
                    <a:latin typeface="Arial" pitchFamily="34" charset="0"/>
                    <a:cs typeface="Arial" pitchFamily="34" charset="0"/>
                  </a:rPr>
                  <a:t>SXO</a:t>
                </a:r>
                <a:endParaRPr lang="en-US" sz="1050" b="0" u="none" dirty="0" smtClean="0">
                  <a:latin typeface="Arial" pitchFamily="34" charset="0"/>
                  <a:cs typeface="Arial" pitchFamily="34" charset="0"/>
                </a:endParaRPr>
              </a:p>
            </p:txBody>
          </p:sp>
          <p:sp>
            <p:nvSpPr>
              <p:cNvPr id="67" name="TextBox 66"/>
              <p:cNvSpPr txBox="1"/>
              <p:nvPr/>
            </p:nvSpPr>
            <p:spPr>
              <a:xfrm>
                <a:off x="2362200" y="5105400"/>
                <a:ext cx="782225" cy="261610"/>
              </a:xfrm>
              <a:prstGeom prst="rect">
                <a:avLst/>
              </a:prstGeom>
              <a:noFill/>
            </p:spPr>
            <p:txBody>
              <a:bodyPr wrap="square" rtlCol="0">
                <a:spAutoFit/>
              </a:bodyPr>
              <a:lstStyle/>
              <a:p>
                <a:pPr algn="ctr"/>
                <a:r>
                  <a:rPr lang="en-US" sz="1050" b="0" u="none" dirty="0" smtClean="0">
                    <a:latin typeface="Arial" pitchFamily="34" charset="0"/>
                    <a:cs typeface="Arial" pitchFamily="34" charset="0"/>
                  </a:rPr>
                  <a:t>BTL NCO</a:t>
                </a:r>
              </a:p>
            </p:txBody>
          </p:sp>
          <p:sp>
            <p:nvSpPr>
              <p:cNvPr id="68" name="TextBox 67"/>
              <p:cNvSpPr txBox="1"/>
              <p:nvPr/>
            </p:nvSpPr>
            <p:spPr>
              <a:xfrm rot="5400000">
                <a:off x="2875776" y="3296424"/>
                <a:ext cx="369332" cy="786884"/>
              </a:xfrm>
              <a:prstGeom prst="rect">
                <a:avLst/>
              </a:prstGeom>
              <a:noFill/>
              <a:ln>
                <a:solidFill>
                  <a:schemeClr val="tx1"/>
                </a:solidFill>
              </a:ln>
            </p:spPr>
            <p:txBody>
              <a:bodyPr vert="vert270" wrap="square" rtlCol="0">
                <a:spAutoFit/>
              </a:bodyPr>
              <a:lstStyle/>
              <a:p>
                <a:pPr algn="ctr"/>
                <a:r>
                  <a:rPr lang="en-US" sz="1200" b="0" u="none" dirty="0" smtClean="0">
                    <a:latin typeface="Arial" pitchFamily="34" charset="0"/>
                    <a:cs typeface="Arial" pitchFamily="34" charset="0"/>
                  </a:rPr>
                  <a:t>OPs Map</a:t>
                </a:r>
              </a:p>
            </p:txBody>
          </p:sp>
        </p:grpSp>
        <p:sp>
          <p:nvSpPr>
            <p:cNvPr id="80" name="TextBox 79"/>
            <p:cNvSpPr txBox="1"/>
            <p:nvPr/>
          </p:nvSpPr>
          <p:spPr>
            <a:xfrm>
              <a:off x="3733801" y="4724400"/>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NIPR</a:t>
              </a:r>
            </a:p>
          </p:txBody>
        </p:sp>
      </p:grpSp>
      <p:grpSp>
        <p:nvGrpSpPr>
          <p:cNvPr id="5" name="Group 132"/>
          <p:cNvGrpSpPr/>
          <p:nvPr/>
        </p:nvGrpSpPr>
        <p:grpSpPr>
          <a:xfrm>
            <a:off x="2286000" y="5665856"/>
            <a:ext cx="2286000" cy="2182744"/>
            <a:chOff x="2286000" y="5665856"/>
            <a:chExt cx="2286000" cy="2182744"/>
          </a:xfrm>
        </p:grpSpPr>
        <p:sp>
          <p:nvSpPr>
            <p:cNvPr id="109" name="TextBox 108"/>
            <p:cNvSpPr txBox="1"/>
            <p:nvPr/>
          </p:nvSpPr>
          <p:spPr>
            <a:xfrm rot="16200000">
              <a:off x="3804124" y="6728000"/>
              <a:ext cx="1243802" cy="276999"/>
            </a:xfrm>
            <a:prstGeom prst="rect">
              <a:avLst/>
            </a:prstGeom>
            <a:noFill/>
          </p:spPr>
          <p:txBody>
            <a:bodyPr wrap="none" rtlCol="0">
              <a:spAutoFit/>
            </a:bodyPr>
            <a:lstStyle/>
            <a:p>
              <a:r>
                <a:rPr lang="en-US" b="0" u="none" dirty="0" smtClean="0"/>
                <a:t>S2 Track Ramp</a:t>
              </a:r>
              <a:endParaRPr lang="en-US" b="0" u="none" dirty="0"/>
            </a:p>
          </p:txBody>
        </p:sp>
        <p:sp>
          <p:nvSpPr>
            <p:cNvPr id="111" name="Rectangle 110"/>
            <p:cNvSpPr/>
            <p:nvPr/>
          </p:nvSpPr>
          <p:spPr>
            <a:xfrm rot="5400000">
              <a:off x="3098819" y="7416782"/>
              <a:ext cx="380998" cy="4826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13" name="Rectangle 112"/>
            <p:cNvSpPr/>
            <p:nvPr/>
          </p:nvSpPr>
          <p:spPr>
            <a:xfrm rot="10800000">
              <a:off x="3124200" y="5715000"/>
              <a:ext cx="1398129"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34" name="TextBox 133"/>
            <p:cNvSpPr txBox="1"/>
            <p:nvPr/>
          </p:nvSpPr>
          <p:spPr>
            <a:xfrm rot="16200000">
              <a:off x="3861630" y="5538027"/>
              <a:ext cx="353943" cy="609602"/>
            </a:xfrm>
            <a:prstGeom prst="rect">
              <a:avLst/>
            </a:prstGeom>
            <a:noFill/>
            <a:ln>
              <a:noFill/>
            </a:ln>
          </p:spPr>
          <p:txBody>
            <a:bodyPr vert="vert" wrap="square" rtlCol="0">
              <a:spAutoFit/>
            </a:bodyPr>
            <a:lstStyle/>
            <a:p>
              <a:pPr algn="ctr"/>
              <a:r>
                <a:rPr lang="en-US" sz="1100" b="0" u="none" dirty="0" smtClean="0">
                  <a:latin typeface="Arial" pitchFamily="34" charset="0"/>
                  <a:cs typeface="Arial" pitchFamily="34" charset="0"/>
                </a:rPr>
                <a:t>CPOF</a:t>
              </a:r>
            </a:p>
          </p:txBody>
        </p:sp>
        <p:sp>
          <p:nvSpPr>
            <p:cNvPr id="135" name="TextBox 134"/>
            <p:cNvSpPr txBox="1"/>
            <p:nvPr/>
          </p:nvSpPr>
          <p:spPr>
            <a:xfrm>
              <a:off x="2895600" y="7510790"/>
              <a:ext cx="762000" cy="261610"/>
            </a:xfrm>
            <a:prstGeom prst="rect">
              <a:avLst/>
            </a:prstGeom>
            <a:noFill/>
          </p:spPr>
          <p:txBody>
            <a:bodyPr wrap="square" rtlCol="0">
              <a:spAutoFit/>
            </a:bodyPr>
            <a:lstStyle/>
            <a:p>
              <a:pPr algn="ctr"/>
              <a:r>
                <a:rPr lang="en-US" sz="1050" b="0" u="none" dirty="0" smtClean="0">
                  <a:latin typeface="Arial" pitchFamily="34" charset="0"/>
                  <a:cs typeface="Arial" pitchFamily="34" charset="0"/>
                </a:rPr>
                <a:t>OSRVT</a:t>
              </a:r>
            </a:p>
          </p:txBody>
        </p:sp>
        <p:sp>
          <p:nvSpPr>
            <p:cNvPr id="62" name="TextBox 61"/>
            <p:cNvSpPr txBox="1"/>
            <p:nvPr/>
          </p:nvSpPr>
          <p:spPr>
            <a:xfrm>
              <a:off x="3200400" y="6477000"/>
              <a:ext cx="685800" cy="461665"/>
            </a:xfrm>
            <a:prstGeom prst="rect">
              <a:avLst/>
            </a:prstGeom>
            <a:noFill/>
          </p:spPr>
          <p:txBody>
            <a:bodyPr wrap="square" rtlCol="0">
              <a:spAutoFit/>
            </a:bodyPr>
            <a:lstStyle/>
            <a:p>
              <a:pPr algn="ctr"/>
              <a:r>
                <a:rPr lang="en-US" sz="2400" b="1" u="none" dirty="0" smtClean="0"/>
                <a:t>S2</a:t>
              </a:r>
              <a:endParaRPr lang="en-US" sz="2400" b="1" u="none" dirty="0"/>
            </a:p>
          </p:txBody>
        </p:sp>
        <p:sp>
          <p:nvSpPr>
            <p:cNvPr id="83" name="Rectangle 82"/>
            <p:cNvSpPr/>
            <p:nvPr/>
          </p:nvSpPr>
          <p:spPr>
            <a:xfrm rot="5400000">
              <a:off x="2343150" y="5619750"/>
              <a:ext cx="21717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85" name="TextBox 84"/>
            <p:cNvSpPr txBox="1"/>
            <p:nvPr/>
          </p:nvSpPr>
          <p:spPr>
            <a:xfrm>
              <a:off x="3124200" y="5715000"/>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SVOIP</a:t>
              </a:r>
            </a:p>
          </p:txBody>
        </p:sp>
        <p:cxnSp>
          <p:nvCxnSpPr>
            <p:cNvPr id="88" name="Straight Connector 87"/>
            <p:cNvCxnSpPr/>
            <p:nvPr/>
          </p:nvCxnSpPr>
          <p:spPr>
            <a:xfrm rot="5400000">
              <a:off x="4353542" y="5877543"/>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4353542" y="7401543"/>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Rectangle 102"/>
            <p:cNvSpPr/>
            <p:nvPr/>
          </p:nvSpPr>
          <p:spPr>
            <a:xfrm rot="10800000">
              <a:off x="2743200" y="5715000"/>
              <a:ext cx="3810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05" name="TextBox 104"/>
            <p:cNvSpPr txBox="1"/>
            <p:nvPr/>
          </p:nvSpPr>
          <p:spPr>
            <a:xfrm>
              <a:off x="2667001" y="5715000"/>
              <a:ext cx="533399" cy="338554"/>
            </a:xfrm>
            <a:prstGeom prst="rect">
              <a:avLst/>
            </a:prstGeom>
            <a:noFill/>
          </p:spPr>
          <p:txBody>
            <a:bodyPr wrap="square" rtlCol="0">
              <a:spAutoFit/>
            </a:bodyPr>
            <a:lstStyle/>
            <a:p>
              <a:pPr algn="ctr"/>
              <a:r>
                <a:rPr lang="en-US" sz="800" b="0" u="none" dirty="0" smtClean="0">
                  <a:latin typeface="Arial" pitchFamily="34" charset="0"/>
                  <a:cs typeface="Arial" pitchFamily="34" charset="0"/>
                </a:rPr>
                <a:t>Coffee pot</a:t>
              </a:r>
            </a:p>
          </p:txBody>
        </p:sp>
        <p:sp>
          <p:nvSpPr>
            <p:cNvPr id="112" name="Rectangle 111"/>
            <p:cNvSpPr/>
            <p:nvPr/>
          </p:nvSpPr>
          <p:spPr>
            <a:xfrm rot="5400000">
              <a:off x="3619500" y="7429500"/>
              <a:ext cx="381000" cy="457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19" name="TextBox 118"/>
            <p:cNvSpPr txBox="1"/>
            <p:nvPr/>
          </p:nvSpPr>
          <p:spPr>
            <a:xfrm>
              <a:off x="3581401" y="7495401"/>
              <a:ext cx="533399" cy="276999"/>
            </a:xfrm>
            <a:prstGeom prst="rect">
              <a:avLst/>
            </a:prstGeom>
            <a:noFill/>
          </p:spPr>
          <p:txBody>
            <a:bodyPr wrap="square" rtlCol="0">
              <a:spAutoFit/>
            </a:bodyPr>
            <a:lstStyle/>
            <a:p>
              <a:pPr algn="ctr"/>
              <a:r>
                <a:rPr lang="en-US" sz="1200" b="0" u="none" dirty="0" smtClean="0">
                  <a:latin typeface="Arial" pitchFamily="34" charset="0"/>
                  <a:cs typeface="Arial" pitchFamily="34" charset="0"/>
                </a:rPr>
                <a:t>GBS</a:t>
              </a:r>
            </a:p>
          </p:txBody>
        </p:sp>
        <p:sp>
          <p:nvSpPr>
            <p:cNvPr id="120" name="Rectangle 119"/>
            <p:cNvSpPr/>
            <p:nvPr/>
          </p:nvSpPr>
          <p:spPr>
            <a:xfrm rot="5400000">
              <a:off x="2247900" y="6438900"/>
              <a:ext cx="1066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21" name="TextBox 120"/>
            <p:cNvSpPr txBox="1"/>
            <p:nvPr/>
          </p:nvSpPr>
          <p:spPr>
            <a:xfrm rot="16200000">
              <a:off x="2438400" y="6224200"/>
              <a:ext cx="685800" cy="276999"/>
            </a:xfrm>
            <a:prstGeom prst="rect">
              <a:avLst/>
            </a:prstGeom>
            <a:noFill/>
          </p:spPr>
          <p:txBody>
            <a:bodyPr wrap="square" rtlCol="0">
              <a:spAutoFit/>
            </a:bodyPr>
            <a:lstStyle/>
            <a:p>
              <a:pPr algn="ctr"/>
              <a:r>
                <a:rPr lang="en-US" sz="1200" b="0" u="none" dirty="0" smtClean="0">
                  <a:latin typeface="Arial" pitchFamily="34" charset="0"/>
                  <a:cs typeface="Arial" pitchFamily="34" charset="0"/>
                </a:rPr>
                <a:t>DCGS</a:t>
              </a:r>
            </a:p>
          </p:txBody>
        </p:sp>
        <p:sp>
          <p:nvSpPr>
            <p:cNvPr id="124" name="TextBox 123"/>
            <p:cNvSpPr txBox="1"/>
            <p:nvPr/>
          </p:nvSpPr>
          <p:spPr>
            <a:xfrm rot="16200000">
              <a:off x="2489159" y="6705600"/>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NIPR</a:t>
              </a:r>
            </a:p>
          </p:txBody>
        </p:sp>
      </p:grpSp>
      <p:grpSp>
        <p:nvGrpSpPr>
          <p:cNvPr id="6" name="Group 131"/>
          <p:cNvGrpSpPr/>
          <p:nvPr/>
        </p:nvGrpSpPr>
        <p:grpSpPr>
          <a:xfrm>
            <a:off x="4495800" y="3505200"/>
            <a:ext cx="2362200" cy="2171701"/>
            <a:chOff x="4495800" y="3505200"/>
            <a:chExt cx="2362200" cy="2171701"/>
          </a:xfrm>
        </p:grpSpPr>
        <p:cxnSp>
          <p:nvCxnSpPr>
            <p:cNvPr id="100" name="Straight Connector 99"/>
            <p:cNvCxnSpPr/>
            <p:nvPr/>
          </p:nvCxnSpPr>
          <p:spPr>
            <a:xfrm rot="5400000">
              <a:off x="6639542" y="3515343"/>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5400000">
              <a:off x="6639542" y="5191743"/>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rot="5400000">
              <a:off x="6000332" y="4468300"/>
              <a:ext cx="1397690" cy="276999"/>
            </a:xfrm>
            <a:prstGeom prst="rect">
              <a:avLst/>
            </a:prstGeom>
            <a:noFill/>
          </p:spPr>
          <p:txBody>
            <a:bodyPr wrap="none" rtlCol="0">
              <a:spAutoFit/>
            </a:bodyPr>
            <a:lstStyle/>
            <a:p>
              <a:r>
                <a:rPr lang="en-US" b="0" u="none" dirty="0" smtClean="0"/>
                <a:t>Fires Track Ramp</a:t>
              </a:r>
              <a:endParaRPr lang="en-US" b="0" u="none" dirty="0"/>
            </a:p>
          </p:txBody>
        </p:sp>
        <p:sp>
          <p:nvSpPr>
            <p:cNvPr id="118" name="Rectangle 117"/>
            <p:cNvSpPr/>
            <p:nvPr/>
          </p:nvSpPr>
          <p:spPr>
            <a:xfrm>
              <a:off x="5105400" y="4724400"/>
              <a:ext cx="11430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138" name="TextBox 137"/>
            <p:cNvSpPr txBox="1"/>
            <p:nvPr/>
          </p:nvSpPr>
          <p:spPr>
            <a:xfrm>
              <a:off x="5867400" y="4419600"/>
              <a:ext cx="815954" cy="276999"/>
            </a:xfrm>
            <a:prstGeom prst="rect">
              <a:avLst/>
            </a:prstGeom>
            <a:noFill/>
          </p:spPr>
          <p:txBody>
            <a:bodyPr vert="horz" wrap="square" rtlCol="0">
              <a:spAutoFit/>
            </a:bodyPr>
            <a:lstStyle/>
            <a:p>
              <a:pPr algn="ctr"/>
              <a:r>
                <a:rPr lang="en-US" sz="1200" b="0" u="none" dirty="0" smtClean="0">
                  <a:latin typeface="Arial" pitchFamily="34" charset="0"/>
                  <a:cs typeface="Arial" pitchFamily="34" charset="0"/>
                </a:rPr>
                <a:t>AFATDS</a:t>
              </a:r>
            </a:p>
          </p:txBody>
        </p:sp>
        <p:sp>
          <p:nvSpPr>
            <p:cNvPr id="69" name="Rectangle 68"/>
            <p:cNvSpPr/>
            <p:nvPr/>
          </p:nvSpPr>
          <p:spPr>
            <a:xfrm rot="5400000">
              <a:off x="4629150" y="3448051"/>
              <a:ext cx="21717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74" name="TextBox 73"/>
            <p:cNvSpPr txBox="1"/>
            <p:nvPr/>
          </p:nvSpPr>
          <p:spPr>
            <a:xfrm rot="5400000">
              <a:off x="4780776" y="3296424"/>
              <a:ext cx="369332" cy="786884"/>
            </a:xfrm>
            <a:prstGeom prst="rect">
              <a:avLst/>
            </a:prstGeom>
            <a:noFill/>
            <a:ln>
              <a:solidFill>
                <a:schemeClr val="tx1"/>
              </a:solidFill>
            </a:ln>
          </p:spPr>
          <p:txBody>
            <a:bodyPr vert="vert270" wrap="square" rtlCol="0">
              <a:spAutoFit/>
            </a:bodyPr>
            <a:lstStyle/>
            <a:p>
              <a:pPr algn="ctr"/>
              <a:r>
                <a:rPr lang="en-US" sz="1200" b="0" u="none" dirty="0" smtClean="0">
                  <a:latin typeface="Arial" pitchFamily="34" charset="0"/>
                  <a:cs typeface="Arial" pitchFamily="34" charset="0"/>
                </a:rPr>
                <a:t>Fires Map</a:t>
              </a:r>
            </a:p>
          </p:txBody>
        </p:sp>
        <p:sp>
          <p:nvSpPr>
            <p:cNvPr id="76" name="TextBox 75"/>
            <p:cNvSpPr txBox="1"/>
            <p:nvPr/>
          </p:nvSpPr>
          <p:spPr>
            <a:xfrm>
              <a:off x="5486400" y="5029200"/>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FSO</a:t>
              </a:r>
            </a:p>
          </p:txBody>
        </p:sp>
        <p:sp>
          <p:nvSpPr>
            <p:cNvPr id="77" name="TextBox 76"/>
            <p:cNvSpPr txBox="1"/>
            <p:nvPr/>
          </p:nvSpPr>
          <p:spPr>
            <a:xfrm rot="5400000">
              <a:off x="5363259" y="3534459"/>
              <a:ext cx="830997" cy="786884"/>
            </a:xfrm>
            <a:prstGeom prst="rect">
              <a:avLst/>
            </a:prstGeom>
            <a:noFill/>
            <a:ln>
              <a:solidFill>
                <a:schemeClr val="tx1"/>
              </a:solidFill>
            </a:ln>
          </p:spPr>
          <p:txBody>
            <a:bodyPr vert="vert270" wrap="square" rtlCol="0">
              <a:spAutoFit/>
            </a:bodyPr>
            <a:lstStyle/>
            <a:p>
              <a:pPr algn="ctr"/>
              <a:r>
                <a:rPr lang="en-US" sz="1050" b="0" u="none" dirty="0" smtClean="0">
                  <a:latin typeface="Arial" pitchFamily="34" charset="0"/>
                  <a:cs typeface="Arial" pitchFamily="34" charset="0"/>
                </a:rPr>
                <a:t>FSCMs</a:t>
              </a:r>
            </a:p>
            <a:p>
              <a:pPr algn="ctr"/>
              <a:r>
                <a:rPr lang="en-US" sz="1050" u="none" dirty="0" smtClean="0">
                  <a:latin typeface="Arial" pitchFamily="34" charset="0"/>
                  <a:cs typeface="Arial" pitchFamily="34" charset="0"/>
                </a:rPr>
                <a:t>Enablers</a:t>
              </a:r>
            </a:p>
            <a:p>
              <a:pPr algn="ctr"/>
              <a:r>
                <a:rPr lang="en-US" sz="1050" b="0" u="none" dirty="0" smtClean="0">
                  <a:latin typeface="Arial" pitchFamily="34" charset="0"/>
                  <a:cs typeface="Arial" pitchFamily="34" charset="0"/>
                </a:rPr>
                <a:t>Fires trackers</a:t>
              </a:r>
            </a:p>
          </p:txBody>
        </p:sp>
        <p:sp>
          <p:nvSpPr>
            <p:cNvPr id="78" name="TextBox 77"/>
            <p:cNvSpPr txBox="1"/>
            <p:nvPr/>
          </p:nvSpPr>
          <p:spPr>
            <a:xfrm>
              <a:off x="4495800" y="5308684"/>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JTAC</a:t>
              </a:r>
            </a:p>
          </p:txBody>
        </p:sp>
        <p:sp>
          <p:nvSpPr>
            <p:cNvPr id="79" name="TextBox 78"/>
            <p:cNvSpPr txBox="1"/>
            <p:nvPr/>
          </p:nvSpPr>
          <p:spPr>
            <a:xfrm>
              <a:off x="4495801" y="5029200"/>
              <a:ext cx="609599" cy="253916"/>
            </a:xfrm>
            <a:prstGeom prst="rect">
              <a:avLst/>
            </a:prstGeom>
            <a:noFill/>
          </p:spPr>
          <p:txBody>
            <a:bodyPr wrap="square" rtlCol="0">
              <a:spAutoFit/>
            </a:bodyPr>
            <a:lstStyle/>
            <a:p>
              <a:pPr algn="ctr"/>
              <a:r>
                <a:rPr lang="en-US" sz="1050" b="0" u="none" dirty="0" smtClean="0">
                  <a:latin typeface="Arial" pitchFamily="34" charset="0"/>
                  <a:cs typeface="Arial" pitchFamily="34" charset="0"/>
                </a:rPr>
                <a:t>EWO</a:t>
              </a:r>
            </a:p>
          </p:txBody>
        </p:sp>
        <p:sp>
          <p:nvSpPr>
            <p:cNvPr id="129" name="TextBox 128"/>
            <p:cNvSpPr txBox="1"/>
            <p:nvPr/>
          </p:nvSpPr>
          <p:spPr>
            <a:xfrm>
              <a:off x="4724400" y="4262735"/>
              <a:ext cx="990600" cy="461665"/>
            </a:xfrm>
            <a:prstGeom prst="rect">
              <a:avLst/>
            </a:prstGeom>
            <a:noFill/>
          </p:spPr>
          <p:txBody>
            <a:bodyPr wrap="square" rtlCol="0">
              <a:spAutoFit/>
            </a:bodyPr>
            <a:lstStyle/>
            <a:p>
              <a:pPr algn="ctr"/>
              <a:r>
                <a:rPr lang="en-US" sz="2400" b="1" u="none" dirty="0" smtClean="0"/>
                <a:t>Fires</a:t>
              </a:r>
              <a:endParaRPr lang="en-US" sz="2400" b="1" u="none" dirty="0"/>
            </a:p>
          </p:txBody>
        </p:sp>
      </p:grpSp>
      <p:grpSp>
        <p:nvGrpSpPr>
          <p:cNvPr id="7" name="Group 130"/>
          <p:cNvGrpSpPr/>
          <p:nvPr/>
        </p:nvGrpSpPr>
        <p:grpSpPr>
          <a:xfrm rot="10800000">
            <a:off x="152400" y="6858000"/>
            <a:ext cx="1905000" cy="1866900"/>
            <a:chOff x="2286000" y="1333500"/>
            <a:chExt cx="2286000" cy="2171700"/>
          </a:xfrm>
        </p:grpSpPr>
        <p:sp>
          <p:nvSpPr>
            <p:cNvPr id="114" name="Rectangle 113"/>
            <p:cNvSpPr/>
            <p:nvPr/>
          </p:nvSpPr>
          <p:spPr>
            <a:xfrm>
              <a:off x="2819400" y="3124200"/>
              <a:ext cx="12954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u="none"/>
            </a:p>
          </p:txBody>
        </p:sp>
        <p:sp>
          <p:nvSpPr>
            <p:cNvPr id="115" name="Rectangle 114"/>
            <p:cNvSpPr/>
            <p:nvPr/>
          </p:nvSpPr>
          <p:spPr>
            <a:xfrm rot="5400000">
              <a:off x="2552700" y="2476500"/>
              <a:ext cx="914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u="none"/>
            </a:p>
          </p:txBody>
        </p:sp>
        <p:sp>
          <p:nvSpPr>
            <p:cNvPr id="159" name="TextBox 158"/>
            <p:cNvSpPr txBox="1"/>
            <p:nvPr/>
          </p:nvSpPr>
          <p:spPr>
            <a:xfrm rot="10800000">
              <a:off x="2667000" y="2362200"/>
              <a:ext cx="685800" cy="429631"/>
            </a:xfrm>
            <a:prstGeom prst="rect">
              <a:avLst/>
            </a:prstGeom>
            <a:noFill/>
          </p:spPr>
          <p:txBody>
            <a:bodyPr vert="horz" wrap="square" rtlCol="0">
              <a:spAutoFit/>
            </a:bodyPr>
            <a:lstStyle/>
            <a:p>
              <a:pPr algn="ctr"/>
              <a:r>
                <a:rPr lang="en-US" sz="900" b="0" u="none" dirty="0" smtClean="0">
                  <a:latin typeface="Arial" pitchFamily="34" charset="0"/>
                  <a:cs typeface="Arial" pitchFamily="34" charset="0"/>
                </a:rPr>
                <a:t>Help desk</a:t>
              </a:r>
            </a:p>
          </p:txBody>
        </p:sp>
        <p:sp>
          <p:nvSpPr>
            <p:cNvPr id="160" name="Rectangle 159"/>
            <p:cNvSpPr/>
            <p:nvPr/>
          </p:nvSpPr>
          <p:spPr>
            <a:xfrm rot="5400000">
              <a:off x="3614582" y="1280518"/>
              <a:ext cx="400050" cy="611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u="none"/>
            </a:p>
          </p:txBody>
        </p:sp>
        <p:sp>
          <p:nvSpPr>
            <p:cNvPr id="162" name="TextBox 161"/>
            <p:cNvSpPr txBox="1"/>
            <p:nvPr/>
          </p:nvSpPr>
          <p:spPr>
            <a:xfrm rot="10800000">
              <a:off x="3449104" y="1371600"/>
              <a:ext cx="698702" cy="429631"/>
            </a:xfrm>
            <a:prstGeom prst="rect">
              <a:avLst/>
            </a:prstGeom>
            <a:noFill/>
          </p:spPr>
          <p:txBody>
            <a:bodyPr vert="horz" wrap="square" rtlCol="0">
              <a:spAutoFit/>
            </a:bodyPr>
            <a:lstStyle/>
            <a:p>
              <a:pPr algn="ctr"/>
              <a:r>
                <a:rPr lang="en-US" sz="900" b="0" u="none" dirty="0" smtClean="0">
                  <a:latin typeface="Arial" pitchFamily="34" charset="0"/>
                  <a:cs typeface="Arial" pitchFamily="34" charset="0"/>
                </a:rPr>
                <a:t>NIPR</a:t>
              </a:r>
            </a:p>
            <a:p>
              <a:pPr algn="ctr"/>
              <a:r>
                <a:rPr lang="en-US" sz="900" b="0" u="none" dirty="0" smtClean="0">
                  <a:latin typeface="Arial" pitchFamily="34" charset="0"/>
                  <a:cs typeface="Arial" pitchFamily="34" charset="0"/>
                </a:rPr>
                <a:t>CPN</a:t>
              </a:r>
            </a:p>
          </p:txBody>
        </p:sp>
        <p:sp>
          <p:nvSpPr>
            <p:cNvPr id="169" name="Rectangle 168"/>
            <p:cNvSpPr/>
            <p:nvPr/>
          </p:nvSpPr>
          <p:spPr>
            <a:xfrm rot="5400000">
              <a:off x="3002900" y="1280518"/>
              <a:ext cx="400050" cy="61168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u="none"/>
            </a:p>
          </p:txBody>
        </p:sp>
        <p:sp>
          <p:nvSpPr>
            <p:cNvPr id="170" name="TextBox 169"/>
            <p:cNvSpPr txBox="1"/>
            <p:nvPr/>
          </p:nvSpPr>
          <p:spPr>
            <a:xfrm rot="10800000">
              <a:off x="2895600" y="1371600"/>
              <a:ext cx="553504" cy="429631"/>
            </a:xfrm>
            <a:prstGeom prst="rect">
              <a:avLst/>
            </a:prstGeom>
            <a:noFill/>
          </p:spPr>
          <p:txBody>
            <a:bodyPr vert="horz" wrap="square" rtlCol="0">
              <a:spAutoFit/>
            </a:bodyPr>
            <a:lstStyle/>
            <a:p>
              <a:pPr algn="ctr"/>
              <a:r>
                <a:rPr lang="en-US" sz="900" b="0" u="none" dirty="0" smtClean="0">
                  <a:latin typeface="Arial" pitchFamily="34" charset="0"/>
                  <a:cs typeface="Arial" pitchFamily="34" charset="0"/>
                </a:rPr>
                <a:t>SIPR</a:t>
              </a:r>
            </a:p>
            <a:p>
              <a:pPr algn="ctr"/>
              <a:r>
                <a:rPr lang="en-US" sz="900" b="0" u="none" dirty="0" smtClean="0">
                  <a:latin typeface="Arial" pitchFamily="34" charset="0"/>
                  <a:cs typeface="Arial" pitchFamily="34" charset="0"/>
                </a:rPr>
                <a:t>CPN</a:t>
              </a:r>
            </a:p>
          </p:txBody>
        </p:sp>
        <p:sp>
          <p:nvSpPr>
            <p:cNvPr id="64" name="TextBox 63"/>
            <p:cNvSpPr txBox="1"/>
            <p:nvPr/>
          </p:nvSpPr>
          <p:spPr>
            <a:xfrm rot="10800000">
              <a:off x="3352800" y="2057400"/>
              <a:ext cx="698648" cy="358026"/>
            </a:xfrm>
            <a:prstGeom prst="rect">
              <a:avLst/>
            </a:prstGeom>
            <a:noFill/>
          </p:spPr>
          <p:txBody>
            <a:bodyPr wrap="square" rtlCol="0">
              <a:spAutoFit/>
            </a:bodyPr>
            <a:lstStyle/>
            <a:p>
              <a:pPr algn="ctr"/>
              <a:r>
                <a:rPr lang="en-US" sz="1400" b="1" u="none" dirty="0" smtClean="0"/>
                <a:t>S6</a:t>
              </a:r>
              <a:endParaRPr lang="en-US" sz="1400" b="1" u="none" dirty="0"/>
            </a:p>
          </p:txBody>
        </p:sp>
        <p:sp>
          <p:nvSpPr>
            <p:cNvPr id="84" name="Rectangle 83"/>
            <p:cNvSpPr/>
            <p:nvPr/>
          </p:nvSpPr>
          <p:spPr>
            <a:xfrm rot="5400000">
              <a:off x="2343150" y="1276350"/>
              <a:ext cx="21717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0" u="none"/>
            </a:p>
          </p:txBody>
        </p:sp>
        <p:sp>
          <p:nvSpPr>
            <p:cNvPr id="125" name="TextBox 124"/>
            <p:cNvSpPr txBox="1"/>
            <p:nvPr/>
          </p:nvSpPr>
          <p:spPr>
            <a:xfrm rot="16200000">
              <a:off x="3852437" y="2308400"/>
              <a:ext cx="1147174" cy="276998"/>
            </a:xfrm>
            <a:prstGeom prst="rect">
              <a:avLst/>
            </a:prstGeom>
            <a:noFill/>
          </p:spPr>
          <p:txBody>
            <a:bodyPr wrap="none" rtlCol="0">
              <a:spAutoFit/>
            </a:bodyPr>
            <a:lstStyle/>
            <a:p>
              <a:r>
                <a:rPr lang="en-US" sz="900" b="0" u="none" dirty="0" smtClean="0"/>
                <a:t>S6 Track Ramp</a:t>
              </a:r>
              <a:endParaRPr lang="en-US" sz="900" b="0" u="none" dirty="0"/>
            </a:p>
          </p:txBody>
        </p:sp>
        <p:cxnSp>
          <p:nvCxnSpPr>
            <p:cNvPr id="126" name="Straight Connector 125"/>
            <p:cNvCxnSpPr/>
            <p:nvPr/>
          </p:nvCxnSpPr>
          <p:spPr>
            <a:xfrm rot="5400000">
              <a:off x="4353542" y="1457943"/>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rot="5400000">
              <a:off x="4353542" y="2981943"/>
              <a:ext cx="0" cy="4369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rot="10800000">
              <a:off x="2895600" y="3124200"/>
              <a:ext cx="609599" cy="232717"/>
            </a:xfrm>
            <a:prstGeom prst="rect">
              <a:avLst/>
            </a:prstGeom>
            <a:noFill/>
          </p:spPr>
          <p:txBody>
            <a:bodyPr wrap="square" rtlCol="0">
              <a:spAutoFit/>
            </a:bodyPr>
            <a:lstStyle/>
            <a:p>
              <a:pPr algn="ctr"/>
              <a:r>
                <a:rPr lang="en-US" sz="700" b="0" u="none" dirty="0" smtClean="0">
                  <a:latin typeface="Arial" pitchFamily="34" charset="0"/>
                  <a:cs typeface="Arial" pitchFamily="34" charset="0"/>
                </a:rPr>
                <a:t>SVOIP</a:t>
              </a:r>
            </a:p>
          </p:txBody>
        </p:sp>
      </p:grpSp>
      <p:sp>
        <p:nvSpPr>
          <p:cNvPr id="136" name="TextBox 135"/>
          <p:cNvSpPr txBox="1"/>
          <p:nvPr/>
        </p:nvSpPr>
        <p:spPr>
          <a:xfrm>
            <a:off x="1524000" y="4419600"/>
            <a:ext cx="782225" cy="261610"/>
          </a:xfrm>
          <a:prstGeom prst="rect">
            <a:avLst/>
          </a:prstGeom>
          <a:noFill/>
        </p:spPr>
        <p:txBody>
          <a:bodyPr wrap="square" rtlCol="0">
            <a:spAutoFit/>
          </a:bodyPr>
          <a:lstStyle/>
          <a:p>
            <a:pPr algn="ctr"/>
            <a:r>
              <a:rPr lang="en-US" sz="1050" u="none" dirty="0" smtClean="0">
                <a:latin typeface="Arial" pitchFamily="34" charset="0"/>
                <a:cs typeface="Arial" pitchFamily="34" charset="0"/>
              </a:rPr>
              <a:t>BLT CPT </a:t>
            </a:r>
            <a:endParaRPr lang="en-US" sz="1050" b="0" u="none" dirty="0" smtClean="0">
              <a:latin typeface="Arial" pitchFamily="34" charset="0"/>
              <a:cs typeface="Arial" pitchFamily="34" charset="0"/>
            </a:endParaRPr>
          </a:p>
        </p:txBody>
      </p:sp>
      <p:sp>
        <p:nvSpPr>
          <p:cNvPr id="81" name="Rectangle 2"/>
          <p:cNvSpPr>
            <a:spLocks noChangeArrowheads="1"/>
          </p:cNvSpPr>
          <p:nvPr/>
        </p:nvSpPr>
        <p:spPr bwMode="auto">
          <a:xfrm>
            <a:off x="5791200" y="0"/>
            <a:ext cx="1066800" cy="457200"/>
          </a:xfrm>
          <a:prstGeom prst="rect">
            <a:avLst/>
          </a:prstGeom>
          <a:noFill/>
          <a:ln w="9525">
            <a:noFill/>
            <a:miter lim="800000"/>
            <a:headEnd/>
            <a:tailEnd/>
          </a:ln>
        </p:spPr>
        <p:txBody>
          <a:bodyPr lIns="48220" tIns="24112" rIns="48220" bIns="24112"/>
          <a:lstStyle/>
          <a:p>
            <a:r>
              <a:rPr lang="en-US" u="none" dirty="0" smtClean="0">
                <a:solidFill>
                  <a:schemeClr val="tx2"/>
                </a:solidFill>
              </a:rPr>
              <a:t>Card # 007-2</a:t>
            </a:r>
            <a:r>
              <a:rPr lang="en-US" u="none" dirty="0">
                <a:solidFill>
                  <a:schemeClr val="tx2"/>
                </a:solidFill>
              </a:rPr>
              <a:t/>
            </a:r>
            <a:br>
              <a:rPr lang="en-US" u="none" dirty="0">
                <a:solidFill>
                  <a:schemeClr val="tx2"/>
                </a:solidFill>
              </a:rPr>
            </a:br>
            <a:r>
              <a:rPr lang="en-US" u="none" dirty="0" smtClean="0">
                <a:solidFill>
                  <a:schemeClr val="tx2"/>
                </a:solidFill>
              </a:rPr>
              <a:t>TOC Layout</a:t>
            </a:r>
            <a:endParaRPr lang="en-US" u="none" dirty="0">
              <a:solidFill>
                <a:schemeClr val="tx2"/>
              </a:solidFill>
            </a:endParaRPr>
          </a:p>
        </p:txBody>
      </p:sp>
      <p:sp>
        <p:nvSpPr>
          <p:cNvPr id="82" name="Title 1"/>
          <p:cNvSpPr txBox="1">
            <a:spLocks/>
          </p:cNvSpPr>
          <p:nvPr/>
        </p:nvSpPr>
        <p:spPr bwMode="auto">
          <a:xfrm>
            <a:off x="0" y="0"/>
            <a:ext cx="4419600" cy="914400"/>
          </a:xfrm>
          <a:prstGeom prst="rect">
            <a:avLst/>
          </a:prstGeom>
          <a:noFill/>
          <a:ln w="9525">
            <a:noFill/>
            <a:miter lim="800000"/>
            <a:headEnd/>
            <a:tailEnd/>
          </a:ln>
        </p:spPr>
        <p:txBody>
          <a:bodyPr vert="horz" wrap="square" lIns="91428" tIns="45713" rIns="91428" bIns="45713"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2000" u="none" kern="0" dirty="0" smtClean="0">
                <a:solidFill>
                  <a:schemeClr val="tx2"/>
                </a:solidFill>
                <a:latin typeface="+mj-lt"/>
                <a:ea typeface="+mj-ea"/>
                <a:cs typeface="+mj-cs"/>
              </a:rPr>
              <a:t>Squadron TOC SICPS Layout</a:t>
            </a:r>
          </a:p>
          <a:p>
            <a:pPr marL="0" marR="0" lvl="0" indent="0" defTabSz="914400" rtl="0" eaLnBrk="0" fontAlgn="base" latinLnBrk="0" hangingPunct="0">
              <a:lnSpc>
                <a:spcPct val="100000"/>
              </a:lnSpc>
              <a:spcBef>
                <a:spcPct val="0"/>
              </a:spcBef>
              <a:spcAft>
                <a:spcPct val="0"/>
              </a:spcAft>
              <a:buClrTx/>
              <a:buSzTx/>
              <a:buFontTx/>
              <a:buNone/>
              <a:tabLst/>
              <a:defRPr/>
            </a:pPr>
            <a:r>
              <a:rPr lang="en-US" sz="2000" u="none" kern="0" dirty="0" smtClean="0">
                <a:solidFill>
                  <a:schemeClr val="tx2"/>
                </a:solidFill>
                <a:latin typeface="+mj-lt"/>
                <a:ea typeface="+mj-ea"/>
                <a:cs typeface="+mj-cs"/>
              </a:rPr>
              <a:t>(Amber / Green) </a:t>
            </a:r>
            <a:endParaRPr kumimoji="0" lang="en-US" sz="2000" b="1" i="0" u="none" strike="noStrike" kern="0" cap="none" spc="0" normalizeH="0" noProof="0" dirty="0" smtClean="0">
              <a:ln>
                <a:noFill/>
              </a:ln>
              <a:solidFill>
                <a:schemeClr val="tx2"/>
              </a:solidFill>
              <a:effectLst/>
              <a:uLnTx/>
              <a:uFillTx/>
              <a:latin typeface="+mj-lt"/>
              <a:ea typeface="+mj-ea"/>
              <a:cs typeface="+mj-cs"/>
            </a:endParaRPr>
          </a:p>
        </p:txBody>
      </p:sp>
      <p:sp>
        <p:nvSpPr>
          <p:cNvPr id="86" name="Rectangle 85"/>
          <p:cNvSpPr/>
          <p:nvPr/>
        </p:nvSpPr>
        <p:spPr>
          <a:xfrm rot="5400000">
            <a:off x="2343150" y="1276350"/>
            <a:ext cx="21717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u="none"/>
          </a:p>
        </p:txBody>
      </p:sp>
      <p:sp>
        <p:nvSpPr>
          <p:cNvPr id="87" name="TextBox 86"/>
          <p:cNvSpPr txBox="1"/>
          <p:nvPr/>
        </p:nvSpPr>
        <p:spPr>
          <a:xfrm>
            <a:off x="2362200" y="2133600"/>
            <a:ext cx="2057400" cy="400110"/>
          </a:xfrm>
          <a:prstGeom prst="rect">
            <a:avLst/>
          </a:prstGeom>
          <a:noFill/>
        </p:spPr>
        <p:txBody>
          <a:bodyPr wrap="square" rtlCol="0">
            <a:spAutoFit/>
          </a:bodyPr>
          <a:lstStyle/>
          <a:p>
            <a:pPr algn="ctr"/>
            <a:r>
              <a:rPr lang="en-US" sz="2000" b="1" u="none" dirty="0" smtClean="0"/>
              <a:t>ECP Tent</a:t>
            </a:r>
            <a:endParaRPr lang="en-US" sz="2000" b="1" u="none" dirty="0"/>
          </a:p>
        </p:txBody>
      </p:sp>
      <p:sp>
        <p:nvSpPr>
          <p:cNvPr id="90" name="TextBox 89"/>
          <p:cNvSpPr txBox="1"/>
          <p:nvPr/>
        </p:nvSpPr>
        <p:spPr>
          <a:xfrm>
            <a:off x="0" y="6400800"/>
            <a:ext cx="2057400" cy="400110"/>
          </a:xfrm>
          <a:prstGeom prst="rect">
            <a:avLst/>
          </a:prstGeom>
          <a:noFill/>
        </p:spPr>
        <p:txBody>
          <a:bodyPr wrap="square" rtlCol="0">
            <a:spAutoFit/>
          </a:bodyPr>
          <a:lstStyle/>
          <a:p>
            <a:pPr algn="ctr"/>
            <a:r>
              <a:rPr lang="en-US" sz="2000" b="1" u="none" dirty="0" smtClean="0"/>
              <a:t>Detached SICP</a:t>
            </a:r>
            <a:endParaRPr lang="en-US" sz="2000" b="1" u="none" dirty="0"/>
          </a:p>
        </p:txBody>
      </p:sp>
      <p:sp>
        <p:nvSpPr>
          <p:cNvPr id="91" name="TextBox 90"/>
          <p:cNvSpPr txBox="1"/>
          <p:nvPr/>
        </p:nvSpPr>
        <p:spPr>
          <a:xfrm rot="20482081">
            <a:off x="1719340" y="7309342"/>
            <a:ext cx="988043" cy="430887"/>
          </a:xfrm>
          <a:prstGeom prst="rect">
            <a:avLst/>
          </a:prstGeom>
          <a:noFill/>
        </p:spPr>
        <p:txBody>
          <a:bodyPr wrap="square" rtlCol="0">
            <a:spAutoFit/>
          </a:bodyPr>
          <a:lstStyle/>
          <a:p>
            <a:pPr algn="ctr"/>
            <a:r>
              <a:rPr lang="en-US" sz="1050" b="1" u="none" dirty="0" smtClean="0">
                <a:latin typeface="Arial" pitchFamily="34" charset="0"/>
                <a:cs typeface="Arial" pitchFamily="34" charset="0"/>
              </a:rPr>
              <a:t>NIPR / SIPR LINES</a:t>
            </a:r>
            <a:endParaRPr lang="en-US" sz="1050" b="1" u="none" dirty="0">
              <a:latin typeface="Arial" pitchFamily="34" charset="0"/>
              <a:cs typeface="Arial" pitchFamily="34" charset="0"/>
            </a:endParaRPr>
          </a:p>
        </p:txBody>
      </p:sp>
    </p:spTree>
    <p:extLst>
      <p:ext uri="{BB962C8B-B14F-4D97-AF65-F5344CB8AC3E}">
        <p14:creationId xmlns:p14="http://schemas.microsoft.com/office/powerpoint/2010/main" xmlns="" val="13024623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2133600"/>
          <a:ext cx="6858001" cy="6659122"/>
        </p:xfrm>
        <a:graphic>
          <a:graphicData uri="http://schemas.openxmlformats.org/drawingml/2006/table">
            <a:tbl>
              <a:tblPr/>
              <a:tblGrid>
                <a:gridCol w="304800"/>
                <a:gridCol w="762000"/>
                <a:gridCol w="685800"/>
                <a:gridCol w="762000"/>
                <a:gridCol w="648287"/>
                <a:gridCol w="694006"/>
                <a:gridCol w="638907"/>
                <a:gridCol w="636565"/>
                <a:gridCol w="862818"/>
                <a:gridCol w="862818"/>
              </a:tblGrid>
              <a:tr h="228339">
                <a:tc rowSpan="2" gridSpan="2">
                  <a:txBody>
                    <a:bodyPr/>
                    <a:lstStyle/>
                    <a:p>
                      <a:pPr algn="ctr" fontAlgn="ctr"/>
                      <a:r>
                        <a:rPr lang="en-US" sz="1200" b="1" i="0" u="none" strike="noStrike" dirty="0">
                          <a:solidFill>
                            <a:srgbClr val="FFFFFF"/>
                          </a:solidFill>
                          <a:latin typeface="Calibri"/>
                        </a:rPr>
                        <a:t>IF RELATIONSHIP IS:</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rowSpan="2" hMerge="1">
                  <a:txBody>
                    <a:bodyPr/>
                    <a:lstStyle/>
                    <a:p>
                      <a:endParaRPr lang="en-US"/>
                    </a:p>
                  </a:txBody>
                  <a:tcPr/>
                </a:tc>
                <a:tc gridSpan="8">
                  <a:txBody>
                    <a:bodyPr/>
                    <a:lstStyle/>
                    <a:p>
                      <a:pPr algn="ctr" fontAlgn="b"/>
                      <a:r>
                        <a:rPr lang="en-US" sz="1400" b="1" i="0" u="none" strike="noStrike" dirty="0">
                          <a:solidFill>
                            <a:srgbClr val="000000"/>
                          </a:solidFill>
                          <a:latin typeface="Calibri"/>
                        </a:rPr>
                        <a:t>INHERENT RESPONSIBILITIES ARE: </a:t>
                      </a:r>
                    </a:p>
                  </a:txBody>
                  <a:tcPr marL="4240" marR="4240" marT="424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2398">
                <a:tc gridSpan="2" vMerge="1">
                  <a:txBody>
                    <a:bodyPr/>
                    <a:lstStyle/>
                    <a:p>
                      <a:endParaRPr lang="en-US"/>
                    </a:p>
                  </a:txBody>
                  <a:tcPr/>
                </a:tc>
                <a:tc hMerge="1" vMerge="1">
                  <a:txBody>
                    <a:bodyPr/>
                    <a:lstStyle/>
                    <a:p>
                      <a:endParaRPr lang="en-US"/>
                    </a:p>
                  </a:txBody>
                  <a:tcPr/>
                </a:tc>
                <a:tc>
                  <a:txBody>
                    <a:bodyPr/>
                    <a:lstStyle/>
                    <a:p>
                      <a:pPr algn="ctr" fontAlgn="ctr"/>
                      <a:r>
                        <a:rPr lang="en-US" sz="1050" b="0" i="0" u="none" strike="noStrike">
                          <a:solidFill>
                            <a:srgbClr val="000000"/>
                          </a:solidFill>
                          <a:latin typeface="Calibri"/>
                        </a:rPr>
                        <a:t>Has CMD Relationship With:</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May Be Task Organized By:</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Receives </a:t>
                      </a:r>
                      <a:r>
                        <a:rPr lang="en-US" sz="1050" b="0" i="0" u="none" strike="noStrike" dirty="0">
                          <a:solidFill>
                            <a:srgbClr val="000000"/>
                          </a:solidFill>
                          <a:latin typeface="Calibri"/>
                        </a:rPr>
                        <a:t>CSS From:</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Assigned Position or AO By:</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Provides </a:t>
                      </a:r>
                      <a:r>
                        <a:rPr lang="en-US" sz="1050" b="0" i="0" u="none" strike="noStrike" dirty="0" smtClean="0">
                          <a:solidFill>
                            <a:srgbClr val="000000"/>
                          </a:solidFill>
                          <a:latin typeface="Calibri"/>
                        </a:rPr>
                        <a:t>Liaison </a:t>
                      </a:r>
                      <a:r>
                        <a:rPr lang="en-US" sz="1050" b="0" i="0" u="none" strike="noStrike" dirty="0">
                          <a:solidFill>
                            <a:srgbClr val="000000"/>
                          </a:solidFill>
                          <a:latin typeface="Calibri"/>
                        </a:rPr>
                        <a:t>To:</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Establishes/ </a:t>
                      </a:r>
                      <a:r>
                        <a:rPr lang="en-US" sz="1050" b="0" i="0" u="none" strike="noStrike" dirty="0" smtClean="0">
                          <a:solidFill>
                            <a:srgbClr val="000000"/>
                          </a:solidFill>
                          <a:latin typeface="Calibri"/>
                        </a:rPr>
                        <a:t>Maintains </a:t>
                      </a:r>
                      <a:r>
                        <a:rPr lang="en-US" sz="1050" b="0" i="0" u="none" strike="noStrike" dirty="0" err="1">
                          <a:solidFill>
                            <a:srgbClr val="000000"/>
                          </a:solidFill>
                          <a:latin typeface="Calibri"/>
                        </a:rPr>
                        <a:t>Comms</a:t>
                      </a:r>
                      <a:r>
                        <a:rPr lang="en-US" sz="1050" b="0" i="0" u="none" strike="noStrike" dirty="0">
                          <a:solidFill>
                            <a:srgbClr val="000000"/>
                          </a:solidFill>
                          <a:latin typeface="Calibri"/>
                        </a:rPr>
                        <a:t> With:</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Has Priorities Established By:</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Gaining Unit Can Impose Further CMD or Suppt Relationship of:</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298">
                <a:tc rowSpan="4">
                  <a:txBody>
                    <a:bodyPr/>
                    <a:lstStyle/>
                    <a:p>
                      <a:pPr algn="ctr" fontAlgn="ctr"/>
                      <a:r>
                        <a:rPr lang="en-US" sz="1400" b="1" i="0" u="none" strike="noStrike" dirty="0">
                          <a:solidFill>
                            <a:srgbClr val="000000"/>
                          </a:solidFill>
                          <a:latin typeface="Calibri"/>
                        </a:rPr>
                        <a:t>COMMAND</a:t>
                      </a:r>
                    </a:p>
                  </a:txBody>
                  <a:tcPr marL="4240" marR="4240" marT="42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latin typeface="Calibri"/>
                        </a:rPr>
                        <a:t>Attached</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Gaining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Gaining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Unit to which attached</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Attached; OPCON; TACON; GS; GSR; R; DS</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0513">
                <a:tc vMerge="1">
                  <a:txBody>
                    <a:bodyPr/>
                    <a:lstStyle/>
                    <a:p>
                      <a:endParaRPr lang="en-US"/>
                    </a:p>
                  </a:txBody>
                  <a:tcPr/>
                </a:tc>
                <a:tc>
                  <a:txBody>
                    <a:bodyPr/>
                    <a:lstStyle/>
                    <a:p>
                      <a:pPr algn="ctr" fontAlgn="ctr"/>
                      <a:r>
                        <a:rPr lang="en-US" sz="1050" b="0" i="0" u="none" strike="noStrike" dirty="0" smtClean="0">
                          <a:solidFill>
                            <a:srgbClr val="000000"/>
                          </a:solidFill>
                          <a:latin typeface="Calibri"/>
                        </a:rPr>
                        <a:t>Operational</a:t>
                      </a:r>
                      <a:r>
                        <a:rPr lang="en-US" sz="1050" b="0" i="0" u="none" strike="noStrike" baseline="0" dirty="0" smtClean="0">
                          <a:solidFill>
                            <a:srgbClr val="000000"/>
                          </a:solidFill>
                          <a:latin typeface="Calibri"/>
                        </a:rPr>
                        <a:t> Control (</a:t>
                      </a:r>
                      <a:r>
                        <a:rPr lang="en-US" sz="1050" b="0" i="0" u="none" strike="noStrike" dirty="0" smtClean="0">
                          <a:solidFill>
                            <a:srgbClr val="000000"/>
                          </a:solidFill>
                          <a:latin typeface="Calibri"/>
                        </a:rPr>
                        <a:t>OPCON)</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Parent and Gaining Unit; Gaining Unit may pass OPCON to Lower HQ. </a:t>
                      </a:r>
                      <a:r>
                        <a:rPr lang="en-US" sz="1050" b="1" i="0" u="none" strike="noStrike">
                          <a:solidFill>
                            <a:srgbClr val="000000"/>
                          </a:solidFill>
                          <a:latin typeface="Calibri"/>
                        </a:rPr>
                        <a:t>NOTE 1</a:t>
                      </a:r>
                      <a:endParaRPr lang="en-US" sz="1050" b="0" i="0" u="none" strike="noStrike">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Gaining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Gaining and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1050" b="0" i="0" u="none" strike="noStrike">
                          <a:solidFill>
                            <a:srgbClr val="000000"/>
                          </a:solidFill>
                          <a:latin typeface="Calibri"/>
                        </a:rPr>
                        <a:t>OPCON; TACON; GS; GSR; R; DS</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9298">
                <a:tc vMerge="1">
                  <a:txBody>
                    <a:bodyPr/>
                    <a:lstStyle/>
                    <a:p>
                      <a:endParaRPr lang="en-US"/>
                    </a:p>
                  </a:txBody>
                  <a:tcPr/>
                </a:tc>
                <a:tc>
                  <a:txBody>
                    <a:bodyPr/>
                    <a:lstStyle/>
                    <a:p>
                      <a:pPr algn="ctr" fontAlgn="ctr"/>
                      <a:r>
                        <a:rPr lang="en-US" sz="1050" b="0" i="0" u="none" strike="noStrike" dirty="0" smtClean="0">
                          <a:solidFill>
                            <a:srgbClr val="000000"/>
                          </a:solidFill>
                          <a:latin typeface="Calibri"/>
                        </a:rPr>
                        <a:t>Tactical Control</a:t>
                      </a:r>
                      <a:r>
                        <a:rPr lang="en-US" sz="1050" b="0" i="0" u="none" strike="noStrike" baseline="0" dirty="0" smtClean="0">
                          <a:solidFill>
                            <a:srgbClr val="000000"/>
                          </a:solidFill>
                          <a:latin typeface="Calibri"/>
                        </a:rPr>
                        <a:t> (</a:t>
                      </a:r>
                      <a:r>
                        <a:rPr lang="en-US" sz="1050" b="0" i="0" u="none" strike="noStrike" dirty="0" smtClean="0">
                          <a:solidFill>
                            <a:srgbClr val="000000"/>
                          </a:solidFill>
                          <a:latin typeface="Calibri"/>
                        </a:rPr>
                        <a:t>TACON)</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Gaining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Gaining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Gaining and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Gaining </a:t>
                      </a: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GS; GSR; R; DS</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199">
                <a:tc vMerge="1">
                  <a:txBody>
                    <a:bodyPr/>
                    <a:lstStyle/>
                    <a:p>
                      <a:endParaRPr lang="en-US"/>
                    </a:p>
                  </a:txBody>
                  <a:tcPr/>
                </a:tc>
                <a:tc>
                  <a:txBody>
                    <a:bodyPr/>
                    <a:lstStyle/>
                    <a:p>
                      <a:pPr algn="ctr" fontAlgn="ctr"/>
                      <a:r>
                        <a:rPr lang="en-US" sz="1050" b="0" i="0" u="none" strike="noStrike">
                          <a:solidFill>
                            <a:srgbClr val="000000"/>
                          </a:solidFill>
                          <a:latin typeface="Calibri"/>
                        </a:rPr>
                        <a:t>Assigned</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Gaining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N/A</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333">
                <a:tc rowSpan="4">
                  <a:txBody>
                    <a:bodyPr/>
                    <a:lstStyle/>
                    <a:p>
                      <a:pPr algn="ctr" fontAlgn="ctr"/>
                      <a:r>
                        <a:rPr lang="en-US" sz="1400" b="1" i="0" u="none" strike="noStrike" dirty="0">
                          <a:solidFill>
                            <a:srgbClr val="000000"/>
                          </a:solidFill>
                          <a:latin typeface="Calibri"/>
                        </a:rPr>
                        <a:t>SUPPORT</a:t>
                      </a:r>
                    </a:p>
                  </a:txBody>
                  <a:tcPr marL="4240" marR="4240" marT="424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algn="ctr" fontAlgn="ctr"/>
                      <a:r>
                        <a:rPr lang="en-US" sz="1050" b="0" i="0" u="none" strike="noStrike">
                          <a:solidFill>
                            <a:srgbClr val="000000"/>
                          </a:solidFill>
                          <a:latin typeface="Calibri"/>
                        </a:rPr>
                        <a:t>Direct Support (DS)</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Supported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Supported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Parent Unit: Supported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Supported</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1" i="0" u="none" strike="noStrike">
                          <a:solidFill>
                            <a:srgbClr val="000000"/>
                          </a:solidFill>
                          <a:latin typeface="Calibri"/>
                        </a:rPr>
                        <a:t>NOTE 2</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4333">
                <a:tc vMerge="1">
                  <a:txBody>
                    <a:bodyPr/>
                    <a:lstStyle/>
                    <a:p>
                      <a:endParaRPr lang="en-US"/>
                    </a:p>
                  </a:txBody>
                  <a:tcPr/>
                </a:tc>
                <a:tc>
                  <a:txBody>
                    <a:bodyPr/>
                    <a:lstStyle/>
                    <a:p>
                      <a:pPr algn="ctr" fontAlgn="ctr"/>
                      <a:r>
                        <a:rPr lang="en-US" sz="1050" b="0" i="0" u="none" strike="noStrike">
                          <a:solidFill>
                            <a:srgbClr val="000000"/>
                          </a:solidFill>
                          <a:latin typeface="Calibri"/>
                        </a:rPr>
                        <a:t>Reinforcing (R) </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Reinforced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Reinforced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Parent Unit; Reinforced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Reinforced Unit; Then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N/A</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398">
                <a:tc vMerge="1">
                  <a:txBody>
                    <a:bodyPr/>
                    <a:lstStyle/>
                    <a:p>
                      <a:endParaRPr lang="en-US"/>
                    </a:p>
                  </a:txBody>
                  <a:tcPr/>
                </a:tc>
                <a:tc>
                  <a:txBody>
                    <a:bodyPr/>
                    <a:lstStyle/>
                    <a:p>
                      <a:pPr algn="ctr" fontAlgn="ctr"/>
                      <a:r>
                        <a:rPr lang="en-US" sz="1050" b="0" i="0" u="none" strike="noStrike">
                          <a:solidFill>
                            <a:srgbClr val="000000"/>
                          </a:solidFill>
                          <a:latin typeface="Calibri"/>
                        </a:rPr>
                        <a:t>General Support Reinforcing (GSR)</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Reinforced Unit and as Req by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Reinforced Unit and as Req by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Parent Unit; then Reinforced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N/A</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6199">
                <a:tc vMerge="1">
                  <a:txBody>
                    <a:bodyPr/>
                    <a:lstStyle/>
                    <a:p>
                      <a:endParaRPr lang="en-US"/>
                    </a:p>
                  </a:txBody>
                  <a:tcPr/>
                </a:tc>
                <a:tc>
                  <a:txBody>
                    <a:bodyPr/>
                    <a:lstStyle/>
                    <a:p>
                      <a:pPr algn="ctr" fontAlgn="ctr"/>
                      <a:r>
                        <a:rPr lang="en-US" sz="1050" b="0" i="0" u="none" strike="noStrike">
                          <a:solidFill>
                            <a:srgbClr val="000000"/>
                          </a:solidFill>
                          <a:latin typeface="Calibri"/>
                        </a:rPr>
                        <a:t>General Support (GS)</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smtClean="0">
                          <a:solidFill>
                            <a:srgbClr val="000000"/>
                          </a:solidFill>
                          <a:latin typeface="Calibri"/>
                        </a:rPr>
                        <a:t>Parent</a:t>
                      </a:r>
                    </a:p>
                    <a:p>
                      <a:pPr algn="ctr" fontAlgn="ctr"/>
                      <a:r>
                        <a:rPr lang="en-US" sz="1050" b="0" i="0" u="none" strike="noStrike" dirty="0" smtClean="0">
                          <a:solidFill>
                            <a:srgbClr val="000000"/>
                          </a:solidFill>
                          <a:latin typeface="Calibri"/>
                        </a:rPr>
                        <a:t> </a:t>
                      </a:r>
                      <a:r>
                        <a:rPr lang="en-US" sz="1050" b="0" i="0" u="none" strike="noStrike" dirty="0">
                          <a:solidFill>
                            <a:srgbClr val="000000"/>
                          </a:solidFill>
                          <a:latin typeface="Calibri"/>
                        </a:rPr>
                        <a:t>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As Req by Parent Unit</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latin typeface="Calibri"/>
                        </a:rPr>
                        <a:t>Parent </a:t>
                      </a:r>
                      <a:endParaRPr lang="en-US" sz="1050" b="0" i="0" u="none" strike="noStrike" dirty="0" smtClean="0">
                        <a:solidFill>
                          <a:srgbClr val="000000"/>
                        </a:solidFill>
                        <a:latin typeface="Calibri"/>
                      </a:endParaRPr>
                    </a:p>
                    <a:p>
                      <a:pPr algn="ctr" fontAlgn="ctr"/>
                      <a:r>
                        <a:rPr lang="en-US" sz="1050" b="0" i="0" u="none" strike="noStrike" dirty="0" smtClean="0">
                          <a:solidFill>
                            <a:srgbClr val="000000"/>
                          </a:solidFill>
                          <a:latin typeface="Calibri"/>
                        </a:rPr>
                        <a:t>Unit</a:t>
                      </a:r>
                      <a:endParaRPr lang="en-US" sz="1050" b="0" i="0" u="none" strike="noStrike" dirty="0">
                        <a:solidFill>
                          <a:srgbClr val="000000"/>
                        </a:solidFill>
                        <a:latin typeface="Calibri"/>
                      </a:endParaRP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a:solidFill>
                            <a:srgbClr val="000000"/>
                          </a:solidFill>
                          <a:latin typeface="Calibri"/>
                        </a:rPr>
                        <a:t>N/A</a:t>
                      </a:r>
                    </a:p>
                  </a:txBody>
                  <a:tcPr marL="4240" marR="4240" marT="424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3099">
                <a:tc>
                  <a:txBody>
                    <a:bodyPr/>
                    <a:lstStyle/>
                    <a:p>
                      <a:pPr algn="l" fontAlgn="b"/>
                      <a:r>
                        <a:rPr lang="en-US" sz="1050" b="0" i="0" u="none" strike="noStrike">
                          <a:solidFill>
                            <a:srgbClr val="000000"/>
                          </a:solidFill>
                          <a:latin typeface="Calibri"/>
                        </a:rPr>
                        <a:t> </a:t>
                      </a:r>
                    </a:p>
                  </a:txBody>
                  <a:tcPr marL="4240" marR="4240" marT="424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9">
                  <a:txBody>
                    <a:bodyPr/>
                    <a:lstStyle/>
                    <a:p>
                      <a:pPr algn="l" fontAlgn="ctr"/>
                      <a:r>
                        <a:rPr lang="en-US" sz="1050" b="1" i="0" u="none" strike="noStrike">
                          <a:solidFill>
                            <a:srgbClr val="000000"/>
                          </a:solidFill>
                          <a:latin typeface="Calibri"/>
                        </a:rPr>
                        <a:t>NOTE 1</a:t>
                      </a:r>
                      <a:r>
                        <a:rPr lang="en-US" sz="1050" b="0" i="0" u="none" strike="noStrike">
                          <a:solidFill>
                            <a:srgbClr val="000000"/>
                          </a:solidFill>
                          <a:latin typeface="Calibri"/>
                        </a:rPr>
                        <a:t>. In NATO, the gaining unit may not task-organize a multinational unit (see TACON)</a:t>
                      </a:r>
                    </a:p>
                  </a:txBody>
                  <a:tcPr marL="4240" marR="4240" marT="424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99594">
                <a:tc>
                  <a:txBody>
                    <a:bodyPr/>
                    <a:lstStyle/>
                    <a:p>
                      <a:pPr algn="l" fontAlgn="b"/>
                      <a:r>
                        <a:rPr lang="en-US" sz="1050" b="0" i="0" u="none" strike="noStrike">
                          <a:solidFill>
                            <a:srgbClr val="000000"/>
                          </a:solidFill>
                          <a:latin typeface="Calibri"/>
                        </a:rPr>
                        <a:t> </a:t>
                      </a:r>
                    </a:p>
                  </a:txBody>
                  <a:tcPr marL="4240" marR="4240" marT="424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9">
                  <a:txBody>
                    <a:bodyPr/>
                    <a:lstStyle/>
                    <a:p>
                      <a:pPr algn="l" fontAlgn="ctr"/>
                      <a:r>
                        <a:rPr lang="en-US" sz="1050" b="1" i="0" u="none" strike="noStrike" dirty="0">
                          <a:solidFill>
                            <a:srgbClr val="000000"/>
                          </a:solidFill>
                          <a:latin typeface="Calibri"/>
                        </a:rPr>
                        <a:t>NOTE 2</a:t>
                      </a:r>
                      <a:r>
                        <a:rPr lang="en-US" sz="1050" b="0" i="0" u="none" strike="noStrike" dirty="0">
                          <a:solidFill>
                            <a:srgbClr val="000000"/>
                          </a:solidFill>
                          <a:latin typeface="Calibri"/>
                        </a:rPr>
                        <a:t>. Commanders of units in DS may further assign support relationships between their subordinate units and elements of the supported unit after coordination with the supported commander</a:t>
                      </a:r>
                    </a:p>
                  </a:txBody>
                  <a:tcPr marL="4240" marR="4240" marT="424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3" name="Rectangle 2"/>
          <p:cNvSpPr>
            <a:spLocks noChangeArrowheads="1"/>
          </p:cNvSpPr>
          <p:nvPr/>
        </p:nvSpPr>
        <p:spPr bwMode="auto">
          <a:xfrm>
            <a:off x="5410200" y="0"/>
            <a:ext cx="1371600" cy="9906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008</a:t>
            </a:r>
            <a:r>
              <a:rPr lang="en-US" u="none" dirty="0">
                <a:solidFill>
                  <a:schemeClr val="tx2"/>
                </a:solidFill>
              </a:rPr>
              <a:t/>
            </a:r>
            <a:br>
              <a:rPr lang="en-US" u="none" dirty="0">
                <a:solidFill>
                  <a:schemeClr val="tx2"/>
                </a:solidFill>
              </a:rPr>
            </a:br>
            <a:r>
              <a:rPr lang="en-US" u="none" dirty="0" smtClean="0">
                <a:solidFill>
                  <a:schemeClr val="tx2"/>
                </a:solidFill>
              </a:rPr>
              <a:t>Command  and Support Relationship Chart</a:t>
            </a:r>
            <a:endParaRPr lang="en-US" u="none" dirty="0">
              <a:solidFill>
                <a:schemeClr val="tx2"/>
              </a:solidFill>
            </a:endParaRPr>
          </a:p>
        </p:txBody>
      </p:sp>
      <p:sp>
        <p:nvSpPr>
          <p:cNvPr id="4" name="TextBox 3"/>
          <p:cNvSpPr txBox="1"/>
          <p:nvPr/>
        </p:nvSpPr>
        <p:spPr>
          <a:xfrm>
            <a:off x="1" y="1106269"/>
            <a:ext cx="6858000" cy="646331"/>
          </a:xfrm>
          <a:prstGeom prst="rect">
            <a:avLst/>
          </a:prstGeom>
          <a:noFill/>
        </p:spPr>
        <p:txBody>
          <a:bodyPr wrap="square" rtlCol="0">
            <a:spAutoFit/>
          </a:bodyPr>
          <a:lstStyle/>
          <a:p>
            <a:pPr>
              <a:buFontTx/>
              <a:buChar char="-"/>
            </a:pPr>
            <a:r>
              <a:rPr lang="en-US" b="0" u="none" dirty="0" smtClean="0"/>
              <a:t> Use this chart to define your responsibilities if you receive an attachment or are detached to another unit. </a:t>
            </a:r>
          </a:p>
          <a:p>
            <a:pPr>
              <a:buFontTx/>
              <a:buChar char="-"/>
            </a:pPr>
            <a:r>
              <a:rPr lang="en-US" b="0" u="none" dirty="0" smtClean="0"/>
              <a:t> Proponent publication for this chart is Appendix F, FM 5-0 </a:t>
            </a:r>
            <a:endParaRPr lang="en-US" b="0" u="none"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4953000" y="0"/>
            <a:ext cx="1905000" cy="5334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009-1</a:t>
            </a:r>
            <a:r>
              <a:rPr lang="en-US" u="none" dirty="0">
                <a:solidFill>
                  <a:schemeClr val="tx2"/>
                </a:solidFill>
              </a:rPr>
              <a:t/>
            </a:r>
            <a:br>
              <a:rPr lang="en-US" u="none" dirty="0">
                <a:solidFill>
                  <a:schemeClr val="tx2"/>
                </a:solidFill>
              </a:rPr>
            </a:br>
            <a:r>
              <a:rPr lang="en-US" u="none" dirty="0" smtClean="0">
                <a:solidFill>
                  <a:schemeClr val="tx2"/>
                </a:solidFill>
              </a:rPr>
              <a:t>Enablers / Attachments</a:t>
            </a:r>
            <a:endParaRPr lang="en-US" u="none" dirty="0">
              <a:solidFill>
                <a:schemeClr val="tx2"/>
              </a:solidFill>
            </a:endParaRPr>
          </a:p>
        </p:txBody>
      </p:sp>
      <p:graphicFrame>
        <p:nvGraphicFramePr>
          <p:cNvPr id="7" name="Table 6"/>
          <p:cNvGraphicFramePr>
            <a:graphicFrameLocks noGrp="1"/>
          </p:cNvGraphicFramePr>
          <p:nvPr/>
        </p:nvGraphicFramePr>
        <p:xfrm>
          <a:off x="0" y="784944"/>
          <a:ext cx="6857999" cy="8282856"/>
        </p:xfrm>
        <a:graphic>
          <a:graphicData uri="http://schemas.openxmlformats.org/drawingml/2006/table">
            <a:tbl>
              <a:tblPr/>
              <a:tblGrid>
                <a:gridCol w="329241"/>
                <a:gridCol w="585159"/>
                <a:gridCol w="791763"/>
                <a:gridCol w="1902217"/>
                <a:gridCol w="1573220"/>
                <a:gridCol w="990600"/>
                <a:gridCol w="685799"/>
              </a:tblGrid>
              <a:tr h="47459">
                <a:tc gridSpan="7">
                  <a:txBody>
                    <a:bodyPr/>
                    <a:lstStyle/>
                    <a:p>
                      <a:pPr algn="ctr" fontAlgn="b"/>
                      <a:r>
                        <a:rPr lang="en-US" sz="1400" b="1" i="0" u="none" strike="noStrike" dirty="0">
                          <a:solidFill>
                            <a:srgbClr val="000000"/>
                          </a:solidFill>
                          <a:latin typeface="Calibri"/>
                        </a:rPr>
                        <a:t>Enablers</a:t>
                      </a:r>
                    </a:p>
                  </a:txBody>
                  <a:tcPr marL="1898" marR="1898" marT="18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8720">
                <a:tc>
                  <a:txBody>
                    <a:bodyPr/>
                    <a:lstStyle/>
                    <a:p>
                      <a:pPr algn="ctr" fontAlgn="b"/>
                      <a:r>
                        <a:rPr lang="en-US" sz="1200" b="1" i="0" u="none" strike="noStrike" dirty="0">
                          <a:solidFill>
                            <a:srgbClr val="000000"/>
                          </a:solidFill>
                          <a:latin typeface="Calibri"/>
                        </a:rPr>
                        <a:t>WFF</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Enabler</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Capabilities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Limitations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Tasks (example)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Purpose (ex)</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76547">
                <a:tc rowSpan="7">
                  <a:txBody>
                    <a:bodyPr/>
                    <a:lstStyle/>
                    <a:p>
                      <a:pPr algn="ctr" fontAlgn="ctr"/>
                      <a:r>
                        <a:rPr lang="en-US" sz="1200" b="1" i="0" u="none" strike="noStrike" dirty="0">
                          <a:solidFill>
                            <a:srgbClr val="000000"/>
                          </a:solidFill>
                          <a:latin typeface="Calibri"/>
                        </a:rPr>
                        <a:t>Movement &amp; Maneuver</a:t>
                      </a:r>
                    </a:p>
                  </a:txBody>
                  <a:tcPr marL="1898" marR="1898" marT="189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0" i="0" u="none" strike="noStrike" dirty="0">
                          <a:solidFill>
                            <a:srgbClr val="000000"/>
                          </a:solidFill>
                          <a:latin typeface="Calibri"/>
                        </a:rPr>
                        <a:t>Air Weapons Team</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2x </a:t>
                      </a:r>
                      <a:r>
                        <a:rPr lang="en-US" sz="1200" b="0" i="0" u="none" strike="noStrike" dirty="0" smtClean="0">
                          <a:solidFill>
                            <a:srgbClr val="000000"/>
                          </a:solidFill>
                          <a:latin typeface="Calibri"/>
                        </a:rPr>
                        <a:t>AH64</a:t>
                      </a:r>
                    </a:p>
                    <a:p>
                      <a:pPr algn="ctr" fontAlgn="ctr"/>
                      <a:r>
                        <a:rPr lang="en-US" sz="800" b="0" i="0" u="none" strike="noStrike" dirty="0" smtClean="0">
                          <a:solidFill>
                            <a:srgbClr val="000000"/>
                          </a:solidFill>
                          <a:latin typeface="Calibri"/>
                        </a:rPr>
                        <a:t>8x Hellfire</a:t>
                      </a:r>
                      <a:r>
                        <a:rPr lang="en-US" sz="800" b="0" i="0" u="none" strike="noStrike" baseline="0" dirty="0" smtClean="0">
                          <a:solidFill>
                            <a:srgbClr val="000000"/>
                          </a:solidFill>
                          <a:latin typeface="Calibri"/>
                        </a:rPr>
                        <a:t> 8km</a:t>
                      </a:r>
                    </a:p>
                    <a:p>
                      <a:pPr algn="ctr" fontAlgn="ctr"/>
                      <a:r>
                        <a:rPr lang="en-US" sz="800" b="0" i="0" u="none" strike="noStrike" baseline="0" dirty="0" smtClean="0">
                          <a:solidFill>
                            <a:srgbClr val="000000"/>
                          </a:solidFill>
                          <a:latin typeface="Calibri"/>
                        </a:rPr>
                        <a:t>36x 2.75” </a:t>
                      </a:r>
                      <a:r>
                        <a:rPr lang="en-US" sz="800" b="0" i="0" u="none" strike="noStrike" baseline="0" dirty="0" err="1" smtClean="0">
                          <a:solidFill>
                            <a:srgbClr val="000000"/>
                          </a:solidFill>
                          <a:latin typeface="Calibri"/>
                        </a:rPr>
                        <a:t>Rkt</a:t>
                      </a:r>
                      <a:r>
                        <a:rPr lang="en-US" sz="800" b="0" i="0" u="none" strike="noStrike" baseline="0" dirty="0" smtClean="0">
                          <a:solidFill>
                            <a:srgbClr val="000000"/>
                          </a:solidFill>
                          <a:latin typeface="Calibri"/>
                        </a:rPr>
                        <a:t> 8km</a:t>
                      </a:r>
                    </a:p>
                    <a:p>
                      <a:pPr algn="ctr" fontAlgn="ctr"/>
                      <a:r>
                        <a:rPr lang="en-US" sz="800" b="0" i="0" u="none" strike="noStrike" baseline="0" dirty="0" smtClean="0">
                          <a:solidFill>
                            <a:srgbClr val="000000"/>
                          </a:solidFill>
                          <a:latin typeface="Calibri"/>
                        </a:rPr>
                        <a:t>1200rds 30mm 4200m</a:t>
                      </a:r>
                      <a:endParaRPr lang="en-US" sz="8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Destroy armored vehicles and personnel; conduct area/route recon; block or </a:t>
                      </a:r>
                      <a:r>
                        <a:rPr lang="en-US" sz="1200" b="0" i="0" u="none" strike="noStrike" dirty="0" smtClean="0">
                          <a:solidFill>
                            <a:srgbClr val="000000"/>
                          </a:solidFill>
                          <a:latin typeface="Calibri"/>
                        </a:rPr>
                        <a:t>deterrent </a:t>
                      </a:r>
                      <a:r>
                        <a:rPr lang="en-US" sz="1200" b="0" i="0" u="none" strike="noStrike" dirty="0">
                          <a:solidFill>
                            <a:srgbClr val="000000"/>
                          </a:solidFill>
                          <a:latin typeface="Calibri"/>
                        </a:rPr>
                        <a:t>if used </a:t>
                      </a:r>
                      <a:r>
                        <a:rPr lang="en-US" sz="1200" b="0" i="0" u="none" strike="noStrike" dirty="0" smtClean="0">
                          <a:solidFill>
                            <a:srgbClr val="000000"/>
                          </a:solidFill>
                          <a:latin typeface="Calibri"/>
                        </a:rPr>
                        <a:t>overtly; optics to 8km</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Limited station </a:t>
                      </a:r>
                      <a:r>
                        <a:rPr lang="en-US" sz="1200" b="0" i="0" u="none" strike="noStrike" dirty="0" smtClean="0">
                          <a:solidFill>
                            <a:srgbClr val="000000"/>
                          </a:solidFill>
                          <a:latin typeface="Calibri"/>
                        </a:rPr>
                        <a:t>time (2hrs); </a:t>
                      </a:r>
                      <a:r>
                        <a:rPr lang="en-US" sz="1200" b="0" i="0" u="none" strike="noStrike" dirty="0">
                          <a:solidFill>
                            <a:srgbClr val="000000"/>
                          </a:solidFill>
                          <a:latin typeface="Calibri"/>
                        </a:rPr>
                        <a:t>DART mission if shot down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ABF, SBF</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destroy, fix, deny, attrit, interdict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01">
                <a:tc vMerge="1">
                  <a:txBody>
                    <a:bodyPr/>
                    <a:lstStyle/>
                    <a:p>
                      <a:endParaRPr lang="en-US"/>
                    </a:p>
                  </a:txBody>
                  <a:tcPr/>
                </a:tc>
                <a:tc>
                  <a:txBody>
                    <a:bodyPr/>
                    <a:lstStyle/>
                    <a:p>
                      <a:pPr algn="ctr" fontAlgn="ctr"/>
                      <a:r>
                        <a:rPr lang="en-US" sz="1200" b="0" i="0" u="none" strike="noStrike" dirty="0">
                          <a:solidFill>
                            <a:srgbClr val="000000"/>
                          </a:solidFill>
                          <a:latin typeface="Calibri"/>
                        </a:rPr>
                        <a:t>Scout Weapons Team</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2x </a:t>
                      </a:r>
                      <a:r>
                        <a:rPr lang="en-US" sz="1200" b="0" i="0" u="none" strike="noStrike" dirty="0" smtClean="0">
                          <a:solidFill>
                            <a:srgbClr val="000000"/>
                          </a:solidFill>
                          <a:latin typeface="Calibri"/>
                        </a:rPr>
                        <a:t>OH58</a:t>
                      </a:r>
                    </a:p>
                    <a:p>
                      <a:pPr algn="ctr" fontAlgn="ctr"/>
                      <a:r>
                        <a:rPr lang="en-US" sz="800" b="0" i="0" u="none" strike="noStrike" dirty="0" smtClean="0">
                          <a:solidFill>
                            <a:srgbClr val="000000"/>
                          </a:solidFill>
                          <a:latin typeface="Calibri"/>
                        </a:rPr>
                        <a:t>.50 cal 1800m</a:t>
                      </a:r>
                    </a:p>
                    <a:p>
                      <a:pPr algn="ctr" fontAlgn="ctr"/>
                      <a:r>
                        <a:rPr lang="en-US" sz="800" b="0" i="0" u="none" strike="noStrike" dirty="0" smtClean="0">
                          <a:solidFill>
                            <a:srgbClr val="000000"/>
                          </a:solidFill>
                          <a:latin typeface="Calibri"/>
                        </a:rPr>
                        <a:t>7x 2.75” </a:t>
                      </a:r>
                      <a:r>
                        <a:rPr lang="en-US" sz="800" b="0" i="0" u="none" strike="noStrike" dirty="0" err="1" smtClean="0">
                          <a:solidFill>
                            <a:srgbClr val="000000"/>
                          </a:solidFill>
                          <a:latin typeface="Calibri"/>
                        </a:rPr>
                        <a:t>Rkt</a:t>
                      </a:r>
                      <a:r>
                        <a:rPr lang="en-US" sz="800" b="0" i="0" u="none" strike="noStrike" baseline="0" dirty="0" smtClean="0">
                          <a:solidFill>
                            <a:srgbClr val="000000"/>
                          </a:solidFill>
                          <a:latin typeface="Calibri"/>
                        </a:rPr>
                        <a:t> 8km</a:t>
                      </a:r>
                    </a:p>
                    <a:p>
                      <a:pPr algn="ctr" fontAlgn="ctr"/>
                      <a:r>
                        <a:rPr lang="en-US" sz="800" b="0" i="0" u="none" strike="noStrike" baseline="0" dirty="0" smtClean="0">
                          <a:solidFill>
                            <a:srgbClr val="000000"/>
                          </a:solidFill>
                          <a:latin typeface="Calibri"/>
                        </a:rPr>
                        <a:t>2x Hellfire 8km</a:t>
                      </a:r>
                      <a:endParaRPr lang="en-US" sz="8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Long range </a:t>
                      </a:r>
                      <a:r>
                        <a:rPr lang="en-US" sz="1200" b="0" i="0" u="none" strike="noStrike" baseline="0" dirty="0" smtClean="0">
                          <a:solidFill>
                            <a:srgbClr val="000000"/>
                          </a:solidFill>
                          <a:latin typeface="Calibri"/>
                        </a:rPr>
                        <a:t>day &amp; night optics 10km</a:t>
                      </a:r>
                      <a:r>
                        <a:rPr lang="en-US" sz="1200" b="0" i="0" u="none" strike="noStrike" dirty="0" smtClean="0">
                          <a:solidFill>
                            <a:srgbClr val="000000"/>
                          </a:solidFill>
                          <a:latin typeface="Calibri"/>
                        </a:rPr>
                        <a:t>; </a:t>
                      </a:r>
                      <a:r>
                        <a:rPr lang="en-US" sz="1200" b="0" i="0" u="none" strike="noStrike" dirty="0">
                          <a:solidFill>
                            <a:srgbClr val="000000"/>
                          </a:solidFill>
                          <a:latin typeface="Calibri"/>
                        </a:rPr>
                        <a:t>can observe fires; </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Limited station </a:t>
                      </a:r>
                      <a:r>
                        <a:rPr lang="en-US" sz="1200" b="0" i="0" u="none" strike="noStrike" dirty="0" smtClean="0">
                          <a:solidFill>
                            <a:srgbClr val="000000"/>
                          </a:solidFill>
                          <a:latin typeface="Calibri"/>
                        </a:rPr>
                        <a:t>time</a:t>
                      </a:r>
                      <a:r>
                        <a:rPr lang="en-US" sz="1200" b="0" i="0" u="none" strike="noStrike" baseline="0" dirty="0" smtClean="0">
                          <a:solidFill>
                            <a:srgbClr val="000000"/>
                          </a:solidFill>
                          <a:latin typeface="Calibri"/>
                        </a:rPr>
                        <a:t> (2hrs)</a:t>
                      </a:r>
                      <a:r>
                        <a:rPr lang="en-US" sz="1200" b="0" i="0" u="none" strike="noStrike" dirty="0" smtClean="0">
                          <a:solidFill>
                            <a:srgbClr val="000000"/>
                          </a:solidFill>
                          <a:latin typeface="Calibri"/>
                        </a:rPr>
                        <a:t>; </a:t>
                      </a:r>
                      <a:r>
                        <a:rPr lang="en-US" sz="1200" b="0" i="0" u="none" strike="noStrike" dirty="0">
                          <a:solidFill>
                            <a:srgbClr val="000000"/>
                          </a:solidFill>
                          <a:latin typeface="Calibri"/>
                        </a:rPr>
                        <a:t>DART mission if shot down; cannot destroy armored vehicles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Route/ area recon, screen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identify,  confirm or deny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01">
                <a:tc vMerge="1">
                  <a:txBody>
                    <a:bodyPr/>
                    <a:lstStyle/>
                    <a:p>
                      <a:endParaRPr lang="en-US"/>
                    </a:p>
                  </a:txBody>
                  <a:tcPr/>
                </a:tc>
                <a:tc>
                  <a:txBody>
                    <a:bodyPr/>
                    <a:lstStyle/>
                    <a:p>
                      <a:pPr algn="ctr" fontAlgn="ctr"/>
                      <a:r>
                        <a:rPr lang="en-US" sz="1200" b="0" i="0" u="none" strike="noStrike" dirty="0">
                          <a:solidFill>
                            <a:srgbClr val="000000"/>
                          </a:solidFill>
                          <a:latin typeface="Calibri"/>
                        </a:rPr>
                        <a:t>Air Insertion Aircraft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2x UH60</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Insert 11x dismounts per aircraft to OPs much faster and to terrain </a:t>
                      </a:r>
                      <a:r>
                        <a:rPr lang="en-US" sz="1200" b="0" i="0" u="none" strike="noStrike" dirty="0" smtClean="0">
                          <a:solidFill>
                            <a:srgbClr val="000000"/>
                          </a:solidFill>
                          <a:latin typeface="Calibri"/>
                        </a:rPr>
                        <a:t>inaccessible </a:t>
                      </a:r>
                      <a:r>
                        <a:rPr lang="en-US" sz="1200" b="0" i="0" u="none" strike="noStrike" dirty="0">
                          <a:solidFill>
                            <a:srgbClr val="000000"/>
                          </a:solidFill>
                          <a:latin typeface="Calibri"/>
                        </a:rPr>
                        <a:t>to Bradleys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Large signature into forward battle space; DART mission if shot down </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Air insert, Air assault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Support, enable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68">
                <a:tc vMerge="1">
                  <a:txBody>
                    <a:bodyPr/>
                    <a:lstStyle/>
                    <a:p>
                      <a:endParaRPr lang="en-US"/>
                    </a:p>
                  </a:txBody>
                  <a:tcPr/>
                </a:tc>
                <a:tc>
                  <a:txBody>
                    <a:bodyPr/>
                    <a:lstStyle/>
                    <a:p>
                      <a:pPr algn="ctr" fontAlgn="ctr"/>
                      <a:r>
                        <a:rPr lang="en-US" sz="1200" b="0" i="0" u="none" strike="noStrike" dirty="0">
                          <a:solidFill>
                            <a:srgbClr val="000000"/>
                          </a:solidFill>
                          <a:latin typeface="Calibri"/>
                        </a:rPr>
                        <a:t>Fixed Wing AV</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F15, F16, F/A18, B1</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Long range precision munitions; </a:t>
                      </a:r>
                      <a:r>
                        <a:rPr lang="en-US" sz="1200" b="0" i="0" u="none" strike="noStrike" dirty="0" smtClean="0">
                          <a:solidFill>
                            <a:srgbClr val="000000"/>
                          </a:solidFill>
                          <a:latin typeface="Calibri"/>
                        </a:rPr>
                        <a:t>Psychological </a:t>
                      </a:r>
                      <a:r>
                        <a:rPr lang="en-US" sz="1200" b="0" i="0" u="none" strike="noStrike" dirty="0">
                          <a:solidFill>
                            <a:srgbClr val="000000"/>
                          </a:solidFill>
                          <a:latin typeface="Calibri"/>
                        </a:rPr>
                        <a:t>effects; Long range </a:t>
                      </a:r>
                      <a:r>
                        <a:rPr lang="en-US" sz="1200" b="0" i="0" u="none" strike="noStrike" dirty="0" smtClean="0">
                          <a:solidFill>
                            <a:srgbClr val="000000"/>
                          </a:solidFill>
                          <a:latin typeface="Calibri"/>
                        </a:rPr>
                        <a:t>optics 20-30km</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Limited station </a:t>
                      </a:r>
                      <a:r>
                        <a:rPr lang="en-US" sz="1200" b="0" i="0" u="none" strike="noStrike" dirty="0" smtClean="0">
                          <a:solidFill>
                            <a:srgbClr val="000000"/>
                          </a:solidFill>
                          <a:latin typeface="Calibri"/>
                        </a:rPr>
                        <a:t>time (2hrs); </a:t>
                      </a:r>
                      <a:r>
                        <a:rPr lang="en-US" sz="1200" b="0" i="0" u="none" strike="noStrike" dirty="0">
                          <a:solidFill>
                            <a:srgbClr val="000000"/>
                          </a:solidFill>
                          <a:latin typeface="Calibri"/>
                        </a:rPr>
                        <a:t>weapon release authority; Very deliberate planning</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ABF, Fix, Interdict, Recon, Suppress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destroy, identify, deny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68">
                <a:tc vMerge="1">
                  <a:txBody>
                    <a:bodyPr/>
                    <a:lstStyle/>
                    <a:p>
                      <a:endParaRPr lang="en-US"/>
                    </a:p>
                  </a:txBody>
                  <a:tcPr/>
                </a:tc>
                <a:tc>
                  <a:txBody>
                    <a:bodyPr/>
                    <a:lstStyle/>
                    <a:p>
                      <a:pPr algn="ctr" fontAlgn="ctr"/>
                      <a:r>
                        <a:rPr lang="en-US" sz="1200" b="0" i="0" u="none" strike="noStrike" dirty="0">
                          <a:solidFill>
                            <a:srgbClr val="000000"/>
                          </a:solidFill>
                          <a:latin typeface="Calibri"/>
                        </a:rPr>
                        <a:t>Sniper </a:t>
                      </a:r>
                      <a:r>
                        <a:rPr lang="en-US" sz="1200" b="0" i="0" u="none" strike="noStrike" dirty="0" smtClean="0">
                          <a:solidFill>
                            <a:srgbClr val="000000"/>
                          </a:solidFill>
                          <a:latin typeface="Calibri"/>
                        </a:rPr>
                        <a:t>Team</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3x man team (sniper, spotter, security)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M110/M24 7.62 or M107 .50 cal; up to 2km range, observation 5k; </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Should be covertly inserted, may require additional security, if </a:t>
                      </a:r>
                      <a:r>
                        <a:rPr lang="en-US" sz="1200" b="0" i="0" u="none" strike="noStrike" dirty="0" smtClean="0">
                          <a:solidFill>
                            <a:srgbClr val="000000"/>
                          </a:solidFill>
                          <a:latin typeface="Calibri"/>
                        </a:rPr>
                        <a:t>compromised </a:t>
                      </a:r>
                      <a:r>
                        <a:rPr lang="en-US" sz="1200" b="0" i="0" u="none" strike="noStrike" dirty="0">
                          <a:solidFill>
                            <a:srgbClr val="000000"/>
                          </a:solidFill>
                          <a:latin typeface="Calibri"/>
                        </a:rPr>
                        <a:t>require immediate extraction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Interdict, attrit, harrass, infiltrate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Deny, prevent, protect, support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01">
                <a:tc vMerge="1">
                  <a:txBody>
                    <a:bodyPr/>
                    <a:lstStyle/>
                    <a:p>
                      <a:endParaRPr lang="en-US"/>
                    </a:p>
                  </a:txBody>
                  <a:tcPr/>
                </a:tc>
                <a:tc>
                  <a:txBody>
                    <a:bodyPr/>
                    <a:lstStyle/>
                    <a:p>
                      <a:pPr algn="ctr" fontAlgn="ctr"/>
                      <a:r>
                        <a:rPr lang="en-US" sz="1200" b="0" i="0" u="none" strike="noStrike" dirty="0">
                          <a:solidFill>
                            <a:srgbClr val="000000"/>
                          </a:solidFill>
                          <a:latin typeface="Calibri"/>
                        </a:rPr>
                        <a:t>Tank </a:t>
                      </a:r>
                      <a:r>
                        <a:rPr lang="en-US" sz="1200" b="0" i="0" u="none" strike="noStrike" dirty="0" err="1">
                          <a:solidFill>
                            <a:srgbClr val="000000"/>
                          </a:solidFill>
                          <a:latin typeface="Calibri"/>
                        </a:rPr>
                        <a:t>Plt</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4x M1A1/2 Abrams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3km direct fire range; Optics comparable to CIV; Psycological effects; can destroy anything</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Large CLIII, V allocation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ABF, SBF, assault, breach, suppress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destroy, fix, deny, attrit, interdict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868">
                <a:tc vMerge="1">
                  <a:txBody>
                    <a:bodyPr/>
                    <a:lstStyle/>
                    <a:p>
                      <a:endParaRPr lang="en-US"/>
                    </a:p>
                  </a:txBody>
                  <a:tcPr/>
                </a:tc>
                <a:tc>
                  <a:txBody>
                    <a:bodyPr/>
                    <a:lstStyle/>
                    <a:p>
                      <a:pPr algn="ctr" fontAlgn="ctr"/>
                      <a:r>
                        <a:rPr lang="en-US" sz="1200" b="0" i="0" u="none" strike="noStrike" dirty="0">
                          <a:solidFill>
                            <a:srgbClr val="000000"/>
                          </a:solidFill>
                          <a:latin typeface="Calibri"/>
                        </a:rPr>
                        <a:t>Infantry </a:t>
                      </a:r>
                      <a:r>
                        <a:rPr lang="en-US" sz="1200" b="0" i="0" u="none" strike="noStrike" dirty="0" err="1">
                          <a:solidFill>
                            <a:srgbClr val="000000"/>
                          </a:solidFill>
                          <a:latin typeface="Calibri"/>
                        </a:rPr>
                        <a:t>Plt</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~27x Soldiers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Greater dismount capability; machine gun squad; AT capability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Unless Mechanized, will need transportation; Large CL I, V allocation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Secure, Defend, Sieze strongpoints; Ambush &amp; Raid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destroy, fix, deny, attrit, interdict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9836">
                <a:tc rowSpan="3">
                  <a:txBody>
                    <a:bodyPr/>
                    <a:lstStyle/>
                    <a:p>
                      <a:pPr algn="ctr" fontAlgn="ctr"/>
                      <a:r>
                        <a:rPr lang="en-US" sz="1200" b="1" i="0" u="none" strike="noStrike" dirty="0">
                          <a:solidFill>
                            <a:srgbClr val="000000"/>
                          </a:solidFill>
                          <a:latin typeface="Calibri"/>
                        </a:rPr>
                        <a:t>Fires</a:t>
                      </a:r>
                    </a:p>
                  </a:txBody>
                  <a:tcPr marL="1898" marR="1898" marT="189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latin typeface="Calibri"/>
                        </a:rPr>
                        <a:t>Paladin Btry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6x 155mm </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24-30km range; Paladins can keep up with Bradleys and traverse similar terrain; </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PAA may need additional security; enemy </a:t>
                      </a:r>
                      <a:r>
                        <a:rPr lang="en-US" sz="1200" b="0" i="0" u="none" strike="noStrike" dirty="0" smtClean="0">
                          <a:solidFill>
                            <a:srgbClr val="000000"/>
                          </a:solidFill>
                          <a:latin typeface="Calibri"/>
                        </a:rPr>
                        <a:t>counter fire; </a:t>
                      </a:r>
                      <a:r>
                        <a:rPr lang="en-US" sz="1200" b="0" i="0" u="none" strike="noStrike" dirty="0">
                          <a:solidFill>
                            <a:srgbClr val="000000"/>
                          </a:solidFill>
                          <a:latin typeface="Calibri"/>
                        </a:rPr>
                        <a:t>Large CL III, V allocation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dirty="0">
                          <a:solidFill>
                            <a:srgbClr val="000000"/>
                          </a:solidFill>
                          <a:latin typeface="Calibri"/>
                        </a:rPr>
                        <a:t>Block, Delay, Defeat, Destroy, Fix, Isolate, Neutralize, Suppress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0" i="0" u="none" strike="noStrike">
                          <a:solidFill>
                            <a:srgbClr val="000000"/>
                          </a:solidFill>
                          <a:latin typeface="Calibri"/>
                        </a:rPr>
                        <a:t>Disrupt, neutralize, Destroy, suppress, obscure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3901">
                <a:tc vMerge="1">
                  <a:txBody>
                    <a:bodyPr/>
                    <a:lstStyle/>
                    <a:p>
                      <a:endParaRPr lang="en-US"/>
                    </a:p>
                  </a:txBody>
                  <a:tcPr/>
                </a:tc>
                <a:tc>
                  <a:txBody>
                    <a:bodyPr/>
                    <a:lstStyle/>
                    <a:p>
                      <a:pPr algn="ctr" fontAlgn="ctr"/>
                      <a:r>
                        <a:rPr lang="en-US" sz="1200" b="0" i="0" u="none" strike="noStrike">
                          <a:solidFill>
                            <a:srgbClr val="000000"/>
                          </a:solidFill>
                          <a:latin typeface="Calibri"/>
                        </a:rPr>
                        <a:t>MLRS Btry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4x Launchers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64km range; Can fire DPICM or guided munitions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Massive firing signature; PAA may need additional security; Large CL V allocation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r h="189836">
                <a:tc vMerge="1">
                  <a:txBody>
                    <a:bodyPr/>
                    <a:lstStyle/>
                    <a:p>
                      <a:endParaRPr lang="en-US"/>
                    </a:p>
                  </a:txBody>
                  <a:tcPr/>
                </a:tc>
                <a:tc>
                  <a:txBody>
                    <a:bodyPr/>
                    <a:lstStyle/>
                    <a:p>
                      <a:pPr algn="ctr" fontAlgn="ctr"/>
                      <a:r>
                        <a:rPr lang="en-US" sz="1200" b="0" i="0" u="none" strike="noStrike">
                          <a:solidFill>
                            <a:srgbClr val="000000"/>
                          </a:solidFill>
                          <a:latin typeface="Calibri"/>
                        </a:rPr>
                        <a:t>JTAC / ROMAD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3-4x USAF personnel</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Specialists in coordinating Air to Ground </a:t>
                      </a:r>
                      <a:r>
                        <a:rPr lang="en-US" sz="1200" b="0" i="0" u="none" strike="noStrike" dirty="0" smtClean="0">
                          <a:solidFill>
                            <a:srgbClr val="000000"/>
                          </a:solidFill>
                          <a:latin typeface="Calibri"/>
                        </a:rPr>
                        <a:t>operations </a:t>
                      </a:r>
                      <a:r>
                        <a:rPr lang="en-US" sz="1200" b="0" i="0" u="none" strike="noStrike" dirty="0">
                          <a:solidFill>
                            <a:srgbClr val="000000"/>
                          </a:solidFill>
                          <a:latin typeface="Calibri"/>
                        </a:rPr>
                        <a:t>with CAS; can be inserted forward to an OP</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Will need security provided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Follow &amp; Support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Conduct targeting cycle with fixed wing aircraft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8" name="TextBox 7"/>
          <p:cNvSpPr txBox="1"/>
          <p:nvPr/>
        </p:nvSpPr>
        <p:spPr>
          <a:xfrm>
            <a:off x="0" y="76200"/>
            <a:ext cx="5038559" cy="276999"/>
          </a:xfrm>
          <a:prstGeom prst="rect">
            <a:avLst/>
          </a:prstGeom>
          <a:noFill/>
        </p:spPr>
        <p:txBody>
          <a:bodyPr wrap="none" rtlCol="0">
            <a:spAutoFit/>
          </a:bodyPr>
          <a:lstStyle/>
          <a:p>
            <a:r>
              <a:rPr lang="en-US" b="0" u="none" dirty="0" smtClean="0"/>
              <a:t>Use this chart as a guide when you are given an attachment or enabler </a:t>
            </a:r>
            <a:endParaRPr lang="en-US" b="0" u="none"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 y="456489"/>
          <a:ext cx="6858000" cy="8353321"/>
        </p:xfrm>
        <a:graphic>
          <a:graphicData uri="http://schemas.openxmlformats.org/drawingml/2006/table">
            <a:tbl>
              <a:tblPr/>
              <a:tblGrid>
                <a:gridCol w="627380"/>
                <a:gridCol w="557671"/>
                <a:gridCol w="766798"/>
                <a:gridCol w="1629550"/>
                <a:gridCol w="1603589"/>
                <a:gridCol w="740268"/>
                <a:gridCol w="932744"/>
              </a:tblGrid>
              <a:tr h="381711">
                <a:tc>
                  <a:txBody>
                    <a:bodyPr/>
                    <a:lstStyle/>
                    <a:p>
                      <a:pPr algn="ctr" fontAlgn="b"/>
                      <a:r>
                        <a:rPr lang="en-US" sz="1200" b="1" i="0" u="none" strike="noStrike" dirty="0">
                          <a:solidFill>
                            <a:srgbClr val="000000"/>
                          </a:solidFill>
                          <a:latin typeface="Calibri"/>
                        </a:rPr>
                        <a:t>WFF</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200" b="1" i="0" u="none" strike="noStrike" dirty="0">
                          <a:solidFill>
                            <a:srgbClr val="000000"/>
                          </a:solidFill>
                          <a:latin typeface="Calibri"/>
                        </a:rPr>
                        <a:t>Enabler</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100" b="1" i="0" u="none" strike="noStrike" dirty="0" smtClean="0">
                          <a:solidFill>
                            <a:srgbClr val="000000"/>
                          </a:solidFill>
                          <a:latin typeface="Calibri"/>
                        </a:rPr>
                        <a:t>Description</a:t>
                      </a:r>
                      <a:endParaRPr lang="en-US" sz="1100" b="1"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latin typeface="Calibri"/>
                        </a:rPr>
                        <a:t>Capabilities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latin typeface="Calibri"/>
                        </a:rPr>
                        <a:t>Limitations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latin typeface="Calibri"/>
                        </a:rPr>
                        <a:t>Tasks (example)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US" sz="1200" b="1" i="0" u="none" strike="noStrike" dirty="0">
                          <a:solidFill>
                            <a:srgbClr val="000000"/>
                          </a:solidFill>
                          <a:latin typeface="Calibri"/>
                        </a:rPr>
                        <a:t>Purpose (ex)</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85000"/>
                      </a:schemeClr>
                    </a:solidFill>
                  </a:tcPr>
                </a:tc>
              </a:tr>
              <a:tr h="812980">
                <a:tc rowSpan="3">
                  <a:txBody>
                    <a:bodyPr/>
                    <a:lstStyle/>
                    <a:p>
                      <a:pPr algn="ctr" fontAlgn="ctr"/>
                      <a:r>
                        <a:rPr lang="en-US" sz="1200" b="1" i="0" u="none" strike="noStrike" dirty="0">
                          <a:solidFill>
                            <a:srgbClr val="000000"/>
                          </a:solidFill>
                          <a:latin typeface="Calibri"/>
                        </a:rPr>
                        <a:t>Intelligence</a:t>
                      </a:r>
                    </a:p>
                  </a:txBody>
                  <a:tcPr marL="1898" marR="1898" marT="189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0" i="0" u="none" strike="noStrike" dirty="0">
                          <a:solidFill>
                            <a:srgbClr val="000000"/>
                          </a:solidFill>
                          <a:latin typeface="Calibri"/>
                        </a:rPr>
                        <a:t>SIGINT </a:t>
                      </a:r>
                      <a:r>
                        <a:rPr lang="en-US" sz="900" b="0" i="0" u="none" strike="noStrike" dirty="0">
                          <a:solidFill>
                            <a:srgbClr val="000000"/>
                          </a:solidFill>
                          <a:latin typeface="Calibri"/>
                        </a:rPr>
                        <a:t>(PROPHET)</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3x HMMWV (2x sensors, 1x control truck)</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Sensor trucks must be spread out over terrain IOT identify enemy </a:t>
                      </a:r>
                      <a:r>
                        <a:rPr lang="en-US" sz="1200" b="0" i="0" u="none" strike="noStrike" dirty="0" err="1">
                          <a:solidFill>
                            <a:srgbClr val="000000"/>
                          </a:solidFill>
                          <a:latin typeface="Calibri"/>
                        </a:rPr>
                        <a:t>comms</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Need security provided, only personal weapons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Conduct signal recon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Identify full spectrum enemy commo signals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0261">
                <a:tc vMerge="1">
                  <a:txBody>
                    <a:bodyPr/>
                    <a:lstStyle/>
                    <a:p>
                      <a:endParaRPr lang="en-US"/>
                    </a:p>
                  </a:txBody>
                  <a:tcPr/>
                </a:tc>
                <a:tc>
                  <a:txBody>
                    <a:bodyPr/>
                    <a:lstStyle/>
                    <a:p>
                      <a:pPr algn="ctr" fontAlgn="ctr"/>
                      <a:r>
                        <a:rPr lang="en-US" sz="1200" b="0" i="0" u="none" strike="noStrike" dirty="0">
                          <a:solidFill>
                            <a:srgbClr val="000000"/>
                          </a:solidFill>
                          <a:latin typeface="Calibri"/>
                        </a:rPr>
                        <a:t>HUMINT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Calibri"/>
                        </a:rPr>
                        <a:t>Team / squad</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Gather information on local populace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Will need security provided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Conduct human recon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confirm, deny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12980">
                <a:tc vMerge="1">
                  <a:txBody>
                    <a:bodyPr/>
                    <a:lstStyle/>
                    <a:p>
                      <a:endParaRPr lang="en-US"/>
                    </a:p>
                  </a:txBody>
                  <a:tcPr/>
                </a:tc>
                <a:tc>
                  <a:txBody>
                    <a:bodyPr/>
                    <a:lstStyle/>
                    <a:p>
                      <a:pPr algn="ctr" fontAlgn="ctr"/>
                      <a:r>
                        <a:rPr lang="en-US" sz="1200" b="0" i="0" u="none" strike="noStrike" dirty="0">
                          <a:solidFill>
                            <a:srgbClr val="000000"/>
                          </a:solidFill>
                          <a:latin typeface="Calibri"/>
                        </a:rPr>
                        <a:t>PSYOPS </a:t>
                      </a:r>
                      <a:r>
                        <a:rPr lang="en-US" sz="1200" b="0" i="0" u="none" strike="noStrike" dirty="0" smtClean="0">
                          <a:solidFill>
                            <a:srgbClr val="000000"/>
                          </a:solidFill>
                          <a:latin typeface="Calibri"/>
                        </a:rPr>
                        <a:t>&amp; </a:t>
                      </a:r>
                      <a:r>
                        <a:rPr lang="en-US" sz="1200" b="0" i="0" u="none" strike="noStrike" dirty="0">
                          <a:solidFill>
                            <a:srgbClr val="000000"/>
                          </a:solidFill>
                          <a:latin typeface="Calibri"/>
                        </a:rPr>
                        <a:t>Civil Affairs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Calibri"/>
                        </a:rPr>
                        <a:t>Team / squad</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Messaging and information operations to influence local populace and/or enemy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Will need security provided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Conduct information operations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Pursuade, inform, influence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521">
                <a:tc rowSpan="4">
                  <a:txBody>
                    <a:bodyPr/>
                    <a:lstStyle/>
                    <a:p>
                      <a:pPr algn="ctr" fontAlgn="ctr"/>
                      <a:r>
                        <a:rPr lang="en-US" sz="1200" b="1" i="0" u="none" strike="noStrike" dirty="0">
                          <a:solidFill>
                            <a:srgbClr val="000000"/>
                          </a:solidFill>
                          <a:latin typeface="Calibri"/>
                        </a:rPr>
                        <a:t>Protection</a:t>
                      </a:r>
                    </a:p>
                  </a:txBody>
                  <a:tcPr marL="1898" marR="1898" marT="189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100" b="0" i="0" u="none" strike="noStrike" dirty="0">
                          <a:solidFill>
                            <a:srgbClr val="000000"/>
                          </a:solidFill>
                          <a:latin typeface="Calibri"/>
                        </a:rPr>
                        <a:t>Chemical Recon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4x Strykers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Identify type of CBRN agent; conduct on site contamination severity assessment and downwind hazard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Will need security provided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Conduct CBRN Recon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Protect the Troop / squadron, Confirm or deny CBRN hazard</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9521">
                <a:tc vMerge="1">
                  <a:txBody>
                    <a:bodyPr/>
                    <a:lstStyle/>
                    <a:p>
                      <a:endParaRPr lang="en-US"/>
                    </a:p>
                  </a:txBody>
                  <a:tcPr/>
                </a:tc>
                <a:tc>
                  <a:txBody>
                    <a:bodyPr/>
                    <a:lstStyle/>
                    <a:p>
                      <a:pPr algn="ctr" fontAlgn="ctr"/>
                      <a:r>
                        <a:rPr lang="en-US" sz="1100" b="0" i="0" u="none" strike="noStrike" dirty="0">
                          <a:solidFill>
                            <a:srgbClr val="000000"/>
                          </a:solidFill>
                          <a:latin typeface="Calibri"/>
                        </a:rPr>
                        <a:t>Decontamination</a:t>
                      </a:r>
                    </a:p>
                  </a:txBody>
                  <a:tcPr marL="1898" marR="1898" marT="1898"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PLT size, LMTV, HMMWV w/ trailers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Provide Operational decon or Troop level hasty decon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Will need security provided; Needs large area to conduct decon far away from friendly forces; Require 5k gallons of water</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Conduct Decon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Protect the force from confirmed or suspected CBRN exposure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5699">
                <a:tc vMerge="1">
                  <a:txBody>
                    <a:bodyPr/>
                    <a:lstStyle/>
                    <a:p>
                      <a:endParaRPr lang="en-US"/>
                    </a:p>
                  </a:txBody>
                  <a:tcPr/>
                </a:tc>
                <a:tc>
                  <a:txBody>
                    <a:bodyPr/>
                    <a:lstStyle/>
                    <a:p>
                      <a:pPr algn="ctr" fontAlgn="ctr"/>
                      <a:r>
                        <a:rPr lang="en-US" sz="1200" b="0" i="0" u="none" strike="noStrike">
                          <a:solidFill>
                            <a:srgbClr val="000000"/>
                          </a:solidFill>
                          <a:latin typeface="Calibri"/>
                        </a:rPr>
                        <a:t>Engineer Recon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1-2x Bradley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Identify location and type of obstacle, assist with breach planning; can traverse same terrain as 1-7</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Will need some security provided if decisively engaged with obstacle recon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Identify number, size, type of obstacles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Prevent friendly forces from entering obstacle belt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849894">
                <a:tc vMerge="1">
                  <a:txBody>
                    <a:bodyPr/>
                    <a:lstStyle/>
                    <a:p>
                      <a:endParaRPr lang="en-US"/>
                    </a:p>
                  </a:txBody>
                  <a:tcPr/>
                </a:tc>
                <a:tc>
                  <a:txBody>
                    <a:bodyPr/>
                    <a:lstStyle/>
                    <a:p>
                      <a:pPr algn="ctr" fontAlgn="ctr"/>
                      <a:r>
                        <a:rPr lang="en-US" sz="1200" b="0" i="0" u="none" strike="noStrike">
                          <a:solidFill>
                            <a:srgbClr val="000000"/>
                          </a:solidFill>
                          <a:latin typeface="Calibri"/>
                        </a:rPr>
                        <a:t>Military Police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Squad - PLT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Secure detainees; riot control; IDP / refugee mvmt control; small area security, route security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Possibly need security and transportation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Secure  </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Control movement of civilians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10261">
                <a:tc>
                  <a:txBody>
                    <a:bodyPr/>
                    <a:lstStyle/>
                    <a:p>
                      <a:pPr algn="ctr" fontAlgn="ctr"/>
                      <a:r>
                        <a:rPr lang="en-US" sz="1200" b="1" i="0" u="none" strike="noStrike" dirty="0" smtClean="0">
                          <a:solidFill>
                            <a:srgbClr val="000000"/>
                          </a:solidFill>
                          <a:latin typeface="Calibri"/>
                        </a:rPr>
                        <a:t>Sustain-</a:t>
                      </a:r>
                      <a:r>
                        <a:rPr lang="en-US" sz="1200" b="1" i="0" u="none" strike="noStrike" dirty="0" err="1" smtClean="0">
                          <a:solidFill>
                            <a:srgbClr val="000000"/>
                          </a:solidFill>
                          <a:latin typeface="Calibri"/>
                        </a:rPr>
                        <a:t>ment</a:t>
                      </a:r>
                      <a:endParaRPr lang="en-US" sz="1200" b="1"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latin typeface="Calibri"/>
                        </a:rPr>
                        <a:t>Utility Lift Aircraft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2x UH60 or CH47</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Airlift supplies and/or personnel very rapidly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Must have suitable LZ; DART mission if shot down</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Transportation, Resupply</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Provide BDE wide LOG support</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641">
                <a:tc>
                  <a:txBody>
                    <a:bodyPr/>
                    <a:lstStyle/>
                    <a:p>
                      <a:pPr algn="ctr" fontAlgn="ctr"/>
                      <a:r>
                        <a:rPr lang="en-US" sz="1200" b="1" i="0" u="none" strike="noStrike" dirty="0">
                          <a:solidFill>
                            <a:srgbClr val="000000"/>
                          </a:solidFill>
                          <a:latin typeface="Calibri"/>
                        </a:rPr>
                        <a:t>Mission </a:t>
                      </a:r>
                      <a:r>
                        <a:rPr lang="en-US" sz="1200" b="1" i="0" u="none" strike="noStrike" dirty="0" smtClean="0">
                          <a:solidFill>
                            <a:srgbClr val="000000"/>
                          </a:solidFill>
                          <a:latin typeface="Calibri"/>
                        </a:rPr>
                        <a:t>CMD</a:t>
                      </a:r>
                      <a:endParaRPr lang="en-US" sz="1200" b="1"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latin typeface="Calibri"/>
                        </a:rPr>
                        <a:t>Retrans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1x HMMWV with antenna</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Boosting comms range of FM nets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Must be have local security if not co-located with MC node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err="1">
                          <a:solidFill>
                            <a:srgbClr val="000000"/>
                          </a:solidFill>
                          <a:latin typeface="Calibri"/>
                        </a:rPr>
                        <a:t>Retrans</a:t>
                      </a:r>
                      <a:r>
                        <a:rPr lang="en-US" sz="1200" b="0" i="0" u="none" strike="noStrike" dirty="0">
                          <a:solidFill>
                            <a:srgbClr val="000000"/>
                          </a:solidFill>
                          <a:latin typeface="Calibri"/>
                        </a:rPr>
                        <a:t> ___ Freq(s)</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Enable further Lines of </a:t>
                      </a:r>
                      <a:r>
                        <a:rPr lang="en-US" sz="1200" b="0" i="0" u="none" strike="noStrike" dirty="0" err="1">
                          <a:solidFill>
                            <a:srgbClr val="000000"/>
                          </a:solidFill>
                          <a:latin typeface="Calibri"/>
                        </a:rPr>
                        <a:t>Comms</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0641">
                <a:tc>
                  <a:txBody>
                    <a:bodyPr/>
                    <a:lstStyle/>
                    <a:p>
                      <a:pPr algn="ctr" fontAlgn="ctr"/>
                      <a:r>
                        <a:rPr lang="en-US" sz="1100" b="1" i="0" u="none" strike="noStrike" dirty="0">
                          <a:solidFill>
                            <a:srgbClr val="000000"/>
                          </a:solidFill>
                          <a:latin typeface="Calibri"/>
                        </a:rPr>
                        <a:t>Human </a:t>
                      </a:r>
                      <a:r>
                        <a:rPr lang="en-US" sz="1100" b="1" i="0" u="none" strike="noStrike" dirty="0" smtClean="0">
                          <a:solidFill>
                            <a:srgbClr val="000000"/>
                          </a:solidFill>
                          <a:latin typeface="Calibri"/>
                        </a:rPr>
                        <a:t>Dimension</a:t>
                      </a:r>
                      <a:endParaRPr lang="en-US" sz="1100" b="1"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0" i="0" u="none" strike="noStrike">
                          <a:solidFill>
                            <a:srgbClr val="000000"/>
                          </a:solidFill>
                          <a:latin typeface="Calibri"/>
                        </a:rPr>
                        <a:t>SOF</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rgbClr val="000000"/>
                          </a:solidFill>
                          <a:latin typeface="Calibri"/>
                        </a:rPr>
                        <a:t>Team / squad</a:t>
                      </a:r>
                      <a:endParaRPr lang="en-US" sz="1200" b="0" i="0" u="none" strike="noStrike" dirty="0">
                        <a:solidFill>
                          <a:srgbClr val="000000"/>
                        </a:solidFill>
                        <a:latin typeface="Calibri"/>
                      </a:endParaRP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Direct Action, HUMINT, PSYOPS </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Limited enemy available</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200" b="0" i="0" u="none" strike="noStrike" dirty="0">
                          <a:solidFill>
                            <a:srgbClr val="000000"/>
                          </a:solidFill>
                          <a:latin typeface="Calibri"/>
                        </a:rPr>
                        <a:t>Established by SOF HQ</a:t>
                      </a:r>
                    </a:p>
                  </a:txBody>
                  <a:tcPr marL="1898" marR="1898" marT="18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3" name="Rectangle 2"/>
          <p:cNvSpPr>
            <a:spLocks noChangeArrowheads="1"/>
          </p:cNvSpPr>
          <p:nvPr/>
        </p:nvSpPr>
        <p:spPr bwMode="auto">
          <a:xfrm>
            <a:off x="4953000" y="0"/>
            <a:ext cx="1905000" cy="5334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009-2</a:t>
            </a:r>
            <a:r>
              <a:rPr lang="en-US" u="none" dirty="0">
                <a:solidFill>
                  <a:schemeClr val="tx2"/>
                </a:solidFill>
              </a:rPr>
              <a:t/>
            </a:r>
            <a:br>
              <a:rPr lang="en-US" u="none" dirty="0">
                <a:solidFill>
                  <a:schemeClr val="tx2"/>
                </a:solidFill>
              </a:rPr>
            </a:br>
            <a:r>
              <a:rPr lang="en-US" u="none" dirty="0" smtClean="0">
                <a:solidFill>
                  <a:schemeClr val="tx2"/>
                </a:solidFill>
              </a:rPr>
              <a:t>Enablers / Attachments</a:t>
            </a:r>
            <a:endParaRPr lang="en-US" u="none" dirty="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5867400" y="0"/>
            <a:ext cx="9906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010</a:t>
            </a:r>
            <a:r>
              <a:rPr lang="en-US" u="none" dirty="0">
                <a:solidFill>
                  <a:schemeClr val="tx2"/>
                </a:solidFill>
              </a:rPr>
              <a:t/>
            </a:r>
            <a:br>
              <a:rPr lang="en-US" u="none" dirty="0">
                <a:solidFill>
                  <a:schemeClr val="tx2"/>
                </a:solidFill>
              </a:rPr>
            </a:br>
            <a:r>
              <a:rPr lang="en-US" u="none" dirty="0" smtClean="0">
                <a:solidFill>
                  <a:schemeClr val="tx2"/>
                </a:solidFill>
              </a:rPr>
              <a:t>New Attachment Checklist</a:t>
            </a:r>
            <a:endParaRPr lang="en-US" u="none" dirty="0">
              <a:solidFill>
                <a:schemeClr val="tx2"/>
              </a:solidFill>
            </a:endParaRPr>
          </a:p>
        </p:txBody>
      </p:sp>
      <p:grpSp>
        <p:nvGrpSpPr>
          <p:cNvPr id="4" name="Group 8"/>
          <p:cNvGrpSpPr/>
          <p:nvPr/>
        </p:nvGrpSpPr>
        <p:grpSpPr>
          <a:xfrm>
            <a:off x="152400" y="152400"/>
            <a:ext cx="838200" cy="838200"/>
            <a:chOff x="4343400" y="2819401"/>
            <a:chExt cx="1905000" cy="1134517"/>
          </a:xfrm>
        </p:grpSpPr>
        <p:sp>
          <p:nvSpPr>
            <p:cNvPr id="5" name="TextBox 4"/>
            <p:cNvSpPr txBox="1"/>
            <p:nvPr/>
          </p:nvSpPr>
          <p:spPr>
            <a:xfrm>
              <a:off x="4343400" y="3352801"/>
              <a:ext cx="1905000" cy="326402"/>
            </a:xfrm>
            <a:prstGeom prst="rect">
              <a:avLst/>
            </a:prstGeom>
            <a:solidFill>
              <a:srgbClr val="FF0000"/>
            </a:solidFill>
          </p:spPr>
          <p:txBody>
            <a:bodyPr wrap="square" rtlCol="0">
              <a:spAutoFit/>
            </a:bodyPr>
            <a:lstStyle/>
            <a:p>
              <a:pPr algn="ctr"/>
              <a:r>
                <a:rPr lang="en-US" sz="800" u="none" dirty="0" smtClean="0"/>
                <a:t>74 – 60%</a:t>
              </a:r>
            </a:p>
          </p:txBody>
        </p:sp>
        <p:sp>
          <p:nvSpPr>
            <p:cNvPr id="6" name="TextBox 5"/>
            <p:cNvSpPr txBox="1"/>
            <p:nvPr/>
          </p:nvSpPr>
          <p:spPr>
            <a:xfrm>
              <a:off x="4343400" y="2819401"/>
              <a:ext cx="1905000" cy="326402"/>
            </a:xfrm>
            <a:prstGeom prst="rect">
              <a:avLst/>
            </a:prstGeom>
            <a:solidFill>
              <a:srgbClr val="00B050"/>
            </a:solidFill>
          </p:spPr>
          <p:txBody>
            <a:bodyPr wrap="square" rtlCol="0">
              <a:spAutoFit/>
            </a:bodyPr>
            <a:lstStyle/>
            <a:p>
              <a:pPr algn="ctr"/>
              <a:r>
                <a:rPr lang="en-US" sz="800" u="none" dirty="0" smtClean="0"/>
                <a:t>100 – 90%</a:t>
              </a:r>
            </a:p>
          </p:txBody>
        </p:sp>
        <p:sp>
          <p:nvSpPr>
            <p:cNvPr id="7" name="TextBox 6"/>
            <p:cNvSpPr txBox="1"/>
            <p:nvPr/>
          </p:nvSpPr>
          <p:spPr>
            <a:xfrm>
              <a:off x="4343400" y="3075803"/>
              <a:ext cx="1905000" cy="326402"/>
            </a:xfrm>
            <a:prstGeom prst="rect">
              <a:avLst/>
            </a:prstGeom>
            <a:solidFill>
              <a:srgbClr val="FFC000"/>
            </a:solidFill>
          </p:spPr>
          <p:txBody>
            <a:bodyPr wrap="square" rtlCol="0">
              <a:spAutoFit/>
            </a:bodyPr>
            <a:lstStyle/>
            <a:p>
              <a:pPr algn="ctr"/>
              <a:r>
                <a:rPr lang="en-US" sz="800" u="none" dirty="0" smtClean="0"/>
                <a:t>89 – 75%</a:t>
              </a:r>
            </a:p>
          </p:txBody>
        </p:sp>
        <p:sp>
          <p:nvSpPr>
            <p:cNvPr id="8" name="TextBox 7"/>
            <p:cNvSpPr txBox="1"/>
            <p:nvPr/>
          </p:nvSpPr>
          <p:spPr>
            <a:xfrm>
              <a:off x="4343400" y="3627516"/>
              <a:ext cx="1905000" cy="326402"/>
            </a:xfrm>
            <a:prstGeom prst="rect">
              <a:avLst/>
            </a:prstGeom>
            <a:solidFill>
              <a:schemeClr val="tx1"/>
            </a:solidFill>
          </p:spPr>
          <p:txBody>
            <a:bodyPr wrap="square" rtlCol="0">
              <a:spAutoFit/>
            </a:bodyPr>
            <a:lstStyle/>
            <a:p>
              <a:pPr algn="ctr"/>
              <a:r>
                <a:rPr lang="en-US" sz="800" u="none" dirty="0" smtClean="0">
                  <a:solidFill>
                    <a:schemeClr val="bg1"/>
                  </a:solidFill>
                </a:rPr>
                <a:t>59 – Below </a:t>
              </a:r>
              <a:endParaRPr lang="en-US" sz="800" u="none" dirty="0">
                <a:solidFill>
                  <a:schemeClr val="bg1"/>
                </a:solidFill>
              </a:endParaRPr>
            </a:p>
          </p:txBody>
        </p:sp>
      </p:grpSp>
      <p:sp>
        <p:nvSpPr>
          <p:cNvPr id="9" name="TextBox 8"/>
          <p:cNvSpPr txBox="1"/>
          <p:nvPr/>
        </p:nvSpPr>
        <p:spPr>
          <a:xfrm>
            <a:off x="1143000" y="152400"/>
            <a:ext cx="4419600" cy="1015663"/>
          </a:xfrm>
          <a:prstGeom prst="rect">
            <a:avLst/>
          </a:prstGeom>
          <a:noFill/>
        </p:spPr>
        <p:txBody>
          <a:bodyPr wrap="square" rtlCol="0">
            <a:spAutoFit/>
          </a:bodyPr>
          <a:lstStyle/>
          <a:p>
            <a:pPr>
              <a:buFontTx/>
              <a:buChar char="-"/>
            </a:pPr>
            <a:r>
              <a:rPr lang="en-US" u="none" dirty="0" smtClean="0"/>
              <a:t> Use this checklist as at a minimum when receiving an attachment or enabler. </a:t>
            </a:r>
          </a:p>
          <a:p>
            <a:pPr>
              <a:buFontTx/>
              <a:buChar char="-"/>
            </a:pPr>
            <a:r>
              <a:rPr lang="en-US" u="none" dirty="0" smtClean="0"/>
              <a:t> Some attachments may have additional data points</a:t>
            </a:r>
          </a:p>
          <a:p>
            <a:pPr>
              <a:buFontTx/>
              <a:buChar char="-"/>
            </a:pPr>
            <a:r>
              <a:rPr lang="en-US" u="none" dirty="0" smtClean="0"/>
              <a:t> This is preferably done face to face, but can be done over FM or digital systems </a:t>
            </a:r>
            <a:endParaRPr lang="en-US" u="none" dirty="0"/>
          </a:p>
        </p:txBody>
      </p:sp>
      <p:graphicFrame>
        <p:nvGraphicFramePr>
          <p:cNvPr id="11" name="Table 10"/>
          <p:cNvGraphicFramePr>
            <a:graphicFrameLocks noGrp="1"/>
          </p:cNvGraphicFramePr>
          <p:nvPr/>
        </p:nvGraphicFramePr>
        <p:xfrm>
          <a:off x="0" y="1447800"/>
          <a:ext cx="6857999" cy="7696200"/>
        </p:xfrm>
        <a:graphic>
          <a:graphicData uri="http://schemas.openxmlformats.org/drawingml/2006/table">
            <a:tbl>
              <a:tblPr/>
              <a:tblGrid>
                <a:gridCol w="914400"/>
                <a:gridCol w="609600"/>
                <a:gridCol w="1981200"/>
                <a:gridCol w="3352799"/>
              </a:tblGrid>
              <a:tr h="84180">
                <a:tc gridSpan="4">
                  <a:txBody>
                    <a:bodyPr/>
                    <a:lstStyle/>
                    <a:p>
                      <a:pPr algn="ctr" fontAlgn="ctr"/>
                      <a:r>
                        <a:rPr lang="en-US" sz="1400" b="1" i="0" u="none" strike="noStrike" dirty="0">
                          <a:solidFill>
                            <a:srgbClr val="000000"/>
                          </a:solidFill>
                          <a:latin typeface="Calibri"/>
                        </a:rPr>
                        <a:t>Attachment Check-In Checklist</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84180">
                <a:tc>
                  <a:txBody>
                    <a:bodyPr/>
                    <a:lstStyle/>
                    <a:p>
                      <a:pPr algn="ctr" fontAlgn="ctr"/>
                      <a:r>
                        <a:rPr lang="en-US" sz="1400" b="1" i="0" u="none" strike="noStrike" dirty="0">
                          <a:solidFill>
                            <a:srgbClr val="000000"/>
                          </a:solidFill>
                          <a:latin typeface="Calibri"/>
                        </a:rPr>
                        <a:t>WFF</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400" b="1" i="0" u="none" strike="noStrike" dirty="0">
                          <a:solidFill>
                            <a:srgbClr val="000000"/>
                          </a:solidFill>
                          <a:latin typeface="Calibri"/>
                        </a:rPr>
                        <a:t>Status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400" b="1" i="0" u="none" strike="noStrike" dirty="0">
                          <a:solidFill>
                            <a:srgbClr val="000000"/>
                          </a:solidFill>
                          <a:latin typeface="Calibri"/>
                        </a:rPr>
                        <a:t>Task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400" b="1" i="0" u="none" strike="noStrike" dirty="0">
                          <a:solidFill>
                            <a:srgbClr val="000000"/>
                          </a:solidFill>
                          <a:latin typeface="Calibri"/>
                        </a:rPr>
                        <a:t>Notes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389506">
                <a:tc rowSpan="3">
                  <a:txBody>
                    <a:bodyPr/>
                    <a:lstStyle/>
                    <a:p>
                      <a:pPr algn="ctr" fontAlgn="ctr"/>
                      <a:r>
                        <a:rPr lang="en-US" sz="1400" b="1" i="0" u="none" strike="noStrike" dirty="0">
                          <a:solidFill>
                            <a:srgbClr val="000000"/>
                          </a:solidFill>
                          <a:latin typeface="Calibri"/>
                        </a:rPr>
                        <a:t>Mission Command</a:t>
                      </a:r>
                    </a:p>
                  </a:txBody>
                  <a:tcPr marL="3367" marR="3367" marT="336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Call signs &amp; Frequencies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960">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CCIR </a:t>
                      </a:r>
                      <a:r>
                        <a:rPr lang="en-US" sz="1200" b="0" i="0" u="none" strike="noStrike" dirty="0" smtClean="0">
                          <a:solidFill>
                            <a:srgbClr val="000000"/>
                          </a:solidFill>
                          <a:latin typeface="Calibri"/>
                        </a:rPr>
                        <a:t>Review</a:t>
                      </a:r>
                      <a:endParaRPr lang="en-US" sz="1200" b="0" i="0" u="none" strike="noStrike" dirty="0">
                        <a:solidFill>
                          <a:srgbClr val="000000"/>
                        </a:solidFill>
                        <a:latin typeface="Calibri"/>
                      </a:endParaRP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0840">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Define Command and Support Relationship</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645">
                <a:tc rowSpan="5">
                  <a:txBody>
                    <a:bodyPr/>
                    <a:lstStyle/>
                    <a:p>
                      <a:pPr algn="ctr" fontAlgn="ctr"/>
                      <a:r>
                        <a:rPr lang="en-US" sz="1400" b="1" i="0" u="none" strike="noStrike" dirty="0">
                          <a:solidFill>
                            <a:srgbClr val="000000"/>
                          </a:solidFill>
                          <a:latin typeface="Calibri"/>
                        </a:rPr>
                        <a:t>Intelligence</a:t>
                      </a:r>
                    </a:p>
                  </a:txBody>
                  <a:tcPr marL="3367" marR="3367" marT="336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dirty="0">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Enemy Situation</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1496">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Share Graphics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5332">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Analog</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640">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Digital</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9927">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PIR Crosswalk</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2168">
                <a:tc rowSpan="5">
                  <a:txBody>
                    <a:bodyPr/>
                    <a:lstStyle/>
                    <a:p>
                      <a:pPr algn="ctr" fontAlgn="ctr"/>
                      <a:r>
                        <a:rPr lang="en-US" sz="1400" b="1" i="0" u="none" strike="noStrike" dirty="0">
                          <a:solidFill>
                            <a:srgbClr val="000000"/>
                          </a:solidFill>
                          <a:latin typeface="Calibri"/>
                        </a:rPr>
                        <a:t>Movement &amp; Maneuver</a:t>
                      </a:r>
                    </a:p>
                  </a:txBody>
                  <a:tcPr marL="3367" marR="3367" marT="336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Most current OPORD / FRAGO</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vMerge="1">
                  <a:txBody>
                    <a:bodyPr/>
                    <a:lstStyle/>
                    <a:p>
                      <a:endParaRPr lang="en-US"/>
                    </a:p>
                  </a:txBody>
                  <a:tcPr/>
                </a:tc>
                <a:tc rowSpan="2">
                  <a:txBody>
                    <a:bodyPr/>
                    <a:lstStyle/>
                    <a:p>
                      <a:pPr algn="ctr"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l" fontAlgn="ctr"/>
                      <a:r>
                        <a:rPr lang="en-US" sz="1200" b="0" i="0" u="none" strike="noStrike" dirty="0">
                          <a:solidFill>
                            <a:srgbClr val="000000"/>
                          </a:solidFill>
                          <a:latin typeface="Calibri"/>
                        </a:rPr>
                        <a:t>Issue Task and Purpose </a:t>
                      </a:r>
                      <a:r>
                        <a:rPr lang="en-US" sz="1200" b="0" i="0" u="none" strike="noStrike" dirty="0" smtClean="0">
                          <a:solidFill>
                            <a:srgbClr val="000000"/>
                          </a:solidFill>
                          <a:latin typeface="Calibri"/>
                        </a:rPr>
                        <a:t>(Cards 009-1, 900-2)</a:t>
                      </a:r>
                      <a:endParaRPr lang="en-US" sz="1200" b="0" i="0" u="none" strike="noStrike" dirty="0">
                        <a:solidFill>
                          <a:srgbClr val="000000"/>
                        </a:solidFill>
                        <a:latin typeface="Calibri"/>
                      </a:endParaRP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1965">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ctr"/>
                      <a:r>
                        <a:rPr lang="en-US" sz="1200" b="0" i="0" u="none" strike="noStrike">
                          <a:solidFill>
                            <a:srgbClr val="000000"/>
                          </a:solidFill>
                          <a:latin typeface="Calibri"/>
                        </a:rPr>
                        <a:t>P:</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2620">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Share Friendly Unit Locations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88">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Verify Enabler Weapon </a:t>
                      </a:r>
                      <a:r>
                        <a:rPr lang="en-US" sz="1200" b="0" i="0" u="none" strike="noStrike" dirty="0" smtClean="0">
                          <a:solidFill>
                            <a:srgbClr val="000000"/>
                          </a:solidFill>
                          <a:latin typeface="Calibri"/>
                        </a:rPr>
                        <a:t>Systems and </a:t>
                      </a:r>
                      <a:r>
                        <a:rPr lang="en-US" sz="1200" b="0" i="0" u="none" strike="noStrike" dirty="0">
                          <a:solidFill>
                            <a:srgbClr val="000000"/>
                          </a:solidFill>
                          <a:latin typeface="Calibri"/>
                        </a:rPr>
                        <a:t>Capabilities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88">
                <a:tc rowSpan="2">
                  <a:txBody>
                    <a:bodyPr/>
                    <a:lstStyle/>
                    <a:p>
                      <a:pPr algn="ctr" fontAlgn="ctr"/>
                      <a:r>
                        <a:rPr lang="en-US" sz="1400" b="1" i="0" u="none" strike="noStrike" dirty="0">
                          <a:solidFill>
                            <a:srgbClr val="000000"/>
                          </a:solidFill>
                          <a:latin typeface="Calibri"/>
                        </a:rPr>
                        <a:t>Fires</a:t>
                      </a:r>
                    </a:p>
                  </a:txBody>
                  <a:tcPr marL="3367" marR="3367" marT="336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Share Fires Targets, NFAs, FSCMs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8259">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Synchronize Air Space (ROZs, Air Corridors)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7230">
                <a:tc>
                  <a:txBody>
                    <a:bodyPr/>
                    <a:lstStyle/>
                    <a:p>
                      <a:pPr algn="ctr" fontAlgn="ctr"/>
                      <a:r>
                        <a:rPr lang="en-US" sz="1200" b="1" i="0" u="none" strike="noStrike" dirty="0">
                          <a:solidFill>
                            <a:srgbClr val="000000"/>
                          </a:solidFill>
                          <a:latin typeface="Calibri"/>
                        </a:rPr>
                        <a:t>Protection</a:t>
                      </a:r>
                      <a:endParaRPr lang="en-US" sz="1400" b="1" i="0" u="none" strike="noStrike" dirty="0">
                        <a:solidFill>
                          <a:srgbClr val="000000"/>
                        </a:solidFill>
                        <a:latin typeface="Calibri"/>
                      </a:endParaRP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Location of Obstacles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4688">
                <a:tc rowSpan="8">
                  <a:txBody>
                    <a:bodyPr/>
                    <a:lstStyle/>
                    <a:p>
                      <a:pPr algn="ctr" fontAlgn="ctr"/>
                      <a:r>
                        <a:rPr lang="en-US" sz="1400" b="1" i="0" u="none" strike="noStrike" dirty="0">
                          <a:solidFill>
                            <a:srgbClr val="000000"/>
                          </a:solidFill>
                          <a:latin typeface="Calibri"/>
                        </a:rPr>
                        <a:t>Sustainment</a:t>
                      </a:r>
                    </a:p>
                  </a:txBody>
                  <a:tcPr marL="3367" marR="3367" marT="336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Verify Enabler Personnel Numbers</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2033">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Supply Status                        What do they need from 1-7? What do they have?</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49">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Class I</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49">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Class III</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49">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Class V</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49">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Maintenance</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7649">
                <a:tc vMerge="1">
                  <a:txBody>
                    <a:bodyPr/>
                    <a:lstStyle/>
                    <a:p>
                      <a:endParaRPr lang="en-US"/>
                    </a:p>
                  </a:txBody>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latin typeface="Calibri"/>
                        </a:rPr>
                        <a:t>Medical</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4420">
                <a:tc vMerge="1">
                  <a:txBody>
                    <a:bodyPr/>
                    <a:lstStyle/>
                    <a:p>
                      <a:endParaRPr lang="en-US"/>
                    </a:p>
                  </a:txBody>
                  <a:tcPr/>
                </a:tc>
                <a:tc>
                  <a:txBody>
                    <a:bodyPr/>
                    <a:lstStyle/>
                    <a:p>
                      <a:pPr algn="l" fontAlgn="ctr"/>
                      <a:r>
                        <a:rPr lang="en-US" sz="1200" b="0" i="0" u="none" strike="noStrike" dirty="0">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Unique </a:t>
                      </a:r>
                      <a:r>
                        <a:rPr lang="en-US" sz="1200" b="0" i="0" u="none" strike="noStrike" dirty="0" smtClean="0">
                          <a:solidFill>
                            <a:srgbClr val="000000"/>
                          </a:solidFill>
                          <a:latin typeface="Calibri"/>
                        </a:rPr>
                        <a:t>Requirements</a:t>
                      </a:r>
                      <a:endParaRPr lang="en-US" sz="1200" b="0" i="0" u="none" strike="noStrike" dirty="0">
                        <a:solidFill>
                          <a:srgbClr val="000000"/>
                        </a:solidFill>
                        <a:latin typeface="Calibri"/>
                      </a:endParaRP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 </a:t>
                      </a:r>
                    </a:p>
                  </a:txBody>
                  <a:tcPr marL="3367" marR="3367" marT="336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Intelligence</a:t>
            </a:r>
            <a:br>
              <a:rPr lang="en-US" dirty="0" smtClean="0"/>
            </a:br>
            <a:r>
              <a:rPr lang="en-US" sz="2400" dirty="0" smtClean="0"/>
              <a:t>100 Series Cards</a:t>
            </a:r>
            <a:endParaRPr lang="en-US" dirty="0"/>
          </a:p>
        </p:txBody>
      </p:sp>
      <p:sp>
        <p:nvSpPr>
          <p:cNvPr id="3" name="Content Placeholder 2"/>
          <p:cNvSpPr>
            <a:spLocks noGrp="1"/>
          </p:cNvSpPr>
          <p:nvPr>
            <p:ph sz="half" idx="1"/>
          </p:nvPr>
        </p:nvSpPr>
        <p:spPr>
          <a:xfrm>
            <a:off x="342900" y="2133600"/>
            <a:ext cx="5905500" cy="6034088"/>
          </a:xfrm>
        </p:spPr>
        <p:txBody>
          <a:bodyPr/>
          <a:lstStyle/>
          <a:p>
            <a:r>
              <a:rPr lang="en-US" dirty="0" smtClean="0"/>
              <a:t>PIR / SIR / Linkage Diagram</a:t>
            </a:r>
          </a:p>
          <a:p>
            <a:r>
              <a:rPr lang="en-US" dirty="0" smtClean="0"/>
              <a:t>Information Collection</a:t>
            </a:r>
          </a:p>
          <a:p>
            <a:r>
              <a:rPr lang="en-US" dirty="0" smtClean="0"/>
              <a:t>Site Exploitation</a:t>
            </a:r>
          </a:p>
          <a:p>
            <a:r>
              <a:rPr lang="en-US" dirty="0" smtClean="0"/>
              <a:t>Results of Reconnaissance </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419600" y="76200"/>
            <a:ext cx="23622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100</a:t>
            </a:r>
            <a:r>
              <a:rPr lang="en-US" u="none" dirty="0">
                <a:solidFill>
                  <a:schemeClr val="tx2"/>
                </a:solidFill>
              </a:rPr>
              <a:t/>
            </a:r>
            <a:br>
              <a:rPr lang="en-US" u="none" dirty="0">
                <a:solidFill>
                  <a:schemeClr val="tx2"/>
                </a:solidFill>
              </a:rPr>
            </a:br>
            <a:r>
              <a:rPr lang="en-US" u="none" dirty="0" smtClean="0">
                <a:solidFill>
                  <a:schemeClr val="tx2"/>
                </a:solidFill>
              </a:rPr>
              <a:t>PIR/SIR/Indicator Matrix</a:t>
            </a:r>
            <a:endParaRPr lang="en-US" u="none" dirty="0">
              <a:solidFill>
                <a:schemeClr val="tx2"/>
              </a:solidFill>
            </a:endParaRPr>
          </a:p>
        </p:txBody>
      </p:sp>
      <p:sp>
        <p:nvSpPr>
          <p:cNvPr id="9" name="TextBox 8"/>
          <p:cNvSpPr txBox="1"/>
          <p:nvPr/>
        </p:nvSpPr>
        <p:spPr>
          <a:xfrm>
            <a:off x="152400" y="533400"/>
            <a:ext cx="6553200" cy="8402300"/>
          </a:xfrm>
          <a:prstGeom prst="rect">
            <a:avLst/>
          </a:prstGeom>
          <a:noFill/>
        </p:spPr>
        <p:txBody>
          <a:bodyPr wrap="square" rtlCol="0">
            <a:spAutoFit/>
          </a:bodyPr>
          <a:lstStyle/>
          <a:p>
            <a:r>
              <a:rPr lang="en-US" b="0" u="none" dirty="0" smtClean="0"/>
              <a:t>The main purpose of the Matrix is to ensure that Decision Points (DP) established by the Squadron or higher commander have been linked to Priority Intelligence Requirements (PIR) which are then further developed  into Specific Information Requirements (SIR) and Indicators of those SIRs, linking them to Named Areas of Interest (NAI) and identifying the period for collection to occur and determining which organic and inorganic assets are capable of identifying the Indicators.  </a:t>
            </a:r>
          </a:p>
          <a:p>
            <a:endParaRPr lang="en-US" b="0" u="none" dirty="0" smtClean="0"/>
          </a:p>
          <a:p>
            <a:endParaRPr lang="en-US" b="0" u="none" dirty="0" smtClean="0"/>
          </a:p>
          <a:p>
            <a:endParaRPr lang="en-US" b="0" u="none" dirty="0" smtClean="0"/>
          </a:p>
          <a:p>
            <a:endParaRPr lang="en-US" b="0" u="none" dirty="0" smtClean="0"/>
          </a:p>
          <a:p>
            <a:endParaRPr lang="en-US" b="0" u="none" dirty="0" smtClean="0"/>
          </a:p>
          <a:p>
            <a:endParaRPr lang="en-US" b="0" u="none" dirty="0" smtClean="0"/>
          </a:p>
          <a:p>
            <a:endParaRPr lang="en-US" b="0" u="none" dirty="0" smtClean="0"/>
          </a:p>
          <a:p>
            <a:endParaRPr lang="en-US" b="0" u="none" dirty="0" smtClean="0"/>
          </a:p>
          <a:p>
            <a:endParaRPr lang="en-US" b="0" u="none" dirty="0" smtClean="0"/>
          </a:p>
          <a:p>
            <a:endParaRPr lang="en-US" b="0" u="none" dirty="0" smtClean="0"/>
          </a:p>
          <a:p>
            <a:endParaRPr lang="en-US" b="0" u="none" dirty="0" smtClean="0"/>
          </a:p>
          <a:p>
            <a:endParaRPr lang="en-US" b="0" u="none" dirty="0" smtClean="0"/>
          </a:p>
          <a:p>
            <a:r>
              <a:rPr lang="en-US" b="0" u="none" dirty="0" smtClean="0"/>
              <a:t>Priority Intelligence Requirement (PIR): A question that, when answered, allows the Commander to knowledgably address a Decision Point (DP).</a:t>
            </a:r>
          </a:p>
          <a:p>
            <a:endParaRPr lang="en-US" b="0" u="none" dirty="0" smtClean="0"/>
          </a:p>
          <a:p>
            <a:r>
              <a:rPr lang="en-US" b="0" u="none" dirty="0" smtClean="0"/>
              <a:t>Intelligence Requirement (IR): A question that needs to be answered in order for the Commander to maintain situational awareness but is not directly tied to a decision point.</a:t>
            </a:r>
          </a:p>
          <a:p>
            <a:endParaRPr lang="en-US" b="0" u="none" dirty="0" smtClean="0"/>
          </a:p>
          <a:p>
            <a:r>
              <a:rPr lang="en-US" b="0" u="none" dirty="0" smtClean="0"/>
              <a:t>Specific Information Requirement (SIR): A collection of focused questions that together answer the PIR/IR.</a:t>
            </a:r>
          </a:p>
          <a:p>
            <a:endParaRPr lang="en-US" b="0" u="none" dirty="0" smtClean="0"/>
          </a:p>
          <a:p>
            <a:r>
              <a:rPr lang="en-US" b="0" u="none" dirty="0" smtClean="0"/>
              <a:t>Indicator: An observable (direct or indirect) that when combined with other indicators will answer the SIR.</a:t>
            </a:r>
          </a:p>
          <a:p>
            <a:endParaRPr lang="en-US" b="0" u="none" dirty="0" smtClean="0"/>
          </a:p>
          <a:p>
            <a:r>
              <a:rPr lang="en-US" b="0" u="none" dirty="0" smtClean="0"/>
              <a:t>Decision Point(DP): A point in space and time when the commander or staff anticipates making a key decision concerning a specific course of action. (ADRP 5-0)</a:t>
            </a:r>
          </a:p>
          <a:p>
            <a:endParaRPr lang="en-US" b="0" u="none" dirty="0" smtClean="0"/>
          </a:p>
          <a:p>
            <a:r>
              <a:rPr lang="en-US" b="0" u="none" dirty="0" smtClean="0"/>
              <a:t>Named Area of Interest (NAI): The geographical area where information that will satisfy an SIR can be collected. (ADRP 1-02)</a:t>
            </a:r>
          </a:p>
          <a:p>
            <a:endParaRPr lang="en-US" b="0" u="none" dirty="0" smtClean="0"/>
          </a:p>
          <a:p>
            <a:r>
              <a:rPr lang="en-US" b="0" u="none" dirty="0" smtClean="0"/>
              <a:t>Start/Stop: Used to identify the earliest/latest (by Time, H Hour, or Phase) that information collected will be relevant.  ETIOV/LTIOV can be used.</a:t>
            </a:r>
          </a:p>
          <a:p>
            <a:endParaRPr lang="en-US" b="0" u="none" dirty="0" smtClean="0"/>
          </a:p>
          <a:p>
            <a:r>
              <a:rPr lang="en-US" b="0" u="none" dirty="0" smtClean="0"/>
              <a:t>Organic: An asset that can be directly tasked by the Staff section creating the Matrix and has the capability of observing the Indicator will be marked with an X.  Once the asset has been tasked, a T replaces the X.</a:t>
            </a:r>
          </a:p>
          <a:p>
            <a:endParaRPr lang="en-US" b="0" u="none" dirty="0" smtClean="0"/>
          </a:p>
          <a:p>
            <a:r>
              <a:rPr lang="en-US" b="0" u="none" dirty="0" smtClean="0"/>
              <a:t>Higher: Available assets that cannot be directly tasked by the Staff section creating the Matrix and have the capability of observing the indicator will be marked with an R.</a:t>
            </a:r>
            <a:endParaRPr lang="en-US" b="0" u="none" dirty="0"/>
          </a:p>
        </p:txBody>
      </p:sp>
      <p:graphicFrame>
        <p:nvGraphicFramePr>
          <p:cNvPr id="8" name="Table 7"/>
          <p:cNvGraphicFramePr>
            <a:graphicFrameLocks noGrp="1"/>
          </p:cNvGraphicFramePr>
          <p:nvPr/>
        </p:nvGraphicFramePr>
        <p:xfrm>
          <a:off x="228599" y="1548505"/>
          <a:ext cx="6400798" cy="2261495"/>
        </p:xfrm>
        <a:graphic>
          <a:graphicData uri="http://schemas.openxmlformats.org/drawingml/2006/table">
            <a:tbl>
              <a:tblPr/>
              <a:tblGrid>
                <a:gridCol w="66577"/>
                <a:gridCol w="911280"/>
                <a:gridCol w="828057"/>
                <a:gridCol w="1597860"/>
                <a:gridCol w="408826"/>
                <a:gridCol w="683459"/>
                <a:gridCol w="253826"/>
                <a:gridCol w="253826"/>
                <a:gridCol w="121712"/>
                <a:gridCol w="121712"/>
                <a:gridCol w="121712"/>
                <a:gridCol w="121712"/>
                <a:gridCol w="121712"/>
                <a:gridCol w="121712"/>
                <a:gridCol w="121712"/>
                <a:gridCol w="121712"/>
                <a:gridCol w="121712"/>
                <a:gridCol w="121712"/>
                <a:gridCol w="121712"/>
                <a:gridCol w="58255"/>
              </a:tblGrid>
              <a:tr h="127029">
                <a:tc>
                  <a:txBody>
                    <a:bodyPr/>
                    <a:lstStyle/>
                    <a:p>
                      <a:pPr algn="l" fontAlgn="b"/>
                      <a:endParaRPr lang="en-US" sz="300" b="0" i="0" u="none" strike="noStrike" dirty="0">
                        <a:solidFill>
                          <a:srgbClr val="000000"/>
                        </a:solidFill>
                        <a:latin typeface="Calibri"/>
                      </a:endParaRPr>
                    </a:p>
                  </a:txBody>
                  <a:tcPr marL="2322" marR="2322" marT="2322" marB="0" anchor="b">
                    <a:lnL>
                      <a:noFill/>
                    </a:lnL>
                    <a:lnR>
                      <a:noFill/>
                    </a:lnR>
                    <a:lnT>
                      <a:noFill/>
                    </a:lnT>
                    <a:lnB>
                      <a:noFill/>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a:noFill/>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2322" marR="2322" marT="2322" marB="0" anchor="b">
                    <a:lnL>
                      <a:noFill/>
                    </a:lnL>
                    <a:lnR>
                      <a:noFill/>
                    </a:lnR>
                    <a:lnT>
                      <a:noFill/>
                    </a:lnT>
                    <a:lnB>
                      <a:noFill/>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a:noFill/>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2322" marR="2322" marT="2322" marB="0" anchor="b">
                    <a:lnL>
                      <a:noFill/>
                    </a:lnL>
                    <a:lnR>
                      <a:noFill/>
                    </a:lnR>
                    <a:lnT>
                      <a:noFill/>
                    </a:lnT>
                    <a:lnB>
                      <a:noFill/>
                    </a:lnB>
                  </a:tcPr>
                </a:tc>
                <a:tc>
                  <a:txBody>
                    <a:bodyPr/>
                    <a:lstStyle/>
                    <a:p>
                      <a:pPr algn="l" fontAlgn="b"/>
                      <a:endParaRPr lang="en-US" sz="400" b="0" i="0" u="none" strike="noStrike">
                        <a:solidFill>
                          <a:srgbClr val="000000"/>
                        </a:solidFill>
                        <a:latin typeface="Calibri"/>
                      </a:endParaRPr>
                    </a:p>
                  </a:txBody>
                  <a:tcPr marL="2322" marR="2322" marT="2322" marB="0" anchor="b">
                    <a:lnL>
                      <a:noFill/>
                    </a:lnL>
                    <a:lnR>
                      <a:noFill/>
                    </a:lnR>
                    <a:lnT>
                      <a:noFill/>
                    </a:lnT>
                    <a:lnB>
                      <a:noFill/>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a:noFill/>
                    </a:lnT>
                    <a:lnB>
                      <a:noFill/>
                    </a:lnB>
                  </a:tcPr>
                </a:tc>
              </a:tr>
              <a:tr h="154817">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a:t>
                      </a:r>
                    </a:p>
                  </a:txBody>
                  <a:tcPr marL="2322" marR="2322" marT="2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300" b="0" i="0" u="none" strike="noStrike">
                        <a:solidFill>
                          <a:srgbClr val="000000"/>
                        </a:solidFill>
                        <a:latin typeface="Calibri"/>
                      </a:endParaRPr>
                    </a:p>
                  </a:txBody>
                  <a:tcPr marL="2322" marR="2322" marT="2322"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4">
                  <a:txBody>
                    <a:bodyPr/>
                    <a:lstStyle/>
                    <a:p>
                      <a:pPr algn="ctr" fontAlgn="b"/>
                      <a:r>
                        <a:rPr lang="en-US" sz="700" b="1" i="0" u="none" strike="noStrike">
                          <a:solidFill>
                            <a:srgbClr val="000000"/>
                          </a:solidFill>
                          <a:latin typeface="Calibri"/>
                        </a:rPr>
                        <a:t>ORGANIC</a:t>
                      </a:r>
                    </a:p>
                  </a:txBody>
                  <a:tcPr marL="2322" marR="2322" marT="2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7">
                  <a:txBody>
                    <a:bodyPr/>
                    <a:lstStyle/>
                    <a:p>
                      <a:pPr algn="ctr" fontAlgn="b"/>
                      <a:r>
                        <a:rPr lang="en-US" sz="700" b="1" i="0" u="none" strike="noStrike" dirty="0">
                          <a:solidFill>
                            <a:srgbClr val="000000"/>
                          </a:solidFill>
                          <a:latin typeface="Calibri"/>
                        </a:rPr>
                        <a:t>BDE AND HIGHER</a:t>
                      </a:r>
                    </a:p>
                  </a:txBody>
                  <a:tcPr marL="2322" marR="2322" marT="23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468423">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200" b="1" i="0" u="none" strike="noStrike" dirty="0" smtClean="0">
                          <a:solidFill>
                            <a:srgbClr val="000000"/>
                          </a:solidFill>
                          <a:latin typeface="Calibri"/>
                        </a:rPr>
                        <a:t>PIR/IR</a:t>
                      </a:r>
                      <a:endParaRPr lang="en-US" sz="1200" b="1" i="0" u="none" strike="noStrike" dirty="0">
                        <a:solidFill>
                          <a:srgbClr val="000000"/>
                        </a:solidFill>
                        <a:latin typeface="Calibri"/>
                      </a:endParaRP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Calibri"/>
                        </a:rPr>
                        <a:t>SIR</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Calibri"/>
                        </a:rPr>
                        <a:t>INDICATOR</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dirty="0">
                          <a:solidFill>
                            <a:srgbClr val="000000"/>
                          </a:solidFill>
                          <a:latin typeface="Calibri"/>
                        </a:rPr>
                        <a:t>DP</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200" b="1" i="0" u="none" strike="noStrike">
                          <a:solidFill>
                            <a:srgbClr val="000000"/>
                          </a:solidFill>
                          <a:latin typeface="Calibri"/>
                        </a:rPr>
                        <a:t>NAI</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a:solidFill>
                            <a:srgbClr val="000000"/>
                          </a:solidFill>
                          <a:latin typeface="Calibri"/>
                        </a:rPr>
                        <a:t>START</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a:solidFill>
                            <a:srgbClr val="000000"/>
                          </a:solidFill>
                          <a:latin typeface="Calibri"/>
                        </a:rPr>
                        <a:t>STOP</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a:solidFill>
                            <a:srgbClr val="000000"/>
                          </a:solidFill>
                          <a:latin typeface="Calibri"/>
                        </a:rPr>
                        <a:t>A TRP</a:t>
                      </a:r>
                    </a:p>
                  </a:txBody>
                  <a:tcPr marL="2322" marR="2322" marT="2322"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a:solidFill>
                            <a:srgbClr val="000000"/>
                          </a:solidFill>
                          <a:latin typeface="Calibri"/>
                        </a:rPr>
                        <a:t>B TRP</a:t>
                      </a:r>
                    </a:p>
                  </a:txBody>
                  <a:tcPr marL="2322" marR="2322" marT="23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a:solidFill>
                            <a:srgbClr val="000000"/>
                          </a:solidFill>
                          <a:latin typeface="Calibri"/>
                        </a:rPr>
                        <a:t>C TRP</a:t>
                      </a:r>
                    </a:p>
                  </a:txBody>
                  <a:tcPr marL="2322" marR="2322" marT="23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a:solidFill>
                            <a:srgbClr val="000000"/>
                          </a:solidFill>
                          <a:latin typeface="Calibri"/>
                        </a:rPr>
                        <a:t>RAVEN</a:t>
                      </a:r>
                    </a:p>
                  </a:txBody>
                  <a:tcPr marL="2322" marR="2322" marT="2322"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smtClean="0">
                          <a:solidFill>
                            <a:srgbClr val="000000"/>
                          </a:solidFill>
                          <a:latin typeface="Calibri"/>
                        </a:rPr>
                        <a:t>FMV</a:t>
                      </a:r>
                      <a:endParaRPr lang="en-US" sz="700" b="1" i="0" u="none" strike="noStrike" dirty="0">
                        <a:solidFill>
                          <a:srgbClr val="000000"/>
                        </a:solidFill>
                        <a:latin typeface="Calibri"/>
                      </a:endParaRPr>
                    </a:p>
                  </a:txBody>
                  <a:tcPr marL="2322" marR="2322" marT="2322" marB="0" vert="vert27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smtClean="0">
                          <a:solidFill>
                            <a:srgbClr val="000000"/>
                          </a:solidFill>
                          <a:latin typeface="Calibri"/>
                        </a:rPr>
                        <a:t>EO Imagery</a:t>
                      </a:r>
                      <a:endParaRPr lang="en-US" sz="700" b="1" i="0" u="none" strike="noStrike" dirty="0">
                        <a:solidFill>
                          <a:srgbClr val="000000"/>
                        </a:solidFill>
                        <a:latin typeface="Calibri"/>
                      </a:endParaRPr>
                    </a:p>
                  </a:txBody>
                  <a:tcPr marL="2322" marR="2322" marT="23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smtClean="0">
                          <a:solidFill>
                            <a:srgbClr val="000000"/>
                          </a:solidFill>
                          <a:latin typeface="Calibri"/>
                        </a:rPr>
                        <a:t>GMTI</a:t>
                      </a:r>
                      <a:endParaRPr lang="en-US" sz="700" b="1" i="0" u="none" strike="noStrike" dirty="0">
                        <a:solidFill>
                          <a:srgbClr val="000000"/>
                        </a:solidFill>
                        <a:latin typeface="Calibri"/>
                      </a:endParaRPr>
                    </a:p>
                  </a:txBody>
                  <a:tcPr marL="2322" marR="2322" marT="23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smtClean="0">
                          <a:solidFill>
                            <a:srgbClr val="000000"/>
                          </a:solidFill>
                          <a:latin typeface="Calibri"/>
                        </a:rPr>
                        <a:t>CF Radar</a:t>
                      </a:r>
                      <a:endParaRPr lang="en-US" sz="700" b="1" i="0" u="none" strike="noStrike" dirty="0">
                        <a:solidFill>
                          <a:srgbClr val="000000"/>
                        </a:solidFill>
                        <a:latin typeface="Calibri"/>
                      </a:endParaRPr>
                    </a:p>
                  </a:txBody>
                  <a:tcPr marL="2322" marR="2322" marT="23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smtClean="0">
                          <a:solidFill>
                            <a:srgbClr val="000000"/>
                          </a:solidFill>
                          <a:latin typeface="Calibri"/>
                        </a:rPr>
                        <a:t>GS Radar</a:t>
                      </a:r>
                      <a:endParaRPr lang="en-US" sz="700" b="1" i="0" u="none" strike="noStrike" dirty="0">
                        <a:solidFill>
                          <a:srgbClr val="000000"/>
                        </a:solidFill>
                        <a:latin typeface="Calibri"/>
                      </a:endParaRPr>
                    </a:p>
                  </a:txBody>
                  <a:tcPr marL="2322" marR="2322" marT="23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smtClean="0">
                          <a:solidFill>
                            <a:srgbClr val="000000"/>
                          </a:solidFill>
                          <a:latin typeface="Calibri"/>
                        </a:rPr>
                        <a:t>SIGINT</a:t>
                      </a:r>
                      <a:endParaRPr lang="en-US" sz="700" b="1" i="0" u="none" strike="noStrike" dirty="0">
                        <a:solidFill>
                          <a:srgbClr val="000000"/>
                        </a:solidFill>
                        <a:latin typeface="Calibri"/>
                      </a:endParaRPr>
                    </a:p>
                  </a:txBody>
                  <a:tcPr marL="2322" marR="2322" marT="2322"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700" b="1" i="0" u="none" strike="noStrike" dirty="0" smtClean="0">
                          <a:solidFill>
                            <a:srgbClr val="000000"/>
                          </a:solidFill>
                          <a:latin typeface="Calibri"/>
                        </a:rPr>
                        <a:t>HUMINT</a:t>
                      </a:r>
                      <a:endParaRPr lang="en-US" sz="700" b="1" i="0" u="none" strike="noStrike" dirty="0">
                        <a:solidFill>
                          <a:srgbClr val="000000"/>
                        </a:solidFill>
                        <a:latin typeface="Calibri"/>
                      </a:endParaRPr>
                    </a:p>
                  </a:txBody>
                  <a:tcPr marL="2322" marR="2322" marT="2322" marB="0" vert="vert27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rowSpan="12">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3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dirty="0">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dirty="0">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dirty="0">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3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dirty="0">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3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3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119090">
                <a:tc>
                  <a:txBody>
                    <a:bodyPr/>
                    <a:lstStyle/>
                    <a:p>
                      <a:pPr algn="l" fontAlgn="b"/>
                      <a:endParaRPr lang="en-US" sz="300" b="0" i="0" u="none" strike="noStrike">
                        <a:solidFill>
                          <a:srgbClr val="000000"/>
                        </a:solidFill>
                        <a:latin typeface="Calibri"/>
                      </a:endParaRPr>
                    </a:p>
                  </a:txBody>
                  <a:tcPr marL="2322" marR="2322" marT="23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vMerge="1">
                  <a:txBody>
                    <a:bodyPr/>
                    <a:lstStyle/>
                    <a:p>
                      <a:endParaRPr lang="en-US"/>
                    </a:p>
                  </a:txBody>
                  <a:tcPr/>
                </a:tc>
                <a:tc>
                  <a:txBody>
                    <a:bodyPr/>
                    <a:lstStyle/>
                    <a:p>
                      <a:pPr algn="l" fontAlgn="b"/>
                      <a:r>
                        <a:rPr lang="en-US" sz="4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300" b="0" i="0" u="none" strike="noStrike">
                          <a:solidFill>
                            <a:srgbClr val="000000"/>
                          </a:solidFill>
                          <a:latin typeface="Calibri"/>
                        </a:rPr>
                        <a:t> </a:t>
                      </a:r>
                    </a:p>
                  </a:txBody>
                  <a:tcPr marL="2322" marR="2322" marT="232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400" b="0" i="0" u="none" strike="noStrike">
                        <a:solidFill>
                          <a:srgbClr val="000000"/>
                        </a:solidFill>
                        <a:latin typeface="Calibri"/>
                      </a:endParaRP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400" b="0" i="0" u="none" strike="noStrike">
                          <a:solidFill>
                            <a:srgbClr val="000000"/>
                          </a:solidFill>
                          <a:latin typeface="Calibri"/>
                        </a:rPr>
                        <a:t> </a:t>
                      </a:r>
                    </a:p>
                  </a:txBody>
                  <a:tcPr marL="2322" marR="2322" marT="23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300" b="0" i="0" u="none" strike="noStrike">
                        <a:solidFill>
                          <a:srgbClr val="000000"/>
                        </a:solidFill>
                        <a:latin typeface="Calibri"/>
                      </a:endParaRPr>
                    </a:p>
                  </a:txBody>
                  <a:tcPr marL="2322" marR="2322" marT="2322" marB="0" anchor="b">
                    <a:lnL w="12700" cap="flat" cmpd="sng" algn="ctr">
                      <a:solidFill>
                        <a:srgbClr val="000000"/>
                      </a:solidFill>
                      <a:prstDash val="solid"/>
                      <a:round/>
                      <a:headEnd type="none" w="med" len="med"/>
                      <a:tailEnd type="none" w="med" len="med"/>
                    </a:lnL>
                    <a:lnR>
                      <a:noFill/>
                    </a:lnR>
                    <a:lnT>
                      <a:noFill/>
                    </a:lnT>
                    <a:lnB>
                      <a:noFill/>
                    </a:lnB>
                  </a:tcPr>
                </a:tc>
              </a:tr>
              <a:tr h="82146">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a:noFill/>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300" b="0" i="0" u="none" strike="noStrike">
                        <a:solidFill>
                          <a:srgbClr val="000000"/>
                        </a:solidFill>
                        <a:latin typeface="Calibri"/>
                      </a:endParaRPr>
                    </a:p>
                  </a:txBody>
                  <a:tcPr marL="2322" marR="2322" marT="23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300" b="0" i="0" u="none" strike="noStrike">
                        <a:solidFill>
                          <a:srgbClr val="000000"/>
                        </a:solidFill>
                        <a:latin typeface="Calibri"/>
                      </a:endParaRPr>
                    </a:p>
                  </a:txBody>
                  <a:tcPr marL="2322" marR="2322" marT="2322"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a:solidFill>
                          <a:srgbClr val="000000"/>
                        </a:solidFill>
                        <a:latin typeface="Calibri"/>
                      </a:endParaRPr>
                    </a:p>
                  </a:txBody>
                  <a:tcPr marL="2322" marR="2322" marT="2322"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300" b="0" i="0" u="none" strike="noStrike" dirty="0">
                        <a:solidFill>
                          <a:srgbClr val="000000"/>
                        </a:solidFill>
                        <a:latin typeface="Calibri"/>
                      </a:endParaRPr>
                    </a:p>
                  </a:txBody>
                  <a:tcPr marL="2322" marR="2322" marT="2322"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Text Box 2"/>
          <p:cNvSpPr txBox="1">
            <a:spLocks noChangeArrowheads="1"/>
          </p:cNvSpPr>
          <p:nvPr/>
        </p:nvSpPr>
        <p:spPr bwMode="auto">
          <a:xfrm>
            <a:off x="2514600" y="76200"/>
            <a:ext cx="1900238" cy="336550"/>
          </a:xfrm>
          <a:prstGeom prst="rect">
            <a:avLst/>
          </a:prstGeom>
          <a:noFill/>
          <a:ln w="9525">
            <a:noFill/>
            <a:miter lim="800000"/>
            <a:headEnd/>
            <a:tailEnd/>
          </a:ln>
          <a:effectLst/>
        </p:spPr>
        <p:txBody>
          <a:bodyPr wrap="none">
            <a:spAutoFit/>
          </a:bodyPr>
          <a:lstStyle/>
          <a:p>
            <a:r>
              <a:rPr lang="en-US" sz="1600"/>
              <a:t>Table of Contents</a:t>
            </a:r>
          </a:p>
        </p:txBody>
      </p:sp>
      <p:graphicFrame>
        <p:nvGraphicFramePr>
          <p:cNvPr id="10" name="Table 9"/>
          <p:cNvGraphicFramePr>
            <a:graphicFrameLocks noGrp="1"/>
          </p:cNvGraphicFramePr>
          <p:nvPr/>
        </p:nvGraphicFramePr>
        <p:xfrm>
          <a:off x="533400" y="1100715"/>
          <a:ext cx="2743200" cy="7215372"/>
        </p:xfrm>
        <a:graphic>
          <a:graphicData uri="http://schemas.openxmlformats.org/drawingml/2006/table">
            <a:tbl>
              <a:tblPr/>
              <a:tblGrid>
                <a:gridCol w="1051860"/>
                <a:gridCol w="1691340"/>
              </a:tblGrid>
              <a:tr h="154837">
                <a:tc>
                  <a:txBody>
                    <a:bodyPr/>
                    <a:lstStyle/>
                    <a:p>
                      <a:pPr marL="0" marR="0" algn="ctr">
                        <a:lnSpc>
                          <a:spcPct val="115000"/>
                        </a:lnSpc>
                        <a:spcBef>
                          <a:spcPts val="0"/>
                        </a:spcBef>
                        <a:spcAft>
                          <a:spcPts val="1000"/>
                        </a:spcAft>
                      </a:pPr>
                      <a:r>
                        <a:rPr lang="en-US" sz="1000" b="1" dirty="0">
                          <a:latin typeface="Calibri"/>
                          <a:ea typeface="Calibri"/>
                          <a:cs typeface="Times New Roman"/>
                        </a:rPr>
                        <a:t>Card Number</a:t>
                      </a:r>
                      <a:endParaRPr lang="en-US" sz="1000" dirty="0">
                        <a:latin typeface="Calibri"/>
                        <a:ea typeface="Calibri"/>
                        <a:cs typeface="Times New Roman"/>
                      </a:endParaRP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1000"/>
                        </a:spcAft>
                      </a:pPr>
                      <a:r>
                        <a:rPr lang="en-US" sz="1000" b="1" dirty="0">
                          <a:latin typeface="Calibri"/>
                          <a:ea typeface="Calibri"/>
                          <a:cs typeface="Times New Roman"/>
                        </a:rPr>
                        <a:t>Title</a:t>
                      </a:r>
                      <a:endParaRPr lang="en-US" sz="1000" dirty="0">
                        <a:latin typeface="Calibri"/>
                        <a:ea typeface="Calibri"/>
                        <a:cs typeface="Times New Roman"/>
                      </a:endParaRP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92182">
                <a:tc gridSpan="2">
                  <a:txBody>
                    <a:bodyPr/>
                    <a:lstStyle/>
                    <a:p>
                      <a:pPr marL="0" marR="0" algn="ctr">
                        <a:lnSpc>
                          <a:spcPct val="115000"/>
                        </a:lnSpc>
                        <a:spcBef>
                          <a:spcPts val="0"/>
                        </a:spcBef>
                        <a:spcAft>
                          <a:spcPts val="1000"/>
                        </a:spcAft>
                      </a:pPr>
                      <a:r>
                        <a:rPr lang="en-US" sz="1000" b="1" dirty="0">
                          <a:latin typeface="Calibri"/>
                          <a:ea typeface="Calibri"/>
                          <a:cs typeface="Times New Roman"/>
                        </a:rPr>
                        <a:t>Mission </a:t>
                      </a:r>
                      <a:r>
                        <a:rPr lang="en-US" sz="1000" b="1" dirty="0" smtClean="0">
                          <a:latin typeface="Calibri"/>
                          <a:ea typeface="Calibri"/>
                          <a:cs typeface="Times New Roman"/>
                        </a:rPr>
                        <a:t>Command (</a:t>
                      </a:r>
                      <a:r>
                        <a:rPr lang="en-US" sz="1000" b="1" dirty="0">
                          <a:latin typeface="Calibri"/>
                          <a:ea typeface="Calibri"/>
                          <a:cs typeface="Times New Roman"/>
                        </a:rPr>
                        <a:t>000 series)</a:t>
                      </a:r>
                      <a:endParaRPr lang="en-US" sz="1000" dirty="0">
                        <a:latin typeface="Calibri"/>
                        <a:ea typeface="Calibri"/>
                        <a:cs typeface="Times New Roman"/>
                      </a:endParaRPr>
                    </a:p>
                  </a:txBody>
                  <a:tcPr marL="10803" marR="10803" marT="5281" marB="528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000-1, 000-2</a:t>
                      </a: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CAV Big 8</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001</a:t>
                      </a: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SQDN Standard Graphics Names</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002</a:t>
                      </a: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SQDN Rehearsal Format</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003</a:t>
                      </a: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Confirmation Brief Format</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004</a:t>
                      </a: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Back Brief Format</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dirty="0">
                          <a:latin typeface="Calibri"/>
                          <a:ea typeface="Calibri"/>
                          <a:cs typeface="Times New Roman"/>
                        </a:rPr>
                        <a:t>005</a:t>
                      </a: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SQDN COMMO Card / Net usage</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dirty="0" smtClean="0">
                          <a:latin typeface="Calibri"/>
                          <a:ea typeface="Calibri"/>
                          <a:cs typeface="Times New Roman"/>
                        </a:rPr>
                        <a:t>006</a:t>
                      </a:r>
                      <a:endParaRPr lang="en-US" sz="1000" dirty="0">
                        <a:latin typeface="Calibri"/>
                        <a:ea typeface="Calibri"/>
                        <a:cs typeface="Times New Roman"/>
                      </a:endParaRP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latin typeface="Calibri"/>
                          <a:ea typeface="Calibri"/>
                          <a:cs typeface="Times New Roman"/>
                        </a:rPr>
                        <a:t>Standing </a:t>
                      </a:r>
                      <a:r>
                        <a:rPr lang="en-US" sz="1000" dirty="0" err="1">
                          <a:latin typeface="Calibri"/>
                          <a:ea typeface="Calibri"/>
                          <a:cs typeface="Times New Roman"/>
                        </a:rPr>
                        <a:t>CCIR</a:t>
                      </a:r>
                      <a:endParaRPr lang="en-US" sz="1000" dirty="0">
                        <a:latin typeface="Calibri"/>
                        <a:ea typeface="Calibri"/>
                        <a:cs typeface="Times New Roman"/>
                      </a:endParaRP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dirty="0" smtClean="0">
                          <a:latin typeface="Calibri"/>
                          <a:ea typeface="Calibri"/>
                          <a:cs typeface="Times New Roman"/>
                        </a:rPr>
                        <a:t>007-1</a:t>
                      </a:r>
                      <a:r>
                        <a:rPr lang="en-US" sz="1000" dirty="0">
                          <a:latin typeface="Calibri"/>
                          <a:ea typeface="Calibri"/>
                          <a:cs typeface="Times New Roman"/>
                        </a:rPr>
                        <a:t>, </a:t>
                      </a:r>
                      <a:r>
                        <a:rPr lang="en-US" sz="1000" dirty="0" smtClean="0">
                          <a:latin typeface="Calibri"/>
                          <a:ea typeface="Calibri"/>
                          <a:cs typeface="Times New Roman"/>
                        </a:rPr>
                        <a:t>007-2</a:t>
                      </a:r>
                      <a:endParaRPr lang="en-US" sz="1000" dirty="0">
                        <a:latin typeface="Calibri"/>
                        <a:ea typeface="Calibri"/>
                        <a:cs typeface="Times New Roman"/>
                      </a:endParaRP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latin typeface="Calibri"/>
                          <a:ea typeface="Calibri"/>
                          <a:cs typeface="Times New Roman"/>
                        </a:rPr>
                        <a:t>TOC Configuration</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dirty="0" smtClean="0">
                          <a:latin typeface="Calibri"/>
                          <a:ea typeface="Calibri"/>
                          <a:cs typeface="Times New Roman"/>
                        </a:rPr>
                        <a:t>008</a:t>
                      </a:r>
                      <a:endParaRPr lang="en-US" sz="1000" dirty="0">
                        <a:latin typeface="Calibri"/>
                        <a:ea typeface="Calibri"/>
                        <a:cs typeface="Times New Roman"/>
                      </a:endParaRP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dirty="0" smtClean="0">
                          <a:latin typeface="Calibri"/>
                          <a:ea typeface="Calibri"/>
                          <a:cs typeface="Times New Roman"/>
                        </a:rPr>
                        <a:t>CMD &amp; SPT Relationship</a:t>
                      </a:r>
                      <a:endParaRPr lang="en-US" sz="1000" dirty="0">
                        <a:latin typeface="Calibri"/>
                        <a:ea typeface="Calibri"/>
                        <a:cs typeface="Times New Roman"/>
                      </a:endParaRP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2182">
                <a:tc>
                  <a:txBody>
                    <a:bodyPr/>
                    <a:lstStyle/>
                    <a:p>
                      <a:pPr marL="0" marR="0" algn="ctr">
                        <a:lnSpc>
                          <a:spcPct val="115000"/>
                        </a:lnSpc>
                        <a:spcBef>
                          <a:spcPts val="0"/>
                        </a:spcBef>
                        <a:spcAft>
                          <a:spcPts val="1000"/>
                        </a:spcAft>
                      </a:pPr>
                      <a:r>
                        <a:rPr lang="en-US" sz="1000" dirty="0" smtClean="0">
                          <a:latin typeface="Calibri"/>
                          <a:ea typeface="Calibri"/>
                          <a:cs typeface="Times New Roman"/>
                        </a:rPr>
                        <a:t>009-1, 009-2</a:t>
                      </a:r>
                      <a:endParaRPr lang="en-US" sz="1000" dirty="0">
                        <a:latin typeface="Calibri"/>
                        <a:ea typeface="Calibri"/>
                        <a:cs typeface="Times New Roman"/>
                      </a:endParaRP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dirty="0" smtClean="0">
                          <a:latin typeface="Calibri"/>
                          <a:ea typeface="Calibri"/>
                          <a:cs typeface="Times New Roman"/>
                        </a:rPr>
                        <a:t>Enabler / Attachments</a:t>
                      </a:r>
                      <a:endParaRPr lang="en-US" sz="1000" dirty="0">
                        <a:latin typeface="Calibri"/>
                        <a:ea typeface="Calibri"/>
                        <a:cs typeface="Times New Roman"/>
                      </a:endParaRP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2182">
                <a:tc>
                  <a:txBody>
                    <a:bodyPr/>
                    <a:lstStyle/>
                    <a:p>
                      <a:pPr marL="0" marR="0" algn="ctr">
                        <a:lnSpc>
                          <a:spcPct val="115000"/>
                        </a:lnSpc>
                        <a:spcBef>
                          <a:spcPts val="0"/>
                        </a:spcBef>
                        <a:spcAft>
                          <a:spcPts val="1000"/>
                        </a:spcAft>
                      </a:pPr>
                      <a:r>
                        <a:rPr lang="en-US" sz="1000" dirty="0" smtClean="0">
                          <a:latin typeface="Calibri"/>
                          <a:ea typeface="Calibri"/>
                          <a:cs typeface="Times New Roman"/>
                        </a:rPr>
                        <a:t>010</a:t>
                      </a:r>
                      <a:endParaRPr lang="en-US" sz="1000" dirty="0">
                        <a:latin typeface="Calibri"/>
                        <a:ea typeface="Calibri"/>
                        <a:cs typeface="Times New Roman"/>
                      </a:endParaRPr>
                    </a:p>
                  </a:txBody>
                  <a:tcPr marL="10803" marR="10803" marT="5281" marB="5281"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dirty="0" smtClean="0">
                          <a:latin typeface="Calibri"/>
                          <a:ea typeface="Calibri"/>
                          <a:cs typeface="Times New Roman"/>
                        </a:rPr>
                        <a:t>New Attachment Checklist</a:t>
                      </a:r>
                      <a:endParaRPr lang="en-US" sz="1000" dirty="0">
                        <a:latin typeface="Calibri"/>
                        <a:ea typeface="Calibri"/>
                        <a:cs typeface="Times New Roman"/>
                      </a:endParaRP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2182">
                <a:tc gridSpan="2">
                  <a:txBody>
                    <a:bodyPr/>
                    <a:lstStyle/>
                    <a:p>
                      <a:pPr marL="0" marR="0" algn="ctr">
                        <a:lnSpc>
                          <a:spcPct val="115000"/>
                        </a:lnSpc>
                        <a:spcBef>
                          <a:spcPts val="0"/>
                        </a:spcBef>
                        <a:spcAft>
                          <a:spcPts val="1000"/>
                        </a:spcAft>
                      </a:pPr>
                      <a:r>
                        <a:rPr lang="en-US" sz="1000" b="1" dirty="0" smtClean="0">
                          <a:latin typeface="Calibri"/>
                          <a:ea typeface="Calibri"/>
                          <a:cs typeface="Times New Roman"/>
                        </a:rPr>
                        <a:t>Intelligence (</a:t>
                      </a:r>
                      <a:r>
                        <a:rPr lang="en-US" sz="1000" b="1" dirty="0">
                          <a:latin typeface="Calibri"/>
                          <a:ea typeface="Calibri"/>
                          <a:cs typeface="Times New Roman"/>
                        </a:rPr>
                        <a:t>100 Series)</a:t>
                      </a:r>
                      <a:endParaRPr lang="en-US" sz="1000" dirty="0">
                        <a:latin typeface="Calibri"/>
                        <a:ea typeface="Calibri"/>
                        <a:cs typeface="Times New Roman"/>
                      </a:endParaRPr>
                    </a:p>
                  </a:txBody>
                  <a:tcPr marL="10803" marR="10803" marT="5281" marB="5281"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92182">
                <a:tc>
                  <a:txBody>
                    <a:bodyPr/>
                    <a:lstStyle/>
                    <a:p>
                      <a:pPr algn="ctr">
                        <a:lnSpc>
                          <a:spcPct val="115000"/>
                        </a:lnSpc>
                      </a:pPr>
                      <a:r>
                        <a:rPr lang="en-US" sz="1000" dirty="0" smtClean="0">
                          <a:latin typeface="Calibri"/>
                          <a:ea typeface="Times New Roman"/>
                        </a:rPr>
                        <a:t>100</a:t>
                      </a:r>
                      <a:endParaRPr lang="en-US" sz="1000" dirty="0">
                        <a:latin typeface="Calibri"/>
                        <a:ea typeface="Times New Roman"/>
                      </a:endParaRP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latin typeface="Calibri"/>
                          <a:ea typeface="Calibri"/>
                          <a:cs typeface="Times New Roman"/>
                        </a:rPr>
                        <a:t>PIR/SIR/Indicator linkage</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algn="ctr">
                        <a:lnSpc>
                          <a:spcPct val="115000"/>
                        </a:lnSpc>
                      </a:pPr>
                      <a:r>
                        <a:rPr lang="en-US" sz="1000" dirty="0" smtClean="0">
                          <a:latin typeface="Calibri"/>
                          <a:ea typeface="Times New Roman"/>
                        </a:rPr>
                        <a:t>101</a:t>
                      </a:r>
                      <a:endParaRPr lang="en-US" sz="1000" dirty="0">
                        <a:latin typeface="Calibri"/>
                        <a:ea typeface="Times New Roman"/>
                      </a:endParaRP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Information Collection</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algn="ctr">
                        <a:lnSpc>
                          <a:spcPct val="115000"/>
                        </a:lnSpc>
                      </a:pPr>
                      <a:r>
                        <a:rPr lang="en-US" sz="1000" dirty="0" smtClean="0">
                          <a:latin typeface="Calibri"/>
                          <a:ea typeface="Times New Roman"/>
                        </a:rPr>
                        <a:t>102</a:t>
                      </a:r>
                      <a:endParaRPr lang="en-US" sz="1000" dirty="0">
                        <a:latin typeface="Calibri"/>
                        <a:ea typeface="Times New Roman"/>
                      </a:endParaRP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Site Exploitation</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algn="ctr">
                        <a:lnSpc>
                          <a:spcPct val="115000"/>
                        </a:lnSpc>
                      </a:pPr>
                      <a:r>
                        <a:rPr lang="en-US" sz="1000" dirty="0" smtClean="0">
                          <a:latin typeface="Calibri"/>
                          <a:ea typeface="Times New Roman"/>
                        </a:rPr>
                        <a:t>103</a:t>
                      </a:r>
                      <a:endParaRPr lang="en-US" sz="1000" dirty="0">
                        <a:latin typeface="Calibri"/>
                        <a:ea typeface="Times New Roman"/>
                      </a:endParaRP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Results of Reconnaissance</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gridSpan="2">
                  <a:txBody>
                    <a:bodyPr/>
                    <a:lstStyle/>
                    <a:p>
                      <a:pPr marL="0" marR="0" algn="ctr">
                        <a:lnSpc>
                          <a:spcPct val="115000"/>
                        </a:lnSpc>
                        <a:spcBef>
                          <a:spcPts val="0"/>
                        </a:spcBef>
                        <a:spcAft>
                          <a:spcPts val="1000"/>
                        </a:spcAft>
                      </a:pPr>
                      <a:r>
                        <a:rPr lang="en-US" sz="1000" b="1" dirty="0">
                          <a:latin typeface="Calibri"/>
                          <a:ea typeface="Calibri"/>
                          <a:cs typeface="Times New Roman"/>
                        </a:rPr>
                        <a:t>Movement &amp; </a:t>
                      </a:r>
                      <a:r>
                        <a:rPr lang="en-US" sz="1000" b="1" dirty="0" smtClean="0">
                          <a:latin typeface="Calibri"/>
                          <a:ea typeface="Calibri"/>
                          <a:cs typeface="Times New Roman"/>
                        </a:rPr>
                        <a:t>Maneuver (200 </a:t>
                      </a:r>
                      <a:r>
                        <a:rPr lang="en-US" sz="1000" b="1" dirty="0">
                          <a:latin typeface="Calibri"/>
                          <a:ea typeface="Calibri"/>
                          <a:cs typeface="Times New Roman"/>
                        </a:rPr>
                        <a:t>Series)</a:t>
                      </a:r>
                      <a:endParaRPr lang="en-US" sz="1000" dirty="0">
                        <a:latin typeface="Calibri"/>
                        <a:ea typeface="Calibri"/>
                        <a:cs typeface="Times New Roman"/>
                      </a:endParaRPr>
                    </a:p>
                  </a:txBody>
                  <a:tcPr marL="10803" marR="10803" marT="5281" marB="528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200</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latin typeface="Calibri"/>
                          <a:ea typeface="Calibri"/>
                          <a:cs typeface="Times New Roman"/>
                        </a:rPr>
                        <a:t>REDCON Status</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dirty="0">
                          <a:latin typeface="Calibri"/>
                          <a:ea typeface="Calibri"/>
                          <a:cs typeface="Times New Roman"/>
                        </a:rPr>
                        <a:t>201</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Adjacent Unit Coordination</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202</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Relief in Place Checklist </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203</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Passage of Lines Checklist</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818">
                <a:tc>
                  <a:txBody>
                    <a:bodyPr/>
                    <a:lstStyle/>
                    <a:p>
                      <a:pPr marL="0" marR="0" algn="ctr">
                        <a:lnSpc>
                          <a:spcPct val="115000"/>
                        </a:lnSpc>
                        <a:spcBef>
                          <a:spcPts val="0"/>
                        </a:spcBef>
                        <a:spcAft>
                          <a:spcPts val="1000"/>
                        </a:spcAft>
                      </a:pPr>
                      <a:r>
                        <a:rPr lang="en-US" sz="1000">
                          <a:latin typeface="Calibri"/>
                          <a:ea typeface="Calibri"/>
                          <a:cs typeface="Times New Roman"/>
                        </a:rPr>
                        <a:t>204</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737235" algn="l"/>
                        </a:tabLst>
                      </a:pPr>
                      <a:r>
                        <a:rPr lang="en-US" sz="1000">
                          <a:latin typeface="Calibri"/>
                          <a:ea typeface="Calibri"/>
                          <a:cs typeface="Times New Roman"/>
                        </a:rPr>
                        <a:t>Assembly Area Procedures</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205</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737235" algn="l"/>
                        </a:tabLst>
                      </a:pPr>
                      <a:r>
                        <a:rPr lang="en-US" sz="1000">
                          <a:latin typeface="Calibri"/>
                          <a:ea typeface="Calibri"/>
                          <a:cs typeface="Times New Roman"/>
                        </a:rPr>
                        <a:t>Quartering Party Procedures</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206</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tabLst>
                          <a:tab pos="737235" algn="l"/>
                        </a:tabLst>
                      </a:pPr>
                      <a:r>
                        <a:rPr lang="en-US" sz="1000">
                          <a:latin typeface="Calibri"/>
                          <a:ea typeface="Calibri"/>
                          <a:cs typeface="Times New Roman"/>
                        </a:rPr>
                        <a:t>Reconnaissance Methods / Types</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74">
                <a:tc>
                  <a:txBody>
                    <a:bodyPr/>
                    <a:lstStyle/>
                    <a:p>
                      <a:pPr marL="0" marR="0" algn="ctr">
                        <a:lnSpc>
                          <a:spcPct val="115000"/>
                        </a:lnSpc>
                        <a:spcBef>
                          <a:spcPts val="0"/>
                        </a:spcBef>
                        <a:spcAft>
                          <a:spcPts val="0"/>
                        </a:spcAft>
                      </a:pPr>
                      <a:r>
                        <a:rPr lang="en-US" sz="1000">
                          <a:latin typeface="Calibri"/>
                          <a:ea typeface="Calibri"/>
                          <a:cs typeface="Times New Roman"/>
                        </a:rPr>
                        <a:t>207-1, 207-2,</a:t>
                      </a:r>
                    </a:p>
                    <a:p>
                      <a:pPr marL="0" marR="0" algn="ctr">
                        <a:lnSpc>
                          <a:spcPct val="115000"/>
                        </a:lnSpc>
                        <a:spcBef>
                          <a:spcPts val="0"/>
                        </a:spcBef>
                        <a:spcAft>
                          <a:spcPts val="0"/>
                        </a:spcAft>
                      </a:pPr>
                      <a:r>
                        <a:rPr lang="en-US" sz="1000">
                          <a:latin typeface="Calibri"/>
                          <a:ea typeface="Calibri"/>
                          <a:cs typeface="Times New Roman"/>
                        </a:rPr>
                        <a:t>207-3,207-4</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latin typeface="Calibri"/>
                          <a:ea typeface="Calibri"/>
                          <a:cs typeface="Times New Roman"/>
                        </a:rPr>
                        <a:t>Route Recon Symbols and Overlay example</a:t>
                      </a: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074">
                <a:tc>
                  <a:txBody>
                    <a:bodyPr/>
                    <a:lstStyle/>
                    <a:p>
                      <a:pPr marL="0" marR="0" algn="ctr">
                        <a:lnSpc>
                          <a:spcPct val="115000"/>
                        </a:lnSpc>
                        <a:spcBef>
                          <a:spcPts val="0"/>
                        </a:spcBef>
                        <a:spcAft>
                          <a:spcPts val="0"/>
                        </a:spcAft>
                      </a:pPr>
                      <a:r>
                        <a:rPr lang="en-US" sz="1000" dirty="0" smtClean="0">
                          <a:latin typeface="Calibri"/>
                          <a:ea typeface="Calibri"/>
                          <a:cs typeface="Times New Roman"/>
                        </a:rPr>
                        <a:t>208</a:t>
                      </a:r>
                      <a:endParaRPr lang="en-US" sz="1000" dirty="0">
                        <a:latin typeface="Calibri"/>
                        <a:ea typeface="Calibri"/>
                        <a:cs typeface="Times New Roman"/>
                      </a:endParaRP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lnSpc>
                          <a:spcPct val="115000"/>
                        </a:lnSpc>
                        <a:spcBef>
                          <a:spcPts val="0"/>
                        </a:spcBef>
                        <a:spcAft>
                          <a:spcPts val="1000"/>
                        </a:spcAft>
                      </a:pPr>
                      <a:r>
                        <a:rPr lang="en-US" sz="1000" dirty="0" smtClean="0">
                          <a:latin typeface="Calibri"/>
                          <a:ea typeface="Calibri"/>
                          <a:cs typeface="Times New Roman"/>
                        </a:rPr>
                        <a:t>Set &amp; Established Criteria</a:t>
                      </a:r>
                      <a:endParaRPr lang="en-US" sz="1000" dirty="0">
                        <a:latin typeface="Calibri"/>
                        <a:ea typeface="Calibri"/>
                        <a:cs typeface="Times New Roman"/>
                      </a:endParaRPr>
                    </a:p>
                  </a:txBody>
                  <a:tcPr marL="10803" marR="10803" marT="5281" marB="5281">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92182">
                <a:tc gridSpan="2">
                  <a:txBody>
                    <a:bodyPr/>
                    <a:lstStyle/>
                    <a:p>
                      <a:pPr marL="0" marR="0" algn="ctr">
                        <a:lnSpc>
                          <a:spcPct val="115000"/>
                        </a:lnSpc>
                        <a:spcBef>
                          <a:spcPts val="0"/>
                        </a:spcBef>
                        <a:spcAft>
                          <a:spcPts val="1000"/>
                        </a:spcAft>
                      </a:pPr>
                      <a:r>
                        <a:rPr lang="en-US" sz="1000" b="1" dirty="0" smtClean="0">
                          <a:latin typeface="Calibri"/>
                          <a:ea typeface="Calibri"/>
                          <a:cs typeface="Times New Roman"/>
                        </a:rPr>
                        <a:t>Fires (</a:t>
                      </a:r>
                      <a:r>
                        <a:rPr lang="en-US" sz="1000" b="1" dirty="0">
                          <a:latin typeface="Calibri"/>
                          <a:ea typeface="Calibri"/>
                          <a:cs typeface="Times New Roman"/>
                        </a:rPr>
                        <a:t>300 Series)</a:t>
                      </a:r>
                      <a:endParaRPr lang="en-US" sz="1000" dirty="0">
                        <a:latin typeface="Calibri"/>
                        <a:ea typeface="Calibri"/>
                        <a:cs typeface="Times New Roman"/>
                      </a:endParaRPr>
                    </a:p>
                  </a:txBody>
                  <a:tcPr marL="10803" marR="10803" marT="5281" marB="5281">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300</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Target Block Numbers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301</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Clearance of Fires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302</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Emergency CAS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303-1, 303-2</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Air Ground Integration</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304</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LZ Operations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305</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Information Operations</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182">
                <a:tc>
                  <a:txBody>
                    <a:bodyPr/>
                    <a:lstStyle/>
                    <a:p>
                      <a:pPr marL="0" marR="0" algn="ctr">
                        <a:lnSpc>
                          <a:spcPct val="115000"/>
                        </a:lnSpc>
                        <a:spcBef>
                          <a:spcPts val="0"/>
                        </a:spcBef>
                        <a:spcAft>
                          <a:spcPts val="1000"/>
                        </a:spcAft>
                      </a:pPr>
                      <a:r>
                        <a:rPr lang="en-US" sz="1000">
                          <a:latin typeface="Calibri"/>
                          <a:ea typeface="Calibri"/>
                          <a:cs typeface="Times New Roman"/>
                        </a:rPr>
                        <a:t>306</a:t>
                      </a:r>
                    </a:p>
                  </a:txBody>
                  <a:tcPr marL="10803" marR="10803" marT="5281" marB="5281">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latin typeface="Calibri"/>
                          <a:ea typeface="Calibri"/>
                          <a:cs typeface="Times New Roman"/>
                        </a:rPr>
                        <a:t>Media Interaction</a:t>
                      </a: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nvGraphicFramePr>
        <p:xfrm>
          <a:off x="3657600" y="1676400"/>
          <a:ext cx="2590800" cy="4839982"/>
        </p:xfrm>
        <a:graphic>
          <a:graphicData uri="http://schemas.openxmlformats.org/drawingml/2006/table">
            <a:tbl>
              <a:tblPr/>
              <a:tblGrid>
                <a:gridCol w="1295400"/>
                <a:gridCol w="1295400"/>
              </a:tblGrid>
              <a:tr h="107468">
                <a:tc gridSpan="2">
                  <a:txBody>
                    <a:bodyPr/>
                    <a:lstStyle/>
                    <a:p>
                      <a:pPr marL="0" marR="0" algn="ctr">
                        <a:lnSpc>
                          <a:spcPct val="115000"/>
                        </a:lnSpc>
                        <a:spcBef>
                          <a:spcPts val="0"/>
                        </a:spcBef>
                        <a:spcAft>
                          <a:spcPts val="1000"/>
                        </a:spcAft>
                      </a:pPr>
                      <a:r>
                        <a:rPr lang="en-US" sz="1000" b="1" dirty="0" smtClean="0">
                          <a:latin typeface="Calibri"/>
                          <a:ea typeface="Calibri"/>
                          <a:cs typeface="Times New Roman"/>
                        </a:rPr>
                        <a:t>Sustainment (</a:t>
                      </a:r>
                      <a:r>
                        <a:rPr lang="en-US" sz="1000" b="1" dirty="0">
                          <a:latin typeface="Calibri"/>
                          <a:ea typeface="Calibri"/>
                          <a:cs typeface="Times New Roman"/>
                        </a:rPr>
                        <a:t>400 Series)</a:t>
                      </a:r>
                      <a:endParaRPr lang="en-US" sz="1000" dirty="0">
                        <a:latin typeface="Calibri"/>
                        <a:ea typeface="Calibri"/>
                        <a:cs typeface="Times New Roman"/>
                      </a:endParaRPr>
                    </a:p>
                  </a:txBody>
                  <a:tcPr marL="12594" marR="12594" marT="6157" marB="615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400</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3-Day Recovery Plan</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799">
                <a:tc>
                  <a:txBody>
                    <a:bodyPr/>
                    <a:lstStyle/>
                    <a:p>
                      <a:pPr marL="0" marR="0" algn="ctr">
                        <a:lnSpc>
                          <a:spcPct val="115000"/>
                        </a:lnSpc>
                        <a:spcBef>
                          <a:spcPts val="0"/>
                        </a:spcBef>
                        <a:spcAft>
                          <a:spcPts val="1000"/>
                        </a:spcAft>
                      </a:pPr>
                      <a:r>
                        <a:rPr lang="en-US" sz="1000" dirty="0">
                          <a:latin typeface="Calibri"/>
                          <a:ea typeface="Calibri"/>
                          <a:cs typeface="Times New Roman"/>
                        </a:rPr>
                        <a:t>401-1, 401-2</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M113 Ambulance Load plan</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402-1, 402-2</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MASCAL SOP</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403</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smtClean="0">
                          <a:latin typeface="Calibri"/>
                          <a:ea typeface="Calibri"/>
                          <a:cs typeface="Times New Roman"/>
                        </a:rPr>
                        <a:t>Aid Station </a:t>
                      </a:r>
                      <a:r>
                        <a:rPr lang="en-US" sz="1000" dirty="0">
                          <a:latin typeface="Calibri"/>
                          <a:ea typeface="Calibri"/>
                          <a:cs typeface="Times New Roman"/>
                        </a:rPr>
                        <a:t>Capabilities</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404</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EVAC SOP</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405</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EPW Casualty SOP </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406</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CTCP Overview</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407</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FTCP Overview</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408</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UBL (Bradley)</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gridSpan="2">
                  <a:txBody>
                    <a:bodyPr/>
                    <a:lstStyle/>
                    <a:p>
                      <a:pPr marL="0" marR="0" algn="ctr">
                        <a:lnSpc>
                          <a:spcPct val="115000"/>
                        </a:lnSpc>
                        <a:spcBef>
                          <a:spcPts val="0"/>
                        </a:spcBef>
                        <a:spcAft>
                          <a:spcPts val="1000"/>
                        </a:spcAft>
                      </a:pPr>
                      <a:r>
                        <a:rPr lang="en-US" sz="1000" b="1" dirty="0" smtClean="0">
                          <a:latin typeface="Calibri"/>
                          <a:ea typeface="Calibri"/>
                          <a:cs typeface="Times New Roman"/>
                        </a:rPr>
                        <a:t>Protection (</a:t>
                      </a:r>
                      <a:r>
                        <a:rPr lang="en-US" sz="1000" b="1" dirty="0">
                          <a:latin typeface="Calibri"/>
                          <a:ea typeface="Calibri"/>
                          <a:cs typeface="Times New Roman"/>
                        </a:rPr>
                        <a:t>500 Series)</a:t>
                      </a:r>
                      <a:endParaRPr lang="en-US" sz="1000" dirty="0">
                        <a:latin typeface="Calibri"/>
                        <a:ea typeface="Calibri"/>
                        <a:cs typeface="Times New Roman"/>
                      </a:endParaRPr>
                    </a:p>
                  </a:txBody>
                  <a:tcPr marL="12594" marR="12594" marT="6157" marB="6157">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500-1, 500-2</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Risk Managment</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501-1, 501-2</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Breach Lane Marking</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502</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Bypass Marking</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503</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EWO </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a:txBody>
                    <a:bodyPr/>
                    <a:lstStyle/>
                    <a:p>
                      <a:pPr marL="0" marR="0" algn="ctr">
                        <a:lnSpc>
                          <a:spcPct val="115000"/>
                        </a:lnSpc>
                        <a:spcBef>
                          <a:spcPts val="0"/>
                        </a:spcBef>
                        <a:spcAft>
                          <a:spcPts val="1000"/>
                        </a:spcAft>
                      </a:pPr>
                      <a:r>
                        <a:rPr lang="en-US" sz="1000" dirty="0">
                          <a:latin typeface="Calibri"/>
                          <a:ea typeface="Calibri"/>
                          <a:cs typeface="Times New Roman"/>
                        </a:rPr>
                        <a:t>504</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a:latin typeface="Calibri"/>
                          <a:ea typeface="Calibri"/>
                          <a:cs typeface="Times New Roman"/>
                        </a:rPr>
                        <a:t>MOPP </a:t>
                      </a:r>
                      <a:r>
                        <a:rPr lang="en-US" sz="1000" dirty="0" smtClean="0">
                          <a:latin typeface="Calibri"/>
                          <a:ea typeface="Calibri"/>
                          <a:cs typeface="Times New Roman"/>
                        </a:rPr>
                        <a:t>Levels</a:t>
                      </a:r>
                      <a:r>
                        <a:rPr lang="en-US" sz="1000" baseline="0" dirty="0" smtClean="0">
                          <a:latin typeface="Calibri"/>
                          <a:ea typeface="Calibri"/>
                          <a:cs typeface="Times New Roman"/>
                        </a:rPr>
                        <a:t> / Unmasking Procedures</a:t>
                      </a:r>
                      <a:endParaRPr lang="en-US" sz="1000" dirty="0">
                        <a:latin typeface="Calibri"/>
                        <a:ea typeface="Calibri"/>
                        <a:cs typeface="Times New Roman"/>
                      </a:endParaRP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6799">
                <a:tc>
                  <a:txBody>
                    <a:bodyPr/>
                    <a:lstStyle/>
                    <a:p>
                      <a:pPr marL="0" marR="0" algn="ctr">
                        <a:lnSpc>
                          <a:spcPct val="115000"/>
                        </a:lnSpc>
                        <a:spcBef>
                          <a:spcPts val="0"/>
                        </a:spcBef>
                        <a:spcAft>
                          <a:spcPts val="1000"/>
                        </a:spcAft>
                      </a:pPr>
                      <a:r>
                        <a:rPr lang="en-US" sz="1000" dirty="0">
                          <a:latin typeface="Calibri"/>
                          <a:ea typeface="Calibri"/>
                          <a:cs typeface="Times New Roman"/>
                        </a:rPr>
                        <a:t>505</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Uniform &amp; Weapon Safety Postures</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rowSpan="6">
                  <a:txBody>
                    <a:bodyPr/>
                    <a:lstStyle/>
                    <a:p>
                      <a:pPr marL="0" marR="0" algn="ctr">
                        <a:lnSpc>
                          <a:spcPct val="115000"/>
                        </a:lnSpc>
                        <a:spcBef>
                          <a:spcPts val="0"/>
                        </a:spcBef>
                        <a:spcAft>
                          <a:spcPts val="1000"/>
                        </a:spcAft>
                      </a:pPr>
                      <a:r>
                        <a:rPr lang="en-US" sz="1000" dirty="0">
                          <a:latin typeface="Calibri"/>
                          <a:ea typeface="Calibri"/>
                          <a:cs typeface="Times New Roman"/>
                        </a:rPr>
                        <a:t>Reports</a:t>
                      </a: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a:latin typeface="Calibri"/>
                          <a:ea typeface="Calibri"/>
                          <a:cs typeface="Times New Roman"/>
                        </a:rPr>
                        <a:t>GREEN Reports</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vMerge="1">
                  <a:txBody>
                    <a:bodyPr/>
                    <a:lstStyle/>
                    <a:p>
                      <a:endParaRPr lang="en-US"/>
                    </a:p>
                  </a:txBody>
                  <a:tcPr/>
                </a:tc>
                <a:tc>
                  <a:txBody>
                    <a:bodyPr/>
                    <a:lstStyle/>
                    <a:p>
                      <a:pPr marL="0" marR="0" algn="ctr">
                        <a:lnSpc>
                          <a:spcPct val="115000"/>
                        </a:lnSpc>
                        <a:spcBef>
                          <a:spcPts val="0"/>
                        </a:spcBef>
                        <a:spcAft>
                          <a:spcPts val="1000"/>
                        </a:spcAft>
                      </a:pPr>
                      <a:r>
                        <a:rPr lang="en-US" sz="1000">
                          <a:latin typeface="Calibri"/>
                          <a:ea typeface="Calibri"/>
                          <a:cs typeface="Times New Roman"/>
                        </a:rPr>
                        <a:t>BLUE Reports</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vMerge="1">
                  <a:txBody>
                    <a:bodyPr/>
                    <a:lstStyle/>
                    <a:p>
                      <a:endParaRPr lang="en-US"/>
                    </a:p>
                  </a:txBody>
                  <a:tcPr/>
                </a:tc>
                <a:tc>
                  <a:txBody>
                    <a:bodyPr/>
                    <a:lstStyle/>
                    <a:p>
                      <a:pPr marL="0" marR="0" algn="ctr">
                        <a:lnSpc>
                          <a:spcPct val="115000"/>
                        </a:lnSpc>
                        <a:spcBef>
                          <a:spcPts val="0"/>
                        </a:spcBef>
                        <a:spcAft>
                          <a:spcPts val="1000"/>
                        </a:spcAft>
                      </a:pPr>
                      <a:r>
                        <a:rPr lang="en-US" sz="1000">
                          <a:latin typeface="Calibri"/>
                          <a:ea typeface="Calibri"/>
                          <a:cs typeface="Times New Roman"/>
                        </a:rPr>
                        <a:t>YELLOW Reports</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vMerge="1">
                  <a:txBody>
                    <a:bodyPr/>
                    <a:lstStyle/>
                    <a:p>
                      <a:endParaRPr lang="en-US"/>
                    </a:p>
                  </a:txBody>
                  <a:tcPr/>
                </a:tc>
                <a:tc>
                  <a:txBody>
                    <a:bodyPr/>
                    <a:lstStyle/>
                    <a:p>
                      <a:pPr marL="0" marR="0" algn="ctr">
                        <a:lnSpc>
                          <a:spcPct val="115000"/>
                        </a:lnSpc>
                        <a:spcBef>
                          <a:spcPts val="0"/>
                        </a:spcBef>
                        <a:spcAft>
                          <a:spcPts val="1000"/>
                        </a:spcAft>
                      </a:pPr>
                      <a:r>
                        <a:rPr lang="en-US" sz="1000">
                          <a:latin typeface="Calibri"/>
                          <a:ea typeface="Calibri"/>
                          <a:cs typeface="Times New Roman"/>
                        </a:rPr>
                        <a:t>RED Reports</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vMerge="1">
                  <a:txBody>
                    <a:bodyPr/>
                    <a:lstStyle/>
                    <a:p>
                      <a:endParaRPr lang="en-US"/>
                    </a:p>
                  </a:txBody>
                  <a:tcPr/>
                </a:tc>
                <a:tc>
                  <a:txBody>
                    <a:bodyPr/>
                    <a:lstStyle/>
                    <a:p>
                      <a:pPr marL="0" marR="0" algn="ctr">
                        <a:lnSpc>
                          <a:spcPct val="115000"/>
                        </a:lnSpc>
                        <a:spcBef>
                          <a:spcPts val="0"/>
                        </a:spcBef>
                        <a:spcAft>
                          <a:spcPts val="1000"/>
                        </a:spcAft>
                      </a:pPr>
                      <a:r>
                        <a:rPr lang="en-US" sz="1000" dirty="0">
                          <a:latin typeface="Calibri"/>
                          <a:ea typeface="Calibri"/>
                          <a:cs typeface="Times New Roman"/>
                        </a:rPr>
                        <a:t>PURPLE Reports</a:t>
                      </a: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468">
                <a:tc vMerge="1">
                  <a:txBody>
                    <a:bodyPr/>
                    <a:lstStyle/>
                    <a:p>
                      <a:pPr marL="0" marR="0" algn="ctr">
                        <a:lnSpc>
                          <a:spcPct val="115000"/>
                        </a:lnSpc>
                        <a:spcBef>
                          <a:spcPts val="0"/>
                        </a:spcBef>
                        <a:spcAft>
                          <a:spcPts val="1000"/>
                        </a:spcAft>
                      </a:pPr>
                      <a:endParaRPr lang="en-US" sz="1000" dirty="0">
                        <a:latin typeface="Calibri"/>
                        <a:ea typeface="Calibri"/>
                        <a:cs typeface="Times New Roman"/>
                      </a:endParaRPr>
                    </a:p>
                  </a:txBody>
                  <a:tcPr marL="12594" marR="12594" marT="6157" marB="6157"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000" dirty="0" smtClean="0">
                          <a:latin typeface="Calibri"/>
                          <a:ea typeface="Calibri"/>
                          <a:cs typeface="Times New Roman"/>
                        </a:rPr>
                        <a:t>CBRNE Reports</a:t>
                      </a:r>
                      <a:endParaRPr lang="en-US" sz="1000" dirty="0">
                        <a:latin typeface="Calibri"/>
                        <a:ea typeface="Calibri"/>
                        <a:cs typeface="Times New Roman"/>
                      </a:endParaRPr>
                    </a:p>
                  </a:txBody>
                  <a:tcPr marL="12594" marR="12594" marT="6157" marB="6157">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bl>
          </a:graphicData>
        </a:graphic>
      </p:graphicFrame>
      <p:sp>
        <p:nvSpPr>
          <p:cNvPr id="634881" name="Rectangle 1"/>
          <p:cNvSpPr>
            <a:spLocks noChangeArrowheads="1"/>
          </p:cNvSpPr>
          <p:nvPr/>
        </p:nvSpPr>
        <p:spPr bwMode="auto">
          <a:xfrm>
            <a:off x="0" y="0"/>
            <a:ext cx="6858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6100" name="Group 84"/>
          <p:cNvGraphicFramePr>
            <a:graphicFrameLocks noGrp="1"/>
          </p:cNvGraphicFramePr>
          <p:nvPr>
            <p:ph type="tbl" idx="1"/>
          </p:nvPr>
        </p:nvGraphicFramePr>
        <p:xfrm>
          <a:off x="130175" y="479425"/>
          <a:ext cx="6705600" cy="8307024"/>
        </p:xfrm>
        <a:graphic>
          <a:graphicData uri="http://schemas.openxmlformats.org/drawingml/2006/table">
            <a:tbl>
              <a:tblPr/>
              <a:tblGrid>
                <a:gridCol w="825500"/>
                <a:gridCol w="1684338"/>
                <a:gridCol w="1438275"/>
                <a:gridCol w="1490662"/>
                <a:gridCol w="1266825"/>
              </a:tblGrid>
              <a:tr h="7080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IC Operations</a:t>
                      </a:r>
                      <a:endParaRPr kumimoji="0" lang="en-US" sz="900" b="0" i="0" u="none" strike="noStrike" cap="none" normalizeH="0" baseline="0" dirty="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Initiate Movement of IC Assets</a:t>
                      </a:r>
                      <a:endParaRPr kumimoji="0" lang="en-US" sz="900" b="0" i="0" u="none" strike="noStrike" cap="none" normalizeH="0" baseline="0" dirty="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Recon Pull</a:t>
                      </a:r>
                      <a:endParaRPr kumimoji="0" lang="en-US" sz="900" b="0"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(Develop Information/Answer Assumptions)</a:t>
                      </a:r>
                      <a:endParaRPr kumimoji="0" lang="en-US" sz="900" b="0" i="0" u="none" strike="noStrike" cap="none" normalizeH="0" baseline="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Arial" charset="0"/>
                          <a:cs typeface="Times New Roman" pitchFamily="18" charset="0"/>
                        </a:rPr>
                        <a:t>Recon Push (Confirm/Deny COA)</a:t>
                      </a:r>
                      <a:endParaRPr kumimoji="0" lang="en-US" sz="900" b="0" i="0" u="none" strike="noStrike" cap="none" normalizeH="0" baseline="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cs typeface="Times New Roman" pitchFamily="18" charset="0"/>
                        </a:rPr>
                        <a:t>Update IC </a:t>
                      </a:r>
                      <a:r>
                        <a:rPr kumimoji="0" lang="en-US" sz="900" b="1" i="0" u="none" strike="noStrike" cap="none" normalizeH="0" baseline="0" dirty="0" err="1" smtClean="0">
                          <a:ln>
                            <a:noFill/>
                          </a:ln>
                          <a:solidFill>
                            <a:schemeClr val="tx1"/>
                          </a:solidFill>
                          <a:effectLst/>
                          <a:latin typeface="Arial" charset="0"/>
                          <a:cs typeface="Times New Roman" pitchFamily="18" charset="0"/>
                        </a:rPr>
                        <a:t>Taskings</a:t>
                      </a:r>
                      <a:r>
                        <a:rPr kumimoji="0" lang="en-US" sz="900" b="1" i="0" u="none" strike="noStrike" cap="none" normalizeH="0" baseline="0" dirty="0" smtClean="0">
                          <a:ln>
                            <a:noFill/>
                          </a:ln>
                          <a:solidFill>
                            <a:schemeClr val="tx1"/>
                          </a:solidFill>
                          <a:effectLst/>
                          <a:latin typeface="Arial" charset="0"/>
                          <a:cs typeface="Times New Roman" pitchFamily="18" charset="0"/>
                        </a:rPr>
                        <a:t> (FRAGO)</a:t>
                      </a:r>
                      <a:endParaRPr kumimoji="0" lang="en-US" sz="900" b="0" i="0" u="none" strike="noStrike" cap="none" normalizeH="0" baseline="0" dirty="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GO 6</a:t>
                      </a:r>
                      <a:endParaRPr kumimoji="0" lang="en-US" sz="900" b="0" i="0" u="none" strike="noStrike" cap="none" normalizeH="0" baseline="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Initial guidance for ISR operations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PIR approval</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Additional guidance for ISR operations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guidance</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Approve CCIR updates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guidance</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guidance for FRAGO</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12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S2 Section</a:t>
                      </a: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General enemy situation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Initial collection plan with ISR overlay</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Initial PIR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Designate recon objectives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Plan for mixing and redundancy of ISR assets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Post products on TOCLAN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Identify initial targets for SEAD</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enemy situation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Complete enemy SITEMPs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Request updated Black, Grey, White list</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Association Matrix</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Event Matrix</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Nominate targets with FSO</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Queue assets as needed or directed by Cdr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Post updates to TOCLAN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Confirm/Deny ECOAs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collection plan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Update PIR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Update ECOA for wargaming</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Queue assets as needed or directed by Cdr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Post updates to TOCLAN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Publish INTSUM</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Nominate/update targets based on updated ECOA</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enemy situation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Update PIR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Update collection plan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Assign new NAIs and recon objectives</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192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S3 Section</a:t>
                      </a: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Higher headquarters mission, intent, concept</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Adjacent unit mission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Define AO</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ISR mission statement</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Confirm recon objectives with S2</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LD/LC time</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Task organization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Routes to AO</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FPOL Initial CCIR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Post products to TOCLAN</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Commander’s intent for ISR operations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Initial CCIR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Update timeline</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Refine/execute extraction plan </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Refine/execute re-constitution plan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Post updates to TOCLAN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Determine any re-tasking to subordinate units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Refine CSS operations supporting IC </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Update CCIR</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Update timeline</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Refine/execute re-constitution plan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Post updates to TOCLAN</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Update and/or change IC Mission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Update friendly COA - base on adjusted ECOA</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Issue FRAGO</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1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FSO</a:t>
                      </a: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Identify fire support coordination measures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Identify initial targets (SEAD for air insertions)</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Nominate Targets with S2</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Assign NFAs</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targets based on updated ECOA</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Update targets</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Assign new NFAs</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921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CHEMO</a:t>
                      </a: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Identify CBRN recon assets available</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Assist S2 in identifying CBRN threat (include industrial chemicals if in urban environment)</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CBRN reconnaissance plan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GO 5</a:t>
                      </a: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Determine civil considerations for IC (i.e. If IC asset encounters civilians)</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Update S2 and S3 on Civil-Military considerations for ISR</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Medical PL</a:t>
                      </a: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Identify CASEVAC assets available </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CASEVAC plan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87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GO 4</a:t>
                      </a:r>
                      <a:endParaRPr kumimoji="0" lang="en-US" sz="900" b="0" i="0" u="none" strike="noStrike" cap="none" normalizeH="0" baseline="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Identify CSS assets available </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Determine supply and re-supply plan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Determine re-constitution plan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Refine/execute re-supply plan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Refine/execute re-constitution plan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Refine/execute re-supply plan</a:t>
                      </a:r>
                    </a:p>
                    <a:p>
                      <a:pPr marL="0" marR="0" lvl="0" indent="0" algn="l" defTabSz="914400" rtl="0" eaLnBrk="0" fontAlgn="base" latinLnBrk="0" hangingPunct="0">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Refine/execute re-constitution plan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794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chemeClr val="tx1"/>
                          </a:solidFill>
                          <a:effectLst/>
                          <a:latin typeface="Arial" charset="0"/>
                          <a:cs typeface="Times New Roman" pitchFamily="18" charset="0"/>
                        </a:rPr>
                        <a:t>GO 23</a:t>
                      </a: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Identify </a:t>
                      </a:r>
                      <a:r>
                        <a:rPr kumimoji="0" lang="en-US" sz="700" b="0" i="0" u="none" strike="noStrike" cap="none" normalizeH="0" baseline="0" dirty="0" err="1" smtClean="0">
                          <a:ln>
                            <a:noFill/>
                          </a:ln>
                          <a:solidFill>
                            <a:schemeClr val="tx1"/>
                          </a:solidFill>
                          <a:effectLst/>
                          <a:latin typeface="Arial" charset="0"/>
                          <a:cs typeface="Times New Roman" pitchFamily="18" charset="0"/>
                        </a:rPr>
                        <a:t>commo</a:t>
                      </a:r>
                      <a:r>
                        <a:rPr kumimoji="0" lang="en-US" sz="700" b="0" i="0" u="none" strike="noStrike" cap="none" normalizeH="0" baseline="0" dirty="0" smtClean="0">
                          <a:ln>
                            <a:noFill/>
                          </a:ln>
                          <a:solidFill>
                            <a:schemeClr val="tx1"/>
                          </a:solidFill>
                          <a:effectLst/>
                          <a:latin typeface="Arial" charset="0"/>
                          <a:cs typeface="Times New Roman" pitchFamily="18" charset="0"/>
                        </a:rPr>
                        <a:t> problems and recommend resolutions</a:t>
                      </a:r>
                    </a:p>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 Integrate </a:t>
                      </a:r>
                      <a:r>
                        <a:rPr kumimoji="0" lang="en-US" sz="700" b="0" i="0" u="none" strike="noStrike" cap="none" normalizeH="0" baseline="0" dirty="0" err="1" smtClean="0">
                          <a:ln>
                            <a:noFill/>
                          </a:ln>
                          <a:solidFill>
                            <a:schemeClr val="tx1"/>
                          </a:solidFill>
                          <a:effectLst/>
                          <a:latin typeface="Arial" charset="0"/>
                          <a:cs typeface="Times New Roman" pitchFamily="18" charset="0"/>
                        </a:rPr>
                        <a:t>Retrans</a:t>
                      </a:r>
                      <a:r>
                        <a:rPr kumimoji="0" lang="en-US" sz="700" b="0" i="0" u="none" strike="noStrike" cap="none" normalizeH="0" baseline="0" dirty="0" smtClean="0">
                          <a:ln>
                            <a:noFill/>
                          </a:ln>
                          <a:solidFill>
                            <a:schemeClr val="tx1"/>
                          </a:solidFill>
                          <a:effectLst/>
                          <a:latin typeface="Arial" charset="0"/>
                          <a:cs typeface="Times New Roman" pitchFamily="18" charset="0"/>
                        </a:rPr>
                        <a:t> w/ MC &amp; Sustainment nodes</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Concept of signal support to ISR operations</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Refine signal plan</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Plan for signal support of new IC mission</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0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Arial" charset="0"/>
                          <a:cs typeface="Times New Roman" pitchFamily="18" charset="0"/>
                        </a:rPr>
                        <a:t>LNOs</a:t>
                      </a:r>
                      <a:endParaRPr kumimoji="0" lang="en-US" sz="900" b="0" i="0" u="none" strike="noStrike" cap="none" normalizeH="0" baseline="0" smtClean="0">
                        <a:ln>
                          <a:noFill/>
                        </a:ln>
                        <a:solidFill>
                          <a:schemeClr val="tx1"/>
                        </a:solidFill>
                        <a:effectLst/>
                        <a:latin typeface="Arial" charset="0"/>
                        <a:cs typeface="Arial" charset="0"/>
                      </a:endParaRPr>
                    </a:p>
                  </a:txBody>
                  <a:tcPr marL="160006" marR="160006" marT="80004" marB="8000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smtClean="0">
                          <a:ln>
                            <a:noFill/>
                          </a:ln>
                          <a:solidFill>
                            <a:schemeClr val="tx1"/>
                          </a:solidFill>
                          <a:effectLst/>
                          <a:latin typeface="Arial" charset="0"/>
                          <a:cs typeface="Times New Roman" pitchFamily="18" charset="0"/>
                        </a:rPr>
                        <a:t>Get copy of BCT ops and ISR overlay</a:t>
                      </a: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Provide BCT with TF IC plan</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98538" rtl="0" eaLnBrk="1" fontAlgn="base" latinLnBrk="0" hangingPunct="1">
                        <a:lnSpc>
                          <a:spcPct val="100000"/>
                        </a:lnSpc>
                        <a:spcBef>
                          <a:spcPct val="20000"/>
                        </a:spcBef>
                        <a:spcAft>
                          <a:spcPct val="0"/>
                        </a:spcAft>
                        <a:buClrTx/>
                        <a:buSzTx/>
                        <a:buFontTx/>
                        <a:buNone/>
                        <a:tabLst/>
                      </a:pPr>
                      <a:endParaRPr kumimoji="0" lang="en-US" sz="700" b="0" i="0" u="none" strike="noStrike" cap="none" normalizeH="0" baseline="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228600" algn="l"/>
                          <a:tab pos="455613" algn="l"/>
                        </a:tabLst>
                      </a:pPr>
                      <a:r>
                        <a:rPr kumimoji="0" lang="en-US" sz="700" b="0" i="0" u="none" strike="noStrike" cap="none" normalizeH="0" baseline="0" dirty="0" smtClean="0">
                          <a:ln>
                            <a:noFill/>
                          </a:ln>
                          <a:solidFill>
                            <a:schemeClr val="tx1"/>
                          </a:solidFill>
                          <a:effectLst/>
                          <a:latin typeface="Arial" charset="0"/>
                          <a:cs typeface="Times New Roman" pitchFamily="18" charset="0"/>
                        </a:rPr>
                        <a:t>Provide BCT with CAB ISR FRAGO</a:t>
                      </a:r>
                      <a:endParaRPr kumimoji="0" lang="en-US" sz="700" b="0" i="0" u="none" strike="noStrike" cap="none" normalizeH="0" baseline="0" dirty="0" smtClean="0">
                        <a:ln>
                          <a:noFill/>
                        </a:ln>
                        <a:solidFill>
                          <a:schemeClr val="tx1"/>
                        </a:solidFill>
                        <a:effectLst/>
                        <a:latin typeface="Arial" charset="0"/>
                        <a:cs typeface="Arial" charset="0"/>
                      </a:endParaRPr>
                    </a:p>
                  </a:txBody>
                  <a:tcPr marL="160006" marR="160006" marT="80004" marB="8000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6092" name="Rectangle 2"/>
          <p:cNvSpPr>
            <a:spLocks noChangeArrowheads="1"/>
          </p:cNvSpPr>
          <p:nvPr/>
        </p:nvSpPr>
        <p:spPr bwMode="auto">
          <a:xfrm>
            <a:off x="4419600" y="76200"/>
            <a:ext cx="23622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101</a:t>
            </a:r>
            <a:r>
              <a:rPr lang="en-US" u="none" dirty="0">
                <a:solidFill>
                  <a:schemeClr val="tx2"/>
                </a:solidFill>
              </a:rPr>
              <a:t/>
            </a:r>
            <a:br>
              <a:rPr lang="en-US" u="none" dirty="0">
                <a:solidFill>
                  <a:schemeClr val="tx2"/>
                </a:solidFill>
              </a:rPr>
            </a:br>
            <a:r>
              <a:rPr lang="en-US" u="none" dirty="0" smtClean="0">
                <a:solidFill>
                  <a:schemeClr val="tx2"/>
                </a:solidFill>
              </a:rPr>
              <a:t>Information Collection</a:t>
            </a:r>
            <a:endParaRPr lang="en-US" u="none" dirty="0">
              <a:solidFill>
                <a:schemeClr val="tx2"/>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3" name="Picture 5" descr="Female pic II"/>
          <p:cNvPicPr>
            <a:picLocks noGrp="1" noChangeAspect="1" noChangeArrowheads="1"/>
          </p:cNvPicPr>
          <p:nvPr>
            <p:ph idx="1"/>
          </p:nvPr>
        </p:nvPicPr>
        <p:blipFill>
          <a:blip r:embed="rId2" cstate="print"/>
          <a:stretch>
            <a:fillRect/>
          </a:stretch>
        </p:blipFill>
        <p:spPr>
          <a:xfrm>
            <a:off x="4114800" y="4876800"/>
            <a:ext cx="2359152" cy="2107692"/>
          </a:xfrm>
        </p:spPr>
      </p:pic>
      <p:sp>
        <p:nvSpPr>
          <p:cNvPr id="89090"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102 </a:t>
            </a:r>
            <a:r>
              <a:rPr lang="en-US" u="none" dirty="0">
                <a:solidFill>
                  <a:schemeClr val="tx2"/>
                </a:solidFill>
              </a:rPr>
              <a:t>Sensitive Site Exploitation</a:t>
            </a:r>
          </a:p>
        </p:txBody>
      </p:sp>
      <p:sp>
        <p:nvSpPr>
          <p:cNvPr id="89091" name="Text Box 3"/>
          <p:cNvSpPr txBox="1">
            <a:spLocks noChangeArrowheads="1"/>
          </p:cNvSpPr>
          <p:nvPr/>
        </p:nvSpPr>
        <p:spPr bwMode="auto">
          <a:xfrm>
            <a:off x="227013" y="671513"/>
            <a:ext cx="2916237" cy="3748087"/>
          </a:xfrm>
          <a:prstGeom prst="rect">
            <a:avLst/>
          </a:prstGeom>
          <a:noFill/>
          <a:ln w="9525">
            <a:noFill/>
            <a:miter lim="800000"/>
            <a:headEnd/>
            <a:tailEnd/>
          </a:ln>
        </p:spPr>
        <p:txBody>
          <a:bodyPr lIns="91431" tIns="45716" rIns="91431" bIns="45716">
            <a:spAutoFit/>
          </a:bodyPr>
          <a:lstStyle/>
          <a:p>
            <a:pPr marL="455613" indent="-455613"/>
            <a:r>
              <a:rPr lang="en-US" sz="1000" dirty="0"/>
              <a:t>Sensitive Site Exploitation PCI Checklist:</a:t>
            </a:r>
          </a:p>
          <a:p>
            <a:pPr marL="455613" indent="-455613"/>
            <a:endParaRPr lang="en-US" sz="1000" dirty="0"/>
          </a:p>
          <a:p>
            <a:pPr marL="455613" indent="-455613">
              <a:buFont typeface="Wingdings" pitchFamily="2" charset="2"/>
              <a:buChar char="q"/>
            </a:pPr>
            <a:r>
              <a:rPr lang="en-US" sz="1000" b="0" u="none" dirty="0"/>
              <a:t>Plastic bags, Boxes or Sandbags to be used to segregate, store, evidence for prosecution or later exploitation </a:t>
            </a:r>
          </a:p>
          <a:p>
            <a:pPr marL="455613" indent="-455613">
              <a:buFont typeface="Wingdings" pitchFamily="2" charset="2"/>
              <a:buChar char="q"/>
            </a:pPr>
            <a:r>
              <a:rPr lang="en-US" sz="1000" b="0" u="none" dirty="0"/>
              <a:t>Permanent markers used to annotate information on containers of detainee property. </a:t>
            </a:r>
          </a:p>
          <a:p>
            <a:pPr marL="455613" indent="-455613">
              <a:buFont typeface="Wingdings" pitchFamily="2" charset="2"/>
              <a:buChar char="q"/>
            </a:pPr>
            <a:r>
              <a:rPr lang="en-US" sz="1000" b="0" u="none" dirty="0"/>
              <a:t>Latex or rubber gloves for handling detainees and evidence </a:t>
            </a:r>
          </a:p>
          <a:p>
            <a:pPr marL="455613" indent="-455613">
              <a:buFont typeface="Wingdings" pitchFamily="2" charset="2"/>
              <a:buChar char="q"/>
            </a:pPr>
            <a:r>
              <a:rPr lang="en-US" sz="1000" b="0" u="none" dirty="0"/>
              <a:t>Flexi-cuffs, Duct tape or 550 cord to restrain detainees.</a:t>
            </a:r>
          </a:p>
          <a:p>
            <a:pPr marL="455613" indent="-455613">
              <a:buFont typeface="Wingdings" pitchFamily="2" charset="2"/>
              <a:buChar char="q"/>
            </a:pPr>
            <a:r>
              <a:rPr lang="en-US" sz="1000" b="0" u="none" dirty="0"/>
              <a:t>Flexi-cuff cutters to cut flexi-cuffs. </a:t>
            </a:r>
          </a:p>
          <a:p>
            <a:pPr marL="455613" indent="-455613">
              <a:buFont typeface="Wingdings" pitchFamily="2" charset="2"/>
              <a:buChar char="q"/>
            </a:pPr>
            <a:r>
              <a:rPr lang="en-US" sz="1000" b="0" u="none" dirty="0"/>
              <a:t>3” x 5” or 5” x 8” Index Cards.</a:t>
            </a:r>
          </a:p>
          <a:p>
            <a:pPr marL="455613" indent="-455613">
              <a:buFont typeface="Wingdings" pitchFamily="2" charset="2"/>
              <a:buChar char="q"/>
            </a:pPr>
            <a:r>
              <a:rPr lang="en-US" sz="1000" b="0" u="none" dirty="0"/>
              <a:t>Blacked-out goggles, bandanas, bandages or other cloth to blindfold or gag detainees.  </a:t>
            </a:r>
          </a:p>
          <a:p>
            <a:pPr marL="455613" indent="-455613">
              <a:buFont typeface="Wingdings" pitchFamily="2" charset="2"/>
              <a:buChar char="q"/>
            </a:pPr>
            <a:r>
              <a:rPr lang="en-US" sz="1000" b="0" u="none" dirty="0"/>
              <a:t>Polaroid Cameras for hasty screening of detainees. </a:t>
            </a:r>
          </a:p>
          <a:p>
            <a:pPr marL="455613" indent="-455613">
              <a:buFont typeface="Wingdings" pitchFamily="2" charset="2"/>
              <a:buChar char="q"/>
            </a:pPr>
            <a:r>
              <a:rPr lang="en-US" sz="1000" b="0" u="none" dirty="0"/>
              <a:t>Digital Cameras to document CEM and Detainees for future processing.</a:t>
            </a:r>
          </a:p>
          <a:p>
            <a:pPr marL="455613" indent="-455613">
              <a:buFont typeface="Wingdings" pitchFamily="2" charset="2"/>
              <a:buChar char="q"/>
            </a:pPr>
            <a:endParaRPr lang="en-US" sz="1000" b="0" u="none" dirty="0"/>
          </a:p>
          <a:p>
            <a:pPr marL="455613" indent="-455613">
              <a:buFontTx/>
              <a:buChar char="•"/>
            </a:pPr>
            <a:endParaRPr lang="en-US" sz="1000" b="0" u="none" dirty="0"/>
          </a:p>
          <a:p>
            <a:pPr marL="455613" indent="-455613">
              <a:buFontTx/>
              <a:buChar char="•"/>
            </a:pPr>
            <a:endParaRPr lang="en-US" sz="1000" b="0" u="none" dirty="0"/>
          </a:p>
        </p:txBody>
      </p:sp>
      <p:sp>
        <p:nvSpPr>
          <p:cNvPr id="89092" name="Text Box 4"/>
          <p:cNvSpPr txBox="1">
            <a:spLocks noChangeArrowheads="1"/>
          </p:cNvSpPr>
          <p:nvPr/>
        </p:nvSpPr>
        <p:spPr bwMode="auto">
          <a:xfrm>
            <a:off x="3638550" y="685800"/>
            <a:ext cx="2914650" cy="2092873"/>
          </a:xfrm>
          <a:prstGeom prst="rect">
            <a:avLst/>
          </a:prstGeom>
          <a:noFill/>
          <a:ln w="9525">
            <a:noFill/>
            <a:miter lim="800000"/>
            <a:headEnd/>
            <a:tailEnd/>
          </a:ln>
        </p:spPr>
        <p:txBody>
          <a:bodyPr lIns="91431" tIns="45716" rIns="91431" bIns="45716">
            <a:spAutoFit/>
          </a:bodyPr>
          <a:lstStyle/>
          <a:p>
            <a:pPr marL="455613" indent="-455613"/>
            <a:r>
              <a:rPr lang="en-US" sz="1000" dirty="0" smtClean="0"/>
              <a:t>Exploitable </a:t>
            </a:r>
            <a:r>
              <a:rPr lang="en-US" sz="1000" dirty="0"/>
              <a:t>Items Include:</a:t>
            </a:r>
          </a:p>
          <a:p>
            <a:pPr marL="455613" indent="-455613"/>
            <a:endParaRPr lang="en-US" sz="1000" dirty="0"/>
          </a:p>
          <a:p>
            <a:pPr marL="455613" indent="-455613"/>
            <a:r>
              <a:rPr lang="en-US" sz="1000" u="none" dirty="0"/>
              <a:t>Digital Media</a:t>
            </a:r>
          </a:p>
          <a:p>
            <a:pPr marL="455613" indent="-455613">
              <a:buFont typeface="Wingdings" pitchFamily="2" charset="2"/>
              <a:buChar char="q"/>
            </a:pPr>
            <a:r>
              <a:rPr lang="en-US" sz="1000" b="0" u="none" dirty="0"/>
              <a:t>Thumb-drives	</a:t>
            </a:r>
            <a:endParaRPr lang="en-US" sz="600" b="0" u="none" dirty="0"/>
          </a:p>
          <a:p>
            <a:pPr marL="455613" indent="-455613">
              <a:buFont typeface="Wingdings" pitchFamily="2" charset="2"/>
              <a:buChar char="q"/>
            </a:pPr>
            <a:r>
              <a:rPr lang="en-US" sz="1000" b="0" u="none" dirty="0"/>
              <a:t>CDs		</a:t>
            </a:r>
            <a:endParaRPr lang="en-US" sz="600" b="0" u="none" dirty="0"/>
          </a:p>
          <a:p>
            <a:pPr marL="455613" indent="-455613">
              <a:buFont typeface="Wingdings" pitchFamily="2" charset="2"/>
              <a:buChar char="q"/>
            </a:pPr>
            <a:r>
              <a:rPr lang="en-US" sz="1000" b="0" u="none" dirty="0"/>
              <a:t>Hard-drives</a:t>
            </a:r>
          </a:p>
          <a:p>
            <a:pPr marL="455613" indent="-455613">
              <a:buFont typeface="Wingdings" pitchFamily="2" charset="2"/>
              <a:buChar char="q"/>
            </a:pPr>
            <a:r>
              <a:rPr lang="en-US" sz="1000" b="0" u="none" dirty="0"/>
              <a:t>Computers </a:t>
            </a:r>
          </a:p>
          <a:p>
            <a:pPr marL="455613" indent="-455613">
              <a:buFont typeface="Wingdings" pitchFamily="2" charset="2"/>
              <a:buChar char="q"/>
            </a:pPr>
            <a:r>
              <a:rPr lang="en-US" sz="1000" b="0" u="none" dirty="0"/>
              <a:t>Tapes</a:t>
            </a:r>
          </a:p>
          <a:p>
            <a:pPr marL="455613" indent="-455613">
              <a:buFont typeface="Wingdings" pitchFamily="2" charset="2"/>
              <a:buChar char="q"/>
            </a:pPr>
            <a:r>
              <a:rPr lang="en-US" sz="1000" b="0" u="none" dirty="0"/>
              <a:t>Floppy disks</a:t>
            </a:r>
          </a:p>
          <a:p>
            <a:pPr marL="455613" indent="-455613">
              <a:buFont typeface="Wingdings" pitchFamily="2" charset="2"/>
              <a:buChar char="q"/>
            </a:pPr>
            <a:r>
              <a:rPr lang="en-US" sz="1000" b="0" u="none" dirty="0"/>
              <a:t>Video Cameras</a:t>
            </a:r>
          </a:p>
          <a:p>
            <a:pPr marL="455613" indent="-455613">
              <a:buFont typeface="Wingdings" pitchFamily="2" charset="2"/>
              <a:buChar char="q"/>
            </a:pPr>
            <a:r>
              <a:rPr lang="en-US" sz="1000" b="0" u="none" dirty="0"/>
              <a:t>Photo Cameras</a:t>
            </a:r>
          </a:p>
          <a:p>
            <a:pPr marL="455613" indent="-455613"/>
            <a:endParaRPr lang="en-US" sz="1000" b="0" u="none" dirty="0"/>
          </a:p>
          <a:p>
            <a:pPr marL="455613" indent="-455613"/>
            <a:r>
              <a:rPr lang="en-US" sz="1000" b="0" u="none" dirty="0"/>
              <a:t> </a:t>
            </a:r>
          </a:p>
        </p:txBody>
      </p:sp>
      <p:sp>
        <p:nvSpPr>
          <p:cNvPr id="89094" name="Text Box 6"/>
          <p:cNvSpPr txBox="1">
            <a:spLocks noChangeArrowheads="1"/>
          </p:cNvSpPr>
          <p:nvPr/>
        </p:nvSpPr>
        <p:spPr bwMode="auto">
          <a:xfrm>
            <a:off x="0" y="4572000"/>
            <a:ext cx="3505200" cy="3831810"/>
          </a:xfrm>
          <a:prstGeom prst="rect">
            <a:avLst/>
          </a:prstGeom>
          <a:noFill/>
          <a:ln w="9525">
            <a:noFill/>
            <a:miter lim="800000"/>
            <a:headEnd/>
            <a:tailEnd/>
          </a:ln>
        </p:spPr>
        <p:txBody>
          <a:bodyPr lIns="91431" tIns="45716" rIns="91431" bIns="45716">
            <a:spAutoFit/>
          </a:bodyPr>
          <a:lstStyle/>
          <a:p>
            <a:pPr>
              <a:lnSpc>
                <a:spcPct val="90000"/>
              </a:lnSpc>
            </a:pPr>
            <a:r>
              <a:rPr lang="en-US" sz="700" dirty="0"/>
              <a:t>S.T.R.E.S.S.  Detainee/ CEM Field Processing</a:t>
            </a:r>
          </a:p>
          <a:p>
            <a:pPr>
              <a:lnSpc>
                <a:spcPct val="90000"/>
              </a:lnSpc>
            </a:pPr>
            <a:endParaRPr lang="en-US" sz="700" b="0" dirty="0"/>
          </a:p>
          <a:p>
            <a:pPr>
              <a:lnSpc>
                <a:spcPct val="90000"/>
              </a:lnSpc>
            </a:pPr>
            <a:r>
              <a:rPr lang="en-US" sz="1000" u="none" dirty="0"/>
              <a:t>S</a:t>
            </a:r>
            <a:r>
              <a:rPr lang="en-US" sz="700" b="0" u="none" dirty="0"/>
              <a:t>earch</a:t>
            </a:r>
          </a:p>
          <a:p>
            <a:pPr>
              <a:lnSpc>
                <a:spcPct val="90000"/>
              </a:lnSpc>
            </a:pPr>
            <a:r>
              <a:rPr lang="en-US" sz="700" b="0" u="none" dirty="0"/>
              <a:t>- Search each captive/bldg; consolidate personnel &amp; items/equipment at place of capture. </a:t>
            </a:r>
          </a:p>
          <a:p>
            <a:pPr>
              <a:lnSpc>
                <a:spcPct val="90000"/>
              </a:lnSpc>
              <a:buFontTx/>
              <a:buChar char="-"/>
            </a:pPr>
            <a:r>
              <a:rPr lang="en-US" sz="700" b="0" u="none" dirty="0"/>
              <a:t> Use index cards to ID name of detainee and grid location of bldg where captured and take digital photo. </a:t>
            </a:r>
          </a:p>
          <a:p>
            <a:pPr>
              <a:lnSpc>
                <a:spcPct val="90000"/>
              </a:lnSpc>
              <a:buFontTx/>
              <a:buChar char="-"/>
            </a:pPr>
            <a:endParaRPr lang="en-US" sz="700" b="0" u="none" dirty="0"/>
          </a:p>
          <a:p>
            <a:pPr>
              <a:lnSpc>
                <a:spcPct val="90000"/>
              </a:lnSpc>
            </a:pPr>
            <a:r>
              <a:rPr lang="en-US" sz="1000" u="none" dirty="0"/>
              <a:t>T</a:t>
            </a:r>
            <a:r>
              <a:rPr lang="en-US" sz="700" b="0" u="none" dirty="0"/>
              <a:t>ag</a:t>
            </a:r>
          </a:p>
          <a:p>
            <a:pPr>
              <a:lnSpc>
                <a:spcPct val="90000"/>
              </a:lnSpc>
            </a:pPr>
            <a:r>
              <a:rPr lang="en-US" sz="700" b="0" u="none" dirty="0"/>
              <a:t>- Bag all evidence by detainee and location that will return to </a:t>
            </a:r>
            <a:r>
              <a:rPr lang="en-US" sz="700" b="0" u="none" dirty="0" smtClean="0"/>
              <a:t>S2. </a:t>
            </a:r>
            <a:endParaRPr lang="en-US" sz="700" b="0" u="none" dirty="0"/>
          </a:p>
          <a:p>
            <a:pPr>
              <a:lnSpc>
                <a:spcPct val="90000"/>
              </a:lnSpc>
              <a:buFontTx/>
              <a:buChar char="-"/>
            </a:pPr>
            <a:r>
              <a:rPr lang="en-US" sz="700" b="0" u="none" dirty="0"/>
              <a:t> On a separate index card include the following information: DTG of the capture. Location of the capture (grid coordinates). Capturing unit.            </a:t>
            </a:r>
          </a:p>
          <a:p>
            <a:pPr>
              <a:lnSpc>
                <a:spcPct val="90000"/>
              </a:lnSpc>
              <a:buFontTx/>
              <a:buChar char="-"/>
            </a:pPr>
            <a:r>
              <a:rPr lang="en-US" sz="700" b="0" u="none" dirty="0"/>
              <a:t> Circumstances of capture (ex. Did detainee resist, was he armed, etc).</a:t>
            </a:r>
          </a:p>
          <a:p>
            <a:pPr>
              <a:lnSpc>
                <a:spcPct val="90000"/>
              </a:lnSpc>
              <a:buFontTx/>
              <a:buChar char="-"/>
            </a:pPr>
            <a:r>
              <a:rPr lang="en-US" sz="700" b="0" u="none" dirty="0"/>
              <a:t> Place index card in bag.</a:t>
            </a:r>
          </a:p>
          <a:p>
            <a:pPr>
              <a:lnSpc>
                <a:spcPct val="90000"/>
              </a:lnSpc>
              <a:buFontTx/>
              <a:buChar char="-"/>
            </a:pPr>
            <a:endParaRPr lang="en-US" sz="700" b="0" u="none" dirty="0"/>
          </a:p>
          <a:p>
            <a:pPr>
              <a:lnSpc>
                <a:spcPct val="90000"/>
              </a:lnSpc>
            </a:pPr>
            <a:r>
              <a:rPr lang="en-US" sz="1000" u="none" dirty="0"/>
              <a:t>R</a:t>
            </a:r>
            <a:r>
              <a:rPr lang="en-US" sz="700" b="0" u="none" dirty="0"/>
              <a:t>eport</a:t>
            </a:r>
          </a:p>
          <a:p>
            <a:pPr>
              <a:lnSpc>
                <a:spcPct val="90000"/>
              </a:lnSpc>
            </a:pPr>
            <a:r>
              <a:rPr lang="en-US" sz="700" b="0" u="none" dirty="0"/>
              <a:t>- Report #’s and names of detainees to higher HQs that will be moving to </a:t>
            </a:r>
          </a:p>
          <a:p>
            <a:pPr>
              <a:lnSpc>
                <a:spcPct val="90000"/>
              </a:lnSpc>
            </a:pPr>
            <a:r>
              <a:rPr lang="en-US" sz="700" b="0" u="none" dirty="0"/>
              <a:t>BN </a:t>
            </a:r>
            <a:r>
              <a:rPr lang="en-US" sz="700" b="0" u="none" dirty="0" smtClean="0"/>
              <a:t>EPW </a:t>
            </a:r>
            <a:r>
              <a:rPr lang="en-US" sz="700" b="0" u="none" dirty="0"/>
              <a:t>collection point.</a:t>
            </a:r>
          </a:p>
          <a:p>
            <a:pPr>
              <a:lnSpc>
                <a:spcPct val="90000"/>
              </a:lnSpc>
            </a:pPr>
            <a:endParaRPr lang="en-US" sz="700" b="0" u="none" dirty="0"/>
          </a:p>
          <a:p>
            <a:pPr>
              <a:lnSpc>
                <a:spcPct val="90000"/>
              </a:lnSpc>
            </a:pPr>
            <a:r>
              <a:rPr lang="en-US" sz="1000" u="none" dirty="0"/>
              <a:t>E</a:t>
            </a:r>
            <a:r>
              <a:rPr lang="en-US" sz="700" b="0" u="none" dirty="0"/>
              <a:t>vacuate</a:t>
            </a:r>
          </a:p>
          <a:p>
            <a:pPr>
              <a:lnSpc>
                <a:spcPct val="90000"/>
              </a:lnSpc>
              <a:buFontTx/>
              <a:buChar char="-"/>
            </a:pPr>
            <a:r>
              <a:rPr lang="en-US" sz="700" b="0" u="none" dirty="0"/>
              <a:t> Evacuate captives from the battlefield as quickly as possible. </a:t>
            </a:r>
          </a:p>
          <a:p>
            <a:pPr>
              <a:lnSpc>
                <a:spcPct val="90000"/>
              </a:lnSpc>
              <a:buFontTx/>
              <a:buChar char="-"/>
            </a:pPr>
            <a:r>
              <a:rPr lang="en-US" sz="700" b="0" u="none" dirty="0"/>
              <a:t> Deliver to EPW collection point all documents and other property captured with the detainees. </a:t>
            </a:r>
          </a:p>
          <a:p>
            <a:pPr>
              <a:lnSpc>
                <a:spcPct val="90000"/>
              </a:lnSpc>
              <a:buFontTx/>
              <a:buChar char="-"/>
            </a:pPr>
            <a:r>
              <a:rPr lang="en-US" sz="700" b="0" u="none" dirty="0"/>
              <a:t> Injured or ill detainees must be taken to the nearest medical-aid station for treatment and evacuation through medical channels.</a:t>
            </a:r>
          </a:p>
          <a:p>
            <a:pPr>
              <a:lnSpc>
                <a:spcPct val="90000"/>
              </a:lnSpc>
              <a:buFontTx/>
              <a:buChar char="-"/>
            </a:pPr>
            <a:endParaRPr lang="en-US" sz="700" b="0" u="none" dirty="0"/>
          </a:p>
          <a:p>
            <a:pPr>
              <a:lnSpc>
                <a:spcPct val="90000"/>
              </a:lnSpc>
            </a:pPr>
            <a:r>
              <a:rPr lang="en-US" sz="1000" u="none" dirty="0"/>
              <a:t>S</a:t>
            </a:r>
            <a:r>
              <a:rPr lang="en-US" sz="700" b="0" u="none" dirty="0"/>
              <a:t>egregate</a:t>
            </a:r>
          </a:p>
          <a:p>
            <a:pPr>
              <a:lnSpc>
                <a:spcPct val="90000"/>
              </a:lnSpc>
              <a:buFontTx/>
              <a:buChar char="-"/>
            </a:pPr>
            <a:r>
              <a:rPr lang="en-US" sz="700" b="0" u="none" dirty="0"/>
              <a:t>Segregate detainees based on positions of authority, leaders from non-leaders, minor and female detainees from adult male detainees.</a:t>
            </a:r>
          </a:p>
          <a:p>
            <a:pPr>
              <a:lnSpc>
                <a:spcPct val="90000"/>
              </a:lnSpc>
              <a:buFontTx/>
              <a:buChar char="-"/>
            </a:pPr>
            <a:endParaRPr lang="en-US" sz="700" b="0" u="none" dirty="0"/>
          </a:p>
          <a:p>
            <a:pPr>
              <a:lnSpc>
                <a:spcPct val="90000"/>
              </a:lnSpc>
            </a:pPr>
            <a:r>
              <a:rPr lang="en-US" sz="1000" u="none" dirty="0"/>
              <a:t>S</a:t>
            </a:r>
            <a:r>
              <a:rPr lang="en-US" sz="700" b="0" u="none" dirty="0"/>
              <a:t>afeguard</a:t>
            </a:r>
          </a:p>
          <a:p>
            <a:pPr>
              <a:lnSpc>
                <a:spcPct val="90000"/>
              </a:lnSpc>
            </a:pPr>
            <a:r>
              <a:rPr lang="en-US" sz="700" b="0" u="none" dirty="0"/>
              <a:t>- Safeguard the captives according to the Geneva Conventions and US </a:t>
            </a:r>
          </a:p>
          <a:p>
            <a:pPr>
              <a:lnSpc>
                <a:spcPct val="90000"/>
              </a:lnSpc>
            </a:pPr>
            <a:r>
              <a:rPr lang="en-US" sz="700" b="0" u="none" dirty="0"/>
              <a:t>policy. </a:t>
            </a:r>
          </a:p>
          <a:p>
            <a:pPr>
              <a:lnSpc>
                <a:spcPct val="90000"/>
              </a:lnSpc>
            </a:pPr>
            <a:r>
              <a:rPr lang="en-US" sz="700" b="0" u="none" dirty="0"/>
              <a:t>- Ensure detainees are not exposed to unnecessary danger and are protected (afforded the same protective measures as the capturing force) while awaiting evacuation.</a:t>
            </a:r>
          </a:p>
        </p:txBody>
      </p:sp>
      <p:sp>
        <p:nvSpPr>
          <p:cNvPr id="89095" name="Text Box 7"/>
          <p:cNvSpPr txBox="1">
            <a:spLocks noChangeArrowheads="1"/>
          </p:cNvSpPr>
          <p:nvPr/>
        </p:nvSpPr>
        <p:spPr bwMode="auto">
          <a:xfrm>
            <a:off x="3582988" y="7010400"/>
            <a:ext cx="1084262" cy="315913"/>
          </a:xfrm>
          <a:prstGeom prst="rect">
            <a:avLst/>
          </a:prstGeom>
          <a:noFill/>
          <a:ln w="9525">
            <a:solidFill>
              <a:schemeClr val="tx1"/>
            </a:solidFill>
            <a:miter lim="800000"/>
            <a:headEnd/>
            <a:tailEnd/>
          </a:ln>
        </p:spPr>
        <p:txBody>
          <a:bodyPr wrap="none" lIns="91431" tIns="45716" rIns="91431" bIns="45716">
            <a:spAutoFit/>
          </a:bodyPr>
          <a:lstStyle/>
          <a:p>
            <a:r>
              <a:rPr lang="en-US" sz="700" b="0" u="none"/>
              <a:t>3” x 5” Card</a:t>
            </a:r>
          </a:p>
          <a:p>
            <a:r>
              <a:rPr lang="en-US" sz="700" b="0" u="none"/>
              <a:t>With name of detainee</a:t>
            </a:r>
          </a:p>
        </p:txBody>
      </p:sp>
      <p:sp>
        <p:nvSpPr>
          <p:cNvPr id="89096" name="Line 8"/>
          <p:cNvSpPr>
            <a:spLocks noChangeShapeType="1"/>
          </p:cNvSpPr>
          <p:nvPr/>
        </p:nvSpPr>
        <p:spPr bwMode="auto">
          <a:xfrm flipV="1">
            <a:off x="4191000" y="5562600"/>
            <a:ext cx="608013" cy="1371600"/>
          </a:xfrm>
          <a:prstGeom prst="line">
            <a:avLst/>
          </a:prstGeom>
          <a:noFill/>
          <a:ln w="9525">
            <a:solidFill>
              <a:schemeClr val="tx1"/>
            </a:solidFill>
            <a:round/>
            <a:headEnd/>
            <a:tailEnd type="triangle" w="med" len="med"/>
          </a:ln>
        </p:spPr>
        <p:txBody>
          <a:bodyPr/>
          <a:lstStyle/>
          <a:p>
            <a:endParaRPr lang="en-US"/>
          </a:p>
        </p:txBody>
      </p:sp>
      <p:sp>
        <p:nvSpPr>
          <p:cNvPr id="89097" name="Rectangle 9"/>
          <p:cNvSpPr>
            <a:spLocks noChangeArrowheads="1"/>
          </p:cNvSpPr>
          <p:nvPr/>
        </p:nvSpPr>
        <p:spPr bwMode="auto">
          <a:xfrm>
            <a:off x="5715000" y="6096000"/>
            <a:ext cx="512763" cy="304800"/>
          </a:xfrm>
          <a:prstGeom prst="rect">
            <a:avLst/>
          </a:prstGeom>
          <a:solidFill>
            <a:schemeClr val="bg1"/>
          </a:solidFill>
          <a:ln w="9525">
            <a:solidFill>
              <a:schemeClr val="tx1"/>
            </a:solidFill>
            <a:miter lim="800000"/>
            <a:headEnd/>
            <a:tailEnd/>
          </a:ln>
        </p:spPr>
        <p:txBody>
          <a:bodyPr wrap="none" lIns="91431" tIns="45716" rIns="91431" bIns="45716" anchor="ctr"/>
          <a:lstStyle/>
          <a:p>
            <a:pPr algn="ctr"/>
            <a:r>
              <a:rPr lang="en-US" sz="600" b="0" u="none"/>
              <a:t>10 TGS </a:t>
            </a:r>
          </a:p>
          <a:p>
            <a:pPr algn="ctr"/>
            <a:r>
              <a:rPr lang="en-US" sz="600" b="0" u="none"/>
              <a:t>12345 67890</a:t>
            </a:r>
          </a:p>
        </p:txBody>
      </p:sp>
      <p:sp>
        <p:nvSpPr>
          <p:cNvPr id="89098" name="Text Box 10"/>
          <p:cNvSpPr txBox="1">
            <a:spLocks noChangeArrowheads="1"/>
          </p:cNvSpPr>
          <p:nvPr/>
        </p:nvSpPr>
        <p:spPr bwMode="auto">
          <a:xfrm>
            <a:off x="5334000" y="7010400"/>
            <a:ext cx="949325" cy="315913"/>
          </a:xfrm>
          <a:prstGeom prst="rect">
            <a:avLst/>
          </a:prstGeom>
          <a:noFill/>
          <a:ln w="9525">
            <a:solidFill>
              <a:schemeClr val="tx1"/>
            </a:solidFill>
            <a:miter lim="800000"/>
            <a:headEnd/>
            <a:tailEnd/>
          </a:ln>
        </p:spPr>
        <p:txBody>
          <a:bodyPr wrap="none" lIns="91431" tIns="45716" rIns="91431" bIns="45716">
            <a:spAutoFit/>
          </a:bodyPr>
          <a:lstStyle/>
          <a:p>
            <a:r>
              <a:rPr lang="en-US" sz="700" b="0" u="none"/>
              <a:t>3” x 5” Card</a:t>
            </a:r>
          </a:p>
          <a:p>
            <a:r>
              <a:rPr lang="en-US" sz="700" b="0" u="none"/>
              <a:t>Location of capture</a:t>
            </a:r>
          </a:p>
        </p:txBody>
      </p:sp>
      <p:sp>
        <p:nvSpPr>
          <p:cNvPr id="89099" name="Line 11"/>
          <p:cNvSpPr>
            <a:spLocks noChangeShapeType="1"/>
          </p:cNvSpPr>
          <p:nvPr/>
        </p:nvSpPr>
        <p:spPr bwMode="auto">
          <a:xfrm flipV="1">
            <a:off x="5868988" y="6400800"/>
            <a:ext cx="73025" cy="609600"/>
          </a:xfrm>
          <a:prstGeom prst="line">
            <a:avLst/>
          </a:prstGeom>
          <a:noFill/>
          <a:ln w="9525">
            <a:solidFill>
              <a:schemeClr val="tx1"/>
            </a:solidFill>
            <a:round/>
            <a:headEnd/>
            <a:tailEnd type="triangle" w="med" len="med"/>
          </a:ln>
        </p:spPr>
        <p:txBody>
          <a:bodyPr/>
          <a:lstStyle/>
          <a:p>
            <a:endParaRPr lang="en-US"/>
          </a:p>
        </p:txBody>
      </p:sp>
      <p:sp>
        <p:nvSpPr>
          <p:cNvPr id="89100" name="Line 16"/>
          <p:cNvSpPr>
            <a:spLocks noChangeShapeType="1"/>
          </p:cNvSpPr>
          <p:nvPr/>
        </p:nvSpPr>
        <p:spPr bwMode="auto">
          <a:xfrm>
            <a:off x="0" y="4572000"/>
            <a:ext cx="6858000" cy="0"/>
          </a:xfrm>
          <a:prstGeom prst="line">
            <a:avLst/>
          </a:prstGeom>
          <a:noFill/>
          <a:ln w="38100">
            <a:solidFill>
              <a:srgbClr val="FF0000"/>
            </a:solidFill>
            <a:round/>
            <a:headEnd/>
            <a:tailEnd/>
          </a:ln>
        </p:spPr>
        <p:txBody>
          <a:bodyPr/>
          <a:lstStyle/>
          <a:p>
            <a:endParaRPr lang="en-US"/>
          </a:p>
        </p:txBody>
      </p:sp>
      <p:sp>
        <p:nvSpPr>
          <p:cNvPr id="89101" name="Line 17"/>
          <p:cNvSpPr>
            <a:spLocks noChangeShapeType="1"/>
          </p:cNvSpPr>
          <p:nvPr/>
        </p:nvSpPr>
        <p:spPr bwMode="auto">
          <a:xfrm>
            <a:off x="3429000" y="0"/>
            <a:ext cx="0" cy="9144000"/>
          </a:xfrm>
          <a:prstGeom prst="line">
            <a:avLst/>
          </a:prstGeom>
          <a:noFill/>
          <a:ln w="38100">
            <a:solidFill>
              <a:srgbClr val="FF0000"/>
            </a:solidFill>
            <a:round/>
            <a:headEnd/>
            <a:tailEnd/>
          </a:ln>
        </p:spPr>
        <p:txBody>
          <a:bodyPr/>
          <a:lstStyle/>
          <a:p>
            <a:endParaRPr lang="en-US"/>
          </a:p>
        </p:txBody>
      </p:sp>
      <p:sp>
        <p:nvSpPr>
          <p:cNvPr id="89102" name="Text Box 18"/>
          <p:cNvSpPr txBox="1">
            <a:spLocks noChangeArrowheads="1"/>
          </p:cNvSpPr>
          <p:nvPr/>
        </p:nvSpPr>
        <p:spPr bwMode="auto">
          <a:xfrm>
            <a:off x="4230688" y="4572000"/>
            <a:ext cx="1774825" cy="198438"/>
          </a:xfrm>
          <a:prstGeom prst="rect">
            <a:avLst/>
          </a:prstGeom>
          <a:noFill/>
          <a:ln w="9525">
            <a:noFill/>
            <a:miter lim="800000"/>
            <a:headEnd/>
            <a:tailEnd/>
          </a:ln>
        </p:spPr>
        <p:txBody>
          <a:bodyPr wrap="none" lIns="91431" tIns="45716" rIns="91431" bIns="45716">
            <a:spAutoFit/>
          </a:bodyPr>
          <a:lstStyle/>
          <a:p>
            <a:pPr algn="ctr"/>
            <a:r>
              <a:rPr lang="en-US" sz="700"/>
              <a:t>Example of CEM and Detainee Layout</a:t>
            </a:r>
          </a:p>
        </p:txBody>
      </p:sp>
      <p:sp>
        <p:nvSpPr>
          <p:cNvPr id="89103" name="Text Box 23"/>
          <p:cNvSpPr txBox="1">
            <a:spLocks noChangeArrowheads="1"/>
          </p:cNvSpPr>
          <p:nvPr/>
        </p:nvSpPr>
        <p:spPr bwMode="auto">
          <a:xfrm>
            <a:off x="5084763" y="990600"/>
            <a:ext cx="2916237" cy="1312863"/>
          </a:xfrm>
          <a:prstGeom prst="rect">
            <a:avLst/>
          </a:prstGeom>
          <a:noFill/>
          <a:ln w="9525">
            <a:noFill/>
            <a:miter lim="800000"/>
            <a:headEnd/>
            <a:tailEnd/>
          </a:ln>
        </p:spPr>
        <p:txBody>
          <a:bodyPr lIns="91431" tIns="45716" rIns="91431" bIns="45716">
            <a:spAutoFit/>
          </a:bodyPr>
          <a:lstStyle/>
          <a:p>
            <a:pPr marL="455613" indent="-455613"/>
            <a:r>
              <a:rPr lang="en-US" sz="1000" u="none"/>
              <a:t>Communications</a:t>
            </a:r>
          </a:p>
          <a:p>
            <a:pPr marL="455613" indent="-455613">
              <a:buFont typeface="Wingdings" pitchFamily="2" charset="2"/>
              <a:buChar char="q"/>
            </a:pPr>
            <a:r>
              <a:rPr lang="en-US" sz="1000" b="0" u="none"/>
              <a:t>Cell Phones	</a:t>
            </a:r>
            <a:endParaRPr lang="en-US" sz="600" b="0" u="none"/>
          </a:p>
          <a:p>
            <a:pPr marL="455613" indent="-455613">
              <a:buFont typeface="Wingdings" pitchFamily="2" charset="2"/>
              <a:buChar char="q"/>
            </a:pPr>
            <a:r>
              <a:rPr lang="en-US" sz="1000" b="0" u="none"/>
              <a:t>Sat/ Iridium Phone	</a:t>
            </a:r>
            <a:endParaRPr lang="en-US" sz="600" b="0" u="none"/>
          </a:p>
          <a:p>
            <a:pPr marL="455613" indent="-455613">
              <a:buFont typeface="Wingdings" pitchFamily="2" charset="2"/>
              <a:buChar char="q"/>
            </a:pPr>
            <a:r>
              <a:rPr lang="en-US" sz="1000" b="0" u="none"/>
              <a:t>Walkie Talkies</a:t>
            </a:r>
          </a:p>
          <a:p>
            <a:pPr marL="455613" indent="-455613">
              <a:buFont typeface="Wingdings" pitchFamily="2" charset="2"/>
              <a:buChar char="q"/>
            </a:pPr>
            <a:r>
              <a:rPr lang="en-US" sz="1000" b="0" u="none"/>
              <a:t>Military Comms </a:t>
            </a:r>
          </a:p>
          <a:p>
            <a:pPr marL="455613" indent="-455613">
              <a:buFont typeface="Wingdings" pitchFamily="2" charset="2"/>
              <a:buNone/>
            </a:pPr>
            <a:endParaRPr lang="en-US" sz="1000" b="0" u="none"/>
          </a:p>
          <a:p>
            <a:pPr marL="455613" indent="-455613"/>
            <a:endParaRPr lang="en-US" sz="1000" b="0" u="none"/>
          </a:p>
          <a:p>
            <a:pPr marL="455613" indent="-455613"/>
            <a:r>
              <a:rPr lang="en-US" sz="1000" b="0" u="none"/>
              <a:t> </a:t>
            </a:r>
          </a:p>
        </p:txBody>
      </p:sp>
      <p:sp>
        <p:nvSpPr>
          <p:cNvPr id="89104" name="Text Box 24"/>
          <p:cNvSpPr txBox="1">
            <a:spLocks noChangeArrowheads="1"/>
          </p:cNvSpPr>
          <p:nvPr/>
        </p:nvSpPr>
        <p:spPr bwMode="auto">
          <a:xfrm>
            <a:off x="3638550" y="2424113"/>
            <a:ext cx="2914650" cy="2376487"/>
          </a:xfrm>
          <a:prstGeom prst="rect">
            <a:avLst/>
          </a:prstGeom>
          <a:noFill/>
          <a:ln w="9525">
            <a:noFill/>
            <a:miter lim="800000"/>
            <a:headEnd/>
            <a:tailEnd/>
          </a:ln>
        </p:spPr>
        <p:txBody>
          <a:bodyPr lIns="91431" tIns="45716" rIns="91431" bIns="45716">
            <a:spAutoFit/>
          </a:bodyPr>
          <a:lstStyle/>
          <a:p>
            <a:pPr marL="455613" indent="-455613"/>
            <a:r>
              <a:rPr lang="en-US" sz="1000" u="none"/>
              <a:t>Documents</a:t>
            </a:r>
          </a:p>
          <a:p>
            <a:pPr marL="455613" indent="-455613">
              <a:buFont typeface="Wingdings" pitchFamily="2" charset="2"/>
              <a:buChar char="q"/>
            </a:pPr>
            <a:r>
              <a:rPr lang="en-US" sz="1000" b="0" u="none"/>
              <a:t>Notebooks	</a:t>
            </a:r>
            <a:endParaRPr lang="en-US" sz="600" b="0" u="none"/>
          </a:p>
          <a:p>
            <a:pPr marL="455613" indent="-455613">
              <a:buFont typeface="Wingdings" pitchFamily="2" charset="2"/>
              <a:buChar char="q"/>
            </a:pPr>
            <a:r>
              <a:rPr lang="en-US" sz="1000" b="0" u="none"/>
              <a:t>Pocket Litter	</a:t>
            </a:r>
            <a:endParaRPr lang="en-US" sz="600" b="0" u="none"/>
          </a:p>
          <a:p>
            <a:pPr marL="455613" indent="-455613">
              <a:buFont typeface="Wingdings" pitchFamily="2" charset="2"/>
              <a:buChar char="q"/>
            </a:pPr>
            <a:r>
              <a:rPr lang="en-US" sz="1000" b="0" u="none"/>
              <a:t>Phone Books</a:t>
            </a:r>
          </a:p>
          <a:p>
            <a:pPr marL="455613" indent="-455613">
              <a:buFont typeface="Wingdings" pitchFamily="2" charset="2"/>
              <a:buChar char="q"/>
            </a:pPr>
            <a:r>
              <a:rPr lang="en-US" sz="1000" b="0" u="none"/>
              <a:t>Receipts</a:t>
            </a:r>
          </a:p>
          <a:p>
            <a:pPr marL="455613" indent="-455613">
              <a:buFont typeface="Wingdings" pitchFamily="2" charset="2"/>
              <a:buChar char="q"/>
            </a:pPr>
            <a:r>
              <a:rPr lang="en-US" sz="1000" b="0" u="none"/>
              <a:t>Maps</a:t>
            </a:r>
          </a:p>
          <a:p>
            <a:pPr marL="455613" indent="-455613">
              <a:buFont typeface="Wingdings" pitchFamily="2" charset="2"/>
              <a:buChar char="q"/>
            </a:pPr>
            <a:r>
              <a:rPr lang="en-US" sz="1000" b="0" u="none"/>
              <a:t>Schematics</a:t>
            </a:r>
          </a:p>
          <a:p>
            <a:pPr marL="455613" indent="-455613">
              <a:buFont typeface="Wingdings" pitchFamily="2" charset="2"/>
              <a:buChar char="q"/>
            </a:pPr>
            <a:r>
              <a:rPr lang="en-US" sz="1000" b="0" u="none"/>
              <a:t>Registrations</a:t>
            </a:r>
          </a:p>
          <a:p>
            <a:pPr marL="455613" indent="-455613">
              <a:buFont typeface="Wingdings" pitchFamily="2" charset="2"/>
              <a:buChar char="q"/>
            </a:pPr>
            <a:r>
              <a:rPr lang="en-US" sz="1000" b="0" u="none"/>
              <a:t>House Titles</a:t>
            </a:r>
          </a:p>
          <a:p>
            <a:pPr marL="455613" indent="-455613">
              <a:buFont typeface="Wingdings" pitchFamily="2" charset="2"/>
              <a:buChar char="q"/>
            </a:pPr>
            <a:r>
              <a:rPr lang="en-US" sz="1000" b="0" u="none"/>
              <a:t>Passports</a:t>
            </a:r>
          </a:p>
          <a:p>
            <a:pPr marL="455613" indent="-455613">
              <a:buFont typeface="Wingdings" pitchFamily="2" charset="2"/>
              <a:buChar char="q"/>
            </a:pPr>
            <a:r>
              <a:rPr lang="en-US" sz="1000" b="0" u="none"/>
              <a:t>Travel Documents</a:t>
            </a:r>
          </a:p>
          <a:p>
            <a:pPr marL="455613" indent="-455613">
              <a:buFont typeface="Wingdings" pitchFamily="2" charset="2"/>
              <a:buChar char="q"/>
            </a:pPr>
            <a:r>
              <a:rPr lang="en-US" sz="1000" b="0" u="none"/>
              <a:t>IDs</a:t>
            </a:r>
          </a:p>
          <a:p>
            <a:pPr marL="455613" indent="-455613">
              <a:buFont typeface="Wingdings" pitchFamily="2" charset="2"/>
              <a:buChar char="q"/>
            </a:pPr>
            <a:r>
              <a:rPr lang="en-US" sz="1000" b="0" u="none"/>
              <a:t>Photographs</a:t>
            </a:r>
          </a:p>
          <a:p>
            <a:pPr marL="455613" indent="-455613"/>
            <a:endParaRPr lang="en-US" sz="1000" b="0" u="none"/>
          </a:p>
          <a:p>
            <a:pPr marL="455613" indent="-455613"/>
            <a:r>
              <a:rPr lang="en-US" sz="1000" b="0" u="none"/>
              <a:t> </a:t>
            </a:r>
          </a:p>
        </p:txBody>
      </p:sp>
      <p:sp>
        <p:nvSpPr>
          <p:cNvPr id="89105" name="Text Box 25"/>
          <p:cNvSpPr txBox="1">
            <a:spLocks noChangeArrowheads="1"/>
          </p:cNvSpPr>
          <p:nvPr/>
        </p:nvSpPr>
        <p:spPr bwMode="auto">
          <a:xfrm>
            <a:off x="5084763" y="1814513"/>
            <a:ext cx="2916237" cy="2622550"/>
          </a:xfrm>
          <a:prstGeom prst="rect">
            <a:avLst/>
          </a:prstGeom>
          <a:noFill/>
          <a:ln w="9525">
            <a:noFill/>
            <a:miter lim="800000"/>
            <a:headEnd/>
            <a:tailEnd/>
          </a:ln>
        </p:spPr>
        <p:txBody>
          <a:bodyPr lIns="91431" tIns="45716" rIns="91431" bIns="45716">
            <a:spAutoFit/>
          </a:bodyPr>
          <a:lstStyle/>
          <a:p>
            <a:pPr marL="455613" indent="-455613"/>
            <a:r>
              <a:rPr lang="en-US" sz="1000" u="none" dirty="0"/>
              <a:t>Miscellaneous Items</a:t>
            </a:r>
          </a:p>
          <a:p>
            <a:pPr marL="455613" indent="-455613">
              <a:buFont typeface="Wingdings" pitchFamily="2" charset="2"/>
              <a:buChar char="q"/>
            </a:pPr>
            <a:r>
              <a:rPr lang="en-US" sz="1000" b="0" u="none" dirty="0"/>
              <a:t>Safe Contents	</a:t>
            </a:r>
            <a:endParaRPr lang="en-US" sz="600" b="0" u="none" dirty="0"/>
          </a:p>
          <a:p>
            <a:pPr marL="455613" indent="-455613">
              <a:buFont typeface="Wingdings" pitchFamily="2" charset="2"/>
              <a:buChar char="q"/>
            </a:pPr>
            <a:r>
              <a:rPr lang="en-US" sz="1000" b="0" u="none" dirty="0"/>
              <a:t>Foreign/ unusual</a:t>
            </a:r>
          </a:p>
          <a:p>
            <a:pPr marL="455613" indent="-455613">
              <a:buFont typeface="Wingdings" pitchFamily="2" charset="2"/>
              <a:buNone/>
            </a:pPr>
            <a:r>
              <a:rPr lang="en-US" sz="1000" b="0" u="none" dirty="0"/>
              <a:t>	foods</a:t>
            </a:r>
          </a:p>
          <a:p>
            <a:pPr marL="455613" indent="-455613">
              <a:buFont typeface="Wingdings" pitchFamily="2" charset="2"/>
              <a:buChar char="q"/>
            </a:pPr>
            <a:r>
              <a:rPr lang="en-US" sz="1000" b="0" u="none" dirty="0"/>
              <a:t>Foreign/ unusual </a:t>
            </a:r>
          </a:p>
          <a:p>
            <a:pPr marL="455613" indent="-455613">
              <a:buFont typeface="Wingdings" pitchFamily="2" charset="2"/>
              <a:buNone/>
            </a:pPr>
            <a:r>
              <a:rPr lang="en-US" sz="1000" b="0" u="none" dirty="0"/>
              <a:t>	clothing</a:t>
            </a:r>
          </a:p>
          <a:p>
            <a:pPr marL="455613" indent="-455613">
              <a:buFont typeface="Wingdings" pitchFamily="2" charset="2"/>
              <a:buChar char="q"/>
            </a:pPr>
            <a:r>
              <a:rPr lang="en-US" sz="1000" b="0" u="none" dirty="0"/>
              <a:t>Large sums of</a:t>
            </a:r>
          </a:p>
          <a:p>
            <a:pPr marL="455613" indent="-455613">
              <a:buFont typeface="Wingdings" pitchFamily="2" charset="2"/>
              <a:buNone/>
            </a:pPr>
            <a:r>
              <a:rPr lang="en-US" sz="1000" b="0" u="none" dirty="0"/>
              <a:t>             cash	</a:t>
            </a:r>
          </a:p>
          <a:p>
            <a:pPr marL="455613" indent="-455613">
              <a:buFont typeface="Wingdings" pitchFamily="2" charset="2"/>
              <a:buChar char="q"/>
            </a:pPr>
            <a:r>
              <a:rPr lang="en-US" sz="1000" b="0" u="none" dirty="0"/>
              <a:t>Military uniforms</a:t>
            </a:r>
          </a:p>
          <a:p>
            <a:pPr marL="455613" indent="-455613">
              <a:buFont typeface="Wingdings" pitchFamily="2" charset="2"/>
              <a:buChar char="q"/>
            </a:pPr>
            <a:r>
              <a:rPr lang="en-US" sz="1000" b="0" u="none" dirty="0"/>
              <a:t>Suspicious electronic</a:t>
            </a:r>
          </a:p>
          <a:p>
            <a:pPr marL="455613" indent="-455613">
              <a:buFont typeface="Wingdings" pitchFamily="2" charset="2"/>
              <a:buNone/>
            </a:pPr>
            <a:r>
              <a:rPr lang="en-US" sz="1000" b="0" u="none" dirty="0"/>
              <a:t>	Devices</a:t>
            </a:r>
          </a:p>
          <a:p>
            <a:pPr marL="455613" indent="-455613">
              <a:buFont typeface="Wingdings" pitchFamily="2" charset="2"/>
              <a:buChar char="q"/>
            </a:pPr>
            <a:r>
              <a:rPr lang="en-US" sz="1000" b="0" u="none" dirty="0"/>
              <a:t>License Plates</a:t>
            </a:r>
          </a:p>
          <a:p>
            <a:pPr marL="455613" indent="-455613">
              <a:buFont typeface="Wingdings" pitchFamily="2" charset="2"/>
              <a:buNone/>
            </a:pPr>
            <a:endParaRPr lang="en-US" sz="600" b="0" u="none" dirty="0"/>
          </a:p>
          <a:p>
            <a:pPr marL="455613" indent="-455613">
              <a:buFont typeface="Wingdings" pitchFamily="2" charset="2"/>
              <a:buChar char="q"/>
            </a:pPr>
            <a:endParaRPr lang="en-US" sz="1000" b="0" u="none" dirty="0"/>
          </a:p>
          <a:p>
            <a:pPr marL="455613" indent="-455613">
              <a:buFont typeface="Wingdings" pitchFamily="2" charset="2"/>
              <a:buNone/>
            </a:pPr>
            <a:endParaRPr lang="en-US" sz="1000" b="0" u="none" dirty="0"/>
          </a:p>
          <a:p>
            <a:pPr marL="455613" indent="-455613"/>
            <a:endParaRPr lang="en-US" sz="1000" b="0" u="none" dirty="0"/>
          </a:p>
          <a:p>
            <a:pPr marL="455613" indent="-455613"/>
            <a:r>
              <a:rPr lang="en-US" sz="1000" b="0" u="none" dirty="0"/>
              <a:t> </a:t>
            </a:r>
          </a:p>
        </p:txBody>
      </p:sp>
      <p:sp>
        <p:nvSpPr>
          <p:cNvPr id="17" name="Rectangle 4"/>
          <p:cNvSpPr>
            <a:spLocks noChangeArrowheads="1"/>
          </p:cNvSpPr>
          <p:nvPr/>
        </p:nvSpPr>
        <p:spPr bwMode="auto">
          <a:xfrm>
            <a:off x="0" y="0"/>
            <a:ext cx="5638800" cy="533400"/>
          </a:xfrm>
          <a:prstGeom prst="rect">
            <a:avLst/>
          </a:prstGeom>
          <a:solidFill>
            <a:srgbClr val="ED0701"/>
          </a:solidFill>
          <a:ln w="9525">
            <a:solidFill>
              <a:schemeClr val="tx1"/>
            </a:solidFill>
            <a:miter lim="800000"/>
            <a:headEnd/>
            <a:tailEnd/>
          </a:ln>
        </p:spPr>
        <p:txBody>
          <a:bodyPr wrap="none" lIns="91431" tIns="45716" rIns="91431" bIns="45716" anchor="ctr"/>
          <a:lstStyle/>
          <a:p>
            <a:pPr algn="ctr">
              <a:defRPr/>
            </a:pPr>
            <a:r>
              <a:rPr lang="en-US" sz="2300" b="0" u="none">
                <a:solidFill>
                  <a:schemeClr val="bg1"/>
                </a:solidFill>
                <a:effectLst>
                  <a:outerShdw blurRad="38100" dist="38100" dir="2700000" algn="tl">
                    <a:srgbClr val="000000"/>
                  </a:outerShdw>
                </a:effectLst>
              </a:rPr>
              <a:t>Garryowen Site Exploitation Smart Card</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505200" y="762000"/>
            <a:ext cx="3352800" cy="5078313"/>
          </a:xfrm>
          <a:prstGeom prst="rect">
            <a:avLst/>
          </a:prstGeom>
          <a:noFill/>
        </p:spPr>
        <p:txBody>
          <a:bodyPr wrap="square" rtlCol="0">
            <a:spAutoFit/>
          </a:bodyPr>
          <a:lstStyle/>
          <a:p>
            <a:r>
              <a:rPr lang="en-US" sz="1200" u="none" dirty="0" smtClean="0">
                <a:latin typeface="Arial" pitchFamily="34" charset="0"/>
                <a:cs typeface="Arial" pitchFamily="34" charset="0"/>
              </a:rPr>
              <a:t>Results of Route Reconnaissance</a:t>
            </a:r>
          </a:p>
          <a:p>
            <a:r>
              <a:rPr lang="en-US" b="0" u="none" dirty="0" smtClean="0">
                <a:latin typeface="Arial" pitchFamily="34" charset="0"/>
                <a:cs typeface="Arial" pitchFamily="34" charset="0"/>
              </a:rPr>
              <a:t>-Report individual aspects using appropriate BLUE Reports</a:t>
            </a:r>
          </a:p>
          <a:p>
            <a:endParaRPr lang="en-US" b="0" u="none" dirty="0" smtClean="0">
              <a:latin typeface="Arial" pitchFamily="34" charset="0"/>
              <a:cs typeface="Arial" pitchFamily="34" charset="0"/>
            </a:endParaRPr>
          </a:p>
          <a:p>
            <a:r>
              <a:rPr lang="en-US" sz="1200" b="0" u="none" dirty="0" smtClean="0">
                <a:latin typeface="Arial" pitchFamily="34" charset="0"/>
                <a:cs typeface="Arial" pitchFamily="34" charset="0"/>
              </a:rPr>
              <a:t>Include the following: </a:t>
            </a:r>
          </a:p>
          <a:p>
            <a:pPr>
              <a:buFontTx/>
              <a:buChar char="-"/>
            </a:pPr>
            <a:r>
              <a:rPr lang="en-US" sz="1200" b="0" u="none" dirty="0" smtClean="0">
                <a:latin typeface="Arial" pitchFamily="34" charset="0"/>
                <a:cs typeface="Arial" pitchFamily="34" charset="0"/>
              </a:rPr>
              <a:t>Route width, in meters</a:t>
            </a:r>
          </a:p>
          <a:p>
            <a:r>
              <a:rPr lang="en-US" sz="1200" b="0" u="none" dirty="0" smtClean="0">
                <a:latin typeface="Arial" pitchFamily="34" charset="0"/>
                <a:cs typeface="Arial" pitchFamily="34" charset="0"/>
              </a:rPr>
              <a:t>     Limited access</a:t>
            </a:r>
          </a:p>
          <a:p>
            <a:r>
              <a:rPr lang="en-US" sz="1200" b="0" u="none" dirty="0" smtClean="0">
                <a:latin typeface="Arial" pitchFamily="34" charset="0"/>
                <a:cs typeface="Arial" pitchFamily="34" charset="0"/>
              </a:rPr>
              <a:t>     Single lane</a:t>
            </a:r>
          </a:p>
          <a:p>
            <a:r>
              <a:rPr lang="en-US" sz="1200" b="0" u="none" dirty="0" smtClean="0">
                <a:latin typeface="Arial" pitchFamily="34" charset="0"/>
                <a:cs typeface="Arial" pitchFamily="34" charset="0"/>
              </a:rPr>
              <a:t>     Single flow</a:t>
            </a:r>
          </a:p>
          <a:p>
            <a:r>
              <a:rPr lang="en-US" sz="1200" b="0" u="none" dirty="0" smtClean="0">
                <a:latin typeface="Arial" pitchFamily="34" charset="0"/>
                <a:cs typeface="Arial" pitchFamily="34" charset="0"/>
              </a:rPr>
              <a:t>     Double flow</a:t>
            </a:r>
          </a:p>
          <a:p>
            <a:r>
              <a:rPr lang="en-US" sz="1200" b="0" u="none" dirty="0" smtClean="0">
                <a:latin typeface="Arial" pitchFamily="34" charset="0"/>
                <a:cs typeface="Arial" pitchFamily="34" charset="0"/>
              </a:rPr>
              <a:t>-Route type</a:t>
            </a:r>
          </a:p>
          <a:p>
            <a:r>
              <a:rPr lang="en-US" sz="1200" b="0" u="none" dirty="0" smtClean="0">
                <a:latin typeface="Arial" pitchFamily="34" charset="0"/>
                <a:cs typeface="Arial" pitchFamily="34" charset="0"/>
              </a:rPr>
              <a:t>     Type X</a:t>
            </a:r>
          </a:p>
          <a:p>
            <a:r>
              <a:rPr lang="en-US" sz="1200" b="0" u="none" dirty="0" smtClean="0">
                <a:latin typeface="Arial" pitchFamily="34" charset="0"/>
                <a:cs typeface="Arial" pitchFamily="34" charset="0"/>
              </a:rPr>
              <a:t>     Type Y</a:t>
            </a:r>
          </a:p>
          <a:p>
            <a:r>
              <a:rPr lang="en-US" sz="1200" b="0" u="none" dirty="0" smtClean="0">
                <a:latin typeface="Arial" pitchFamily="34" charset="0"/>
                <a:cs typeface="Arial" pitchFamily="34" charset="0"/>
              </a:rPr>
              <a:t>     Type Z</a:t>
            </a:r>
          </a:p>
          <a:p>
            <a:r>
              <a:rPr lang="en-US" sz="1200" b="0" u="none" dirty="0" smtClean="0">
                <a:latin typeface="Arial" pitchFamily="34" charset="0"/>
                <a:cs typeface="Arial" pitchFamily="34" charset="0"/>
              </a:rPr>
              <a:t>-Military load classification</a:t>
            </a:r>
          </a:p>
          <a:p>
            <a:r>
              <a:rPr lang="en-US" sz="1200" b="0" u="none" dirty="0" smtClean="0">
                <a:latin typeface="Arial" pitchFamily="34" charset="0"/>
                <a:cs typeface="Arial" pitchFamily="34" charset="0"/>
              </a:rPr>
              <a:t>     </a:t>
            </a:r>
            <a:r>
              <a:rPr lang="en-US" b="0" u="none" dirty="0" smtClean="0">
                <a:latin typeface="Arial" pitchFamily="34" charset="0"/>
                <a:cs typeface="Arial" pitchFamily="34" charset="0"/>
              </a:rPr>
              <a:t>MLC</a:t>
            </a:r>
            <a:r>
              <a:rPr lang="en-US" sz="1200" b="0" u="none" dirty="0" smtClean="0">
                <a:latin typeface="Arial" pitchFamily="34" charset="0"/>
                <a:cs typeface="Arial" pitchFamily="34" charset="0"/>
              </a:rPr>
              <a:t> 50, average traffic (Bradleys)</a:t>
            </a:r>
          </a:p>
          <a:p>
            <a:r>
              <a:rPr lang="en-US" sz="1200" b="0" u="none" dirty="0" smtClean="0">
                <a:latin typeface="Arial" pitchFamily="34" charset="0"/>
                <a:cs typeface="Arial" pitchFamily="34" charset="0"/>
              </a:rPr>
              <a:t>     </a:t>
            </a:r>
            <a:r>
              <a:rPr lang="en-US" b="0" u="none" dirty="0" smtClean="0">
                <a:latin typeface="Arial" pitchFamily="34" charset="0"/>
                <a:cs typeface="Arial" pitchFamily="34" charset="0"/>
              </a:rPr>
              <a:t>MLC</a:t>
            </a:r>
            <a:r>
              <a:rPr lang="en-US" sz="1200" b="0" u="none" dirty="0" smtClean="0">
                <a:latin typeface="Arial" pitchFamily="34" charset="0"/>
                <a:cs typeface="Arial" pitchFamily="34" charset="0"/>
              </a:rPr>
              <a:t> 80, heavy traffic (Abrams)</a:t>
            </a:r>
          </a:p>
          <a:p>
            <a:r>
              <a:rPr lang="en-US" sz="1200" b="0" u="none" dirty="0" smtClean="0">
                <a:latin typeface="Arial" pitchFamily="34" charset="0"/>
                <a:cs typeface="Arial" pitchFamily="34" charset="0"/>
              </a:rPr>
              <a:t>     </a:t>
            </a:r>
            <a:r>
              <a:rPr lang="en-US" b="0" u="none" dirty="0" smtClean="0">
                <a:latin typeface="Arial" pitchFamily="34" charset="0"/>
                <a:cs typeface="Arial" pitchFamily="34" charset="0"/>
              </a:rPr>
              <a:t>MLC</a:t>
            </a:r>
            <a:r>
              <a:rPr lang="en-US" sz="1200" b="0" u="none" dirty="0" smtClean="0">
                <a:latin typeface="Arial" pitchFamily="34" charset="0"/>
                <a:cs typeface="Arial" pitchFamily="34" charset="0"/>
              </a:rPr>
              <a:t> 120, very heavy traffic (HETs)</a:t>
            </a:r>
          </a:p>
          <a:p>
            <a:r>
              <a:rPr lang="en-US" sz="1200" b="0" u="none" dirty="0" smtClean="0">
                <a:latin typeface="Arial" pitchFamily="34" charset="0"/>
                <a:cs typeface="Arial" pitchFamily="34" charset="0"/>
              </a:rPr>
              <a:t>-Overhead clearance</a:t>
            </a:r>
          </a:p>
          <a:p>
            <a:r>
              <a:rPr lang="en-US" sz="1200" b="0" u="none" dirty="0" smtClean="0">
                <a:latin typeface="Arial" pitchFamily="34" charset="0"/>
                <a:cs typeface="Arial" pitchFamily="34" charset="0"/>
              </a:rPr>
              <a:t>-Route obstructions</a:t>
            </a:r>
          </a:p>
          <a:p>
            <a:r>
              <a:rPr lang="en-US" sz="1200" b="0" u="none" dirty="0" smtClean="0">
                <a:latin typeface="Arial" pitchFamily="34" charset="0"/>
                <a:cs typeface="Arial" pitchFamily="34" charset="0"/>
              </a:rPr>
              <a:t>     Overhead obstructions</a:t>
            </a:r>
          </a:p>
          <a:p>
            <a:r>
              <a:rPr lang="en-US" sz="1200" b="0" u="none" dirty="0" smtClean="0">
                <a:latin typeface="Arial" pitchFamily="34" charset="0"/>
                <a:cs typeface="Arial" pitchFamily="34" charset="0"/>
              </a:rPr>
              <a:t>     Reductions in traveled way widths</a:t>
            </a:r>
          </a:p>
          <a:p>
            <a:r>
              <a:rPr lang="en-US" sz="1200" b="0" u="none" dirty="0" smtClean="0">
                <a:latin typeface="Arial" pitchFamily="34" charset="0"/>
                <a:cs typeface="Arial" pitchFamily="34" charset="0"/>
              </a:rPr>
              <a:t>     Slopes</a:t>
            </a:r>
          </a:p>
          <a:p>
            <a:r>
              <a:rPr lang="en-US" sz="1200" b="0" u="none" dirty="0" smtClean="0">
                <a:latin typeface="Arial" pitchFamily="34" charset="0"/>
                <a:cs typeface="Arial" pitchFamily="34" charset="0"/>
              </a:rPr>
              <a:t>     Curves</a:t>
            </a:r>
          </a:p>
          <a:p>
            <a:r>
              <a:rPr lang="en-US" sz="1200" b="0" u="none" dirty="0" smtClean="0">
                <a:latin typeface="Arial" pitchFamily="34" charset="0"/>
                <a:cs typeface="Arial" pitchFamily="34" charset="0"/>
              </a:rPr>
              <a:t>     Ferries</a:t>
            </a:r>
          </a:p>
          <a:p>
            <a:r>
              <a:rPr lang="en-US" sz="1200" b="0" u="none" dirty="0" smtClean="0">
                <a:latin typeface="Arial" pitchFamily="34" charset="0"/>
                <a:cs typeface="Arial" pitchFamily="34" charset="0"/>
              </a:rPr>
              <a:t>     Fords</a:t>
            </a:r>
          </a:p>
          <a:p>
            <a:r>
              <a:rPr lang="en-US" sz="1200" b="0" u="none" dirty="0" smtClean="0">
                <a:latin typeface="Arial" pitchFamily="34" charset="0"/>
                <a:cs typeface="Arial" pitchFamily="34" charset="0"/>
              </a:rPr>
              <a:t>-Snow Blockage and Flooding</a:t>
            </a:r>
          </a:p>
        </p:txBody>
      </p:sp>
      <p:sp>
        <p:nvSpPr>
          <p:cNvPr id="35" name="TextBox 34"/>
          <p:cNvSpPr txBox="1"/>
          <p:nvPr/>
        </p:nvSpPr>
        <p:spPr>
          <a:xfrm>
            <a:off x="5486400" y="76200"/>
            <a:ext cx="1396536" cy="646331"/>
          </a:xfrm>
          <a:prstGeom prst="rect">
            <a:avLst/>
          </a:prstGeom>
          <a:noFill/>
        </p:spPr>
        <p:txBody>
          <a:bodyPr wrap="none" rtlCol="0">
            <a:spAutoFit/>
          </a:bodyPr>
          <a:lstStyle/>
          <a:p>
            <a:r>
              <a:rPr lang="en-US" sz="1200" u="none" dirty="0" smtClean="0">
                <a:latin typeface="Arial" pitchFamily="34" charset="0"/>
                <a:cs typeface="Arial" pitchFamily="34" charset="0"/>
              </a:rPr>
              <a:t>Card: # 103</a:t>
            </a:r>
          </a:p>
          <a:p>
            <a:r>
              <a:rPr lang="en-US" sz="1200" u="none" dirty="0" smtClean="0">
                <a:latin typeface="Arial" pitchFamily="34" charset="0"/>
                <a:cs typeface="Arial" pitchFamily="34" charset="0"/>
              </a:rPr>
              <a:t>Results of </a:t>
            </a:r>
          </a:p>
          <a:p>
            <a:r>
              <a:rPr lang="en-US" sz="1200" u="none" dirty="0" smtClean="0">
                <a:latin typeface="Arial" pitchFamily="34" charset="0"/>
                <a:cs typeface="Arial" pitchFamily="34" charset="0"/>
              </a:rPr>
              <a:t>Reconnaissance</a:t>
            </a:r>
          </a:p>
        </p:txBody>
      </p:sp>
      <p:sp>
        <p:nvSpPr>
          <p:cNvPr id="7" name="TextBox 6"/>
          <p:cNvSpPr txBox="1"/>
          <p:nvPr/>
        </p:nvSpPr>
        <p:spPr>
          <a:xfrm>
            <a:off x="228600" y="830282"/>
            <a:ext cx="3200400" cy="3970318"/>
          </a:xfrm>
          <a:prstGeom prst="rect">
            <a:avLst/>
          </a:prstGeom>
          <a:noFill/>
        </p:spPr>
        <p:txBody>
          <a:bodyPr wrap="square" rtlCol="0">
            <a:spAutoFit/>
          </a:bodyPr>
          <a:lstStyle/>
          <a:p>
            <a:r>
              <a:rPr lang="en-US" u="none" dirty="0" smtClean="0"/>
              <a:t>Results of Zone Reconnaissance</a:t>
            </a:r>
          </a:p>
          <a:p>
            <a:pPr>
              <a:buFontTx/>
              <a:buChar char="-"/>
            </a:pPr>
            <a:r>
              <a:rPr lang="en-US" b="0" u="none" dirty="0" smtClean="0"/>
              <a:t>Report using overlays with accompanying BLUE Reports</a:t>
            </a:r>
          </a:p>
          <a:p>
            <a:endParaRPr lang="en-US" b="0" u="none" dirty="0" smtClean="0"/>
          </a:p>
          <a:p>
            <a:r>
              <a:rPr lang="en-US" b="0" u="none" dirty="0" smtClean="0"/>
              <a:t>- Compile section and platoon notes, diagrams, and overlays into a Troop level overlay to pass to Squadron</a:t>
            </a:r>
          </a:p>
          <a:p>
            <a:endParaRPr lang="en-US" b="0" u="none" dirty="0" smtClean="0"/>
          </a:p>
          <a:p>
            <a:pPr>
              <a:buFontTx/>
              <a:buChar char="-"/>
            </a:pPr>
            <a:r>
              <a:rPr lang="en-US" b="0" u="none" dirty="0" smtClean="0"/>
              <a:t>Overlay should include:</a:t>
            </a:r>
          </a:p>
          <a:p>
            <a:pPr marL="234950" indent="-123825" fontAlgn="auto">
              <a:spcBef>
                <a:spcPts val="0"/>
              </a:spcBef>
              <a:spcAft>
                <a:spcPts val="0"/>
              </a:spcAft>
              <a:buFont typeface="Wingdings" pitchFamily="2" charset="2"/>
              <a:buChar char="§"/>
              <a:defRPr/>
            </a:pPr>
            <a:r>
              <a:rPr lang="en-US" b="0" u="none" dirty="0" smtClean="0">
                <a:cs typeface="Arial" pitchFamily="34" charset="0"/>
              </a:rPr>
              <a:t>All obstacles; create and mark lanes as specified in orders</a:t>
            </a:r>
          </a:p>
          <a:p>
            <a:pPr marL="234950" indent="-123825" fontAlgn="auto">
              <a:spcBef>
                <a:spcPts val="0"/>
              </a:spcBef>
              <a:spcAft>
                <a:spcPts val="0"/>
              </a:spcAft>
              <a:buFont typeface="Wingdings" pitchFamily="2" charset="2"/>
              <a:buChar char="§"/>
              <a:defRPr/>
            </a:pPr>
            <a:r>
              <a:rPr lang="en-US" b="0" u="none" dirty="0" smtClean="0">
                <a:cs typeface="Arial" pitchFamily="34" charset="0"/>
              </a:rPr>
              <a:t>Extent of CBRN contaminated areas</a:t>
            </a:r>
          </a:p>
          <a:p>
            <a:pPr marL="234950" indent="-123825" fontAlgn="auto">
              <a:spcBef>
                <a:spcPts val="0"/>
              </a:spcBef>
              <a:spcAft>
                <a:spcPts val="0"/>
              </a:spcAft>
              <a:buFont typeface="Wingdings" pitchFamily="2" charset="2"/>
              <a:buChar char="§"/>
              <a:defRPr/>
            </a:pPr>
            <a:r>
              <a:rPr lang="en-US" b="0" u="none" dirty="0" err="1" smtClean="0">
                <a:cs typeface="Arial" pitchFamily="34" charset="0"/>
              </a:rPr>
              <a:t>Trafficability</a:t>
            </a:r>
            <a:r>
              <a:rPr lang="en-US" b="0" u="none" dirty="0" smtClean="0">
                <a:cs typeface="Arial" pitchFamily="34" charset="0"/>
              </a:rPr>
              <a:t> of all terrain, such as choke points and ambush sites that the enemy can use to dominate movement along routes in the zone</a:t>
            </a:r>
          </a:p>
          <a:p>
            <a:pPr marL="234950" indent="-123825" fontAlgn="auto">
              <a:spcBef>
                <a:spcPts val="0"/>
              </a:spcBef>
              <a:spcAft>
                <a:spcPts val="0"/>
              </a:spcAft>
              <a:buFont typeface="Wingdings" pitchFamily="2" charset="2"/>
              <a:buChar char="§"/>
              <a:defRPr/>
            </a:pPr>
            <a:r>
              <a:rPr lang="en-US" b="0" u="none" dirty="0" smtClean="0">
                <a:cs typeface="Arial" pitchFamily="34" charset="0"/>
              </a:rPr>
              <a:t>Bypasses around urban areas, obstacles, and contaminated areas</a:t>
            </a:r>
          </a:p>
          <a:p>
            <a:pPr marL="234950" indent="-123825" fontAlgn="auto">
              <a:spcBef>
                <a:spcPts val="0"/>
              </a:spcBef>
              <a:spcAft>
                <a:spcPts val="0"/>
              </a:spcAft>
              <a:buFont typeface="Wingdings" pitchFamily="2" charset="2"/>
              <a:buChar char="§"/>
              <a:defRPr/>
            </a:pPr>
            <a:r>
              <a:rPr lang="en-US" b="0" u="none" dirty="0" smtClean="0">
                <a:cs typeface="Arial" pitchFamily="34" charset="0"/>
              </a:rPr>
              <a:t>Fords or crossing sites near all bridges</a:t>
            </a:r>
          </a:p>
          <a:p>
            <a:pPr marL="234950" indent="-123825" fontAlgn="auto">
              <a:spcBef>
                <a:spcPts val="0"/>
              </a:spcBef>
              <a:spcAft>
                <a:spcPts val="0"/>
              </a:spcAft>
              <a:buFont typeface="Wingdings" pitchFamily="2" charset="2"/>
              <a:buChar char="§"/>
              <a:defRPr/>
            </a:pPr>
            <a:r>
              <a:rPr lang="en-US" b="0" u="none" dirty="0" smtClean="0">
                <a:cs typeface="Arial" pitchFamily="34" charset="0"/>
              </a:rPr>
              <a:t>Identify key municipal infrastructure that can affect military operations</a:t>
            </a:r>
            <a:endParaRPr lang="en-US" b="0" u="none" dirty="0"/>
          </a:p>
        </p:txBody>
      </p:sp>
      <p:sp>
        <p:nvSpPr>
          <p:cNvPr id="10" name="TextBox 9"/>
          <p:cNvSpPr txBox="1"/>
          <p:nvPr/>
        </p:nvSpPr>
        <p:spPr>
          <a:xfrm>
            <a:off x="381000" y="6019800"/>
            <a:ext cx="3200400" cy="1569660"/>
          </a:xfrm>
          <a:prstGeom prst="rect">
            <a:avLst/>
          </a:prstGeom>
          <a:noFill/>
        </p:spPr>
        <p:txBody>
          <a:bodyPr wrap="square" rtlCol="0">
            <a:spAutoFit/>
          </a:bodyPr>
          <a:lstStyle/>
          <a:p>
            <a:r>
              <a:rPr lang="en-US" u="none" dirty="0" smtClean="0"/>
              <a:t>Results of Area Reconnaissance</a:t>
            </a:r>
          </a:p>
          <a:p>
            <a:pPr>
              <a:buFontTx/>
              <a:buChar char="-"/>
            </a:pPr>
            <a:r>
              <a:rPr lang="en-US" b="0" u="none" dirty="0" smtClean="0"/>
              <a:t>Report using overlays with accompanying BLUE Reports, same requirements as zone recon, pertaining to the area</a:t>
            </a:r>
          </a:p>
          <a:p>
            <a:endParaRPr lang="en-US" b="0" u="none" dirty="0" smtClean="0"/>
          </a:p>
          <a:p>
            <a:pPr>
              <a:buFontTx/>
              <a:buChar char="-"/>
            </a:pPr>
            <a:r>
              <a:rPr lang="en-US" b="0" u="none" dirty="0" smtClean="0"/>
              <a:t>Area Reconnaissance is more detailed and focused on a smaller geographic area than a zone.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Movement &amp; Maneuver</a:t>
            </a:r>
            <a:br>
              <a:rPr lang="en-US" dirty="0" smtClean="0"/>
            </a:br>
            <a:r>
              <a:rPr lang="en-US" sz="2800" dirty="0" smtClean="0"/>
              <a:t>200 Series Cards</a:t>
            </a:r>
            <a:endParaRPr lang="en-US" sz="2800" dirty="0"/>
          </a:p>
        </p:txBody>
      </p:sp>
      <p:sp>
        <p:nvSpPr>
          <p:cNvPr id="3" name="Content Placeholder 2"/>
          <p:cNvSpPr>
            <a:spLocks noGrp="1"/>
          </p:cNvSpPr>
          <p:nvPr>
            <p:ph sz="half" idx="1"/>
          </p:nvPr>
        </p:nvSpPr>
        <p:spPr>
          <a:xfrm>
            <a:off x="342900" y="2133600"/>
            <a:ext cx="5905500" cy="6034088"/>
          </a:xfrm>
        </p:spPr>
        <p:txBody>
          <a:bodyPr/>
          <a:lstStyle/>
          <a:p>
            <a:r>
              <a:rPr lang="en-US" dirty="0" smtClean="0"/>
              <a:t>REDCON Status</a:t>
            </a:r>
          </a:p>
          <a:p>
            <a:r>
              <a:rPr lang="en-US" dirty="0" smtClean="0"/>
              <a:t>Adjacent Unit Coordination</a:t>
            </a:r>
          </a:p>
          <a:p>
            <a:r>
              <a:rPr lang="en-US" dirty="0" smtClean="0"/>
              <a:t>Passage of Lines Checklist</a:t>
            </a:r>
          </a:p>
          <a:p>
            <a:r>
              <a:rPr lang="en-US" dirty="0" smtClean="0"/>
              <a:t>Relief in Place Checklist</a:t>
            </a:r>
          </a:p>
          <a:p>
            <a:r>
              <a:rPr lang="en-US" dirty="0" smtClean="0"/>
              <a:t>Assembly Area Procedures</a:t>
            </a:r>
          </a:p>
          <a:p>
            <a:r>
              <a:rPr lang="en-US" dirty="0" smtClean="0"/>
              <a:t>Quartering Party Procedures </a:t>
            </a:r>
          </a:p>
          <a:p>
            <a:r>
              <a:rPr lang="en-US" dirty="0" smtClean="0"/>
              <a:t>Reconnaissance Methods / Types</a:t>
            </a:r>
          </a:p>
          <a:p>
            <a:r>
              <a:rPr lang="en-US" dirty="0" smtClean="0"/>
              <a:t>Route Reconnaissance Symbols and Overlay example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200</a:t>
            </a:r>
            <a:r>
              <a:rPr lang="en-US" u="none" dirty="0">
                <a:solidFill>
                  <a:schemeClr val="tx2"/>
                </a:solidFill>
              </a:rPr>
              <a:t/>
            </a:r>
            <a:br>
              <a:rPr lang="en-US" u="none" dirty="0">
                <a:solidFill>
                  <a:schemeClr val="tx2"/>
                </a:solidFill>
              </a:rPr>
            </a:br>
            <a:r>
              <a:rPr lang="en-US" u="none" dirty="0" err="1">
                <a:solidFill>
                  <a:schemeClr val="tx2"/>
                </a:solidFill>
              </a:rPr>
              <a:t>REDCON</a:t>
            </a:r>
            <a:r>
              <a:rPr lang="en-US" u="none" dirty="0">
                <a:solidFill>
                  <a:schemeClr val="tx2"/>
                </a:solidFill>
              </a:rPr>
              <a:t> Status</a:t>
            </a:r>
          </a:p>
        </p:txBody>
      </p:sp>
      <p:sp>
        <p:nvSpPr>
          <p:cNvPr id="33796" name="Rectangle 4"/>
          <p:cNvSpPr>
            <a:spLocks noChangeArrowheads="1"/>
          </p:cNvSpPr>
          <p:nvPr/>
        </p:nvSpPr>
        <p:spPr bwMode="auto">
          <a:xfrm>
            <a:off x="152400" y="685800"/>
            <a:ext cx="6629400" cy="7925242"/>
          </a:xfrm>
          <a:prstGeom prst="rect">
            <a:avLst/>
          </a:prstGeom>
          <a:noFill/>
          <a:ln w="9525">
            <a:solidFill>
              <a:schemeClr val="tx1"/>
            </a:solidFill>
            <a:miter lim="800000"/>
            <a:headEnd/>
            <a:tailEnd/>
          </a:ln>
        </p:spPr>
        <p:txBody>
          <a:bodyPr wrap="square" lIns="91435" tIns="45718" rIns="91435" bIns="45718">
            <a:spAutoFit/>
          </a:bodyPr>
          <a:lstStyle/>
          <a:p>
            <a:pPr>
              <a:tabLst>
                <a:tab pos="-3771900" algn="l"/>
                <a:tab pos="288925" algn="l"/>
              </a:tabLst>
            </a:pPr>
            <a:r>
              <a:rPr lang="en-US" dirty="0">
                <a:cs typeface="Times New Roman" pitchFamily="18" charset="0"/>
              </a:rPr>
              <a:t>REDCON Status and Definitions:</a:t>
            </a:r>
          </a:p>
          <a:p>
            <a:pPr>
              <a:tabLst>
                <a:tab pos="-3771900" algn="l"/>
                <a:tab pos="288925" algn="l"/>
              </a:tabLst>
            </a:pPr>
            <a:r>
              <a:rPr lang="en-US" b="0" u="none" dirty="0">
                <a:cs typeface="Times New Roman" pitchFamily="18" charset="0"/>
              </a:rPr>
              <a:t>	The Squadron will use the following readiness conditions to identify the speed with which a unit must be ready for combat or movement. This usually accompanies WARNOs.</a:t>
            </a:r>
          </a:p>
          <a:p>
            <a:pPr eaLnBrk="0" hangingPunct="0">
              <a:tabLst>
                <a:tab pos="-3771900" algn="l"/>
                <a:tab pos="288925" algn="l"/>
              </a:tabLst>
            </a:pPr>
            <a:r>
              <a:rPr lang="en-US" b="0" u="none" dirty="0">
                <a:cs typeface="Times New Roman" pitchFamily="18" charset="0"/>
              </a:rPr>
              <a:t>Subordinate units will also report their readiness to move by stating their REDCON status. Additionally, mechanics, medics, and others should use these codes to estimate when elements (injured personnel, combat vehicles, supplies, etc) will be ready for combat. </a:t>
            </a:r>
          </a:p>
          <a:p>
            <a:pPr eaLnBrk="0" hangingPunct="0">
              <a:tabLst>
                <a:tab pos="-3771900" algn="l"/>
                <a:tab pos="288925" algn="l"/>
              </a:tabLst>
            </a:pPr>
            <a:endParaRPr lang="en-US" u="none" dirty="0">
              <a:cs typeface="Times New Roman" pitchFamily="18" charset="0"/>
            </a:endParaRPr>
          </a:p>
          <a:p>
            <a:pPr eaLnBrk="0" hangingPunct="0">
              <a:tabLst>
                <a:tab pos="-3771900" algn="l"/>
                <a:tab pos="288925" algn="l"/>
              </a:tabLst>
            </a:pPr>
            <a:r>
              <a:rPr lang="en-US" u="none" dirty="0">
                <a:cs typeface="Times New Roman" pitchFamily="18" charset="0"/>
              </a:rPr>
              <a:t>1.  REDCON 1 - Full alert; able to </a:t>
            </a:r>
            <a:r>
              <a:rPr lang="en-US" u="none" dirty="0" smtClean="0">
                <a:cs typeface="Times New Roman" pitchFamily="18" charset="0"/>
              </a:rPr>
              <a:t>move </a:t>
            </a:r>
            <a:r>
              <a:rPr lang="en-US" u="none" dirty="0">
                <a:cs typeface="Times New Roman" pitchFamily="18" charset="0"/>
              </a:rPr>
              <a:t>immediately.</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A. Radio checks complete; FBCB2 fully operational.</a:t>
            </a:r>
          </a:p>
          <a:p>
            <a:pPr eaLnBrk="0" hangingPunct="0">
              <a:tabLst>
                <a:tab pos="-3771900" algn="l"/>
                <a:tab pos="288925" algn="l"/>
              </a:tabLst>
            </a:pPr>
            <a:r>
              <a:rPr lang="en-US" b="0" u="none" dirty="0">
                <a:cs typeface="Times New Roman" pitchFamily="18" charset="0"/>
              </a:rPr>
              <a:t>	B. Vehicles loaded, secured; weapons manned.</a:t>
            </a:r>
          </a:p>
          <a:p>
            <a:pPr eaLnBrk="0" hangingPunct="0">
              <a:tabLst>
                <a:tab pos="-3771900" algn="l"/>
                <a:tab pos="288925" algn="l"/>
              </a:tabLst>
            </a:pPr>
            <a:r>
              <a:rPr lang="en-US" b="0" u="none" dirty="0">
                <a:cs typeface="Times New Roman" pitchFamily="18" charset="0"/>
              </a:rPr>
              <a:t>	C. Personal equipment stowed, NBC </a:t>
            </a:r>
            <a:r>
              <a:rPr lang="en-US" b="0" u="none" dirty="0" smtClean="0">
                <a:cs typeface="Times New Roman" pitchFamily="18" charset="0"/>
              </a:rPr>
              <a:t>alarms; </a:t>
            </a:r>
            <a:r>
              <a:rPr lang="en-US" b="0" u="none" dirty="0">
                <a:cs typeface="Times New Roman" pitchFamily="18" charset="0"/>
              </a:rPr>
              <a:t>all OP’s </a:t>
            </a:r>
            <a:r>
              <a:rPr lang="en-US" b="0" u="none" dirty="0" smtClean="0">
                <a:cs typeface="Times New Roman" pitchFamily="18" charset="0"/>
              </a:rPr>
              <a:t>pulled </a:t>
            </a:r>
            <a:r>
              <a:rPr lang="en-US" b="0" u="none" dirty="0">
                <a:cs typeface="Times New Roman" pitchFamily="18" charset="0"/>
              </a:rPr>
              <a:t>in. All personnel alert and mounted on vehicles.</a:t>
            </a:r>
          </a:p>
          <a:p>
            <a:pPr eaLnBrk="0" hangingPunct="0">
              <a:tabLst>
                <a:tab pos="-3771900" algn="l"/>
                <a:tab pos="288925" algn="l"/>
              </a:tabLst>
            </a:pPr>
            <a:r>
              <a:rPr lang="en-US" b="0" u="none" dirty="0">
                <a:cs typeface="Times New Roman" pitchFamily="18" charset="0"/>
              </a:rPr>
              <a:t>	D. Engines running. </a:t>
            </a:r>
            <a:r>
              <a:rPr lang="en-US" b="0" i="1" u="none" dirty="0">
                <a:cs typeface="Times New Roman" pitchFamily="18" charset="0"/>
              </a:rPr>
              <a:t>(Commander will initiate “Short Count” if deemed necessary.)</a:t>
            </a:r>
            <a:endParaRPr lang="en-US" b="0" u="none" dirty="0">
              <a:cs typeface="Times New Roman" pitchFamily="18" charset="0"/>
            </a:endParaRPr>
          </a:p>
          <a:p>
            <a:pPr eaLnBrk="0" hangingPunct="0">
              <a:tabLst>
                <a:tab pos="-3771900" algn="l"/>
                <a:tab pos="288925" algn="l"/>
              </a:tabLst>
            </a:pPr>
            <a:endParaRPr lang="en-US" u="none" dirty="0">
              <a:cs typeface="Times New Roman" pitchFamily="18" charset="0"/>
            </a:endParaRPr>
          </a:p>
          <a:p>
            <a:pPr eaLnBrk="0" hangingPunct="0">
              <a:tabLst>
                <a:tab pos="-3771900" algn="l"/>
                <a:tab pos="288925" algn="l"/>
              </a:tabLst>
            </a:pPr>
            <a:r>
              <a:rPr lang="en-US" u="none" dirty="0">
                <a:cs typeface="Times New Roman" pitchFamily="18" charset="0"/>
              </a:rPr>
              <a:t>2.  REDCON 1.5 – A variant of REDCON 1; ready to move in five minutes. </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A. Engines are off; crews prepared to initiate “Short Count” O/O from Commander.</a:t>
            </a:r>
          </a:p>
          <a:p>
            <a:pPr eaLnBrk="0" hangingPunct="0">
              <a:tabLst>
                <a:tab pos="-3771900" algn="l"/>
                <a:tab pos="288925" algn="l"/>
              </a:tabLst>
            </a:pPr>
            <a:endParaRPr lang="en-US" u="none" dirty="0">
              <a:cs typeface="Times New Roman" pitchFamily="18" charset="0"/>
            </a:endParaRPr>
          </a:p>
          <a:p>
            <a:pPr eaLnBrk="0" hangingPunct="0">
              <a:tabLst>
                <a:tab pos="-3771900" algn="l"/>
                <a:tab pos="288925" algn="l"/>
              </a:tabLst>
            </a:pPr>
            <a:r>
              <a:rPr lang="en-US" u="none" dirty="0">
                <a:cs typeface="Times New Roman" pitchFamily="18" charset="0"/>
              </a:rPr>
              <a:t>3.  REDCON 2 - Full security; able to move in 15 minutes.</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A. Vehicles loaded with all equipment</a:t>
            </a:r>
            <a:r>
              <a:rPr lang="en-US" u="none" dirty="0">
                <a:cs typeface="Times New Roman" pitchFamily="18" charset="0"/>
              </a:rPr>
              <a:t>. </a:t>
            </a:r>
            <a:r>
              <a:rPr lang="en-US" i="1" u="none" dirty="0">
                <a:cs typeface="Times New Roman" pitchFamily="18" charset="0"/>
              </a:rPr>
              <a:t>(Except </a:t>
            </a:r>
            <a:r>
              <a:rPr lang="en-US" i="1" u="none" dirty="0" smtClean="0">
                <a:cs typeface="Times New Roman" pitchFamily="18" charset="0"/>
              </a:rPr>
              <a:t>NBC </a:t>
            </a:r>
            <a:r>
              <a:rPr lang="en-US" i="1" u="none" dirty="0">
                <a:cs typeface="Times New Roman" pitchFamily="18" charset="0"/>
              </a:rPr>
              <a:t>alarms.)</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B. Primary weapons manned and prepared to fire.</a:t>
            </a:r>
          </a:p>
          <a:p>
            <a:pPr eaLnBrk="0" hangingPunct="0">
              <a:tabLst>
                <a:tab pos="-3771900" algn="l"/>
                <a:tab pos="288925" algn="l"/>
              </a:tabLst>
            </a:pPr>
            <a:r>
              <a:rPr lang="en-US" b="0" u="none" dirty="0">
                <a:cs typeface="Times New Roman" pitchFamily="18" charset="0"/>
              </a:rPr>
              <a:t>	C. Vehicles shut down.</a:t>
            </a:r>
          </a:p>
          <a:p>
            <a:pPr eaLnBrk="0" hangingPunct="0">
              <a:tabLst>
                <a:tab pos="-3771900" algn="l"/>
                <a:tab pos="288925" algn="l"/>
              </a:tabLst>
            </a:pPr>
            <a:r>
              <a:rPr lang="en-US" b="0" u="none" dirty="0">
                <a:cs typeface="Times New Roman" pitchFamily="18" charset="0"/>
              </a:rPr>
              <a:t>	D.  Mission fully briefed and understood by all members of </a:t>
            </a:r>
            <a:r>
              <a:rPr lang="en-US" b="0" u="none" dirty="0" smtClean="0">
                <a:cs typeface="Times New Roman" pitchFamily="18" charset="0"/>
              </a:rPr>
              <a:t>maneuver element.</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(All Pre-Combat Checks are complete.) </a:t>
            </a:r>
          </a:p>
          <a:p>
            <a:pPr eaLnBrk="0" hangingPunct="0">
              <a:tabLst>
                <a:tab pos="-3771900" algn="l"/>
                <a:tab pos="288925" algn="l"/>
              </a:tabLst>
            </a:pPr>
            <a:r>
              <a:rPr lang="en-US" u="none" dirty="0">
                <a:cs typeface="Times New Roman" pitchFamily="18" charset="0"/>
              </a:rPr>
              <a:t>      </a:t>
            </a:r>
            <a:r>
              <a:rPr lang="en-US" i="1" u="none" dirty="0">
                <a:cs typeface="Times New Roman" pitchFamily="18" charset="0"/>
              </a:rPr>
              <a:t>(Note: Depending on the tactical situation and orders from the commander, </a:t>
            </a:r>
            <a:endParaRPr lang="en-US" b="0" u="none" dirty="0">
              <a:cs typeface="Times New Roman" pitchFamily="18" charset="0"/>
            </a:endParaRPr>
          </a:p>
          <a:p>
            <a:pPr eaLnBrk="0" hangingPunct="0">
              <a:tabLst>
                <a:tab pos="-3771900" algn="l"/>
                <a:tab pos="288925" algn="l"/>
              </a:tabLst>
            </a:pPr>
            <a:r>
              <a:rPr lang="en-US" b="0" i="1" u="none" dirty="0">
                <a:cs typeface="Times New Roman" pitchFamily="18" charset="0"/>
              </a:rPr>
              <a:t>      dismounted OP’s may remain in place.)</a:t>
            </a:r>
            <a:endParaRPr lang="en-US" b="0" u="none" dirty="0">
              <a:cs typeface="Times New Roman" pitchFamily="18" charset="0"/>
            </a:endParaRPr>
          </a:p>
          <a:p>
            <a:pPr eaLnBrk="0" hangingPunct="0">
              <a:tabLst>
                <a:tab pos="-3771900" algn="l"/>
                <a:tab pos="288925" algn="l"/>
              </a:tabLst>
            </a:pPr>
            <a:endParaRPr lang="en-US" u="none" dirty="0">
              <a:cs typeface="Times New Roman" pitchFamily="18" charset="0"/>
            </a:endParaRPr>
          </a:p>
          <a:p>
            <a:pPr eaLnBrk="0" hangingPunct="0">
              <a:tabLst>
                <a:tab pos="-3771900" algn="l"/>
                <a:tab pos="288925" algn="l"/>
              </a:tabLst>
            </a:pPr>
            <a:r>
              <a:rPr lang="en-US" u="none" dirty="0">
                <a:cs typeface="Times New Roman" pitchFamily="18" charset="0"/>
              </a:rPr>
              <a:t>4.  REDCON 3 - Reduced security; able to move in 30 minutes.</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A. 50 % of each crew stands down for maintenance, crew rest.</a:t>
            </a:r>
          </a:p>
          <a:p>
            <a:pPr eaLnBrk="0" hangingPunct="0">
              <a:tabLst>
                <a:tab pos="-3771900" algn="l"/>
                <a:tab pos="288925" algn="l"/>
              </a:tabLst>
            </a:pPr>
            <a:r>
              <a:rPr lang="en-US" b="0" u="none" dirty="0">
                <a:cs typeface="Times New Roman" pitchFamily="18" charset="0"/>
              </a:rPr>
              <a:t>	B. TC / BC positions manned and radios monitored</a:t>
            </a:r>
            <a:r>
              <a:rPr lang="en-US" b="0" u="none" dirty="0" smtClean="0">
                <a:cs typeface="Times New Roman" pitchFamily="18" charset="0"/>
              </a:rPr>
              <a:t>.</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C. PMCS performed with no major disassembly of equipment.</a:t>
            </a:r>
          </a:p>
          <a:p>
            <a:pPr eaLnBrk="0" hangingPunct="0">
              <a:tabLst>
                <a:tab pos="-3771900" algn="l"/>
                <a:tab pos="288925" algn="l"/>
              </a:tabLst>
            </a:pPr>
            <a:endParaRPr lang="en-US" u="none" dirty="0" smtClean="0">
              <a:cs typeface="Times New Roman" pitchFamily="18" charset="0"/>
            </a:endParaRPr>
          </a:p>
          <a:p>
            <a:pPr eaLnBrk="0" hangingPunct="0">
              <a:tabLst>
                <a:tab pos="-3771900" algn="l"/>
                <a:tab pos="288925" algn="l"/>
              </a:tabLst>
            </a:pPr>
            <a:r>
              <a:rPr lang="en-US" u="none" dirty="0" smtClean="0">
                <a:cs typeface="Times New Roman" pitchFamily="18" charset="0"/>
              </a:rPr>
              <a:t>5</a:t>
            </a:r>
            <a:r>
              <a:rPr lang="en-US" u="none" dirty="0">
                <a:cs typeface="Times New Roman" pitchFamily="18" charset="0"/>
              </a:rPr>
              <a:t>.  REDCON 4 - Minimum security; able to move in 60 minutes.</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A. Minimum of 25% security. Digital and FM links with TOC’s and other platoon’s     </a:t>
            </a:r>
          </a:p>
          <a:p>
            <a:pPr eaLnBrk="0" hangingPunct="0">
              <a:tabLst>
                <a:tab pos="-3771900" algn="l"/>
                <a:tab pos="288925" algn="l"/>
              </a:tabLst>
            </a:pPr>
            <a:r>
              <a:rPr lang="en-US" b="0" u="none" dirty="0">
                <a:cs typeface="Times New Roman" pitchFamily="18" charset="0"/>
              </a:rPr>
              <a:t>     maintained.</a:t>
            </a:r>
          </a:p>
          <a:p>
            <a:pPr eaLnBrk="0" hangingPunct="0">
              <a:tabLst>
                <a:tab pos="-3771900" algn="l"/>
                <a:tab pos="288925" algn="l"/>
              </a:tabLst>
            </a:pPr>
            <a:r>
              <a:rPr lang="en-US" b="0" u="none" dirty="0">
                <a:cs typeface="Times New Roman" pitchFamily="18" charset="0"/>
              </a:rPr>
              <a:t>	B. Primary weapon manned and operational.</a:t>
            </a:r>
          </a:p>
          <a:p>
            <a:pPr eaLnBrk="0" hangingPunct="0">
              <a:tabLst>
                <a:tab pos="-3771900" algn="l"/>
                <a:tab pos="288925" algn="l"/>
              </a:tabLst>
            </a:pPr>
            <a:r>
              <a:rPr lang="en-US" b="0" u="none" dirty="0">
                <a:cs typeface="Times New Roman" pitchFamily="18" charset="0"/>
              </a:rPr>
              <a:t>	C. Maintenance performed with minor disassembly allowed.</a:t>
            </a:r>
          </a:p>
          <a:p>
            <a:pPr eaLnBrk="0" hangingPunct="0">
              <a:tabLst>
                <a:tab pos="-3771900" algn="l"/>
                <a:tab pos="288925" algn="l"/>
              </a:tabLst>
            </a:pPr>
            <a:endParaRPr lang="en-US" u="none" dirty="0">
              <a:cs typeface="Times New Roman" pitchFamily="18" charset="0"/>
            </a:endParaRPr>
          </a:p>
          <a:p>
            <a:pPr eaLnBrk="0" hangingPunct="0">
              <a:tabLst>
                <a:tab pos="-3771900" algn="l"/>
                <a:tab pos="288925" algn="l"/>
              </a:tabLst>
            </a:pPr>
            <a:r>
              <a:rPr lang="en-US" u="none" dirty="0">
                <a:cs typeface="Times New Roman" pitchFamily="18" charset="0"/>
              </a:rPr>
              <a:t>6.  REDCON 5 – Reduced security to 10 – 20%, Ready to move in 2 hours.</a:t>
            </a:r>
            <a:endParaRPr lang="en-US" b="0" u="none" dirty="0">
              <a:cs typeface="Times New Roman" pitchFamily="18" charset="0"/>
            </a:endParaRPr>
          </a:p>
          <a:p>
            <a:pPr eaLnBrk="0" hangingPunct="0">
              <a:tabLst>
                <a:tab pos="-3771900" algn="l"/>
                <a:tab pos="288925" algn="l"/>
              </a:tabLst>
            </a:pPr>
            <a:r>
              <a:rPr lang="en-US" b="0" u="none" dirty="0">
                <a:cs typeface="Times New Roman" pitchFamily="18" charset="0"/>
              </a:rPr>
              <a:t>	A. Conduct thorough maintenance.</a:t>
            </a:r>
          </a:p>
          <a:p>
            <a:pPr eaLnBrk="0" hangingPunct="0">
              <a:tabLst>
                <a:tab pos="-3771900" algn="l"/>
                <a:tab pos="288925" algn="l"/>
              </a:tabLst>
            </a:pPr>
            <a:r>
              <a:rPr lang="en-US" b="0" u="none" dirty="0">
                <a:cs typeface="Times New Roman" pitchFamily="18" charset="0"/>
              </a:rPr>
              <a:t>	B. Consolidation and Reorganization.</a:t>
            </a:r>
          </a:p>
          <a:p>
            <a:pPr eaLnBrk="0" hangingPunct="0">
              <a:tabLst>
                <a:tab pos="-3771900" algn="l"/>
                <a:tab pos="288925" algn="l"/>
              </a:tabLst>
            </a:pPr>
            <a:r>
              <a:rPr lang="en-US" b="0" u="none" dirty="0">
                <a:cs typeface="Times New Roman" pitchFamily="18" charset="0"/>
              </a:rPr>
              <a:t>	C. Maintain continuous operations.</a:t>
            </a:r>
          </a:p>
          <a:p>
            <a:pPr eaLnBrk="0" hangingPunct="0">
              <a:tabLst>
                <a:tab pos="-3771900" algn="l"/>
                <a:tab pos="288925" algn="l"/>
              </a:tabLst>
            </a:pPr>
            <a:endParaRPr lang="en-US" sz="1700" b="0" u="none" dirty="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201</a:t>
            </a:r>
            <a:r>
              <a:rPr lang="en-US" u="none" dirty="0">
                <a:solidFill>
                  <a:schemeClr val="tx2"/>
                </a:solidFill>
              </a:rPr>
              <a:t/>
            </a:r>
            <a:br>
              <a:rPr lang="en-US" u="none" dirty="0">
                <a:solidFill>
                  <a:schemeClr val="tx2"/>
                </a:solidFill>
              </a:rPr>
            </a:br>
            <a:r>
              <a:rPr lang="en-US" u="none" dirty="0">
                <a:solidFill>
                  <a:schemeClr val="tx2"/>
                </a:solidFill>
              </a:rPr>
              <a:t>Adjacent Unit Coordination</a:t>
            </a:r>
          </a:p>
        </p:txBody>
      </p:sp>
      <p:sp>
        <p:nvSpPr>
          <p:cNvPr id="113667" name="Rectangle 3"/>
          <p:cNvSpPr>
            <a:spLocks noChangeArrowheads="1"/>
          </p:cNvSpPr>
          <p:nvPr/>
        </p:nvSpPr>
        <p:spPr bwMode="auto">
          <a:xfrm>
            <a:off x="304800" y="457200"/>
            <a:ext cx="6324600" cy="5202238"/>
          </a:xfrm>
          <a:prstGeom prst="rect">
            <a:avLst/>
          </a:prstGeom>
          <a:noFill/>
          <a:ln w="9525">
            <a:noFill/>
            <a:miter lim="800000"/>
            <a:headEnd/>
            <a:tailEnd/>
          </a:ln>
        </p:spPr>
        <p:txBody>
          <a:bodyPr lIns="91435" tIns="0" rIns="91435" bIns="0"/>
          <a:lstStyle/>
          <a:p>
            <a:pPr>
              <a:tabLst>
                <a:tab pos="455613" algn="l"/>
              </a:tabLst>
            </a:pPr>
            <a:r>
              <a:rPr lang="en-US" sz="1400" u="none" dirty="0">
                <a:cs typeface="Times New Roman" pitchFamily="18" charset="0"/>
              </a:rPr>
              <a:t>Adjacent Unit Coordination</a:t>
            </a:r>
          </a:p>
          <a:p>
            <a:pPr>
              <a:tabLst>
                <a:tab pos="455613" algn="l"/>
              </a:tabLst>
            </a:pPr>
            <a:endParaRPr lang="en-US" sz="1400" u="none" dirty="0">
              <a:cs typeface="Times New Roman" pitchFamily="18" charset="0"/>
            </a:endParaRPr>
          </a:p>
          <a:p>
            <a:pPr>
              <a:tabLst>
                <a:tab pos="455613" algn="l"/>
              </a:tabLst>
            </a:pPr>
            <a:r>
              <a:rPr lang="en-US" b="0" u="none" dirty="0">
                <a:cs typeface="Times New Roman" pitchFamily="18" charset="0"/>
              </a:rPr>
              <a:t>Adjacent unit coordination must be conducted prior to and during missions to mitigate risk, share information, and ensure mission accomplishment. This coordination is accomplished face-to-face, by FM, or through FBCB2.</a:t>
            </a:r>
          </a:p>
          <a:p>
            <a:pPr eaLnBrk="0" hangingPunct="0">
              <a:tabLst>
                <a:tab pos="455613" algn="l"/>
              </a:tabLst>
            </a:pPr>
            <a:endParaRPr lang="en-US" u="none" dirty="0">
              <a:cs typeface="Times New Roman" pitchFamily="18" charset="0"/>
            </a:endParaRPr>
          </a:p>
          <a:p>
            <a:pPr eaLnBrk="0" hangingPunct="0">
              <a:tabLst>
                <a:tab pos="455613" algn="l"/>
              </a:tabLst>
            </a:pPr>
            <a:r>
              <a:rPr lang="en-US" u="none" dirty="0">
                <a:cs typeface="Times New Roman" pitchFamily="18" charset="0"/>
              </a:rPr>
              <a:t>Before Mission (NLT 24 hrs. out)</a:t>
            </a:r>
          </a:p>
          <a:p>
            <a:pPr eaLnBrk="0" hangingPunct="0">
              <a:buFont typeface="Symbol" pitchFamily="18" charset="2"/>
              <a:buChar char=""/>
              <a:tabLst>
                <a:tab pos="455613" algn="l"/>
              </a:tabLst>
            </a:pPr>
            <a:r>
              <a:rPr lang="en-US" b="0" u="none" dirty="0">
                <a:cs typeface="Times New Roman" pitchFamily="18" charset="0"/>
              </a:rPr>
              <a:t>CDR or representative from each unit exchange the following information:</a:t>
            </a:r>
          </a:p>
          <a:p>
            <a:pPr marL="455613" lvl="1" eaLnBrk="0" hangingPunct="0">
              <a:buFont typeface="Courier New" pitchFamily="49" charset="0"/>
              <a:buChar char="o"/>
              <a:tabLst>
                <a:tab pos="455613" algn="l"/>
              </a:tabLst>
            </a:pPr>
            <a:r>
              <a:rPr lang="en-US" b="0" u="none" dirty="0">
                <a:cs typeface="Times New Roman" pitchFamily="18" charset="0"/>
              </a:rPr>
              <a:t>5W’s for their mission</a:t>
            </a:r>
          </a:p>
          <a:p>
            <a:pPr marL="455613" lvl="1" eaLnBrk="0" hangingPunct="0">
              <a:buFont typeface="Courier New" pitchFamily="49" charset="0"/>
              <a:buChar char="o"/>
              <a:tabLst>
                <a:tab pos="455613" algn="l"/>
              </a:tabLst>
            </a:pPr>
            <a:r>
              <a:rPr lang="en-US" b="0" u="none" dirty="0">
                <a:cs typeface="Times New Roman" pitchFamily="18" charset="0"/>
              </a:rPr>
              <a:t>Unit Graphics to include Enemy Most Probable and Most Danger COA and contact points</a:t>
            </a:r>
          </a:p>
          <a:p>
            <a:pPr marL="455613" lvl="1" eaLnBrk="0" hangingPunct="0">
              <a:buFont typeface="Courier New" pitchFamily="49" charset="0"/>
              <a:buChar char="o"/>
              <a:tabLst>
                <a:tab pos="455613" algn="l"/>
              </a:tabLst>
            </a:pPr>
            <a:r>
              <a:rPr lang="en-US" b="0" u="none" dirty="0">
                <a:cs typeface="Times New Roman" pitchFamily="18" charset="0"/>
              </a:rPr>
              <a:t>Frequencies and Call Signs</a:t>
            </a:r>
          </a:p>
          <a:p>
            <a:pPr marL="455613" lvl="1" eaLnBrk="0" hangingPunct="0">
              <a:buFont typeface="Courier New" pitchFamily="49" charset="0"/>
              <a:buChar char="o"/>
              <a:tabLst>
                <a:tab pos="455613" algn="l"/>
              </a:tabLst>
            </a:pPr>
            <a:r>
              <a:rPr lang="en-US" b="0" u="none" dirty="0">
                <a:cs typeface="Times New Roman" pitchFamily="18" charset="0"/>
              </a:rPr>
              <a:t>Near / Far recognition signals</a:t>
            </a:r>
            <a:endParaRPr lang="en-US" b="0" u="none" dirty="0"/>
          </a:p>
          <a:p>
            <a:pPr eaLnBrk="0" hangingPunct="0">
              <a:buFont typeface="Symbol" pitchFamily="18" charset="2"/>
              <a:buChar char=""/>
              <a:tabLst>
                <a:tab pos="455613" algn="l"/>
              </a:tabLst>
            </a:pPr>
            <a:r>
              <a:rPr lang="en-US" b="0" u="none" dirty="0">
                <a:cs typeface="Times New Roman" pitchFamily="18" charset="0"/>
              </a:rPr>
              <a:t>CDR briefs subordinate leaders on adjacent unit information</a:t>
            </a:r>
          </a:p>
          <a:p>
            <a:pPr eaLnBrk="0" hangingPunct="0">
              <a:buFont typeface="Symbol" pitchFamily="18" charset="2"/>
              <a:buChar char=""/>
              <a:tabLst>
                <a:tab pos="455613" algn="l"/>
              </a:tabLst>
            </a:pPr>
            <a:r>
              <a:rPr lang="en-US" b="0" u="none" dirty="0">
                <a:cs typeface="Times New Roman" pitchFamily="18" charset="0"/>
              </a:rPr>
              <a:t>CDR assigns Contact Points to subordinate units and relays relevant information for adjacent unit</a:t>
            </a:r>
            <a:endParaRPr lang="en-US" b="0" u="none" dirty="0"/>
          </a:p>
          <a:p>
            <a:pPr eaLnBrk="0" hangingPunct="0">
              <a:tabLst>
                <a:tab pos="455613" algn="l"/>
              </a:tabLst>
            </a:pPr>
            <a:endParaRPr lang="en-US" u="none" dirty="0">
              <a:cs typeface="Times New Roman" pitchFamily="18" charset="0"/>
            </a:endParaRPr>
          </a:p>
          <a:p>
            <a:pPr eaLnBrk="0" hangingPunct="0">
              <a:tabLst>
                <a:tab pos="455613" algn="l"/>
              </a:tabLst>
            </a:pPr>
            <a:r>
              <a:rPr lang="en-US" u="none" dirty="0">
                <a:cs typeface="Times New Roman" pitchFamily="18" charset="0"/>
              </a:rPr>
              <a:t>During Mission</a:t>
            </a:r>
            <a:endParaRPr lang="en-US" u="none" dirty="0"/>
          </a:p>
          <a:p>
            <a:pPr eaLnBrk="0" hangingPunct="0">
              <a:buFont typeface="Symbol" pitchFamily="18" charset="2"/>
              <a:buChar char=""/>
              <a:tabLst>
                <a:tab pos="455613" algn="l"/>
              </a:tabLst>
            </a:pPr>
            <a:r>
              <a:rPr lang="en-US" b="0" u="none" dirty="0">
                <a:cs typeface="Times New Roman" pitchFamily="18" charset="0"/>
              </a:rPr>
              <a:t>CDR or leader of responsible unit coordinates movement to and execution of Contact Points</a:t>
            </a:r>
          </a:p>
          <a:p>
            <a:pPr eaLnBrk="0" hangingPunct="0">
              <a:buFont typeface="Symbol" pitchFamily="18" charset="2"/>
              <a:buChar char=""/>
              <a:tabLst>
                <a:tab pos="455613" algn="l"/>
              </a:tabLst>
            </a:pPr>
            <a:r>
              <a:rPr lang="en-US" b="0" u="none" dirty="0">
                <a:cs typeface="Times New Roman" pitchFamily="18" charset="0"/>
              </a:rPr>
              <a:t>Coordination must also be conducted for the following situations:</a:t>
            </a:r>
            <a:endParaRPr lang="en-US" b="0" u="none" dirty="0"/>
          </a:p>
          <a:p>
            <a:pPr marL="455613" lvl="1" eaLnBrk="0" hangingPunct="0">
              <a:buFont typeface="Courier New" pitchFamily="49" charset="0"/>
              <a:buChar char="o"/>
              <a:tabLst>
                <a:tab pos="455613" algn="l"/>
              </a:tabLst>
            </a:pPr>
            <a:r>
              <a:rPr lang="en-US" b="0" u="none" dirty="0">
                <a:cs typeface="Times New Roman" pitchFamily="18" charset="0"/>
              </a:rPr>
              <a:t>Movement into adjacent unit’s sector</a:t>
            </a:r>
          </a:p>
          <a:p>
            <a:pPr marL="455613" lvl="1" eaLnBrk="0" hangingPunct="0">
              <a:buFont typeface="Courier New" pitchFamily="49" charset="0"/>
              <a:buChar char="o"/>
              <a:tabLst>
                <a:tab pos="455613" algn="l"/>
              </a:tabLst>
            </a:pPr>
            <a:r>
              <a:rPr lang="en-US" b="0" u="none" dirty="0">
                <a:cs typeface="Times New Roman" pitchFamily="18" charset="0"/>
              </a:rPr>
              <a:t>Adjacent unit movement into unit’s sector</a:t>
            </a:r>
          </a:p>
          <a:p>
            <a:pPr marL="455613" lvl="1" eaLnBrk="0" hangingPunct="0">
              <a:buFont typeface="Courier New" pitchFamily="49" charset="0"/>
              <a:buChar char="o"/>
              <a:tabLst>
                <a:tab pos="455613" algn="l"/>
              </a:tabLst>
            </a:pPr>
            <a:r>
              <a:rPr lang="en-US" b="0" u="none" dirty="0">
                <a:cs typeface="Times New Roman" pitchFamily="18" charset="0"/>
              </a:rPr>
              <a:t>Enemy contact in or near adjacent unit’s sector</a:t>
            </a:r>
          </a:p>
          <a:p>
            <a:pPr marL="455613" lvl="1" eaLnBrk="0" hangingPunct="0">
              <a:buFont typeface="Courier New" pitchFamily="49" charset="0"/>
              <a:buChar char="o"/>
              <a:tabLst>
                <a:tab pos="455613" algn="l"/>
              </a:tabLst>
            </a:pPr>
            <a:r>
              <a:rPr lang="en-US" b="0" u="none" dirty="0">
                <a:cs typeface="Times New Roman" pitchFamily="18" charset="0"/>
              </a:rPr>
              <a:t>Firing into adjacent unit’s sector</a:t>
            </a:r>
          </a:p>
          <a:p>
            <a:pPr marL="455613" lvl="1" eaLnBrk="0" hangingPunct="0">
              <a:buFont typeface="Courier New" pitchFamily="49" charset="0"/>
              <a:buChar char="o"/>
              <a:tabLst>
                <a:tab pos="455613" algn="l"/>
              </a:tabLst>
            </a:pPr>
            <a:r>
              <a:rPr lang="en-US" b="0" u="none" dirty="0">
                <a:cs typeface="Times New Roman" pitchFamily="18" charset="0"/>
              </a:rPr>
              <a:t>Enemy movement in or into adjacent unit’s sector</a:t>
            </a:r>
          </a:p>
          <a:p>
            <a:pPr marL="455613" lvl="1" eaLnBrk="0" hangingPunct="0">
              <a:buFont typeface="Courier New" pitchFamily="49" charset="0"/>
              <a:buChar char="o"/>
              <a:tabLst>
                <a:tab pos="455613" algn="l"/>
              </a:tabLst>
            </a:pPr>
            <a:r>
              <a:rPr lang="en-US" b="0" u="none" dirty="0">
                <a:cs typeface="Times New Roman" pitchFamily="18" charset="0"/>
              </a:rPr>
              <a:t>Any other times the CDR or leader deems necessary</a:t>
            </a:r>
            <a:endParaRPr lang="en-US" b="0" u="none" dirty="0"/>
          </a:p>
          <a:p>
            <a:pPr eaLnBrk="0" hangingPunct="0">
              <a:tabLst>
                <a:tab pos="455613" algn="l"/>
              </a:tabLst>
            </a:pPr>
            <a:endParaRPr lang="en-US" u="none" dirty="0">
              <a:cs typeface="Times New Roman" pitchFamily="18" charset="0"/>
            </a:endParaRPr>
          </a:p>
          <a:p>
            <a:pPr eaLnBrk="0" hangingPunct="0">
              <a:tabLst>
                <a:tab pos="455613" algn="l"/>
              </a:tabLst>
            </a:pPr>
            <a:r>
              <a:rPr lang="en-US" u="none" dirty="0">
                <a:cs typeface="Times New Roman" pitchFamily="18" charset="0"/>
              </a:rPr>
              <a:t>Contact Point Checklist</a:t>
            </a:r>
            <a:endParaRPr lang="en-US" u="none" dirty="0"/>
          </a:p>
          <a:p>
            <a:pPr marL="455613" lvl="1" eaLnBrk="0" hangingPunct="0">
              <a:buFont typeface="Wingdings" pitchFamily="2" charset="2"/>
              <a:buChar char=""/>
              <a:tabLst>
                <a:tab pos="455613" algn="l"/>
              </a:tabLst>
            </a:pPr>
            <a:r>
              <a:rPr lang="en-US" b="0" u="none" dirty="0">
                <a:cs typeface="Times New Roman" pitchFamily="18" charset="0"/>
              </a:rPr>
              <a:t> Enemy Situation. (Strength, Type, Location etc.)</a:t>
            </a:r>
            <a:endParaRPr lang="en-US" b="0" u="none" dirty="0"/>
          </a:p>
          <a:p>
            <a:pPr marL="455613" lvl="1" eaLnBrk="0" hangingPunct="0">
              <a:buFont typeface="Wingdings" pitchFamily="2" charset="2"/>
              <a:buChar char=""/>
              <a:tabLst>
                <a:tab pos="455613" algn="l"/>
              </a:tabLst>
            </a:pPr>
            <a:r>
              <a:rPr lang="en-US" b="0" u="none" dirty="0">
                <a:cs typeface="Times New Roman" pitchFamily="18" charset="0"/>
              </a:rPr>
              <a:t> Own unit disposition. (Task, Purpose, Front Line Trace etc.)</a:t>
            </a:r>
            <a:endParaRPr lang="en-US" b="0" u="none" dirty="0"/>
          </a:p>
          <a:p>
            <a:pPr marL="455613" lvl="1" eaLnBrk="0" hangingPunct="0">
              <a:buFont typeface="Wingdings" pitchFamily="2" charset="2"/>
              <a:buChar char=""/>
              <a:tabLst>
                <a:tab pos="455613" algn="l"/>
              </a:tabLst>
            </a:pPr>
            <a:r>
              <a:rPr lang="en-US" b="0" u="none" dirty="0">
                <a:cs typeface="Times New Roman" pitchFamily="18" charset="0"/>
              </a:rPr>
              <a:t> Unit level Graphics.</a:t>
            </a:r>
            <a:endParaRPr lang="en-US" b="0" u="none" dirty="0"/>
          </a:p>
          <a:p>
            <a:pPr marL="455613" lvl="1" eaLnBrk="0" hangingPunct="0">
              <a:buFont typeface="Wingdings" pitchFamily="2" charset="2"/>
              <a:buChar char=""/>
              <a:tabLst>
                <a:tab pos="455613" algn="l"/>
              </a:tabLst>
            </a:pPr>
            <a:r>
              <a:rPr lang="en-US" b="0" u="none" dirty="0">
                <a:cs typeface="Times New Roman" pitchFamily="18" charset="0"/>
              </a:rPr>
              <a:t> Location of obstacles, IEDs, and contaminated areas</a:t>
            </a:r>
            <a:endParaRPr lang="en-US" b="0" u="none" dirty="0"/>
          </a:p>
          <a:p>
            <a:pPr marL="455613" lvl="1" eaLnBrk="0" hangingPunct="0">
              <a:buFont typeface="Wingdings" pitchFamily="2" charset="2"/>
              <a:buChar char=""/>
              <a:tabLst>
                <a:tab pos="455613" algn="l"/>
              </a:tabLst>
            </a:pPr>
            <a:r>
              <a:rPr lang="en-US" b="0" u="none" dirty="0">
                <a:cs typeface="Times New Roman" pitchFamily="18" charset="0"/>
              </a:rPr>
              <a:t> Frequencies, and Call Signs</a:t>
            </a:r>
            <a:endParaRPr lang="en-US" b="0" u="none" dirty="0"/>
          </a:p>
          <a:p>
            <a:pPr marL="455613" lvl="1" eaLnBrk="0" hangingPunct="0">
              <a:buFont typeface="Wingdings" pitchFamily="2" charset="2"/>
              <a:buChar char=""/>
              <a:tabLst>
                <a:tab pos="455613" algn="l"/>
              </a:tabLst>
            </a:pPr>
            <a:r>
              <a:rPr lang="en-US" b="0" u="none" dirty="0">
                <a:cs typeface="Times New Roman" pitchFamily="18" charset="0"/>
              </a:rPr>
              <a:t> Recognition signals</a:t>
            </a:r>
            <a:endParaRPr lang="en-US" b="0" u="none" dirty="0"/>
          </a:p>
          <a:p>
            <a:pPr marL="455613" lvl="1" eaLnBrk="0" hangingPunct="0">
              <a:buFont typeface="Wingdings" pitchFamily="2" charset="2"/>
              <a:buChar char=""/>
              <a:tabLst>
                <a:tab pos="455613" algn="l"/>
              </a:tabLst>
            </a:pPr>
            <a:r>
              <a:rPr lang="en-US" b="0" u="none" dirty="0">
                <a:cs typeface="Times New Roman" pitchFamily="18" charset="0"/>
              </a:rPr>
              <a:t> Tactical support available</a:t>
            </a:r>
            <a:endParaRPr lang="en-US" b="0" u="none" dirty="0"/>
          </a:p>
          <a:p>
            <a:pPr marL="455613" lvl="1" eaLnBrk="0" hangingPunct="0">
              <a:buFont typeface="Wingdings" pitchFamily="2" charset="2"/>
              <a:buChar char=""/>
              <a:tabLst>
                <a:tab pos="455613" algn="l"/>
              </a:tabLst>
            </a:pPr>
            <a:r>
              <a:rPr lang="en-US" b="0" u="none" dirty="0">
                <a:cs typeface="Times New Roman" pitchFamily="18" charset="0"/>
              </a:rPr>
              <a:t> Location of next Contact/Coordination Point</a:t>
            </a:r>
            <a:endParaRPr lang="en-US" b="0" u="none" dirty="0"/>
          </a:p>
          <a:p>
            <a:pPr eaLnBrk="0" hangingPunct="0">
              <a:tabLst>
                <a:tab pos="455613" algn="l"/>
              </a:tabLst>
            </a:pPr>
            <a:endParaRPr lang="en-US" sz="1700" b="0" u="none"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202</a:t>
            </a:r>
            <a:r>
              <a:rPr lang="en-US" u="none" dirty="0">
                <a:solidFill>
                  <a:schemeClr val="tx2"/>
                </a:solidFill>
              </a:rPr>
              <a:t/>
            </a:r>
            <a:br>
              <a:rPr lang="en-US" u="none" dirty="0">
                <a:solidFill>
                  <a:schemeClr val="tx2"/>
                </a:solidFill>
              </a:rPr>
            </a:br>
            <a:r>
              <a:rPr lang="en-US" u="none" dirty="0">
                <a:solidFill>
                  <a:schemeClr val="tx2"/>
                </a:solidFill>
              </a:rPr>
              <a:t>Relief in Place Checklist</a:t>
            </a:r>
          </a:p>
        </p:txBody>
      </p:sp>
      <p:sp>
        <p:nvSpPr>
          <p:cNvPr id="114694" name="Rectangle 4"/>
          <p:cNvSpPr>
            <a:spLocks noChangeArrowheads="1"/>
          </p:cNvSpPr>
          <p:nvPr/>
        </p:nvSpPr>
        <p:spPr bwMode="auto">
          <a:xfrm>
            <a:off x="381000" y="347663"/>
            <a:ext cx="6400800" cy="7694410"/>
          </a:xfrm>
          <a:prstGeom prst="rect">
            <a:avLst/>
          </a:prstGeom>
          <a:noFill/>
          <a:ln w="9525">
            <a:noFill/>
            <a:miter lim="800000"/>
            <a:headEnd/>
            <a:tailEnd/>
          </a:ln>
        </p:spPr>
        <p:txBody>
          <a:bodyPr lIns="91435" tIns="45718" rIns="91435" bIns="45718">
            <a:spAutoFit/>
          </a:bodyPr>
          <a:lstStyle/>
          <a:p>
            <a:pPr marL="342900" indent="-342900">
              <a:tabLst>
                <a:tab pos="-3771900" algn="l"/>
                <a:tab pos="288925" algn="l"/>
              </a:tabLst>
            </a:pPr>
            <a:r>
              <a:rPr lang="en-US" sz="1400" dirty="0">
                <a:solidFill>
                  <a:srgbClr val="000000"/>
                </a:solidFill>
                <a:cs typeface="Times New Roman" pitchFamily="18" charset="0"/>
              </a:rPr>
              <a:t>Relief In Place Checklist</a:t>
            </a:r>
          </a:p>
          <a:p>
            <a:pPr marL="342900" indent="-342900">
              <a:tabLst>
                <a:tab pos="-3771900" algn="l"/>
                <a:tab pos="288925" algn="l"/>
              </a:tabLst>
            </a:pPr>
            <a:r>
              <a:rPr lang="en-US" b="0" u="none" dirty="0">
                <a:solidFill>
                  <a:srgbClr val="000000"/>
                </a:solidFill>
                <a:cs typeface="Times New Roman" pitchFamily="18" charset="0"/>
              </a:rPr>
              <a:t>1.  Link up and coordination.</a:t>
            </a:r>
            <a:endParaRPr lang="en-US" u="none" dirty="0">
              <a:solidFill>
                <a:srgbClr val="000000"/>
              </a:solidFill>
              <a:cs typeface="Times New Roman" pitchFamily="18" charset="0"/>
            </a:endParaRPr>
          </a:p>
          <a:p>
            <a:pPr marL="342900" indent="-342900">
              <a:tabLst>
                <a:tab pos="-3771900" algn="l"/>
                <a:tab pos="288925" algn="l"/>
              </a:tabLst>
            </a:pPr>
            <a:r>
              <a:rPr lang="en-US" u="none" dirty="0">
                <a:solidFill>
                  <a:srgbClr val="000000"/>
                </a:solidFill>
                <a:cs typeface="Times New Roman" pitchFamily="18" charset="0"/>
              </a:rPr>
              <a:t>A.  Link up.</a:t>
            </a:r>
            <a:endParaRPr lang="en-US" b="0" u="none" dirty="0">
              <a:solidFill>
                <a:srgbClr val="000000"/>
              </a:solidFill>
              <a:cs typeface="Times New Roman" pitchFamily="18" charset="0"/>
            </a:endParaRP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1) Units contact each other via FM(P) net to work out exact linkup location (FBCB2 </a:t>
            </a:r>
            <a:r>
              <a:rPr lang="en-US" b="0" u="none" dirty="0" smtClean="0">
                <a:solidFill>
                  <a:srgbClr val="000000"/>
                </a:solidFill>
                <a:cs typeface="Times New Roman" pitchFamily="18" charset="0"/>
              </a:rPr>
              <a:t>is Alternate</a:t>
            </a:r>
            <a:r>
              <a:rPr lang="en-US" b="0" u="none" dirty="0">
                <a:solidFill>
                  <a:srgbClr val="000000"/>
                </a:solidFill>
                <a:cs typeface="Times New Roman" pitchFamily="18" charset="0"/>
              </a:rPr>
              <a:t>).</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2) Unit leaders at each relieving point identify link up point (rotate to avoid patterning).</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3) Both units responsible for security during link up.</a:t>
            </a:r>
            <a:endParaRPr lang="en-US" u="none" dirty="0">
              <a:solidFill>
                <a:srgbClr val="000000"/>
              </a:solidFill>
              <a:cs typeface="Times New Roman" pitchFamily="18" charset="0"/>
            </a:endParaRPr>
          </a:p>
          <a:p>
            <a:pPr marL="342900" indent="-342900">
              <a:tabLst>
                <a:tab pos="-3771900" algn="l"/>
                <a:tab pos="288925" algn="l"/>
              </a:tabLst>
            </a:pPr>
            <a:r>
              <a:rPr lang="en-US" u="none" dirty="0">
                <a:solidFill>
                  <a:srgbClr val="000000"/>
                </a:solidFill>
                <a:cs typeface="Times New Roman" pitchFamily="18" charset="0"/>
              </a:rPr>
              <a:t>B.  Information Exchange</a:t>
            </a:r>
            <a:r>
              <a:rPr lang="en-US" b="0" u="none" dirty="0">
                <a:solidFill>
                  <a:srgbClr val="000000"/>
                </a:solidFill>
                <a:cs typeface="Times New Roman" pitchFamily="18" charset="0"/>
              </a:rPr>
              <a:t>.</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1) Location of weapon systems by type (sniper rifles, crew served, etc.).</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2) Last known enemy contact(s) (SALUTE report and form of contact [i.e. Indirect, Direct, Observation or Obstacle/IED]).</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3) Last known suspicious activity (SALUTE report and form of contact [i.e. Indirect, Direct, Observation or Obstacle/IED]).</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4) All Friendly unit (to include Local Security Forces and MPs if known) dispositions (location, composition, orientation, scheduled patrols and FM frequencies). </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5) Known adjacent unit large scale operations.</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6) UAV and Attack Aviation scheduled windows of support, flight plan, etc.</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7) Raven / Shadow Operator BHO.</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8) Position Range Card exchange (Terrain orientation, TRPs, sectors of fire, RFLs, obstacles, etc.).</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9) Unit Fire Plan (Friendly EAs, Fields of fire, Fratricide prevention measures, etc.).</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10) Unit Obstacle Plan (if any).</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11) MEDEVAC LZ (location and confirmation TOC has location).</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12) Any additional Graphic Control Measures created during that shift.</a:t>
            </a:r>
            <a:endParaRPr lang="en-US" u="none" dirty="0">
              <a:solidFill>
                <a:srgbClr val="000000"/>
              </a:solidFill>
              <a:cs typeface="Times New Roman" pitchFamily="18" charset="0"/>
            </a:endParaRPr>
          </a:p>
          <a:p>
            <a:pPr marL="342900" indent="-342900">
              <a:tabLst>
                <a:tab pos="-3771900" algn="l"/>
                <a:tab pos="288925" algn="l"/>
              </a:tabLst>
            </a:pPr>
            <a:r>
              <a:rPr lang="en-US" u="none" dirty="0">
                <a:solidFill>
                  <a:srgbClr val="000000"/>
                </a:solidFill>
                <a:cs typeface="Times New Roman" pitchFamily="18" charset="0"/>
              </a:rPr>
              <a:t>C.  Coordinate</a:t>
            </a:r>
            <a:r>
              <a:rPr lang="en-US" b="0" u="none" dirty="0">
                <a:solidFill>
                  <a:srgbClr val="000000"/>
                </a:solidFill>
                <a:cs typeface="Times New Roman" pitchFamily="18" charset="0"/>
              </a:rPr>
              <a:t>.</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1) Sequence of Relief (east to west, north to south, etc.).</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2) Turnover of OPs (mounted and dismounted).</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3) Turnover of C2.</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4) Relieved unit </a:t>
            </a:r>
            <a:r>
              <a:rPr lang="en-US" b="0" u="none" dirty="0" err="1">
                <a:solidFill>
                  <a:srgbClr val="000000"/>
                </a:solidFill>
                <a:cs typeface="Times New Roman" pitchFamily="18" charset="0"/>
              </a:rPr>
              <a:t>exfil</a:t>
            </a:r>
            <a:r>
              <a:rPr lang="en-US" b="0" u="none" dirty="0">
                <a:solidFill>
                  <a:srgbClr val="000000"/>
                </a:solidFill>
                <a:cs typeface="Times New Roman" pitchFamily="18" charset="0"/>
              </a:rPr>
              <a:t> routes.</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5) Transfer of any Classes of supply or equipment that remain at the position.</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6) Transfer of any personnel that remain at the position</a:t>
            </a:r>
            <a:endParaRPr lang="en-US" u="none" dirty="0">
              <a:solidFill>
                <a:srgbClr val="000000"/>
              </a:solidFill>
              <a:cs typeface="Times New Roman" pitchFamily="18" charset="0"/>
            </a:endParaRPr>
          </a:p>
          <a:p>
            <a:pPr marL="342900" indent="-342900">
              <a:tabLst>
                <a:tab pos="-3771900" algn="l"/>
                <a:tab pos="288925" algn="l"/>
              </a:tabLst>
            </a:pPr>
            <a:r>
              <a:rPr lang="en-US" u="none" dirty="0">
                <a:solidFill>
                  <a:srgbClr val="000000"/>
                </a:solidFill>
                <a:cs typeface="Times New Roman" pitchFamily="18" charset="0"/>
              </a:rPr>
              <a:t>D.  </a:t>
            </a:r>
            <a:r>
              <a:rPr lang="en-US" u="none" dirty="0" err="1">
                <a:solidFill>
                  <a:srgbClr val="000000"/>
                </a:solidFill>
                <a:cs typeface="Times New Roman" pitchFamily="18" charset="0"/>
              </a:rPr>
              <a:t>Exfil</a:t>
            </a:r>
            <a:r>
              <a:rPr lang="en-US" u="none" dirty="0">
                <a:solidFill>
                  <a:srgbClr val="000000"/>
                </a:solidFill>
                <a:cs typeface="Times New Roman" pitchFamily="18" charset="0"/>
              </a:rPr>
              <a:t> and assumption of mission.</a:t>
            </a:r>
            <a:endParaRPr lang="en-US" b="0" u="none" dirty="0">
              <a:solidFill>
                <a:srgbClr val="000000"/>
              </a:solidFill>
              <a:cs typeface="Times New Roman" pitchFamily="18" charset="0"/>
            </a:endParaRP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1) RIP preferably done during hours of limited visibility.</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2) Unit begins sequence of relief.</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3) Relieved unit moves along planned </a:t>
            </a:r>
            <a:r>
              <a:rPr lang="en-US" b="0" u="none" dirty="0" err="1">
                <a:solidFill>
                  <a:srgbClr val="000000"/>
                </a:solidFill>
                <a:cs typeface="Times New Roman" pitchFamily="18" charset="0"/>
              </a:rPr>
              <a:t>exfil</a:t>
            </a:r>
            <a:r>
              <a:rPr lang="en-US" b="0" u="none" dirty="0">
                <a:solidFill>
                  <a:srgbClr val="000000"/>
                </a:solidFill>
                <a:cs typeface="Times New Roman" pitchFamily="18" charset="0"/>
              </a:rPr>
              <a:t> routes to release point.</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4) Relief is conducted quickly and quietly maintaining the highest level of security.</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5) Transfer of responsibility for overall security now to relieving unit.</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6) Relieving unit and relieved unit operate on relieved units net until RIP is complete.</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7) Relieving unit subordinate positions inform relieving unit leader that all positions are established.</a:t>
            </a:r>
          </a:p>
          <a:p>
            <a:pPr marL="342900" indent="-342900">
              <a:tabLst>
                <a:tab pos="-3771900" algn="l"/>
                <a:tab pos="288925" algn="l"/>
              </a:tabLst>
            </a:pPr>
            <a:r>
              <a:rPr lang="en-US" b="0" u="none" dirty="0" smtClean="0">
                <a:solidFill>
                  <a:srgbClr val="000000"/>
                </a:solidFill>
                <a:cs typeface="Times New Roman" pitchFamily="18" charset="0"/>
              </a:rPr>
              <a:t>		(</a:t>
            </a:r>
            <a:r>
              <a:rPr lang="en-US" b="0" u="none" dirty="0">
                <a:solidFill>
                  <a:srgbClr val="000000"/>
                </a:solidFill>
                <a:cs typeface="Times New Roman" pitchFamily="18" charset="0"/>
              </a:rPr>
              <a:t>8) RIP complete when relieving unit informs SQDN TOC via FM.</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855" name="Group 143"/>
          <p:cNvGraphicFramePr>
            <a:graphicFrameLocks noGrp="1"/>
          </p:cNvGraphicFramePr>
          <p:nvPr/>
        </p:nvGraphicFramePr>
        <p:xfrm>
          <a:off x="0" y="649288"/>
          <a:ext cx="6883708" cy="7819038"/>
        </p:xfrm>
        <a:graphic>
          <a:graphicData uri="http://schemas.openxmlformats.org/drawingml/2006/table">
            <a:tbl>
              <a:tblPr/>
              <a:tblGrid>
                <a:gridCol w="639763"/>
                <a:gridCol w="182562"/>
                <a:gridCol w="2895600"/>
                <a:gridCol w="182563"/>
                <a:gridCol w="208270"/>
                <a:gridCol w="2774950"/>
              </a:tblGrid>
              <a:tr h="244475">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cs typeface="Times New Roman" pitchFamily="18" charset="0"/>
                        </a:rPr>
                        <a:t>STATIONARY UNIT PROVIDES</a:t>
                      </a:r>
                      <a:endParaRPr kumimoji="0" lang="en-US" sz="1000" b="0" i="0" u="none" strike="noStrike" cap="none" normalizeH="0" baseline="0" dirty="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PASSING UNIT PROVIDES</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Unit designation</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SOI data-including digital links between ABCS equipment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Enemy situation at front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Numbers and types of passing vehicles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Friendly situation / location of units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Passing unit’s OBJ and attack plan, PA</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Unit Mission and Battle Plan</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Order of march</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Locations for Passing unit CPs, sensors and FA, EW, ADA, Engineer, Signal and CSS elements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Recognition signal (day/ night)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smtClean="0">
                          <a:ln>
                            <a:noFill/>
                          </a:ln>
                          <a:solidFill>
                            <a:schemeClr val="tx1"/>
                          </a:solidFill>
                          <a:effectLst/>
                          <a:latin typeface="Arial" charset="0"/>
                          <a:cs typeface="Times New Roman" pitchFamily="18" charset="0"/>
                        </a:rPr>
                        <a:t>Contact Points, Passage Lanes, Passage Points,  Attack positions, o/o AA, RP, TCP</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Estimated time of arrival of units at each contact point and markings of the first and last vehicles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Obstacles / Contaminated Area</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7</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Terrain requirements for passing elements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8</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Indirect fires available and target locations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9</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CS and CSS support to be provided</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2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10</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Decon site location</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SOI data-including digital links between ABCS equipment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Near and Far recognition signals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Persons manning contact point/ link up time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Establish common graphic control measures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Use of deception, EW, counter surveillance and smoke</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6">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CONDUCT A PASSAGE OF LINES</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444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STATIONARY UNIT ACTIONS</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Times New Roman" pitchFamily="18" charset="0"/>
                        </a:rPr>
                        <a:t>PASSING UNIT ACTIONS</a:t>
                      </a:r>
                      <a:endParaRPr kumimoji="0" lang="en-US" sz="1000" b="0" i="0" u="none" strike="noStrike" cap="none" normalizeH="0" baseline="0" smtClean="0">
                        <a:ln>
                          <a:noFill/>
                        </a:ln>
                        <a:solidFill>
                          <a:schemeClr val="tx1"/>
                        </a:solidFill>
                        <a:effectLst/>
                        <a:latin typeface="Arial" charset="0"/>
                        <a:cs typeface="Times New Roman" pitchFamily="18"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Meet at contact point with recognition signal</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1</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Meet at contact point with recognition signal</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Confirm passing unit’s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2</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Provide changes to previous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Provide changes to previous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3</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Confirm stationary unit’s coordinated info</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Ensure passage lane is clear and manned</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4</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Report to CDR when stationary unit is ready</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Initiate support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5</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Unit moves directly to contact points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44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Assist unimpeded passage with guides</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6</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Displays recognition signal</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7</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Report passage completion to BCT TOC</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7</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Unit moves directly through under control of stationary unit</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8258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8</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Unit reports completion of passage to BCT TOC</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5438">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cs typeface="Arial" charset="0"/>
                      </a:endParaRP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Times New Roman" pitchFamily="18" charset="0"/>
                        </a:rPr>
                        <a:t>9</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Times New Roman" pitchFamily="18" charset="0"/>
                        </a:rPr>
                        <a:t>Collocate TOC with Stationary units TOC if possible</a:t>
                      </a:r>
                    </a:p>
                  </a:txBody>
                  <a:tcPr marL="91435" marR="91435" marT="45718" marB="4571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5853" name="Rectangle 2"/>
          <p:cNvSpPr>
            <a:spLocks noChangeArrowheads="1"/>
          </p:cNvSpPr>
          <p:nvPr/>
        </p:nvSpPr>
        <p:spPr bwMode="auto">
          <a:xfrm>
            <a:off x="4724400" y="76200"/>
            <a:ext cx="2057400" cy="533400"/>
          </a:xfrm>
          <a:prstGeom prst="rect">
            <a:avLst/>
          </a:prstGeom>
          <a:solidFill>
            <a:schemeClr val="bg1"/>
          </a:solid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203</a:t>
            </a:r>
            <a:r>
              <a:rPr lang="en-US" u="none" dirty="0">
                <a:solidFill>
                  <a:schemeClr val="tx2"/>
                </a:solidFill>
              </a:rPr>
              <a:t/>
            </a:r>
            <a:br>
              <a:rPr lang="en-US" u="none" dirty="0">
                <a:solidFill>
                  <a:schemeClr val="tx2"/>
                </a:solidFill>
              </a:rPr>
            </a:br>
            <a:r>
              <a:rPr lang="en-US" u="none" dirty="0">
                <a:solidFill>
                  <a:schemeClr val="tx2"/>
                </a:solidFill>
              </a:rPr>
              <a:t>Passage of Line Checklist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0" y="0"/>
            <a:ext cx="2177904" cy="461665"/>
          </a:xfrm>
          <a:prstGeom prst="rect">
            <a:avLst/>
          </a:prstGeom>
          <a:noFill/>
        </p:spPr>
        <p:txBody>
          <a:bodyPr wrap="none" rtlCol="0">
            <a:spAutoFit/>
          </a:bodyPr>
          <a:lstStyle/>
          <a:p>
            <a:r>
              <a:rPr lang="en-US" sz="1200" u="none" dirty="0" smtClean="0">
                <a:latin typeface="Arial" pitchFamily="34" charset="0"/>
                <a:cs typeface="Arial" pitchFamily="34" charset="0"/>
              </a:rPr>
              <a:t>Card: # 204 </a:t>
            </a:r>
          </a:p>
          <a:p>
            <a:r>
              <a:rPr lang="en-US" sz="1200" u="none" dirty="0" smtClean="0">
                <a:latin typeface="Arial" pitchFamily="34" charset="0"/>
                <a:cs typeface="Arial" pitchFamily="34" charset="0"/>
              </a:rPr>
              <a:t>Assembly Area Occupation</a:t>
            </a:r>
          </a:p>
        </p:txBody>
      </p:sp>
      <p:sp>
        <p:nvSpPr>
          <p:cNvPr id="6" name="TextBox 5"/>
          <p:cNvSpPr txBox="1"/>
          <p:nvPr/>
        </p:nvSpPr>
        <p:spPr>
          <a:xfrm>
            <a:off x="228600" y="325457"/>
            <a:ext cx="6019800" cy="8894743"/>
          </a:xfrm>
          <a:prstGeom prst="rect">
            <a:avLst/>
          </a:prstGeom>
          <a:noFill/>
        </p:spPr>
        <p:txBody>
          <a:bodyPr wrap="square" rtlCol="0">
            <a:spAutoFit/>
          </a:bodyPr>
          <a:lstStyle/>
          <a:p>
            <a:pPr marL="228600" indent="-228600">
              <a:buAutoNum type="arabicPeriod"/>
            </a:pPr>
            <a:r>
              <a:rPr lang="en-US" sz="1100" b="0" u="none" dirty="0" smtClean="0"/>
              <a:t>An assembly area (AA) is a site at which a Troop prepares for future operations.  In general, a good AA has the following characteristics:</a:t>
            </a:r>
          </a:p>
          <a:p>
            <a:pPr marL="228600">
              <a:buFont typeface="Arial" pitchFamily="34" charset="0"/>
              <a:buChar char="•"/>
            </a:pPr>
            <a:r>
              <a:rPr lang="en-US" sz="1100" b="0" u="none" dirty="0" smtClean="0"/>
              <a:t> Concealment from enemy ground and air observation</a:t>
            </a:r>
          </a:p>
          <a:p>
            <a:pPr marL="228600">
              <a:buFont typeface="Arial" pitchFamily="34" charset="0"/>
              <a:buChar char="•"/>
            </a:pPr>
            <a:r>
              <a:rPr lang="en-US" sz="1100" b="0" u="none" dirty="0" smtClean="0"/>
              <a:t> Defensible terrain</a:t>
            </a:r>
          </a:p>
          <a:p>
            <a:pPr marL="228600">
              <a:buFont typeface="Arial" pitchFamily="34" charset="0"/>
              <a:buChar char="•"/>
            </a:pPr>
            <a:r>
              <a:rPr lang="en-US" sz="1100" b="0" u="none" dirty="0" smtClean="0"/>
              <a:t> Good drainage and a surface that will support vehicle traffic</a:t>
            </a:r>
          </a:p>
          <a:p>
            <a:pPr marL="228600">
              <a:buFont typeface="Arial" pitchFamily="34" charset="0"/>
              <a:buChar char="•"/>
            </a:pPr>
            <a:r>
              <a:rPr lang="en-US" sz="1100" b="0" u="none" dirty="0" smtClean="0"/>
              <a:t> Suitable entrances, exits, and internal trails</a:t>
            </a:r>
          </a:p>
          <a:p>
            <a:pPr marL="228600">
              <a:buFont typeface="Arial" pitchFamily="34" charset="0"/>
              <a:buChar char="•"/>
            </a:pPr>
            <a:r>
              <a:rPr lang="en-US" sz="1100" b="0" u="none" dirty="0" smtClean="0"/>
              <a:t> Sufficient space for dispersion</a:t>
            </a:r>
          </a:p>
          <a:p>
            <a:r>
              <a:rPr lang="en-US" sz="1100" b="0" u="none" dirty="0" smtClean="0"/>
              <a:t> </a:t>
            </a:r>
          </a:p>
          <a:p>
            <a:r>
              <a:rPr lang="en-US" sz="1100" b="0" u="none" dirty="0" smtClean="0"/>
              <a:t>2. When occupying an AA, the Troop will use the procedures for hasty occupation of a BP. The ability to defend the AA is the most critical step the Troop will perform. Once the perimeter is defensible and all vehicles are set, the Troop will occupy the AA following these steps.  THERE WILL BE NO VEHICLE MOVEMENT ONCE PLATOONS REPORT SET IN THE AA. </a:t>
            </a:r>
          </a:p>
          <a:p>
            <a:pPr marL="228600">
              <a:buFont typeface="Arial" pitchFamily="34" charset="0"/>
              <a:buChar char="•"/>
            </a:pPr>
            <a:r>
              <a:rPr lang="en-US" sz="1100" b="0" u="none" dirty="0" smtClean="0"/>
              <a:t> Troop short count.</a:t>
            </a:r>
          </a:p>
          <a:p>
            <a:pPr marL="228600">
              <a:buFont typeface="Arial" pitchFamily="34" charset="0"/>
              <a:buChar char="•"/>
            </a:pPr>
            <a:r>
              <a:rPr lang="en-US" sz="1100" b="0" u="none" dirty="0" smtClean="0"/>
              <a:t> Establish local security (25% minimum).</a:t>
            </a:r>
          </a:p>
          <a:p>
            <a:pPr marL="228600">
              <a:buFont typeface="Arial" pitchFamily="34" charset="0"/>
              <a:buChar char="•"/>
            </a:pPr>
            <a:r>
              <a:rPr lang="en-US" sz="1100" b="0" u="none" dirty="0" smtClean="0"/>
              <a:t> Establish Troop CP</a:t>
            </a:r>
          </a:p>
          <a:p>
            <a:pPr marL="228600">
              <a:buFont typeface="Arial" pitchFamily="34" charset="0"/>
              <a:buChar char="•"/>
            </a:pPr>
            <a:r>
              <a:rPr lang="en-US" sz="1100" b="0" u="none" dirty="0" smtClean="0"/>
              <a:t> Conduct sensitive items inventory and report to Troop CP</a:t>
            </a:r>
          </a:p>
          <a:p>
            <a:pPr marL="228600">
              <a:buFont typeface="Arial" pitchFamily="34" charset="0"/>
              <a:buChar char="•"/>
            </a:pPr>
            <a:r>
              <a:rPr lang="en-US" sz="1100" b="0" u="none" dirty="0" smtClean="0"/>
              <a:t> Establish OPs.</a:t>
            </a:r>
          </a:p>
          <a:p>
            <a:pPr marL="228600">
              <a:buFont typeface="Arial" pitchFamily="34" charset="0"/>
              <a:buChar char="•"/>
            </a:pPr>
            <a:r>
              <a:rPr lang="en-US" sz="1100" b="0" u="none" dirty="0" smtClean="0"/>
              <a:t> Develop range cards and fire plans.</a:t>
            </a:r>
          </a:p>
          <a:p>
            <a:pPr marL="228600">
              <a:buFont typeface="Arial" pitchFamily="34" charset="0"/>
              <a:buChar char="•"/>
            </a:pPr>
            <a:r>
              <a:rPr lang="en-US" sz="1100" b="0" u="none" dirty="0" smtClean="0"/>
              <a:t> Emplace M22 / JCAD alarms (UPWIND) </a:t>
            </a:r>
          </a:p>
          <a:p>
            <a:pPr marL="228600">
              <a:buFont typeface="Arial" pitchFamily="34" charset="0"/>
              <a:buChar char="•"/>
            </a:pPr>
            <a:r>
              <a:rPr lang="en-US" sz="1100" b="0" u="none" dirty="0" smtClean="0"/>
              <a:t> Camouflage positions and monitor noise and light discipline.</a:t>
            </a:r>
          </a:p>
          <a:p>
            <a:pPr marL="228600">
              <a:buFont typeface="Arial" pitchFamily="34" charset="0"/>
              <a:buChar char="•"/>
            </a:pPr>
            <a:r>
              <a:rPr lang="en-US" sz="1100" b="0" u="none" dirty="0" smtClean="0"/>
              <a:t> Establish long range </a:t>
            </a:r>
            <a:r>
              <a:rPr lang="en-US" sz="1100" b="0" u="none" dirty="0" err="1" smtClean="0"/>
              <a:t>commo</a:t>
            </a:r>
            <a:r>
              <a:rPr lang="en-US" sz="1100" b="0" u="none" dirty="0" smtClean="0"/>
              <a:t> (OE-254) </a:t>
            </a:r>
          </a:p>
          <a:p>
            <a:pPr marL="228600">
              <a:buFont typeface="Arial" pitchFamily="34" charset="0"/>
              <a:buChar char="•"/>
            </a:pPr>
            <a:r>
              <a:rPr lang="en-US" sz="1100" b="0" u="none" dirty="0" smtClean="0"/>
              <a:t> Select and disseminate company rallying point</a:t>
            </a:r>
          </a:p>
          <a:p>
            <a:pPr marL="228600">
              <a:buFont typeface="Arial" pitchFamily="34" charset="0"/>
              <a:buChar char="•"/>
            </a:pPr>
            <a:r>
              <a:rPr lang="en-US" sz="1100" b="0" u="none" dirty="0" smtClean="0"/>
              <a:t> Select alternate and supplementary positions.</a:t>
            </a:r>
          </a:p>
          <a:p>
            <a:pPr marL="228600">
              <a:buFont typeface="Arial" pitchFamily="34" charset="0"/>
              <a:buChar char="•"/>
            </a:pPr>
            <a:r>
              <a:rPr lang="en-US" sz="1100" b="0" u="none" dirty="0" smtClean="0"/>
              <a:t> Recon displacement routes.</a:t>
            </a:r>
          </a:p>
          <a:p>
            <a:pPr marL="228600">
              <a:buFont typeface="Arial" pitchFamily="34" charset="0"/>
              <a:buChar char="•"/>
            </a:pPr>
            <a:r>
              <a:rPr lang="en-US" sz="1100" b="0" u="none" dirty="0" smtClean="0"/>
              <a:t> Distribute ammunition, rations, water, supplies, and special equipment. </a:t>
            </a:r>
          </a:p>
          <a:p>
            <a:pPr marL="228600">
              <a:buFont typeface="Arial" pitchFamily="34" charset="0"/>
              <a:buChar char="•"/>
            </a:pPr>
            <a:r>
              <a:rPr lang="en-US" sz="1100" b="0" u="none" dirty="0" smtClean="0"/>
              <a:t> Inspect AA and refine as necessary (on-going process).</a:t>
            </a:r>
          </a:p>
          <a:p>
            <a:pPr marL="228600">
              <a:buFont typeface="Arial" pitchFamily="34" charset="0"/>
              <a:buChar char="•"/>
            </a:pPr>
            <a:r>
              <a:rPr lang="en-US" sz="1100" b="0" u="none" dirty="0" smtClean="0"/>
              <a:t> Establish platoon personal hygiene and field sanitation site.</a:t>
            </a:r>
          </a:p>
          <a:p>
            <a:r>
              <a:rPr lang="en-US" sz="1100" b="0" u="none" dirty="0" smtClean="0"/>
              <a:t> </a:t>
            </a:r>
          </a:p>
          <a:p>
            <a:r>
              <a:rPr lang="en-US" sz="1100" b="0" u="none" dirty="0" smtClean="0"/>
              <a:t>3. In open terrain, the Troop will use a “desert box” formation for the AA.  In restrictive terrain, the Troop will use a triangle shaped perimeter.  </a:t>
            </a:r>
          </a:p>
          <a:p>
            <a:endParaRPr lang="en-US" sz="1100" b="0" u="none" dirty="0" smtClean="0"/>
          </a:p>
          <a:p>
            <a:r>
              <a:rPr lang="en-US" sz="1100" b="0" u="none" dirty="0" smtClean="0"/>
              <a:t>4. Once the AA is occupied and the perimeter defense is set, the company will prepare for operations using the following standing priorities of work.  Additional tasks may be inserted and are mission dependent. </a:t>
            </a:r>
          </a:p>
          <a:p>
            <a:pPr marL="228600">
              <a:buFont typeface="Arial" pitchFamily="34" charset="0"/>
              <a:buChar char="•"/>
            </a:pPr>
            <a:r>
              <a:rPr lang="en-US" sz="1100" b="0" u="none" dirty="0" smtClean="0"/>
              <a:t> Security</a:t>
            </a:r>
          </a:p>
          <a:p>
            <a:pPr marL="228600">
              <a:buFont typeface="Arial" pitchFamily="34" charset="0"/>
              <a:buChar char="•"/>
            </a:pPr>
            <a:r>
              <a:rPr lang="en-US" sz="1100" b="0" u="none" dirty="0" smtClean="0"/>
              <a:t> </a:t>
            </a:r>
            <a:r>
              <a:rPr lang="en-US" sz="1100" b="0" u="none" dirty="0" err="1" smtClean="0"/>
              <a:t>Boresight</a:t>
            </a:r>
            <a:endParaRPr lang="en-US" sz="1100" b="0" u="none" dirty="0" smtClean="0"/>
          </a:p>
          <a:p>
            <a:pPr marL="228600">
              <a:buFont typeface="Arial" pitchFamily="34" charset="0"/>
              <a:buChar char="•"/>
            </a:pPr>
            <a:r>
              <a:rPr lang="en-US" sz="1100" b="0" u="none" dirty="0" smtClean="0"/>
              <a:t> Prep to fire checks</a:t>
            </a:r>
          </a:p>
          <a:p>
            <a:pPr marL="228600">
              <a:buFont typeface="Arial" pitchFamily="34" charset="0"/>
              <a:buChar char="•"/>
            </a:pPr>
            <a:r>
              <a:rPr lang="en-US" sz="1100" b="0" u="none" dirty="0" smtClean="0"/>
              <a:t> Weapons cleaning and maintenance</a:t>
            </a:r>
          </a:p>
          <a:p>
            <a:pPr marL="228600">
              <a:buFont typeface="Arial" pitchFamily="34" charset="0"/>
              <a:buChar char="•"/>
            </a:pPr>
            <a:r>
              <a:rPr lang="en-US" sz="1100" b="0" u="none" dirty="0" smtClean="0"/>
              <a:t> Vehicle maintenance</a:t>
            </a:r>
          </a:p>
          <a:p>
            <a:pPr marL="228600">
              <a:buFont typeface="Arial" pitchFamily="34" charset="0"/>
              <a:buChar char="•"/>
            </a:pPr>
            <a:r>
              <a:rPr lang="en-US" sz="1100" b="0" u="none" dirty="0" smtClean="0"/>
              <a:t> Personal maintenance</a:t>
            </a:r>
          </a:p>
          <a:p>
            <a:pPr marL="228600"/>
            <a:endParaRPr lang="en-US" sz="1100" b="0" u="none" dirty="0" smtClean="0"/>
          </a:p>
          <a:p>
            <a:r>
              <a:rPr lang="en-US" sz="1100" b="0" u="none" dirty="0" smtClean="0"/>
              <a:t>5. The Troop will perform stand-to on a daily basis.  Stand-to time will be directed in the OPORD. At stand-to, all vehicles will be REDCON 1 following a Troop short count.</a:t>
            </a:r>
          </a:p>
          <a:p>
            <a:r>
              <a:rPr lang="en-US" sz="1100" b="0" u="none" dirty="0" smtClean="0"/>
              <a:t> </a:t>
            </a:r>
          </a:p>
          <a:p>
            <a:r>
              <a:rPr lang="en-US" sz="1100" b="0" u="none" dirty="0" smtClean="0"/>
              <a:t>6. All Garryowen elements will maintain at least 25% security at all times.  25% security means that one combat vehicle is at REDCON 1.5 (see Card 200) </a:t>
            </a:r>
          </a:p>
          <a:p>
            <a:r>
              <a:rPr lang="en-US" sz="1100" b="0" u="none" dirty="0" smtClean="0"/>
              <a:t> </a:t>
            </a:r>
          </a:p>
          <a:p>
            <a:r>
              <a:rPr lang="en-US" sz="1100" b="0" u="none" dirty="0" smtClean="0"/>
              <a:t>7. On order, each platoon will establish a Listening Post/Observation Post (LP/OP). Each LP/OP will be positioned in order to provide early warning of enemy approaching the Troop to allow the Troop to increase its readiness posture in response.</a:t>
            </a:r>
          </a:p>
          <a:p>
            <a:endParaRPr lang="en-US" sz="1100" b="0" u="none" dirty="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0" y="0"/>
            <a:ext cx="2286203" cy="461665"/>
          </a:xfrm>
          <a:prstGeom prst="rect">
            <a:avLst/>
          </a:prstGeom>
          <a:noFill/>
        </p:spPr>
        <p:txBody>
          <a:bodyPr wrap="none" rtlCol="0">
            <a:spAutoFit/>
          </a:bodyPr>
          <a:lstStyle/>
          <a:p>
            <a:r>
              <a:rPr lang="en-US" sz="1200" u="none" dirty="0" smtClean="0">
                <a:latin typeface="Arial" pitchFamily="34" charset="0"/>
                <a:cs typeface="Arial" pitchFamily="34" charset="0"/>
              </a:rPr>
              <a:t>Card: # </a:t>
            </a:r>
            <a:r>
              <a:rPr lang="en-US" u="none" dirty="0" smtClean="0">
                <a:latin typeface="Arial" pitchFamily="34" charset="0"/>
                <a:cs typeface="Arial" pitchFamily="34" charset="0"/>
              </a:rPr>
              <a:t>205</a:t>
            </a:r>
            <a:endParaRPr lang="en-US" sz="1200" u="none" dirty="0" smtClean="0">
              <a:latin typeface="Arial" pitchFamily="34" charset="0"/>
              <a:cs typeface="Arial" pitchFamily="34" charset="0"/>
            </a:endParaRPr>
          </a:p>
          <a:p>
            <a:r>
              <a:rPr lang="en-US" sz="1200" u="none" dirty="0" smtClean="0">
                <a:latin typeface="Arial" pitchFamily="34" charset="0"/>
                <a:cs typeface="Arial" pitchFamily="34" charset="0"/>
              </a:rPr>
              <a:t>Quartering Party Procedures</a:t>
            </a:r>
          </a:p>
        </p:txBody>
      </p:sp>
      <p:sp>
        <p:nvSpPr>
          <p:cNvPr id="6" name="Subtitle 2"/>
          <p:cNvSpPr txBox="1">
            <a:spLocks/>
          </p:cNvSpPr>
          <p:nvPr/>
        </p:nvSpPr>
        <p:spPr>
          <a:xfrm>
            <a:off x="152400" y="0"/>
            <a:ext cx="6400800" cy="9067800"/>
          </a:xfrm>
          <a:prstGeom prst="rect">
            <a:avLst/>
          </a:prstGeom>
        </p:spPr>
        <p:txBody>
          <a:bodyPr>
            <a:noAutofit/>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Key tasks for the quartering party (QP):</a:t>
            </a:r>
          </a:p>
          <a:p>
            <a:pPr marL="685800" marR="0" lvl="1" indent="-2286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Recon the site and route(s) used to approach and occupy.</a:t>
            </a:r>
          </a:p>
          <a:p>
            <a:pPr marL="685800" marR="0" lvl="1" indent="-2286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u="none" strike="noStrike" kern="0" cap="none" spc="0" normalizeH="0" baseline="0" noProof="0" dirty="0" smtClean="0">
                <a:ln>
                  <a:noFill/>
                </a:ln>
                <a:solidFill>
                  <a:schemeClr val="tx1"/>
                </a:solidFill>
                <a:effectLst/>
                <a:uLnTx/>
                <a:uFillTx/>
                <a:latin typeface="Arial" pitchFamily="34" charset="0"/>
                <a:cs typeface="Arial" pitchFamily="34" charset="0"/>
              </a:rPr>
              <a:t>Secure the area prior to occupation.</a:t>
            </a:r>
          </a:p>
          <a:p>
            <a:pPr marL="685800" marR="0" lvl="1" indent="-2286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Organize site and assign vehicle locations</a:t>
            </a: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Characteristics for assembly area:</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Cover and concealment(from direct fire and overhead cover).</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Adequate exits and entrances.</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Good drainage; ground surface able to support vehicle movement.</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Enough space for adequate dispersion.</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
                  <a:solidFill>
                    <a:srgbClr val="FF0000"/>
                  </a:solidFill>
                </a:uFill>
                <a:latin typeface="Arial" pitchFamily="34" charset="0"/>
                <a:cs typeface="Arial" pitchFamily="34" charset="0"/>
              </a:rPr>
              <a:t>1SG and XO </a:t>
            </a: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will brief quartering party and main body on:</a:t>
            </a:r>
          </a:p>
          <a:p>
            <a:pPr marL="1257300" marR="0" lvl="2" indent="-342900" algn="l" defTabSz="914400" rtl="0" eaLnBrk="0" fontAlgn="base" latinLnBrk="0" hangingPunct="0">
              <a:lnSpc>
                <a:spcPct val="100000"/>
              </a:lnSpc>
              <a:spcBef>
                <a:spcPct val="20000"/>
              </a:spcBef>
              <a:spcAft>
                <a:spcPct val="0"/>
              </a:spcAft>
              <a:buClrTx/>
              <a:buSzTx/>
              <a:buFont typeface="+mj-lt"/>
              <a:buAutoNum type="arabicParenR"/>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Necessary Equipment</a:t>
            </a:r>
          </a:p>
          <a:p>
            <a:pPr marL="1257300" marR="0" lvl="2" indent="-342900" algn="l" defTabSz="914400" rtl="0" eaLnBrk="0" fontAlgn="base" latinLnBrk="0" hangingPunct="0">
              <a:lnSpc>
                <a:spcPct val="100000"/>
              </a:lnSpc>
              <a:spcBef>
                <a:spcPct val="20000"/>
              </a:spcBef>
              <a:spcAft>
                <a:spcPct val="0"/>
              </a:spcAft>
              <a:buClrTx/>
              <a:buSzTx/>
              <a:buFont typeface="+mj-lt"/>
              <a:buAutoNum type="arabicParenR"/>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Location Of AA</a:t>
            </a:r>
          </a:p>
          <a:p>
            <a:pPr marL="1257300" marR="0" lvl="2" indent="-342900" algn="l" defTabSz="914400" rtl="0" eaLnBrk="0" fontAlgn="base" latinLnBrk="0" hangingPunct="0">
              <a:lnSpc>
                <a:spcPct val="100000"/>
              </a:lnSpc>
              <a:spcBef>
                <a:spcPct val="20000"/>
              </a:spcBef>
              <a:spcAft>
                <a:spcPct val="0"/>
              </a:spcAft>
              <a:buClrTx/>
              <a:buSzTx/>
              <a:buFont typeface="+mj-lt"/>
              <a:buAutoNum type="arabicParenR"/>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Sp Times</a:t>
            </a:r>
          </a:p>
          <a:p>
            <a:pPr marL="1257300" marR="0" lvl="2" indent="-342900" algn="l" defTabSz="914400" rtl="0" eaLnBrk="0" fontAlgn="base" latinLnBrk="0" hangingPunct="0">
              <a:lnSpc>
                <a:spcPct val="100000"/>
              </a:lnSpc>
              <a:spcBef>
                <a:spcPct val="20000"/>
              </a:spcBef>
              <a:spcAft>
                <a:spcPct val="0"/>
              </a:spcAft>
              <a:buClrTx/>
              <a:buSzTx/>
              <a:buFont typeface="+mj-lt"/>
              <a:buAutoNum type="arabicParenR"/>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OOM</a:t>
            </a:r>
          </a:p>
          <a:p>
            <a:pPr marL="1257300" marR="0" lvl="2" indent="-342900" algn="l" defTabSz="914400" rtl="0" eaLnBrk="0" fontAlgn="base" latinLnBrk="0" hangingPunct="0">
              <a:lnSpc>
                <a:spcPct val="100000"/>
              </a:lnSpc>
              <a:spcBef>
                <a:spcPct val="20000"/>
              </a:spcBef>
              <a:spcAft>
                <a:spcPct val="0"/>
              </a:spcAft>
              <a:buClrTx/>
              <a:buSzTx/>
              <a:buFont typeface="+mj-lt"/>
              <a:buAutoNum type="arabicParenR"/>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MOPP Level</a:t>
            </a: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Quartering party tasks:</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Move to AA on assigned route(s).</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Maintain security.</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Recon route(s) and AA site; marking obstacles and bypasses.</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Report all critical information to higher</a:t>
            </a: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rPr>
              <a:t>Actions for QP at AA:</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Mark entrances, exits, and internal routes.</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Clear dead-space and maintain local security.</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Mark and clear obstacles.</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Mark vehicle positions for main body to ensure there will be 360 security.</a:t>
            </a:r>
          </a:p>
          <a:p>
            <a:pPr marL="800100" marR="0" lvl="1" indent="-342900" algn="l" defTabSz="914400" rtl="0" eaLnBrk="0" fontAlgn="base" latinLnBrk="0" hangingPunct="0">
              <a:lnSpc>
                <a:spcPct val="100000"/>
              </a:lnSpc>
              <a:spcBef>
                <a:spcPct val="20000"/>
              </a:spcBef>
              <a:spcAft>
                <a:spcPct val="0"/>
              </a:spcAft>
              <a:buClrTx/>
              <a:buSzTx/>
              <a:buFont typeface="+mj-lt"/>
              <a:buAutoNum type="alphaLcPeriod"/>
              <a:tabLst/>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Facilitate main body movement into AA.</a:t>
            </a: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342900" lvl="0" indent="-342900" eaLnBrk="0" hangingPunct="0">
              <a:spcBef>
                <a:spcPct val="20000"/>
              </a:spcBef>
              <a:buFont typeface="+mj-lt"/>
              <a:buAutoNum type="arabicPeriod"/>
              <a:defRPr/>
            </a:pPr>
            <a:r>
              <a:rPr lang="en-US" sz="1100" b="0" u="none" dirty="0" smtClean="0">
                <a:latin typeface="Arial" pitchFamily="34" charset="0"/>
                <a:ea typeface="Times New Roman" pitchFamily="18" charset="0"/>
                <a:cs typeface="Arial" pitchFamily="34" charset="0"/>
              </a:rPr>
              <a:t>Composition: </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Squadron TOC: OIC (S-3) or NCOIC (Ops SGM), TAC (HQ33, HQ66, and HQ305 [Air Liaison Officer]), SQDN NBC NCO, SIGO, and any additional personnel needed to clear the area. </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Line Troop: OIC (XO) or NCOIC (1SG), Section leader from each platoon, Troop CBRN, and any additional personnel needed to clear the area. </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Combat Trains: S4 NCOIC, 2 guides from each section, and any additional personnel needed to clear the area or provide security.</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Field Trains: OIC (D TRP XO), 2 guides from each section, and any additional personnel needed to clear the area or provide security.</a:t>
            </a:r>
          </a:p>
          <a:p>
            <a:pPr marL="342900" indent="-342900" eaLnBrk="0" hangingPunct="0">
              <a:spcBef>
                <a:spcPct val="20000"/>
              </a:spcBef>
              <a:buFont typeface="+mj-lt"/>
              <a:buAutoNum type="arabicPeriod"/>
              <a:defRPr/>
            </a:pPr>
            <a:r>
              <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rPr>
              <a:t>Equipment</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M256 Kit.</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M8/M9 Paper.</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Mine detector(s).</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Engineer tape with stakes.</a:t>
            </a:r>
          </a:p>
          <a:p>
            <a:pPr marL="800100" lvl="1" indent="-342900" eaLnBrk="0" hangingPunct="0">
              <a:spcBef>
                <a:spcPct val="20000"/>
              </a:spcBef>
              <a:buFont typeface="+mj-lt"/>
              <a:buAutoNum type="alphaLcPeriod"/>
              <a:defRPr/>
            </a:pPr>
            <a:r>
              <a:rPr lang="en-US" sz="1100" b="0" u="none" dirty="0" err="1" smtClean="0">
                <a:latin typeface="Arial" pitchFamily="34" charset="0"/>
                <a:ea typeface="Times New Roman" pitchFamily="18" charset="0"/>
                <a:cs typeface="Arial" pitchFamily="34" charset="0"/>
              </a:rPr>
              <a:t>Chemlight</a:t>
            </a:r>
            <a:r>
              <a:rPr lang="en-US" sz="1100" b="0" u="none" dirty="0" smtClean="0">
                <a:latin typeface="Arial" pitchFamily="34" charset="0"/>
                <a:ea typeface="Times New Roman" pitchFamily="18" charset="0"/>
                <a:cs typeface="Arial" pitchFamily="34" charset="0"/>
              </a:rPr>
              <a:t> sticks.</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NVGs.</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SOI/Challenge and password.</a:t>
            </a:r>
          </a:p>
          <a:p>
            <a:pPr marL="800100" lvl="1" indent="-342900" eaLnBrk="0" hangingPunct="0">
              <a:spcBef>
                <a:spcPct val="20000"/>
              </a:spcBef>
              <a:buFont typeface="+mj-lt"/>
              <a:buAutoNum type="alphaLcPeriod"/>
              <a:defRPr/>
            </a:pPr>
            <a:r>
              <a:rPr lang="en-US" sz="1100" b="0" u="none" dirty="0" smtClean="0">
                <a:latin typeface="Arial" pitchFamily="34" charset="0"/>
                <a:ea typeface="Times New Roman" pitchFamily="18" charset="0"/>
                <a:cs typeface="Arial" pitchFamily="34" charset="0"/>
              </a:rPr>
              <a:t>M22 / JCAD alarm.</a:t>
            </a:r>
          </a:p>
          <a:p>
            <a:pPr marL="800100" lvl="1" indent="-342900" eaLnBrk="0" hangingPunct="0">
              <a:spcBef>
                <a:spcPct val="20000"/>
              </a:spcBef>
              <a:buFont typeface="+mj-lt"/>
              <a:buAutoNum type="alphaLcPeriod"/>
              <a:defRPr/>
            </a:pPr>
            <a:r>
              <a:rPr lang="en-US" sz="1100" b="0" u="none" dirty="0" err="1" smtClean="0">
                <a:latin typeface="Arial" pitchFamily="34" charset="0"/>
                <a:ea typeface="Times New Roman" pitchFamily="18" charset="0"/>
                <a:cs typeface="Arial" pitchFamily="34" charset="0"/>
              </a:rPr>
              <a:t>Radiac</a:t>
            </a:r>
            <a:r>
              <a:rPr lang="en-US" sz="1100" b="0" u="none" dirty="0" smtClean="0">
                <a:latin typeface="Arial" pitchFamily="34" charset="0"/>
                <a:ea typeface="Times New Roman" pitchFamily="18" charset="0"/>
                <a:cs typeface="Arial" pitchFamily="34" charset="0"/>
              </a:rPr>
              <a:t> test set.</a:t>
            </a:r>
            <a:endParaRPr lang="en-US" sz="600" b="0" u="none" dirty="0" smtClean="0">
              <a:latin typeface="Arial" pitchFamily="34" charset="0"/>
              <a:cs typeface="Arial" pitchFamily="34" charset="0"/>
            </a:endParaRPr>
          </a:p>
          <a:p>
            <a:pPr marL="800100" lvl="1" indent="-342900" eaLnBrk="0" hangingPunct="0">
              <a:spcBef>
                <a:spcPct val="20000"/>
              </a:spcBef>
              <a:buFont typeface="+mj-lt"/>
              <a:buAutoNum type="arabicPeriod"/>
              <a:defRPr/>
            </a:pPr>
            <a:endParaRPr kumimoji="0" lang="en-US" sz="1100" b="0" i="0" u="none" strike="noStrike" kern="0" cap="none" spc="0" normalizeH="0" baseline="0" noProof="0" dirty="0" smtClean="0">
              <a:ln>
                <a:noFill/>
              </a:ln>
              <a:solidFill>
                <a:schemeClr val="tx1"/>
              </a:solidFill>
              <a:effectLst/>
              <a:uLnTx/>
              <a:uFillTx/>
              <a:latin typeface="Arial" pitchFamily="34" charset="0"/>
              <a:ea typeface="+mn-ea"/>
              <a:cs typeface="Arial" pitchFamily="34" charset="0"/>
            </a:endParaRPr>
          </a:p>
          <a:p>
            <a:pPr marL="1257300" marR="0" lvl="2" indent="-342900" algn="l" defTabSz="914400" rtl="0" eaLnBrk="0" fontAlgn="base" latinLnBrk="0" hangingPunct="0">
              <a:lnSpc>
                <a:spcPct val="100000"/>
              </a:lnSpc>
              <a:spcBef>
                <a:spcPct val="20000"/>
              </a:spcBef>
              <a:spcAft>
                <a:spcPct val="0"/>
              </a:spcAft>
              <a:buClrTx/>
              <a:buSzTx/>
              <a:buFont typeface="Arial" pitchFamily="34" charset="0"/>
              <a:buChar char="•"/>
              <a:tabLst/>
              <a:defRPr/>
            </a:pPr>
            <a:endParaRPr kumimoji="0" lang="en-US" sz="1100" b="0" i="0" u="none" strike="noStrike" kern="0" cap="none" spc="0" normalizeH="0" baseline="0" noProof="0" dirty="0" smtClean="0">
              <a:ln>
                <a:noFill/>
              </a:ln>
              <a:solidFill>
                <a:schemeClr val="tx1"/>
              </a:solidFill>
              <a:effectLst/>
              <a:uLnTx/>
              <a:uFillTx/>
              <a:latin typeface="Arial" pitchFamily="34" charset="0"/>
              <a:cs typeface="Arial" pitchFamily="34" charset="0"/>
            </a:endParaRPr>
          </a:p>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defRPr/>
            </a:pPr>
            <a:endParaRPr kumimoji="0" lang="en-US" sz="11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Command</a:t>
            </a:r>
            <a:br>
              <a:rPr lang="en-US" dirty="0" smtClean="0"/>
            </a:br>
            <a:r>
              <a:rPr lang="en-US" sz="2800" dirty="0" smtClean="0"/>
              <a:t>000 series cards</a:t>
            </a:r>
            <a:endParaRPr lang="en-US" dirty="0"/>
          </a:p>
        </p:txBody>
      </p:sp>
      <p:sp>
        <p:nvSpPr>
          <p:cNvPr id="3" name="Content Placeholder 2"/>
          <p:cNvSpPr>
            <a:spLocks noGrp="1"/>
          </p:cNvSpPr>
          <p:nvPr>
            <p:ph sz="half" idx="1"/>
          </p:nvPr>
        </p:nvSpPr>
        <p:spPr>
          <a:xfrm>
            <a:off x="342900" y="2133600"/>
            <a:ext cx="5905500" cy="6034088"/>
          </a:xfrm>
        </p:spPr>
        <p:txBody>
          <a:bodyPr/>
          <a:lstStyle/>
          <a:p>
            <a:r>
              <a:rPr lang="en-US" dirty="0" smtClean="0"/>
              <a:t>CAV Big 8</a:t>
            </a:r>
          </a:p>
          <a:p>
            <a:r>
              <a:rPr lang="en-US" dirty="0" smtClean="0"/>
              <a:t>Squadron Standard Graphics Names</a:t>
            </a:r>
          </a:p>
          <a:p>
            <a:r>
              <a:rPr lang="en-US" dirty="0" smtClean="0"/>
              <a:t>Squadron Rehearsal Format</a:t>
            </a:r>
          </a:p>
          <a:p>
            <a:r>
              <a:rPr lang="en-US" dirty="0" smtClean="0"/>
              <a:t>Confirmation Brief Format</a:t>
            </a:r>
          </a:p>
          <a:p>
            <a:r>
              <a:rPr lang="en-US" dirty="0" smtClean="0"/>
              <a:t>Back Brief Format</a:t>
            </a:r>
          </a:p>
          <a:p>
            <a:r>
              <a:rPr lang="en-US" dirty="0" err="1" smtClean="0"/>
              <a:t>Commo</a:t>
            </a:r>
            <a:r>
              <a:rPr lang="en-US" dirty="0" smtClean="0"/>
              <a:t> Card / Net Usage</a:t>
            </a:r>
          </a:p>
          <a:p>
            <a:r>
              <a:rPr lang="en-US" dirty="0" smtClean="0"/>
              <a:t>Standing CCIR</a:t>
            </a:r>
          </a:p>
          <a:p>
            <a:r>
              <a:rPr lang="en-US" dirty="0" smtClean="0"/>
              <a:t>TOC Configuration </a:t>
            </a:r>
          </a:p>
          <a:p>
            <a:r>
              <a:rPr lang="en-US" dirty="0" smtClean="0"/>
              <a:t>Command and Support Relationship Chart</a:t>
            </a:r>
          </a:p>
          <a:p>
            <a:r>
              <a:rPr lang="en-US" dirty="0" smtClean="0"/>
              <a:t>Enabler / Attachment Chart</a:t>
            </a:r>
          </a:p>
          <a:p>
            <a:r>
              <a:rPr lang="en-US" dirty="0" smtClean="0"/>
              <a:t>New Attachment Checklist</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990600"/>
            <a:ext cx="2456122" cy="1569660"/>
          </a:xfrm>
          <a:prstGeom prst="rect">
            <a:avLst/>
          </a:prstGeom>
          <a:noFill/>
        </p:spPr>
        <p:txBody>
          <a:bodyPr wrap="none" rtlCol="0">
            <a:spAutoFit/>
          </a:bodyPr>
          <a:lstStyle/>
          <a:p>
            <a:r>
              <a:rPr lang="en-US" sz="1200" b="0" u="none" dirty="0" smtClean="0">
                <a:latin typeface="Arial" pitchFamily="34" charset="0"/>
                <a:cs typeface="Arial" pitchFamily="34" charset="0"/>
              </a:rPr>
              <a:t>RECONNAISSANCE METHODS</a:t>
            </a:r>
          </a:p>
          <a:p>
            <a:pPr>
              <a:buFontTx/>
              <a:buChar char="-"/>
            </a:pPr>
            <a:r>
              <a:rPr lang="en-US" sz="1200" b="0" u="none" dirty="0" smtClean="0">
                <a:latin typeface="Arial" pitchFamily="34" charset="0"/>
                <a:cs typeface="Arial" pitchFamily="34" charset="0"/>
              </a:rPr>
              <a:t>Sensor Reconnaissance</a:t>
            </a:r>
          </a:p>
          <a:p>
            <a:r>
              <a:rPr lang="en-US" sz="1200" b="0" u="none" dirty="0" smtClean="0">
                <a:latin typeface="Arial" pitchFamily="34" charset="0"/>
                <a:cs typeface="Arial" pitchFamily="34" charset="0"/>
              </a:rPr>
              <a:t>     Prophet</a:t>
            </a:r>
          </a:p>
          <a:p>
            <a:r>
              <a:rPr lang="en-US" sz="1200" b="0" u="none" dirty="0" smtClean="0">
                <a:latin typeface="Arial" pitchFamily="34" charset="0"/>
                <a:cs typeface="Arial" pitchFamily="34" charset="0"/>
              </a:rPr>
              <a:t>     GSR</a:t>
            </a:r>
          </a:p>
          <a:p>
            <a:r>
              <a:rPr lang="en-US" sz="1200" b="0" u="none" dirty="0" smtClean="0">
                <a:latin typeface="Arial" pitchFamily="34" charset="0"/>
                <a:cs typeface="Arial" pitchFamily="34" charset="0"/>
              </a:rPr>
              <a:t>     Hornets</a:t>
            </a:r>
          </a:p>
          <a:p>
            <a:pPr>
              <a:buFontTx/>
              <a:buChar char="-"/>
            </a:pPr>
            <a:r>
              <a:rPr lang="en-US" sz="1200" b="0" u="none" dirty="0" smtClean="0">
                <a:latin typeface="Arial" pitchFamily="34" charset="0"/>
                <a:cs typeface="Arial" pitchFamily="34" charset="0"/>
              </a:rPr>
              <a:t>Aerial Reconnaissance</a:t>
            </a:r>
          </a:p>
          <a:p>
            <a:pPr>
              <a:buFontTx/>
              <a:buChar char="-"/>
            </a:pPr>
            <a:r>
              <a:rPr lang="en-US" sz="1200" b="0" u="none" dirty="0" smtClean="0">
                <a:latin typeface="Arial" pitchFamily="34" charset="0"/>
                <a:cs typeface="Arial" pitchFamily="34" charset="0"/>
              </a:rPr>
              <a:t>Mounted Reconnaissance</a:t>
            </a:r>
          </a:p>
          <a:p>
            <a:pPr>
              <a:buFontTx/>
              <a:buChar char="-"/>
            </a:pPr>
            <a:r>
              <a:rPr lang="en-US" sz="1200" b="0" u="none" dirty="0" smtClean="0">
                <a:latin typeface="Arial" pitchFamily="34" charset="0"/>
                <a:cs typeface="Arial" pitchFamily="34" charset="0"/>
              </a:rPr>
              <a:t>Dismounted Reconnaissance</a:t>
            </a:r>
          </a:p>
        </p:txBody>
      </p:sp>
      <p:sp>
        <p:nvSpPr>
          <p:cNvPr id="3" name="TextBox 2"/>
          <p:cNvSpPr txBox="1"/>
          <p:nvPr/>
        </p:nvSpPr>
        <p:spPr>
          <a:xfrm>
            <a:off x="5105400" y="0"/>
            <a:ext cx="1396536" cy="461665"/>
          </a:xfrm>
          <a:prstGeom prst="rect">
            <a:avLst/>
          </a:prstGeom>
          <a:noFill/>
        </p:spPr>
        <p:txBody>
          <a:bodyPr wrap="none" rtlCol="0">
            <a:spAutoFit/>
          </a:bodyPr>
          <a:lstStyle/>
          <a:p>
            <a:r>
              <a:rPr lang="en-US" sz="1200" u="none" dirty="0" smtClean="0">
                <a:latin typeface="Arial" pitchFamily="34" charset="0"/>
                <a:cs typeface="Arial" pitchFamily="34" charset="0"/>
              </a:rPr>
              <a:t>Card: # </a:t>
            </a:r>
            <a:r>
              <a:rPr lang="en-US" u="none" dirty="0" smtClean="0">
                <a:latin typeface="Arial" pitchFamily="34" charset="0"/>
                <a:cs typeface="Arial" pitchFamily="34" charset="0"/>
              </a:rPr>
              <a:t>206</a:t>
            </a:r>
            <a:endParaRPr lang="en-US" sz="1200" u="none" dirty="0" smtClean="0">
              <a:latin typeface="Arial" pitchFamily="34" charset="0"/>
              <a:cs typeface="Arial" pitchFamily="34" charset="0"/>
            </a:endParaRPr>
          </a:p>
          <a:p>
            <a:r>
              <a:rPr lang="en-US" sz="1200" u="none" dirty="0" smtClean="0">
                <a:latin typeface="Arial" pitchFamily="34" charset="0"/>
                <a:cs typeface="Arial" pitchFamily="34" charset="0"/>
              </a:rPr>
              <a:t>Reconnaissance</a:t>
            </a:r>
          </a:p>
        </p:txBody>
      </p:sp>
      <p:sp>
        <p:nvSpPr>
          <p:cNvPr id="4" name="TextBox 3"/>
          <p:cNvSpPr txBox="1"/>
          <p:nvPr/>
        </p:nvSpPr>
        <p:spPr>
          <a:xfrm>
            <a:off x="76200" y="2621340"/>
            <a:ext cx="6463629" cy="5816977"/>
          </a:xfrm>
          <a:prstGeom prst="rect">
            <a:avLst/>
          </a:prstGeom>
          <a:noFill/>
        </p:spPr>
        <p:txBody>
          <a:bodyPr wrap="none" rtlCol="0">
            <a:spAutoFit/>
          </a:bodyPr>
          <a:lstStyle/>
          <a:p>
            <a:r>
              <a:rPr lang="en-US" sz="1200" b="0" u="none" dirty="0" smtClean="0">
                <a:latin typeface="Arial" pitchFamily="34" charset="0"/>
                <a:cs typeface="Arial" pitchFamily="34" charset="0"/>
              </a:rPr>
              <a:t>TYPES OF RECONNAISSANCE </a:t>
            </a:r>
          </a:p>
          <a:p>
            <a:pPr>
              <a:buFontTx/>
              <a:buChar char="-"/>
            </a:pPr>
            <a:r>
              <a:rPr lang="en-US" sz="1200" b="0" u="none" dirty="0" smtClean="0">
                <a:latin typeface="Arial" pitchFamily="34" charset="0"/>
                <a:cs typeface="Arial" pitchFamily="34" charset="0"/>
              </a:rPr>
              <a:t>Route</a:t>
            </a:r>
          </a:p>
          <a:p>
            <a:r>
              <a:rPr lang="en-US" sz="1200" b="0" u="none" dirty="0" smtClean="0">
                <a:latin typeface="Arial" pitchFamily="34" charset="0"/>
                <a:cs typeface="Arial" pitchFamily="34" charset="0"/>
              </a:rPr>
              <a:t>      Determine the </a:t>
            </a:r>
            <a:r>
              <a:rPr lang="en-US" sz="1200" b="0" u="none" dirty="0" err="1" smtClean="0">
                <a:latin typeface="Arial" pitchFamily="34" charset="0"/>
                <a:cs typeface="Arial" pitchFamily="34" charset="0"/>
              </a:rPr>
              <a:t>trafficability</a:t>
            </a:r>
            <a:r>
              <a:rPr lang="en-US" sz="1200" b="0" u="none" dirty="0" smtClean="0">
                <a:latin typeface="Arial" pitchFamily="34" charset="0"/>
                <a:cs typeface="Arial" pitchFamily="34" charset="0"/>
              </a:rPr>
              <a:t> of the route</a:t>
            </a:r>
          </a:p>
          <a:p>
            <a:r>
              <a:rPr lang="en-US" sz="1200" b="0" u="none" dirty="0" smtClean="0">
                <a:latin typeface="Arial" pitchFamily="34" charset="0"/>
                <a:cs typeface="Arial" pitchFamily="34" charset="0"/>
              </a:rPr>
              <a:t>      Find and report all enemy forces that can influence the route</a:t>
            </a:r>
          </a:p>
          <a:p>
            <a:r>
              <a:rPr lang="en-US" sz="1200" b="0" u="none" dirty="0" smtClean="0">
                <a:latin typeface="Arial" pitchFamily="34" charset="0"/>
                <a:cs typeface="Arial" pitchFamily="34" charset="0"/>
              </a:rPr>
              <a:t>      Reconnoiter all built up areas along the route</a:t>
            </a:r>
          </a:p>
          <a:p>
            <a:r>
              <a:rPr lang="en-US" sz="1200" b="0" u="none" dirty="0" smtClean="0">
                <a:latin typeface="Arial" pitchFamily="34" charset="0"/>
                <a:cs typeface="Arial" pitchFamily="34" charset="0"/>
              </a:rPr>
              <a:t>      Reconnoiter, to the limit of direct fire range, all lateral routes</a:t>
            </a:r>
          </a:p>
          <a:p>
            <a:r>
              <a:rPr lang="en-US" sz="1200" b="0" u="none" dirty="0" smtClean="0">
                <a:latin typeface="Arial" pitchFamily="34" charset="0"/>
                <a:cs typeface="Arial" pitchFamily="34" charset="0"/>
              </a:rPr>
              <a:t>      inspect and classify all bridges on the route</a:t>
            </a:r>
          </a:p>
          <a:p>
            <a:r>
              <a:rPr lang="en-US" sz="1200" b="0" u="none" dirty="0" smtClean="0">
                <a:latin typeface="Arial" pitchFamily="34" charset="0"/>
                <a:cs typeface="Arial" pitchFamily="34" charset="0"/>
              </a:rPr>
              <a:t>      Locate fords or crossing sites near all bridges on the route</a:t>
            </a:r>
          </a:p>
          <a:p>
            <a:r>
              <a:rPr lang="en-US" sz="1200" b="0" u="none" dirty="0" smtClean="0">
                <a:latin typeface="Arial" pitchFamily="34" charset="0"/>
                <a:cs typeface="Arial" pitchFamily="34" charset="0"/>
              </a:rPr>
              <a:t>      Inspect  and classify all overpasses, underpasses, and culverts</a:t>
            </a:r>
          </a:p>
          <a:p>
            <a:r>
              <a:rPr lang="en-US" sz="1200" b="0" u="none" dirty="0" smtClean="0">
                <a:latin typeface="Arial" pitchFamily="34" charset="0"/>
                <a:cs typeface="Arial" pitchFamily="34" charset="0"/>
              </a:rPr>
              <a:t>      Locate minefields and other obstacles along the route</a:t>
            </a:r>
          </a:p>
          <a:p>
            <a:r>
              <a:rPr lang="en-US" sz="1200" b="0" u="none" dirty="0" smtClean="0">
                <a:latin typeface="Arial" pitchFamily="34" charset="0"/>
                <a:cs typeface="Arial" pitchFamily="34" charset="0"/>
              </a:rPr>
              <a:t>      Locate a bypass around built up areas, obstacles, restrictions, and contaminated areas</a:t>
            </a:r>
          </a:p>
          <a:p>
            <a:r>
              <a:rPr lang="en-US" sz="1200" b="0" u="none" dirty="0" smtClean="0">
                <a:latin typeface="Arial" pitchFamily="34" charset="0"/>
                <a:cs typeface="Arial" pitchFamily="34" charset="0"/>
              </a:rPr>
              <a:t>      Determine the type and volume of traffic on the route</a:t>
            </a:r>
          </a:p>
          <a:p>
            <a:r>
              <a:rPr lang="en-US" sz="1200" b="0" u="none" dirty="0" smtClean="0">
                <a:latin typeface="Arial" pitchFamily="34" charset="0"/>
                <a:cs typeface="Arial" pitchFamily="34" charset="0"/>
              </a:rPr>
              <a:t>      Report route information</a:t>
            </a:r>
          </a:p>
          <a:p>
            <a:endParaRPr lang="en-US" sz="1200" b="0" u="none" dirty="0" smtClean="0">
              <a:latin typeface="Arial" pitchFamily="34" charset="0"/>
              <a:cs typeface="Arial" pitchFamily="34" charset="0"/>
            </a:endParaRPr>
          </a:p>
          <a:p>
            <a:r>
              <a:rPr lang="en-US" sz="1200" b="0" u="none" dirty="0" smtClean="0">
                <a:latin typeface="Arial" pitchFamily="34" charset="0"/>
                <a:cs typeface="Arial" pitchFamily="34" charset="0"/>
              </a:rPr>
              <a:t>-Area &amp; Zone</a:t>
            </a:r>
          </a:p>
          <a:p>
            <a:r>
              <a:rPr lang="en-US" sz="1200" b="0" u="none" dirty="0" smtClean="0">
                <a:latin typeface="Arial" pitchFamily="34" charset="0"/>
                <a:cs typeface="Arial" pitchFamily="34" charset="0"/>
              </a:rPr>
              <a:t>      Find and report all enemy forces within the area or zone</a:t>
            </a:r>
          </a:p>
          <a:p>
            <a:r>
              <a:rPr lang="en-US" sz="1200" b="0" u="none" dirty="0" smtClean="0">
                <a:latin typeface="Arial" pitchFamily="34" charset="0"/>
                <a:cs typeface="Arial" pitchFamily="34" charset="0"/>
              </a:rPr>
              <a:t>      Reconnoiter and determine </a:t>
            </a:r>
            <a:r>
              <a:rPr lang="en-US" sz="1200" b="0" u="none" dirty="0" err="1" smtClean="0">
                <a:latin typeface="Arial" pitchFamily="34" charset="0"/>
                <a:cs typeface="Arial" pitchFamily="34" charset="0"/>
              </a:rPr>
              <a:t>trafficability</a:t>
            </a:r>
            <a:r>
              <a:rPr lang="en-US" sz="1200" b="0" u="none" dirty="0" smtClean="0">
                <a:latin typeface="Arial" pitchFamily="34" charset="0"/>
                <a:cs typeface="Arial" pitchFamily="34" charset="0"/>
              </a:rPr>
              <a:t> of all terrain within the area or zone</a:t>
            </a:r>
          </a:p>
          <a:p>
            <a:r>
              <a:rPr lang="en-US" sz="1200" b="0" u="none" dirty="0" smtClean="0">
                <a:latin typeface="Arial" pitchFamily="34" charset="0"/>
                <a:cs typeface="Arial" pitchFamily="34" charset="0"/>
              </a:rPr>
              <a:t>      Inspect and classify all bridges within the area or zone</a:t>
            </a:r>
          </a:p>
          <a:p>
            <a:r>
              <a:rPr lang="en-US" sz="1200" b="0" u="none" dirty="0" smtClean="0">
                <a:latin typeface="Arial" pitchFamily="34" charset="0"/>
                <a:cs typeface="Arial" pitchFamily="34" charset="0"/>
              </a:rPr>
              <a:t>      Locate fords or crossing sites near all bridges in the area or zone </a:t>
            </a:r>
          </a:p>
          <a:p>
            <a:r>
              <a:rPr lang="en-US" sz="1200" b="0" u="none" dirty="0" smtClean="0">
                <a:latin typeface="Arial" pitchFamily="34" charset="0"/>
                <a:cs typeface="Arial" pitchFamily="34" charset="0"/>
              </a:rPr>
              <a:t>      Inspect and classify all overpasses, underpasses, and culverts in the area</a:t>
            </a:r>
          </a:p>
          <a:p>
            <a:r>
              <a:rPr lang="en-US" sz="1200" b="0" u="none" dirty="0" smtClean="0">
                <a:latin typeface="Arial" pitchFamily="34" charset="0"/>
                <a:cs typeface="Arial" pitchFamily="34" charset="0"/>
              </a:rPr>
              <a:t>      Within capability, locate all minefields and other obstacles in the area, reduce or breach</a:t>
            </a:r>
          </a:p>
          <a:p>
            <a:r>
              <a:rPr lang="en-US" sz="1200" b="0" u="none" dirty="0" smtClean="0">
                <a:latin typeface="Arial" pitchFamily="34" charset="0"/>
                <a:cs typeface="Arial" pitchFamily="34" charset="0"/>
              </a:rPr>
              <a:t>      them, clear and mark lanes</a:t>
            </a:r>
          </a:p>
          <a:p>
            <a:r>
              <a:rPr lang="en-US" sz="1200" b="0" u="none" dirty="0" smtClean="0">
                <a:latin typeface="Arial" pitchFamily="34" charset="0"/>
                <a:cs typeface="Arial" pitchFamily="34" charset="0"/>
              </a:rPr>
              <a:t>      Locate bypasses around built-up areas, obstacles, and contaminated areas</a:t>
            </a:r>
          </a:p>
          <a:p>
            <a:r>
              <a:rPr lang="en-US" sz="1200" b="0" u="none" dirty="0" smtClean="0">
                <a:latin typeface="Arial" pitchFamily="34" charset="0"/>
                <a:cs typeface="Arial" pitchFamily="34" charset="0"/>
              </a:rPr>
              <a:t>      Report information</a:t>
            </a:r>
          </a:p>
          <a:p>
            <a:r>
              <a:rPr lang="en-US" sz="1200" b="0" u="none" dirty="0" smtClean="0">
                <a:latin typeface="Arial" pitchFamily="34" charset="0"/>
                <a:cs typeface="Arial" pitchFamily="34" charset="0"/>
              </a:rPr>
              <a:t>      Identify threat activities, countermeasures, and probable COA’s</a:t>
            </a:r>
          </a:p>
          <a:p>
            <a:r>
              <a:rPr lang="en-US" sz="1200" b="0" u="none" dirty="0" smtClean="0">
                <a:latin typeface="Arial" pitchFamily="34" charset="0"/>
                <a:cs typeface="Arial" pitchFamily="34" charset="0"/>
              </a:rPr>
              <a:t>      Determine the size, location, composition of society demographics.</a:t>
            </a:r>
          </a:p>
          <a:p>
            <a:r>
              <a:rPr lang="en-US" sz="1200" b="0" u="none" dirty="0" smtClean="0">
                <a:latin typeface="Arial" pitchFamily="34" charset="0"/>
                <a:cs typeface="Arial" pitchFamily="34" charset="0"/>
              </a:rPr>
              <a:t>      Establish and maintain contact with local civilian and military leadership</a:t>
            </a:r>
          </a:p>
          <a:p>
            <a:r>
              <a:rPr lang="en-US" sz="1200" b="0" u="none" dirty="0" smtClean="0">
                <a:latin typeface="Arial" pitchFamily="34" charset="0"/>
                <a:cs typeface="Arial" pitchFamily="34" charset="0"/>
              </a:rPr>
              <a:t>      Conduct reconnaissance of society with HUMINT teams</a:t>
            </a:r>
          </a:p>
          <a:p>
            <a:r>
              <a:rPr lang="en-US" sz="1200" b="0" u="none" dirty="0" smtClean="0">
                <a:latin typeface="Arial" pitchFamily="34" charset="0"/>
                <a:cs typeface="Arial" pitchFamily="34" charset="0"/>
              </a:rPr>
              <a:t>      Identify key municipal infrastructure / SWEAT-MSO</a:t>
            </a:r>
          </a:p>
          <a:p>
            <a:r>
              <a:rPr lang="en-US" sz="1200" b="0" u="none" dirty="0" smtClean="0">
                <a:latin typeface="Arial" pitchFamily="34" charset="0"/>
                <a:cs typeface="Arial" pitchFamily="34" charset="0"/>
              </a:rPr>
              <a:t>      Identify the allegiance of the local populace to factions, religious groups, or other </a:t>
            </a:r>
          </a:p>
          <a:p>
            <a:r>
              <a:rPr lang="en-US" sz="1200" b="0" u="none" dirty="0" smtClean="0">
                <a:latin typeface="Arial" pitchFamily="34" charset="0"/>
                <a:cs typeface="Arial" pitchFamily="34" charset="0"/>
              </a:rPr>
              <a:t>      organizations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57200" y="990600"/>
            <a:ext cx="2919389" cy="276999"/>
          </a:xfrm>
          <a:prstGeom prst="rect">
            <a:avLst/>
          </a:prstGeom>
          <a:noFill/>
        </p:spPr>
        <p:txBody>
          <a:bodyPr wrap="none" rtlCol="0">
            <a:spAutoFit/>
          </a:bodyPr>
          <a:lstStyle/>
          <a:p>
            <a:r>
              <a:rPr lang="en-US" sz="1200" b="1" u="none" dirty="0" smtClean="0">
                <a:latin typeface="Arial" pitchFamily="34" charset="0"/>
                <a:cs typeface="Arial" pitchFamily="34" charset="0"/>
              </a:rPr>
              <a:t>ROUTE RECONAISSANCE SYMBOLS</a:t>
            </a:r>
          </a:p>
        </p:txBody>
      </p:sp>
      <p:sp>
        <p:nvSpPr>
          <p:cNvPr id="35" name="TextBox 34"/>
          <p:cNvSpPr txBox="1"/>
          <p:nvPr/>
        </p:nvSpPr>
        <p:spPr>
          <a:xfrm>
            <a:off x="5562600" y="457200"/>
            <a:ext cx="1396536" cy="646331"/>
          </a:xfrm>
          <a:prstGeom prst="rect">
            <a:avLst/>
          </a:prstGeom>
          <a:noFill/>
        </p:spPr>
        <p:txBody>
          <a:bodyPr wrap="square" rtlCol="0">
            <a:spAutoFit/>
          </a:bodyPr>
          <a:lstStyle/>
          <a:p>
            <a:r>
              <a:rPr lang="en-US" sz="1200" u="none" dirty="0" smtClean="0">
                <a:latin typeface="Arial" pitchFamily="34" charset="0"/>
                <a:cs typeface="Arial" pitchFamily="34" charset="0"/>
              </a:rPr>
              <a:t>Card: # </a:t>
            </a:r>
            <a:r>
              <a:rPr lang="en-US" u="none" dirty="0" smtClean="0">
                <a:latin typeface="Arial" pitchFamily="34" charset="0"/>
                <a:cs typeface="Arial" pitchFamily="34" charset="0"/>
              </a:rPr>
              <a:t>207-1</a:t>
            </a:r>
            <a:endParaRPr lang="en-US" sz="1200" u="none" dirty="0" smtClean="0">
              <a:latin typeface="Arial" pitchFamily="34" charset="0"/>
              <a:cs typeface="Arial" pitchFamily="34" charset="0"/>
            </a:endParaRPr>
          </a:p>
          <a:p>
            <a:r>
              <a:rPr lang="en-US" sz="1200" u="none" dirty="0" smtClean="0">
                <a:latin typeface="Arial" pitchFamily="34" charset="0"/>
                <a:cs typeface="Arial" pitchFamily="34" charset="0"/>
              </a:rPr>
              <a:t>Route </a:t>
            </a:r>
          </a:p>
          <a:p>
            <a:r>
              <a:rPr lang="en-US" sz="1200" u="none" dirty="0" smtClean="0">
                <a:latin typeface="Arial" pitchFamily="34" charset="0"/>
                <a:cs typeface="Arial" pitchFamily="34" charset="0"/>
              </a:rPr>
              <a:t>Reconnaissance</a:t>
            </a:r>
          </a:p>
        </p:txBody>
      </p:sp>
      <p:pic>
        <p:nvPicPr>
          <p:cNvPr id="11267" name="Picture 3"/>
          <p:cNvPicPr>
            <a:picLocks noChangeAspect="1" noChangeArrowheads="1"/>
          </p:cNvPicPr>
          <p:nvPr/>
        </p:nvPicPr>
        <p:blipFill>
          <a:blip r:embed="rId2" cstate="print"/>
          <a:srcRect/>
          <a:stretch>
            <a:fillRect/>
          </a:stretch>
        </p:blipFill>
        <p:spPr bwMode="auto">
          <a:xfrm>
            <a:off x="3429000" y="1647825"/>
            <a:ext cx="3429000" cy="7115175"/>
          </a:xfrm>
          <a:prstGeom prst="rect">
            <a:avLst/>
          </a:prstGeom>
          <a:noFill/>
          <a:ln w="9525">
            <a:noFill/>
            <a:miter lim="800000"/>
            <a:headEnd/>
            <a:tailEnd/>
          </a:ln>
        </p:spPr>
      </p:pic>
      <p:pic>
        <p:nvPicPr>
          <p:cNvPr id="589826" name="Picture 2"/>
          <p:cNvPicPr>
            <a:picLocks noChangeAspect="1" noChangeArrowheads="1"/>
          </p:cNvPicPr>
          <p:nvPr/>
        </p:nvPicPr>
        <p:blipFill>
          <a:blip r:embed="rId3" cstate="print"/>
          <a:srcRect/>
          <a:stretch>
            <a:fillRect/>
          </a:stretch>
        </p:blipFill>
        <p:spPr bwMode="auto">
          <a:xfrm>
            <a:off x="57150" y="1676400"/>
            <a:ext cx="3371850" cy="7029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57200" y="990600"/>
            <a:ext cx="2919389" cy="276999"/>
          </a:xfrm>
          <a:prstGeom prst="rect">
            <a:avLst/>
          </a:prstGeom>
          <a:noFill/>
        </p:spPr>
        <p:txBody>
          <a:bodyPr wrap="none" rtlCol="0">
            <a:spAutoFit/>
          </a:bodyPr>
          <a:lstStyle/>
          <a:p>
            <a:r>
              <a:rPr lang="en-US" sz="1200" b="1" u="none" dirty="0" smtClean="0">
                <a:latin typeface="Arial" pitchFamily="34" charset="0"/>
                <a:cs typeface="Arial" pitchFamily="34" charset="0"/>
              </a:rPr>
              <a:t>ROUTE RECONAISSANCE SYMBOLS</a:t>
            </a:r>
          </a:p>
        </p:txBody>
      </p:sp>
      <p:sp>
        <p:nvSpPr>
          <p:cNvPr id="35" name="TextBox 34"/>
          <p:cNvSpPr txBox="1"/>
          <p:nvPr/>
        </p:nvSpPr>
        <p:spPr>
          <a:xfrm>
            <a:off x="5562600" y="457200"/>
            <a:ext cx="1396536" cy="646331"/>
          </a:xfrm>
          <a:prstGeom prst="rect">
            <a:avLst/>
          </a:prstGeom>
          <a:noFill/>
        </p:spPr>
        <p:txBody>
          <a:bodyPr wrap="none" rtlCol="0">
            <a:spAutoFit/>
          </a:bodyPr>
          <a:lstStyle/>
          <a:p>
            <a:r>
              <a:rPr lang="en-US" sz="1200" u="none" dirty="0" smtClean="0">
                <a:latin typeface="Arial" pitchFamily="34" charset="0"/>
                <a:cs typeface="Arial" pitchFamily="34" charset="0"/>
              </a:rPr>
              <a:t>Card: # </a:t>
            </a:r>
            <a:r>
              <a:rPr lang="en-US" u="none" dirty="0" smtClean="0">
                <a:latin typeface="Arial" pitchFamily="34" charset="0"/>
                <a:cs typeface="Arial" pitchFamily="34" charset="0"/>
              </a:rPr>
              <a:t>207-2</a:t>
            </a:r>
            <a:endParaRPr lang="en-US" sz="1200" u="none" dirty="0" smtClean="0">
              <a:latin typeface="Arial" pitchFamily="34" charset="0"/>
              <a:cs typeface="Arial" pitchFamily="34" charset="0"/>
            </a:endParaRPr>
          </a:p>
          <a:p>
            <a:r>
              <a:rPr lang="en-US" sz="1200" u="none" dirty="0" smtClean="0">
                <a:latin typeface="Arial" pitchFamily="34" charset="0"/>
                <a:cs typeface="Arial" pitchFamily="34" charset="0"/>
              </a:rPr>
              <a:t>Route </a:t>
            </a:r>
          </a:p>
          <a:p>
            <a:r>
              <a:rPr lang="en-US" sz="1200" u="none" dirty="0" smtClean="0">
                <a:latin typeface="Arial" pitchFamily="34" charset="0"/>
                <a:cs typeface="Arial" pitchFamily="34" charset="0"/>
              </a:rPr>
              <a:t>Reconnaissance</a:t>
            </a:r>
          </a:p>
        </p:txBody>
      </p:sp>
      <p:pic>
        <p:nvPicPr>
          <p:cNvPr id="12290" name="Picture 2"/>
          <p:cNvPicPr>
            <a:picLocks noChangeAspect="1" noChangeArrowheads="1"/>
          </p:cNvPicPr>
          <p:nvPr/>
        </p:nvPicPr>
        <p:blipFill>
          <a:blip r:embed="rId2" cstate="print"/>
          <a:srcRect/>
          <a:stretch>
            <a:fillRect/>
          </a:stretch>
        </p:blipFill>
        <p:spPr bwMode="auto">
          <a:xfrm>
            <a:off x="76200" y="1676400"/>
            <a:ext cx="3200400" cy="7048500"/>
          </a:xfrm>
          <a:prstGeom prst="rect">
            <a:avLst/>
          </a:prstGeom>
          <a:noFill/>
          <a:ln w="9525">
            <a:no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3424237" y="1647825"/>
            <a:ext cx="3357563" cy="7115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57200" y="990600"/>
            <a:ext cx="2919389" cy="276999"/>
          </a:xfrm>
          <a:prstGeom prst="rect">
            <a:avLst/>
          </a:prstGeom>
          <a:noFill/>
        </p:spPr>
        <p:txBody>
          <a:bodyPr wrap="none" rtlCol="0">
            <a:spAutoFit/>
          </a:bodyPr>
          <a:lstStyle/>
          <a:p>
            <a:r>
              <a:rPr lang="en-US" sz="1200" b="1" u="none" dirty="0" smtClean="0">
                <a:latin typeface="Arial" pitchFamily="34" charset="0"/>
                <a:cs typeface="Arial" pitchFamily="34" charset="0"/>
              </a:rPr>
              <a:t>ROUTE RECONAISSANCE SYMBOLS</a:t>
            </a:r>
          </a:p>
        </p:txBody>
      </p:sp>
      <p:sp>
        <p:nvSpPr>
          <p:cNvPr id="35" name="TextBox 34"/>
          <p:cNvSpPr txBox="1"/>
          <p:nvPr/>
        </p:nvSpPr>
        <p:spPr>
          <a:xfrm>
            <a:off x="5562600" y="457200"/>
            <a:ext cx="1396536" cy="646331"/>
          </a:xfrm>
          <a:prstGeom prst="rect">
            <a:avLst/>
          </a:prstGeom>
          <a:noFill/>
        </p:spPr>
        <p:txBody>
          <a:bodyPr wrap="none" rtlCol="0">
            <a:spAutoFit/>
          </a:bodyPr>
          <a:lstStyle/>
          <a:p>
            <a:r>
              <a:rPr lang="en-US" sz="1200" u="none" dirty="0" smtClean="0">
                <a:latin typeface="Arial" pitchFamily="34" charset="0"/>
                <a:cs typeface="Arial" pitchFamily="34" charset="0"/>
              </a:rPr>
              <a:t>Card: # </a:t>
            </a:r>
            <a:r>
              <a:rPr lang="en-US" u="none" dirty="0" smtClean="0">
                <a:latin typeface="Arial" pitchFamily="34" charset="0"/>
                <a:cs typeface="Arial" pitchFamily="34" charset="0"/>
              </a:rPr>
              <a:t>207-3</a:t>
            </a:r>
            <a:endParaRPr lang="en-US" sz="1200" u="none" dirty="0" smtClean="0">
              <a:latin typeface="Arial" pitchFamily="34" charset="0"/>
              <a:cs typeface="Arial" pitchFamily="34" charset="0"/>
            </a:endParaRPr>
          </a:p>
          <a:p>
            <a:r>
              <a:rPr lang="en-US" sz="1200" u="none" dirty="0" smtClean="0">
                <a:latin typeface="Arial" pitchFamily="34" charset="0"/>
                <a:cs typeface="Arial" pitchFamily="34" charset="0"/>
              </a:rPr>
              <a:t>Route </a:t>
            </a:r>
          </a:p>
          <a:p>
            <a:r>
              <a:rPr lang="en-US" sz="1200" u="none" dirty="0" smtClean="0">
                <a:latin typeface="Arial" pitchFamily="34" charset="0"/>
                <a:cs typeface="Arial" pitchFamily="34" charset="0"/>
              </a:rPr>
              <a:t>Reconnaissance</a:t>
            </a:r>
          </a:p>
        </p:txBody>
      </p:sp>
      <p:pic>
        <p:nvPicPr>
          <p:cNvPr id="13314" name="Picture 2"/>
          <p:cNvPicPr>
            <a:picLocks noChangeAspect="1" noChangeArrowheads="1"/>
          </p:cNvPicPr>
          <p:nvPr/>
        </p:nvPicPr>
        <p:blipFill>
          <a:blip r:embed="rId2" cstate="print"/>
          <a:srcRect/>
          <a:stretch>
            <a:fillRect/>
          </a:stretch>
        </p:blipFill>
        <p:spPr bwMode="auto">
          <a:xfrm>
            <a:off x="480863" y="1995488"/>
            <a:ext cx="5862056" cy="65389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457200" y="990600"/>
            <a:ext cx="4453463" cy="1384995"/>
          </a:xfrm>
          <a:prstGeom prst="rect">
            <a:avLst/>
          </a:prstGeom>
          <a:noFill/>
        </p:spPr>
        <p:txBody>
          <a:bodyPr wrap="none" rtlCol="0">
            <a:spAutoFit/>
          </a:bodyPr>
          <a:lstStyle/>
          <a:p>
            <a:r>
              <a:rPr lang="en-US" sz="1200" b="0" u="none" dirty="0" smtClean="0">
                <a:latin typeface="Arial" pitchFamily="34" charset="0"/>
                <a:cs typeface="Arial" pitchFamily="34" charset="0"/>
              </a:rPr>
              <a:t>ROUTE CLASSIFICATION OVERLAY</a:t>
            </a:r>
          </a:p>
          <a:p>
            <a:pPr>
              <a:buFontTx/>
              <a:buChar char="-"/>
            </a:pPr>
            <a:r>
              <a:rPr lang="en-US" sz="1200" b="0" u="none" dirty="0" smtClean="0">
                <a:latin typeface="Arial" pitchFamily="34" charset="0"/>
                <a:cs typeface="Arial" pitchFamily="34" charset="0"/>
              </a:rPr>
              <a:t>The Route Classification Formula</a:t>
            </a:r>
          </a:p>
          <a:p>
            <a:pPr>
              <a:buFontTx/>
              <a:buChar char="-"/>
            </a:pPr>
            <a:r>
              <a:rPr lang="en-US" sz="1200" b="0" u="none" dirty="0" smtClean="0">
                <a:latin typeface="Arial" pitchFamily="34" charset="0"/>
                <a:cs typeface="Arial" pitchFamily="34" charset="0"/>
              </a:rPr>
              <a:t>The name, rank, SSN, of the person in charge of classification</a:t>
            </a:r>
          </a:p>
          <a:p>
            <a:pPr>
              <a:buFontTx/>
              <a:buChar char="-"/>
            </a:pPr>
            <a:r>
              <a:rPr lang="en-US" sz="1200" b="0" u="none" dirty="0" smtClean="0">
                <a:latin typeface="Arial" pitchFamily="34" charset="0"/>
                <a:cs typeface="Arial" pitchFamily="34" charset="0"/>
              </a:rPr>
              <a:t>The unit conducting the classification</a:t>
            </a:r>
          </a:p>
          <a:p>
            <a:pPr>
              <a:buFontTx/>
              <a:buChar char="-"/>
            </a:pPr>
            <a:r>
              <a:rPr lang="en-US" sz="1200" b="0" u="none" dirty="0" smtClean="0">
                <a:latin typeface="Arial" pitchFamily="34" charset="0"/>
                <a:cs typeface="Arial" pitchFamily="34" charset="0"/>
              </a:rPr>
              <a:t>The DTG showing when it was conducted</a:t>
            </a:r>
          </a:p>
          <a:p>
            <a:pPr>
              <a:buFontTx/>
              <a:buChar char="-"/>
            </a:pPr>
            <a:r>
              <a:rPr lang="en-US" sz="1200" b="0" u="none" dirty="0" smtClean="0">
                <a:latin typeface="Arial" pitchFamily="34" charset="0"/>
                <a:cs typeface="Arial" pitchFamily="34" charset="0"/>
              </a:rPr>
              <a:t>The map name, edition, and scale</a:t>
            </a:r>
          </a:p>
          <a:p>
            <a:pPr>
              <a:buFontTx/>
              <a:buChar char="-"/>
            </a:pPr>
            <a:r>
              <a:rPr lang="en-US" sz="1200" b="0" u="none" dirty="0" smtClean="0">
                <a:latin typeface="Arial" pitchFamily="34" charset="0"/>
                <a:cs typeface="Arial" pitchFamily="34" charset="0"/>
              </a:rPr>
              <a:t>Any remarks necessary to ensure complete understanding</a:t>
            </a:r>
          </a:p>
        </p:txBody>
      </p:sp>
      <p:sp>
        <p:nvSpPr>
          <p:cNvPr id="35" name="TextBox 34"/>
          <p:cNvSpPr txBox="1"/>
          <p:nvPr/>
        </p:nvSpPr>
        <p:spPr>
          <a:xfrm>
            <a:off x="5562600" y="457200"/>
            <a:ext cx="1396536" cy="646331"/>
          </a:xfrm>
          <a:prstGeom prst="rect">
            <a:avLst/>
          </a:prstGeom>
          <a:noFill/>
        </p:spPr>
        <p:txBody>
          <a:bodyPr wrap="none" rtlCol="0">
            <a:spAutoFit/>
          </a:bodyPr>
          <a:lstStyle/>
          <a:p>
            <a:r>
              <a:rPr lang="en-US" sz="1200" u="none" dirty="0" smtClean="0">
                <a:latin typeface="Arial" pitchFamily="34" charset="0"/>
                <a:cs typeface="Arial" pitchFamily="34" charset="0"/>
              </a:rPr>
              <a:t>Card: # </a:t>
            </a:r>
            <a:r>
              <a:rPr lang="en-US" u="none" dirty="0" smtClean="0">
                <a:latin typeface="Arial" pitchFamily="34" charset="0"/>
                <a:cs typeface="Arial" pitchFamily="34" charset="0"/>
              </a:rPr>
              <a:t>207</a:t>
            </a:r>
            <a:r>
              <a:rPr lang="en-US" sz="1200" u="none" dirty="0" smtClean="0">
                <a:latin typeface="Arial" pitchFamily="34" charset="0"/>
                <a:cs typeface="Arial" pitchFamily="34" charset="0"/>
              </a:rPr>
              <a:t>-4</a:t>
            </a:r>
          </a:p>
          <a:p>
            <a:r>
              <a:rPr lang="en-US" sz="1200" u="none" dirty="0" smtClean="0">
                <a:latin typeface="Arial" pitchFamily="34" charset="0"/>
                <a:cs typeface="Arial" pitchFamily="34" charset="0"/>
              </a:rPr>
              <a:t>Route </a:t>
            </a:r>
          </a:p>
          <a:p>
            <a:r>
              <a:rPr lang="en-US" sz="1200" u="none" dirty="0" smtClean="0">
                <a:latin typeface="Arial" pitchFamily="34" charset="0"/>
                <a:cs typeface="Arial" pitchFamily="34" charset="0"/>
              </a:rPr>
              <a:t>Reconnaissance</a:t>
            </a:r>
          </a:p>
        </p:txBody>
      </p:sp>
      <p:pic>
        <p:nvPicPr>
          <p:cNvPr id="14338" name="Picture 2"/>
          <p:cNvPicPr>
            <a:picLocks noChangeAspect="1" noChangeArrowheads="1"/>
          </p:cNvPicPr>
          <p:nvPr/>
        </p:nvPicPr>
        <p:blipFill>
          <a:blip r:embed="rId2" cstate="print"/>
          <a:srcRect/>
          <a:stretch>
            <a:fillRect/>
          </a:stretch>
        </p:blipFill>
        <p:spPr bwMode="auto">
          <a:xfrm>
            <a:off x="842867" y="2400299"/>
            <a:ext cx="5329334" cy="674370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410200" y="0"/>
            <a:ext cx="13716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208</a:t>
            </a:r>
            <a:r>
              <a:rPr lang="en-US" u="none" dirty="0">
                <a:solidFill>
                  <a:schemeClr val="tx2"/>
                </a:solidFill>
              </a:rPr>
              <a:t/>
            </a:r>
            <a:br>
              <a:rPr lang="en-US" u="none" dirty="0">
                <a:solidFill>
                  <a:schemeClr val="tx2"/>
                </a:solidFill>
              </a:rPr>
            </a:br>
            <a:r>
              <a:rPr lang="en-US" u="none" dirty="0" smtClean="0">
                <a:solidFill>
                  <a:schemeClr val="tx2"/>
                </a:solidFill>
              </a:rPr>
              <a:t>Set / Established Criteria</a:t>
            </a:r>
            <a:endParaRPr lang="en-US" u="none" dirty="0">
              <a:solidFill>
                <a:schemeClr val="tx2"/>
              </a:solidFill>
            </a:endParaRPr>
          </a:p>
        </p:txBody>
      </p:sp>
      <p:grpSp>
        <p:nvGrpSpPr>
          <p:cNvPr id="5" name="Group 6"/>
          <p:cNvGrpSpPr/>
          <p:nvPr/>
        </p:nvGrpSpPr>
        <p:grpSpPr>
          <a:xfrm>
            <a:off x="0" y="685800"/>
            <a:ext cx="6858000" cy="5258514"/>
            <a:chOff x="0" y="685800"/>
            <a:chExt cx="6858000" cy="5258514"/>
          </a:xfrm>
        </p:grpSpPr>
        <p:grpSp>
          <p:nvGrpSpPr>
            <p:cNvPr id="7" name="Group 4"/>
            <p:cNvGrpSpPr/>
            <p:nvPr/>
          </p:nvGrpSpPr>
          <p:grpSpPr>
            <a:xfrm>
              <a:off x="0" y="1143000"/>
              <a:ext cx="6858000" cy="4801314"/>
              <a:chOff x="228600" y="1143000"/>
              <a:chExt cx="6624205" cy="4801314"/>
            </a:xfrm>
          </p:grpSpPr>
          <p:sp>
            <p:nvSpPr>
              <p:cNvPr id="2" name="TextBox 1"/>
              <p:cNvSpPr txBox="1"/>
              <p:nvPr/>
            </p:nvSpPr>
            <p:spPr>
              <a:xfrm>
                <a:off x="228600" y="1143000"/>
                <a:ext cx="3429001" cy="3416320"/>
              </a:xfrm>
              <a:prstGeom prst="rect">
                <a:avLst/>
              </a:prstGeom>
              <a:noFill/>
            </p:spPr>
            <p:txBody>
              <a:bodyPr wrap="square" rtlCol="0">
                <a:spAutoFit/>
              </a:bodyPr>
              <a:lstStyle/>
              <a:p>
                <a:r>
                  <a:rPr lang="en-US" sz="1800" dirty="0" smtClean="0"/>
                  <a:t>Set     </a:t>
                </a:r>
              </a:p>
              <a:p>
                <a:pPr>
                  <a:buFont typeface="Arial" pitchFamily="34" charset="0"/>
                  <a:buChar char="•"/>
                </a:pPr>
                <a:r>
                  <a:rPr lang="en-US" sz="1800" b="0" u="none" dirty="0" smtClean="0"/>
                  <a:t> Vehicles in initial positions</a:t>
                </a:r>
              </a:p>
              <a:p>
                <a:pPr>
                  <a:buFont typeface="Arial" pitchFamily="34" charset="0"/>
                  <a:buChar char="•"/>
                </a:pPr>
                <a:r>
                  <a:rPr lang="en-US" sz="1800" b="0" u="none" dirty="0" smtClean="0"/>
                  <a:t> Vehicle range cards begun</a:t>
                </a:r>
              </a:p>
              <a:p>
                <a:pPr>
                  <a:buFont typeface="Arial" pitchFamily="34" charset="0"/>
                  <a:buChar char="•"/>
                </a:pPr>
                <a:r>
                  <a:rPr lang="en-US" sz="1800" b="0" u="none" dirty="0" smtClean="0"/>
                  <a:t> Dismounted OP positions identified </a:t>
                </a:r>
              </a:p>
              <a:p>
                <a:pPr>
                  <a:buFont typeface="Arial" pitchFamily="34" charset="0"/>
                  <a:buChar char="•"/>
                </a:pPr>
                <a:r>
                  <a:rPr lang="en-US" sz="1800" b="0" u="none" dirty="0" smtClean="0"/>
                  <a:t> Dismounted OP range cards begun </a:t>
                </a:r>
              </a:p>
              <a:p>
                <a:pPr>
                  <a:buFont typeface="Arial" pitchFamily="34" charset="0"/>
                  <a:buChar char="•"/>
                </a:pPr>
                <a:r>
                  <a:rPr lang="en-US" sz="1800" b="0" u="none" dirty="0" smtClean="0"/>
                  <a:t> Dismounted R&amp;S teams sent out to clear immediate area of enemy/civilian presence</a:t>
                </a:r>
              </a:p>
              <a:p>
                <a:pPr>
                  <a:buFont typeface="Arial" pitchFamily="34" charset="0"/>
                  <a:buChar char="•"/>
                </a:pPr>
                <a:r>
                  <a:rPr lang="en-US" sz="1800" b="0" u="none" dirty="0" smtClean="0"/>
                  <a:t> Camouflaging of vehicles and equipment initiated </a:t>
                </a:r>
                <a:endParaRPr lang="en-US" sz="1800" b="0" u="none" dirty="0"/>
              </a:p>
            </p:txBody>
          </p:sp>
          <p:sp>
            <p:nvSpPr>
              <p:cNvPr id="4" name="TextBox 3"/>
              <p:cNvSpPr txBox="1"/>
              <p:nvPr/>
            </p:nvSpPr>
            <p:spPr>
              <a:xfrm>
                <a:off x="3657601" y="1143000"/>
                <a:ext cx="3195204" cy="4801314"/>
              </a:xfrm>
              <a:prstGeom prst="rect">
                <a:avLst/>
              </a:prstGeom>
              <a:noFill/>
            </p:spPr>
            <p:txBody>
              <a:bodyPr wrap="square" rtlCol="0">
                <a:spAutoFit/>
              </a:bodyPr>
              <a:lstStyle/>
              <a:p>
                <a:r>
                  <a:rPr lang="en-US" sz="1800" dirty="0" smtClean="0"/>
                  <a:t>Established</a:t>
                </a:r>
              </a:p>
              <a:p>
                <a:pPr>
                  <a:buFont typeface="Arial" pitchFamily="34" charset="0"/>
                  <a:buChar char="•"/>
                </a:pPr>
                <a:r>
                  <a:rPr lang="en-US" sz="1800" b="0" u="none" dirty="0" smtClean="0"/>
                  <a:t> Vehicles in final positions</a:t>
                </a:r>
              </a:p>
              <a:p>
                <a:pPr>
                  <a:buFont typeface="Arial" pitchFamily="34" charset="0"/>
                  <a:buChar char="•"/>
                </a:pPr>
                <a:r>
                  <a:rPr lang="en-US" sz="1800" b="0" u="none" dirty="0" smtClean="0"/>
                  <a:t> Secondary vehicle position identified </a:t>
                </a:r>
              </a:p>
              <a:p>
                <a:pPr>
                  <a:buFont typeface="Arial" pitchFamily="34" charset="0"/>
                  <a:buChar char="•"/>
                </a:pPr>
                <a:r>
                  <a:rPr lang="en-US" sz="1800" b="0" u="none" dirty="0" smtClean="0"/>
                  <a:t> Platoon sector sketch complete </a:t>
                </a:r>
              </a:p>
              <a:p>
                <a:pPr>
                  <a:buFont typeface="Arial" pitchFamily="34" charset="0"/>
                  <a:buChar char="•"/>
                </a:pPr>
                <a:r>
                  <a:rPr lang="en-US" sz="1800" b="0" u="none" dirty="0" smtClean="0"/>
                  <a:t> Dismounted OP primary positions in place, secondary positions identified </a:t>
                </a:r>
              </a:p>
              <a:p>
                <a:pPr>
                  <a:buFont typeface="Arial" pitchFamily="34" charset="0"/>
                  <a:buChar char="•"/>
                </a:pPr>
                <a:r>
                  <a:rPr lang="en-US" sz="1800" b="0" u="none" dirty="0" smtClean="0"/>
                  <a:t> Platoon sector sketch / map overlay sent higher</a:t>
                </a:r>
              </a:p>
              <a:p>
                <a:pPr>
                  <a:buFont typeface="Arial" pitchFamily="34" charset="0"/>
                  <a:buChar char="•"/>
                </a:pPr>
                <a:r>
                  <a:rPr lang="en-US" sz="1800" b="0" u="none" dirty="0" smtClean="0"/>
                  <a:t> NFAs established at </a:t>
                </a:r>
                <a:r>
                  <a:rPr lang="en-US" sz="1800" b="0" u="none" dirty="0" err="1" smtClean="0"/>
                  <a:t>Sqdn</a:t>
                </a:r>
                <a:r>
                  <a:rPr lang="en-US" sz="1800" b="0" u="none" dirty="0" smtClean="0"/>
                  <a:t> level </a:t>
                </a:r>
              </a:p>
              <a:p>
                <a:pPr>
                  <a:buFont typeface="Arial" pitchFamily="34" charset="0"/>
                  <a:buChar char="•"/>
                </a:pPr>
                <a:r>
                  <a:rPr lang="en-US" sz="1800" b="0" u="none" dirty="0" smtClean="0"/>
                  <a:t> Local security check complete </a:t>
                </a:r>
              </a:p>
              <a:p>
                <a:pPr>
                  <a:buFont typeface="Arial" pitchFamily="34" charset="0"/>
                  <a:buChar char="•"/>
                </a:pPr>
                <a:r>
                  <a:rPr lang="en-US" sz="1800" b="0" u="none" dirty="0" smtClean="0"/>
                  <a:t> All vehicles, equipment, and positions camouflaged </a:t>
                </a:r>
                <a:endParaRPr lang="en-US" sz="1800" b="0" u="none" dirty="0"/>
              </a:p>
            </p:txBody>
          </p:sp>
        </p:grpSp>
        <p:sp>
          <p:nvSpPr>
            <p:cNvPr id="6" name="TextBox 5"/>
            <p:cNvSpPr txBox="1"/>
            <p:nvPr/>
          </p:nvSpPr>
          <p:spPr>
            <a:xfrm>
              <a:off x="533400" y="685800"/>
              <a:ext cx="5654368" cy="369332"/>
            </a:xfrm>
            <a:prstGeom prst="rect">
              <a:avLst/>
            </a:prstGeom>
            <a:noFill/>
          </p:spPr>
          <p:txBody>
            <a:bodyPr wrap="none" rtlCol="0">
              <a:spAutoFit/>
            </a:bodyPr>
            <a:lstStyle/>
            <a:p>
              <a:r>
                <a:rPr lang="en-US" sz="1800" u="none" dirty="0" smtClean="0"/>
                <a:t>Security Position (Screen, OP, Wide area security)</a:t>
              </a:r>
              <a:endParaRPr lang="en-US" sz="1800" dirty="0"/>
            </a:p>
          </p:txBody>
        </p:sp>
      </p:grpSp>
      <p:sp>
        <p:nvSpPr>
          <p:cNvPr id="8" name="TextBox 7"/>
          <p:cNvSpPr txBox="1"/>
          <p:nvPr/>
        </p:nvSpPr>
        <p:spPr>
          <a:xfrm>
            <a:off x="304801" y="6400800"/>
            <a:ext cx="6248400" cy="1323439"/>
          </a:xfrm>
          <a:prstGeom prst="rect">
            <a:avLst/>
          </a:prstGeom>
          <a:noFill/>
          <a:ln w="38100">
            <a:solidFill>
              <a:schemeClr val="tx1"/>
            </a:solidFill>
            <a:prstDash val="dash"/>
          </a:ln>
        </p:spPr>
        <p:txBody>
          <a:bodyPr wrap="square" rtlCol="0">
            <a:spAutoFit/>
          </a:bodyPr>
          <a:lstStyle/>
          <a:p>
            <a:pPr algn="ctr"/>
            <a:r>
              <a:rPr lang="en-US" sz="2000" u="none" dirty="0" smtClean="0"/>
              <a:t>Upon reaching each overall status (set or established), Troops will report SET and ESTABLISHED to the Squadron TOC as soon as METT-TC variables allow.</a:t>
            </a:r>
            <a:endParaRPr lang="en-US" sz="2000" u="none"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Fires</a:t>
            </a:r>
            <a:br>
              <a:rPr lang="en-US" dirty="0" smtClean="0"/>
            </a:br>
            <a:r>
              <a:rPr lang="en-US" sz="2800" dirty="0" smtClean="0"/>
              <a:t>300 Series Cards</a:t>
            </a:r>
            <a:endParaRPr lang="en-US" sz="2800" dirty="0"/>
          </a:p>
        </p:txBody>
      </p:sp>
      <p:sp>
        <p:nvSpPr>
          <p:cNvPr id="3" name="Content Placeholder 2"/>
          <p:cNvSpPr>
            <a:spLocks noGrp="1"/>
          </p:cNvSpPr>
          <p:nvPr>
            <p:ph sz="half" idx="1"/>
          </p:nvPr>
        </p:nvSpPr>
        <p:spPr>
          <a:xfrm>
            <a:off x="342900" y="2133600"/>
            <a:ext cx="5905500" cy="6034088"/>
          </a:xfrm>
        </p:spPr>
        <p:txBody>
          <a:bodyPr/>
          <a:lstStyle/>
          <a:p>
            <a:r>
              <a:rPr lang="en-US" dirty="0" smtClean="0"/>
              <a:t>Target Block Numbers</a:t>
            </a:r>
          </a:p>
          <a:p>
            <a:r>
              <a:rPr lang="en-US" dirty="0" smtClean="0"/>
              <a:t>Clearance of Fire Procedures</a:t>
            </a:r>
          </a:p>
          <a:p>
            <a:r>
              <a:rPr lang="en-US" dirty="0" smtClean="0"/>
              <a:t>Emergency CAS Request</a:t>
            </a:r>
          </a:p>
          <a:p>
            <a:r>
              <a:rPr lang="en-US" dirty="0" smtClean="0"/>
              <a:t>AGI Smart Card</a:t>
            </a:r>
          </a:p>
          <a:p>
            <a:r>
              <a:rPr lang="en-US" dirty="0" smtClean="0"/>
              <a:t>Air Load Ops</a:t>
            </a:r>
          </a:p>
          <a:p>
            <a:r>
              <a:rPr lang="en-US" dirty="0" smtClean="0"/>
              <a:t>Information Operations Activities</a:t>
            </a:r>
          </a:p>
          <a:p>
            <a:r>
              <a:rPr lang="en-US" dirty="0" smtClean="0"/>
              <a:t>Media Guidelines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3" name="Rectangle 1"/>
          <p:cNvSpPr>
            <a:spLocks noChangeArrowheads="1"/>
          </p:cNvSpPr>
          <p:nvPr/>
        </p:nvSpPr>
        <p:spPr bwMode="auto">
          <a:xfrm>
            <a:off x="0" y="525959"/>
            <a:ext cx="68580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Target Blocks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target number is comprised of six characters consists of two letters and four numbers. The two letters indicate the originator of the target number and/or the echelon holding the target data.. The senior headquarters establishes and publishes in the operations order the assigned first letter.</a:t>
            </a:r>
            <a:r>
              <a:rPr kumimoji="0" lang="en-US" sz="11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Box 6"/>
          <p:cNvSpPr txBox="1"/>
          <p:nvPr/>
        </p:nvSpPr>
        <p:spPr>
          <a:xfrm>
            <a:off x="5486400" y="0"/>
            <a:ext cx="1371600" cy="646331"/>
          </a:xfrm>
          <a:prstGeom prst="rect">
            <a:avLst/>
          </a:prstGeom>
          <a:noFill/>
        </p:spPr>
        <p:txBody>
          <a:bodyPr wrap="square" rtlCol="0">
            <a:spAutoFit/>
          </a:bodyPr>
          <a:lstStyle/>
          <a:p>
            <a:r>
              <a:rPr lang="en-US" u="none" dirty="0" smtClean="0"/>
              <a:t>Card # 300</a:t>
            </a:r>
          </a:p>
          <a:p>
            <a:r>
              <a:rPr lang="en-US" u="none" dirty="0" smtClean="0"/>
              <a:t>Target Block Numbers</a:t>
            </a:r>
            <a:endParaRPr lang="en-US" u="none" dirty="0"/>
          </a:p>
        </p:txBody>
      </p:sp>
      <p:graphicFrame>
        <p:nvGraphicFramePr>
          <p:cNvPr id="13" name="Table 12"/>
          <p:cNvGraphicFramePr>
            <a:graphicFrameLocks noGrp="1"/>
          </p:cNvGraphicFramePr>
          <p:nvPr/>
        </p:nvGraphicFramePr>
        <p:xfrm>
          <a:off x="1295400" y="1557010"/>
          <a:ext cx="4006215" cy="685800"/>
        </p:xfrm>
        <a:graphic>
          <a:graphicData uri="http://schemas.openxmlformats.org/drawingml/2006/table">
            <a:tbl>
              <a:tblPr/>
              <a:tblGrid>
                <a:gridCol w="1202055"/>
                <a:gridCol w="934720"/>
                <a:gridCol w="934720"/>
                <a:gridCol w="934720"/>
              </a:tblGrid>
              <a:tr h="0">
                <a:tc>
                  <a:txBody>
                    <a:bodyPr/>
                    <a:lstStyle/>
                    <a:p>
                      <a:pPr marL="0" marR="0" algn="ctr">
                        <a:spcBef>
                          <a:spcPts val="0"/>
                        </a:spcBef>
                        <a:spcAft>
                          <a:spcPts val="0"/>
                        </a:spcAft>
                      </a:pPr>
                      <a:r>
                        <a:rPr lang="en-US" sz="900" b="1" i="1">
                          <a:latin typeface="Arial"/>
                          <a:ea typeface="Calibri"/>
                          <a:cs typeface="Arial"/>
                        </a:rPr>
                        <a:t>Organization</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b="1" i="1">
                          <a:latin typeface="Arial"/>
                          <a:ea typeface="Calibri"/>
                          <a:cs typeface="Arial"/>
                        </a:rPr>
                        <a:t>Letter</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b="1" i="1">
                          <a:latin typeface="Arial"/>
                          <a:ea typeface="Calibri"/>
                          <a:cs typeface="Arial"/>
                        </a:rPr>
                        <a:t>Organization</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b="1" i="1">
                          <a:latin typeface="Arial"/>
                          <a:ea typeface="Calibri"/>
                          <a:cs typeface="Arial"/>
                        </a:rPr>
                        <a:t>Letter</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L="0" marR="0" algn="ctr">
                        <a:spcBef>
                          <a:spcPts val="0"/>
                        </a:spcBef>
                        <a:spcAft>
                          <a:spcPts val="0"/>
                        </a:spcAft>
                      </a:pPr>
                      <a:r>
                        <a:rPr lang="en-US" sz="900">
                          <a:latin typeface="Arial"/>
                          <a:ea typeface="Calibri"/>
                          <a:cs typeface="Arial"/>
                        </a:rPr>
                        <a:t>CENTCOM</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C</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France</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F</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900">
                          <a:latin typeface="Arial"/>
                          <a:ea typeface="Calibri"/>
                          <a:cs typeface="Arial"/>
                        </a:rPr>
                        <a:t>United States</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Germany</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D</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900">
                          <a:latin typeface="Arial"/>
                          <a:ea typeface="Calibri"/>
                          <a:cs typeface="Arial"/>
                        </a:rPr>
                        <a:t>United Kingdom</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B</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MNC </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M</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gn="ctr">
                        <a:spcBef>
                          <a:spcPts val="0"/>
                        </a:spcBef>
                        <a:spcAft>
                          <a:spcPts val="0"/>
                        </a:spcAft>
                      </a:pPr>
                      <a:r>
                        <a:rPr lang="en-US" sz="900">
                          <a:latin typeface="Arial"/>
                          <a:ea typeface="Calibri"/>
                          <a:cs typeface="Arial"/>
                        </a:rPr>
                        <a:t>EUROCORPS</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E</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NRDC Italy</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Arial"/>
                          <a:ea typeface="Calibri"/>
                          <a:cs typeface="Arial"/>
                        </a:rPr>
                        <a:t>N</a:t>
                      </a:r>
                      <a:endParaRPr lang="en-US" sz="1000" dirty="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02115" name="Rectangle 3"/>
          <p:cNvSpPr>
            <a:spLocks noChangeArrowheads="1"/>
          </p:cNvSpPr>
          <p:nvPr/>
        </p:nvSpPr>
        <p:spPr bwMode="auto">
          <a:xfrm>
            <a:off x="1600200" y="1295400"/>
            <a:ext cx="35814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en-US" sz="11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able H-1. Assignment of first letter (example)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nvGraphicFramePr>
        <p:xfrm>
          <a:off x="1500505" y="2716052"/>
          <a:ext cx="3681095" cy="1308735"/>
        </p:xfrm>
        <a:graphic>
          <a:graphicData uri="http://schemas.openxmlformats.org/drawingml/2006/table">
            <a:tbl>
              <a:tblPr/>
              <a:tblGrid>
                <a:gridCol w="1450340"/>
                <a:gridCol w="743585"/>
                <a:gridCol w="743585"/>
                <a:gridCol w="743585"/>
              </a:tblGrid>
              <a:tr h="189865">
                <a:tc>
                  <a:txBody>
                    <a:bodyPr/>
                    <a:lstStyle/>
                    <a:p>
                      <a:pPr marL="0" marR="0" algn="ctr">
                        <a:spcBef>
                          <a:spcPts val="0"/>
                        </a:spcBef>
                        <a:spcAft>
                          <a:spcPts val="0"/>
                        </a:spcAft>
                      </a:pPr>
                      <a:r>
                        <a:rPr lang="en-US" sz="900" b="1" i="1" dirty="0">
                          <a:latin typeface="Arial"/>
                          <a:ea typeface="Calibri"/>
                          <a:cs typeface="Arial"/>
                        </a:rPr>
                        <a:t>Elements</a:t>
                      </a:r>
                      <a:endParaRPr lang="en-US" sz="1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900" b="1" i="1">
                          <a:latin typeface="Arial"/>
                          <a:ea typeface="Calibri"/>
                          <a:cs typeface="Arial"/>
                        </a:rPr>
                        <a:t>Letters</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900" b="1" i="1">
                          <a:latin typeface="Arial"/>
                          <a:ea typeface="Calibri"/>
                          <a:cs typeface="Arial"/>
                        </a:rPr>
                        <a:t>Elements</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900" b="1" i="1">
                          <a:latin typeface="Arial"/>
                          <a:ea typeface="Calibri"/>
                          <a:cs typeface="Arial"/>
                        </a:rPr>
                        <a:t>Letters</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156845">
                <a:tc>
                  <a:txBody>
                    <a:bodyPr/>
                    <a:lstStyle/>
                    <a:p>
                      <a:pPr marL="0" marR="0" algn="ctr">
                        <a:spcBef>
                          <a:spcPts val="0"/>
                        </a:spcBef>
                        <a:spcAft>
                          <a:spcPts val="0"/>
                        </a:spcAft>
                      </a:pPr>
                      <a:r>
                        <a:rPr lang="en-US" sz="900">
                          <a:latin typeface="Arial"/>
                          <a:ea typeface="Calibri"/>
                          <a:cs typeface="Arial"/>
                        </a:rPr>
                        <a:t>Corps</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AA</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4 BCT</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AH</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30">
                <a:tc>
                  <a:txBody>
                    <a:bodyPr/>
                    <a:lstStyle/>
                    <a:p>
                      <a:pPr marL="0" marR="0" algn="ctr">
                        <a:spcBef>
                          <a:spcPts val="0"/>
                        </a:spcBef>
                        <a:spcAft>
                          <a:spcPts val="0"/>
                        </a:spcAft>
                      </a:pPr>
                      <a:r>
                        <a:rPr lang="en-US" sz="900">
                          <a:latin typeface="Arial"/>
                          <a:ea typeface="Calibri"/>
                          <a:cs typeface="Arial"/>
                        </a:rPr>
                        <a:t>Fires Cell</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AB</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Y Division</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AJ</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marL="0" marR="0" algn="ctr">
                        <a:spcBef>
                          <a:spcPts val="0"/>
                        </a:spcBef>
                        <a:spcAft>
                          <a:spcPts val="0"/>
                        </a:spcAft>
                      </a:pPr>
                      <a:r>
                        <a:rPr lang="en-US" sz="900">
                          <a:latin typeface="Arial"/>
                          <a:ea typeface="Calibri"/>
                          <a:cs typeface="Arial"/>
                        </a:rPr>
                        <a:t>TACP</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AC</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1 BCT</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Arial"/>
                          <a:ea typeface="Calibri"/>
                          <a:cs typeface="Arial"/>
                        </a:rPr>
                        <a:t>AK</a:t>
                      </a:r>
                      <a:endParaRPr lang="en-US" sz="1000" dirty="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30">
                <a:tc>
                  <a:txBody>
                    <a:bodyPr/>
                    <a:lstStyle/>
                    <a:p>
                      <a:pPr marL="0" marR="0" algn="ctr">
                        <a:spcBef>
                          <a:spcPts val="0"/>
                        </a:spcBef>
                        <a:spcAft>
                          <a:spcPts val="0"/>
                        </a:spcAft>
                      </a:pPr>
                      <a:r>
                        <a:rPr lang="en-US" sz="900">
                          <a:latin typeface="Arial"/>
                          <a:ea typeface="Calibri"/>
                          <a:cs typeface="Arial"/>
                        </a:rPr>
                        <a:t>X Division</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AD</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2 BCT</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AM</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marL="0" marR="0" algn="ctr">
                        <a:spcBef>
                          <a:spcPts val="0"/>
                        </a:spcBef>
                        <a:spcAft>
                          <a:spcPts val="0"/>
                        </a:spcAft>
                      </a:pPr>
                      <a:r>
                        <a:rPr lang="en-US" sz="900">
                          <a:latin typeface="Arial"/>
                          <a:ea typeface="Calibri"/>
                          <a:cs typeface="Arial"/>
                        </a:rPr>
                        <a:t>1 BCT</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Arial"/>
                          <a:ea typeface="Calibri"/>
                          <a:cs typeface="Arial"/>
                        </a:rPr>
                        <a:t>AE</a:t>
                      </a:r>
                      <a:endParaRPr lang="en-US" sz="1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3 BCT</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AN</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845">
                <a:tc>
                  <a:txBody>
                    <a:bodyPr/>
                    <a:lstStyle/>
                    <a:p>
                      <a:pPr marL="0" marR="0" algn="ctr">
                        <a:spcBef>
                          <a:spcPts val="0"/>
                        </a:spcBef>
                        <a:spcAft>
                          <a:spcPts val="0"/>
                        </a:spcAft>
                      </a:pPr>
                      <a:r>
                        <a:rPr lang="en-US" sz="900">
                          <a:latin typeface="Arial"/>
                          <a:ea typeface="Calibri"/>
                          <a:cs typeface="Arial"/>
                        </a:rPr>
                        <a:t>2 BCT</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AF</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4 BCT</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a:latin typeface="Arial"/>
                          <a:ea typeface="Calibri"/>
                          <a:cs typeface="Arial"/>
                        </a:rPr>
                        <a:t>AQ</a:t>
                      </a:r>
                      <a:endParaRPr lang="en-US" sz="1000">
                        <a:latin typeface="Arial"/>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3830">
                <a:tc>
                  <a:txBody>
                    <a:bodyPr/>
                    <a:lstStyle/>
                    <a:p>
                      <a:pPr marL="0" marR="0" algn="ctr">
                        <a:spcBef>
                          <a:spcPts val="0"/>
                        </a:spcBef>
                        <a:spcAft>
                          <a:spcPts val="0"/>
                        </a:spcAft>
                      </a:pPr>
                      <a:r>
                        <a:rPr lang="en-US" sz="900">
                          <a:latin typeface="Arial"/>
                          <a:ea typeface="Calibri"/>
                          <a:cs typeface="Arial"/>
                        </a:rPr>
                        <a:t>3 BCT</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900" dirty="0">
                          <a:latin typeface="Arial"/>
                          <a:ea typeface="Calibri"/>
                          <a:cs typeface="Arial"/>
                        </a:rPr>
                        <a:t>AG</a:t>
                      </a:r>
                      <a:endParaRPr lang="en-US" sz="1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a:latin typeface="Arial"/>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900" dirty="0">
                        <a:latin typeface="Arial"/>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02116" name="Rectangle 4"/>
          <p:cNvSpPr>
            <a:spLocks noChangeArrowheads="1"/>
          </p:cNvSpPr>
          <p:nvPr/>
        </p:nvSpPr>
        <p:spPr bwMode="auto">
          <a:xfrm>
            <a:off x="1905000" y="2438400"/>
            <a:ext cx="3031599"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en-US" sz="11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able H-2. Assignment of letters (example)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7" name="Table 16"/>
          <p:cNvGraphicFramePr>
            <a:graphicFrameLocks noGrp="1"/>
          </p:cNvGraphicFramePr>
          <p:nvPr/>
        </p:nvGraphicFramePr>
        <p:xfrm>
          <a:off x="1371600" y="4452610"/>
          <a:ext cx="4043680" cy="1783080"/>
        </p:xfrm>
        <a:graphic>
          <a:graphicData uri="http://schemas.openxmlformats.org/drawingml/2006/table">
            <a:tbl>
              <a:tblPr/>
              <a:tblGrid>
                <a:gridCol w="771525"/>
                <a:gridCol w="3272155"/>
              </a:tblGrid>
              <a:tr h="0">
                <a:tc>
                  <a:txBody>
                    <a:bodyPr/>
                    <a:lstStyle/>
                    <a:p>
                      <a:pPr marL="0" marR="0">
                        <a:spcBef>
                          <a:spcPts val="0"/>
                        </a:spcBef>
                        <a:spcAft>
                          <a:spcPts val="0"/>
                        </a:spcAft>
                      </a:pPr>
                      <a:r>
                        <a:rPr lang="en-US" sz="900" b="1" i="1" dirty="0">
                          <a:latin typeface="Arial"/>
                          <a:ea typeface="Calibri"/>
                          <a:cs typeface="Arial"/>
                        </a:rPr>
                        <a:t>Numbers</a:t>
                      </a:r>
                      <a:endParaRPr lang="en-US"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900" b="1" i="1">
                          <a:latin typeface="Arial"/>
                          <a:ea typeface="Calibri"/>
                          <a:cs typeface="Arial"/>
                        </a:rPr>
                        <a:t>Brigade elements</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L="0" marR="0">
                        <a:spcBef>
                          <a:spcPts val="0"/>
                        </a:spcBef>
                        <a:spcAft>
                          <a:spcPts val="0"/>
                        </a:spcAft>
                      </a:pPr>
                      <a:r>
                        <a:rPr lang="en-US" sz="900">
                          <a:latin typeface="Arial"/>
                          <a:ea typeface="Calibri"/>
                          <a:cs typeface="Arial"/>
                        </a:rPr>
                        <a:t>0000-2999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BCT Fires Cell and COLT</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3000-3999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Fires cell, lowest numbered maneuver battalion or squadron</a:t>
                      </a:r>
                      <a:r>
                        <a:rPr lang="en-US" sz="900" baseline="30000">
                          <a:latin typeface="Arial"/>
                          <a:ea typeface="Calibri"/>
                          <a:cs typeface="Arial"/>
                        </a:rPr>
                        <a:t>1</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4000-4999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Fires cell, second lowest numbered maneuver battalion or squadron</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5000-5999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Fires cell, third lowest numbered maneuver battalion or squadron</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6000-6999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Additional Fires cells or fire support assets</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7000-7999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latin typeface="Arial"/>
                          <a:ea typeface="Calibri"/>
                          <a:cs typeface="Arial"/>
                        </a:rPr>
                        <a:t>FDC, BCT fires battalion</a:t>
                      </a:r>
                      <a:endParaRPr lang="en-US" sz="1000" dirty="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8000-8999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Counterfire targets</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9000-9999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Spare</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0">
                        <a:spcBef>
                          <a:spcPts val="0"/>
                        </a:spcBef>
                        <a:spcAft>
                          <a:spcPts val="0"/>
                        </a:spcAft>
                      </a:pPr>
                      <a:r>
                        <a:rPr lang="en-US" sz="900" b="1" dirty="0">
                          <a:latin typeface="Arial"/>
                          <a:ea typeface="Calibri"/>
                          <a:cs typeface="Arial"/>
                        </a:rPr>
                        <a:t>Legend</a:t>
                      </a:r>
                      <a:r>
                        <a:rPr lang="en-US" sz="900" dirty="0">
                          <a:latin typeface="Arial"/>
                          <a:ea typeface="Calibri"/>
                          <a:cs typeface="Arial"/>
                        </a:rPr>
                        <a:t>: </a:t>
                      </a:r>
                      <a:r>
                        <a:rPr lang="en-US" sz="900" baseline="30000" dirty="0">
                          <a:latin typeface="Arial"/>
                          <a:ea typeface="Calibri"/>
                          <a:cs typeface="Arial"/>
                        </a:rPr>
                        <a:t>1 </a:t>
                      </a:r>
                      <a:r>
                        <a:rPr lang="en-US" sz="900" dirty="0">
                          <a:latin typeface="Arial"/>
                          <a:ea typeface="Calibri"/>
                          <a:cs typeface="Arial"/>
                        </a:rPr>
                        <a:t>Lowest regimental number BCT - brigade combat team COLT – combat observation and lasing team FDC – fire direction center</a:t>
                      </a:r>
                      <a:endParaRPr lang="en-US" sz="1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602117" name="Rectangle 5"/>
          <p:cNvSpPr>
            <a:spLocks noChangeArrowheads="1"/>
          </p:cNvSpPr>
          <p:nvPr/>
        </p:nvSpPr>
        <p:spPr bwMode="auto">
          <a:xfrm>
            <a:off x="1447800" y="4191000"/>
            <a:ext cx="386355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en-US" sz="11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able H-3. Assignment of blocks of numbers</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(example)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9" name="Table 18"/>
          <p:cNvGraphicFramePr>
            <a:graphicFrameLocks noGrp="1"/>
          </p:cNvGraphicFramePr>
          <p:nvPr/>
        </p:nvGraphicFramePr>
        <p:xfrm>
          <a:off x="1828800" y="6629400"/>
          <a:ext cx="3170238" cy="1234440"/>
        </p:xfrm>
        <a:graphic>
          <a:graphicData uri="http://schemas.openxmlformats.org/drawingml/2006/table">
            <a:tbl>
              <a:tblPr/>
              <a:tblGrid>
                <a:gridCol w="1096280"/>
                <a:gridCol w="2073958"/>
              </a:tblGrid>
              <a:tr h="0">
                <a:tc>
                  <a:txBody>
                    <a:bodyPr/>
                    <a:lstStyle/>
                    <a:p>
                      <a:pPr marL="0" marR="0">
                        <a:spcBef>
                          <a:spcPts val="0"/>
                        </a:spcBef>
                        <a:spcAft>
                          <a:spcPts val="0"/>
                        </a:spcAft>
                      </a:pPr>
                      <a:r>
                        <a:rPr lang="en-US" sz="900" b="1" i="1">
                          <a:latin typeface="Arial"/>
                          <a:ea typeface="Calibri"/>
                          <a:cs typeface="Arial"/>
                        </a:rPr>
                        <a:t>Numbers</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900" b="1" i="1">
                          <a:latin typeface="Arial"/>
                          <a:ea typeface="Calibri"/>
                          <a:cs typeface="Arial"/>
                        </a:rPr>
                        <a:t>Squadron elements</a:t>
                      </a:r>
                      <a:endParaRPr lang="en-US" sz="10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0">
                <a:tc>
                  <a:txBody>
                    <a:bodyPr/>
                    <a:lstStyle/>
                    <a:p>
                      <a:pPr marL="0" marR="0">
                        <a:spcBef>
                          <a:spcPts val="0"/>
                        </a:spcBef>
                        <a:spcAft>
                          <a:spcPts val="0"/>
                        </a:spcAft>
                      </a:pPr>
                      <a:r>
                        <a:rPr lang="en-US" sz="900">
                          <a:latin typeface="Arial"/>
                          <a:ea typeface="Calibri"/>
                          <a:cs typeface="Arial"/>
                        </a:rPr>
                        <a:t>X000-X199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Battalion Fires Cell</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X200-X299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FIST, Troop A</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X300-X399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FIST, Troop B</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X400-X499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FIST, Troop C</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spcBef>
                          <a:spcPts val="0"/>
                        </a:spcBef>
                        <a:spcAft>
                          <a:spcPts val="0"/>
                        </a:spcAft>
                      </a:pPr>
                      <a:r>
                        <a:rPr lang="en-US" sz="900">
                          <a:latin typeface="Arial"/>
                          <a:ea typeface="Calibri"/>
                          <a:cs typeface="Arial"/>
                        </a:rPr>
                        <a:t>X500-X999</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latin typeface="Arial"/>
                          <a:ea typeface="Calibri"/>
                          <a:cs typeface="Arial"/>
                        </a:rPr>
                        <a:t>Spare</a:t>
                      </a:r>
                      <a:endParaRPr lang="en-US" sz="1000">
                        <a:latin typeface="Arial"/>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gridSpan="2">
                  <a:txBody>
                    <a:bodyPr/>
                    <a:lstStyle/>
                    <a:p>
                      <a:pPr marL="0" marR="0">
                        <a:spcBef>
                          <a:spcPts val="0"/>
                        </a:spcBef>
                        <a:spcAft>
                          <a:spcPts val="0"/>
                        </a:spcAft>
                      </a:pPr>
                      <a:r>
                        <a:rPr lang="en-US" sz="900" b="1" dirty="0">
                          <a:latin typeface="Arial"/>
                          <a:ea typeface="Calibri"/>
                          <a:cs typeface="Arial"/>
                        </a:rPr>
                        <a:t>Legend:</a:t>
                      </a:r>
                      <a:r>
                        <a:rPr lang="en-US" sz="900" dirty="0">
                          <a:latin typeface="Arial"/>
                          <a:ea typeface="Calibri"/>
                          <a:cs typeface="Arial"/>
                        </a:rPr>
                        <a:t> FDC – fire direction center FIST – fire support team</a:t>
                      </a:r>
                      <a:endParaRPr lang="en-US" sz="1000" dirty="0">
                        <a:latin typeface="Arial"/>
                        <a:ea typeface="Times New Roman"/>
                        <a:cs typeface="Times New Roman"/>
                      </a:endParaRPr>
                    </a:p>
                    <a:p>
                      <a:pPr marL="0" marR="0">
                        <a:spcBef>
                          <a:spcPts val="0"/>
                        </a:spcBef>
                        <a:spcAft>
                          <a:spcPts val="0"/>
                        </a:spcAft>
                      </a:pPr>
                      <a:r>
                        <a:rPr lang="en-US" sz="900" dirty="0">
                          <a:latin typeface="Arial"/>
                          <a:ea typeface="Calibri"/>
                          <a:cs typeface="Arial"/>
                        </a:rPr>
                        <a:t>X – numeral assigned by higher HQ</a:t>
                      </a:r>
                      <a:endParaRPr lang="en-US" sz="1000" dirty="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bl>
          </a:graphicData>
        </a:graphic>
      </p:graphicFrame>
      <p:sp>
        <p:nvSpPr>
          <p:cNvPr id="602118" name="Rectangle 6"/>
          <p:cNvSpPr>
            <a:spLocks noChangeArrowheads="1"/>
          </p:cNvSpPr>
          <p:nvPr/>
        </p:nvSpPr>
        <p:spPr bwMode="auto">
          <a:xfrm>
            <a:off x="1219200" y="6385560"/>
            <a:ext cx="456727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T</a:t>
            </a:r>
            <a:r>
              <a:rPr kumimoji="0" lang="en-US" sz="1100" b="1" i="0" u="none" strike="noStrike" cap="none" normalizeH="0" baseline="0" dirty="0" smtClean="0" bmk="">
                <a:ln>
                  <a:noFill/>
                </a:ln>
                <a:solidFill>
                  <a:schemeClr val="tx1"/>
                </a:solidFill>
                <a:effectLst/>
                <a:latin typeface="Arial" pitchFamily="34" charset="0"/>
                <a:ea typeface="Calibri" pitchFamily="34" charset="0"/>
                <a:cs typeface="Arial" pitchFamily="34" charset="0"/>
              </a:rPr>
              <a:t>able H-4. Additional assignment of blocks of numbers</a:t>
            </a:r>
            <a:r>
              <a:rPr kumimoji="0" lang="en-US" sz="11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(example)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TextBox 20"/>
          <p:cNvSpPr txBox="1"/>
          <p:nvPr/>
        </p:nvSpPr>
        <p:spPr>
          <a:xfrm>
            <a:off x="0" y="8001000"/>
            <a:ext cx="6172200" cy="1200329"/>
          </a:xfrm>
          <a:prstGeom prst="rect">
            <a:avLst/>
          </a:prstGeom>
          <a:noFill/>
        </p:spPr>
        <p:txBody>
          <a:bodyPr wrap="square" rtlCol="0">
            <a:spAutoFit/>
          </a:bodyPr>
          <a:lstStyle/>
          <a:p>
            <a:r>
              <a:rPr lang="en-US" b="0" u="none" dirty="0" smtClean="0"/>
              <a:t>Target numbers are usually established in the division or BCT tactical SOP. The numbers </a:t>
            </a:r>
            <a:r>
              <a:rPr lang="en-US" b="0" u="none" dirty="0" err="1" smtClean="0"/>
              <a:t>suballocated</a:t>
            </a:r>
            <a:r>
              <a:rPr lang="en-US" b="0" u="none" dirty="0" smtClean="0"/>
              <a:t> to brigades should be incorporated into the brigade, battalion/squadron, company/troop, and platoon SOPs. </a:t>
            </a:r>
          </a:p>
          <a:p>
            <a:r>
              <a:rPr lang="en-US" u="none" dirty="0" smtClean="0"/>
              <a:t>NOTE:  At this time the Division has assigned the 1</a:t>
            </a:r>
            <a:r>
              <a:rPr lang="en-US" u="none" baseline="30000" dirty="0" smtClean="0"/>
              <a:t>st</a:t>
            </a:r>
            <a:r>
              <a:rPr lang="en-US" u="none" dirty="0" smtClean="0"/>
              <a:t> BDE, 1</a:t>
            </a:r>
            <a:r>
              <a:rPr lang="en-US" u="none" baseline="30000" dirty="0" smtClean="0"/>
              <a:t>st</a:t>
            </a:r>
            <a:r>
              <a:rPr lang="en-US" u="none" dirty="0" smtClean="0"/>
              <a:t> Cavalry Division target block AE.</a:t>
            </a:r>
          </a:p>
          <a:p>
            <a:endParaRPr lang="en-US" b="0" u="none"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0" name="AutoShape 14"/>
          <p:cNvCxnSpPr>
            <a:cxnSpLocks noChangeShapeType="1"/>
            <a:endCxn id="59" idx="0"/>
          </p:cNvCxnSpPr>
          <p:nvPr/>
        </p:nvCxnSpPr>
        <p:spPr bwMode="auto">
          <a:xfrm flipH="1">
            <a:off x="1588458" y="6096000"/>
            <a:ext cx="11742" cy="457200"/>
          </a:xfrm>
          <a:prstGeom prst="straightConnector1">
            <a:avLst/>
          </a:prstGeom>
          <a:noFill/>
          <a:ln w="9525">
            <a:solidFill>
              <a:srgbClr val="000000"/>
            </a:solidFill>
            <a:round/>
            <a:headEnd/>
            <a:tailEnd type="triangle" w="med" len="med"/>
          </a:ln>
        </p:spPr>
      </p:cxnSp>
      <p:sp>
        <p:nvSpPr>
          <p:cNvPr id="4" name="AutoShape 3"/>
          <p:cNvSpPr>
            <a:spLocks noChangeArrowheads="1"/>
          </p:cNvSpPr>
          <p:nvPr/>
        </p:nvSpPr>
        <p:spPr bwMode="auto">
          <a:xfrm>
            <a:off x="296862" y="1828800"/>
            <a:ext cx="1608138" cy="457273"/>
          </a:xfrm>
          <a:prstGeom prst="flowChartInputOutpu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Receive</a:t>
            </a:r>
            <a:r>
              <a:rPr kumimoji="0" lang="en-US" sz="900" b="0" i="0" u="none" strike="noStrike" cap="none" normalizeH="0" dirty="0" smtClean="0">
                <a:ln>
                  <a:noFill/>
                </a:ln>
                <a:solidFill>
                  <a:srgbClr val="000000"/>
                </a:solidFill>
                <a:effectLst/>
                <a:latin typeface="Arial" pitchFamily="34" charset="0"/>
                <a:cs typeface="Arial" pitchFamily="34" charset="0"/>
              </a:rPr>
              <a:t> Fire Mission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a:spLocks noChangeArrowheads="1"/>
          </p:cNvSpPr>
          <p:nvPr/>
        </p:nvSpPr>
        <p:spPr bwMode="auto">
          <a:xfrm>
            <a:off x="457200" y="2438400"/>
            <a:ext cx="1252155" cy="12954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FIRES:</a:t>
            </a:r>
          </a:p>
          <a:p>
            <a:pPr lvl="0" fontAlgn="base">
              <a:spcBef>
                <a:spcPct val="0"/>
              </a:spcBef>
              <a:spcAft>
                <a:spcPct val="0"/>
              </a:spcAft>
              <a:buSzPts val="900"/>
            </a:pPr>
            <a:r>
              <a:rPr kumimoji="0" lang="en-US" sz="900" b="0" i="0" u="none" strike="noStrike" cap="none" normalizeH="0" baseline="0" dirty="0" smtClean="0">
                <a:ln>
                  <a:noFill/>
                </a:ln>
                <a:solidFill>
                  <a:srgbClr val="000000"/>
                </a:solidFill>
                <a:effectLst/>
                <a:latin typeface="Arial" pitchFamily="34" charset="0"/>
                <a:cs typeface="Arial" pitchFamily="34" charset="0"/>
              </a:rPr>
              <a:t>Notify</a:t>
            </a:r>
            <a:r>
              <a:rPr kumimoji="0" lang="en-US" sz="900" b="0" i="0" u="none" strike="noStrike" cap="none" normalizeH="0" dirty="0" smtClean="0">
                <a:ln>
                  <a:noFill/>
                </a:ln>
                <a:solidFill>
                  <a:srgbClr val="000000"/>
                </a:solidFill>
                <a:effectLst/>
                <a:latin typeface="Arial" pitchFamily="34" charset="0"/>
                <a:cs typeface="Arial" pitchFamily="34" charset="0"/>
              </a:rPr>
              <a:t> Battle Captain</a:t>
            </a:r>
            <a:endParaRPr kumimoji="0" 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900"/>
              <a:buFont typeface="Wingdings" pitchFamily="2" charset="2"/>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Notify Intel</a:t>
            </a:r>
          </a:p>
          <a:p>
            <a:pPr marL="0" marR="0" lvl="0" indent="0" algn="l" defTabSz="914400" rtl="0" eaLnBrk="1" fontAlgn="base" latinLnBrk="0" hangingPunct="1">
              <a:lnSpc>
                <a:spcPct val="100000"/>
              </a:lnSpc>
              <a:spcBef>
                <a:spcPct val="0"/>
              </a:spcBef>
              <a:spcAft>
                <a:spcPct val="0"/>
              </a:spcAft>
              <a:buClrTx/>
              <a:buSzPts val="900"/>
              <a:buFont typeface="Wingdings" pitchFamily="2" charset="2"/>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Notify </a:t>
            </a:r>
            <a:r>
              <a:rPr kumimoji="0" lang="en-US" sz="900" b="0" i="0" u="none" strike="noStrike" cap="none" normalizeH="0" baseline="0" dirty="0" err="1" smtClean="0">
                <a:ln>
                  <a:noFill/>
                </a:ln>
                <a:solidFill>
                  <a:srgbClr val="000000"/>
                </a:solidFill>
                <a:effectLst/>
                <a:latin typeface="Arial" pitchFamily="34" charset="0"/>
                <a:cs typeface="Arial" pitchFamily="34" charset="0"/>
              </a:rPr>
              <a:t>TACP</a:t>
            </a:r>
            <a:endParaRPr kumimoji="0" 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900"/>
              <a:buFont typeface="Wingdings" pitchFamily="2" charset="2"/>
              <a:buNone/>
              <a:tabLst/>
            </a:pPr>
            <a:endParaRPr kumimoji="0" lang="en-US" sz="900" b="0" i="0" u="none" strike="noStrike" cap="none" normalizeH="0" baseline="0" dirty="0" smtClean="0">
              <a:ln>
                <a:noFill/>
              </a:ln>
              <a:solidFill>
                <a:srgbClr val="00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Pts val="900"/>
              <a:buFont typeface="Wingdings" pitchFamily="2" charset="2"/>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Record  </a:t>
            </a:r>
            <a:r>
              <a:rPr kumimoji="0" lang="en-US" sz="900" b="0" i="0" u="none" strike="noStrike" cap="none" normalizeH="0" baseline="0" dirty="0" err="1" smtClean="0">
                <a:ln>
                  <a:noFill/>
                </a:ln>
                <a:solidFill>
                  <a:srgbClr val="000000"/>
                </a:solidFill>
                <a:effectLst/>
                <a:latin typeface="Arial" pitchFamily="34" charset="0"/>
                <a:cs typeface="Arial" pitchFamily="34" charset="0"/>
              </a:rPr>
              <a:t>TGT</a:t>
            </a:r>
            <a:r>
              <a:rPr kumimoji="0" lang="en-US" sz="900" b="0" i="0" u="none" strike="noStrike" cap="none" normalizeH="0" baseline="0" dirty="0" smtClean="0">
                <a:ln>
                  <a:noFill/>
                </a:ln>
                <a:solidFill>
                  <a:srgbClr val="000000"/>
                </a:solidFill>
                <a:effectLst/>
                <a:latin typeface="Arial" pitchFamily="34" charset="0"/>
                <a:cs typeface="Arial" pitchFamily="34" charset="0"/>
              </a:rPr>
              <a:t> DATA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 name="AutoShape 7"/>
          <p:cNvCxnSpPr>
            <a:cxnSpLocks noChangeShapeType="1"/>
            <a:stCxn id="4" idx="4"/>
            <a:endCxn id="5" idx="0"/>
          </p:cNvCxnSpPr>
          <p:nvPr/>
        </p:nvCxnSpPr>
        <p:spPr bwMode="auto">
          <a:xfrm flipH="1">
            <a:off x="1083278" y="2286073"/>
            <a:ext cx="17653" cy="152327"/>
          </a:xfrm>
          <a:prstGeom prst="straightConnector1">
            <a:avLst/>
          </a:prstGeom>
          <a:noFill/>
          <a:ln w="9525">
            <a:solidFill>
              <a:srgbClr val="000000"/>
            </a:solidFill>
            <a:round/>
            <a:headEnd/>
            <a:tailEnd type="triangle" w="med" len="med"/>
          </a:ln>
        </p:spPr>
      </p:cxnSp>
      <p:sp>
        <p:nvSpPr>
          <p:cNvPr id="7" name="Rectangle 8"/>
          <p:cNvSpPr>
            <a:spLocks noChangeArrowheads="1"/>
          </p:cNvSpPr>
          <p:nvPr/>
        </p:nvSpPr>
        <p:spPr bwMode="auto">
          <a:xfrm>
            <a:off x="2286000" y="1981200"/>
            <a:ext cx="914400" cy="9144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Plot </a:t>
            </a:r>
            <a:r>
              <a:rPr lang="en-US" sz="900" u="none" dirty="0" err="1" smtClean="0">
                <a:solidFill>
                  <a:srgbClr val="000000"/>
                </a:solidFill>
                <a:latin typeface="Arial" pitchFamily="34" charset="0"/>
                <a:cs typeface="Arial" pitchFamily="34" charset="0"/>
              </a:rPr>
              <a:t>TGT</a:t>
            </a:r>
            <a:r>
              <a:rPr lang="en-US" sz="900" u="none" dirty="0" smtClean="0">
                <a:solidFill>
                  <a:srgbClr val="000000"/>
                </a:solidFill>
                <a:latin typeface="Arial" pitchFamily="34" charset="0"/>
                <a:cs typeface="Arial" pitchFamily="34" charset="0"/>
              </a:rPr>
              <a:t> Location.  Are </a:t>
            </a:r>
            <a:r>
              <a:rPr lang="en-US" sz="900" u="none" dirty="0" err="1" smtClean="0">
                <a:solidFill>
                  <a:srgbClr val="000000"/>
                </a:solidFill>
                <a:latin typeface="Arial" pitchFamily="34" charset="0"/>
                <a:cs typeface="Arial" pitchFamily="34" charset="0"/>
              </a:rPr>
              <a:t>TGT</a:t>
            </a:r>
            <a:r>
              <a:rPr lang="en-US" sz="900" u="none" dirty="0" smtClean="0">
                <a:solidFill>
                  <a:srgbClr val="000000"/>
                </a:solidFill>
                <a:latin typeface="Arial" pitchFamily="34" charset="0"/>
                <a:cs typeface="Arial" pitchFamily="34" charset="0"/>
              </a:rPr>
              <a:t> location and Firing unit in </a:t>
            </a:r>
            <a:r>
              <a:rPr lang="en-US" sz="900" u="none" dirty="0" err="1" smtClean="0">
                <a:solidFill>
                  <a:srgbClr val="000000"/>
                </a:solidFill>
                <a:latin typeface="Arial" pitchFamily="34" charset="0"/>
                <a:cs typeface="Arial" pitchFamily="34" charset="0"/>
              </a:rPr>
              <a:t>SQDN</a:t>
            </a:r>
            <a:r>
              <a:rPr lang="en-US" sz="900" u="none" dirty="0" smtClean="0">
                <a:solidFill>
                  <a:srgbClr val="000000"/>
                </a:solidFill>
                <a:latin typeface="Arial" pitchFamily="34" charset="0"/>
                <a:cs typeface="Arial" pitchFamily="34" charset="0"/>
              </a:rPr>
              <a:t> AO?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8" name="AutoShape 63"/>
          <p:cNvCxnSpPr>
            <a:cxnSpLocks noChangeShapeType="1"/>
            <a:stCxn id="5" idx="3"/>
            <a:endCxn id="7" idx="1"/>
          </p:cNvCxnSpPr>
          <p:nvPr/>
        </p:nvCxnSpPr>
        <p:spPr bwMode="auto">
          <a:xfrm flipV="1">
            <a:off x="1709355" y="2438400"/>
            <a:ext cx="576645" cy="647700"/>
          </a:xfrm>
          <a:prstGeom prst="bentConnector3">
            <a:avLst>
              <a:gd name="adj1" fmla="val 50000"/>
            </a:avLst>
          </a:prstGeom>
          <a:noFill/>
          <a:ln w="9525">
            <a:solidFill>
              <a:srgbClr val="000000"/>
            </a:solidFill>
            <a:miter lim="800000"/>
            <a:headEnd/>
            <a:tailEnd type="triangle" w="med" len="med"/>
          </a:ln>
        </p:spPr>
      </p:cxnSp>
      <p:sp>
        <p:nvSpPr>
          <p:cNvPr id="10" name="Rectangle 10"/>
          <p:cNvSpPr>
            <a:spLocks noChangeArrowheads="1"/>
          </p:cNvSpPr>
          <p:nvPr/>
        </p:nvSpPr>
        <p:spPr bwMode="auto">
          <a:xfrm>
            <a:off x="2438400" y="3124200"/>
            <a:ext cx="586115" cy="297229"/>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1"/>
          <p:cNvSpPr>
            <a:spLocks noChangeArrowheads="1"/>
          </p:cNvSpPr>
          <p:nvPr/>
        </p:nvSpPr>
        <p:spPr bwMode="auto">
          <a:xfrm>
            <a:off x="3352800" y="2286000"/>
            <a:ext cx="586115" cy="297229"/>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chemeClr val="tx1"/>
                </a:solidFill>
                <a:effectLst/>
                <a:latin typeface="Arial" pitchFamily="34" charset="0"/>
                <a:cs typeface="Arial" pitchFamily="34" charset="0"/>
              </a:rPr>
              <a:t>NO</a:t>
            </a:r>
          </a:p>
        </p:txBody>
      </p:sp>
      <p:cxnSp>
        <p:nvCxnSpPr>
          <p:cNvPr id="12" name="AutoShape 14"/>
          <p:cNvCxnSpPr>
            <a:cxnSpLocks noChangeShapeType="1"/>
            <a:stCxn id="7" idx="3"/>
            <a:endCxn id="11" idx="1"/>
          </p:cNvCxnSpPr>
          <p:nvPr/>
        </p:nvCxnSpPr>
        <p:spPr bwMode="auto">
          <a:xfrm flipV="1">
            <a:off x="3200400" y="2434615"/>
            <a:ext cx="152400" cy="3785"/>
          </a:xfrm>
          <a:prstGeom prst="straightConnector1">
            <a:avLst/>
          </a:prstGeom>
          <a:noFill/>
          <a:ln w="9525">
            <a:solidFill>
              <a:srgbClr val="000000"/>
            </a:solidFill>
            <a:round/>
            <a:headEnd/>
            <a:tailEnd type="triangle" w="med" len="med"/>
          </a:ln>
        </p:spPr>
      </p:cxnSp>
      <p:sp>
        <p:nvSpPr>
          <p:cNvPr id="18" name="Rectangle 11"/>
          <p:cNvSpPr>
            <a:spLocks noChangeArrowheads="1"/>
          </p:cNvSpPr>
          <p:nvPr/>
        </p:nvSpPr>
        <p:spPr bwMode="auto">
          <a:xfrm>
            <a:off x="4876800" y="1524000"/>
            <a:ext cx="990600" cy="6858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Request Coordination through Brigade </a:t>
            </a:r>
            <a:r>
              <a:rPr lang="en-US" sz="900" u="none" dirty="0" err="1" smtClean="0">
                <a:solidFill>
                  <a:srgbClr val="000000"/>
                </a:solidFill>
                <a:latin typeface="Arial" pitchFamily="34" charset="0"/>
                <a:cs typeface="Arial" pitchFamily="34" charset="0"/>
              </a:rPr>
              <a:t>FEC</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21" name="AutoShape 91"/>
          <p:cNvCxnSpPr>
            <a:cxnSpLocks noChangeShapeType="1"/>
            <a:stCxn id="11" idx="3"/>
            <a:endCxn id="18" idx="1"/>
          </p:cNvCxnSpPr>
          <p:nvPr/>
        </p:nvCxnSpPr>
        <p:spPr bwMode="auto">
          <a:xfrm flipV="1">
            <a:off x="3938915" y="1866900"/>
            <a:ext cx="937885" cy="567715"/>
          </a:xfrm>
          <a:prstGeom prst="bentConnector3">
            <a:avLst>
              <a:gd name="adj1" fmla="val 50000"/>
            </a:avLst>
          </a:prstGeom>
          <a:noFill/>
          <a:ln w="9525">
            <a:solidFill>
              <a:srgbClr val="000000"/>
            </a:solidFill>
            <a:miter lim="800000"/>
            <a:headEnd/>
            <a:tailEnd type="triangle" w="med" len="med"/>
          </a:ln>
        </p:spPr>
      </p:cxnSp>
      <p:cxnSp>
        <p:nvCxnSpPr>
          <p:cNvPr id="35" name="AutoShape 91"/>
          <p:cNvCxnSpPr>
            <a:cxnSpLocks noChangeShapeType="1"/>
            <a:stCxn id="10" idx="2"/>
          </p:cNvCxnSpPr>
          <p:nvPr/>
        </p:nvCxnSpPr>
        <p:spPr bwMode="auto">
          <a:xfrm rot="5400000">
            <a:off x="1997902" y="3457443"/>
            <a:ext cx="769571" cy="697543"/>
          </a:xfrm>
          <a:prstGeom prst="bentConnector3">
            <a:avLst>
              <a:gd name="adj1" fmla="val 50000"/>
            </a:avLst>
          </a:prstGeom>
          <a:noFill/>
          <a:ln w="9525">
            <a:solidFill>
              <a:srgbClr val="000000"/>
            </a:solidFill>
            <a:miter lim="800000"/>
            <a:headEnd/>
            <a:tailEnd type="triangle" w="med" len="med"/>
          </a:ln>
        </p:spPr>
      </p:cxnSp>
      <p:graphicFrame>
        <p:nvGraphicFramePr>
          <p:cNvPr id="49" name="Table 48"/>
          <p:cNvGraphicFramePr>
            <a:graphicFrameLocks noGrp="1"/>
          </p:cNvGraphicFramePr>
          <p:nvPr/>
        </p:nvGraphicFramePr>
        <p:xfrm>
          <a:off x="76200" y="4191001"/>
          <a:ext cx="3048000" cy="2120759"/>
        </p:xfrm>
        <a:graphic>
          <a:graphicData uri="http://schemas.openxmlformats.org/drawingml/2006/table">
            <a:tbl>
              <a:tblPr firstRow="1" bandRow="1">
                <a:tableStyleId>{073A0DAA-6AF3-43AB-8588-CEC1D06C72B9}</a:tableStyleId>
              </a:tblPr>
              <a:tblGrid>
                <a:gridCol w="1045028"/>
                <a:gridCol w="986972"/>
                <a:gridCol w="1016000"/>
              </a:tblGrid>
              <a:tr h="216391">
                <a:tc gridSpan="3">
                  <a:txBody>
                    <a:bodyPr/>
                    <a:lstStyle/>
                    <a:p>
                      <a:pPr algn="ctr"/>
                      <a:r>
                        <a:rPr lang="en-US" sz="1200" b="1" dirty="0" smtClean="0"/>
                        <a:t>Simultaneous</a:t>
                      </a:r>
                      <a:endParaRPr lang="en-US" sz="1200" b="1" dirty="0"/>
                    </a:p>
                  </a:txBody>
                  <a:tcPr>
                    <a:solidFill>
                      <a:schemeClr val="tx1">
                        <a:lumMod val="50000"/>
                        <a:lumOff val="50000"/>
                      </a:schemeClr>
                    </a:solidFill>
                  </a:tcPr>
                </a:tc>
                <a:tc hMerge="1">
                  <a:txBody>
                    <a:bodyPr/>
                    <a:lstStyle/>
                    <a:p>
                      <a:endParaRPr lang="en-US" dirty="0"/>
                    </a:p>
                  </a:txBody>
                  <a:tcPr/>
                </a:tc>
                <a:tc hMerge="1">
                  <a:txBody>
                    <a:bodyPr/>
                    <a:lstStyle/>
                    <a:p>
                      <a:endParaRPr lang="en-US" dirty="0"/>
                    </a:p>
                  </a:txBody>
                  <a:tcPr/>
                </a:tc>
              </a:tr>
              <a:tr h="351636">
                <a:tc>
                  <a:txBody>
                    <a:bodyPr/>
                    <a:lstStyle/>
                    <a:p>
                      <a:pPr algn="ctr"/>
                      <a:r>
                        <a:rPr lang="en-US" sz="1000" b="1" dirty="0" smtClean="0"/>
                        <a:t>FIRES</a:t>
                      </a:r>
                      <a:endParaRPr lang="en-US" sz="1000" b="1" dirty="0"/>
                    </a:p>
                  </a:txBody>
                  <a:tcPr anchor="ctr">
                    <a:solidFill>
                      <a:schemeClr val="bg1">
                        <a:lumMod val="85000"/>
                      </a:schemeClr>
                    </a:solidFill>
                  </a:tcPr>
                </a:tc>
                <a:tc>
                  <a:txBody>
                    <a:bodyPr/>
                    <a:lstStyle/>
                    <a:p>
                      <a:pPr algn="ctr"/>
                      <a:r>
                        <a:rPr lang="en-US" sz="1000" b="1" dirty="0" smtClean="0"/>
                        <a:t>Battle</a:t>
                      </a:r>
                      <a:r>
                        <a:rPr lang="en-US" sz="1000" b="1" baseline="0" dirty="0" smtClean="0"/>
                        <a:t> Captain</a:t>
                      </a:r>
                      <a:endParaRPr lang="en-US" sz="1000" b="1" dirty="0"/>
                    </a:p>
                  </a:txBody>
                  <a:tcPr anchor="ctr">
                    <a:solidFill>
                      <a:schemeClr val="bg1">
                        <a:lumMod val="85000"/>
                      </a:schemeClr>
                    </a:solidFill>
                  </a:tcPr>
                </a:tc>
                <a:tc>
                  <a:txBody>
                    <a:bodyPr/>
                    <a:lstStyle/>
                    <a:p>
                      <a:pPr algn="ctr"/>
                      <a:r>
                        <a:rPr lang="en-US" sz="1000" b="1" dirty="0" err="1" smtClean="0"/>
                        <a:t>TACP</a:t>
                      </a:r>
                      <a:endParaRPr lang="en-US" sz="1000" b="1" dirty="0"/>
                    </a:p>
                  </a:txBody>
                  <a:tcPr anchor="ctr">
                    <a:solidFill>
                      <a:schemeClr val="bg1">
                        <a:lumMod val="85000"/>
                      </a:schemeClr>
                    </a:solidFill>
                  </a:tcPr>
                </a:tc>
              </a:tr>
              <a:tr h="892614">
                <a:tc>
                  <a:txBody>
                    <a:bodyPr/>
                    <a:lstStyle/>
                    <a:p>
                      <a:pPr algn="ctr">
                        <a:buFont typeface="Wingdings" pitchFamily="2" charset="2"/>
                        <a:buChar char="Ø"/>
                      </a:pPr>
                      <a:r>
                        <a:rPr lang="en-US" sz="1000" b="1" dirty="0" smtClean="0"/>
                        <a:t>Determine </a:t>
                      </a:r>
                      <a:r>
                        <a:rPr lang="en-US" sz="1000" b="1" dirty="0" err="1" smtClean="0"/>
                        <a:t>GTL</a:t>
                      </a:r>
                      <a:r>
                        <a:rPr lang="en-US" sz="1000" b="1" dirty="0" smtClean="0"/>
                        <a:t>/ Max </a:t>
                      </a:r>
                      <a:r>
                        <a:rPr lang="en-US" sz="1000" b="1" dirty="0" err="1" smtClean="0"/>
                        <a:t>Ord</a:t>
                      </a:r>
                      <a:endParaRPr lang="en-US" sz="1000" b="1" dirty="0" smtClean="0"/>
                    </a:p>
                    <a:p>
                      <a:pPr algn="ctr">
                        <a:buFont typeface="Wingdings" pitchFamily="2" charset="2"/>
                        <a:buChar char="Ø"/>
                      </a:pPr>
                      <a:r>
                        <a:rPr lang="en-US" sz="1000" b="1" dirty="0" smtClean="0"/>
                        <a:t>Clear</a:t>
                      </a:r>
                      <a:r>
                        <a:rPr lang="en-US" sz="1000" b="1" baseline="0" dirty="0" smtClean="0"/>
                        <a:t> </a:t>
                      </a:r>
                      <a:r>
                        <a:rPr lang="en-US" sz="1000" b="1" baseline="0" dirty="0" err="1" smtClean="0"/>
                        <a:t>FSCMs</a:t>
                      </a:r>
                      <a:endParaRPr lang="en-US" sz="1000" b="1" baseline="0" dirty="0" smtClean="0"/>
                    </a:p>
                    <a:p>
                      <a:pPr algn="ctr">
                        <a:buFont typeface="Wingdings" pitchFamily="2" charset="2"/>
                        <a:buChar char="Ø"/>
                      </a:pPr>
                      <a:r>
                        <a:rPr lang="en-US" sz="1000" b="1" baseline="0" dirty="0" smtClean="0"/>
                        <a:t>Issue </a:t>
                      </a:r>
                      <a:r>
                        <a:rPr lang="en-US" sz="1000" b="1" baseline="0" dirty="0" err="1" smtClean="0"/>
                        <a:t>WARNO</a:t>
                      </a:r>
                      <a:r>
                        <a:rPr lang="en-US" sz="1000" b="1" baseline="0" dirty="0" smtClean="0"/>
                        <a:t> to Firing Unit</a:t>
                      </a:r>
                      <a:endParaRPr lang="en-US" sz="1000" b="1" dirty="0"/>
                    </a:p>
                  </a:txBody>
                  <a:tcPr anchor="ct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buFont typeface="Wingdings" pitchFamily="2" charset="2"/>
                        <a:buChar char="Ø"/>
                      </a:pPr>
                      <a:r>
                        <a:rPr lang="en-US" sz="1000" b="1" dirty="0" smtClean="0"/>
                        <a:t>Clear Ground with Troop Commander</a:t>
                      </a:r>
                      <a:endParaRPr lang="en-US" sz="1000" b="1" dirty="0"/>
                    </a:p>
                  </a:txBody>
                  <a:tcPr anchor="ctr">
                    <a:lnB w="381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buFont typeface="Wingdings" pitchFamily="2" charset="2"/>
                        <a:buChar char="Ø"/>
                      </a:pPr>
                      <a:r>
                        <a:rPr lang="en-US" sz="1000" b="1" dirty="0" smtClean="0"/>
                        <a:t>Receive </a:t>
                      </a:r>
                      <a:r>
                        <a:rPr lang="en-US" sz="1000" b="1" dirty="0" err="1" smtClean="0"/>
                        <a:t>GTL</a:t>
                      </a:r>
                      <a:r>
                        <a:rPr lang="en-US" sz="1000" b="1" dirty="0" smtClean="0"/>
                        <a:t>/ Max</a:t>
                      </a:r>
                      <a:r>
                        <a:rPr lang="en-US" sz="1000" b="1" baseline="0" dirty="0" smtClean="0"/>
                        <a:t> </a:t>
                      </a:r>
                      <a:r>
                        <a:rPr lang="en-US" sz="1000" b="1" baseline="0" dirty="0" err="1" smtClean="0"/>
                        <a:t>Ord</a:t>
                      </a:r>
                      <a:endParaRPr lang="en-US" sz="1000" b="1" baseline="0" dirty="0" smtClean="0"/>
                    </a:p>
                    <a:p>
                      <a:pPr algn="ctr">
                        <a:buFont typeface="Wingdings" pitchFamily="2" charset="2"/>
                        <a:buChar char="Ø"/>
                      </a:pPr>
                      <a:r>
                        <a:rPr lang="en-US" sz="1000" b="1" baseline="0" dirty="0" smtClean="0"/>
                        <a:t>Deconflict air if necessary</a:t>
                      </a:r>
                      <a:endParaRPr lang="en-US" sz="1000" b="1" dirty="0"/>
                    </a:p>
                  </a:txBody>
                  <a:tcPr anchor="ctr">
                    <a:lnB w="38100" cap="flat" cmpd="sng" algn="ctr">
                      <a:solidFill>
                        <a:schemeClr val="bg1"/>
                      </a:solidFill>
                      <a:prstDash val="solid"/>
                      <a:round/>
                      <a:headEnd type="none" w="med" len="med"/>
                      <a:tailEnd type="none" w="med" len="med"/>
                    </a:lnB>
                    <a:solidFill>
                      <a:schemeClr val="bg1">
                        <a:lumMod val="85000"/>
                      </a:schemeClr>
                    </a:solidFill>
                  </a:tcPr>
                </a:tc>
              </a:tr>
              <a:tr h="291959">
                <a:tc gridSpan="3">
                  <a:txBody>
                    <a:bodyPr/>
                    <a:lstStyle/>
                    <a:p>
                      <a:pPr algn="ctr">
                        <a:buFont typeface="Wingdings" pitchFamily="2" charset="2"/>
                        <a:buNone/>
                      </a:pPr>
                      <a:r>
                        <a:rPr lang="en-US" sz="1100" b="1" dirty="0" smtClean="0"/>
                        <a:t>Necessary</a:t>
                      </a:r>
                      <a:r>
                        <a:rPr lang="en-US" sz="1100" b="1" baseline="0" dirty="0" smtClean="0"/>
                        <a:t> Coordination Complete?</a:t>
                      </a:r>
                      <a:endParaRPr lang="en-US" sz="1100" b="1" dirty="0"/>
                    </a:p>
                  </a:txBody>
                  <a:tcPr anchor="ctr">
                    <a:lnT w="38100" cap="flat" cmpd="sng" algn="ctr">
                      <a:solidFill>
                        <a:schemeClr val="bg1"/>
                      </a:solidFill>
                      <a:prstDash val="solid"/>
                      <a:round/>
                      <a:headEnd type="none" w="med" len="med"/>
                      <a:tailEnd type="none" w="med" len="med"/>
                    </a:lnT>
                    <a:solidFill>
                      <a:schemeClr val="tx1">
                        <a:lumMod val="50000"/>
                        <a:lumOff val="50000"/>
                      </a:schemeClr>
                    </a:solidFill>
                  </a:tcPr>
                </a:tc>
                <a:tc hMerge="1">
                  <a:txBody>
                    <a:bodyPr/>
                    <a:lstStyle/>
                    <a:p>
                      <a:pPr algn="ctr">
                        <a:buFont typeface="Wingdings" pitchFamily="2" charset="2"/>
                        <a:buChar char="Ø"/>
                      </a:pPr>
                      <a:endParaRPr lang="en-US" sz="1000" b="1" dirty="0"/>
                    </a:p>
                  </a:txBody>
                  <a:tcPr anchor="ctr">
                    <a:solidFill>
                      <a:schemeClr val="bg1">
                        <a:lumMod val="85000"/>
                      </a:schemeClr>
                    </a:solidFill>
                  </a:tcPr>
                </a:tc>
                <a:tc hMerge="1">
                  <a:txBody>
                    <a:bodyPr/>
                    <a:lstStyle/>
                    <a:p>
                      <a:pPr algn="ctr">
                        <a:buFont typeface="Wingdings" pitchFamily="2" charset="2"/>
                        <a:buChar char="Ø"/>
                      </a:pPr>
                      <a:endParaRPr lang="en-US" sz="1000" b="1" dirty="0"/>
                    </a:p>
                  </a:txBody>
                  <a:tcPr anchor="ctr">
                    <a:solidFill>
                      <a:schemeClr val="bg1">
                        <a:lumMod val="85000"/>
                      </a:schemeClr>
                    </a:solidFill>
                  </a:tcPr>
                </a:tc>
              </a:tr>
            </a:tbl>
          </a:graphicData>
        </a:graphic>
      </p:graphicFrame>
      <p:sp>
        <p:nvSpPr>
          <p:cNvPr id="59" name="Rectangle 10"/>
          <p:cNvSpPr>
            <a:spLocks noChangeArrowheads="1"/>
          </p:cNvSpPr>
          <p:nvPr/>
        </p:nvSpPr>
        <p:spPr bwMode="auto">
          <a:xfrm>
            <a:off x="1295400" y="6553200"/>
            <a:ext cx="586115" cy="297229"/>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0" name="Rectangle 11"/>
          <p:cNvSpPr>
            <a:spLocks noChangeArrowheads="1"/>
          </p:cNvSpPr>
          <p:nvPr/>
        </p:nvSpPr>
        <p:spPr bwMode="auto">
          <a:xfrm>
            <a:off x="3429000" y="5105400"/>
            <a:ext cx="380999" cy="297229"/>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NO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61" name="AutoShape 14"/>
          <p:cNvCxnSpPr>
            <a:cxnSpLocks noChangeShapeType="1"/>
            <a:endCxn id="60" idx="1"/>
          </p:cNvCxnSpPr>
          <p:nvPr/>
        </p:nvCxnSpPr>
        <p:spPr bwMode="auto">
          <a:xfrm flipV="1">
            <a:off x="3124200" y="5254015"/>
            <a:ext cx="304800" cy="3785"/>
          </a:xfrm>
          <a:prstGeom prst="straightConnector1">
            <a:avLst/>
          </a:prstGeom>
          <a:noFill/>
          <a:ln w="9525">
            <a:solidFill>
              <a:srgbClr val="000000"/>
            </a:solidFill>
            <a:round/>
            <a:headEnd/>
            <a:tailEnd type="triangle" w="med" len="med"/>
          </a:ln>
        </p:spPr>
      </p:cxnSp>
      <p:sp>
        <p:nvSpPr>
          <p:cNvPr id="78" name="Rectangle 8"/>
          <p:cNvSpPr>
            <a:spLocks noChangeArrowheads="1"/>
          </p:cNvSpPr>
          <p:nvPr/>
        </p:nvSpPr>
        <p:spPr bwMode="auto">
          <a:xfrm>
            <a:off x="533400" y="7391400"/>
            <a:ext cx="914400" cy="7620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Send Fire Mission to Firing Unit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79" name="AutoShape 63"/>
          <p:cNvCxnSpPr>
            <a:cxnSpLocks noChangeShapeType="1"/>
            <a:stCxn id="59" idx="2"/>
            <a:endCxn id="78" idx="0"/>
          </p:cNvCxnSpPr>
          <p:nvPr/>
        </p:nvCxnSpPr>
        <p:spPr bwMode="auto">
          <a:xfrm rot="5400000">
            <a:off x="1019044" y="6821985"/>
            <a:ext cx="540971" cy="597858"/>
          </a:xfrm>
          <a:prstGeom prst="bentConnector3">
            <a:avLst>
              <a:gd name="adj1" fmla="val 50000"/>
            </a:avLst>
          </a:prstGeom>
          <a:noFill/>
          <a:ln w="9525">
            <a:solidFill>
              <a:srgbClr val="000000"/>
            </a:solidFill>
            <a:miter lim="800000"/>
            <a:headEnd/>
            <a:tailEnd type="triangle" w="med" len="med"/>
          </a:ln>
        </p:spPr>
      </p:cxnSp>
      <p:sp>
        <p:nvSpPr>
          <p:cNvPr id="93" name="Rectangle 11"/>
          <p:cNvSpPr>
            <a:spLocks noChangeArrowheads="1"/>
          </p:cNvSpPr>
          <p:nvPr/>
        </p:nvSpPr>
        <p:spPr bwMode="auto">
          <a:xfrm>
            <a:off x="4800600" y="2590800"/>
            <a:ext cx="1143000" cy="3048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Coordination Approved?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94" name="AutoShape 14"/>
          <p:cNvCxnSpPr>
            <a:cxnSpLocks noChangeShapeType="1"/>
            <a:stCxn id="18" idx="2"/>
            <a:endCxn id="93" idx="0"/>
          </p:cNvCxnSpPr>
          <p:nvPr/>
        </p:nvCxnSpPr>
        <p:spPr bwMode="auto">
          <a:xfrm>
            <a:off x="5372100" y="2209800"/>
            <a:ext cx="0" cy="381000"/>
          </a:xfrm>
          <a:prstGeom prst="straightConnector1">
            <a:avLst/>
          </a:prstGeom>
          <a:noFill/>
          <a:ln w="9525">
            <a:solidFill>
              <a:srgbClr val="000000"/>
            </a:solidFill>
            <a:round/>
            <a:headEnd/>
            <a:tailEnd type="triangle" w="med" len="med"/>
          </a:ln>
        </p:spPr>
      </p:cxnSp>
      <p:sp>
        <p:nvSpPr>
          <p:cNvPr id="101" name="Rectangle 10"/>
          <p:cNvSpPr>
            <a:spLocks noChangeArrowheads="1"/>
          </p:cNvSpPr>
          <p:nvPr/>
        </p:nvSpPr>
        <p:spPr bwMode="auto">
          <a:xfrm>
            <a:off x="4038600" y="3352800"/>
            <a:ext cx="890915" cy="3048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 name="Rectangle 11"/>
          <p:cNvSpPr>
            <a:spLocks noChangeArrowheads="1"/>
          </p:cNvSpPr>
          <p:nvPr/>
        </p:nvSpPr>
        <p:spPr bwMode="auto">
          <a:xfrm>
            <a:off x="5943600" y="3352800"/>
            <a:ext cx="586115" cy="297229"/>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NO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03" name="AutoShape 91"/>
          <p:cNvCxnSpPr>
            <a:cxnSpLocks noChangeShapeType="1"/>
            <a:stCxn id="93" idx="2"/>
            <a:endCxn id="102" idx="0"/>
          </p:cNvCxnSpPr>
          <p:nvPr/>
        </p:nvCxnSpPr>
        <p:spPr bwMode="auto">
          <a:xfrm rot="16200000" flipH="1">
            <a:off x="5575779" y="2691921"/>
            <a:ext cx="457200" cy="864558"/>
          </a:xfrm>
          <a:prstGeom prst="bentConnector3">
            <a:avLst>
              <a:gd name="adj1" fmla="val 50000"/>
            </a:avLst>
          </a:prstGeom>
          <a:noFill/>
          <a:ln w="9525">
            <a:solidFill>
              <a:srgbClr val="000000"/>
            </a:solidFill>
            <a:miter lim="800000"/>
            <a:headEnd/>
            <a:tailEnd type="triangle" w="med" len="med"/>
          </a:ln>
        </p:spPr>
      </p:cxnSp>
      <p:cxnSp>
        <p:nvCxnSpPr>
          <p:cNvPr id="104" name="AutoShape 91"/>
          <p:cNvCxnSpPr>
            <a:cxnSpLocks noChangeShapeType="1"/>
            <a:stCxn id="93" idx="2"/>
            <a:endCxn id="101" idx="0"/>
          </p:cNvCxnSpPr>
          <p:nvPr/>
        </p:nvCxnSpPr>
        <p:spPr bwMode="auto">
          <a:xfrm rot="5400000">
            <a:off x="4699479" y="2680179"/>
            <a:ext cx="457200" cy="888042"/>
          </a:xfrm>
          <a:prstGeom prst="bentConnector3">
            <a:avLst>
              <a:gd name="adj1" fmla="val 50000"/>
            </a:avLst>
          </a:prstGeom>
          <a:noFill/>
          <a:ln w="9525">
            <a:solidFill>
              <a:srgbClr val="000000"/>
            </a:solidFill>
            <a:miter lim="800000"/>
            <a:headEnd/>
            <a:tailEnd type="triangle" w="med" len="med"/>
          </a:ln>
        </p:spPr>
      </p:cxnSp>
      <p:sp>
        <p:nvSpPr>
          <p:cNvPr id="115" name="Rectangle 11"/>
          <p:cNvSpPr>
            <a:spLocks noChangeArrowheads="1"/>
          </p:cNvSpPr>
          <p:nvPr/>
        </p:nvSpPr>
        <p:spPr bwMode="auto">
          <a:xfrm>
            <a:off x="4114800" y="5029200"/>
            <a:ext cx="1143000" cy="4572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Was Coordination</a:t>
            </a:r>
            <a:r>
              <a:rPr kumimoji="0" lang="en-US" sz="900" b="0" i="0" u="none" strike="noStrike" cap="none" normalizeH="0" dirty="0" smtClean="0">
                <a:ln>
                  <a:noFill/>
                </a:ln>
                <a:solidFill>
                  <a:srgbClr val="000000"/>
                </a:solidFill>
                <a:effectLst/>
                <a:latin typeface="Arial" pitchFamily="34" charset="0"/>
                <a:cs typeface="Arial" pitchFamily="34" charset="0"/>
              </a:rPr>
              <a:t> Denied or not possible?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16" name="AutoShape 14"/>
          <p:cNvCxnSpPr>
            <a:cxnSpLocks noChangeShapeType="1"/>
            <a:stCxn id="60" idx="3"/>
            <a:endCxn id="115" idx="1"/>
          </p:cNvCxnSpPr>
          <p:nvPr/>
        </p:nvCxnSpPr>
        <p:spPr bwMode="auto">
          <a:xfrm>
            <a:off x="3809999" y="5254015"/>
            <a:ext cx="304801" cy="3785"/>
          </a:xfrm>
          <a:prstGeom prst="straightConnector1">
            <a:avLst/>
          </a:prstGeom>
          <a:noFill/>
          <a:ln w="9525">
            <a:solidFill>
              <a:srgbClr val="000000"/>
            </a:solidFill>
            <a:round/>
            <a:headEnd/>
            <a:tailEnd type="triangle" w="med" len="med"/>
          </a:ln>
        </p:spPr>
      </p:cxnSp>
      <p:sp>
        <p:nvSpPr>
          <p:cNvPr id="121" name="Rectangle 10"/>
          <p:cNvSpPr>
            <a:spLocks noChangeArrowheads="1"/>
          </p:cNvSpPr>
          <p:nvPr/>
        </p:nvSpPr>
        <p:spPr bwMode="auto">
          <a:xfrm>
            <a:off x="4038600" y="3886200"/>
            <a:ext cx="890915" cy="3048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Send Mission to Firing</a:t>
            </a:r>
            <a:r>
              <a:rPr kumimoji="0" lang="en-US" sz="900" b="0" i="0" u="none" strike="noStrike" cap="none" normalizeH="0" dirty="0" smtClean="0">
                <a:ln>
                  <a:noFill/>
                </a:ln>
                <a:solidFill>
                  <a:srgbClr val="000000"/>
                </a:solidFill>
                <a:effectLst/>
                <a:latin typeface="Arial" pitchFamily="34" charset="0"/>
                <a:cs typeface="Arial" pitchFamily="34" charset="0"/>
              </a:rPr>
              <a:t> Unit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 name="Rectangle 11"/>
          <p:cNvSpPr>
            <a:spLocks noChangeArrowheads="1"/>
          </p:cNvSpPr>
          <p:nvPr/>
        </p:nvSpPr>
        <p:spPr bwMode="auto">
          <a:xfrm>
            <a:off x="5943600" y="3886200"/>
            <a:ext cx="609600" cy="3810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End of Mission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23" name="AutoShape 14"/>
          <p:cNvCxnSpPr>
            <a:cxnSpLocks noChangeShapeType="1"/>
            <a:stCxn id="101" idx="2"/>
            <a:endCxn id="121" idx="0"/>
          </p:cNvCxnSpPr>
          <p:nvPr/>
        </p:nvCxnSpPr>
        <p:spPr bwMode="auto">
          <a:xfrm>
            <a:off x="4484058" y="3657600"/>
            <a:ext cx="0" cy="228600"/>
          </a:xfrm>
          <a:prstGeom prst="straightConnector1">
            <a:avLst/>
          </a:prstGeom>
          <a:noFill/>
          <a:ln w="9525">
            <a:solidFill>
              <a:srgbClr val="000000"/>
            </a:solidFill>
            <a:round/>
            <a:headEnd/>
            <a:tailEnd type="triangle" w="med" len="med"/>
          </a:ln>
        </p:spPr>
      </p:cxnSp>
      <p:cxnSp>
        <p:nvCxnSpPr>
          <p:cNvPr id="126" name="AutoShape 14"/>
          <p:cNvCxnSpPr>
            <a:cxnSpLocks noChangeShapeType="1"/>
            <a:stCxn id="102" idx="2"/>
            <a:endCxn id="122" idx="0"/>
          </p:cNvCxnSpPr>
          <p:nvPr/>
        </p:nvCxnSpPr>
        <p:spPr bwMode="auto">
          <a:xfrm>
            <a:off x="6236658" y="3650029"/>
            <a:ext cx="11742" cy="236171"/>
          </a:xfrm>
          <a:prstGeom prst="straightConnector1">
            <a:avLst/>
          </a:prstGeom>
          <a:noFill/>
          <a:ln w="9525">
            <a:solidFill>
              <a:srgbClr val="000000"/>
            </a:solidFill>
            <a:round/>
            <a:headEnd/>
            <a:tailEnd type="triangle" w="med" len="med"/>
          </a:ln>
        </p:spPr>
      </p:cxnSp>
      <p:cxnSp>
        <p:nvCxnSpPr>
          <p:cNvPr id="131" name="AutoShape 14"/>
          <p:cNvCxnSpPr>
            <a:cxnSpLocks noChangeShapeType="1"/>
            <a:stCxn id="7" idx="2"/>
            <a:endCxn id="10" idx="0"/>
          </p:cNvCxnSpPr>
          <p:nvPr/>
        </p:nvCxnSpPr>
        <p:spPr bwMode="auto">
          <a:xfrm flipH="1">
            <a:off x="2731458" y="2895600"/>
            <a:ext cx="11742" cy="228600"/>
          </a:xfrm>
          <a:prstGeom prst="straightConnector1">
            <a:avLst/>
          </a:prstGeom>
          <a:noFill/>
          <a:ln w="9525">
            <a:solidFill>
              <a:srgbClr val="000000"/>
            </a:solidFill>
            <a:round/>
            <a:headEnd/>
            <a:tailEnd type="triangle" w="med" len="med"/>
          </a:ln>
        </p:spPr>
      </p:cxnSp>
      <p:sp>
        <p:nvSpPr>
          <p:cNvPr id="135" name="Rectangle 10"/>
          <p:cNvSpPr>
            <a:spLocks noChangeArrowheads="1"/>
          </p:cNvSpPr>
          <p:nvPr/>
        </p:nvSpPr>
        <p:spPr bwMode="auto">
          <a:xfrm>
            <a:off x="3452485" y="6096000"/>
            <a:ext cx="890915" cy="3048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900" b="0" i="0" u="none" strike="noStrike" cap="none" normalizeH="0" baseline="0" dirty="0" smtClean="0">
                <a:ln>
                  <a:noFill/>
                </a:ln>
                <a:solidFill>
                  <a:srgbClr val="000000"/>
                </a:solidFill>
                <a:effectLst/>
                <a:latin typeface="Arial" pitchFamily="34" charset="0"/>
                <a:cs typeface="Arial" pitchFamily="34" charset="0"/>
              </a:rPr>
              <a:t>YES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6" name="Rectangle 11"/>
          <p:cNvSpPr>
            <a:spLocks noChangeArrowheads="1"/>
          </p:cNvSpPr>
          <p:nvPr/>
        </p:nvSpPr>
        <p:spPr bwMode="auto">
          <a:xfrm>
            <a:off x="5181600" y="6096000"/>
            <a:ext cx="586115" cy="297229"/>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NO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37" name="AutoShape 91"/>
          <p:cNvCxnSpPr>
            <a:cxnSpLocks noChangeShapeType="1"/>
            <a:stCxn id="115" idx="2"/>
            <a:endCxn id="136" idx="0"/>
          </p:cNvCxnSpPr>
          <p:nvPr/>
        </p:nvCxnSpPr>
        <p:spPr bwMode="auto">
          <a:xfrm rot="16200000" flipH="1">
            <a:off x="4775679" y="5397021"/>
            <a:ext cx="609600" cy="788358"/>
          </a:xfrm>
          <a:prstGeom prst="bentConnector3">
            <a:avLst>
              <a:gd name="adj1" fmla="val 50000"/>
            </a:avLst>
          </a:prstGeom>
          <a:noFill/>
          <a:ln w="9525">
            <a:solidFill>
              <a:srgbClr val="000000"/>
            </a:solidFill>
            <a:miter lim="800000"/>
            <a:headEnd/>
            <a:tailEnd type="triangle" w="med" len="med"/>
          </a:ln>
        </p:spPr>
      </p:cxnSp>
      <p:cxnSp>
        <p:nvCxnSpPr>
          <p:cNvPr id="138" name="AutoShape 91"/>
          <p:cNvCxnSpPr>
            <a:cxnSpLocks noChangeShapeType="1"/>
            <a:stCxn id="115" idx="2"/>
            <a:endCxn id="135" idx="0"/>
          </p:cNvCxnSpPr>
          <p:nvPr/>
        </p:nvCxnSpPr>
        <p:spPr bwMode="auto">
          <a:xfrm rot="5400000">
            <a:off x="3987322" y="5397022"/>
            <a:ext cx="609600" cy="788357"/>
          </a:xfrm>
          <a:prstGeom prst="bentConnector3">
            <a:avLst>
              <a:gd name="adj1" fmla="val 50000"/>
            </a:avLst>
          </a:prstGeom>
          <a:noFill/>
          <a:ln w="9525">
            <a:solidFill>
              <a:srgbClr val="000000"/>
            </a:solidFill>
            <a:miter lim="800000"/>
            <a:headEnd/>
            <a:tailEnd type="triangle" w="med" len="med"/>
          </a:ln>
        </p:spPr>
      </p:cxnSp>
      <p:sp>
        <p:nvSpPr>
          <p:cNvPr id="141" name="Rectangle 11"/>
          <p:cNvSpPr>
            <a:spLocks noChangeArrowheads="1"/>
          </p:cNvSpPr>
          <p:nvPr/>
        </p:nvSpPr>
        <p:spPr bwMode="auto">
          <a:xfrm>
            <a:off x="3276600" y="6705600"/>
            <a:ext cx="1219200" cy="3810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Notify </a:t>
            </a:r>
            <a:r>
              <a:rPr lang="en-US" sz="900" u="none" dirty="0" err="1" smtClean="0">
                <a:solidFill>
                  <a:srgbClr val="000000"/>
                </a:solidFill>
                <a:latin typeface="Arial" pitchFamily="34" charset="0"/>
                <a:cs typeface="Arial" pitchFamily="34" charset="0"/>
              </a:rPr>
              <a:t>SCO</a:t>
            </a:r>
            <a:r>
              <a:rPr lang="en-US" sz="900" u="none" dirty="0" smtClean="0">
                <a:solidFill>
                  <a:srgbClr val="000000"/>
                </a:solidFill>
                <a:latin typeface="Arial" pitchFamily="34" charset="0"/>
                <a:cs typeface="Arial" pitchFamily="34" charset="0"/>
              </a:rPr>
              <a:t> for decision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2" name="AutoShape 14"/>
          <p:cNvCxnSpPr>
            <a:cxnSpLocks noChangeShapeType="1"/>
            <a:stCxn id="135" idx="2"/>
            <a:endCxn id="141" idx="0"/>
          </p:cNvCxnSpPr>
          <p:nvPr/>
        </p:nvCxnSpPr>
        <p:spPr bwMode="auto">
          <a:xfrm flipH="1">
            <a:off x="3886200" y="6400800"/>
            <a:ext cx="11743" cy="304800"/>
          </a:xfrm>
          <a:prstGeom prst="straightConnector1">
            <a:avLst/>
          </a:prstGeom>
          <a:noFill/>
          <a:ln w="9525">
            <a:solidFill>
              <a:srgbClr val="000000"/>
            </a:solidFill>
            <a:round/>
            <a:headEnd/>
            <a:tailEnd type="triangle" w="med" len="med"/>
          </a:ln>
        </p:spPr>
      </p:cxnSp>
      <p:sp>
        <p:nvSpPr>
          <p:cNvPr id="146" name="Rectangle 10"/>
          <p:cNvSpPr>
            <a:spLocks noChangeArrowheads="1"/>
          </p:cNvSpPr>
          <p:nvPr/>
        </p:nvSpPr>
        <p:spPr bwMode="auto">
          <a:xfrm>
            <a:off x="4953000" y="6705600"/>
            <a:ext cx="1066800" cy="355600"/>
          </a:xfrm>
          <a:prstGeom prst="rect">
            <a:avLst/>
          </a:prstGeom>
          <a:noFill/>
          <a:ln w="9525">
            <a:solidFill>
              <a:srgbClr val="000000"/>
            </a:solidFill>
            <a:miter lim="800000"/>
            <a:headEnd/>
            <a:tailEnd/>
          </a:ln>
        </p:spPr>
        <p:txBody>
          <a:bodyPr vert="horz" wrap="square" lIns="91429" tIns="45713" rIns="91429" bIns="45713"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en-US" sz="900" u="none" dirty="0" smtClean="0">
                <a:solidFill>
                  <a:srgbClr val="000000"/>
                </a:solidFill>
                <a:latin typeface="Arial" pitchFamily="34" charset="0"/>
                <a:cs typeface="Arial" pitchFamily="34" charset="0"/>
              </a:rPr>
              <a:t>Continue Coordination.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7" name="AutoShape 14"/>
          <p:cNvCxnSpPr>
            <a:cxnSpLocks noChangeShapeType="1"/>
            <a:stCxn id="136" idx="2"/>
            <a:endCxn id="146" idx="0"/>
          </p:cNvCxnSpPr>
          <p:nvPr/>
        </p:nvCxnSpPr>
        <p:spPr bwMode="auto">
          <a:xfrm>
            <a:off x="5474658" y="6393229"/>
            <a:ext cx="11742" cy="312371"/>
          </a:xfrm>
          <a:prstGeom prst="straightConnector1">
            <a:avLst/>
          </a:prstGeom>
          <a:noFill/>
          <a:ln w="9525">
            <a:solidFill>
              <a:srgbClr val="000000"/>
            </a:solidFill>
            <a:round/>
            <a:headEnd/>
            <a:tailEnd type="triangle" w="med" len="med"/>
          </a:ln>
        </p:spPr>
      </p:cxnSp>
      <p:sp>
        <p:nvSpPr>
          <p:cNvPr id="160" name="Arc 159"/>
          <p:cNvSpPr/>
          <p:nvPr/>
        </p:nvSpPr>
        <p:spPr>
          <a:xfrm rot="12621583" flipV="1">
            <a:off x="2565169" y="4515728"/>
            <a:ext cx="3855307" cy="2286778"/>
          </a:xfrm>
          <a:prstGeom prst="arc">
            <a:avLst>
              <a:gd name="adj1" fmla="val 10540633"/>
              <a:gd name="adj2" fmla="val 20942078"/>
            </a:avLst>
          </a:prstGeom>
          <a:ln w="31750">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5486400" y="0"/>
            <a:ext cx="1371600" cy="830997"/>
          </a:xfrm>
          <a:prstGeom prst="rect">
            <a:avLst/>
          </a:prstGeom>
          <a:noFill/>
        </p:spPr>
        <p:txBody>
          <a:bodyPr wrap="square" rtlCol="0">
            <a:spAutoFit/>
          </a:bodyPr>
          <a:lstStyle/>
          <a:p>
            <a:r>
              <a:rPr lang="en-US" u="none" dirty="0" smtClean="0"/>
              <a:t>Card # 301</a:t>
            </a:r>
          </a:p>
          <a:p>
            <a:r>
              <a:rPr lang="en-US" u="none" dirty="0" smtClean="0"/>
              <a:t>Clearance of Fires Procedures</a:t>
            </a:r>
            <a:endParaRPr lang="en-US" u="none"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86400" y="0"/>
            <a:ext cx="1371600" cy="646331"/>
          </a:xfrm>
          <a:prstGeom prst="rect">
            <a:avLst/>
          </a:prstGeom>
          <a:noFill/>
        </p:spPr>
        <p:txBody>
          <a:bodyPr wrap="square" rtlCol="0">
            <a:spAutoFit/>
          </a:bodyPr>
          <a:lstStyle/>
          <a:p>
            <a:r>
              <a:rPr lang="en-US" u="none" dirty="0" smtClean="0"/>
              <a:t>Card # 302</a:t>
            </a:r>
          </a:p>
          <a:p>
            <a:r>
              <a:rPr lang="en-US" u="none" dirty="0" smtClean="0"/>
              <a:t>Emergency CAS Request</a:t>
            </a:r>
          </a:p>
        </p:txBody>
      </p:sp>
      <p:sp>
        <p:nvSpPr>
          <p:cNvPr id="4" name="TextBox 3"/>
          <p:cNvSpPr txBox="1"/>
          <p:nvPr/>
        </p:nvSpPr>
        <p:spPr>
          <a:xfrm>
            <a:off x="228600" y="569416"/>
            <a:ext cx="6629400" cy="4154984"/>
          </a:xfrm>
          <a:prstGeom prst="rect">
            <a:avLst/>
          </a:prstGeom>
          <a:noFill/>
        </p:spPr>
        <p:txBody>
          <a:bodyPr wrap="square" rtlCol="0">
            <a:spAutoFit/>
          </a:bodyPr>
          <a:lstStyle/>
          <a:p>
            <a:r>
              <a:rPr lang="en-US" sz="1100" b="0" u="none" dirty="0" smtClean="0"/>
              <a:t>Close Air Support Execution with Non-Joint Terminal Attack Controller Personnel </a:t>
            </a:r>
          </a:p>
          <a:p>
            <a:r>
              <a:rPr lang="en-US" sz="1100" b="0" u="none" dirty="0" smtClean="0"/>
              <a:t>(Emergency Close Air Support)</a:t>
            </a:r>
          </a:p>
          <a:p>
            <a:pPr indent="342900"/>
            <a:r>
              <a:rPr lang="en-US" sz="1100" b="0" u="none" dirty="0" smtClean="0"/>
              <a:t>a. Units that have a reasonable expectation to conduct terminal attack control need to have certified JTACs available. Non-JTAC controllers must clearly state to attacking aircraft that they are “non-JTAC qualified.” </a:t>
            </a:r>
          </a:p>
          <a:p>
            <a:pPr indent="342900"/>
            <a:r>
              <a:rPr lang="en-US" sz="1100" b="0" u="none" dirty="0" smtClean="0"/>
              <a:t>b. Due to the complexity of CAS, the commander must consider the increased risk of fratricide when using personnel who are not qualified JTACs and accept full responsibility for the results of the attacks. The requester must notify/alert his/her command element when a JTAC or FAC(A) is unavailable to conduct Type 1, 2, or 3 controls. If the maneuver commander accepts the risk, he / she forwards the request to the CAS controlling agency. This information will alert the CAS controlling agency (ASOC/DASC) that aircrew will be working with non-JTAC-qualified personnel. In the absence of the ASOC / DASC, the joint air operations center can perform as a CAS controlling agency.</a:t>
            </a:r>
          </a:p>
          <a:p>
            <a:pPr indent="342900"/>
            <a:r>
              <a:rPr lang="en-US" sz="1100" b="0" u="none" dirty="0" smtClean="0"/>
              <a:t>c. Ground personnel will:</a:t>
            </a:r>
          </a:p>
          <a:p>
            <a:pPr indent="914400"/>
            <a:r>
              <a:rPr lang="en-US" sz="1100" b="0" u="none" dirty="0" smtClean="0"/>
              <a:t>(1) Identify themselves as “non-JTAC qualified” on aircraft check-in.</a:t>
            </a:r>
          </a:p>
          <a:p>
            <a:r>
              <a:rPr lang="en-US" sz="1100" b="0" u="none" dirty="0" smtClean="0"/>
              <a:t>	(2) Make every effort to involve a qualified JTAC / FAC(A) in the situation.</a:t>
            </a:r>
          </a:p>
          <a:p>
            <a:r>
              <a:rPr lang="en-US" sz="1100" b="0" u="none" dirty="0" smtClean="0"/>
              <a:t>	(3) Provide as much of the 9-Line briefing as possible.</a:t>
            </a:r>
          </a:p>
          <a:p>
            <a:r>
              <a:rPr lang="en-US" sz="1100" b="0" u="none" dirty="0" smtClean="0"/>
              <a:t>	(4) As a minimum, pass target elevation, target location, target description, and restrictions.</a:t>
            </a:r>
          </a:p>
          <a:p>
            <a:pPr indent="342900"/>
            <a:r>
              <a:rPr lang="en-US" sz="1100" b="0" u="none" dirty="0" smtClean="0"/>
              <a:t>d. Aircrew in this situation will:</a:t>
            </a:r>
          </a:p>
          <a:p>
            <a:r>
              <a:rPr lang="en-US" sz="1100" b="0" u="none" dirty="0" smtClean="0"/>
              <a:t>	(1) Make every effort to involve a qualified JTAC / FAC(A) in the situation.</a:t>
            </a:r>
          </a:p>
          <a:p>
            <a:r>
              <a:rPr lang="en-US" sz="1100" b="0" u="none" dirty="0" smtClean="0"/>
              <a:t>	(2) Be prepared to “PULL” information to complete the critical portions of the CAS briefing.</a:t>
            </a:r>
          </a:p>
          <a:p>
            <a:r>
              <a:rPr lang="en-US" sz="1100" b="0" u="none" dirty="0" smtClean="0"/>
              <a:t>	(3) Exercise vigilance with target identification, weapons effects, and friendly location.</a:t>
            </a:r>
          </a:p>
          <a:p>
            <a:endParaRPr lang="en-US" sz="1100" b="0" u="none" dirty="0"/>
          </a:p>
        </p:txBody>
      </p:sp>
      <p:pic>
        <p:nvPicPr>
          <p:cNvPr id="5" name="Picture 4"/>
          <p:cNvPicPr/>
          <p:nvPr/>
        </p:nvPicPr>
        <p:blipFill>
          <a:blip r:embed="rId2" cstate="print"/>
          <a:srcRect/>
          <a:stretch>
            <a:fillRect/>
          </a:stretch>
        </p:blipFill>
        <p:spPr bwMode="auto">
          <a:xfrm>
            <a:off x="304800" y="4495800"/>
            <a:ext cx="5791200" cy="4648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000-1</a:t>
            </a:r>
            <a:r>
              <a:rPr lang="en-US" u="none" dirty="0">
                <a:solidFill>
                  <a:schemeClr val="tx2"/>
                </a:solidFill>
              </a:rPr>
              <a:t/>
            </a:r>
            <a:br>
              <a:rPr lang="en-US" u="none" dirty="0">
                <a:solidFill>
                  <a:schemeClr val="tx2"/>
                </a:solidFill>
              </a:rPr>
            </a:br>
            <a:r>
              <a:rPr lang="en-US" u="none" dirty="0" err="1">
                <a:solidFill>
                  <a:schemeClr val="tx2"/>
                </a:solidFill>
              </a:rPr>
              <a:t>CAV</a:t>
            </a:r>
            <a:r>
              <a:rPr lang="en-US" u="none" dirty="0">
                <a:solidFill>
                  <a:schemeClr val="tx2"/>
                </a:solidFill>
              </a:rPr>
              <a:t> Big 8</a:t>
            </a:r>
          </a:p>
        </p:txBody>
      </p:sp>
      <p:graphicFrame>
        <p:nvGraphicFramePr>
          <p:cNvPr id="184972" name="Group 1676"/>
          <p:cNvGraphicFramePr>
            <a:graphicFrameLocks noGrp="1"/>
          </p:cNvGraphicFramePr>
          <p:nvPr/>
        </p:nvGraphicFramePr>
        <p:xfrm>
          <a:off x="381000" y="782130"/>
          <a:ext cx="6073775" cy="7531420"/>
        </p:xfrm>
        <a:graphic>
          <a:graphicData uri="http://schemas.openxmlformats.org/drawingml/2006/table">
            <a:tbl>
              <a:tblPr/>
              <a:tblGrid>
                <a:gridCol w="2138363"/>
                <a:gridCol w="1292225"/>
                <a:gridCol w="2643187"/>
              </a:tblGrid>
              <a:tr h="444500">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cs typeface="Arial" charset="0"/>
                        </a:rPr>
                        <a:t>1 BCT CAV BIG 8 STANDARDS</a:t>
                      </a:r>
                      <a:endParaRPr kumimoji="0" lang="en-US" sz="1200" b="1" i="0" u="sng" strike="noStrike" cap="none" normalizeH="0" baseline="0" dirty="0" smtClean="0">
                        <a:ln>
                          <a:noFill/>
                        </a:ln>
                        <a:solidFill>
                          <a:schemeClr val="tx1"/>
                        </a:solidFill>
                        <a:effectLst/>
                        <a:latin typeface="Arial"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714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200" b="1" i="0" u="sng" strike="noStrike" cap="none" normalizeH="0" baseline="0" smtClean="0">
                        <a:ln>
                          <a:noFill/>
                        </a:ln>
                        <a:solidFill>
                          <a:schemeClr val="tx1"/>
                        </a:solidFill>
                        <a:effectLst/>
                        <a:latin typeface="Arial"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BLACK(1)</a:t>
                      </a:r>
                      <a:endParaRPr kumimoji="0" lang="en-US" sz="1200" b="1" i="0" u="sng"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RED (2)</a:t>
                      </a:r>
                      <a:endParaRPr kumimoji="0" lang="en-US" sz="1200" b="1" i="0" u="sng"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8897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1. OPORD</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 orders issued</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Failure to issue or develop any paragraph or failure to restate essential tasks or task and purpose</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48418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A. DIRECT FIRE PLAN</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 plan</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Did not attain one or more areas under criterion for (AMBER)  </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106362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 GRAPHICS</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Not done</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No refinement of graphics; no dissemination or briefing of SITEMP; and/or graphics not issued to all subordinate elements or attached/OPCON elements.  </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681038">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 PCC/PCI</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bg1"/>
                          </a:solidFill>
                          <a:effectLst/>
                          <a:latin typeface="Arial" charset="0"/>
                          <a:cs typeface="Arial" charset="0"/>
                        </a:rPr>
                        <a:t>Not conducted</a:t>
                      </a:r>
                      <a:endParaRPr kumimoji="0" lang="en-US" sz="1200" b="1" i="0" u="sng" strike="noStrike" cap="none" normalizeH="0" baseline="0" dirty="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Did not attain one or more areas under the criterion for (RED); did not attempt to correct deficient areas</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4826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A. BORESIGHT</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Not done</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Not done by all or not conducted to the same standard</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6985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B. 5988E</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Not done or turned in</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PMCS, faults verified by mechanics, Not done by all or not conducted to same standard</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8556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C. RESUPPLY</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Not identified.</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Unit has not met one of the above criteria for a (AMBER); insufficient material to accomplish the mission; unaware of CL III/V/VIII status</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508000">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4. REHEARSALS</a:t>
                      </a:r>
                      <a:endParaRPr kumimoji="0" lang="en-US" sz="1200" b="1" i="0" u="sng"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Not conducted</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Did not meet one or more of the criteria for a (AMBER)</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50006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 SECURITY</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 plan</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cs typeface="Arial" charset="0"/>
                        </a:rPr>
                        <a:t>Security drops below required levels, unaware of compromise</a:t>
                      </a:r>
                      <a:endParaRPr kumimoji="0" lang="en-US" sz="12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6600"/>
                    </a:solidFill>
                  </a:tcPr>
                </a:tc>
              </a:tr>
              <a:tr h="70961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 RISK MANAGEMENT</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bg1"/>
                          </a:solidFill>
                          <a:effectLst/>
                          <a:latin typeface="Arial" charset="0"/>
                          <a:cs typeface="Arial" charset="0"/>
                        </a:rPr>
                        <a:t>No risk assessment conducted</a:t>
                      </a:r>
                      <a:endParaRPr kumimoji="0" lang="en-US" sz="1200" b="1" i="0" u="sng" strike="noStrike" cap="none" normalizeH="0" baseline="0" smtClean="0">
                        <a:ln>
                          <a:noFill/>
                        </a:ln>
                        <a:solidFill>
                          <a:schemeClr val="bg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charset="0"/>
                          <a:cs typeface="Arial" charset="0"/>
                        </a:rPr>
                        <a:t>Risk identified but no reduction by control measures nor any supervision</a:t>
                      </a:r>
                      <a:endParaRPr kumimoji="0" lang="en-US" sz="12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6600"/>
                    </a:solidFill>
                  </a:tcPr>
                </a:tc>
              </a:tr>
            </a:tbl>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Number Placeholder 5"/>
          <p:cNvSpPr>
            <a:spLocks noGrp="1"/>
          </p:cNvSpPr>
          <p:nvPr>
            <p:ph type="sldNum" sz="quarter" idx="4294967295"/>
          </p:nvPr>
        </p:nvSpPr>
        <p:spPr>
          <a:xfrm>
            <a:off x="4914900" y="8326438"/>
            <a:ext cx="1600200" cy="635000"/>
          </a:xfrm>
          <a:prstGeom prst="rect">
            <a:avLst/>
          </a:prstGeom>
          <a:noFill/>
        </p:spPr>
        <p:txBody>
          <a:bodyPr/>
          <a:lstStyle/>
          <a:p>
            <a:fld id="{63C2E59E-A0A3-4C7A-A704-242D46ED9B4E}" type="slidenum">
              <a:rPr lang="en-US" smtClean="0">
                <a:cs typeface="Arial" charset="0"/>
              </a:rPr>
              <a:pPr/>
              <a:t>40</a:t>
            </a:fld>
            <a:endParaRPr lang="en-US" smtClean="0">
              <a:cs typeface="Arial" charset="0"/>
            </a:endParaRPr>
          </a:p>
        </p:txBody>
      </p:sp>
      <p:pic>
        <p:nvPicPr>
          <p:cNvPr id="77826" name="Picture 7"/>
          <p:cNvPicPr>
            <a:picLocks noChangeAspect="1" noChangeArrowheads="1"/>
          </p:cNvPicPr>
          <p:nvPr/>
        </p:nvPicPr>
        <p:blipFill>
          <a:blip r:embed="rId2" cstate="print"/>
          <a:srcRect r="49982"/>
          <a:stretch>
            <a:fillRect/>
          </a:stretch>
        </p:blipFill>
        <p:spPr bwMode="auto">
          <a:xfrm>
            <a:off x="228600" y="457200"/>
            <a:ext cx="5791200" cy="8704325"/>
          </a:xfrm>
          <a:prstGeom prst="rect">
            <a:avLst/>
          </a:prstGeom>
          <a:noFill/>
          <a:ln w="9525">
            <a:noFill/>
            <a:miter lim="800000"/>
            <a:headEnd/>
            <a:tailEnd/>
          </a:ln>
        </p:spPr>
      </p:pic>
      <p:sp>
        <p:nvSpPr>
          <p:cNvPr id="77827" name="Rectangle 2"/>
          <p:cNvSpPr>
            <a:spLocks noChangeArrowheads="1"/>
          </p:cNvSpPr>
          <p:nvPr/>
        </p:nvSpPr>
        <p:spPr bwMode="auto">
          <a:xfrm>
            <a:off x="5791200" y="0"/>
            <a:ext cx="1066800" cy="762000"/>
          </a:xfrm>
          <a:prstGeom prst="rect">
            <a:avLst/>
          </a:prstGeom>
          <a:solidFill>
            <a:schemeClr val="bg1"/>
          </a:solid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303-1</a:t>
            </a:r>
            <a:r>
              <a:rPr lang="en-US" u="none" dirty="0">
                <a:solidFill>
                  <a:schemeClr val="tx2"/>
                </a:solidFill>
              </a:rPr>
              <a:t/>
            </a:r>
            <a:br>
              <a:rPr lang="en-US" u="none" dirty="0">
                <a:solidFill>
                  <a:schemeClr val="tx2"/>
                </a:solidFill>
              </a:rPr>
            </a:br>
            <a:r>
              <a:rPr lang="en-US" u="none" dirty="0">
                <a:solidFill>
                  <a:schemeClr val="tx2"/>
                </a:solidFill>
              </a:rPr>
              <a:t>IH AGI Smart </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p:cNvPicPr>
            <a:picLocks noChangeAspect="1" noChangeArrowheads="1"/>
          </p:cNvPicPr>
          <p:nvPr/>
        </p:nvPicPr>
        <p:blipFill>
          <a:blip r:embed="rId2" cstate="print"/>
          <a:srcRect l="49573"/>
          <a:stretch>
            <a:fillRect/>
          </a:stretch>
        </p:blipFill>
        <p:spPr bwMode="auto">
          <a:xfrm>
            <a:off x="76200" y="228600"/>
            <a:ext cx="6019800" cy="8974434"/>
          </a:xfrm>
          <a:prstGeom prst="rect">
            <a:avLst/>
          </a:prstGeom>
          <a:noFill/>
          <a:ln w="9525">
            <a:noFill/>
            <a:miter lim="800000"/>
            <a:headEnd/>
            <a:tailEnd/>
          </a:ln>
        </p:spPr>
      </p:pic>
      <p:sp>
        <p:nvSpPr>
          <p:cNvPr id="6" name="Rectangle 2"/>
          <p:cNvSpPr>
            <a:spLocks noChangeArrowheads="1"/>
          </p:cNvSpPr>
          <p:nvPr/>
        </p:nvSpPr>
        <p:spPr bwMode="auto">
          <a:xfrm>
            <a:off x="5791200" y="0"/>
            <a:ext cx="1066800" cy="762000"/>
          </a:xfrm>
          <a:prstGeom prst="rect">
            <a:avLst/>
          </a:prstGeom>
          <a:solidFill>
            <a:schemeClr val="bg1"/>
          </a:solid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303-2</a:t>
            </a:r>
            <a:r>
              <a:rPr lang="en-US" u="none" dirty="0">
                <a:solidFill>
                  <a:schemeClr val="tx2"/>
                </a:solidFill>
              </a:rPr>
              <a:t/>
            </a:r>
            <a:br>
              <a:rPr lang="en-US" u="none" dirty="0">
                <a:solidFill>
                  <a:schemeClr val="tx2"/>
                </a:solidFill>
              </a:rPr>
            </a:br>
            <a:r>
              <a:rPr lang="en-US" u="none" dirty="0">
                <a:solidFill>
                  <a:schemeClr val="tx2"/>
                </a:solidFill>
              </a:rPr>
              <a:t>IH </a:t>
            </a:r>
            <a:r>
              <a:rPr lang="en-US" u="none" dirty="0" err="1">
                <a:solidFill>
                  <a:schemeClr val="tx2"/>
                </a:solidFill>
              </a:rPr>
              <a:t>AGI</a:t>
            </a:r>
            <a:r>
              <a:rPr lang="en-US" u="none" dirty="0">
                <a:solidFill>
                  <a:schemeClr val="tx2"/>
                </a:solidFill>
              </a:rPr>
              <a:t> </a:t>
            </a:r>
            <a:r>
              <a:rPr lang="en-US" u="none" dirty="0" smtClean="0">
                <a:solidFill>
                  <a:schemeClr val="tx2"/>
                </a:solidFill>
              </a:rPr>
              <a:t>Smart</a:t>
            </a:r>
            <a:endParaRPr lang="en-US" u="none" dirty="0">
              <a:solidFill>
                <a:schemeClr val="tx2"/>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81000" y="762000"/>
            <a:ext cx="4007636" cy="3416320"/>
          </a:xfrm>
          <a:prstGeom prst="rect">
            <a:avLst/>
          </a:prstGeom>
          <a:noFill/>
        </p:spPr>
        <p:txBody>
          <a:bodyPr wrap="none" rtlCol="0">
            <a:spAutoFit/>
          </a:bodyPr>
          <a:lstStyle/>
          <a:p>
            <a:r>
              <a:rPr lang="en-US" sz="1200" b="0" u="none" dirty="0" smtClean="0">
                <a:latin typeface="Arial" pitchFamily="34" charset="0"/>
                <a:cs typeface="Arial" pitchFamily="34" charset="0"/>
              </a:rPr>
              <a:t>PICKUP/LANDING ZONE OPERATIONS</a:t>
            </a:r>
          </a:p>
          <a:p>
            <a:pPr>
              <a:buFontTx/>
              <a:buChar char="-"/>
            </a:pPr>
            <a:r>
              <a:rPr lang="en-US" sz="1200" b="0" u="none" dirty="0" smtClean="0">
                <a:latin typeface="Arial" pitchFamily="34" charset="0"/>
                <a:cs typeface="Arial" pitchFamily="34" charset="0"/>
              </a:rPr>
              <a:t>Select and control the PZ/LZ</a:t>
            </a:r>
          </a:p>
          <a:p>
            <a:pPr>
              <a:buFontTx/>
              <a:buChar char="-"/>
            </a:pPr>
            <a:r>
              <a:rPr lang="en-US" sz="1200" b="0" u="none" dirty="0" smtClean="0">
                <a:latin typeface="Arial" pitchFamily="34" charset="0"/>
                <a:cs typeface="Arial" pitchFamily="34" charset="0"/>
              </a:rPr>
              <a:t>Secure the PZ/LZ</a:t>
            </a:r>
          </a:p>
          <a:p>
            <a:pPr>
              <a:buFontTx/>
              <a:buChar char="-"/>
            </a:pPr>
            <a:r>
              <a:rPr lang="en-US" sz="1200" b="0" u="none" dirty="0" smtClean="0">
                <a:latin typeface="Arial" pitchFamily="34" charset="0"/>
                <a:cs typeface="Arial" pitchFamily="34" charset="0"/>
              </a:rPr>
              <a:t>Provide wind velocity and direction, cloud cover,</a:t>
            </a:r>
          </a:p>
          <a:p>
            <a:r>
              <a:rPr lang="en-US" sz="1200" b="0" u="none" dirty="0" smtClean="0">
                <a:latin typeface="Arial" pitchFamily="34" charset="0"/>
                <a:cs typeface="Arial" pitchFamily="34" charset="0"/>
              </a:rPr>
              <a:t>  visibility, ceiling</a:t>
            </a:r>
          </a:p>
          <a:p>
            <a:r>
              <a:rPr lang="en-US" sz="1200" b="0" u="none" dirty="0" smtClean="0">
                <a:latin typeface="Arial" pitchFamily="34" charset="0"/>
                <a:cs typeface="Arial" pitchFamily="34" charset="0"/>
              </a:rPr>
              <a:t>-Provide if any, obstacles, wire hazards, enemy SITEMP</a:t>
            </a:r>
          </a:p>
          <a:p>
            <a:endParaRPr lang="en-US" sz="1200" b="0" u="none" dirty="0" smtClean="0">
              <a:latin typeface="Arial" pitchFamily="34" charset="0"/>
              <a:cs typeface="Arial" pitchFamily="34" charset="0"/>
            </a:endParaRPr>
          </a:p>
          <a:p>
            <a:r>
              <a:rPr lang="en-US" sz="1200" b="0" u="none" dirty="0" smtClean="0">
                <a:latin typeface="Arial" pitchFamily="34" charset="0"/>
                <a:cs typeface="Arial" pitchFamily="34" charset="0"/>
              </a:rPr>
              <a:t>CONDITIONS IN THE PZ/LZ</a:t>
            </a:r>
          </a:p>
          <a:p>
            <a:r>
              <a:rPr lang="en-US" sz="1200" b="0" u="none" dirty="0" smtClean="0">
                <a:latin typeface="Arial" pitchFamily="34" charset="0"/>
                <a:cs typeface="Arial" pitchFamily="34" charset="0"/>
              </a:rPr>
              <a:t>-Size of PZ/LZ</a:t>
            </a:r>
          </a:p>
          <a:p>
            <a:r>
              <a:rPr lang="en-US" sz="1200" b="0" u="none" dirty="0" smtClean="0">
                <a:latin typeface="Arial" pitchFamily="34" charset="0"/>
                <a:cs typeface="Arial" pitchFamily="34" charset="0"/>
              </a:rPr>
              <a:t>-Landing site requirement</a:t>
            </a:r>
          </a:p>
          <a:p>
            <a:r>
              <a:rPr lang="en-US" sz="1200" b="0" u="none" dirty="0" smtClean="0">
                <a:latin typeface="Arial" pitchFamily="34" charset="0"/>
                <a:cs typeface="Arial" pitchFamily="34" charset="0"/>
              </a:rPr>
              <a:t>-Surface conditions</a:t>
            </a:r>
          </a:p>
          <a:p>
            <a:r>
              <a:rPr lang="en-US" sz="1200" b="0" u="none" dirty="0" smtClean="0">
                <a:latin typeface="Arial" pitchFamily="34" charset="0"/>
                <a:cs typeface="Arial" pitchFamily="34" charset="0"/>
              </a:rPr>
              <a:t>-Approach/departure direction</a:t>
            </a:r>
          </a:p>
          <a:p>
            <a:endParaRPr lang="en-US" sz="1200" b="0" u="none" dirty="0" smtClean="0">
              <a:latin typeface="Arial" pitchFamily="34" charset="0"/>
              <a:cs typeface="Arial" pitchFamily="34" charset="0"/>
            </a:endParaRPr>
          </a:p>
          <a:p>
            <a:r>
              <a:rPr lang="en-US" sz="1200" b="0" u="none" dirty="0" smtClean="0">
                <a:latin typeface="Arial" pitchFamily="34" charset="0"/>
                <a:cs typeface="Arial" pitchFamily="34" charset="0"/>
              </a:rPr>
              <a:t>MARKING OF THE PZ/LZ</a:t>
            </a:r>
          </a:p>
          <a:p>
            <a:r>
              <a:rPr lang="en-US" sz="1200" b="0" u="none" dirty="0" smtClean="0">
                <a:latin typeface="Arial" pitchFamily="34" charset="0"/>
                <a:cs typeface="Arial" pitchFamily="34" charset="0"/>
              </a:rPr>
              <a:t>-Daylight operations</a:t>
            </a:r>
          </a:p>
          <a:p>
            <a:r>
              <a:rPr lang="en-US" sz="1200" b="0" u="none" dirty="0" smtClean="0">
                <a:latin typeface="Arial" pitchFamily="34" charset="0"/>
                <a:cs typeface="Arial" pitchFamily="34" charset="0"/>
              </a:rPr>
              <a:t>-Night operations</a:t>
            </a:r>
          </a:p>
          <a:p>
            <a:endParaRPr lang="en-US" sz="1200" b="0" u="none" dirty="0" smtClean="0">
              <a:latin typeface="Arial" pitchFamily="34" charset="0"/>
              <a:cs typeface="Arial" pitchFamily="34" charset="0"/>
            </a:endParaRPr>
          </a:p>
          <a:p>
            <a:r>
              <a:rPr lang="en-US" sz="1200" b="0" u="none" dirty="0" smtClean="0">
                <a:latin typeface="Arial" pitchFamily="34" charset="0"/>
                <a:cs typeface="Arial" pitchFamily="34" charset="0"/>
              </a:rPr>
              <a:t> </a:t>
            </a:r>
          </a:p>
        </p:txBody>
      </p:sp>
      <p:sp>
        <p:nvSpPr>
          <p:cNvPr id="4" name="TextBox 3"/>
          <p:cNvSpPr txBox="1"/>
          <p:nvPr/>
        </p:nvSpPr>
        <p:spPr>
          <a:xfrm>
            <a:off x="5562600" y="152400"/>
            <a:ext cx="997389" cy="646331"/>
          </a:xfrm>
          <a:prstGeom prst="rect">
            <a:avLst/>
          </a:prstGeom>
          <a:noFill/>
        </p:spPr>
        <p:txBody>
          <a:bodyPr wrap="none" rtlCol="0">
            <a:spAutoFit/>
          </a:bodyPr>
          <a:lstStyle/>
          <a:p>
            <a:r>
              <a:rPr lang="en-US" sz="1200" u="none" dirty="0" smtClean="0">
                <a:latin typeface="Arial" pitchFamily="34" charset="0"/>
                <a:cs typeface="Arial" pitchFamily="34" charset="0"/>
              </a:rPr>
              <a:t>Card: #</a:t>
            </a:r>
            <a:r>
              <a:rPr lang="en-US" u="none" dirty="0" smtClean="0">
                <a:latin typeface="Arial" pitchFamily="34" charset="0"/>
                <a:cs typeface="Arial" pitchFamily="34" charset="0"/>
              </a:rPr>
              <a:t>304</a:t>
            </a:r>
            <a:endParaRPr lang="en-US" sz="1200" u="none" dirty="0" smtClean="0">
              <a:latin typeface="Arial" pitchFamily="34" charset="0"/>
              <a:cs typeface="Arial" pitchFamily="34" charset="0"/>
            </a:endParaRPr>
          </a:p>
          <a:p>
            <a:r>
              <a:rPr lang="en-US" sz="1200" u="none" dirty="0" err="1" smtClean="0">
                <a:latin typeface="Arial" pitchFamily="34" charset="0"/>
                <a:cs typeface="Arial" pitchFamily="34" charset="0"/>
              </a:rPr>
              <a:t>LZ</a:t>
            </a:r>
            <a:endParaRPr lang="en-US" sz="1200" u="none" dirty="0" smtClean="0">
              <a:latin typeface="Arial" pitchFamily="34" charset="0"/>
              <a:cs typeface="Arial" pitchFamily="34" charset="0"/>
            </a:endParaRPr>
          </a:p>
          <a:p>
            <a:r>
              <a:rPr lang="en-US" sz="1200" u="none" dirty="0" smtClean="0">
                <a:latin typeface="Arial" pitchFamily="34" charset="0"/>
                <a:cs typeface="Arial" pitchFamily="34" charset="0"/>
              </a:rPr>
              <a:t>Operations</a:t>
            </a:r>
          </a:p>
        </p:txBody>
      </p:sp>
      <p:pic>
        <p:nvPicPr>
          <p:cNvPr id="61442" name="Picture 2"/>
          <p:cNvPicPr>
            <a:picLocks noChangeAspect="1" noChangeArrowheads="1"/>
          </p:cNvPicPr>
          <p:nvPr/>
        </p:nvPicPr>
        <p:blipFill>
          <a:blip r:embed="rId2" cstate="print"/>
          <a:srcRect/>
          <a:stretch>
            <a:fillRect/>
          </a:stretch>
        </p:blipFill>
        <p:spPr bwMode="auto">
          <a:xfrm>
            <a:off x="0" y="4038600"/>
            <a:ext cx="6858000" cy="2286000"/>
          </a:xfrm>
          <a:prstGeom prst="rect">
            <a:avLst/>
          </a:prstGeom>
          <a:noFill/>
          <a:ln w="9525">
            <a:noFill/>
            <a:miter lim="800000"/>
            <a:headEnd/>
            <a:tailEnd/>
          </a:ln>
        </p:spPr>
      </p:pic>
      <p:pic>
        <p:nvPicPr>
          <p:cNvPr id="61443" name="Picture 3"/>
          <p:cNvPicPr>
            <a:picLocks noChangeAspect="1" noChangeArrowheads="1"/>
          </p:cNvPicPr>
          <p:nvPr/>
        </p:nvPicPr>
        <p:blipFill>
          <a:blip r:embed="rId3" cstate="print"/>
          <a:srcRect/>
          <a:stretch>
            <a:fillRect/>
          </a:stretch>
        </p:blipFill>
        <p:spPr bwMode="auto">
          <a:xfrm>
            <a:off x="0" y="6332668"/>
            <a:ext cx="6858000" cy="281133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7537" name="Picture 1"/>
          <p:cNvPicPr>
            <a:picLocks noChangeAspect="1" noChangeArrowheads="1"/>
          </p:cNvPicPr>
          <p:nvPr/>
        </p:nvPicPr>
        <p:blipFill>
          <a:blip r:embed="rId2" cstate="print"/>
          <a:srcRect/>
          <a:stretch>
            <a:fillRect/>
          </a:stretch>
        </p:blipFill>
        <p:spPr bwMode="auto">
          <a:xfrm>
            <a:off x="482600" y="952500"/>
            <a:ext cx="5842000" cy="4381500"/>
          </a:xfrm>
          <a:prstGeom prst="rect">
            <a:avLst/>
          </a:prstGeom>
          <a:noFill/>
          <a:ln w="9525">
            <a:noFill/>
            <a:miter lim="800000"/>
            <a:headEnd/>
            <a:tailEnd/>
          </a:ln>
          <a:effectLst/>
        </p:spPr>
      </p:pic>
      <p:sp>
        <p:nvSpPr>
          <p:cNvPr id="2" name="Slide Number Placeholder 1"/>
          <p:cNvSpPr>
            <a:spLocks noGrp="1"/>
          </p:cNvSpPr>
          <p:nvPr>
            <p:ph type="sldNum" sz="quarter" idx="4294967295"/>
          </p:nvPr>
        </p:nvSpPr>
        <p:spPr>
          <a:xfrm>
            <a:off x="4914900" y="8326438"/>
            <a:ext cx="1600200" cy="635000"/>
          </a:xfrm>
          <a:prstGeom prst="rect">
            <a:avLst/>
          </a:prstGeom>
        </p:spPr>
        <p:txBody>
          <a:bodyPr/>
          <a:lstStyle/>
          <a:p>
            <a:pPr>
              <a:defRPr/>
            </a:pPr>
            <a:fld id="{000542E4-8F50-4833-A6BF-AB77FC5F63F1}" type="slidenum">
              <a:rPr lang="en-US" smtClean="0"/>
              <a:pPr>
                <a:defRPr/>
              </a:pPr>
              <a:t>43</a:t>
            </a:fld>
            <a:endParaRPr lang="en-US"/>
          </a:p>
        </p:txBody>
      </p:sp>
      <p:sp>
        <p:nvSpPr>
          <p:cNvPr id="3" name="TextBox 2"/>
          <p:cNvSpPr txBox="1"/>
          <p:nvPr/>
        </p:nvSpPr>
        <p:spPr>
          <a:xfrm>
            <a:off x="5562601" y="0"/>
            <a:ext cx="1295400" cy="646331"/>
          </a:xfrm>
          <a:prstGeom prst="rect">
            <a:avLst/>
          </a:prstGeom>
          <a:noFill/>
        </p:spPr>
        <p:txBody>
          <a:bodyPr wrap="square" rtlCol="0">
            <a:spAutoFit/>
          </a:bodyPr>
          <a:lstStyle/>
          <a:p>
            <a:r>
              <a:rPr lang="en-US" sz="1200" u="none" dirty="0" smtClean="0">
                <a:latin typeface="Arial" pitchFamily="34" charset="0"/>
                <a:cs typeface="Arial" pitchFamily="34" charset="0"/>
              </a:rPr>
              <a:t>Card: #</a:t>
            </a:r>
            <a:r>
              <a:rPr lang="en-US" u="none" dirty="0" smtClean="0">
                <a:latin typeface="Arial" pitchFamily="34" charset="0"/>
                <a:cs typeface="Arial" pitchFamily="34" charset="0"/>
              </a:rPr>
              <a:t>305</a:t>
            </a:r>
            <a:r>
              <a:rPr lang="en-US" sz="1200" u="none" dirty="0" smtClean="0">
                <a:latin typeface="Arial" pitchFamily="34" charset="0"/>
                <a:cs typeface="Arial" pitchFamily="34" charset="0"/>
              </a:rPr>
              <a:t> Information Operations  </a:t>
            </a:r>
          </a:p>
        </p:txBody>
      </p:sp>
      <p:sp>
        <p:nvSpPr>
          <p:cNvPr id="603137" name="Rectangle 1"/>
          <p:cNvSpPr>
            <a:spLocks noChangeArrowheads="1"/>
          </p:cNvSpPr>
          <p:nvPr/>
        </p:nvSpPr>
        <p:spPr bwMode="auto">
          <a:xfrm>
            <a:off x="0" y="609600"/>
            <a:ext cx="68580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  Planning: Use</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ASCOPE (Area, Structures, Capabilities, Organizations, People, and Events) and PMESII (Political, Military/Security, Economic, Social, Infrastructure, and Information) to focus the Information Operation IPB process in order to identify relevant variables within the OE.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03139" name="Picture 3"/>
          <p:cNvPicPr>
            <a:picLocks noChangeAspect="1" noChangeArrowheads="1"/>
          </p:cNvPicPr>
          <p:nvPr/>
        </p:nvPicPr>
        <p:blipFill>
          <a:blip r:embed="rId3" cstate="print"/>
          <a:srcRect/>
          <a:stretch>
            <a:fillRect/>
          </a:stretch>
        </p:blipFill>
        <p:spPr bwMode="auto">
          <a:xfrm>
            <a:off x="2329445" y="5257800"/>
            <a:ext cx="4528555" cy="3810000"/>
          </a:xfrm>
          <a:prstGeom prst="rect">
            <a:avLst/>
          </a:prstGeom>
          <a:noFill/>
          <a:ln w="25400">
            <a:solidFill>
              <a:srgbClr val="000000"/>
            </a:solidFill>
            <a:miter lim="800000"/>
            <a:headEnd/>
            <a:tailEnd/>
          </a:ln>
        </p:spPr>
      </p:pic>
      <p:sp>
        <p:nvSpPr>
          <p:cNvPr id="8" name="TextBox 7"/>
          <p:cNvSpPr txBox="1"/>
          <p:nvPr/>
        </p:nvSpPr>
        <p:spPr>
          <a:xfrm>
            <a:off x="0" y="5181600"/>
            <a:ext cx="2514600" cy="646331"/>
          </a:xfrm>
          <a:prstGeom prst="rect">
            <a:avLst/>
          </a:prstGeom>
          <a:noFill/>
        </p:spPr>
        <p:txBody>
          <a:bodyPr wrap="square" rtlCol="0">
            <a:spAutoFit/>
          </a:bodyPr>
          <a:lstStyle/>
          <a:p>
            <a:r>
              <a:rPr lang="en-US" u="none" dirty="0" smtClean="0"/>
              <a:t>B. Targeting</a:t>
            </a:r>
            <a:r>
              <a:rPr lang="en-US" b="0" u="none" dirty="0" smtClean="0"/>
              <a:t>: Utilize the D3A Targeting methodology.  Decide-Detect-Deliver-Assess</a:t>
            </a:r>
            <a:endParaRPr lang="en-US" b="0" u="none" dirty="0"/>
          </a:p>
        </p:txBody>
      </p:sp>
      <p:sp>
        <p:nvSpPr>
          <p:cNvPr id="9" name="TextBox 8"/>
          <p:cNvSpPr txBox="1"/>
          <p:nvPr/>
        </p:nvSpPr>
        <p:spPr>
          <a:xfrm>
            <a:off x="0" y="5791200"/>
            <a:ext cx="2362200" cy="1384995"/>
          </a:xfrm>
          <a:prstGeom prst="rect">
            <a:avLst/>
          </a:prstGeom>
          <a:noFill/>
        </p:spPr>
        <p:txBody>
          <a:bodyPr wrap="square" rtlCol="0">
            <a:spAutoFit/>
          </a:bodyPr>
          <a:lstStyle/>
          <a:p>
            <a:r>
              <a:rPr lang="en-US" u="none" dirty="0" smtClean="0"/>
              <a:t>C.  Execution</a:t>
            </a:r>
            <a:r>
              <a:rPr lang="en-US" b="0" u="none" dirty="0" smtClean="0"/>
              <a:t>: The monitoring of non-lethal task execution in support of on-going operations is decentralized.  The Non-Lethal section tracks significant daily events through the S3 battle captain.</a:t>
            </a:r>
            <a:endParaRPr lang="en-US" b="0" u="none" dirty="0"/>
          </a:p>
        </p:txBody>
      </p:sp>
      <p:sp>
        <p:nvSpPr>
          <p:cNvPr id="10" name="TextBox 9"/>
          <p:cNvSpPr txBox="1"/>
          <p:nvPr/>
        </p:nvSpPr>
        <p:spPr>
          <a:xfrm>
            <a:off x="0" y="7172742"/>
            <a:ext cx="2286000" cy="2123658"/>
          </a:xfrm>
          <a:prstGeom prst="rect">
            <a:avLst/>
          </a:prstGeom>
          <a:noFill/>
        </p:spPr>
        <p:txBody>
          <a:bodyPr wrap="square" rtlCol="0">
            <a:spAutoFit/>
          </a:bodyPr>
          <a:lstStyle/>
          <a:p>
            <a:r>
              <a:rPr lang="en-US" u="none" dirty="0" smtClean="0"/>
              <a:t>D.  Assessment</a:t>
            </a:r>
            <a:r>
              <a:rPr lang="en-US" b="0" u="none" dirty="0" smtClean="0"/>
              <a:t>: The Non-Lethal Targeting Officer assesses the effects of the SQDN’s information operations tasks by analyzing trends within the OE as compared to the Information Engagement objectives established or adjusted for the executed targeting cycle.</a:t>
            </a:r>
          </a:p>
          <a:p>
            <a:endParaRPr lang="en-US" b="0" u="none"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562601" y="0"/>
            <a:ext cx="1295400" cy="646331"/>
          </a:xfrm>
          <a:prstGeom prst="rect">
            <a:avLst/>
          </a:prstGeom>
          <a:noFill/>
        </p:spPr>
        <p:txBody>
          <a:bodyPr wrap="square" rtlCol="0">
            <a:spAutoFit/>
          </a:bodyPr>
          <a:lstStyle/>
          <a:p>
            <a:r>
              <a:rPr lang="en-US" sz="1200" u="none" dirty="0" smtClean="0">
                <a:latin typeface="Arial" pitchFamily="34" charset="0"/>
                <a:cs typeface="Arial" pitchFamily="34" charset="0"/>
              </a:rPr>
              <a:t>Card: #</a:t>
            </a:r>
            <a:r>
              <a:rPr lang="en-US" u="none" dirty="0" smtClean="0">
                <a:latin typeface="Arial" pitchFamily="34" charset="0"/>
                <a:cs typeface="Arial" pitchFamily="34" charset="0"/>
              </a:rPr>
              <a:t>306</a:t>
            </a:r>
            <a:r>
              <a:rPr lang="en-US" sz="1200" u="none" dirty="0" smtClean="0">
                <a:latin typeface="Arial" pitchFamily="34" charset="0"/>
                <a:cs typeface="Arial" pitchFamily="34" charset="0"/>
              </a:rPr>
              <a:t> Media Interaction</a:t>
            </a:r>
          </a:p>
        </p:txBody>
      </p:sp>
      <p:sp>
        <p:nvSpPr>
          <p:cNvPr id="609281" name="Rectangle 1"/>
          <p:cNvSpPr>
            <a:spLocks noChangeArrowheads="1"/>
          </p:cNvSpPr>
          <p:nvPr/>
        </p:nvSpPr>
        <p:spPr bwMode="auto">
          <a:xfrm>
            <a:off x="0" y="514588"/>
            <a:ext cx="6858000" cy="83561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r>
              <a:rPr kumimoji="0" lang="en-US"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GENERAL MEDIA ENGAGEMENT RULES</a:t>
            </a: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tab pos="228600" algn="l"/>
                <a:tab pos="457200" algn="l"/>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cs typeface="Arial" pitchFamily="34" charset="0"/>
              </a:rPr>
              <a:t>Never get too comfortable when talking to the news media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cs typeface="Arial" pitchFamily="34" charset="0"/>
              </a:rPr>
              <a:t>Plan for every media engagement – visualize the goal and stay on message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cs typeface="Arial" pitchFamily="34" charset="0"/>
              </a:rPr>
              <a:t>Soldiers and especially commanders are encouraged to engage the news media; stay in your lane – talk about what you have direct control over.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cs typeface="Arial" pitchFamily="34" charset="0"/>
              </a:rPr>
              <a:t>Always be professional</a:t>
            </a:r>
            <a:r>
              <a:rPr kumimoji="0" lang="en-US" b="0" i="0" u="none" strike="noStrike" cap="none" normalizeH="0" dirty="0" smtClean="0">
                <a:ln>
                  <a:noFill/>
                </a:ln>
                <a:solidFill>
                  <a:schemeClr val="tx1"/>
                </a:solidFill>
                <a:effectLst/>
                <a:latin typeface="Arial" pitchFamily="34" charset="0"/>
                <a:cs typeface="Arial" pitchFamily="34" charset="0"/>
              </a:rPr>
              <a:t> </a:t>
            </a:r>
            <a:r>
              <a:rPr kumimoji="0" lang="en-US" b="0" i="0" u="none" strike="noStrike" cap="none" normalizeH="0" baseline="0" dirty="0" smtClean="0">
                <a:ln>
                  <a:noFill/>
                </a:ln>
                <a:solidFill>
                  <a:schemeClr val="tx1"/>
                </a:solidFill>
                <a:effectLst/>
                <a:latin typeface="Arial" pitchFamily="34" charset="0"/>
                <a:cs typeface="Arial" pitchFamily="34" charset="0"/>
              </a:rPr>
              <a:t>– </a:t>
            </a:r>
            <a:r>
              <a:rPr kumimoji="0" lang="en-US" b="0" i="0" u="sng" strike="noStrike" cap="none" normalizeH="0" baseline="0" dirty="0" smtClean="0">
                <a:ln>
                  <a:noFill/>
                </a:ln>
                <a:solidFill>
                  <a:schemeClr val="tx1"/>
                </a:solidFill>
                <a:effectLst/>
                <a:latin typeface="Arial" pitchFamily="34" charset="0"/>
                <a:cs typeface="Arial" pitchFamily="34" charset="0"/>
              </a:rPr>
              <a:t>issues</a:t>
            </a:r>
            <a:r>
              <a:rPr kumimoji="0" lang="en-US" b="0" i="0" u="none" strike="noStrike" cap="none" normalizeH="0" baseline="0" dirty="0" smtClean="0">
                <a:ln>
                  <a:noFill/>
                </a:ln>
                <a:solidFill>
                  <a:schemeClr val="tx1"/>
                </a:solidFill>
                <a:effectLst/>
                <a:latin typeface="Arial" pitchFamily="34" charset="0"/>
                <a:cs typeface="Arial" pitchFamily="34" charset="0"/>
              </a:rPr>
              <a:t> should be addressed to the command not the media.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Working With Media On the Battlefield: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do </a:t>
            </a: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not</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have to talk to the media.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-However, Soldiers who refuse to speak with media present the impression that they are withholding information.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cs typeface="Arial" pitchFamily="34" charset="0"/>
              </a:rPr>
              <a:t>Your comments matter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cs typeface="Arial" pitchFamily="34" charset="0"/>
              </a:rPr>
              <a:t>You’re the best spokesperson we have and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cs typeface="Arial" pitchFamily="34" charset="0"/>
              </a:rPr>
              <a:t>We need you to tell the Army story BUT we also need you to do it right!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-All Soldiers need to talk to the news media about what they are doing;  stay in your</a:t>
            </a:r>
            <a:r>
              <a:rPr kumimoji="0" lang="en-US" b="0" i="0" u="none" strike="noStrike" cap="none" normalizeH="0" dirty="0" smtClean="0">
                <a:ln>
                  <a:noFill/>
                </a:ln>
                <a:solidFill>
                  <a:schemeClr val="tx1"/>
                </a:solidFill>
                <a:effectLst/>
                <a:latin typeface="Arial" pitchFamily="34" charset="0"/>
                <a:ea typeface="Times New Roman" pitchFamily="18" charset="0"/>
                <a:cs typeface="Arial" pitchFamily="34" charset="0"/>
              </a:rPr>
              <a:t> lane.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-Discuss </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only those matters over which you have direct responsibility or personal knowledge.  If you don’t know, say so.</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Before the interview: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PLANNED/OPPORTUNITY:</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Identify and report the journalist’s name and agency to your TOC.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Verify credentials with higher HQs.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Determine the topic and ensure you are the right spokesperson. If not, locate and prep the right Soldier.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Know what you want to say (messages).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PLANNED:</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Choose the location (OPSEC, backdrop).</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Prepare an opening and closing statement (20-30 Sec.).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Prepare for 4 easy &amp; 4 hard questions.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Rehearse, rehearse, rehearse.</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During the interview: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Stay in you lane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Only talk about what you have direct control over.  Talk about your job, your Soldiers and your mission.</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Avoid – Political, hypothetical &amp; critical questions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news media will tell their story with or without you – only way to balance?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Engage with a plan, Develop an easily identifiable theme, No more than three core messages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Provide personal examples</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Visualize end result… attain end result</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Mission – Soldier – Family – Team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457200" algn="l"/>
              </a:tabLst>
            </a:pPr>
            <a:r>
              <a:rPr kumimoji="0" lang="en-US" b="1"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After the Interview:</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Take an opportunity photo with the reporter.</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What is the deadline and expected publication date? </a:t>
            </a: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228600" algn="l"/>
                <a:tab pos="457200" algn="l"/>
              </a:tabLst>
            </a:pP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Contact BCT PAO with following information--MEDIA CONTACT REPORT format as per CARD 0920 (This report is required for planned and unplanned media)</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Sustainment</a:t>
            </a:r>
            <a:br>
              <a:rPr lang="en-US" dirty="0" smtClean="0"/>
            </a:br>
            <a:r>
              <a:rPr lang="en-US" sz="2800" dirty="0" smtClean="0"/>
              <a:t>400 Series</a:t>
            </a:r>
            <a:endParaRPr lang="en-US" sz="2800" dirty="0"/>
          </a:p>
        </p:txBody>
      </p:sp>
      <p:sp>
        <p:nvSpPr>
          <p:cNvPr id="3" name="Content Placeholder 2"/>
          <p:cNvSpPr>
            <a:spLocks noGrp="1"/>
          </p:cNvSpPr>
          <p:nvPr>
            <p:ph sz="half" idx="1"/>
          </p:nvPr>
        </p:nvSpPr>
        <p:spPr>
          <a:xfrm>
            <a:off x="342900" y="2133600"/>
            <a:ext cx="5905500" cy="6034088"/>
          </a:xfrm>
        </p:spPr>
        <p:txBody>
          <a:bodyPr/>
          <a:lstStyle/>
          <a:p>
            <a:r>
              <a:rPr lang="en-US" dirty="0" smtClean="0"/>
              <a:t>3 Day Recovery Plan</a:t>
            </a:r>
          </a:p>
          <a:p>
            <a:r>
              <a:rPr lang="en-US" dirty="0" smtClean="0"/>
              <a:t>M113 Ambulance Load Plan</a:t>
            </a:r>
          </a:p>
          <a:p>
            <a:r>
              <a:rPr lang="en-US" dirty="0" smtClean="0"/>
              <a:t>MASCAL SOP</a:t>
            </a:r>
          </a:p>
          <a:p>
            <a:r>
              <a:rPr lang="en-US" dirty="0" smtClean="0"/>
              <a:t>CASEVAC SOP</a:t>
            </a:r>
          </a:p>
          <a:p>
            <a:endParaRPr lang="en-US" dirty="0"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8"/>
          <p:cNvSpPr txBox="1">
            <a:spLocks noChangeArrowheads="1"/>
          </p:cNvSpPr>
          <p:nvPr/>
        </p:nvSpPr>
        <p:spPr bwMode="auto">
          <a:xfrm>
            <a:off x="1371600" y="76200"/>
            <a:ext cx="4114800" cy="523220"/>
          </a:xfrm>
          <a:prstGeom prst="rect">
            <a:avLst/>
          </a:prstGeom>
          <a:noFill/>
          <a:ln w="9525">
            <a:solidFill>
              <a:schemeClr val="tx1"/>
            </a:solidFill>
            <a:miter lim="800000"/>
            <a:headEnd/>
            <a:tailEnd/>
          </a:ln>
        </p:spPr>
        <p:txBody>
          <a:bodyPr wrap="square">
            <a:spAutoFit/>
          </a:bodyPr>
          <a:lstStyle/>
          <a:p>
            <a:pPr algn="ctr">
              <a:spcBef>
                <a:spcPct val="50000"/>
              </a:spcBef>
            </a:pPr>
            <a:r>
              <a:rPr lang="en-US" sz="2800" u="none" dirty="0"/>
              <a:t>3 Day Recovery Plan</a:t>
            </a:r>
          </a:p>
        </p:txBody>
      </p:sp>
      <p:sp>
        <p:nvSpPr>
          <p:cNvPr id="3076" name="Rectangle 2"/>
          <p:cNvSpPr>
            <a:spLocks noChangeArrowheads="1"/>
          </p:cNvSpPr>
          <p:nvPr/>
        </p:nvSpPr>
        <p:spPr bwMode="auto">
          <a:xfrm>
            <a:off x="58674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400</a:t>
            </a:r>
            <a:r>
              <a:rPr lang="en-US" u="none" dirty="0">
                <a:solidFill>
                  <a:schemeClr val="tx2"/>
                </a:solidFill>
              </a:rPr>
              <a:t/>
            </a:r>
            <a:br>
              <a:rPr lang="en-US" u="none" dirty="0">
                <a:solidFill>
                  <a:schemeClr val="tx2"/>
                </a:solidFill>
              </a:rPr>
            </a:br>
            <a:r>
              <a:rPr lang="en-US" u="none" dirty="0">
                <a:solidFill>
                  <a:schemeClr val="tx2"/>
                </a:solidFill>
              </a:rPr>
              <a:t>3 Day Recovery Checklist</a:t>
            </a:r>
          </a:p>
        </p:txBody>
      </p:sp>
      <p:pic>
        <p:nvPicPr>
          <p:cNvPr id="3078" name="Picture 6" descr="C:\Users\MICHAEL.W.CRAMER\Desktop\Picture2.png"/>
          <p:cNvPicPr>
            <a:picLocks noGrp="1" noChangeAspect="1" noChangeArrowheads="1"/>
          </p:cNvPicPr>
          <p:nvPr>
            <p:ph idx="1"/>
          </p:nvPr>
        </p:nvPicPr>
        <p:blipFill>
          <a:blip r:embed="rId2" cstate="print"/>
          <a:srcRect/>
          <a:stretch>
            <a:fillRect/>
          </a:stretch>
        </p:blipFill>
        <p:spPr bwMode="auto">
          <a:xfrm rot="5400000">
            <a:off x="838203" y="-228601"/>
            <a:ext cx="4190997" cy="5867402"/>
          </a:xfrm>
          <a:prstGeom prst="rect">
            <a:avLst/>
          </a:prstGeom>
          <a:noFill/>
        </p:spPr>
      </p:pic>
      <p:pic>
        <p:nvPicPr>
          <p:cNvPr id="3077" name="Picture 5" descr="C:\Users\MICHAEL.W.CRAMER\Desktop\Picture1.png"/>
          <p:cNvPicPr>
            <a:picLocks noChangeAspect="1" noChangeArrowheads="1"/>
          </p:cNvPicPr>
          <p:nvPr/>
        </p:nvPicPr>
        <p:blipFill>
          <a:blip r:embed="rId3" cstate="print"/>
          <a:srcRect/>
          <a:stretch>
            <a:fillRect/>
          </a:stretch>
        </p:blipFill>
        <p:spPr bwMode="auto">
          <a:xfrm rot="5400000">
            <a:off x="822325" y="4054476"/>
            <a:ext cx="4267201" cy="5911850"/>
          </a:xfrm>
          <a:prstGeom prst="rect">
            <a:avLst/>
          </a:prstGeom>
          <a:noFill/>
        </p:spPr>
      </p:pic>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42" name="Picture 2"/>
          <p:cNvPicPr>
            <a:picLocks noChangeAspect="1" noChangeArrowheads="1"/>
          </p:cNvPicPr>
          <p:nvPr/>
        </p:nvPicPr>
        <p:blipFill>
          <a:blip r:embed="rId2" cstate="print"/>
          <a:srcRect l="9372" t="17968" r="52835" b="8594"/>
          <a:stretch>
            <a:fillRect/>
          </a:stretch>
        </p:blipFill>
        <p:spPr bwMode="auto">
          <a:xfrm>
            <a:off x="0" y="1198880"/>
            <a:ext cx="6858000" cy="7335520"/>
          </a:xfrm>
          <a:prstGeom prst="rect">
            <a:avLst/>
          </a:prstGeom>
          <a:noFill/>
          <a:ln w="9525">
            <a:noFill/>
            <a:miter lim="800000"/>
            <a:headEnd/>
            <a:tailEnd/>
          </a:ln>
        </p:spPr>
      </p:pic>
      <p:sp>
        <p:nvSpPr>
          <p:cNvPr id="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401-1</a:t>
            </a:r>
            <a:r>
              <a:rPr lang="en-US" u="none" dirty="0">
                <a:solidFill>
                  <a:schemeClr val="tx2"/>
                </a:solidFill>
              </a:rPr>
              <a:t/>
            </a:r>
            <a:br>
              <a:rPr lang="en-US" u="none" dirty="0">
                <a:solidFill>
                  <a:schemeClr val="tx2"/>
                </a:solidFill>
              </a:rPr>
            </a:br>
            <a:r>
              <a:rPr lang="en-US" u="none" dirty="0" smtClean="0">
                <a:solidFill>
                  <a:schemeClr val="tx2"/>
                </a:solidFill>
              </a:rPr>
              <a:t>Ambulance Load Plan</a:t>
            </a:r>
            <a:endParaRPr lang="en-US" u="none" dirty="0">
              <a:solidFill>
                <a:schemeClr val="tx2"/>
              </a:solidFill>
            </a:endParaRPr>
          </a:p>
        </p:txBody>
      </p:sp>
      <p:sp>
        <p:nvSpPr>
          <p:cNvPr id="5" name="Rectangle 4"/>
          <p:cNvSpPr/>
          <p:nvPr/>
        </p:nvSpPr>
        <p:spPr bwMode="auto">
          <a:xfrm>
            <a:off x="3429000" y="1295400"/>
            <a:ext cx="31242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7" name="Rectangle 6"/>
          <p:cNvSpPr/>
          <p:nvPr/>
        </p:nvSpPr>
        <p:spPr bwMode="auto">
          <a:xfrm>
            <a:off x="0" y="1066800"/>
            <a:ext cx="1143000" cy="1752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M113 Load Plan </a:t>
            </a:r>
            <a:r>
              <a:rPr lang="en-US" sz="2400" dirty="0" smtClean="0"/>
              <a:t>(Top)</a:t>
            </a:r>
            <a:endParaRPr lang="en-US" dirty="0"/>
          </a:p>
        </p:txBody>
      </p:sp>
      <p:sp>
        <p:nvSpPr>
          <p:cNvPr id="3" name="Content Placeholder 2"/>
          <p:cNvSpPr>
            <a:spLocks noGrp="1"/>
          </p:cNvSpPr>
          <p:nvPr>
            <p:ph idx="1"/>
          </p:nvPr>
        </p:nvSpPr>
        <p:spPr/>
        <p:txBody>
          <a:bodyPr/>
          <a:lstStyle/>
          <a:p>
            <a:endParaRPr lang="en-US"/>
          </a:p>
        </p:txBody>
      </p:sp>
      <p:pic>
        <p:nvPicPr>
          <p:cNvPr id="1026" name="Picture 2" descr="C:\Users\Brian\Desktop\M113A3_top.gif"/>
          <p:cNvPicPr>
            <a:picLocks noChangeAspect="1" noChangeArrowheads="1"/>
          </p:cNvPicPr>
          <p:nvPr/>
        </p:nvPicPr>
        <p:blipFill>
          <a:blip r:embed="rId2" cstate="print"/>
          <a:srcRect/>
          <a:stretch>
            <a:fillRect/>
          </a:stretch>
        </p:blipFill>
        <p:spPr bwMode="auto">
          <a:xfrm>
            <a:off x="300739" y="1625601"/>
            <a:ext cx="6385811" cy="7518399"/>
          </a:xfrm>
          <a:prstGeom prst="rect">
            <a:avLst/>
          </a:prstGeom>
          <a:noFill/>
        </p:spPr>
      </p:pic>
      <p:sp>
        <p:nvSpPr>
          <p:cNvPr id="5" name="Rounded Rectangle 4"/>
          <p:cNvSpPr/>
          <p:nvPr/>
        </p:nvSpPr>
        <p:spPr>
          <a:xfrm rot="3818688">
            <a:off x="1050663" y="3864771"/>
            <a:ext cx="1117600" cy="85725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 VIII</a:t>
            </a:r>
          </a:p>
        </p:txBody>
      </p:sp>
      <p:sp>
        <p:nvSpPr>
          <p:cNvPr id="6" name="Rounded Rectangle 5"/>
          <p:cNvSpPr/>
          <p:nvPr/>
        </p:nvSpPr>
        <p:spPr>
          <a:xfrm rot="3818688">
            <a:off x="2079363" y="3051971"/>
            <a:ext cx="1117600" cy="85725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 VIII</a:t>
            </a:r>
            <a:endParaRPr lang="en-US" sz="800" dirty="0" smtClean="0"/>
          </a:p>
        </p:txBody>
      </p:sp>
      <p:sp>
        <p:nvSpPr>
          <p:cNvPr id="7" name="Rounded Rectangle 6"/>
          <p:cNvSpPr/>
          <p:nvPr/>
        </p:nvSpPr>
        <p:spPr>
          <a:xfrm rot="3818688">
            <a:off x="3508113" y="4575971"/>
            <a:ext cx="1117600" cy="85725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 VIII</a:t>
            </a:r>
            <a:endParaRPr lang="en-US" sz="800" dirty="0" smtClean="0"/>
          </a:p>
        </p:txBody>
      </p:sp>
      <p:sp>
        <p:nvSpPr>
          <p:cNvPr id="8" name="Rounded Rectangle 7"/>
          <p:cNvSpPr/>
          <p:nvPr/>
        </p:nvSpPr>
        <p:spPr>
          <a:xfrm rot="3818688">
            <a:off x="2536563" y="5388771"/>
            <a:ext cx="1117600" cy="857250"/>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CLASS VIII</a:t>
            </a:r>
          </a:p>
        </p:txBody>
      </p:sp>
      <p:pic>
        <p:nvPicPr>
          <p:cNvPr id="9" name="Picture 8" descr="7CavRegtDUI.jpg"/>
          <p:cNvPicPr>
            <a:picLocks noChangeAspect="1"/>
          </p:cNvPicPr>
          <p:nvPr/>
        </p:nvPicPr>
        <p:blipFill>
          <a:blip r:embed="rId3" cstate="print"/>
          <a:stretch>
            <a:fillRect/>
          </a:stretch>
        </p:blipFill>
        <p:spPr>
          <a:xfrm>
            <a:off x="0" y="0"/>
            <a:ext cx="1028700" cy="1371599"/>
          </a:xfrm>
          <a:prstGeom prst="rect">
            <a:avLst/>
          </a:prstGeom>
        </p:spPr>
      </p:pic>
      <p:sp>
        <p:nvSpPr>
          <p:cNvPr id="10" name="Cross 9"/>
          <p:cNvSpPr/>
          <p:nvPr/>
        </p:nvSpPr>
        <p:spPr>
          <a:xfrm rot="19749784">
            <a:off x="4235787" y="5364318"/>
            <a:ext cx="504688" cy="880300"/>
          </a:xfrm>
          <a:prstGeom prst="plus">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401-2</a:t>
            </a:r>
            <a:r>
              <a:rPr lang="en-US" u="none" dirty="0">
                <a:solidFill>
                  <a:schemeClr val="tx2"/>
                </a:solidFill>
              </a:rPr>
              <a:t/>
            </a:r>
            <a:br>
              <a:rPr lang="en-US" u="none" dirty="0">
                <a:solidFill>
                  <a:schemeClr val="tx2"/>
                </a:solidFill>
              </a:rPr>
            </a:br>
            <a:r>
              <a:rPr lang="en-US" u="none" dirty="0" smtClean="0">
                <a:solidFill>
                  <a:schemeClr val="tx2"/>
                </a:solidFill>
              </a:rPr>
              <a:t>Ambulance Load Plan</a:t>
            </a:r>
            <a:endParaRPr lang="en-US" u="none" dirty="0">
              <a:solidFill>
                <a:schemeClr val="tx2"/>
              </a:solidFill>
            </a:endParaRPr>
          </a:p>
        </p:txBody>
      </p:sp>
      <p:sp>
        <p:nvSpPr>
          <p:cNvPr id="12" name="Rectangle 11"/>
          <p:cNvSpPr/>
          <p:nvPr/>
        </p:nvSpPr>
        <p:spPr bwMode="auto">
          <a:xfrm>
            <a:off x="1447800" y="838200"/>
            <a:ext cx="51054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3" name="Rectangle 12"/>
          <p:cNvSpPr/>
          <p:nvPr/>
        </p:nvSpPr>
        <p:spPr bwMode="auto">
          <a:xfrm>
            <a:off x="0" y="0"/>
            <a:ext cx="1371600" cy="1676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5"/>
          <p:cNvSpPr>
            <a:spLocks noGrp="1" noChangeArrowheads="1"/>
          </p:cNvSpPr>
          <p:nvPr>
            <p:ph type="body" idx="4294967295"/>
          </p:nvPr>
        </p:nvSpPr>
        <p:spPr>
          <a:xfrm>
            <a:off x="685800" y="152400"/>
            <a:ext cx="6172200" cy="8763000"/>
          </a:xfrm>
        </p:spPr>
        <p:txBody>
          <a:bodyPr/>
          <a:lstStyle/>
          <a:p>
            <a:pPr algn="ctr">
              <a:spcBef>
                <a:spcPct val="0"/>
              </a:spcBef>
              <a:buFontTx/>
              <a:buNone/>
            </a:pPr>
            <a:r>
              <a:rPr lang="en-US" sz="2400" b="1" u="sng" dirty="0" smtClean="0"/>
              <a:t>MASCAL</a:t>
            </a:r>
            <a:endParaRPr lang="en-US" sz="2400" b="1" u="sng" dirty="0"/>
          </a:p>
          <a:p>
            <a:pPr algn="ctr">
              <a:spcBef>
                <a:spcPct val="0"/>
              </a:spcBef>
              <a:buFontTx/>
              <a:buNone/>
            </a:pPr>
            <a:endParaRPr lang="en-US" sz="800" dirty="0"/>
          </a:p>
          <a:p>
            <a:pPr>
              <a:buNone/>
            </a:pPr>
            <a:r>
              <a:rPr lang="en-US" sz="1200" dirty="0" smtClean="0"/>
              <a:t>A MASCAL </a:t>
            </a:r>
            <a:r>
              <a:rPr lang="en-US" sz="1200" i="1" dirty="0" smtClean="0"/>
              <a:t>(mass casualties)</a:t>
            </a:r>
            <a:r>
              <a:rPr lang="en-US" sz="1200" dirty="0" smtClean="0"/>
              <a:t> exists any time the patient load exceeds the treatment or evacuation capabilities of the medical PLT.</a:t>
            </a:r>
          </a:p>
          <a:p>
            <a:pPr>
              <a:buNone/>
            </a:pPr>
            <a:r>
              <a:rPr lang="en-US" sz="1200" dirty="0" smtClean="0"/>
              <a:t>Upon notification of a MASCAL the medical PLT LDR will immediately assess the situation to determine what support is required.</a:t>
            </a:r>
          </a:p>
          <a:p>
            <a:pPr>
              <a:buNone/>
            </a:pPr>
            <a:r>
              <a:rPr lang="en-US" sz="1200" dirty="0" smtClean="0"/>
              <a:t>The medical PLT LDR will then notify the TOC to ensure that they are aware of the situation and can assist in shifting of assets if required.</a:t>
            </a:r>
          </a:p>
          <a:p>
            <a:pPr>
              <a:buNone/>
            </a:pPr>
            <a:r>
              <a:rPr lang="en-US" sz="1200" dirty="0" smtClean="0"/>
              <a:t>Planning considerations for MASCAL situations include but are not limited to:</a:t>
            </a:r>
          </a:p>
          <a:p>
            <a:r>
              <a:rPr lang="en-US" sz="1200" dirty="0" smtClean="0"/>
              <a:t>Establishing a control element to control activities and provide info updates.  Conducted by the SQDN TOC.</a:t>
            </a:r>
          </a:p>
          <a:p>
            <a:r>
              <a:rPr lang="en-US" sz="1200" dirty="0" smtClean="0"/>
              <a:t>Securing the area and limiting the access to essential medical personnel.</a:t>
            </a:r>
          </a:p>
          <a:p>
            <a:r>
              <a:rPr lang="en-US" sz="1200" dirty="0" smtClean="0"/>
              <a:t>Establishing triage, treatment and holding areas.  </a:t>
            </a:r>
          </a:p>
          <a:p>
            <a:r>
              <a:rPr lang="en-US" sz="1200" dirty="0" smtClean="0"/>
              <a:t>Marking routes for vehicles.</a:t>
            </a:r>
          </a:p>
          <a:p>
            <a:r>
              <a:rPr lang="en-US" sz="1200" dirty="0" smtClean="0"/>
              <a:t>Orienting all personnel working in the area on stations, markings and requirements to be accomplished during the MASCAL.</a:t>
            </a:r>
          </a:p>
          <a:p>
            <a:r>
              <a:rPr lang="en-US" sz="1200" dirty="0" smtClean="0"/>
              <a:t>Organize medical and non-medical personnel for staffing of the different areas.</a:t>
            </a:r>
          </a:p>
          <a:p>
            <a:r>
              <a:rPr lang="en-US" sz="1200" dirty="0" smtClean="0"/>
              <a:t>Ensuring adequate Class VIII items are available.</a:t>
            </a:r>
          </a:p>
          <a:p>
            <a:pPr>
              <a:buNone/>
            </a:pPr>
            <a:r>
              <a:rPr lang="en-US" sz="1200" dirty="0" smtClean="0"/>
              <a:t>The medical PLT LDR will assist the PA in requesting all necessary support.  The SQDN will support the MASCAL with the following support: </a:t>
            </a:r>
          </a:p>
          <a:p>
            <a:r>
              <a:rPr lang="en-US" sz="1200" dirty="0" smtClean="0"/>
              <a:t>Litter teams from the Troops.</a:t>
            </a:r>
          </a:p>
          <a:p>
            <a:r>
              <a:rPr lang="en-US" sz="1200" dirty="0" smtClean="0"/>
              <a:t>Security for ground EVAC is necessary.  </a:t>
            </a:r>
          </a:p>
          <a:p>
            <a:r>
              <a:rPr lang="en-US" sz="1200" dirty="0" smtClean="0"/>
              <a:t>Non-standard evacuation platforms as required for patient evacuation.  The medical PLT will normally have vehicles already prepared for the event.</a:t>
            </a:r>
          </a:p>
          <a:p>
            <a:pPr>
              <a:buNone/>
            </a:pPr>
            <a:r>
              <a:rPr lang="en-US" sz="1200" dirty="0" smtClean="0"/>
              <a:t>Triage- patients will be triaged into one of four treatment categories.  This will normally be conducted by the triage NCO. To ease a non-medical person’s ability to recognize these categories, coded signs will be utilized.  During the hours of darkness, colored </a:t>
            </a:r>
            <a:r>
              <a:rPr lang="en-US" sz="1200" dirty="0" err="1" smtClean="0"/>
              <a:t>chemlights</a:t>
            </a:r>
            <a:r>
              <a:rPr lang="en-US" sz="1200" dirty="0" smtClean="0"/>
              <a:t> will be utilized.  During daylight hours the first letter of each word will be shown on a sign.</a:t>
            </a:r>
          </a:p>
          <a:p>
            <a:r>
              <a:rPr lang="en-US" sz="1200" dirty="0" smtClean="0"/>
              <a:t>Immediate 	(I) </a:t>
            </a:r>
            <a:r>
              <a:rPr lang="en-US" sz="1200" dirty="0" smtClean="0">
                <a:solidFill>
                  <a:srgbClr val="FF0000"/>
                </a:solidFill>
              </a:rPr>
              <a:t>red</a:t>
            </a:r>
          </a:p>
          <a:p>
            <a:r>
              <a:rPr lang="en-US" sz="1200" dirty="0" smtClean="0"/>
              <a:t>Delayed 	(D) </a:t>
            </a:r>
            <a:r>
              <a:rPr lang="en-US" sz="1200" dirty="0" smtClean="0">
                <a:solidFill>
                  <a:srgbClr val="FFC000"/>
                </a:solidFill>
              </a:rPr>
              <a:t>yellow</a:t>
            </a:r>
          </a:p>
          <a:p>
            <a:r>
              <a:rPr lang="en-US" sz="1200" dirty="0" smtClean="0"/>
              <a:t>Minimal 		(M) </a:t>
            </a:r>
            <a:r>
              <a:rPr lang="en-US" sz="1200" dirty="0" smtClean="0">
                <a:solidFill>
                  <a:srgbClr val="00B050"/>
                </a:solidFill>
              </a:rPr>
              <a:t>green</a:t>
            </a:r>
          </a:p>
          <a:p>
            <a:r>
              <a:rPr lang="en-US" sz="1200" dirty="0" smtClean="0"/>
              <a:t>Expectant 	(E) </a:t>
            </a:r>
            <a:r>
              <a:rPr lang="en-US" sz="1200" dirty="0" smtClean="0">
                <a:solidFill>
                  <a:srgbClr val="0070C0"/>
                </a:solidFill>
              </a:rPr>
              <a:t>blue</a:t>
            </a:r>
          </a:p>
          <a:p>
            <a:r>
              <a:rPr lang="en-US" sz="1200" dirty="0" smtClean="0"/>
              <a:t>Each of the treatment category stations will have a medic in charge of that station to provide care to those soldiers until they are treated by a physician.  </a:t>
            </a:r>
          </a:p>
        </p:txBody>
      </p:sp>
      <p:sp>
        <p:nvSpPr>
          <p:cNvPr id="219139"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402-1</a:t>
            </a:r>
            <a:r>
              <a:rPr lang="en-US" u="none" dirty="0">
                <a:solidFill>
                  <a:schemeClr val="tx2"/>
                </a:solidFill>
              </a:rPr>
              <a:t/>
            </a:r>
            <a:br>
              <a:rPr lang="en-US" u="none" dirty="0">
                <a:solidFill>
                  <a:schemeClr val="tx2"/>
                </a:solidFill>
              </a:rPr>
            </a:br>
            <a:r>
              <a:rPr lang="en-US" u="none" dirty="0" err="1">
                <a:solidFill>
                  <a:schemeClr val="tx2"/>
                </a:solidFill>
              </a:rPr>
              <a:t>MASCAL</a:t>
            </a:r>
            <a:r>
              <a:rPr lang="en-US" u="none" dirty="0">
                <a:solidFill>
                  <a:schemeClr val="tx2"/>
                </a:solidFill>
              </a:rPr>
              <a:t> SOP</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5735" name="Group 391"/>
          <p:cNvGraphicFramePr>
            <a:graphicFrameLocks noGrp="1"/>
          </p:cNvGraphicFramePr>
          <p:nvPr/>
        </p:nvGraphicFramePr>
        <p:xfrm>
          <a:off x="304800" y="228600"/>
          <a:ext cx="6248400" cy="8731307"/>
        </p:xfrm>
        <a:graphic>
          <a:graphicData uri="http://schemas.openxmlformats.org/drawingml/2006/table">
            <a:tbl>
              <a:tblPr/>
              <a:tblGrid>
                <a:gridCol w="1295400"/>
                <a:gridCol w="2667000"/>
                <a:gridCol w="2286000"/>
              </a:tblGrid>
              <a:tr h="381001">
                <a:tc gridSpan="3">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2600" b="1" i="0" u="none" strike="noStrike" cap="none" normalizeH="0" baseline="0" dirty="0" smtClean="0">
                          <a:ln>
                            <a:noFill/>
                          </a:ln>
                          <a:solidFill>
                            <a:schemeClr val="tx1"/>
                          </a:solidFill>
                          <a:effectLst/>
                          <a:latin typeface="Arial" charset="0"/>
                          <a:cs typeface="Arial" charset="0"/>
                        </a:rPr>
                        <a:t>1 BCT CAV BIG 8 STANDARDS</a:t>
                      </a:r>
                      <a:endParaRPr kumimoji="0" lang="en-US" sz="1200" b="1" i="0" u="sng" strike="noStrike" cap="none" normalizeH="0" baseline="0" dirty="0" smtClean="0">
                        <a:ln>
                          <a:noFill/>
                        </a:ln>
                        <a:solidFill>
                          <a:schemeClr val="tx1"/>
                        </a:solidFill>
                        <a:effectLst/>
                        <a:latin typeface="Arial" charset="0"/>
                        <a:cs typeface="Arial" charset="0"/>
                      </a:endParaRP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314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a:t>
                      </a:r>
                      <a:endParaRPr kumimoji="0" lang="en-US" sz="1200" b="1" i="0" u="sng" strike="noStrike" cap="none" normalizeH="0" baseline="0" smtClean="0">
                        <a:ln>
                          <a:noFill/>
                        </a:ln>
                        <a:solidFill>
                          <a:schemeClr val="tx1"/>
                        </a:solidFill>
                        <a:effectLst/>
                        <a:latin typeface="Arial" charset="0"/>
                        <a:cs typeface="Arial" charset="0"/>
                      </a:endParaRPr>
                    </a:p>
                  </a:txBody>
                  <a:tcPr anchor="b"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AMBER (3)</a:t>
                      </a:r>
                      <a:endParaRPr kumimoji="0" lang="en-US" sz="1200" b="1" i="0" u="sng"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Arial" charset="0"/>
                          <a:cs typeface="Arial" charset="0"/>
                        </a:rPr>
                        <a:t>GREEN (4/5)</a:t>
                      </a:r>
                      <a:endParaRPr kumimoji="0" lang="en-US" sz="1200" b="1" i="0" u="sng" strike="noStrike" cap="none" normalizeH="0" baseline="0" smtClean="0">
                        <a:ln>
                          <a:noFill/>
                        </a:ln>
                        <a:solidFill>
                          <a:schemeClr val="tx1"/>
                        </a:solidFill>
                        <a:effectLst/>
                        <a:latin typeface="Arial" charset="0"/>
                        <a:cs typeface="Arial" charset="0"/>
                      </a:endParaRPr>
                    </a:p>
                  </a:txBody>
                  <a:tcPr anchor="b"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397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charset="0"/>
                          <a:cs typeface="Arial" charset="0"/>
                        </a:rPr>
                        <a:t>1. OPORD</a:t>
                      </a:r>
                      <a:endParaRPr kumimoji="0" lang="en-US" sz="1200" b="1" i="0" u="sng" strike="noStrike" cap="none" normalizeH="0" baseline="0" dirty="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Maximizes available time through the use of WARNOs and FRAGOs, a five paragraph Order that has been developed through analysis of the higher order; clearly restates the essential tasks (task and purpose); addresses accomplishment of each specified task from the higher HQ order; assigns a task and purpose to each subordinate element, and is based on IPB. </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Analysis of implied tasks and addresses further development of branches and sequels to the base plan.  </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6972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A. DIRECT FIRE PLAN</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Leaders apply factors of METT-T and IPB/OCOKA to determine direct fire control and execution to support task/purpose; id scheme of maneuver and adequate control measures to focus, shift, mass, and distribute the combined effects of weapon systems</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Leaders specific methods to control fires; fire control plan is rehearsed; integration of indirect fires into fire control plan; plans for limited visibility and degraded capabilities.  </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65410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2. GRAPHICS</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Support task and purpose, scheme of fires, scheme of maneuver, throughout the AO's depth; disseminated to all vehicle commanders; infantry squad leaders, and attached/OPCON elements.  </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Graphics support branch plans and sequels; issues refined SITEMP; issues a refined DST; disseminates a copy of consolidated graphics; issues CSS graphics.  </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1060989">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3. PCC/PCI</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Conduct prep-to-fire checks; weapons test fires; load plans inspected and made safe; camouflage applied; perform before ops </a:t>
                      </a:r>
                      <a:r>
                        <a:rPr kumimoji="0" lang="en-US" sz="800" b="0" i="0" u="none" strike="noStrike" cap="none" normalizeH="0" baseline="0" dirty="0" err="1" smtClean="0">
                          <a:ln>
                            <a:noFill/>
                          </a:ln>
                          <a:solidFill>
                            <a:schemeClr val="tx1"/>
                          </a:solidFill>
                          <a:effectLst/>
                          <a:latin typeface="Arial" charset="0"/>
                          <a:cs typeface="Arial" charset="0"/>
                        </a:rPr>
                        <a:t>pmcs</a:t>
                      </a:r>
                      <a:r>
                        <a:rPr kumimoji="0" lang="en-US" sz="800" b="0" i="0" u="none" strike="noStrike" cap="none" normalizeH="0" baseline="0" dirty="0" smtClean="0">
                          <a:ln>
                            <a:noFill/>
                          </a:ln>
                          <a:solidFill>
                            <a:schemeClr val="tx1"/>
                          </a:solidFill>
                          <a:effectLst/>
                          <a:latin typeface="Arial" charset="0"/>
                          <a:cs typeface="Arial" charset="0"/>
                        </a:rPr>
                        <a:t>; complies with UNIT commanders prescribed list from WO/OPORD/SOP; CONDUCTS A COMMO CHECK ON Command, subordinate, fire support, and CSS nets; uniform and MOPP are IAW OPORD; graphics checked and subordinate unit </a:t>
                      </a:r>
                      <a:r>
                        <a:rPr kumimoji="0" lang="en-US" sz="800" b="0" i="0" u="none" strike="noStrike" cap="none" normalizeH="0" baseline="0" dirty="0" err="1" smtClean="0">
                          <a:ln>
                            <a:noFill/>
                          </a:ln>
                          <a:solidFill>
                            <a:schemeClr val="tx1"/>
                          </a:solidFill>
                          <a:effectLst/>
                          <a:latin typeface="Arial" charset="0"/>
                          <a:cs typeface="Arial" charset="0"/>
                        </a:rPr>
                        <a:t>briefbacks</a:t>
                      </a:r>
                      <a:r>
                        <a:rPr kumimoji="0" lang="en-US" sz="800" b="0" i="0" u="none" strike="noStrike" cap="none" normalizeH="0" baseline="0" dirty="0" smtClean="0">
                          <a:ln>
                            <a:noFill/>
                          </a:ln>
                          <a:solidFill>
                            <a:schemeClr val="tx1"/>
                          </a:solidFill>
                          <a:effectLst/>
                          <a:latin typeface="Arial" charset="0"/>
                          <a:cs typeface="Arial" charset="0"/>
                        </a:rPr>
                        <a:t> conducted.  </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Progress of preparations tracked and reported to higher HQ; Commander inspects or has designated inspection team SMEs check prescribed areas; deficiencies re-inspected</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333454">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A. BORESIGHT</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All combat systems boresighted to a known distance at day and night, verified and reported to higher HQ</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Conducted at multiple ranges by weapon type against moving targets</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575966">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B. 5988E</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Administrative and equipment data correct; PMCS conducted, all faults verified by mechanics, all faults annotated all faults have part numbers or job orders.  Signed or initialed by operator and mechanic NCO.  </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All corrected faults annotated, all parts on order have valid status.  </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939733">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charset="0"/>
                          <a:cs typeface="Arial" charset="0"/>
                        </a:rPr>
                        <a:t>     C. RESUPPLY</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Unit crosses LD or defends with “Green” UBL status on CLIII/V/VII; completes and verifies at least 90% of combat systems 5988s, and maintains a status of NMC vehicles</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Available assets to conduct resupply of III/IV/VII </a:t>
                      </a:r>
                      <a:r>
                        <a:rPr kumimoji="0" lang="en-US" sz="800" b="0" i="0" u="none" strike="noStrike" cap="none" normalizeH="0" baseline="0" dirty="0" err="1" smtClean="0">
                          <a:ln>
                            <a:noFill/>
                          </a:ln>
                          <a:solidFill>
                            <a:schemeClr val="tx1"/>
                          </a:solidFill>
                          <a:effectLst/>
                          <a:latin typeface="Arial" charset="0"/>
                          <a:cs typeface="Arial" charset="0"/>
                        </a:rPr>
                        <a:t>enroute</a:t>
                      </a:r>
                      <a:r>
                        <a:rPr kumimoji="0" lang="en-US" sz="800" b="0" i="0" u="none" strike="noStrike" cap="none" normalizeH="0" baseline="0" dirty="0" smtClean="0">
                          <a:ln>
                            <a:noFill/>
                          </a:ln>
                          <a:solidFill>
                            <a:schemeClr val="tx1"/>
                          </a:solidFill>
                          <a:effectLst/>
                          <a:latin typeface="Arial" charset="0"/>
                          <a:cs typeface="Arial" charset="0"/>
                        </a:rPr>
                        <a:t> or at consolidation; issues infantry demolitions (breach kits) and hand grenades; and planned for normal and NBC casualty evacuation; CSS plan and maneuver plan integrated and briefed, rehearsed, and  on graphics</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1182245">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4. REHEARSALS</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Reinforces higher and lower's task and purpose, scheme of maneuver, fires, and support; integrates actions of subordinate elements throughout operation; identified MPCOA, MDCOA, composition, disposition, and strength; depicts graphics, terrain, enemy, and friendly forces during rehearsal; uses appropriate type and technique given available time and resources</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Discusses higher intent, scheme of maneuver, fires and CSS; branch plans and contingencies without </a:t>
                      </a:r>
                      <a:r>
                        <a:rPr kumimoji="0" lang="en-US" sz="800" b="0" i="0" u="none" strike="noStrike" cap="none" normalizeH="0" baseline="0" dirty="0" err="1" smtClean="0">
                          <a:ln>
                            <a:noFill/>
                          </a:ln>
                          <a:solidFill>
                            <a:schemeClr val="tx1"/>
                          </a:solidFill>
                          <a:effectLst/>
                          <a:latin typeface="Arial" charset="0"/>
                          <a:cs typeface="Arial" charset="0"/>
                        </a:rPr>
                        <a:t>wargaming</a:t>
                      </a:r>
                      <a:r>
                        <a:rPr kumimoji="0" lang="en-US" sz="800" b="0" i="0" u="none" strike="noStrike" cap="none" normalizeH="0" baseline="0" dirty="0" smtClean="0">
                          <a:ln>
                            <a:noFill/>
                          </a:ln>
                          <a:solidFill>
                            <a:schemeClr val="tx1"/>
                          </a:solidFill>
                          <a:effectLst/>
                          <a:latin typeface="Arial" charset="0"/>
                          <a:cs typeface="Arial" charset="0"/>
                        </a:rPr>
                        <a:t>; addresses the 7 forms of contact; incorporates attached/OPCON units into rehearsal; subordinate elements conduct generic, mission oriented battle drill rehearsals prior to; conduct separate CSS and/or fire support rehearsals</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818477">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5. SECURITY</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Designates a security plan; maintains security throughout planning and preparation phases; has passive NBC defense established (M22 detectors/M9 paper); conducts active/passive security patrols; and enforces REDCON levels</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Designates air guards; conducts adjacent unit coordination for security plans and patrols routes; designates a QRF in case of imminent attack; and/or executes a jump plan to a new location if compromised by enemy ground or air reconnaissance</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FF00"/>
                    </a:solidFill>
                  </a:tcPr>
                </a:tc>
              </a:tr>
              <a:tr h="697222">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chemeClr val="tx1"/>
                          </a:solidFill>
                          <a:effectLst/>
                          <a:latin typeface="Arial" charset="0"/>
                          <a:cs typeface="Arial" charset="0"/>
                        </a:rPr>
                        <a:t>8. RISK MANAGEMENT</a:t>
                      </a:r>
                      <a:endParaRPr kumimoji="0" lang="en-US" sz="1200" b="1" i="0" u="sng" strike="noStrike" cap="none" normalizeH="0" baseline="0" smtClean="0">
                        <a:ln>
                          <a:noFill/>
                        </a:ln>
                        <a:solidFill>
                          <a:schemeClr val="tx1"/>
                        </a:solidFill>
                        <a:effectLst/>
                        <a:latin typeface="Arial" charset="0"/>
                        <a:cs typeface="Arial" charset="0"/>
                      </a:endParaRPr>
                    </a:p>
                  </a:txBody>
                  <a:tcPr anchor="ctr" horzOverflow="overflow">
                    <a:lnL w="381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smtClean="0">
                          <a:ln>
                            <a:noFill/>
                          </a:ln>
                          <a:solidFill>
                            <a:schemeClr val="tx1"/>
                          </a:solidFill>
                          <a:effectLst/>
                          <a:latin typeface="Arial" charset="0"/>
                          <a:cs typeface="Arial" charset="0"/>
                        </a:rPr>
                        <a:t>Uses an effective SOP or conducts formal risk assessment to ID &amp; assess hazards, develop control measures, disseminates control measures, implement control measures, and supervise</a:t>
                      </a:r>
                      <a:endParaRPr kumimoji="0" lang="en-US" sz="800" b="1" i="0" u="sng"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en-US" sz="800" b="0" i="0" u="none" strike="noStrike" cap="none" normalizeH="0" baseline="0" dirty="0" smtClean="0">
                          <a:ln>
                            <a:noFill/>
                          </a:ln>
                          <a:solidFill>
                            <a:schemeClr val="tx1"/>
                          </a:solidFill>
                          <a:effectLst/>
                          <a:latin typeface="Arial" charset="0"/>
                          <a:cs typeface="Arial" charset="0"/>
                        </a:rPr>
                        <a:t>Continues to refine or regularly update risk level by FM or voice; tracks risk level in company CP; ID types of risk – Tactical and Accidental; and conducts and internal evaluation risk review after mission execution</a:t>
                      </a:r>
                      <a:endParaRPr kumimoji="0" lang="en-US" sz="800" b="1" i="0" u="sng"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rgbClr val="00FF00"/>
                    </a:solidFill>
                  </a:tcPr>
                </a:tc>
              </a:tr>
            </a:tbl>
          </a:graphicData>
        </a:graphic>
      </p:graphicFrame>
      <p:sp>
        <p:nvSpPr>
          <p:cNvPr id="185347" name="Rectangle 2"/>
          <p:cNvSpPr>
            <a:spLocks noChangeArrowheads="1"/>
          </p:cNvSpPr>
          <p:nvPr/>
        </p:nvSpPr>
        <p:spPr bwMode="auto">
          <a:xfrm>
            <a:off x="4800600" y="0"/>
            <a:ext cx="2057400" cy="3048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000-2 CAV </a:t>
            </a:r>
            <a:r>
              <a:rPr lang="en-US" u="none" dirty="0">
                <a:solidFill>
                  <a:schemeClr val="tx2"/>
                </a:solidFill>
              </a:rPr>
              <a:t>Big 8</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0" y="609600"/>
            <a:ext cx="6172200" cy="6934200"/>
          </a:xfrm>
        </p:spPr>
        <p:txBody>
          <a:bodyPr/>
          <a:lstStyle/>
          <a:p>
            <a:r>
              <a:rPr lang="en-US" sz="1200" b="1" u="sng" dirty="0" smtClean="0"/>
              <a:t>MASCAL SOP (cont.)</a:t>
            </a:r>
            <a:endParaRPr lang="en-US" sz="1200" dirty="0" smtClean="0"/>
          </a:p>
          <a:p>
            <a:pPr lvl="0"/>
            <a:r>
              <a:rPr lang="en-US" sz="1200" dirty="0" smtClean="0"/>
              <a:t>Personnel- two personnel pools will be established. One for medical and one for nonmedical personnel.  All personnel will be marked to aid identification during the MASCAL.  Medical personnel will wear the Red Cross brassard on their left sleeve and nonmedical personnel will wear white engineer tape on their left sleeve and will write "litter bearer” on it.  This white engineer tape will be provided to the Troops at the first MASCAL rehearsal meeting after occupying the MAS. At that time, it will also be encouraged that Troops identify their litter bearers and have them recon the site so that they will be able to find the MAS quickly. Someone will be placed in charge of the two areas to ensure the work rest cycle is enforced and all stations are properly manned.  Patients triaged into the minimal category should be used to the fullest extent possible to act as messengers, litter bearers, or guides in order to ensure that all medical personnel are freed to perform medical tasks.</a:t>
            </a:r>
          </a:p>
          <a:p>
            <a:pPr lvl="0"/>
            <a:r>
              <a:rPr lang="en-US" sz="1200" dirty="0" smtClean="0"/>
              <a:t>Patient accountability- (critical!)  Assign a number system for all casualties and log as they arrive.  This number will be used to log all treatments and medications administered to the patient.  As the MASCAL begins to resolve all required info can be obtained and proper accountability can be regained.  At no time will a casualty be evacuated from the medical PLT without the following being known: name, rank, SSN, unit, diagnosis, destination, and EVAC category.</a:t>
            </a:r>
          </a:p>
          <a:p>
            <a:pPr lvl="0"/>
            <a:r>
              <a:rPr lang="en-US" sz="1200" dirty="0" smtClean="0"/>
              <a:t>Equipment accountability- when the medical PLT LDR is notified what Troops are involved in the MASCAL, a representative from the medical PLT will notify that Troop’s CP. The SQDN will send an S-1 representative and an S-4 representative to assist in personnel and equipment accountability. All equipment will be tagged by the patient admin specialist, turned over to troop supply rep, and returned to the casualty's Troop CP.</a:t>
            </a:r>
          </a:p>
          <a:p>
            <a:pPr lvl="0"/>
            <a:r>
              <a:rPr lang="en-US" sz="1200" dirty="0" smtClean="0"/>
              <a:t>Disposition of remains- if required a temporary morgue will be established by the medical PLT.  This is only to be used by the medical PLT to hold those casualties who are DOA to the MAS. This temporary morgue will be established out of sight of all triage and treatment areas. If possible, it will be established behind a natural barrier.  This is only a holding area!  The Casualty Feeder Card must still be completed by a physician.  Remains will be held until mortuary affairs (MA) is notified and secures the remains.  If DOAs arrive, they should be sent directly to the MA Collection point and S-1 assumes responsibility.</a:t>
            </a:r>
          </a:p>
          <a:p>
            <a:pPr lvl="0"/>
            <a:r>
              <a:rPr lang="en-US" sz="1200" dirty="0" smtClean="0"/>
              <a:t>Rehearsals- rehearsals will be conducted within 24 hours of occupying a new operating site and weekly afterwards. </a:t>
            </a:r>
            <a:endParaRPr lang="en-US" sz="1200" dirty="0"/>
          </a:p>
        </p:txBody>
      </p:sp>
      <p:sp>
        <p:nvSpPr>
          <p:cNvPr id="220163"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402-2</a:t>
            </a:r>
            <a:r>
              <a:rPr lang="en-US" u="none" dirty="0">
                <a:solidFill>
                  <a:schemeClr val="tx2"/>
                </a:solidFill>
              </a:rPr>
              <a:t/>
            </a:r>
            <a:br>
              <a:rPr lang="en-US" u="none" dirty="0">
                <a:solidFill>
                  <a:schemeClr val="tx2"/>
                </a:solidFill>
              </a:rPr>
            </a:br>
            <a:r>
              <a:rPr lang="en-US" u="none" dirty="0" err="1">
                <a:solidFill>
                  <a:schemeClr val="tx2"/>
                </a:solidFill>
              </a:rPr>
              <a:t>MASCAL</a:t>
            </a:r>
            <a:r>
              <a:rPr lang="en-US" u="none" dirty="0">
                <a:solidFill>
                  <a:schemeClr val="tx2"/>
                </a:solidFill>
              </a:rPr>
              <a:t> SOP</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7" name="Text Box 7"/>
          <p:cNvSpPr txBox="1">
            <a:spLocks noChangeArrowheads="1"/>
          </p:cNvSpPr>
          <p:nvPr/>
        </p:nvSpPr>
        <p:spPr bwMode="auto">
          <a:xfrm>
            <a:off x="152400" y="152400"/>
            <a:ext cx="6553200" cy="8305800"/>
          </a:xfrm>
          <a:prstGeom prst="rect">
            <a:avLst/>
          </a:prstGeom>
          <a:noFill/>
          <a:ln w="9525">
            <a:noFill/>
            <a:miter lim="800000"/>
            <a:headEnd/>
            <a:tailEnd/>
          </a:ln>
          <a:effectLst/>
        </p:spPr>
        <p:txBody>
          <a:bodyPr/>
          <a:lstStyle/>
          <a:p>
            <a:pPr algn="ctr"/>
            <a:endParaRPr lang="en-US" sz="1400" u="none" dirty="0" smtClean="0"/>
          </a:p>
          <a:p>
            <a:pPr algn="ctr"/>
            <a:r>
              <a:rPr lang="en-US" sz="1400" u="none" dirty="0" smtClean="0"/>
              <a:t>Squadron Aid Stations</a:t>
            </a:r>
          </a:p>
          <a:p>
            <a:pPr algn="ctr"/>
            <a:endParaRPr lang="en-US" sz="1400" u="none" dirty="0" smtClean="0"/>
          </a:p>
          <a:p>
            <a:r>
              <a:rPr lang="en-US" b="0" u="none" dirty="0" smtClean="0"/>
              <a:t>The primary mission of the Squadron Aid Stations are to treat the sick and wounded, stabilize the patients’ condition, and provide emergency medical evacuation to the combat support hospital or other medical treatment facility. The treatment squad can split into two treatment teams and operate as two separate aid stations, Main Aid Station (MAS) and Forward Aid Station (FAS). In continuous operations, when operating for longer periods, personnel efficiency and unit capability will tend to deteriorate. Each team employs three treatment vehicle(s) equipped with a Medical Equipment Set (MES) kit; each MES kit has the capabilities to perform both trauma and sick call functions. </a:t>
            </a:r>
          </a:p>
          <a:p>
            <a:endParaRPr lang="en-US" b="0" u="none" dirty="0" smtClean="0"/>
          </a:p>
          <a:p>
            <a:pPr lvl="1">
              <a:buFontTx/>
              <a:buChar char="•"/>
            </a:pPr>
            <a:r>
              <a:rPr lang="en-US" u="none" dirty="0" smtClean="0"/>
              <a:t>Main Aid Station (MAS)-</a:t>
            </a:r>
            <a:r>
              <a:rPr lang="en-US" b="0" u="none" dirty="0" smtClean="0"/>
              <a:t> consisting of a physician and (68W’s) combat medics.</a:t>
            </a:r>
          </a:p>
          <a:p>
            <a:pPr lvl="1">
              <a:buFontTx/>
              <a:buChar char="•"/>
            </a:pPr>
            <a:endParaRPr lang="en-US" b="0" u="none" dirty="0" smtClean="0"/>
          </a:p>
          <a:p>
            <a:pPr lvl="1">
              <a:buFontTx/>
              <a:buChar char="•"/>
            </a:pPr>
            <a:r>
              <a:rPr lang="en-US" u="none" dirty="0" smtClean="0"/>
              <a:t>Forward Aid Station (FAS)-</a:t>
            </a:r>
            <a:r>
              <a:rPr lang="en-US" b="0" u="none" dirty="0" smtClean="0"/>
              <a:t> consisting of the Physician Assistant (PA) and (68W’s) combat medics.</a:t>
            </a:r>
          </a:p>
          <a:p>
            <a:pPr lvl="1"/>
            <a:endParaRPr lang="en-US" b="0" u="none" dirty="0" smtClean="0"/>
          </a:p>
          <a:p>
            <a:r>
              <a:rPr lang="en-US" b="0" u="none" dirty="0" smtClean="0"/>
              <a:t>This allows the section to support more than one troop or care as the troop advances or withdraws to and from their </a:t>
            </a:r>
            <a:r>
              <a:rPr lang="en-US" b="0" u="none" dirty="0" smtClean="0">
                <a:solidFill>
                  <a:schemeClr val="tx2"/>
                </a:solidFill>
              </a:rPr>
              <a:t>objective. </a:t>
            </a:r>
            <a:r>
              <a:rPr lang="en-US" b="0" u="none" dirty="0" smtClean="0"/>
              <a:t>The Treatment Teams (MAS/FAS) role’s and capabilities are:</a:t>
            </a:r>
          </a:p>
          <a:p>
            <a:pPr lvl="1">
              <a:buFontTx/>
              <a:buChar char="•"/>
            </a:pPr>
            <a:r>
              <a:rPr lang="en-US" b="0" u="none" dirty="0" smtClean="0"/>
              <a:t>Provides Level I Medical Care: Triage, Emergency Medical Treatment (EMT), Advanced Trauma Management (ATM), Sick Call Services, Combat Stress Control, Preventative Measures (PM).</a:t>
            </a:r>
          </a:p>
          <a:p>
            <a:pPr lvl="1">
              <a:buFontTx/>
              <a:buChar char="•"/>
            </a:pPr>
            <a:r>
              <a:rPr lang="en-US" b="0" u="none" dirty="0" smtClean="0"/>
              <a:t>Establish &amp; Operate aid stations in direct support of the troop.</a:t>
            </a:r>
            <a:endParaRPr lang="en-US" u="none" dirty="0" smtClean="0">
              <a:solidFill>
                <a:srgbClr val="FF0000"/>
              </a:solidFill>
            </a:endParaRPr>
          </a:p>
          <a:p>
            <a:pPr lvl="1">
              <a:buFontTx/>
              <a:buChar char="•"/>
            </a:pPr>
            <a:r>
              <a:rPr lang="en-US" b="0" u="none" dirty="0" smtClean="0"/>
              <a:t>Capable to support out of sector mission with medical treatment and evacuation.</a:t>
            </a:r>
          </a:p>
          <a:p>
            <a:pPr lvl="1">
              <a:buFontTx/>
              <a:buChar char="•"/>
            </a:pPr>
            <a:r>
              <a:rPr lang="en-US" b="0" u="none" dirty="0" smtClean="0"/>
              <a:t>Provides Level 1 Medical Care through use of Medical Equipment Sets (MESs).</a:t>
            </a:r>
          </a:p>
          <a:p>
            <a:pPr lvl="1">
              <a:buFontTx/>
              <a:buChar char="•"/>
            </a:pPr>
            <a:r>
              <a:rPr lang="en-US" b="0" u="none" dirty="0" smtClean="0"/>
              <a:t>Provide Class VIII resupply.</a:t>
            </a:r>
          </a:p>
          <a:p>
            <a:pPr lvl="1">
              <a:buFontTx/>
              <a:buChar char="•"/>
            </a:pPr>
            <a:endParaRPr lang="en-US" b="0" u="none" dirty="0" smtClean="0"/>
          </a:p>
          <a:p>
            <a:r>
              <a:rPr lang="en-US" b="0" u="none" dirty="0" smtClean="0"/>
              <a:t>The two medical providers assigned to the squadron (Physician and PA) have certain roles and capabilities:</a:t>
            </a:r>
          </a:p>
          <a:p>
            <a:endParaRPr lang="en-US" u="none" dirty="0" smtClean="0"/>
          </a:p>
          <a:p>
            <a:pPr>
              <a:buFontTx/>
              <a:buChar char="•"/>
            </a:pPr>
            <a:r>
              <a:rPr lang="en-US" u="none" dirty="0" smtClean="0"/>
              <a:t> Physician’s Role:</a:t>
            </a:r>
          </a:p>
          <a:p>
            <a:pPr lvl="1">
              <a:buFont typeface="Arial" pitchFamily="34" charset="0"/>
              <a:buChar char="•"/>
            </a:pPr>
            <a:r>
              <a:rPr lang="en-US" b="0" u="none" dirty="0" smtClean="0"/>
              <a:t> Provides Level I Medical Care: Triage, EMT, ATM, Sick Call, Combat Stress Control (As supervising physician).</a:t>
            </a:r>
          </a:p>
          <a:p>
            <a:pPr lvl="1">
              <a:buFont typeface="Arial" pitchFamily="34" charset="0"/>
              <a:buChar char="•"/>
            </a:pPr>
            <a:r>
              <a:rPr lang="en-US" b="0" u="none" dirty="0" smtClean="0"/>
              <a:t> Advises the squadron commander of the health of the command and medical threats.</a:t>
            </a:r>
          </a:p>
          <a:p>
            <a:pPr lvl="1">
              <a:buFont typeface="Arial" pitchFamily="34" charset="0"/>
              <a:buChar char="•"/>
            </a:pPr>
            <a:r>
              <a:rPr lang="en-US" b="0" u="none" dirty="0" smtClean="0"/>
              <a:t> Coordinates and oversees all medical training to include: CLS and 68W Sustainment.</a:t>
            </a:r>
          </a:p>
          <a:p>
            <a:pPr lvl="1">
              <a:buFont typeface="Arial" pitchFamily="34" charset="0"/>
              <a:buChar char="•"/>
            </a:pPr>
            <a:r>
              <a:rPr lang="en-US" b="0" u="none" dirty="0" smtClean="0"/>
              <a:t> Operates the BAS and MAS in direct support of a troop.</a:t>
            </a:r>
          </a:p>
          <a:p>
            <a:pPr lvl="1">
              <a:buFont typeface="Arial" pitchFamily="34" charset="0"/>
              <a:buChar char="•"/>
            </a:pPr>
            <a:r>
              <a:rPr lang="en-US" b="0" u="none" dirty="0" smtClean="0"/>
              <a:t> Oversees field medical record maintenance.</a:t>
            </a:r>
          </a:p>
          <a:p>
            <a:pPr lvl="1">
              <a:buFontTx/>
              <a:buChar char="o"/>
            </a:pPr>
            <a:endParaRPr lang="en-US" b="0" u="none" dirty="0" smtClean="0"/>
          </a:p>
          <a:p>
            <a:r>
              <a:rPr lang="en-US" b="0" u="none" dirty="0" smtClean="0"/>
              <a:t>• </a:t>
            </a:r>
            <a:r>
              <a:rPr lang="en-US" u="none" dirty="0" smtClean="0"/>
              <a:t>PA’s Role:</a:t>
            </a:r>
          </a:p>
          <a:p>
            <a:pPr lvl="1">
              <a:buFont typeface="Arial" pitchFamily="34" charset="0"/>
              <a:buChar char="•"/>
            </a:pPr>
            <a:r>
              <a:rPr lang="en-US" b="0" u="none" dirty="0" smtClean="0"/>
              <a:t> Provides Level I Medical Care: Triage, EMT, ATM, Sick Call, Combat Stress Control (Assists physician)</a:t>
            </a:r>
          </a:p>
          <a:p>
            <a:pPr lvl="1">
              <a:buFont typeface="Arial" pitchFamily="34" charset="0"/>
              <a:buChar char="•"/>
            </a:pPr>
            <a:r>
              <a:rPr lang="en-US" b="0" u="none" dirty="0" smtClean="0"/>
              <a:t> Assists Surgeon in overseeing all medical training.</a:t>
            </a:r>
          </a:p>
          <a:p>
            <a:pPr lvl="1">
              <a:buFont typeface="Arial" pitchFamily="34" charset="0"/>
              <a:buChar char="•"/>
            </a:pPr>
            <a:r>
              <a:rPr lang="en-US" b="0" u="none" dirty="0" smtClean="0"/>
              <a:t> Operates the FAS in direct support of a troop.</a:t>
            </a:r>
          </a:p>
        </p:txBody>
      </p:sp>
      <p:sp>
        <p:nvSpPr>
          <p:cNvPr id="209922"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403</a:t>
            </a:r>
            <a:br>
              <a:rPr lang="en-US" u="none" dirty="0">
                <a:solidFill>
                  <a:schemeClr val="tx2"/>
                </a:solidFill>
              </a:rPr>
            </a:br>
            <a:r>
              <a:rPr lang="en-US" u="none" dirty="0" smtClean="0">
                <a:solidFill>
                  <a:schemeClr val="tx2"/>
                </a:solidFill>
              </a:rPr>
              <a:t>Aid Station </a:t>
            </a:r>
            <a:r>
              <a:rPr lang="en-US" u="none" dirty="0">
                <a:solidFill>
                  <a:schemeClr val="tx2"/>
                </a:solidFill>
              </a:rPr>
              <a:t>Capabilities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4294967295"/>
          </p:nvPr>
        </p:nvSpPr>
        <p:spPr>
          <a:xfrm>
            <a:off x="0" y="304800"/>
            <a:ext cx="6172200" cy="5791200"/>
          </a:xfrm>
        </p:spPr>
        <p:txBody>
          <a:bodyPr/>
          <a:lstStyle/>
          <a:p>
            <a:pPr algn="ctr">
              <a:buFontTx/>
              <a:buNone/>
            </a:pPr>
            <a:endParaRPr lang="en-US" sz="1800" b="1" u="sng" dirty="0" smtClean="0"/>
          </a:p>
          <a:p>
            <a:pPr algn="ctr">
              <a:buFontTx/>
              <a:buNone/>
            </a:pPr>
            <a:r>
              <a:rPr lang="en-US" sz="1800" b="1" dirty="0" smtClean="0"/>
              <a:t>EVAC SOP</a:t>
            </a:r>
          </a:p>
          <a:p>
            <a:pPr algn="ctr">
              <a:buFontTx/>
              <a:buNone/>
            </a:pPr>
            <a:endParaRPr lang="en-US" sz="1800" b="1" dirty="0" smtClean="0"/>
          </a:p>
          <a:p>
            <a:pPr marL="0" indent="0">
              <a:buNone/>
            </a:pPr>
            <a:r>
              <a:rPr lang="en-US" sz="1200" b="1" dirty="0" smtClean="0"/>
              <a:t>1.  </a:t>
            </a:r>
            <a:r>
              <a:rPr lang="en-US" sz="1200" dirty="0" smtClean="0"/>
              <a:t>Priority of evacuation/medical care will always be conducted according to triage category regardless of origin.  However, within triage categories, the priority is as follows unless otherwise stated in OPLAN/OPORD:</a:t>
            </a:r>
          </a:p>
          <a:p>
            <a:pPr lvl="0">
              <a:buNone/>
            </a:pPr>
            <a:r>
              <a:rPr lang="en-US" sz="1200" dirty="0" smtClean="0"/>
              <a:t>	US service personnel			</a:t>
            </a:r>
          </a:p>
          <a:p>
            <a:pPr lvl="0">
              <a:buNone/>
            </a:pPr>
            <a:r>
              <a:rPr lang="en-US" sz="1200" dirty="0" smtClean="0"/>
              <a:t>	Allied service personnel		</a:t>
            </a:r>
          </a:p>
          <a:p>
            <a:pPr lvl="0">
              <a:buNone/>
            </a:pPr>
            <a:r>
              <a:rPr lang="en-US" sz="1200" dirty="0" smtClean="0"/>
              <a:t>	Enemy prisoners of war		</a:t>
            </a:r>
          </a:p>
          <a:p>
            <a:pPr lvl="0">
              <a:buNone/>
            </a:pPr>
            <a:r>
              <a:rPr lang="en-US" sz="1200" dirty="0" smtClean="0"/>
              <a:t>	US civilians</a:t>
            </a:r>
          </a:p>
          <a:p>
            <a:pPr lvl="0">
              <a:buNone/>
            </a:pPr>
            <a:r>
              <a:rPr lang="en-US" sz="1200" dirty="0" smtClean="0"/>
              <a:t>	Allied civilians</a:t>
            </a:r>
          </a:p>
          <a:p>
            <a:pPr lvl="0">
              <a:buNone/>
            </a:pPr>
            <a:r>
              <a:rPr lang="en-US" sz="1200" dirty="0" smtClean="0"/>
              <a:t>	Indigenous personnel</a:t>
            </a:r>
          </a:p>
          <a:p>
            <a:pPr>
              <a:buNone/>
            </a:pPr>
            <a:r>
              <a:rPr lang="en-US" sz="1200" dirty="0" smtClean="0"/>
              <a:t>2.  Evacuation categories:</a:t>
            </a:r>
            <a:r>
              <a:rPr lang="en-US" sz="1200" b="1" dirty="0" smtClean="0"/>
              <a:t> </a:t>
            </a:r>
            <a:endParaRPr lang="en-US" sz="1200" dirty="0" smtClean="0"/>
          </a:p>
          <a:p>
            <a:pPr>
              <a:buNone/>
            </a:pPr>
            <a:r>
              <a:rPr lang="en-US" sz="1200" b="1" dirty="0" smtClean="0"/>
              <a:t>	A. Urgent</a:t>
            </a:r>
            <a:r>
              <a:rPr lang="en-US" sz="1200" dirty="0" smtClean="0"/>
              <a:t>:</a:t>
            </a:r>
            <a:r>
              <a:rPr lang="en-US" sz="1200" b="1" dirty="0" smtClean="0"/>
              <a:t>  </a:t>
            </a:r>
            <a:r>
              <a:rPr lang="en-US" sz="1200" dirty="0" smtClean="0"/>
              <a:t>should be evacuated as soon as possible and within a maximum of two hours in order to save life, limb, or eyesight.</a:t>
            </a:r>
            <a:r>
              <a:rPr lang="en-US" sz="1200" b="1" dirty="0" smtClean="0"/>
              <a:t> </a:t>
            </a:r>
            <a:endParaRPr lang="en-US" sz="1200" dirty="0" smtClean="0"/>
          </a:p>
          <a:p>
            <a:pPr>
              <a:buNone/>
            </a:pPr>
            <a:r>
              <a:rPr lang="en-US" sz="1200" b="1" dirty="0" smtClean="0"/>
              <a:t>	B. Priority:</a:t>
            </a:r>
            <a:r>
              <a:rPr lang="en-US" sz="1200" dirty="0" smtClean="0"/>
              <a:t>  sick or wounded requiring prompt medical care within a maximum of four hours.</a:t>
            </a:r>
            <a:r>
              <a:rPr lang="en-US" sz="1200" b="1" dirty="0" smtClean="0"/>
              <a:t> </a:t>
            </a:r>
            <a:endParaRPr lang="en-US" sz="1200" dirty="0" smtClean="0"/>
          </a:p>
          <a:p>
            <a:pPr>
              <a:buNone/>
            </a:pPr>
            <a:r>
              <a:rPr lang="en-US" sz="1200" b="1" dirty="0" smtClean="0"/>
              <a:t>	C. Routine:</a:t>
            </a:r>
            <a:r>
              <a:rPr lang="en-US" sz="1200" dirty="0" smtClean="0"/>
              <a:t>  sick or wounded requiring prompt medical care within a maximum of 24 hours.  Psychiatric patients should be placed into this category.</a:t>
            </a:r>
            <a:r>
              <a:rPr lang="en-US" sz="1200" b="1" dirty="0" smtClean="0"/>
              <a:t> </a:t>
            </a:r>
            <a:endParaRPr lang="en-US" sz="1200" dirty="0" smtClean="0"/>
          </a:p>
          <a:p>
            <a:pPr>
              <a:buNone/>
            </a:pPr>
            <a:r>
              <a:rPr lang="en-US" sz="1200" b="1" dirty="0" smtClean="0"/>
              <a:t>	D. Convenience:</a:t>
            </a:r>
            <a:r>
              <a:rPr lang="en-US" sz="1200" dirty="0" smtClean="0"/>
              <a:t>  patient for whom evacuation by medical vehicle is a matter of medical convenience rather than necessity.</a:t>
            </a:r>
          </a:p>
          <a:p>
            <a:pPr lvl="0">
              <a:buNone/>
            </a:pPr>
            <a:r>
              <a:rPr lang="en-US" sz="1200" dirty="0" smtClean="0"/>
              <a:t>3 . Primary means of evacuation for </a:t>
            </a:r>
            <a:r>
              <a:rPr lang="en-US" sz="1200" b="1" dirty="0" smtClean="0"/>
              <a:t>urgent</a:t>
            </a:r>
            <a:r>
              <a:rPr lang="en-US" sz="1200" dirty="0" smtClean="0"/>
              <a:t> casualties is through air MEDEVAC. </a:t>
            </a:r>
          </a:p>
          <a:p>
            <a:pPr marL="0" lvl="0" indent="0">
              <a:buNone/>
            </a:pPr>
            <a:r>
              <a:rPr lang="en-US" sz="1200" dirty="0" smtClean="0"/>
              <a:t>4.  In the event air MEDEVAC is unavailable, Troops are responsible for evacuating casualties to the nearest, highest level of care using ground MEDEVAC assets first then non-standard CASEVAC as necessary.</a:t>
            </a:r>
          </a:p>
          <a:p>
            <a:pPr algn="ctr">
              <a:buFontTx/>
              <a:buNone/>
            </a:pPr>
            <a:endParaRPr lang="en-US" sz="1200" b="1" u="sng" dirty="0"/>
          </a:p>
        </p:txBody>
      </p:sp>
      <p:graphicFrame>
        <p:nvGraphicFramePr>
          <p:cNvPr id="221187" name="Object 2"/>
          <p:cNvGraphicFramePr>
            <a:graphicFrameLocks noChangeAspect="1"/>
          </p:cNvGraphicFramePr>
          <p:nvPr/>
        </p:nvGraphicFramePr>
        <p:xfrm>
          <a:off x="304800" y="6096000"/>
          <a:ext cx="6248400" cy="3048000"/>
        </p:xfrm>
        <a:graphic>
          <a:graphicData uri="http://schemas.openxmlformats.org/presentationml/2006/ole">
            <p:oleObj spid="_x0000_s559106" name="Document" r:id="rId3" imgW="16880656" imgH="8497486" progId="Word.Document.12">
              <p:link updateAutomatic="1"/>
            </p:oleObj>
          </a:graphicData>
        </a:graphic>
      </p:graphicFrame>
      <p:sp>
        <p:nvSpPr>
          <p:cNvPr id="221188"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404</a:t>
            </a:r>
            <a:r>
              <a:rPr lang="en-US" u="none" dirty="0">
                <a:solidFill>
                  <a:schemeClr val="tx2"/>
                </a:solidFill>
              </a:rPr>
              <a:t/>
            </a:r>
            <a:br>
              <a:rPr lang="en-US" u="none" dirty="0">
                <a:solidFill>
                  <a:schemeClr val="tx2"/>
                </a:solidFill>
              </a:rPr>
            </a:br>
            <a:r>
              <a:rPr lang="en-US" u="none" dirty="0">
                <a:solidFill>
                  <a:schemeClr val="tx2"/>
                </a:solidFill>
              </a:rPr>
              <a:t>EVAC SOP</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3" name="Text Box 3"/>
          <p:cNvSpPr txBox="1">
            <a:spLocks noChangeArrowheads="1"/>
          </p:cNvSpPr>
          <p:nvPr/>
        </p:nvSpPr>
        <p:spPr bwMode="auto">
          <a:xfrm>
            <a:off x="533400" y="838200"/>
            <a:ext cx="5943600" cy="5867400"/>
          </a:xfrm>
          <a:prstGeom prst="rect">
            <a:avLst/>
          </a:prstGeom>
          <a:noFill/>
          <a:ln w="9525">
            <a:noFill/>
            <a:miter lim="800000"/>
            <a:headEnd/>
            <a:tailEnd/>
          </a:ln>
          <a:effectLst/>
        </p:spPr>
        <p:txBody>
          <a:bodyPr/>
          <a:lstStyle/>
          <a:p>
            <a:pPr marL="342900" indent="-342900" algn="ctr"/>
            <a:r>
              <a:rPr lang="en-US" sz="1600" u="none" dirty="0" smtClean="0"/>
              <a:t>CASUALTY SOP</a:t>
            </a:r>
          </a:p>
          <a:p>
            <a:pPr marL="342900" indent="-342900"/>
            <a:endParaRPr lang="en-US" sz="1600" u="none" dirty="0" smtClean="0"/>
          </a:p>
          <a:p>
            <a:pPr marL="342900" indent="-342900"/>
            <a:r>
              <a:rPr lang="en-US" sz="1600" u="none" dirty="0" smtClean="0"/>
              <a:t>Enemy Prisoner of War (EPW) Casualties</a:t>
            </a:r>
            <a:endParaRPr lang="en-US" sz="1600" u="none" dirty="0"/>
          </a:p>
          <a:p>
            <a:pPr marL="342900" indent="-342900"/>
            <a:endParaRPr lang="en-US" sz="1400" b="0" u="none" dirty="0" smtClean="0"/>
          </a:p>
          <a:p>
            <a:pPr>
              <a:buAutoNum type="arabicPeriod"/>
            </a:pPr>
            <a:r>
              <a:rPr lang="en-US" sz="1400" b="0" u="none" dirty="0" smtClean="0"/>
              <a:t>EPWs will be evacuated through medical channels with the same priorities as US patients, with the following considerations.</a:t>
            </a:r>
          </a:p>
          <a:p>
            <a:pPr marL="685800" lvl="1" indent="-228600"/>
            <a:r>
              <a:rPr lang="en-US" sz="1400" b="0" u="none" dirty="0" smtClean="0"/>
              <a:t> </a:t>
            </a:r>
          </a:p>
          <a:p>
            <a:pPr marL="685800" lvl="1" indent="-228600">
              <a:buFont typeface="Arial" pitchFamily="34" charset="0"/>
              <a:buChar char="•"/>
            </a:pPr>
            <a:r>
              <a:rPr lang="en-US" sz="1400" b="0" u="none" dirty="0" smtClean="0"/>
              <a:t>EPWs will remain under armed guard at all times during evacuation. Guards for EPWs being evacuated through medical channels will be provided by appropriate non-medical units.</a:t>
            </a:r>
          </a:p>
          <a:p>
            <a:pPr marL="685800" lvl="1" indent="-228600">
              <a:buFont typeface="Arial" pitchFamily="34" charset="0"/>
              <a:buChar char="•"/>
            </a:pPr>
            <a:endParaRPr lang="en-US" sz="1400" b="0" u="none" dirty="0" smtClean="0"/>
          </a:p>
          <a:p>
            <a:pPr marL="685800" lvl="1" indent="-228600">
              <a:buFont typeface="Arial" pitchFamily="34" charset="0"/>
              <a:buChar char="•"/>
            </a:pPr>
            <a:r>
              <a:rPr lang="en-US" sz="1400" b="0" u="none" dirty="0" smtClean="0"/>
              <a:t>When possible, EPWs will not be evacuated in the same vehicle as US or allied patients. When possible, EPWs will be transported directly to the EPW cage and a medic will be sent to begin treatment. </a:t>
            </a:r>
          </a:p>
          <a:p>
            <a:pPr marL="685800" lvl="1" indent="-228600">
              <a:buFont typeface="Arial" pitchFamily="34" charset="0"/>
              <a:buChar char="•"/>
            </a:pPr>
            <a:endParaRPr lang="en-US" sz="1400" b="0" u="none" dirty="0" smtClean="0"/>
          </a:p>
          <a:p>
            <a:pPr marL="685800" lvl="1" indent="-228600">
              <a:buFont typeface="Arial" pitchFamily="34" charset="0"/>
              <a:buChar char="•"/>
            </a:pPr>
            <a:r>
              <a:rPr lang="en-US" sz="1400" b="0" u="none" dirty="0" smtClean="0"/>
              <a:t>EPWs will be searched prior to evacuation and prior to admission to any medical treatment facility. While in a US medical treatment facility they will be searched daily. </a:t>
            </a:r>
          </a:p>
          <a:p>
            <a:pPr marL="685800" lvl="1" indent="-228600">
              <a:buFont typeface="Arial" pitchFamily="34" charset="0"/>
              <a:buChar char="•"/>
            </a:pPr>
            <a:endParaRPr lang="en-US" sz="1400" b="0" u="none" dirty="0" smtClean="0"/>
          </a:p>
          <a:p>
            <a:pPr marL="685800" lvl="1" indent="-228600">
              <a:buFont typeface="Arial" pitchFamily="34" charset="0"/>
              <a:buChar char="•"/>
            </a:pPr>
            <a:r>
              <a:rPr lang="en-US" sz="1400" b="0" u="none" dirty="0" smtClean="0"/>
              <a:t>Immediately upon admitting an EPW to the medical treatment facility the treatment platoon must notify the Squadron TOC. The Squadron TOC will then immediately notify the CI/EPW team operating in the MAS.  The CI/EPW team will be permitted to see the patient as soon as possible.</a:t>
            </a:r>
          </a:p>
          <a:p>
            <a:pPr marL="685800" lvl="1" indent="-228600">
              <a:buFont typeface="Arial" pitchFamily="34" charset="0"/>
              <a:buChar char="•"/>
            </a:pPr>
            <a:endParaRPr lang="en-US" sz="1400" b="0" u="none" dirty="0" smtClean="0"/>
          </a:p>
          <a:p>
            <a:r>
              <a:rPr lang="en-US" sz="1400" b="0" u="none" dirty="0" smtClean="0"/>
              <a:t>2. Reporting of EPW casualties: EPW casualties will be reported through the Squadron TOC immediately.</a:t>
            </a:r>
            <a:endParaRPr lang="en-US" sz="1400" dirty="0" smtClean="0"/>
          </a:p>
          <a:p>
            <a:pPr marL="342900" indent="-342900"/>
            <a:endParaRPr lang="en-US" sz="1400" b="0" u="none" dirty="0"/>
          </a:p>
        </p:txBody>
      </p:sp>
      <p:sp>
        <p:nvSpPr>
          <p:cNvPr id="225284"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405</a:t>
            </a:r>
            <a:r>
              <a:rPr lang="en-US" u="none" dirty="0">
                <a:solidFill>
                  <a:schemeClr val="tx2"/>
                </a:solidFill>
              </a:rPr>
              <a:t/>
            </a:r>
            <a:br>
              <a:rPr lang="en-US" u="none" dirty="0">
                <a:solidFill>
                  <a:schemeClr val="tx2"/>
                </a:solidFill>
              </a:rPr>
            </a:br>
            <a:r>
              <a:rPr lang="en-US" u="none" dirty="0" err="1">
                <a:solidFill>
                  <a:schemeClr val="tx2"/>
                </a:solidFill>
              </a:rPr>
              <a:t>EPW</a:t>
            </a:r>
            <a:r>
              <a:rPr lang="en-US" u="none" dirty="0">
                <a:solidFill>
                  <a:schemeClr val="tx2"/>
                </a:solidFill>
              </a:rPr>
              <a:t> Casualty SOP</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228600" y="542925"/>
            <a:ext cx="6421438" cy="8679299"/>
          </a:xfrm>
          <a:prstGeom prst="rect">
            <a:avLst/>
          </a:prstGeom>
          <a:noFill/>
          <a:ln w="9525">
            <a:noFill/>
            <a:miter lim="800000"/>
            <a:headEnd/>
            <a:tailEnd/>
          </a:ln>
        </p:spPr>
        <p:txBody>
          <a:bodyPr>
            <a:spAutoFit/>
          </a:bodyPr>
          <a:lstStyle/>
          <a:p>
            <a:pPr defTabSz="998538"/>
            <a:r>
              <a:rPr lang="en-US" sz="1400" u="none" dirty="0" smtClean="0"/>
              <a:t>COMBAT TRAINS COMMAND POST (CTCP)</a:t>
            </a:r>
            <a:endParaRPr lang="en-US" sz="1400" i="1" u="none" dirty="0" smtClean="0"/>
          </a:p>
          <a:p>
            <a:pPr defTabSz="998538"/>
            <a:r>
              <a:rPr lang="en-US" sz="1400" b="0" i="1" u="none" dirty="0" smtClean="0"/>
              <a:t>OVERVIEW</a:t>
            </a:r>
            <a:endParaRPr lang="en-US" sz="1400" b="0" i="1" u="none" dirty="0"/>
          </a:p>
          <a:p>
            <a:pPr defTabSz="998538"/>
            <a:endParaRPr lang="en-US" sz="1400" b="0" u="none" dirty="0"/>
          </a:p>
          <a:p>
            <a:r>
              <a:rPr lang="en-US" sz="1400" b="0" u="none" dirty="0" smtClean="0"/>
              <a:t>The CTCP plans and coordinates sustainment for tactical operations and serves as an alternate mission command node for the Squadron TOC. The CTCP consists of the squadron S-1, S-4, the HHT commander, XO, first sergeant, the FST XO, the FST first sergeant, and line troop supply sergeants. When established, the CTCP usually consists of organic or attached sustainment elements (support platoon, maintenance platoon, field feeding section), the main aid station, (MAS), the maintenance control section, squadron S-1, and squadron S-4.  Some of these nodes may be co-located with the Field Trains Command Post (FTCP) to allow for hasty displacement of the CTCP as METT-TC dictates.  </a:t>
            </a:r>
          </a:p>
          <a:p>
            <a:endParaRPr lang="en-US" sz="1400" b="0" u="none" dirty="0" smtClean="0"/>
          </a:p>
          <a:p>
            <a:r>
              <a:rPr lang="en-US" sz="1400" b="0" u="none" dirty="0" smtClean="0"/>
              <a:t>The HHT commander is in charge of the CTCP and is responsible for the tactical deployment of its assets. Some tactical variables to consider when establishing a CTCP are:</a:t>
            </a:r>
          </a:p>
          <a:p>
            <a:r>
              <a:rPr lang="en-US" sz="1400" b="0" u="none" dirty="0" smtClean="0"/>
              <a:t>􀁺Proper concealment from the enemy</a:t>
            </a:r>
          </a:p>
          <a:p>
            <a:r>
              <a:rPr lang="en-US" sz="1400" b="0" u="none" dirty="0" smtClean="0"/>
              <a:t>􀁺Base security</a:t>
            </a:r>
          </a:p>
          <a:p>
            <a:r>
              <a:rPr lang="en-US" sz="1400" b="0" u="none" dirty="0" smtClean="0"/>
              <a:t>􀁺Accessible routes for primary movers (M978 fuel trucks, M1120 LHS’s, etc.) for throughput of commodities</a:t>
            </a:r>
          </a:p>
          <a:p>
            <a:r>
              <a:rPr lang="en-US" sz="1400" b="0" u="none" dirty="0" smtClean="0"/>
              <a:t>􀁺Location of squadron TOC and line troops</a:t>
            </a:r>
          </a:p>
          <a:p>
            <a:r>
              <a:rPr lang="en-US" sz="1400" b="0" u="none" dirty="0" smtClean="0"/>
              <a:t>􀁺Location of Brigade Support Area (BSA) and Field Trains Command Post (FTCP)</a:t>
            </a:r>
          </a:p>
          <a:p>
            <a:endParaRPr lang="en-US" sz="1400" b="0" u="none" dirty="0" smtClean="0"/>
          </a:p>
          <a:p>
            <a:r>
              <a:rPr lang="en-US" sz="1400" b="0" u="none" dirty="0" smtClean="0"/>
              <a:t>The S-4 is the OIC of the ALOC and works with the FTCP to coordinate sustainment for the squadron.  The S-4 is responsible for LOGSTAT reporting and logistical planning for the squadron.  </a:t>
            </a:r>
          </a:p>
          <a:p>
            <a:endParaRPr lang="en-US" sz="1400" b="0" u="none" dirty="0" smtClean="0"/>
          </a:p>
          <a:p>
            <a:r>
              <a:rPr lang="en-US" sz="1400" b="0" u="none" smtClean="0"/>
              <a:t>The ALOC serves </a:t>
            </a:r>
            <a:r>
              <a:rPr lang="en-US" sz="1400" b="0" u="none" dirty="0" smtClean="0"/>
              <a:t>the following functions:</a:t>
            </a:r>
          </a:p>
          <a:p>
            <a:r>
              <a:rPr lang="en-US" sz="1400" b="0" u="none" dirty="0" smtClean="0"/>
              <a:t>􀁺 Track the current battle.</a:t>
            </a:r>
          </a:p>
          <a:p>
            <a:r>
              <a:rPr lang="en-US" sz="1400" b="0" u="none" dirty="0" smtClean="0"/>
              <a:t>􀁺 Control sustainment of the current operation.</a:t>
            </a:r>
          </a:p>
          <a:p>
            <a:r>
              <a:rPr lang="en-US" sz="1400" b="0" u="none" dirty="0" smtClean="0"/>
              <a:t>􀁺 Provide sustainment representation to the main CP for planning and integration.</a:t>
            </a:r>
          </a:p>
          <a:p>
            <a:r>
              <a:rPr lang="en-US" sz="1400" b="0" u="none" dirty="0" smtClean="0"/>
              <a:t>􀁺 Forecast and coordinate future requirements.</a:t>
            </a:r>
          </a:p>
          <a:p>
            <a:r>
              <a:rPr lang="en-US" sz="1400" b="0" u="none" dirty="0" smtClean="0"/>
              <a:t>􀁺 Monitor MSRs and control sustainment traffic.</a:t>
            </a:r>
          </a:p>
          <a:p>
            <a:r>
              <a:rPr lang="en-US" sz="1400" b="0" u="none" dirty="0" smtClean="0"/>
              <a:t>􀁺 Coordinate the evacuation of casualties, equipment, </a:t>
            </a:r>
            <a:r>
              <a:rPr lang="en-US" sz="1400" b="0" u="none" dirty="0" err="1" smtClean="0"/>
              <a:t>flatracks</a:t>
            </a:r>
            <a:r>
              <a:rPr lang="en-US" sz="1400" b="0" u="none" dirty="0" smtClean="0"/>
              <a:t>, and detainees.</a:t>
            </a:r>
          </a:p>
          <a:p>
            <a:r>
              <a:rPr lang="en-US" b="0" u="none" dirty="0" smtClean="0"/>
              <a:t>	</a:t>
            </a:r>
            <a:endParaRPr lang="en-US" b="0" u="none" dirty="0"/>
          </a:p>
        </p:txBody>
      </p:sp>
      <p:sp>
        <p:nvSpPr>
          <p:cNvPr id="5222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406</a:t>
            </a:r>
            <a:r>
              <a:rPr lang="en-US" u="none" dirty="0">
                <a:solidFill>
                  <a:schemeClr val="tx2"/>
                </a:solidFill>
              </a:rPr>
              <a:t/>
            </a:r>
            <a:br>
              <a:rPr lang="en-US" u="none" dirty="0">
                <a:solidFill>
                  <a:schemeClr val="tx2"/>
                </a:solidFill>
              </a:rPr>
            </a:br>
            <a:r>
              <a:rPr lang="en-US" u="none" dirty="0" smtClean="0">
                <a:solidFill>
                  <a:schemeClr val="tx2"/>
                </a:solidFill>
              </a:rPr>
              <a:t>CTCP SOP</a:t>
            </a:r>
            <a:endParaRPr lang="en-US" u="none" dirty="0">
              <a:solidFill>
                <a:schemeClr val="tx2"/>
              </a:solidFill>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ChangeArrowheads="1"/>
          </p:cNvSpPr>
          <p:nvPr/>
        </p:nvSpPr>
        <p:spPr bwMode="auto">
          <a:xfrm>
            <a:off x="228600" y="542925"/>
            <a:ext cx="6421438" cy="5693866"/>
          </a:xfrm>
          <a:prstGeom prst="rect">
            <a:avLst/>
          </a:prstGeom>
          <a:noFill/>
          <a:ln w="9525">
            <a:noFill/>
            <a:miter lim="800000"/>
            <a:headEnd/>
            <a:tailEnd/>
          </a:ln>
        </p:spPr>
        <p:txBody>
          <a:bodyPr>
            <a:spAutoFit/>
          </a:bodyPr>
          <a:lstStyle/>
          <a:p>
            <a:pPr defTabSz="998538"/>
            <a:r>
              <a:rPr lang="en-US" sz="1400" u="none" dirty="0" smtClean="0"/>
              <a:t>FIELD TRAINS COMMAND POST (FTCP)</a:t>
            </a:r>
            <a:endParaRPr lang="en-US" sz="1400" i="1" u="none" dirty="0" smtClean="0"/>
          </a:p>
          <a:p>
            <a:pPr defTabSz="998538"/>
            <a:r>
              <a:rPr lang="en-US" sz="1400" b="0" i="1" u="none" dirty="0" smtClean="0"/>
              <a:t>OVERVIEW</a:t>
            </a:r>
            <a:endParaRPr lang="en-US" sz="1400" b="0" i="1" u="none" dirty="0"/>
          </a:p>
          <a:p>
            <a:pPr defTabSz="998538"/>
            <a:endParaRPr lang="en-US" sz="1400" b="0" u="none" dirty="0"/>
          </a:p>
          <a:p>
            <a:r>
              <a:rPr lang="en-US" sz="1400" b="0" u="none" dirty="0"/>
              <a:t>	</a:t>
            </a:r>
            <a:r>
              <a:rPr lang="en-US" sz="1400" b="0" u="none" dirty="0" smtClean="0"/>
              <a:t>The Field Trains Command Post (FTCP) is the primary direct coordination element between the squadron and the BSA support area. The FTCP usually consists of the FST commander, maintenance control officer, S-4 NCOIC, an NCO from the support platoon, and an FST unit supply representative.  Sustainment nodes such as the field feeding section and maintenance platoon can be located at the FTCP if the CTCP needs to be able to move  quickly.  The FST commander is the OIC of the FTCP. </a:t>
            </a:r>
          </a:p>
          <a:p>
            <a:endParaRPr lang="en-US" sz="1400" b="0" u="none" dirty="0" smtClean="0"/>
          </a:p>
          <a:p>
            <a:r>
              <a:rPr lang="en-US" sz="1400" b="0" u="none" dirty="0" smtClean="0"/>
              <a:t>	FTCP personnel facilitate the movement of commodities from the BSA to the squadron AO by ensuring that LOGPACs are organized and configured according to the unit’s requests and that the LOGPACs make it forward to the LRP and back to the BSA/regimental support area.  The BSB’s distribution company is responsible for providing the transportation of all classes of supply from the BSA to the CTCP with coordination through the FTCP.  </a:t>
            </a:r>
          </a:p>
          <a:p>
            <a:endParaRPr lang="en-US" sz="1400" b="0" u="none" dirty="0" smtClean="0"/>
          </a:p>
          <a:p>
            <a:r>
              <a:rPr lang="en-US" sz="1400" b="0" u="none" dirty="0" smtClean="0"/>
              <a:t>	The FTCP works closely with the BSB SPO to coordinate sustainment for the squadron. The FTCP serves the following functions:</a:t>
            </a:r>
          </a:p>
          <a:p>
            <a:r>
              <a:rPr lang="en-US" sz="1400" b="0" u="none" dirty="0" smtClean="0"/>
              <a:t>􀁺 Track commodity flow.</a:t>
            </a:r>
          </a:p>
          <a:p>
            <a:r>
              <a:rPr lang="en-US" sz="1400" b="0" u="none" dirty="0" smtClean="0"/>
              <a:t>􀁺 Plan for sustainment of future operations.</a:t>
            </a:r>
          </a:p>
          <a:p>
            <a:r>
              <a:rPr lang="en-US" sz="1400" b="0" u="none" dirty="0" smtClean="0"/>
              <a:t>􀁺 Provide a representative  for the BSA for planning and integration.</a:t>
            </a:r>
          </a:p>
          <a:p>
            <a:r>
              <a:rPr lang="en-US" sz="1400" b="0" u="none" dirty="0" smtClean="0"/>
              <a:t>􀁺 Forecast and coordinate future requirements.</a:t>
            </a:r>
          </a:p>
          <a:p>
            <a:r>
              <a:rPr lang="en-US" sz="1400" b="0" u="none" dirty="0" smtClean="0"/>
              <a:t>􀁺 Coordinate the return to duty of Soldiers and repaired equipment.</a:t>
            </a:r>
            <a:endParaRPr lang="en-US" sz="1400" b="0" u="none" dirty="0"/>
          </a:p>
        </p:txBody>
      </p:sp>
      <p:sp>
        <p:nvSpPr>
          <p:cNvPr id="5222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407</a:t>
            </a:r>
            <a:r>
              <a:rPr lang="en-US" u="none" dirty="0">
                <a:solidFill>
                  <a:schemeClr val="tx2"/>
                </a:solidFill>
              </a:rPr>
              <a:t/>
            </a:r>
            <a:br>
              <a:rPr lang="en-US" u="none" dirty="0">
                <a:solidFill>
                  <a:schemeClr val="tx2"/>
                </a:solidFill>
              </a:rPr>
            </a:br>
            <a:r>
              <a:rPr lang="en-US" u="none" dirty="0" smtClean="0">
                <a:solidFill>
                  <a:schemeClr val="tx2"/>
                </a:solidFill>
              </a:rPr>
              <a:t>FTCP SOP</a:t>
            </a:r>
            <a:endParaRPr lang="en-US" u="none" dirty="0">
              <a:solidFill>
                <a:schemeClr val="tx2"/>
              </a:solidFill>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408</a:t>
            </a:r>
            <a:r>
              <a:rPr lang="en-US" u="none" dirty="0">
                <a:solidFill>
                  <a:schemeClr val="tx2"/>
                </a:solidFill>
              </a:rPr>
              <a:t/>
            </a:r>
            <a:br>
              <a:rPr lang="en-US" u="none" dirty="0">
                <a:solidFill>
                  <a:schemeClr val="tx2"/>
                </a:solidFill>
              </a:rPr>
            </a:br>
            <a:r>
              <a:rPr lang="en-US" u="none" dirty="0" smtClean="0">
                <a:solidFill>
                  <a:schemeClr val="tx2"/>
                </a:solidFill>
              </a:rPr>
              <a:t>BFV UBL</a:t>
            </a:r>
            <a:endParaRPr lang="en-US" u="none" dirty="0">
              <a:solidFill>
                <a:schemeClr val="tx2"/>
              </a:solidFill>
            </a:endParaRPr>
          </a:p>
        </p:txBody>
      </p:sp>
      <p:sp>
        <p:nvSpPr>
          <p:cNvPr id="8199" name="Text Box 7"/>
          <p:cNvSpPr txBox="1">
            <a:spLocks noChangeArrowheads="1"/>
          </p:cNvSpPr>
          <p:nvPr/>
        </p:nvSpPr>
        <p:spPr bwMode="auto">
          <a:xfrm>
            <a:off x="762000" y="152400"/>
            <a:ext cx="5638800" cy="6586418"/>
          </a:xfrm>
          <a:prstGeom prst="rect">
            <a:avLst/>
          </a:prstGeom>
          <a:noFill/>
          <a:ln w="9525">
            <a:noFill/>
            <a:miter lim="800000"/>
            <a:headEnd/>
            <a:tailEnd/>
          </a:ln>
          <a:effectLst/>
        </p:spPr>
        <p:txBody>
          <a:bodyPr>
            <a:spAutoFit/>
          </a:bodyPr>
          <a:lstStyle/>
          <a:p>
            <a:pPr marL="228600" indent="-228600"/>
            <a:r>
              <a:rPr lang="en-US" sz="1400" u="none" dirty="0">
                <a:solidFill>
                  <a:srgbClr val="000000"/>
                </a:solidFill>
                <a:cs typeface="Times New Roman" pitchFamily="18" charset="0"/>
              </a:rPr>
              <a:t>BASIC LOAD -</a:t>
            </a:r>
          </a:p>
          <a:p>
            <a:pPr marL="228600" indent="-228600">
              <a:buSzPct val="100000"/>
            </a:pPr>
            <a:r>
              <a:rPr lang="en-US" b="0" u="none" dirty="0">
                <a:solidFill>
                  <a:srgbClr val="000000"/>
                </a:solidFill>
                <a:cs typeface="Times New Roman" pitchFamily="18" charset="0"/>
              </a:rPr>
              <a:t>This card prescribes basic loads and load plan for </a:t>
            </a:r>
            <a:r>
              <a:rPr lang="en-US" b="0" u="none" dirty="0" smtClean="0">
                <a:solidFill>
                  <a:srgbClr val="000000"/>
                </a:solidFill>
                <a:cs typeface="Times New Roman" pitchFamily="18" charset="0"/>
              </a:rPr>
              <a:t>BFV systems</a:t>
            </a:r>
            <a:r>
              <a:rPr lang="en-US" b="0" u="none" dirty="0">
                <a:solidFill>
                  <a:srgbClr val="000000"/>
                </a:solidFill>
                <a:cs typeface="Times New Roman" pitchFamily="18" charset="0"/>
              </a:rPr>
              <a:t>. </a:t>
            </a:r>
          </a:p>
          <a:p>
            <a:pPr marL="228600" indent="-228600">
              <a:buSzPct val="100000"/>
              <a:buFontTx/>
              <a:buAutoNum type="arabicPeriod"/>
            </a:pPr>
            <a:endParaRPr lang="en-US" b="0" u="none" dirty="0">
              <a:solidFill>
                <a:srgbClr val="000000"/>
              </a:solidFill>
              <a:cs typeface="Times New Roman" pitchFamily="18" charset="0"/>
            </a:endParaRPr>
          </a:p>
          <a:p>
            <a:pPr marL="228600" indent="-228600">
              <a:buSzPct val="100000"/>
            </a:pPr>
            <a:r>
              <a:rPr lang="en-US" u="none" dirty="0">
                <a:solidFill>
                  <a:srgbClr val="000000"/>
                </a:solidFill>
                <a:cs typeface="Times New Roman" pitchFamily="18" charset="0"/>
              </a:rPr>
              <a:t>Basic load commodities:</a:t>
            </a:r>
            <a:r>
              <a:rPr lang="en-US" b="0" u="none" dirty="0">
                <a:solidFill>
                  <a:srgbClr val="000000"/>
                </a:solidFill>
                <a:cs typeface="Times New Roman" pitchFamily="18" charset="0"/>
              </a:rPr>
              <a:t> </a:t>
            </a:r>
          </a:p>
          <a:p>
            <a:pPr marL="228600" indent="-228600">
              <a:buSzPct val="100000"/>
              <a:buFontTx/>
              <a:buAutoNum type="arabicPeriod"/>
            </a:pPr>
            <a:r>
              <a:rPr lang="en-US" b="0" u="none" dirty="0">
                <a:solidFill>
                  <a:srgbClr val="000000"/>
                </a:solidFill>
                <a:cs typeface="Times New Roman" pitchFamily="18" charset="0"/>
              </a:rPr>
              <a:t>Class I: </a:t>
            </a:r>
          </a:p>
          <a:p>
            <a:pPr marL="685800" lvl="1" indent="-228600">
              <a:buSzPct val="100000"/>
              <a:buFontTx/>
              <a:buAutoNum type="arabicPeriod"/>
            </a:pPr>
            <a:r>
              <a:rPr lang="en-US" b="0" u="none" dirty="0">
                <a:solidFill>
                  <a:srgbClr val="000000"/>
                </a:solidFill>
                <a:cs typeface="Times New Roman" pitchFamily="18" charset="0"/>
              </a:rPr>
              <a:t>Three-day supply of MREs upon initial deployment per BFV </a:t>
            </a:r>
          </a:p>
          <a:p>
            <a:pPr marL="685800" lvl="1" indent="-228600">
              <a:buSzPct val="100000"/>
              <a:buFontTx/>
              <a:buAutoNum type="arabicPeriod"/>
            </a:pPr>
            <a:r>
              <a:rPr lang="en-US" b="0" u="none" dirty="0">
                <a:solidFill>
                  <a:srgbClr val="000000"/>
                </a:solidFill>
                <a:cs typeface="Times New Roman" pitchFamily="18" charset="0"/>
              </a:rPr>
              <a:t>Water</a:t>
            </a:r>
            <a:r>
              <a:rPr lang="en-US" b="0" u="none" dirty="0" smtClean="0">
                <a:solidFill>
                  <a:srgbClr val="000000"/>
                </a:solidFill>
                <a:cs typeface="Times New Roman" pitchFamily="18" charset="0"/>
              </a:rPr>
              <a:t>: 2 Five </a:t>
            </a:r>
            <a:r>
              <a:rPr lang="en-US" b="0" u="none" dirty="0">
                <a:solidFill>
                  <a:srgbClr val="000000"/>
                </a:solidFill>
                <a:cs typeface="Times New Roman" pitchFamily="18" charset="0"/>
              </a:rPr>
              <a:t>Gallon </a:t>
            </a:r>
            <a:r>
              <a:rPr lang="en-US" b="0" u="none" dirty="0" smtClean="0">
                <a:solidFill>
                  <a:srgbClr val="000000"/>
                </a:solidFill>
                <a:cs typeface="Times New Roman" pitchFamily="18" charset="0"/>
              </a:rPr>
              <a:t>cans</a:t>
            </a:r>
            <a:endParaRPr lang="en-US" b="0" u="none" dirty="0">
              <a:solidFill>
                <a:srgbClr val="000000"/>
              </a:solidFill>
              <a:cs typeface="Times New Roman" pitchFamily="18" charset="0"/>
            </a:endParaRPr>
          </a:p>
          <a:p>
            <a:pPr marL="228600" indent="-228600">
              <a:buSzPct val="100000"/>
              <a:buFontTx/>
              <a:buAutoNum type="arabicPeriod"/>
            </a:pPr>
            <a:r>
              <a:rPr lang="en-US" b="0" u="none" dirty="0">
                <a:solidFill>
                  <a:srgbClr val="000000"/>
                </a:solidFill>
                <a:cs typeface="Times New Roman" pitchFamily="18" charset="0"/>
              </a:rPr>
              <a:t>Class II: </a:t>
            </a:r>
          </a:p>
          <a:p>
            <a:pPr marL="685800" lvl="1" indent="-228600">
              <a:buSzPct val="100000"/>
              <a:buFontTx/>
              <a:buAutoNum type="arabicPeriod"/>
            </a:pPr>
            <a:r>
              <a:rPr lang="en-US" b="0" u="none" dirty="0" err="1">
                <a:solidFill>
                  <a:srgbClr val="000000"/>
                </a:solidFill>
                <a:cs typeface="Times New Roman" pitchFamily="18" charset="0"/>
              </a:rPr>
              <a:t>Chemlights</a:t>
            </a:r>
            <a:r>
              <a:rPr lang="en-US" b="0" u="none" dirty="0">
                <a:solidFill>
                  <a:srgbClr val="000000"/>
                </a:solidFill>
                <a:cs typeface="Times New Roman" pitchFamily="18" charset="0"/>
              </a:rPr>
              <a:t> </a:t>
            </a:r>
          </a:p>
          <a:p>
            <a:pPr marL="685800" lvl="1" indent="-228600">
              <a:buSzPct val="100000"/>
              <a:buFontTx/>
              <a:buAutoNum type="arabicPeriod"/>
            </a:pPr>
            <a:r>
              <a:rPr lang="en-US" b="0" u="none" dirty="0">
                <a:solidFill>
                  <a:srgbClr val="000000"/>
                </a:solidFill>
                <a:cs typeface="Times New Roman" pitchFamily="18" charset="0"/>
              </a:rPr>
              <a:t>1 box BA30 batteries </a:t>
            </a:r>
          </a:p>
          <a:p>
            <a:pPr marL="685800" lvl="1" indent="-228600">
              <a:buSzPct val="100000"/>
              <a:buFontTx/>
              <a:buAutoNum type="arabicPeriod"/>
            </a:pPr>
            <a:r>
              <a:rPr lang="en-US" b="0" u="none" dirty="0">
                <a:solidFill>
                  <a:srgbClr val="000000"/>
                </a:solidFill>
                <a:cs typeface="Times New Roman" pitchFamily="18" charset="0"/>
              </a:rPr>
              <a:t>Four 6-volt batteries (during miles training) </a:t>
            </a:r>
          </a:p>
          <a:p>
            <a:pPr marL="685800" lvl="1" indent="-228600">
              <a:buSzPct val="100000"/>
              <a:buFontTx/>
              <a:buAutoNum type="arabicPeriod"/>
            </a:pPr>
            <a:r>
              <a:rPr lang="en-US" b="0" u="none" dirty="0">
                <a:solidFill>
                  <a:srgbClr val="000000"/>
                </a:solidFill>
                <a:cs typeface="Times New Roman" pitchFamily="18" charset="0"/>
              </a:rPr>
              <a:t>12 AA batteries </a:t>
            </a:r>
          </a:p>
          <a:p>
            <a:pPr marL="685800" lvl="1" indent="-228600">
              <a:buSzPct val="100000"/>
              <a:buFontTx/>
              <a:buAutoNum type="arabicPeriod"/>
            </a:pPr>
            <a:r>
              <a:rPr lang="en-US" b="0" u="none" dirty="0">
                <a:solidFill>
                  <a:srgbClr val="000000"/>
                </a:solidFill>
                <a:cs typeface="Times New Roman" pitchFamily="18" charset="0"/>
              </a:rPr>
              <a:t>TRP marking panel </a:t>
            </a:r>
          </a:p>
          <a:p>
            <a:pPr marL="228600" indent="-228600">
              <a:buSzPct val="100000"/>
              <a:buFontTx/>
              <a:buAutoNum type="arabicPeriod"/>
            </a:pPr>
            <a:r>
              <a:rPr lang="en-US" b="0" u="none" dirty="0">
                <a:solidFill>
                  <a:srgbClr val="000000"/>
                </a:solidFill>
                <a:cs typeface="Times New Roman" pitchFamily="18" charset="0"/>
              </a:rPr>
              <a:t>Class </a:t>
            </a:r>
            <a:r>
              <a:rPr lang="en-US" b="0" u="none" dirty="0" smtClean="0">
                <a:solidFill>
                  <a:srgbClr val="000000"/>
                </a:solidFill>
                <a:cs typeface="Times New Roman" pitchFamily="18" charset="0"/>
              </a:rPr>
              <a:t>IIIP (reference Bradley TM for NSNs): </a:t>
            </a:r>
            <a:endParaRPr lang="en-US" b="0" u="none" dirty="0">
              <a:solidFill>
                <a:srgbClr val="000000"/>
              </a:solidFill>
              <a:cs typeface="Times New Roman" pitchFamily="18" charset="0"/>
            </a:endParaRPr>
          </a:p>
          <a:p>
            <a:pPr marL="685800" lvl="1" indent="-228600">
              <a:buSzPct val="100000"/>
              <a:buFontTx/>
              <a:buAutoNum type="arabicPeriod"/>
            </a:pPr>
            <a:r>
              <a:rPr lang="en-US" b="0" u="none" dirty="0" smtClean="0">
                <a:solidFill>
                  <a:srgbClr val="000000"/>
                </a:solidFill>
                <a:cs typeface="Times New Roman" pitchFamily="18" charset="0"/>
              </a:rPr>
              <a:t>1 gal of antifreeze </a:t>
            </a:r>
            <a:endParaRPr lang="en-US" b="0" u="none" dirty="0">
              <a:solidFill>
                <a:srgbClr val="000000"/>
              </a:solidFill>
              <a:cs typeface="Times New Roman" pitchFamily="18" charset="0"/>
            </a:endParaRPr>
          </a:p>
          <a:p>
            <a:pPr marL="685800" lvl="1" indent="-228600">
              <a:buSzPct val="100000"/>
              <a:buFontTx/>
              <a:buAutoNum type="arabicPeriod"/>
            </a:pPr>
            <a:r>
              <a:rPr lang="en-US" b="0" u="none" dirty="0" smtClean="0">
                <a:solidFill>
                  <a:srgbClr val="000000"/>
                </a:solidFill>
                <a:cs typeface="Times New Roman" pitchFamily="18" charset="0"/>
              </a:rPr>
              <a:t>1 lb can GAA </a:t>
            </a:r>
            <a:endParaRPr lang="en-US" b="0" u="none" dirty="0">
              <a:solidFill>
                <a:srgbClr val="000000"/>
              </a:solidFill>
              <a:cs typeface="Times New Roman" pitchFamily="18" charset="0"/>
            </a:endParaRPr>
          </a:p>
          <a:p>
            <a:pPr marL="685800" lvl="1" indent="-228600">
              <a:buSzPct val="100000"/>
              <a:buFontTx/>
              <a:buAutoNum type="arabicPeriod"/>
            </a:pPr>
            <a:r>
              <a:rPr lang="en-US" b="0" u="none" dirty="0" smtClean="0">
                <a:solidFill>
                  <a:srgbClr val="000000"/>
                </a:solidFill>
                <a:cs typeface="Times New Roman" pitchFamily="18" charset="0"/>
              </a:rPr>
              <a:t>1 gal of breakthrough cleaning compound</a:t>
            </a:r>
            <a:endParaRPr lang="en-US" b="0" u="none" dirty="0">
              <a:solidFill>
                <a:srgbClr val="000000"/>
              </a:solidFill>
              <a:cs typeface="Times New Roman" pitchFamily="18" charset="0"/>
            </a:endParaRPr>
          </a:p>
          <a:p>
            <a:pPr marL="685800" lvl="1" indent="-228600">
              <a:buSzPct val="100000"/>
              <a:buFontTx/>
              <a:buAutoNum type="arabicPeriod"/>
            </a:pPr>
            <a:r>
              <a:rPr lang="en-US" b="0" u="none" dirty="0" smtClean="0">
                <a:solidFill>
                  <a:srgbClr val="000000"/>
                </a:solidFill>
                <a:cs typeface="Times New Roman" pitchFamily="18" charset="0"/>
              </a:rPr>
              <a:t>1 gal 15/40 motor oil</a:t>
            </a:r>
            <a:endParaRPr lang="en-US" b="0" u="none" dirty="0">
              <a:solidFill>
                <a:srgbClr val="000000"/>
              </a:solidFill>
              <a:cs typeface="Times New Roman" pitchFamily="18" charset="0"/>
            </a:endParaRPr>
          </a:p>
          <a:p>
            <a:pPr marL="685800" lvl="1" indent="-228600">
              <a:buSzPct val="100000"/>
              <a:buFontTx/>
              <a:buAutoNum type="arabicPeriod"/>
            </a:pPr>
            <a:r>
              <a:rPr lang="en-US" b="0" u="none" dirty="0" smtClean="0">
                <a:solidFill>
                  <a:srgbClr val="000000"/>
                </a:solidFill>
                <a:cs typeface="Times New Roman" pitchFamily="18" charset="0"/>
              </a:rPr>
              <a:t>1 drum of scrubbing soap</a:t>
            </a:r>
            <a:endParaRPr lang="en-US" b="0" u="none" dirty="0">
              <a:solidFill>
                <a:srgbClr val="000000"/>
              </a:solidFill>
              <a:cs typeface="Times New Roman" pitchFamily="18" charset="0"/>
            </a:endParaRPr>
          </a:p>
          <a:p>
            <a:pPr marL="685800" lvl="1" indent="-228600">
              <a:buSzPct val="100000"/>
              <a:buFontTx/>
              <a:buAutoNum type="arabicPeriod"/>
            </a:pPr>
            <a:r>
              <a:rPr lang="en-US" b="0" u="none" dirty="0" smtClean="0">
                <a:solidFill>
                  <a:srgbClr val="000000"/>
                </a:solidFill>
                <a:cs typeface="Times New Roman" pitchFamily="18" charset="0"/>
              </a:rPr>
              <a:t>1 lb of wiping rags</a:t>
            </a:r>
          </a:p>
          <a:p>
            <a:pPr marL="685800" lvl="1" indent="-228600">
              <a:buSzPct val="100000"/>
              <a:buFontTx/>
              <a:buAutoNum type="arabicPeriod"/>
            </a:pPr>
            <a:r>
              <a:rPr lang="en-US" b="0" u="none" dirty="0" smtClean="0">
                <a:solidFill>
                  <a:srgbClr val="000000"/>
                </a:solidFill>
                <a:cs typeface="Times New Roman" pitchFamily="18" charset="0"/>
              </a:rPr>
              <a:t>1 pint of CLP</a:t>
            </a:r>
            <a:endParaRPr lang="en-US" b="0" u="none" dirty="0">
              <a:solidFill>
                <a:srgbClr val="000000"/>
              </a:solidFill>
              <a:cs typeface="Times New Roman" pitchFamily="18" charset="0"/>
            </a:endParaRPr>
          </a:p>
          <a:p>
            <a:pPr marL="228600" indent="-228600">
              <a:buSzPct val="100000"/>
              <a:buFontTx/>
              <a:buAutoNum type="arabicPeriod"/>
            </a:pPr>
            <a:r>
              <a:rPr lang="en-US" b="0" u="none" dirty="0">
                <a:solidFill>
                  <a:srgbClr val="000000"/>
                </a:solidFill>
                <a:cs typeface="Times New Roman" pitchFamily="18" charset="0"/>
              </a:rPr>
              <a:t>Class IV: </a:t>
            </a:r>
          </a:p>
          <a:p>
            <a:pPr marL="685800" lvl="1" indent="-228600">
              <a:buSzPct val="100000"/>
              <a:buFontTx/>
              <a:buAutoNum type="arabicPeriod"/>
            </a:pPr>
            <a:r>
              <a:rPr lang="en-US" b="0" u="none" dirty="0" smtClean="0">
                <a:solidFill>
                  <a:srgbClr val="000000"/>
                </a:solidFill>
                <a:cs typeface="Times New Roman" pitchFamily="18" charset="0"/>
              </a:rPr>
              <a:t>Two strands concertina wire </a:t>
            </a:r>
            <a:endParaRPr lang="en-US" b="0" u="none" dirty="0">
              <a:solidFill>
                <a:srgbClr val="000000"/>
              </a:solidFill>
              <a:cs typeface="Times New Roman" pitchFamily="18" charset="0"/>
            </a:endParaRPr>
          </a:p>
          <a:p>
            <a:pPr marL="685800" lvl="1" indent="-228600">
              <a:buSzPct val="100000"/>
              <a:buFontTx/>
              <a:buAutoNum type="arabicPeriod"/>
            </a:pPr>
            <a:r>
              <a:rPr lang="en-US" b="0" u="none" dirty="0">
                <a:solidFill>
                  <a:srgbClr val="000000"/>
                </a:solidFill>
                <a:cs typeface="Times New Roman" pitchFamily="18" charset="0"/>
              </a:rPr>
              <a:t>10 pickets </a:t>
            </a:r>
          </a:p>
          <a:p>
            <a:pPr marL="228600" indent="-228600">
              <a:buSzPct val="100000"/>
              <a:buFontTx/>
              <a:buAutoNum type="arabicPeriod"/>
            </a:pPr>
            <a:r>
              <a:rPr lang="en-US" b="0" u="none" dirty="0" smtClean="0">
                <a:solidFill>
                  <a:srgbClr val="000000"/>
                </a:solidFill>
                <a:cs typeface="Times New Roman" pitchFamily="18" charset="0"/>
              </a:rPr>
              <a:t>Class V: </a:t>
            </a:r>
          </a:p>
          <a:p>
            <a:pPr marL="228600" indent="-228600"/>
            <a:r>
              <a:rPr lang="en-US" b="0" u="none" dirty="0">
                <a:solidFill>
                  <a:srgbClr val="000000"/>
                </a:solidFill>
                <a:cs typeface="Times New Roman" pitchFamily="18" charset="0"/>
              </a:rPr>
              <a:t>		25mm:  		Ready 300  	Stowed </a:t>
            </a:r>
            <a:r>
              <a:rPr lang="en-US" b="0" u="none" dirty="0" smtClean="0">
                <a:solidFill>
                  <a:srgbClr val="000000"/>
                </a:solidFill>
                <a:cs typeface="Times New Roman" pitchFamily="18" charset="0"/>
              </a:rPr>
              <a:t>1200</a:t>
            </a:r>
            <a:endParaRPr lang="en-US" b="0" u="none" dirty="0">
              <a:solidFill>
                <a:srgbClr val="000000"/>
              </a:solidFill>
              <a:cs typeface="Times New Roman" pitchFamily="18" charset="0"/>
            </a:endParaRPr>
          </a:p>
          <a:p>
            <a:pPr marL="228600" indent="-228600"/>
            <a:r>
              <a:rPr lang="en-US" b="0" u="none" dirty="0">
                <a:solidFill>
                  <a:srgbClr val="000000"/>
                </a:solidFill>
                <a:cs typeface="Times New Roman" pitchFamily="18" charset="0"/>
              </a:rPr>
              <a:t>		7.62 (M240C): 	Ready </a:t>
            </a:r>
            <a:r>
              <a:rPr lang="en-US" b="0" u="none" dirty="0" smtClean="0">
                <a:solidFill>
                  <a:srgbClr val="000000"/>
                </a:solidFill>
                <a:cs typeface="Times New Roman" pitchFamily="18" charset="0"/>
              </a:rPr>
              <a:t>800  	Stowed 2200</a:t>
            </a:r>
          </a:p>
          <a:p>
            <a:pPr marL="228600" indent="-228600"/>
            <a:r>
              <a:rPr lang="en-US" b="0" u="none" dirty="0" smtClean="0">
                <a:solidFill>
                  <a:srgbClr val="000000"/>
                </a:solidFill>
                <a:cs typeface="Times New Roman" pitchFamily="18" charset="0"/>
              </a:rPr>
              <a:t>		TOW:  		Ready 2        Stowed 10</a:t>
            </a:r>
          </a:p>
          <a:p>
            <a:pPr marL="228600" indent="-228600">
              <a:buSzPct val="100000"/>
            </a:pPr>
            <a:r>
              <a:rPr lang="en-US" b="0" u="none" dirty="0" smtClean="0">
                <a:solidFill>
                  <a:srgbClr val="000000"/>
                </a:solidFill>
                <a:cs typeface="Times New Roman" pitchFamily="18" charset="0"/>
              </a:rPr>
              <a:t>7.  Class </a:t>
            </a:r>
            <a:r>
              <a:rPr lang="en-US" b="0" u="none" dirty="0">
                <a:solidFill>
                  <a:srgbClr val="000000"/>
                </a:solidFill>
                <a:cs typeface="Times New Roman" pitchFamily="18" charset="0"/>
              </a:rPr>
              <a:t>VIII: </a:t>
            </a:r>
          </a:p>
          <a:p>
            <a:pPr marL="685800" lvl="1" indent="-228600">
              <a:buSzPct val="100000"/>
              <a:buFontTx/>
              <a:buAutoNum type="arabicPeriod"/>
            </a:pPr>
            <a:r>
              <a:rPr lang="en-US" b="0" u="none" dirty="0">
                <a:solidFill>
                  <a:srgbClr val="000000"/>
                </a:solidFill>
                <a:cs typeface="Times New Roman" pitchFamily="18" charset="0"/>
              </a:rPr>
              <a:t>Two combat lifesaver bags (w/ inventory list) (1 for dismount element) </a:t>
            </a:r>
          </a:p>
          <a:p>
            <a:pPr marL="685800" lvl="1" indent="-228600">
              <a:buSzPct val="100000"/>
              <a:buFontTx/>
              <a:buAutoNum type="arabicPeriod"/>
            </a:pPr>
            <a:r>
              <a:rPr lang="en-US" b="0" u="none" dirty="0">
                <a:solidFill>
                  <a:srgbClr val="000000"/>
                </a:solidFill>
                <a:cs typeface="Times New Roman" pitchFamily="18" charset="0"/>
              </a:rPr>
              <a:t>Two first aid kits </a:t>
            </a:r>
          </a:p>
          <a:p>
            <a:pPr marL="685800" lvl="1" indent="-228600">
              <a:buSzPct val="100000"/>
              <a:buFontTx/>
              <a:buAutoNum type="arabicPeriod"/>
            </a:pPr>
            <a:r>
              <a:rPr lang="en-US" b="0" u="none" dirty="0">
                <a:solidFill>
                  <a:srgbClr val="000000"/>
                </a:solidFill>
                <a:cs typeface="Times New Roman" pitchFamily="18" charset="0"/>
              </a:rPr>
              <a:t>Litter kit </a:t>
            </a:r>
          </a:p>
          <a:p>
            <a:pPr marL="228600" indent="-228600">
              <a:buSzPct val="100000"/>
            </a:pPr>
            <a:r>
              <a:rPr lang="en-US" b="0" u="none" dirty="0" smtClean="0">
                <a:solidFill>
                  <a:srgbClr val="000000"/>
                </a:solidFill>
                <a:cs typeface="Times New Roman" pitchFamily="18" charset="0"/>
              </a:rPr>
              <a:t>8.  Class </a:t>
            </a:r>
            <a:r>
              <a:rPr lang="en-US" b="0" u="none" dirty="0">
                <a:solidFill>
                  <a:srgbClr val="000000"/>
                </a:solidFill>
                <a:cs typeface="Times New Roman" pitchFamily="18" charset="0"/>
              </a:rPr>
              <a:t>IX: </a:t>
            </a:r>
          </a:p>
          <a:p>
            <a:pPr marL="685800" lvl="1" indent="-228600">
              <a:buSzPct val="100000"/>
              <a:buFontTx/>
              <a:buAutoNum type="arabicPeriod"/>
            </a:pPr>
            <a:r>
              <a:rPr lang="en-US" b="0" u="none" dirty="0" smtClean="0">
                <a:solidFill>
                  <a:srgbClr val="000000"/>
                </a:solidFill>
                <a:cs typeface="Times New Roman" pitchFamily="18" charset="0"/>
              </a:rPr>
              <a:t>One road wheel </a:t>
            </a:r>
          </a:p>
          <a:p>
            <a:pPr marL="685800" lvl="1" indent="-228600">
              <a:buSzPct val="100000"/>
              <a:buFontTx/>
              <a:buAutoNum type="arabicPeriod"/>
            </a:pPr>
            <a:r>
              <a:rPr lang="en-US" b="0" u="none" dirty="0" smtClean="0">
                <a:solidFill>
                  <a:srgbClr val="000000"/>
                </a:solidFill>
                <a:cs typeface="Times New Roman" pitchFamily="18" charset="0"/>
              </a:rPr>
              <a:t>Four track blocks</a:t>
            </a:r>
            <a:r>
              <a:rPr lang="en-US" b="0" u="none" dirty="0" smtClean="0"/>
              <a:t> </a:t>
            </a:r>
            <a:endParaRPr lang="en-US" b="0" u="none" dirty="0"/>
          </a:p>
        </p:txBody>
      </p:sp>
      <p:grpSp>
        <p:nvGrpSpPr>
          <p:cNvPr id="2" name="Group 5"/>
          <p:cNvGrpSpPr/>
          <p:nvPr/>
        </p:nvGrpSpPr>
        <p:grpSpPr>
          <a:xfrm>
            <a:off x="4800600" y="2895600"/>
            <a:ext cx="1905000" cy="1038999"/>
            <a:chOff x="4343400" y="2819400"/>
            <a:chExt cx="1905000" cy="1038999"/>
          </a:xfrm>
        </p:grpSpPr>
        <p:sp>
          <p:nvSpPr>
            <p:cNvPr id="7" name="TextBox 6"/>
            <p:cNvSpPr txBox="1"/>
            <p:nvPr/>
          </p:nvSpPr>
          <p:spPr>
            <a:xfrm>
              <a:off x="4343400" y="3352800"/>
              <a:ext cx="1905000" cy="276999"/>
            </a:xfrm>
            <a:prstGeom prst="rect">
              <a:avLst/>
            </a:prstGeom>
            <a:solidFill>
              <a:srgbClr val="FF0000"/>
            </a:solidFill>
          </p:spPr>
          <p:txBody>
            <a:bodyPr wrap="square" rtlCol="0">
              <a:spAutoFit/>
            </a:bodyPr>
            <a:lstStyle/>
            <a:p>
              <a:pPr algn="ctr"/>
              <a:r>
                <a:rPr lang="en-US" u="none" dirty="0" smtClean="0"/>
                <a:t>74 – 60%</a:t>
              </a:r>
            </a:p>
          </p:txBody>
        </p:sp>
        <p:sp>
          <p:nvSpPr>
            <p:cNvPr id="8" name="TextBox 7"/>
            <p:cNvSpPr txBox="1"/>
            <p:nvPr/>
          </p:nvSpPr>
          <p:spPr>
            <a:xfrm>
              <a:off x="4343400" y="2819400"/>
              <a:ext cx="1905000" cy="276999"/>
            </a:xfrm>
            <a:prstGeom prst="rect">
              <a:avLst/>
            </a:prstGeom>
            <a:solidFill>
              <a:srgbClr val="00B050"/>
            </a:solidFill>
          </p:spPr>
          <p:txBody>
            <a:bodyPr wrap="square" rtlCol="0">
              <a:spAutoFit/>
            </a:bodyPr>
            <a:lstStyle/>
            <a:p>
              <a:pPr algn="ctr"/>
              <a:r>
                <a:rPr lang="en-US" u="none" dirty="0" smtClean="0"/>
                <a:t>100 – 90%</a:t>
              </a:r>
            </a:p>
          </p:txBody>
        </p:sp>
        <p:sp>
          <p:nvSpPr>
            <p:cNvPr id="9" name="TextBox 8"/>
            <p:cNvSpPr txBox="1"/>
            <p:nvPr/>
          </p:nvSpPr>
          <p:spPr>
            <a:xfrm>
              <a:off x="4343400" y="3075801"/>
              <a:ext cx="1905000" cy="276999"/>
            </a:xfrm>
            <a:prstGeom prst="rect">
              <a:avLst/>
            </a:prstGeom>
            <a:solidFill>
              <a:srgbClr val="FFC000"/>
            </a:solidFill>
          </p:spPr>
          <p:txBody>
            <a:bodyPr wrap="square" rtlCol="0">
              <a:spAutoFit/>
            </a:bodyPr>
            <a:lstStyle/>
            <a:p>
              <a:pPr algn="ctr"/>
              <a:r>
                <a:rPr lang="en-US" u="none" dirty="0" smtClean="0"/>
                <a:t>89 – 75%</a:t>
              </a:r>
            </a:p>
          </p:txBody>
        </p:sp>
        <p:sp>
          <p:nvSpPr>
            <p:cNvPr id="10" name="TextBox 9"/>
            <p:cNvSpPr txBox="1"/>
            <p:nvPr/>
          </p:nvSpPr>
          <p:spPr>
            <a:xfrm>
              <a:off x="4343400" y="3581400"/>
              <a:ext cx="1905000" cy="276999"/>
            </a:xfrm>
            <a:prstGeom prst="rect">
              <a:avLst/>
            </a:prstGeom>
            <a:solidFill>
              <a:schemeClr val="tx1"/>
            </a:solidFill>
          </p:spPr>
          <p:txBody>
            <a:bodyPr wrap="square" rtlCol="0">
              <a:spAutoFit/>
            </a:bodyPr>
            <a:lstStyle/>
            <a:p>
              <a:pPr algn="ctr"/>
              <a:r>
                <a:rPr lang="en-US" u="none" dirty="0" smtClean="0">
                  <a:solidFill>
                    <a:schemeClr val="bg1"/>
                  </a:solidFill>
                </a:rPr>
                <a:t>59 – Below </a:t>
              </a:r>
              <a:endParaRPr lang="en-US" u="none" dirty="0">
                <a:solidFill>
                  <a:schemeClr val="bg1"/>
                </a:solidFill>
              </a:endParaRPr>
            </a:p>
          </p:txBody>
        </p:sp>
      </p:gr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Protection</a:t>
            </a:r>
            <a:endParaRPr lang="en-US" dirty="0"/>
          </a:p>
        </p:txBody>
      </p:sp>
      <p:sp>
        <p:nvSpPr>
          <p:cNvPr id="3" name="Content Placeholder 2"/>
          <p:cNvSpPr>
            <a:spLocks noGrp="1"/>
          </p:cNvSpPr>
          <p:nvPr>
            <p:ph sz="half" idx="1"/>
          </p:nvPr>
        </p:nvSpPr>
        <p:spPr>
          <a:xfrm>
            <a:off x="342900" y="2133600"/>
            <a:ext cx="5905500" cy="6034088"/>
          </a:xfrm>
        </p:spPr>
        <p:txBody>
          <a:bodyPr/>
          <a:lstStyle/>
          <a:p>
            <a:r>
              <a:rPr lang="en-US" dirty="0" smtClean="0"/>
              <a:t>Risk Mitigation</a:t>
            </a:r>
          </a:p>
          <a:p>
            <a:r>
              <a:rPr lang="en-US" dirty="0" smtClean="0"/>
              <a:t>Breach / Bypass Marking</a:t>
            </a:r>
          </a:p>
          <a:p>
            <a:r>
              <a:rPr lang="en-US" dirty="0" smtClean="0"/>
              <a:t>EWO Standards</a:t>
            </a:r>
          </a:p>
          <a:p>
            <a:r>
              <a:rPr lang="en-US" dirty="0" smtClean="0"/>
              <a:t>MOPP Criteria including Unmasking Criteria</a:t>
            </a:r>
          </a:p>
          <a:p>
            <a:r>
              <a:rPr lang="en-US" dirty="0" smtClean="0"/>
              <a:t>CBRNE Decontamination</a:t>
            </a:r>
          </a:p>
          <a:p>
            <a:r>
              <a:rPr lang="en-US" dirty="0" smtClean="0"/>
              <a:t>Uniform Standards</a:t>
            </a:r>
          </a:p>
          <a:p>
            <a:r>
              <a:rPr lang="en-US" dirty="0" smtClean="0"/>
              <a:t>Standing ROE</a:t>
            </a:r>
          </a:p>
          <a:p>
            <a:endParaRPr lang="en-US" dirty="0" smtClean="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0"/>
          <p:cNvSpPr>
            <a:spLocks noChangeArrowheads="1"/>
          </p:cNvSpPr>
          <p:nvPr/>
        </p:nvSpPr>
        <p:spPr bwMode="auto">
          <a:xfrm>
            <a:off x="152400" y="152400"/>
            <a:ext cx="6553200" cy="8839200"/>
          </a:xfrm>
          <a:prstGeom prst="rect">
            <a:avLst/>
          </a:prstGeom>
          <a:noFill/>
          <a:ln w="41275">
            <a:solidFill>
              <a:schemeClr val="tx1"/>
            </a:solidFill>
            <a:miter lim="800000"/>
            <a:headEnd/>
            <a:tailEnd/>
          </a:ln>
        </p:spPr>
        <p:txBody>
          <a:bodyPr wrap="none" anchor="ctr"/>
          <a:lstStyle/>
          <a:p>
            <a:endParaRPr lang="en-US" dirty="0">
              <a:latin typeface="Calibri" pitchFamily="34" charset="0"/>
            </a:endParaRPr>
          </a:p>
        </p:txBody>
      </p:sp>
      <p:sp>
        <p:nvSpPr>
          <p:cNvPr id="7" name="Title 1"/>
          <p:cNvSpPr txBox="1">
            <a:spLocks/>
          </p:cNvSpPr>
          <p:nvPr/>
        </p:nvSpPr>
        <p:spPr>
          <a:xfrm>
            <a:off x="152400" y="152400"/>
            <a:ext cx="6553200" cy="838200"/>
          </a:xfrm>
          <a:prstGeom prst="rect">
            <a:avLst/>
          </a:prstGeom>
          <a:ln w="12700">
            <a:solidFill>
              <a:schemeClr val="tx1"/>
            </a:solidFill>
          </a:ln>
        </p:spPr>
        <p:txBody>
          <a:bodyPr anchor="ctr"/>
          <a:lstStyle/>
          <a:p>
            <a:pPr algn="ctr" fontAlgn="auto">
              <a:spcAft>
                <a:spcPts val="0"/>
              </a:spcAft>
              <a:defRPr/>
            </a:pPr>
            <a:r>
              <a:rPr lang="en-US" sz="1600" u="none" dirty="0" smtClean="0">
                <a:ea typeface="+mj-ea"/>
                <a:cs typeface="Arial" pitchFamily="34" charset="0"/>
              </a:rPr>
              <a:t>Card 500-1</a:t>
            </a:r>
            <a:r>
              <a:rPr lang="en-US" sz="1600" b="1" u="none" dirty="0">
                <a:ea typeface="+mj-ea"/>
                <a:cs typeface="Arial" pitchFamily="34" charset="0"/>
              </a:rPr>
              <a:t/>
            </a:r>
            <a:br>
              <a:rPr lang="en-US" sz="1600" b="1" u="none" dirty="0">
                <a:ea typeface="+mj-ea"/>
                <a:cs typeface="Arial" pitchFamily="34" charset="0"/>
              </a:rPr>
            </a:br>
            <a:r>
              <a:rPr lang="en-US" sz="1600" b="1" u="none" dirty="0" smtClean="0">
                <a:ea typeface="+mj-ea"/>
                <a:cs typeface="Arial" pitchFamily="34" charset="0"/>
              </a:rPr>
              <a:t>Risk Management (1 of 2)</a:t>
            </a:r>
            <a:endParaRPr lang="en-US" sz="1600" b="1" u="none" dirty="0">
              <a:ea typeface="+mj-ea"/>
              <a:cs typeface="Arial" pitchFamily="34" charset="0"/>
            </a:endParaRPr>
          </a:p>
        </p:txBody>
      </p:sp>
      <p:sp>
        <p:nvSpPr>
          <p:cNvPr id="5" name="TextBox 4"/>
          <p:cNvSpPr txBox="1"/>
          <p:nvPr/>
        </p:nvSpPr>
        <p:spPr>
          <a:xfrm>
            <a:off x="228600" y="1066800"/>
            <a:ext cx="6400800" cy="7417415"/>
          </a:xfrm>
          <a:prstGeom prst="rect">
            <a:avLst/>
          </a:prstGeom>
          <a:noFill/>
        </p:spPr>
        <p:txBody>
          <a:bodyPr wrap="square" rtlCol="0">
            <a:spAutoFit/>
          </a:bodyPr>
          <a:lstStyle/>
          <a:p>
            <a:r>
              <a:rPr lang="en-US" sz="1400" u="none" dirty="0" smtClean="0"/>
              <a:t>Mission</a:t>
            </a:r>
          </a:p>
          <a:p>
            <a:pPr>
              <a:buFont typeface="Arial" pitchFamily="34" charset="0"/>
              <a:buChar char="•"/>
            </a:pPr>
            <a:r>
              <a:rPr lang="en-US" sz="1400" u="none" dirty="0" smtClean="0"/>
              <a:t> </a:t>
            </a:r>
            <a:r>
              <a:rPr lang="en-US" sz="1400" b="0" u="none" dirty="0" smtClean="0"/>
              <a:t>Duration of the operation and size/range of the OE</a:t>
            </a:r>
          </a:p>
          <a:p>
            <a:pPr>
              <a:buFont typeface="Arial" pitchFamily="34" charset="0"/>
              <a:buChar char="•"/>
            </a:pPr>
            <a:r>
              <a:rPr lang="en-US" sz="1400" b="0" u="none" dirty="0" smtClean="0"/>
              <a:t> Complexity of the plan. (Is the plan well developed and easily understood?)</a:t>
            </a:r>
          </a:p>
          <a:p>
            <a:pPr>
              <a:buFont typeface="Arial" pitchFamily="34" charset="0"/>
              <a:buChar char="•"/>
            </a:pPr>
            <a:r>
              <a:rPr lang="en-US" sz="1400" u="none" dirty="0" smtClean="0"/>
              <a:t> </a:t>
            </a:r>
            <a:r>
              <a:rPr lang="en-US" sz="1400" b="0" u="none" dirty="0" smtClean="0"/>
              <a:t>Proximity and number of maneuvering units</a:t>
            </a:r>
          </a:p>
          <a:p>
            <a:r>
              <a:rPr lang="en-US" sz="1400" u="none" dirty="0" smtClean="0"/>
              <a:t>Enemy</a:t>
            </a:r>
          </a:p>
          <a:p>
            <a:pPr>
              <a:buFont typeface="Arial" pitchFamily="34" charset="0"/>
              <a:buChar char="•"/>
            </a:pPr>
            <a:r>
              <a:rPr lang="en-US" sz="1400" u="none" dirty="0" smtClean="0"/>
              <a:t> </a:t>
            </a:r>
            <a:r>
              <a:rPr lang="en-US" sz="1400" b="0" u="none" dirty="0" smtClean="0"/>
              <a:t>Knowledge of the enemy situation</a:t>
            </a:r>
          </a:p>
          <a:p>
            <a:pPr>
              <a:buFont typeface="Arial" pitchFamily="34" charset="0"/>
              <a:buChar char="•"/>
            </a:pPr>
            <a:r>
              <a:rPr lang="en-US" sz="1400" b="0" u="none" dirty="0" smtClean="0"/>
              <a:t> Enemy capabilities</a:t>
            </a:r>
          </a:p>
          <a:p>
            <a:pPr>
              <a:buFont typeface="Arial" pitchFamily="34" charset="0"/>
              <a:buChar char="•"/>
            </a:pPr>
            <a:r>
              <a:rPr lang="en-US" sz="1400" b="0" u="none" dirty="0" smtClean="0"/>
              <a:t> Availability of time and resources to conduct reconnaissance</a:t>
            </a:r>
          </a:p>
          <a:p>
            <a:r>
              <a:rPr lang="en-US" sz="1400" u="none" dirty="0" smtClean="0"/>
              <a:t>Terrain and Weather</a:t>
            </a:r>
          </a:p>
          <a:p>
            <a:pPr>
              <a:buFont typeface="Arial" pitchFamily="34" charset="0"/>
              <a:buChar char="•"/>
            </a:pPr>
            <a:r>
              <a:rPr lang="en-US" sz="1400" b="0" u="none" dirty="0" smtClean="0"/>
              <a:t> Visibility conditions, including light, dust, fog, and smoke</a:t>
            </a:r>
          </a:p>
          <a:p>
            <a:pPr>
              <a:buFont typeface="Arial" pitchFamily="34" charset="0"/>
              <a:buChar char="•"/>
            </a:pPr>
            <a:r>
              <a:rPr lang="en-US" sz="1400" b="0" u="none" dirty="0" smtClean="0"/>
              <a:t> Precipitation and its effect on mobility</a:t>
            </a:r>
          </a:p>
          <a:p>
            <a:pPr>
              <a:buFont typeface="Arial" pitchFamily="34" charset="0"/>
              <a:buChar char="•"/>
            </a:pPr>
            <a:r>
              <a:rPr lang="en-US" sz="1400" b="0" u="none" dirty="0" smtClean="0"/>
              <a:t> Extreme heat or cold</a:t>
            </a:r>
          </a:p>
          <a:p>
            <a:pPr>
              <a:buFont typeface="Arial" pitchFamily="34" charset="0"/>
              <a:buChar char="•"/>
            </a:pPr>
            <a:r>
              <a:rPr lang="en-US" sz="1400" b="0" u="none" dirty="0" smtClean="0"/>
              <a:t> Restrictiveness of terrain</a:t>
            </a:r>
          </a:p>
          <a:p>
            <a:pPr>
              <a:buFont typeface="Arial" pitchFamily="34" charset="0"/>
              <a:buChar char="•"/>
            </a:pPr>
            <a:r>
              <a:rPr lang="en-US" sz="1400" b="0" u="none" dirty="0" smtClean="0"/>
              <a:t> Additional natural hazards (broken ground, steep inclines, and water obstacles)</a:t>
            </a:r>
          </a:p>
          <a:p>
            <a:r>
              <a:rPr lang="en-US" sz="1400" u="none" dirty="0" smtClean="0"/>
              <a:t>Troops and Support Available</a:t>
            </a:r>
          </a:p>
          <a:p>
            <a:pPr>
              <a:buFont typeface="Arial" pitchFamily="34" charset="0"/>
              <a:buChar char="•"/>
            </a:pPr>
            <a:r>
              <a:rPr lang="en-US" sz="1400" b="0" u="none" dirty="0" smtClean="0"/>
              <a:t> Troop organization, including number of platoons and type of weapons / equipment</a:t>
            </a:r>
          </a:p>
          <a:p>
            <a:pPr>
              <a:buFont typeface="Arial" pitchFamily="34" charset="0"/>
              <a:buChar char="•"/>
            </a:pPr>
            <a:r>
              <a:rPr lang="en-US" sz="1400" b="0" u="none" dirty="0" smtClean="0"/>
              <a:t> Status of weapons / equipment</a:t>
            </a:r>
          </a:p>
          <a:p>
            <a:pPr>
              <a:buFont typeface="Arial" pitchFamily="34" charset="0"/>
              <a:buChar char="•"/>
            </a:pPr>
            <a:r>
              <a:rPr lang="en-US" sz="1400" b="0" u="none" dirty="0" smtClean="0"/>
              <a:t> Experience the units conducting the operation have working together</a:t>
            </a:r>
          </a:p>
          <a:p>
            <a:pPr>
              <a:buFont typeface="Arial" pitchFamily="34" charset="0"/>
              <a:buChar char="•"/>
            </a:pPr>
            <a:r>
              <a:rPr lang="en-US" sz="1400" b="0" u="none" dirty="0" smtClean="0"/>
              <a:t> Danger areas associated with the troop’s weapon systems</a:t>
            </a:r>
          </a:p>
          <a:p>
            <a:pPr>
              <a:buFont typeface="Arial" pitchFamily="34" charset="0"/>
              <a:buChar char="•"/>
            </a:pPr>
            <a:r>
              <a:rPr lang="en-US" sz="1400" b="0" u="none" dirty="0" smtClean="0"/>
              <a:t> Soldier / Leader proficiency </a:t>
            </a:r>
          </a:p>
          <a:p>
            <a:pPr>
              <a:buFont typeface="Arial" pitchFamily="34" charset="0"/>
              <a:buChar char="•"/>
            </a:pPr>
            <a:r>
              <a:rPr lang="en-US" sz="1400" b="0" u="none" dirty="0" smtClean="0"/>
              <a:t> Soldier / Leader rest situation</a:t>
            </a:r>
          </a:p>
          <a:p>
            <a:pPr>
              <a:buFont typeface="Arial" pitchFamily="34" charset="0"/>
              <a:buChar char="•"/>
            </a:pPr>
            <a:r>
              <a:rPr lang="en-US" sz="1400" b="0" u="none" dirty="0" smtClean="0"/>
              <a:t> Degree of acclimatization to environment</a:t>
            </a:r>
          </a:p>
          <a:p>
            <a:pPr>
              <a:buFont typeface="Arial" pitchFamily="34" charset="0"/>
              <a:buChar char="•"/>
            </a:pPr>
            <a:r>
              <a:rPr lang="en-US" sz="1400" b="0" u="none" dirty="0" smtClean="0"/>
              <a:t>Impact of new leaders and/or Soldiers</a:t>
            </a:r>
          </a:p>
          <a:p>
            <a:r>
              <a:rPr lang="en-US" sz="1400" u="none" dirty="0" smtClean="0"/>
              <a:t>Time Available</a:t>
            </a:r>
          </a:p>
          <a:p>
            <a:pPr>
              <a:buFont typeface="Arial" pitchFamily="34" charset="0"/>
              <a:buChar char="•"/>
            </a:pPr>
            <a:r>
              <a:rPr lang="en-US" sz="1400" b="0" u="none" dirty="0" smtClean="0"/>
              <a:t> Time available for TLPs and rehearsals by subordinates</a:t>
            </a:r>
          </a:p>
          <a:p>
            <a:pPr>
              <a:buFont typeface="Arial" pitchFamily="34" charset="0"/>
              <a:buChar char="•"/>
            </a:pPr>
            <a:r>
              <a:rPr lang="en-US" sz="1400" b="0" u="none" dirty="0" smtClean="0"/>
              <a:t> Time available for PCCs / PCIs </a:t>
            </a:r>
          </a:p>
          <a:p>
            <a:r>
              <a:rPr lang="en-US" sz="1400" u="none" dirty="0" smtClean="0"/>
              <a:t>Civil Considerations </a:t>
            </a:r>
          </a:p>
          <a:p>
            <a:pPr>
              <a:buFont typeface="Arial" pitchFamily="34" charset="0"/>
              <a:buChar char="•"/>
            </a:pPr>
            <a:r>
              <a:rPr lang="en-US" sz="1400" u="none" dirty="0" smtClean="0"/>
              <a:t> </a:t>
            </a:r>
            <a:r>
              <a:rPr lang="en-US" sz="1400" b="0" u="none" dirty="0" smtClean="0"/>
              <a:t>Applicable ROE and / or ROI</a:t>
            </a:r>
          </a:p>
          <a:p>
            <a:pPr>
              <a:buFont typeface="Arial" pitchFamily="34" charset="0"/>
              <a:buChar char="•"/>
            </a:pPr>
            <a:r>
              <a:rPr lang="en-US" sz="1400" b="0" u="none" dirty="0" smtClean="0"/>
              <a:t> Potential stability and / or civil support operations involving contact with civilians (such as NEOs, dislocated civilians or disaster assistance, or counter terrorism)</a:t>
            </a:r>
          </a:p>
          <a:p>
            <a:pPr>
              <a:buFont typeface="Arial" pitchFamily="34" charset="0"/>
              <a:buChar char="•"/>
            </a:pPr>
            <a:r>
              <a:rPr lang="en-US" sz="1400" b="0" u="none" dirty="0" smtClean="0"/>
              <a:t> Potential for media contact / inquiries </a:t>
            </a:r>
            <a:endParaRPr lang="en-US" sz="1400" u="none"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0"/>
          <p:cNvSpPr>
            <a:spLocks noChangeArrowheads="1"/>
          </p:cNvSpPr>
          <p:nvPr/>
        </p:nvSpPr>
        <p:spPr bwMode="auto">
          <a:xfrm>
            <a:off x="152400" y="152400"/>
            <a:ext cx="6553200" cy="8839200"/>
          </a:xfrm>
          <a:prstGeom prst="rect">
            <a:avLst/>
          </a:prstGeom>
          <a:noFill/>
          <a:ln w="41275">
            <a:solidFill>
              <a:schemeClr val="tx1"/>
            </a:solidFill>
            <a:miter lim="800000"/>
            <a:headEnd/>
            <a:tailEnd/>
          </a:ln>
        </p:spPr>
        <p:txBody>
          <a:bodyPr wrap="none" anchor="ctr"/>
          <a:lstStyle/>
          <a:p>
            <a:endParaRPr lang="en-US" dirty="0">
              <a:latin typeface="Calibri" pitchFamily="34" charset="0"/>
            </a:endParaRPr>
          </a:p>
        </p:txBody>
      </p:sp>
      <p:sp>
        <p:nvSpPr>
          <p:cNvPr id="7" name="Title 1"/>
          <p:cNvSpPr txBox="1">
            <a:spLocks/>
          </p:cNvSpPr>
          <p:nvPr/>
        </p:nvSpPr>
        <p:spPr>
          <a:xfrm>
            <a:off x="152400" y="152400"/>
            <a:ext cx="6553200" cy="838200"/>
          </a:xfrm>
          <a:prstGeom prst="rect">
            <a:avLst/>
          </a:prstGeom>
          <a:ln w="12700">
            <a:solidFill>
              <a:schemeClr val="tx1"/>
            </a:solidFill>
          </a:ln>
        </p:spPr>
        <p:txBody>
          <a:bodyPr anchor="ctr"/>
          <a:lstStyle/>
          <a:p>
            <a:pPr algn="ctr" fontAlgn="auto">
              <a:spcAft>
                <a:spcPts val="0"/>
              </a:spcAft>
              <a:defRPr/>
            </a:pPr>
            <a:r>
              <a:rPr lang="en-US" sz="1600" u="none" dirty="0" smtClean="0">
                <a:ea typeface="+mj-ea"/>
                <a:cs typeface="Arial" pitchFamily="34" charset="0"/>
              </a:rPr>
              <a:t>Card 500-2</a:t>
            </a:r>
            <a:r>
              <a:rPr lang="en-US" sz="1600" b="1" u="none" dirty="0">
                <a:ea typeface="+mj-ea"/>
                <a:cs typeface="Arial" pitchFamily="34" charset="0"/>
              </a:rPr>
              <a:t/>
            </a:r>
            <a:br>
              <a:rPr lang="en-US" sz="1600" b="1" u="none" dirty="0">
                <a:ea typeface="+mj-ea"/>
                <a:cs typeface="Arial" pitchFamily="34" charset="0"/>
              </a:rPr>
            </a:br>
            <a:r>
              <a:rPr lang="en-US" sz="1600" b="1" u="none" dirty="0" smtClean="0">
                <a:ea typeface="+mj-ea"/>
                <a:cs typeface="Arial" pitchFamily="34" charset="0"/>
              </a:rPr>
              <a:t>Risk Management (2 of 2)</a:t>
            </a:r>
            <a:endParaRPr lang="en-US" sz="1600" b="1" u="none" dirty="0">
              <a:ea typeface="+mj-ea"/>
              <a:cs typeface="Arial" pitchFamily="34" charset="0"/>
            </a:endParaRPr>
          </a:p>
        </p:txBody>
      </p:sp>
      <p:sp>
        <p:nvSpPr>
          <p:cNvPr id="6" name="TextBox 5"/>
          <p:cNvSpPr txBox="1"/>
          <p:nvPr/>
        </p:nvSpPr>
        <p:spPr>
          <a:xfrm>
            <a:off x="685800" y="7543800"/>
            <a:ext cx="5486400" cy="923330"/>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US" sz="1800" b="1" u="none" dirty="0" smtClean="0"/>
              <a:t>Risk Management is conducted for all operations regardless of task or environmental condition for tactical </a:t>
            </a:r>
            <a:r>
              <a:rPr lang="en-US" sz="1800" u="none" dirty="0" smtClean="0"/>
              <a:t>AND </a:t>
            </a:r>
            <a:r>
              <a:rPr lang="en-US" sz="1800" b="1" u="none" dirty="0" smtClean="0"/>
              <a:t>safety risk. </a:t>
            </a:r>
            <a:endParaRPr lang="en-US" sz="1800" b="1" u="none" dirty="0"/>
          </a:p>
        </p:txBody>
      </p:sp>
      <p:graphicFrame>
        <p:nvGraphicFramePr>
          <p:cNvPr id="8" name="Table 7"/>
          <p:cNvGraphicFramePr>
            <a:graphicFrameLocks noGrp="1"/>
          </p:cNvGraphicFramePr>
          <p:nvPr/>
        </p:nvGraphicFramePr>
        <p:xfrm>
          <a:off x="228601" y="3733800"/>
          <a:ext cx="6324601" cy="3124200"/>
        </p:xfrm>
        <a:graphic>
          <a:graphicData uri="http://schemas.openxmlformats.org/drawingml/2006/table">
            <a:tbl>
              <a:tblPr/>
              <a:tblGrid>
                <a:gridCol w="1183221"/>
                <a:gridCol w="112178"/>
                <a:gridCol w="916098"/>
                <a:gridCol w="1028276"/>
                <a:gridCol w="1179826"/>
                <a:gridCol w="876726"/>
                <a:gridCol w="1028276"/>
              </a:tblGrid>
              <a:tr h="312420">
                <a:tc rowSpan="2" gridSpan="2">
                  <a:txBody>
                    <a:bodyPr/>
                    <a:lstStyle/>
                    <a:p>
                      <a:pPr algn="ctr" fontAlgn="b"/>
                      <a:r>
                        <a:rPr lang="en-US" sz="1800" b="1" i="0" u="none" strike="noStrike" dirty="0">
                          <a:solidFill>
                            <a:srgbClr val="000000"/>
                          </a:solidFill>
                          <a:latin typeface="Calibri"/>
                        </a:rPr>
                        <a:t>Severity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pPr algn="ctr" fontAlgn="b"/>
                      <a:endParaRPr lang="en-US" sz="1800" b="1"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5">
                  <a:txBody>
                    <a:bodyPr/>
                    <a:lstStyle/>
                    <a:p>
                      <a:pPr algn="ctr" fontAlgn="b"/>
                      <a:r>
                        <a:rPr lang="en-US" sz="1800" b="1" i="0" u="none" strike="noStrike">
                          <a:solidFill>
                            <a:srgbClr val="000000"/>
                          </a:solidFill>
                          <a:latin typeface="Calibri"/>
                        </a:rPr>
                        <a:t>Probability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2420">
                <a:tc gridSpan="2" vMerge="1">
                  <a:txBody>
                    <a:bodyPr/>
                    <a:lstStyle/>
                    <a:p>
                      <a:endParaRPr lang="en-US"/>
                    </a:p>
                  </a:txBody>
                  <a:tcPr/>
                </a:tc>
                <a:tc hMerge="1" vMerge="1">
                  <a:txBody>
                    <a:bodyPr/>
                    <a:lstStyle/>
                    <a:p>
                      <a:pPr algn="ctr" fontAlgn="ctr"/>
                      <a:endParaRPr lang="en-US"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libri"/>
                        </a:rPr>
                        <a:t>Frequent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libri"/>
                        </a:rPr>
                        <a:t>Likely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libri"/>
                        </a:rPr>
                        <a:t>Occasional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libri"/>
                        </a:rPr>
                        <a:t>Seldom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00"/>
                          </a:solidFill>
                          <a:latin typeface="Calibri"/>
                        </a:rPr>
                        <a:t>Unlikely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2420">
                <a:tc gridSpan="2">
                  <a:txBody>
                    <a:bodyPr/>
                    <a:lstStyle/>
                    <a:p>
                      <a:pPr algn="l" fontAlgn="b"/>
                      <a:r>
                        <a:rPr lang="en-US" sz="1800" b="1" i="0" u="none" strike="noStrike">
                          <a:solidFill>
                            <a:srgbClr val="000000"/>
                          </a:solidFill>
                          <a:latin typeface="Calibri"/>
                        </a:rPr>
                        <a:t>Catastrophic</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800" b="1"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000000"/>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6C08"/>
                    </a:solidFill>
                  </a:tcPr>
                </a:tc>
                <a:tc>
                  <a:txBody>
                    <a:bodyPr/>
                    <a:lstStyle/>
                    <a:p>
                      <a:pPr algn="ctr" fontAlgn="ctr"/>
                      <a:r>
                        <a:rPr lang="en-US" sz="1800" b="1" i="0" u="none" strike="noStrike" dirty="0">
                          <a:solidFill>
                            <a:srgbClr val="000000"/>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6C08"/>
                    </a:solidFill>
                  </a:tcPr>
                </a:tc>
                <a:tc>
                  <a:txBody>
                    <a:bodyPr/>
                    <a:lstStyle/>
                    <a:p>
                      <a:pPr algn="ctr" fontAlgn="ctr"/>
                      <a:r>
                        <a:rPr lang="en-US" sz="1800" b="1"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12420">
                <a:tc gridSpan="2">
                  <a:txBody>
                    <a:bodyPr/>
                    <a:lstStyle/>
                    <a:p>
                      <a:pPr algn="l" fontAlgn="b"/>
                      <a:r>
                        <a:rPr lang="en-US" sz="1800" b="1" i="0" u="none" strike="noStrike">
                          <a:solidFill>
                            <a:srgbClr val="000000"/>
                          </a:solidFill>
                          <a:latin typeface="Calibri"/>
                        </a:rPr>
                        <a:t>Critical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800" b="1" i="0" u="none" strike="noStrike">
                          <a:solidFill>
                            <a:srgbClr val="000000"/>
                          </a:solidFill>
                          <a:latin typeface="Calibri"/>
                        </a:rPr>
                        <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ctr"/>
                      <a:r>
                        <a:rPr lang="en-US" sz="1800" b="1" i="0" u="none" strike="noStrike" dirty="0">
                          <a:solidFill>
                            <a:srgbClr val="000000"/>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6C08"/>
                    </a:solidFill>
                  </a:tcPr>
                </a:tc>
                <a:tc>
                  <a:txBody>
                    <a:bodyPr/>
                    <a:lstStyle/>
                    <a:p>
                      <a:pPr algn="ctr" fontAlgn="ctr"/>
                      <a:r>
                        <a:rPr lang="en-US" sz="1800" b="1" i="0" u="none" strike="noStrike" dirty="0">
                          <a:solidFill>
                            <a:srgbClr val="000000"/>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6C08"/>
                    </a:solidFill>
                  </a:tcPr>
                </a:tc>
                <a:tc>
                  <a:txBody>
                    <a:bodyPr/>
                    <a:lstStyle/>
                    <a:p>
                      <a:pPr algn="ctr" fontAlgn="ctr"/>
                      <a:r>
                        <a:rPr lang="en-US" sz="1800" b="1"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2420">
                <a:tc gridSpan="2">
                  <a:txBody>
                    <a:bodyPr/>
                    <a:lstStyle/>
                    <a:p>
                      <a:pPr algn="l" fontAlgn="b"/>
                      <a:r>
                        <a:rPr lang="en-US" sz="1800" b="1" i="0" u="none" strike="noStrike">
                          <a:solidFill>
                            <a:srgbClr val="000000"/>
                          </a:solidFill>
                          <a:latin typeface="Calibri"/>
                        </a:rPr>
                        <a:t>Marginal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1" i="0" u="none" strike="noStrike" dirty="0">
                          <a:solidFill>
                            <a:srgbClr val="000000"/>
                          </a:solidFill>
                          <a:latin typeface="Calibri"/>
                        </a:rPr>
                        <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6C08"/>
                    </a:solidFill>
                  </a:tcPr>
                </a:tc>
                <a:tc>
                  <a:txBody>
                    <a:bodyPr/>
                    <a:lstStyle/>
                    <a:p>
                      <a:pPr algn="ctr" fontAlgn="ctr"/>
                      <a:r>
                        <a:rPr lang="en-US" sz="1800" b="1" i="0" u="none" strike="noStrike" dirty="0">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1"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2420">
                <a:tc gridSpan="2">
                  <a:txBody>
                    <a:bodyPr/>
                    <a:lstStyle/>
                    <a:p>
                      <a:pPr algn="l" fontAlgn="b"/>
                      <a:r>
                        <a:rPr lang="en-US" sz="1800" b="1" i="0" u="none" strike="noStrike">
                          <a:solidFill>
                            <a:srgbClr val="000000"/>
                          </a:solidFill>
                          <a:latin typeface="Calibri"/>
                        </a:rPr>
                        <a:t>Negligible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endParaRPr lang="en-US" sz="1800" b="1" i="0" u="none" strike="noStrike">
                        <a:solidFill>
                          <a:srgbClr val="000000"/>
                        </a:solidFill>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en-US" sz="1800" b="1" i="0" u="none" strike="noStrike">
                          <a:solidFill>
                            <a:srgbClr val="000000"/>
                          </a:solidFill>
                          <a:latin typeface="Calibri"/>
                        </a:rPr>
                        <a:t>L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1"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1"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1" i="0" u="none" strike="noStrike">
                          <a:solidFill>
                            <a:srgbClr val="000000"/>
                          </a:solidFill>
                          <a:latin typeface="Calibri"/>
                        </a:rPr>
                        <a:t>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12420">
                <a:tc gridSpan="3">
                  <a:txBody>
                    <a:bodyPr/>
                    <a:lstStyle/>
                    <a:p>
                      <a:pPr algn="l" fontAlgn="b"/>
                      <a:r>
                        <a:rPr lang="en-US" sz="1800" b="0" i="0" u="none" strike="noStrike" dirty="0" smtClean="0">
                          <a:solidFill>
                            <a:srgbClr val="000000"/>
                          </a:solidFill>
                          <a:latin typeface="Calibri"/>
                        </a:rPr>
                        <a:t>E </a:t>
                      </a:r>
                      <a:r>
                        <a:rPr lang="en-US" sz="1800" b="0" i="0" u="none" strike="noStrike" dirty="0">
                          <a:solidFill>
                            <a:srgbClr val="000000"/>
                          </a:solidFill>
                          <a:latin typeface="Calibri"/>
                        </a:rPr>
                        <a:t>- Extremely High Risk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2420">
                <a:tc>
                  <a:txBody>
                    <a:bodyPr/>
                    <a:lstStyle/>
                    <a:p>
                      <a:pPr algn="l" fontAlgn="b"/>
                      <a:r>
                        <a:rPr lang="en-US" sz="1800" b="0" i="0" u="none" strike="noStrike" dirty="0" smtClean="0">
                          <a:solidFill>
                            <a:srgbClr val="000000"/>
                          </a:solidFill>
                          <a:latin typeface="Calibri"/>
                        </a:rPr>
                        <a:t>H </a:t>
                      </a:r>
                      <a:r>
                        <a:rPr lang="en-US" sz="1800" b="0" i="0" u="none" strike="noStrike" dirty="0">
                          <a:solidFill>
                            <a:srgbClr val="000000"/>
                          </a:solidFill>
                          <a:latin typeface="Calibri"/>
                        </a:rPr>
                        <a:t>- High Risk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312420">
                <a:tc gridSpan="3">
                  <a:txBody>
                    <a:bodyPr/>
                    <a:lstStyle/>
                    <a:p>
                      <a:pPr algn="l" fontAlgn="b"/>
                      <a:r>
                        <a:rPr lang="en-US" sz="1800" b="0" i="0" u="none" strike="noStrike">
                          <a:solidFill>
                            <a:srgbClr val="000000"/>
                          </a:solidFill>
                          <a:latin typeface="Calibri"/>
                        </a:rPr>
                        <a:t>M - Moderate Risk</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dirty="0">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endParaRPr lang="en-US" sz="1800" b="0" i="0" u="none" strike="noStrike">
                        <a:solidFill>
                          <a:srgbClr val="000000"/>
                        </a:solidFill>
                        <a:latin typeface="Calibri"/>
                      </a:endParaRPr>
                    </a:p>
                  </a:txBody>
                  <a:tcPr marL="9525" marR="9525" marT="9525" marB="0" anchor="b">
                    <a:lnL>
                      <a:noFill/>
                    </a:lnL>
                    <a:lnR>
                      <a:noFill/>
                    </a:lnR>
                    <a:lnT>
                      <a:noFill/>
                    </a:lnT>
                    <a:lnB>
                      <a:noFill/>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r>
              <a:tr h="312420">
                <a:tc>
                  <a:txBody>
                    <a:bodyPr/>
                    <a:lstStyle/>
                    <a:p>
                      <a:pPr algn="l" fontAlgn="b"/>
                      <a:r>
                        <a:rPr lang="en-US" sz="1800" b="0" i="0" u="none" strike="noStrike">
                          <a:solidFill>
                            <a:srgbClr val="000000"/>
                          </a:solidFill>
                          <a:latin typeface="Calibri"/>
                        </a:rPr>
                        <a:t>L - Low Risk</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18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00"/>
                          </a:solidFill>
                          <a:latin typeface="Calibri"/>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
        <p:nvSpPr>
          <p:cNvPr id="9" name="TextBox 8"/>
          <p:cNvSpPr txBox="1"/>
          <p:nvPr/>
        </p:nvSpPr>
        <p:spPr>
          <a:xfrm>
            <a:off x="304800" y="979944"/>
            <a:ext cx="6172200" cy="2462213"/>
          </a:xfrm>
          <a:prstGeom prst="rect">
            <a:avLst/>
          </a:prstGeom>
          <a:noFill/>
        </p:spPr>
        <p:txBody>
          <a:bodyPr wrap="square" rtlCol="0">
            <a:spAutoFit/>
          </a:bodyPr>
          <a:lstStyle/>
          <a:p>
            <a:pPr algn="ctr"/>
            <a:r>
              <a:rPr lang="en-US" sz="1400" u="none" dirty="0" smtClean="0"/>
              <a:t>Levels of Risk</a:t>
            </a:r>
          </a:p>
          <a:p>
            <a:pPr algn="ctr"/>
            <a:endParaRPr lang="en-US" sz="1400" u="none" dirty="0" smtClean="0"/>
          </a:p>
          <a:p>
            <a:r>
              <a:rPr lang="en-US" sz="1400" u="none" dirty="0" smtClean="0"/>
              <a:t>Extremely High – </a:t>
            </a:r>
            <a:r>
              <a:rPr lang="en-US" sz="1400" b="0" u="none" dirty="0" smtClean="0"/>
              <a:t>Someone will die or suffer permanent disability</a:t>
            </a:r>
          </a:p>
          <a:p>
            <a:endParaRPr lang="en-US" sz="1400" b="0" u="none" dirty="0" smtClean="0"/>
          </a:p>
          <a:p>
            <a:r>
              <a:rPr lang="en-US" sz="1400" u="none" dirty="0" smtClean="0"/>
              <a:t>High – </a:t>
            </a:r>
            <a:r>
              <a:rPr lang="en-US" sz="1400" b="0" u="none" dirty="0" smtClean="0"/>
              <a:t>More often than not, someone will suffer an injury that requires less than three months to heal</a:t>
            </a:r>
          </a:p>
          <a:p>
            <a:endParaRPr lang="en-US" sz="1400" b="0" u="none" dirty="0" smtClean="0"/>
          </a:p>
          <a:p>
            <a:r>
              <a:rPr lang="en-US" sz="1400" u="none" dirty="0" smtClean="0"/>
              <a:t>Moderate – </a:t>
            </a:r>
            <a:r>
              <a:rPr lang="en-US" sz="1400" b="0" u="none" dirty="0" smtClean="0"/>
              <a:t>More often than not, someone will require first aid or minor medical treatment</a:t>
            </a:r>
          </a:p>
          <a:p>
            <a:endParaRPr lang="en-US" sz="1400" b="0" u="none" dirty="0" smtClean="0"/>
          </a:p>
          <a:p>
            <a:r>
              <a:rPr lang="en-US" sz="1400" u="none" dirty="0" smtClean="0"/>
              <a:t>Low – </a:t>
            </a:r>
            <a:r>
              <a:rPr lang="en-US" sz="1400" b="0" u="none" dirty="0" smtClean="0"/>
              <a:t>Someone is likely to need first aid or minor medical treatment </a:t>
            </a:r>
            <a:endParaRPr lang="en-US" sz="1400" u="none"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001</a:t>
            </a:r>
            <a:r>
              <a:rPr lang="en-US" u="none" dirty="0">
                <a:solidFill>
                  <a:schemeClr val="tx2"/>
                </a:solidFill>
              </a:rPr>
              <a:t/>
            </a:r>
            <a:br>
              <a:rPr lang="en-US" u="none" dirty="0">
                <a:solidFill>
                  <a:schemeClr val="tx2"/>
                </a:solidFill>
              </a:rPr>
            </a:br>
            <a:r>
              <a:rPr lang="en-US" u="none" dirty="0">
                <a:solidFill>
                  <a:schemeClr val="tx2"/>
                </a:solidFill>
              </a:rPr>
              <a:t>Standard Graphics Names</a:t>
            </a:r>
          </a:p>
        </p:txBody>
      </p:sp>
      <p:sp>
        <p:nvSpPr>
          <p:cNvPr id="34820" name="Rectangle 4"/>
          <p:cNvSpPr>
            <a:spLocks noChangeArrowheads="1"/>
          </p:cNvSpPr>
          <p:nvPr/>
        </p:nvSpPr>
        <p:spPr bwMode="auto">
          <a:xfrm>
            <a:off x="0" y="850170"/>
            <a:ext cx="6858000" cy="4031869"/>
          </a:xfrm>
          <a:prstGeom prst="rect">
            <a:avLst/>
          </a:prstGeom>
          <a:noFill/>
          <a:ln w="9525">
            <a:solidFill>
              <a:schemeClr val="tx1"/>
            </a:solidFill>
            <a:miter lim="800000"/>
            <a:headEnd/>
            <a:tailEnd/>
          </a:ln>
        </p:spPr>
        <p:txBody>
          <a:bodyPr wrap="square" lIns="91435" tIns="45718" rIns="91435" bIns="45718">
            <a:spAutoFit/>
          </a:bodyPr>
          <a:lstStyle/>
          <a:p>
            <a:pPr>
              <a:tabLst>
                <a:tab pos="455613" algn="r"/>
                <a:tab pos="2743200" algn="ctr"/>
                <a:tab pos="5486400" algn="r"/>
              </a:tabLst>
            </a:pPr>
            <a:r>
              <a:rPr lang="en-US" sz="1600" dirty="0">
                <a:cs typeface="Times New Roman" pitchFamily="18" charset="0"/>
              </a:rPr>
              <a:t>STANDARD </a:t>
            </a:r>
            <a:r>
              <a:rPr lang="en-US" sz="1600" dirty="0" smtClean="0">
                <a:cs typeface="Times New Roman" pitchFamily="18" charset="0"/>
              </a:rPr>
              <a:t>GRAPHICS IAW 1BCT TACSOP</a:t>
            </a:r>
            <a:endParaRPr lang="en-US" sz="1600" b="0" dirty="0">
              <a:cs typeface="Times New Roman" pitchFamily="18" charset="0"/>
            </a:endParaRPr>
          </a:p>
          <a:p>
            <a:pPr eaLnBrk="0" hangingPunct="0">
              <a:tabLst>
                <a:tab pos="455613" algn="r"/>
                <a:tab pos="2743200" algn="ctr"/>
                <a:tab pos="5486400" algn="r"/>
              </a:tabLst>
            </a:pPr>
            <a:r>
              <a:rPr lang="en-US" sz="1600" b="0" u="none" dirty="0">
                <a:cs typeface="Times New Roman" pitchFamily="18" charset="0"/>
              </a:rPr>
              <a:t>	</a:t>
            </a:r>
            <a:r>
              <a:rPr lang="en-US" sz="1600" b="0" dirty="0">
                <a:cs typeface="Times New Roman" pitchFamily="18" charset="0"/>
              </a:rPr>
              <a:t>CONTROL MEASURE</a:t>
            </a:r>
            <a:r>
              <a:rPr lang="en-US" sz="1600" b="0" u="none" dirty="0">
                <a:cs typeface="Times New Roman" pitchFamily="18" charset="0"/>
              </a:rPr>
              <a:t>       </a:t>
            </a:r>
            <a:r>
              <a:rPr lang="en-US" sz="1600" b="0" u="none" dirty="0" smtClean="0">
                <a:cs typeface="Times New Roman" pitchFamily="18" charset="0"/>
              </a:rPr>
              <a:t>	</a:t>
            </a:r>
            <a:r>
              <a:rPr lang="en-US" sz="1600" b="0" u="none" dirty="0">
                <a:cs typeface="Times New Roman" pitchFamily="18" charset="0"/>
              </a:rPr>
              <a:t> </a:t>
            </a:r>
            <a:r>
              <a:rPr lang="en-US" sz="1600" b="0" u="none" dirty="0" smtClean="0">
                <a:cs typeface="Times New Roman" pitchFamily="18" charset="0"/>
              </a:rPr>
              <a:t>              </a:t>
            </a:r>
            <a:r>
              <a:rPr lang="en-US" sz="1600" b="0" dirty="0" smtClean="0">
                <a:cs typeface="Times New Roman" pitchFamily="18" charset="0"/>
              </a:rPr>
              <a:t>DESIGNATION</a:t>
            </a:r>
            <a:r>
              <a:rPr lang="en-US" sz="1600" b="0" u="none" dirty="0" smtClean="0">
                <a:cs typeface="Times New Roman" pitchFamily="18" charset="0"/>
              </a:rPr>
              <a:t>  </a:t>
            </a:r>
          </a:p>
          <a:p>
            <a:pPr eaLnBrk="0" hangingPunct="0">
              <a:tabLst>
                <a:tab pos="455613" algn="r"/>
                <a:tab pos="2743200" algn="ctr"/>
                <a:tab pos="5486400" algn="r"/>
              </a:tabLst>
            </a:pPr>
            <a:r>
              <a:rPr lang="en-US" sz="1600" b="0" u="none" dirty="0" smtClean="0">
                <a:cs typeface="Times New Roman" pitchFamily="18" charset="0"/>
              </a:rPr>
              <a:t>         </a:t>
            </a:r>
            <a:r>
              <a:rPr lang="en-US" sz="1600" b="0" u="none" dirty="0">
                <a:cs typeface="Times New Roman" pitchFamily="18" charset="0"/>
              </a:rPr>
              <a:t>	    </a:t>
            </a:r>
          </a:p>
          <a:p>
            <a:pPr eaLnBrk="0" hangingPunct="0">
              <a:tabLst>
                <a:tab pos="455613" algn="r"/>
                <a:tab pos="3370263" algn="ctr"/>
                <a:tab pos="5486400" algn="r"/>
              </a:tabLst>
            </a:pPr>
            <a:r>
              <a:rPr lang="en-US" sz="1600" b="0" u="none" dirty="0">
                <a:cs typeface="Times New Roman" pitchFamily="18" charset="0"/>
              </a:rPr>
              <a:t>Phase </a:t>
            </a:r>
            <a:r>
              <a:rPr lang="en-US" sz="1600" b="0" u="none" dirty="0" smtClean="0">
                <a:cs typeface="Times New Roman" pitchFamily="18" charset="0"/>
              </a:rPr>
              <a:t>Lines	                     Female names</a:t>
            </a:r>
            <a:endParaRPr lang="en-US" sz="1600" b="0" u="none" dirty="0">
              <a:cs typeface="Times New Roman" pitchFamily="18" charset="0"/>
            </a:endParaRPr>
          </a:p>
          <a:p>
            <a:pPr eaLnBrk="0" hangingPunct="0">
              <a:tabLst>
                <a:tab pos="455613" algn="r"/>
                <a:tab pos="2743200" algn="ctr"/>
                <a:tab pos="5486400" algn="r"/>
              </a:tabLst>
            </a:pPr>
            <a:r>
              <a:rPr lang="en-US" sz="1600" b="0" u="none" dirty="0">
                <a:cs typeface="Times New Roman" pitchFamily="18" charset="0"/>
              </a:rPr>
              <a:t>Objectives  	</a:t>
            </a:r>
            <a:r>
              <a:rPr lang="en-US" sz="1600" b="0" u="none" dirty="0" smtClean="0">
                <a:cs typeface="Times New Roman" pitchFamily="18" charset="0"/>
              </a:rPr>
              <a:t>                                    Presidents</a:t>
            </a:r>
            <a:r>
              <a:rPr lang="en-US" sz="1600" b="0" u="none" dirty="0">
                <a:cs typeface="Times New Roman" pitchFamily="18" charset="0"/>
              </a:rPr>
              <a:t>	</a:t>
            </a:r>
          </a:p>
          <a:p>
            <a:pPr eaLnBrk="0" hangingPunct="0">
              <a:tabLst>
                <a:tab pos="455613" algn="r"/>
                <a:tab pos="2743200" algn="ctr"/>
                <a:tab pos="5486400" algn="r"/>
              </a:tabLst>
            </a:pPr>
            <a:r>
              <a:rPr lang="en-US" sz="1600" b="0" u="none" dirty="0">
                <a:cs typeface="Times New Roman" pitchFamily="18" charset="0"/>
              </a:rPr>
              <a:t>Routes               	</a:t>
            </a:r>
            <a:r>
              <a:rPr lang="en-US" sz="1600" b="0" u="none" dirty="0" smtClean="0">
                <a:cs typeface="Times New Roman" pitchFamily="18" charset="0"/>
              </a:rPr>
              <a:t>                                NFL Teams</a:t>
            </a:r>
            <a:endParaRPr lang="en-US" sz="1600" b="0" u="none" dirty="0">
              <a:cs typeface="Times New Roman" pitchFamily="18" charset="0"/>
            </a:endParaRPr>
          </a:p>
          <a:p>
            <a:pPr eaLnBrk="0" hangingPunct="0">
              <a:tabLst>
                <a:tab pos="455613" algn="r"/>
                <a:tab pos="2743200" algn="ctr"/>
                <a:tab pos="5486400" algn="r"/>
              </a:tabLst>
            </a:pPr>
            <a:r>
              <a:rPr lang="en-US" sz="1600" b="0" u="none" dirty="0">
                <a:cs typeface="Times New Roman" pitchFamily="18" charset="0"/>
              </a:rPr>
              <a:t>	</a:t>
            </a:r>
            <a:r>
              <a:rPr lang="en-US" sz="1600" b="0" u="none" dirty="0" smtClean="0">
                <a:cs typeface="Times New Roman" pitchFamily="18" charset="0"/>
              </a:rPr>
              <a:t>Areas (Assembly, LZ, etc)                 Trees </a:t>
            </a:r>
            <a:r>
              <a:rPr lang="en-US" sz="1600" b="0" u="none" dirty="0">
                <a:cs typeface="Times New Roman" pitchFamily="18" charset="0"/>
              </a:rPr>
              <a:t>		</a:t>
            </a:r>
          </a:p>
          <a:p>
            <a:pPr eaLnBrk="0" hangingPunct="0">
              <a:tabLst>
                <a:tab pos="455613" algn="r"/>
                <a:tab pos="2743200" algn="ctr"/>
                <a:tab pos="5486400" algn="r"/>
              </a:tabLst>
            </a:pPr>
            <a:r>
              <a:rPr lang="en-US" sz="1600" b="0" u="none" dirty="0">
                <a:cs typeface="Times New Roman" pitchFamily="18" charset="0"/>
              </a:rPr>
              <a:t>Axes		</a:t>
            </a:r>
            <a:r>
              <a:rPr lang="en-US" sz="1600" b="0" u="none" dirty="0" smtClean="0">
                <a:cs typeface="Times New Roman" pitchFamily="18" charset="0"/>
              </a:rPr>
              <a:t>                                   Weapons</a:t>
            </a:r>
            <a:r>
              <a:rPr lang="en-US" sz="1600" b="0" u="none" dirty="0">
                <a:cs typeface="Times New Roman" pitchFamily="18" charset="0"/>
              </a:rPr>
              <a:t>	</a:t>
            </a:r>
          </a:p>
          <a:p>
            <a:pPr eaLnBrk="0" hangingPunct="0">
              <a:tabLst>
                <a:tab pos="455613" algn="r"/>
                <a:tab pos="2743200" algn="ctr"/>
                <a:tab pos="5486400" algn="r"/>
              </a:tabLst>
            </a:pPr>
            <a:r>
              <a:rPr lang="en-US" sz="1600" b="0" u="none" dirty="0" smtClean="0">
                <a:cs typeface="Times New Roman" pitchFamily="18" charset="0"/>
              </a:rPr>
              <a:t>Points</a:t>
            </a:r>
            <a:r>
              <a:rPr lang="en-US" sz="1600" b="0" u="none" dirty="0">
                <a:cs typeface="Times New Roman" pitchFamily="18" charset="0"/>
              </a:rPr>
              <a:t>	</a:t>
            </a:r>
            <a:r>
              <a:rPr lang="en-US" sz="1600" b="0" u="none" dirty="0" smtClean="0">
                <a:cs typeface="Times New Roman" pitchFamily="18" charset="0"/>
              </a:rPr>
              <a:t>                                 200-299</a:t>
            </a:r>
          </a:p>
          <a:p>
            <a:pPr eaLnBrk="0" hangingPunct="0">
              <a:tabLst>
                <a:tab pos="455613" algn="r"/>
                <a:tab pos="2743200" algn="ctr"/>
                <a:tab pos="5486400" algn="r"/>
              </a:tabLst>
            </a:pPr>
            <a:r>
              <a:rPr lang="en-US" sz="1600" b="0" u="none" dirty="0" smtClean="0">
                <a:cs typeface="Times New Roman" pitchFamily="18" charset="0"/>
              </a:rPr>
              <a:t>NAIs		                                 200-299</a:t>
            </a:r>
          </a:p>
          <a:p>
            <a:pPr eaLnBrk="0" hangingPunct="0">
              <a:tabLst>
                <a:tab pos="455613" algn="r"/>
                <a:tab pos="2743200" algn="ctr"/>
                <a:tab pos="5486400" algn="r"/>
              </a:tabLst>
            </a:pPr>
            <a:r>
              <a:rPr lang="en-US" sz="1600" b="0" u="none" dirty="0" smtClean="0">
                <a:cs typeface="Times New Roman" pitchFamily="18" charset="0"/>
              </a:rPr>
              <a:t>Targets	                                           AE 2000-2999</a:t>
            </a:r>
          </a:p>
          <a:p>
            <a:pPr eaLnBrk="0" hangingPunct="0">
              <a:tabLst>
                <a:tab pos="455613" algn="r"/>
                <a:tab pos="2743200" algn="ctr"/>
                <a:tab pos="5486400" algn="r"/>
              </a:tabLst>
            </a:pPr>
            <a:r>
              <a:rPr lang="en-US" sz="1600" b="0" u="none" dirty="0" smtClean="0">
                <a:cs typeface="Times New Roman" pitchFamily="18" charset="0"/>
              </a:rPr>
              <a:t>Target Groups	                                    E20R-E29R</a:t>
            </a:r>
            <a:endParaRPr lang="en-US" sz="1600" b="0" u="none" dirty="0">
              <a:cs typeface="Times New Roman" pitchFamily="18" charset="0"/>
            </a:endParaRPr>
          </a:p>
          <a:p>
            <a:pPr eaLnBrk="0" hangingPunct="0">
              <a:tabLst>
                <a:tab pos="455613" algn="r"/>
                <a:tab pos="2743200" algn="ctr"/>
                <a:tab pos="5486400" algn="r"/>
              </a:tabLst>
            </a:pPr>
            <a:r>
              <a:rPr lang="en-US" sz="1600" b="0" u="none" dirty="0">
                <a:cs typeface="Times New Roman" pitchFamily="18" charset="0"/>
              </a:rPr>
              <a:t>Other Control Measures	</a:t>
            </a:r>
            <a:r>
              <a:rPr lang="en-US" sz="1600" b="0" u="none" dirty="0" smtClean="0">
                <a:cs typeface="Times New Roman" pitchFamily="18" charset="0"/>
              </a:rPr>
              <a:t>                    Soft Drinks</a:t>
            </a:r>
          </a:p>
          <a:p>
            <a:pPr eaLnBrk="0" hangingPunct="0">
              <a:tabLst>
                <a:tab pos="455613" algn="r"/>
                <a:tab pos="2743200" algn="ctr"/>
                <a:tab pos="5486400" algn="r"/>
              </a:tabLst>
            </a:pPr>
            <a:r>
              <a:rPr lang="en-US" sz="1600" b="0" u="none" dirty="0" smtClean="0">
                <a:cs typeface="Times New Roman" pitchFamily="18" charset="0"/>
              </a:rPr>
              <a:t>Named Operations	                            Domestic Beers </a:t>
            </a:r>
            <a:r>
              <a:rPr lang="en-US" sz="1600" b="0" u="none" dirty="0">
                <a:cs typeface="Times New Roman" pitchFamily="18" charset="0"/>
              </a:rPr>
              <a:t>		   	</a:t>
            </a:r>
          </a:p>
          <a:p>
            <a:pPr eaLnBrk="0" hangingPunct="0">
              <a:tabLst>
                <a:tab pos="455613" algn="r"/>
                <a:tab pos="2743200" algn="ctr"/>
                <a:tab pos="5486400" algn="r"/>
              </a:tabLst>
            </a:pPr>
            <a:r>
              <a:rPr lang="en-US" sz="1600" b="0" u="none" dirty="0">
                <a:cs typeface="Times New Roman" pitchFamily="18" charset="0"/>
              </a:rPr>
              <a:t>	</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533400" y="8305800"/>
            <a:ext cx="1371600" cy="685800"/>
          </a:xfrm>
          <a:prstGeom prst="rect">
            <a:avLst/>
          </a:prstGeom>
          <a:noFill/>
          <a:ln w="12700">
            <a:noFill/>
            <a:miter lim="800000"/>
            <a:headEnd/>
            <a:tailEnd/>
          </a:ln>
        </p:spPr>
        <p:txBody>
          <a:bodyPr wrap="none" anchor="ctr"/>
          <a:lstStyle/>
          <a:p>
            <a:endParaRPr lang="en-US"/>
          </a:p>
        </p:txBody>
      </p:sp>
      <p:sp>
        <p:nvSpPr>
          <p:cNvPr id="40963" name="Rectangle 3"/>
          <p:cNvSpPr>
            <a:spLocks noChangeArrowheads="1"/>
          </p:cNvSpPr>
          <p:nvPr/>
        </p:nvSpPr>
        <p:spPr bwMode="auto">
          <a:xfrm>
            <a:off x="2362200" y="8305800"/>
            <a:ext cx="2133600" cy="685800"/>
          </a:xfrm>
          <a:prstGeom prst="rect">
            <a:avLst/>
          </a:prstGeom>
          <a:noFill/>
          <a:ln w="12700">
            <a:noFill/>
            <a:miter lim="800000"/>
            <a:headEnd/>
            <a:tailEnd/>
          </a:ln>
        </p:spPr>
        <p:txBody>
          <a:bodyPr wrap="none" anchor="ctr"/>
          <a:lstStyle/>
          <a:p>
            <a:endParaRPr lang="en-US"/>
          </a:p>
        </p:txBody>
      </p:sp>
      <p:sp>
        <p:nvSpPr>
          <p:cNvPr id="40964" name="Rectangle 4"/>
          <p:cNvSpPr>
            <a:spLocks noChangeArrowheads="1"/>
          </p:cNvSpPr>
          <p:nvPr/>
        </p:nvSpPr>
        <p:spPr bwMode="auto">
          <a:xfrm>
            <a:off x="533400" y="8305800"/>
            <a:ext cx="1371600" cy="685800"/>
          </a:xfrm>
          <a:prstGeom prst="rect">
            <a:avLst/>
          </a:prstGeom>
          <a:noFill/>
          <a:ln w="12700">
            <a:noFill/>
            <a:miter lim="800000"/>
            <a:headEnd/>
            <a:tailEnd/>
          </a:ln>
        </p:spPr>
        <p:txBody>
          <a:bodyPr wrap="none" anchor="ctr"/>
          <a:lstStyle/>
          <a:p>
            <a:endParaRPr lang="en-US"/>
          </a:p>
        </p:txBody>
      </p:sp>
      <p:sp>
        <p:nvSpPr>
          <p:cNvPr id="40965" name="Rectangle 5"/>
          <p:cNvSpPr>
            <a:spLocks noChangeArrowheads="1"/>
          </p:cNvSpPr>
          <p:nvPr/>
        </p:nvSpPr>
        <p:spPr bwMode="auto">
          <a:xfrm>
            <a:off x="2362200" y="8305800"/>
            <a:ext cx="2133600" cy="685800"/>
          </a:xfrm>
          <a:prstGeom prst="rect">
            <a:avLst/>
          </a:prstGeom>
          <a:noFill/>
          <a:ln w="12700">
            <a:noFill/>
            <a:miter lim="800000"/>
            <a:headEnd/>
            <a:tailEnd/>
          </a:ln>
        </p:spPr>
        <p:txBody>
          <a:bodyPr wrap="none" anchor="ctr"/>
          <a:lstStyle/>
          <a:p>
            <a:endParaRPr lang="en-US"/>
          </a:p>
        </p:txBody>
      </p:sp>
      <p:sp>
        <p:nvSpPr>
          <p:cNvPr id="40966" name="Rectangle 6"/>
          <p:cNvSpPr>
            <a:spLocks noChangeArrowheads="1"/>
          </p:cNvSpPr>
          <p:nvPr/>
        </p:nvSpPr>
        <p:spPr bwMode="auto">
          <a:xfrm>
            <a:off x="4920853" y="7920567"/>
            <a:ext cx="994172" cy="391584"/>
          </a:xfrm>
          <a:prstGeom prst="rect">
            <a:avLst/>
          </a:prstGeom>
          <a:noFill/>
          <a:ln w="12700">
            <a:noFill/>
            <a:miter lim="800000"/>
            <a:headEnd/>
            <a:tailEnd/>
          </a:ln>
        </p:spPr>
        <p:txBody>
          <a:bodyPr wrap="none" anchor="ctr"/>
          <a:lstStyle/>
          <a:p>
            <a:endParaRPr lang="en-US"/>
          </a:p>
        </p:txBody>
      </p:sp>
      <p:sp>
        <p:nvSpPr>
          <p:cNvPr id="40967" name="Rectangle 7"/>
          <p:cNvSpPr>
            <a:spLocks noChangeArrowheads="1"/>
          </p:cNvSpPr>
          <p:nvPr/>
        </p:nvSpPr>
        <p:spPr bwMode="auto">
          <a:xfrm>
            <a:off x="685800" y="76200"/>
            <a:ext cx="5427962" cy="397545"/>
          </a:xfrm>
          <a:prstGeom prst="rect">
            <a:avLst/>
          </a:prstGeom>
          <a:noFill/>
          <a:ln w="12700">
            <a:noFill/>
            <a:miter lim="800000"/>
            <a:headEnd/>
            <a:tailEnd/>
          </a:ln>
        </p:spPr>
        <p:txBody>
          <a:bodyPr wrap="none" lIns="90488" tIns="44450" rIns="90488" bIns="44450">
            <a:spAutoFit/>
          </a:bodyPr>
          <a:lstStyle/>
          <a:p>
            <a:pPr eaLnBrk="0" hangingPunct="0"/>
            <a:r>
              <a:rPr lang="en-US" sz="2000" b="1" u="sng" dirty="0" smtClean="0">
                <a:latin typeface="Arial" charset="0"/>
              </a:rPr>
              <a:t>INITIAL (HASTY) BREACH LANE </a:t>
            </a:r>
            <a:r>
              <a:rPr lang="en-US" sz="2000" b="1" u="sng" dirty="0">
                <a:latin typeface="Arial" charset="0"/>
              </a:rPr>
              <a:t>MARKING</a:t>
            </a:r>
          </a:p>
        </p:txBody>
      </p:sp>
      <p:sp>
        <p:nvSpPr>
          <p:cNvPr id="40968" name="Rectangle 9"/>
          <p:cNvSpPr>
            <a:spLocks noChangeArrowheads="1"/>
          </p:cNvSpPr>
          <p:nvPr/>
        </p:nvSpPr>
        <p:spPr bwMode="auto">
          <a:xfrm>
            <a:off x="4858941" y="7545918"/>
            <a:ext cx="994172" cy="385233"/>
          </a:xfrm>
          <a:prstGeom prst="rect">
            <a:avLst/>
          </a:prstGeom>
          <a:noFill/>
          <a:ln w="12700">
            <a:noFill/>
            <a:miter lim="800000"/>
            <a:headEnd/>
            <a:tailEnd/>
          </a:ln>
        </p:spPr>
        <p:txBody>
          <a:bodyPr wrap="none" anchor="ctr"/>
          <a:lstStyle/>
          <a:p>
            <a:endParaRPr lang="en-US"/>
          </a:p>
        </p:txBody>
      </p:sp>
      <p:sp>
        <p:nvSpPr>
          <p:cNvPr id="40969" name="Rectangle 10"/>
          <p:cNvSpPr>
            <a:spLocks noChangeArrowheads="1"/>
          </p:cNvSpPr>
          <p:nvPr/>
        </p:nvSpPr>
        <p:spPr bwMode="auto">
          <a:xfrm>
            <a:off x="2138363" y="6936318"/>
            <a:ext cx="2309477" cy="1049005"/>
          </a:xfrm>
          <a:prstGeom prst="rect">
            <a:avLst/>
          </a:prstGeom>
          <a:noFill/>
          <a:ln w="12700">
            <a:noFill/>
            <a:miter lim="800000"/>
            <a:headEnd/>
            <a:tailEnd/>
          </a:ln>
        </p:spPr>
        <p:txBody>
          <a:bodyPr wrap="none" lIns="61912" tIns="31750" rIns="61912" bIns="31750">
            <a:spAutoFit/>
          </a:bodyPr>
          <a:lstStyle/>
          <a:p>
            <a:pPr defTabSz="622300" eaLnBrk="0" hangingPunct="0"/>
            <a:r>
              <a:rPr lang="en-US" sz="1200" b="1" u="none" dirty="0">
                <a:latin typeface="Arial" charset="0"/>
              </a:rPr>
              <a:t>FINAL APPROACH MARKER:</a:t>
            </a:r>
            <a:r>
              <a:rPr lang="en-US" sz="1400" b="1" u="none" dirty="0">
                <a:latin typeface="Arial" charset="0"/>
              </a:rPr>
              <a:t> </a:t>
            </a:r>
            <a:endParaRPr lang="en-US" sz="1200" u="none" dirty="0">
              <a:latin typeface="Arial" charset="0"/>
            </a:endParaRPr>
          </a:p>
          <a:p>
            <a:pPr defTabSz="622300" eaLnBrk="0" hangingPunct="0">
              <a:buFontTx/>
              <a:buChar char="•"/>
            </a:pPr>
            <a:r>
              <a:rPr lang="en-US" sz="1000" u="none" dirty="0">
                <a:latin typeface="Arial" charset="0"/>
              </a:rPr>
              <a:t> </a:t>
            </a:r>
            <a:r>
              <a:rPr lang="en-US" sz="1000" b="0" u="none" dirty="0" smtClean="0"/>
              <a:t>VS</a:t>
            </a:r>
            <a:r>
              <a:rPr lang="en-US" sz="1000" b="0" u="none" dirty="0" smtClean="0">
                <a:latin typeface="Arial" charset="0"/>
              </a:rPr>
              <a:t>-17 panels - in a V-shape</a:t>
            </a:r>
          </a:p>
          <a:p>
            <a:pPr defTabSz="622300" eaLnBrk="0" hangingPunct="0">
              <a:buFontTx/>
              <a:buChar char="•"/>
            </a:pPr>
            <a:r>
              <a:rPr lang="en-US" sz="1000" b="0" u="none" dirty="0" smtClean="0"/>
              <a:t> O</a:t>
            </a:r>
            <a:r>
              <a:rPr lang="en-US" sz="1000" b="0" u="none" dirty="0" smtClean="0">
                <a:latin typeface="Arial" charset="0"/>
              </a:rPr>
              <a:t>range side faces the friendly</a:t>
            </a:r>
          </a:p>
          <a:p>
            <a:pPr defTabSz="622300" eaLnBrk="0" hangingPunct="0"/>
            <a:r>
              <a:rPr lang="en-US" sz="1000" b="0" u="none" dirty="0" smtClean="0">
                <a:latin typeface="Arial" charset="0"/>
              </a:rPr>
              <a:t>forces</a:t>
            </a:r>
          </a:p>
          <a:p>
            <a:pPr defTabSz="622300" eaLnBrk="0" hangingPunct="0">
              <a:buFontTx/>
              <a:buChar char="•"/>
            </a:pPr>
            <a:r>
              <a:rPr lang="en-US" sz="1000" b="0" u="none" dirty="0" smtClean="0">
                <a:latin typeface="Arial" charset="0"/>
              </a:rPr>
              <a:t> Usually 1 terrain feature</a:t>
            </a:r>
          </a:p>
          <a:p>
            <a:pPr defTabSz="622300" eaLnBrk="0" hangingPunct="0"/>
            <a:r>
              <a:rPr lang="en-US" sz="1000" b="0" u="none" dirty="0" smtClean="0">
                <a:latin typeface="Arial" charset="0"/>
              </a:rPr>
              <a:t>  away</a:t>
            </a:r>
            <a:endParaRPr lang="en-US" sz="1200" b="0" u="none" dirty="0">
              <a:latin typeface="Arial" charset="0"/>
            </a:endParaRPr>
          </a:p>
        </p:txBody>
      </p:sp>
      <p:sp>
        <p:nvSpPr>
          <p:cNvPr id="40970" name="Line 11"/>
          <p:cNvSpPr>
            <a:spLocks noChangeShapeType="1"/>
          </p:cNvSpPr>
          <p:nvPr/>
        </p:nvSpPr>
        <p:spPr bwMode="auto">
          <a:xfrm>
            <a:off x="2457450" y="1612901"/>
            <a:ext cx="2344341" cy="3740151"/>
          </a:xfrm>
          <a:prstGeom prst="line">
            <a:avLst/>
          </a:prstGeom>
          <a:noFill/>
          <a:ln w="12700">
            <a:solidFill>
              <a:schemeClr val="tx1"/>
            </a:solidFill>
            <a:round/>
            <a:headEnd/>
            <a:tailEnd/>
          </a:ln>
        </p:spPr>
        <p:txBody>
          <a:bodyPr wrap="none" anchor="ctr"/>
          <a:lstStyle/>
          <a:p>
            <a:endParaRPr lang="en-US"/>
          </a:p>
        </p:txBody>
      </p:sp>
      <p:sp>
        <p:nvSpPr>
          <p:cNvPr id="40971" name="Line 12"/>
          <p:cNvSpPr>
            <a:spLocks noChangeShapeType="1"/>
          </p:cNvSpPr>
          <p:nvPr/>
        </p:nvSpPr>
        <p:spPr bwMode="auto">
          <a:xfrm>
            <a:off x="1681162" y="1595967"/>
            <a:ext cx="1900238" cy="3757084"/>
          </a:xfrm>
          <a:prstGeom prst="line">
            <a:avLst/>
          </a:prstGeom>
          <a:noFill/>
          <a:ln w="12700">
            <a:solidFill>
              <a:schemeClr val="tx1"/>
            </a:solidFill>
            <a:round/>
            <a:headEnd/>
            <a:tailEnd/>
          </a:ln>
        </p:spPr>
        <p:txBody>
          <a:bodyPr wrap="none" anchor="ctr"/>
          <a:lstStyle/>
          <a:p>
            <a:endParaRPr lang="en-US"/>
          </a:p>
        </p:txBody>
      </p:sp>
      <p:sp>
        <p:nvSpPr>
          <p:cNvPr id="40980" name="Line 21"/>
          <p:cNvSpPr>
            <a:spLocks noChangeShapeType="1"/>
          </p:cNvSpPr>
          <p:nvPr/>
        </p:nvSpPr>
        <p:spPr bwMode="auto">
          <a:xfrm>
            <a:off x="2260997" y="1822451"/>
            <a:ext cx="523875" cy="347133"/>
          </a:xfrm>
          <a:prstGeom prst="line">
            <a:avLst/>
          </a:prstGeom>
          <a:noFill/>
          <a:ln w="12700">
            <a:solidFill>
              <a:schemeClr val="tx1"/>
            </a:solidFill>
            <a:round/>
            <a:headEnd/>
            <a:tailEnd/>
          </a:ln>
        </p:spPr>
        <p:txBody>
          <a:bodyPr wrap="none" anchor="ctr"/>
          <a:lstStyle/>
          <a:p>
            <a:endParaRPr lang="en-US"/>
          </a:p>
        </p:txBody>
      </p:sp>
      <p:sp>
        <p:nvSpPr>
          <p:cNvPr id="40981" name="Line 22"/>
          <p:cNvSpPr>
            <a:spLocks noChangeShapeType="1"/>
          </p:cNvSpPr>
          <p:nvPr/>
        </p:nvSpPr>
        <p:spPr bwMode="auto">
          <a:xfrm flipH="1">
            <a:off x="2590800" y="2171700"/>
            <a:ext cx="201216" cy="33867"/>
          </a:xfrm>
          <a:prstGeom prst="line">
            <a:avLst/>
          </a:prstGeom>
          <a:noFill/>
          <a:ln w="12700">
            <a:solidFill>
              <a:schemeClr val="tx1"/>
            </a:solidFill>
            <a:round/>
            <a:headEnd/>
            <a:tailEnd/>
          </a:ln>
        </p:spPr>
        <p:txBody>
          <a:bodyPr wrap="none" anchor="ctr"/>
          <a:lstStyle/>
          <a:p>
            <a:endParaRPr lang="en-US"/>
          </a:p>
        </p:txBody>
      </p:sp>
      <p:sp>
        <p:nvSpPr>
          <p:cNvPr id="40982" name="Line 23"/>
          <p:cNvSpPr>
            <a:spLocks noChangeShapeType="1"/>
          </p:cNvSpPr>
          <p:nvPr/>
        </p:nvSpPr>
        <p:spPr bwMode="auto">
          <a:xfrm>
            <a:off x="2582466" y="2203451"/>
            <a:ext cx="1476375" cy="2150533"/>
          </a:xfrm>
          <a:prstGeom prst="line">
            <a:avLst/>
          </a:prstGeom>
          <a:noFill/>
          <a:ln w="12700">
            <a:solidFill>
              <a:schemeClr val="tx1"/>
            </a:solidFill>
            <a:round/>
            <a:headEnd/>
            <a:tailEnd/>
          </a:ln>
        </p:spPr>
        <p:txBody>
          <a:bodyPr wrap="none" anchor="ctr"/>
          <a:lstStyle/>
          <a:p>
            <a:endParaRPr lang="en-US"/>
          </a:p>
        </p:txBody>
      </p:sp>
      <p:sp>
        <p:nvSpPr>
          <p:cNvPr id="40983" name="Line 24"/>
          <p:cNvSpPr>
            <a:spLocks noChangeShapeType="1"/>
          </p:cNvSpPr>
          <p:nvPr/>
        </p:nvSpPr>
        <p:spPr bwMode="auto">
          <a:xfrm flipH="1">
            <a:off x="3194447" y="4360334"/>
            <a:ext cx="890588" cy="6351"/>
          </a:xfrm>
          <a:prstGeom prst="line">
            <a:avLst/>
          </a:prstGeom>
          <a:noFill/>
          <a:ln w="12700">
            <a:solidFill>
              <a:schemeClr val="tx1"/>
            </a:solidFill>
            <a:round/>
            <a:headEnd/>
            <a:tailEnd/>
          </a:ln>
        </p:spPr>
        <p:txBody>
          <a:bodyPr wrap="none" anchor="ctr"/>
          <a:lstStyle/>
          <a:p>
            <a:endParaRPr lang="en-US"/>
          </a:p>
        </p:txBody>
      </p:sp>
      <p:sp>
        <p:nvSpPr>
          <p:cNvPr id="40984" name="Line 25"/>
          <p:cNvSpPr>
            <a:spLocks noChangeShapeType="1"/>
          </p:cNvSpPr>
          <p:nvPr/>
        </p:nvSpPr>
        <p:spPr bwMode="auto">
          <a:xfrm flipH="1" flipV="1">
            <a:off x="2270522" y="2226733"/>
            <a:ext cx="938213" cy="2152651"/>
          </a:xfrm>
          <a:prstGeom prst="line">
            <a:avLst/>
          </a:prstGeom>
          <a:noFill/>
          <a:ln w="12700">
            <a:solidFill>
              <a:schemeClr val="tx1"/>
            </a:solidFill>
            <a:round/>
            <a:headEnd/>
            <a:tailEnd/>
          </a:ln>
        </p:spPr>
        <p:txBody>
          <a:bodyPr wrap="none" anchor="ctr"/>
          <a:lstStyle/>
          <a:p>
            <a:endParaRPr lang="en-US"/>
          </a:p>
        </p:txBody>
      </p:sp>
      <p:sp>
        <p:nvSpPr>
          <p:cNvPr id="40985" name="Line 26"/>
          <p:cNvSpPr>
            <a:spLocks noChangeShapeType="1"/>
          </p:cNvSpPr>
          <p:nvPr/>
        </p:nvSpPr>
        <p:spPr bwMode="auto">
          <a:xfrm flipH="1">
            <a:off x="2082404" y="2220385"/>
            <a:ext cx="198834" cy="38100"/>
          </a:xfrm>
          <a:prstGeom prst="line">
            <a:avLst/>
          </a:prstGeom>
          <a:noFill/>
          <a:ln w="12700">
            <a:solidFill>
              <a:schemeClr val="tx1"/>
            </a:solidFill>
            <a:round/>
            <a:headEnd/>
            <a:tailEnd/>
          </a:ln>
        </p:spPr>
        <p:txBody>
          <a:bodyPr wrap="none" anchor="ctr"/>
          <a:lstStyle/>
          <a:p>
            <a:endParaRPr lang="en-US"/>
          </a:p>
        </p:txBody>
      </p:sp>
      <p:sp>
        <p:nvSpPr>
          <p:cNvPr id="40986" name="Line 27"/>
          <p:cNvSpPr>
            <a:spLocks noChangeShapeType="1"/>
          </p:cNvSpPr>
          <p:nvPr/>
        </p:nvSpPr>
        <p:spPr bwMode="auto">
          <a:xfrm flipV="1">
            <a:off x="2077641" y="1820334"/>
            <a:ext cx="184547" cy="433917"/>
          </a:xfrm>
          <a:prstGeom prst="line">
            <a:avLst/>
          </a:prstGeom>
          <a:noFill/>
          <a:ln w="12700">
            <a:solidFill>
              <a:schemeClr val="tx1"/>
            </a:solidFill>
            <a:round/>
            <a:headEnd/>
            <a:tailEnd/>
          </a:ln>
        </p:spPr>
        <p:txBody>
          <a:bodyPr wrap="none" anchor="ctr"/>
          <a:lstStyle/>
          <a:p>
            <a:endParaRPr lang="en-US"/>
          </a:p>
        </p:txBody>
      </p:sp>
      <p:sp>
        <p:nvSpPr>
          <p:cNvPr id="40987" name="Rectangle 28"/>
          <p:cNvSpPr>
            <a:spLocks noChangeArrowheads="1"/>
          </p:cNvSpPr>
          <p:nvPr/>
        </p:nvSpPr>
        <p:spPr bwMode="auto">
          <a:xfrm>
            <a:off x="3070622" y="1799167"/>
            <a:ext cx="2558392" cy="464230"/>
          </a:xfrm>
          <a:prstGeom prst="rect">
            <a:avLst/>
          </a:prstGeom>
          <a:noFill/>
          <a:ln w="12700">
            <a:noFill/>
            <a:miter lim="800000"/>
            <a:headEnd/>
            <a:tailEnd/>
          </a:ln>
        </p:spPr>
        <p:txBody>
          <a:bodyPr wrap="none" lIns="61912" tIns="31750" rIns="61912" bIns="31750">
            <a:spAutoFit/>
          </a:bodyPr>
          <a:lstStyle/>
          <a:p>
            <a:pPr defTabSz="622300" eaLnBrk="0" hangingPunct="0"/>
            <a:r>
              <a:rPr lang="en-US" sz="1400" b="1" u="none" dirty="0">
                <a:latin typeface="Arial" charset="0"/>
              </a:rPr>
              <a:t>LANE WIDTH :</a:t>
            </a:r>
            <a:endParaRPr lang="en-US" sz="1200" b="1" u="none" dirty="0">
              <a:latin typeface="Arial" charset="0"/>
            </a:endParaRPr>
          </a:p>
          <a:p>
            <a:pPr defTabSz="622300" eaLnBrk="0" hangingPunct="0"/>
            <a:r>
              <a:rPr lang="en-US" sz="1200" u="none" dirty="0">
                <a:latin typeface="Arial" charset="0"/>
              </a:rPr>
              <a:t>* </a:t>
            </a:r>
            <a:r>
              <a:rPr lang="en-US" sz="1200" b="0" u="none" dirty="0" smtClean="0">
                <a:latin typeface="Arial" charset="0"/>
              </a:rPr>
              <a:t>4.5m </a:t>
            </a:r>
            <a:r>
              <a:rPr lang="en-US" sz="1200" b="0" u="none" dirty="0">
                <a:latin typeface="Arial" charset="0"/>
              </a:rPr>
              <a:t>/ (</a:t>
            </a:r>
            <a:r>
              <a:rPr lang="en-US" sz="1200" b="0" u="none" dirty="0" smtClean="0">
                <a:latin typeface="Arial" charset="0"/>
              </a:rPr>
              <a:t>1m </a:t>
            </a:r>
            <a:r>
              <a:rPr lang="en-US" sz="1200" b="0" u="none" dirty="0">
                <a:latin typeface="Arial" charset="0"/>
              </a:rPr>
              <a:t>for Dismounted Lanes)</a:t>
            </a:r>
          </a:p>
        </p:txBody>
      </p:sp>
      <p:sp>
        <p:nvSpPr>
          <p:cNvPr id="40989" name="Rectangle 30"/>
          <p:cNvSpPr>
            <a:spLocks noChangeArrowheads="1"/>
          </p:cNvSpPr>
          <p:nvPr/>
        </p:nvSpPr>
        <p:spPr bwMode="auto">
          <a:xfrm>
            <a:off x="4337448" y="5789084"/>
            <a:ext cx="884857" cy="433452"/>
          </a:xfrm>
          <a:prstGeom prst="rect">
            <a:avLst/>
          </a:prstGeom>
          <a:noFill/>
          <a:ln w="12700">
            <a:noFill/>
            <a:miter lim="800000"/>
            <a:headEnd/>
            <a:tailEnd/>
          </a:ln>
        </p:spPr>
        <p:txBody>
          <a:bodyPr wrap="none" lIns="61912" tIns="31750" rIns="61912" bIns="31750">
            <a:spAutoFit/>
          </a:bodyPr>
          <a:lstStyle/>
          <a:p>
            <a:pPr defTabSz="622300" eaLnBrk="0" hangingPunct="0"/>
            <a:r>
              <a:rPr lang="en-US" sz="1200" b="0" u="none" dirty="0" smtClean="0">
                <a:latin typeface="Arial" charset="0"/>
              </a:rPr>
              <a:t>One IV </a:t>
            </a:r>
            <a:r>
              <a:rPr lang="en-US" b="0" u="none" dirty="0" smtClean="0"/>
              <a:t>line</a:t>
            </a:r>
            <a:endParaRPr lang="en-US" sz="1200" b="0" u="none" dirty="0">
              <a:latin typeface="Arial" charset="0"/>
            </a:endParaRPr>
          </a:p>
          <a:p>
            <a:pPr defTabSz="622300" eaLnBrk="0" hangingPunct="0"/>
            <a:r>
              <a:rPr lang="en-US" sz="1200" b="0" u="none" dirty="0">
                <a:latin typeface="Arial" charset="0"/>
              </a:rPr>
              <a:t>  </a:t>
            </a:r>
            <a:r>
              <a:rPr lang="en-US" sz="1200" b="0" u="none" dirty="0" smtClean="0">
                <a:latin typeface="Arial" charset="0"/>
              </a:rPr>
              <a:t>or </a:t>
            </a:r>
            <a:r>
              <a:rPr lang="en-US" sz="1200" b="0" u="none" dirty="0">
                <a:latin typeface="Arial" charset="0"/>
              </a:rPr>
              <a:t>200m</a:t>
            </a:r>
          </a:p>
        </p:txBody>
      </p:sp>
      <p:sp>
        <p:nvSpPr>
          <p:cNvPr id="40990" name="Line 31"/>
          <p:cNvSpPr>
            <a:spLocks noChangeShapeType="1"/>
          </p:cNvSpPr>
          <p:nvPr/>
        </p:nvSpPr>
        <p:spPr bwMode="auto">
          <a:xfrm>
            <a:off x="3967163" y="5302251"/>
            <a:ext cx="775097" cy="1445683"/>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0991" name="Rectangle 32"/>
          <p:cNvSpPr>
            <a:spLocks noChangeArrowheads="1"/>
          </p:cNvSpPr>
          <p:nvPr/>
        </p:nvSpPr>
        <p:spPr bwMode="auto">
          <a:xfrm>
            <a:off x="114300" y="2438400"/>
            <a:ext cx="1475185" cy="2722033"/>
          </a:xfrm>
          <a:prstGeom prst="rect">
            <a:avLst/>
          </a:prstGeom>
          <a:noFill/>
          <a:ln w="12700">
            <a:noFill/>
            <a:miter lim="800000"/>
            <a:headEnd/>
            <a:tailEnd/>
          </a:ln>
        </p:spPr>
        <p:txBody>
          <a:bodyPr lIns="61912" tIns="31750" rIns="61912" bIns="31750"/>
          <a:lstStyle/>
          <a:p>
            <a:pPr defTabSz="622300" eaLnBrk="0" hangingPunct="0"/>
            <a:r>
              <a:rPr lang="en-US" sz="1200" b="1" u="none" dirty="0">
                <a:latin typeface="Arial" charset="0"/>
              </a:rPr>
              <a:t>INITIAL LANE MARKERS:</a:t>
            </a:r>
            <a:endParaRPr lang="en-US" sz="1000" b="1" u="none" dirty="0">
              <a:latin typeface="Arial" charset="0"/>
            </a:endParaRPr>
          </a:p>
          <a:p>
            <a:pPr defTabSz="622300" eaLnBrk="0" hangingPunct="0"/>
            <a:r>
              <a:rPr lang="en-US" sz="1000" b="0" u="none" dirty="0" smtClean="0">
                <a:latin typeface="Arial" charset="0"/>
              </a:rPr>
              <a:t>HEMMS poles and VS-17 at entrance and exit (place before assault force passes).  </a:t>
            </a:r>
          </a:p>
          <a:p>
            <a:pPr defTabSz="622300" eaLnBrk="0" hangingPunct="0"/>
            <a:endParaRPr lang="en-US" sz="1000" b="0" u="none" dirty="0" smtClean="0"/>
          </a:p>
          <a:p>
            <a:pPr defTabSz="622300" eaLnBrk="0" hangingPunct="0"/>
            <a:r>
              <a:rPr lang="en-US" sz="1000" b="0" u="none" dirty="0" smtClean="0">
                <a:latin typeface="Arial" charset="0"/>
              </a:rPr>
              <a:t>Left side panels have orange side showing. </a:t>
            </a:r>
          </a:p>
          <a:p>
            <a:pPr defTabSz="622300" eaLnBrk="0" hangingPunct="0"/>
            <a:endParaRPr lang="en-US" sz="1000" b="0" u="none" dirty="0" smtClean="0"/>
          </a:p>
          <a:p>
            <a:pPr defTabSz="622300" eaLnBrk="0" hangingPunct="0"/>
            <a:r>
              <a:rPr lang="en-US" sz="1000" b="0" u="none" dirty="0" smtClean="0">
                <a:latin typeface="Arial" charset="0"/>
              </a:rPr>
              <a:t>Right side panels have pink side showing.  </a:t>
            </a:r>
          </a:p>
          <a:p>
            <a:pPr defTabSz="622300" eaLnBrk="0" hangingPunct="0"/>
            <a:endParaRPr lang="en-US" sz="1000" b="0" u="none" dirty="0" smtClean="0"/>
          </a:p>
          <a:p>
            <a:pPr defTabSz="622300" eaLnBrk="0" hangingPunct="0"/>
            <a:r>
              <a:rPr lang="en-US" sz="1000" b="0" u="none" dirty="0" smtClean="0">
                <a:latin typeface="Arial" charset="0"/>
              </a:rPr>
              <a:t>All funnel markers have arrows pointing toward lane.</a:t>
            </a:r>
            <a:endParaRPr lang="en-US" sz="1000" b="0" u="none" dirty="0">
              <a:latin typeface="Arial" charset="0"/>
            </a:endParaRPr>
          </a:p>
        </p:txBody>
      </p:sp>
      <p:sp>
        <p:nvSpPr>
          <p:cNvPr id="40992" name="Line 33"/>
          <p:cNvSpPr>
            <a:spLocks noChangeShapeType="1"/>
          </p:cNvSpPr>
          <p:nvPr/>
        </p:nvSpPr>
        <p:spPr bwMode="auto">
          <a:xfrm>
            <a:off x="1414462" y="4015318"/>
            <a:ext cx="1672829" cy="738716"/>
          </a:xfrm>
          <a:prstGeom prst="line">
            <a:avLst/>
          </a:prstGeom>
          <a:noFill/>
          <a:ln w="12700">
            <a:solidFill>
              <a:schemeClr val="tx1"/>
            </a:solidFill>
            <a:round/>
            <a:headEnd/>
            <a:tailEnd type="triangle" w="med" len="med"/>
          </a:ln>
        </p:spPr>
        <p:txBody>
          <a:bodyPr wrap="none" anchor="ctr"/>
          <a:lstStyle/>
          <a:p>
            <a:endParaRPr lang="en-US"/>
          </a:p>
        </p:txBody>
      </p:sp>
      <p:sp>
        <p:nvSpPr>
          <p:cNvPr id="40993" name="Line 34"/>
          <p:cNvSpPr>
            <a:spLocks noChangeShapeType="1"/>
          </p:cNvSpPr>
          <p:nvPr/>
        </p:nvSpPr>
        <p:spPr bwMode="auto">
          <a:xfrm flipV="1">
            <a:off x="3367088" y="3371851"/>
            <a:ext cx="1457325" cy="645583"/>
          </a:xfrm>
          <a:prstGeom prst="line">
            <a:avLst/>
          </a:prstGeom>
          <a:noFill/>
          <a:ln w="12700">
            <a:solidFill>
              <a:schemeClr val="tx1"/>
            </a:solidFill>
            <a:round/>
            <a:headEnd type="triangle" w="med" len="med"/>
            <a:tailEnd/>
          </a:ln>
        </p:spPr>
        <p:txBody>
          <a:bodyPr wrap="none" anchor="ctr"/>
          <a:lstStyle/>
          <a:p>
            <a:endParaRPr lang="en-US"/>
          </a:p>
        </p:txBody>
      </p:sp>
      <p:sp>
        <p:nvSpPr>
          <p:cNvPr id="40994" name="Line 35"/>
          <p:cNvSpPr>
            <a:spLocks noChangeShapeType="1"/>
          </p:cNvSpPr>
          <p:nvPr/>
        </p:nvSpPr>
        <p:spPr bwMode="auto">
          <a:xfrm flipV="1">
            <a:off x="4461273" y="3365501"/>
            <a:ext cx="359569" cy="690033"/>
          </a:xfrm>
          <a:prstGeom prst="line">
            <a:avLst/>
          </a:prstGeom>
          <a:noFill/>
          <a:ln w="12700">
            <a:solidFill>
              <a:schemeClr val="tx1"/>
            </a:solidFill>
            <a:round/>
            <a:headEnd type="triangle" w="med" len="med"/>
            <a:tailEnd/>
          </a:ln>
        </p:spPr>
        <p:txBody>
          <a:bodyPr wrap="none" anchor="ctr"/>
          <a:lstStyle/>
          <a:p>
            <a:endParaRPr lang="en-US"/>
          </a:p>
        </p:txBody>
      </p:sp>
      <p:sp>
        <p:nvSpPr>
          <p:cNvPr id="40995" name="Rectangle 36"/>
          <p:cNvSpPr>
            <a:spLocks noChangeArrowheads="1"/>
          </p:cNvSpPr>
          <p:nvPr/>
        </p:nvSpPr>
        <p:spPr bwMode="auto">
          <a:xfrm>
            <a:off x="4819650" y="3071285"/>
            <a:ext cx="1815704" cy="1074653"/>
          </a:xfrm>
          <a:prstGeom prst="rect">
            <a:avLst/>
          </a:prstGeom>
          <a:noFill/>
          <a:ln w="12700">
            <a:noFill/>
            <a:miter lim="800000"/>
            <a:headEnd/>
            <a:tailEnd/>
          </a:ln>
        </p:spPr>
        <p:txBody>
          <a:bodyPr lIns="90488" tIns="44450" rIns="90488" bIns="44450">
            <a:spAutoFit/>
          </a:bodyPr>
          <a:lstStyle/>
          <a:p>
            <a:pPr eaLnBrk="0" hangingPunct="0"/>
            <a:r>
              <a:rPr lang="en-US" sz="1200" b="1" u="none" dirty="0">
                <a:latin typeface="Arial" charset="0"/>
              </a:rPr>
              <a:t>ENTRANCE MARKERS:</a:t>
            </a:r>
          </a:p>
          <a:p>
            <a:pPr eaLnBrk="0" hangingPunct="0"/>
            <a:r>
              <a:rPr lang="en-US" sz="1000" b="0" u="none" dirty="0" smtClean="0"/>
              <a:t>T</a:t>
            </a:r>
            <a:r>
              <a:rPr lang="en-US" sz="1000" b="0" u="none" dirty="0" smtClean="0">
                <a:latin typeface="Arial" charset="0"/>
              </a:rPr>
              <a:t>wo HEMMS poles high, indicate entrance to lane positioned 50m from first row of obstacle.</a:t>
            </a:r>
            <a:endParaRPr lang="en-US" sz="1200" b="0" u="none" dirty="0">
              <a:latin typeface="Arial" charset="0"/>
            </a:endParaRPr>
          </a:p>
        </p:txBody>
      </p:sp>
      <p:sp>
        <p:nvSpPr>
          <p:cNvPr id="40997" name="Freeform 38"/>
          <p:cNvSpPr>
            <a:spLocks/>
          </p:cNvSpPr>
          <p:nvPr/>
        </p:nvSpPr>
        <p:spPr bwMode="auto">
          <a:xfrm>
            <a:off x="4433888" y="6786033"/>
            <a:ext cx="267891" cy="313267"/>
          </a:xfrm>
          <a:custGeom>
            <a:avLst/>
            <a:gdLst>
              <a:gd name="T0" fmla="*/ 2147483647 w 169"/>
              <a:gd name="T1" fmla="*/ 0 h 197"/>
              <a:gd name="T2" fmla="*/ 2147483647 w 169"/>
              <a:gd name="T3" fmla="*/ 2147483647 h 197"/>
              <a:gd name="T4" fmla="*/ 2147483647 w 169"/>
              <a:gd name="T5" fmla="*/ 2147483647 h 197"/>
              <a:gd name="T6" fmla="*/ 0 w 169"/>
              <a:gd name="T7" fmla="*/ 2147483647 h 197"/>
              <a:gd name="T8" fmla="*/ 2147483647 w 169"/>
              <a:gd name="T9" fmla="*/ 0 h 197"/>
              <a:gd name="T10" fmla="*/ 0 60000 65536"/>
              <a:gd name="T11" fmla="*/ 0 60000 65536"/>
              <a:gd name="T12" fmla="*/ 0 60000 65536"/>
              <a:gd name="T13" fmla="*/ 0 60000 65536"/>
              <a:gd name="T14" fmla="*/ 0 60000 65536"/>
              <a:gd name="T15" fmla="*/ 0 w 169"/>
              <a:gd name="T16" fmla="*/ 0 h 197"/>
              <a:gd name="T17" fmla="*/ 169 w 169"/>
              <a:gd name="T18" fmla="*/ 197 h 197"/>
            </a:gdLst>
            <a:ahLst/>
            <a:cxnLst>
              <a:cxn ang="T10">
                <a:pos x="T0" y="T1"/>
              </a:cxn>
              <a:cxn ang="T11">
                <a:pos x="T2" y="T3"/>
              </a:cxn>
              <a:cxn ang="T12">
                <a:pos x="T4" y="T5"/>
              </a:cxn>
              <a:cxn ang="T13">
                <a:pos x="T6" y="T7"/>
              </a:cxn>
              <a:cxn ang="T14">
                <a:pos x="T8" y="T9"/>
              </a:cxn>
            </a:cxnLst>
            <a:rect l="T15" t="T16" r="T17" b="T18"/>
            <a:pathLst>
              <a:path w="169" h="197">
                <a:moveTo>
                  <a:pt x="6" y="0"/>
                </a:moveTo>
                <a:lnTo>
                  <a:pt x="168" y="106"/>
                </a:lnTo>
                <a:lnTo>
                  <a:pt x="168" y="196"/>
                </a:lnTo>
                <a:lnTo>
                  <a:pt x="0" y="90"/>
                </a:lnTo>
                <a:lnTo>
                  <a:pt x="6" y="0"/>
                </a:lnTo>
              </a:path>
            </a:pathLst>
          </a:custGeom>
          <a:solidFill>
            <a:srgbClr val="FF5008"/>
          </a:solidFill>
          <a:ln w="12700" cap="rnd" cmpd="sng">
            <a:solidFill>
              <a:schemeClr val="tx1"/>
            </a:solidFill>
            <a:prstDash val="solid"/>
            <a:round/>
            <a:headEnd type="none" w="med" len="med"/>
            <a:tailEnd type="none" w="med" len="med"/>
          </a:ln>
        </p:spPr>
        <p:txBody>
          <a:bodyPr/>
          <a:lstStyle/>
          <a:p>
            <a:endParaRPr lang="en-US"/>
          </a:p>
        </p:txBody>
      </p:sp>
      <p:sp>
        <p:nvSpPr>
          <p:cNvPr id="40998" name="Freeform 39"/>
          <p:cNvSpPr>
            <a:spLocks/>
          </p:cNvSpPr>
          <p:nvPr/>
        </p:nvSpPr>
        <p:spPr bwMode="auto">
          <a:xfrm>
            <a:off x="4738687" y="6949018"/>
            <a:ext cx="242888" cy="224367"/>
          </a:xfrm>
          <a:custGeom>
            <a:avLst/>
            <a:gdLst>
              <a:gd name="T0" fmla="*/ 0 w 153"/>
              <a:gd name="T1" fmla="*/ 2147483647 h 142"/>
              <a:gd name="T2" fmla="*/ 2147483647 w 153"/>
              <a:gd name="T3" fmla="*/ 2147483647 h 142"/>
              <a:gd name="T4" fmla="*/ 2147483647 w 153"/>
              <a:gd name="T5" fmla="*/ 0 h 142"/>
              <a:gd name="T6" fmla="*/ 2147483647 w 153"/>
              <a:gd name="T7" fmla="*/ 2147483647 h 142"/>
              <a:gd name="T8" fmla="*/ 2147483647 w 153"/>
              <a:gd name="T9" fmla="*/ 2147483647 h 142"/>
              <a:gd name="T10" fmla="*/ 0 w 153"/>
              <a:gd name="T11" fmla="*/ 2147483647 h 142"/>
              <a:gd name="T12" fmla="*/ 0 w 153"/>
              <a:gd name="T13" fmla="*/ 2147483647 h 142"/>
              <a:gd name="T14" fmla="*/ 0 60000 65536"/>
              <a:gd name="T15" fmla="*/ 0 60000 65536"/>
              <a:gd name="T16" fmla="*/ 0 60000 65536"/>
              <a:gd name="T17" fmla="*/ 0 60000 65536"/>
              <a:gd name="T18" fmla="*/ 0 60000 65536"/>
              <a:gd name="T19" fmla="*/ 0 60000 65536"/>
              <a:gd name="T20" fmla="*/ 0 60000 65536"/>
              <a:gd name="T21" fmla="*/ 0 w 153"/>
              <a:gd name="T22" fmla="*/ 0 h 142"/>
              <a:gd name="T23" fmla="*/ 153 w 153"/>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142">
                <a:moveTo>
                  <a:pt x="0" y="8"/>
                </a:moveTo>
                <a:lnTo>
                  <a:pt x="96" y="55"/>
                </a:lnTo>
                <a:lnTo>
                  <a:pt x="152" y="0"/>
                </a:lnTo>
                <a:lnTo>
                  <a:pt x="152" y="102"/>
                </a:lnTo>
                <a:lnTo>
                  <a:pt x="96" y="141"/>
                </a:lnTo>
                <a:lnTo>
                  <a:pt x="0" y="102"/>
                </a:lnTo>
                <a:lnTo>
                  <a:pt x="0" y="8"/>
                </a:lnTo>
              </a:path>
            </a:pathLst>
          </a:custGeom>
          <a:solidFill>
            <a:srgbClr val="FF5008"/>
          </a:solidFill>
          <a:ln w="12700" cap="rnd" cmpd="sng">
            <a:solidFill>
              <a:schemeClr val="tx1"/>
            </a:solidFill>
            <a:prstDash val="solid"/>
            <a:round/>
            <a:headEnd type="none" w="med" len="med"/>
            <a:tailEnd type="none" w="med" len="med"/>
          </a:ln>
        </p:spPr>
        <p:txBody>
          <a:bodyPr/>
          <a:lstStyle/>
          <a:p>
            <a:endParaRPr lang="en-US"/>
          </a:p>
        </p:txBody>
      </p:sp>
      <p:sp>
        <p:nvSpPr>
          <p:cNvPr id="40999" name="Freeform 40"/>
          <p:cNvSpPr>
            <a:spLocks/>
          </p:cNvSpPr>
          <p:nvPr/>
        </p:nvSpPr>
        <p:spPr bwMode="auto">
          <a:xfrm>
            <a:off x="5030392" y="6735233"/>
            <a:ext cx="154781" cy="338667"/>
          </a:xfrm>
          <a:custGeom>
            <a:avLst/>
            <a:gdLst>
              <a:gd name="T0" fmla="*/ 0 w 97"/>
              <a:gd name="T1" fmla="*/ 2147483647 h 213"/>
              <a:gd name="T2" fmla="*/ 2147483647 w 97"/>
              <a:gd name="T3" fmla="*/ 0 h 213"/>
              <a:gd name="T4" fmla="*/ 2147483647 w 97"/>
              <a:gd name="T5" fmla="*/ 2147483647 h 213"/>
              <a:gd name="T6" fmla="*/ 0 w 97"/>
              <a:gd name="T7" fmla="*/ 2147483647 h 213"/>
              <a:gd name="T8" fmla="*/ 0 w 97"/>
              <a:gd name="T9" fmla="*/ 2147483647 h 213"/>
              <a:gd name="T10" fmla="*/ 0 60000 65536"/>
              <a:gd name="T11" fmla="*/ 0 60000 65536"/>
              <a:gd name="T12" fmla="*/ 0 60000 65536"/>
              <a:gd name="T13" fmla="*/ 0 60000 65536"/>
              <a:gd name="T14" fmla="*/ 0 60000 65536"/>
              <a:gd name="T15" fmla="*/ 0 w 97"/>
              <a:gd name="T16" fmla="*/ 0 h 213"/>
              <a:gd name="T17" fmla="*/ 97 w 97"/>
              <a:gd name="T18" fmla="*/ 213 h 213"/>
            </a:gdLst>
            <a:ahLst/>
            <a:cxnLst>
              <a:cxn ang="T10">
                <a:pos x="T0" y="T1"/>
              </a:cxn>
              <a:cxn ang="T11">
                <a:pos x="T2" y="T3"/>
              </a:cxn>
              <a:cxn ang="T12">
                <a:pos x="T4" y="T5"/>
              </a:cxn>
              <a:cxn ang="T13">
                <a:pos x="T6" y="T7"/>
              </a:cxn>
              <a:cxn ang="T14">
                <a:pos x="T8" y="T9"/>
              </a:cxn>
            </a:cxnLst>
            <a:rect l="T15" t="T16" r="T17" b="T18"/>
            <a:pathLst>
              <a:path w="97" h="213">
                <a:moveTo>
                  <a:pt x="0" y="97"/>
                </a:moveTo>
                <a:lnTo>
                  <a:pt x="96" y="0"/>
                </a:lnTo>
                <a:lnTo>
                  <a:pt x="96" y="133"/>
                </a:lnTo>
                <a:lnTo>
                  <a:pt x="0" y="212"/>
                </a:lnTo>
                <a:lnTo>
                  <a:pt x="0" y="97"/>
                </a:lnTo>
              </a:path>
            </a:pathLst>
          </a:custGeom>
          <a:solidFill>
            <a:srgbClr val="FF5008"/>
          </a:solidFill>
          <a:ln w="12700" cap="rnd" cmpd="sng">
            <a:solidFill>
              <a:schemeClr val="tx1"/>
            </a:solidFill>
            <a:prstDash val="solid"/>
            <a:round/>
            <a:headEnd type="none" w="med" len="med"/>
            <a:tailEnd type="none" w="med" len="med"/>
          </a:ln>
        </p:spPr>
        <p:txBody>
          <a:bodyPr/>
          <a:lstStyle/>
          <a:p>
            <a:endParaRPr lang="en-US"/>
          </a:p>
        </p:txBody>
      </p:sp>
      <p:sp>
        <p:nvSpPr>
          <p:cNvPr id="41000" name="Line 41"/>
          <p:cNvSpPr>
            <a:spLocks noChangeShapeType="1"/>
          </p:cNvSpPr>
          <p:nvPr/>
        </p:nvSpPr>
        <p:spPr bwMode="auto">
          <a:xfrm>
            <a:off x="4446985" y="6951133"/>
            <a:ext cx="0" cy="146051"/>
          </a:xfrm>
          <a:prstGeom prst="line">
            <a:avLst/>
          </a:prstGeom>
          <a:noFill/>
          <a:ln w="12700">
            <a:solidFill>
              <a:schemeClr val="tx1"/>
            </a:solidFill>
            <a:round/>
            <a:headEnd/>
            <a:tailEnd/>
          </a:ln>
        </p:spPr>
        <p:txBody>
          <a:bodyPr wrap="none" anchor="ctr"/>
          <a:lstStyle/>
          <a:p>
            <a:endParaRPr lang="en-US"/>
          </a:p>
        </p:txBody>
      </p:sp>
      <p:sp>
        <p:nvSpPr>
          <p:cNvPr id="41001" name="Line 42"/>
          <p:cNvSpPr>
            <a:spLocks noChangeShapeType="1"/>
          </p:cNvSpPr>
          <p:nvPr/>
        </p:nvSpPr>
        <p:spPr bwMode="auto">
          <a:xfrm>
            <a:off x="4687491" y="6963834"/>
            <a:ext cx="0" cy="296333"/>
          </a:xfrm>
          <a:prstGeom prst="line">
            <a:avLst/>
          </a:prstGeom>
          <a:noFill/>
          <a:ln w="12700">
            <a:solidFill>
              <a:schemeClr val="tx1"/>
            </a:solidFill>
            <a:round/>
            <a:headEnd/>
            <a:tailEnd/>
          </a:ln>
        </p:spPr>
        <p:txBody>
          <a:bodyPr wrap="none" anchor="ctr"/>
          <a:lstStyle/>
          <a:p>
            <a:endParaRPr lang="en-US"/>
          </a:p>
        </p:txBody>
      </p:sp>
      <p:sp>
        <p:nvSpPr>
          <p:cNvPr id="41002" name="Line 43"/>
          <p:cNvSpPr>
            <a:spLocks noChangeShapeType="1"/>
          </p:cNvSpPr>
          <p:nvPr/>
        </p:nvSpPr>
        <p:spPr bwMode="auto">
          <a:xfrm>
            <a:off x="4738688" y="7012518"/>
            <a:ext cx="0" cy="298449"/>
          </a:xfrm>
          <a:prstGeom prst="line">
            <a:avLst/>
          </a:prstGeom>
          <a:noFill/>
          <a:ln w="12700">
            <a:solidFill>
              <a:schemeClr val="tx1"/>
            </a:solidFill>
            <a:round/>
            <a:headEnd/>
            <a:tailEnd/>
          </a:ln>
        </p:spPr>
        <p:txBody>
          <a:bodyPr wrap="none" anchor="ctr"/>
          <a:lstStyle/>
          <a:p>
            <a:endParaRPr lang="en-US"/>
          </a:p>
        </p:txBody>
      </p:sp>
      <p:sp>
        <p:nvSpPr>
          <p:cNvPr id="41003" name="Line 44"/>
          <p:cNvSpPr>
            <a:spLocks noChangeShapeType="1"/>
          </p:cNvSpPr>
          <p:nvPr/>
        </p:nvSpPr>
        <p:spPr bwMode="auto">
          <a:xfrm>
            <a:off x="4980385" y="6987118"/>
            <a:ext cx="0" cy="298449"/>
          </a:xfrm>
          <a:prstGeom prst="line">
            <a:avLst/>
          </a:prstGeom>
          <a:noFill/>
          <a:ln w="12700">
            <a:solidFill>
              <a:schemeClr val="tx1"/>
            </a:solidFill>
            <a:round/>
            <a:headEnd/>
            <a:tailEnd/>
          </a:ln>
        </p:spPr>
        <p:txBody>
          <a:bodyPr wrap="none" anchor="ctr"/>
          <a:lstStyle/>
          <a:p>
            <a:endParaRPr lang="en-US"/>
          </a:p>
        </p:txBody>
      </p:sp>
      <p:sp>
        <p:nvSpPr>
          <p:cNvPr id="41004" name="Line 45"/>
          <p:cNvSpPr>
            <a:spLocks noChangeShapeType="1"/>
          </p:cNvSpPr>
          <p:nvPr/>
        </p:nvSpPr>
        <p:spPr bwMode="auto">
          <a:xfrm>
            <a:off x="5030391" y="6938434"/>
            <a:ext cx="0" cy="296333"/>
          </a:xfrm>
          <a:prstGeom prst="line">
            <a:avLst/>
          </a:prstGeom>
          <a:noFill/>
          <a:ln w="12700">
            <a:solidFill>
              <a:schemeClr val="tx1"/>
            </a:solidFill>
            <a:round/>
            <a:headEnd/>
            <a:tailEnd/>
          </a:ln>
        </p:spPr>
        <p:txBody>
          <a:bodyPr wrap="none" anchor="ctr"/>
          <a:lstStyle/>
          <a:p>
            <a:endParaRPr lang="en-US"/>
          </a:p>
        </p:txBody>
      </p:sp>
      <p:sp>
        <p:nvSpPr>
          <p:cNvPr id="41005" name="Line 46"/>
          <p:cNvSpPr>
            <a:spLocks noChangeShapeType="1"/>
          </p:cNvSpPr>
          <p:nvPr/>
        </p:nvSpPr>
        <p:spPr bwMode="auto">
          <a:xfrm>
            <a:off x="5182791" y="6750052"/>
            <a:ext cx="0" cy="298449"/>
          </a:xfrm>
          <a:prstGeom prst="line">
            <a:avLst/>
          </a:prstGeom>
          <a:noFill/>
          <a:ln w="12700">
            <a:solidFill>
              <a:schemeClr val="tx1"/>
            </a:solidFill>
            <a:round/>
            <a:headEnd/>
            <a:tailEnd/>
          </a:ln>
        </p:spPr>
        <p:txBody>
          <a:bodyPr wrap="none" anchor="ctr"/>
          <a:lstStyle/>
          <a:p>
            <a:endParaRPr lang="en-US"/>
          </a:p>
        </p:txBody>
      </p:sp>
      <p:sp>
        <p:nvSpPr>
          <p:cNvPr id="41006" name="Line 47"/>
          <p:cNvSpPr>
            <a:spLocks noChangeShapeType="1"/>
          </p:cNvSpPr>
          <p:nvPr/>
        </p:nvSpPr>
        <p:spPr bwMode="auto">
          <a:xfrm>
            <a:off x="4891088" y="7063318"/>
            <a:ext cx="0" cy="296333"/>
          </a:xfrm>
          <a:prstGeom prst="line">
            <a:avLst/>
          </a:prstGeom>
          <a:noFill/>
          <a:ln w="12700">
            <a:solidFill>
              <a:schemeClr val="tx1"/>
            </a:solidFill>
            <a:round/>
            <a:headEnd/>
            <a:tailEnd/>
          </a:ln>
        </p:spPr>
        <p:txBody>
          <a:bodyPr wrap="none" anchor="ctr"/>
          <a:lstStyle/>
          <a:p>
            <a:endParaRPr lang="en-US"/>
          </a:p>
        </p:txBody>
      </p:sp>
      <p:sp>
        <p:nvSpPr>
          <p:cNvPr id="41007" name="Line 48"/>
          <p:cNvSpPr>
            <a:spLocks noChangeShapeType="1"/>
          </p:cNvSpPr>
          <p:nvPr/>
        </p:nvSpPr>
        <p:spPr bwMode="auto">
          <a:xfrm flipV="1">
            <a:off x="2771775" y="5094818"/>
            <a:ext cx="544116" cy="323849"/>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1008" name="Rectangle 49"/>
          <p:cNvSpPr>
            <a:spLocks noChangeArrowheads="1"/>
          </p:cNvSpPr>
          <p:nvPr/>
        </p:nvSpPr>
        <p:spPr bwMode="auto">
          <a:xfrm>
            <a:off x="2782988" y="5084233"/>
            <a:ext cx="389531" cy="212879"/>
          </a:xfrm>
          <a:prstGeom prst="rect">
            <a:avLst/>
          </a:prstGeom>
          <a:noFill/>
          <a:ln w="12700">
            <a:noFill/>
            <a:miter lim="800000"/>
            <a:headEnd/>
            <a:tailEnd/>
          </a:ln>
        </p:spPr>
        <p:txBody>
          <a:bodyPr wrap="none" lIns="90488" tIns="44450" rIns="90488" bIns="44450">
            <a:spAutoFit/>
          </a:bodyPr>
          <a:lstStyle/>
          <a:p>
            <a:pPr algn="ctr" eaLnBrk="0" hangingPunct="0"/>
            <a:r>
              <a:rPr lang="en-US" sz="800" b="1" u="none">
                <a:latin typeface="Arial" charset="0"/>
              </a:rPr>
              <a:t>15m</a:t>
            </a:r>
          </a:p>
        </p:txBody>
      </p:sp>
      <p:grpSp>
        <p:nvGrpSpPr>
          <p:cNvPr id="2" name="Group 50"/>
          <p:cNvGrpSpPr>
            <a:grpSpLocks/>
          </p:cNvGrpSpPr>
          <p:nvPr/>
        </p:nvGrpSpPr>
        <p:grpSpPr bwMode="auto">
          <a:xfrm>
            <a:off x="4570810" y="4665133"/>
            <a:ext cx="444103" cy="304800"/>
            <a:chOff x="3638" y="2255"/>
            <a:chExt cx="280" cy="192"/>
          </a:xfrm>
        </p:grpSpPr>
        <p:sp>
          <p:nvSpPr>
            <p:cNvPr id="41133" name="Rectangle 51"/>
            <p:cNvSpPr>
              <a:spLocks noChangeArrowheads="1"/>
            </p:cNvSpPr>
            <p:nvPr/>
          </p:nvSpPr>
          <p:spPr bwMode="auto">
            <a:xfrm>
              <a:off x="3642" y="2255"/>
              <a:ext cx="272" cy="94"/>
            </a:xfrm>
            <a:prstGeom prst="rect">
              <a:avLst/>
            </a:prstGeom>
            <a:solidFill>
              <a:srgbClr val="FF00FF"/>
            </a:solidFill>
            <a:ln w="12700">
              <a:solidFill>
                <a:schemeClr val="tx1"/>
              </a:solidFill>
              <a:miter lim="800000"/>
              <a:headEnd/>
              <a:tailEnd/>
            </a:ln>
          </p:spPr>
          <p:txBody>
            <a:bodyPr wrap="none" anchor="ctr"/>
            <a:lstStyle/>
            <a:p>
              <a:endParaRPr lang="en-US"/>
            </a:p>
          </p:txBody>
        </p:sp>
        <p:sp>
          <p:nvSpPr>
            <p:cNvPr id="41134" name="Line 52"/>
            <p:cNvSpPr>
              <a:spLocks noChangeShapeType="1"/>
            </p:cNvSpPr>
            <p:nvPr/>
          </p:nvSpPr>
          <p:spPr bwMode="auto">
            <a:xfrm>
              <a:off x="3638" y="2270"/>
              <a:ext cx="0" cy="177"/>
            </a:xfrm>
            <a:prstGeom prst="line">
              <a:avLst/>
            </a:prstGeom>
            <a:noFill/>
            <a:ln w="12700">
              <a:solidFill>
                <a:schemeClr val="tx1"/>
              </a:solidFill>
              <a:round/>
              <a:headEnd/>
              <a:tailEnd/>
            </a:ln>
          </p:spPr>
          <p:txBody>
            <a:bodyPr wrap="none" anchor="ctr"/>
            <a:lstStyle/>
            <a:p>
              <a:endParaRPr lang="en-US"/>
            </a:p>
          </p:txBody>
        </p:sp>
        <p:sp>
          <p:nvSpPr>
            <p:cNvPr id="41135" name="Line 53"/>
            <p:cNvSpPr>
              <a:spLocks noChangeShapeType="1"/>
            </p:cNvSpPr>
            <p:nvPr/>
          </p:nvSpPr>
          <p:spPr bwMode="auto">
            <a:xfrm>
              <a:off x="3918" y="2270"/>
              <a:ext cx="0" cy="177"/>
            </a:xfrm>
            <a:prstGeom prst="line">
              <a:avLst/>
            </a:prstGeom>
            <a:noFill/>
            <a:ln w="12700">
              <a:solidFill>
                <a:schemeClr val="tx1"/>
              </a:solidFill>
              <a:round/>
              <a:headEnd/>
              <a:tailEnd/>
            </a:ln>
          </p:spPr>
          <p:txBody>
            <a:bodyPr wrap="none" anchor="ctr"/>
            <a:lstStyle/>
            <a:p>
              <a:endParaRPr lang="en-US"/>
            </a:p>
          </p:txBody>
        </p:sp>
      </p:grpSp>
      <p:grpSp>
        <p:nvGrpSpPr>
          <p:cNvPr id="3" name="Group 54"/>
          <p:cNvGrpSpPr>
            <a:grpSpLocks/>
          </p:cNvGrpSpPr>
          <p:nvPr/>
        </p:nvGrpSpPr>
        <p:grpSpPr bwMode="auto">
          <a:xfrm>
            <a:off x="5395912" y="4889500"/>
            <a:ext cx="444104" cy="306917"/>
            <a:chOff x="4158" y="2396"/>
            <a:chExt cx="280" cy="193"/>
          </a:xfrm>
        </p:grpSpPr>
        <p:sp>
          <p:nvSpPr>
            <p:cNvPr id="41130" name="Rectangle 55"/>
            <p:cNvSpPr>
              <a:spLocks noChangeArrowheads="1"/>
            </p:cNvSpPr>
            <p:nvPr/>
          </p:nvSpPr>
          <p:spPr bwMode="auto">
            <a:xfrm>
              <a:off x="4162" y="2396"/>
              <a:ext cx="272" cy="95"/>
            </a:xfrm>
            <a:prstGeom prst="rect">
              <a:avLst/>
            </a:prstGeom>
            <a:solidFill>
              <a:srgbClr val="FF00FF"/>
            </a:solidFill>
            <a:ln w="12700">
              <a:solidFill>
                <a:schemeClr val="tx1"/>
              </a:solidFill>
              <a:miter lim="800000"/>
              <a:headEnd/>
              <a:tailEnd/>
            </a:ln>
          </p:spPr>
          <p:txBody>
            <a:bodyPr wrap="none" anchor="ctr"/>
            <a:lstStyle/>
            <a:p>
              <a:endParaRPr lang="en-US"/>
            </a:p>
          </p:txBody>
        </p:sp>
        <p:sp>
          <p:nvSpPr>
            <p:cNvPr id="41131" name="Line 56"/>
            <p:cNvSpPr>
              <a:spLocks noChangeShapeType="1"/>
            </p:cNvSpPr>
            <p:nvPr/>
          </p:nvSpPr>
          <p:spPr bwMode="auto">
            <a:xfrm>
              <a:off x="4158" y="2411"/>
              <a:ext cx="0" cy="178"/>
            </a:xfrm>
            <a:prstGeom prst="line">
              <a:avLst/>
            </a:prstGeom>
            <a:noFill/>
            <a:ln w="12700">
              <a:solidFill>
                <a:schemeClr val="tx1"/>
              </a:solidFill>
              <a:round/>
              <a:headEnd/>
              <a:tailEnd/>
            </a:ln>
          </p:spPr>
          <p:txBody>
            <a:bodyPr wrap="none" anchor="ctr"/>
            <a:lstStyle/>
            <a:p>
              <a:endParaRPr lang="en-US"/>
            </a:p>
          </p:txBody>
        </p:sp>
        <p:sp>
          <p:nvSpPr>
            <p:cNvPr id="41132" name="Line 57"/>
            <p:cNvSpPr>
              <a:spLocks noChangeShapeType="1"/>
            </p:cNvSpPr>
            <p:nvPr/>
          </p:nvSpPr>
          <p:spPr bwMode="auto">
            <a:xfrm>
              <a:off x="4438" y="2411"/>
              <a:ext cx="0" cy="178"/>
            </a:xfrm>
            <a:prstGeom prst="line">
              <a:avLst/>
            </a:prstGeom>
            <a:noFill/>
            <a:ln w="12700">
              <a:solidFill>
                <a:schemeClr val="tx1"/>
              </a:solidFill>
              <a:round/>
              <a:headEnd/>
              <a:tailEnd/>
            </a:ln>
          </p:spPr>
          <p:txBody>
            <a:bodyPr wrap="none" anchor="ctr"/>
            <a:lstStyle/>
            <a:p>
              <a:endParaRPr lang="en-US"/>
            </a:p>
          </p:txBody>
        </p:sp>
      </p:grpSp>
      <p:grpSp>
        <p:nvGrpSpPr>
          <p:cNvPr id="4" name="Group 58"/>
          <p:cNvGrpSpPr>
            <a:grpSpLocks/>
          </p:cNvGrpSpPr>
          <p:nvPr/>
        </p:nvGrpSpPr>
        <p:grpSpPr bwMode="auto">
          <a:xfrm>
            <a:off x="6221016" y="5190067"/>
            <a:ext cx="445294" cy="306917"/>
            <a:chOff x="4678" y="2585"/>
            <a:chExt cx="280" cy="193"/>
          </a:xfrm>
        </p:grpSpPr>
        <p:sp>
          <p:nvSpPr>
            <p:cNvPr id="41127" name="Rectangle 59"/>
            <p:cNvSpPr>
              <a:spLocks noChangeArrowheads="1"/>
            </p:cNvSpPr>
            <p:nvPr/>
          </p:nvSpPr>
          <p:spPr bwMode="auto">
            <a:xfrm>
              <a:off x="4682" y="2585"/>
              <a:ext cx="272" cy="94"/>
            </a:xfrm>
            <a:prstGeom prst="rect">
              <a:avLst/>
            </a:prstGeom>
            <a:solidFill>
              <a:srgbClr val="FF00FF"/>
            </a:solidFill>
            <a:ln w="12700">
              <a:solidFill>
                <a:schemeClr val="tx1"/>
              </a:solidFill>
              <a:miter lim="800000"/>
              <a:headEnd/>
              <a:tailEnd/>
            </a:ln>
          </p:spPr>
          <p:txBody>
            <a:bodyPr wrap="none" anchor="ctr"/>
            <a:lstStyle/>
            <a:p>
              <a:endParaRPr lang="en-US"/>
            </a:p>
          </p:txBody>
        </p:sp>
        <p:sp>
          <p:nvSpPr>
            <p:cNvPr id="41128" name="Line 60"/>
            <p:cNvSpPr>
              <a:spLocks noChangeShapeType="1"/>
            </p:cNvSpPr>
            <p:nvPr/>
          </p:nvSpPr>
          <p:spPr bwMode="auto">
            <a:xfrm>
              <a:off x="4678" y="2600"/>
              <a:ext cx="0" cy="178"/>
            </a:xfrm>
            <a:prstGeom prst="line">
              <a:avLst/>
            </a:prstGeom>
            <a:noFill/>
            <a:ln w="12700">
              <a:solidFill>
                <a:schemeClr val="tx1"/>
              </a:solidFill>
              <a:round/>
              <a:headEnd/>
              <a:tailEnd/>
            </a:ln>
          </p:spPr>
          <p:txBody>
            <a:bodyPr wrap="none" anchor="ctr"/>
            <a:lstStyle/>
            <a:p>
              <a:endParaRPr lang="en-US"/>
            </a:p>
          </p:txBody>
        </p:sp>
        <p:sp>
          <p:nvSpPr>
            <p:cNvPr id="41129" name="Line 61"/>
            <p:cNvSpPr>
              <a:spLocks noChangeShapeType="1"/>
            </p:cNvSpPr>
            <p:nvPr/>
          </p:nvSpPr>
          <p:spPr bwMode="auto">
            <a:xfrm>
              <a:off x="4958" y="2600"/>
              <a:ext cx="0" cy="178"/>
            </a:xfrm>
            <a:prstGeom prst="line">
              <a:avLst/>
            </a:prstGeom>
            <a:noFill/>
            <a:ln w="12700">
              <a:solidFill>
                <a:schemeClr val="tx1"/>
              </a:solidFill>
              <a:round/>
              <a:headEnd/>
              <a:tailEnd/>
            </a:ln>
          </p:spPr>
          <p:txBody>
            <a:bodyPr wrap="none" anchor="ctr"/>
            <a:lstStyle/>
            <a:p>
              <a:endParaRPr lang="en-US"/>
            </a:p>
          </p:txBody>
        </p:sp>
      </p:grpSp>
      <p:grpSp>
        <p:nvGrpSpPr>
          <p:cNvPr id="5" name="Group 62"/>
          <p:cNvGrpSpPr>
            <a:grpSpLocks/>
          </p:cNvGrpSpPr>
          <p:nvPr/>
        </p:nvGrpSpPr>
        <p:grpSpPr bwMode="auto">
          <a:xfrm>
            <a:off x="2881312" y="4815418"/>
            <a:ext cx="444104" cy="306916"/>
            <a:chOff x="2574" y="2349"/>
            <a:chExt cx="280" cy="193"/>
          </a:xfrm>
        </p:grpSpPr>
        <p:sp>
          <p:nvSpPr>
            <p:cNvPr id="41124" name="Rectangle 63"/>
            <p:cNvSpPr>
              <a:spLocks noChangeArrowheads="1"/>
            </p:cNvSpPr>
            <p:nvPr/>
          </p:nvSpPr>
          <p:spPr bwMode="auto">
            <a:xfrm>
              <a:off x="2578" y="2349"/>
              <a:ext cx="272" cy="94"/>
            </a:xfrm>
            <a:prstGeom prst="rect">
              <a:avLst/>
            </a:prstGeom>
            <a:solidFill>
              <a:srgbClr val="FF5008"/>
            </a:solidFill>
            <a:ln w="12700">
              <a:solidFill>
                <a:schemeClr val="tx1"/>
              </a:solidFill>
              <a:miter lim="800000"/>
              <a:headEnd/>
              <a:tailEnd/>
            </a:ln>
          </p:spPr>
          <p:txBody>
            <a:bodyPr wrap="none" anchor="ctr"/>
            <a:lstStyle/>
            <a:p>
              <a:endParaRPr lang="en-US"/>
            </a:p>
          </p:txBody>
        </p:sp>
        <p:sp>
          <p:nvSpPr>
            <p:cNvPr id="41125" name="Line 64"/>
            <p:cNvSpPr>
              <a:spLocks noChangeShapeType="1"/>
            </p:cNvSpPr>
            <p:nvPr/>
          </p:nvSpPr>
          <p:spPr bwMode="auto">
            <a:xfrm>
              <a:off x="2574" y="2364"/>
              <a:ext cx="0" cy="178"/>
            </a:xfrm>
            <a:prstGeom prst="line">
              <a:avLst/>
            </a:prstGeom>
            <a:noFill/>
            <a:ln w="12700">
              <a:solidFill>
                <a:schemeClr val="tx1"/>
              </a:solidFill>
              <a:round/>
              <a:headEnd/>
              <a:tailEnd/>
            </a:ln>
          </p:spPr>
          <p:txBody>
            <a:bodyPr wrap="none" anchor="ctr"/>
            <a:lstStyle/>
            <a:p>
              <a:endParaRPr lang="en-US"/>
            </a:p>
          </p:txBody>
        </p:sp>
        <p:sp>
          <p:nvSpPr>
            <p:cNvPr id="41126" name="Line 65"/>
            <p:cNvSpPr>
              <a:spLocks noChangeShapeType="1"/>
            </p:cNvSpPr>
            <p:nvPr/>
          </p:nvSpPr>
          <p:spPr bwMode="auto">
            <a:xfrm>
              <a:off x="2854" y="2364"/>
              <a:ext cx="0" cy="178"/>
            </a:xfrm>
            <a:prstGeom prst="line">
              <a:avLst/>
            </a:prstGeom>
            <a:noFill/>
            <a:ln w="12700">
              <a:solidFill>
                <a:schemeClr val="tx1"/>
              </a:solidFill>
              <a:round/>
              <a:headEnd/>
              <a:tailEnd/>
            </a:ln>
          </p:spPr>
          <p:txBody>
            <a:bodyPr wrap="none" anchor="ctr"/>
            <a:lstStyle/>
            <a:p>
              <a:endParaRPr lang="en-US"/>
            </a:p>
          </p:txBody>
        </p:sp>
      </p:grpSp>
      <p:grpSp>
        <p:nvGrpSpPr>
          <p:cNvPr id="6" name="Group 66"/>
          <p:cNvGrpSpPr>
            <a:grpSpLocks/>
          </p:cNvGrpSpPr>
          <p:nvPr/>
        </p:nvGrpSpPr>
        <p:grpSpPr bwMode="auto">
          <a:xfrm>
            <a:off x="1447800" y="5486400"/>
            <a:ext cx="445294" cy="304800"/>
            <a:chOff x="1678" y="2734"/>
            <a:chExt cx="280" cy="193"/>
          </a:xfrm>
        </p:grpSpPr>
        <p:sp>
          <p:nvSpPr>
            <p:cNvPr id="41121" name="Rectangle 67"/>
            <p:cNvSpPr>
              <a:spLocks noChangeArrowheads="1"/>
            </p:cNvSpPr>
            <p:nvPr/>
          </p:nvSpPr>
          <p:spPr bwMode="auto">
            <a:xfrm>
              <a:off x="1682" y="2734"/>
              <a:ext cx="272" cy="95"/>
            </a:xfrm>
            <a:prstGeom prst="rect">
              <a:avLst/>
            </a:prstGeom>
            <a:solidFill>
              <a:srgbClr val="FF5008"/>
            </a:solidFill>
            <a:ln w="12700">
              <a:solidFill>
                <a:schemeClr val="tx1"/>
              </a:solidFill>
              <a:miter lim="800000"/>
              <a:headEnd/>
              <a:tailEnd/>
            </a:ln>
          </p:spPr>
          <p:txBody>
            <a:bodyPr wrap="none" anchor="ctr"/>
            <a:lstStyle/>
            <a:p>
              <a:endParaRPr lang="en-US"/>
            </a:p>
          </p:txBody>
        </p:sp>
        <p:sp>
          <p:nvSpPr>
            <p:cNvPr id="41122" name="Line 68"/>
            <p:cNvSpPr>
              <a:spLocks noChangeShapeType="1"/>
            </p:cNvSpPr>
            <p:nvPr/>
          </p:nvSpPr>
          <p:spPr bwMode="auto">
            <a:xfrm>
              <a:off x="1678" y="2749"/>
              <a:ext cx="0" cy="178"/>
            </a:xfrm>
            <a:prstGeom prst="line">
              <a:avLst/>
            </a:prstGeom>
            <a:noFill/>
            <a:ln w="12700">
              <a:solidFill>
                <a:schemeClr val="tx1"/>
              </a:solidFill>
              <a:round/>
              <a:headEnd/>
              <a:tailEnd/>
            </a:ln>
          </p:spPr>
          <p:txBody>
            <a:bodyPr wrap="none" anchor="ctr"/>
            <a:lstStyle/>
            <a:p>
              <a:endParaRPr lang="en-US"/>
            </a:p>
          </p:txBody>
        </p:sp>
        <p:sp>
          <p:nvSpPr>
            <p:cNvPr id="41123" name="Line 69"/>
            <p:cNvSpPr>
              <a:spLocks noChangeShapeType="1"/>
            </p:cNvSpPr>
            <p:nvPr/>
          </p:nvSpPr>
          <p:spPr bwMode="auto">
            <a:xfrm>
              <a:off x="1958" y="2749"/>
              <a:ext cx="0" cy="178"/>
            </a:xfrm>
            <a:prstGeom prst="line">
              <a:avLst/>
            </a:prstGeom>
            <a:noFill/>
            <a:ln w="12700">
              <a:solidFill>
                <a:schemeClr val="tx1"/>
              </a:solidFill>
              <a:round/>
              <a:headEnd/>
              <a:tailEnd/>
            </a:ln>
          </p:spPr>
          <p:txBody>
            <a:bodyPr wrap="none" anchor="ctr"/>
            <a:lstStyle/>
            <a:p>
              <a:endParaRPr lang="en-US"/>
            </a:p>
          </p:txBody>
        </p:sp>
      </p:grpSp>
      <p:grpSp>
        <p:nvGrpSpPr>
          <p:cNvPr id="7" name="Group 70"/>
          <p:cNvGrpSpPr>
            <a:grpSpLocks/>
          </p:cNvGrpSpPr>
          <p:nvPr/>
        </p:nvGrpSpPr>
        <p:grpSpPr bwMode="auto">
          <a:xfrm>
            <a:off x="2258616" y="5115984"/>
            <a:ext cx="445294" cy="304800"/>
            <a:chOff x="2182" y="2538"/>
            <a:chExt cx="280" cy="192"/>
          </a:xfrm>
        </p:grpSpPr>
        <p:sp>
          <p:nvSpPr>
            <p:cNvPr id="41118" name="Rectangle 71"/>
            <p:cNvSpPr>
              <a:spLocks noChangeArrowheads="1"/>
            </p:cNvSpPr>
            <p:nvPr/>
          </p:nvSpPr>
          <p:spPr bwMode="auto">
            <a:xfrm>
              <a:off x="2186" y="2538"/>
              <a:ext cx="272" cy="94"/>
            </a:xfrm>
            <a:prstGeom prst="rect">
              <a:avLst/>
            </a:prstGeom>
            <a:solidFill>
              <a:srgbClr val="FF5008"/>
            </a:solidFill>
            <a:ln w="12700">
              <a:solidFill>
                <a:schemeClr val="tx1"/>
              </a:solidFill>
              <a:miter lim="800000"/>
              <a:headEnd/>
              <a:tailEnd/>
            </a:ln>
          </p:spPr>
          <p:txBody>
            <a:bodyPr wrap="none" anchor="ctr"/>
            <a:lstStyle/>
            <a:p>
              <a:endParaRPr lang="en-US"/>
            </a:p>
          </p:txBody>
        </p:sp>
        <p:sp>
          <p:nvSpPr>
            <p:cNvPr id="41119" name="Line 72"/>
            <p:cNvSpPr>
              <a:spLocks noChangeShapeType="1"/>
            </p:cNvSpPr>
            <p:nvPr/>
          </p:nvSpPr>
          <p:spPr bwMode="auto">
            <a:xfrm>
              <a:off x="2182" y="2553"/>
              <a:ext cx="0" cy="177"/>
            </a:xfrm>
            <a:prstGeom prst="line">
              <a:avLst/>
            </a:prstGeom>
            <a:noFill/>
            <a:ln w="12700">
              <a:solidFill>
                <a:schemeClr val="tx1"/>
              </a:solidFill>
              <a:round/>
              <a:headEnd/>
              <a:tailEnd/>
            </a:ln>
          </p:spPr>
          <p:txBody>
            <a:bodyPr wrap="none" anchor="ctr"/>
            <a:lstStyle/>
            <a:p>
              <a:endParaRPr lang="en-US"/>
            </a:p>
          </p:txBody>
        </p:sp>
        <p:sp>
          <p:nvSpPr>
            <p:cNvPr id="41120" name="Line 73"/>
            <p:cNvSpPr>
              <a:spLocks noChangeShapeType="1"/>
            </p:cNvSpPr>
            <p:nvPr/>
          </p:nvSpPr>
          <p:spPr bwMode="auto">
            <a:xfrm>
              <a:off x="2462" y="2553"/>
              <a:ext cx="0" cy="177"/>
            </a:xfrm>
            <a:prstGeom prst="line">
              <a:avLst/>
            </a:prstGeom>
            <a:noFill/>
            <a:ln w="12700">
              <a:solidFill>
                <a:schemeClr val="tx1"/>
              </a:solidFill>
              <a:round/>
              <a:headEnd/>
              <a:tailEnd/>
            </a:ln>
          </p:spPr>
          <p:txBody>
            <a:bodyPr wrap="none" anchor="ctr"/>
            <a:lstStyle/>
            <a:p>
              <a:endParaRPr lang="en-US"/>
            </a:p>
          </p:txBody>
        </p:sp>
      </p:grpSp>
      <p:sp>
        <p:nvSpPr>
          <p:cNvPr id="41015" name="Freeform 74"/>
          <p:cNvSpPr>
            <a:spLocks/>
          </p:cNvSpPr>
          <p:nvPr/>
        </p:nvSpPr>
        <p:spPr bwMode="auto">
          <a:xfrm>
            <a:off x="4570810" y="4665133"/>
            <a:ext cx="147638" cy="152400"/>
          </a:xfrm>
          <a:custGeom>
            <a:avLst/>
            <a:gdLst>
              <a:gd name="T0" fmla="*/ 2147483647 w 93"/>
              <a:gd name="T1" fmla="*/ 0 h 95"/>
              <a:gd name="T2" fmla="*/ 0 w 93"/>
              <a:gd name="T3" fmla="*/ 2147483647 h 95"/>
              <a:gd name="T4" fmla="*/ 0 w 93"/>
              <a:gd name="T5" fmla="*/ 2147483647 h 95"/>
              <a:gd name="T6" fmla="*/ 2147483647 w 93"/>
              <a:gd name="T7" fmla="*/ 2147483647 h 95"/>
              <a:gd name="T8" fmla="*/ 0 w 93"/>
              <a:gd name="T9" fmla="*/ 2147483647 h 95"/>
              <a:gd name="T10" fmla="*/ 2147483647 w 93"/>
              <a:gd name="T11" fmla="*/ 0 h 95"/>
              <a:gd name="T12" fmla="*/ 2147483647 w 93"/>
              <a:gd name="T13" fmla="*/ 0 h 95"/>
              <a:gd name="T14" fmla="*/ 0 60000 65536"/>
              <a:gd name="T15" fmla="*/ 0 60000 65536"/>
              <a:gd name="T16" fmla="*/ 0 60000 65536"/>
              <a:gd name="T17" fmla="*/ 0 60000 65536"/>
              <a:gd name="T18" fmla="*/ 0 60000 65536"/>
              <a:gd name="T19" fmla="*/ 0 60000 65536"/>
              <a:gd name="T20" fmla="*/ 0 60000 65536"/>
              <a:gd name="T21" fmla="*/ 0 w 93"/>
              <a:gd name="T22" fmla="*/ 0 h 95"/>
              <a:gd name="T23" fmla="*/ 93 w 93"/>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5">
                <a:moveTo>
                  <a:pt x="4" y="0"/>
                </a:moveTo>
                <a:lnTo>
                  <a:pt x="0" y="51"/>
                </a:lnTo>
                <a:lnTo>
                  <a:pt x="0" y="94"/>
                </a:lnTo>
                <a:lnTo>
                  <a:pt x="80" y="94"/>
                </a:lnTo>
                <a:lnTo>
                  <a:pt x="0" y="47"/>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016" name="Freeform 75"/>
          <p:cNvSpPr>
            <a:spLocks/>
          </p:cNvSpPr>
          <p:nvPr/>
        </p:nvSpPr>
        <p:spPr bwMode="auto">
          <a:xfrm>
            <a:off x="5395912" y="4889500"/>
            <a:ext cx="147638" cy="152400"/>
          </a:xfrm>
          <a:custGeom>
            <a:avLst/>
            <a:gdLst>
              <a:gd name="T0" fmla="*/ 2147483647 w 93"/>
              <a:gd name="T1" fmla="*/ 0 h 96"/>
              <a:gd name="T2" fmla="*/ 0 w 93"/>
              <a:gd name="T3" fmla="*/ 2147483647 h 96"/>
              <a:gd name="T4" fmla="*/ 0 w 93"/>
              <a:gd name="T5" fmla="*/ 2147483647 h 96"/>
              <a:gd name="T6" fmla="*/ 2147483647 w 93"/>
              <a:gd name="T7" fmla="*/ 2147483647 h 96"/>
              <a:gd name="T8" fmla="*/ 0 w 93"/>
              <a:gd name="T9" fmla="*/ 2147483647 h 96"/>
              <a:gd name="T10" fmla="*/ 2147483647 w 93"/>
              <a:gd name="T11" fmla="*/ 0 h 96"/>
              <a:gd name="T12" fmla="*/ 2147483647 w 93"/>
              <a:gd name="T13" fmla="*/ 0 h 96"/>
              <a:gd name="T14" fmla="*/ 0 60000 65536"/>
              <a:gd name="T15" fmla="*/ 0 60000 65536"/>
              <a:gd name="T16" fmla="*/ 0 60000 65536"/>
              <a:gd name="T17" fmla="*/ 0 60000 65536"/>
              <a:gd name="T18" fmla="*/ 0 60000 65536"/>
              <a:gd name="T19" fmla="*/ 0 60000 65536"/>
              <a:gd name="T20" fmla="*/ 0 60000 65536"/>
              <a:gd name="T21" fmla="*/ 0 w 93"/>
              <a:gd name="T22" fmla="*/ 0 h 96"/>
              <a:gd name="T23" fmla="*/ 93 w 93"/>
              <a:gd name="T24" fmla="*/ 96 h 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6">
                <a:moveTo>
                  <a:pt x="4" y="0"/>
                </a:moveTo>
                <a:lnTo>
                  <a:pt x="0" y="51"/>
                </a:lnTo>
                <a:lnTo>
                  <a:pt x="0" y="95"/>
                </a:lnTo>
                <a:lnTo>
                  <a:pt x="80" y="95"/>
                </a:lnTo>
                <a:lnTo>
                  <a:pt x="0" y="48"/>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017" name="Freeform 76"/>
          <p:cNvSpPr>
            <a:spLocks/>
          </p:cNvSpPr>
          <p:nvPr/>
        </p:nvSpPr>
        <p:spPr bwMode="auto">
          <a:xfrm>
            <a:off x="6228160" y="5183717"/>
            <a:ext cx="147638" cy="150283"/>
          </a:xfrm>
          <a:custGeom>
            <a:avLst/>
            <a:gdLst>
              <a:gd name="T0" fmla="*/ 2147483647 w 93"/>
              <a:gd name="T1" fmla="*/ 0 h 95"/>
              <a:gd name="T2" fmla="*/ 0 w 93"/>
              <a:gd name="T3" fmla="*/ 2147483647 h 95"/>
              <a:gd name="T4" fmla="*/ 0 w 93"/>
              <a:gd name="T5" fmla="*/ 2147483647 h 95"/>
              <a:gd name="T6" fmla="*/ 2147483647 w 93"/>
              <a:gd name="T7" fmla="*/ 2147483647 h 95"/>
              <a:gd name="T8" fmla="*/ 0 w 93"/>
              <a:gd name="T9" fmla="*/ 2147483647 h 95"/>
              <a:gd name="T10" fmla="*/ 2147483647 w 93"/>
              <a:gd name="T11" fmla="*/ 0 h 95"/>
              <a:gd name="T12" fmla="*/ 2147483647 w 93"/>
              <a:gd name="T13" fmla="*/ 0 h 95"/>
              <a:gd name="T14" fmla="*/ 0 60000 65536"/>
              <a:gd name="T15" fmla="*/ 0 60000 65536"/>
              <a:gd name="T16" fmla="*/ 0 60000 65536"/>
              <a:gd name="T17" fmla="*/ 0 60000 65536"/>
              <a:gd name="T18" fmla="*/ 0 60000 65536"/>
              <a:gd name="T19" fmla="*/ 0 60000 65536"/>
              <a:gd name="T20" fmla="*/ 0 60000 65536"/>
              <a:gd name="T21" fmla="*/ 0 w 93"/>
              <a:gd name="T22" fmla="*/ 0 h 95"/>
              <a:gd name="T23" fmla="*/ 93 w 93"/>
              <a:gd name="T24" fmla="*/ 95 h 9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5">
                <a:moveTo>
                  <a:pt x="4" y="0"/>
                </a:moveTo>
                <a:lnTo>
                  <a:pt x="0" y="51"/>
                </a:lnTo>
                <a:lnTo>
                  <a:pt x="0" y="94"/>
                </a:lnTo>
                <a:lnTo>
                  <a:pt x="80" y="94"/>
                </a:lnTo>
                <a:lnTo>
                  <a:pt x="0" y="47"/>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018" name="Freeform 77"/>
          <p:cNvSpPr>
            <a:spLocks/>
          </p:cNvSpPr>
          <p:nvPr/>
        </p:nvSpPr>
        <p:spPr bwMode="auto">
          <a:xfrm>
            <a:off x="3170635" y="4823885"/>
            <a:ext cx="147638" cy="139700"/>
          </a:xfrm>
          <a:custGeom>
            <a:avLst/>
            <a:gdLst>
              <a:gd name="T0" fmla="*/ 2147483647 w 93"/>
              <a:gd name="T1" fmla="*/ 2147483647 h 88"/>
              <a:gd name="T2" fmla="*/ 2147483647 w 93"/>
              <a:gd name="T3" fmla="*/ 2147483647 h 88"/>
              <a:gd name="T4" fmla="*/ 2147483647 w 93"/>
              <a:gd name="T5" fmla="*/ 0 h 88"/>
              <a:gd name="T6" fmla="*/ 2147483647 w 93"/>
              <a:gd name="T7" fmla="*/ 0 h 88"/>
              <a:gd name="T8" fmla="*/ 2147483647 w 93"/>
              <a:gd name="T9" fmla="*/ 2147483647 h 88"/>
              <a:gd name="T10" fmla="*/ 0 w 93"/>
              <a:gd name="T11" fmla="*/ 2147483647 h 88"/>
              <a:gd name="T12" fmla="*/ 2147483647 w 93"/>
              <a:gd name="T13" fmla="*/ 2147483647 h 88"/>
              <a:gd name="T14" fmla="*/ 0 60000 65536"/>
              <a:gd name="T15" fmla="*/ 0 60000 65536"/>
              <a:gd name="T16" fmla="*/ 0 60000 65536"/>
              <a:gd name="T17" fmla="*/ 0 60000 65536"/>
              <a:gd name="T18" fmla="*/ 0 60000 65536"/>
              <a:gd name="T19" fmla="*/ 0 60000 65536"/>
              <a:gd name="T20" fmla="*/ 0 60000 65536"/>
              <a:gd name="T21" fmla="*/ 0 w 93"/>
              <a:gd name="T22" fmla="*/ 0 h 88"/>
              <a:gd name="T23" fmla="*/ 93 w 9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8">
                <a:moveTo>
                  <a:pt x="88" y="87"/>
                </a:moveTo>
                <a:lnTo>
                  <a:pt x="92" y="40"/>
                </a:lnTo>
                <a:lnTo>
                  <a:pt x="92" y="0"/>
                </a:lnTo>
                <a:lnTo>
                  <a:pt x="12" y="0"/>
                </a:lnTo>
                <a:lnTo>
                  <a:pt x="92" y="44"/>
                </a:lnTo>
                <a:lnTo>
                  <a:pt x="0" y="87"/>
                </a:lnTo>
                <a:lnTo>
                  <a:pt x="88" y="87"/>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019" name="Freeform 78"/>
          <p:cNvSpPr>
            <a:spLocks/>
          </p:cNvSpPr>
          <p:nvPr/>
        </p:nvSpPr>
        <p:spPr bwMode="auto">
          <a:xfrm>
            <a:off x="2551510" y="5124451"/>
            <a:ext cx="147638" cy="139700"/>
          </a:xfrm>
          <a:custGeom>
            <a:avLst/>
            <a:gdLst>
              <a:gd name="T0" fmla="*/ 2147483647 w 93"/>
              <a:gd name="T1" fmla="*/ 2147483647 h 88"/>
              <a:gd name="T2" fmla="*/ 2147483647 w 93"/>
              <a:gd name="T3" fmla="*/ 2147483647 h 88"/>
              <a:gd name="T4" fmla="*/ 2147483647 w 93"/>
              <a:gd name="T5" fmla="*/ 0 h 88"/>
              <a:gd name="T6" fmla="*/ 2147483647 w 93"/>
              <a:gd name="T7" fmla="*/ 0 h 88"/>
              <a:gd name="T8" fmla="*/ 2147483647 w 93"/>
              <a:gd name="T9" fmla="*/ 2147483647 h 88"/>
              <a:gd name="T10" fmla="*/ 0 w 93"/>
              <a:gd name="T11" fmla="*/ 2147483647 h 88"/>
              <a:gd name="T12" fmla="*/ 2147483647 w 93"/>
              <a:gd name="T13" fmla="*/ 2147483647 h 88"/>
              <a:gd name="T14" fmla="*/ 0 60000 65536"/>
              <a:gd name="T15" fmla="*/ 0 60000 65536"/>
              <a:gd name="T16" fmla="*/ 0 60000 65536"/>
              <a:gd name="T17" fmla="*/ 0 60000 65536"/>
              <a:gd name="T18" fmla="*/ 0 60000 65536"/>
              <a:gd name="T19" fmla="*/ 0 60000 65536"/>
              <a:gd name="T20" fmla="*/ 0 60000 65536"/>
              <a:gd name="T21" fmla="*/ 0 w 93"/>
              <a:gd name="T22" fmla="*/ 0 h 88"/>
              <a:gd name="T23" fmla="*/ 93 w 93"/>
              <a:gd name="T24" fmla="*/ 88 h 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8">
                <a:moveTo>
                  <a:pt x="88" y="87"/>
                </a:moveTo>
                <a:lnTo>
                  <a:pt x="92" y="40"/>
                </a:lnTo>
                <a:lnTo>
                  <a:pt x="92" y="0"/>
                </a:lnTo>
                <a:lnTo>
                  <a:pt x="12" y="0"/>
                </a:lnTo>
                <a:lnTo>
                  <a:pt x="92" y="44"/>
                </a:lnTo>
                <a:lnTo>
                  <a:pt x="0" y="87"/>
                </a:lnTo>
                <a:lnTo>
                  <a:pt x="88" y="87"/>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020" name="Freeform 79"/>
          <p:cNvSpPr>
            <a:spLocks/>
          </p:cNvSpPr>
          <p:nvPr/>
        </p:nvSpPr>
        <p:spPr bwMode="auto">
          <a:xfrm>
            <a:off x="1752600" y="5496984"/>
            <a:ext cx="147638" cy="141816"/>
          </a:xfrm>
          <a:custGeom>
            <a:avLst/>
            <a:gdLst>
              <a:gd name="T0" fmla="*/ 2147483647 w 93"/>
              <a:gd name="T1" fmla="*/ 2147483647 h 89"/>
              <a:gd name="T2" fmla="*/ 2147483647 w 93"/>
              <a:gd name="T3" fmla="*/ 2147483647 h 89"/>
              <a:gd name="T4" fmla="*/ 2147483647 w 93"/>
              <a:gd name="T5" fmla="*/ 0 h 89"/>
              <a:gd name="T6" fmla="*/ 2147483647 w 93"/>
              <a:gd name="T7" fmla="*/ 0 h 89"/>
              <a:gd name="T8" fmla="*/ 2147483647 w 93"/>
              <a:gd name="T9" fmla="*/ 2147483647 h 89"/>
              <a:gd name="T10" fmla="*/ 0 w 93"/>
              <a:gd name="T11" fmla="*/ 2147483647 h 89"/>
              <a:gd name="T12" fmla="*/ 2147483647 w 93"/>
              <a:gd name="T13" fmla="*/ 2147483647 h 89"/>
              <a:gd name="T14" fmla="*/ 0 60000 65536"/>
              <a:gd name="T15" fmla="*/ 0 60000 65536"/>
              <a:gd name="T16" fmla="*/ 0 60000 65536"/>
              <a:gd name="T17" fmla="*/ 0 60000 65536"/>
              <a:gd name="T18" fmla="*/ 0 60000 65536"/>
              <a:gd name="T19" fmla="*/ 0 60000 65536"/>
              <a:gd name="T20" fmla="*/ 0 60000 65536"/>
              <a:gd name="T21" fmla="*/ 0 w 93"/>
              <a:gd name="T22" fmla="*/ 0 h 89"/>
              <a:gd name="T23" fmla="*/ 93 w 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9">
                <a:moveTo>
                  <a:pt x="88" y="88"/>
                </a:moveTo>
                <a:lnTo>
                  <a:pt x="92" y="40"/>
                </a:lnTo>
                <a:lnTo>
                  <a:pt x="92" y="0"/>
                </a:lnTo>
                <a:lnTo>
                  <a:pt x="12" y="0"/>
                </a:lnTo>
                <a:lnTo>
                  <a:pt x="92" y="44"/>
                </a:lnTo>
                <a:lnTo>
                  <a:pt x="0" y="88"/>
                </a:lnTo>
                <a:lnTo>
                  <a:pt x="88" y="88"/>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nvGrpSpPr>
          <p:cNvPr id="8" name="Group 80"/>
          <p:cNvGrpSpPr>
            <a:grpSpLocks/>
          </p:cNvGrpSpPr>
          <p:nvPr/>
        </p:nvGrpSpPr>
        <p:grpSpPr bwMode="auto">
          <a:xfrm>
            <a:off x="1448991" y="1477434"/>
            <a:ext cx="292894" cy="230717"/>
            <a:chOff x="1672" y="247"/>
            <a:chExt cx="184" cy="145"/>
          </a:xfrm>
        </p:grpSpPr>
        <p:sp>
          <p:nvSpPr>
            <p:cNvPr id="41115" name="Rectangle 81"/>
            <p:cNvSpPr>
              <a:spLocks noChangeArrowheads="1"/>
            </p:cNvSpPr>
            <p:nvPr/>
          </p:nvSpPr>
          <p:spPr bwMode="auto">
            <a:xfrm>
              <a:off x="1676" y="247"/>
              <a:ext cx="176" cy="70"/>
            </a:xfrm>
            <a:prstGeom prst="rect">
              <a:avLst/>
            </a:prstGeom>
            <a:solidFill>
              <a:srgbClr val="FF5008"/>
            </a:solidFill>
            <a:ln w="12700">
              <a:solidFill>
                <a:schemeClr val="tx1"/>
              </a:solidFill>
              <a:miter lim="800000"/>
              <a:headEnd/>
              <a:tailEnd/>
            </a:ln>
          </p:spPr>
          <p:txBody>
            <a:bodyPr wrap="none" anchor="ctr"/>
            <a:lstStyle/>
            <a:p>
              <a:endParaRPr lang="en-US"/>
            </a:p>
          </p:txBody>
        </p:sp>
        <p:sp>
          <p:nvSpPr>
            <p:cNvPr id="41116" name="Line 82"/>
            <p:cNvSpPr>
              <a:spLocks noChangeShapeType="1"/>
            </p:cNvSpPr>
            <p:nvPr/>
          </p:nvSpPr>
          <p:spPr bwMode="auto">
            <a:xfrm>
              <a:off x="1672" y="260"/>
              <a:ext cx="0" cy="132"/>
            </a:xfrm>
            <a:prstGeom prst="line">
              <a:avLst/>
            </a:prstGeom>
            <a:noFill/>
            <a:ln w="12700">
              <a:solidFill>
                <a:schemeClr val="tx1"/>
              </a:solidFill>
              <a:round/>
              <a:headEnd/>
              <a:tailEnd/>
            </a:ln>
          </p:spPr>
          <p:txBody>
            <a:bodyPr wrap="none" anchor="ctr"/>
            <a:lstStyle/>
            <a:p>
              <a:endParaRPr lang="en-US"/>
            </a:p>
          </p:txBody>
        </p:sp>
        <p:sp>
          <p:nvSpPr>
            <p:cNvPr id="41117" name="Line 83"/>
            <p:cNvSpPr>
              <a:spLocks noChangeShapeType="1"/>
            </p:cNvSpPr>
            <p:nvPr/>
          </p:nvSpPr>
          <p:spPr bwMode="auto">
            <a:xfrm>
              <a:off x="1856" y="260"/>
              <a:ext cx="0" cy="132"/>
            </a:xfrm>
            <a:prstGeom prst="line">
              <a:avLst/>
            </a:prstGeom>
            <a:noFill/>
            <a:ln w="12700">
              <a:solidFill>
                <a:schemeClr val="tx1"/>
              </a:solidFill>
              <a:round/>
              <a:headEnd/>
              <a:tailEnd/>
            </a:ln>
          </p:spPr>
          <p:txBody>
            <a:bodyPr wrap="none" anchor="ctr"/>
            <a:lstStyle/>
            <a:p>
              <a:endParaRPr lang="en-US"/>
            </a:p>
          </p:txBody>
        </p:sp>
      </p:grpSp>
      <p:grpSp>
        <p:nvGrpSpPr>
          <p:cNvPr id="9" name="Group 84"/>
          <p:cNvGrpSpPr>
            <a:grpSpLocks/>
          </p:cNvGrpSpPr>
          <p:nvPr/>
        </p:nvGrpSpPr>
        <p:grpSpPr bwMode="auto">
          <a:xfrm>
            <a:off x="2465785" y="1452034"/>
            <a:ext cx="291703" cy="230717"/>
            <a:chOff x="2312" y="231"/>
            <a:chExt cx="184" cy="145"/>
          </a:xfrm>
        </p:grpSpPr>
        <p:sp>
          <p:nvSpPr>
            <p:cNvPr id="41112" name="Rectangle 85"/>
            <p:cNvSpPr>
              <a:spLocks noChangeArrowheads="1"/>
            </p:cNvSpPr>
            <p:nvPr/>
          </p:nvSpPr>
          <p:spPr bwMode="auto">
            <a:xfrm>
              <a:off x="2316" y="231"/>
              <a:ext cx="176" cy="71"/>
            </a:xfrm>
            <a:prstGeom prst="rect">
              <a:avLst/>
            </a:prstGeom>
            <a:solidFill>
              <a:srgbClr val="FF00FF"/>
            </a:solidFill>
            <a:ln w="12700">
              <a:solidFill>
                <a:schemeClr val="tx1"/>
              </a:solidFill>
              <a:miter lim="800000"/>
              <a:headEnd/>
              <a:tailEnd/>
            </a:ln>
          </p:spPr>
          <p:txBody>
            <a:bodyPr wrap="none" anchor="ctr"/>
            <a:lstStyle/>
            <a:p>
              <a:endParaRPr lang="en-US"/>
            </a:p>
          </p:txBody>
        </p:sp>
        <p:sp>
          <p:nvSpPr>
            <p:cNvPr id="41113" name="Line 86"/>
            <p:cNvSpPr>
              <a:spLocks noChangeShapeType="1"/>
            </p:cNvSpPr>
            <p:nvPr/>
          </p:nvSpPr>
          <p:spPr bwMode="auto">
            <a:xfrm>
              <a:off x="2312" y="244"/>
              <a:ext cx="0" cy="132"/>
            </a:xfrm>
            <a:prstGeom prst="line">
              <a:avLst/>
            </a:prstGeom>
            <a:noFill/>
            <a:ln w="12700">
              <a:solidFill>
                <a:schemeClr val="tx1"/>
              </a:solidFill>
              <a:round/>
              <a:headEnd/>
              <a:tailEnd/>
            </a:ln>
          </p:spPr>
          <p:txBody>
            <a:bodyPr wrap="none" anchor="ctr"/>
            <a:lstStyle/>
            <a:p>
              <a:endParaRPr lang="en-US"/>
            </a:p>
          </p:txBody>
        </p:sp>
        <p:sp>
          <p:nvSpPr>
            <p:cNvPr id="41114" name="Line 87"/>
            <p:cNvSpPr>
              <a:spLocks noChangeShapeType="1"/>
            </p:cNvSpPr>
            <p:nvPr/>
          </p:nvSpPr>
          <p:spPr bwMode="auto">
            <a:xfrm>
              <a:off x="2496" y="244"/>
              <a:ext cx="0" cy="132"/>
            </a:xfrm>
            <a:prstGeom prst="line">
              <a:avLst/>
            </a:prstGeom>
            <a:noFill/>
            <a:ln w="12700">
              <a:solidFill>
                <a:schemeClr val="tx1"/>
              </a:solidFill>
              <a:round/>
              <a:headEnd/>
              <a:tailEnd/>
            </a:ln>
          </p:spPr>
          <p:txBody>
            <a:bodyPr wrap="none" anchor="ctr"/>
            <a:lstStyle/>
            <a:p>
              <a:endParaRPr lang="en-US"/>
            </a:p>
          </p:txBody>
        </p:sp>
      </p:grpSp>
      <p:sp>
        <p:nvSpPr>
          <p:cNvPr id="41023" name="Freeform 88"/>
          <p:cNvSpPr>
            <a:spLocks/>
          </p:cNvSpPr>
          <p:nvPr/>
        </p:nvSpPr>
        <p:spPr bwMode="auto">
          <a:xfrm>
            <a:off x="1609725" y="1479551"/>
            <a:ext cx="134541" cy="112183"/>
          </a:xfrm>
          <a:custGeom>
            <a:avLst/>
            <a:gdLst>
              <a:gd name="T0" fmla="*/ 0 w 85"/>
              <a:gd name="T1" fmla="*/ 0 h 71"/>
              <a:gd name="T2" fmla="*/ 2147483647 w 85"/>
              <a:gd name="T3" fmla="*/ 0 h 71"/>
              <a:gd name="T4" fmla="*/ 2147483647 w 85"/>
              <a:gd name="T5" fmla="*/ 2147483647 h 71"/>
              <a:gd name="T6" fmla="*/ 2147483647 w 85"/>
              <a:gd name="T7" fmla="*/ 2147483647 h 71"/>
              <a:gd name="T8" fmla="*/ 2147483647 w 85"/>
              <a:gd name="T9" fmla="*/ 2147483647 h 71"/>
              <a:gd name="T10" fmla="*/ 0 w 85"/>
              <a:gd name="T11" fmla="*/ 0 h 71"/>
              <a:gd name="T12" fmla="*/ 0 60000 65536"/>
              <a:gd name="T13" fmla="*/ 0 60000 65536"/>
              <a:gd name="T14" fmla="*/ 0 60000 65536"/>
              <a:gd name="T15" fmla="*/ 0 60000 65536"/>
              <a:gd name="T16" fmla="*/ 0 60000 65536"/>
              <a:gd name="T17" fmla="*/ 0 60000 65536"/>
              <a:gd name="T18" fmla="*/ 0 w 85"/>
              <a:gd name="T19" fmla="*/ 0 h 71"/>
              <a:gd name="T20" fmla="*/ 85 w 8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85" h="71">
                <a:moveTo>
                  <a:pt x="0" y="0"/>
                </a:moveTo>
                <a:lnTo>
                  <a:pt x="84" y="0"/>
                </a:lnTo>
                <a:lnTo>
                  <a:pt x="84" y="70"/>
                </a:lnTo>
                <a:lnTo>
                  <a:pt x="3" y="67"/>
                </a:lnTo>
                <a:lnTo>
                  <a:pt x="84" y="35"/>
                </a:lnTo>
                <a:lnTo>
                  <a:pt x="0"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024" name="Freeform 89"/>
          <p:cNvSpPr>
            <a:spLocks/>
          </p:cNvSpPr>
          <p:nvPr/>
        </p:nvSpPr>
        <p:spPr bwMode="auto">
          <a:xfrm>
            <a:off x="2471738" y="1452034"/>
            <a:ext cx="134541" cy="118533"/>
          </a:xfrm>
          <a:custGeom>
            <a:avLst/>
            <a:gdLst>
              <a:gd name="T0" fmla="*/ 2147483647 w 85"/>
              <a:gd name="T1" fmla="*/ 2147483647 h 75"/>
              <a:gd name="T2" fmla="*/ 0 w 85"/>
              <a:gd name="T3" fmla="*/ 2147483647 h 75"/>
              <a:gd name="T4" fmla="*/ 0 w 85"/>
              <a:gd name="T5" fmla="*/ 0 h 75"/>
              <a:gd name="T6" fmla="*/ 2147483647 w 85"/>
              <a:gd name="T7" fmla="*/ 2147483647 h 75"/>
              <a:gd name="T8" fmla="*/ 0 w 85"/>
              <a:gd name="T9" fmla="*/ 2147483647 h 75"/>
              <a:gd name="T10" fmla="*/ 2147483647 w 85"/>
              <a:gd name="T11" fmla="*/ 2147483647 h 75"/>
              <a:gd name="T12" fmla="*/ 0 60000 65536"/>
              <a:gd name="T13" fmla="*/ 0 60000 65536"/>
              <a:gd name="T14" fmla="*/ 0 60000 65536"/>
              <a:gd name="T15" fmla="*/ 0 60000 65536"/>
              <a:gd name="T16" fmla="*/ 0 60000 65536"/>
              <a:gd name="T17" fmla="*/ 0 60000 65536"/>
              <a:gd name="T18" fmla="*/ 0 w 85"/>
              <a:gd name="T19" fmla="*/ 0 h 75"/>
              <a:gd name="T20" fmla="*/ 85 w 85"/>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85" h="75">
                <a:moveTo>
                  <a:pt x="84" y="74"/>
                </a:moveTo>
                <a:lnTo>
                  <a:pt x="0" y="74"/>
                </a:lnTo>
                <a:lnTo>
                  <a:pt x="0" y="0"/>
                </a:lnTo>
                <a:lnTo>
                  <a:pt x="81" y="3"/>
                </a:lnTo>
                <a:lnTo>
                  <a:pt x="0" y="37"/>
                </a:lnTo>
                <a:lnTo>
                  <a:pt x="84" y="74"/>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1025" name="Text Box 90"/>
          <p:cNvSpPr txBox="1">
            <a:spLocks noChangeArrowheads="1"/>
          </p:cNvSpPr>
          <p:nvPr/>
        </p:nvSpPr>
        <p:spPr bwMode="auto">
          <a:xfrm>
            <a:off x="5114925" y="4686300"/>
            <a:ext cx="1066800" cy="245533"/>
          </a:xfrm>
          <a:prstGeom prst="rect">
            <a:avLst/>
          </a:prstGeom>
          <a:noFill/>
          <a:ln w="12700">
            <a:noFill/>
            <a:miter lim="800000"/>
            <a:headEnd/>
            <a:tailEnd/>
          </a:ln>
        </p:spPr>
        <p:txBody>
          <a:bodyPr>
            <a:spAutoFit/>
          </a:bodyPr>
          <a:lstStyle/>
          <a:p>
            <a:pPr algn="ctr" eaLnBrk="0" hangingPunct="0">
              <a:spcBef>
                <a:spcPct val="50000"/>
              </a:spcBef>
            </a:pPr>
            <a:r>
              <a:rPr lang="en-US" sz="1000" b="1" i="1" u="none">
                <a:latin typeface="Arial" charset="0"/>
              </a:rPr>
              <a:t>PINK SIDE</a:t>
            </a:r>
          </a:p>
        </p:txBody>
      </p:sp>
      <p:sp>
        <p:nvSpPr>
          <p:cNvPr id="41026" name="Text Box 91"/>
          <p:cNvSpPr txBox="1">
            <a:spLocks noChangeArrowheads="1"/>
          </p:cNvSpPr>
          <p:nvPr/>
        </p:nvSpPr>
        <p:spPr bwMode="auto">
          <a:xfrm>
            <a:off x="1057275" y="5230284"/>
            <a:ext cx="1295400" cy="246221"/>
          </a:xfrm>
          <a:prstGeom prst="rect">
            <a:avLst/>
          </a:prstGeom>
          <a:noFill/>
          <a:ln w="12700">
            <a:noFill/>
            <a:miter lim="800000"/>
            <a:headEnd/>
            <a:tailEnd/>
          </a:ln>
        </p:spPr>
        <p:txBody>
          <a:bodyPr>
            <a:spAutoFit/>
          </a:bodyPr>
          <a:lstStyle/>
          <a:p>
            <a:pPr algn="ctr" eaLnBrk="0" hangingPunct="0">
              <a:spcBef>
                <a:spcPct val="50000"/>
              </a:spcBef>
            </a:pPr>
            <a:r>
              <a:rPr lang="en-US" sz="1000" b="1" i="1" u="none">
                <a:latin typeface="Arial" charset="0"/>
              </a:rPr>
              <a:t>ORANGE SIDE</a:t>
            </a:r>
          </a:p>
        </p:txBody>
      </p:sp>
      <p:grpSp>
        <p:nvGrpSpPr>
          <p:cNvPr id="10" name="Group 92"/>
          <p:cNvGrpSpPr>
            <a:grpSpLocks/>
          </p:cNvGrpSpPr>
          <p:nvPr/>
        </p:nvGrpSpPr>
        <p:grpSpPr bwMode="auto">
          <a:xfrm>
            <a:off x="2082404" y="2127251"/>
            <a:ext cx="154781" cy="381000"/>
            <a:chOff x="3706" y="1113"/>
            <a:chExt cx="97" cy="240"/>
          </a:xfrm>
        </p:grpSpPr>
        <p:sp>
          <p:nvSpPr>
            <p:cNvPr id="41108" name="Oval 93"/>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109" name="Line 94"/>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110" name="Line 95"/>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111" name="Line 96"/>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1" name="Group 97"/>
          <p:cNvGrpSpPr>
            <a:grpSpLocks/>
          </p:cNvGrpSpPr>
          <p:nvPr/>
        </p:nvGrpSpPr>
        <p:grpSpPr bwMode="auto">
          <a:xfrm>
            <a:off x="1981200" y="1917700"/>
            <a:ext cx="153591" cy="381000"/>
            <a:chOff x="3706" y="1113"/>
            <a:chExt cx="97" cy="240"/>
          </a:xfrm>
        </p:grpSpPr>
        <p:sp>
          <p:nvSpPr>
            <p:cNvPr id="41104" name="Oval 98"/>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105" name="Line 99"/>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106" name="Line 100"/>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107" name="Line 101"/>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2" name="Group 102"/>
          <p:cNvGrpSpPr>
            <a:grpSpLocks/>
          </p:cNvGrpSpPr>
          <p:nvPr/>
        </p:nvGrpSpPr>
        <p:grpSpPr bwMode="auto">
          <a:xfrm>
            <a:off x="2184798" y="2321984"/>
            <a:ext cx="153590" cy="381000"/>
            <a:chOff x="3706" y="1113"/>
            <a:chExt cx="97" cy="240"/>
          </a:xfrm>
        </p:grpSpPr>
        <p:sp>
          <p:nvSpPr>
            <p:cNvPr id="41100" name="Oval 103"/>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101" name="Line 104"/>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102" name="Line 105"/>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103" name="Line 106"/>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3" name="Group 107"/>
          <p:cNvGrpSpPr>
            <a:grpSpLocks/>
          </p:cNvGrpSpPr>
          <p:nvPr/>
        </p:nvGrpSpPr>
        <p:grpSpPr bwMode="auto">
          <a:xfrm>
            <a:off x="2314575" y="2586567"/>
            <a:ext cx="153591" cy="381000"/>
            <a:chOff x="3706" y="1113"/>
            <a:chExt cx="97" cy="240"/>
          </a:xfrm>
        </p:grpSpPr>
        <p:sp>
          <p:nvSpPr>
            <p:cNvPr id="41096" name="Oval 108"/>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097" name="Line 109"/>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098" name="Line 110"/>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099" name="Line 111"/>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4" name="Group 112"/>
          <p:cNvGrpSpPr>
            <a:grpSpLocks/>
          </p:cNvGrpSpPr>
          <p:nvPr/>
        </p:nvGrpSpPr>
        <p:grpSpPr bwMode="auto">
          <a:xfrm>
            <a:off x="2447925" y="2842684"/>
            <a:ext cx="153591" cy="381000"/>
            <a:chOff x="3706" y="1113"/>
            <a:chExt cx="97" cy="240"/>
          </a:xfrm>
        </p:grpSpPr>
        <p:sp>
          <p:nvSpPr>
            <p:cNvPr id="41092" name="Oval 113"/>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093" name="Line 114"/>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094" name="Line 115"/>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095" name="Line 116"/>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5" name="Group 117"/>
          <p:cNvGrpSpPr>
            <a:grpSpLocks/>
          </p:cNvGrpSpPr>
          <p:nvPr/>
        </p:nvGrpSpPr>
        <p:grpSpPr bwMode="auto">
          <a:xfrm>
            <a:off x="2620567" y="3189817"/>
            <a:ext cx="154781" cy="381000"/>
            <a:chOff x="3706" y="1113"/>
            <a:chExt cx="97" cy="240"/>
          </a:xfrm>
        </p:grpSpPr>
        <p:sp>
          <p:nvSpPr>
            <p:cNvPr id="41088" name="Oval 118"/>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089" name="Line 119"/>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090" name="Line 120"/>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091" name="Line 121"/>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6" name="Group 122"/>
          <p:cNvGrpSpPr>
            <a:grpSpLocks/>
          </p:cNvGrpSpPr>
          <p:nvPr/>
        </p:nvGrpSpPr>
        <p:grpSpPr bwMode="auto">
          <a:xfrm>
            <a:off x="2794398" y="3534833"/>
            <a:ext cx="153590" cy="381000"/>
            <a:chOff x="3706" y="1113"/>
            <a:chExt cx="97" cy="240"/>
          </a:xfrm>
        </p:grpSpPr>
        <p:sp>
          <p:nvSpPr>
            <p:cNvPr id="41084" name="Oval 123"/>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085" name="Line 124"/>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086" name="Line 125"/>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087" name="Line 126"/>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7" name="Group 127"/>
          <p:cNvGrpSpPr>
            <a:grpSpLocks/>
          </p:cNvGrpSpPr>
          <p:nvPr/>
        </p:nvGrpSpPr>
        <p:grpSpPr bwMode="auto">
          <a:xfrm>
            <a:off x="2967038" y="3888317"/>
            <a:ext cx="153591" cy="381000"/>
            <a:chOff x="3706" y="1113"/>
            <a:chExt cx="97" cy="240"/>
          </a:xfrm>
        </p:grpSpPr>
        <p:sp>
          <p:nvSpPr>
            <p:cNvPr id="41080" name="Oval 128"/>
            <p:cNvSpPr>
              <a:spLocks noChangeArrowheads="1"/>
            </p:cNvSpPr>
            <p:nvPr/>
          </p:nvSpPr>
          <p:spPr bwMode="auto">
            <a:xfrm>
              <a:off x="3706" y="1310"/>
              <a:ext cx="49" cy="43"/>
            </a:xfrm>
            <a:prstGeom prst="ellipse">
              <a:avLst/>
            </a:prstGeom>
            <a:solidFill>
              <a:schemeClr val="bg1"/>
            </a:solidFill>
            <a:ln w="12700">
              <a:solidFill>
                <a:schemeClr val="tx1"/>
              </a:solidFill>
              <a:round/>
              <a:headEnd/>
              <a:tailEnd/>
            </a:ln>
          </p:spPr>
          <p:txBody>
            <a:bodyPr wrap="none" anchor="ctr"/>
            <a:lstStyle/>
            <a:p>
              <a:endParaRPr lang="en-US"/>
            </a:p>
          </p:txBody>
        </p:sp>
        <p:sp>
          <p:nvSpPr>
            <p:cNvPr id="41081" name="Line 129"/>
            <p:cNvSpPr>
              <a:spLocks noChangeShapeType="1"/>
            </p:cNvSpPr>
            <p:nvPr/>
          </p:nvSpPr>
          <p:spPr bwMode="auto">
            <a:xfrm flipV="1">
              <a:off x="3733" y="1113"/>
              <a:ext cx="0" cy="221"/>
            </a:xfrm>
            <a:prstGeom prst="line">
              <a:avLst/>
            </a:prstGeom>
            <a:noFill/>
            <a:ln w="12700">
              <a:solidFill>
                <a:schemeClr val="tx1"/>
              </a:solidFill>
              <a:round/>
              <a:headEnd/>
              <a:tailEnd/>
            </a:ln>
          </p:spPr>
          <p:txBody>
            <a:bodyPr wrap="none" anchor="ctr"/>
            <a:lstStyle/>
            <a:p>
              <a:endParaRPr lang="en-US"/>
            </a:p>
          </p:txBody>
        </p:sp>
        <p:sp>
          <p:nvSpPr>
            <p:cNvPr id="41082" name="Line 130"/>
            <p:cNvSpPr>
              <a:spLocks noChangeShapeType="1"/>
            </p:cNvSpPr>
            <p:nvPr/>
          </p:nvSpPr>
          <p:spPr bwMode="auto">
            <a:xfrm flipH="1">
              <a:off x="3732" y="1156"/>
              <a:ext cx="71" cy="45"/>
            </a:xfrm>
            <a:prstGeom prst="line">
              <a:avLst/>
            </a:prstGeom>
            <a:noFill/>
            <a:ln w="12700">
              <a:solidFill>
                <a:schemeClr val="tx1"/>
              </a:solidFill>
              <a:round/>
              <a:headEnd/>
              <a:tailEnd/>
            </a:ln>
          </p:spPr>
          <p:txBody>
            <a:bodyPr wrap="none" anchor="ctr"/>
            <a:lstStyle/>
            <a:p>
              <a:endParaRPr lang="en-US"/>
            </a:p>
          </p:txBody>
        </p:sp>
        <p:sp>
          <p:nvSpPr>
            <p:cNvPr id="41083" name="Line 131"/>
            <p:cNvSpPr>
              <a:spLocks noChangeShapeType="1"/>
            </p:cNvSpPr>
            <p:nvPr/>
          </p:nvSpPr>
          <p:spPr bwMode="auto">
            <a:xfrm flipH="1" flipV="1">
              <a:off x="3735" y="1116"/>
              <a:ext cx="66" cy="42"/>
            </a:xfrm>
            <a:prstGeom prst="line">
              <a:avLst/>
            </a:prstGeom>
            <a:noFill/>
            <a:ln w="12700">
              <a:solidFill>
                <a:schemeClr val="tx1"/>
              </a:solidFill>
              <a:round/>
              <a:headEnd/>
              <a:tailEnd/>
            </a:ln>
          </p:spPr>
          <p:txBody>
            <a:bodyPr wrap="none" anchor="ctr"/>
            <a:lstStyle/>
            <a:p>
              <a:endParaRPr lang="en-US"/>
            </a:p>
          </p:txBody>
        </p:sp>
      </p:grpSp>
      <p:grpSp>
        <p:nvGrpSpPr>
          <p:cNvPr id="18" name="Group 132"/>
          <p:cNvGrpSpPr>
            <a:grpSpLocks/>
          </p:cNvGrpSpPr>
          <p:nvPr/>
        </p:nvGrpSpPr>
        <p:grpSpPr bwMode="auto">
          <a:xfrm>
            <a:off x="2737248" y="1585385"/>
            <a:ext cx="153590" cy="560916"/>
            <a:chOff x="2078" y="396"/>
            <a:chExt cx="97" cy="354"/>
          </a:xfrm>
        </p:grpSpPr>
        <p:sp>
          <p:nvSpPr>
            <p:cNvPr id="41071" name="Oval 133"/>
            <p:cNvSpPr>
              <a:spLocks noChangeArrowheads="1"/>
            </p:cNvSpPr>
            <p:nvPr/>
          </p:nvSpPr>
          <p:spPr bwMode="auto">
            <a:xfrm>
              <a:off x="2078" y="707"/>
              <a:ext cx="49" cy="43"/>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19" name="Group 134"/>
            <p:cNvGrpSpPr>
              <a:grpSpLocks/>
            </p:cNvGrpSpPr>
            <p:nvPr/>
          </p:nvGrpSpPr>
          <p:grpSpPr bwMode="auto">
            <a:xfrm>
              <a:off x="2104" y="510"/>
              <a:ext cx="71" cy="221"/>
              <a:chOff x="2104" y="510"/>
              <a:chExt cx="71" cy="221"/>
            </a:xfrm>
          </p:grpSpPr>
          <p:sp>
            <p:nvSpPr>
              <p:cNvPr id="41077" name="Line 135"/>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78" name="Line 136"/>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79" name="Line 137"/>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nvGrpSpPr>
            <p:cNvPr id="20" name="Group 138"/>
            <p:cNvGrpSpPr>
              <a:grpSpLocks/>
            </p:cNvGrpSpPr>
            <p:nvPr/>
          </p:nvGrpSpPr>
          <p:grpSpPr bwMode="auto">
            <a:xfrm>
              <a:off x="2104" y="396"/>
              <a:ext cx="71" cy="221"/>
              <a:chOff x="2104" y="510"/>
              <a:chExt cx="71" cy="221"/>
            </a:xfrm>
          </p:grpSpPr>
          <p:sp>
            <p:nvSpPr>
              <p:cNvPr id="41074" name="Line 139"/>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75" name="Line 140"/>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76" name="Line 141"/>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grpSp>
        <p:nvGrpSpPr>
          <p:cNvPr id="21" name="Group 142"/>
          <p:cNvGrpSpPr>
            <a:grpSpLocks/>
          </p:cNvGrpSpPr>
          <p:nvPr/>
        </p:nvGrpSpPr>
        <p:grpSpPr bwMode="auto">
          <a:xfrm>
            <a:off x="1862138" y="1515534"/>
            <a:ext cx="153591" cy="563033"/>
            <a:chOff x="2078" y="396"/>
            <a:chExt cx="97" cy="354"/>
          </a:xfrm>
        </p:grpSpPr>
        <p:sp>
          <p:nvSpPr>
            <p:cNvPr id="41062" name="Oval 143"/>
            <p:cNvSpPr>
              <a:spLocks noChangeArrowheads="1"/>
            </p:cNvSpPr>
            <p:nvPr/>
          </p:nvSpPr>
          <p:spPr bwMode="auto">
            <a:xfrm>
              <a:off x="2078" y="707"/>
              <a:ext cx="49" cy="43"/>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22" name="Group 144"/>
            <p:cNvGrpSpPr>
              <a:grpSpLocks/>
            </p:cNvGrpSpPr>
            <p:nvPr/>
          </p:nvGrpSpPr>
          <p:grpSpPr bwMode="auto">
            <a:xfrm>
              <a:off x="2104" y="510"/>
              <a:ext cx="71" cy="221"/>
              <a:chOff x="2104" y="510"/>
              <a:chExt cx="71" cy="221"/>
            </a:xfrm>
          </p:grpSpPr>
          <p:sp>
            <p:nvSpPr>
              <p:cNvPr id="41068" name="Line 145"/>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69" name="Line 146"/>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70" name="Line 147"/>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nvGrpSpPr>
            <p:cNvPr id="23" name="Group 148"/>
            <p:cNvGrpSpPr>
              <a:grpSpLocks/>
            </p:cNvGrpSpPr>
            <p:nvPr/>
          </p:nvGrpSpPr>
          <p:grpSpPr bwMode="auto">
            <a:xfrm>
              <a:off x="2104" y="396"/>
              <a:ext cx="71" cy="221"/>
              <a:chOff x="2104" y="510"/>
              <a:chExt cx="71" cy="221"/>
            </a:xfrm>
          </p:grpSpPr>
          <p:sp>
            <p:nvSpPr>
              <p:cNvPr id="41065" name="Line 149"/>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66" name="Line 150"/>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67" name="Line 151"/>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grpSp>
        <p:nvGrpSpPr>
          <p:cNvPr id="24" name="Group 152"/>
          <p:cNvGrpSpPr>
            <a:grpSpLocks/>
          </p:cNvGrpSpPr>
          <p:nvPr/>
        </p:nvGrpSpPr>
        <p:grpSpPr bwMode="auto">
          <a:xfrm>
            <a:off x="3184923" y="4119034"/>
            <a:ext cx="153590" cy="563033"/>
            <a:chOff x="2078" y="396"/>
            <a:chExt cx="97" cy="354"/>
          </a:xfrm>
        </p:grpSpPr>
        <p:sp>
          <p:nvSpPr>
            <p:cNvPr id="41053" name="Oval 153"/>
            <p:cNvSpPr>
              <a:spLocks noChangeArrowheads="1"/>
            </p:cNvSpPr>
            <p:nvPr/>
          </p:nvSpPr>
          <p:spPr bwMode="auto">
            <a:xfrm>
              <a:off x="2078" y="707"/>
              <a:ext cx="49" cy="43"/>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25" name="Group 154"/>
            <p:cNvGrpSpPr>
              <a:grpSpLocks/>
            </p:cNvGrpSpPr>
            <p:nvPr/>
          </p:nvGrpSpPr>
          <p:grpSpPr bwMode="auto">
            <a:xfrm>
              <a:off x="2104" y="510"/>
              <a:ext cx="71" cy="221"/>
              <a:chOff x="2104" y="510"/>
              <a:chExt cx="71" cy="221"/>
            </a:xfrm>
          </p:grpSpPr>
          <p:sp>
            <p:nvSpPr>
              <p:cNvPr id="41059" name="Line 155"/>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60" name="Line 156"/>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61" name="Line 157"/>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nvGrpSpPr>
            <p:cNvPr id="26" name="Group 158"/>
            <p:cNvGrpSpPr>
              <a:grpSpLocks/>
            </p:cNvGrpSpPr>
            <p:nvPr/>
          </p:nvGrpSpPr>
          <p:grpSpPr bwMode="auto">
            <a:xfrm>
              <a:off x="2104" y="396"/>
              <a:ext cx="71" cy="221"/>
              <a:chOff x="2104" y="510"/>
              <a:chExt cx="71" cy="221"/>
            </a:xfrm>
          </p:grpSpPr>
          <p:sp>
            <p:nvSpPr>
              <p:cNvPr id="41056" name="Line 159"/>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57" name="Line 160"/>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58" name="Line 161"/>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grpSp>
        <p:nvGrpSpPr>
          <p:cNvPr id="27" name="Group 162"/>
          <p:cNvGrpSpPr>
            <a:grpSpLocks/>
          </p:cNvGrpSpPr>
          <p:nvPr/>
        </p:nvGrpSpPr>
        <p:grpSpPr bwMode="auto">
          <a:xfrm>
            <a:off x="4310063" y="4110567"/>
            <a:ext cx="153591" cy="560917"/>
            <a:chOff x="2078" y="396"/>
            <a:chExt cx="97" cy="354"/>
          </a:xfrm>
        </p:grpSpPr>
        <p:sp>
          <p:nvSpPr>
            <p:cNvPr id="41044" name="Oval 163"/>
            <p:cNvSpPr>
              <a:spLocks noChangeArrowheads="1"/>
            </p:cNvSpPr>
            <p:nvPr/>
          </p:nvSpPr>
          <p:spPr bwMode="auto">
            <a:xfrm>
              <a:off x="2078" y="707"/>
              <a:ext cx="49" cy="43"/>
            </a:xfrm>
            <a:prstGeom prst="ellipse">
              <a:avLst/>
            </a:prstGeom>
            <a:solidFill>
              <a:schemeClr val="bg1"/>
            </a:solidFill>
            <a:ln w="12700">
              <a:solidFill>
                <a:schemeClr val="tx1"/>
              </a:solidFill>
              <a:round/>
              <a:headEnd/>
              <a:tailEnd/>
            </a:ln>
          </p:spPr>
          <p:txBody>
            <a:bodyPr wrap="none" anchor="ctr"/>
            <a:lstStyle/>
            <a:p>
              <a:endParaRPr lang="en-US"/>
            </a:p>
          </p:txBody>
        </p:sp>
        <p:grpSp>
          <p:nvGrpSpPr>
            <p:cNvPr id="28" name="Group 164"/>
            <p:cNvGrpSpPr>
              <a:grpSpLocks/>
            </p:cNvGrpSpPr>
            <p:nvPr/>
          </p:nvGrpSpPr>
          <p:grpSpPr bwMode="auto">
            <a:xfrm>
              <a:off x="2104" y="510"/>
              <a:ext cx="71" cy="221"/>
              <a:chOff x="2104" y="510"/>
              <a:chExt cx="71" cy="221"/>
            </a:xfrm>
          </p:grpSpPr>
          <p:sp>
            <p:nvSpPr>
              <p:cNvPr id="41050" name="Line 165"/>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51" name="Line 166"/>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52" name="Line 167"/>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nvGrpSpPr>
            <p:cNvPr id="29" name="Group 168"/>
            <p:cNvGrpSpPr>
              <a:grpSpLocks/>
            </p:cNvGrpSpPr>
            <p:nvPr/>
          </p:nvGrpSpPr>
          <p:grpSpPr bwMode="auto">
            <a:xfrm>
              <a:off x="2104" y="396"/>
              <a:ext cx="71" cy="221"/>
              <a:chOff x="2104" y="510"/>
              <a:chExt cx="71" cy="221"/>
            </a:xfrm>
          </p:grpSpPr>
          <p:sp>
            <p:nvSpPr>
              <p:cNvPr id="41047" name="Line 169"/>
              <p:cNvSpPr>
                <a:spLocks noChangeShapeType="1"/>
              </p:cNvSpPr>
              <p:nvPr/>
            </p:nvSpPr>
            <p:spPr bwMode="auto">
              <a:xfrm flipV="1">
                <a:off x="2105" y="510"/>
                <a:ext cx="0" cy="221"/>
              </a:xfrm>
              <a:prstGeom prst="line">
                <a:avLst/>
              </a:prstGeom>
              <a:noFill/>
              <a:ln w="12700">
                <a:solidFill>
                  <a:schemeClr val="tx1"/>
                </a:solidFill>
                <a:round/>
                <a:headEnd/>
                <a:tailEnd/>
              </a:ln>
            </p:spPr>
            <p:txBody>
              <a:bodyPr wrap="none" anchor="ctr"/>
              <a:lstStyle/>
              <a:p>
                <a:endParaRPr lang="en-US"/>
              </a:p>
            </p:txBody>
          </p:sp>
          <p:sp>
            <p:nvSpPr>
              <p:cNvPr id="41048" name="Line 170"/>
              <p:cNvSpPr>
                <a:spLocks noChangeShapeType="1"/>
              </p:cNvSpPr>
              <p:nvPr/>
            </p:nvSpPr>
            <p:spPr bwMode="auto">
              <a:xfrm flipH="1">
                <a:off x="2104" y="553"/>
                <a:ext cx="71" cy="45"/>
              </a:xfrm>
              <a:prstGeom prst="line">
                <a:avLst/>
              </a:prstGeom>
              <a:noFill/>
              <a:ln w="12700">
                <a:solidFill>
                  <a:schemeClr val="tx1"/>
                </a:solidFill>
                <a:round/>
                <a:headEnd/>
                <a:tailEnd/>
              </a:ln>
            </p:spPr>
            <p:txBody>
              <a:bodyPr wrap="none" anchor="ctr"/>
              <a:lstStyle/>
              <a:p>
                <a:endParaRPr lang="en-US"/>
              </a:p>
            </p:txBody>
          </p:sp>
          <p:sp>
            <p:nvSpPr>
              <p:cNvPr id="41049" name="Line 171"/>
              <p:cNvSpPr>
                <a:spLocks noChangeShapeType="1"/>
              </p:cNvSpPr>
              <p:nvPr/>
            </p:nvSpPr>
            <p:spPr bwMode="auto">
              <a:xfrm flipH="1" flipV="1">
                <a:off x="2107" y="513"/>
                <a:ext cx="66" cy="42"/>
              </a:xfrm>
              <a:prstGeom prst="line">
                <a:avLst/>
              </a:prstGeom>
              <a:noFill/>
              <a:ln w="12700">
                <a:solidFill>
                  <a:schemeClr val="tx1"/>
                </a:solidFill>
                <a:round/>
                <a:headEnd/>
                <a:tailEnd/>
              </a:ln>
            </p:spPr>
            <p:txBody>
              <a:bodyPr wrap="none" anchor="ctr"/>
              <a:lstStyle/>
              <a:p>
                <a:endParaRPr lang="en-US"/>
              </a:p>
            </p:txBody>
          </p:sp>
        </p:grpSp>
      </p:grpSp>
      <p:sp>
        <p:nvSpPr>
          <p:cNvPr id="41039" name="Text Box 172"/>
          <p:cNvSpPr txBox="1">
            <a:spLocks noChangeArrowheads="1"/>
          </p:cNvSpPr>
          <p:nvPr/>
        </p:nvSpPr>
        <p:spPr bwMode="auto">
          <a:xfrm>
            <a:off x="228600" y="457200"/>
            <a:ext cx="1282304" cy="861774"/>
          </a:xfrm>
          <a:prstGeom prst="rect">
            <a:avLst/>
          </a:prstGeom>
          <a:noFill/>
          <a:ln w="12700">
            <a:noFill/>
            <a:miter lim="800000"/>
            <a:headEnd/>
            <a:tailEnd/>
          </a:ln>
        </p:spPr>
        <p:txBody>
          <a:bodyPr>
            <a:spAutoFit/>
          </a:bodyPr>
          <a:lstStyle/>
          <a:p>
            <a:pPr eaLnBrk="0" hangingPunct="0">
              <a:spcBef>
                <a:spcPct val="50000"/>
              </a:spcBef>
            </a:pPr>
            <a:r>
              <a:rPr lang="en-US" sz="1000" b="0" u="none" dirty="0" smtClean="0">
                <a:latin typeface="Arial" charset="0"/>
              </a:rPr>
              <a:t>* </a:t>
            </a:r>
            <a:r>
              <a:rPr lang="en-US" sz="1000" b="0" u="none" dirty="0" smtClean="0"/>
              <a:t>U</a:t>
            </a:r>
            <a:r>
              <a:rPr lang="en-US" sz="1000" b="0" u="none" dirty="0" smtClean="0">
                <a:latin typeface="Arial" charset="0"/>
              </a:rPr>
              <a:t>se violet smoke to signal the lane is open and marked; send “BUSTER” over FM</a:t>
            </a:r>
            <a:endParaRPr lang="en-US" sz="1000" b="0" u="none" dirty="0">
              <a:latin typeface="Arial" charset="0"/>
            </a:endParaRPr>
          </a:p>
        </p:txBody>
      </p:sp>
      <p:sp>
        <p:nvSpPr>
          <p:cNvPr id="41040" name="Line 173"/>
          <p:cNvSpPr>
            <a:spLocks noChangeShapeType="1"/>
          </p:cNvSpPr>
          <p:nvPr/>
        </p:nvSpPr>
        <p:spPr bwMode="auto">
          <a:xfrm>
            <a:off x="1371600" y="1219200"/>
            <a:ext cx="1028700" cy="279400"/>
          </a:xfrm>
          <a:prstGeom prst="line">
            <a:avLst/>
          </a:prstGeom>
          <a:noFill/>
          <a:ln w="12700">
            <a:solidFill>
              <a:schemeClr val="tx1"/>
            </a:solidFill>
            <a:round/>
            <a:headEnd/>
            <a:tailEnd type="triangle" w="med" len="med"/>
          </a:ln>
        </p:spPr>
        <p:txBody>
          <a:bodyPr wrap="none" anchor="ctr"/>
          <a:lstStyle/>
          <a:p>
            <a:endParaRPr lang="en-US"/>
          </a:p>
        </p:txBody>
      </p:sp>
      <p:sp>
        <p:nvSpPr>
          <p:cNvPr id="41041" name="Rectangle 174"/>
          <p:cNvSpPr>
            <a:spLocks noChangeArrowheads="1"/>
          </p:cNvSpPr>
          <p:nvPr/>
        </p:nvSpPr>
        <p:spPr bwMode="auto">
          <a:xfrm>
            <a:off x="257175" y="5907618"/>
            <a:ext cx="2571750" cy="895117"/>
          </a:xfrm>
          <a:prstGeom prst="rect">
            <a:avLst/>
          </a:prstGeom>
          <a:noFill/>
          <a:ln w="12700">
            <a:noFill/>
            <a:miter lim="800000"/>
            <a:headEnd/>
            <a:tailEnd/>
          </a:ln>
        </p:spPr>
        <p:txBody>
          <a:bodyPr lIns="61912" tIns="31750" rIns="61912" bIns="31750">
            <a:spAutoFit/>
          </a:bodyPr>
          <a:lstStyle/>
          <a:p>
            <a:pPr defTabSz="622300" eaLnBrk="0" hangingPunct="0"/>
            <a:r>
              <a:rPr lang="en-US" sz="1200" b="1" u="none" dirty="0">
                <a:latin typeface="Arial" charset="0"/>
              </a:rPr>
              <a:t>LIMITED VISIBILITY:</a:t>
            </a:r>
            <a:r>
              <a:rPr lang="en-US" sz="1400" b="1" u="none" dirty="0">
                <a:latin typeface="Arial" charset="0"/>
              </a:rPr>
              <a:t> </a:t>
            </a:r>
            <a:endParaRPr lang="en-US" sz="1200" u="none" dirty="0">
              <a:latin typeface="Arial" charset="0"/>
            </a:endParaRPr>
          </a:p>
          <a:p>
            <a:pPr defTabSz="622300" eaLnBrk="0" hangingPunct="0">
              <a:buFontTx/>
              <a:buChar char="•"/>
            </a:pPr>
            <a:r>
              <a:rPr lang="en-US" sz="1000" b="0" u="none" dirty="0" smtClean="0">
                <a:latin typeface="Arial" charset="0"/>
              </a:rPr>
              <a:t> Red </a:t>
            </a:r>
            <a:r>
              <a:rPr lang="en-US" sz="1000" b="0" u="none" dirty="0" err="1" smtClean="0">
                <a:latin typeface="Arial" charset="0"/>
              </a:rPr>
              <a:t>chemlights</a:t>
            </a:r>
            <a:r>
              <a:rPr lang="en-US" sz="1000" b="0" u="none" dirty="0" smtClean="0">
                <a:latin typeface="Arial" charset="0"/>
              </a:rPr>
              <a:t> on every pole of each VS-17 panel</a:t>
            </a:r>
          </a:p>
          <a:p>
            <a:pPr defTabSz="622300" eaLnBrk="0" hangingPunct="0">
              <a:buFontTx/>
              <a:buChar char="•"/>
            </a:pPr>
            <a:r>
              <a:rPr lang="en-US" sz="1000" b="0" u="none" dirty="0" smtClean="0">
                <a:latin typeface="Arial" charset="0"/>
              </a:rPr>
              <a:t> IR or red </a:t>
            </a:r>
            <a:r>
              <a:rPr lang="en-US" sz="1000" b="0" u="none" dirty="0" err="1" smtClean="0">
                <a:latin typeface="Arial" charset="0"/>
              </a:rPr>
              <a:t>chemlights</a:t>
            </a:r>
            <a:r>
              <a:rPr lang="en-US" sz="1000" b="0" u="none" dirty="0" smtClean="0">
                <a:latin typeface="Arial" charset="0"/>
              </a:rPr>
              <a:t> or HEMMS lights on every other HEMMS pole in the lane</a:t>
            </a:r>
            <a:endParaRPr lang="en-US" sz="1200" b="0" u="none" dirty="0">
              <a:latin typeface="Arial" charset="0"/>
            </a:endParaRPr>
          </a:p>
        </p:txBody>
      </p:sp>
      <p:sp>
        <p:nvSpPr>
          <p:cNvPr id="41042" name="Line 175"/>
          <p:cNvSpPr>
            <a:spLocks noChangeShapeType="1"/>
          </p:cNvSpPr>
          <p:nvPr/>
        </p:nvSpPr>
        <p:spPr bwMode="auto">
          <a:xfrm flipV="1">
            <a:off x="1277542" y="5655734"/>
            <a:ext cx="173831" cy="275167"/>
          </a:xfrm>
          <a:prstGeom prst="line">
            <a:avLst/>
          </a:prstGeom>
          <a:noFill/>
          <a:ln w="12700">
            <a:solidFill>
              <a:schemeClr val="tx1"/>
            </a:solidFill>
            <a:round/>
            <a:headEnd/>
            <a:tailEnd type="triangle" w="med" len="med"/>
          </a:ln>
        </p:spPr>
        <p:txBody>
          <a:bodyPr wrap="none" anchor="ctr"/>
          <a:lstStyle/>
          <a:p>
            <a:endParaRPr lang="en-US"/>
          </a:p>
        </p:txBody>
      </p:sp>
      <p:sp>
        <p:nvSpPr>
          <p:cNvPr id="41043" name="Line 176"/>
          <p:cNvSpPr>
            <a:spLocks noChangeShapeType="1"/>
          </p:cNvSpPr>
          <p:nvPr/>
        </p:nvSpPr>
        <p:spPr bwMode="auto">
          <a:xfrm flipV="1">
            <a:off x="1266825" y="5657851"/>
            <a:ext cx="638175" cy="277283"/>
          </a:xfrm>
          <a:prstGeom prst="line">
            <a:avLst/>
          </a:prstGeom>
          <a:noFill/>
          <a:ln w="12700">
            <a:solidFill>
              <a:schemeClr val="tx1"/>
            </a:solidFill>
            <a:round/>
            <a:headEnd/>
            <a:tailEnd type="triangle" w="med" len="med"/>
          </a:ln>
        </p:spPr>
        <p:txBody>
          <a:bodyPr wrap="none" anchor="ctr"/>
          <a:lstStyle/>
          <a:p>
            <a:endParaRPr lang="en-US"/>
          </a:p>
        </p:txBody>
      </p:sp>
      <p:sp>
        <p:nvSpPr>
          <p:cNvPr id="176" name="Rectangle 2"/>
          <p:cNvSpPr>
            <a:spLocks noChangeArrowheads="1"/>
          </p:cNvSpPr>
          <p:nvPr/>
        </p:nvSpPr>
        <p:spPr bwMode="auto">
          <a:xfrm>
            <a:off x="5791200" y="5334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501-1</a:t>
            </a:r>
            <a:r>
              <a:rPr lang="en-US" u="none" dirty="0">
                <a:solidFill>
                  <a:schemeClr val="tx2"/>
                </a:solidFill>
              </a:rPr>
              <a:t/>
            </a:r>
            <a:br>
              <a:rPr lang="en-US" u="none" dirty="0">
                <a:solidFill>
                  <a:schemeClr val="tx2"/>
                </a:solidFill>
              </a:rPr>
            </a:br>
            <a:r>
              <a:rPr lang="en-US" u="none" dirty="0" smtClean="0">
                <a:solidFill>
                  <a:schemeClr val="tx2"/>
                </a:solidFill>
              </a:rPr>
              <a:t>Initial Breach Marking</a:t>
            </a:r>
            <a:endParaRPr lang="en-US" u="none" dirty="0">
              <a:solidFill>
                <a:schemeClr val="tx2"/>
              </a:solidFill>
            </a:endParaRPr>
          </a:p>
        </p:txBody>
      </p:sp>
    </p:spTree>
  </p:cSld>
  <p:clrMapOvr>
    <a:masterClrMapping/>
  </p:clrMapOvr>
  <p:transition>
    <p:pull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533400" y="8305800"/>
            <a:ext cx="1371600" cy="685800"/>
          </a:xfrm>
          <a:prstGeom prst="rect">
            <a:avLst/>
          </a:prstGeom>
          <a:noFill/>
          <a:ln w="12700">
            <a:noFill/>
            <a:miter lim="800000"/>
            <a:headEnd/>
            <a:tailEnd/>
          </a:ln>
        </p:spPr>
        <p:txBody>
          <a:bodyPr wrap="none" anchor="ctr"/>
          <a:lstStyle/>
          <a:p>
            <a:endParaRPr lang="en-US"/>
          </a:p>
        </p:txBody>
      </p:sp>
      <p:sp>
        <p:nvSpPr>
          <p:cNvPr id="41987" name="Rectangle 3"/>
          <p:cNvSpPr>
            <a:spLocks noChangeArrowheads="1"/>
          </p:cNvSpPr>
          <p:nvPr/>
        </p:nvSpPr>
        <p:spPr bwMode="auto">
          <a:xfrm>
            <a:off x="2362200" y="8305800"/>
            <a:ext cx="2133600" cy="685800"/>
          </a:xfrm>
          <a:prstGeom prst="rect">
            <a:avLst/>
          </a:prstGeom>
          <a:noFill/>
          <a:ln w="12700">
            <a:noFill/>
            <a:miter lim="800000"/>
            <a:headEnd/>
            <a:tailEnd/>
          </a:ln>
        </p:spPr>
        <p:txBody>
          <a:bodyPr wrap="none" anchor="ctr"/>
          <a:lstStyle/>
          <a:p>
            <a:endParaRPr lang="en-US"/>
          </a:p>
        </p:txBody>
      </p:sp>
      <p:sp>
        <p:nvSpPr>
          <p:cNvPr id="41988" name="Rectangle 4"/>
          <p:cNvSpPr>
            <a:spLocks noChangeArrowheads="1"/>
          </p:cNvSpPr>
          <p:nvPr/>
        </p:nvSpPr>
        <p:spPr bwMode="auto">
          <a:xfrm>
            <a:off x="533400" y="8305800"/>
            <a:ext cx="1371600" cy="685800"/>
          </a:xfrm>
          <a:prstGeom prst="rect">
            <a:avLst/>
          </a:prstGeom>
          <a:noFill/>
          <a:ln w="12700">
            <a:noFill/>
            <a:miter lim="800000"/>
            <a:headEnd/>
            <a:tailEnd/>
          </a:ln>
        </p:spPr>
        <p:txBody>
          <a:bodyPr wrap="none" anchor="ctr"/>
          <a:lstStyle/>
          <a:p>
            <a:endParaRPr lang="en-US"/>
          </a:p>
        </p:txBody>
      </p:sp>
      <p:sp>
        <p:nvSpPr>
          <p:cNvPr id="41989" name="Rectangle 5"/>
          <p:cNvSpPr>
            <a:spLocks noChangeArrowheads="1"/>
          </p:cNvSpPr>
          <p:nvPr/>
        </p:nvSpPr>
        <p:spPr bwMode="auto">
          <a:xfrm>
            <a:off x="2362200" y="8305800"/>
            <a:ext cx="2133600" cy="685800"/>
          </a:xfrm>
          <a:prstGeom prst="rect">
            <a:avLst/>
          </a:prstGeom>
          <a:noFill/>
          <a:ln w="12700">
            <a:noFill/>
            <a:miter lim="800000"/>
            <a:headEnd/>
            <a:tailEnd/>
          </a:ln>
        </p:spPr>
        <p:txBody>
          <a:bodyPr wrap="none" anchor="ctr"/>
          <a:lstStyle/>
          <a:p>
            <a:endParaRPr lang="en-US"/>
          </a:p>
        </p:txBody>
      </p:sp>
      <p:sp>
        <p:nvSpPr>
          <p:cNvPr id="41990" name="Line 6"/>
          <p:cNvSpPr>
            <a:spLocks noChangeShapeType="1"/>
          </p:cNvSpPr>
          <p:nvPr/>
        </p:nvSpPr>
        <p:spPr bwMode="auto">
          <a:xfrm>
            <a:off x="2511029" y="2660651"/>
            <a:ext cx="2359819" cy="3274483"/>
          </a:xfrm>
          <a:prstGeom prst="line">
            <a:avLst/>
          </a:prstGeom>
          <a:noFill/>
          <a:ln w="12700">
            <a:solidFill>
              <a:schemeClr val="tx1"/>
            </a:solidFill>
            <a:round/>
            <a:headEnd/>
            <a:tailEnd/>
          </a:ln>
        </p:spPr>
        <p:txBody>
          <a:bodyPr wrap="none" anchor="ctr"/>
          <a:lstStyle/>
          <a:p>
            <a:endParaRPr lang="en-US"/>
          </a:p>
        </p:txBody>
      </p:sp>
      <p:sp>
        <p:nvSpPr>
          <p:cNvPr id="41991" name="Line 7"/>
          <p:cNvSpPr>
            <a:spLocks noChangeShapeType="1"/>
          </p:cNvSpPr>
          <p:nvPr/>
        </p:nvSpPr>
        <p:spPr bwMode="auto">
          <a:xfrm>
            <a:off x="1734741" y="2645834"/>
            <a:ext cx="1914525" cy="3289300"/>
          </a:xfrm>
          <a:prstGeom prst="line">
            <a:avLst/>
          </a:prstGeom>
          <a:noFill/>
          <a:ln w="12700">
            <a:solidFill>
              <a:schemeClr val="tx1"/>
            </a:solidFill>
            <a:round/>
            <a:headEnd/>
            <a:tailEnd/>
          </a:ln>
        </p:spPr>
        <p:txBody>
          <a:bodyPr wrap="none" anchor="ctr"/>
          <a:lstStyle/>
          <a:p>
            <a:endParaRPr lang="en-US"/>
          </a:p>
        </p:txBody>
      </p:sp>
      <p:sp>
        <p:nvSpPr>
          <p:cNvPr id="41998" name="Line 14"/>
          <p:cNvSpPr>
            <a:spLocks noChangeShapeType="1"/>
          </p:cNvSpPr>
          <p:nvPr/>
        </p:nvSpPr>
        <p:spPr bwMode="auto">
          <a:xfrm>
            <a:off x="4608910" y="5535084"/>
            <a:ext cx="242888" cy="8467"/>
          </a:xfrm>
          <a:prstGeom prst="line">
            <a:avLst/>
          </a:prstGeom>
          <a:noFill/>
          <a:ln w="12700">
            <a:solidFill>
              <a:schemeClr val="tx1"/>
            </a:solidFill>
            <a:round/>
            <a:headEnd/>
            <a:tailEnd/>
          </a:ln>
        </p:spPr>
        <p:txBody>
          <a:bodyPr wrap="none" anchor="ctr"/>
          <a:lstStyle/>
          <a:p>
            <a:endParaRPr lang="en-US"/>
          </a:p>
        </p:txBody>
      </p:sp>
      <p:grpSp>
        <p:nvGrpSpPr>
          <p:cNvPr id="2" name="Group 15"/>
          <p:cNvGrpSpPr>
            <a:grpSpLocks/>
          </p:cNvGrpSpPr>
          <p:nvPr/>
        </p:nvGrpSpPr>
        <p:grpSpPr bwMode="auto">
          <a:xfrm>
            <a:off x="3246835" y="4999567"/>
            <a:ext cx="148828" cy="357717"/>
            <a:chOff x="2045" y="3149"/>
            <a:chExt cx="94" cy="226"/>
          </a:xfrm>
        </p:grpSpPr>
        <p:sp>
          <p:nvSpPr>
            <p:cNvPr id="42235" name="Oval 16"/>
            <p:cNvSpPr>
              <a:spLocks noChangeArrowheads="1"/>
            </p:cNvSpPr>
            <p:nvPr/>
          </p:nvSpPr>
          <p:spPr bwMode="auto">
            <a:xfrm>
              <a:off x="2045" y="3334"/>
              <a:ext cx="54" cy="41"/>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36" name="Line 17"/>
            <p:cNvSpPr>
              <a:spLocks noChangeShapeType="1"/>
            </p:cNvSpPr>
            <p:nvPr/>
          </p:nvSpPr>
          <p:spPr bwMode="auto">
            <a:xfrm flipV="1">
              <a:off x="2075" y="3149"/>
              <a:ext cx="0" cy="205"/>
            </a:xfrm>
            <a:prstGeom prst="line">
              <a:avLst/>
            </a:prstGeom>
            <a:noFill/>
            <a:ln w="12700">
              <a:solidFill>
                <a:schemeClr val="tx1"/>
              </a:solidFill>
              <a:round/>
              <a:headEnd/>
              <a:tailEnd/>
            </a:ln>
          </p:spPr>
          <p:txBody>
            <a:bodyPr wrap="none" anchor="ctr"/>
            <a:lstStyle/>
            <a:p>
              <a:endParaRPr lang="en-US"/>
            </a:p>
          </p:txBody>
        </p:sp>
        <p:sp>
          <p:nvSpPr>
            <p:cNvPr id="42237" name="Line 18"/>
            <p:cNvSpPr>
              <a:spLocks noChangeShapeType="1"/>
            </p:cNvSpPr>
            <p:nvPr/>
          </p:nvSpPr>
          <p:spPr bwMode="auto">
            <a:xfrm>
              <a:off x="2079" y="3157"/>
              <a:ext cx="52" cy="22"/>
            </a:xfrm>
            <a:prstGeom prst="line">
              <a:avLst/>
            </a:prstGeom>
            <a:noFill/>
            <a:ln w="12700">
              <a:solidFill>
                <a:schemeClr val="tx1"/>
              </a:solidFill>
              <a:round/>
              <a:headEnd/>
              <a:tailEnd/>
            </a:ln>
          </p:spPr>
          <p:txBody>
            <a:bodyPr wrap="none" anchor="ctr"/>
            <a:lstStyle/>
            <a:p>
              <a:endParaRPr lang="en-US"/>
            </a:p>
          </p:txBody>
        </p:sp>
        <p:sp>
          <p:nvSpPr>
            <p:cNvPr id="42238" name="Line 19"/>
            <p:cNvSpPr>
              <a:spLocks noChangeShapeType="1"/>
            </p:cNvSpPr>
            <p:nvPr/>
          </p:nvSpPr>
          <p:spPr bwMode="auto">
            <a:xfrm flipH="1">
              <a:off x="2071" y="3187"/>
              <a:ext cx="68" cy="51"/>
            </a:xfrm>
            <a:prstGeom prst="line">
              <a:avLst/>
            </a:prstGeom>
            <a:noFill/>
            <a:ln w="12700">
              <a:solidFill>
                <a:schemeClr val="tx1"/>
              </a:solidFill>
              <a:round/>
              <a:headEnd/>
              <a:tailEnd/>
            </a:ln>
          </p:spPr>
          <p:txBody>
            <a:bodyPr wrap="none" anchor="ctr"/>
            <a:lstStyle/>
            <a:p>
              <a:endParaRPr lang="en-US"/>
            </a:p>
          </p:txBody>
        </p:sp>
      </p:grpSp>
      <p:grpSp>
        <p:nvGrpSpPr>
          <p:cNvPr id="3" name="Group 20"/>
          <p:cNvGrpSpPr>
            <a:grpSpLocks/>
          </p:cNvGrpSpPr>
          <p:nvPr/>
        </p:nvGrpSpPr>
        <p:grpSpPr bwMode="auto">
          <a:xfrm>
            <a:off x="3027760" y="4633385"/>
            <a:ext cx="145256" cy="342900"/>
            <a:chOff x="1907" y="2919"/>
            <a:chExt cx="92" cy="216"/>
          </a:xfrm>
        </p:grpSpPr>
        <p:sp>
          <p:nvSpPr>
            <p:cNvPr id="42231" name="Oval 21"/>
            <p:cNvSpPr>
              <a:spLocks noChangeArrowheads="1"/>
            </p:cNvSpPr>
            <p:nvPr/>
          </p:nvSpPr>
          <p:spPr bwMode="auto">
            <a:xfrm>
              <a:off x="1907" y="3096"/>
              <a:ext cx="51" cy="39"/>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32" name="Line 22"/>
            <p:cNvSpPr>
              <a:spLocks noChangeShapeType="1"/>
            </p:cNvSpPr>
            <p:nvPr/>
          </p:nvSpPr>
          <p:spPr bwMode="auto">
            <a:xfrm flipV="1">
              <a:off x="1936" y="2919"/>
              <a:ext cx="0" cy="195"/>
            </a:xfrm>
            <a:prstGeom prst="line">
              <a:avLst/>
            </a:prstGeom>
            <a:noFill/>
            <a:ln w="12700">
              <a:solidFill>
                <a:schemeClr val="tx1"/>
              </a:solidFill>
              <a:round/>
              <a:headEnd/>
              <a:tailEnd/>
            </a:ln>
          </p:spPr>
          <p:txBody>
            <a:bodyPr wrap="none" anchor="ctr"/>
            <a:lstStyle/>
            <a:p>
              <a:endParaRPr lang="en-US"/>
            </a:p>
          </p:txBody>
        </p:sp>
        <p:sp>
          <p:nvSpPr>
            <p:cNvPr id="42233" name="Line 23"/>
            <p:cNvSpPr>
              <a:spLocks noChangeShapeType="1"/>
            </p:cNvSpPr>
            <p:nvPr/>
          </p:nvSpPr>
          <p:spPr bwMode="auto">
            <a:xfrm>
              <a:off x="1940" y="2927"/>
              <a:ext cx="51" cy="20"/>
            </a:xfrm>
            <a:prstGeom prst="line">
              <a:avLst/>
            </a:prstGeom>
            <a:noFill/>
            <a:ln w="12700">
              <a:solidFill>
                <a:schemeClr val="tx1"/>
              </a:solidFill>
              <a:round/>
              <a:headEnd/>
              <a:tailEnd/>
            </a:ln>
          </p:spPr>
          <p:txBody>
            <a:bodyPr wrap="none" anchor="ctr"/>
            <a:lstStyle/>
            <a:p>
              <a:endParaRPr lang="en-US"/>
            </a:p>
          </p:txBody>
        </p:sp>
        <p:sp>
          <p:nvSpPr>
            <p:cNvPr id="42234" name="Line 24"/>
            <p:cNvSpPr>
              <a:spLocks noChangeShapeType="1"/>
            </p:cNvSpPr>
            <p:nvPr/>
          </p:nvSpPr>
          <p:spPr bwMode="auto">
            <a:xfrm flipH="1">
              <a:off x="1932" y="2955"/>
              <a:ext cx="67" cy="48"/>
            </a:xfrm>
            <a:prstGeom prst="line">
              <a:avLst/>
            </a:prstGeom>
            <a:noFill/>
            <a:ln w="12700">
              <a:solidFill>
                <a:schemeClr val="tx1"/>
              </a:solidFill>
              <a:round/>
              <a:headEnd/>
              <a:tailEnd/>
            </a:ln>
          </p:spPr>
          <p:txBody>
            <a:bodyPr wrap="none" anchor="ctr"/>
            <a:lstStyle/>
            <a:p>
              <a:endParaRPr lang="en-US"/>
            </a:p>
          </p:txBody>
        </p:sp>
      </p:grpSp>
      <p:grpSp>
        <p:nvGrpSpPr>
          <p:cNvPr id="4" name="Group 25"/>
          <p:cNvGrpSpPr>
            <a:grpSpLocks/>
          </p:cNvGrpSpPr>
          <p:nvPr/>
        </p:nvGrpSpPr>
        <p:grpSpPr bwMode="auto">
          <a:xfrm>
            <a:off x="2838450" y="4328584"/>
            <a:ext cx="138113" cy="330200"/>
            <a:chOff x="1788" y="2727"/>
            <a:chExt cx="87" cy="208"/>
          </a:xfrm>
        </p:grpSpPr>
        <p:sp>
          <p:nvSpPr>
            <p:cNvPr id="42227" name="Oval 26"/>
            <p:cNvSpPr>
              <a:spLocks noChangeArrowheads="1"/>
            </p:cNvSpPr>
            <p:nvPr/>
          </p:nvSpPr>
          <p:spPr bwMode="auto">
            <a:xfrm>
              <a:off x="1788" y="2898"/>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28" name="Line 27"/>
            <p:cNvSpPr>
              <a:spLocks noChangeShapeType="1"/>
            </p:cNvSpPr>
            <p:nvPr/>
          </p:nvSpPr>
          <p:spPr bwMode="auto">
            <a:xfrm flipV="1">
              <a:off x="1814" y="2727"/>
              <a:ext cx="0" cy="189"/>
            </a:xfrm>
            <a:prstGeom prst="line">
              <a:avLst/>
            </a:prstGeom>
            <a:noFill/>
            <a:ln w="12700">
              <a:solidFill>
                <a:schemeClr val="tx1"/>
              </a:solidFill>
              <a:round/>
              <a:headEnd/>
              <a:tailEnd/>
            </a:ln>
          </p:spPr>
          <p:txBody>
            <a:bodyPr wrap="none" anchor="ctr"/>
            <a:lstStyle/>
            <a:p>
              <a:endParaRPr lang="en-US"/>
            </a:p>
          </p:txBody>
        </p:sp>
        <p:sp>
          <p:nvSpPr>
            <p:cNvPr id="42229" name="Line 28"/>
            <p:cNvSpPr>
              <a:spLocks noChangeShapeType="1"/>
            </p:cNvSpPr>
            <p:nvPr/>
          </p:nvSpPr>
          <p:spPr bwMode="auto">
            <a:xfrm>
              <a:off x="1818" y="2735"/>
              <a:ext cx="49" cy="20"/>
            </a:xfrm>
            <a:prstGeom prst="line">
              <a:avLst/>
            </a:prstGeom>
            <a:noFill/>
            <a:ln w="12700">
              <a:solidFill>
                <a:schemeClr val="tx1"/>
              </a:solidFill>
              <a:round/>
              <a:headEnd/>
              <a:tailEnd/>
            </a:ln>
          </p:spPr>
          <p:txBody>
            <a:bodyPr wrap="none" anchor="ctr"/>
            <a:lstStyle/>
            <a:p>
              <a:endParaRPr lang="en-US"/>
            </a:p>
          </p:txBody>
        </p:sp>
        <p:sp>
          <p:nvSpPr>
            <p:cNvPr id="42230" name="Line 29"/>
            <p:cNvSpPr>
              <a:spLocks noChangeShapeType="1"/>
            </p:cNvSpPr>
            <p:nvPr/>
          </p:nvSpPr>
          <p:spPr bwMode="auto">
            <a:xfrm flipH="1">
              <a:off x="1810" y="2763"/>
              <a:ext cx="65" cy="45"/>
            </a:xfrm>
            <a:prstGeom prst="line">
              <a:avLst/>
            </a:prstGeom>
            <a:noFill/>
            <a:ln w="12700">
              <a:solidFill>
                <a:schemeClr val="tx1"/>
              </a:solidFill>
              <a:round/>
              <a:headEnd/>
              <a:tailEnd/>
            </a:ln>
          </p:spPr>
          <p:txBody>
            <a:bodyPr wrap="none" anchor="ctr"/>
            <a:lstStyle/>
            <a:p>
              <a:endParaRPr lang="en-US"/>
            </a:p>
          </p:txBody>
        </p:sp>
      </p:grpSp>
      <p:grpSp>
        <p:nvGrpSpPr>
          <p:cNvPr id="5" name="Group 30"/>
          <p:cNvGrpSpPr>
            <a:grpSpLocks/>
          </p:cNvGrpSpPr>
          <p:nvPr/>
        </p:nvGrpSpPr>
        <p:grpSpPr bwMode="auto">
          <a:xfrm>
            <a:off x="2677716" y="4034367"/>
            <a:ext cx="138113" cy="328084"/>
            <a:chOff x="1687" y="2541"/>
            <a:chExt cx="87" cy="207"/>
          </a:xfrm>
        </p:grpSpPr>
        <p:sp>
          <p:nvSpPr>
            <p:cNvPr id="42223" name="Oval 31"/>
            <p:cNvSpPr>
              <a:spLocks noChangeArrowheads="1"/>
            </p:cNvSpPr>
            <p:nvPr/>
          </p:nvSpPr>
          <p:spPr bwMode="auto">
            <a:xfrm>
              <a:off x="1687" y="2711"/>
              <a:ext cx="49"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24" name="Line 32"/>
            <p:cNvSpPr>
              <a:spLocks noChangeShapeType="1"/>
            </p:cNvSpPr>
            <p:nvPr/>
          </p:nvSpPr>
          <p:spPr bwMode="auto">
            <a:xfrm flipV="1">
              <a:off x="1714" y="2541"/>
              <a:ext cx="0" cy="188"/>
            </a:xfrm>
            <a:prstGeom prst="line">
              <a:avLst/>
            </a:prstGeom>
            <a:noFill/>
            <a:ln w="12700">
              <a:solidFill>
                <a:schemeClr val="tx1"/>
              </a:solidFill>
              <a:round/>
              <a:headEnd/>
              <a:tailEnd/>
            </a:ln>
          </p:spPr>
          <p:txBody>
            <a:bodyPr wrap="none" anchor="ctr"/>
            <a:lstStyle/>
            <a:p>
              <a:endParaRPr lang="en-US"/>
            </a:p>
          </p:txBody>
        </p:sp>
        <p:sp>
          <p:nvSpPr>
            <p:cNvPr id="42225" name="Line 33"/>
            <p:cNvSpPr>
              <a:spLocks noChangeShapeType="1"/>
            </p:cNvSpPr>
            <p:nvPr/>
          </p:nvSpPr>
          <p:spPr bwMode="auto">
            <a:xfrm>
              <a:off x="1718" y="2549"/>
              <a:ext cx="48" cy="19"/>
            </a:xfrm>
            <a:prstGeom prst="line">
              <a:avLst/>
            </a:prstGeom>
            <a:noFill/>
            <a:ln w="12700">
              <a:solidFill>
                <a:schemeClr val="tx1"/>
              </a:solidFill>
              <a:round/>
              <a:headEnd/>
              <a:tailEnd/>
            </a:ln>
          </p:spPr>
          <p:txBody>
            <a:bodyPr wrap="none" anchor="ctr"/>
            <a:lstStyle/>
            <a:p>
              <a:endParaRPr lang="en-US"/>
            </a:p>
          </p:txBody>
        </p:sp>
        <p:sp>
          <p:nvSpPr>
            <p:cNvPr id="42226" name="Line 34"/>
            <p:cNvSpPr>
              <a:spLocks noChangeShapeType="1"/>
            </p:cNvSpPr>
            <p:nvPr/>
          </p:nvSpPr>
          <p:spPr bwMode="auto">
            <a:xfrm flipH="1">
              <a:off x="1710" y="2576"/>
              <a:ext cx="64" cy="46"/>
            </a:xfrm>
            <a:prstGeom prst="line">
              <a:avLst/>
            </a:prstGeom>
            <a:noFill/>
            <a:ln w="12700">
              <a:solidFill>
                <a:schemeClr val="tx1"/>
              </a:solidFill>
              <a:round/>
              <a:headEnd/>
              <a:tailEnd/>
            </a:ln>
          </p:spPr>
          <p:txBody>
            <a:bodyPr wrap="none" anchor="ctr"/>
            <a:lstStyle/>
            <a:p>
              <a:endParaRPr lang="en-US"/>
            </a:p>
          </p:txBody>
        </p:sp>
      </p:grpSp>
      <p:grpSp>
        <p:nvGrpSpPr>
          <p:cNvPr id="6" name="Group 35"/>
          <p:cNvGrpSpPr>
            <a:grpSpLocks/>
          </p:cNvGrpSpPr>
          <p:nvPr/>
        </p:nvGrpSpPr>
        <p:grpSpPr bwMode="auto">
          <a:xfrm>
            <a:off x="2505075" y="3744385"/>
            <a:ext cx="132160" cy="317500"/>
            <a:chOff x="1578" y="2358"/>
            <a:chExt cx="83" cy="200"/>
          </a:xfrm>
        </p:grpSpPr>
        <p:sp>
          <p:nvSpPr>
            <p:cNvPr id="42219" name="Oval 36"/>
            <p:cNvSpPr>
              <a:spLocks noChangeArrowheads="1"/>
            </p:cNvSpPr>
            <p:nvPr/>
          </p:nvSpPr>
          <p:spPr bwMode="auto">
            <a:xfrm>
              <a:off x="1578" y="2523"/>
              <a:ext cx="46" cy="35"/>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20" name="Line 37"/>
            <p:cNvSpPr>
              <a:spLocks noChangeShapeType="1"/>
            </p:cNvSpPr>
            <p:nvPr/>
          </p:nvSpPr>
          <p:spPr bwMode="auto">
            <a:xfrm flipV="1">
              <a:off x="1602" y="2358"/>
              <a:ext cx="0" cy="182"/>
            </a:xfrm>
            <a:prstGeom prst="line">
              <a:avLst/>
            </a:prstGeom>
            <a:noFill/>
            <a:ln w="12700">
              <a:solidFill>
                <a:schemeClr val="tx1"/>
              </a:solidFill>
              <a:round/>
              <a:headEnd/>
              <a:tailEnd/>
            </a:ln>
          </p:spPr>
          <p:txBody>
            <a:bodyPr wrap="none" anchor="ctr"/>
            <a:lstStyle/>
            <a:p>
              <a:endParaRPr lang="en-US"/>
            </a:p>
          </p:txBody>
        </p:sp>
        <p:sp>
          <p:nvSpPr>
            <p:cNvPr id="42221" name="Line 38"/>
            <p:cNvSpPr>
              <a:spLocks noChangeShapeType="1"/>
            </p:cNvSpPr>
            <p:nvPr/>
          </p:nvSpPr>
          <p:spPr bwMode="auto">
            <a:xfrm>
              <a:off x="1606" y="2366"/>
              <a:ext cx="47" cy="19"/>
            </a:xfrm>
            <a:prstGeom prst="line">
              <a:avLst/>
            </a:prstGeom>
            <a:noFill/>
            <a:ln w="12700">
              <a:solidFill>
                <a:schemeClr val="tx1"/>
              </a:solidFill>
              <a:round/>
              <a:headEnd/>
              <a:tailEnd/>
            </a:ln>
          </p:spPr>
          <p:txBody>
            <a:bodyPr wrap="none" anchor="ctr"/>
            <a:lstStyle/>
            <a:p>
              <a:endParaRPr lang="en-US"/>
            </a:p>
          </p:txBody>
        </p:sp>
        <p:sp>
          <p:nvSpPr>
            <p:cNvPr id="42222" name="Line 39"/>
            <p:cNvSpPr>
              <a:spLocks noChangeShapeType="1"/>
            </p:cNvSpPr>
            <p:nvPr/>
          </p:nvSpPr>
          <p:spPr bwMode="auto">
            <a:xfrm flipH="1">
              <a:off x="1598" y="2393"/>
              <a:ext cx="63" cy="43"/>
            </a:xfrm>
            <a:prstGeom prst="line">
              <a:avLst/>
            </a:prstGeom>
            <a:noFill/>
            <a:ln w="12700">
              <a:solidFill>
                <a:schemeClr val="tx1"/>
              </a:solidFill>
              <a:round/>
              <a:headEnd/>
              <a:tailEnd/>
            </a:ln>
          </p:spPr>
          <p:txBody>
            <a:bodyPr wrap="none" anchor="ctr"/>
            <a:lstStyle/>
            <a:p>
              <a:endParaRPr lang="en-US"/>
            </a:p>
          </p:txBody>
        </p:sp>
      </p:grpSp>
      <p:grpSp>
        <p:nvGrpSpPr>
          <p:cNvPr id="7" name="Group 40"/>
          <p:cNvGrpSpPr>
            <a:grpSpLocks/>
          </p:cNvGrpSpPr>
          <p:nvPr/>
        </p:nvGrpSpPr>
        <p:grpSpPr bwMode="auto">
          <a:xfrm>
            <a:off x="2365773" y="3532717"/>
            <a:ext cx="126206" cy="302683"/>
            <a:chOff x="1490" y="2225"/>
            <a:chExt cx="80" cy="191"/>
          </a:xfrm>
        </p:grpSpPr>
        <p:sp>
          <p:nvSpPr>
            <p:cNvPr id="42215" name="Oval 41"/>
            <p:cNvSpPr>
              <a:spLocks noChangeArrowheads="1"/>
            </p:cNvSpPr>
            <p:nvPr/>
          </p:nvSpPr>
          <p:spPr bwMode="auto">
            <a:xfrm>
              <a:off x="1490" y="2383"/>
              <a:ext cx="43" cy="33"/>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16" name="Line 42"/>
            <p:cNvSpPr>
              <a:spLocks noChangeShapeType="1"/>
            </p:cNvSpPr>
            <p:nvPr/>
          </p:nvSpPr>
          <p:spPr bwMode="auto">
            <a:xfrm flipV="1">
              <a:off x="1514" y="2225"/>
              <a:ext cx="0" cy="174"/>
            </a:xfrm>
            <a:prstGeom prst="line">
              <a:avLst/>
            </a:prstGeom>
            <a:noFill/>
            <a:ln w="12700">
              <a:solidFill>
                <a:schemeClr val="tx1"/>
              </a:solidFill>
              <a:round/>
              <a:headEnd/>
              <a:tailEnd/>
            </a:ln>
          </p:spPr>
          <p:txBody>
            <a:bodyPr wrap="none" anchor="ctr"/>
            <a:lstStyle/>
            <a:p>
              <a:endParaRPr lang="en-US"/>
            </a:p>
          </p:txBody>
        </p:sp>
        <p:sp>
          <p:nvSpPr>
            <p:cNvPr id="42217" name="Line 43"/>
            <p:cNvSpPr>
              <a:spLocks noChangeShapeType="1"/>
            </p:cNvSpPr>
            <p:nvPr/>
          </p:nvSpPr>
          <p:spPr bwMode="auto">
            <a:xfrm>
              <a:off x="1518" y="2233"/>
              <a:ext cx="44" cy="18"/>
            </a:xfrm>
            <a:prstGeom prst="line">
              <a:avLst/>
            </a:prstGeom>
            <a:noFill/>
            <a:ln w="12700">
              <a:solidFill>
                <a:schemeClr val="tx1"/>
              </a:solidFill>
              <a:round/>
              <a:headEnd/>
              <a:tailEnd/>
            </a:ln>
          </p:spPr>
          <p:txBody>
            <a:bodyPr wrap="none" anchor="ctr"/>
            <a:lstStyle/>
            <a:p>
              <a:endParaRPr lang="en-US"/>
            </a:p>
          </p:txBody>
        </p:sp>
        <p:sp>
          <p:nvSpPr>
            <p:cNvPr id="42218" name="Line 44"/>
            <p:cNvSpPr>
              <a:spLocks noChangeShapeType="1"/>
            </p:cNvSpPr>
            <p:nvPr/>
          </p:nvSpPr>
          <p:spPr bwMode="auto">
            <a:xfrm flipH="1">
              <a:off x="1510" y="2259"/>
              <a:ext cx="60" cy="40"/>
            </a:xfrm>
            <a:prstGeom prst="line">
              <a:avLst/>
            </a:prstGeom>
            <a:noFill/>
            <a:ln w="12700">
              <a:solidFill>
                <a:schemeClr val="tx1"/>
              </a:solidFill>
              <a:round/>
              <a:headEnd/>
              <a:tailEnd/>
            </a:ln>
          </p:spPr>
          <p:txBody>
            <a:bodyPr wrap="none" anchor="ctr"/>
            <a:lstStyle/>
            <a:p>
              <a:endParaRPr lang="en-US"/>
            </a:p>
          </p:txBody>
        </p:sp>
      </p:grpSp>
      <p:grpSp>
        <p:nvGrpSpPr>
          <p:cNvPr id="8" name="Group 45"/>
          <p:cNvGrpSpPr>
            <a:grpSpLocks/>
          </p:cNvGrpSpPr>
          <p:nvPr/>
        </p:nvGrpSpPr>
        <p:grpSpPr bwMode="auto">
          <a:xfrm>
            <a:off x="2260997" y="3318934"/>
            <a:ext cx="123825" cy="296333"/>
            <a:chOff x="1424" y="2090"/>
            <a:chExt cx="78" cy="187"/>
          </a:xfrm>
        </p:grpSpPr>
        <p:sp>
          <p:nvSpPr>
            <p:cNvPr id="42211" name="Oval 46"/>
            <p:cNvSpPr>
              <a:spLocks noChangeArrowheads="1"/>
            </p:cNvSpPr>
            <p:nvPr/>
          </p:nvSpPr>
          <p:spPr bwMode="auto">
            <a:xfrm>
              <a:off x="1424" y="2243"/>
              <a:ext cx="42" cy="34"/>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12" name="Line 47"/>
            <p:cNvSpPr>
              <a:spLocks noChangeShapeType="1"/>
            </p:cNvSpPr>
            <p:nvPr/>
          </p:nvSpPr>
          <p:spPr bwMode="auto">
            <a:xfrm flipV="1">
              <a:off x="1447" y="2090"/>
              <a:ext cx="0" cy="170"/>
            </a:xfrm>
            <a:prstGeom prst="line">
              <a:avLst/>
            </a:prstGeom>
            <a:noFill/>
            <a:ln w="12700">
              <a:solidFill>
                <a:schemeClr val="tx1"/>
              </a:solidFill>
              <a:round/>
              <a:headEnd/>
              <a:tailEnd/>
            </a:ln>
          </p:spPr>
          <p:txBody>
            <a:bodyPr wrap="none" anchor="ctr"/>
            <a:lstStyle/>
            <a:p>
              <a:endParaRPr lang="en-US"/>
            </a:p>
          </p:txBody>
        </p:sp>
        <p:sp>
          <p:nvSpPr>
            <p:cNvPr id="42213" name="Line 48"/>
            <p:cNvSpPr>
              <a:spLocks noChangeShapeType="1"/>
            </p:cNvSpPr>
            <p:nvPr/>
          </p:nvSpPr>
          <p:spPr bwMode="auto">
            <a:xfrm>
              <a:off x="1451" y="2098"/>
              <a:ext cx="43" cy="16"/>
            </a:xfrm>
            <a:prstGeom prst="line">
              <a:avLst/>
            </a:prstGeom>
            <a:noFill/>
            <a:ln w="12700">
              <a:solidFill>
                <a:schemeClr val="tx1"/>
              </a:solidFill>
              <a:round/>
              <a:headEnd/>
              <a:tailEnd/>
            </a:ln>
          </p:spPr>
          <p:txBody>
            <a:bodyPr wrap="none" anchor="ctr"/>
            <a:lstStyle/>
            <a:p>
              <a:endParaRPr lang="en-US"/>
            </a:p>
          </p:txBody>
        </p:sp>
        <p:sp>
          <p:nvSpPr>
            <p:cNvPr id="42214" name="Line 49"/>
            <p:cNvSpPr>
              <a:spLocks noChangeShapeType="1"/>
            </p:cNvSpPr>
            <p:nvPr/>
          </p:nvSpPr>
          <p:spPr bwMode="auto">
            <a:xfrm flipH="1">
              <a:off x="1443" y="2122"/>
              <a:ext cx="59" cy="40"/>
            </a:xfrm>
            <a:prstGeom prst="line">
              <a:avLst/>
            </a:prstGeom>
            <a:noFill/>
            <a:ln w="12700">
              <a:solidFill>
                <a:schemeClr val="tx1"/>
              </a:solidFill>
              <a:round/>
              <a:headEnd/>
              <a:tailEnd/>
            </a:ln>
          </p:spPr>
          <p:txBody>
            <a:bodyPr wrap="none" anchor="ctr"/>
            <a:lstStyle/>
            <a:p>
              <a:endParaRPr lang="en-US"/>
            </a:p>
          </p:txBody>
        </p:sp>
      </p:grpSp>
      <p:grpSp>
        <p:nvGrpSpPr>
          <p:cNvPr id="9" name="Group 50"/>
          <p:cNvGrpSpPr>
            <a:grpSpLocks/>
          </p:cNvGrpSpPr>
          <p:nvPr/>
        </p:nvGrpSpPr>
        <p:grpSpPr bwMode="auto">
          <a:xfrm>
            <a:off x="2156223" y="3151718"/>
            <a:ext cx="120253" cy="283633"/>
            <a:chOff x="1358" y="1985"/>
            <a:chExt cx="76" cy="179"/>
          </a:xfrm>
        </p:grpSpPr>
        <p:sp>
          <p:nvSpPr>
            <p:cNvPr id="42207" name="Oval 51"/>
            <p:cNvSpPr>
              <a:spLocks noChangeArrowheads="1"/>
            </p:cNvSpPr>
            <p:nvPr/>
          </p:nvSpPr>
          <p:spPr bwMode="auto">
            <a:xfrm>
              <a:off x="1358" y="2133"/>
              <a:ext cx="41" cy="31"/>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08" name="Line 52"/>
            <p:cNvSpPr>
              <a:spLocks noChangeShapeType="1"/>
            </p:cNvSpPr>
            <p:nvPr/>
          </p:nvSpPr>
          <p:spPr bwMode="auto">
            <a:xfrm flipV="1">
              <a:off x="1382" y="1985"/>
              <a:ext cx="0" cy="164"/>
            </a:xfrm>
            <a:prstGeom prst="line">
              <a:avLst/>
            </a:prstGeom>
            <a:noFill/>
            <a:ln w="12700">
              <a:solidFill>
                <a:schemeClr val="tx1"/>
              </a:solidFill>
              <a:round/>
              <a:headEnd/>
              <a:tailEnd/>
            </a:ln>
          </p:spPr>
          <p:txBody>
            <a:bodyPr wrap="none" anchor="ctr"/>
            <a:lstStyle/>
            <a:p>
              <a:endParaRPr lang="en-US"/>
            </a:p>
          </p:txBody>
        </p:sp>
        <p:sp>
          <p:nvSpPr>
            <p:cNvPr id="42209" name="Line 53"/>
            <p:cNvSpPr>
              <a:spLocks noChangeShapeType="1"/>
            </p:cNvSpPr>
            <p:nvPr/>
          </p:nvSpPr>
          <p:spPr bwMode="auto">
            <a:xfrm>
              <a:off x="1386" y="1993"/>
              <a:ext cx="40" cy="16"/>
            </a:xfrm>
            <a:prstGeom prst="line">
              <a:avLst/>
            </a:prstGeom>
            <a:noFill/>
            <a:ln w="12700">
              <a:solidFill>
                <a:schemeClr val="tx1"/>
              </a:solidFill>
              <a:round/>
              <a:headEnd/>
              <a:tailEnd/>
            </a:ln>
          </p:spPr>
          <p:txBody>
            <a:bodyPr wrap="none" anchor="ctr"/>
            <a:lstStyle/>
            <a:p>
              <a:endParaRPr lang="en-US"/>
            </a:p>
          </p:txBody>
        </p:sp>
        <p:sp>
          <p:nvSpPr>
            <p:cNvPr id="42210" name="Line 54"/>
            <p:cNvSpPr>
              <a:spLocks noChangeShapeType="1"/>
            </p:cNvSpPr>
            <p:nvPr/>
          </p:nvSpPr>
          <p:spPr bwMode="auto">
            <a:xfrm flipH="1">
              <a:off x="1378" y="2017"/>
              <a:ext cx="56" cy="38"/>
            </a:xfrm>
            <a:prstGeom prst="line">
              <a:avLst/>
            </a:prstGeom>
            <a:noFill/>
            <a:ln w="12700">
              <a:solidFill>
                <a:schemeClr val="tx1"/>
              </a:solidFill>
              <a:round/>
              <a:headEnd/>
              <a:tailEnd/>
            </a:ln>
          </p:spPr>
          <p:txBody>
            <a:bodyPr wrap="none" anchor="ctr"/>
            <a:lstStyle/>
            <a:p>
              <a:endParaRPr lang="en-US"/>
            </a:p>
          </p:txBody>
        </p:sp>
      </p:grpSp>
      <p:grpSp>
        <p:nvGrpSpPr>
          <p:cNvPr id="10" name="Group 55"/>
          <p:cNvGrpSpPr>
            <a:grpSpLocks/>
          </p:cNvGrpSpPr>
          <p:nvPr/>
        </p:nvGrpSpPr>
        <p:grpSpPr bwMode="auto">
          <a:xfrm>
            <a:off x="2041922" y="2982384"/>
            <a:ext cx="119063" cy="279400"/>
            <a:chOff x="1286" y="1879"/>
            <a:chExt cx="75" cy="176"/>
          </a:xfrm>
        </p:grpSpPr>
        <p:sp>
          <p:nvSpPr>
            <p:cNvPr id="42203" name="Oval 56"/>
            <p:cNvSpPr>
              <a:spLocks noChangeArrowheads="1"/>
            </p:cNvSpPr>
            <p:nvPr/>
          </p:nvSpPr>
          <p:spPr bwMode="auto">
            <a:xfrm>
              <a:off x="1286" y="2025"/>
              <a:ext cx="39" cy="30"/>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04" name="Line 57"/>
            <p:cNvSpPr>
              <a:spLocks noChangeShapeType="1"/>
            </p:cNvSpPr>
            <p:nvPr/>
          </p:nvSpPr>
          <p:spPr bwMode="auto">
            <a:xfrm flipV="1">
              <a:off x="1308" y="1879"/>
              <a:ext cx="0" cy="161"/>
            </a:xfrm>
            <a:prstGeom prst="line">
              <a:avLst/>
            </a:prstGeom>
            <a:noFill/>
            <a:ln w="12700">
              <a:solidFill>
                <a:schemeClr val="tx1"/>
              </a:solidFill>
              <a:round/>
              <a:headEnd/>
              <a:tailEnd/>
            </a:ln>
          </p:spPr>
          <p:txBody>
            <a:bodyPr wrap="none" anchor="ctr"/>
            <a:lstStyle/>
            <a:p>
              <a:endParaRPr lang="en-US"/>
            </a:p>
          </p:txBody>
        </p:sp>
        <p:sp>
          <p:nvSpPr>
            <p:cNvPr id="42205" name="Line 58"/>
            <p:cNvSpPr>
              <a:spLocks noChangeShapeType="1"/>
            </p:cNvSpPr>
            <p:nvPr/>
          </p:nvSpPr>
          <p:spPr bwMode="auto">
            <a:xfrm>
              <a:off x="1312" y="1887"/>
              <a:ext cx="41" cy="15"/>
            </a:xfrm>
            <a:prstGeom prst="line">
              <a:avLst/>
            </a:prstGeom>
            <a:noFill/>
            <a:ln w="12700">
              <a:solidFill>
                <a:schemeClr val="tx1"/>
              </a:solidFill>
              <a:round/>
              <a:headEnd/>
              <a:tailEnd/>
            </a:ln>
          </p:spPr>
          <p:txBody>
            <a:bodyPr wrap="none" anchor="ctr"/>
            <a:lstStyle/>
            <a:p>
              <a:endParaRPr lang="en-US"/>
            </a:p>
          </p:txBody>
        </p:sp>
        <p:sp>
          <p:nvSpPr>
            <p:cNvPr id="42206" name="Line 59"/>
            <p:cNvSpPr>
              <a:spLocks noChangeShapeType="1"/>
            </p:cNvSpPr>
            <p:nvPr/>
          </p:nvSpPr>
          <p:spPr bwMode="auto">
            <a:xfrm flipH="1">
              <a:off x="1304" y="1910"/>
              <a:ext cx="57" cy="38"/>
            </a:xfrm>
            <a:prstGeom prst="line">
              <a:avLst/>
            </a:prstGeom>
            <a:noFill/>
            <a:ln w="12700">
              <a:solidFill>
                <a:schemeClr val="tx1"/>
              </a:solidFill>
              <a:round/>
              <a:headEnd/>
              <a:tailEnd/>
            </a:ln>
          </p:spPr>
          <p:txBody>
            <a:bodyPr wrap="none" anchor="ctr"/>
            <a:lstStyle/>
            <a:p>
              <a:endParaRPr lang="en-US"/>
            </a:p>
          </p:txBody>
        </p:sp>
      </p:grpSp>
      <p:grpSp>
        <p:nvGrpSpPr>
          <p:cNvPr id="11" name="Group 60"/>
          <p:cNvGrpSpPr>
            <a:grpSpLocks/>
          </p:cNvGrpSpPr>
          <p:nvPr/>
        </p:nvGrpSpPr>
        <p:grpSpPr bwMode="auto">
          <a:xfrm>
            <a:off x="1937147" y="2800351"/>
            <a:ext cx="114300" cy="268816"/>
            <a:chOff x="1220" y="1764"/>
            <a:chExt cx="72" cy="169"/>
          </a:xfrm>
        </p:grpSpPr>
        <p:sp>
          <p:nvSpPr>
            <p:cNvPr id="42199" name="Oval 61"/>
            <p:cNvSpPr>
              <a:spLocks noChangeArrowheads="1"/>
            </p:cNvSpPr>
            <p:nvPr/>
          </p:nvSpPr>
          <p:spPr bwMode="auto">
            <a:xfrm>
              <a:off x="1220" y="1904"/>
              <a:ext cx="39" cy="29"/>
            </a:xfrm>
            <a:prstGeom prst="ellipse">
              <a:avLst/>
            </a:prstGeom>
            <a:solidFill>
              <a:schemeClr val="bg1"/>
            </a:solidFill>
            <a:ln w="12700">
              <a:solidFill>
                <a:schemeClr val="tx1"/>
              </a:solidFill>
              <a:round/>
              <a:headEnd/>
              <a:tailEnd/>
            </a:ln>
          </p:spPr>
          <p:txBody>
            <a:bodyPr wrap="none" anchor="ctr"/>
            <a:lstStyle/>
            <a:p>
              <a:endParaRPr lang="en-US"/>
            </a:p>
          </p:txBody>
        </p:sp>
        <p:sp>
          <p:nvSpPr>
            <p:cNvPr id="42200" name="Line 62"/>
            <p:cNvSpPr>
              <a:spLocks noChangeShapeType="1"/>
            </p:cNvSpPr>
            <p:nvPr/>
          </p:nvSpPr>
          <p:spPr bwMode="auto">
            <a:xfrm flipV="1">
              <a:off x="1242" y="1764"/>
              <a:ext cx="0" cy="156"/>
            </a:xfrm>
            <a:prstGeom prst="line">
              <a:avLst/>
            </a:prstGeom>
            <a:noFill/>
            <a:ln w="12700">
              <a:solidFill>
                <a:schemeClr val="tx1"/>
              </a:solidFill>
              <a:round/>
              <a:headEnd/>
              <a:tailEnd/>
            </a:ln>
          </p:spPr>
          <p:txBody>
            <a:bodyPr wrap="none" anchor="ctr"/>
            <a:lstStyle/>
            <a:p>
              <a:endParaRPr lang="en-US"/>
            </a:p>
          </p:txBody>
        </p:sp>
        <p:sp>
          <p:nvSpPr>
            <p:cNvPr id="42201" name="Line 63"/>
            <p:cNvSpPr>
              <a:spLocks noChangeShapeType="1"/>
            </p:cNvSpPr>
            <p:nvPr/>
          </p:nvSpPr>
          <p:spPr bwMode="auto">
            <a:xfrm>
              <a:off x="1246" y="1772"/>
              <a:ext cx="38" cy="14"/>
            </a:xfrm>
            <a:prstGeom prst="line">
              <a:avLst/>
            </a:prstGeom>
            <a:noFill/>
            <a:ln w="12700">
              <a:solidFill>
                <a:schemeClr val="tx1"/>
              </a:solidFill>
              <a:round/>
              <a:headEnd/>
              <a:tailEnd/>
            </a:ln>
          </p:spPr>
          <p:txBody>
            <a:bodyPr wrap="none" anchor="ctr"/>
            <a:lstStyle/>
            <a:p>
              <a:endParaRPr lang="en-US"/>
            </a:p>
          </p:txBody>
        </p:sp>
        <p:sp>
          <p:nvSpPr>
            <p:cNvPr id="42202" name="Line 64"/>
            <p:cNvSpPr>
              <a:spLocks noChangeShapeType="1"/>
            </p:cNvSpPr>
            <p:nvPr/>
          </p:nvSpPr>
          <p:spPr bwMode="auto">
            <a:xfrm flipH="1">
              <a:off x="1238" y="1794"/>
              <a:ext cx="54" cy="36"/>
            </a:xfrm>
            <a:prstGeom prst="line">
              <a:avLst/>
            </a:prstGeom>
            <a:noFill/>
            <a:ln w="12700">
              <a:solidFill>
                <a:schemeClr val="tx1"/>
              </a:solidFill>
              <a:round/>
              <a:headEnd/>
              <a:tailEnd/>
            </a:ln>
          </p:spPr>
          <p:txBody>
            <a:bodyPr wrap="none" anchor="ctr"/>
            <a:lstStyle/>
            <a:p>
              <a:endParaRPr lang="en-US"/>
            </a:p>
          </p:txBody>
        </p:sp>
      </p:grpSp>
      <p:sp>
        <p:nvSpPr>
          <p:cNvPr id="42009" name="Line 65"/>
          <p:cNvSpPr>
            <a:spLocks noChangeShapeType="1"/>
          </p:cNvSpPr>
          <p:nvPr/>
        </p:nvSpPr>
        <p:spPr bwMode="auto">
          <a:xfrm>
            <a:off x="2337198" y="2863852"/>
            <a:ext cx="497681" cy="283633"/>
          </a:xfrm>
          <a:prstGeom prst="line">
            <a:avLst/>
          </a:prstGeom>
          <a:noFill/>
          <a:ln w="12700">
            <a:solidFill>
              <a:schemeClr val="tx1"/>
            </a:solidFill>
            <a:round/>
            <a:headEnd/>
            <a:tailEnd/>
          </a:ln>
        </p:spPr>
        <p:txBody>
          <a:bodyPr wrap="none" anchor="ctr"/>
          <a:lstStyle/>
          <a:p>
            <a:endParaRPr lang="en-US"/>
          </a:p>
        </p:txBody>
      </p:sp>
      <p:sp>
        <p:nvSpPr>
          <p:cNvPr id="42010" name="Line 66"/>
          <p:cNvSpPr>
            <a:spLocks noChangeShapeType="1"/>
          </p:cNvSpPr>
          <p:nvPr/>
        </p:nvSpPr>
        <p:spPr bwMode="auto">
          <a:xfrm flipH="1">
            <a:off x="2624137" y="3153833"/>
            <a:ext cx="223838" cy="0"/>
          </a:xfrm>
          <a:prstGeom prst="line">
            <a:avLst/>
          </a:prstGeom>
          <a:noFill/>
          <a:ln w="12700">
            <a:solidFill>
              <a:schemeClr val="tx1"/>
            </a:solidFill>
            <a:round/>
            <a:headEnd/>
            <a:tailEnd/>
          </a:ln>
        </p:spPr>
        <p:txBody>
          <a:bodyPr wrap="none" anchor="ctr"/>
          <a:lstStyle/>
          <a:p>
            <a:endParaRPr lang="en-US"/>
          </a:p>
        </p:txBody>
      </p:sp>
      <p:sp>
        <p:nvSpPr>
          <p:cNvPr id="42011" name="Line 67"/>
          <p:cNvSpPr>
            <a:spLocks noChangeShapeType="1"/>
          </p:cNvSpPr>
          <p:nvPr/>
        </p:nvSpPr>
        <p:spPr bwMode="auto">
          <a:xfrm>
            <a:off x="2637235" y="3175000"/>
            <a:ext cx="1490663" cy="1888067"/>
          </a:xfrm>
          <a:prstGeom prst="line">
            <a:avLst/>
          </a:prstGeom>
          <a:noFill/>
          <a:ln w="12700">
            <a:solidFill>
              <a:schemeClr val="tx1"/>
            </a:solidFill>
            <a:round/>
            <a:headEnd/>
            <a:tailEnd/>
          </a:ln>
        </p:spPr>
        <p:txBody>
          <a:bodyPr wrap="none" anchor="ctr"/>
          <a:lstStyle/>
          <a:p>
            <a:endParaRPr lang="en-US"/>
          </a:p>
        </p:txBody>
      </p:sp>
      <p:sp>
        <p:nvSpPr>
          <p:cNvPr id="42012" name="Line 68"/>
          <p:cNvSpPr>
            <a:spLocks noChangeShapeType="1"/>
          </p:cNvSpPr>
          <p:nvPr/>
        </p:nvSpPr>
        <p:spPr bwMode="auto">
          <a:xfrm flipH="1">
            <a:off x="3261123" y="5063067"/>
            <a:ext cx="878681" cy="6351"/>
          </a:xfrm>
          <a:prstGeom prst="line">
            <a:avLst/>
          </a:prstGeom>
          <a:noFill/>
          <a:ln w="12700">
            <a:solidFill>
              <a:schemeClr val="tx1"/>
            </a:solidFill>
            <a:round/>
            <a:headEnd/>
            <a:tailEnd/>
          </a:ln>
        </p:spPr>
        <p:txBody>
          <a:bodyPr wrap="none" anchor="ctr"/>
          <a:lstStyle/>
          <a:p>
            <a:endParaRPr lang="en-US"/>
          </a:p>
        </p:txBody>
      </p:sp>
      <p:sp>
        <p:nvSpPr>
          <p:cNvPr id="42013" name="Line 69"/>
          <p:cNvSpPr>
            <a:spLocks noChangeShapeType="1"/>
          </p:cNvSpPr>
          <p:nvPr/>
        </p:nvSpPr>
        <p:spPr bwMode="auto">
          <a:xfrm flipH="1" flipV="1">
            <a:off x="2314575" y="3162300"/>
            <a:ext cx="951310" cy="1913467"/>
          </a:xfrm>
          <a:prstGeom prst="line">
            <a:avLst/>
          </a:prstGeom>
          <a:noFill/>
          <a:ln w="12700">
            <a:solidFill>
              <a:schemeClr val="tx1"/>
            </a:solidFill>
            <a:round/>
            <a:headEnd/>
            <a:tailEnd/>
          </a:ln>
        </p:spPr>
        <p:txBody>
          <a:bodyPr wrap="none" anchor="ctr"/>
          <a:lstStyle/>
          <a:p>
            <a:endParaRPr lang="en-US"/>
          </a:p>
        </p:txBody>
      </p:sp>
      <p:sp>
        <p:nvSpPr>
          <p:cNvPr id="42014" name="Line 70"/>
          <p:cNvSpPr>
            <a:spLocks noChangeShapeType="1"/>
          </p:cNvSpPr>
          <p:nvPr/>
        </p:nvSpPr>
        <p:spPr bwMode="auto">
          <a:xfrm flipH="1">
            <a:off x="2120504" y="3191933"/>
            <a:ext cx="216694" cy="19051"/>
          </a:xfrm>
          <a:prstGeom prst="line">
            <a:avLst/>
          </a:prstGeom>
          <a:noFill/>
          <a:ln w="12700">
            <a:solidFill>
              <a:schemeClr val="tx1"/>
            </a:solidFill>
            <a:round/>
            <a:headEnd/>
            <a:tailEnd/>
          </a:ln>
        </p:spPr>
        <p:txBody>
          <a:bodyPr wrap="none" anchor="ctr"/>
          <a:lstStyle/>
          <a:p>
            <a:endParaRPr lang="en-US"/>
          </a:p>
        </p:txBody>
      </p:sp>
      <p:sp>
        <p:nvSpPr>
          <p:cNvPr id="42015" name="Line 71"/>
          <p:cNvSpPr>
            <a:spLocks noChangeShapeType="1"/>
          </p:cNvSpPr>
          <p:nvPr/>
        </p:nvSpPr>
        <p:spPr bwMode="auto">
          <a:xfrm flipV="1">
            <a:off x="2133600" y="2851151"/>
            <a:ext cx="198835" cy="372533"/>
          </a:xfrm>
          <a:prstGeom prst="line">
            <a:avLst/>
          </a:prstGeom>
          <a:noFill/>
          <a:ln w="12700">
            <a:solidFill>
              <a:schemeClr val="tx1"/>
            </a:solidFill>
            <a:round/>
            <a:headEnd/>
            <a:tailEnd/>
          </a:ln>
        </p:spPr>
        <p:txBody>
          <a:bodyPr wrap="none" anchor="ctr"/>
          <a:lstStyle/>
          <a:p>
            <a:endParaRPr lang="en-US"/>
          </a:p>
        </p:txBody>
      </p:sp>
      <p:sp>
        <p:nvSpPr>
          <p:cNvPr id="42016" name="Rectangle 72"/>
          <p:cNvSpPr>
            <a:spLocks noChangeArrowheads="1"/>
          </p:cNvSpPr>
          <p:nvPr/>
        </p:nvSpPr>
        <p:spPr bwMode="auto">
          <a:xfrm>
            <a:off x="4685110" y="3661834"/>
            <a:ext cx="1888331" cy="1310615"/>
          </a:xfrm>
          <a:prstGeom prst="rect">
            <a:avLst/>
          </a:prstGeom>
          <a:noFill/>
          <a:ln w="12700">
            <a:noFill/>
            <a:miter lim="800000"/>
            <a:headEnd/>
            <a:tailEnd/>
          </a:ln>
        </p:spPr>
        <p:txBody>
          <a:bodyPr lIns="61912" tIns="31750" rIns="61912" bIns="31750">
            <a:spAutoFit/>
          </a:bodyPr>
          <a:lstStyle/>
          <a:p>
            <a:pPr defTabSz="622300" eaLnBrk="0" hangingPunct="0">
              <a:tabLst>
                <a:tab pos="77788" algn="l"/>
              </a:tabLst>
            </a:pPr>
            <a:r>
              <a:rPr lang="en-US" sz="900" b="1" u="none" dirty="0">
                <a:latin typeface="Arial" charset="0"/>
              </a:rPr>
              <a:t>INTERMEDIATE LANE MARKERS:</a:t>
            </a:r>
            <a:endParaRPr lang="en-US" sz="800" u="none" dirty="0">
              <a:latin typeface="Arial" charset="0"/>
            </a:endParaRPr>
          </a:p>
          <a:p>
            <a:pPr defTabSz="622300" eaLnBrk="0" hangingPunct="0">
              <a:buFontTx/>
              <a:buChar char="•"/>
              <a:tabLst>
                <a:tab pos="77788" algn="l"/>
              </a:tabLst>
            </a:pPr>
            <a:r>
              <a:rPr lang="en-US" sz="900" u="none" dirty="0">
                <a:latin typeface="Arial" charset="0"/>
              </a:rPr>
              <a:t> </a:t>
            </a:r>
            <a:r>
              <a:rPr lang="en-US" sz="900" b="0" u="none" dirty="0" smtClean="0">
                <a:latin typeface="Arial" charset="0"/>
              </a:rPr>
              <a:t>HEMMS poles w/ bike </a:t>
            </a:r>
          </a:p>
          <a:p>
            <a:pPr defTabSz="622300" eaLnBrk="0" hangingPunct="0">
              <a:tabLst>
                <a:tab pos="77788" algn="l"/>
              </a:tabLst>
            </a:pPr>
            <a:r>
              <a:rPr lang="en-US" sz="900" b="0" u="none" dirty="0" smtClean="0">
                <a:latin typeface="Arial" charset="0"/>
              </a:rPr>
              <a:t>	flags for right handrail                         </a:t>
            </a:r>
          </a:p>
          <a:p>
            <a:pPr defTabSz="622300" eaLnBrk="0" hangingPunct="0">
              <a:buFontTx/>
              <a:buChar char="•"/>
              <a:tabLst>
                <a:tab pos="77788" algn="l"/>
              </a:tabLst>
            </a:pPr>
            <a:r>
              <a:rPr lang="en-US" sz="900" b="0" u="none" dirty="0" smtClean="0">
                <a:latin typeface="Arial" charset="0"/>
              </a:rPr>
              <a:t> Place after passing</a:t>
            </a:r>
          </a:p>
          <a:p>
            <a:pPr defTabSz="622300" eaLnBrk="0" hangingPunct="0">
              <a:buFontTx/>
              <a:buChar char=" "/>
              <a:tabLst>
                <a:tab pos="77788" algn="l"/>
              </a:tabLst>
            </a:pPr>
            <a:r>
              <a:rPr lang="en-US" sz="900" b="0" u="none" dirty="0" smtClean="0">
                <a:latin typeface="Arial" charset="0"/>
              </a:rPr>
              <a:t>  assault  force (placed </a:t>
            </a:r>
          </a:p>
          <a:p>
            <a:pPr defTabSz="622300" eaLnBrk="0" hangingPunct="0">
              <a:buFontTx/>
              <a:buChar char=" "/>
              <a:tabLst>
                <a:tab pos="77788" algn="l"/>
              </a:tabLst>
            </a:pPr>
            <a:r>
              <a:rPr lang="en-US" sz="900" b="0" u="none" dirty="0" smtClean="0">
                <a:latin typeface="Arial" charset="0"/>
              </a:rPr>
              <a:t>  by last engineer </a:t>
            </a:r>
          </a:p>
          <a:p>
            <a:pPr defTabSz="622300" eaLnBrk="0" hangingPunct="0">
              <a:buFontTx/>
              <a:buChar char=" "/>
              <a:tabLst>
                <a:tab pos="77788" algn="l"/>
              </a:tabLst>
            </a:pPr>
            <a:r>
              <a:rPr lang="en-US" sz="900" b="0" u="none" dirty="0" smtClean="0">
                <a:latin typeface="Arial" charset="0"/>
              </a:rPr>
              <a:t>  element of  support      </a:t>
            </a:r>
          </a:p>
          <a:p>
            <a:pPr defTabSz="622300" eaLnBrk="0" hangingPunct="0">
              <a:buFontTx/>
              <a:buChar char=" "/>
              <a:tabLst>
                <a:tab pos="77788" algn="l"/>
              </a:tabLst>
            </a:pPr>
            <a:r>
              <a:rPr lang="en-US" sz="900" b="0" u="none" dirty="0" smtClean="0">
                <a:latin typeface="Arial" charset="0"/>
              </a:rPr>
              <a:t>  force)</a:t>
            </a:r>
            <a:endParaRPr lang="en-US" sz="900" b="0" u="none" dirty="0">
              <a:latin typeface="Arial" charset="0"/>
            </a:endParaRPr>
          </a:p>
        </p:txBody>
      </p:sp>
      <p:sp>
        <p:nvSpPr>
          <p:cNvPr id="42017" name="Rectangle 73"/>
          <p:cNvSpPr>
            <a:spLocks noChangeArrowheads="1"/>
          </p:cNvSpPr>
          <p:nvPr/>
        </p:nvSpPr>
        <p:spPr bwMode="auto">
          <a:xfrm>
            <a:off x="3132535" y="2868085"/>
            <a:ext cx="2141611" cy="371897"/>
          </a:xfrm>
          <a:prstGeom prst="rect">
            <a:avLst/>
          </a:prstGeom>
          <a:noFill/>
          <a:ln w="12700">
            <a:noFill/>
            <a:miter lim="800000"/>
            <a:headEnd/>
            <a:tailEnd/>
          </a:ln>
        </p:spPr>
        <p:txBody>
          <a:bodyPr wrap="none" lIns="61912" tIns="31750" rIns="61912" bIns="31750">
            <a:spAutoFit/>
          </a:bodyPr>
          <a:lstStyle/>
          <a:p>
            <a:pPr defTabSz="622300" eaLnBrk="0" hangingPunct="0"/>
            <a:r>
              <a:rPr lang="en-US" sz="1000" b="1" u="none" dirty="0">
                <a:latin typeface="Arial" charset="0"/>
              </a:rPr>
              <a:t>LANE WIDTH :</a:t>
            </a:r>
            <a:endParaRPr lang="en-US" sz="1000" u="none" dirty="0">
              <a:latin typeface="Arial" charset="0"/>
            </a:endParaRPr>
          </a:p>
          <a:p>
            <a:pPr defTabSz="622300" eaLnBrk="0" hangingPunct="0">
              <a:buFontTx/>
              <a:buChar char="•"/>
            </a:pPr>
            <a:r>
              <a:rPr lang="en-US" sz="1000" u="none" dirty="0">
                <a:latin typeface="Arial" charset="0"/>
              </a:rPr>
              <a:t> </a:t>
            </a:r>
            <a:r>
              <a:rPr lang="en-US" sz="1000" b="0" u="none" dirty="0" smtClean="0">
                <a:latin typeface="Arial" charset="0"/>
              </a:rPr>
              <a:t>4.5</a:t>
            </a:r>
            <a:r>
              <a:rPr lang="en-US" sz="1000" b="0" u="none" dirty="0" smtClean="0"/>
              <a:t>m </a:t>
            </a:r>
            <a:r>
              <a:rPr lang="en-US" sz="1000" b="0" u="none" dirty="0" smtClean="0">
                <a:latin typeface="Arial" charset="0"/>
              </a:rPr>
              <a:t>/ </a:t>
            </a:r>
            <a:r>
              <a:rPr lang="en-US" sz="1000" b="0" u="none" dirty="0">
                <a:latin typeface="Arial" charset="0"/>
              </a:rPr>
              <a:t>(</a:t>
            </a:r>
            <a:r>
              <a:rPr lang="en-US" sz="1000" b="0" u="none" dirty="0" smtClean="0">
                <a:latin typeface="Arial" charset="0"/>
              </a:rPr>
              <a:t>1m </a:t>
            </a:r>
            <a:r>
              <a:rPr lang="en-US" sz="1000" b="0" u="none" dirty="0">
                <a:latin typeface="Arial" charset="0"/>
              </a:rPr>
              <a:t>for Dismounted Lanes)</a:t>
            </a:r>
          </a:p>
        </p:txBody>
      </p:sp>
      <p:sp>
        <p:nvSpPr>
          <p:cNvPr id="42021" name="Rectangle 77"/>
          <p:cNvSpPr>
            <a:spLocks noChangeArrowheads="1"/>
          </p:cNvSpPr>
          <p:nvPr/>
        </p:nvSpPr>
        <p:spPr bwMode="auto">
          <a:xfrm>
            <a:off x="4399360" y="6324601"/>
            <a:ext cx="920123" cy="218008"/>
          </a:xfrm>
          <a:prstGeom prst="rect">
            <a:avLst/>
          </a:prstGeom>
          <a:noFill/>
          <a:ln w="12700">
            <a:noFill/>
            <a:miter lim="800000"/>
            <a:headEnd/>
            <a:tailEnd/>
          </a:ln>
        </p:spPr>
        <p:txBody>
          <a:bodyPr wrap="none" lIns="61912" tIns="31750" rIns="61912" bIns="31750">
            <a:spAutoFit/>
          </a:bodyPr>
          <a:lstStyle/>
          <a:p>
            <a:pPr defTabSz="622300" eaLnBrk="0" hangingPunct="0"/>
            <a:r>
              <a:rPr lang="en-US" sz="1000" u="none">
                <a:latin typeface="Arial" charset="0"/>
              </a:rPr>
              <a:t>ONE IV. LINE</a:t>
            </a:r>
          </a:p>
        </p:txBody>
      </p:sp>
      <p:sp>
        <p:nvSpPr>
          <p:cNvPr id="42022" name="Rectangle 78"/>
          <p:cNvSpPr>
            <a:spLocks noChangeArrowheads="1"/>
          </p:cNvSpPr>
          <p:nvPr/>
        </p:nvSpPr>
        <p:spPr bwMode="auto">
          <a:xfrm>
            <a:off x="4920853" y="7920567"/>
            <a:ext cx="994172" cy="391584"/>
          </a:xfrm>
          <a:prstGeom prst="rect">
            <a:avLst/>
          </a:prstGeom>
          <a:noFill/>
          <a:ln w="12700">
            <a:noFill/>
            <a:miter lim="800000"/>
            <a:headEnd/>
            <a:tailEnd/>
          </a:ln>
        </p:spPr>
        <p:txBody>
          <a:bodyPr wrap="none" anchor="ctr"/>
          <a:lstStyle/>
          <a:p>
            <a:endParaRPr lang="en-US"/>
          </a:p>
        </p:txBody>
      </p:sp>
      <p:sp>
        <p:nvSpPr>
          <p:cNvPr id="42023" name="Rectangle 79"/>
          <p:cNvSpPr>
            <a:spLocks noChangeArrowheads="1"/>
          </p:cNvSpPr>
          <p:nvPr/>
        </p:nvSpPr>
        <p:spPr bwMode="auto">
          <a:xfrm>
            <a:off x="1047750" y="6919384"/>
            <a:ext cx="2216953" cy="479618"/>
          </a:xfrm>
          <a:prstGeom prst="rect">
            <a:avLst/>
          </a:prstGeom>
          <a:noFill/>
          <a:ln w="12700">
            <a:noFill/>
            <a:miter lim="800000"/>
            <a:headEnd/>
            <a:tailEnd/>
          </a:ln>
        </p:spPr>
        <p:txBody>
          <a:bodyPr wrap="none" lIns="61912" tIns="31750" rIns="61912" bIns="31750">
            <a:spAutoFit/>
          </a:bodyPr>
          <a:lstStyle/>
          <a:p>
            <a:pPr defTabSz="622300" eaLnBrk="0" hangingPunct="0"/>
            <a:r>
              <a:rPr lang="en-US" sz="900" b="1" u="none" dirty="0">
                <a:latin typeface="Arial" charset="0"/>
              </a:rPr>
              <a:t>FINAL APPROACH MARKER: </a:t>
            </a:r>
            <a:endParaRPr lang="en-US" sz="900" u="none" dirty="0">
              <a:latin typeface="Arial" charset="0"/>
            </a:endParaRPr>
          </a:p>
          <a:p>
            <a:pPr defTabSz="622300" eaLnBrk="0" hangingPunct="0">
              <a:buFontTx/>
              <a:buChar char="•"/>
            </a:pPr>
            <a:r>
              <a:rPr lang="en-US" sz="900" b="0" u="none" dirty="0" smtClean="0">
                <a:latin typeface="Arial" charset="0"/>
              </a:rPr>
              <a:t> VS-17 panels - not used in close terrain</a:t>
            </a:r>
          </a:p>
          <a:p>
            <a:pPr defTabSz="622300" eaLnBrk="0" hangingPunct="0">
              <a:buFontTx/>
              <a:buChar char="•"/>
            </a:pPr>
            <a:r>
              <a:rPr lang="en-US" sz="900" b="0" u="none" dirty="0" smtClean="0">
                <a:latin typeface="Arial" charset="0"/>
              </a:rPr>
              <a:t> Usually 1 terrain feature away</a:t>
            </a:r>
            <a:endParaRPr lang="en-US" sz="900" b="0" u="none" dirty="0">
              <a:latin typeface="Arial" charset="0"/>
            </a:endParaRPr>
          </a:p>
        </p:txBody>
      </p:sp>
      <p:sp>
        <p:nvSpPr>
          <p:cNvPr id="42024" name="Line 80"/>
          <p:cNvSpPr>
            <a:spLocks noChangeShapeType="1"/>
          </p:cNvSpPr>
          <p:nvPr/>
        </p:nvSpPr>
        <p:spPr bwMode="auto">
          <a:xfrm>
            <a:off x="4020741" y="5877985"/>
            <a:ext cx="789384" cy="1272116"/>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2025" name="Line 81"/>
          <p:cNvSpPr>
            <a:spLocks noChangeShapeType="1"/>
          </p:cNvSpPr>
          <p:nvPr/>
        </p:nvSpPr>
        <p:spPr bwMode="auto">
          <a:xfrm>
            <a:off x="3687367" y="5490634"/>
            <a:ext cx="1583531" cy="2698751"/>
          </a:xfrm>
          <a:prstGeom prst="line">
            <a:avLst/>
          </a:prstGeom>
          <a:noFill/>
          <a:ln w="12700">
            <a:solidFill>
              <a:schemeClr val="tx1"/>
            </a:solidFill>
            <a:round/>
            <a:headEnd type="triangle" w="med" len="med"/>
            <a:tailEnd type="triangle" w="med" len="med"/>
          </a:ln>
        </p:spPr>
        <p:txBody>
          <a:bodyPr wrap="none" anchor="ctr"/>
          <a:lstStyle/>
          <a:p>
            <a:endParaRPr lang="en-US"/>
          </a:p>
        </p:txBody>
      </p:sp>
      <p:grpSp>
        <p:nvGrpSpPr>
          <p:cNvPr id="12" name="Group 82"/>
          <p:cNvGrpSpPr>
            <a:grpSpLocks/>
          </p:cNvGrpSpPr>
          <p:nvPr/>
        </p:nvGrpSpPr>
        <p:grpSpPr bwMode="auto">
          <a:xfrm>
            <a:off x="4123135" y="4633385"/>
            <a:ext cx="177403" cy="342900"/>
            <a:chOff x="2597" y="2919"/>
            <a:chExt cx="112" cy="216"/>
          </a:xfrm>
        </p:grpSpPr>
        <p:sp>
          <p:nvSpPr>
            <p:cNvPr id="42195" name="Oval 83"/>
            <p:cNvSpPr>
              <a:spLocks noChangeArrowheads="1"/>
            </p:cNvSpPr>
            <p:nvPr/>
          </p:nvSpPr>
          <p:spPr bwMode="auto">
            <a:xfrm>
              <a:off x="2597" y="3096"/>
              <a:ext cx="64" cy="39"/>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96" name="Line 84"/>
            <p:cNvSpPr>
              <a:spLocks noChangeShapeType="1"/>
            </p:cNvSpPr>
            <p:nvPr/>
          </p:nvSpPr>
          <p:spPr bwMode="auto">
            <a:xfrm flipV="1">
              <a:off x="2633" y="2919"/>
              <a:ext cx="0" cy="195"/>
            </a:xfrm>
            <a:prstGeom prst="line">
              <a:avLst/>
            </a:prstGeom>
            <a:noFill/>
            <a:ln w="12700">
              <a:solidFill>
                <a:schemeClr val="tx1"/>
              </a:solidFill>
              <a:round/>
              <a:headEnd/>
              <a:tailEnd/>
            </a:ln>
          </p:spPr>
          <p:txBody>
            <a:bodyPr wrap="none" anchor="ctr"/>
            <a:lstStyle/>
            <a:p>
              <a:endParaRPr lang="en-US"/>
            </a:p>
          </p:txBody>
        </p:sp>
        <p:sp>
          <p:nvSpPr>
            <p:cNvPr id="42197" name="Line 85"/>
            <p:cNvSpPr>
              <a:spLocks noChangeShapeType="1"/>
            </p:cNvSpPr>
            <p:nvPr/>
          </p:nvSpPr>
          <p:spPr bwMode="auto">
            <a:xfrm>
              <a:off x="2637" y="2927"/>
              <a:ext cx="64" cy="20"/>
            </a:xfrm>
            <a:prstGeom prst="line">
              <a:avLst/>
            </a:prstGeom>
            <a:noFill/>
            <a:ln w="12700">
              <a:solidFill>
                <a:schemeClr val="tx1"/>
              </a:solidFill>
              <a:round/>
              <a:headEnd/>
              <a:tailEnd/>
            </a:ln>
          </p:spPr>
          <p:txBody>
            <a:bodyPr wrap="none" anchor="ctr"/>
            <a:lstStyle/>
            <a:p>
              <a:endParaRPr lang="en-US"/>
            </a:p>
          </p:txBody>
        </p:sp>
        <p:sp>
          <p:nvSpPr>
            <p:cNvPr id="42198" name="Line 86"/>
            <p:cNvSpPr>
              <a:spLocks noChangeShapeType="1"/>
            </p:cNvSpPr>
            <p:nvPr/>
          </p:nvSpPr>
          <p:spPr bwMode="auto">
            <a:xfrm flipH="1">
              <a:off x="2629" y="2955"/>
              <a:ext cx="80" cy="48"/>
            </a:xfrm>
            <a:prstGeom prst="line">
              <a:avLst/>
            </a:prstGeom>
            <a:noFill/>
            <a:ln w="12700">
              <a:solidFill>
                <a:schemeClr val="tx1"/>
              </a:solidFill>
              <a:round/>
              <a:headEnd/>
              <a:tailEnd/>
            </a:ln>
          </p:spPr>
          <p:txBody>
            <a:bodyPr wrap="none" anchor="ctr"/>
            <a:lstStyle/>
            <a:p>
              <a:endParaRPr lang="en-US"/>
            </a:p>
          </p:txBody>
        </p:sp>
      </p:grpSp>
      <p:grpSp>
        <p:nvGrpSpPr>
          <p:cNvPr id="13" name="Group 87"/>
          <p:cNvGrpSpPr>
            <a:grpSpLocks/>
          </p:cNvGrpSpPr>
          <p:nvPr/>
        </p:nvGrpSpPr>
        <p:grpSpPr bwMode="auto">
          <a:xfrm>
            <a:off x="3882629" y="4328584"/>
            <a:ext cx="173831" cy="330200"/>
            <a:chOff x="2446" y="2727"/>
            <a:chExt cx="109" cy="208"/>
          </a:xfrm>
        </p:grpSpPr>
        <p:sp>
          <p:nvSpPr>
            <p:cNvPr id="42191" name="Oval 88"/>
            <p:cNvSpPr>
              <a:spLocks noChangeArrowheads="1"/>
            </p:cNvSpPr>
            <p:nvPr/>
          </p:nvSpPr>
          <p:spPr bwMode="auto">
            <a:xfrm>
              <a:off x="2446" y="2898"/>
              <a:ext cx="63"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92" name="Line 89"/>
            <p:cNvSpPr>
              <a:spLocks noChangeShapeType="1"/>
            </p:cNvSpPr>
            <p:nvPr/>
          </p:nvSpPr>
          <p:spPr bwMode="auto">
            <a:xfrm flipV="1">
              <a:off x="2481" y="2727"/>
              <a:ext cx="0" cy="189"/>
            </a:xfrm>
            <a:prstGeom prst="line">
              <a:avLst/>
            </a:prstGeom>
            <a:noFill/>
            <a:ln w="12700">
              <a:solidFill>
                <a:schemeClr val="tx1"/>
              </a:solidFill>
              <a:round/>
              <a:headEnd/>
              <a:tailEnd/>
            </a:ln>
          </p:spPr>
          <p:txBody>
            <a:bodyPr wrap="none" anchor="ctr"/>
            <a:lstStyle/>
            <a:p>
              <a:endParaRPr lang="en-US"/>
            </a:p>
          </p:txBody>
        </p:sp>
        <p:sp>
          <p:nvSpPr>
            <p:cNvPr id="42193" name="Line 90"/>
            <p:cNvSpPr>
              <a:spLocks noChangeShapeType="1"/>
            </p:cNvSpPr>
            <p:nvPr/>
          </p:nvSpPr>
          <p:spPr bwMode="auto">
            <a:xfrm>
              <a:off x="2485" y="2735"/>
              <a:ext cx="62" cy="20"/>
            </a:xfrm>
            <a:prstGeom prst="line">
              <a:avLst/>
            </a:prstGeom>
            <a:noFill/>
            <a:ln w="12700">
              <a:solidFill>
                <a:schemeClr val="tx1"/>
              </a:solidFill>
              <a:round/>
              <a:headEnd/>
              <a:tailEnd/>
            </a:ln>
          </p:spPr>
          <p:txBody>
            <a:bodyPr wrap="none" anchor="ctr"/>
            <a:lstStyle/>
            <a:p>
              <a:endParaRPr lang="en-US"/>
            </a:p>
          </p:txBody>
        </p:sp>
        <p:sp>
          <p:nvSpPr>
            <p:cNvPr id="42194" name="Line 91"/>
            <p:cNvSpPr>
              <a:spLocks noChangeShapeType="1"/>
            </p:cNvSpPr>
            <p:nvPr/>
          </p:nvSpPr>
          <p:spPr bwMode="auto">
            <a:xfrm flipH="1">
              <a:off x="2477" y="2763"/>
              <a:ext cx="78" cy="45"/>
            </a:xfrm>
            <a:prstGeom prst="line">
              <a:avLst/>
            </a:prstGeom>
            <a:noFill/>
            <a:ln w="12700">
              <a:solidFill>
                <a:schemeClr val="tx1"/>
              </a:solidFill>
              <a:round/>
              <a:headEnd/>
              <a:tailEnd/>
            </a:ln>
          </p:spPr>
          <p:txBody>
            <a:bodyPr wrap="none" anchor="ctr"/>
            <a:lstStyle/>
            <a:p>
              <a:endParaRPr lang="en-US"/>
            </a:p>
          </p:txBody>
        </p:sp>
      </p:grpSp>
      <p:grpSp>
        <p:nvGrpSpPr>
          <p:cNvPr id="14" name="Group 92"/>
          <p:cNvGrpSpPr>
            <a:grpSpLocks/>
          </p:cNvGrpSpPr>
          <p:nvPr/>
        </p:nvGrpSpPr>
        <p:grpSpPr bwMode="auto">
          <a:xfrm>
            <a:off x="3684985" y="4034367"/>
            <a:ext cx="171450" cy="328084"/>
            <a:chOff x="2321" y="2541"/>
            <a:chExt cx="108" cy="207"/>
          </a:xfrm>
        </p:grpSpPr>
        <p:sp>
          <p:nvSpPr>
            <p:cNvPr id="42187" name="Oval 93"/>
            <p:cNvSpPr>
              <a:spLocks noChangeArrowheads="1"/>
            </p:cNvSpPr>
            <p:nvPr/>
          </p:nvSpPr>
          <p:spPr bwMode="auto">
            <a:xfrm>
              <a:off x="2321" y="2711"/>
              <a:ext cx="62"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88" name="Line 94"/>
            <p:cNvSpPr>
              <a:spLocks noChangeShapeType="1"/>
            </p:cNvSpPr>
            <p:nvPr/>
          </p:nvSpPr>
          <p:spPr bwMode="auto">
            <a:xfrm flipV="1">
              <a:off x="2356" y="2541"/>
              <a:ext cx="0" cy="188"/>
            </a:xfrm>
            <a:prstGeom prst="line">
              <a:avLst/>
            </a:prstGeom>
            <a:noFill/>
            <a:ln w="12700">
              <a:solidFill>
                <a:schemeClr val="tx1"/>
              </a:solidFill>
              <a:round/>
              <a:headEnd/>
              <a:tailEnd/>
            </a:ln>
          </p:spPr>
          <p:txBody>
            <a:bodyPr wrap="none" anchor="ctr"/>
            <a:lstStyle/>
            <a:p>
              <a:endParaRPr lang="en-US"/>
            </a:p>
          </p:txBody>
        </p:sp>
        <p:sp>
          <p:nvSpPr>
            <p:cNvPr id="42189" name="Line 95"/>
            <p:cNvSpPr>
              <a:spLocks noChangeShapeType="1"/>
            </p:cNvSpPr>
            <p:nvPr/>
          </p:nvSpPr>
          <p:spPr bwMode="auto">
            <a:xfrm>
              <a:off x="2360" y="2549"/>
              <a:ext cx="61" cy="19"/>
            </a:xfrm>
            <a:prstGeom prst="line">
              <a:avLst/>
            </a:prstGeom>
            <a:noFill/>
            <a:ln w="12700">
              <a:solidFill>
                <a:schemeClr val="tx1"/>
              </a:solidFill>
              <a:round/>
              <a:headEnd/>
              <a:tailEnd/>
            </a:ln>
          </p:spPr>
          <p:txBody>
            <a:bodyPr wrap="none" anchor="ctr"/>
            <a:lstStyle/>
            <a:p>
              <a:endParaRPr lang="en-US"/>
            </a:p>
          </p:txBody>
        </p:sp>
        <p:sp>
          <p:nvSpPr>
            <p:cNvPr id="42190" name="Line 96"/>
            <p:cNvSpPr>
              <a:spLocks noChangeShapeType="1"/>
            </p:cNvSpPr>
            <p:nvPr/>
          </p:nvSpPr>
          <p:spPr bwMode="auto">
            <a:xfrm flipH="1">
              <a:off x="2352" y="2576"/>
              <a:ext cx="77" cy="46"/>
            </a:xfrm>
            <a:prstGeom prst="line">
              <a:avLst/>
            </a:prstGeom>
            <a:noFill/>
            <a:ln w="12700">
              <a:solidFill>
                <a:schemeClr val="tx1"/>
              </a:solidFill>
              <a:round/>
              <a:headEnd/>
              <a:tailEnd/>
            </a:ln>
          </p:spPr>
          <p:txBody>
            <a:bodyPr wrap="none" anchor="ctr"/>
            <a:lstStyle/>
            <a:p>
              <a:endParaRPr lang="en-US"/>
            </a:p>
          </p:txBody>
        </p:sp>
      </p:grpSp>
      <p:grpSp>
        <p:nvGrpSpPr>
          <p:cNvPr id="15" name="Group 97"/>
          <p:cNvGrpSpPr>
            <a:grpSpLocks/>
          </p:cNvGrpSpPr>
          <p:nvPr/>
        </p:nvGrpSpPr>
        <p:grpSpPr bwMode="auto">
          <a:xfrm>
            <a:off x="3467100" y="3744385"/>
            <a:ext cx="166688" cy="317500"/>
            <a:chOff x="2184" y="2358"/>
            <a:chExt cx="105" cy="200"/>
          </a:xfrm>
        </p:grpSpPr>
        <p:sp>
          <p:nvSpPr>
            <p:cNvPr id="42183" name="Oval 98"/>
            <p:cNvSpPr>
              <a:spLocks noChangeArrowheads="1"/>
            </p:cNvSpPr>
            <p:nvPr/>
          </p:nvSpPr>
          <p:spPr bwMode="auto">
            <a:xfrm>
              <a:off x="2184" y="2523"/>
              <a:ext cx="61" cy="35"/>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84" name="Line 99"/>
            <p:cNvSpPr>
              <a:spLocks noChangeShapeType="1"/>
            </p:cNvSpPr>
            <p:nvPr/>
          </p:nvSpPr>
          <p:spPr bwMode="auto">
            <a:xfrm flipV="1">
              <a:off x="2217" y="2358"/>
              <a:ext cx="0" cy="182"/>
            </a:xfrm>
            <a:prstGeom prst="line">
              <a:avLst/>
            </a:prstGeom>
            <a:noFill/>
            <a:ln w="12700">
              <a:solidFill>
                <a:schemeClr val="tx1"/>
              </a:solidFill>
              <a:round/>
              <a:headEnd/>
              <a:tailEnd/>
            </a:ln>
          </p:spPr>
          <p:txBody>
            <a:bodyPr wrap="none" anchor="ctr"/>
            <a:lstStyle/>
            <a:p>
              <a:endParaRPr lang="en-US"/>
            </a:p>
          </p:txBody>
        </p:sp>
        <p:sp>
          <p:nvSpPr>
            <p:cNvPr id="42185" name="Line 100"/>
            <p:cNvSpPr>
              <a:spLocks noChangeShapeType="1"/>
            </p:cNvSpPr>
            <p:nvPr/>
          </p:nvSpPr>
          <p:spPr bwMode="auto">
            <a:xfrm>
              <a:off x="2221" y="2366"/>
              <a:ext cx="60" cy="19"/>
            </a:xfrm>
            <a:prstGeom prst="line">
              <a:avLst/>
            </a:prstGeom>
            <a:noFill/>
            <a:ln w="12700">
              <a:solidFill>
                <a:schemeClr val="tx1"/>
              </a:solidFill>
              <a:round/>
              <a:headEnd/>
              <a:tailEnd/>
            </a:ln>
          </p:spPr>
          <p:txBody>
            <a:bodyPr wrap="none" anchor="ctr"/>
            <a:lstStyle/>
            <a:p>
              <a:endParaRPr lang="en-US"/>
            </a:p>
          </p:txBody>
        </p:sp>
        <p:sp>
          <p:nvSpPr>
            <p:cNvPr id="42186" name="Line 101"/>
            <p:cNvSpPr>
              <a:spLocks noChangeShapeType="1"/>
            </p:cNvSpPr>
            <p:nvPr/>
          </p:nvSpPr>
          <p:spPr bwMode="auto">
            <a:xfrm flipH="1">
              <a:off x="2213" y="2393"/>
              <a:ext cx="76" cy="43"/>
            </a:xfrm>
            <a:prstGeom prst="line">
              <a:avLst/>
            </a:prstGeom>
            <a:noFill/>
            <a:ln w="12700">
              <a:solidFill>
                <a:schemeClr val="tx1"/>
              </a:solidFill>
              <a:round/>
              <a:headEnd/>
              <a:tailEnd/>
            </a:ln>
          </p:spPr>
          <p:txBody>
            <a:bodyPr wrap="none" anchor="ctr"/>
            <a:lstStyle/>
            <a:p>
              <a:endParaRPr lang="en-US"/>
            </a:p>
          </p:txBody>
        </p:sp>
      </p:grpSp>
      <p:grpSp>
        <p:nvGrpSpPr>
          <p:cNvPr id="16" name="Group 102"/>
          <p:cNvGrpSpPr>
            <a:grpSpLocks/>
          </p:cNvGrpSpPr>
          <p:nvPr/>
        </p:nvGrpSpPr>
        <p:grpSpPr bwMode="auto">
          <a:xfrm>
            <a:off x="3294460" y="3532717"/>
            <a:ext cx="158353" cy="302683"/>
            <a:chOff x="2075" y="2225"/>
            <a:chExt cx="100" cy="191"/>
          </a:xfrm>
        </p:grpSpPr>
        <p:sp>
          <p:nvSpPr>
            <p:cNvPr id="42179" name="Oval 103"/>
            <p:cNvSpPr>
              <a:spLocks noChangeArrowheads="1"/>
            </p:cNvSpPr>
            <p:nvPr/>
          </p:nvSpPr>
          <p:spPr bwMode="auto">
            <a:xfrm>
              <a:off x="2075" y="2383"/>
              <a:ext cx="56" cy="33"/>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80" name="Line 104"/>
            <p:cNvSpPr>
              <a:spLocks noChangeShapeType="1"/>
            </p:cNvSpPr>
            <p:nvPr/>
          </p:nvSpPr>
          <p:spPr bwMode="auto">
            <a:xfrm flipV="1">
              <a:off x="2107" y="2225"/>
              <a:ext cx="0" cy="174"/>
            </a:xfrm>
            <a:prstGeom prst="line">
              <a:avLst/>
            </a:prstGeom>
            <a:noFill/>
            <a:ln w="12700">
              <a:solidFill>
                <a:schemeClr val="tx1"/>
              </a:solidFill>
              <a:round/>
              <a:headEnd/>
              <a:tailEnd/>
            </a:ln>
          </p:spPr>
          <p:txBody>
            <a:bodyPr wrap="none" anchor="ctr"/>
            <a:lstStyle/>
            <a:p>
              <a:endParaRPr lang="en-US"/>
            </a:p>
          </p:txBody>
        </p:sp>
        <p:sp>
          <p:nvSpPr>
            <p:cNvPr id="42181" name="Line 105"/>
            <p:cNvSpPr>
              <a:spLocks noChangeShapeType="1"/>
            </p:cNvSpPr>
            <p:nvPr/>
          </p:nvSpPr>
          <p:spPr bwMode="auto">
            <a:xfrm>
              <a:off x="2111" y="2233"/>
              <a:ext cx="56" cy="18"/>
            </a:xfrm>
            <a:prstGeom prst="line">
              <a:avLst/>
            </a:prstGeom>
            <a:noFill/>
            <a:ln w="12700">
              <a:solidFill>
                <a:schemeClr val="tx1"/>
              </a:solidFill>
              <a:round/>
              <a:headEnd/>
              <a:tailEnd/>
            </a:ln>
          </p:spPr>
          <p:txBody>
            <a:bodyPr wrap="none" anchor="ctr"/>
            <a:lstStyle/>
            <a:p>
              <a:endParaRPr lang="en-US"/>
            </a:p>
          </p:txBody>
        </p:sp>
        <p:sp>
          <p:nvSpPr>
            <p:cNvPr id="42182" name="Line 106"/>
            <p:cNvSpPr>
              <a:spLocks noChangeShapeType="1"/>
            </p:cNvSpPr>
            <p:nvPr/>
          </p:nvSpPr>
          <p:spPr bwMode="auto">
            <a:xfrm flipH="1">
              <a:off x="2103" y="2259"/>
              <a:ext cx="72" cy="40"/>
            </a:xfrm>
            <a:prstGeom prst="line">
              <a:avLst/>
            </a:prstGeom>
            <a:noFill/>
            <a:ln w="12700">
              <a:solidFill>
                <a:schemeClr val="tx1"/>
              </a:solidFill>
              <a:round/>
              <a:headEnd/>
              <a:tailEnd/>
            </a:ln>
          </p:spPr>
          <p:txBody>
            <a:bodyPr wrap="none" anchor="ctr"/>
            <a:lstStyle/>
            <a:p>
              <a:endParaRPr lang="en-US"/>
            </a:p>
          </p:txBody>
        </p:sp>
      </p:grpSp>
      <p:grpSp>
        <p:nvGrpSpPr>
          <p:cNvPr id="17" name="Group 107"/>
          <p:cNvGrpSpPr>
            <a:grpSpLocks/>
          </p:cNvGrpSpPr>
          <p:nvPr/>
        </p:nvGrpSpPr>
        <p:grpSpPr bwMode="auto">
          <a:xfrm>
            <a:off x="3163491" y="3318934"/>
            <a:ext cx="155972" cy="296333"/>
            <a:chOff x="1993" y="2090"/>
            <a:chExt cx="98" cy="187"/>
          </a:xfrm>
        </p:grpSpPr>
        <p:sp>
          <p:nvSpPr>
            <p:cNvPr id="42175" name="Oval 108"/>
            <p:cNvSpPr>
              <a:spLocks noChangeArrowheads="1"/>
            </p:cNvSpPr>
            <p:nvPr/>
          </p:nvSpPr>
          <p:spPr bwMode="auto">
            <a:xfrm>
              <a:off x="1993" y="2243"/>
              <a:ext cx="56" cy="34"/>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76" name="Line 109"/>
            <p:cNvSpPr>
              <a:spLocks noChangeShapeType="1"/>
            </p:cNvSpPr>
            <p:nvPr/>
          </p:nvSpPr>
          <p:spPr bwMode="auto">
            <a:xfrm flipV="1">
              <a:off x="2023" y="2090"/>
              <a:ext cx="0" cy="170"/>
            </a:xfrm>
            <a:prstGeom prst="line">
              <a:avLst/>
            </a:prstGeom>
            <a:noFill/>
            <a:ln w="12700">
              <a:solidFill>
                <a:schemeClr val="tx1"/>
              </a:solidFill>
              <a:round/>
              <a:headEnd/>
              <a:tailEnd/>
            </a:ln>
          </p:spPr>
          <p:txBody>
            <a:bodyPr wrap="none" anchor="ctr"/>
            <a:lstStyle/>
            <a:p>
              <a:endParaRPr lang="en-US"/>
            </a:p>
          </p:txBody>
        </p:sp>
        <p:sp>
          <p:nvSpPr>
            <p:cNvPr id="42177" name="Line 110"/>
            <p:cNvSpPr>
              <a:spLocks noChangeShapeType="1"/>
            </p:cNvSpPr>
            <p:nvPr/>
          </p:nvSpPr>
          <p:spPr bwMode="auto">
            <a:xfrm>
              <a:off x="2027" y="2098"/>
              <a:ext cx="56" cy="16"/>
            </a:xfrm>
            <a:prstGeom prst="line">
              <a:avLst/>
            </a:prstGeom>
            <a:noFill/>
            <a:ln w="12700">
              <a:solidFill>
                <a:schemeClr val="tx1"/>
              </a:solidFill>
              <a:round/>
              <a:headEnd/>
              <a:tailEnd/>
            </a:ln>
          </p:spPr>
          <p:txBody>
            <a:bodyPr wrap="none" anchor="ctr"/>
            <a:lstStyle/>
            <a:p>
              <a:endParaRPr lang="en-US"/>
            </a:p>
          </p:txBody>
        </p:sp>
        <p:sp>
          <p:nvSpPr>
            <p:cNvPr id="42178" name="Line 111"/>
            <p:cNvSpPr>
              <a:spLocks noChangeShapeType="1"/>
            </p:cNvSpPr>
            <p:nvPr/>
          </p:nvSpPr>
          <p:spPr bwMode="auto">
            <a:xfrm flipH="1">
              <a:off x="2019" y="2122"/>
              <a:ext cx="72" cy="40"/>
            </a:xfrm>
            <a:prstGeom prst="line">
              <a:avLst/>
            </a:prstGeom>
            <a:noFill/>
            <a:ln w="12700">
              <a:solidFill>
                <a:schemeClr val="tx1"/>
              </a:solidFill>
              <a:round/>
              <a:headEnd/>
              <a:tailEnd/>
            </a:ln>
          </p:spPr>
          <p:txBody>
            <a:bodyPr wrap="none" anchor="ctr"/>
            <a:lstStyle/>
            <a:p>
              <a:endParaRPr lang="en-US"/>
            </a:p>
          </p:txBody>
        </p:sp>
      </p:grpSp>
      <p:grpSp>
        <p:nvGrpSpPr>
          <p:cNvPr id="18" name="Group 112"/>
          <p:cNvGrpSpPr>
            <a:grpSpLocks/>
          </p:cNvGrpSpPr>
          <p:nvPr/>
        </p:nvGrpSpPr>
        <p:grpSpPr bwMode="auto">
          <a:xfrm>
            <a:off x="3033712" y="3151718"/>
            <a:ext cx="148829" cy="283633"/>
            <a:chOff x="1911" y="1985"/>
            <a:chExt cx="94" cy="179"/>
          </a:xfrm>
        </p:grpSpPr>
        <p:sp>
          <p:nvSpPr>
            <p:cNvPr id="42171" name="Oval 113"/>
            <p:cNvSpPr>
              <a:spLocks noChangeArrowheads="1"/>
            </p:cNvSpPr>
            <p:nvPr/>
          </p:nvSpPr>
          <p:spPr bwMode="auto">
            <a:xfrm>
              <a:off x="1911" y="2133"/>
              <a:ext cx="53" cy="31"/>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72" name="Line 114"/>
            <p:cNvSpPr>
              <a:spLocks noChangeShapeType="1"/>
            </p:cNvSpPr>
            <p:nvPr/>
          </p:nvSpPr>
          <p:spPr bwMode="auto">
            <a:xfrm flipV="1">
              <a:off x="1941" y="1985"/>
              <a:ext cx="0" cy="164"/>
            </a:xfrm>
            <a:prstGeom prst="line">
              <a:avLst/>
            </a:prstGeom>
            <a:noFill/>
            <a:ln w="12700">
              <a:solidFill>
                <a:schemeClr val="tx1"/>
              </a:solidFill>
              <a:round/>
              <a:headEnd/>
              <a:tailEnd/>
            </a:ln>
          </p:spPr>
          <p:txBody>
            <a:bodyPr wrap="none" anchor="ctr"/>
            <a:lstStyle/>
            <a:p>
              <a:endParaRPr lang="en-US"/>
            </a:p>
          </p:txBody>
        </p:sp>
        <p:sp>
          <p:nvSpPr>
            <p:cNvPr id="42173" name="Line 115"/>
            <p:cNvSpPr>
              <a:spLocks noChangeShapeType="1"/>
            </p:cNvSpPr>
            <p:nvPr/>
          </p:nvSpPr>
          <p:spPr bwMode="auto">
            <a:xfrm>
              <a:off x="1945" y="1993"/>
              <a:ext cx="52" cy="16"/>
            </a:xfrm>
            <a:prstGeom prst="line">
              <a:avLst/>
            </a:prstGeom>
            <a:noFill/>
            <a:ln w="12700">
              <a:solidFill>
                <a:schemeClr val="tx1"/>
              </a:solidFill>
              <a:round/>
              <a:headEnd/>
              <a:tailEnd/>
            </a:ln>
          </p:spPr>
          <p:txBody>
            <a:bodyPr wrap="none" anchor="ctr"/>
            <a:lstStyle/>
            <a:p>
              <a:endParaRPr lang="en-US"/>
            </a:p>
          </p:txBody>
        </p:sp>
        <p:sp>
          <p:nvSpPr>
            <p:cNvPr id="42174" name="Line 116"/>
            <p:cNvSpPr>
              <a:spLocks noChangeShapeType="1"/>
            </p:cNvSpPr>
            <p:nvPr/>
          </p:nvSpPr>
          <p:spPr bwMode="auto">
            <a:xfrm flipH="1">
              <a:off x="1937" y="2017"/>
              <a:ext cx="68" cy="38"/>
            </a:xfrm>
            <a:prstGeom prst="line">
              <a:avLst/>
            </a:prstGeom>
            <a:noFill/>
            <a:ln w="12700">
              <a:solidFill>
                <a:schemeClr val="tx1"/>
              </a:solidFill>
              <a:round/>
              <a:headEnd/>
              <a:tailEnd/>
            </a:ln>
          </p:spPr>
          <p:txBody>
            <a:bodyPr wrap="none" anchor="ctr"/>
            <a:lstStyle/>
            <a:p>
              <a:endParaRPr lang="en-US"/>
            </a:p>
          </p:txBody>
        </p:sp>
      </p:grpSp>
      <p:grpSp>
        <p:nvGrpSpPr>
          <p:cNvPr id="19" name="Group 117"/>
          <p:cNvGrpSpPr>
            <a:grpSpLocks/>
          </p:cNvGrpSpPr>
          <p:nvPr/>
        </p:nvGrpSpPr>
        <p:grpSpPr bwMode="auto">
          <a:xfrm>
            <a:off x="2892028" y="2982384"/>
            <a:ext cx="146447" cy="279400"/>
            <a:chOff x="1822" y="1879"/>
            <a:chExt cx="92" cy="176"/>
          </a:xfrm>
        </p:grpSpPr>
        <p:sp>
          <p:nvSpPr>
            <p:cNvPr id="42167" name="Oval 118"/>
            <p:cNvSpPr>
              <a:spLocks noChangeArrowheads="1"/>
            </p:cNvSpPr>
            <p:nvPr/>
          </p:nvSpPr>
          <p:spPr bwMode="auto">
            <a:xfrm>
              <a:off x="1822" y="2025"/>
              <a:ext cx="51" cy="30"/>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68" name="Line 119"/>
            <p:cNvSpPr>
              <a:spLocks noChangeShapeType="1"/>
            </p:cNvSpPr>
            <p:nvPr/>
          </p:nvSpPr>
          <p:spPr bwMode="auto">
            <a:xfrm flipV="1">
              <a:off x="1850" y="1879"/>
              <a:ext cx="0" cy="161"/>
            </a:xfrm>
            <a:prstGeom prst="line">
              <a:avLst/>
            </a:prstGeom>
            <a:noFill/>
            <a:ln w="12700">
              <a:solidFill>
                <a:schemeClr val="tx1"/>
              </a:solidFill>
              <a:round/>
              <a:headEnd/>
              <a:tailEnd/>
            </a:ln>
          </p:spPr>
          <p:txBody>
            <a:bodyPr wrap="none" anchor="ctr"/>
            <a:lstStyle/>
            <a:p>
              <a:endParaRPr lang="en-US"/>
            </a:p>
          </p:txBody>
        </p:sp>
        <p:sp>
          <p:nvSpPr>
            <p:cNvPr id="42169" name="Line 120"/>
            <p:cNvSpPr>
              <a:spLocks noChangeShapeType="1"/>
            </p:cNvSpPr>
            <p:nvPr/>
          </p:nvSpPr>
          <p:spPr bwMode="auto">
            <a:xfrm>
              <a:off x="1854" y="1887"/>
              <a:ext cx="52" cy="15"/>
            </a:xfrm>
            <a:prstGeom prst="line">
              <a:avLst/>
            </a:prstGeom>
            <a:noFill/>
            <a:ln w="12700">
              <a:solidFill>
                <a:schemeClr val="tx1"/>
              </a:solidFill>
              <a:round/>
              <a:headEnd/>
              <a:tailEnd/>
            </a:ln>
          </p:spPr>
          <p:txBody>
            <a:bodyPr wrap="none" anchor="ctr"/>
            <a:lstStyle/>
            <a:p>
              <a:endParaRPr lang="en-US"/>
            </a:p>
          </p:txBody>
        </p:sp>
        <p:sp>
          <p:nvSpPr>
            <p:cNvPr id="42170" name="Line 121"/>
            <p:cNvSpPr>
              <a:spLocks noChangeShapeType="1"/>
            </p:cNvSpPr>
            <p:nvPr/>
          </p:nvSpPr>
          <p:spPr bwMode="auto">
            <a:xfrm flipH="1">
              <a:off x="1846" y="1910"/>
              <a:ext cx="68" cy="38"/>
            </a:xfrm>
            <a:prstGeom prst="line">
              <a:avLst/>
            </a:prstGeom>
            <a:noFill/>
            <a:ln w="12700">
              <a:solidFill>
                <a:schemeClr val="tx1"/>
              </a:solidFill>
              <a:round/>
              <a:headEnd/>
              <a:tailEnd/>
            </a:ln>
          </p:spPr>
          <p:txBody>
            <a:bodyPr wrap="none" anchor="ctr"/>
            <a:lstStyle/>
            <a:p>
              <a:endParaRPr lang="en-US"/>
            </a:p>
          </p:txBody>
        </p:sp>
      </p:grpSp>
      <p:sp>
        <p:nvSpPr>
          <p:cNvPr id="42034" name="Line 122"/>
          <p:cNvSpPr>
            <a:spLocks noChangeShapeType="1"/>
          </p:cNvSpPr>
          <p:nvPr/>
        </p:nvSpPr>
        <p:spPr bwMode="auto">
          <a:xfrm flipH="1" flipV="1">
            <a:off x="1608535" y="1509185"/>
            <a:ext cx="581025" cy="1153583"/>
          </a:xfrm>
          <a:prstGeom prst="line">
            <a:avLst/>
          </a:prstGeom>
          <a:noFill/>
          <a:ln w="12700">
            <a:solidFill>
              <a:schemeClr val="tx1"/>
            </a:solidFill>
            <a:round/>
            <a:headEnd type="triangle" w="med" len="med"/>
            <a:tailEnd type="triangle" w="med" len="med"/>
          </a:ln>
        </p:spPr>
        <p:txBody>
          <a:bodyPr wrap="none" anchor="ctr"/>
          <a:lstStyle/>
          <a:p>
            <a:endParaRPr lang="en-US"/>
          </a:p>
        </p:txBody>
      </p:sp>
      <p:sp>
        <p:nvSpPr>
          <p:cNvPr id="42037" name="Rectangle 125"/>
          <p:cNvSpPr>
            <a:spLocks noChangeArrowheads="1"/>
          </p:cNvSpPr>
          <p:nvPr/>
        </p:nvSpPr>
        <p:spPr bwMode="auto">
          <a:xfrm>
            <a:off x="1827610" y="1883834"/>
            <a:ext cx="942567" cy="243656"/>
          </a:xfrm>
          <a:prstGeom prst="rect">
            <a:avLst/>
          </a:prstGeom>
          <a:noFill/>
          <a:ln w="12700">
            <a:noFill/>
            <a:miter lim="800000"/>
            <a:headEnd/>
            <a:tailEnd/>
          </a:ln>
        </p:spPr>
        <p:txBody>
          <a:bodyPr wrap="none" lIns="90488" tIns="44450" rIns="90488" bIns="44450">
            <a:spAutoFit/>
          </a:bodyPr>
          <a:lstStyle/>
          <a:p>
            <a:pPr eaLnBrk="0" hangingPunct="0"/>
            <a:r>
              <a:rPr lang="en-US" sz="1000" u="none" dirty="0">
                <a:latin typeface="Arial" charset="0"/>
              </a:rPr>
              <a:t>ONE </a:t>
            </a:r>
            <a:r>
              <a:rPr lang="en-US" sz="1000" u="none" dirty="0" smtClean="0">
                <a:latin typeface="Arial" charset="0"/>
              </a:rPr>
              <a:t>IV LINE</a:t>
            </a:r>
            <a:endParaRPr lang="en-US" sz="1000" u="none" dirty="0">
              <a:latin typeface="Arial" charset="0"/>
            </a:endParaRPr>
          </a:p>
        </p:txBody>
      </p:sp>
      <p:sp>
        <p:nvSpPr>
          <p:cNvPr id="42038" name="Rectangle 126"/>
          <p:cNvSpPr>
            <a:spLocks noChangeArrowheads="1"/>
          </p:cNvSpPr>
          <p:nvPr/>
        </p:nvSpPr>
        <p:spPr bwMode="auto">
          <a:xfrm>
            <a:off x="1981200" y="609600"/>
            <a:ext cx="2033588" cy="573616"/>
          </a:xfrm>
          <a:prstGeom prst="rect">
            <a:avLst/>
          </a:prstGeom>
          <a:noFill/>
          <a:ln w="12700">
            <a:noFill/>
            <a:miter lim="800000"/>
            <a:headEnd/>
            <a:tailEnd/>
          </a:ln>
        </p:spPr>
        <p:txBody>
          <a:bodyPr lIns="90488" tIns="44450" rIns="90488" bIns="44450"/>
          <a:lstStyle/>
          <a:p>
            <a:pPr eaLnBrk="0" hangingPunct="0"/>
            <a:r>
              <a:rPr lang="en-US" sz="1000" b="0" u="none" dirty="0" smtClean="0"/>
              <a:t>F</a:t>
            </a:r>
            <a:r>
              <a:rPr lang="en-US" sz="1000" b="0" u="none" dirty="0" smtClean="0">
                <a:latin typeface="Arial" charset="0"/>
              </a:rPr>
              <a:t>ar side final approach marker</a:t>
            </a:r>
          </a:p>
          <a:p>
            <a:pPr eaLnBrk="0" hangingPunct="0"/>
            <a:r>
              <a:rPr lang="en-US" sz="1000" b="0" u="none" dirty="0" smtClean="0">
                <a:latin typeface="Arial" charset="0"/>
              </a:rPr>
              <a:t>orange side faces rearward traffic flow</a:t>
            </a:r>
          </a:p>
          <a:p>
            <a:endParaRPr lang="en-US" sz="1000" u="none" dirty="0">
              <a:latin typeface="Arial" charset="0"/>
            </a:endParaRPr>
          </a:p>
        </p:txBody>
      </p:sp>
      <p:sp>
        <p:nvSpPr>
          <p:cNvPr id="42039" name="Line 127"/>
          <p:cNvSpPr>
            <a:spLocks noChangeShapeType="1"/>
          </p:cNvSpPr>
          <p:nvPr/>
        </p:nvSpPr>
        <p:spPr bwMode="auto">
          <a:xfrm>
            <a:off x="3363516" y="7207251"/>
            <a:ext cx="883444" cy="220133"/>
          </a:xfrm>
          <a:prstGeom prst="line">
            <a:avLst/>
          </a:prstGeom>
          <a:noFill/>
          <a:ln w="12700">
            <a:solidFill>
              <a:schemeClr val="tx1"/>
            </a:solidFill>
            <a:round/>
            <a:headEnd/>
            <a:tailEnd type="triangle" w="med" len="med"/>
          </a:ln>
        </p:spPr>
        <p:txBody>
          <a:bodyPr wrap="none" anchor="ctr"/>
          <a:lstStyle/>
          <a:p>
            <a:endParaRPr lang="en-US"/>
          </a:p>
        </p:txBody>
      </p:sp>
      <p:sp>
        <p:nvSpPr>
          <p:cNvPr id="42040" name="Line 128"/>
          <p:cNvSpPr>
            <a:spLocks noChangeShapeType="1"/>
          </p:cNvSpPr>
          <p:nvPr/>
        </p:nvSpPr>
        <p:spPr bwMode="auto">
          <a:xfrm flipH="1">
            <a:off x="4000500" y="4106333"/>
            <a:ext cx="777479" cy="338667"/>
          </a:xfrm>
          <a:prstGeom prst="line">
            <a:avLst/>
          </a:prstGeom>
          <a:noFill/>
          <a:ln w="12700">
            <a:solidFill>
              <a:schemeClr val="tx1"/>
            </a:solidFill>
            <a:round/>
            <a:headEnd/>
            <a:tailEnd type="triangle" w="med" len="med"/>
          </a:ln>
        </p:spPr>
        <p:txBody>
          <a:bodyPr wrap="none" anchor="ctr"/>
          <a:lstStyle/>
          <a:p>
            <a:endParaRPr lang="en-US"/>
          </a:p>
        </p:txBody>
      </p:sp>
      <p:grpSp>
        <p:nvGrpSpPr>
          <p:cNvPr id="20" name="Group 129"/>
          <p:cNvGrpSpPr>
            <a:grpSpLocks/>
          </p:cNvGrpSpPr>
          <p:nvPr/>
        </p:nvGrpSpPr>
        <p:grpSpPr bwMode="auto">
          <a:xfrm>
            <a:off x="4392216" y="4999567"/>
            <a:ext cx="188119" cy="357717"/>
            <a:chOff x="2767" y="3149"/>
            <a:chExt cx="118" cy="226"/>
          </a:xfrm>
        </p:grpSpPr>
        <p:sp>
          <p:nvSpPr>
            <p:cNvPr id="42163" name="Oval 130"/>
            <p:cNvSpPr>
              <a:spLocks noChangeArrowheads="1"/>
            </p:cNvSpPr>
            <p:nvPr/>
          </p:nvSpPr>
          <p:spPr bwMode="auto">
            <a:xfrm>
              <a:off x="2767" y="3334"/>
              <a:ext cx="69" cy="41"/>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64" name="Line 131"/>
            <p:cNvSpPr>
              <a:spLocks noChangeShapeType="1"/>
            </p:cNvSpPr>
            <p:nvPr/>
          </p:nvSpPr>
          <p:spPr bwMode="auto">
            <a:xfrm flipV="1">
              <a:off x="2805" y="3149"/>
              <a:ext cx="0" cy="205"/>
            </a:xfrm>
            <a:prstGeom prst="line">
              <a:avLst/>
            </a:prstGeom>
            <a:noFill/>
            <a:ln w="12700">
              <a:solidFill>
                <a:schemeClr val="tx1"/>
              </a:solidFill>
              <a:round/>
              <a:headEnd/>
              <a:tailEnd/>
            </a:ln>
          </p:spPr>
          <p:txBody>
            <a:bodyPr wrap="none" anchor="ctr"/>
            <a:lstStyle/>
            <a:p>
              <a:endParaRPr lang="en-US"/>
            </a:p>
          </p:txBody>
        </p:sp>
        <p:sp>
          <p:nvSpPr>
            <p:cNvPr id="42165" name="Line 132"/>
            <p:cNvSpPr>
              <a:spLocks noChangeShapeType="1"/>
            </p:cNvSpPr>
            <p:nvPr/>
          </p:nvSpPr>
          <p:spPr bwMode="auto">
            <a:xfrm>
              <a:off x="2809" y="3157"/>
              <a:ext cx="68" cy="22"/>
            </a:xfrm>
            <a:prstGeom prst="line">
              <a:avLst/>
            </a:prstGeom>
            <a:noFill/>
            <a:ln w="12700">
              <a:solidFill>
                <a:schemeClr val="tx1"/>
              </a:solidFill>
              <a:round/>
              <a:headEnd/>
              <a:tailEnd/>
            </a:ln>
          </p:spPr>
          <p:txBody>
            <a:bodyPr wrap="none" anchor="ctr"/>
            <a:lstStyle/>
            <a:p>
              <a:endParaRPr lang="en-US"/>
            </a:p>
          </p:txBody>
        </p:sp>
        <p:sp>
          <p:nvSpPr>
            <p:cNvPr id="42166" name="Line 133"/>
            <p:cNvSpPr>
              <a:spLocks noChangeShapeType="1"/>
            </p:cNvSpPr>
            <p:nvPr/>
          </p:nvSpPr>
          <p:spPr bwMode="auto">
            <a:xfrm flipH="1">
              <a:off x="2801" y="3187"/>
              <a:ext cx="84" cy="51"/>
            </a:xfrm>
            <a:prstGeom prst="line">
              <a:avLst/>
            </a:prstGeom>
            <a:noFill/>
            <a:ln w="12700">
              <a:solidFill>
                <a:schemeClr val="tx1"/>
              </a:solidFill>
              <a:round/>
              <a:headEnd/>
              <a:tailEnd/>
            </a:ln>
          </p:spPr>
          <p:txBody>
            <a:bodyPr wrap="none" anchor="ctr"/>
            <a:lstStyle/>
            <a:p>
              <a:endParaRPr lang="en-US"/>
            </a:p>
          </p:txBody>
        </p:sp>
      </p:grpSp>
      <p:grpSp>
        <p:nvGrpSpPr>
          <p:cNvPr id="21" name="Group 134"/>
          <p:cNvGrpSpPr>
            <a:grpSpLocks/>
          </p:cNvGrpSpPr>
          <p:nvPr/>
        </p:nvGrpSpPr>
        <p:grpSpPr bwMode="auto">
          <a:xfrm>
            <a:off x="3300413" y="4760385"/>
            <a:ext cx="141685" cy="325967"/>
            <a:chOff x="2079" y="2999"/>
            <a:chExt cx="89" cy="205"/>
          </a:xfrm>
        </p:grpSpPr>
        <p:sp>
          <p:nvSpPr>
            <p:cNvPr id="42160" name="Line 135"/>
            <p:cNvSpPr>
              <a:spLocks noChangeShapeType="1"/>
            </p:cNvSpPr>
            <p:nvPr/>
          </p:nvSpPr>
          <p:spPr bwMode="auto">
            <a:xfrm flipV="1">
              <a:off x="2079" y="2999"/>
              <a:ext cx="0" cy="205"/>
            </a:xfrm>
            <a:prstGeom prst="line">
              <a:avLst/>
            </a:prstGeom>
            <a:noFill/>
            <a:ln w="12700">
              <a:solidFill>
                <a:schemeClr val="tx1"/>
              </a:solidFill>
              <a:round/>
              <a:headEnd/>
              <a:tailEnd/>
            </a:ln>
          </p:spPr>
          <p:txBody>
            <a:bodyPr wrap="none" anchor="ctr"/>
            <a:lstStyle/>
            <a:p>
              <a:endParaRPr lang="en-US"/>
            </a:p>
          </p:txBody>
        </p:sp>
        <p:sp>
          <p:nvSpPr>
            <p:cNvPr id="42161" name="Line 136"/>
            <p:cNvSpPr>
              <a:spLocks noChangeShapeType="1"/>
            </p:cNvSpPr>
            <p:nvPr/>
          </p:nvSpPr>
          <p:spPr bwMode="auto">
            <a:xfrm>
              <a:off x="2083" y="3007"/>
              <a:ext cx="68" cy="22"/>
            </a:xfrm>
            <a:prstGeom prst="line">
              <a:avLst/>
            </a:prstGeom>
            <a:noFill/>
            <a:ln w="12700">
              <a:solidFill>
                <a:schemeClr val="tx1"/>
              </a:solidFill>
              <a:round/>
              <a:headEnd/>
              <a:tailEnd/>
            </a:ln>
          </p:spPr>
          <p:txBody>
            <a:bodyPr wrap="none" anchor="ctr"/>
            <a:lstStyle/>
            <a:p>
              <a:endParaRPr lang="en-US"/>
            </a:p>
          </p:txBody>
        </p:sp>
        <p:sp>
          <p:nvSpPr>
            <p:cNvPr id="42162" name="Line 137"/>
            <p:cNvSpPr>
              <a:spLocks noChangeShapeType="1"/>
            </p:cNvSpPr>
            <p:nvPr/>
          </p:nvSpPr>
          <p:spPr bwMode="auto">
            <a:xfrm flipH="1">
              <a:off x="2084" y="3037"/>
              <a:ext cx="84" cy="51"/>
            </a:xfrm>
            <a:prstGeom prst="line">
              <a:avLst/>
            </a:prstGeom>
            <a:noFill/>
            <a:ln w="12700">
              <a:solidFill>
                <a:schemeClr val="tx1"/>
              </a:solidFill>
              <a:round/>
              <a:headEnd/>
              <a:tailEnd/>
            </a:ln>
          </p:spPr>
          <p:txBody>
            <a:bodyPr wrap="none" anchor="ctr"/>
            <a:lstStyle/>
            <a:p>
              <a:endParaRPr lang="en-US"/>
            </a:p>
          </p:txBody>
        </p:sp>
      </p:grpSp>
      <p:grpSp>
        <p:nvGrpSpPr>
          <p:cNvPr id="22" name="Group 138"/>
          <p:cNvGrpSpPr>
            <a:grpSpLocks/>
          </p:cNvGrpSpPr>
          <p:nvPr/>
        </p:nvGrpSpPr>
        <p:grpSpPr bwMode="auto">
          <a:xfrm>
            <a:off x="4451747" y="4770967"/>
            <a:ext cx="142875" cy="325967"/>
            <a:chOff x="2804" y="3005"/>
            <a:chExt cx="90" cy="205"/>
          </a:xfrm>
        </p:grpSpPr>
        <p:sp>
          <p:nvSpPr>
            <p:cNvPr id="42157" name="Line 139"/>
            <p:cNvSpPr>
              <a:spLocks noChangeShapeType="1"/>
            </p:cNvSpPr>
            <p:nvPr/>
          </p:nvSpPr>
          <p:spPr bwMode="auto">
            <a:xfrm flipV="1">
              <a:off x="2808" y="3005"/>
              <a:ext cx="0" cy="205"/>
            </a:xfrm>
            <a:prstGeom prst="line">
              <a:avLst/>
            </a:prstGeom>
            <a:noFill/>
            <a:ln w="12700">
              <a:solidFill>
                <a:schemeClr val="tx1"/>
              </a:solidFill>
              <a:round/>
              <a:headEnd/>
              <a:tailEnd/>
            </a:ln>
          </p:spPr>
          <p:txBody>
            <a:bodyPr wrap="none" anchor="ctr"/>
            <a:lstStyle/>
            <a:p>
              <a:endParaRPr lang="en-US"/>
            </a:p>
          </p:txBody>
        </p:sp>
        <p:sp>
          <p:nvSpPr>
            <p:cNvPr id="42158" name="Line 140"/>
            <p:cNvSpPr>
              <a:spLocks noChangeShapeType="1"/>
            </p:cNvSpPr>
            <p:nvPr/>
          </p:nvSpPr>
          <p:spPr bwMode="auto">
            <a:xfrm>
              <a:off x="2812" y="3013"/>
              <a:ext cx="74" cy="22"/>
            </a:xfrm>
            <a:prstGeom prst="line">
              <a:avLst/>
            </a:prstGeom>
            <a:noFill/>
            <a:ln w="12700">
              <a:solidFill>
                <a:schemeClr val="tx1"/>
              </a:solidFill>
              <a:round/>
              <a:headEnd/>
              <a:tailEnd/>
            </a:ln>
          </p:spPr>
          <p:txBody>
            <a:bodyPr wrap="none" anchor="ctr"/>
            <a:lstStyle/>
            <a:p>
              <a:endParaRPr lang="en-US"/>
            </a:p>
          </p:txBody>
        </p:sp>
        <p:sp>
          <p:nvSpPr>
            <p:cNvPr id="42159" name="Line 141"/>
            <p:cNvSpPr>
              <a:spLocks noChangeShapeType="1"/>
            </p:cNvSpPr>
            <p:nvPr/>
          </p:nvSpPr>
          <p:spPr bwMode="auto">
            <a:xfrm flipH="1">
              <a:off x="2804" y="3043"/>
              <a:ext cx="90" cy="51"/>
            </a:xfrm>
            <a:prstGeom prst="line">
              <a:avLst/>
            </a:prstGeom>
            <a:noFill/>
            <a:ln w="12700">
              <a:solidFill>
                <a:schemeClr val="tx1"/>
              </a:solidFill>
              <a:round/>
              <a:headEnd/>
              <a:tailEnd/>
            </a:ln>
          </p:spPr>
          <p:txBody>
            <a:bodyPr wrap="none" anchor="ctr"/>
            <a:lstStyle/>
            <a:p>
              <a:endParaRPr lang="en-US"/>
            </a:p>
          </p:txBody>
        </p:sp>
      </p:grpSp>
      <p:grpSp>
        <p:nvGrpSpPr>
          <p:cNvPr id="23" name="Group 142"/>
          <p:cNvGrpSpPr>
            <a:grpSpLocks/>
          </p:cNvGrpSpPr>
          <p:nvPr/>
        </p:nvGrpSpPr>
        <p:grpSpPr bwMode="auto">
          <a:xfrm>
            <a:off x="2762250" y="2800351"/>
            <a:ext cx="142875" cy="268816"/>
            <a:chOff x="1740" y="1764"/>
            <a:chExt cx="90" cy="169"/>
          </a:xfrm>
        </p:grpSpPr>
        <p:sp>
          <p:nvSpPr>
            <p:cNvPr id="42153" name="Oval 143"/>
            <p:cNvSpPr>
              <a:spLocks noChangeArrowheads="1"/>
            </p:cNvSpPr>
            <p:nvPr/>
          </p:nvSpPr>
          <p:spPr bwMode="auto">
            <a:xfrm>
              <a:off x="1740" y="1904"/>
              <a:ext cx="49" cy="29"/>
            </a:xfrm>
            <a:prstGeom prst="ellipse">
              <a:avLst/>
            </a:prstGeom>
            <a:solidFill>
              <a:schemeClr val="bg1"/>
            </a:solidFill>
            <a:ln w="12700">
              <a:solidFill>
                <a:schemeClr val="tx1"/>
              </a:solidFill>
              <a:round/>
              <a:headEnd/>
              <a:tailEnd/>
            </a:ln>
          </p:spPr>
          <p:txBody>
            <a:bodyPr wrap="none" anchor="ctr"/>
            <a:lstStyle/>
            <a:p>
              <a:endParaRPr lang="en-US"/>
            </a:p>
          </p:txBody>
        </p:sp>
        <p:sp>
          <p:nvSpPr>
            <p:cNvPr id="42154" name="Line 144"/>
            <p:cNvSpPr>
              <a:spLocks noChangeShapeType="1"/>
            </p:cNvSpPr>
            <p:nvPr/>
          </p:nvSpPr>
          <p:spPr bwMode="auto">
            <a:xfrm flipV="1">
              <a:off x="1768" y="1764"/>
              <a:ext cx="0" cy="156"/>
            </a:xfrm>
            <a:prstGeom prst="line">
              <a:avLst/>
            </a:prstGeom>
            <a:noFill/>
            <a:ln w="12700">
              <a:solidFill>
                <a:schemeClr val="tx1"/>
              </a:solidFill>
              <a:round/>
              <a:headEnd/>
              <a:tailEnd/>
            </a:ln>
          </p:spPr>
          <p:txBody>
            <a:bodyPr wrap="none" anchor="ctr"/>
            <a:lstStyle/>
            <a:p>
              <a:endParaRPr lang="en-US"/>
            </a:p>
          </p:txBody>
        </p:sp>
        <p:sp>
          <p:nvSpPr>
            <p:cNvPr id="42155" name="Line 145"/>
            <p:cNvSpPr>
              <a:spLocks noChangeShapeType="1"/>
            </p:cNvSpPr>
            <p:nvPr/>
          </p:nvSpPr>
          <p:spPr bwMode="auto">
            <a:xfrm>
              <a:off x="1772" y="1772"/>
              <a:ext cx="50" cy="14"/>
            </a:xfrm>
            <a:prstGeom prst="line">
              <a:avLst/>
            </a:prstGeom>
            <a:noFill/>
            <a:ln w="12700">
              <a:solidFill>
                <a:schemeClr val="tx1"/>
              </a:solidFill>
              <a:round/>
              <a:headEnd/>
              <a:tailEnd/>
            </a:ln>
          </p:spPr>
          <p:txBody>
            <a:bodyPr wrap="none" anchor="ctr"/>
            <a:lstStyle/>
            <a:p>
              <a:endParaRPr lang="en-US"/>
            </a:p>
          </p:txBody>
        </p:sp>
        <p:sp>
          <p:nvSpPr>
            <p:cNvPr id="42156" name="Line 146"/>
            <p:cNvSpPr>
              <a:spLocks noChangeShapeType="1"/>
            </p:cNvSpPr>
            <p:nvPr/>
          </p:nvSpPr>
          <p:spPr bwMode="auto">
            <a:xfrm flipH="1">
              <a:off x="1764" y="1794"/>
              <a:ext cx="66" cy="36"/>
            </a:xfrm>
            <a:prstGeom prst="line">
              <a:avLst/>
            </a:prstGeom>
            <a:noFill/>
            <a:ln w="12700">
              <a:solidFill>
                <a:schemeClr val="tx1"/>
              </a:solidFill>
              <a:round/>
              <a:headEnd/>
              <a:tailEnd/>
            </a:ln>
          </p:spPr>
          <p:txBody>
            <a:bodyPr wrap="none" anchor="ctr"/>
            <a:lstStyle/>
            <a:p>
              <a:endParaRPr lang="en-US"/>
            </a:p>
          </p:txBody>
        </p:sp>
      </p:grpSp>
      <p:grpSp>
        <p:nvGrpSpPr>
          <p:cNvPr id="24" name="Group 147"/>
          <p:cNvGrpSpPr>
            <a:grpSpLocks/>
          </p:cNvGrpSpPr>
          <p:nvPr/>
        </p:nvGrpSpPr>
        <p:grpSpPr bwMode="auto">
          <a:xfrm>
            <a:off x="1962150" y="2677585"/>
            <a:ext cx="104775" cy="247649"/>
            <a:chOff x="1236" y="1686"/>
            <a:chExt cx="66" cy="156"/>
          </a:xfrm>
        </p:grpSpPr>
        <p:sp>
          <p:nvSpPr>
            <p:cNvPr id="42150" name="Line 148"/>
            <p:cNvSpPr>
              <a:spLocks noChangeShapeType="1"/>
            </p:cNvSpPr>
            <p:nvPr/>
          </p:nvSpPr>
          <p:spPr bwMode="auto">
            <a:xfrm flipV="1">
              <a:off x="1240" y="1686"/>
              <a:ext cx="0" cy="156"/>
            </a:xfrm>
            <a:prstGeom prst="line">
              <a:avLst/>
            </a:prstGeom>
            <a:noFill/>
            <a:ln w="12700">
              <a:solidFill>
                <a:schemeClr val="tx1"/>
              </a:solidFill>
              <a:round/>
              <a:headEnd/>
              <a:tailEnd/>
            </a:ln>
          </p:spPr>
          <p:txBody>
            <a:bodyPr wrap="none" anchor="ctr"/>
            <a:lstStyle/>
            <a:p>
              <a:endParaRPr lang="en-US"/>
            </a:p>
          </p:txBody>
        </p:sp>
        <p:sp>
          <p:nvSpPr>
            <p:cNvPr id="42151" name="Line 149"/>
            <p:cNvSpPr>
              <a:spLocks noChangeShapeType="1"/>
            </p:cNvSpPr>
            <p:nvPr/>
          </p:nvSpPr>
          <p:spPr bwMode="auto">
            <a:xfrm>
              <a:off x="1244" y="1694"/>
              <a:ext cx="50" cy="14"/>
            </a:xfrm>
            <a:prstGeom prst="line">
              <a:avLst/>
            </a:prstGeom>
            <a:noFill/>
            <a:ln w="12700">
              <a:solidFill>
                <a:schemeClr val="tx1"/>
              </a:solidFill>
              <a:round/>
              <a:headEnd/>
              <a:tailEnd/>
            </a:ln>
          </p:spPr>
          <p:txBody>
            <a:bodyPr wrap="none" anchor="ctr"/>
            <a:lstStyle/>
            <a:p>
              <a:endParaRPr lang="en-US"/>
            </a:p>
          </p:txBody>
        </p:sp>
        <p:sp>
          <p:nvSpPr>
            <p:cNvPr id="42152" name="Line 150"/>
            <p:cNvSpPr>
              <a:spLocks noChangeShapeType="1"/>
            </p:cNvSpPr>
            <p:nvPr/>
          </p:nvSpPr>
          <p:spPr bwMode="auto">
            <a:xfrm flipH="1">
              <a:off x="1236" y="1716"/>
              <a:ext cx="66" cy="36"/>
            </a:xfrm>
            <a:prstGeom prst="line">
              <a:avLst/>
            </a:prstGeom>
            <a:noFill/>
            <a:ln w="12700">
              <a:solidFill>
                <a:schemeClr val="tx1"/>
              </a:solidFill>
              <a:round/>
              <a:headEnd/>
              <a:tailEnd/>
            </a:ln>
          </p:spPr>
          <p:txBody>
            <a:bodyPr wrap="none" anchor="ctr"/>
            <a:lstStyle/>
            <a:p>
              <a:endParaRPr lang="en-US"/>
            </a:p>
          </p:txBody>
        </p:sp>
      </p:grpSp>
      <p:grpSp>
        <p:nvGrpSpPr>
          <p:cNvPr id="25" name="Group 151"/>
          <p:cNvGrpSpPr>
            <a:grpSpLocks/>
          </p:cNvGrpSpPr>
          <p:nvPr/>
        </p:nvGrpSpPr>
        <p:grpSpPr bwMode="auto">
          <a:xfrm>
            <a:off x="2786063" y="2658533"/>
            <a:ext cx="104775" cy="247651"/>
            <a:chOff x="1755" y="1674"/>
            <a:chExt cx="66" cy="156"/>
          </a:xfrm>
        </p:grpSpPr>
        <p:sp>
          <p:nvSpPr>
            <p:cNvPr id="42147" name="Line 152"/>
            <p:cNvSpPr>
              <a:spLocks noChangeShapeType="1"/>
            </p:cNvSpPr>
            <p:nvPr/>
          </p:nvSpPr>
          <p:spPr bwMode="auto">
            <a:xfrm flipV="1">
              <a:off x="1759" y="1674"/>
              <a:ext cx="0" cy="156"/>
            </a:xfrm>
            <a:prstGeom prst="line">
              <a:avLst/>
            </a:prstGeom>
            <a:noFill/>
            <a:ln w="12700">
              <a:solidFill>
                <a:schemeClr val="tx1"/>
              </a:solidFill>
              <a:round/>
              <a:headEnd/>
              <a:tailEnd/>
            </a:ln>
          </p:spPr>
          <p:txBody>
            <a:bodyPr wrap="none" anchor="ctr"/>
            <a:lstStyle/>
            <a:p>
              <a:endParaRPr lang="en-US"/>
            </a:p>
          </p:txBody>
        </p:sp>
        <p:sp>
          <p:nvSpPr>
            <p:cNvPr id="42148" name="Line 153"/>
            <p:cNvSpPr>
              <a:spLocks noChangeShapeType="1"/>
            </p:cNvSpPr>
            <p:nvPr/>
          </p:nvSpPr>
          <p:spPr bwMode="auto">
            <a:xfrm>
              <a:off x="1763" y="1682"/>
              <a:ext cx="50" cy="14"/>
            </a:xfrm>
            <a:prstGeom prst="line">
              <a:avLst/>
            </a:prstGeom>
            <a:noFill/>
            <a:ln w="12700">
              <a:solidFill>
                <a:schemeClr val="tx1"/>
              </a:solidFill>
              <a:round/>
              <a:headEnd/>
              <a:tailEnd/>
            </a:ln>
          </p:spPr>
          <p:txBody>
            <a:bodyPr wrap="none" anchor="ctr"/>
            <a:lstStyle/>
            <a:p>
              <a:endParaRPr lang="en-US"/>
            </a:p>
          </p:txBody>
        </p:sp>
        <p:sp>
          <p:nvSpPr>
            <p:cNvPr id="42149" name="Line 154"/>
            <p:cNvSpPr>
              <a:spLocks noChangeShapeType="1"/>
            </p:cNvSpPr>
            <p:nvPr/>
          </p:nvSpPr>
          <p:spPr bwMode="auto">
            <a:xfrm flipH="1">
              <a:off x="1755" y="1704"/>
              <a:ext cx="66" cy="36"/>
            </a:xfrm>
            <a:prstGeom prst="line">
              <a:avLst/>
            </a:prstGeom>
            <a:noFill/>
            <a:ln w="12700">
              <a:solidFill>
                <a:schemeClr val="tx1"/>
              </a:solidFill>
              <a:round/>
              <a:headEnd/>
              <a:tailEnd/>
            </a:ln>
          </p:spPr>
          <p:txBody>
            <a:bodyPr wrap="none" anchor="ctr"/>
            <a:lstStyle/>
            <a:p>
              <a:endParaRPr lang="en-US"/>
            </a:p>
          </p:txBody>
        </p:sp>
      </p:grpSp>
      <p:sp>
        <p:nvSpPr>
          <p:cNvPr id="42047" name="Rectangle 155"/>
          <p:cNvSpPr>
            <a:spLocks noChangeArrowheads="1"/>
          </p:cNvSpPr>
          <p:nvPr/>
        </p:nvSpPr>
        <p:spPr bwMode="auto">
          <a:xfrm>
            <a:off x="570310" y="4442885"/>
            <a:ext cx="1477970" cy="228268"/>
          </a:xfrm>
          <a:prstGeom prst="rect">
            <a:avLst/>
          </a:prstGeom>
          <a:noFill/>
          <a:ln w="12700">
            <a:noFill/>
            <a:miter lim="800000"/>
            <a:headEnd/>
            <a:tailEnd/>
          </a:ln>
        </p:spPr>
        <p:txBody>
          <a:bodyPr wrap="none" lIns="90488" tIns="44450" rIns="90488" bIns="44450">
            <a:spAutoFit/>
          </a:bodyPr>
          <a:lstStyle/>
          <a:p>
            <a:pPr eaLnBrk="0" hangingPunct="0"/>
            <a:r>
              <a:rPr lang="en-US" sz="900" b="1" u="none">
                <a:latin typeface="Arial" charset="0"/>
              </a:rPr>
              <a:t>ENTRANCE MARKERS:</a:t>
            </a:r>
          </a:p>
        </p:txBody>
      </p:sp>
      <p:sp>
        <p:nvSpPr>
          <p:cNvPr id="42048" name="Line 156"/>
          <p:cNvSpPr>
            <a:spLocks noChangeShapeType="1"/>
          </p:cNvSpPr>
          <p:nvPr/>
        </p:nvSpPr>
        <p:spPr bwMode="auto">
          <a:xfrm>
            <a:off x="2049067" y="4578351"/>
            <a:ext cx="1173956" cy="630767"/>
          </a:xfrm>
          <a:prstGeom prst="line">
            <a:avLst/>
          </a:prstGeom>
          <a:noFill/>
          <a:ln w="12700">
            <a:solidFill>
              <a:schemeClr val="tx1"/>
            </a:solidFill>
            <a:round/>
            <a:headEnd/>
            <a:tailEnd type="triangle" w="med" len="med"/>
          </a:ln>
        </p:spPr>
        <p:txBody>
          <a:bodyPr wrap="none" anchor="ctr"/>
          <a:lstStyle/>
          <a:p>
            <a:endParaRPr lang="en-US"/>
          </a:p>
        </p:txBody>
      </p:sp>
      <p:sp>
        <p:nvSpPr>
          <p:cNvPr id="42049" name="Rectangle 157"/>
          <p:cNvSpPr>
            <a:spLocks noChangeArrowheads="1"/>
          </p:cNvSpPr>
          <p:nvPr/>
        </p:nvSpPr>
        <p:spPr bwMode="auto">
          <a:xfrm>
            <a:off x="3857933" y="7586134"/>
            <a:ext cx="1085234" cy="243656"/>
          </a:xfrm>
          <a:prstGeom prst="rect">
            <a:avLst/>
          </a:prstGeom>
          <a:noFill/>
          <a:ln w="12700">
            <a:noFill/>
            <a:miter lim="800000"/>
            <a:headEnd/>
            <a:tailEnd/>
          </a:ln>
        </p:spPr>
        <p:txBody>
          <a:bodyPr wrap="none" lIns="90488" tIns="44450" rIns="90488" bIns="44450">
            <a:spAutoFit/>
          </a:bodyPr>
          <a:lstStyle/>
          <a:p>
            <a:pPr algn="ctr" eaLnBrk="0" hangingPunct="0"/>
            <a:r>
              <a:rPr lang="en-US" sz="1000" u="none" dirty="0">
                <a:latin typeface="Arial" charset="0"/>
              </a:rPr>
              <a:t>TWO </a:t>
            </a:r>
            <a:r>
              <a:rPr lang="en-US" sz="1000" u="none" dirty="0" smtClean="0">
                <a:latin typeface="Arial" charset="0"/>
              </a:rPr>
              <a:t>IV </a:t>
            </a:r>
            <a:r>
              <a:rPr lang="en-US" sz="1000" u="none" dirty="0">
                <a:latin typeface="Arial" charset="0"/>
              </a:rPr>
              <a:t>LINES</a:t>
            </a:r>
          </a:p>
        </p:txBody>
      </p:sp>
      <p:sp>
        <p:nvSpPr>
          <p:cNvPr id="42050" name="Rectangle 158"/>
          <p:cNvSpPr>
            <a:spLocks noChangeArrowheads="1"/>
          </p:cNvSpPr>
          <p:nvPr/>
        </p:nvSpPr>
        <p:spPr bwMode="auto">
          <a:xfrm>
            <a:off x="685800" y="188385"/>
            <a:ext cx="5400710" cy="397545"/>
          </a:xfrm>
          <a:prstGeom prst="rect">
            <a:avLst/>
          </a:prstGeom>
          <a:noFill/>
          <a:ln w="12700">
            <a:noFill/>
            <a:miter lim="800000"/>
            <a:headEnd/>
            <a:tailEnd/>
          </a:ln>
        </p:spPr>
        <p:txBody>
          <a:bodyPr wrap="none" lIns="90488" tIns="44450" rIns="90488" bIns="44450">
            <a:spAutoFit/>
          </a:bodyPr>
          <a:lstStyle/>
          <a:p>
            <a:pPr eaLnBrk="0" hangingPunct="0"/>
            <a:r>
              <a:rPr lang="en-US" sz="2000" b="1" u="sng" dirty="0">
                <a:latin typeface="Arial" charset="0"/>
              </a:rPr>
              <a:t>INTERMEDIATE </a:t>
            </a:r>
            <a:r>
              <a:rPr lang="en-US" sz="2000" b="1" u="sng" dirty="0" smtClean="0">
                <a:latin typeface="Arial" charset="0"/>
              </a:rPr>
              <a:t>BREACH LANE MARKING </a:t>
            </a:r>
            <a:endParaRPr lang="en-US" sz="2000" b="1" u="sng" dirty="0">
              <a:latin typeface="Arial" charset="0"/>
            </a:endParaRPr>
          </a:p>
        </p:txBody>
      </p:sp>
      <p:grpSp>
        <p:nvGrpSpPr>
          <p:cNvPr id="26" name="Group 159"/>
          <p:cNvGrpSpPr>
            <a:grpSpLocks/>
          </p:cNvGrpSpPr>
          <p:nvPr/>
        </p:nvGrpSpPr>
        <p:grpSpPr bwMode="auto">
          <a:xfrm>
            <a:off x="1453754" y="2404534"/>
            <a:ext cx="292894" cy="241300"/>
            <a:chOff x="916" y="1514"/>
            <a:chExt cx="184" cy="152"/>
          </a:xfrm>
        </p:grpSpPr>
        <p:sp>
          <p:nvSpPr>
            <p:cNvPr id="42144" name="Rectangle 160"/>
            <p:cNvSpPr>
              <a:spLocks noChangeArrowheads="1"/>
            </p:cNvSpPr>
            <p:nvPr/>
          </p:nvSpPr>
          <p:spPr bwMode="auto">
            <a:xfrm>
              <a:off x="920" y="1514"/>
              <a:ext cx="176" cy="72"/>
            </a:xfrm>
            <a:prstGeom prst="rect">
              <a:avLst/>
            </a:prstGeom>
            <a:solidFill>
              <a:srgbClr val="FF9900"/>
            </a:solidFill>
            <a:ln w="12700">
              <a:solidFill>
                <a:schemeClr val="tx1"/>
              </a:solidFill>
              <a:miter lim="800000"/>
              <a:headEnd/>
              <a:tailEnd/>
            </a:ln>
          </p:spPr>
          <p:txBody>
            <a:bodyPr wrap="none" anchor="ctr"/>
            <a:lstStyle/>
            <a:p>
              <a:endParaRPr lang="en-US"/>
            </a:p>
          </p:txBody>
        </p:sp>
        <p:sp>
          <p:nvSpPr>
            <p:cNvPr id="42145" name="Line 161"/>
            <p:cNvSpPr>
              <a:spLocks noChangeShapeType="1"/>
            </p:cNvSpPr>
            <p:nvPr/>
          </p:nvSpPr>
          <p:spPr bwMode="auto">
            <a:xfrm>
              <a:off x="916" y="1522"/>
              <a:ext cx="0" cy="144"/>
            </a:xfrm>
            <a:prstGeom prst="line">
              <a:avLst/>
            </a:prstGeom>
            <a:noFill/>
            <a:ln w="12700">
              <a:solidFill>
                <a:schemeClr val="tx1"/>
              </a:solidFill>
              <a:round/>
              <a:headEnd/>
              <a:tailEnd/>
            </a:ln>
          </p:spPr>
          <p:txBody>
            <a:bodyPr wrap="none" anchor="ctr"/>
            <a:lstStyle/>
            <a:p>
              <a:endParaRPr lang="en-US"/>
            </a:p>
          </p:txBody>
        </p:sp>
        <p:sp>
          <p:nvSpPr>
            <p:cNvPr id="42146" name="Line 162"/>
            <p:cNvSpPr>
              <a:spLocks noChangeShapeType="1"/>
            </p:cNvSpPr>
            <p:nvPr/>
          </p:nvSpPr>
          <p:spPr bwMode="auto">
            <a:xfrm>
              <a:off x="1100" y="1522"/>
              <a:ext cx="0" cy="144"/>
            </a:xfrm>
            <a:prstGeom prst="line">
              <a:avLst/>
            </a:prstGeom>
            <a:noFill/>
            <a:ln w="12700">
              <a:solidFill>
                <a:schemeClr val="tx1"/>
              </a:solidFill>
              <a:round/>
              <a:headEnd/>
              <a:tailEnd/>
            </a:ln>
          </p:spPr>
          <p:txBody>
            <a:bodyPr wrap="none" anchor="ctr"/>
            <a:lstStyle/>
            <a:p>
              <a:endParaRPr lang="en-US"/>
            </a:p>
          </p:txBody>
        </p:sp>
      </p:grpSp>
      <p:grpSp>
        <p:nvGrpSpPr>
          <p:cNvPr id="27" name="Group 163"/>
          <p:cNvGrpSpPr>
            <a:grpSpLocks/>
          </p:cNvGrpSpPr>
          <p:nvPr/>
        </p:nvGrpSpPr>
        <p:grpSpPr bwMode="auto">
          <a:xfrm>
            <a:off x="2499123" y="2349501"/>
            <a:ext cx="291703" cy="241300"/>
            <a:chOff x="1574" y="1480"/>
            <a:chExt cx="184" cy="152"/>
          </a:xfrm>
        </p:grpSpPr>
        <p:sp>
          <p:nvSpPr>
            <p:cNvPr id="42141" name="Rectangle 164"/>
            <p:cNvSpPr>
              <a:spLocks noChangeArrowheads="1"/>
            </p:cNvSpPr>
            <p:nvPr/>
          </p:nvSpPr>
          <p:spPr bwMode="auto">
            <a:xfrm>
              <a:off x="1578" y="1480"/>
              <a:ext cx="176" cy="72"/>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2142" name="Line 165"/>
            <p:cNvSpPr>
              <a:spLocks noChangeShapeType="1"/>
            </p:cNvSpPr>
            <p:nvPr/>
          </p:nvSpPr>
          <p:spPr bwMode="auto">
            <a:xfrm>
              <a:off x="1574" y="1488"/>
              <a:ext cx="0" cy="144"/>
            </a:xfrm>
            <a:prstGeom prst="line">
              <a:avLst/>
            </a:prstGeom>
            <a:noFill/>
            <a:ln w="12700">
              <a:solidFill>
                <a:schemeClr val="tx1"/>
              </a:solidFill>
              <a:round/>
              <a:headEnd/>
              <a:tailEnd/>
            </a:ln>
          </p:spPr>
          <p:txBody>
            <a:bodyPr wrap="none" anchor="ctr"/>
            <a:lstStyle/>
            <a:p>
              <a:endParaRPr lang="en-US"/>
            </a:p>
          </p:txBody>
        </p:sp>
        <p:sp>
          <p:nvSpPr>
            <p:cNvPr id="42143" name="Line 166"/>
            <p:cNvSpPr>
              <a:spLocks noChangeShapeType="1"/>
            </p:cNvSpPr>
            <p:nvPr/>
          </p:nvSpPr>
          <p:spPr bwMode="auto">
            <a:xfrm>
              <a:off x="1758" y="1488"/>
              <a:ext cx="0" cy="144"/>
            </a:xfrm>
            <a:prstGeom prst="line">
              <a:avLst/>
            </a:prstGeom>
            <a:noFill/>
            <a:ln w="12700">
              <a:solidFill>
                <a:schemeClr val="tx1"/>
              </a:solidFill>
              <a:round/>
              <a:headEnd/>
              <a:tailEnd/>
            </a:ln>
          </p:spPr>
          <p:txBody>
            <a:bodyPr wrap="none" anchor="ctr"/>
            <a:lstStyle/>
            <a:p>
              <a:endParaRPr lang="en-US"/>
            </a:p>
          </p:txBody>
        </p:sp>
      </p:grpSp>
      <p:grpSp>
        <p:nvGrpSpPr>
          <p:cNvPr id="28" name="Group 167"/>
          <p:cNvGrpSpPr>
            <a:grpSpLocks/>
          </p:cNvGrpSpPr>
          <p:nvPr/>
        </p:nvGrpSpPr>
        <p:grpSpPr bwMode="auto">
          <a:xfrm>
            <a:off x="963216" y="2199218"/>
            <a:ext cx="292894" cy="241300"/>
            <a:chOff x="607" y="1385"/>
            <a:chExt cx="184" cy="152"/>
          </a:xfrm>
        </p:grpSpPr>
        <p:sp>
          <p:nvSpPr>
            <p:cNvPr id="42138" name="Rectangle 168"/>
            <p:cNvSpPr>
              <a:spLocks noChangeArrowheads="1"/>
            </p:cNvSpPr>
            <p:nvPr/>
          </p:nvSpPr>
          <p:spPr bwMode="auto">
            <a:xfrm>
              <a:off x="611" y="1385"/>
              <a:ext cx="176" cy="72"/>
            </a:xfrm>
            <a:prstGeom prst="rect">
              <a:avLst/>
            </a:prstGeom>
            <a:solidFill>
              <a:srgbClr val="FF9900"/>
            </a:solidFill>
            <a:ln w="12700">
              <a:solidFill>
                <a:schemeClr val="tx1"/>
              </a:solidFill>
              <a:miter lim="800000"/>
              <a:headEnd/>
              <a:tailEnd/>
            </a:ln>
          </p:spPr>
          <p:txBody>
            <a:bodyPr wrap="none" anchor="ctr"/>
            <a:lstStyle/>
            <a:p>
              <a:endParaRPr lang="en-US"/>
            </a:p>
          </p:txBody>
        </p:sp>
        <p:sp>
          <p:nvSpPr>
            <p:cNvPr id="42139" name="Line 169"/>
            <p:cNvSpPr>
              <a:spLocks noChangeShapeType="1"/>
            </p:cNvSpPr>
            <p:nvPr/>
          </p:nvSpPr>
          <p:spPr bwMode="auto">
            <a:xfrm>
              <a:off x="607" y="1393"/>
              <a:ext cx="0" cy="144"/>
            </a:xfrm>
            <a:prstGeom prst="line">
              <a:avLst/>
            </a:prstGeom>
            <a:noFill/>
            <a:ln w="12700">
              <a:solidFill>
                <a:schemeClr val="tx1"/>
              </a:solidFill>
              <a:round/>
              <a:headEnd/>
              <a:tailEnd/>
            </a:ln>
          </p:spPr>
          <p:txBody>
            <a:bodyPr wrap="none" anchor="ctr"/>
            <a:lstStyle/>
            <a:p>
              <a:endParaRPr lang="en-US"/>
            </a:p>
          </p:txBody>
        </p:sp>
        <p:sp>
          <p:nvSpPr>
            <p:cNvPr id="42140" name="Line 170"/>
            <p:cNvSpPr>
              <a:spLocks noChangeShapeType="1"/>
            </p:cNvSpPr>
            <p:nvPr/>
          </p:nvSpPr>
          <p:spPr bwMode="auto">
            <a:xfrm>
              <a:off x="791" y="1393"/>
              <a:ext cx="0" cy="144"/>
            </a:xfrm>
            <a:prstGeom prst="line">
              <a:avLst/>
            </a:prstGeom>
            <a:noFill/>
            <a:ln w="12700">
              <a:solidFill>
                <a:schemeClr val="tx1"/>
              </a:solidFill>
              <a:round/>
              <a:headEnd/>
              <a:tailEnd/>
            </a:ln>
          </p:spPr>
          <p:txBody>
            <a:bodyPr wrap="none" anchor="ctr"/>
            <a:lstStyle/>
            <a:p>
              <a:endParaRPr lang="en-US"/>
            </a:p>
          </p:txBody>
        </p:sp>
      </p:grpSp>
      <p:grpSp>
        <p:nvGrpSpPr>
          <p:cNvPr id="29" name="Group 171"/>
          <p:cNvGrpSpPr>
            <a:grpSpLocks/>
          </p:cNvGrpSpPr>
          <p:nvPr/>
        </p:nvGrpSpPr>
        <p:grpSpPr bwMode="auto">
          <a:xfrm>
            <a:off x="529829" y="1979085"/>
            <a:ext cx="292894" cy="241300"/>
            <a:chOff x="334" y="1247"/>
            <a:chExt cx="184" cy="152"/>
          </a:xfrm>
        </p:grpSpPr>
        <p:sp>
          <p:nvSpPr>
            <p:cNvPr id="42135" name="Rectangle 172"/>
            <p:cNvSpPr>
              <a:spLocks noChangeArrowheads="1"/>
            </p:cNvSpPr>
            <p:nvPr/>
          </p:nvSpPr>
          <p:spPr bwMode="auto">
            <a:xfrm>
              <a:off x="338" y="1247"/>
              <a:ext cx="176" cy="72"/>
            </a:xfrm>
            <a:prstGeom prst="rect">
              <a:avLst/>
            </a:prstGeom>
            <a:solidFill>
              <a:srgbClr val="FF9900"/>
            </a:solidFill>
            <a:ln w="12700">
              <a:solidFill>
                <a:schemeClr val="tx1"/>
              </a:solidFill>
              <a:miter lim="800000"/>
              <a:headEnd/>
              <a:tailEnd/>
            </a:ln>
          </p:spPr>
          <p:txBody>
            <a:bodyPr wrap="none" anchor="ctr"/>
            <a:lstStyle/>
            <a:p>
              <a:endParaRPr lang="en-US"/>
            </a:p>
          </p:txBody>
        </p:sp>
        <p:sp>
          <p:nvSpPr>
            <p:cNvPr id="42136" name="Line 173"/>
            <p:cNvSpPr>
              <a:spLocks noChangeShapeType="1"/>
            </p:cNvSpPr>
            <p:nvPr/>
          </p:nvSpPr>
          <p:spPr bwMode="auto">
            <a:xfrm>
              <a:off x="334" y="1255"/>
              <a:ext cx="0" cy="144"/>
            </a:xfrm>
            <a:prstGeom prst="line">
              <a:avLst/>
            </a:prstGeom>
            <a:noFill/>
            <a:ln w="12700">
              <a:solidFill>
                <a:schemeClr val="tx1"/>
              </a:solidFill>
              <a:round/>
              <a:headEnd/>
              <a:tailEnd/>
            </a:ln>
          </p:spPr>
          <p:txBody>
            <a:bodyPr wrap="none" anchor="ctr"/>
            <a:lstStyle/>
            <a:p>
              <a:endParaRPr lang="en-US"/>
            </a:p>
          </p:txBody>
        </p:sp>
        <p:sp>
          <p:nvSpPr>
            <p:cNvPr id="42137" name="Line 174"/>
            <p:cNvSpPr>
              <a:spLocks noChangeShapeType="1"/>
            </p:cNvSpPr>
            <p:nvPr/>
          </p:nvSpPr>
          <p:spPr bwMode="auto">
            <a:xfrm>
              <a:off x="518" y="1255"/>
              <a:ext cx="0" cy="144"/>
            </a:xfrm>
            <a:prstGeom prst="line">
              <a:avLst/>
            </a:prstGeom>
            <a:noFill/>
            <a:ln w="12700">
              <a:solidFill>
                <a:schemeClr val="tx1"/>
              </a:solidFill>
              <a:round/>
              <a:headEnd/>
              <a:tailEnd/>
            </a:ln>
          </p:spPr>
          <p:txBody>
            <a:bodyPr wrap="none" anchor="ctr"/>
            <a:lstStyle/>
            <a:p>
              <a:endParaRPr lang="en-US"/>
            </a:p>
          </p:txBody>
        </p:sp>
      </p:grpSp>
      <p:grpSp>
        <p:nvGrpSpPr>
          <p:cNvPr id="30" name="Group 175"/>
          <p:cNvGrpSpPr>
            <a:grpSpLocks/>
          </p:cNvGrpSpPr>
          <p:nvPr/>
        </p:nvGrpSpPr>
        <p:grpSpPr bwMode="auto">
          <a:xfrm>
            <a:off x="2894410" y="2131485"/>
            <a:ext cx="291703" cy="241300"/>
            <a:chOff x="1823" y="1342"/>
            <a:chExt cx="184" cy="152"/>
          </a:xfrm>
        </p:grpSpPr>
        <p:sp>
          <p:nvSpPr>
            <p:cNvPr id="42132" name="Rectangle 176"/>
            <p:cNvSpPr>
              <a:spLocks noChangeArrowheads="1"/>
            </p:cNvSpPr>
            <p:nvPr/>
          </p:nvSpPr>
          <p:spPr bwMode="auto">
            <a:xfrm>
              <a:off x="1827" y="1342"/>
              <a:ext cx="176" cy="72"/>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2133" name="Line 177"/>
            <p:cNvSpPr>
              <a:spLocks noChangeShapeType="1"/>
            </p:cNvSpPr>
            <p:nvPr/>
          </p:nvSpPr>
          <p:spPr bwMode="auto">
            <a:xfrm>
              <a:off x="1823" y="1350"/>
              <a:ext cx="0" cy="144"/>
            </a:xfrm>
            <a:prstGeom prst="line">
              <a:avLst/>
            </a:prstGeom>
            <a:noFill/>
            <a:ln w="12700">
              <a:solidFill>
                <a:schemeClr val="tx1"/>
              </a:solidFill>
              <a:round/>
              <a:headEnd/>
              <a:tailEnd/>
            </a:ln>
          </p:spPr>
          <p:txBody>
            <a:bodyPr wrap="none" anchor="ctr"/>
            <a:lstStyle/>
            <a:p>
              <a:endParaRPr lang="en-US"/>
            </a:p>
          </p:txBody>
        </p:sp>
        <p:sp>
          <p:nvSpPr>
            <p:cNvPr id="42134" name="Line 178"/>
            <p:cNvSpPr>
              <a:spLocks noChangeShapeType="1"/>
            </p:cNvSpPr>
            <p:nvPr/>
          </p:nvSpPr>
          <p:spPr bwMode="auto">
            <a:xfrm>
              <a:off x="2007" y="1350"/>
              <a:ext cx="0" cy="144"/>
            </a:xfrm>
            <a:prstGeom prst="line">
              <a:avLst/>
            </a:prstGeom>
            <a:noFill/>
            <a:ln w="12700">
              <a:solidFill>
                <a:schemeClr val="tx1"/>
              </a:solidFill>
              <a:round/>
              <a:headEnd/>
              <a:tailEnd/>
            </a:ln>
          </p:spPr>
          <p:txBody>
            <a:bodyPr wrap="none" anchor="ctr"/>
            <a:lstStyle/>
            <a:p>
              <a:endParaRPr lang="en-US"/>
            </a:p>
          </p:txBody>
        </p:sp>
      </p:grpSp>
      <p:grpSp>
        <p:nvGrpSpPr>
          <p:cNvPr id="31" name="Group 179"/>
          <p:cNvGrpSpPr>
            <a:grpSpLocks/>
          </p:cNvGrpSpPr>
          <p:nvPr/>
        </p:nvGrpSpPr>
        <p:grpSpPr bwMode="auto">
          <a:xfrm>
            <a:off x="3289698" y="1782234"/>
            <a:ext cx="291703" cy="241300"/>
            <a:chOff x="2072" y="1123"/>
            <a:chExt cx="184" cy="152"/>
          </a:xfrm>
        </p:grpSpPr>
        <p:sp>
          <p:nvSpPr>
            <p:cNvPr id="42129" name="Rectangle 180"/>
            <p:cNvSpPr>
              <a:spLocks noChangeArrowheads="1"/>
            </p:cNvSpPr>
            <p:nvPr/>
          </p:nvSpPr>
          <p:spPr bwMode="auto">
            <a:xfrm>
              <a:off x="2076" y="1123"/>
              <a:ext cx="176" cy="72"/>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2130" name="Line 181"/>
            <p:cNvSpPr>
              <a:spLocks noChangeShapeType="1"/>
            </p:cNvSpPr>
            <p:nvPr/>
          </p:nvSpPr>
          <p:spPr bwMode="auto">
            <a:xfrm>
              <a:off x="2072" y="1131"/>
              <a:ext cx="0" cy="144"/>
            </a:xfrm>
            <a:prstGeom prst="line">
              <a:avLst/>
            </a:prstGeom>
            <a:noFill/>
            <a:ln w="12700">
              <a:solidFill>
                <a:schemeClr val="tx1"/>
              </a:solidFill>
              <a:round/>
              <a:headEnd/>
              <a:tailEnd/>
            </a:ln>
          </p:spPr>
          <p:txBody>
            <a:bodyPr wrap="none" anchor="ctr"/>
            <a:lstStyle/>
            <a:p>
              <a:endParaRPr lang="en-US"/>
            </a:p>
          </p:txBody>
        </p:sp>
        <p:sp>
          <p:nvSpPr>
            <p:cNvPr id="42131" name="Line 182"/>
            <p:cNvSpPr>
              <a:spLocks noChangeShapeType="1"/>
            </p:cNvSpPr>
            <p:nvPr/>
          </p:nvSpPr>
          <p:spPr bwMode="auto">
            <a:xfrm>
              <a:off x="2256" y="1131"/>
              <a:ext cx="0" cy="144"/>
            </a:xfrm>
            <a:prstGeom prst="line">
              <a:avLst/>
            </a:prstGeom>
            <a:noFill/>
            <a:ln w="12700">
              <a:solidFill>
                <a:schemeClr val="tx1"/>
              </a:solidFill>
              <a:round/>
              <a:headEnd/>
              <a:tailEnd/>
            </a:ln>
          </p:spPr>
          <p:txBody>
            <a:bodyPr wrap="none" anchor="ctr"/>
            <a:lstStyle/>
            <a:p>
              <a:endParaRPr lang="en-US"/>
            </a:p>
          </p:txBody>
        </p:sp>
      </p:grpSp>
      <p:grpSp>
        <p:nvGrpSpPr>
          <p:cNvPr id="224" name="Group 183"/>
          <p:cNvGrpSpPr>
            <a:grpSpLocks/>
          </p:cNvGrpSpPr>
          <p:nvPr/>
        </p:nvGrpSpPr>
        <p:grpSpPr bwMode="auto">
          <a:xfrm>
            <a:off x="4457700" y="6963834"/>
            <a:ext cx="751285" cy="641351"/>
            <a:chOff x="2808" y="4386"/>
            <a:chExt cx="473" cy="404"/>
          </a:xfrm>
        </p:grpSpPr>
        <p:sp>
          <p:nvSpPr>
            <p:cNvPr id="42119" name="Freeform 184"/>
            <p:cNvSpPr>
              <a:spLocks/>
            </p:cNvSpPr>
            <p:nvPr/>
          </p:nvSpPr>
          <p:spPr bwMode="auto">
            <a:xfrm>
              <a:off x="2808" y="4418"/>
              <a:ext cx="169" cy="201"/>
            </a:xfrm>
            <a:custGeom>
              <a:avLst/>
              <a:gdLst>
                <a:gd name="T0" fmla="*/ 6 w 169"/>
                <a:gd name="T1" fmla="*/ 0 h 201"/>
                <a:gd name="T2" fmla="*/ 168 w 169"/>
                <a:gd name="T3" fmla="*/ 108 h 201"/>
                <a:gd name="T4" fmla="*/ 168 w 169"/>
                <a:gd name="T5" fmla="*/ 200 h 201"/>
                <a:gd name="T6" fmla="*/ 0 w 169"/>
                <a:gd name="T7" fmla="*/ 92 h 201"/>
                <a:gd name="T8" fmla="*/ 6 w 169"/>
                <a:gd name="T9" fmla="*/ 0 h 201"/>
                <a:gd name="T10" fmla="*/ 0 60000 65536"/>
                <a:gd name="T11" fmla="*/ 0 60000 65536"/>
                <a:gd name="T12" fmla="*/ 0 60000 65536"/>
                <a:gd name="T13" fmla="*/ 0 60000 65536"/>
                <a:gd name="T14" fmla="*/ 0 60000 65536"/>
                <a:gd name="T15" fmla="*/ 0 w 169"/>
                <a:gd name="T16" fmla="*/ 0 h 201"/>
                <a:gd name="T17" fmla="*/ 169 w 169"/>
                <a:gd name="T18" fmla="*/ 201 h 201"/>
              </a:gdLst>
              <a:ahLst/>
              <a:cxnLst>
                <a:cxn ang="T10">
                  <a:pos x="T0" y="T1"/>
                </a:cxn>
                <a:cxn ang="T11">
                  <a:pos x="T2" y="T3"/>
                </a:cxn>
                <a:cxn ang="T12">
                  <a:pos x="T4" y="T5"/>
                </a:cxn>
                <a:cxn ang="T13">
                  <a:pos x="T6" y="T7"/>
                </a:cxn>
                <a:cxn ang="T14">
                  <a:pos x="T8" y="T9"/>
                </a:cxn>
              </a:cxnLst>
              <a:rect l="T15" t="T16" r="T17" b="T18"/>
              <a:pathLst>
                <a:path w="169" h="201">
                  <a:moveTo>
                    <a:pt x="6" y="0"/>
                  </a:moveTo>
                  <a:lnTo>
                    <a:pt x="168" y="108"/>
                  </a:lnTo>
                  <a:lnTo>
                    <a:pt x="168" y="200"/>
                  </a:lnTo>
                  <a:lnTo>
                    <a:pt x="0" y="92"/>
                  </a:lnTo>
                  <a:lnTo>
                    <a:pt x="6" y="0"/>
                  </a:lnTo>
                </a:path>
              </a:pathLst>
            </a:custGeom>
            <a:solidFill>
              <a:srgbClr val="FF9900"/>
            </a:solidFill>
            <a:ln w="12700" cap="rnd" cmpd="sng">
              <a:solidFill>
                <a:schemeClr val="tx1"/>
              </a:solidFill>
              <a:prstDash val="solid"/>
              <a:round/>
              <a:headEnd type="none" w="med" len="med"/>
              <a:tailEnd type="none" w="med" len="med"/>
            </a:ln>
          </p:spPr>
          <p:txBody>
            <a:bodyPr/>
            <a:lstStyle/>
            <a:p>
              <a:endParaRPr lang="en-US"/>
            </a:p>
          </p:txBody>
        </p:sp>
        <p:sp>
          <p:nvSpPr>
            <p:cNvPr id="42120" name="Freeform 185"/>
            <p:cNvSpPr>
              <a:spLocks/>
            </p:cNvSpPr>
            <p:nvPr/>
          </p:nvSpPr>
          <p:spPr bwMode="auto">
            <a:xfrm>
              <a:off x="3000" y="4522"/>
              <a:ext cx="153" cy="145"/>
            </a:xfrm>
            <a:custGeom>
              <a:avLst/>
              <a:gdLst>
                <a:gd name="T0" fmla="*/ 0 w 153"/>
                <a:gd name="T1" fmla="*/ 8 h 145"/>
                <a:gd name="T2" fmla="*/ 96 w 153"/>
                <a:gd name="T3" fmla="*/ 56 h 145"/>
                <a:gd name="T4" fmla="*/ 152 w 153"/>
                <a:gd name="T5" fmla="*/ 0 h 145"/>
                <a:gd name="T6" fmla="*/ 152 w 153"/>
                <a:gd name="T7" fmla="*/ 104 h 145"/>
                <a:gd name="T8" fmla="*/ 96 w 153"/>
                <a:gd name="T9" fmla="*/ 144 h 145"/>
                <a:gd name="T10" fmla="*/ 0 w 153"/>
                <a:gd name="T11" fmla="*/ 104 h 145"/>
                <a:gd name="T12" fmla="*/ 0 w 153"/>
                <a:gd name="T13" fmla="*/ 8 h 145"/>
                <a:gd name="T14" fmla="*/ 0 60000 65536"/>
                <a:gd name="T15" fmla="*/ 0 60000 65536"/>
                <a:gd name="T16" fmla="*/ 0 60000 65536"/>
                <a:gd name="T17" fmla="*/ 0 60000 65536"/>
                <a:gd name="T18" fmla="*/ 0 60000 65536"/>
                <a:gd name="T19" fmla="*/ 0 60000 65536"/>
                <a:gd name="T20" fmla="*/ 0 60000 65536"/>
                <a:gd name="T21" fmla="*/ 0 w 153"/>
                <a:gd name="T22" fmla="*/ 0 h 145"/>
                <a:gd name="T23" fmla="*/ 153 w 15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145">
                  <a:moveTo>
                    <a:pt x="0" y="8"/>
                  </a:moveTo>
                  <a:lnTo>
                    <a:pt x="96" y="56"/>
                  </a:lnTo>
                  <a:lnTo>
                    <a:pt x="152" y="0"/>
                  </a:lnTo>
                  <a:lnTo>
                    <a:pt x="152" y="104"/>
                  </a:lnTo>
                  <a:lnTo>
                    <a:pt x="96" y="144"/>
                  </a:lnTo>
                  <a:lnTo>
                    <a:pt x="0" y="104"/>
                  </a:lnTo>
                  <a:lnTo>
                    <a:pt x="0" y="8"/>
                  </a:lnTo>
                </a:path>
              </a:pathLst>
            </a:custGeom>
            <a:solidFill>
              <a:srgbClr val="FF9900"/>
            </a:solidFill>
            <a:ln w="12700" cap="rnd" cmpd="sng">
              <a:solidFill>
                <a:schemeClr val="tx1"/>
              </a:solidFill>
              <a:prstDash val="solid"/>
              <a:round/>
              <a:headEnd type="none" w="med" len="med"/>
              <a:tailEnd type="none" w="med" len="med"/>
            </a:ln>
          </p:spPr>
          <p:txBody>
            <a:bodyPr/>
            <a:lstStyle/>
            <a:p>
              <a:endParaRPr lang="en-US"/>
            </a:p>
          </p:txBody>
        </p:sp>
        <p:sp>
          <p:nvSpPr>
            <p:cNvPr id="42121" name="Freeform 186"/>
            <p:cNvSpPr>
              <a:spLocks/>
            </p:cNvSpPr>
            <p:nvPr/>
          </p:nvSpPr>
          <p:spPr bwMode="auto">
            <a:xfrm>
              <a:off x="3184" y="4386"/>
              <a:ext cx="97" cy="217"/>
            </a:xfrm>
            <a:custGeom>
              <a:avLst/>
              <a:gdLst>
                <a:gd name="T0" fmla="*/ 0 w 97"/>
                <a:gd name="T1" fmla="*/ 99 h 217"/>
                <a:gd name="T2" fmla="*/ 96 w 97"/>
                <a:gd name="T3" fmla="*/ 0 h 217"/>
                <a:gd name="T4" fmla="*/ 96 w 97"/>
                <a:gd name="T5" fmla="*/ 135 h 217"/>
                <a:gd name="T6" fmla="*/ 0 w 97"/>
                <a:gd name="T7" fmla="*/ 216 h 217"/>
                <a:gd name="T8" fmla="*/ 0 w 97"/>
                <a:gd name="T9" fmla="*/ 99 h 217"/>
                <a:gd name="T10" fmla="*/ 0 60000 65536"/>
                <a:gd name="T11" fmla="*/ 0 60000 65536"/>
                <a:gd name="T12" fmla="*/ 0 60000 65536"/>
                <a:gd name="T13" fmla="*/ 0 60000 65536"/>
                <a:gd name="T14" fmla="*/ 0 60000 65536"/>
                <a:gd name="T15" fmla="*/ 0 w 97"/>
                <a:gd name="T16" fmla="*/ 0 h 217"/>
                <a:gd name="T17" fmla="*/ 97 w 97"/>
                <a:gd name="T18" fmla="*/ 217 h 217"/>
              </a:gdLst>
              <a:ahLst/>
              <a:cxnLst>
                <a:cxn ang="T10">
                  <a:pos x="T0" y="T1"/>
                </a:cxn>
                <a:cxn ang="T11">
                  <a:pos x="T2" y="T3"/>
                </a:cxn>
                <a:cxn ang="T12">
                  <a:pos x="T4" y="T5"/>
                </a:cxn>
                <a:cxn ang="T13">
                  <a:pos x="T6" y="T7"/>
                </a:cxn>
                <a:cxn ang="T14">
                  <a:pos x="T8" y="T9"/>
                </a:cxn>
              </a:cxnLst>
              <a:rect l="T15" t="T16" r="T17" b="T18"/>
              <a:pathLst>
                <a:path w="97" h="217">
                  <a:moveTo>
                    <a:pt x="0" y="99"/>
                  </a:moveTo>
                  <a:lnTo>
                    <a:pt x="96" y="0"/>
                  </a:lnTo>
                  <a:lnTo>
                    <a:pt x="96" y="135"/>
                  </a:lnTo>
                  <a:lnTo>
                    <a:pt x="0" y="216"/>
                  </a:lnTo>
                  <a:lnTo>
                    <a:pt x="0" y="99"/>
                  </a:lnTo>
                </a:path>
              </a:pathLst>
            </a:custGeom>
            <a:solidFill>
              <a:srgbClr val="FF9900"/>
            </a:solidFill>
            <a:ln w="12700" cap="rnd" cmpd="sng">
              <a:solidFill>
                <a:schemeClr val="tx1"/>
              </a:solidFill>
              <a:prstDash val="solid"/>
              <a:round/>
              <a:headEnd type="none" w="med" len="med"/>
              <a:tailEnd type="none" w="med" len="med"/>
            </a:ln>
          </p:spPr>
          <p:txBody>
            <a:bodyPr/>
            <a:lstStyle/>
            <a:p>
              <a:endParaRPr lang="en-US"/>
            </a:p>
          </p:txBody>
        </p:sp>
        <p:sp>
          <p:nvSpPr>
            <p:cNvPr id="42122" name="Line 187"/>
            <p:cNvSpPr>
              <a:spLocks noChangeShapeType="1"/>
            </p:cNvSpPr>
            <p:nvPr/>
          </p:nvSpPr>
          <p:spPr bwMode="auto">
            <a:xfrm>
              <a:off x="2816" y="4518"/>
              <a:ext cx="0" cy="104"/>
            </a:xfrm>
            <a:prstGeom prst="line">
              <a:avLst/>
            </a:prstGeom>
            <a:noFill/>
            <a:ln w="12700">
              <a:solidFill>
                <a:schemeClr val="tx1"/>
              </a:solidFill>
              <a:round/>
              <a:headEnd/>
              <a:tailEnd/>
            </a:ln>
          </p:spPr>
          <p:txBody>
            <a:bodyPr wrap="none" anchor="ctr"/>
            <a:lstStyle/>
            <a:p>
              <a:endParaRPr lang="en-US"/>
            </a:p>
          </p:txBody>
        </p:sp>
        <p:sp>
          <p:nvSpPr>
            <p:cNvPr id="42123" name="Line 188"/>
            <p:cNvSpPr>
              <a:spLocks noChangeShapeType="1"/>
            </p:cNvSpPr>
            <p:nvPr/>
          </p:nvSpPr>
          <p:spPr bwMode="auto">
            <a:xfrm>
              <a:off x="2968" y="4526"/>
              <a:ext cx="0" cy="200"/>
            </a:xfrm>
            <a:prstGeom prst="line">
              <a:avLst/>
            </a:prstGeom>
            <a:noFill/>
            <a:ln w="12700">
              <a:solidFill>
                <a:schemeClr val="tx1"/>
              </a:solidFill>
              <a:round/>
              <a:headEnd/>
              <a:tailEnd/>
            </a:ln>
          </p:spPr>
          <p:txBody>
            <a:bodyPr wrap="none" anchor="ctr"/>
            <a:lstStyle/>
            <a:p>
              <a:endParaRPr lang="en-US"/>
            </a:p>
          </p:txBody>
        </p:sp>
        <p:sp>
          <p:nvSpPr>
            <p:cNvPr id="42124" name="Line 189"/>
            <p:cNvSpPr>
              <a:spLocks noChangeShapeType="1"/>
            </p:cNvSpPr>
            <p:nvPr/>
          </p:nvSpPr>
          <p:spPr bwMode="auto">
            <a:xfrm>
              <a:off x="3000" y="4558"/>
              <a:ext cx="0" cy="200"/>
            </a:xfrm>
            <a:prstGeom prst="line">
              <a:avLst/>
            </a:prstGeom>
            <a:noFill/>
            <a:ln w="12700">
              <a:solidFill>
                <a:schemeClr val="tx1"/>
              </a:solidFill>
              <a:round/>
              <a:headEnd/>
              <a:tailEnd/>
            </a:ln>
          </p:spPr>
          <p:txBody>
            <a:bodyPr wrap="none" anchor="ctr"/>
            <a:lstStyle/>
            <a:p>
              <a:endParaRPr lang="en-US"/>
            </a:p>
          </p:txBody>
        </p:sp>
        <p:sp>
          <p:nvSpPr>
            <p:cNvPr id="42125" name="Line 190"/>
            <p:cNvSpPr>
              <a:spLocks noChangeShapeType="1"/>
            </p:cNvSpPr>
            <p:nvPr/>
          </p:nvSpPr>
          <p:spPr bwMode="auto">
            <a:xfrm>
              <a:off x="3152" y="4542"/>
              <a:ext cx="0" cy="200"/>
            </a:xfrm>
            <a:prstGeom prst="line">
              <a:avLst/>
            </a:prstGeom>
            <a:noFill/>
            <a:ln w="12700">
              <a:solidFill>
                <a:schemeClr val="tx1"/>
              </a:solidFill>
              <a:round/>
              <a:headEnd/>
              <a:tailEnd/>
            </a:ln>
          </p:spPr>
          <p:txBody>
            <a:bodyPr wrap="none" anchor="ctr"/>
            <a:lstStyle/>
            <a:p>
              <a:endParaRPr lang="en-US"/>
            </a:p>
          </p:txBody>
        </p:sp>
        <p:sp>
          <p:nvSpPr>
            <p:cNvPr id="42126" name="Line 191"/>
            <p:cNvSpPr>
              <a:spLocks noChangeShapeType="1"/>
            </p:cNvSpPr>
            <p:nvPr/>
          </p:nvSpPr>
          <p:spPr bwMode="auto">
            <a:xfrm>
              <a:off x="3184" y="4510"/>
              <a:ext cx="0" cy="200"/>
            </a:xfrm>
            <a:prstGeom prst="line">
              <a:avLst/>
            </a:prstGeom>
            <a:noFill/>
            <a:ln w="12700">
              <a:solidFill>
                <a:schemeClr val="tx1"/>
              </a:solidFill>
              <a:round/>
              <a:headEnd/>
              <a:tailEnd/>
            </a:ln>
          </p:spPr>
          <p:txBody>
            <a:bodyPr wrap="none" anchor="ctr"/>
            <a:lstStyle/>
            <a:p>
              <a:endParaRPr lang="en-US"/>
            </a:p>
          </p:txBody>
        </p:sp>
        <p:sp>
          <p:nvSpPr>
            <p:cNvPr id="42127" name="Line 192"/>
            <p:cNvSpPr>
              <a:spLocks noChangeShapeType="1"/>
            </p:cNvSpPr>
            <p:nvPr/>
          </p:nvSpPr>
          <p:spPr bwMode="auto">
            <a:xfrm>
              <a:off x="3280" y="4390"/>
              <a:ext cx="0" cy="200"/>
            </a:xfrm>
            <a:prstGeom prst="line">
              <a:avLst/>
            </a:prstGeom>
            <a:noFill/>
            <a:ln w="12700">
              <a:solidFill>
                <a:schemeClr val="tx1"/>
              </a:solidFill>
              <a:round/>
              <a:headEnd/>
              <a:tailEnd/>
            </a:ln>
          </p:spPr>
          <p:txBody>
            <a:bodyPr wrap="none" anchor="ctr"/>
            <a:lstStyle/>
            <a:p>
              <a:endParaRPr lang="en-US"/>
            </a:p>
          </p:txBody>
        </p:sp>
        <p:sp>
          <p:nvSpPr>
            <p:cNvPr id="42128" name="Line 193"/>
            <p:cNvSpPr>
              <a:spLocks noChangeShapeType="1"/>
            </p:cNvSpPr>
            <p:nvPr/>
          </p:nvSpPr>
          <p:spPr bwMode="auto">
            <a:xfrm>
              <a:off x="3096" y="4590"/>
              <a:ext cx="0" cy="200"/>
            </a:xfrm>
            <a:prstGeom prst="line">
              <a:avLst/>
            </a:prstGeom>
            <a:noFill/>
            <a:ln w="12700">
              <a:solidFill>
                <a:schemeClr val="tx1"/>
              </a:solidFill>
              <a:round/>
              <a:headEnd/>
              <a:tailEnd/>
            </a:ln>
          </p:spPr>
          <p:txBody>
            <a:bodyPr wrap="none" anchor="ctr"/>
            <a:lstStyle/>
            <a:p>
              <a:endParaRPr lang="en-US"/>
            </a:p>
          </p:txBody>
        </p:sp>
      </p:grpSp>
      <p:grpSp>
        <p:nvGrpSpPr>
          <p:cNvPr id="225" name="Group 194"/>
          <p:cNvGrpSpPr>
            <a:grpSpLocks/>
          </p:cNvGrpSpPr>
          <p:nvPr/>
        </p:nvGrpSpPr>
        <p:grpSpPr bwMode="auto">
          <a:xfrm>
            <a:off x="4806554" y="8235951"/>
            <a:ext cx="445294" cy="317500"/>
            <a:chOff x="3028" y="5188"/>
            <a:chExt cx="280" cy="200"/>
          </a:xfrm>
        </p:grpSpPr>
        <p:sp>
          <p:nvSpPr>
            <p:cNvPr id="42116" name="Rectangle 195"/>
            <p:cNvSpPr>
              <a:spLocks noChangeArrowheads="1"/>
            </p:cNvSpPr>
            <p:nvPr/>
          </p:nvSpPr>
          <p:spPr bwMode="auto">
            <a:xfrm>
              <a:off x="3032" y="5188"/>
              <a:ext cx="272" cy="96"/>
            </a:xfrm>
            <a:prstGeom prst="rect">
              <a:avLst/>
            </a:prstGeom>
            <a:solidFill>
              <a:srgbClr val="FF9900"/>
            </a:solidFill>
            <a:ln w="12700">
              <a:solidFill>
                <a:schemeClr val="tx1"/>
              </a:solidFill>
              <a:miter lim="800000"/>
              <a:headEnd/>
              <a:tailEnd/>
            </a:ln>
          </p:spPr>
          <p:txBody>
            <a:bodyPr wrap="none" anchor="ctr"/>
            <a:lstStyle/>
            <a:p>
              <a:endParaRPr lang="en-US"/>
            </a:p>
          </p:txBody>
        </p:sp>
        <p:sp>
          <p:nvSpPr>
            <p:cNvPr id="42117" name="Line 196"/>
            <p:cNvSpPr>
              <a:spLocks noChangeShapeType="1"/>
            </p:cNvSpPr>
            <p:nvPr/>
          </p:nvSpPr>
          <p:spPr bwMode="auto">
            <a:xfrm>
              <a:off x="3028" y="5198"/>
              <a:ext cx="0" cy="190"/>
            </a:xfrm>
            <a:prstGeom prst="line">
              <a:avLst/>
            </a:prstGeom>
            <a:noFill/>
            <a:ln w="12700">
              <a:solidFill>
                <a:schemeClr val="tx1"/>
              </a:solidFill>
              <a:round/>
              <a:headEnd/>
              <a:tailEnd/>
            </a:ln>
          </p:spPr>
          <p:txBody>
            <a:bodyPr wrap="none" anchor="ctr"/>
            <a:lstStyle/>
            <a:p>
              <a:endParaRPr lang="en-US"/>
            </a:p>
          </p:txBody>
        </p:sp>
        <p:sp>
          <p:nvSpPr>
            <p:cNvPr id="42118" name="Line 197"/>
            <p:cNvSpPr>
              <a:spLocks noChangeShapeType="1"/>
            </p:cNvSpPr>
            <p:nvPr/>
          </p:nvSpPr>
          <p:spPr bwMode="auto">
            <a:xfrm>
              <a:off x="3308" y="5198"/>
              <a:ext cx="0" cy="190"/>
            </a:xfrm>
            <a:prstGeom prst="line">
              <a:avLst/>
            </a:prstGeom>
            <a:noFill/>
            <a:ln w="12700">
              <a:solidFill>
                <a:schemeClr val="tx1"/>
              </a:solidFill>
              <a:round/>
              <a:headEnd/>
              <a:tailEnd/>
            </a:ln>
          </p:spPr>
          <p:txBody>
            <a:bodyPr wrap="none" anchor="ctr"/>
            <a:lstStyle/>
            <a:p>
              <a:endParaRPr lang="en-US"/>
            </a:p>
          </p:txBody>
        </p:sp>
      </p:grpSp>
      <p:grpSp>
        <p:nvGrpSpPr>
          <p:cNvPr id="226" name="Group 198"/>
          <p:cNvGrpSpPr>
            <a:grpSpLocks/>
          </p:cNvGrpSpPr>
          <p:nvPr/>
        </p:nvGrpSpPr>
        <p:grpSpPr bwMode="auto">
          <a:xfrm>
            <a:off x="5301854" y="8242301"/>
            <a:ext cx="445294" cy="317500"/>
            <a:chOff x="3340" y="5192"/>
            <a:chExt cx="280" cy="200"/>
          </a:xfrm>
        </p:grpSpPr>
        <p:sp>
          <p:nvSpPr>
            <p:cNvPr id="42113" name="Rectangle 199"/>
            <p:cNvSpPr>
              <a:spLocks noChangeArrowheads="1"/>
            </p:cNvSpPr>
            <p:nvPr/>
          </p:nvSpPr>
          <p:spPr bwMode="auto">
            <a:xfrm>
              <a:off x="3344" y="5192"/>
              <a:ext cx="272" cy="9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2114" name="Line 200"/>
            <p:cNvSpPr>
              <a:spLocks noChangeShapeType="1"/>
            </p:cNvSpPr>
            <p:nvPr/>
          </p:nvSpPr>
          <p:spPr bwMode="auto">
            <a:xfrm>
              <a:off x="3340" y="5202"/>
              <a:ext cx="0" cy="190"/>
            </a:xfrm>
            <a:prstGeom prst="line">
              <a:avLst/>
            </a:prstGeom>
            <a:noFill/>
            <a:ln w="12700">
              <a:solidFill>
                <a:schemeClr val="tx1"/>
              </a:solidFill>
              <a:round/>
              <a:headEnd/>
              <a:tailEnd/>
            </a:ln>
          </p:spPr>
          <p:txBody>
            <a:bodyPr wrap="none" anchor="ctr"/>
            <a:lstStyle/>
            <a:p>
              <a:endParaRPr lang="en-US"/>
            </a:p>
          </p:txBody>
        </p:sp>
        <p:sp>
          <p:nvSpPr>
            <p:cNvPr id="42115" name="Line 201"/>
            <p:cNvSpPr>
              <a:spLocks noChangeShapeType="1"/>
            </p:cNvSpPr>
            <p:nvPr/>
          </p:nvSpPr>
          <p:spPr bwMode="auto">
            <a:xfrm>
              <a:off x="3620" y="5202"/>
              <a:ext cx="0" cy="190"/>
            </a:xfrm>
            <a:prstGeom prst="line">
              <a:avLst/>
            </a:prstGeom>
            <a:noFill/>
            <a:ln w="12700">
              <a:solidFill>
                <a:schemeClr val="tx1"/>
              </a:solidFill>
              <a:round/>
              <a:headEnd/>
              <a:tailEnd/>
            </a:ln>
          </p:spPr>
          <p:txBody>
            <a:bodyPr wrap="none" anchor="ctr"/>
            <a:lstStyle/>
            <a:p>
              <a:endParaRPr lang="en-US"/>
            </a:p>
          </p:txBody>
        </p:sp>
      </p:grpSp>
      <p:sp>
        <p:nvSpPr>
          <p:cNvPr id="42060" name="Rectangle 202"/>
          <p:cNvSpPr>
            <a:spLocks noChangeArrowheads="1"/>
          </p:cNvSpPr>
          <p:nvPr/>
        </p:nvSpPr>
        <p:spPr bwMode="auto">
          <a:xfrm>
            <a:off x="3053954" y="7945967"/>
            <a:ext cx="1912144" cy="574516"/>
          </a:xfrm>
          <a:prstGeom prst="rect">
            <a:avLst/>
          </a:prstGeom>
          <a:noFill/>
          <a:ln w="12700">
            <a:noFill/>
            <a:miter lim="800000"/>
            <a:headEnd/>
            <a:tailEnd/>
          </a:ln>
        </p:spPr>
        <p:txBody>
          <a:bodyPr lIns="90488" tIns="44450" rIns="90488" bIns="44450">
            <a:spAutoFit/>
          </a:bodyPr>
          <a:lstStyle/>
          <a:p>
            <a:pPr eaLnBrk="0" hangingPunct="0">
              <a:spcBef>
                <a:spcPct val="50000"/>
              </a:spcBef>
            </a:pPr>
            <a:r>
              <a:rPr lang="en-US" sz="900" b="1" u="none" dirty="0">
                <a:latin typeface="Arial" charset="0"/>
              </a:rPr>
              <a:t>FAR RECOGNITION MARKER</a:t>
            </a:r>
          </a:p>
          <a:p>
            <a:pPr eaLnBrk="0" hangingPunct="0">
              <a:spcBef>
                <a:spcPct val="50000"/>
              </a:spcBef>
            </a:pPr>
            <a:r>
              <a:rPr lang="en-US" sz="900" b="0" u="none" dirty="0" smtClean="0">
                <a:latin typeface="Arial" charset="0"/>
              </a:rPr>
              <a:t>VS-17 panel and HEMMS poles.  Orange on left, pink on right</a:t>
            </a:r>
            <a:endParaRPr lang="en-US" sz="900" b="0" u="none" dirty="0">
              <a:latin typeface="Arial" charset="0"/>
            </a:endParaRPr>
          </a:p>
        </p:txBody>
      </p:sp>
      <p:grpSp>
        <p:nvGrpSpPr>
          <p:cNvPr id="227" name="Group 203"/>
          <p:cNvGrpSpPr>
            <a:grpSpLocks/>
          </p:cNvGrpSpPr>
          <p:nvPr/>
        </p:nvGrpSpPr>
        <p:grpSpPr bwMode="auto">
          <a:xfrm>
            <a:off x="1232298" y="973667"/>
            <a:ext cx="663178" cy="488951"/>
            <a:chOff x="776" y="613"/>
            <a:chExt cx="418" cy="308"/>
          </a:xfrm>
        </p:grpSpPr>
        <p:sp>
          <p:nvSpPr>
            <p:cNvPr id="42103" name="Line 204"/>
            <p:cNvSpPr>
              <a:spLocks noChangeShapeType="1"/>
            </p:cNvSpPr>
            <p:nvPr/>
          </p:nvSpPr>
          <p:spPr bwMode="auto">
            <a:xfrm>
              <a:off x="887" y="748"/>
              <a:ext cx="0" cy="104"/>
            </a:xfrm>
            <a:prstGeom prst="line">
              <a:avLst/>
            </a:prstGeom>
            <a:noFill/>
            <a:ln w="12700">
              <a:solidFill>
                <a:schemeClr val="tx1"/>
              </a:solidFill>
              <a:round/>
              <a:headEnd/>
              <a:tailEnd/>
            </a:ln>
          </p:spPr>
          <p:txBody>
            <a:bodyPr wrap="none" anchor="ctr"/>
            <a:lstStyle/>
            <a:p>
              <a:endParaRPr lang="en-US"/>
            </a:p>
          </p:txBody>
        </p:sp>
        <p:sp>
          <p:nvSpPr>
            <p:cNvPr id="42104" name="Line 205"/>
            <p:cNvSpPr>
              <a:spLocks noChangeShapeType="1"/>
            </p:cNvSpPr>
            <p:nvPr/>
          </p:nvSpPr>
          <p:spPr bwMode="auto">
            <a:xfrm flipH="1">
              <a:off x="776" y="771"/>
              <a:ext cx="12" cy="135"/>
            </a:xfrm>
            <a:prstGeom prst="line">
              <a:avLst/>
            </a:prstGeom>
            <a:noFill/>
            <a:ln w="12700">
              <a:solidFill>
                <a:schemeClr val="tx1"/>
              </a:solidFill>
              <a:round/>
              <a:headEnd/>
              <a:tailEnd/>
            </a:ln>
          </p:spPr>
          <p:txBody>
            <a:bodyPr wrap="none" anchor="ctr"/>
            <a:lstStyle/>
            <a:p>
              <a:endParaRPr lang="en-US"/>
            </a:p>
          </p:txBody>
        </p:sp>
        <p:sp>
          <p:nvSpPr>
            <p:cNvPr id="42105" name="Line 206"/>
            <p:cNvSpPr>
              <a:spLocks noChangeShapeType="1"/>
            </p:cNvSpPr>
            <p:nvPr/>
          </p:nvSpPr>
          <p:spPr bwMode="auto">
            <a:xfrm>
              <a:off x="1194" y="776"/>
              <a:ext cx="0" cy="145"/>
            </a:xfrm>
            <a:prstGeom prst="line">
              <a:avLst/>
            </a:prstGeom>
            <a:noFill/>
            <a:ln w="12700">
              <a:solidFill>
                <a:schemeClr val="tx1"/>
              </a:solidFill>
              <a:round/>
              <a:headEnd/>
              <a:tailEnd/>
            </a:ln>
          </p:spPr>
          <p:txBody>
            <a:bodyPr wrap="none" anchor="ctr"/>
            <a:lstStyle/>
            <a:p>
              <a:endParaRPr lang="en-US"/>
            </a:p>
          </p:txBody>
        </p:sp>
        <p:sp>
          <p:nvSpPr>
            <p:cNvPr id="42106" name="Line 207"/>
            <p:cNvSpPr>
              <a:spLocks noChangeShapeType="1"/>
            </p:cNvSpPr>
            <p:nvPr/>
          </p:nvSpPr>
          <p:spPr bwMode="auto">
            <a:xfrm>
              <a:off x="914" y="676"/>
              <a:ext cx="0" cy="158"/>
            </a:xfrm>
            <a:prstGeom prst="line">
              <a:avLst/>
            </a:prstGeom>
            <a:noFill/>
            <a:ln w="12700">
              <a:solidFill>
                <a:schemeClr val="tx1"/>
              </a:solidFill>
              <a:round/>
              <a:headEnd/>
              <a:tailEnd/>
            </a:ln>
          </p:spPr>
          <p:txBody>
            <a:bodyPr wrap="none" anchor="ctr"/>
            <a:lstStyle/>
            <a:p>
              <a:endParaRPr lang="en-US"/>
            </a:p>
          </p:txBody>
        </p:sp>
        <p:sp>
          <p:nvSpPr>
            <p:cNvPr id="42107" name="Line 208"/>
            <p:cNvSpPr>
              <a:spLocks noChangeShapeType="1"/>
            </p:cNvSpPr>
            <p:nvPr/>
          </p:nvSpPr>
          <p:spPr bwMode="auto">
            <a:xfrm>
              <a:off x="1069" y="689"/>
              <a:ext cx="0" cy="142"/>
            </a:xfrm>
            <a:prstGeom prst="line">
              <a:avLst/>
            </a:prstGeom>
            <a:noFill/>
            <a:ln w="12700">
              <a:solidFill>
                <a:schemeClr val="tx1"/>
              </a:solidFill>
              <a:round/>
              <a:headEnd/>
              <a:tailEnd/>
            </a:ln>
          </p:spPr>
          <p:txBody>
            <a:bodyPr wrap="none" anchor="ctr"/>
            <a:lstStyle/>
            <a:p>
              <a:endParaRPr lang="en-US"/>
            </a:p>
          </p:txBody>
        </p:sp>
        <p:sp>
          <p:nvSpPr>
            <p:cNvPr id="42108" name="Line 209"/>
            <p:cNvSpPr>
              <a:spLocks noChangeShapeType="1"/>
            </p:cNvSpPr>
            <p:nvPr/>
          </p:nvSpPr>
          <p:spPr bwMode="auto">
            <a:xfrm>
              <a:off x="1096" y="701"/>
              <a:ext cx="0" cy="151"/>
            </a:xfrm>
            <a:prstGeom prst="line">
              <a:avLst/>
            </a:prstGeom>
            <a:noFill/>
            <a:ln w="12700">
              <a:solidFill>
                <a:schemeClr val="tx1"/>
              </a:solidFill>
              <a:round/>
              <a:headEnd/>
              <a:tailEnd/>
            </a:ln>
          </p:spPr>
          <p:txBody>
            <a:bodyPr wrap="none" anchor="ctr"/>
            <a:lstStyle/>
            <a:p>
              <a:endParaRPr lang="en-US"/>
            </a:p>
          </p:txBody>
        </p:sp>
        <p:sp>
          <p:nvSpPr>
            <p:cNvPr id="42109" name="Freeform 210"/>
            <p:cNvSpPr>
              <a:spLocks/>
            </p:cNvSpPr>
            <p:nvPr/>
          </p:nvSpPr>
          <p:spPr bwMode="auto">
            <a:xfrm>
              <a:off x="786" y="691"/>
              <a:ext cx="103" cy="160"/>
            </a:xfrm>
            <a:custGeom>
              <a:avLst/>
              <a:gdLst>
                <a:gd name="T0" fmla="*/ 0 w 103"/>
                <a:gd name="T1" fmla="*/ 91 h 160"/>
                <a:gd name="T2" fmla="*/ 102 w 103"/>
                <a:gd name="T3" fmla="*/ 0 h 160"/>
                <a:gd name="T4" fmla="*/ 102 w 103"/>
                <a:gd name="T5" fmla="*/ 76 h 160"/>
                <a:gd name="T6" fmla="*/ 0 w 103"/>
                <a:gd name="T7" fmla="*/ 159 h 160"/>
                <a:gd name="T8" fmla="*/ 0 w 103"/>
                <a:gd name="T9" fmla="*/ 91 h 160"/>
                <a:gd name="T10" fmla="*/ 0 60000 65536"/>
                <a:gd name="T11" fmla="*/ 0 60000 65536"/>
                <a:gd name="T12" fmla="*/ 0 60000 65536"/>
                <a:gd name="T13" fmla="*/ 0 60000 65536"/>
                <a:gd name="T14" fmla="*/ 0 60000 65536"/>
                <a:gd name="T15" fmla="*/ 0 w 103"/>
                <a:gd name="T16" fmla="*/ 0 h 160"/>
                <a:gd name="T17" fmla="*/ 103 w 103"/>
                <a:gd name="T18" fmla="*/ 160 h 160"/>
              </a:gdLst>
              <a:ahLst/>
              <a:cxnLst>
                <a:cxn ang="T10">
                  <a:pos x="T0" y="T1"/>
                </a:cxn>
                <a:cxn ang="T11">
                  <a:pos x="T2" y="T3"/>
                </a:cxn>
                <a:cxn ang="T12">
                  <a:pos x="T4" y="T5"/>
                </a:cxn>
                <a:cxn ang="T13">
                  <a:pos x="T6" y="T7"/>
                </a:cxn>
                <a:cxn ang="T14">
                  <a:pos x="T8" y="T9"/>
                </a:cxn>
              </a:cxnLst>
              <a:rect l="T15" t="T16" r="T17" b="T18"/>
              <a:pathLst>
                <a:path w="103" h="160">
                  <a:moveTo>
                    <a:pt x="0" y="91"/>
                  </a:moveTo>
                  <a:lnTo>
                    <a:pt x="102" y="0"/>
                  </a:lnTo>
                  <a:lnTo>
                    <a:pt x="102" y="76"/>
                  </a:lnTo>
                  <a:lnTo>
                    <a:pt x="0" y="159"/>
                  </a:lnTo>
                  <a:lnTo>
                    <a:pt x="0" y="91"/>
                  </a:lnTo>
                </a:path>
              </a:pathLst>
            </a:custGeom>
            <a:solidFill>
              <a:srgbClr val="FF66FF"/>
            </a:solidFill>
            <a:ln w="12700" cap="rnd" cmpd="sng">
              <a:solidFill>
                <a:schemeClr val="tx1"/>
              </a:solidFill>
              <a:prstDash val="solid"/>
              <a:round/>
              <a:headEnd type="none" w="med" len="med"/>
              <a:tailEnd type="none" w="med" len="med"/>
            </a:ln>
          </p:spPr>
          <p:txBody>
            <a:bodyPr/>
            <a:lstStyle/>
            <a:p>
              <a:endParaRPr lang="en-US"/>
            </a:p>
          </p:txBody>
        </p:sp>
        <p:sp>
          <p:nvSpPr>
            <p:cNvPr id="42110" name="Freeform 211"/>
            <p:cNvSpPr>
              <a:spLocks/>
            </p:cNvSpPr>
            <p:nvPr/>
          </p:nvSpPr>
          <p:spPr bwMode="auto">
            <a:xfrm>
              <a:off x="912" y="613"/>
              <a:ext cx="157" cy="133"/>
            </a:xfrm>
            <a:custGeom>
              <a:avLst/>
              <a:gdLst>
                <a:gd name="T0" fmla="*/ 0 w 157"/>
                <a:gd name="T1" fmla="*/ 63 h 133"/>
                <a:gd name="T2" fmla="*/ 75 w 157"/>
                <a:gd name="T3" fmla="*/ 0 h 133"/>
                <a:gd name="T4" fmla="*/ 156 w 157"/>
                <a:gd name="T5" fmla="*/ 66 h 133"/>
                <a:gd name="T6" fmla="*/ 156 w 157"/>
                <a:gd name="T7" fmla="*/ 129 h 133"/>
                <a:gd name="T8" fmla="*/ 75 w 157"/>
                <a:gd name="T9" fmla="*/ 66 h 133"/>
                <a:gd name="T10" fmla="*/ 3 w 157"/>
                <a:gd name="T11" fmla="*/ 132 h 133"/>
                <a:gd name="T12" fmla="*/ 0 w 157"/>
                <a:gd name="T13" fmla="*/ 63 h 133"/>
                <a:gd name="T14" fmla="*/ 0 60000 65536"/>
                <a:gd name="T15" fmla="*/ 0 60000 65536"/>
                <a:gd name="T16" fmla="*/ 0 60000 65536"/>
                <a:gd name="T17" fmla="*/ 0 60000 65536"/>
                <a:gd name="T18" fmla="*/ 0 60000 65536"/>
                <a:gd name="T19" fmla="*/ 0 60000 65536"/>
                <a:gd name="T20" fmla="*/ 0 60000 65536"/>
                <a:gd name="T21" fmla="*/ 0 w 157"/>
                <a:gd name="T22" fmla="*/ 0 h 133"/>
                <a:gd name="T23" fmla="*/ 157 w 157"/>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7" h="133">
                  <a:moveTo>
                    <a:pt x="0" y="63"/>
                  </a:moveTo>
                  <a:lnTo>
                    <a:pt x="75" y="0"/>
                  </a:lnTo>
                  <a:lnTo>
                    <a:pt x="156" y="66"/>
                  </a:lnTo>
                  <a:lnTo>
                    <a:pt x="156" y="129"/>
                  </a:lnTo>
                  <a:lnTo>
                    <a:pt x="75" y="66"/>
                  </a:lnTo>
                  <a:lnTo>
                    <a:pt x="3" y="132"/>
                  </a:lnTo>
                  <a:lnTo>
                    <a:pt x="0" y="63"/>
                  </a:lnTo>
                </a:path>
              </a:pathLst>
            </a:custGeom>
            <a:solidFill>
              <a:srgbClr val="FF66FF"/>
            </a:solidFill>
            <a:ln w="12700" cap="rnd" cmpd="sng">
              <a:solidFill>
                <a:schemeClr val="tx1"/>
              </a:solidFill>
              <a:prstDash val="solid"/>
              <a:round/>
              <a:headEnd type="none" w="med" len="med"/>
              <a:tailEnd type="none" w="med" len="med"/>
            </a:ln>
          </p:spPr>
          <p:txBody>
            <a:bodyPr/>
            <a:lstStyle/>
            <a:p>
              <a:endParaRPr lang="en-US"/>
            </a:p>
          </p:txBody>
        </p:sp>
        <p:sp>
          <p:nvSpPr>
            <p:cNvPr id="42111" name="Freeform 212"/>
            <p:cNvSpPr>
              <a:spLocks/>
            </p:cNvSpPr>
            <p:nvPr/>
          </p:nvSpPr>
          <p:spPr bwMode="auto">
            <a:xfrm>
              <a:off x="1089" y="691"/>
              <a:ext cx="104" cy="166"/>
            </a:xfrm>
            <a:custGeom>
              <a:avLst/>
              <a:gdLst>
                <a:gd name="T0" fmla="*/ 3 w 104"/>
                <a:gd name="T1" fmla="*/ 0 h 166"/>
                <a:gd name="T2" fmla="*/ 103 w 104"/>
                <a:gd name="T3" fmla="*/ 94 h 166"/>
                <a:gd name="T4" fmla="*/ 103 w 104"/>
                <a:gd name="T5" fmla="*/ 165 h 166"/>
                <a:gd name="T6" fmla="*/ 0 w 104"/>
                <a:gd name="T7" fmla="*/ 77 h 166"/>
                <a:gd name="T8" fmla="*/ 3 w 104"/>
                <a:gd name="T9" fmla="*/ 0 h 166"/>
                <a:gd name="T10" fmla="*/ 0 60000 65536"/>
                <a:gd name="T11" fmla="*/ 0 60000 65536"/>
                <a:gd name="T12" fmla="*/ 0 60000 65536"/>
                <a:gd name="T13" fmla="*/ 0 60000 65536"/>
                <a:gd name="T14" fmla="*/ 0 60000 65536"/>
                <a:gd name="T15" fmla="*/ 0 w 104"/>
                <a:gd name="T16" fmla="*/ 0 h 166"/>
                <a:gd name="T17" fmla="*/ 104 w 104"/>
                <a:gd name="T18" fmla="*/ 166 h 166"/>
              </a:gdLst>
              <a:ahLst/>
              <a:cxnLst>
                <a:cxn ang="T10">
                  <a:pos x="T0" y="T1"/>
                </a:cxn>
                <a:cxn ang="T11">
                  <a:pos x="T2" y="T3"/>
                </a:cxn>
                <a:cxn ang="T12">
                  <a:pos x="T4" y="T5"/>
                </a:cxn>
                <a:cxn ang="T13">
                  <a:pos x="T6" y="T7"/>
                </a:cxn>
                <a:cxn ang="T14">
                  <a:pos x="T8" y="T9"/>
                </a:cxn>
              </a:cxnLst>
              <a:rect l="T15" t="T16" r="T17" b="T18"/>
              <a:pathLst>
                <a:path w="104" h="166">
                  <a:moveTo>
                    <a:pt x="3" y="0"/>
                  </a:moveTo>
                  <a:lnTo>
                    <a:pt x="103" y="94"/>
                  </a:lnTo>
                  <a:lnTo>
                    <a:pt x="103" y="165"/>
                  </a:lnTo>
                  <a:lnTo>
                    <a:pt x="0" y="77"/>
                  </a:lnTo>
                  <a:lnTo>
                    <a:pt x="3" y="0"/>
                  </a:lnTo>
                </a:path>
              </a:pathLst>
            </a:custGeom>
            <a:solidFill>
              <a:srgbClr val="FF66FF"/>
            </a:solidFill>
            <a:ln w="12700" cap="rnd" cmpd="sng">
              <a:solidFill>
                <a:schemeClr val="tx1"/>
              </a:solidFill>
              <a:prstDash val="solid"/>
              <a:round/>
              <a:headEnd type="none" w="med" len="med"/>
              <a:tailEnd type="none" w="med" len="med"/>
            </a:ln>
          </p:spPr>
          <p:txBody>
            <a:bodyPr/>
            <a:lstStyle/>
            <a:p>
              <a:endParaRPr lang="en-US"/>
            </a:p>
          </p:txBody>
        </p:sp>
        <p:sp>
          <p:nvSpPr>
            <p:cNvPr id="42112" name="Line 213"/>
            <p:cNvSpPr>
              <a:spLocks noChangeShapeType="1"/>
            </p:cNvSpPr>
            <p:nvPr/>
          </p:nvSpPr>
          <p:spPr bwMode="auto">
            <a:xfrm>
              <a:off x="987" y="622"/>
              <a:ext cx="0" cy="170"/>
            </a:xfrm>
            <a:prstGeom prst="line">
              <a:avLst/>
            </a:prstGeom>
            <a:noFill/>
            <a:ln w="12700">
              <a:solidFill>
                <a:schemeClr val="tx1"/>
              </a:solidFill>
              <a:round/>
              <a:headEnd/>
              <a:tailEnd/>
            </a:ln>
          </p:spPr>
          <p:txBody>
            <a:bodyPr wrap="none" anchor="ctr"/>
            <a:lstStyle/>
            <a:p>
              <a:endParaRPr lang="en-US"/>
            </a:p>
          </p:txBody>
        </p:sp>
      </p:grpSp>
      <p:sp>
        <p:nvSpPr>
          <p:cNvPr id="42062" name="Freeform 214"/>
          <p:cNvSpPr>
            <a:spLocks/>
          </p:cNvSpPr>
          <p:nvPr/>
        </p:nvSpPr>
        <p:spPr bwMode="auto">
          <a:xfrm>
            <a:off x="2491978" y="2355851"/>
            <a:ext cx="147638" cy="116416"/>
          </a:xfrm>
          <a:custGeom>
            <a:avLst/>
            <a:gdLst>
              <a:gd name="T0" fmla="*/ 2147483647 w 93"/>
              <a:gd name="T1" fmla="*/ 0 h 73"/>
              <a:gd name="T2" fmla="*/ 0 w 93"/>
              <a:gd name="T3" fmla="*/ 2147483647 h 73"/>
              <a:gd name="T4" fmla="*/ 0 w 93"/>
              <a:gd name="T5" fmla="*/ 2147483647 h 73"/>
              <a:gd name="T6" fmla="*/ 2147483647 w 93"/>
              <a:gd name="T7" fmla="*/ 2147483647 h 73"/>
              <a:gd name="T8" fmla="*/ 0 w 93"/>
              <a:gd name="T9" fmla="*/ 2147483647 h 73"/>
              <a:gd name="T10" fmla="*/ 2147483647 w 93"/>
              <a:gd name="T11" fmla="*/ 0 h 73"/>
              <a:gd name="T12" fmla="*/ 2147483647 w 93"/>
              <a:gd name="T13" fmla="*/ 0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4" y="0"/>
                </a:moveTo>
                <a:lnTo>
                  <a:pt x="0" y="39"/>
                </a:lnTo>
                <a:lnTo>
                  <a:pt x="0" y="72"/>
                </a:lnTo>
                <a:lnTo>
                  <a:pt x="80" y="72"/>
                </a:lnTo>
                <a:lnTo>
                  <a:pt x="0" y="36"/>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63" name="Freeform 215"/>
          <p:cNvSpPr>
            <a:spLocks/>
          </p:cNvSpPr>
          <p:nvPr/>
        </p:nvSpPr>
        <p:spPr bwMode="auto">
          <a:xfrm>
            <a:off x="2899172" y="2127251"/>
            <a:ext cx="147638" cy="116416"/>
          </a:xfrm>
          <a:custGeom>
            <a:avLst/>
            <a:gdLst>
              <a:gd name="T0" fmla="*/ 2147483647 w 93"/>
              <a:gd name="T1" fmla="*/ 0 h 73"/>
              <a:gd name="T2" fmla="*/ 0 w 93"/>
              <a:gd name="T3" fmla="*/ 2147483647 h 73"/>
              <a:gd name="T4" fmla="*/ 0 w 93"/>
              <a:gd name="T5" fmla="*/ 2147483647 h 73"/>
              <a:gd name="T6" fmla="*/ 2147483647 w 93"/>
              <a:gd name="T7" fmla="*/ 2147483647 h 73"/>
              <a:gd name="T8" fmla="*/ 0 w 93"/>
              <a:gd name="T9" fmla="*/ 2147483647 h 73"/>
              <a:gd name="T10" fmla="*/ 2147483647 w 93"/>
              <a:gd name="T11" fmla="*/ 0 h 73"/>
              <a:gd name="T12" fmla="*/ 2147483647 w 93"/>
              <a:gd name="T13" fmla="*/ 0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4" y="0"/>
                </a:moveTo>
                <a:lnTo>
                  <a:pt x="0" y="39"/>
                </a:lnTo>
                <a:lnTo>
                  <a:pt x="0" y="72"/>
                </a:lnTo>
                <a:lnTo>
                  <a:pt x="80" y="72"/>
                </a:lnTo>
                <a:lnTo>
                  <a:pt x="0" y="36"/>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64" name="Freeform 216"/>
          <p:cNvSpPr>
            <a:spLocks/>
          </p:cNvSpPr>
          <p:nvPr/>
        </p:nvSpPr>
        <p:spPr bwMode="auto">
          <a:xfrm>
            <a:off x="3292078" y="1778001"/>
            <a:ext cx="147638" cy="116417"/>
          </a:xfrm>
          <a:custGeom>
            <a:avLst/>
            <a:gdLst>
              <a:gd name="T0" fmla="*/ 2147483647 w 93"/>
              <a:gd name="T1" fmla="*/ 0 h 73"/>
              <a:gd name="T2" fmla="*/ 0 w 93"/>
              <a:gd name="T3" fmla="*/ 2147483647 h 73"/>
              <a:gd name="T4" fmla="*/ 0 w 93"/>
              <a:gd name="T5" fmla="*/ 2147483647 h 73"/>
              <a:gd name="T6" fmla="*/ 2147483647 w 93"/>
              <a:gd name="T7" fmla="*/ 2147483647 h 73"/>
              <a:gd name="T8" fmla="*/ 0 w 93"/>
              <a:gd name="T9" fmla="*/ 2147483647 h 73"/>
              <a:gd name="T10" fmla="*/ 2147483647 w 93"/>
              <a:gd name="T11" fmla="*/ 0 h 73"/>
              <a:gd name="T12" fmla="*/ 2147483647 w 93"/>
              <a:gd name="T13" fmla="*/ 0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4" y="0"/>
                </a:moveTo>
                <a:lnTo>
                  <a:pt x="0" y="39"/>
                </a:lnTo>
                <a:lnTo>
                  <a:pt x="0" y="72"/>
                </a:lnTo>
                <a:lnTo>
                  <a:pt x="80" y="72"/>
                </a:lnTo>
                <a:lnTo>
                  <a:pt x="0" y="36"/>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65" name="Freeform 217"/>
          <p:cNvSpPr>
            <a:spLocks/>
          </p:cNvSpPr>
          <p:nvPr/>
        </p:nvSpPr>
        <p:spPr bwMode="auto">
          <a:xfrm>
            <a:off x="1590675" y="2400301"/>
            <a:ext cx="147638" cy="116417"/>
          </a:xfrm>
          <a:custGeom>
            <a:avLst/>
            <a:gdLst>
              <a:gd name="T0" fmla="*/ 2147483647 w 93"/>
              <a:gd name="T1" fmla="*/ 2147483647 h 73"/>
              <a:gd name="T2" fmla="*/ 2147483647 w 93"/>
              <a:gd name="T3" fmla="*/ 2147483647 h 73"/>
              <a:gd name="T4" fmla="*/ 2147483647 w 93"/>
              <a:gd name="T5" fmla="*/ 0 h 73"/>
              <a:gd name="T6" fmla="*/ 2147483647 w 93"/>
              <a:gd name="T7" fmla="*/ 0 h 73"/>
              <a:gd name="T8" fmla="*/ 2147483647 w 93"/>
              <a:gd name="T9" fmla="*/ 2147483647 h 73"/>
              <a:gd name="T10" fmla="*/ 0 w 93"/>
              <a:gd name="T11" fmla="*/ 2147483647 h 73"/>
              <a:gd name="T12" fmla="*/ 2147483647 w 93"/>
              <a:gd name="T13" fmla="*/ 2147483647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88" y="72"/>
                </a:moveTo>
                <a:lnTo>
                  <a:pt x="92" y="33"/>
                </a:lnTo>
                <a:lnTo>
                  <a:pt x="92" y="0"/>
                </a:lnTo>
                <a:lnTo>
                  <a:pt x="12" y="0"/>
                </a:lnTo>
                <a:lnTo>
                  <a:pt x="92" y="36"/>
                </a:lnTo>
                <a:lnTo>
                  <a:pt x="0" y="72"/>
                </a:lnTo>
                <a:lnTo>
                  <a:pt x="88" y="72"/>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66" name="Freeform 218"/>
          <p:cNvSpPr>
            <a:spLocks/>
          </p:cNvSpPr>
          <p:nvPr/>
        </p:nvSpPr>
        <p:spPr bwMode="auto">
          <a:xfrm>
            <a:off x="1108472" y="2197101"/>
            <a:ext cx="147638" cy="116417"/>
          </a:xfrm>
          <a:custGeom>
            <a:avLst/>
            <a:gdLst>
              <a:gd name="T0" fmla="*/ 2147483647 w 93"/>
              <a:gd name="T1" fmla="*/ 2147483647 h 73"/>
              <a:gd name="T2" fmla="*/ 2147483647 w 93"/>
              <a:gd name="T3" fmla="*/ 2147483647 h 73"/>
              <a:gd name="T4" fmla="*/ 2147483647 w 93"/>
              <a:gd name="T5" fmla="*/ 0 h 73"/>
              <a:gd name="T6" fmla="*/ 2147483647 w 93"/>
              <a:gd name="T7" fmla="*/ 0 h 73"/>
              <a:gd name="T8" fmla="*/ 2147483647 w 93"/>
              <a:gd name="T9" fmla="*/ 2147483647 h 73"/>
              <a:gd name="T10" fmla="*/ 0 w 93"/>
              <a:gd name="T11" fmla="*/ 2147483647 h 73"/>
              <a:gd name="T12" fmla="*/ 2147483647 w 93"/>
              <a:gd name="T13" fmla="*/ 2147483647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88" y="72"/>
                </a:moveTo>
                <a:lnTo>
                  <a:pt x="92" y="33"/>
                </a:lnTo>
                <a:lnTo>
                  <a:pt x="92" y="0"/>
                </a:lnTo>
                <a:lnTo>
                  <a:pt x="12" y="0"/>
                </a:lnTo>
                <a:lnTo>
                  <a:pt x="92" y="36"/>
                </a:lnTo>
                <a:lnTo>
                  <a:pt x="0" y="72"/>
                </a:lnTo>
                <a:lnTo>
                  <a:pt x="88" y="72"/>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67" name="Freeform 219"/>
          <p:cNvSpPr>
            <a:spLocks/>
          </p:cNvSpPr>
          <p:nvPr/>
        </p:nvSpPr>
        <p:spPr bwMode="auto">
          <a:xfrm>
            <a:off x="670322" y="1981201"/>
            <a:ext cx="147638" cy="116417"/>
          </a:xfrm>
          <a:custGeom>
            <a:avLst/>
            <a:gdLst>
              <a:gd name="T0" fmla="*/ 2147483647 w 93"/>
              <a:gd name="T1" fmla="*/ 2147483647 h 73"/>
              <a:gd name="T2" fmla="*/ 2147483647 w 93"/>
              <a:gd name="T3" fmla="*/ 2147483647 h 73"/>
              <a:gd name="T4" fmla="*/ 2147483647 w 93"/>
              <a:gd name="T5" fmla="*/ 0 h 73"/>
              <a:gd name="T6" fmla="*/ 2147483647 w 93"/>
              <a:gd name="T7" fmla="*/ 0 h 73"/>
              <a:gd name="T8" fmla="*/ 2147483647 w 93"/>
              <a:gd name="T9" fmla="*/ 2147483647 h 73"/>
              <a:gd name="T10" fmla="*/ 0 w 93"/>
              <a:gd name="T11" fmla="*/ 2147483647 h 73"/>
              <a:gd name="T12" fmla="*/ 2147483647 w 93"/>
              <a:gd name="T13" fmla="*/ 2147483647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88" y="72"/>
                </a:moveTo>
                <a:lnTo>
                  <a:pt x="92" y="33"/>
                </a:lnTo>
                <a:lnTo>
                  <a:pt x="92" y="0"/>
                </a:lnTo>
                <a:lnTo>
                  <a:pt x="12" y="0"/>
                </a:lnTo>
                <a:lnTo>
                  <a:pt x="92" y="36"/>
                </a:lnTo>
                <a:lnTo>
                  <a:pt x="0" y="72"/>
                </a:lnTo>
                <a:lnTo>
                  <a:pt x="88" y="72"/>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grpSp>
        <p:nvGrpSpPr>
          <p:cNvPr id="228" name="Group 220"/>
          <p:cNvGrpSpPr>
            <a:grpSpLocks/>
          </p:cNvGrpSpPr>
          <p:nvPr/>
        </p:nvGrpSpPr>
        <p:grpSpPr bwMode="auto">
          <a:xfrm>
            <a:off x="4661298" y="5403851"/>
            <a:ext cx="444103" cy="317500"/>
            <a:chOff x="2936" y="3404"/>
            <a:chExt cx="280" cy="200"/>
          </a:xfrm>
        </p:grpSpPr>
        <p:sp>
          <p:nvSpPr>
            <p:cNvPr id="42100" name="Rectangle 221"/>
            <p:cNvSpPr>
              <a:spLocks noChangeArrowheads="1"/>
            </p:cNvSpPr>
            <p:nvPr/>
          </p:nvSpPr>
          <p:spPr bwMode="auto">
            <a:xfrm>
              <a:off x="2940" y="3404"/>
              <a:ext cx="272" cy="9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2101" name="Line 222"/>
            <p:cNvSpPr>
              <a:spLocks noChangeShapeType="1"/>
            </p:cNvSpPr>
            <p:nvPr/>
          </p:nvSpPr>
          <p:spPr bwMode="auto">
            <a:xfrm>
              <a:off x="2936" y="3414"/>
              <a:ext cx="0" cy="190"/>
            </a:xfrm>
            <a:prstGeom prst="line">
              <a:avLst/>
            </a:prstGeom>
            <a:noFill/>
            <a:ln w="12700">
              <a:solidFill>
                <a:schemeClr val="tx1"/>
              </a:solidFill>
              <a:round/>
              <a:headEnd/>
              <a:tailEnd/>
            </a:ln>
          </p:spPr>
          <p:txBody>
            <a:bodyPr wrap="none" anchor="ctr"/>
            <a:lstStyle/>
            <a:p>
              <a:endParaRPr lang="en-US"/>
            </a:p>
          </p:txBody>
        </p:sp>
        <p:sp>
          <p:nvSpPr>
            <p:cNvPr id="42102" name="Line 223"/>
            <p:cNvSpPr>
              <a:spLocks noChangeShapeType="1"/>
            </p:cNvSpPr>
            <p:nvPr/>
          </p:nvSpPr>
          <p:spPr bwMode="auto">
            <a:xfrm>
              <a:off x="3216" y="3414"/>
              <a:ext cx="0" cy="190"/>
            </a:xfrm>
            <a:prstGeom prst="line">
              <a:avLst/>
            </a:prstGeom>
            <a:noFill/>
            <a:ln w="12700">
              <a:solidFill>
                <a:schemeClr val="tx1"/>
              </a:solidFill>
              <a:round/>
              <a:headEnd/>
              <a:tailEnd/>
            </a:ln>
          </p:spPr>
          <p:txBody>
            <a:bodyPr wrap="none" anchor="ctr"/>
            <a:lstStyle/>
            <a:p>
              <a:endParaRPr lang="en-US"/>
            </a:p>
          </p:txBody>
        </p:sp>
      </p:grpSp>
      <p:grpSp>
        <p:nvGrpSpPr>
          <p:cNvPr id="229" name="Group 224"/>
          <p:cNvGrpSpPr>
            <a:grpSpLocks/>
          </p:cNvGrpSpPr>
          <p:nvPr/>
        </p:nvGrpSpPr>
        <p:grpSpPr bwMode="auto">
          <a:xfrm>
            <a:off x="5486400" y="5632451"/>
            <a:ext cx="444104" cy="317500"/>
            <a:chOff x="3456" y="3548"/>
            <a:chExt cx="280" cy="200"/>
          </a:xfrm>
        </p:grpSpPr>
        <p:sp>
          <p:nvSpPr>
            <p:cNvPr id="42097" name="Rectangle 225"/>
            <p:cNvSpPr>
              <a:spLocks noChangeArrowheads="1"/>
            </p:cNvSpPr>
            <p:nvPr/>
          </p:nvSpPr>
          <p:spPr bwMode="auto">
            <a:xfrm>
              <a:off x="3460" y="3548"/>
              <a:ext cx="272" cy="9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2098" name="Line 226"/>
            <p:cNvSpPr>
              <a:spLocks noChangeShapeType="1"/>
            </p:cNvSpPr>
            <p:nvPr/>
          </p:nvSpPr>
          <p:spPr bwMode="auto">
            <a:xfrm>
              <a:off x="3456" y="3558"/>
              <a:ext cx="0" cy="190"/>
            </a:xfrm>
            <a:prstGeom prst="line">
              <a:avLst/>
            </a:prstGeom>
            <a:noFill/>
            <a:ln w="12700">
              <a:solidFill>
                <a:schemeClr val="tx1"/>
              </a:solidFill>
              <a:round/>
              <a:headEnd/>
              <a:tailEnd/>
            </a:ln>
          </p:spPr>
          <p:txBody>
            <a:bodyPr wrap="none" anchor="ctr"/>
            <a:lstStyle/>
            <a:p>
              <a:endParaRPr lang="en-US"/>
            </a:p>
          </p:txBody>
        </p:sp>
        <p:sp>
          <p:nvSpPr>
            <p:cNvPr id="42099" name="Line 227"/>
            <p:cNvSpPr>
              <a:spLocks noChangeShapeType="1"/>
            </p:cNvSpPr>
            <p:nvPr/>
          </p:nvSpPr>
          <p:spPr bwMode="auto">
            <a:xfrm>
              <a:off x="3736" y="3558"/>
              <a:ext cx="0" cy="190"/>
            </a:xfrm>
            <a:prstGeom prst="line">
              <a:avLst/>
            </a:prstGeom>
            <a:noFill/>
            <a:ln w="12700">
              <a:solidFill>
                <a:schemeClr val="tx1"/>
              </a:solidFill>
              <a:round/>
              <a:headEnd/>
              <a:tailEnd/>
            </a:ln>
          </p:spPr>
          <p:txBody>
            <a:bodyPr wrap="none" anchor="ctr"/>
            <a:lstStyle/>
            <a:p>
              <a:endParaRPr lang="en-US"/>
            </a:p>
          </p:txBody>
        </p:sp>
      </p:grpSp>
      <p:grpSp>
        <p:nvGrpSpPr>
          <p:cNvPr id="230" name="Group 228"/>
          <p:cNvGrpSpPr>
            <a:grpSpLocks/>
          </p:cNvGrpSpPr>
          <p:nvPr/>
        </p:nvGrpSpPr>
        <p:grpSpPr bwMode="auto">
          <a:xfrm>
            <a:off x="6311504" y="5937251"/>
            <a:ext cx="445294" cy="317500"/>
            <a:chOff x="3976" y="3740"/>
            <a:chExt cx="280" cy="200"/>
          </a:xfrm>
        </p:grpSpPr>
        <p:sp>
          <p:nvSpPr>
            <p:cNvPr id="42094" name="Rectangle 229"/>
            <p:cNvSpPr>
              <a:spLocks noChangeArrowheads="1"/>
            </p:cNvSpPr>
            <p:nvPr/>
          </p:nvSpPr>
          <p:spPr bwMode="auto">
            <a:xfrm>
              <a:off x="3980" y="3740"/>
              <a:ext cx="272" cy="9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2095" name="Line 230"/>
            <p:cNvSpPr>
              <a:spLocks noChangeShapeType="1"/>
            </p:cNvSpPr>
            <p:nvPr/>
          </p:nvSpPr>
          <p:spPr bwMode="auto">
            <a:xfrm>
              <a:off x="3976" y="3750"/>
              <a:ext cx="0" cy="190"/>
            </a:xfrm>
            <a:prstGeom prst="line">
              <a:avLst/>
            </a:prstGeom>
            <a:noFill/>
            <a:ln w="12700">
              <a:solidFill>
                <a:schemeClr val="tx1"/>
              </a:solidFill>
              <a:round/>
              <a:headEnd/>
              <a:tailEnd/>
            </a:ln>
          </p:spPr>
          <p:txBody>
            <a:bodyPr wrap="none" anchor="ctr"/>
            <a:lstStyle/>
            <a:p>
              <a:endParaRPr lang="en-US"/>
            </a:p>
          </p:txBody>
        </p:sp>
        <p:sp>
          <p:nvSpPr>
            <p:cNvPr id="42096" name="Line 231"/>
            <p:cNvSpPr>
              <a:spLocks noChangeShapeType="1"/>
            </p:cNvSpPr>
            <p:nvPr/>
          </p:nvSpPr>
          <p:spPr bwMode="auto">
            <a:xfrm>
              <a:off x="4256" y="3750"/>
              <a:ext cx="0" cy="190"/>
            </a:xfrm>
            <a:prstGeom prst="line">
              <a:avLst/>
            </a:prstGeom>
            <a:noFill/>
            <a:ln w="12700">
              <a:solidFill>
                <a:schemeClr val="tx1"/>
              </a:solidFill>
              <a:round/>
              <a:headEnd/>
              <a:tailEnd/>
            </a:ln>
          </p:spPr>
          <p:txBody>
            <a:bodyPr wrap="none" anchor="ctr"/>
            <a:lstStyle/>
            <a:p>
              <a:endParaRPr lang="en-US"/>
            </a:p>
          </p:txBody>
        </p:sp>
      </p:grpSp>
      <p:grpSp>
        <p:nvGrpSpPr>
          <p:cNvPr id="231" name="Group 232"/>
          <p:cNvGrpSpPr>
            <a:grpSpLocks/>
          </p:cNvGrpSpPr>
          <p:nvPr/>
        </p:nvGrpSpPr>
        <p:grpSpPr bwMode="auto">
          <a:xfrm>
            <a:off x="2971800" y="5556251"/>
            <a:ext cx="444104" cy="317500"/>
            <a:chOff x="1872" y="3500"/>
            <a:chExt cx="280" cy="200"/>
          </a:xfrm>
        </p:grpSpPr>
        <p:sp>
          <p:nvSpPr>
            <p:cNvPr id="42091" name="Rectangle 233"/>
            <p:cNvSpPr>
              <a:spLocks noChangeArrowheads="1"/>
            </p:cNvSpPr>
            <p:nvPr/>
          </p:nvSpPr>
          <p:spPr bwMode="auto">
            <a:xfrm>
              <a:off x="1876" y="3500"/>
              <a:ext cx="272" cy="96"/>
            </a:xfrm>
            <a:prstGeom prst="rect">
              <a:avLst/>
            </a:prstGeom>
            <a:solidFill>
              <a:srgbClr val="FF9900"/>
            </a:solidFill>
            <a:ln w="12700">
              <a:solidFill>
                <a:schemeClr val="tx1"/>
              </a:solidFill>
              <a:miter lim="800000"/>
              <a:headEnd/>
              <a:tailEnd/>
            </a:ln>
          </p:spPr>
          <p:txBody>
            <a:bodyPr wrap="none" anchor="ctr"/>
            <a:lstStyle/>
            <a:p>
              <a:endParaRPr lang="en-US"/>
            </a:p>
          </p:txBody>
        </p:sp>
        <p:sp>
          <p:nvSpPr>
            <p:cNvPr id="42092" name="Line 234"/>
            <p:cNvSpPr>
              <a:spLocks noChangeShapeType="1"/>
            </p:cNvSpPr>
            <p:nvPr/>
          </p:nvSpPr>
          <p:spPr bwMode="auto">
            <a:xfrm>
              <a:off x="1872" y="3510"/>
              <a:ext cx="0" cy="190"/>
            </a:xfrm>
            <a:prstGeom prst="line">
              <a:avLst/>
            </a:prstGeom>
            <a:noFill/>
            <a:ln w="12700">
              <a:solidFill>
                <a:schemeClr val="tx1"/>
              </a:solidFill>
              <a:round/>
              <a:headEnd/>
              <a:tailEnd/>
            </a:ln>
          </p:spPr>
          <p:txBody>
            <a:bodyPr wrap="none" anchor="ctr"/>
            <a:lstStyle/>
            <a:p>
              <a:endParaRPr lang="en-US"/>
            </a:p>
          </p:txBody>
        </p:sp>
        <p:sp>
          <p:nvSpPr>
            <p:cNvPr id="42093" name="Line 235"/>
            <p:cNvSpPr>
              <a:spLocks noChangeShapeType="1"/>
            </p:cNvSpPr>
            <p:nvPr/>
          </p:nvSpPr>
          <p:spPr bwMode="auto">
            <a:xfrm>
              <a:off x="2152" y="3510"/>
              <a:ext cx="0" cy="190"/>
            </a:xfrm>
            <a:prstGeom prst="line">
              <a:avLst/>
            </a:prstGeom>
            <a:noFill/>
            <a:ln w="12700">
              <a:solidFill>
                <a:schemeClr val="tx1"/>
              </a:solidFill>
              <a:round/>
              <a:headEnd/>
              <a:tailEnd/>
            </a:ln>
          </p:spPr>
          <p:txBody>
            <a:bodyPr wrap="none" anchor="ctr"/>
            <a:lstStyle/>
            <a:p>
              <a:endParaRPr lang="en-US"/>
            </a:p>
          </p:txBody>
        </p:sp>
      </p:grpSp>
      <p:grpSp>
        <p:nvGrpSpPr>
          <p:cNvPr id="232" name="Group 236"/>
          <p:cNvGrpSpPr>
            <a:grpSpLocks/>
          </p:cNvGrpSpPr>
          <p:nvPr/>
        </p:nvGrpSpPr>
        <p:grpSpPr bwMode="auto">
          <a:xfrm>
            <a:off x="1549004" y="6178551"/>
            <a:ext cx="445294" cy="317500"/>
            <a:chOff x="976" y="3892"/>
            <a:chExt cx="280" cy="200"/>
          </a:xfrm>
        </p:grpSpPr>
        <p:sp>
          <p:nvSpPr>
            <p:cNvPr id="42088" name="Rectangle 237"/>
            <p:cNvSpPr>
              <a:spLocks noChangeArrowheads="1"/>
            </p:cNvSpPr>
            <p:nvPr/>
          </p:nvSpPr>
          <p:spPr bwMode="auto">
            <a:xfrm>
              <a:off x="980" y="3892"/>
              <a:ext cx="272" cy="96"/>
            </a:xfrm>
            <a:prstGeom prst="rect">
              <a:avLst/>
            </a:prstGeom>
            <a:solidFill>
              <a:srgbClr val="FF9900"/>
            </a:solidFill>
            <a:ln w="12700">
              <a:solidFill>
                <a:schemeClr val="tx1"/>
              </a:solidFill>
              <a:miter lim="800000"/>
              <a:headEnd/>
              <a:tailEnd/>
            </a:ln>
          </p:spPr>
          <p:txBody>
            <a:bodyPr wrap="none" anchor="ctr"/>
            <a:lstStyle/>
            <a:p>
              <a:endParaRPr lang="en-US"/>
            </a:p>
          </p:txBody>
        </p:sp>
        <p:sp>
          <p:nvSpPr>
            <p:cNvPr id="42089" name="Line 238"/>
            <p:cNvSpPr>
              <a:spLocks noChangeShapeType="1"/>
            </p:cNvSpPr>
            <p:nvPr/>
          </p:nvSpPr>
          <p:spPr bwMode="auto">
            <a:xfrm>
              <a:off x="976" y="3902"/>
              <a:ext cx="0" cy="190"/>
            </a:xfrm>
            <a:prstGeom prst="line">
              <a:avLst/>
            </a:prstGeom>
            <a:noFill/>
            <a:ln w="12700">
              <a:solidFill>
                <a:schemeClr val="tx1"/>
              </a:solidFill>
              <a:round/>
              <a:headEnd/>
              <a:tailEnd/>
            </a:ln>
          </p:spPr>
          <p:txBody>
            <a:bodyPr wrap="none" anchor="ctr"/>
            <a:lstStyle/>
            <a:p>
              <a:endParaRPr lang="en-US"/>
            </a:p>
          </p:txBody>
        </p:sp>
        <p:sp>
          <p:nvSpPr>
            <p:cNvPr id="42090" name="Line 239"/>
            <p:cNvSpPr>
              <a:spLocks noChangeShapeType="1"/>
            </p:cNvSpPr>
            <p:nvPr/>
          </p:nvSpPr>
          <p:spPr bwMode="auto">
            <a:xfrm>
              <a:off x="1256" y="3902"/>
              <a:ext cx="0" cy="190"/>
            </a:xfrm>
            <a:prstGeom prst="line">
              <a:avLst/>
            </a:prstGeom>
            <a:noFill/>
            <a:ln w="12700">
              <a:solidFill>
                <a:schemeClr val="tx1"/>
              </a:solidFill>
              <a:round/>
              <a:headEnd/>
              <a:tailEnd/>
            </a:ln>
          </p:spPr>
          <p:txBody>
            <a:bodyPr wrap="none" anchor="ctr"/>
            <a:lstStyle/>
            <a:p>
              <a:endParaRPr lang="en-US"/>
            </a:p>
          </p:txBody>
        </p:sp>
      </p:grpSp>
      <p:grpSp>
        <p:nvGrpSpPr>
          <p:cNvPr id="233" name="Group 240"/>
          <p:cNvGrpSpPr>
            <a:grpSpLocks/>
          </p:cNvGrpSpPr>
          <p:nvPr/>
        </p:nvGrpSpPr>
        <p:grpSpPr bwMode="auto">
          <a:xfrm>
            <a:off x="2349104" y="5861051"/>
            <a:ext cx="445294" cy="317500"/>
            <a:chOff x="1480" y="3692"/>
            <a:chExt cx="280" cy="200"/>
          </a:xfrm>
        </p:grpSpPr>
        <p:sp>
          <p:nvSpPr>
            <p:cNvPr id="42085" name="Rectangle 241"/>
            <p:cNvSpPr>
              <a:spLocks noChangeArrowheads="1"/>
            </p:cNvSpPr>
            <p:nvPr/>
          </p:nvSpPr>
          <p:spPr bwMode="auto">
            <a:xfrm>
              <a:off x="1484" y="3692"/>
              <a:ext cx="272" cy="96"/>
            </a:xfrm>
            <a:prstGeom prst="rect">
              <a:avLst/>
            </a:prstGeom>
            <a:solidFill>
              <a:srgbClr val="FF9900"/>
            </a:solidFill>
            <a:ln w="12700">
              <a:solidFill>
                <a:schemeClr val="tx1"/>
              </a:solidFill>
              <a:miter lim="800000"/>
              <a:headEnd/>
              <a:tailEnd/>
            </a:ln>
          </p:spPr>
          <p:txBody>
            <a:bodyPr wrap="none" anchor="ctr"/>
            <a:lstStyle/>
            <a:p>
              <a:endParaRPr lang="en-US"/>
            </a:p>
          </p:txBody>
        </p:sp>
        <p:sp>
          <p:nvSpPr>
            <p:cNvPr id="42086" name="Line 242"/>
            <p:cNvSpPr>
              <a:spLocks noChangeShapeType="1"/>
            </p:cNvSpPr>
            <p:nvPr/>
          </p:nvSpPr>
          <p:spPr bwMode="auto">
            <a:xfrm>
              <a:off x="1480" y="3702"/>
              <a:ext cx="0" cy="190"/>
            </a:xfrm>
            <a:prstGeom prst="line">
              <a:avLst/>
            </a:prstGeom>
            <a:noFill/>
            <a:ln w="12700">
              <a:solidFill>
                <a:schemeClr val="tx1"/>
              </a:solidFill>
              <a:round/>
              <a:headEnd/>
              <a:tailEnd/>
            </a:ln>
          </p:spPr>
          <p:txBody>
            <a:bodyPr wrap="none" anchor="ctr"/>
            <a:lstStyle/>
            <a:p>
              <a:endParaRPr lang="en-US"/>
            </a:p>
          </p:txBody>
        </p:sp>
        <p:sp>
          <p:nvSpPr>
            <p:cNvPr id="42087" name="Line 243"/>
            <p:cNvSpPr>
              <a:spLocks noChangeShapeType="1"/>
            </p:cNvSpPr>
            <p:nvPr/>
          </p:nvSpPr>
          <p:spPr bwMode="auto">
            <a:xfrm>
              <a:off x="1760" y="3702"/>
              <a:ext cx="0" cy="190"/>
            </a:xfrm>
            <a:prstGeom prst="line">
              <a:avLst/>
            </a:prstGeom>
            <a:noFill/>
            <a:ln w="12700">
              <a:solidFill>
                <a:schemeClr val="tx1"/>
              </a:solidFill>
              <a:round/>
              <a:headEnd/>
              <a:tailEnd/>
            </a:ln>
          </p:spPr>
          <p:txBody>
            <a:bodyPr wrap="none" anchor="ctr"/>
            <a:lstStyle/>
            <a:p>
              <a:endParaRPr lang="en-US"/>
            </a:p>
          </p:txBody>
        </p:sp>
      </p:grpSp>
      <p:sp>
        <p:nvSpPr>
          <p:cNvPr id="42074" name="Freeform 244"/>
          <p:cNvSpPr>
            <a:spLocks/>
          </p:cNvSpPr>
          <p:nvPr/>
        </p:nvSpPr>
        <p:spPr bwMode="auto">
          <a:xfrm>
            <a:off x="4661297" y="5403851"/>
            <a:ext cx="147638" cy="154516"/>
          </a:xfrm>
          <a:custGeom>
            <a:avLst/>
            <a:gdLst>
              <a:gd name="T0" fmla="*/ 2147483647 w 93"/>
              <a:gd name="T1" fmla="*/ 0 h 97"/>
              <a:gd name="T2" fmla="*/ 0 w 93"/>
              <a:gd name="T3" fmla="*/ 2147483647 h 97"/>
              <a:gd name="T4" fmla="*/ 0 w 93"/>
              <a:gd name="T5" fmla="*/ 2147483647 h 97"/>
              <a:gd name="T6" fmla="*/ 2147483647 w 93"/>
              <a:gd name="T7" fmla="*/ 2147483647 h 97"/>
              <a:gd name="T8" fmla="*/ 0 w 93"/>
              <a:gd name="T9" fmla="*/ 2147483647 h 97"/>
              <a:gd name="T10" fmla="*/ 2147483647 w 93"/>
              <a:gd name="T11" fmla="*/ 0 h 97"/>
              <a:gd name="T12" fmla="*/ 2147483647 w 93"/>
              <a:gd name="T13" fmla="*/ 0 h 97"/>
              <a:gd name="T14" fmla="*/ 0 60000 65536"/>
              <a:gd name="T15" fmla="*/ 0 60000 65536"/>
              <a:gd name="T16" fmla="*/ 0 60000 65536"/>
              <a:gd name="T17" fmla="*/ 0 60000 65536"/>
              <a:gd name="T18" fmla="*/ 0 60000 65536"/>
              <a:gd name="T19" fmla="*/ 0 60000 65536"/>
              <a:gd name="T20" fmla="*/ 0 60000 65536"/>
              <a:gd name="T21" fmla="*/ 0 w 93"/>
              <a:gd name="T22" fmla="*/ 0 h 97"/>
              <a:gd name="T23" fmla="*/ 93 w 9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7">
                <a:moveTo>
                  <a:pt x="4" y="0"/>
                </a:moveTo>
                <a:lnTo>
                  <a:pt x="0" y="52"/>
                </a:lnTo>
                <a:lnTo>
                  <a:pt x="0" y="96"/>
                </a:lnTo>
                <a:lnTo>
                  <a:pt x="80" y="96"/>
                </a:lnTo>
                <a:lnTo>
                  <a:pt x="0" y="48"/>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75" name="Freeform 245"/>
          <p:cNvSpPr>
            <a:spLocks/>
          </p:cNvSpPr>
          <p:nvPr/>
        </p:nvSpPr>
        <p:spPr bwMode="auto">
          <a:xfrm>
            <a:off x="5486400" y="5632451"/>
            <a:ext cx="147638" cy="154516"/>
          </a:xfrm>
          <a:custGeom>
            <a:avLst/>
            <a:gdLst>
              <a:gd name="T0" fmla="*/ 2147483647 w 93"/>
              <a:gd name="T1" fmla="*/ 0 h 97"/>
              <a:gd name="T2" fmla="*/ 0 w 93"/>
              <a:gd name="T3" fmla="*/ 2147483647 h 97"/>
              <a:gd name="T4" fmla="*/ 0 w 93"/>
              <a:gd name="T5" fmla="*/ 2147483647 h 97"/>
              <a:gd name="T6" fmla="*/ 2147483647 w 93"/>
              <a:gd name="T7" fmla="*/ 2147483647 h 97"/>
              <a:gd name="T8" fmla="*/ 0 w 93"/>
              <a:gd name="T9" fmla="*/ 2147483647 h 97"/>
              <a:gd name="T10" fmla="*/ 2147483647 w 93"/>
              <a:gd name="T11" fmla="*/ 0 h 97"/>
              <a:gd name="T12" fmla="*/ 2147483647 w 93"/>
              <a:gd name="T13" fmla="*/ 0 h 97"/>
              <a:gd name="T14" fmla="*/ 0 60000 65536"/>
              <a:gd name="T15" fmla="*/ 0 60000 65536"/>
              <a:gd name="T16" fmla="*/ 0 60000 65536"/>
              <a:gd name="T17" fmla="*/ 0 60000 65536"/>
              <a:gd name="T18" fmla="*/ 0 60000 65536"/>
              <a:gd name="T19" fmla="*/ 0 60000 65536"/>
              <a:gd name="T20" fmla="*/ 0 60000 65536"/>
              <a:gd name="T21" fmla="*/ 0 w 93"/>
              <a:gd name="T22" fmla="*/ 0 h 97"/>
              <a:gd name="T23" fmla="*/ 93 w 9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7">
                <a:moveTo>
                  <a:pt x="4" y="0"/>
                </a:moveTo>
                <a:lnTo>
                  <a:pt x="0" y="52"/>
                </a:lnTo>
                <a:lnTo>
                  <a:pt x="0" y="96"/>
                </a:lnTo>
                <a:lnTo>
                  <a:pt x="80" y="96"/>
                </a:lnTo>
                <a:lnTo>
                  <a:pt x="0" y="48"/>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76" name="Freeform 246"/>
          <p:cNvSpPr>
            <a:spLocks/>
          </p:cNvSpPr>
          <p:nvPr/>
        </p:nvSpPr>
        <p:spPr bwMode="auto">
          <a:xfrm>
            <a:off x="6318647" y="5930900"/>
            <a:ext cx="147638" cy="154517"/>
          </a:xfrm>
          <a:custGeom>
            <a:avLst/>
            <a:gdLst>
              <a:gd name="T0" fmla="*/ 2147483647 w 93"/>
              <a:gd name="T1" fmla="*/ 0 h 97"/>
              <a:gd name="T2" fmla="*/ 0 w 93"/>
              <a:gd name="T3" fmla="*/ 2147483647 h 97"/>
              <a:gd name="T4" fmla="*/ 0 w 93"/>
              <a:gd name="T5" fmla="*/ 2147483647 h 97"/>
              <a:gd name="T6" fmla="*/ 2147483647 w 93"/>
              <a:gd name="T7" fmla="*/ 2147483647 h 97"/>
              <a:gd name="T8" fmla="*/ 0 w 93"/>
              <a:gd name="T9" fmla="*/ 2147483647 h 97"/>
              <a:gd name="T10" fmla="*/ 2147483647 w 93"/>
              <a:gd name="T11" fmla="*/ 0 h 97"/>
              <a:gd name="T12" fmla="*/ 2147483647 w 93"/>
              <a:gd name="T13" fmla="*/ 0 h 97"/>
              <a:gd name="T14" fmla="*/ 0 60000 65536"/>
              <a:gd name="T15" fmla="*/ 0 60000 65536"/>
              <a:gd name="T16" fmla="*/ 0 60000 65536"/>
              <a:gd name="T17" fmla="*/ 0 60000 65536"/>
              <a:gd name="T18" fmla="*/ 0 60000 65536"/>
              <a:gd name="T19" fmla="*/ 0 60000 65536"/>
              <a:gd name="T20" fmla="*/ 0 60000 65536"/>
              <a:gd name="T21" fmla="*/ 0 w 93"/>
              <a:gd name="T22" fmla="*/ 0 h 97"/>
              <a:gd name="T23" fmla="*/ 93 w 9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7">
                <a:moveTo>
                  <a:pt x="4" y="0"/>
                </a:moveTo>
                <a:lnTo>
                  <a:pt x="0" y="52"/>
                </a:lnTo>
                <a:lnTo>
                  <a:pt x="0" y="96"/>
                </a:lnTo>
                <a:lnTo>
                  <a:pt x="80" y="96"/>
                </a:lnTo>
                <a:lnTo>
                  <a:pt x="0" y="48"/>
                </a:lnTo>
                <a:lnTo>
                  <a:pt x="92" y="0"/>
                </a:lnTo>
                <a:lnTo>
                  <a:pt x="4" y="0"/>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77" name="Freeform 247"/>
          <p:cNvSpPr>
            <a:spLocks/>
          </p:cNvSpPr>
          <p:nvPr/>
        </p:nvSpPr>
        <p:spPr bwMode="auto">
          <a:xfrm>
            <a:off x="3261122" y="5554134"/>
            <a:ext cx="147638" cy="141817"/>
          </a:xfrm>
          <a:custGeom>
            <a:avLst/>
            <a:gdLst>
              <a:gd name="T0" fmla="*/ 2147483647 w 93"/>
              <a:gd name="T1" fmla="*/ 2147483647 h 90"/>
              <a:gd name="T2" fmla="*/ 2147483647 w 93"/>
              <a:gd name="T3" fmla="*/ 2147483647 h 90"/>
              <a:gd name="T4" fmla="*/ 2147483647 w 93"/>
              <a:gd name="T5" fmla="*/ 0 h 90"/>
              <a:gd name="T6" fmla="*/ 2147483647 w 93"/>
              <a:gd name="T7" fmla="*/ 0 h 90"/>
              <a:gd name="T8" fmla="*/ 2147483647 w 93"/>
              <a:gd name="T9" fmla="*/ 2147483647 h 90"/>
              <a:gd name="T10" fmla="*/ 0 w 93"/>
              <a:gd name="T11" fmla="*/ 2147483647 h 90"/>
              <a:gd name="T12" fmla="*/ 2147483647 w 93"/>
              <a:gd name="T13" fmla="*/ 2147483647 h 90"/>
              <a:gd name="T14" fmla="*/ 0 60000 65536"/>
              <a:gd name="T15" fmla="*/ 0 60000 65536"/>
              <a:gd name="T16" fmla="*/ 0 60000 65536"/>
              <a:gd name="T17" fmla="*/ 0 60000 65536"/>
              <a:gd name="T18" fmla="*/ 0 60000 65536"/>
              <a:gd name="T19" fmla="*/ 0 60000 65536"/>
              <a:gd name="T20" fmla="*/ 0 60000 65536"/>
              <a:gd name="T21" fmla="*/ 0 w 93"/>
              <a:gd name="T22" fmla="*/ 0 h 90"/>
              <a:gd name="T23" fmla="*/ 93 w 93"/>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0">
                <a:moveTo>
                  <a:pt x="88" y="89"/>
                </a:moveTo>
                <a:lnTo>
                  <a:pt x="92" y="41"/>
                </a:lnTo>
                <a:lnTo>
                  <a:pt x="92" y="0"/>
                </a:lnTo>
                <a:lnTo>
                  <a:pt x="12" y="0"/>
                </a:lnTo>
                <a:lnTo>
                  <a:pt x="92" y="45"/>
                </a:lnTo>
                <a:lnTo>
                  <a:pt x="0" y="89"/>
                </a:lnTo>
                <a:lnTo>
                  <a:pt x="88" y="89"/>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78" name="Freeform 248"/>
          <p:cNvSpPr>
            <a:spLocks/>
          </p:cNvSpPr>
          <p:nvPr/>
        </p:nvSpPr>
        <p:spPr bwMode="auto">
          <a:xfrm>
            <a:off x="2641997" y="5858934"/>
            <a:ext cx="147638" cy="141817"/>
          </a:xfrm>
          <a:custGeom>
            <a:avLst/>
            <a:gdLst>
              <a:gd name="T0" fmla="*/ 2147483647 w 93"/>
              <a:gd name="T1" fmla="*/ 2147483647 h 90"/>
              <a:gd name="T2" fmla="*/ 2147483647 w 93"/>
              <a:gd name="T3" fmla="*/ 2147483647 h 90"/>
              <a:gd name="T4" fmla="*/ 2147483647 w 93"/>
              <a:gd name="T5" fmla="*/ 0 h 90"/>
              <a:gd name="T6" fmla="*/ 2147483647 w 93"/>
              <a:gd name="T7" fmla="*/ 0 h 90"/>
              <a:gd name="T8" fmla="*/ 2147483647 w 93"/>
              <a:gd name="T9" fmla="*/ 2147483647 h 90"/>
              <a:gd name="T10" fmla="*/ 0 w 93"/>
              <a:gd name="T11" fmla="*/ 2147483647 h 90"/>
              <a:gd name="T12" fmla="*/ 2147483647 w 93"/>
              <a:gd name="T13" fmla="*/ 2147483647 h 90"/>
              <a:gd name="T14" fmla="*/ 0 60000 65536"/>
              <a:gd name="T15" fmla="*/ 0 60000 65536"/>
              <a:gd name="T16" fmla="*/ 0 60000 65536"/>
              <a:gd name="T17" fmla="*/ 0 60000 65536"/>
              <a:gd name="T18" fmla="*/ 0 60000 65536"/>
              <a:gd name="T19" fmla="*/ 0 60000 65536"/>
              <a:gd name="T20" fmla="*/ 0 60000 65536"/>
              <a:gd name="T21" fmla="*/ 0 w 93"/>
              <a:gd name="T22" fmla="*/ 0 h 90"/>
              <a:gd name="T23" fmla="*/ 93 w 93"/>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0">
                <a:moveTo>
                  <a:pt x="88" y="89"/>
                </a:moveTo>
                <a:lnTo>
                  <a:pt x="92" y="41"/>
                </a:lnTo>
                <a:lnTo>
                  <a:pt x="92" y="0"/>
                </a:lnTo>
                <a:lnTo>
                  <a:pt x="12" y="0"/>
                </a:lnTo>
                <a:lnTo>
                  <a:pt x="92" y="45"/>
                </a:lnTo>
                <a:lnTo>
                  <a:pt x="0" y="89"/>
                </a:lnTo>
                <a:lnTo>
                  <a:pt x="88" y="89"/>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79" name="Freeform 249"/>
          <p:cNvSpPr>
            <a:spLocks/>
          </p:cNvSpPr>
          <p:nvPr/>
        </p:nvSpPr>
        <p:spPr bwMode="auto">
          <a:xfrm>
            <a:off x="1841897" y="6187017"/>
            <a:ext cx="147638" cy="141816"/>
          </a:xfrm>
          <a:custGeom>
            <a:avLst/>
            <a:gdLst>
              <a:gd name="T0" fmla="*/ 2147483647 w 93"/>
              <a:gd name="T1" fmla="*/ 2147483647 h 90"/>
              <a:gd name="T2" fmla="*/ 2147483647 w 93"/>
              <a:gd name="T3" fmla="*/ 2147483647 h 90"/>
              <a:gd name="T4" fmla="*/ 2147483647 w 93"/>
              <a:gd name="T5" fmla="*/ 0 h 90"/>
              <a:gd name="T6" fmla="*/ 2147483647 w 93"/>
              <a:gd name="T7" fmla="*/ 0 h 90"/>
              <a:gd name="T8" fmla="*/ 2147483647 w 93"/>
              <a:gd name="T9" fmla="*/ 2147483647 h 90"/>
              <a:gd name="T10" fmla="*/ 0 w 93"/>
              <a:gd name="T11" fmla="*/ 2147483647 h 90"/>
              <a:gd name="T12" fmla="*/ 2147483647 w 93"/>
              <a:gd name="T13" fmla="*/ 2147483647 h 90"/>
              <a:gd name="T14" fmla="*/ 0 60000 65536"/>
              <a:gd name="T15" fmla="*/ 0 60000 65536"/>
              <a:gd name="T16" fmla="*/ 0 60000 65536"/>
              <a:gd name="T17" fmla="*/ 0 60000 65536"/>
              <a:gd name="T18" fmla="*/ 0 60000 65536"/>
              <a:gd name="T19" fmla="*/ 0 60000 65536"/>
              <a:gd name="T20" fmla="*/ 0 60000 65536"/>
              <a:gd name="T21" fmla="*/ 0 w 93"/>
              <a:gd name="T22" fmla="*/ 0 h 90"/>
              <a:gd name="T23" fmla="*/ 93 w 93"/>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0">
                <a:moveTo>
                  <a:pt x="88" y="89"/>
                </a:moveTo>
                <a:lnTo>
                  <a:pt x="92" y="41"/>
                </a:lnTo>
                <a:lnTo>
                  <a:pt x="92" y="0"/>
                </a:lnTo>
                <a:lnTo>
                  <a:pt x="12" y="0"/>
                </a:lnTo>
                <a:lnTo>
                  <a:pt x="92" y="45"/>
                </a:lnTo>
                <a:lnTo>
                  <a:pt x="0" y="89"/>
                </a:lnTo>
                <a:lnTo>
                  <a:pt x="88" y="89"/>
                </a:lnTo>
              </a:path>
            </a:pathLst>
          </a:custGeom>
          <a:solidFill>
            <a:schemeClr val="tx1"/>
          </a:solidFill>
          <a:ln w="12700" cap="rnd" cmpd="sng">
            <a:solidFill>
              <a:schemeClr val="tx1"/>
            </a:solidFill>
            <a:prstDash val="solid"/>
            <a:round/>
            <a:headEnd type="none" w="med" len="med"/>
            <a:tailEnd type="none" w="med" len="med"/>
          </a:ln>
        </p:spPr>
        <p:txBody>
          <a:bodyPr/>
          <a:lstStyle/>
          <a:p>
            <a:endParaRPr lang="en-US"/>
          </a:p>
        </p:txBody>
      </p:sp>
      <p:sp>
        <p:nvSpPr>
          <p:cNvPr id="42080" name="Rectangle 251"/>
          <p:cNvSpPr>
            <a:spLocks noChangeArrowheads="1"/>
          </p:cNvSpPr>
          <p:nvPr/>
        </p:nvSpPr>
        <p:spPr bwMode="auto">
          <a:xfrm>
            <a:off x="3887391" y="1272118"/>
            <a:ext cx="2924175" cy="1320874"/>
          </a:xfrm>
          <a:prstGeom prst="rect">
            <a:avLst/>
          </a:prstGeom>
          <a:noFill/>
          <a:ln w="12700">
            <a:noFill/>
            <a:miter lim="800000"/>
            <a:headEnd/>
            <a:tailEnd/>
          </a:ln>
        </p:spPr>
        <p:txBody>
          <a:bodyPr lIns="90488" tIns="44450" rIns="90488" bIns="44450">
            <a:spAutoFit/>
          </a:bodyPr>
          <a:lstStyle/>
          <a:p>
            <a:pPr eaLnBrk="0" hangingPunct="0"/>
            <a:r>
              <a:rPr lang="en-US" sz="1000" u="none" dirty="0" smtClean="0"/>
              <a:t>N</a:t>
            </a:r>
            <a:r>
              <a:rPr lang="en-US" sz="1000" u="none" dirty="0" smtClean="0">
                <a:latin typeface="Arial" charset="0"/>
              </a:rPr>
              <a:t>ote</a:t>
            </a:r>
            <a:r>
              <a:rPr lang="en-US" sz="1000" b="0" u="none" dirty="0" smtClean="0">
                <a:latin typeface="Arial" charset="0"/>
              </a:rPr>
              <a:t>:</a:t>
            </a:r>
          </a:p>
          <a:p>
            <a:pPr eaLnBrk="0" hangingPunct="0"/>
            <a:r>
              <a:rPr lang="en-US" sz="1000" b="0" u="none" dirty="0" smtClean="0"/>
              <a:t>A</a:t>
            </a:r>
            <a:r>
              <a:rPr lang="en-US" sz="1000" b="0" u="none" dirty="0" smtClean="0">
                <a:latin typeface="Arial" charset="0"/>
              </a:rPr>
              <a:t>ll lanes are upgraded to intermediate marking before EENT and supplemented by night markings. </a:t>
            </a:r>
          </a:p>
          <a:p>
            <a:pPr eaLnBrk="0" hangingPunct="0"/>
            <a:endParaRPr lang="en-US" sz="1000" b="0" u="none" dirty="0" smtClean="0"/>
          </a:p>
          <a:p>
            <a:pPr eaLnBrk="0" hangingPunct="0"/>
            <a:r>
              <a:rPr lang="en-US" sz="1000" b="0" u="none" dirty="0" smtClean="0">
                <a:latin typeface="Arial" charset="0"/>
              </a:rPr>
              <a:t>During limited visibility attacks, the intermediate lane marking pattern is used from the start.</a:t>
            </a:r>
          </a:p>
          <a:p>
            <a:pPr hangingPunct="0"/>
            <a:endParaRPr lang="en-US" sz="1000" b="1" u="none" dirty="0">
              <a:latin typeface="Arial" charset="0"/>
            </a:endParaRPr>
          </a:p>
        </p:txBody>
      </p:sp>
      <p:sp>
        <p:nvSpPr>
          <p:cNvPr id="42081" name="Rectangle 252"/>
          <p:cNvSpPr>
            <a:spLocks noChangeArrowheads="1"/>
          </p:cNvSpPr>
          <p:nvPr/>
        </p:nvSpPr>
        <p:spPr bwMode="auto">
          <a:xfrm>
            <a:off x="108347" y="5008034"/>
            <a:ext cx="2571750" cy="895117"/>
          </a:xfrm>
          <a:prstGeom prst="rect">
            <a:avLst/>
          </a:prstGeom>
          <a:noFill/>
          <a:ln w="12700">
            <a:noFill/>
            <a:miter lim="800000"/>
            <a:headEnd/>
            <a:tailEnd/>
          </a:ln>
        </p:spPr>
        <p:txBody>
          <a:bodyPr lIns="61912" tIns="31750" rIns="61912" bIns="31750">
            <a:spAutoFit/>
          </a:bodyPr>
          <a:lstStyle/>
          <a:p>
            <a:pPr defTabSz="622300" eaLnBrk="0" hangingPunct="0"/>
            <a:r>
              <a:rPr lang="en-US" sz="1200" b="1" u="none" dirty="0">
                <a:latin typeface="Arial" charset="0"/>
              </a:rPr>
              <a:t>LIMITED VISIBILITY:</a:t>
            </a:r>
            <a:r>
              <a:rPr lang="en-US" sz="1400" b="1" u="none" dirty="0">
                <a:latin typeface="Arial" charset="0"/>
              </a:rPr>
              <a:t> </a:t>
            </a:r>
            <a:endParaRPr lang="en-US" sz="1200" u="none" dirty="0">
              <a:latin typeface="Arial" charset="0"/>
            </a:endParaRPr>
          </a:p>
          <a:p>
            <a:pPr defTabSz="622300" eaLnBrk="0" hangingPunct="0">
              <a:buFontTx/>
              <a:buChar char="•"/>
            </a:pPr>
            <a:r>
              <a:rPr lang="en-US" sz="1000" b="0" u="none" dirty="0" smtClean="0">
                <a:latin typeface="Arial" charset="0"/>
              </a:rPr>
              <a:t> Red </a:t>
            </a:r>
            <a:r>
              <a:rPr lang="en-US" sz="1000" b="0" u="none" dirty="0" err="1" smtClean="0">
                <a:latin typeface="Arial" charset="0"/>
              </a:rPr>
              <a:t>chemlights</a:t>
            </a:r>
            <a:r>
              <a:rPr lang="en-US" sz="1000" b="0" u="none" dirty="0" smtClean="0">
                <a:latin typeface="Arial" charset="0"/>
              </a:rPr>
              <a:t> on every pole of each VS-17 panel</a:t>
            </a:r>
          </a:p>
          <a:p>
            <a:pPr defTabSz="622300" eaLnBrk="0" hangingPunct="0">
              <a:buFontTx/>
              <a:buChar char="•"/>
            </a:pPr>
            <a:r>
              <a:rPr lang="en-US" sz="1000" b="0" u="none" dirty="0" smtClean="0">
                <a:latin typeface="Arial" charset="0"/>
              </a:rPr>
              <a:t> IR or red </a:t>
            </a:r>
            <a:r>
              <a:rPr lang="en-US" sz="1000" b="0" u="none" dirty="0" err="1" smtClean="0">
                <a:latin typeface="Arial" charset="0"/>
              </a:rPr>
              <a:t>chemlights</a:t>
            </a:r>
            <a:r>
              <a:rPr lang="en-US" sz="1000" b="0" u="none" dirty="0" smtClean="0">
                <a:latin typeface="Arial" charset="0"/>
              </a:rPr>
              <a:t> or HEMMS lights on every other HEMMS pole in the lane</a:t>
            </a:r>
            <a:endParaRPr lang="en-US" sz="1200" b="0" u="none" dirty="0">
              <a:latin typeface="Arial" charset="0"/>
            </a:endParaRPr>
          </a:p>
        </p:txBody>
      </p:sp>
      <p:sp>
        <p:nvSpPr>
          <p:cNvPr id="42082" name="Line 253"/>
          <p:cNvSpPr>
            <a:spLocks noChangeShapeType="1"/>
          </p:cNvSpPr>
          <p:nvPr/>
        </p:nvSpPr>
        <p:spPr bwMode="auto">
          <a:xfrm flipH="1">
            <a:off x="1162050" y="6411384"/>
            <a:ext cx="390525" cy="361949"/>
          </a:xfrm>
          <a:prstGeom prst="line">
            <a:avLst/>
          </a:prstGeom>
          <a:noFill/>
          <a:ln w="12700">
            <a:solidFill>
              <a:schemeClr val="tx1"/>
            </a:solidFill>
            <a:round/>
            <a:headEnd type="triangle" w="med" len="med"/>
            <a:tailEnd/>
          </a:ln>
        </p:spPr>
        <p:txBody>
          <a:bodyPr wrap="none" anchor="ctr"/>
          <a:lstStyle/>
          <a:p>
            <a:endParaRPr lang="en-US"/>
          </a:p>
        </p:txBody>
      </p:sp>
      <p:sp>
        <p:nvSpPr>
          <p:cNvPr id="42083" name="Line 254"/>
          <p:cNvSpPr>
            <a:spLocks noChangeShapeType="1"/>
          </p:cNvSpPr>
          <p:nvPr/>
        </p:nvSpPr>
        <p:spPr bwMode="auto">
          <a:xfrm flipH="1">
            <a:off x="1166813" y="6411384"/>
            <a:ext cx="828675" cy="370416"/>
          </a:xfrm>
          <a:prstGeom prst="line">
            <a:avLst/>
          </a:prstGeom>
          <a:noFill/>
          <a:ln w="12700">
            <a:solidFill>
              <a:schemeClr val="tx1"/>
            </a:solidFill>
            <a:round/>
            <a:headEnd type="triangle" w="med" len="med"/>
            <a:tailEnd/>
          </a:ln>
        </p:spPr>
        <p:txBody>
          <a:bodyPr wrap="none" anchor="ctr"/>
          <a:lstStyle/>
          <a:p>
            <a:endParaRPr lang="en-US"/>
          </a:p>
        </p:txBody>
      </p:sp>
      <p:sp>
        <p:nvSpPr>
          <p:cNvPr id="42084" name="Line 255"/>
          <p:cNvSpPr>
            <a:spLocks noChangeShapeType="1"/>
          </p:cNvSpPr>
          <p:nvPr/>
        </p:nvSpPr>
        <p:spPr bwMode="auto">
          <a:xfrm flipH="1" flipV="1">
            <a:off x="900113" y="6000752"/>
            <a:ext cx="266700" cy="781049"/>
          </a:xfrm>
          <a:prstGeom prst="line">
            <a:avLst/>
          </a:prstGeom>
          <a:noFill/>
          <a:ln w="12700">
            <a:solidFill>
              <a:schemeClr val="tx1"/>
            </a:solidFill>
            <a:round/>
            <a:headEnd/>
            <a:tailEnd/>
          </a:ln>
        </p:spPr>
        <p:txBody>
          <a:bodyPr wrap="none" anchor="ctr"/>
          <a:lstStyle/>
          <a:p>
            <a:endParaRPr lang="en-US"/>
          </a:p>
        </p:txBody>
      </p:sp>
      <p:sp>
        <p:nvSpPr>
          <p:cNvPr id="255" name="Rectangle 2"/>
          <p:cNvSpPr>
            <a:spLocks noChangeArrowheads="1"/>
          </p:cNvSpPr>
          <p:nvPr/>
        </p:nvSpPr>
        <p:spPr bwMode="auto">
          <a:xfrm>
            <a:off x="5791200" y="5334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501-2</a:t>
            </a:r>
            <a:r>
              <a:rPr lang="en-US" u="none" dirty="0">
                <a:solidFill>
                  <a:schemeClr val="tx2"/>
                </a:solidFill>
              </a:rPr>
              <a:t/>
            </a:r>
            <a:br>
              <a:rPr lang="en-US" u="none" dirty="0">
                <a:solidFill>
                  <a:schemeClr val="tx2"/>
                </a:solidFill>
              </a:rPr>
            </a:br>
            <a:r>
              <a:rPr lang="en-US" u="none" dirty="0" smtClean="0">
                <a:solidFill>
                  <a:schemeClr val="tx2"/>
                </a:solidFill>
              </a:rPr>
              <a:t>Intermediate Breach Marking</a:t>
            </a:r>
            <a:endParaRPr lang="en-US" u="none" dirty="0">
              <a:solidFill>
                <a:schemeClr val="tx2"/>
              </a:solidFill>
            </a:endParaRPr>
          </a:p>
        </p:txBody>
      </p:sp>
    </p:spTree>
  </p:cSld>
  <p:clrMapOvr>
    <a:masterClrMapping/>
  </p:clrMapOvr>
  <p:transition>
    <p:pull/>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ChangeArrowheads="1"/>
          </p:cNvSpPr>
          <p:nvPr/>
        </p:nvSpPr>
        <p:spPr bwMode="auto">
          <a:xfrm>
            <a:off x="1295400" y="385234"/>
            <a:ext cx="4256485" cy="397933"/>
          </a:xfrm>
          <a:prstGeom prst="rect">
            <a:avLst/>
          </a:prstGeom>
          <a:noFill/>
          <a:ln w="9525">
            <a:noFill/>
            <a:miter lim="800000"/>
            <a:headEnd/>
            <a:tailEnd/>
          </a:ln>
        </p:spPr>
        <p:txBody>
          <a:bodyPr lIns="92075" tIns="46038" rIns="92075" bIns="46038">
            <a:spAutoFit/>
          </a:bodyPr>
          <a:lstStyle/>
          <a:p>
            <a:pPr algn="ctr" eaLnBrk="0" hangingPunct="0"/>
            <a:r>
              <a:rPr lang="en-US" sz="2000" b="1" u="sng" dirty="0" smtClean="0">
                <a:latin typeface="Arial" charset="0"/>
              </a:rPr>
              <a:t>FINAL BREACH </a:t>
            </a:r>
            <a:r>
              <a:rPr lang="en-US" sz="2000" b="1" u="sng" dirty="0">
                <a:latin typeface="Arial" charset="0"/>
              </a:rPr>
              <a:t>LANE MARKING</a:t>
            </a:r>
            <a:r>
              <a:rPr lang="en-US" sz="2000" b="1" dirty="0">
                <a:latin typeface="Arial" charset="0"/>
              </a:rPr>
              <a:t> </a:t>
            </a:r>
          </a:p>
        </p:txBody>
      </p:sp>
      <p:sp>
        <p:nvSpPr>
          <p:cNvPr id="43011" name="Line 4"/>
          <p:cNvSpPr>
            <a:spLocks noChangeShapeType="1"/>
          </p:cNvSpPr>
          <p:nvPr/>
        </p:nvSpPr>
        <p:spPr bwMode="auto">
          <a:xfrm>
            <a:off x="2334816" y="3350685"/>
            <a:ext cx="2219325" cy="246591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12" name="Line 5"/>
          <p:cNvSpPr>
            <a:spLocks noChangeShapeType="1"/>
          </p:cNvSpPr>
          <p:nvPr/>
        </p:nvSpPr>
        <p:spPr bwMode="auto">
          <a:xfrm>
            <a:off x="1496616" y="3344333"/>
            <a:ext cx="1871663" cy="2472267"/>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2" name="Group 6"/>
          <p:cNvGrpSpPr>
            <a:grpSpLocks/>
          </p:cNvGrpSpPr>
          <p:nvPr/>
        </p:nvGrpSpPr>
        <p:grpSpPr bwMode="auto">
          <a:xfrm>
            <a:off x="2970610" y="5115984"/>
            <a:ext cx="138113" cy="262467"/>
            <a:chOff x="2045" y="3154"/>
            <a:chExt cx="90" cy="221"/>
          </a:xfrm>
        </p:grpSpPr>
        <p:sp>
          <p:nvSpPr>
            <p:cNvPr id="43282" name="Oval 7"/>
            <p:cNvSpPr>
              <a:spLocks noChangeArrowheads="1"/>
            </p:cNvSpPr>
            <p:nvPr/>
          </p:nvSpPr>
          <p:spPr bwMode="auto">
            <a:xfrm>
              <a:off x="2045" y="3334"/>
              <a:ext cx="54" cy="41"/>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83" name="Line 8"/>
            <p:cNvSpPr>
              <a:spLocks noChangeShapeType="1"/>
            </p:cNvSpPr>
            <p:nvPr/>
          </p:nvSpPr>
          <p:spPr bwMode="auto">
            <a:xfrm flipV="1">
              <a:off x="2075" y="3154"/>
              <a:ext cx="0" cy="19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84" name="Line 9"/>
            <p:cNvSpPr>
              <a:spLocks noChangeShapeType="1"/>
            </p:cNvSpPr>
            <p:nvPr/>
          </p:nvSpPr>
          <p:spPr bwMode="auto">
            <a:xfrm>
              <a:off x="2077" y="3155"/>
              <a:ext cx="58" cy="2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85" name="Line 10"/>
            <p:cNvSpPr>
              <a:spLocks noChangeShapeType="1"/>
            </p:cNvSpPr>
            <p:nvPr/>
          </p:nvSpPr>
          <p:spPr bwMode="auto">
            <a:xfrm flipH="1">
              <a:off x="2077" y="3185"/>
              <a:ext cx="58" cy="57"/>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3" name="Group 11"/>
          <p:cNvGrpSpPr>
            <a:grpSpLocks/>
          </p:cNvGrpSpPr>
          <p:nvPr/>
        </p:nvGrpSpPr>
        <p:grpSpPr bwMode="auto">
          <a:xfrm>
            <a:off x="2757488" y="4842934"/>
            <a:ext cx="134541" cy="249767"/>
            <a:chOff x="1907" y="2924"/>
            <a:chExt cx="88" cy="211"/>
          </a:xfrm>
        </p:grpSpPr>
        <p:sp>
          <p:nvSpPr>
            <p:cNvPr id="43278" name="Oval 12"/>
            <p:cNvSpPr>
              <a:spLocks noChangeArrowheads="1"/>
            </p:cNvSpPr>
            <p:nvPr/>
          </p:nvSpPr>
          <p:spPr bwMode="auto">
            <a:xfrm>
              <a:off x="1907" y="3096"/>
              <a:ext cx="51" cy="39"/>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79" name="Line 13"/>
            <p:cNvSpPr>
              <a:spLocks noChangeShapeType="1"/>
            </p:cNvSpPr>
            <p:nvPr/>
          </p:nvSpPr>
          <p:spPr bwMode="auto">
            <a:xfrm flipV="1">
              <a:off x="1936" y="2924"/>
              <a:ext cx="0" cy="18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80" name="Line 14"/>
            <p:cNvSpPr>
              <a:spLocks noChangeShapeType="1"/>
            </p:cNvSpPr>
            <p:nvPr/>
          </p:nvSpPr>
          <p:spPr bwMode="auto">
            <a:xfrm>
              <a:off x="1938" y="2925"/>
              <a:ext cx="57" cy="2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81" name="Line 15"/>
            <p:cNvSpPr>
              <a:spLocks noChangeShapeType="1"/>
            </p:cNvSpPr>
            <p:nvPr/>
          </p:nvSpPr>
          <p:spPr bwMode="auto">
            <a:xfrm flipH="1">
              <a:off x="1938" y="2953"/>
              <a:ext cx="57" cy="54"/>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4" name="Group 16"/>
          <p:cNvGrpSpPr>
            <a:grpSpLocks/>
          </p:cNvGrpSpPr>
          <p:nvPr/>
        </p:nvGrpSpPr>
        <p:grpSpPr bwMode="auto">
          <a:xfrm>
            <a:off x="2572941" y="4614334"/>
            <a:ext cx="128588" cy="241300"/>
            <a:chOff x="1788" y="2732"/>
            <a:chExt cx="83" cy="203"/>
          </a:xfrm>
        </p:grpSpPr>
        <p:sp>
          <p:nvSpPr>
            <p:cNvPr id="43274" name="Oval 17"/>
            <p:cNvSpPr>
              <a:spLocks noChangeArrowheads="1"/>
            </p:cNvSpPr>
            <p:nvPr/>
          </p:nvSpPr>
          <p:spPr bwMode="auto">
            <a:xfrm>
              <a:off x="1788" y="2898"/>
              <a:ext cx="48" cy="37"/>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75" name="Line 18"/>
            <p:cNvSpPr>
              <a:spLocks noChangeShapeType="1"/>
            </p:cNvSpPr>
            <p:nvPr/>
          </p:nvSpPr>
          <p:spPr bwMode="auto">
            <a:xfrm flipV="1">
              <a:off x="1814" y="2732"/>
              <a:ext cx="0" cy="17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76" name="Line 19"/>
            <p:cNvSpPr>
              <a:spLocks noChangeShapeType="1"/>
            </p:cNvSpPr>
            <p:nvPr/>
          </p:nvSpPr>
          <p:spPr bwMode="auto">
            <a:xfrm>
              <a:off x="1816" y="2733"/>
              <a:ext cx="55" cy="2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77" name="Line 20"/>
            <p:cNvSpPr>
              <a:spLocks noChangeShapeType="1"/>
            </p:cNvSpPr>
            <p:nvPr/>
          </p:nvSpPr>
          <p:spPr bwMode="auto">
            <a:xfrm flipH="1">
              <a:off x="1816" y="2761"/>
              <a:ext cx="55" cy="51"/>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5" name="Group 21"/>
          <p:cNvGrpSpPr>
            <a:grpSpLocks/>
          </p:cNvGrpSpPr>
          <p:nvPr/>
        </p:nvGrpSpPr>
        <p:grpSpPr bwMode="auto">
          <a:xfrm>
            <a:off x="2415778" y="4392085"/>
            <a:ext cx="128588" cy="241300"/>
            <a:chOff x="1687" y="2546"/>
            <a:chExt cx="83" cy="202"/>
          </a:xfrm>
        </p:grpSpPr>
        <p:sp>
          <p:nvSpPr>
            <p:cNvPr id="43270" name="Oval 22"/>
            <p:cNvSpPr>
              <a:spLocks noChangeArrowheads="1"/>
            </p:cNvSpPr>
            <p:nvPr/>
          </p:nvSpPr>
          <p:spPr bwMode="auto">
            <a:xfrm>
              <a:off x="1687" y="2711"/>
              <a:ext cx="49" cy="37"/>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71" name="Line 23"/>
            <p:cNvSpPr>
              <a:spLocks noChangeShapeType="1"/>
            </p:cNvSpPr>
            <p:nvPr/>
          </p:nvSpPr>
          <p:spPr bwMode="auto">
            <a:xfrm flipV="1">
              <a:off x="1714" y="2546"/>
              <a:ext cx="0" cy="17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72" name="Line 24"/>
            <p:cNvSpPr>
              <a:spLocks noChangeShapeType="1"/>
            </p:cNvSpPr>
            <p:nvPr/>
          </p:nvSpPr>
          <p:spPr bwMode="auto">
            <a:xfrm>
              <a:off x="1716" y="2547"/>
              <a:ext cx="54" cy="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73" name="Line 25"/>
            <p:cNvSpPr>
              <a:spLocks noChangeShapeType="1"/>
            </p:cNvSpPr>
            <p:nvPr/>
          </p:nvSpPr>
          <p:spPr bwMode="auto">
            <a:xfrm flipH="1">
              <a:off x="1716" y="2574"/>
              <a:ext cx="54" cy="52"/>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6" name="Group 26"/>
          <p:cNvGrpSpPr>
            <a:grpSpLocks/>
          </p:cNvGrpSpPr>
          <p:nvPr/>
        </p:nvGrpSpPr>
        <p:grpSpPr bwMode="auto">
          <a:xfrm>
            <a:off x="2249091" y="4176185"/>
            <a:ext cx="121444" cy="230716"/>
            <a:chOff x="1578" y="2364"/>
            <a:chExt cx="79" cy="195"/>
          </a:xfrm>
        </p:grpSpPr>
        <p:sp>
          <p:nvSpPr>
            <p:cNvPr id="43266" name="Oval 27"/>
            <p:cNvSpPr>
              <a:spLocks noChangeArrowheads="1"/>
            </p:cNvSpPr>
            <p:nvPr/>
          </p:nvSpPr>
          <p:spPr bwMode="auto">
            <a:xfrm>
              <a:off x="1578" y="2524"/>
              <a:ext cx="46" cy="35"/>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67" name="Line 28"/>
            <p:cNvSpPr>
              <a:spLocks noChangeShapeType="1"/>
            </p:cNvSpPr>
            <p:nvPr/>
          </p:nvSpPr>
          <p:spPr bwMode="auto">
            <a:xfrm flipV="1">
              <a:off x="1602" y="2364"/>
              <a:ext cx="0" cy="17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68" name="Line 29"/>
            <p:cNvSpPr>
              <a:spLocks noChangeShapeType="1"/>
            </p:cNvSpPr>
            <p:nvPr/>
          </p:nvSpPr>
          <p:spPr bwMode="auto">
            <a:xfrm>
              <a:off x="1604" y="2365"/>
              <a:ext cx="53" cy="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69" name="Line 30"/>
            <p:cNvSpPr>
              <a:spLocks noChangeShapeType="1"/>
            </p:cNvSpPr>
            <p:nvPr/>
          </p:nvSpPr>
          <p:spPr bwMode="auto">
            <a:xfrm flipH="1">
              <a:off x="1604" y="2392"/>
              <a:ext cx="53" cy="4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7" name="Group 31"/>
          <p:cNvGrpSpPr>
            <a:grpSpLocks/>
          </p:cNvGrpSpPr>
          <p:nvPr/>
        </p:nvGrpSpPr>
        <p:grpSpPr bwMode="auto">
          <a:xfrm>
            <a:off x="2113360" y="4017434"/>
            <a:ext cx="116681" cy="220133"/>
            <a:chOff x="1490" y="2230"/>
            <a:chExt cx="76" cy="186"/>
          </a:xfrm>
        </p:grpSpPr>
        <p:sp>
          <p:nvSpPr>
            <p:cNvPr id="43262" name="Oval 32"/>
            <p:cNvSpPr>
              <a:spLocks noChangeArrowheads="1"/>
            </p:cNvSpPr>
            <p:nvPr/>
          </p:nvSpPr>
          <p:spPr bwMode="auto">
            <a:xfrm>
              <a:off x="1490" y="2383"/>
              <a:ext cx="43" cy="33"/>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63" name="Line 33"/>
            <p:cNvSpPr>
              <a:spLocks noChangeShapeType="1"/>
            </p:cNvSpPr>
            <p:nvPr/>
          </p:nvSpPr>
          <p:spPr bwMode="auto">
            <a:xfrm flipV="1">
              <a:off x="1514" y="2230"/>
              <a:ext cx="0" cy="16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64" name="Line 34"/>
            <p:cNvSpPr>
              <a:spLocks noChangeShapeType="1"/>
            </p:cNvSpPr>
            <p:nvPr/>
          </p:nvSpPr>
          <p:spPr bwMode="auto">
            <a:xfrm>
              <a:off x="1516" y="2231"/>
              <a:ext cx="50" cy="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65" name="Line 35"/>
            <p:cNvSpPr>
              <a:spLocks noChangeShapeType="1"/>
            </p:cNvSpPr>
            <p:nvPr/>
          </p:nvSpPr>
          <p:spPr bwMode="auto">
            <a:xfrm flipH="1">
              <a:off x="1516" y="2257"/>
              <a:ext cx="50" cy="46"/>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8" name="Group 36"/>
          <p:cNvGrpSpPr>
            <a:grpSpLocks/>
          </p:cNvGrpSpPr>
          <p:nvPr/>
        </p:nvGrpSpPr>
        <p:grpSpPr bwMode="auto">
          <a:xfrm>
            <a:off x="2010966" y="3856567"/>
            <a:ext cx="114300" cy="215900"/>
            <a:chOff x="1424" y="2096"/>
            <a:chExt cx="74" cy="181"/>
          </a:xfrm>
        </p:grpSpPr>
        <p:sp>
          <p:nvSpPr>
            <p:cNvPr id="43258" name="Oval 37"/>
            <p:cNvSpPr>
              <a:spLocks noChangeArrowheads="1"/>
            </p:cNvSpPr>
            <p:nvPr/>
          </p:nvSpPr>
          <p:spPr bwMode="auto">
            <a:xfrm>
              <a:off x="1424" y="2243"/>
              <a:ext cx="42" cy="34"/>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59" name="Line 38"/>
            <p:cNvSpPr>
              <a:spLocks noChangeShapeType="1"/>
            </p:cNvSpPr>
            <p:nvPr/>
          </p:nvSpPr>
          <p:spPr bwMode="auto">
            <a:xfrm flipV="1">
              <a:off x="1447" y="2096"/>
              <a:ext cx="0" cy="15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60" name="Line 39"/>
            <p:cNvSpPr>
              <a:spLocks noChangeShapeType="1"/>
            </p:cNvSpPr>
            <p:nvPr/>
          </p:nvSpPr>
          <p:spPr bwMode="auto">
            <a:xfrm>
              <a:off x="1449" y="2097"/>
              <a:ext cx="49" cy="2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61" name="Line 40"/>
            <p:cNvSpPr>
              <a:spLocks noChangeShapeType="1"/>
            </p:cNvSpPr>
            <p:nvPr/>
          </p:nvSpPr>
          <p:spPr bwMode="auto">
            <a:xfrm flipH="1">
              <a:off x="1449" y="2121"/>
              <a:ext cx="49" cy="46"/>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9" name="Group 41"/>
          <p:cNvGrpSpPr>
            <a:grpSpLocks/>
          </p:cNvGrpSpPr>
          <p:nvPr/>
        </p:nvGrpSpPr>
        <p:grpSpPr bwMode="auto">
          <a:xfrm>
            <a:off x="1909762" y="3731685"/>
            <a:ext cx="110729" cy="205316"/>
            <a:chOff x="1358" y="1990"/>
            <a:chExt cx="72" cy="174"/>
          </a:xfrm>
        </p:grpSpPr>
        <p:sp>
          <p:nvSpPr>
            <p:cNvPr id="43254" name="Oval 42"/>
            <p:cNvSpPr>
              <a:spLocks noChangeArrowheads="1"/>
            </p:cNvSpPr>
            <p:nvPr/>
          </p:nvSpPr>
          <p:spPr bwMode="auto">
            <a:xfrm>
              <a:off x="1358" y="2133"/>
              <a:ext cx="41" cy="31"/>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55" name="Line 43"/>
            <p:cNvSpPr>
              <a:spLocks noChangeShapeType="1"/>
            </p:cNvSpPr>
            <p:nvPr/>
          </p:nvSpPr>
          <p:spPr bwMode="auto">
            <a:xfrm flipV="1">
              <a:off x="1382" y="1990"/>
              <a:ext cx="0" cy="15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56" name="Line 44"/>
            <p:cNvSpPr>
              <a:spLocks noChangeShapeType="1"/>
            </p:cNvSpPr>
            <p:nvPr/>
          </p:nvSpPr>
          <p:spPr bwMode="auto">
            <a:xfrm>
              <a:off x="1384" y="1991"/>
              <a:ext cx="46" cy="2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57" name="Line 45"/>
            <p:cNvSpPr>
              <a:spLocks noChangeShapeType="1"/>
            </p:cNvSpPr>
            <p:nvPr/>
          </p:nvSpPr>
          <p:spPr bwMode="auto">
            <a:xfrm flipH="1">
              <a:off x="1384" y="2015"/>
              <a:ext cx="46" cy="44"/>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0" name="Group 46"/>
          <p:cNvGrpSpPr>
            <a:grpSpLocks/>
          </p:cNvGrpSpPr>
          <p:nvPr/>
        </p:nvGrpSpPr>
        <p:grpSpPr bwMode="auto">
          <a:xfrm>
            <a:off x="1799035" y="3604684"/>
            <a:ext cx="107156" cy="203200"/>
            <a:chOff x="1286" y="1884"/>
            <a:chExt cx="71" cy="171"/>
          </a:xfrm>
        </p:grpSpPr>
        <p:sp>
          <p:nvSpPr>
            <p:cNvPr id="43250" name="Oval 47"/>
            <p:cNvSpPr>
              <a:spLocks noChangeArrowheads="1"/>
            </p:cNvSpPr>
            <p:nvPr/>
          </p:nvSpPr>
          <p:spPr bwMode="auto">
            <a:xfrm>
              <a:off x="1286" y="2025"/>
              <a:ext cx="39" cy="30"/>
            </a:xfrm>
            <a:prstGeom prst="ellipse">
              <a:avLst/>
            </a:prstGeom>
            <a:solidFill>
              <a:schemeClr val="bg1"/>
            </a:solidFill>
            <a:ln w="12700">
              <a:solidFill>
                <a:schemeClr val="tx1"/>
              </a:solidFill>
              <a:round/>
              <a:headEnd/>
              <a:tailEnd/>
            </a:ln>
          </p:spPr>
          <p:txBody>
            <a:bodyPr wrap="none" anchor="ctr"/>
            <a:lstStyle/>
            <a:p>
              <a:endParaRPr lang="en-US"/>
            </a:p>
          </p:txBody>
        </p:sp>
        <p:sp>
          <p:nvSpPr>
            <p:cNvPr id="43251" name="Line 48"/>
            <p:cNvSpPr>
              <a:spLocks noChangeShapeType="1"/>
            </p:cNvSpPr>
            <p:nvPr/>
          </p:nvSpPr>
          <p:spPr bwMode="auto">
            <a:xfrm flipV="1">
              <a:off x="1308" y="1884"/>
              <a:ext cx="0" cy="15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52" name="Line 49"/>
            <p:cNvSpPr>
              <a:spLocks noChangeShapeType="1"/>
            </p:cNvSpPr>
            <p:nvPr/>
          </p:nvSpPr>
          <p:spPr bwMode="auto">
            <a:xfrm>
              <a:off x="1310" y="1885"/>
              <a:ext cx="47" cy="2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53" name="Line 50"/>
            <p:cNvSpPr>
              <a:spLocks noChangeShapeType="1"/>
            </p:cNvSpPr>
            <p:nvPr/>
          </p:nvSpPr>
          <p:spPr bwMode="auto">
            <a:xfrm flipH="1">
              <a:off x="1310" y="1908"/>
              <a:ext cx="47" cy="44"/>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1" name="Group 51"/>
          <p:cNvGrpSpPr>
            <a:grpSpLocks/>
          </p:cNvGrpSpPr>
          <p:nvPr/>
        </p:nvGrpSpPr>
        <p:grpSpPr bwMode="auto">
          <a:xfrm>
            <a:off x="1696641" y="3467100"/>
            <a:ext cx="103584" cy="194733"/>
            <a:chOff x="1220" y="1769"/>
            <a:chExt cx="68" cy="164"/>
          </a:xfrm>
        </p:grpSpPr>
        <p:sp>
          <p:nvSpPr>
            <p:cNvPr id="43246" name="Oval 52"/>
            <p:cNvSpPr>
              <a:spLocks noChangeArrowheads="1"/>
            </p:cNvSpPr>
            <p:nvPr/>
          </p:nvSpPr>
          <p:spPr bwMode="auto">
            <a:xfrm>
              <a:off x="1220" y="1904"/>
              <a:ext cx="39" cy="29"/>
            </a:xfrm>
            <a:prstGeom prst="ellipse">
              <a:avLst/>
            </a:prstGeom>
            <a:solidFill>
              <a:srgbClr val="FF6600"/>
            </a:solidFill>
            <a:ln w="12700">
              <a:solidFill>
                <a:schemeClr val="tx1"/>
              </a:solidFill>
              <a:round/>
              <a:headEnd/>
              <a:tailEnd/>
            </a:ln>
          </p:spPr>
          <p:txBody>
            <a:bodyPr wrap="none" anchor="ctr"/>
            <a:lstStyle/>
            <a:p>
              <a:endParaRPr lang="en-US"/>
            </a:p>
          </p:txBody>
        </p:sp>
        <p:sp>
          <p:nvSpPr>
            <p:cNvPr id="43247" name="Line 53"/>
            <p:cNvSpPr>
              <a:spLocks noChangeShapeType="1"/>
            </p:cNvSpPr>
            <p:nvPr/>
          </p:nvSpPr>
          <p:spPr bwMode="auto">
            <a:xfrm flipV="1">
              <a:off x="1242" y="1769"/>
              <a:ext cx="0" cy="14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8" name="Line 54"/>
            <p:cNvSpPr>
              <a:spLocks noChangeShapeType="1"/>
            </p:cNvSpPr>
            <p:nvPr/>
          </p:nvSpPr>
          <p:spPr bwMode="auto">
            <a:xfrm>
              <a:off x="1244" y="1770"/>
              <a:ext cx="44"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9" name="Line 55"/>
            <p:cNvSpPr>
              <a:spLocks noChangeShapeType="1"/>
            </p:cNvSpPr>
            <p:nvPr/>
          </p:nvSpPr>
          <p:spPr bwMode="auto">
            <a:xfrm flipH="1">
              <a:off x="1244" y="1792"/>
              <a:ext cx="44" cy="42"/>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2" name="Group 56"/>
          <p:cNvGrpSpPr>
            <a:grpSpLocks/>
          </p:cNvGrpSpPr>
          <p:nvPr/>
        </p:nvGrpSpPr>
        <p:grpSpPr bwMode="auto">
          <a:xfrm>
            <a:off x="2732485" y="3505200"/>
            <a:ext cx="2150269" cy="1627717"/>
            <a:chOff x="1891" y="1801"/>
            <a:chExt cx="1394" cy="1367"/>
          </a:xfrm>
        </p:grpSpPr>
        <p:sp>
          <p:nvSpPr>
            <p:cNvPr id="43239" name="Line 57"/>
            <p:cNvSpPr>
              <a:spLocks noChangeShapeType="1"/>
            </p:cNvSpPr>
            <p:nvPr/>
          </p:nvSpPr>
          <p:spPr bwMode="auto">
            <a:xfrm>
              <a:off x="2033" y="1802"/>
              <a:ext cx="353" cy="18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0" name="Line 58"/>
            <p:cNvSpPr>
              <a:spLocks noChangeShapeType="1"/>
            </p:cNvSpPr>
            <p:nvPr/>
          </p:nvSpPr>
          <p:spPr bwMode="auto">
            <a:xfrm flipH="1">
              <a:off x="2242" y="1984"/>
              <a:ext cx="144"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1" name="Line 59"/>
            <p:cNvSpPr>
              <a:spLocks noChangeShapeType="1"/>
            </p:cNvSpPr>
            <p:nvPr/>
          </p:nvSpPr>
          <p:spPr bwMode="auto">
            <a:xfrm>
              <a:off x="2242" y="1995"/>
              <a:ext cx="1043" cy="117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2" name="Line 60"/>
            <p:cNvSpPr>
              <a:spLocks noChangeShapeType="1"/>
            </p:cNvSpPr>
            <p:nvPr/>
          </p:nvSpPr>
          <p:spPr bwMode="auto">
            <a:xfrm flipH="1">
              <a:off x="2684" y="3166"/>
              <a:ext cx="601" cy="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3" name="Line 61"/>
            <p:cNvSpPr>
              <a:spLocks noChangeShapeType="1"/>
            </p:cNvSpPr>
            <p:nvPr/>
          </p:nvSpPr>
          <p:spPr bwMode="auto">
            <a:xfrm flipH="1" flipV="1">
              <a:off x="2026" y="1994"/>
              <a:ext cx="650" cy="117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4" name="Line 62"/>
            <p:cNvSpPr>
              <a:spLocks noChangeShapeType="1"/>
            </p:cNvSpPr>
            <p:nvPr/>
          </p:nvSpPr>
          <p:spPr bwMode="auto">
            <a:xfrm flipH="1">
              <a:off x="1892" y="2005"/>
              <a:ext cx="139" cy="1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45" name="Line 63"/>
            <p:cNvSpPr>
              <a:spLocks noChangeShapeType="1"/>
            </p:cNvSpPr>
            <p:nvPr/>
          </p:nvSpPr>
          <p:spPr bwMode="auto">
            <a:xfrm flipV="1">
              <a:off x="1891" y="1801"/>
              <a:ext cx="144" cy="22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24" name="Rectangle 64"/>
          <p:cNvSpPr>
            <a:spLocks noChangeArrowheads="1"/>
          </p:cNvSpPr>
          <p:nvPr/>
        </p:nvSpPr>
        <p:spPr bwMode="auto">
          <a:xfrm>
            <a:off x="3748088" y="3090333"/>
            <a:ext cx="1175147" cy="400051"/>
          </a:xfrm>
          <a:prstGeom prst="rect">
            <a:avLst/>
          </a:prstGeom>
          <a:noFill/>
          <a:ln w="9525">
            <a:noFill/>
            <a:miter lim="800000"/>
            <a:headEnd/>
            <a:tailEnd/>
          </a:ln>
        </p:spPr>
        <p:txBody>
          <a:bodyPr wrap="none" lIns="61912" tIns="31750" rIns="61912" bIns="31750">
            <a:spAutoFit/>
          </a:bodyPr>
          <a:lstStyle/>
          <a:p>
            <a:pPr defTabSz="622300" eaLnBrk="0" hangingPunct="0"/>
            <a:r>
              <a:rPr lang="en-US" sz="1200" b="1" u="none" dirty="0" smtClean="0">
                <a:latin typeface="Arial" charset="0"/>
              </a:rPr>
              <a:t>LANE WIDTH </a:t>
            </a:r>
            <a:endParaRPr lang="en-US" sz="1000" u="none" dirty="0">
              <a:latin typeface="Arial" charset="0"/>
            </a:endParaRPr>
          </a:p>
          <a:p>
            <a:pPr defTabSz="622300" eaLnBrk="0" hangingPunct="0">
              <a:buFontTx/>
              <a:buChar char="•"/>
            </a:pPr>
            <a:r>
              <a:rPr lang="en-US" sz="1000" u="none" dirty="0">
                <a:latin typeface="Arial" charset="0"/>
              </a:rPr>
              <a:t> </a:t>
            </a:r>
            <a:r>
              <a:rPr lang="en-US" sz="1000" b="0" u="none" dirty="0" smtClean="0"/>
              <a:t>10m</a:t>
            </a:r>
            <a:endParaRPr lang="en-US" sz="1000" u="none" dirty="0">
              <a:latin typeface="Arial" charset="0"/>
            </a:endParaRPr>
          </a:p>
        </p:txBody>
      </p:sp>
      <p:sp>
        <p:nvSpPr>
          <p:cNvPr id="43025" name="Line 65"/>
          <p:cNvSpPr>
            <a:spLocks noChangeShapeType="1"/>
          </p:cNvSpPr>
          <p:nvPr/>
        </p:nvSpPr>
        <p:spPr bwMode="auto">
          <a:xfrm>
            <a:off x="5681662" y="6633633"/>
            <a:ext cx="110729"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26" name="Line 66"/>
          <p:cNvSpPr>
            <a:spLocks noChangeShapeType="1"/>
          </p:cNvSpPr>
          <p:nvPr/>
        </p:nvSpPr>
        <p:spPr bwMode="auto">
          <a:xfrm>
            <a:off x="4770835" y="5513917"/>
            <a:ext cx="148828" cy="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28" name="Rectangle 68"/>
          <p:cNvSpPr>
            <a:spLocks noChangeArrowheads="1"/>
          </p:cNvSpPr>
          <p:nvPr/>
        </p:nvSpPr>
        <p:spPr bwMode="auto">
          <a:xfrm>
            <a:off x="4597003" y="7300384"/>
            <a:ext cx="966788" cy="294216"/>
          </a:xfrm>
          <a:prstGeom prst="rect">
            <a:avLst/>
          </a:prstGeom>
          <a:noFill/>
          <a:ln w="9525">
            <a:noFill/>
            <a:miter lim="800000"/>
            <a:headEnd/>
            <a:tailEnd/>
          </a:ln>
        </p:spPr>
        <p:txBody>
          <a:bodyPr wrap="none" anchor="ctr"/>
          <a:lstStyle/>
          <a:p>
            <a:endParaRPr lang="en-US"/>
          </a:p>
        </p:txBody>
      </p:sp>
      <p:sp>
        <p:nvSpPr>
          <p:cNvPr id="43029" name="Rectangle 69"/>
          <p:cNvSpPr>
            <a:spLocks noChangeArrowheads="1"/>
          </p:cNvSpPr>
          <p:nvPr/>
        </p:nvSpPr>
        <p:spPr bwMode="auto">
          <a:xfrm>
            <a:off x="1970485" y="6352118"/>
            <a:ext cx="2436563" cy="556563"/>
          </a:xfrm>
          <a:prstGeom prst="rect">
            <a:avLst/>
          </a:prstGeom>
          <a:noFill/>
          <a:ln w="9525">
            <a:noFill/>
            <a:miter lim="800000"/>
            <a:headEnd/>
            <a:tailEnd/>
          </a:ln>
        </p:spPr>
        <p:txBody>
          <a:bodyPr wrap="none" lIns="61912" tIns="31750" rIns="61912" bIns="31750">
            <a:spAutoFit/>
          </a:bodyPr>
          <a:lstStyle/>
          <a:p>
            <a:pPr defTabSz="622300" eaLnBrk="0" hangingPunct="0"/>
            <a:r>
              <a:rPr lang="en-US" sz="1200" b="1" u="none" dirty="0">
                <a:latin typeface="Arial" charset="0"/>
              </a:rPr>
              <a:t>FINAL APPROACH MARKER:</a:t>
            </a:r>
            <a:r>
              <a:rPr lang="en-US" sz="900" b="1" u="none" dirty="0">
                <a:latin typeface="Arial" charset="0"/>
              </a:rPr>
              <a:t> </a:t>
            </a:r>
            <a:endParaRPr lang="en-US" sz="900" u="none" dirty="0">
              <a:latin typeface="Arial" charset="0"/>
            </a:endParaRPr>
          </a:p>
          <a:p>
            <a:pPr defTabSz="622300" eaLnBrk="0" hangingPunct="0">
              <a:buFontTx/>
              <a:buChar char="•"/>
            </a:pPr>
            <a:r>
              <a:rPr lang="en-US" sz="1000" u="none" dirty="0">
                <a:latin typeface="Arial" charset="0"/>
              </a:rPr>
              <a:t> </a:t>
            </a:r>
            <a:r>
              <a:rPr lang="en-US" sz="1000" b="0" u="none" dirty="0" smtClean="0">
                <a:latin typeface="Arial" charset="0"/>
              </a:rPr>
              <a:t>VS-17 panels - not used in close terrain</a:t>
            </a:r>
          </a:p>
          <a:p>
            <a:pPr defTabSz="622300" eaLnBrk="0" hangingPunct="0">
              <a:buFontTx/>
              <a:buChar char="•"/>
            </a:pPr>
            <a:r>
              <a:rPr lang="en-US" sz="1000" b="0" u="none" dirty="0" smtClean="0">
                <a:latin typeface="Arial" charset="0"/>
              </a:rPr>
              <a:t> Usually 1 terrain feature away</a:t>
            </a:r>
            <a:endParaRPr lang="en-US" sz="900" b="0" u="none" dirty="0">
              <a:latin typeface="Arial" charset="0"/>
            </a:endParaRPr>
          </a:p>
        </p:txBody>
      </p:sp>
      <p:sp>
        <p:nvSpPr>
          <p:cNvPr id="43030" name="Line 70"/>
          <p:cNvSpPr>
            <a:spLocks noChangeShapeType="1"/>
          </p:cNvSpPr>
          <p:nvPr/>
        </p:nvSpPr>
        <p:spPr bwMode="auto">
          <a:xfrm>
            <a:off x="4854178" y="5535085"/>
            <a:ext cx="870347" cy="1094316"/>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3031" name="Line 71"/>
          <p:cNvSpPr>
            <a:spLocks noChangeShapeType="1"/>
          </p:cNvSpPr>
          <p:nvPr/>
        </p:nvSpPr>
        <p:spPr bwMode="auto">
          <a:xfrm>
            <a:off x="4557712" y="5420784"/>
            <a:ext cx="1547813" cy="2032000"/>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3032" name="Line 72"/>
          <p:cNvSpPr>
            <a:spLocks noChangeShapeType="1"/>
          </p:cNvSpPr>
          <p:nvPr/>
        </p:nvSpPr>
        <p:spPr bwMode="auto">
          <a:xfrm flipH="1" flipV="1">
            <a:off x="2308623" y="2620433"/>
            <a:ext cx="477440" cy="831851"/>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3033" name="Line 73"/>
          <p:cNvSpPr>
            <a:spLocks noChangeShapeType="1"/>
          </p:cNvSpPr>
          <p:nvPr/>
        </p:nvSpPr>
        <p:spPr bwMode="auto">
          <a:xfrm flipV="1">
            <a:off x="2262187" y="2609852"/>
            <a:ext cx="90488" cy="2963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34" name="Line 74"/>
          <p:cNvSpPr>
            <a:spLocks noChangeShapeType="1"/>
          </p:cNvSpPr>
          <p:nvPr/>
        </p:nvSpPr>
        <p:spPr bwMode="auto">
          <a:xfrm flipV="1">
            <a:off x="2628900" y="3477684"/>
            <a:ext cx="133350" cy="3386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35" name="Rectangle 75"/>
          <p:cNvSpPr>
            <a:spLocks noChangeArrowheads="1"/>
          </p:cNvSpPr>
          <p:nvPr/>
        </p:nvSpPr>
        <p:spPr bwMode="auto">
          <a:xfrm>
            <a:off x="2434829" y="2770717"/>
            <a:ext cx="888064" cy="246863"/>
          </a:xfrm>
          <a:prstGeom prst="rect">
            <a:avLst/>
          </a:prstGeom>
          <a:noFill/>
          <a:ln w="9525">
            <a:noFill/>
            <a:miter lim="800000"/>
            <a:headEnd/>
            <a:tailEnd/>
          </a:ln>
        </p:spPr>
        <p:txBody>
          <a:bodyPr wrap="none" lIns="92075" tIns="46038" rIns="92075" bIns="46038">
            <a:spAutoFit/>
          </a:bodyPr>
          <a:lstStyle/>
          <a:p>
            <a:pPr eaLnBrk="0" hangingPunct="0"/>
            <a:r>
              <a:rPr lang="en-US" sz="1000" u="none" dirty="0" smtClean="0">
                <a:latin typeface="Arial" charset="0"/>
              </a:rPr>
              <a:t>One IV Line</a:t>
            </a:r>
            <a:endParaRPr lang="en-US" sz="1000" u="none" dirty="0">
              <a:latin typeface="Arial" charset="0"/>
            </a:endParaRPr>
          </a:p>
        </p:txBody>
      </p:sp>
      <p:sp>
        <p:nvSpPr>
          <p:cNvPr id="43036" name="Rectangle 76"/>
          <p:cNvSpPr>
            <a:spLocks noChangeArrowheads="1"/>
          </p:cNvSpPr>
          <p:nvPr/>
        </p:nvSpPr>
        <p:spPr bwMode="auto">
          <a:xfrm>
            <a:off x="2744391" y="1589618"/>
            <a:ext cx="1976438" cy="670983"/>
          </a:xfrm>
          <a:prstGeom prst="rect">
            <a:avLst/>
          </a:prstGeom>
          <a:noFill/>
          <a:ln w="9525">
            <a:noFill/>
            <a:miter lim="800000"/>
            <a:headEnd/>
            <a:tailEnd/>
          </a:ln>
        </p:spPr>
        <p:txBody>
          <a:bodyPr lIns="92075" tIns="46038" rIns="92075" bIns="46038"/>
          <a:lstStyle/>
          <a:p>
            <a:pPr eaLnBrk="0" hangingPunct="0"/>
            <a:r>
              <a:rPr lang="en-US" sz="1200" b="1" u="none" dirty="0">
                <a:latin typeface="Arial" charset="0"/>
              </a:rPr>
              <a:t>FAR SIDE FINAL APPROACH MARKER:</a:t>
            </a:r>
            <a:endParaRPr lang="en-US" sz="1000" u="none" dirty="0">
              <a:latin typeface="Arial" charset="0"/>
            </a:endParaRPr>
          </a:p>
          <a:p>
            <a:pPr eaLnBrk="0" hangingPunct="0"/>
            <a:r>
              <a:rPr lang="en-US" sz="1000" b="0" u="none" dirty="0" smtClean="0">
                <a:latin typeface="Arial" charset="0"/>
              </a:rPr>
              <a:t>Orange side faces rearward traffic flow</a:t>
            </a:r>
          </a:p>
          <a:p>
            <a:pPr eaLnBrk="0" hangingPunct="0"/>
            <a:endParaRPr lang="en-US" sz="1000" u="none" dirty="0">
              <a:latin typeface="Arial" charset="0"/>
            </a:endParaRPr>
          </a:p>
        </p:txBody>
      </p:sp>
      <p:sp>
        <p:nvSpPr>
          <p:cNvPr id="43037" name="Line 77"/>
          <p:cNvSpPr>
            <a:spLocks noChangeShapeType="1"/>
          </p:cNvSpPr>
          <p:nvPr/>
        </p:nvSpPr>
        <p:spPr bwMode="auto">
          <a:xfrm flipV="1">
            <a:off x="4143376" y="6735234"/>
            <a:ext cx="984647" cy="71967"/>
          </a:xfrm>
          <a:prstGeom prst="line">
            <a:avLst/>
          </a:prstGeom>
          <a:noFill/>
          <a:ln w="12700">
            <a:solidFill>
              <a:schemeClr val="tx1"/>
            </a:solidFill>
            <a:round/>
            <a:headEnd type="none" w="sm" len="sm"/>
            <a:tailEnd type="stealth" w="med" len="lg"/>
          </a:ln>
        </p:spPr>
        <p:txBody>
          <a:bodyPr wrap="none" anchor="ctr"/>
          <a:lstStyle/>
          <a:p>
            <a:endParaRPr lang="en-US"/>
          </a:p>
        </p:txBody>
      </p:sp>
      <p:sp>
        <p:nvSpPr>
          <p:cNvPr id="43038" name="Line 78"/>
          <p:cNvSpPr>
            <a:spLocks noChangeShapeType="1"/>
          </p:cNvSpPr>
          <p:nvPr/>
        </p:nvSpPr>
        <p:spPr bwMode="auto">
          <a:xfrm flipH="1" flipV="1">
            <a:off x="2633663" y="3570818"/>
            <a:ext cx="2163366" cy="215900"/>
          </a:xfrm>
          <a:prstGeom prst="line">
            <a:avLst/>
          </a:prstGeom>
          <a:noFill/>
          <a:ln w="12700">
            <a:solidFill>
              <a:schemeClr val="tx1"/>
            </a:solidFill>
            <a:round/>
            <a:headEnd type="none" w="sm" len="sm"/>
            <a:tailEnd type="stealth" w="med" len="lg"/>
          </a:ln>
        </p:spPr>
        <p:txBody>
          <a:bodyPr wrap="none" anchor="ctr"/>
          <a:lstStyle/>
          <a:p>
            <a:endParaRPr lang="en-US"/>
          </a:p>
        </p:txBody>
      </p:sp>
      <p:grpSp>
        <p:nvGrpSpPr>
          <p:cNvPr id="13" name="Group 79"/>
          <p:cNvGrpSpPr>
            <a:grpSpLocks/>
          </p:cNvGrpSpPr>
          <p:nvPr/>
        </p:nvGrpSpPr>
        <p:grpSpPr bwMode="auto">
          <a:xfrm>
            <a:off x="3022998" y="4938185"/>
            <a:ext cx="129778" cy="230716"/>
            <a:chOff x="2079" y="3004"/>
            <a:chExt cx="85" cy="195"/>
          </a:xfrm>
        </p:grpSpPr>
        <p:sp>
          <p:nvSpPr>
            <p:cNvPr id="43236" name="Line 80"/>
            <p:cNvSpPr>
              <a:spLocks noChangeShapeType="1"/>
            </p:cNvSpPr>
            <p:nvPr/>
          </p:nvSpPr>
          <p:spPr bwMode="auto">
            <a:xfrm flipV="1">
              <a:off x="2079" y="3004"/>
              <a:ext cx="0" cy="19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37" name="Line 81"/>
            <p:cNvSpPr>
              <a:spLocks noChangeShapeType="1"/>
            </p:cNvSpPr>
            <p:nvPr/>
          </p:nvSpPr>
          <p:spPr bwMode="auto">
            <a:xfrm>
              <a:off x="2081" y="3005"/>
              <a:ext cx="74" cy="2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38" name="Line 82"/>
            <p:cNvSpPr>
              <a:spLocks noChangeShapeType="1"/>
            </p:cNvSpPr>
            <p:nvPr/>
          </p:nvSpPr>
          <p:spPr bwMode="auto">
            <a:xfrm flipH="1">
              <a:off x="2090" y="3035"/>
              <a:ext cx="74" cy="57"/>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4" name="Group 83"/>
          <p:cNvGrpSpPr>
            <a:grpSpLocks/>
          </p:cNvGrpSpPr>
          <p:nvPr/>
        </p:nvGrpSpPr>
        <p:grpSpPr bwMode="auto">
          <a:xfrm>
            <a:off x="1727597" y="3376085"/>
            <a:ext cx="90488" cy="173567"/>
            <a:chOff x="1240" y="1692"/>
            <a:chExt cx="58" cy="146"/>
          </a:xfrm>
        </p:grpSpPr>
        <p:sp>
          <p:nvSpPr>
            <p:cNvPr id="43233" name="Line 84"/>
            <p:cNvSpPr>
              <a:spLocks noChangeShapeType="1"/>
            </p:cNvSpPr>
            <p:nvPr/>
          </p:nvSpPr>
          <p:spPr bwMode="auto">
            <a:xfrm flipV="1">
              <a:off x="1240" y="1692"/>
              <a:ext cx="0" cy="14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34" name="Line 85"/>
            <p:cNvSpPr>
              <a:spLocks noChangeShapeType="1"/>
            </p:cNvSpPr>
            <p:nvPr/>
          </p:nvSpPr>
          <p:spPr bwMode="auto">
            <a:xfrm>
              <a:off x="1242" y="1693"/>
              <a:ext cx="56"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35" name="Line 86"/>
            <p:cNvSpPr>
              <a:spLocks noChangeShapeType="1"/>
            </p:cNvSpPr>
            <p:nvPr/>
          </p:nvSpPr>
          <p:spPr bwMode="auto">
            <a:xfrm flipH="1">
              <a:off x="1242" y="1715"/>
              <a:ext cx="56" cy="42"/>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5" name="Group 87"/>
          <p:cNvGrpSpPr>
            <a:grpSpLocks/>
          </p:cNvGrpSpPr>
          <p:nvPr/>
        </p:nvGrpSpPr>
        <p:grpSpPr bwMode="auto">
          <a:xfrm>
            <a:off x="4724400" y="4734984"/>
            <a:ext cx="166688" cy="251883"/>
            <a:chOff x="3182" y="2834"/>
            <a:chExt cx="108" cy="211"/>
          </a:xfrm>
        </p:grpSpPr>
        <p:sp>
          <p:nvSpPr>
            <p:cNvPr id="43229" name="Oval 88"/>
            <p:cNvSpPr>
              <a:spLocks noChangeArrowheads="1"/>
            </p:cNvSpPr>
            <p:nvPr/>
          </p:nvSpPr>
          <p:spPr bwMode="auto">
            <a:xfrm>
              <a:off x="3182" y="3006"/>
              <a:ext cx="64" cy="39"/>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230" name="Line 89"/>
            <p:cNvSpPr>
              <a:spLocks noChangeShapeType="1"/>
            </p:cNvSpPr>
            <p:nvPr/>
          </p:nvSpPr>
          <p:spPr bwMode="auto">
            <a:xfrm flipV="1">
              <a:off x="3218" y="2834"/>
              <a:ext cx="0" cy="18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31" name="Line 90"/>
            <p:cNvSpPr>
              <a:spLocks noChangeShapeType="1"/>
            </p:cNvSpPr>
            <p:nvPr/>
          </p:nvSpPr>
          <p:spPr bwMode="auto">
            <a:xfrm>
              <a:off x="3220" y="2835"/>
              <a:ext cx="70" cy="2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32" name="Line 91"/>
            <p:cNvSpPr>
              <a:spLocks noChangeShapeType="1"/>
            </p:cNvSpPr>
            <p:nvPr/>
          </p:nvSpPr>
          <p:spPr bwMode="auto">
            <a:xfrm flipH="1">
              <a:off x="3220" y="2863"/>
              <a:ext cx="70" cy="54"/>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6" name="Group 92"/>
          <p:cNvGrpSpPr>
            <a:grpSpLocks/>
          </p:cNvGrpSpPr>
          <p:nvPr/>
        </p:nvGrpSpPr>
        <p:grpSpPr bwMode="auto">
          <a:xfrm>
            <a:off x="4491038" y="4506385"/>
            <a:ext cx="161925" cy="241300"/>
            <a:chOff x="3031" y="2642"/>
            <a:chExt cx="105" cy="203"/>
          </a:xfrm>
        </p:grpSpPr>
        <p:sp>
          <p:nvSpPr>
            <p:cNvPr id="43225" name="Oval 93"/>
            <p:cNvSpPr>
              <a:spLocks noChangeArrowheads="1"/>
            </p:cNvSpPr>
            <p:nvPr/>
          </p:nvSpPr>
          <p:spPr bwMode="auto">
            <a:xfrm>
              <a:off x="3031" y="2808"/>
              <a:ext cx="63" cy="37"/>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226" name="Line 94"/>
            <p:cNvSpPr>
              <a:spLocks noChangeShapeType="1"/>
            </p:cNvSpPr>
            <p:nvPr/>
          </p:nvSpPr>
          <p:spPr bwMode="auto">
            <a:xfrm flipV="1">
              <a:off x="3066" y="2642"/>
              <a:ext cx="0" cy="17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27" name="Line 95"/>
            <p:cNvSpPr>
              <a:spLocks noChangeShapeType="1"/>
            </p:cNvSpPr>
            <p:nvPr/>
          </p:nvSpPr>
          <p:spPr bwMode="auto">
            <a:xfrm>
              <a:off x="3068" y="2643"/>
              <a:ext cx="68" cy="2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28" name="Line 96"/>
            <p:cNvSpPr>
              <a:spLocks noChangeShapeType="1"/>
            </p:cNvSpPr>
            <p:nvPr/>
          </p:nvSpPr>
          <p:spPr bwMode="auto">
            <a:xfrm flipH="1">
              <a:off x="3068" y="2671"/>
              <a:ext cx="68" cy="51"/>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7" name="Group 97"/>
          <p:cNvGrpSpPr>
            <a:grpSpLocks/>
          </p:cNvGrpSpPr>
          <p:nvPr/>
        </p:nvGrpSpPr>
        <p:grpSpPr bwMode="auto">
          <a:xfrm>
            <a:off x="4299348" y="4284134"/>
            <a:ext cx="158353" cy="241300"/>
            <a:chOff x="2906" y="2456"/>
            <a:chExt cx="104" cy="203"/>
          </a:xfrm>
        </p:grpSpPr>
        <p:sp>
          <p:nvSpPr>
            <p:cNvPr id="43221" name="Oval 98"/>
            <p:cNvSpPr>
              <a:spLocks noChangeArrowheads="1"/>
            </p:cNvSpPr>
            <p:nvPr/>
          </p:nvSpPr>
          <p:spPr bwMode="auto">
            <a:xfrm>
              <a:off x="2906" y="2622"/>
              <a:ext cx="62" cy="37"/>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222" name="Line 99"/>
            <p:cNvSpPr>
              <a:spLocks noChangeShapeType="1"/>
            </p:cNvSpPr>
            <p:nvPr/>
          </p:nvSpPr>
          <p:spPr bwMode="auto">
            <a:xfrm flipV="1">
              <a:off x="2941" y="2456"/>
              <a:ext cx="0" cy="179"/>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23" name="Line 100"/>
            <p:cNvSpPr>
              <a:spLocks noChangeShapeType="1"/>
            </p:cNvSpPr>
            <p:nvPr/>
          </p:nvSpPr>
          <p:spPr bwMode="auto">
            <a:xfrm>
              <a:off x="2943" y="2457"/>
              <a:ext cx="67" cy="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24" name="Line 101"/>
            <p:cNvSpPr>
              <a:spLocks noChangeShapeType="1"/>
            </p:cNvSpPr>
            <p:nvPr/>
          </p:nvSpPr>
          <p:spPr bwMode="auto">
            <a:xfrm flipH="1">
              <a:off x="2943" y="2484"/>
              <a:ext cx="67" cy="52"/>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8" name="Group 102"/>
          <p:cNvGrpSpPr>
            <a:grpSpLocks/>
          </p:cNvGrpSpPr>
          <p:nvPr/>
        </p:nvGrpSpPr>
        <p:grpSpPr bwMode="auto">
          <a:xfrm>
            <a:off x="4086225" y="4068234"/>
            <a:ext cx="157163" cy="230717"/>
            <a:chOff x="2769" y="2273"/>
            <a:chExt cx="101" cy="195"/>
          </a:xfrm>
        </p:grpSpPr>
        <p:sp>
          <p:nvSpPr>
            <p:cNvPr id="43217" name="Oval 103"/>
            <p:cNvSpPr>
              <a:spLocks noChangeArrowheads="1"/>
            </p:cNvSpPr>
            <p:nvPr/>
          </p:nvSpPr>
          <p:spPr bwMode="auto">
            <a:xfrm>
              <a:off x="2769" y="2433"/>
              <a:ext cx="61" cy="35"/>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218" name="Line 104"/>
            <p:cNvSpPr>
              <a:spLocks noChangeShapeType="1"/>
            </p:cNvSpPr>
            <p:nvPr/>
          </p:nvSpPr>
          <p:spPr bwMode="auto">
            <a:xfrm flipV="1">
              <a:off x="2802" y="2273"/>
              <a:ext cx="0" cy="17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19" name="Line 105"/>
            <p:cNvSpPr>
              <a:spLocks noChangeShapeType="1"/>
            </p:cNvSpPr>
            <p:nvPr/>
          </p:nvSpPr>
          <p:spPr bwMode="auto">
            <a:xfrm>
              <a:off x="2804" y="2274"/>
              <a:ext cx="66" cy="2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20" name="Line 106"/>
            <p:cNvSpPr>
              <a:spLocks noChangeShapeType="1"/>
            </p:cNvSpPr>
            <p:nvPr/>
          </p:nvSpPr>
          <p:spPr bwMode="auto">
            <a:xfrm flipH="1">
              <a:off x="2804" y="2301"/>
              <a:ext cx="66" cy="4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19" name="Group 107"/>
          <p:cNvGrpSpPr>
            <a:grpSpLocks/>
          </p:cNvGrpSpPr>
          <p:nvPr/>
        </p:nvGrpSpPr>
        <p:grpSpPr bwMode="auto">
          <a:xfrm>
            <a:off x="3919537" y="3909485"/>
            <a:ext cx="147638" cy="222249"/>
            <a:chOff x="2660" y="2140"/>
            <a:chExt cx="96" cy="187"/>
          </a:xfrm>
        </p:grpSpPr>
        <p:sp>
          <p:nvSpPr>
            <p:cNvPr id="43213" name="Oval 108"/>
            <p:cNvSpPr>
              <a:spLocks noChangeArrowheads="1"/>
            </p:cNvSpPr>
            <p:nvPr/>
          </p:nvSpPr>
          <p:spPr bwMode="auto">
            <a:xfrm>
              <a:off x="2660" y="2294"/>
              <a:ext cx="56" cy="33"/>
            </a:xfrm>
            <a:prstGeom prst="ellipse">
              <a:avLst/>
            </a:prstGeom>
            <a:solidFill>
              <a:schemeClr val="bg1"/>
            </a:solidFill>
            <a:ln w="12700">
              <a:solidFill>
                <a:schemeClr val="tx1"/>
              </a:solidFill>
              <a:round/>
              <a:headEnd/>
              <a:tailEnd/>
            </a:ln>
          </p:spPr>
          <p:txBody>
            <a:bodyPr wrap="none" anchor="ctr"/>
            <a:lstStyle/>
            <a:p>
              <a:endParaRPr lang="en-US"/>
            </a:p>
          </p:txBody>
        </p:sp>
        <p:sp>
          <p:nvSpPr>
            <p:cNvPr id="43214" name="Line 109"/>
            <p:cNvSpPr>
              <a:spLocks noChangeShapeType="1"/>
            </p:cNvSpPr>
            <p:nvPr/>
          </p:nvSpPr>
          <p:spPr bwMode="auto">
            <a:xfrm flipV="1">
              <a:off x="2692" y="2140"/>
              <a:ext cx="0" cy="16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15" name="Line 110"/>
            <p:cNvSpPr>
              <a:spLocks noChangeShapeType="1"/>
            </p:cNvSpPr>
            <p:nvPr/>
          </p:nvSpPr>
          <p:spPr bwMode="auto">
            <a:xfrm>
              <a:off x="2694" y="2141"/>
              <a:ext cx="62" cy="2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16" name="Line 111"/>
            <p:cNvSpPr>
              <a:spLocks noChangeShapeType="1"/>
            </p:cNvSpPr>
            <p:nvPr/>
          </p:nvSpPr>
          <p:spPr bwMode="auto">
            <a:xfrm flipH="1">
              <a:off x="2694" y="2167"/>
              <a:ext cx="62" cy="46"/>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0" name="Group 112"/>
          <p:cNvGrpSpPr>
            <a:grpSpLocks/>
          </p:cNvGrpSpPr>
          <p:nvPr/>
        </p:nvGrpSpPr>
        <p:grpSpPr bwMode="auto">
          <a:xfrm>
            <a:off x="3790951" y="3748618"/>
            <a:ext cx="146447" cy="215900"/>
            <a:chOff x="2578" y="2005"/>
            <a:chExt cx="94" cy="182"/>
          </a:xfrm>
        </p:grpSpPr>
        <p:sp>
          <p:nvSpPr>
            <p:cNvPr id="43209" name="Oval 113"/>
            <p:cNvSpPr>
              <a:spLocks noChangeArrowheads="1"/>
            </p:cNvSpPr>
            <p:nvPr/>
          </p:nvSpPr>
          <p:spPr bwMode="auto">
            <a:xfrm>
              <a:off x="2578" y="2153"/>
              <a:ext cx="56" cy="34"/>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210" name="Line 114"/>
            <p:cNvSpPr>
              <a:spLocks noChangeShapeType="1"/>
            </p:cNvSpPr>
            <p:nvPr/>
          </p:nvSpPr>
          <p:spPr bwMode="auto">
            <a:xfrm flipV="1">
              <a:off x="2608" y="2005"/>
              <a:ext cx="0" cy="16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11" name="Line 115"/>
            <p:cNvSpPr>
              <a:spLocks noChangeShapeType="1"/>
            </p:cNvSpPr>
            <p:nvPr/>
          </p:nvSpPr>
          <p:spPr bwMode="auto">
            <a:xfrm>
              <a:off x="2610" y="2006"/>
              <a:ext cx="62" cy="2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12" name="Line 116"/>
            <p:cNvSpPr>
              <a:spLocks noChangeShapeType="1"/>
            </p:cNvSpPr>
            <p:nvPr/>
          </p:nvSpPr>
          <p:spPr bwMode="auto">
            <a:xfrm flipH="1">
              <a:off x="2610" y="2030"/>
              <a:ext cx="62" cy="46"/>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1" name="Group 117"/>
          <p:cNvGrpSpPr>
            <a:grpSpLocks/>
          </p:cNvGrpSpPr>
          <p:nvPr/>
        </p:nvGrpSpPr>
        <p:grpSpPr bwMode="auto">
          <a:xfrm>
            <a:off x="3665934" y="3623734"/>
            <a:ext cx="138113" cy="207433"/>
            <a:chOff x="2496" y="1900"/>
            <a:chExt cx="90" cy="175"/>
          </a:xfrm>
        </p:grpSpPr>
        <p:sp>
          <p:nvSpPr>
            <p:cNvPr id="43205" name="Oval 118"/>
            <p:cNvSpPr>
              <a:spLocks noChangeArrowheads="1"/>
            </p:cNvSpPr>
            <p:nvPr/>
          </p:nvSpPr>
          <p:spPr bwMode="auto">
            <a:xfrm>
              <a:off x="2496" y="2044"/>
              <a:ext cx="53" cy="31"/>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206" name="Line 119"/>
            <p:cNvSpPr>
              <a:spLocks noChangeShapeType="1"/>
            </p:cNvSpPr>
            <p:nvPr/>
          </p:nvSpPr>
          <p:spPr bwMode="auto">
            <a:xfrm flipV="1">
              <a:off x="2526" y="1900"/>
              <a:ext cx="0" cy="15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07" name="Line 120"/>
            <p:cNvSpPr>
              <a:spLocks noChangeShapeType="1"/>
            </p:cNvSpPr>
            <p:nvPr/>
          </p:nvSpPr>
          <p:spPr bwMode="auto">
            <a:xfrm>
              <a:off x="2528" y="1901"/>
              <a:ext cx="58" cy="22"/>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08" name="Line 121"/>
            <p:cNvSpPr>
              <a:spLocks noChangeShapeType="1"/>
            </p:cNvSpPr>
            <p:nvPr/>
          </p:nvSpPr>
          <p:spPr bwMode="auto">
            <a:xfrm flipH="1">
              <a:off x="2528" y="1925"/>
              <a:ext cx="58" cy="44"/>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2" name="Group 122"/>
          <p:cNvGrpSpPr>
            <a:grpSpLocks/>
          </p:cNvGrpSpPr>
          <p:nvPr/>
        </p:nvGrpSpPr>
        <p:grpSpPr bwMode="auto">
          <a:xfrm>
            <a:off x="3527823" y="3496733"/>
            <a:ext cx="135731" cy="203200"/>
            <a:chOff x="2407" y="1794"/>
            <a:chExt cx="88" cy="171"/>
          </a:xfrm>
        </p:grpSpPr>
        <p:sp>
          <p:nvSpPr>
            <p:cNvPr id="43201" name="Oval 123"/>
            <p:cNvSpPr>
              <a:spLocks noChangeArrowheads="1"/>
            </p:cNvSpPr>
            <p:nvPr/>
          </p:nvSpPr>
          <p:spPr bwMode="auto">
            <a:xfrm>
              <a:off x="2407" y="1935"/>
              <a:ext cx="51" cy="30"/>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202" name="Line 124"/>
            <p:cNvSpPr>
              <a:spLocks noChangeShapeType="1"/>
            </p:cNvSpPr>
            <p:nvPr/>
          </p:nvSpPr>
          <p:spPr bwMode="auto">
            <a:xfrm flipV="1">
              <a:off x="2435" y="1794"/>
              <a:ext cx="0" cy="15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03" name="Line 125"/>
            <p:cNvSpPr>
              <a:spLocks noChangeShapeType="1"/>
            </p:cNvSpPr>
            <p:nvPr/>
          </p:nvSpPr>
          <p:spPr bwMode="auto">
            <a:xfrm>
              <a:off x="2437" y="1795"/>
              <a:ext cx="58" cy="21"/>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04" name="Line 126"/>
            <p:cNvSpPr>
              <a:spLocks noChangeShapeType="1"/>
            </p:cNvSpPr>
            <p:nvPr/>
          </p:nvSpPr>
          <p:spPr bwMode="auto">
            <a:xfrm flipH="1">
              <a:off x="2437" y="1818"/>
              <a:ext cx="58" cy="44"/>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3" name="Group 127"/>
          <p:cNvGrpSpPr>
            <a:grpSpLocks/>
          </p:cNvGrpSpPr>
          <p:nvPr/>
        </p:nvGrpSpPr>
        <p:grpSpPr bwMode="auto">
          <a:xfrm>
            <a:off x="4986337" y="5008033"/>
            <a:ext cx="176213" cy="264584"/>
            <a:chOff x="3352" y="3064"/>
            <a:chExt cx="114" cy="221"/>
          </a:xfrm>
        </p:grpSpPr>
        <p:sp>
          <p:nvSpPr>
            <p:cNvPr id="43197" name="Oval 128"/>
            <p:cNvSpPr>
              <a:spLocks noChangeArrowheads="1"/>
            </p:cNvSpPr>
            <p:nvPr/>
          </p:nvSpPr>
          <p:spPr bwMode="auto">
            <a:xfrm>
              <a:off x="3352" y="3244"/>
              <a:ext cx="69" cy="41"/>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198" name="Line 129"/>
            <p:cNvSpPr>
              <a:spLocks noChangeShapeType="1"/>
            </p:cNvSpPr>
            <p:nvPr/>
          </p:nvSpPr>
          <p:spPr bwMode="auto">
            <a:xfrm flipV="1">
              <a:off x="3390" y="3064"/>
              <a:ext cx="0" cy="19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99" name="Line 130"/>
            <p:cNvSpPr>
              <a:spLocks noChangeShapeType="1"/>
            </p:cNvSpPr>
            <p:nvPr/>
          </p:nvSpPr>
          <p:spPr bwMode="auto">
            <a:xfrm>
              <a:off x="3392" y="3065"/>
              <a:ext cx="74" cy="2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200" name="Line 131"/>
            <p:cNvSpPr>
              <a:spLocks noChangeShapeType="1"/>
            </p:cNvSpPr>
            <p:nvPr/>
          </p:nvSpPr>
          <p:spPr bwMode="auto">
            <a:xfrm flipH="1">
              <a:off x="3392" y="3095"/>
              <a:ext cx="74" cy="57"/>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4" name="Group 132"/>
          <p:cNvGrpSpPr>
            <a:grpSpLocks/>
          </p:cNvGrpSpPr>
          <p:nvPr/>
        </p:nvGrpSpPr>
        <p:grpSpPr bwMode="auto">
          <a:xfrm>
            <a:off x="5049442" y="4836585"/>
            <a:ext cx="126206" cy="232833"/>
            <a:chOff x="3393" y="2920"/>
            <a:chExt cx="82" cy="195"/>
          </a:xfrm>
        </p:grpSpPr>
        <p:sp>
          <p:nvSpPr>
            <p:cNvPr id="43194" name="Line 133"/>
            <p:cNvSpPr>
              <a:spLocks noChangeShapeType="1"/>
            </p:cNvSpPr>
            <p:nvPr/>
          </p:nvSpPr>
          <p:spPr bwMode="auto">
            <a:xfrm flipV="1">
              <a:off x="3393" y="2920"/>
              <a:ext cx="0" cy="19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95" name="Line 134"/>
            <p:cNvSpPr>
              <a:spLocks noChangeShapeType="1"/>
            </p:cNvSpPr>
            <p:nvPr/>
          </p:nvSpPr>
          <p:spPr bwMode="auto">
            <a:xfrm>
              <a:off x="3395" y="2921"/>
              <a:ext cx="80" cy="28"/>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96" name="Line 135"/>
            <p:cNvSpPr>
              <a:spLocks noChangeShapeType="1"/>
            </p:cNvSpPr>
            <p:nvPr/>
          </p:nvSpPr>
          <p:spPr bwMode="auto">
            <a:xfrm flipH="1">
              <a:off x="3395" y="2951"/>
              <a:ext cx="80" cy="57"/>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5" name="Group 136"/>
          <p:cNvGrpSpPr>
            <a:grpSpLocks/>
          </p:cNvGrpSpPr>
          <p:nvPr/>
        </p:nvGrpSpPr>
        <p:grpSpPr bwMode="auto">
          <a:xfrm>
            <a:off x="3401616" y="3361268"/>
            <a:ext cx="133350" cy="192617"/>
            <a:chOff x="2325" y="1680"/>
            <a:chExt cx="86" cy="163"/>
          </a:xfrm>
        </p:grpSpPr>
        <p:sp>
          <p:nvSpPr>
            <p:cNvPr id="43190" name="Oval 137"/>
            <p:cNvSpPr>
              <a:spLocks noChangeArrowheads="1"/>
            </p:cNvSpPr>
            <p:nvPr/>
          </p:nvSpPr>
          <p:spPr bwMode="auto">
            <a:xfrm>
              <a:off x="2325" y="1814"/>
              <a:ext cx="49" cy="29"/>
            </a:xfrm>
            <a:prstGeom prst="ellipse">
              <a:avLst/>
            </a:prstGeom>
            <a:solidFill>
              <a:srgbClr val="FF0066"/>
            </a:solidFill>
            <a:ln w="12700">
              <a:solidFill>
                <a:schemeClr val="tx1"/>
              </a:solidFill>
              <a:round/>
              <a:headEnd/>
              <a:tailEnd/>
            </a:ln>
          </p:spPr>
          <p:txBody>
            <a:bodyPr wrap="none" anchor="ctr"/>
            <a:lstStyle/>
            <a:p>
              <a:endParaRPr lang="en-US"/>
            </a:p>
          </p:txBody>
        </p:sp>
        <p:sp>
          <p:nvSpPr>
            <p:cNvPr id="43191" name="Line 138"/>
            <p:cNvSpPr>
              <a:spLocks noChangeShapeType="1"/>
            </p:cNvSpPr>
            <p:nvPr/>
          </p:nvSpPr>
          <p:spPr bwMode="auto">
            <a:xfrm flipV="1">
              <a:off x="2353" y="1680"/>
              <a:ext cx="0" cy="145"/>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92" name="Line 139"/>
            <p:cNvSpPr>
              <a:spLocks noChangeShapeType="1"/>
            </p:cNvSpPr>
            <p:nvPr/>
          </p:nvSpPr>
          <p:spPr bwMode="auto">
            <a:xfrm>
              <a:off x="2355" y="1681"/>
              <a:ext cx="56"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93" name="Line 140"/>
            <p:cNvSpPr>
              <a:spLocks noChangeShapeType="1"/>
            </p:cNvSpPr>
            <p:nvPr/>
          </p:nvSpPr>
          <p:spPr bwMode="auto">
            <a:xfrm flipH="1">
              <a:off x="2355" y="1703"/>
              <a:ext cx="56" cy="42"/>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6" name="Group 141"/>
          <p:cNvGrpSpPr>
            <a:grpSpLocks/>
          </p:cNvGrpSpPr>
          <p:nvPr/>
        </p:nvGrpSpPr>
        <p:grpSpPr bwMode="auto">
          <a:xfrm>
            <a:off x="3430191" y="3253318"/>
            <a:ext cx="90488" cy="173567"/>
            <a:chOff x="2344" y="1589"/>
            <a:chExt cx="58" cy="146"/>
          </a:xfrm>
        </p:grpSpPr>
        <p:sp>
          <p:nvSpPr>
            <p:cNvPr id="43187" name="Line 142"/>
            <p:cNvSpPr>
              <a:spLocks noChangeShapeType="1"/>
            </p:cNvSpPr>
            <p:nvPr/>
          </p:nvSpPr>
          <p:spPr bwMode="auto">
            <a:xfrm flipV="1">
              <a:off x="2344" y="1589"/>
              <a:ext cx="0" cy="14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88" name="Line 143"/>
            <p:cNvSpPr>
              <a:spLocks noChangeShapeType="1"/>
            </p:cNvSpPr>
            <p:nvPr/>
          </p:nvSpPr>
          <p:spPr bwMode="auto">
            <a:xfrm>
              <a:off x="2346" y="1590"/>
              <a:ext cx="56" cy="2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89" name="Line 144"/>
            <p:cNvSpPr>
              <a:spLocks noChangeShapeType="1"/>
            </p:cNvSpPr>
            <p:nvPr/>
          </p:nvSpPr>
          <p:spPr bwMode="auto">
            <a:xfrm flipH="1">
              <a:off x="2346" y="1612"/>
              <a:ext cx="56" cy="42"/>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53" name="Rectangle 145"/>
          <p:cNvSpPr>
            <a:spLocks noChangeArrowheads="1"/>
          </p:cNvSpPr>
          <p:nvPr/>
        </p:nvSpPr>
        <p:spPr bwMode="auto">
          <a:xfrm>
            <a:off x="571500" y="4470401"/>
            <a:ext cx="1627048" cy="246863"/>
          </a:xfrm>
          <a:prstGeom prst="rect">
            <a:avLst/>
          </a:prstGeom>
          <a:noFill/>
          <a:ln w="9525">
            <a:noFill/>
            <a:miter lim="800000"/>
            <a:headEnd/>
            <a:tailEnd/>
          </a:ln>
        </p:spPr>
        <p:txBody>
          <a:bodyPr wrap="none" lIns="92075" tIns="46038" rIns="92075" bIns="46038">
            <a:spAutoFit/>
          </a:bodyPr>
          <a:lstStyle/>
          <a:p>
            <a:pPr eaLnBrk="0" hangingPunct="0"/>
            <a:r>
              <a:rPr lang="en-US" sz="1000" u="none" dirty="0" smtClean="0">
                <a:latin typeface="Arial" charset="0"/>
              </a:rPr>
              <a:t>ENTRANCE MARKERS:</a:t>
            </a:r>
            <a:endParaRPr lang="en-US" sz="1000" u="none" dirty="0">
              <a:latin typeface="Arial" charset="0"/>
            </a:endParaRPr>
          </a:p>
        </p:txBody>
      </p:sp>
      <p:sp>
        <p:nvSpPr>
          <p:cNvPr id="43054" name="Line 146"/>
          <p:cNvSpPr>
            <a:spLocks noChangeShapeType="1"/>
          </p:cNvSpPr>
          <p:nvPr/>
        </p:nvSpPr>
        <p:spPr bwMode="auto">
          <a:xfrm>
            <a:off x="1771651" y="4775200"/>
            <a:ext cx="1183481" cy="677333"/>
          </a:xfrm>
          <a:prstGeom prst="line">
            <a:avLst/>
          </a:prstGeom>
          <a:noFill/>
          <a:ln w="12700">
            <a:solidFill>
              <a:schemeClr val="tx1"/>
            </a:solidFill>
            <a:round/>
            <a:headEnd type="none" w="sm" len="sm"/>
            <a:tailEnd type="stealth" w="med" len="lg"/>
          </a:ln>
        </p:spPr>
        <p:txBody>
          <a:bodyPr wrap="none" anchor="ctr"/>
          <a:lstStyle/>
          <a:p>
            <a:endParaRPr lang="en-US"/>
          </a:p>
        </p:txBody>
      </p:sp>
      <p:grpSp>
        <p:nvGrpSpPr>
          <p:cNvPr id="27" name="Group 148"/>
          <p:cNvGrpSpPr>
            <a:grpSpLocks/>
          </p:cNvGrpSpPr>
          <p:nvPr/>
        </p:nvGrpSpPr>
        <p:grpSpPr bwMode="auto">
          <a:xfrm>
            <a:off x="1227535" y="3164417"/>
            <a:ext cx="283369" cy="186267"/>
            <a:chOff x="916" y="1515"/>
            <a:chExt cx="184" cy="156"/>
          </a:xfrm>
        </p:grpSpPr>
        <p:sp>
          <p:nvSpPr>
            <p:cNvPr id="43184" name="Rectangle 149"/>
            <p:cNvSpPr>
              <a:spLocks noChangeArrowheads="1"/>
            </p:cNvSpPr>
            <p:nvPr/>
          </p:nvSpPr>
          <p:spPr bwMode="auto">
            <a:xfrm>
              <a:off x="920" y="1515"/>
              <a:ext cx="176" cy="72"/>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85" name="Line 150"/>
            <p:cNvSpPr>
              <a:spLocks noChangeShapeType="1"/>
            </p:cNvSpPr>
            <p:nvPr/>
          </p:nvSpPr>
          <p:spPr bwMode="auto">
            <a:xfrm>
              <a:off x="916" y="1521"/>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86" name="Line 151"/>
            <p:cNvSpPr>
              <a:spLocks noChangeShapeType="1"/>
            </p:cNvSpPr>
            <p:nvPr/>
          </p:nvSpPr>
          <p:spPr bwMode="auto">
            <a:xfrm>
              <a:off x="1100" y="1521"/>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8" name="Group 152"/>
          <p:cNvGrpSpPr>
            <a:grpSpLocks/>
          </p:cNvGrpSpPr>
          <p:nvPr/>
        </p:nvGrpSpPr>
        <p:grpSpPr bwMode="auto">
          <a:xfrm>
            <a:off x="748904" y="3009900"/>
            <a:ext cx="285750" cy="186267"/>
            <a:chOff x="607" y="1385"/>
            <a:chExt cx="184" cy="156"/>
          </a:xfrm>
        </p:grpSpPr>
        <p:sp>
          <p:nvSpPr>
            <p:cNvPr id="43181" name="Rectangle 153"/>
            <p:cNvSpPr>
              <a:spLocks noChangeArrowheads="1"/>
            </p:cNvSpPr>
            <p:nvPr/>
          </p:nvSpPr>
          <p:spPr bwMode="auto">
            <a:xfrm>
              <a:off x="611" y="1385"/>
              <a:ext cx="176" cy="72"/>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82" name="Line 154"/>
            <p:cNvSpPr>
              <a:spLocks noChangeShapeType="1"/>
            </p:cNvSpPr>
            <p:nvPr/>
          </p:nvSpPr>
          <p:spPr bwMode="auto">
            <a:xfrm>
              <a:off x="607" y="1391"/>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83" name="Line 155"/>
            <p:cNvSpPr>
              <a:spLocks noChangeShapeType="1"/>
            </p:cNvSpPr>
            <p:nvPr/>
          </p:nvSpPr>
          <p:spPr bwMode="auto">
            <a:xfrm>
              <a:off x="791" y="1391"/>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9" name="Group 156"/>
          <p:cNvGrpSpPr>
            <a:grpSpLocks/>
          </p:cNvGrpSpPr>
          <p:nvPr/>
        </p:nvGrpSpPr>
        <p:grpSpPr bwMode="auto">
          <a:xfrm>
            <a:off x="328613" y="2844800"/>
            <a:ext cx="284560" cy="186267"/>
            <a:chOff x="334" y="1247"/>
            <a:chExt cx="184" cy="156"/>
          </a:xfrm>
        </p:grpSpPr>
        <p:sp>
          <p:nvSpPr>
            <p:cNvPr id="43178" name="Rectangle 157"/>
            <p:cNvSpPr>
              <a:spLocks noChangeArrowheads="1"/>
            </p:cNvSpPr>
            <p:nvPr/>
          </p:nvSpPr>
          <p:spPr bwMode="auto">
            <a:xfrm>
              <a:off x="338" y="1247"/>
              <a:ext cx="176" cy="72"/>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79" name="Line 158"/>
            <p:cNvSpPr>
              <a:spLocks noChangeShapeType="1"/>
            </p:cNvSpPr>
            <p:nvPr/>
          </p:nvSpPr>
          <p:spPr bwMode="auto">
            <a:xfrm>
              <a:off x="334" y="1253"/>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80" name="Line 159"/>
            <p:cNvSpPr>
              <a:spLocks noChangeShapeType="1"/>
            </p:cNvSpPr>
            <p:nvPr/>
          </p:nvSpPr>
          <p:spPr bwMode="auto">
            <a:xfrm>
              <a:off x="518" y="1253"/>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30" name="Group 160"/>
          <p:cNvGrpSpPr>
            <a:grpSpLocks/>
          </p:cNvGrpSpPr>
          <p:nvPr/>
        </p:nvGrpSpPr>
        <p:grpSpPr bwMode="auto">
          <a:xfrm>
            <a:off x="5220891" y="6561667"/>
            <a:ext cx="731044" cy="484717"/>
            <a:chOff x="3504" y="4368"/>
            <a:chExt cx="473" cy="408"/>
          </a:xfrm>
        </p:grpSpPr>
        <p:sp>
          <p:nvSpPr>
            <p:cNvPr id="43168" name="Freeform 161"/>
            <p:cNvSpPr>
              <a:spLocks/>
            </p:cNvSpPr>
            <p:nvPr/>
          </p:nvSpPr>
          <p:spPr bwMode="auto">
            <a:xfrm>
              <a:off x="3504" y="4400"/>
              <a:ext cx="169" cy="201"/>
            </a:xfrm>
            <a:custGeom>
              <a:avLst/>
              <a:gdLst>
                <a:gd name="T0" fmla="*/ 6 w 169"/>
                <a:gd name="T1" fmla="*/ 0 h 201"/>
                <a:gd name="T2" fmla="*/ 168 w 169"/>
                <a:gd name="T3" fmla="*/ 108 h 201"/>
                <a:gd name="T4" fmla="*/ 168 w 169"/>
                <a:gd name="T5" fmla="*/ 200 h 201"/>
                <a:gd name="T6" fmla="*/ 0 w 169"/>
                <a:gd name="T7" fmla="*/ 92 h 201"/>
                <a:gd name="T8" fmla="*/ 6 w 169"/>
                <a:gd name="T9" fmla="*/ 0 h 201"/>
                <a:gd name="T10" fmla="*/ 0 60000 65536"/>
                <a:gd name="T11" fmla="*/ 0 60000 65536"/>
                <a:gd name="T12" fmla="*/ 0 60000 65536"/>
                <a:gd name="T13" fmla="*/ 0 60000 65536"/>
                <a:gd name="T14" fmla="*/ 0 60000 65536"/>
                <a:gd name="T15" fmla="*/ 0 w 169"/>
                <a:gd name="T16" fmla="*/ 0 h 201"/>
                <a:gd name="T17" fmla="*/ 169 w 169"/>
                <a:gd name="T18" fmla="*/ 201 h 201"/>
              </a:gdLst>
              <a:ahLst/>
              <a:cxnLst>
                <a:cxn ang="T10">
                  <a:pos x="T0" y="T1"/>
                </a:cxn>
                <a:cxn ang="T11">
                  <a:pos x="T2" y="T3"/>
                </a:cxn>
                <a:cxn ang="T12">
                  <a:pos x="T4" y="T5"/>
                </a:cxn>
                <a:cxn ang="T13">
                  <a:pos x="T6" y="T7"/>
                </a:cxn>
                <a:cxn ang="T14">
                  <a:pos x="T8" y="T9"/>
                </a:cxn>
              </a:cxnLst>
              <a:rect l="T15" t="T16" r="T17" b="T18"/>
              <a:pathLst>
                <a:path w="169" h="201">
                  <a:moveTo>
                    <a:pt x="6" y="0"/>
                  </a:moveTo>
                  <a:lnTo>
                    <a:pt x="168" y="108"/>
                  </a:lnTo>
                  <a:lnTo>
                    <a:pt x="168" y="200"/>
                  </a:lnTo>
                  <a:lnTo>
                    <a:pt x="0" y="92"/>
                  </a:lnTo>
                  <a:lnTo>
                    <a:pt x="6" y="0"/>
                  </a:lnTo>
                </a:path>
              </a:pathLst>
            </a:custGeom>
            <a:solidFill>
              <a:srgbClr val="FF6600"/>
            </a:solidFill>
            <a:ln w="12700" cap="rnd" cmpd="sng">
              <a:solidFill>
                <a:schemeClr val="tx1"/>
              </a:solidFill>
              <a:prstDash val="solid"/>
              <a:round/>
              <a:headEnd type="none" w="sm" len="sm"/>
              <a:tailEnd type="none" w="sm" len="sm"/>
            </a:ln>
          </p:spPr>
          <p:txBody>
            <a:bodyPr/>
            <a:lstStyle/>
            <a:p>
              <a:endParaRPr lang="en-US"/>
            </a:p>
          </p:txBody>
        </p:sp>
        <p:sp>
          <p:nvSpPr>
            <p:cNvPr id="43169" name="Freeform 162"/>
            <p:cNvSpPr>
              <a:spLocks/>
            </p:cNvSpPr>
            <p:nvPr/>
          </p:nvSpPr>
          <p:spPr bwMode="auto">
            <a:xfrm>
              <a:off x="3696" y="4504"/>
              <a:ext cx="153" cy="145"/>
            </a:xfrm>
            <a:custGeom>
              <a:avLst/>
              <a:gdLst>
                <a:gd name="T0" fmla="*/ 0 w 153"/>
                <a:gd name="T1" fmla="*/ 8 h 145"/>
                <a:gd name="T2" fmla="*/ 96 w 153"/>
                <a:gd name="T3" fmla="*/ 56 h 145"/>
                <a:gd name="T4" fmla="*/ 152 w 153"/>
                <a:gd name="T5" fmla="*/ 0 h 145"/>
                <a:gd name="T6" fmla="*/ 152 w 153"/>
                <a:gd name="T7" fmla="*/ 104 h 145"/>
                <a:gd name="T8" fmla="*/ 96 w 153"/>
                <a:gd name="T9" fmla="*/ 144 h 145"/>
                <a:gd name="T10" fmla="*/ 0 w 153"/>
                <a:gd name="T11" fmla="*/ 104 h 145"/>
                <a:gd name="T12" fmla="*/ 0 w 153"/>
                <a:gd name="T13" fmla="*/ 8 h 145"/>
                <a:gd name="T14" fmla="*/ 0 60000 65536"/>
                <a:gd name="T15" fmla="*/ 0 60000 65536"/>
                <a:gd name="T16" fmla="*/ 0 60000 65536"/>
                <a:gd name="T17" fmla="*/ 0 60000 65536"/>
                <a:gd name="T18" fmla="*/ 0 60000 65536"/>
                <a:gd name="T19" fmla="*/ 0 60000 65536"/>
                <a:gd name="T20" fmla="*/ 0 60000 65536"/>
                <a:gd name="T21" fmla="*/ 0 w 153"/>
                <a:gd name="T22" fmla="*/ 0 h 145"/>
                <a:gd name="T23" fmla="*/ 153 w 153"/>
                <a:gd name="T24" fmla="*/ 145 h 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3" h="145">
                  <a:moveTo>
                    <a:pt x="0" y="8"/>
                  </a:moveTo>
                  <a:lnTo>
                    <a:pt x="96" y="56"/>
                  </a:lnTo>
                  <a:lnTo>
                    <a:pt x="152" y="0"/>
                  </a:lnTo>
                  <a:lnTo>
                    <a:pt x="152" y="104"/>
                  </a:lnTo>
                  <a:lnTo>
                    <a:pt x="96" y="144"/>
                  </a:lnTo>
                  <a:lnTo>
                    <a:pt x="0" y="104"/>
                  </a:lnTo>
                  <a:lnTo>
                    <a:pt x="0" y="8"/>
                  </a:lnTo>
                </a:path>
              </a:pathLst>
            </a:custGeom>
            <a:solidFill>
              <a:srgbClr val="FF6600"/>
            </a:solidFill>
            <a:ln w="12700" cap="rnd" cmpd="sng">
              <a:solidFill>
                <a:schemeClr val="tx1"/>
              </a:solidFill>
              <a:prstDash val="solid"/>
              <a:round/>
              <a:headEnd type="none" w="sm" len="sm"/>
              <a:tailEnd type="none" w="sm" len="sm"/>
            </a:ln>
          </p:spPr>
          <p:txBody>
            <a:bodyPr/>
            <a:lstStyle/>
            <a:p>
              <a:endParaRPr lang="en-US"/>
            </a:p>
          </p:txBody>
        </p:sp>
        <p:sp>
          <p:nvSpPr>
            <p:cNvPr id="43170" name="Freeform 163"/>
            <p:cNvSpPr>
              <a:spLocks/>
            </p:cNvSpPr>
            <p:nvPr/>
          </p:nvSpPr>
          <p:spPr bwMode="auto">
            <a:xfrm>
              <a:off x="3880" y="4368"/>
              <a:ext cx="97" cy="217"/>
            </a:xfrm>
            <a:custGeom>
              <a:avLst/>
              <a:gdLst>
                <a:gd name="T0" fmla="*/ 0 w 97"/>
                <a:gd name="T1" fmla="*/ 99 h 217"/>
                <a:gd name="T2" fmla="*/ 96 w 97"/>
                <a:gd name="T3" fmla="*/ 0 h 217"/>
                <a:gd name="T4" fmla="*/ 96 w 97"/>
                <a:gd name="T5" fmla="*/ 135 h 217"/>
                <a:gd name="T6" fmla="*/ 0 w 97"/>
                <a:gd name="T7" fmla="*/ 216 h 217"/>
                <a:gd name="T8" fmla="*/ 0 w 97"/>
                <a:gd name="T9" fmla="*/ 99 h 217"/>
                <a:gd name="T10" fmla="*/ 0 60000 65536"/>
                <a:gd name="T11" fmla="*/ 0 60000 65536"/>
                <a:gd name="T12" fmla="*/ 0 60000 65536"/>
                <a:gd name="T13" fmla="*/ 0 60000 65536"/>
                <a:gd name="T14" fmla="*/ 0 60000 65536"/>
                <a:gd name="T15" fmla="*/ 0 w 97"/>
                <a:gd name="T16" fmla="*/ 0 h 217"/>
                <a:gd name="T17" fmla="*/ 97 w 97"/>
                <a:gd name="T18" fmla="*/ 217 h 217"/>
              </a:gdLst>
              <a:ahLst/>
              <a:cxnLst>
                <a:cxn ang="T10">
                  <a:pos x="T0" y="T1"/>
                </a:cxn>
                <a:cxn ang="T11">
                  <a:pos x="T2" y="T3"/>
                </a:cxn>
                <a:cxn ang="T12">
                  <a:pos x="T4" y="T5"/>
                </a:cxn>
                <a:cxn ang="T13">
                  <a:pos x="T6" y="T7"/>
                </a:cxn>
                <a:cxn ang="T14">
                  <a:pos x="T8" y="T9"/>
                </a:cxn>
              </a:cxnLst>
              <a:rect l="T15" t="T16" r="T17" b="T18"/>
              <a:pathLst>
                <a:path w="97" h="217">
                  <a:moveTo>
                    <a:pt x="0" y="99"/>
                  </a:moveTo>
                  <a:lnTo>
                    <a:pt x="96" y="0"/>
                  </a:lnTo>
                  <a:lnTo>
                    <a:pt x="96" y="135"/>
                  </a:lnTo>
                  <a:lnTo>
                    <a:pt x="0" y="216"/>
                  </a:lnTo>
                  <a:lnTo>
                    <a:pt x="0" y="99"/>
                  </a:lnTo>
                </a:path>
              </a:pathLst>
            </a:custGeom>
            <a:solidFill>
              <a:srgbClr val="FF6600"/>
            </a:solidFill>
            <a:ln w="12700" cap="rnd" cmpd="sng">
              <a:solidFill>
                <a:schemeClr val="tx1"/>
              </a:solidFill>
              <a:prstDash val="solid"/>
              <a:round/>
              <a:headEnd type="none" w="sm" len="sm"/>
              <a:tailEnd type="none" w="sm" len="sm"/>
            </a:ln>
          </p:spPr>
          <p:txBody>
            <a:bodyPr/>
            <a:lstStyle/>
            <a:p>
              <a:endParaRPr lang="en-US"/>
            </a:p>
          </p:txBody>
        </p:sp>
        <p:sp>
          <p:nvSpPr>
            <p:cNvPr id="43171" name="Line 164"/>
            <p:cNvSpPr>
              <a:spLocks noChangeShapeType="1"/>
            </p:cNvSpPr>
            <p:nvPr/>
          </p:nvSpPr>
          <p:spPr bwMode="auto">
            <a:xfrm>
              <a:off x="3512" y="4498"/>
              <a:ext cx="0" cy="11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72" name="Line 165"/>
            <p:cNvSpPr>
              <a:spLocks noChangeShapeType="1"/>
            </p:cNvSpPr>
            <p:nvPr/>
          </p:nvSpPr>
          <p:spPr bwMode="auto">
            <a:xfrm>
              <a:off x="3664" y="4506"/>
              <a:ext cx="0" cy="20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73" name="Line 166"/>
            <p:cNvSpPr>
              <a:spLocks noChangeShapeType="1"/>
            </p:cNvSpPr>
            <p:nvPr/>
          </p:nvSpPr>
          <p:spPr bwMode="auto">
            <a:xfrm>
              <a:off x="3696" y="4538"/>
              <a:ext cx="0" cy="20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74" name="Line 167"/>
            <p:cNvSpPr>
              <a:spLocks noChangeShapeType="1"/>
            </p:cNvSpPr>
            <p:nvPr/>
          </p:nvSpPr>
          <p:spPr bwMode="auto">
            <a:xfrm>
              <a:off x="3848" y="4522"/>
              <a:ext cx="0" cy="20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75" name="Line 168"/>
            <p:cNvSpPr>
              <a:spLocks noChangeShapeType="1"/>
            </p:cNvSpPr>
            <p:nvPr/>
          </p:nvSpPr>
          <p:spPr bwMode="auto">
            <a:xfrm>
              <a:off x="3880" y="4490"/>
              <a:ext cx="0" cy="20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76" name="Line 169"/>
            <p:cNvSpPr>
              <a:spLocks noChangeShapeType="1"/>
            </p:cNvSpPr>
            <p:nvPr/>
          </p:nvSpPr>
          <p:spPr bwMode="auto">
            <a:xfrm>
              <a:off x="3976" y="4370"/>
              <a:ext cx="0" cy="20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77" name="Line 170"/>
            <p:cNvSpPr>
              <a:spLocks noChangeShapeType="1"/>
            </p:cNvSpPr>
            <p:nvPr/>
          </p:nvSpPr>
          <p:spPr bwMode="auto">
            <a:xfrm>
              <a:off x="3792" y="4570"/>
              <a:ext cx="0" cy="206"/>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31" name="Group 171"/>
          <p:cNvGrpSpPr>
            <a:grpSpLocks/>
          </p:cNvGrpSpPr>
          <p:nvPr/>
        </p:nvGrpSpPr>
        <p:grpSpPr bwMode="auto">
          <a:xfrm>
            <a:off x="5591176" y="7476068"/>
            <a:ext cx="432197" cy="243417"/>
            <a:chOff x="3744" y="5136"/>
            <a:chExt cx="280" cy="204"/>
          </a:xfrm>
        </p:grpSpPr>
        <p:sp>
          <p:nvSpPr>
            <p:cNvPr id="43165" name="Rectangle 172"/>
            <p:cNvSpPr>
              <a:spLocks noChangeArrowheads="1"/>
            </p:cNvSpPr>
            <p:nvPr/>
          </p:nvSpPr>
          <p:spPr bwMode="auto">
            <a:xfrm>
              <a:off x="3748" y="5136"/>
              <a:ext cx="272" cy="96"/>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66" name="Line 173"/>
            <p:cNvSpPr>
              <a:spLocks noChangeShapeType="1"/>
            </p:cNvSpPr>
            <p:nvPr/>
          </p:nvSpPr>
          <p:spPr bwMode="auto">
            <a:xfrm>
              <a:off x="3744" y="5144"/>
              <a:ext cx="0" cy="1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67" name="Line 174"/>
            <p:cNvSpPr>
              <a:spLocks noChangeShapeType="1"/>
            </p:cNvSpPr>
            <p:nvPr/>
          </p:nvSpPr>
          <p:spPr bwMode="auto">
            <a:xfrm>
              <a:off x="4024" y="5144"/>
              <a:ext cx="0" cy="196"/>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56" name="Group 175"/>
          <p:cNvGrpSpPr>
            <a:grpSpLocks/>
          </p:cNvGrpSpPr>
          <p:nvPr/>
        </p:nvGrpSpPr>
        <p:grpSpPr bwMode="auto">
          <a:xfrm>
            <a:off x="6048376" y="7476068"/>
            <a:ext cx="432197" cy="243417"/>
            <a:chOff x="4040" y="5136"/>
            <a:chExt cx="280" cy="204"/>
          </a:xfrm>
        </p:grpSpPr>
        <p:sp>
          <p:nvSpPr>
            <p:cNvPr id="43162" name="Rectangle 176"/>
            <p:cNvSpPr>
              <a:spLocks noChangeArrowheads="1"/>
            </p:cNvSpPr>
            <p:nvPr/>
          </p:nvSpPr>
          <p:spPr bwMode="auto">
            <a:xfrm>
              <a:off x="4044" y="5136"/>
              <a:ext cx="272" cy="9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63" name="Line 177"/>
            <p:cNvSpPr>
              <a:spLocks noChangeShapeType="1"/>
            </p:cNvSpPr>
            <p:nvPr/>
          </p:nvSpPr>
          <p:spPr bwMode="auto">
            <a:xfrm>
              <a:off x="4040" y="5144"/>
              <a:ext cx="0" cy="1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64" name="Line 178"/>
            <p:cNvSpPr>
              <a:spLocks noChangeShapeType="1"/>
            </p:cNvSpPr>
            <p:nvPr/>
          </p:nvSpPr>
          <p:spPr bwMode="auto">
            <a:xfrm>
              <a:off x="4320" y="5144"/>
              <a:ext cx="0" cy="196"/>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62" name="Rectangle 179"/>
          <p:cNvSpPr>
            <a:spLocks noChangeArrowheads="1"/>
          </p:cNvSpPr>
          <p:nvPr/>
        </p:nvSpPr>
        <p:spPr bwMode="auto">
          <a:xfrm>
            <a:off x="2832498" y="7564967"/>
            <a:ext cx="2621756" cy="656167"/>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200" b="1" u="none" dirty="0">
                <a:latin typeface="Arial" charset="0"/>
              </a:rPr>
              <a:t>FAR RECOGNITION MARKER:</a:t>
            </a:r>
            <a:endParaRPr lang="en-US" sz="900" b="1" u="none" dirty="0">
              <a:latin typeface="Arial" charset="0"/>
            </a:endParaRPr>
          </a:p>
          <a:p>
            <a:pPr eaLnBrk="0" hangingPunct="0">
              <a:spcBef>
                <a:spcPct val="50000"/>
              </a:spcBef>
            </a:pPr>
            <a:r>
              <a:rPr lang="en-US" sz="1000" b="0" u="none" dirty="0" smtClean="0">
                <a:latin typeface="Arial" charset="0"/>
              </a:rPr>
              <a:t>VS-17 panel and HEMMS poles. Orange on left, pink on right.</a:t>
            </a:r>
            <a:endParaRPr lang="en-US" sz="900" b="0" u="none" dirty="0">
              <a:latin typeface="Arial" charset="0"/>
            </a:endParaRPr>
          </a:p>
        </p:txBody>
      </p:sp>
      <p:sp>
        <p:nvSpPr>
          <p:cNvPr id="43063" name="Line 180"/>
          <p:cNvSpPr>
            <a:spLocks noChangeShapeType="1"/>
          </p:cNvSpPr>
          <p:nvPr/>
        </p:nvSpPr>
        <p:spPr bwMode="auto">
          <a:xfrm>
            <a:off x="2176463" y="2520952"/>
            <a:ext cx="0" cy="10583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64" name="Line 181"/>
          <p:cNvSpPr>
            <a:spLocks noChangeShapeType="1"/>
          </p:cNvSpPr>
          <p:nvPr/>
        </p:nvSpPr>
        <p:spPr bwMode="auto">
          <a:xfrm flipH="1">
            <a:off x="2039541" y="2544233"/>
            <a:ext cx="3572" cy="137584"/>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65" name="Line 182"/>
          <p:cNvSpPr>
            <a:spLocks noChangeShapeType="1"/>
          </p:cNvSpPr>
          <p:nvPr/>
        </p:nvSpPr>
        <p:spPr bwMode="auto">
          <a:xfrm>
            <a:off x="2577704" y="2548467"/>
            <a:ext cx="0" cy="14816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66" name="Line 183"/>
          <p:cNvSpPr>
            <a:spLocks noChangeShapeType="1"/>
          </p:cNvSpPr>
          <p:nvPr/>
        </p:nvSpPr>
        <p:spPr bwMode="auto">
          <a:xfrm>
            <a:off x="2210991" y="2448984"/>
            <a:ext cx="0" cy="16086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67" name="Line 184"/>
          <p:cNvSpPr>
            <a:spLocks noChangeShapeType="1"/>
          </p:cNvSpPr>
          <p:nvPr/>
        </p:nvSpPr>
        <p:spPr bwMode="auto">
          <a:xfrm>
            <a:off x="2415779" y="2463800"/>
            <a:ext cx="0" cy="143933"/>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68" name="Line 185"/>
          <p:cNvSpPr>
            <a:spLocks noChangeShapeType="1"/>
          </p:cNvSpPr>
          <p:nvPr/>
        </p:nvSpPr>
        <p:spPr bwMode="auto">
          <a:xfrm>
            <a:off x="2449116" y="2474384"/>
            <a:ext cx="0" cy="15240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069" name="Freeform 186"/>
          <p:cNvSpPr>
            <a:spLocks/>
          </p:cNvSpPr>
          <p:nvPr/>
        </p:nvSpPr>
        <p:spPr bwMode="auto">
          <a:xfrm>
            <a:off x="2044304" y="2468034"/>
            <a:ext cx="135731" cy="156633"/>
          </a:xfrm>
          <a:custGeom>
            <a:avLst/>
            <a:gdLst>
              <a:gd name="T0" fmla="*/ 0 w 87"/>
              <a:gd name="T1" fmla="*/ 2147483647 h 132"/>
              <a:gd name="T2" fmla="*/ 2147483647 w 87"/>
              <a:gd name="T3" fmla="*/ 0 h 132"/>
              <a:gd name="T4" fmla="*/ 2147483647 w 87"/>
              <a:gd name="T5" fmla="*/ 2147483647 h 132"/>
              <a:gd name="T6" fmla="*/ 0 w 87"/>
              <a:gd name="T7" fmla="*/ 2147483647 h 132"/>
              <a:gd name="T8" fmla="*/ 0 w 87"/>
              <a:gd name="T9" fmla="*/ 2147483647 h 132"/>
              <a:gd name="T10" fmla="*/ 0 60000 65536"/>
              <a:gd name="T11" fmla="*/ 0 60000 65536"/>
              <a:gd name="T12" fmla="*/ 0 60000 65536"/>
              <a:gd name="T13" fmla="*/ 0 60000 65536"/>
              <a:gd name="T14" fmla="*/ 0 60000 65536"/>
              <a:gd name="T15" fmla="*/ 0 w 87"/>
              <a:gd name="T16" fmla="*/ 0 h 132"/>
              <a:gd name="T17" fmla="*/ 87 w 87"/>
              <a:gd name="T18" fmla="*/ 132 h 132"/>
            </a:gdLst>
            <a:ahLst/>
            <a:cxnLst>
              <a:cxn ang="T10">
                <a:pos x="T0" y="T1"/>
              </a:cxn>
              <a:cxn ang="T11">
                <a:pos x="T2" y="T3"/>
              </a:cxn>
              <a:cxn ang="T12">
                <a:pos x="T4" y="T5"/>
              </a:cxn>
              <a:cxn ang="T13">
                <a:pos x="T6" y="T7"/>
              </a:cxn>
              <a:cxn ang="T14">
                <a:pos x="T8" y="T9"/>
              </a:cxn>
            </a:cxnLst>
            <a:rect l="T15" t="T16" r="T17" b="T18"/>
            <a:pathLst>
              <a:path w="87" h="132">
                <a:moveTo>
                  <a:pt x="0" y="74"/>
                </a:moveTo>
                <a:lnTo>
                  <a:pt x="86" y="0"/>
                </a:lnTo>
                <a:lnTo>
                  <a:pt x="86" y="63"/>
                </a:lnTo>
                <a:lnTo>
                  <a:pt x="0" y="131"/>
                </a:lnTo>
                <a:lnTo>
                  <a:pt x="0" y="74"/>
                </a:lnTo>
              </a:path>
            </a:pathLst>
          </a:custGeom>
          <a:solidFill>
            <a:srgbClr val="FF66FF"/>
          </a:solidFill>
          <a:ln w="12700" cap="rnd" cmpd="sng">
            <a:solidFill>
              <a:schemeClr val="tx1"/>
            </a:solidFill>
            <a:prstDash val="solid"/>
            <a:round/>
            <a:headEnd type="none" w="sm" len="sm"/>
            <a:tailEnd type="none" w="sm" len="sm"/>
          </a:ln>
        </p:spPr>
        <p:txBody>
          <a:bodyPr/>
          <a:lstStyle/>
          <a:p>
            <a:endParaRPr lang="en-US"/>
          </a:p>
        </p:txBody>
      </p:sp>
      <p:sp>
        <p:nvSpPr>
          <p:cNvPr id="43070" name="Freeform 187"/>
          <p:cNvSpPr>
            <a:spLocks/>
          </p:cNvSpPr>
          <p:nvPr/>
        </p:nvSpPr>
        <p:spPr bwMode="auto">
          <a:xfrm>
            <a:off x="2209800" y="2389718"/>
            <a:ext cx="205979" cy="131233"/>
          </a:xfrm>
          <a:custGeom>
            <a:avLst/>
            <a:gdLst>
              <a:gd name="T0" fmla="*/ 0 w 134"/>
              <a:gd name="T1" fmla="*/ 2147483647 h 110"/>
              <a:gd name="T2" fmla="*/ 2147483647 w 134"/>
              <a:gd name="T3" fmla="*/ 0 h 110"/>
              <a:gd name="T4" fmla="*/ 2147483647 w 134"/>
              <a:gd name="T5" fmla="*/ 2147483647 h 110"/>
              <a:gd name="T6" fmla="*/ 2147483647 w 134"/>
              <a:gd name="T7" fmla="*/ 2147483647 h 110"/>
              <a:gd name="T8" fmla="*/ 2147483647 w 134"/>
              <a:gd name="T9" fmla="*/ 2147483647 h 110"/>
              <a:gd name="T10" fmla="*/ 2147483647 w 134"/>
              <a:gd name="T11" fmla="*/ 2147483647 h 110"/>
              <a:gd name="T12" fmla="*/ 0 w 134"/>
              <a:gd name="T13" fmla="*/ 2147483647 h 110"/>
              <a:gd name="T14" fmla="*/ 0 60000 65536"/>
              <a:gd name="T15" fmla="*/ 0 60000 65536"/>
              <a:gd name="T16" fmla="*/ 0 60000 65536"/>
              <a:gd name="T17" fmla="*/ 0 60000 65536"/>
              <a:gd name="T18" fmla="*/ 0 60000 65536"/>
              <a:gd name="T19" fmla="*/ 0 60000 65536"/>
              <a:gd name="T20" fmla="*/ 0 60000 65536"/>
              <a:gd name="T21" fmla="*/ 0 w 134"/>
              <a:gd name="T22" fmla="*/ 0 h 110"/>
              <a:gd name="T23" fmla="*/ 134 w 134"/>
              <a:gd name="T24" fmla="*/ 110 h 1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4" h="110">
                <a:moveTo>
                  <a:pt x="0" y="52"/>
                </a:moveTo>
                <a:lnTo>
                  <a:pt x="64" y="0"/>
                </a:lnTo>
                <a:lnTo>
                  <a:pt x="133" y="55"/>
                </a:lnTo>
                <a:lnTo>
                  <a:pt x="133" y="107"/>
                </a:lnTo>
                <a:lnTo>
                  <a:pt x="64" y="55"/>
                </a:lnTo>
                <a:lnTo>
                  <a:pt x="3" y="109"/>
                </a:lnTo>
                <a:lnTo>
                  <a:pt x="0" y="52"/>
                </a:lnTo>
              </a:path>
            </a:pathLst>
          </a:custGeom>
          <a:solidFill>
            <a:srgbClr val="FF66FF"/>
          </a:solidFill>
          <a:ln w="12700" cap="rnd" cmpd="sng">
            <a:solidFill>
              <a:schemeClr val="tx1"/>
            </a:solidFill>
            <a:prstDash val="solid"/>
            <a:round/>
            <a:headEnd type="none" w="sm" len="sm"/>
            <a:tailEnd type="none" w="sm" len="sm"/>
          </a:ln>
        </p:spPr>
        <p:txBody>
          <a:bodyPr/>
          <a:lstStyle/>
          <a:p>
            <a:endParaRPr lang="en-US"/>
          </a:p>
        </p:txBody>
      </p:sp>
      <p:sp>
        <p:nvSpPr>
          <p:cNvPr id="43071" name="Freeform 188"/>
          <p:cNvSpPr>
            <a:spLocks/>
          </p:cNvSpPr>
          <p:nvPr/>
        </p:nvSpPr>
        <p:spPr bwMode="auto">
          <a:xfrm>
            <a:off x="2439591" y="2468033"/>
            <a:ext cx="136922" cy="160867"/>
          </a:xfrm>
          <a:custGeom>
            <a:avLst/>
            <a:gdLst>
              <a:gd name="T0" fmla="*/ 2147483647 w 88"/>
              <a:gd name="T1" fmla="*/ 0 h 136"/>
              <a:gd name="T2" fmla="*/ 2147483647 w 88"/>
              <a:gd name="T3" fmla="*/ 2147483647 h 136"/>
              <a:gd name="T4" fmla="*/ 2147483647 w 88"/>
              <a:gd name="T5" fmla="*/ 2147483647 h 136"/>
              <a:gd name="T6" fmla="*/ 0 w 88"/>
              <a:gd name="T7" fmla="*/ 2147483647 h 136"/>
              <a:gd name="T8" fmla="*/ 2147483647 w 88"/>
              <a:gd name="T9" fmla="*/ 0 h 136"/>
              <a:gd name="T10" fmla="*/ 0 60000 65536"/>
              <a:gd name="T11" fmla="*/ 0 60000 65536"/>
              <a:gd name="T12" fmla="*/ 0 60000 65536"/>
              <a:gd name="T13" fmla="*/ 0 60000 65536"/>
              <a:gd name="T14" fmla="*/ 0 60000 65536"/>
              <a:gd name="T15" fmla="*/ 0 w 88"/>
              <a:gd name="T16" fmla="*/ 0 h 136"/>
              <a:gd name="T17" fmla="*/ 88 w 88"/>
              <a:gd name="T18" fmla="*/ 136 h 136"/>
            </a:gdLst>
            <a:ahLst/>
            <a:cxnLst>
              <a:cxn ang="T10">
                <a:pos x="T0" y="T1"/>
              </a:cxn>
              <a:cxn ang="T11">
                <a:pos x="T2" y="T3"/>
              </a:cxn>
              <a:cxn ang="T12">
                <a:pos x="T4" y="T5"/>
              </a:cxn>
              <a:cxn ang="T13">
                <a:pos x="T6" y="T7"/>
              </a:cxn>
              <a:cxn ang="T14">
                <a:pos x="T8" y="T9"/>
              </a:cxn>
            </a:cxnLst>
            <a:rect l="T15" t="T16" r="T17" b="T18"/>
            <a:pathLst>
              <a:path w="88" h="136">
                <a:moveTo>
                  <a:pt x="3" y="0"/>
                </a:moveTo>
                <a:lnTo>
                  <a:pt x="87" y="77"/>
                </a:lnTo>
                <a:lnTo>
                  <a:pt x="87" y="135"/>
                </a:lnTo>
                <a:lnTo>
                  <a:pt x="0" y="64"/>
                </a:lnTo>
                <a:lnTo>
                  <a:pt x="3" y="0"/>
                </a:lnTo>
              </a:path>
            </a:pathLst>
          </a:custGeom>
          <a:solidFill>
            <a:srgbClr val="FF66FF"/>
          </a:solidFill>
          <a:ln w="12700" cap="rnd" cmpd="sng">
            <a:solidFill>
              <a:schemeClr val="tx1"/>
            </a:solidFill>
            <a:prstDash val="solid"/>
            <a:round/>
            <a:headEnd type="none" w="sm" len="sm"/>
            <a:tailEnd type="none" w="sm" len="sm"/>
          </a:ln>
        </p:spPr>
        <p:txBody>
          <a:bodyPr/>
          <a:lstStyle/>
          <a:p>
            <a:endParaRPr lang="en-US"/>
          </a:p>
        </p:txBody>
      </p:sp>
      <p:sp>
        <p:nvSpPr>
          <p:cNvPr id="43072" name="Line 189"/>
          <p:cNvSpPr>
            <a:spLocks noChangeShapeType="1"/>
          </p:cNvSpPr>
          <p:nvPr/>
        </p:nvSpPr>
        <p:spPr bwMode="auto">
          <a:xfrm>
            <a:off x="2308622" y="2398185"/>
            <a:ext cx="0" cy="171449"/>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257" name="Group 190"/>
          <p:cNvGrpSpPr>
            <a:grpSpLocks/>
          </p:cNvGrpSpPr>
          <p:nvPr/>
        </p:nvGrpSpPr>
        <p:grpSpPr bwMode="auto">
          <a:xfrm>
            <a:off x="3020616" y="3037417"/>
            <a:ext cx="283369" cy="186267"/>
            <a:chOff x="2078" y="1408"/>
            <a:chExt cx="184" cy="156"/>
          </a:xfrm>
        </p:grpSpPr>
        <p:sp>
          <p:nvSpPr>
            <p:cNvPr id="43159" name="Rectangle 191"/>
            <p:cNvSpPr>
              <a:spLocks noChangeArrowheads="1"/>
            </p:cNvSpPr>
            <p:nvPr/>
          </p:nvSpPr>
          <p:spPr bwMode="auto">
            <a:xfrm>
              <a:off x="2082" y="1408"/>
              <a:ext cx="176" cy="72"/>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60" name="Line 192"/>
            <p:cNvSpPr>
              <a:spLocks noChangeShapeType="1"/>
            </p:cNvSpPr>
            <p:nvPr/>
          </p:nvSpPr>
          <p:spPr bwMode="auto">
            <a:xfrm>
              <a:off x="2078" y="1414"/>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61" name="Line 193"/>
            <p:cNvSpPr>
              <a:spLocks noChangeShapeType="1"/>
            </p:cNvSpPr>
            <p:nvPr/>
          </p:nvSpPr>
          <p:spPr bwMode="auto">
            <a:xfrm>
              <a:off x="2262" y="1414"/>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58" name="Group 194"/>
          <p:cNvGrpSpPr>
            <a:grpSpLocks/>
          </p:cNvGrpSpPr>
          <p:nvPr/>
        </p:nvGrpSpPr>
        <p:grpSpPr bwMode="auto">
          <a:xfrm>
            <a:off x="3405187" y="2874434"/>
            <a:ext cx="282179" cy="184151"/>
            <a:chOff x="2327" y="1271"/>
            <a:chExt cx="184" cy="156"/>
          </a:xfrm>
        </p:grpSpPr>
        <p:sp>
          <p:nvSpPr>
            <p:cNvPr id="43156" name="Rectangle 195"/>
            <p:cNvSpPr>
              <a:spLocks noChangeArrowheads="1"/>
            </p:cNvSpPr>
            <p:nvPr/>
          </p:nvSpPr>
          <p:spPr bwMode="auto">
            <a:xfrm>
              <a:off x="2331" y="1271"/>
              <a:ext cx="176" cy="72"/>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57" name="Line 196"/>
            <p:cNvSpPr>
              <a:spLocks noChangeShapeType="1"/>
            </p:cNvSpPr>
            <p:nvPr/>
          </p:nvSpPr>
          <p:spPr bwMode="auto">
            <a:xfrm>
              <a:off x="2327" y="1277"/>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58" name="Line 197"/>
            <p:cNvSpPr>
              <a:spLocks noChangeShapeType="1"/>
            </p:cNvSpPr>
            <p:nvPr/>
          </p:nvSpPr>
          <p:spPr bwMode="auto">
            <a:xfrm>
              <a:off x="2511" y="1277"/>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59" name="Group 198"/>
          <p:cNvGrpSpPr>
            <a:grpSpLocks/>
          </p:cNvGrpSpPr>
          <p:nvPr/>
        </p:nvGrpSpPr>
        <p:grpSpPr bwMode="auto">
          <a:xfrm>
            <a:off x="3789760" y="2611967"/>
            <a:ext cx="283369" cy="186267"/>
            <a:chOff x="2576" y="1051"/>
            <a:chExt cx="184" cy="156"/>
          </a:xfrm>
        </p:grpSpPr>
        <p:sp>
          <p:nvSpPr>
            <p:cNvPr id="43153" name="Rectangle 199"/>
            <p:cNvSpPr>
              <a:spLocks noChangeArrowheads="1"/>
            </p:cNvSpPr>
            <p:nvPr/>
          </p:nvSpPr>
          <p:spPr bwMode="auto">
            <a:xfrm>
              <a:off x="2580" y="1051"/>
              <a:ext cx="176" cy="72"/>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54" name="Line 200"/>
            <p:cNvSpPr>
              <a:spLocks noChangeShapeType="1"/>
            </p:cNvSpPr>
            <p:nvPr/>
          </p:nvSpPr>
          <p:spPr bwMode="auto">
            <a:xfrm>
              <a:off x="2576" y="1057"/>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55" name="Line 201"/>
            <p:cNvSpPr>
              <a:spLocks noChangeShapeType="1"/>
            </p:cNvSpPr>
            <p:nvPr/>
          </p:nvSpPr>
          <p:spPr bwMode="auto">
            <a:xfrm>
              <a:off x="2760" y="1057"/>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76" name="Freeform 202"/>
          <p:cNvSpPr>
            <a:spLocks/>
          </p:cNvSpPr>
          <p:nvPr/>
        </p:nvSpPr>
        <p:spPr bwMode="auto">
          <a:xfrm>
            <a:off x="3013473" y="3041651"/>
            <a:ext cx="144065" cy="86783"/>
          </a:xfrm>
          <a:custGeom>
            <a:avLst/>
            <a:gdLst>
              <a:gd name="T0" fmla="*/ 2147483647 w 93"/>
              <a:gd name="T1" fmla="*/ 0 h 73"/>
              <a:gd name="T2" fmla="*/ 0 w 93"/>
              <a:gd name="T3" fmla="*/ 2147483647 h 73"/>
              <a:gd name="T4" fmla="*/ 0 w 93"/>
              <a:gd name="T5" fmla="*/ 2147483647 h 73"/>
              <a:gd name="T6" fmla="*/ 2147483647 w 93"/>
              <a:gd name="T7" fmla="*/ 2147483647 h 73"/>
              <a:gd name="T8" fmla="*/ 0 w 93"/>
              <a:gd name="T9" fmla="*/ 2147483647 h 73"/>
              <a:gd name="T10" fmla="*/ 2147483647 w 93"/>
              <a:gd name="T11" fmla="*/ 0 h 73"/>
              <a:gd name="T12" fmla="*/ 2147483647 w 93"/>
              <a:gd name="T13" fmla="*/ 0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4" y="0"/>
                </a:moveTo>
                <a:lnTo>
                  <a:pt x="0" y="39"/>
                </a:lnTo>
                <a:lnTo>
                  <a:pt x="0" y="72"/>
                </a:lnTo>
                <a:lnTo>
                  <a:pt x="80" y="72"/>
                </a:lnTo>
                <a:lnTo>
                  <a:pt x="0" y="36"/>
                </a:lnTo>
                <a:lnTo>
                  <a:pt x="92" y="0"/>
                </a:lnTo>
                <a:lnTo>
                  <a:pt x="4" y="0"/>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sp>
        <p:nvSpPr>
          <p:cNvPr id="43077" name="Freeform 203"/>
          <p:cNvSpPr>
            <a:spLocks/>
          </p:cNvSpPr>
          <p:nvPr/>
        </p:nvSpPr>
        <p:spPr bwMode="auto">
          <a:xfrm>
            <a:off x="3409950" y="2870200"/>
            <a:ext cx="142875" cy="86784"/>
          </a:xfrm>
          <a:custGeom>
            <a:avLst/>
            <a:gdLst>
              <a:gd name="T0" fmla="*/ 2147483647 w 93"/>
              <a:gd name="T1" fmla="*/ 0 h 73"/>
              <a:gd name="T2" fmla="*/ 0 w 93"/>
              <a:gd name="T3" fmla="*/ 2147483647 h 73"/>
              <a:gd name="T4" fmla="*/ 0 w 93"/>
              <a:gd name="T5" fmla="*/ 2147483647 h 73"/>
              <a:gd name="T6" fmla="*/ 2147483647 w 93"/>
              <a:gd name="T7" fmla="*/ 2147483647 h 73"/>
              <a:gd name="T8" fmla="*/ 0 w 93"/>
              <a:gd name="T9" fmla="*/ 2147483647 h 73"/>
              <a:gd name="T10" fmla="*/ 2147483647 w 93"/>
              <a:gd name="T11" fmla="*/ 0 h 73"/>
              <a:gd name="T12" fmla="*/ 2147483647 w 93"/>
              <a:gd name="T13" fmla="*/ 0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4" y="0"/>
                </a:moveTo>
                <a:lnTo>
                  <a:pt x="0" y="39"/>
                </a:lnTo>
                <a:lnTo>
                  <a:pt x="0" y="72"/>
                </a:lnTo>
                <a:lnTo>
                  <a:pt x="80" y="72"/>
                </a:lnTo>
                <a:lnTo>
                  <a:pt x="0" y="36"/>
                </a:lnTo>
                <a:lnTo>
                  <a:pt x="92" y="0"/>
                </a:lnTo>
                <a:lnTo>
                  <a:pt x="4" y="0"/>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sp>
        <p:nvSpPr>
          <p:cNvPr id="43078" name="Freeform 204"/>
          <p:cNvSpPr>
            <a:spLocks/>
          </p:cNvSpPr>
          <p:nvPr/>
        </p:nvSpPr>
        <p:spPr bwMode="auto">
          <a:xfrm>
            <a:off x="3790950" y="2607734"/>
            <a:ext cx="144066" cy="88900"/>
          </a:xfrm>
          <a:custGeom>
            <a:avLst/>
            <a:gdLst>
              <a:gd name="T0" fmla="*/ 2147483647 w 93"/>
              <a:gd name="T1" fmla="*/ 0 h 73"/>
              <a:gd name="T2" fmla="*/ 0 w 93"/>
              <a:gd name="T3" fmla="*/ 2147483647 h 73"/>
              <a:gd name="T4" fmla="*/ 0 w 93"/>
              <a:gd name="T5" fmla="*/ 2147483647 h 73"/>
              <a:gd name="T6" fmla="*/ 2147483647 w 93"/>
              <a:gd name="T7" fmla="*/ 2147483647 h 73"/>
              <a:gd name="T8" fmla="*/ 0 w 93"/>
              <a:gd name="T9" fmla="*/ 2147483647 h 73"/>
              <a:gd name="T10" fmla="*/ 2147483647 w 93"/>
              <a:gd name="T11" fmla="*/ 0 h 73"/>
              <a:gd name="T12" fmla="*/ 2147483647 w 93"/>
              <a:gd name="T13" fmla="*/ 0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4" y="0"/>
                </a:moveTo>
                <a:lnTo>
                  <a:pt x="0" y="39"/>
                </a:lnTo>
                <a:lnTo>
                  <a:pt x="0" y="72"/>
                </a:lnTo>
                <a:lnTo>
                  <a:pt x="80" y="72"/>
                </a:lnTo>
                <a:lnTo>
                  <a:pt x="0" y="36"/>
                </a:lnTo>
                <a:lnTo>
                  <a:pt x="92" y="0"/>
                </a:lnTo>
                <a:lnTo>
                  <a:pt x="4" y="0"/>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sp>
        <p:nvSpPr>
          <p:cNvPr id="43079" name="Freeform 205"/>
          <p:cNvSpPr>
            <a:spLocks/>
          </p:cNvSpPr>
          <p:nvPr/>
        </p:nvSpPr>
        <p:spPr bwMode="auto">
          <a:xfrm>
            <a:off x="1360885" y="3160185"/>
            <a:ext cx="142875" cy="88900"/>
          </a:xfrm>
          <a:custGeom>
            <a:avLst/>
            <a:gdLst>
              <a:gd name="T0" fmla="*/ 2147483647 w 93"/>
              <a:gd name="T1" fmla="*/ 2147483647 h 73"/>
              <a:gd name="T2" fmla="*/ 2147483647 w 93"/>
              <a:gd name="T3" fmla="*/ 2147483647 h 73"/>
              <a:gd name="T4" fmla="*/ 2147483647 w 93"/>
              <a:gd name="T5" fmla="*/ 0 h 73"/>
              <a:gd name="T6" fmla="*/ 2147483647 w 93"/>
              <a:gd name="T7" fmla="*/ 0 h 73"/>
              <a:gd name="T8" fmla="*/ 2147483647 w 93"/>
              <a:gd name="T9" fmla="*/ 2147483647 h 73"/>
              <a:gd name="T10" fmla="*/ 0 w 93"/>
              <a:gd name="T11" fmla="*/ 2147483647 h 73"/>
              <a:gd name="T12" fmla="*/ 2147483647 w 93"/>
              <a:gd name="T13" fmla="*/ 2147483647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88" y="72"/>
                </a:moveTo>
                <a:lnTo>
                  <a:pt x="92" y="33"/>
                </a:lnTo>
                <a:lnTo>
                  <a:pt x="92" y="0"/>
                </a:lnTo>
                <a:lnTo>
                  <a:pt x="12" y="0"/>
                </a:lnTo>
                <a:lnTo>
                  <a:pt x="92" y="36"/>
                </a:lnTo>
                <a:lnTo>
                  <a:pt x="0" y="72"/>
                </a:lnTo>
                <a:lnTo>
                  <a:pt x="88" y="72"/>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sp>
        <p:nvSpPr>
          <p:cNvPr id="43080" name="Freeform 206"/>
          <p:cNvSpPr>
            <a:spLocks/>
          </p:cNvSpPr>
          <p:nvPr/>
        </p:nvSpPr>
        <p:spPr bwMode="auto">
          <a:xfrm>
            <a:off x="890588" y="3007785"/>
            <a:ext cx="144066" cy="88900"/>
          </a:xfrm>
          <a:custGeom>
            <a:avLst/>
            <a:gdLst>
              <a:gd name="T0" fmla="*/ 2147483647 w 93"/>
              <a:gd name="T1" fmla="*/ 2147483647 h 73"/>
              <a:gd name="T2" fmla="*/ 2147483647 w 93"/>
              <a:gd name="T3" fmla="*/ 2147483647 h 73"/>
              <a:gd name="T4" fmla="*/ 2147483647 w 93"/>
              <a:gd name="T5" fmla="*/ 0 h 73"/>
              <a:gd name="T6" fmla="*/ 2147483647 w 93"/>
              <a:gd name="T7" fmla="*/ 0 h 73"/>
              <a:gd name="T8" fmla="*/ 2147483647 w 93"/>
              <a:gd name="T9" fmla="*/ 2147483647 h 73"/>
              <a:gd name="T10" fmla="*/ 0 w 93"/>
              <a:gd name="T11" fmla="*/ 2147483647 h 73"/>
              <a:gd name="T12" fmla="*/ 2147483647 w 93"/>
              <a:gd name="T13" fmla="*/ 2147483647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88" y="72"/>
                </a:moveTo>
                <a:lnTo>
                  <a:pt x="92" y="33"/>
                </a:lnTo>
                <a:lnTo>
                  <a:pt x="92" y="0"/>
                </a:lnTo>
                <a:lnTo>
                  <a:pt x="12" y="0"/>
                </a:lnTo>
                <a:lnTo>
                  <a:pt x="92" y="36"/>
                </a:lnTo>
                <a:lnTo>
                  <a:pt x="0" y="72"/>
                </a:lnTo>
                <a:lnTo>
                  <a:pt x="88" y="72"/>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sp>
        <p:nvSpPr>
          <p:cNvPr id="43081" name="Freeform 207"/>
          <p:cNvSpPr>
            <a:spLocks/>
          </p:cNvSpPr>
          <p:nvPr/>
        </p:nvSpPr>
        <p:spPr bwMode="auto">
          <a:xfrm>
            <a:off x="465535" y="2846918"/>
            <a:ext cx="142875" cy="86783"/>
          </a:xfrm>
          <a:custGeom>
            <a:avLst/>
            <a:gdLst>
              <a:gd name="T0" fmla="*/ 2147483647 w 93"/>
              <a:gd name="T1" fmla="*/ 2147483647 h 73"/>
              <a:gd name="T2" fmla="*/ 2147483647 w 93"/>
              <a:gd name="T3" fmla="*/ 2147483647 h 73"/>
              <a:gd name="T4" fmla="*/ 2147483647 w 93"/>
              <a:gd name="T5" fmla="*/ 0 h 73"/>
              <a:gd name="T6" fmla="*/ 2147483647 w 93"/>
              <a:gd name="T7" fmla="*/ 0 h 73"/>
              <a:gd name="T8" fmla="*/ 2147483647 w 93"/>
              <a:gd name="T9" fmla="*/ 2147483647 h 73"/>
              <a:gd name="T10" fmla="*/ 0 w 93"/>
              <a:gd name="T11" fmla="*/ 2147483647 h 73"/>
              <a:gd name="T12" fmla="*/ 2147483647 w 93"/>
              <a:gd name="T13" fmla="*/ 2147483647 h 73"/>
              <a:gd name="T14" fmla="*/ 0 60000 65536"/>
              <a:gd name="T15" fmla="*/ 0 60000 65536"/>
              <a:gd name="T16" fmla="*/ 0 60000 65536"/>
              <a:gd name="T17" fmla="*/ 0 60000 65536"/>
              <a:gd name="T18" fmla="*/ 0 60000 65536"/>
              <a:gd name="T19" fmla="*/ 0 60000 65536"/>
              <a:gd name="T20" fmla="*/ 0 60000 65536"/>
              <a:gd name="T21" fmla="*/ 0 w 93"/>
              <a:gd name="T22" fmla="*/ 0 h 73"/>
              <a:gd name="T23" fmla="*/ 93 w 93"/>
              <a:gd name="T24" fmla="*/ 73 h 7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73">
                <a:moveTo>
                  <a:pt x="88" y="72"/>
                </a:moveTo>
                <a:lnTo>
                  <a:pt x="92" y="33"/>
                </a:lnTo>
                <a:lnTo>
                  <a:pt x="92" y="0"/>
                </a:lnTo>
                <a:lnTo>
                  <a:pt x="12" y="0"/>
                </a:lnTo>
                <a:lnTo>
                  <a:pt x="92" y="36"/>
                </a:lnTo>
                <a:lnTo>
                  <a:pt x="0" y="72"/>
                </a:lnTo>
                <a:lnTo>
                  <a:pt x="88" y="72"/>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grpSp>
        <p:nvGrpSpPr>
          <p:cNvPr id="260" name="Group 208"/>
          <p:cNvGrpSpPr>
            <a:grpSpLocks/>
          </p:cNvGrpSpPr>
          <p:nvPr/>
        </p:nvGrpSpPr>
        <p:grpSpPr bwMode="auto">
          <a:xfrm>
            <a:off x="2701528" y="5528734"/>
            <a:ext cx="432197" cy="241300"/>
            <a:chOff x="1872" y="3500"/>
            <a:chExt cx="280" cy="204"/>
          </a:xfrm>
        </p:grpSpPr>
        <p:sp>
          <p:nvSpPr>
            <p:cNvPr id="43150" name="Rectangle 209"/>
            <p:cNvSpPr>
              <a:spLocks noChangeArrowheads="1"/>
            </p:cNvSpPr>
            <p:nvPr/>
          </p:nvSpPr>
          <p:spPr bwMode="auto">
            <a:xfrm>
              <a:off x="1876" y="3500"/>
              <a:ext cx="272" cy="96"/>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51" name="Line 210"/>
            <p:cNvSpPr>
              <a:spLocks noChangeShapeType="1"/>
            </p:cNvSpPr>
            <p:nvPr/>
          </p:nvSpPr>
          <p:spPr bwMode="auto">
            <a:xfrm>
              <a:off x="1872" y="3508"/>
              <a:ext cx="0" cy="1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52" name="Line 211"/>
            <p:cNvSpPr>
              <a:spLocks noChangeShapeType="1"/>
            </p:cNvSpPr>
            <p:nvPr/>
          </p:nvSpPr>
          <p:spPr bwMode="auto">
            <a:xfrm>
              <a:off x="2152" y="3508"/>
              <a:ext cx="0" cy="196"/>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83" name="Freeform 212"/>
          <p:cNvSpPr>
            <a:spLocks/>
          </p:cNvSpPr>
          <p:nvPr/>
        </p:nvSpPr>
        <p:spPr bwMode="auto">
          <a:xfrm>
            <a:off x="2982517" y="5526618"/>
            <a:ext cx="145256" cy="105833"/>
          </a:xfrm>
          <a:custGeom>
            <a:avLst/>
            <a:gdLst>
              <a:gd name="T0" fmla="*/ 2147483647 w 93"/>
              <a:gd name="T1" fmla="*/ 2147483647 h 89"/>
              <a:gd name="T2" fmla="*/ 2147483647 w 93"/>
              <a:gd name="T3" fmla="*/ 2147483647 h 89"/>
              <a:gd name="T4" fmla="*/ 2147483647 w 93"/>
              <a:gd name="T5" fmla="*/ 0 h 89"/>
              <a:gd name="T6" fmla="*/ 2147483647 w 93"/>
              <a:gd name="T7" fmla="*/ 0 h 89"/>
              <a:gd name="T8" fmla="*/ 2147483647 w 93"/>
              <a:gd name="T9" fmla="*/ 2147483647 h 89"/>
              <a:gd name="T10" fmla="*/ 0 w 93"/>
              <a:gd name="T11" fmla="*/ 2147483647 h 89"/>
              <a:gd name="T12" fmla="*/ 2147483647 w 93"/>
              <a:gd name="T13" fmla="*/ 2147483647 h 89"/>
              <a:gd name="T14" fmla="*/ 0 60000 65536"/>
              <a:gd name="T15" fmla="*/ 0 60000 65536"/>
              <a:gd name="T16" fmla="*/ 0 60000 65536"/>
              <a:gd name="T17" fmla="*/ 0 60000 65536"/>
              <a:gd name="T18" fmla="*/ 0 60000 65536"/>
              <a:gd name="T19" fmla="*/ 0 60000 65536"/>
              <a:gd name="T20" fmla="*/ 0 60000 65536"/>
              <a:gd name="T21" fmla="*/ 0 w 93"/>
              <a:gd name="T22" fmla="*/ 0 h 89"/>
              <a:gd name="T23" fmla="*/ 93 w 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9">
                <a:moveTo>
                  <a:pt x="88" y="88"/>
                </a:moveTo>
                <a:lnTo>
                  <a:pt x="92" y="41"/>
                </a:lnTo>
                <a:lnTo>
                  <a:pt x="92" y="0"/>
                </a:lnTo>
                <a:lnTo>
                  <a:pt x="12" y="0"/>
                </a:lnTo>
                <a:lnTo>
                  <a:pt x="92" y="44"/>
                </a:lnTo>
                <a:lnTo>
                  <a:pt x="0" y="88"/>
                </a:lnTo>
                <a:lnTo>
                  <a:pt x="88" y="88"/>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grpSp>
        <p:nvGrpSpPr>
          <p:cNvPr id="261" name="Group 213"/>
          <p:cNvGrpSpPr>
            <a:grpSpLocks/>
          </p:cNvGrpSpPr>
          <p:nvPr/>
        </p:nvGrpSpPr>
        <p:grpSpPr bwMode="auto">
          <a:xfrm>
            <a:off x="2218135" y="5719234"/>
            <a:ext cx="433388" cy="245533"/>
            <a:chOff x="1768" y="2806"/>
            <a:chExt cx="374" cy="154"/>
          </a:xfrm>
        </p:grpSpPr>
        <p:grpSp>
          <p:nvGrpSpPr>
            <p:cNvPr id="262" name="Group 214"/>
            <p:cNvGrpSpPr>
              <a:grpSpLocks/>
            </p:cNvGrpSpPr>
            <p:nvPr/>
          </p:nvGrpSpPr>
          <p:grpSpPr bwMode="auto">
            <a:xfrm>
              <a:off x="1768" y="2807"/>
              <a:ext cx="374" cy="153"/>
              <a:chOff x="1480" y="3692"/>
              <a:chExt cx="280" cy="204"/>
            </a:xfrm>
          </p:grpSpPr>
          <p:sp>
            <p:nvSpPr>
              <p:cNvPr id="43147" name="Rectangle 215"/>
              <p:cNvSpPr>
                <a:spLocks noChangeArrowheads="1"/>
              </p:cNvSpPr>
              <p:nvPr/>
            </p:nvSpPr>
            <p:spPr bwMode="auto">
              <a:xfrm>
                <a:off x="1484" y="3692"/>
                <a:ext cx="272" cy="96"/>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48" name="Line 216"/>
              <p:cNvSpPr>
                <a:spLocks noChangeShapeType="1"/>
              </p:cNvSpPr>
              <p:nvPr/>
            </p:nvSpPr>
            <p:spPr bwMode="auto">
              <a:xfrm>
                <a:off x="1480" y="3700"/>
                <a:ext cx="0" cy="1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49" name="Line 217"/>
              <p:cNvSpPr>
                <a:spLocks noChangeShapeType="1"/>
              </p:cNvSpPr>
              <p:nvPr/>
            </p:nvSpPr>
            <p:spPr bwMode="auto">
              <a:xfrm>
                <a:off x="1760" y="3700"/>
                <a:ext cx="0" cy="196"/>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146" name="Freeform 218"/>
            <p:cNvSpPr>
              <a:spLocks/>
            </p:cNvSpPr>
            <p:nvPr/>
          </p:nvSpPr>
          <p:spPr bwMode="auto">
            <a:xfrm>
              <a:off x="2014" y="2806"/>
              <a:ext cx="124" cy="67"/>
            </a:xfrm>
            <a:custGeom>
              <a:avLst/>
              <a:gdLst>
                <a:gd name="T0" fmla="*/ 369 w 93"/>
                <a:gd name="T1" fmla="*/ 22 h 89"/>
                <a:gd name="T2" fmla="*/ 389 w 93"/>
                <a:gd name="T3" fmla="*/ 10 h 89"/>
                <a:gd name="T4" fmla="*/ 389 w 93"/>
                <a:gd name="T5" fmla="*/ 0 h 89"/>
                <a:gd name="T6" fmla="*/ 49 w 93"/>
                <a:gd name="T7" fmla="*/ 0 h 89"/>
                <a:gd name="T8" fmla="*/ 389 w 93"/>
                <a:gd name="T9" fmla="*/ 11 h 89"/>
                <a:gd name="T10" fmla="*/ 0 w 93"/>
                <a:gd name="T11" fmla="*/ 22 h 89"/>
                <a:gd name="T12" fmla="*/ 369 w 93"/>
                <a:gd name="T13" fmla="*/ 22 h 89"/>
                <a:gd name="T14" fmla="*/ 0 60000 65536"/>
                <a:gd name="T15" fmla="*/ 0 60000 65536"/>
                <a:gd name="T16" fmla="*/ 0 60000 65536"/>
                <a:gd name="T17" fmla="*/ 0 60000 65536"/>
                <a:gd name="T18" fmla="*/ 0 60000 65536"/>
                <a:gd name="T19" fmla="*/ 0 60000 65536"/>
                <a:gd name="T20" fmla="*/ 0 60000 65536"/>
                <a:gd name="T21" fmla="*/ 0 w 93"/>
                <a:gd name="T22" fmla="*/ 0 h 89"/>
                <a:gd name="T23" fmla="*/ 93 w 93"/>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89">
                  <a:moveTo>
                    <a:pt x="88" y="88"/>
                  </a:moveTo>
                  <a:lnTo>
                    <a:pt x="92" y="41"/>
                  </a:lnTo>
                  <a:lnTo>
                    <a:pt x="92" y="0"/>
                  </a:lnTo>
                  <a:lnTo>
                    <a:pt x="12" y="0"/>
                  </a:lnTo>
                  <a:lnTo>
                    <a:pt x="92" y="44"/>
                  </a:lnTo>
                  <a:lnTo>
                    <a:pt x="0" y="88"/>
                  </a:lnTo>
                  <a:lnTo>
                    <a:pt x="88" y="88"/>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grpSp>
      <p:grpSp>
        <p:nvGrpSpPr>
          <p:cNvPr id="263" name="Group 219"/>
          <p:cNvGrpSpPr>
            <a:grpSpLocks/>
          </p:cNvGrpSpPr>
          <p:nvPr/>
        </p:nvGrpSpPr>
        <p:grpSpPr bwMode="auto">
          <a:xfrm>
            <a:off x="1718072" y="6024034"/>
            <a:ext cx="433388" cy="243417"/>
            <a:chOff x="1096" y="2957"/>
            <a:chExt cx="374" cy="153"/>
          </a:xfrm>
        </p:grpSpPr>
        <p:grpSp>
          <p:nvGrpSpPr>
            <p:cNvPr id="264" name="Group 220"/>
            <p:cNvGrpSpPr>
              <a:grpSpLocks/>
            </p:cNvGrpSpPr>
            <p:nvPr/>
          </p:nvGrpSpPr>
          <p:grpSpPr bwMode="auto">
            <a:xfrm>
              <a:off x="1096" y="2957"/>
              <a:ext cx="374" cy="153"/>
              <a:chOff x="976" y="3892"/>
              <a:chExt cx="280" cy="204"/>
            </a:xfrm>
          </p:grpSpPr>
          <p:sp>
            <p:nvSpPr>
              <p:cNvPr id="43142" name="Rectangle 221"/>
              <p:cNvSpPr>
                <a:spLocks noChangeArrowheads="1"/>
              </p:cNvSpPr>
              <p:nvPr/>
            </p:nvSpPr>
            <p:spPr bwMode="auto">
              <a:xfrm>
                <a:off x="980" y="3892"/>
                <a:ext cx="272" cy="96"/>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43" name="Line 222"/>
              <p:cNvSpPr>
                <a:spLocks noChangeShapeType="1"/>
              </p:cNvSpPr>
              <p:nvPr/>
            </p:nvSpPr>
            <p:spPr bwMode="auto">
              <a:xfrm>
                <a:off x="976" y="3900"/>
                <a:ext cx="0" cy="1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44" name="Line 223"/>
              <p:cNvSpPr>
                <a:spLocks noChangeShapeType="1"/>
              </p:cNvSpPr>
              <p:nvPr/>
            </p:nvSpPr>
            <p:spPr bwMode="auto">
              <a:xfrm>
                <a:off x="1256" y="3900"/>
                <a:ext cx="0" cy="196"/>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141" name="Freeform 224"/>
            <p:cNvSpPr>
              <a:spLocks/>
            </p:cNvSpPr>
            <p:nvPr/>
          </p:nvSpPr>
          <p:spPr bwMode="auto">
            <a:xfrm>
              <a:off x="1342" y="2961"/>
              <a:ext cx="124" cy="67"/>
            </a:xfrm>
            <a:custGeom>
              <a:avLst/>
              <a:gdLst>
                <a:gd name="T0" fmla="*/ 369 w 93"/>
                <a:gd name="T1" fmla="*/ 20 h 90"/>
                <a:gd name="T2" fmla="*/ 389 w 93"/>
                <a:gd name="T3" fmla="*/ 10 h 90"/>
                <a:gd name="T4" fmla="*/ 389 w 93"/>
                <a:gd name="T5" fmla="*/ 0 h 90"/>
                <a:gd name="T6" fmla="*/ 49 w 93"/>
                <a:gd name="T7" fmla="*/ 0 h 90"/>
                <a:gd name="T8" fmla="*/ 389 w 93"/>
                <a:gd name="T9" fmla="*/ 10 h 90"/>
                <a:gd name="T10" fmla="*/ 0 w 93"/>
                <a:gd name="T11" fmla="*/ 20 h 90"/>
                <a:gd name="T12" fmla="*/ 369 w 93"/>
                <a:gd name="T13" fmla="*/ 20 h 90"/>
                <a:gd name="T14" fmla="*/ 0 60000 65536"/>
                <a:gd name="T15" fmla="*/ 0 60000 65536"/>
                <a:gd name="T16" fmla="*/ 0 60000 65536"/>
                <a:gd name="T17" fmla="*/ 0 60000 65536"/>
                <a:gd name="T18" fmla="*/ 0 60000 65536"/>
                <a:gd name="T19" fmla="*/ 0 60000 65536"/>
                <a:gd name="T20" fmla="*/ 0 60000 65536"/>
                <a:gd name="T21" fmla="*/ 0 w 93"/>
                <a:gd name="T22" fmla="*/ 0 h 90"/>
                <a:gd name="T23" fmla="*/ 93 w 93"/>
                <a:gd name="T24" fmla="*/ 90 h 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0">
                  <a:moveTo>
                    <a:pt x="88" y="89"/>
                  </a:moveTo>
                  <a:lnTo>
                    <a:pt x="92" y="41"/>
                  </a:lnTo>
                  <a:lnTo>
                    <a:pt x="92" y="0"/>
                  </a:lnTo>
                  <a:lnTo>
                    <a:pt x="12" y="0"/>
                  </a:lnTo>
                  <a:lnTo>
                    <a:pt x="92" y="45"/>
                  </a:lnTo>
                  <a:lnTo>
                    <a:pt x="0" y="89"/>
                  </a:lnTo>
                  <a:lnTo>
                    <a:pt x="88" y="89"/>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grpSp>
      <p:grpSp>
        <p:nvGrpSpPr>
          <p:cNvPr id="265" name="Group 225"/>
          <p:cNvGrpSpPr>
            <a:grpSpLocks/>
          </p:cNvGrpSpPr>
          <p:nvPr/>
        </p:nvGrpSpPr>
        <p:grpSpPr bwMode="auto">
          <a:xfrm>
            <a:off x="5257800" y="5312834"/>
            <a:ext cx="391716" cy="218017"/>
            <a:chOff x="3528" y="3319"/>
            <a:chExt cx="254" cy="184"/>
          </a:xfrm>
        </p:grpSpPr>
        <p:sp>
          <p:nvSpPr>
            <p:cNvPr id="43137" name="Rectangle 226"/>
            <p:cNvSpPr>
              <a:spLocks noChangeArrowheads="1"/>
            </p:cNvSpPr>
            <p:nvPr/>
          </p:nvSpPr>
          <p:spPr bwMode="auto">
            <a:xfrm>
              <a:off x="3532" y="3319"/>
              <a:ext cx="246" cy="8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38" name="Line 227"/>
            <p:cNvSpPr>
              <a:spLocks noChangeShapeType="1"/>
            </p:cNvSpPr>
            <p:nvPr/>
          </p:nvSpPr>
          <p:spPr bwMode="auto">
            <a:xfrm>
              <a:off x="3528" y="3326"/>
              <a:ext cx="0" cy="177"/>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39" name="Line 228"/>
            <p:cNvSpPr>
              <a:spLocks noChangeShapeType="1"/>
            </p:cNvSpPr>
            <p:nvPr/>
          </p:nvSpPr>
          <p:spPr bwMode="auto">
            <a:xfrm>
              <a:off x="3782" y="3326"/>
              <a:ext cx="0" cy="177"/>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87" name="Freeform 229"/>
          <p:cNvSpPr>
            <a:spLocks/>
          </p:cNvSpPr>
          <p:nvPr/>
        </p:nvSpPr>
        <p:spPr bwMode="auto">
          <a:xfrm>
            <a:off x="5235179" y="5310718"/>
            <a:ext cx="145256" cy="114300"/>
          </a:xfrm>
          <a:custGeom>
            <a:avLst/>
            <a:gdLst>
              <a:gd name="T0" fmla="*/ 2147483647 w 93"/>
              <a:gd name="T1" fmla="*/ 0 h 97"/>
              <a:gd name="T2" fmla="*/ 0 w 93"/>
              <a:gd name="T3" fmla="*/ 2147483647 h 97"/>
              <a:gd name="T4" fmla="*/ 0 w 93"/>
              <a:gd name="T5" fmla="*/ 2147483647 h 97"/>
              <a:gd name="T6" fmla="*/ 2147483647 w 93"/>
              <a:gd name="T7" fmla="*/ 2147483647 h 97"/>
              <a:gd name="T8" fmla="*/ 0 w 93"/>
              <a:gd name="T9" fmla="*/ 2147483647 h 97"/>
              <a:gd name="T10" fmla="*/ 2147483647 w 93"/>
              <a:gd name="T11" fmla="*/ 0 h 97"/>
              <a:gd name="T12" fmla="*/ 2147483647 w 93"/>
              <a:gd name="T13" fmla="*/ 0 h 97"/>
              <a:gd name="T14" fmla="*/ 0 60000 65536"/>
              <a:gd name="T15" fmla="*/ 0 60000 65536"/>
              <a:gd name="T16" fmla="*/ 0 60000 65536"/>
              <a:gd name="T17" fmla="*/ 0 60000 65536"/>
              <a:gd name="T18" fmla="*/ 0 60000 65536"/>
              <a:gd name="T19" fmla="*/ 0 60000 65536"/>
              <a:gd name="T20" fmla="*/ 0 60000 65536"/>
              <a:gd name="T21" fmla="*/ 0 w 93"/>
              <a:gd name="T22" fmla="*/ 0 h 97"/>
              <a:gd name="T23" fmla="*/ 93 w 9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7">
                <a:moveTo>
                  <a:pt x="4" y="0"/>
                </a:moveTo>
                <a:lnTo>
                  <a:pt x="0" y="52"/>
                </a:lnTo>
                <a:lnTo>
                  <a:pt x="0" y="96"/>
                </a:lnTo>
                <a:lnTo>
                  <a:pt x="80" y="96"/>
                </a:lnTo>
                <a:lnTo>
                  <a:pt x="0" y="48"/>
                </a:lnTo>
                <a:lnTo>
                  <a:pt x="92" y="0"/>
                </a:lnTo>
                <a:lnTo>
                  <a:pt x="4" y="0"/>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grpSp>
        <p:nvGrpSpPr>
          <p:cNvPr id="266" name="Group 230"/>
          <p:cNvGrpSpPr>
            <a:grpSpLocks/>
          </p:cNvGrpSpPr>
          <p:nvPr/>
        </p:nvGrpSpPr>
        <p:grpSpPr bwMode="auto">
          <a:xfrm>
            <a:off x="5567363" y="5530851"/>
            <a:ext cx="432197" cy="243416"/>
            <a:chOff x="3728" y="3503"/>
            <a:chExt cx="280" cy="204"/>
          </a:xfrm>
        </p:grpSpPr>
        <p:sp>
          <p:nvSpPr>
            <p:cNvPr id="43134" name="Rectangle 231"/>
            <p:cNvSpPr>
              <a:spLocks noChangeArrowheads="1"/>
            </p:cNvSpPr>
            <p:nvPr/>
          </p:nvSpPr>
          <p:spPr bwMode="auto">
            <a:xfrm>
              <a:off x="3732" y="3503"/>
              <a:ext cx="272" cy="9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35" name="Line 232"/>
            <p:cNvSpPr>
              <a:spLocks noChangeShapeType="1"/>
            </p:cNvSpPr>
            <p:nvPr/>
          </p:nvSpPr>
          <p:spPr bwMode="auto">
            <a:xfrm>
              <a:off x="3728" y="3511"/>
              <a:ext cx="0" cy="1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36" name="Line 233"/>
            <p:cNvSpPr>
              <a:spLocks noChangeShapeType="1"/>
            </p:cNvSpPr>
            <p:nvPr/>
          </p:nvSpPr>
          <p:spPr bwMode="auto">
            <a:xfrm>
              <a:off x="4008" y="3511"/>
              <a:ext cx="0" cy="196"/>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89" name="Freeform 234"/>
          <p:cNvSpPr>
            <a:spLocks/>
          </p:cNvSpPr>
          <p:nvPr/>
        </p:nvSpPr>
        <p:spPr bwMode="auto">
          <a:xfrm>
            <a:off x="5567363" y="5530851"/>
            <a:ext cx="142875" cy="116416"/>
          </a:xfrm>
          <a:custGeom>
            <a:avLst/>
            <a:gdLst>
              <a:gd name="T0" fmla="*/ 2147483647 w 93"/>
              <a:gd name="T1" fmla="*/ 0 h 97"/>
              <a:gd name="T2" fmla="*/ 0 w 93"/>
              <a:gd name="T3" fmla="*/ 2147483647 h 97"/>
              <a:gd name="T4" fmla="*/ 0 w 93"/>
              <a:gd name="T5" fmla="*/ 2147483647 h 97"/>
              <a:gd name="T6" fmla="*/ 2147483647 w 93"/>
              <a:gd name="T7" fmla="*/ 2147483647 h 97"/>
              <a:gd name="T8" fmla="*/ 0 w 93"/>
              <a:gd name="T9" fmla="*/ 2147483647 h 97"/>
              <a:gd name="T10" fmla="*/ 2147483647 w 93"/>
              <a:gd name="T11" fmla="*/ 0 h 97"/>
              <a:gd name="T12" fmla="*/ 2147483647 w 93"/>
              <a:gd name="T13" fmla="*/ 0 h 97"/>
              <a:gd name="T14" fmla="*/ 0 60000 65536"/>
              <a:gd name="T15" fmla="*/ 0 60000 65536"/>
              <a:gd name="T16" fmla="*/ 0 60000 65536"/>
              <a:gd name="T17" fmla="*/ 0 60000 65536"/>
              <a:gd name="T18" fmla="*/ 0 60000 65536"/>
              <a:gd name="T19" fmla="*/ 0 60000 65536"/>
              <a:gd name="T20" fmla="*/ 0 60000 65536"/>
              <a:gd name="T21" fmla="*/ 0 w 93"/>
              <a:gd name="T22" fmla="*/ 0 h 97"/>
              <a:gd name="T23" fmla="*/ 93 w 9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7">
                <a:moveTo>
                  <a:pt x="4" y="0"/>
                </a:moveTo>
                <a:lnTo>
                  <a:pt x="0" y="52"/>
                </a:lnTo>
                <a:lnTo>
                  <a:pt x="0" y="96"/>
                </a:lnTo>
                <a:lnTo>
                  <a:pt x="80" y="96"/>
                </a:lnTo>
                <a:lnTo>
                  <a:pt x="0" y="48"/>
                </a:lnTo>
                <a:lnTo>
                  <a:pt x="92" y="0"/>
                </a:lnTo>
                <a:lnTo>
                  <a:pt x="4" y="0"/>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grpSp>
        <p:nvGrpSpPr>
          <p:cNvPr id="267" name="Group 235"/>
          <p:cNvGrpSpPr>
            <a:grpSpLocks/>
          </p:cNvGrpSpPr>
          <p:nvPr/>
        </p:nvGrpSpPr>
        <p:grpSpPr bwMode="auto">
          <a:xfrm>
            <a:off x="6035278" y="5782734"/>
            <a:ext cx="432197" cy="241300"/>
            <a:chOff x="4032" y="3713"/>
            <a:chExt cx="280" cy="204"/>
          </a:xfrm>
        </p:grpSpPr>
        <p:sp>
          <p:nvSpPr>
            <p:cNvPr id="43131" name="Rectangle 236"/>
            <p:cNvSpPr>
              <a:spLocks noChangeArrowheads="1"/>
            </p:cNvSpPr>
            <p:nvPr/>
          </p:nvSpPr>
          <p:spPr bwMode="auto">
            <a:xfrm>
              <a:off x="4036" y="3713"/>
              <a:ext cx="272" cy="96"/>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32" name="Line 237"/>
            <p:cNvSpPr>
              <a:spLocks noChangeShapeType="1"/>
            </p:cNvSpPr>
            <p:nvPr/>
          </p:nvSpPr>
          <p:spPr bwMode="auto">
            <a:xfrm>
              <a:off x="4032" y="3721"/>
              <a:ext cx="0" cy="196"/>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33" name="Line 238"/>
            <p:cNvSpPr>
              <a:spLocks noChangeShapeType="1"/>
            </p:cNvSpPr>
            <p:nvPr/>
          </p:nvSpPr>
          <p:spPr bwMode="auto">
            <a:xfrm>
              <a:off x="4312" y="3721"/>
              <a:ext cx="0" cy="196"/>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091" name="Freeform 239"/>
          <p:cNvSpPr>
            <a:spLocks/>
          </p:cNvSpPr>
          <p:nvPr/>
        </p:nvSpPr>
        <p:spPr bwMode="auto">
          <a:xfrm>
            <a:off x="6042422" y="5776384"/>
            <a:ext cx="142875" cy="116416"/>
          </a:xfrm>
          <a:custGeom>
            <a:avLst/>
            <a:gdLst>
              <a:gd name="T0" fmla="*/ 2147483647 w 93"/>
              <a:gd name="T1" fmla="*/ 0 h 97"/>
              <a:gd name="T2" fmla="*/ 0 w 93"/>
              <a:gd name="T3" fmla="*/ 2147483647 h 97"/>
              <a:gd name="T4" fmla="*/ 0 w 93"/>
              <a:gd name="T5" fmla="*/ 2147483647 h 97"/>
              <a:gd name="T6" fmla="*/ 2147483647 w 93"/>
              <a:gd name="T7" fmla="*/ 2147483647 h 97"/>
              <a:gd name="T8" fmla="*/ 0 w 93"/>
              <a:gd name="T9" fmla="*/ 2147483647 h 97"/>
              <a:gd name="T10" fmla="*/ 2147483647 w 93"/>
              <a:gd name="T11" fmla="*/ 0 h 97"/>
              <a:gd name="T12" fmla="*/ 2147483647 w 93"/>
              <a:gd name="T13" fmla="*/ 0 h 97"/>
              <a:gd name="T14" fmla="*/ 0 60000 65536"/>
              <a:gd name="T15" fmla="*/ 0 60000 65536"/>
              <a:gd name="T16" fmla="*/ 0 60000 65536"/>
              <a:gd name="T17" fmla="*/ 0 60000 65536"/>
              <a:gd name="T18" fmla="*/ 0 60000 65536"/>
              <a:gd name="T19" fmla="*/ 0 60000 65536"/>
              <a:gd name="T20" fmla="*/ 0 60000 65536"/>
              <a:gd name="T21" fmla="*/ 0 w 93"/>
              <a:gd name="T22" fmla="*/ 0 h 97"/>
              <a:gd name="T23" fmla="*/ 93 w 93"/>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 h="97">
                <a:moveTo>
                  <a:pt x="4" y="0"/>
                </a:moveTo>
                <a:lnTo>
                  <a:pt x="0" y="52"/>
                </a:lnTo>
                <a:lnTo>
                  <a:pt x="0" y="96"/>
                </a:lnTo>
                <a:lnTo>
                  <a:pt x="80" y="96"/>
                </a:lnTo>
                <a:lnTo>
                  <a:pt x="0" y="48"/>
                </a:lnTo>
                <a:lnTo>
                  <a:pt x="92" y="0"/>
                </a:lnTo>
                <a:lnTo>
                  <a:pt x="4" y="0"/>
                </a:lnTo>
              </a:path>
            </a:pathLst>
          </a:custGeom>
          <a:solidFill>
            <a:schemeClr val="tx1"/>
          </a:solidFill>
          <a:ln w="12700" cap="rnd" cmpd="sng">
            <a:solidFill>
              <a:schemeClr val="tx1"/>
            </a:solidFill>
            <a:prstDash val="solid"/>
            <a:round/>
            <a:headEnd type="none" w="sm" len="sm"/>
            <a:tailEnd type="none" w="sm" len="sm"/>
          </a:ln>
        </p:spPr>
        <p:txBody>
          <a:bodyPr/>
          <a:lstStyle/>
          <a:p>
            <a:endParaRPr lang="en-US"/>
          </a:p>
        </p:txBody>
      </p:sp>
      <p:sp>
        <p:nvSpPr>
          <p:cNvPr id="43092" name="Line 240"/>
          <p:cNvSpPr>
            <a:spLocks noChangeShapeType="1"/>
          </p:cNvSpPr>
          <p:nvPr/>
        </p:nvSpPr>
        <p:spPr bwMode="auto">
          <a:xfrm>
            <a:off x="3233737" y="3329517"/>
            <a:ext cx="2301479" cy="2461683"/>
          </a:xfrm>
          <a:prstGeom prst="line">
            <a:avLst/>
          </a:prstGeom>
          <a:noFill/>
          <a:ln w="12700">
            <a:solidFill>
              <a:schemeClr val="tx1"/>
            </a:solidFill>
            <a:round/>
            <a:headEnd type="none" w="sm" len="sm"/>
            <a:tailEnd type="none" w="sm" len="sm"/>
          </a:ln>
        </p:spPr>
        <p:txBody>
          <a:bodyPr wrap="none" anchor="ctr"/>
          <a:lstStyle/>
          <a:p>
            <a:endParaRPr lang="en-US"/>
          </a:p>
        </p:txBody>
      </p:sp>
      <p:grpSp>
        <p:nvGrpSpPr>
          <p:cNvPr id="268" name="Group 241"/>
          <p:cNvGrpSpPr>
            <a:grpSpLocks/>
          </p:cNvGrpSpPr>
          <p:nvPr/>
        </p:nvGrpSpPr>
        <p:grpSpPr bwMode="auto">
          <a:xfrm>
            <a:off x="3999310" y="5060951"/>
            <a:ext cx="73819" cy="241300"/>
            <a:chOff x="2712" y="3108"/>
            <a:chExt cx="48" cy="203"/>
          </a:xfrm>
        </p:grpSpPr>
        <p:sp>
          <p:nvSpPr>
            <p:cNvPr id="43129" name="Oval 242"/>
            <p:cNvSpPr>
              <a:spLocks noChangeArrowheads="1"/>
            </p:cNvSpPr>
            <p:nvPr/>
          </p:nvSpPr>
          <p:spPr bwMode="auto">
            <a:xfrm>
              <a:off x="2712" y="3274"/>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3130" name="Line 243"/>
            <p:cNvSpPr>
              <a:spLocks noChangeShapeType="1"/>
            </p:cNvSpPr>
            <p:nvPr/>
          </p:nvSpPr>
          <p:spPr bwMode="auto">
            <a:xfrm flipV="1">
              <a:off x="2738" y="3108"/>
              <a:ext cx="0" cy="17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69" name="Group 244"/>
          <p:cNvGrpSpPr>
            <a:grpSpLocks/>
          </p:cNvGrpSpPr>
          <p:nvPr/>
        </p:nvGrpSpPr>
        <p:grpSpPr bwMode="auto">
          <a:xfrm>
            <a:off x="3739754" y="4775201"/>
            <a:ext cx="73819" cy="241300"/>
            <a:chOff x="2544" y="2868"/>
            <a:chExt cx="48" cy="203"/>
          </a:xfrm>
        </p:grpSpPr>
        <p:sp>
          <p:nvSpPr>
            <p:cNvPr id="43127" name="Oval 245"/>
            <p:cNvSpPr>
              <a:spLocks noChangeArrowheads="1"/>
            </p:cNvSpPr>
            <p:nvPr/>
          </p:nvSpPr>
          <p:spPr bwMode="auto">
            <a:xfrm>
              <a:off x="2544" y="3034"/>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3128" name="Line 246"/>
            <p:cNvSpPr>
              <a:spLocks noChangeShapeType="1"/>
            </p:cNvSpPr>
            <p:nvPr/>
          </p:nvSpPr>
          <p:spPr bwMode="auto">
            <a:xfrm flipV="1">
              <a:off x="2570" y="2868"/>
              <a:ext cx="0" cy="17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70" name="Group 247"/>
          <p:cNvGrpSpPr>
            <a:grpSpLocks/>
          </p:cNvGrpSpPr>
          <p:nvPr/>
        </p:nvGrpSpPr>
        <p:grpSpPr bwMode="auto">
          <a:xfrm>
            <a:off x="3480197" y="4489451"/>
            <a:ext cx="73819" cy="241300"/>
            <a:chOff x="2376" y="2628"/>
            <a:chExt cx="48" cy="203"/>
          </a:xfrm>
        </p:grpSpPr>
        <p:sp>
          <p:nvSpPr>
            <p:cNvPr id="43125" name="Oval 248"/>
            <p:cNvSpPr>
              <a:spLocks noChangeArrowheads="1"/>
            </p:cNvSpPr>
            <p:nvPr/>
          </p:nvSpPr>
          <p:spPr bwMode="auto">
            <a:xfrm>
              <a:off x="2376" y="2794"/>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3126" name="Line 249"/>
            <p:cNvSpPr>
              <a:spLocks noChangeShapeType="1"/>
            </p:cNvSpPr>
            <p:nvPr/>
          </p:nvSpPr>
          <p:spPr bwMode="auto">
            <a:xfrm flipV="1">
              <a:off x="2402" y="2628"/>
              <a:ext cx="0" cy="17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71" name="Group 250"/>
          <p:cNvGrpSpPr>
            <a:grpSpLocks/>
          </p:cNvGrpSpPr>
          <p:nvPr/>
        </p:nvGrpSpPr>
        <p:grpSpPr bwMode="auto">
          <a:xfrm>
            <a:off x="3257550" y="4203701"/>
            <a:ext cx="75010" cy="241300"/>
            <a:chOff x="2232" y="2388"/>
            <a:chExt cx="48" cy="203"/>
          </a:xfrm>
        </p:grpSpPr>
        <p:sp>
          <p:nvSpPr>
            <p:cNvPr id="43123" name="Oval 251"/>
            <p:cNvSpPr>
              <a:spLocks noChangeArrowheads="1"/>
            </p:cNvSpPr>
            <p:nvPr/>
          </p:nvSpPr>
          <p:spPr bwMode="auto">
            <a:xfrm>
              <a:off x="2232" y="2554"/>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3124" name="Line 252"/>
            <p:cNvSpPr>
              <a:spLocks noChangeShapeType="1"/>
            </p:cNvSpPr>
            <p:nvPr/>
          </p:nvSpPr>
          <p:spPr bwMode="auto">
            <a:xfrm flipV="1">
              <a:off x="2258" y="2388"/>
              <a:ext cx="0" cy="17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72" name="Group 253"/>
          <p:cNvGrpSpPr>
            <a:grpSpLocks/>
          </p:cNvGrpSpPr>
          <p:nvPr/>
        </p:nvGrpSpPr>
        <p:grpSpPr bwMode="auto">
          <a:xfrm>
            <a:off x="3018235" y="3917951"/>
            <a:ext cx="72628" cy="241300"/>
            <a:chOff x="2076" y="2148"/>
            <a:chExt cx="48" cy="203"/>
          </a:xfrm>
        </p:grpSpPr>
        <p:sp>
          <p:nvSpPr>
            <p:cNvPr id="43121" name="Oval 254"/>
            <p:cNvSpPr>
              <a:spLocks noChangeArrowheads="1"/>
            </p:cNvSpPr>
            <p:nvPr/>
          </p:nvSpPr>
          <p:spPr bwMode="auto">
            <a:xfrm>
              <a:off x="2076" y="2314"/>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3122" name="Line 255"/>
            <p:cNvSpPr>
              <a:spLocks noChangeShapeType="1"/>
            </p:cNvSpPr>
            <p:nvPr/>
          </p:nvSpPr>
          <p:spPr bwMode="auto">
            <a:xfrm flipV="1">
              <a:off x="2102" y="2148"/>
              <a:ext cx="0" cy="17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73" name="Group 256"/>
          <p:cNvGrpSpPr>
            <a:grpSpLocks/>
          </p:cNvGrpSpPr>
          <p:nvPr/>
        </p:nvGrpSpPr>
        <p:grpSpPr bwMode="auto">
          <a:xfrm>
            <a:off x="2730104" y="3632201"/>
            <a:ext cx="73819" cy="241300"/>
            <a:chOff x="1890" y="1908"/>
            <a:chExt cx="48" cy="203"/>
          </a:xfrm>
        </p:grpSpPr>
        <p:sp>
          <p:nvSpPr>
            <p:cNvPr id="43119" name="Oval 257"/>
            <p:cNvSpPr>
              <a:spLocks noChangeArrowheads="1"/>
            </p:cNvSpPr>
            <p:nvPr/>
          </p:nvSpPr>
          <p:spPr bwMode="auto">
            <a:xfrm>
              <a:off x="1890" y="2074"/>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3120" name="Line 258"/>
            <p:cNvSpPr>
              <a:spLocks noChangeShapeType="1"/>
            </p:cNvSpPr>
            <p:nvPr/>
          </p:nvSpPr>
          <p:spPr bwMode="auto">
            <a:xfrm flipV="1">
              <a:off x="1916" y="1908"/>
              <a:ext cx="0" cy="179"/>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74" name="Group 259"/>
          <p:cNvGrpSpPr>
            <a:grpSpLocks/>
          </p:cNvGrpSpPr>
          <p:nvPr/>
        </p:nvGrpSpPr>
        <p:grpSpPr bwMode="auto">
          <a:xfrm>
            <a:off x="2480073" y="3346451"/>
            <a:ext cx="73819" cy="241300"/>
            <a:chOff x="1728" y="1668"/>
            <a:chExt cx="48" cy="203"/>
          </a:xfrm>
        </p:grpSpPr>
        <p:sp>
          <p:nvSpPr>
            <p:cNvPr id="43117" name="Oval 260"/>
            <p:cNvSpPr>
              <a:spLocks noChangeArrowheads="1"/>
            </p:cNvSpPr>
            <p:nvPr/>
          </p:nvSpPr>
          <p:spPr bwMode="auto">
            <a:xfrm>
              <a:off x="1728" y="1834"/>
              <a:ext cx="48" cy="37"/>
            </a:xfrm>
            <a:prstGeom prst="ellipse">
              <a:avLst/>
            </a:prstGeom>
            <a:solidFill>
              <a:schemeClr val="bg1"/>
            </a:solidFill>
            <a:ln w="12700">
              <a:solidFill>
                <a:schemeClr val="tx1"/>
              </a:solidFill>
              <a:round/>
              <a:headEnd/>
              <a:tailEnd/>
            </a:ln>
          </p:spPr>
          <p:txBody>
            <a:bodyPr wrap="none" anchor="ctr"/>
            <a:lstStyle/>
            <a:p>
              <a:endParaRPr lang="en-US"/>
            </a:p>
          </p:txBody>
        </p:sp>
        <p:sp>
          <p:nvSpPr>
            <p:cNvPr id="43118" name="Line 261"/>
            <p:cNvSpPr>
              <a:spLocks noChangeShapeType="1"/>
            </p:cNvSpPr>
            <p:nvPr/>
          </p:nvSpPr>
          <p:spPr bwMode="auto">
            <a:xfrm flipV="1">
              <a:off x="1754" y="1668"/>
              <a:ext cx="0" cy="179"/>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100" name="Freeform 262"/>
          <p:cNvSpPr>
            <a:spLocks/>
          </p:cNvSpPr>
          <p:nvPr/>
        </p:nvSpPr>
        <p:spPr bwMode="auto">
          <a:xfrm>
            <a:off x="1860948" y="3517900"/>
            <a:ext cx="1768078" cy="1737784"/>
          </a:xfrm>
          <a:custGeom>
            <a:avLst/>
            <a:gdLst>
              <a:gd name="T0" fmla="*/ 2147483647 w 1147"/>
              <a:gd name="T1" fmla="*/ 2147483647 h 1459"/>
              <a:gd name="T2" fmla="*/ 2147483647 w 1147"/>
              <a:gd name="T3" fmla="*/ 2147483647 h 1459"/>
              <a:gd name="T4" fmla="*/ 2147483647 w 1147"/>
              <a:gd name="T5" fmla="*/ 2147483647 h 1459"/>
              <a:gd name="T6" fmla="*/ 2147483647 w 1147"/>
              <a:gd name="T7" fmla="*/ 0 h 1459"/>
              <a:gd name="T8" fmla="*/ 0 w 1147"/>
              <a:gd name="T9" fmla="*/ 2147483647 h 1459"/>
              <a:gd name="T10" fmla="*/ 2147483647 w 1147"/>
              <a:gd name="T11" fmla="*/ 2147483647 h 1459"/>
              <a:gd name="T12" fmla="*/ 2147483647 w 1147"/>
              <a:gd name="T13" fmla="*/ 2147483647 h 1459"/>
              <a:gd name="T14" fmla="*/ 2147483647 w 1147"/>
              <a:gd name="T15" fmla="*/ 2147483647 h 1459"/>
              <a:gd name="T16" fmla="*/ 0 60000 65536"/>
              <a:gd name="T17" fmla="*/ 0 60000 65536"/>
              <a:gd name="T18" fmla="*/ 0 60000 65536"/>
              <a:gd name="T19" fmla="*/ 0 60000 65536"/>
              <a:gd name="T20" fmla="*/ 0 60000 65536"/>
              <a:gd name="T21" fmla="*/ 0 60000 65536"/>
              <a:gd name="T22" fmla="*/ 0 60000 65536"/>
              <a:gd name="T23" fmla="*/ 0 60000 65536"/>
              <a:gd name="T24" fmla="*/ 0 w 1147"/>
              <a:gd name="T25" fmla="*/ 0 h 1459"/>
              <a:gd name="T26" fmla="*/ 1147 w 1147"/>
              <a:gd name="T27" fmla="*/ 1459 h 1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 h="1459">
                <a:moveTo>
                  <a:pt x="1038" y="1458"/>
                </a:moveTo>
                <a:lnTo>
                  <a:pt x="1146" y="1164"/>
                </a:lnTo>
                <a:lnTo>
                  <a:pt x="1050" y="1200"/>
                </a:lnTo>
                <a:lnTo>
                  <a:pt x="312" y="0"/>
                </a:lnTo>
                <a:lnTo>
                  <a:pt x="0" y="42"/>
                </a:lnTo>
                <a:lnTo>
                  <a:pt x="870" y="1254"/>
                </a:lnTo>
                <a:lnTo>
                  <a:pt x="762" y="1290"/>
                </a:lnTo>
                <a:lnTo>
                  <a:pt x="1038" y="1458"/>
                </a:lnTo>
              </a:path>
            </a:pathLst>
          </a:custGeom>
          <a:solidFill>
            <a:schemeClr val="bg1"/>
          </a:solidFill>
          <a:ln w="12700" cap="rnd" cmpd="sng">
            <a:solidFill>
              <a:schemeClr val="tx1"/>
            </a:solidFill>
            <a:prstDash val="solid"/>
            <a:round/>
            <a:headEnd type="none" w="sm" len="sm"/>
            <a:tailEnd type="none" w="sm" len="sm"/>
          </a:ln>
        </p:spPr>
        <p:txBody>
          <a:bodyPr/>
          <a:lstStyle/>
          <a:p>
            <a:endParaRPr lang="en-US"/>
          </a:p>
        </p:txBody>
      </p:sp>
      <p:sp>
        <p:nvSpPr>
          <p:cNvPr id="43101" name="Rectangle 263"/>
          <p:cNvSpPr>
            <a:spLocks noChangeArrowheads="1"/>
          </p:cNvSpPr>
          <p:nvPr/>
        </p:nvSpPr>
        <p:spPr bwMode="auto">
          <a:xfrm>
            <a:off x="4786312" y="3613151"/>
            <a:ext cx="1443038" cy="554640"/>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000" b="1" u="none" dirty="0">
                <a:latin typeface="Arial" charset="0"/>
              </a:rPr>
              <a:t>CENTER MARKERS </a:t>
            </a:r>
            <a:r>
              <a:rPr lang="en-US" sz="1000" b="0" u="none" dirty="0" smtClean="0"/>
              <a:t>L</a:t>
            </a:r>
            <a:r>
              <a:rPr lang="en-US" sz="1000" b="0" u="none" dirty="0" smtClean="0">
                <a:latin typeface="Arial" charset="0"/>
              </a:rPr>
              <a:t>ong pickets, spaced 15m apart</a:t>
            </a:r>
            <a:endParaRPr lang="en-US" sz="1000" b="0" u="none" dirty="0">
              <a:latin typeface="Arial" charset="0"/>
            </a:endParaRPr>
          </a:p>
        </p:txBody>
      </p:sp>
      <p:grpSp>
        <p:nvGrpSpPr>
          <p:cNvPr id="275" name="Group 264"/>
          <p:cNvGrpSpPr>
            <a:grpSpLocks/>
          </p:cNvGrpSpPr>
          <p:nvPr/>
        </p:nvGrpSpPr>
        <p:grpSpPr bwMode="auto">
          <a:xfrm>
            <a:off x="1590675" y="1932517"/>
            <a:ext cx="284560" cy="186267"/>
            <a:chOff x="1152" y="480"/>
            <a:chExt cx="184" cy="156"/>
          </a:xfrm>
        </p:grpSpPr>
        <p:sp>
          <p:nvSpPr>
            <p:cNvPr id="43114" name="Rectangle 265"/>
            <p:cNvSpPr>
              <a:spLocks noChangeArrowheads="1"/>
            </p:cNvSpPr>
            <p:nvPr/>
          </p:nvSpPr>
          <p:spPr bwMode="auto">
            <a:xfrm>
              <a:off x="1156" y="480"/>
              <a:ext cx="176" cy="72"/>
            </a:xfrm>
            <a:prstGeom prst="rect">
              <a:avLst/>
            </a:prstGeom>
            <a:solidFill>
              <a:srgbClr val="FF6600"/>
            </a:solidFill>
            <a:ln w="12700">
              <a:solidFill>
                <a:schemeClr val="tx1"/>
              </a:solidFill>
              <a:miter lim="800000"/>
              <a:headEnd/>
              <a:tailEnd/>
            </a:ln>
          </p:spPr>
          <p:txBody>
            <a:bodyPr wrap="none" anchor="ctr"/>
            <a:lstStyle/>
            <a:p>
              <a:endParaRPr lang="en-US"/>
            </a:p>
          </p:txBody>
        </p:sp>
        <p:sp>
          <p:nvSpPr>
            <p:cNvPr id="43115" name="Line 266"/>
            <p:cNvSpPr>
              <a:spLocks noChangeShapeType="1"/>
            </p:cNvSpPr>
            <p:nvPr/>
          </p:nvSpPr>
          <p:spPr bwMode="auto">
            <a:xfrm>
              <a:off x="1152" y="486"/>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16" name="Line 267"/>
            <p:cNvSpPr>
              <a:spLocks noChangeShapeType="1"/>
            </p:cNvSpPr>
            <p:nvPr/>
          </p:nvSpPr>
          <p:spPr bwMode="auto">
            <a:xfrm>
              <a:off x="1336" y="486"/>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grpSp>
        <p:nvGrpSpPr>
          <p:cNvPr id="276" name="Group 268"/>
          <p:cNvGrpSpPr>
            <a:grpSpLocks/>
          </p:cNvGrpSpPr>
          <p:nvPr/>
        </p:nvGrpSpPr>
        <p:grpSpPr bwMode="auto">
          <a:xfrm>
            <a:off x="1962150" y="1932517"/>
            <a:ext cx="282179" cy="186267"/>
            <a:chOff x="1392" y="480"/>
            <a:chExt cx="184" cy="156"/>
          </a:xfrm>
        </p:grpSpPr>
        <p:sp>
          <p:nvSpPr>
            <p:cNvPr id="43111" name="Rectangle 269"/>
            <p:cNvSpPr>
              <a:spLocks noChangeArrowheads="1"/>
            </p:cNvSpPr>
            <p:nvPr/>
          </p:nvSpPr>
          <p:spPr bwMode="auto">
            <a:xfrm>
              <a:off x="1396" y="480"/>
              <a:ext cx="176" cy="72"/>
            </a:xfrm>
            <a:prstGeom prst="rect">
              <a:avLst/>
            </a:prstGeom>
            <a:solidFill>
              <a:srgbClr val="FF66FF"/>
            </a:solidFill>
            <a:ln w="12700">
              <a:solidFill>
                <a:schemeClr val="tx1"/>
              </a:solidFill>
              <a:miter lim="800000"/>
              <a:headEnd/>
              <a:tailEnd/>
            </a:ln>
          </p:spPr>
          <p:txBody>
            <a:bodyPr wrap="none" anchor="ctr"/>
            <a:lstStyle/>
            <a:p>
              <a:endParaRPr lang="en-US"/>
            </a:p>
          </p:txBody>
        </p:sp>
        <p:sp>
          <p:nvSpPr>
            <p:cNvPr id="43112" name="Line 270"/>
            <p:cNvSpPr>
              <a:spLocks noChangeShapeType="1"/>
            </p:cNvSpPr>
            <p:nvPr/>
          </p:nvSpPr>
          <p:spPr bwMode="auto">
            <a:xfrm>
              <a:off x="1392" y="486"/>
              <a:ext cx="0" cy="150"/>
            </a:xfrm>
            <a:prstGeom prst="line">
              <a:avLst/>
            </a:prstGeom>
            <a:noFill/>
            <a:ln w="12700">
              <a:solidFill>
                <a:schemeClr val="tx1"/>
              </a:solidFill>
              <a:round/>
              <a:headEnd type="none" w="sm" len="sm"/>
              <a:tailEnd type="none" w="sm" len="sm"/>
            </a:ln>
          </p:spPr>
          <p:txBody>
            <a:bodyPr wrap="none" anchor="ctr"/>
            <a:lstStyle/>
            <a:p>
              <a:endParaRPr lang="en-US"/>
            </a:p>
          </p:txBody>
        </p:sp>
        <p:sp>
          <p:nvSpPr>
            <p:cNvPr id="43113" name="Line 271"/>
            <p:cNvSpPr>
              <a:spLocks noChangeShapeType="1"/>
            </p:cNvSpPr>
            <p:nvPr/>
          </p:nvSpPr>
          <p:spPr bwMode="auto">
            <a:xfrm>
              <a:off x="1576" y="486"/>
              <a:ext cx="0" cy="150"/>
            </a:xfrm>
            <a:prstGeom prst="line">
              <a:avLst/>
            </a:prstGeom>
            <a:noFill/>
            <a:ln w="12700">
              <a:solidFill>
                <a:schemeClr val="tx1"/>
              </a:solidFill>
              <a:round/>
              <a:headEnd type="none" w="sm" len="sm"/>
              <a:tailEnd type="none" w="sm" len="sm"/>
            </a:ln>
          </p:spPr>
          <p:txBody>
            <a:bodyPr wrap="none" anchor="ctr"/>
            <a:lstStyle/>
            <a:p>
              <a:endParaRPr lang="en-US"/>
            </a:p>
          </p:txBody>
        </p:sp>
      </p:grpSp>
      <p:sp>
        <p:nvSpPr>
          <p:cNvPr id="43104" name="Line 272"/>
          <p:cNvSpPr>
            <a:spLocks noChangeShapeType="1"/>
          </p:cNvSpPr>
          <p:nvPr/>
        </p:nvSpPr>
        <p:spPr bwMode="auto">
          <a:xfrm>
            <a:off x="1656160" y="2125133"/>
            <a:ext cx="1026319" cy="1397000"/>
          </a:xfrm>
          <a:prstGeom prst="line">
            <a:avLst/>
          </a:prstGeom>
          <a:noFill/>
          <a:ln w="12700">
            <a:solidFill>
              <a:schemeClr val="tx1"/>
            </a:solidFill>
            <a:round/>
            <a:headEnd type="stealth" w="med" len="lg"/>
            <a:tailEnd type="stealth" w="med" len="lg"/>
          </a:ln>
        </p:spPr>
        <p:txBody>
          <a:bodyPr wrap="none" anchor="ctr"/>
          <a:lstStyle/>
          <a:p>
            <a:endParaRPr lang="en-US"/>
          </a:p>
        </p:txBody>
      </p:sp>
      <p:sp>
        <p:nvSpPr>
          <p:cNvPr id="43105" name="Rectangle 273"/>
          <p:cNvSpPr>
            <a:spLocks noChangeArrowheads="1"/>
          </p:cNvSpPr>
          <p:nvPr/>
        </p:nvSpPr>
        <p:spPr bwMode="auto">
          <a:xfrm>
            <a:off x="1189435" y="2770717"/>
            <a:ext cx="966611" cy="246863"/>
          </a:xfrm>
          <a:prstGeom prst="rect">
            <a:avLst/>
          </a:prstGeom>
          <a:noFill/>
          <a:ln w="9525">
            <a:noFill/>
            <a:miter lim="800000"/>
            <a:headEnd/>
            <a:tailEnd/>
          </a:ln>
        </p:spPr>
        <p:txBody>
          <a:bodyPr wrap="none" lIns="92075" tIns="46038" rIns="92075" bIns="46038">
            <a:spAutoFit/>
          </a:bodyPr>
          <a:lstStyle/>
          <a:p>
            <a:pPr eaLnBrk="0" hangingPunct="0"/>
            <a:r>
              <a:rPr lang="en-US" sz="1000" u="none" dirty="0" smtClean="0">
                <a:latin typeface="Arial" charset="0"/>
              </a:rPr>
              <a:t>Two IV Lines</a:t>
            </a:r>
            <a:endParaRPr lang="en-US" sz="1000" u="none" dirty="0">
              <a:latin typeface="Arial" charset="0"/>
            </a:endParaRPr>
          </a:p>
        </p:txBody>
      </p:sp>
      <p:sp>
        <p:nvSpPr>
          <p:cNvPr id="43106" name="Rectangle 274"/>
          <p:cNvSpPr>
            <a:spLocks noChangeArrowheads="1"/>
          </p:cNvSpPr>
          <p:nvPr/>
        </p:nvSpPr>
        <p:spPr bwMode="auto">
          <a:xfrm>
            <a:off x="0" y="1625600"/>
            <a:ext cx="1771650" cy="1000916"/>
          </a:xfrm>
          <a:prstGeom prst="rect">
            <a:avLst/>
          </a:prstGeom>
          <a:noFill/>
          <a:ln w="9525">
            <a:noFill/>
            <a:miter lim="800000"/>
            <a:headEnd/>
            <a:tailEnd/>
          </a:ln>
        </p:spPr>
        <p:txBody>
          <a:bodyPr lIns="92075" tIns="46038" rIns="92075" bIns="46038">
            <a:spAutoFit/>
          </a:bodyPr>
          <a:lstStyle/>
          <a:p>
            <a:pPr eaLnBrk="0" hangingPunct="0">
              <a:spcBef>
                <a:spcPct val="50000"/>
              </a:spcBef>
            </a:pPr>
            <a:r>
              <a:rPr lang="en-US" sz="1200" b="1" u="none" dirty="0">
                <a:latin typeface="Arial" charset="0"/>
              </a:rPr>
              <a:t>FAR RECOGNITION MARKER:</a:t>
            </a:r>
          </a:p>
          <a:p>
            <a:pPr eaLnBrk="0" hangingPunct="0">
              <a:spcBef>
                <a:spcPct val="50000"/>
              </a:spcBef>
            </a:pPr>
            <a:r>
              <a:rPr lang="en-US" sz="1000" b="0" u="none" dirty="0" smtClean="0">
                <a:latin typeface="Arial" charset="0"/>
              </a:rPr>
              <a:t>VS-17 panel and HEMMS poles.  Orange on left, pink on right</a:t>
            </a:r>
            <a:endParaRPr lang="en-US" sz="900" b="0" u="none" dirty="0">
              <a:latin typeface="Arial" charset="0"/>
            </a:endParaRPr>
          </a:p>
        </p:txBody>
      </p:sp>
      <p:sp>
        <p:nvSpPr>
          <p:cNvPr id="43107" name="Rectangle 275"/>
          <p:cNvSpPr>
            <a:spLocks noChangeArrowheads="1"/>
          </p:cNvSpPr>
          <p:nvPr/>
        </p:nvSpPr>
        <p:spPr bwMode="auto">
          <a:xfrm>
            <a:off x="19050" y="4893734"/>
            <a:ext cx="2571750" cy="895117"/>
          </a:xfrm>
          <a:prstGeom prst="rect">
            <a:avLst/>
          </a:prstGeom>
          <a:noFill/>
          <a:ln w="12700">
            <a:noFill/>
            <a:miter lim="800000"/>
            <a:headEnd/>
            <a:tailEnd/>
          </a:ln>
        </p:spPr>
        <p:txBody>
          <a:bodyPr lIns="61912" tIns="31750" rIns="61912" bIns="31750">
            <a:spAutoFit/>
          </a:bodyPr>
          <a:lstStyle/>
          <a:p>
            <a:pPr defTabSz="622300" eaLnBrk="0" hangingPunct="0"/>
            <a:r>
              <a:rPr lang="en-US" sz="1200" b="1" u="none" dirty="0">
                <a:latin typeface="Arial" charset="0"/>
              </a:rPr>
              <a:t>LIMITED VISIBILITY:</a:t>
            </a:r>
            <a:r>
              <a:rPr lang="en-US" sz="1400" b="1" u="none" dirty="0">
                <a:latin typeface="Arial" charset="0"/>
              </a:rPr>
              <a:t> </a:t>
            </a:r>
            <a:endParaRPr lang="en-US" sz="1200" u="none" dirty="0">
              <a:latin typeface="Arial" charset="0"/>
            </a:endParaRPr>
          </a:p>
          <a:p>
            <a:pPr defTabSz="622300" eaLnBrk="0" hangingPunct="0">
              <a:buFontTx/>
              <a:buChar char="•"/>
            </a:pPr>
            <a:r>
              <a:rPr lang="en-US" sz="1000" u="none" dirty="0">
                <a:latin typeface="Arial" charset="0"/>
              </a:rPr>
              <a:t> </a:t>
            </a:r>
            <a:r>
              <a:rPr lang="en-US" sz="1000" b="0" u="none" dirty="0" smtClean="0">
                <a:latin typeface="Arial" charset="0"/>
              </a:rPr>
              <a:t>Red </a:t>
            </a:r>
            <a:r>
              <a:rPr lang="en-US" sz="1000" b="0" u="none" dirty="0" err="1" smtClean="0">
                <a:latin typeface="Arial" charset="0"/>
              </a:rPr>
              <a:t>chemlights</a:t>
            </a:r>
            <a:r>
              <a:rPr lang="en-US" sz="1000" b="0" u="none" dirty="0" smtClean="0">
                <a:latin typeface="Arial" charset="0"/>
              </a:rPr>
              <a:t> on every pole of each VS-17 panel</a:t>
            </a:r>
          </a:p>
          <a:p>
            <a:pPr defTabSz="622300" eaLnBrk="0" hangingPunct="0">
              <a:buFontTx/>
              <a:buChar char="•"/>
            </a:pPr>
            <a:r>
              <a:rPr lang="en-US" sz="1000" b="0" u="none" dirty="0" smtClean="0">
                <a:latin typeface="Arial" charset="0"/>
              </a:rPr>
              <a:t> IR or red </a:t>
            </a:r>
            <a:r>
              <a:rPr lang="en-US" sz="1000" b="0" u="none" dirty="0" err="1" smtClean="0">
                <a:latin typeface="Arial" charset="0"/>
              </a:rPr>
              <a:t>chemlights</a:t>
            </a:r>
            <a:r>
              <a:rPr lang="en-US" sz="1000" b="0" u="none" dirty="0" smtClean="0">
                <a:latin typeface="Arial" charset="0"/>
              </a:rPr>
              <a:t> or HEMMS lights on every other HEMMS pole in the lane</a:t>
            </a:r>
            <a:endParaRPr lang="en-US" sz="1200" b="0" u="none" dirty="0">
              <a:latin typeface="Arial" charset="0"/>
            </a:endParaRPr>
          </a:p>
        </p:txBody>
      </p:sp>
      <p:sp>
        <p:nvSpPr>
          <p:cNvPr id="43108" name="Line 276"/>
          <p:cNvSpPr>
            <a:spLocks noChangeShapeType="1"/>
          </p:cNvSpPr>
          <p:nvPr/>
        </p:nvSpPr>
        <p:spPr bwMode="auto">
          <a:xfrm flipH="1">
            <a:off x="1327547" y="6195484"/>
            <a:ext cx="390525" cy="361949"/>
          </a:xfrm>
          <a:prstGeom prst="line">
            <a:avLst/>
          </a:prstGeom>
          <a:noFill/>
          <a:ln w="12700">
            <a:solidFill>
              <a:schemeClr val="tx1"/>
            </a:solidFill>
            <a:round/>
            <a:headEnd type="triangle" w="med" len="med"/>
            <a:tailEnd/>
          </a:ln>
        </p:spPr>
        <p:txBody>
          <a:bodyPr wrap="none" anchor="ctr"/>
          <a:lstStyle/>
          <a:p>
            <a:endParaRPr lang="en-US"/>
          </a:p>
        </p:txBody>
      </p:sp>
      <p:sp>
        <p:nvSpPr>
          <p:cNvPr id="43109" name="Line 277"/>
          <p:cNvSpPr>
            <a:spLocks noChangeShapeType="1"/>
          </p:cNvSpPr>
          <p:nvPr/>
        </p:nvSpPr>
        <p:spPr bwMode="auto">
          <a:xfrm flipH="1">
            <a:off x="1332310" y="6195484"/>
            <a:ext cx="828675" cy="370416"/>
          </a:xfrm>
          <a:prstGeom prst="line">
            <a:avLst/>
          </a:prstGeom>
          <a:noFill/>
          <a:ln w="12700">
            <a:solidFill>
              <a:schemeClr val="tx1"/>
            </a:solidFill>
            <a:round/>
            <a:headEnd type="triangle" w="med" len="med"/>
            <a:tailEnd/>
          </a:ln>
        </p:spPr>
        <p:txBody>
          <a:bodyPr wrap="none" anchor="ctr"/>
          <a:lstStyle/>
          <a:p>
            <a:endParaRPr lang="en-US"/>
          </a:p>
        </p:txBody>
      </p:sp>
      <p:sp>
        <p:nvSpPr>
          <p:cNvPr id="43110" name="Line 278"/>
          <p:cNvSpPr>
            <a:spLocks noChangeShapeType="1"/>
          </p:cNvSpPr>
          <p:nvPr/>
        </p:nvSpPr>
        <p:spPr bwMode="auto">
          <a:xfrm flipH="1" flipV="1">
            <a:off x="914400" y="5791200"/>
            <a:ext cx="417910" cy="774701"/>
          </a:xfrm>
          <a:prstGeom prst="line">
            <a:avLst/>
          </a:prstGeom>
          <a:noFill/>
          <a:ln w="12700">
            <a:solidFill>
              <a:schemeClr val="tx1"/>
            </a:solidFill>
            <a:round/>
            <a:headEnd/>
            <a:tailEnd/>
          </a:ln>
        </p:spPr>
        <p:txBody>
          <a:bodyPr wrap="none" anchor="ctr"/>
          <a:lstStyle/>
          <a:p>
            <a:endParaRPr lang="en-US"/>
          </a:p>
        </p:txBody>
      </p:sp>
      <p:sp>
        <p:nvSpPr>
          <p:cNvPr id="278" name="Rectangle 2"/>
          <p:cNvSpPr>
            <a:spLocks noChangeArrowheads="1"/>
          </p:cNvSpPr>
          <p:nvPr/>
        </p:nvSpPr>
        <p:spPr bwMode="auto">
          <a:xfrm>
            <a:off x="57912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923-3</a:t>
            </a:r>
            <a:r>
              <a:rPr lang="en-US" u="none" dirty="0">
                <a:solidFill>
                  <a:schemeClr val="tx2"/>
                </a:solidFill>
              </a:rPr>
              <a:t/>
            </a:r>
            <a:br>
              <a:rPr lang="en-US" u="none" dirty="0">
                <a:solidFill>
                  <a:schemeClr val="tx2"/>
                </a:solidFill>
              </a:rPr>
            </a:br>
            <a:r>
              <a:rPr lang="en-US" u="none" dirty="0" smtClean="0">
                <a:solidFill>
                  <a:schemeClr val="tx2"/>
                </a:solidFill>
              </a:rPr>
              <a:t>Final Breach Marking</a:t>
            </a:r>
            <a:endParaRPr lang="en-US" u="none" dirty="0">
              <a:solidFill>
                <a:schemeClr val="tx2"/>
              </a:solidFill>
            </a:endParaRPr>
          </a:p>
        </p:txBody>
      </p:sp>
      <p:sp>
        <p:nvSpPr>
          <p:cNvPr id="279" name="Rectangle 75"/>
          <p:cNvSpPr>
            <a:spLocks noChangeArrowheads="1"/>
          </p:cNvSpPr>
          <p:nvPr/>
        </p:nvSpPr>
        <p:spPr bwMode="auto">
          <a:xfrm>
            <a:off x="5360336" y="6019800"/>
            <a:ext cx="888064" cy="246863"/>
          </a:xfrm>
          <a:prstGeom prst="rect">
            <a:avLst/>
          </a:prstGeom>
          <a:noFill/>
          <a:ln w="9525">
            <a:noFill/>
            <a:miter lim="800000"/>
            <a:headEnd/>
            <a:tailEnd/>
          </a:ln>
        </p:spPr>
        <p:txBody>
          <a:bodyPr wrap="none" lIns="92075" tIns="46038" rIns="92075" bIns="46038">
            <a:spAutoFit/>
          </a:bodyPr>
          <a:lstStyle/>
          <a:p>
            <a:pPr eaLnBrk="0" hangingPunct="0"/>
            <a:r>
              <a:rPr lang="en-US" sz="1000" u="none" dirty="0" smtClean="0">
                <a:latin typeface="Arial" charset="0"/>
              </a:rPr>
              <a:t>One IV Line</a:t>
            </a:r>
            <a:endParaRPr lang="en-US" sz="1000" u="none" dirty="0">
              <a:latin typeface="Arial" charset="0"/>
            </a:endParaRPr>
          </a:p>
        </p:txBody>
      </p:sp>
      <p:sp>
        <p:nvSpPr>
          <p:cNvPr id="280" name="Rectangle 273"/>
          <p:cNvSpPr>
            <a:spLocks noChangeArrowheads="1"/>
          </p:cNvSpPr>
          <p:nvPr/>
        </p:nvSpPr>
        <p:spPr bwMode="auto">
          <a:xfrm>
            <a:off x="4114942" y="6019800"/>
            <a:ext cx="966611" cy="246863"/>
          </a:xfrm>
          <a:prstGeom prst="rect">
            <a:avLst/>
          </a:prstGeom>
          <a:noFill/>
          <a:ln w="9525">
            <a:noFill/>
            <a:miter lim="800000"/>
            <a:headEnd/>
            <a:tailEnd/>
          </a:ln>
        </p:spPr>
        <p:txBody>
          <a:bodyPr wrap="none" lIns="92075" tIns="46038" rIns="92075" bIns="46038">
            <a:spAutoFit/>
          </a:bodyPr>
          <a:lstStyle/>
          <a:p>
            <a:pPr eaLnBrk="0" hangingPunct="0"/>
            <a:r>
              <a:rPr lang="en-US" sz="1000" u="none" dirty="0" smtClean="0">
                <a:latin typeface="Arial" charset="0"/>
              </a:rPr>
              <a:t>Two IV Lines</a:t>
            </a:r>
            <a:endParaRPr lang="en-US" sz="1000" u="none" dirty="0">
              <a:latin typeface="Arial" charset="0"/>
            </a:endParaRPr>
          </a:p>
        </p:txBody>
      </p:sp>
    </p:spTree>
  </p:cSld>
  <p:clrMapOvr>
    <a:masterClrMapping/>
  </p:clrMapOvr>
  <p:transition>
    <p:pull/>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51926" y="381000"/>
            <a:ext cx="1362874" cy="276999"/>
          </a:xfrm>
          <a:prstGeom prst="rect">
            <a:avLst/>
          </a:prstGeom>
          <a:noFill/>
        </p:spPr>
        <p:txBody>
          <a:bodyPr wrap="none" rtlCol="0">
            <a:spAutoFit/>
          </a:bodyPr>
          <a:lstStyle/>
          <a:p>
            <a:r>
              <a:rPr lang="en-US" u="none" dirty="0" smtClean="0"/>
              <a:t>Bypass Marking</a:t>
            </a:r>
            <a:endParaRPr lang="en-US" u="none" dirty="0"/>
          </a:p>
        </p:txBody>
      </p:sp>
      <p:pic>
        <p:nvPicPr>
          <p:cNvPr id="579585" name="Picture 1"/>
          <p:cNvPicPr>
            <a:picLocks noChangeAspect="1" noChangeArrowheads="1"/>
          </p:cNvPicPr>
          <p:nvPr/>
        </p:nvPicPr>
        <p:blipFill>
          <a:blip r:embed="rId2" cstate="print"/>
          <a:srcRect l="65911" t="34375" r="10204" b="7813"/>
          <a:stretch>
            <a:fillRect/>
          </a:stretch>
        </p:blipFill>
        <p:spPr bwMode="auto">
          <a:xfrm>
            <a:off x="381000" y="609600"/>
            <a:ext cx="6019800" cy="5638800"/>
          </a:xfrm>
          <a:prstGeom prst="rect">
            <a:avLst/>
          </a:prstGeom>
          <a:noFill/>
          <a:ln w="9525">
            <a:noFill/>
            <a:miter lim="800000"/>
            <a:headEnd/>
            <a:tailEnd/>
          </a:ln>
        </p:spPr>
      </p:pic>
      <p:sp>
        <p:nvSpPr>
          <p:cNvPr id="6" name="TextBox 5"/>
          <p:cNvSpPr txBox="1"/>
          <p:nvPr/>
        </p:nvSpPr>
        <p:spPr>
          <a:xfrm>
            <a:off x="533400" y="6477000"/>
            <a:ext cx="5562600" cy="2123658"/>
          </a:xfrm>
          <a:prstGeom prst="rect">
            <a:avLst/>
          </a:prstGeom>
          <a:noFill/>
        </p:spPr>
        <p:txBody>
          <a:bodyPr wrap="square" rtlCol="0">
            <a:spAutoFit/>
          </a:bodyPr>
          <a:lstStyle/>
          <a:p>
            <a:r>
              <a:rPr lang="en-US" u="none" dirty="0" smtClean="0"/>
              <a:t>Bypasses are marked using the same lane-marking patterns, marking devices, and visual cues as an initial breach lane</a:t>
            </a:r>
            <a:r>
              <a:rPr lang="en-US" b="0" u="none" dirty="0" smtClean="0"/>
              <a:t>. </a:t>
            </a:r>
          </a:p>
          <a:p>
            <a:endParaRPr lang="en-US" b="0" u="none" dirty="0" smtClean="0"/>
          </a:p>
          <a:p>
            <a:r>
              <a:rPr lang="en-US" b="0" u="none" dirty="0" smtClean="0"/>
              <a:t>The amount of room available for forces to maneuver must be determined. (50-500 meters)</a:t>
            </a:r>
          </a:p>
          <a:p>
            <a:endParaRPr lang="en-US" b="0" u="none" dirty="0" smtClean="0"/>
          </a:p>
          <a:p>
            <a:r>
              <a:rPr lang="en-US" b="0" u="none" dirty="0" smtClean="0"/>
              <a:t>Both left and right handrails need to be marked and simultaneously visible while in the lane. </a:t>
            </a:r>
          </a:p>
          <a:p>
            <a:endParaRPr lang="en-US" b="0" u="none" dirty="0" smtClean="0"/>
          </a:p>
          <a:p>
            <a:r>
              <a:rPr lang="en-US" b="0" u="none" dirty="0" smtClean="0"/>
              <a:t>Bypasses are expanded away from the obstacle and cannot hinder the unit’s ability to maneuver around the obstacle being bypassed. </a:t>
            </a:r>
            <a:endParaRPr lang="en-US" b="0" u="none" dirty="0"/>
          </a:p>
        </p:txBody>
      </p:sp>
      <p:sp>
        <p:nvSpPr>
          <p:cNvPr id="7" name="Rectangle 2"/>
          <p:cNvSpPr>
            <a:spLocks noChangeArrowheads="1"/>
          </p:cNvSpPr>
          <p:nvPr/>
        </p:nvSpPr>
        <p:spPr bwMode="auto">
          <a:xfrm>
            <a:off x="57912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502</a:t>
            </a:r>
            <a:r>
              <a:rPr lang="en-US" u="none" dirty="0">
                <a:solidFill>
                  <a:schemeClr val="tx2"/>
                </a:solidFill>
              </a:rPr>
              <a:t/>
            </a:r>
            <a:br>
              <a:rPr lang="en-US" u="none" dirty="0">
                <a:solidFill>
                  <a:schemeClr val="tx2"/>
                </a:solidFill>
              </a:rPr>
            </a:br>
            <a:r>
              <a:rPr lang="en-US" u="none" dirty="0" smtClean="0">
                <a:solidFill>
                  <a:schemeClr val="tx2"/>
                </a:solidFill>
              </a:rPr>
              <a:t>Bypass Marking</a:t>
            </a:r>
            <a:endParaRPr lang="en-US" u="none" dirty="0">
              <a:solidFill>
                <a:schemeClr val="tx2"/>
              </a:solidFill>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6169025" cy="4876800"/>
          </a:xfrm>
        </p:spPr>
        <p:txBody>
          <a:bodyPr/>
          <a:lstStyle/>
          <a:p>
            <a:pPr>
              <a:buNone/>
            </a:pPr>
            <a:r>
              <a:rPr lang="en-US" sz="1050" b="1" u="sng" dirty="0" smtClean="0"/>
              <a:t>SQUADRON EWO RESPONSIBILITES:</a:t>
            </a:r>
            <a:endParaRPr lang="en-US" sz="1050" dirty="0" smtClean="0"/>
          </a:p>
          <a:p>
            <a:pPr lvl="0">
              <a:buNone/>
            </a:pPr>
            <a:r>
              <a:rPr lang="en-US" sz="1050" dirty="0" smtClean="0"/>
              <a:t>Assist the S-2 during the Intelligence Preparation of the Battlefield.</a:t>
            </a:r>
          </a:p>
          <a:p>
            <a:pPr lvl="0">
              <a:buNone/>
            </a:pPr>
            <a:r>
              <a:rPr lang="en-US" sz="1050" dirty="0" smtClean="0"/>
              <a:t>Determine intelligence requirements for EW.</a:t>
            </a:r>
          </a:p>
          <a:p>
            <a:pPr lvl="0">
              <a:buNone/>
            </a:pPr>
            <a:r>
              <a:rPr lang="en-US" sz="1050" dirty="0" smtClean="0"/>
              <a:t>Determine EW Targets.</a:t>
            </a:r>
          </a:p>
          <a:p>
            <a:pPr lvl="0">
              <a:buNone/>
            </a:pPr>
            <a:r>
              <a:rPr lang="en-US" sz="1050" dirty="0" smtClean="0"/>
              <a:t>De-conflict of EW assets. </a:t>
            </a:r>
          </a:p>
          <a:p>
            <a:pPr lvl="0">
              <a:buNone/>
            </a:pPr>
            <a:r>
              <a:rPr lang="en-US" sz="1050" dirty="0" smtClean="0"/>
              <a:t>Develop Electronic Warfare Target List.</a:t>
            </a:r>
          </a:p>
          <a:p>
            <a:pPr lvl="0">
              <a:buNone/>
            </a:pPr>
            <a:r>
              <a:rPr lang="en-US" sz="1050" dirty="0" smtClean="0"/>
              <a:t>Integrate EW into the targeting process.</a:t>
            </a:r>
          </a:p>
          <a:p>
            <a:pPr lvl="0">
              <a:buNone/>
            </a:pPr>
            <a:r>
              <a:rPr lang="en-US" sz="1050" dirty="0" smtClean="0"/>
              <a:t>Integrate EW target data into the Attack Guidance Matrix and Target Synchronization Matrix.</a:t>
            </a:r>
          </a:p>
          <a:p>
            <a:pPr lvl="0">
              <a:buNone/>
            </a:pPr>
            <a:r>
              <a:rPr lang="en-US" sz="1050" dirty="0" smtClean="0"/>
              <a:t>Prepare JTASR and EARF (include JRFL considerations).</a:t>
            </a:r>
          </a:p>
          <a:p>
            <a:pPr lvl="0">
              <a:buNone/>
            </a:pPr>
            <a:r>
              <a:rPr lang="en-US" sz="1050" dirty="0" smtClean="0"/>
              <a:t>Identify the functions of the EWWG. </a:t>
            </a:r>
          </a:p>
          <a:p>
            <a:pPr lvl="0">
              <a:buNone/>
            </a:pPr>
            <a:r>
              <a:rPr lang="en-US" sz="1050" dirty="0" smtClean="0"/>
              <a:t>Prepare Electronic Warfare Products in support of the MDMP process.  (subtasks may include Running Estimate, EW Annex, Electronic Warfare Target List, Electronic Attack tasking and the Electronic Warfare portion of the Sensor/Attack Matrix) </a:t>
            </a:r>
          </a:p>
          <a:p>
            <a:pPr lvl="0">
              <a:buNone/>
            </a:pPr>
            <a:r>
              <a:rPr lang="en-US" sz="1050" dirty="0" smtClean="0"/>
              <a:t>EW Appendix 4 to Annex P, and other specified EW Reports and Messages using Appendix 4 to Annex P, and Other specified EW reports and Messages using Appendices B, C, and D of FM 3-36 and  the MDMP – include ROE considerations).</a:t>
            </a:r>
          </a:p>
          <a:p>
            <a:pPr lvl="0">
              <a:buNone/>
            </a:pPr>
            <a:r>
              <a:rPr lang="en-US" sz="1050" dirty="0" smtClean="0"/>
              <a:t>De-conflict EW effects and recommend Task Organization changes to maximize effects.</a:t>
            </a:r>
          </a:p>
          <a:p>
            <a:pPr lvl="0">
              <a:buNone/>
            </a:pPr>
            <a:r>
              <a:rPr lang="en-US" sz="1050" dirty="0" smtClean="0"/>
              <a:t>Coordinate Spectrum Management RF De-confliction.</a:t>
            </a:r>
          </a:p>
          <a:p>
            <a:pPr lvl="0">
              <a:buNone/>
            </a:pPr>
            <a:r>
              <a:rPr lang="en-US" sz="1050" dirty="0" smtClean="0"/>
              <a:t>Integrate EW into tactical operation execution.</a:t>
            </a:r>
          </a:p>
          <a:p>
            <a:pPr lvl="0">
              <a:buNone/>
            </a:pPr>
            <a:r>
              <a:rPr lang="en-US" sz="1050" dirty="0" smtClean="0"/>
              <a:t>Monitor EMS for indications, threats, and warnings for immediate threat recognition and targeting (understand Title 50 authorities).</a:t>
            </a:r>
          </a:p>
          <a:p>
            <a:pPr lvl="0">
              <a:buNone/>
            </a:pPr>
            <a:r>
              <a:rPr lang="en-US" sz="1050" dirty="0" smtClean="0"/>
              <a:t>Prepare EW input for Unit SOPs.</a:t>
            </a:r>
          </a:p>
          <a:p>
            <a:pPr lvl="0">
              <a:buNone/>
            </a:pPr>
            <a:r>
              <a:rPr lang="en-US" sz="1050" dirty="0" smtClean="0"/>
              <a:t>Insure Troops have the required number of CREW Master Gunners and CREW Maintainers. </a:t>
            </a:r>
          </a:p>
          <a:p>
            <a:pPr>
              <a:buNone/>
            </a:pPr>
            <a:endParaRPr lang="en-US" sz="1050" dirty="0"/>
          </a:p>
        </p:txBody>
      </p:sp>
      <p:sp>
        <p:nvSpPr>
          <p:cNvPr id="5" name="Rectangle 2"/>
          <p:cNvSpPr>
            <a:spLocks noChangeArrowheads="1"/>
          </p:cNvSpPr>
          <p:nvPr/>
        </p:nvSpPr>
        <p:spPr bwMode="auto">
          <a:xfrm>
            <a:off x="57912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503</a:t>
            </a:r>
            <a:r>
              <a:rPr lang="en-US" u="none" dirty="0">
                <a:solidFill>
                  <a:schemeClr val="tx2"/>
                </a:solidFill>
              </a:rPr>
              <a:t/>
            </a:r>
            <a:br>
              <a:rPr lang="en-US" u="none" dirty="0">
                <a:solidFill>
                  <a:schemeClr val="tx2"/>
                </a:solidFill>
              </a:rPr>
            </a:br>
            <a:r>
              <a:rPr lang="en-US" u="none" dirty="0" smtClean="0">
                <a:solidFill>
                  <a:schemeClr val="tx2"/>
                </a:solidFill>
              </a:rPr>
              <a:t>SQDN EWO </a:t>
            </a:r>
            <a:endParaRPr lang="en-US" u="none" dirty="0">
              <a:solidFill>
                <a:schemeClr val="tx2"/>
              </a:solidFill>
            </a:endParaRPr>
          </a:p>
        </p:txBody>
      </p:sp>
      <p:sp>
        <p:nvSpPr>
          <p:cNvPr id="6" name="Content Placeholder 2"/>
          <p:cNvSpPr txBox="1">
            <a:spLocks/>
          </p:cNvSpPr>
          <p:nvPr/>
        </p:nvSpPr>
        <p:spPr bwMode="auto">
          <a:xfrm>
            <a:off x="155575" y="4419600"/>
            <a:ext cx="6169025" cy="4343400"/>
          </a:xfrm>
          <a:prstGeom prst="rect">
            <a:avLst/>
          </a:prstGeom>
          <a:noFill/>
          <a:ln w="9525">
            <a:noFill/>
            <a:miter lim="800000"/>
            <a:headEnd/>
            <a:tailEnd/>
          </a:ln>
        </p:spPr>
        <p:txBody>
          <a:bodyPr vert="horz" wrap="square" lIns="91428" tIns="45713" rIns="91428" bIns="45713" numCol="1" anchor="t" anchorCtr="0" compatLnSpc="1">
            <a:prstTxWarp prst="textNoShape">
              <a:avLst/>
            </a:prstTxWarp>
          </a:bodyPr>
          <a:lstStyle/>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1" i="0" u="sng" strike="noStrike" kern="0" cap="none" spc="0" normalizeH="0" baseline="0" noProof="0" dirty="0" smtClean="0">
                <a:ln>
                  <a:noFill/>
                </a:ln>
                <a:solidFill>
                  <a:schemeClr val="tx1"/>
                </a:solidFill>
                <a:effectLst/>
                <a:uLnTx/>
                <a:uFillTx/>
                <a:latin typeface="+mn-lt"/>
                <a:ea typeface="+mn-ea"/>
                <a:cs typeface="+mn-cs"/>
              </a:rPr>
              <a:t>Integrate Electronic Warfare Systems Into Unified Land Operations:</a:t>
            </a:r>
            <a:endParaRPr kumimoji="0" lang="en-US" sz="1050" b="0" i="0" u="none" strike="noStrike" kern="0" cap="none" spc="0" normalizeH="0" baseline="0" noProof="0" dirty="0" smtClean="0">
              <a:ln>
                <a:noFill/>
              </a:ln>
              <a:solidFill>
                <a:schemeClr val="tx1"/>
              </a:solidFill>
              <a:effectLst/>
              <a:uLnTx/>
              <a:uFillTx/>
              <a:latin typeface="+mn-lt"/>
              <a:ea typeface="+mn-ea"/>
              <a:cs typeface="+mn-cs"/>
            </a:endParaRP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Integrate Electronic Attack Systems (Characteristics, capabilities, and limitations). </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Integrate Electronic Support Systems (Characteristics, capabilities, and limitations). </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Integrate Electronic Protect Systems (Characteristics, capabilities, and limitations). </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Apply Special Purpose EA Systems (Characteristics, capabilities, and limitations). </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Integrate Space Operations (Characteristics, capabilities, and limitations). </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1" i="0" u="sng" strike="noStrike" kern="0" cap="none" spc="0" normalizeH="0" baseline="0" noProof="0" dirty="0" smtClean="0">
                <a:ln>
                  <a:noFill/>
                </a:ln>
                <a:solidFill>
                  <a:schemeClr val="tx1"/>
                </a:solidFill>
                <a:effectLst/>
                <a:uLnTx/>
                <a:uFillTx/>
                <a:latin typeface="+mn-lt"/>
                <a:ea typeface="+mn-ea"/>
                <a:cs typeface="+mn-cs"/>
              </a:rPr>
              <a:t>Conduct Electronic Warfare During Unified Land Operations:</a:t>
            </a:r>
            <a:endParaRPr kumimoji="0" lang="en-US" sz="1050" b="0" i="0" u="none" strike="noStrike" kern="0" cap="none" spc="0" normalizeH="0" baseline="0" noProof="0" dirty="0" smtClean="0">
              <a:ln>
                <a:noFill/>
              </a:ln>
              <a:solidFill>
                <a:schemeClr val="tx1"/>
              </a:solidFill>
              <a:effectLst/>
              <a:uLnTx/>
              <a:uFillTx/>
              <a:latin typeface="+mn-lt"/>
              <a:ea typeface="+mn-ea"/>
              <a:cs typeface="+mn-cs"/>
            </a:endParaRP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Adapt EW plans during the execution of Unified Land Operations.</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Serve as the Jamming Control Authority IAW JP3-13.1.</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Lead all EW related operations in a staff.</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Manage EA target requests (SLC consideration).</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Assess EW execution using measures of Performance (MOP).</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Assess EW effects using Measures of Effectiveness (MOE).</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1" i="0" u="sng" strike="noStrike" kern="0" cap="none" spc="0" normalizeH="0" baseline="0" noProof="0" dirty="0" smtClean="0">
                <a:ln>
                  <a:noFill/>
                </a:ln>
                <a:solidFill>
                  <a:schemeClr val="tx1"/>
                </a:solidFill>
                <a:effectLst/>
                <a:uLnTx/>
                <a:uFillTx/>
                <a:latin typeface="+mn-lt"/>
                <a:ea typeface="+mn-ea"/>
                <a:cs typeface="+mn-cs"/>
              </a:rPr>
              <a:t>Employ Electronic Warfare Equipment: </a:t>
            </a:r>
            <a:endParaRPr kumimoji="0" lang="en-US" sz="1050" b="0" i="0" u="none" strike="noStrike" kern="0" cap="none" spc="0" normalizeH="0" baseline="0" noProof="0" dirty="0" smtClean="0">
              <a:ln>
                <a:noFill/>
              </a:ln>
              <a:solidFill>
                <a:schemeClr val="tx1"/>
              </a:solidFill>
              <a:effectLst/>
              <a:uLnTx/>
              <a:uFillTx/>
              <a:latin typeface="+mn-lt"/>
              <a:ea typeface="+mn-ea"/>
              <a:cs typeface="+mn-cs"/>
            </a:endParaRP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Operate assigned EW Systems – one subtask per system. (For CREW, must include load, perform emergency destruction procedures, and </a:t>
            </a:r>
            <a:r>
              <a:rPr kumimoji="0" lang="en-US" sz="1050" b="0" i="0" u="none" strike="noStrike" kern="0" cap="none" spc="0" normalizeH="0" baseline="0" noProof="0" dirty="0" err="1" smtClean="0">
                <a:ln>
                  <a:noFill/>
                </a:ln>
                <a:solidFill>
                  <a:schemeClr val="tx1"/>
                </a:solidFill>
                <a:effectLst/>
                <a:uLnTx/>
                <a:uFillTx/>
                <a:latin typeface="+mn-lt"/>
                <a:ea typeface="+mn-ea"/>
                <a:cs typeface="+mn-cs"/>
              </a:rPr>
              <a:t>zeroize</a:t>
            </a:r>
            <a:r>
              <a:rPr kumimoji="0" lang="en-US" sz="1050" b="0" i="0" u="none" strike="noStrike" kern="0" cap="none" spc="0" normalizeH="0" baseline="0" noProof="0" dirty="0" smtClean="0">
                <a:ln>
                  <a:noFill/>
                </a:ln>
                <a:solidFill>
                  <a:schemeClr val="tx1"/>
                </a:solidFill>
                <a:effectLst/>
                <a:uLnTx/>
                <a:uFillTx/>
                <a:latin typeface="+mn-lt"/>
                <a:ea typeface="+mn-ea"/>
                <a:cs typeface="+mn-cs"/>
              </a:rPr>
              <a:t>).</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Manage the employment of assigned EW systems.</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Conduct Reprogramming procedures.</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Operate the Spectrum Analyzer.</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Demonstrate Events Log analysis fundamentals utilizing the Event Log Analysis Tool software. </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Perform proper pre-combat checks and pre-combat inspections for CREW systems. </a:t>
            </a:r>
          </a:p>
          <a:p>
            <a:pPr marL="339725" marR="0" lvl="0" indent="-339725" algn="l" defTabSz="914400" rtl="0" eaLnBrk="0" fontAlgn="base" latinLnBrk="0" hangingPunct="0">
              <a:lnSpc>
                <a:spcPct val="100000"/>
              </a:lnSpc>
              <a:spcBef>
                <a:spcPct val="20000"/>
              </a:spcBef>
              <a:spcAft>
                <a:spcPct val="0"/>
              </a:spcAft>
              <a:buClrTx/>
              <a:buSzTx/>
              <a:tabLst/>
              <a:defRPr/>
            </a:pPr>
            <a:r>
              <a:rPr kumimoji="0" lang="en-US" sz="1050" b="0" i="0" u="none" strike="noStrike" kern="0" cap="none" spc="0" normalizeH="0" baseline="0" noProof="0" dirty="0" smtClean="0">
                <a:ln>
                  <a:noFill/>
                </a:ln>
                <a:solidFill>
                  <a:schemeClr val="tx1"/>
                </a:solidFill>
                <a:effectLst/>
                <a:uLnTx/>
                <a:uFillTx/>
                <a:latin typeface="+mn-lt"/>
                <a:ea typeface="+mn-ea"/>
                <a:cs typeface="+mn-cs"/>
              </a:rPr>
              <a:t>Implement EW training program within the unit’s overall training strategy.</a:t>
            </a:r>
          </a:p>
          <a:p>
            <a:pPr marL="339725" marR="0" lvl="0" indent="-339725" algn="l" defTabSz="914400" rtl="0" eaLnBrk="0" fontAlgn="base" latinLnBrk="0" hangingPunct="0">
              <a:lnSpc>
                <a:spcPct val="100000"/>
              </a:lnSpc>
              <a:spcBef>
                <a:spcPct val="20000"/>
              </a:spcBef>
              <a:spcAft>
                <a:spcPct val="0"/>
              </a:spcAft>
              <a:buClrTx/>
              <a:buSzTx/>
              <a:buFontTx/>
              <a:buNone/>
              <a:tabLst/>
              <a:defRPr/>
            </a:pPr>
            <a:endParaRPr kumimoji="0" lang="en-US" sz="105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0" y="457200"/>
          <a:ext cx="6858000" cy="6705601"/>
        </p:xfrm>
        <a:graphic>
          <a:graphicData uri="http://schemas.openxmlformats.org/drawingml/2006/table">
            <a:tbl>
              <a:tblPr/>
              <a:tblGrid>
                <a:gridCol w="1143000"/>
                <a:gridCol w="762000"/>
                <a:gridCol w="914400"/>
                <a:gridCol w="990600"/>
                <a:gridCol w="990600"/>
                <a:gridCol w="914400"/>
                <a:gridCol w="609600"/>
                <a:gridCol w="533400"/>
              </a:tblGrid>
              <a:tr h="281808">
                <a:tc rowSpan="2">
                  <a:txBody>
                    <a:bodyPr/>
                    <a:lstStyle/>
                    <a:p>
                      <a:pPr marL="0" marR="0" algn="l">
                        <a:lnSpc>
                          <a:spcPct val="115000"/>
                        </a:lnSpc>
                        <a:spcBef>
                          <a:spcPts val="0"/>
                        </a:spcBef>
                        <a:spcAft>
                          <a:spcPts val="1000"/>
                        </a:spcAft>
                      </a:pPr>
                      <a:r>
                        <a:rPr lang="en-US" sz="1300" b="1" dirty="0">
                          <a:latin typeface="+mn-lt"/>
                          <a:ea typeface="Times New Roman"/>
                          <a:cs typeface="Times New Roman"/>
                        </a:rPr>
                        <a:t>MOPP Equipment</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marL="0" marR="0" algn="l">
                        <a:lnSpc>
                          <a:spcPct val="115000"/>
                        </a:lnSpc>
                        <a:spcBef>
                          <a:spcPts val="0"/>
                        </a:spcBef>
                        <a:spcAft>
                          <a:spcPts val="1000"/>
                        </a:spcAft>
                      </a:pPr>
                      <a:r>
                        <a:rPr lang="en-US" sz="1300" b="1" dirty="0">
                          <a:latin typeface="+mn-lt"/>
                          <a:ea typeface="Times New Roman"/>
                          <a:cs typeface="Times New Roman"/>
                        </a:rPr>
                        <a:t>MOPP LEVELS</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l">
                        <a:lnSpc>
                          <a:spcPct val="115000"/>
                        </a:lnSpc>
                        <a:spcBef>
                          <a:spcPts val="0"/>
                        </a:spcBef>
                        <a:spcAft>
                          <a:spcPts val="1000"/>
                        </a:spcAft>
                      </a:pPr>
                      <a:r>
                        <a:rPr lang="en-US" sz="1300" b="1" dirty="0" smtClean="0">
                          <a:latin typeface="+mn-lt"/>
                          <a:ea typeface="Times New Roman"/>
                          <a:cs typeface="Times New Roman"/>
                        </a:rPr>
                        <a:t>CMD</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615">
                <a:tc vMerge="1">
                  <a:txBody>
                    <a:bodyPr/>
                    <a:lstStyle/>
                    <a:p>
                      <a:endParaRPr lang="en-US"/>
                    </a:p>
                  </a:txBody>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MOPP Ready</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MOPP  Zero</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MOPP       1</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MOPP       2</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MOPP       3</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MOPP       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Mask      Only</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6829">
                <a:tc>
                  <a:txBody>
                    <a:bodyPr/>
                    <a:lstStyle/>
                    <a:p>
                      <a:pPr marL="0" marR="0" algn="l">
                        <a:lnSpc>
                          <a:spcPct val="115000"/>
                        </a:lnSpc>
                        <a:spcBef>
                          <a:spcPts val="0"/>
                        </a:spcBef>
                        <a:spcAft>
                          <a:spcPts val="1000"/>
                        </a:spcAft>
                      </a:pPr>
                      <a:r>
                        <a:rPr lang="en-US" sz="1300" b="1" dirty="0">
                          <a:latin typeface="+mn-lt"/>
                          <a:ea typeface="Times New Roman"/>
                          <a:cs typeface="Times New Roman"/>
                        </a:rPr>
                        <a:t>Mask</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Carried</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Carried</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Carried</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Carried</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1</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615">
                <a:tc>
                  <a:txBody>
                    <a:bodyPr/>
                    <a:lstStyle/>
                    <a:p>
                      <a:pPr marL="0" marR="0" algn="l">
                        <a:lnSpc>
                          <a:spcPct val="115000"/>
                        </a:lnSpc>
                        <a:spcBef>
                          <a:spcPts val="0"/>
                        </a:spcBef>
                        <a:spcAft>
                          <a:spcPts val="1000"/>
                        </a:spcAft>
                      </a:pPr>
                      <a:r>
                        <a:rPr lang="en-US" sz="1300" b="1" dirty="0" smtClean="0">
                          <a:latin typeface="+mn-lt"/>
                          <a:ea typeface="Times New Roman"/>
                          <a:cs typeface="Times New Roman"/>
                        </a:rPr>
                        <a:t>Over- garment</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Ready</a:t>
                      </a:r>
                      <a:r>
                        <a:rPr lang="en-US" sz="1300" b="1" baseline="30000" dirty="0">
                          <a:latin typeface="+mn-lt"/>
                          <a:ea typeface="Times New Roman"/>
                          <a:cs typeface="Times New Roman"/>
                        </a:rPr>
                        <a:t>3</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1</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1</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1</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gn="l">
                        <a:lnSpc>
                          <a:spcPct val="115000"/>
                        </a:lnSpc>
                        <a:spcBef>
                          <a:spcPts val="0"/>
                        </a:spcBef>
                        <a:spcAft>
                          <a:spcPts val="1000"/>
                        </a:spcAft>
                      </a:pP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3615">
                <a:tc>
                  <a:txBody>
                    <a:bodyPr/>
                    <a:lstStyle/>
                    <a:p>
                      <a:pPr marL="0" marR="0" algn="l">
                        <a:lnSpc>
                          <a:spcPct val="115000"/>
                        </a:lnSpc>
                        <a:spcBef>
                          <a:spcPts val="0"/>
                        </a:spcBef>
                        <a:spcAft>
                          <a:spcPts val="1000"/>
                        </a:spcAft>
                      </a:pPr>
                      <a:r>
                        <a:rPr lang="en-US" sz="1300" b="1" dirty="0">
                          <a:latin typeface="+mn-lt"/>
                          <a:ea typeface="Times New Roman"/>
                          <a:cs typeface="Times New Roman"/>
                        </a:rPr>
                        <a:t>Vinyl Overboot</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Ready</a:t>
                      </a:r>
                      <a:r>
                        <a:rPr lang="en-US" sz="1300" b="1" baseline="30000" dirty="0">
                          <a:latin typeface="+mn-lt"/>
                          <a:ea typeface="Times New Roman"/>
                          <a:cs typeface="Times New Roman"/>
                        </a:rPr>
                        <a:t>3</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563615">
                <a:tc>
                  <a:txBody>
                    <a:bodyPr/>
                    <a:lstStyle/>
                    <a:p>
                      <a:pPr marL="0" marR="0" algn="l">
                        <a:lnSpc>
                          <a:spcPct val="115000"/>
                        </a:lnSpc>
                        <a:spcBef>
                          <a:spcPts val="0"/>
                        </a:spcBef>
                        <a:spcAft>
                          <a:spcPts val="1000"/>
                        </a:spcAft>
                      </a:pPr>
                      <a:r>
                        <a:rPr lang="en-US" sz="1300" b="1" dirty="0">
                          <a:latin typeface="+mn-lt"/>
                          <a:ea typeface="Times New Roman"/>
                          <a:cs typeface="Times New Roman"/>
                        </a:rPr>
                        <a:t>Gloves</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Ready</a:t>
                      </a:r>
                      <a:r>
                        <a:rPr lang="en-US" sz="1300" b="1" baseline="30000" dirty="0">
                          <a:latin typeface="+mn-lt"/>
                          <a:ea typeface="Times New Roman"/>
                          <a:cs typeface="Times New Roman"/>
                        </a:rPr>
                        <a:t>3</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845421">
                <a:tc>
                  <a:txBody>
                    <a:bodyPr/>
                    <a:lstStyle/>
                    <a:p>
                      <a:pPr marL="0" marR="0" algn="l">
                        <a:lnSpc>
                          <a:spcPct val="115000"/>
                        </a:lnSpc>
                        <a:spcBef>
                          <a:spcPts val="0"/>
                        </a:spcBef>
                        <a:spcAft>
                          <a:spcPts val="1000"/>
                        </a:spcAft>
                      </a:pPr>
                      <a:r>
                        <a:rPr lang="en-US" sz="1300" b="1" dirty="0">
                          <a:latin typeface="+mn-lt"/>
                          <a:ea typeface="Times New Roman"/>
                          <a:cs typeface="Times New Roman"/>
                        </a:rPr>
                        <a:t>Helmet Protective Cover</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Ready</a:t>
                      </a:r>
                      <a:r>
                        <a:rPr lang="en-US" sz="1300" b="1" baseline="30000" dirty="0">
                          <a:latin typeface="+mn-lt"/>
                          <a:ea typeface="Times New Roman"/>
                          <a:cs typeface="Times New Roman"/>
                        </a:rPr>
                        <a:t>3</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127230">
                <a:tc>
                  <a:txBody>
                    <a:bodyPr/>
                    <a:lstStyle/>
                    <a:p>
                      <a:pPr marL="0" marR="0" algn="l">
                        <a:lnSpc>
                          <a:spcPct val="115000"/>
                        </a:lnSpc>
                        <a:spcBef>
                          <a:spcPts val="0"/>
                        </a:spcBef>
                        <a:spcAft>
                          <a:spcPts val="1000"/>
                        </a:spcAft>
                      </a:pPr>
                      <a:r>
                        <a:rPr lang="en-US" sz="1300" b="1" dirty="0">
                          <a:latin typeface="+mn-lt"/>
                          <a:ea typeface="Times New Roman"/>
                          <a:cs typeface="Times New Roman"/>
                        </a:rPr>
                        <a:t>Chemical Protective </a:t>
                      </a:r>
                      <a:r>
                        <a:rPr lang="en-US" sz="1300" b="1" dirty="0" smtClean="0">
                          <a:latin typeface="+mn-lt"/>
                          <a:ea typeface="Times New Roman"/>
                          <a:cs typeface="Times New Roman"/>
                        </a:rPr>
                        <a:t>Under-garment</a:t>
                      </a:r>
                      <a:r>
                        <a:rPr lang="en-US" sz="1300" b="1" baseline="30000" dirty="0" smtClean="0">
                          <a:latin typeface="+mn-lt"/>
                          <a:ea typeface="Times New Roman"/>
                          <a:cs typeface="Times New Roman"/>
                        </a:rPr>
                        <a:t>2</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Ready</a:t>
                      </a:r>
                      <a:r>
                        <a:rPr lang="en-US" sz="1300" b="1" baseline="30000" dirty="0">
                          <a:latin typeface="+mn-lt"/>
                          <a:ea typeface="Times New Roman"/>
                          <a:cs typeface="Times New Roman"/>
                        </a:rPr>
                        <a:t>3</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Available</a:t>
                      </a:r>
                      <a:r>
                        <a:rPr lang="en-US" sz="1300" b="1" baseline="30000" dirty="0">
                          <a:latin typeface="+mn-lt"/>
                          <a:ea typeface="Times New Roman"/>
                          <a:cs typeface="Times New Roman"/>
                        </a:rPr>
                        <a:t>4</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2</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2</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2</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1000"/>
                        </a:spcAft>
                      </a:pPr>
                      <a:r>
                        <a:rPr lang="en-US" sz="1300" b="1" dirty="0">
                          <a:latin typeface="+mn-lt"/>
                          <a:ea typeface="Times New Roman"/>
                          <a:cs typeface="Times New Roman"/>
                        </a:rPr>
                        <a:t>Worn</a:t>
                      </a:r>
                      <a:r>
                        <a:rPr lang="en-US" sz="1300" b="1" baseline="30000" dirty="0">
                          <a:latin typeface="+mn-lt"/>
                          <a:ea typeface="Times New Roman"/>
                          <a:cs typeface="Times New Roman"/>
                        </a:rPr>
                        <a:t>2</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1739853">
                <a:tc gridSpan="8">
                  <a:txBody>
                    <a:bodyPr/>
                    <a:lstStyle/>
                    <a:p>
                      <a:pPr marL="0" marR="0" algn="l">
                        <a:lnSpc>
                          <a:spcPct val="115000"/>
                        </a:lnSpc>
                        <a:spcBef>
                          <a:spcPts val="0"/>
                        </a:spcBef>
                        <a:spcAft>
                          <a:spcPts val="1000"/>
                        </a:spcAft>
                      </a:pPr>
                      <a:r>
                        <a:rPr lang="en-US" sz="1300" b="1" baseline="30000" dirty="0">
                          <a:latin typeface="+mn-lt"/>
                          <a:ea typeface="Times New Roman"/>
                          <a:cs typeface="Times New Roman"/>
                        </a:rPr>
                        <a:t>1  </a:t>
                      </a:r>
                      <a:r>
                        <a:rPr lang="en-US" sz="1300" b="1" dirty="0">
                          <a:latin typeface="+mn-lt"/>
                          <a:ea typeface="Times New Roman"/>
                          <a:cs typeface="Times New Roman"/>
                        </a:rPr>
                        <a:t>In hot weather coat or hood can be left open for ventilation.</a:t>
                      </a:r>
                      <a:endParaRPr lang="en-US" sz="1500" dirty="0">
                        <a:latin typeface="+mn-lt"/>
                        <a:ea typeface="Calibri"/>
                        <a:cs typeface="Times New Roman"/>
                      </a:endParaRPr>
                    </a:p>
                    <a:p>
                      <a:pPr marL="0" marR="0" algn="l">
                        <a:lnSpc>
                          <a:spcPct val="115000"/>
                        </a:lnSpc>
                        <a:spcBef>
                          <a:spcPts val="0"/>
                        </a:spcBef>
                        <a:spcAft>
                          <a:spcPts val="1000"/>
                        </a:spcAft>
                      </a:pPr>
                      <a:r>
                        <a:rPr lang="en-US" sz="1300" b="1" baseline="30000" dirty="0">
                          <a:latin typeface="+mn-lt"/>
                          <a:ea typeface="Times New Roman"/>
                          <a:cs typeface="Times New Roman"/>
                        </a:rPr>
                        <a:t>2 </a:t>
                      </a:r>
                      <a:r>
                        <a:rPr lang="en-US" sz="1300" b="1" dirty="0">
                          <a:latin typeface="+mn-lt"/>
                          <a:ea typeface="Times New Roman"/>
                          <a:cs typeface="Times New Roman"/>
                        </a:rPr>
                        <a:t> The CPU is worn under </a:t>
                      </a:r>
                      <a:r>
                        <a:rPr lang="en-US" sz="1300" b="1" dirty="0" smtClean="0">
                          <a:latin typeface="+mn-lt"/>
                          <a:ea typeface="Times New Roman"/>
                          <a:cs typeface="Times New Roman"/>
                        </a:rPr>
                        <a:t>ACUs</a:t>
                      </a:r>
                      <a:endParaRPr lang="en-US" sz="1500" dirty="0">
                        <a:latin typeface="+mn-lt"/>
                        <a:ea typeface="Calibri"/>
                        <a:cs typeface="Times New Roman"/>
                      </a:endParaRPr>
                    </a:p>
                    <a:p>
                      <a:pPr marL="0" marR="0" algn="l">
                        <a:lnSpc>
                          <a:spcPct val="115000"/>
                        </a:lnSpc>
                        <a:spcBef>
                          <a:spcPts val="0"/>
                        </a:spcBef>
                        <a:spcAft>
                          <a:spcPts val="1000"/>
                        </a:spcAft>
                      </a:pPr>
                      <a:r>
                        <a:rPr lang="en-US" sz="1300" b="1" baseline="30000" dirty="0">
                          <a:latin typeface="+mn-lt"/>
                          <a:ea typeface="Times New Roman"/>
                          <a:cs typeface="Times New Roman"/>
                        </a:rPr>
                        <a:t>3</a:t>
                      </a:r>
                      <a:r>
                        <a:rPr lang="en-US" sz="1300" b="1" dirty="0">
                          <a:latin typeface="+mn-lt"/>
                          <a:ea typeface="Times New Roman"/>
                          <a:cs typeface="Times New Roman"/>
                        </a:rPr>
                        <a:t>  Must be available to the soldier within two hours.  Second set available in 6 hours.</a:t>
                      </a:r>
                      <a:endParaRPr lang="en-US" sz="1500" dirty="0">
                        <a:latin typeface="+mn-lt"/>
                        <a:ea typeface="Calibri"/>
                        <a:cs typeface="Times New Roman"/>
                      </a:endParaRPr>
                    </a:p>
                    <a:p>
                      <a:pPr marL="0" marR="0" algn="l">
                        <a:lnSpc>
                          <a:spcPct val="115000"/>
                        </a:lnSpc>
                        <a:spcBef>
                          <a:spcPts val="0"/>
                        </a:spcBef>
                        <a:spcAft>
                          <a:spcPts val="1000"/>
                        </a:spcAft>
                      </a:pPr>
                      <a:r>
                        <a:rPr lang="en-US" sz="1300" b="1" baseline="30000" dirty="0">
                          <a:latin typeface="+mn-lt"/>
                          <a:ea typeface="Times New Roman"/>
                          <a:cs typeface="Times New Roman"/>
                        </a:rPr>
                        <a:t>4</a:t>
                      </a:r>
                      <a:r>
                        <a:rPr lang="en-US" sz="1300" b="1" dirty="0">
                          <a:latin typeface="+mn-lt"/>
                          <a:ea typeface="Times New Roman"/>
                          <a:cs typeface="Times New Roman"/>
                        </a:rPr>
                        <a:t>  Within arms reach of soldier.</a:t>
                      </a:r>
                      <a:endParaRPr lang="en-US" sz="1500" dirty="0">
                        <a:latin typeface="+mn-lt"/>
                        <a:ea typeface="Calibri"/>
                        <a:cs typeface="Times New Roman"/>
                      </a:endParaRPr>
                    </a:p>
                  </a:txBody>
                  <a:tcPr marL="50028" marR="500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8" name="TextBox 7"/>
          <p:cNvSpPr txBox="1"/>
          <p:nvPr/>
        </p:nvSpPr>
        <p:spPr>
          <a:xfrm>
            <a:off x="381000" y="7467600"/>
            <a:ext cx="6096000" cy="1261884"/>
          </a:xfrm>
          <a:prstGeom prst="rect">
            <a:avLst/>
          </a:prstGeom>
          <a:solidFill>
            <a:srgbClr val="FFFF00"/>
          </a:solidFill>
          <a:ln w="50800">
            <a:solidFill>
              <a:schemeClr val="tx1"/>
            </a:solidFill>
            <a:prstDash val="dash"/>
          </a:ln>
        </p:spPr>
        <p:txBody>
          <a:bodyPr wrap="square" rtlCol="0">
            <a:spAutoFit/>
          </a:bodyPr>
          <a:lstStyle/>
          <a:p>
            <a:pPr algn="ctr"/>
            <a:r>
              <a:rPr lang="en-US" sz="1600" u="none" dirty="0" smtClean="0"/>
              <a:t>UNMASKING CRITERIA</a:t>
            </a:r>
          </a:p>
          <a:p>
            <a:r>
              <a:rPr lang="en-US" b="0" u="none" dirty="0" smtClean="0"/>
              <a:t>Once the ON GROUND Commander (6 element or representative thereof) has declared ALL CLEAR using </a:t>
            </a:r>
            <a:r>
              <a:rPr lang="en-US" u="none" dirty="0" smtClean="0"/>
              <a:t>redundant</a:t>
            </a:r>
            <a:r>
              <a:rPr lang="en-US" b="0" u="none" dirty="0" smtClean="0"/>
              <a:t> chemical detection equipment, reported ALL CLEAR to the TOC, the Commander will break his mask’s seal first. </a:t>
            </a:r>
          </a:p>
          <a:p>
            <a:r>
              <a:rPr lang="en-US" u="none" dirty="0" smtClean="0"/>
              <a:t>At no time will a “most expendable person” be identified and used for unmasking procedures</a:t>
            </a:r>
            <a:endParaRPr lang="en-US" u="none" dirty="0"/>
          </a:p>
        </p:txBody>
      </p:sp>
      <p:sp>
        <p:nvSpPr>
          <p:cNvPr id="9" name="Rectangle 2"/>
          <p:cNvSpPr>
            <a:spLocks noChangeArrowheads="1"/>
          </p:cNvSpPr>
          <p:nvPr/>
        </p:nvSpPr>
        <p:spPr bwMode="auto">
          <a:xfrm>
            <a:off x="57912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503</a:t>
            </a:r>
            <a:r>
              <a:rPr lang="en-US" u="none" dirty="0">
                <a:solidFill>
                  <a:schemeClr val="tx2"/>
                </a:solidFill>
              </a:rPr>
              <a:t/>
            </a:r>
            <a:br>
              <a:rPr lang="en-US" u="none" dirty="0">
                <a:solidFill>
                  <a:schemeClr val="tx2"/>
                </a:solidFill>
              </a:rPr>
            </a:br>
            <a:r>
              <a:rPr lang="en-US" u="none" dirty="0" smtClean="0">
                <a:solidFill>
                  <a:schemeClr val="tx2"/>
                </a:solidFill>
              </a:rPr>
              <a:t>MOPP Levels</a:t>
            </a:r>
            <a:endParaRPr lang="en-US" u="none" dirty="0">
              <a:solidFill>
                <a:schemeClr val="tx2"/>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Decontamination</a:t>
            </a:r>
            <a:endParaRPr lang="en-US" dirty="0"/>
          </a:p>
        </p:txBody>
      </p:sp>
      <p:sp>
        <p:nvSpPr>
          <p:cNvPr id="4" name="Rectangle 2"/>
          <p:cNvSpPr>
            <a:spLocks noChangeArrowheads="1"/>
          </p:cNvSpPr>
          <p:nvPr/>
        </p:nvSpPr>
        <p:spPr bwMode="auto">
          <a:xfrm>
            <a:off x="57912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504</a:t>
            </a:r>
            <a:r>
              <a:rPr lang="en-US" u="none" dirty="0">
                <a:solidFill>
                  <a:schemeClr val="tx2"/>
                </a:solidFill>
              </a:rPr>
              <a:t/>
            </a:r>
            <a:br>
              <a:rPr lang="en-US" u="none" dirty="0">
                <a:solidFill>
                  <a:schemeClr val="tx2"/>
                </a:solidFill>
              </a:rPr>
            </a:br>
            <a:r>
              <a:rPr lang="en-US" u="none" dirty="0" smtClean="0">
                <a:solidFill>
                  <a:schemeClr val="tx2"/>
                </a:solidFill>
              </a:rPr>
              <a:t>CBRNE Decon</a:t>
            </a:r>
            <a:endParaRPr lang="en-US" u="none" dirty="0">
              <a:solidFill>
                <a:schemeClr val="tx2"/>
              </a:solidFill>
            </a:endParaRPr>
          </a:p>
        </p:txBody>
      </p:sp>
      <p:graphicFrame>
        <p:nvGraphicFramePr>
          <p:cNvPr id="6" name="Table 5"/>
          <p:cNvGraphicFramePr>
            <a:graphicFrameLocks noGrp="1"/>
          </p:cNvGraphicFramePr>
          <p:nvPr/>
        </p:nvGraphicFramePr>
        <p:xfrm>
          <a:off x="152400" y="2209800"/>
          <a:ext cx="6477001" cy="5930745"/>
        </p:xfrm>
        <a:graphic>
          <a:graphicData uri="http://schemas.openxmlformats.org/drawingml/2006/table">
            <a:tbl>
              <a:tblPr/>
              <a:tblGrid>
                <a:gridCol w="1143000"/>
                <a:gridCol w="1447800"/>
                <a:gridCol w="1219200"/>
                <a:gridCol w="1143000"/>
                <a:gridCol w="1524001"/>
              </a:tblGrid>
              <a:tr h="337691">
                <a:tc gridSpan="5">
                  <a:txBody>
                    <a:bodyPr/>
                    <a:lstStyle/>
                    <a:p>
                      <a:pPr algn="ctr" fontAlgn="b"/>
                      <a:r>
                        <a:rPr lang="en-US" sz="2400" b="1" i="0" u="none" strike="noStrike" dirty="0">
                          <a:solidFill>
                            <a:srgbClr val="000000"/>
                          </a:solidFill>
                          <a:latin typeface="Calibri"/>
                        </a:rPr>
                        <a:t>Decon Levels / Techniques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354">
                <a:tc>
                  <a:txBody>
                    <a:bodyPr/>
                    <a:lstStyle/>
                    <a:p>
                      <a:pPr algn="ctr" fontAlgn="b"/>
                      <a:r>
                        <a:rPr lang="en-US" sz="1600" b="1" i="0" u="none" strike="noStrike">
                          <a:solidFill>
                            <a:srgbClr val="000000"/>
                          </a:solidFill>
                          <a:latin typeface="Calibri"/>
                        </a:rPr>
                        <a:t>Level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Technique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Best Start Time*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dirty="0">
                          <a:solidFill>
                            <a:srgbClr val="000000"/>
                          </a:solidFill>
                          <a:latin typeface="Calibri"/>
                        </a:rPr>
                        <a:t>Performed by</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600" b="1" i="0" u="none" strike="noStrike">
                          <a:solidFill>
                            <a:srgbClr val="000000"/>
                          </a:solidFill>
                          <a:latin typeface="Calibri"/>
                        </a:rPr>
                        <a:t>Gains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52">
                <a:tc rowSpan="3">
                  <a:txBody>
                    <a:bodyPr/>
                    <a:lstStyle/>
                    <a:p>
                      <a:pPr algn="l" fontAlgn="ctr"/>
                      <a:r>
                        <a:rPr lang="en-US" sz="1600" b="1" i="0" u="none" strike="noStrike">
                          <a:solidFill>
                            <a:srgbClr val="000000"/>
                          </a:solidFill>
                          <a:latin typeface="Calibri"/>
                        </a:rPr>
                        <a:t>Immediate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Skin Decon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Before 1 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Individual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600" b="0" i="0" u="none" strike="noStrike">
                          <a:solidFill>
                            <a:srgbClr val="000000"/>
                          </a:solidFill>
                          <a:latin typeface="Calibri"/>
                        </a:rPr>
                        <a:t>Stops agent from penetrating</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52">
                <a:tc vMerge="1">
                  <a:txBody>
                    <a:bodyPr/>
                    <a:lstStyle/>
                    <a:p>
                      <a:endParaRPr lang="en-US"/>
                    </a:p>
                  </a:txBody>
                  <a:tcPr/>
                </a:tc>
                <a:tc>
                  <a:txBody>
                    <a:bodyPr/>
                    <a:lstStyle/>
                    <a:p>
                      <a:pPr algn="l" fontAlgn="ctr"/>
                      <a:r>
                        <a:rPr lang="en-US" sz="1600" b="0" i="0" u="none" strike="noStrike">
                          <a:solidFill>
                            <a:srgbClr val="000000"/>
                          </a:solidFill>
                          <a:latin typeface="Calibri"/>
                        </a:rPr>
                        <a:t>Personnel Wipedown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solidFill>
                            <a:srgbClr val="000000"/>
                          </a:solidFill>
                          <a:latin typeface="Calibri"/>
                        </a:rPr>
                        <a:t>Within 15 min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solidFill>
                            <a:srgbClr val="000000"/>
                          </a:solidFill>
                          <a:latin typeface="Calibri"/>
                        </a:rPr>
                        <a:t>Individual or Crew</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83660">
                <a:tc vMerge="1">
                  <a:txBody>
                    <a:bodyPr/>
                    <a:lstStyle/>
                    <a:p>
                      <a:endParaRPr lang="en-US"/>
                    </a:p>
                  </a:txBody>
                  <a:tcPr/>
                </a:tc>
                <a:tc>
                  <a:txBody>
                    <a:bodyPr/>
                    <a:lstStyle/>
                    <a:p>
                      <a:pPr algn="l" fontAlgn="ctr"/>
                      <a:r>
                        <a:rPr lang="en-US" sz="1600" b="0" i="0" u="none" strike="noStrike">
                          <a:solidFill>
                            <a:srgbClr val="000000"/>
                          </a:solidFill>
                          <a:latin typeface="Calibri"/>
                        </a:rPr>
                        <a:t>Operator Spraydown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r>
              <a:tr h="270152">
                <a:tc rowSpan="2">
                  <a:txBody>
                    <a:bodyPr/>
                    <a:lstStyle/>
                    <a:p>
                      <a:pPr algn="l" fontAlgn="ctr"/>
                      <a:r>
                        <a:rPr lang="en-US" sz="1600" b="1" i="0" u="none" strike="noStrike">
                          <a:solidFill>
                            <a:srgbClr val="000000"/>
                          </a:solidFill>
                          <a:latin typeface="Calibri"/>
                        </a:rPr>
                        <a:t>Operational</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MOPP Gear Exchange**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solidFill>
                            <a:srgbClr val="000000"/>
                          </a:solidFill>
                          <a:latin typeface="Calibri"/>
                        </a:rPr>
                        <a:t>Within 6 hours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solidFill>
                            <a:srgbClr val="000000"/>
                          </a:solidFill>
                          <a:latin typeface="Calibri"/>
                        </a:rPr>
                        <a:t>Possible temporary relief from MOPP 4; Limits liquid agent spread</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4557">
                <a:tc vMerge="1">
                  <a:txBody>
                    <a:bodyPr/>
                    <a:lstStyle/>
                    <a:p>
                      <a:endParaRPr lang="en-US"/>
                    </a:p>
                  </a:txBody>
                  <a:tcPr/>
                </a:tc>
                <a:tc>
                  <a:txBody>
                    <a:bodyPr/>
                    <a:lstStyle/>
                    <a:p>
                      <a:pPr algn="l" fontAlgn="ctr"/>
                      <a:r>
                        <a:rPr lang="en-US" sz="1600" b="0" i="0" u="none" strike="noStrike" dirty="0">
                          <a:solidFill>
                            <a:srgbClr val="000000"/>
                          </a:solidFill>
                          <a:latin typeface="Calibri"/>
                        </a:rPr>
                        <a:t>Vehicle </a:t>
                      </a:r>
                      <a:r>
                        <a:rPr lang="en-US" sz="1600" b="0" i="0" u="none" strike="noStrike" dirty="0" smtClean="0">
                          <a:solidFill>
                            <a:srgbClr val="000000"/>
                          </a:solidFill>
                          <a:latin typeface="Calibri"/>
                        </a:rPr>
                        <a:t>Wash down***</a:t>
                      </a:r>
                      <a:endParaRPr lang="en-US" sz="16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dirty="0">
                          <a:solidFill>
                            <a:srgbClr val="000000"/>
                          </a:solidFill>
                          <a:latin typeface="Calibri"/>
                        </a:rPr>
                        <a:t>BN Crew or Decon PLT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70152">
                <a:tc rowSpan="2">
                  <a:txBody>
                    <a:bodyPr/>
                    <a:lstStyle/>
                    <a:p>
                      <a:pPr algn="l" fontAlgn="ctr"/>
                      <a:r>
                        <a:rPr lang="en-US" sz="1600" b="1" i="0" u="none" strike="noStrike">
                          <a:solidFill>
                            <a:srgbClr val="000000"/>
                          </a:solidFill>
                          <a:latin typeface="Calibri"/>
                        </a:rPr>
                        <a:t>Thorough</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Detailed Equip Decon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solidFill>
                            <a:srgbClr val="000000"/>
                          </a:solidFill>
                          <a:latin typeface="Calibri"/>
                        </a:rPr>
                        <a:t>When mission allows reconstitution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Decon PLT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600" b="0" i="0" u="none" strike="noStrike">
                          <a:solidFill>
                            <a:srgbClr val="000000"/>
                          </a:solidFill>
                          <a:latin typeface="Calibri"/>
                        </a:rPr>
                        <a:t>Probable long-term MOPP reduction with minimum risk</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873">
                <a:tc vMerge="1">
                  <a:txBody>
                    <a:bodyPr/>
                    <a:lstStyle/>
                    <a:p>
                      <a:endParaRPr lang="en-US"/>
                    </a:p>
                  </a:txBody>
                  <a:tcPr/>
                </a:tc>
                <a:tc>
                  <a:txBody>
                    <a:bodyPr/>
                    <a:lstStyle/>
                    <a:p>
                      <a:pPr algn="l" fontAlgn="ctr"/>
                      <a:r>
                        <a:rPr lang="en-US" sz="1600" b="0" i="0" u="none" strike="noStrike" dirty="0">
                          <a:solidFill>
                            <a:srgbClr val="000000"/>
                          </a:solidFill>
                          <a:latin typeface="Calibri"/>
                        </a:rPr>
                        <a:t>Detailed Troop Decon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ctr" fontAlgn="ctr"/>
                      <a:r>
                        <a:rPr lang="en-US" sz="1600" b="0" i="0" u="none" strike="noStrike">
                          <a:solidFill>
                            <a:srgbClr val="000000"/>
                          </a:solidFill>
                          <a:latin typeface="Calibri"/>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270152">
                <a:tc gridSpan="5">
                  <a:txBody>
                    <a:bodyPr/>
                    <a:lstStyle/>
                    <a:p>
                      <a:pPr algn="l" fontAlgn="ctr"/>
                      <a:r>
                        <a:rPr lang="en-US" sz="1600" b="0" i="0" u="none" strike="noStrike">
                          <a:solidFill>
                            <a:srgbClr val="000000"/>
                          </a:solidFill>
                          <a:latin typeface="Calibri"/>
                        </a:rPr>
                        <a:t>* The techniques become increasingly less effective the longer they are delayed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354">
                <a:tc gridSpan="5">
                  <a:txBody>
                    <a:bodyPr/>
                    <a:lstStyle/>
                    <a:p>
                      <a:pPr algn="l" fontAlgn="ctr"/>
                      <a:r>
                        <a:rPr lang="en-US" sz="1600" b="0" i="0" u="none" strike="noStrike" dirty="0">
                          <a:solidFill>
                            <a:srgbClr val="000000"/>
                          </a:solidFill>
                          <a:latin typeface="Calibri"/>
                        </a:rPr>
                        <a:t>** Performance degradation and risk assessment need to </a:t>
                      </a:r>
                      <a:r>
                        <a:rPr lang="en-US" sz="1600" b="0" i="0" u="none" strike="noStrike" dirty="0" smtClean="0">
                          <a:solidFill>
                            <a:srgbClr val="000000"/>
                          </a:solidFill>
                          <a:latin typeface="Calibri"/>
                        </a:rPr>
                        <a:t>be </a:t>
                      </a:r>
                      <a:r>
                        <a:rPr lang="en-US" sz="1600" b="0" i="0" u="none" strike="noStrike" dirty="0">
                          <a:solidFill>
                            <a:srgbClr val="000000"/>
                          </a:solidFill>
                          <a:latin typeface="Calibri"/>
                        </a:rPr>
                        <a:t>considered when exceeding 6 hours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87354">
                <a:tc gridSpan="5">
                  <a:txBody>
                    <a:bodyPr/>
                    <a:lstStyle/>
                    <a:p>
                      <a:pPr algn="l" fontAlgn="ctr"/>
                      <a:r>
                        <a:rPr lang="en-US" sz="1600" b="0" i="0" u="none" strike="noStrike" dirty="0">
                          <a:solidFill>
                            <a:srgbClr val="000000"/>
                          </a:solidFill>
                          <a:latin typeface="Calibri"/>
                        </a:rPr>
                        <a:t>*** Vehicle </a:t>
                      </a:r>
                      <a:r>
                        <a:rPr lang="en-US" sz="1600" b="0" i="0" u="none" strike="noStrike" dirty="0" smtClean="0">
                          <a:solidFill>
                            <a:srgbClr val="000000"/>
                          </a:solidFill>
                          <a:latin typeface="Calibri"/>
                        </a:rPr>
                        <a:t>wash down </a:t>
                      </a:r>
                      <a:r>
                        <a:rPr lang="en-US" sz="1600" b="0" i="0" u="none" strike="noStrike" dirty="0">
                          <a:solidFill>
                            <a:srgbClr val="000000"/>
                          </a:solidFill>
                          <a:latin typeface="Calibri"/>
                        </a:rPr>
                        <a:t>is most effective within 1 hour, but will often have to be delayed for logistical reasons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791200" y="0"/>
            <a:ext cx="1066800" cy="9906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505</a:t>
            </a:r>
            <a:r>
              <a:rPr lang="en-US" u="none" dirty="0">
                <a:solidFill>
                  <a:schemeClr val="tx2"/>
                </a:solidFill>
              </a:rPr>
              <a:t/>
            </a:r>
            <a:br>
              <a:rPr lang="en-US" u="none" dirty="0">
                <a:solidFill>
                  <a:schemeClr val="tx2"/>
                </a:solidFill>
              </a:rPr>
            </a:br>
            <a:r>
              <a:rPr lang="en-US" u="none" dirty="0" smtClean="0">
                <a:solidFill>
                  <a:schemeClr val="tx2"/>
                </a:solidFill>
              </a:rPr>
              <a:t>Uniform &amp; Weapon Safety Postures </a:t>
            </a:r>
            <a:endParaRPr lang="en-US" u="none" dirty="0">
              <a:solidFill>
                <a:schemeClr val="tx2"/>
              </a:solidFill>
            </a:endParaRPr>
          </a:p>
        </p:txBody>
      </p:sp>
      <p:sp>
        <p:nvSpPr>
          <p:cNvPr id="8" name="TextBox 7"/>
          <p:cNvSpPr txBox="1"/>
          <p:nvPr/>
        </p:nvSpPr>
        <p:spPr>
          <a:xfrm>
            <a:off x="0" y="76200"/>
            <a:ext cx="5791200" cy="2031325"/>
          </a:xfrm>
          <a:prstGeom prst="rect">
            <a:avLst/>
          </a:prstGeom>
          <a:noFill/>
        </p:spPr>
        <p:txBody>
          <a:bodyPr wrap="square" rtlCol="0">
            <a:spAutoFit/>
          </a:bodyPr>
          <a:lstStyle/>
          <a:p>
            <a:r>
              <a:rPr lang="en-US" sz="1400" u="none" dirty="0" smtClean="0"/>
              <a:t>Uniform</a:t>
            </a:r>
          </a:p>
          <a:p>
            <a:r>
              <a:rPr lang="en-US" sz="1400" b="0" u="none" dirty="0" smtClean="0"/>
              <a:t>ACUs and FLC with water source and ability to carry 6x magazines will be worn in a field / training environment with PC or ACH per mission requirements. </a:t>
            </a:r>
            <a:r>
              <a:rPr lang="en-US" sz="1400" b="0" u="none" dirty="0" err="1" smtClean="0"/>
              <a:t>Eyepro</a:t>
            </a:r>
            <a:r>
              <a:rPr lang="en-US" sz="1400" b="0" u="none" dirty="0" smtClean="0"/>
              <a:t> will be worn, gloves at the ready or worn. </a:t>
            </a:r>
          </a:p>
          <a:p>
            <a:r>
              <a:rPr lang="en-US" sz="1400" u="none" dirty="0" smtClean="0"/>
              <a:t>Live fire exercises</a:t>
            </a:r>
            <a:endParaRPr lang="en-US" sz="1400" b="0" u="none" dirty="0" smtClean="0"/>
          </a:p>
          <a:p>
            <a:r>
              <a:rPr lang="en-US" sz="1400" b="0" u="none" dirty="0" smtClean="0"/>
              <a:t>All personnel will upgrade to body armor with plates, ACH, and </a:t>
            </a:r>
            <a:r>
              <a:rPr lang="en-US" sz="1400" b="0" u="none" dirty="0" err="1" smtClean="0"/>
              <a:t>eyepro</a:t>
            </a:r>
            <a:r>
              <a:rPr lang="en-US" sz="1400" b="0" u="none" dirty="0" smtClean="0"/>
              <a:t>. Armored vehicle crews will wear vehicle crew member soft armor and ACH (CVC when operating a tracked vehicle.) </a:t>
            </a:r>
            <a:endParaRPr lang="en-US" sz="1400" u="none" dirty="0" smtClean="0"/>
          </a:p>
          <a:p>
            <a:endParaRPr lang="en-US" sz="1400" u="none" dirty="0"/>
          </a:p>
        </p:txBody>
      </p:sp>
      <p:graphicFrame>
        <p:nvGraphicFramePr>
          <p:cNvPr id="9" name="Table 8"/>
          <p:cNvGraphicFramePr>
            <a:graphicFrameLocks noGrp="1"/>
          </p:cNvGraphicFramePr>
          <p:nvPr/>
        </p:nvGraphicFramePr>
        <p:xfrm>
          <a:off x="0" y="1905000"/>
          <a:ext cx="6858000" cy="6749062"/>
        </p:xfrm>
        <a:graphic>
          <a:graphicData uri="http://schemas.openxmlformats.org/drawingml/2006/table">
            <a:tbl>
              <a:tblPr/>
              <a:tblGrid>
                <a:gridCol w="1404833"/>
                <a:gridCol w="1797579"/>
                <a:gridCol w="1737161"/>
                <a:gridCol w="1918427"/>
              </a:tblGrid>
              <a:tr h="163606">
                <a:tc gridSpan="4">
                  <a:txBody>
                    <a:bodyPr/>
                    <a:lstStyle/>
                    <a:p>
                      <a:pPr algn="ctr" fontAlgn="b"/>
                      <a:r>
                        <a:rPr lang="en-US" sz="1400" b="1" i="0" u="none" strike="noStrike" dirty="0">
                          <a:solidFill>
                            <a:srgbClr val="000000"/>
                          </a:solidFill>
                          <a:latin typeface="Calibri"/>
                        </a:rPr>
                        <a:t>Weapons Safety Posture</a:t>
                      </a:r>
                    </a:p>
                  </a:txBody>
                  <a:tcPr marL="4021" marR="4021" marT="4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3606">
                <a:tc>
                  <a:txBody>
                    <a:bodyPr/>
                    <a:lstStyle/>
                    <a:p>
                      <a:pPr algn="ctr" fontAlgn="b"/>
                      <a:r>
                        <a:rPr lang="en-US" sz="1400" b="1" i="0" u="none" strike="noStrike">
                          <a:solidFill>
                            <a:srgbClr val="000000"/>
                          </a:solidFill>
                          <a:latin typeface="Calibri"/>
                        </a:rPr>
                        <a:t>Weapon Type</a:t>
                      </a:r>
                    </a:p>
                  </a:txBody>
                  <a:tcPr marL="4021" marR="4021" marT="4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B050"/>
                          </a:solidFill>
                          <a:latin typeface="Calibri"/>
                        </a:rPr>
                        <a:t>GREEN</a:t>
                      </a:r>
                    </a:p>
                  </a:txBody>
                  <a:tcPr marL="4021" marR="4021" marT="4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FFC000"/>
                          </a:solidFill>
                          <a:latin typeface="Calibri"/>
                        </a:rPr>
                        <a:t>AMBER</a:t>
                      </a:r>
                    </a:p>
                  </a:txBody>
                  <a:tcPr marL="4021" marR="4021" marT="4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FF0000"/>
                          </a:solidFill>
                          <a:latin typeface="Calibri"/>
                        </a:rPr>
                        <a:t>RED</a:t>
                      </a:r>
                    </a:p>
                  </a:txBody>
                  <a:tcPr marL="4021" marR="4021" marT="40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775">
                <a:tc>
                  <a:txBody>
                    <a:bodyPr/>
                    <a:lstStyle/>
                    <a:p>
                      <a:pPr algn="ctr" fontAlgn="ctr"/>
                      <a:r>
                        <a:rPr lang="en-US" sz="1400" b="1" i="0" u="none" strike="noStrike">
                          <a:solidFill>
                            <a:srgbClr val="000000"/>
                          </a:solidFill>
                          <a:latin typeface="Calibri"/>
                        </a:rPr>
                        <a:t>M9</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Weapon cleared, on safe, magazine removed</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dirty="0">
                          <a:solidFill>
                            <a:srgbClr val="000000"/>
                          </a:solidFill>
                          <a:latin typeface="Calibri"/>
                        </a:rPr>
                        <a:t>Magazine in weapon, no round in chamber,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Magazine in weapon, round chambered,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52775">
                <a:tc>
                  <a:txBody>
                    <a:bodyPr/>
                    <a:lstStyle/>
                    <a:p>
                      <a:pPr algn="ctr" fontAlgn="ctr"/>
                      <a:r>
                        <a:rPr lang="en-US" sz="1400" b="1" i="0" u="none" strike="noStrike">
                          <a:solidFill>
                            <a:srgbClr val="000000"/>
                          </a:solidFill>
                          <a:latin typeface="Calibri"/>
                        </a:rPr>
                        <a:t>M16 / M4</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Weapon cleared, on safe, magazine removed</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Magazine in weapon, no round in chamber,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Magazine in weapon, round chambered,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775">
                <a:tc>
                  <a:txBody>
                    <a:bodyPr/>
                    <a:lstStyle/>
                    <a:p>
                      <a:pPr algn="ctr" fontAlgn="ctr"/>
                      <a:r>
                        <a:rPr lang="en-US" sz="1400" b="1" i="0" u="none" strike="noStrike">
                          <a:solidFill>
                            <a:srgbClr val="000000"/>
                          </a:solidFill>
                          <a:latin typeface="Calibri"/>
                        </a:rPr>
                        <a:t>M203 / M320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Weapon cleared,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No round in chamber, on safe, ammo ready</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Round chambered, weapon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452775">
                <a:tc>
                  <a:txBody>
                    <a:bodyPr/>
                    <a:lstStyle/>
                    <a:p>
                      <a:pPr algn="ctr" fontAlgn="ctr"/>
                      <a:r>
                        <a:rPr lang="en-US" sz="1400" b="1" i="0" u="none" strike="noStrike">
                          <a:solidFill>
                            <a:srgbClr val="000000"/>
                          </a:solidFill>
                          <a:latin typeface="Calibri"/>
                        </a:rPr>
                        <a:t>M249</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Weapon cleared, on fire, bolt forward</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Bolt forward, on fire, ammo on feed tray</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Bolt locked to rear, on safe, ammo on feed tray</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775">
                <a:tc>
                  <a:txBody>
                    <a:bodyPr/>
                    <a:lstStyle/>
                    <a:p>
                      <a:pPr algn="ctr" fontAlgn="ctr"/>
                      <a:r>
                        <a:rPr lang="en-US" sz="1400" b="1" i="0" u="none" strike="noStrike">
                          <a:solidFill>
                            <a:srgbClr val="000000"/>
                          </a:solidFill>
                          <a:latin typeface="Calibri"/>
                        </a:rPr>
                        <a:t>M240 Series</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dirty="0">
                          <a:solidFill>
                            <a:srgbClr val="000000"/>
                          </a:solidFill>
                          <a:latin typeface="Calibri"/>
                        </a:rPr>
                        <a:t>Weapon cleared, on fire, bolt forward</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Bolt forward, on fire, ammo on feed tray</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Bolt locked to rear, on safe, ammo on feed tray</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23540">
                <a:tc>
                  <a:txBody>
                    <a:bodyPr/>
                    <a:lstStyle/>
                    <a:p>
                      <a:pPr algn="ctr" fontAlgn="ctr"/>
                      <a:r>
                        <a:rPr lang="en-US" sz="1400" b="1" i="0" u="none" strike="noStrike">
                          <a:solidFill>
                            <a:srgbClr val="000000"/>
                          </a:solidFill>
                          <a:latin typeface="Calibri"/>
                        </a:rPr>
                        <a:t>M500</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Weapon cleared,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Shells in magazine tube, on safe, no shell in chamber</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Shells in magazine tube, shell chambered,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52775">
                <a:tc>
                  <a:txBody>
                    <a:bodyPr/>
                    <a:lstStyle/>
                    <a:p>
                      <a:pPr algn="ctr" fontAlgn="ctr"/>
                      <a:r>
                        <a:rPr lang="en-US" sz="1400" b="1" i="0" u="none" strike="noStrike">
                          <a:solidFill>
                            <a:srgbClr val="000000"/>
                          </a:solidFill>
                          <a:latin typeface="Calibri"/>
                        </a:rPr>
                        <a:t>M14</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Weapon cleared,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Magazine in weapon, no round in chamber,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Magazine in weapon, round chambered,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602446">
                <a:tc>
                  <a:txBody>
                    <a:bodyPr/>
                    <a:lstStyle/>
                    <a:p>
                      <a:pPr algn="ctr" fontAlgn="ctr"/>
                      <a:r>
                        <a:rPr lang="en-US" sz="1400" b="1" i="0" u="none" strike="noStrike">
                          <a:solidFill>
                            <a:srgbClr val="000000"/>
                          </a:solidFill>
                          <a:latin typeface="Calibri"/>
                        </a:rPr>
                        <a:t>M2</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Weapon cleared, on safe, bolt forward</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Bolt forward, on safe, rounds locked into top cover, chamber clear</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Weapon charged, round chambered, weapon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3540">
                <a:tc>
                  <a:txBody>
                    <a:bodyPr/>
                    <a:lstStyle/>
                    <a:p>
                      <a:pPr algn="ctr" fontAlgn="ctr"/>
                      <a:r>
                        <a:rPr lang="en-US" sz="1400" b="1" i="0" u="none" strike="noStrike">
                          <a:solidFill>
                            <a:srgbClr val="000000"/>
                          </a:solidFill>
                          <a:latin typeface="Calibri"/>
                        </a:rPr>
                        <a:t>MK19</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Weapon cleared, on safe, bolt forward</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Bolt forward, on safe, rounds on feed tray, chamber clear</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Weapon charged, round chambered, weapon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752117">
                <a:tc>
                  <a:txBody>
                    <a:bodyPr/>
                    <a:lstStyle/>
                    <a:p>
                      <a:pPr algn="ctr" fontAlgn="ctr"/>
                      <a:r>
                        <a:rPr lang="en-US" sz="1400" b="1" i="0" u="none" strike="noStrike">
                          <a:solidFill>
                            <a:srgbClr val="000000"/>
                          </a:solidFill>
                          <a:latin typeface="Calibri"/>
                        </a:rPr>
                        <a:t>25mm</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Feeder, and gun cleared, on electrical and manual safe, ammo stowed</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Rounds cranked into feeder, no ghost rounds cycled, on electrical and manual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Ghost round cycled, on electrical and manual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02446">
                <a:tc>
                  <a:txBody>
                    <a:bodyPr/>
                    <a:lstStyle/>
                    <a:p>
                      <a:pPr algn="ctr" fontAlgn="ctr"/>
                      <a:r>
                        <a:rPr lang="en-US" sz="1400" b="1" i="0" u="none" strike="noStrike">
                          <a:solidFill>
                            <a:srgbClr val="000000"/>
                          </a:solidFill>
                          <a:latin typeface="Calibri"/>
                        </a:rPr>
                        <a:t>TOW</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No missile in tube, launcher in stowed position</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Missile in tube, launcher in stowed position, system on electric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en-US" sz="1200" b="0" i="0" u="none" strike="noStrike">
                          <a:solidFill>
                            <a:srgbClr val="000000"/>
                          </a:solidFill>
                          <a:latin typeface="Calibri"/>
                        </a:rPr>
                        <a:t>Missile in tube, launcher raised, on electric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564440">
                <a:tc>
                  <a:txBody>
                    <a:bodyPr/>
                    <a:lstStyle/>
                    <a:p>
                      <a:pPr algn="ctr" fontAlgn="ctr"/>
                      <a:r>
                        <a:rPr lang="en-US" sz="1400" b="1" i="0" u="none" strike="noStrike">
                          <a:solidFill>
                            <a:srgbClr val="000000"/>
                          </a:solidFill>
                          <a:latin typeface="Calibri"/>
                        </a:rPr>
                        <a:t>Javelin (CLU)</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No missile attached to CLU, CLU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a:solidFill>
                            <a:srgbClr val="000000"/>
                          </a:solidFill>
                          <a:latin typeface="Calibri"/>
                        </a:rPr>
                        <a:t>Missile not  attached to CLU, CLU on safe, Missiles at the ready</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Calibri"/>
                        </a:rPr>
                        <a:t>Missile attached to CLU, CLU on safe</a:t>
                      </a:r>
                    </a:p>
                  </a:txBody>
                  <a:tcPr marL="4021" marR="4021" marT="40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4914900" y="8326438"/>
            <a:ext cx="1600200" cy="635000"/>
          </a:xfrm>
          <a:prstGeom prst="rect">
            <a:avLst/>
          </a:prstGeom>
        </p:spPr>
        <p:txBody>
          <a:bodyPr/>
          <a:lstStyle/>
          <a:p>
            <a:pPr>
              <a:defRPr/>
            </a:pPr>
            <a:fld id="{40393027-C5FF-4589-8B83-C40862E9E895}" type="slidenum">
              <a:rPr lang="en-US" smtClean="0"/>
              <a:pPr>
                <a:defRPr/>
              </a:pPr>
              <a:t>68</a:t>
            </a:fld>
            <a:endParaRPr lang="en-US"/>
          </a:p>
        </p:txBody>
      </p:sp>
      <p:graphicFrame>
        <p:nvGraphicFramePr>
          <p:cNvPr id="7" name="Table 6"/>
          <p:cNvGraphicFramePr>
            <a:graphicFrameLocks noGrp="1"/>
          </p:cNvGraphicFramePr>
          <p:nvPr/>
        </p:nvGraphicFramePr>
        <p:xfrm>
          <a:off x="-1" y="-28492"/>
          <a:ext cx="6858001" cy="9172498"/>
        </p:xfrm>
        <a:graphic>
          <a:graphicData uri="http://schemas.openxmlformats.org/drawingml/2006/table">
            <a:tbl>
              <a:tblPr/>
              <a:tblGrid>
                <a:gridCol w="530625"/>
                <a:gridCol w="1963193"/>
                <a:gridCol w="1335975"/>
                <a:gridCol w="890649"/>
                <a:gridCol w="801584"/>
                <a:gridCol w="726374"/>
                <a:gridCol w="609601"/>
              </a:tblGrid>
              <a:tr h="279037">
                <a:tc gridSpan="7">
                  <a:txBody>
                    <a:bodyPr/>
                    <a:lstStyle/>
                    <a:p>
                      <a:pPr algn="ctr" fontAlgn="ctr"/>
                      <a:r>
                        <a:rPr lang="en-US" sz="1600" b="1" i="0" u="none" strike="noStrike" dirty="0">
                          <a:solidFill>
                            <a:srgbClr val="000000"/>
                          </a:solidFill>
                          <a:latin typeface="Calibri"/>
                        </a:rPr>
                        <a:t>Garryowen Reporting SOP</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81517">
                <a:tc>
                  <a:txBody>
                    <a:bodyPr/>
                    <a:lstStyle/>
                    <a:p>
                      <a:pPr algn="ctr" fontAlgn="ctr"/>
                      <a:r>
                        <a:rPr lang="en-US" sz="1200" b="0" i="0" u="none" strike="noStrike" dirty="0">
                          <a:solidFill>
                            <a:srgbClr val="000000"/>
                          </a:solidFill>
                          <a:latin typeface="Calibri"/>
                        </a:rPr>
                        <a:t>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Description</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Required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Primary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Alternate</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Contingency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latin typeface="Calibri"/>
                        </a:rPr>
                        <a:t>Emergency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517">
                <a:tc>
                  <a:txBody>
                    <a:bodyPr/>
                    <a:lstStyle/>
                    <a:p>
                      <a:pPr algn="l" fontAlgn="ctr"/>
                      <a:r>
                        <a:rPr lang="en-US" sz="1200" b="0" i="0" u="none" strike="noStrike">
                          <a:solidFill>
                            <a:srgbClr val="000000"/>
                          </a:solidFill>
                          <a:latin typeface="Calibri"/>
                        </a:rPr>
                        <a:t>Green 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Sensitive Items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0500 &amp; 1700 Daily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CMD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81517">
                <a:tc>
                  <a:txBody>
                    <a:bodyPr/>
                    <a:lstStyle/>
                    <a:p>
                      <a:pPr algn="l" fontAlgn="ctr"/>
                      <a:r>
                        <a:rPr lang="en-US" sz="1200" b="0" i="0" u="none" strike="noStrike">
                          <a:solidFill>
                            <a:srgbClr val="000000"/>
                          </a:solidFill>
                          <a:latin typeface="Calibri"/>
                        </a:rPr>
                        <a:t>Green 3</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Weather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Significant change</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 </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502954">
                <a:tc>
                  <a:txBody>
                    <a:bodyPr/>
                    <a:lstStyle/>
                    <a:p>
                      <a:pPr algn="l" fontAlgn="ctr"/>
                      <a:r>
                        <a:rPr lang="en-US" sz="1200" b="0" i="0" u="none" strike="noStrike">
                          <a:solidFill>
                            <a:srgbClr val="000000"/>
                          </a:solidFill>
                          <a:latin typeface="Calibri"/>
                        </a:rPr>
                        <a:t>Green 4</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BDA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As accurate BDA becomes known</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FBCB2 preformat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dirty="0">
                          <a:solidFill>
                            <a:srgbClr val="000000"/>
                          </a:solidFill>
                          <a:latin typeface="Calibri"/>
                        </a:rPr>
                        <a:t>FBCB2 free text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502954">
                <a:tc>
                  <a:txBody>
                    <a:bodyPr/>
                    <a:lstStyle/>
                    <a:p>
                      <a:pPr algn="l" fontAlgn="ctr"/>
                      <a:r>
                        <a:rPr lang="en-US" sz="1200" b="0" i="0" u="none" strike="noStrike">
                          <a:solidFill>
                            <a:srgbClr val="000000"/>
                          </a:solidFill>
                          <a:latin typeface="Calibri"/>
                        </a:rPr>
                        <a:t>Green 5</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Intelligence Summary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a:solidFill>
                            <a:srgbClr val="000000"/>
                          </a:solidFill>
                          <a:latin typeface="Calibri"/>
                        </a:rPr>
                        <a:t>As needed; Min daily at 0001</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dirty="0">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dirty="0">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 </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502954">
                <a:tc>
                  <a:txBody>
                    <a:bodyPr/>
                    <a:lstStyle/>
                    <a:p>
                      <a:pPr algn="l" fontAlgn="ctr"/>
                      <a:r>
                        <a:rPr lang="en-US" sz="1200" b="0" i="0" u="none" strike="noStrike">
                          <a:solidFill>
                            <a:srgbClr val="000000"/>
                          </a:solidFill>
                          <a:latin typeface="Calibri"/>
                        </a:rPr>
                        <a:t>Green 6</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dirty="0">
                          <a:solidFill>
                            <a:srgbClr val="000000"/>
                          </a:solidFill>
                          <a:latin typeface="Calibri"/>
                        </a:rPr>
                        <a:t>Captured Enemy Equipment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l" fontAlgn="ctr"/>
                      <a:r>
                        <a:rPr lang="en-US" sz="1200" b="0" i="0" u="none" strike="noStrike" dirty="0">
                          <a:solidFill>
                            <a:srgbClr val="000000"/>
                          </a:solidFill>
                          <a:latin typeface="Calibri"/>
                        </a:rPr>
                        <a:t>Within 2hr of capture</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FBCB2 preformat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FBCB2 free text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7E4BC"/>
                    </a:solidFill>
                  </a:tcPr>
                </a:tc>
              </a:tr>
              <a:tr h="381517">
                <a:tc>
                  <a:txBody>
                    <a:bodyPr/>
                    <a:lstStyle/>
                    <a:p>
                      <a:pPr algn="l" fontAlgn="ctr"/>
                      <a:r>
                        <a:rPr lang="en-US" sz="1200" b="0" i="0" u="none" strike="noStrike">
                          <a:solidFill>
                            <a:srgbClr val="000000"/>
                          </a:solidFill>
                          <a:latin typeface="Calibri"/>
                        </a:rPr>
                        <a:t>Blue 1</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Spot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ASAP on contact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CMD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Blue 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SITREP</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As </a:t>
                      </a:r>
                      <a:r>
                        <a:rPr lang="en-US" sz="1200" b="0" i="0" u="none" strike="noStrike" dirty="0" err="1">
                          <a:solidFill>
                            <a:srgbClr val="000000"/>
                          </a:solidFill>
                          <a:latin typeface="Calibri"/>
                        </a:rPr>
                        <a:t>req</a:t>
                      </a:r>
                      <a:r>
                        <a:rPr lang="en-US" sz="1200" b="0" i="0" u="none" strike="noStrike" dirty="0">
                          <a:solidFill>
                            <a:srgbClr val="000000"/>
                          </a:solidFill>
                          <a:latin typeface="Calibri"/>
                        </a:rPr>
                        <a:t> by CDR; Min 2x Daily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CMD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dirty="0">
                          <a:solidFill>
                            <a:srgbClr val="000000"/>
                          </a:solidFill>
                          <a:latin typeface="Calibri"/>
                        </a:rPr>
                        <a:t>Blue 3</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Closing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NLT 30min after complete</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CMD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Blue 4</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Bridge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As reconnaissance is conducted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preformat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free text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Blue 5</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Crossing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As reconnaissance is conducted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preformat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free text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Blue 7</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Route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As reconnaissance is conducted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preformat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dirty="0">
                          <a:solidFill>
                            <a:srgbClr val="000000"/>
                          </a:solidFill>
                          <a:latin typeface="Calibri"/>
                        </a:rPr>
                        <a:t>FBCB2 free text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Blue 8</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Airspace Control Measure Request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NLT Published Time in higher Order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 </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Blue 9</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a:solidFill>
                            <a:srgbClr val="000000"/>
                          </a:solidFill>
                          <a:latin typeface="Calibri"/>
                        </a:rPr>
                        <a:t>Obstacle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As reconnaissance is conducted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preformat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free text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Blue 10</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dirty="0" smtClean="0">
                          <a:solidFill>
                            <a:srgbClr val="000000"/>
                          </a:solidFill>
                          <a:latin typeface="Calibri"/>
                        </a:rPr>
                        <a:t>Bypass </a:t>
                      </a:r>
                      <a:r>
                        <a:rPr lang="en-US" sz="1200" b="0" i="0" u="none" strike="noStrike" dirty="0">
                          <a:solidFill>
                            <a:srgbClr val="000000"/>
                          </a:solidFill>
                          <a:latin typeface="Calibri"/>
                        </a:rPr>
                        <a:t>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ctr"/>
                      <a:r>
                        <a:rPr lang="en-US" sz="1200" b="0" i="0" u="none" strike="noStrike">
                          <a:solidFill>
                            <a:srgbClr val="000000"/>
                          </a:solidFill>
                          <a:latin typeface="Calibri"/>
                        </a:rPr>
                        <a:t>As reconnaissance is conducted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preformat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FBCB2 free text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502954">
                <a:tc>
                  <a:txBody>
                    <a:bodyPr/>
                    <a:lstStyle/>
                    <a:p>
                      <a:pPr algn="l" fontAlgn="ctr"/>
                      <a:r>
                        <a:rPr lang="en-US" sz="1200" b="0" i="0" u="none" strike="noStrike">
                          <a:solidFill>
                            <a:srgbClr val="000000"/>
                          </a:solidFill>
                          <a:latin typeface="Calibri"/>
                        </a:rPr>
                        <a:t>Yellow 1</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a:solidFill>
                            <a:srgbClr val="000000"/>
                          </a:solidFill>
                          <a:latin typeface="Calibri"/>
                        </a:rPr>
                        <a:t>LOGSPOT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a:solidFill>
                            <a:srgbClr val="000000"/>
                          </a:solidFill>
                          <a:latin typeface="Calibri"/>
                        </a:rPr>
                        <a:t>When unit is Amber in status</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A/L</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r>
              <a:tr h="381517">
                <a:tc>
                  <a:txBody>
                    <a:bodyPr/>
                    <a:lstStyle/>
                    <a:p>
                      <a:pPr algn="l" fontAlgn="ctr"/>
                      <a:r>
                        <a:rPr lang="en-US" sz="1200" b="0" i="0" u="none" strike="noStrike">
                          <a:solidFill>
                            <a:srgbClr val="000000"/>
                          </a:solidFill>
                          <a:latin typeface="Calibri"/>
                        </a:rPr>
                        <a:t>Yellow 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a:solidFill>
                            <a:srgbClr val="000000"/>
                          </a:solidFill>
                          <a:latin typeface="Calibri"/>
                        </a:rPr>
                        <a:t>LOGSTAT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dirty="0" smtClean="0">
                          <a:solidFill>
                            <a:srgbClr val="000000"/>
                          </a:solidFill>
                          <a:latin typeface="Calibri"/>
                        </a:rPr>
                        <a:t>NLT</a:t>
                      </a:r>
                      <a:r>
                        <a:rPr lang="en-US" sz="1200" b="0" i="0" u="none" strike="noStrike" baseline="0" dirty="0" smtClean="0">
                          <a:solidFill>
                            <a:srgbClr val="000000"/>
                          </a:solidFill>
                          <a:latin typeface="Calibri"/>
                        </a:rPr>
                        <a:t> 1900 Daily</a:t>
                      </a:r>
                      <a:endParaRPr lang="en-US" sz="1200" b="0" i="0" u="none" strike="noStrike" dirty="0">
                        <a:solidFill>
                          <a:srgbClr val="000000"/>
                        </a:solidFill>
                        <a:latin typeface="Calibri"/>
                      </a:endParaRP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A/L</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r>
              <a:tr h="381517">
                <a:tc>
                  <a:txBody>
                    <a:bodyPr/>
                    <a:lstStyle/>
                    <a:p>
                      <a:pPr algn="l" fontAlgn="ctr"/>
                      <a:r>
                        <a:rPr lang="en-US" sz="1200" b="0" i="0" u="none" strike="noStrike">
                          <a:solidFill>
                            <a:srgbClr val="000000"/>
                          </a:solidFill>
                          <a:latin typeface="Calibri"/>
                        </a:rPr>
                        <a:t>Yellow 3</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a:solidFill>
                            <a:srgbClr val="000000"/>
                          </a:solidFill>
                          <a:latin typeface="Calibri"/>
                        </a:rPr>
                        <a:t>Class III Status 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a:solidFill>
                            <a:srgbClr val="000000"/>
                          </a:solidFill>
                          <a:latin typeface="Calibri"/>
                        </a:rPr>
                        <a:t>As needed; Min 2x Daily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A/L</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r>
              <a:tr h="568911">
                <a:tc>
                  <a:txBody>
                    <a:bodyPr/>
                    <a:lstStyle/>
                    <a:p>
                      <a:pPr algn="l" fontAlgn="ctr"/>
                      <a:r>
                        <a:rPr lang="en-US" sz="1200" b="0" i="0" u="none" strike="noStrike">
                          <a:solidFill>
                            <a:srgbClr val="000000"/>
                          </a:solidFill>
                          <a:latin typeface="Calibri"/>
                        </a:rPr>
                        <a:t>Yellow 4</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dirty="0">
                          <a:solidFill>
                            <a:srgbClr val="000000"/>
                          </a:solidFill>
                          <a:latin typeface="Calibri"/>
                        </a:rPr>
                        <a:t>Emergency Ammo Request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l" fontAlgn="ctr"/>
                      <a:r>
                        <a:rPr lang="en-US" sz="1200" b="0" i="0" u="none" strike="noStrike">
                          <a:solidFill>
                            <a:srgbClr val="000000"/>
                          </a:solidFill>
                          <a:latin typeface="Calibri"/>
                        </a:rPr>
                        <a:t>When unit is Red on CL V sooner than expected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A/L</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FBCB2</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a:solidFill>
                            <a:srgbClr val="000000"/>
                          </a:solidFill>
                          <a:latin typeface="Calibri"/>
                        </a:rPr>
                        <a:t>O/I</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c>
                  <a:txBody>
                    <a:bodyPr/>
                    <a:lstStyle/>
                    <a:p>
                      <a:pPr algn="ctr" fontAlgn="ctr"/>
                      <a:r>
                        <a:rPr lang="en-US" sz="1200" b="0" i="0" u="none" strike="noStrike" dirty="0">
                          <a:solidFill>
                            <a:srgbClr val="000000"/>
                          </a:solidFill>
                          <a:latin typeface="Calibri"/>
                        </a:rPr>
                        <a:t>Runner</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79"/>
                    </a:solidFill>
                  </a:tcPr>
                </a:tc>
              </a:tr>
            </a:tbl>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0" y="914400"/>
          <a:ext cx="6858003" cy="7302952"/>
        </p:xfrm>
        <a:graphic>
          <a:graphicData uri="http://schemas.openxmlformats.org/drawingml/2006/table">
            <a:tbl>
              <a:tblPr/>
              <a:tblGrid>
                <a:gridCol w="685800"/>
                <a:gridCol w="1442731"/>
                <a:gridCol w="1707119"/>
                <a:gridCol w="829403"/>
                <a:gridCol w="912611"/>
                <a:gridCol w="676406"/>
                <a:gridCol w="603933"/>
              </a:tblGrid>
              <a:tr h="271670">
                <a:tc gridSpan="7">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1600" b="1" i="0" u="none" strike="noStrike" dirty="0" smtClean="0">
                          <a:solidFill>
                            <a:srgbClr val="000000"/>
                          </a:solidFill>
                          <a:latin typeface="Calibri"/>
                        </a:rPr>
                        <a:t>Garry</a:t>
                      </a:r>
                      <a:r>
                        <a:rPr lang="en-US" sz="1600" b="1" i="0" u="none" strike="noStrike" baseline="0" dirty="0" smtClean="0">
                          <a:solidFill>
                            <a:srgbClr val="000000"/>
                          </a:solidFill>
                          <a:latin typeface="Calibri"/>
                        </a:rPr>
                        <a:t>owen Reporting SOP (Continued)</a:t>
                      </a:r>
                      <a:endParaRPr lang="en-US" sz="1600" b="1" i="0" u="none" strike="noStrike" dirty="0" smtClean="0">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ctr"/>
                      <a:endParaRPr lang="en-US" sz="1200" b="0" i="0" u="none" strike="noStrike" dirty="0">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hMerge="1">
                  <a:txBody>
                    <a:bodyPr/>
                    <a:lstStyle/>
                    <a:p>
                      <a:pPr algn="l" fontAlgn="ctr"/>
                      <a:endParaRPr lang="en-US" sz="1200" b="0" i="0" u="none" strike="noStrike">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hMerge="1">
                  <a:txBody>
                    <a:bodyPr/>
                    <a:lstStyle/>
                    <a:p>
                      <a:pPr algn="ctr" fontAlgn="ctr"/>
                      <a:endParaRPr lang="en-US" sz="1200" b="0" i="0" u="none" strike="noStrike">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hMerge="1">
                  <a:txBody>
                    <a:bodyPr/>
                    <a:lstStyle/>
                    <a:p>
                      <a:pPr algn="ctr" fontAlgn="ctr"/>
                      <a:endParaRPr lang="en-US" sz="1200" b="0" i="0" u="none" strike="noStrike">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hMerge="1">
                  <a:txBody>
                    <a:bodyPr/>
                    <a:lstStyle/>
                    <a:p>
                      <a:pPr algn="ctr" fontAlgn="ctr"/>
                      <a:endParaRPr lang="en-US" sz="1200" b="0" i="0" u="none" strike="noStrike" dirty="0">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hMerge="1">
                  <a:txBody>
                    <a:bodyPr/>
                    <a:lstStyle/>
                    <a:p>
                      <a:pPr algn="ctr" fontAlgn="ctr"/>
                      <a:endParaRPr lang="en-US" sz="1200" b="0" i="0" u="none" strike="noStrike" dirty="0">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271670">
                <a:tc>
                  <a:txBody>
                    <a:bodyPr/>
                    <a:lstStyle/>
                    <a:p>
                      <a:pPr algn="ctr" fontAlgn="ctr"/>
                      <a:r>
                        <a:rPr lang="en-US" sz="1200" b="0" i="0" u="none" strike="noStrike" dirty="0">
                          <a:solidFill>
                            <a:srgbClr val="000000"/>
                          </a:solidFill>
                          <a:latin typeface="Calibri"/>
                        </a:rPr>
                        <a:t>Report</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latin typeface="Calibri"/>
                        </a:rPr>
                        <a:t>Description</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latin typeface="Calibri"/>
                        </a:rPr>
                        <a:t>Required</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latin typeface="Calibri"/>
                        </a:rPr>
                        <a:t>Primary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latin typeface="Calibri"/>
                        </a:rPr>
                        <a:t>Alternate</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latin typeface="Calibri"/>
                        </a:rPr>
                        <a:t>Contingency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200" b="0" i="0" u="none" strike="noStrike" dirty="0">
                          <a:solidFill>
                            <a:srgbClr val="000000"/>
                          </a:solidFill>
                          <a:latin typeface="Calibri"/>
                        </a:rPr>
                        <a:t>Emergency</a:t>
                      </a:r>
                    </a:p>
                  </a:txBody>
                  <a:tcPr marL="3284" marR="3284" marT="328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71670">
                <a:tc>
                  <a:txBody>
                    <a:bodyPr/>
                    <a:lstStyle/>
                    <a:p>
                      <a:pPr algn="l" fontAlgn="ctr"/>
                      <a:r>
                        <a:rPr lang="en-US" sz="1200" b="0" i="0" u="none" strike="noStrike" dirty="0">
                          <a:solidFill>
                            <a:srgbClr val="000000"/>
                          </a:solidFill>
                          <a:latin typeface="Calibri"/>
                        </a:rPr>
                        <a:t>Red 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dirty="0">
                          <a:solidFill>
                            <a:srgbClr val="000000"/>
                          </a:solidFill>
                          <a:latin typeface="Calibri"/>
                        </a:rPr>
                        <a:t>Personnel Manning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dirty="0">
                          <a:solidFill>
                            <a:srgbClr val="000000"/>
                          </a:solidFill>
                          <a:latin typeface="Calibri"/>
                        </a:rPr>
                        <a:t>Daily NLT 0600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dirty="0">
                          <a:solidFill>
                            <a:srgbClr val="000000"/>
                          </a:solidFill>
                          <a:latin typeface="Calibri"/>
                        </a:rPr>
                        <a:t>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dirty="0">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dirty="0">
                          <a:solidFill>
                            <a:srgbClr val="000000"/>
                          </a:solidFill>
                          <a:latin typeface="Calibri"/>
                        </a:rPr>
                        <a:t>O/I</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543339">
                <a:tc>
                  <a:txBody>
                    <a:bodyPr/>
                    <a:lstStyle/>
                    <a:p>
                      <a:pPr algn="l" fontAlgn="ctr"/>
                      <a:r>
                        <a:rPr lang="en-US" sz="1200" b="0" i="0" u="none" strike="noStrike" dirty="0">
                          <a:solidFill>
                            <a:srgbClr val="000000"/>
                          </a:solidFill>
                          <a:latin typeface="Calibri"/>
                        </a:rPr>
                        <a:t>Red 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Personnel Spot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When unit is Amber due to personnel loss</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A/L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O/I</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543339">
                <a:tc>
                  <a:txBody>
                    <a:bodyPr/>
                    <a:lstStyle/>
                    <a:p>
                      <a:pPr algn="l" fontAlgn="ctr"/>
                      <a:r>
                        <a:rPr lang="en-US" sz="1200" b="0" i="0" u="none" strike="noStrike">
                          <a:solidFill>
                            <a:srgbClr val="000000"/>
                          </a:solidFill>
                          <a:latin typeface="Calibri"/>
                        </a:rPr>
                        <a:t>Red 7</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Suspected Law Violation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As soon as accurate info available</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543339">
                <a:tc>
                  <a:txBody>
                    <a:bodyPr/>
                    <a:lstStyle/>
                    <a:p>
                      <a:pPr algn="l" fontAlgn="ctr"/>
                      <a:r>
                        <a:rPr lang="en-US" sz="1200" b="0" i="0" u="none" strike="noStrike">
                          <a:solidFill>
                            <a:srgbClr val="000000"/>
                          </a:solidFill>
                          <a:latin typeface="Calibri"/>
                        </a:rPr>
                        <a:t>Red 8</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Suspected Friendly Fire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As Necessary</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543339">
                <a:tc>
                  <a:txBody>
                    <a:bodyPr/>
                    <a:lstStyle/>
                    <a:p>
                      <a:pPr algn="l" fontAlgn="ctr"/>
                      <a:r>
                        <a:rPr lang="en-US" sz="1200" b="0" i="0" u="none" strike="noStrike">
                          <a:solidFill>
                            <a:srgbClr val="000000"/>
                          </a:solidFill>
                          <a:latin typeface="Calibri"/>
                        </a:rPr>
                        <a:t>Red 9</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Accident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As accurate info is available; no more than 1 hour after incident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543339">
                <a:tc>
                  <a:txBody>
                    <a:bodyPr/>
                    <a:lstStyle/>
                    <a:p>
                      <a:pPr algn="l" fontAlgn="ctr"/>
                      <a:r>
                        <a:rPr lang="en-US" sz="1200" b="0" i="0" u="none" strike="noStrike">
                          <a:solidFill>
                            <a:srgbClr val="000000"/>
                          </a:solidFill>
                          <a:latin typeface="Calibri"/>
                        </a:rPr>
                        <a:t>Red 10</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Serious Incident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As accurate info is available; no more than 1 hour after incident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dirty="0">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543339">
                <a:tc>
                  <a:txBody>
                    <a:bodyPr/>
                    <a:lstStyle/>
                    <a:p>
                      <a:pPr algn="l" fontAlgn="ctr"/>
                      <a:r>
                        <a:rPr lang="en-US" sz="1200" b="0" i="0" u="none" strike="noStrike">
                          <a:solidFill>
                            <a:srgbClr val="000000"/>
                          </a:solidFill>
                          <a:latin typeface="Calibri"/>
                        </a:rPr>
                        <a:t>Red 11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MEDEVAC Request       (9-Line)</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l" fontAlgn="ctr"/>
                      <a:r>
                        <a:rPr lang="en-US" sz="1200" b="0" i="0" u="none" strike="noStrike">
                          <a:solidFill>
                            <a:srgbClr val="000000"/>
                          </a:solidFill>
                          <a:latin typeface="Calibri"/>
                        </a:rPr>
                        <a:t>ASAP after injury</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979"/>
                    </a:solidFill>
                  </a:tcPr>
                </a:tc>
              </a:tr>
              <a:tr h="271670">
                <a:tc>
                  <a:txBody>
                    <a:bodyPr/>
                    <a:lstStyle/>
                    <a:p>
                      <a:pPr algn="l" fontAlgn="ctr"/>
                      <a:r>
                        <a:rPr lang="en-US" sz="1200" b="0" i="0" u="none" strike="noStrike">
                          <a:solidFill>
                            <a:srgbClr val="000000"/>
                          </a:solidFill>
                          <a:latin typeface="Calibri"/>
                        </a:rPr>
                        <a:t>Purple 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l" fontAlgn="ctr"/>
                      <a:r>
                        <a:rPr lang="en-US" sz="1200" b="0" i="0" u="none" strike="noStrike">
                          <a:solidFill>
                            <a:srgbClr val="000000"/>
                          </a:solidFill>
                          <a:latin typeface="Calibri"/>
                        </a:rPr>
                        <a:t>Detainee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l" fontAlgn="ctr"/>
                      <a:r>
                        <a:rPr lang="en-US" sz="1200" b="0" i="0" u="none" strike="noStrike">
                          <a:solidFill>
                            <a:srgbClr val="000000"/>
                          </a:solidFill>
                          <a:latin typeface="Calibri"/>
                        </a:rPr>
                        <a:t>Immediately upon Detention</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ctr" fontAlgn="ctr"/>
                      <a:r>
                        <a:rPr lang="en-US" sz="1200" b="0" i="0" u="none" strike="noStrike">
                          <a:solidFill>
                            <a:srgbClr val="000000"/>
                          </a:solidFill>
                          <a:latin typeface="Calibri"/>
                        </a:rPr>
                        <a:t>O/I</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ctr"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l" fontAlgn="ctr"/>
                      <a:r>
                        <a:rPr lang="en-US" sz="1200" b="0" i="0" u="none" strike="noStrike">
                          <a:solidFill>
                            <a:srgbClr val="000000"/>
                          </a:solidFill>
                          <a:latin typeface="Calibri"/>
                        </a:rPr>
                        <a:t> </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r>
              <a:tr h="543339">
                <a:tc>
                  <a:txBody>
                    <a:bodyPr/>
                    <a:lstStyle/>
                    <a:p>
                      <a:pPr algn="l" fontAlgn="ctr"/>
                      <a:r>
                        <a:rPr lang="en-US" sz="1200" b="0" i="0" u="none" strike="noStrike">
                          <a:solidFill>
                            <a:srgbClr val="000000"/>
                          </a:solidFill>
                          <a:latin typeface="Calibri"/>
                        </a:rPr>
                        <a:t>Purple 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l" fontAlgn="ctr"/>
                      <a:r>
                        <a:rPr lang="en-US" sz="1200" b="0" i="0" u="none" strike="noStrike">
                          <a:solidFill>
                            <a:srgbClr val="000000"/>
                          </a:solidFill>
                          <a:latin typeface="Calibri"/>
                        </a:rPr>
                        <a:t>IED / UXO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l" fontAlgn="ctr"/>
                      <a:r>
                        <a:rPr lang="en-US" sz="1200" b="0" i="0" u="none" strike="noStrike">
                          <a:solidFill>
                            <a:srgbClr val="000000"/>
                          </a:solidFill>
                          <a:latin typeface="Calibri"/>
                        </a:rPr>
                        <a:t>ASAP after discovery</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ctr"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ctr" fontAlgn="ctr"/>
                      <a:r>
                        <a:rPr lang="en-US" sz="1200" b="0" i="0" u="none" strike="noStrike">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ctr"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c>
                  <a:txBody>
                    <a:bodyPr/>
                    <a:lstStyle/>
                    <a:p>
                      <a:pPr algn="ctr"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79FF"/>
                    </a:solidFill>
                  </a:tcPr>
                </a:tc>
              </a:tr>
              <a:tr h="815009">
                <a:tc>
                  <a:txBody>
                    <a:bodyPr/>
                    <a:lstStyle/>
                    <a:p>
                      <a:pPr algn="l" fontAlgn="ctr"/>
                      <a:r>
                        <a:rPr lang="en-US" sz="1200" b="0" i="0" u="none" strike="noStrike" dirty="0">
                          <a:solidFill>
                            <a:srgbClr val="000000"/>
                          </a:solidFill>
                          <a:latin typeface="Calibri"/>
                        </a:rPr>
                        <a:t>CBRNE 1</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ctr"/>
                      <a:r>
                        <a:rPr lang="en-US" sz="1200" b="0" i="0" u="none" strike="noStrike" dirty="0">
                          <a:solidFill>
                            <a:srgbClr val="000000"/>
                          </a:solidFill>
                          <a:latin typeface="Calibri"/>
                        </a:rPr>
                        <a:t>Observer's Initial Report or Follow Up</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ctr"/>
                      <a:r>
                        <a:rPr lang="en-US" sz="1200" b="0" i="0" u="none" strike="noStrike" dirty="0">
                          <a:solidFill>
                            <a:srgbClr val="000000"/>
                          </a:solidFill>
                          <a:latin typeface="Calibri"/>
                        </a:rPr>
                        <a:t>Upon discovery of contaminated area and appropriate MOPP level achieved </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543339">
                <a:tc>
                  <a:txBody>
                    <a:bodyPr/>
                    <a:lstStyle/>
                    <a:p>
                      <a:pPr algn="l" fontAlgn="ctr"/>
                      <a:r>
                        <a:rPr lang="en-US" sz="1200" b="0" i="0" u="none" strike="noStrike">
                          <a:solidFill>
                            <a:srgbClr val="000000"/>
                          </a:solidFill>
                          <a:latin typeface="Calibri"/>
                        </a:rPr>
                        <a:t>CBRNE 4</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ctr"/>
                      <a:r>
                        <a:rPr lang="en-US" sz="1200" b="0" i="0" u="none" strike="noStrike">
                          <a:solidFill>
                            <a:srgbClr val="000000"/>
                          </a:solidFill>
                          <a:latin typeface="Calibri"/>
                        </a:rPr>
                        <a:t>Area of Contamination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fontAlgn="ctr"/>
                      <a:r>
                        <a:rPr lang="en-US" sz="1200" b="0" i="0" u="none" strike="noStrike" dirty="0">
                          <a:solidFill>
                            <a:srgbClr val="000000"/>
                          </a:solidFill>
                          <a:latin typeface="Calibri"/>
                        </a:rPr>
                        <a:t> </a:t>
                      </a:r>
                      <a:r>
                        <a:rPr lang="en-US" sz="1200" b="0" i="0" u="none" strike="noStrike" dirty="0" smtClean="0">
                          <a:solidFill>
                            <a:srgbClr val="000000"/>
                          </a:solidFill>
                          <a:latin typeface="Calibri"/>
                        </a:rPr>
                        <a:t>After CBRNE 1 is sent for confirmed attack; used determine</a:t>
                      </a:r>
                      <a:r>
                        <a:rPr lang="en-US" sz="1200" b="0" i="0" u="none" strike="noStrike" baseline="0" dirty="0" smtClean="0">
                          <a:solidFill>
                            <a:srgbClr val="000000"/>
                          </a:solidFill>
                          <a:latin typeface="Calibri"/>
                        </a:rPr>
                        <a:t> size of contaminated area </a:t>
                      </a:r>
                      <a:endParaRPr lang="en-US" sz="1200" b="0" i="0" u="none" strike="noStrike" dirty="0">
                        <a:solidFill>
                          <a:srgbClr val="000000"/>
                        </a:solidFill>
                        <a:latin typeface="Calibri"/>
                      </a:endParaRP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dirty="0">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dirty="0">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r h="543339">
                <a:tc>
                  <a:txBody>
                    <a:bodyPr/>
                    <a:lstStyle/>
                    <a:p>
                      <a:pPr algn="l" fontAlgn="ctr"/>
                      <a:r>
                        <a:rPr lang="en-US" sz="1200" b="0" i="0" u="none" strike="noStrike">
                          <a:solidFill>
                            <a:srgbClr val="000000"/>
                          </a:solidFill>
                          <a:latin typeface="Calibri"/>
                        </a:rPr>
                        <a:t>CBRNE 6</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rtl="0" fontAlgn="ctr"/>
                      <a:r>
                        <a:rPr lang="en-US" sz="1200" b="0" i="0" u="none" strike="noStrike">
                          <a:solidFill>
                            <a:srgbClr val="000000"/>
                          </a:solidFill>
                          <a:latin typeface="Calibri"/>
                        </a:rPr>
                        <a:t>Decontamination Request </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l" rtl="0" fontAlgn="ctr"/>
                      <a:r>
                        <a:rPr lang="en-US" sz="1200" b="0" i="0" u="none" strike="noStrike">
                          <a:solidFill>
                            <a:srgbClr val="000000"/>
                          </a:solidFill>
                          <a:latin typeface="Calibri"/>
                        </a:rPr>
                        <a:t>ASAP after unit is clear of immediate CBRNE threat </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a:solidFill>
                            <a:srgbClr val="000000"/>
                          </a:solidFill>
                          <a:latin typeface="Calibri"/>
                        </a:rPr>
                        <a:t>CMD (Initial Report)</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dirty="0">
                          <a:solidFill>
                            <a:srgbClr val="000000"/>
                          </a:solidFill>
                          <a:latin typeface="Calibri"/>
                        </a:rPr>
                        <a:t>O/I (After Initial)</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dirty="0">
                          <a:solidFill>
                            <a:srgbClr val="000000"/>
                          </a:solidFill>
                          <a:latin typeface="Calibri"/>
                        </a:rPr>
                        <a:t>FBCB2</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c>
                  <a:txBody>
                    <a:bodyPr/>
                    <a:lstStyle/>
                    <a:p>
                      <a:pPr algn="ctr" rtl="0" fontAlgn="ctr"/>
                      <a:r>
                        <a:rPr lang="en-US" sz="1200" b="0" i="0" u="none" strike="noStrike" dirty="0">
                          <a:solidFill>
                            <a:srgbClr val="000000"/>
                          </a:solidFill>
                          <a:latin typeface="Calibri"/>
                        </a:rPr>
                        <a:t>Runner</a:t>
                      </a:r>
                    </a:p>
                  </a:txBody>
                  <a:tcPr marL="5375" marR="5375" marT="53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46D0A"/>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344488" y="1404938"/>
            <a:ext cx="6169025" cy="7281862"/>
          </a:xfrm>
          <a:ln>
            <a:solidFill>
              <a:schemeClr val="tx1"/>
            </a:solidFill>
          </a:ln>
        </p:spPr>
        <p:txBody>
          <a:bodyPr/>
          <a:lstStyle/>
          <a:p>
            <a:pPr marL="609600" indent="-609600" eaLnBrk="1" hangingPunct="1">
              <a:buFontTx/>
              <a:buAutoNum type="arabicPeriod"/>
            </a:pPr>
            <a:r>
              <a:rPr lang="en-US" sz="1200" b="1" dirty="0" smtClean="0"/>
              <a:t>XO – Agenda/Rules/Briefing Sequence &amp; Script</a:t>
            </a:r>
          </a:p>
          <a:p>
            <a:pPr marL="609600" indent="-609600" eaLnBrk="1" hangingPunct="1">
              <a:buFontTx/>
              <a:buAutoNum type="arabicPeriod"/>
            </a:pPr>
            <a:r>
              <a:rPr lang="en-US" sz="1200" b="1" dirty="0" smtClean="0"/>
              <a:t>S3 – Operation Overview (Mission, Intent and Concept of the Operation) &amp; Orient Participants to the Terrain</a:t>
            </a:r>
          </a:p>
          <a:p>
            <a:pPr marL="609600" indent="-609600" eaLnBrk="1" hangingPunct="1">
              <a:buFontTx/>
              <a:buAutoNum type="arabicPeriod"/>
            </a:pPr>
            <a:r>
              <a:rPr lang="en-US" sz="1200" b="1" dirty="0" smtClean="0"/>
              <a:t>XO – Define Key Events to be Rehearsed &amp; Time (See Below)</a:t>
            </a:r>
          </a:p>
          <a:p>
            <a:pPr marL="609600" indent="-609600" eaLnBrk="1" hangingPunct="1">
              <a:buFontTx/>
              <a:buAutoNum type="arabicPeriod"/>
            </a:pPr>
            <a:r>
              <a:rPr lang="en-US" sz="1200" b="1" dirty="0" smtClean="0"/>
              <a:t>S2 – MPCOA</a:t>
            </a:r>
          </a:p>
          <a:p>
            <a:pPr marL="609600" indent="-609600" eaLnBrk="1" hangingPunct="1">
              <a:buFontTx/>
              <a:buAutoNum type="arabicPeriod"/>
            </a:pPr>
            <a:r>
              <a:rPr lang="en-US" sz="1200" b="1" dirty="0" smtClean="0"/>
              <a:t>S3 – Friendly Forces Disposition at Rehearsal (L/D, NLT LD)</a:t>
            </a:r>
          </a:p>
          <a:p>
            <a:pPr marL="609600" indent="-609600" eaLnBrk="1" hangingPunct="1">
              <a:buFontTx/>
              <a:buAutoNum type="arabicPeriod"/>
            </a:pPr>
            <a:r>
              <a:rPr lang="en-US" sz="1200" b="1" dirty="0" smtClean="0"/>
              <a:t>Units Participating in Operation – By Unit, By WFF (See Script)</a:t>
            </a:r>
          </a:p>
          <a:p>
            <a:pPr marL="609600" indent="-609600" eaLnBrk="1" hangingPunct="1">
              <a:buFontTx/>
              <a:buAutoNum type="arabicPeriod"/>
            </a:pPr>
            <a:r>
              <a:rPr lang="en-US" sz="1200" b="1" dirty="0" smtClean="0"/>
              <a:t>S2 – Update Enemy Actions Across WFF</a:t>
            </a:r>
          </a:p>
          <a:p>
            <a:pPr marL="609600" indent="-609600" eaLnBrk="1" hangingPunct="1">
              <a:buFontTx/>
              <a:buAutoNum type="arabicPeriod"/>
            </a:pPr>
            <a:r>
              <a:rPr lang="en-US" sz="1200" b="1" dirty="0" smtClean="0"/>
              <a:t>Terminate Rehearsal After Reaching Commander’s </a:t>
            </a:r>
            <a:r>
              <a:rPr lang="en-US" sz="1200" b="1" dirty="0" err="1" smtClean="0"/>
              <a:t>Endstate</a:t>
            </a:r>
            <a:endParaRPr lang="en-US" sz="1200" b="1" dirty="0" smtClean="0"/>
          </a:p>
          <a:p>
            <a:pPr marL="609600" indent="-609600" eaLnBrk="1" hangingPunct="1">
              <a:buFontTx/>
              <a:buAutoNum type="arabicPeriod"/>
            </a:pPr>
            <a:r>
              <a:rPr lang="en-US" sz="1200" b="1" dirty="0" smtClean="0"/>
              <a:t>Potential Verbal/Written FRAGOs May Result</a:t>
            </a:r>
          </a:p>
          <a:p>
            <a:pPr marL="609600" indent="-609600" eaLnBrk="1" hangingPunct="1">
              <a:buFontTx/>
              <a:buAutoNum type="arabicPeriod"/>
            </a:pPr>
            <a:r>
              <a:rPr lang="en-US" sz="1200" b="1" dirty="0" smtClean="0"/>
              <a:t>Rehearse Decision Points and Branch Plans</a:t>
            </a:r>
          </a:p>
        </p:txBody>
      </p:sp>
      <p:sp>
        <p:nvSpPr>
          <p:cNvPr id="35842"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002</a:t>
            </a:r>
            <a:r>
              <a:rPr lang="en-US" u="none" dirty="0">
                <a:solidFill>
                  <a:schemeClr val="tx2"/>
                </a:solidFill>
              </a:rPr>
              <a:t/>
            </a:r>
            <a:br>
              <a:rPr lang="en-US" u="none" dirty="0">
                <a:solidFill>
                  <a:schemeClr val="tx2"/>
                </a:solidFill>
              </a:rPr>
            </a:br>
            <a:r>
              <a:rPr lang="en-US" u="none" dirty="0" err="1">
                <a:solidFill>
                  <a:schemeClr val="tx2"/>
                </a:solidFill>
              </a:rPr>
              <a:t>SQDN</a:t>
            </a:r>
            <a:r>
              <a:rPr lang="en-US" u="none" dirty="0">
                <a:solidFill>
                  <a:schemeClr val="tx2"/>
                </a:solidFill>
              </a:rPr>
              <a:t> Rehearsal Format</a:t>
            </a:r>
          </a:p>
        </p:txBody>
      </p:sp>
      <p:sp>
        <p:nvSpPr>
          <p:cNvPr id="35844" name="Text Box 4"/>
          <p:cNvSpPr txBox="1">
            <a:spLocks noChangeArrowheads="1"/>
          </p:cNvSpPr>
          <p:nvPr/>
        </p:nvSpPr>
        <p:spPr bwMode="auto">
          <a:xfrm>
            <a:off x="431800" y="4278313"/>
            <a:ext cx="2763838" cy="2492986"/>
          </a:xfrm>
          <a:prstGeom prst="rect">
            <a:avLst/>
          </a:prstGeom>
          <a:noFill/>
          <a:ln w="9525">
            <a:solidFill>
              <a:schemeClr val="tx1"/>
            </a:solidFill>
            <a:miter lim="800000"/>
            <a:headEnd/>
            <a:tailEnd/>
          </a:ln>
        </p:spPr>
        <p:txBody>
          <a:bodyPr lIns="91435" tIns="45718" rIns="91435" bIns="45718">
            <a:spAutoFit/>
          </a:bodyPr>
          <a:lstStyle/>
          <a:p>
            <a:pPr marL="342900" indent="-342900"/>
            <a:r>
              <a:rPr lang="en-US" dirty="0"/>
              <a:t>Script</a:t>
            </a:r>
          </a:p>
          <a:p>
            <a:pPr marL="342900" indent="-342900">
              <a:buFontTx/>
              <a:buAutoNum type="arabicPeriod"/>
            </a:pPr>
            <a:r>
              <a:rPr lang="en-US" u="none" dirty="0"/>
              <a:t>XO – Key Event/Phase Description/Time</a:t>
            </a:r>
          </a:p>
          <a:p>
            <a:pPr marL="342900" indent="-342900">
              <a:buFontTx/>
              <a:buAutoNum type="arabicPeriod"/>
            </a:pPr>
            <a:r>
              <a:rPr lang="en-US" u="none" dirty="0"/>
              <a:t>S2 – Enemy Movement</a:t>
            </a:r>
          </a:p>
          <a:p>
            <a:pPr marL="342900" indent="-342900">
              <a:buFontTx/>
              <a:buAutoNum type="arabicPeriod"/>
            </a:pPr>
            <a:r>
              <a:rPr lang="en-US" u="none" dirty="0"/>
              <a:t>Unit Participating</a:t>
            </a:r>
          </a:p>
          <a:p>
            <a:pPr marL="801688" lvl="1" indent="-346075">
              <a:buFontTx/>
              <a:buAutoNum type="alphaLcPeriod"/>
            </a:pPr>
            <a:r>
              <a:rPr lang="en-US" u="none" dirty="0" smtClean="0"/>
              <a:t>Maneuver Units</a:t>
            </a:r>
          </a:p>
          <a:p>
            <a:pPr marL="801688" lvl="1" indent="-346075">
              <a:buFontTx/>
              <a:buAutoNum type="alphaLcPeriod"/>
            </a:pPr>
            <a:r>
              <a:rPr lang="en-US" u="none" dirty="0" smtClean="0"/>
              <a:t>Fires Coordinator</a:t>
            </a:r>
          </a:p>
          <a:p>
            <a:pPr marL="801688" lvl="1" indent="-346075">
              <a:buFontTx/>
              <a:buAutoNum type="alphaLcPeriod"/>
            </a:pPr>
            <a:r>
              <a:rPr lang="en-US" u="none" dirty="0" smtClean="0"/>
              <a:t>Protection</a:t>
            </a:r>
          </a:p>
          <a:p>
            <a:pPr marL="801688" lvl="1" indent="-346075">
              <a:buFontTx/>
              <a:buAutoNum type="alphaLcPeriod"/>
            </a:pPr>
            <a:r>
              <a:rPr lang="en-US" u="none" dirty="0" smtClean="0"/>
              <a:t>Sustainment</a:t>
            </a:r>
          </a:p>
          <a:p>
            <a:pPr marL="801688" lvl="1" indent="-346075">
              <a:buFontTx/>
              <a:buAutoNum type="alphaLcPeriod"/>
            </a:pPr>
            <a:r>
              <a:rPr lang="en-US" u="none" dirty="0" smtClean="0"/>
              <a:t>Mission Command</a:t>
            </a:r>
          </a:p>
          <a:p>
            <a:pPr marL="801688" lvl="1" indent="-346075">
              <a:buFontTx/>
              <a:buAutoNum type="alphaLcPeriod"/>
            </a:pPr>
            <a:r>
              <a:rPr lang="en-US" u="none" dirty="0" smtClean="0"/>
              <a:t>Decision Point or </a:t>
            </a:r>
            <a:r>
              <a:rPr lang="en-US" u="none" dirty="0" err="1" smtClean="0"/>
              <a:t>Endstate</a:t>
            </a:r>
            <a:r>
              <a:rPr lang="en-US" u="none" dirty="0" smtClean="0"/>
              <a:t> of Key Event/Phase</a:t>
            </a:r>
            <a:endParaRPr lang="en-US" u="none" dirty="0"/>
          </a:p>
        </p:txBody>
      </p:sp>
      <p:sp>
        <p:nvSpPr>
          <p:cNvPr id="35845" name="Text Box 5"/>
          <p:cNvSpPr txBox="1">
            <a:spLocks noChangeArrowheads="1"/>
          </p:cNvSpPr>
          <p:nvPr/>
        </p:nvSpPr>
        <p:spPr bwMode="auto">
          <a:xfrm>
            <a:off x="3662363" y="4278313"/>
            <a:ext cx="2762250" cy="1012825"/>
          </a:xfrm>
          <a:prstGeom prst="rect">
            <a:avLst/>
          </a:prstGeom>
          <a:noFill/>
          <a:ln w="9525">
            <a:solidFill>
              <a:schemeClr val="tx1"/>
            </a:solidFill>
            <a:miter lim="800000"/>
            <a:headEnd/>
            <a:tailEnd/>
          </a:ln>
        </p:spPr>
        <p:txBody>
          <a:bodyPr lIns="91435" tIns="45718" rIns="91435" bIns="45718">
            <a:spAutoFit/>
          </a:bodyPr>
          <a:lstStyle/>
          <a:p>
            <a:pPr marL="342900" indent="-342900"/>
            <a:r>
              <a:rPr lang="en-US"/>
              <a:t>Briefing Format</a:t>
            </a:r>
          </a:p>
          <a:p>
            <a:pPr marL="342900" indent="-342900">
              <a:buFontTx/>
              <a:buChar char="•"/>
            </a:pPr>
            <a:r>
              <a:rPr lang="en-US" u="none"/>
              <a:t>CBT Power and Locations</a:t>
            </a:r>
          </a:p>
          <a:p>
            <a:pPr marL="342900" indent="-342900">
              <a:buFontTx/>
              <a:buChar char="•"/>
            </a:pPr>
            <a:r>
              <a:rPr lang="en-US" u="none"/>
              <a:t>Task Organization</a:t>
            </a:r>
          </a:p>
          <a:p>
            <a:pPr marL="342900" indent="-342900">
              <a:buFontTx/>
              <a:buChar char="•"/>
            </a:pPr>
            <a:r>
              <a:rPr lang="en-US" u="none"/>
              <a:t>Task &amp; Purpose</a:t>
            </a:r>
          </a:p>
          <a:p>
            <a:pPr marL="342900" indent="-342900">
              <a:buFontTx/>
              <a:buChar char="•"/>
            </a:pPr>
            <a:r>
              <a:rPr lang="en-US" u="none"/>
              <a:t>Key Coordination/Issues</a:t>
            </a:r>
          </a:p>
        </p:txBody>
      </p:sp>
      <p:sp>
        <p:nvSpPr>
          <p:cNvPr id="35846" name="Text Box 6"/>
          <p:cNvSpPr txBox="1">
            <a:spLocks noChangeArrowheads="1"/>
          </p:cNvSpPr>
          <p:nvPr/>
        </p:nvSpPr>
        <p:spPr bwMode="auto">
          <a:xfrm>
            <a:off x="3662363" y="5554663"/>
            <a:ext cx="2762250" cy="1746250"/>
          </a:xfrm>
          <a:prstGeom prst="rect">
            <a:avLst/>
          </a:prstGeom>
          <a:noFill/>
          <a:ln w="9525">
            <a:solidFill>
              <a:schemeClr val="tx1"/>
            </a:solidFill>
            <a:miter lim="800000"/>
            <a:headEnd/>
            <a:tailEnd/>
          </a:ln>
        </p:spPr>
        <p:txBody>
          <a:bodyPr lIns="91435" tIns="45718" rIns="91435" bIns="45718">
            <a:spAutoFit/>
          </a:bodyPr>
          <a:lstStyle/>
          <a:p>
            <a:pPr marL="342900" indent="-342900"/>
            <a:r>
              <a:rPr lang="en-US"/>
              <a:t>Key Events to Rehearse</a:t>
            </a:r>
          </a:p>
          <a:p>
            <a:pPr marL="342900" indent="-342900"/>
            <a:endParaRPr lang="en-US" u="none"/>
          </a:p>
          <a:p>
            <a:pPr marL="342900" indent="-342900"/>
            <a:endParaRPr lang="en-US" u="none"/>
          </a:p>
          <a:p>
            <a:pPr marL="342900" indent="-342900"/>
            <a:endParaRPr lang="en-US" u="none"/>
          </a:p>
          <a:p>
            <a:pPr marL="342900" indent="-342900"/>
            <a:endParaRPr lang="en-US" u="none"/>
          </a:p>
          <a:p>
            <a:pPr marL="342900" indent="-342900"/>
            <a:endParaRPr lang="en-US" u="none"/>
          </a:p>
          <a:p>
            <a:pPr marL="342900" indent="-342900"/>
            <a:endParaRPr lang="en-US" u="none"/>
          </a:p>
          <a:p>
            <a:pPr marL="342900" indent="-342900"/>
            <a:endParaRPr lang="en-US" u="none"/>
          </a:p>
          <a:p>
            <a:pPr marL="342900" indent="-342900"/>
            <a:endParaRPr lang="en-US" u="none"/>
          </a:p>
        </p:txBody>
      </p:sp>
      <p:sp>
        <p:nvSpPr>
          <p:cNvPr id="35847" name="Text Box 7"/>
          <p:cNvSpPr txBox="1">
            <a:spLocks noChangeArrowheads="1"/>
          </p:cNvSpPr>
          <p:nvPr/>
        </p:nvSpPr>
        <p:spPr bwMode="auto">
          <a:xfrm>
            <a:off x="431800" y="7581900"/>
            <a:ext cx="2763838" cy="831850"/>
          </a:xfrm>
          <a:prstGeom prst="rect">
            <a:avLst/>
          </a:prstGeom>
          <a:noFill/>
          <a:ln w="9525">
            <a:solidFill>
              <a:schemeClr val="tx1"/>
            </a:solidFill>
            <a:miter lim="800000"/>
            <a:headEnd/>
            <a:tailEnd/>
          </a:ln>
        </p:spPr>
        <p:txBody>
          <a:bodyPr lIns="91435" tIns="45718" rIns="91435" bIns="45718">
            <a:spAutoFit/>
          </a:bodyPr>
          <a:lstStyle/>
          <a:p>
            <a:pPr marL="342900" indent="-342900"/>
            <a:r>
              <a:rPr lang="en-US"/>
              <a:t>Instructions for the Recorder</a:t>
            </a:r>
          </a:p>
          <a:p>
            <a:pPr marL="342900" indent="-342900"/>
            <a:r>
              <a:rPr lang="en-US" u="none"/>
              <a:t>Issue:</a:t>
            </a:r>
          </a:p>
          <a:p>
            <a:pPr marL="342900" indent="-342900"/>
            <a:r>
              <a:rPr lang="en-US" u="none"/>
              <a:t>Responsibility to Fix</a:t>
            </a:r>
          </a:p>
          <a:p>
            <a:pPr marL="342900" indent="-342900"/>
            <a:r>
              <a:rPr lang="en-US" u="none"/>
              <a:t>Suspense</a:t>
            </a:r>
          </a:p>
        </p:txBody>
      </p:sp>
      <p:sp>
        <p:nvSpPr>
          <p:cNvPr id="35848" name="Text Box 8"/>
          <p:cNvSpPr txBox="1">
            <a:spLocks noChangeArrowheads="1"/>
          </p:cNvSpPr>
          <p:nvPr/>
        </p:nvSpPr>
        <p:spPr bwMode="auto">
          <a:xfrm>
            <a:off x="2209800" y="685800"/>
            <a:ext cx="2735263" cy="320675"/>
          </a:xfrm>
          <a:prstGeom prst="rect">
            <a:avLst/>
          </a:prstGeom>
          <a:noFill/>
          <a:ln w="9525">
            <a:noFill/>
            <a:miter lim="800000"/>
            <a:headEnd/>
            <a:tailEnd/>
          </a:ln>
        </p:spPr>
        <p:txBody>
          <a:bodyPr wrap="none" lIns="91435" tIns="45718" rIns="91435" bIns="45718">
            <a:spAutoFit/>
          </a:bodyPr>
          <a:lstStyle/>
          <a:p>
            <a:r>
              <a:rPr lang="en-US" sz="1500"/>
              <a:t>Squadron Rehearsal Format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0" y="838200"/>
            <a:ext cx="6704013" cy="1846659"/>
          </a:xfrm>
          <a:prstGeom prst="rect">
            <a:avLst/>
          </a:prstGeom>
          <a:noFill/>
          <a:ln w="9525">
            <a:noFill/>
            <a:miter lim="800000"/>
            <a:headEnd/>
            <a:tailEnd/>
          </a:ln>
        </p:spPr>
        <p:txBody>
          <a:bodyPr wrap="square" lIns="0" tIns="0" rIns="0" bIns="0" anchor="ctr">
            <a:spAutoFit/>
          </a:bodyPr>
          <a:lstStyle/>
          <a:p>
            <a:pPr indent="455613" eaLnBrk="0" hangingPunct="0"/>
            <a:r>
              <a:rPr lang="en-US" dirty="0" smtClean="0"/>
              <a:t>Green </a:t>
            </a:r>
            <a:r>
              <a:rPr lang="en-US" dirty="0"/>
              <a:t>2 - Sensitive Items Report </a:t>
            </a:r>
          </a:p>
          <a:p>
            <a:pPr indent="455613" eaLnBrk="0" hangingPunct="0"/>
            <a:r>
              <a:rPr lang="en-US" b="0" u="none" dirty="0">
                <a:cs typeface="Times New Roman" pitchFamily="18" charset="0"/>
              </a:rPr>
              <a:t>Purpose. The sensitive items report is to ensure that all sensitive items are accounted for. </a:t>
            </a:r>
            <a:endParaRPr lang="en-US" b="0" u="none" dirty="0"/>
          </a:p>
          <a:p>
            <a:pPr indent="455613" eaLnBrk="0" hangingPunct="0"/>
            <a:endParaRPr lang="en-US" b="0" u="none" dirty="0"/>
          </a:p>
          <a:p>
            <a:pPr indent="455613" eaLnBrk="0" hangingPunct="0"/>
            <a:r>
              <a:rPr lang="en-US" b="0" u="none" dirty="0">
                <a:cs typeface="Times New Roman" pitchFamily="18" charset="0"/>
              </a:rPr>
              <a:t>If an item is missing the unit will provide the following information:</a:t>
            </a:r>
            <a:endParaRPr lang="en-US" b="0" u="none" dirty="0"/>
          </a:p>
          <a:p>
            <a:pPr indent="455613" eaLnBrk="0" hangingPunct="0"/>
            <a:r>
              <a:rPr lang="en-US" b="0" u="none" dirty="0">
                <a:cs typeface="Times New Roman" pitchFamily="18" charset="0"/>
              </a:rPr>
              <a:t>Line 1: DTG of loss:______________________________________________________</a:t>
            </a:r>
            <a:endParaRPr lang="en-US" b="0" u="none" dirty="0"/>
          </a:p>
          <a:p>
            <a:pPr indent="455613" eaLnBrk="0" hangingPunct="0"/>
            <a:r>
              <a:rPr lang="en-US" b="0" u="none" dirty="0">
                <a:cs typeface="Times New Roman" pitchFamily="18" charset="0"/>
              </a:rPr>
              <a:t>Line 2: Approximate Location of Loss:_______________________________________</a:t>
            </a:r>
            <a:endParaRPr lang="en-US" b="0" u="none" dirty="0"/>
          </a:p>
          <a:p>
            <a:pPr indent="455613" eaLnBrk="0" hangingPunct="0"/>
            <a:r>
              <a:rPr lang="en-US" b="0" u="none" dirty="0">
                <a:cs typeface="Times New Roman" pitchFamily="18" charset="0"/>
              </a:rPr>
              <a:t>Line 3: Missing Item Serial #:_______________________________________________</a:t>
            </a:r>
            <a:endParaRPr lang="en-US" b="0" u="none" dirty="0"/>
          </a:p>
          <a:p>
            <a:pPr indent="455613" eaLnBrk="0" hangingPunct="0"/>
            <a:r>
              <a:rPr lang="en-US" b="0" u="none" dirty="0">
                <a:cs typeface="Times New Roman" pitchFamily="18" charset="0"/>
              </a:rPr>
              <a:t>Line 4: Name, Rank, SSN of </a:t>
            </a:r>
            <a:r>
              <a:rPr lang="en-US" b="0" u="none" dirty="0" err="1">
                <a:cs typeface="Times New Roman" pitchFamily="18" charset="0"/>
              </a:rPr>
              <a:t>Ind</a:t>
            </a:r>
            <a:r>
              <a:rPr lang="en-US" b="0" u="none" dirty="0">
                <a:cs typeface="Times New Roman" pitchFamily="18" charset="0"/>
              </a:rPr>
              <a:t> </a:t>
            </a:r>
            <a:r>
              <a:rPr lang="en-US" b="0" u="none" dirty="0" err="1">
                <a:cs typeface="Times New Roman" pitchFamily="18" charset="0"/>
              </a:rPr>
              <a:t>Resp</a:t>
            </a:r>
            <a:r>
              <a:rPr lang="en-US" b="0" u="none" dirty="0">
                <a:cs typeface="Times New Roman" pitchFamily="18" charset="0"/>
              </a:rPr>
              <a:t>:_______________________________________</a:t>
            </a:r>
            <a:endParaRPr lang="en-US" b="0" u="none" dirty="0"/>
          </a:p>
          <a:p>
            <a:pPr indent="455613" eaLnBrk="0" hangingPunct="0"/>
            <a:r>
              <a:rPr lang="en-US" b="0" u="none" dirty="0">
                <a:cs typeface="Times New Roman" pitchFamily="18" charset="0"/>
              </a:rPr>
              <a:t>	</a:t>
            </a:r>
            <a:endParaRPr lang="en-US" b="0" u="none" dirty="0"/>
          </a:p>
          <a:p>
            <a:pPr indent="455613" eaLnBrk="0" hangingPunct="0"/>
            <a:r>
              <a:rPr lang="en-US" b="0" u="none" dirty="0">
                <a:cs typeface="Times New Roman" pitchFamily="18" charset="0"/>
              </a:rPr>
              <a:t>Line 5: Actions Taken to Recover Item:_______________________________________</a:t>
            </a:r>
          </a:p>
        </p:txBody>
      </p:sp>
      <p:sp>
        <p:nvSpPr>
          <p:cNvPr id="59395"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500-1</a:t>
            </a:r>
            <a:br>
              <a:rPr lang="en-US" u="none" dirty="0">
                <a:solidFill>
                  <a:schemeClr val="tx2"/>
                </a:solidFill>
              </a:rPr>
            </a:br>
            <a:r>
              <a:rPr lang="en-US" u="none" dirty="0">
                <a:solidFill>
                  <a:schemeClr val="tx2"/>
                </a:solidFill>
              </a:rPr>
              <a:t>Green Reports</a:t>
            </a:r>
          </a:p>
        </p:txBody>
      </p:sp>
      <p:sp>
        <p:nvSpPr>
          <p:cNvPr id="5" name="Rectangle 4"/>
          <p:cNvSpPr>
            <a:spLocks noChangeArrowheads="1"/>
          </p:cNvSpPr>
          <p:nvPr/>
        </p:nvSpPr>
        <p:spPr bwMode="auto">
          <a:xfrm>
            <a:off x="0" y="2895600"/>
            <a:ext cx="6402388" cy="6024563"/>
          </a:xfrm>
          <a:prstGeom prst="rect">
            <a:avLst/>
          </a:prstGeom>
          <a:noFill/>
          <a:ln w="9525">
            <a:noFill/>
            <a:miter lim="800000"/>
            <a:headEnd/>
            <a:tailEnd/>
          </a:ln>
        </p:spPr>
        <p:txBody>
          <a:bodyPr wrap="none" lIns="0" tIns="0" rIns="0" bIns="0" anchor="ctr">
            <a:spAutoFit/>
          </a:bodyPr>
          <a:lstStyle/>
          <a:p>
            <a:pPr indent="455613"/>
            <a:r>
              <a:rPr lang="en-US" dirty="0"/>
              <a:t>Green 3 - Weather Report</a:t>
            </a:r>
            <a:r>
              <a:rPr lang="en-US" u="none" dirty="0"/>
              <a:t> </a:t>
            </a:r>
          </a:p>
          <a:p>
            <a:pPr indent="455613" eaLnBrk="0" hangingPunct="0"/>
            <a:r>
              <a:rPr lang="en-US" b="0" u="none" dirty="0">
                <a:cs typeface="Times New Roman" pitchFamily="18" charset="0"/>
              </a:rPr>
              <a:t>Purpose. The weather report provides the commander with timely analysis</a:t>
            </a:r>
            <a:endParaRPr lang="en-US" b="0" u="none" dirty="0"/>
          </a:p>
          <a:p>
            <a:pPr indent="455613" eaLnBrk="0" hangingPunct="0"/>
            <a:r>
              <a:rPr lang="en-US" b="0" u="none" dirty="0">
                <a:cs typeface="Times New Roman" pitchFamily="18" charset="0"/>
              </a:rPr>
              <a:t>of how the weather will affect his operations. Sent from higher to lower. Sent on O/I Net.</a:t>
            </a:r>
            <a:endParaRPr lang="en-US" b="0" u="none" dirty="0"/>
          </a:p>
          <a:p>
            <a:pPr indent="455613" eaLnBrk="0" hangingPunct="0"/>
            <a:r>
              <a:rPr lang="en-US" b="0" u="none" dirty="0">
                <a:cs typeface="Times New Roman" pitchFamily="18" charset="0"/>
              </a:rPr>
              <a:t>Required: If a significant change in weather which might adversely affect operations.</a:t>
            </a:r>
            <a:endParaRPr lang="en-US" b="0" u="none" dirty="0"/>
          </a:p>
          <a:p>
            <a:pPr indent="455613" eaLnBrk="0" hangingPunct="0"/>
            <a:r>
              <a:rPr lang="en-US" b="0" u="none" dirty="0">
                <a:cs typeface="Times New Roman" pitchFamily="18" charset="0"/>
              </a:rPr>
              <a:t>Transmission: 	Primary: FM BDE O/I NET</a:t>
            </a:r>
            <a:endParaRPr lang="en-US" b="0" u="none" dirty="0"/>
          </a:p>
          <a:p>
            <a:pPr indent="455613" eaLnBrk="0" hangingPunct="0"/>
            <a:r>
              <a:rPr lang="en-US" b="0" u="none" dirty="0">
                <a:cs typeface="Times New Roman" pitchFamily="18" charset="0"/>
              </a:rPr>
              <a:t>		Alternate: FBCB2 </a:t>
            </a:r>
            <a:r>
              <a:rPr lang="en-US" b="0" u="none" dirty="0" err="1">
                <a:cs typeface="Times New Roman" pitchFamily="18" charset="0"/>
              </a:rPr>
              <a:t>preformat</a:t>
            </a:r>
            <a:endParaRPr lang="en-US" b="0" u="none" dirty="0"/>
          </a:p>
          <a:p>
            <a:pPr indent="455613" eaLnBrk="0" hangingPunct="0"/>
            <a:r>
              <a:rPr lang="en-US" b="0" u="none" dirty="0">
                <a:cs typeface="Times New Roman" pitchFamily="18" charset="0"/>
              </a:rPr>
              <a:t>		Tertiary: FBCB2 free text </a:t>
            </a:r>
            <a:endParaRPr lang="en-US" b="0" u="none" dirty="0"/>
          </a:p>
          <a:p>
            <a:pPr indent="455613" eaLnBrk="0" hangingPunct="0"/>
            <a:r>
              <a:rPr lang="en-US" b="0" u="none" dirty="0">
                <a:cs typeface="Times New Roman" pitchFamily="18" charset="0"/>
              </a:rPr>
              <a:t>Line 1: Location:_________________________________________________________</a:t>
            </a:r>
            <a:endParaRPr lang="en-US" b="0" u="none" dirty="0"/>
          </a:p>
          <a:p>
            <a:pPr indent="455613" eaLnBrk="0" hangingPunct="0"/>
            <a:r>
              <a:rPr lang="en-US" b="0" u="none" dirty="0">
                <a:cs typeface="Times New Roman" pitchFamily="18" charset="0"/>
              </a:rPr>
              <a:t>Line 2: DTG:____________________________________________________________</a:t>
            </a:r>
            <a:endParaRPr lang="en-US" b="0" u="none" dirty="0"/>
          </a:p>
          <a:p>
            <a:pPr indent="455613" eaLnBrk="0" hangingPunct="0"/>
            <a:r>
              <a:rPr lang="en-US" b="0" u="none" dirty="0">
                <a:cs typeface="Times New Roman" pitchFamily="18" charset="0"/>
              </a:rPr>
              <a:t>Line 3: Ceiling:__________________________________________________________</a:t>
            </a:r>
            <a:endParaRPr lang="en-US" b="0" u="none" dirty="0"/>
          </a:p>
          <a:p>
            <a:pPr indent="455613" eaLnBrk="0" hangingPunct="0"/>
            <a:r>
              <a:rPr lang="en-US" b="0" u="none" dirty="0">
                <a:cs typeface="Times New Roman" pitchFamily="18" charset="0"/>
              </a:rPr>
              <a:t>(Lowest forecast ceiling in hundreds of feet)</a:t>
            </a:r>
            <a:endParaRPr lang="en-US" b="0" u="none" dirty="0"/>
          </a:p>
          <a:p>
            <a:pPr indent="455613" eaLnBrk="0" hangingPunct="0"/>
            <a:r>
              <a:rPr lang="en-US" b="0" u="none" dirty="0">
                <a:cs typeface="Times New Roman" pitchFamily="18" charset="0"/>
              </a:rPr>
              <a:t>Line 4: Cover:___________________________________________________________</a:t>
            </a:r>
            <a:endParaRPr lang="en-US" b="0" u="none" dirty="0"/>
          </a:p>
          <a:p>
            <a:pPr indent="455613" eaLnBrk="0" hangingPunct="0"/>
            <a:r>
              <a:rPr lang="en-US" b="0" u="none" dirty="0">
                <a:cs typeface="Times New Roman" pitchFamily="18" charset="0"/>
              </a:rPr>
              <a:t>(Percentage of cloud cover)</a:t>
            </a:r>
            <a:endParaRPr lang="en-US" b="0" u="none" dirty="0"/>
          </a:p>
          <a:p>
            <a:pPr indent="455613" eaLnBrk="0" hangingPunct="0"/>
            <a:r>
              <a:rPr lang="en-US" b="0" u="none" dirty="0">
                <a:cs typeface="Times New Roman" pitchFamily="18" charset="0"/>
              </a:rPr>
              <a:t>Line 5: Visibility:_________________________________________________________</a:t>
            </a:r>
            <a:endParaRPr lang="en-US" b="0" u="none" dirty="0"/>
          </a:p>
          <a:p>
            <a:pPr indent="455613" eaLnBrk="0" hangingPunct="0"/>
            <a:r>
              <a:rPr lang="en-US" b="0" u="none" dirty="0">
                <a:cs typeface="Times New Roman" pitchFamily="18" charset="0"/>
              </a:rPr>
              <a:t>(Prevailing visibility in meters)</a:t>
            </a:r>
            <a:endParaRPr lang="en-US" b="0" u="none" dirty="0"/>
          </a:p>
          <a:p>
            <a:pPr indent="455613" eaLnBrk="0" hangingPunct="0"/>
            <a:r>
              <a:rPr lang="en-US" b="0" u="none" dirty="0">
                <a:cs typeface="Times New Roman" pitchFamily="18" charset="0"/>
              </a:rPr>
              <a:t>Line 6: Weather:_________________________________________________________</a:t>
            </a:r>
            <a:endParaRPr lang="en-US" b="0" u="none" dirty="0"/>
          </a:p>
          <a:p>
            <a:pPr indent="455613" eaLnBrk="0" hangingPunct="0"/>
            <a:r>
              <a:rPr lang="en-US" b="0" u="none" dirty="0">
                <a:cs typeface="Times New Roman" pitchFamily="18" charset="0"/>
              </a:rPr>
              <a:t>(Weather phenomena being forecasted)</a:t>
            </a:r>
            <a:endParaRPr lang="en-US" b="0" u="none" dirty="0"/>
          </a:p>
          <a:p>
            <a:pPr indent="455613" eaLnBrk="0" hangingPunct="0"/>
            <a:r>
              <a:rPr lang="en-US" b="0" u="none" dirty="0">
                <a:cs typeface="Times New Roman" pitchFamily="18" charset="0"/>
              </a:rPr>
              <a:t>Line 7: Max Temp:_______________________________________________________</a:t>
            </a:r>
            <a:endParaRPr lang="en-US" b="0" u="none" dirty="0"/>
          </a:p>
          <a:p>
            <a:pPr indent="455613" eaLnBrk="0" hangingPunct="0"/>
            <a:r>
              <a:rPr lang="en-US" b="0" u="none" dirty="0">
                <a:cs typeface="Times New Roman" pitchFamily="18" charset="0"/>
              </a:rPr>
              <a:t>(Centigrade and Fahrenheit)</a:t>
            </a:r>
            <a:endParaRPr lang="en-US" b="0" u="none" dirty="0"/>
          </a:p>
          <a:p>
            <a:pPr indent="455613" eaLnBrk="0" hangingPunct="0"/>
            <a:r>
              <a:rPr lang="en-US" b="0" u="none" dirty="0">
                <a:cs typeface="Times New Roman" pitchFamily="18" charset="0"/>
              </a:rPr>
              <a:t>Line 8: Min Temp:_______________________________________________________</a:t>
            </a:r>
            <a:endParaRPr lang="en-US" b="0" u="none" dirty="0"/>
          </a:p>
          <a:p>
            <a:pPr indent="455613" eaLnBrk="0" hangingPunct="0"/>
            <a:r>
              <a:rPr lang="en-US" b="0" u="none" dirty="0">
                <a:cs typeface="Times New Roman" pitchFamily="18" charset="0"/>
              </a:rPr>
              <a:t>Line 9: Wind:___________________________________________________________</a:t>
            </a:r>
            <a:endParaRPr lang="en-US" b="0" u="none" dirty="0"/>
          </a:p>
          <a:p>
            <a:pPr indent="455613" eaLnBrk="0" hangingPunct="0"/>
            <a:r>
              <a:rPr lang="en-US" b="0" u="none" dirty="0">
                <a:cs typeface="Times New Roman" pitchFamily="18" charset="0"/>
              </a:rPr>
              <a:t>(Direction and wind speeds in knots)</a:t>
            </a:r>
            <a:endParaRPr lang="en-US" b="0" u="none" dirty="0"/>
          </a:p>
          <a:p>
            <a:pPr indent="455613" eaLnBrk="0" hangingPunct="0"/>
            <a:r>
              <a:rPr lang="en-US" b="0" u="none" dirty="0">
                <a:cs typeface="Times New Roman" pitchFamily="18" charset="0"/>
              </a:rPr>
              <a:t>Line 10: Gusts:__________________________________________________________</a:t>
            </a:r>
            <a:endParaRPr lang="en-US" b="0" u="none" dirty="0"/>
          </a:p>
          <a:p>
            <a:pPr indent="455613" eaLnBrk="0" hangingPunct="0"/>
            <a:r>
              <a:rPr lang="en-US" b="0" u="none" dirty="0">
                <a:cs typeface="Times New Roman" pitchFamily="18" charset="0"/>
              </a:rPr>
              <a:t>(Peak gusts in knots)</a:t>
            </a:r>
            <a:endParaRPr lang="en-US" b="0" u="none" dirty="0"/>
          </a:p>
          <a:p>
            <a:pPr indent="455613" eaLnBrk="0" hangingPunct="0"/>
            <a:r>
              <a:rPr lang="en-US" b="0" u="none" dirty="0">
                <a:cs typeface="Times New Roman" pitchFamily="18" charset="0"/>
              </a:rPr>
              <a:t>	</a:t>
            </a:r>
            <a:endParaRPr lang="en-US" b="0" u="none" dirty="0"/>
          </a:p>
          <a:p>
            <a:pPr indent="455613" eaLnBrk="0" hangingPunct="0"/>
            <a:r>
              <a:rPr lang="en-US" b="0" u="none" dirty="0">
                <a:cs typeface="Times New Roman" pitchFamily="18" charset="0"/>
              </a:rPr>
              <a:t>Line 11: Barometric Pressure:______________________________________________</a:t>
            </a:r>
            <a:endParaRPr lang="en-US" b="0" u="none" dirty="0"/>
          </a:p>
          <a:p>
            <a:pPr indent="455613" eaLnBrk="0" hangingPunct="0"/>
            <a:r>
              <a:rPr lang="en-US" b="0" u="none" dirty="0">
                <a:cs typeface="Times New Roman" pitchFamily="18" charset="0"/>
              </a:rPr>
              <a:t>(In both </a:t>
            </a:r>
            <a:r>
              <a:rPr lang="en-US" b="0" u="none" dirty="0" err="1">
                <a:cs typeface="Times New Roman" pitchFamily="18" charset="0"/>
              </a:rPr>
              <a:t>millibars</a:t>
            </a:r>
            <a:r>
              <a:rPr lang="en-US" b="0" u="none" dirty="0">
                <a:cs typeface="Times New Roman" pitchFamily="18" charset="0"/>
              </a:rPr>
              <a:t> and atmospheres)</a:t>
            </a:r>
            <a:endParaRPr lang="en-US" b="0" u="none" dirty="0"/>
          </a:p>
          <a:p>
            <a:pPr indent="455613" eaLnBrk="0" hangingPunct="0"/>
            <a:r>
              <a:rPr lang="en-US" b="0" u="none" dirty="0">
                <a:cs typeface="Times New Roman" pitchFamily="18" charset="0"/>
              </a:rPr>
              <a:t>Line 12: Light Data:_______________________________________________________</a:t>
            </a:r>
            <a:endParaRPr lang="en-US" b="0" u="none" dirty="0"/>
          </a:p>
          <a:p>
            <a:pPr indent="455613" eaLnBrk="0" hangingPunct="0"/>
            <a:r>
              <a:rPr lang="en-US" b="0" u="none" dirty="0">
                <a:cs typeface="Times New Roman" pitchFamily="18" charset="0"/>
              </a:rPr>
              <a:t>		</a:t>
            </a:r>
            <a:endParaRPr lang="en-US" b="0" u="none" dirty="0"/>
          </a:p>
          <a:p>
            <a:pPr indent="455613" eaLnBrk="0" hangingPunct="0"/>
            <a:r>
              <a:rPr lang="en-US" b="0" u="none" dirty="0">
                <a:cs typeface="Times New Roman" pitchFamily="18" charset="0"/>
              </a:rPr>
              <a:t>EENT____ MR____MS______ BMNT______ SR_____SS_____</a:t>
            </a:r>
            <a:endParaRPr lang="en-US" b="0" u="none" dirty="0"/>
          </a:p>
          <a:p>
            <a:pPr indent="455613" eaLnBrk="0" hangingPunct="0"/>
            <a:r>
              <a:rPr lang="en-US" b="0" u="none" dirty="0">
                <a:cs typeface="Times New Roman" pitchFamily="18" charset="0"/>
              </a:rPr>
              <a:t>Line 13: Significant Weather Effects__________________________________________</a:t>
            </a:r>
          </a:p>
          <a:p>
            <a:pPr indent="455613" eaLnBrk="0" hangingPunct="0"/>
            <a:r>
              <a:rPr lang="en-US" b="0" u="none" dirty="0">
                <a:cs typeface="Times New Roman" pitchFamily="18" charset="0"/>
              </a:rPr>
              <a:t/>
            </a:r>
            <a:br>
              <a:rPr lang="en-US" b="0" u="none" dirty="0">
                <a:cs typeface="Times New Roman" pitchFamily="18" charset="0"/>
              </a:rPr>
            </a:br>
            <a:endParaRPr lang="en-US" u="none"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500-3</a:t>
            </a:r>
            <a:br>
              <a:rPr lang="en-US" u="none">
                <a:solidFill>
                  <a:schemeClr val="tx2"/>
                </a:solidFill>
              </a:rPr>
            </a:br>
            <a:r>
              <a:rPr lang="en-US" u="none">
                <a:solidFill>
                  <a:schemeClr val="tx2"/>
                </a:solidFill>
              </a:rPr>
              <a:t>Green Reports</a:t>
            </a:r>
          </a:p>
        </p:txBody>
      </p:sp>
      <p:sp>
        <p:nvSpPr>
          <p:cNvPr id="61443" name="Rectangle 3"/>
          <p:cNvSpPr>
            <a:spLocks noChangeArrowheads="1"/>
          </p:cNvSpPr>
          <p:nvPr/>
        </p:nvSpPr>
        <p:spPr bwMode="auto">
          <a:xfrm>
            <a:off x="0" y="971013"/>
            <a:ext cx="6858000" cy="7201972"/>
          </a:xfrm>
          <a:prstGeom prst="rect">
            <a:avLst/>
          </a:prstGeom>
          <a:noFill/>
          <a:ln w="9525">
            <a:noFill/>
            <a:miter lim="800000"/>
            <a:headEnd/>
            <a:tailEnd/>
          </a:ln>
        </p:spPr>
        <p:txBody>
          <a:bodyPr wrap="square" lIns="0" tIns="0" rIns="0" bIns="0" anchor="ctr">
            <a:spAutoFit/>
          </a:bodyPr>
          <a:lstStyle/>
          <a:p>
            <a:pPr indent="455613" eaLnBrk="0" hangingPunct="0"/>
            <a:r>
              <a:rPr lang="en-US" dirty="0"/>
              <a:t>Green 4 - BDA Report </a:t>
            </a:r>
          </a:p>
          <a:p>
            <a:pPr indent="455613" eaLnBrk="0" hangingPunct="0"/>
            <a:r>
              <a:rPr lang="en-US" b="0" u="none" dirty="0" smtClean="0">
                <a:cs typeface="Times New Roman" pitchFamily="18" charset="0"/>
              </a:rPr>
              <a:t>Purpose</a:t>
            </a:r>
            <a:r>
              <a:rPr lang="en-US" b="0" u="none" dirty="0">
                <a:cs typeface="Times New Roman" pitchFamily="18" charset="0"/>
              </a:rPr>
              <a:t>.  To provide information to the SQDN S-2 on enemy losses in order to estimate 	enemy combat strength.</a:t>
            </a:r>
            <a:endParaRPr lang="en-US" b="0" u="none" dirty="0"/>
          </a:p>
          <a:p>
            <a:pPr indent="455613" eaLnBrk="0" hangingPunct="0"/>
            <a:r>
              <a:rPr lang="en-US" b="0" u="none" dirty="0">
                <a:cs typeface="Times New Roman" pitchFamily="18" charset="0"/>
              </a:rPr>
              <a:t>Line 1: Time:____________________________________________________________</a:t>
            </a:r>
            <a:endParaRPr lang="en-US" b="0" u="none" dirty="0"/>
          </a:p>
          <a:p>
            <a:pPr indent="455613" eaLnBrk="0" hangingPunct="0"/>
            <a:r>
              <a:rPr lang="en-US" b="0" u="none" dirty="0">
                <a:cs typeface="Times New Roman" pitchFamily="18" charset="0"/>
              </a:rPr>
              <a:t>Line 2: Location:_________________________________________________________</a:t>
            </a:r>
            <a:endParaRPr lang="en-US" b="0" u="none" dirty="0"/>
          </a:p>
          <a:p>
            <a:pPr indent="455613" eaLnBrk="0" hangingPunct="0"/>
            <a:r>
              <a:rPr lang="en-US" b="0" u="none" dirty="0">
                <a:cs typeface="Times New Roman" pitchFamily="18" charset="0"/>
              </a:rPr>
              <a:t>Line 3: Each Type of System:</a:t>
            </a:r>
            <a:endParaRPr lang="en-US" b="0" u="none" dirty="0"/>
          </a:p>
          <a:p>
            <a:pPr indent="455613" eaLnBrk="0" hangingPunct="0"/>
            <a:r>
              <a:rPr lang="en-US" b="0" u="none" dirty="0">
                <a:cs typeface="Times New Roman" pitchFamily="18" charset="0"/>
              </a:rPr>
              <a:t>    #Destroyed/#Damaged__________________________________________________</a:t>
            </a:r>
          </a:p>
          <a:p>
            <a:pPr indent="455613" eaLnBrk="0" hangingPunct="0"/>
            <a:r>
              <a:rPr lang="en-US" b="0" u="none" dirty="0">
                <a:cs typeface="Times New Roman" pitchFamily="18" charset="0"/>
              </a:rPr>
              <a:t>Line 4: Enemy Unit (State Known or Assessed)</a:t>
            </a:r>
            <a:endParaRPr lang="en-US" b="0" u="none" dirty="0"/>
          </a:p>
          <a:p>
            <a:pPr indent="455613" eaLnBrk="0" hangingPunct="0"/>
            <a:r>
              <a:rPr lang="en-US" b="0" u="none" dirty="0">
                <a:cs typeface="Times New Roman" pitchFamily="18" charset="0"/>
              </a:rPr>
              <a:t>____________________________________________________________________________</a:t>
            </a:r>
            <a:endParaRPr lang="en-US" b="0" u="none" dirty="0"/>
          </a:p>
          <a:p>
            <a:pPr indent="455613" eaLnBrk="0" hangingPunct="0"/>
            <a:r>
              <a:rPr lang="en-US" b="0" u="none" dirty="0">
                <a:cs typeface="Times New Roman" pitchFamily="18" charset="0"/>
              </a:rPr>
              <a:t>Line 5: Source of BDA (Direct Fire, Indirect, CAS)_______________________________</a:t>
            </a:r>
            <a:endParaRPr lang="en-US" b="0" u="none" dirty="0"/>
          </a:p>
          <a:p>
            <a:pPr indent="455613" eaLnBrk="0" hangingPunct="0"/>
            <a:r>
              <a:rPr lang="en-US" b="0" u="none" dirty="0">
                <a:cs typeface="Times New Roman" pitchFamily="18" charset="0"/>
              </a:rPr>
              <a:t>Line 6: Report what remains of unit (if known) 	______________________________________________________________________</a:t>
            </a:r>
            <a:endParaRPr lang="en-US" b="0" u="none" dirty="0"/>
          </a:p>
          <a:p>
            <a:pPr indent="455613" eaLnBrk="0" hangingPunct="0"/>
            <a:r>
              <a:rPr lang="en-US" b="0" u="none" dirty="0">
                <a:cs typeface="Times New Roman" pitchFamily="18" charset="0"/>
              </a:rPr>
              <a:t/>
            </a:r>
            <a:br>
              <a:rPr lang="en-US" b="0" u="none" dirty="0">
                <a:cs typeface="Times New Roman" pitchFamily="18" charset="0"/>
              </a:rPr>
            </a:br>
            <a:endParaRPr lang="en-US" b="0" u="none" dirty="0"/>
          </a:p>
          <a:p>
            <a:pPr indent="455613" eaLnBrk="0" hangingPunct="0"/>
            <a:r>
              <a:rPr lang="en-US" dirty="0">
                <a:cs typeface="Times New Roman" pitchFamily="18" charset="0"/>
              </a:rPr>
              <a:t>Green 5 – Intelligence Summary Report</a:t>
            </a:r>
            <a:endParaRPr lang="en-US" b="0" dirty="0"/>
          </a:p>
          <a:p>
            <a:pPr indent="455613" eaLnBrk="0" hangingPunct="0"/>
            <a:r>
              <a:rPr lang="en-US" b="0" u="none" dirty="0">
                <a:cs typeface="Times New Roman" pitchFamily="18" charset="0"/>
              </a:rPr>
              <a:t>Purpose. The INTSUM is used to provide the S-2s with intelligence summaries </a:t>
            </a:r>
            <a:endParaRPr lang="en-US" b="0" u="none" dirty="0"/>
          </a:p>
          <a:p>
            <a:pPr indent="455613" eaLnBrk="0" hangingPunct="0"/>
            <a:r>
              <a:rPr lang="en-US" b="0" u="none" dirty="0">
                <a:cs typeface="Times New Roman" pitchFamily="18" charset="0"/>
              </a:rPr>
              <a:t>covering the previous 12 hours of enemy activity. Sent from higher to lower.</a:t>
            </a:r>
            <a:endParaRPr lang="en-US" b="0" u="none" dirty="0"/>
          </a:p>
          <a:p>
            <a:pPr indent="455613" eaLnBrk="0" hangingPunct="0"/>
            <a:r>
              <a:rPr lang="en-US" b="0" u="none" dirty="0" smtClean="0">
                <a:cs typeface="Times New Roman" pitchFamily="18" charset="0"/>
              </a:rPr>
              <a:t>Line </a:t>
            </a:r>
            <a:r>
              <a:rPr lang="en-US" b="0" u="none" dirty="0">
                <a:cs typeface="Times New Roman" pitchFamily="18" charset="0"/>
              </a:rPr>
              <a:t>1: Issuing Unit:______________________________________________________</a:t>
            </a:r>
            <a:endParaRPr lang="en-US" b="0" u="none" dirty="0"/>
          </a:p>
          <a:p>
            <a:pPr indent="455613" eaLnBrk="0" hangingPunct="0"/>
            <a:r>
              <a:rPr lang="en-US" b="0" u="none" dirty="0">
                <a:cs typeface="Times New Roman" pitchFamily="18" charset="0"/>
              </a:rPr>
              <a:t>Line 2: Time of Issue:_____________________________________________________</a:t>
            </a:r>
            <a:endParaRPr lang="en-US" b="0" u="none" dirty="0"/>
          </a:p>
          <a:p>
            <a:pPr indent="455613" eaLnBrk="0" hangingPunct="0"/>
            <a:r>
              <a:rPr lang="en-US" b="0" u="none" dirty="0">
                <a:cs typeface="Times New Roman" pitchFamily="18" charset="0"/>
              </a:rPr>
              <a:t>Line 3: Summary of Activity 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          </a:t>
            </a:r>
            <a:endParaRPr lang="en-US" b="0" u="none" dirty="0"/>
          </a:p>
          <a:p>
            <a:pPr indent="455613" eaLnBrk="0" hangingPunct="0"/>
            <a:r>
              <a:rPr lang="en-US" b="0" u="none" dirty="0">
                <a:cs typeface="Times New Roman" pitchFamily="18" charset="0"/>
              </a:rPr>
              <a:t>Line 4: Enemy Strength &amp; Disposition:_______________________________________</a:t>
            </a:r>
            <a:endParaRPr lang="en-US" b="0" u="none" dirty="0"/>
          </a:p>
          <a:p>
            <a:pPr indent="455613" eaLnBrk="0" hangingPunct="0"/>
            <a:r>
              <a:rPr lang="en-US" b="0" u="none" dirty="0">
                <a:cs typeface="Times New Roman" pitchFamily="18" charset="0"/>
              </a:rPr>
              <a:t>Line 5: Enemy Frontline Trace:_____________________________________________</a:t>
            </a:r>
            <a:endParaRPr lang="en-US" b="0" u="none" dirty="0"/>
          </a:p>
          <a:p>
            <a:pPr indent="455613" eaLnBrk="0" hangingPunct="0"/>
            <a:r>
              <a:rPr lang="en-US" b="0" u="none" dirty="0">
                <a:cs typeface="Times New Roman" pitchFamily="18" charset="0"/>
              </a:rPr>
              <a:t>Line 6: Most Likely COA:_________________________________________________	</a:t>
            </a:r>
            <a:endParaRPr lang="en-US" b="0" u="none" dirty="0"/>
          </a:p>
          <a:p>
            <a:pPr indent="455613" eaLnBrk="0" hangingPunct="0"/>
            <a:r>
              <a:rPr lang="en-US" b="0" u="none" dirty="0">
                <a:cs typeface="Times New Roman" pitchFamily="18" charset="0"/>
              </a:rPr>
              <a:t>Line 7: Enemy Weaknesses:_______________________________________________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	</a:t>
            </a:r>
            <a:endParaRPr lang="en-US" b="0" u="none" dirty="0"/>
          </a:p>
          <a:p>
            <a:pPr indent="455613" eaLnBrk="0" hangingPunct="0"/>
            <a:r>
              <a:rPr lang="en-US" b="0" u="none" dirty="0">
                <a:cs typeface="Times New Roman" pitchFamily="18" charset="0"/>
              </a:rPr>
              <a:t>Line 8: Current PIR/IR:____________________________________________________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endParaRPr lang="en-US" b="0" u="none" dirty="0"/>
          </a:p>
          <a:p>
            <a:pPr indent="455613" eaLnBrk="0" hangingPunct="0"/>
            <a:r>
              <a:rPr lang="en-US" b="0" u="none" dirty="0">
                <a:cs typeface="Times New Roman" pitchFamily="18" charset="0"/>
              </a:rPr>
              <a:t>______________________________________________________________________</a:t>
            </a: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500-4</a:t>
            </a:r>
            <a:br>
              <a:rPr lang="en-US" u="none">
                <a:solidFill>
                  <a:schemeClr val="tx2"/>
                </a:solidFill>
              </a:rPr>
            </a:br>
            <a:r>
              <a:rPr lang="en-US" u="none">
                <a:solidFill>
                  <a:schemeClr val="tx2"/>
                </a:solidFill>
              </a:rPr>
              <a:t>Green Reports</a:t>
            </a:r>
          </a:p>
        </p:txBody>
      </p:sp>
      <p:sp>
        <p:nvSpPr>
          <p:cNvPr id="62467" name="Rectangle 3"/>
          <p:cNvSpPr>
            <a:spLocks noChangeArrowheads="1"/>
          </p:cNvSpPr>
          <p:nvPr/>
        </p:nvSpPr>
        <p:spPr bwMode="auto">
          <a:xfrm>
            <a:off x="0" y="720348"/>
            <a:ext cx="6858000" cy="4247317"/>
          </a:xfrm>
          <a:prstGeom prst="rect">
            <a:avLst/>
          </a:prstGeom>
          <a:noFill/>
          <a:ln w="9525">
            <a:noFill/>
            <a:miter lim="800000"/>
            <a:headEnd/>
            <a:tailEnd/>
          </a:ln>
        </p:spPr>
        <p:txBody>
          <a:bodyPr lIns="0" tIns="0" rIns="0" bIns="0" anchor="ctr">
            <a:spAutoFit/>
          </a:bodyPr>
          <a:lstStyle/>
          <a:p>
            <a:pPr indent="455613" eaLnBrk="0" hangingPunct="0"/>
            <a:r>
              <a:rPr lang="en-US" dirty="0">
                <a:cs typeface="Times New Roman" pitchFamily="18" charset="0"/>
              </a:rPr>
              <a:t>Green 6 - Reporting Captured Enemy Equipment</a:t>
            </a:r>
            <a:endParaRPr lang="en-US" b="0" dirty="0">
              <a:cs typeface="Times New Roman" pitchFamily="18" charset="0"/>
            </a:endParaRPr>
          </a:p>
          <a:p>
            <a:pPr indent="455613" eaLnBrk="0" hangingPunct="0"/>
            <a:r>
              <a:rPr lang="en-US" b="0" u="none" dirty="0">
                <a:cs typeface="Times New Roman" pitchFamily="18" charset="0"/>
              </a:rPr>
              <a:t>Purpose. To provide intelligence information to the commanders on enemy </a:t>
            </a:r>
          </a:p>
          <a:p>
            <a:pPr indent="455613" eaLnBrk="0" hangingPunct="0"/>
            <a:r>
              <a:rPr lang="en-US" b="0" u="none" dirty="0">
                <a:cs typeface="Times New Roman" pitchFamily="18" charset="0"/>
              </a:rPr>
              <a:t>composition, strengths, and weaknesses.</a:t>
            </a:r>
          </a:p>
          <a:p>
            <a:pPr indent="455613" eaLnBrk="0" hangingPunct="0"/>
            <a:r>
              <a:rPr lang="en-US" b="0" u="none" dirty="0" smtClean="0">
                <a:cs typeface="Times New Roman" pitchFamily="18" charset="0"/>
              </a:rPr>
              <a:t>Line </a:t>
            </a:r>
            <a:r>
              <a:rPr lang="en-US" b="0" u="none" dirty="0">
                <a:cs typeface="Times New Roman" pitchFamily="18" charset="0"/>
              </a:rPr>
              <a:t>1: DTG Found:______________________________________________________</a:t>
            </a:r>
          </a:p>
          <a:p>
            <a:pPr indent="455613" eaLnBrk="0" hangingPunct="0"/>
            <a:r>
              <a:rPr lang="en-US" b="0" u="none" dirty="0">
                <a:cs typeface="Times New Roman" pitchFamily="18" charset="0"/>
              </a:rPr>
              <a:t>Line 2: Type and Quantity of Equipment:______________________________________</a:t>
            </a:r>
            <a:br>
              <a:rPr lang="en-US" b="0" u="none" dirty="0">
                <a:cs typeface="Times New Roman" pitchFamily="18" charset="0"/>
              </a:rPr>
            </a:br>
            <a:r>
              <a:rPr lang="en-US" b="0" u="none" dirty="0">
                <a:cs typeface="Times New Roman" pitchFamily="18" charset="0"/>
              </a:rPr>
              <a:t>	</a:t>
            </a:r>
          </a:p>
          <a:p>
            <a:pPr indent="455613" eaLnBrk="0" hangingPunct="0"/>
            <a:r>
              <a:rPr lang="en-US" b="0" u="none" dirty="0">
                <a:cs typeface="Times New Roman" pitchFamily="18" charset="0"/>
              </a:rPr>
              <a:t>Line 3: Country of Origin:__________________________________________________</a:t>
            </a:r>
          </a:p>
          <a:p>
            <a:pPr indent="455613" eaLnBrk="0" hangingPunct="0"/>
            <a:r>
              <a:rPr lang="en-US" b="0" u="none" dirty="0">
                <a:cs typeface="Times New Roman" pitchFamily="18" charset="0"/>
              </a:rPr>
              <a:t>Line 4: Brief Description of each item:________________________________________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Line 5: Commander Name and Unit that Captured 	Equipment:_______________________________________________________</a:t>
            </a:r>
          </a:p>
          <a:p>
            <a:pPr indent="455613" eaLnBrk="0" hangingPunct="0"/>
            <a:r>
              <a:rPr lang="en-US" b="0" u="none" dirty="0">
                <a:cs typeface="Times New Roman" pitchFamily="18" charset="0"/>
              </a:rPr>
              <a:t>Line 6: Actions taken with 	Equipment:_______________________________________________________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endParaRPr lang="en-US" b="0" u="none" dirty="0">
              <a:cs typeface="Times New Roman" pitchFamily="18" charset="0"/>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501-1</a:t>
            </a:r>
            <a:br>
              <a:rPr lang="en-US" u="none">
                <a:solidFill>
                  <a:schemeClr val="tx2"/>
                </a:solidFill>
              </a:rPr>
            </a:br>
            <a:r>
              <a:rPr lang="en-US" u="none">
                <a:solidFill>
                  <a:schemeClr val="tx2"/>
                </a:solidFill>
              </a:rPr>
              <a:t>Blue Reports</a:t>
            </a:r>
          </a:p>
        </p:txBody>
      </p:sp>
      <p:sp>
        <p:nvSpPr>
          <p:cNvPr id="63491" name="Rectangle 3"/>
          <p:cNvSpPr>
            <a:spLocks noChangeArrowheads="1"/>
          </p:cNvSpPr>
          <p:nvPr/>
        </p:nvSpPr>
        <p:spPr bwMode="auto">
          <a:xfrm>
            <a:off x="0" y="703965"/>
            <a:ext cx="6858000" cy="5816969"/>
          </a:xfrm>
          <a:prstGeom prst="rect">
            <a:avLst/>
          </a:prstGeom>
          <a:noFill/>
          <a:ln w="9525">
            <a:noFill/>
            <a:miter lim="800000"/>
            <a:headEnd/>
            <a:tailEnd/>
          </a:ln>
        </p:spPr>
        <p:txBody>
          <a:bodyPr lIns="91431" tIns="45716" rIns="91431" bIns="45716" anchor="ctr">
            <a:spAutoFit/>
          </a:bodyPr>
          <a:lstStyle/>
          <a:p>
            <a:pPr indent="455613"/>
            <a:r>
              <a:rPr lang="en-US" dirty="0">
                <a:cs typeface="Times New Roman" pitchFamily="18" charset="0"/>
              </a:rPr>
              <a:t>Blue 1 - Spot Report </a:t>
            </a:r>
            <a:endParaRPr lang="en-US" b="0" dirty="0">
              <a:cs typeface="Times New Roman" pitchFamily="18" charset="0"/>
            </a:endParaRPr>
          </a:p>
          <a:p>
            <a:pPr indent="455613" eaLnBrk="0" hangingPunct="0"/>
            <a:r>
              <a:rPr lang="en-US" b="0" u="none" dirty="0">
                <a:cs typeface="Times New Roman" pitchFamily="18" charset="0"/>
              </a:rPr>
              <a:t>Purpose</a:t>
            </a:r>
            <a:r>
              <a:rPr lang="en-US" u="none" dirty="0">
                <a:cs typeface="Times New Roman" pitchFamily="18" charset="0"/>
              </a:rPr>
              <a:t>.</a:t>
            </a:r>
            <a:r>
              <a:rPr lang="en-US" b="0" u="none" dirty="0">
                <a:cs typeface="Times New Roman" pitchFamily="18" charset="0"/>
              </a:rPr>
              <a:t> The Spot Report provides the commander with immediate information on the 	enemy that could influence the conduct of operations. Sent from lower to higher</a:t>
            </a:r>
            <a:r>
              <a:rPr lang="en-US" b="0" u="none" dirty="0" smtClean="0">
                <a:cs typeface="Times New Roman" pitchFamily="18" charset="0"/>
              </a:rPr>
              <a:t>.</a:t>
            </a:r>
          </a:p>
          <a:p>
            <a:pPr indent="455613" eaLnBrk="0" hangingPunct="0"/>
            <a:endParaRPr lang="en-US" b="0" u="none" dirty="0">
              <a:cs typeface="Times New Roman" pitchFamily="18" charset="0"/>
            </a:endParaRPr>
          </a:p>
          <a:p>
            <a:pPr indent="455613" eaLnBrk="0" hangingPunct="0"/>
            <a:r>
              <a:rPr lang="en-US" b="0" u="none" dirty="0" smtClean="0">
                <a:cs typeface="Times New Roman" pitchFamily="18" charset="0"/>
              </a:rPr>
              <a:t>Line </a:t>
            </a:r>
            <a:r>
              <a:rPr lang="en-US" b="0" u="none" dirty="0">
                <a:cs typeface="Times New Roman" pitchFamily="18" charset="0"/>
              </a:rPr>
              <a:t>1: Reporting Unit I.D.:_________________________________________________</a:t>
            </a:r>
          </a:p>
          <a:p>
            <a:pPr indent="455613" eaLnBrk="0" hangingPunct="0"/>
            <a:r>
              <a:rPr lang="en-US" b="0" u="none" dirty="0">
                <a:cs typeface="Times New Roman" pitchFamily="18" charset="0"/>
              </a:rPr>
              <a:t>Line 2: Size:____________________________________________________________</a:t>
            </a:r>
          </a:p>
          <a:p>
            <a:pPr indent="455613" eaLnBrk="0" hangingPunct="0"/>
            <a:r>
              <a:rPr lang="en-US" b="0" u="none" dirty="0">
                <a:cs typeface="Times New Roman" pitchFamily="18" charset="0"/>
              </a:rPr>
              <a:t>Line 3: Activity:__________________________________________________________</a:t>
            </a:r>
          </a:p>
          <a:p>
            <a:pPr indent="455613" eaLnBrk="0" hangingPunct="0"/>
            <a:r>
              <a:rPr lang="en-US" b="0" u="none" dirty="0">
                <a:cs typeface="Times New Roman" pitchFamily="18" charset="0"/>
              </a:rPr>
              <a:t>______________________________________________________________________</a:t>
            </a:r>
          </a:p>
          <a:p>
            <a:pPr indent="455613" eaLnBrk="0" hangingPunct="0"/>
            <a:r>
              <a:rPr lang="en-US" b="0" u="none" dirty="0">
                <a:cs typeface="Times New Roman" pitchFamily="18" charset="0"/>
              </a:rPr>
              <a:t>Line 4: Location (Grid):____________________________________________________</a:t>
            </a:r>
          </a:p>
          <a:p>
            <a:pPr indent="455613" eaLnBrk="0" hangingPunct="0"/>
            <a:r>
              <a:rPr lang="en-US" b="0" u="none" dirty="0">
                <a:cs typeface="Times New Roman" pitchFamily="18" charset="0"/>
              </a:rPr>
              <a:t>	</a:t>
            </a:r>
          </a:p>
          <a:p>
            <a:pPr indent="455613" eaLnBrk="0" hangingPunct="0"/>
            <a:r>
              <a:rPr lang="en-US" b="0" u="none" dirty="0">
                <a:cs typeface="Times New Roman" pitchFamily="18" charset="0"/>
              </a:rPr>
              <a:t>Line 5: Time:____________________________________________________________</a:t>
            </a:r>
          </a:p>
          <a:p>
            <a:pPr indent="455613" eaLnBrk="0" hangingPunct="0"/>
            <a:endParaRPr lang="en-US" b="0" u="none" dirty="0" smtClean="0">
              <a:cs typeface="Times New Roman" pitchFamily="18" charset="0"/>
            </a:endParaRPr>
          </a:p>
          <a:p>
            <a:pPr indent="455613" eaLnBrk="0" hangingPunct="0"/>
            <a:r>
              <a:rPr lang="en-US" dirty="0" smtClean="0">
                <a:cs typeface="Times New Roman" pitchFamily="18" charset="0"/>
              </a:rPr>
              <a:t>Blue 2 (SITREP)</a:t>
            </a:r>
          </a:p>
          <a:p>
            <a:pPr indent="455613" eaLnBrk="0" hangingPunct="0"/>
            <a:r>
              <a:rPr lang="en-US" b="0" u="none" dirty="0" smtClean="0">
                <a:cs typeface="Times New Roman" pitchFamily="18" charset="0"/>
              </a:rPr>
              <a:t>	See following Page.</a:t>
            </a:r>
          </a:p>
          <a:p>
            <a:pPr indent="455613" eaLnBrk="0" hangingPunct="0"/>
            <a:endParaRPr lang="en-US" b="0" u="none" dirty="0">
              <a:cs typeface="Times New Roman" pitchFamily="18" charset="0"/>
            </a:endParaRPr>
          </a:p>
          <a:p>
            <a:pPr indent="455613" eaLnBrk="0" hangingPunct="0"/>
            <a:r>
              <a:rPr lang="en-US" dirty="0">
                <a:solidFill>
                  <a:srgbClr val="000000"/>
                </a:solidFill>
                <a:cs typeface="Times New Roman" pitchFamily="18" charset="0"/>
              </a:rPr>
              <a:t>Blue </a:t>
            </a:r>
            <a:r>
              <a:rPr lang="en-US" dirty="0" smtClean="0">
                <a:solidFill>
                  <a:srgbClr val="000000"/>
                </a:solidFill>
                <a:cs typeface="Times New Roman" pitchFamily="18" charset="0"/>
              </a:rPr>
              <a:t>3 </a:t>
            </a:r>
            <a:r>
              <a:rPr lang="en-US" dirty="0">
                <a:solidFill>
                  <a:srgbClr val="000000"/>
                </a:solidFill>
                <a:cs typeface="Times New Roman" pitchFamily="18" charset="0"/>
              </a:rPr>
              <a:t>- Closing Report </a:t>
            </a:r>
          </a:p>
          <a:p>
            <a:pPr indent="455613" eaLnBrk="0" hangingPunct="0"/>
            <a:r>
              <a:rPr lang="en-US" b="0" u="none" dirty="0">
                <a:solidFill>
                  <a:srgbClr val="000000"/>
                </a:solidFill>
                <a:cs typeface="Times New Roman" pitchFamily="18" charset="0"/>
              </a:rPr>
              <a:t>Purpose. The closing report is used when a unit has moved from one location to another and provides information letting the commander know that all personnel and equipment have relocated and have been accounted.</a:t>
            </a:r>
          </a:p>
          <a:p>
            <a:pPr indent="455613" eaLnBrk="0" hangingPunct="0"/>
            <a:endParaRPr lang="en-US" b="0" u="none" dirty="0">
              <a:solidFill>
                <a:srgbClr val="000000"/>
              </a:solidFill>
              <a:cs typeface="Times New Roman" pitchFamily="18" charset="0"/>
            </a:endParaRPr>
          </a:p>
          <a:p>
            <a:pPr indent="455613" eaLnBrk="0" hangingPunct="0"/>
            <a:r>
              <a:rPr lang="en-US" b="0" u="none" dirty="0">
                <a:solidFill>
                  <a:srgbClr val="000000"/>
                </a:solidFill>
                <a:cs typeface="Times New Roman" pitchFamily="18" charset="0"/>
              </a:rPr>
              <a:t>Line 1: Unit:______________________________________________________</a:t>
            </a:r>
          </a:p>
          <a:p>
            <a:pPr indent="455613" eaLnBrk="0" hangingPunct="0"/>
            <a:r>
              <a:rPr lang="en-US" b="0" u="none" dirty="0">
                <a:solidFill>
                  <a:srgbClr val="000000"/>
                </a:solidFill>
                <a:cs typeface="Times New Roman" pitchFamily="18" charset="0"/>
              </a:rPr>
              <a:t>Line 2: DTG:______________________________________________________</a:t>
            </a:r>
          </a:p>
          <a:p>
            <a:pPr indent="455613" eaLnBrk="0" hangingPunct="0"/>
            <a:r>
              <a:rPr lang="en-US" b="0" u="none" dirty="0">
                <a:solidFill>
                  <a:srgbClr val="000000"/>
                </a:solidFill>
                <a:cs typeface="Times New Roman" pitchFamily="18" charset="0"/>
              </a:rPr>
              <a:t>		(DTG when unit departed from last location)</a:t>
            </a:r>
          </a:p>
          <a:p>
            <a:pPr indent="455613" eaLnBrk="0" hangingPunct="0"/>
            <a:r>
              <a:rPr lang="en-US" b="0" u="none" dirty="0">
                <a:solidFill>
                  <a:srgbClr val="000000"/>
                </a:solidFill>
                <a:cs typeface="Times New Roman" pitchFamily="18" charset="0"/>
              </a:rPr>
              <a:t>Line 3: DTG:______________________________________________________</a:t>
            </a:r>
          </a:p>
          <a:p>
            <a:pPr indent="455613" eaLnBrk="0" hangingPunct="0"/>
            <a:r>
              <a:rPr lang="en-US" b="0" u="none" dirty="0">
                <a:solidFill>
                  <a:srgbClr val="000000"/>
                </a:solidFill>
                <a:cs typeface="Times New Roman" pitchFamily="18" charset="0"/>
              </a:rPr>
              <a:t>		(DTG when unit closed at new location)</a:t>
            </a:r>
          </a:p>
          <a:p>
            <a:pPr indent="455613" eaLnBrk="0" hangingPunct="0"/>
            <a:r>
              <a:rPr lang="en-US" b="0" u="none" dirty="0">
                <a:solidFill>
                  <a:srgbClr val="000000"/>
                </a:solidFill>
                <a:cs typeface="Times New Roman" pitchFamily="18" charset="0"/>
              </a:rPr>
              <a:t>Line 4: DTG:______________________________________________________</a:t>
            </a:r>
          </a:p>
          <a:p>
            <a:pPr indent="455613" eaLnBrk="0" hangingPunct="0"/>
            <a:r>
              <a:rPr lang="en-US" b="0" u="none" dirty="0">
                <a:solidFill>
                  <a:srgbClr val="000000"/>
                </a:solidFill>
                <a:cs typeface="Times New Roman" pitchFamily="18" charset="0"/>
              </a:rPr>
              <a:t>		(DTG for Trail Party or disabled vehicles)</a:t>
            </a:r>
          </a:p>
          <a:p>
            <a:pPr indent="455613" eaLnBrk="0" hangingPunct="0"/>
            <a:r>
              <a:rPr lang="en-US" b="0" u="none" dirty="0">
                <a:solidFill>
                  <a:srgbClr val="000000"/>
                </a:solidFill>
                <a:cs typeface="Times New Roman" pitchFamily="18" charset="0"/>
              </a:rPr>
              <a:t>Line 5: Location (Grid):______________________________________________</a:t>
            </a:r>
          </a:p>
          <a:p>
            <a:pPr indent="455613" eaLnBrk="0" hangingPunct="0"/>
            <a:r>
              <a:rPr lang="en-US" b="0" u="none" dirty="0">
                <a:solidFill>
                  <a:srgbClr val="000000"/>
                </a:solidFill>
                <a:cs typeface="Times New Roman" pitchFamily="18" charset="0"/>
              </a:rPr>
              <a:t>		(Grid location to new location)</a:t>
            </a:r>
          </a:p>
          <a:p>
            <a:pPr indent="455613" eaLnBrk="0" hangingPunct="0"/>
            <a:r>
              <a:rPr lang="en-US" b="0" u="none" dirty="0">
                <a:solidFill>
                  <a:srgbClr val="000000"/>
                </a:solidFill>
                <a:cs typeface="Times New Roman" pitchFamily="18" charset="0"/>
              </a:rPr>
              <a:t>Line 6: Sensitive Items: Use color code to indicate unit status._______________</a:t>
            </a:r>
          </a:p>
          <a:p>
            <a:pPr indent="455613" eaLnBrk="0" hangingPunct="0"/>
            <a:r>
              <a:rPr lang="en-US" b="0" u="none" dirty="0">
                <a:solidFill>
                  <a:srgbClr val="000000"/>
                </a:solidFill>
                <a:cs typeface="Times New Roman" pitchFamily="18" charset="0"/>
              </a:rPr>
              <a:t>Line 7: Personnel: Use color code to indicate unit status.___________________</a:t>
            </a:r>
            <a:endParaRPr lang="en-US" u="none" dirty="0">
              <a:solidFill>
                <a:srgbClr val="00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76200"/>
            <a:ext cx="1122423" cy="461665"/>
          </a:xfrm>
          <a:prstGeom prst="rect">
            <a:avLst/>
          </a:prstGeom>
          <a:noFill/>
        </p:spPr>
        <p:txBody>
          <a:bodyPr wrap="none" rtlCol="0">
            <a:spAutoFit/>
          </a:bodyPr>
          <a:lstStyle/>
          <a:p>
            <a:r>
              <a:rPr lang="en-US" sz="1200" dirty="0" smtClean="0">
                <a:latin typeface="Arial" pitchFamily="34" charset="0"/>
                <a:cs typeface="Arial" pitchFamily="34" charset="0"/>
              </a:rPr>
              <a:t>Card: # 925-2</a:t>
            </a:r>
          </a:p>
          <a:p>
            <a:r>
              <a:rPr lang="en-US" sz="1200" dirty="0" smtClean="0">
                <a:latin typeface="Arial" pitchFamily="34" charset="0"/>
                <a:cs typeface="Arial" pitchFamily="34" charset="0"/>
              </a:rPr>
              <a:t>Reports</a:t>
            </a:r>
          </a:p>
        </p:txBody>
      </p:sp>
      <p:sp>
        <p:nvSpPr>
          <p:cNvPr id="8" name="TextBox 7"/>
          <p:cNvSpPr txBox="1"/>
          <p:nvPr/>
        </p:nvSpPr>
        <p:spPr>
          <a:xfrm>
            <a:off x="304800" y="375345"/>
            <a:ext cx="6553200" cy="7478970"/>
          </a:xfrm>
          <a:prstGeom prst="rect">
            <a:avLst/>
          </a:prstGeom>
          <a:noFill/>
        </p:spPr>
        <p:txBody>
          <a:bodyPr wrap="square" rtlCol="0">
            <a:spAutoFit/>
          </a:bodyPr>
          <a:lstStyle/>
          <a:p>
            <a:r>
              <a:rPr lang="en-US" sz="1600" dirty="0" smtClean="0"/>
              <a:t>Blue 2 – Situation Report (SITREP) </a:t>
            </a:r>
          </a:p>
          <a:p>
            <a:pPr eaLnBrk="0" hangingPunct="0"/>
            <a:r>
              <a:rPr lang="en-US" sz="1600" b="0" u="none" dirty="0" smtClean="0">
                <a:cs typeface="Times New Roman" pitchFamily="18" charset="0"/>
              </a:rPr>
              <a:t>Purpose.  To provide commander accurate status of subordinate units. </a:t>
            </a:r>
            <a:endParaRPr lang="en-US" sz="1600" b="0" u="none" dirty="0" smtClean="0"/>
          </a:p>
          <a:p>
            <a:endParaRPr lang="en-US" sz="1600" dirty="0" smtClean="0"/>
          </a:p>
          <a:p>
            <a:r>
              <a:rPr lang="en-US" sz="1600" b="0" u="none" dirty="0" smtClean="0"/>
              <a:t>Line 1. As of DTG</a:t>
            </a:r>
          </a:p>
          <a:p>
            <a:endParaRPr lang="en-US" sz="1600" b="0" u="none" dirty="0" smtClean="0"/>
          </a:p>
          <a:p>
            <a:r>
              <a:rPr lang="en-US" sz="1600" b="0" u="none" dirty="0" smtClean="0"/>
              <a:t>Line 2. Brief summary of enemy activity, casualties inflicted, and prisoners captured, or personnel detained.</a:t>
            </a:r>
          </a:p>
          <a:p>
            <a:endParaRPr lang="en-US" sz="1600" b="0" u="none" dirty="0" smtClean="0"/>
          </a:p>
          <a:p>
            <a:r>
              <a:rPr lang="en-US" sz="1600" b="0" u="none" dirty="0" smtClean="0"/>
              <a:t>Line 3. Friendly locations</a:t>
            </a:r>
          </a:p>
          <a:p>
            <a:pPr lvl="1">
              <a:buFontTx/>
              <a:buChar char="-"/>
            </a:pPr>
            <a:r>
              <a:rPr lang="en-US" sz="1600" b="0" u="none" dirty="0" smtClean="0"/>
              <a:t> CP locations</a:t>
            </a:r>
          </a:p>
          <a:p>
            <a:pPr lvl="1">
              <a:buFontTx/>
              <a:buChar char="-"/>
            </a:pPr>
            <a:r>
              <a:rPr lang="en-US" sz="1600" b="0" u="none" dirty="0" smtClean="0"/>
              <a:t> Center mass of all elements</a:t>
            </a:r>
          </a:p>
          <a:p>
            <a:pPr lvl="1">
              <a:buFontTx/>
              <a:buChar char="-"/>
            </a:pPr>
            <a:r>
              <a:rPr lang="en-US" sz="1600" b="0" u="none" dirty="0" smtClean="0"/>
              <a:t> Any additional comments necessary</a:t>
            </a:r>
          </a:p>
          <a:p>
            <a:pPr lvl="1">
              <a:buFontTx/>
              <a:buChar char="-"/>
            </a:pPr>
            <a:r>
              <a:rPr lang="en-US" sz="1600" b="0" u="none" dirty="0" smtClean="0"/>
              <a:t> Major changes in concept of ops or scheme of maneuver </a:t>
            </a:r>
          </a:p>
          <a:p>
            <a:pPr marL="7938" lvl="1"/>
            <a:endParaRPr lang="en-US" sz="1600" b="0" u="none" dirty="0" smtClean="0"/>
          </a:p>
          <a:p>
            <a:pPr marL="7938" lvl="1"/>
            <a:r>
              <a:rPr lang="en-US" sz="1600" b="0" u="none" dirty="0" smtClean="0"/>
              <a:t>Line 4. Combat vehicles operational </a:t>
            </a:r>
          </a:p>
          <a:p>
            <a:pPr marL="7938" lvl="1"/>
            <a:endParaRPr lang="en-US" sz="1600" b="0" u="none" dirty="0" smtClean="0"/>
          </a:p>
          <a:p>
            <a:pPr marL="7938" lvl="1"/>
            <a:r>
              <a:rPr lang="en-US" sz="1600" b="0" u="none" dirty="0" smtClean="0"/>
              <a:t>Line 5. Defensive obstacles and locations</a:t>
            </a:r>
          </a:p>
          <a:p>
            <a:pPr marL="465138" lvl="2">
              <a:buFontTx/>
              <a:buChar char="-"/>
            </a:pPr>
            <a:r>
              <a:rPr lang="en-US" sz="1600" b="0" u="none" dirty="0" smtClean="0"/>
              <a:t> MF – Minefield</a:t>
            </a:r>
          </a:p>
          <a:p>
            <a:pPr marL="465138" lvl="2">
              <a:buFontTx/>
              <a:buChar char="-"/>
            </a:pPr>
            <a:r>
              <a:rPr lang="en-US" sz="1600" b="0" u="none" dirty="0" smtClean="0"/>
              <a:t> TD – Tank ditch</a:t>
            </a:r>
          </a:p>
          <a:p>
            <a:pPr marL="465138" lvl="2">
              <a:buFontTx/>
              <a:buChar char="-"/>
            </a:pPr>
            <a:r>
              <a:rPr lang="en-US" sz="1600" b="0" u="none" dirty="0" smtClean="0"/>
              <a:t> AB – </a:t>
            </a:r>
            <a:r>
              <a:rPr lang="en-US" sz="1600" b="0" u="none" dirty="0" err="1" smtClean="0"/>
              <a:t>Abatis</a:t>
            </a:r>
            <a:endParaRPr lang="en-US" sz="1600" b="0" u="none" dirty="0" smtClean="0"/>
          </a:p>
          <a:p>
            <a:pPr marL="465138" lvl="2">
              <a:buFontTx/>
              <a:buChar char="-"/>
            </a:pPr>
            <a:r>
              <a:rPr lang="en-US" sz="1600" b="0" u="none" dirty="0" smtClean="0"/>
              <a:t> RC – Road crater</a:t>
            </a:r>
          </a:p>
          <a:p>
            <a:pPr marL="465138" lvl="2">
              <a:buFontTx/>
              <a:buChar char="-"/>
            </a:pPr>
            <a:r>
              <a:rPr lang="en-US" sz="1600" b="0" u="none" dirty="0" smtClean="0"/>
              <a:t> CW – Concertina wire</a:t>
            </a:r>
          </a:p>
          <a:p>
            <a:pPr marL="7938" lvl="1"/>
            <a:endParaRPr lang="en-US" sz="1600" b="0" u="none" dirty="0" smtClean="0"/>
          </a:p>
          <a:p>
            <a:pPr marL="7938" lvl="1"/>
            <a:r>
              <a:rPr lang="en-US" sz="1600" b="0" u="none" dirty="0" smtClean="0"/>
              <a:t>Line 6. Personnel strength fit for duty using color chart </a:t>
            </a:r>
          </a:p>
          <a:p>
            <a:pPr marL="7938" lvl="1"/>
            <a:endParaRPr lang="en-US" sz="1600" b="0" u="none" dirty="0" smtClean="0"/>
          </a:p>
          <a:p>
            <a:pPr marL="7938" lvl="1"/>
            <a:r>
              <a:rPr lang="en-US" sz="1600" b="0" u="none" dirty="0" smtClean="0"/>
              <a:t>Line 7. Classes III and V supplies available for combat vehicles using color chart </a:t>
            </a:r>
          </a:p>
          <a:p>
            <a:pPr marL="7938" lvl="1"/>
            <a:endParaRPr lang="en-US" sz="1600" b="0" u="none" dirty="0" smtClean="0"/>
          </a:p>
          <a:p>
            <a:pPr marL="7938" lvl="1"/>
            <a:r>
              <a:rPr lang="en-US" sz="1600" b="0" u="none" dirty="0" smtClean="0"/>
              <a:t>Line 8. Summary of tactical mission</a:t>
            </a:r>
          </a:p>
        </p:txBody>
      </p:sp>
      <p:grpSp>
        <p:nvGrpSpPr>
          <p:cNvPr id="2" name="Group 8"/>
          <p:cNvGrpSpPr/>
          <p:nvPr/>
        </p:nvGrpSpPr>
        <p:grpSpPr>
          <a:xfrm>
            <a:off x="4495800" y="4572000"/>
            <a:ext cx="1905000" cy="1038999"/>
            <a:chOff x="4343400" y="2819400"/>
            <a:chExt cx="1905000" cy="1038999"/>
          </a:xfrm>
        </p:grpSpPr>
        <p:sp>
          <p:nvSpPr>
            <p:cNvPr id="10" name="TextBox 9"/>
            <p:cNvSpPr txBox="1"/>
            <p:nvPr/>
          </p:nvSpPr>
          <p:spPr>
            <a:xfrm>
              <a:off x="4343400" y="3352800"/>
              <a:ext cx="1905000" cy="276999"/>
            </a:xfrm>
            <a:prstGeom prst="rect">
              <a:avLst/>
            </a:prstGeom>
            <a:solidFill>
              <a:srgbClr val="FF0000"/>
            </a:solidFill>
          </p:spPr>
          <p:txBody>
            <a:bodyPr wrap="square" rtlCol="0">
              <a:spAutoFit/>
            </a:bodyPr>
            <a:lstStyle/>
            <a:p>
              <a:pPr algn="ctr"/>
              <a:r>
                <a:rPr lang="en-US" u="none" dirty="0" smtClean="0"/>
                <a:t>74 – 60%</a:t>
              </a:r>
            </a:p>
          </p:txBody>
        </p:sp>
        <p:sp>
          <p:nvSpPr>
            <p:cNvPr id="11" name="TextBox 10"/>
            <p:cNvSpPr txBox="1"/>
            <p:nvPr/>
          </p:nvSpPr>
          <p:spPr>
            <a:xfrm>
              <a:off x="4343400" y="2819400"/>
              <a:ext cx="1905000" cy="276999"/>
            </a:xfrm>
            <a:prstGeom prst="rect">
              <a:avLst/>
            </a:prstGeom>
            <a:solidFill>
              <a:srgbClr val="00B050"/>
            </a:solidFill>
          </p:spPr>
          <p:txBody>
            <a:bodyPr wrap="square" rtlCol="0">
              <a:spAutoFit/>
            </a:bodyPr>
            <a:lstStyle/>
            <a:p>
              <a:pPr algn="ctr"/>
              <a:r>
                <a:rPr lang="en-US" u="none" dirty="0" smtClean="0"/>
                <a:t>100 – 90%</a:t>
              </a:r>
            </a:p>
          </p:txBody>
        </p:sp>
        <p:sp>
          <p:nvSpPr>
            <p:cNvPr id="12" name="TextBox 11"/>
            <p:cNvSpPr txBox="1"/>
            <p:nvPr/>
          </p:nvSpPr>
          <p:spPr>
            <a:xfrm>
              <a:off x="4343400" y="3075801"/>
              <a:ext cx="1905000" cy="276999"/>
            </a:xfrm>
            <a:prstGeom prst="rect">
              <a:avLst/>
            </a:prstGeom>
            <a:solidFill>
              <a:srgbClr val="FFC000"/>
            </a:solidFill>
          </p:spPr>
          <p:txBody>
            <a:bodyPr wrap="square" rtlCol="0">
              <a:spAutoFit/>
            </a:bodyPr>
            <a:lstStyle/>
            <a:p>
              <a:pPr algn="ctr"/>
              <a:r>
                <a:rPr lang="en-US" u="none" dirty="0" smtClean="0"/>
                <a:t>89 – 75%</a:t>
              </a:r>
            </a:p>
          </p:txBody>
        </p:sp>
        <p:sp>
          <p:nvSpPr>
            <p:cNvPr id="13" name="TextBox 12"/>
            <p:cNvSpPr txBox="1"/>
            <p:nvPr/>
          </p:nvSpPr>
          <p:spPr>
            <a:xfrm>
              <a:off x="4343400" y="3581400"/>
              <a:ext cx="1905000" cy="276999"/>
            </a:xfrm>
            <a:prstGeom prst="rect">
              <a:avLst/>
            </a:prstGeom>
            <a:solidFill>
              <a:schemeClr val="tx1"/>
            </a:solidFill>
          </p:spPr>
          <p:txBody>
            <a:bodyPr wrap="square" rtlCol="0">
              <a:spAutoFit/>
            </a:bodyPr>
            <a:lstStyle/>
            <a:p>
              <a:pPr algn="ctr"/>
              <a:r>
                <a:rPr lang="en-US" u="none" dirty="0" smtClean="0">
                  <a:solidFill>
                    <a:schemeClr val="bg1"/>
                  </a:solidFill>
                </a:rPr>
                <a:t>59 – Below </a:t>
              </a:r>
              <a:endParaRPr lang="en-US" u="none" dirty="0">
                <a:solidFill>
                  <a:schemeClr val="bg1"/>
                </a:solidFill>
              </a:endParaRPr>
            </a:p>
          </p:txBody>
        </p:sp>
      </p:gr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76200"/>
            <a:ext cx="1122423" cy="461665"/>
          </a:xfrm>
          <a:prstGeom prst="rect">
            <a:avLst/>
          </a:prstGeom>
          <a:noFill/>
        </p:spPr>
        <p:txBody>
          <a:bodyPr wrap="none" rtlCol="0">
            <a:spAutoFit/>
          </a:bodyPr>
          <a:lstStyle/>
          <a:p>
            <a:r>
              <a:rPr lang="en-US" sz="1200" dirty="0" smtClean="0">
                <a:latin typeface="Arial" pitchFamily="34" charset="0"/>
                <a:cs typeface="Arial" pitchFamily="34" charset="0"/>
              </a:rPr>
              <a:t>Card: # 925-3</a:t>
            </a:r>
          </a:p>
          <a:p>
            <a:r>
              <a:rPr lang="en-US" sz="1200" dirty="0" smtClean="0">
                <a:latin typeface="Arial" pitchFamily="34" charset="0"/>
                <a:cs typeface="Arial" pitchFamily="34" charset="0"/>
              </a:rPr>
              <a:t>Reports</a:t>
            </a:r>
          </a:p>
        </p:txBody>
      </p:sp>
      <p:sp>
        <p:nvSpPr>
          <p:cNvPr id="11" name="TextBox 10"/>
          <p:cNvSpPr txBox="1"/>
          <p:nvPr/>
        </p:nvSpPr>
        <p:spPr>
          <a:xfrm>
            <a:off x="228600" y="457200"/>
            <a:ext cx="6629400" cy="4185761"/>
          </a:xfrm>
          <a:prstGeom prst="rect">
            <a:avLst/>
          </a:prstGeom>
          <a:noFill/>
        </p:spPr>
        <p:txBody>
          <a:bodyPr wrap="square" rtlCol="0">
            <a:spAutoFit/>
          </a:bodyPr>
          <a:lstStyle/>
          <a:p>
            <a:r>
              <a:rPr lang="en-US" sz="1400" u="none" dirty="0" smtClean="0">
                <a:cs typeface="Times New Roman" pitchFamily="18" charset="0"/>
              </a:rPr>
              <a:t>BLUE 4, 5, 7, 8, 9 10 Reports</a:t>
            </a:r>
          </a:p>
          <a:p>
            <a:pPr eaLnBrk="0" hangingPunct="0"/>
            <a:r>
              <a:rPr lang="en-US" sz="1400" b="0" u="none" dirty="0" smtClean="0">
                <a:cs typeface="Times New Roman" pitchFamily="18" charset="0"/>
              </a:rPr>
              <a:t>Purpose.  To provide information to the SQDN S-2 on route characteristics  </a:t>
            </a:r>
            <a:endParaRPr lang="en-US" sz="1400" b="0" u="none" dirty="0" smtClean="0"/>
          </a:p>
          <a:p>
            <a:r>
              <a:rPr lang="en-US" sz="1400" dirty="0" smtClean="0"/>
              <a:t>Blue 4 – Report for Bridge, Overpass, Culvert, Underpass, or Tunnel (BRIDGEREP)</a:t>
            </a:r>
          </a:p>
          <a:p>
            <a:endParaRPr lang="en-US" sz="1400" dirty="0" smtClean="0"/>
          </a:p>
          <a:p>
            <a:r>
              <a:rPr lang="en-US" sz="1400" b="0" u="none" dirty="0" smtClean="0"/>
              <a:t>Line Alpha: Type and Grid location</a:t>
            </a:r>
          </a:p>
          <a:p>
            <a:endParaRPr lang="en-US" sz="1400" b="0" u="none" dirty="0" smtClean="0"/>
          </a:p>
          <a:p>
            <a:r>
              <a:rPr lang="en-US" sz="1400" b="0" u="none" dirty="0" smtClean="0"/>
              <a:t>Line Bravo: Overall length</a:t>
            </a:r>
          </a:p>
          <a:p>
            <a:endParaRPr lang="en-US" sz="1400" b="0" u="none" dirty="0" smtClean="0"/>
          </a:p>
          <a:p>
            <a:r>
              <a:rPr lang="en-US" sz="1400" b="0" u="none" dirty="0" smtClean="0"/>
              <a:t>Line Charlie: Width of roadway</a:t>
            </a:r>
          </a:p>
          <a:p>
            <a:endParaRPr lang="en-US" sz="1400" b="0" u="none" dirty="0" smtClean="0"/>
          </a:p>
          <a:p>
            <a:r>
              <a:rPr lang="en-US" sz="1400" b="0" u="none" dirty="0" smtClean="0"/>
              <a:t>Line Delta: Height restrictions</a:t>
            </a:r>
          </a:p>
          <a:p>
            <a:endParaRPr lang="en-US" sz="1400" b="0" u="none" dirty="0" smtClean="0"/>
          </a:p>
          <a:p>
            <a:r>
              <a:rPr lang="en-US" sz="1400" b="0" u="none" dirty="0" smtClean="0"/>
              <a:t>Line Echo: Length and number of spans</a:t>
            </a:r>
          </a:p>
          <a:p>
            <a:endParaRPr lang="en-US" sz="1400" b="0" u="none" dirty="0" smtClean="0"/>
          </a:p>
          <a:p>
            <a:r>
              <a:rPr lang="en-US" sz="1400" b="0" u="none" dirty="0" smtClean="0"/>
              <a:t>Line Foxtrot: Computed classification (MLC)</a:t>
            </a:r>
          </a:p>
          <a:p>
            <a:endParaRPr lang="en-US" sz="1400" b="0" u="none" dirty="0" smtClean="0"/>
          </a:p>
          <a:p>
            <a:r>
              <a:rPr lang="en-US" sz="1400" b="0" u="none" dirty="0" smtClean="0"/>
              <a:t>Line Golf: Bypass locations and conditions</a:t>
            </a:r>
          </a:p>
          <a:p>
            <a:endParaRPr lang="en-US" sz="1400" b="0" u="none" dirty="0"/>
          </a:p>
        </p:txBody>
      </p:sp>
      <p:sp>
        <p:nvSpPr>
          <p:cNvPr id="12" name="TextBox 11"/>
          <p:cNvSpPr txBox="1"/>
          <p:nvPr/>
        </p:nvSpPr>
        <p:spPr>
          <a:xfrm>
            <a:off x="228600" y="4572000"/>
            <a:ext cx="6096000" cy="4616648"/>
          </a:xfrm>
          <a:prstGeom prst="rect">
            <a:avLst/>
          </a:prstGeom>
          <a:noFill/>
        </p:spPr>
        <p:txBody>
          <a:bodyPr wrap="square" rtlCol="0">
            <a:spAutoFit/>
          </a:bodyPr>
          <a:lstStyle/>
          <a:p>
            <a:r>
              <a:rPr lang="en-US" sz="1400" dirty="0" smtClean="0"/>
              <a:t>Blue 5 – Report for Ford, Ferry, or other Crossing Site (CROSSREP) </a:t>
            </a:r>
          </a:p>
          <a:p>
            <a:r>
              <a:rPr lang="en-US" sz="1400" b="0" u="none" dirty="0" smtClean="0"/>
              <a:t>Line Alpha: Type and Grid location</a:t>
            </a:r>
          </a:p>
          <a:p>
            <a:endParaRPr lang="en-US" sz="1400" b="0" u="none" dirty="0" smtClean="0"/>
          </a:p>
          <a:p>
            <a:r>
              <a:rPr lang="en-US" sz="1400" b="0" u="none" dirty="0" smtClean="0"/>
              <a:t>Line Bravo: Length of crossing</a:t>
            </a:r>
          </a:p>
          <a:p>
            <a:endParaRPr lang="en-US" sz="1400" b="0" u="none" dirty="0" smtClean="0"/>
          </a:p>
          <a:p>
            <a:r>
              <a:rPr lang="en-US" sz="1400" b="0" u="none" dirty="0" smtClean="0"/>
              <a:t>Line Charlie: Usable width</a:t>
            </a:r>
          </a:p>
          <a:p>
            <a:endParaRPr lang="en-US" sz="1400" b="0" u="none" dirty="0" smtClean="0"/>
          </a:p>
          <a:p>
            <a:r>
              <a:rPr lang="en-US" sz="1400" b="0" u="none" dirty="0" smtClean="0"/>
              <a:t>Line Delta: Current speed in per second </a:t>
            </a:r>
          </a:p>
          <a:p>
            <a:endParaRPr lang="en-US" sz="1400" b="0" u="none" dirty="0" smtClean="0"/>
          </a:p>
          <a:p>
            <a:r>
              <a:rPr lang="en-US" sz="1400" b="0" u="none" dirty="0" smtClean="0"/>
              <a:t>Line Echo: Maximum depth in meters</a:t>
            </a:r>
          </a:p>
          <a:p>
            <a:endParaRPr lang="en-US" sz="1400" b="0" u="none" dirty="0" smtClean="0"/>
          </a:p>
          <a:p>
            <a:r>
              <a:rPr lang="en-US" sz="1400" b="0" u="none" dirty="0" smtClean="0"/>
              <a:t>Line Foxtrot: Bottom material and condition</a:t>
            </a:r>
          </a:p>
          <a:p>
            <a:endParaRPr lang="en-US" sz="1400" b="0" u="none" dirty="0" smtClean="0"/>
          </a:p>
          <a:p>
            <a:r>
              <a:rPr lang="en-US" sz="1400" b="0" u="none" dirty="0" smtClean="0"/>
              <a:t>Line Golf: Capacity classification of any existing ferry equipment</a:t>
            </a:r>
          </a:p>
          <a:p>
            <a:endParaRPr lang="en-US" sz="1400" b="0" u="none" dirty="0" smtClean="0"/>
          </a:p>
          <a:p>
            <a:r>
              <a:rPr lang="en-US" sz="1400" b="0" u="none" dirty="0" smtClean="0"/>
              <a:t>Line Hotel: Slope of entry bank</a:t>
            </a:r>
          </a:p>
          <a:p>
            <a:endParaRPr lang="en-US" sz="1400" b="0" u="none" dirty="0" smtClean="0"/>
          </a:p>
          <a:p>
            <a:r>
              <a:rPr lang="en-US" sz="1400" b="0" u="none" dirty="0" smtClean="0"/>
              <a:t>Line India: Slope of exit bank</a:t>
            </a:r>
          </a:p>
          <a:p>
            <a:endParaRPr lang="en-US" sz="1400" b="0" u="none" dirty="0" smtClean="0"/>
          </a:p>
          <a:p>
            <a:r>
              <a:rPr lang="en-US" sz="1400" b="0" u="none" dirty="0" smtClean="0"/>
              <a:t>Line Kilo: Other comments as necessary</a:t>
            </a:r>
          </a:p>
          <a:p>
            <a:endParaRPr lang="en-US" sz="1400" b="0" u="none" dirty="0"/>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76200"/>
            <a:ext cx="1122423" cy="461665"/>
          </a:xfrm>
          <a:prstGeom prst="rect">
            <a:avLst/>
          </a:prstGeom>
          <a:noFill/>
        </p:spPr>
        <p:txBody>
          <a:bodyPr wrap="none" rtlCol="0">
            <a:spAutoFit/>
          </a:bodyPr>
          <a:lstStyle/>
          <a:p>
            <a:r>
              <a:rPr lang="en-US" sz="1200" dirty="0" smtClean="0">
                <a:latin typeface="Arial" pitchFamily="34" charset="0"/>
                <a:cs typeface="Arial" pitchFamily="34" charset="0"/>
              </a:rPr>
              <a:t>Card: # 925-5</a:t>
            </a:r>
          </a:p>
          <a:p>
            <a:r>
              <a:rPr lang="en-US" sz="1200" dirty="0" smtClean="0">
                <a:latin typeface="Arial" pitchFamily="34" charset="0"/>
                <a:cs typeface="Arial" pitchFamily="34" charset="0"/>
              </a:rPr>
              <a:t>Reports</a:t>
            </a:r>
          </a:p>
        </p:txBody>
      </p:sp>
      <p:sp>
        <p:nvSpPr>
          <p:cNvPr id="7" name="TextBox 6"/>
          <p:cNvSpPr txBox="1"/>
          <p:nvPr/>
        </p:nvSpPr>
        <p:spPr>
          <a:xfrm>
            <a:off x="304800" y="433923"/>
            <a:ext cx="6324600" cy="8710077"/>
          </a:xfrm>
          <a:prstGeom prst="rect">
            <a:avLst/>
          </a:prstGeom>
          <a:noFill/>
        </p:spPr>
        <p:txBody>
          <a:bodyPr wrap="square" rtlCol="0">
            <a:spAutoFit/>
          </a:bodyPr>
          <a:lstStyle/>
          <a:p>
            <a:r>
              <a:rPr lang="en-US" sz="1600" dirty="0" smtClean="0"/>
              <a:t>Blue 7 – Route Reconnaissance Report (ROUTEREP)</a:t>
            </a:r>
          </a:p>
          <a:p>
            <a:r>
              <a:rPr lang="en-US" sz="1600" b="0" u="none" dirty="0" smtClean="0"/>
              <a:t>Line Alpha: Begin grid location</a:t>
            </a:r>
          </a:p>
          <a:p>
            <a:endParaRPr lang="en-US" sz="1600" b="0" u="none" dirty="0" smtClean="0"/>
          </a:p>
          <a:p>
            <a:r>
              <a:rPr lang="en-US" sz="1600" b="0" u="none" dirty="0" smtClean="0"/>
              <a:t>Line Bravo: End grid location</a:t>
            </a:r>
          </a:p>
          <a:p>
            <a:endParaRPr lang="en-US" sz="1600" b="0" u="none" dirty="0" smtClean="0"/>
          </a:p>
          <a:p>
            <a:r>
              <a:rPr lang="en-US" sz="1600" b="0" u="none" dirty="0" smtClean="0"/>
              <a:t>Line Charlie: Type of route using the following designations:</a:t>
            </a:r>
          </a:p>
          <a:p>
            <a:pPr marL="342900" indent="-342900">
              <a:buAutoNum type="arabicPeriod"/>
            </a:pPr>
            <a:r>
              <a:rPr lang="en-US" sz="1600" b="0" u="none" dirty="0" smtClean="0"/>
              <a:t>Highway</a:t>
            </a:r>
          </a:p>
          <a:p>
            <a:pPr marL="342900" indent="-342900">
              <a:buAutoNum type="arabicPeriod"/>
            </a:pPr>
            <a:r>
              <a:rPr lang="en-US" sz="1600" b="0" u="none" dirty="0" smtClean="0"/>
              <a:t>Road</a:t>
            </a:r>
          </a:p>
          <a:p>
            <a:pPr marL="342900" indent="-342900">
              <a:buAutoNum type="arabicPeriod"/>
            </a:pPr>
            <a:r>
              <a:rPr lang="en-US" sz="1600" b="0" u="none" dirty="0" smtClean="0"/>
              <a:t>Trail</a:t>
            </a:r>
          </a:p>
          <a:p>
            <a:pPr marL="342900" indent="-342900">
              <a:buAutoNum type="arabicPeriod"/>
            </a:pPr>
            <a:r>
              <a:rPr lang="en-US" sz="1600" b="0" u="none" dirty="0" smtClean="0"/>
              <a:t>Cross-country</a:t>
            </a:r>
          </a:p>
          <a:p>
            <a:pPr marL="342900" indent="-342900">
              <a:buAutoNum type="arabicPeriod"/>
            </a:pPr>
            <a:endParaRPr lang="en-US" sz="1600" b="0" u="none" dirty="0" smtClean="0"/>
          </a:p>
          <a:p>
            <a:r>
              <a:rPr lang="en-US" sz="1600" b="0" u="none" dirty="0" smtClean="0"/>
              <a:t>Line Delta: Classification of route. (Height, width, weight restrictions for military load classifications) </a:t>
            </a:r>
          </a:p>
          <a:p>
            <a:r>
              <a:rPr lang="en-US" sz="1600" b="0" u="none" dirty="0" smtClean="0"/>
              <a:t>75. Tank</a:t>
            </a:r>
          </a:p>
          <a:p>
            <a:r>
              <a:rPr lang="en-US" sz="1600" b="0" u="none" dirty="0" smtClean="0"/>
              <a:t>35. Bradley</a:t>
            </a:r>
          </a:p>
          <a:p>
            <a:r>
              <a:rPr lang="en-US" sz="1600" b="0" u="none" dirty="0" smtClean="0"/>
              <a:t>20. Loaded LHS family</a:t>
            </a:r>
          </a:p>
          <a:p>
            <a:r>
              <a:rPr lang="en-US" sz="1600" b="0" u="none" dirty="0" smtClean="0"/>
              <a:t>4. HMMWV family</a:t>
            </a:r>
          </a:p>
          <a:p>
            <a:endParaRPr lang="en-US" sz="1600" b="0" u="none" dirty="0" smtClean="0"/>
          </a:p>
          <a:p>
            <a:r>
              <a:rPr lang="en-US" sz="1600" b="0" u="none" dirty="0" smtClean="0"/>
              <a:t>Line Echo: Seasonal Limitations</a:t>
            </a:r>
          </a:p>
          <a:p>
            <a:r>
              <a:rPr lang="en-US" sz="1600" b="0" u="none" dirty="0" smtClean="0"/>
              <a:t>X. All weather (Year round usage) </a:t>
            </a:r>
          </a:p>
          <a:p>
            <a:r>
              <a:rPr lang="en-US" sz="1600" b="0" u="none" dirty="0" smtClean="0"/>
              <a:t>Y. Limited all weather (Use limited during bad weather) </a:t>
            </a:r>
          </a:p>
          <a:p>
            <a:r>
              <a:rPr lang="en-US" sz="1600" b="0" u="none" dirty="0" smtClean="0"/>
              <a:t>Z. Fair weather (Impassable during bad weather)</a:t>
            </a:r>
          </a:p>
          <a:p>
            <a:endParaRPr lang="en-US" sz="1600" b="0" u="none" dirty="0" smtClean="0"/>
          </a:p>
          <a:p>
            <a:r>
              <a:rPr lang="en-US" sz="1600" b="0" u="none" dirty="0" smtClean="0"/>
              <a:t>Line Foxtrot: Rate of movement the route will support</a:t>
            </a:r>
          </a:p>
          <a:p>
            <a:pPr marL="342900" indent="-342900">
              <a:buAutoNum type="arabicPeriod"/>
            </a:pPr>
            <a:r>
              <a:rPr lang="en-US" sz="1600" b="0" u="none" dirty="0" smtClean="0"/>
              <a:t>Fast</a:t>
            </a:r>
          </a:p>
          <a:p>
            <a:pPr marL="342900" indent="-342900">
              <a:buAutoNum type="arabicPeriod"/>
            </a:pPr>
            <a:r>
              <a:rPr lang="en-US" sz="1600" b="0" u="none" dirty="0" smtClean="0"/>
              <a:t>Slow </a:t>
            </a:r>
          </a:p>
          <a:p>
            <a:pPr marL="342900" indent="-342900">
              <a:buAutoNum type="arabicPeriod"/>
            </a:pPr>
            <a:endParaRPr lang="en-US" sz="1600" b="0" u="none" dirty="0" smtClean="0"/>
          </a:p>
          <a:p>
            <a:pPr marL="342900" indent="-342900"/>
            <a:r>
              <a:rPr lang="en-US" sz="1600" b="0" u="none" dirty="0" smtClean="0"/>
              <a:t>Line Golf: Location and type of any critical points, including:</a:t>
            </a:r>
          </a:p>
          <a:p>
            <a:pPr marL="342900" indent="-342900">
              <a:buFontTx/>
              <a:buChar char="-"/>
            </a:pPr>
            <a:r>
              <a:rPr lang="en-US" sz="1600" b="0" u="none" dirty="0" smtClean="0"/>
              <a:t>Curves with a radius of 45m or less</a:t>
            </a:r>
          </a:p>
          <a:p>
            <a:pPr marL="342900" indent="-342900">
              <a:buFontTx/>
              <a:buChar char="-"/>
            </a:pPr>
            <a:r>
              <a:rPr lang="en-US" sz="1600" b="0" u="none" dirty="0" smtClean="0"/>
              <a:t>Uphill slopes with grades of 5% or greater</a:t>
            </a:r>
          </a:p>
          <a:p>
            <a:pPr marL="342900" indent="-342900">
              <a:buFontTx/>
              <a:buChar char="-"/>
            </a:pPr>
            <a:r>
              <a:rPr lang="en-US" sz="1600" b="0" u="none" dirty="0" smtClean="0"/>
              <a:t>Width restrictions of 6m or less for one-way traffic; 10m or less for two-way traffic</a:t>
            </a:r>
          </a:p>
          <a:p>
            <a:pPr marL="342900" indent="-342900">
              <a:buFontTx/>
              <a:buChar char="-"/>
            </a:pPr>
            <a:r>
              <a:rPr lang="en-US" sz="1600" b="0" u="none" dirty="0" smtClean="0"/>
              <a:t>Overhead clearance of 4.3m or less</a:t>
            </a:r>
          </a:p>
          <a:p>
            <a:pPr marL="342900" indent="-342900">
              <a:buFontTx/>
              <a:buChar char="-"/>
            </a:pPr>
            <a:endParaRPr lang="en-US" sz="1600" b="0" u="none" dirty="0" smtClean="0"/>
          </a:p>
          <a:p>
            <a:endParaRPr lang="en-US" sz="1600" b="0" u="none" dirty="0"/>
          </a:p>
        </p:txBody>
      </p:sp>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501-2</a:t>
            </a:r>
            <a:br>
              <a:rPr lang="en-US" u="none">
                <a:solidFill>
                  <a:schemeClr val="tx2"/>
                </a:solidFill>
              </a:rPr>
            </a:br>
            <a:r>
              <a:rPr lang="en-US" u="none">
                <a:solidFill>
                  <a:schemeClr val="tx2"/>
                </a:solidFill>
              </a:rPr>
              <a:t>Blue Reports</a:t>
            </a:r>
          </a:p>
        </p:txBody>
      </p:sp>
      <p:sp>
        <p:nvSpPr>
          <p:cNvPr id="64515" name="Rectangle 5"/>
          <p:cNvSpPr>
            <a:spLocks noChangeArrowheads="1"/>
          </p:cNvSpPr>
          <p:nvPr/>
        </p:nvSpPr>
        <p:spPr bwMode="auto">
          <a:xfrm>
            <a:off x="0" y="419100"/>
            <a:ext cx="6858000" cy="4838700"/>
          </a:xfrm>
          <a:prstGeom prst="rect">
            <a:avLst/>
          </a:prstGeom>
          <a:noFill/>
          <a:ln w="9525">
            <a:noFill/>
            <a:miter lim="800000"/>
            <a:headEnd/>
            <a:tailEnd/>
          </a:ln>
        </p:spPr>
        <p:txBody>
          <a:bodyPr lIns="91431" tIns="45716" rIns="91431" bIns="45716" anchor="ctr">
            <a:spAutoFit/>
          </a:bodyPr>
          <a:lstStyle/>
          <a:p>
            <a:pPr indent="455613"/>
            <a:r>
              <a:rPr lang="en-US" dirty="0">
                <a:solidFill>
                  <a:srgbClr val="000000"/>
                </a:solidFill>
                <a:cs typeface="Times New Roman" pitchFamily="18" charset="0"/>
              </a:rPr>
              <a:t>Blue 8- Airspace Control Measure Request.</a:t>
            </a:r>
            <a:endParaRPr lang="en-US" b="0" dirty="0">
              <a:solidFill>
                <a:srgbClr val="000000"/>
              </a:solidFill>
              <a:cs typeface="Times New Roman" pitchFamily="18" charset="0"/>
            </a:endParaRPr>
          </a:p>
          <a:p>
            <a:pPr indent="455613" eaLnBrk="0" hangingPunct="0"/>
            <a:r>
              <a:rPr lang="en-US" b="0" u="none" dirty="0">
                <a:solidFill>
                  <a:srgbClr val="000000"/>
                </a:solidFill>
                <a:cs typeface="Times New Roman" pitchFamily="18" charset="0"/>
              </a:rPr>
              <a:t>Purpose.  To request specific airspace control measures for inclusion on a future airspace         control order.</a:t>
            </a:r>
          </a:p>
          <a:p>
            <a:pPr indent="455613" eaLnBrk="0" hangingPunct="0"/>
            <a:r>
              <a:rPr lang="en-US" b="0" u="none" dirty="0">
                <a:solidFill>
                  <a:srgbClr val="000000"/>
                </a:solidFill>
                <a:cs typeface="Times New Roman" pitchFamily="18" charset="0"/>
              </a:rPr>
              <a:t>Required: NLT published time in DIV OPORD.</a:t>
            </a:r>
          </a:p>
          <a:p>
            <a:pPr indent="455613" eaLnBrk="0" hangingPunct="0"/>
            <a:r>
              <a:rPr lang="en-US" b="0" u="none" dirty="0">
                <a:solidFill>
                  <a:srgbClr val="000000"/>
                </a:solidFill>
                <a:cs typeface="Times New Roman" pitchFamily="18" charset="0"/>
              </a:rPr>
              <a:t>Transmission: 	Primary: CPOF</a:t>
            </a:r>
          </a:p>
          <a:p>
            <a:pPr indent="455613" eaLnBrk="0" hangingPunct="0"/>
            <a:r>
              <a:rPr lang="en-US" b="0" u="none" dirty="0">
                <a:solidFill>
                  <a:srgbClr val="000000"/>
                </a:solidFill>
                <a:cs typeface="Times New Roman" pitchFamily="18" charset="0"/>
              </a:rPr>
              <a:t>		Alternate: FM SQDN O&amp;I NET</a:t>
            </a:r>
          </a:p>
          <a:p>
            <a:pPr indent="455613" eaLnBrk="0" hangingPunct="0"/>
            <a:r>
              <a:rPr lang="en-US" b="0" u="none" dirty="0">
                <a:solidFill>
                  <a:srgbClr val="000000"/>
                </a:solidFill>
                <a:cs typeface="Times New Roman" pitchFamily="18" charset="0"/>
              </a:rPr>
              <a:t>		Tertiary: FBCB2 </a:t>
            </a:r>
          </a:p>
          <a:p>
            <a:pPr indent="455613" eaLnBrk="0" hangingPunct="0"/>
            <a:r>
              <a:rPr lang="en-US" b="0" u="none" dirty="0">
                <a:solidFill>
                  <a:srgbClr val="000000"/>
                </a:solidFill>
                <a:cs typeface="Times New Roman" pitchFamily="18" charset="0"/>
              </a:rPr>
              <a:t>Line 1- DTG ___________________________________________________________</a:t>
            </a:r>
          </a:p>
          <a:p>
            <a:pPr indent="455613" eaLnBrk="0" hangingPunct="0"/>
            <a:r>
              <a:rPr lang="en-US" b="0" u="none" dirty="0">
                <a:solidFill>
                  <a:srgbClr val="000000"/>
                </a:solidFill>
                <a:cs typeface="Times New Roman" pitchFamily="18" charset="0"/>
              </a:rPr>
              <a:t>Line 2- Unit sending report________________________________________________</a:t>
            </a:r>
          </a:p>
          <a:p>
            <a:pPr indent="455613" eaLnBrk="0" hangingPunct="0"/>
            <a:r>
              <a:rPr lang="en-US" b="0" u="none" dirty="0">
                <a:solidFill>
                  <a:srgbClr val="000000"/>
                </a:solidFill>
                <a:cs typeface="Times New Roman" pitchFamily="18" charset="0"/>
              </a:rPr>
              <a:t>Line 3- Requesting Unit __________________________________________________</a:t>
            </a:r>
          </a:p>
          <a:p>
            <a:pPr indent="455613" eaLnBrk="0" hangingPunct="0"/>
            <a:r>
              <a:rPr lang="en-US" b="0" u="none" dirty="0">
                <a:solidFill>
                  <a:srgbClr val="000000"/>
                </a:solidFill>
                <a:cs typeface="Times New Roman" pitchFamily="18" charset="0"/>
              </a:rPr>
              <a:t>Line 4- Type of Airspace Control Measure ___________________________________</a:t>
            </a:r>
          </a:p>
          <a:p>
            <a:pPr indent="455613" eaLnBrk="0" hangingPunct="0"/>
            <a:r>
              <a:rPr lang="en-US" b="0" u="none" dirty="0">
                <a:solidFill>
                  <a:srgbClr val="000000"/>
                </a:solidFill>
                <a:cs typeface="Times New Roman" pitchFamily="18" charset="0"/>
              </a:rPr>
              <a:t>Line 5- Name of Airspace____ ____________________________________________</a:t>
            </a:r>
          </a:p>
          <a:p>
            <a:pPr indent="455613" eaLnBrk="0" hangingPunct="0"/>
            <a:r>
              <a:rPr lang="en-US" b="0" u="none" dirty="0">
                <a:solidFill>
                  <a:srgbClr val="000000"/>
                </a:solidFill>
                <a:cs typeface="Times New Roman" pitchFamily="18" charset="0"/>
              </a:rPr>
              <a:t>Line 6-  Purpose of special use airspace ____________________________________</a:t>
            </a:r>
          </a:p>
          <a:p>
            <a:pPr indent="455613" eaLnBrk="0" hangingPunct="0"/>
            <a:r>
              <a:rPr lang="en-US" b="0" u="none" dirty="0">
                <a:solidFill>
                  <a:srgbClr val="000000"/>
                </a:solidFill>
                <a:cs typeface="Times New Roman" pitchFamily="18" charset="0"/>
              </a:rPr>
              <a:t>Line 7- Transit instructions _______________________________________________</a:t>
            </a:r>
          </a:p>
          <a:p>
            <a:pPr indent="455613" eaLnBrk="0" hangingPunct="0"/>
            <a:r>
              <a:rPr lang="en-US" b="0" u="none" dirty="0">
                <a:solidFill>
                  <a:srgbClr val="000000"/>
                </a:solidFill>
                <a:cs typeface="Times New Roman" pitchFamily="18" charset="0"/>
              </a:rPr>
              <a:t>Line 8- From DTG _____________________________________________________</a:t>
            </a:r>
          </a:p>
          <a:p>
            <a:pPr indent="455613" eaLnBrk="0" hangingPunct="0"/>
            <a:r>
              <a:rPr lang="en-US" b="0" u="none" dirty="0">
                <a:solidFill>
                  <a:srgbClr val="000000"/>
                </a:solidFill>
                <a:cs typeface="Times New Roman" pitchFamily="18" charset="0"/>
              </a:rPr>
              <a:t>Line 9- To DTG _______________________________________________________</a:t>
            </a:r>
          </a:p>
          <a:p>
            <a:pPr indent="455613" eaLnBrk="0" hangingPunct="0"/>
            <a:r>
              <a:rPr lang="en-US" b="0" u="none" dirty="0">
                <a:solidFill>
                  <a:srgbClr val="000000"/>
                </a:solidFill>
                <a:cs typeface="Times New Roman" pitchFamily="18" charset="0"/>
              </a:rPr>
              <a:t>Line 10- Description of area to be defined ___________________________________</a:t>
            </a:r>
          </a:p>
          <a:p>
            <a:pPr indent="455613" eaLnBrk="0" hangingPunct="0"/>
            <a:r>
              <a:rPr lang="en-US" b="0" u="none" dirty="0">
                <a:solidFill>
                  <a:srgbClr val="000000"/>
                </a:solidFill>
                <a:cs typeface="Times New Roman" pitchFamily="18" charset="0"/>
              </a:rPr>
              <a:t>Line 11- Grid coordinates _______________________________________________</a:t>
            </a:r>
          </a:p>
          <a:p>
            <a:pPr indent="455613" eaLnBrk="0" hangingPunct="0"/>
            <a:r>
              <a:rPr lang="en-US" b="0" u="none" dirty="0">
                <a:solidFill>
                  <a:srgbClr val="000000"/>
                </a:solidFill>
                <a:cs typeface="Times New Roman" pitchFamily="18" charset="0"/>
              </a:rPr>
              <a:t>Line 12- Width/Radius of control measure __________________________________</a:t>
            </a:r>
          </a:p>
          <a:p>
            <a:pPr indent="455613" eaLnBrk="0" hangingPunct="0"/>
            <a:r>
              <a:rPr lang="en-US" b="0" u="none" dirty="0">
                <a:solidFill>
                  <a:srgbClr val="000000"/>
                </a:solidFill>
                <a:cs typeface="Times New Roman" pitchFamily="18" charset="0"/>
              </a:rPr>
              <a:t>Line 13- Lower limit ___________________________________________________</a:t>
            </a:r>
          </a:p>
          <a:p>
            <a:pPr indent="455613" eaLnBrk="0" hangingPunct="0"/>
            <a:r>
              <a:rPr lang="en-US" b="0" u="none" dirty="0">
                <a:solidFill>
                  <a:srgbClr val="000000"/>
                </a:solidFill>
                <a:cs typeface="Times New Roman" pitchFamily="18" charset="0"/>
              </a:rPr>
              <a:t>Line 14- Upper limit ___________________________________________________</a:t>
            </a:r>
          </a:p>
          <a:p>
            <a:pPr indent="455613" eaLnBrk="0" hangingPunct="0"/>
            <a:r>
              <a:rPr lang="en-US" b="0" u="none" dirty="0">
                <a:solidFill>
                  <a:srgbClr val="000000"/>
                </a:solidFill>
                <a:cs typeface="Times New Roman" pitchFamily="18" charset="0"/>
              </a:rPr>
              <a:t>Line 15- Call sign of Control Agency ______________________________________</a:t>
            </a:r>
          </a:p>
          <a:p>
            <a:pPr indent="455613" eaLnBrk="0" hangingPunct="0"/>
            <a:r>
              <a:rPr lang="en-US" b="0" u="none" dirty="0">
                <a:solidFill>
                  <a:srgbClr val="000000"/>
                </a:solidFill>
                <a:cs typeface="Times New Roman" pitchFamily="18" charset="0"/>
              </a:rPr>
              <a:t>Line 16- Primary Frequency ____________________________________________</a:t>
            </a:r>
          </a:p>
          <a:p>
            <a:pPr indent="455613" eaLnBrk="0" hangingPunct="0"/>
            <a:r>
              <a:rPr lang="en-US" b="0" u="none" dirty="0">
                <a:solidFill>
                  <a:srgbClr val="000000"/>
                </a:solidFill>
                <a:cs typeface="Times New Roman" pitchFamily="18" charset="0"/>
              </a:rPr>
              <a:t>Line 17- Secondary Frequency _________________________________________</a:t>
            </a:r>
          </a:p>
          <a:p>
            <a:pPr indent="455613" eaLnBrk="0" hangingPunct="0"/>
            <a:r>
              <a:rPr lang="en-US" b="0" u="none" dirty="0">
                <a:solidFill>
                  <a:srgbClr val="000000"/>
                </a:solidFill>
                <a:cs typeface="Times New Roman" pitchFamily="18" charset="0"/>
              </a:rPr>
              <a:t>Line 18- Narrative ____________________________________________________</a:t>
            </a:r>
          </a:p>
          <a:p>
            <a:pPr indent="455613" eaLnBrk="0" hangingPunct="0"/>
            <a:r>
              <a:rPr lang="en-US" b="0" u="none" dirty="0">
                <a:solidFill>
                  <a:srgbClr val="000000"/>
                </a:solidFill>
                <a:cs typeface="Times New Roman" pitchFamily="18" charset="0"/>
              </a:rPr>
              <a:t>Line 19- Authentication ________________________________________________</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62600" y="457200"/>
            <a:ext cx="1122423" cy="461665"/>
          </a:xfrm>
          <a:prstGeom prst="rect">
            <a:avLst/>
          </a:prstGeom>
          <a:noFill/>
        </p:spPr>
        <p:txBody>
          <a:bodyPr wrap="none" rtlCol="0">
            <a:spAutoFit/>
          </a:bodyPr>
          <a:lstStyle/>
          <a:p>
            <a:r>
              <a:rPr lang="en-US" sz="1200" dirty="0" smtClean="0">
                <a:latin typeface="Arial" pitchFamily="34" charset="0"/>
                <a:cs typeface="Arial" pitchFamily="34" charset="0"/>
              </a:rPr>
              <a:t>Card: # 925-6</a:t>
            </a:r>
          </a:p>
          <a:p>
            <a:r>
              <a:rPr lang="en-US" sz="1200" dirty="0" smtClean="0">
                <a:latin typeface="Arial" pitchFamily="34" charset="0"/>
                <a:cs typeface="Arial" pitchFamily="34" charset="0"/>
              </a:rPr>
              <a:t>Reports</a:t>
            </a:r>
          </a:p>
        </p:txBody>
      </p:sp>
      <p:sp>
        <p:nvSpPr>
          <p:cNvPr id="20" name="TextBox 19"/>
          <p:cNvSpPr txBox="1"/>
          <p:nvPr/>
        </p:nvSpPr>
        <p:spPr>
          <a:xfrm>
            <a:off x="304800" y="457200"/>
            <a:ext cx="5134739" cy="3693319"/>
          </a:xfrm>
          <a:prstGeom prst="rect">
            <a:avLst/>
          </a:prstGeom>
          <a:noFill/>
        </p:spPr>
        <p:txBody>
          <a:bodyPr wrap="none" rtlCol="0">
            <a:spAutoFit/>
          </a:bodyPr>
          <a:lstStyle/>
          <a:p>
            <a:r>
              <a:rPr lang="en-US" sz="1800" dirty="0" smtClean="0"/>
              <a:t>Blue 9 – Obstacle Report</a:t>
            </a:r>
          </a:p>
          <a:p>
            <a:r>
              <a:rPr lang="en-US" sz="1800" b="0" u="none" dirty="0" smtClean="0"/>
              <a:t>Line Alpha: Type of obstacle or obstruction</a:t>
            </a:r>
          </a:p>
          <a:p>
            <a:endParaRPr lang="en-US" sz="1800" b="0" u="none" dirty="0" smtClean="0"/>
          </a:p>
          <a:p>
            <a:r>
              <a:rPr lang="en-US" sz="1800" b="0" u="none" dirty="0" smtClean="0"/>
              <a:t>Line Bravo: Grid location</a:t>
            </a:r>
          </a:p>
          <a:p>
            <a:endParaRPr lang="en-US" sz="1800" b="0" u="none" dirty="0" smtClean="0"/>
          </a:p>
          <a:p>
            <a:r>
              <a:rPr lang="en-US" sz="1800" b="0" u="none" dirty="0" smtClean="0"/>
              <a:t>Line Charlie: Dimensions and orientation</a:t>
            </a:r>
          </a:p>
          <a:p>
            <a:endParaRPr lang="en-US" sz="1800" b="0" u="none" dirty="0" smtClean="0"/>
          </a:p>
          <a:p>
            <a:r>
              <a:rPr lang="en-US" sz="1800" b="0" u="none" dirty="0" smtClean="0"/>
              <a:t>Line Delta: Composition</a:t>
            </a:r>
          </a:p>
          <a:p>
            <a:endParaRPr lang="en-US" sz="1800" b="0" u="none" dirty="0" smtClean="0"/>
          </a:p>
          <a:p>
            <a:r>
              <a:rPr lang="en-US" sz="1800" b="0" u="none" dirty="0" smtClean="0"/>
              <a:t>Line Echo: Enemy weapons influencing obstacle</a:t>
            </a:r>
          </a:p>
          <a:p>
            <a:endParaRPr lang="en-US" sz="1800" b="0" u="none" dirty="0" smtClean="0"/>
          </a:p>
          <a:p>
            <a:r>
              <a:rPr lang="en-US" sz="1800" b="0" u="none" dirty="0" smtClean="0"/>
              <a:t>Line Foxtrot: Observer’s actions</a:t>
            </a:r>
          </a:p>
          <a:p>
            <a:endParaRPr lang="en-US" sz="1800" b="0" u="none" dirty="0"/>
          </a:p>
        </p:txBody>
      </p:sp>
      <p:sp>
        <p:nvSpPr>
          <p:cNvPr id="21" name="TextBox 20"/>
          <p:cNvSpPr txBox="1"/>
          <p:nvPr/>
        </p:nvSpPr>
        <p:spPr>
          <a:xfrm>
            <a:off x="381000" y="4800600"/>
            <a:ext cx="6096000" cy="3970318"/>
          </a:xfrm>
          <a:prstGeom prst="rect">
            <a:avLst/>
          </a:prstGeom>
          <a:noFill/>
        </p:spPr>
        <p:txBody>
          <a:bodyPr wrap="square" rtlCol="0">
            <a:spAutoFit/>
          </a:bodyPr>
          <a:lstStyle/>
          <a:p>
            <a:r>
              <a:rPr lang="en-US" sz="1800" dirty="0" smtClean="0"/>
              <a:t>Blue 10 – Bypass Report</a:t>
            </a:r>
          </a:p>
          <a:p>
            <a:r>
              <a:rPr lang="en-US" sz="1800" b="0" u="none" dirty="0" smtClean="0"/>
              <a:t>Line Alpha: Observer or source</a:t>
            </a:r>
          </a:p>
          <a:p>
            <a:endParaRPr lang="en-US" sz="1800" b="0" u="none" dirty="0" smtClean="0"/>
          </a:p>
          <a:p>
            <a:r>
              <a:rPr lang="en-US" sz="1800" b="0" u="none" dirty="0" smtClean="0"/>
              <a:t>Line Bravo: Length, width, surface type, grade</a:t>
            </a:r>
          </a:p>
          <a:p>
            <a:endParaRPr lang="en-US" sz="1800" b="0" u="none" dirty="0" smtClean="0"/>
          </a:p>
          <a:p>
            <a:r>
              <a:rPr lang="en-US" sz="1800" b="0" u="none" dirty="0" smtClean="0"/>
              <a:t>Line Charlie: Coordinates of “from” and “to” locations</a:t>
            </a:r>
          </a:p>
          <a:p>
            <a:endParaRPr lang="en-US" sz="1800" b="0" u="none" dirty="0" smtClean="0"/>
          </a:p>
          <a:p>
            <a:r>
              <a:rPr lang="en-US" sz="1800" b="0" u="none" dirty="0" smtClean="0"/>
              <a:t>Line Delta: Seasonal / weather limitations (Use X, Y, or Z as described in Blue 7)</a:t>
            </a:r>
          </a:p>
          <a:p>
            <a:endParaRPr lang="en-US" sz="1800" b="0" u="none" dirty="0" smtClean="0"/>
          </a:p>
          <a:p>
            <a:r>
              <a:rPr lang="en-US" sz="1800" b="0" u="none" dirty="0" smtClean="0"/>
              <a:t>Line Echo: Bypass markings</a:t>
            </a:r>
          </a:p>
          <a:p>
            <a:endParaRPr lang="en-US" sz="1800" b="0" u="none" dirty="0" smtClean="0"/>
          </a:p>
          <a:p>
            <a:r>
              <a:rPr lang="en-US" sz="1800" b="0" u="none" dirty="0" smtClean="0"/>
              <a:t>Line Foxtrot: Observer’s actions</a:t>
            </a:r>
          </a:p>
          <a:p>
            <a:endParaRPr lang="en-US" sz="1800" b="0" u="none" dirty="0"/>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502-1</a:t>
            </a:r>
            <a:br>
              <a:rPr lang="en-US" u="none">
                <a:solidFill>
                  <a:schemeClr val="tx2"/>
                </a:solidFill>
              </a:rPr>
            </a:br>
            <a:r>
              <a:rPr lang="en-US" u="none">
                <a:solidFill>
                  <a:schemeClr val="tx2"/>
                </a:solidFill>
              </a:rPr>
              <a:t>Yellow Reports</a:t>
            </a:r>
          </a:p>
        </p:txBody>
      </p:sp>
      <p:sp>
        <p:nvSpPr>
          <p:cNvPr id="65539" name="Rectangle 5"/>
          <p:cNvSpPr>
            <a:spLocks noChangeArrowheads="1"/>
          </p:cNvSpPr>
          <p:nvPr/>
        </p:nvSpPr>
        <p:spPr bwMode="auto">
          <a:xfrm>
            <a:off x="0" y="464701"/>
            <a:ext cx="6858000" cy="7201972"/>
          </a:xfrm>
          <a:prstGeom prst="rect">
            <a:avLst/>
          </a:prstGeom>
          <a:noFill/>
          <a:ln w="9525">
            <a:noFill/>
            <a:miter lim="800000"/>
            <a:headEnd/>
            <a:tailEnd/>
          </a:ln>
        </p:spPr>
        <p:txBody>
          <a:bodyPr lIns="91431" tIns="0" rIns="91431" bIns="0">
            <a:spAutoFit/>
          </a:bodyPr>
          <a:lstStyle/>
          <a:p>
            <a:pPr indent="228600"/>
            <a:r>
              <a:rPr lang="en-US" dirty="0">
                <a:cs typeface="Times New Roman" pitchFamily="18" charset="0"/>
              </a:rPr>
              <a:t>Yellow 1 – LOGSPOT </a:t>
            </a:r>
          </a:p>
          <a:p>
            <a:pPr indent="228600" eaLnBrk="0" hangingPunct="0"/>
            <a:r>
              <a:rPr lang="en-US" b="0" u="none" dirty="0">
                <a:cs typeface="Times New Roman" pitchFamily="18" charset="0"/>
              </a:rPr>
              <a:t>Purpose.  The LOGSPOT provides information on actual or anticipated changes in logistic situation that may have a major impact on the operational capability of the reporting unit.</a:t>
            </a:r>
          </a:p>
          <a:p>
            <a:pPr indent="228600" eaLnBrk="0" hangingPunct="0"/>
            <a:r>
              <a:rPr lang="en-US" b="0" u="none" dirty="0" smtClean="0">
                <a:cs typeface="Times New Roman" pitchFamily="18" charset="0"/>
              </a:rPr>
              <a:t>Line </a:t>
            </a:r>
            <a:r>
              <a:rPr lang="en-US" b="0" u="none" dirty="0">
                <a:cs typeface="Times New Roman" pitchFamily="18" charset="0"/>
              </a:rPr>
              <a:t>1: Reporting Unit:______________________________________________</a:t>
            </a:r>
          </a:p>
          <a:p>
            <a:pPr indent="228600" eaLnBrk="0" hangingPunct="0"/>
            <a:r>
              <a:rPr lang="en-US" b="0" u="none" dirty="0">
                <a:cs typeface="Times New Roman" pitchFamily="18" charset="0"/>
              </a:rPr>
              <a:t>Line 2: DTG:______________________________________________________</a:t>
            </a:r>
          </a:p>
          <a:p>
            <a:pPr indent="228600" eaLnBrk="0" hangingPunct="0"/>
            <a:r>
              <a:rPr lang="en-US" b="0" u="none" dirty="0">
                <a:cs typeface="Times New Roman" pitchFamily="18" charset="0"/>
              </a:rPr>
              <a:t>Line 3: Equipment Losses</a:t>
            </a:r>
          </a:p>
          <a:p>
            <a:pPr indent="228600" eaLnBrk="0" hangingPunct="0"/>
            <a:r>
              <a:rPr lang="en-US" b="0" u="none" dirty="0">
                <a:cs typeface="Times New Roman" pitchFamily="18" charset="0"/>
              </a:rPr>
              <a:t>		</a:t>
            </a:r>
          </a:p>
          <a:p>
            <a:pPr indent="228600" eaLnBrk="0" hangingPunct="0"/>
            <a:r>
              <a:rPr lang="en-US" b="0" u="none" dirty="0">
                <a:cs typeface="Times New Roman" pitchFamily="18" charset="0"/>
              </a:rPr>
              <a:t>  </a:t>
            </a:r>
            <a:r>
              <a:rPr lang="en-US" b="0" dirty="0">
                <a:cs typeface="Times New Roman" pitchFamily="18" charset="0"/>
              </a:rPr>
              <a:t>Type Equipment</a:t>
            </a:r>
            <a:r>
              <a:rPr lang="en-US" b="0" u="none" dirty="0">
                <a:cs typeface="Times New Roman" pitchFamily="18" charset="0"/>
              </a:rPr>
              <a:t>		</a:t>
            </a:r>
            <a:r>
              <a:rPr lang="en-US" b="0" dirty="0">
                <a:cs typeface="Times New Roman" pitchFamily="18" charset="0"/>
              </a:rPr>
              <a:t>Loss</a:t>
            </a:r>
            <a:r>
              <a:rPr lang="en-US" b="0" u="none" dirty="0">
                <a:cs typeface="Times New Roman" pitchFamily="18" charset="0"/>
              </a:rPr>
              <a:t>		</a:t>
            </a:r>
            <a:r>
              <a:rPr lang="en-US" b="0" dirty="0">
                <a:cs typeface="Times New Roman" pitchFamily="18" charset="0"/>
              </a:rPr>
              <a:t>O/H</a:t>
            </a:r>
            <a:endParaRPr lang="en-US" b="0" u="none" dirty="0">
              <a:cs typeface="Times New Roman" pitchFamily="18" charset="0"/>
            </a:endParaRPr>
          </a:p>
          <a:p>
            <a:pPr indent="228600" eaLnBrk="0" hangingPunct="0"/>
            <a:r>
              <a:rPr lang="en-US" b="0" u="none" dirty="0">
                <a:cs typeface="Times New Roman" pitchFamily="18" charset="0"/>
              </a:rPr>
              <a:t>a. Line Item #:_______________________________________________________</a:t>
            </a:r>
          </a:p>
          <a:p>
            <a:pPr indent="228600" eaLnBrk="0" hangingPunct="0"/>
            <a:r>
              <a:rPr lang="en-US" b="0" u="none" dirty="0">
                <a:cs typeface="Times New Roman" pitchFamily="18" charset="0"/>
              </a:rPr>
              <a:t>b. "     "   "      ________________________________________________________</a:t>
            </a:r>
          </a:p>
          <a:p>
            <a:pPr indent="228600" eaLnBrk="0" hangingPunct="0"/>
            <a:r>
              <a:rPr lang="en-US" b="0" u="none" dirty="0">
                <a:cs typeface="Times New Roman" pitchFamily="18" charset="0"/>
              </a:rPr>
              <a:t>c. "     "   "      ________________________________________________________</a:t>
            </a:r>
          </a:p>
          <a:p>
            <a:pPr indent="228600" eaLnBrk="0" hangingPunct="0"/>
            <a:r>
              <a:rPr lang="en-US" b="0" u="none" dirty="0">
                <a:cs typeface="Times New Roman" pitchFamily="18" charset="0"/>
              </a:rPr>
              <a:t>Line 4: Personnel Losses:</a:t>
            </a:r>
          </a:p>
          <a:p>
            <a:pPr indent="228600" eaLnBrk="0" hangingPunct="0"/>
            <a:r>
              <a:rPr lang="en-US" b="0" u="none" dirty="0">
                <a:cs typeface="Times New Roman" pitchFamily="18" charset="0"/>
              </a:rPr>
              <a:t>  	</a:t>
            </a:r>
            <a:r>
              <a:rPr lang="en-US" b="0" dirty="0">
                <a:cs typeface="Times New Roman" pitchFamily="18" charset="0"/>
              </a:rPr>
              <a:t>Position</a:t>
            </a:r>
            <a:r>
              <a:rPr lang="en-US" b="0" u="none" dirty="0">
                <a:cs typeface="Times New Roman" pitchFamily="18" charset="0"/>
              </a:rPr>
              <a:t>		</a:t>
            </a:r>
            <a:r>
              <a:rPr lang="en-US" b="0" dirty="0">
                <a:cs typeface="Times New Roman" pitchFamily="18" charset="0"/>
              </a:rPr>
              <a:t>Loss</a:t>
            </a:r>
            <a:r>
              <a:rPr lang="en-US" b="0" u="none" dirty="0">
                <a:cs typeface="Times New Roman" pitchFamily="18" charset="0"/>
              </a:rPr>
              <a:t>		</a:t>
            </a:r>
            <a:r>
              <a:rPr lang="en-US" b="0" dirty="0">
                <a:cs typeface="Times New Roman" pitchFamily="18" charset="0"/>
              </a:rPr>
              <a:t>O/H</a:t>
            </a:r>
            <a:endParaRPr lang="en-US" b="0" u="none" dirty="0">
              <a:cs typeface="Times New Roman" pitchFamily="18" charset="0"/>
            </a:endParaRPr>
          </a:p>
          <a:p>
            <a:pPr indent="228600" eaLnBrk="0" hangingPunct="0"/>
            <a:r>
              <a:rPr lang="en-US" b="0" u="none" dirty="0">
                <a:cs typeface="Times New Roman" pitchFamily="18" charset="0"/>
              </a:rPr>
              <a:t>a. :________________________________________________________________</a:t>
            </a:r>
          </a:p>
          <a:p>
            <a:pPr indent="228600" eaLnBrk="0" hangingPunct="0"/>
            <a:r>
              <a:rPr lang="en-US" b="0" u="none" dirty="0">
                <a:cs typeface="Times New Roman" pitchFamily="18" charset="0"/>
              </a:rPr>
              <a:t>b. :________________________________________________________________</a:t>
            </a:r>
          </a:p>
          <a:p>
            <a:pPr indent="228600" eaLnBrk="0" hangingPunct="0"/>
            <a:r>
              <a:rPr lang="en-US" b="0" u="none" dirty="0">
                <a:cs typeface="Times New Roman" pitchFamily="18" charset="0"/>
              </a:rPr>
              <a:t>c. :_________________________________________________________________</a:t>
            </a:r>
          </a:p>
          <a:p>
            <a:pPr indent="228600" eaLnBrk="0" hangingPunct="0"/>
            <a:r>
              <a:rPr lang="en-US" b="0" u="none" dirty="0">
                <a:cs typeface="Times New Roman" pitchFamily="18" charset="0"/>
              </a:rPr>
              <a:t>Line 5: Significant Supply Losses:</a:t>
            </a:r>
          </a:p>
          <a:p>
            <a:pPr indent="228600" eaLnBrk="0" hangingPunct="0"/>
            <a:r>
              <a:rPr lang="en-US" b="0" u="none" dirty="0">
                <a:cs typeface="Times New Roman" pitchFamily="18" charset="0"/>
              </a:rPr>
              <a:t> 	 </a:t>
            </a:r>
            <a:r>
              <a:rPr lang="en-US" b="0" dirty="0">
                <a:cs typeface="Times New Roman" pitchFamily="18" charset="0"/>
              </a:rPr>
              <a:t>Class</a:t>
            </a:r>
            <a:r>
              <a:rPr lang="en-US" b="0" u="none" dirty="0">
                <a:cs typeface="Times New Roman" pitchFamily="18" charset="0"/>
              </a:rPr>
              <a:t>		</a:t>
            </a:r>
            <a:r>
              <a:rPr lang="en-US" b="0" dirty="0">
                <a:cs typeface="Times New Roman" pitchFamily="18" charset="0"/>
              </a:rPr>
              <a:t>Loss</a:t>
            </a:r>
            <a:endParaRPr lang="en-US" b="0" u="none" dirty="0">
              <a:cs typeface="Times New Roman" pitchFamily="18" charset="0"/>
            </a:endParaRPr>
          </a:p>
          <a:p>
            <a:pPr indent="228600" eaLnBrk="0" hangingPunct="0"/>
            <a:r>
              <a:rPr lang="en-US" b="0" u="none" dirty="0">
                <a:cs typeface="Times New Roman" pitchFamily="18" charset="0"/>
              </a:rPr>
              <a:t>a. :________________________________________________________________</a:t>
            </a:r>
          </a:p>
          <a:p>
            <a:pPr indent="228600" eaLnBrk="0" hangingPunct="0"/>
            <a:r>
              <a:rPr lang="en-US" b="0" u="none" dirty="0">
                <a:cs typeface="Times New Roman" pitchFamily="18" charset="0"/>
              </a:rPr>
              <a:t>b. :________________________________________________________________</a:t>
            </a:r>
          </a:p>
          <a:p>
            <a:pPr indent="228600" eaLnBrk="0" hangingPunct="0"/>
            <a:r>
              <a:rPr lang="en-US" b="0" u="none" dirty="0">
                <a:cs typeface="Times New Roman" pitchFamily="18" charset="0"/>
              </a:rPr>
              <a:t>c. :_________________________________________________________________</a:t>
            </a:r>
          </a:p>
          <a:p>
            <a:pPr indent="228600" eaLnBrk="0" hangingPunct="0"/>
            <a:r>
              <a:rPr lang="en-US" b="0" u="none" dirty="0">
                <a:cs typeface="Times New Roman" pitchFamily="18" charset="0"/>
              </a:rPr>
              <a:t>Line 6: Combat Capability of Unit: (Use color indicator)_____________________</a:t>
            </a:r>
          </a:p>
          <a:p>
            <a:pPr indent="228600" eaLnBrk="0" hangingPunct="0"/>
            <a:endParaRPr lang="en-US" b="0" u="none" dirty="0">
              <a:cs typeface="Times New Roman" pitchFamily="18" charset="0"/>
            </a:endParaRPr>
          </a:p>
          <a:p>
            <a:pPr indent="228600" eaLnBrk="0" hangingPunct="0"/>
            <a:r>
              <a:rPr lang="en-US" dirty="0">
                <a:cs typeface="Times New Roman" pitchFamily="18" charset="0"/>
              </a:rPr>
              <a:t>Yellow 2 –LOGSTAT</a:t>
            </a:r>
          </a:p>
          <a:p>
            <a:pPr indent="228600" eaLnBrk="0" hangingPunct="0"/>
            <a:r>
              <a:rPr lang="en-US" b="0" u="none" dirty="0">
                <a:cs typeface="Times New Roman" pitchFamily="18" charset="0"/>
              </a:rPr>
              <a:t>See following page.</a:t>
            </a:r>
          </a:p>
          <a:p>
            <a:pPr indent="228600" eaLnBrk="0" hangingPunct="0"/>
            <a:endParaRPr lang="en-US" b="0" u="none" dirty="0">
              <a:cs typeface="Times New Roman" pitchFamily="18" charset="0"/>
            </a:endParaRPr>
          </a:p>
          <a:p>
            <a:pPr indent="228600" eaLnBrk="0" hangingPunct="0"/>
            <a:r>
              <a:rPr lang="en-US" dirty="0">
                <a:cs typeface="Times New Roman" pitchFamily="18" charset="0"/>
              </a:rPr>
              <a:t>Yellow 3 – </a:t>
            </a:r>
            <a:r>
              <a:rPr lang="en-US" dirty="0" smtClean="0">
                <a:cs typeface="Times New Roman" pitchFamily="18" charset="0"/>
              </a:rPr>
              <a:t>CLIII</a:t>
            </a:r>
            <a:endParaRPr lang="en-US" dirty="0">
              <a:cs typeface="Times New Roman" pitchFamily="18" charset="0"/>
            </a:endParaRPr>
          </a:p>
          <a:p>
            <a:pPr indent="228600" eaLnBrk="0" hangingPunct="0"/>
            <a:endParaRPr lang="en-US" b="0" u="none" dirty="0" smtClean="0">
              <a:cs typeface="Times New Roman" pitchFamily="18" charset="0"/>
            </a:endParaRPr>
          </a:p>
          <a:p>
            <a:pPr indent="228600" eaLnBrk="0" hangingPunct="0"/>
            <a:endParaRPr lang="en-US" b="0" u="none" dirty="0">
              <a:cs typeface="Times New Roman" pitchFamily="18" charset="0"/>
            </a:endParaRPr>
          </a:p>
          <a:p>
            <a:pPr indent="228600" eaLnBrk="0" hangingPunct="0"/>
            <a:endParaRPr lang="en-US" dirty="0" smtClean="0">
              <a:solidFill>
                <a:srgbClr val="000000"/>
              </a:solidFill>
              <a:cs typeface="Times New Roman" pitchFamily="18" charset="0"/>
            </a:endParaRPr>
          </a:p>
          <a:p>
            <a:pPr indent="228600" eaLnBrk="0" hangingPunct="0"/>
            <a:endParaRPr lang="en-US" dirty="0" smtClean="0">
              <a:solidFill>
                <a:srgbClr val="000000"/>
              </a:solidFill>
              <a:cs typeface="Times New Roman" pitchFamily="18" charset="0"/>
            </a:endParaRPr>
          </a:p>
          <a:p>
            <a:pPr indent="228600" eaLnBrk="0" hangingPunct="0"/>
            <a:r>
              <a:rPr lang="en-US" dirty="0" smtClean="0">
                <a:solidFill>
                  <a:srgbClr val="000000"/>
                </a:solidFill>
                <a:cs typeface="Times New Roman" pitchFamily="18" charset="0"/>
              </a:rPr>
              <a:t>Yellow </a:t>
            </a:r>
            <a:r>
              <a:rPr lang="en-US" dirty="0">
                <a:solidFill>
                  <a:srgbClr val="000000"/>
                </a:solidFill>
                <a:cs typeface="Times New Roman" pitchFamily="18" charset="0"/>
              </a:rPr>
              <a:t>4:  (Emergency Ammunition Request) </a:t>
            </a:r>
            <a:endParaRPr lang="en-US" b="0" dirty="0">
              <a:solidFill>
                <a:srgbClr val="000000"/>
              </a:solidFill>
              <a:cs typeface="Times New Roman" pitchFamily="18" charset="0"/>
            </a:endParaRPr>
          </a:p>
          <a:p>
            <a:pPr indent="228600" eaLnBrk="0" hangingPunct="0"/>
            <a:r>
              <a:rPr lang="en-US" b="0" u="none" dirty="0">
                <a:solidFill>
                  <a:srgbClr val="000000"/>
                </a:solidFill>
                <a:cs typeface="Times New Roman" pitchFamily="18" charset="0"/>
              </a:rPr>
              <a:t>Purpose: The Emergency Ammunition Request is used when a unit's </a:t>
            </a:r>
            <a:r>
              <a:rPr lang="en-US" b="0" u="none" dirty="0" smtClean="0">
                <a:solidFill>
                  <a:srgbClr val="000000"/>
                </a:solidFill>
                <a:cs typeface="Times New Roman" pitchFamily="18" charset="0"/>
              </a:rPr>
              <a:t>CL </a:t>
            </a:r>
            <a:r>
              <a:rPr lang="en-US" b="0" u="none" dirty="0">
                <a:solidFill>
                  <a:srgbClr val="000000"/>
                </a:solidFill>
                <a:cs typeface="Times New Roman" pitchFamily="18" charset="0"/>
              </a:rPr>
              <a:t>V basic load for major combat platforms have been depleted to such an extent that that unit cannot accomplish it's mission without an emergency resupply. </a:t>
            </a:r>
          </a:p>
          <a:p>
            <a:pPr indent="228600" eaLnBrk="0" hangingPunct="0"/>
            <a:r>
              <a:rPr lang="en-US" b="0" u="none" dirty="0" smtClean="0">
                <a:solidFill>
                  <a:srgbClr val="000000"/>
                </a:solidFill>
                <a:cs typeface="Times New Roman" pitchFamily="18" charset="0"/>
              </a:rPr>
              <a:t>Line </a:t>
            </a:r>
            <a:r>
              <a:rPr lang="en-US" b="0" u="none" dirty="0">
                <a:solidFill>
                  <a:srgbClr val="000000"/>
                </a:solidFill>
                <a:cs typeface="Times New Roman" pitchFamily="18" charset="0"/>
              </a:rPr>
              <a:t>1: Line # of Type of Ammunition:________________________________________</a:t>
            </a:r>
          </a:p>
          <a:p>
            <a:pPr indent="228600" eaLnBrk="0" hangingPunct="0"/>
            <a:r>
              <a:rPr lang="en-US" b="0" u="none" dirty="0" smtClean="0">
                <a:solidFill>
                  <a:srgbClr val="000000"/>
                </a:solidFill>
                <a:cs typeface="Times New Roman" pitchFamily="18" charset="0"/>
              </a:rPr>
              <a:t>Line </a:t>
            </a:r>
            <a:r>
              <a:rPr lang="en-US" b="0" u="none" dirty="0">
                <a:solidFill>
                  <a:srgbClr val="000000"/>
                </a:solidFill>
                <a:cs typeface="Times New Roman" pitchFamily="18" charset="0"/>
              </a:rPr>
              <a:t>2: Qty Required:_____________________________________________________</a:t>
            </a:r>
          </a:p>
          <a:p>
            <a:pPr indent="228600" eaLnBrk="0" hangingPunct="0"/>
            <a:r>
              <a:rPr lang="en-US" b="0" u="none" dirty="0" smtClean="0">
                <a:solidFill>
                  <a:srgbClr val="000000"/>
                </a:solidFill>
                <a:cs typeface="Times New Roman" pitchFamily="18" charset="0"/>
              </a:rPr>
              <a:t>Line </a:t>
            </a:r>
            <a:r>
              <a:rPr lang="en-US" b="0" u="none" dirty="0">
                <a:solidFill>
                  <a:srgbClr val="000000"/>
                </a:solidFill>
                <a:cs typeface="Times New Roman" pitchFamily="18" charset="0"/>
              </a:rPr>
              <a:t>3: Location (grid) to Resupply:___________________________________________</a:t>
            </a:r>
            <a:endParaRPr lang="en-US" b="0" u="none" dirty="0">
              <a:cs typeface="Times New Roman" pitchFamily="18" charset="0"/>
            </a:endParaRPr>
          </a:p>
          <a:p>
            <a:pPr indent="228600" eaLnBrk="0" hangingPunct="0"/>
            <a:endParaRPr lang="en-US" b="0" u="none" dirty="0">
              <a:cs typeface="Times New Roman" pitchFamily="18" charset="0"/>
            </a:endParaRPr>
          </a:p>
        </p:txBody>
      </p:sp>
      <p:grpSp>
        <p:nvGrpSpPr>
          <p:cNvPr id="6" name="Group 8"/>
          <p:cNvGrpSpPr/>
          <p:nvPr/>
        </p:nvGrpSpPr>
        <p:grpSpPr>
          <a:xfrm>
            <a:off x="4191000" y="4876800"/>
            <a:ext cx="1905000" cy="1038999"/>
            <a:chOff x="4343400" y="2819400"/>
            <a:chExt cx="1905000" cy="1038999"/>
          </a:xfrm>
        </p:grpSpPr>
        <p:sp>
          <p:nvSpPr>
            <p:cNvPr id="7" name="TextBox 6"/>
            <p:cNvSpPr txBox="1"/>
            <p:nvPr/>
          </p:nvSpPr>
          <p:spPr>
            <a:xfrm>
              <a:off x="4343400" y="3352800"/>
              <a:ext cx="1905000" cy="276999"/>
            </a:xfrm>
            <a:prstGeom prst="rect">
              <a:avLst/>
            </a:prstGeom>
            <a:solidFill>
              <a:srgbClr val="FF0000"/>
            </a:solidFill>
          </p:spPr>
          <p:txBody>
            <a:bodyPr wrap="square" rtlCol="0">
              <a:spAutoFit/>
            </a:bodyPr>
            <a:lstStyle/>
            <a:p>
              <a:pPr algn="ctr"/>
              <a:r>
                <a:rPr lang="en-US" u="none" dirty="0" smtClean="0"/>
                <a:t>74 – 60%</a:t>
              </a:r>
            </a:p>
          </p:txBody>
        </p:sp>
        <p:sp>
          <p:nvSpPr>
            <p:cNvPr id="8" name="TextBox 7"/>
            <p:cNvSpPr txBox="1"/>
            <p:nvPr/>
          </p:nvSpPr>
          <p:spPr>
            <a:xfrm>
              <a:off x="4343400" y="2819400"/>
              <a:ext cx="1905000" cy="276999"/>
            </a:xfrm>
            <a:prstGeom prst="rect">
              <a:avLst/>
            </a:prstGeom>
            <a:solidFill>
              <a:srgbClr val="00B050"/>
            </a:solidFill>
          </p:spPr>
          <p:txBody>
            <a:bodyPr wrap="square" rtlCol="0">
              <a:spAutoFit/>
            </a:bodyPr>
            <a:lstStyle/>
            <a:p>
              <a:pPr algn="ctr"/>
              <a:r>
                <a:rPr lang="en-US" u="none" dirty="0" smtClean="0"/>
                <a:t>100 – 90%</a:t>
              </a:r>
            </a:p>
          </p:txBody>
        </p:sp>
        <p:sp>
          <p:nvSpPr>
            <p:cNvPr id="9" name="TextBox 8"/>
            <p:cNvSpPr txBox="1"/>
            <p:nvPr/>
          </p:nvSpPr>
          <p:spPr>
            <a:xfrm>
              <a:off x="4343400" y="3075801"/>
              <a:ext cx="1905000" cy="276999"/>
            </a:xfrm>
            <a:prstGeom prst="rect">
              <a:avLst/>
            </a:prstGeom>
            <a:solidFill>
              <a:srgbClr val="FFC000"/>
            </a:solidFill>
          </p:spPr>
          <p:txBody>
            <a:bodyPr wrap="square" rtlCol="0">
              <a:spAutoFit/>
            </a:bodyPr>
            <a:lstStyle/>
            <a:p>
              <a:pPr algn="ctr"/>
              <a:r>
                <a:rPr lang="en-US" u="none" dirty="0" smtClean="0"/>
                <a:t>89 – 75%</a:t>
              </a:r>
            </a:p>
          </p:txBody>
        </p:sp>
        <p:sp>
          <p:nvSpPr>
            <p:cNvPr id="10" name="TextBox 9"/>
            <p:cNvSpPr txBox="1"/>
            <p:nvPr/>
          </p:nvSpPr>
          <p:spPr>
            <a:xfrm>
              <a:off x="4343400" y="3581400"/>
              <a:ext cx="1905000" cy="276999"/>
            </a:xfrm>
            <a:prstGeom prst="rect">
              <a:avLst/>
            </a:prstGeom>
            <a:solidFill>
              <a:schemeClr val="tx1"/>
            </a:solidFill>
          </p:spPr>
          <p:txBody>
            <a:bodyPr wrap="square" rtlCol="0">
              <a:spAutoFit/>
            </a:bodyPr>
            <a:lstStyle/>
            <a:p>
              <a:pPr algn="ctr"/>
              <a:r>
                <a:rPr lang="en-US" u="none" dirty="0" smtClean="0">
                  <a:solidFill>
                    <a:schemeClr val="bg1"/>
                  </a:solidFill>
                </a:rPr>
                <a:t>59 – Below </a:t>
              </a:r>
              <a:endParaRPr lang="en-US" u="none" dirty="0">
                <a:solidFill>
                  <a:schemeClr val="bg1"/>
                </a:solidFill>
              </a:endParaRPr>
            </a:p>
          </p:txBody>
        </p:sp>
      </p:grpSp>
      <p:sp>
        <p:nvSpPr>
          <p:cNvPr id="11" name="TextBox 10"/>
          <p:cNvSpPr txBox="1"/>
          <p:nvPr/>
        </p:nvSpPr>
        <p:spPr>
          <a:xfrm>
            <a:off x="228600" y="5405735"/>
            <a:ext cx="2362200" cy="461665"/>
          </a:xfrm>
          <a:prstGeom prst="rect">
            <a:avLst/>
          </a:prstGeom>
          <a:noFill/>
        </p:spPr>
        <p:txBody>
          <a:bodyPr wrap="square" rtlCol="0">
            <a:spAutoFit/>
          </a:bodyPr>
          <a:lstStyle/>
          <a:p>
            <a:r>
              <a:rPr lang="en-US" b="0" u="none" dirty="0" smtClean="0"/>
              <a:t>Use color chart to report statuses</a:t>
            </a:r>
            <a:endParaRPr lang="en-US" b="0" u="none"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003</a:t>
            </a:r>
            <a:br>
              <a:rPr lang="en-US" u="none" dirty="0" smtClean="0">
                <a:solidFill>
                  <a:schemeClr val="tx2"/>
                </a:solidFill>
              </a:rPr>
            </a:br>
            <a:r>
              <a:rPr lang="en-US" u="none" dirty="0" smtClean="0">
                <a:solidFill>
                  <a:schemeClr val="tx2"/>
                </a:solidFill>
              </a:rPr>
              <a:t>Confirmation </a:t>
            </a:r>
            <a:r>
              <a:rPr lang="en-US" u="none" dirty="0">
                <a:solidFill>
                  <a:schemeClr val="tx2"/>
                </a:solidFill>
              </a:rPr>
              <a:t>Brief Format</a:t>
            </a:r>
          </a:p>
        </p:txBody>
      </p:sp>
      <p:sp>
        <p:nvSpPr>
          <p:cNvPr id="36867" name="Text Box 34"/>
          <p:cNvSpPr txBox="1">
            <a:spLocks noChangeArrowheads="1"/>
          </p:cNvSpPr>
          <p:nvPr/>
        </p:nvSpPr>
        <p:spPr bwMode="auto">
          <a:xfrm>
            <a:off x="638175" y="871538"/>
            <a:ext cx="5620449" cy="2123658"/>
          </a:xfrm>
          <a:prstGeom prst="rect">
            <a:avLst/>
          </a:prstGeom>
          <a:noFill/>
          <a:ln w="9525">
            <a:solidFill>
              <a:schemeClr val="tx1"/>
            </a:solidFill>
            <a:miter lim="800000"/>
            <a:headEnd/>
            <a:tailEnd/>
          </a:ln>
        </p:spPr>
        <p:txBody>
          <a:bodyPr wrap="none">
            <a:spAutoFit/>
          </a:bodyPr>
          <a:lstStyle/>
          <a:p>
            <a:r>
              <a:rPr lang="en-US" dirty="0"/>
              <a:t>Used to confirm information on a mission </a:t>
            </a:r>
            <a:r>
              <a:rPr lang="en-US" dirty="0" smtClean="0"/>
              <a:t>to </a:t>
            </a:r>
            <a:r>
              <a:rPr lang="en-US" dirty="0"/>
              <a:t>next higher level Commander</a:t>
            </a:r>
          </a:p>
          <a:p>
            <a:pPr lvl="1">
              <a:buFontTx/>
              <a:buChar char="•"/>
            </a:pPr>
            <a:r>
              <a:rPr lang="en-US" b="0" u="none" dirty="0"/>
              <a:t>Used immediately after OPORD brief</a:t>
            </a:r>
          </a:p>
          <a:p>
            <a:pPr lvl="1">
              <a:buFontTx/>
              <a:buChar char="•"/>
            </a:pPr>
            <a:r>
              <a:rPr lang="en-US" b="0" u="none" dirty="0"/>
              <a:t>May be verbal or digital, face to face, or via radio/telephone</a:t>
            </a:r>
          </a:p>
          <a:p>
            <a:pPr>
              <a:buFontTx/>
              <a:buChar char="•"/>
            </a:pPr>
            <a:endParaRPr lang="en-US" b="0" u="none" dirty="0"/>
          </a:p>
          <a:p>
            <a:r>
              <a:rPr lang="en-US" b="0" u="none" dirty="0"/>
              <a:t>Consists of:</a:t>
            </a:r>
          </a:p>
          <a:p>
            <a:pPr>
              <a:buFontTx/>
              <a:buChar char="•"/>
            </a:pPr>
            <a:r>
              <a:rPr lang="en-US" b="0" u="none" dirty="0"/>
              <a:t>Higher Mission and Commander’s Intent.</a:t>
            </a:r>
          </a:p>
          <a:p>
            <a:pPr>
              <a:buFontTx/>
              <a:buChar char="•"/>
            </a:pPr>
            <a:r>
              <a:rPr lang="en-US" b="0" u="none" dirty="0"/>
              <a:t>Assets available.</a:t>
            </a:r>
          </a:p>
          <a:p>
            <a:pPr>
              <a:buFontTx/>
              <a:buChar char="•"/>
            </a:pPr>
            <a:r>
              <a:rPr lang="en-US" b="0" u="none" dirty="0"/>
              <a:t>Your </a:t>
            </a:r>
            <a:r>
              <a:rPr lang="en-US" b="0" u="none" dirty="0" smtClean="0"/>
              <a:t>unit’s </a:t>
            </a:r>
            <a:r>
              <a:rPr lang="en-US" b="0" u="none" dirty="0"/>
              <a:t>link to the main effort and how you will support the mission/intent.</a:t>
            </a:r>
          </a:p>
          <a:p>
            <a:pPr>
              <a:buFontTx/>
              <a:buChar char="•"/>
            </a:pPr>
            <a:r>
              <a:rPr lang="en-US" b="0" u="none" dirty="0"/>
              <a:t>Specified/Implied tasks.</a:t>
            </a:r>
          </a:p>
          <a:p>
            <a:pPr>
              <a:buFontTx/>
              <a:buChar char="•"/>
            </a:pPr>
            <a:r>
              <a:rPr lang="en-US" b="0" u="none" dirty="0"/>
              <a:t>Coordination required</a:t>
            </a:r>
          </a:p>
          <a:p>
            <a:pPr>
              <a:buFontTx/>
              <a:buChar char="•"/>
            </a:pPr>
            <a:r>
              <a:rPr lang="en-US" b="0" u="none" dirty="0"/>
              <a:t>Questions/Concerns</a:t>
            </a:r>
          </a:p>
        </p:txBody>
      </p:sp>
      <p:grpSp>
        <p:nvGrpSpPr>
          <p:cNvPr id="36868" name="Group 3"/>
          <p:cNvGrpSpPr>
            <a:grpSpLocks noChangeAspect="1"/>
          </p:cNvGrpSpPr>
          <p:nvPr/>
        </p:nvGrpSpPr>
        <p:grpSpPr bwMode="auto">
          <a:xfrm>
            <a:off x="187325" y="3473450"/>
            <a:ext cx="6442075" cy="3917950"/>
            <a:chOff x="116" y="797"/>
            <a:chExt cx="5526" cy="3048"/>
          </a:xfrm>
        </p:grpSpPr>
        <p:sp>
          <p:nvSpPr>
            <p:cNvPr id="36870" name="AutoShape 4"/>
            <p:cNvSpPr>
              <a:spLocks noChangeAspect="1" noChangeArrowheads="1" noTextEdit="1"/>
            </p:cNvSpPr>
            <p:nvPr/>
          </p:nvSpPr>
          <p:spPr bwMode="auto">
            <a:xfrm>
              <a:off x="119" y="800"/>
              <a:ext cx="5520" cy="3042"/>
            </a:xfrm>
            <a:prstGeom prst="rect">
              <a:avLst/>
            </a:prstGeom>
            <a:noFill/>
            <a:ln w="9525">
              <a:noFill/>
              <a:miter lim="800000"/>
              <a:headEnd/>
              <a:tailEnd/>
            </a:ln>
          </p:spPr>
          <p:txBody>
            <a:bodyPr/>
            <a:lstStyle/>
            <a:p>
              <a:endParaRPr lang="en-US"/>
            </a:p>
          </p:txBody>
        </p:sp>
        <p:sp>
          <p:nvSpPr>
            <p:cNvPr id="36871" name="Rectangle 5"/>
            <p:cNvSpPr>
              <a:spLocks noChangeAspect="1" noChangeArrowheads="1"/>
            </p:cNvSpPr>
            <p:nvPr/>
          </p:nvSpPr>
          <p:spPr bwMode="auto">
            <a:xfrm>
              <a:off x="122" y="803"/>
              <a:ext cx="5514" cy="107"/>
            </a:xfrm>
            <a:prstGeom prst="rect">
              <a:avLst/>
            </a:prstGeom>
            <a:solidFill>
              <a:srgbClr val="C0C0C0"/>
            </a:solidFill>
            <a:ln w="9525">
              <a:noFill/>
              <a:miter lim="800000"/>
              <a:headEnd/>
              <a:tailEnd/>
            </a:ln>
          </p:spPr>
          <p:txBody>
            <a:bodyPr/>
            <a:lstStyle/>
            <a:p>
              <a:endParaRPr lang="en-US" sz="1000" u="none"/>
            </a:p>
          </p:txBody>
        </p:sp>
        <p:sp>
          <p:nvSpPr>
            <p:cNvPr id="36872" name="Rectangle 6"/>
            <p:cNvSpPr>
              <a:spLocks noChangeAspect="1" noChangeArrowheads="1"/>
            </p:cNvSpPr>
            <p:nvPr/>
          </p:nvSpPr>
          <p:spPr bwMode="auto">
            <a:xfrm>
              <a:off x="122" y="1815"/>
              <a:ext cx="5514" cy="107"/>
            </a:xfrm>
            <a:prstGeom prst="rect">
              <a:avLst/>
            </a:prstGeom>
            <a:solidFill>
              <a:srgbClr val="C0C0C0"/>
            </a:solidFill>
            <a:ln w="9525">
              <a:noFill/>
              <a:miter lim="800000"/>
              <a:headEnd/>
              <a:tailEnd/>
            </a:ln>
          </p:spPr>
          <p:txBody>
            <a:bodyPr/>
            <a:lstStyle/>
            <a:p>
              <a:endParaRPr lang="en-US" sz="1000" u="none"/>
            </a:p>
          </p:txBody>
        </p:sp>
        <p:sp>
          <p:nvSpPr>
            <p:cNvPr id="36873" name="Rectangle 7"/>
            <p:cNvSpPr>
              <a:spLocks noChangeAspect="1" noChangeArrowheads="1"/>
            </p:cNvSpPr>
            <p:nvPr/>
          </p:nvSpPr>
          <p:spPr bwMode="auto">
            <a:xfrm>
              <a:off x="122" y="2827"/>
              <a:ext cx="5514" cy="107"/>
            </a:xfrm>
            <a:prstGeom prst="rect">
              <a:avLst/>
            </a:prstGeom>
            <a:solidFill>
              <a:srgbClr val="C0C0C0"/>
            </a:solidFill>
            <a:ln w="9525">
              <a:noFill/>
              <a:miter lim="800000"/>
              <a:headEnd/>
              <a:tailEnd/>
            </a:ln>
          </p:spPr>
          <p:txBody>
            <a:bodyPr/>
            <a:lstStyle/>
            <a:p>
              <a:endParaRPr lang="en-US" sz="1000" u="none"/>
            </a:p>
          </p:txBody>
        </p:sp>
        <p:sp>
          <p:nvSpPr>
            <p:cNvPr id="36874" name="Rectangle 8"/>
            <p:cNvSpPr>
              <a:spLocks noChangeAspect="1" noChangeArrowheads="1"/>
            </p:cNvSpPr>
            <p:nvPr/>
          </p:nvSpPr>
          <p:spPr bwMode="auto">
            <a:xfrm>
              <a:off x="1091" y="806"/>
              <a:ext cx="1088" cy="118"/>
            </a:xfrm>
            <a:prstGeom prst="rect">
              <a:avLst/>
            </a:prstGeom>
            <a:noFill/>
            <a:ln w="9525">
              <a:noFill/>
              <a:miter lim="800000"/>
              <a:headEnd/>
              <a:tailEnd/>
            </a:ln>
          </p:spPr>
          <p:txBody>
            <a:bodyPr wrap="none" lIns="0" tIns="0" rIns="0" bIns="0">
              <a:spAutoFit/>
            </a:bodyPr>
            <a:lstStyle/>
            <a:p>
              <a:r>
                <a:rPr lang="en-US" sz="1000" u="none">
                  <a:solidFill>
                    <a:srgbClr val="000000"/>
                  </a:solidFill>
                </a:rPr>
                <a:t>ASSETS AVAILABLE</a:t>
              </a:r>
              <a:endParaRPr lang="en-US" sz="1000" u="none"/>
            </a:p>
          </p:txBody>
        </p:sp>
        <p:sp>
          <p:nvSpPr>
            <p:cNvPr id="36875" name="Rectangle 9"/>
            <p:cNvSpPr>
              <a:spLocks noChangeAspect="1" noChangeArrowheads="1"/>
            </p:cNvSpPr>
            <p:nvPr/>
          </p:nvSpPr>
          <p:spPr bwMode="auto">
            <a:xfrm>
              <a:off x="3710" y="806"/>
              <a:ext cx="1443" cy="118"/>
            </a:xfrm>
            <a:prstGeom prst="rect">
              <a:avLst/>
            </a:prstGeom>
            <a:noFill/>
            <a:ln w="9525">
              <a:noFill/>
              <a:miter lim="800000"/>
              <a:headEnd/>
              <a:tailEnd/>
            </a:ln>
          </p:spPr>
          <p:txBody>
            <a:bodyPr wrap="none" lIns="0" tIns="0" rIns="0" bIns="0">
              <a:spAutoFit/>
            </a:bodyPr>
            <a:lstStyle/>
            <a:p>
              <a:r>
                <a:rPr lang="en-US" sz="1000" u="none">
                  <a:solidFill>
                    <a:srgbClr val="000000"/>
                  </a:solidFill>
                </a:rPr>
                <a:t>SPECIFIED/IMPLIED TASKS</a:t>
              </a:r>
              <a:endParaRPr lang="en-US" sz="1000" u="none"/>
            </a:p>
          </p:txBody>
        </p:sp>
        <p:sp>
          <p:nvSpPr>
            <p:cNvPr id="36876" name="Rectangle 10"/>
            <p:cNvSpPr>
              <a:spLocks noChangeAspect="1" noChangeArrowheads="1"/>
            </p:cNvSpPr>
            <p:nvPr/>
          </p:nvSpPr>
          <p:spPr bwMode="auto">
            <a:xfrm>
              <a:off x="990" y="1815"/>
              <a:ext cx="1336" cy="118"/>
            </a:xfrm>
            <a:prstGeom prst="rect">
              <a:avLst/>
            </a:prstGeom>
            <a:noFill/>
            <a:ln w="9525">
              <a:noFill/>
              <a:miter lim="800000"/>
              <a:headEnd/>
              <a:tailEnd/>
            </a:ln>
          </p:spPr>
          <p:txBody>
            <a:bodyPr wrap="none" lIns="0" tIns="0" rIns="0" bIns="0">
              <a:spAutoFit/>
            </a:bodyPr>
            <a:lstStyle/>
            <a:p>
              <a:r>
                <a:rPr lang="en-US" sz="1000" u="none">
                  <a:solidFill>
                    <a:srgbClr val="000000"/>
                  </a:solidFill>
                </a:rPr>
                <a:t>HIGHER MISSION/INTENT</a:t>
              </a:r>
              <a:endParaRPr lang="en-US" sz="1000" u="none"/>
            </a:p>
          </p:txBody>
        </p:sp>
        <p:sp>
          <p:nvSpPr>
            <p:cNvPr id="36877" name="Rectangle 11"/>
            <p:cNvSpPr>
              <a:spLocks noChangeAspect="1" noChangeArrowheads="1"/>
            </p:cNvSpPr>
            <p:nvPr/>
          </p:nvSpPr>
          <p:spPr bwMode="auto">
            <a:xfrm>
              <a:off x="3726" y="1818"/>
              <a:ext cx="1404" cy="119"/>
            </a:xfrm>
            <a:prstGeom prst="rect">
              <a:avLst/>
            </a:prstGeom>
            <a:noFill/>
            <a:ln w="9525">
              <a:noFill/>
              <a:miter lim="800000"/>
              <a:headEnd/>
              <a:tailEnd/>
            </a:ln>
          </p:spPr>
          <p:txBody>
            <a:bodyPr wrap="none" lIns="0" tIns="0" rIns="0" bIns="0">
              <a:spAutoFit/>
            </a:bodyPr>
            <a:lstStyle/>
            <a:p>
              <a:r>
                <a:rPr lang="en-US" sz="1000" u="none">
                  <a:solidFill>
                    <a:srgbClr val="000000"/>
                  </a:solidFill>
                </a:rPr>
                <a:t>MY LINK TO MAIN EFFORT</a:t>
              </a:r>
              <a:endParaRPr lang="en-US" sz="1000" u="none"/>
            </a:p>
          </p:txBody>
        </p:sp>
        <p:sp>
          <p:nvSpPr>
            <p:cNvPr id="36878" name="Rectangle 12"/>
            <p:cNvSpPr>
              <a:spLocks noChangeAspect="1" noChangeArrowheads="1"/>
            </p:cNvSpPr>
            <p:nvPr/>
          </p:nvSpPr>
          <p:spPr bwMode="auto">
            <a:xfrm>
              <a:off x="944" y="2829"/>
              <a:ext cx="1458" cy="118"/>
            </a:xfrm>
            <a:prstGeom prst="rect">
              <a:avLst/>
            </a:prstGeom>
            <a:noFill/>
            <a:ln w="9525">
              <a:noFill/>
              <a:miter lim="800000"/>
              <a:headEnd/>
              <a:tailEnd/>
            </a:ln>
          </p:spPr>
          <p:txBody>
            <a:bodyPr wrap="none" lIns="0" tIns="0" rIns="0" bIns="0">
              <a:spAutoFit/>
            </a:bodyPr>
            <a:lstStyle/>
            <a:p>
              <a:r>
                <a:rPr lang="en-US" sz="1000" u="none" dirty="0">
                  <a:solidFill>
                    <a:srgbClr val="000000"/>
                  </a:solidFill>
                </a:rPr>
                <a:t>COORDINATION REQUIRED</a:t>
              </a:r>
              <a:endParaRPr lang="en-US" sz="1000" u="none" dirty="0"/>
            </a:p>
          </p:txBody>
        </p:sp>
        <p:sp>
          <p:nvSpPr>
            <p:cNvPr id="36879" name="Rectangle 13"/>
            <p:cNvSpPr>
              <a:spLocks noChangeAspect="1" noChangeArrowheads="1"/>
            </p:cNvSpPr>
            <p:nvPr/>
          </p:nvSpPr>
          <p:spPr bwMode="auto">
            <a:xfrm>
              <a:off x="3763" y="2831"/>
              <a:ext cx="1293" cy="119"/>
            </a:xfrm>
            <a:prstGeom prst="rect">
              <a:avLst/>
            </a:prstGeom>
            <a:noFill/>
            <a:ln w="9525">
              <a:noFill/>
              <a:miter lim="800000"/>
              <a:headEnd/>
              <a:tailEnd/>
            </a:ln>
          </p:spPr>
          <p:txBody>
            <a:bodyPr wrap="none" lIns="0" tIns="0" rIns="0" bIns="0">
              <a:spAutoFit/>
            </a:bodyPr>
            <a:lstStyle/>
            <a:p>
              <a:r>
                <a:rPr lang="en-US" sz="1000" u="none">
                  <a:solidFill>
                    <a:srgbClr val="000000"/>
                  </a:solidFill>
                </a:rPr>
                <a:t>QUESTIONS/CONCERNS</a:t>
              </a:r>
              <a:endParaRPr lang="en-US" sz="1000" u="none"/>
            </a:p>
          </p:txBody>
        </p:sp>
        <p:sp>
          <p:nvSpPr>
            <p:cNvPr id="36880" name="Line 14"/>
            <p:cNvSpPr>
              <a:spLocks noChangeAspect="1" noChangeShapeType="1"/>
            </p:cNvSpPr>
            <p:nvPr/>
          </p:nvSpPr>
          <p:spPr bwMode="auto">
            <a:xfrm>
              <a:off x="129" y="906"/>
              <a:ext cx="2743" cy="0"/>
            </a:xfrm>
            <a:prstGeom prst="line">
              <a:avLst/>
            </a:prstGeom>
            <a:noFill/>
            <a:ln w="0">
              <a:solidFill>
                <a:srgbClr val="000000"/>
              </a:solidFill>
              <a:round/>
              <a:headEnd/>
              <a:tailEnd/>
            </a:ln>
          </p:spPr>
          <p:txBody>
            <a:bodyPr/>
            <a:lstStyle/>
            <a:p>
              <a:endParaRPr lang="en-US"/>
            </a:p>
          </p:txBody>
        </p:sp>
        <p:sp>
          <p:nvSpPr>
            <p:cNvPr id="36881" name="Rectangle 15"/>
            <p:cNvSpPr>
              <a:spLocks noChangeAspect="1" noChangeArrowheads="1"/>
            </p:cNvSpPr>
            <p:nvPr/>
          </p:nvSpPr>
          <p:spPr bwMode="auto">
            <a:xfrm>
              <a:off x="129" y="906"/>
              <a:ext cx="2743" cy="7"/>
            </a:xfrm>
            <a:prstGeom prst="rect">
              <a:avLst/>
            </a:prstGeom>
            <a:solidFill>
              <a:srgbClr val="000000"/>
            </a:solidFill>
            <a:ln w="9525">
              <a:noFill/>
              <a:miter lim="800000"/>
              <a:headEnd/>
              <a:tailEnd/>
            </a:ln>
          </p:spPr>
          <p:txBody>
            <a:bodyPr/>
            <a:lstStyle/>
            <a:p>
              <a:endParaRPr lang="en-US" sz="1000" u="none"/>
            </a:p>
          </p:txBody>
        </p:sp>
        <p:sp>
          <p:nvSpPr>
            <p:cNvPr id="36882" name="Line 16"/>
            <p:cNvSpPr>
              <a:spLocks noChangeAspect="1" noChangeShapeType="1"/>
            </p:cNvSpPr>
            <p:nvPr/>
          </p:nvSpPr>
          <p:spPr bwMode="auto">
            <a:xfrm>
              <a:off x="129" y="1918"/>
              <a:ext cx="2743" cy="0"/>
            </a:xfrm>
            <a:prstGeom prst="line">
              <a:avLst/>
            </a:prstGeom>
            <a:noFill/>
            <a:ln w="0">
              <a:solidFill>
                <a:srgbClr val="000000"/>
              </a:solidFill>
              <a:round/>
              <a:headEnd/>
              <a:tailEnd/>
            </a:ln>
          </p:spPr>
          <p:txBody>
            <a:bodyPr/>
            <a:lstStyle/>
            <a:p>
              <a:endParaRPr lang="en-US"/>
            </a:p>
          </p:txBody>
        </p:sp>
        <p:sp>
          <p:nvSpPr>
            <p:cNvPr id="36883" name="Rectangle 17"/>
            <p:cNvSpPr>
              <a:spLocks noChangeAspect="1" noChangeArrowheads="1"/>
            </p:cNvSpPr>
            <p:nvPr/>
          </p:nvSpPr>
          <p:spPr bwMode="auto">
            <a:xfrm>
              <a:off x="129" y="1918"/>
              <a:ext cx="2743" cy="7"/>
            </a:xfrm>
            <a:prstGeom prst="rect">
              <a:avLst/>
            </a:prstGeom>
            <a:solidFill>
              <a:srgbClr val="000000"/>
            </a:solidFill>
            <a:ln w="9525">
              <a:noFill/>
              <a:miter lim="800000"/>
              <a:headEnd/>
              <a:tailEnd/>
            </a:ln>
          </p:spPr>
          <p:txBody>
            <a:bodyPr/>
            <a:lstStyle/>
            <a:p>
              <a:endParaRPr lang="en-US" sz="1000" u="none"/>
            </a:p>
          </p:txBody>
        </p:sp>
        <p:sp>
          <p:nvSpPr>
            <p:cNvPr id="36884" name="Line 18"/>
            <p:cNvSpPr>
              <a:spLocks noChangeAspect="1" noChangeShapeType="1"/>
            </p:cNvSpPr>
            <p:nvPr/>
          </p:nvSpPr>
          <p:spPr bwMode="auto">
            <a:xfrm>
              <a:off x="129" y="2930"/>
              <a:ext cx="2743" cy="0"/>
            </a:xfrm>
            <a:prstGeom prst="line">
              <a:avLst/>
            </a:prstGeom>
            <a:noFill/>
            <a:ln w="0">
              <a:solidFill>
                <a:srgbClr val="000000"/>
              </a:solidFill>
              <a:round/>
              <a:headEnd/>
              <a:tailEnd/>
            </a:ln>
          </p:spPr>
          <p:txBody>
            <a:bodyPr/>
            <a:lstStyle/>
            <a:p>
              <a:endParaRPr lang="en-US"/>
            </a:p>
          </p:txBody>
        </p:sp>
        <p:sp>
          <p:nvSpPr>
            <p:cNvPr id="36885" name="Rectangle 19"/>
            <p:cNvSpPr>
              <a:spLocks noChangeAspect="1" noChangeArrowheads="1"/>
            </p:cNvSpPr>
            <p:nvPr/>
          </p:nvSpPr>
          <p:spPr bwMode="auto">
            <a:xfrm>
              <a:off x="129" y="2930"/>
              <a:ext cx="2743" cy="6"/>
            </a:xfrm>
            <a:prstGeom prst="rect">
              <a:avLst/>
            </a:prstGeom>
            <a:solidFill>
              <a:srgbClr val="000000"/>
            </a:solidFill>
            <a:ln w="9525">
              <a:noFill/>
              <a:miter lim="800000"/>
              <a:headEnd/>
              <a:tailEnd/>
            </a:ln>
          </p:spPr>
          <p:txBody>
            <a:bodyPr/>
            <a:lstStyle/>
            <a:p>
              <a:endParaRPr lang="en-US" sz="1000" u="none"/>
            </a:p>
          </p:txBody>
        </p:sp>
        <p:sp>
          <p:nvSpPr>
            <p:cNvPr id="36886" name="Rectangle 20"/>
            <p:cNvSpPr>
              <a:spLocks noChangeAspect="1" noChangeArrowheads="1"/>
            </p:cNvSpPr>
            <p:nvPr/>
          </p:nvSpPr>
          <p:spPr bwMode="auto">
            <a:xfrm>
              <a:off x="116" y="797"/>
              <a:ext cx="13" cy="3048"/>
            </a:xfrm>
            <a:prstGeom prst="rect">
              <a:avLst/>
            </a:prstGeom>
            <a:solidFill>
              <a:srgbClr val="000000"/>
            </a:solidFill>
            <a:ln w="9525">
              <a:noFill/>
              <a:miter lim="800000"/>
              <a:headEnd/>
              <a:tailEnd/>
            </a:ln>
          </p:spPr>
          <p:txBody>
            <a:bodyPr/>
            <a:lstStyle/>
            <a:p>
              <a:endParaRPr lang="en-US" sz="1000" u="none"/>
            </a:p>
          </p:txBody>
        </p:sp>
        <p:sp>
          <p:nvSpPr>
            <p:cNvPr id="36887" name="Rectangle 21"/>
            <p:cNvSpPr>
              <a:spLocks noChangeAspect="1" noChangeArrowheads="1"/>
            </p:cNvSpPr>
            <p:nvPr/>
          </p:nvSpPr>
          <p:spPr bwMode="auto">
            <a:xfrm>
              <a:off x="2872" y="810"/>
              <a:ext cx="14" cy="3035"/>
            </a:xfrm>
            <a:prstGeom prst="rect">
              <a:avLst/>
            </a:prstGeom>
            <a:solidFill>
              <a:srgbClr val="000000"/>
            </a:solidFill>
            <a:ln w="9525">
              <a:noFill/>
              <a:miter lim="800000"/>
              <a:headEnd/>
              <a:tailEnd/>
            </a:ln>
          </p:spPr>
          <p:txBody>
            <a:bodyPr/>
            <a:lstStyle/>
            <a:p>
              <a:endParaRPr lang="en-US" sz="1000" u="none"/>
            </a:p>
          </p:txBody>
        </p:sp>
        <p:sp>
          <p:nvSpPr>
            <p:cNvPr id="36888" name="Rectangle 22"/>
            <p:cNvSpPr>
              <a:spLocks noChangeAspect="1" noChangeArrowheads="1"/>
            </p:cNvSpPr>
            <p:nvPr/>
          </p:nvSpPr>
          <p:spPr bwMode="auto">
            <a:xfrm>
              <a:off x="5629" y="810"/>
              <a:ext cx="13" cy="3035"/>
            </a:xfrm>
            <a:prstGeom prst="rect">
              <a:avLst/>
            </a:prstGeom>
            <a:solidFill>
              <a:srgbClr val="000000"/>
            </a:solidFill>
            <a:ln w="9525">
              <a:noFill/>
              <a:miter lim="800000"/>
              <a:headEnd/>
              <a:tailEnd/>
            </a:ln>
          </p:spPr>
          <p:txBody>
            <a:bodyPr/>
            <a:lstStyle/>
            <a:p>
              <a:endParaRPr lang="en-US" sz="1000" u="none"/>
            </a:p>
          </p:txBody>
        </p:sp>
        <p:sp>
          <p:nvSpPr>
            <p:cNvPr id="36889" name="Rectangle 23"/>
            <p:cNvSpPr>
              <a:spLocks noChangeAspect="1" noChangeArrowheads="1"/>
            </p:cNvSpPr>
            <p:nvPr/>
          </p:nvSpPr>
          <p:spPr bwMode="auto">
            <a:xfrm>
              <a:off x="129" y="797"/>
              <a:ext cx="5513" cy="13"/>
            </a:xfrm>
            <a:prstGeom prst="rect">
              <a:avLst/>
            </a:prstGeom>
            <a:solidFill>
              <a:srgbClr val="000000"/>
            </a:solidFill>
            <a:ln w="9525">
              <a:noFill/>
              <a:miter lim="800000"/>
              <a:headEnd/>
              <a:tailEnd/>
            </a:ln>
          </p:spPr>
          <p:txBody>
            <a:bodyPr/>
            <a:lstStyle/>
            <a:p>
              <a:endParaRPr lang="en-US" sz="1000" u="none"/>
            </a:p>
          </p:txBody>
        </p:sp>
        <p:sp>
          <p:nvSpPr>
            <p:cNvPr id="36890" name="Line 24"/>
            <p:cNvSpPr>
              <a:spLocks noChangeAspect="1" noChangeShapeType="1"/>
            </p:cNvSpPr>
            <p:nvPr/>
          </p:nvSpPr>
          <p:spPr bwMode="auto">
            <a:xfrm>
              <a:off x="2886" y="906"/>
              <a:ext cx="2743" cy="0"/>
            </a:xfrm>
            <a:prstGeom prst="line">
              <a:avLst/>
            </a:prstGeom>
            <a:noFill/>
            <a:ln w="0">
              <a:solidFill>
                <a:srgbClr val="000000"/>
              </a:solidFill>
              <a:round/>
              <a:headEnd/>
              <a:tailEnd/>
            </a:ln>
          </p:spPr>
          <p:txBody>
            <a:bodyPr/>
            <a:lstStyle/>
            <a:p>
              <a:endParaRPr lang="en-US"/>
            </a:p>
          </p:txBody>
        </p:sp>
        <p:sp>
          <p:nvSpPr>
            <p:cNvPr id="36891" name="Rectangle 25"/>
            <p:cNvSpPr>
              <a:spLocks noChangeAspect="1" noChangeArrowheads="1"/>
            </p:cNvSpPr>
            <p:nvPr/>
          </p:nvSpPr>
          <p:spPr bwMode="auto">
            <a:xfrm>
              <a:off x="2886" y="906"/>
              <a:ext cx="2743" cy="7"/>
            </a:xfrm>
            <a:prstGeom prst="rect">
              <a:avLst/>
            </a:prstGeom>
            <a:solidFill>
              <a:srgbClr val="000000"/>
            </a:solidFill>
            <a:ln w="9525">
              <a:noFill/>
              <a:miter lim="800000"/>
              <a:headEnd/>
              <a:tailEnd/>
            </a:ln>
          </p:spPr>
          <p:txBody>
            <a:bodyPr/>
            <a:lstStyle/>
            <a:p>
              <a:endParaRPr lang="en-US" sz="1000" u="none"/>
            </a:p>
          </p:txBody>
        </p:sp>
        <p:sp>
          <p:nvSpPr>
            <p:cNvPr id="36892" name="Rectangle 26"/>
            <p:cNvSpPr>
              <a:spLocks noChangeAspect="1" noChangeArrowheads="1"/>
            </p:cNvSpPr>
            <p:nvPr/>
          </p:nvSpPr>
          <p:spPr bwMode="auto">
            <a:xfrm>
              <a:off x="129" y="1808"/>
              <a:ext cx="5513" cy="14"/>
            </a:xfrm>
            <a:prstGeom prst="rect">
              <a:avLst/>
            </a:prstGeom>
            <a:solidFill>
              <a:srgbClr val="000000"/>
            </a:solidFill>
            <a:ln w="9525">
              <a:noFill/>
              <a:miter lim="800000"/>
              <a:headEnd/>
              <a:tailEnd/>
            </a:ln>
          </p:spPr>
          <p:txBody>
            <a:bodyPr/>
            <a:lstStyle/>
            <a:p>
              <a:endParaRPr lang="en-US" sz="1000" u="none"/>
            </a:p>
          </p:txBody>
        </p:sp>
        <p:sp>
          <p:nvSpPr>
            <p:cNvPr id="36893" name="Line 27"/>
            <p:cNvSpPr>
              <a:spLocks noChangeAspect="1" noChangeShapeType="1"/>
            </p:cNvSpPr>
            <p:nvPr/>
          </p:nvSpPr>
          <p:spPr bwMode="auto">
            <a:xfrm>
              <a:off x="2886" y="1918"/>
              <a:ext cx="2743" cy="0"/>
            </a:xfrm>
            <a:prstGeom prst="line">
              <a:avLst/>
            </a:prstGeom>
            <a:noFill/>
            <a:ln w="0">
              <a:solidFill>
                <a:srgbClr val="000000"/>
              </a:solidFill>
              <a:round/>
              <a:headEnd/>
              <a:tailEnd/>
            </a:ln>
          </p:spPr>
          <p:txBody>
            <a:bodyPr/>
            <a:lstStyle/>
            <a:p>
              <a:endParaRPr lang="en-US"/>
            </a:p>
          </p:txBody>
        </p:sp>
        <p:sp>
          <p:nvSpPr>
            <p:cNvPr id="36894" name="Rectangle 28"/>
            <p:cNvSpPr>
              <a:spLocks noChangeAspect="1" noChangeArrowheads="1"/>
            </p:cNvSpPr>
            <p:nvPr/>
          </p:nvSpPr>
          <p:spPr bwMode="auto">
            <a:xfrm>
              <a:off x="2886" y="1918"/>
              <a:ext cx="2743" cy="7"/>
            </a:xfrm>
            <a:prstGeom prst="rect">
              <a:avLst/>
            </a:prstGeom>
            <a:solidFill>
              <a:srgbClr val="000000"/>
            </a:solidFill>
            <a:ln w="9525">
              <a:noFill/>
              <a:miter lim="800000"/>
              <a:headEnd/>
              <a:tailEnd/>
            </a:ln>
          </p:spPr>
          <p:txBody>
            <a:bodyPr/>
            <a:lstStyle/>
            <a:p>
              <a:endParaRPr lang="en-US" sz="1000" u="none"/>
            </a:p>
          </p:txBody>
        </p:sp>
        <p:sp>
          <p:nvSpPr>
            <p:cNvPr id="36895" name="Rectangle 29"/>
            <p:cNvSpPr>
              <a:spLocks noChangeAspect="1" noChangeArrowheads="1"/>
            </p:cNvSpPr>
            <p:nvPr/>
          </p:nvSpPr>
          <p:spPr bwMode="auto">
            <a:xfrm>
              <a:off x="129" y="2820"/>
              <a:ext cx="5513" cy="14"/>
            </a:xfrm>
            <a:prstGeom prst="rect">
              <a:avLst/>
            </a:prstGeom>
            <a:solidFill>
              <a:srgbClr val="000000"/>
            </a:solidFill>
            <a:ln w="9525">
              <a:noFill/>
              <a:miter lim="800000"/>
              <a:headEnd/>
              <a:tailEnd/>
            </a:ln>
          </p:spPr>
          <p:txBody>
            <a:bodyPr/>
            <a:lstStyle/>
            <a:p>
              <a:endParaRPr lang="en-US" sz="1000" u="none"/>
            </a:p>
          </p:txBody>
        </p:sp>
        <p:sp>
          <p:nvSpPr>
            <p:cNvPr id="36896" name="Line 30"/>
            <p:cNvSpPr>
              <a:spLocks noChangeAspect="1" noChangeShapeType="1"/>
            </p:cNvSpPr>
            <p:nvPr/>
          </p:nvSpPr>
          <p:spPr bwMode="auto">
            <a:xfrm>
              <a:off x="2886" y="2930"/>
              <a:ext cx="2743" cy="0"/>
            </a:xfrm>
            <a:prstGeom prst="line">
              <a:avLst/>
            </a:prstGeom>
            <a:noFill/>
            <a:ln w="0">
              <a:solidFill>
                <a:srgbClr val="000000"/>
              </a:solidFill>
              <a:round/>
              <a:headEnd/>
              <a:tailEnd/>
            </a:ln>
          </p:spPr>
          <p:txBody>
            <a:bodyPr/>
            <a:lstStyle/>
            <a:p>
              <a:endParaRPr lang="en-US"/>
            </a:p>
          </p:txBody>
        </p:sp>
        <p:sp>
          <p:nvSpPr>
            <p:cNvPr id="36897" name="Rectangle 31"/>
            <p:cNvSpPr>
              <a:spLocks noChangeAspect="1" noChangeArrowheads="1"/>
            </p:cNvSpPr>
            <p:nvPr/>
          </p:nvSpPr>
          <p:spPr bwMode="auto">
            <a:xfrm>
              <a:off x="2886" y="2930"/>
              <a:ext cx="2743" cy="6"/>
            </a:xfrm>
            <a:prstGeom prst="rect">
              <a:avLst/>
            </a:prstGeom>
            <a:solidFill>
              <a:srgbClr val="000000"/>
            </a:solidFill>
            <a:ln w="9525">
              <a:noFill/>
              <a:miter lim="800000"/>
              <a:headEnd/>
              <a:tailEnd/>
            </a:ln>
          </p:spPr>
          <p:txBody>
            <a:bodyPr/>
            <a:lstStyle/>
            <a:p>
              <a:endParaRPr lang="en-US" sz="1000" u="none"/>
            </a:p>
          </p:txBody>
        </p:sp>
        <p:sp>
          <p:nvSpPr>
            <p:cNvPr id="36898" name="Rectangle 32"/>
            <p:cNvSpPr>
              <a:spLocks noChangeAspect="1" noChangeArrowheads="1"/>
            </p:cNvSpPr>
            <p:nvPr/>
          </p:nvSpPr>
          <p:spPr bwMode="auto">
            <a:xfrm>
              <a:off x="129" y="3832"/>
              <a:ext cx="5513" cy="13"/>
            </a:xfrm>
            <a:prstGeom prst="rect">
              <a:avLst/>
            </a:prstGeom>
            <a:solidFill>
              <a:srgbClr val="000000"/>
            </a:solidFill>
            <a:ln w="9525">
              <a:noFill/>
              <a:miter lim="800000"/>
              <a:headEnd/>
              <a:tailEnd/>
            </a:ln>
          </p:spPr>
          <p:txBody>
            <a:bodyPr/>
            <a:lstStyle/>
            <a:p>
              <a:endParaRPr lang="en-US" sz="1000" u="none"/>
            </a:p>
          </p:txBody>
        </p:sp>
      </p:grpSp>
      <p:sp>
        <p:nvSpPr>
          <p:cNvPr id="36869" name="Text Box 65"/>
          <p:cNvSpPr txBox="1">
            <a:spLocks noChangeArrowheads="1"/>
          </p:cNvSpPr>
          <p:nvPr/>
        </p:nvSpPr>
        <p:spPr bwMode="auto">
          <a:xfrm>
            <a:off x="2667000" y="3124200"/>
            <a:ext cx="1284288" cy="274638"/>
          </a:xfrm>
          <a:prstGeom prst="rect">
            <a:avLst/>
          </a:prstGeom>
          <a:noFill/>
          <a:ln w="9525">
            <a:noFill/>
            <a:miter lim="800000"/>
            <a:headEnd/>
            <a:tailEnd/>
          </a:ln>
        </p:spPr>
        <p:txBody>
          <a:bodyPr wrap="none">
            <a:spAutoFit/>
          </a:bodyPr>
          <a:lstStyle/>
          <a:p>
            <a:r>
              <a:rPr lang="en-US"/>
              <a:t>Sample Format</a:t>
            </a:r>
          </a:p>
        </p:txBody>
      </p:sp>
      <p:sp>
        <p:nvSpPr>
          <p:cNvPr id="36" name="Rectangle 7"/>
          <p:cNvSpPr>
            <a:spLocks noChangeAspect="1" noChangeArrowheads="1"/>
          </p:cNvSpPr>
          <p:nvPr/>
        </p:nvSpPr>
        <p:spPr bwMode="auto">
          <a:xfrm>
            <a:off x="201314" y="7391400"/>
            <a:ext cx="6428086" cy="137540"/>
          </a:xfrm>
          <a:prstGeom prst="rect">
            <a:avLst/>
          </a:prstGeom>
          <a:solidFill>
            <a:srgbClr val="C0C0C0"/>
          </a:solidFill>
          <a:ln w="9525">
            <a:solidFill>
              <a:schemeClr val="tx1"/>
            </a:solidFill>
            <a:miter lim="800000"/>
            <a:headEnd/>
            <a:tailEnd/>
          </a:ln>
        </p:spPr>
        <p:txBody>
          <a:bodyPr/>
          <a:lstStyle/>
          <a:p>
            <a:endParaRPr lang="en-US" sz="1000" u="none"/>
          </a:p>
        </p:txBody>
      </p:sp>
      <p:sp>
        <p:nvSpPr>
          <p:cNvPr id="37" name="Rectangle 12"/>
          <p:cNvSpPr>
            <a:spLocks noChangeAspect="1" noChangeArrowheads="1"/>
          </p:cNvSpPr>
          <p:nvPr/>
        </p:nvSpPr>
        <p:spPr bwMode="auto">
          <a:xfrm>
            <a:off x="1158400" y="7391400"/>
            <a:ext cx="213200" cy="153888"/>
          </a:xfrm>
          <a:prstGeom prst="rect">
            <a:avLst/>
          </a:prstGeom>
          <a:noFill/>
          <a:ln w="9525">
            <a:noFill/>
            <a:miter lim="800000"/>
            <a:headEnd/>
            <a:tailEnd/>
          </a:ln>
        </p:spPr>
        <p:txBody>
          <a:bodyPr wrap="none" lIns="0" tIns="0" rIns="0" bIns="0">
            <a:spAutoFit/>
          </a:bodyPr>
          <a:lstStyle/>
          <a:p>
            <a:r>
              <a:rPr lang="en-US" sz="1000" u="none" dirty="0" smtClean="0">
                <a:solidFill>
                  <a:srgbClr val="000000"/>
                </a:solidFill>
              </a:rPr>
              <a:t>PIR</a:t>
            </a:r>
            <a:endParaRPr lang="en-US" sz="1000" u="none" dirty="0"/>
          </a:p>
        </p:txBody>
      </p:sp>
      <p:sp>
        <p:nvSpPr>
          <p:cNvPr id="38" name="Rectangle 37"/>
          <p:cNvSpPr/>
          <p:nvPr/>
        </p:nvSpPr>
        <p:spPr bwMode="auto">
          <a:xfrm>
            <a:off x="228600" y="7543800"/>
            <a:ext cx="2133600" cy="14478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39" name="Rectangle 38"/>
          <p:cNvSpPr/>
          <p:nvPr/>
        </p:nvSpPr>
        <p:spPr bwMode="auto">
          <a:xfrm>
            <a:off x="2362200" y="7543800"/>
            <a:ext cx="2133600" cy="14478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0" name="Rectangle 39"/>
          <p:cNvSpPr/>
          <p:nvPr/>
        </p:nvSpPr>
        <p:spPr bwMode="auto">
          <a:xfrm>
            <a:off x="4495800" y="7543800"/>
            <a:ext cx="2133600" cy="14478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41" name="Rectangle 12"/>
          <p:cNvSpPr>
            <a:spLocks noChangeAspect="1" noChangeArrowheads="1"/>
          </p:cNvSpPr>
          <p:nvPr/>
        </p:nvSpPr>
        <p:spPr bwMode="auto">
          <a:xfrm>
            <a:off x="3276600" y="7391400"/>
            <a:ext cx="213200" cy="153888"/>
          </a:xfrm>
          <a:prstGeom prst="rect">
            <a:avLst/>
          </a:prstGeom>
          <a:noFill/>
          <a:ln w="9525">
            <a:noFill/>
            <a:miter lim="800000"/>
            <a:headEnd/>
            <a:tailEnd/>
          </a:ln>
        </p:spPr>
        <p:txBody>
          <a:bodyPr wrap="none" lIns="0" tIns="0" rIns="0" bIns="0">
            <a:spAutoFit/>
          </a:bodyPr>
          <a:lstStyle/>
          <a:p>
            <a:r>
              <a:rPr lang="en-US" sz="1000" u="none" dirty="0" smtClean="0">
                <a:solidFill>
                  <a:srgbClr val="000000"/>
                </a:solidFill>
              </a:rPr>
              <a:t>SIR</a:t>
            </a:r>
            <a:endParaRPr lang="en-US" sz="1000" u="none" dirty="0"/>
          </a:p>
        </p:txBody>
      </p:sp>
      <p:sp>
        <p:nvSpPr>
          <p:cNvPr id="42" name="Rectangle 12"/>
          <p:cNvSpPr>
            <a:spLocks noChangeAspect="1" noChangeArrowheads="1"/>
          </p:cNvSpPr>
          <p:nvPr/>
        </p:nvSpPr>
        <p:spPr bwMode="auto">
          <a:xfrm>
            <a:off x="5257800" y="7391400"/>
            <a:ext cx="610745" cy="153888"/>
          </a:xfrm>
          <a:prstGeom prst="rect">
            <a:avLst/>
          </a:prstGeom>
          <a:noFill/>
          <a:ln w="9525">
            <a:noFill/>
            <a:miter lim="800000"/>
            <a:headEnd/>
            <a:tailEnd/>
          </a:ln>
        </p:spPr>
        <p:txBody>
          <a:bodyPr wrap="none" lIns="0" tIns="0" rIns="0" bIns="0">
            <a:spAutoFit/>
          </a:bodyPr>
          <a:lstStyle/>
          <a:p>
            <a:r>
              <a:rPr lang="en-US" sz="1000" u="none" dirty="0" smtClean="0">
                <a:solidFill>
                  <a:srgbClr val="000000"/>
                </a:solidFill>
              </a:rPr>
              <a:t>Indicators</a:t>
            </a:r>
            <a:endParaRPr lang="en-US" sz="1000" u="none" dirty="0"/>
          </a:p>
        </p:txBody>
      </p:sp>
      <p:cxnSp>
        <p:nvCxnSpPr>
          <p:cNvPr id="44" name="Straight Arrow Connector 43"/>
          <p:cNvCxnSpPr/>
          <p:nvPr/>
        </p:nvCxnSpPr>
        <p:spPr bwMode="auto">
          <a:xfrm>
            <a:off x="2286000" y="8305800"/>
            <a:ext cx="2286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45" name="Straight Arrow Connector 44"/>
          <p:cNvCxnSpPr/>
          <p:nvPr/>
        </p:nvCxnSpPr>
        <p:spPr bwMode="auto">
          <a:xfrm>
            <a:off x="4419600" y="8305800"/>
            <a:ext cx="2286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502-2</a:t>
            </a:r>
            <a:br>
              <a:rPr lang="en-US" u="none">
                <a:solidFill>
                  <a:schemeClr val="tx2"/>
                </a:solidFill>
              </a:rPr>
            </a:br>
            <a:r>
              <a:rPr lang="en-US" u="none">
                <a:solidFill>
                  <a:schemeClr val="tx2"/>
                </a:solidFill>
              </a:rPr>
              <a:t>Yellow Reports</a:t>
            </a:r>
          </a:p>
        </p:txBody>
      </p:sp>
      <p:sp>
        <p:nvSpPr>
          <p:cNvPr id="10244" name="Rectangle 3"/>
          <p:cNvSpPr>
            <a:spLocks noChangeArrowheads="1"/>
          </p:cNvSpPr>
          <p:nvPr/>
        </p:nvSpPr>
        <p:spPr bwMode="auto">
          <a:xfrm>
            <a:off x="0" y="228600"/>
            <a:ext cx="1866900" cy="276225"/>
          </a:xfrm>
          <a:prstGeom prst="rect">
            <a:avLst/>
          </a:prstGeom>
          <a:noFill/>
          <a:ln w="9525">
            <a:noFill/>
            <a:miter lim="800000"/>
            <a:headEnd/>
            <a:tailEnd/>
          </a:ln>
        </p:spPr>
        <p:txBody>
          <a:bodyPr wrap="none">
            <a:spAutoFit/>
          </a:bodyPr>
          <a:lstStyle/>
          <a:p>
            <a:pPr indent="228600" eaLnBrk="0" hangingPunct="0"/>
            <a:r>
              <a:rPr lang="en-US">
                <a:cs typeface="Times New Roman" pitchFamily="18" charset="0"/>
              </a:rPr>
              <a:t>Yellow 2 –LOGSTAT</a:t>
            </a:r>
          </a:p>
        </p:txBody>
      </p:sp>
      <p:graphicFrame>
        <p:nvGraphicFramePr>
          <p:cNvPr id="7" name="Table 6"/>
          <p:cNvGraphicFramePr>
            <a:graphicFrameLocks noGrp="1"/>
          </p:cNvGraphicFramePr>
          <p:nvPr/>
        </p:nvGraphicFramePr>
        <p:xfrm>
          <a:off x="0" y="990600"/>
          <a:ext cx="6858002" cy="7513780"/>
        </p:xfrm>
        <a:graphic>
          <a:graphicData uri="http://schemas.openxmlformats.org/drawingml/2006/table">
            <a:tbl>
              <a:tblPr/>
              <a:tblGrid>
                <a:gridCol w="488223"/>
                <a:gridCol w="572135"/>
                <a:gridCol w="488223"/>
                <a:gridCol w="488223"/>
                <a:gridCol w="488223"/>
                <a:gridCol w="488223"/>
                <a:gridCol w="373794"/>
                <a:gridCol w="297510"/>
                <a:gridCol w="289883"/>
                <a:gridCol w="488223"/>
                <a:gridCol w="930673"/>
                <a:gridCol w="488223"/>
                <a:gridCol w="488223"/>
                <a:gridCol w="488223"/>
              </a:tblGrid>
              <a:tr h="115187">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gridSpan="9">
                  <a:txBody>
                    <a:bodyPr/>
                    <a:lstStyle/>
                    <a:p>
                      <a:pPr algn="l" fontAlgn="b"/>
                      <a:r>
                        <a:rPr lang="en-US" sz="800" b="1" i="0" u="none" strike="noStrike">
                          <a:latin typeface="Arial"/>
                        </a:rPr>
                        <a:t>YELLOW 2 (LOGSTAT)</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l" fontAlgn="t"/>
                      <a:r>
                        <a:rPr lang="en-US" sz="800" b="1" i="0" u="none" strike="noStrike">
                          <a:latin typeface="Arial"/>
                        </a:rPr>
                        <a:t> </a:t>
                      </a:r>
                    </a:p>
                  </a:txBody>
                  <a:tcPr marL="2919" marR="2919" marT="2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r>
              <a:tr h="121963">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gridSpan="9">
                  <a:txBody>
                    <a:bodyPr/>
                    <a:lstStyle/>
                    <a:p>
                      <a:pPr algn="l" fontAlgn="b"/>
                      <a:r>
                        <a:rPr lang="en-US" sz="800" b="1" i="0" u="none" strike="noStrike">
                          <a:latin typeface="Arial"/>
                        </a:rPr>
                        <a:t>UNIT:Garryowen 1-7 CAV 1 BCT 1 CD</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r>
              <a:tr h="121963">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0000"/>
                    </a:solidFill>
                  </a:tcPr>
                </a:tc>
                <a:tc gridSpan="9">
                  <a:txBody>
                    <a:bodyPr/>
                    <a:lstStyle/>
                    <a:p>
                      <a:pPr algn="l" fontAlgn="b"/>
                      <a:r>
                        <a:rPr lang="en-US" sz="800" b="1" i="0" u="none" strike="noStrike">
                          <a:latin typeface="Arial"/>
                        </a:rPr>
                        <a:t>LINE 1: MAINTENANCE STATUS</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t"/>
                      <a:r>
                        <a:rPr lang="en-US" sz="800" b="1" i="0" u="none" strike="noStrike">
                          <a:latin typeface="Arial"/>
                        </a:rPr>
                        <a:t>LINE 7: CL V (Ammo)</a:t>
                      </a:r>
                    </a:p>
                  </a:txBody>
                  <a:tcPr marL="2919" marR="2919" marT="2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1963">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gn="ctr" fontAlgn="b"/>
                      <a:r>
                        <a:rPr lang="en-US" sz="800" b="1" i="0" u="none" strike="noStrike">
                          <a:latin typeface="Arial"/>
                        </a:rPr>
                        <a:t>MODEL</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800" b="1" i="0" u="none" strike="noStrike">
                          <a:latin typeface="Arial"/>
                        </a:rPr>
                        <a:t>O/H</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latin typeface="Arial"/>
                        </a:rPr>
                        <a:t>FMC</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800" b="1" i="0" u="none" strike="noStrike">
                          <a:latin typeface="Arial"/>
                        </a:rPr>
                        <a:t>MAINT</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b"/>
                      <a:r>
                        <a:rPr lang="en-US" sz="800" b="1" i="0" u="none" strike="noStrike">
                          <a:latin typeface="Arial"/>
                        </a:rPr>
                        <a:t>BMP # and REMARKS</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a:latin typeface="Arial"/>
                        </a:rPr>
                        <a:t>TYPE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O/H</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EXP.</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REQ.</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8279">
                <a:tc>
                  <a:txBody>
                    <a:bodyPr/>
                    <a:lstStyle/>
                    <a:p>
                      <a:pPr algn="ctr" fontAlgn="b"/>
                      <a:r>
                        <a:rPr lang="en-US" sz="800" b="0" i="0" u="none" strike="noStrike">
                          <a:latin typeface="Arial"/>
                        </a:rPr>
                        <a:t>1</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M3A3</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9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9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 5.56 Ball</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smtClean="0">
                          <a:latin typeface="Arial"/>
                        </a:rPr>
                        <a:t>M2A3</a:t>
                      </a:r>
                      <a:endParaRPr lang="en-US" sz="800" b="0" i="0" u="none" strike="noStrike" dirty="0">
                        <a:latin typeface="Arial"/>
                      </a:endParaRP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 5.56 Blank</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3</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M1064</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3. 5.56 LNK Ball</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4</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M1025/1026</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4. 5.56 Tracer</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5</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M1114</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5. 5.56 LNK 4x1</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6</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M1151</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dirty="0">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6. 5.56 LNK Blank</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7</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M1068/577</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7. 7.62 LNK</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8</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M113</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8. 7.62 LR (Sniper)</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9</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M113 AMB</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9. 7.62 LNK 4x1</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10</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M9 ACE</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10. 7.62 Tracer</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11</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M88A1</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11. 7.62 LNK Blank</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M88A2</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12. 9mm Ball</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13</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M998/M1038</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13. .50 CAL</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14</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M1097</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14. .50 CAL 4x1</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15</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M1113</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15. .50 CAL Blank</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16</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M1078</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16. 25mm TPDS-T</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17</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M1079</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17. 25mm TP</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18</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M1083</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18. 25mm HE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19</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M1087</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19. 25mm AP</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20</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M1088</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20. </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21</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M1089</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21. </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M977 HEMMT</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22.</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23</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M978</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23.</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24</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M969</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24.</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ctr" fontAlgn="b"/>
                      <a:r>
                        <a:rPr lang="en-US" sz="800" b="0" i="0" u="none" strike="noStrike">
                          <a:latin typeface="Arial"/>
                        </a:rPr>
                        <a:t>25</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M984</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25.</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63">
                <a:tc>
                  <a:txBody>
                    <a:bodyPr/>
                    <a:lstStyle/>
                    <a:p>
                      <a:pPr algn="ctr" fontAlgn="b"/>
                      <a:r>
                        <a:rPr lang="en-US" sz="800" b="0" i="0" u="none" strike="noStrike">
                          <a:latin typeface="Arial"/>
                        </a:rPr>
                        <a:t>26</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M1120</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800" b="1" i="0" u="none" strike="noStrike">
                          <a:latin typeface="Arial"/>
                        </a:rPr>
                        <a:t>PYRO, SMOKE, ILLUMINATION, SIMULATORS</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15187">
                <a:tc>
                  <a:txBody>
                    <a:bodyPr/>
                    <a:lstStyle/>
                    <a:p>
                      <a:pPr algn="ctr" fontAlgn="b"/>
                      <a:r>
                        <a:rPr lang="en-US" sz="800" b="0" i="0" u="none" strike="noStrike">
                          <a:latin typeface="Arial"/>
                        </a:rPr>
                        <a:t>27</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M1075</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26.</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28</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M1112 Buffalo</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27.</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29</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PU-798/802/803</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28.</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30</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FLU-419 SEE</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29.</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31</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M7</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30.</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32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dirty="0">
                          <a:latin typeface="Arial"/>
                        </a:rPr>
                        <a:t>M1101</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31.</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33</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32.</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34</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33.</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ctr" fontAlgn="b"/>
                      <a:r>
                        <a:rPr lang="en-US" sz="800" b="0" i="0" u="none" strike="noStrike">
                          <a:latin typeface="Arial"/>
                        </a:rPr>
                        <a:t>35</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fontAlgn="ctr"/>
                      <a:r>
                        <a:rPr lang="en-US" sz="800" b="0" i="0" u="none" strike="noStrike">
                          <a:latin typeface="Arial"/>
                        </a:rPr>
                        <a:t> </a:t>
                      </a:r>
                    </a:p>
                  </a:txBody>
                  <a:tcPr marL="2919" marR="2919" marT="29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34.</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63">
                <a:tc>
                  <a:txBody>
                    <a:bodyPr/>
                    <a:lstStyle/>
                    <a:p>
                      <a:pPr algn="ctr" fontAlgn="b"/>
                      <a:r>
                        <a:rPr lang="en-US" sz="800" b="0" i="0" u="none" strike="noStrike">
                          <a:latin typeface="Arial"/>
                        </a:rPr>
                        <a:t>22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l" fontAlgn="b"/>
                      <a:r>
                        <a:rPr lang="en-US" sz="800" b="1" i="0" u="none" strike="noStrike">
                          <a:latin typeface="Arial"/>
                        </a:rPr>
                        <a:t>LINE 2: CL I (Water/Rations)</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5">
                  <a:txBody>
                    <a:bodyPr/>
                    <a:lstStyle/>
                    <a:p>
                      <a:pPr algn="l" fontAlgn="b"/>
                      <a:r>
                        <a:rPr lang="en-US" sz="800" b="1" i="0" u="none" strike="noStrike">
                          <a:latin typeface="Arial"/>
                        </a:rPr>
                        <a:t>LINE 5: CL III(P)</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l" fontAlgn="b"/>
                      <a:r>
                        <a:rPr lang="en-US" sz="800" b="1" i="0" u="none" strike="noStrike">
                          <a:latin typeface="Arial"/>
                        </a:rPr>
                        <a:t>LINE 8: CL VIII</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1963">
                <a:tc>
                  <a:txBody>
                    <a:bodyPr/>
                    <a:lstStyle/>
                    <a:p>
                      <a:pPr algn="ctr" fontAlgn="b"/>
                      <a:r>
                        <a:rPr lang="en-US" sz="800" b="0" i="0" u="none" strike="noStrike">
                          <a:latin typeface="Arial"/>
                        </a:rPr>
                        <a:t>22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O/H</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REQ</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DTG</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1" i="0" u="none" strike="noStrike">
                          <a:latin typeface="Arial"/>
                        </a:rPr>
                        <a:t>TYPE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1" i="0" u="none" strike="noStrike">
                          <a:latin typeface="Arial"/>
                        </a:rPr>
                        <a:t>O/H</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REQ</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SIZE</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1" i="0" u="none" strike="noStrike">
                          <a:latin typeface="Arial"/>
                        </a:rPr>
                        <a:t>ITEM</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1" i="0" u="none" strike="noStrike">
                          <a:latin typeface="Arial"/>
                        </a:rPr>
                        <a:t>O/H</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REQ</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1</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MRE: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1. 15/40 wt</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1.</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ctr" fontAlgn="b"/>
                      <a:r>
                        <a:rPr lang="en-US" sz="800" b="0" i="0" u="none" strike="noStrike">
                          <a:latin typeface="Arial"/>
                        </a:rPr>
                        <a:t>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Water (gal):</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2. 10 wt</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2.</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ctr" fontAlgn="b"/>
                      <a:r>
                        <a:rPr lang="en-US" sz="800" b="0" i="0" u="none" strike="noStrike">
                          <a:latin typeface="Arial"/>
                        </a:rPr>
                        <a:t>3</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ICE: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3. 80/90 wt</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3.</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ctr" fontAlgn="b"/>
                      <a:r>
                        <a:rPr lang="en-US" sz="800" b="0" i="0" u="none" strike="noStrike">
                          <a:latin typeface="Arial"/>
                        </a:rPr>
                        <a:t>4</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b"/>
                      <a:r>
                        <a:rPr lang="en-US" sz="800" b="1" i="0" u="none" strike="noStrike">
                          <a:latin typeface="Arial"/>
                        </a:rPr>
                        <a:t>REQUEST FOR UGR-As</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Arial"/>
                        </a:rPr>
                        <a:t>4. Antifreeze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4.</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0000"/>
                    </a:solidFill>
                  </a:tcPr>
                </a:tc>
                <a:tc>
                  <a:txBody>
                    <a:bodyPr/>
                    <a:lstStyle/>
                    <a:p>
                      <a:pPr algn="l" fontAlgn="b"/>
                      <a:r>
                        <a:rPr lang="en-US" sz="800" b="1" i="0" u="none" strike="noStrike">
                          <a:latin typeface="Arial"/>
                        </a:rPr>
                        <a:t>PAX</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en-US" sz="800" b="1" i="0" u="none" strike="noStrike">
                          <a:latin typeface="Arial"/>
                        </a:rPr>
                        <a:t>DTG and LOCATION</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Arial"/>
                        </a:rPr>
                        <a:t>5. GAA</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5.</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63">
                <a:tc>
                  <a:txBody>
                    <a:bodyPr/>
                    <a:lstStyle/>
                    <a:p>
                      <a:pPr algn="ctr" fontAlgn="b"/>
                      <a:r>
                        <a:rPr lang="en-US" sz="800" b="0" i="0" u="none" strike="noStrike">
                          <a:latin typeface="Arial"/>
                        </a:rPr>
                        <a:t>4</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000000"/>
                    </a:solidFill>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en-US" sz="800" b="1"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Arial"/>
                        </a:rPr>
                        <a:t>6. GMD</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l" fontAlgn="b"/>
                      <a:r>
                        <a:rPr lang="en-US" sz="800" b="1" i="0" u="none" strike="noStrike">
                          <a:latin typeface="Arial"/>
                        </a:rPr>
                        <a:t>LINE 9: BATTERIES</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1963">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4">
                  <a:txBody>
                    <a:bodyPr/>
                    <a:lstStyle/>
                    <a:p>
                      <a:pPr algn="l" fontAlgn="b"/>
                      <a:r>
                        <a:rPr lang="en-US" sz="800" b="1" i="0" u="none" strike="noStrike">
                          <a:latin typeface="Arial"/>
                        </a:rPr>
                        <a:t>LINE 3: CL II</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Arial"/>
                        </a:rPr>
                        <a:t>7. FRH</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TYPE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NSN</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O/H</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REQ</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63">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2">
                  <a:txBody>
                    <a:bodyPr/>
                    <a:lstStyle/>
                    <a:p>
                      <a:pPr algn="l" fontAlgn="b"/>
                      <a:r>
                        <a:rPr lang="en-US" sz="800" b="1" i="0" u="none" strike="noStrike">
                          <a:latin typeface="Arial"/>
                        </a:rPr>
                        <a:t>ITEM</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1" i="0" u="none" strike="noStrike">
                          <a:latin typeface="Arial"/>
                        </a:rPr>
                        <a:t>QTY</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NSN</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8. Turboshaft</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1.</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r" fontAlgn="b"/>
                      <a:r>
                        <a:rPr lang="en-US" sz="800" b="0" i="0" u="none" strike="noStrike">
                          <a:latin typeface="Arial"/>
                        </a:rPr>
                        <a:t>1</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9. Dextron III</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2.</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r" fontAlgn="b"/>
                      <a:r>
                        <a:rPr lang="en-US" sz="800" b="0" i="0" u="none" strike="noStrike">
                          <a:latin typeface="Arial"/>
                        </a:rPr>
                        <a:t>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10.</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3.</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r" fontAlgn="b"/>
                      <a:r>
                        <a:rPr lang="en-US" sz="800" b="0" i="0" u="none" strike="noStrike">
                          <a:latin typeface="Arial"/>
                        </a:rPr>
                        <a:t>3</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11.</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4.</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gridSpan="4">
                  <a:txBody>
                    <a:bodyPr/>
                    <a:lstStyle/>
                    <a:p>
                      <a:pPr algn="l" fontAlgn="b"/>
                      <a:r>
                        <a:rPr lang="en-US" sz="800" b="1" i="0" u="none" strike="noStrike">
                          <a:latin typeface="Arial"/>
                        </a:rPr>
                        <a:t>LINE 4: CL III(B)</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l" fontAlgn="b"/>
                      <a:r>
                        <a:rPr lang="en-US" sz="800" b="0" i="0" u="none" strike="noStrike">
                          <a:latin typeface="Arial"/>
                        </a:rPr>
                        <a:t>12. </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5.</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r" fontAlgn="b"/>
                      <a:r>
                        <a:rPr lang="en-US" sz="800" b="0" i="0" u="none" strike="noStrike">
                          <a:latin typeface="Arial"/>
                        </a:rPr>
                        <a:t>1</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gridSpan="2">
                  <a:txBody>
                    <a:bodyPr/>
                    <a:lstStyle/>
                    <a:p>
                      <a:pPr algn="l" fontAlgn="b"/>
                      <a:r>
                        <a:rPr lang="en-US" sz="800" b="1" i="0" u="none" strike="noStrike">
                          <a:latin typeface="Arial"/>
                        </a:rPr>
                        <a:t>TYPE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1" i="0" u="none" strike="noStrike">
                          <a:latin typeface="Arial"/>
                        </a:rPr>
                        <a:t>QTY</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DTG</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fontAlgn="b"/>
                      <a:r>
                        <a:rPr lang="en-US" sz="800" b="1" i="0" u="none" strike="noStrike">
                          <a:latin typeface="Arial"/>
                        </a:rPr>
                        <a:t>LINE 6: CL IV</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6.</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63">
                <a:tc>
                  <a:txBody>
                    <a:bodyPr/>
                    <a:lstStyle/>
                    <a:p>
                      <a:pPr algn="r" fontAlgn="b"/>
                      <a:r>
                        <a:rPr lang="en-US" sz="800" b="0" i="0" u="none" strike="noStrike">
                          <a:latin typeface="Arial"/>
                        </a:rPr>
                        <a:t>1</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JP 8</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1" i="0" u="none" strike="noStrike">
                          <a:latin typeface="Arial"/>
                        </a:rPr>
                        <a:t>ITEM</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1" i="0" u="none" strike="noStrike">
                          <a:latin typeface="Arial"/>
                        </a:rPr>
                        <a:t>O/H</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REQ</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DTG</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fontAlgn="b"/>
                      <a:r>
                        <a:rPr lang="en-US" sz="800" b="1" i="0" u="none" strike="noStrike">
                          <a:latin typeface="Arial"/>
                        </a:rPr>
                        <a:t>LINE 10: STATUS- (Current/Projected)</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21963">
                <a:tc>
                  <a:txBody>
                    <a:bodyPr/>
                    <a:lstStyle/>
                    <a:p>
                      <a:pPr algn="r" fontAlgn="b"/>
                      <a:r>
                        <a:rPr lang="en-US" sz="800" b="0" i="0" u="none" strike="noStrike">
                          <a:latin typeface="Arial"/>
                        </a:rPr>
                        <a:t>2</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DIESEL</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1. Sandbags</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Class of Supply</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Current</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latin typeface="Arial"/>
                        </a:rPr>
                        <a:t>24</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800" b="1" i="0" u="none" strike="noStrike">
                          <a:latin typeface="Arial"/>
                        </a:rPr>
                        <a:t>48</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63">
                <a:tc>
                  <a:txBody>
                    <a:bodyPr/>
                    <a:lstStyle/>
                    <a:p>
                      <a:pPr algn="r" fontAlgn="b"/>
                      <a:r>
                        <a:rPr lang="en-US" sz="800" b="0" i="0" u="none" strike="noStrike">
                          <a:latin typeface="Arial"/>
                        </a:rPr>
                        <a:t>3</a:t>
                      </a:r>
                    </a:p>
                  </a:txBody>
                  <a:tcPr marL="2919" marR="2919" marT="291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MOGAS</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r>
                        <a:rPr lang="en-US" sz="800" b="0" i="0" u="none" strike="noStrike">
                          <a:latin typeface="Arial"/>
                        </a:rPr>
                        <a:t>2. Long Pickets</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CL I (Gal / MREs)</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000000"/>
                    </a:solidFill>
                  </a:tcPr>
                </a:tc>
                <a:tc rowSpan="3" gridSpan="4">
                  <a:txBody>
                    <a:bodyPr/>
                    <a:lstStyle/>
                    <a:p>
                      <a:pPr algn="l" fontAlgn="t"/>
                      <a:r>
                        <a:rPr lang="en-US" sz="800" b="1" i="0" u="none" strike="noStrike">
                          <a:latin typeface="Arial"/>
                        </a:rPr>
                        <a:t>LINE 11: REMARKS</a:t>
                      </a:r>
                    </a:p>
                  </a:txBody>
                  <a:tcPr marL="2919" marR="2919" marT="29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gridSpan="2">
                  <a:txBody>
                    <a:bodyPr/>
                    <a:lstStyle/>
                    <a:p>
                      <a:pPr algn="l" fontAlgn="b"/>
                      <a:r>
                        <a:rPr lang="en-US" sz="800" b="0" i="0" u="none" strike="noStrike">
                          <a:latin typeface="Arial"/>
                        </a:rPr>
                        <a:t>3. Concertina Wire</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CL III(B)</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187">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l" fontAlgn="b"/>
                      <a:r>
                        <a:rPr lang="en-US" sz="800" b="0" i="0" u="none" strike="noStrike">
                          <a:latin typeface="Arial"/>
                        </a:rPr>
                        <a:t>4. Barriers</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CL III(P)</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963">
                <a:tc>
                  <a:txBody>
                    <a:bodyPr/>
                    <a:lstStyle/>
                    <a:p>
                      <a:pPr algn="l" fontAlgn="b"/>
                      <a:r>
                        <a:rPr lang="en-US" sz="800" b="0" i="0" u="none" strike="noStrike">
                          <a:latin typeface="Arial"/>
                        </a:rPr>
                        <a:t> </a:t>
                      </a:r>
                    </a:p>
                  </a:txBody>
                  <a:tcPr marL="2919" marR="2919" marT="2919" marB="0" anchor="b">
                    <a:lnL>
                      <a:noFill/>
                    </a:lnL>
                    <a:lnR w="12700" cap="flat" cmpd="sng" algn="ctr">
                      <a:solidFill>
                        <a:srgbClr val="000000"/>
                      </a:solidFill>
                      <a:prstDash val="solid"/>
                      <a:round/>
                      <a:headEnd type="none" w="med" len="med"/>
                      <a:tailEnd type="none" w="med" len="med"/>
                    </a:lnR>
                    <a:lnT>
                      <a:noFill/>
                    </a:lnT>
                    <a:lnB>
                      <a:noFill/>
                    </a:lnB>
                    <a:solidFill>
                      <a:srgbClr val="000000"/>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2">
                  <a:txBody>
                    <a:bodyPr/>
                    <a:lstStyle/>
                    <a:p>
                      <a:pPr algn="l" fontAlgn="b"/>
                      <a:r>
                        <a:rPr lang="en-US" sz="800" b="0" i="0" u="none" strike="noStrike">
                          <a:latin typeface="Arial"/>
                        </a:rPr>
                        <a:t>5.</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1" i="0" u="none" strike="noStrike">
                          <a:latin typeface="Arial"/>
                        </a:rPr>
                        <a:t>CL V</a:t>
                      </a:r>
                    </a:p>
                  </a:txBody>
                  <a:tcPr marL="2919" marR="2919" marT="291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a:latin typeface="Arial"/>
                        </a:rPr>
                        <a:t> </a:t>
                      </a:r>
                    </a:p>
                  </a:txBody>
                  <a:tcPr marL="2919" marR="2919" marT="291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2919" marR="2919" marT="291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503-1</a:t>
            </a:r>
            <a:br>
              <a:rPr lang="en-US" u="none">
                <a:solidFill>
                  <a:schemeClr val="tx2"/>
                </a:solidFill>
              </a:rPr>
            </a:br>
            <a:r>
              <a:rPr lang="en-US" u="none">
                <a:solidFill>
                  <a:schemeClr val="tx2"/>
                </a:solidFill>
              </a:rPr>
              <a:t>Red Reports</a:t>
            </a:r>
          </a:p>
        </p:txBody>
      </p:sp>
      <p:sp>
        <p:nvSpPr>
          <p:cNvPr id="68611" name="Rectangle 3"/>
          <p:cNvSpPr>
            <a:spLocks noChangeArrowheads="1"/>
          </p:cNvSpPr>
          <p:nvPr/>
        </p:nvSpPr>
        <p:spPr bwMode="auto">
          <a:xfrm>
            <a:off x="0" y="457200"/>
            <a:ext cx="6858000" cy="4801314"/>
          </a:xfrm>
          <a:prstGeom prst="rect">
            <a:avLst/>
          </a:prstGeom>
          <a:noFill/>
          <a:ln w="9525">
            <a:noFill/>
            <a:miter lim="800000"/>
            <a:headEnd/>
            <a:tailEnd/>
          </a:ln>
        </p:spPr>
        <p:txBody>
          <a:bodyPr lIns="91431" tIns="0" rIns="91431" bIns="0">
            <a:spAutoFit/>
          </a:bodyPr>
          <a:lstStyle/>
          <a:p>
            <a:pPr indent="228600"/>
            <a:r>
              <a:rPr lang="en-US" dirty="0"/>
              <a:t>Red 1 - Commander's Personnel Manning Report.</a:t>
            </a:r>
            <a:r>
              <a:rPr lang="en-US" u="none" dirty="0"/>
              <a:t> </a:t>
            </a:r>
            <a:endParaRPr lang="en-US" b="0" u="none" dirty="0"/>
          </a:p>
          <a:p>
            <a:pPr indent="228600"/>
            <a:r>
              <a:rPr lang="en-US" b="0" u="none" dirty="0"/>
              <a:t>Purpose. The Personnel Status Report provides a daily personnel status to the brigade commander.</a:t>
            </a:r>
          </a:p>
          <a:p>
            <a:pPr indent="228600"/>
            <a:r>
              <a:rPr lang="en-US" b="0" u="none" dirty="0" smtClean="0"/>
              <a:t>Line </a:t>
            </a:r>
            <a:r>
              <a:rPr lang="en-US" b="0" u="none" dirty="0"/>
              <a:t>1:  Report as of DTG.________________________________________________</a:t>
            </a:r>
          </a:p>
          <a:p>
            <a:pPr indent="228600"/>
            <a:r>
              <a:rPr lang="en-US" b="0" u="none" dirty="0"/>
              <a:t>Line 2:  Unit:____________________________________________________________</a:t>
            </a:r>
          </a:p>
          <a:p>
            <a:pPr indent="228600"/>
            <a:r>
              <a:rPr lang="en-US" b="0" u="none" dirty="0"/>
              <a:t>LINE # AUTH/ASGD/PDY/REMARKS</a:t>
            </a:r>
          </a:p>
          <a:p>
            <a:pPr indent="228600"/>
            <a:r>
              <a:rPr lang="en-US" b="0" u="none" dirty="0"/>
              <a:t>	3 Officer</a:t>
            </a:r>
          </a:p>
          <a:p>
            <a:pPr indent="228600"/>
            <a:r>
              <a:rPr lang="en-US" b="0" u="none" dirty="0"/>
              <a:t>	4 Warrant</a:t>
            </a:r>
          </a:p>
          <a:p>
            <a:pPr indent="228600"/>
            <a:r>
              <a:rPr lang="en-US" b="0" u="none" dirty="0"/>
              <a:t>	5 Enlisted</a:t>
            </a:r>
          </a:p>
          <a:p>
            <a:pPr indent="228600"/>
            <a:r>
              <a:rPr lang="en-US" b="0" u="none" dirty="0"/>
              <a:t>Line 6:  Unit personnel status:  (G)    (A)    (R)    (B)</a:t>
            </a:r>
          </a:p>
          <a:p>
            <a:pPr indent="228600"/>
            <a:endParaRPr lang="en-US" u="none" dirty="0" smtClean="0"/>
          </a:p>
          <a:p>
            <a:pPr indent="228600"/>
            <a:endParaRPr lang="en-US" u="none" dirty="0" smtClean="0"/>
          </a:p>
          <a:p>
            <a:pPr indent="228600"/>
            <a:endParaRPr lang="en-US" u="none" dirty="0" smtClean="0"/>
          </a:p>
          <a:p>
            <a:pPr indent="228600"/>
            <a:endParaRPr lang="en-US" u="none" dirty="0" smtClean="0"/>
          </a:p>
          <a:p>
            <a:pPr indent="228600"/>
            <a:endParaRPr lang="en-US" u="none" dirty="0"/>
          </a:p>
          <a:p>
            <a:pPr indent="228600"/>
            <a:r>
              <a:rPr lang="en-US" dirty="0"/>
              <a:t>Red 2 - Personnel Spot Report</a:t>
            </a:r>
            <a:r>
              <a:rPr lang="en-US" u="none" dirty="0"/>
              <a:t> </a:t>
            </a:r>
            <a:r>
              <a:rPr lang="en-US" b="0" u="none" dirty="0"/>
              <a:t>	</a:t>
            </a:r>
          </a:p>
          <a:p>
            <a:pPr indent="228600"/>
            <a:r>
              <a:rPr lang="en-US" b="0" u="none" dirty="0"/>
              <a:t>Purpose.  Used for reports </a:t>
            </a:r>
            <a:r>
              <a:rPr lang="en-US" b="0" u="none" dirty="0" smtClean="0"/>
              <a:t>of </a:t>
            </a:r>
            <a:r>
              <a:rPr lang="en-US" b="0" u="none" dirty="0"/>
              <a:t>casualties. </a:t>
            </a:r>
          </a:p>
          <a:p>
            <a:pPr indent="228600"/>
            <a:r>
              <a:rPr lang="en-US" b="0" u="none" dirty="0" smtClean="0"/>
              <a:t>Line </a:t>
            </a:r>
            <a:r>
              <a:rPr lang="en-US" b="0" u="none" dirty="0"/>
              <a:t>1.  Unit:________________________________________________________</a:t>
            </a:r>
          </a:p>
          <a:p>
            <a:pPr indent="228600"/>
            <a:r>
              <a:rPr lang="en-US" b="0" u="none" dirty="0"/>
              <a:t>Line 2.  Location:_____________________________________________________</a:t>
            </a:r>
          </a:p>
          <a:p>
            <a:pPr indent="228600"/>
            <a:r>
              <a:rPr lang="en-US" b="0" u="none" dirty="0"/>
              <a:t>Line 3.  Cause of Casualties_____________________________________________</a:t>
            </a:r>
          </a:p>
          <a:p>
            <a:pPr indent="228600"/>
            <a:r>
              <a:rPr lang="en-US" b="0" u="none" dirty="0"/>
              <a:t>Line 4.  Soldier Losses: Hostile Action	A.  </a:t>
            </a:r>
            <a:r>
              <a:rPr lang="pl-PL" b="0" u="none" dirty="0"/>
              <a:t>KIA_____ B.  WIA_____ C.  MIA_____</a:t>
            </a:r>
          </a:p>
          <a:p>
            <a:pPr indent="228600"/>
            <a:r>
              <a:rPr lang="pl-PL" b="0" u="none" dirty="0"/>
              <a:t>		</a:t>
            </a:r>
            <a:r>
              <a:rPr lang="fr-FR" b="0" u="none" dirty="0"/>
              <a:t>Non-Hostile Action	D.  KIA_____ E.  </a:t>
            </a:r>
            <a:r>
              <a:rPr lang="en-US" b="0" u="none" dirty="0"/>
              <a:t>WIA_____ F.  MIA_____</a:t>
            </a:r>
          </a:p>
          <a:p>
            <a:pPr indent="228600"/>
            <a:r>
              <a:rPr lang="en-US" b="0" u="none" dirty="0"/>
              <a:t>Line 5.  Current Operational Effectiveness:____________________________________</a:t>
            </a:r>
          </a:p>
          <a:p>
            <a:pPr indent="228600"/>
            <a:r>
              <a:rPr lang="en-US" b="0" u="none" dirty="0"/>
              <a:t>Line 6.  Remarks:________________________________________________________</a:t>
            </a:r>
          </a:p>
          <a:p>
            <a:pPr indent="228600"/>
            <a:r>
              <a:rPr lang="en-US" b="0" u="none" dirty="0"/>
              <a:t/>
            </a:r>
            <a:br>
              <a:rPr lang="en-US" b="0" u="none" dirty="0"/>
            </a:br>
            <a:endParaRPr lang="en-US" b="0" u="none" dirty="0"/>
          </a:p>
        </p:txBody>
      </p:sp>
      <p:grpSp>
        <p:nvGrpSpPr>
          <p:cNvPr id="5" name="Group 8"/>
          <p:cNvGrpSpPr/>
          <p:nvPr/>
        </p:nvGrpSpPr>
        <p:grpSpPr>
          <a:xfrm>
            <a:off x="4114800" y="1981200"/>
            <a:ext cx="1905000" cy="1038999"/>
            <a:chOff x="4343400" y="2819400"/>
            <a:chExt cx="1905000" cy="1038999"/>
          </a:xfrm>
        </p:grpSpPr>
        <p:sp>
          <p:nvSpPr>
            <p:cNvPr id="6" name="TextBox 5"/>
            <p:cNvSpPr txBox="1"/>
            <p:nvPr/>
          </p:nvSpPr>
          <p:spPr>
            <a:xfrm>
              <a:off x="4343400" y="3352800"/>
              <a:ext cx="1905000" cy="276999"/>
            </a:xfrm>
            <a:prstGeom prst="rect">
              <a:avLst/>
            </a:prstGeom>
            <a:solidFill>
              <a:srgbClr val="FF0000"/>
            </a:solidFill>
          </p:spPr>
          <p:txBody>
            <a:bodyPr wrap="square" rtlCol="0">
              <a:spAutoFit/>
            </a:bodyPr>
            <a:lstStyle/>
            <a:p>
              <a:pPr algn="ctr"/>
              <a:r>
                <a:rPr lang="en-US" u="none" dirty="0" smtClean="0"/>
                <a:t>74 – 60%</a:t>
              </a:r>
            </a:p>
          </p:txBody>
        </p:sp>
        <p:sp>
          <p:nvSpPr>
            <p:cNvPr id="7" name="TextBox 6"/>
            <p:cNvSpPr txBox="1"/>
            <p:nvPr/>
          </p:nvSpPr>
          <p:spPr>
            <a:xfrm>
              <a:off x="4343400" y="2819400"/>
              <a:ext cx="1905000" cy="276999"/>
            </a:xfrm>
            <a:prstGeom prst="rect">
              <a:avLst/>
            </a:prstGeom>
            <a:solidFill>
              <a:srgbClr val="00B050"/>
            </a:solidFill>
          </p:spPr>
          <p:txBody>
            <a:bodyPr wrap="square" rtlCol="0">
              <a:spAutoFit/>
            </a:bodyPr>
            <a:lstStyle/>
            <a:p>
              <a:pPr algn="ctr"/>
              <a:r>
                <a:rPr lang="en-US" u="none" dirty="0" smtClean="0"/>
                <a:t>100 – 90%</a:t>
              </a:r>
            </a:p>
          </p:txBody>
        </p:sp>
        <p:sp>
          <p:nvSpPr>
            <p:cNvPr id="8" name="TextBox 7"/>
            <p:cNvSpPr txBox="1"/>
            <p:nvPr/>
          </p:nvSpPr>
          <p:spPr>
            <a:xfrm>
              <a:off x="4343400" y="3075801"/>
              <a:ext cx="1905000" cy="276999"/>
            </a:xfrm>
            <a:prstGeom prst="rect">
              <a:avLst/>
            </a:prstGeom>
            <a:solidFill>
              <a:srgbClr val="FFC000"/>
            </a:solidFill>
          </p:spPr>
          <p:txBody>
            <a:bodyPr wrap="square" rtlCol="0">
              <a:spAutoFit/>
            </a:bodyPr>
            <a:lstStyle/>
            <a:p>
              <a:pPr algn="ctr"/>
              <a:r>
                <a:rPr lang="en-US" u="none" dirty="0" smtClean="0"/>
                <a:t>89 – 75%</a:t>
              </a:r>
            </a:p>
          </p:txBody>
        </p:sp>
        <p:sp>
          <p:nvSpPr>
            <p:cNvPr id="9" name="TextBox 8"/>
            <p:cNvSpPr txBox="1"/>
            <p:nvPr/>
          </p:nvSpPr>
          <p:spPr>
            <a:xfrm>
              <a:off x="4343400" y="3581400"/>
              <a:ext cx="1905000" cy="276999"/>
            </a:xfrm>
            <a:prstGeom prst="rect">
              <a:avLst/>
            </a:prstGeom>
            <a:solidFill>
              <a:schemeClr val="tx1"/>
            </a:solidFill>
          </p:spPr>
          <p:txBody>
            <a:bodyPr wrap="square" rtlCol="0">
              <a:spAutoFit/>
            </a:bodyPr>
            <a:lstStyle/>
            <a:p>
              <a:pPr algn="ctr"/>
              <a:r>
                <a:rPr lang="en-US" u="none" dirty="0" smtClean="0">
                  <a:solidFill>
                    <a:schemeClr val="bg1"/>
                  </a:solidFill>
                </a:rPr>
                <a:t>59 – Below </a:t>
              </a:r>
              <a:endParaRPr lang="en-US" u="none" dirty="0">
                <a:solidFill>
                  <a:schemeClr val="bg1"/>
                </a:solidFill>
              </a:endParaRPr>
            </a:p>
          </p:txBody>
        </p:sp>
      </p:gr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503-2</a:t>
            </a:r>
            <a:br>
              <a:rPr lang="en-US" u="none">
                <a:solidFill>
                  <a:schemeClr val="tx2"/>
                </a:solidFill>
              </a:rPr>
            </a:br>
            <a:r>
              <a:rPr lang="en-US" u="none">
                <a:solidFill>
                  <a:schemeClr val="tx2"/>
                </a:solidFill>
              </a:rPr>
              <a:t>Red Reports</a:t>
            </a:r>
          </a:p>
        </p:txBody>
      </p:sp>
      <p:sp>
        <p:nvSpPr>
          <p:cNvPr id="69635" name="Rectangle 3"/>
          <p:cNvSpPr>
            <a:spLocks noChangeArrowheads="1"/>
          </p:cNvSpPr>
          <p:nvPr/>
        </p:nvSpPr>
        <p:spPr bwMode="auto">
          <a:xfrm>
            <a:off x="0" y="228600"/>
            <a:ext cx="6858000" cy="8125301"/>
          </a:xfrm>
          <a:prstGeom prst="rect">
            <a:avLst/>
          </a:prstGeom>
          <a:noFill/>
          <a:ln w="9525">
            <a:noFill/>
            <a:miter lim="800000"/>
            <a:headEnd/>
            <a:tailEnd/>
          </a:ln>
        </p:spPr>
        <p:txBody>
          <a:bodyPr lIns="91431" tIns="0" rIns="91431" bIns="0">
            <a:spAutoFit/>
          </a:bodyPr>
          <a:lstStyle/>
          <a:p>
            <a:pPr indent="228600"/>
            <a:r>
              <a:rPr lang="en-US" dirty="0">
                <a:solidFill>
                  <a:srgbClr val="000000"/>
                </a:solidFill>
              </a:rPr>
              <a:t>RED 7 - Suspected Law Violation Report </a:t>
            </a:r>
          </a:p>
          <a:p>
            <a:pPr indent="228600"/>
            <a:r>
              <a:rPr lang="en-US" b="0" u="none" dirty="0">
                <a:solidFill>
                  <a:srgbClr val="000000"/>
                </a:solidFill>
                <a:cs typeface="Times New Roman" pitchFamily="18" charset="0"/>
              </a:rPr>
              <a:t>Purpose:  The Suspected Law Violation Report provides reporting of possible law violations. </a:t>
            </a:r>
          </a:p>
          <a:p>
            <a:pPr indent="228600"/>
            <a:endParaRPr lang="en-US" b="0" u="none" dirty="0" smtClean="0">
              <a:solidFill>
                <a:srgbClr val="000000"/>
              </a:solidFill>
              <a:cs typeface="Times New Roman" pitchFamily="18" charset="0"/>
            </a:endParaRPr>
          </a:p>
          <a:p>
            <a:pPr indent="228600"/>
            <a:r>
              <a:rPr lang="en-US" b="0" u="none" dirty="0" smtClean="0">
                <a:solidFill>
                  <a:srgbClr val="000000"/>
                </a:solidFill>
                <a:cs typeface="Times New Roman" pitchFamily="18" charset="0"/>
              </a:rPr>
              <a:t>Line </a:t>
            </a:r>
            <a:r>
              <a:rPr lang="en-US" b="0" u="none" dirty="0">
                <a:solidFill>
                  <a:srgbClr val="000000"/>
                </a:solidFill>
                <a:cs typeface="Times New Roman" pitchFamily="18" charset="0"/>
              </a:rPr>
              <a:t>1: Description of Incident:______________________________________________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	</a:t>
            </a:r>
          </a:p>
          <a:p>
            <a:pPr indent="228600"/>
            <a:r>
              <a:rPr lang="en-US" b="0" u="none" dirty="0">
                <a:solidFill>
                  <a:srgbClr val="000000"/>
                </a:solidFill>
                <a:cs typeface="Times New Roman" pitchFamily="18" charset="0"/>
              </a:rPr>
              <a:t>Line 2: Location of Incident:________________________________________________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	</a:t>
            </a:r>
          </a:p>
          <a:p>
            <a:pPr indent="228600"/>
            <a:r>
              <a:rPr lang="en-US" b="0" u="none" dirty="0">
                <a:solidFill>
                  <a:srgbClr val="000000"/>
                </a:solidFill>
                <a:cs typeface="Times New Roman" pitchFamily="18" charset="0"/>
              </a:rPr>
              <a:t>Line 3: DTG of Incident:___________________________________________________</a:t>
            </a:r>
          </a:p>
          <a:p>
            <a:pPr indent="228600"/>
            <a:r>
              <a:rPr lang="en-US" b="0" u="none" dirty="0">
                <a:solidFill>
                  <a:srgbClr val="000000"/>
                </a:solidFill>
                <a:cs typeface="Times New Roman" pitchFamily="18" charset="0"/>
              </a:rPr>
              <a:t>Line 4: DTG of Discovery:__________________________________________________</a:t>
            </a:r>
          </a:p>
          <a:p>
            <a:pPr indent="228600"/>
            <a:r>
              <a:rPr lang="en-US" b="0" u="none" dirty="0">
                <a:solidFill>
                  <a:srgbClr val="000000"/>
                </a:solidFill>
                <a:cs typeface="Times New Roman" pitchFamily="18" charset="0"/>
              </a:rPr>
              <a:t>	</a:t>
            </a:r>
          </a:p>
          <a:p>
            <a:pPr indent="228600"/>
            <a:r>
              <a:rPr lang="en-US" b="0" u="none" dirty="0">
                <a:solidFill>
                  <a:srgbClr val="000000"/>
                </a:solidFill>
                <a:cs typeface="Times New Roman" pitchFamily="18" charset="0"/>
              </a:rPr>
              <a:t>Line 5: Who caused suspected violation:______________________________________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		</a:t>
            </a:r>
          </a:p>
          <a:p>
            <a:pPr indent="228600"/>
            <a:r>
              <a:rPr lang="en-US" b="0" u="none" dirty="0">
                <a:solidFill>
                  <a:srgbClr val="000000"/>
                </a:solidFill>
                <a:cs typeface="Times New Roman" pitchFamily="18" charset="0"/>
              </a:rPr>
              <a:t>Line 6: Name of Witnesses:________________________________________________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Line 7: POC:____________________________________________________________</a:t>
            </a:r>
          </a:p>
          <a:p>
            <a:pPr indent="228600"/>
            <a:endParaRPr lang="en-US" b="0" u="none" dirty="0" smtClean="0">
              <a:solidFill>
                <a:srgbClr val="000000"/>
              </a:solidFill>
              <a:cs typeface="Times New Roman" pitchFamily="18" charset="0"/>
            </a:endParaRPr>
          </a:p>
          <a:p>
            <a:pPr indent="228600"/>
            <a:endParaRPr lang="en-US" b="0" u="none" dirty="0">
              <a:solidFill>
                <a:srgbClr val="000000"/>
              </a:solidFill>
              <a:cs typeface="Times New Roman" pitchFamily="18" charset="0"/>
            </a:endParaRPr>
          </a:p>
          <a:p>
            <a:pPr indent="228600"/>
            <a:r>
              <a:rPr lang="en-US" dirty="0">
                <a:solidFill>
                  <a:srgbClr val="000000"/>
                </a:solidFill>
                <a:cs typeface="Times New Roman" pitchFamily="18" charset="0"/>
              </a:rPr>
              <a:t>RED 8 - Suspected Friendly Fire Report</a:t>
            </a:r>
            <a:r>
              <a:rPr lang="en-US" u="none" dirty="0">
                <a:solidFill>
                  <a:srgbClr val="000000"/>
                </a:solidFill>
                <a:cs typeface="Times New Roman" pitchFamily="18" charset="0"/>
              </a:rPr>
              <a:t> </a:t>
            </a:r>
          </a:p>
          <a:p>
            <a:pPr indent="228600"/>
            <a:r>
              <a:rPr lang="en-US" b="0" u="none" dirty="0">
                <a:solidFill>
                  <a:srgbClr val="000000"/>
                </a:solidFill>
                <a:cs typeface="Times New Roman" pitchFamily="18" charset="0"/>
              </a:rPr>
              <a:t>Purpose:  The Suspected Friendly Fire Report provides reporting of possible friendly fire incidents. </a:t>
            </a:r>
          </a:p>
          <a:p>
            <a:pPr indent="228600"/>
            <a:endParaRPr lang="en-US" b="0" u="none" dirty="0" smtClean="0">
              <a:solidFill>
                <a:srgbClr val="000000"/>
              </a:solidFill>
              <a:cs typeface="Times New Roman" pitchFamily="18" charset="0"/>
            </a:endParaRPr>
          </a:p>
          <a:p>
            <a:pPr indent="228600"/>
            <a:r>
              <a:rPr lang="en-US" b="0" u="none" dirty="0" smtClean="0">
                <a:solidFill>
                  <a:srgbClr val="000000"/>
                </a:solidFill>
                <a:cs typeface="Times New Roman" pitchFamily="18" charset="0"/>
              </a:rPr>
              <a:t>Line </a:t>
            </a:r>
            <a:r>
              <a:rPr lang="en-US" b="0" u="none" dirty="0">
                <a:solidFill>
                  <a:srgbClr val="000000"/>
                </a:solidFill>
                <a:cs typeface="Times New Roman" pitchFamily="18" charset="0"/>
              </a:rPr>
              <a:t>1: Description of Incident:______________________________________________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Line 2: Location of Incident:________________________________________________</a:t>
            </a:r>
          </a:p>
          <a:p>
            <a:pPr indent="228600"/>
            <a:r>
              <a:rPr lang="en-US" b="0" u="none" dirty="0">
                <a:solidFill>
                  <a:srgbClr val="000000"/>
                </a:solidFill>
                <a:cs typeface="Times New Roman" pitchFamily="18" charset="0"/>
              </a:rPr>
              <a:t>Line 3: DTG of Incident:___________________________________________________</a:t>
            </a:r>
          </a:p>
          <a:p>
            <a:pPr indent="228600"/>
            <a:r>
              <a:rPr lang="en-US" b="0" u="none" dirty="0">
                <a:solidFill>
                  <a:srgbClr val="000000"/>
                </a:solidFill>
                <a:cs typeface="Times New Roman" pitchFamily="18" charset="0"/>
              </a:rPr>
              <a:t>	</a:t>
            </a:r>
          </a:p>
          <a:p>
            <a:pPr indent="228600"/>
            <a:r>
              <a:rPr lang="en-US" b="0" u="none" dirty="0">
                <a:solidFill>
                  <a:srgbClr val="000000"/>
                </a:solidFill>
                <a:cs typeface="Times New Roman" pitchFamily="18" charset="0"/>
              </a:rPr>
              <a:t>Line 4: DTG of Discovery:__________________________________________________</a:t>
            </a:r>
          </a:p>
          <a:p>
            <a:pPr indent="228600"/>
            <a:r>
              <a:rPr lang="en-US" b="0" u="none" dirty="0">
                <a:solidFill>
                  <a:srgbClr val="000000"/>
                </a:solidFill>
                <a:cs typeface="Times New Roman" pitchFamily="18" charset="0"/>
              </a:rPr>
              <a:t>Line 5: Who caused suspected violation:______________________________________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Line 6: Name of Witnesses:________________________________________________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Line 7: POC:___________________________________________________________</a:t>
            </a:r>
            <a:br>
              <a:rPr lang="en-US" b="0" u="none" dirty="0">
                <a:solidFill>
                  <a:srgbClr val="000000"/>
                </a:solidFill>
                <a:cs typeface="Times New Roman" pitchFamily="18" charset="0"/>
              </a:rPr>
            </a:br>
            <a:endParaRPr lang="en-US" b="0" u="none" dirty="0">
              <a:solidFill>
                <a:srgbClr val="00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503-3</a:t>
            </a:r>
            <a:br>
              <a:rPr lang="en-US" u="none">
                <a:solidFill>
                  <a:schemeClr val="tx2"/>
                </a:solidFill>
              </a:rPr>
            </a:br>
            <a:r>
              <a:rPr lang="en-US" u="none">
                <a:solidFill>
                  <a:schemeClr val="tx2"/>
                </a:solidFill>
              </a:rPr>
              <a:t>Red Reports</a:t>
            </a:r>
          </a:p>
        </p:txBody>
      </p:sp>
      <p:sp>
        <p:nvSpPr>
          <p:cNvPr id="70659" name="Rectangle 3"/>
          <p:cNvSpPr>
            <a:spLocks noChangeArrowheads="1"/>
          </p:cNvSpPr>
          <p:nvPr/>
        </p:nvSpPr>
        <p:spPr bwMode="auto">
          <a:xfrm>
            <a:off x="0" y="381000"/>
            <a:ext cx="6858000" cy="4247317"/>
          </a:xfrm>
          <a:prstGeom prst="rect">
            <a:avLst/>
          </a:prstGeom>
          <a:noFill/>
          <a:ln w="9525">
            <a:noFill/>
            <a:miter lim="800000"/>
            <a:headEnd/>
            <a:tailEnd/>
          </a:ln>
        </p:spPr>
        <p:txBody>
          <a:bodyPr lIns="91431" tIns="0" rIns="91431" bIns="0">
            <a:spAutoFit/>
          </a:bodyPr>
          <a:lstStyle/>
          <a:p>
            <a:pPr indent="228600"/>
            <a:r>
              <a:rPr lang="en-US" dirty="0">
                <a:solidFill>
                  <a:srgbClr val="000000"/>
                </a:solidFill>
                <a:cs typeface="Times New Roman" pitchFamily="18" charset="0"/>
              </a:rPr>
              <a:t>RED 9 - Accident Report </a:t>
            </a:r>
          </a:p>
          <a:p>
            <a:pPr indent="228600"/>
            <a:r>
              <a:rPr lang="en-US" b="0" u="none" dirty="0">
                <a:solidFill>
                  <a:srgbClr val="000000"/>
                </a:solidFill>
                <a:cs typeface="Times New Roman" pitchFamily="18" charset="0"/>
              </a:rPr>
              <a:t>Purpose.  The accident report provides timely information to the commander on accidents that occur within the unit.</a:t>
            </a:r>
          </a:p>
          <a:p>
            <a:pPr indent="228600"/>
            <a:endParaRPr lang="en-US" b="0" u="none" dirty="0" smtClean="0">
              <a:solidFill>
                <a:srgbClr val="000000"/>
              </a:solidFill>
              <a:cs typeface="Times New Roman" pitchFamily="18" charset="0"/>
            </a:endParaRPr>
          </a:p>
          <a:p>
            <a:pPr indent="228600"/>
            <a:r>
              <a:rPr lang="en-US" b="0" u="none" dirty="0">
                <a:solidFill>
                  <a:srgbClr val="000000"/>
                </a:solidFill>
                <a:cs typeface="Times New Roman" pitchFamily="18" charset="0"/>
              </a:rPr>
              <a:t>	Line 1: Description of Accident: 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	Line 2: Location of Accident: ________________________________________</a:t>
            </a:r>
          </a:p>
          <a:p>
            <a:pPr indent="228600"/>
            <a:r>
              <a:rPr lang="en-US" b="0" u="none" dirty="0">
                <a:solidFill>
                  <a:srgbClr val="000000"/>
                </a:solidFill>
                <a:cs typeface="Times New Roman" pitchFamily="18" charset="0"/>
              </a:rPr>
              <a:t>	Line 3: DTG of Accident: ___________________________________________</a:t>
            </a:r>
          </a:p>
          <a:p>
            <a:pPr indent="228600"/>
            <a:r>
              <a:rPr lang="en-US" b="0" u="none" dirty="0">
                <a:solidFill>
                  <a:srgbClr val="000000"/>
                </a:solidFill>
                <a:cs typeface="Times New Roman" pitchFamily="18" charset="0"/>
              </a:rPr>
              <a:t>	Line 4: DTG of Discovery: __________________________________________</a:t>
            </a:r>
          </a:p>
          <a:p>
            <a:pPr indent="228600"/>
            <a:r>
              <a:rPr lang="en-US" b="0" u="none" dirty="0">
                <a:solidFill>
                  <a:srgbClr val="000000"/>
                </a:solidFill>
                <a:cs typeface="Times New Roman" pitchFamily="18" charset="0"/>
              </a:rPr>
              <a:t>	</a:t>
            </a:r>
          </a:p>
          <a:p>
            <a:pPr indent="228600"/>
            <a:r>
              <a:rPr lang="en-US" b="0" u="none" dirty="0">
                <a:solidFill>
                  <a:srgbClr val="000000"/>
                </a:solidFill>
                <a:cs typeface="Times New Roman" pitchFamily="18" charset="0"/>
              </a:rPr>
              <a:t>	Line 5: Cause of accident: __________________________________________</a:t>
            </a:r>
          </a:p>
          <a:p>
            <a:pPr indent="228600"/>
            <a:r>
              <a:rPr lang="en-US" b="0" u="none" dirty="0">
                <a:solidFill>
                  <a:srgbClr val="000000"/>
                </a:solidFill>
                <a:cs typeface="Times New Roman" pitchFamily="18" charset="0"/>
              </a:rPr>
              <a:t>	Line 6: Name of Witnesses: 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	Line 7:  Name or BR# of injured, names of civilians involved (Claims Card Issued) ______________________________________________________________________</a:t>
            </a:r>
          </a:p>
          <a:p>
            <a:pPr indent="228600"/>
            <a:r>
              <a:rPr lang="en-US" b="0" u="none" dirty="0">
                <a:solidFill>
                  <a:srgbClr val="000000"/>
                </a:solidFill>
                <a:cs typeface="Times New Roman" pitchFamily="18" charset="0"/>
              </a:rPr>
              <a:t>______________________________________________________________________</a:t>
            </a:r>
          </a:p>
          <a:p>
            <a:pPr indent="228600"/>
            <a:r>
              <a:rPr lang="en-US" b="0" u="none" dirty="0">
                <a:solidFill>
                  <a:srgbClr val="000000"/>
                </a:solidFill>
                <a:cs typeface="Times New Roman" pitchFamily="18" charset="0"/>
              </a:rPr>
              <a:t>	Line 8:  Bumper number and Nomenclature of equipment involved, type of civilian vehicles: </a:t>
            </a:r>
            <a:r>
              <a:rPr lang="en-US" b="0" u="none" dirty="0" smtClean="0">
                <a:solidFill>
                  <a:srgbClr val="000000"/>
                </a:solidFill>
                <a:cs typeface="Times New Roman" pitchFamily="18" charset="0"/>
              </a:rPr>
              <a:t>________________________________________________________________</a:t>
            </a:r>
            <a:endParaRPr lang="en-US" b="0" u="none" dirty="0">
              <a:solidFill>
                <a:srgbClr val="000000"/>
              </a:solidFill>
              <a:cs typeface="Times New Roman" pitchFamily="18" charset="0"/>
            </a:endParaRPr>
          </a:p>
          <a:p>
            <a:pPr indent="228600"/>
            <a:r>
              <a:rPr lang="en-US" b="0" u="none" dirty="0">
                <a:solidFill>
                  <a:srgbClr val="000000"/>
                </a:solidFill>
                <a:cs typeface="Times New Roman" pitchFamily="18" charset="0"/>
              </a:rPr>
              <a:t>	Line 9: POC:______________________________________________________</a:t>
            </a:r>
          </a:p>
          <a:p>
            <a:pPr indent="228600"/>
            <a:r>
              <a:rPr lang="en-US" u="none" dirty="0">
                <a:solidFill>
                  <a:srgbClr val="000000"/>
                </a:solidFill>
                <a:cs typeface="Times New Roman" pitchFamily="18" charset="0"/>
              </a:rPr>
              <a:t/>
            </a:r>
            <a:br>
              <a:rPr lang="en-US" u="none" dirty="0">
                <a:solidFill>
                  <a:srgbClr val="000000"/>
                </a:solidFill>
                <a:cs typeface="Times New Roman" pitchFamily="18" charset="0"/>
              </a:rPr>
            </a:br>
            <a:endParaRPr lang="en-US" u="none" dirty="0">
              <a:solidFill>
                <a:srgbClr val="00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503-4</a:t>
            </a:r>
            <a:br>
              <a:rPr lang="en-US" u="none">
                <a:solidFill>
                  <a:schemeClr val="tx2"/>
                </a:solidFill>
              </a:rPr>
            </a:br>
            <a:r>
              <a:rPr lang="en-US" u="none">
                <a:solidFill>
                  <a:schemeClr val="tx2"/>
                </a:solidFill>
              </a:rPr>
              <a:t>Red Reports</a:t>
            </a:r>
          </a:p>
        </p:txBody>
      </p:sp>
      <p:sp>
        <p:nvSpPr>
          <p:cNvPr id="71683" name="Rectangle 3"/>
          <p:cNvSpPr>
            <a:spLocks noChangeArrowheads="1"/>
          </p:cNvSpPr>
          <p:nvPr/>
        </p:nvSpPr>
        <p:spPr bwMode="auto">
          <a:xfrm>
            <a:off x="0" y="381000"/>
            <a:ext cx="6858000" cy="7017306"/>
          </a:xfrm>
          <a:prstGeom prst="rect">
            <a:avLst/>
          </a:prstGeom>
          <a:noFill/>
          <a:ln w="9525">
            <a:noFill/>
            <a:miter lim="800000"/>
            <a:headEnd/>
            <a:tailEnd/>
          </a:ln>
        </p:spPr>
        <p:txBody>
          <a:bodyPr lIns="91431" tIns="0" rIns="91431" bIns="0">
            <a:spAutoFit/>
          </a:bodyPr>
          <a:lstStyle/>
          <a:p>
            <a:pPr indent="228600"/>
            <a:r>
              <a:rPr lang="en-US" dirty="0">
                <a:solidFill>
                  <a:srgbClr val="000000"/>
                </a:solidFill>
                <a:cs typeface="Times New Roman" pitchFamily="18" charset="0"/>
              </a:rPr>
              <a:t>RED 10 - Serious Incident Report (SIR)</a:t>
            </a:r>
          </a:p>
          <a:p>
            <a:pPr indent="228600"/>
            <a:r>
              <a:rPr lang="en-US" b="0" u="none" dirty="0">
                <a:solidFill>
                  <a:srgbClr val="000000"/>
                </a:solidFill>
                <a:cs typeface="Times New Roman" pitchFamily="18" charset="0"/>
              </a:rPr>
              <a:t>Purpose.  The SIR provides information to the commander relating to any serious incidents.  Units will submit the report in hardcopy following the provided format. </a:t>
            </a:r>
          </a:p>
          <a:p>
            <a:pPr indent="228600"/>
            <a:r>
              <a:rPr lang="en-US" b="0" u="none" dirty="0">
                <a:solidFill>
                  <a:srgbClr val="000000"/>
                </a:solidFill>
                <a:cs typeface="Times New Roman" pitchFamily="18" charset="0"/>
              </a:rPr>
              <a:t>Required:  As soon as accurate information is available, but not less than one hour after the incident</a:t>
            </a:r>
          </a:p>
          <a:p>
            <a:pPr indent="228600"/>
            <a:r>
              <a:rPr lang="en-US" b="0" u="none" dirty="0">
                <a:solidFill>
                  <a:srgbClr val="000000"/>
                </a:solidFill>
                <a:cs typeface="Times New Roman" pitchFamily="18" charset="0"/>
              </a:rPr>
              <a:t>Transmission 	Primary: FM SQDN CMD NET</a:t>
            </a:r>
          </a:p>
          <a:p>
            <a:pPr indent="228600"/>
            <a:r>
              <a:rPr lang="en-US" b="0" u="none" dirty="0">
                <a:solidFill>
                  <a:srgbClr val="000000"/>
                </a:solidFill>
                <a:cs typeface="Times New Roman" pitchFamily="18" charset="0"/>
              </a:rPr>
              <a:t>		Alternate: </a:t>
            </a:r>
            <a:r>
              <a:rPr lang="en-US" b="0" u="none" dirty="0" smtClean="0">
                <a:solidFill>
                  <a:srgbClr val="000000"/>
                </a:solidFill>
                <a:cs typeface="Times New Roman" pitchFamily="18" charset="0"/>
              </a:rPr>
              <a:t>O/I</a:t>
            </a:r>
            <a:endParaRPr lang="en-US" b="0" u="none" dirty="0">
              <a:solidFill>
                <a:srgbClr val="000000"/>
              </a:solidFill>
              <a:cs typeface="Times New Roman" pitchFamily="18" charset="0"/>
            </a:endParaRPr>
          </a:p>
          <a:p>
            <a:pPr indent="228600"/>
            <a:r>
              <a:rPr lang="en-US" b="0" u="none" dirty="0">
                <a:solidFill>
                  <a:srgbClr val="000000"/>
                </a:solidFill>
                <a:cs typeface="Times New Roman" pitchFamily="18" charset="0"/>
              </a:rPr>
              <a:t>		</a:t>
            </a:r>
            <a:r>
              <a:rPr lang="en-US" b="0" u="none" dirty="0" smtClean="0">
                <a:solidFill>
                  <a:srgbClr val="000000"/>
                </a:solidFill>
                <a:cs typeface="Times New Roman" pitchFamily="18" charset="0"/>
              </a:rPr>
              <a:t>Contingency: </a:t>
            </a:r>
            <a:r>
              <a:rPr lang="en-US" b="0" u="none" dirty="0">
                <a:solidFill>
                  <a:srgbClr val="000000"/>
                </a:solidFill>
                <a:cs typeface="Times New Roman" pitchFamily="18" charset="0"/>
              </a:rPr>
              <a:t>FBCB2 Free </a:t>
            </a:r>
            <a:r>
              <a:rPr lang="en-US" b="0" u="none" dirty="0" smtClean="0">
                <a:solidFill>
                  <a:srgbClr val="000000"/>
                </a:solidFill>
                <a:cs typeface="Times New Roman" pitchFamily="18" charset="0"/>
              </a:rPr>
              <a:t>Text</a:t>
            </a:r>
          </a:p>
          <a:p>
            <a:pPr indent="228600"/>
            <a:r>
              <a:rPr lang="en-US" b="0" u="none" dirty="0" smtClean="0">
                <a:solidFill>
                  <a:srgbClr val="000000"/>
                </a:solidFill>
                <a:cs typeface="Times New Roman" pitchFamily="18" charset="0"/>
              </a:rPr>
              <a:t>		Emergency: Runner</a:t>
            </a:r>
          </a:p>
          <a:p>
            <a:pPr indent="228600"/>
            <a:endParaRPr lang="en-US" b="0" u="none" dirty="0">
              <a:solidFill>
                <a:srgbClr val="000000"/>
              </a:solidFill>
              <a:cs typeface="Times New Roman" pitchFamily="18" charset="0"/>
            </a:endParaRPr>
          </a:p>
          <a:p>
            <a:pPr indent="228600"/>
            <a:r>
              <a:rPr lang="en-US" b="0" u="none" dirty="0">
                <a:solidFill>
                  <a:srgbClr val="000000"/>
                </a:solidFill>
                <a:cs typeface="Times New Roman" pitchFamily="18" charset="0"/>
              </a:rPr>
              <a:t>Line 1: Unit in which incident occurred:_______________________________________</a:t>
            </a:r>
          </a:p>
          <a:p>
            <a:pPr indent="228600"/>
            <a:r>
              <a:rPr lang="en-US" b="0" u="none" dirty="0">
                <a:solidFill>
                  <a:srgbClr val="000000"/>
                </a:solidFill>
                <a:cs typeface="Times New Roman" pitchFamily="18" charset="0"/>
              </a:rPr>
              <a:t>Line 2: DTG incident occurred:______________________________________________</a:t>
            </a:r>
          </a:p>
          <a:p>
            <a:pPr indent="228600"/>
            <a:r>
              <a:rPr lang="en-US" b="0" u="none" dirty="0">
                <a:solidFill>
                  <a:srgbClr val="000000"/>
                </a:solidFill>
                <a:cs typeface="Times New Roman" pitchFamily="18" charset="0"/>
              </a:rPr>
              <a:t>Line 3: Location of incident:________________________________________________</a:t>
            </a:r>
          </a:p>
          <a:p>
            <a:pPr indent="228600"/>
            <a:r>
              <a:rPr lang="en-US" b="0" u="none" dirty="0">
                <a:solidFill>
                  <a:srgbClr val="000000"/>
                </a:solidFill>
                <a:cs typeface="Times New Roman" pitchFamily="18" charset="0"/>
              </a:rPr>
              <a:t>Line 4: Type of incident:___________________________________________________</a:t>
            </a:r>
          </a:p>
          <a:p>
            <a:pPr indent="228600"/>
            <a:r>
              <a:rPr lang="en-US" b="0" u="none" dirty="0">
                <a:solidFill>
                  <a:srgbClr val="000000"/>
                </a:solidFill>
                <a:cs typeface="Times New Roman" pitchFamily="18" charset="0"/>
              </a:rPr>
              <a:t>Line 5: Personnel involved:</a:t>
            </a:r>
          </a:p>
          <a:p>
            <a:pPr indent="228600"/>
            <a:r>
              <a:rPr lang="en-US" b="0" u="none" dirty="0">
                <a:solidFill>
                  <a:srgbClr val="000000"/>
                </a:solidFill>
                <a:cs typeface="Times New Roman" pitchFamily="18" charset="0"/>
              </a:rPr>
              <a:t>	a. Name_________________________________________________________</a:t>
            </a:r>
          </a:p>
          <a:p>
            <a:pPr indent="228600"/>
            <a:r>
              <a:rPr lang="en-US" b="0" u="none" dirty="0">
                <a:solidFill>
                  <a:srgbClr val="000000"/>
                </a:solidFill>
                <a:cs typeface="Times New Roman" pitchFamily="18" charset="0"/>
              </a:rPr>
              <a:t>	b. Grade_________________________________________________________</a:t>
            </a:r>
          </a:p>
          <a:p>
            <a:pPr indent="228600"/>
            <a:r>
              <a:rPr lang="en-US" b="0" u="none" dirty="0">
                <a:solidFill>
                  <a:srgbClr val="000000"/>
                </a:solidFill>
                <a:cs typeface="Times New Roman" pitchFamily="18" charset="0"/>
              </a:rPr>
              <a:t>	c. SSN__________________________________________________________</a:t>
            </a:r>
          </a:p>
          <a:p>
            <a:pPr indent="228600"/>
            <a:r>
              <a:rPr lang="en-US" b="0" u="none" dirty="0">
                <a:solidFill>
                  <a:srgbClr val="000000"/>
                </a:solidFill>
                <a:cs typeface="Times New Roman" pitchFamily="18" charset="0"/>
              </a:rPr>
              <a:t>	d. Race__________________________________________________________</a:t>
            </a:r>
          </a:p>
          <a:p>
            <a:pPr indent="228600"/>
            <a:r>
              <a:rPr lang="en-US" b="0" u="none" dirty="0">
                <a:solidFill>
                  <a:srgbClr val="000000"/>
                </a:solidFill>
                <a:cs typeface="Times New Roman" pitchFamily="18" charset="0"/>
              </a:rPr>
              <a:t>	e. Sex___________________________________________________________</a:t>
            </a:r>
          </a:p>
          <a:p>
            <a:pPr indent="228600"/>
            <a:r>
              <a:rPr lang="en-US" b="0" u="none" dirty="0">
                <a:solidFill>
                  <a:srgbClr val="000000"/>
                </a:solidFill>
                <a:cs typeface="Times New Roman" pitchFamily="18" charset="0"/>
              </a:rPr>
              <a:t>	f. Age___________________________________________________________</a:t>
            </a:r>
          </a:p>
          <a:p>
            <a:pPr indent="228600"/>
            <a:r>
              <a:rPr lang="en-US" b="0" u="none" dirty="0">
                <a:solidFill>
                  <a:srgbClr val="000000"/>
                </a:solidFill>
                <a:cs typeface="Times New Roman" pitchFamily="18" charset="0"/>
              </a:rPr>
              <a:t>	g. Position________________________________________________________</a:t>
            </a:r>
          </a:p>
          <a:p>
            <a:pPr indent="228600"/>
            <a:r>
              <a:rPr lang="en-US" b="0" u="none" dirty="0">
                <a:solidFill>
                  <a:srgbClr val="000000"/>
                </a:solidFill>
                <a:cs typeface="Times New Roman" pitchFamily="18" charset="0"/>
              </a:rPr>
              <a:t>	h. Security Clearance_______________________________________________		</a:t>
            </a:r>
          </a:p>
          <a:p>
            <a:pPr indent="228600"/>
            <a:r>
              <a:rPr lang="en-US" b="0" u="none" dirty="0" err="1">
                <a:solidFill>
                  <a:srgbClr val="000000"/>
                </a:solidFill>
                <a:cs typeface="Times New Roman" pitchFamily="18" charset="0"/>
              </a:rPr>
              <a:t>i</a:t>
            </a:r>
            <a:r>
              <a:rPr lang="en-US" b="0" u="none" dirty="0">
                <a:solidFill>
                  <a:srgbClr val="000000"/>
                </a:solidFill>
                <a:cs typeface="Times New Roman" pitchFamily="18" charset="0"/>
              </a:rPr>
              <a:t>.  Residence(Barracks/On or Off Post)__________________________________</a:t>
            </a:r>
          </a:p>
          <a:p>
            <a:pPr indent="228600"/>
            <a:r>
              <a:rPr lang="en-US" b="0" u="none" dirty="0">
                <a:solidFill>
                  <a:srgbClr val="000000"/>
                </a:solidFill>
                <a:cs typeface="Times New Roman" pitchFamily="18" charset="0"/>
              </a:rPr>
              <a:t>j.  Others involved__________________________________________________</a:t>
            </a:r>
          </a:p>
          <a:p>
            <a:pPr indent="228600"/>
            <a:r>
              <a:rPr lang="en-US" b="0" u="none" dirty="0">
                <a:solidFill>
                  <a:srgbClr val="000000"/>
                </a:solidFill>
                <a:cs typeface="Times New Roman" pitchFamily="18" charset="0"/>
              </a:rPr>
              <a:t>Line 6: Was anyone injured?_______________________________________________</a:t>
            </a:r>
          </a:p>
          <a:p>
            <a:pPr indent="228600"/>
            <a:r>
              <a:rPr lang="en-US" b="0" u="none" dirty="0">
                <a:solidFill>
                  <a:srgbClr val="000000"/>
                </a:solidFill>
                <a:cs typeface="Times New Roman" pitchFamily="18" charset="0"/>
              </a:rPr>
              <a:t>a.  nature/severity of injury___________________________________________</a:t>
            </a:r>
          </a:p>
          <a:p>
            <a:pPr indent="228600"/>
            <a:r>
              <a:rPr lang="en-US" b="0" u="none" dirty="0">
                <a:solidFill>
                  <a:srgbClr val="000000"/>
                </a:solidFill>
                <a:cs typeface="Times New Roman" pitchFamily="18" charset="0"/>
              </a:rPr>
              <a:t>b.  treatment time, location, and status of individual ___________________________________</a:t>
            </a:r>
          </a:p>
          <a:p>
            <a:pPr indent="228600"/>
            <a:r>
              <a:rPr lang="en-US" b="0" u="none" dirty="0">
                <a:solidFill>
                  <a:srgbClr val="000000"/>
                </a:solidFill>
                <a:cs typeface="Times New Roman" pitchFamily="18" charset="0"/>
              </a:rPr>
              <a:t>Line 7: Was military equipment lost or damaged?_________________________</a:t>
            </a:r>
          </a:p>
          <a:p>
            <a:pPr indent="228600"/>
            <a:r>
              <a:rPr lang="en-US" b="0" u="none" dirty="0">
                <a:solidFill>
                  <a:srgbClr val="000000"/>
                </a:solidFill>
                <a:cs typeface="Times New Roman" pitchFamily="18" charset="0"/>
              </a:rPr>
              <a:t>Line 8:  Was law enforcement involved?________________________________</a:t>
            </a:r>
          </a:p>
          <a:p>
            <a:pPr indent="228600"/>
            <a:r>
              <a:rPr lang="en-US" b="0" u="none" dirty="0">
                <a:solidFill>
                  <a:srgbClr val="000000"/>
                </a:solidFill>
                <a:cs typeface="Times New Roman" pitchFamily="18" charset="0"/>
              </a:rPr>
              <a:t>Line 9:  Who else notified of incident:</a:t>
            </a:r>
          </a:p>
          <a:p>
            <a:pPr indent="228600"/>
            <a:r>
              <a:rPr lang="en-US" b="0" u="none" dirty="0">
                <a:solidFill>
                  <a:srgbClr val="000000"/>
                </a:solidFill>
                <a:cs typeface="Times New Roman" pitchFamily="18" charset="0"/>
              </a:rPr>
              <a:t>a.  Company________________________________________________</a:t>
            </a:r>
          </a:p>
          <a:p>
            <a:pPr indent="228600"/>
            <a:r>
              <a:rPr lang="en-US" b="0" u="none" dirty="0">
                <a:solidFill>
                  <a:srgbClr val="000000"/>
                </a:solidFill>
                <a:cs typeface="Times New Roman" pitchFamily="18" charset="0"/>
              </a:rPr>
              <a:t>b.  BN_____________________________________________________</a:t>
            </a:r>
          </a:p>
          <a:p>
            <a:pPr indent="228600"/>
            <a:r>
              <a:rPr lang="en-US" b="0" u="none" dirty="0">
                <a:solidFill>
                  <a:srgbClr val="000000"/>
                </a:solidFill>
                <a:cs typeface="Times New Roman" pitchFamily="18" charset="0"/>
              </a:rPr>
              <a:t>c.  Other___________________________________________________</a:t>
            </a:r>
          </a:p>
          <a:p>
            <a:pPr indent="228600"/>
            <a:r>
              <a:rPr lang="en-US" b="0" u="none" dirty="0">
                <a:solidFill>
                  <a:srgbClr val="000000"/>
                </a:solidFill>
                <a:cs typeface="Times New Roman" pitchFamily="18" charset="0"/>
              </a:rPr>
              <a:t>Line 10: Authority Releasing this Report from BN to BDE:___________________</a:t>
            </a:r>
          </a:p>
          <a:p>
            <a:pPr indent="228600"/>
            <a:r>
              <a:rPr lang="en-US" u="none" dirty="0">
                <a:solidFill>
                  <a:srgbClr val="000000"/>
                </a:solidFill>
                <a:cs typeface="Times New Roman" pitchFamily="18" charset="0"/>
              </a:rPr>
              <a:t/>
            </a:r>
            <a:br>
              <a:rPr lang="en-US" u="none" dirty="0">
                <a:solidFill>
                  <a:srgbClr val="000000"/>
                </a:solidFill>
                <a:cs typeface="Times New Roman" pitchFamily="18" charset="0"/>
              </a:rPr>
            </a:br>
            <a:endParaRPr lang="en-US" u="none" dirty="0">
              <a:solidFill>
                <a:srgbClr val="00000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503-5</a:t>
            </a:r>
            <a:br>
              <a:rPr lang="en-US" u="none">
                <a:solidFill>
                  <a:schemeClr val="tx2"/>
                </a:solidFill>
              </a:rPr>
            </a:br>
            <a:r>
              <a:rPr lang="en-US" u="none">
                <a:solidFill>
                  <a:schemeClr val="tx2"/>
                </a:solidFill>
              </a:rPr>
              <a:t>Red Reports</a:t>
            </a:r>
          </a:p>
        </p:txBody>
      </p:sp>
      <p:sp>
        <p:nvSpPr>
          <p:cNvPr id="72707" name="Rectangle 3"/>
          <p:cNvSpPr>
            <a:spLocks noChangeArrowheads="1"/>
          </p:cNvSpPr>
          <p:nvPr/>
        </p:nvSpPr>
        <p:spPr bwMode="auto">
          <a:xfrm>
            <a:off x="0" y="388501"/>
            <a:ext cx="6858000" cy="8679299"/>
          </a:xfrm>
          <a:prstGeom prst="rect">
            <a:avLst/>
          </a:prstGeom>
          <a:noFill/>
          <a:ln w="9525">
            <a:noFill/>
            <a:miter lim="800000"/>
            <a:headEnd/>
            <a:tailEnd/>
          </a:ln>
        </p:spPr>
        <p:txBody>
          <a:bodyPr lIns="91431" tIns="0" rIns="91431" bIns="0">
            <a:spAutoFit/>
          </a:bodyPr>
          <a:lstStyle/>
          <a:p>
            <a:pPr indent="228600"/>
            <a:r>
              <a:rPr lang="en-US" dirty="0">
                <a:solidFill>
                  <a:srgbClr val="000000"/>
                </a:solidFill>
              </a:rPr>
              <a:t>RED 11 - MEDEVAC Request</a:t>
            </a:r>
            <a:r>
              <a:rPr lang="en-US" u="none" dirty="0">
                <a:solidFill>
                  <a:srgbClr val="000000"/>
                </a:solidFill>
              </a:rPr>
              <a:t> </a:t>
            </a:r>
            <a:r>
              <a:rPr lang="en-US" u="none" dirty="0">
                <a:solidFill>
                  <a:srgbClr val="000000"/>
                </a:solidFill>
                <a:cs typeface="Times New Roman" pitchFamily="18" charset="0"/>
              </a:rPr>
              <a:t>	</a:t>
            </a:r>
            <a:endParaRPr lang="en-US" b="0" u="none" dirty="0">
              <a:solidFill>
                <a:srgbClr val="000000"/>
              </a:solidFill>
              <a:cs typeface="Times New Roman" pitchFamily="18" charset="0"/>
            </a:endParaRPr>
          </a:p>
          <a:p>
            <a:pPr indent="228600">
              <a:buFontTx/>
              <a:buAutoNum type="arabicPeriod"/>
            </a:pPr>
            <a:r>
              <a:rPr lang="en-US" b="0" u="none" dirty="0">
                <a:solidFill>
                  <a:srgbClr val="000000"/>
                </a:solidFill>
                <a:cs typeface="Times New Roman" pitchFamily="18" charset="0"/>
              </a:rPr>
              <a:t>Any person who needs treatment to save life, limb, or eyesight is entitled to evaluation and treatment if necessary.</a:t>
            </a:r>
          </a:p>
          <a:p>
            <a:pPr indent="228600">
              <a:buFontTx/>
              <a:buAutoNum type="arabicPeriod"/>
            </a:pPr>
            <a:r>
              <a:rPr lang="en-US" b="0" u="none" dirty="0">
                <a:solidFill>
                  <a:srgbClr val="000000"/>
                </a:solidFill>
                <a:cs typeface="Times New Roman" pitchFamily="18" charset="0"/>
              </a:rPr>
              <a:t>Patient movement priorities are: 1. Air 2. Ground 3. Opportunity Air Lift 4. Unit Vehicles</a:t>
            </a:r>
          </a:p>
          <a:p>
            <a:pPr indent="228600"/>
            <a:r>
              <a:rPr lang="en-US" b="0" u="none" dirty="0">
                <a:solidFill>
                  <a:srgbClr val="000000"/>
                </a:solidFill>
                <a:cs typeface="Times New Roman" pitchFamily="18" charset="0"/>
              </a:rPr>
              <a:t>FOR URGENT CASUALTIES, USE THE NATO 9-LINE MEDEVAC/ CASEVAC REQUEST FORMAT:</a:t>
            </a:r>
          </a:p>
          <a:p>
            <a:pPr indent="228600"/>
            <a:r>
              <a:rPr lang="en-US" b="0" u="none" dirty="0" smtClean="0">
                <a:solidFill>
                  <a:srgbClr val="000000"/>
                </a:solidFill>
                <a:cs typeface="Times New Roman" pitchFamily="18" charset="0"/>
              </a:rPr>
              <a:t>Line </a:t>
            </a:r>
            <a:r>
              <a:rPr lang="en-US" b="0" u="none" dirty="0">
                <a:solidFill>
                  <a:srgbClr val="000000"/>
                </a:solidFill>
                <a:cs typeface="Times New Roman" pitchFamily="18" charset="0"/>
              </a:rPr>
              <a:t>1: Location (8 digit grid) of pickup site:___________________________________</a:t>
            </a:r>
          </a:p>
          <a:p>
            <a:pPr indent="228600"/>
            <a:r>
              <a:rPr lang="en-US" b="0" u="none" dirty="0">
                <a:solidFill>
                  <a:srgbClr val="000000"/>
                </a:solidFill>
                <a:cs typeface="Times New Roman" pitchFamily="18" charset="0"/>
              </a:rPr>
              <a:t>Line 2: Frequency and Call Sign at Pickup Site:________________________________</a:t>
            </a:r>
          </a:p>
          <a:p>
            <a:pPr indent="228600"/>
            <a:r>
              <a:rPr lang="en-US" b="0" u="none" dirty="0">
                <a:solidFill>
                  <a:srgbClr val="000000"/>
                </a:solidFill>
                <a:cs typeface="Times New Roman" pitchFamily="18" charset="0"/>
              </a:rPr>
              <a:t>Line 3: Number of patients by category:_______________________________________</a:t>
            </a:r>
          </a:p>
          <a:p>
            <a:pPr indent="228600"/>
            <a:r>
              <a:rPr lang="en-US" b="0" u="none" dirty="0">
                <a:solidFill>
                  <a:srgbClr val="000000"/>
                </a:solidFill>
                <a:cs typeface="Times New Roman" pitchFamily="18" charset="0"/>
              </a:rPr>
              <a:t>	a. </a:t>
            </a:r>
            <a:r>
              <a:rPr lang="en-US" b="0" u="none" dirty="0">
                <a:solidFill>
                  <a:srgbClr val="FF0000"/>
                </a:solidFill>
                <a:cs typeface="Times New Roman" pitchFamily="18" charset="0"/>
              </a:rPr>
              <a:t>Urgent-Surgical (All Trauma)</a:t>
            </a:r>
            <a:r>
              <a:rPr lang="en-US" b="0" u="none" dirty="0">
                <a:solidFill>
                  <a:srgbClr val="000000"/>
                </a:solidFill>
                <a:cs typeface="Times New Roman" pitchFamily="18" charset="0"/>
              </a:rPr>
              <a:t> – need immediate surgical care</a:t>
            </a:r>
          </a:p>
          <a:p>
            <a:pPr indent="228600"/>
            <a:r>
              <a:rPr lang="en-US" b="0" u="none" dirty="0">
                <a:solidFill>
                  <a:srgbClr val="000000"/>
                </a:solidFill>
                <a:cs typeface="Times New Roman" pitchFamily="18" charset="0"/>
              </a:rPr>
              <a:t>	b. </a:t>
            </a:r>
            <a:r>
              <a:rPr lang="en-US" b="0" u="none" dirty="0">
                <a:solidFill>
                  <a:srgbClr val="FF0000"/>
                </a:solidFill>
                <a:cs typeface="Times New Roman" pitchFamily="18" charset="0"/>
              </a:rPr>
              <a:t>Urgent (Non-Surgical)</a:t>
            </a:r>
            <a:r>
              <a:rPr lang="en-US" b="0" u="none" dirty="0">
                <a:solidFill>
                  <a:srgbClr val="000000"/>
                </a:solidFill>
                <a:cs typeface="Times New Roman" pitchFamily="18" charset="0"/>
              </a:rPr>
              <a:t> – evacuate ASAP, maximum of 2 hours</a:t>
            </a:r>
          </a:p>
          <a:p>
            <a:pPr indent="228600"/>
            <a:r>
              <a:rPr lang="en-US" b="0" u="none" dirty="0">
                <a:solidFill>
                  <a:srgbClr val="000000"/>
                </a:solidFill>
                <a:cs typeface="Times New Roman" pitchFamily="18" charset="0"/>
              </a:rPr>
              <a:t>	c. </a:t>
            </a:r>
            <a:r>
              <a:rPr lang="en-US" b="0" u="none" dirty="0">
                <a:solidFill>
                  <a:srgbClr val="FF0000"/>
                </a:solidFill>
                <a:cs typeface="Times New Roman" pitchFamily="18" charset="0"/>
              </a:rPr>
              <a:t>Priority</a:t>
            </a:r>
            <a:r>
              <a:rPr lang="en-US" b="0" u="none" dirty="0">
                <a:solidFill>
                  <a:srgbClr val="000000"/>
                </a:solidFill>
                <a:cs typeface="Times New Roman" pitchFamily="18" charset="0"/>
              </a:rPr>
              <a:t> – evacuate within 4 hours</a:t>
            </a:r>
          </a:p>
          <a:p>
            <a:pPr indent="228600"/>
            <a:r>
              <a:rPr lang="en-US" b="0" u="none" dirty="0">
                <a:solidFill>
                  <a:srgbClr val="000000"/>
                </a:solidFill>
                <a:cs typeface="Times New Roman" pitchFamily="18" charset="0"/>
              </a:rPr>
              <a:t>	d. </a:t>
            </a:r>
            <a:r>
              <a:rPr lang="en-US" b="0" u="none" dirty="0">
                <a:solidFill>
                  <a:srgbClr val="FF0000"/>
                </a:solidFill>
                <a:cs typeface="Times New Roman" pitchFamily="18" charset="0"/>
              </a:rPr>
              <a:t>Routine</a:t>
            </a:r>
            <a:r>
              <a:rPr lang="en-US" b="0" u="none" dirty="0">
                <a:solidFill>
                  <a:srgbClr val="000000"/>
                </a:solidFill>
                <a:cs typeface="Times New Roman" pitchFamily="18" charset="0"/>
              </a:rPr>
              <a:t> – evacuate within 24 hours</a:t>
            </a:r>
          </a:p>
          <a:p>
            <a:pPr indent="228600"/>
            <a:r>
              <a:rPr lang="en-US" b="0" u="none" dirty="0">
                <a:solidFill>
                  <a:srgbClr val="000000"/>
                </a:solidFill>
                <a:cs typeface="Times New Roman" pitchFamily="18" charset="0"/>
              </a:rPr>
              <a:t>	e. </a:t>
            </a:r>
            <a:r>
              <a:rPr lang="en-US" b="0" u="none" dirty="0">
                <a:solidFill>
                  <a:srgbClr val="FF0000"/>
                </a:solidFill>
                <a:cs typeface="Times New Roman" pitchFamily="18" charset="0"/>
              </a:rPr>
              <a:t>Convenience</a:t>
            </a:r>
            <a:r>
              <a:rPr lang="en-US" b="0" u="none" dirty="0">
                <a:solidFill>
                  <a:srgbClr val="000000"/>
                </a:solidFill>
                <a:cs typeface="Times New Roman" pitchFamily="18" charset="0"/>
              </a:rPr>
              <a:t> – evacuate when possible</a:t>
            </a:r>
          </a:p>
          <a:p>
            <a:pPr indent="228600"/>
            <a:r>
              <a:rPr lang="en-US" b="0" u="none" dirty="0">
                <a:solidFill>
                  <a:srgbClr val="000000"/>
                </a:solidFill>
                <a:cs typeface="Times New Roman" pitchFamily="18" charset="0"/>
              </a:rPr>
              <a:t>Line 4: Special equipment required:__________________________________________</a:t>
            </a:r>
          </a:p>
          <a:p>
            <a:pPr indent="228600"/>
            <a:r>
              <a:rPr lang="en-US" b="0" u="none" dirty="0">
                <a:solidFill>
                  <a:srgbClr val="000000"/>
                </a:solidFill>
                <a:cs typeface="Times New Roman" pitchFamily="18" charset="0"/>
              </a:rPr>
              <a:t>	None</a:t>
            </a:r>
          </a:p>
          <a:p>
            <a:pPr indent="228600"/>
            <a:r>
              <a:rPr lang="en-US" b="0" u="none" dirty="0">
                <a:solidFill>
                  <a:srgbClr val="000000"/>
                </a:solidFill>
                <a:cs typeface="Times New Roman" pitchFamily="18" charset="0"/>
              </a:rPr>
              <a:t>	Hoist</a:t>
            </a:r>
          </a:p>
          <a:p>
            <a:pPr indent="228600"/>
            <a:r>
              <a:rPr lang="en-US" b="0" u="none" dirty="0">
                <a:solidFill>
                  <a:srgbClr val="000000"/>
                </a:solidFill>
                <a:cs typeface="Times New Roman" pitchFamily="18" charset="0"/>
              </a:rPr>
              <a:t>	Extraction equipment</a:t>
            </a:r>
          </a:p>
          <a:p>
            <a:pPr indent="228600"/>
            <a:r>
              <a:rPr lang="en-US" b="0" u="none" dirty="0">
                <a:solidFill>
                  <a:srgbClr val="000000"/>
                </a:solidFill>
                <a:cs typeface="Times New Roman" pitchFamily="18" charset="0"/>
              </a:rPr>
              <a:t>	Ventilator		</a:t>
            </a:r>
          </a:p>
          <a:p>
            <a:pPr indent="228600"/>
            <a:r>
              <a:rPr lang="en-US" b="0" u="none" dirty="0">
                <a:solidFill>
                  <a:srgbClr val="000000"/>
                </a:solidFill>
                <a:cs typeface="Times New Roman" pitchFamily="18" charset="0"/>
              </a:rPr>
              <a:t>Line 5: Number of patients by type:__________________________________________</a:t>
            </a:r>
          </a:p>
          <a:p>
            <a:pPr indent="228600"/>
            <a:r>
              <a:rPr lang="en-US" b="0" u="none" dirty="0">
                <a:solidFill>
                  <a:srgbClr val="000000"/>
                </a:solidFill>
                <a:cs typeface="Times New Roman" pitchFamily="18" charset="0"/>
              </a:rPr>
              <a:t>	L + # litter patients</a:t>
            </a:r>
          </a:p>
          <a:p>
            <a:pPr indent="228600"/>
            <a:r>
              <a:rPr lang="en-US" b="0" u="none" dirty="0">
                <a:solidFill>
                  <a:srgbClr val="000000"/>
                </a:solidFill>
                <a:cs typeface="Times New Roman" pitchFamily="18" charset="0"/>
              </a:rPr>
              <a:t>	A + # ambulatory patients</a:t>
            </a:r>
          </a:p>
          <a:p>
            <a:pPr indent="228600"/>
            <a:r>
              <a:rPr lang="en-US" b="0" u="none" dirty="0">
                <a:solidFill>
                  <a:srgbClr val="000000"/>
                </a:solidFill>
                <a:cs typeface="Times New Roman" pitchFamily="18" charset="0"/>
              </a:rPr>
              <a:t>Line 6: WARTIME: Security of pickup site:_____________________________________</a:t>
            </a:r>
          </a:p>
          <a:p>
            <a:pPr indent="228600"/>
            <a:r>
              <a:rPr lang="en-US" b="0" u="none" dirty="0">
                <a:solidFill>
                  <a:srgbClr val="000000"/>
                </a:solidFill>
                <a:cs typeface="Times New Roman" pitchFamily="18" charset="0"/>
              </a:rPr>
              <a:t>	N – </a:t>
            </a:r>
            <a:r>
              <a:rPr lang="en-US" b="0" u="none" dirty="0">
                <a:solidFill>
                  <a:srgbClr val="FF0000"/>
                </a:solidFill>
                <a:cs typeface="Times New Roman" pitchFamily="18" charset="0"/>
              </a:rPr>
              <a:t>No</a:t>
            </a:r>
            <a:r>
              <a:rPr lang="en-US" b="0" u="none" dirty="0">
                <a:solidFill>
                  <a:srgbClr val="000000"/>
                </a:solidFill>
                <a:cs typeface="Times New Roman" pitchFamily="18" charset="0"/>
              </a:rPr>
              <a:t> Enemy Troops</a:t>
            </a:r>
          </a:p>
          <a:p>
            <a:pPr indent="228600"/>
            <a:r>
              <a:rPr lang="en-US" b="0" u="none" dirty="0">
                <a:solidFill>
                  <a:srgbClr val="000000"/>
                </a:solidFill>
                <a:cs typeface="Times New Roman" pitchFamily="18" charset="0"/>
              </a:rPr>
              <a:t>	P – </a:t>
            </a:r>
            <a:r>
              <a:rPr lang="en-US" b="0" u="none" dirty="0">
                <a:solidFill>
                  <a:srgbClr val="FF0000"/>
                </a:solidFill>
                <a:cs typeface="Times New Roman" pitchFamily="18" charset="0"/>
              </a:rPr>
              <a:t>Possible</a:t>
            </a:r>
            <a:r>
              <a:rPr lang="en-US" b="0" u="none" dirty="0">
                <a:solidFill>
                  <a:srgbClr val="000000"/>
                </a:solidFill>
                <a:cs typeface="Times New Roman" pitchFamily="18" charset="0"/>
              </a:rPr>
              <a:t> Enemy Troops in the Area</a:t>
            </a:r>
          </a:p>
          <a:p>
            <a:pPr indent="228600"/>
            <a:r>
              <a:rPr lang="en-US" b="0" u="none" dirty="0">
                <a:solidFill>
                  <a:srgbClr val="000000"/>
                </a:solidFill>
                <a:cs typeface="Times New Roman" pitchFamily="18" charset="0"/>
              </a:rPr>
              <a:t>	E – </a:t>
            </a:r>
            <a:r>
              <a:rPr lang="en-US" b="0" u="none" dirty="0">
                <a:solidFill>
                  <a:srgbClr val="FF0000"/>
                </a:solidFill>
                <a:cs typeface="Times New Roman" pitchFamily="18" charset="0"/>
              </a:rPr>
              <a:t>Confirmed</a:t>
            </a:r>
            <a:r>
              <a:rPr lang="en-US" b="0" u="none" dirty="0">
                <a:solidFill>
                  <a:srgbClr val="000000"/>
                </a:solidFill>
                <a:cs typeface="Times New Roman" pitchFamily="18" charset="0"/>
              </a:rPr>
              <a:t> Enemy Troops in the Area (Use Caution)</a:t>
            </a:r>
          </a:p>
          <a:p>
            <a:pPr indent="228600"/>
            <a:r>
              <a:rPr lang="en-US" b="0" u="none" dirty="0">
                <a:solidFill>
                  <a:srgbClr val="000000"/>
                </a:solidFill>
                <a:cs typeface="Times New Roman" pitchFamily="18" charset="0"/>
              </a:rPr>
              <a:t>	X – </a:t>
            </a:r>
            <a:r>
              <a:rPr lang="en-US" b="0" u="none" dirty="0">
                <a:solidFill>
                  <a:srgbClr val="FF0000"/>
                </a:solidFill>
                <a:cs typeface="Times New Roman" pitchFamily="18" charset="0"/>
              </a:rPr>
              <a:t>Engaged</a:t>
            </a:r>
            <a:r>
              <a:rPr lang="en-US" b="0" u="none" dirty="0">
                <a:solidFill>
                  <a:srgbClr val="000000"/>
                </a:solidFill>
                <a:cs typeface="Times New Roman" pitchFamily="18" charset="0"/>
              </a:rPr>
              <a:t> with Enemy Troops (Armed Escort Recommended)</a:t>
            </a:r>
          </a:p>
          <a:p>
            <a:pPr indent="228600"/>
            <a:r>
              <a:rPr lang="en-US" b="0" u="none" dirty="0">
                <a:solidFill>
                  <a:srgbClr val="000000"/>
                </a:solidFill>
                <a:cs typeface="Times New Roman" pitchFamily="18" charset="0"/>
              </a:rPr>
              <a:t>Line 7: Method of marking site:______________________________________________</a:t>
            </a:r>
          </a:p>
          <a:p>
            <a:pPr indent="228600"/>
            <a:r>
              <a:rPr lang="en-US" b="0" u="none" dirty="0">
                <a:solidFill>
                  <a:srgbClr val="000000"/>
                </a:solidFill>
                <a:cs typeface="Times New Roman" pitchFamily="18" charset="0"/>
              </a:rPr>
              <a:t>	Panels</a:t>
            </a:r>
          </a:p>
          <a:p>
            <a:pPr indent="228600"/>
            <a:r>
              <a:rPr lang="en-US" b="0" u="none" dirty="0">
                <a:solidFill>
                  <a:srgbClr val="000000"/>
                </a:solidFill>
                <a:cs typeface="Times New Roman" pitchFamily="18" charset="0"/>
              </a:rPr>
              <a:t>	Pyrotechnic (what color)</a:t>
            </a:r>
          </a:p>
          <a:p>
            <a:pPr indent="228600"/>
            <a:r>
              <a:rPr lang="en-US" b="0" u="none" dirty="0">
                <a:solidFill>
                  <a:srgbClr val="000000"/>
                </a:solidFill>
                <a:cs typeface="Times New Roman" pitchFamily="18" charset="0"/>
              </a:rPr>
              <a:t>	Smoke (what color)</a:t>
            </a:r>
          </a:p>
          <a:p>
            <a:pPr indent="228600"/>
            <a:r>
              <a:rPr lang="en-US" b="0" u="none" dirty="0">
                <a:solidFill>
                  <a:srgbClr val="000000"/>
                </a:solidFill>
                <a:cs typeface="Times New Roman" pitchFamily="18" charset="0"/>
              </a:rPr>
              <a:t>	Light (what color)</a:t>
            </a:r>
          </a:p>
          <a:p>
            <a:pPr indent="228600"/>
            <a:r>
              <a:rPr lang="en-US" b="0" u="none" dirty="0">
                <a:solidFill>
                  <a:srgbClr val="000000"/>
                </a:solidFill>
                <a:cs typeface="Times New Roman" pitchFamily="18" charset="0"/>
              </a:rPr>
              <a:t>	None</a:t>
            </a:r>
          </a:p>
          <a:p>
            <a:pPr indent="228600"/>
            <a:r>
              <a:rPr lang="en-US" b="0" u="none" dirty="0">
                <a:solidFill>
                  <a:srgbClr val="000000"/>
                </a:solidFill>
                <a:cs typeface="Times New Roman" pitchFamily="18" charset="0"/>
              </a:rPr>
              <a:t>	Other</a:t>
            </a:r>
          </a:p>
          <a:p>
            <a:pPr indent="228600"/>
            <a:r>
              <a:rPr lang="en-US" b="0" u="none" dirty="0">
                <a:solidFill>
                  <a:srgbClr val="000000"/>
                </a:solidFill>
                <a:cs typeface="Times New Roman" pitchFamily="18" charset="0"/>
              </a:rPr>
              <a:t>Line 8: Patients Status and Nationality if Known:_________________________________</a:t>
            </a:r>
          </a:p>
          <a:p>
            <a:pPr indent="228600"/>
            <a:r>
              <a:rPr lang="en-US" b="0" u="none" dirty="0">
                <a:solidFill>
                  <a:srgbClr val="000000"/>
                </a:solidFill>
                <a:cs typeface="Times New Roman" pitchFamily="18" charset="0"/>
              </a:rPr>
              <a:t>	A – US/ Coalition Military, Nationality =</a:t>
            </a:r>
          </a:p>
          <a:p>
            <a:pPr indent="228600"/>
            <a:r>
              <a:rPr lang="en-US" b="0" u="none" dirty="0">
                <a:solidFill>
                  <a:srgbClr val="000000"/>
                </a:solidFill>
                <a:cs typeface="Times New Roman" pitchFamily="18" charset="0"/>
              </a:rPr>
              <a:t>	B – US/ Coalition Force Civilian, Nationality = </a:t>
            </a:r>
          </a:p>
          <a:p>
            <a:pPr indent="228600"/>
            <a:r>
              <a:rPr lang="en-US" b="0" u="none" dirty="0">
                <a:solidFill>
                  <a:srgbClr val="000000"/>
                </a:solidFill>
                <a:cs typeface="Times New Roman" pitchFamily="18" charset="0"/>
              </a:rPr>
              <a:t>	C – Non US/Coalition Military, Nationality = </a:t>
            </a:r>
          </a:p>
          <a:p>
            <a:pPr indent="228600"/>
            <a:r>
              <a:rPr lang="en-US" b="0" u="none" dirty="0">
                <a:solidFill>
                  <a:srgbClr val="000000"/>
                </a:solidFill>
                <a:cs typeface="Times New Roman" pitchFamily="18" charset="0"/>
              </a:rPr>
              <a:t>	D – Non US/ Coalition Civilian, Nationality = </a:t>
            </a:r>
          </a:p>
          <a:p>
            <a:pPr indent="228600"/>
            <a:r>
              <a:rPr lang="en-US" b="0" u="none" dirty="0">
                <a:solidFill>
                  <a:srgbClr val="000000"/>
                </a:solidFill>
                <a:cs typeface="Times New Roman" pitchFamily="18" charset="0"/>
              </a:rPr>
              <a:t>	E – Detainee</a:t>
            </a:r>
          </a:p>
          <a:p>
            <a:pPr indent="228600"/>
            <a:r>
              <a:rPr lang="en-US" b="0" u="none" dirty="0">
                <a:solidFill>
                  <a:srgbClr val="000000"/>
                </a:solidFill>
                <a:cs typeface="Times New Roman" pitchFamily="18" charset="0"/>
              </a:rPr>
              <a:t>	F – High Value Target (Armed Escort Required) </a:t>
            </a:r>
          </a:p>
          <a:p>
            <a:pPr indent="228600"/>
            <a:r>
              <a:rPr lang="en-US" b="0" u="none" dirty="0">
                <a:solidFill>
                  <a:srgbClr val="000000"/>
                </a:solidFill>
                <a:cs typeface="Times New Roman" pitchFamily="18" charset="0"/>
              </a:rPr>
              <a:t>Line 9: WARTIME: NBC Contamination:_____________________________________</a:t>
            </a:r>
          </a:p>
          <a:p>
            <a:pPr indent="228600"/>
            <a:r>
              <a:rPr lang="en-US" b="0" u="none" dirty="0">
                <a:solidFill>
                  <a:srgbClr val="000000"/>
                </a:solidFill>
                <a:cs typeface="Times New Roman" pitchFamily="18" charset="0"/>
              </a:rPr>
              <a:t>	Nuclear</a:t>
            </a:r>
          </a:p>
          <a:p>
            <a:pPr indent="228600"/>
            <a:r>
              <a:rPr lang="en-US" b="0" u="none" dirty="0">
                <a:solidFill>
                  <a:srgbClr val="000000"/>
                </a:solidFill>
                <a:cs typeface="Times New Roman" pitchFamily="18" charset="0"/>
              </a:rPr>
              <a:t>	Biological</a:t>
            </a:r>
          </a:p>
          <a:p>
            <a:pPr indent="228600"/>
            <a:r>
              <a:rPr lang="en-US" b="0" u="none" dirty="0">
                <a:solidFill>
                  <a:srgbClr val="000000"/>
                </a:solidFill>
                <a:cs typeface="Times New Roman" pitchFamily="18" charset="0"/>
              </a:rPr>
              <a:t>	Chemical</a:t>
            </a:r>
          </a:p>
          <a:p>
            <a:pPr indent="228600"/>
            <a:r>
              <a:rPr lang="en-US" b="0" u="none" dirty="0">
                <a:solidFill>
                  <a:srgbClr val="000000"/>
                </a:solidFill>
                <a:cs typeface="Times New Roman" pitchFamily="18" charset="0"/>
              </a:rPr>
              <a:t>	* MEDEVAC Frequency for FT. Hood is 38.300 SCPT</a:t>
            </a:r>
          </a:p>
        </p:txBody>
      </p:sp>
    </p:spTree>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504-1</a:t>
            </a:r>
            <a:br>
              <a:rPr lang="en-US" u="none">
                <a:solidFill>
                  <a:schemeClr val="tx2"/>
                </a:solidFill>
              </a:rPr>
            </a:br>
            <a:r>
              <a:rPr lang="en-US" u="none">
                <a:solidFill>
                  <a:schemeClr val="tx2"/>
                </a:solidFill>
              </a:rPr>
              <a:t>Purple Reports</a:t>
            </a:r>
          </a:p>
        </p:txBody>
      </p:sp>
      <p:sp>
        <p:nvSpPr>
          <p:cNvPr id="75779" name="Rectangle 3"/>
          <p:cNvSpPr>
            <a:spLocks noChangeArrowheads="1"/>
          </p:cNvSpPr>
          <p:nvPr/>
        </p:nvSpPr>
        <p:spPr bwMode="auto">
          <a:xfrm>
            <a:off x="0" y="849868"/>
            <a:ext cx="6858000" cy="369332"/>
          </a:xfrm>
          <a:prstGeom prst="rect">
            <a:avLst/>
          </a:prstGeom>
          <a:noFill/>
          <a:ln w="9525">
            <a:noFill/>
            <a:miter lim="800000"/>
            <a:headEnd/>
            <a:tailEnd/>
          </a:ln>
        </p:spPr>
        <p:txBody>
          <a:bodyPr lIns="91431" tIns="0" rIns="91431" bIns="0">
            <a:spAutoFit/>
          </a:bodyPr>
          <a:lstStyle/>
          <a:p>
            <a:pPr indent="228600"/>
            <a:r>
              <a:rPr lang="en-US" dirty="0">
                <a:solidFill>
                  <a:srgbClr val="000000"/>
                </a:solidFill>
                <a:cs typeface="Times New Roman" pitchFamily="18" charset="0"/>
              </a:rPr>
              <a:t>PURPLE 1 – IRONHORSE DETAINEE REPORT</a:t>
            </a:r>
          </a:p>
          <a:p>
            <a:pPr indent="228600"/>
            <a:r>
              <a:rPr lang="en-US" b="0" u="none" dirty="0">
                <a:solidFill>
                  <a:srgbClr val="000000"/>
                </a:solidFill>
                <a:cs typeface="Times New Roman" pitchFamily="18" charset="0"/>
              </a:rPr>
              <a:t>Purpose: To track the detention of enemy </a:t>
            </a:r>
            <a:r>
              <a:rPr lang="en-US" b="0" u="none" dirty="0" smtClean="0">
                <a:solidFill>
                  <a:srgbClr val="000000"/>
                </a:solidFill>
                <a:cs typeface="Times New Roman" pitchFamily="18" charset="0"/>
              </a:rPr>
              <a:t>elements</a:t>
            </a:r>
            <a:endParaRPr lang="en-US" b="0" u="none" dirty="0">
              <a:solidFill>
                <a:srgbClr val="000000"/>
              </a:solidFill>
              <a:cs typeface="Times New Roman" pitchFamily="18" charset="0"/>
            </a:endParaRPr>
          </a:p>
        </p:txBody>
      </p:sp>
      <p:graphicFrame>
        <p:nvGraphicFramePr>
          <p:cNvPr id="7" name="Table 6"/>
          <p:cNvGraphicFramePr>
            <a:graphicFrameLocks noGrp="1"/>
          </p:cNvGraphicFramePr>
          <p:nvPr/>
        </p:nvGraphicFramePr>
        <p:xfrm>
          <a:off x="228600" y="1524000"/>
          <a:ext cx="6400800" cy="7374078"/>
        </p:xfrm>
        <a:graphic>
          <a:graphicData uri="http://schemas.openxmlformats.org/drawingml/2006/table">
            <a:tbl>
              <a:tblPr/>
              <a:tblGrid>
                <a:gridCol w="1066800"/>
                <a:gridCol w="1066800"/>
                <a:gridCol w="1066800"/>
                <a:gridCol w="1066800"/>
                <a:gridCol w="1066800"/>
                <a:gridCol w="1066800"/>
              </a:tblGrid>
              <a:tr h="322118">
                <a:tc gridSpan="6">
                  <a:txBody>
                    <a:bodyPr/>
                    <a:lstStyle/>
                    <a:p>
                      <a:pPr algn="ctr" fontAlgn="b"/>
                      <a:r>
                        <a:rPr lang="en-US" sz="2000" b="1" i="0" u="none" strike="noStrike" dirty="0">
                          <a:solidFill>
                            <a:srgbClr val="000000"/>
                          </a:solidFill>
                          <a:latin typeface="Calibri"/>
                        </a:rPr>
                        <a:t>IRONHORSE DETAINEE REPORT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2118">
                <a:tc>
                  <a:txBody>
                    <a:bodyPr/>
                    <a:lstStyle/>
                    <a:p>
                      <a:pPr algn="l" fontAlgn="b"/>
                      <a:r>
                        <a:rPr lang="en-US" sz="2000" b="1" i="0" u="none" strike="noStrike">
                          <a:solidFill>
                            <a:srgbClr val="000000"/>
                          </a:solidFill>
                          <a:latin typeface="Calibri"/>
                        </a:rPr>
                        <a:t>LINE 1</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2000" b="0" i="0" u="none" strike="noStrike">
                          <a:solidFill>
                            <a:srgbClr val="000000"/>
                          </a:solidFill>
                          <a:latin typeface="Calibri"/>
                        </a:rPr>
                        <a:t>UNIT REPORTING</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2</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2000" b="0" i="0" u="none" strike="noStrike">
                          <a:solidFill>
                            <a:srgbClr val="000000"/>
                          </a:solidFill>
                          <a:latin typeface="Calibri"/>
                        </a:rPr>
                        <a:t>UNIT DETAINING (TROOP LEVEL)</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3</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2">
                  <a:txBody>
                    <a:bodyPr/>
                    <a:lstStyle/>
                    <a:p>
                      <a:pPr algn="l" fontAlgn="b"/>
                      <a:r>
                        <a:rPr lang="en-US" sz="2000" b="0" i="0" u="none" strike="noStrike">
                          <a:solidFill>
                            <a:srgbClr val="000000"/>
                          </a:solidFill>
                          <a:latin typeface="Calibri"/>
                        </a:rPr>
                        <a:t>TIME OF REPORT</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4</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2000" b="0" i="0" u="none" strike="noStrike">
                          <a:solidFill>
                            <a:srgbClr val="000000"/>
                          </a:solidFill>
                          <a:latin typeface="Calibri"/>
                        </a:rPr>
                        <a:t>TIME OF DETENTION</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5</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2000" b="0" i="0" u="none" strike="noStrike">
                          <a:solidFill>
                            <a:srgbClr val="000000"/>
                          </a:solidFill>
                          <a:latin typeface="Calibri"/>
                        </a:rPr>
                        <a:t>LOCATION OF DETENTION</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6</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2000" b="0" i="0" u="none" strike="noStrike">
                          <a:solidFill>
                            <a:srgbClr val="000000"/>
                          </a:solidFill>
                          <a:latin typeface="Calibri"/>
                        </a:rPr>
                        <a:t>NUMBER OF DETAINEES</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7</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3">
                  <a:txBody>
                    <a:bodyPr/>
                    <a:lstStyle/>
                    <a:p>
                      <a:pPr algn="l" fontAlgn="b"/>
                      <a:r>
                        <a:rPr lang="en-US" sz="2000" b="0" i="0" u="none" strike="noStrike">
                          <a:solidFill>
                            <a:srgbClr val="000000"/>
                          </a:solidFill>
                          <a:latin typeface="Calibri"/>
                        </a:rPr>
                        <a:t>REASON FOR DETENTION</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8</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2000" b="0" i="0" u="none" strike="noStrike">
                          <a:solidFill>
                            <a:srgbClr val="000000"/>
                          </a:solidFill>
                          <a:latin typeface="Calibri"/>
                        </a:rPr>
                        <a:t>LOCATION OF SQDN HOLDING AREA</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1"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22118">
                <a:tc>
                  <a:txBody>
                    <a:bodyPr/>
                    <a:lstStyle/>
                    <a:p>
                      <a:pPr algn="l" fontAlgn="b"/>
                      <a:r>
                        <a:rPr lang="en-US" sz="2000" b="1" i="0" u="none" strike="noStrike">
                          <a:solidFill>
                            <a:srgbClr val="000000"/>
                          </a:solidFill>
                          <a:latin typeface="Calibri"/>
                        </a:rPr>
                        <a:t>LINE 9</a:t>
                      </a: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gridSpan="4">
                  <a:txBody>
                    <a:bodyPr/>
                    <a:lstStyle/>
                    <a:p>
                      <a:pPr algn="l" fontAlgn="b"/>
                      <a:r>
                        <a:rPr lang="en-US" sz="2000" b="0" i="0" u="none" strike="noStrike" dirty="0">
                          <a:solidFill>
                            <a:srgbClr val="000000"/>
                          </a:solidFill>
                          <a:latin typeface="Calibri"/>
                        </a:rPr>
                        <a:t>DOES UNIT REQUIRE MORE THAN 24hr </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20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22118">
                <a:tc>
                  <a:txBody>
                    <a:bodyPr/>
                    <a:lstStyle/>
                    <a:p>
                      <a:pPr algn="l" fontAlgn="b"/>
                      <a:r>
                        <a:rPr lang="en-US" sz="2000" b="0" i="0" u="none" strike="noStrike" dirty="0">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3">
                  <a:txBody>
                    <a:bodyPr/>
                    <a:lstStyle/>
                    <a:p>
                      <a:pPr algn="l" fontAlgn="b"/>
                      <a:r>
                        <a:rPr lang="en-US" sz="2000" b="0" i="0" u="none" strike="noStrike" dirty="0" smtClean="0">
                          <a:solidFill>
                            <a:srgbClr val="000000"/>
                          </a:solidFill>
                          <a:latin typeface="Calibri"/>
                        </a:rPr>
                        <a:t>TO EVAC </a:t>
                      </a:r>
                      <a:r>
                        <a:rPr lang="en-US" sz="2000" b="0" i="0" u="none" strike="noStrike" dirty="0">
                          <a:solidFill>
                            <a:srgbClr val="000000"/>
                          </a:solidFill>
                          <a:latin typeface="Calibri"/>
                        </a:rPr>
                        <a:t>TO BDE </a:t>
                      </a:r>
                      <a:r>
                        <a:rPr lang="en-US" sz="2000" b="0" i="0" u="none" strike="noStrike" dirty="0" smtClean="0">
                          <a:solidFill>
                            <a:srgbClr val="000000"/>
                          </a:solidFill>
                          <a:latin typeface="Calibri"/>
                        </a:rPr>
                        <a:t>HOLDING</a:t>
                      </a:r>
                      <a:r>
                        <a:rPr lang="en-US" sz="2000" b="0" i="0" u="none" strike="noStrike" baseline="0" dirty="0" smtClean="0">
                          <a:solidFill>
                            <a:srgbClr val="000000"/>
                          </a:solidFill>
                          <a:latin typeface="Calibri"/>
                        </a:rPr>
                        <a:t> </a:t>
                      </a:r>
                      <a:r>
                        <a:rPr lang="en-US" sz="2000" b="0" i="0" u="none" strike="noStrike" dirty="0" smtClean="0">
                          <a:solidFill>
                            <a:srgbClr val="000000"/>
                          </a:solidFill>
                          <a:latin typeface="Calibri"/>
                        </a:rPr>
                        <a:t> </a:t>
                      </a:r>
                      <a:r>
                        <a:rPr lang="en-US" sz="2000" b="0" i="0" u="none" strike="noStrike" dirty="0">
                          <a:solidFill>
                            <a:srgbClr val="000000"/>
                          </a:solidFill>
                          <a:latin typeface="Calibri"/>
                        </a:rPr>
                        <a:t>AREA? </a:t>
                      </a:r>
                    </a:p>
                  </a:txBody>
                  <a:tcPr marL="0" marR="0" marT="0" marB="0" anchor="b">
                    <a:lnL>
                      <a:noFill/>
                    </a:lnL>
                    <a:lnR>
                      <a:noFill/>
                    </a:lnR>
                    <a:lnT>
                      <a:noFill/>
                    </a:lnT>
                    <a:lnB>
                      <a:noFill/>
                    </a:lnB>
                  </a:tcPr>
                </a:tc>
                <a:tc hMerge="1">
                  <a:txBody>
                    <a:bodyPr/>
                    <a:lstStyle/>
                    <a:p>
                      <a:endParaRPr lang="en-US"/>
                    </a:p>
                  </a:txBody>
                  <a:tcPr/>
                </a:tc>
                <a:tc hMerge="1">
                  <a:txBody>
                    <a:bodyPr/>
                    <a:lstStyle/>
                    <a:p>
                      <a:endParaRPr lang="en-US"/>
                    </a:p>
                  </a:txBody>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22118">
                <a:tc>
                  <a:txBody>
                    <a:bodyPr/>
                    <a:lstStyle/>
                    <a:p>
                      <a:pPr algn="l" fontAlgn="b"/>
                      <a:r>
                        <a:rPr lang="en-US" sz="2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b"/>
                      <a:r>
                        <a:rPr lang="en-US" sz="2000" b="0" i="0" u="none" strike="noStrike" dirty="0">
                          <a:solidFill>
                            <a:srgbClr val="000000"/>
                          </a:solidFill>
                          <a:latin typeface="Calibri"/>
                        </a:rPr>
                        <a:t>IF SO, WHY?</a:t>
                      </a:r>
                    </a:p>
                  </a:txBody>
                  <a:tcPr marL="0" marR="0" marT="0" marB="0" anchor="b">
                    <a:lnL>
                      <a:noFill/>
                    </a:lnL>
                    <a:lnR>
                      <a:noFill/>
                    </a:lnR>
                    <a:lnT>
                      <a:noFill/>
                    </a:lnT>
                    <a:lnB>
                      <a:noFill/>
                    </a:lnB>
                  </a:tcPr>
                </a:tc>
                <a:tc hMerge="1">
                  <a:txBody>
                    <a:bodyPr/>
                    <a:lstStyle/>
                    <a:p>
                      <a:endParaRPr lang="en-US"/>
                    </a:p>
                  </a:txBody>
                  <a:tcPr/>
                </a:tc>
                <a:tc>
                  <a:txBody>
                    <a:bodyPr/>
                    <a:lstStyle/>
                    <a:p>
                      <a:pPr algn="l" fontAlgn="b"/>
                      <a:endParaRPr lang="en-US" sz="20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22118">
                <a:tc>
                  <a:txBody>
                    <a:bodyPr/>
                    <a:lstStyle/>
                    <a:p>
                      <a:pPr algn="l" fontAlgn="b"/>
                      <a:r>
                        <a:rPr lang="en-US" sz="2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a:solidFill>
                          <a:srgbClr val="000000"/>
                        </a:solidFill>
                        <a:latin typeface="Calibri"/>
                      </a:endParaRPr>
                    </a:p>
                  </a:txBody>
                  <a:tcPr marL="0" marR="0" marT="0" marB="0" anchor="b">
                    <a:lnL>
                      <a:noFill/>
                    </a:lnL>
                    <a:lnR>
                      <a:noFill/>
                    </a:lnR>
                    <a:lnT>
                      <a:noFill/>
                    </a:lnT>
                    <a:lnB>
                      <a:noFill/>
                    </a:lnB>
                  </a:tcPr>
                </a:tc>
                <a:tc>
                  <a:txBody>
                    <a:bodyPr/>
                    <a:lstStyle/>
                    <a:p>
                      <a:pPr algn="l" fontAlgn="b"/>
                      <a:r>
                        <a:rPr lang="en-US" sz="2000" b="0" i="0" u="none" strike="noStrike">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r>
              <a:tr h="322118">
                <a:tc>
                  <a:txBody>
                    <a:bodyPr/>
                    <a:lstStyle/>
                    <a:p>
                      <a:pPr algn="l" fontAlgn="b"/>
                      <a:r>
                        <a:rPr lang="en-US" sz="2000" b="0" i="0" u="none" strike="noStrike">
                          <a:solidFill>
                            <a:srgbClr val="000000"/>
                          </a:solidFill>
                          <a:latin typeface="Calibri"/>
                        </a:rPr>
                        <a:t> </a:t>
                      </a: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ChangeArrowheads="1"/>
          </p:cNvSpPr>
          <p:nvPr/>
        </p:nvSpPr>
        <p:spPr bwMode="auto">
          <a:xfrm>
            <a:off x="0" y="90488"/>
            <a:ext cx="6858000" cy="7663628"/>
          </a:xfrm>
          <a:prstGeom prst="rect">
            <a:avLst/>
          </a:prstGeom>
          <a:noFill/>
          <a:ln w="9525">
            <a:noFill/>
            <a:miter lim="800000"/>
            <a:headEnd/>
            <a:tailEnd/>
          </a:ln>
        </p:spPr>
        <p:txBody>
          <a:bodyPr lIns="91431" tIns="45716" rIns="91431" bIns="45716">
            <a:spAutoFit/>
          </a:bodyPr>
          <a:lstStyle/>
          <a:p>
            <a:r>
              <a:rPr lang="en-US" u="none" dirty="0" smtClean="0">
                <a:cs typeface="Times New Roman" pitchFamily="18" charset="0"/>
              </a:rPr>
              <a:t>PURPLE </a:t>
            </a:r>
            <a:r>
              <a:rPr lang="en-US" u="none" dirty="0">
                <a:cs typeface="Times New Roman" pitchFamily="18" charset="0"/>
              </a:rPr>
              <a:t>4 (IED/UXO Report)</a:t>
            </a:r>
            <a:endParaRPr lang="en-US" b="0" u="none" dirty="0">
              <a:cs typeface="Times New Roman" pitchFamily="18" charset="0"/>
            </a:endParaRPr>
          </a:p>
          <a:p>
            <a:pPr eaLnBrk="0" hangingPunct="0"/>
            <a:r>
              <a:rPr lang="en-US" b="0" u="none" dirty="0">
                <a:cs typeface="Times New Roman" pitchFamily="18" charset="0"/>
              </a:rPr>
              <a:t>9 Line IED Report</a:t>
            </a:r>
          </a:p>
          <a:p>
            <a:pPr eaLnBrk="0" hangingPunct="0"/>
            <a:r>
              <a:rPr lang="en-US" b="0" u="none" dirty="0">
                <a:cs typeface="Times New Roman" pitchFamily="18" charset="0"/>
              </a:rPr>
              <a:t>Line 1.  DTG </a:t>
            </a:r>
            <a:r>
              <a:rPr lang="en-US" b="0" dirty="0">
                <a:cs typeface="Times New Roman" pitchFamily="18" charset="0"/>
              </a:rPr>
              <a:t>							</a:t>
            </a:r>
          </a:p>
          <a:p>
            <a:pPr eaLnBrk="0" hangingPunct="0"/>
            <a:r>
              <a:rPr lang="en-US" b="0" u="none" dirty="0">
                <a:cs typeface="Times New Roman" pitchFamily="18" charset="0"/>
              </a:rPr>
              <a:t>Line 2. Location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Line 3. Unit and contact means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Line 4. Nature of IED/Type of Munitions/Delivery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	Unknown			</a:t>
            </a:r>
          </a:p>
          <a:p>
            <a:pPr eaLnBrk="0" hangingPunct="0"/>
            <a:r>
              <a:rPr lang="en-US" b="0" u="none" dirty="0">
                <a:cs typeface="Times New Roman" pitchFamily="18" charset="0"/>
              </a:rPr>
              <a:t>	IED Strike			</a:t>
            </a:r>
          </a:p>
          <a:p>
            <a:pPr eaLnBrk="0" hangingPunct="0"/>
            <a:r>
              <a:rPr lang="en-US" b="0" u="none" dirty="0">
                <a:cs typeface="Times New Roman" pitchFamily="18" charset="0"/>
              </a:rPr>
              <a:t>	PIED		</a:t>
            </a:r>
          </a:p>
          <a:p>
            <a:pPr eaLnBrk="0" hangingPunct="0"/>
            <a:r>
              <a:rPr lang="en-US" b="0" u="none" dirty="0">
                <a:cs typeface="Times New Roman" pitchFamily="18" charset="0"/>
              </a:rPr>
              <a:t>	UXO</a:t>
            </a:r>
          </a:p>
          <a:p>
            <a:pPr eaLnBrk="0" hangingPunct="0"/>
            <a:r>
              <a:rPr lang="en-US" b="0" u="none" dirty="0">
                <a:cs typeface="Times New Roman" pitchFamily="18" charset="0"/>
              </a:rPr>
              <a:t>Line 5. NBC contamination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Unknown			N/A</a:t>
            </a:r>
          </a:p>
          <a:p>
            <a:pPr eaLnBrk="0" hangingPunct="0"/>
            <a:r>
              <a:rPr lang="en-US" b="0" u="none" dirty="0">
                <a:cs typeface="Times New Roman" pitchFamily="18" charset="0"/>
              </a:rPr>
              <a:t>Line 6. Resources Threatened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	Coalition Forces		</a:t>
            </a:r>
          </a:p>
          <a:p>
            <a:pPr eaLnBrk="0" hangingPunct="0"/>
            <a:r>
              <a:rPr lang="en-US" b="0" u="none" dirty="0">
                <a:cs typeface="Times New Roman" pitchFamily="18" charset="0"/>
              </a:rPr>
              <a:t>	Local Nationals		</a:t>
            </a:r>
          </a:p>
          <a:p>
            <a:pPr eaLnBrk="0" hangingPunct="0"/>
            <a:r>
              <a:rPr lang="en-US" b="0" u="none" dirty="0">
                <a:cs typeface="Times New Roman" pitchFamily="18" charset="0"/>
              </a:rPr>
              <a:t>	IA		</a:t>
            </a:r>
          </a:p>
          <a:p>
            <a:pPr eaLnBrk="0" hangingPunct="0"/>
            <a:r>
              <a:rPr lang="en-US" b="0" u="none" dirty="0">
                <a:cs typeface="Times New Roman" pitchFamily="18" charset="0"/>
              </a:rPr>
              <a:t>	IP	</a:t>
            </a:r>
          </a:p>
          <a:p>
            <a:pPr eaLnBrk="0" hangingPunct="0"/>
            <a:r>
              <a:rPr lang="en-US" b="0" u="none" dirty="0">
                <a:cs typeface="Times New Roman" pitchFamily="18" charset="0"/>
              </a:rPr>
              <a:t>Line 7. Impact on Mission </a:t>
            </a:r>
            <a:r>
              <a:rPr lang="en-US" b="0" dirty="0">
                <a:cs typeface="Times New Roman" pitchFamily="18" charset="0"/>
              </a:rPr>
              <a:t>					</a:t>
            </a:r>
          </a:p>
          <a:p>
            <a:pPr eaLnBrk="0" hangingPunct="0"/>
            <a:r>
              <a:rPr lang="en-US" b="0" u="none" dirty="0">
                <a:cs typeface="Times New Roman" pitchFamily="18" charset="0"/>
              </a:rPr>
              <a:t>	Stop Mission		</a:t>
            </a:r>
          </a:p>
          <a:p>
            <a:pPr eaLnBrk="0" hangingPunct="0"/>
            <a:r>
              <a:rPr lang="en-US" b="0" u="none" dirty="0">
                <a:cs typeface="Times New Roman" pitchFamily="18" charset="0"/>
              </a:rPr>
              <a:t>	End Mission		</a:t>
            </a:r>
          </a:p>
          <a:p>
            <a:pPr eaLnBrk="0" hangingPunct="0"/>
            <a:r>
              <a:rPr lang="en-US" b="0" u="none" dirty="0">
                <a:cs typeface="Times New Roman" pitchFamily="18" charset="0"/>
              </a:rPr>
              <a:t>	None</a:t>
            </a:r>
          </a:p>
          <a:p>
            <a:pPr eaLnBrk="0" hangingPunct="0"/>
            <a:r>
              <a:rPr lang="en-US" b="0" u="none" dirty="0">
                <a:cs typeface="Times New Roman" pitchFamily="18" charset="0"/>
              </a:rPr>
              <a:t>Line 8. Force Protection Measures Taken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	5/25 Complete		</a:t>
            </a:r>
          </a:p>
          <a:p>
            <a:pPr eaLnBrk="0" hangingPunct="0"/>
            <a:r>
              <a:rPr lang="en-US" b="0" u="none" dirty="0">
                <a:cs typeface="Times New Roman" pitchFamily="18" charset="0"/>
              </a:rPr>
              <a:t>	300m Cordon Set</a:t>
            </a:r>
          </a:p>
          <a:p>
            <a:pPr eaLnBrk="0" hangingPunct="0"/>
            <a:r>
              <a:rPr lang="en-US" b="0" u="none" dirty="0">
                <a:cs typeface="Times New Roman" pitchFamily="18" charset="0"/>
              </a:rPr>
              <a:t>Line 9. Recommended Priority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	Immediate		</a:t>
            </a:r>
          </a:p>
          <a:p>
            <a:pPr eaLnBrk="0" hangingPunct="0"/>
            <a:r>
              <a:rPr lang="en-US" b="0" u="none" dirty="0">
                <a:cs typeface="Times New Roman" pitchFamily="18" charset="0"/>
              </a:rPr>
              <a:t>	Minor			</a:t>
            </a:r>
          </a:p>
          <a:p>
            <a:pPr eaLnBrk="0" hangingPunct="0"/>
            <a:r>
              <a:rPr lang="en-US" b="0" u="none" dirty="0">
                <a:cs typeface="Times New Roman" pitchFamily="18" charset="0"/>
              </a:rPr>
              <a:t>	Routine</a:t>
            </a:r>
          </a:p>
          <a:p>
            <a:pPr eaLnBrk="0" hangingPunct="0"/>
            <a:r>
              <a:rPr lang="en-US" u="none" dirty="0">
                <a:cs typeface="Times New Roman" pitchFamily="18" charset="0"/>
              </a:rPr>
              <a:t>Additional Information</a:t>
            </a:r>
            <a:endParaRPr lang="en-US" b="0" u="none" dirty="0">
              <a:cs typeface="Times New Roman" pitchFamily="18" charset="0"/>
            </a:endParaRPr>
          </a:p>
          <a:p>
            <a:pPr eaLnBrk="0" hangingPunct="0"/>
            <a:r>
              <a:rPr lang="en-US" b="0" u="none" dirty="0" smtClean="0">
                <a:cs typeface="Times New Roman" pitchFamily="18" charset="0"/>
              </a:rPr>
              <a:t>Patrol Composition</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H=M1114 HMMWV	</a:t>
            </a:r>
            <a:r>
              <a:rPr lang="en-US" b="0" u="none" dirty="0" smtClean="0">
                <a:cs typeface="Times New Roman" pitchFamily="18" charset="0"/>
              </a:rPr>
              <a:t>BR=M2A3 </a:t>
            </a:r>
            <a:r>
              <a:rPr lang="en-US" b="0" u="none" dirty="0">
                <a:cs typeface="Times New Roman" pitchFamily="18" charset="0"/>
              </a:rPr>
              <a:t>BFV	T=M1A2 Abrams MBT	B=Buffalo</a:t>
            </a:r>
          </a:p>
          <a:p>
            <a:pPr eaLnBrk="0" hangingPunct="0"/>
            <a:r>
              <a:rPr lang="en-US" u="none" dirty="0">
                <a:cs typeface="Times New Roman" pitchFamily="18" charset="0"/>
              </a:rPr>
              <a:t>(W/WO FRAG KITS)</a:t>
            </a:r>
            <a:endParaRPr lang="en-US" b="0" u="none" dirty="0">
              <a:cs typeface="Times New Roman" pitchFamily="18" charset="0"/>
            </a:endParaRPr>
          </a:p>
          <a:p>
            <a:pPr eaLnBrk="0" hangingPunct="0"/>
            <a:r>
              <a:rPr lang="en-US" u="none" dirty="0">
                <a:cs typeface="Times New Roman" pitchFamily="18" charset="0"/>
              </a:rPr>
              <a:t>#______</a:t>
            </a:r>
            <a:endParaRPr lang="en-US" b="0" u="none" dirty="0">
              <a:cs typeface="Times New Roman" pitchFamily="18" charset="0"/>
            </a:endParaRPr>
          </a:p>
          <a:p>
            <a:pPr eaLnBrk="0" hangingPunct="0"/>
            <a:r>
              <a:rPr lang="en-US" b="0" u="none" dirty="0">
                <a:cs typeface="Times New Roman" pitchFamily="18" charset="0"/>
              </a:rPr>
              <a:t># </a:t>
            </a:r>
            <a:r>
              <a:rPr lang="en-US" b="0" u="none" dirty="0" smtClean="0">
                <a:cs typeface="Times New Roman" pitchFamily="18" charset="0"/>
              </a:rPr>
              <a:t>CREW and </a:t>
            </a:r>
            <a:r>
              <a:rPr lang="en-US" b="0" u="none" dirty="0">
                <a:cs typeface="Times New Roman" pitchFamily="18" charset="0"/>
              </a:rPr>
              <a:t>Types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R/G=Red/green		R=Red		B=Blue		G=Green		B/G=Blue/green</a:t>
            </a:r>
          </a:p>
          <a:p>
            <a:pPr eaLnBrk="0" hangingPunct="0"/>
            <a:r>
              <a:rPr lang="en-US" b="0" u="none" dirty="0">
                <a:cs typeface="Times New Roman" pitchFamily="18" charset="0"/>
              </a:rPr>
              <a:t>Direction of Travel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Where IED is located </a:t>
            </a:r>
            <a:r>
              <a:rPr lang="en-US" b="0" dirty="0">
                <a:cs typeface="Times New Roman" pitchFamily="18" charset="0"/>
              </a:rPr>
              <a:t>						</a:t>
            </a:r>
            <a:endParaRPr lang="en-US" b="0" u="none" dirty="0">
              <a:cs typeface="Times New Roman" pitchFamily="18" charset="0"/>
            </a:endParaRPr>
          </a:p>
          <a:p>
            <a:pPr eaLnBrk="0" hangingPunct="0"/>
            <a:r>
              <a:rPr lang="en-US" b="0" u="none" dirty="0">
                <a:cs typeface="Times New Roman" pitchFamily="18" charset="0"/>
              </a:rPr>
              <a:t>BDA(What vehicle in the convoy was hit?)</a:t>
            </a:r>
            <a:r>
              <a:rPr lang="en-US" b="0" dirty="0">
                <a:cs typeface="Times New Roman" pitchFamily="18" charset="0"/>
              </a:rPr>
              <a:t>				</a:t>
            </a:r>
            <a:endParaRPr lang="en-US" b="0" u="none" dirty="0">
              <a:cs typeface="Times New Roman" pitchFamily="18" charset="0"/>
            </a:endParaRPr>
          </a:p>
          <a:p>
            <a:pPr eaLnBrk="0" hangingPunct="0"/>
            <a:r>
              <a:rPr lang="pt-BR" b="0" u="none" dirty="0">
                <a:cs typeface="Times New Roman" pitchFamily="18" charset="0"/>
              </a:rPr>
              <a:t>Casualties </a:t>
            </a:r>
            <a:r>
              <a:rPr lang="pt-BR" u="none" dirty="0">
                <a:cs typeface="Times New Roman" pitchFamily="18" charset="0"/>
              </a:rPr>
              <a:t>US</a:t>
            </a:r>
            <a:r>
              <a:rPr lang="pt-BR" b="0" dirty="0">
                <a:cs typeface="Times New Roman" pitchFamily="18" charset="0"/>
              </a:rPr>
              <a:t>       </a:t>
            </a:r>
            <a:r>
              <a:rPr lang="pt-BR" b="0" u="none" dirty="0" smtClean="0">
                <a:cs typeface="Times New Roman" pitchFamily="18" charset="0"/>
              </a:rPr>
              <a:t>x WIA     </a:t>
            </a:r>
            <a:r>
              <a:rPr lang="pt-BR" u="none" dirty="0" smtClean="0">
                <a:cs typeface="Times New Roman" pitchFamily="18" charset="0"/>
              </a:rPr>
              <a:t>LN </a:t>
            </a:r>
            <a:r>
              <a:rPr lang="pt-BR" b="0" dirty="0" smtClean="0">
                <a:cs typeface="Times New Roman" pitchFamily="18" charset="0"/>
              </a:rPr>
              <a:t>        </a:t>
            </a:r>
            <a:r>
              <a:rPr lang="pt-BR" b="0" u="none" dirty="0" smtClean="0">
                <a:cs typeface="Times New Roman" pitchFamily="18" charset="0"/>
              </a:rPr>
              <a:t>x WIA</a:t>
            </a:r>
            <a:endParaRPr lang="en-US" b="0" u="none" dirty="0">
              <a:cs typeface="Times New Roman" pitchFamily="18" charset="0"/>
            </a:endParaRPr>
          </a:p>
          <a:p>
            <a:pPr eaLnBrk="0" hangingPunct="0"/>
            <a:r>
              <a:rPr lang="pt-BR" b="0" u="none" dirty="0">
                <a:cs typeface="Times New Roman" pitchFamily="18" charset="0"/>
              </a:rPr>
              <a:t>	</a:t>
            </a:r>
            <a:r>
              <a:rPr lang="pt-BR" b="0" u="none" dirty="0" smtClean="0">
                <a:cs typeface="Times New Roman" pitchFamily="18" charset="0"/>
              </a:rPr>
              <a:t>  </a:t>
            </a:r>
            <a:r>
              <a:rPr lang="pt-BR" b="0" u="none" dirty="0">
                <a:cs typeface="Times New Roman" pitchFamily="18" charset="0"/>
              </a:rPr>
              <a:t>___</a:t>
            </a:r>
            <a:r>
              <a:rPr lang="en-US" b="0" u="none" dirty="0" smtClean="0">
                <a:cs typeface="Times New Roman" pitchFamily="18" charset="0"/>
              </a:rPr>
              <a:t>x KIA</a:t>
            </a:r>
            <a:r>
              <a:rPr lang="en-US" b="0" u="none" dirty="0">
                <a:cs typeface="Times New Roman" pitchFamily="18" charset="0"/>
              </a:rPr>
              <a:t>	   </a:t>
            </a:r>
            <a:r>
              <a:rPr lang="en-US" b="0" u="none" dirty="0" smtClean="0">
                <a:cs typeface="Times New Roman" pitchFamily="18" charset="0"/>
              </a:rPr>
              <a:t>    </a:t>
            </a:r>
            <a:r>
              <a:rPr lang="en-US" b="0" dirty="0" smtClean="0">
                <a:cs typeface="Times New Roman" pitchFamily="18" charset="0"/>
              </a:rPr>
              <a:t>        </a:t>
            </a:r>
            <a:r>
              <a:rPr lang="en-US" b="0" u="none" dirty="0" smtClean="0">
                <a:cs typeface="Times New Roman" pitchFamily="18" charset="0"/>
              </a:rPr>
              <a:t>x KIA </a:t>
            </a:r>
            <a:endParaRPr lang="en-US" b="0" u="none" dirty="0">
              <a:cs typeface="Times New Roman" pitchFamily="18" charset="0"/>
            </a:endParaRPr>
          </a:p>
        </p:txBody>
      </p:sp>
      <p:sp>
        <p:nvSpPr>
          <p:cNvPr id="76803"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a:solidFill>
                  <a:schemeClr val="tx2"/>
                </a:solidFill>
              </a:rPr>
              <a:t>Card: # 504-2</a:t>
            </a:r>
            <a:br>
              <a:rPr lang="en-US" u="none">
                <a:solidFill>
                  <a:schemeClr val="tx2"/>
                </a:solidFill>
              </a:rPr>
            </a:br>
            <a:r>
              <a:rPr lang="en-US" u="none">
                <a:solidFill>
                  <a:schemeClr val="tx2"/>
                </a:solidFill>
              </a:rPr>
              <a:t>Purple Reports</a:t>
            </a: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5298" name="Object 2"/>
          <p:cNvGraphicFramePr>
            <a:graphicFrameLocks noChangeAspect="1"/>
          </p:cNvGraphicFramePr>
          <p:nvPr/>
        </p:nvGraphicFramePr>
        <p:xfrm>
          <a:off x="304800" y="533400"/>
          <a:ext cx="6172200" cy="8486284"/>
        </p:xfrm>
        <a:graphic>
          <a:graphicData uri="http://schemas.openxmlformats.org/presentationml/2006/ole">
            <p:oleObj spid="_x0000_s695298" name="Worksheet" r:id="rId3" imgW="5973960" imgH="8211379" progId="Excel.Sheet.8">
              <p:embed/>
            </p:oleObj>
          </a:graphicData>
        </a:graphic>
      </p:graphicFrame>
      <p:sp>
        <p:nvSpPr>
          <p:cNvPr id="5" name="Rectangle 2"/>
          <p:cNvSpPr>
            <a:spLocks noChangeArrowheads="1"/>
          </p:cNvSpPr>
          <p:nvPr/>
        </p:nvSpPr>
        <p:spPr bwMode="auto">
          <a:xfrm>
            <a:off x="5334000" y="76200"/>
            <a:ext cx="1447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505-1</a:t>
            </a:r>
            <a:r>
              <a:rPr lang="en-US" u="none" dirty="0">
                <a:solidFill>
                  <a:schemeClr val="tx2"/>
                </a:solidFill>
              </a:rPr>
              <a:t/>
            </a:r>
            <a:br>
              <a:rPr lang="en-US" u="none" dirty="0">
                <a:solidFill>
                  <a:schemeClr val="tx2"/>
                </a:solidFill>
              </a:rPr>
            </a:br>
            <a:r>
              <a:rPr lang="en-US" u="none" dirty="0" smtClean="0">
                <a:solidFill>
                  <a:schemeClr val="tx2"/>
                </a:solidFill>
              </a:rPr>
              <a:t>CBRNE Reports</a:t>
            </a:r>
            <a:endParaRPr lang="en-US" u="none" dirty="0">
              <a:solidFill>
                <a:schemeClr val="tx2"/>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34000" y="76200"/>
            <a:ext cx="1447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505-2</a:t>
            </a:r>
            <a:r>
              <a:rPr lang="en-US" u="none" dirty="0">
                <a:solidFill>
                  <a:schemeClr val="tx2"/>
                </a:solidFill>
              </a:rPr>
              <a:t/>
            </a:r>
            <a:br>
              <a:rPr lang="en-US" u="none" dirty="0">
                <a:solidFill>
                  <a:schemeClr val="tx2"/>
                </a:solidFill>
              </a:rPr>
            </a:br>
            <a:r>
              <a:rPr lang="en-US" u="none" dirty="0" smtClean="0">
                <a:solidFill>
                  <a:schemeClr val="tx2"/>
                </a:solidFill>
              </a:rPr>
              <a:t>CBRNE Reports</a:t>
            </a:r>
            <a:endParaRPr lang="en-US" u="none" dirty="0">
              <a:solidFill>
                <a:schemeClr val="tx2"/>
              </a:solidFill>
            </a:endParaRPr>
          </a:p>
        </p:txBody>
      </p:sp>
      <p:graphicFrame>
        <p:nvGraphicFramePr>
          <p:cNvPr id="696323" name="Object 2"/>
          <p:cNvGraphicFramePr>
            <a:graphicFrameLocks noChangeAspect="1"/>
          </p:cNvGraphicFramePr>
          <p:nvPr/>
        </p:nvGraphicFramePr>
        <p:xfrm>
          <a:off x="228600" y="457200"/>
          <a:ext cx="6172200" cy="8486284"/>
        </p:xfrm>
        <a:graphic>
          <a:graphicData uri="http://schemas.openxmlformats.org/presentationml/2006/ole">
            <p:oleObj spid="_x0000_s696323" name="Worksheet" r:id="rId3" imgW="5973960" imgH="8211379" progId="Excel.Sheet.8">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5715000" y="7620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004</a:t>
            </a:r>
            <a:r>
              <a:rPr lang="en-US" u="none" dirty="0">
                <a:solidFill>
                  <a:schemeClr val="tx2"/>
                </a:solidFill>
              </a:rPr>
              <a:t/>
            </a:r>
            <a:br>
              <a:rPr lang="en-US" u="none" dirty="0">
                <a:solidFill>
                  <a:schemeClr val="tx2"/>
                </a:solidFill>
              </a:rPr>
            </a:br>
            <a:r>
              <a:rPr lang="en-US" u="none" dirty="0" err="1">
                <a:solidFill>
                  <a:schemeClr val="tx2"/>
                </a:solidFill>
              </a:rPr>
              <a:t>Backbrief</a:t>
            </a:r>
            <a:r>
              <a:rPr lang="en-US" u="none" dirty="0">
                <a:solidFill>
                  <a:schemeClr val="tx2"/>
                </a:solidFill>
              </a:rPr>
              <a:t> Format</a:t>
            </a:r>
          </a:p>
        </p:txBody>
      </p:sp>
      <p:sp>
        <p:nvSpPr>
          <p:cNvPr id="37892" name="Text Box 144"/>
          <p:cNvSpPr txBox="1">
            <a:spLocks noChangeArrowheads="1"/>
          </p:cNvSpPr>
          <p:nvPr/>
        </p:nvSpPr>
        <p:spPr bwMode="auto">
          <a:xfrm>
            <a:off x="152400" y="639763"/>
            <a:ext cx="6553200" cy="2677656"/>
          </a:xfrm>
          <a:prstGeom prst="rect">
            <a:avLst/>
          </a:prstGeom>
          <a:noFill/>
          <a:ln w="9525">
            <a:solidFill>
              <a:schemeClr val="tx1"/>
            </a:solidFill>
            <a:miter lim="800000"/>
            <a:headEnd/>
            <a:tailEnd/>
          </a:ln>
        </p:spPr>
        <p:txBody>
          <a:bodyPr>
            <a:spAutoFit/>
          </a:bodyPr>
          <a:lstStyle/>
          <a:p>
            <a:r>
              <a:rPr lang="en-US" dirty="0"/>
              <a:t>Used to confirm information on a mission to  next higher level Commander</a:t>
            </a:r>
          </a:p>
          <a:p>
            <a:pPr lvl="1">
              <a:buFontTx/>
              <a:buChar char="•"/>
            </a:pPr>
            <a:r>
              <a:rPr lang="en-US" b="0" u="none" dirty="0"/>
              <a:t>Used to </a:t>
            </a:r>
            <a:r>
              <a:rPr lang="en-US" b="0" u="none" dirty="0" smtClean="0"/>
              <a:t>back brief </a:t>
            </a:r>
            <a:r>
              <a:rPr lang="en-US" b="0" u="none" dirty="0"/>
              <a:t>next higher level commander of </a:t>
            </a:r>
            <a:r>
              <a:rPr lang="en-US" b="0" u="none" dirty="0" smtClean="0"/>
              <a:t>Troop mission </a:t>
            </a:r>
            <a:r>
              <a:rPr lang="en-US" b="0" u="none" dirty="0"/>
              <a:t>analysis and mission information you will provide to subordinate units.</a:t>
            </a:r>
          </a:p>
          <a:p>
            <a:pPr lvl="1">
              <a:buFontTx/>
              <a:buChar char="•"/>
            </a:pPr>
            <a:r>
              <a:rPr lang="en-US" b="0" u="none" dirty="0"/>
              <a:t>May be verbal or digital, face to face, or via radio/telephone</a:t>
            </a:r>
          </a:p>
          <a:p>
            <a:pPr>
              <a:buFontTx/>
              <a:buChar char="•"/>
            </a:pPr>
            <a:endParaRPr lang="en-US" b="0" u="none" dirty="0"/>
          </a:p>
          <a:p>
            <a:r>
              <a:rPr lang="en-US" u="none" dirty="0"/>
              <a:t>Consists of:</a:t>
            </a:r>
          </a:p>
          <a:p>
            <a:pPr>
              <a:buFontTx/>
              <a:buChar char="•"/>
            </a:pPr>
            <a:r>
              <a:rPr lang="en-US" b="0" u="none" dirty="0"/>
              <a:t>Task Organization</a:t>
            </a:r>
          </a:p>
          <a:p>
            <a:pPr>
              <a:buFontTx/>
              <a:buChar char="•"/>
            </a:pPr>
            <a:r>
              <a:rPr lang="en-US" b="0" u="none" dirty="0"/>
              <a:t>Your Mission</a:t>
            </a:r>
          </a:p>
          <a:p>
            <a:pPr>
              <a:buFontTx/>
              <a:buChar char="•"/>
            </a:pPr>
            <a:r>
              <a:rPr lang="en-US" b="0" u="none" dirty="0"/>
              <a:t>Your Commanders Intent</a:t>
            </a:r>
          </a:p>
          <a:p>
            <a:pPr>
              <a:buFontTx/>
              <a:buChar char="•"/>
            </a:pPr>
            <a:r>
              <a:rPr lang="en-US" b="0" u="none" dirty="0"/>
              <a:t>Concept of the Operation/Scheme of Maneuver</a:t>
            </a:r>
          </a:p>
          <a:p>
            <a:pPr>
              <a:buFontTx/>
              <a:buChar char="•"/>
            </a:pPr>
            <a:r>
              <a:rPr lang="en-US" b="0" u="none" dirty="0"/>
              <a:t>Troop to Tasks (Specified tasks to subordinate units)</a:t>
            </a:r>
          </a:p>
          <a:p>
            <a:pPr>
              <a:buFontTx/>
              <a:buChar char="•"/>
            </a:pPr>
            <a:r>
              <a:rPr lang="en-US" b="0" u="none" dirty="0"/>
              <a:t>Anticipated decision points</a:t>
            </a:r>
          </a:p>
          <a:p>
            <a:pPr>
              <a:buFontTx/>
              <a:buChar char="•"/>
            </a:pPr>
            <a:r>
              <a:rPr lang="en-US" b="0" u="none" dirty="0" smtClean="0"/>
              <a:t>Concerns</a:t>
            </a:r>
          </a:p>
          <a:p>
            <a:pPr>
              <a:buFontTx/>
              <a:buChar char="•"/>
            </a:pPr>
            <a:r>
              <a:rPr lang="en-US" b="0" u="none" dirty="0" smtClean="0"/>
              <a:t> PIR / SIR &amp; NAI Coverage plan</a:t>
            </a:r>
            <a:endParaRPr lang="en-US" b="0" u="none" dirty="0"/>
          </a:p>
        </p:txBody>
      </p:sp>
      <p:sp>
        <p:nvSpPr>
          <p:cNvPr id="37893" name="Text Box 145"/>
          <p:cNvSpPr txBox="1">
            <a:spLocks noChangeArrowheads="1"/>
          </p:cNvSpPr>
          <p:nvPr/>
        </p:nvSpPr>
        <p:spPr bwMode="auto">
          <a:xfrm>
            <a:off x="2830513" y="3306763"/>
            <a:ext cx="1284287" cy="274637"/>
          </a:xfrm>
          <a:prstGeom prst="rect">
            <a:avLst/>
          </a:prstGeom>
          <a:noFill/>
          <a:ln w="9525">
            <a:noFill/>
            <a:miter lim="800000"/>
            <a:headEnd/>
            <a:tailEnd/>
          </a:ln>
        </p:spPr>
        <p:txBody>
          <a:bodyPr wrap="none">
            <a:spAutoFit/>
          </a:bodyPr>
          <a:lstStyle/>
          <a:p>
            <a:r>
              <a:rPr lang="en-US" dirty="0"/>
              <a:t>Sample Format</a:t>
            </a:r>
          </a:p>
        </p:txBody>
      </p:sp>
      <p:grpSp>
        <p:nvGrpSpPr>
          <p:cNvPr id="155" name="Group 154"/>
          <p:cNvGrpSpPr/>
          <p:nvPr/>
        </p:nvGrpSpPr>
        <p:grpSpPr>
          <a:xfrm>
            <a:off x="182563" y="3505200"/>
            <a:ext cx="6529387" cy="5486400"/>
            <a:chOff x="182563" y="3352333"/>
            <a:chExt cx="6529387" cy="5639267"/>
          </a:xfrm>
        </p:grpSpPr>
        <p:grpSp>
          <p:nvGrpSpPr>
            <p:cNvPr id="37891" name="Group 3"/>
            <p:cNvGrpSpPr>
              <a:grpSpLocks noChangeAspect="1"/>
            </p:cNvGrpSpPr>
            <p:nvPr/>
          </p:nvGrpSpPr>
          <p:grpSpPr bwMode="auto">
            <a:xfrm>
              <a:off x="182563" y="3352333"/>
              <a:ext cx="6529387" cy="4039068"/>
              <a:chOff x="166" y="671"/>
              <a:chExt cx="5377" cy="3327"/>
            </a:xfrm>
          </p:grpSpPr>
          <p:sp>
            <p:nvSpPr>
              <p:cNvPr id="37894" name="AutoShape 4"/>
              <p:cNvSpPr>
                <a:spLocks noChangeAspect="1" noChangeArrowheads="1" noTextEdit="1"/>
              </p:cNvSpPr>
              <p:nvPr/>
            </p:nvSpPr>
            <p:spPr bwMode="auto">
              <a:xfrm>
                <a:off x="226" y="696"/>
                <a:ext cx="5312" cy="3297"/>
              </a:xfrm>
              <a:prstGeom prst="rect">
                <a:avLst/>
              </a:prstGeom>
              <a:noFill/>
              <a:ln w="9525">
                <a:noFill/>
                <a:miter lim="800000"/>
                <a:headEnd/>
                <a:tailEnd/>
              </a:ln>
            </p:spPr>
            <p:txBody>
              <a:bodyPr/>
              <a:lstStyle/>
              <a:p>
                <a:endParaRPr lang="en-US"/>
              </a:p>
            </p:txBody>
          </p:sp>
          <p:sp>
            <p:nvSpPr>
              <p:cNvPr id="37895" name="Rectangle 5"/>
              <p:cNvSpPr>
                <a:spLocks noChangeArrowheads="1"/>
              </p:cNvSpPr>
              <p:nvPr/>
            </p:nvSpPr>
            <p:spPr bwMode="auto">
              <a:xfrm>
                <a:off x="226" y="696"/>
                <a:ext cx="5312" cy="110"/>
              </a:xfrm>
              <a:prstGeom prst="rect">
                <a:avLst/>
              </a:prstGeom>
              <a:solidFill>
                <a:srgbClr val="C0C0C0"/>
              </a:solidFill>
              <a:ln w="9525">
                <a:noFill/>
                <a:miter lim="800000"/>
                <a:headEnd/>
                <a:tailEnd/>
              </a:ln>
            </p:spPr>
            <p:txBody>
              <a:bodyPr/>
              <a:lstStyle/>
              <a:p>
                <a:endParaRPr lang="en-US" sz="1000" u="none"/>
              </a:p>
            </p:txBody>
          </p:sp>
          <p:sp>
            <p:nvSpPr>
              <p:cNvPr id="37896" name="Rectangle 6"/>
              <p:cNvSpPr>
                <a:spLocks noChangeArrowheads="1"/>
              </p:cNvSpPr>
              <p:nvPr/>
            </p:nvSpPr>
            <p:spPr bwMode="auto">
              <a:xfrm>
                <a:off x="2879" y="1375"/>
                <a:ext cx="2659" cy="106"/>
              </a:xfrm>
              <a:prstGeom prst="rect">
                <a:avLst/>
              </a:prstGeom>
              <a:solidFill>
                <a:srgbClr val="C0C0C0"/>
              </a:solidFill>
              <a:ln w="9525">
                <a:noFill/>
                <a:miter lim="800000"/>
                <a:headEnd/>
                <a:tailEnd/>
              </a:ln>
            </p:spPr>
            <p:txBody>
              <a:bodyPr/>
              <a:lstStyle/>
              <a:p>
                <a:endParaRPr lang="en-US" sz="1000" u="none"/>
              </a:p>
            </p:txBody>
          </p:sp>
          <p:sp>
            <p:nvSpPr>
              <p:cNvPr id="37897" name="Rectangle 7"/>
              <p:cNvSpPr>
                <a:spLocks noChangeArrowheads="1"/>
              </p:cNvSpPr>
              <p:nvPr/>
            </p:nvSpPr>
            <p:spPr bwMode="auto">
              <a:xfrm>
                <a:off x="2879" y="2045"/>
                <a:ext cx="2659" cy="106"/>
              </a:xfrm>
              <a:prstGeom prst="rect">
                <a:avLst/>
              </a:prstGeom>
              <a:solidFill>
                <a:srgbClr val="C0C0C0"/>
              </a:solidFill>
              <a:ln w="9525">
                <a:noFill/>
                <a:miter lim="800000"/>
                <a:headEnd/>
                <a:tailEnd/>
              </a:ln>
            </p:spPr>
            <p:txBody>
              <a:bodyPr/>
              <a:lstStyle/>
              <a:p>
                <a:endParaRPr lang="en-US" sz="1000" u="none"/>
              </a:p>
            </p:txBody>
          </p:sp>
          <p:sp>
            <p:nvSpPr>
              <p:cNvPr id="37898" name="Rectangle 8"/>
              <p:cNvSpPr>
                <a:spLocks noChangeArrowheads="1"/>
              </p:cNvSpPr>
              <p:nvPr/>
            </p:nvSpPr>
            <p:spPr bwMode="auto">
              <a:xfrm>
                <a:off x="226" y="2639"/>
                <a:ext cx="5312" cy="105"/>
              </a:xfrm>
              <a:prstGeom prst="rect">
                <a:avLst/>
              </a:prstGeom>
              <a:solidFill>
                <a:srgbClr val="C0C0C0"/>
              </a:solidFill>
              <a:ln w="9525">
                <a:noFill/>
                <a:miter lim="800000"/>
                <a:headEnd/>
                <a:tailEnd/>
              </a:ln>
            </p:spPr>
            <p:txBody>
              <a:bodyPr/>
              <a:lstStyle/>
              <a:p>
                <a:endParaRPr lang="en-US" sz="1000" u="none"/>
              </a:p>
            </p:txBody>
          </p:sp>
          <p:sp>
            <p:nvSpPr>
              <p:cNvPr id="37899" name="Rectangle 9"/>
              <p:cNvSpPr>
                <a:spLocks noChangeArrowheads="1"/>
              </p:cNvSpPr>
              <p:nvPr/>
            </p:nvSpPr>
            <p:spPr bwMode="auto">
              <a:xfrm>
                <a:off x="2879" y="3313"/>
                <a:ext cx="2659" cy="106"/>
              </a:xfrm>
              <a:prstGeom prst="rect">
                <a:avLst/>
              </a:prstGeom>
              <a:solidFill>
                <a:srgbClr val="C0C0C0"/>
              </a:solidFill>
              <a:ln w="9525">
                <a:noFill/>
                <a:miter lim="800000"/>
                <a:headEnd/>
                <a:tailEnd/>
              </a:ln>
            </p:spPr>
            <p:txBody>
              <a:bodyPr/>
              <a:lstStyle/>
              <a:p>
                <a:endParaRPr lang="en-US" sz="1000" u="none"/>
              </a:p>
            </p:txBody>
          </p:sp>
          <p:sp>
            <p:nvSpPr>
              <p:cNvPr id="37900" name="Rectangle 10"/>
              <p:cNvSpPr>
                <a:spLocks noChangeArrowheads="1"/>
              </p:cNvSpPr>
              <p:nvPr/>
            </p:nvSpPr>
            <p:spPr bwMode="auto">
              <a:xfrm>
                <a:off x="247" y="671"/>
                <a:ext cx="903" cy="126"/>
              </a:xfrm>
              <a:prstGeom prst="rect">
                <a:avLst/>
              </a:prstGeom>
              <a:noFill/>
              <a:ln w="9525">
                <a:noFill/>
                <a:miter lim="800000"/>
                <a:headEnd/>
                <a:tailEnd/>
              </a:ln>
            </p:spPr>
            <p:txBody>
              <a:bodyPr wrap="none" lIns="0" tIns="0" rIns="0" bIns="0">
                <a:spAutoFit/>
              </a:bodyPr>
              <a:lstStyle/>
              <a:p>
                <a:r>
                  <a:rPr lang="en-US" sz="1000" u="none" dirty="0">
                    <a:solidFill>
                      <a:srgbClr val="000000"/>
                    </a:solidFill>
                  </a:rPr>
                  <a:t>Task Organization</a:t>
                </a:r>
                <a:endParaRPr lang="en-US" sz="1000" u="none" dirty="0"/>
              </a:p>
            </p:txBody>
          </p:sp>
          <p:sp>
            <p:nvSpPr>
              <p:cNvPr id="37901" name="Rectangle 11"/>
              <p:cNvSpPr>
                <a:spLocks noChangeArrowheads="1"/>
              </p:cNvSpPr>
              <p:nvPr/>
            </p:nvSpPr>
            <p:spPr bwMode="auto">
              <a:xfrm>
                <a:off x="2900" y="671"/>
                <a:ext cx="388" cy="126"/>
              </a:xfrm>
              <a:prstGeom prst="rect">
                <a:avLst/>
              </a:prstGeom>
              <a:noFill/>
              <a:ln w="9525">
                <a:noFill/>
                <a:miter lim="800000"/>
                <a:headEnd/>
                <a:tailEnd/>
              </a:ln>
            </p:spPr>
            <p:txBody>
              <a:bodyPr wrap="none" lIns="0" tIns="0" rIns="0" bIns="0">
                <a:spAutoFit/>
              </a:bodyPr>
              <a:lstStyle/>
              <a:p>
                <a:r>
                  <a:rPr lang="en-US" sz="1000" u="none">
                    <a:solidFill>
                      <a:srgbClr val="000000"/>
                    </a:solidFill>
                  </a:rPr>
                  <a:t>Mission</a:t>
                </a:r>
                <a:endParaRPr lang="en-US" sz="1000" u="none"/>
              </a:p>
            </p:txBody>
          </p:sp>
          <p:sp>
            <p:nvSpPr>
              <p:cNvPr id="37902" name="Rectangle 12"/>
              <p:cNvSpPr>
                <a:spLocks noChangeArrowheads="1"/>
              </p:cNvSpPr>
              <p:nvPr/>
            </p:nvSpPr>
            <p:spPr bwMode="auto">
              <a:xfrm>
                <a:off x="2902" y="1351"/>
                <a:ext cx="418" cy="126"/>
              </a:xfrm>
              <a:prstGeom prst="rect">
                <a:avLst/>
              </a:prstGeom>
              <a:noFill/>
              <a:ln w="9525">
                <a:noFill/>
                <a:miter lim="800000"/>
                <a:headEnd/>
                <a:tailEnd/>
              </a:ln>
            </p:spPr>
            <p:txBody>
              <a:bodyPr wrap="none" lIns="0" tIns="0" rIns="0" bIns="0">
                <a:spAutoFit/>
              </a:bodyPr>
              <a:lstStyle/>
              <a:p>
                <a:r>
                  <a:rPr lang="en-US" sz="1000" u="none">
                    <a:solidFill>
                      <a:srgbClr val="000000"/>
                    </a:solidFill>
                  </a:rPr>
                  <a:t>Concept</a:t>
                </a:r>
                <a:endParaRPr lang="en-US" sz="1000" u="none"/>
              </a:p>
            </p:txBody>
          </p:sp>
          <p:sp>
            <p:nvSpPr>
              <p:cNvPr id="37903" name="Rectangle 13"/>
              <p:cNvSpPr>
                <a:spLocks noChangeArrowheads="1"/>
              </p:cNvSpPr>
              <p:nvPr/>
            </p:nvSpPr>
            <p:spPr bwMode="auto">
              <a:xfrm>
                <a:off x="2903" y="2052"/>
                <a:ext cx="748" cy="126"/>
              </a:xfrm>
              <a:prstGeom prst="rect">
                <a:avLst/>
              </a:prstGeom>
              <a:noFill/>
              <a:ln w="9525">
                <a:noFill/>
                <a:miter lim="800000"/>
                <a:headEnd/>
                <a:tailEnd/>
              </a:ln>
            </p:spPr>
            <p:txBody>
              <a:bodyPr wrap="none" lIns="0" tIns="0" rIns="0" bIns="0">
                <a:spAutoFit/>
              </a:bodyPr>
              <a:lstStyle/>
              <a:p>
                <a:r>
                  <a:rPr lang="en-US" sz="1000" u="none">
                    <a:solidFill>
                      <a:srgbClr val="000000"/>
                    </a:solidFill>
                  </a:rPr>
                  <a:t>Troops to Task</a:t>
                </a:r>
                <a:endParaRPr lang="en-US" sz="1000" u="none"/>
              </a:p>
            </p:txBody>
          </p:sp>
          <p:sp>
            <p:nvSpPr>
              <p:cNvPr id="37904" name="Rectangle 14"/>
              <p:cNvSpPr>
                <a:spLocks noChangeArrowheads="1"/>
              </p:cNvSpPr>
              <p:nvPr/>
            </p:nvSpPr>
            <p:spPr bwMode="auto">
              <a:xfrm>
                <a:off x="248" y="2617"/>
                <a:ext cx="285" cy="125"/>
              </a:xfrm>
              <a:prstGeom prst="rect">
                <a:avLst/>
              </a:prstGeom>
              <a:noFill/>
              <a:ln w="9525">
                <a:noFill/>
                <a:miter lim="800000"/>
                <a:headEnd/>
                <a:tailEnd/>
              </a:ln>
            </p:spPr>
            <p:txBody>
              <a:bodyPr wrap="none" lIns="0" tIns="0" rIns="0" bIns="0">
                <a:spAutoFit/>
              </a:bodyPr>
              <a:lstStyle/>
              <a:p>
                <a:r>
                  <a:rPr lang="en-US" sz="1000" u="none" dirty="0">
                    <a:solidFill>
                      <a:srgbClr val="000000"/>
                    </a:solidFill>
                  </a:rPr>
                  <a:t>Intent</a:t>
                </a:r>
                <a:endParaRPr lang="en-US" sz="1000" u="none" dirty="0"/>
              </a:p>
            </p:txBody>
          </p:sp>
          <p:sp>
            <p:nvSpPr>
              <p:cNvPr id="37905" name="Rectangle 15"/>
              <p:cNvSpPr>
                <a:spLocks noChangeArrowheads="1"/>
              </p:cNvSpPr>
              <p:nvPr/>
            </p:nvSpPr>
            <p:spPr bwMode="auto">
              <a:xfrm>
                <a:off x="2901" y="2617"/>
                <a:ext cx="1089" cy="125"/>
              </a:xfrm>
              <a:prstGeom prst="rect">
                <a:avLst/>
              </a:prstGeom>
              <a:noFill/>
              <a:ln w="9525">
                <a:noFill/>
                <a:miter lim="800000"/>
                <a:headEnd/>
                <a:tailEnd/>
              </a:ln>
            </p:spPr>
            <p:txBody>
              <a:bodyPr wrap="none" lIns="0" tIns="0" rIns="0" bIns="0">
                <a:spAutoFit/>
              </a:bodyPr>
              <a:lstStyle/>
              <a:p>
                <a:r>
                  <a:rPr lang="en-US" sz="1000" u="none" dirty="0">
                    <a:solidFill>
                      <a:srgbClr val="000000"/>
                    </a:solidFill>
                  </a:rPr>
                  <a:t>Anticipated Decisions</a:t>
                </a:r>
                <a:endParaRPr lang="en-US" sz="1000" u="none" dirty="0"/>
              </a:p>
            </p:txBody>
          </p:sp>
          <p:sp>
            <p:nvSpPr>
              <p:cNvPr id="37906" name="Rectangle 16"/>
              <p:cNvSpPr>
                <a:spLocks noChangeArrowheads="1"/>
              </p:cNvSpPr>
              <p:nvPr/>
            </p:nvSpPr>
            <p:spPr bwMode="auto">
              <a:xfrm>
                <a:off x="2902" y="3308"/>
                <a:ext cx="481" cy="125"/>
              </a:xfrm>
              <a:prstGeom prst="rect">
                <a:avLst/>
              </a:prstGeom>
              <a:noFill/>
              <a:ln w="9525">
                <a:noFill/>
                <a:miter lim="800000"/>
                <a:headEnd/>
                <a:tailEnd/>
              </a:ln>
            </p:spPr>
            <p:txBody>
              <a:bodyPr wrap="none" lIns="0" tIns="0" rIns="0" bIns="0">
                <a:spAutoFit/>
              </a:bodyPr>
              <a:lstStyle/>
              <a:p>
                <a:r>
                  <a:rPr lang="en-US" sz="1000" u="none" dirty="0">
                    <a:solidFill>
                      <a:srgbClr val="000000"/>
                    </a:solidFill>
                  </a:rPr>
                  <a:t>Concerns</a:t>
                </a:r>
                <a:endParaRPr lang="en-US" sz="1000" u="none" dirty="0"/>
              </a:p>
            </p:txBody>
          </p:sp>
          <p:sp>
            <p:nvSpPr>
              <p:cNvPr id="37907" name="Rectangle 17"/>
              <p:cNvSpPr>
                <a:spLocks noChangeArrowheads="1"/>
              </p:cNvSpPr>
              <p:nvPr/>
            </p:nvSpPr>
            <p:spPr bwMode="auto">
              <a:xfrm>
                <a:off x="166" y="2554"/>
                <a:ext cx="125" cy="1"/>
              </a:xfrm>
              <a:prstGeom prst="rect">
                <a:avLst/>
              </a:prstGeom>
              <a:noFill/>
              <a:ln w="9525">
                <a:noFill/>
                <a:miter lim="800000"/>
                <a:headEnd/>
                <a:tailEnd/>
              </a:ln>
            </p:spPr>
            <p:txBody>
              <a:bodyPr vert="eaVert" wrap="none" lIns="0" tIns="0" rIns="0" bIns="0">
                <a:spAutoFit/>
              </a:bodyPr>
              <a:lstStyle/>
              <a:p>
                <a:endParaRPr lang="en-US" sz="1000" u="none"/>
              </a:p>
            </p:txBody>
          </p:sp>
          <p:sp>
            <p:nvSpPr>
              <p:cNvPr id="37908" name="Rectangle 18"/>
              <p:cNvSpPr>
                <a:spLocks noChangeArrowheads="1"/>
              </p:cNvSpPr>
              <p:nvPr/>
            </p:nvSpPr>
            <p:spPr bwMode="auto">
              <a:xfrm>
                <a:off x="167" y="3903"/>
                <a:ext cx="125" cy="1"/>
              </a:xfrm>
              <a:prstGeom prst="rect">
                <a:avLst/>
              </a:prstGeom>
              <a:noFill/>
              <a:ln w="9525">
                <a:noFill/>
                <a:miter lim="800000"/>
                <a:headEnd/>
                <a:tailEnd/>
              </a:ln>
            </p:spPr>
            <p:txBody>
              <a:bodyPr vert="eaVert" wrap="none" lIns="0" tIns="0" rIns="0" bIns="0">
                <a:spAutoFit/>
              </a:bodyPr>
              <a:lstStyle/>
              <a:p>
                <a:endParaRPr lang="en-US" sz="1000" u="none"/>
              </a:p>
            </p:txBody>
          </p:sp>
          <p:sp>
            <p:nvSpPr>
              <p:cNvPr id="37909" name="Rectangle 19"/>
              <p:cNvSpPr>
                <a:spLocks noChangeArrowheads="1"/>
              </p:cNvSpPr>
              <p:nvPr/>
            </p:nvSpPr>
            <p:spPr bwMode="auto">
              <a:xfrm>
                <a:off x="2819" y="1959"/>
                <a:ext cx="125" cy="1"/>
              </a:xfrm>
              <a:prstGeom prst="rect">
                <a:avLst/>
              </a:prstGeom>
              <a:noFill/>
              <a:ln w="9525">
                <a:noFill/>
                <a:miter lim="800000"/>
                <a:headEnd/>
                <a:tailEnd/>
              </a:ln>
            </p:spPr>
            <p:txBody>
              <a:bodyPr vert="eaVert" wrap="none" lIns="0" tIns="0" rIns="0" bIns="0">
                <a:spAutoFit/>
              </a:bodyPr>
              <a:lstStyle/>
              <a:p>
                <a:endParaRPr lang="en-US" sz="1000" u="none"/>
              </a:p>
            </p:txBody>
          </p:sp>
          <p:sp>
            <p:nvSpPr>
              <p:cNvPr id="37910" name="Rectangle 20"/>
              <p:cNvSpPr>
                <a:spLocks noChangeArrowheads="1"/>
              </p:cNvSpPr>
              <p:nvPr/>
            </p:nvSpPr>
            <p:spPr bwMode="auto">
              <a:xfrm>
                <a:off x="2819" y="2554"/>
                <a:ext cx="125" cy="1"/>
              </a:xfrm>
              <a:prstGeom prst="rect">
                <a:avLst/>
              </a:prstGeom>
              <a:noFill/>
              <a:ln w="9525">
                <a:noFill/>
                <a:miter lim="800000"/>
                <a:headEnd/>
                <a:tailEnd/>
              </a:ln>
            </p:spPr>
            <p:txBody>
              <a:bodyPr vert="eaVert" wrap="none" lIns="0" tIns="0" rIns="0" bIns="0">
                <a:spAutoFit/>
              </a:bodyPr>
              <a:lstStyle/>
              <a:p>
                <a:endParaRPr lang="en-US" sz="1000" u="none"/>
              </a:p>
            </p:txBody>
          </p:sp>
          <p:sp>
            <p:nvSpPr>
              <p:cNvPr id="37911" name="Rectangle 21"/>
              <p:cNvSpPr>
                <a:spLocks noChangeArrowheads="1"/>
              </p:cNvSpPr>
              <p:nvPr/>
            </p:nvSpPr>
            <p:spPr bwMode="auto">
              <a:xfrm>
                <a:off x="2819" y="3904"/>
                <a:ext cx="125" cy="1"/>
              </a:xfrm>
              <a:prstGeom prst="rect">
                <a:avLst/>
              </a:prstGeom>
              <a:noFill/>
              <a:ln w="9525">
                <a:noFill/>
                <a:miter lim="800000"/>
                <a:headEnd/>
                <a:tailEnd/>
              </a:ln>
            </p:spPr>
            <p:txBody>
              <a:bodyPr vert="eaVert" wrap="none" lIns="0" tIns="0" rIns="0" bIns="0">
                <a:spAutoFit/>
              </a:bodyPr>
              <a:lstStyle/>
              <a:p>
                <a:endParaRPr lang="en-US" sz="1000" u="none"/>
              </a:p>
            </p:txBody>
          </p:sp>
          <p:sp>
            <p:nvSpPr>
              <p:cNvPr id="37912" name="Rectangle 22"/>
              <p:cNvSpPr>
                <a:spLocks noChangeArrowheads="1"/>
              </p:cNvSpPr>
              <p:nvPr/>
            </p:nvSpPr>
            <p:spPr bwMode="auto">
              <a:xfrm>
                <a:off x="2819" y="3229"/>
                <a:ext cx="125" cy="1"/>
              </a:xfrm>
              <a:prstGeom prst="rect">
                <a:avLst/>
              </a:prstGeom>
              <a:noFill/>
              <a:ln w="9525">
                <a:noFill/>
                <a:miter lim="800000"/>
                <a:headEnd/>
                <a:tailEnd/>
              </a:ln>
            </p:spPr>
            <p:txBody>
              <a:bodyPr vert="eaVert" wrap="none" lIns="0" tIns="0" rIns="0" bIns="0">
                <a:spAutoFit/>
              </a:bodyPr>
              <a:lstStyle/>
              <a:p>
                <a:endParaRPr lang="en-US" sz="1000" u="none"/>
              </a:p>
            </p:txBody>
          </p:sp>
          <p:sp>
            <p:nvSpPr>
              <p:cNvPr id="37913" name="Rectangle 23"/>
              <p:cNvSpPr>
                <a:spLocks noChangeArrowheads="1"/>
              </p:cNvSpPr>
              <p:nvPr/>
            </p:nvSpPr>
            <p:spPr bwMode="auto">
              <a:xfrm>
                <a:off x="2819" y="1290"/>
                <a:ext cx="125" cy="1"/>
              </a:xfrm>
              <a:prstGeom prst="rect">
                <a:avLst/>
              </a:prstGeom>
              <a:noFill/>
              <a:ln w="9525">
                <a:noFill/>
                <a:miter lim="800000"/>
                <a:headEnd/>
                <a:tailEnd/>
              </a:ln>
            </p:spPr>
            <p:txBody>
              <a:bodyPr vert="eaVert" wrap="none" lIns="0" tIns="0" rIns="0" bIns="0">
                <a:spAutoFit/>
              </a:bodyPr>
              <a:lstStyle/>
              <a:p>
                <a:endParaRPr lang="en-US" sz="1000" u="none"/>
              </a:p>
            </p:txBody>
          </p:sp>
          <p:sp>
            <p:nvSpPr>
              <p:cNvPr id="37914" name="Line 24"/>
              <p:cNvSpPr>
                <a:spLocks noChangeShapeType="1"/>
              </p:cNvSpPr>
              <p:nvPr/>
            </p:nvSpPr>
            <p:spPr bwMode="auto">
              <a:xfrm flipV="1">
                <a:off x="226" y="696"/>
                <a:ext cx="1" cy="1"/>
              </a:xfrm>
              <a:prstGeom prst="line">
                <a:avLst/>
              </a:prstGeom>
              <a:noFill/>
              <a:ln w="0">
                <a:solidFill>
                  <a:srgbClr val="C0C0C0"/>
                </a:solidFill>
                <a:round/>
                <a:headEnd/>
                <a:tailEnd/>
              </a:ln>
            </p:spPr>
            <p:txBody>
              <a:bodyPr/>
              <a:lstStyle/>
              <a:p>
                <a:endParaRPr lang="en-US"/>
              </a:p>
            </p:txBody>
          </p:sp>
          <p:sp>
            <p:nvSpPr>
              <p:cNvPr id="37915" name="Rectangle 25"/>
              <p:cNvSpPr>
                <a:spLocks noChangeArrowheads="1"/>
              </p:cNvSpPr>
              <p:nvPr/>
            </p:nvSpPr>
            <p:spPr bwMode="auto">
              <a:xfrm>
                <a:off x="226" y="691"/>
                <a:ext cx="5" cy="5"/>
              </a:xfrm>
              <a:prstGeom prst="rect">
                <a:avLst/>
              </a:prstGeom>
              <a:solidFill>
                <a:srgbClr val="C0C0C0"/>
              </a:solidFill>
              <a:ln w="9525">
                <a:noFill/>
                <a:miter lim="800000"/>
                <a:headEnd/>
                <a:tailEnd/>
              </a:ln>
            </p:spPr>
            <p:txBody>
              <a:bodyPr/>
              <a:lstStyle/>
              <a:p>
                <a:endParaRPr lang="en-US" sz="1000" u="none"/>
              </a:p>
            </p:txBody>
          </p:sp>
          <p:sp>
            <p:nvSpPr>
              <p:cNvPr id="37916" name="Line 26"/>
              <p:cNvSpPr>
                <a:spLocks noChangeShapeType="1"/>
              </p:cNvSpPr>
              <p:nvPr/>
            </p:nvSpPr>
            <p:spPr bwMode="auto">
              <a:xfrm flipV="1">
                <a:off x="2879" y="696"/>
                <a:ext cx="1" cy="1"/>
              </a:xfrm>
              <a:prstGeom prst="line">
                <a:avLst/>
              </a:prstGeom>
              <a:noFill/>
              <a:ln w="0">
                <a:solidFill>
                  <a:srgbClr val="C0C0C0"/>
                </a:solidFill>
                <a:round/>
                <a:headEnd/>
                <a:tailEnd/>
              </a:ln>
            </p:spPr>
            <p:txBody>
              <a:bodyPr/>
              <a:lstStyle/>
              <a:p>
                <a:endParaRPr lang="en-US"/>
              </a:p>
            </p:txBody>
          </p:sp>
          <p:sp>
            <p:nvSpPr>
              <p:cNvPr id="37917" name="Rectangle 27"/>
              <p:cNvSpPr>
                <a:spLocks noChangeArrowheads="1"/>
              </p:cNvSpPr>
              <p:nvPr/>
            </p:nvSpPr>
            <p:spPr bwMode="auto">
              <a:xfrm>
                <a:off x="2879" y="691"/>
                <a:ext cx="6" cy="5"/>
              </a:xfrm>
              <a:prstGeom prst="rect">
                <a:avLst/>
              </a:prstGeom>
              <a:solidFill>
                <a:srgbClr val="C0C0C0"/>
              </a:solidFill>
              <a:ln w="9525">
                <a:noFill/>
                <a:miter lim="800000"/>
                <a:headEnd/>
                <a:tailEnd/>
              </a:ln>
            </p:spPr>
            <p:txBody>
              <a:bodyPr/>
              <a:lstStyle/>
              <a:p>
                <a:endParaRPr lang="en-US" sz="1000" u="none"/>
              </a:p>
            </p:txBody>
          </p:sp>
          <p:sp>
            <p:nvSpPr>
              <p:cNvPr id="37918" name="Rectangle 28"/>
              <p:cNvSpPr>
                <a:spLocks noChangeArrowheads="1"/>
              </p:cNvSpPr>
              <p:nvPr/>
            </p:nvSpPr>
            <p:spPr bwMode="auto">
              <a:xfrm>
                <a:off x="231" y="691"/>
                <a:ext cx="5307" cy="10"/>
              </a:xfrm>
              <a:prstGeom prst="rect">
                <a:avLst/>
              </a:prstGeom>
              <a:solidFill>
                <a:srgbClr val="000000"/>
              </a:solidFill>
              <a:ln w="9525">
                <a:noFill/>
                <a:miter lim="800000"/>
                <a:headEnd/>
                <a:tailEnd/>
              </a:ln>
            </p:spPr>
            <p:txBody>
              <a:bodyPr/>
              <a:lstStyle/>
              <a:p>
                <a:endParaRPr lang="en-US" sz="1000" u="none"/>
              </a:p>
            </p:txBody>
          </p:sp>
          <p:sp>
            <p:nvSpPr>
              <p:cNvPr id="37919" name="Line 29"/>
              <p:cNvSpPr>
                <a:spLocks noChangeShapeType="1"/>
              </p:cNvSpPr>
              <p:nvPr/>
            </p:nvSpPr>
            <p:spPr bwMode="auto">
              <a:xfrm flipV="1">
                <a:off x="5533" y="696"/>
                <a:ext cx="1" cy="1"/>
              </a:xfrm>
              <a:prstGeom prst="line">
                <a:avLst/>
              </a:prstGeom>
              <a:noFill/>
              <a:ln w="0">
                <a:solidFill>
                  <a:srgbClr val="C0C0C0"/>
                </a:solidFill>
                <a:round/>
                <a:headEnd/>
                <a:tailEnd/>
              </a:ln>
            </p:spPr>
            <p:txBody>
              <a:bodyPr/>
              <a:lstStyle/>
              <a:p>
                <a:endParaRPr lang="en-US"/>
              </a:p>
            </p:txBody>
          </p:sp>
          <p:sp>
            <p:nvSpPr>
              <p:cNvPr id="37920" name="Rectangle 30"/>
              <p:cNvSpPr>
                <a:spLocks noChangeArrowheads="1"/>
              </p:cNvSpPr>
              <p:nvPr/>
            </p:nvSpPr>
            <p:spPr bwMode="auto">
              <a:xfrm>
                <a:off x="5533" y="691"/>
                <a:ext cx="5" cy="5"/>
              </a:xfrm>
              <a:prstGeom prst="rect">
                <a:avLst/>
              </a:prstGeom>
              <a:solidFill>
                <a:srgbClr val="C0C0C0"/>
              </a:solidFill>
              <a:ln w="9525">
                <a:noFill/>
                <a:miter lim="800000"/>
                <a:headEnd/>
                <a:tailEnd/>
              </a:ln>
            </p:spPr>
            <p:txBody>
              <a:bodyPr/>
              <a:lstStyle/>
              <a:p>
                <a:endParaRPr lang="en-US" sz="1000" u="none"/>
              </a:p>
            </p:txBody>
          </p:sp>
          <p:sp>
            <p:nvSpPr>
              <p:cNvPr id="37921" name="Rectangle 31"/>
              <p:cNvSpPr>
                <a:spLocks noChangeArrowheads="1"/>
              </p:cNvSpPr>
              <p:nvPr/>
            </p:nvSpPr>
            <p:spPr bwMode="auto">
              <a:xfrm>
                <a:off x="231" y="796"/>
                <a:ext cx="5307" cy="10"/>
              </a:xfrm>
              <a:prstGeom prst="rect">
                <a:avLst/>
              </a:prstGeom>
              <a:solidFill>
                <a:srgbClr val="000000"/>
              </a:solidFill>
              <a:ln w="9525">
                <a:noFill/>
                <a:miter lim="800000"/>
                <a:headEnd/>
                <a:tailEnd/>
              </a:ln>
            </p:spPr>
            <p:txBody>
              <a:bodyPr/>
              <a:lstStyle/>
              <a:p>
                <a:endParaRPr lang="en-US" sz="1000" u="none"/>
              </a:p>
            </p:txBody>
          </p:sp>
          <p:sp>
            <p:nvSpPr>
              <p:cNvPr id="37922" name="Rectangle 32"/>
              <p:cNvSpPr>
                <a:spLocks noChangeArrowheads="1"/>
              </p:cNvSpPr>
              <p:nvPr/>
            </p:nvSpPr>
            <p:spPr bwMode="auto">
              <a:xfrm>
                <a:off x="2885" y="1371"/>
                <a:ext cx="2653" cy="9"/>
              </a:xfrm>
              <a:prstGeom prst="rect">
                <a:avLst/>
              </a:prstGeom>
              <a:solidFill>
                <a:srgbClr val="000000"/>
              </a:solidFill>
              <a:ln w="9525">
                <a:noFill/>
                <a:miter lim="800000"/>
                <a:headEnd/>
                <a:tailEnd/>
              </a:ln>
            </p:spPr>
            <p:txBody>
              <a:bodyPr/>
              <a:lstStyle/>
              <a:p>
                <a:endParaRPr lang="en-US" sz="1000" u="none"/>
              </a:p>
            </p:txBody>
          </p:sp>
          <p:sp>
            <p:nvSpPr>
              <p:cNvPr id="37923" name="Rectangle 33"/>
              <p:cNvSpPr>
                <a:spLocks noChangeArrowheads="1"/>
              </p:cNvSpPr>
              <p:nvPr/>
            </p:nvSpPr>
            <p:spPr bwMode="auto">
              <a:xfrm>
                <a:off x="2874" y="701"/>
                <a:ext cx="11" cy="780"/>
              </a:xfrm>
              <a:prstGeom prst="rect">
                <a:avLst/>
              </a:prstGeom>
              <a:solidFill>
                <a:srgbClr val="000000"/>
              </a:solidFill>
              <a:ln w="9525">
                <a:noFill/>
                <a:miter lim="800000"/>
                <a:headEnd/>
                <a:tailEnd/>
              </a:ln>
            </p:spPr>
            <p:txBody>
              <a:bodyPr/>
              <a:lstStyle/>
              <a:p>
                <a:endParaRPr lang="en-US" sz="1000" u="none"/>
              </a:p>
            </p:txBody>
          </p:sp>
          <p:sp>
            <p:nvSpPr>
              <p:cNvPr id="37924" name="Line 34"/>
              <p:cNvSpPr>
                <a:spLocks noChangeShapeType="1"/>
              </p:cNvSpPr>
              <p:nvPr/>
            </p:nvSpPr>
            <p:spPr bwMode="auto">
              <a:xfrm>
                <a:off x="2885" y="1476"/>
                <a:ext cx="2642" cy="0"/>
              </a:xfrm>
              <a:prstGeom prst="line">
                <a:avLst/>
              </a:prstGeom>
              <a:noFill/>
              <a:ln w="0">
                <a:solidFill>
                  <a:srgbClr val="000000"/>
                </a:solidFill>
                <a:round/>
                <a:headEnd/>
                <a:tailEnd/>
              </a:ln>
            </p:spPr>
            <p:txBody>
              <a:bodyPr/>
              <a:lstStyle/>
              <a:p>
                <a:endParaRPr lang="en-US"/>
              </a:p>
            </p:txBody>
          </p:sp>
          <p:sp>
            <p:nvSpPr>
              <p:cNvPr id="37925" name="Rectangle 35"/>
              <p:cNvSpPr>
                <a:spLocks noChangeArrowheads="1"/>
              </p:cNvSpPr>
              <p:nvPr/>
            </p:nvSpPr>
            <p:spPr bwMode="auto">
              <a:xfrm>
                <a:off x="2885" y="1476"/>
                <a:ext cx="2642" cy="5"/>
              </a:xfrm>
              <a:prstGeom prst="rect">
                <a:avLst/>
              </a:prstGeom>
              <a:solidFill>
                <a:srgbClr val="000000"/>
              </a:solidFill>
              <a:ln w="9525">
                <a:noFill/>
                <a:miter lim="800000"/>
                <a:headEnd/>
                <a:tailEnd/>
              </a:ln>
            </p:spPr>
            <p:txBody>
              <a:bodyPr/>
              <a:lstStyle/>
              <a:p>
                <a:endParaRPr lang="en-US" sz="1000" u="none"/>
              </a:p>
            </p:txBody>
          </p:sp>
          <p:sp>
            <p:nvSpPr>
              <p:cNvPr id="37926" name="Rectangle 36"/>
              <p:cNvSpPr>
                <a:spLocks noChangeArrowheads="1"/>
              </p:cNvSpPr>
              <p:nvPr/>
            </p:nvSpPr>
            <p:spPr bwMode="auto">
              <a:xfrm>
                <a:off x="5527" y="701"/>
                <a:ext cx="11" cy="780"/>
              </a:xfrm>
              <a:prstGeom prst="rect">
                <a:avLst/>
              </a:prstGeom>
              <a:solidFill>
                <a:srgbClr val="000000"/>
              </a:solidFill>
              <a:ln w="9525">
                <a:noFill/>
                <a:miter lim="800000"/>
                <a:headEnd/>
                <a:tailEnd/>
              </a:ln>
            </p:spPr>
            <p:txBody>
              <a:bodyPr/>
              <a:lstStyle/>
              <a:p>
                <a:endParaRPr lang="en-US" sz="1000" u="none"/>
              </a:p>
            </p:txBody>
          </p:sp>
          <p:sp>
            <p:nvSpPr>
              <p:cNvPr id="37927" name="Line 37"/>
              <p:cNvSpPr>
                <a:spLocks noChangeShapeType="1"/>
              </p:cNvSpPr>
              <p:nvPr/>
            </p:nvSpPr>
            <p:spPr bwMode="auto">
              <a:xfrm>
                <a:off x="2879" y="1481"/>
                <a:ext cx="0" cy="564"/>
              </a:xfrm>
              <a:prstGeom prst="line">
                <a:avLst/>
              </a:prstGeom>
              <a:noFill/>
              <a:ln w="0">
                <a:solidFill>
                  <a:srgbClr val="000000"/>
                </a:solidFill>
                <a:round/>
                <a:headEnd/>
                <a:tailEnd/>
              </a:ln>
            </p:spPr>
            <p:txBody>
              <a:bodyPr/>
              <a:lstStyle/>
              <a:p>
                <a:endParaRPr lang="en-US"/>
              </a:p>
            </p:txBody>
          </p:sp>
          <p:sp>
            <p:nvSpPr>
              <p:cNvPr id="37928" name="Rectangle 38"/>
              <p:cNvSpPr>
                <a:spLocks noChangeArrowheads="1"/>
              </p:cNvSpPr>
              <p:nvPr/>
            </p:nvSpPr>
            <p:spPr bwMode="auto">
              <a:xfrm>
                <a:off x="2879" y="1481"/>
                <a:ext cx="6" cy="564"/>
              </a:xfrm>
              <a:prstGeom prst="rect">
                <a:avLst/>
              </a:prstGeom>
              <a:solidFill>
                <a:srgbClr val="000000"/>
              </a:solidFill>
              <a:ln w="9525">
                <a:noFill/>
                <a:miter lim="800000"/>
                <a:headEnd/>
                <a:tailEnd/>
              </a:ln>
            </p:spPr>
            <p:txBody>
              <a:bodyPr/>
              <a:lstStyle/>
              <a:p>
                <a:endParaRPr lang="en-US" sz="1000" u="none"/>
              </a:p>
            </p:txBody>
          </p:sp>
          <p:sp>
            <p:nvSpPr>
              <p:cNvPr id="37929" name="Line 39"/>
              <p:cNvSpPr>
                <a:spLocks noChangeShapeType="1"/>
              </p:cNvSpPr>
              <p:nvPr/>
            </p:nvSpPr>
            <p:spPr bwMode="auto">
              <a:xfrm>
                <a:off x="2885" y="2045"/>
                <a:ext cx="2653" cy="0"/>
              </a:xfrm>
              <a:prstGeom prst="line">
                <a:avLst/>
              </a:prstGeom>
              <a:noFill/>
              <a:ln w="0">
                <a:solidFill>
                  <a:srgbClr val="000000"/>
                </a:solidFill>
                <a:round/>
                <a:headEnd/>
                <a:tailEnd/>
              </a:ln>
            </p:spPr>
            <p:txBody>
              <a:bodyPr/>
              <a:lstStyle/>
              <a:p>
                <a:endParaRPr lang="en-US"/>
              </a:p>
            </p:txBody>
          </p:sp>
          <p:sp>
            <p:nvSpPr>
              <p:cNvPr id="37930" name="Rectangle 40"/>
              <p:cNvSpPr>
                <a:spLocks noChangeArrowheads="1"/>
              </p:cNvSpPr>
              <p:nvPr/>
            </p:nvSpPr>
            <p:spPr bwMode="auto">
              <a:xfrm>
                <a:off x="2885" y="2045"/>
                <a:ext cx="2653" cy="5"/>
              </a:xfrm>
              <a:prstGeom prst="rect">
                <a:avLst/>
              </a:prstGeom>
              <a:solidFill>
                <a:srgbClr val="000000"/>
              </a:solidFill>
              <a:ln w="9525">
                <a:noFill/>
                <a:miter lim="800000"/>
                <a:headEnd/>
                <a:tailEnd/>
              </a:ln>
            </p:spPr>
            <p:txBody>
              <a:bodyPr/>
              <a:lstStyle/>
              <a:p>
                <a:endParaRPr lang="en-US" sz="1000" u="none"/>
              </a:p>
            </p:txBody>
          </p:sp>
          <p:sp>
            <p:nvSpPr>
              <p:cNvPr id="37931" name="Line 41"/>
              <p:cNvSpPr>
                <a:spLocks noChangeShapeType="1"/>
              </p:cNvSpPr>
              <p:nvPr/>
            </p:nvSpPr>
            <p:spPr bwMode="auto">
              <a:xfrm>
                <a:off x="2885" y="2146"/>
                <a:ext cx="2642" cy="0"/>
              </a:xfrm>
              <a:prstGeom prst="line">
                <a:avLst/>
              </a:prstGeom>
              <a:noFill/>
              <a:ln w="0">
                <a:solidFill>
                  <a:srgbClr val="000000"/>
                </a:solidFill>
                <a:round/>
                <a:headEnd/>
                <a:tailEnd/>
              </a:ln>
            </p:spPr>
            <p:txBody>
              <a:bodyPr/>
              <a:lstStyle/>
              <a:p>
                <a:endParaRPr lang="en-US"/>
              </a:p>
            </p:txBody>
          </p:sp>
          <p:sp>
            <p:nvSpPr>
              <p:cNvPr id="37932" name="Rectangle 42"/>
              <p:cNvSpPr>
                <a:spLocks noChangeArrowheads="1"/>
              </p:cNvSpPr>
              <p:nvPr/>
            </p:nvSpPr>
            <p:spPr bwMode="auto">
              <a:xfrm>
                <a:off x="2885" y="2146"/>
                <a:ext cx="2642" cy="5"/>
              </a:xfrm>
              <a:prstGeom prst="rect">
                <a:avLst/>
              </a:prstGeom>
              <a:solidFill>
                <a:srgbClr val="000000"/>
              </a:solidFill>
              <a:ln w="9525">
                <a:noFill/>
                <a:miter lim="800000"/>
                <a:headEnd/>
                <a:tailEnd/>
              </a:ln>
            </p:spPr>
            <p:txBody>
              <a:bodyPr/>
              <a:lstStyle/>
              <a:p>
                <a:endParaRPr lang="en-US" sz="1000" u="none"/>
              </a:p>
            </p:txBody>
          </p:sp>
          <p:sp>
            <p:nvSpPr>
              <p:cNvPr id="37933" name="Line 43"/>
              <p:cNvSpPr>
                <a:spLocks noChangeShapeType="1"/>
              </p:cNvSpPr>
              <p:nvPr/>
            </p:nvSpPr>
            <p:spPr bwMode="auto">
              <a:xfrm>
                <a:off x="5533" y="1481"/>
                <a:ext cx="0" cy="665"/>
              </a:xfrm>
              <a:prstGeom prst="line">
                <a:avLst/>
              </a:prstGeom>
              <a:noFill/>
              <a:ln w="0">
                <a:solidFill>
                  <a:srgbClr val="000000"/>
                </a:solidFill>
                <a:round/>
                <a:headEnd/>
                <a:tailEnd/>
              </a:ln>
            </p:spPr>
            <p:txBody>
              <a:bodyPr/>
              <a:lstStyle/>
              <a:p>
                <a:endParaRPr lang="en-US"/>
              </a:p>
            </p:txBody>
          </p:sp>
          <p:sp>
            <p:nvSpPr>
              <p:cNvPr id="37934" name="Rectangle 44"/>
              <p:cNvSpPr>
                <a:spLocks noChangeArrowheads="1"/>
              </p:cNvSpPr>
              <p:nvPr/>
            </p:nvSpPr>
            <p:spPr bwMode="auto">
              <a:xfrm>
                <a:off x="5533" y="1481"/>
                <a:ext cx="5" cy="665"/>
              </a:xfrm>
              <a:prstGeom prst="rect">
                <a:avLst/>
              </a:prstGeom>
              <a:solidFill>
                <a:srgbClr val="000000"/>
              </a:solidFill>
              <a:ln w="9525">
                <a:noFill/>
                <a:miter lim="800000"/>
                <a:headEnd/>
                <a:tailEnd/>
              </a:ln>
            </p:spPr>
            <p:txBody>
              <a:bodyPr/>
              <a:lstStyle/>
              <a:p>
                <a:endParaRPr lang="en-US" sz="1000" u="none"/>
              </a:p>
            </p:txBody>
          </p:sp>
          <p:sp>
            <p:nvSpPr>
              <p:cNvPr id="37935" name="Rectangle 45"/>
              <p:cNvSpPr>
                <a:spLocks noChangeArrowheads="1"/>
              </p:cNvSpPr>
              <p:nvPr/>
            </p:nvSpPr>
            <p:spPr bwMode="auto">
              <a:xfrm>
                <a:off x="231" y="2634"/>
                <a:ext cx="5307" cy="10"/>
              </a:xfrm>
              <a:prstGeom prst="rect">
                <a:avLst/>
              </a:prstGeom>
              <a:solidFill>
                <a:srgbClr val="000000"/>
              </a:solidFill>
              <a:ln w="9525">
                <a:noFill/>
                <a:miter lim="800000"/>
                <a:headEnd/>
                <a:tailEnd/>
              </a:ln>
            </p:spPr>
            <p:txBody>
              <a:bodyPr/>
              <a:lstStyle/>
              <a:p>
                <a:endParaRPr lang="en-US" sz="1000" u="none"/>
              </a:p>
            </p:txBody>
          </p:sp>
          <p:sp>
            <p:nvSpPr>
              <p:cNvPr id="37936" name="Line 46"/>
              <p:cNvSpPr>
                <a:spLocks noChangeShapeType="1"/>
              </p:cNvSpPr>
              <p:nvPr/>
            </p:nvSpPr>
            <p:spPr bwMode="auto">
              <a:xfrm>
                <a:off x="231" y="2739"/>
                <a:ext cx="2643" cy="0"/>
              </a:xfrm>
              <a:prstGeom prst="line">
                <a:avLst/>
              </a:prstGeom>
              <a:noFill/>
              <a:ln w="0">
                <a:solidFill>
                  <a:srgbClr val="000000"/>
                </a:solidFill>
                <a:round/>
                <a:headEnd/>
                <a:tailEnd/>
              </a:ln>
            </p:spPr>
            <p:txBody>
              <a:bodyPr/>
              <a:lstStyle/>
              <a:p>
                <a:endParaRPr lang="en-US"/>
              </a:p>
            </p:txBody>
          </p:sp>
          <p:sp>
            <p:nvSpPr>
              <p:cNvPr id="37937" name="Rectangle 47"/>
              <p:cNvSpPr>
                <a:spLocks noChangeArrowheads="1"/>
              </p:cNvSpPr>
              <p:nvPr/>
            </p:nvSpPr>
            <p:spPr bwMode="auto">
              <a:xfrm>
                <a:off x="231" y="2739"/>
                <a:ext cx="2643" cy="5"/>
              </a:xfrm>
              <a:prstGeom prst="rect">
                <a:avLst/>
              </a:prstGeom>
              <a:solidFill>
                <a:srgbClr val="000000"/>
              </a:solidFill>
              <a:ln w="9525">
                <a:noFill/>
                <a:miter lim="800000"/>
                <a:headEnd/>
                <a:tailEnd/>
              </a:ln>
            </p:spPr>
            <p:txBody>
              <a:bodyPr/>
              <a:lstStyle/>
              <a:p>
                <a:endParaRPr lang="en-US" sz="1000" u="none"/>
              </a:p>
            </p:txBody>
          </p:sp>
          <p:sp>
            <p:nvSpPr>
              <p:cNvPr id="37938" name="Line 48"/>
              <p:cNvSpPr>
                <a:spLocks noChangeShapeType="1"/>
              </p:cNvSpPr>
              <p:nvPr/>
            </p:nvSpPr>
            <p:spPr bwMode="auto">
              <a:xfrm>
                <a:off x="2885" y="2739"/>
                <a:ext cx="2642" cy="0"/>
              </a:xfrm>
              <a:prstGeom prst="line">
                <a:avLst/>
              </a:prstGeom>
              <a:noFill/>
              <a:ln w="0">
                <a:solidFill>
                  <a:srgbClr val="000000"/>
                </a:solidFill>
                <a:round/>
                <a:headEnd/>
                <a:tailEnd/>
              </a:ln>
            </p:spPr>
            <p:txBody>
              <a:bodyPr/>
              <a:lstStyle/>
              <a:p>
                <a:endParaRPr lang="en-US"/>
              </a:p>
            </p:txBody>
          </p:sp>
          <p:sp>
            <p:nvSpPr>
              <p:cNvPr id="37939" name="Rectangle 49"/>
              <p:cNvSpPr>
                <a:spLocks noChangeArrowheads="1"/>
              </p:cNvSpPr>
              <p:nvPr/>
            </p:nvSpPr>
            <p:spPr bwMode="auto">
              <a:xfrm>
                <a:off x="2885" y="2739"/>
                <a:ext cx="2642" cy="5"/>
              </a:xfrm>
              <a:prstGeom prst="rect">
                <a:avLst/>
              </a:prstGeom>
              <a:solidFill>
                <a:srgbClr val="000000"/>
              </a:solidFill>
              <a:ln w="9525">
                <a:noFill/>
                <a:miter lim="800000"/>
                <a:headEnd/>
                <a:tailEnd/>
              </a:ln>
            </p:spPr>
            <p:txBody>
              <a:bodyPr/>
              <a:lstStyle/>
              <a:p>
                <a:endParaRPr lang="en-US" sz="1000" u="none"/>
              </a:p>
            </p:txBody>
          </p:sp>
          <p:sp>
            <p:nvSpPr>
              <p:cNvPr id="37940" name="Rectangle 50"/>
              <p:cNvSpPr>
                <a:spLocks noChangeArrowheads="1"/>
              </p:cNvSpPr>
              <p:nvPr/>
            </p:nvSpPr>
            <p:spPr bwMode="auto">
              <a:xfrm>
                <a:off x="2885" y="3309"/>
                <a:ext cx="2653" cy="9"/>
              </a:xfrm>
              <a:prstGeom prst="rect">
                <a:avLst/>
              </a:prstGeom>
              <a:solidFill>
                <a:srgbClr val="000000"/>
              </a:solidFill>
              <a:ln w="9525">
                <a:noFill/>
                <a:miter lim="800000"/>
                <a:headEnd/>
                <a:tailEnd/>
              </a:ln>
            </p:spPr>
            <p:txBody>
              <a:bodyPr/>
              <a:lstStyle/>
              <a:p>
                <a:endParaRPr lang="en-US" sz="1000" u="none"/>
              </a:p>
            </p:txBody>
          </p:sp>
          <p:sp>
            <p:nvSpPr>
              <p:cNvPr id="37941" name="Line 51"/>
              <p:cNvSpPr>
                <a:spLocks noChangeShapeType="1"/>
              </p:cNvSpPr>
              <p:nvPr/>
            </p:nvSpPr>
            <p:spPr bwMode="auto">
              <a:xfrm>
                <a:off x="2885" y="3414"/>
                <a:ext cx="2642" cy="0"/>
              </a:xfrm>
              <a:prstGeom prst="line">
                <a:avLst/>
              </a:prstGeom>
              <a:noFill/>
              <a:ln w="0">
                <a:solidFill>
                  <a:srgbClr val="000000"/>
                </a:solidFill>
                <a:round/>
                <a:headEnd/>
                <a:tailEnd/>
              </a:ln>
            </p:spPr>
            <p:txBody>
              <a:bodyPr/>
              <a:lstStyle/>
              <a:p>
                <a:endParaRPr lang="en-US"/>
              </a:p>
            </p:txBody>
          </p:sp>
          <p:sp>
            <p:nvSpPr>
              <p:cNvPr id="37942" name="Rectangle 52"/>
              <p:cNvSpPr>
                <a:spLocks noChangeArrowheads="1"/>
              </p:cNvSpPr>
              <p:nvPr/>
            </p:nvSpPr>
            <p:spPr bwMode="auto">
              <a:xfrm>
                <a:off x="2885" y="3414"/>
                <a:ext cx="2642" cy="5"/>
              </a:xfrm>
              <a:prstGeom prst="rect">
                <a:avLst/>
              </a:prstGeom>
              <a:solidFill>
                <a:srgbClr val="000000"/>
              </a:solidFill>
              <a:ln w="9525">
                <a:noFill/>
                <a:miter lim="800000"/>
                <a:headEnd/>
                <a:tailEnd/>
              </a:ln>
            </p:spPr>
            <p:txBody>
              <a:bodyPr/>
              <a:lstStyle/>
              <a:p>
                <a:endParaRPr lang="en-US" sz="1000" u="none"/>
              </a:p>
            </p:txBody>
          </p:sp>
          <p:sp>
            <p:nvSpPr>
              <p:cNvPr id="37943" name="Rectangle 53"/>
              <p:cNvSpPr>
                <a:spLocks noChangeArrowheads="1"/>
              </p:cNvSpPr>
              <p:nvPr/>
            </p:nvSpPr>
            <p:spPr bwMode="auto">
              <a:xfrm>
                <a:off x="221" y="691"/>
                <a:ext cx="10" cy="3302"/>
              </a:xfrm>
              <a:prstGeom prst="rect">
                <a:avLst/>
              </a:prstGeom>
              <a:solidFill>
                <a:srgbClr val="000000"/>
              </a:solidFill>
              <a:ln w="9525">
                <a:noFill/>
                <a:miter lim="800000"/>
                <a:headEnd/>
                <a:tailEnd/>
              </a:ln>
            </p:spPr>
            <p:txBody>
              <a:bodyPr/>
              <a:lstStyle/>
              <a:p>
                <a:endParaRPr lang="en-US" sz="1000" u="none"/>
              </a:p>
            </p:txBody>
          </p:sp>
          <p:sp>
            <p:nvSpPr>
              <p:cNvPr id="37944" name="Rectangle 54"/>
              <p:cNvSpPr>
                <a:spLocks noChangeArrowheads="1"/>
              </p:cNvSpPr>
              <p:nvPr/>
            </p:nvSpPr>
            <p:spPr bwMode="auto">
              <a:xfrm>
                <a:off x="2874" y="2045"/>
                <a:ext cx="11" cy="1948"/>
              </a:xfrm>
              <a:prstGeom prst="rect">
                <a:avLst/>
              </a:prstGeom>
              <a:solidFill>
                <a:srgbClr val="000000"/>
              </a:solidFill>
              <a:ln w="9525">
                <a:noFill/>
                <a:miter lim="800000"/>
                <a:headEnd/>
                <a:tailEnd/>
              </a:ln>
            </p:spPr>
            <p:txBody>
              <a:bodyPr/>
              <a:lstStyle/>
              <a:p>
                <a:endParaRPr lang="en-US" sz="1000" u="none"/>
              </a:p>
            </p:txBody>
          </p:sp>
          <p:sp>
            <p:nvSpPr>
              <p:cNvPr id="37945" name="Rectangle 55"/>
              <p:cNvSpPr>
                <a:spLocks noChangeArrowheads="1"/>
              </p:cNvSpPr>
              <p:nvPr/>
            </p:nvSpPr>
            <p:spPr bwMode="auto">
              <a:xfrm>
                <a:off x="231" y="3983"/>
                <a:ext cx="5307" cy="10"/>
              </a:xfrm>
              <a:prstGeom prst="rect">
                <a:avLst/>
              </a:prstGeom>
              <a:solidFill>
                <a:srgbClr val="000000"/>
              </a:solidFill>
              <a:ln w="9525">
                <a:noFill/>
                <a:miter lim="800000"/>
                <a:headEnd/>
                <a:tailEnd/>
              </a:ln>
            </p:spPr>
            <p:txBody>
              <a:bodyPr/>
              <a:lstStyle/>
              <a:p>
                <a:endParaRPr lang="en-US" sz="1000" u="none"/>
              </a:p>
            </p:txBody>
          </p:sp>
          <p:sp>
            <p:nvSpPr>
              <p:cNvPr id="37946" name="Rectangle 56"/>
              <p:cNvSpPr>
                <a:spLocks noChangeArrowheads="1"/>
              </p:cNvSpPr>
              <p:nvPr/>
            </p:nvSpPr>
            <p:spPr bwMode="auto">
              <a:xfrm>
                <a:off x="5527" y="2146"/>
                <a:ext cx="11" cy="1847"/>
              </a:xfrm>
              <a:prstGeom prst="rect">
                <a:avLst/>
              </a:prstGeom>
              <a:solidFill>
                <a:srgbClr val="000000"/>
              </a:solidFill>
              <a:ln w="9525">
                <a:noFill/>
                <a:miter lim="800000"/>
                <a:headEnd/>
                <a:tailEnd/>
              </a:ln>
            </p:spPr>
            <p:txBody>
              <a:bodyPr/>
              <a:lstStyle/>
              <a:p>
                <a:endParaRPr lang="en-US" sz="1000" u="none"/>
              </a:p>
            </p:txBody>
          </p:sp>
          <p:sp>
            <p:nvSpPr>
              <p:cNvPr id="37947" name="Line 57"/>
              <p:cNvSpPr>
                <a:spLocks noChangeShapeType="1"/>
              </p:cNvSpPr>
              <p:nvPr/>
            </p:nvSpPr>
            <p:spPr bwMode="auto">
              <a:xfrm>
                <a:off x="226" y="3993"/>
                <a:ext cx="1" cy="1"/>
              </a:xfrm>
              <a:prstGeom prst="line">
                <a:avLst/>
              </a:prstGeom>
              <a:noFill/>
              <a:ln w="0">
                <a:solidFill>
                  <a:srgbClr val="C0C0C0"/>
                </a:solidFill>
                <a:round/>
                <a:headEnd/>
                <a:tailEnd/>
              </a:ln>
            </p:spPr>
            <p:txBody>
              <a:bodyPr/>
              <a:lstStyle/>
              <a:p>
                <a:endParaRPr lang="en-US"/>
              </a:p>
            </p:txBody>
          </p:sp>
          <p:sp>
            <p:nvSpPr>
              <p:cNvPr id="37948" name="Rectangle 58"/>
              <p:cNvSpPr>
                <a:spLocks noChangeArrowheads="1"/>
              </p:cNvSpPr>
              <p:nvPr/>
            </p:nvSpPr>
            <p:spPr bwMode="auto">
              <a:xfrm>
                <a:off x="226" y="3993"/>
                <a:ext cx="5" cy="5"/>
              </a:xfrm>
              <a:prstGeom prst="rect">
                <a:avLst/>
              </a:prstGeom>
              <a:solidFill>
                <a:srgbClr val="C0C0C0"/>
              </a:solidFill>
              <a:ln w="9525">
                <a:noFill/>
                <a:miter lim="800000"/>
                <a:headEnd/>
                <a:tailEnd/>
              </a:ln>
            </p:spPr>
            <p:txBody>
              <a:bodyPr/>
              <a:lstStyle/>
              <a:p>
                <a:endParaRPr lang="en-US" sz="1000" u="none"/>
              </a:p>
            </p:txBody>
          </p:sp>
          <p:sp>
            <p:nvSpPr>
              <p:cNvPr id="37949" name="Line 59"/>
              <p:cNvSpPr>
                <a:spLocks noChangeShapeType="1"/>
              </p:cNvSpPr>
              <p:nvPr/>
            </p:nvSpPr>
            <p:spPr bwMode="auto">
              <a:xfrm>
                <a:off x="2879" y="3993"/>
                <a:ext cx="1" cy="1"/>
              </a:xfrm>
              <a:prstGeom prst="line">
                <a:avLst/>
              </a:prstGeom>
              <a:noFill/>
              <a:ln w="0">
                <a:solidFill>
                  <a:srgbClr val="C0C0C0"/>
                </a:solidFill>
                <a:round/>
                <a:headEnd/>
                <a:tailEnd/>
              </a:ln>
            </p:spPr>
            <p:txBody>
              <a:bodyPr/>
              <a:lstStyle/>
              <a:p>
                <a:endParaRPr lang="en-US"/>
              </a:p>
            </p:txBody>
          </p:sp>
          <p:sp>
            <p:nvSpPr>
              <p:cNvPr id="37950" name="Rectangle 60"/>
              <p:cNvSpPr>
                <a:spLocks noChangeArrowheads="1"/>
              </p:cNvSpPr>
              <p:nvPr/>
            </p:nvSpPr>
            <p:spPr bwMode="auto">
              <a:xfrm>
                <a:off x="2879" y="3993"/>
                <a:ext cx="6" cy="5"/>
              </a:xfrm>
              <a:prstGeom prst="rect">
                <a:avLst/>
              </a:prstGeom>
              <a:solidFill>
                <a:srgbClr val="C0C0C0"/>
              </a:solidFill>
              <a:ln w="9525">
                <a:noFill/>
                <a:miter lim="800000"/>
                <a:headEnd/>
                <a:tailEnd/>
              </a:ln>
            </p:spPr>
            <p:txBody>
              <a:bodyPr/>
              <a:lstStyle/>
              <a:p>
                <a:endParaRPr lang="en-US" sz="1000" u="none"/>
              </a:p>
            </p:txBody>
          </p:sp>
          <p:sp>
            <p:nvSpPr>
              <p:cNvPr id="37951" name="Line 61"/>
              <p:cNvSpPr>
                <a:spLocks noChangeShapeType="1"/>
              </p:cNvSpPr>
              <p:nvPr/>
            </p:nvSpPr>
            <p:spPr bwMode="auto">
              <a:xfrm>
                <a:off x="5533" y="3993"/>
                <a:ext cx="1" cy="1"/>
              </a:xfrm>
              <a:prstGeom prst="line">
                <a:avLst/>
              </a:prstGeom>
              <a:noFill/>
              <a:ln w="0">
                <a:solidFill>
                  <a:srgbClr val="C0C0C0"/>
                </a:solidFill>
                <a:round/>
                <a:headEnd/>
                <a:tailEnd/>
              </a:ln>
            </p:spPr>
            <p:txBody>
              <a:bodyPr/>
              <a:lstStyle/>
              <a:p>
                <a:endParaRPr lang="en-US"/>
              </a:p>
            </p:txBody>
          </p:sp>
          <p:sp>
            <p:nvSpPr>
              <p:cNvPr id="37952" name="Rectangle 62"/>
              <p:cNvSpPr>
                <a:spLocks noChangeArrowheads="1"/>
              </p:cNvSpPr>
              <p:nvPr/>
            </p:nvSpPr>
            <p:spPr bwMode="auto">
              <a:xfrm>
                <a:off x="5533" y="3993"/>
                <a:ext cx="5" cy="5"/>
              </a:xfrm>
              <a:prstGeom prst="rect">
                <a:avLst/>
              </a:prstGeom>
              <a:solidFill>
                <a:srgbClr val="C0C0C0"/>
              </a:solidFill>
              <a:ln w="9525">
                <a:noFill/>
                <a:miter lim="800000"/>
                <a:headEnd/>
                <a:tailEnd/>
              </a:ln>
            </p:spPr>
            <p:txBody>
              <a:bodyPr/>
              <a:lstStyle/>
              <a:p>
                <a:endParaRPr lang="en-US" sz="1000" u="none"/>
              </a:p>
            </p:txBody>
          </p:sp>
          <p:sp>
            <p:nvSpPr>
              <p:cNvPr id="37953" name="Line 63"/>
              <p:cNvSpPr>
                <a:spLocks noChangeShapeType="1"/>
              </p:cNvSpPr>
              <p:nvPr/>
            </p:nvSpPr>
            <p:spPr bwMode="auto">
              <a:xfrm>
                <a:off x="5538" y="696"/>
                <a:ext cx="1" cy="1"/>
              </a:xfrm>
              <a:prstGeom prst="line">
                <a:avLst/>
              </a:prstGeom>
              <a:noFill/>
              <a:ln w="0">
                <a:solidFill>
                  <a:srgbClr val="C0C0C0"/>
                </a:solidFill>
                <a:round/>
                <a:headEnd/>
                <a:tailEnd/>
              </a:ln>
            </p:spPr>
            <p:txBody>
              <a:bodyPr/>
              <a:lstStyle/>
              <a:p>
                <a:endParaRPr lang="en-US"/>
              </a:p>
            </p:txBody>
          </p:sp>
          <p:sp>
            <p:nvSpPr>
              <p:cNvPr id="37954" name="Rectangle 64"/>
              <p:cNvSpPr>
                <a:spLocks noChangeArrowheads="1"/>
              </p:cNvSpPr>
              <p:nvPr/>
            </p:nvSpPr>
            <p:spPr bwMode="auto">
              <a:xfrm>
                <a:off x="5538" y="696"/>
                <a:ext cx="5" cy="5"/>
              </a:xfrm>
              <a:prstGeom prst="rect">
                <a:avLst/>
              </a:prstGeom>
              <a:solidFill>
                <a:srgbClr val="C0C0C0"/>
              </a:solidFill>
              <a:ln w="9525">
                <a:noFill/>
                <a:miter lim="800000"/>
                <a:headEnd/>
                <a:tailEnd/>
              </a:ln>
            </p:spPr>
            <p:txBody>
              <a:bodyPr/>
              <a:lstStyle/>
              <a:p>
                <a:endParaRPr lang="en-US" sz="1000" u="none"/>
              </a:p>
            </p:txBody>
          </p:sp>
          <p:sp>
            <p:nvSpPr>
              <p:cNvPr id="37955" name="Line 65"/>
              <p:cNvSpPr>
                <a:spLocks noChangeShapeType="1"/>
              </p:cNvSpPr>
              <p:nvPr/>
            </p:nvSpPr>
            <p:spPr bwMode="auto">
              <a:xfrm>
                <a:off x="5538" y="801"/>
                <a:ext cx="1" cy="1"/>
              </a:xfrm>
              <a:prstGeom prst="line">
                <a:avLst/>
              </a:prstGeom>
              <a:noFill/>
              <a:ln w="0">
                <a:solidFill>
                  <a:srgbClr val="C0C0C0"/>
                </a:solidFill>
                <a:round/>
                <a:headEnd/>
                <a:tailEnd/>
              </a:ln>
            </p:spPr>
            <p:txBody>
              <a:bodyPr/>
              <a:lstStyle/>
              <a:p>
                <a:endParaRPr lang="en-US"/>
              </a:p>
            </p:txBody>
          </p:sp>
          <p:sp>
            <p:nvSpPr>
              <p:cNvPr id="37956" name="Rectangle 66"/>
              <p:cNvSpPr>
                <a:spLocks noChangeArrowheads="1"/>
              </p:cNvSpPr>
              <p:nvPr/>
            </p:nvSpPr>
            <p:spPr bwMode="auto">
              <a:xfrm>
                <a:off x="5538" y="801"/>
                <a:ext cx="5" cy="5"/>
              </a:xfrm>
              <a:prstGeom prst="rect">
                <a:avLst/>
              </a:prstGeom>
              <a:solidFill>
                <a:srgbClr val="C0C0C0"/>
              </a:solidFill>
              <a:ln w="9525">
                <a:noFill/>
                <a:miter lim="800000"/>
                <a:headEnd/>
                <a:tailEnd/>
              </a:ln>
            </p:spPr>
            <p:txBody>
              <a:bodyPr/>
              <a:lstStyle/>
              <a:p>
                <a:endParaRPr lang="en-US" sz="1000" u="none"/>
              </a:p>
            </p:txBody>
          </p:sp>
          <p:sp>
            <p:nvSpPr>
              <p:cNvPr id="37957" name="Line 67"/>
              <p:cNvSpPr>
                <a:spLocks noChangeShapeType="1"/>
              </p:cNvSpPr>
              <p:nvPr/>
            </p:nvSpPr>
            <p:spPr bwMode="auto">
              <a:xfrm>
                <a:off x="5538" y="883"/>
                <a:ext cx="1" cy="1"/>
              </a:xfrm>
              <a:prstGeom prst="line">
                <a:avLst/>
              </a:prstGeom>
              <a:noFill/>
              <a:ln w="0">
                <a:solidFill>
                  <a:srgbClr val="C0C0C0"/>
                </a:solidFill>
                <a:round/>
                <a:headEnd/>
                <a:tailEnd/>
              </a:ln>
            </p:spPr>
            <p:txBody>
              <a:bodyPr/>
              <a:lstStyle/>
              <a:p>
                <a:endParaRPr lang="en-US"/>
              </a:p>
            </p:txBody>
          </p:sp>
          <p:sp>
            <p:nvSpPr>
              <p:cNvPr id="37958" name="Rectangle 68"/>
              <p:cNvSpPr>
                <a:spLocks noChangeArrowheads="1"/>
              </p:cNvSpPr>
              <p:nvPr/>
            </p:nvSpPr>
            <p:spPr bwMode="auto">
              <a:xfrm>
                <a:off x="5538" y="883"/>
                <a:ext cx="5" cy="4"/>
              </a:xfrm>
              <a:prstGeom prst="rect">
                <a:avLst/>
              </a:prstGeom>
              <a:solidFill>
                <a:srgbClr val="C0C0C0"/>
              </a:solidFill>
              <a:ln w="9525">
                <a:noFill/>
                <a:miter lim="800000"/>
                <a:headEnd/>
                <a:tailEnd/>
              </a:ln>
            </p:spPr>
            <p:txBody>
              <a:bodyPr/>
              <a:lstStyle/>
              <a:p>
                <a:endParaRPr lang="en-US" sz="1000" u="none"/>
              </a:p>
            </p:txBody>
          </p:sp>
          <p:sp>
            <p:nvSpPr>
              <p:cNvPr id="37959" name="Line 69"/>
              <p:cNvSpPr>
                <a:spLocks noChangeShapeType="1"/>
              </p:cNvSpPr>
              <p:nvPr/>
            </p:nvSpPr>
            <p:spPr bwMode="auto">
              <a:xfrm>
                <a:off x="5538" y="964"/>
                <a:ext cx="1" cy="1"/>
              </a:xfrm>
              <a:prstGeom prst="line">
                <a:avLst/>
              </a:prstGeom>
              <a:noFill/>
              <a:ln w="0">
                <a:solidFill>
                  <a:srgbClr val="C0C0C0"/>
                </a:solidFill>
                <a:round/>
                <a:headEnd/>
                <a:tailEnd/>
              </a:ln>
            </p:spPr>
            <p:txBody>
              <a:bodyPr/>
              <a:lstStyle/>
              <a:p>
                <a:endParaRPr lang="en-US"/>
              </a:p>
            </p:txBody>
          </p:sp>
          <p:sp>
            <p:nvSpPr>
              <p:cNvPr id="37960" name="Rectangle 70"/>
              <p:cNvSpPr>
                <a:spLocks noChangeArrowheads="1"/>
              </p:cNvSpPr>
              <p:nvPr/>
            </p:nvSpPr>
            <p:spPr bwMode="auto">
              <a:xfrm>
                <a:off x="5538" y="964"/>
                <a:ext cx="5" cy="5"/>
              </a:xfrm>
              <a:prstGeom prst="rect">
                <a:avLst/>
              </a:prstGeom>
              <a:solidFill>
                <a:srgbClr val="C0C0C0"/>
              </a:solidFill>
              <a:ln w="9525">
                <a:noFill/>
                <a:miter lim="800000"/>
                <a:headEnd/>
                <a:tailEnd/>
              </a:ln>
            </p:spPr>
            <p:txBody>
              <a:bodyPr/>
              <a:lstStyle/>
              <a:p>
                <a:endParaRPr lang="en-US" sz="1000" u="none"/>
              </a:p>
            </p:txBody>
          </p:sp>
          <p:sp>
            <p:nvSpPr>
              <p:cNvPr id="37961" name="Line 71"/>
              <p:cNvSpPr>
                <a:spLocks noChangeShapeType="1"/>
              </p:cNvSpPr>
              <p:nvPr/>
            </p:nvSpPr>
            <p:spPr bwMode="auto">
              <a:xfrm>
                <a:off x="5538" y="1045"/>
                <a:ext cx="1" cy="1"/>
              </a:xfrm>
              <a:prstGeom prst="line">
                <a:avLst/>
              </a:prstGeom>
              <a:noFill/>
              <a:ln w="0">
                <a:solidFill>
                  <a:srgbClr val="C0C0C0"/>
                </a:solidFill>
                <a:round/>
                <a:headEnd/>
                <a:tailEnd/>
              </a:ln>
            </p:spPr>
            <p:txBody>
              <a:bodyPr/>
              <a:lstStyle/>
              <a:p>
                <a:endParaRPr lang="en-US"/>
              </a:p>
            </p:txBody>
          </p:sp>
          <p:sp>
            <p:nvSpPr>
              <p:cNvPr id="37962" name="Rectangle 72"/>
              <p:cNvSpPr>
                <a:spLocks noChangeArrowheads="1"/>
              </p:cNvSpPr>
              <p:nvPr/>
            </p:nvSpPr>
            <p:spPr bwMode="auto">
              <a:xfrm>
                <a:off x="5538" y="1045"/>
                <a:ext cx="5" cy="5"/>
              </a:xfrm>
              <a:prstGeom prst="rect">
                <a:avLst/>
              </a:prstGeom>
              <a:solidFill>
                <a:srgbClr val="C0C0C0"/>
              </a:solidFill>
              <a:ln w="9525">
                <a:noFill/>
                <a:miter lim="800000"/>
                <a:headEnd/>
                <a:tailEnd/>
              </a:ln>
            </p:spPr>
            <p:txBody>
              <a:bodyPr/>
              <a:lstStyle/>
              <a:p>
                <a:endParaRPr lang="en-US" sz="1000" u="none"/>
              </a:p>
            </p:txBody>
          </p:sp>
          <p:sp>
            <p:nvSpPr>
              <p:cNvPr id="37963" name="Line 73"/>
              <p:cNvSpPr>
                <a:spLocks noChangeShapeType="1"/>
              </p:cNvSpPr>
              <p:nvPr/>
            </p:nvSpPr>
            <p:spPr bwMode="auto">
              <a:xfrm>
                <a:off x="5538" y="1127"/>
                <a:ext cx="1" cy="1"/>
              </a:xfrm>
              <a:prstGeom prst="line">
                <a:avLst/>
              </a:prstGeom>
              <a:noFill/>
              <a:ln w="0">
                <a:solidFill>
                  <a:srgbClr val="C0C0C0"/>
                </a:solidFill>
                <a:round/>
                <a:headEnd/>
                <a:tailEnd/>
              </a:ln>
            </p:spPr>
            <p:txBody>
              <a:bodyPr/>
              <a:lstStyle/>
              <a:p>
                <a:endParaRPr lang="en-US"/>
              </a:p>
            </p:txBody>
          </p:sp>
          <p:sp>
            <p:nvSpPr>
              <p:cNvPr id="37964" name="Rectangle 74"/>
              <p:cNvSpPr>
                <a:spLocks noChangeArrowheads="1"/>
              </p:cNvSpPr>
              <p:nvPr/>
            </p:nvSpPr>
            <p:spPr bwMode="auto">
              <a:xfrm>
                <a:off x="5538" y="1127"/>
                <a:ext cx="5" cy="4"/>
              </a:xfrm>
              <a:prstGeom prst="rect">
                <a:avLst/>
              </a:prstGeom>
              <a:solidFill>
                <a:srgbClr val="C0C0C0"/>
              </a:solidFill>
              <a:ln w="9525">
                <a:noFill/>
                <a:miter lim="800000"/>
                <a:headEnd/>
                <a:tailEnd/>
              </a:ln>
            </p:spPr>
            <p:txBody>
              <a:bodyPr/>
              <a:lstStyle/>
              <a:p>
                <a:endParaRPr lang="en-US" sz="1000" u="none"/>
              </a:p>
            </p:txBody>
          </p:sp>
          <p:sp>
            <p:nvSpPr>
              <p:cNvPr id="37965" name="Line 75"/>
              <p:cNvSpPr>
                <a:spLocks noChangeShapeType="1"/>
              </p:cNvSpPr>
              <p:nvPr/>
            </p:nvSpPr>
            <p:spPr bwMode="auto">
              <a:xfrm>
                <a:off x="5538" y="1208"/>
                <a:ext cx="1" cy="1"/>
              </a:xfrm>
              <a:prstGeom prst="line">
                <a:avLst/>
              </a:prstGeom>
              <a:noFill/>
              <a:ln w="0">
                <a:solidFill>
                  <a:srgbClr val="C0C0C0"/>
                </a:solidFill>
                <a:round/>
                <a:headEnd/>
                <a:tailEnd/>
              </a:ln>
            </p:spPr>
            <p:txBody>
              <a:bodyPr/>
              <a:lstStyle/>
              <a:p>
                <a:endParaRPr lang="en-US"/>
              </a:p>
            </p:txBody>
          </p:sp>
          <p:sp>
            <p:nvSpPr>
              <p:cNvPr id="37966" name="Rectangle 76"/>
              <p:cNvSpPr>
                <a:spLocks noChangeArrowheads="1"/>
              </p:cNvSpPr>
              <p:nvPr/>
            </p:nvSpPr>
            <p:spPr bwMode="auto">
              <a:xfrm>
                <a:off x="5538" y="1208"/>
                <a:ext cx="5" cy="5"/>
              </a:xfrm>
              <a:prstGeom prst="rect">
                <a:avLst/>
              </a:prstGeom>
              <a:solidFill>
                <a:srgbClr val="C0C0C0"/>
              </a:solidFill>
              <a:ln w="9525">
                <a:noFill/>
                <a:miter lim="800000"/>
                <a:headEnd/>
                <a:tailEnd/>
              </a:ln>
            </p:spPr>
            <p:txBody>
              <a:bodyPr/>
              <a:lstStyle/>
              <a:p>
                <a:endParaRPr lang="en-US" sz="1000" u="none"/>
              </a:p>
            </p:txBody>
          </p:sp>
          <p:sp>
            <p:nvSpPr>
              <p:cNvPr id="37967" name="Line 77"/>
              <p:cNvSpPr>
                <a:spLocks noChangeShapeType="1"/>
              </p:cNvSpPr>
              <p:nvPr/>
            </p:nvSpPr>
            <p:spPr bwMode="auto">
              <a:xfrm>
                <a:off x="5538" y="1289"/>
                <a:ext cx="1" cy="1"/>
              </a:xfrm>
              <a:prstGeom prst="line">
                <a:avLst/>
              </a:prstGeom>
              <a:noFill/>
              <a:ln w="0">
                <a:solidFill>
                  <a:srgbClr val="C0C0C0"/>
                </a:solidFill>
                <a:round/>
                <a:headEnd/>
                <a:tailEnd/>
              </a:ln>
            </p:spPr>
            <p:txBody>
              <a:bodyPr/>
              <a:lstStyle/>
              <a:p>
                <a:endParaRPr lang="en-US"/>
              </a:p>
            </p:txBody>
          </p:sp>
          <p:sp>
            <p:nvSpPr>
              <p:cNvPr id="37968" name="Rectangle 78"/>
              <p:cNvSpPr>
                <a:spLocks noChangeArrowheads="1"/>
              </p:cNvSpPr>
              <p:nvPr/>
            </p:nvSpPr>
            <p:spPr bwMode="auto">
              <a:xfrm>
                <a:off x="5538" y="1289"/>
                <a:ext cx="5" cy="5"/>
              </a:xfrm>
              <a:prstGeom prst="rect">
                <a:avLst/>
              </a:prstGeom>
              <a:solidFill>
                <a:srgbClr val="C0C0C0"/>
              </a:solidFill>
              <a:ln w="9525">
                <a:noFill/>
                <a:miter lim="800000"/>
                <a:headEnd/>
                <a:tailEnd/>
              </a:ln>
            </p:spPr>
            <p:txBody>
              <a:bodyPr/>
              <a:lstStyle/>
              <a:p>
                <a:endParaRPr lang="en-US" sz="1000" u="none"/>
              </a:p>
            </p:txBody>
          </p:sp>
          <p:sp>
            <p:nvSpPr>
              <p:cNvPr id="37969" name="Line 79"/>
              <p:cNvSpPr>
                <a:spLocks noChangeShapeType="1"/>
              </p:cNvSpPr>
              <p:nvPr/>
            </p:nvSpPr>
            <p:spPr bwMode="auto">
              <a:xfrm>
                <a:off x="5538" y="1375"/>
                <a:ext cx="1" cy="1"/>
              </a:xfrm>
              <a:prstGeom prst="line">
                <a:avLst/>
              </a:prstGeom>
              <a:noFill/>
              <a:ln w="0">
                <a:solidFill>
                  <a:srgbClr val="C0C0C0"/>
                </a:solidFill>
                <a:round/>
                <a:headEnd/>
                <a:tailEnd/>
              </a:ln>
            </p:spPr>
            <p:txBody>
              <a:bodyPr/>
              <a:lstStyle/>
              <a:p>
                <a:endParaRPr lang="en-US"/>
              </a:p>
            </p:txBody>
          </p:sp>
          <p:sp>
            <p:nvSpPr>
              <p:cNvPr id="37970" name="Rectangle 80"/>
              <p:cNvSpPr>
                <a:spLocks noChangeArrowheads="1"/>
              </p:cNvSpPr>
              <p:nvPr/>
            </p:nvSpPr>
            <p:spPr bwMode="auto">
              <a:xfrm>
                <a:off x="5538" y="1375"/>
                <a:ext cx="5" cy="5"/>
              </a:xfrm>
              <a:prstGeom prst="rect">
                <a:avLst/>
              </a:prstGeom>
              <a:solidFill>
                <a:srgbClr val="C0C0C0"/>
              </a:solidFill>
              <a:ln w="9525">
                <a:noFill/>
                <a:miter lim="800000"/>
                <a:headEnd/>
                <a:tailEnd/>
              </a:ln>
            </p:spPr>
            <p:txBody>
              <a:bodyPr/>
              <a:lstStyle/>
              <a:p>
                <a:endParaRPr lang="en-US" sz="1000" u="none"/>
              </a:p>
            </p:txBody>
          </p:sp>
          <p:sp>
            <p:nvSpPr>
              <p:cNvPr id="37971" name="Line 81"/>
              <p:cNvSpPr>
                <a:spLocks noChangeShapeType="1"/>
              </p:cNvSpPr>
              <p:nvPr/>
            </p:nvSpPr>
            <p:spPr bwMode="auto">
              <a:xfrm>
                <a:off x="5538" y="1476"/>
                <a:ext cx="1" cy="1"/>
              </a:xfrm>
              <a:prstGeom prst="line">
                <a:avLst/>
              </a:prstGeom>
              <a:noFill/>
              <a:ln w="0">
                <a:solidFill>
                  <a:srgbClr val="C0C0C0"/>
                </a:solidFill>
                <a:round/>
                <a:headEnd/>
                <a:tailEnd/>
              </a:ln>
            </p:spPr>
            <p:txBody>
              <a:bodyPr/>
              <a:lstStyle/>
              <a:p>
                <a:endParaRPr lang="en-US"/>
              </a:p>
            </p:txBody>
          </p:sp>
          <p:sp>
            <p:nvSpPr>
              <p:cNvPr id="37972" name="Rectangle 82"/>
              <p:cNvSpPr>
                <a:spLocks noChangeArrowheads="1"/>
              </p:cNvSpPr>
              <p:nvPr/>
            </p:nvSpPr>
            <p:spPr bwMode="auto">
              <a:xfrm>
                <a:off x="5538" y="1476"/>
                <a:ext cx="5" cy="5"/>
              </a:xfrm>
              <a:prstGeom prst="rect">
                <a:avLst/>
              </a:prstGeom>
              <a:solidFill>
                <a:srgbClr val="C0C0C0"/>
              </a:solidFill>
              <a:ln w="9525">
                <a:noFill/>
                <a:miter lim="800000"/>
                <a:headEnd/>
                <a:tailEnd/>
              </a:ln>
            </p:spPr>
            <p:txBody>
              <a:bodyPr/>
              <a:lstStyle/>
              <a:p>
                <a:endParaRPr lang="en-US" sz="1000" u="none"/>
              </a:p>
            </p:txBody>
          </p:sp>
          <p:sp>
            <p:nvSpPr>
              <p:cNvPr id="37973" name="Line 83"/>
              <p:cNvSpPr>
                <a:spLocks noChangeShapeType="1"/>
              </p:cNvSpPr>
              <p:nvPr/>
            </p:nvSpPr>
            <p:spPr bwMode="auto">
              <a:xfrm>
                <a:off x="5538" y="1557"/>
                <a:ext cx="1" cy="1"/>
              </a:xfrm>
              <a:prstGeom prst="line">
                <a:avLst/>
              </a:prstGeom>
              <a:noFill/>
              <a:ln w="0">
                <a:solidFill>
                  <a:srgbClr val="C0C0C0"/>
                </a:solidFill>
                <a:round/>
                <a:headEnd/>
                <a:tailEnd/>
              </a:ln>
            </p:spPr>
            <p:txBody>
              <a:bodyPr/>
              <a:lstStyle/>
              <a:p>
                <a:endParaRPr lang="en-US"/>
              </a:p>
            </p:txBody>
          </p:sp>
          <p:sp>
            <p:nvSpPr>
              <p:cNvPr id="37974" name="Rectangle 84"/>
              <p:cNvSpPr>
                <a:spLocks noChangeArrowheads="1"/>
              </p:cNvSpPr>
              <p:nvPr/>
            </p:nvSpPr>
            <p:spPr bwMode="auto">
              <a:xfrm>
                <a:off x="5538" y="1557"/>
                <a:ext cx="5" cy="5"/>
              </a:xfrm>
              <a:prstGeom prst="rect">
                <a:avLst/>
              </a:prstGeom>
              <a:solidFill>
                <a:srgbClr val="C0C0C0"/>
              </a:solidFill>
              <a:ln w="9525">
                <a:noFill/>
                <a:miter lim="800000"/>
                <a:headEnd/>
                <a:tailEnd/>
              </a:ln>
            </p:spPr>
            <p:txBody>
              <a:bodyPr/>
              <a:lstStyle/>
              <a:p>
                <a:endParaRPr lang="en-US" sz="1000" u="none"/>
              </a:p>
            </p:txBody>
          </p:sp>
          <p:sp>
            <p:nvSpPr>
              <p:cNvPr id="37975" name="Line 85"/>
              <p:cNvSpPr>
                <a:spLocks noChangeShapeType="1"/>
              </p:cNvSpPr>
              <p:nvPr/>
            </p:nvSpPr>
            <p:spPr bwMode="auto">
              <a:xfrm>
                <a:off x="5538" y="1639"/>
                <a:ext cx="1" cy="1"/>
              </a:xfrm>
              <a:prstGeom prst="line">
                <a:avLst/>
              </a:prstGeom>
              <a:noFill/>
              <a:ln w="0">
                <a:solidFill>
                  <a:srgbClr val="C0C0C0"/>
                </a:solidFill>
                <a:round/>
                <a:headEnd/>
                <a:tailEnd/>
              </a:ln>
            </p:spPr>
            <p:txBody>
              <a:bodyPr/>
              <a:lstStyle/>
              <a:p>
                <a:endParaRPr lang="en-US"/>
              </a:p>
            </p:txBody>
          </p:sp>
          <p:sp>
            <p:nvSpPr>
              <p:cNvPr id="37976" name="Rectangle 86"/>
              <p:cNvSpPr>
                <a:spLocks noChangeArrowheads="1"/>
              </p:cNvSpPr>
              <p:nvPr/>
            </p:nvSpPr>
            <p:spPr bwMode="auto">
              <a:xfrm>
                <a:off x="5538" y="1639"/>
                <a:ext cx="5" cy="4"/>
              </a:xfrm>
              <a:prstGeom prst="rect">
                <a:avLst/>
              </a:prstGeom>
              <a:solidFill>
                <a:srgbClr val="C0C0C0"/>
              </a:solidFill>
              <a:ln w="9525">
                <a:noFill/>
                <a:miter lim="800000"/>
                <a:headEnd/>
                <a:tailEnd/>
              </a:ln>
            </p:spPr>
            <p:txBody>
              <a:bodyPr/>
              <a:lstStyle/>
              <a:p>
                <a:endParaRPr lang="en-US" sz="1000" u="none"/>
              </a:p>
            </p:txBody>
          </p:sp>
          <p:sp>
            <p:nvSpPr>
              <p:cNvPr id="37977" name="Line 87"/>
              <p:cNvSpPr>
                <a:spLocks noChangeShapeType="1"/>
              </p:cNvSpPr>
              <p:nvPr/>
            </p:nvSpPr>
            <p:spPr bwMode="auto">
              <a:xfrm>
                <a:off x="5538" y="1720"/>
                <a:ext cx="1" cy="1"/>
              </a:xfrm>
              <a:prstGeom prst="line">
                <a:avLst/>
              </a:prstGeom>
              <a:noFill/>
              <a:ln w="0">
                <a:solidFill>
                  <a:srgbClr val="C0C0C0"/>
                </a:solidFill>
                <a:round/>
                <a:headEnd/>
                <a:tailEnd/>
              </a:ln>
            </p:spPr>
            <p:txBody>
              <a:bodyPr/>
              <a:lstStyle/>
              <a:p>
                <a:endParaRPr lang="en-US"/>
              </a:p>
            </p:txBody>
          </p:sp>
          <p:sp>
            <p:nvSpPr>
              <p:cNvPr id="37978" name="Rectangle 88"/>
              <p:cNvSpPr>
                <a:spLocks noChangeArrowheads="1"/>
              </p:cNvSpPr>
              <p:nvPr/>
            </p:nvSpPr>
            <p:spPr bwMode="auto">
              <a:xfrm>
                <a:off x="5538" y="1720"/>
                <a:ext cx="5" cy="5"/>
              </a:xfrm>
              <a:prstGeom prst="rect">
                <a:avLst/>
              </a:prstGeom>
              <a:solidFill>
                <a:srgbClr val="C0C0C0"/>
              </a:solidFill>
              <a:ln w="9525">
                <a:noFill/>
                <a:miter lim="800000"/>
                <a:headEnd/>
                <a:tailEnd/>
              </a:ln>
            </p:spPr>
            <p:txBody>
              <a:bodyPr/>
              <a:lstStyle/>
              <a:p>
                <a:endParaRPr lang="en-US" sz="1000" u="none"/>
              </a:p>
            </p:txBody>
          </p:sp>
          <p:sp>
            <p:nvSpPr>
              <p:cNvPr id="37979" name="Line 89"/>
              <p:cNvSpPr>
                <a:spLocks noChangeShapeType="1"/>
              </p:cNvSpPr>
              <p:nvPr/>
            </p:nvSpPr>
            <p:spPr bwMode="auto">
              <a:xfrm>
                <a:off x="5538" y="1801"/>
                <a:ext cx="1" cy="1"/>
              </a:xfrm>
              <a:prstGeom prst="line">
                <a:avLst/>
              </a:prstGeom>
              <a:noFill/>
              <a:ln w="0">
                <a:solidFill>
                  <a:srgbClr val="C0C0C0"/>
                </a:solidFill>
                <a:round/>
                <a:headEnd/>
                <a:tailEnd/>
              </a:ln>
            </p:spPr>
            <p:txBody>
              <a:bodyPr/>
              <a:lstStyle/>
              <a:p>
                <a:endParaRPr lang="en-US"/>
              </a:p>
            </p:txBody>
          </p:sp>
          <p:sp>
            <p:nvSpPr>
              <p:cNvPr id="37980" name="Rectangle 90"/>
              <p:cNvSpPr>
                <a:spLocks noChangeArrowheads="1"/>
              </p:cNvSpPr>
              <p:nvPr/>
            </p:nvSpPr>
            <p:spPr bwMode="auto">
              <a:xfrm>
                <a:off x="5538" y="1801"/>
                <a:ext cx="5" cy="5"/>
              </a:xfrm>
              <a:prstGeom prst="rect">
                <a:avLst/>
              </a:prstGeom>
              <a:solidFill>
                <a:srgbClr val="C0C0C0"/>
              </a:solidFill>
              <a:ln w="9525">
                <a:noFill/>
                <a:miter lim="800000"/>
                <a:headEnd/>
                <a:tailEnd/>
              </a:ln>
            </p:spPr>
            <p:txBody>
              <a:bodyPr/>
              <a:lstStyle/>
              <a:p>
                <a:endParaRPr lang="en-US" sz="1000" u="none"/>
              </a:p>
            </p:txBody>
          </p:sp>
          <p:sp>
            <p:nvSpPr>
              <p:cNvPr id="37981" name="Line 91"/>
              <p:cNvSpPr>
                <a:spLocks noChangeShapeType="1"/>
              </p:cNvSpPr>
              <p:nvPr/>
            </p:nvSpPr>
            <p:spPr bwMode="auto">
              <a:xfrm>
                <a:off x="5538" y="1883"/>
                <a:ext cx="1" cy="1"/>
              </a:xfrm>
              <a:prstGeom prst="line">
                <a:avLst/>
              </a:prstGeom>
              <a:noFill/>
              <a:ln w="0">
                <a:solidFill>
                  <a:srgbClr val="C0C0C0"/>
                </a:solidFill>
                <a:round/>
                <a:headEnd/>
                <a:tailEnd/>
              </a:ln>
            </p:spPr>
            <p:txBody>
              <a:bodyPr/>
              <a:lstStyle/>
              <a:p>
                <a:endParaRPr lang="en-US"/>
              </a:p>
            </p:txBody>
          </p:sp>
          <p:sp>
            <p:nvSpPr>
              <p:cNvPr id="37982" name="Rectangle 92"/>
              <p:cNvSpPr>
                <a:spLocks noChangeArrowheads="1"/>
              </p:cNvSpPr>
              <p:nvPr/>
            </p:nvSpPr>
            <p:spPr bwMode="auto">
              <a:xfrm>
                <a:off x="5538" y="1883"/>
                <a:ext cx="5" cy="4"/>
              </a:xfrm>
              <a:prstGeom prst="rect">
                <a:avLst/>
              </a:prstGeom>
              <a:solidFill>
                <a:srgbClr val="C0C0C0"/>
              </a:solidFill>
              <a:ln w="9525">
                <a:noFill/>
                <a:miter lim="800000"/>
                <a:headEnd/>
                <a:tailEnd/>
              </a:ln>
            </p:spPr>
            <p:txBody>
              <a:bodyPr/>
              <a:lstStyle/>
              <a:p>
                <a:endParaRPr lang="en-US" sz="1000" u="none"/>
              </a:p>
            </p:txBody>
          </p:sp>
          <p:sp>
            <p:nvSpPr>
              <p:cNvPr id="37983" name="Line 93"/>
              <p:cNvSpPr>
                <a:spLocks noChangeShapeType="1"/>
              </p:cNvSpPr>
              <p:nvPr/>
            </p:nvSpPr>
            <p:spPr bwMode="auto">
              <a:xfrm>
                <a:off x="5538" y="1964"/>
                <a:ext cx="1" cy="1"/>
              </a:xfrm>
              <a:prstGeom prst="line">
                <a:avLst/>
              </a:prstGeom>
              <a:noFill/>
              <a:ln w="0">
                <a:solidFill>
                  <a:srgbClr val="C0C0C0"/>
                </a:solidFill>
                <a:round/>
                <a:headEnd/>
                <a:tailEnd/>
              </a:ln>
            </p:spPr>
            <p:txBody>
              <a:bodyPr/>
              <a:lstStyle/>
              <a:p>
                <a:endParaRPr lang="en-US"/>
              </a:p>
            </p:txBody>
          </p:sp>
          <p:sp>
            <p:nvSpPr>
              <p:cNvPr id="37984" name="Rectangle 94"/>
              <p:cNvSpPr>
                <a:spLocks noChangeArrowheads="1"/>
              </p:cNvSpPr>
              <p:nvPr/>
            </p:nvSpPr>
            <p:spPr bwMode="auto">
              <a:xfrm>
                <a:off x="5538" y="1964"/>
                <a:ext cx="5" cy="5"/>
              </a:xfrm>
              <a:prstGeom prst="rect">
                <a:avLst/>
              </a:prstGeom>
              <a:solidFill>
                <a:srgbClr val="C0C0C0"/>
              </a:solidFill>
              <a:ln w="9525">
                <a:noFill/>
                <a:miter lim="800000"/>
                <a:headEnd/>
                <a:tailEnd/>
              </a:ln>
            </p:spPr>
            <p:txBody>
              <a:bodyPr/>
              <a:lstStyle/>
              <a:p>
                <a:endParaRPr lang="en-US" sz="1000" u="none"/>
              </a:p>
            </p:txBody>
          </p:sp>
          <p:sp>
            <p:nvSpPr>
              <p:cNvPr id="37985" name="Line 95"/>
              <p:cNvSpPr>
                <a:spLocks noChangeShapeType="1"/>
              </p:cNvSpPr>
              <p:nvPr/>
            </p:nvSpPr>
            <p:spPr bwMode="auto">
              <a:xfrm>
                <a:off x="5538" y="2045"/>
                <a:ext cx="1" cy="1"/>
              </a:xfrm>
              <a:prstGeom prst="line">
                <a:avLst/>
              </a:prstGeom>
              <a:noFill/>
              <a:ln w="0">
                <a:solidFill>
                  <a:srgbClr val="C0C0C0"/>
                </a:solidFill>
                <a:round/>
                <a:headEnd/>
                <a:tailEnd/>
              </a:ln>
            </p:spPr>
            <p:txBody>
              <a:bodyPr/>
              <a:lstStyle/>
              <a:p>
                <a:endParaRPr lang="en-US"/>
              </a:p>
            </p:txBody>
          </p:sp>
          <p:sp>
            <p:nvSpPr>
              <p:cNvPr id="37986" name="Rectangle 96"/>
              <p:cNvSpPr>
                <a:spLocks noChangeArrowheads="1"/>
              </p:cNvSpPr>
              <p:nvPr/>
            </p:nvSpPr>
            <p:spPr bwMode="auto">
              <a:xfrm>
                <a:off x="5538" y="2045"/>
                <a:ext cx="5" cy="5"/>
              </a:xfrm>
              <a:prstGeom prst="rect">
                <a:avLst/>
              </a:prstGeom>
              <a:solidFill>
                <a:srgbClr val="C0C0C0"/>
              </a:solidFill>
              <a:ln w="9525">
                <a:noFill/>
                <a:miter lim="800000"/>
                <a:headEnd/>
                <a:tailEnd/>
              </a:ln>
            </p:spPr>
            <p:txBody>
              <a:bodyPr/>
              <a:lstStyle/>
              <a:p>
                <a:endParaRPr lang="en-US" sz="1000" u="none"/>
              </a:p>
            </p:txBody>
          </p:sp>
          <p:sp>
            <p:nvSpPr>
              <p:cNvPr id="37987" name="Line 97"/>
              <p:cNvSpPr>
                <a:spLocks noChangeShapeType="1"/>
              </p:cNvSpPr>
              <p:nvPr/>
            </p:nvSpPr>
            <p:spPr bwMode="auto">
              <a:xfrm>
                <a:off x="5538" y="2146"/>
                <a:ext cx="1" cy="1"/>
              </a:xfrm>
              <a:prstGeom prst="line">
                <a:avLst/>
              </a:prstGeom>
              <a:noFill/>
              <a:ln w="0">
                <a:solidFill>
                  <a:srgbClr val="C0C0C0"/>
                </a:solidFill>
                <a:round/>
                <a:headEnd/>
                <a:tailEnd/>
              </a:ln>
            </p:spPr>
            <p:txBody>
              <a:bodyPr/>
              <a:lstStyle/>
              <a:p>
                <a:endParaRPr lang="en-US"/>
              </a:p>
            </p:txBody>
          </p:sp>
          <p:sp>
            <p:nvSpPr>
              <p:cNvPr id="37988" name="Rectangle 98"/>
              <p:cNvSpPr>
                <a:spLocks noChangeArrowheads="1"/>
              </p:cNvSpPr>
              <p:nvPr/>
            </p:nvSpPr>
            <p:spPr bwMode="auto">
              <a:xfrm>
                <a:off x="5538" y="2146"/>
                <a:ext cx="5" cy="5"/>
              </a:xfrm>
              <a:prstGeom prst="rect">
                <a:avLst/>
              </a:prstGeom>
              <a:solidFill>
                <a:srgbClr val="C0C0C0"/>
              </a:solidFill>
              <a:ln w="9525">
                <a:noFill/>
                <a:miter lim="800000"/>
                <a:headEnd/>
                <a:tailEnd/>
              </a:ln>
            </p:spPr>
            <p:txBody>
              <a:bodyPr/>
              <a:lstStyle/>
              <a:p>
                <a:endParaRPr lang="en-US" sz="1000" u="none"/>
              </a:p>
            </p:txBody>
          </p:sp>
          <p:sp>
            <p:nvSpPr>
              <p:cNvPr id="37989" name="Line 99"/>
              <p:cNvSpPr>
                <a:spLocks noChangeShapeType="1"/>
              </p:cNvSpPr>
              <p:nvPr/>
            </p:nvSpPr>
            <p:spPr bwMode="auto">
              <a:xfrm>
                <a:off x="5538" y="2227"/>
                <a:ext cx="1" cy="1"/>
              </a:xfrm>
              <a:prstGeom prst="line">
                <a:avLst/>
              </a:prstGeom>
              <a:noFill/>
              <a:ln w="0">
                <a:solidFill>
                  <a:srgbClr val="C0C0C0"/>
                </a:solidFill>
                <a:round/>
                <a:headEnd/>
                <a:tailEnd/>
              </a:ln>
            </p:spPr>
            <p:txBody>
              <a:bodyPr/>
              <a:lstStyle/>
              <a:p>
                <a:endParaRPr lang="en-US"/>
              </a:p>
            </p:txBody>
          </p:sp>
          <p:sp>
            <p:nvSpPr>
              <p:cNvPr id="37990" name="Rectangle 100"/>
              <p:cNvSpPr>
                <a:spLocks noChangeArrowheads="1"/>
              </p:cNvSpPr>
              <p:nvPr/>
            </p:nvSpPr>
            <p:spPr bwMode="auto">
              <a:xfrm>
                <a:off x="5538" y="2227"/>
                <a:ext cx="5" cy="5"/>
              </a:xfrm>
              <a:prstGeom prst="rect">
                <a:avLst/>
              </a:prstGeom>
              <a:solidFill>
                <a:srgbClr val="C0C0C0"/>
              </a:solidFill>
              <a:ln w="9525">
                <a:noFill/>
                <a:miter lim="800000"/>
                <a:headEnd/>
                <a:tailEnd/>
              </a:ln>
            </p:spPr>
            <p:txBody>
              <a:bodyPr/>
              <a:lstStyle/>
              <a:p>
                <a:endParaRPr lang="en-US" sz="1000" u="none"/>
              </a:p>
            </p:txBody>
          </p:sp>
          <p:sp>
            <p:nvSpPr>
              <p:cNvPr id="37991" name="Line 101"/>
              <p:cNvSpPr>
                <a:spLocks noChangeShapeType="1"/>
              </p:cNvSpPr>
              <p:nvPr/>
            </p:nvSpPr>
            <p:spPr bwMode="auto">
              <a:xfrm>
                <a:off x="5538" y="2309"/>
                <a:ext cx="1" cy="1"/>
              </a:xfrm>
              <a:prstGeom prst="line">
                <a:avLst/>
              </a:prstGeom>
              <a:noFill/>
              <a:ln w="0">
                <a:solidFill>
                  <a:srgbClr val="C0C0C0"/>
                </a:solidFill>
                <a:round/>
                <a:headEnd/>
                <a:tailEnd/>
              </a:ln>
            </p:spPr>
            <p:txBody>
              <a:bodyPr/>
              <a:lstStyle/>
              <a:p>
                <a:endParaRPr lang="en-US"/>
              </a:p>
            </p:txBody>
          </p:sp>
          <p:sp>
            <p:nvSpPr>
              <p:cNvPr id="37992" name="Rectangle 102"/>
              <p:cNvSpPr>
                <a:spLocks noChangeArrowheads="1"/>
              </p:cNvSpPr>
              <p:nvPr/>
            </p:nvSpPr>
            <p:spPr bwMode="auto">
              <a:xfrm>
                <a:off x="5538" y="2309"/>
                <a:ext cx="5" cy="4"/>
              </a:xfrm>
              <a:prstGeom prst="rect">
                <a:avLst/>
              </a:prstGeom>
              <a:solidFill>
                <a:srgbClr val="C0C0C0"/>
              </a:solidFill>
              <a:ln w="9525">
                <a:noFill/>
                <a:miter lim="800000"/>
                <a:headEnd/>
                <a:tailEnd/>
              </a:ln>
            </p:spPr>
            <p:txBody>
              <a:bodyPr/>
              <a:lstStyle/>
              <a:p>
                <a:endParaRPr lang="en-US" sz="1000" u="none"/>
              </a:p>
            </p:txBody>
          </p:sp>
          <p:sp>
            <p:nvSpPr>
              <p:cNvPr id="37993" name="Line 103"/>
              <p:cNvSpPr>
                <a:spLocks noChangeShapeType="1"/>
              </p:cNvSpPr>
              <p:nvPr/>
            </p:nvSpPr>
            <p:spPr bwMode="auto">
              <a:xfrm>
                <a:off x="5538" y="2390"/>
                <a:ext cx="1" cy="1"/>
              </a:xfrm>
              <a:prstGeom prst="line">
                <a:avLst/>
              </a:prstGeom>
              <a:noFill/>
              <a:ln w="0">
                <a:solidFill>
                  <a:srgbClr val="C0C0C0"/>
                </a:solidFill>
                <a:round/>
                <a:headEnd/>
                <a:tailEnd/>
              </a:ln>
            </p:spPr>
            <p:txBody>
              <a:bodyPr/>
              <a:lstStyle/>
              <a:p>
                <a:endParaRPr lang="en-US"/>
              </a:p>
            </p:txBody>
          </p:sp>
          <p:sp>
            <p:nvSpPr>
              <p:cNvPr id="37994" name="Rectangle 104"/>
              <p:cNvSpPr>
                <a:spLocks noChangeArrowheads="1"/>
              </p:cNvSpPr>
              <p:nvPr/>
            </p:nvSpPr>
            <p:spPr bwMode="auto">
              <a:xfrm>
                <a:off x="5538" y="2390"/>
                <a:ext cx="5" cy="5"/>
              </a:xfrm>
              <a:prstGeom prst="rect">
                <a:avLst/>
              </a:prstGeom>
              <a:solidFill>
                <a:srgbClr val="C0C0C0"/>
              </a:solidFill>
              <a:ln w="9525">
                <a:noFill/>
                <a:miter lim="800000"/>
                <a:headEnd/>
                <a:tailEnd/>
              </a:ln>
            </p:spPr>
            <p:txBody>
              <a:bodyPr/>
              <a:lstStyle/>
              <a:p>
                <a:endParaRPr lang="en-US" sz="1000" u="none"/>
              </a:p>
            </p:txBody>
          </p:sp>
          <p:sp>
            <p:nvSpPr>
              <p:cNvPr id="37995" name="Line 105"/>
              <p:cNvSpPr>
                <a:spLocks noChangeShapeType="1"/>
              </p:cNvSpPr>
              <p:nvPr/>
            </p:nvSpPr>
            <p:spPr bwMode="auto">
              <a:xfrm>
                <a:off x="5538" y="2471"/>
                <a:ext cx="1" cy="1"/>
              </a:xfrm>
              <a:prstGeom prst="line">
                <a:avLst/>
              </a:prstGeom>
              <a:noFill/>
              <a:ln w="0">
                <a:solidFill>
                  <a:srgbClr val="C0C0C0"/>
                </a:solidFill>
                <a:round/>
                <a:headEnd/>
                <a:tailEnd/>
              </a:ln>
            </p:spPr>
            <p:txBody>
              <a:bodyPr/>
              <a:lstStyle/>
              <a:p>
                <a:endParaRPr lang="en-US"/>
              </a:p>
            </p:txBody>
          </p:sp>
          <p:sp>
            <p:nvSpPr>
              <p:cNvPr id="37996" name="Rectangle 106"/>
              <p:cNvSpPr>
                <a:spLocks noChangeArrowheads="1"/>
              </p:cNvSpPr>
              <p:nvPr/>
            </p:nvSpPr>
            <p:spPr bwMode="auto">
              <a:xfrm>
                <a:off x="5538" y="2471"/>
                <a:ext cx="5" cy="5"/>
              </a:xfrm>
              <a:prstGeom prst="rect">
                <a:avLst/>
              </a:prstGeom>
              <a:solidFill>
                <a:srgbClr val="C0C0C0"/>
              </a:solidFill>
              <a:ln w="9525">
                <a:noFill/>
                <a:miter lim="800000"/>
                <a:headEnd/>
                <a:tailEnd/>
              </a:ln>
            </p:spPr>
            <p:txBody>
              <a:bodyPr/>
              <a:lstStyle/>
              <a:p>
                <a:endParaRPr lang="en-US" sz="1000" u="none"/>
              </a:p>
            </p:txBody>
          </p:sp>
          <p:sp>
            <p:nvSpPr>
              <p:cNvPr id="37997" name="Line 107"/>
              <p:cNvSpPr>
                <a:spLocks noChangeShapeType="1"/>
              </p:cNvSpPr>
              <p:nvPr/>
            </p:nvSpPr>
            <p:spPr bwMode="auto">
              <a:xfrm>
                <a:off x="5538" y="2553"/>
                <a:ext cx="1" cy="1"/>
              </a:xfrm>
              <a:prstGeom prst="line">
                <a:avLst/>
              </a:prstGeom>
              <a:noFill/>
              <a:ln w="0">
                <a:solidFill>
                  <a:srgbClr val="C0C0C0"/>
                </a:solidFill>
                <a:round/>
                <a:headEnd/>
                <a:tailEnd/>
              </a:ln>
            </p:spPr>
            <p:txBody>
              <a:bodyPr/>
              <a:lstStyle/>
              <a:p>
                <a:endParaRPr lang="en-US"/>
              </a:p>
            </p:txBody>
          </p:sp>
          <p:sp>
            <p:nvSpPr>
              <p:cNvPr id="37998" name="Rectangle 108"/>
              <p:cNvSpPr>
                <a:spLocks noChangeArrowheads="1"/>
              </p:cNvSpPr>
              <p:nvPr/>
            </p:nvSpPr>
            <p:spPr bwMode="auto">
              <a:xfrm>
                <a:off x="5538" y="2553"/>
                <a:ext cx="5" cy="4"/>
              </a:xfrm>
              <a:prstGeom prst="rect">
                <a:avLst/>
              </a:prstGeom>
              <a:solidFill>
                <a:srgbClr val="C0C0C0"/>
              </a:solidFill>
              <a:ln w="9525">
                <a:noFill/>
                <a:miter lim="800000"/>
                <a:headEnd/>
                <a:tailEnd/>
              </a:ln>
            </p:spPr>
            <p:txBody>
              <a:bodyPr/>
              <a:lstStyle/>
              <a:p>
                <a:endParaRPr lang="en-US" sz="1000" u="none"/>
              </a:p>
            </p:txBody>
          </p:sp>
          <p:sp>
            <p:nvSpPr>
              <p:cNvPr id="37999" name="Line 109"/>
              <p:cNvSpPr>
                <a:spLocks noChangeShapeType="1"/>
              </p:cNvSpPr>
              <p:nvPr/>
            </p:nvSpPr>
            <p:spPr bwMode="auto">
              <a:xfrm>
                <a:off x="5538" y="2639"/>
                <a:ext cx="1" cy="1"/>
              </a:xfrm>
              <a:prstGeom prst="line">
                <a:avLst/>
              </a:prstGeom>
              <a:noFill/>
              <a:ln w="0">
                <a:solidFill>
                  <a:srgbClr val="C0C0C0"/>
                </a:solidFill>
                <a:round/>
                <a:headEnd/>
                <a:tailEnd/>
              </a:ln>
            </p:spPr>
            <p:txBody>
              <a:bodyPr/>
              <a:lstStyle/>
              <a:p>
                <a:endParaRPr lang="en-US"/>
              </a:p>
            </p:txBody>
          </p:sp>
          <p:sp>
            <p:nvSpPr>
              <p:cNvPr id="38000" name="Rectangle 110"/>
              <p:cNvSpPr>
                <a:spLocks noChangeArrowheads="1"/>
              </p:cNvSpPr>
              <p:nvPr/>
            </p:nvSpPr>
            <p:spPr bwMode="auto">
              <a:xfrm>
                <a:off x="5538" y="2639"/>
                <a:ext cx="5" cy="5"/>
              </a:xfrm>
              <a:prstGeom prst="rect">
                <a:avLst/>
              </a:prstGeom>
              <a:solidFill>
                <a:srgbClr val="C0C0C0"/>
              </a:solidFill>
              <a:ln w="9525">
                <a:noFill/>
                <a:miter lim="800000"/>
                <a:headEnd/>
                <a:tailEnd/>
              </a:ln>
            </p:spPr>
            <p:txBody>
              <a:bodyPr/>
              <a:lstStyle/>
              <a:p>
                <a:endParaRPr lang="en-US" sz="1000" u="none"/>
              </a:p>
            </p:txBody>
          </p:sp>
          <p:sp>
            <p:nvSpPr>
              <p:cNvPr id="38001" name="Line 111"/>
              <p:cNvSpPr>
                <a:spLocks noChangeShapeType="1"/>
              </p:cNvSpPr>
              <p:nvPr/>
            </p:nvSpPr>
            <p:spPr bwMode="auto">
              <a:xfrm>
                <a:off x="5538" y="2739"/>
                <a:ext cx="1" cy="1"/>
              </a:xfrm>
              <a:prstGeom prst="line">
                <a:avLst/>
              </a:prstGeom>
              <a:noFill/>
              <a:ln w="0">
                <a:solidFill>
                  <a:srgbClr val="C0C0C0"/>
                </a:solidFill>
                <a:round/>
                <a:headEnd/>
                <a:tailEnd/>
              </a:ln>
            </p:spPr>
            <p:txBody>
              <a:bodyPr/>
              <a:lstStyle/>
              <a:p>
                <a:endParaRPr lang="en-US"/>
              </a:p>
            </p:txBody>
          </p:sp>
          <p:sp>
            <p:nvSpPr>
              <p:cNvPr id="38002" name="Rectangle 112"/>
              <p:cNvSpPr>
                <a:spLocks noChangeArrowheads="1"/>
              </p:cNvSpPr>
              <p:nvPr/>
            </p:nvSpPr>
            <p:spPr bwMode="auto">
              <a:xfrm>
                <a:off x="5538" y="2739"/>
                <a:ext cx="5" cy="5"/>
              </a:xfrm>
              <a:prstGeom prst="rect">
                <a:avLst/>
              </a:prstGeom>
              <a:solidFill>
                <a:srgbClr val="C0C0C0"/>
              </a:solidFill>
              <a:ln w="9525">
                <a:noFill/>
                <a:miter lim="800000"/>
                <a:headEnd/>
                <a:tailEnd/>
              </a:ln>
            </p:spPr>
            <p:txBody>
              <a:bodyPr/>
              <a:lstStyle/>
              <a:p>
                <a:endParaRPr lang="en-US" sz="1000" u="none"/>
              </a:p>
            </p:txBody>
          </p:sp>
          <p:sp>
            <p:nvSpPr>
              <p:cNvPr id="38003" name="Line 113"/>
              <p:cNvSpPr>
                <a:spLocks noChangeShapeType="1"/>
              </p:cNvSpPr>
              <p:nvPr/>
            </p:nvSpPr>
            <p:spPr bwMode="auto">
              <a:xfrm>
                <a:off x="5538" y="2821"/>
                <a:ext cx="1" cy="1"/>
              </a:xfrm>
              <a:prstGeom prst="line">
                <a:avLst/>
              </a:prstGeom>
              <a:noFill/>
              <a:ln w="0">
                <a:solidFill>
                  <a:srgbClr val="C0C0C0"/>
                </a:solidFill>
                <a:round/>
                <a:headEnd/>
                <a:tailEnd/>
              </a:ln>
            </p:spPr>
            <p:txBody>
              <a:bodyPr/>
              <a:lstStyle/>
              <a:p>
                <a:endParaRPr lang="en-US"/>
              </a:p>
            </p:txBody>
          </p:sp>
          <p:sp>
            <p:nvSpPr>
              <p:cNvPr id="38004" name="Rectangle 114"/>
              <p:cNvSpPr>
                <a:spLocks noChangeArrowheads="1"/>
              </p:cNvSpPr>
              <p:nvPr/>
            </p:nvSpPr>
            <p:spPr bwMode="auto">
              <a:xfrm>
                <a:off x="5538" y="2821"/>
                <a:ext cx="5" cy="4"/>
              </a:xfrm>
              <a:prstGeom prst="rect">
                <a:avLst/>
              </a:prstGeom>
              <a:solidFill>
                <a:srgbClr val="C0C0C0"/>
              </a:solidFill>
              <a:ln w="9525">
                <a:noFill/>
                <a:miter lim="800000"/>
                <a:headEnd/>
                <a:tailEnd/>
              </a:ln>
            </p:spPr>
            <p:txBody>
              <a:bodyPr/>
              <a:lstStyle/>
              <a:p>
                <a:endParaRPr lang="en-US" sz="1000" u="none"/>
              </a:p>
            </p:txBody>
          </p:sp>
          <p:sp>
            <p:nvSpPr>
              <p:cNvPr id="38005" name="Line 115"/>
              <p:cNvSpPr>
                <a:spLocks noChangeShapeType="1"/>
              </p:cNvSpPr>
              <p:nvPr/>
            </p:nvSpPr>
            <p:spPr bwMode="auto">
              <a:xfrm>
                <a:off x="5538" y="2902"/>
                <a:ext cx="1" cy="1"/>
              </a:xfrm>
              <a:prstGeom prst="line">
                <a:avLst/>
              </a:prstGeom>
              <a:noFill/>
              <a:ln w="0">
                <a:solidFill>
                  <a:srgbClr val="C0C0C0"/>
                </a:solidFill>
                <a:round/>
                <a:headEnd/>
                <a:tailEnd/>
              </a:ln>
            </p:spPr>
            <p:txBody>
              <a:bodyPr/>
              <a:lstStyle/>
              <a:p>
                <a:endParaRPr lang="en-US"/>
              </a:p>
            </p:txBody>
          </p:sp>
          <p:sp>
            <p:nvSpPr>
              <p:cNvPr id="38006" name="Rectangle 116"/>
              <p:cNvSpPr>
                <a:spLocks noChangeArrowheads="1"/>
              </p:cNvSpPr>
              <p:nvPr/>
            </p:nvSpPr>
            <p:spPr bwMode="auto">
              <a:xfrm>
                <a:off x="5538" y="2902"/>
                <a:ext cx="5" cy="5"/>
              </a:xfrm>
              <a:prstGeom prst="rect">
                <a:avLst/>
              </a:prstGeom>
              <a:solidFill>
                <a:srgbClr val="C0C0C0"/>
              </a:solidFill>
              <a:ln w="9525">
                <a:noFill/>
                <a:miter lim="800000"/>
                <a:headEnd/>
                <a:tailEnd/>
              </a:ln>
            </p:spPr>
            <p:txBody>
              <a:bodyPr/>
              <a:lstStyle/>
              <a:p>
                <a:endParaRPr lang="en-US" sz="1000" u="none"/>
              </a:p>
            </p:txBody>
          </p:sp>
          <p:sp>
            <p:nvSpPr>
              <p:cNvPr id="38007" name="Line 117"/>
              <p:cNvSpPr>
                <a:spLocks noChangeShapeType="1"/>
              </p:cNvSpPr>
              <p:nvPr/>
            </p:nvSpPr>
            <p:spPr bwMode="auto">
              <a:xfrm>
                <a:off x="5538" y="2983"/>
                <a:ext cx="1" cy="1"/>
              </a:xfrm>
              <a:prstGeom prst="line">
                <a:avLst/>
              </a:prstGeom>
              <a:noFill/>
              <a:ln w="0">
                <a:solidFill>
                  <a:srgbClr val="C0C0C0"/>
                </a:solidFill>
                <a:round/>
                <a:headEnd/>
                <a:tailEnd/>
              </a:ln>
            </p:spPr>
            <p:txBody>
              <a:bodyPr/>
              <a:lstStyle/>
              <a:p>
                <a:endParaRPr lang="en-US"/>
              </a:p>
            </p:txBody>
          </p:sp>
          <p:sp>
            <p:nvSpPr>
              <p:cNvPr id="38008" name="Rectangle 118"/>
              <p:cNvSpPr>
                <a:spLocks noChangeArrowheads="1"/>
              </p:cNvSpPr>
              <p:nvPr/>
            </p:nvSpPr>
            <p:spPr bwMode="auto">
              <a:xfrm>
                <a:off x="5538" y="2983"/>
                <a:ext cx="5" cy="5"/>
              </a:xfrm>
              <a:prstGeom prst="rect">
                <a:avLst/>
              </a:prstGeom>
              <a:solidFill>
                <a:srgbClr val="C0C0C0"/>
              </a:solidFill>
              <a:ln w="9525">
                <a:noFill/>
                <a:miter lim="800000"/>
                <a:headEnd/>
                <a:tailEnd/>
              </a:ln>
            </p:spPr>
            <p:txBody>
              <a:bodyPr/>
              <a:lstStyle/>
              <a:p>
                <a:endParaRPr lang="en-US" sz="1000" u="none"/>
              </a:p>
            </p:txBody>
          </p:sp>
          <p:sp>
            <p:nvSpPr>
              <p:cNvPr id="38009" name="Line 119"/>
              <p:cNvSpPr>
                <a:spLocks noChangeShapeType="1"/>
              </p:cNvSpPr>
              <p:nvPr/>
            </p:nvSpPr>
            <p:spPr bwMode="auto">
              <a:xfrm>
                <a:off x="5538" y="3065"/>
                <a:ext cx="1" cy="1"/>
              </a:xfrm>
              <a:prstGeom prst="line">
                <a:avLst/>
              </a:prstGeom>
              <a:noFill/>
              <a:ln w="0">
                <a:solidFill>
                  <a:srgbClr val="C0C0C0"/>
                </a:solidFill>
                <a:round/>
                <a:headEnd/>
                <a:tailEnd/>
              </a:ln>
            </p:spPr>
            <p:txBody>
              <a:bodyPr/>
              <a:lstStyle/>
              <a:p>
                <a:endParaRPr lang="en-US"/>
              </a:p>
            </p:txBody>
          </p:sp>
          <p:sp>
            <p:nvSpPr>
              <p:cNvPr id="38010" name="Rectangle 120"/>
              <p:cNvSpPr>
                <a:spLocks noChangeArrowheads="1"/>
              </p:cNvSpPr>
              <p:nvPr/>
            </p:nvSpPr>
            <p:spPr bwMode="auto">
              <a:xfrm>
                <a:off x="5538" y="3065"/>
                <a:ext cx="5" cy="4"/>
              </a:xfrm>
              <a:prstGeom prst="rect">
                <a:avLst/>
              </a:prstGeom>
              <a:solidFill>
                <a:srgbClr val="C0C0C0"/>
              </a:solidFill>
              <a:ln w="9525">
                <a:noFill/>
                <a:miter lim="800000"/>
                <a:headEnd/>
                <a:tailEnd/>
              </a:ln>
            </p:spPr>
            <p:txBody>
              <a:bodyPr/>
              <a:lstStyle/>
              <a:p>
                <a:endParaRPr lang="en-US" sz="1000" u="none"/>
              </a:p>
            </p:txBody>
          </p:sp>
          <p:sp>
            <p:nvSpPr>
              <p:cNvPr id="38011" name="Line 121"/>
              <p:cNvSpPr>
                <a:spLocks noChangeShapeType="1"/>
              </p:cNvSpPr>
              <p:nvPr/>
            </p:nvSpPr>
            <p:spPr bwMode="auto">
              <a:xfrm>
                <a:off x="5538" y="3146"/>
                <a:ext cx="1" cy="1"/>
              </a:xfrm>
              <a:prstGeom prst="line">
                <a:avLst/>
              </a:prstGeom>
              <a:noFill/>
              <a:ln w="0">
                <a:solidFill>
                  <a:srgbClr val="C0C0C0"/>
                </a:solidFill>
                <a:round/>
                <a:headEnd/>
                <a:tailEnd/>
              </a:ln>
            </p:spPr>
            <p:txBody>
              <a:bodyPr/>
              <a:lstStyle/>
              <a:p>
                <a:endParaRPr lang="en-US"/>
              </a:p>
            </p:txBody>
          </p:sp>
          <p:sp>
            <p:nvSpPr>
              <p:cNvPr id="38012" name="Rectangle 122"/>
              <p:cNvSpPr>
                <a:spLocks noChangeArrowheads="1"/>
              </p:cNvSpPr>
              <p:nvPr/>
            </p:nvSpPr>
            <p:spPr bwMode="auto">
              <a:xfrm>
                <a:off x="5538" y="3146"/>
                <a:ext cx="5" cy="5"/>
              </a:xfrm>
              <a:prstGeom prst="rect">
                <a:avLst/>
              </a:prstGeom>
              <a:solidFill>
                <a:srgbClr val="C0C0C0"/>
              </a:solidFill>
              <a:ln w="9525">
                <a:noFill/>
                <a:miter lim="800000"/>
                <a:headEnd/>
                <a:tailEnd/>
              </a:ln>
            </p:spPr>
            <p:txBody>
              <a:bodyPr/>
              <a:lstStyle/>
              <a:p>
                <a:endParaRPr lang="en-US" sz="1000" u="none"/>
              </a:p>
            </p:txBody>
          </p:sp>
          <p:sp>
            <p:nvSpPr>
              <p:cNvPr id="38013" name="Line 123"/>
              <p:cNvSpPr>
                <a:spLocks noChangeShapeType="1"/>
              </p:cNvSpPr>
              <p:nvPr/>
            </p:nvSpPr>
            <p:spPr bwMode="auto">
              <a:xfrm>
                <a:off x="5538" y="3227"/>
                <a:ext cx="1" cy="1"/>
              </a:xfrm>
              <a:prstGeom prst="line">
                <a:avLst/>
              </a:prstGeom>
              <a:noFill/>
              <a:ln w="0">
                <a:solidFill>
                  <a:srgbClr val="C0C0C0"/>
                </a:solidFill>
                <a:round/>
                <a:headEnd/>
                <a:tailEnd/>
              </a:ln>
            </p:spPr>
            <p:txBody>
              <a:bodyPr/>
              <a:lstStyle/>
              <a:p>
                <a:endParaRPr lang="en-US"/>
              </a:p>
            </p:txBody>
          </p:sp>
          <p:sp>
            <p:nvSpPr>
              <p:cNvPr id="38014" name="Rectangle 124"/>
              <p:cNvSpPr>
                <a:spLocks noChangeArrowheads="1"/>
              </p:cNvSpPr>
              <p:nvPr/>
            </p:nvSpPr>
            <p:spPr bwMode="auto">
              <a:xfrm>
                <a:off x="5538" y="3227"/>
                <a:ext cx="5" cy="5"/>
              </a:xfrm>
              <a:prstGeom prst="rect">
                <a:avLst/>
              </a:prstGeom>
              <a:solidFill>
                <a:srgbClr val="C0C0C0"/>
              </a:solidFill>
              <a:ln w="9525">
                <a:noFill/>
                <a:miter lim="800000"/>
                <a:headEnd/>
                <a:tailEnd/>
              </a:ln>
            </p:spPr>
            <p:txBody>
              <a:bodyPr/>
              <a:lstStyle/>
              <a:p>
                <a:endParaRPr lang="en-US" sz="1000" u="none"/>
              </a:p>
            </p:txBody>
          </p:sp>
          <p:sp>
            <p:nvSpPr>
              <p:cNvPr id="38015" name="Line 125"/>
              <p:cNvSpPr>
                <a:spLocks noChangeShapeType="1"/>
              </p:cNvSpPr>
              <p:nvPr/>
            </p:nvSpPr>
            <p:spPr bwMode="auto">
              <a:xfrm>
                <a:off x="5538" y="3313"/>
                <a:ext cx="1" cy="1"/>
              </a:xfrm>
              <a:prstGeom prst="line">
                <a:avLst/>
              </a:prstGeom>
              <a:noFill/>
              <a:ln w="0">
                <a:solidFill>
                  <a:srgbClr val="C0C0C0"/>
                </a:solidFill>
                <a:round/>
                <a:headEnd/>
                <a:tailEnd/>
              </a:ln>
            </p:spPr>
            <p:txBody>
              <a:bodyPr/>
              <a:lstStyle/>
              <a:p>
                <a:endParaRPr lang="en-US"/>
              </a:p>
            </p:txBody>
          </p:sp>
          <p:sp>
            <p:nvSpPr>
              <p:cNvPr id="38016" name="Rectangle 126"/>
              <p:cNvSpPr>
                <a:spLocks noChangeArrowheads="1"/>
              </p:cNvSpPr>
              <p:nvPr/>
            </p:nvSpPr>
            <p:spPr bwMode="auto">
              <a:xfrm>
                <a:off x="5538" y="3313"/>
                <a:ext cx="5" cy="5"/>
              </a:xfrm>
              <a:prstGeom prst="rect">
                <a:avLst/>
              </a:prstGeom>
              <a:solidFill>
                <a:srgbClr val="C0C0C0"/>
              </a:solidFill>
              <a:ln w="9525">
                <a:noFill/>
                <a:miter lim="800000"/>
                <a:headEnd/>
                <a:tailEnd/>
              </a:ln>
            </p:spPr>
            <p:txBody>
              <a:bodyPr/>
              <a:lstStyle/>
              <a:p>
                <a:endParaRPr lang="en-US" sz="1000" u="none"/>
              </a:p>
            </p:txBody>
          </p:sp>
          <p:sp>
            <p:nvSpPr>
              <p:cNvPr id="38017" name="Line 127"/>
              <p:cNvSpPr>
                <a:spLocks noChangeShapeType="1"/>
              </p:cNvSpPr>
              <p:nvPr/>
            </p:nvSpPr>
            <p:spPr bwMode="auto">
              <a:xfrm>
                <a:off x="5538" y="3414"/>
                <a:ext cx="1" cy="1"/>
              </a:xfrm>
              <a:prstGeom prst="line">
                <a:avLst/>
              </a:prstGeom>
              <a:noFill/>
              <a:ln w="0">
                <a:solidFill>
                  <a:srgbClr val="C0C0C0"/>
                </a:solidFill>
                <a:round/>
                <a:headEnd/>
                <a:tailEnd/>
              </a:ln>
            </p:spPr>
            <p:txBody>
              <a:bodyPr/>
              <a:lstStyle/>
              <a:p>
                <a:endParaRPr lang="en-US"/>
              </a:p>
            </p:txBody>
          </p:sp>
          <p:sp>
            <p:nvSpPr>
              <p:cNvPr id="38018" name="Rectangle 128"/>
              <p:cNvSpPr>
                <a:spLocks noChangeArrowheads="1"/>
              </p:cNvSpPr>
              <p:nvPr/>
            </p:nvSpPr>
            <p:spPr bwMode="auto">
              <a:xfrm>
                <a:off x="5538" y="3414"/>
                <a:ext cx="5" cy="5"/>
              </a:xfrm>
              <a:prstGeom prst="rect">
                <a:avLst/>
              </a:prstGeom>
              <a:solidFill>
                <a:srgbClr val="C0C0C0"/>
              </a:solidFill>
              <a:ln w="9525">
                <a:noFill/>
                <a:miter lim="800000"/>
                <a:headEnd/>
                <a:tailEnd/>
              </a:ln>
            </p:spPr>
            <p:txBody>
              <a:bodyPr/>
              <a:lstStyle/>
              <a:p>
                <a:endParaRPr lang="en-US" sz="1000" u="none"/>
              </a:p>
            </p:txBody>
          </p:sp>
          <p:sp>
            <p:nvSpPr>
              <p:cNvPr id="38019" name="Line 129"/>
              <p:cNvSpPr>
                <a:spLocks noChangeShapeType="1"/>
              </p:cNvSpPr>
              <p:nvPr/>
            </p:nvSpPr>
            <p:spPr bwMode="auto">
              <a:xfrm>
                <a:off x="5538" y="3495"/>
                <a:ext cx="1" cy="1"/>
              </a:xfrm>
              <a:prstGeom prst="line">
                <a:avLst/>
              </a:prstGeom>
              <a:noFill/>
              <a:ln w="0">
                <a:solidFill>
                  <a:srgbClr val="C0C0C0"/>
                </a:solidFill>
                <a:round/>
                <a:headEnd/>
                <a:tailEnd/>
              </a:ln>
            </p:spPr>
            <p:txBody>
              <a:bodyPr/>
              <a:lstStyle/>
              <a:p>
                <a:endParaRPr lang="en-US"/>
              </a:p>
            </p:txBody>
          </p:sp>
          <p:sp>
            <p:nvSpPr>
              <p:cNvPr id="38020" name="Rectangle 130"/>
              <p:cNvSpPr>
                <a:spLocks noChangeArrowheads="1"/>
              </p:cNvSpPr>
              <p:nvPr/>
            </p:nvSpPr>
            <p:spPr bwMode="auto">
              <a:xfrm>
                <a:off x="5538" y="3495"/>
                <a:ext cx="5" cy="5"/>
              </a:xfrm>
              <a:prstGeom prst="rect">
                <a:avLst/>
              </a:prstGeom>
              <a:solidFill>
                <a:srgbClr val="C0C0C0"/>
              </a:solidFill>
              <a:ln w="9525">
                <a:noFill/>
                <a:miter lim="800000"/>
                <a:headEnd/>
                <a:tailEnd/>
              </a:ln>
            </p:spPr>
            <p:txBody>
              <a:bodyPr/>
              <a:lstStyle/>
              <a:p>
                <a:endParaRPr lang="en-US" sz="1000" u="none"/>
              </a:p>
            </p:txBody>
          </p:sp>
          <p:sp>
            <p:nvSpPr>
              <p:cNvPr id="38021" name="Line 131"/>
              <p:cNvSpPr>
                <a:spLocks noChangeShapeType="1"/>
              </p:cNvSpPr>
              <p:nvPr/>
            </p:nvSpPr>
            <p:spPr bwMode="auto">
              <a:xfrm>
                <a:off x="5538" y="3577"/>
                <a:ext cx="1" cy="1"/>
              </a:xfrm>
              <a:prstGeom prst="line">
                <a:avLst/>
              </a:prstGeom>
              <a:noFill/>
              <a:ln w="0">
                <a:solidFill>
                  <a:srgbClr val="C0C0C0"/>
                </a:solidFill>
                <a:round/>
                <a:headEnd/>
                <a:tailEnd/>
              </a:ln>
            </p:spPr>
            <p:txBody>
              <a:bodyPr/>
              <a:lstStyle/>
              <a:p>
                <a:endParaRPr lang="en-US"/>
              </a:p>
            </p:txBody>
          </p:sp>
          <p:sp>
            <p:nvSpPr>
              <p:cNvPr id="38022" name="Rectangle 132"/>
              <p:cNvSpPr>
                <a:spLocks noChangeArrowheads="1"/>
              </p:cNvSpPr>
              <p:nvPr/>
            </p:nvSpPr>
            <p:spPr bwMode="auto">
              <a:xfrm>
                <a:off x="5538" y="3577"/>
                <a:ext cx="5" cy="4"/>
              </a:xfrm>
              <a:prstGeom prst="rect">
                <a:avLst/>
              </a:prstGeom>
              <a:solidFill>
                <a:srgbClr val="C0C0C0"/>
              </a:solidFill>
              <a:ln w="9525">
                <a:noFill/>
                <a:miter lim="800000"/>
                <a:headEnd/>
                <a:tailEnd/>
              </a:ln>
            </p:spPr>
            <p:txBody>
              <a:bodyPr/>
              <a:lstStyle/>
              <a:p>
                <a:endParaRPr lang="en-US" sz="1000" u="none"/>
              </a:p>
            </p:txBody>
          </p:sp>
          <p:sp>
            <p:nvSpPr>
              <p:cNvPr id="38023" name="Line 133"/>
              <p:cNvSpPr>
                <a:spLocks noChangeShapeType="1"/>
              </p:cNvSpPr>
              <p:nvPr/>
            </p:nvSpPr>
            <p:spPr bwMode="auto">
              <a:xfrm>
                <a:off x="5538" y="3658"/>
                <a:ext cx="1" cy="1"/>
              </a:xfrm>
              <a:prstGeom prst="line">
                <a:avLst/>
              </a:prstGeom>
              <a:noFill/>
              <a:ln w="0">
                <a:solidFill>
                  <a:srgbClr val="C0C0C0"/>
                </a:solidFill>
                <a:round/>
                <a:headEnd/>
                <a:tailEnd/>
              </a:ln>
            </p:spPr>
            <p:txBody>
              <a:bodyPr/>
              <a:lstStyle/>
              <a:p>
                <a:endParaRPr lang="en-US"/>
              </a:p>
            </p:txBody>
          </p:sp>
          <p:sp>
            <p:nvSpPr>
              <p:cNvPr id="38024" name="Rectangle 134"/>
              <p:cNvSpPr>
                <a:spLocks noChangeArrowheads="1"/>
              </p:cNvSpPr>
              <p:nvPr/>
            </p:nvSpPr>
            <p:spPr bwMode="auto">
              <a:xfrm>
                <a:off x="5538" y="3658"/>
                <a:ext cx="5" cy="5"/>
              </a:xfrm>
              <a:prstGeom prst="rect">
                <a:avLst/>
              </a:prstGeom>
              <a:solidFill>
                <a:srgbClr val="C0C0C0"/>
              </a:solidFill>
              <a:ln w="9525">
                <a:noFill/>
                <a:miter lim="800000"/>
                <a:headEnd/>
                <a:tailEnd/>
              </a:ln>
            </p:spPr>
            <p:txBody>
              <a:bodyPr/>
              <a:lstStyle/>
              <a:p>
                <a:endParaRPr lang="en-US" sz="1000" u="none"/>
              </a:p>
            </p:txBody>
          </p:sp>
          <p:sp>
            <p:nvSpPr>
              <p:cNvPr id="38025" name="Line 135"/>
              <p:cNvSpPr>
                <a:spLocks noChangeShapeType="1"/>
              </p:cNvSpPr>
              <p:nvPr/>
            </p:nvSpPr>
            <p:spPr bwMode="auto">
              <a:xfrm>
                <a:off x="5538" y="3739"/>
                <a:ext cx="1" cy="1"/>
              </a:xfrm>
              <a:prstGeom prst="line">
                <a:avLst/>
              </a:prstGeom>
              <a:noFill/>
              <a:ln w="0">
                <a:solidFill>
                  <a:srgbClr val="C0C0C0"/>
                </a:solidFill>
                <a:round/>
                <a:headEnd/>
                <a:tailEnd/>
              </a:ln>
            </p:spPr>
            <p:txBody>
              <a:bodyPr/>
              <a:lstStyle/>
              <a:p>
                <a:endParaRPr lang="en-US"/>
              </a:p>
            </p:txBody>
          </p:sp>
          <p:sp>
            <p:nvSpPr>
              <p:cNvPr id="38026" name="Rectangle 136"/>
              <p:cNvSpPr>
                <a:spLocks noChangeArrowheads="1"/>
              </p:cNvSpPr>
              <p:nvPr/>
            </p:nvSpPr>
            <p:spPr bwMode="auto">
              <a:xfrm>
                <a:off x="5538" y="3739"/>
                <a:ext cx="5" cy="5"/>
              </a:xfrm>
              <a:prstGeom prst="rect">
                <a:avLst/>
              </a:prstGeom>
              <a:solidFill>
                <a:srgbClr val="C0C0C0"/>
              </a:solidFill>
              <a:ln w="9525">
                <a:noFill/>
                <a:miter lim="800000"/>
                <a:headEnd/>
                <a:tailEnd/>
              </a:ln>
            </p:spPr>
            <p:txBody>
              <a:bodyPr/>
              <a:lstStyle/>
              <a:p>
                <a:endParaRPr lang="en-US" sz="1000" u="none"/>
              </a:p>
            </p:txBody>
          </p:sp>
          <p:sp>
            <p:nvSpPr>
              <p:cNvPr id="38027" name="Line 137"/>
              <p:cNvSpPr>
                <a:spLocks noChangeShapeType="1"/>
              </p:cNvSpPr>
              <p:nvPr/>
            </p:nvSpPr>
            <p:spPr bwMode="auto">
              <a:xfrm>
                <a:off x="5538" y="3821"/>
                <a:ext cx="1" cy="1"/>
              </a:xfrm>
              <a:prstGeom prst="line">
                <a:avLst/>
              </a:prstGeom>
              <a:noFill/>
              <a:ln w="0">
                <a:solidFill>
                  <a:srgbClr val="C0C0C0"/>
                </a:solidFill>
                <a:round/>
                <a:headEnd/>
                <a:tailEnd/>
              </a:ln>
            </p:spPr>
            <p:txBody>
              <a:bodyPr/>
              <a:lstStyle/>
              <a:p>
                <a:endParaRPr lang="en-US"/>
              </a:p>
            </p:txBody>
          </p:sp>
          <p:sp>
            <p:nvSpPr>
              <p:cNvPr id="38028" name="Rectangle 138"/>
              <p:cNvSpPr>
                <a:spLocks noChangeArrowheads="1"/>
              </p:cNvSpPr>
              <p:nvPr/>
            </p:nvSpPr>
            <p:spPr bwMode="auto">
              <a:xfrm>
                <a:off x="5538" y="3821"/>
                <a:ext cx="5" cy="4"/>
              </a:xfrm>
              <a:prstGeom prst="rect">
                <a:avLst/>
              </a:prstGeom>
              <a:solidFill>
                <a:srgbClr val="C0C0C0"/>
              </a:solidFill>
              <a:ln w="9525">
                <a:noFill/>
                <a:miter lim="800000"/>
                <a:headEnd/>
                <a:tailEnd/>
              </a:ln>
            </p:spPr>
            <p:txBody>
              <a:bodyPr/>
              <a:lstStyle/>
              <a:p>
                <a:endParaRPr lang="en-US" sz="1000" u="none"/>
              </a:p>
            </p:txBody>
          </p:sp>
          <p:sp>
            <p:nvSpPr>
              <p:cNvPr id="38029" name="Line 139"/>
              <p:cNvSpPr>
                <a:spLocks noChangeShapeType="1"/>
              </p:cNvSpPr>
              <p:nvPr/>
            </p:nvSpPr>
            <p:spPr bwMode="auto">
              <a:xfrm>
                <a:off x="5538" y="3902"/>
                <a:ext cx="1" cy="1"/>
              </a:xfrm>
              <a:prstGeom prst="line">
                <a:avLst/>
              </a:prstGeom>
              <a:noFill/>
              <a:ln w="0">
                <a:solidFill>
                  <a:srgbClr val="C0C0C0"/>
                </a:solidFill>
                <a:round/>
                <a:headEnd/>
                <a:tailEnd/>
              </a:ln>
            </p:spPr>
            <p:txBody>
              <a:bodyPr/>
              <a:lstStyle/>
              <a:p>
                <a:endParaRPr lang="en-US"/>
              </a:p>
            </p:txBody>
          </p:sp>
          <p:sp>
            <p:nvSpPr>
              <p:cNvPr id="38030" name="Rectangle 140"/>
              <p:cNvSpPr>
                <a:spLocks noChangeArrowheads="1"/>
              </p:cNvSpPr>
              <p:nvPr/>
            </p:nvSpPr>
            <p:spPr bwMode="auto">
              <a:xfrm>
                <a:off x="5538" y="3902"/>
                <a:ext cx="5" cy="5"/>
              </a:xfrm>
              <a:prstGeom prst="rect">
                <a:avLst/>
              </a:prstGeom>
              <a:solidFill>
                <a:srgbClr val="C0C0C0"/>
              </a:solidFill>
              <a:ln w="9525">
                <a:noFill/>
                <a:miter lim="800000"/>
                <a:headEnd/>
                <a:tailEnd/>
              </a:ln>
            </p:spPr>
            <p:txBody>
              <a:bodyPr/>
              <a:lstStyle/>
              <a:p>
                <a:endParaRPr lang="en-US" sz="1000" u="none"/>
              </a:p>
            </p:txBody>
          </p:sp>
          <p:sp>
            <p:nvSpPr>
              <p:cNvPr id="38031" name="Line 141"/>
              <p:cNvSpPr>
                <a:spLocks noChangeShapeType="1"/>
              </p:cNvSpPr>
              <p:nvPr/>
            </p:nvSpPr>
            <p:spPr bwMode="auto">
              <a:xfrm>
                <a:off x="5538" y="3988"/>
                <a:ext cx="1" cy="1"/>
              </a:xfrm>
              <a:prstGeom prst="line">
                <a:avLst/>
              </a:prstGeom>
              <a:noFill/>
              <a:ln w="0">
                <a:solidFill>
                  <a:srgbClr val="C0C0C0"/>
                </a:solidFill>
                <a:round/>
                <a:headEnd/>
                <a:tailEnd/>
              </a:ln>
            </p:spPr>
            <p:txBody>
              <a:bodyPr/>
              <a:lstStyle/>
              <a:p>
                <a:endParaRPr lang="en-US"/>
              </a:p>
            </p:txBody>
          </p:sp>
          <p:sp>
            <p:nvSpPr>
              <p:cNvPr id="38032" name="Rectangle 142"/>
              <p:cNvSpPr>
                <a:spLocks noChangeArrowheads="1"/>
              </p:cNvSpPr>
              <p:nvPr/>
            </p:nvSpPr>
            <p:spPr bwMode="auto">
              <a:xfrm>
                <a:off x="5538" y="3988"/>
                <a:ext cx="5" cy="5"/>
              </a:xfrm>
              <a:prstGeom prst="rect">
                <a:avLst/>
              </a:prstGeom>
              <a:solidFill>
                <a:srgbClr val="C0C0C0"/>
              </a:solidFill>
              <a:ln w="9525">
                <a:noFill/>
                <a:miter lim="800000"/>
                <a:headEnd/>
                <a:tailEnd/>
              </a:ln>
            </p:spPr>
            <p:txBody>
              <a:bodyPr/>
              <a:lstStyle/>
              <a:p>
                <a:endParaRPr lang="en-US" sz="1000" u="none"/>
              </a:p>
            </p:txBody>
          </p:sp>
        </p:grpSp>
        <p:sp>
          <p:nvSpPr>
            <p:cNvPr id="146" name="Rectangle 7"/>
            <p:cNvSpPr>
              <a:spLocks noChangeAspect="1" noChangeArrowheads="1"/>
            </p:cNvSpPr>
            <p:nvPr/>
          </p:nvSpPr>
          <p:spPr bwMode="auto">
            <a:xfrm>
              <a:off x="201314" y="7391400"/>
              <a:ext cx="6428086" cy="137540"/>
            </a:xfrm>
            <a:prstGeom prst="rect">
              <a:avLst/>
            </a:prstGeom>
            <a:solidFill>
              <a:srgbClr val="C0C0C0"/>
            </a:solidFill>
            <a:ln w="9525">
              <a:solidFill>
                <a:schemeClr val="tx1"/>
              </a:solidFill>
              <a:miter lim="800000"/>
              <a:headEnd/>
              <a:tailEnd/>
            </a:ln>
          </p:spPr>
          <p:txBody>
            <a:bodyPr/>
            <a:lstStyle/>
            <a:p>
              <a:endParaRPr lang="en-US" sz="1000" u="none"/>
            </a:p>
          </p:txBody>
        </p:sp>
        <p:sp>
          <p:nvSpPr>
            <p:cNvPr id="147" name="Rectangle 12"/>
            <p:cNvSpPr>
              <a:spLocks noChangeAspect="1" noChangeArrowheads="1"/>
            </p:cNvSpPr>
            <p:nvPr/>
          </p:nvSpPr>
          <p:spPr bwMode="auto">
            <a:xfrm>
              <a:off x="1158400" y="7391400"/>
              <a:ext cx="213200" cy="153888"/>
            </a:xfrm>
            <a:prstGeom prst="rect">
              <a:avLst/>
            </a:prstGeom>
            <a:noFill/>
            <a:ln w="9525">
              <a:noFill/>
              <a:miter lim="800000"/>
              <a:headEnd/>
              <a:tailEnd/>
            </a:ln>
          </p:spPr>
          <p:txBody>
            <a:bodyPr wrap="none" lIns="0" tIns="0" rIns="0" bIns="0">
              <a:spAutoFit/>
            </a:bodyPr>
            <a:lstStyle/>
            <a:p>
              <a:r>
                <a:rPr lang="en-US" sz="1000" u="none" dirty="0" smtClean="0">
                  <a:solidFill>
                    <a:srgbClr val="000000"/>
                  </a:solidFill>
                </a:rPr>
                <a:t>PIR</a:t>
              </a:r>
              <a:endParaRPr lang="en-US" sz="1000" u="none" dirty="0"/>
            </a:p>
          </p:txBody>
        </p:sp>
        <p:sp>
          <p:nvSpPr>
            <p:cNvPr id="148" name="Rectangle 147"/>
            <p:cNvSpPr/>
            <p:nvPr/>
          </p:nvSpPr>
          <p:spPr bwMode="auto">
            <a:xfrm>
              <a:off x="228600" y="7543800"/>
              <a:ext cx="2133600" cy="14478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49" name="Rectangle 148"/>
            <p:cNvSpPr/>
            <p:nvPr/>
          </p:nvSpPr>
          <p:spPr bwMode="auto">
            <a:xfrm>
              <a:off x="2362200" y="7543800"/>
              <a:ext cx="2133600" cy="14478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50" name="Rectangle 149"/>
            <p:cNvSpPr/>
            <p:nvPr/>
          </p:nvSpPr>
          <p:spPr bwMode="auto">
            <a:xfrm>
              <a:off x="4495800" y="7543800"/>
              <a:ext cx="2133600" cy="1447800"/>
            </a:xfrm>
            <a:prstGeom prst="rect">
              <a:avLst/>
            </a:prstGeom>
            <a:no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p:txBody>
        </p:sp>
        <p:sp>
          <p:nvSpPr>
            <p:cNvPr id="151" name="Rectangle 12"/>
            <p:cNvSpPr>
              <a:spLocks noChangeAspect="1" noChangeArrowheads="1"/>
            </p:cNvSpPr>
            <p:nvPr/>
          </p:nvSpPr>
          <p:spPr bwMode="auto">
            <a:xfrm>
              <a:off x="3276600" y="7391400"/>
              <a:ext cx="213200" cy="153888"/>
            </a:xfrm>
            <a:prstGeom prst="rect">
              <a:avLst/>
            </a:prstGeom>
            <a:noFill/>
            <a:ln w="9525">
              <a:noFill/>
              <a:miter lim="800000"/>
              <a:headEnd/>
              <a:tailEnd/>
            </a:ln>
          </p:spPr>
          <p:txBody>
            <a:bodyPr wrap="none" lIns="0" tIns="0" rIns="0" bIns="0">
              <a:spAutoFit/>
            </a:bodyPr>
            <a:lstStyle/>
            <a:p>
              <a:r>
                <a:rPr lang="en-US" sz="1000" u="none" dirty="0" smtClean="0">
                  <a:solidFill>
                    <a:srgbClr val="000000"/>
                  </a:solidFill>
                </a:rPr>
                <a:t>SIR</a:t>
              </a:r>
              <a:endParaRPr lang="en-US" sz="1000" u="none" dirty="0"/>
            </a:p>
          </p:txBody>
        </p:sp>
        <p:sp>
          <p:nvSpPr>
            <p:cNvPr id="152" name="Rectangle 12"/>
            <p:cNvSpPr>
              <a:spLocks noChangeAspect="1" noChangeArrowheads="1"/>
            </p:cNvSpPr>
            <p:nvPr/>
          </p:nvSpPr>
          <p:spPr bwMode="auto">
            <a:xfrm>
              <a:off x="5257800" y="7391400"/>
              <a:ext cx="610745" cy="153888"/>
            </a:xfrm>
            <a:prstGeom prst="rect">
              <a:avLst/>
            </a:prstGeom>
            <a:noFill/>
            <a:ln w="9525">
              <a:noFill/>
              <a:miter lim="800000"/>
              <a:headEnd/>
              <a:tailEnd/>
            </a:ln>
          </p:spPr>
          <p:txBody>
            <a:bodyPr wrap="none" lIns="0" tIns="0" rIns="0" bIns="0">
              <a:spAutoFit/>
            </a:bodyPr>
            <a:lstStyle/>
            <a:p>
              <a:r>
                <a:rPr lang="en-US" sz="1000" u="none" dirty="0" smtClean="0">
                  <a:solidFill>
                    <a:srgbClr val="000000"/>
                  </a:solidFill>
                </a:rPr>
                <a:t>Indicators</a:t>
              </a:r>
              <a:endParaRPr lang="en-US" sz="1000" u="none" dirty="0"/>
            </a:p>
          </p:txBody>
        </p:sp>
        <p:cxnSp>
          <p:nvCxnSpPr>
            <p:cNvPr id="153" name="Straight Arrow Connector 152"/>
            <p:cNvCxnSpPr/>
            <p:nvPr/>
          </p:nvCxnSpPr>
          <p:spPr bwMode="auto">
            <a:xfrm>
              <a:off x="2286000" y="8305800"/>
              <a:ext cx="2286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154" name="Straight Arrow Connector 153"/>
            <p:cNvCxnSpPr/>
            <p:nvPr/>
          </p:nvCxnSpPr>
          <p:spPr bwMode="auto">
            <a:xfrm>
              <a:off x="4419600" y="8305800"/>
              <a:ext cx="2286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gr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ChangeArrowheads="1"/>
          </p:cNvSpPr>
          <p:nvPr/>
        </p:nvSpPr>
        <p:spPr bwMode="auto">
          <a:xfrm>
            <a:off x="0" y="90488"/>
            <a:ext cx="6858000" cy="7294296"/>
          </a:xfrm>
          <a:prstGeom prst="rect">
            <a:avLst/>
          </a:prstGeom>
          <a:noFill/>
          <a:ln w="9525">
            <a:noFill/>
            <a:miter lim="800000"/>
            <a:headEnd/>
            <a:tailEnd/>
          </a:ln>
        </p:spPr>
        <p:txBody>
          <a:bodyPr lIns="91431" tIns="45716" rIns="91431" bIns="45716">
            <a:spAutoFit/>
          </a:bodyPr>
          <a:lstStyle/>
          <a:p>
            <a:r>
              <a:rPr lang="en-US" u="none" dirty="0" smtClean="0">
                <a:cs typeface="Times New Roman" pitchFamily="18" charset="0"/>
              </a:rPr>
              <a:t>CBRNE 6 (Decontamination Request)</a:t>
            </a:r>
            <a:endParaRPr lang="en-US" b="0" u="none" dirty="0">
              <a:cs typeface="Times New Roman" pitchFamily="18" charset="0"/>
            </a:endParaRPr>
          </a:p>
          <a:p>
            <a:pPr eaLnBrk="0" hangingPunct="0"/>
            <a:endParaRPr lang="en-US" b="0" u="none" dirty="0" smtClean="0">
              <a:cs typeface="Times New Roman" pitchFamily="18" charset="0"/>
            </a:endParaRPr>
          </a:p>
          <a:p>
            <a:r>
              <a:rPr lang="en-US" b="0" u="none" dirty="0" smtClean="0"/>
              <a:t>LINE 1 – Date and Time ______________________________(DTG)</a:t>
            </a:r>
          </a:p>
          <a:p>
            <a:endParaRPr lang="en-US" b="0" u="none" dirty="0" smtClean="0"/>
          </a:p>
          <a:p>
            <a:r>
              <a:rPr lang="en-US" b="0" u="none" dirty="0" smtClean="0"/>
              <a:t>LINE 2 -- Unit________________________________________(Unit Making Report)</a:t>
            </a:r>
          </a:p>
          <a:p>
            <a:endParaRPr lang="en-US" b="0" u="none" dirty="0" smtClean="0"/>
          </a:p>
          <a:p>
            <a:r>
              <a:rPr lang="en-US" b="0" u="none" dirty="0" smtClean="0"/>
              <a:t>LINE 3 -- Type Decon_________________________________(Type of Decontamination Support Required (Operational/Thorough))</a:t>
            </a:r>
          </a:p>
          <a:p>
            <a:endParaRPr lang="en-US" b="0" u="none" dirty="0" smtClean="0"/>
          </a:p>
          <a:p>
            <a:r>
              <a:rPr lang="en-US" b="0" u="none" dirty="0" smtClean="0"/>
              <a:t>LINE 4 – Type / Quantity______________________________(Type and Quantity of Equipment to be Decontaminated)</a:t>
            </a:r>
          </a:p>
          <a:p>
            <a:endParaRPr lang="en-US" b="0" u="none" dirty="0" smtClean="0"/>
          </a:p>
          <a:p>
            <a:r>
              <a:rPr lang="en-US" b="0" u="none" dirty="0" smtClean="0"/>
              <a:t>LINE 5 – Decon Location___________________________(Six-Digit Grid Coordinate Grid Zone Designator of Decontamination Site Location)</a:t>
            </a:r>
          </a:p>
          <a:p>
            <a:endParaRPr lang="en-US" b="0" u="none" dirty="0" smtClean="0"/>
          </a:p>
          <a:p>
            <a:r>
              <a:rPr lang="en-US" b="0" u="none" dirty="0" smtClean="0"/>
              <a:t>LINE 6 -- Personnel__________________________________(Number of Personnel Requiring Decontamination)</a:t>
            </a:r>
          </a:p>
          <a:p>
            <a:endParaRPr lang="en-US" b="0" u="none" dirty="0" smtClean="0"/>
          </a:p>
          <a:p>
            <a:r>
              <a:rPr lang="en-US" b="0" u="none" dirty="0" smtClean="0"/>
              <a:t>LINE 7 – Type Contamination _______________________(Type of Contamination (Nuclear, Biological, or Chemical), if Chemical, Type Agent if Known)</a:t>
            </a:r>
          </a:p>
          <a:p>
            <a:endParaRPr lang="en-US" b="0" u="none" dirty="0" smtClean="0"/>
          </a:p>
          <a:p>
            <a:r>
              <a:rPr lang="en-US" b="0" u="none" dirty="0" smtClean="0"/>
              <a:t>LINE 8 – Time to Decon ______________________________(Request Time to Start Decontaminate)</a:t>
            </a:r>
          </a:p>
          <a:p>
            <a:endParaRPr lang="en-US" b="0" u="none" dirty="0" smtClean="0"/>
          </a:p>
          <a:p>
            <a:r>
              <a:rPr lang="en-US" b="0" u="none" dirty="0" smtClean="0"/>
              <a:t>LINE 9 – Link Up POC________________________________(Frequency and Call Sign of Link-Up Point POC)</a:t>
            </a:r>
          </a:p>
          <a:p>
            <a:endParaRPr lang="en-US" b="0" u="none" dirty="0" smtClean="0"/>
          </a:p>
          <a:p>
            <a:r>
              <a:rPr lang="en-US" b="0" u="none" dirty="0" smtClean="0"/>
              <a:t>LINE 10 -- CP at Decon Site__________________________(Link-up Point Decontamination Assets)</a:t>
            </a:r>
          </a:p>
          <a:p>
            <a:endParaRPr lang="en-US" b="0" u="none" dirty="0" smtClean="0"/>
          </a:p>
          <a:p>
            <a:r>
              <a:rPr lang="en-US" b="0" u="none" dirty="0" smtClean="0"/>
              <a:t>**Repeat lines 3 through 10 to report multiple mission/mission data. Assign sequential line numbers to succeeding iterations; for example, first iteration 3 through 10; second iteration 3a through 10a; third iteration 3b through 10b; and so on.</a:t>
            </a:r>
          </a:p>
          <a:p>
            <a:endParaRPr lang="en-US" b="0" u="none" dirty="0" smtClean="0"/>
          </a:p>
          <a:p>
            <a:r>
              <a:rPr lang="en-US" b="0" u="none" dirty="0" smtClean="0"/>
              <a:t>LINE 11 – Narrative _________________________________(Free Text for Additional Information Required for Clarification of Report)</a:t>
            </a:r>
          </a:p>
          <a:p>
            <a:endParaRPr lang="en-US" b="0" u="none" dirty="0" smtClean="0"/>
          </a:p>
          <a:p>
            <a:r>
              <a:rPr lang="en-US" b="0" u="none" dirty="0" smtClean="0"/>
              <a:t>LINE 12 – Authentication ___________________________(Report Authentication)</a:t>
            </a:r>
          </a:p>
          <a:p>
            <a:pPr eaLnBrk="0" hangingPunct="0"/>
            <a:endParaRPr lang="en-US" b="0" u="none" dirty="0">
              <a:cs typeface="Times New Roman" pitchFamily="18" charset="0"/>
            </a:endParaRPr>
          </a:p>
        </p:txBody>
      </p:sp>
      <p:sp>
        <p:nvSpPr>
          <p:cNvPr id="76803" name="Rectangle 2"/>
          <p:cNvSpPr>
            <a:spLocks noChangeArrowheads="1"/>
          </p:cNvSpPr>
          <p:nvPr/>
        </p:nvSpPr>
        <p:spPr bwMode="auto">
          <a:xfrm>
            <a:off x="5410200" y="76200"/>
            <a:ext cx="13716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505-3 CBRNE </a:t>
            </a:r>
            <a:r>
              <a:rPr lang="en-US" u="none" dirty="0">
                <a:solidFill>
                  <a:schemeClr val="tx2"/>
                </a:solidFill>
              </a:rPr>
              <a:t>Reports</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396" y="533392"/>
          <a:ext cx="6553208" cy="8153414"/>
        </p:xfrm>
        <a:graphic>
          <a:graphicData uri="http://schemas.openxmlformats.org/drawingml/2006/table">
            <a:tbl>
              <a:tblPr/>
              <a:tblGrid>
                <a:gridCol w="819151"/>
                <a:gridCol w="819151"/>
                <a:gridCol w="819151"/>
                <a:gridCol w="819151"/>
                <a:gridCol w="819151"/>
                <a:gridCol w="819151"/>
                <a:gridCol w="819151"/>
                <a:gridCol w="819151"/>
              </a:tblGrid>
              <a:tr h="237980">
                <a:tc>
                  <a:txBody>
                    <a:bodyPr/>
                    <a:lstStyle/>
                    <a:p>
                      <a:pPr algn="l" fontAlgn="b"/>
                      <a:endParaRPr lang="en-US" sz="1200" b="0" i="0" u="none" strike="noStrike" dirty="0">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r>
              <a:tr h="301440">
                <a:tc gridSpan="8">
                  <a:txBody>
                    <a:bodyPr/>
                    <a:lstStyle/>
                    <a:p>
                      <a:pPr algn="ctr" fontAlgn="ctr"/>
                      <a:r>
                        <a:rPr lang="en-US" sz="1600" b="1" i="0" u="none" strike="noStrike">
                          <a:solidFill>
                            <a:srgbClr val="000000"/>
                          </a:solidFill>
                          <a:latin typeface="Arial"/>
                        </a:rPr>
                        <a:t>TRAINING CLOSURE REPORT</a:t>
                      </a:r>
                    </a:p>
                  </a:txBody>
                  <a:tcPr marL="4243" marR="4243" marT="4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647">
                <a:tc gridSpan="3">
                  <a:txBody>
                    <a:bodyPr/>
                    <a:lstStyle/>
                    <a:p>
                      <a:pPr algn="l" fontAlgn="b"/>
                      <a:r>
                        <a:rPr lang="en-US" sz="1200" b="0" i="0" u="none" strike="noStrike">
                          <a:solidFill>
                            <a:srgbClr val="000000"/>
                          </a:solidFill>
                          <a:latin typeface="Arial"/>
                        </a:rPr>
                        <a:t>Unit</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647">
                <a:tc gridSpan="3">
                  <a:txBody>
                    <a:bodyPr/>
                    <a:lstStyle/>
                    <a:p>
                      <a:pPr algn="l" fontAlgn="b"/>
                      <a:r>
                        <a:rPr lang="en-US" sz="1200" b="0" i="0" u="none" strike="noStrike">
                          <a:solidFill>
                            <a:srgbClr val="000000"/>
                          </a:solidFill>
                          <a:latin typeface="Arial"/>
                        </a:rPr>
                        <a:t>Training Event</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647">
                <a:tc gridSpan="3">
                  <a:txBody>
                    <a:bodyPr/>
                    <a:lstStyle/>
                    <a:p>
                      <a:pPr algn="l" fontAlgn="b"/>
                      <a:r>
                        <a:rPr lang="en-US" sz="1200" b="0" i="0" u="none" strike="noStrike">
                          <a:solidFill>
                            <a:srgbClr val="000000"/>
                          </a:solidFill>
                          <a:latin typeface="Arial"/>
                        </a:rPr>
                        <a:t>DTG Training Completed</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gridSpan="3">
                  <a:txBody>
                    <a:bodyPr/>
                    <a:lstStyle/>
                    <a:p>
                      <a:pPr algn="l" fontAlgn="b"/>
                      <a:r>
                        <a:rPr lang="en-US" sz="1200" b="0" i="0" u="none" strike="noStrike">
                          <a:solidFill>
                            <a:srgbClr val="000000"/>
                          </a:solidFill>
                          <a:latin typeface="Arial"/>
                        </a:rPr>
                        <a:t>Location of Training</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980">
                <a:tc gridSpan="3">
                  <a:txBody>
                    <a:bodyPr/>
                    <a:lstStyle/>
                    <a:p>
                      <a:pPr algn="ctr" fontAlgn="b"/>
                      <a:r>
                        <a:rPr lang="en-US" sz="1200" b="0" i="0" u="none" strike="noStrike">
                          <a:solidFill>
                            <a:srgbClr val="000000"/>
                          </a:solidFill>
                          <a:latin typeface="Arial"/>
                        </a:rPr>
                        <a:t># Personnel Trained</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gridSpan="8">
                  <a:txBody>
                    <a:bodyPr/>
                    <a:lstStyle/>
                    <a:p>
                      <a:pPr algn="l" fontAlgn="b"/>
                      <a:r>
                        <a:rPr lang="en-US" sz="1200" b="0" i="0" u="none" strike="noStrike">
                          <a:solidFill>
                            <a:srgbClr val="000000"/>
                          </a:solidFill>
                          <a:latin typeface="Arial"/>
                        </a:rPr>
                        <a:t># Rounds Fired by DODIC</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l" fontAlgn="b"/>
                      <a:r>
                        <a:rPr lang="en-US" sz="1200" b="0" i="0" u="none" strike="noStrike">
                          <a:solidFill>
                            <a:srgbClr val="000000"/>
                          </a:solidFill>
                          <a:latin typeface="Arial"/>
                        </a:rPr>
                        <a:t>DODIC</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Rounds Fired</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26647">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200" b="0" i="0" u="none" strike="noStrike">
                        <a:solidFill>
                          <a:srgbClr val="000000"/>
                        </a:solidFill>
                        <a:latin typeface="Arial"/>
                      </a:endParaRPr>
                    </a:p>
                  </a:txBody>
                  <a:tcPr marL="4243" marR="4243" marT="4243"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1200" b="0" i="0" u="none" strike="noStrike">
                        <a:solidFill>
                          <a:srgbClr val="000000"/>
                        </a:solidFill>
                        <a:latin typeface="Arial"/>
                      </a:endParaRPr>
                    </a:p>
                  </a:txBody>
                  <a:tcPr marL="4243" marR="4243" marT="4243" marB="0" anchor="b">
                    <a:lnL>
                      <a:noFill/>
                    </a:lnL>
                    <a:lnR>
                      <a:noFill/>
                    </a:lnR>
                    <a:lnT>
                      <a:noFill/>
                    </a:lnT>
                    <a:lnB>
                      <a:noFill/>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a:noFill/>
                    </a:lnB>
                  </a:tcPr>
                </a:tc>
              </a:tr>
              <a:tr h="237980">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 </a:t>
                      </a:r>
                    </a:p>
                  </a:txBody>
                  <a:tcPr marL="4243" marR="4243" marT="42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 </a:t>
                      </a:r>
                    </a:p>
                  </a:txBody>
                  <a:tcPr marL="4243" marR="4243" marT="4243"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37980">
                <a:tc gridSpan="4">
                  <a:txBody>
                    <a:bodyPr/>
                    <a:lstStyle/>
                    <a:p>
                      <a:pPr algn="ctr" fontAlgn="b"/>
                      <a:r>
                        <a:rPr lang="en-US" sz="1200" b="0" i="0" u="none" strike="noStrike">
                          <a:solidFill>
                            <a:srgbClr val="000000"/>
                          </a:solidFill>
                          <a:latin typeface="Arial"/>
                        </a:rPr>
                        <a:t>Sensitive Items (Green/Amber/Red)</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gridSpan="4">
                  <a:txBody>
                    <a:bodyPr/>
                    <a:lstStyle/>
                    <a:p>
                      <a:pPr algn="ctr" fontAlgn="b"/>
                      <a:r>
                        <a:rPr lang="en-US" sz="1200" b="0" i="0" u="none" strike="noStrike">
                          <a:solidFill>
                            <a:srgbClr val="000000"/>
                          </a:solidFill>
                          <a:latin typeface="Arial"/>
                        </a:rPr>
                        <a:t>Personnel (Green/Amber/Red)</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b"/>
                      <a:r>
                        <a:rPr lang="en-US" sz="1200" b="0" i="0" u="none" strike="noStrike" dirty="0">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980">
                <a:tc gridSpan="8">
                  <a:txBody>
                    <a:bodyPr/>
                    <a:lstStyle/>
                    <a:p>
                      <a:pPr algn="l" fontAlgn="b"/>
                      <a:r>
                        <a:rPr lang="en-US" sz="1200" b="0" i="0" u="none" strike="noStrike">
                          <a:solidFill>
                            <a:srgbClr val="000000"/>
                          </a:solidFill>
                          <a:latin typeface="Arial"/>
                        </a:rPr>
                        <a:t>Lessons Learned / Remarks</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647">
                <a:tc gridSpan="8">
                  <a:txBody>
                    <a:bodyPr/>
                    <a:lstStyle/>
                    <a:p>
                      <a:pPr algn="ctr" fontAlgn="t"/>
                      <a:r>
                        <a:rPr lang="en-US" sz="1200" b="0" i="0" u="none" strike="noStrike">
                          <a:solidFill>
                            <a:srgbClr val="000000"/>
                          </a:solidFill>
                          <a:latin typeface="Calibri"/>
                        </a:rPr>
                        <a:t> </a:t>
                      </a:r>
                    </a:p>
                  </a:txBody>
                  <a:tcPr marL="4243" marR="4243" marT="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863">
                <a:tc gridSpan="8">
                  <a:txBody>
                    <a:bodyPr/>
                    <a:lstStyle/>
                    <a:p>
                      <a:pPr algn="ctr" fontAlgn="t"/>
                      <a:r>
                        <a:rPr lang="en-US" sz="1200" b="0" i="0" u="none" strike="noStrike">
                          <a:solidFill>
                            <a:srgbClr val="000000"/>
                          </a:solidFill>
                          <a:latin typeface="Calibri"/>
                        </a:rPr>
                        <a:t> </a:t>
                      </a:r>
                    </a:p>
                  </a:txBody>
                  <a:tcPr marL="4243" marR="4243" marT="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647">
                <a:tc gridSpan="8">
                  <a:txBody>
                    <a:bodyPr/>
                    <a:lstStyle/>
                    <a:p>
                      <a:pPr algn="ctr" fontAlgn="t"/>
                      <a:r>
                        <a:rPr lang="en-US" sz="1200" b="0" i="0" u="none" strike="noStrike">
                          <a:solidFill>
                            <a:srgbClr val="000000"/>
                          </a:solidFill>
                          <a:latin typeface="Calibri"/>
                        </a:rPr>
                        <a:t> </a:t>
                      </a:r>
                    </a:p>
                  </a:txBody>
                  <a:tcPr marL="4243" marR="4243" marT="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14863">
                <a:tc gridSpan="8">
                  <a:txBody>
                    <a:bodyPr/>
                    <a:lstStyle/>
                    <a:p>
                      <a:pPr algn="ctr" fontAlgn="t"/>
                      <a:r>
                        <a:rPr lang="en-US" sz="1200" b="0" i="0" u="none" strike="noStrike">
                          <a:solidFill>
                            <a:srgbClr val="000000"/>
                          </a:solidFill>
                          <a:latin typeface="Calibri"/>
                        </a:rPr>
                        <a:t> </a:t>
                      </a:r>
                    </a:p>
                  </a:txBody>
                  <a:tcPr marL="4243" marR="4243" marT="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647">
                <a:tc gridSpan="8">
                  <a:txBody>
                    <a:bodyPr/>
                    <a:lstStyle/>
                    <a:p>
                      <a:pPr algn="ctr" fontAlgn="t"/>
                      <a:r>
                        <a:rPr lang="en-US" sz="1200" b="0" i="0" u="none" strike="noStrike">
                          <a:solidFill>
                            <a:srgbClr val="000000"/>
                          </a:solidFill>
                          <a:latin typeface="Calibri"/>
                        </a:rPr>
                        <a:t> </a:t>
                      </a:r>
                    </a:p>
                  </a:txBody>
                  <a:tcPr marL="4243" marR="4243" marT="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26647">
                <a:tc gridSpan="8">
                  <a:txBody>
                    <a:bodyPr/>
                    <a:lstStyle/>
                    <a:p>
                      <a:pPr algn="ctr" fontAlgn="t"/>
                      <a:r>
                        <a:rPr lang="en-US" sz="1200" b="0" i="0" u="none" strike="noStrike">
                          <a:solidFill>
                            <a:srgbClr val="000000"/>
                          </a:solidFill>
                          <a:latin typeface="Calibri"/>
                        </a:rPr>
                        <a:t> </a:t>
                      </a:r>
                    </a:p>
                  </a:txBody>
                  <a:tcPr marL="4243" marR="4243" marT="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gridSpan="8">
                  <a:txBody>
                    <a:bodyPr/>
                    <a:lstStyle/>
                    <a:p>
                      <a:pPr algn="ctr" fontAlgn="t"/>
                      <a:r>
                        <a:rPr lang="en-US" sz="1200" b="0" i="0" u="none" strike="noStrike">
                          <a:solidFill>
                            <a:srgbClr val="000000"/>
                          </a:solidFill>
                          <a:latin typeface="Calibri"/>
                        </a:rPr>
                        <a:t> </a:t>
                      </a:r>
                    </a:p>
                  </a:txBody>
                  <a:tcPr marL="4243" marR="4243" marT="42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7980">
                <a:tc gridSpan="3">
                  <a:txBody>
                    <a:bodyPr/>
                    <a:lstStyle/>
                    <a:p>
                      <a:pPr algn="ctr" fontAlgn="b"/>
                      <a:r>
                        <a:rPr lang="en-US" sz="1200" b="0" i="0" u="none" strike="noStrike">
                          <a:solidFill>
                            <a:srgbClr val="000000"/>
                          </a:solidFill>
                          <a:latin typeface="Arial"/>
                        </a:rPr>
                        <a:t>Submitted By</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200" b="0" i="0" u="none" strike="noStrike">
                          <a:solidFill>
                            <a:srgbClr val="000000"/>
                          </a:solidFill>
                          <a:latin typeface="Arial"/>
                        </a:rPr>
                        <a:t> </a:t>
                      </a:r>
                    </a:p>
                  </a:txBody>
                  <a:tcPr marL="4243" marR="4243" marT="42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37980">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latin typeface="Calibri"/>
                      </a:endParaRPr>
                    </a:p>
                  </a:txBody>
                  <a:tcPr marL="4243" marR="4243" marT="4243"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863">
                <a:tc gridSpan="4">
                  <a:txBody>
                    <a:bodyPr/>
                    <a:lstStyle/>
                    <a:p>
                      <a:pPr algn="ctr" fontAlgn="ctr"/>
                      <a:r>
                        <a:rPr lang="en-US" sz="1200" b="0" i="0" u="none" strike="noStrike">
                          <a:solidFill>
                            <a:srgbClr val="000000"/>
                          </a:solidFill>
                          <a:latin typeface="Arial"/>
                        </a:rPr>
                        <a:t>Range Control Clearance</a:t>
                      </a:r>
                    </a:p>
                  </a:txBody>
                  <a:tcPr marL="4243" marR="4243" marT="4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1200" b="0" i="0" u="none" strike="noStrike" dirty="0">
                          <a:solidFill>
                            <a:srgbClr val="000000"/>
                          </a:solidFill>
                          <a:latin typeface="Arial"/>
                        </a:rPr>
                        <a:t> </a:t>
                      </a:r>
                    </a:p>
                  </a:txBody>
                  <a:tcPr marL="4243" marR="4243" marT="42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2"/>
          <p:cNvSpPr>
            <a:spLocks noChangeArrowheads="1"/>
          </p:cNvSpPr>
          <p:nvPr/>
        </p:nvSpPr>
        <p:spPr bwMode="auto">
          <a:xfrm>
            <a:off x="57150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506</a:t>
            </a:r>
            <a:r>
              <a:rPr lang="en-US" u="none" dirty="0">
                <a:solidFill>
                  <a:schemeClr val="tx2"/>
                </a:solidFill>
              </a:rPr>
              <a:t/>
            </a:r>
            <a:br>
              <a:rPr lang="en-US" u="none" dirty="0">
                <a:solidFill>
                  <a:schemeClr val="tx2"/>
                </a:solidFill>
              </a:rPr>
            </a:br>
            <a:r>
              <a:rPr lang="en-US" u="none" dirty="0" smtClean="0">
                <a:solidFill>
                  <a:schemeClr val="tx2"/>
                </a:solidFill>
              </a:rPr>
              <a:t>Training Closure Report</a:t>
            </a:r>
            <a:endParaRPr lang="en-US" u="none" dirty="0">
              <a:solidFill>
                <a:schemeClr val="tx2"/>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52400" y="762000"/>
          <a:ext cx="6477000" cy="7552930"/>
        </p:xfrm>
        <a:graphic>
          <a:graphicData uri="http://schemas.openxmlformats.org/drawingml/2006/table">
            <a:tbl>
              <a:tblPr/>
              <a:tblGrid>
                <a:gridCol w="809625"/>
                <a:gridCol w="809625"/>
                <a:gridCol w="809625"/>
                <a:gridCol w="809625"/>
                <a:gridCol w="809625"/>
                <a:gridCol w="809625"/>
                <a:gridCol w="809625"/>
                <a:gridCol w="809625"/>
              </a:tblGrid>
              <a:tr h="165988">
                <a:tc>
                  <a:txBody>
                    <a:bodyPr/>
                    <a:lstStyle/>
                    <a:p>
                      <a:pPr algn="l" fontAlgn="b"/>
                      <a:endParaRPr lang="en-US" sz="1050" b="0" i="0" u="none" strike="noStrike" dirty="0">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r>
              <a:tr h="196448">
                <a:tc gridSpan="8">
                  <a:txBody>
                    <a:bodyPr/>
                    <a:lstStyle/>
                    <a:p>
                      <a:pPr algn="ctr" fontAlgn="ctr"/>
                      <a:r>
                        <a:rPr lang="en-US" sz="1100" b="1" i="0" u="none" strike="noStrike">
                          <a:solidFill>
                            <a:srgbClr val="000000"/>
                          </a:solidFill>
                          <a:latin typeface="Arial"/>
                        </a:rPr>
                        <a:t>ADMINISTRATIVE DATA</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290">
                <a:tc gridSpan="2">
                  <a:txBody>
                    <a:bodyPr/>
                    <a:lstStyle/>
                    <a:p>
                      <a:pPr algn="l" fontAlgn="b"/>
                      <a:r>
                        <a:rPr lang="en-US" sz="1050" b="0" i="0" u="none" strike="noStrike">
                          <a:solidFill>
                            <a:srgbClr val="000000"/>
                          </a:solidFill>
                          <a:latin typeface="Arial"/>
                        </a:rPr>
                        <a:t>UNIT</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algn="ctr" fontAlgn="b"/>
                      <a:r>
                        <a:rPr lang="en-US" sz="1050" b="1"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290">
                <a:tc gridSpan="2">
                  <a:txBody>
                    <a:bodyPr/>
                    <a:lstStyle/>
                    <a:p>
                      <a:pPr algn="l" fontAlgn="b"/>
                      <a:r>
                        <a:rPr lang="en-US" sz="1050" b="0" i="0" u="none" strike="noStrike">
                          <a:solidFill>
                            <a:srgbClr val="000000"/>
                          </a:solidFill>
                          <a:latin typeface="Arial"/>
                        </a:rPr>
                        <a:t>Name and Rank</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algn="ctr" fontAlgn="b"/>
                      <a:r>
                        <a:rPr lang="en-US" sz="1050" b="1"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290">
                <a:tc gridSpan="2">
                  <a:txBody>
                    <a:bodyPr/>
                    <a:lstStyle/>
                    <a:p>
                      <a:pPr algn="l" fontAlgn="b"/>
                      <a:r>
                        <a:rPr lang="en-US" sz="1050" b="0" i="0" u="none" strike="noStrike">
                          <a:solidFill>
                            <a:srgbClr val="000000"/>
                          </a:solidFill>
                          <a:latin typeface="Arial"/>
                        </a:rPr>
                        <a:t>Contact Number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algn="ctr" fontAlgn="b"/>
                      <a:r>
                        <a:rPr lang="en-US" sz="1050" b="1"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290">
                <a:tc gridSpan="2">
                  <a:txBody>
                    <a:bodyPr/>
                    <a:lstStyle/>
                    <a:p>
                      <a:pPr algn="l" fontAlgn="b"/>
                      <a:r>
                        <a:rPr lang="en-US" sz="1050" b="0" i="0" u="none" strike="noStrike">
                          <a:solidFill>
                            <a:srgbClr val="000000"/>
                          </a:solidFill>
                          <a:latin typeface="Arial"/>
                        </a:rPr>
                        <a:t>Email Address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algn="ctr" fontAlgn="b"/>
                      <a:r>
                        <a:rPr lang="en-US" sz="1050" b="1"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290">
                <a:tc gridSpan="2">
                  <a:txBody>
                    <a:bodyPr/>
                    <a:lstStyle/>
                    <a:p>
                      <a:pPr algn="l" fontAlgn="b"/>
                      <a:r>
                        <a:rPr lang="en-US" sz="1050" b="0" i="0" u="none" strike="noStrike">
                          <a:solidFill>
                            <a:srgbClr val="000000"/>
                          </a:solidFill>
                          <a:latin typeface="Arial"/>
                        </a:rPr>
                        <a:t>Date Submitted</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6">
                  <a:txBody>
                    <a:bodyPr/>
                    <a:lstStyle/>
                    <a:p>
                      <a:pPr algn="ctr" fontAlgn="b"/>
                      <a:r>
                        <a:rPr lang="en-US" sz="1050" b="1"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290">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1"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1"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1"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1"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1"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1"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448">
                <a:tc gridSpan="8">
                  <a:txBody>
                    <a:bodyPr/>
                    <a:lstStyle/>
                    <a:p>
                      <a:pPr algn="ctr" fontAlgn="ctr"/>
                      <a:r>
                        <a:rPr lang="en-US" sz="1100" b="1" i="0" u="none" strike="noStrike">
                          <a:solidFill>
                            <a:srgbClr val="000000"/>
                          </a:solidFill>
                          <a:latin typeface="Arial"/>
                        </a:rPr>
                        <a:t>RANGE / TRAINING AREA / SUPPORT</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gridSpan="3">
                  <a:txBody>
                    <a:bodyPr/>
                    <a:lstStyle/>
                    <a:p>
                      <a:pPr algn="l" fontAlgn="b"/>
                      <a:r>
                        <a:rPr lang="en-US" sz="1050" b="0" i="0" u="none" strike="noStrike">
                          <a:solidFill>
                            <a:srgbClr val="000000"/>
                          </a:solidFill>
                          <a:latin typeface="Arial"/>
                        </a:rPr>
                        <a:t>Training Event / Location</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gridSpan="3">
                  <a:txBody>
                    <a:bodyPr/>
                    <a:lstStyle/>
                    <a:p>
                      <a:pPr algn="l" fontAlgn="b"/>
                      <a:r>
                        <a:rPr lang="en-US" sz="1050" b="0" i="0" u="none" strike="noStrike">
                          <a:solidFill>
                            <a:srgbClr val="000000"/>
                          </a:solidFill>
                          <a:latin typeface="Arial"/>
                        </a:rPr>
                        <a:t>Task / Purpose</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4290">
                <a:tc gridSpan="3">
                  <a:txBody>
                    <a:bodyPr/>
                    <a:lstStyle/>
                    <a:p>
                      <a:pPr algn="l" fontAlgn="b"/>
                      <a:r>
                        <a:rPr lang="en-US" sz="1050" b="0" i="0" u="none" strike="noStrike">
                          <a:solidFill>
                            <a:srgbClr val="000000"/>
                          </a:solidFill>
                          <a:latin typeface="Arial"/>
                        </a:rPr>
                        <a:t>HET Request Submitted</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1050" b="1" i="0" u="none" strike="noStrike">
                          <a:solidFill>
                            <a:srgbClr val="000000"/>
                          </a:solidFill>
                          <a:latin typeface="Arial"/>
                        </a:rPr>
                        <a:t>No</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50" b="0" i="0" u="none" strike="noStrike">
                          <a:solidFill>
                            <a:srgbClr val="000000"/>
                          </a:solidFill>
                          <a:latin typeface="Arial"/>
                        </a:rPr>
                        <a:t>Approved</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4290">
                <a:tc gridSpan="3">
                  <a:txBody>
                    <a:bodyPr/>
                    <a:lstStyle/>
                    <a:p>
                      <a:pPr algn="l" fontAlgn="b"/>
                      <a:r>
                        <a:rPr lang="en-US" sz="1050" b="0" i="0" u="none" strike="noStrike">
                          <a:solidFill>
                            <a:srgbClr val="000000"/>
                          </a:solidFill>
                          <a:latin typeface="Arial"/>
                        </a:rPr>
                        <a:t>SP HET P/U DTG</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N/A</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50" b="0" i="0" u="none" strike="noStrike">
                          <a:solidFill>
                            <a:srgbClr val="000000"/>
                          </a:solidFill>
                          <a:latin typeface="Arial"/>
                        </a:rPr>
                        <a:t>Location</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4290">
                <a:tc gridSpan="3">
                  <a:txBody>
                    <a:bodyPr/>
                    <a:lstStyle/>
                    <a:p>
                      <a:pPr algn="l" fontAlgn="b"/>
                      <a:r>
                        <a:rPr lang="en-US" sz="1050" b="0" i="0" u="none" strike="noStrike">
                          <a:solidFill>
                            <a:srgbClr val="000000"/>
                          </a:solidFill>
                          <a:latin typeface="Arial"/>
                        </a:rPr>
                        <a:t>SP HET D/O DTG</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N/A</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50" b="0" i="0" u="none" strike="noStrike">
                          <a:solidFill>
                            <a:srgbClr val="000000"/>
                          </a:solidFill>
                          <a:latin typeface="Arial"/>
                        </a:rPr>
                        <a:t>Location</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4290">
                <a:tc gridSpan="3">
                  <a:txBody>
                    <a:bodyPr/>
                    <a:lstStyle/>
                    <a:p>
                      <a:pPr algn="l" fontAlgn="b"/>
                      <a:r>
                        <a:rPr lang="en-US" sz="1050" b="0" i="0" u="none" strike="noStrike">
                          <a:solidFill>
                            <a:srgbClr val="000000"/>
                          </a:solidFill>
                          <a:latin typeface="Arial"/>
                        </a:rPr>
                        <a:t>RP HET P/U DTG</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N/A</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50" b="0" i="0" u="none" strike="noStrike">
                          <a:solidFill>
                            <a:srgbClr val="000000"/>
                          </a:solidFill>
                          <a:latin typeface="Arial"/>
                        </a:rPr>
                        <a:t>Location</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4290">
                <a:tc gridSpan="3">
                  <a:txBody>
                    <a:bodyPr/>
                    <a:lstStyle/>
                    <a:p>
                      <a:pPr algn="l" fontAlgn="b"/>
                      <a:r>
                        <a:rPr lang="en-US" sz="1050" b="0" i="0" u="none" strike="noStrike">
                          <a:solidFill>
                            <a:srgbClr val="000000"/>
                          </a:solidFill>
                          <a:latin typeface="Arial"/>
                        </a:rPr>
                        <a:t>RP HET D/O DTG</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N/A</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50" b="0" i="0" u="none" strike="noStrike">
                          <a:solidFill>
                            <a:srgbClr val="000000"/>
                          </a:solidFill>
                          <a:latin typeface="Arial"/>
                        </a:rPr>
                        <a:t>Location</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4290">
                <a:tc gridSpan="3">
                  <a:txBody>
                    <a:bodyPr/>
                    <a:lstStyle/>
                    <a:p>
                      <a:pPr algn="l" fontAlgn="b"/>
                      <a:r>
                        <a:rPr lang="en-US" sz="1050" b="0" i="0" u="none" strike="noStrike">
                          <a:solidFill>
                            <a:srgbClr val="000000"/>
                          </a:solidFill>
                          <a:latin typeface="Arial"/>
                        </a:rPr>
                        <a:t>Night Training  Y/N</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en-US" sz="1050" b="0" i="0" u="none" strike="noStrike">
                          <a:solidFill>
                            <a:srgbClr val="000000"/>
                          </a:solidFill>
                          <a:latin typeface="Arial"/>
                        </a:rPr>
                        <a:t>Night Live Fire Y/N</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88">
                <a:tc gridSpan="3">
                  <a:txBody>
                    <a:bodyPr/>
                    <a:lstStyle/>
                    <a:p>
                      <a:pPr algn="l" fontAlgn="b"/>
                      <a:r>
                        <a:rPr lang="en-US" sz="1050" b="0" i="0" u="none" strike="noStrike">
                          <a:solidFill>
                            <a:srgbClr val="000000"/>
                          </a:solidFill>
                          <a:latin typeface="Arial"/>
                        </a:rPr>
                        <a:t>Total # of Soldiers to be trained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l" fontAlgn="b"/>
                      <a:r>
                        <a:rPr lang="en-US" sz="1050" b="0" i="0" u="none" strike="noStrike">
                          <a:solidFill>
                            <a:srgbClr val="000000"/>
                          </a:solidFill>
                          <a:latin typeface="Arial"/>
                        </a:rPr>
                        <a:t>Max # Soldiers training at once</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88">
                <a:tc gridSpan="3">
                  <a:txBody>
                    <a:bodyPr/>
                    <a:lstStyle/>
                    <a:p>
                      <a:pPr algn="l" fontAlgn="b"/>
                      <a:r>
                        <a:rPr lang="en-US" sz="1050" b="0" i="0" u="none" strike="noStrike">
                          <a:solidFill>
                            <a:srgbClr val="000000"/>
                          </a:solidFill>
                          <a:latin typeface="Arial"/>
                        </a:rPr>
                        <a:t>OIC</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gridSpan="3">
                  <a:txBody>
                    <a:bodyPr/>
                    <a:lstStyle/>
                    <a:p>
                      <a:pPr algn="l" fontAlgn="b"/>
                      <a:r>
                        <a:rPr lang="en-US" sz="1050" b="0" i="0" u="none" strike="noStrike">
                          <a:solidFill>
                            <a:srgbClr val="000000"/>
                          </a:solidFill>
                          <a:latin typeface="Arial"/>
                        </a:rPr>
                        <a:t>RSO</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gridSpan="3">
                  <a:txBody>
                    <a:bodyPr/>
                    <a:lstStyle/>
                    <a:p>
                      <a:pPr algn="l" fontAlgn="b"/>
                      <a:r>
                        <a:rPr lang="en-US" sz="1050" b="0" i="0" u="none" strike="noStrike">
                          <a:solidFill>
                            <a:srgbClr val="000000"/>
                          </a:solidFill>
                          <a:latin typeface="Arial"/>
                        </a:rPr>
                        <a:t>I/O</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448">
                <a:tc gridSpan="8">
                  <a:txBody>
                    <a:bodyPr/>
                    <a:lstStyle/>
                    <a:p>
                      <a:pPr algn="ctr" fontAlgn="ctr"/>
                      <a:r>
                        <a:rPr lang="en-US" sz="1100" b="1" i="0" u="none" strike="noStrike">
                          <a:solidFill>
                            <a:srgbClr val="000000"/>
                          </a:solidFill>
                          <a:latin typeface="Arial"/>
                        </a:rPr>
                        <a:t>PERSONNEL / VEHICLES</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rowSpan="2" gridSpan="2">
                  <a:txBody>
                    <a:bodyPr/>
                    <a:lstStyle/>
                    <a:p>
                      <a:pPr algn="ctr" fontAlgn="ctr"/>
                      <a:r>
                        <a:rPr lang="en-US" sz="1050" b="0" i="0" u="none" strike="noStrike">
                          <a:solidFill>
                            <a:srgbClr val="000000"/>
                          </a:solidFill>
                          <a:latin typeface="Arial"/>
                        </a:rPr>
                        <a:t># PAX</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gridSpan="2">
                  <a:txBody>
                    <a:bodyPr/>
                    <a:lstStyle/>
                    <a:p>
                      <a:pPr algn="ctr" fontAlgn="ctr"/>
                      <a:r>
                        <a:rPr lang="en-US" sz="1050" b="0" i="0" u="none" strike="noStrike">
                          <a:solidFill>
                            <a:srgbClr val="000000"/>
                          </a:solidFill>
                          <a:latin typeface="Arial"/>
                        </a:rPr>
                        <a:t>OFFICER</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50" b="0" i="0" u="none" strike="noStrike">
                          <a:solidFill>
                            <a:srgbClr val="000000"/>
                          </a:solidFill>
                          <a:latin typeface="Arial"/>
                        </a:rPr>
                        <a:t>NCO</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50" b="0" i="0" u="none" strike="noStrike">
                          <a:solidFill>
                            <a:srgbClr val="000000"/>
                          </a:solidFill>
                          <a:latin typeface="Arial"/>
                        </a:rPr>
                        <a:t>ENLISTED</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vMerge="1">
                  <a:txBody>
                    <a:bodyPr/>
                    <a:lstStyle/>
                    <a:p>
                      <a:endParaRPr lang="en-US"/>
                    </a:p>
                  </a:txBody>
                  <a:tcPr/>
                </a:tc>
                <a:tc hMerge="1" vMerge="1">
                  <a:txBody>
                    <a:bodyPr/>
                    <a:lstStyle/>
                    <a:p>
                      <a:endParaRPr lang="en-US"/>
                    </a:p>
                  </a:txBody>
                  <a:tcPr/>
                </a:tc>
                <a:tc gridSpan="2">
                  <a:txBody>
                    <a:bodyPr/>
                    <a:lstStyle/>
                    <a:p>
                      <a:pPr algn="ctr" fontAlgn="ctr"/>
                      <a:r>
                        <a:rPr lang="en-US" sz="1050" b="0" i="0" u="none" strike="noStrike">
                          <a:solidFill>
                            <a:srgbClr val="000000"/>
                          </a:solidFill>
                          <a:latin typeface="Arial"/>
                        </a:rPr>
                        <a:t> </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50" b="0" i="0" u="none" strike="noStrike">
                          <a:solidFill>
                            <a:srgbClr val="000000"/>
                          </a:solidFill>
                          <a:latin typeface="Arial"/>
                        </a:rPr>
                        <a:t> </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1050" b="0" i="0" u="none" strike="noStrike">
                          <a:solidFill>
                            <a:srgbClr val="000000"/>
                          </a:solidFill>
                          <a:latin typeface="Arial"/>
                        </a:rPr>
                        <a:t> </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4290">
                <a:tc gridSpan="2">
                  <a:txBody>
                    <a:bodyPr/>
                    <a:lstStyle/>
                    <a:p>
                      <a:pPr algn="ctr" fontAlgn="b"/>
                      <a:r>
                        <a:rPr lang="en-US" sz="1050" b="0" i="0" u="none" strike="noStrike">
                          <a:solidFill>
                            <a:srgbClr val="000000"/>
                          </a:solidFill>
                          <a:latin typeface="Arial"/>
                        </a:rPr>
                        <a:t>VEHICLE TYPE</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VEHICLE TYPE</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988">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74290">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74290">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a:noFill/>
                    </a:lnB>
                  </a:tcPr>
                </a:tc>
              </a:tr>
              <a:tr h="174290">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c>
                  <a:txBody>
                    <a:bodyPr/>
                    <a:lstStyle/>
                    <a:p>
                      <a:pPr algn="ctr" fontAlgn="b"/>
                      <a:endParaRPr lang="en-US" sz="1050" b="0" i="0" u="none" strike="noStrike">
                        <a:solidFill>
                          <a:srgbClr val="000000"/>
                        </a:solidFill>
                        <a:latin typeface="Arial"/>
                      </a:endParaRPr>
                    </a:p>
                  </a:txBody>
                  <a:tcPr marL="3361" marR="3361" marT="3361" marB="0" anchor="b">
                    <a:lnL>
                      <a:noFill/>
                    </a:lnL>
                    <a:lnR>
                      <a:noFill/>
                    </a:lnR>
                    <a:lnT>
                      <a:noFill/>
                    </a:lnT>
                    <a:lnB>
                      <a:noFill/>
                    </a:lnB>
                  </a:tcPr>
                </a:tc>
              </a:tr>
              <a:tr h="165988">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a:noFill/>
                    </a:lnT>
                    <a:lnB w="12700" cap="flat" cmpd="sng" algn="ctr">
                      <a:solidFill>
                        <a:srgbClr val="000000"/>
                      </a:solidFill>
                      <a:prstDash val="solid"/>
                      <a:round/>
                      <a:headEnd type="none" w="med" len="med"/>
                      <a:tailEnd type="none" w="med" len="med"/>
                    </a:lnB>
                  </a:tcPr>
                </a:tc>
              </a:tr>
              <a:tr h="196448">
                <a:tc gridSpan="8">
                  <a:txBody>
                    <a:bodyPr/>
                    <a:lstStyle/>
                    <a:p>
                      <a:pPr algn="ctr" fontAlgn="ctr"/>
                      <a:r>
                        <a:rPr lang="en-US" sz="1100" b="1" i="0" u="none" strike="noStrike">
                          <a:solidFill>
                            <a:srgbClr val="000000"/>
                          </a:solidFill>
                          <a:latin typeface="Arial"/>
                        </a:rPr>
                        <a:t>REMARKS / COMMENTS</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8818">
                <a:tc gridSpan="8">
                  <a:txBody>
                    <a:bodyPr/>
                    <a:lstStyle/>
                    <a:p>
                      <a:pPr algn="l" fontAlgn="t"/>
                      <a:r>
                        <a:rPr lang="en-US" sz="1050" b="0" i="0" u="none" strike="noStrike">
                          <a:solidFill>
                            <a:srgbClr val="000000"/>
                          </a:solidFill>
                          <a:latin typeface="Arial"/>
                        </a:rPr>
                        <a:t> </a:t>
                      </a:r>
                    </a:p>
                  </a:txBody>
                  <a:tcPr marL="3361" marR="3361" marT="336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50" b="0" i="0" u="none" strike="noStrike">
                        <a:solidFill>
                          <a:srgbClr val="000000"/>
                        </a:solidFill>
                        <a:latin typeface="Arial"/>
                      </a:endParaRPr>
                    </a:p>
                  </a:txBody>
                  <a:tcPr marL="3361" marR="3361" marT="3361"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818">
                <a:tc gridSpan="3">
                  <a:txBody>
                    <a:bodyPr/>
                    <a:lstStyle/>
                    <a:p>
                      <a:pPr algn="ctr" fontAlgn="ctr"/>
                      <a:r>
                        <a:rPr lang="en-US" sz="1050" b="0" i="0" u="none" strike="noStrike">
                          <a:solidFill>
                            <a:srgbClr val="000000"/>
                          </a:solidFill>
                          <a:latin typeface="Arial"/>
                        </a:rPr>
                        <a:t>RECEIVED BY</a:t>
                      </a:r>
                    </a:p>
                  </a:txBody>
                  <a:tcPr marL="3361" marR="3361" marT="336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50" b="0" i="0" u="none" strike="noStrike">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988">
                <a:tc gridSpan="3">
                  <a:txBody>
                    <a:bodyPr/>
                    <a:lstStyle/>
                    <a:p>
                      <a:pPr algn="ctr" fontAlgn="b"/>
                      <a:r>
                        <a:rPr lang="en-US" sz="1050" b="0" i="0" u="none" strike="noStrike">
                          <a:solidFill>
                            <a:srgbClr val="000000"/>
                          </a:solidFill>
                          <a:latin typeface="Arial"/>
                        </a:rPr>
                        <a:t>TRACKING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gridSpan="5">
                  <a:txBody>
                    <a:bodyPr/>
                    <a:lstStyle/>
                    <a:p>
                      <a:pPr algn="ctr" fontAlgn="b"/>
                      <a:r>
                        <a:rPr lang="en-US" sz="1050" b="0" i="0" u="none" strike="noStrike" dirty="0">
                          <a:solidFill>
                            <a:srgbClr val="000000"/>
                          </a:solidFill>
                          <a:latin typeface="Arial"/>
                        </a:rPr>
                        <a:t> </a:t>
                      </a:r>
                    </a:p>
                  </a:txBody>
                  <a:tcPr marL="3361" marR="3361" marT="336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4" name="Rectangle 2"/>
          <p:cNvSpPr>
            <a:spLocks noChangeArrowheads="1"/>
          </p:cNvSpPr>
          <p:nvPr/>
        </p:nvSpPr>
        <p:spPr bwMode="auto">
          <a:xfrm>
            <a:off x="5715000" y="0"/>
            <a:ext cx="1066800" cy="762000"/>
          </a:xfrm>
          <a:prstGeom prst="rect">
            <a:avLst/>
          </a:prstGeom>
          <a:noFill/>
          <a:ln w="9525">
            <a:noFill/>
            <a:miter lim="800000"/>
            <a:headEnd/>
            <a:tailEnd/>
          </a:ln>
        </p:spPr>
        <p:txBody>
          <a:bodyPr lIns="48220" tIns="24112" rIns="48220" bIns="24112"/>
          <a:lstStyle/>
          <a:p>
            <a:r>
              <a:rPr lang="en-US" u="none" dirty="0">
                <a:solidFill>
                  <a:schemeClr val="tx2"/>
                </a:solidFill>
              </a:rPr>
              <a:t>Card: # </a:t>
            </a:r>
            <a:r>
              <a:rPr lang="en-US" u="none" dirty="0" smtClean="0">
                <a:solidFill>
                  <a:schemeClr val="tx2"/>
                </a:solidFill>
              </a:rPr>
              <a:t>507</a:t>
            </a:r>
            <a:r>
              <a:rPr lang="en-US" u="none" dirty="0">
                <a:solidFill>
                  <a:schemeClr val="tx2"/>
                </a:solidFill>
              </a:rPr>
              <a:t/>
            </a:r>
            <a:br>
              <a:rPr lang="en-US" u="none" dirty="0">
                <a:solidFill>
                  <a:schemeClr val="tx2"/>
                </a:solidFill>
              </a:rPr>
            </a:br>
            <a:r>
              <a:rPr lang="en-US" u="none" dirty="0" smtClean="0">
                <a:solidFill>
                  <a:schemeClr val="tx2"/>
                </a:solidFill>
              </a:rPr>
              <a:t>Trip Ticket</a:t>
            </a:r>
            <a:endParaRPr lang="en-US" u="none" dirty="0">
              <a:solidFill>
                <a:schemeClr val="tx2"/>
              </a:solidFill>
            </a:endParaRPr>
          </a:p>
        </p:txBody>
      </p:sp>
      <p:sp>
        <p:nvSpPr>
          <p:cNvPr id="5" name="TextBox 4"/>
          <p:cNvSpPr txBox="1"/>
          <p:nvPr/>
        </p:nvSpPr>
        <p:spPr>
          <a:xfrm>
            <a:off x="152400" y="152400"/>
            <a:ext cx="5486400" cy="461665"/>
          </a:xfrm>
          <a:prstGeom prst="rect">
            <a:avLst/>
          </a:prstGeom>
          <a:noFill/>
        </p:spPr>
        <p:txBody>
          <a:bodyPr wrap="square" rtlCol="0">
            <a:spAutoFit/>
          </a:bodyPr>
          <a:lstStyle/>
          <a:p>
            <a:r>
              <a:rPr lang="en-US" u="none" dirty="0" smtClean="0"/>
              <a:t>To be used for deployment / redeployment to / from field training or tactical mission. Turn in to S3 shop / TOC NLT 72 Hrs prior to LD. </a:t>
            </a:r>
            <a:endParaRPr lang="en-US" u="non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29883</TotalTime>
  <Words>15182</Words>
  <Application>Microsoft Office PowerPoint</Application>
  <PresentationFormat>Letter Paper (8.5x11 in)</PresentationFormat>
  <Paragraphs>4522</Paragraphs>
  <Slides>92</Slides>
  <Notes>10</Notes>
  <HiddenSlides>0</HiddenSlides>
  <MMClips>0</MMClips>
  <ScaleCrop>false</ScaleCrop>
  <HeadingPairs>
    <vt:vector size="8" baseType="variant">
      <vt:variant>
        <vt:lpstr>Theme</vt:lpstr>
      </vt:variant>
      <vt:variant>
        <vt:i4>1</vt:i4>
      </vt:variant>
      <vt:variant>
        <vt:lpstr>Links</vt:lpstr>
      </vt:variant>
      <vt:variant>
        <vt:i4>1</vt:i4>
      </vt:variant>
      <vt:variant>
        <vt:lpstr>Embedded OLE Servers</vt:lpstr>
      </vt:variant>
      <vt:variant>
        <vt:i4>1</vt:i4>
      </vt:variant>
      <vt:variant>
        <vt:lpstr>Slide Titles</vt:lpstr>
      </vt:variant>
      <vt:variant>
        <vt:i4>92</vt:i4>
      </vt:variant>
    </vt:vector>
  </HeadingPairs>
  <TitlesOfParts>
    <vt:vector size="95" baseType="lpstr">
      <vt:lpstr>2_Default Design</vt:lpstr>
      <vt:lpstr>???</vt:lpstr>
      <vt:lpstr>Worksheet</vt:lpstr>
      <vt:lpstr>Slide 1</vt:lpstr>
      <vt:lpstr>Slide 2</vt:lpstr>
      <vt:lpstr>Mission Command 000 series cards</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Intelligence 100 Series Cards</vt:lpstr>
      <vt:lpstr>Slide 19</vt:lpstr>
      <vt:lpstr>Slide 20</vt:lpstr>
      <vt:lpstr>Slide 21</vt:lpstr>
      <vt:lpstr>Slide 22</vt:lpstr>
      <vt:lpstr>Movement &amp; Maneuver 200 Series Cards</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Fires 300 Series Cards</vt:lpstr>
      <vt:lpstr>Slide 37</vt:lpstr>
      <vt:lpstr>Slide 38</vt:lpstr>
      <vt:lpstr>Slide 39</vt:lpstr>
      <vt:lpstr>Slide 40</vt:lpstr>
      <vt:lpstr>Slide 41</vt:lpstr>
      <vt:lpstr>Slide 42</vt:lpstr>
      <vt:lpstr>Slide 43</vt:lpstr>
      <vt:lpstr>Slide 44</vt:lpstr>
      <vt:lpstr>Sustainment 400 Series</vt:lpstr>
      <vt:lpstr>Slide 46</vt:lpstr>
      <vt:lpstr>Slide 47</vt:lpstr>
      <vt:lpstr>M113 Load Plan (Top)</vt:lpstr>
      <vt:lpstr>Slide 49</vt:lpstr>
      <vt:lpstr>Slide 50</vt:lpstr>
      <vt:lpstr>Slide 51</vt:lpstr>
      <vt:lpstr>Slide 52</vt:lpstr>
      <vt:lpstr>Slide 53</vt:lpstr>
      <vt:lpstr>Slide 54</vt:lpstr>
      <vt:lpstr>Slide 55</vt:lpstr>
      <vt:lpstr>Slide 56</vt:lpstr>
      <vt:lpstr>Protection</vt:lpstr>
      <vt:lpstr>Slide 58</vt:lpstr>
      <vt:lpstr>Slide 59</vt:lpstr>
      <vt:lpstr>Slide 60</vt:lpstr>
      <vt:lpstr>Slide 61</vt:lpstr>
      <vt:lpstr>Slide 62</vt:lpstr>
      <vt:lpstr>Slide 63</vt:lpstr>
      <vt:lpstr>Slide 64</vt:lpstr>
      <vt:lpstr>Slide 65</vt:lpstr>
      <vt:lpstr>Decontamination</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vector>
  </TitlesOfParts>
  <Company>DOIM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Jared Sargent</dc:creator>
  <cp:lastModifiedBy>Curtis.McMahan</cp:lastModifiedBy>
  <cp:revision>2006</cp:revision>
  <dcterms:created xsi:type="dcterms:W3CDTF">2008-08-22T12:17:28Z</dcterms:created>
  <dcterms:modified xsi:type="dcterms:W3CDTF">2014-09-11T13:57:05Z</dcterms:modified>
</cp:coreProperties>
</file>