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6" d="100"/>
          <a:sy n="36" d="100"/>
        </p:scale>
        <p:origin x="-70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3F05E4-1650-4BF8-A191-B3B555713288}" type="datetimeFigureOut">
              <a:rPr lang="en-US" smtClean="0"/>
              <a:t>5/15/2012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6A1E4-1A74-475F-9EB1-3DEB9A0D529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E767DA-9EDB-4509-8DF2-CC4693CDAF19}"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1F1342-53D4-4445-A3B1-A38254D08D39}" type="slidenum">
              <a:rPr lang="en-US" smtClean="0"/>
              <a:pPr/>
              <a:t>15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1F1342-53D4-4445-A3B1-A38254D08D39}" type="slidenum">
              <a:rPr lang="en-US" smtClean="0"/>
              <a:pPr/>
              <a:t>16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a:t>
            </a:r>
            <a:r>
              <a:rPr lang="en-US" baseline="0" dirty="0" smtClean="0"/>
              <a:t> demonstration</a:t>
            </a:r>
          </a:p>
        </p:txBody>
      </p:sp>
      <p:sp>
        <p:nvSpPr>
          <p:cNvPr id="4" name="Slide Number Placeholder 3"/>
          <p:cNvSpPr>
            <a:spLocks noGrp="1"/>
          </p:cNvSpPr>
          <p:nvPr>
            <p:ph type="sldNum" sz="quarter" idx="10"/>
          </p:nvPr>
        </p:nvSpPr>
        <p:spPr/>
        <p:txBody>
          <a:bodyPr/>
          <a:lstStyle/>
          <a:p>
            <a:fld id="{3C1F1342-53D4-4445-A3B1-A38254D08D39}" type="slidenum">
              <a:rPr lang="en-US" smtClean="0"/>
              <a:pPr/>
              <a:t>18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a:t>
            </a:r>
            <a:r>
              <a:rPr lang="en-US" baseline="0" dirty="0" smtClean="0"/>
              <a:t> demonstration</a:t>
            </a:r>
          </a:p>
        </p:txBody>
      </p:sp>
      <p:sp>
        <p:nvSpPr>
          <p:cNvPr id="4" name="Slide Number Placeholder 3"/>
          <p:cNvSpPr>
            <a:spLocks noGrp="1"/>
          </p:cNvSpPr>
          <p:nvPr>
            <p:ph type="sldNum" sz="quarter" idx="10"/>
          </p:nvPr>
        </p:nvSpPr>
        <p:spPr/>
        <p:txBody>
          <a:bodyPr/>
          <a:lstStyle/>
          <a:p>
            <a:fld id="{3C1F1342-53D4-4445-A3B1-A38254D08D39}" type="slidenum">
              <a:rPr lang="en-US" smtClean="0"/>
              <a:pPr/>
              <a:t>19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E767DA-9EDB-4509-8DF2-CC4693CDAF19}"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EEE0DD-0794-42E5-8563-913F452CCAE7}"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4214D-8983-44D6-AD8C-B7FB7B3883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EE0DD-0794-42E5-8563-913F452CCAE7}"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4214D-8983-44D6-AD8C-B7FB7B3883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EE0DD-0794-42E5-8563-913F452CCAE7}"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4214D-8983-44D6-AD8C-B7FB7B3883D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EE0DD-0794-42E5-8563-913F452CCAE7}"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4214D-8983-44D6-AD8C-B7FB7B3883D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EEE0DD-0794-42E5-8563-913F452CCAE7}"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4214D-8983-44D6-AD8C-B7FB7B3883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EEE0DD-0794-42E5-8563-913F452CCAE7}" type="datetimeFigureOut">
              <a:rPr lang="en-US" smtClean="0"/>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4214D-8983-44D6-AD8C-B7FB7B3883D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EEE0DD-0794-42E5-8563-913F452CCAE7}" type="datetimeFigureOut">
              <a:rPr lang="en-US" smtClean="0"/>
              <a:t>5/15/2012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4214D-8983-44D6-AD8C-B7FB7B3883D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EEE0DD-0794-42E5-8563-913F452CCAE7}" type="datetimeFigureOut">
              <a:rPr lang="en-US" smtClean="0"/>
              <a:t>5/15/2012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4214D-8983-44D6-AD8C-B7FB7B3883D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EE0DD-0794-42E5-8563-913F452CCAE7}" type="datetimeFigureOut">
              <a:rPr lang="en-US" smtClean="0"/>
              <a:t>5/15/2012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4214D-8983-44D6-AD8C-B7FB7B3883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EE0DD-0794-42E5-8563-913F452CCAE7}" type="datetimeFigureOut">
              <a:rPr lang="en-US" smtClean="0"/>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4214D-8983-44D6-AD8C-B7FB7B3883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EE0DD-0794-42E5-8563-913F452CCAE7}" type="datetimeFigureOut">
              <a:rPr lang="en-US" smtClean="0"/>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4214D-8983-44D6-AD8C-B7FB7B3883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EE0DD-0794-42E5-8563-913F452CCAE7}" type="datetimeFigureOut">
              <a:rPr lang="en-US" smtClean="0"/>
              <a:t>5/15/2012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4214D-8983-44D6-AD8C-B7FB7B3883D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jpeg"/><Relationship Id="rId9" Type="http://schemas.openxmlformats.org/officeDocument/2006/relationships/image" Target="../media/image10.jpeg"/></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9.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0.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228600"/>
            <a:ext cx="6934200" cy="707886"/>
          </a:xfrm>
          <a:prstGeom prst="rect">
            <a:avLst/>
          </a:prstGeom>
          <a:noFill/>
        </p:spPr>
        <p:txBody>
          <a:bodyPr wrap="square" rtlCol="0">
            <a:spAutoFit/>
          </a:bodyPr>
          <a:lstStyle/>
          <a:p>
            <a:pPr algn="ctr"/>
            <a:r>
              <a:rPr lang="en-US" sz="4000" b="1" dirty="0" smtClean="0"/>
              <a:t>Calibration</a:t>
            </a:r>
            <a:endParaRPr lang="en-US" sz="4000" b="1" dirty="0"/>
          </a:p>
        </p:txBody>
      </p:sp>
      <p:pic>
        <p:nvPicPr>
          <p:cNvPr id="6" name="Picture 2"/>
          <p:cNvPicPr>
            <a:picLocks noChangeAspect="1" noChangeArrowheads="1"/>
          </p:cNvPicPr>
          <p:nvPr/>
        </p:nvPicPr>
        <p:blipFill>
          <a:blip r:embed="rId2" cstate="print"/>
          <a:srcRect/>
          <a:stretch>
            <a:fillRect/>
          </a:stretch>
        </p:blipFill>
        <p:spPr bwMode="auto">
          <a:xfrm>
            <a:off x="914400" y="1447800"/>
            <a:ext cx="7315200" cy="4724400"/>
          </a:xfrm>
          <a:prstGeom prst="rect">
            <a:avLst/>
          </a:prstGeom>
          <a:noFill/>
          <a:ln w="9525">
            <a:noFill/>
            <a:miter lim="800000"/>
            <a:headEnd/>
            <a:tailEnd/>
          </a:ln>
        </p:spPr>
      </p:pic>
      <p:pic>
        <p:nvPicPr>
          <p:cNvPr id="8" name="Picture 7" descr="C:\Users\robert.e.klein\Pictures\images.jpg"/>
          <p:cNvPicPr>
            <a:picLocks noChangeAspect="1"/>
          </p:cNvPicPr>
          <p:nvPr/>
        </p:nvPicPr>
        <p:blipFill>
          <a:blip r:embed="rId3" cstate="print"/>
          <a:srcRect/>
          <a:stretch>
            <a:fillRect/>
          </a:stretch>
        </p:blipFill>
        <p:spPr>
          <a:xfrm>
            <a:off x="0" y="0"/>
            <a:ext cx="1143000" cy="1447796"/>
          </a:xfrm>
          <a:prstGeom prst="rect">
            <a:avLst/>
          </a:prstGeom>
          <a:noFill/>
          <a:ln>
            <a:noFill/>
          </a:ln>
        </p:spPr>
      </p:pic>
      <p:pic>
        <p:nvPicPr>
          <p:cNvPr id="9" name="Picture 3" descr="C:\Users\robert.e.klein\Pictures\images1.jpg"/>
          <p:cNvPicPr>
            <a:picLocks noChangeAspect="1" noChangeArrowheads="1"/>
          </p:cNvPicPr>
          <p:nvPr/>
        </p:nvPicPr>
        <p:blipFill>
          <a:blip r:embed="rId4" cstate="print"/>
          <a:srcRect/>
          <a:stretch>
            <a:fillRect/>
          </a:stretch>
        </p:blipFill>
        <p:spPr bwMode="auto">
          <a:xfrm>
            <a:off x="8077200" y="0"/>
            <a:ext cx="1066800" cy="1447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420" y="1752598"/>
            <a:ext cx="8970579" cy="5349157"/>
          </a:xfrm>
          <a:prstGeom prst="rect">
            <a:avLst/>
          </a:prstGeom>
        </p:spPr>
        <p:txBody>
          <a:bodyPr wrap="square">
            <a:spAutoFit/>
          </a:bodyPr>
          <a:lstStyle/>
          <a:p>
            <a:pPr marL="514350" indent="-514350" eaLnBrk="0" fontAlgn="base" hangingPunct="0">
              <a:lnSpc>
                <a:spcPct val="90000"/>
              </a:lnSpc>
              <a:spcBef>
                <a:spcPct val="0"/>
              </a:spcBef>
              <a:spcAft>
                <a:spcPts val="800"/>
              </a:spcAft>
              <a:defRPr/>
            </a:pPr>
            <a:r>
              <a:rPr lang="en-US" sz="2400" dirty="0" smtClean="0"/>
              <a:t>5.	Use </a:t>
            </a:r>
            <a:r>
              <a:rPr lang="en-US" sz="2400" dirty="0"/>
              <a:t>the </a:t>
            </a:r>
            <a:r>
              <a:rPr lang="en-US" sz="2400" b="1" dirty="0"/>
              <a:t>Head Pitch/Pan </a:t>
            </a:r>
            <a:r>
              <a:rPr lang="en-US" sz="2400" dirty="0"/>
              <a:t>joystick to position the head so that it is tilted backward with the front of the head looking straight up.</a:t>
            </a:r>
          </a:p>
          <a:p>
            <a:pPr marL="514350" indent="-514350" eaLnBrk="0" fontAlgn="base" hangingPunct="0">
              <a:lnSpc>
                <a:spcPct val="90000"/>
              </a:lnSpc>
              <a:spcBef>
                <a:spcPct val="0"/>
              </a:spcBef>
              <a:spcAft>
                <a:spcPts val="800"/>
              </a:spcAft>
              <a:buFont typeface="+mj-lt"/>
              <a:buAutoNum type="arabicPeriod"/>
              <a:defRPr/>
            </a:pPr>
            <a:endParaRPr lang="en-US" sz="2400" dirty="0" smtClean="0"/>
          </a:p>
          <a:p>
            <a:pPr marL="514350" indent="-514350" eaLnBrk="0" fontAlgn="base" hangingPunct="0">
              <a:lnSpc>
                <a:spcPct val="90000"/>
              </a:lnSpc>
              <a:spcBef>
                <a:spcPct val="0"/>
              </a:spcBef>
              <a:spcAft>
                <a:spcPts val="800"/>
              </a:spcAft>
              <a:defRPr/>
            </a:pPr>
            <a:r>
              <a:rPr lang="en-US" sz="2400" dirty="0" smtClean="0"/>
              <a:t>6.	Use </a:t>
            </a:r>
            <a:r>
              <a:rPr lang="en-US" sz="2400" dirty="0"/>
              <a:t>the </a:t>
            </a:r>
            <a:r>
              <a:rPr lang="en-US" sz="2400" b="1" dirty="0"/>
              <a:t>Tilt 1 Forward </a:t>
            </a:r>
            <a:r>
              <a:rPr lang="en-US" sz="2400" dirty="0"/>
              <a:t>button to tilt the head forward until it rests on the </a:t>
            </a:r>
            <a:r>
              <a:rPr lang="en-US" sz="2400" dirty="0" smtClean="0"/>
              <a:t>neck.</a:t>
            </a:r>
            <a:endParaRPr lang="en-US" sz="2400" dirty="0"/>
          </a:p>
          <a:p>
            <a:pPr marL="514350" lvl="0" indent="-514350">
              <a:buFont typeface="+mj-lt"/>
              <a:buAutoNum type="arabicPeriod"/>
            </a:pPr>
            <a:endParaRPr lang="en-US" sz="2400" dirty="0" smtClean="0"/>
          </a:p>
          <a:p>
            <a:pPr marL="514350" lvl="0" indent="-514350"/>
            <a:r>
              <a:rPr lang="en-US" sz="2400" dirty="0" smtClean="0"/>
              <a:t>7.	Use the </a:t>
            </a:r>
            <a:r>
              <a:rPr lang="en-US" sz="2400" b="1" dirty="0" smtClean="0"/>
              <a:t>Neck Backward </a:t>
            </a:r>
            <a:r>
              <a:rPr lang="en-US" sz="2400" dirty="0" smtClean="0"/>
              <a:t>button on the hand controller to move the neck and head back into the chassis until the neck rest is sitting firmly on the chassis neck stop.</a:t>
            </a:r>
          </a:p>
          <a:p>
            <a:pPr marL="514350" lvl="0" indent="-514350">
              <a:buFont typeface="+mj-lt"/>
              <a:buAutoNum type="arabicPeriod"/>
            </a:pPr>
            <a:endParaRPr lang="en-US" sz="2400" dirty="0" smtClean="0"/>
          </a:p>
          <a:p>
            <a:pPr marL="514350" lvl="0" indent="-514350"/>
            <a:r>
              <a:rPr lang="en-US" sz="2400" dirty="0" smtClean="0"/>
              <a:t>8.	Manually power off the robot.</a:t>
            </a:r>
          </a:p>
          <a:p>
            <a:endParaRPr lang="en-US" sz="2400" b="1" dirty="0" smtClean="0"/>
          </a:p>
          <a:p>
            <a:pPr>
              <a:buNone/>
            </a:pPr>
            <a:r>
              <a:rPr lang="en-US" sz="2400" dirty="0" smtClean="0"/>
              <a:t> </a:t>
            </a:r>
          </a:p>
        </p:txBody>
      </p:sp>
      <p:pic>
        <p:nvPicPr>
          <p:cNvPr id="3" name="Picture 2" descr="C:\Users\robert.e.klein\Pictures\images.jpg"/>
          <p:cNvPicPr>
            <a:picLocks noChangeAspect="1"/>
          </p:cNvPicPr>
          <p:nvPr/>
        </p:nvPicPr>
        <p:blipFill>
          <a:blip r:embed="rId2" cstate="print"/>
          <a:srcRect/>
          <a:stretch>
            <a:fillRect/>
          </a:stretch>
        </p:blipFill>
        <p:spPr>
          <a:xfrm>
            <a:off x="0" y="0"/>
            <a:ext cx="1219200" cy="1371600"/>
          </a:xfrm>
          <a:prstGeom prst="rect">
            <a:avLst/>
          </a:prstGeom>
          <a:noFill/>
          <a:ln>
            <a:noFill/>
          </a:ln>
        </p:spPr>
      </p:pic>
      <p:pic>
        <p:nvPicPr>
          <p:cNvPr id="4"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143000"/>
          </a:xfrm>
          <a:prstGeom prst="rect">
            <a:avLst/>
          </a:prstGeom>
          <a:noFill/>
        </p:spPr>
      </p:pic>
      <p:sp>
        <p:nvSpPr>
          <p:cNvPr id="5" name="TextBox 4"/>
          <p:cNvSpPr txBox="1"/>
          <p:nvPr/>
        </p:nvSpPr>
        <p:spPr>
          <a:xfrm>
            <a:off x="2362200" y="362634"/>
            <a:ext cx="4647426" cy="646331"/>
          </a:xfrm>
          <a:prstGeom prst="rect">
            <a:avLst/>
          </a:prstGeom>
          <a:noFill/>
        </p:spPr>
        <p:txBody>
          <a:bodyPr wrap="none" rtlCol="0">
            <a:spAutoFit/>
          </a:bodyPr>
          <a:lstStyle/>
          <a:p>
            <a:r>
              <a:rPr lang="en-US" sz="3600" b="1" dirty="0" smtClean="0"/>
              <a:t>Calibrating the Neck</a:t>
            </a:r>
            <a:endParaRPr lang="en-US" sz="3600" b="1" dirty="0"/>
          </a:p>
        </p:txBody>
      </p:sp>
    </p:spTree>
    <p:extLst>
      <p:ext uri="{BB962C8B-B14F-4D97-AF65-F5344CB8AC3E}">
        <p14:creationId xmlns="" xmlns:p14="http://schemas.microsoft.com/office/powerpoint/2010/main" val="82300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72348"/>
            <a:ext cx="9144000" cy="461665"/>
          </a:xfrm>
          <a:prstGeom prst="rect">
            <a:avLst/>
          </a:prstGeom>
        </p:spPr>
        <p:txBody>
          <a:bodyPr wrap="square">
            <a:spAutoFit/>
          </a:bodyPr>
          <a:lstStyle/>
          <a:p>
            <a:pPr marL="398463" lvl="0" indent="-398463">
              <a:buNone/>
            </a:pPr>
            <a:r>
              <a:rPr lang="en-US" sz="2400" dirty="0" smtClean="0"/>
              <a:t>.</a:t>
            </a:r>
            <a:endParaRPr lang="en-US" sz="2400" dirty="0"/>
          </a:p>
        </p:txBody>
      </p:sp>
      <p:pic>
        <p:nvPicPr>
          <p:cNvPr id="5" name="Picture 4"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6"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pic>
        <p:nvPicPr>
          <p:cNvPr id="1026" name="Picture 2" descr="C:\Users\anthony.williams52\Desktop\SUGV Pictures\IMG_0759.JPG"/>
          <p:cNvPicPr>
            <a:picLocks noChangeAspect="1" noChangeArrowheads="1"/>
          </p:cNvPicPr>
          <p:nvPr/>
        </p:nvPicPr>
        <p:blipFill>
          <a:blip r:embed="rId4" cstate="print"/>
          <a:srcRect/>
          <a:stretch>
            <a:fillRect/>
          </a:stretch>
        </p:blipFill>
        <p:spPr bwMode="auto">
          <a:xfrm>
            <a:off x="2362199" y="152400"/>
            <a:ext cx="4267201" cy="2971800"/>
          </a:xfrm>
          <a:prstGeom prst="rect">
            <a:avLst/>
          </a:prstGeom>
          <a:noFill/>
        </p:spPr>
      </p:pic>
      <p:sp>
        <p:nvSpPr>
          <p:cNvPr id="7" name="Oval 6"/>
          <p:cNvSpPr/>
          <p:nvPr/>
        </p:nvSpPr>
        <p:spPr>
          <a:xfrm>
            <a:off x="3048000" y="457200"/>
            <a:ext cx="457200" cy="533400"/>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24200" y="2286000"/>
            <a:ext cx="457200" cy="533400"/>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10200" y="2286000"/>
            <a:ext cx="457200" cy="533400"/>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86200" y="2438400"/>
            <a:ext cx="1143000" cy="400110"/>
          </a:xfrm>
          <a:prstGeom prst="rect">
            <a:avLst/>
          </a:prstGeom>
          <a:noFill/>
        </p:spPr>
        <p:txBody>
          <a:bodyPr wrap="square" rtlCol="0">
            <a:spAutoFit/>
          </a:bodyPr>
          <a:lstStyle/>
          <a:p>
            <a:r>
              <a:rPr lang="en-US" sz="2000" b="1" dirty="0" smtClean="0">
                <a:solidFill>
                  <a:srgbClr val="FF0000"/>
                </a:solidFill>
              </a:rPr>
              <a:t>FRONT</a:t>
            </a:r>
            <a:endParaRPr lang="en-US" sz="2000" b="1" dirty="0">
              <a:solidFill>
                <a:srgbClr val="FF0000"/>
              </a:solidFill>
            </a:endParaRPr>
          </a:p>
        </p:txBody>
      </p:sp>
      <p:sp>
        <p:nvSpPr>
          <p:cNvPr id="4" name="Rectangle 3"/>
          <p:cNvSpPr/>
          <p:nvPr/>
        </p:nvSpPr>
        <p:spPr>
          <a:xfrm>
            <a:off x="685800" y="3657600"/>
            <a:ext cx="8077200" cy="3016210"/>
          </a:xfrm>
          <a:prstGeom prst="rect">
            <a:avLst/>
          </a:prstGeom>
        </p:spPr>
        <p:txBody>
          <a:bodyPr wrap="square">
            <a:spAutoFit/>
          </a:bodyPr>
          <a:lstStyle/>
          <a:p>
            <a:pPr marL="457200" indent="-457200"/>
            <a:r>
              <a:rPr lang="en-US" sz="2000" dirty="0" smtClean="0"/>
              <a:t>9.	</a:t>
            </a:r>
            <a:r>
              <a:rPr lang="en-US" sz="2400" dirty="0" smtClean="0"/>
              <a:t>Lightly </a:t>
            </a:r>
            <a:r>
              <a:rPr lang="en-US" sz="2400" dirty="0"/>
              <a:t>press the head in the three locations indicated above to ensure the head is all the way down and resting on its chassis supports.</a:t>
            </a:r>
          </a:p>
          <a:p>
            <a:endParaRPr lang="en-US" sz="2000" b="1" dirty="0"/>
          </a:p>
          <a:p>
            <a:r>
              <a:rPr lang="en-US" sz="2000" b="1" dirty="0"/>
              <a:t> </a:t>
            </a:r>
          </a:p>
          <a:p>
            <a:pPr algn="ctr"/>
            <a:r>
              <a:rPr lang="en-US" sz="2000" b="1" dirty="0" smtClean="0"/>
              <a:t>NOTE </a:t>
            </a:r>
          </a:p>
          <a:p>
            <a:pPr algn="ctr"/>
            <a:r>
              <a:rPr lang="en-US" sz="2000" dirty="0" smtClean="0"/>
              <a:t> </a:t>
            </a:r>
            <a:r>
              <a:rPr lang="en-US" sz="2000" dirty="0"/>
              <a:t>Do not push on the neck with your hands. This action causes the neck to spring out of position.</a:t>
            </a:r>
          </a:p>
          <a:p>
            <a:r>
              <a:rPr lang="en-US"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78089"/>
            <a:ext cx="9144000" cy="5078313"/>
          </a:xfrm>
          <a:prstGeom prst="rect">
            <a:avLst/>
          </a:prstGeom>
        </p:spPr>
        <p:txBody>
          <a:bodyPr wrap="square">
            <a:spAutoFit/>
          </a:bodyPr>
          <a:lstStyle/>
          <a:p>
            <a:pPr marL="514350" lvl="0" indent="-514350"/>
            <a:endParaRPr lang="en-US" sz="2400" dirty="0" smtClean="0"/>
          </a:p>
          <a:p>
            <a:pPr marL="514350" lvl="0" indent="-514350"/>
            <a:r>
              <a:rPr lang="en-US" sz="2400" dirty="0" smtClean="0"/>
              <a:t>10.	Power up the robot.</a:t>
            </a:r>
          </a:p>
          <a:p>
            <a:pPr marL="514350" indent="-514350">
              <a:buFont typeface="+mj-lt"/>
              <a:buAutoNum type="arabicPeriod"/>
            </a:pPr>
            <a:endParaRPr lang="en-US" sz="1200" dirty="0" smtClean="0"/>
          </a:p>
          <a:p>
            <a:pPr marL="514350" indent="-514350"/>
            <a:r>
              <a:rPr lang="en-US" sz="2400" dirty="0" smtClean="0"/>
              <a:t>11.	Select </a:t>
            </a:r>
            <a:r>
              <a:rPr lang="en-US" sz="2400" b="1" dirty="0" smtClean="0"/>
              <a:t>Calibration</a:t>
            </a:r>
            <a:r>
              <a:rPr lang="en-US" sz="2400" dirty="0" smtClean="0"/>
              <a:t> &gt; </a:t>
            </a:r>
            <a:r>
              <a:rPr lang="en-US" sz="2400" b="1" dirty="0" smtClean="0"/>
              <a:t>Calibrate Mode On</a:t>
            </a:r>
            <a:r>
              <a:rPr lang="en-US" sz="2400" dirty="0" smtClean="0"/>
              <a:t>.</a:t>
            </a:r>
          </a:p>
          <a:p>
            <a:pPr marL="514350" indent="-514350">
              <a:buFont typeface="+mj-lt"/>
              <a:buAutoNum type="arabicPeriod"/>
            </a:pPr>
            <a:endParaRPr lang="en-US" sz="1200" dirty="0" smtClean="0"/>
          </a:p>
          <a:p>
            <a:pPr marL="514350" indent="-514350"/>
            <a:r>
              <a:rPr lang="en-US" sz="2400" dirty="0" smtClean="0"/>
              <a:t>12.	Select </a:t>
            </a:r>
            <a:r>
              <a:rPr lang="en-US" sz="2400" b="1" dirty="0" smtClean="0"/>
              <a:t>Calibration</a:t>
            </a:r>
            <a:r>
              <a:rPr lang="en-US" sz="2400" dirty="0" smtClean="0"/>
              <a:t> &gt; </a:t>
            </a:r>
            <a:r>
              <a:rPr lang="en-US" sz="2400" b="1" dirty="0" smtClean="0"/>
              <a:t>Calibrate Neck</a:t>
            </a:r>
            <a:r>
              <a:rPr lang="en-US" sz="2400" dirty="0" smtClean="0"/>
              <a:t>.</a:t>
            </a:r>
          </a:p>
          <a:p>
            <a:pPr marL="514350" indent="-514350">
              <a:buFont typeface="+mj-lt"/>
              <a:buAutoNum type="arabicPeriod"/>
            </a:pPr>
            <a:endParaRPr lang="en-US" sz="1200" dirty="0" smtClean="0"/>
          </a:p>
          <a:p>
            <a:pPr marL="514350" indent="-514350"/>
            <a:r>
              <a:rPr lang="en-US" sz="2400" dirty="0" smtClean="0"/>
              <a:t>13.	Confirm that </a:t>
            </a:r>
            <a:r>
              <a:rPr lang="en-US" sz="2400" b="1" dirty="0" smtClean="0"/>
              <a:t>Calibrate DONE </a:t>
            </a:r>
            <a:r>
              <a:rPr lang="en-US" sz="2400" dirty="0" smtClean="0"/>
              <a:t>appears in the display.</a:t>
            </a:r>
          </a:p>
          <a:p>
            <a:pPr marL="514350" indent="-514350">
              <a:buFont typeface="+mj-lt"/>
              <a:buAutoNum type="arabicPeriod"/>
            </a:pPr>
            <a:endParaRPr lang="en-US" sz="1200" dirty="0" smtClean="0"/>
          </a:p>
          <a:p>
            <a:pPr marL="514350" indent="-514350"/>
            <a:r>
              <a:rPr lang="en-US" sz="2400" dirty="0" smtClean="0"/>
              <a:t>14.	Confirm that the robot icon on the display reflects the correct position of the neck in relation to the robot.</a:t>
            </a:r>
          </a:p>
          <a:p>
            <a:pPr marL="514350" indent="-514350">
              <a:buFont typeface="+mj-lt"/>
              <a:buAutoNum type="arabicPeriod"/>
            </a:pPr>
            <a:endParaRPr lang="en-US" sz="1200" dirty="0" smtClean="0"/>
          </a:p>
          <a:p>
            <a:pPr marL="514350" indent="-514350"/>
            <a:r>
              <a:rPr lang="en-US" sz="2400" dirty="0" smtClean="0"/>
              <a:t>15.	Select </a:t>
            </a:r>
            <a:r>
              <a:rPr lang="en-US" sz="2400" b="1" dirty="0" smtClean="0"/>
              <a:t>Calibration</a:t>
            </a:r>
            <a:r>
              <a:rPr lang="en-US" sz="2400" dirty="0" smtClean="0"/>
              <a:t> &gt; </a:t>
            </a:r>
            <a:r>
              <a:rPr lang="en-US" sz="2400" b="1" dirty="0" smtClean="0"/>
              <a:t>Calibrate Mode Off</a:t>
            </a:r>
            <a:r>
              <a:rPr lang="en-US" sz="2400" dirty="0" smtClean="0"/>
              <a:t>.</a:t>
            </a:r>
          </a:p>
          <a:p>
            <a:pPr marL="514350" indent="-514350">
              <a:buFont typeface="+mj-lt"/>
              <a:buAutoNum type="arabicPeriod"/>
            </a:pPr>
            <a:endParaRPr lang="en-US" sz="1200" dirty="0" smtClean="0"/>
          </a:p>
          <a:p>
            <a:pPr marL="514350" indent="-514350"/>
            <a:r>
              <a:rPr lang="en-US" sz="2400" dirty="0" smtClean="0"/>
              <a:t>16.	Verify that </a:t>
            </a:r>
            <a:r>
              <a:rPr lang="en-US" sz="2400" b="1" dirty="0" smtClean="0"/>
              <a:t>Calibrate Mode OFF </a:t>
            </a:r>
            <a:r>
              <a:rPr lang="en-US" sz="2400" dirty="0" smtClean="0"/>
              <a:t>is displayed in the heads-up</a:t>
            </a:r>
          </a:p>
          <a:p>
            <a:pPr marL="514350" indent="-514350">
              <a:buFont typeface="+mj-lt"/>
              <a:buAutoNum type="arabicPeriod"/>
            </a:pPr>
            <a:endParaRPr lang="en-US" sz="1200" dirty="0" smtClean="0"/>
          </a:p>
          <a:p>
            <a:pPr marL="514350" indent="-514350"/>
            <a:r>
              <a:rPr lang="en-US" sz="2400" dirty="0" smtClean="0"/>
              <a:t>17.	Display and the robot icon is </a:t>
            </a:r>
            <a:r>
              <a:rPr lang="en-US" sz="2400" b="1" dirty="0" smtClean="0"/>
              <a:t>green</a:t>
            </a:r>
            <a:r>
              <a:rPr lang="en-US" sz="2400" dirty="0" smtClean="0"/>
              <a:t>.</a:t>
            </a:r>
            <a:endParaRPr lang="en-US" sz="2400" dirty="0"/>
          </a:p>
        </p:txBody>
      </p:sp>
      <p:pic>
        <p:nvPicPr>
          <p:cNvPr id="5" name="Picture 4"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6"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4" name="Rectangle 3"/>
          <p:cNvSpPr/>
          <p:nvPr/>
        </p:nvSpPr>
        <p:spPr>
          <a:xfrm>
            <a:off x="1143000" y="323165"/>
            <a:ext cx="6934200" cy="646331"/>
          </a:xfrm>
          <a:prstGeom prst="rect">
            <a:avLst/>
          </a:prstGeom>
        </p:spPr>
        <p:txBody>
          <a:bodyPr wrap="square">
            <a:spAutoFit/>
          </a:bodyPr>
          <a:lstStyle/>
          <a:p>
            <a:pPr algn="ctr"/>
            <a:r>
              <a:rPr lang="en-US" sz="3600" b="1" dirty="0"/>
              <a:t>Calibrating the Neck</a:t>
            </a:r>
          </a:p>
        </p:txBody>
      </p:sp>
    </p:spTree>
    <p:extLst>
      <p:ext uri="{BB962C8B-B14F-4D97-AF65-F5344CB8AC3E}">
        <p14:creationId xmlns="" xmlns:p14="http://schemas.microsoft.com/office/powerpoint/2010/main" val="1069820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05000"/>
            <a:ext cx="9144000" cy="4278094"/>
          </a:xfrm>
          <a:prstGeom prst="rect">
            <a:avLst/>
          </a:prstGeom>
        </p:spPr>
        <p:txBody>
          <a:bodyPr wrap="square">
            <a:spAutoFit/>
          </a:bodyPr>
          <a:lstStyle/>
          <a:p>
            <a:pPr marL="514350" indent="-514350">
              <a:buAutoNum type="arabicPeriod" startAt="18"/>
            </a:pPr>
            <a:r>
              <a:rPr lang="en-US" sz="2400" dirty="0" smtClean="0"/>
              <a:t>Press </a:t>
            </a:r>
            <a:r>
              <a:rPr lang="en-US" sz="2400" dirty="0"/>
              <a:t>the </a:t>
            </a:r>
            <a:r>
              <a:rPr lang="en-US" sz="2400" b="1" dirty="0"/>
              <a:t>Cancel/Back</a:t>
            </a:r>
            <a:r>
              <a:rPr lang="en-US" sz="2400" dirty="0"/>
              <a:t> button </a:t>
            </a:r>
            <a:r>
              <a:rPr lang="en-US" sz="2400" dirty="0" smtClean="0"/>
              <a:t>on </a:t>
            </a:r>
            <a:r>
              <a:rPr lang="en-US" sz="2400" dirty="0"/>
              <a:t>the hand controller to return to the Main </a:t>
            </a:r>
            <a:r>
              <a:rPr lang="en-US" sz="2400" dirty="0" smtClean="0"/>
              <a:t>menu.</a:t>
            </a:r>
          </a:p>
          <a:p>
            <a:pPr marL="514350" indent="-514350">
              <a:buAutoNum type="arabicPeriod" startAt="18"/>
            </a:pPr>
            <a:endParaRPr lang="en-US" sz="1400" dirty="0" smtClean="0"/>
          </a:p>
          <a:p>
            <a:pPr marL="514350" indent="-514350">
              <a:buAutoNum type="arabicPeriod" startAt="19"/>
            </a:pPr>
            <a:r>
              <a:rPr lang="en-US" sz="2400" dirty="0" smtClean="0"/>
              <a:t>Select </a:t>
            </a:r>
            <a:r>
              <a:rPr lang="en-US" sz="2400" b="1" dirty="0" smtClean="0"/>
              <a:t>Poses</a:t>
            </a:r>
            <a:r>
              <a:rPr lang="en-US" sz="2400" dirty="0" smtClean="0"/>
              <a:t> &gt; </a:t>
            </a:r>
            <a:r>
              <a:rPr lang="en-US" sz="2400" b="1" dirty="0" smtClean="0"/>
              <a:t>Drive</a:t>
            </a:r>
            <a:r>
              <a:rPr lang="en-US" sz="2400" dirty="0" smtClean="0"/>
              <a:t> to enter the robot into Drive pose.</a:t>
            </a:r>
          </a:p>
          <a:p>
            <a:pPr marL="514350" indent="-514350">
              <a:buAutoNum type="arabicPeriod" startAt="19"/>
            </a:pPr>
            <a:endParaRPr lang="en-US" sz="1400" dirty="0" smtClean="0"/>
          </a:p>
          <a:p>
            <a:pPr marL="514350" indent="-514350">
              <a:buAutoNum type="arabicPeriod" startAt="20"/>
            </a:pPr>
            <a:r>
              <a:rPr lang="en-US" sz="2400" dirty="0" smtClean="0"/>
              <a:t>Check </a:t>
            </a:r>
            <a:r>
              <a:rPr lang="en-US" sz="2400" dirty="0"/>
              <a:t>that the head is looking straight forward by verifying that the center line of the head </a:t>
            </a:r>
            <a:r>
              <a:rPr lang="en-US" sz="2400" dirty="0" smtClean="0"/>
              <a:t>matches the </a:t>
            </a:r>
            <a:r>
              <a:rPr lang="en-US" sz="2400" dirty="0"/>
              <a:t>center line of the </a:t>
            </a:r>
            <a:r>
              <a:rPr lang="en-US" sz="2400" dirty="0" smtClean="0"/>
              <a:t>chassis.</a:t>
            </a:r>
          </a:p>
          <a:p>
            <a:pPr marL="514350" indent="-514350">
              <a:buAutoNum type="arabicPeriod" startAt="20"/>
            </a:pPr>
            <a:endParaRPr lang="en-US" sz="1400" dirty="0"/>
          </a:p>
          <a:p>
            <a:pPr marL="514350" indent="-514350">
              <a:buAutoNum type="arabicPeriod" startAt="21"/>
            </a:pPr>
            <a:r>
              <a:rPr lang="en-US" sz="2400" dirty="0" smtClean="0"/>
              <a:t>Select </a:t>
            </a:r>
            <a:r>
              <a:rPr lang="en-US" sz="2400" b="1" dirty="0"/>
              <a:t>Poses </a:t>
            </a:r>
            <a:r>
              <a:rPr lang="en-US" sz="2400" dirty="0"/>
              <a:t>&gt; </a:t>
            </a:r>
            <a:r>
              <a:rPr lang="en-US" sz="2400" b="1" dirty="0"/>
              <a:t>Stow</a:t>
            </a:r>
            <a:r>
              <a:rPr lang="en-US" sz="2400" dirty="0"/>
              <a:t> to enter the robot into Stow pose</a:t>
            </a:r>
            <a:r>
              <a:rPr lang="en-US" sz="2400" dirty="0" smtClean="0"/>
              <a:t>.</a:t>
            </a:r>
          </a:p>
          <a:p>
            <a:pPr marL="514350" indent="-514350">
              <a:buAutoNum type="arabicPeriod" startAt="21"/>
            </a:pPr>
            <a:endParaRPr lang="en-US" sz="1400" dirty="0"/>
          </a:p>
          <a:p>
            <a:pPr marL="514350" indent="-514350"/>
            <a:r>
              <a:rPr lang="en-US" sz="2400" dirty="0" smtClean="0"/>
              <a:t>22.	Verify </a:t>
            </a:r>
            <a:r>
              <a:rPr lang="en-US" sz="2400" dirty="0"/>
              <a:t>that the head does not catch on either side of the chassis and that the head latch closes completely.</a:t>
            </a:r>
          </a:p>
        </p:txBody>
      </p:sp>
      <p:pic>
        <p:nvPicPr>
          <p:cNvPr id="6" name="Picture 5"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7"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8" name="Rectangle 7"/>
          <p:cNvSpPr/>
          <p:nvPr/>
        </p:nvSpPr>
        <p:spPr>
          <a:xfrm>
            <a:off x="1143000" y="304800"/>
            <a:ext cx="6934200" cy="584775"/>
          </a:xfrm>
          <a:prstGeom prst="rect">
            <a:avLst/>
          </a:prstGeom>
        </p:spPr>
        <p:txBody>
          <a:bodyPr wrap="square">
            <a:spAutoFit/>
          </a:bodyPr>
          <a:lstStyle/>
          <a:p>
            <a:pPr algn="ctr"/>
            <a:r>
              <a:rPr lang="en-US" sz="3200" b="1" dirty="0"/>
              <a:t>Calibrating the Neck</a:t>
            </a:r>
          </a:p>
        </p:txBody>
      </p:sp>
    </p:spTree>
    <p:extLst>
      <p:ext uri="{BB962C8B-B14F-4D97-AF65-F5344CB8AC3E}">
        <p14:creationId xmlns="" xmlns:p14="http://schemas.microsoft.com/office/powerpoint/2010/main" val="2657207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6800" y="381000"/>
            <a:ext cx="7159625" cy="457200"/>
          </a:xfrm>
        </p:spPr>
        <p:txBody>
          <a:bodyPr>
            <a:normAutofit fontScale="90000"/>
          </a:bodyPr>
          <a:lstStyle/>
          <a:p>
            <a:pPr algn="ctr"/>
            <a:r>
              <a:rPr lang="en-US" sz="3600" dirty="0" smtClean="0"/>
              <a:t>Summary</a:t>
            </a:r>
            <a:endParaRPr lang="en-US" sz="3600" dirty="0"/>
          </a:p>
        </p:txBody>
      </p:sp>
      <p:pic>
        <p:nvPicPr>
          <p:cNvPr id="14" name="Picture 3" descr="C:\Users\robert.e.klein\Pictures\images1.jpg"/>
          <p:cNvPicPr>
            <a:picLocks noChangeAspect="1" noChangeArrowheads="1"/>
          </p:cNvPicPr>
          <p:nvPr/>
        </p:nvPicPr>
        <p:blipFill>
          <a:blip r:embed="rId2" cstate="print"/>
          <a:srcRect/>
          <a:stretch>
            <a:fillRect/>
          </a:stretch>
        </p:blipFill>
        <p:spPr bwMode="auto">
          <a:xfrm>
            <a:off x="7950200" y="0"/>
            <a:ext cx="1193800" cy="1295400"/>
          </a:xfrm>
          <a:prstGeom prst="rect">
            <a:avLst/>
          </a:prstGeom>
          <a:noFill/>
        </p:spPr>
      </p:pic>
      <p:pic>
        <p:nvPicPr>
          <p:cNvPr id="15" name="Picture 2" descr="C:\Users\robert.e.klein\Pictures\images.jpg"/>
          <p:cNvPicPr>
            <a:picLocks noChangeAspect="1" noChangeArrowheads="1"/>
          </p:cNvPicPr>
          <p:nvPr/>
        </p:nvPicPr>
        <p:blipFill>
          <a:blip r:embed="rId3" cstate="print"/>
          <a:srcRect/>
          <a:stretch>
            <a:fillRect/>
          </a:stretch>
        </p:blipFill>
        <p:spPr bwMode="auto">
          <a:xfrm>
            <a:off x="0" y="0"/>
            <a:ext cx="1143000" cy="1219200"/>
          </a:xfrm>
          <a:prstGeom prst="rect">
            <a:avLst/>
          </a:prstGeom>
          <a:noFill/>
        </p:spPr>
      </p:pic>
      <p:sp>
        <p:nvSpPr>
          <p:cNvPr id="16" name="TextBox 15"/>
          <p:cNvSpPr txBox="1"/>
          <p:nvPr/>
        </p:nvSpPr>
        <p:spPr>
          <a:xfrm>
            <a:off x="1163583" y="1219200"/>
            <a:ext cx="7391400" cy="5786199"/>
          </a:xfrm>
          <a:prstGeom prst="rect">
            <a:avLst/>
          </a:prstGeom>
          <a:noFill/>
        </p:spPr>
        <p:txBody>
          <a:bodyPr wrap="square" rtlCol="0">
            <a:spAutoFit/>
          </a:bodyPr>
          <a:lstStyle/>
          <a:p>
            <a:pPr fontAlgn="t"/>
            <a:r>
              <a:rPr lang="en-US" sz="2800" b="1" u="sng" dirty="0" smtClean="0"/>
              <a:t>Terminal Learning Objective </a:t>
            </a:r>
          </a:p>
          <a:p>
            <a:pPr fontAlgn="t"/>
            <a:endParaRPr lang="en-US" u="sng" dirty="0" smtClean="0"/>
          </a:p>
          <a:p>
            <a:pPr fontAlgn="t"/>
            <a:r>
              <a:rPr lang="en-US" b="1" u="sng" dirty="0" smtClean="0"/>
              <a:t>Action</a:t>
            </a:r>
            <a:r>
              <a:rPr lang="en-US" b="1" dirty="0" smtClean="0"/>
              <a:t>: </a:t>
            </a:r>
            <a:r>
              <a:rPr lang="en-US" dirty="0" smtClean="0"/>
              <a:t>Identify Calibration Procedures for the SUGV.</a:t>
            </a:r>
            <a:endParaRPr lang="en-US" dirty="0" smtClean="0">
              <a:ea typeface="Calibri"/>
              <a:cs typeface="Times New Roman"/>
            </a:endParaRPr>
          </a:p>
          <a:p>
            <a:pPr fontAlgn="t"/>
            <a:endParaRPr lang="en-US" dirty="0" smtClean="0"/>
          </a:p>
          <a:p>
            <a:pPr fontAlgn="t"/>
            <a:r>
              <a:rPr lang="en-US" b="1" u="sng" dirty="0" smtClean="0"/>
              <a:t>Condition</a:t>
            </a:r>
            <a:r>
              <a:rPr lang="en-US" b="1" dirty="0" smtClean="0"/>
              <a:t>: </a:t>
            </a:r>
            <a:r>
              <a:rPr lang="en-US" dirty="0" smtClean="0"/>
              <a:t>In an operational environment provided with TM 9-2350-397-13&amp;P, SUGV Job Aid, SUGV Student Guide, and an Operational SUGV System.</a:t>
            </a:r>
          </a:p>
          <a:p>
            <a:pPr fontAlgn="t"/>
            <a:endParaRPr lang="en-US" dirty="0" smtClean="0"/>
          </a:p>
          <a:p>
            <a:pPr fontAlgn="t"/>
            <a:r>
              <a:rPr lang="en-US" b="1" u="sng" dirty="0" smtClean="0"/>
              <a:t>Standard</a:t>
            </a:r>
            <a:r>
              <a:rPr lang="en-US" b="1" dirty="0" smtClean="0"/>
              <a:t>: </a:t>
            </a:r>
            <a:r>
              <a:rPr lang="en-US" dirty="0" smtClean="0"/>
              <a:t>Identify Calibration Procedures for the SUGV in accordance with TM 9-2350-397-13&amp;P with 100% accuracy.</a:t>
            </a:r>
            <a:endParaRPr lang="en-US" dirty="0" smtClean="0">
              <a:ea typeface="Calibri"/>
              <a:cs typeface="Times New Roman"/>
            </a:endParaRPr>
          </a:p>
          <a:p>
            <a:endParaRPr lang="en-US" dirty="0" smtClean="0"/>
          </a:p>
          <a:p>
            <a:r>
              <a:rPr lang="en-US" b="1" u="sng" dirty="0" smtClean="0">
                <a:latin typeface="Times New Roman" pitchFamily="18" charset="0"/>
                <a:cs typeface="Times New Roman" pitchFamily="18" charset="0"/>
              </a:rPr>
              <a:t>ELO A</a:t>
            </a:r>
            <a:r>
              <a:rPr lang="en-US" b="1" dirty="0" smtClean="0">
                <a:latin typeface="Times New Roman" pitchFamily="18" charset="0"/>
                <a:cs typeface="Times New Roman" pitchFamily="18" charset="0"/>
              </a:rPr>
              <a:t>:</a:t>
            </a:r>
            <a:r>
              <a:rPr lang="en-US" b="1" dirty="0" smtClean="0"/>
              <a:t> </a:t>
            </a:r>
            <a:r>
              <a:rPr lang="en-US" dirty="0" smtClean="0"/>
              <a:t>Calibrate the flippers.</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a:ea typeface="Times New Roman"/>
            </a:endParaRPr>
          </a:p>
          <a:p>
            <a:r>
              <a:rPr lang="en-US" b="1" u="sng" dirty="0" smtClean="0">
                <a:latin typeface="Times New Roman"/>
                <a:ea typeface="Times New Roman"/>
              </a:rPr>
              <a:t>ELO B</a:t>
            </a:r>
            <a:r>
              <a:rPr lang="en-US" b="1" dirty="0" smtClean="0">
                <a:latin typeface="Times New Roman"/>
                <a:ea typeface="Times New Roman"/>
              </a:rPr>
              <a:t>: </a:t>
            </a:r>
            <a:r>
              <a:rPr lang="en-US" dirty="0" smtClean="0"/>
              <a:t>Calibrate the SUGV Head Latch.</a:t>
            </a:r>
            <a:endParaRPr lang="en-US" dirty="0" smtClean="0">
              <a:latin typeface="Times New Roman"/>
              <a:ea typeface="Times New Roman"/>
            </a:endParaRPr>
          </a:p>
          <a:p>
            <a:endParaRPr lang="en-US" dirty="0" smtClean="0">
              <a:latin typeface="Times New Roman"/>
              <a:ea typeface="Times New Roman"/>
            </a:endParaRPr>
          </a:p>
          <a:p>
            <a:endParaRPr lang="en-US" dirty="0" smtClean="0">
              <a:latin typeface="Times New Roman"/>
              <a:ea typeface="Times New Roman"/>
            </a:endParaRPr>
          </a:p>
          <a:p>
            <a:r>
              <a:rPr lang="en-US" b="1" u="sng" dirty="0" smtClean="0">
                <a:latin typeface="Times New Roman"/>
                <a:ea typeface="Times New Roman"/>
              </a:rPr>
              <a:t>ELO C</a:t>
            </a:r>
            <a:r>
              <a:rPr lang="en-US" b="1" dirty="0" smtClean="0">
                <a:latin typeface="Times New Roman"/>
                <a:ea typeface="Times New Roman"/>
              </a:rPr>
              <a:t>: </a:t>
            </a:r>
            <a:r>
              <a:rPr lang="en-US" dirty="0" smtClean="0"/>
              <a:t>Calibrate the SUGV Head and Neck.</a:t>
            </a:r>
            <a:endParaRPr lang="en-US" dirty="0" smtClean="0">
              <a:ea typeface="Calibri"/>
              <a:cs typeface="Times New Roman"/>
            </a:endParaRPr>
          </a:p>
          <a:p>
            <a:endParaRPr lang="en-US" dirty="0" smtClean="0">
              <a:latin typeface="Times New Roman"/>
              <a:ea typeface="Times New Roman"/>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e.klein\Pictures\images.jpg"/>
          <p:cNvPicPr>
            <a:picLocks noChangeAspect="1"/>
          </p:cNvPicPr>
          <p:nvPr/>
        </p:nvPicPr>
        <p:blipFill>
          <a:blip r:embed="rId3" cstate="print"/>
          <a:srcRect/>
          <a:stretch>
            <a:fillRect/>
          </a:stretch>
        </p:blipFill>
        <p:spPr>
          <a:xfrm>
            <a:off x="0" y="0"/>
            <a:ext cx="1143000" cy="1447796"/>
          </a:xfrm>
          <a:prstGeom prst="rect">
            <a:avLst/>
          </a:prstGeom>
          <a:noFill/>
          <a:ln>
            <a:noFill/>
          </a:ln>
        </p:spPr>
      </p:pic>
      <p:pic>
        <p:nvPicPr>
          <p:cNvPr id="3" name="Picture 3" descr="C:\Users\robert.e.klein\Pictures\images1.jpg"/>
          <p:cNvPicPr>
            <a:picLocks noChangeAspect="1" noChangeArrowheads="1"/>
          </p:cNvPicPr>
          <p:nvPr/>
        </p:nvPicPr>
        <p:blipFill>
          <a:blip r:embed="rId4" cstate="print"/>
          <a:srcRect/>
          <a:stretch>
            <a:fillRect/>
          </a:stretch>
        </p:blipFill>
        <p:spPr bwMode="auto">
          <a:xfrm>
            <a:off x="8077200" y="0"/>
            <a:ext cx="1066800" cy="1447800"/>
          </a:xfrm>
          <a:prstGeom prst="rect">
            <a:avLst/>
          </a:prstGeom>
          <a:noFill/>
        </p:spPr>
      </p:pic>
      <p:sp>
        <p:nvSpPr>
          <p:cNvPr id="4" name="TextBox 3"/>
          <p:cNvSpPr txBox="1"/>
          <p:nvPr/>
        </p:nvSpPr>
        <p:spPr>
          <a:xfrm>
            <a:off x="1219200" y="0"/>
            <a:ext cx="6553200" cy="1446550"/>
          </a:xfrm>
          <a:prstGeom prst="rect">
            <a:avLst/>
          </a:prstGeom>
          <a:noFill/>
        </p:spPr>
        <p:txBody>
          <a:bodyPr wrap="square" rtlCol="0">
            <a:spAutoFit/>
          </a:bodyPr>
          <a:lstStyle/>
          <a:p>
            <a:pPr algn="ctr"/>
            <a:r>
              <a:rPr lang="en-US" sz="4400" dirty="0" smtClean="0">
                <a:latin typeface="+mj-lt"/>
                <a:cs typeface="Times New Roman" pitchFamily="18" charset="0"/>
              </a:rPr>
              <a:t>Troubleshooting</a:t>
            </a:r>
            <a:r>
              <a:rPr lang="en-US" sz="4400" dirty="0" smtClean="0">
                <a:latin typeface="Times New Roman" pitchFamily="18" charset="0"/>
                <a:cs typeface="Times New Roman" pitchFamily="18" charset="0"/>
              </a:rPr>
              <a:t> </a:t>
            </a:r>
            <a:r>
              <a:rPr lang="en-US" sz="4400" dirty="0" smtClean="0">
                <a:latin typeface="+mj-lt"/>
                <a:cs typeface="Times New Roman" pitchFamily="18" charset="0"/>
              </a:rPr>
              <a:t>Procedures</a:t>
            </a:r>
            <a:endParaRPr lang="en-US" sz="4400" dirty="0">
              <a:latin typeface="+mj-lt"/>
              <a:cs typeface="Times New Roman" pitchFamily="18" charset="0"/>
            </a:endParaRPr>
          </a:p>
        </p:txBody>
      </p:sp>
      <p:pic>
        <p:nvPicPr>
          <p:cNvPr id="1026" name="Picture 2"/>
          <p:cNvPicPr>
            <a:picLocks noChangeAspect="1" noChangeArrowheads="1"/>
          </p:cNvPicPr>
          <p:nvPr/>
        </p:nvPicPr>
        <p:blipFill>
          <a:blip r:embed="rId5" cstate="print"/>
          <a:srcRect/>
          <a:stretch>
            <a:fillRect/>
          </a:stretch>
        </p:blipFill>
        <p:spPr bwMode="auto">
          <a:xfrm>
            <a:off x="1905000" y="1752600"/>
            <a:ext cx="5161843"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600" y="304800"/>
            <a:ext cx="6097532" cy="646331"/>
          </a:xfrm>
          <a:prstGeom prst="rect">
            <a:avLst/>
          </a:prstGeom>
          <a:noFill/>
        </p:spPr>
        <p:txBody>
          <a:bodyPr wrap="square" rtlCol="0">
            <a:spAutoFit/>
          </a:bodyPr>
          <a:lstStyle/>
          <a:p>
            <a:r>
              <a:rPr lang="en-US" sz="3600" b="1" dirty="0" smtClean="0"/>
              <a:t> </a:t>
            </a:r>
            <a:r>
              <a:rPr lang="en-US" sz="3600" b="1" dirty="0" smtClean="0">
                <a:cs typeface="Times New Roman" pitchFamily="18" charset="0"/>
              </a:rPr>
              <a:t>Terminal Learning Objective</a:t>
            </a:r>
            <a:endParaRPr lang="en-US" sz="3600" b="1" dirty="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658890160"/>
              </p:ext>
            </p:extLst>
          </p:nvPr>
        </p:nvGraphicFramePr>
        <p:xfrm>
          <a:off x="228600" y="1752600"/>
          <a:ext cx="8610600" cy="4767942"/>
        </p:xfrm>
        <a:graphic>
          <a:graphicData uri="http://schemas.openxmlformats.org/drawingml/2006/table">
            <a:tbl>
              <a:tblPr/>
              <a:tblGrid>
                <a:gridCol w="1905000"/>
                <a:gridCol w="6705600"/>
              </a:tblGrid>
              <a:tr h="805542">
                <a:tc>
                  <a:txBody>
                    <a:bodyPr/>
                    <a:lstStyle/>
                    <a:p>
                      <a:pPr marL="0" marR="0">
                        <a:spcBef>
                          <a:spcPts val="200"/>
                        </a:spcBef>
                        <a:spcAft>
                          <a:spcPts val="200"/>
                        </a:spcAft>
                      </a:pPr>
                      <a:r>
                        <a:rPr lang="en-US" sz="2000" b="1" dirty="0">
                          <a:latin typeface="Times New Roman" pitchFamily="18" charset="0"/>
                          <a:ea typeface="Calibri"/>
                          <a:cs typeface="Times New Roman" pitchFamily="18" charset="0"/>
                        </a:rPr>
                        <a:t>ACTION:</a:t>
                      </a:r>
                      <a:endParaRPr lang="en-US" sz="2000" dirty="0">
                        <a:latin typeface="Times New Roman" pitchFamily="18" charset="0"/>
                        <a:ea typeface="Calibri"/>
                        <a:cs typeface="Times New Roman"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857250" marR="0" indent="-857250">
                        <a:spcBef>
                          <a:spcPts val="900"/>
                        </a:spcBef>
                        <a:spcAft>
                          <a:spcPts val="0"/>
                        </a:spcAft>
                        <a:tabLst>
                          <a:tab pos="857250" algn="l"/>
                        </a:tabLst>
                      </a:pPr>
                      <a:r>
                        <a:rPr lang="en-US" sz="2000" dirty="0">
                          <a:latin typeface="Times New Roman" pitchFamily="18" charset="0"/>
                          <a:ea typeface="Times New Roman"/>
                          <a:cs typeface="Times New Roman" pitchFamily="18" charset="0"/>
                        </a:rPr>
                        <a:t>Identify Troubleshooting Procedures at operator level.</a:t>
                      </a:r>
                    </a:p>
                  </a:txBody>
                  <a:tcPr marL="61595" marR="6159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70857">
                <a:tc>
                  <a:txBody>
                    <a:bodyPr/>
                    <a:lstStyle/>
                    <a:p>
                      <a:pPr marL="0" marR="0">
                        <a:spcBef>
                          <a:spcPts val="200"/>
                        </a:spcBef>
                        <a:spcAft>
                          <a:spcPts val="200"/>
                        </a:spcAft>
                      </a:pPr>
                      <a:r>
                        <a:rPr lang="en-US" sz="2000" b="1" dirty="0" smtClean="0">
                          <a:latin typeface="Times New Roman" pitchFamily="18" charset="0"/>
                          <a:ea typeface="Calibri"/>
                          <a:cs typeface="Times New Roman" pitchFamily="18" charset="0"/>
                        </a:rPr>
                        <a:t>CONDITIONS:</a:t>
                      </a:r>
                      <a:endParaRPr lang="en-US" sz="2000" dirty="0">
                        <a:latin typeface="Times New Roman" pitchFamily="18" charset="0"/>
                        <a:ea typeface="Calibri"/>
                        <a:cs typeface="Times New Roman"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452755" marR="0" indent="-452755">
                        <a:spcBef>
                          <a:spcPts val="0"/>
                        </a:spcBef>
                        <a:spcAft>
                          <a:spcPts val="0"/>
                        </a:spcAft>
                      </a:pPr>
                      <a:r>
                        <a:rPr lang="en-US" sz="2000" dirty="0">
                          <a:latin typeface="Times New Roman" pitchFamily="18" charset="0"/>
                          <a:ea typeface="Times New Roman"/>
                          <a:cs typeface="Times New Roman" pitchFamily="18" charset="0"/>
                        </a:rPr>
                        <a:t>In an operational environment, provided TM </a:t>
                      </a:r>
                      <a:r>
                        <a:rPr lang="en-US" sz="2000" dirty="0" smtClean="0">
                          <a:latin typeface="Times New Roman" pitchFamily="18" charset="0"/>
                          <a:ea typeface="Times New Roman"/>
                          <a:cs typeface="Times New Roman" pitchFamily="18" charset="0"/>
                        </a:rPr>
                        <a:t>9-2350-397-13&amp;P</a:t>
                      </a:r>
                      <a:r>
                        <a:rPr lang="en-US" sz="2000" dirty="0">
                          <a:latin typeface="Times New Roman" pitchFamily="18" charset="0"/>
                          <a:ea typeface="Times New Roman"/>
                          <a:cs typeface="Times New Roman" pitchFamily="18" charset="0"/>
                        </a:rPr>
                        <a:t>, SUGV Job Aid, SUGV Student Guide, and an operational SUGV system.</a:t>
                      </a:r>
                    </a:p>
                  </a:txBody>
                  <a:tcPr marL="61595" marR="6159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471057">
                <a:tc>
                  <a:txBody>
                    <a:bodyPr/>
                    <a:lstStyle/>
                    <a:p>
                      <a:pPr marL="0" marR="0">
                        <a:spcBef>
                          <a:spcPts val="200"/>
                        </a:spcBef>
                        <a:spcAft>
                          <a:spcPts val="200"/>
                        </a:spcAft>
                      </a:pPr>
                      <a:r>
                        <a:rPr lang="en-US" sz="2000" b="1" dirty="0">
                          <a:latin typeface="Times New Roman" pitchFamily="18" charset="0"/>
                          <a:ea typeface="Calibri"/>
                          <a:cs typeface="Times New Roman" pitchFamily="18" charset="0"/>
                        </a:rPr>
                        <a:t>STANDARDS:</a:t>
                      </a:r>
                      <a:endParaRPr lang="en-US" sz="2000" dirty="0">
                        <a:latin typeface="Times New Roman" pitchFamily="18" charset="0"/>
                        <a:ea typeface="Calibri"/>
                        <a:cs typeface="Times New Roman"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452755" marR="0" indent="-45720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ea typeface="Times New Roman"/>
                          <a:cs typeface="Times New Roman" pitchFamily="18" charset="0"/>
                        </a:rPr>
                        <a:t>Identify troubleshooting procedures at operator level in accordance with TM 9-2350-397-13&amp;P at 80% accuracy when: The tracks disengage; The SUGV will not turn on; The OCU will not turn on; The SUGV will not respond to the hand controller; The display does not appear in the heads up display; The SUGV will not assume a pose; The head latch will not latch/ unlatch; The drive camera will not function; The thermal camera will not function; The LRF will not function.</a:t>
                      </a:r>
                    </a:p>
                    <a:p>
                      <a:pPr marL="452755" marR="0" indent="-457200">
                        <a:spcBef>
                          <a:spcPts val="0"/>
                        </a:spcBef>
                        <a:spcAft>
                          <a:spcPts val="0"/>
                        </a:spcAft>
                      </a:pPr>
                      <a:endParaRPr lang="en-US" sz="2000" dirty="0">
                        <a:latin typeface="Times New Roman" pitchFamily="18" charset="0"/>
                        <a:ea typeface="Times New Roman"/>
                        <a:cs typeface="Times New Roman" pitchFamily="18" charset="0"/>
                      </a:endParaRPr>
                    </a:p>
                  </a:txBody>
                  <a:tcPr marL="61595" marR="6159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4" name="Picture 3" descr="C:\Users\robert.e.klein\Pictures\images.jpg"/>
          <p:cNvPicPr>
            <a:picLocks noChangeAspect="1"/>
          </p:cNvPicPr>
          <p:nvPr/>
        </p:nvPicPr>
        <p:blipFill>
          <a:blip r:embed="rId3" cstate="print"/>
          <a:srcRect/>
          <a:stretch>
            <a:fillRect/>
          </a:stretch>
        </p:blipFill>
        <p:spPr>
          <a:xfrm>
            <a:off x="0" y="0"/>
            <a:ext cx="1143000" cy="1447796"/>
          </a:xfrm>
          <a:prstGeom prst="rect">
            <a:avLst/>
          </a:prstGeom>
          <a:noFill/>
          <a:ln>
            <a:noFill/>
          </a:ln>
        </p:spPr>
      </p:pic>
      <p:pic>
        <p:nvPicPr>
          <p:cNvPr id="5" name="Picture 3" descr="C:\Users\robert.e.klein\Pictures\images1.jpg"/>
          <p:cNvPicPr>
            <a:picLocks noChangeAspect="1" noChangeArrowheads="1"/>
          </p:cNvPicPr>
          <p:nvPr/>
        </p:nvPicPr>
        <p:blipFill>
          <a:blip r:embed="rId4" cstate="print"/>
          <a:srcRect/>
          <a:stretch>
            <a:fillRect/>
          </a:stretch>
        </p:blipFill>
        <p:spPr bwMode="auto">
          <a:xfrm>
            <a:off x="8077200" y="0"/>
            <a:ext cx="1066800" cy="1447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600200"/>
            <a:ext cx="8991600" cy="3908762"/>
          </a:xfrm>
          <a:prstGeom prst="rect">
            <a:avLst/>
          </a:prstGeom>
        </p:spPr>
        <p:txBody>
          <a:bodyPr wrap="square">
            <a:spAutoFit/>
          </a:bodyPr>
          <a:lstStyle/>
          <a:p>
            <a:pPr algn="ctr">
              <a:defRPr/>
            </a:pPr>
            <a:r>
              <a:rPr lang="en-US" sz="2400" b="1" dirty="0" smtClean="0">
                <a:solidFill>
                  <a:srgbClr val="000000"/>
                </a:solidFill>
                <a:latin typeface="Times New Roman" pitchFamily="18" charset="0"/>
                <a:ea typeface="Times New Roman" pitchFamily="18" charset="0"/>
                <a:cs typeface="Times New Roman" pitchFamily="18" charset="0"/>
              </a:rPr>
              <a:t>WARNING</a:t>
            </a:r>
            <a:r>
              <a:rPr lang="en-US" sz="2000" dirty="0" smtClean="0">
                <a:solidFill>
                  <a:srgbClr val="000000"/>
                </a:solidFill>
                <a:latin typeface="Times New Roman" pitchFamily="18" charset="0"/>
                <a:ea typeface="Times New Roman" pitchFamily="18" charset="0"/>
                <a:cs typeface="Times New Roman" pitchFamily="18" charset="0"/>
              </a:rPr>
              <a:t> </a:t>
            </a:r>
          </a:p>
          <a:p>
            <a:pPr algn="ctr">
              <a:defRPr/>
            </a:pPr>
            <a:endParaRPr lang="en-US" sz="2000" dirty="0" smtClean="0">
              <a:solidFill>
                <a:srgbClr val="000000"/>
              </a:solidFill>
              <a:latin typeface="Times New Roman" pitchFamily="18" charset="0"/>
              <a:ea typeface="Times New Roman" pitchFamily="18" charset="0"/>
              <a:cs typeface="Times New Roman" pitchFamily="18" charset="0"/>
            </a:endParaRPr>
          </a:p>
          <a:p>
            <a:pPr algn="ctr">
              <a:defRPr/>
            </a:pPr>
            <a:r>
              <a:rPr lang="en-US" sz="2400" dirty="0" smtClean="0">
                <a:solidFill>
                  <a:srgbClr val="000000"/>
                </a:solidFill>
                <a:latin typeface="Times New Roman" pitchFamily="18" charset="0"/>
                <a:ea typeface="Times New Roman" pitchFamily="18" charset="0"/>
                <a:cs typeface="Times New Roman" pitchFamily="18" charset="0"/>
              </a:rPr>
              <a:t>Ensure the SUGV is powered off and the batteries are removed before conducting any vehicle maintenance. Injury may occur if the SUGV moves or is driven while maintenance is being conducted.</a:t>
            </a:r>
          </a:p>
          <a:p>
            <a:pPr>
              <a:defRPr/>
            </a:pPr>
            <a:endParaRPr lang="en-US" sz="2000" dirty="0" smtClean="0">
              <a:solidFill>
                <a:srgbClr val="000000"/>
              </a:solidFill>
              <a:latin typeface="Times New Roman" pitchFamily="18" charset="0"/>
              <a:cs typeface="Times New Roman" pitchFamily="18" charset="0"/>
            </a:endParaRPr>
          </a:p>
          <a:p>
            <a:pPr eaLnBrk="0" hangingPunct="0">
              <a:defRPr/>
            </a:pPr>
            <a:endParaRPr lang="en-US" sz="2000" b="1" dirty="0" smtClean="0">
              <a:solidFill>
                <a:srgbClr val="000000"/>
              </a:solidFill>
              <a:latin typeface="Times New Roman" pitchFamily="18" charset="0"/>
              <a:ea typeface="Times New Roman" pitchFamily="18" charset="0"/>
              <a:cs typeface="Times New Roman" pitchFamily="18" charset="0"/>
            </a:endParaRPr>
          </a:p>
          <a:p>
            <a:pPr algn="ctr" eaLnBrk="0" hangingPunct="0">
              <a:defRPr/>
            </a:pPr>
            <a:r>
              <a:rPr lang="en-US" sz="2400" b="1" dirty="0" smtClean="0">
                <a:solidFill>
                  <a:srgbClr val="000000"/>
                </a:solidFill>
                <a:latin typeface="Times New Roman" pitchFamily="18" charset="0"/>
                <a:ea typeface="Times New Roman" pitchFamily="18" charset="0"/>
                <a:cs typeface="Times New Roman" pitchFamily="18" charset="0"/>
              </a:rPr>
              <a:t>CAUTION</a:t>
            </a:r>
          </a:p>
          <a:p>
            <a:pPr algn="ctr" eaLnBrk="0" hangingPunct="0">
              <a:defRPr/>
            </a:pPr>
            <a:r>
              <a:rPr lang="en-US" sz="2000" dirty="0" smtClean="0">
                <a:solidFill>
                  <a:srgbClr val="000000"/>
                </a:solidFill>
                <a:latin typeface="Times New Roman" pitchFamily="18" charset="0"/>
                <a:ea typeface="Times New Roman" pitchFamily="18" charset="0"/>
                <a:cs typeface="Times New Roman" pitchFamily="18" charset="0"/>
              </a:rPr>
              <a:t> </a:t>
            </a:r>
          </a:p>
          <a:p>
            <a:pPr algn="ctr" eaLnBrk="0" hangingPunct="0">
              <a:defRPr/>
            </a:pPr>
            <a:r>
              <a:rPr lang="en-US" sz="2400" dirty="0" smtClean="0">
                <a:solidFill>
                  <a:srgbClr val="000000"/>
                </a:solidFill>
                <a:latin typeface="Times New Roman" pitchFamily="18" charset="0"/>
                <a:ea typeface="Times New Roman" pitchFamily="18" charset="0"/>
                <a:cs typeface="Times New Roman" pitchFamily="18" charset="0"/>
              </a:rPr>
              <a:t>Do not pick up or carry the SUGV by its tracks, flippers, antennae or head. Damage to the SUGV may occur</a:t>
            </a:r>
            <a:r>
              <a:rPr lang="en-US" sz="2400" dirty="0" smtClean="0">
                <a:solidFill>
                  <a:srgbClr val="000000"/>
                </a:solidFill>
                <a:latin typeface="Verdana" pitchFamily="34" charset="0"/>
                <a:ea typeface="Times New Roman" pitchFamily="18" charset="0"/>
                <a:cs typeface="Times New Roman" pitchFamily="18" charset="0"/>
              </a:rPr>
              <a:t>.</a:t>
            </a:r>
            <a:endParaRPr lang="en-US" sz="2400" dirty="0">
              <a:solidFill>
                <a:srgbClr val="000000"/>
              </a:solidFill>
            </a:endParaRPr>
          </a:p>
        </p:txBody>
      </p:sp>
      <p:pic>
        <p:nvPicPr>
          <p:cNvPr id="3" name="Picture 2"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4"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1219200" y="-381000"/>
            <a:ext cx="6781800" cy="2438400"/>
          </a:xfrm>
        </p:spPr>
        <p:txBody>
          <a:bodyPr>
            <a:normAutofit/>
          </a:bodyPr>
          <a:lstStyle/>
          <a:p>
            <a:pPr lvl="0" fontAlgn="base">
              <a:spcAft>
                <a:spcPct val="0"/>
              </a:spcAft>
            </a:pPr>
            <a:r>
              <a:rPr lang="en-US" sz="2800" b="1" dirty="0" smtClean="0">
                <a:latin typeface="Arial" pitchFamily="34" charset="0"/>
                <a:ea typeface="Times New Roman" pitchFamily="18" charset="0"/>
                <a:cs typeface="Arial" pitchFamily="34" charset="0"/>
              </a:rPr>
              <a:t>The chassis tracks disengage/become unserviceable</a:t>
            </a:r>
            <a:br>
              <a:rPr lang="en-US" sz="2800" b="1" dirty="0" smtClean="0">
                <a:latin typeface="Arial" pitchFamily="34" charset="0"/>
                <a:ea typeface="Times New Roman" pitchFamily="18" charset="0"/>
                <a:cs typeface="Arial" pitchFamily="34" charset="0"/>
              </a:rPr>
            </a:br>
            <a:r>
              <a:rPr lang="en-US" sz="2800" b="1" dirty="0" smtClean="0">
                <a:latin typeface="Arial" pitchFamily="34" charset="0"/>
                <a:ea typeface="Times New Roman" pitchFamily="18" charset="0"/>
                <a:cs typeface="Arial" pitchFamily="34" charset="0"/>
              </a:rPr>
              <a:t/>
            </a:r>
            <a:br>
              <a:rPr lang="en-US" sz="2800" b="1" dirty="0" smtClean="0">
                <a:latin typeface="Arial" pitchFamily="34" charset="0"/>
                <a:ea typeface="Times New Roman" pitchFamily="18" charset="0"/>
                <a:cs typeface="Arial" pitchFamily="34" charset="0"/>
              </a:rPr>
            </a:br>
            <a:r>
              <a:rPr lang="en-US" sz="2800" b="1" dirty="0" smtClean="0">
                <a:latin typeface="Arial" pitchFamily="34" charset="0"/>
                <a:ea typeface="Times New Roman" pitchFamily="18" charset="0"/>
                <a:cs typeface="Arial" pitchFamily="34" charset="0"/>
              </a:rPr>
              <a:t>Remove the Chassis Tracks</a:t>
            </a:r>
          </a:p>
        </p:txBody>
      </p:sp>
      <p:sp>
        <p:nvSpPr>
          <p:cNvPr id="125953" name="Rectangle 1"/>
          <p:cNvSpPr>
            <a:spLocks noChangeArrowheads="1"/>
          </p:cNvSpPr>
          <p:nvPr/>
        </p:nvSpPr>
        <p:spPr bwMode="auto">
          <a:xfrm>
            <a:off x="0" y="1447800"/>
            <a:ext cx="9144000" cy="5047536"/>
          </a:xfrm>
          <a:prstGeom prst="rect">
            <a:avLst/>
          </a:prstGeom>
          <a:noFill/>
          <a:ln w="9525">
            <a:noFill/>
            <a:miter lim="800000"/>
            <a:headEnd/>
            <a:tailEnd/>
          </a:ln>
          <a:effectLst/>
        </p:spPr>
        <p:txBody>
          <a:bodyPr wrap="square" anchor="ctr">
            <a:spAutoFit/>
          </a:bodyPr>
          <a:lstStyle/>
          <a:p>
            <a:pPr eaLnBrk="0" hangingPunct="0">
              <a:defRPr/>
            </a:pPr>
            <a:endParaRPr lang="en-US" sz="1600" dirty="0">
              <a:solidFill>
                <a:srgbClr val="000000"/>
              </a:solidFill>
              <a:latin typeface="Verdana" pitchFamily="34" charset="0"/>
              <a:ea typeface="Times New Roman" pitchFamily="18" charset="0"/>
              <a:cs typeface="Times New Roman" pitchFamily="18" charset="0"/>
            </a:endParaRPr>
          </a:p>
          <a:p>
            <a:pPr marL="228600" indent="-228600" eaLnBrk="0" hangingPunct="0">
              <a:buFont typeface="+mj-lt"/>
              <a:buAutoNum type="arabicPeriod"/>
              <a:defRPr/>
            </a:pPr>
            <a:r>
              <a:rPr lang="en-US" dirty="0" smtClean="0">
                <a:solidFill>
                  <a:srgbClr val="000000"/>
                </a:solidFill>
                <a:latin typeface="Times New Roman" pitchFamily="18" charset="0"/>
                <a:ea typeface="Times New Roman" pitchFamily="18" charset="0"/>
                <a:cs typeface="Times New Roman" pitchFamily="18" charset="0"/>
              </a:rPr>
              <a:t>Tip </a:t>
            </a:r>
            <a:r>
              <a:rPr lang="en-US" dirty="0">
                <a:solidFill>
                  <a:srgbClr val="000000"/>
                </a:solidFill>
                <a:latin typeface="Times New Roman" pitchFamily="18" charset="0"/>
                <a:ea typeface="Times New Roman" pitchFamily="18" charset="0"/>
                <a:cs typeface="Times New Roman" pitchFamily="18" charset="0"/>
              </a:rPr>
              <a:t>the SUGV on its end</a:t>
            </a:r>
            <a:r>
              <a:rPr lang="en-US" dirty="0" smtClean="0">
                <a:solidFill>
                  <a:srgbClr val="000000"/>
                </a:solidFill>
                <a:latin typeface="Times New Roman" pitchFamily="18" charset="0"/>
                <a:ea typeface="Times New Roman" pitchFamily="18" charset="0"/>
                <a:cs typeface="Times New Roman" pitchFamily="18" charset="0"/>
              </a:rPr>
              <a:t>.</a:t>
            </a:r>
          </a:p>
          <a:p>
            <a:pPr marL="228600" indent="-228600" eaLnBrk="0" hangingPunct="0">
              <a:buFont typeface="+mj-lt"/>
              <a:buAutoNum type="arabicPeriod"/>
              <a:defRPr/>
            </a:pPr>
            <a:endParaRPr lang="en-US" dirty="0">
              <a:solidFill>
                <a:srgbClr val="000000"/>
              </a:solidFill>
              <a:latin typeface="Times New Roman" pitchFamily="18" charset="0"/>
              <a:cs typeface="Times New Roman" pitchFamily="18" charset="0"/>
            </a:endParaRPr>
          </a:p>
          <a:p>
            <a:pPr marL="228600" indent="-228600" eaLnBrk="0" hangingPunct="0">
              <a:buFont typeface="+mj-lt"/>
              <a:buAutoNum type="arabicPeriod"/>
              <a:defRPr/>
            </a:pPr>
            <a:r>
              <a:rPr lang="en-US" dirty="0" smtClean="0">
                <a:solidFill>
                  <a:srgbClr val="000000"/>
                </a:solidFill>
                <a:latin typeface="Times New Roman" pitchFamily="18" charset="0"/>
                <a:ea typeface="Times New Roman" pitchFamily="18" charset="0"/>
                <a:cs typeface="Times New Roman" pitchFamily="18" charset="0"/>
              </a:rPr>
              <a:t>Stand </a:t>
            </a:r>
            <a:r>
              <a:rPr lang="en-US" dirty="0">
                <a:solidFill>
                  <a:srgbClr val="000000"/>
                </a:solidFill>
                <a:latin typeface="Times New Roman" pitchFamily="18" charset="0"/>
                <a:ea typeface="Times New Roman" pitchFamily="18" charset="0"/>
                <a:cs typeface="Times New Roman" pitchFamily="18" charset="0"/>
              </a:rPr>
              <a:t>over it and brace it between your legs so that one leg is pressing against the top of the chassis, the other is pressing against the bottom of the chassis, and the chassis track you want to remove is in front of you</a:t>
            </a:r>
            <a:r>
              <a:rPr lang="en-US" dirty="0" smtClean="0">
                <a:solidFill>
                  <a:srgbClr val="000000"/>
                </a:solidFill>
                <a:latin typeface="Times New Roman" pitchFamily="18" charset="0"/>
                <a:ea typeface="Times New Roman" pitchFamily="18" charset="0"/>
                <a:cs typeface="Times New Roman" pitchFamily="18" charset="0"/>
              </a:rPr>
              <a:t>.</a:t>
            </a:r>
          </a:p>
          <a:p>
            <a:pPr marL="228600" indent="-228600" eaLnBrk="0" hangingPunct="0">
              <a:buFont typeface="+mj-lt"/>
              <a:buAutoNum type="arabicPeriod"/>
              <a:defRPr/>
            </a:pPr>
            <a:endParaRPr lang="en-US" dirty="0">
              <a:solidFill>
                <a:srgbClr val="000000"/>
              </a:solidFill>
              <a:latin typeface="Times New Roman" pitchFamily="18" charset="0"/>
              <a:cs typeface="Times New Roman" pitchFamily="18" charset="0"/>
            </a:endParaRPr>
          </a:p>
          <a:p>
            <a:pPr marL="3886200" lvl="8" indent="-228600" eaLnBrk="0" fontAlgn="base" hangingPunct="0">
              <a:spcBef>
                <a:spcPct val="0"/>
              </a:spcBef>
              <a:spcAft>
                <a:spcPct val="0"/>
              </a:spcAft>
              <a:buFont typeface="+mj-lt"/>
              <a:buAutoNum type="arabicPeriod" startAt="3"/>
              <a:defRPr/>
            </a:pPr>
            <a:r>
              <a:rPr lang="en-US" dirty="0" smtClean="0">
                <a:solidFill>
                  <a:srgbClr val="000000"/>
                </a:solidFill>
                <a:latin typeface="Times New Roman" pitchFamily="18" charset="0"/>
                <a:ea typeface="Times New Roman" pitchFamily="18" charset="0"/>
                <a:cs typeface="Times New Roman" pitchFamily="18" charset="0"/>
              </a:rPr>
              <a:t>With </a:t>
            </a:r>
            <a:r>
              <a:rPr lang="en-US" dirty="0">
                <a:solidFill>
                  <a:srgbClr val="000000"/>
                </a:solidFill>
                <a:latin typeface="Times New Roman" pitchFamily="18" charset="0"/>
                <a:ea typeface="Times New Roman" pitchFamily="18" charset="0"/>
                <a:cs typeface="Times New Roman" pitchFamily="18" charset="0"/>
              </a:rPr>
              <a:t>one hand, grab one side of the chassis track in front of you, halfway between the two wheels. With the other hand, press on the chassis track on top of the wheel.</a:t>
            </a:r>
            <a:endParaRPr lang="en-US" dirty="0">
              <a:solidFill>
                <a:srgbClr val="000000"/>
              </a:solidFill>
              <a:latin typeface="Times New Roman" pitchFamily="18" charset="0"/>
              <a:cs typeface="Times New Roman" pitchFamily="18" charset="0"/>
            </a:endParaRPr>
          </a:p>
          <a:p>
            <a:pPr marL="3886200" lvl="8" indent="-228600" eaLnBrk="0" fontAlgn="base" hangingPunct="0">
              <a:spcBef>
                <a:spcPct val="0"/>
              </a:spcBef>
              <a:spcAft>
                <a:spcPct val="0"/>
              </a:spcAft>
              <a:buFont typeface="+mj-lt"/>
              <a:buAutoNum type="arabicPeriod" startAt="3"/>
              <a:defRPr/>
            </a:pPr>
            <a:r>
              <a:rPr lang="en-US" dirty="0">
                <a:solidFill>
                  <a:srgbClr val="000000"/>
                </a:solidFill>
                <a:latin typeface="Times New Roman" pitchFamily="18" charset="0"/>
                <a:ea typeface="Times New Roman" pitchFamily="18" charset="0"/>
                <a:cs typeface="Times New Roman" pitchFamily="18" charset="0"/>
              </a:rPr>
              <a:t>Pull the chassis track upward and outward to start easing it off the top wheel. As you pull the chassis track upward, press downward with the other hand. Continue this action until the chassis track slips off the wheel.</a:t>
            </a:r>
          </a:p>
          <a:p>
            <a:pPr marL="3886200" lvl="8" indent="-228600" eaLnBrk="0" fontAlgn="base" hangingPunct="0">
              <a:spcBef>
                <a:spcPct val="0"/>
              </a:spcBef>
              <a:spcAft>
                <a:spcPct val="0"/>
              </a:spcAft>
              <a:buFont typeface="+mj-lt"/>
              <a:buAutoNum type="arabicPeriod" startAt="3"/>
              <a:defRPr/>
            </a:pPr>
            <a:r>
              <a:rPr lang="en-US" dirty="0">
                <a:solidFill>
                  <a:srgbClr val="000000"/>
                </a:solidFill>
                <a:latin typeface="Times New Roman" pitchFamily="18" charset="0"/>
                <a:ea typeface="Times New Roman" pitchFamily="18" charset="0"/>
                <a:cs typeface="Times New Roman" pitchFamily="18" charset="0"/>
              </a:rPr>
              <a:t>Repeat the above steps to remove the second chassis track. </a:t>
            </a:r>
            <a:endParaRPr lang="en-US" dirty="0">
              <a:solidFill>
                <a:srgbClr val="000000"/>
              </a:solidFill>
              <a:latin typeface="Times New Roman" pitchFamily="18" charset="0"/>
              <a:cs typeface="Times New Roman" pitchFamily="18" charset="0"/>
            </a:endParaRPr>
          </a:p>
        </p:txBody>
      </p:sp>
      <p:pic>
        <p:nvPicPr>
          <p:cNvPr id="5" name="Picture 4" descr="C:\Users\robert.e.klein\Pictures\images.jpg"/>
          <p:cNvPicPr>
            <a:picLocks noChangeAspect="1"/>
          </p:cNvPicPr>
          <p:nvPr/>
        </p:nvPicPr>
        <p:blipFill>
          <a:blip r:embed="rId3" cstate="print"/>
          <a:srcRect/>
          <a:stretch>
            <a:fillRect/>
          </a:stretch>
        </p:blipFill>
        <p:spPr>
          <a:xfrm>
            <a:off x="0" y="0"/>
            <a:ext cx="1143000" cy="1447796"/>
          </a:xfrm>
          <a:prstGeom prst="rect">
            <a:avLst/>
          </a:prstGeom>
          <a:noFill/>
          <a:ln>
            <a:noFill/>
          </a:ln>
        </p:spPr>
      </p:pic>
      <p:pic>
        <p:nvPicPr>
          <p:cNvPr id="6" name="Picture 3" descr="C:\Users\robert.e.klein\Pictures\images1.jpg"/>
          <p:cNvPicPr>
            <a:picLocks noChangeAspect="1" noChangeArrowheads="1"/>
          </p:cNvPicPr>
          <p:nvPr/>
        </p:nvPicPr>
        <p:blipFill>
          <a:blip r:embed="rId4" cstate="print"/>
          <a:srcRect/>
          <a:stretch>
            <a:fillRect/>
          </a:stretch>
        </p:blipFill>
        <p:spPr bwMode="auto">
          <a:xfrm>
            <a:off x="8077200" y="0"/>
            <a:ext cx="1066800" cy="1447800"/>
          </a:xfrm>
          <a:prstGeom prst="rect">
            <a:avLst/>
          </a:prstGeom>
          <a:noFill/>
        </p:spPr>
      </p:pic>
      <p:pic>
        <p:nvPicPr>
          <p:cNvPr id="1026" name="Picture 2" descr="C:\Users\anthony.williams52\Desktop\SUGV Pictures\IMG_0752.JPG"/>
          <p:cNvPicPr>
            <a:picLocks noChangeAspect="1" noChangeArrowheads="1"/>
          </p:cNvPicPr>
          <p:nvPr/>
        </p:nvPicPr>
        <p:blipFill>
          <a:blip r:embed="rId5" cstate="print"/>
          <a:srcRect/>
          <a:stretch>
            <a:fillRect/>
          </a:stretch>
        </p:blipFill>
        <p:spPr bwMode="auto">
          <a:xfrm rot="5400000">
            <a:off x="-152400" y="3657600"/>
            <a:ext cx="3657600" cy="2743200"/>
          </a:xfrm>
          <a:prstGeom prst="rect">
            <a:avLst/>
          </a:prstGeom>
          <a:noFill/>
        </p:spPr>
      </p:pic>
      <p:pic>
        <p:nvPicPr>
          <p:cNvPr id="1027" name="Picture 3" descr="C:\Users\anthony.williams52\Desktop\SUGV Pictures\IMG_0753.JPG"/>
          <p:cNvPicPr>
            <a:picLocks noChangeAspect="1" noChangeArrowheads="1"/>
          </p:cNvPicPr>
          <p:nvPr/>
        </p:nvPicPr>
        <p:blipFill>
          <a:blip r:embed="rId6" cstate="print"/>
          <a:srcRect/>
          <a:stretch>
            <a:fillRect/>
          </a:stretch>
        </p:blipFill>
        <p:spPr bwMode="auto">
          <a:xfrm rot="5400000">
            <a:off x="38100" y="3467101"/>
            <a:ext cx="3657599" cy="3124200"/>
          </a:xfrm>
          <a:prstGeom prst="rect">
            <a:avLst/>
          </a:prstGeom>
          <a:noFill/>
        </p:spPr>
      </p:pic>
      <p:pic>
        <p:nvPicPr>
          <p:cNvPr id="1028" name="Picture 4" descr="C:\Users\anthony.williams52\Desktop\SUGV Pictures\IMG_0754.JPG"/>
          <p:cNvPicPr>
            <a:picLocks noChangeAspect="1" noChangeArrowheads="1"/>
          </p:cNvPicPr>
          <p:nvPr/>
        </p:nvPicPr>
        <p:blipFill>
          <a:blip r:embed="rId7" cstate="print"/>
          <a:srcRect/>
          <a:stretch>
            <a:fillRect/>
          </a:stretch>
        </p:blipFill>
        <p:spPr bwMode="auto">
          <a:xfrm rot="5400000">
            <a:off x="38100" y="3467100"/>
            <a:ext cx="3657600" cy="3124200"/>
          </a:xfrm>
          <a:prstGeom prst="rect">
            <a:avLst/>
          </a:prstGeom>
          <a:noFill/>
        </p:spPr>
      </p:pic>
      <p:pic>
        <p:nvPicPr>
          <p:cNvPr id="1029" name="Picture 5" descr="C:\Users\anthony.williams52\Desktop\SUGV Pictures\IMG_0755.JPG"/>
          <p:cNvPicPr>
            <a:picLocks noChangeAspect="1" noChangeArrowheads="1"/>
          </p:cNvPicPr>
          <p:nvPr/>
        </p:nvPicPr>
        <p:blipFill>
          <a:blip r:embed="rId8" cstate="print"/>
          <a:srcRect/>
          <a:stretch>
            <a:fillRect/>
          </a:stretch>
        </p:blipFill>
        <p:spPr bwMode="auto">
          <a:xfrm rot="5400000">
            <a:off x="38100" y="3467100"/>
            <a:ext cx="3657600" cy="3124200"/>
          </a:xfrm>
          <a:prstGeom prst="rect">
            <a:avLst/>
          </a:prstGeom>
          <a:noFill/>
        </p:spPr>
      </p:pic>
      <p:pic>
        <p:nvPicPr>
          <p:cNvPr id="1030" name="Picture 6" descr="C:\Users\anthony.williams52\Desktop\SUGV Pictures\IMG_0756.JPG"/>
          <p:cNvPicPr>
            <a:picLocks noChangeAspect="1" noChangeArrowheads="1"/>
          </p:cNvPicPr>
          <p:nvPr/>
        </p:nvPicPr>
        <p:blipFill>
          <a:blip r:embed="rId9" cstate="print"/>
          <a:srcRect/>
          <a:stretch>
            <a:fillRect/>
          </a:stretch>
        </p:blipFill>
        <p:spPr bwMode="auto">
          <a:xfrm rot="5400000">
            <a:off x="38100" y="3467100"/>
            <a:ext cx="3657600"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anthony.williams52\Desktop\SUGV Pictures\IMG_0755.JPG"/>
          <p:cNvPicPr>
            <a:picLocks noChangeAspect="1" noChangeArrowheads="1"/>
          </p:cNvPicPr>
          <p:nvPr/>
        </p:nvPicPr>
        <p:blipFill>
          <a:blip r:embed="rId3" cstate="print"/>
          <a:srcRect/>
          <a:stretch>
            <a:fillRect/>
          </a:stretch>
        </p:blipFill>
        <p:spPr bwMode="auto">
          <a:xfrm rot="5400000">
            <a:off x="114300" y="3467100"/>
            <a:ext cx="3657600" cy="3124200"/>
          </a:xfrm>
          <a:prstGeom prst="rect">
            <a:avLst/>
          </a:prstGeom>
          <a:noFill/>
        </p:spPr>
      </p:pic>
      <p:sp>
        <p:nvSpPr>
          <p:cNvPr id="11" name="Rectangle 1"/>
          <p:cNvSpPr>
            <a:spLocks noChangeArrowheads="1"/>
          </p:cNvSpPr>
          <p:nvPr/>
        </p:nvSpPr>
        <p:spPr bwMode="auto">
          <a:xfrm>
            <a:off x="228600" y="1228010"/>
            <a:ext cx="8915400" cy="4770537"/>
          </a:xfrm>
          <a:prstGeom prst="rect">
            <a:avLst/>
          </a:prstGeom>
          <a:noFill/>
          <a:ln w="9525">
            <a:noFill/>
            <a:miter lim="800000"/>
            <a:headEnd/>
            <a:tailEnd/>
          </a:ln>
          <a:effectLst/>
        </p:spPr>
        <p:txBody>
          <a:bodyPr wrap="square" anchor="ctr">
            <a:spAutoFit/>
          </a:bodyPr>
          <a:lstStyle/>
          <a:p>
            <a:pPr eaLnBrk="0" hangingPunct="0">
              <a:defRPr/>
            </a:pPr>
            <a:endParaRPr lang="en-US" sz="1600" b="1" dirty="0">
              <a:solidFill>
                <a:srgbClr val="000000"/>
              </a:solidFill>
              <a:latin typeface="Verdana" pitchFamily="34" charset="0"/>
              <a:ea typeface="Times New Roman" pitchFamily="18" charset="0"/>
              <a:cs typeface="Times New Roman" pitchFamily="18" charset="0"/>
            </a:endParaRPr>
          </a:p>
          <a:p>
            <a:pPr marL="228600" indent="-228600" eaLnBrk="0" hangingPunct="0">
              <a:buFont typeface="+mj-lt"/>
              <a:buAutoNum type="arabicPeriod"/>
              <a:defRPr/>
            </a:pPr>
            <a:r>
              <a:rPr lang="en-US" sz="1600" dirty="0" smtClean="0">
                <a:solidFill>
                  <a:srgbClr val="000000"/>
                </a:solidFill>
                <a:latin typeface="Times New Roman" pitchFamily="18" charset="0"/>
                <a:ea typeface="Times New Roman" pitchFamily="18" charset="0"/>
                <a:cs typeface="Times New Roman" pitchFamily="18" charset="0"/>
              </a:rPr>
              <a:t>Tip </a:t>
            </a:r>
            <a:r>
              <a:rPr lang="en-US" sz="1600" dirty="0">
                <a:solidFill>
                  <a:srgbClr val="000000"/>
                </a:solidFill>
                <a:latin typeface="Times New Roman" pitchFamily="18" charset="0"/>
                <a:ea typeface="Times New Roman" pitchFamily="18" charset="0"/>
                <a:cs typeface="Times New Roman" pitchFamily="18" charset="0"/>
              </a:rPr>
              <a:t>the SUGV on its end</a:t>
            </a:r>
            <a:r>
              <a:rPr lang="en-US" sz="1600" dirty="0" smtClean="0">
                <a:solidFill>
                  <a:srgbClr val="000000"/>
                </a:solidFill>
                <a:latin typeface="Times New Roman" pitchFamily="18" charset="0"/>
                <a:ea typeface="Times New Roman" pitchFamily="18" charset="0"/>
                <a:cs typeface="Times New Roman" pitchFamily="18" charset="0"/>
              </a:rPr>
              <a:t>.</a:t>
            </a:r>
          </a:p>
          <a:p>
            <a:pPr marL="228600" indent="-228600" eaLnBrk="0" hangingPunct="0">
              <a:buFont typeface="+mj-lt"/>
              <a:buAutoNum type="arabicPeriod"/>
              <a:defRPr/>
            </a:pPr>
            <a:endParaRPr lang="en-US" sz="1600" dirty="0">
              <a:solidFill>
                <a:srgbClr val="000000"/>
              </a:solidFill>
              <a:latin typeface="Times New Roman" pitchFamily="18" charset="0"/>
              <a:cs typeface="Times New Roman" pitchFamily="18" charset="0"/>
            </a:endParaRPr>
          </a:p>
          <a:p>
            <a:pPr marL="228600" indent="-228600" eaLnBrk="0" hangingPunct="0">
              <a:buFont typeface="+mj-lt"/>
              <a:buAutoNum type="arabicPeriod"/>
              <a:defRPr/>
            </a:pPr>
            <a:r>
              <a:rPr lang="en-US" sz="1600" dirty="0" smtClean="0">
                <a:solidFill>
                  <a:srgbClr val="000000"/>
                </a:solidFill>
                <a:latin typeface="Times New Roman" pitchFamily="18" charset="0"/>
                <a:ea typeface="Times New Roman" pitchFamily="18" charset="0"/>
                <a:cs typeface="Times New Roman" pitchFamily="18" charset="0"/>
              </a:rPr>
              <a:t>Stand </a:t>
            </a:r>
            <a:r>
              <a:rPr lang="en-US" sz="1600" dirty="0">
                <a:solidFill>
                  <a:srgbClr val="000000"/>
                </a:solidFill>
                <a:latin typeface="Times New Roman" pitchFamily="18" charset="0"/>
                <a:ea typeface="Times New Roman" pitchFamily="18" charset="0"/>
                <a:cs typeface="Times New Roman" pitchFamily="18" charset="0"/>
              </a:rPr>
              <a:t>over it and brace it between your legs so that one leg is pressing against the top of the chassis, the other is pressing against the bottom of the chassis</a:t>
            </a:r>
            <a:r>
              <a:rPr lang="en-US" sz="1600" dirty="0" smtClean="0">
                <a:solidFill>
                  <a:srgbClr val="000000"/>
                </a:solidFill>
                <a:latin typeface="Times New Roman" pitchFamily="18" charset="0"/>
                <a:ea typeface="Times New Roman" pitchFamily="18" charset="0"/>
                <a:cs typeface="Times New Roman" pitchFamily="18" charset="0"/>
              </a:rPr>
              <a:t>.</a:t>
            </a:r>
          </a:p>
          <a:p>
            <a:pPr marL="228600" indent="-228600" eaLnBrk="0" hangingPunct="0">
              <a:buFont typeface="+mj-lt"/>
              <a:buAutoNum type="arabicPeriod"/>
              <a:defRPr/>
            </a:pPr>
            <a:endParaRPr lang="en-US" sz="1600" dirty="0">
              <a:solidFill>
                <a:srgbClr val="000000"/>
              </a:solidFill>
              <a:latin typeface="Times New Roman" pitchFamily="18" charset="0"/>
              <a:cs typeface="Times New Roman" pitchFamily="18" charset="0"/>
            </a:endParaRPr>
          </a:p>
          <a:p>
            <a:pPr marL="228600" indent="-228600" eaLnBrk="0" hangingPunct="0">
              <a:buFont typeface="+mj-lt"/>
              <a:buAutoNum type="arabicPeriod"/>
              <a:defRPr/>
            </a:pPr>
            <a:r>
              <a:rPr lang="en-US" sz="1600" dirty="0" smtClean="0">
                <a:solidFill>
                  <a:srgbClr val="000000"/>
                </a:solidFill>
                <a:latin typeface="Times New Roman" pitchFamily="18" charset="0"/>
                <a:ea typeface="Times New Roman" pitchFamily="18" charset="0"/>
                <a:cs typeface="Times New Roman" pitchFamily="18" charset="0"/>
              </a:rPr>
              <a:t>Wrap </a:t>
            </a:r>
            <a:r>
              <a:rPr lang="en-US" sz="1600" dirty="0">
                <a:solidFill>
                  <a:srgbClr val="000000"/>
                </a:solidFill>
                <a:latin typeface="Times New Roman" pitchFamily="18" charset="0"/>
                <a:ea typeface="Times New Roman" pitchFamily="18" charset="0"/>
                <a:cs typeface="Times New Roman" pitchFamily="18" charset="0"/>
              </a:rPr>
              <a:t>the inside of the chassis track around the bottom of the wheel and pull it upward to secure it around the top of the wheel</a:t>
            </a:r>
            <a:r>
              <a:rPr lang="en-US" sz="1600" dirty="0" smtClean="0">
                <a:solidFill>
                  <a:srgbClr val="000000"/>
                </a:solidFill>
                <a:latin typeface="Times New Roman" pitchFamily="18" charset="0"/>
                <a:ea typeface="Times New Roman" pitchFamily="18" charset="0"/>
                <a:cs typeface="Times New Roman" pitchFamily="18" charset="0"/>
              </a:rPr>
              <a:t>.</a:t>
            </a:r>
          </a:p>
          <a:p>
            <a:pPr marL="228600" indent="-228600" eaLnBrk="0" hangingPunct="0">
              <a:buFont typeface="+mj-lt"/>
              <a:buAutoNum type="arabicPeriod"/>
              <a:defRPr/>
            </a:pPr>
            <a:endParaRPr lang="en-US" sz="1600" dirty="0">
              <a:solidFill>
                <a:srgbClr val="000000"/>
              </a:solidFill>
              <a:latin typeface="Times New Roman" pitchFamily="18" charset="0"/>
              <a:cs typeface="Times New Roman" pitchFamily="18" charset="0"/>
            </a:endParaRPr>
          </a:p>
          <a:p>
            <a:pPr marL="3429000" lvl="7" indent="-228600" eaLnBrk="0" fontAlgn="base" hangingPunct="0">
              <a:spcBef>
                <a:spcPct val="0"/>
              </a:spcBef>
              <a:spcAft>
                <a:spcPct val="0"/>
              </a:spcAft>
              <a:buFont typeface="+mj-lt"/>
              <a:buAutoNum type="arabicPeriod" startAt="4"/>
              <a:defRPr/>
            </a:pPr>
            <a:r>
              <a:rPr lang="en-US" sz="1600" dirty="0" smtClean="0">
                <a:solidFill>
                  <a:srgbClr val="000000"/>
                </a:solidFill>
                <a:latin typeface="Times New Roman" pitchFamily="18" charset="0"/>
                <a:ea typeface="Times New Roman" pitchFamily="18" charset="0"/>
                <a:cs typeface="Times New Roman" pitchFamily="18" charset="0"/>
              </a:rPr>
              <a:t>Pull the chassis </a:t>
            </a:r>
            <a:r>
              <a:rPr lang="en-US" sz="1600" dirty="0">
                <a:solidFill>
                  <a:srgbClr val="000000"/>
                </a:solidFill>
                <a:latin typeface="Times New Roman" pitchFamily="18" charset="0"/>
                <a:ea typeface="Times New Roman" pitchFamily="18" charset="0"/>
                <a:cs typeface="Times New Roman" pitchFamily="18" charset="0"/>
              </a:rPr>
              <a:t>track up over the edge of the top wheel, place your hand against the side of the top wheel and the chassis track, and simultaneously push the wheel and the chassis track upward with your hand while you pull the chassis track downward with your other hand on the other side. </a:t>
            </a:r>
            <a:endParaRPr lang="en-US" sz="1600" dirty="0" smtClean="0">
              <a:solidFill>
                <a:srgbClr val="000000"/>
              </a:solidFill>
              <a:latin typeface="Times New Roman" pitchFamily="18" charset="0"/>
              <a:ea typeface="Times New Roman" pitchFamily="18" charset="0"/>
              <a:cs typeface="Times New Roman" pitchFamily="18" charset="0"/>
            </a:endParaRPr>
          </a:p>
          <a:p>
            <a:pPr marL="3429000" lvl="7" indent="-228600" eaLnBrk="0" fontAlgn="base" hangingPunct="0">
              <a:spcBef>
                <a:spcPct val="0"/>
              </a:spcBef>
              <a:spcAft>
                <a:spcPct val="0"/>
              </a:spcAft>
              <a:buFont typeface="+mj-lt"/>
              <a:buAutoNum type="arabicPeriod" startAt="4"/>
              <a:defRPr/>
            </a:pPr>
            <a:endParaRPr lang="en-US" sz="1600" dirty="0">
              <a:solidFill>
                <a:srgbClr val="000000"/>
              </a:solidFill>
              <a:latin typeface="Times New Roman" pitchFamily="18" charset="0"/>
              <a:cs typeface="Times New Roman" pitchFamily="18" charset="0"/>
            </a:endParaRPr>
          </a:p>
          <a:p>
            <a:pPr marL="3429000" lvl="7" indent="-228600" eaLnBrk="0" fontAlgn="base" hangingPunct="0">
              <a:spcBef>
                <a:spcPct val="0"/>
              </a:spcBef>
              <a:spcAft>
                <a:spcPct val="0"/>
              </a:spcAft>
              <a:buFont typeface="+mj-lt"/>
              <a:buAutoNum type="arabicPeriod" startAt="4"/>
              <a:defRPr/>
            </a:pPr>
            <a:r>
              <a:rPr lang="en-US" sz="1600" dirty="0" smtClean="0">
                <a:solidFill>
                  <a:srgbClr val="000000"/>
                </a:solidFill>
                <a:latin typeface="Times New Roman" pitchFamily="18" charset="0"/>
                <a:ea typeface="Times New Roman" pitchFamily="18" charset="0"/>
                <a:cs typeface="Times New Roman" pitchFamily="18" charset="0"/>
              </a:rPr>
              <a:t>Continue </a:t>
            </a:r>
            <a:r>
              <a:rPr lang="en-US" sz="1600" dirty="0">
                <a:solidFill>
                  <a:srgbClr val="000000"/>
                </a:solidFill>
                <a:latin typeface="Times New Roman" pitchFamily="18" charset="0"/>
                <a:ea typeface="Times New Roman" pitchFamily="18" charset="0"/>
                <a:cs typeface="Times New Roman" pitchFamily="18" charset="0"/>
              </a:rPr>
              <a:t>this action until the chassis track eases onto the top wheel and the wheel rests securely inside it</a:t>
            </a:r>
            <a:r>
              <a:rPr lang="en-US" sz="1600" dirty="0" smtClean="0">
                <a:solidFill>
                  <a:srgbClr val="000000"/>
                </a:solidFill>
                <a:latin typeface="Times New Roman" pitchFamily="18" charset="0"/>
                <a:ea typeface="Times New Roman" pitchFamily="18" charset="0"/>
                <a:cs typeface="Times New Roman" pitchFamily="18" charset="0"/>
              </a:rPr>
              <a:t>.</a:t>
            </a:r>
            <a:r>
              <a:rPr lang="en-US" sz="1600" dirty="0">
                <a:solidFill>
                  <a:srgbClr val="000000"/>
                </a:solidFill>
                <a:latin typeface="Times New Roman" pitchFamily="18" charset="0"/>
                <a:ea typeface="Times New Roman" pitchFamily="18" charset="0"/>
                <a:cs typeface="Times New Roman" pitchFamily="18" charset="0"/>
              </a:rPr>
              <a:t>				</a:t>
            </a:r>
          </a:p>
          <a:p>
            <a:pPr algn="ctr" eaLnBrk="0" hangingPunct="0">
              <a:defRPr/>
            </a:pPr>
            <a:r>
              <a:rPr lang="en-US" sz="1600" dirty="0">
                <a:solidFill>
                  <a:srgbClr val="000000"/>
                </a:solidFill>
                <a:latin typeface="Times New Roman" pitchFamily="18" charset="0"/>
                <a:ea typeface="Times New Roman" pitchFamily="18" charset="0"/>
                <a:cs typeface="Times New Roman" pitchFamily="18" charset="0"/>
              </a:rPr>
              <a:t>			</a:t>
            </a:r>
            <a:endParaRPr lang="en-US" sz="1600" dirty="0">
              <a:solidFill>
                <a:srgbClr val="000000"/>
              </a:solidFill>
              <a:latin typeface="Times New Roman" pitchFamily="18" charset="0"/>
              <a:cs typeface="Times New Roman" pitchFamily="18" charset="0"/>
            </a:endParaRPr>
          </a:p>
        </p:txBody>
      </p:sp>
      <p:sp>
        <p:nvSpPr>
          <p:cNvPr id="133122" name="Title 1"/>
          <p:cNvSpPr>
            <a:spLocks noGrp="1"/>
          </p:cNvSpPr>
          <p:nvPr>
            <p:ph type="title"/>
          </p:nvPr>
        </p:nvSpPr>
        <p:spPr>
          <a:xfrm>
            <a:off x="1219200" y="304800"/>
            <a:ext cx="6781800" cy="1066800"/>
          </a:xfrm>
        </p:spPr>
        <p:txBody>
          <a:bodyPr>
            <a:normAutofit/>
          </a:bodyPr>
          <a:lstStyle/>
          <a:p>
            <a:pPr lvl="0" fontAlgn="base">
              <a:spcAft>
                <a:spcPct val="0"/>
              </a:spcAft>
            </a:pPr>
            <a:r>
              <a:rPr lang="en-US" sz="2800" b="1" dirty="0" smtClean="0">
                <a:latin typeface="Arial" pitchFamily="34" charset="0"/>
                <a:ea typeface="Times New Roman" pitchFamily="18" charset="0"/>
                <a:cs typeface="Arial" pitchFamily="34" charset="0"/>
              </a:rPr>
              <a:t>Install the Chassis Tracks</a:t>
            </a:r>
          </a:p>
        </p:txBody>
      </p:sp>
      <p:pic>
        <p:nvPicPr>
          <p:cNvPr id="5" name="Picture 4" descr="C:\Users\robert.e.klein\Pictures\images.jpg"/>
          <p:cNvPicPr>
            <a:picLocks noChangeAspect="1"/>
          </p:cNvPicPr>
          <p:nvPr/>
        </p:nvPicPr>
        <p:blipFill>
          <a:blip r:embed="rId4" cstate="print"/>
          <a:srcRect/>
          <a:stretch>
            <a:fillRect/>
          </a:stretch>
        </p:blipFill>
        <p:spPr>
          <a:xfrm>
            <a:off x="0" y="0"/>
            <a:ext cx="1143000" cy="1447796"/>
          </a:xfrm>
          <a:prstGeom prst="rect">
            <a:avLst/>
          </a:prstGeom>
          <a:noFill/>
          <a:ln>
            <a:noFill/>
          </a:ln>
        </p:spPr>
      </p:pic>
      <p:pic>
        <p:nvPicPr>
          <p:cNvPr id="6" name="Picture 3" descr="C:\Users\robert.e.klein\Pictures\images1.jpg"/>
          <p:cNvPicPr>
            <a:picLocks noChangeAspect="1" noChangeArrowheads="1"/>
          </p:cNvPicPr>
          <p:nvPr/>
        </p:nvPicPr>
        <p:blipFill>
          <a:blip r:embed="rId5" cstate="print"/>
          <a:srcRect/>
          <a:stretch>
            <a:fillRect/>
          </a:stretch>
        </p:blipFill>
        <p:spPr bwMode="auto">
          <a:xfrm>
            <a:off x="8077200" y="0"/>
            <a:ext cx="1066800" cy="1447800"/>
          </a:xfrm>
          <a:prstGeom prst="rect">
            <a:avLst/>
          </a:prstGeom>
          <a:noFill/>
        </p:spPr>
      </p:pic>
      <p:pic>
        <p:nvPicPr>
          <p:cNvPr id="1028" name="Picture 4" descr="C:\Users\anthony.williams52\Desktop\SUGV Pictures\IMG_0754.JPG"/>
          <p:cNvPicPr>
            <a:picLocks noChangeAspect="1" noChangeArrowheads="1"/>
          </p:cNvPicPr>
          <p:nvPr/>
        </p:nvPicPr>
        <p:blipFill>
          <a:blip r:embed="rId6" cstate="print"/>
          <a:srcRect/>
          <a:stretch>
            <a:fillRect/>
          </a:stretch>
        </p:blipFill>
        <p:spPr bwMode="auto">
          <a:xfrm rot="5400000">
            <a:off x="114300" y="3467100"/>
            <a:ext cx="3657600" cy="3124200"/>
          </a:xfrm>
          <a:prstGeom prst="rect">
            <a:avLst/>
          </a:prstGeom>
          <a:noFill/>
        </p:spPr>
      </p:pic>
      <p:pic>
        <p:nvPicPr>
          <p:cNvPr id="1027" name="Picture 3" descr="C:\Users\anthony.williams52\Desktop\SUGV Pictures\IMG_0753.JPG"/>
          <p:cNvPicPr>
            <a:picLocks noChangeAspect="1" noChangeArrowheads="1"/>
          </p:cNvPicPr>
          <p:nvPr/>
        </p:nvPicPr>
        <p:blipFill>
          <a:blip r:embed="rId7" cstate="print"/>
          <a:srcRect/>
          <a:stretch>
            <a:fillRect/>
          </a:stretch>
        </p:blipFill>
        <p:spPr bwMode="auto">
          <a:xfrm rot="5400000">
            <a:off x="114300" y="3467100"/>
            <a:ext cx="3657599" cy="3124200"/>
          </a:xfrm>
          <a:prstGeom prst="rect">
            <a:avLst/>
          </a:prstGeom>
          <a:noFill/>
        </p:spPr>
      </p:pic>
      <p:pic>
        <p:nvPicPr>
          <p:cNvPr id="1026" name="Picture 2" descr="C:\Users\anthony.williams52\Desktop\SUGV Pictures\IMG_0752.JPG"/>
          <p:cNvPicPr>
            <a:picLocks noChangeAspect="1" noChangeArrowheads="1"/>
          </p:cNvPicPr>
          <p:nvPr/>
        </p:nvPicPr>
        <p:blipFill>
          <a:blip r:embed="rId8" cstate="print"/>
          <a:srcRect/>
          <a:stretch>
            <a:fillRect/>
          </a:stretch>
        </p:blipFill>
        <p:spPr bwMode="auto">
          <a:xfrm rot="5400000">
            <a:off x="114300" y="3467100"/>
            <a:ext cx="3657600"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1916573298"/>
              </p:ext>
            </p:extLst>
          </p:nvPr>
        </p:nvGraphicFramePr>
        <p:xfrm>
          <a:off x="76200" y="2057400"/>
          <a:ext cx="8991600" cy="2819399"/>
        </p:xfrm>
        <a:graphic>
          <a:graphicData uri="http://schemas.openxmlformats.org/drawingml/2006/table">
            <a:tbl>
              <a:tblPr/>
              <a:tblGrid>
                <a:gridCol w="1605645"/>
                <a:gridCol w="7385955"/>
              </a:tblGrid>
              <a:tr h="691870">
                <a:tc>
                  <a:txBody>
                    <a:bodyPr/>
                    <a:lstStyle/>
                    <a:p>
                      <a:pPr marL="0" marR="0">
                        <a:spcBef>
                          <a:spcPts val="600"/>
                        </a:spcBef>
                        <a:spcAft>
                          <a:spcPts val="0"/>
                        </a:spcAft>
                      </a:pPr>
                      <a:r>
                        <a:rPr lang="en-US" sz="1800" b="1" dirty="0">
                          <a:latin typeface="+mn-lt"/>
                          <a:ea typeface="Calibri"/>
                          <a:cs typeface="Times New Roman"/>
                        </a:rPr>
                        <a:t>Action:</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200" dirty="0" smtClean="0">
                          <a:solidFill>
                            <a:schemeClr val="tx1"/>
                          </a:solidFill>
                          <a:latin typeface="+mn-lt"/>
                          <a:ea typeface="+mn-ea"/>
                          <a:cs typeface="+mn-cs"/>
                        </a:rPr>
                        <a:t>Identify Calibration Procedures for the SUGV.</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6149">
                <a:tc>
                  <a:txBody>
                    <a:bodyPr/>
                    <a:lstStyle/>
                    <a:p>
                      <a:pPr marL="0" marR="0">
                        <a:spcBef>
                          <a:spcPts val="600"/>
                        </a:spcBef>
                        <a:spcAft>
                          <a:spcPts val="0"/>
                        </a:spcAft>
                      </a:pPr>
                      <a:r>
                        <a:rPr lang="en-US" sz="1800" b="1" dirty="0">
                          <a:latin typeface="+mn-lt"/>
                          <a:ea typeface="Calibri"/>
                          <a:cs typeface="Times New Roman"/>
                        </a:rPr>
                        <a:t>Conditions:</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200" dirty="0" smtClean="0">
                          <a:solidFill>
                            <a:schemeClr val="tx1"/>
                          </a:solidFill>
                          <a:latin typeface="+mn-lt"/>
                          <a:ea typeface="+mn-ea"/>
                          <a:cs typeface="+mn-cs"/>
                        </a:rPr>
                        <a:t>In an operational environment provided with TM 9-2350-397-13&amp;P, SUGV Job Aid, SUGV Student Guide, and an Operational SUGV System.</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1380">
                <a:tc>
                  <a:txBody>
                    <a:bodyPr/>
                    <a:lstStyle/>
                    <a:p>
                      <a:pPr marL="0" marR="0">
                        <a:spcBef>
                          <a:spcPts val="600"/>
                        </a:spcBef>
                        <a:spcAft>
                          <a:spcPts val="0"/>
                        </a:spcAft>
                      </a:pPr>
                      <a:r>
                        <a:rPr lang="en-US" sz="1800" b="1" dirty="0" smtClean="0">
                          <a:latin typeface="+mn-lt"/>
                          <a:ea typeface="Calibri"/>
                          <a:cs typeface="Times New Roman"/>
                        </a:rPr>
                        <a:t>Standards</a:t>
                      </a:r>
                      <a:r>
                        <a:rPr lang="en-US" sz="1800" b="1" dirty="0">
                          <a:latin typeface="+mn-lt"/>
                          <a:ea typeface="Calibri"/>
                          <a:cs typeface="Times New Roman"/>
                        </a:rPr>
                        <a:t>:</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200" dirty="0" smtClean="0">
                          <a:solidFill>
                            <a:schemeClr val="tx1"/>
                          </a:solidFill>
                          <a:effectLst/>
                          <a:latin typeface="+mn-lt"/>
                          <a:ea typeface="+mn-ea"/>
                          <a:cs typeface="+mn-cs"/>
                        </a:rPr>
                        <a:t>Identify Calibration Procedures for the SUGV in accordance with TM 9-2350-397-13&amp;P by: Calibrate the Flippers; Calibrate SUGV Head Latch; Calibrate SUGV head and neck with 100% accuracy.</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295400" y="304800"/>
            <a:ext cx="6324600" cy="646331"/>
          </a:xfrm>
          <a:prstGeom prst="rect">
            <a:avLst/>
          </a:prstGeom>
          <a:noFill/>
        </p:spPr>
        <p:txBody>
          <a:bodyPr wrap="square" rtlCol="0">
            <a:spAutoFit/>
          </a:bodyPr>
          <a:lstStyle/>
          <a:p>
            <a:r>
              <a:rPr lang="en-US" sz="3600" b="1" dirty="0" smtClean="0"/>
              <a:t>Terminal Learning Objective</a:t>
            </a:r>
            <a:endParaRPr lang="en-US" sz="3600" b="1" dirty="0"/>
          </a:p>
        </p:txBody>
      </p:sp>
      <p:pic>
        <p:nvPicPr>
          <p:cNvPr id="6" name="Picture 5"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7"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57200" y="1871663"/>
            <a:ext cx="8153400" cy="4681537"/>
          </a:xfrm>
          <a:prstGeom prst="rect">
            <a:avLst/>
          </a:prstGeom>
          <a:noFill/>
          <a:ln w="9525">
            <a:noFill/>
            <a:miter lim="800000"/>
            <a:headEnd/>
            <a:tailEnd/>
          </a:ln>
        </p:spPr>
      </p:pic>
      <p:pic>
        <p:nvPicPr>
          <p:cNvPr id="3" name="Picture 2" descr="C:\Users\robert.e.klein\Pictures\images.jpg"/>
          <p:cNvPicPr>
            <a:picLocks noChangeAspect="1"/>
          </p:cNvPicPr>
          <p:nvPr/>
        </p:nvPicPr>
        <p:blipFill>
          <a:blip r:embed="rId3" cstate="print"/>
          <a:srcRect/>
          <a:stretch>
            <a:fillRect/>
          </a:stretch>
        </p:blipFill>
        <p:spPr>
          <a:xfrm>
            <a:off x="0" y="0"/>
            <a:ext cx="1143000" cy="1371600"/>
          </a:xfrm>
          <a:prstGeom prst="rect">
            <a:avLst/>
          </a:prstGeom>
          <a:noFill/>
          <a:ln>
            <a:noFill/>
          </a:ln>
        </p:spPr>
      </p:pic>
      <p:pic>
        <p:nvPicPr>
          <p:cNvPr id="4" name="Picture 3" descr="C:\Users\robert.e.klein\Pictures\images1.jpg"/>
          <p:cNvPicPr>
            <a:picLocks noChangeAspect="1" noChangeArrowheads="1"/>
          </p:cNvPicPr>
          <p:nvPr/>
        </p:nvPicPr>
        <p:blipFill>
          <a:blip r:embed="rId4" cstate="print"/>
          <a:srcRect/>
          <a:stretch>
            <a:fillRect/>
          </a:stretch>
        </p:blipFill>
        <p:spPr bwMode="auto">
          <a:xfrm>
            <a:off x="8077200" y="0"/>
            <a:ext cx="1066800" cy="1447800"/>
          </a:xfrm>
          <a:prstGeom prst="rect">
            <a:avLst/>
          </a:prstGeom>
          <a:noFill/>
        </p:spPr>
      </p:pic>
      <p:sp>
        <p:nvSpPr>
          <p:cNvPr id="5" name="TextBox 4"/>
          <p:cNvSpPr txBox="1"/>
          <p:nvPr/>
        </p:nvSpPr>
        <p:spPr>
          <a:xfrm>
            <a:off x="1676400" y="457200"/>
            <a:ext cx="5793821" cy="523220"/>
          </a:xfrm>
          <a:prstGeom prst="rect">
            <a:avLst/>
          </a:prstGeom>
          <a:noFill/>
        </p:spPr>
        <p:txBody>
          <a:bodyPr wrap="square" rtlCol="0">
            <a:spAutoFit/>
          </a:bodyPr>
          <a:lstStyle/>
          <a:p>
            <a:pPr algn="ctr"/>
            <a:r>
              <a:rPr lang="en-US" sz="2800" dirty="0" smtClean="0"/>
              <a:t>REPLACE FLIPPER TRACKS</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9600" y="1905000"/>
            <a:ext cx="7848600" cy="4495800"/>
          </a:xfrm>
          <a:prstGeom prst="rect">
            <a:avLst/>
          </a:prstGeom>
          <a:noFill/>
          <a:ln w="9525">
            <a:noFill/>
            <a:miter lim="800000"/>
            <a:headEnd/>
            <a:tailEnd/>
          </a:ln>
        </p:spPr>
      </p:pic>
      <p:pic>
        <p:nvPicPr>
          <p:cNvPr id="3" name="Picture 2" descr="C:\Users\robert.e.klein\Pictures\images.jpg"/>
          <p:cNvPicPr>
            <a:picLocks noChangeAspect="1"/>
          </p:cNvPicPr>
          <p:nvPr/>
        </p:nvPicPr>
        <p:blipFill>
          <a:blip r:embed="rId3" cstate="print"/>
          <a:srcRect/>
          <a:stretch>
            <a:fillRect/>
          </a:stretch>
        </p:blipFill>
        <p:spPr>
          <a:xfrm>
            <a:off x="0" y="0"/>
            <a:ext cx="1143000" cy="1371600"/>
          </a:xfrm>
          <a:prstGeom prst="rect">
            <a:avLst/>
          </a:prstGeom>
          <a:noFill/>
          <a:ln>
            <a:noFill/>
          </a:ln>
        </p:spPr>
      </p:pic>
      <p:pic>
        <p:nvPicPr>
          <p:cNvPr id="4" name="Picture 3" descr="C:\Users\robert.e.klein\Pictures\images1.jpg"/>
          <p:cNvPicPr>
            <a:picLocks noChangeAspect="1" noChangeArrowheads="1"/>
          </p:cNvPicPr>
          <p:nvPr/>
        </p:nvPicPr>
        <p:blipFill>
          <a:blip r:embed="rId4" cstate="print"/>
          <a:srcRect/>
          <a:stretch>
            <a:fillRect/>
          </a:stretch>
        </p:blipFill>
        <p:spPr bwMode="auto">
          <a:xfrm>
            <a:off x="8077200" y="0"/>
            <a:ext cx="1066800" cy="1447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81000" y="914400"/>
            <a:ext cx="8382000" cy="45720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81000" y="5181600"/>
            <a:ext cx="8382000" cy="9144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381055" y="5867402"/>
            <a:ext cx="8381945" cy="300377"/>
          </a:xfrm>
          <a:prstGeom prst="rect">
            <a:avLst/>
          </a:prstGeom>
          <a:noFill/>
          <a:ln w="9525">
            <a:noFill/>
            <a:miter lim="800000"/>
            <a:headEnd/>
            <a:tailEnd/>
          </a:ln>
        </p:spPr>
      </p:pic>
      <p:pic>
        <p:nvPicPr>
          <p:cNvPr id="5" name="Picture 4" descr="C:\Users\robert.e.klein\Pictures\images.jpg"/>
          <p:cNvPicPr>
            <a:picLocks noChangeAspect="1"/>
          </p:cNvPicPr>
          <p:nvPr/>
        </p:nvPicPr>
        <p:blipFill>
          <a:blip r:embed="rId5" cstate="print"/>
          <a:srcRect/>
          <a:stretch>
            <a:fillRect/>
          </a:stretch>
        </p:blipFill>
        <p:spPr>
          <a:xfrm>
            <a:off x="0" y="0"/>
            <a:ext cx="1143000" cy="914400"/>
          </a:xfrm>
          <a:prstGeom prst="rect">
            <a:avLst/>
          </a:prstGeom>
          <a:noFill/>
          <a:ln>
            <a:noFill/>
          </a:ln>
        </p:spPr>
      </p:pic>
      <p:pic>
        <p:nvPicPr>
          <p:cNvPr id="6" name="Picture 5" descr="C:\Users\robert.e.klein\Pictures\images1.jpg"/>
          <p:cNvPicPr>
            <a:picLocks noChangeAspect="1" noChangeArrowheads="1"/>
          </p:cNvPicPr>
          <p:nvPr/>
        </p:nvPicPr>
        <p:blipFill>
          <a:blip r:embed="rId6" cstate="print"/>
          <a:srcRect/>
          <a:stretch>
            <a:fillRect/>
          </a:stretch>
        </p:blipFill>
        <p:spPr bwMode="auto">
          <a:xfrm>
            <a:off x="8077200" y="0"/>
            <a:ext cx="1066800" cy="990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3400" y="1476076"/>
            <a:ext cx="8001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Remove the two robot batteries.</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Verify that the batteries</a:t>
            </a:r>
            <a:r>
              <a:rPr kumimoji="0" lang="en-US"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are</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charged.</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Inspect the battery compartment for dirt, debris, water, and damage.</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693738" marR="0" lvl="1" indent="-236538" algn="l" defTabSz="914400" rtl="0" eaLnBrk="0" fontAlgn="base" latinLnBrk="0" hangingPunct="0">
              <a:lnSpc>
                <a:spcPct val="100000"/>
              </a:lnSpc>
              <a:spcBef>
                <a:spcPct val="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If needed, clean the batteries and their compartments. Use a dry and</a:t>
            </a:r>
            <a:r>
              <a:rPr kumimoji="0" lang="en-US"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clean cotton tipped</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swab to clean the connectors inside the battery compartments.</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693738" marR="0" lvl="1" indent="-236538" algn="l" defTabSz="914400" rtl="0" eaLnBrk="0" fontAlgn="base" latinLnBrk="0" hangingPunct="0">
              <a:lnSpc>
                <a:spcPct val="100000"/>
              </a:lnSpc>
              <a:spcBef>
                <a:spcPct val="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Re-install the batteries or replace with fully charged batteries </a:t>
            </a:r>
            <a:r>
              <a:rPr lang="en-US" sz="2000" dirty="0" smtClean="0">
                <a:latin typeface="Times New Roman" pitchFamily="18" charset="0"/>
                <a:ea typeface="Times New Roman" pitchFamily="18" charset="0"/>
                <a:cs typeface="Times New Roman" pitchFamily="18" charset="0"/>
              </a:rPr>
              <a:t>as</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needed.</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693738" marR="0" lvl="1" indent="-236538" algn="l" defTabSz="914400" rtl="0" eaLnBrk="0" fontAlgn="base" latinLnBrk="0" hangingPunct="0">
              <a:lnSpc>
                <a:spcPct val="100000"/>
              </a:lnSpc>
              <a:spcBef>
                <a:spcPct val="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If the problem persists, send the SUGV system to higher level maintenance.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4"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5" name="TextBox 4"/>
          <p:cNvSpPr txBox="1"/>
          <p:nvPr/>
        </p:nvSpPr>
        <p:spPr>
          <a:xfrm>
            <a:off x="2209800" y="304800"/>
            <a:ext cx="5334000" cy="523220"/>
          </a:xfrm>
          <a:prstGeom prst="rect">
            <a:avLst/>
          </a:prstGeom>
          <a:noFill/>
        </p:spPr>
        <p:txBody>
          <a:bodyPr wrap="square" rtlCol="0">
            <a:spAutoFit/>
          </a:bodyPr>
          <a:lstStyle/>
          <a:p>
            <a:r>
              <a:rPr lang="en-US" sz="2800" b="1" dirty="0" smtClean="0">
                <a:latin typeface="Arial" pitchFamily="34" charset="0"/>
                <a:ea typeface="Times New Roman" pitchFamily="18" charset="0"/>
                <a:cs typeface="Arial" pitchFamily="34" charset="0"/>
              </a:rPr>
              <a:t>The SUGV will not turn on</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57200" y="2506371"/>
            <a:ext cx="822960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96925" marR="0" lvl="1" indent="-339725" defTabSz="914400" rtl="0" eaLnBrk="0" fontAlgn="base" latinLnBrk="0" hangingPunct="0">
              <a:lnSpc>
                <a:spcPct val="100000"/>
              </a:lnSpc>
              <a:spcBef>
                <a:spcPct val="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Verify that the battery is charged and installed properly.</a:t>
            </a:r>
          </a:p>
          <a:p>
            <a:pPr marL="457200" marR="0" lvl="1" indent="0" defTabSz="914400" rtl="0" eaLnBrk="0" fontAlgn="base" latinLnBrk="0" hangingPunct="0">
              <a:lnSpc>
                <a:spcPct val="100000"/>
              </a:lnSpc>
              <a:spcBef>
                <a:spcPct val="0"/>
              </a:spcBef>
              <a:spcAft>
                <a:spcPct val="0"/>
              </a:spcAft>
              <a:buClrTx/>
              <a:buSzTx/>
              <a:buFontTx/>
              <a:buAutoNum type="arabicPeriod"/>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796925" marR="0" lvl="1" indent="-339725" defTabSz="914400" rtl="0" eaLnBrk="0" fontAlgn="base" latinLnBrk="0" hangingPunct="0">
              <a:lnSpc>
                <a:spcPct val="100000"/>
              </a:lnSpc>
              <a:spcBef>
                <a:spcPct val="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Attempt to reboot the OCU.</a:t>
            </a:r>
          </a:p>
          <a:p>
            <a:pPr marL="457200" marR="0" lvl="1" indent="0" defTabSz="914400" rtl="0" eaLnBrk="0" fontAlgn="base" latinLnBrk="0" hangingPunct="0">
              <a:lnSpc>
                <a:spcPct val="100000"/>
              </a:lnSpc>
              <a:spcBef>
                <a:spcPct val="0"/>
              </a:spcBef>
              <a:spcAft>
                <a:spcPct val="0"/>
              </a:spcAft>
              <a:buClrTx/>
              <a:buSzTx/>
              <a:buFontTx/>
              <a:buAutoNum type="arabicPeriod"/>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796925" marR="0" lvl="1" indent="-339725" defTabSz="914400" rtl="0" eaLnBrk="0" fontAlgn="base" latinLnBrk="0" hangingPunct="0">
              <a:lnSpc>
                <a:spcPct val="100000"/>
              </a:lnSpc>
              <a:spcBef>
                <a:spcPct val="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If the OCU still does not function, send to higher level maintenance.</a:t>
            </a:r>
          </a:p>
          <a:p>
            <a:pPr marL="457200" marR="0" lvl="1" indent="0" defTabSz="914400" rtl="0" eaLnBrk="0" fontAlgn="base" latinLnBrk="0" hangingPunct="0">
              <a:lnSpc>
                <a:spcPct val="100000"/>
              </a:lnSpc>
              <a:spcBef>
                <a:spcPct val="0"/>
              </a:spcBef>
              <a:spcAft>
                <a:spcPct val="0"/>
              </a:spcAft>
              <a:buClrTx/>
              <a:buSzTx/>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4"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5" name="TextBox 4"/>
          <p:cNvSpPr txBox="1"/>
          <p:nvPr/>
        </p:nvSpPr>
        <p:spPr>
          <a:xfrm>
            <a:off x="2286000" y="304800"/>
            <a:ext cx="5410200" cy="584775"/>
          </a:xfrm>
          <a:prstGeom prst="rect">
            <a:avLst/>
          </a:prstGeom>
          <a:noFill/>
        </p:spPr>
        <p:txBody>
          <a:bodyPr wrap="square" rtlCol="0">
            <a:spAutoFit/>
          </a:bodyPr>
          <a:lstStyle/>
          <a:p>
            <a:r>
              <a:rPr lang="en-US" sz="3200" b="1" dirty="0" smtClean="0">
                <a:latin typeface="Arial" pitchFamily="34" charset="0"/>
                <a:ea typeface="Times New Roman" pitchFamily="18" charset="0"/>
                <a:cs typeface="Arial" pitchFamily="34" charset="0"/>
              </a:rPr>
              <a:t>The OCU will not turn on</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81000" y="2577643"/>
            <a:ext cx="830580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lvl="1" indent="-457200" eaLnBrk="0" fontAlgn="base" hangingPunct="0">
              <a:spcBef>
                <a:spcPct val="0"/>
              </a:spcBef>
              <a:spcAft>
                <a:spcPct val="0"/>
              </a:spcAft>
              <a:buFontTx/>
              <a:buAutoNum type="arabicPeriod"/>
            </a:pPr>
            <a:r>
              <a:rPr lang="en-US" sz="2000" dirty="0" smtClean="0">
                <a:latin typeface="Arial" pitchFamily="34" charset="0"/>
                <a:ea typeface="Times New Roman" pitchFamily="18" charset="0"/>
                <a:cs typeface="Arial" pitchFamily="34" charset="0"/>
              </a:rPr>
              <a:t>Ensure the controller is properly connected to the OCU.</a:t>
            </a:r>
          </a:p>
          <a:p>
            <a:pPr marL="914400" lvl="1" indent="-457200" eaLnBrk="0" fontAlgn="base" hangingPunct="0">
              <a:spcBef>
                <a:spcPct val="0"/>
              </a:spcBef>
              <a:spcAft>
                <a:spcPct val="0"/>
              </a:spcAft>
              <a:buFontTx/>
              <a:buAutoNum type="arabicPeriod"/>
            </a:pPr>
            <a:endParaRPr lang="en-US" sz="2000" dirty="0" smtClean="0">
              <a:latin typeface="Arial" pitchFamily="34" charset="0"/>
              <a:ea typeface="Times New Roman" pitchFamily="18" charset="0"/>
              <a:cs typeface="Arial" pitchFamily="34" charset="0"/>
            </a:endParaRPr>
          </a:p>
          <a:p>
            <a:pPr marL="914400" lvl="1" indent="-457200" eaLnBrk="0" fontAlgn="base" hangingPunct="0">
              <a:spcBef>
                <a:spcPct val="0"/>
              </a:spcBef>
              <a:spcAft>
                <a:spcPct val="0"/>
              </a:spcAft>
              <a:buFontTx/>
              <a:buAutoNum type="arabicPeriod"/>
            </a:pPr>
            <a:r>
              <a:rPr lang="en-US" sz="2000" dirty="0" smtClean="0">
                <a:latin typeface="Arial" pitchFamily="34" charset="0"/>
                <a:ea typeface="Times New Roman" pitchFamily="18" charset="0"/>
                <a:cs typeface="Arial" pitchFamily="34" charset="0"/>
              </a:rPr>
              <a:t>Verify that the OCU battery is charged and installed properly.</a:t>
            </a:r>
          </a:p>
          <a:p>
            <a:pPr marL="914400" lvl="1" indent="-457200" eaLnBrk="0" fontAlgn="base" hangingPunct="0">
              <a:spcBef>
                <a:spcPct val="0"/>
              </a:spcBef>
              <a:spcAft>
                <a:spcPct val="0"/>
              </a:spcAft>
              <a:buFontTx/>
              <a:buAutoNum type="arabicPeriod"/>
            </a:pPr>
            <a:endParaRPr lang="en-US" sz="2000" dirty="0" smtClean="0">
              <a:latin typeface="Arial" pitchFamily="34" charset="0"/>
              <a:ea typeface="Times New Roman" pitchFamily="18" charset="0"/>
              <a:cs typeface="Arial" pitchFamily="34" charset="0"/>
            </a:endParaRPr>
          </a:p>
          <a:p>
            <a:pPr marL="914400" lvl="1" indent="-457200" eaLnBrk="0" fontAlgn="base" hangingPunct="0">
              <a:spcBef>
                <a:spcPct val="0"/>
              </a:spcBef>
              <a:spcAft>
                <a:spcPct val="0"/>
              </a:spcAft>
              <a:buFontTx/>
              <a:buAutoNum type="arabicPeriod"/>
            </a:pPr>
            <a:r>
              <a:rPr lang="en-US" sz="2000" dirty="0" smtClean="0">
                <a:latin typeface="Arial" pitchFamily="34" charset="0"/>
                <a:ea typeface="Times New Roman" pitchFamily="18" charset="0"/>
                <a:cs typeface="Arial" pitchFamily="34" charset="0"/>
              </a:rPr>
              <a:t>Attempt to reboot the OCU.</a:t>
            </a:r>
          </a:p>
          <a:p>
            <a:pPr marL="914400" lvl="1" indent="-457200" eaLnBrk="0" fontAlgn="base" hangingPunct="0">
              <a:spcBef>
                <a:spcPct val="0"/>
              </a:spcBef>
              <a:spcAft>
                <a:spcPct val="0"/>
              </a:spcAft>
              <a:buFontTx/>
              <a:buAutoNum type="arabicPeriod"/>
            </a:pPr>
            <a:endParaRPr lang="en-US" sz="2000" dirty="0" smtClean="0">
              <a:latin typeface="Arial" pitchFamily="34" charset="0"/>
              <a:ea typeface="Times New Roman" pitchFamily="18" charset="0"/>
              <a:cs typeface="Arial" pitchFamily="34" charset="0"/>
            </a:endParaRPr>
          </a:p>
          <a:p>
            <a:pPr marL="914400" lvl="1" indent="-457200" eaLnBrk="0" fontAlgn="base" hangingPunct="0">
              <a:spcBef>
                <a:spcPct val="0"/>
              </a:spcBef>
              <a:spcAft>
                <a:spcPct val="0"/>
              </a:spcAft>
              <a:buFontTx/>
              <a:buAutoNum type="arabicPeriod"/>
            </a:pPr>
            <a:r>
              <a:rPr lang="en-US" sz="2000" dirty="0" smtClean="0">
                <a:latin typeface="Arial" pitchFamily="34" charset="0"/>
                <a:ea typeface="Times New Roman" pitchFamily="18" charset="0"/>
                <a:cs typeface="Arial" pitchFamily="34" charset="0"/>
              </a:rPr>
              <a:t>If the hand controller still does not function, send to higher level maintenance.</a:t>
            </a:r>
          </a:p>
        </p:txBody>
      </p:sp>
      <p:pic>
        <p:nvPicPr>
          <p:cNvPr id="3" name="Picture 2"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4"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5" name="TextBox 4"/>
          <p:cNvSpPr txBox="1"/>
          <p:nvPr/>
        </p:nvSpPr>
        <p:spPr>
          <a:xfrm>
            <a:off x="1524000" y="304800"/>
            <a:ext cx="6324600" cy="954107"/>
          </a:xfrm>
          <a:prstGeom prst="rect">
            <a:avLst/>
          </a:prstGeom>
          <a:noFill/>
        </p:spPr>
        <p:txBody>
          <a:bodyPr wrap="square" rtlCol="0">
            <a:spAutoFit/>
          </a:bodyPr>
          <a:lstStyle/>
          <a:p>
            <a:pPr algn="ctr"/>
            <a:r>
              <a:rPr lang="en-US" sz="2800" b="1" dirty="0" smtClean="0">
                <a:latin typeface="Arial" pitchFamily="34" charset="0"/>
                <a:ea typeface="Times New Roman" pitchFamily="18" charset="0"/>
                <a:cs typeface="Arial" pitchFamily="34" charset="0"/>
              </a:rPr>
              <a:t>The SUGV will not respond to the hand controller</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457200" y="2362200"/>
            <a:ext cx="83058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1" indent="-457200" eaLnBrk="0" fontAlgn="base" hangingPunct="0">
              <a:lnSpc>
                <a:spcPct val="100000"/>
              </a:lnSpc>
              <a:spcBef>
                <a:spcPct val="0"/>
              </a:spcBef>
              <a:spcAft>
                <a:spcPct val="0"/>
              </a:spcAft>
              <a:buClrTx/>
              <a:buSzTx/>
              <a:buFontTx/>
              <a:buAutoNum type="arabicPeriod"/>
              <a:tabLst/>
            </a:pPr>
            <a:r>
              <a:rPr lang="en-US" sz="2000" dirty="0" smtClean="0">
                <a:latin typeface="Arial" pitchFamily="34" charset="0"/>
                <a:ea typeface="Times New Roman" pitchFamily="18" charset="0"/>
                <a:cs typeface="Arial" pitchFamily="34" charset="0"/>
              </a:rPr>
              <a:t>Ensure the heads up display is properly connected to the OCU.</a:t>
            </a:r>
          </a:p>
          <a:p>
            <a:pPr marL="914400" marR="0" lvl="1" indent="-457200" eaLnBrk="0" fontAlgn="base" hangingPunct="0">
              <a:lnSpc>
                <a:spcPct val="100000"/>
              </a:lnSpc>
              <a:spcBef>
                <a:spcPct val="0"/>
              </a:spcBef>
              <a:spcAft>
                <a:spcPct val="0"/>
              </a:spcAft>
              <a:buClrTx/>
              <a:buSzTx/>
              <a:buFontTx/>
              <a:buAutoNum type="arabicPeriod"/>
              <a:tabLst/>
            </a:pPr>
            <a:endParaRPr lang="en-US" sz="2000" dirty="0" smtClean="0">
              <a:latin typeface="Arial" pitchFamily="34" charset="0"/>
              <a:ea typeface="Times New Roman" pitchFamily="18" charset="0"/>
              <a:cs typeface="Arial" pitchFamily="34" charset="0"/>
            </a:endParaRPr>
          </a:p>
          <a:p>
            <a:pPr marL="914400" marR="0" lvl="1" indent="-457200" eaLnBrk="0" fontAlgn="base" hangingPunct="0">
              <a:lnSpc>
                <a:spcPct val="100000"/>
              </a:lnSpc>
              <a:spcBef>
                <a:spcPct val="0"/>
              </a:spcBef>
              <a:spcAft>
                <a:spcPct val="0"/>
              </a:spcAft>
              <a:buClrTx/>
              <a:buSzTx/>
              <a:buFontTx/>
              <a:buAutoNum type="arabicPeriod"/>
              <a:tabLst/>
            </a:pPr>
            <a:r>
              <a:rPr lang="en-US" sz="2000" dirty="0" smtClean="0">
                <a:latin typeface="Arial" pitchFamily="34" charset="0"/>
                <a:ea typeface="Times New Roman" pitchFamily="18" charset="0"/>
                <a:cs typeface="Arial" pitchFamily="34" charset="0"/>
              </a:rPr>
              <a:t>Verify that the OCU battery is charged and installed properly.</a:t>
            </a:r>
          </a:p>
          <a:p>
            <a:pPr marL="914400" marR="0" lvl="1" indent="-457200" eaLnBrk="0" fontAlgn="base" hangingPunct="0">
              <a:lnSpc>
                <a:spcPct val="100000"/>
              </a:lnSpc>
              <a:spcBef>
                <a:spcPct val="0"/>
              </a:spcBef>
              <a:spcAft>
                <a:spcPct val="0"/>
              </a:spcAft>
              <a:buClrTx/>
              <a:buSzTx/>
              <a:buFontTx/>
              <a:buAutoNum type="arabicPeriod"/>
              <a:tabLst/>
            </a:pPr>
            <a:endParaRPr lang="en-US" sz="2000" dirty="0" smtClean="0">
              <a:latin typeface="Arial" pitchFamily="34" charset="0"/>
              <a:ea typeface="Times New Roman" pitchFamily="18" charset="0"/>
              <a:cs typeface="Arial" pitchFamily="34" charset="0"/>
            </a:endParaRPr>
          </a:p>
          <a:p>
            <a:pPr marL="914400" marR="0" lvl="1" indent="-457200" eaLnBrk="0" fontAlgn="base" hangingPunct="0">
              <a:lnSpc>
                <a:spcPct val="100000"/>
              </a:lnSpc>
              <a:spcBef>
                <a:spcPct val="0"/>
              </a:spcBef>
              <a:spcAft>
                <a:spcPct val="0"/>
              </a:spcAft>
              <a:buClrTx/>
              <a:buSzTx/>
              <a:buFontTx/>
              <a:buAutoNum type="arabicPeriod"/>
              <a:tabLst/>
            </a:pPr>
            <a:r>
              <a:rPr lang="en-US" sz="2000" dirty="0" smtClean="0">
                <a:latin typeface="Arial" pitchFamily="34" charset="0"/>
                <a:ea typeface="Times New Roman" pitchFamily="18" charset="0"/>
                <a:cs typeface="Arial" pitchFamily="34" charset="0"/>
              </a:rPr>
              <a:t>Attempt to reboot the OCU.</a:t>
            </a:r>
          </a:p>
          <a:p>
            <a:pPr marL="914400" marR="0" lvl="1" indent="-457200" eaLnBrk="0" fontAlgn="base" hangingPunct="0">
              <a:lnSpc>
                <a:spcPct val="100000"/>
              </a:lnSpc>
              <a:spcBef>
                <a:spcPct val="0"/>
              </a:spcBef>
              <a:spcAft>
                <a:spcPct val="0"/>
              </a:spcAft>
              <a:buClrTx/>
              <a:buSzTx/>
              <a:buFontTx/>
              <a:buAutoNum type="arabicPeriod"/>
              <a:tabLst/>
            </a:pPr>
            <a:endParaRPr lang="en-US" sz="2000" dirty="0" smtClean="0">
              <a:latin typeface="Arial" pitchFamily="34" charset="0"/>
              <a:ea typeface="Times New Roman" pitchFamily="18" charset="0"/>
              <a:cs typeface="Arial" pitchFamily="34" charset="0"/>
            </a:endParaRPr>
          </a:p>
          <a:p>
            <a:pPr marL="914400" marR="0" lvl="1" indent="-457200" eaLnBrk="0" fontAlgn="base" hangingPunct="0">
              <a:lnSpc>
                <a:spcPct val="100000"/>
              </a:lnSpc>
              <a:spcBef>
                <a:spcPct val="0"/>
              </a:spcBef>
              <a:spcAft>
                <a:spcPct val="0"/>
              </a:spcAft>
              <a:buClrTx/>
              <a:buSzTx/>
              <a:buFontTx/>
              <a:buAutoNum type="arabicPeriod"/>
              <a:tabLst/>
            </a:pPr>
            <a:r>
              <a:rPr lang="en-US" sz="2000" dirty="0" smtClean="0">
                <a:latin typeface="Arial" pitchFamily="34" charset="0"/>
                <a:ea typeface="Times New Roman" pitchFamily="18" charset="0"/>
                <a:cs typeface="Arial" pitchFamily="34" charset="0"/>
              </a:rPr>
              <a:t>If the heads-up display still does not function, send to higher level maintenance.</a:t>
            </a:r>
          </a:p>
        </p:txBody>
      </p:sp>
      <p:pic>
        <p:nvPicPr>
          <p:cNvPr id="3" name="Picture 2"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4"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5" name="TextBox 4"/>
          <p:cNvSpPr txBox="1"/>
          <p:nvPr/>
        </p:nvSpPr>
        <p:spPr>
          <a:xfrm>
            <a:off x="2057400" y="304800"/>
            <a:ext cx="4876800" cy="954107"/>
          </a:xfrm>
          <a:prstGeom prst="rect">
            <a:avLst/>
          </a:prstGeom>
          <a:noFill/>
        </p:spPr>
        <p:txBody>
          <a:bodyPr wrap="square" rtlCol="0">
            <a:spAutoFit/>
          </a:bodyPr>
          <a:lstStyle/>
          <a:p>
            <a:pPr algn="ctr"/>
            <a:r>
              <a:rPr lang="en-US" sz="2800" b="1" dirty="0" smtClean="0">
                <a:latin typeface="Arial" pitchFamily="34" charset="0"/>
                <a:ea typeface="Times New Roman" pitchFamily="18" charset="0"/>
                <a:cs typeface="Arial" pitchFamily="34" charset="0"/>
              </a:rPr>
              <a:t>The display does not appear in heads up display</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1979712"/>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lvl="1" indent="-457200" eaLnBrk="0" fontAlgn="base" hangingPunct="0">
              <a:spcBef>
                <a:spcPct val="0"/>
              </a:spcBef>
              <a:spcAft>
                <a:spcPct val="0"/>
              </a:spcAft>
              <a:buFontTx/>
              <a:buAutoNum type="arabicPeriod"/>
            </a:pPr>
            <a:r>
              <a:rPr lang="en-US" sz="2000" dirty="0" smtClean="0">
                <a:latin typeface="Arial" pitchFamily="34" charset="0"/>
                <a:ea typeface="Times New Roman" pitchFamily="18" charset="0"/>
                <a:cs typeface="Arial" pitchFamily="34" charset="0"/>
              </a:rPr>
              <a:t>Check the Connection Status Indicators in the upper-left corner of the Heads Up Display to verify radio communications.</a:t>
            </a:r>
          </a:p>
          <a:p>
            <a:pPr marL="914400" lvl="1" indent="-457200" eaLnBrk="0" fontAlgn="base" hangingPunct="0">
              <a:spcBef>
                <a:spcPct val="0"/>
              </a:spcBef>
              <a:spcAft>
                <a:spcPct val="0"/>
              </a:spcAft>
              <a:buFontTx/>
              <a:buAutoNum type="arabicPeriod"/>
            </a:pPr>
            <a:endParaRPr lang="en-US" sz="2000" dirty="0" smtClean="0">
              <a:latin typeface="Arial" pitchFamily="34" charset="0"/>
              <a:ea typeface="Times New Roman" pitchFamily="18" charset="0"/>
              <a:cs typeface="Arial" pitchFamily="34" charset="0"/>
            </a:endParaRPr>
          </a:p>
          <a:p>
            <a:pPr marL="914400" lvl="1" indent="-457200" eaLnBrk="0" fontAlgn="base" hangingPunct="0">
              <a:spcBef>
                <a:spcPct val="0"/>
              </a:spcBef>
              <a:spcAft>
                <a:spcPct val="0"/>
              </a:spcAft>
              <a:buFontTx/>
              <a:buAutoNum type="arabicPeriod"/>
            </a:pPr>
            <a:r>
              <a:rPr lang="en-US" sz="2000" dirty="0" smtClean="0">
                <a:latin typeface="Arial" pitchFamily="34" charset="0"/>
                <a:ea typeface="Times New Roman" pitchFamily="18" charset="0"/>
                <a:cs typeface="Arial" pitchFamily="34" charset="0"/>
              </a:rPr>
              <a:t>Press the hand controller Menu toggle button to display the Main menu.</a:t>
            </a:r>
          </a:p>
          <a:p>
            <a:pPr marL="914400" lvl="1" indent="-457200" eaLnBrk="0" fontAlgn="base" hangingPunct="0">
              <a:spcBef>
                <a:spcPct val="0"/>
              </a:spcBef>
              <a:spcAft>
                <a:spcPct val="0"/>
              </a:spcAft>
              <a:buFontTx/>
              <a:buAutoNum type="arabicPeriod"/>
            </a:pPr>
            <a:endParaRPr lang="en-US" sz="2000" dirty="0" smtClean="0">
              <a:latin typeface="Arial" pitchFamily="34" charset="0"/>
              <a:ea typeface="Times New Roman" pitchFamily="18" charset="0"/>
              <a:cs typeface="Arial" pitchFamily="34" charset="0"/>
            </a:endParaRPr>
          </a:p>
          <a:p>
            <a:pPr marL="914400" lvl="1" indent="-457200" eaLnBrk="0" fontAlgn="base" hangingPunct="0">
              <a:spcBef>
                <a:spcPct val="0"/>
              </a:spcBef>
              <a:spcAft>
                <a:spcPct val="0"/>
              </a:spcAft>
              <a:buFontTx/>
              <a:buAutoNum type="arabicPeriod"/>
            </a:pPr>
            <a:r>
              <a:rPr lang="en-US" sz="2000" dirty="0" smtClean="0">
                <a:latin typeface="Arial" pitchFamily="34" charset="0"/>
                <a:ea typeface="Times New Roman" pitchFamily="18" charset="0"/>
                <a:cs typeface="Arial" pitchFamily="34" charset="0"/>
              </a:rPr>
              <a:t>From the Main menu, select Options to display the Options menu.</a:t>
            </a:r>
          </a:p>
          <a:p>
            <a:pPr marL="914400" lvl="1" indent="-457200" eaLnBrk="0" fontAlgn="base" hangingPunct="0">
              <a:spcBef>
                <a:spcPct val="0"/>
              </a:spcBef>
              <a:spcAft>
                <a:spcPct val="0"/>
              </a:spcAft>
              <a:buFontTx/>
              <a:buAutoNum type="arabicPeriod"/>
            </a:pPr>
            <a:endParaRPr lang="en-US" sz="2000" dirty="0" smtClean="0">
              <a:latin typeface="Arial" pitchFamily="34" charset="0"/>
              <a:ea typeface="Times New Roman" pitchFamily="18" charset="0"/>
              <a:cs typeface="Arial" pitchFamily="34" charset="0"/>
            </a:endParaRPr>
          </a:p>
          <a:p>
            <a:pPr marL="914400" lvl="1" indent="-457200" eaLnBrk="0" fontAlgn="base" hangingPunct="0">
              <a:spcBef>
                <a:spcPct val="0"/>
              </a:spcBef>
              <a:spcAft>
                <a:spcPct val="0"/>
              </a:spcAft>
              <a:buFontTx/>
              <a:buAutoNum type="arabicPeriod"/>
            </a:pPr>
            <a:r>
              <a:rPr lang="en-US" sz="2000" dirty="0" smtClean="0">
                <a:latin typeface="Arial" pitchFamily="34" charset="0"/>
                <a:ea typeface="Times New Roman" pitchFamily="18" charset="0"/>
                <a:cs typeface="Arial" pitchFamily="34" charset="0"/>
              </a:rPr>
              <a:t>Select Shutdown &gt; Reboot Robot.</a:t>
            </a:r>
          </a:p>
          <a:p>
            <a:pPr marL="914400" lvl="1" indent="-457200" eaLnBrk="0" fontAlgn="base" hangingPunct="0">
              <a:spcBef>
                <a:spcPct val="0"/>
              </a:spcBef>
              <a:spcAft>
                <a:spcPct val="0"/>
              </a:spcAft>
              <a:buFontTx/>
              <a:buAutoNum type="arabicPeriod"/>
            </a:pPr>
            <a:endParaRPr lang="en-US" sz="2000" dirty="0" smtClean="0">
              <a:latin typeface="Arial" pitchFamily="34" charset="0"/>
              <a:ea typeface="Times New Roman" pitchFamily="18" charset="0"/>
              <a:cs typeface="Arial" pitchFamily="34" charset="0"/>
            </a:endParaRPr>
          </a:p>
          <a:p>
            <a:pPr marL="914400" lvl="1" indent="-457200" eaLnBrk="0" fontAlgn="base" hangingPunct="0">
              <a:spcBef>
                <a:spcPct val="0"/>
              </a:spcBef>
              <a:spcAft>
                <a:spcPct val="0"/>
              </a:spcAft>
              <a:buFontTx/>
              <a:buAutoNum type="arabicPeriod"/>
            </a:pPr>
            <a:r>
              <a:rPr lang="en-US" sz="2000" dirty="0" smtClean="0">
                <a:latin typeface="Arial" pitchFamily="34" charset="0"/>
                <a:ea typeface="Times New Roman" pitchFamily="18" charset="0"/>
                <a:cs typeface="Arial" pitchFamily="34" charset="0"/>
              </a:rPr>
              <a:t>If  the SUGV still does not assume a pose, send to higher level maintenance.</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4"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5" name="TextBox 4"/>
          <p:cNvSpPr txBox="1"/>
          <p:nvPr/>
        </p:nvSpPr>
        <p:spPr>
          <a:xfrm>
            <a:off x="1524000" y="228600"/>
            <a:ext cx="6096000" cy="523220"/>
          </a:xfrm>
          <a:prstGeom prst="rect">
            <a:avLst/>
          </a:prstGeom>
          <a:noFill/>
        </p:spPr>
        <p:txBody>
          <a:bodyPr wrap="square" rtlCol="0">
            <a:spAutoFit/>
          </a:bodyPr>
          <a:lstStyle/>
          <a:p>
            <a:r>
              <a:rPr lang="en-US" sz="2800" b="1" dirty="0" smtClean="0">
                <a:latin typeface="Arial" pitchFamily="34" charset="0"/>
                <a:ea typeface="Times New Roman" pitchFamily="18" charset="0"/>
                <a:cs typeface="Arial" pitchFamily="34" charset="0"/>
              </a:rPr>
              <a:t>The SUGV will not assume a pose</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66800"/>
            <a:ext cx="8991600" cy="4924425"/>
          </a:xfrm>
          <a:prstGeom prst="rect">
            <a:avLst/>
          </a:prstGeom>
        </p:spPr>
        <p:txBody>
          <a:bodyPr wrap="square">
            <a:spAutoFit/>
          </a:bodyPr>
          <a:lstStyle/>
          <a:p>
            <a:pPr lvl="0" algn="ctr">
              <a:buNone/>
            </a:pPr>
            <a:endParaRPr lang="en-US" sz="2000" b="1" dirty="0" smtClean="0"/>
          </a:p>
          <a:p>
            <a:pPr lvl="0" algn="ctr">
              <a:buNone/>
            </a:pPr>
            <a:r>
              <a:rPr lang="en-US" sz="2000" dirty="0" smtClean="0"/>
              <a:t> </a:t>
            </a:r>
            <a:r>
              <a:rPr lang="en-US" sz="2400" dirty="0" smtClean="0"/>
              <a:t>If the head latch is latched, or partially latched, unlatch it by turning the manual latch override counterclockwise until it stops.</a:t>
            </a:r>
          </a:p>
          <a:p>
            <a:pPr marL="457200" lvl="0" indent="-457200">
              <a:buFont typeface="+mj-lt"/>
              <a:buAutoNum type="arabicPeriod"/>
            </a:pPr>
            <a:endParaRPr lang="en-US" sz="800" dirty="0" smtClean="0"/>
          </a:p>
          <a:p>
            <a:pPr marL="457200" lvl="0" indent="-457200">
              <a:buFont typeface="+mj-lt"/>
              <a:buAutoNum type="arabicPeriod"/>
            </a:pPr>
            <a:r>
              <a:rPr lang="en-US" sz="2200" dirty="0" smtClean="0"/>
              <a:t>Press the </a:t>
            </a:r>
            <a:r>
              <a:rPr lang="en-US" sz="2200" b="1" dirty="0" smtClean="0"/>
              <a:t>Menu</a:t>
            </a:r>
            <a:r>
              <a:rPr lang="en-US" sz="2200" dirty="0" smtClean="0"/>
              <a:t> toggle button on the hand controller to display the Main Menu.</a:t>
            </a:r>
          </a:p>
          <a:p>
            <a:pPr marL="457200" lvl="0" indent="-457200">
              <a:buFont typeface="+mj-lt"/>
              <a:buAutoNum type="arabicPeriod"/>
            </a:pPr>
            <a:endParaRPr lang="en-US" sz="800" dirty="0" smtClean="0"/>
          </a:p>
          <a:p>
            <a:pPr marL="457200" lvl="0" indent="-457200">
              <a:buFont typeface="+mj-lt"/>
              <a:buAutoNum type="arabicPeriod"/>
            </a:pPr>
            <a:r>
              <a:rPr lang="en-US" sz="2200" dirty="0" smtClean="0"/>
              <a:t>Select </a:t>
            </a:r>
            <a:r>
              <a:rPr lang="en-US" sz="2200" b="1" dirty="0" smtClean="0"/>
              <a:t>Calibrate Latch </a:t>
            </a:r>
            <a:r>
              <a:rPr lang="en-US" sz="2200" dirty="0" smtClean="0"/>
              <a:t>to calibrate the head assembly latch. </a:t>
            </a:r>
          </a:p>
          <a:p>
            <a:pPr marL="457200" lvl="0" indent="-457200">
              <a:buFont typeface="+mj-lt"/>
              <a:buAutoNum type="arabicPeriod"/>
            </a:pPr>
            <a:endParaRPr lang="en-US" sz="800" dirty="0" smtClean="0"/>
          </a:p>
          <a:p>
            <a:pPr marL="457200" lvl="0" indent="-457200">
              <a:buFont typeface="+mj-lt"/>
              <a:buAutoNum type="arabicPeriod"/>
            </a:pPr>
            <a:r>
              <a:rPr lang="en-US" sz="2200" dirty="0" smtClean="0"/>
              <a:t>Press the </a:t>
            </a:r>
            <a:r>
              <a:rPr lang="en-US" sz="2200" b="1" dirty="0" smtClean="0"/>
              <a:t>Cancel/Back</a:t>
            </a:r>
            <a:r>
              <a:rPr lang="en-US" sz="2200" dirty="0" smtClean="0"/>
              <a:t> button on the hand controller to return to the Options menu.</a:t>
            </a:r>
          </a:p>
          <a:p>
            <a:pPr marL="457200" lvl="0" indent="-457200">
              <a:buFont typeface="+mj-lt"/>
              <a:buAutoNum type="arabicPeriod"/>
            </a:pPr>
            <a:endParaRPr lang="en-US" sz="800" dirty="0" smtClean="0"/>
          </a:p>
          <a:p>
            <a:pPr marL="457200" lvl="0" indent="-457200">
              <a:buFont typeface="+mj-lt"/>
              <a:buAutoNum type="arabicPeriod"/>
            </a:pPr>
            <a:r>
              <a:rPr lang="en-US" sz="2200" dirty="0" smtClean="0"/>
              <a:t>Select </a:t>
            </a:r>
            <a:r>
              <a:rPr lang="en-US" sz="2200" b="1" dirty="0" smtClean="0"/>
              <a:t>Head Latch </a:t>
            </a:r>
            <a:r>
              <a:rPr lang="en-US" sz="2200" dirty="0" smtClean="0"/>
              <a:t>&gt; </a:t>
            </a:r>
            <a:r>
              <a:rPr lang="en-US" sz="2200" b="1" dirty="0" smtClean="0"/>
              <a:t>Latch</a:t>
            </a:r>
            <a:r>
              <a:rPr lang="en-US" sz="2200" dirty="0" smtClean="0"/>
              <a:t> and verify that the latch moves through the full range of motion.</a:t>
            </a:r>
          </a:p>
          <a:p>
            <a:pPr marL="457200" lvl="0" indent="-457200">
              <a:buFont typeface="+mj-lt"/>
              <a:buAutoNum type="arabicPeriod"/>
            </a:pPr>
            <a:endParaRPr lang="en-US" sz="800" dirty="0" smtClean="0"/>
          </a:p>
          <a:p>
            <a:pPr marL="457200" lvl="0" indent="-457200">
              <a:buFont typeface="+mj-lt"/>
              <a:buAutoNum type="arabicPeriod"/>
            </a:pPr>
            <a:r>
              <a:rPr lang="en-US" sz="2200" dirty="0" smtClean="0"/>
              <a:t>If you see the warning </a:t>
            </a:r>
            <a:r>
              <a:rPr lang="en-US" sz="2200" b="1" dirty="0" smtClean="0"/>
              <a:t>“Head Latching Failed, Returning to Unlatched” </a:t>
            </a:r>
            <a:r>
              <a:rPr lang="en-US" sz="2200" dirty="0" smtClean="0"/>
              <a:t>ignore it. The head is not in the chassis, so it cannot latch.</a:t>
            </a:r>
            <a:endParaRPr lang="en-US" sz="2200" dirty="0"/>
          </a:p>
        </p:txBody>
      </p:sp>
      <p:pic>
        <p:nvPicPr>
          <p:cNvPr id="5" name="Picture 4" descr="C:\Users\robert.e.klein\Pictures\images.jpg"/>
          <p:cNvPicPr>
            <a:picLocks noChangeAspect="1"/>
          </p:cNvPicPr>
          <p:nvPr/>
        </p:nvPicPr>
        <p:blipFill>
          <a:blip r:embed="rId3" cstate="print"/>
          <a:srcRect/>
          <a:stretch>
            <a:fillRect/>
          </a:stretch>
        </p:blipFill>
        <p:spPr>
          <a:xfrm>
            <a:off x="0" y="0"/>
            <a:ext cx="1143000" cy="1447796"/>
          </a:xfrm>
          <a:prstGeom prst="rect">
            <a:avLst/>
          </a:prstGeom>
          <a:noFill/>
          <a:ln>
            <a:noFill/>
          </a:ln>
        </p:spPr>
      </p:pic>
      <p:pic>
        <p:nvPicPr>
          <p:cNvPr id="6" name="Picture 3" descr="C:\Users\robert.e.klein\Pictures\images1.jpg"/>
          <p:cNvPicPr>
            <a:picLocks noChangeAspect="1" noChangeArrowheads="1"/>
          </p:cNvPicPr>
          <p:nvPr/>
        </p:nvPicPr>
        <p:blipFill>
          <a:blip r:embed="rId4" cstate="print"/>
          <a:srcRect/>
          <a:stretch>
            <a:fillRect/>
          </a:stretch>
        </p:blipFill>
        <p:spPr bwMode="auto">
          <a:xfrm>
            <a:off x="8077200" y="0"/>
            <a:ext cx="1066800" cy="1447800"/>
          </a:xfrm>
          <a:prstGeom prst="rect">
            <a:avLst/>
          </a:prstGeom>
          <a:noFill/>
        </p:spPr>
      </p:pic>
      <p:sp>
        <p:nvSpPr>
          <p:cNvPr id="8" name="TextBox 7"/>
          <p:cNvSpPr txBox="1"/>
          <p:nvPr/>
        </p:nvSpPr>
        <p:spPr>
          <a:xfrm>
            <a:off x="1143000" y="228600"/>
            <a:ext cx="6934200" cy="523220"/>
          </a:xfrm>
          <a:prstGeom prst="rect">
            <a:avLst/>
          </a:prstGeom>
          <a:noFill/>
        </p:spPr>
        <p:txBody>
          <a:bodyPr wrap="square" rtlCol="0">
            <a:spAutoFit/>
          </a:bodyPr>
          <a:lstStyle/>
          <a:p>
            <a:pPr algn="ctr"/>
            <a:r>
              <a:rPr lang="en-US" sz="2800" b="1" dirty="0" smtClean="0">
                <a:latin typeface="Arial" pitchFamily="34" charset="0"/>
                <a:ea typeface="Times New Roman" pitchFamily="18" charset="0"/>
                <a:cs typeface="Arial" pitchFamily="34" charset="0"/>
              </a:rPr>
              <a:t>The head latch will not latch/unlatch</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1722567"/>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indent="-457200" fontAlgn="base">
              <a:lnSpc>
                <a:spcPct val="100000"/>
              </a:lnSpc>
              <a:spcBef>
                <a:spcPct val="0"/>
              </a:spcBef>
              <a:spcAft>
                <a:spcPct val="0"/>
              </a:spcAft>
              <a:buClrTx/>
              <a:buSzTx/>
              <a:buFont typeface="+mj-lt"/>
              <a:buAutoNum type="arabicPeriod"/>
              <a:tabLst/>
            </a:pPr>
            <a:r>
              <a:rPr lang="en-US" sz="2200" dirty="0" smtClean="0"/>
              <a:t>Check the Connection Status Indicators in the upper-left corner of the Heads Up Display to verify radio communications.</a:t>
            </a:r>
          </a:p>
          <a:p>
            <a:pPr marL="457200" marR="0" indent="-457200" fontAlgn="base">
              <a:lnSpc>
                <a:spcPct val="100000"/>
              </a:lnSpc>
              <a:spcBef>
                <a:spcPct val="0"/>
              </a:spcBef>
              <a:spcAft>
                <a:spcPct val="0"/>
              </a:spcAft>
              <a:buClrTx/>
              <a:buSzTx/>
              <a:buFont typeface="+mj-lt"/>
              <a:buAutoNum type="arabicPeriod"/>
              <a:tabLst/>
            </a:pPr>
            <a:endParaRPr lang="en-US" sz="2200" dirty="0" smtClean="0"/>
          </a:p>
          <a:p>
            <a:pPr marL="457200" indent="-457200" fontAlgn="base">
              <a:spcBef>
                <a:spcPct val="0"/>
              </a:spcBef>
              <a:spcAft>
                <a:spcPct val="0"/>
              </a:spcAft>
              <a:buFont typeface="+mj-lt"/>
              <a:buAutoNum type="arabicPeriod"/>
            </a:pPr>
            <a:r>
              <a:rPr lang="en-US" sz="2200" dirty="0" smtClean="0"/>
              <a:t>Depress the Menu toggle button on the hand controller to display the Main menu. </a:t>
            </a:r>
          </a:p>
          <a:p>
            <a:pPr marL="457200" marR="0" indent="-457200" fontAlgn="base">
              <a:lnSpc>
                <a:spcPct val="100000"/>
              </a:lnSpc>
              <a:spcBef>
                <a:spcPct val="0"/>
              </a:spcBef>
              <a:spcAft>
                <a:spcPct val="0"/>
              </a:spcAft>
              <a:buClrTx/>
              <a:buSzTx/>
              <a:buFont typeface="+mj-lt"/>
              <a:buAutoNum type="arabicPeriod"/>
              <a:tabLst/>
            </a:pPr>
            <a:endParaRPr lang="en-US" sz="2200" dirty="0" smtClean="0"/>
          </a:p>
          <a:p>
            <a:pPr marL="457200" indent="-457200" fontAlgn="base">
              <a:spcBef>
                <a:spcPct val="0"/>
              </a:spcBef>
              <a:spcAft>
                <a:spcPct val="0"/>
              </a:spcAft>
              <a:buFont typeface="+mj-lt"/>
              <a:buAutoNum type="arabicPeriod"/>
            </a:pPr>
            <a:r>
              <a:rPr lang="en-US" sz="2200" dirty="0" smtClean="0"/>
              <a:t>From the Main menu, select the Options menu. </a:t>
            </a:r>
          </a:p>
          <a:p>
            <a:pPr marL="457200" indent="-457200" fontAlgn="base">
              <a:spcBef>
                <a:spcPct val="0"/>
              </a:spcBef>
              <a:spcAft>
                <a:spcPct val="0"/>
              </a:spcAft>
              <a:buFont typeface="+mj-lt"/>
              <a:buAutoNum type="arabicPeriod"/>
            </a:pPr>
            <a:endParaRPr lang="en-US" sz="2200" dirty="0" smtClean="0"/>
          </a:p>
          <a:p>
            <a:pPr marL="457200" indent="-457200" fontAlgn="base">
              <a:spcBef>
                <a:spcPct val="0"/>
              </a:spcBef>
              <a:spcAft>
                <a:spcPct val="0"/>
              </a:spcAft>
              <a:buFont typeface="+mj-lt"/>
              <a:buAutoNum type="arabicPeriod"/>
            </a:pPr>
            <a:r>
              <a:rPr lang="en-US" sz="2200" dirty="0" smtClean="0"/>
              <a:t>Select </a:t>
            </a:r>
            <a:r>
              <a:rPr lang="en-US" sz="2200" b="1" dirty="0"/>
              <a:t>Shutdown &gt; </a:t>
            </a:r>
            <a:r>
              <a:rPr lang="en-US" sz="2200" b="1" dirty="0" smtClean="0"/>
              <a:t>Reboot Robot</a:t>
            </a:r>
            <a:r>
              <a:rPr lang="en-US" sz="2200" dirty="0" smtClean="0"/>
              <a:t>. </a:t>
            </a:r>
          </a:p>
          <a:p>
            <a:pPr marL="457200" indent="-457200" fontAlgn="base">
              <a:spcBef>
                <a:spcPct val="0"/>
              </a:spcBef>
              <a:spcAft>
                <a:spcPct val="0"/>
              </a:spcAft>
              <a:buFont typeface="+mj-lt"/>
              <a:buAutoNum type="arabicPeriod"/>
            </a:pPr>
            <a:endParaRPr lang="en-US" sz="2200" dirty="0" smtClean="0"/>
          </a:p>
          <a:p>
            <a:pPr marL="457200" indent="-457200" fontAlgn="base">
              <a:spcBef>
                <a:spcPct val="0"/>
              </a:spcBef>
              <a:spcAft>
                <a:spcPct val="0"/>
              </a:spcAft>
              <a:buFont typeface="+mj-lt"/>
              <a:buAutoNum type="arabicPeriod"/>
            </a:pPr>
            <a:r>
              <a:rPr lang="en-US" sz="2200" dirty="0" smtClean="0"/>
              <a:t>If the SUGV drive camera still does not function, send to higher level maintenance. </a:t>
            </a:r>
          </a:p>
          <a:p>
            <a:pPr fontAlgn="base">
              <a:spcBef>
                <a:spcPct val="0"/>
              </a:spcBef>
              <a:spcAft>
                <a:spcPct val="0"/>
              </a:spcAft>
            </a:pPr>
            <a:endParaRPr lang="en-US" sz="2400" dirty="0">
              <a:latin typeface="+mj-lt"/>
            </a:endParaRPr>
          </a:p>
          <a:p>
            <a:pPr marL="0" marR="0" lvl="0" indent="0" algn="l" defTabSz="914400" rtl="0" eaLnBrk="1" fontAlgn="base" latinLnBrk="0" hangingPunct="1">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mj-lt"/>
              <a:cs typeface="Arial" pitchFamily="34" charset="0"/>
            </a:endParaRPr>
          </a:p>
        </p:txBody>
      </p:sp>
      <p:pic>
        <p:nvPicPr>
          <p:cNvPr id="3" name="Picture 2"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4"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5" name="TextBox 4"/>
          <p:cNvSpPr txBox="1"/>
          <p:nvPr/>
        </p:nvSpPr>
        <p:spPr>
          <a:xfrm>
            <a:off x="1600200" y="228600"/>
            <a:ext cx="6400800" cy="523220"/>
          </a:xfrm>
          <a:prstGeom prst="rect">
            <a:avLst/>
          </a:prstGeom>
          <a:noFill/>
        </p:spPr>
        <p:txBody>
          <a:bodyPr wrap="square" rtlCol="0">
            <a:spAutoFit/>
          </a:bodyPr>
          <a:lstStyle/>
          <a:p>
            <a:r>
              <a:rPr lang="en-US" sz="2800" b="1" dirty="0" smtClean="0">
                <a:latin typeface="Arial" pitchFamily="34" charset="0"/>
                <a:ea typeface="Times New Roman" pitchFamily="18" charset="0"/>
                <a:cs typeface="Arial" pitchFamily="34" charset="0"/>
              </a:rPr>
              <a:t>The drive camera will not function</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4070242438"/>
              </p:ext>
            </p:extLst>
          </p:nvPr>
        </p:nvGraphicFramePr>
        <p:xfrm>
          <a:off x="152400" y="2590800"/>
          <a:ext cx="8839200" cy="2362199"/>
        </p:xfrm>
        <a:graphic>
          <a:graphicData uri="http://schemas.openxmlformats.org/drawingml/2006/table">
            <a:tbl>
              <a:tblPr/>
              <a:tblGrid>
                <a:gridCol w="1578429"/>
                <a:gridCol w="7260771"/>
              </a:tblGrid>
              <a:tr h="579674">
                <a:tc>
                  <a:txBody>
                    <a:bodyPr/>
                    <a:lstStyle/>
                    <a:p>
                      <a:pPr marL="0" marR="0">
                        <a:spcBef>
                          <a:spcPts val="600"/>
                        </a:spcBef>
                        <a:spcAft>
                          <a:spcPts val="0"/>
                        </a:spcAft>
                      </a:pPr>
                      <a:r>
                        <a:rPr lang="en-US" sz="1800" b="1" dirty="0">
                          <a:latin typeface="+mn-lt"/>
                          <a:ea typeface="Calibri"/>
                          <a:cs typeface="Times New Roman"/>
                        </a:rPr>
                        <a:t>Action:</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200" dirty="0" smtClean="0">
                          <a:solidFill>
                            <a:schemeClr val="tx1"/>
                          </a:solidFill>
                          <a:latin typeface="+mn-lt"/>
                          <a:ea typeface="+mn-ea"/>
                          <a:cs typeface="+mn-cs"/>
                        </a:rPr>
                        <a:t>Calibrate the flippers.</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125">
                <a:tc>
                  <a:txBody>
                    <a:bodyPr/>
                    <a:lstStyle/>
                    <a:p>
                      <a:pPr marL="0" marR="0">
                        <a:spcBef>
                          <a:spcPts val="600"/>
                        </a:spcBef>
                        <a:spcAft>
                          <a:spcPts val="0"/>
                        </a:spcAft>
                      </a:pPr>
                      <a:r>
                        <a:rPr lang="en-US" sz="1800" b="1" dirty="0">
                          <a:latin typeface="+mn-lt"/>
                          <a:ea typeface="Calibri"/>
                          <a:cs typeface="Times New Roman"/>
                        </a:rPr>
                        <a:t>Conditions:</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200" dirty="0" smtClean="0">
                          <a:solidFill>
                            <a:schemeClr val="tx1"/>
                          </a:solidFill>
                          <a:latin typeface="+mn-lt"/>
                          <a:ea typeface="+mn-ea"/>
                          <a:cs typeface="+mn-cs"/>
                        </a:rPr>
                        <a:t>In an operational environment provided with TM 9-2350-397-13&amp;P, SUGV Job Aid, SUGV Student Guide, and an Operational SUGV System.</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spcBef>
                          <a:spcPts val="600"/>
                        </a:spcBef>
                        <a:spcAft>
                          <a:spcPts val="0"/>
                        </a:spcAft>
                      </a:pPr>
                      <a:r>
                        <a:rPr lang="en-US" sz="1800" b="1" dirty="0" smtClean="0">
                          <a:latin typeface="+mn-lt"/>
                          <a:ea typeface="Calibri"/>
                          <a:cs typeface="Times New Roman"/>
                        </a:rPr>
                        <a:t>Standards</a:t>
                      </a:r>
                      <a:r>
                        <a:rPr lang="en-US" sz="1800" b="1" dirty="0">
                          <a:latin typeface="+mn-lt"/>
                          <a:ea typeface="Calibri"/>
                          <a:cs typeface="Times New Roman"/>
                        </a:rPr>
                        <a:t>:</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200" dirty="0" smtClean="0">
                          <a:solidFill>
                            <a:schemeClr val="tx1"/>
                          </a:solidFill>
                          <a:latin typeface="+mn-lt"/>
                          <a:ea typeface="+mn-ea"/>
                          <a:cs typeface="+mn-cs"/>
                        </a:rPr>
                        <a:t>Identify Calibration Procedures for the SUGV in accordance with TM 9-2350-397-13&amp;P</a:t>
                      </a:r>
                      <a:r>
                        <a:rPr lang="en-US" sz="1800" kern="1200" baseline="0" dirty="0" smtClean="0">
                          <a:solidFill>
                            <a:schemeClr val="tx1"/>
                          </a:solidFill>
                          <a:latin typeface="+mn-lt"/>
                          <a:ea typeface="+mn-ea"/>
                          <a:cs typeface="+mn-cs"/>
                        </a:rPr>
                        <a:t> by; Calibrate the Flippers with 100% accuracy.</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143000" y="304801"/>
            <a:ext cx="6934200" cy="646331"/>
          </a:xfrm>
          <a:prstGeom prst="rect">
            <a:avLst/>
          </a:prstGeom>
          <a:noFill/>
        </p:spPr>
        <p:txBody>
          <a:bodyPr wrap="square" rtlCol="0">
            <a:spAutoFit/>
          </a:bodyPr>
          <a:lstStyle/>
          <a:p>
            <a:pPr algn="ctr"/>
            <a:r>
              <a:rPr lang="en-US" sz="3600" b="1" dirty="0" smtClean="0"/>
              <a:t>Enabling Learning Objective A</a:t>
            </a:r>
            <a:endParaRPr lang="en-US" sz="3600" b="1" dirty="0"/>
          </a:p>
        </p:txBody>
      </p:sp>
      <p:pic>
        <p:nvPicPr>
          <p:cNvPr id="6" name="Picture 5"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7"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robert.e.klein\Pictures\images1.jpg"/>
          <p:cNvPicPr>
            <a:picLocks noChangeAspect="1" noChangeArrowheads="1"/>
          </p:cNvPicPr>
          <p:nvPr/>
        </p:nvPicPr>
        <p:blipFill>
          <a:blip r:embed="rId2" cstate="print"/>
          <a:srcRect/>
          <a:stretch>
            <a:fillRect/>
          </a:stretch>
        </p:blipFill>
        <p:spPr bwMode="auto">
          <a:xfrm>
            <a:off x="8077200" y="0"/>
            <a:ext cx="1066800" cy="1447800"/>
          </a:xfrm>
          <a:prstGeom prst="rect">
            <a:avLst/>
          </a:prstGeom>
          <a:noFill/>
        </p:spPr>
      </p:pic>
      <p:pic>
        <p:nvPicPr>
          <p:cNvPr id="4" name="Picture 3" descr="C:\Users\robert.e.klein\Pictures\images.jpg"/>
          <p:cNvPicPr>
            <a:picLocks noChangeAspect="1"/>
          </p:cNvPicPr>
          <p:nvPr/>
        </p:nvPicPr>
        <p:blipFill>
          <a:blip r:embed="rId3" cstate="print"/>
          <a:srcRect/>
          <a:stretch>
            <a:fillRect/>
          </a:stretch>
        </p:blipFill>
        <p:spPr>
          <a:xfrm>
            <a:off x="0" y="0"/>
            <a:ext cx="1143000" cy="1447796"/>
          </a:xfrm>
          <a:prstGeom prst="rect">
            <a:avLst/>
          </a:prstGeom>
          <a:noFill/>
          <a:ln>
            <a:noFill/>
          </a:ln>
        </p:spPr>
      </p:pic>
      <p:sp>
        <p:nvSpPr>
          <p:cNvPr id="5" name="TextBox 4"/>
          <p:cNvSpPr txBox="1"/>
          <p:nvPr/>
        </p:nvSpPr>
        <p:spPr>
          <a:xfrm>
            <a:off x="1447800" y="228600"/>
            <a:ext cx="6400800" cy="523220"/>
          </a:xfrm>
          <a:prstGeom prst="rect">
            <a:avLst/>
          </a:prstGeom>
          <a:noFill/>
        </p:spPr>
        <p:txBody>
          <a:bodyPr wrap="square" rtlCol="0">
            <a:spAutoFit/>
          </a:bodyPr>
          <a:lstStyle/>
          <a:p>
            <a:r>
              <a:rPr lang="en-US" sz="2800" b="1" dirty="0" smtClean="0">
                <a:latin typeface="Arial" pitchFamily="34" charset="0"/>
                <a:ea typeface="Times New Roman" pitchFamily="18" charset="0"/>
                <a:cs typeface="Arial" pitchFamily="34" charset="0"/>
              </a:rPr>
              <a:t>The thermal camera will not function</a:t>
            </a:r>
            <a:endParaRPr lang="en-US" sz="2800" dirty="0"/>
          </a:p>
        </p:txBody>
      </p:sp>
      <p:sp>
        <p:nvSpPr>
          <p:cNvPr id="6" name="Rectangle 1"/>
          <p:cNvSpPr>
            <a:spLocks noChangeArrowheads="1"/>
          </p:cNvSpPr>
          <p:nvPr/>
        </p:nvSpPr>
        <p:spPr bwMode="auto">
          <a:xfrm>
            <a:off x="0" y="1722567"/>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fontAlgn="base">
              <a:lnSpc>
                <a:spcPct val="100000"/>
              </a:lnSpc>
              <a:spcBef>
                <a:spcPct val="0"/>
              </a:spcBef>
              <a:spcAft>
                <a:spcPct val="0"/>
              </a:spcAft>
              <a:buClrTx/>
              <a:buSzTx/>
              <a:buFont typeface="+mj-lt"/>
              <a:buAutoNum type="arabicPeriod"/>
              <a:tabLst/>
            </a:pPr>
            <a:r>
              <a:rPr lang="en-US" sz="2200" dirty="0" smtClean="0"/>
              <a:t>Check the Connection Status Indicators in the upper-left corner of the Heads Up Display to verify radio communications.</a:t>
            </a:r>
          </a:p>
          <a:p>
            <a:pPr marL="457200" marR="0" lvl="0" indent="-457200" fontAlgn="base">
              <a:lnSpc>
                <a:spcPct val="100000"/>
              </a:lnSpc>
              <a:spcBef>
                <a:spcPct val="0"/>
              </a:spcBef>
              <a:spcAft>
                <a:spcPct val="0"/>
              </a:spcAft>
              <a:buClrTx/>
              <a:buSzTx/>
              <a:buFont typeface="+mj-lt"/>
              <a:buAutoNum type="arabicPeriod"/>
              <a:tabLst/>
            </a:pPr>
            <a:endParaRPr lang="en-US" sz="2200" dirty="0" smtClean="0"/>
          </a:p>
          <a:p>
            <a:pPr marL="457200" lvl="0" indent="-457200" fontAlgn="base">
              <a:spcBef>
                <a:spcPct val="0"/>
              </a:spcBef>
              <a:spcAft>
                <a:spcPct val="0"/>
              </a:spcAft>
              <a:buFont typeface="+mj-lt"/>
              <a:buAutoNum type="arabicPeriod"/>
            </a:pPr>
            <a:r>
              <a:rPr lang="en-US" sz="2200" dirty="0" smtClean="0"/>
              <a:t>Depress the Menu toggle button on the hand controller to display the Main menu. </a:t>
            </a:r>
          </a:p>
          <a:p>
            <a:pPr marL="457200" marR="0" lvl="0" indent="-457200" fontAlgn="base">
              <a:lnSpc>
                <a:spcPct val="100000"/>
              </a:lnSpc>
              <a:spcBef>
                <a:spcPct val="0"/>
              </a:spcBef>
              <a:spcAft>
                <a:spcPct val="0"/>
              </a:spcAft>
              <a:buClrTx/>
              <a:buSzTx/>
              <a:buFont typeface="+mj-lt"/>
              <a:buAutoNum type="arabicPeriod"/>
              <a:tabLst/>
            </a:pPr>
            <a:endParaRPr lang="en-US" sz="2200" dirty="0" smtClean="0"/>
          </a:p>
          <a:p>
            <a:pPr marL="457200" lvl="0" indent="-457200" fontAlgn="base">
              <a:spcBef>
                <a:spcPct val="0"/>
              </a:spcBef>
              <a:spcAft>
                <a:spcPct val="0"/>
              </a:spcAft>
              <a:buFont typeface="+mj-lt"/>
              <a:buAutoNum type="arabicPeriod"/>
            </a:pPr>
            <a:r>
              <a:rPr lang="en-US" sz="2200" dirty="0" smtClean="0"/>
              <a:t>From the Main menu, select the Options menu. </a:t>
            </a:r>
          </a:p>
          <a:p>
            <a:pPr marL="457200" indent="-457200" fontAlgn="base">
              <a:spcBef>
                <a:spcPct val="0"/>
              </a:spcBef>
              <a:spcAft>
                <a:spcPct val="0"/>
              </a:spcAft>
              <a:buFont typeface="+mj-lt"/>
              <a:buAutoNum type="arabicPeriod"/>
            </a:pPr>
            <a:endParaRPr lang="en-US" sz="2200" dirty="0" smtClean="0"/>
          </a:p>
          <a:p>
            <a:pPr lvl="1" indent="-457200" fontAlgn="base">
              <a:spcBef>
                <a:spcPct val="0"/>
              </a:spcBef>
              <a:spcAft>
                <a:spcPct val="0"/>
              </a:spcAft>
            </a:pPr>
            <a:r>
              <a:rPr lang="en-US" sz="2200" dirty="0" smtClean="0"/>
              <a:t>4.	Select </a:t>
            </a:r>
            <a:r>
              <a:rPr lang="en-US" sz="2200" b="1" dirty="0"/>
              <a:t>Shutdown &gt; </a:t>
            </a:r>
            <a:r>
              <a:rPr lang="en-US" sz="2200" b="1" dirty="0" smtClean="0"/>
              <a:t>Reboot Robot</a:t>
            </a:r>
            <a:r>
              <a:rPr lang="en-US" sz="2200" dirty="0" smtClean="0"/>
              <a:t>. </a:t>
            </a:r>
          </a:p>
          <a:p>
            <a:pPr lvl="1" indent="-457200" fontAlgn="base">
              <a:spcBef>
                <a:spcPct val="0"/>
              </a:spcBef>
              <a:spcAft>
                <a:spcPct val="0"/>
              </a:spcAft>
              <a:buFont typeface="+mj-lt"/>
              <a:buAutoNum type="arabicPeriod"/>
            </a:pPr>
            <a:endParaRPr lang="en-US" sz="2200" dirty="0" smtClean="0"/>
          </a:p>
          <a:p>
            <a:pPr lvl="1" indent="-457200" fontAlgn="base">
              <a:spcBef>
                <a:spcPct val="0"/>
              </a:spcBef>
              <a:spcAft>
                <a:spcPct val="0"/>
              </a:spcAft>
            </a:pPr>
            <a:r>
              <a:rPr lang="en-US" sz="2200" dirty="0" smtClean="0"/>
              <a:t>5.	If the SUGV thermal camera still does not function, send to higher level maintenance. </a:t>
            </a:r>
          </a:p>
          <a:p>
            <a:pPr fontAlgn="base">
              <a:spcBef>
                <a:spcPct val="0"/>
              </a:spcBef>
              <a:spcAft>
                <a:spcPct val="0"/>
              </a:spcAft>
            </a:pPr>
            <a:endParaRPr lang="en-US" sz="2400" dirty="0"/>
          </a:p>
          <a:p>
            <a:pPr marL="0" marR="0" lvl="0" indent="0" algn="l" defTabSz="914400" rtl="0" eaLnBrk="1" fontAlgn="base" latinLnBrk="0" hangingPunct="1">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robert.e.klein\Pictures\images1.jpg"/>
          <p:cNvPicPr>
            <a:picLocks noChangeAspect="1" noChangeArrowheads="1"/>
          </p:cNvPicPr>
          <p:nvPr/>
        </p:nvPicPr>
        <p:blipFill>
          <a:blip r:embed="rId2" cstate="print"/>
          <a:srcRect/>
          <a:stretch>
            <a:fillRect/>
          </a:stretch>
        </p:blipFill>
        <p:spPr bwMode="auto">
          <a:xfrm>
            <a:off x="8077200" y="0"/>
            <a:ext cx="1066800" cy="1447800"/>
          </a:xfrm>
          <a:prstGeom prst="rect">
            <a:avLst/>
          </a:prstGeom>
          <a:noFill/>
        </p:spPr>
      </p:pic>
      <p:pic>
        <p:nvPicPr>
          <p:cNvPr id="4" name="Picture 3" descr="C:\Users\robert.e.klein\Pictures\images.jpg"/>
          <p:cNvPicPr>
            <a:picLocks noChangeAspect="1"/>
          </p:cNvPicPr>
          <p:nvPr/>
        </p:nvPicPr>
        <p:blipFill>
          <a:blip r:embed="rId3" cstate="print"/>
          <a:srcRect/>
          <a:stretch>
            <a:fillRect/>
          </a:stretch>
        </p:blipFill>
        <p:spPr>
          <a:xfrm>
            <a:off x="0" y="0"/>
            <a:ext cx="1143000" cy="1447796"/>
          </a:xfrm>
          <a:prstGeom prst="rect">
            <a:avLst/>
          </a:prstGeom>
          <a:noFill/>
          <a:ln>
            <a:noFill/>
          </a:ln>
        </p:spPr>
      </p:pic>
      <p:sp>
        <p:nvSpPr>
          <p:cNvPr id="5" name="TextBox 4"/>
          <p:cNvSpPr txBox="1"/>
          <p:nvPr/>
        </p:nvSpPr>
        <p:spPr>
          <a:xfrm>
            <a:off x="2438400" y="228600"/>
            <a:ext cx="4495800" cy="523220"/>
          </a:xfrm>
          <a:prstGeom prst="rect">
            <a:avLst/>
          </a:prstGeom>
          <a:noFill/>
        </p:spPr>
        <p:txBody>
          <a:bodyPr wrap="square" rtlCol="0">
            <a:spAutoFit/>
          </a:bodyPr>
          <a:lstStyle/>
          <a:p>
            <a:r>
              <a:rPr lang="en-US" sz="2800" b="1" dirty="0" smtClean="0">
                <a:latin typeface="Arial" pitchFamily="34" charset="0"/>
                <a:ea typeface="Times New Roman" pitchFamily="18" charset="0"/>
                <a:cs typeface="Arial" pitchFamily="34" charset="0"/>
              </a:rPr>
              <a:t>The LRF will not function</a:t>
            </a:r>
            <a:endParaRPr lang="en-US" sz="2800" dirty="0"/>
          </a:p>
        </p:txBody>
      </p:sp>
      <p:sp>
        <p:nvSpPr>
          <p:cNvPr id="6" name="Rectangle 1"/>
          <p:cNvSpPr>
            <a:spLocks noChangeArrowheads="1"/>
          </p:cNvSpPr>
          <p:nvPr/>
        </p:nvSpPr>
        <p:spPr bwMode="auto">
          <a:xfrm>
            <a:off x="0" y="1891843"/>
            <a:ext cx="9144000"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fontAlgn="base">
              <a:lnSpc>
                <a:spcPct val="100000"/>
              </a:lnSpc>
              <a:spcBef>
                <a:spcPct val="0"/>
              </a:spcBef>
              <a:spcAft>
                <a:spcPct val="0"/>
              </a:spcAft>
              <a:buClrTx/>
              <a:buSzTx/>
              <a:tabLst/>
            </a:pPr>
            <a:r>
              <a:rPr lang="en-US" sz="2200" dirty="0" smtClean="0"/>
              <a:t>1. 	Check the Connection Status Indicators in the upper-left corner of the Heads Up Display to verify radio communications.</a:t>
            </a:r>
          </a:p>
          <a:p>
            <a:pPr marL="457200" marR="0" lvl="0" indent="-457200" fontAlgn="base">
              <a:lnSpc>
                <a:spcPct val="100000"/>
              </a:lnSpc>
              <a:spcBef>
                <a:spcPct val="0"/>
              </a:spcBef>
              <a:spcAft>
                <a:spcPct val="0"/>
              </a:spcAft>
              <a:buClrTx/>
              <a:buSzTx/>
              <a:buFontTx/>
              <a:buChar char="•"/>
              <a:tabLst/>
            </a:pPr>
            <a:endParaRPr lang="en-US" sz="2200" dirty="0" smtClean="0"/>
          </a:p>
          <a:p>
            <a:pPr marL="457200" lvl="0" indent="-457200" fontAlgn="base">
              <a:spcBef>
                <a:spcPct val="0"/>
              </a:spcBef>
              <a:spcAft>
                <a:spcPct val="0"/>
              </a:spcAft>
            </a:pPr>
            <a:r>
              <a:rPr lang="en-US" sz="2200" dirty="0" smtClean="0"/>
              <a:t>2. 	Depress the Menu toggle button on the hand controller to display the Main menu. </a:t>
            </a:r>
          </a:p>
          <a:p>
            <a:pPr marL="457200" marR="0" lvl="0" indent="-457200" fontAlgn="base">
              <a:lnSpc>
                <a:spcPct val="100000"/>
              </a:lnSpc>
              <a:spcBef>
                <a:spcPct val="0"/>
              </a:spcBef>
              <a:spcAft>
                <a:spcPct val="0"/>
              </a:spcAft>
              <a:buClrTx/>
              <a:buSzTx/>
              <a:buFontTx/>
              <a:buChar char="•"/>
              <a:tabLst/>
            </a:pPr>
            <a:endParaRPr lang="en-US" sz="2200" dirty="0" smtClean="0"/>
          </a:p>
          <a:p>
            <a:pPr marL="457200" lvl="0" indent="-457200" fontAlgn="base">
              <a:spcBef>
                <a:spcPct val="0"/>
              </a:spcBef>
              <a:spcAft>
                <a:spcPct val="0"/>
              </a:spcAft>
            </a:pPr>
            <a:r>
              <a:rPr lang="en-US" sz="2200" dirty="0" smtClean="0"/>
              <a:t>3. 	From the Main menu, select the Options menu. </a:t>
            </a:r>
          </a:p>
          <a:p>
            <a:pPr marL="457200" indent="-457200" fontAlgn="base">
              <a:spcBef>
                <a:spcPct val="0"/>
              </a:spcBef>
              <a:spcAft>
                <a:spcPct val="0"/>
              </a:spcAft>
            </a:pPr>
            <a:endParaRPr lang="en-US" sz="2200" dirty="0" smtClean="0"/>
          </a:p>
          <a:p>
            <a:pPr lvl="1" indent="-457200" fontAlgn="base">
              <a:spcBef>
                <a:spcPct val="0"/>
              </a:spcBef>
              <a:spcAft>
                <a:spcPct val="0"/>
              </a:spcAft>
            </a:pPr>
            <a:r>
              <a:rPr lang="en-US" sz="2200" dirty="0" smtClean="0"/>
              <a:t>4. 	Select </a:t>
            </a:r>
            <a:r>
              <a:rPr lang="en-US" sz="2200" b="1" dirty="0"/>
              <a:t>Shutdown &gt; </a:t>
            </a:r>
            <a:r>
              <a:rPr lang="en-US" sz="2200" b="1" dirty="0" smtClean="0"/>
              <a:t>Reboot Robot</a:t>
            </a:r>
            <a:r>
              <a:rPr lang="en-US" sz="2200" dirty="0" smtClean="0"/>
              <a:t>. </a:t>
            </a:r>
          </a:p>
          <a:p>
            <a:pPr lvl="1" indent="-457200" fontAlgn="base">
              <a:spcBef>
                <a:spcPct val="0"/>
              </a:spcBef>
              <a:spcAft>
                <a:spcPct val="0"/>
              </a:spcAft>
            </a:pPr>
            <a:endParaRPr lang="en-US" sz="2200" dirty="0" smtClean="0"/>
          </a:p>
          <a:p>
            <a:pPr lvl="1" indent="-457200" fontAlgn="base">
              <a:spcBef>
                <a:spcPct val="0"/>
              </a:spcBef>
              <a:spcAft>
                <a:spcPct val="0"/>
              </a:spcAft>
            </a:pPr>
            <a:r>
              <a:rPr lang="en-US" sz="2200" dirty="0" smtClean="0"/>
              <a:t>5. 	If the SUGV LRF still does not function, send to higher level maintenance. </a:t>
            </a:r>
          </a:p>
          <a:p>
            <a:pPr fontAlgn="base">
              <a:spcBef>
                <a:spcPct val="0"/>
              </a:spcBef>
              <a:spcAft>
                <a:spcPct val="0"/>
              </a:spcAft>
            </a:pPr>
            <a:endParaRPr lang="en-US" sz="2400" dirty="0"/>
          </a:p>
          <a:p>
            <a:pPr marL="0" marR="0" lvl="0" indent="0" algn="l" defTabSz="914400" rtl="0" eaLnBrk="1" fontAlgn="base" latinLnBrk="0" hangingPunct="1">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3600" b="1" dirty="0" smtClean="0"/>
              <a:t>Summary</a:t>
            </a:r>
            <a:endParaRPr lang="en-US" sz="3600" b="1" dirty="0"/>
          </a:p>
        </p:txBody>
      </p:sp>
      <p:pic>
        <p:nvPicPr>
          <p:cNvPr id="14" name="Picture 3" descr="C:\Users\robert.e.klein\Pictures\images1.jpg"/>
          <p:cNvPicPr>
            <a:picLocks noChangeAspect="1" noChangeArrowheads="1"/>
          </p:cNvPicPr>
          <p:nvPr/>
        </p:nvPicPr>
        <p:blipFill>
          <a:blip r:embed="rId2" cstate="print"/>
          <a:srcRect/>
          <a:stretch>
            <a:fillRect/>
          </a:stretch>
        </p:blipFill>
        <p:spPr bwMode="auto">
          <a:xfrm>
            <a:off x="7950200" y="0"/>
            <a:ext cx="1193800" cy="1447800"/>
          </a:xfrm>
          <a:prstGeom prst="rect">
            <a:avLst/>
          </a:prstGeom>
          <a:noFill/>
        </p:spPr>
      </p:pic>
      <p:pic>
        <p:nvPicPr>
          <p:cNvPr id="15" name="Picture 2" descr="C:\Users\robert.e.klein\Pictures\images.jpg"/>
          <p:cNvPicPr>
            <a:picLocks noChangeAspect="1" noChangeArrowheads="1"/>
          </p:cNvPicPr>
          <p:nvPr/>
        </p:nvPicPr>
        <p:blipFill>
          <a:blip r:embed="rId3" cstate="print"/>
          <a:srcRect/>
          <a:stretch>
            <a:fillRect/>
          </a:stretch>
        </p:blipFill>
        <p:spPr bwMode="auto">
          <a:xfrm>
            <a:off x="0" y="0"/>
            <a:ext cx="1143000" cy="1447800"/>
          </a:xfrm>
          <a:prstGeom prst="rect">
            <a:avLst/>
          </a:prstGeom>
          <a:noFill/>
        </p:spPr>
      </p:pic>
      <p:sp>
        <p:nvSpPr>
          <p:cNvPr id="16" name="TextBox 15"/>
          <p:cNvSpPr txBox="1"/>
          <p:nvPr/>
        </p:nvSpPr>
        <p:spPr>
          <a:xfrm>
            <a:off x="914400" y="1502688"/>
            <a:ext cx="7391400" cy="5447645"/>
          </a:xfrm>
          <a:prstGeom prst="rect">
            <a:avLst/>
          </a:prstGeom>
          <a:noFill/>
        </p:spPr>
        <p:txBody>
          <a:bodyPr wrap="square" rtlCol="0">
            <a:spAutoFit/>
          </a:bodyPr>
          <a:lstStyle/>
          <a:p>
            <a:pPr fontAlgn="t"/>
            <a:r>
              <a:rPr lang="en-US" sz="2800" u="sng" dirty="0" smtClean="0"/>
              <a:t>Terminal Learning Objective </a:t>
            </a:r>
          </a:p>
          <a:p>
            <a:pPr fontAlgn="t"/>
            <a:endParaRPr lang="en-US" u="sng" dirty="0" smtClean="0"/>
          </a:p>
          <a:p>
            <a:pPr fontAlgn="t"/>
            <a:r>
              <a:rPr lang="en-US" sz="2000" dirty="0" smtClean="0"/>
              <a:t>Action: </a:t>
            </a:r>
            <a:r>
              <a:rPr lang="en-US" sz="2000" dirty="0" smtClean="0">
                <a:latin typeface="Times New Roman"/>
                <a:ea typeface="Times New Roman"/>
                <a:cs typeface="Times New Roman"/>
              </a:rPr>
              <a:t>Identify Troubleshooting Procedures at operator level.</a:t>
            </a:r>
            <a:endParaRPr lang="en-US" sz="2000" u="sng" dirty="0" smtClean="0"/>
          </a:p>
          <a:p>
            <a:pPr fontAlgn="t"/>
            <a:endParaRPr lang="en-US" sz="2000" dirty="0" smtClean="0"/>
          </a:p>
          <a:p>
            <a:pPr fontAlgn="t"/>
            <a:r>
              <a:rPr lang="en-US" sz="2000" dirty="0" smtClean="0"/>
              <a:t>Condition: In an operational environment provided with TM 9-2350-397-13&amp;P, SUGV Job Aid, SUGV Student Guide, and an Operational SUGV System.</a:t>
            </a:r>
          </a:p>
          <a:p>
            <a:pPr fontAlgn="t"/>
            <a:endParaRPr lang="en-US" sz="2000" dirty="0" smtClean="0"/>
          </a:p>
          <a:p>
            <a:pPr fontAlgn="t"/>
            <a:r>
              <a:rPr lang="en-US" sz="2000" dirty="0" smtClean="0"/>
              <a:t>Standard: </a:t>
            </a:r>
            <a:r>
              <a:rPr lang="en-US" dirty="0" smtClean="0">
                <a:latin typeface="Times New Roman"/>
                <a:ea typeface="Times New Roman"/>
                <a:cs typeface="Times New Roman"/>
              </a:rPr>
              <a:t>Identify troubleshooting procedures at operator level in accordance with TM 9-2350-397-13&amp;P at 80% accuracy when: The tracks disengage; The SUGV will not turn on; The OCU will not turn on; The SUGV will not respond to the hand controller; The display does not appear in the heads up display; The SUGV will not assume a pose; The head latch will not latch/ unlatch; The drive camera will not function; The thermal camera will not function; The LRF will not function.</a:t>
            </a:r>
          </a:p>
          <a:p>
            <a:pPr fontAlgn="t"/>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1815882"/>
          </a:xfrm>
          <a:prstGeom prst="rect">
            <a:avLst/>
          </a:prstGeom>
        </p:spPr>
        <p:txBody>
          <a:bodyPr wrap="square">
            <a:spAutoFit/>
          </a:bodyPr>
          <a:lstStyle/>
          <a:p>
            <a:pPr marL="747713" indent="-747713" algn="ctr">
              <a:buNone/>
            </a:pPr>
            <a:r>
              <a:rPr lang="en-US" sz="2800" b="1" dirty="0" smtClean="0">
                <a:latin typeface="Times New Roman" pitchFamily="18" charset="0"/>
                <a:cs typeface="Times New Roman" pitchFamily="18" charset="0"/>
              </a:rPr>
              <a:t>NOTE</a:t>
            </a:r>
            <a:r>
              <a:rPr lang="en-US" sz="2800" dirty="0" smtClean="0">
                <a:latin typeface="Times New Roman" pitchFamily="18" charset="0"/>
                <a:cs typeface="Times New Roman" pitchFamily="18" charset="0"/>
              </a:rPr>
              <a:t> </a:t>
            </a:r>
          </a:p>
          <a:p>
            <a:pPr marL="747713" indent="-747713" algn="ctr">
              <a:buNone/>
            </a:pPr>
            <a:r>
              <a:rPr lang="en-US" sz="2800" dirty="0" smtClean="0">
                <a:latin typeface="Times New Roman" pitchFamily="18" charset="0"/>
                <a:cs typeface="Times New Roman" pitchFamily="18" charset="0"/>
              </a:rPr>
              <a:t>If it appears that the robot is out of sync before you apply any poses to it, you should calibrate the flipper assemblies, latch, and neck assembly.</a:t>
            </a:r>
          </a:p>
        </p:txBody>
      </p:sp>
      <p:sp>
        <p:nvSpPr>
          <p:cNvPr id="7" name="TextBox 6"/>
          <p:cNvSpPr txBox="1"/>
          <p:nvPr/>
        </p:nvSpPr>
        <p:spPr>
          <a:xfrm>
            <a:off x="0" y="4267200"/>
            <a:ext cx="9144000" cy="1384995"/>
          </a:xfrm>
          <a:prstGeom prst="rect">
            <a:avLst/>
          </a:prstGeom>
          <a:noFill/>
        </p:spPr>
        <p:txBody>
          <a:bodyPr wrap="square" rtlCol="0">
            <a:spAutoFit/>
          </a:bodyPr>
          <a:lstStyle/>
          <a:p>
            <a:pPr marL="747713" indent="-747713" algn="ctr">
              <a:buNone/>
            </a:pPr>
            <a:r>
              <a:rPr lang="en-US" sz="2800" b="1" dirty="0" smtClean="0">
                <a:latin typeface="Times New Roman" pitchFamily="18" charset="0"/>
                <a:cs typeface="Times New Roman" pitchFamily="18" charset="0"/>
              </a:rPr>
              <a:t>NOTE</a:t>
            </a:r>
          </a:p>
          <a:p>
            <a:pPr marL="747713" indent="-747713" algn="ctr">
              <a:buNone/>
            </a:pPr>
            <a:r>
              <a:rPr lang="en-US" sz="2800" dirty="0" smtClean="0">
                <a:latin typeface="Times New Roman" pitchFamily="18" charset="0"/>
                <a:cs typeface="Times New Roman" pitchFamily="18" charset="0"/>
              </a:rPr>
              <a:t>If calibration fails or the robot needs to be re-calibrated frequently, send it to higher level maintenance</a:t>
            </a:r>
            <a:r>
              <a:rPr lang="en-US" sz="2800" dirty="0" smtClean="0"/>
              <a:t>.</a:t>
            </a:r>
          </a:p>
        </p:txBody>
      </p:sp>
      <p:pic>
        <p:nvPicPr>
          <p:cNvPr id="6" name="Picture 5"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8"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0212" y="685800"/>
            <a:ext cx="8713788" cy="5410200"/>
          </a:xfrm>
          <a:prstGeom prst="rect">
            <a:avLst/>
          </a:prstGeom>
        </p:spPr>
        <p:txBody>
          <a:bodyPr>
            <a:normAutofit fontScale="85000" lnSpcReduction="20000"/>
          </a:bodyPr>
          <a:lstStyle/>
          <a:p>
            <a:endParaRPr lang="en-US" sz="2000" dirty="0" smtClean="0"/>
          </a:p>
          <a:p>
            <a:pPr>
              <a:buNone/>
            </a:pPr>
            <a:r>
              <a:rPr lang="en-US" sz="2000" dirty="0" smtClean="0"/>
              <a:t> </a:t>
            </a:r>
          </a:p>
          <a:p>
            <a:pPr>
              <a:buNone/>
            </a:pPr>
            <a:r>
              <a:rPr lang="en-US" sz="2600" dirty="0" smtClean="0"/>
              <a:t> </a:t>
            </a:r>
          </a:p>
          <a:p>
            <a:pPr marL="692150" lvl="0" indent="-692150">
              <a:buFont typeface="+mj-lt"/>
              <a:buAutoNum type="arabicPeriod"/>
            </a:pPr>
            <a:r>
              <a:rPr lang="en-US" sz="2600" dirty="0" smtClean="0"/>
              <a:t>Press the Flippers Down button on the hand controller to rest the flippers flat on the surface in front of the robot.</a:t>
            </a:r>
          </a:p>
          <a:p>
            <a:pPr marL="692150" lvl="0" indent="-692150">
              <a:buFont typeface="+mj-lt"/>
              <a:buAutoNum type="arabicPeriod"/>
            </a:pPr>
            <a:endParaRPr lang="en-US" sz="2600" dirty="0" smtClean="0"/>
          </a:p>
          <a:p>
            <a:pPr marL="692150" lvl="0" indent="-692150">
              <a:buFont typeface="+mj-lt"/>
              <a:buAutoNum type="arabicPeriod"/>
            </a:pPr>
            <a:r>
              <a:rPr lang="en-US" sz="2600" dirty="0" smtClean="0"/>
              <a:t>Press the </a:t>
            </a:r>
            <a:r>
              <a:rPr lang="en-US" sz="2600" b="1" dirty="0" smtClean="0"/>
              <a:t>Menu</a:t>
            </a:r>
            <a:r>
              <a:rPr lang="en-US" sz="2600" dirty="0" smtClean="0"/>
              <a:t> toggle button on the hand controller to display the Main menu.</a:t>
            </a:r>
          </a:p>
          <a:p>
            <a:pPr marL="692150" lvl="0" indent="-692150">
              <a:buFont typeface="+mj-lt"/>
              <a:buAutoNum type="arabicPeriod"/>
            </a:pPr>
            <a:endParaRPr lang="en-US" sz="2600" dirty="0" smtClean="0"/>
          </a:p>
          <a:p>
            <a:pPr marL="692150" lvl="0" indent="-692150">
              <a:buFont typeface="+mj-lt"/>
              <a:buAutoNum type="arabicPeriod"/>
            </a:pPr>
            <a:r>
              <a:rPr lang="en-US" sz="2600" dirty="0" smtClean="0"/>
              <a:t>Select </a:t>
            </a:r>
            <a:r>
              <a:rPr lang="en-US" sz="2600" b="1" dirty="0"/>
              <a:t>Options </a:t>
            </a:r>
            <a:r>
              <a:rPr lang="en-US" sz="2600" dirty="0"/>
              <a:t>&gt; </a:t>
            </a:r>
            <a:r>
              <a:rPr lang="en-US" sz="2600" b="1" dirty="0"/>
              <a:t>Calibration </a:t>
            </a:r>
            <a:r>
              <a:rPr lang="en-US" sz="2600" dirty="0"/>
              <a:t>to display the Calibration menu</a:t>
            </a:r>
            <a:r>
              <a:rPr lang="en-US" sz="2600" dirty="0" smtClean="0"/>
              <a:t>.</a:t>
            </a:r>
          </a:p>
          <a:p>
            <a:pPr marL="692150" lvl="0" indent="-692150">
              <a:buFont typeface="+mj-lt"/>
              <a:buAutoNum type="arabicPeriod"/>
            </a:pPr>
            <a:endParaRPr lang="en-US" sz="2600" dirty="0" smtClean="0"/>
          </a:p>
          <a:p>
            <a:pPr marL="692150" lvl="0" indent="-692150">
              <a:buFont typeface="+mj-lt"/>
              <a:buAutoNum type="arabicPeriod"/>
            </a:pPr>
            <a:r>
              <a:rPr lang="en-US" sz="2600" dirty="0" smtClean="0"/>
              <a:t>Select </a:t>
            </a:r>
            <a:r>
              <a:rPr lang="en-US" sz="2600" b="1" dirty="0" smtClean="0"/>
              <a:t>Calibrate Flipper </a:t>
            </a:r>
            <a:r>
              <a:rPr lang="en-US" sz="2600" dirty="0" smtClean="0"/>
              <a:t>to calibrate the flippers. </a:t>
            </a:r>
            <a:r>
              <a:rPr lang="en-US" sz="2600" b="1" dirty="0" smtClean="0"/>
              <a:t>Calibrate DONE </a:t>
            </a:r>
            <a:r>
              <a:rPr lang="en-US" sz="2600" dirty="0" smtClean="0"/>
              <a:t>appears in the display.</a:t>
            </a:r>
          </a:p>
          <a:p>
            <a:pPr marL="692150" lvl="0" indent="-692150">
              <a:buFont typeface="+mj-lt"/>
              <a:buAutoNum type="arabicPeriod"/>
            </a:pPr>
            <a:endParaRPr lang="en-US" sz="2600" dirty="0" smtClean="0"/>
          </a:p>
          <a:p>
            <a:pPr marL="692150" indent="-692150">
              <a:buFont typeface="+mj-lt"/>
              <a:buAutoNum type="arabicPeriod"/>
            </a:pPr>
            <a:r>
              <a:rPr lang="en-US" sz="2600" dirty="0" smtClean="0"/>
              <a:t>Check to verify that the robot icon on the display correctly reflects the position of the flippers.</a:t>
            </a:r>
            <a:endParaRPr lang="en-US" sz="2600" dirty="0"/>
          </a:p>
        </p:txBody>
      </p:sp>
      <p:pic>
        <p:nvPicPr>
          <p:cNvPr id="5" name="Picture 4"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6"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7" name="TextBox 6"/>
          <p:cNvSpPr txBox="1"/>
          <p:nvPr/>
        </p:nvSpPr>
        <p:spPr>
          <a:xfrm>
            <a:off x="1143000" y="609600"/>
            <a:ext cx="6934200" cy="584775"/>
          </a:xfrm>
          <a:prstGeom prst="rect">
            <a:avLst/>
          </a:prstGeom>
          <a:noFill/>
        </p:spPr>
        <p:txBody>
          <a:bodyPr wrap="square" rtlCol="0">
            <a:spAutoFit/>
          </a:bodyPr>
          <a:lstStyle/>
          <a:p>
            <a:pPr lvl="0" algn="ctr">
              <a:buNone/>
            </a:pPr>
            <a:r>
              <a:rPr lang="en-US" sz="3200" b="1" dirty="0" smtClean="0"/>
              <a:t>Calibrating the Flippers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500"/>
                                        <p:tgtEl>
                                          <p:spTgt spid="3">
                                            <p:txEl>
                                              <p:pRg st="1" end="1"/>
                                            </p:txEl>
                                          </p:spTgt>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amond(in)">
                                      <p:cBhvr>
                                        <p:cTn id="11" dur="500"/>
                                        <p:tgtEl>
                                          <p:spTgt spid="3">
                                            <p:txEl>
                                              <p:pRg st="2" end="2"/>
                                            </p:txEl>
                                          </p:spTgt>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amond(in)">
                                      <p:cBhvr>
                                        <p:cTn id="15" dur="500"/>
                                        <p:tgtEl>
                                          <p:spTgt spid="3">
                                            <p:txEl>
                                              <p:pRg st="3" end="3"/>
                                            </p:txEl>
                                          </p:spTgt>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amond(in)">
                                      <p:cBhvr>
                                        <p:cTn id="19" dur="500"/>
                                        <p:tgtEl>
                                          <p:spTgt spid="3">
                                            <p:txEl>
                                              <p:pRg st="5" end="5"/>
                                            </p:txEl>
                                          </p:spTgt>
                                        </p:tgtEl>
                                      </p:cBhvr>
                                    </p:animEffect>
                                  </p:childTnLst>
                                </p:cTn>
                              </p:par>
                            </p:childTnLst>
                          </p:cTn>
                        </p:par>
                        <p:par>
                          <p:cTn id="20" fill="hold">
                            <p:stCondLst>
                              <p:cond delay="2000"/>
                            </p:stCondLst>
                            <p:childTnLst>
                              <p:par>
                                <p:cTn id="21" presetID="8" presetClass="entr" presetSubtype="16" fill="hold" grpId="0"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diamond(in)">
                                      <p:cBhvr>
                                        <p:cTn id="23" dur="500"/>
                                        <p:tgtEl>
                                          <p:spTgt spid="3">
                                            <p:txEl>
                                              <p:pRg st="7" end="7"/>
                                            </p:txEl>
                                          </p:spTgt>
                                        </p:tgtEl>
                                      </p:cBhvr>
                                    </p:animEffect>
                                  </p:childTnLst>
                                </p:cTn>
                              </p:par>
                            </p:childTnLst>
                          </p:cTn>
                        </p:par>
                        <p:par>
                          <p:cTn id="24" fill="hold">
                            <p:stCondLst>
                              <p:cond delay="2500"/>
                            </p:stCondLst>
                            <p:childTnLst>
                              <p:par>
                                <p:cTn id="25" presetID="8" presetClass="entr" presetSubtype="16" fill="hold" grpId="0" nodeType="after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diamond(in)">
                                      <p:cBhvr>
                                        <p:cTn id="27" dur="500"/>
                                        <p:tgtEl>
                                          <p:spTgt spid="3">
                                            <p:txEl>
                                              <p:pRg st="9" end="9"/>
                                            </p:txEl>
                                          </p:spTgt>
                                        </p:tgtEl>
                                      </p:cBhvr>
                                    </p:animEffect>
                                  </p:childTnLst>
                                </p:cTn>
                              </p:par>
                            </p:childTnLst>
                          </p:cTn>
                        </p:par>
                        <p:par>
                          <p:cTn id="28" fill="hold">
                            <p:stCondLst>
                              <p:cond delay="3000"/>
                            </p:stCondLst>
                            <p:childTnLst>
                              <p:par>
                                <p:cTn id="29" presetID="8" presetClass="entr" presetSubtype="16" fill="hold" grpId="0" nodeType="after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diamond(in)">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2590800"/>
          <a:ext cx="8534400" cy="2362199"/>
        </p:xfrm>
        <a:graphic>
          <a:graphicData uri="http://schemas.openxmlformats.org/drawingml/2006/table">
            <a:tbl>
              <a:tblPr/>
              <a:tblGrid>
                <a:gridCol w="1524001"/>
                <a:gridCol w="7010399"/>
              </a:tblGrid>
              <a:tr h="579674">
                <a:tc>
                  <a:txBody>
                    <a:bodyPr/>
                    <a:lstStyle/>
                    <a:p>
                      <a:pPr marL="0" marR="0">
                        <a:spcBef>
                          <a:spcPts val="600"/>
                        </a:spcBef>
                        <a:spcAft>
                          <a:spcPts val="0"/>
                        </a:spcAft>
                      </a:pPr>
                      <a:r>
                        <a:rPr lang="en-US" sz="1800" b="1" dirty="0">
                          <a:latin typeface="+mn-lt"/>
                          <a:ea typeface="Calibri"/>
                          <a:cs typeface="Times New Roman"/>
                        </a:rPr>
                        <a:t>Action:</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200" dirty="0" smtClean="0">
                          <a:solidFill>
                            <a:schemeClr val="tx1"/>
                          </a:solidFill>
                          <a:latin typeface="+mn-lt"/>
                          <a:ea typeface="+mn-ea"/>
                          <a:cs typeface="+mn-cs"/>
                        </a:rPr>
                        <a:t>Calibrate the SUGV Head Latch.</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125">
                <a:tc>
                  <a:txBody>
                    <a:bodyPr/>
                    <a:lstStyle/>
                    <a:p>
                      <a:pPr marL="0" marR="0">
                        <a:spcBef>
                          <a:spcPts val="600"/>
                        </a:spcBef>
                        <a:spcAft>
                          <a:spcPts val="0"/>
                        </a:spcAft>
                      </a:pPr>
                      <a:r>
                        <a:rPr lang="en-US" sz="1800" b="1" dirty="0">
                          <a:latin typeface="+mn-lt"/>
                          <a:ea typeface="Calibri"/>
                          <a:cs typeface="Times New Roman"/>
                        </a:rPr>
                        <a:t>Conditions:</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200" dirty="0" smtClean="0">
                          <a:solidFill>
                            <a:schemeClr val="tx1"/>
                          </a:solidFill>
                          <a:latin typeface="+mn-lt"/>
                          <a:ea typeface="+mn-ea"/>
                          <a:cs typeface="+mn-cs"/>
                        </a:rPr>
                        <a:t>In an operational environment provided with TM 9-2350-397-13&amp;P, SUGV Job Aid, SUGV Student Guide, and an Operational SUGV System.</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spcBef>
                          <a:spcPts val="600"/>
                        </a:spcBef>
                        <a:spcAft>
                          <a:spcPts val="0"/>
                        </a:spcAft>
                      </a:pPr>
                      <a:r>
                        <a:rPr lang="en-US" sz="1800" b="1" dirty="0" smtClean="0">
                          <a:latin typeface="+mn-lt"/>
                          <a:ea typeface="Calibri"/>
                          <a:cs typeface="Times New Roman"/>
                        </a:rPr>
                        <a:t>Standards</a:t>
                      </a:r>
                      <a:r>
                        <a:rPr lang="en-US" sz="1800" b="1" dirty="0">
                          <a:latin typeface="+mn-lt"/>
                          <a:ea typeface="Calibri"/>
                          <a:cs typeface="Times New Roman"/>
                        </a:rPr>
                        <a:t>:</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200" dirty="0" smtClean="0">
                          <a:solidFill>
                            <a:schemeClr val="tx1"/>
                          </a:solidFill>
                          <a:latin typeface="+mn-lt"/>
                          <a:ea typeface="+mn-ea"/>
                          <a:cs typeface="+mn-cs"/>
                        </a:rPr>
                        <a:t>Identify Calibration Procedures for the SUGV in accordance with TM 9-2350-397-13&amp;P</a:t>
                      </a:r>
                      <a:r>
                        <a:rPr lang="en-US" sz="1800" kern="1200" baseline="0" dirty="0" smtClean="0">
                          <a:solidFill>
                            <a:schemeClr val="tx1"/>
                          </a:solidFill>
                          <a:latin typeface="+mn-lt"/>
                          <a:ea typeface="+mn-ea"/>
                          <a:cs typeface="+mn-cs"/>
                        </a:rPr>
                        <a:t> by; Calibrate the </a:t>
                      </a:r>
                      <a:r>
                        <a:rPr lang="en-US" sz="1800" kern="1200" dirty="0" smtClean="0">
                          <a:solidFill>
                            <a:schemeClr val="tx1"/>
                          </a:solidFill>
                          <a:latin typeface="+mn-lt"/>
                          <a:ea typeface="+mn-ea"/>
                          <a:cs typeface="+mn-cs"/>
                        </a:rPr>
                        <a:t>SUGV Head Latch</a:t>
                      </a:r>
                      <a:r>
                        <a:rPr lang="en-US" sz="1800" kern="1200" baseline="0" dirty="0" smtClean="0">
                          <a:solidFill>
                            <a:schemeClr val="tx1"/>
                          </a:solidFill>
                          <a:latin typeface="+mn-lt"/>
                          <a:ea typeface="+mn-ea"/>
                          <a:cs typeface="+mn-cs"/>
                        </a:rPr>
                        <a:t> with 100% accuracy.</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143000" y="304801"/>
            <a:ext cx="6934200" cy="646331"/>
          </a:xfrm>
          <a:prstGeom prst="rect">
            <a:avLst/>
          </a:prstGeom>
          <a:noFill/>
        </p:spPr>
        <p:txBody>
          <a:bodyPr wrap="square" rtlCol="0">
            <a:spAutoFit/>
          </a:bodyPr>
          <a:lstStyle/>
          <a:p>
            <a:pPr algn="ctr"/>
            <a:r>
              <a:rPr lang="en-US" sz="3600" b="1" dirty="0" smtClean="0"/>
              <a:t>Enabling Learning Objective B</a:t>
            </a:r>
            <a:endParaRPr lang="en-US" sz="3600" b="1" dirty="0"/>
          </a:p>
        </p:txBody>
      </p:sp>
      <p:pic>
        <p:nvPicPr>
          <p:cNvPr id="6" name="Picture 5"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7"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66800"/>
            <a:ext cx="8991600" cy="5262979"/>
          </a:xfrm>
          <a:prstGeom prst="rect">
            <a:avLst/>
          </a:prstGeom>
        </p:spPr>
        <p:txBody>
          <a:bodyPr wrap="square">
            <a:spAutoFit/>
          </a:bodyPr>
          <a:lstStyle/>
          <a:p>
            <a:pPr lvl="0" algn="ctr">
              <a:buNone/>
            </a:pPr>
            <a:r>
              <a:rPr lang="en-US" sz="2800" b="1" dirty="0" smtClean="0"/>
              <a:t>NOTE</a:t>
            </a:r>
            <a:endParaRPr lang="en-US" sz="2000" b="1" dirty="0" smtClean="0"/>
          </a:p>
          <a:p>
            <a:pPr lvl="0" algn="ctr">
              <a:buNone/>
            </a:pPr>
            <a:r>
              <a:rPr lang="en-US" sz="2000" dirty="0" smtClean="0"/>
              <a:t> </a:t>
            </a:r>
            <a:r>
              <a:rPr lang="en-US" sz="2400" dirty="0" smtClean="0"/>
              <a:t>If the head latch is latched, or partially latched, unlatch it by turning the manual latch override counterclockwise until it stops.</a:t>
            </a:r>
          </a:p>
          <a:p>
            <a:pPr marL="457200" lvl="0" indent="-457200">
              <a:buFont typeface="+mj-lt"/>
              <a:buAutoNum type="arabicPeriod"/>
            </a:pPr>
            <a:endParaRPr lang="en-US" sz="800" dirty="0" smtClean="0"/>
          </a:p>
          <a:p>
            <a:pPr marL="457200" lvl="0" indent="-457200">
              <a:buFont typeface="+mj-lt"/>
              <a:buAutoNum type="arabicPeriod"/>
            </a:pPr>
            <a:r>
              <a:rPr lang="en-US" sz="2200" dirty="0" smtClean="0"/>
              <a:t>Press the </a:t>
            </a:r>
            <a:r>
              <a:rPr lang="en-US" sz="2200" b="1" dirty="0" smtClean="0"/>
              <a:t>Menu</a:t>
            </a:r>
            <a:r>
              <a:rPr lang="en-US" sz="2200" dirty="0" smtClean="0"/>
              <a:t> toggle button on the hand controller to display the Main Menu.</a:t>
            </a:r>
          </a:p>
          <a:p>
            <a:pPr marL="457200" lvl="0" indent="-457200">
              <a:buFont typeface="+mj-lt"/>
              <a:buAutoNum type="arabicPeriod"/>
            </a:pPr>
            <a:endParaRPr lang="en-US" sz="800" dirty="0" smtClean="0"/>
          </a:p>
          <a:p>
            <a:pPr marL="457200" lvl="0" indent="-457200">
              <a:buFont typeface="+mj-lt"/>
              <a:buAutoNum type="arabicPeriod"/>
            </a:pPr>
            <a:r>
              <a:rPr lang="en-US" sz="2200" dirty="0" smtClean="0"/>
              <a:t>Select </a:t>
            </a:r>
            <a:r>
              <a:rPr lang="en-US" sz="2200" b="1" dirty="0" smtClean="0"/>
              <a:t>Calibrate Latch </a:t>
            </a:r>
            <a:r>
              <a:rPr lang="en-US" sz="2200" dirty="0" smtClean="0"/>
              <a:t>to calibrate the head assembly latch. </a:t>
            </a:r>
          </a:p>
          <a:p>
            <a:pPr marL="457200" lvl="0" indent="-457200">
              <a:buFont typeface="+mj-lt"/>
              <a:buAutoNum type="arabicPeriod"/>
            </a:pPr>
            <a:endParaRPr lang="en-US" sz="800" dirty="0" smtClean="0"/>
          </a:p>
          <a:p>
            <a:pPr marL="457200" lvl="0" indent="-457200">
              <a:buFont typeface="+mj-lt"/>
              <a:buAutoNum type="arabicPeriod"/>
            </a:pPr>
            <a:r>
              <a:rPr lang="en-US" sz="2200" dirty="0" smtClean="0"/>
              <a:t>Press the </a:t>
            </a:r>
            <a:r>
              <a:rPr lang="en-US" sz="2200" b="1" dirty="0" smtClean="0"/>
              <a:t>Cancel/Back</a:t>
            </a:r>
            <a:r>
              <a:rPr lang="en-US" sz="2200" dirty="0" smtClean="0"/>
              <a:t> button on the hand controller to return to the Options menu.</a:t>
            </a:r>
          </a:p>
          <a:p>
            <a:pPr marL="457200" lvl="0" indent="-457200">
              <a:buFont typeface="+mj-lt"/>
              <a:buAutoNum type="arabicPeriod"/>
            </a:pPr>
            <a:endParaRPr lang="en-US" sz="800" dirty="0" smtClean="0"/>
          </a:p>
          <a:p>
            <a:pPr marL="457200" lvl="0" indent="-457200">
              <a:buFont typeface="+mj-lt"/>
              <a:buAutoNum type="arabicPeriod"/>
            </a:pPr>
            <a:r>
              <a:rPr lang="en-US" sz="2200" dirty="0" smtClean="0"/>
              <a:t>Select </a:t>
            </a:r>
            <a:r>
              <a:rPr lang="en-US" sz="2200" b="1" dirty="0" smtClean="0"/>
              <a:t>Head Latch </a:t>
            </a:r>
            <a:r>
              <a:rPr lang="en-US" sz="2200" dirty="0" smtClean="0"/>
              <a:t>&gt; </a:t>
            </a:r>
            <a:r>
              <a:rPr lang="en-US" sz="2200" b="1" dirty="0" smtClean="0"/>
              <a:t>Latch</a:t>
            </a:r>
            <a:r>
              <a:rPr lang="en-US" sz="2200" dirty="0" smtClean="0"/>
              <a:t> and verify that the latch moves through the full range of motion.</a:t>
            </a:r>
          </a:p>
          <a:p>
            <a:pPr marL="457200" lvl="0" indent="-457200">
              <a:buFont typeface="+mj-lt"/>
              <a:buAutoNum type="arabicPeriod"/>
            </a:pPr>
            <a:endParaRPr lang="en-US" sz="800" dirty="0" smtClean="0"/>
          </a:p>
          <a:p>
            <a:pPr marL="457200" lvl="0" indent="-457200">
              <a:buFont typeface="+mj-lt"/>
              <a:buAutoNum type="arabicPeriod"/>
            </a:pPr>
            <a:r>
              <a:rPr lang="en-US" sz="2200" dirty="0" smtClean="0"/>
              <a:t>If you see the warning </a:t>
            </a:r>
            <a:r>
              <a:rPr lang="en-US" sz="2200" b="1" dirty="0" smtClean="0"/>
              <a:t>“Head Latching Failed, Returning to Unlatched” </a:t>
            </a:r>
            <a:r>
              <a:rPr lang="en-US" sz="2200" dirty="0" smtClean="0"/>
              <a:t>ignore it. The head is not in the chassis, so it cannot latch.</a:t>
            </a:r>
            <a:endParaRPr lang="en-US" sz="2200" dirty="0"/>
          </a:p>
        </p:txBody>
      </p:sp>
      <p:pic>
        <p:nvPicPr>
          <p:cNvPr id="5" name="Picture 4" descr="C:\Users\robert.e.klein\Pictures\images.jpg"/>
          <p:cNvPicPr>
            <a:picLocks noChangeAspect="1"/>
          </p:cNvPicPr>
          <p:nvPr/>
        </p:nvPicPr>
        <p:blipFill>
          <a:blip r:embed="rId3" cstate="print"/>
          <a:srcRect/>
          <a:stretch>
            <a:fillRect/>
          </a:stretch>
        </p:blipFill>
        <p:spPr>
          <a:xfrm>
            <a:off x="0" y="0"/>
            <a:ext cx="1143000" cy="1447796"/>
          </a:xfrm>
          <a:prstGeom prst="rect">
            <a:avLst/>
          </a:prstGeom>
          <a:noFill/>
          <a:ln>
            <a:noFill/>
          </a:ln>
        </p:spPr>
      </p:pic>
      <p:pic>
        <p:nvPicPr>
          <p:cNvPr id="6" name="Picture 3" descr="C:\Users\robert.e.klein\Pictures\images1.jpg"/>
          <p:cNvPicPr>
            <a:picLocks noChangeAspect="1" noChangeArrowheads="1"/>
          </p:cNvPicPr>
          <p:nvPr/>
        </p:nvPicPr>
        <p:blipFill>
          <a:blip r:embed="rId4" cstate="print"/>
          <a:srcRect/>
          <a:stretch>
            <a:fillRect/>
          </a:stretch>
        </p:blipFill>
        <p:spPr bwMode="auto">
          <a:xfrm>
            <a:off x="8077200" y="0"/>
            <a:ext cx="1066800" cy="1447800"/>
          </a:xfrm>
          <a:prstGeom prst="rect">
            <a:avLst/>
          </a:prstGeom>
          <a:noFill/>
        </p:spPr>
      </p:pic>
      <p:sp>
        <p:nvSpPr>
          <p:cNvPr id="7" name="TextBox 6"/>
          <p:cNvSpPr txBox="1"/>
          <p:nvPr/>
        </p:nvSpPr>
        <p:spPr>
          <a:xfrm>
            <a:off x="1524000" y="304800"/>
            <a:ext cx="6096000" cy="646331"/>
          </a:xfrm>
          <a:prstGeom prst="rect">
            <a:avLst/>
          </a:prstGeom>
          <a:noFill/>
        </p:spPr>
        <p:txBody>
          <a:bodyPr wrap="square" rtlCol="0">
            <a:spAutoFit/>
          </a:bodyPr>
          <a:lstStyle/>
          <a:p>
            <a:pPr algn="ctr"/>
            <a:r>
              <a:rPr lang="en-US" sz="3600" b="1" dirty="0" smtClean="0"/>
              <a:t>Calibrating the Latch</a:t>
            </a:r>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2590800"/>
          <a:ext cx="8534400" cy="2362199"/>
        </p:xfrm>
        <a:graphic>
          <a:graphicData uri="http://schemas.openxmlformats.org/drawingml/2006/table">
            <a:tbl>
              <a:tblPr/>
              <a:tblGrid>
                <a:gridCol w="1524001"/>
                <a:gridCol w="7010399"/>
              </a:tblGrid>
              <a:tr h="579674">
                <a:tc>
                  <a:txBody>
                    <a:bodyPr/>
                    <a:lstStyle/>
                    <a:p>
                      <a:pPr marL="0" marR="0">
                        <a:spcBef>
                          <a:spcPts val="600"/>
                        </a:spcBef>
                        <a:spcAft>
                          <a:spcPts val="0"/>
                        </a:spcAft>
                      </a:pPr>
                      <a:r>
                        <a:rPr lang="en-US" sz="1800" b="1" dirty="0">
                          <a:latin typeface="+mn-lt"/>
                          <a:ea typeface="Calibri"/>
                          <a:cs typeface="Times New Roman"/>
                        </a:rPr>
                        <a:t>Action:</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200" dirty="0" smtClean="0">
                          <a:solidFill>
                            <a:schemeClr val="tx1"/>
                          </a:solidFill>
                          <a:latin typeface="+mn-lt"/>
                          <a:ea typeface="+mn-ea"/>
                          <a:cs typeface="+mn-cs"/>
                        </a:rPr>
                        <a:t>Calibrate the SUGV Head and Neck.</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125">
                <a:tc>
                  <a:txBody>
                    <a:bodyPr/>
                    <a:lstStyle/>
                    <a:p>
                      <a:pPr marL="0" marR="0">
                        <a:spcBef>
                          <a:spcPts val="600"/>
                        </a:spcBef>
                        <a:spcAft>
                          <a:spcPts val="0"/>
                        </a:spcAft>
                      </a:pPr>
                      <a:r>
                        <a:rPr lang="en-US" sz="1800" b="1" dirty="0">
                          <a:latin typeface="+mn-lt"/>
                          <a:ea typeface="Calibri"/>
                          <a:cs typeface="Times New Roman"/>
                        </a:rPr>
                        <a:t>Conditions:</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200" dirty="0" smtClean="0">
                          <a:solidFill>
                            <a:schemeClr val="tx1"/>
                          </a:solidFill>
                          <a:latin typeface="+mn-lt"/>
                          <a:ea typeface="+mn-ea"/>
                          <a:cs typeface="+mn-cs"/>
                        </a:rPr>
                        <a:t>In an operational environment provided with TM 9-2350-397-13&amp;P, SUGV Job Aid, SUGV Student Guide, and an Operational SUGV System.</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spcBef>
                          <a:spcPts val="600"/>
                        </a:spcBef>
                        <a:spcAft>
                          <a:spcPts val="0"/>
                        </a:spcAft>
                      </a:pPr>
                      <a:r>
                        <a:rPr lang="en-US" sz="1800" b="1" dirty="0" smtClean="0">
                          <a:latin typeface="+mn-lt"/>
                          <a:ea typeface="Calibri"/>
                          <a:cs typeface="Times New Roman"/>
                        </a:rPr>
                        <a:t>Standards</a:t>
                      </a:r>
                      <a:r>
                        <a:rPr lang="en-US" sz="1800" b="1" dirty="0">
                          <a:latin typeface="+mn-lt"/>
                          <a:ea typeface="Calibri"/>
                          <a:cs typeface="Times New Roman"/>
                        </a:rPr>
                        <a:t>:</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200" dirty="0" smtClean="0">
                          <a:solidFill>
                            <a:schemeClr val="tx1"/>
                          </a:solidFill>
                          <a:latin typeface="+mn-lt"/>
                          <a:ea typeface="+mn-ea"/>
                          <a:cs typeface="+mn-cs"/>
                        </a:rPr>
                        <a:t>Identify Calibration Procedures for the SUGV in accordance with TM 9-2350-397-13&amp;P</a:t>
                      </a:r>
                      <a:r>
                        <a:rPr lang="en-US" sz="1800" kern="1200" baseline="0" dirty="0" smtClean="0">
                          <a:solidFill>
                            <a:schemeClr val="tx1"/>
                          </a:solidFill>
                          <a:latin typeface="+mn-lt"/>
                          <a:ea typeface="+mn-ea"/>
                          <a:cs typeface="+mn-cs"/>
                        </a:rPr>
                        <a:t> by: Calibrate the </a:t>
                      </a:r>
                      <a:r>
                        <a:rPr lang="en-US" sz="1800" kern="1200" dirty="0" smtClean="0">
                          <a:solidFill>
                            <a:schemeClr val="tx1"/>
                          </a:solidFill>
                          <a:latin typeface="+mn-lt"/>
                          <a:ea typeface="+mn-ea"/>
                          <a:cs typeface="+mn-cs"/>
                        </a:rPr>
                        <a:t>SUGV Head and Neck</a:t>
                      </a:r>
                      <a:r>
                        <a:rPr lang="en-US" sz="1800" kern="1200" baseline="0" dirty="0" smtClean="0">
                          <a:solidFill>
                            <a:schemeClr val="tx1"/>
                          </a:solidFill>
                          <a:latin typeface="+mn-lt"/>
                          <a:ea typeface="+mn-ea"/>
                          <a:cs typeface="+mn-cs"/>
                        </a:rPr>
                        <a:t> with 100% accuracy.</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143000" y="304801"/>
            <a:ext cx="6934200" cy="646331"/>
          </a:xfrm>
          <a:prstGeom prst="rect">
            <a:avLst/>
          </a:prstGeom>
          <a:noFill/>
        </p:spPr>
        <p:txBody>
          <a:bodyPr wrap="square" rtlCol="0">
            <a:spAutoFit/>
          </a:bodyPr>
          <a:lstStyle/>
          <a:p>
            <a:pPr algn="ctr"/>
            <a:r>
              <a:rPr lang="en-US" sz="3600" b="1" dirty="0" smtClean="0"/>
              <a:t>Enabling Learning Objective C</a:t>
            </a:r>
            <a:endParaRPr lang="en-US" sz="3600" b="1" dirty="0"/>
          </a:p>
        </p:txBody>
      </p:sp>
      <p:pic>
        <p:nvPicPr>
          <p:cNvPr id="6" name="Picture 5"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7"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0" y="1078986"/>
            <a:ext cx="9144000" cy="58789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171450" marR="0" lvl="0" indent="-171450" algn="l" defTabSz="914400" rtl="0" eaLnBrk="0" fontAlgn="base" latinLnBrk="0" hangingPunct="0">
              <a:lnSpc>
                <a:spcPct val="90000"/>
              </a:lnSpc>
              <a:spcBef>
                <a:spcPct val="0"/>
              </a:spcBef>
              <a:spcAft>
                <a:spcPts val="800"/>
              </a:spcAft>
              <a:buClrTx/>
              <a:buSzTx/>
              <a:buFont typeface="Arial" charset="0"/>
              <a:buNone/>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     </a:t>
            </a:r>
            <a:endParaRPr lang="en-US" sz="2000" b="1" noProof="0" dirty="0" smtClean="0">
              <a:solidFill>
                <a:srgbClr val="000000"/>
              </a:solidFill>
            </a:endParaRPr>
          </a:p>
          <a:p>
            <a:pPr marL="457200" marR="0" lvl="0" indent="-457200" algn="l" defTabSz="914400" rtl="0" eaLnBrk="0" fontAlgn="base" latinLnBrk="0" hangingPunct="0">
              <a:lnSpc>
                <a:spcPct val="90000"/>
              </a:lnSpc>
              <a:spcBef>
                <a:spcPct val="0"/>
              </a:spcBef>
              <a:spcAft>
                <a:spcPts val="800"/>
              </a:spcAft>
              <a:buClrTx/>
              <a:buSzTx/>
              <a:buFont typeface="+mj-lt"/>
              <a:buAutoNum type="arabicPeriod"/>
              <a:tabLst/>
              <a:defRPr/>
            </a:pPr>
            <a:r>
              <a:rPr kumimoji="0" lang="en-US" sz="2400" b="0" i="0" u="none" strike="noStrike" kern="1200" cap="none" spc="0" normalizeH="0" baseline="0" noProof="0" dirty="0" smtClean="0">
                <a:ln>
                  <a:noFill/>
                </a:ln>
                <a:solidFill>
                  <a:srgbClr val="000000"/>
                </a:solidFill>
                <a:effectLst/>
                <a:uLnTx/>
                <a:uFillTx/>
              </a:rPr>
              <a:t>Ensure that the head latch is properly </a:t>
            </a:r>
            <a:r>
              <a:rPr lang="en-US" sz="2400" dirty="0" smtClean="0">
                <a:solidFill>
                  <a:srgbClr val="000000"/>
                </a:solidFill>
              </a:rPr>
              <a:t>aligned</a:t>
            </a:r>
            <a:r>
              <a:rPr kumimoji="0" lang="en-US" sz="2400" b="0" i="0" u="none" strike="noStrike" kern="1200" cap="none" spc="0" normalizeH="0" baseline="0" noProof="0" dirty="0" smtClean="0">
                <a:ln>
                  <a:noFill/>
                </a:ln>
                <a:solidFill>
                  <a:srgbClr val="000000"/>
                </a:solidFill>
                <a:effectLst/>
                <a:uLnTx/>
                <a:uFillTx/>
              </a:rPr>
              <a:t>.</a:t>
            </a:r>
          </a:p>
          <a:p>
            <a:pPr marL="457200" marR="0" lvl="0" indent="-457200" algn="l" defTabSz="914400" rtl="0" eaLnBrk="0" fontAlgn="base" latinLnBrk="0" hangingPunct="0">
              <a:lnSpc>
                <a:spcPct val="90000"/>
              </a:lnSpc>
              <a:spcBef>
                <a:spcPct val="0"/>
              </a:spcBef>
              <a:spcAft>
                <a:spcPts val="800"/>
              </a:spcAft>
              <a:buClrTx/>
              <a:buSzTx/>
              <a:buFont typeface="+mj-lt"/>
              <a:buAutoNum type="arabicPeriod"/>
              <a:tabLst/>
              <a:defRPr/>
            </a:pPr>
            <a:endParaRPr kumimoji="0" lang="en-US" sz="2400" b="0" i="0" u="none" strike="noStrike" kern="1200" cap="none" spc="0" normalizeH="0" baseline="0" noProof="0" dirty="0" smtClean="0">
              <a:ln>
                <a:noFill/>
              </a:ln>
              <a:solidFill>
                <a:srgbClr val="000000"/>
              </a:solidFill>
              <a:effectLst/>
              <a:uLnTx/>
              <a:uFillTx/>
            </a:endParaRPr>
          </a:p>
          <a:p>
            <a:pPr marL="457200" marR="0" lvl="0" indent="-457200" algn="l" defTabSz="914400" rtl="0" eaLnBrk="0" fontAlgn="base" latinLnBrk="0" hangingPunct="0">
              <a:lnSpc>
                <a:spcPct val="90000"/>
              </a:lnSpc>
              <a:spcBef>
                <a:spcPct val="0"/>
              </a:spcBef>
              <a:spcAft>
                <a:spcPts val="800"/>
              </a:spcAft>
              <a:buClrTx/>
              <a:buSzTx/>
              <a:buFont typeface="+mj-lt"/>
              <a:buAutoNum type="arabicPeriod"/>
              <a:tabLst/>
              <a:defRPr/>
            </a:pPr>
            <a:r>
              <a:rPr kumimoji="0" lang="en-US" sz="2400" b="0" i="0" u="none" strike="noStrike" kern="1200" cap="none" spc="0" normalizeH="0" baseline="0" noProof="0" dirty="0" smtClean="0">
                <a:ln>
                  <a:noFill/>
                </a:ln>
                <a:solidFill>
                  <a:srgbClr val="000000"/>
                </a:solidFill>
                <a:effectLst/>
                <a:uLnTx/>
                <a:uFillTx/>
              </a:rPr>
              <a:t>Press the </a:t>
            </a:r>
            <a:r>
              <a:rPr kumimoji="0" lang="en-US" sz="2400" b="1" i="0" u="none" strike="noStrike" kern="1200" cap="none" spc="0" normalizeH="0" baseline="0" noProof="0" dirty="0" smtClean="0">
                <a:ln>
                  <a:noFill/>
                </a:ln>
                <a:solidFill>
                  <a:srgbClr val="000000"/>
                </a:solidFill>
                <a:effectLst/>
                <a:uLnTx/>
                <a:uFillTx/>
              </a:rPr>
              <a:t>Menu </a:t>
            </a:r>
            <a:r>
              <a:rPr kumimoji="0" lang="en-US" sz="2400" b="0" i="0" u="none" strike="noStrike" kern="1200" cap="none" spc="0" normalizeH="0" baseline="0" noProof="0" dirty="0" smtClean="0">
                <a:ln>
                  <a:noFill/>
                </a:ln>
                <a:solidFill>
                  <a:srgbClr val="000000"/>
                </a:solidFill>
                <a:effectLst/>
                <a:uLnTx/>
                <a:uFillTx/>
              </a:rPr>
              <a:t>toggle button on the hand controller to display the Main menu.</a:t>
            </a:r>
          </a:p>
          <a:p>
            <a:pPr marL="457200" indent="-457200" eaLnBrk="0" fontAlgn="base" hangingPunct="0">
              <a:lnSpc>
                <a:spcPct val="90000"/>
              </a:lnSpc>
              <a:spcBef>
                <a:spcPct val="0"/>
              </a:spcBef>
              <a:spcAft>
                <a:spcPts val="800"/>
              </a:spcAft>
              <a:buFont typeface="+mj-lt"/>
              <a:buAutoNum type="arabicPeriod"/>
              <a:defRPr/>
            </a:pPr>
            <a:endParaRPr lang="en-US" sz="2400" dirty="0" smtClean="0">
              <a:solidFill>
                <a:srgbClr val="000000"/>
              </a:solidFill>
            </a:endParaRPr>
          </a:p>
          <a:p>
            <a:pPr marL="457200" indent="-457200" eaLnBrk="0" fontAlgn="base" hangingPunct="0">
              <a:lnSpc>
                <a:spcPct val="90000"/>
              </a:lnSpc>
              <a:spcBef>
                <a:spcPct val="0"/>
              </a:spcBef>
              <a:spcAft>
                <a:spcPts val="800"/>
              </a:spcAft>
              <a:buFont typeface="+mj-lt"/>
              <a:buAutoNum type="arabicPeriod"/>
              <a:defRPr/>
            </a:pPr>
            <a:r>
              <a:rPr lang="en-US" sz="2400" dirty="0" smtClean="0">
                <a:solidFill>
                  <a:srgbClr val="000000"/>
                </a:solidFill>
              </a:rPr>
              <a:t>Select </a:t>
            </a:r>
            <a:r>
              <a:rPr lang="en-US" sz="2400" b="1" dirty="0">
                <a:solidFill>
                  <a:srgbClr val="000000"/>
                </a:solidFill>
              </a:rPr>
              <a:t>Options</a:t>
            </a:r>
            <a:r>
              <a:rPr lang="en-US" sz="2400" dirty="0">
                <a:solidFill>
                  <a:srgbClr val="000000"/>
                </a:solidFill>
              </a:rPr>
              <a:t> &gt; </a:t>
            </a:r>
            <a:r>
              <a:rPr lang="en-US" sz="2400" b="1" dirty="0">
                <a:solidFill>
                  <a:srgbClr val="000000"/>
                </a:solidFill>
              </a:rPr>
              <a:t>Calibration</a:t>
            </a:r>
            <a:r>
              <a:rPr lang="en-US" sz="2400" dirty="0">
                <a:solidFill>
                  <a:srgbClr val="000000"/>
                </a:solidFill>
              </a:rPr>
              <a:t> &gt; </a:t>
            </a:r>
            <a:r>
              <a:rPr lang="en-US" sz="2400" b="1" dirty="0">
                <a:solidFill>
                  <a:srgbClr val="000000"/>
                </a:solidFill>
              </a:rPr>
              <a:t>Calibrate Mode On</a:t>
            </a:r>
            <a:r>
              <a:rPr lang="en-US" sz="2400" dirty="0">
                <a:solidFill>
                  <a:srgbClr val="000000"/>
                </a:solidFill>
              </a:rPr>
              <a:t>. </a:t>
            </a:r>
            <a:endParaRPr lang="en-US" sz="2400" dirty="0" smtClean="0">
              <a:solidFill>
                <a:srgbClr val="000000"/>
              </a:solidFill>
            </a:endParaRPr>
          </a:p>
          <a:p>
            <a:pPr marL="457200" indent="-457200" eaLnBrk="0" fontAlgn="base" hangingPunct="0">
              <a:lnSpc>
                <a:spcPct val="90000"/>
              </a:lnSpc>
              <a:spcBef>
                <a:spcPct val="0"/>
              </a:spcBef>
              <a:spcAft>
                <a:spcPts val="800"/>
              </a:spcAft>
              <a:buFont typeface="+mj-lt"/>
              <a:buAutoNum type="arabicPeriod"/>
              <a:defRPr/>
            </a:pPr>
            <a:endParaRPr lang="en-US" sz="2400" dirty="0" smtClean="0">
              <a:solidFill>
                <a:srgbClr val="000000"/>
              </a:solidFill>
            </a:endParaRPr>
          </a:p>
          <a:p>
            <a:pPr marL="457200" indent="-457200" algn="ctr" eaLnBrk="0" fontAlgn="base" hangingPunct="0">
              <a:lnSpc>
                <a:spcPct val="90000"/>
              </a:lnSpc>
              <a:spcBef>
                <a:spcPct val="0"/>
              </a:spcBef>
              <a:spcAft>
                <a:spcPts val="800"/>
              </a:spcAft>
              <a:defRPr/>
            </a:pPr>
            <a:r>
              <a:rPr lang="en-US" sz="2400" b="1" dirty="0" smtClean="0">
                <a:solidFill>
                  <a:srgbClr val="000000"/>
                </a:solidFill>
              </a:rPr>
              <a:t>NOTE	</a:t>
            </a:r>
          </a:p>
          <a:p>
            <a:pPr marL="457200" indent="-457200" algn="ctr" eaLnBrk="0" fontAlgn="base" hangingPunct="0">
              <a:lnSpc>
                <a:spcPct val="90000"/>
              </a:lnSpc>
              <a:spcBef>
                <a:spcPct val="0"/>
              </a:spcBef>
              <a:spcAft>
                <a:spcPts val="800"/>
              </a:spcAft>
              <a:defRPr/>
            </a:pPr>
            <a:r>
              <a:rPr lang="en-US" sz="2400" dirty="0" smtClean="0">
                <a:solidFill>
                  <a:srgbClr val="000000"/>
                </a:solidFill>
              </a:rPr>
              <a:t>When </a:t>
            </a:r>
            <a:r>
              <a:rPr lang="en-US" sz="2400" dirty="0">
                <a:solidFill>
                  <a:srgbClr val="000000"/>
                </a:solidFill>
              </a:rPr>
              <a:t>Calibrate Mode On is selected, the robot’s collision </a:t>
            </a:r>
            <a:r>
              <a:rPr lang="en-US" sz="2400" dirty="0" smtClean="0">
                <a:solidFill>
                  <a:srgbClr val="000000"/>
                </a:solidFill>
              </a:rPr>
              <a:t>avoidance software </a:t>
            </a:r>
            <a:r>
              <a:rPr lang="en-US" sz="2400" dirty="0">
                <a:solidFill>
                  <a:srgbClr val="000000"/>
                </a:solidFill>
              </a:rPr>
              <a:t>turns off. This requires that you take care to ensure that head and </a:t>
            </a:r>
            <a:r>
              <a:rPr lang="en-US" sz="2400" dirty="0" smtClean="0">
                <a:solidFill>
                  <a:srgbClr val="000000"/>
                </a:solidFill>
              </a:rPr>
              <a:t>neck components </a:t>
            </a:r>
            <a:r>
              <a:rPr lang="en-US" sz="2400" dirty="0">
                <a:solidFill>
                  <a:srgbClr val="000000"/>
                </a:solidFill>
              </a:rPr>
              <a:t>do not collide or become jammed</a:t>
            </a:r>
            <a:r>
              <a:rPr lang="en-US" sz="2400" dirty="0" smtClean="0">
                <a:solidFill>
                  <a:srgbClr val="000000"/>
                </a:solidFill>
              </a:rPr>
              <a:t>.</a:t>
            </a:r>
          </a:p>
          <a:p>
            <a:pPr marL="457200" indent="-457200" eaLnBrk="0" fontAlgn="base" hangingPunct="0">
              <a:lnSpc>
                <a:spcPct val="90000"/>
              </a:lnSpc>
              <a:spcBef>
                <a:spcPct val="0"/>
              </a:spcBef>
              <a:spcAft>
                <a:spcPts val="800"/>
              </a:spcAft>
              <a:buFont typeface="+mj-lt"/>
              <a:buAutoNum type="arabicPeriod"/>
              <a:defRPr/>
            </a:pPr>
            <a:endParaRPr lang="en-US" sz="2400" dirty="0" smtClean="0"/>
          </a:p>
          <a:p>
            <a:pPr marL="457200" indent="-457200" eaLnBrk="0" fontAlgn="base" hangingPunct="0">
              <a:lnSpc>
                <a:spcPct val="90000"/>
              </a:lnSpc>
              <a:spcBef>
                <a:spcPct val="0"/>
              </a:spcBef>
              <a:spcAft>
                <a:spcPts val="800"/>
              </a:spcAft>
              <a:defRPr/>
            </a:pPr>
            <a:r>
              <a:rPr lang="en-US" sz="2400" dirty="0" smtClean="0"/>
              <a:t>4.	Confirm </a:t>
            </a:r>
            <a:r>
              <a:rPr lang="en-US" sz="2400" dirty="0"/>
              <a:t>that the Robot Icon has turned </a:t>
            </a:r>
            <a:r>
              <a:rPr lang="en-US" sz="2400" b="1" dirty="0"/>
              <a:t>orange</a:t>
            </a:r>
            <a:r>
              <a:rPr lang="en-US" sz="2400" dirty="0"/>
              <a:t> to indicate that the robot is in Calibration Mode</a:t>
            </a:r>
            <a:r>
              <a:rPr lang="en-US" sz="2400" dirty="0" smtClean="0"/>
              <a:t>.</a:t>
            </a:r>
            <a:endParaRPr kumimoji="0" lang="en-US" sz="2400" b="0" i="0" u="none" strike="noStrike" kern="1200" cap="none" spc="0" normalizeH="0" baseline="0" noProof="0" dirty="0" smtClean="0">
              <a:ln>
                <a:noFill/>
              </a:ln>
              <a:solidFill>
                <a:srgbClr val="000000"/>
              </a:solidFill>
              <a:effectLst/>
              <a:uLnTx/>
              <a:uFillTx/>
            </a:endParaRPr>
          </a:p>
          <a:p>
            <a:pPr marL="171450" indent="-171450" eaLnBrk="0" fontAlgn="base" hangingPunct="0">
              <a:lnSpc>
                <a:spcPct val="90000"/>
              </a:lnSpc>
              <a:spcBef>
                <a:spcPct val="0"/>
              </a:spcBef>
              <a:spcAft>
                <a:spcPts val="800"/>
              </a:spcAft>
              <a:defRPr/>
            </a:pPr>
            <a:r>
              <a:rPr kumimoji="0" lang="en-US" sz="2400" b="0" i="0" u="none" strike="noStrike" kern="1200" cap="none" spc="0" normalizeH="0" baseline="0" noProof="0" dirty="0" smtClean="0">
                <a:ln>
                  <a:noFill/>
                </a:ln>
                <a:solidFill>
                  <a:srgbClr val="000000"/>
                </a:solidFill>
                <a:effectLst/>
                <a:uLnTx/>
                <a:uFillTx/>
              </a:rPr>
              <a:t>	</a:t>
            </a:r>
            <a:endParaRPr kumimoji="0" lang="en-US" sz="2400" b="0" i="0" u="none" strike="noStrike" kern="1200" cap="none" spc="0" normalizeH="0" baseline="0" noProof="0" dirty="0" smtClean="0">
              <a:ln>
                <a:noFill/>
              </a:ln>
              <a:solidFill>
                <a:srgbClr val="000000"/>
              </a:solidFill>
              <a:effectLst/>
              <a:uLnTx/>
              <a:uFillTx/>
              <a:latin typeface="+mn-lt"/>
              <a:ea typeface="+mn-ea"/>
              <a:cs typeface="+mn-cs"/>
            </a:endParaRPr>
          </a:p>
          <a:p>
            <a:pPr marL="171450" marR="0" lvl="0" indent="-171450" algn="l" defTabSz="914400" rtl="0" eaLnBrk="0" fontAlgn="base" latinLnBrk="0" hangingPunct="0">
              <a:lnSpc>
                <a:spcPct val="90000"/>
              </a:lnSpc>
              <a:spcBef>
                <a:spcPct val="0"/>
              </a:spcBef>
              <a:spcAft>
                <a:spcPts val="800"/>
              </a:spcAft>
              <a:buClrTx/>
              <a:buSzTx/>
              <a:buFont typeface="Arial" charset="0"/>
              <a:buNone/>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	</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pic>
        <p:nvPicPr>
          <p:cNvPr id="6" name="Picture 5" descr="C:\Users\robert.e.klein\Pictures\images.jpg"/>
          <p:cNvPicPr>
            <a:picLocks noChangeAspect="1"/>
          </p:cNvPicPr>
          <p:nvPr/>
        </p:nvPicPr>
        <p:blipFill>
          <a:blip r:embed="rId2" cstate="print"/>
          <a:srcRect/>
          <a:stretch>
            <a:fillRect/>
          </a:stretch>
        </p:blipFill>
        <p:spPr>
          <a:xfrm>
            <a:off x="0" y="0"/>
            <a:ext cx="1143000" cy="1066800"/>
          </a:xfrm>
          <a:prstGeom prst="rect">
            <a:avLst/>
          </a:prstGeom>
          <a:noFill/>
          <a:ln>
            <a:noFill/>
          </a:ln>
        </p:spPr>
      </p:pic>
      <p:pic>
        <p:nvPicPr>
          <p:cNvPr id="7"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143000"/>
          </a:xfrm>
          <a:prstGeom prst="rect">
            <a:avLst/>
          </a:prstGeom>
          <a:noFill/>
        </p:spPr>
      </p:pic>
      <p:sp>
        <p:nvSpPr>
          <p:cNvPr id="8" name="TextBox 7"/>
          <p:cNvSpPr txBox="1"/>
          <p:nvPr/>
        </p:nvSpPr>
        <p:spPr>
          <a:xfrm>
            <a:off x="1143000" y="381000"/>
            <a:ext cx="6934200" cy="646331"/>
          </a:xfrm>
          <a:prstGeom prst="rect">
            <a:avLst/>
          </a:prstGeom>
          <a:noFill/>
        </p:spPr>
        <p:txBody>
          <a:bodyPr wrap="square" rtlCol="0">
            <a:spAutoFit/>
          </a:bodyPr>
          <a:lstStyle/>
          <a:p>
            <a:pPr algn="ctr"/>
            <a:r>
              <a:rPr lang="en-US" sz="3600" b="1" dirty="0" smtClean="0"/>
              <a:t>Calibrating the Neck</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1826</Words>
  <Application>Microsoft Office PowerPoint</Application>
  <PresentationFormat>On-screen Show (4:3)</PresentationFormat>
  <Paragraphs>276</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Summary</vt:lpstr>
      <vt:lpstr>Slide 15</vt:lpstr>
      <vt:lpstr>Slide 16</vt:lpstr>
      <vt:lpstr>Slide 17</vt:lpstr>
      <vt:lpstr>The chassis tracks disengage/become unserviceable  Remove the Chassis Tracks</vt:lpstr>
      <vt:lpstr>Install the Chassis Tracks</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Summary</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STANLEY.SWEET</dc:creator>
  <cp:lastModifiedBy>STANLEY.SWEET</cp:lastModifiedBy>
  <cp:revision>1</cp:revision>
  <dcterms:created xsi:type="dcterms:W3CDTF">2012-05-15T18:35:32Z</dcterms:created>
  <dcterms:modified xsi:type="dcterms:W3CDTF">2012-05-15T18:35:52Z</dcterms:modified>
</cp:coreProperties>
</file>