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1"/>
  </p:notesMasterIdLst>
  <p:sldIdLst>
    <p:sldId id="256" r:id="rId2"/>
    <p:sldId id="257" r:id="rId3"/>
    <p:sldId id="269" r:id="rId4"/>
    <p:sldId id="270" r:id="rId5"/>
    <p:sldId id="258" r:id="rId6"/>
    <p:sldId id="261" r:id="rId7"/>
    <p:sldId id="267" r:id="rId8"/>
    <p:sldId id="260" r:id="rId9"/>
    <p:sldId id="268" r:id="rId10"/>
    <p:sldId id="285" r:id="rId11"/>
    <p:sldId id="287" r:id="rId12"/>
    <p:sldId id="289" r:id="rId13"/>
    <p:sldId id="291" r:id="rId14"/>
    <p:sldId id="293" r:id="rId15"/>
    <p:sldId id="295" r:id="rId16"/>
    <p:sldId id="297" r:id="rId17"/>
    <p:sldId id="299" r:id="rId18"/>
    <p:sldId id="301" r:id="rId19"/>
    <p:sldId id="303" r:id="rId20"/>
    <p:sldId id="305" r:id="rId21"/>
    <p:sldId id="264" r:id="rId22"/>
    <p:sldId id="265" r:id="rId23"/>
    <p:sldId id="266" r:id="rId24"/>
    <p:sldId id="271" r:id="rId25"/>
    <p:sldId id="272" r:id="rId26"/>
    <p:sldId id="273" r:id="rId27"/>
    <p:sldId id="274" r:id="rId28"/>
    <p:sldId id="275" r:id="rId29"/>
    <p:sldId id="259" r:id="rId30"/>
    <p:sldId id="276" r:id="rId31"/>
    <p:sldId id="277" r:id="rId32"/>
    <p:sldId id="278" r:id="rId33"/>
    <p:sldId id="279" r:id="rId34"/>
    <p:sldId id="262" r:id="rId35"/>
    <p:sldId id="263" r:id="rId36"/>
    <p:sldId id="280" r:id="rId37"/>
    <p:sldId id="281" r:id="rId38"/>
    <p:sldId id="282" r:id="rId39"/>
    <p:sldId id="283" r:id="rId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53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583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83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5A0B763-BF1A-47FD-AC04-2379B3C2E77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104FAA3-EBA1-45A7-A85D-EC4D7DF0E87C}" type="slidenum">
              <a:rPr lang="en-US" smtClean="0"/>
              <a:pPr/>
              <a:t>10</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t>Quiz the soldiers who can name each system shown above to help ID possible AI’s and level of experience.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a:p>
          </p:txBody>
        </p:sp>
      </p:grpSp>
      <p:sp>
        <p:nvSpPr>
          <p:cNvPr id="12310"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1231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pPr>
              <a:defRPr/>
            </a:pPr>
            <a:fld id="{E4B0F16B-474C-4A4F-AA0D-AC3941585CFF}" type="slidenum">
              <a:rPr lang="en-US"/>
              <a:pPr>
                <a:defRPr/>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3C058376-4114-43A4-8890-8495F3D600C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F7725E02-75B3-4FD9-A93B-7F9E6D0FD12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B6446CCB-6464-4115-AB94-C5353C39EF0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C553818A-2764-46E1-906D-F68CF0C13C6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A68BDD34-6E17-4D2A-9442-600DCC02E84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4FD6BB50-51F7-47AD-8012-AD4D2567328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BA6BA7AB-06CE-4F9F-9E75-AC70B72D06F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9CB3C0C0-6101-4489-A191-02E649E1D59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4F29CC67-B4DD-48F4-A47F-57169291B95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DB6128D6-8FE2-43D7-8198-9B0089EE531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DA5EC491-9D6C-4AAA-81D9-C9D788703E8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126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1126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11269"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a:p>
        </p:txBody>
      </p:sp>
      <p:grpSp>
        <p:nvGrpSpPr>
          <p:cNvPr id="1028" name="Group 6"/>
          <p:cNvGrpSpPr>
            <a:grpSpLocks/>
          </p:cNvGrpSpPr>
          <p:nvPr/>
        </p:nvGrpSpPr>
        <p:grpSpPr bwMode="auto">
          <a:xfrm>
            <a:off x="0" y="6019800"/>
            <a:ext cx="7848600" cy="857250"/>
            <a:chOff x="0" y="3792"/>
            <a:chExt cx="4944" cy="540"/>
          </a:xfrm>
        </p:grpSpPr>
        <p:sp>
          <p:nvSpPr>
            <p:cNvPr id="1127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1042" name="Group 8"/>
            <p:cNvGrpSpPr>
              <a:grpSpLocks/>
            </p:cNvGrpSpPr>
            <p:nvPr userDrawn="1"/>
          </p:nvGrpSpPr>
          <p:grpSpPr bwMode="auto">
            <a:xfrm>
              <a:off x="2486" y="3792"/>
              <a:ext cx="2458" cy="540"/>
              <a:chOff x="2486" y="3792"/>
              <a:chExt cx="2458" cy="540"/>
            </a:xfrm>
          </p:grpSpPr>
          <p:sp>
            <p:nvSpPr>
              <p:cNvPr id="1127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a:p>
            </p:txBody>
          </p:sp>
          <p:sp>
            <p:nvSpPr>
              <p:cNvPr id="1127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a:p>
            </p:txBody>
          </p:sp>
          <p:sp>
            <p:nvSpPr>
              <p:cNvPr id="1127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a:p>
            </p:txBody>
          </p:sp>
          <p:sp>
            <p:nvSpPr>
              <p:cNvPr id="1127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a:p>
            </p:txBody>
          </p:sp>
          <p:sp>
            <p:nvSpPr>
              <p:cNvPr id="1127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a:p>
            </p:txBody>
          </p:sp>
        </p:grpSp>
        <p:sp>
          <p:nvSpPr>
            <p:cNvPr id="1127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1029" name="Group 15"/>
          <p:cNvGrpSpPr>
            <a:grpSpLocks/>
          </p:cNvGrpSpPr>
          <p:nvPr/>
        </p:nvGrpSpPr>
        <p:grpSpPr bwMode="auto">
          <a:xfrm>
            <a:off x="627063" y="6021388"/>
            <a:ext cx="5684837" cy="849312"/>
            <a:chOff x="395" y="3793"/>
            <a:chExt cx="3581" cy="535"/>
          </a:xfrm>
        </p:grpSpPr>
        <p:sp>
          <p:nvSpPr>
            <p:cNvPr id="1128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a:p>
          </p:txBody>
        </p:sp>
        <p:sp>
          <p:nvSpPr>
            <p:cNvPr id="1128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a:p>
          </p:txBody>
        </p:sp>
        <p:sp>
          <p:nvSpPr>
            <p:cNvPr id="1128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a:p>
          </p:txBody>
        </p:sp>
        <p:sp>
          <p:nvSpPr>
            <p:cNvPr id="1128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a:p>
          </p:txBody>
        </p:sp>
        <p:sp>
          <p:nvSpPr>
            <p:cNvPr id="1128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a:p>
          </p:txBody>
        </p:sp>
        <p:sp>
          <p:nvSpPr>
            <p:cNvPr id="1128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a:p>
          </p:txBody>
        </p:sp>
      </p:grpSp>
      <p:sp>
        <p:nvSpPr>
          <p:cNvPr id="11286"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88"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p>
        </p:txBody>
      </p:sp>
      <p:sp>
        <p:nvSpPr>
          <p:cNvPr id="11289"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11290"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BDFF4C7F-821D-45E0-B648-48777B65176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mages.google.com/imgres?imgurl=http://www.militarymarksmanship.org/images/amucrest.gif&amp;imgrefurl=http://www.militarymarksmanship.org/aboutamu.htm&amp;h=1146&amp;w=938&amp;sz=53&amp;hl=en&amp;start=8&amp;tbnid=7fxLT8iS_VGScM:&amp;tbnh=150&amp;tbnw=123&amp;prev=/images?q=army+marksmanship+unit&amp;gbv=2&amp;hl=en&amp;safe=active"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en.wikipedia.org/wiki/Firearm_action" TargetMode="External"/><Relationship Id="rId3" Type="http://schemas.openxmlformats.org/officeDocument/2006/relationships/hyperlink" Target="http://en.wikipedia.org/wiki/Selective_fire" TargetMode="External"/><Relationship Id="rId7" Type="http://schemas.openxmlformats.org/officeDocument/2006/relationships/hyperlink" Target="http://en.wikipedia.org/wiki/5.45_x_39_mm" TargetMode="External"/><Relationship Id="rId12" Type="http://schemas.openxmlformats.org/officeDocument/2006/relationships/hyperlink" Target="http://en.wikipedia.org/wiki/Rate_of_fire" TargetMode="External"/><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hyperlink" Target="http://en.wikipedia.org/wiki/Ammunition" TargetMode="External"/><Relationship Id="rId11" Type="http://schemas.openxmlformats.org/officeDocument/2006/relationships/hyperlink" Target="http://en.wikipedia.org/wiki/Gun_barrel" TargetMode="External"/><Relationship Id="rId5" Type="http://schemas.openxmlformats.org/officeDocument/2006/relationships/hyperlink" Target="http://en.wikipedia.org/wiki/Caliber" TargetMode="External"/><Relationship Id="rId10" Type="http://schemas.openxmlformats.org/officeDocument/2006/relationships/hyperlink" Target="http://en.wikipedia.org/wiki/Rotating_bolt" TargetMode="External"/><Relationship Id="rId4" Type="http://schemas.openxmlformats.org/officeDocument/2006/relationships/hyperlink" Target="http://en.wikipedia.org/wiki/Automatic_rifle" TargetMode="External"/><Relationship Id="rId9" Type="http://schemas.openxmlformats.org/officeDocument/2006/relationships/hyperlink" Target="http://en.wikipedia.org/wiki/Gas-operated"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hyperlink" Target="http://en.wikipedia.org/wiki/Rate_of_fire" TargetMode="External"/><Relationship Id="rId3" Type="http://schemas.openxmlformats.org/officeDocument/2006/relationships/image" Target="../media/image13.jpeg"/><Relationship Id="rId7" Type="http://schemas.openxmlformats.org/officeDocument/2006/relationships/hyperlink" Target="http://en.wikipedia.org/wiki/Gun_barrel" TargetMode="External"/><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hyperlink" Target="http://en.wikipedia.org/wiki/Firearm_action" TargetMode="External"/><Relationship Id="rId5" Type="http://schemas.openxmlformats.org/officeDocument/2006/relationships/hyperlink" Target="http://en.wikipedia.org/wiki/Ammunition" TargetMode="External"/><Relationship Id="rId4" Type="http://schemas.openxmlformats.org/officeDocument/2006/relationships/hyperlink" Target="http://en.wikipedia.org/wiki/Calib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362200"/>
            <a:ext cx="7772400" cy="1470025"/>
          </a:xfrm>
        </p:spPr>
        <p:txBody>
          <a:bodyPr/>
          <a:lstStyle/>
          <a:p>
            <a:pPr eaLnBrk="1" hangingPunct="1">
              <a:defRPr/>
            </a:pPr>
            <a:r>
              <a:rPr lang="en-US" sz="4800" dirty="0" smtClean="0"/>
              <a:t>Introduction to Soviet Block Weapons</a:t>
            </a:r>
          </a:p>
        </p:txBody>
      </p:sp>
      <p:sp>
        <p:nvSpPr>
          <p:cNvPr id="2051" name="Rectangle 3"/>
          <p:cNvSpPr>
            <a:spLocks noGrp="1" noChangeArrowheads="1"/>
          </p:cNvSpPr>
          <p:nvPr>
            <p:ph type="subTitle" idx="1"/>
          </p:nvPr>
        </p:nvSpPr>
        <p:spPr>
          <a:xfrm>
            <a:off x="1371600" y="4191000"/>
            <a:ext cx="6400800" cy="1752600"/>
          </a:xfrm>
        </p:spPr>
        <p:txBody>
          <a:bodyPr/>
          <a:lstStyle/>
          <a:p>
            <a:pPr eaLnBrk="1" hangingPunct="1">
              <a:defRPr/>
            </a:pPr>
            <a:r>
              <a:rPr lang="en-US" sz="2800" dirty="0" smtClean="0"/>
              <a:t>Small Arms Readiness Team (SARTS)</a:t>
            </a:r>
          </a:p>
        </p:txBody>
      </p:sp>
      <p:pic>
        <p:nvPicPr>
          <p:cNvPr id="3076" name="Picture 5" descr="amucrest">
            <a:hlinkClick r:id="rId2"/>
          </p:cNvPr>
          <p:cNvPicPr>
            <a:picLocks noChangeAspect="1" noChangeArrowheads="1"/>
          </p:cNvPicPr>
          <p:nvPr/>
        </p:nvPicPr>
        <p:blipFill>
          <a:blip r:embed="rId3" cstate="print"/>
          <a:srcRect/>
          <a:stretch>
            <a:fillRect/>
          </a:stretch>
        </p:blipFill>
        <p:spPr bwMode="auto">
          <a:xfrm>
            <a:off x="7519988" y="0"/>
            <a:ext cx="1624012" cy="1981200"/>
          </a:xfrm>
          <a:prstGeom prst="rect">
            <a:avLst/>
          </a:prstGeom>
          <a:noFill/>
          <a:ln w="9525">
            <a:noFill/>
            <a:miter lim="800000"/>
            <a:headEnd/>
            <a:tailEnd/>
          </a:ln>
        </p:spPr>
      </p:pic>
      <p:pic>
        <p:nvPicPr>
          <p:cNvPr id="3077" name="Picture 7" descr="vermont_flag"/>
          <p:cNvPicPr>
            <a:picLocks noChangeAspect="1" noChangeArrowheads="1"/>
          </p:cNvPicPr>
          <p:nvPr/>
        </p:nvPicPr>
        <p:blipFill>
          <a:blip r:embed="rId4" cstate="print"/>
          <a:srcRect/>
          <a:stretch>
            <a:fillRect/>
          </a:stretch>
        </p:blipFill>
        <p:spPr bwMode="auto">
          <a:xfrm>
            <a:off x="0" y="0"/>
            <a:ext cx="2667000" cy="1954213"/>
          </a:xfrm>
          <a:prstGeom prst="rect">
            <a:avLst/>
          </a:prstGeom>
          <a:noFill/>
          <a:ln w="9525">
            <a:noFill/>
            <a:miter lim="800000"/>
            <a:headEnd/>
            <a:tailEnd/>
          </a:ln>
        </p:spPr>
      </p:pic>
      <p:sp>
        <p:nvSpPr>
          <p:cNvPr id="3078" name="Text Box 10"/>
          <p:cNvSpPr txBox="1">
            <a:spLocks noChangeArrowheads="1"/>
          </p:cNvSpPr>
          <p:nvPr/>
        </p:nvSpPr>
        <p:spPr bwMode="auto">
          <a:xfrm>
            <a:off x="2514600" y="5257800"/>
            <a:ext cx="4038600" cy="396875"/>
          </a:xfrm>
          <a:prstGeom prst="rect">
            <a:avLst/>
          </a:prstGeom>
          <a:noFill/>
          <a:ln w="9525">
            <a:noFill/>
            <a:miter lim="800000"/>
            <a:headEnd/>
            <a:tailEnd/>
          </a:ln>
        </p:spPr>
        <p:txBody>
          <a:bodyPr>
            <a:spAutoFit/>
          </a:bodyPr>
          <a:lstStyle/>
          <a:p>
            <a:pPr algn="ctr">
              <a:spcBef>
                <a:spcPct val="50000"/>
              </a:spcBef>
            </a:pPr>
            <a:r>
              <a:rPr lang="en-US" sz="2000" b="1">
                <a:latin typeface="Arial Black" pitchFamily="34" charset="0"/>
              </a:rPr>
              <a:t>UNCLASS/FOUO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636713" y="152400"/>
            <a:ext cx="6670675" cy="701675"/>
          </a:xfrm>
          <a:prstGeom prst="rect">
            <a:avLst/>
          </a:prstGeom>
          <a:noFill/>
          <a:ln w="9525">
            <a:noFill/>
            <a:miter lim="800000"/>
            <a:headEnd/>
            <a:tailEnd/>
          </a:ln>
        </p:spPr>
        <p:txBody>
          <a:bodyPr wrap="none">
            <a:spAutoFit/>
          </a:bodyPr>
          <a:lstStyle/>
          <a:p>
            <a:pPr eaLnBrk="1" hangingPunct="1"/>
            <a:r>
              <a:rPr lang="en-US" sz="4000" b="1">
                <a:solidFill>
                  <a:srgbClr val="33CC33"/>
                </a:solidFill>
              </a:rPr>
              <a:t>CURRENT ANA WEAPONS</a:t>
            </a:r>
          </a:p>
        </p:txBody>
      </p:sp>
      <p:grpSp>
        <p:nvGrpSpPr>
          <p:cNvPr id="12291" name="Group 3"/>
          <p:cNvGrpSpPr>
            <a:grpSpLocks/>
          </p:cNvGrpSpPr>
          <p:nvPr/>
        </p:nvGrpSpPr>
        <p:grpSpPr bwMode="auto">
          <a:xfrm>
            <a:off x="8312150" y="268288"/>
            <a:ext cx="831850" cy="1116012"/>
            <a:chOff x="2618" y="3470"/>
            <a:chExt cx="259" cy="434"/>
          </a:xfrm>
        </p:grpSpPr>
        <p:sp>
          <p:nvSpPr>
            <p:cNvPr id="12301" name="Rectangle 4"/>
            <p:cNvSpPr>
              <a:spLocks noChangeArrowheads="1"/>
            </p:cNvSpPr>
            <p:nvPr/>
          </p:nvSpPr>
          <p:spPr bwMode="auto">
            <a:xfrm>
              <a:off x="2637" y="3504"/>
              <a:ext cx="240" cy="38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2302" name="Text Box 5"/>
            <p:cNvSpPr txBox="1">
              <a:spLocks noChangeArrowheads="1"/>
            </p:cNvSpPr>
            <p:nvPr/>
          </p:nvSpPr>
          <p:spPr bwMode="auto">
            <a:xfrm rot="-5400000">
              <a:off x="2497" y="3591"/>
              <a:ext cx="434" cy="192"/>
            </a:xfrm>
            <a:prstGeom prst="rect">
              <a:avLst/>
            </a:prstGeom>
            <a:noFill/>
            <a:ln w="9525">
              <a:noFill/>
              <a:miter lim="800000"/>
              <a:headEnd/>
              <a:tailEnd/>
            </a:ln>
          </p:spPr>
          <p:txBody>
            <a:bodyPr lIns="160009" tIns="80005" rIns="160009" bIns="80005">
              <a:spAutoFit/>
            </a:bodyPr>
            <a:lstStyle/>
            <a:p>
              <a:pPr algn="ctr" defTabSz="1600200" eaLnBrk="1" hangingPunct="1"/>
              <a:r>
                <a:rPr lang="en-US" sz="1500" b="1">
                  <a:solidFill>
                    <a:srgbClr val="FFFFFF"/>
                  </a:solidFill>
                </a:rPr>
                <a:t>GREEN</a:t>
              </a:r>
            </a:p>
            <a:p>
              <a:pPr algn="ctr" defTabSz="1600200" eaLnBrk="1" hangingPunct="1"/>
              <a:r>
                <a:rPr lang="en-US" sz="1500" b="1">
                  <a:solidFill>
                    <a:srgbClr val="FFFFFF"/>
                  </a:solidFill>
                </a:rPr>
                <a:t>FORCES</a:t>
              </a:r>
            </a:p>
          </p:txBody>
        </p:sp>
      </p:grpSp>
      <p:pic>
        <p:nvPicPr>
          <p:cNvPr id="12292" name="Picture 6" descr="AK-47"/>
          <p:cNvPicPr>
            <a:picLocks noChangeAspect="1" noChangeArrowheads="1"/>
          </p:cNvPicPr>
          <p:nvPr/>
        </p:nvPicPr>
        <p:blipFill>
          <a:blip r:embed="rId3" cstate="print"/>
          <a:srcRect/>
          <a:stretch>
            <a:fillRect/>
          </a:stretch>
        </p:blipFill>
        <p:spPr bwMode="auto">
          <a:xfrm>
            <a:off x="312738" y="1130300"/>
            <a:ext cx="2524125" cy="1011238"/>
          </a:xfrm>
          <a:prstGeom prst="rect">
            <a:avLst/>
          </a:prstGeom>
          <a:noFill/>
          <a:ln w="9525">
            <a:noFill/>
            <a:miter lim="800000"/>
            <a:headEnd/>
            <a:tailEnd/>
          </a:ln>
        </p:spPr>
      </p:pic>
      <p:pic>
        <p:nvPicPr>
          <p:cNvPr id="12293" name="Picture 7" descr="SPG-9"/>
          <p:cNvPicPr>
            <a:picLocks noChangeAspect="1" noChangeArrowheads="1"/>
          </p:cNvPicPr>
          <p:nvPr/>
        </p:nvPicPr>
        <p:blipFill>
          <a:blip r:embed="rId4" cstate="print"/>
          <a:srcRect/>
          <a:stretch>
            <a:fillRect/>
          </a:stretch>
        </p:blipFill>
        <p:spPr bwMode="auto">
          <a:xfrm>
            <a:off x="6424613" y="1027113"/>
            <a:ext cx="1792287" cy="1095375"/>
          </a:xfrm>
          <a:prstGeom prst="rect">
            <a:avLst/>
          </a:prstGeom>
          <a:noFill/>
          <a:ln w="9525">
            <a:noFill/>
            <a:miter lim="800000"/>
            <a:headEnd/>
            <a:tailEnd/>
          </a:ln>
        </p:spPr>
      </p:pic>
      <p:pic>
        <p:nvPicPr>
          <p:cNvPr id="12294" name="Picture 8" descr="ZPU-4"/>
          <p:cNvPicPr>
            <a:picLocks noChangeAspect="1" noChangeArrowheads="1"/>
          </p:cNvPicPr>
          <p:nvPr/>
        </p:nvPicPr>
        <p:blipFill>
          <a:blip r:embed="rId5" cstate="print"/>
          <a:srcRect/>
          <a:stretch>
            <a:fillRect/>
          </a:stretch>
        </p:blipFill>
        <p:spPr bwMode="auto">
          <a:xfrm>
            <a:off x="3492500" y="4765675"/>
            <a:ext cx="2417763" cy="1211263"/>
          </a:xfrm>
          <a:prstGeom prst="rect">
            <a:avLst/>
          </a:prstGeom>
          <a:noFill/>
          <a:ln w="9525">
            <a:noFill/>
            <a:miter lim="800000"/>
            <a:headEnd/>
            <a:tailEnd/>
          </a:ln>
        </p:spPr>
      </p:pic>
      <p:pic>
        <p:nvPicPr>
          <p:cNvPr id="36873" name="Picture 9" descr="Dragunov sniper rifles"/>
          <p:cNvPicPr>
            <a:picLocks noChangeAspect="1" noChangeArrowheads="1"/>
          </p:cNvPicPr>
          <p:nvPr/>
        </p:nvPicPr>
        <p:blipFill>
          <a:blip r:embed="rId6" cstate="print"/>
          <a:srcRect/>
          <a:stretch>
            <a:fillRect/>
          </a:stretch>
        </p:blipFill>
        <p:spPr bwMode="auto">
          <a:xfrm>
            <a:off x="3392488" y="2673350"/>
            <a:ext cx="2941637" cy="1319213"/>
          </a:xfrm>
          <a:prstGeom prst="rect">
            <a:avLst/>
          </a:prstGeom>
          <a:noFill/>
          <a:ln w="9525">
            <a:noFill/>
            <a:miter lim="800000"/>
            <a:headEnd/>
            <a:tailEnd/>
          </a:ln>
        </p:spPr>
      </p:pic>
      <p:pic>
        <p:nvPicPr>
          <p:cNvPr id="12296" name="Picture 10" descr="DShK"/>
          <p:cNvPicPr>
            <a:picLocks noChangeAspect="1" noChangeArrowheads="1"/>
          </p:cNvPicPr>
          <p:nvPr/>
        </p:nvPicPr>
        <p:blipFill>
          <a:blip r:embed="rId7" cstate="print"/>
          <a:srcRect/>
          <a:stretch>
            <a:fillRect/>
          </a:stretch>
        </p:blipFill>
        <p:spPr bwMode="auto">
          <a:xfrm>
            <a:off x="6469063" y="4730750"/>
            <a:ext cx="2328862" cy="1244600"/>
          </a:xfrm>
          <a:prstGeom prst="rect">
            <a:avLst/>
          </a:prstGeom>
          <a:noFill/>
          <a:ln w="9525">
            <a:noFill/>
            <a:miter lim="800000"/>
            <a:headEnd/>
            <a:tailEnd/>
          </a:ln>
        </p:spPr>
      </p:pic>
      <p:pic>
        <p:nvPicPr>
          <p:cNvPr id="12297" name="Picture 11" descr="Makarov pistol"/>
          <p:cNvPicPr>
            <a:picLocks noChangeAspect="1" noChangeArrowheads="1"/>
          </p:cNvPicPr>
          <p:nvPr/>
        </p:nvPicPr>
        <p:blipFill>
          <a:blip r:embed="rId8" cstate="print"/>
          <a:srcRect/>
          <a:stretch>
            <a:fillRect/>
          </a:stretch>
        </p:blipFill>
        <p:spPr bwMode="auto">
          <a:xfrm>
            <a:off x="6670675" y="2781300"/>
            <a:ext cx="2136775" cy="1108075"/>
          </a:xfrm>
          <a:prstGeom prst="rect">
            <a:avLst/>
          </a:prstGeom>
          <a:noFill/>
          <a:ln w="9525">
            <a:noFill/>
            <a:miter lim="800000"/>
            <a:headEnd/>
            <a:tailEnd/>
          </a:ln>
        </p:spPr>
      </p:pic>
      <p:pic>
        <p:nvPicPr>
          <p:cNvPr id="12298" name="Picture 12" descr="PKM"/>
          <p:cNvPicPr>
            <a:picLocks noChangeAspect="1" noChangeArrowheads="1"/>
          </p:cNvPicPr>
          <p:nvPr/>
        </p:nvPicPr>
        <p:blipFill>
          <a:blip r:embed="rId9" cstate="print"/>
          <a:srcRect/>
          <a:stretch>
            <a:fillRect/>
          </a:stretch>
        </p:blipFill>
        <p:spPr bwMode="auto">
          <a:xfrm>
            <a:off x="277813" y="4786313"/>
            <a:ext cx="2657475" cy="1185862"/>
          </a:xfrm>
          <a:prstGeom prst="rect">
            <a:avLst/>
          </a:prstGeom>
          <a:noFill/>
          <a:ln w="9525">
            <a:noFill/>
            <a:miter lim="800000"/>
            <a:headEnd/>
            <a:tailEnd/>
          </a:ln>
        </p:spPr>
      </p:pic>
      <p:pic>
        <p:nvPicPr>
          <p:cNvPr id="12299" name="Picture 13" descr="RPG-7"/>
          <p:cNvPicPr>
            <a:picLocks noChangeAspect="1" noChangeArrowheads="1"/>
          </p:cNvPicPr>
          <p:nvPr/>
        </p:nvPicPr>
        <p:blipFill>
          <a:blip r:embed="rId10" cstate="print"/>
          <a:srcRect/>
          <a:stretch>
            <a:fillRect/>
          </a:stretch>
        </p:blipFill>
        <p:spPr bwMode="auto">
          <a:xfrm>
            <a:off x="3421063" y="1103313"/>
            <a:ext cx="2432050" cy="1027112"/>
          </a:xfrm>
          <a:prstGeom prst="rect">
            <a:avLst/>
          </a:prstGeom>
          <a:noFill/>
          <a:ln w="9525">
            <a:noFill/>
            <a:miter lim="800000"/>
            <a:headEnd/>
            <a:tailEnd/>
          </a:ln>
        </p:spPr>
      </p:pic>
      <p:pic>
        <p:nvPicPr>
          <p:cNvPr id="12300" name="Picture 14" descr="RPK-74"/>
          <p:cNvPicPr>
            <a:picLocks noChangeAspect="1" noChangeArrowheads="1"/>
          </p:cNvPicPr>
          <p:nvPr/>
        </p:nvPicPr>
        <p:blipFill>
          <a:blip r:embed="rId11" cstate="print"/>
          <a:srcRect/>
          <a:stretch>
            <a:fillRect/>
          </a:stretch>
        </p:blipFill>
        <p:spPr bwMode="auto">
          <a:xfrm>
            <a:off x="263525" y="2784475"/>
            <a:ext cx="2560638" cy="1152525"/>
          </a:xfrm>
          <a:prstGeom prst="rect">
            <a:avLst/>
          </a:prstGeom>
          <a:noFill/>
          <a:ln w="9525">
            <a:noFill/>
            <a:miter lim="800000"/>
            <a:headEnd/>
            <a:tailEnd/>
          </a:ln>
        </p:spPr>
      </p:pic>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6873"/>
                                        </p:tgtEl>
                                        <p:attrNameLst>
                                          <p:attrName>style.visibility</p:attrName>
                                        </p:attrNameLst>
                                      </p:cBhvr>
                                      <p:to>
                                        <p:strVal val="visible"/>
                                      </p:to>
                                    </p:set>
                                    <p:anim calcmode="lin" valueType="num">
                                      <p:cBhvr>
                                        <p:cTn id="7" dur="500" decel="50000" fill="hold">
                                          <p:stCondLst>
                                            <p:cond delay="0"/>
                                          </p:stCondLst>
                                        </p:cTn>
                                        <p:tgtEl>
                                          <p:spTgt spid="3687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687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6873"/>
                                        </p:tgtEl>
                                        <p:attrNameLst>
                                          <p:attrName>ppt_w</p:attrName>
                                        </p:attrNameLst>
                                      </p:cBhvr>
                                      <p:tavLst>
                                        <p:tav tm="0">
                                          <p:val>
                                            <p:strVal val="#ppt_w*.05"/>
                                          </p:val>
                                        </p:tav>
                                        <p:tav tm="100000">
                                          <p:val>
                                            <p:strVal val="#ppt_w"/>
                                          </p:val>
                                        </p:tav>
                                      </p:tavLst>
                                    </p:anim>
                                    <p:anim calcmode="lin" valueType="num">
                                      <p:cBhvr>
                                        <p:cTn id="10" dur="1000" fill="hold"/>
                                        <p:tgtEl>
                                          <p:spTgt spid="3687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687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687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687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6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5749925" y="1319213"/>
            <a:ext cx="1357313" cy="579437"/>
          </a:xfrm>
          <a:prstGeom prst="rect">
            <a:avLst/>
          </a:prstGeom>
          <a:noFill/>
          <a:ln w="9525">
            <a:noFill/>
            <a:miter lim="800000"/>
            <a:headEnd/>
            <a:tailEnd/>
          </a:ln>
        </p:spPr>
        <p:txBody>
          <a:bodyPr wrap="none">
            <a:spAutoFit/>
          </a:bodyPr>
          <a:lstStyle/>
          <a:p>
            <a:pPr eaLnBrk="1" hangingPunct="1"/>
            <a:r>
              <a:rPr lang="en-US" sz="3200" b="1">
                <a:solidFill>
                  <a:srgbClr val="0000FF"/>
                </a:solidFill>
              </a:rPr>
              <a:t>AK-47</a:t>
            </a:r>
          </a:p>
        </p:txBody>
      </p:sp>
      <p:grpSp>
        <p:nvGrpSpPr>
          <p:cNvPr id="13315" name="Group 3"/>
          <p:cNvGrpSpPr>
            <a:grpSpLocks/>
          </p:cNvGrpSpPr>
          <p:nvPr/>
        </p:nvGrpSpPr>
        <p:grpSpPr bwMode="auto">
          <a:xfrm>
            <a:off x="8312150" y="268288"/>
            <a:ext cx="831850" cy="1116012"/>
            <a:chOff x="2618" y="3470"/>
            <a:chExt cx="259" cy="434"/>
          </a:xfrm>
        </p:grpSpPr>
        <p:sp>
          <p:nvSpPr>
            <p:cNvPr id="13319" name="Rectangle 4"/>
            <p:cNvSpPr>
              <a:spLocks noChangeArrowheads="1"/>
            </p:cNvSpPr>
            <p:nvPr/>
          </p:nvSpPr>
          <p:spPr bwMode="auto">
            <a:xfrm>
              <a:off x="2637" y="3504"/>
              <a:ext cx="240" cy="38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3320" name="Text Box 5"/>
            <p:cNvSpPr txBox="1">
              <a:spLocks noChangeArrowheads="1"/>
            </p:cNvSpPr>
            <p:nvPr/>
          </p:nvSpPr>
          <p:spPr bwMode="auto">
            <a:xfrm rot="-5400000">
              <a:off x="2497" y="3591"/>
              <a:ext cx="434" cy="192"/>
            </a:xfrm>
            <a:prstGeom prst="rect">
              <a:avLst/>
            </a:prstGeom>
            <a:noFill/>
            <a:ln w="9525">
              <a:noFill/>
              <a:miter lim="800000"/>
              <a:headEnd/>
              <a:tailEnd/>
            </a:ln>
          </p:spPr>
          <p:txBody>
            <a:bodyPr lIns="160009" tIns="80005" rIns="160009" bIns="80005">
              <a:spAutoFit/>
            </a:bodyPr>
            <a:lstStyle/>
            <a:p>
              <a:pPr algn="ctr" defTabSz="1600200" eaLnBrk="1" hangingPunct="1"/>
              <a:r>
                <a:rPr lang="en-US" sz="1500" b="1">
                  <a:solidFill>
                    <a:srgbClr val="FFFFFF"/>
                  </a:solidFill>
                </a:rPr>
                <a:t>GREEN</a:t>
              </a:r>
            </a:p>
            <a:p>
              <a:pPr algn="ctr" defTabSz="1600200" eaLnBrk="1" hangingPunct="1"/>
              <a:r>
                <a:rPr lang="en-US" sz="1500" b="1">
                  <a:solidFill>
                    <a:srgbClr val="FFFFFF"/>
                  </a:solidFill>
                </a:rPr>
                <a:t>FORCES</a:t>
              </a:r>
            </a:p>
          </p:txBody>
        </p:sp>
      </p:grpSp>
      <p:pic>
        <p:nvPicPr>
          <p:cNvPr id="13316" name="Picture 6" descr="AK-47"/>
          <p:cNvPicPr>
            <a:picLocks noChangeAspect="1" noChangeArrowheads="1"/>
          </p:cNvPicPr>
          <p:nvPr/>
        </p:nvPicPr>
        <p:blipFill>
          <a:blip r:embed="rId2" cstate="print"/>
          <a:srcRect/>
          <a:stretch>
            <a:fillRect/>
          </a:stretch>
        </p:blipFill>
        <p:spPr bwMode="auto">
          <a:xfrm>
            <a:off x="0" y="0"/>
            <a:ext cx="5214938" cy="2544763"/>
          </a:xfrm>
          <a:prstGeom prst="rect">
            <a:avLst/>
          </a:prstGeom>
          <a:noFill/>
          <a:ln w="9525">
            <a:noFill/>
            <a:miter lim="800000"/>
            <a:headEnd/>
            <a:tailEnd/>
          </a:ln>
        </p:spPr>
      </p:pic>
      <p:sp>
        <p:nvSpPr>
          <p:cNvPr id="38919" name="Rectangle 7"/>
          <p:cNvSpPr>
            <a:spLocks noGrp="1" noChangeArrowheads="1"/>
          </p:cNvSpPr>
          <p:nvPr>
            <p:ph type="ctrTitle"/>
          </p:nvPr>
        </p:nvSpPr>
        <p:spPr>
          <a:xfrm>
            <a:off x="590550" y="2919413"/>
            <a:ext cx="8128000" cy="3248025"/>
          </a:xfrm>
        </p:spPr>
        <p:txBody>
          <a:bodyPr/>
          <a:lstStyle/>
          <a:p>
            <a:pPr marL="838200" indent="-838200" algn="l" eaLnBrk="1" hangingPunct="1">
              <a:buFont typeface="Wingdings" pitchFamily="2" charset="2"/>
              <a:buNone/>
              <a:defRPr/>
            </a:pPr>
            <a:r>
              <a:rPr lang="en-US" sz="1800" b="1" smtClean="0"/>
              <a:t>	</a:t>
            </a:r>
            <a:r>
              <a:rPr lang="en-US" sz="1800" b="1" smtClean="0">
                <a:solidFill>
                  <a:schemeClr val="tx1"/>
                </a:solidFill>
              </a:rPr>
              <a:t>The standard AK-47 or AKM fires a 7.62 × 39 mm round with a muzzle velocity of 710 m/s (2,329 ft/s). Muzzle energy is 1,990 joules (1,467 ft•lb). Cartridge case length is 38.6 mm, weight is 18.21 g. Projectile weight is normally 8 g (123 gr). The AK-47 and AKM, with the 7.62 × 39 mm cartridge, have a maximum effective range of around 300 meters. For comparison, the 7.62 × 54 mm R cartridge has a projectile of 9.6-12 g (148-185 gr [depending on the weapon]) at a velocity of 818 m/s (2,683 ft/s) for approximately</a:t>
            </a:r>
            <a:r>
              <a:rPr lang="en-US" sz="2800" b="1" smtClean="0">
                <a:solidFill>
                  <a:schemeClr val="tx1"/>
                </a:solidFill>
              </a:rPr>
              <a:t> </a:t>
            </a:r>
            <a:r>
              <a:rPr lang="en-US" sz="1800" b="1" smtClean="0">
                <a:solidFill>
                  <a:schemeClr val="tx1"/>
                </a:solidFill>
              </a:rPr>
              <a:t>4,000 joules (2,950 t•lb) of energy.</a:t>
            </a:r>
            <a:r>
              <a:rPr lang="en-US" sz="1800" b="1" smtClean="0"/>
              <a:t> </a:t>
            </a:r>
            <a:br>
              <a:rPr lang="en-US" sz="1800" b="1" smtClean="0"/>
            </a:br>
            <a:endParaRPr lang="en-US" sz="1800" b="1" smtClean="0"/>
          </a:p>
        </p:txBody>
      </p:sp>
      <p:sp>
        <p:nvSpPr>
          <p:cNvPr id="13318" name="Rectangle 8"/>
          <p:cNvSpPr>
            <a:spLocks noChangeArrowheads="1"/>
          </p:cNvSpPr>
          <p:nvPr/>
        </p:nvSpPr>
        <p:spPr bwMode="auto">
          <a:xfrm>
            <a:off x="3302000" y="-1524000"/>
            <a:ext cx="2540000" cy="0"/>
          </a:xfrm>
          <a:prstGeom prst="rect">
            <a:avLst/>
          </a:prstGeom>
          <a:solidFill>
            <a:srgbClr val="F9F9F9"/>
          </a:solidFill>
          <a:ln w="9525" algn="ctr">
            <a:noFill/>
            <a:miter lim="800000"/>
            <a:headEnd/>
            <a:tailEnd/>
          </a:ln>
        </p:spPr>
        <p:txBody>
          <a:bodyPr wrap="none" lIns="133347" tIns="66673" rIns="133347" bIns="66673" anchor="ctr">
            <a:spAutoFit/>
          </a:bodyPr>
          <a:lstStyle/>
          <a:p>
            <a:endParaRPr lang="en-US"/>
          </a:p>
        </p:txBody>
      </p:sp>
    </p:spTree>
  </p:cSld>
  <p:clrMapOvr>
    <a:masterClrMapping/>
  </p:clrMapOvr>
  <p:transition spd="med">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3400" y="762000"/>
            <a:ext cx="1425575" cy="579438"/>
          </a:xfrm>
          <a:prstGeom prst="rect">
            <a:avLst/>
          </a:prstGeom>
          <a:noFill/>
          <a:ln w="9525">
            <a:noFill/>
            <a:miter lim="800000"/>
            <a:headEnd/>
            <a:tailEnd/>
          </a:ln>
        </p:spPr>
        <p:txBody>
          <a:bodyPr wrap="none">
            <a:spAutoFit/>
          </a:bodyPr>
          <a:lstStyle/>
          <a:p>
            <a:pPr eaLnBrk="1" hangingPunct="1"/>
            <a:r>
              <a:rPr lang="en-US" sz="3200" b="1">
                <a:solidFill>
                  <a:srgbClr val="0000FF"/>
                </a:solidFill>
              </a:rPr>
              <a:t>RPG-7</a:t>
            </a:r>
          </a:p>
        </p:txBody>
      </p:sp>
      <p:grpSp>
        <p:nvGrpSpPr>
          <p:cNvPr id="14339" name="Group 3"/>
          <p:cNvGrpSpPr>
            <a:grpSpLocks/>
          </p:cNvGrpSpPr>
          <p:nvPr/>
        </p:nvGrpSpPr>
        <p:grpSpPr bwMode="auto">
          <a:xfrm>
            <a:off x="8312150" y="268288"/>
            <a:ext cx="831850" cy="1116012"/>
            <a:chOff x="2618" y="3470"/>
            <a:chExt cx="259" cy="434"/>
          </a:xfrm>
        </p:grpSpPr>
        <p:sp>
          <p:nvSpPr>
            <p:cNvPr id="14342" name="Rectangle 4"/>
            <p:cNvSpPr>
              <a:spLocks noChangeArrowheads="1"/>
            </p:cNvSpPr>
            <p:nvPr/>
          </p:nvSpPr>
          <p:spPr bwMode="auto">
            <a:xfrm>
              <a:off x="2637" y="3504"/>
              <a:ext cx="240" cy="38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343" name="Text Box 5"/>
            <p:cNvSpPr txBox="1">
              <a:spLocks noChangeArrowheads="1"/>
            </p:cNvSpPr>
            <p:nvPr/>
          </p:nvSpPr>
          <p:spPr bwMode="auto">
            <a:xfrm rot="-5400000">
              <a:off x="2497" y="3591"/>
              <a:ext cx="434" cy="192"/>
            </a:xfrm>
            <a:prstGeom prst="rect">
              <a:avLst/>
            </a:prstGeom>
            <a:noFill/>
            <a:ln w="9525">
              <a:noFill/>
              <a:miter lim="800000"/>
              <a:headEnd/>
              <a:tailEnd/>
            </a:ln>
          </p:spPr>
          <p:txBody>
            <a:bodyPr lIns="160009" tIns="80005" rIns="160009" bIns="80005">
              <a:spAutoFit/>
            </a:bodyPr>
            <a:lstStyle/>
            <a:p>
              <a:pPr algn="ctr" defTabSz="1600200" eaLnBrk="1" hangingPunct="1"/>
              <a:r>
                <a:rPr lang="en-US" sz="1500" b="1">
                  <a:solidFill>
                    <a:srgbClr val="FFFFFF"/>
                  </a:solidFill>
                </a:rPr>
                <a:t>GREEN</a:t>
              </a:r>
            </a:p>
            <a:p>
              <a:pPr algn="ctr" defTabSz="1600200" eaLnBrk="1" hangingPunct="1"/>
              <a:r>
                <a:rPr lang="en-US" sz="1500" b="1">
                  <a:solidFill>
                    <a:srgbClr val="FFFFFF"/>
                  </a:solidFill>
                </a:rPr>
                <a:t>FORCES</a:t>
              </a:r>
            </a:p>
          </p:txBody>
        </p:sp>
      </p:grpSp>
      <p:pic>
        <p:nvPicPr>
          <p:cNvPr id="14340" name="Picture 6" descr="RPG-7"/>
          <p:cNvPicPr>
            <a:picLocks noChangeAspect="1" noChangeArrowheads="1"/>
          </p:cNvPicPr>
          <p:nvPr/>
        </p:nvPicPr>
        <p:blipFill>
          <a:blip r:embed="rId2" cstate="print"/>
          <a:srcRect/>
          <a:stretch>
            <a:fillRect/>
          </a:stretch>
        </p:blipFill>
        <p:spPr bwMode="auto">
          <a:xfrm>
            <a:off x="2133600" y="31750"/>
            <a:ext cx="5949950" cy="2200275"/>
          </a:xfrm>
          <a:prstGeom prst="rect">
            <a:avLst/>
          </a:prstGeom>
          <a:noFill/>
          <a:ln w="9525">
            <a:noFill/>
            <a:miter lim="800000"/>
            <a:headEnd/>
            <a:tailEnd/>
          </a:ln>
        </p:spPr>
      </p:pic>
      <p:sp>
        <p:nvSpPr>
          <p:cNvPr id="40967" name="Rectangle 7"/>
          <p:cNvSpPr>
            <a:spLocks noGrp="1" noChangeArrowheads="1"/>
          </p:cNvSpPr>
          <p:nvPr>
            <p:ph type="ctrTitle"/>
          </p:nvPr>
        </p:nvSpPr>
        <p:spPr>
          <a:xfrm>
            <a:off x="-304800" y="1905000"/>
            <a:ext cx="9144000" cy="5289550"/>
          </a:xfrm>
        </p:spPr>
        <p:txBody>
          <a:bodyPr/>
          <a:lstStyle/>
          <a:p>
            <a:pPr marL="838200" indent="-838200" algn="l" eaLnBrk="1" hangingPunct="1">
              <a:buFont typeface="Wingdings" pitchFamily="2" charset="2"/>
              <a:buNone/>
              <a:defRPr/>
            </a:pPr>
            <a:r>
              <a:rPr lang="en-US" sz="1600" b="1" smtClean="0"/>
              <a:t>	</a:t>
            </a:r>
            <a:r>
              <a:rPr lang="en-US" sz="1000" b="1" smtClean="0"/>
              <a:t>A (RPG) is a hand-held, shoulder-launched anti-tank weapon capable of firing an unguided rocket equipped with an explosive warhead. Most modern main battle tanks (MBTs) are largely immune to unguided anti-tank weapons due to advances in armor design requiring more precise aiming to hit weak spots. RPGs, however, are still used very effectively</a:t>
            </a:r>
            <a:r>
              <a:rPr lang="en-US" sz="1800" b="1" smtClean="0"/>
              <a:t> </a:t>
            </a:r>
            <a:r>
              <a:rPr lang="en-US" sz="1000" b="1" smtClean="0"/>
              <a:t>against light-skinned vehicles such as armored personnel carriers (APCs) or unarmored wheeled vehicles, as well as against buildings and bunkers. They can still be a threat to an MBT under certain tactical conditions (see below).</a:t>
            </a:r>
            <a:br>
              <a:rPr lang="en-US" sz="1000" b="1" smtClean="0"/>
            </a:br>
            <a:r>
              <a:rPr lang="en-US" sz="1000" b="1" smtClean="0"/>
              <a:t/>
            </a:r>
            <a:br>
              <a:rPr lang="en-US" sz="1000" b="1" smtClean="0"/>
            </a:br>
            <a:r>
              <a:rPr lang="en-US" sz="1000" b="1" smtClean="0"/>
              <a:t>RPG is the Russian acronym of "Ruchnoy Protivotankovy Granatomyot" (Ручной противотанковый гранатомёт, РПГ) and is translated into English as "handheld antitank grenade-launcher" The commonly used term "rocket-propelled grenade" is a mistranslation, backformed from the acronym RPG and does not follow correct naming conventions used by English speaking militaries to describe these weapons.</a:t>
            </a:r>
            <a:br>
              <a:rPr lang="en-US" sz="1000" b="1" smtClean="0"/>
            </a:br>
            <a:r>
              <a:rPr lang="en-US" sz="1000" b="1" smtClean="0"/>
              <a:t/>
            </a:r>
            <a:br>
              <a:rPr lang="en-US" sz="1000" b="1" smtClean="0"/>
            </a:br>
            <a:r>
              <a:rPr lang="en-US" sz="1000" b="1" smtClean="0"/>
              <a:t>An RPG is composed of two main parts: the launcher and the rocket equipped with a warhead. The most common types of warheads are high explosive (HE) or high explosive anti-tank (HEAT) rounds. These warheads are affixed to a rocket motor and stabilized in flight with fins. Some types of RPGs are single-use disposable units similar to the U.S. M72 LAW; others are reloadable such as the Soviet RPG-7.</a:t>
            </a:r>
            <a:br>
              <a:rPr lang="en-US" sz="1000" b="1" smtClean="0"/>
            </a:br>
            <a:r>
              <a:rPr lang="en-US" sz="1000" b="1" smtClean="0"/>
              <a:t/>
            </a:r>
            <a:br>
              <a:rPr lang="en-US" sz="1000" b="1" smtClean="0"/>
            </a:br>
            <a:r>
              <a:rPr lang="en-US" sz="1000" b="1" smtClean="0"/>
              <a:t>The RPG launcher is a hollow tube that concentrates the rocket exhaust to create an over-pressure within the tube. This over-pressure propels the warhead at a higher speed than from the specific impulse of the rocket alone. This higher speed is necessary for the rocket to be stable in flight. The launcher is also designed so that the rocket burns completely within the tube and exits the launcher without discharging an exhaust that would be dangerous to the operator. The high-temperature rocket exhaust is hazardous 15 to 20 metres to the rear of an RPG launcher. The launcher must be cleaned periodically, as built-up residue will result in an excess of over-pressure, causing the sighting mechanism to be driven into the operator's eye when the rocket is fired. Blindness in one eye often results</a:t>
            </a:r>
            <a:br>
              <a:rPr lang="en-US" sz="1000" b="1" smtClean="0"/>
            </a:br>
            <a:r>
              <a:rPr lang="en-US" sz="1000" b="1" smtClean="0"/>
              <a:t/>
            </a:r>
            <a:br>
              <a:rPr lang="en-US" sz="1000" b="1" smtClean="0"/>
            </a:br>
            <a:r>
              <a:rPr lang="en-US" sz="1000" b="1" smtClean="0"/>
              <a:t>Ammunition</a:t>
            </a:r>
            <a:br>
              <a:rPr lang="en-US" sz="1000" b="1" smtClean="0"/>
            </a:br>
            <a:r>
              <a:rPr lang="en-US" sz="1000" b="1" smtClean="0"/>
              <a:t>The RPG-7 can fire a variety of warheads for anti-armor (HEAT, PG-) or anti-personnel (HE, OG-) purposes, usually fitting with an impact (PIBD) and a 4.5 second fuze. Armor penetration is warhead dependent and ranges from 30 to 60 cm of homogenous steel; two warhead types (PG-7BR and VR) are 'tandem' devices, used to defeat reactive armor with a single shot.</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371600" y="914400"/>
            <a:ext cx="1403350" cy="579438"/>
          </a:xfrm>
          <a:prstGeom prst="rect">
            <a:avLst/>
          </a:prstGeom>
          <a:noFill/>
          <a:ln w="9525">
            <a:noFill/>
            <a:miter lim="800000"/>
            <a:headEnd/>
            <a:tailEnd/>
          </a:ln>
        </p:spPr>
        <p:txBody>
          <a:bodyPr wrap="none">
            <a:spAutoFit/>
          </a:bodyPr>
          <a:lstStyle/>
          <a:p>
            <a:pPr eaLnBrk="1" hangingPunct="1"/>
            <a:r>
              <a:rPr lang="en-US" sz="3200" b="1">
                <a:solidFill>
                  <a:srgbClr val="0000FF"/>
                </a:solidFill>
              </a:rPr>
              <a:t>SPG-9</a:t>
            </a:r>
          </a:p>
        </p:txBody>
      </p:sp>
      <p:grpSp>
        <p:nvGrpSpPr>
          <p:cNvPr id="15363" name="Group 3"/>
          <p:cNvGrpSpPr>
            <a:grpSpLocks/>
          </p:cNvGrpSpPr>
          <p:nvPr/>
        </p:nvGrpSpPr>
        <p:grpSpPr bwMode="auto">
          <a:xfrm>
            <a:off x="8312150" y="268288"/>
            <a:ext cx="831850" cy="1116012"/>
            <a:chOff x="2618" y="3470"/>
            <a:chExt cx="259" cy="434"/>
          </a:xfrm>
        </p:grpSpPr>
        <p:sp>
          <p:nvSpPr>
            <p:cNvPr id="15366" name="Rectangle 4"/>
            <p:cNvSpPr>
              <a:spLocks noChangeArrowheads="1"/>
            </p:cNvSpPr>
            <p:nvPr/>
          </p:nvSpPr>
          <p:spPr bwMode="auto">
            <a:xfrm>
              <a:off x="2637" y="3504"/>
              <a:ext cx="240" cy="38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5367" name="Text Box 5"/>
            <p:cNvSpPr txBox="1">
              <a:spLocks noChangeArrowheads="1"/>
            </p:cNvSpPr>
            <p:nvPr/>
          </p:nvSpPr>
          <p:spPr bwMode="auto">
            <a:xfrm rot="-5400000">
              <a:off x="2497" y="3591"/>
              <a:ext cx="434" cy="192"/>
            </a:xfrm>
            <a:prstGeom prst="rect">
              <a:avLst/>
            </a:prstGeom>
            <a:noFill/>
            <a:ln w="9525">
              <a:noFill/>
              <a:miter lim="800000"/>
              <a:headEnd/>
              <a:tailEnd/>
            </a:ln>
          </p:spPr>
          <p:txBody>
            <a:bodyPr lIns="160009" tIns="80005" rIns="160009" bIns="80005">
              <a:spAutoFit/>
            </a:bodyPr>
            <a:lstStyle/>
            <a:p>
              <a:pPr algn="ctr" defTabSz="1600200" eaLnBrk="1" hangingPunct="1"/>
              <a:r>
                <a:rPr lang="en-US" sz="1500" b="1">
                  <a:solidFill>
                    <a:srgbClr val="FFFFFF"/>
                  </a:solidFill>
                </a:rPr>
                <a:t>GREEN</a:t>
              </a:r>
            </a:p>
            <a:p>
              <a:pPr algn="ctr" defTabSz="1600200" eaLnBrk="1" hangingPunct="1"/>
              <a:r>
                <a:rPr lang="en-US" sz="1500" b="1">
                  <a:solidFill>
                    <a:srgbClr val="FFFFFF"/>
                  </a:solidFill>
                </a:rPr>
                <a:t>FORCES</a:t>
              </a:r>
            </a:p>
          </p:txBody>
        </p:sp>
      </p:grpSp>
      <p:pic>
        <p:nvPicPr>
          <p:cNvPr id="15364" name="Picture 6" descr="SPG-9"/>
          <p:cNvPicPr>
            <a:picLocks noChangeAspect="1" noChangeArrowheads="1"/>
          </p:cNvPicPr>
          <p:nvPr/>
        </p:nvPicPr>
        <p:blipFill>
          <a:blip r:embed="rId2" cstate="print"/>
          <a:srcRect/>
          <a:stretch>
            <a:fillRect/>
          </a:stretch>
        </p:blipFill>
        <p:spPr bwMode="auto">
          <a:xfrm>
            <a:off x="2971800" y="3175"/>
            <a:ext cx="5334000" cy="2579688"/>
          </a:xfrm>
          <a:prstGeom prst="rect">
            <a:avLst/>
          </a:prstGeom>
          <a:noFill/>
          <a:ln w="9525">
            <a:noFill/>
            <a:miter lim="800000"/>
            <a:headEnd/>
            <a:tailEnd/>
          </a:ln>
        </p:spPr>
      </p:pic>
      <p:sp>
        <p:nvSpPr>
          <p:cNvPr id="43015" name="Rectangle 7"/>
          <p:cNvSpPr>
            <a:spLocks noGrp="1" noChangeArrowheads="1"/>
          </p:cNvSpPr>
          <p:nvPr>
            <p:ph type="ctrTitle"/>
          </p:nvPr>
        </p:nvSpPr>
        <p:spPr>
          <a:xfrm>
            <a:off x="590550" y="2651125"/>
            <a:ext cx="8128000" cy="3827463"/>
          </a:xfrm>
        </p:spPr>
        <p:txBody>
          <a:bodyPr/>
          <a:lstStyle/>
          <a:p>
            <a:pPr marL="838200" indent="-838200" algn="l" eaLnBrk="1" hangingPunct="1">
              <a:buFont typeface="Wingdings" pitchFamily="2" charset="2"/>
              <a:buNone/>
              <a:defRPr/>
            </a:pPr>
            <a:r>
              <a:rPr lang="en-US" sz="1800" b="1" smtClean="0"/>
              <a:t>                   </a:t>
            </a:r>
            <a:r>
              <a:rPr lang="en-US" sz="1200" b="1" smtClean="0"/>
              <a:t>The SPG-9 Kopye (Spear) is a Russian tripod-mounted man-portable, 73 mm recoilless gun developed by the Soviet Union. It fires fin-stabilised, rocket-assisted HE and HEAT projectiles similar to those fired by the 73 mm 2A28 Grom low pressure gun of the BMP-1 vehicle.</a:t>
            </a:r>
            <a:br>
              <a:rPr lang="en-US" sz="1200" b="1" smtClean="0"/>
            </a:br>
            <a:r>
              <a:rPr lang="en-US" sz="1200" b="1" smtClean="0"/>
              <a:t>The projectile is launched from the gun by a small charge, which gives it an initial muzzle velocity of around 250 m/s to 400 m/s. The charge also imparts spin to the projectile by a series of offset holes in the launch charge. Once the projectile has travelled approximately 20 meters from the launcher a rocket motor in the projectile ignites. For the PG-9 projectile, this takes it to a velocity of 700 m/s before the motor burns out.</a:t>
            </a:r>
            <a:br>
              <a:rPr lang="en-US" sz="1200" b="1" smtClean="0"/>
            </a:br>
            <a:r>
              <a:rPr lang="en-US" sz="1200" b="1" smtClean="0"/>
              <a:t/>
            </a:r>
            <a:br>
              <a:rPr lang="en-US" sz="1200" b="1" smtClean="0"/>
            </a:br>
            <a:r>
              <a:rPr lang="en-US" sz="1200" b="1" smtClean="0"/>
              <a:t>The weapon is in service with a large number of armed forces, and a variety of ammunition is produced, however mostly they are copies of the original soviet PG-9 HEAT and OG-9 FRAG-HE rounds.</a:t>
            </a:r>
            <a:br>
              <a:rPr lang="en-US" sz="1200" b="1" smtClean="0"/>
            </a:br>
            <a:r>
              <a:rPr lang="en-US" sz="1200" b="1" smtClean="0"/>
              <a:t/>
            </a:r>
            <a:br>
              <a:rPr lang="en-US" sz="1200" b="1" smtClean="0"/>
            </a:br>
            <a:r>
              <a:rPr lang="en-US" sz="1200" b="1" smtClean="0"/>
              <a:t>Specifications</a:t>
            </a:r>
            <a:br>
              <a:rPr lang="en-US" sz="1200" b="1" smtClean="0"/>
            </a:br>
            <a:r>
              <a:rPr lang="en-US" sz="1200" b="1" smtClean="0"/>
              <a:t>Calibre: 73 mm smoothbore </a:t>
            </a:r>
            <a:br>
              <a:rPr lang="en-US" sz="1200" b="1" smtClean="0"/>
            </a:br>
            <a:r>
              <a:rPr lang="en-US" sz="1200" b="1" smtClean="0"/>
              <a:t>Weight: 47.5 kg (59.5 kg with the tripod) </a:t>
            </a:r>
            <a:br>
              <a:rPr lang="en-US" sz="1200" b="1" smtClean="0"/>
            </a:br>
            <a:r>
              <a:rPr lang="en-US" sz="1200" b="1" smtClean="0"/>
              <a:t>Length: 2110 mm </a:t>
            </a:r>
            <a:br>
              <a:rPr lang="en-US" sz="1200" b="1" smtClean="0"/>
            </a:br>
            <a:r>
              <a:rPr lang="en-US" sz="1200" b="1" smtClean="0"/>
              <a:t>Height: 800 mm </a:t>
            </a:r>
            <a:br>
              <a:rPr lang="en-US" sz="1200" b="1" smtClean="0"/>
            </a:br>
            <a:r>
              <a:rPr lang="en-US" sz="1200" b="1" smtClean="0"/>
              <a:t>Elevation: + 25 degrees maximum </a:t>
            </a:r>
            <a:br>
              <a:rPr lang="en-US" sz="1200" b="1" smtClean="0"/>
            </a:br>
            <a:r>
              <a:rPr lang="en-US" sz="1200" b="1" smtClean="0"/>
              <a:t>Traverse 30 degrees total </a:t>
            </a:r>
            <a:br>
              <a:rPr lang="en-US" sz="1200" b="1" smtClean="0"/>
            </a:br>
            <a:endParaRPr lang="en-US" sz="1200" b="1" smtClean="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14400" y="838200"/>
            <a:ext cx="1628775" cy="579438"/>
          </a:xfrm>
          <a:prstGeom prst="rect">
            <a:avLst/>
          </a:prstGeom>
          <a:noFill/>
          <a:ln w="9525">
            <a:noFill/>
            <a:miter lim="800000"/>
            <a:headEnd/>
            <a:tailEnd/>
          </a:ln>
        </p:spPr>
        <p:txBody>
          <a:bodyPr wrap="none">
            <a:spAutoFit/>
          </a:bodyPr>
          <a:lstStyle/>
          <a:p>
            <a:pPr eaLnBrk="1" hangingPunct="1"/>
            <a:r>
              <a:rPr lang="en-US" sz="3200" b="1">
                <a:solidFill>
                  <a:srgbClr val="0000FF"/>
                </a:solidFill>
              </a:rPr>
              <a:t>RPK-74</a:t>
            </a:r>
          </a:p>
        </p:txBody>
      </p:sp>
      <p:grpSp>
        <p:nvGrpSpPr>
          <p:cNvPr id="16387" name="Group 3"/>
          <p:cNvGrpSpPr>
            <a:grpSpLocks/>
          </p:cNvGrpSpPr>
          <p:nvPr/>
        </p:nvGrpSpPr>
        <p:grpSpPr bwMode="auto">
          <a:xfrm>
            <a:off x="8312150" y="268288"/>
            <a:ext cx="831850" cy="1116012"/>
            <a:chOff x="2618" y="3470"/>
            <a:chExt cx="259" cy="434"/>
          </a:xfrm>
        </p:grpSpPr>
        <p:sp>
          <p:nvSpPr>
            <p:cNvPr id="16425" name="Rectangle 4"/>
            <p:cNvSpPr>
              <a:spLocks noChangeArrowheads="1"/>
            </p:cNvSpPr>
            <p:nvPr/>
          </p:nvSpPr>
          <p:spPr bwMode="auto">
            <a:xfrm>
              <a:off x="2637" y="3504"/>
              <a:ext cx="240" cy="38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6426" name="Text Box 5"/>
            <p:cNvSpPr txBox="1">
              <a:spLocks noChangeArrowheads="1"/>
            </p:cNvSpPr>
            <p:nvPr/>
          </p:nvSpPr>
          <p:spPr bwMode="auto">
            <a:xfrm rot="-5400000">
              <a:off x="2497" y="3591"/>
              <a:ext cx="434" cy="192"/>
            </a:xfrm>
            <a:prstGeom prst="rect">
              <a:avLst/>
            </a:prstGeom>
            <a:noFill/>
            <a:ln w="9525">
              <a:noFill/>
              <a:miter lim="800000"/>
              <a:headEnd/>
              <a:tailEnd/>
            </a:ln>
          </p:spPr>
          <p:txBody>
            <a:bodyPr lIns="160009" tIns="80005" rIns="160009" bIns="80005">
              <a:spAutoFit/>
            </a:bodyPr>
            <a:lstStyle/>
            <a:p>
              <a:pPr algn="ctr" defTabSz="1600200" eaLnBrk="1" hangingPunct="1"/>
              <a:r>
                <a:rPr lang="en-US" sz="1500" b="1">
                  <a:solidFill>
                    <a:srgbClr val="FFFFFF"/>
                  </a:solidFill>
                </a:rPr>
                <a:t>GREEN</a:t>
              </a:r>
            </a:p>
            <a:p>
              <a:pPr algn="ctr" defTabSz="1600200" eaLnBrk="1" hangingPunct="1"/>
              <a:r>
                <a:rPr lang="en-US" sz="1500" b="1">
                  <a:solidFill>
                    <a:srgbClr val="FFFFFF"/>
                  </a:solidFill>
                </a:rPr>
                <a:t>FORCES</a:t>
              </a:r>
            </a:p>
          </p:txBody>
        </p:sp>
      </p:grpSp>
      <p:pic>
        <p:nvPicPr>
          <p:cNvPr id="16388" name="Picture 6" descr="RPK-74"/>
          <p:cNvPicPr>
            <a:picLocks noChangeAspect="1" noChangeArrowheads="1"/>
          </p:cNvPicPr>
          <p:nvPr/>
        </p:nvPicPr>
        <p:blipFill>
          <a:blip r:embed="rId2" cstate="print"/>
          <a:srcRect/>
          <a:stretch>
            <a:fillRect/>
          </a:stretch>
        </p:blipFill>
        <p:spPr bwMode="auto">
          <a:xfrm>
            <a:off x="3200400" y="0"/>
            <a:ext cx="4953000" cy="1968500"/>
          </a:xfrm>
          <a:prstGeom prst="rect">
            <a:avLst/>
          </a:prstGeom>
          <a:noFill/>
          <a:ln w="9525">
            <a:noFill/>
            <a:miter lim="800000"/>
            <a:headEnd/>
            <a:tailEnd/>
          </a:ln>
        </p:spPr>
      </p:pic>
      <p:sp>
        <p:nvSpPr>
          <p:cNvPr id="45063" name="Rectangle 7"/>
          <p:cNvSpPr>
            <a:spLocks noGrp="1" noChangeArrowheads="1"/>
          </p:cNvSpPr>
          <p:nvPr>
            <p:ph type="ctrTitle"/>
          </p:nvPr>
        </p:nvSpPr>
        <p:spPr>
          <a:xfrm>
            <a:off x="0" y="1981200"/>
            <a:ext cx="4514850" cy="4229100"/>
          </a:xfrm>
        </p:spPr>
        <p:txBody>
          <a:bodyPr/>
          <a:lstStyle/>
          <a:p>
            <a:pPr marL="838200" indent="-838200" algn="l" eaLnBrk="1" hangingPunct="1">
              <a:buFont typeface="Wingdings" pitchFamily="2" charset="2"/>
              <a:buNone/>
              <a:defRPr/>
            </a:pPr>
            <a:r>
              <a:rPr lang="en-US" sz="2000" b="1" smtClean="0"/>
              <a:t>	</a:t>
            </a:r>
            <a:r>
              <a:rPr lang="en-US" sz="1400" b="1" smtClean="0"/>
              <a:t>The </a:t>
            </a:r>
            <a:r>
              <a:rPr lang="en-US" sz="1400" b="1" i="1" smtClean="0"/>
              <a:t>Kalashnikov Handheld Machine Gun model 1974</a:t>
            </a:r>
            <a:r>
              <a:rPr lang="en-US" sz="1400" b="1" smtClean="0"/>
              <a:t> (Ruchnoy Pulemyot Kalashnikova obraztsa 1974 goda, RPK-74, Russian: Ручной пулемёт Калашникова образца 1974 года, РПК-74) is a squad automatic weapon or SAW developed by the Kalashnikov Design Bureau of the Soviet Union in 1974. It is a light machine gun that fires 5.45 x 39 mm M74 ammunition, and is very similar to the AK-74, though with a heavier, longer barrel, a bipod and some differences in the stock and forearm (handguard). The RPK-74 can also be used as a light anti-aircraft gun, using 75 or 100-round drum magazines. However it cannot be fired for sustained periods of time due to the RPK-74s inability to change barrels</a:t>
            </a:r>
          </a:p>
        </p:txBody>
      </p:sp>
      <p:sp>
        <p:nvSpPr>
          <p:cNvPr id="16390" name="Rectangle 8"/>
          <p:cNvSpPr>
            <a:spLocks noChangeArrowheads="1"/>
          </p:cNvSpPr>
          <p:nvPr/>
        </p:nvSpPr>
        <p:spPr bwMode="auto">
          <a:xfrm>
            <a:off x="3302000" y="1576388"/>
            <a:ext cx="2540000" cy="0"/>
          </a:xfrm>
          <a:prstGeom prst="rect">
            <a:avLst/>
          </a:prstGeom>
          <a:solidFill>
            <a:srgbClr val="F9F9F9"/>
          </a:solidFill>
          <a:ln w="9525" algn="ctr">
            <a:noFill/>
            <a:miter lim="800000"/>
            <a:headEnd/>
            <a:tailEnd/>
          </a:ln>
        </p:spPr>
        <p:txBody>
          <a:bodyPr wrap="none" lIns="133347" tIns="66673" rIns="133347" bIns="66673" anchor="ctr">
            <a:spAutoFit/>
          </a:bodyPr>
          <a:lstStyle/>
          <a:p>
            <a:endParaRPr lang="en-US"/>
          </a:p>
        </p:txBody>
      </p:sp>
      <p:graphicFrame>
        <p:nvGraphicFramePr>
          <p:cNvPr id="45065" name="Group 9"/>
          <p:cNvGraphicFramePr>
            <a:graphicFrameLocks noGrp="1"/>
          </p:cNvGraphicFramePr>
          <p:nvPr/>
        </p:nvGraphicFramePr>
        <p:xfrm>
          <a:off x="5969000" y="2132013"/>
          <a:ext cx="2540000" cy="3710900"/>
        </p:xfrm>
        <a:graphic>
          <a:graphicData uri="http://schemas.openxmlformats.org/drawingml/2006/table">
            <a:tbl>
              <a:tblPr/>
              <a:tblGrid>
                <a:gridCol w="1270000"/>
                <a:gridCol w="1270000"/>
              </a:tblGrid>
              <a:tr h="315913">
                <a:tc gridSpan="2">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Specifications</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DEEEE"/>
                    </a:solidFill>
                  </a:tcPr>
                </a:tc>
                <a:tc hMerge="1">
                  <a:txBody>
                    <a:bodyPr/>
                    <a:lstStyle/>
                    <a:p>
                      <a:endParaRPr lang="en-US"/>
                    </a:p>
                  </a:txBody>
                  <a:tcPr/>
                </a:tc>
              </a:tr>
              <a:tr h="315913">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Type</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hlinkClick r:id="rId3" tooltip="Selective fire"/>
                        </a:rPr>
                        <a:t>Selective fire</a:t>
                      </a: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200" b="1" i="0" u="none" strike="noStrike" cap="none" normalizeH="0" baseline="0" smtClean="0">
                          <a:ln>
                            <a:noFill/>
                          </a:ln>
                          <a:solidFill>
                            <a:srgbClr val="000000"/>
                          </a:solidFill>
                          <a:effectLst/>
                          <a:latin typeface="Times New Roman" pitchFamily="18" charset="0"/>
                          <a:cs typeface="Times New Roman" pitchFamily="18" charset="0"/>
                          <a:hlinkClick r:id="rId4" tooltip="Automatic rifle"/>
                        </a:rPr>
                        <a:t>automatic rifle</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15913">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hlinkClick r:id="rId5" tooltip="Caliber"/>
                        </a:rPr>
                        <a:t>Caliber</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5.45 mm</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15913">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hlinkClick r:id="rId6" tooltip="Ammunition"/>
                        </a:rPr>
                        <a:t>Ammunition</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hlinkClick r:id="rId7" tooltip="5.45 x 39 mm"/>
                        </a:rPr>
                        <a:t>5.45 x 39 mm</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15913">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Feed system</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30 or 45-round detachable box</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15913">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hlinkClick r:id="rId8" tooltip="Firearm action"/>
                        </a:rPr>
                        <a:t>Action</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hlinkClick r:id="rId9" tooltip="Gas-operated"/>
                        </a:rPr>
                        <a:t>Gas-operated</a:t>
                      </a: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200" b="1" i="0" u="none" strike="noStrike" cap="none" normalizeH="0" baseline="0" smtClean="0">
                          <a:ln>
                            <a:noFill/>
                          </a:ln>
                          <a:solidFill>
                            <a:srgbClr val="000000"/>
                          </a:solidFill>
                          <a:effectLst/>
                          <a:latin typeface="Times New Roman" pitchFamily="18" charset="0"/>
                          <a:cs typeface="Times New Roman" pitchFamily="18" charset="0"/>
                          <a:hlinkClick r:id="rId10" tooltip="Rotating bolt"/>
                        </a:rPr>
                        <a:t>rotating bolt</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15913">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Length</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1,060 mm</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15913">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hlinkClick r:id="rId11" tooltip="Gun barrel"/>
                        </a:rPr>
                        <a:t>Barrel</a:t>
                      </a: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 length</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590 mm</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15913">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Weight</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5 kg</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15913">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hlinkClick r:id="rId12" tooltip="Rate of fire"/>
                        </a:rPr>
                        <a:t>Rate of fire</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600 round/min</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bl>
          </a:graphicData>
        </a:graphic>
      </p:graphicFrame>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5729288" y="552450"/>
            <a:ext cx="2078037" cy="579438"/>
          </a:xfrm>
          <a:prstGeom prst="rect">
            <a:avLst/>
          </a:prstGeom>
          <a:noFill/>
          <a:ln w="9525">
            <a:noFill/>
            <a:miter lim="800000"/>
            <a:headEnd/>
            <a:tailEnd/>
          </a:ln>
        </p:spPr>
        <p:txBody>
          <a:bodyPr wrap="none">
            <a:spAutoFit/>
          </a:bodyPr>
          <a:lstStyle/>
          <a:p>
            <a:pPr eaLnBrk="1" hangingPunct="1"/>
            <a:r>
              <a:rPr lang="en-US" sz="3200" b="1">
                <a:solidFill>
                  <a:srgbClr val="0000FF"/>
                </a:solidFill>
              </a:rPr>
              <a:t>Dragunov</a:t>
            </a:r>
          </a:p>
        </p:txBody>
      </p:sp>
      <p:grpSp>
        <p:nvGrpSpPr>
          <p:cNvPr id="17411" name="Group 3"/>
          <p:cNvGrpSpPr>
            <a:grpSpLocks/>
          </p:cNvGrpSpPr>
          <p:nvPr/>
        </p:nvGrpSpPr>
        <p:grpSpPr bwMode="auto">
          <a:xfrm>
            <a:off x="8312150" y="268288"/>
            <a:ext cx="831850" cy="1116012"/>
            <a:chOff x="2618" y="3470"/>
            <a:chExt cx="259" cy="434"/>
          </a:xfrm>
        </p:grpSpPr>
        <p:sp>
          <p:nvSpPr>
            <p:cNvPr id="17414" name="Rectangle 4"/>
            <p:cNvSpPr>
              <a:spLocks noChangeArrowheads="1"/>
            </p:cNvSpPr>
            <p:nvPr/>
          </p:nvSpPr>
          <p:spPr bwMode="auto">
            <a:xfrm>
              <a:off x="2637" y="3504"/>
              <a:ext cx="240" cy="38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7415" name="Text Box 5"/>
            <p:cNvSpPr txBox="1">
              <a:spLocks noChangeArrowheads="1"/>
            </p:cNvSpPr>
            <p:nvPr/>
          </p:nvSpPr>
          <p:spPr bwMode="auto">
            <a:xfrm rot="-5400000">
              <a:off x="2497" y="3591"/>
              <a:ext cx="434" cy="192"/>
            </a:xfrm>
            <a:prstGeom prst="rect">
              <a:avLst/>
            </a:prstGeom>
            <a:noFill/>
            <a:ln w="9525">
              <a:noFill/>
              <a:miter lim="800000"/>
              <a:headEnd/>
              <a:tailEnd/>
            </a:ln>
          </p:spPr>
          <p:txBody>
            <a:bodyPr lIns="160009" tIns="80005" rIns="160009" bIns="80005">
              <a:spAutoFit/>
            </a:bodyPr>
            <a:lstStyle/>
            <a:p>
              <a:pPr algn="ctr" defTabSz="1600200" eaLnBrk="1" hangingPunct="1"/>
              <a:r>
                <a:rPr lang="en-US" sz="1500" b="1">
                  <a:solidFill>
                    <a:srgbClr val="FFFFFF"/>
                  </a:solidFill>
                </a:rPr>
                <a:t>GREEN</a:t>
              </a:r>
            </a:p>
            <a:p>
              <a:pPr algn="ctr" defTabSz="1600200" eaLnBrk="1" hangingPunct="1"/>
              <a:r>
                <a:rPr lang="en-US" sz="1500" b="1">
                  <a:solidFill>
                    <a:srgbClr val="FFFFFF"/>
                  </a:solidFill>
                </a:rPr>
                <a:t>FORCES</a:t>
              </a:r>
            </a:p>
          </p:txBody>
        </p:sp>
      </p:grpSp>
      <p:pic>
        <p:nvPicPr>
          <p:cNvPr id="47110" name="Picture 6" descr="Dragunov sniper rifles"/>
          <p:cNvPicPr>
            <a:picLocks noChangeAspect="1" noChangeArrowheads="1"/>
          </p:cNvPicPr>
          <p:nvPr/>
        </p:nvPicPr>
        <p:blipFill>
          <a:blip r:embed="rId2" cstate="print"/>
          <a:srcRect/>
          <a:stretch>
            <a:fillRect/>
          </a:stretch>
        </p:blipFill>
        <p:spPr bwMode="auto">
          <a:xfrm>
            <a:off x="0" y="0"/>
            <a:ext cx="5562600" cy="2732088"/>
          </a:xfrm>
          <a:prstGeom prst="rect">
            <a:avLst/>
          </a:prstGeom>
          <a:noFill/>
          <a:ln w="9525">
            <a:noFill/>
            <a:miter lim="800000"/>
            <a:headEnd/>
            <a:tailEnd/>
          </a:ln>
        </p:spPr>
      </p:pic>
      <p:sp>
        <p:nvSpPr>
          <p:cNvPr id="47111" name="Rectangle 7"/>
          <p:cNvSpPr>
            <a:spLocks noGrp="1" noChangeArrowheads="1"/>
          </p:cNvSpPr>
          <p:nvPr>
            <p:ph type="ctrTitle"/>
          </p:nvPr>
        </p:nvSpPr>
        <p:spPr>
          <a:xfrm>
            <a:off x="0" y="2070100"/>
            <a:ext cx="9144000" cy="4787900"/>
          </a:xfrm>
        </p:spPr>
        <p:txBody>
          <a:bodyPr/>
          <a:lstStyle/>
          <a:p>
            <a:pPr marL="838200" indent="-838200" algn="l" eaLnBrk="1" hangingPunct="1">
              <a:buFont typeface="Wingdings" pitchFamily="2" charset="2"/>
              <a:buNone/>
              <a:defRPr/>
            </a:pPr>
            <a:r>
              <a:rPr lang="en-US" sz="2000" smtClean="0"/>
              <a:t>                 </a:t>
            </a:r>
            <a:r>
              <a:rPr lang="en-US" sz="1200" b="1" smtClean="0"/>
              <a:t>The Dragunov Sniper Rifle (Russian: </a:t>
            </a:r>
            <a:r>
              <a:rPr lang="ru-RU" sz="1200" b="1" smtClean="0"/>
              <a:t>Снайперская винтовка Драгунова, </a:t>
            </a:r>
            <a:r>
              <a:rPr lang="ru-RU" sz="1200" b="1" i="1" smtClean="0"/>
              <a:t>Snayperskaya Vintovka Dragunova</a:t>
            </a:r>
            <a:r>
              <a:rPr lang="en-US" sz="1200" b="1" smtClean="0"/>
              <a:t>, abbreviated </a:t>
            </a:r>
            <a:r>
              <a:rPr lang="en-US" sz="1200" b="1" i="1" smtClean="0"/>
              <a:t>SVD</a:t>
            </a:r>
            <a:r>
              <a:rPr lang="en-US" sz="1200" b="1" smtClean="0"/>
              <a:t>, GRAU index 6V1), is a semiautomatic rifle designed by Evgeniy Fedorovich Dragunov in the Soviet Union between 1958 and 1963. The SVD was the world's first purpose-built military precision marksman's rifle, and is common (along with several variants) throughout the former Eastern Bloc.</a:t>
            </a:r>
            <a:br>
              <a:rPr lang="en-US" sz="1200" b="1" smtClean="0"/>
            </a:br>
            <a:r>
              <a:rPr lang="en-US" sz="1200" b="1" smtClean="0"/>
              <a:t/>
            </a:r>
            <a:br>
              <a:rPr lang="en-US" sz="1200" b="1" smtClean="0"/>
            </a:br>
            <a:r>
              <a:rPr lang="en-US" sz="1200" b="1" smtClean="0"/>
              <a:t>The SVD is chambered for the 7.62 x 54R rimmed cartridge, with a muzzle velocity of about 830 meters per second. The rifle can accept the older M1891/30 cartridge, but a more accurate 7N1 round was designed specifically for it. The 7N1 was the original load developed by Russian armorer Sabelnikov in conjunction with the development of the SVD back in the late 1950's. It has a steel jacketed projectile with an air pocket, steel core, and a lead knocker in the base for maximum terminal effect. The 7N1 was replaced in 1999 by the 7N14 round. The 7N14 is a new load developed for the SVD. It consists of a 151 grain projectile which travels at the same 2723 ft/s, but it has a lead core projectile and is supposed to be the more accurate of the two. Nikolai Bezborodov, head of R&amp;D at Izhmash, stated that it was the most accurate load for the SVD. However, the Soviet Union never offered this ammunition for export, and it is very rare outside of Russia. This ammunition can be identified by its packaging which has Russian: </a:t>
            </a:r>
            <a:r>
              <a:rPr lang="ru-RU" sz="1200" b="1" smtClean="0"/>
              <a:t>"Снайперские"</a:t>
            </a:r>
            <a:r>
              <a:rPr lang="en-US" sz="1200" b="1" smtClean="0"/>
              <a:t> (Sniper) stamped on its crates, cans, and paper wrap to prevent it from being wasted in other weapon applications.</a:t>
            </a:r>
            <a:br>
              <a:rPr lang="en-US" sz="1200" b="1" smtClean="0"/>
            </a:br>
            <a:endParaRPr lang="en-US" sz="1200" b="1"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7110"/>
                                        </p:tgtEl>
                                        <p:attrNameLst>
                                          <p:attrName>style.visibility</p:attrName>
                                        </p:attrNameLst>
                                      </p:cBhvr>
                                      <p:to>
                                        <p:strVal val="visible"/>
                                      </p:to>
                                    </p:set>
                                    <p:anim calcmode="lin" valueType="num">
                                      <p:cBhvr>
                                        <p:cTn id="7" dur="500" decel="50000" fill="hold">
                                          <p:stCondLst>
                                            <p:cond delay="0"/>
                                          </p:stCondLst>
                                        </p:cTn>
                                        <p:tgtEl>
                                          <p:spTgt spid="471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71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7110"/>
                                        </p:tgtEl>
                                        <p:attrNameLst>
                                          <p:attrName>ppt_w</p:attrName>
                                        </p:attrNameLst>
                                      </p:cBhvr>
                                      <p:tavLst>
                                        <p:tav tm="0">
                                          <p:val>
                                            <p:strVal val="#ppt_w*.05"/>
                                          </p:val>
                                        </p:tav>
                                        <p:tav tm="100000">
                                          <p:val>
                                            <p:strVal val="#ppt_w"/>
                                          </p:val>
                                        </p:tav>
                                      </p:tavLst>
                                    </p:anim>
                                    <p:anim calcmode="lin" valueType="num">
                                      <p:cBhvr>
                                        <p:cTn id="10" dur="1000" fill="hold"/>
                                        <p:tgtEl>
                                          <p:spTgt spid="471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71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71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71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7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3863975" cy="579438"/>
          </a:xfrm>
          <a:prstGeom prst="rect">
            <a:avLst/>
          </a:prstGeom>
          <a:noFill/>
          <a:ln w="9525">
            <a:noFill/>
            <a:miter lim="800000"/>
            <a:headEnd/>
            <a:tailEnd/>
          </a:ln>
        </p:spPr>
        <p:txBody>
          <a:bodyPr wrap="none">
            <a:spAutoFit/>
          </a:bodyPr>
          <a:lstStyle/>
          <a:p>
            <a:pPr eaLnBrk="1" hangingPunct="1"/>
            <a:r>
              <a:rPr lang="en-US" sz="3200" b="1">
                <a:solidFill>
                  <a:srgbClr val="0000FF"/>
                </a:solidFill>
              </a:rPr>
              <a:t>MAKAROV PISTOL</a:t>
            </a:r>
          </a:p>
        </p:txBody>
      </p:sp>
      <p:grpSp>
        <p:nvGrpSpPr>
          <p:cNvPr id="18435" name="Group 3"/>
          <p:cNvGrpSpPr>
            <a:grpSpLocks/>
          </p:cNvGrpSpPr>
          <p:nvPr/>
        </p:nvGrpSpPr>
        <p:grpSpPr bwMode="auto">
          <a:xfrm>
            <a:off x="8312150" y="268288"/>
            <a:ext cx="831850" cy="1116012"/>
            <a:chOff x="2618" y="3470"/>
            <a:chExt cx="259" cy="434"/>
          </a:xfrm>
        </p:grpSpPr>
        <p:sp>
          <p:nvSpPr>
            <p:cNvPr id="18492" name="Rectangle 4"/>
            <p:cNvSpPr>
              <a:spLocks noChangeArrowheads="1"/>
            </p:cNvSpPr>
            <p:nvPr/>
          </p:nvSpPr>
          <p:spPr bwMode="auto">
            <a:xfrm>
              <a:off x="2637" y="3504"/>
              <a:ext cx="240" cy="38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8493" name="Text Box 5"/>
            <p:cNvSpPr txBox="1">
              <a:spLocks noChangeArrowheads="1"/>
            </p:cNvSpPr>
            <p:nvPr/>
          </p:nvSpPr>
          <p:spPr bwMode="auto">
            <a:xfrm rot="-5400000">
              <a:off x="2497" y="3591"/>
              <a:ext cx="434" cy="192"/>
            </a:xfrm>
            <a:prstGeom prst="rect">
              <a:avLst/>
            </a:prstGeom>
            <a:noFill/>
            <a:ln w="9525">
              <a:noFill/>
              <a:miter lim="800000"/>
              <a:headEnd/>
              <a:tailEnd/>
            </a:ln>
          </p:spPr>
          <p:txBody>
            <a:bodyPr lIns="160009" tIns="80005" rIns="160009" bIns="80005">
              <a:spAutoFit/>
            </a:bodyPr>
            <a:lstStyle/>
            <a:p>
              <a:pPr algn="ctr" defTabSz="1600200" eaLnBrk="1" hangingPunct="1"/>
              <a:r>
                <a:rPr lang="en-US" sz="1500" b="1">
                  <a:solidFill>
                    <a:srgbClr val="FFFFFF"/>
                  </a:solidFill>
                </a:rPr>
                <a:t>GREEN</a:t>
              </a:r>
            </a:p>
            <a:p>
              <a:pPr algn="ctr" defTabSz="1600200" eaLnBrk="1" hangingPunct="1"/>
              <a:r>
                <a:rPr lang="en-US" sz="1500" b="1">
                  <a:solidFill>
                    <a:srgbClr val="FFFFFF"/>
                  </a:solidFill>
                </a:rPr>
                <a:t>FORCES</a:t>
              </a:r>
            </a:p>
          </p:txBody>
        </p:sp>
      </p:grpSp>
      <p:pic>
        <p:nvPicPr>
          <p:cNvPr id="18436" name="Picture 6" descr="Makarov pistol"/>
          <p:cNvPicPr>
            <a:picLocks noChangeAspect="1" noChangeArrowheads="1"/>
          </p:cNvPicPr>
          <p:nvPr/>
        </p:nvPicPr>
        <p:blipFill>
          <a:blip r:embed="rId2" cstate="print"/>
          <a:srcRect/>
          <a:stretch>
            <a:fillRect/>
          </a:stretch>
        </p:blipFill>
        <p:spPr bwMode="auto">
          <a:xfrm>
            <a:off x="4876800" y="28575"/>
            <a:ext cx="3148013" cy="1355725"/>
          </a:xfrm>
          <a:prstGeom prst="rect">
            <a:avLst/>
          </a:prstGeom>
          <a:noFill/>
          <a:ln w="9525">
            <a:noFill/>
            <a:miter lim="800000"/>
            <a:headEnd/>
            <a:tailEnd/>
          </a:ln>
        </p:spPr>
      </p:pic>
      <p:sp>
        <p:nvSpPr>
          <p:cNvPr id="18437" name="Rectangle 7"/>
          <p:cNvSpPr>
            <a:spLocks noChangeArrowheads="1"/>
          </p:cNvSpPr>
          <p:nvPr/>
        </p:nvSpPr>
        <p:spPr bwMode="auto">
          <a:xfrm>
            <a:off x="3013075" y="446088"/>
            <a:ext cx="3119438" cy="0"/>
          </a:xfrm>
          <a:prstGeom prst="rect">
            <a:avLst/>
          </a:prstGeom>
          <a:solidFill>
            <a:srgbClr val="F9F9F9"/>
          </a:solidFill>
          <a:ln w="9525" algn="ctr">
            <a:noFill/>
            <a:miter lim="800000"/>
            <a:headEnd/>
            <a:tailEnd/>
          </a:ln>
        </p:spPr>
        <p:txBody>
          <a:bodyPr wrap="none" lIns="133347" tIns="66673" rIns="133347" bIns="66673" anchor="ctr">
            <a:spAutoFit/>
          </a:bodyPr>
          <a:lstStyle/>
          <a:p>
            <a:endParaRPr lang="en-US"/>
          </a:p>
        </p:txBody>
      </p:sp>
      <p:graphicFrame>
        <p:nvGraphicFramePr>
          <p:cNvPr id="49160" name="Group 8"/>
          <p:cNvGraphicFramePr>
            <a:graphicFrameLocks noGrp="1"/>
          </p:cNvGraphicFramePr>
          <p:nvPr/>
        </p:nvGraphicFramePr>
        <p:xfrm>
          <a:off x="177800" y="735013"/>
          <a:ext cx="3108325" cy="6156896"/>
        </p:xfrm>
        <a:graphic>
          <a:graphicData uri="http://schemas.openxmlformats.org/drawingml/2006/table">
            <a:tbl>
              <a:tblPr/>
              <a:tblGrid>
                <a:gridCol w="1549400"/>
                <a:gridCol w="1558925"/>
              </a:tblGrid>
              <a:tr h="315913">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Type:</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pistol</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15913">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Place of origin:</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Soviet Union</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15913">
                <a:tc gridSpan="2">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Service history</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0C4DE"/>
                    </a:solidFill>
                  </a:tcPr>
                </a:tc>
                <a:tc hMerge="1">
                  <a:txBody>
                    <a:bodyPr/>
                    <a:lstStyle/>
                    <a:p>
                      <a:endParaRPr lang="en-US"/>
                    </a:p>
                  </a:txBody>
                  <a:tcPr/>
                </a:tc>
              </a:tr>
              <a:tr h="315913">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Used by:</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Soviet Union</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15913">
                <a:tc gridSpan="2">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Production history</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0C4DE"/>
                    </a:solidFill>
                  </a:tcPr>
                </a:tc>
                <a:tc hMerge="1">
                  <a:txBody>
                    <a:bodyPr/>
                    <a:lstStyle/>
                    <a:p>
                      <a:endParaRPr lang="en-US"/>
                    </a:p>
                  </a:txBody>
                  <a:tcPr/>
                </a:tc>
              </a:tr>
              <a:tr h="315913">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Designer:</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smtClean="0">
                          <a:ln>
                            <a:noFill/>
                          </a:ln>
                          <a:solidFill>
                            <a:srgbClr val="CC2200"/>
                          </a:solidFill>
                          <a:effectLst/>
                          <a:latin typeface="Times New Roman" pitchFamily="18" charset="0"/>
                          <a:cs typeface="Times New Roman" pitchFamily="18" charset="0"/>
                        </a:rPr>
                        <a:t>Nikolai Fyodorovich Makarov</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15913">
                <a:tc gridSpan="2">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Specifications</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0C4DE"/>
                    </a:solidFill>
                  </a:tcPr>
                </a:tc>
                <a:tc hMerge="1">
                  <a:txBody>
                    <a:bodyPr/>
                    <a:lstStyle/>
                    <a:p>
                      <a:endParaRPr lang="en-US"/>
                    </a:p>
                  </a:txBody>
                  <a:tcPr/>
                </a:tc>
              </a:tr>
              <a:tr h="315913">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Length:</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161.5 mm (6.34 in)</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15913">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Barrel length:</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93.5 mm (3.83 in)</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15913">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Cartridge:</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9 x 18 mm PM (</a:t>
                      </a:r>
                      <a:r>
                        <a:rPr kumimoji="0" lang="en-US" sz="1200" b="1" i="1" u="none" strike="noStrike" cap="none" normalizeH="0" baseline="0" smtClean="0">
                          <a:ln>
                            <a:noFill/>
                          </a:ln>
                          <a:solidFill>
                            <a:srgbClr val="000000"/>
                          </a:solidFill>
                          <a:effectLst/>
                          <a:latin typeface="Times New Roman" pitchFamily="18" charset="0"/>
                          <a:cs typeface="Times New Roman" pitchFamily="18" charset="0"/>
                        </a:rPr>
                        <a:t>9mm Makarov</a:t>
                      </a: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15913">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Caliber:</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9mm</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15913">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Action:</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blowback</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15913">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Muzzle velocity:</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315 m/s</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15913">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Effective range:</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50 m (49 yd)</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15913">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Feed system:</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8-round detachable box magazine</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15913">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Sights:</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blade front, notch rear (adjustable for drift)</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bl>
          </a:graphicData>
        </a:graphic>
      </p:graphicFrame>
      <p:sp>
        <p:nvSpPr>
          <p:cNvPr id="49213" name="Rectangle 61"/>
          <p:cNvSpPr>
            <a:spLocks noGrp="1" noChangeArrowheads="1"/>
          </p:cNvSpPr>
          <p:nvPr>
            <p:ph type="ctrTitle"/>
          </p:nvPr>
        </p:nvSpPr>
        <p:spPr>
          <a:xfrm>
            <a:off x="3333750" y="1524000"/>
            <a:ext cx="5810250" cy="5156200"/>
          </a:xfrm>
        </p:spPr>
        <p:txBody>
          <a:bodyPr/>
          <a:lstStyle/>
          <a:p>
            <a:pPr marL="838200" indent="-838200" algn="l" eaLnBrk="1" hangingPunct="1">
              <a:buFont typeface="Wingdings" pitchFamily="2" charset="2"/>
              <a:buNone/>
              <a:defRPr/>
            </a:pPr>
            <a:r>
              <a:rPr lang="en-US" sz="1600" smtClean="0"/>
              <a:t>                        </a:t>
            </a:r>
            <a:r>
              <a:rPr lang="en-US" sz="1000" b="1" smtClean="0"/>
              <a:t>The Makarov was the result of a competition held to design a replacement for the aging Tokarev TT-33 semi-automatic pistol. The TT had been loosely derived from the FN Model 1903 automatic pistol and was, by 1945, deemed too large, heavy, and unreliable for a general service pistol. Rather than building his gun around an existing cartridge, Nikolai Makarov designed a new round, the 9 x 18 mm PM, based on the popular Browning 9 x 17 mm/.380 ACP</a:t>
            </a:r>
            <a:r>
              <a:rPr lang="en-US" sz="1600" b="1" smtClean="0"/>
              <a:t> </a:t>
            </a:r>
            <a:r>
              <a:rPr lang="en-US" sz="1000" b="1" smtClean="0"/>
              <a:t>cartridge. In the interests of simplicity and economy, the Makarov pistol was to be of straight blowback operation, and the 9 x 18 mm round was found to be the most powerful which could be fired safely from such a design. Although the given dimension was 9 mm, the bullet was actually 9.3 mm in diameter, being shorter and wider and therefore incompatible with pistols chambered for the popular 9 mm Luger/Parabellum round. This meant that Soviet ammunition was unusable in NATO firearms, and NATO forces in a conflict would not be able to gather ammunition from fallen Soviet soldiers or Soviet munition stockpiles.</a:t>
            </a:r>
            <a:br>
              <a:rPr lang="en-US" sz="1000" b="1" smtClean="0"/>
            </a:br>
            <a:r>
              <a:rPr lang="en-US" sz="1000" b="1" smtClean="0"/>
              <a:t/>
            </a:r>
            <a:br>
              <a:rPr lang="en-US" sz="1000" b="1" smtClean="0"/>
            </a:br>
            <a:r>
              <a:rPr lang="en-US" sz="1000" b="1" smtClean="0"/>
              <a:t>The Makarov has a DA/SA or "Double Action, Single Action" operating system. After loading the pistol and charging the slide, the Makarov can be carried with the hammer down and the safety engaged. To fire, the slide-mounted safety is pushed down to the "fire" position, after which the user simply squeezes the trigger. The act of squeezing the trigger for the first shot also cocks the hammer, an action which necessitates a long, heavy trigger pull. The firing of the round and cycling of the action pre-cocks the hammer for subsequent shots, which are then fired Single Action with a short, light trigger pull. After pushing the safety up to "safe," the hammer is safely de-cocked. Operation is semi-automatic, firing as fast as the user can pull the trigger. Fired brass is ejected to the right rear of the shooter, typically traveling 5-7 meters.</a:t>
            </a:r>
            <a:br>
              <a:rPr lang="en-US" sz="1000" b="1" smtClean="0"/>
            </a:br>
            <a:r>
              <a:rPr lang="en-US" sz="1000" b="1" smtClean="0"/>
              <a:t/>
            </a:r>
            <a:br>
              <a:rPr lang="en-US" sz="1000" b="1" smtClean="0"/>
            </a:br>
            <a:r>
              <a:rPr lang="en-US" sz="1000" b="1" smtClean="0"/>
              <a:t>The PM's standard magazine holds eight rounds, although ten- and twelve-round capacity magazines. After firing the last round in the magazine, the slide locks open. When engaged, the Makarov's safety switch blocks the hammer from hitting the rear of the firing pin. The Makarov's magazine release location is common with that of many European pistols, being located on the heel or "butt" of the handgrip.</a:t>
            </a:r>
            <a:r>
              <a:rPr lang="en-US" sz="1600" b="1" smtClean="0"/>
              <a:t> </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267200" y="457200"/>
            <a:ext cx="1087438" cy="579438"/>
          </a:xfrm>
          <a:prstGeom prst="rect">
            <a:avLst/>
          </a:prstGeom>
          <a:noFill/>
          <a:ln w="9525">
            <a:noFill/>
            <a:miter lim="800000"/>
            <a:headEnd/>
            <a:tailEnd/>
          </a:ln>
        </p:spPr>
        <p:txBody>
          <a:bodyPr wrap="none">
            <a:spAutoFit/>
          </a:bodyPr>
          <a:lstStyle/>
          <a:p>
            <a:pPr eaLnBrk="1" hangingPunct="1"/>
            <a:r>
              <a:rPr lang="en-US" sz="3200" b="1">
                <a:solidFill>
                  <a:srgbClr val="0000FF"/>
                </a:solidFill>
              </a:rPr>
              <a:t>PKM</a:t>
            </a:r>
          </a:p>
        </p:txBody>
      </p:sp>
      <p:grpSp>
        <p:nvGrpSpPr>
          <p:cNvPr id="19459" name="Group 3"/>
          <p:cNvGrpSpPr>
            <a:grpSpLocks/>
          </p:cNvGrpSpPr>
          <p:nvPr/>
        </p:nvGrpSpPr>
        <p:grpSpPr bwMode="auto">
          <a:xfrm>
            <a:off x="8312150" y="268288"/>
            <a:ext cx="831850" cy="1116012"/>
            <a:chOff x="2618" y="3470"/>
            <a:chExt cx="259" cy="434"/>
          </a:xfrm>
        </p:grpSpPr>
        <p:sp>
          <p:nvSpPr>
            <p:cNvPr id="19515" name="Rectangle 4"/>
            <p:cNvSpPr>
              <a:spLocks noChangeArrowheads="1"/>
            </p:cNvSpPr>
            <p:nvPr/>
          </p:nvSpPr>
          <p:spPr bwMode="auto">
            <a:xfrm>
              <a:off x="2637" y="3504"/>
              <a:ext cx="240" cy="38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516" name="Text Box 5"/>
            <p:cNvSpPr txBox="1">
              <a:spLocks noChangeArrowheads="1"/>
            </p:cNvSpPr>
            <p:nvPr/>
          </p:nvSpPr>
          <p:spPr bwMode="auto">
            <a:xfrm rot="-5400000">
              <a:off x="2497" y="3591"/>
              <a:ext cx="434" cy="192"/>
            </a:xfrm>
            <a:prstGeom prst="rect">
              <a:avLst/>
            </a:prstGeom>
            <a:noFill/>
            <a:ln w="9525">
              <a:noFill/>
              <a:miter lim="800000"/>
              <a:headEnd/>
              <a:tailEnd/>
            </a:ln>
          </p:spPr>
          <p:txBody>
            <a:bodyPr lIns="160009" tIns="80005" rIns="160009" bIns="80005">
              <a:spAutoFit/>
            </a:bodyPr>
            <a:lstStyle/>
            <a:p>
              <a:pPr algn="ctr" defTabSz="1600200" eaLnBrk="1" hangingPunct="1"/>
              <a:r>
                <a:rPr lang="en-US" sz="1500" b="1">
                  <a:solidFill>
                    <a:srgbClr val="FFFFFF"/>
                  </a:solidFill>
                </a:rPr>
                <a:t>GREEN</a:t>
              </a:r>
            </a:p>
            <a:p>
              <a:pPr algn="ctr" defTabSz="1600200" eaLnBrk="1" hangingPunct="1"/>
              <a:r>
                <a:rPr lang="en-US" sz="1500" b="1">
                  <a:solidFill>
                    <a:srgbClr val="FFFFFF"/>
                  </a:solidFill>
                </a:rPr>
                <a:t>FORCES</a:t>
              </a:r>
            </a:p>
          </p:txBody>
        </p:sp>
      </p:grpSp>
      <p:pic>
        <p:nvPicPr>
          <p:cNvPr id="19460" name="Picture 6" descr="PKM"/>
          <p:cNvPicPr>
            <a:picLocks noChangeAspect="1" noChangeArrowheads="1"/>
          </p:cNvPicPr>
          <p:nvPr/>
        </p:nvPicPr>
        <p:blipFill>
          <a:blip r:embed="rId2" cstate="print"/>
          <a:srcRect/>
          <a:stretch>
            <a:fillRect/>
          </a:stretch>
        </p:blipFill>
        <p:spPr bwMode="auto">
          <a:xfrm>
            <a:off x="0" y="34925"/>
            <a:ext cx="4267200" cy="2403475"/>
          </a:xfrm>
          <a:prstGeom prst="rect">
            <a:avLst/>
          </a:prstGeom>
          <a:noFill/>
          <a:ln w="9525">
            <a:noFill/>
            <a:miter lim="800000"/>
            <a:headEnd/>
            <a:tailEnd/>
          </a:ln>
        </p:spPr>
      </p:pic>
      <p:sp>
        <p:nvSpPr>
          <p:cNvPr id="19461" name="Rectangle 7"/>
          <p:cNvSpPr>
            <a:spLocks noChangeArrowheads="1"/>
          </p:cNvSpPr>
          <p:nvPr/>
        </p:nvSpPr>
        <p:spPr bwMode="auto">
          <a:xfrm>
            <a:off x="3302000" y="107950"/>
            <a:ext cx="2540000" cy="0"/>
          </a:xfrm>
          <a:prstGeom prst="rect">
            <a:avLst/>
          </a:prstGeom>
          <a:solidFill>
            <a:srgbClr val="F9F9F9"/>
          </a:solidFill>
          <a:ln w="9525" algn="ctr">
            <a:noFill/>
            <a:miter lim="800000"/>
            <a:headEnd/>
            <a:tailEnd/>
          </a:ln>
        </p:spPr>
        <p:txBody>
          <a:bodyPr wrap="none" lIns="133347" tIns="66673" rIns="133347" bIns="66673" anchor="ctr">
            <a:spAutoFit/>
          </a:bodyPr>
          <a:lstStyle/>
          <a:p>
            <a:endParaRPr lang="en-US"/>
          </a:p>
        </p:txBody>
      </p:sp>
      <p:graphicFrame>
        <p:nvGraphicFramePr>
          <p:cNvPr id="51208" name="Group 8"/>
          <p:cNvGraphicFramePr>
            <a:graphicFrameLocks noGrp="1"/>
          </p:cNvGraphicFramePr>
          <p:nvPr/>
        </p:nvGraphicFramePr>
        <p:xfrm>
          <a:off x="5702300" y="252413"/>
          <a:ext cx="2540000" cy="6331561"/>
        </p:xfrm>
        <a:graphic>
          <a:graphicData uri="http://schemas.openxmlformats.org/drawingml/2006/table">
            <a:tbl>
              <a:tblPr/>
              <a:tblGrid>
                <a:gridCol w="1270000"/>
                <a:gridCol w="1270000"/>
              </a:tblGrid>
              <a:tr h="301625">
                <a:tc gridSpan="2">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PK machine gun</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DEEEE"/>
                    </a:solidFill>
                  </a:tcPr>
                </a:tc>
                <a:tc hMerge="1">
                  <a:txBody>
                    <a:bodyPr/>
                    <a:lstStyle/>
                    <a:p>
                      <a:endParaRPr lang="en-US"/>
                    </a:p>
                  </a:txBody>
                  <a:tcPr/>
                </a:tc>
              </a:tr>
              <a:tr h="301625">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Country</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100" b="1" i="0" u="none" strike="noStrike" cap="none" normalizeH="0" baseline="0" smtClean="0">
                          <a:ln>
                            <a:noFill/>
                          </a:ln>
                          <a:solidFill>
                            <a:srgbClr val="000000"/>
                          </a:solidFill>
                          <a:effectLst/>
                          <a:latin typeface="Times New Roman" pitchFamily="18" charset="0"/>
                          <a:cs typeface="Times New Roman" pitchFamily="18" charset="0"/>
                        </a:rPr>
                        <a:t>Soviet Union/Russia</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01625">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Type</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100" b="1" i="0" u="none" strike="noStrike" cap="none" normalizeH="0" baseline="0" smtClean="0">
                          <a:ln>
                            <a:noFill/>
                          </a:ln>
                          <a:solidFill>
                            <a:srgbClr val="000000"/>
                          </a:solidFill>
                          <a:effectLst/>
                          <a:latin typeface="Times New Roman" pitchFamily="18" charset="0"/>
                          <a:cs typeface="Times New Roman" pitchFamily="18" charset="0"/>
                        </a:rPr>
                        <a:t>general purpose machine gun</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01625">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Inventor</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100" b="1" i="0" u="none" strike="noStrike" cap="none" normalizeH="0" baseline="0" smtClean="0">
                          <a:ln>
                            <a:noFill/>
                          </a:ln>
                          <a:solidFill>
                            <a:srgbClr val="000000"/>
                          </a:solidFill>
                          <a:effectLst/>
                          <a:latin typeface="Times New Roman" pitchFamily="18" charset="0"/>
                          <a:cs typeface="Times New Roman" pitchFamily="18" charset="0"/>
                        </a:rPr>
                        <a:t>Mikhail Kalashnikov</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01625">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Date of design</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100" b="1" i="0" u="none" strike="noStrike" cap="none" normalizeH="0" baseline="0" smtClean="0">
                          <a:ln>
                            <a:noFill/>
                          </a:ln>
                          <a:solidFill>
                            <a:srgbClr val="000000"/>
                          </a:solidFill>
                          <a:effectLst/>
                          <a:latin typeface="Times New Roman" pitchFamily="18" charset="0"/>
                          <a:cs typeface="Times New Roman" pitchFamily="18" charset="0"/>
                        </a:rPr>
                        <a:t>early 1960s ca</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01625">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Service duration</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100" b="1" i="0" u="none" strike="noStrike" cap="none" normalizeH="0" baseline="0" smtClean="0">
                          <a:ln>
                            <a:noFill/>
                          </a:ln>
                          <a:solidFill>
                            <a:srgbClr val="000000"/>
                          </a:solidFill>
                          <a:effectLst/>
                          <a:latin typeface="Times New Roman" pitchFamily="18" charset="0"/>
                          <a:cs typeface="Times New Roman" pitchFamily="18" charset="0"/>
                        </a:rPr>
                        <a:t>1960s - today</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01625">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Action</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100" b="1" i="0" u="none" strike="noStrike" cap="none" normalizeH="0" baseline="0" smtClean="0">
                          <a:ln>
                            <a:noFill/>
                          </a:ln>
                          <a:solidFill>
                            <a:srgbClr val="000000"/>
                          </a:solidFill>
                          <a:effectLst/>
                          <a:latin typeface="Times New Roman" pitchFamily="18" charset="0"/>
                          <a:cs typeface="Times New Roman" pitchFamily="18" charset="0"/>
                        </a:rPr>
                        <a:t>Gas-Operated</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01625">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Rate of fire</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100" b="1" i="0" u="none" strike="noStrike" cap="none" normalizeH="0" baseline="0" smtClean="0">
                          <a:ln>
                            <a:noFill/>
                          </a:ln>
                          <a:solidFill>
                            <a:srgbClr val="000000"/>
                          </a:solidFill>
                          <a:effectLst/>
                          <a:latin typeface="Times New Roman" pitchFamily="18" charset="0"/>
                          <a:cs typeface="Times New Roman" pitchFamily="18" charset="0"/>
                        </a:rPr>
                        <a:t>650 round/min</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01625">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Muzzle velocity</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100" b="1" i="0" u="none" strike="noStrike" cap="none" normalizeH="0" baseline="0" smtClean="0">
                          <a:ln>
                            <a:noFill/>
                          </a:ln>
                          <a:solidFill>
                            <a:srgbClr val="000000"/>
                          </a:solidFill>
                          <a:effectLst/>
                          <a:latin typeface="Times New Roman" pitchFamily="18" charset="0"/>
                          <a:cs typeface="Times New Roman" pitchFamily="18" charset="0"/>
                        </a:rPr>
                        <a:t>825 m/s</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01625">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Effective range</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1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01625">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Weight (unloaded)</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100" b="1" i="0" u="none" strike="noStrike" cap="none" normalizeH="0" baseline="0" smtClean="0">
                          <a:ln>
                            <a:noFill/>
                          </a:ln>
                          <a:solidFill>
                            <a:srgbClr val="000000"/>
                          </a:solidFill>
                          <a:effectLst/>
                          <a:latin typeface="Times New Roman" pitchFamily="18" charset="0"/>
                          <a:cs typeface="Times New Roman" pitchFamily="18" charset="0"/>
                        </a:rPr>
                        <a:t>8.99kg on bipod, 16.48kg with tripod</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01625">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Length</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100" b="1" i="0" u="none" strike="noStrike" cap="none" normalizeH="0" baseline="0" smtClean="0">
                          <a:ln>
                            <a:noFill/>
                          </a:ln>
                          <a:solidFill>
                            <a:srgbClr val="000000"/>
                          </a:solidFill>
                          <a:effectLst/>
                          <a:latin typeface="Times New Roman" pitchFamily="18" charset="0"/>
                          <a:cs typeface="Times New Roman" pitchFamily="18" charset="0"/>
                        </a:rPr>
                        <a:t>1,173 mm</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01625">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Barrel length</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100" b="1" i="0" u="none" strike="noStrike" cap="none" normalizeH="0" baseline="0" smtClean="0">
                          <a:ln>
                            <a:noFill/>
                          </a:ln>
                          <a:solidFill>
                            <a:srgbClr val="000000"/>
                          </a:solidFill>
                          <a:effectLst/>
                          <a:latin typeface="Times New Roman" pitchFamily="18" charset="0"/>
                          <a:cs typeface="Times New Roman" pitchFamily="18" charset="0"/>
                        </a:rPr>
                        <a:t>658 mm</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01625">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Feed system</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100" b="1" i="0" u="none" strike="noStrike" cap="none" normalizeH="0" baseline="0" smtClean="0">
                          <a:ln>
                            <a:noFill/>
                          </a:ln>
                          <a:solidFill>
                            <a:srgbClr val="000000"/>
                          </a:solidFill>
                          <a:effectLst/>
                          <a:latin typeface="Times New Roman" pitchFamily="18" charset="0"/>
                          <a:cs typeface="Times New Roman" pitchFamily="18" charset="0"/>
                        </a:rPr>
                        <a:t>belts in 100/200/250 round box</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469900">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Sights</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100" b="1" i="0" u="none" strike="noStrike" cap="none" normalizeH="0" baseline="0" smtClean="0">
                          <a:ln>
                            <a:noFill/>
                          </a:ln>
                          <a:solidFill>
                            <a:srgbClr val="000000"/>
                          </a:solidFill>
                          <a:effectLst/>
                          <a:latin typeface="Times New Roman" pitchFamily="18" charset="0"/>
                          <a:cs typeface="Times New Roman" pitchFamily="18" charset="0"/>
                        </a:rPr>
                        <a:t>Front: iron</a:t>
                      </a:r>
                      <a:br>
                        <a:rPr kumimoji="0" lang="en-US" sz="1100" b="1" i="0" u="none" strike="noStrike" cap="none" normalizeH="0" baseline="0" smtClean="0">
                          <a:ln>
                            <a:noFill/>
                          </a:ln>
                          <a:solidFill>
                            <a:srgbClr val="000000"/>
                          </a:solidFill>
                          <a:effectLst/>
                          <a:latin typeface="Times New Roman" pitchFamily="18" charset="0"/>
                          <a:cs typeface="Times New Roman" pitchFamily="18" charset="0"/>
                        </a:rPr>
                      </a:br>
                      <a:r>
                        <a:rPr kumimoji="0" lang="en-US" sz="1100" b="1" i="0" u="none" strike="noStrike" cap="none" normalizeH="0" baseline="0" smtClean="0">
                          <a:ln>
                            <a:noFill/>
                          </a:ln>
                          <a:solidFill>
                            <a:srgbClr val="000000"/>
                          </a:solidFill>
                          <a:effectLst/>
                          <a:latin typeface="Times New Roman" pitchFamily="18" charset="0"/>
                          <a:cs typeface="Times New Roman" pitchFamily="18" charset="0"/>
                        </a:rPr>
                        <a:t>Back: iron</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01625">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Variants</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100" b="1" i="0" u="none" strike="noStrike" cap="none" normalizeH="0" baseline="0" smtClean="0">
                          <a:ln>
                            <a:noFill/>
                          </a:ln>
                          <a:solidFill>
                            <a:srgbClr val="000000"/>
                          </a:solidFill>
                          <a:effectLst/>
                          <a:latin typeface="Times New Roman" pitchFamily="18" charset="0"/>
                          <a:cs typeface="Times New Roman" pitchFamily="18" charset="0"/>
                        </a:rPr>
                        <a:t>PK, PKS, PKT, PKM, PKMS</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bl>
          </a:graphicData>
        </a:graphic>
      </p:graphicFrame>
      <p:sp>
        <p:nvSpPr>
          <p:cNvPr id="51260" name="Rectangle 60"/>
          <p:cNvSpPr>
            <a:spLocks noGrp="1" noChangeArrowheads="1"/>
          </p:cNvSpPr>
          <p:nvPr>
            <p:ph type="ctrTitle"/>
          </p:nvPr>
        </p:nvSpPr>
        <p:spPr>
          <a:xfrm>
            <a:off x="0" y="2667000"/>
            <a:ext cx="4170363" cy="3292475"/>
          </a:xfrm>
        </p:spPr>
        <p:txBody>
          <a:bodyPr/>
          <a:lstStyle/>
          <a:p>
            <a:pPr marL="838200" indent="-838200" algn="l" eaLnBrk="1" hangingPunct="1">
              <a:buFont typeface="Wingdings" pitchFamily="2" charset="2"/>
              <a:buNone/>
              <a:defRPr/>
            </a:pPr>
            <a:r>
              <a:rPr lang="en-US" sz="2000" b="1" smtClean="0"/>
              <a:t/>
            </a:r>
            <a:br>
              <a:rPr lang="en-US" sz="2000" b="1" smtClean="0"/>
            </a:br>
            <a:r>
              <a:rPr lang="en-US" sz="1400" b="1" smtClean="0"/>
              <a:t>The PK is a 7.62mm general purpose machine gun designed in the Soviet Union and currently in production in Russia. Its NATO equivalents are the FN MAG, M240, MG3 and M60 machine guns. The PK machine gun was introduced in the 1960s and replaced the SGM and DP machine guns in Soviet service. One notable feature, is that the standard model ejects it's rounds via an ejection port on the left side of the weapon, as opposed to the usual right side ejection port.</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030538" y="134938"/>
            <a:ext cx="1357312" cy="579437"/>
          </a:xfrm>
          <a:prstGeom prst="rect">
            <a:avLst/>
          </a:prstGeom>
          <a:noFill/>
          <a:ln w="9525">
            <a:noFill/>
            <a:miter lim="800000"/>
            <a:headEnd/>
            <a:tailEnd/>
          </a:ln>
        </p:spPr>
        <p:txBody>
          <a:bodyPr wrap="none">
            <a:spAutoFit/>
          </a:bodyPr>
          <a:lstStyle/>
          <a:p>
            <a:pPr eaLnBrk="1" hangingPunct="1"/>
            <a:r>
              <a:rPr lang="en-US" sz="3200" b="1">
                <a:solidFill>
                  <a:srgbClr val="0000FF"/>
                </a:solidFill>
              </a:rPr>
              <a:t>ZPU-4</a:t>
            </a:r>
          </a:p>
        </p:txBody>
      </p:sp>
      <p:grpSp>
        <p:nvGrpSpPr>
          <p:cNvPr id="20483" name="Group 3"/>
          <p:cNvGrpSpPr>
            <a:grpSpLocks/>
          </p:cNvGrpSpPr>
          <p:nvPr/>
        </p:nvGrpSpPr>
        <p:grpSpPr bwMode="auto">
          <a:xfrm>
            <a:off x="8312150" y="268288"/>
            <a:ext cx="831850" cy="1116012"/>
            <a:chOff x="2618" y="3470"/>
            <a:chExt cx="259" cy="434"/>
          </a:xfrm>
        </p:grpSpPr>
        <p:sp>
          <p:nvSpPr>
            <p:cNvPr id="20488" name="Rectangle 4"/>
            <p:cNvSpPr>
              <a:spLocks noChangeArrowheads="1"/>
            </p:cNvSpPr>
            <p:nvPr/>
          </p:nvSpPr>
          <p:spPr bwMode="auto">
            <a:xfrm>
              <a:off x="2637" y="3504"/>
              <a:ext cx="240" cy="38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489" name="Text Box 5"/>
            <p:cNvSpPr txBox="1">
              <a:spLocks noChangeArrowheads="1"/>
            </p:cNvSpPr>
            <p:nvPr/>
          </p:nvSpPr>
          <p:spPr bwMode="auto">
            <a:xfrm rot="-5400000">
              <a:off x="2497" y="3591"/>
              <a:ext cx="434" cy="192"/>
            </a:xfrm>
            <a:prstGeom prst="rect">
              <a:avLst/>
            </a:prstGeom>
            <a:noFill/>
            <a:ln w="9525">
              <a:noFill/>
              <a:miter lim="800000"/>
              <a:headEnd/>
              <a:tailEnd/>
            </a:ln>
          </p:spPr>
          <p:txBody>
            <a:bodyPr lIns="160009" tIns="80005" rIns="160009" bIns="80005">
              <a:spAutoFit/>
            </a:bodyPr>
            <a:lstStyle/>
            <a:p>
              <a:pPr algn="ctr" defTabSz="1600200" eaLnBrk="1" hangingPunct="1"/>
              <a:r>
                <a:rPr lang="en-US" sz="1500" b="1">
                  <a:solidFill>
                    <a:srgbClr val="FFFFFF"/>
                  </a:solidFill>
                </a:rPr>
                <a:t>GREEN</a:t>
              </a:r>
            </a:p>
            <a:p>
              <a:pPr algn="ctr" defTabSz="1600200" eaLnBrk="1" hangingPunct="1"/>
              <a:r>
                <a:rPr lang="en-US" sz="1500" b="1">
                  <a:solidFill>
                    <a:srgbClr val="FFFFFF"/>
                  </a:solidFill>
                </a:rPr>
                <a:t>FORCES</a:t>
              </a:r>
            </a:p>
          </p:txBody>
        </p:sp>
      </p:grpSp>
      <p:pic>
        <p:nvPicPr>
          <p:cNvPr id="20484" name="Picture 6" descr="ZPU-4"/>
          <p:cNvPicPr>
            <a:picLocks noChangeAspect="1" noChangeArrowheads="1"/>
          </p:cNvPicPr>
          <p:nvPr/>
        </p:nvPicPr>
        <p:blipFill>
          <a:blip r:embed="rId2" cstate="print"/>
          <a:srcRect/>
          <a:stretch>
            <a:fillRect/>
          </a:stretch>
        </p:blipFill>
        <p:spPr bwMode="auto">
          <a:xfrm>
            <a:off x="33338" y="33338"/>
            <a:ext cx="4310062" cy="2501900"/>
          </a:xfrm>
          <a:prstGeom prst="rect">
            <a:avLst/>
          </a:prstGeom>
          <a:noFill/>
          <a:ln w="9525">
            <a:noFill/>
            <a:miter lim="800000"/>
            <a:headEnd/>
            <a:tailEnd/>
          </a:ln>
        </p:spPr>
      </p:pic>
      <p:sp>
        <p:nvSpPr>
          <p:cNvPr id="20485" name="Rectangle 7"/>
          <p:cNvSpPr>
            <a:spLocks noChangeArrowheads="1"/>
          </p:cNvSpPr>
          <p:nvPr/>
        </p:nvSpPr>
        <p:spPr bwMode="auto">
          <a:xfrm>
            <a:off x="2984500" y="2152650"/>
            <a:ext cx="3175000" cy="0"/>
          </a:xfrm>
          <a:prstGeom prst="rect">
            <a:avLst/>
          </a:prstGeom>
          <a:solidFill>
            <a:srgbClr val="F9F9F9"/>
          </a:solidFill>
          <a:ln w="9525" algn="ctr">
            <a:noFill/>
            <a:miter lim="800000"/>
            <a:headEnd/>
            <a:tailEnd/>
          </a:ln>
        </p:spPr>
        <p:txBody>
          <a:bodyPr wrap="none" anchor="ctr">
            <a:spAutoFit/>
          </a:bodyPr>
          <a:lstStyle/>
          <a:p>
            <a:endParaRPr lang="en-US"/>
          </a:p>
        </p:txBody>
      </p:sp>
      <p:sp>
        <p:nvSpPr>
          <p:cNvPr id="53256" name="Rectangle 8"/>
          <p:cNvSpPr>
            <a:spLocks noGrp="1" noChangeArrowheads="1"/>
          </p:cNvSpPr>
          <p:nvPr>
            <p:ph type="ctrTitle"/>
          </p:nvPr>
        </p:nvSpPr>
        <p:spPr>
          <a:xfrm>
            <a:off x="304800" y="2182813"/>
            <a:ext cx="8342313" cy="4675187"/>
          </a:xfrm>
        </p:spPr>
        <p:txBody>
          <a:bodyPr/>
          <a:lstStyle/>
          <a:p>
            <a:pPr marL="838200" indent="-838200" algn="l" eaLnBrk="1" hangingPunct="1">
              <a:buFont typeface="Wingdings" pitchFamily="2" charset="2"/>
              <a:buNone/>
              <a:defRPr/>
            </a:pPr>
            <a:r>
              <a:rPr lang="en-US" sz="1600" b="1" smtClean="0"/>
              <a:t/>
            </a:r>
            <a:br>
              <a:rPr lang="en-US" sz="1600" b="1" smtClean="0"/>
            </a:br>
            <a:r>
              <a:rPr lang="en-US" sz="1000" b="1" smtClean="0"/>
              <a:t>The ZPU-4 is a towed quadruple barreled anti-aircraft gun. Based on the Soviet KPV 14.5 mm machine gun. It entered service with the Soviet Union in 1949 and is used by over 50 countries worldwide. Double and single barreled version of the weapon exist - called the ZPU-2 and ZPU-1 respectively.</a:t>
            </a:r>
            <a:br>
              <a:rPr lang="en-US" sz="1000" b="1" smtClean="0"/>
            </a:br>
            <a:r>
              <a:rPr lang="en-US" sz="1000" b="1" smtClean="0"/>
              <a:t>Development of the ZPU-2 and ZPU-4 began in 1945, with development of the ZPU-1 starting in 1947. All three were accepted into service in 1949. Improved optical predicting gunsights were developed for the system in the 1950s.</a:t>
            </a:r>
            <a:br>
              <a:rPr lang="en-US" sz="1000" b="1" smtClean="0"/>
            </a:br>
            <a:r>
              <a:rPr lang="en-US" sz="1000" b="1" smtClean="0"/>
              <a:t/>
            </a:r>
            <a:br>
              <a:rPr lang="en-US" sz="1000" b="1" smtClean="0"/>
            </a:br>
            <a:r>
              <a:rPr lang="en-US" sz="1000" b="1" smtClean="0"/>
              <a:t>All weapons in the ZPU series have air cooled quick change barrels and can fire a variety of ammuniiton including API (BS.41), API-T (BZT), I-T (ZP) projectiles. Each barrel has a maximum rate of fire of around 600 rounds per minute, though this is practically limited to about 150 rounds per minute.</a:t>
            </a:r>
            <a:br>
              <a:rPr lang="en-US" sz="1000" b="1" smtClean="0"/>
            </a:br>
            <a:r>
              <a:rPr lang="en-US" sz="1000" b="1" smtClean="0"/>
              <a:t>The quad ZPU-4 uses a four-wheel carriage simitar to that once used by the obsolete 25 mm automatic antiaircraft gun M1940. In firing position the weapon is towered onto firing jacks. It can be bought in and out of action in about 15 to 20 seconds, and can be fired with the wheels in the travelling position if needed.</a:t>
            </a:r>
            <a:br>
              <a:rPr lang="en-US" sz="1000" b="1" smtClean="0"/>
            </a:br>
            <a:r>
              <a:rPr lang="en-US" sz="1000" b="1" smtClean="0"/>
              <a:t>The double ZPU-2 was built in two different version, an early model with large mud guards and two wheels that are removed in the firing position. The late model has wheels that fold and are raised from the ground in the firing position.</a:t>
            </a:r>
            <a:br>
              <a:rPr lang="en-US" sz="1000" b="1" smtClean="0"/>
            </a:br>
            <a:r>
              <a:rPr lang="en-US" sz="1000" b="1" smtClean="0"/>
              <a:t>The single ZPU-1 is carried on a two wheeled carriage. Weapon can be broken down into several 80 kg units for transport over rough ground.</a:t>
            </a:r>
            <a:br>
              <a:rPr lang="en-US" sz="1000" b="1" smtClean="0"/>
            </a:br>
            <a:r>
              <a:rPr lang="en-US" sz="1000" b="1" smtClean="0"/>
              <a:t/>
            </a:r>
            <a:br>
              <a:rPr lang="en-US" sz="1000" b="1" smtClean="0"/>
            </a:br>
            <a:r>
              <a:rPr lang="en-US" sz="1000" b="1" smtClean="0"/>
              <a:t>Ammunition:</a:t>
            </a:r>
            <a:br>
              <a:rPr lang="en-US" sz="1000" b="1" smtClean="0"/>
            </a:br>
            <a:r>
              <a:rPr lang="en-US" sz="1000" b="1" smtClean="0"/>
              <a:t/>
            </a:r>
            <a:br>
              <a:rPr lang="en-US" sz="1000" b="1" smtClean="0"/>
            </a:br>
            <a:r>
              <a:rPr lang="en-US" sz="1000" b="1" smtClean="0"/>
              <a:t>ZPU-4</a:t>
            </a:r>
            <a:br>
              <a:rPr lang="en-US" sz="1000" b="1" smtClean="0"/>
            </a:br>
            <a:r>
              <a:rPr lang="en-US" sz="1000" b="1" smtClean="0"/>
              <a:t>API (BS.41) - Full metal jacket round with a tungsten-carbide core. Projectile weight is 64.4 g and Muzzle velocity is 976 m/s. Armour penetration at 500 m is 32 mm of RHA at 0 degrees. </a:t>
            </a:r>
            <a:br>
              <a:rPr lang="en-US" sz="1000" b="1" smtClean="0"/>
            </a:br>
            <a:r>
              <a:rPr lang="en-US" sz="1000" b="1" smtClean="0"/>
              <a:t>API-T (BZT) - Full metal jacket round with a steel core. Projectile weight is 59.56 g and muzzle velocity is 1,005 m/s. Tracer burns to at least 2,000 m. </a:t>
            </a:r>
            <a:br>
              <a:rPr lang="en-US" sz="1000" b="1" smtClean="0"/>
            </a:br>
            <a:r>
              <a:rPr lang="en-US" sz="1000" b="1" smtClean="0"/>
              <a:t>I-T (ZP) - Projectile weight is 59.68 g. </a:t>
            </a:r>
            <a:br>
              <a:rPr lang="en-US" sz="1000" b="1" smtClean="0"/>
            </a:br>
            <a:endParaRPr lang="en-US" sz="1000" b="1" smtClean="0"/>
          </a:p>
        </p:txBody>
      </p:sp>
      <p:pic>
        <p:nvPicPr>
          <p:cNvPr id="20487" name="Picture 9" descr="ZPU-2 firing from a truck in Lebanon."/>
          <p:cNvPicPr>
            <a:picLocks noChangeAspect="1" noChangeArrowheads="1"/>
          </p:cNvPicPr>
          <p:nvPr/>
        </p:nvPicPr>
        <p:blipFill>
          <a:blip r:embed="rId3" cstate="print"/>
          <a:srcRect/>
          <a:stretch>
            <a:fillRect/>
          </a:stretch>
        </p:blipFill>
        <p:spPr bwMode="auto">
          <a:xfrm>
            <a:off x="4343400" y="33338"/>
            <a:ext cx="3841750" cy="248126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193925" y="0"/>
            <a:ext cx="1336675" cy="579438"/>
          </a:xfrm>
          <a:prstGeom prst="rect">
            <a:avLst/>
          </a:prstGeom>
          <a:noFill/>
          <a:ln w="9525">
            <a:noFill/>
            <a:miter lim="800000"/>
            <a:headEnd/>
            <a:tailEnd/>
          </a:ln>
        </p:spPr>
        <p:txBody>
          <a:bodyPr wrap="none">
            <a:spAutoFit/>
          </a:bodyPr>
          <a:lstStyle/>
          <a:p>
            <a:pPr eaLnBrk="1" hangingPunct="1"/>
            <a:r>
              <a:rPr lang="en-US" sz="3200" b="1">
                <a:solidFill>
                  <a:srgbClr val="0000FF"/>
                </a:solidFill>
              </a:rPr>
              <a:t>DSHK</a:t>
            </a:r>
          </a:p>
        </p:txBody>
      </p:sp>
      <p:grpSp>
        <p:nvGrpSpPr>
          <p:cNvPr id="21507" name="Group 3"/>
          <p:cNvGrpSpPr>
            <a:grpSpLocks/>
          </p:cNvGrpSpPr>
          <p:nvPr/>
        </p:nvGrpSpPr>
        <p:grpSpPr bwMode="auto">
          <a:xfrm>
            <a:off x="8312150" y="268288"/>
            <a:ext cx="831850" cy="1116012"/>
            <a:chOff x="2618" y="3470"/>
            <a:chExt cx="259" cy="434"/>
          </a:xfrm>
        </p:grpSpPr>
        <p:sp>
          <p:nvSpPr>
            <p:cNvPr id="21566" name="Rectangle 4"/>
            <p:cNvSpPr>
              <a:spLocks noChangeArrowheads="1"/>
            </p:cNvSpPr>
            <p:nvPr/>
          </p:nvSpPr>
          <p:spPr bwMode="auto">
            <a:xfrm>
              <a:off x="2637" y="3504"/>
              <a:ext cx="240" cy="38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567" name="Text Box 5"/>
            <p:cNvSpPr txBox="1">
              <a:spLocks noChangeArrowheads="1"/>
            </p:cNvSpPr>
            <p:nvPr/>
          </p:nvSpPr>
          <p:spPr bwMode="auto">
            <a:xfrm rot="-5400000">
              <a:off x="2497" y="3591"/>
              <a:ext cx="434" cy="192"/>
            </a:xfrm>
            <a:prstGeom prst="rect">
              <a:avLst/>
            </a:prstGeom>
            <a:noFill/>
            <a:ln w="9525">
              <a:noFill/>
              <a:miter lim="800000"/>
              <a:headEnd/>
              <a:tailEnd/>
            </a:ln>
          </p:spPr>
          <p:txBody>
            <a:bodyPr lIns="160009" tIns="80005" rIns="160009" bIns="80005">
              <a:spAutoFit/>
            </a:bodyPr>
            <a:lstStyle/>
            <a:p>
              <a:pPr algn="ctr" defTabSz="1600200" eaLnBrk="1" hangingPunct="1"/>
              <a:r>
                <a:rPr lang="en-US" sz="1500" b="1">
                  <a:solidFill>
                    <a:srgbClr val="FFFFFF"/>
                  </a:solidFill>
                </a:rPr>
                <a:t>GREEN</a:t>
              </a:r>
            </a:p>
            <a:p>
              <a:pPr algn="ctr" defTabSz="1600200" eaLnBrk="1" hangingPunct="1"/>
              <a:r>
                <a:rPr lang="en-US" sz="1500" b="1">
                  <a:solidFill>
                    <a:srgbClr val="FFFFFF"/>
                  </a:solidFill>
                </a:rPr>
                <a:t>FORCES</a:t>
              </a:r>
            </a:p>
          </p:txBody>
        </p:sp>
      </p:grpSp>
      <p:pic>
        <p:nvPicPr>
          <p:cNvPr id="21508" name="Picture 6" descr="DShK"/>
          <p:cNvPicPr>
            <a:picLocks noChangeAspect="1" noChangeArrowheads="1"/>
          </p:cNvPicPr>
          <p:nvPr/>
        </p:nvPicPr>
        <p:blipFill>
          <a:blip r:embed="rId2" cstate="print"/>
          <a:srcRect/>
          <a:stretch>
            <a:fillRect/>
          </a:stretch>
        </p:blipFill>
        <p:spPr bwMode="auto">
          <a:xfrm>
            <a:off x="6400800" y="2971800"/>
            <a:ext cx="2720975" cy="3863975"/>
          </a:xfrm>
          <a:prstGeom prst="rect">
            <a:avLst/>
          </a:prstGeom>
          <a:noFill/>
          <a:ln w="9525">
            <a:noFill/>
            <a:miter lim="800000"/>
            <a:headEnd/>
            <a:tailEnd/>
          </a:ln>
        </p:spPr>
      </p:pic>
      <p:pic>
        <p:nvPicPr>
          <p:cNvPr id="21509" name="Picture 7" descr="DShKM antiaircraft machine gun on a T-55 tank commander's roof hatch"/>
          <p:cNvPicPr>
            <a:picLocks noChangeAspect="1" noChangeArrowheads="1"/>
          </p:cNvPicPr>
          <p:nvPr/>
        </p:nvPicPr>
        <p:blipFill>
          <a:blip r:embed="rId3" cstate="print"/>
          <a:srcRect/>
          <a:stretch>
            <a:fillRect/>
          </a:stretch>
        </p:blipFill>
        <p:spPr bwMode="auto">
          <a:xfrm>
            <a:off x="0" y="0"/>
            <a:ext cx="2222500" cy="3124200"/>
          </a:xfrm>
          <a:prstGeom prst="rect">
            <a:avLst/>
          </a:prstGeom>
          <a:noFill/>
          <a:ln w="9525">
            <a:noFill/>
            <a:miter lim="800000"/>
            <a:headEnd/>
            <a:tailEnd/>
          </a:ln>
        </p:spPr>
      </p:pic>
      <p:sp>
        <p:nvSpPr>
          <p:cNvPr id="21510" name="Rectangle 8"/>
          <p:cNvSpPr>
            <a:spLocks noChangeArrowheads="1"/>
          </p:cNvSpPr>
          <p:nvPr/>
        </p:nvSpPr>
        <p:spPr bwMode="auto">
          <a:xfrm>
            <a:off x="3302000" y="104775"/>
            <a:ext cx="2540000" cy="0"/>
          </a:xfrm>
          <a:prstGeom prst="rect">
            <a:avLst/>
          </a:prstGeom>
          <a:solidFill>
            <a:srgbClr val="F9F9F9"/>
          </a:solidFill>
          <a:ln w="9525" algn="ctr">
            <a:noFill/>
            <a:miter lim="800000"/>
            <a:headEnd/>
            <a:tailEnd/>
          </a:ln>
        </p:spPr>
        <p:txBody>
          <a:bodyPr wrap="none" lIns="133347" tIns="66673" rIns="133347" bIns="66673" anchor="ctr">
            <a:spAutoFit/>
          </a:bodyPr>
          <a:lstStyle/>
          <a:p>
            <a:endParaRPr lang="en-US"/>
          </a:p>
        </p:txBody>
      </p:sp>
      <p:sp>
        <p:nvSpPr>
          <p:cNvPr id="21511" name="Rectangle 9"/>
          <p:cNvSpPr>
            <a:spLocks noChangeArrowheads="1"/>
          </p:cNvSpPr>
          <p:nvPr/>
        </p:nvSpPr>
        <p:spPr bwMode="auto">
          <a:xfrm>
            <a:off x="3302000" y="263525"/>
            <a:ext cx="2540000" cy="0"/>
          </a:xfrm>
          <a:prstGeom prst="rect">
            <a:avLst/>
          </a:prstGeom>
          <a:solidFill>
            <a:srgbClr val="F9F9F9"/>
          </a:solidFill>
          <a:ln w="9525" algn="ctr">
            <a:noFill/>
            <a:miter lim="800000"/>
            <a:headEnd/>
            <a:tailEnd/>
          </a:ln>
        </p:spPr>
        <p:txBody>
          <a:bodyPr wrap="none" lIns="133347" tIns="66673" rIns="133347" bIns="66673" anchor="ctr">
            <a:spAutoFit/>
          </a:bodyPr>
          <a:lstStyle/>
          <a:p>
            <a:endParaRPr lang="en-US"/>
          </a:p>
        </p:txBody>
      </p:sp>
      <p:graphicFrame>
        <p:nvGraphicFramePr>
          <p:cNvPr id="55306" name="Group 10"/>
          <p:cNvGraphicFramePr>
            <a:graphicFrameLocks noGrp="1"/>
          </p:cNvGraphicFramePr>
          <p:nvPr/>
        </p:nvGraphicFramePr>
        <p:xfrm>
          <a:off x="3846513" y="285750"/>
          <a:ext cx="2540000" cy="6339776"/>
        </p:xfrm>
        <a:graphic>
          <a:graphicData uri="http://schemas.openxmlformats.org/drawingml/2006/table">
            <a:tbl>
              <a:tblPr/>
              <a:tblGrid>
                <a:gridCol w="1270000"/>
                <a:gridCol w="1270000"/>
              </a:tblGrid>
              <a:tr h="315913">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Type</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heavy machine gun</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15913">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Nation(s) of origin</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Soviet Union</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15913">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Operators</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Soviet Union,</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15913">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War service</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WW2</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15913">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Variants</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DShKM</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15913">
                <a:tc gridSpan="2">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Specifications</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DEEEE"/>
                    </a:solidFill>
                  </a:tcPr>
                </a:tc>
                <a:tc hMerge="1">
                  <a:txBody>
                    <a:bodyPr/>
                    <a:lstStyle/>
                    <a:p>
                      <a:endParaRPr lang="en-US"/>
                    </a:p>
                  </a:txBody>
                  <a:tcPr/>
                </a:tc>
              </a:tr>
              <a:tr h="315913">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Type</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air cooled</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15913">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hlinkClick r:id="rId4" tooltip="Caliber"/>
                        </a:rPr>
                        <a:t>Caliber</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12.7</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15913">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hlinkClick r:id="rId5" tooltip="Ammunition"/>
                        </a:rPr>
                        <a:t>Ammunition</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12.7 x 109 mm</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15913">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Feed system</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belt 50 rounds</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15913">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hlinkClick r:id="rId6" tooltip="Firearm action"/>
                        </a:rPr>
                        <a:t>Action</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gas</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15913">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Length</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1625 mm</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15913">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hlinkClick r:id="rId7" tooltip="Gun barrel"/>
                        </a:rPr>
                        <a:t>Barrel</a:t>
                      </a: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 length</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1070 mm</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498475">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Weight</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34 kg (gun only)</a:t>
                      </a:r>
                      <a:br>
                        <a:rPr kumimoji="0" lang="en-US" sz="1200" b="1" i="0" u="none" strike="noStrike" cap="none" normalizeH="0" baseline="0" smtClean="0">
                          <a:ln>
                            <a:noFill/>
                          </a:ln>
                          <a:solidFill>
                            <a:srgbClr val="000000"/>
                          </a:solidFill>
                          <a:effectLst/>
                          <a:latin typeface="Times New Roman" pitchFamily="18" charset="0"/>
                          <a:cs typeface="Times New Roman" pitchFamily="18" charset="0"/>
                        </a:rPr>
                      </a:b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157 kg on wheeled mounting</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15913">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hlinkClick r:id="rId8" tooltip="Rate of fire"/>
                        </a:rPr>
                        <a:t>Rate of fire</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600 rounds/min</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315913">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Muzzle velocity</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850 m/s</a:t>
                      </a:r>
                      <a:endParaRPr kumimoji="0" lang="en-US" sz="2400" b="1" i="0" u="none" strike="noStrike" cap="none" normalizeH="0" baseline="0" smtClean="0">
                        <a:ln>
                          <a:noFill/>
                        </a:ln>
                        <a:solidFill>
                          <a:schemeClr val="tx1"/>
                        </a:solidFill>
                        <a:effectLst/>
                        <a:latin typeface="Times New Roman" pitchFamily="18" charset="0"/>
                      </a:endParaRPr>
                    </a:p>
                  </a:txBody>
                  <a:tcPr marL="133347" marR="133347" marT="66673" marB="6667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bl>
          </a:graphicData>
        </a:graphic>
      </p:graphicFrame>
      <p:sp>
        <p:nvSpPr>
          <p:cNvPr id="55359" name="Rectangle 63"/>
          <p:cNvSpPr>
            <a:spLocks noGrp="1" noChangeArrowheads="1"/>
          </p:cNvSpPr>
          <p:nvPr>
            <p:ph type="ctrTitle"/>
          </p:nvPr>
        </p:nvSpPr>
        <p:spPr>
          <a:xfrm>
            <a:off x="0" y="3030538"/>
            <a:ext cx="4095750" cy="3232150"/>
          </a:xfrm>
        </p:spPr>
        <p:txBody>
          <a:bodyPr lIns="0" rIns="457200">
            <a:spAutoFit/>
          </a:bodyPr>
          <a:lstStyle/>
          <a:p>
            <a:pPr marL="838200" indent="-838200" algn="l" eaLnBrk="1" hangingPunct="1">
              <a:buFont typeface="Wingdings" pitchFamily="2" charset="2"/>
              <a:buNone/>
              <a:defRPr/>
            </a:pPr>
            <a:r>
              <a:rPr lang="en-US" sz="1800" b="1" smtClean="0"/>
              <a:t/>
            </a:r>
            <a:br>
              <a:rPr lang="en-US" sz="1800" b="1" smtClean="0"/>
            </a:br>
            <a:r>
              <a:rPr lang="en-US" sz="1000" b="1" smtClean="0"/>
              <a:t>The first such gun, the Degtyarev, Krupnocalibernyi (was built in 1930 and this gun was produced in small quantities from 1933 to 1935. The gun was fed from a drum magazine of only thirty rounds, and had a poor rate of fire. Shpagin developed a belt feed mechanism to fit to the DK giving rise, in 1938, to the adoption of the gun as the DShK 1938. As an anti-aircraft weapon it was mounted on pintle and tripod mounts, and on a triple mount on the GAZ-AA truck. Late in the war, it was mounted on the cupolas of IS-2 tanks and ISU-152 self-propelled guns. As an Infantry heavy support weapon it used a two-wheeled trolley, similar to that developed by Sokolov for the 1910 Maxim gun. It was also mounted in vehicle turrets, for example, in the T-40 light amphibious tank.</a:t>
            </a:r>
            <a:r>
              <a:rPr lang="en-US" sz="1800" smtClean="0"/>
              <a:t> </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0"/>
            <a:ext cx="8229600" cy="914400"/>
          </a:xfrm>
        </p:spPr>
        <p:txBody>
          <a:bodyPr/>
          <a:lstStyle/>
          <a:p>
            <a:pPr eaLnBrk="1" hangingPunct="1">
              <a:defRPr/>
            </a:pPr>
            <a:r>
              <a:rPr lang="en-US" smtClean="0"/>
              <a:t>Introduction</a:t>
            </a:r>
          </a:p>
        </p:txBody>
      </p:sp>
      <p:sp>
        <p:nvSpPr>
          <p:cNvPr id="4099" name="Rectangle 3"/>
          <p:cNvSpPr>
            <a:spLocks noGrp="1" noChangeArrowheads="1"/>
          </p:cNvSpPr>
          <p:nvPr>
            <p:ph type="body" idx="1"/>
          </p:nvPr>
        </p:nvSpPr>
        <p:spPr>
          <a:xfrm>
            <a:off x="457200" y="1219200"/>
            <a:ext cx="8229600" cy="4495800"/>
          </a:xfrm>
        </p:spPr>
        <p:txBody>
          <a:bodyPr/>
          <a:lstStyle/>
          <a:p>
            <a:pPr eaLnBrk="1" hangingPunct="1">
              <a:lnSpc>
                <a:spcPct val="90000"/>
              </a:lnSpc>
            </a:pPr>
            <a:r>
              <a:rPr lang="en-US" sz="2400" smtClean="0"/>
              <a:t>Soviet block weapons are the most widely used weapons by both enemy and local national forces in today’s COE.</a:t>
            </a:r>
          </a:p>
          <a:p>
            <a:pPr eaLnBrk="1" hangingPunct="1">
              <a:lnSpc>
                <a:spcPct val="90000"/>
              </a:lnSpc>
            </a:pPr>
            <a:endParaRPr lang="en-US" sz="2400" smtClean="0"/>
          </a:p>
          <a:p>
            <a:pPr eaLnBrk="1" hangingPunct="1">
              <a:lnSpc>
                <a:spcPct val="90000"/>
              </a:lnSpc>
            </a:pPr>
            <a:r>
              <a:rPr lang="en-US" sz="2400" smtClean="0"/>
              <a:t>This block of instruction will give the soldier a working knowledge of the AK series of weapons which addresses needs common to ALL soldiers in theater</a:t>
            </a:r>
          </a:p>
          <a:p>
            <a:pPr eaLnBrk="1" hangingPunct="1">
              <a:lnSpc>
                <a:spcPct val="90000"/>
              </a:lnSpc>
              <a:buFontTx/>
              <a:buNone/>
            </a:pPr>
            <a:endParaRPr lang="en-US" sz="2400" smtClean="0"/>
          </a:p>
          <a:p>
            <a:pPr eaLnBrk="1" hangingPunct="1">
              <a:lnSpc>
                <a:spcPct val="90000"/>
              </a:lnSpc>
            </a:pPr>
            <a:r>
              <a:rPr lang="en-US" sz="2400" smtClean="0"/>
              <a:t>Also provides the foundation necessary for trainers or embedded teams to advance to more technical training such as marksmanship instruction, intelligence analysis etc.</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572000" y="381000"/>
            <a:ext cx="2847975" cy="579438"/>
          </a:xfrm>
          <a:prstGeom prst="rect">
            <a:avLst/>
          </a:prstGeom>
          <a:noFill/>
          <a:ln w="9525">
            <a:noFill/>
            <a:miter lim="800000"/>
            <a:headEnd/>
            <a:tailEnd/>
          </a:ln>
        </p:spPr>
        <p:txBody>
          <a:bodyPr wrap="none">
            <a:spAutoFit/>
          </a:bodyPr>
          <a:lstStyle/>
          <a:p>
            <a:pPr eaLnBrk="1" hangingPunct="1"/>
            <a:r>
              <a:rPr lang="en-US" sz="3200" b="1">
                <a:solidFill>
                  <a:srgbClr val="0000FF"/>
                </a:solidFill>
              </a:rPr>
              <a:t>82 mm Mortar</a:t>
            </a:r>
          </a:p>
        </p:txBody>
      </p:sp>
      <p:grpSp>
        <p:nvGrpSpPr>
          <p:cNvPr id="22531" name="Group 3"/>
          <p:cNvGrpSpPr>
            <a:grpSpLocks/>
          </p:cNvGrpSpPr>
          <p:nvPr/>
        </p:nvGrpSpPr>
        <p:grpSpPr bwMode="auto">
          <a:xfrm>
            <a:off x="8312150" y="268288"/>
            <a:ext cx="831850" cy="1116012"/>
            <a:chOff x="2618" y="3470"/>
            <a:chExt cx="259" cy="434"/>
          </a:xfrm>
        </p:grpSpPr>
        <p:sp>
          <p:nvSpPr>
            <p:cNvPr id="22538" name="Rectangle 4"/>
            <p:cNvSpPr>
              <a:spLocks noChangeArrowheads="1"/>
            </p:cNvSpPr>
            <p:nvPr/>
          </p:nvSpPr>
          <p:spPr bwMode="auto">
            <a:xfrm>
              <a:off x="2637" y="3504"/>
              <a:ext cx="240" cy="38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2539" name="Text Box 5"/>
            <p:cNvSpPr txBox="1">
              <a:spLocks noChangeArrowheads="1"/>
            </p:cNvSpPr>
            <p:nvPr/>
          </p:nvSpPr>
          <p:spPr bwMode="auto">
            <a:xfrm rot="-5400000">
              <a:off x="2497" y="3591"/>
              <a:ext cx="434" cy="192"/>
            </a:xfrm>
            <a:prstGeom prst="rect">
              <a:avLst/>
            </a:prstGeom>
            <a:noFill/>
            <a:ln w="9525">
              <a:noFill/>
              <a:miter lim="800000"/>
              <a:headEnd/>
              <a:tailEnd/>
            </a:ln>
          </p:spPr>
          <p:txBody>
            <a:bodyPr lIns="160009" tIns="80005" rIns="160009" bIns="80005">
              <a:spAutoFit/>
            </a:bodyPr>
            <a:lstStyle/>
            <a:p>
              <a:pPr algn="ctr" defTabSz="1600200" eaLnBrk="1" hangingPunct="1"/>
              <a:r>
                <a:rPr lang="en-US" sz="1500" b="1">
                  <a:solidFill>
                    <a:srgbClr val="FFFFFF"/>
                  </a:solidFill>
                </a:rPr>
                <a:t>GREEN</a:t>
              </a:r>
            </a:p>
            <a:p>
              <a:pPr algn="ctr" defTabSz="1600200" eaLnBrk="1" hangingPunct="1"/>
              <a:r>
                <a:rPr lang="en-US" sz="1500" b="1">
                  <a:solidFill>
                    <a:srgbClr val="FFFFFF"/>
                  </a:solidFill>
                </a:rPr>
                <a:t>FORCES</a:t>
              </a:r>
            </a:p>
          </p:txBody>
        </p:sp>
      </p:grpSp>
      <p:sp>
        <p:nvSpPr>
          <p:cNvPr id="22532" name="Rectangle 6"/>
          <p:cNvSpPr>
            <a:spLocks noChangeArrowheads="1"/>
          </p:cNvSpPr>
          <p:nvPr/>
        </p:nvSpPr>
        <p:spPr bwMode="auto">
          <a:xfrm>
            <a:off x="3302000" y="104775"/>
            <a:ext cx="2540000" cy="0"/>
          </a:xfrm>
          <a:prstGeom prst="rect">
            <a:avLst/>
          </a:prstGeom>
          <a:solidFill>
            <a:srgbClr val="F9F9F9"/>
          </a:solidFill>
          <a:ln w="9525" algn="ctr">
            <a:noFill/>
            <a:miter lim="800000"/>
            <a:headEnd/>
            <a:tailEnd/>
          </a:ln>
        </p:spPr>
        <p:txBody>
          <a:bodyPr wrap="none" lIns="133347" tIns="66673" rIns="133347" bIns="66673" anchor="ctr">
            <a:spAutoFit/>
          </a:bodyPr>
          <a:lstStyle/>
          <a:p>
            <a:endParaRPr lang="en-US"/>
          </a:p>
        </p:txBody>
      </p:sp>
      <p:sp>
        <p:nvSpPr>
          <p:cNvPr id="22533" name="Rectangle 7"/>
          <p:cNvSpPr>
            <a:spLocks noChangeArrowheads="1"/>
          </p:cNvSpPr>
          <p:nvPr/>
        </p:nvSpPr>
        <p:spPr bwMode="auto">
          <a:xfrm>
            <a:off x="3302000" y="263525"/>
            <a:ext cx="2540000" cy="0"/>
          </a:xfrm>
          <a:prstGeom prst="rect">
            <a:avLst/>
          </a:prstGeom>
          <a:solidFill>
            <a:srgbClr val="F9F9F9"/>
          </a:solidFill>
          <a:ln w="9525" algn="ctr">
            <a:noFill/>
            <a:miter lim="800000"/>
            <a:headEnd/>
            <a:tailEnd/>
          </a:ln>
        </p:spPr>
        <p:txBody>
          <a:bodyPr wrap="none" lIns="133347" tIns="66673" rIns="133347" bIns="66673" anchor="ctr">
            <a:spAutoFit/>
          </a:bodyPr>
          <a:lstStyle/>
          <a:p>
            <a:endParaRPr lang="en-US"/>
          </a:p>
        </p:txBody>
      </p:sp>
      <p:sp>
        <p:nvSpPr>
          <p:cNvPr id="57352" name="Rectangle 8"/>
          <p:cNvSpPr>
            <a:spLocks noGrp="1" noChangeArrowheads="1"/>
          </p:cNvSpPr>
          <p:nvPr>
            <p:ph type="ctrTitle"/>
          </p:nvPr>
        </p:nvSpPr>
        <p:spPr>
          <a:xfrm>
            <a:off x="266700" y="3057525"/>
            <a:ext cx="8631238" cy="3044825"/>
          </a:xfrm>
        </p:spPr>
        <p:txBody>
          <a:bodyPr lIns="0" rIns="457200">
            <a:spAutoFit/>
          </a:bodyPr>
          <a:lstStyle/>
          <a:p>
            <a:pPr marL="838200" indent="-838200" algn="l" eaLnBrk="1" hangingPunct="1">
              <a:buFont typeface="Wingdings" pitchFamily="2" charset="2"/>
              <a:buNone/>
              <a:defRPr/>
            </a:pPr>
            <a:r>
              <a:rPr lang="en-US" sz="2000" b="1" smtClean="0"/>
              <a:t/>
            </a:r>
            <a:br>
              <a:rPr lang="en-US" sz="2000" b="1" smtClean="0"/>
            </a:br>
            <a:r>
              <a:rPr lang="en-US" sz="1200" b="1" smtClean="0"/>
              <a:t>The 82 mm Mortar is the standard mortar in service with PLA Motorized Infantry Battalions to provide indirect fire support. Each Infantry Battalion is equipped with 4~6 82 mm mortars, which are transported by vehicles over long distances and carried by soldiers into firing positions for battle.</a:t>
            </a:r>
            <a:br>
              <a:rPr lang="en-US" sz="1200" b="1" smtClean="0"/>
            </a:br>
            <a:r>
              <a:rPr lang="en-US" sz="1200" b="1" smtClean="0"/>
              <a:t/>
            </a:r>
            <a:br>
              <a:rPr lang="en-US" sz="1200" b="1" smtClean="0"/>
            </a:br>
            <a:r>
              <a:rPr lang="en-US" sz="1200" b="1" smtClean="0"/>
              <a:t>The first generation 82 mm mortar in service with the PLA is Type 53, which is a copy of the Soviet M-37. This mortar is no longer in service.</a:t>
            </a:r>
            <a:br>
              <a:rPr lang="en-US" sz="1200" b="1" smtClean="0"/>
            </a:br>
            <a:r>
              <a:rPr lang="en-US" sz="1200" b="1" smtClean="0"/>
              <a:t>The Type 67 was type classified in 1967 and entered service in 1971 to replace the Type 53. The mortar features a triangular baseplate with a handle. Currently the PLA is still equipped with a large number of Type 67 mortars. It is also fitted on the Type 63 and Type 85 armored personnel carrier (APC) to provide fire support for the mechanized infantry units.</a:t>
            </a:r>
            <a:br>
              <a:rPr lang="en-US" sz="1200" b="1" smtClean="0"/>
            </a:br>
            <a:r>
              <a:rPr lang="en-US" sz="1200" b="1" smtClean="0"/>
              <a:t/>
            </a:r>
            <a:br>
              <a:rPr lang="en-US" sz="1200" b="1" smtClean="0"/>
            </a:br>
            <a:r>
              <a:rPr lang="en-US" sz="1200" b="1" smtClean="0"/>
              <a:t>The third generation Type 84 (also known as PP87) entered service in the mid-1980s to replace the Type 67. The Type 84 features a round baseplate and longer tube. A 81 mm version called W87 was developed for the export market. Both Type 84 and W87 can fire the latest extended</a:t>
            </a:r>
            <a:r>
              <a:rPr lang="en-US" sz="1800" smtClean="0"/>
              <a:t> </a:t>
            </a:r>
          </a:p>
        </p:txBody>
      </p:sp>
      <p:pic>
        <p:nvPicPr>
          <p:cNvPr id="22535" name="Picture 9" descr="Type 67"/>
          <p:cNvPicPr>
            <a:picLocks noChangeAspect="1" noChangeArrowheads="1"/>
          </p:cNvPicPr>
          <p:nvPr/>
        </p:nvPicPr>
        <p:blipFill>
          <a:blip r:embed="rId2" cstate="print"/>
          <a:srcRect/>
          <a:stretch>
            <a:fillRect/>
          </a:stretch>
        </p:blipFill>
        <p:spPr bwMode="auto">
          <a:xfrm>
            <a:off x="0" y="0"/>
            <a:ext cx="3505200" cy="3243263"/>
          </a:xfrm>
          <a:prstGeom prst="rect">
            <a:avLst/>
          </a:prstGeom>
          <a:noFill/>
          <a:ln w="9525">
            <a:noFill/>
            <a:miter lim="800000"/>
            <a:headEnd/>
            <a:tailEnd/>
          </a:ln>
        </p:spPr>
      </p:pic>
      <p:sp>
        <p:nvSpPr>
          <p:cNvPr id="22536" name="Rectangle 10"/>
          <p:cNvSpPr>
            <a:spLocks noChangeArrowheads="1"/>
          </p:cNvSpPr>
          <p:nvPr/>
        </p:nvSpPr>
        <p:spPr bwMode="auto">
          <a:xfrm>
            <a:off x="0" y="1004888"/>
            <a:ext cx="9144000" cy="0"/>
          </a:xfrm>
          <a:prstGeom prst="rect">
            <a:avLst/>
          </a:prstGeom>
          <a:solidFill>
            <a:srgbClr val="999999"/>
          </a:solidFill>
          <a:ln w="9525" algn="ctr">
            <a:noFill/>
            <a:miter lim="800000"/>
            <a:headEnd/>
            <a:tailEnd/>
          </a:ln>
        </p:spPr>
        <p:txBody>
          <a:bodyPr wrap="none" anchor="ctr">
            <a:spAutoFit/>
          </a:bodyPr>
          <a:lstStyle/>
          <a:p>
            <a:endParaRPr lang="en-US"/>
          </a:p>
        </p:txBody>
      </p:sp>
      <p:sp>
        <p:nvSpPr>
          <p:cNvPr id="22537" name="Rectangle 11"/>
          <p:cNvSpPr>
            <a:spLocks noChangeArrowheads="1"/>
          </p:cNvSpPr>
          <p:nvPr/>
        </p:nvSpPr>
        <p:spPr bwMode="auto">
          <a:xfrm>
            <a:off x="0" y="1004888"/>
            <a:ext cx="9144000" cy="0"/>
          </a:xfrm>
          <a:prstGeom prst="rect">
            <a:avLst/>
          </a:prstGeom>
          <a:solidFill>
            <a:srgbClr val="999999"/>
          </a:solidFill>
          <a:ln w="9525" algn="ctr">
            <a:noFill/>
            <a:miter lim="800000"/>
            <a:headEnd/>
            <a:tailEnd/>
          </a:ln>
        </p:spPr>
        <p:txBody>
          <a:bodyPr wrap="none" anchor="ctr">
            <a:spAutoFit/>
          </a:bodyPr>
          <a:lstStyle/>
          <a:p>
            <a:endParaRPr lang="en-US"/>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762000"/>
          </a:xfrm>
        </p:spPr>
        <p:txBody>
          <a:bodyPr/>
          <a:lstStyle/>
          <a:p>
            <a:pPr eaLnBrk="1" hangingPunct="1">
              <a:defRPr/>
            </a:pPr>
            <a:r>
              <a:rPr lang="en-US" smtClean="0"/>
              <a:t>Nomenclature</a:t>
            </a:r>
          </a:p>
        </p:txBody>
      </p:sp>
      <p:sp>
        <p:nvSpPr>
          <p:cNvPr id="23555" name="Rectangle 3"/>
          <p:cNvSpPr>
            <a:spLocks noGrp="1" noChangeArrowheads="1"/>
          </p:cNvSpPr>
          <p:nvPr>
            <p:ph type="body" idx="1"/>
          </p:nvPr>
        </p:nvSpPr>
        <p:spPr>
          <a:xfrm>
            <a:off x="304800" y="1143000"/>
            <a:ext cx="8229600" cy="4495800"/>
          </a:xfrm>
        </p:spPr>
        <p:txBody>
          <a:bodyPr/>
          <a:lstStyle/>
          <a:p>
            <a:pPr eaLnBrk="1" hangingPunct="1">
              <a:lnSpc>
                <a:spcPct val="90000"/>
              </a:lnSpc>
              <a:buFontTx/>
              <a:buNone/>
            </a:pPr>
            <a:r>
              <a:rPr lang="en-US" sz="2800" u="sng" smtClean="0"/>
              <a:t>Abbreviation </a:t>
            </a:r>
            <a:endParaRPr lang="en-US" sz="2400" u="sng" smtClean="0"/>
          </a:p>
          <a:p>
            <a:pPr eaLnBrk="1" hangingPunct="1">
              <a:lnSpc>
                <a:spcPct val="90000"/>
              </a:lnSpc>
              <a:buFontTx/>
              <a:buNone/>
            </a:pPr>
            <a:endParaRPr lang="en-US" sz="2400" u="sng" smtClean="0"/>
          </a:p>
          <a:p>
            <a:pPr eaLnBrk="1" hangingPunct="1">
              <a:lnSpc>
                <a:spcPct val="90000"/>
              </a:lnSpc>
            </a:pPr>
            <a:r>
              <a:rPr lang="en-US" sz="2400" i="1" smtClean="0"/>
              <a:t>“Avtomat Kalashnikova” </a:t>
            </a:r>
            <a:r>
              <a:rPr lang="en-US" sz="2400" smtClean="0"/>
              <a:t>with “47” being the year of production.</a:t>
            </a:r>
          </a:p>
          <a:p>
            <a:pPr eaLnBrk="1" hangingPunct="1">
              <a:lnSpc>
                <a:spcPct val="90000"/>
              </a:lnSpc>
              <a:buFontTx/>
              <a:buNone/>
            </a:pPr>
            <a:endParaRPr lang="en-US" sz="2400" smtClean="0"/>
          </a:p>
          <a:p>
            <a:pPr eaLnBrk="1" hangingPunct="1">
              <a:lnSpc>
                <a:spcPct val="90000"/>
              </a:lnSpc>
            </a:pPr>
            <a:r>
              <a:rPr lang="en-US" sz="2400" b="1" i="1" smtClean="0"/>
              <a:t>MYTH!-</a:t>
            </a:r>
            <a:r>
              <a:rPr lang="en-US" sz="2400" smtClean="0"/>
              <a:t>  All AK series weapons are “AK-47s”</a:t>
            </a:r>
          </a:p>
          <a:p>
            <a:pPr eaLnBrk="1" hangingPunct="1">
              <a:lnSpc>
                <a:spcPct val="90000"/>
              </a:lnSpc>
              <a:buFontTx/>
              <a:buNone/>
            </a:pPr>
            <a:endParaRPr lang="en-US" sz="2400" smtClean="0"/>
          </a:p>
          <a:p>
            <a:pPr eaLnBrk="1" hangingPunct="1">
              <a:lnSpc>
                <a:spcPct val="90000"/>
              </a:lnSpc>
            </a:pPr>
            <a:r>
              <a:rPr lang="en-US" sz="2400" smtClean="0"/>
              <a:t>Grossly incorrect, unprofessional, misleading and provides faulty information for intelligence analysis which is regurgitated as bad intel for the solders outside the wire.</a:t>
            </a:r>
            <a:r>
              <a:rPr lang="en-US" smtClean="0"/>
              <a:t> </a:t>
            </a:r>
            <a:endParaRPr lang="en-US" sz="2800" smtClean="0"/>
          </a:p>
          <a:p>
            <a:pPr eaLnBrk="1" hangingPunct="1">
              <a:lnSpc>
                <a:spcPct val="90000"/>
              </a:lnSpc>
            </a:pPr>
            <a:endParaRPr lang="en-US" sz="240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762000"/>
          </a:xfrm>
        </p:spPr>
        <p:txBody>
          <a:bodyPr/>
          <a:lstStyle/>
          <a:p>
            <a:pPr eaLnBrk="1" hangingPunct="1">
              <a:defRPr/>
            </a:pPr>
            <a:r>
              <a:rPr lang="en-US" smtClean="0"/>
              <a:t>Origins</a:t>
            </a:r>
          </a:p>
        </p:txBody>
      </p:sp>
      <p:sp>
        <p:nvSpPr>
          <p:cNvPr id="24579" name="Rectangle 3"/>
          <p:cNvSpPr>
            <a:spLocks noGrp="1" noChangeArrowheads="1"/>
          </p:cNvSpPr>
          <p:nvPr>
            <p:ph type="body" idx="1"/>
          </p:nvPr>
        </p:nvSpPr>
        <p:spPr>
          <a:xfrm>
            <a:off x="457200" y="1219200"/>
            <a:ext cx="8229600" cy="4495800"/>
          </a:xfrm>
        </p:spPr>
        <p:txBody>
          <a:bodyPr/>
          <a:lstStyle/>
          <a:p>
            <a:pPr eaLnBrk="1" hangingPunct="1">
              <a:buFontTx/>
              <a:buNone/>
            </a:pPr>
            <a:r>
              <a:rPr lang="en-US" sz="2800" u="sng" smtClean="0"/>
              <a:t>History</a:t>
            </a:r>
            <a:endParaRPr lang="en-US" sz="2400" smtClean="0"/>
          </a:p>
          <a:p>
            <a:pPr eaLnBrk="1" hangingPunct="1">
              <a:buFontTx/>
              <a:buNone/>
            </a:pPr>
            <a:endParaRPr lang="en-US" sz="2400" smtClean="0"/>
          </a:p>
          <a:p>
            <a:pPr eaLnBrk="1" hangingPunct="1"/>
            <a:r>
              <a:rPr lang="en-US" sz="2400" smtClean="0"/>
              <a:t>Based on German “</a:t>
            </a:r>
            <a:r>
              <a:rPr lang="en-US" sz="2400" i="1" smtClean="0"/>
              <a:t>Sturmgehewr</a:t>
            </a:r>
            <a:r>
              <a:rPr lang="en-US" sz="2400" smtClean="0"/>
              <a:t>” assault rifle developed at the end of WWII by the Germans, the M1 Garand and the Browning Model 8.</a:t>
            </a:r>
          </a:p>
          <a:p>
            <a:pPr eaLnBrk="1" hangingPunct="1">
              <a:buFontTx/>
              <a:buNone/>
            </a:pPr>
            <a:endParaRPr lang="en-US" sz="2400" smtClean="0"/>
          </a:p>
          <a:p>
            <a:pPr eaLnBrk="1" hangingPunct="1"/>
            <a:r>
              <a:rPr lang="en-US" sz="2400" smtClean="0"/>
              <a:t>Producers name was Mikhail Kalishnakov</a:t>
            </a:r>
            <a:r>
              <a:rPr lang="en-US" sz="2800" smtClean="0"/>
              <a:t>.</a:t>
            </a:r>
          </a:p>
          <a:p>
            <a:pPr eaLnBrk="1" hangingPunct="1"/>
            <a:endParaRPr lang="en-US" sz="2800" smtClean="0"/>
          </a:p>
          <a:p>
            <a:pPr eaLnBrk="1" hangingPunct="1"/>
            <a:r>
              <a:rPr lang="en-US" sz="2400" smtClean="0"/>
              <a:t>More AK series assault rifles have been produced than any other type in the world.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685800"/>
          </a:xfrm>
        </p:spPr>
        <p:txBody>
          <a:bodyPr/>
          <a:lstStyle/>
          <a:p>
            <a:pPr eaLnBrk="1" hangingPunct="1">
              <a:defRPr/>
            </a:pPr>
            <a:r>
              <a:rPr lang="en-US" sz="4000" smtClean="0"/>
              <a:t>Technical Data – AK 47</a:t>
            </a:r>
          </a:p>
        </p:txBody>
      </p:sp>
      <p:sp>
        <p:nvSpPr>
          <p:cNvPr id="25603" name="Rectangle 4"/>
          <p:cNvSpPr>
            <a:spLocks noChangeArrowheads="1"/>
          </p:cNvSpPr>
          <p:nvPr/>
        </p:nvSpPr>
        <p:spPr bwMode="auto">
          <a:xfrm>
            <a:off x="0" y="1752600"/>
            <a:ext cx="4572000" cy="4211638"/>
          </a:xfrm>
          <a:prstGeom prst="rect">
            <a:avLst/>
          </a:prstGeom>
          <a:noFill/>
          <a:ln w="9525">
            <a:noFill/>
            <a:miter lim="800000"/>
            <a:headEnd/>
            <a:tailEnd/>
          </a:ln>
        </p:spPr>
        <p:txBody>
          <a:bodyPr>
            <a:spAutoFit/>
          </a:bodyPr>
          <a:lstStyle/>
          <a:p>
            <a:r>
              <a:rPr lang="en-US" b="1"/>
              <a:t>Section II. Technical Data </a:t>
            </a:r>
            <a:endParaRPr lang="en-US"/>
          </a:p>
          <a:p>
            <a:pPr lvl="1"/>
            <a:endParaRPr lang="en-US"/>
          </a:p>
          <a:p>
            <a:pPr lvl="2"/>
            <a:r>
              <a:rPr lang="en-US" b="1"/>
              <a:t>Country of origin: Russia and others </a:t>
            </a:r>
            <a:endParaRPr lang="en-US"/>
          </a:p>
          <a:p>
            <a:pPr lvl="2"/>
            <a:r>
              <a:rPr lang="en-US" b="1"/>
              <a:t>Caliber: 7.62 x 39 mm </a:t>
            </a:r>
            <a:endParaRPr lang="en-US"/>
          </a:p>
          <a:p>
            <a:pPr lvl="2"/>
            <a:r>
              <a:rPr lang="en-US" b="1"/>
              <a:t>Max effective range: 300 m </a:t>
            </a:r>
            <a:endParaRPr lang="en-US"/>
          </a:p>
          <a:p>
            <a:pPr lvl="2"/>
            <a:r>
              <a:rPr lang="en-US" b="1"/>
              <a:t>Rate of fire: 600 rpm (250 rpm–semi-auto) </a:t>
            </a:r>
            <a:endParaRPr lang="en-US"/>
          </a:p>
          <a:p>
            <a:pPr lvl="2"/>
            <a:r>
              <a:rPr lang="en-US" b="1"/>
              <a:t>Operation: Select fire (auto/semi-auto) </a:t>
            </a:r>
            <a:endParaRPr lang="en-US"/>
          </a:p>
          <a:p>
            <a:pPr lvl="2"/>
            <a:r>
              <a:rPr lang="en-US" b="1"/>
              <a:t>Overall length: 900 mm (AK-47); 550/800mm (AKS-47) </a:t>
            </a:r>
            <a:endParaRPr lang="en-US"/>
          </a:p>
          <a:p>
            <a:pPr lvl="2"/>
            <a:r>
              <a:rPr lang="en-US" b="1"/>
              <a:t>Feed device: 30-rd box magazine </a:t>
            </a:r>
            <a:endParaRPr lang="en-US"/>
          </a:p>
          <a:p>
            <a:r>
              <a:rPr lang="en-US" b="1"/>
              <a:t>	Weight loaded: 4.3 kg</a:t>
            </a:r>
            <a:endParaRPr lang="en-US"/>
          </a:p>
        </p:txBody>
      </p:sp>
      <p:pic>
        <p:nvPicPr>
          <p:cNvPr id="25604" name="Picture 5"/>
          <p:cNvPicPr>
            <a:picLocks noChangeAspect="1" noChangeArrowheads="1"/>
          </p:cNvPicPr>
          <p:nvPr/>
        </p:nvPicPr>
        <p:blipFill>
          <a:blip r:embed="rId2" cstate="print"/>
          <a:srcRect/>
          <a:stretch>
            <a:fillRect/>
          </a:stretch>
        </p:blipFill>
        <p:spPr bwMode="auto">
          <a:xfrm>
            <a:off x="4724400" y="2209800"/>
            <a:ext cx="4419600" cy="2209800"/>
          </a:xfrm>
          <a:prstGeom prst="rect">
            <a:avLst/>
          </a:prstGeom>
          <a:noFill/>
          <a:ln w="9525">
            <a:noFill/>
            <a:miter lim="800000"/>
            <a:headEnd/>
            <a:tailEnd/>
          </a:ln>
        </p:spPr>
      </p:pic>
      <p:sp>
        <p:nvSpPr>
          <p:cNvPr id="25605" name="Rectangle 7"/>
          <p:cNvSpPr>
            <a:spLocks noChangeArrowheads="1"/>
          </p:cNvSpPr>
          <p:nvPr/>
        </p:nvSpPr>
        <p:spPr bwMode="auto">
          <a:xfrm>
            <a:off x="6248400" y="1441450"/>
            <a:ext cx="1516063" cy="579438"/>
          </a:xfrm>
          <a:prstGeom prst="rect">
            <a:avLst/>
          </a:prstGeom>
          <a:noFill/>
          <a:ln w="9525">
            <a:noFill/>
            <a:miter lim="800000"/>
            <a:headEnd/>
            <a:tailEnd/>
          </a:ln>
        </p:spPr>
        <p:txBody>
          <a:bodyPr wrap="none">
            <a:spAutoFit/>
          </a:bodyPr>
          <a:lstStyle/>
          <a:p>
            <a:r>
              <a:rPr lang="en-US" sz="3200" b="1">
                <a:latin typeface="Arial Black" pitchFamily="34" charset="0"/>
              </a:rPr>
              <a:t>AK-47</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8229600" cy="685800"/>
          </a:xfrm>
        </p:spPr>
        <p:txBody>
          <a:bodyPr/>
          <a:lstStyle/>
          <a:p>
            <a:pPr eaLnBrk="1" hangingPunct="1">
              <a:defRPr/>
            </a:pPr>
            <a:r>
              <a:rPr lang="en-US" sz="3600" smtClean="0"/>
              <a:t>Technical Data – AKM (M=Modernized)</a:t>
            </a:r>
          </a:p>
        </p:txBody>
      </p:sp>
      <p:sp>
        <p:nvSpPr>
          <p:cNvPr id="26627" name="Rectangle 4"/>
          <p:cNvSpPr>
            <a:spLocks noChangeArrowheads="1"/>
          </p:cNvSpPr>
          <p:nvPr/>
        </p:nvSpPr>
        <p:spPr bwMode="auto">
          <a:xfrm>
            <a:off x="0" y="1143000"/>
            <a:ext cx="4343400" cy="4486275"/>
          </a:xfrm>
          <a:prstGeom prst="rect">
            <a:avLst/>
          </a:prstGeom>
          <a:noFill/>
          <a:ln w="9525">
            <a:noFill/>
            <a:miter lim="800000"/>
            <a:headEnd/>
            <a:tailEnd/>
          </a:ln>
        </p:spPr>
        <p:txBody>
          <a:bodyPr>
            <a:spAutoFit/>
          </a:bodyPr>
          <a:lstStyle/>
          <a:p>
            <a:pPr lvl="1"/>
            <a:endParaRPr lang="en-US"/>
          </a:p>
          <a:p>
            <a:pPr lvl="1"/>
            <a:r>
              <a:rPr lang="en-US" b="1"/>
              <a:t>Country of origin:</a:t>
            </a:r>
          </a:p>
          <a:p>
            <a:pPr lvl="1"/>
            <a:endParaRPr lang="en-US"/>
          </a:p>
          <a:p>
            <a:r>
              <a:rPr lang="en-US" b="1"/>
              <a:t>	Russia and others </a:t>
            </a:r>
            <a:endParaRPr lang="en-US"/>
          </a:p>
          <a:p>
            <a:pPr lvl="1"/>
            <a:r>
              <a:rPr lang="en-US" b="1"/>
              <a:t>	Caliber: 7.62 x 39 mm </a:t>
            </a:r>
            <a:endParaRPr lang="en-US"/>
          </a:p>
          <a:p>
            <a:pPr lvl="1"/>
            <a:r>
              <a:rPr lang="en-US" b="1"/>
              <a:t>	Max effective range: 300 m 	Rate of 	fire: 600 rpm (120-	150* rpm–semi-	auto) </a:t>
            </a:r>
            <a:endParaRPr lang="en-US"/>
          </a:p>
          <a:p>
            <a:r>
              <a:rPr lang="en-US" b="1"/>
              <a:t>	Operation: Select fire 	(auto/semi-auto) </a:t>
            </a:r>
            <a:endParaRPr lang="en-US"/>
          </a:p>
          <a:p>
            <a:pPr lvl="2"/>
            <a:r>
              <a:rPr lang="en-US" b="1"/>
              <a:t>Feed device: 30-rd box magazine/Drum magazine </a:t>
            </a:r>
            <a:endParaRPr lang="en-US"/>
          </a:p>
          <a:p>
            <a:pPr lvl="2"/>
            <a:r>
              <a:rPr lang="en-US" b="1"/>
              <a:t>Weight loaded: 3.75-3.86 	kg (AKM) &amp; 3.2 kg (AKMS) </a:t>
            </a:r>
          </a:p>
          <a:p>
            <a:pPr lvl="2"/>
            <a:endParaRPr lang="en-US"/>
          </a:p>
          <a:p>
            <a:endParaRPr lang="en-US"/>
          </a:p>
        </p:txBody>
      </p:sp>
      <p:pic>
        <p:nvPicPr>
          <p:cNvPr id="26628" name="Picture 5"/>
          <p:cNvPicPr>
            <a:picLocks noChangeAspect="1" noChangeArrowheads="1"/>
          </p:cNvPicPr>
          <p:nvPr/>
        </p:nvPicPr>
        <p:blipFill>
          <a:blip r:embed="rId2" cstate="print"/>
          <a:srcRect/>
          <a:stretch>
            <a:fillRect/>
          </a:stretch>
        </p:blipFill>
        <p:spPr bwMode="auto">
          <a:xfrm>
            <a:off x="5029200" y="1981200"/>
            <a:ext cx="4114800" cy="1411288"/>
          </a:xfrm>
          <a:prstGeom prst="rect">
            <a:avLst/>
          </a:prstGeom>
          <a:noFill/>
          <a:ln w="9525">
            <a:noFill/>
            <a:miter lim="800000"/>
            <a:headEnd/>
            <a:tailEnd/>
          </a:ln>
        </p:spPr>
      </p:pic>
      <p:sp>
        <p:nvSpPr>
          <p:cNvPr id="26629" name="Text Box 6"/>
          <p:cNvSpPr txBox="1">
            <a:spLocks noChangeArrowheads="1"/>
          </p:cNvSpPr>
          <p:nvPr/>
        </p:nvSpPr>
        <p:spPr bwMode="auto">
          <a:xfrm>
            <a:off x="6553200" y="1143000"/>
            <a:ext cx="1371600" cy="579438"/>
          </a:xfrm>
          <a:prstGeom prst="rect">
            <a:avLst/>
          </a:prstGeom>
          <a:noFill/>
          <a:ln w="9525">
            <a:noFill/>
            <a:miter lim="800000"/>
            <a:headEnd/>
            <a:tailEnd/>
          </a:ln>
        </p:spPr>
        <p:txBody>
          <a:bodyPr>
            <a:spAutoFit/>
          </a:bodyPr>
          <a:lstStyle/>
          <a:p>
            <a:pPr algn="ctr">
              <a:spcBef>
                <a:spcPct val="50000"/>
              </a:spcBef>
            </a:pPr>
            <a:r>
              <a:rPr lang="en-US" sz="3200" b="1">
                <a:latin typeface="Arial Black" pitchFamily="34" charset="0"/>
              </a:rPr>
              <a:t>AKM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8"/>
          <p:cNvSpPr txBox="1">
            <a:spLocks noChangeArrowheads="1"/>
          </p:cNvSpPr>
          <p:nvPr/>
        </p:nvSpPr>
        <p:spPr bwMode="auto">
          <a:xfrm>
            <a:off x="685800" y="1219200"/>
            <a:ext cx="7924800" cy="3938588"/>
          </a:xfrm>
          <a:prstGeom prst="rect">
            <a:avLst/>
          </a:prstGeom>
          <a:noFill/>
          <a:ln w="9525">
            <a:noFill/>
            <a:miter lim="800000"/>
            <a:headEnd/>
            <a:tailEnd/>
          </a:ln>
        </p:spPr>
        <p:txBody>
          <a:bodyPr>
            <a:spAutoFit/>
          </a:bodyPr>
          <a:lstStyle/>
          <a:p>
            <a:pPr algn="ctr">
              <a:spcBef>
                <a:spcPct val="50000"/>
              </a:spcBef>
            </a:pPr>
            <a:r>
              <a:rPr lang="en-US" sz="2800"/>
              <a:t>TRANSITION TO  AK CLASS ENGLISH/ARABIC</a:t>
            </a:r>
          </a:p>
          <a:p>
            <a:pPr algn="ctr">
              <a:spcBef>
                <a:spcPct val="50000"/>
              </a:spcBef>
            </a:pPr>
            <a:endParaRPr lang="en-US" sz="2800"/>
          </a:p>
          <a:p>
            <a:pPr algn="ctr">
              <a:spcBef>
                <a:spcPct val="50000"/>
              </a:spcBef>
            </a:pPr>
            <a:r>
              <a:rPr lang="en-US" sz="2800"/>
              <a:t>AS THE PI READS THRU THE SLIDES, THE AI WILL DEMONSTRATE ON AN AK</a:t>
            </a:r>
          </a:p>
          <a:p>
            <a:pPr algn="ctr">
              <a:spcBef>
                <a:spcPct val="50000"/>
              </a:spcBef>
            </a:pPr>
            <a:endParaRPr lang="en-US" sz="2800"/>
          </a:p>
          <a:p>
            <a:pPr algn="ctr">
              <a:spcBef>
                <a:spcPct val="50000"/>
              </a:spcBef>
            </a:pPr>
            <a:r>
              <a:rPr lang="en-US" sz="2800"/>
              <a:t>NOTE: ENSURE WEAPON IS CLEARED FIRST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smtClean="0"/>
              <a:t>CLEARING AN AK</a:t>
            </a:r>
          </a:p>
        </p:txBody>
      </p:sp>
      <p:sp>
        <p:nvSpPr>
          <p:cNvPr id="28675" name="Rectangle 3"/>
          <p:cNvSpPr>
            <a:spLocks noGrp="1" noChangeArrowheads="1"/>
          </p:cNvSpPr>
          <p:nvPr>
            <p:ph type="body" idx="1"/>
          </p:nvPr>
        </p:nvSpPr>
        <p:spPr/>
        <p:txBody>
          <a:bodyPr/>
          <a:lstStyle/>
          <a:p>
            <a:pPr eaLnBrk="1" hangingPunct="1"/>
            <a:r>
              <a:rPr lang="en-US" smtClean="0"/>
              <a:t>Point weapon into clearing barrel or safe direction</a:t>
            </a:r>
          </a:p>
          <a:p>
            <a:pPr eaLnBrk="1" hangingPunct="1"/>
            <a:r>
              <a:rPr lang="en-US" smtClean="0"/>
              <a:t>Place weapon on safe</a:t>
            </a:r>
          </a:p>
          <a:p>
            <a:pPr eaLnBrk="1" hangingPunct="1"/>
            <a:r>
              <a:rPr lang="en-US" smtClean="0"/>
              <a:t>Remove magazine</a:t>
            </a:r>
          </a:p>
          <a:p>
            <a:pPr eaLnBrk="1" hangingPunct="1"/>
            <a:r>
              <a:rPr lang="en-US" smtClean="0"/>
              <a:t>Place weapon on Semi (all the way down)</a:t>
            </a:r>
          </a:p>
          <a:p>
            <a:pPr eaLnBrk="1" hangingPunct="1"/>
            <a:r>
              <a:rPr lang="en-US" smtClean="0"/>
              <a:t>Pull bolt to rear/inspect chamber ensure its clear</a:t>
            </a:r>
          </a:p>
          <a:p>
            <a:pPr eaLnBrk="1" hangingPunct="1"/>
            <a:r>
              <a:rPr lang="en-US" smtClean="0"/>
              <a:t>Return weapon to safe</a:t>
            </a:r>
          </a:p>
          <a:p>
            <a:pPr eaLnBrk="1" hangingPunct="1"/>
            <a:endParaRPr lang="en-US"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457200" y="1066800"/>
            <a:ext cx="8229600" cy="4495800"/>
          </a:xfrm>
        </p:spPr>
        <p:txBody>
          <a:bodyPr/>
          <a:lstStyle/>
          <a:p>
            <a:pPr algn="ctr" eaLnBrk="1" hangingPunct="1">
              <a:buFontTx/>
              <a:buNone/>
            </a:pPr>
            <a:r>
              <a:rPr lang="en-US" sz="2800" smtClean="0"/>
              <a:t>USE </a:t>
            </a:r>
          </a:p>
          <a:p>
            <a:pPr algn="ctr" eaLnBrk="1" hangingPunct="1">
              <a:buFontTx/>
              <a:buNone/>
            </a:pPr>
            <a:r>
              <a:rPr lang="en-US" sz="2800" smtClean="0"/>
              <a:t>AK CLASS</a:t>
            </a:r>
          </a:p>
          <a:p>
            <a:pPr algn="ctr" eaLnBrk="1" hangingPunct="1">
              <a:buFontTx/>
              <a:buNone/>
            </a:pPr>
            <a:r>
              <a:rPr lang="en-US" sz="2800" smtClean="0"/>
              <a:t>ENGLISH/ARABIC</a:t>
            </a:r>
          </a:p>
          <a:p>
            <a:pPr algn="ctr" eaLnBrk="1" hangingPunct="1">
              <a:buFontTx/>
              <a:buNone/>
            </a:pPr>
            <a:r>
              <a:rPr lang="en-US" sz="2800" smtClean="0"/>
              <a:t>GET TRANSLATED INTO </a:t>
            </a:r>
          </a:p>
          <a:p>
            <a:pPr algn="ctr" eaLnBrk="1" hangingPunct="1">
              <a:buFontTx/>
              <a:buNone/>
            </a:pPr>
            <a:r>
              <a:rPr lang="en-US" sz="2800" smtClean="0"/>
              <a:t>DARI/PASHTU</a:t>
            </a:r>
          </a:p>
          <a:p>
            <a:pPr algn="ctr" eaLnBrk="1" hangingPunct="1">
              <a:buFontTx/>
              <a:buNone/>
            </a:pPr>
            <a:endParaRPr lang="en-US" sz="2800" smtClean="0"/>
          </a:p>
          <a:p>
            <a:pPr algn="ctr" eaLnBrk="1" hangingPunct="1">
              <a:buFontTx/>
              <a:buNone/>
            </a:pPr>
            <a:r>
              <a:rPr lang="en-US" sz="2800" smtClean="0"/>
              <a:t>GIVE BREAK AFTER PRACTICAL EXERCISE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28600"/>
            <a:ext cx="8229600" cy="609600"/>
          </a:xfrm>
        </p:spPr>
        <p:txBody>
          <a:bodyPr/>
          <a:lstStyle/>
          <a:p>
            <a:pPr eaLnBrk="1" hangingPunct="1">
              <a:defRPr/>
            </a:pPr>
            <a:r>
              <a:rPr lang="en-US" sz="3600" smtClean="0"/>
              <a:t>INFORMATION SUPPORT TO INTELLIGENCE</a:t>
            </a:r>
          </a:p>
        </p:txBody>
      </p:sp>
      <p:sp>
        <p:nvSpPr>
          <p:cNvPr id="30723" name="Rectangle 3"/>
          <p:cNvSpPr>
            <a:spLocks noGrp="1" noChangeArrowheads="1"/>
          </p:cNvSpPr>
          <p:nvPr>
            <p:ph type="body" idx="1"/>
          </p:nvPr>
        </p:nvSpPr>
        <p:spPr/>
        <p:txBody>
          <a:bodyPr/>
          <a:lstStyle/>
          <a:p>
            <a:pPr eaLnBrk="1" hangingPunct="1">
              <a:lnSpc>
                <a:spcPct val="80000"/>
              </a:lnSpc>
            </a:pPr>
            <a:r>
              <a:rPr lang="en-US" sz="2400" smtClean="0"/>
              <a:t>Most of the weapons currently in play in OEF by the Bad Guys (BG’s) are leftovers from the war with the Soviet Union.</a:t>
            </a:r>
          </a:p>
          <a:p>
            <a:pPr eaLnBrk="1" hangingPunct="1">
              <a:lnSpc>
                <a:spcPct val="80000"/>
              </a:lnSpc>
            </a:pPr>
            <a:endParaRPr lang="en-US" sz="2400" smtClean="0"/>
          </a:p>
          <a:p>
            <a:pPr eaLnBrk="1" hangingPunct="1">
              <a:lnSpc>
                <a:spcPct val="80000"/>
              </a:lnSpc>
            </a:pPr>
            <a:r>
              <a:rPr lang="en-US" sz="2400" smtClean="0"/>
              <a:t>Most are in poor condition and are recognizably in bad shape.</a:t>
            </a:r>
          </a:p>
          <a:p>
            <a:pPr eaLnBrk="1" hangingPunct="1">
              <a:lnSpc>
                <a:spcPct val="80000"/>
              </a:lnSpc>
              <a:buFontTx/>
              <a:buNone/>
            </a:pPr>
            <a:endParaRPr lang="en-US" sz="2400" smtClean="0"/>
          </a:p>
          <a:p>
            <a:pPr eaLnBrk="1" hangingPunct="1">
              <a:lnSpc>
                <a:spcPct val="80000"/>
              </a:lnSpc>
            </a:pPr>
            <a:r>
              <a:rPr lang="en-US" sz="2400" smtClean="0"/>
              <a:t>New weapons and ammo are pouring in</a:t>
            </a:r>
          </a:p>
          <a:p>
            <a:pPr eaLnBrk="1" hangingPunct="1">
              <a:lnSpc>
                <a:spcPct val="80000"/>
              </a:lnSpc>
            </a:pPr>
            <a:endParaRPr lang="en-US" sz="2400" smtClean="0"/>
          </a:p>
          <a:p>
            <a:pPr eaLnBrk="1" hangingPunct="1">
              <a:lnSpc>
                <a:spcPct val="80000"/>
              </a:lnSpc>
            </a:pPr>
            <a:r>
              <a:rPr lang="en-US" sz="2400" smtClean="0"/>
              <a:t>By understanding the basics of what to look for/record on a weapon that’s in good shape, you can enable intelligence to identify their source and for higher to take actions both politically and militarily to interdict their flow into theater.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2" cstate="print"/>
          <a:srcRect/>
          <a:stretch>
            <a:fillRect/>
          </a:stretch>
        </p:blipFill>
        <p:spPr bwMode="auto">
          <a:xfrm>
            <a:off x="4648200" y="0"/>
            <a:ext cx="4495800" cy="6858000"/>
          </a:xfrm>
          <a:prstGeom prst="rect">
            <a:avLst/>
          </a:prstGeom>
          <a:noFill/>
          <a:ln w="9525">
            <a:noFill/>
            <a:miter lim="800000"/>
            <a:headEnd/>
            <a:tailEnd/>
          </a:ln>
        </p:spPr>
      </p:pic>
      <p:sp>
        <p:nvSpPr>
          <p:cNvPr id="31747" name="Text Box 6"/>
          <p:cNvSpPr txBox="1">
            <a:spLocks noChangeArrowheads="1"/>
          </p:cNvSpPr>
          <p:nvPr/>
        </p:nvSpPr>
        <p:spPr bwMode="auto">
          <a:xfrm>
            <a:off x="228600" y="685800"/>
            <a:ext cx="4114800" cy="1800225"/>
          </a:xfrm>
          <a:prstGeom prst="rect">
            <a:avLst/>
          </a:prstGeom>
          <a:noFill/>
          <a:ln w="9525">
            <a:noFill/>
            <a:miter lim="800000"/>
            <a:headEnd/>
            <a:tailEnd/>
          </a:ln>
        </p:spPr>
        <p:txBody>
          <a:bodyPr>
            <a:spAutoFit/>
          </a:bodyPr>
          <a:lstStyle/>
          <a:p>
            <a:pPr>
              <a:spcBef>
                <a:spcPct val="50000"/>
              </a:spcBef>
            </a:pPr>
            <a:r>
              <a:rPr lang="en-US" sz="2800"/>
              <a:t>These are markings on the receiver which indicate the country of manufacture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0" y="457200"/>
            <a:ext cx="9144000" cy="5334000"/>
          </a:xfrm>
        </p:spPr>
        <p:txBody>
          <a:bodyPr/>
          <a:lstStyle/>
          <a:p>
            <a:pPr eaLnBrk="1" hangingPunct="1">
              <a:buFontTx/>
              <a:buNone/>
            </a:pPr>
            <a:r>
              <a:rPr lang="en-US" b="1" smtClean="0"/>
              <a:t>ACTION:</a:t>
            </a:r>
            <a:r>
              <a:rPr lang="en-US" smtClean="0"/>
              <a:t>			</a:t>
            </a:r>
            <a:r>
              <a:rPr lang="en-US" sz="2800" smtClean="0"/>
              <a:t>Familiarize with the AK series</a:t>
            </a:r>
          </a:p>
          <a:p>
            <a:pPr eaLnBrk="1" hangingPunct="1">
              <a:buFontTx/>
              <a:buNone/>
            </a:pPr>
            <a:r>
              <a:rPr lang="en-US" sz="2800" smtClean="0"/>
              <a:t>					weapons systems</a:t>
            </a:r>
          </a:p>
          <a:p>
            <a:pPr eaLnBrk="1" hangingPunct="1">
              <a:buFontTx/>
              <a:buNone/>
            </a:pPr>
            <a:endParaRPr lang="en-US" sz="2800" smtClean="0"/>
          </a:p>
          <a:p>
            <a:pPr eaLnBrk="1" hangingPunct="1">
              <a:buFontTx/>
              <a:buNone/>
            </a:pPr>
            <a:r>
              <a:rPr lang="en-US" sz="2800" b="1" smtClean="0"/>
              <a:t>CONDITIONS</a:t>
            </a:r>
            <a:r>
              <a:rPr lang="en-US" sz="2800" smtClean="0"/>
              <a:t>:		In a classroom environment,</a:t>
            </a:r>
          </a:p>
          <a:p>
            <a:pPr eaLnBrk="1" hangingPunct="1">
              <a:buFontTx/>
              <a:buNone/>
            </a:pPr>
            <a:r>
              <a:rPr lang="en-US" sz="2800" smtClean="0"/>
              <a:t>					given a powerpoint class, AK </a:t>
            </a:r>
          </a:p>
          <a:p>
            <a:pPr eaLnBrk="1" hangingPunct="1">
              <a:buFontTx/>
              <a:buNone/>
            </a:pPr>
            <a:r>
              <a:rPr lang="en-US" sz="2800" smtClean="0"/>
              <a:t>					series rifle and a PI/AI</a:t>
            </a:r>
          </a:p>
          <a:p>
            <a:pPr eaLnBrk="1" hangingPunct="1">
              <a:buFontTx/>
              <a:buNone/>
            </a:pPr>
            <a:endParaRPr lang="en-US" sz="2800" smtClean="0"/>
          </a:p>
          <a:p>
            <a:pPr eaLnBrk="1" hangingPunct="1">
              <a:buFontTx/>
              <a:buNone/>
            </a:pPr>
            <a:r>
              <a:rPr lang="en-US" sz="2800" b="1" smtClean="0"/>
              <a:t>STANDARDS</a:t>
            </a:r>
            <a:r>
              <a:rPr lang="en-US" sz="2800" smtClean="0"/>
              <a:t>:		Familiarization.</a:t>
            </a:r>
          </a:p>
          <a:p>
            <a:pPr eaLnBrk="1" hangingPunct="1">
              <a:buFontTx/>
              <a:buNone/>
            </a:pPr>
            <a:endParaRPr lang="en-US" sz="2800" smtClean="0"/>
          </a:p>
          <a:p>
            <a:pPr eaLnBrk="1" hangingPunct="1">
              <a:buFontTx/>
              <a:buNone/>
            </a:pPr>
            <a:r>
              <a:rPr lang="en-US" sz="2800" b="1" smtClean="0"/>
              <a:t>CLASSIFICATION</a:t>
            </a:r>
            <a:r>
              <a:rPr lang="en-US" sz="2800" smtClean="0"/>
              <a:t>:	</a:t>
            </a:r>
            <a:r>
              <a:rPr lang="en-US" sz="2800" smtClean="0">
                <a:latin typeface="Arial Black" pitchFamily="34" charset="0"/>
              </a:rPr>
              <a:t>UNCLASS/FOUO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2" cstate="print"/>
          <a:srcRect/>
          <a:stretch>
            <a:fillRect/>
          </a:stretch>
        </p:blipFill>
        <p:spPr bwMode="auto">
          <a:xfrm>
            <a:off x="4419600" y="0"/>
            <a:ext cx="4724400" cy="6858000"/>
          </a:xfrm>
          <a:prstGeom prst="rect">
            <a:avLst/>
          </a:prstGeom>
          <a:noFill/>
          <a:ln w="9525">
            <a:noFill/>
            <a:miter lim="800000"/>
            <a:headEnd/>
            <a:tailEnd/>
          </a:ln>
        </p:spPr>
      </p:pic>
      <p:sp>
        <p:nvSpPr>
          <p:cNvPr id="32771" name="Text Box 5"/>
          <p:cNvSpPr txBox="1">
            <a:spLocks noChangeArrowheads="1"/>
          </p:cNvSpPr>
          <p:nvPr/>
        </p:nvSpPr>
        <p:spPr bwMode="auto">
          <a:xfrm>
            <a:off x="228600" y="762000"/>
            <a:ext cx="3886200" cy="3503613"/>
          </a:xfrm>
          <a:prstGeom prst="rect">
            <a:avLst/>
          </a:prstGeom>
          <a:noFill/>
          <a:ln w="9525">
            <a:noFill/>
            <a:miter lim="800000"/>
            <a:headEnd/>
            <a:tailEnd/>
          </a:ln>
        </p:spPr>
        <p:txBody>
          <a:bodyPr>
            <a:spAutoFit/>
          </a:bodyPr>
          <a:lstStyle/>
          <a:p>
            <a:pPr>
              <a:spcBef>
                <a:spcPct val="50000"/>
              </a:spcBef>
            </a:pPr>
            <a:r>
              <a:rPr lang="en-US" sz="3200"/>
              <a:t>These are markings by the selector switch indicating auto or semi auto fire mode which again, indicate the country of origin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304800"/>
            <a:ext cx="8229600" cy="609600"/>
          </a:xfrm>
        </p:spPr>
        <p:txBody>
          <a:bodyPr/>
          <a:lstStyle/>
          <a:p>
            <a:pPr eaLnBrk="1" hangingPunct="1">
              <a:defRPr/>
            </a:pPr>
            <a:r>
              <a:rPr lang="en-US" sz="4000" smtClean="0"/>
              <a:t>Information support to Intelligence</a:t>
            </a:r>
          </a:p>
        </p:txBody>
      </p:sp>
      <p:sp>
        <p:nvSpPr>
          <p:cNvPr id="33795" name="Rectangle 3"/>
          <p:cNvSpPr>
            <a:spLocks noGrp="1" noChangeArrowheads="1"/>
          </p:cNvSpPr>
          <p:nvPr>
            <p:ph type="body" idx="1"/>
          </p:nvPr>
        </p:nvSpPr>
        <p:spPr>
          <a:xfrm>
            <a:off x="533400" y="1828800"/>
            <a:ext cx="8229600" cy="4495800"/>
          </a:xfrm>
        </p:spPr>
        <p:txBody>
          <a:bodyPr/>
          <a:lstStyle/>
          <a:p>
            <a:pPr eaLnBrk="1" hangingPunct="1"/>
            <a:r>
              <a:rPr lang="en-US" sz="2400" smtClean="0"/>
              <a:t>You don’t have to remember all this, just know what to look for and what to record.</a:t>
            </a:r>
          </a:p>
          <a:p>
            <a:pPr eaLnBrk="1" hangingPunct="1"/>
            <a:endParaRPr lang="en-US" sz="2400" smtClean="0"/>
          </a:p>
          <a:p>
            <a:pPr eaLnBrk="1" hangingPunct="1"/>
            <a:r>
              <a:rPr lang="en-US" sz="2400" smtClean="0"/>
              <a:t>If you have a camera, take a full picture of the weapon, then zoom in on the receiver</a:t>
            </a:r>
          </a:p>
          <a:p>
            <a:pPr eaLnBrk="1" hangingPunct="1"/>
            <a:endParaRPr lang="en-US" sz="2400" smtClean="0"/>
          </a:p>
          <a:p>
            <a:pPr eaLnBrk="1" hangingPunct="1"/>
            <a:r>
              <a:rPr lang="en-US" sz="2400" smtClean="0"/>
              <a:t>The above markings are the tip of the iceberg</a:t>
            </a:r>
          </a:p>
          <a:p>
            <a:pPr eaLnBrk="1" hangingPunct="1"/>
            <a:endParaRPr lang="en-US" sz="2400" smtClean="0"/>
          </a:p>
          <a:p>
            <a:pPr eaLnBrk="1" hangingPunct="1"/>
            <a:r>
              <a:rPr lang="en-US" sz="2400" smtClean="0"/>
              <a:t>Other specific info requirements on weapons in good condition are: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8229600" cy="685800"/>
          </a:xfrm>
        </p:spPr>
        <p:txBody>
          <a:bodyPr/>
          <a:lstStyle/>
          <a:p>
            <a:pPr eaLnBrk="1" hangingPunct="1">
              <a:defRPr/>
            </a:pPr>
            <a:r>
              <a:rPr lang="en-US" sz="4000" smtClean="0"/>
              <a:t>SIR’s on Captured Weapons</a:t>
            </a:r>
          </a:p>
        </p:txBody>
      </p:sp>
      <p:sp>
        <p:nvSpPr>
          <p:cNvPr id="34819" name="Rectangle 3"/>
          <p:cNvSpPr>
            <a:spLocks noGrp="1" noChangeArrowheads="1"/>
          </p:cNvSpPr>
          <p:nvPr>
            <p:ph type="body" idx="1"/>
          </p:nvPr>
        </p:nvSpPr>
        <p:spPr>
          <a:xfrm>
            <a:off x="304800" y="1066800"/>
            <a:ext cx="8610600" cy="5029200"/>
          </a:xfrm>
        </p:spPr>
        <p:txBody>
          <a:bodyPr/>
          <a:lstStyle/>
          <a:p>
            <a:pPr eaLnBrk="1" hangingPunct="1">
              <a:lnSpc>
                <a:spcPct val="80000"/>
              </a:lnSpc>
            </a:pPr>
            <a:r>
              <a:rPr lang="en-US" sz="1800" smtClean="0"/>
              <a:t>Bluing and stock condition</a:t>
            </a:r>
          </a:p>
          <a:p>
            <a:pPr eaLnBrk="1" hangingPunct="1">
              <a:lnSpc>
                <a:spcPct val="80000"/>
              </a:lnSpc>
            </a:pPr>
            <a:r>
              <a:rPr lang="en-US" sz="1800" smtClean="0"/>
              <a:t>Oiled/rusty etc?</a:t>
            </a:r>
          </a:p>
          <a:p>
            <a:pPr eaLnBrk="1" hangingPunct="1">
              <a:lnSpc>
                <a:spcPct val="80000"/>
              </a:lnSpc>
            </a:pPr>
            <a:r>
              <a:rPr lang="en-US" sz="1800" smtClean="0"/>
              <a:t>Photo of entire weapon</a:t>
            </a:r>
          </a:p>
          <a:p>
            <a:pPr eaLnBrk="1" hangingPunct="1">
              <a:lnSpc>
                <a:spcPct val="80000"/>
              </a:lnSpc>
            </a:pPr>
            <a:r>
              <a:rPr lang="en-US" sz="1800" smtClean="0"/>
              <a:t>Serial number and markings on both sides of receiver</a:t>
            </a:r>
          </a:p>
          <a:p>
            <a:pPr eaLnBrk="1" hangingPunct="1">
              <a:lnSpc>
                <a:spcPct val="80000"/>
              </a:lnSpc>
            </a:pPr>
            <a:r>
              <a:rPr lang="en-US" sz="1800" smtClean="0"/>
              <a:t>How much ammo/mags were on the enemy soldier?</a:t>
            </a:r>
          </a:p>
          <a:p>
            <a:pPr eaLnBrk="1" hangingPunct="1">
              <a:lnSpc>
                <a:spcPct val="80000"/>
              </a:lnSpc>
            </a:pPr>
            <a:r>
              <a:rPr lang="en-US" sz="1800" smtClean="0"/>
              <a:t>Photo and bring back samples of the ammo</a:t>
            </a:r>
          </a:p>
          <a:p>
            <a:pPr eaLnBrk="1" hangingPunct="1">
              <a:lnSpc>
                <a:spcPct val="80000"/>
              </a:lnSpc>
            </a:pPr>
            <a:r>
              <a:rPr lang="en-US" sz="1800" smtClean="0"/>
              <a:t>Was the weapon on semi or auto?  (photo should have it in original position</a:t>
            </a:r>
          </a:p>
          <a:p>
            <a:pPr eaLnBrk="1" hangingPunct="1">
              <a:lnSpc>
                <a:spcPct val="80000"/>
              </a:lnSpc>
            </a:pPr>
            <a:r>
              <a:rPr lang="en-US" sz="1800" smtClean="0"/>
              <a:t>What range were the sights set on?</a:t>
            </a:r>
          </a:p>
          <a:p>
            <a:pPr eaLnBrk="1" hangingPunct="1">
              <a:lnSpc>
                <a:spcPct val="80000"/>
              </a:lnSpc>
            </a:pPr>
            <a:r>
              <a:rPr lang="en-US" sz="1800" smtClean="0"/>
              <a:t>Was the enemy in the defense or on the move?  State the specifics of the contact.</a:t>
            </a:r>
          </a:p>
          <a:p>
            <a:pPr eaLnBrk="1" hangingPunct="1">
              <a:lnSpc>
                <a:spcPct val="80000"/>
              </a:lnSpc>
            </a:pPr>
            <a:r>
              <a:rPr lang="en-US" sz="1800" smtClean="0"/>
              <a:t>Lay out the enemy KIA’s with their weapons as close to the the formation you engaged them in and photograph.</a:t>
            </a:r>
          </a:p>
          <a:p>
            <a:pPr eaLnBrk="1" hangingPunct="1">
              <a:lnSpc>
                <a:spcPct val="80000"/>
              </a:lnSpc>
            </a:pPr>
            <a:r>
              <a:rPr lang="en-US" sz="1800" smtClean="0"/>
              <a:t>Were there any indications of the KIAs duty position/rank?</a:t>
            </a:r>
          </a:p>
          <a:p>
            <a:pPr eaLnBrk="1" hangingPunct="1">
              <a:lnSpc>
                <a:spcPct val="80000"/>
              </a:lnSpc>
            </a:pPr>
            <a:r>
              <a:rPr lang="en-US" sz="1800" smtClean="0"/>
              <a:t>What rate of fire were you engaged with and at what distance?</a:t>
            </a:r>
          </a:p>
          <a:p>
            <a:pPr eaLnBrk="1" hangingPunct="1">
              <a:lnSpc>
                <a:spcPct val="80000"/>
              </a:lnSpc>
            </a:pPr>
            <a:r>
              <a:rPr lang="en-US" sz="1800" smtClean="0"/>
              <a:t>Is this typical for your AO or no (weapons/ammo/rate of fire etc)?</a:t>
            </a:r>
          </a:p>
          <a:p>
            <a:pPr eaLnBrk="1" hangingPunct="1">
              <a:lnSpc>
                <a:spcPct val="80000"/>
              </a:lnSpc>
            </a:pPr>
            <a:r>
              <a:rPr lang="en-US" sz="1800" smtClean="0"/>
              <a:t>Your comments</a:t>
            </a:r>
          </a:p>
          <a:p>
            <a:pPr eaLnBrk="1" hangingPunct="1">
              <a:lnSpc>
                <a:spcPct val="80000"/>
              </a:lnSpc>
            </a:pPr>
            <a:endParaRPr lang="en-US" sz="180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28600"/>
            <a:ext cx="8229600" cy="609600"/>
          </a:xfrm>
        </p:spPr>
        <p:txBody>
          <a:bodyPr/>
          <a:lstStyle/>
          <a:p>
            <a:pPr eaLnBrk="1" hangingPunct="1">
              <a:defRPr/>
            </a:pPr>
            <a:r>
              <a:rPr lang="en-US" sz="3200" smtClean="0"/>
              <a:t>Ammunition</a:t>
            </a:r>
          </a:p>
        </p:txBody>
      </p:sp>
      <p:sp>
        <p:nvSpPr>
          <p:cNvPr id="35843" name="Rectangle 3"/>
          <p:cNvSpPr>
            <a:spLocks noGrp="1" noChangeArrowheads="1"/>
          </p:cNvSpPr>
          <p:nvPr>
            <p:ph type="body" idx="1"/>
          </p:nvPr>
        </p:nvSpPr>
        <p:spPr/>
        <p:txBody>
          <a:bodyPr/>
          <a:lstStyle/>
          <a:p>
            <a:pPr eaLnBrk="1" hangingPunct="1"/>
            <a:r>
              <a:rPr lang="en-US" sz="2800" smtClean="0"/>
              <a:t>Don’t underestimate the importance of ammo.</a:t>
            </a:r>
          </a:p>
          <a:p>
            <a:pPr eaLnBrk="1" hangingPunct="1"/>
            <a:endParaRPr lang="en-US" sz="2800" smtClean="0"/>
          </a:p>
          <a:p>
            <a:pPr eaLnBrk="1" hangingPunct="1"/>
            <a:r>
              <a:rPr lang="en-US" sz="2800" smtClean="0"/>
              <a:t>Some key points are:</a:t>
            </a:r>
          </a:p>
          <a:p>
            <a:pPr eaLnBrk="1" hangingPunct="1">
              <a:buFontTx/>
              <a:buNone/>
            </a:pPr>
            <a:r>
              <a:rPr lang="en-US" sz="2800" smtClean="0"/>
              <a:t>		a). </a:t>
            </a:r>
            <a:r>
              <a:rPr lang="en-US" sz="2400" smtClean="0"/>
              <a:t>Chinese ammo has a corrosive primer</a:t>
            </a:r>
          </a:p>
          <a:p>
            <a:pPr eaLnBrk="1" hangingPunct="1">
              <a:buFontTx/>
              <a:buNone/>
            </a:pPr>
            <a:r>
              <a:rPr lang="en-US" sz="2400" smtClean="0"/>
              <a:t>		b).  Paki/Arab ammo often misfires</a:t>
            </a:r>
          </a:p>
          <a:p>
            <a:pPr eaLnBrk="1" hangingPunct="1">
              <a:buFontTx/>
              <a:buNone/>
            </a:pPr>
            <a:r>
              <a:rPr lang="en-US" sz="2400" smtClean="0"/>
              <a:t>		c).  Eastern Block ammo is very reliable and 		       indicates a current pipeline</a:t>
            </a:r>
            <a:endParaRPr lang="en-US" sz="280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0" y="228600"/>
            <a:ext cx="8610600" cy="5570538"/>
          </a:xfrm>
          <a:prstGeom prst="rect">
            <a:avLst/>
          </a:prstGeom>
          <a:noFill/>
          <a:ln w="9525">
            <a:noFill/>
            <a:miter lim="800000"/>
            <a:headEnd/>
            <a:tailEnd/>
          </a:ln>
        </p:spPr>
        <p:txBody>
          <a:bodyPr>
            <a:spAutoFit/>
          </a:bodyPr>
          <a:lstStyle/>
          <a:p>
            <a:pPr eaLnBrk="1" hangingPunct="1"/>
            <a:r>
              <a:rPr lang="en-US" sz="2800" b="1" u="sng"/>
              <a:t>M1943 7.62x39-mm Ammunition Head stamps</a:t>
            </a:r>
            <a:r>
              <a:rPr lang="en-US" sz="2800" b="1"/>
              <a:t>. </a:t>
            </a:r>
          </a:p>
          <a:p>
            <a:pPr eaLnBrk="1" hangingPunct="1"/>
            <a:endParaRPr lang="en-US" sz="2800"/>
          </a:p>
          <a:p>
            <a:pPr lvl="1" eaLnBrk="1" hangingPunct="1">
              <a:buFontTx/>
              <a:buChar char="•"/>
            </a:pPr>
            <a:r>
              <a:rPr lang="en-US"/>
              <a:t>  </a:t>
            </a:r>
            <a:r>
              <a:rPr lang="en-US" sz="2000"/>
              <a:t>The standard method of head stamping M1943 7.62x39-mm ammunition is to mark it with the year of manufacture and with a factory identification mark. </a:t>
            </a:r>
          </a:p>
          <a:p>
            <a:pPr lvl="4" eaLnBrk="1" hangingPunct="1"/>
            <a:endParaRPr lang="en-US" sz="2000"/>
          </a:p>
          <a:p>
            <a:pPr lvl="1" eaLnBrk="1" hangingPunct="1">
              <a:buFontTx/>
              <a:buChar char="•"/>
            </a:pPr>
            <a:r>
              <a:rPr lang="en-US" sz="2000"/>
              <a:t>  The factory identification mark is generally located on the top (12 O’clock position) of the head stamp while the year of manufacture is located on the bottom (6 O’clock position) of the head stamp.</a:t>
            </a:r>
          </a:p>
          <a:p>
            <a:pPr lvl="1" eaLnBrk="1" hangingPunct="1">
              <a:buFontTx/>
              <a:buChar char="•"/>
            </a:pPr>
            <a:endParaRPr lang="en-US" sz="2000"/>
          </a:p>
          <a:p>
            <a:pPr lvl="1" eaLnBrk="1" hangingPunct="1">
              <a:buFontTx/>
              <a:buChar char="•"/>
            </a:pPr>
            <a:r>
              <a:rPr lang="en-US" sz="2000"/>
              <a:t>  Remember, nobody expects you to memorize the markings and their meaning, just to know they are important, particularly for material that looks to be new and in good condition for intelligence analysis and follow up interdiction efforts.</a:t>
            </a:r>
          </a:p>
          <a:p>
            <a:pPr lvl="1" eaLnBrk="1" hangingPunct="1">
              <a:buFontTx/>
              <a:buChar char="•"/>
            </a:pPr>
            <a:endParaRPr lang="en-US" sz="2000"/>
          </a:p>
          <a:p>
            <a:pPr lvl="1" eaLnBrk="1" hangingPunct="1">
              <a:buFontTx/>
              <a:buChar char="•"/>
            </a:pPr>
            <a:r>
              <a:rPr lang="en-US" sz="2000"/>
              <a:t>  The below markings are examples.  There are large databases going back decades with more.</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0"/>
            <a:ext cx="8229600" cy="762000"/>
          </a:xfrm>
        </p:spPr>
        <p:txBody>
          <a:bodyPr/>
          <a:lstStyle/>
          <a:p>
            <a:pPr eaLnBrk="1" hangingPunct="1">
              <a:defRPr/>
            </a:pPr>
            <a:r>
              <a:rPr lang="en-US" smtClean="0"/>
              <a:t>Closing</a:t>
            </a:r>
          </a:p>
        </p:txBody>
      </p:sp>
      <p:sp>
        <p:nvSpPr>
          <p:cNvPr id="38915" name="Rectangle 3"/>
          <p:cNvSpPr>
            <a:spLocks noGrp="1" noChangeArrowheads="1"/>
          </p:cNvSpPr>
          <p:nvPr>
            <p:ph type="body" idx="1"/>
          </p:nvPr>
        </p:nvSpPr>
        <p:spPr>
          <a:xfrm>
            <a:off x="457200" y="1524000"/>
            <a:ext cx="8229600" cy="4191000"/>
          </a:xfrm>
        </p:spPr>
        <p:txBody>
          <a:bodyPr/>
          <a:lstStyle/>
          <a:p>
            <a:pPr eaLnBrk="1" hangingPunct="1">
              <a:lnSpc>
                <a:spcPct val="80000"/>
              </a:lnSpc>
            </a:pPr>
            <a:r>
              <a:rPr lang="en-US" sz="2400" smtClean="0"/>
              <a:t>This class has introduced you to the AK series of weapons.</a:t>
            </a:r>
          </a:p>
          <a:p>
            <a:pPr eaLnBrk="1" hangingPunct="1">
              <a:lnSpc>
                <a:spcPct val="80000"/>
              </a:lnSpc>
            </a:pPr>
            <a:endParaRPr lang="en-US" sz="2400" smtClean="0"/>
          </a:p>
          <a:p>
            <a:pPr eaLnBrk="1" hangingPunct="1">
              <a:lnSpc>
                <a:spcPct val="80000"/>
              </a:lnSpc>
            </a:pPr>
            <a:r>
              <a:rPr lang="en-US" sz="2400" smtClean="0"/>
              <a:t>The AK is the most widely produced assault rifle in the world and widely used by threat forces.</a:t>
            </a:r>
          </a:p>
          <a:p>
            <a:pPr eaLnBrk="1" hangingPunct="1">
              <a:lnSpc>
                <a:spcPct val="80000"/>
              </a:lnSpc>
            </a:pPr>
            <a:endParaRPr lang="en-US" sz="2400" smtClean="0"/>
          </a:p>
          <a:p>
            <a:pPr eaLnBrk="1" hangingPunct="1">
              <a:lnSpc>
                <a:spcPct val="80000"/>
              </a:lnSpc>
            </a:pPr>
            <a:r>
              <a:rPr lang="en-US" sz="2400" smtClean="0"/>
              <a:t>They are not going away any time soon and it is important for all soldiers to “</a:t>
            </a:r>
            <a:r>
              <a:rPr lang="en-US" sz="2400" i="1" smtClean="0"/>
              <a:t>know your enemy</a:t>
            </a:r>
            <a:r>
              <a:rPr lang="en-US" sz="2400" smtClean="0"/>
              <a:t>” and the equipment they use</a:t>
            </a:r>
          </a:p>
          <a:p>
            <a:pPr eaLnBrk="1" hangingPunct="1">
              <a:lnSpc>
                <a:spcPct val="80000"/>
              </a:lnSpc>
            </a:pPr>
            <a:endParaRPr lang="en-US" sz="2400" smtClean="0"/>
          </a:p>
          <a:p>
            <a:pPr eaLnBrk="1" hangingPunct="1">
              <a:lnSpc>
                <a:spcPct val="80000"/>
              </a:lnSpc>
            </a:pPr>
            <a:r>
              <a:rPr lang="en-US" sz="2400" smtClean="0"/>
              <a:t>The AK series is also widely used by friendly local national forces.  It is equally important that you know the capabilities of our allied forces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81000" y="2286000"/>
            <a:ext cx="8229600" cy="1143000"/>
          </a:xfrm>
        </p:spPr>
        <p:txBody>
          <a:bodyPr/>
          <a:lstStyle/>
          <a:p>
            <a:pPr eaLnBrk="1" hangingPunct="1">
              <a:defRPr/>
            </a:pPr>
            <a:r>
              <a:rPr lang="en-US" smtClean="0"/>
              <a:t>QUESTIONS?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3400" y="0"/>
            <a:ext cx="8229600" cy="838200"/>
          </a:xfrm>
        </p:spPr>
        <p:txBody>
          <a:bodyPr/>
          <a:lstStyle/>
          <a:p>
            <a:pPr eaLnBrk="1" hangingPunct="1">
              <a:defRPr/>
            </a:pPr>
            <a:r>
              <a:rPr lang="en-US" sz="3600" smtClean="0"/>
              <a:t>AFTER ACTIONS REVIEW</a:t>
            </a:r>
          </a:p>
        </p:txBody>
      </p:sp>
      <p:sp>
        <p:nvSpPr>
          <p:cNvPr id="40963" name="Rectangle 4"/>
          <p:cNvSpPr>
            <a:spLocks noChangeArrowheads="1"/>
          </p:cNvSpPr>
          <p:nvPr/>
        </p:nvSpPr>
        <p:spPr bwMode="auto">
          <a:xfrm>
            <a:off x="304800" y="1752600"/>
            <a:ext cx="8610600" cy="3743325"/>
          </a:xfrm>
          <a:prstGeom prst="rect">
            <a:avLst/>
          </a:prstGeom>
          <a:noFill/>
          <a:ln w="9525">
            <a:noFill/>
            <a:miter lim="800000"/>
            <a:headEnd/>
            <a:tailEnd/>
          </a:ln>
        </p:spPr>
        <p:txBody>
          <a:bodyPr>
            <a:spAutoFit/>
          </a:bodyPr>
          <a:lstStyle/>
          <a:p>
            <a:r>
              <a:rPr lang="en-US" sz="2400" b="1"/>
              <a:t>ACTION</a:t>
            </a:r>
            <a:r>
              <a:rPr lang="en-US" sz="2400"/>
              <a:t>:			Familiarize with the AK series</a:t>
            </a:r>
          </a:p>
          <a:p>
            <a:r>
              <a:rPr lang="en-US" sz="2400"/>
              <a:t>				weapons systems</a:t>
            </a:r>
          </a:p>
          <a:p>
            <a:endParaRPr lang="en-US" sz="2400"/>
          </a:p>
          <a:p>
            <a:r>
              <a:rPr lang="en-US" sz="2400" b="1"/>
              <a:t>CONDITIONS</a:t>
            </a:r>
            <a:r>
              <a:rPr lang="en-US" sz="2400"/>
              <a:t>:		In a classroom environment,</a:t>
            </a:r>
          </a:p>
          <a:p>
            <a:r>
              <a:rPr lang="en-US" sz="2400"/>
              <a:t>				given a powerpoint class, AK </a:t>
            </a:r>
          </a:p>
          <a:p>
            <a:r>
              <a:rPr lang="en-US" sz="2400"/>
              <a:t>				series rifle and a PI/AI</a:t>
            </a:r>
          </a:p>
          <a:p>
            <a:endParaRPr lang="en-US" sz="2400"/>
          </a:p>
          <a:p>
            <a:r>
              <a:rPr lang="en-US" sz="2400" b="1"/>
              <a:t>STANDARDS</a:t>
            </a:r>
            <a:r>
              <a:rPr lang="en-US" sz="2400"/>
              <a:t>:		Familiarization.</a:t>
            </a:r>
          </a:p>
          <a:p>
            <a:endParaRPr lang="en-US" sz="2400"/>
          </a:p>
          <a:p>
            <a:r>
              <a:rPr lang="en-US" sz="2400" b="1"/>
              <a:t>CLASSIFICATION</a:t>
            </a:r>
            <a:r>
              <a:rPr lang="en-US" sz="2400"/>
              <a:t>:		UNCLASS/FOUO</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0"/>
            <a:ext cx="8229600" cy="685800"/>
          </a:xfrm>
        </p:spPr>
        <p:txBody>
          <a:bodyPr/>
          <a:lstStyle/>
          <a:p>
            <a:pPr eaLnBrk="1" hangingPunct="1">
              <a:defRPr/>
            </a:pPr>
            <a:r>
              <a:rPr lang="en-US" sz="3600" smtClean="0"/>
              <a:t>AFTER ACTIONS REVIEW</a:t>
            </a:r>
          </a:p>
        </p:txBody>
      </p:sp>
      <p:sp>
        <p:nvSpPr>
          <p:cNvPr id="41987" name="Rectangle 3"/>
          <p:cNvSpPr>
            <a:spLocks noGrp="1" noChangeArrowheads="1"/>
          </p:cNvSpPr>
          <p:nvPr>
            <p:ph type="body" idx="1"/>
          </p:nvPr>
        </p:nvSpPr>
        <p:spPr>
          <a:xfrm>
            <a:off x="152400" y="1143000"/>
            <a:ext cx="8991600" cy="4953000"/>
          </a:xfrm>
        </p:spPr>
        <p:txBody>
          <a:bodyPr/>
          <a:lstStyle/>
          <a:p>
            <a:pPr eaLnBrk="1" hangingPunct="1"/>
            <a:r>
              <a:rPr lang="en-US" sz="2800" smtClean="0"/>
              <a:t>Did we meet the standard? (familiarize)</a:t>
            </a:r>
          </a:p>
          <a:p>
            <a:pPr eaLnBrk="1" hangingPunct="1">
              <a:buFontTx/>
              <a:buNone/>
            </a:pPr>
            <a:endParaRPr lang="en-US" sz="2800" smtClean="0"/>
          </a:p>
          <a:p>
            <a:pPr eaLnBrk="1" hangingPunct="1">
              <a:buFontTx/>
              <a:buNone/>
            </a:pPr>
            <a:r>
              <a:rPr lang="en-US" u="sng" smtClean="0"/>
              <a:t>Sustain</a:t>
            </a:r>
            <a:r>
              <a:rPr lang="en-US" smtClean="0"/>
              <a:t>					</a:t>
            </a:r>
            <a:r>
              <a:rPr lang="en-US" u="sng" smtClean="0"/>
              <a:t>Improve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0" y="381000"/>
            <a:ext cx="8077200" cy="5715000"/>
          </a:xfrm>
        </p:spPr>
        <p:txBody>
          <a:bodyPr/>
          <a:lstStyle/>
          <a:p>
            <a:pPr eaLnBrk="1" hangingPunct="1">
              <a:buFontTx/>
              <a:buNone/>
            </a:pPr>
            <a:r>
              <a:rPr lang="en-US" smtClean="0"/>
              <a:t>ENABLING LEARNING </a:t>
            </a:r>
          </a:p>
          <a:p>
            <a:pPr eaLnBrk="1" hangingPunct="1">
              <a:buFontTx/>
              <a:buNone/>
            </a:pPr>
            <a:r>
              <a:rPr lang="en-US" smtClean="0"/>
              <a:t>OBJECTIVES:</a:t>
            </a:r>
            <a:endParaRPr lang="en-US" sz="2800" smtClean="0"/>
          </a:p>
          <a:p>
            <a:pPr eaLnBrk="1" hangingPunct="1">
              <a:buFontTx/>
              <a:buNone/>
            </a:pPr>
            <a:r>
              <a:rPr lang="en-US" sz="2800" smtClean="0"/>
              <a:t>	</a:t>
            </a:r>
          </a:p>
          <a:p>
            <a:pPr lvl="4" eaLnBrk="1" hangingPunct="1"/>
            <a:r>
              <a:rPr lang="en-US" smtClean="0"/>
              <a:t>Give overview of Soviet block wpns in OEF</a:t>
            </a:r>
          </a:p>
          <a:p>
            <a:pPr lvl="4" eaLnBrk="1" hangingPunct="1"/>
            <a:r>
              <a:rPr lang="en-US" smtClean="0"/>
              <a:t>Review the Nomenclature and History of the AK</a:t>
            </a:r>
          </a:p>
          <a:p>
            <a:pPr lvl="4" eaLnBrk="1" hangingPunct="1"/>
            <a:r>
              <a:rPr lang="en-US" smtClean="0"/>
              <a:t>Review the technical data of the AK series </a:t>
            </a:r>
          </a:p>
          <a:p>
            <a:pPr lvl="4" eaLnBrk="1" hangingPunct="1"/>
            <a:r>
              <a:rPr lang="en-US" smtClean="0"/>
              <a:t>Review Clearing the AK, disassembly/re-assembly</a:t>
            </a:r>
          </a:p>
          <a:p>
            <a:pPr lvl="4" eaLnBrk="1" hangingPunct="1"/>
            <a:r>
              <a:rPr lang="en-US" smtClean="0"/>
              <a:t>Review the information requirements for intelligence support </a:t>
            </a:r>
          </a:p>
          <a:p>
            <a:pPr lvl="4" eaLnBrk="1" hangingPunct="1">
              <a:buFontTx/>
              <a:buNone/>
            </a:pPr>
            <a:r>
              <a:rPr lang="en-US" smtClean="0"/>
              <a:t>    related to identifying the country of origin and condition of weapon</a:t>
            </a:r>
          </a:p>
          <a:p>
            <a:pPr lvl="4" eaLnBrk="1" hangingPunct="1"/>
            <a:r>
              <a:rPr lang="en-US" smtClean="0"/>
              <a:t>Review the types of ammunition for the AK series and their markings as relates to information support to intelligence.			</a:t>
            </a:r>
          </a:p>
          <a:p>
            <a:pPr eaLnBrk="1" hangingPunct="1">
              <a:buFontTx/>
              <a:buNone/>
            </a:pPr>
            <a:endParaRPr lang="en-US" sz="2000" smtClean="0"/>
          </a:p>
          <a:p>
            <a:pPr eaLnBrk="1" hangingPunct="1">
              <a:buFontTx/>
              <a:buNone/>
            </a:pPr>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914400"/>
          </a:xfrm>
        </p:spPr>
        <p:txBody>
          <a:bodyPr/>
          <a:lstStyle/>
          <a:p>
            <a:pPr eaLnBrk="1" hangingPunct="1">
              <a:defRPr/>
            </a:pPr>
            <a:r>
              <a:rPr lang="en-US" sz="3600" smtClean="0"/>
              <a:t>Why do I need to know about them?</a:t>
            </a:r>
          </a:p>
        </p:txBody>
      </p:sp>
      <p:sp>
        <p:nvSpPr>
          <p:cNvPr id="7171" name="Rectangle 3"/>
          <p:cNvSpPr>
            <a:spLocks noGrp="1" noChangeArrowheads="1"/>
          </p:cNvSpPr>
          <p:nvPr>
            <p:ph type="body" idx="1"/>
          </p:nvPr>
        </p:nvSpPr>
        <p:spPr>
          <a:xfrm>
            <a:off x="457200" y="1600200"/>
            <a:ext cx="8229600" cy="3663950"/>
          </a:xfrm>
        </p:spPr>
        <p:txBody>
          <a:bodyPr/>
          <a:lstStyle/>
          <a:p>
            <a:pPr eaLnBrk="1" hangingPunct="1"/>
            <a:r>
              <a:rPr lang="en-US" sz="2400" smtClean="0"/>
              <a:t>The most common response, is that I might have to pick up an AK and use it.  GOOD ANSWER!</a:t>
            </a:r>
          </a:p>
          <a:p>
            <a:pPr eaLnBrk="1" hangingPunct="1"/>
            <a:endParaRPr lang="en-US" sz="2400" smtClean="0"/>
          </a:p>
          <a:p>
            <a:pPr eaLnBrk="1" hangingPunct="1"/>
            <a:r>
              <a:rPr lang="en-US" sz="2400" smtClean="0"/>
              <a:t>But, there are others as well, largely specific to the various missions in OEF:</a:t>
            </a:r>
          </a:p>
          <a:p>
            <a:pPr eaLnBrk="1" hangingPunct="1">
              <a:buFontTx/>
              <a:buNone/>
            </a:pPr>
            <a:r>
              <a:rPr lang="en-US" sz="2400" smtClean="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639763"/>
          </a:xfrm>
        </p:spPr>
        <p:txBody>
          <a:bodyPr/>
          <a:lstStyle/>
          <a:p>
            <a:pPr eaLnBrk="1" hangingPunct="1">
              <a:defRPr/>
            </a:pPr>
            <a:r>
              <a:rPr lang="en-US" sz="3600" smtClean="0"/>
              <a:t>OEF MISSIONS</a:t>
            </a:r>
          </a:p>
        </p:txBody>
      </p:sp>
      <p:sp>
        <p:nvSpPr>
          <p:cNvPr id="8195" name="Rectangle 3"/>
          <p:cNvSpPr>
            <a:spLocks noGrp="1" noChangeArrowheads="1"/>
          </p:cNvSpPr>
          <p:nvPr>
            <p:ph type="body" idx="1"/>
          </p:nvPr>
        </p:nvSpPr>
        <p:spPr>
          <a:xfrm>
            <a:off x="0" y="838200"/>
            <a:ext cx="9144000" cy="6019800"/>
          </a:xfrm>
        </p:spPr>
        <p:txBody>
          <a:bodyPr/>
          <a:lstStyle/>
          <a:p>
            <a:pPr eaLnBrk="1" hangingPunct="1">
              <a:lnSpc>
                <a:spcPct val="80000"/>
              </a:lnSpc>
              <a:buFontTx/>
              <a:buNone/>
            </a:pPr>
            <a:r>
              <a:rPr lang="en-US" sz="2400" u="sng" smtClean="0"/>
              <a:t>SECFOR</a:t>
            </a:r>
            <a:r>
              <a:rPr lang="en-US" sz="2400" smtClean="0"/>
              <a:t>:</a:t>
            </a:r>
          </a:p>
          <a:p>
            <a:pPr eaLnBrk="1" hangingPunct="1">
              <a:lnSpc>
                <a:spcPct val="80000"/>
              </a:lnSpc>
              <a:buFontTx/>
              <a:buNone/>
            </a:pPr>
            <a:endParaRPr lang="en-US" sz="2400" smtClean="0"/>
          </a:p>
          <a:p>
            <a:pPr eaLnBrk="1" hangingPunct="1">
              <a:lnSpc>
                <a:spcPct val="80000"/>
              </a:lnSpc>
              <a:buFontTx/>
              <a:buNone/>
            </a:pPr>
            <a:r>
              <a:rPr lang="en-US" sz="2000" smtClean="0"/>
              <a:t>		SECFOR (Security Force) is responsible for base camp 	security, QRF, 	Convoy Security etc.</a:t>
            </a:r>
          </a:p>
          <a:p>
            <a:pPr eaLnBrk="1" hangingPunct="1">
              <a:lnSpc>
                <a:spcPct val="80000"/>
              </a:lnSpc>
              <a:buFontTx/>
              <a:buNone/>
            </a:pPr>
            <a:endParaRPr lang="en-US" sz="2000" smtClean="0"/>
          </a:p>
          <a:p>
            <a:pPr eaLnBrk="1" hangingPunct="1">
              <a:lnSpc>
                <a:spcPct val="80000"/>
              </a:lnSpc>
              <a:buFontTx/>
              <a:buNone/>
            </a:pPr>
            <a:r>
              <a:rPr lang="en-US" sz="2400" u="sng" smtClean="0"/>
              <a:t>ETT</a:t>
            </a:r>
          </a:p>
          <a:p>
            <a:pPr eaLnBrk="1" hangingPunct="1">
              <a:lnSpc>
                <a:spcPct val="80000"/>
              </a:lnSpc>
              <a:buFontTx/>
              <a:buNone/>
            </a:pPr>
            <a:r>
              <a:rPr lang="en-US" sz="2000" smtClean="0"/>
              <a:t>		ETT’s (Embedded Training Team) mentor the ANA on a all 	aspects of training and operations.  As an ETT member, you not only 	need to have a basic understanding of the AK series, but be able to 	oversee Marksmanship training and tactical employment.</a:t>
            </a:r>
          </a:p>
          <a:p>
            <a:pPr eaLnBrk="1" hangingPunct="1">
              <a:lnSpc>
                <a:spcPct val="80000"/>
              </a:lnSpc>
              <a:buFontTx/>
              <a:buNone/>
            </a:pPr>
            <a:r>
              <a:rPr lang="en-US" sz="2000" smtClean="0"/>
              <a:t>	</a:t>
            </a:r>
          </a:p>
          <a:p>
            <a:pPr eaLnBrk="1" hangingPunct="1">
              <a:lnSpc>
                <a:spcPct val="80000"/>
              </a:lnSpc>
              <a:buFontTx/>
              <a:buNone/>
            </a:pPr>
            <a:endParaRPr lang="en-US" sz="2000" smtClean="0"/>
          </a:p>
          <a:p>
            <a:pPr eaLnBrk="1" hangingPunct="1">
              <a:lnSpc>
                <a:spcPct val="80000"/>
              </a:lnSpc>
              <a:buFontTx/>
              <a:buNone/>
            </a:pPr>
            <a:r>
              <a:rPr lang="en-US" sz="2400" u="sng" smtClean="0"/>
              <a:t>PRT</a:t>
            </a:r>
          </a:p>
          <a:p>
            <a:pPr eaLnBrk="1" hangingPunct="1">
              <a:lnSpc>
                <a:spcPct val="80000"/>
              </a:lnSpc>
              <a:buFontTx/>
              <a:buNone/>
            </a:pPr>
            <a:r>
              <a:rPr lang="en-US" sz="2000" smtClean="0"/>
              <a:t>		PRT’s (Provincial Reconstruction Teams) lead reconstruction and 	humanitarian efforts in their Areas of Responsibility.  Often, this 	means going into the countryside and meeting with elders, local 	government officials and working with NGOs.</a:t>
            </a:r>
          </a:p>
          <a:p>
            <a:pPr eaLnBrk="1" hangingPunct="1">
              <a:lnSpc>
                <a:spcPct val="80000"/>
              </a:lnSpc>
              <a:buFontTx/>
              <a:buNone/>
            </a:pPr>
            <a:r>
              <a:rPr lang="en-US" sz="1800" smtClean="0"/>
              <a:t>		</a:t>
            </a:r>
          </a:p>
          <a:p>
            <a:pPr eaLnBrk="1" hangingPunct="1">
              <a:lnSpc>
                <a:spcPct val="80000"/>
              </a:lnSpc>
            </a:pPr>
            <a:endParaRPr lang="en-US" sz="18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28600"/>
            <a:ext cx="8229600" cy="685800"/>
          </a:xfrm>
        </p:spPr>
        <p:txBody>
          <a:bodyPr/>
          <a:lstStyle/>
          <a:p>
            <a:pPr eaLnBrk="1" hangingPunct="1">
              <a:defRPr/>
            </a:pPr>
            <a:r>
              <a:rPr lang="en-US" sz="4000" smtClean="0"/>
              <a:t>SECFOR</a:t>
            </a:r>
          </a:p>
        </p:txBody>
      </p:sp>
      <p:sp>
        <p:nvSpPr>
          <p:cNvPr id="9219" name="Rectangle 3"/>
          <p:cNvSpPr>
            <a:spLocks noGrp="1" noChangeArrowheads="1"/>
          </p:cNvSpPr>
          <p:nvPr>
            <p:ph type="body" idx="1"/>
          </p:nvPr>
        </p:nvSpPr>
        <p:spPr>
          <a:xfrm>
            <a:off x="0" y="1219200"/>
            <a:ext cx="9144000" cy="5181600"/>
          </a:xfrm>
        </p:spPr>
        <p:txBody>
          <a:bodyPr/>
          <a:lstStyle/>
          <a:p>
            <a:pPr eaLnBrk="1" hangingPunct="1"/>
            <a:r>
              <a:rPr lang="en-US" sz="2400" smtClean="0"/>
              <a:t>SECFOR</a:t>
            </a:r>
            <a:r>
              <a:rPr lang="en-US" sz="2800" smtClean="0"/>
              <a:t> </a:t>
            </a:r>
            <a:r>
              <a:rPr lang="en-US" sz="1800" smtClean="0"/>
              <a:t>will often work alongside ANA/ANP soldiers and by understanding their weapons systems, can better produce fire plans for defense or offensive operations.</a:t>
            </a:r>
          </a:p>
          <a:p>
            <a:pPr eaLnBrk="1" hangingPunct="1"/>
            <a:endParaRPr lang="en-US" sz="1800" smtClean="0"/>
          </a:p>
          <a:p>
            <a:pPr eaLnBrk="1" hangingPunct="1"/>
            <a:r>
              <a:rPr lang="en-US" sz="1800" smtClean="0"/>
              <a:t>Additionally, by learning about the weapons systems the SECFOR is better prepared to provide information to intelligence regarding the type and quality of weapons found on objectives which can lead to significant strategic actions.</a:t>
            </a:r>
          </a:p>
          <a:p>
            <a:pPr eaLnBrk="1" hangingPunct="1">
              <a:buFontTx/>
              <a:buNone/>
            </a:pPr>
            <a:endParaRPr lang="en-US" sz="1800" smtClean="0"/>
          </a:p>
          <a:p>
            <a:pPr eaLnBrk="1" hangingPunct="1"/>
            <a:r>
              <a:rPr lang="en-US" sz="1800" smtClean="0"/>
              <a:t>For example, a SECFOR soldier notes an enemy weapon in good shape.  Based upon information learned in this class, takes notes on the condition and photographs relevant markings on the rifle for the S2.</a:t>
            </a:r>
          </a:p>
          <a:p>
            <a:pPr eaLnBrk="1" hangingPunct="1"/>
            <a:endParaRPr lang="en-US" sz="1800" smtClean="0"/>
          </a:p>
          <a:p>
            <a:pPr eaLnBrk="1" hangingPunct="1"/>
            <a:r>
              <a:rPr lang="en-US" sz="1800" smtClean="0"/>
              <a:t>The S2 identifies the markings as Iranian and passes the data up.  ATF verifies the date  and place of manufacture and political pressure is applied in public about Iranian support to insurgents.  The Coalition now knows to ramp up interdiction on arms supply routes across the border.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762000"/>
          </a:xfrm>
        </p:spPr>
        <p:txBody>
          <a:bodyPr/>
          <a:lstStyle/>
          <a:p>
            <a:pPr eaLnBrk="1" hangingPunct="1">
              <a:defRPr/>
            </a:pPr>
            <a:r>
              <a:rPr lang="en-US" smtClean="0"/>
              <a:t>ETT</a:t>
            </a:r>
          </a:p>
        </p:txBody>
      </p:sp>
      <p:sp>
        <p:nvSpPr>
          <p:cNvPr id="10243" name="Rectangle 3"/>
          <p:cNvSpPr>
            <a:spLocks noGrp="1" noChangeArrowheads="1"/>
          </p:cNvSpPr>
          <p:nvPr>
            <p:ph type="body" idx="1"/>
          </p:nvPr>
        </p:nvSpPr>
        <p:spPr>
          <a:xfrm>
            <a:off x="0" y="1066800"/>
            <a:ext cx="9144000" cy="4495800"/>
          </a:xfrm>
        </p:spPr>
        <p:txBody>
          <a:bodyPr/>
          <a:lstStyle/>
          <a:p>
            <a:pPr eaLnBrk="1" hangingPunct="1"/>
            <a:r>
              <a:rPr lang="en-US" sz="2800" smtClean="0"/>
              <a:t>ETT</a:t>
            </a:r>
            <a:r>
              <a:rPr lang="en-US" sz="2400" smtClean="0"/>
              <a:t>’s </a:t>
            </a:r>
            <a:r>
              <a:rPr lang="en-US" sz="2000" smtClean="0"/>
              <a:t>are embedded trainers.  As trainers for a society which has a Warrior Culture, one of the first impressions will be based upon weapons knowledge.</a:t>
            </a:r>
          </a:p>
          <a:p>
            <a:pPr eaLnBrk="1" hangingPunct="1">
              <a:buFontTx/>
              <a:buNone/>
            </a:pPr>
            <a:endParaRPr lang="en-US" sz="2000" smtClean="0"/>
          </a:p>
          <a:p>
            <a:pPr eaLnBrk="1" hangingPunct="1"/>
            <a:r>
              <a:rPr lang="en-US" sz="2000" smtClean="0"/>
              <a:t>If you have to have the Afghan’s teach you about their weapons, how much credibility have you established as a trainer?</a:t>
            </a:r>
          </a:p>
          <a:p>
            <a:pPr eaLnBrk="1" hangingPunct="1"/>
            <a:endParaRPr lang="en-US" sz="2000" smtClean="0"/>
          </a:p>
          <a:p>
            <a:pPr eaLnBrk="1" hangingPunct="1"/>
            <a:r>
              <a:rPr lang="en-US" sz="2000" smtClean="0"/>
              <a:t>If unprepared trainers arrive, what message does that send about US abilities as ground soldiers without the aid of technology?</a:t>
            </a:r>
          </a:p>
          <a:p>
            <a:pPr eaLnBrk="1" hangingPunct="1"/>
            <a:endParaRPr lang="en-US" sz="2000" smtClean="0"/>
          </a:p>
          <a:p>
            <a:pPr eaLnBrk="1" hangingPunct="1"/>
            <a:r>
              <a:rPr lang="en-US" sz="2000" smtClean="0"/>
              <a:t>See again the previous comments about fire plans and integration into offensive/defensive planning both for enemy and friendly COAs.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609600"/>
          </a:xfrm>
        </p:spPr>
        <p:txBody>
          <a:bodyPr/>
          <a:lstStyle/>
          <a:p>
            <a:pPr eaLnBrk="1" hangingPunct="1">
              <a:defRPr/>
            </a:pPr>
            <a:r>
              <a:rPr lang="en-US" sz="4000" smtClean="0"/>
              <a:t>PRT’s</a:t>
            </a:r>
          </a:p>
        </p:txBody>
      </p:sp>
      <p:sp>
        <p:nvSpPr>
          <p:cNvPr id="11267" name="Rectangle 3"/>
          <p:cNvSpPr>
            <a:spLocks noGrp="1" noChangeArrowheads="1"/>
          </p:cNvSpPr>
          <p:nvPr>
            <p:ph type="body" idx="1"/>
          </p:nvPr>
        </p:nvSpPr>
        <p:spPr>
          <a:xfrm>
            <a:off x="0" y="1524000"/>
            <a:ext cx="9144000" cy="5029200"/>
          </a:xfrm>
        </p:spPr>
        <p:txBody>
          <a:bodyPr/>
          <a:lstStyle/>
          <a:p>
            <a:pPr eaLnBrk="1" hangingPunct="1"/>
            <a:r>
              <a:rPr lang="en-US" sz="2800" smtClean="0"/>
              <a:t>PRT’s </a:t>
            </a:r>
            <a:r>
              <a:rPr lang="en-US" sz="2000" smtClean="0"/>
              <a:t>often work with local nationals and deal with the same elements as previously mentioned with the same considerations.</a:t>
            </a:r>
          </a:p>
          <a:p>
            <a:pPr eaLnBrk="1" hangingPunct="1"/>
            <a:endParaRPr lang="en-US" sz="2000" smtClean="0"/>
          </a:p>
          <a:p>
            <a:pPr eaLnBrk="1" hangingPunct="1"/>
            <a:r>
              <a:rPr lang="en-US" sz="2000" smtClean="0"/>
              <a:t>In addition, a smart PRT doesn’t simply plan for a short-term reconstruction project.  In order to be effective, projects must be sustainable for the future and in addition to the typical economic/infrastructure type considerations for sustainability, DEFENSE of the project must be planned for and will eventually fall to either local tribesmen and their “</a:t>
            </a:r>
            <a:r>
              <a:rPr lang="en-US" sz="2000" i="1" smtClean="0"/>
              <a:t>Lashkar’s</a:t>
            </a:r>
            <a:r>
              <a:rPr lang="en-US" sz="2000" smtClean="0"/>
              <a:t>” or to the ANA/ANP.</a:t>
            </a:r>
            <a:endParaRPr lang="en-US" sz="2800" smtClean="0"/>
          </a:p>
        </p:txBody>
      </p:sp>
    </p:spTree>
  </p:cSld>
  <p:clrMapOvr>
    <a:masterClrMapping/>
  </p:clrMapOvr>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293</TotalTime>
  <Words>1963</Words>
  <Application>Microsoft Office PowerPoint</Application>
  <PresentationFormat>On-screen Show (4:3)</PresentationFormat>
  <Paragraphs>352</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Mountain Top</vt:lpstr>
      <vt:lpstr>Introduction to Soviet Block Weapons</vt:lpstr>
      <vt:lpstr>Introduction</vt:lpstr>
      <vt:lpstr>Slide 3</vt:lpstr>
      <vt:lpstr>Slide 4</vt:lpstr>
      <vt:lpstr>Why do I need to know about them?</vt:lpstr>
      <vt:lpstr>OEF MISSIONS</vt:lpstr>
      <vt:lpstr>SECFOR</vt:lpstr>
      <vt:lpstr>ETT</vt:lpstr>
      <vt:lpstr>PRT’s</vt:lpstr>
      <vt:lpstr>Slide 10</vt:lpstr>
      <vt:lpstr> The standard AK-47 or AKM fires a 7.62 × 39 mm round with a muzzle velocity of 710 m/s (2,329 ft/s). Muzzle energy is 1,990 joules (1,467 ft•lb). Cartridge case length is 38.6 mm, weight is 18.21 g. Projectile weight is normally 8 g (123 gr). The AK-47 and AKM, with the 7.62 × 39 mm cartridge, have a maximum effective range of around 300 meters. For comparison, the 7.62 × 54 mm R cartridge has a projectile of 9.6-12 g (148-185 gr [depending on the weapon]) at a velocity of 818 m/s (2,683 ft/s) for approximately 4,000 joules (2,950 t•lb) of energy.  </vt:lpstr>
      <vt:lpstr> A (RPG) is a hand-held, shoulder-launched anti-tank weapon capable of firing an unguided rocket equipped with an explosive warhead. Most modern main battle tanks (MBTs) are largely immune to unguided anti-tank weapons due to advances in armor design requiring more precise aiming to hit weak spots. RPGs, however, are still used very effectively against light-skinned vehicles such as armored personnel carriers (APCs) or unarmored wheeled vehicles, as well as against buildings and bunkers. They can still be a threat to an MBT under certain tactical conditions (see below).  RPG is the Russian acronym of "Ruchnoy Protivotankovy Granatomyot" (Ручной противотанковый гранатомёт, РПГ) and is translated into English as "handheld antitank grenade-launcher" The commonly used term "rocket-propelled grenade" is a mistranslation, backformed from the acronym RPG and does not follow correct naming conventions used by English speaking militaries to describe these weapons.  An RPG is composed of two main parts: the launcher and the rocket equipped with a warhead. The most common types of warheads are high explosive (HE) or high explosive anti-tank (HEAT) rounds. These warheads are affixed to a rocket motor and stabilized in flight with fins. Some types of RPGs are single-use disposable units similar to the U.S. M72 LAW; others are reloadable such as the Soviet RPG-7.  The RPG launcher is a hollow tube that concentrates the rocket exhaust to create an over-pressure within the tube. This over-pressure propels the warhead at a higher speed than from the specific impulse of the rocket alone. This higher speed is necessary for the rocket to be stable in flight. The launcher is also designed so that the rocket burns completely within the tube and exits the launcher without discharging an exhaust that would be dangerous to the operator. The high-temperature rocket exhaust is hazardous 15 to 20 metres to the rear of an RPG launcher. The launcher must be cleaned periodically, as built-up residue will result in an excess of over-pressure, causing the sighting mechanism to be driven into the operator's eye when the rocket is fired. Blindness in one eye often results  Ammunition The RPG-7 can fire a variety of warheads for anti-armor (HEAT, PG-) or anti-personnel (HE, OG-) purposes, usually fitting with an impact (PIBD) and a 4.5 second fuze. Armor penetration is warhead dependent and ranges from 30 to 60 cm of homogenous steel; two warhead types (PG-7BR and VR) are 'tandem' devices, used to defeat reactive armor with a single shot.</vt:lpstr>
      <vt:lpstr>                   The SPG-9 Kopye (Spear) is a Russian tripod-mounted man-portable, 73 mm recoilless gun developed by the Soviet Union. It fires fin-stabilised, rocket-assisted HE and HEAT projectiles similar to those fired by the 73 mm 2A28 Grom low pressure gun of the BMP-1 vehicle. The projectile is launched from the gun by a small charge, which gives it an initial muzzle velocity of around 250 m/s to 400 m/s. The charge also imparts spin to the projectile by a series of offset holes in the launch charge. Once the projectile has travelled approximately 20 meters from the launcher a rocket motor in the projectile ignites. For the PG-9 projectile, this takes it to a velocity of 700 m/s before the motor burns out.  The weapon is in service with a large number of armed forces, and a variety of ammunition is produced, however mostly they are copies of the original soviet PG-9 HEAT and OG-9 FRAG-HE rounds.  Specifications Calibre: 73 mm smoothbore  Weight: 47.5 kg (59.5 kg with the tripod)  Length: 2110 mm  Height: 800 mm  Elevation: + 25 degrees maximum  Traverse 30 degrees total  </vt:lpstr>
      <vt:lpstr> The Kalashnikov Handheld Machine Gun model 1974 (Ruchnoy Pulemyot Kalashnikova obraztsa 1974 goda, RPK-74, Russian: Ручной пулемёт Калашникова образца 1974 года, РПК-74) is a squad automatic weapon or SAW developed by the Kalashnikov Design Bureau of the Soviet Union in 1974. It is a light machine gun that fires 5.45 x 39 mm M74 ammunition, and is very similar to the AK-74, though with a heavier, longer barrel, a bipod and some differences in the stock and forearm (handguard). The RPK-74 can also be used as a light anti-aircraft gun, using 75 or 100-round drum magazines. However it cannot be fired for sustained periods of time due to the RPK-74s inability to change barrels</vt:lpstr>
      <vt:lpstr>                 The Dragunov Sniper Rifle (Russian: Снайперская винтовка Драгунова, Snayperskaya Vintovka Dragunova, abbreviated SVD, GRAU index 6V1), is a semiautomatic rifle designed by Evgeniy Fedorovich Dragunov in the Soviet Union between 1958 and 1963. The SVD was the world's first purpose-built military precision marksman's rifle, and is common (along with several variants) throughout the former Eastern Bloc.  The SVD is chambered for the 7.62 x 54R rimmed cartridge, with a muzzle velocity of about 830 meters per second. The rifle can accept the older M1891/30 cartridge, but a more accurate 7N1 round was designed specifically for it. The 7N1 was the original load developed by Russian armorer Sabelnikov in conjunction with the development of the SVD back in the late 1950's. It has a steel jacketed projectile with an air pocket, steel core, and a lead knocker in the base for maximum terminal effect. The 7N1 was replaced in 1999 by the 7N14 round. The 7N14 is a new load developed for the SVD. It consists of a 151 grain projectile which travels at the same 2723 ft/s, but it has a lead core projectile and is supposed to be the more accurate of the two. Nikolai Bezborodov, head of R&amp;D at Izhmash, stated that it was the most accurate load for the SVD. However, the Soviet Union never offered this ammunition for export, and it is very rare outside of Russia. This ammunition can be identified by its packaging which has Russian: "Снайперские" (Sniper) stamped on its crates, cans, and paper wrap to prevent it from being wasted in other weapon applications. </vt:lpstr>
      <vt:lpstr>                        The Makarov was the result of a competition held to design a replacement for the aging Tokarev TT-33 semi-automatic pistol. The TT had been loosely derived from the FN Model 1903 automatic pistol and was, by 1945, deemed too large, heavy, and unreliable for a general service pistol. Rather than building his gun around an existing cartridge, Nikolai Makarov designed a new round, the 9 x 18 mm PM, based on the popular Browning 9 x 17 mm/.380 ACP cartridge. In the interests of simplicity and economy, the Makarov pistol was to be of straight blowback operation, and the 9 x 18 mm round was found to be the most powerful which could be fired safely from such a design. Although the given dimension was 9 mm, the bullet was actually 9.3 mm in diameter, being shorter and wider and therefore incompatible with pistols chambered for the popular 9 mm Luger/Parabellum round. This meant that Soviet ammunition was unusable in NATO firearms, and NATO forces in a conflict would not be able to gather ammunition from fallen Soviet soldiers or Soviet munition stockpiles.  The Makarov has a DA/SA or "Double Action, Single Action" operating system. After loading the pistol and charging the slide, the Makarov can be carried with the hammer down and the safety engaged. To fire, the slide-mounted safety is pushed down to the "fire" position, after which the user simply squeezes the trigger. The act of squeezing the trigger for the first shot also cocks the hammer, an action which necessitates a long, heavy trigger pull. The firing of the round and cycling of the action pre-cocks the hammer for subsequent shots, which are then fired Single Action with a short, light trigger pull. After pushing the safety up to "safe," the hammer is safely de-cocked. Operation is semi-automatic, firing as fast as the user can pull the trigger. Fired brass is ejected to the right rear of the shooter, typically traveling 5-7 meters.  The PM's standard magazine holds eight rounds, although ten- and twelve-round capacity magazines. After firing the last round in the magazine, the slide locks open. When engaged, the Makarov's safety switch blocks the hammer from hitting the rear of the firing pin. The Makarov's magazine release location is common with that of many European pistols, being located on the heel or "butt" of the handgrip. </vt:lpstr>
      <vt:lpstr> The PK is a 7.62mm general purpose machine gun designed in the Soviet Union and currently in production in Russia. Its NATO equivalents are the FN MAG, M240, MG3 and M60 machine guns. The PK machine gun was introduced in the 1960s and replaced the SGM and DP machine guns in Soviet service. One notable feature, is that the standard model ejects it's rounds via an ejection port on the left side of the weapon, as opposed to the usual right side ejection port.</vt:lpstr>
      <vt:lpstr> The ZPU-4 is a towed quadruple barreled anti-aircraft gun. Based on the Soviet KPV 14.5 mm machine gun. It entered service with the Soviet Union in 1949 and is used by over 50 countries worldwide. Double and single barreled version of the weapon exist - called the ZPU-2 and ZPU-1 respectively. Development of the ZPU-2 and ZPU-4 began in 1945, with development of the ZPU-1 starting in 1947. All three were accepted into service in 1949. Improved optical predicting gunsights were developed for the system in the 1950s.  All weapons in the ZPU series have air cooled quick change barrels and can fire a variety of ammuniiton including API (BS.41), API-T (BZT), I-T (ZP) projectiles. Each barrel has a maximum rate of fire of around 600 rounds per minute, though this is practically limited to about 150 rounds per minute. The quad ZPU-4 uses a four-wheel carriage simitar to that once used by the obsolete 25 mm automatic antiaircraft gun M1940. In firing position the weapon is towered onto firing jacks. It can be bought in and out of action in about 15 to 20 seconds, and can be fired with the wheels in the travelling position if needed. The double ZPU-2 was built in two different version, an early model with large mud guards and two wheels that are removed in the firing position. The late model has wheels that fold and are raised from the ground in the firing position. The single ZPU-1 is carried on a two wheeled carriage. Weapon can be broken down into several 80 kg units for transport over rough ground.  Ammunition:  ZPU-4 API (BS.41) - Full metal jacket round with a tungsten-carbide core. Projectile weight is 64.4 g and Muzzle velocity is 976 m/s. Armour penetration at 500 m is 32 mm of RHA at 0 degrees.  API-T (BZT) - Full metal jacket round with a steel core. Projectile weight is 59.56 g and muzzle velocity is 1,005 m/s. Tracer burns to at least 2,000 m.  I-T (ZP) - Projectile weight is 59.68 g.  </vt:lpstr>
      <vt:lpstr> The first such gun, the Degtyarev, Krupnocalibernyi (was built in 1930 and this gun was produced in small quantities from 1933 to 1935. The gun was fed from a drum magazine of only thirty rounds, and had a poor rate of fire. Shpagin developed a belt feed mechanism to fit to the DK giving rise, in 1938, to the adoption of the gun as the DShK 1938. As an anti-aircraft weapon it was mounted on pintle and tripod mounts, and on a triple mount on the GAZ-AA truck. Late in the war, it was mounted on the cupolas of IS-2 tanks and ISU-152 self-propelled guns. As an Infantry heavy support weapon it used a two-wheeled trolley, similar to that developed by Sokolov for the 1910 Maxim gun. It was also mounted in vehicle turrets, for example, in the T-40 light amphibious tank. </vt:lpstr>
      <vt:lpstr> The 82 mm Mortar is the standard mortar in service with PLA Motorized Infantry Battalions to provide indirect fire support. Each Infantry Battalion is equipped with 4~6 82 mm mortars, which are transported by vehicles over long distances and carried by soldiers into firing positions for battle.  The first generation 82 mm mortar in service with the PLA is Type 53, which is a copy of the Soviet M-37. This mortar is no longer in service. The Type 67 was type classified in 1967 and entered service in 1971 to replace the Type 53. The mortar features a triangular baseplate with a handle. Currently the PLA is still equipped with a large number of Type 67 mortars. It is also fitted on the Type 63 and Type 85 armored personnel carrier (APC) to provide fire support for the mechanized infantry units.  The third generation Type 84 (also known as PP87) entered service in the mid-1980s to replace the Type 67. The Type 84 features a round baseplate and longer tube. A 81 mm version called W87 was developed for the export market. Both Type 84 and W87 can fire the latest extended </vt:lpstr>
      <vt:lpstr>Nomenclature</vt:lpstr>
      <vt:lpstr>Origins</vt:lpstr>
      <vt:lpstr>Technical Data – AK 47</vt:lpstr>
      <vt:lpstr>Technical Data – AKM (M=Modernized)</vt:lpstr>
      <vt:lpstr>Slide 25</vt:lpstr>
      <vt:lpstr>CLEARING AN AK</vt:lpstr>
      <vt:lpstr>Slide 27</vt:lpstr>
      <vt:lpstr>INFORMATION SUPPORT TO INTELLIGENCE</vt:lpstr>
      <vt:lpstr>Slide 29</vt:lpstr>
      <vt:lpstr>Slide 30</vt:lpstr>
      <vt:lpstr>Information support to Intelligence</vt:lpstr>
      <vt:lpstr>SIR’s on Captured Weapons</vt:lpstr>
      <vt:lpstr>Ammunition</vt:lpstr>
      <vt:lpstr>Slide 34</vt:lpstr>
      <vt:lpstr>Slide 35</vt:lpstr>
      <vt:lpstr>Closing</vt:lpstr>
      <vt:lpstr>QUESTIONS?</vt:lpstr>
      <vt:lpstr>AFTER ACTIONS REVIEW</vt:lpstr>
      <vt:lpstr>AFTER ACTIONS REVIEW</vt:lpstr>
    </vt:vector>
  </TitlesOfParts>
  <Company>VT-ARNG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Soviet Block Weapons</dc:title>
  <dc:creator>jeff.waters1</dc:creator>
  <cp:lastModifiedBy>Jeffrey.J.Sawhill</cp:lastModifiedBy>
  <cp:revision>81</cp:revision>
  <dcterms:created xsi:type="dcterms:W3CDTF">2008-04-02T12:05:50Z</dcterms:created>
  <dcterms:modified xsi:type="dcterms:W3CDTF">2012-07-24T13:56:43Z</dcterms:modified>
</cp:coreProperties>
</file>