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1"/>
  </p:sldMasterIdLst>
  <p:notesMasterIdLst>
    <p:notesMasterId r:id="rId59"/>
  </p:notesMasterIdLst>
  <p:handoutMasterIdLst>
    <p:handoutMasterId r:id="rId60"/>
  </p:handoutMasterIdLst>
  <p:sldIdLst>
    <p:sldId id="273" r:id="rId2"/>
    <p:sldId id="321" r:id="rId3"/>
    <p:sldId id="262" r:id="rId4"/>
    <p:sldId id="263" r:id="rId5"/>
    <p:sldId id="264" r:id="rId6"/>
    <p:sldId id="272" r:id="rId7"/>
    <p:sldId id="265" r:id="rId8"/>
    <p:sldId id="266" r:id="rId9"/>
    <p:sldId id="267" r:id="rId10"/>
    <p:sldId id="268" r:id="rId11"/>
    <p:sldId id="269" r:id="rId12"/>
    <p:sldId id="271" r:id="rId13"/>
    <p:sldId id="317" r:id="rId14"/>
    <p:sldId id="318" r:id="rId15"/>
    <p:sldId id="319" r:id="rId16"/>
    <p:sldId id="316" r:id="rId17"/>
    <p:sldId id="258" r:id="rId18"/>
    <p:sldId id="315" r:id="rId19"/>
    <p:sldId id="314" r:id="rId20"/>
    <p:sldId id="280" r:id="rId21"/>
    <p:sldId id="281" r:id="rId22"/>
    <p:sldId id="282" r:id="rId23"/>
    <p:sldId id="283" r:id="rId24"/>
    <p:sldId id="284" r:id="rId25"/>
    <p:sldId id="285" r:id="rId26"/>
    <p:sldId id="286" r:id="rId27"/>
    <p:sldId id="260" r:id="rId28"/>
    <p:sldId id="287" r:id="rId29"/>
    <p:sldId id="288" r:id="rId30"/>
    <p:sldId id="292" r:id="rId31"/>
    <p:sldId id="289" r:id="rId32"/>
    <p:sldId id="290" r:id="rId33"/>
    <p:sldId id="293" r:id="rId34"/>
    <p:sldId id="294" r:id="rId35"/>
    <p:sldId id="291"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259" r:id="rId53"/>
    <p:sldId id="311" r:id="rId54"/>
    <p:sldId id="312" r:id="rId55"/>
    <p:sldId id="313" r:id="rId56"/>
    <p:sldId id="324" r:id="rId57"/>
    <p:sldId id="325" r:id="rId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01" autoAdjust="0"/>
  </p:normalViewPr>
  <p:slideViewPr>
    <p:cSldViewPr>
      <p:cViewPr>
        <p:scale>
          <a:sx n="40" d="100"/>
          <a:sy n="40" d="100"/>
        </p:scale>
        <p:origin x="-1230" y="-4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7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A72D4D7-86C0-4421-B910-841C8727AE95}" type="datetimeFigureOut">
              <a:rPr lang="en-US" smtClean="0"/>
              <a:pPr/>
              <a:t>4/27/2012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EA4AC493-1EB4-4E86-9CB2-91C24B182A3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4099"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4103"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15F3F63-55FD-4B9C-AFE3-B7C4D7496C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r>
              <a:rPr lang="en-US" smtClean="0"/>
              <a:t>If unable to insert into the right nostril try the left one. Work the NPA back and forth to help it slide into place. If unable to advance it,  Do Not force it. A bloody nose is the most common complication of the NPA. Positioning the casualty is the next best way to keep the airway open either in the recovery position or if the casualty is conscious sitting up and leaning forward.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is important to understand some basic physiology of respiration to understand penetrating chest injuries. Pressure inside the chest cavity is normally negative. This negative pressure helps respiration with contraction of the diaphragm and expansion of the chest, drawing air into the lungs. </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However, when there is a penetrating injury to the chest cavity the negative pressure is replaced with atmospheric pressure (from the air outside the chest) which is under positive pressure. If positive pressure enters the chest cavity it will cause the lung to collapse. The bigger the hole, the more positive pressure enters the chest, and the more lung collapse there is. </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dirty="0" smtClean="0"/>
              <a:t>When lungs collapse they are not able to ventilate well. This decreases the amount of oxygen in the blood that is available to all the cells in the body.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Anatomic picture of the lungs, and heart.</a:t>
            </a:r>
          </a:p>
          <a:p>
            <a:endParaRPr lang="en-US" dirty="0"/>
          </a:p>
        </p:txBody>
      </p:sp>
      <p:sp>
        <p:nvSpPr>
          <p:cNvPr id="4" name="Slide Number Placeholder 3"/>
          <p:cNvSpPr>
            <a:spLocks noGrp="1"/>
          </p:cNvSpPr>
          <p:nvPr>
            <p:ph type="sldNum" sz="quarter" idx="10"/>
          </p:nvPr>
        </p:nvSpPr>
        <p:spPr/>
        <p:txBody>
          <a:bodyPr/>
          <a:lstStyle/>
          <a:p>
            <a:pPr>
              <a:defRPr/>
            </a:pPr>
            <a:fld id="{315F3F63-55FD-4B9C-AFE3-B7C4D7496CC0}"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Penetrating injuries to the chest are a life threatening injury and need to be treated expeditiously.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dirty="0" smtClean="0"/>
              <a:t>Not all penetrating chest wounds may produce a sucking sound. In fact many times you will not know if the injury actually penetrated into the chest cavity. Look for small bubbles that form at the injury site. This may be a clue as to whether the injury actually penetrated into the chest cavity. If you are not sure, treat it as a penetrating injury anyway.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t>Most sucking chest wounds are usually large 2/3rds the diameter of the trachea. However, this is just a guideline and not a hard and fast rule. Casualties with penetrating chest wounds frequently have bloody sputum.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smtClean="0"/>
              <a:t>These are all the classic signs and symptoms of chest injuries.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r>
              <a:rPr lang="en-US" smtClean="0"/>
              <a:t>Sealing the penetrating wound is the first step in treatment of this condition. You must use an occlusive dressing that does not allow air to pass through it. On the battlefield you must open the casualty’s IBA and uniform to locate the injury. This should only be done once the tactical situation allow you time to do so. Also remember to roll the casualty over to look for any additional wounds on the posterior.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r>
              <a:rPr lang="en-US" dirty="0" smtClean="0"/>
              <a:t>Establish responsiveness. Use the AVPU system to determine level of consciousness.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r>
              <a:rPr lang="en-US" smtClean="0"/>
              <a:t>Exposing the wound is important to evaluate and treat 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r>
              <a:rPr lang="en-US" smtClean="0"/>
              <a:t>If there is an impaled object in the wound, do not remove it. Apply a bulky bandage around the wound and stabilize it. Vaseline gauze works well as an occlusive seal around impaled objects.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en-US" smtClean="0"/>
              <a:t>There are multiple different material you can use as an occlusive bandage, MRE wrappers, empty IV bags, plastic from around the battle dressing, tegaderm bandages. Vaseline gauze, and piece of plastic, etc. There are also some commercial chest seals designed specifically for this purpose.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r>
              <a:rPr lang="en-US" smtClean="0"/>
              <a:t>These are three of the commercially made chest seals. Many people do not like the Asherman seal as the adhesive on it does not stick well to a sweaty bloody chest. The Hyfin and Bolin have improved adhesive to make them stick better to the chest wall.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smtClean="0"/>
              <a:t>Example of an asherman chest seal applied to penetrating wound.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en-US" dirty="0" smtClean="0"/>
              <a:t>The new rule for taping occlusive material to the chest wall is to tape the material on all four sides. There is no need to keep one side open. In addition, you can get the occlusive material and tape to stick better if you dry the chest wall off with a roll of </a:t>
            </a:r>
            <a:r>
              <a:rPr lang="en-US" dirty="0" err="1" smtClean="0"/>
              <a:t>kerlix</a:t>
            </a:r>
            <a:r>
              <a:rPr lang="en-US" dirty="0" smtClean="0"/>
              <a:t>, and paint the chest wall with tincture of </a:t>
            </a:r>
            <a:r>
              <a:rPr lang="en-US" dirty="0" err="1" smtClean="0"/>
              <a:t>benzoin</a:t>
            </a:r>
            <a:r>
              <a:rPr lang="en-US" dirty="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r>
              <a:rPr lang="en-US" smtClean="0"/>
              <a:t>This will help the material sick to the chest wall better.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r>
              <a:rPr lang="en-US" smtClean="0"/>
              <a:t>Bulky dressing applied around an impaled object.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smtClean="0"/>
              <a:t>Position the casualty to help assist with ventilation. Sitting up if conscious or laying on the injured side if unconscious in the recovery position.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smtClean="0"/>
              <a:t>In some penetrating chest wounds air will enter the chest cavity but cannot escape. This causes a rise in the pressure in that side of the chest with each breath. This is called a tension pneumothorax. </a:t>
            </a:r>
          </a:p>
          <a:p>
            <a:r>
              <a:rPr lang="en-US" smtClean="0"/>
              <a:t>Not all chest injuries develop a tension pneumothorax. It is important that you monitor you casualty’s respiration to watch for the development of a tension pneumothorax.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r>
              <a:rPr lang="en-US" smtClean="0"/>
              <a:t>If casualty is unconscious open the airway using the head-tilt chin lift method. Just being unconscious can compromise your casualty’s airway.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r>
              <a:rPr lang="en-US" smtClean="0"/>
              <a:t>As the pressure in the chest continues to increase it can put pressure on the heart and the other lung.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r>
              <a:rPr lang="en-US" smtClean="0"/>
              <a:t>Increased pressure on the injured side can begin to affect the uninjured side. Notice the collapsed lung on the injured side.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US" smtClean="0"/>
              <a:t>When the pressure gets to much it can compress the heart. This does not allow the heart to fill with blood completely. This prevents it from pumping a full volume of blood to the rest of the body. In addition, the pressure compresses the good lung and prevents it from ventilating effectively.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r>
              <a:rPr lang="en-US" dirty="0" smtClean="0"/>
              <a:t>A tension </a:t>
            </a:r>
            <a:r>
              <a:rPr lang="en-US" dirty="0" err="1" smtClean="0"/>
              <a:t>pneumothorax</a:t>
            </a:r>
            <a:r>
              <a:rPr lang="en-US" dirty="0" smtClean="0"/>
              <a:t> can become fatal in a short period of time. Recognition of the development of this problem is paramount. Treatment can be easily accomplished if recognized.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en-US" smtClean="0"/>
              <a:t>These are some of the classic signs and symptoms of a tension pneumothorax.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mtClean="0"/>
              <a:t>More signs and symptoms.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US" smtClean="0"/>
              <a:t>More signs and symptoms.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r>
              <a:rPr lang="en-US" smtClean="0"/>
              <a:t>Tracheal deviation is the sign most people remember but it occurs very late in the development of a tension pneumothorax. Most of these signs and symptoms are very difficult to detect on the battlefield, especially if it is dark.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r>
              <a:rPr lang="en-US" smtClean="0"/>
              <a:t>By the time that tracheal deviation has occurred the heart and lung have been moved from their normal position and are being compromised in their function.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US" smtClean="0"/>
              <a:t>The primary indication you should be observing for is the development of progressive respiratory distress. </a:t>
            </a:r>
            <a:r>
              <a:rPr lang="en-US" dirty="0" smtClean="0"/>
              <a:t>Your casualty’s having more and more difficulty breathing. You should be asking yourself why is this guy having so much trouble breathing all of a sudden. The reason is because he is developing a tension </a:t>
            </a:r>
            <a:r>
              <a:rPr lang="en-US" dirty="0" err="1" smtClean="0"/>
              <a:t>pneumothorax</a:t>
            </a:r>
            <a:r>
              <a:rPr lang="en-US" dirty="0" smtClean="0"/>
              <a:t> and you need to treat it.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r>
              <a:rPr lang="en-US" smtClean="0"/>
              <a:t>Look listen and feel for respirations, count respirations for 30 seconds and multiply by 2. Attempt to remove any foreign material with a crooked finger.</a:t>
            </a:r>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US" smtClean="0"/>
              <a:t>Treatment of a tension pneumothorax is to relieve the pressure building up in the effected side of the chest.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smtClean="0"/>
              <a:t>To perform this procedure you will need a 14 gauge 3.25 inch long needle catheter unit. </a:t>
            </a:r>
          </a:p>
          <a:p>
            <a:r>
              <a:rPr lang="en-US" smtClean="0"/>
              <a:t>Locate the second intercostal space (the indentation between the second and third rib). If unable to feel this indentation; put two fingers together and slide them up the chest wall until your fingers bump into the bottom of the collarbone. Just below your second finger should be the second intercostal space. This is an easy way to find this space. The mid-clavicular line runs from the middle of the collarbone through the nipple line.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smtClean="0"/>
              <a:t>Mid clavicular line from the middle of ht collarbone through the nipple. You want to keep your needles to the outside of this line, because the heart and large blood vessels may be indies the line.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US" smtClean="0"/>
              <a:t>Insert the needle catheter just above the third rib at a 90 degree angle to the chest. The needle should be inserted all the way to the hub. Withdraw the needle leaving the catheter in place and secure it with tape to the chest wall.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US" smtClean="0"/>
              <a:t>Over the top of the rib.</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US" smtClean="0"/>
              <a:t>This treatment will usually result in a significant improvement to your casualty’s breathing in a very short time. Continue to monitor your casualty’s respiration for any other changes. There is no need to put a cut finger or three way stopcock on the catheter.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US" smtClean="0"/>
              <a:t>When the pressure in the chest is released, the heart and good lung will again continue to function normally.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US" smtClean="0"/>
              <a:t>Position the casualty in the position in which it best assists his ventilation.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n-US" smtClean="0"/>
              <a:t>The nasopharyngeal airway (NPA) is the primary airway adjunct used by the CLS in a tactical setting.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en-US" smtClean="0"/>
              <a:t>Before inserting an NPA inspect the roof of the casualty’s mouth. Look for any disruption of the soft and hard palate. If bleeding or brain matter is exposed do not insert the NPA. A NPA must be used cautiously in any casualty with head trauma.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r>
              <a:rPr lang="en-US" smtClean="0"/>
              <a:t>NPAs can be used in a casualty with any level of consciousness. OPAs cannot be inserted in a conscious or semiconscious casualty. They will cause gagging.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r>
              <a:rPr lang="en-US" smtClean="0"/>
              <a:t>Position the casualty, lubricate the tube…..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en-US" smtClean="0"/>
              <a:t>Lift up on the tip of the nose exposing the nostril opening. Insert the tip of the NPA into the right nostril with bevel towards the septum, and advance it all the way to the flange . Secure it in place with tape.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D8BAE59-E39B-43D5-B2EF-03E068E33623}" type="datetime1">
              <a:rPr lang="en-US" smtClean="0"/>
              <a:pPr/>
              <a:t>4/27/2012</a:t>
            </a:fld>
            <a:endParaRPr lang="en-US"/>
          </a:p>
        </p:txBody>
      </p:sp>
      <p:sp>
        <p:nvSpPr>
          <p:cNvPr id="5" name="Footer Placeholder 4"/>
          <p:cNvSpPr>
            <a:spLocks noGrp="1"/>
          </p:cNvSpPr>
          <p:nvPr>
            <p:ph type="ftr" sz="quarter" idx="11"/>
          </p:nvPr>
        </p:nvSpPr>
        <p:spPr/>
        <p:txBody>
          <a:bodyPr/>
          <a:lstStyle/>
          <a:p>
            <a:r>
              <a:rPr kumimoji="0" lang="en-US" smtClean="0"/>
              <a:t>M1303 VERSION 6.0 </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86F9A1-BCA1-4863-836F-75072D84BCE2}" type="datetime1">
              <a:rPr lang="en-US" smtClean="0"/>
              <a:pPr/>
              <a:t>4/27/2012</a:t>
            </a:fld>
            <a:endParaRPr lang="en-US"/>
          </a:p>
        </p:txBody>
      </p:sp>
      <p:sp>
        <p:nvSpPr>
          <p:cNvPr id="5" name="Footer Placeholder 4"/>
          <p:cNvSpPr>
            <a:spLocks noGrp="1"/>
          </p:cNvSpPr>
          <p:nvPr>
            <p:ph type="ftr" sz="quarter" idx="11"/>
          </p:nvPr>
        </p:nvSpPr>
        <p:spPr/>
        <p:txBody>
          <a:bodyPr/>
          <a:lstStyle/>
          <a:p>
            <a:r>
              <a:rPr kumimoji="0" lang="en-US" smtClean="0"/>
              <a:t>M1303 VERSION 6.0 </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32D74D-B6E1-4883-B327-B699E679268F}" type="datetime1">
              <a:rPr lang="en-US" smtClean="0"/>
              <a:pPr/>
              <a:t>4/27/2012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kumimoji="0" lang="en-US" smtClean="0"/>
              <a:t>M1303 VERSION 6.0 </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83DC71-4188-49FE-A2A3-8353F27AE789}" type="datetime1">
              <a:rPr lang="en-US" smtClean="0"/>
              <a:pPr/>
              <a:t>4/27/2012</a:t>
            </a:fld>
            <a:endParaRPr lang="en-US"/>
          </a:p>
        </p:txBody>
      </p:sp>
      <p:sp>
        <p:nvSpPr>
          <p:cNvPr id="5" name="Footer Placeholder 4"/>
          <p:cNvSpPr>
            <a:spLocks noGrp="1"/>
          </p:cNvSpPr>
          <p:nvPr>
            <p:ph type="ftr" sz="quarter" idx="11"/>
          </p:nvPr>
        </p:nvSpPr>
        <p:spPr/>
        <p:txBody>
          <a:bodyPr/>
          <a:lstStyle/>
          <a:p>
            <a:r>
              <a:rPr kumimoji="0" lang="en-US" smtClean="0"/>
              <a:t>M1303 VERSION 6.0 </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8B52DF-4D22-421D-9BCF-9288A3817644}" type="datetime1">
              <a:rPr lang="en-US" smtClean="0"/>
              <a:pPr/>
              <a:t>4/27/2012</a:t>
            </a:fld>
            <a:endParaRPr lang="en-US"/>
          </a:p>
        </p:txBody>
      </p:sp>
      <p:sp>
        <p:nvSpPr>
          <p:cNvPr id="5" name="Footer Placeholder 4"/>
          <p:cNvSpPr>
            <a:spLocks noGrp="1"/>
          </p:cNvSpPr>
          <p:nvPr>
            <p:ph type="ftr" sz="quarter" idx="11"/>
          </p:nvPr>
        </p:nvSpPr>
        <p:spPr/>
        <p:txBody>
          <a:bodyPr/>
          <a:lstStyle/>
          <a:p>
            <a:r>
              <a:rPr kumimoji="0" lang="en-US" smtClean="0"/>
              <a:t>M1303 VERSION 6.0 </a:t>
            </a:r>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3BE0D0-8273-4955-821C-1F81CA294AE3}" type="datetime1">
              <a:rPr lang="en-US" smtClean="0"/>
              <a:pPr/>
              <a:t>4/27/2012</a:t>
            </a:fld>
            <a:endParaRPr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1C274D-39A6-4BCF-9E95-A751A8A6ED1C}" type="datetime1">
              <a:rPr lang="en-US" smtClean="0"/>
              <a:pPr/>
              <a:t>4/27/2012</a:t>
            </a:fld>
            <a:endParaRPr lang="en-US"/>
          </a:p>
        </p:txBody>
      </p:sp>
      <p:sp>
        <p:nvSpPr>
          <p:cNvPr id="8" name="Footer Placeholder 7"/>
          <p:cNvSpPr>
            <a:spLocks noGrp="1"/>
          </p:cNvSpPr>
          <p:nvPr>
            <p:ph type="ftr" sz="quarter" idx="11"/>
          </p:nvPr>
        </p:nvSpPr>
        <p:spPr/>
        <p:txBody>
          <a:bodyPr/>
          <a:lstStyle/>
          <a:p>
            <a:r>
              <a:rPr kumimoji="0" lang="en-US" smtClean="0"/>
              <a:t>M1303 VERSION 6.0 </a:t>
            </a:r>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C39DE4-CB58-4514-900A-5B07E4DC360C}" type="datetime1">
              <a:rPr lang="en-US" smtClean="0"/>
              <a:pPr/>
              <a:t>4/27/2012</a:t>
            </a:fld>
            <a:endParaRPr lang="en-US"/>
          </a:p>
        </p:txBody>
      </p:sp>
      <p:sp>
        <p:nvSpPr>
          <p:cNvPr id="4" name="Footer Placeholder 3"/>
          <p:cNvSpPr>
            <a:spLocks noGrp="1"/>
          </p:cNvSpPr>
          <p:nvPr>
            <p:ph type="ftr" sz="quarter" idx="11"/>
          </p:nvPr>
        </p:nvSpPr>
        <p:spPr/>
        <p:txBody>
          <a:bodyPr/>
          <a:lstStyle/>
          <a:p>
            <a:r>
              <a:rPr kumimoji="0" lang="en-US" smtClean="0"/>
              <a:t>M1303 VERSION 6.0 </a:t>
            </a:r>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70D4C-79E9-43A4-9AAC-9AAAE4876D54}" type="datetime1">
              <a:rPr lang="en-US" smtClean="0"/>
              <a:pPr/>
              <a:t>4/27/2012</a:t>
            </a:fld>
            <a:endParaRPr lang="en-US"/>
          </a:p>
        </p:txBody>
      </p:sp>
      <p:sp>
        <p:nvSpPr>
          <p:cNvPr id="3" name="Footer Placeholder 2"/>
          <p:cNvSpPr>
            <a:spLocks noGrp="1"/>
          </p:cNvSpPr>
          <p:nvPr>
            <p:ph type="ftr" sz="quarter" idx="11"/>
          </p:nvPr>
        </p:nvSpPr>
        <p:spPr/>
        <p:txBody>
          <a:bodyPr/>
          <a:lstStyle/>
          <a:p>
            <a:r>
              <a:rPr kumimoji="0" lang="en-US" smtClean="0"/>
              <a:t>M1303 VERSION 6.0 </a:t>
            </a:r>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07FA75-A26E-4417-B38D-5BAB4E0CF223}" type="datetime1">
              <a:rPr lang="en-US" smtClean="0"/>
              <a:pPr/>
              <a:t>4/27/2012</a:t>
            </a:fld>
            <a:endParaRPr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8F4AB60-47E4-4247-B49B-7842D1F90D84}" type="datetime1">
              <a:rPr lang="en-US" smtClean="0"/>
              <a:pPr/>
              <a:t>4/27/2012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en-US" smtClean="0"/>
              <a:t>M1303 VERSION 6.0 </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5267B28-0444-4FBB-9DB8-6D5FB9D0DF46}" type="datetime1">
              <a:rPr lang="en-US" smtClean="0"/>
              <a:pPr/>
              <a:t>4/27/2012</a:t>
            </a:fld>
            <a:endParaRPr lang="en-US" dirty="0"/>
          </a:p>
        </p:txBody>
      </p:sp>
      <p:sp>
        <p:nvSpPr>
          <p:cNvPr id="5" name="Footer Placeholder 4"/>
          <p:cNvSpPr>
            <a:spLocks noGrp="1"/>
          </p:cNvSpPr>
          <p:nvPr>
            <p:ph type="ftr" sz="quarter" idx="3"/>
          </p:nvPr>
        </p:nvSpPr>
        <p:spPr>
          <a:xfrm>
            <a:off x="2640597" y="6476998"/>
            <a:ext cx="4446004" cy="381001"/>
          </a:xfrm>
          <a:prstGeom prst="rect">
            <a:avLst/>
          </a:prstGeom>
        </p:spPr>
        <p:txBody>
          <a:bodyPr vert="horz" lIns="45720" rIns="45720" bIns="0" rtlCol="0" anchor="b"/>
          <a:lstStyle>
            <a:lvl1pPr algn="ctr" eaLnBrk="1" latinLnBrk="0" hangingPunct="1">
              <a:defRPr kumimoji="0" sz="1200">
                <a:solidFill>
                  <a:schemeClr val="tx1">
                    <a:tint val="95000"/>
                  </a:schemeClr>
                </a:solidFill>
              </a:defRPr>
            </a:lvl1pPr>
            <a:extLst/>
          </a:lstStyle>
          <a:p>
            <a:r>
              <a:rPr lang="en-US" smtClean="0"/>
              <a:t>M1303 VERSION 6.0 </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
        <p:nvSpPr>
          <p:cNvPr id="9" name="Rectangle 27"/>
          <p:cNvSpPr>
            <a:spLocks noChangeArrowheads="1"/>
          </p:cNvSpPr>
          <p:nvPr userDrawn="1"/>
        </p:nvSpPr>
        <p:spPr bwMode="auto">
          <a:xfrm>
            <a:off x="0" y="6464300"/>
            <a:ext cx="9144000" cy="304800"/>
          </a:xfrm>
          <a:prstGeom prst="rect">
            <a:avLst/>
          </a:prstGeom>
          <a:noFill/>
          <a:ln w="9525">
            <a:noFill/>
            <a:miter lim="800000"/>
            <a:headEnd/>
            <a:tailEnd/>
          </a:ln>
          <a:effectLst/>
        </p:spPr>
        <p:txBody>
          <a:bodyPr anchor="ctr"/>
          <a:lstStyle/>
          <a:p>
            <a:pPr algn="ctr" eaLnBrk="1" hangingPunct="1">
              <a:defRPr/>
            </a:pPr>
            <a:endParaRPr lang="en-US" sz="4400">
              <a:solidFill>
                <a:schemeClr val="tx2"/>
              </a:solidFill>
              <a:latin typeface="Arial" charset="0"/>
            </a:endParaRPr>
          </a:p>
        </p:txBody>
      </p:sp>
      <p:sp>
        <p:nvSpPr>
          <p:cNvPr id="11" name="Rectangle 30"/>
          <p:cNvSpPr>
            <a:spLocks noChangeArrowheads="1"/>
          </p:cNvSpPr>
          <p:nvPr userDrawn="1"/>
        </p:nvSpPr>
        <p:spPr bwMode="auto">
          <a:xfrm>
            <a:off x="76200" y="6400800"/>
            <a:ext cx="2133600" cy="323850"/>
          </a:xfrm>
          <a:prstGeom prst="rect">
            <a:avLst/>
          </a:prstGeom>
          <a:noFill/>
          <a:ln w="9525">
            <a:noFill/>
            <a:miter lim="800000"/>
            <a:headEnd/>
            <a:tailEnd/>
          </a:ln>
          <a:effectLst/>
        </p:spPr>
        <p:txBody>
          <a:bodyPr/>
          <a:lstStyle/>
          <a:p>
            <a:pPr eaLnBrk="1" hangingPunct="1">
              <a:defRPr/>
            </a:pPr>
            <a:r>
              <a:rPr lang="en-US" sz="1200" dirty="0" smtClean="0">
                <a:solidFill>
                  <a:schemeClr val="bg1"/>
                </a:solidFill>
                <a:latin typeface="Arial" charset="0"/>
              </a:rPr>
              <a:t>615M1303</a:t>
            </a:r>
            <a:endParaRPr lang="en-US" sz="1200" dirty="0">
              <a:solidFill>
                <a:schemeClr val="bg1"/>
              </a:solidFill>
              <a:latin typeface="Arial" charset="0"/>
            </a:endParaRPr>
          </a:p>
          <a:p>
            <a:pPr eaLnBrk="1" hangingPunct="1">
              <a:defRPr/>
            </a:pPr>
            <a:r>
              <a:rPr lang="en-US" sz="1200" dirty="0" smtClean="0">
                <a:solidFill>
                  <a:schemeClr val="bg1"/>
                </a:solidFill>
                <a:latin typeface="Arial" charset="0"/>
              </a:rPr>
              <a:t>FEB </a:t>
            </a:r>
            <a:r>
              <a:rPr lang="en-US" sz="1200" dirty="0">
                <a:solidFill>
                  <a:schemeClr val="bg1"/>
                </a:solidFill>
                <a:latin typeface="Arial" charset="0"/>
              </a:rPr>
              <a:t>2011</a:t>
            </a:r>
          </a:p>
          <a:p>
            <a:pPr eaLnBrk="1" hangingPunct="1">
              <a:defRPr/>
            </a:pPr>
            <a:endParaRPr lang="en-US" sz="1200" dirty="0">
              <a:solidFill>
                <a:schemeClr val="bg1"/>
              </a:solidFill>
              <a:latin typeface="Arial" charset="0"/>
            </a:endParaRPr>
          </a:p>
        </p:txBody>
      </p:sp>
      <p:sp>
        <p:nvSpPr>
          <p:cNvPr id="12" name="Rectangle 32"/>
          <p:cNvSpPr>
            <a:spLocks noChangeArrowheads="1"/>
          </p:cNvSpPr>
          <p:nvPr userDrawn="1"/>
        </p:nvSpPr>
        <p:spPr bwMode="auto">
          <a:xfrm>
            <a:off x="7010400" y="6496050"/>
            <a:ext cx="2133600" cy="361950"/>
          </a:xfrm>
          <a:prstGeom prst="rect">
            <a:avLst/>
          </a:prstGeom>
          <a:noFill/>
          <a:ln w="9525">
            <a:noFill/>
            <a:miter lim="800000"/>
            <a:headEnd/>
            <a:tailEnd/>
          </a:ln>
          <a:effectLst/>
        </p:spPr>
        <p:txBody>
          <a:bodyPr/>
          <a:lstStyle/>
          <a:p>
            <a:pPr algn="r" eaLnBrk="1" hangingPunct="1">
              <a:defRPr/>
            </a:pPr>
            <a:fld id="{0AE36547-E0E9-4546-8E18-2E57E9416B18}" type="slidenum">
              <a:rPr lang="en-US" sz="1200">
                <a:solidFill>
                  <a:schemeClr val="bg1"/>
                </a:solidFill>
                <a:latin typeface="Arial" charset="0"/>
              </a:rPr>
              <a:pPr algn="r" eaLnBrk="1" hangingPunct="1">
                <a:defRPr/>
              </a:pPr>
              <a:t>‹#›</a:t>
            </a:fld>
            <a:endParaRPr lang="en-US" sz="120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images.google.com/imgres?imgurl=http://files.turbosquid.com/Preview/Content_on_9_15_2005_16_39_29/Bulletscene.jpgc925b7a2-0468-4f38-99af-233bc883e9ebLarge.jpg&amp;imgrefurl=http://www.turbosquid.com/FullPreview/Index.cfm/ID/275629&amp;h=400&amp;w=400&amp;sz=20&amp;hl=en&amp;start=14&amp;tbnid=HVSsJRg4v8oVoM:&amp;tbnh=124&amp;tbnw=124&amp;prev=/images?q=7.62mm+bullet+&amp;svnum=10&amp;hl=en&amp;lr=&amp;sa=G" TargetMode="External"/><Relationship Id="rId7" Type="http://schemas.openxmlformats.org/officeDocument/2006/relationships/hyperlink" Target="http://images.google.com/imgres?imgurl=http://www.elkcreekforge.com/uploads/Picture_0016.jpg&amp;imgrefurl=http://www.elkcreekforge.com/maxpages/Camp_Knives_2&amp;h=600&amp;w=900&amp;sz=75&amp;hl=en&amp;start=58&amp;tbnid=8OJjzaQ-jcW51M:&amp;tbnh=97&amp;tbnw=146&amp;prev=/images?q=knife+blade&amp;start=40&amp;ndsp=20&amp;svnum=10&amp;hl=en&amp;lr=&amp;s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images.google.com/imgres?imgurl=http://www.palestinercs.org/images/Bullets%20&amp;%20Shrapnel/03SHRAPNEL.JPG&amp;imgrefurl=http://www.palestinercs.org/toc.htm&amp;h=480&amp;w=640&amp;sz=37&amp;hl=en&amp;start=6&amp;tbnid=JivfSiQC-g8kbM:&amp;tbnh=103&amp;tbnw=137&amp;prev=/images?q=shrapnel&amp;svnum=10&amp;hl=en&amp;lr=&amp;sa=G" TargetMode="External"/><Relationship Id="rId4" Type="http://schemas.openxmlformats.org/officeDocument/2006/relationships/image" Target="../media/image14.jpeg"/><Relationship Id="rId9"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ifeassistshop.life-assist.com/catalogimages/FullSize/10_at290.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images.google.com/imgres?imgurl=http://www.emedicine.com/med/images/49574957cyanosis1.jpg&amp;imgrefurl=http://www.emedicine.com/med/topic3002.htm&amp;h=167&amp;w=155&amp;sz=4&amp;hl=en&amp;start=17&amp;tbnid=r4MQT2F064U2PM:&amp;tbnh=99&amp;tbnw=92&amp;prev=/images?q=cyanotic&amp;ndsp=20&amp;svnum=10&amp;hl=en&amp;lr=&amp;sa=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0" y="0"/>
            <a:ext cx="1143000" cy="6857999"/>
            <a:chOff x="0" y="0"/>
            <a:chExt cx="2093913" cy="9143999"/>
          </a:xfrm>
        </p:grpSpPr>
        <p:pic>
          <p:nvPicPr>
            <p:cNvPr id="8" name="Picture 7" descr="http://www.hyperstealth.com/UCP.jpg"/>
            <p:cNvPicPr>
              <a:picLocks noChangeAspect="1" noChangeArrowheads="1"/>
            </p:cNvPicPr>
            <p:nvPr/>
          </p:nvPicPr>
          <p:blipFill>
            <a:blip r:embed="rId2" cstate="print"/>
            <a:srcRect/>
            <a:stretch>
              <a:fillRect/>
            </a:stretch>
          </p:blipFill>
          <p:spPr bwMode="auto">
            <a:xfrm>
              <a:off x="0" y="0"/>
              <a:ext cx="2093913" cy="3162300"/>
            </a:xfrm>
            <a:prstGeom prst="rect">
              <a:avLst/>
            </a:prstGeom>
            <a:noFill/>
            <a:ln w="9525">
              <a:noFill/>
              <a:miter lim="800000"/>
              <a:headEnd/>
              <a:tailEnd/>
            </a:ln>
          </p:spPr>
        </p:pic>
        <p:pic>
          <p:nvPicPr>
            <p:cNvPr id="9" name="Picture 8" descr="http://www.hyperstealth.com/UCP.jpg"/>
            <p:cNvPicPr>
              <a:picLocks noChangeAspect="1" noChangeArrowheads="1"/>
            </p:cNvPicPr>
            <p:nvPr/>
          </p:nvPicPr>
          <p:blipFill>
            <a:blip r:embed="rId2" cstate="print"/>
            <a:srcRect/>
            <a:stretch>
              <a:fillRect/>
            </a:stretch>
          </p:blipFill>
          <p:spPr bwMode="auto">
            <a:xfrm flipV="1">
              <a:off x="0" y="3162432"/>
              <a:ext cx="2093913" cy="3354480"/>
            </a:xfrm>
            <a:prstGeom prst="rect">
              <a:avLst/>
            </a:prstGeom>
            <a:noFill/>
            <a:ln w="9525">
              <a:noFill/>
              <a:miter lim="800000"/>
              <a:headEnd/>
              <a:tailEnd/>
            </a:ln>
          </p:spPr>
        </p:pic>
        <p:pic>
          <p:nvPicPr>
            <p:cNvPr id="10" name="Picture 9" descr="http://www.hyperstealth.com/UCP.jpg"/>
            <p:cNvPicPr>
              <a:picLocks noChangeAspect="1" noChangeArrowheads="1"/>
            </p:cNvPicPr>
            <p:nvPr/>
          </p:nvPicPr>
          <p:blipFill>
            <a:blip r:embed="rId2" cstate="print"/>
            <a:srcRect/>
            <a:stretch>
              <a:fillRect/>
            </a:stretch>
          </p:blipFill>
          <p:spPr bwMode="auto">
            <a:xfrm>
              <a:off x="0" y="6506060"/>
              <a:ext cx="2093913" cy="2637939"/>
            </a:xfrm>
            <a:prstGeom prst="rect">
              <a:avLst/>
            </a:prstGeom>
            <a:noFill/>
            <a:ln w="9525">
              <a:noFill/>
              <a:miter lim="800000"/>
              <a:headEnd/>
              <a:tailEnd/>
            </a:ln>
          </p:spPr>
        </p:pic>
      </p:grpSp>
      <p:sp>
        <p:nvSpPr>
          <p:cNvPr id="12" name="Rectangle 4"/>
          <p:cNvSpPr>
            <a:spLocks noGrp="1" noChangeArrowheads="1"/>
          </p:cNvSpPr>
          <p:nvPr>
            <p:ph type="ctrTitle"/>
          </p:nvPr>
        </p:nvSpPr>
        <p:spPr>
          <a:xfrm>
            <a:off x="1143000" y="3355848"/>
            <a:ext cx="7620000" cy="1673352"/>
          </a:xfrm>
        </p:spPr>
        <p:txBody>
          <a:bodyPr/>
          <a:lstStyle/>
          <a:p>
            <a:r>
              <a:rPr lang="en-US" dirty="0" smtClean="0"/>
              <a:t>Manage the Airway</a:t>
            </a:r>
          </a:p>
        </p:txBody>
      </p:sp>
      <p:sp>
        <p:nvSpPr>
          <p:cNvPr id="13" name="Rectangle 5"/>
          <p:cNvSpPr>
            <a:spLocks noGrp="1" noChangeArrowheads="1"/>
          </p:cNvSpPr>
          <p:nvPr>
            <p:ph type="subTitle" idx="1"/>
          </p:nvPr>
        </p:nvSpPr>
        <p:spPr>
          <a:xfrm>
            <a:off x="1143000" y="1828800"/>
            <a:ext cx="7620000" cy="1499616"/>
          </a:xfrm>
        </p:spPr>
        <p:txBody>
          <a:bodyPr/>
          <a:lstStyle/>
          <a:p>
            <a:r>
              <a:rPr lang="en-US" sz="3600" dirty="0" smtClean="0">
                <a:solidFill>
                  <a:schemeClr val="tx2"/>
                </a:solidFill>
              </a:rPr>
              <a:t>First Aid </a:t>
            </a:r>
            <a:r>
              <a:rPr lang="en-US" sz="3600" dirty="0" smtClean="0">
                <a:solidFill>
                  <a:schemeClr val="tx2"/>
                </a:solidFill>
                <a:latin typeface="Arial" pitchFamily="34" charset="0"/>
                <a:cs typeface="Arial" pitchFamily="34" charset="0"/>
              </a:rPr>
              <a:t>3</a:t>
            </a:r>
          </a:p>
        </p:txBody>
      </p:sp>
      <p:sp>
        <p:nvSpPr>
          <p:cNvPr id="11" name="Rectangle 10"/>
          <p:cNvSpPr/>
          <p:nvPr/>
        </p:nvSpPr>
        <p:spPr>
          <a:xfrm>
            <a:off x="0" y="5650468"/>
            <a:ext cx="1143000" cy="923330"/>
          </a:xfrm>
          <a:prstGeom prst="rect">
            <a:avLst/>
          </a:prstGeom>
        </p:spPr>
        <p:txBody>
          <a:bodyPr wrap="square">
            <a:spAutoFit/>
          </a:bodyPr>
          <a:lstStyle/>
          <a:p>
            <a:pPr algn="ctr"/>
            <a:r>
              <a:rPr lang="en-US" dirty="0" smtClean="0">
                <a:solidFill>
                  <a:schemeClr val="bg1"/>
                </a:solidFill>
                <a:cs typeface="Arial" charset="0"/>
              </a:rPr>
              <a:t>M1303</a:t>
            </a:r>
          </a:p>
          <a:p>
            <a:pPr algn="ctr"/>
            <a:r>
              <a:rPr lang="en-US" dirty="0" smtClean="0">
                <a:solidFill>
                  <a:schemeClr val="bg1"/>
                </a:solidFill>
                <a:cs typeface="Arial" charset="0"/>
              </a:rPr>
              <a:t>Version 6.0</a:t>
            </a:r>
            <a:endParaRPr lang="en-US" dirty="0"/>
          </a:p>
        </p:txBody>
      </p:sp>
      <p:pic>
        <p:nvPicPr>
          <p:cNvPr id="14" name="Picture 1"/>
          <p:cNvPicPr>
            <a:picLocks noChangeArrowheads="1"/>
          </p:cNvPicPr>
          <p:nvPr/>
        </p:nvPicPr>
        <p:blipFill>
          <a:blip r:embed="rId3" cstate="print"/>
          <a:srcRect l="-375" t="-848" r="-226" b="-1073"/>
          <a:stretch>
            <a:fillRect/>
          </a:stretch>
        </p:blipFill>
        <p:spPr bwMode="auto">
          <a:xfrm>
            <a:off x="0" y="4651374"/>
            <a:ext cx="1143000" cy="1006475"/>
          </a:xfrm>
          <a:prstGeom prst="rect">
            <a:avLst/>
          </a:prstGeom>
          <a:noFill/>
          <a:ln w="9525">
            <a:noFill/>
            <a:miter lim="800000"/>
            <a:headEnd/>
            <a:tailEnd/>
          </a:ln>
        </p:spPr>
      </p:pic>
      <p:sp>
        <p:nvSpPr>
          <p:cNvPr id="15" name="Title 2"/>
          <p:cNvSpPr txBox="1">
            <a:spLocks/>
          </p:cNvSpPr>
          <p:nvPr/>
        </p:nvSpPr>
        <p:spPr bwMode="auto">
          <a:xfrm>
            <a:off x="1120076" y="5638800"/>
            <a:ext cx="8023924" cy="762000"/>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i="1" u="none" strike="noStrike" kern="1200" cap="none" spc="0" normalizeH="0" baseline="0" noProof="0" dirty="0" smtClean="0">
                <a:ln>
                  <a:noFill/>
                </a:ln>
                <a:solidFill>
                  <a:schemeClr val="bg1"/>
                </a:solidFill>
                <a:uLnTx/>
                <a:uFillTx/>
                <a:latin typeface="Arial" charset="0"/>
                <a:ea typeface="+mj-ea"/>
                <a:cs typeface="Arial" charset="0"/>
              </a:rPr>
              <a:t>COURSE: 012-SQIX</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i="1" dirty="0" smtClean="0">
                <a:solidFill>
                  <a:schemeClr val="bg1"/>
                </a:solidFill>
                <a:ea typeface="+mj-ea"/>
                <a:cs typeface="Arial" charset="0"/>
              </a:rPr>
              <a:t>TITLE</a:t>
            </a:r>
            <a:r>
              <a:rPr kumimoji="0" lang="en-US" sz="2000" i="1" u="none" strike="noStrike" kern="1200" cap="none" spc="0" normalizeH="0" baseline="0" noProof="0" dirty="0" smtClean="0">
                <a:ln>
                  <a:noFill/>
                </a:ln>
                <a:solidFill>
                  <a:schemeClr val="bg1"/>
                </a:solidFill>
                <a:uLnTx/>
                <a:uFillTx/>
                <a:latin typeface="Arial" charset="0"/>
                <a:ea typeface="+mj-ea"/>
                <a:cs typeface="Arial" charset="0"/>
              </a:rPr>
              <a:t>: DRILL SERGEANT SCHOOL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charset="0"/>
                <a:ea typeface="+mj-ea"/>
                <a:cs typeface="Arial" charset="0"/>
              </a:rPr>
              <a:t/>
            </a:r>
            <a:br>
              <a:rPr kumimoji="0" lang="en-US" sz="2000" b="1" i="0" u="none" strike="noStrike" kern="1200" cap="none" spc="0" normalizeH="0" baseline="0" noProof="0" dirty="0" smtClean="0">
                <a:ln>
                  <a:noFill/>
                </a:ln>
                <a:solidFill>
                  <a:schemeClr val="bg1"/>
                </a:solidFill>
                <a:effectLst/>
                <a:uLnTx/>
                <a:uFillTx/>
                <a:latin typeface="Arial" charset="0"/>
                <a:ea typeface="+mj-ea"/>
                <a:cs typeface="Arial" charset="0"/>
              </a:rPr>
            </a:br>
            <a:endParaRPr kumimoji="0" lang="en-US" sz="2000" b="1" i="0" u="none" strike="noStrike" kern="1200" cap="none" spc="0" normalizeH="0" baseline="0" noProof="0" dirty="0" smtClean="0">
              <a:ln>
                <a:noFill/>
              </a:ln>
              <a:solidFill>
                <a:schemeClr val="bg1"/>
              </a:solidFill>
              <a:effectLst/>
              <a:uLnTx/>
              <a:uFillTx/>
              <a:latin typeface="Arial" charset="0"/>
              <a:ea typeface="+mj-ea"/>
              <a:cs typeface="Arial" charset="0"/>
            </a:endParaRPr>
          </a:p>
        </p:txBody>
      </p:sp>
      <p:pic>
        <p:nvPicPr>
          <p:cNvPr id="16" name="Picture 15" descr="MEDCOM-Patch"/>
          <p:cNvPicPr>
            <a:picLocks noChangeAspect="1" noChangeArrowheads="1"/>
          </p:cNvPicPr>
          <p:nvPr/>
        </p:nvPicPr>
        <p:blipFill>
          <a:blip r:embed="rId4" cstate="print"/>
          <a:srcRect/>
          <a:stretch>
            <a:fillRect/>
          </a:stretch>
        </p:blipFill>
        <p:spPr bwMode="auto">
          <a:xfrm>
            <a:off x="7543800" y="304800"/>
            <a:ext cx="1156111" cy="1219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bwMode="auto">
          <a:xfrm>
            <a:off x="990600" y="533400"/>
            <a:ext cx="7315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Nasopharyngeal Airway (cont.)</a:t>
            </a:r>
          </a:p>
        </p:txBody>
      </p:sp>
      <p:sp>
        <p:nvSpPr>
          <p:cNvPr id="28674" name="Rectangle 3"/>
          <p:cNvSpPr>
            <a:spLocks noGrp="1" noChangeArrowheads="1"/>
          </p:cNvSpPr>
          <p:nvPr>
            <p:ph idx="1"/>
          </p:nvPr>
        </p:nvSpPr>
        <p:spPr bwMode="auto">
          <a:xfrm>
            <a:off x="228600" y="1905000"/>
            <a:ext cx="8686800" cy="3429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effectLst/>
              </a:rPr>
              <a:t>Place the casualty on his back (face up)</a:t>
            </a:r>
          </a:p>
          <a:p>
            <a:pPr eaLnBrk="1" hangingPunct="1"/>
            <a:endParaRPr lang="en-US" dirty="0" smtClean="0">
              <a:effectLst/>
            </a:endParaRPr>
          </a:p>
          <a:p>
            <a:pPr eaLnBrk="1" hangingPunct="1"/>
            <a:r>
              <a:rPr lang="en-US" dirty="0" smtClean="0">
                <a:effectLst/>
              </a:rPr>
              <a:t>Remove airway and lubricant from aid bag</a:t>
            </a:r>
          </a:p>
          <a:p>
            <a:pPr eaLnBrk="1" hangingPunct="1"/>
            <a:endParaRPr lang="en-US" dirty="0" smtClean="0">
              <a:effectLst/>
            </a:endParaRPr>
          </a:p>
          <a:p>
            <a:pPr eaLnBrk="1" hangingPunct="1"/>
            <a:r>
              <a:rPr lang="en-US" dirty="0" smtClean="0">
                <a:effectLst/>
              </a:rPr>
              <a:t>Lubricate the tube</a:t>
            </a:r>
          </a:p>
          <a:p>
            <a:pPr eaLnBrk="1" hangingPunct="1">
              <a:buFontTx/>
              <a:buNone/>
            </a:pPr>
            <a:endParaRPr lang="en-US" dirty="0" smtClean="0">
              <a:effectLst/>
            </a:endParaRPr>
          </a:p>
        </p:txBody>
      </p:sp>
      <p:pic>
        <p:nvPicPr>
          <p:cNvPr id="28675" name="Picture 4"/>
          <p:cNvPicPr>
            <a:picLocks noChangeAspect="1" noChangeArrowheads="1"/>
          </p:cNvPicPr>
          <p:nvPr/>
        </p:nvPicPr>
        <p:blipFill>
          <a:blip r:embed="rId3" cstate="print"/>
          <a:srcRect/>
          <a:stretch>
            <a:fillRect/>
          </a:stretch>
        </p:blipFill>
        <p:spPr bwMode="auto">
          <a:xfrm>
            <a:off x="4170405" y="3657600"/>
            <a:ext cx="3601995" cy="2514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648F39E-9C37-485F-AC97-16BB4BDF9F49}" type="slidenum">
              <a:rPr kumimoji="0" lang="en-US" smtClean="0"/>
              <a:pPr/>
              <a:t>10</a:t>
            </a:fld>
            <a:endParaRPr kumimoji="0" lang="en-US"/>
          </a:p>
        </p:txBody>
      </p:sp>
      <p:sp>
        <p:nvSpPr>
          <p:cNvPr id="7" name="Footer Placeholder 6"/>
          <p:cNvSpPr>
            <a:spLocks noGrp="1"/>
          </p:cNvSpPr>
          <p:nvPr>
            <p:ph type="ftr" sz="quarter" idx="11"/>
          </p:nvPr>
        </p:nvSpPr>
        <p:spPr/>
        <p:txBody>
          <a:bodyPr/>
          <a:lstStyle/>
          <a:p>
            <a:r>
              <a:rPr kumimoji="0" lang="en-US" smtClean="0"/>
              <a:t>M1303 VERSION 6.0 </a:t>
            </a:r>
            <a:endParaRPr kumimoji="0" lang="en-US"/>
          </a:p>
        </p:txBody>
      </p:sp>
      <p:sp>
        <p:nvSpPr>
          <p:cNvPr id="8" name="Date Placeholder 7"/>
          <p:cNvSpPr>
            <a:spLocks noGrp="1"/>
          </p:cNvSpPr>
          <p:nvPr>
            <p:ph type="dt" sz="half" idx="10"/>
          </p:nvPr>
        </p:nvSpPr>
        <p:spPr/>
        <p:txBody>
          <a:bodyPr/>
          <a:lstStyle/>
          <a:p>
            <a:fld id="{A34955FA-2BC0-4B16-9622-E2ABB74BA191}" type="datetime1">
              <a:rPr lang="en-US" smtClean="0"/>
              <a:pPr/>
              <a:t>4/27/2012</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xfrm>
            <a:off x="990600" y="533400"/>
            <a:ext cx="7315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Nasopharyngeal Airway (cont.)</a:t>
            </a:r>
          </a:p>
        </p:txBody>
      </p:sp>
      <p:sp>
        <p:nvSpPr>
          <p:cNvPr id="30722" name="Rectangle 3"/>
          <p:cNvSpPr>
            <a:spLocks noGrp="1" noChangeArrowheads="1"/>
          </p:cNvSpPr>
          <p:nvPr>
            <p:ph idx="1"/>
          </p:nvPr>
        </p:nvSpPr>
        <p:spPr bwMode="auto">
          <a:xfrm>
            <a:off x="457200" y="17526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effectLst/>
              </a:rPr>
              <a:t>Expose the opening of the casualty’s nostril</a:t>
            </a:r>
          </a:p>
          <a:p>
            <a:pPr eaLnBrk="1" hangingPunct="1"/>
            <a:r>
              <a:rPr lang="en-US" sz="2800" dirty="0" smtClean="0">
                <a:effectLst/>
              </a:rPr>
              <a:t>Insert the tip of the airway into right nostril with bevel facing septum</a:t>
            </a:r>
          </a:p>
          <a:p>
            <a:pPr eaLnBrk="1" hangingPunct="1"/>
            <a:r>
              <a:rPr lang="en-US" sz="2800" dirty="0" smtClean="0">
                <a:effectLst/>
              </a:rPr>
              <a:t>Advance until flange rests against the nostril</a:t>
            </a:r>
          </a:p>
          <a:p>
            <a:pPr eaLnBrk="1" hangingPunct="1"/>
            <a:r>
              <a:rPr lang="en-US" sz="2800" dirty="0" smtClean="0">
                <a:effectLst/>
              </a:rPr>
              <a:t>Tape in place</a:t>
            </a:r>
          </a:p>
        </p:txBody>
      </p:sp>
      <p:pic>
        <p:nvPicPr>
          <p:cNvPr id="30723" name="Picture 4"/>
          <p:cNvPicPr>
            <a:picLocks noChangeAspect="1" noChangeArrowheads="1"/>
          </p:cNvPicPr>
          <p:nvPr/>
        </p:nvPicPr>
        <p:blipFill>
          <a:blip r:embed="rId3" cstate="print"/>
          <a:srcRect/>
          <a:stretch>
            <a:fillRect/>
          </a:stretch>
        </p:blipFill>
        <p:spPr bwMode="auto">
          <a:xfrm>
            <a:off x="1447800" y="4267200"/>
            <a:ext cx="2824163" cy="1905000"/>
          </a:xfrm>
          <a:prstGeom prst="rect">
            <a:avLst/>
          </a:prstGeom>
          <a:noFill/>
          <a:ln w="9525">
            <a:noFill/>
            <a:miter lim="800000"/>
            <a:headEnd/>
            <a:tailEnd/>
          </a:ln>
        </p:spPr>
      </p:pic>
      <p:pic>
        <p:nvPicPr>
          <p:cNvPr id="30724" name="Picture 5"/>
          <p:cNvPicPr>
            <a:picLocks noChangeAspect="1" noChangeArrowheads="1"/>
          </p:cNvPicPr>
          <p:nvPr/>
        </p:nvPicPr>
        <p:blipFill>
          <a:blip r:embed="rId4" cstate="print"/>
          <a:srcRect/>
          <a:stretch>
            <a:fillRect/>
          </a:stretch>
        </p:blipFill>
        <p:spPr bwMode="auto">
          <a:xfrm>
            <a:off x="4843463" y="4267200"/>
            <a:ext cx="2752725" cy="1905000"/>
          </a:xfrm>
          <a:prstGeom prst="rect">
            <a:avLst/>
          </a:prstGeom>
          <a:noFill/>
          <a:ln w="9525">
            <a:noFill/>
            <a:miter lim="800000"/>
            <a:headEnd/>
            <a:tailEnd/>
          </a:ln>
        </p:spPr>
      </p:pic>
      <p:sp>
        <p:nvSpPr>
          <p:cNvPr id="30725" name="Rectangle 6"/>
          <p:cNvSpPr>
            <a:spLocks noChangeArrowheads="1"/>
          </p:cNvSpPr>
          <p:nvPr/>
        </p:nvSpPr>
        <p:spPr bwMode="auto">
          <a:xfrm>
            <a:off x="1447800" y="4267200"/>
            <a:ext cx="2819400" cy="1905000"/>
          </a:xfrm>
          <a:prstGeom prst="rect">
            <a:avLst/>
          </a:prstGeom>
          <a:noFill/>
          <a:ln w="38100">
            <a:solidFill>
              <a:schemeClr val="tx1"/>
            </a:solidFill>
            <a:miter lim="800000"/>
            <a:headEnd/>
            <a:tailEnd/>
          </a:ln>
        </p:spPr>
        <p:txBody>
          <a:bodyPr wrap="none" anchor="ctr"/>
          <a:lstStyle/>
          <a:p>
            <a:endParaRPr lang="en-US"/>
          </a:p>
        </p:txBody>
      </p:sp>
      <p:sp>
        <p:nvSpPr>
          <p:cNvPr id="30726" name="Rectangle 7"/>
          <p:cNvSpPr>
            <a:spLocks noChangeArrowheads="1"/>
          </p:cNvSpPr>
          <p:nvPr/>
        </p:nvSpPr>
        <p:spPr bwMode="auto">
          <a:xfrm>
            <a:off x="4800600" y="4267200"/>
            <a:ext cx="2819400" cy="1905000"/>
          </a:xfrm>
          <a:prstGeom prst="rect">
            <a:avLst/>
          </a:prstGeom>
          <a:noFill/>
          <a:ln w="38100">
            <a:solidFill>
              <a:schemeClr val="tx1"/>
            </a:solidFill>
            <a:miter lim="800000"/>
            <a:headEnd/>
            <a:tailEnd/>
          </a:ln>
        </p:spPr>
        <p:txBody>
          <a:bodyPr wrap="none" anchor="ctr"/>
          <a:lstStyle/>
          <a:p>
            <a:endParaRPr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11</a:t>
            </a:fld>
            <a:endParaRPr kumimoji="0" lang="en-US"/>
          </a:p>
        </p:txBody>
      </p:sp>
      <p:sp>
        <p:nvSpPr>
          <p:cNvPr id="10" name="Footer Placeholder 9"/>
          <p:cNvSpPr>
            <a:spLocks noGrp="1"/>
          </p:cNvSpPr>
          <p:nvPr>
            <p:ph type="ftr" sz="quarter" idx="11"/>
          </p:nvPr>
        </p:nvSpPr>
        <p:spPr/>
        <p:txBody>
          <a:bodyPr/>
          <a:lstStyle/>
          <a:p>
            <a:r>
              <a:rPr kumimoji="0" lang="en-US" smtClean="0"/>
              <a:t>M1303 VERSION 6.0 </a:t>
            </a:r>
            <a:endParaRPr kumimoji="0" lang="en-US"/>
          </a:p>
        </p:txBody>
      </p:sp>
      <p:sp>
        <p:nvSpPr>
          <p:cNvPr id="11" name="Date Placeholder 10"/>
          <p:cNvSpPr>
            <a:spLocks noGrp="1"/>
          </p:cNvSpPr>
          <p:nvPr>
            <p:ph type="dt" sz="half" idx="10"/>
          </p:nvPr>
        </p:nvSpPr>
        <p:spPr/>
        <p:txBody>
          <a:bodyPr/>
          <a:lstStyle/>
          <a:p>
            <a:fld id="{B42D9583-162A-44AB-899C-B47F0B4C6DC6}" type="datetime1">
              <a:rPr lang="en-US" smtClean="0"/>
              <a:pPr/>
              <a:t>4/27/2012</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bwMode="auto">
          <a:xfrm>
            <a:off x="990600" y="533400"/>
            <a:ext cx="7315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Nasopharyngeal Airway (cont.)</a:t>
            </a:r>
          </a:p>
        </p:txBody>
      </p:sp>
      <p:sp>
        <p:nvSpPr>
          <p:cNvPr id="32770" name="Rectangle 3"/>
          <p:cNvSpPr>
            <a:spLocks noGrp="1" noChangeArrowheads="1"/>
          </p:cNvSpPr>
          <p:nvPr>
            <p:ph idx="1"/>
          </p:nvPr>
        </p:nvSpPr>
        <p:spPr bwMode="auto">
          <a:xfrm>
            <a:off x="457200" y="1828801"/>
            <a:ext cx="8229600" cy="3505199"/>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2800" dirty="0" smtClean="0">
                <a:effectLst/>
              </a:rPr>
              <a:t>If there is resistance or blockage, use the other nostril.</a:t>
            </a:r>
          </a:p>
          <a:p>
            <a:pPr eaLnBrk="1" hangingPunct="1"/>
            <a:endParaRPr lang="en-US" sz="2800" dirty="0" smtClean="0">
              <a:effectLst/>
            </a:endParaRPr>
          </a:p>
          <a:p>
            <a:pPr eaLnBrk="1" hangingPunct="1"/>
            <a:r>
              <a:rPr lang="en-US" sz="2800" dirty="0" smtClean="0">
                <a:effectLst/>
              </a:rPr>
              <a:t>If both attempts fail, position the casualty in the recovery position and seek medical help.</a:t>
            </a:r>
          </a:p>
        </p:txBody>
      </p:sp>
      <p:pic>
        <p:nvPicPr>
          <p:cNvPr id="5" name="Picture 2"/>
          <p:cNvPicPr>
            <a:picLocks noChangeAspect="1" noChangeArrowheads="1"/>
          </p:cNvPicPr>
          <p:nvPr/>
        </p:nvPicPr>
        <p:blipFill>
          <a:blip r:embed="rId3" cstate="print"/>
          <a:srcRect/>
          <a:stretch>
            <a:fillRect/>
          </a:stretch>
        </p:blipFill>
        <p:spPr bwMode="auto">
          <a:xfrm>
            <a:off x="990600" y="4100513"/>
            <a:ext cx="7081603" cy="222408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648F39E-9C37-485F-AC97-16BB4BDF9F49}" type="slidenum">
              <a:rPr kumimoji="0" lang="en-US" smtClean="0"/>
              <a:pPr/>
              <a:t>12</a:t>
            </a:fld>
            <a:endParaRPr kumimoji="0" lang="en-US"/>
          </a:p>
        </p:txBody>
      </p:sp>
      <p:sp>
        <p:nvSpPr>
          <p:cNvPr id="8" name="Footer Placeholder 7"/>
          <p:cNvSpPr>
            <a:spLocks noGrp="1"/>
          </p:cNvSpPr>
          <p:nvPr>
            <p:ph type="ftr" sz="quarter" idx="11"/>
          </p:nvPr>
        </p:nvSpPr>
        <p:spPr/>
        <p:txBody>
          <a:bodyPr/>
          <a:lstStyle/>
          <a:p>
            <a:r>
              <a:rPr kumimoji="0" lang="en-US" smtClean="0"/>
              <a:t>M1303 VERSION 6.0 </a:t>
            </a:r>
            <a:endParaRPr kumimoji="0" lang="en-US"/>
          </a:p>
        </p:txBody>
      </p:sp>
      <p:sp>
        <p:nvSpPr>
          <p:cNvPr id="9" name="Date Placeholder 8"/>
          <p:cNvSpPr>
            <a:spLocks noGrp="1"/>
          </p:cNvSpPr>
          <p:nvPr>
            <p:ph type="dt" sz="half" idx="10"/>
          </p:nvPr>
        </p:nvSpPr>
        <p:spPr/>
        <p:txBody>
          <a:bodyPr/>
          <a:lstStyle/>
          <a:p>
            <a:fld id="{31369DEE-7C32-47B5-85B1-655F7C4B8FBA}" type="datetime1">
              <a:rPr lang="en-US" smtClean="0"/>
              <a:pPr/>
              <a:t>4/27/2012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idx="4294967295"/>
          </p:nvPr>
        </p:nvSpPr>
        <p:spPr bwMode="auto">
          <a:xfrm>
            <a:off x="1143000" y="457200"/>
            <a:ext cx="8001000" cy="1066800"/>
          </a:xfrm>
          <a:prstGeom prst="rect">
            <a:avLst/>
          </a:prstGeom>
          <a:noFill/>
          <a:ln>
            <a:miter lim="800000"/>
            <a:headEnd/>
            <a:tailEnd/>
          </a:ln>
        </p:spPr>
        <p:txBody>
          <a:bodyPr anchor="ctr"/>
          <a:lstStyle/>
          <a:p>
            <a:r>
              <a:rPr lang="en-US" sz="3200" b="1" dirty="0" smtClean="0">
                <a:effectLst/>
              </a:rPr>
              <a:t>Treat an Open Chest Wound – Introduction</a:t>
            </a:r>
          </a:p>
        </p:txBody>
      </p:sp>
      <p:sp>
        <p:nvSpPr>
          <p:cNvPr id="8" name="Rectangle 3"/>
          <p:cNvSpPr txBox="1">
            <a:spLocks noChangeArrowheads="1"/>
          </p:cNvSpPr>
          <p:nvPr/>
        </p:nvSpPr>
        <p:spPr bwMode="auto">
          <a:xfrm>
            <a:off x="228600" y="1905000"/>
            <a:ext cx="8229600" cy="4648200"/>
          </a:xfrm>
          <a:prstGeom prst="rect">
            <a:avLst/>
          </a:prstGeom>
          <a:noFill/>
          <a:ln>
            <a:miter lim="800000"/>
            <a:headEnd/>
            <a:tailEnd/>
          </a:ln>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One of the greatest dangers to a casualty's ability to breathe is injury to the chest.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body has two lungs.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Each lung is enclosed in a separate airtight area within the chest.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Inside the chest is a negative pressure.</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13</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9" name="Date Placeholder 8"/>
          <p:cNvSpPr>
            <a:spLocks noGrp="1"/>
          </p:cNvSpPr>
          <p:nvPr>
            <p:ph type="dt" sz="half" idx="10"/>
          </p:nvPr>
        </p:nvSpPr>
        <p:spPr/>
        <p:txBody>
          <a:bodyPr/>
          <a:lstStyle/>
          <a:p>
            <a:fld id="{7390CEB3-92CA-4DF2-A616-DE5D58CA8248}" type="datetime1">
              <a:rPr lang="en-US" smtClean="0"/>
              <a:pPr/>
              <a:t>4/27/2012</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bwMode="auto">
          <a:xfrm>
            <a:off x="1143000" y="304800"/>
            <a:ext cx="8001000" cy="1143000"/>
          </a:xfrm>
          <a:prstGeom prst="rect">
            <a:avLst/>
          </a:prstGeom>
          <a:noFill/>
          <a:ln>
            <a:miter lim="800000"/>
            <a:headEnd/>
            <a:tailEnd/>
          </a:ln>
        </p:spPr>
        <p:txBody>
          <a:bodyPr anchor="ctr"/>
          <a:lstStyle/>
          <a:p>
            <a:r>
              <a:rPr lang="en-US" sz="3200" b="1" dirty="0" smtClean="0">
                <a:effectLst/>
              </a:rPr>
              <a:t>Treat an Open Chest Wound – Introduction (cont.)</a:t>
            </a:r>
          </a:p>
        </p:txBody>
      </p:sp>
      <p:sp>
        <p:nvSpPr>
          <p:cNvPr id="3" name="Rectangle 3"/>
          <p:cNvSpPr txBox="1">
            <a:spLocks noChangeArrowheads="1"/>
          </p:cNvSpPr>
          <p:nvPr/>
        </p:nvSpPr>
        <p:spPr bwMode="auto">
          <a:xfrm>
            <a:off x="152400" y="1981200"/>
            <a:ext cx="8229600" cy="3733800"/>
          </a:xfrm>
          <a:prstGeom prst="rect">
            <a:avLst/>
          </a:prstGeom>
          <a:noFill/>
          <a:ln>
            <a:miter lim="800000"/>
            <a:headEnd/>
            <a:tailEnd/>
          </a:ln>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is normal and helps with respiration.  If an object punctures the chest wall and allows air to get into one of these areas, the lung within that area begins to collapse, because the negative pressure is replaced with positive pressure from the outside.</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14</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B11A5FA3-09FD-4666-8B22-270BF0F70C90}" type="datetime1">
              <a:rPr lang="en-US" smtClean="0"/>
              <a:pPr/>
              <a:t>4/27/2012</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idx="4294967295"/>
          </p:nvPr>
        </p:nvSpPr>
        <p:spPr bwMode="auto">
          <a:xfrm>
            <a:off x="1143000" y="381000"/>
            <a:ext cx="8001000" cy="1143000"/>
          </a:xfrm>
          <a:prstGeom prst="rect">
            <a:avLst/>
          </a:prstGeom>
          <a:noFill/>
          <a:ln>
            <a:miter lim="800000"/>
            <a:headEnd/>
            <a:tailEnd/>
          </a:ln>
        </p:spPr>
        <p:txBody>
          <a:bodyPr anchor="ctr"/>
          <a:lstStyle/>
          <a:p>
            <a:r>
              <a:rPr lang="en-US" sz="3200" b="1" dirty="0" smtClean="0">
                <a:effectLst/>
              </a:rPr>
              <a:t>Treat an Open Chest Wound – Introduction (cont.)</a:t>
            </a:r>
          </a:p>
        </p:txBody>
      </p:sp>
      <p:sp>
        <p:nvSpPr>
          <p:cNvPr id="3" name="Rectangle 3"/>
          <p:cNvSpPr txBox="1">
            <a:spLocks noChangeArrowheads="1"/>
          </p:cNvSpPr>
          <p:nvPr/>
        </p:nvSpPr>
        <p:spPr bwMode="auto">
          <a:xfrm>
            <a:off x="76200" y="1981200"/>
            <a:ext cx="8229600" cy="3200400"/>
          </a:xfrm>
          <a:prstGeom prst="rect">
            <a:avLst/>
          </a:prstGeom>
          <a:noFill/>
          <a:ln>
            <a:miter lim="800000"/>
            <a:headEnd/>
            <a:tailEnd/>
          </a:ln>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 order for both lungs to collapse, both sides of the chest would have to be punctured.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However, any degree of collapse of either lung interferes with the casualty's ability to breathe and reduces the amount of oxygen available for use by the body. </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15</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DA30C7E7-1B66-42EF-9F79-C23B3D48184F}" type="datetime1">
              <a:rPr lang="en-US" smtClean="0"/>
              <a:pPr/>
              <a:t>4/27/2012</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5"/>
          <p:cNvSpPr txBox="1">
            <a:spLocks noChangeArrowheads="1"/>
          </p:cNvSpPr>
          <p:nvPr/>
        </p:nvSpPr>
        <p:spPr bwMode="auto">
          <a:xfrm>
            <a:off x="1143000" y="558225"/>
            <a:ext cx="7924800" cy="584775"/>
          </a:xfrm>
          <a:prstGeom prst="rect">
            <a:avLst/>
          </a:prstGeom>
          <a:noFill/>
          <a:ln w="9525">
            <a:noFill/>
            <a:miter lim="800000"/>
            <a:headEnd/>
            <a:tailEnd/>
          </a:ln>
        </p:spPr>
        <p:txBody>
          <a:bodyPr wrap="square">
            <a:spAutoFit/>
          </a:bodyPr>
          <a:lstStyle/>
          <a:p>
            <a:r>
              <a:rPr lang="en-US" sz="3200" b="1" dirty="0" smtClean="0">
                <a:solidFill>
                  <a:srgbClr val="FFC000"/>
                </a:solidFill>
              </a:rPr>
              <a:t>Normal Chest and Lungs </a:t>
            </a:r>
            <a:endParaRPr lang="en-US" sz="3200" b="1" u="sng" dirty="0">
              <a:solidFill>
                <a:srgbClr val="FFC000"/>
              </a:solidFill>
            </a:endParaRPr>
          </a:p>
        </p:txBody>
      </p:sp>
      <p:grpSp>
        <p:nvGrpSpPr>
          <p:cNvPr id="8" name="Group 7"/>
          <p:cNvGrpSpPr/>
          <p:nvPr/>
        </p:nvGrpSpPr>
        <p:grpSpPr>
          <a:xfrm>
            <a:off x="1066800" y="2057400"/>
            <a:ext cx="7391400" cy="4343400"/>
            <a:chOff x="1174750" y="1524000"/>
            <a:chExt cx="7362299" cy="4495800"/>
          </a:xfrm>
        </p:grpSpPr>
        <p:sp>
          <p:nvSpPr>
            <p:cNvPr id="9" name="Freeform 2"/>
            <p:cNvSpPr>
              <a:spLocks/>
            </p:cNvSpPr>
            <p:nvPr/>
          </p:nvSpPr>
          <p:spPr bwMode="auto">
            <a:xfrm>
              <a:off x="4546600" y="2209800"/>
              <a:ext cx="1104900" cy="1866900"/>
            </a:xfrm>
            <a:custGeom>
              <a:avLst/>
              <a:gdLst/>
              <a:ahLst/>
              <a:cxnLst>
                <a:cxn ang="0">
                  <a:pos x="16" y="240"/>
                </a:cxn>
                <a:cxn ang="0">
                  <a:pos x="16" y="624"/>
                </a:cxn>
                <a:cxn ang="0">
                  <a:pos x="112" y="816"/>
                </a:cxn>
                <a:cxn ang="0">
                  <a:pos x="208" y="960"/>
                </a:cxn>
                <a:cxn ang="0">
                  <a:pos x="496" y="1008"/>
                </a:cxn>
                <a:cxn ang="0">
                  <a:pos x="640" y="1152"/>
                </a:cxn>
                <a:cxn ang="0">
                  <a:pos x="688" y="864"/>
                </a:cxn>
                <a:cxn ang="0">
                  <a:pos x="592" y="480"/>
                </a:cxn>
                <a:cxn ang="0">
                  <a:pos x="496" y="240"/>
                </a:cxn>
                <a:cxn ang="0">
                  <a:pos x="304" y="48"/>
                </a:cxn>
                <a:cxn ang="0">
                  <a:pos x="112" y="48"/>
                </a:cxn>
                <a:cxn ang="0">
                  <a:pos x="16" y="336"/>
                </a:cxn>
              </a:cxnLst>
              <a:rect l="0" t="0" r="r" b="b"/>
              <a:pathLst>
                <a:path w="696" h="1176">
                  <a:moveTo>
                    <a:pt x="16" y="240"/>
                  </a:moveTo>
                  <a:cubicBezTo>
                    <a:pt x="8" y="384"/>
                    <a:pt x="0" y="528"/>
                    <a:pt x="16" y="624"/>
                  </a:cubicBezTo>
                  <a:cubicBezTo>
                    <a:pt x="32" y="720"/>
                    <a:pt x="80" y="760"/>
                    <a:pt x="112" y="816"/>
                  </a:cubicBezTo>
                  <a:cubicBezTo>
                    <a:pt x="144" y="872"/>
                    <a:pt x="144" y="928"/>
                    <a:pt x="208" y="960"/>
                  </a:cubicBezTo>
                  <a:cubicBezTo>
                    <a:pt x="272" y="992"/>
                    <a:pt x="424" y="976"/>
                    <a:pt x="496" y="1008"/>
                  </a:cubicBezTo>
                  <a:cubicBezTo>
                    <a:pt x="568" y="1040"/>
                    <a:pt x="608" y="1176"/>
                    <a:pt x="640" y="1152"/>
                  </a:cubicBezTo>
                  <a:cubicBezTo>
                    <a:pt x="672" y="1128"/>
                    <a:pt x="696" y="976"/>
                    <a:pt x="688" y="864"/>
                  </a:cubicBezTo>
                  <a:cubicBezTo>
                    <a:pt x="680" y="752"/>
                    <a:pt x="624" y="584"/>
                    <a:pt x="592" y="480"/>
                  </a:cubicBezTo>
                  <a:cubicBezTo>
                    <a:pt x="560" y="376"/>
                    <a:pt x="544" y="312"/>
                    <a:pt x="496" y="240"/>
                  </a:cubicBezTo>
                  <a:cubicBezTo>
                    <a:pt x="448" y="168"/>
                    <a:pt x="368" y="80"/>
                    <a:pt x="304" y="48"/>
                  </a:cubicBezTo>
                  <a:cubicBezTo>
                    <a:pt x="240" y="16"/>
                    <a:pt x="160" y="0"/>
                    <a:pt x="112" y="48"/>
                  </a:cubicBezTo>
                  <a:cubicBezTo>
                    <a:pt x="64" y="96"/>
                    <a:pt x="32" y="288"/>
                    <a:pt x="16" y="336"/>
                  </a:cubicBezTo>
                </a:path>
              </a:pathLst>
            </a:custGeom>
            <a:solidFill>
              <a:srgbClr val="CECDD1"/>
            </a:solidFill>
            <a:ln w="9525">
              <a:solidFill>
                <a:schemeClr val="tx1"/>
              </a:solidFill>
              <a:round/>
              <a:headEnd/>
              <a:tailEnd/>
            </a:ln>
            <a:effectLst/>
          </p:spPr>
          <p:txBody>
            <a:bodyPr/>
            <a:lstStyle/>
            <a:p>
              <a:endParaRPr lang="en-US"/>
            </a:p>
          </p:txBody>
        </p:sp>
        <p:sp>
          <p:nvSpPr>
            <p:cNvPr id="10" name="Freeform 3"/>
            <p:cNvSpPr>
              <a:spLocks/>
            </p:cNvSpPr>
            <p:nvPr/>
          </p:nvSpPr>
          <p:spPr bwMode="auto">
            <a:xfrm>
              <a:off x="3314700" y="2222500"/>
              <a:ext cx="1155700" cy="1739900"/>
            </a:xfrm>
            <a:custGeom>
              <a:avLst/>
              <a:gdLst/>
              <a:ahLst/>
              <a:cxnLst>
                <a:cxn ang="0">
                  <a:pos x="24" y="1000"/>
                </a:cxn>
                <a:cxn ang="0">
                  <a:pos x="24" y="1096"/>
                </a:cxn>
                <a:cxn ang="0">
                  <a:pos x="168" y="1000"/>
                </a:cxn>
                <a:cxn ang="0">
                  <a:pos x="648" y="904"/>
                </a:cxn>
                <a:cxn ang="0">
                  <a:pos x="648" y="472"/>
                </a:cxn>
                <a:cxn ang="0">
                  <a:pos x="648" y="184"/>
                </a:cxn>
                <a:cxn ang="0">
                  <a:pos x="408" y="40"/>
                </a:cxn>
                <a:cxn ang="0">
                  <a:pos x="72" y="424"/>
                </a:cxn>
                <a:cxn ang="0">
                  <a:pos x="24" y="1096"/>
                </a:cxn>
              </a:cxnLst>
              <a:rect l="0" t="0" r="r" b="b"/>
              <a:pathLst>
                <a:path w="728" h="1096">
                  <a:moveTo>
                    <a:pt x="24" y="1000"/>
                  </a:moveTo>
                  <a:cubicBezTo>
                    <a:pt x="12" y="1048"/>
                    <a:pt x="0" y="1096"/>
                    <a:pt x="24" y="1096"/>
                  </a:cubicBezTo>
                  <a:cubicBezTo>
                    <a:pt x="48" y="1096"/>
                    <a:pt x="64" y="1032"/>
                    <a:pt x="168" y="1000"/>
                  </a:cubicBezTo>
                  <a:cubicBezTo>
                    <a:pt x="272" y="968"/>
                    <a:pt x="568" y="992"/>
                    <a:pt x="648" y="904"/>
                  </a:cubicBezTo>
                  <a:cubicBezTo>
                    <a:pt x="728" y="816"/>
                    <a:pt x="648" y="592"/>
                    <a:pt x="648" y="472"/>
                  </a:cubicBezTo>
                  <a:cubicBezTo>
                    <a:pt x="648" y="352"/>
                    <a:pt x="688" y="256"/>
                    <a:pt x="648" y="184"/>
                  </a:cubicBezTo>
                  <a:cubicBezTo>
                    <a:pt x="608" y="112"/>
                    <a:pt x="504" y="0"/>
                    <a:pt x="408" y="40"/>
                  </a:cubicBezTo>
                  <a:cubicBezTo>
                    <a:pt x="312" y="80"/>
                    <a:pt x="136" y="248"/>
                    <a:pt x="72" y="424"/>
                  </a:cubicBezTo>
                  <a:cubicBezTo>
                    <a:pt x="8" y="600"/>
                    <a:pt x="32" y="984"/>
                    <a:pt x="24" y="1096"/>
                  </a:cubicBezTo>
                </a:path>
              </a:pathLst>
            </a:custGeom>
            <a:solidFill>
              <a:srgbClr val="CECDD1"/>
            </a:solidFill>
            <a:ln w="9525">
              <a:solidFill>
                <a:schemeClr val="tx1"/>
              </a:solidFill>
              <a:round/>
              <a:headEnd/>
              <a:tailEnd/>
            </a:ln>
            <a:effectLst/>
          </p:spPr>
          <p:txBody>
            <a:bodyPr/>
            <a:lstStyle/>
            <a:p>
              <a:endParaRPr lang="en-US"/>
            </a:p>
          </p:txBody>
        </p:sp>
        <p:sp>
          <p:nvSpPr>
            <p:cNvPr id="11" name="Freeform 4"/>
            <p:cNvSpPr>
              <a:spLocks/>
            </p:cNvSpPr>
            <p:nvPr/>
          </p:nvSpPr>
          <p:spPr bwMode="auto">
            <a:xfrm>
              <a:off x="3124200" y="4191000"/>
              <a:ext cx="241300" cy="1447800"/>
            </a:xfrm>
            <a:custGeom>
              <a:avLst/>
              <a:gdLst/>
              <a:ahLst/>
              <a:cxnLst>
                <a:cxn ang="0">
                  <a:pos x="0" y="0"/>
                </a:cxn>
                <a:cxn ang="0">
                  <a:pos x="96" y="336"/>
                </a:cxn>
                <a:cxn ang="0">
                  <a:pos x="144" y="528"/>
                </a:cxn>
                <a:cxn ang="0">
                  <a:pos x="144" y="624"/>
                </a:cxn>
                <a:cxn ang="0">
                  <a:pos x="96" y="912"/>
                </a:cxn>
              </a:cxnLst>
              <a:rect l="0" t="0" r="r" b="b"/>
              <a:pathLst>
                <a:path w="152" h="912">
                  <a:moveTo>
                    <a:pt x="0" y="0"/>
                  </a:moveTo>
                  <a:cubicBezTo>
                    <a:pt x="36" y="124"/>
                    <a:pt x="72" y="248"/>
                    <a:pt x="96" y="336"/>
                  </a:cubicBezTo>
                  <a:cubicBezTo>
                    <a:pt x="120" y="424"/>
                    <a:pt x="136" y="480"/>
                    <a:pt x="144" y="528"/>
                  </a:cubicBezTo>
                  <a:cubicBezTo>
                    <a:pt x="152" y="576"/>
                    <a:pt x="152" y="560"/>
                    <a:pt x="144" y="624"/>
                  </a:cubicBezTo>
                  <a:cubicBezTo>
                    <a:pt x="136" y="688"/>
                    <a:pt x="104" y="864"/>
                    <a:pt x="96" y="912"/>
                  </a:cubicBezTo>
                </a:path>
              </a:pathLst>
            </a:custGeom>
            <a:noFill/>
            <a:ln w="9525">
              <a:solidFill>
                <a:schemeClr val="tx1"/>
              </a:solidFill>
              <a:round/>
              <a:headEnd/>
              <a:tailEnd/>
            </a:ln>
            <a:effectLst/>
          </p:spPr>
          <p:txBody>
            <a:bodyPr/>
            <a:lstStyle/>
            <a:p>
              <a:endParaRPr lang="en-US"/>
            </a:p>
          </p:txBody>
        </p:sp>
        <p:sp>
          <p:nvSpPr>
            <p:cNvPr id="12" name="Freeform 5"/>
            <p:cNvSpPr>
              <a:spLocks/>
            </p:cNvSpPr>
            <p:nvPr/>
          </p:nvSpPr>
          <p:spPr bwMode="auto">
            <a:xfrm flipH="1">
              <a:off x="5549900" y="4191000"/>
              <a:ext cx="241300" cy="1447800"/>
            </a:xfrm>
            <a:custGeom>
              <a:avLst/>
              <a:gdLst/>
              <a:ahLst/>
              <a:cxnLst>
                <a:cxn ang="0">
                  <a:pos x="0" y="0"/>
                </a:cxn>
                <a:cxn ang="0">
                  <a:pos x="96" y="336"/>
                </a:cxn>
                <a:cxn ang="0">
                  <a:pos x="144" y="528"/>
                </a:cxn>
                <a:cxn ang="0">
                  <a:pos x="144" y="624"/>
                </a:cxn>
                <a:cxn ang="0">
                  <a:pos x="96" y="912"/>
                </a:cxn>
              </a:cxnLst>
              <a:rect l="0" t="0" r="r" b="b"/>
              <a:pathLst>
                <a:path w="152" h="912">
                  <a:moveTo>
                    <a:pt x="0" y="0"/>
                  </a:moveTo>
                  <a:cubicBezTo>
                    <a:pt x="36" y="124"/>
                    <a:pt x="72" y="248"/>
                    <a:pt x="96" y="336"/>
                  </a:cubicBezTo>
                  <a:cubicBezTo>
                    <a:pt x="120" y="424"/>
                    <a:pt x="136" y="480"/>
                    <a:pt x="144" y="528"/>
                  </a:cubicBezTo>
                  <a:cubicBezTo>
                    <a:pt x="152" y="576"/>
                    <a:pt x="152" y="560"/>
                    <a:pt x="144" y="624"/>
                  </a:cubicBezTo>
                  <a:cubicBezTo>
                    <a:pt x="136" y="688"/>
                    <a:pt x="104" y="864"/>
                    <a:pt x="96" y="912"/>
                  </a:cubicBezTo>
                </a:path>
              </a:pathLst>
            </a:custGeom>
            <a:noFill/>
            <a:ln w="9525">
              <a:solidFill>
                <a:schemeClr val="tx1"/>
              </a:solidFill>
              <a:round/>
              <a:headEnd/>
              <a:tailEnd/>
            </a:ln>
            <a:effectLst/>
          </p:spPr>
          <p:txBody>
            <a:bodyPr/>
            <a:lstStyle/>
            <a:p>
              <a:endParaRPr lang="en-US"/>
            </a:p>
          </p:txBody>
        </p:sp>
        <p:sp>
          <p:nvSpPr>
            <p:cNvPr id="13" name="Freeform 6"/>
            <p:cNvSpPr>
              <a:spLocks/>
            </p:cNvSpPr>
            <p:nvPr/>
          </p:nvSpPr>
          <p:spPr bwMode="auto">
            <a:xfrm>
              <a:off x="2806700" y="4114800"/>
              <a:ext cx="317500" cy="1524000"/>
            </a:xfrm>
            <a:custGeom>
              <a:avLst/>
              <a:gdLst/>
              <a:ahLst/>
              <a:cxnLst>
                <a:cxn ang="0">
                  <a:pos x="8" y="960"/>
                </a:cxn>
                <a:cxn ang="0">
                  <a:pos x="8" y="864"/>
                </a:cxn>
                <a:cxn ang="0">
                  <a:pos x="56" y="672"/>
                </a:cxn>
                <a:cxn ang="0">
                  <a:pos x="56" y="480"/>
                </a:cxn>
                <a:cxn ang="0">
                  <a:pos x="152" y="288"/>
                </a:cxn>
                <a:cxn ang="0">
                  <a:pos x="200" y="0"/>
                </a:cxn>
              </a:cxnLst>
              <a:rect l="0" t="0" r="r" b="b"/>
              <a:pathLst>
                <a:path w="200" h="960">
                  <a:moveTo>
                    <a:pt x="8" y="960"/>
                  </a:moveTo>
                  <a:cubicBezTo>
                    <a:pt x="4" y="936"/>
                    <a:pt x="0" y="912"/>
                    <a:pt x="8" y="864"/>
                  </a:cubicBezTo>
                  <a:cubicBezTo>
                    <a:pt x="16" y="816"/>
                    <a:pt x="48" y="736"/>
                    <a:pt x="56" y="672"/>
                  </a:cubicBezTo>
                  <a:cubicBezTo>
                    <a:pt x="64" y="608"/>
                    <a:pt x="40" y="544"/>
                    <a:pt x="56" y="480"/>
                  </a:cubicBezTo>
                  <a:cubicBezTo>
                    <a:pt x="72" y="416"/>
                    <a:pt x="128" y="368"/>
                    <a:pt x="152" y="288"/>
                  </a:cubicBezTo>
                  <a:cubicBezTo>
                    <a:pt x="176" y="208"/>
                    <a:pt x="192" y="48"/>
                    <a:pt x="200" y="0"/>
                  </a:cubicBezTo>
                </a:path>
              </a:pathLst>
            </a:custGeom>
            <a:noFill/>
            <a:ln w="9525">
              <a:solidFill>
                <a:schemeClr val="tx1"/>
              </a:solidFill>
              <a:round/>
              <a:headEnd/>
              <a:tailEnd/>
            </a:ln>
            <a:effectLst/>
          </p:spPr>
          <p:txBody>
            <a:bodyPr/>
            <a:lstStyle/>
            <a:p>
              <a:endParaRPr lang="en-US"/>
            </a:p>
          </p:txBody>
        </p:sp>
        <p:sp>
          <p:nvSpPr>
            <p:cNvPr id="14" name="Freeform 7"/>
            <p:cNvSpPr>
              <a:spLocks/>
            </p:cNvSpPr>
            <p:nvPr/>
          </p:nvSpPr>
          <p:spPr bwMode="auto">
            <a:xfrm flipH="1">
              <a:off x="5778500" y="4114800"/>
              <a:ext cx="317500" cy="1524000"/>
            </a:xfrm>
            <a:custGeom>
              <a:avLst/>
              <a:gdLst/>
              <a:ahLst/>
              <a:cxnLst>
                <a:cxn ang="0">
                  <a:pos x="8" y="960"/>
                </a:cxn>
                <a:cxn ang="0">
                  <a:pos x="8" y="864"/>
                </a:cxn>
                <a:cxn ang="0">
                  <a:pos x="56" y="672"/>
                </a:cxn>
                <a:cxn ang="0">
                  <a:pos x="56" y="480"/>
                </a:cxn>
                <a:cxn ang="0">
                  <a:pos x="152" y="288"/>
                </a:cxn>
                <a:cxn ang="0">
                  <a:pos x="200" y="0"/>
                </a:cxn>
              </a:cxnLst>
              <a:rect l="0" t="0" r="r" b="b"/>
              <a:pathLst>
                <a:path w="200" h="960">
                  <a:moveTo>
                    <a:pt x="8" y="960"/>
                  </a:moveTo>
                  <a:cubicBezTo>
                    <a:pt x="4" y="936"/>
                    <a:pt x="0" y="912"/>
                    <a:pt x="8" y="864"/>
                  </a:cubicBezTo>
                  <a:cubicBezTo>
                    <a:pt x="16" y="816"/>
                    <a:pt x="48" y="736"/>
                    <a:pt x="56" y="672"/>
                  </a:cubicBezTo>
                  <a:cubicBezTo>
                    <a:pt x="64" y="608"/>
                    <a:pt x="40" y="544"/>
                    <a:pt x="56" y="480"/>
                  </a:cubicBezTo>
                  <a:cubicBezTo>
                    <a:pt x="72" y="416"/>
                    <a:pt x="128" y="368"/>
                    <a:pt x="152" y="288"/>
                  </a:cubicBezTo>
                  <a:cubicBezTo>
                    <a:pt x="176" y="208"/>
                    <a:pt x="192" y="48"/>
                    <a:pt x="200" y="0"/>
                  </a:cubicBezTo>
                </a:path>
              </a:pathLst>
            </a:custGeom>
            <a:noFill/>
            <a:ln w="9525">
              <a:solidFill>
                <a:schemeClr val="tx1"/>
              </a:solidFill>
              <a:round/>
              <a:headEnd/>
              <a:tailEnd/>
            </a:ln>
            <a:effectLst/>
          </p:spPr>
          <p:txBody>
            <a:bodyPr/>
            <a:lstStyle/>
            <a:p>
              <a:endParaRPr lang="en-US"/>
            </a:p>
          </p:txBody>
        </p:sp>
        <p:sp>
          <p:nvSpPr>
            <p:cNvPr id="15" name="Freeform 8"/>
            <p:cNvSpPr>
              <a:spLocks/>
            </p:cNvSpPr>
            <p:nvPr/>
          </p:nvSpPr>
          <p:spPr bwMode="auto">
            <a:xfrm>
              <a:off x="2971800" y="3479800"/>
              <a:ext cx="533400" cy="330200"/>
            </a:xfrm>
            <a:custGeom>
              <a:avLst/>
              <a:gdLst/>
              <a:ahLst/>
              <a:cxnLst>
                <a:cxn ang="0">
                  <a:pos x="0" y="64"/>
                </a:cxn>
                <a:cxn ang="0">
                  <a:pos x="48" y="16"/>
                </a:cxn>
                <a:cxn ang="0">
                  <a:pos x="192" y="160"/>
                </a:cxn>
                <a:cxn ang="0">
                  <a:pos x="336" y="208"/>
                </a:cxn>
              </a:cxnLst>
              <a:rect l="0" t="0" r="r" b="b"/>
              <a:pathLst>
                <a:path w="336" h="208">
                  <a:moveTo>
                    <a:pt x="0" y="64"/>
                  </a:moveTo>
                  <a:cubicBezTo>
                    <a:pt x="8" y="32"/>
                    <a:pt x="16" y="0"/>
                    <a:pt x="48" y="16"/>
                  </a:cubicBezTo>
                  <a:cubicBezTo>
                    <a:pt x="80" y="32"/>
                    <a:pt x="144" y="128"/>
                    <a:pt x="192" y="160"/>
                  </a:cubicBezTo>
                  <a:cubicBezTo>
                    <a:pt x="240" y="192"/>
                    <a:pt x="312" y="200"/>
                    <a:pt x="336" y="208"/>
                  </a:cubicBezTo>
                </a:path>
              </a:pathLst>
            </a:custGeom>
            <a:noFill/>
            <a:ln w="9525">
              <a:solidFill>
                <a:schemeClr val="tx1"/>
              </a:solidFill>
              <a:round/>
              <a:headEnd/>
              <a:tailEnd/>
            </a:ln>
            <a:effectLst/>
          </p:spPr>
          <p:txBody>
            <a:bodyPr/>
            <a:lstStyle/>
            <a:p>
              <a:endParaRPr lang="en-US"/>
            </a:p>
          </p:txBody>
        </p:sp>
        <p:sp>
          <p:nvSpPr>
            <p:cNvPr id="16" name="Freeform 9"/>
            <p:cNvSpPr>
              <a:spLocks/>
            </p:cNvSpPr>
            <p:nvPr/>
          </p:nvSpPr>
          <p:spPr bwMode="auto">
            <a:xfrm flipH="1">
              <a:off x="5318125" y="3489325"/>
              <a:ext cx="533400" cy="330200"/>
            </a:xfrm>
            <a:custGeom>
              <a:avLst/>
              <a:gdLst/>
              <a:ahLst/>
              <a:cxnLst>
                <a:cxn ang="0">
                  <a:pos x="0" y="64"/>
                </a:cxn>
                <a:cxn ang="0">
                  <a:pos x="48" y="16"/>
                </a:cxn>
                <a:cxn ang="0">
                  <a:pos x="192" y="160"/>
                </a:cxn>
                <a:cxn ang="0">
                  <a:pos x="336" y="208"/>
                </a:cxn>
              </a:cxnLst>
              <a:rect l="0" t="0" r="r" b="b"/>
              <a:pathLst>
                <a:path w="336" h="208">
                  <a:moveTo>
                    <a:pt x="0" y="64"/>
                  </a:moveTo>
                  <a:cubicBezTo>
                    <a:pt x="8" y="32"/>
                    <a:pt x="16" y="0"/>
                    <a:pt x="48" y="16"/>
                  </a:cubicBezTo>
                  <a:cubicBezTo>
                    <a:pt x="80" y="32"/>
                    <a:pt x="144" y="128"/>
                    <a:pt x="192" y="160"/>
                  </a:cubicBezTo>
                  <a:cubicBezTo>
                    <a:pt x="240" y="192"/>
                    <a:pt x="312" y="200"/>
                    <a:pt x="336" y="208"/>
                  </a:cubicBezTo>
                </a:path>
              </a:pathLst>
            </a:custGeom>
            <a:noFill/>
            <a:ln w="9525">
              <a:solidFill>
                <a:schemeClr val="tx1"/>
              </a:solidFill>
              <a:round/>
              <a:headEnd/>
              <a:tailEnd/>
            </a:ln>
            <a:effectLst/>
          </p:spPr>
          <p:txBody>
            <a:bodyPr/>
            <a:lstStyle/>
            <a:p>
              <a:endParaRPr lang="en-US"/>
            </a:p>
          </p:txBody>
        </p:sp>
        <p:sp>
          <p:nvSpPr>
            <p:cNvPr id="17" name="Oval 10"/>
            <p:cNvSpPr>
              <a:spLocks noChangeArrowheads="1"/>
            </p:cNvSpPr>
            <p:nvPr/>
          </p:nvSpPr>
          <p:spPr bwMode="auto">
            <a:xfrm rot="20441556">
              <a:off x="3429000" y="3505200"/>
              <a:ext cx="228600" cy="152400"/>
            </a:xfrm>
            <a:prstGeom prst="ellipse">
              <a:avLst/>
            </a:prstGeom>
            <a:solidFill>
              <a:schemeClr val="bg2"/>
            </a:solidFill>
            <a:ln w="9525">
              <a:noFill/>
              <a:round/>
              <a:headEnd/>
              <a:tailEnd/>
            </a:ln>
            <a:effectLst/>
          </p:spPr>
          <p:txBody>
            <a:bodyPr wrap="none" anchor="ctr"/>
            <a:lstStyle/>
            <a:p>
              <a:endParaRPr lang="en-US"/>
            </a:p>
          </p:txBody>
        </p:sp>
        <p:sp>
          <p:nvSpPr>
            <p:cNvPr id="18" name="Oval 11"/>
            <p:cNvSpPr>
              <a:spLocks noChangeArrowheads="1"/>
            </p:cNvSpPr>
            <p:nvPr/>
          </p:nvSpPr>
          <p:spPr bwMode="auto">
            <a:xfrm rot="1158444" flipH="1">
              <a:off x="5257800" y="3476625"/>
              <a:ext cx="228600" cy="152400"/>
            </a:xfrm>
            <a:prstGeom prst="ellipse">
              <a:avLst/>
            </a:prstGeom>
            <a:solidFill>
              <a:schemeClr val="bg2"/>
            </a:solidFill>
            <a:ln w="9525">
              <a:noFill/>
              <a:round/>
              <a:headEnd/>
              <a:tailEnd/>
            </a:ln>
            <a:effectLst/>
          </p:spPr>
          <p:txBody>
            <a:bodyPr wrap="none" anchor="ctr"/>
            <a:lstStyle/>
            <a:p>
              <a:endParaRPr lang="en-US"/>
            </a:p>
          </p:txBody>
        </p:sp>
        <p:sp>
          <p:nvSpPr>
            <p:cNvPr id="19" name="Freeform 12"/>
            <p:cNvSpPr>
              <a:spLocks/>
            </p:cNvSpPr>
            <p:nvPr/>
          </p:nvSpPr>
          <p:spPr bwMode="auto">
            <a:xfrm>
              <a:off x="3276600" y="5562600"/>
              <a:ext cx="381000" cy="381000"/>
            </a:xfrm>
            <a:custGeom>
              <a:avLst/>
              <a:gdLst/>
              <a:ahLst/>
              <a:cxnLst>
                <a:cxn ang="0">
                  <a:pos x="0" y="0"/>
                </a:cxn>
                <a:cxn ang="0">
                  <a:pos x="48" y="96"/>
                </a:cxn>
                <a:cxn ang="0">
                  <a:pos x="192" y="192"/>
                </a:cxn>
                <a:cxn ang="0">
                  <a:pos x="240" y="240"/>
                </a:cxn>
              </a:cxnLst>
              <a:rect l="0" t="0" r="r" b="b"/>
              <a:pathLst>
                <a:path w="240" h="240">
                  <a:moveTo>
                    <a:pt x="0" y="0"/>
                  </a:moveTo>
                  <a:cubicBezTo>
                    <a:pt x="8" y="32"/>
                    <a:pt x="16" y="64"/>
                    <a:pt x="48" y="96"/>
                  </a:cubicBezTo>
                  <a:cubicBezTo>
                    <a:pt x="80" y="128"/>
                    <a:pt x="160" y="168"/>
                    <a:pt x="192" y="192"/>
                  </a:cubicBezTo>
                  <a:cubicBezTo>
                    <a:pt x="224" y="216"/>
                    <a:pt x="232" y="228"/>
                    <a:pt x="240" y="240"/>
                  </a:cubicBezTo>
                </a:path>
              </a:pathLst>
            </a:custGeom>
            <a:noFill/>
            <a:ln w="9525">
              <a:solidFill>
                <a:schemeClr val="tx1"/>
              </a:solidFill>
              <a:round/>
              <a:headEnd/>
              <a:tailEnd/>
            </a:ln>
            <a:effectLst/>
          </p:spPr>
          <p:txBody>
            <a:bodyPr/>
            <a:lstStyle/>
            <a:p>
              <a:endParaRPr lang="en-US"/>
            </a:p>
          </p:txBody>
        </p:sp>
        <p:sp>
          <p:nvSpPr>
            <p:cNvPr id="20" name="Freeform 13"/>
            <p:cNvSpPr>
              <a:spLocks/>
            </p:cNvSpPr>
            <p:nvPr/>
          </p:nvSpPr>
          <p:spPr bwMode="auto">
            <a:xfrm flipH="1">
              <a:off x="5184775" y="5638800"/>
              <a:ext cx="381000" cy="381000"/>
            </a:xfrm>
            <a:custGeom>
              <a:avLst/>
              <a:gdLst/>
              <a:ahLst/>
              <a:cxnLst>
                <a:cxn ang="0">
                  <a:pos x="0" y="0"/>
                </a:cxn>
                <a:cxn ang="0">
                  <a:pos x="48" y="96"/>
                </a:cxn>
                <a:cxn ang="0">
                  <a:pos x="192" y="192"/>
                </a:cxn>
                <a:cxn ang="0">
                  <a:pos x="240" y="240"/>
                </a:cxn>
              </a:cxnLst>
              <a:rect l="0" t="0" r="r" b="b"/>
              <a:pathLst>
                <a:path w="240" h="240">
                  <a:moveTo>
                    <a:pt x="0" y="0"/>
                  </a:moveTo>
                  <a:cubicBezTo>
                    <a:pt x="8" y="32"/>
                    <a:pt x="16" y="64"/>
                    <a:pt x="48" y="96"/>
                  </a:cubicBezTo>
                  <a:cubicBezTo>
                    <a:pt x="80" y="128"/>
                    <a:pt x="160" y="168"/>
                    <a:pt x="192" y="192"/>
                  </a:cubicBezTo>
                  <a:cubicBezTo>
                    <a:pt x="224" y="216"/>
                    <a:pt x="232" y="228"/>
                    <a:pt x="240" y="240"/>
                  </a:cubicBezTo>
                </a:path>
              </a:pathLst>
            </a:custGeom>
            <a:noFill/>
            <a:ln w="9525">
              <a:solidFill>
                <a:schemeClr val="tx1"/>
              </a:solidFill>
              <a:round/>
              <a:headEnd/>
              <a:tailEnd/>
            </a:ln>
            <a:effectLst/>
          </p:spPr>
          <p:txBody>
            <a:bodyPr/>
            <a:lstStyle/>
            <a:p>
              <a:endParaRPr lang="en-US"/>
            </a:p>
          </p:txBody>
        </p:sp>
        <p:sp>
          <p:nvSpPr>
            <p:cNvPr id="21" name="Freeform 14"/>
            <p:cNvSpPr>
              <a:spLocks/>
            </p:cNvSpPr>
            <p:nvPr/>
          </p:nvSpPr>
          <p:spPr bwMode="auto">
            <a:xfrm>
              <a:off x="3111500" y="3657600"/>
              <a:ext cx="88900" cy="533400"/>
            </a:xfrm>
            <a:custGeom>
              <a:avLst/>
              <a:gdLst/>
              <a:ahLst/>
              <a:cxnLst>
                <a:cxn ang="0">
                  <a:pos x="8" y="336"/>
                </a:cxn>
                <a:cxn ang="0">
                  <a:pos x="8" y="240"/>
                </a:cxn>
                <a:cxn ang="0">
                  <a:pos x="56" y="48"/>
                </a:cxn>
                <a:cxn ang="0">
                  <a:pos x="8" y="0"/>
                </a:cxn>
              </a:cxnLst>
              <a:rect l="0" t="0" r="r" b="b"/>
              <a:pathLst>
                <a:path w="56" h="336">
                  <a:moveTo>
                    <a:pt x="8" y="336"/>
                  </a:moveTo>
                  <a:cubicBezTo>
                    <a:pt x="4" y="312"/>
                    <a:pt x="0" y="288"/>
                    <a:pt x="8" y="240"/>
                  </a:cubicBezTo>
                  <a:cubicBezTo>
                    <a:pt x="16" y="192"/>
                    <a:pt x="56" y="88"/>
                    <a:pt x="56" y="48"/>
                  </a:cubicBezTo>
                  <a:cubicBezTo>
                    <a:pt x="56" y="8"/>
                    <a:pt x="16" y="8"/>
                    <a:pt x="8" y="0"/>
                  </a:cubicBezTo>
                </a:path>
              </a:pathLst>
            </a:custGeom>
            <a:noFill/>
            <a:ln w="9525">
              <a:solidFill>
                <a:schemeClr val="tx1"/>
              </a:solidFill>
              <a:round/>
              <a:headEnd/>
              <a:tailEnd/>
            </a:ln>
            <a:effectLst/>
          </p:spPr>
          <p:txBody>
            <a:bodyPr/>
            <a:lstStyle/>
            <a:p>
              <a:endParaRPr lang="en-US"/>
            </a:p>
          </p:txBody>
        </p:sp>
        <p:sp>
          <p:nvSpPr>
            <p:cNvPr id="22" name="Freeform 15"/>
            <p:cNvSpPr>
              <a:spLocks/>
            </p:cNvSpPr>
            <p:nvPr/>
          </p:nvSpPr>
          <p:spPr bwMode="auto">
            <a:xfrm flipH="1">
              <a:off x="5715000" y="3581400"/>
              <a:ext cx="88900" cy="533400"/>
            </a:xfrm>
            <a:custGeom>
              <a:avLst/>
              <a:gdLst/>
              <a:ahLst/>
              <a:cxnLst>
                <a:cxn ang="0">
                  <a:pos x="8" y="336"/>
                </a:cxn>
                <a:cxn ang="0">
                  <a:pos x="8" y="240"/>
                </a:cxn>
                <a:cxn ang="0">
                  <a:pos x="56" y="48"/>
                </a:cxn>
                <a:cxn ang="0">
                  <a:pos x="8" y="0"/>
                </a:cxn>
              </a:cxnLst>
              <a:rect l="0" t="0" r="r" b="b"/>
              <a:pathLst>
                <a:path w="56" h="336">
                  <a:moveTo>
                    <a:pt x="8" y="336"/>
                  </a:moveTo>
                  <a:cubicBezTo>
                    <a:pt x="4" y="312"/>
                    <a:pt x="0" y="288"/>
                    <a:pt x="8" y="240"/>
                  </a:cubicBezTo>
                  <a:cubicBezTo>
                    <a:pt x="16" y="192"/>
                    <a:pt x="56" y="88"/>
                    <a:pt x="56" y="48"/>
                  </a:cubicBezTo>
                  <a:cubicBezTo>
                    <a:pt x="56" y="8"/>
                    <a:pt x="16" y="8"/>
                    <a:pt x="8" y="0"/>
                  </a:cubicBezTo>
                </a:path>
              </a:pathLst>
            </a:custGeom>
            <a:noFill/>
            <a:ln w="9525">
              <a:solidFill>
                <a:schemeClr val="tx1"/>
              </a:solidFill>
              <a:round/>
              <a:headEnd/>
              <a:tailEnd/>
            </a:ln>
            <a:effectLst/>
          </p:spPr>
          <p:txBody>
            <a:bodyPr/>
            <a:lstStyle/>
            <a:p>
              <a:endParaRPr lang="en-US"/>
            </a:p>
          </p:txBody>
        </p:sp>
        <p:sp>
          <p:nvSpPr>
            <p:cNvPr id="23" name="Freeform 16"/>
            <p:cNvSpPr>
              <a:spLocks/>
            </p:cNvSpPr>
            <p:nvPr/>
          </p:nvSpPr>
          <p:spPr bwMode="auto">
            <a:xfrm>
              <a:off x="3276600" y="2057400"/>
              <a:ext cx="914400" cy="2146300"/>
            </a:xfrm>
            <a:custGeom>
              <a:avLst/>
              <a:gdLst/>
              <a:ahLst/>
              <a:cxnLst>
                <a:cxn ang="0">
                  <a:pos x="96" y="1344"/>
                </a:cxn>
                <a:cxn ang="0">
                  <a:pos x="48" y="1296"/>
                </a:cxn>
                <a:cxn ang="0">
                  <a:pos x="0" y="1008"/>
                </a:cxn>
                <a:cxn ang="0">
                  <a:pos x="48" y="576"/>
                </a:cxn>
                <a:cxn ang="0">
                  <a:pos x="192" y="288"/>
                </a:cxn>
                <a:cxn ang="0">
                  <a:pos x="480" y="48"/>
                </a:cxn>
                <a:cxn ang="0">
                  <a:pos x="576" y="0"/>
                </a:cxn>
              </a:cxnLst>
              <a:rect l="0" t="0" r="r" b="b"/>
              <a:pathLst>
                <a:path w="576" h="1352">
                  <a:moveTo>
                    <a:pt x="96" y="1344"/>
                  </a:moveTo>
                  <a:cubicBezTo>
                    <a:pt x="80" y="1348"/>
                    <a:pt x="64" y="1352"/>
                    <a:pt x="48" y="1296"/>
                  </a:cubicBezTo>
                  <a:cubicBezTo>
                    <a:pt x="32" y="1240"/>
                    <a:pt x="0" y="1128"/>
                    <a:pt x="0" y="1008"/>
                  </a:cubicBezTo>
                  <a:cubicBezTo>
                    <a:pt x="0" y="888"/>
                    <a:pt x="16" y="696"/>
                    <a:pt x="48" y="576"/>
                  </a:cubicBezTo>
                  <a:cubicBezTo>
                    <a:pt x="80" y="456"/>
                    <a:pt x="120" y="376"/>
                    <a:pt x="192" y="288"/>
                  </a:cubicBezTo>
                  <a:cubicBezTo>
                    <a:pt x="264" y="200"/>
                    <a:pt x="416" y="96"/>
                    <a:pt x="480" y="48"/>
                  </a:cubicBezTo>
                  <a:cubicBezTo>
                    <a:pt x="544" y="0"/>
                    <a:pt x="560" y="8"/>
                    <a:pt x="576" y="0"/>
                  </a:cubicBezTo>
                </a:path>
              </a:pathLst>
            </a:custGeom>
            <a:noFill/>
            <a:ln w="9525">
              <a:solidFill>
                <a:schemeClr val="tx1"/>
              </a:solidFill>
              <a:round/>
              <a:headEnd/>
              <a:tailEnd/>
            </a:ln>
            <a:effectLst/>
          </p:spPr>
          <p:txBody>
            <a:bodyPr/>
            <a:lstStyle/>
            <a:p>
              <a:endParaRPr lang="en-US"/>
            </a:p>
          </p:txBody>
        </p:sp>
        <p:sp>
          <p:nvSpPr>
            <p:cNvPr id="24" name="Freeform 17"/>
            <p:cNvSpPr>
              <a:spLocks/>
            </p:cNvSpPr>
            <p:nvPr/>
          </p:nvSpPr>
          <p:spPr bwMode="auto">
            <a:xfrm flipH="1">
              <a:off x="4724400" y="2057400"/>
              <a:ext cx="914400" cy="2146300"/>
            </a:xfrm>
            <a:custGeom>
              <a:avLst/>
              <a:gdLst/>
              <a:ahLst/>
              <a:cxnLst>
                <a:cxn ang="0">
                  <a:pos x="96" y="1344"/>
                </a:cxn>
                <a:cxn ang="0">
                  <a:pos x="48" y="1296"/>
                </a:cxn>
                <a:cxn ang="0">
                  <a:pos x="0" y="1008"/>
                </a:cxn>
                <a:cxn ang="0">
                  <a:pos x="48" y="576"/>
                </a:cxn>
                <a:cxn ang="0">
                  <a:pos x="192" y="288"/>
                </a:cxn>
                <a:cxn ang="0">
                  <a:pos x="480" y="48"/>
                </a:cxn>
                <a:cxn ang="0">
                  <a:pos x="576" y="0"/>
                </a:cxn>
              </a:cxnLst>
              <a:rect l="0" t="0" r="r" b="b"/>
              <a:pathLst>
                <a:path w="576" h="1352">
                  <a:moveTo>
                    <a:pt x="96" y="1344"/>
                  </a:moveTo>
                  <a:cubicBezTo>
                    <a:pt x="80" y="1348"/>
                    <a:pt x="64" y="1352"/>
                    <a:pt x="48" y="1296"/>
                  </a:cubicBezTo>
                  <a:cubicBezTo>
                    <a:pt x="32" y="1240"/>
                    <a:pt x="0" y="1128"/>
                    <a:pt x="0" y="1008"/>
                  </a:cubicBezTo>
                  <a:cubicBezTo>
                    <a:pt x="0" y="888"/>
                    <a:pt x="16" y="696"/>
                    <a:pt x="48" y="576"/>
                  </a:cubicBezTo>
                  <a:cubicBezTo>
                    <a:pt x="80" y="456"/>
                    <a:pt x="120" y="376"/>
                    <a:pt x="192" y="288"/>
                  </a:cubicBezTo>
                  <a:cubicBezTo>
                    <a:pt x="264" y="200"/>
                    <a:pt x="416" y="96"/>
                    <a:pt x="480" y="48"/>
                  </a:cubicBezTo>
                  <a:cubicBezTo>
                    <a:pt x="544" y="0"/>
                    <a:pt x="560" y="8"/>
                    <a:pt x="576" y="0"/>
                  </a:cubicBezTo>
                </a:path>
              </a:pathLst>
            </a:custGeom>
            <a:noFill/>
            <a:ln w="9525">
              <a:solidFill>
                <a:schemeClr val="tx1"/>
              </a:solidFill>
              <a:round/>
              <a:headEnd/>
              <a:tailEnd/>
            </a:ln>
            <a:effectLst/>
          </p:spPr>
          <p:txBody>
            <a:bodyPr/>
            <a:lstStyle/>
            <a:p>
              <a:endParaRPr lang="en-US"/>
            </a:p>
          </p:txBody>
        </p:sp>
        <p:sp>
          <p:nvSpPr>
            <p:cNvPr id="25" name="Freeform 18"/>
            <p:cNvSpPr>
              <a:spLocks/>
            </p:cNvSpPr>
            <p:nvPr/>
          </p:nvSpPr>
          <p:spPr bwMode="auto">
            <a:xfrm>
              <a:off x="3352800" y="3784600"/>
              <a:ext cx="1143000" cy="482600"/>
            </a:xfrm>
            <a:custGeom>
              <a:avLst/>
              <a:gdLst/>
              <a:ahLst/>
              <a:cxnLst>
                <a:cxn ang="0">
                  <a:pos x="0" y="304"/>
                </a:cxn>
                <a:cxn ang="0">
                  <a:pos x="96" y="112"/>
                </a:cxn>
                <a:cxn ang="0">
                  <a:pos x="336" y="16"/>
                </a:cxn>
                <a:cxn ang="0">
                  <a:pos x="528" y="16"/>
                </a:cxn>
                <a:cxn ang="0">
                  <a:pos x="720" y="64"/>
                </a:cxn>
              </a:cxnLst>
              <a:rect l="0" t="0" r="r" b="b"/>
              <a:pathLst>
                <a:path w="720" h="304">
                  <a:moveTo>
                    <a:pt x="0" y="304"/>
                  </a:moveTo>
                  <a:cubicBezTo>
                    <a:pt x="20" y="232"/>
                    <a:pt x="40" y="160"/>
                    <a:pt x="96" y="112"/>
                  </a:cubicBezTo>
                  <a:cubicBezTo>
                    <a:pt x="152" y="64"/>
                    <a:pt x="264" y="32"/>
                    <a:pt x="336" y="16"/>
                  </a:cubicBezTo>
                  <a:cubicBezTo>
                    <a:pt x="408" y="0"/>
                    <a:pt x="464" y="8"/>
                    <a:pt x="528" y="16"/>
                  </a:cubicBezTo>
                  <a:cubicBezTo>
                    <a:pt x="592" y="24"/>
                    <a:pt x="696" y="56"/>
                    <a:pt x="720" y="64"/>
                  </a:cubicBezTo>
                </a:path>
              </a:pathLst>
            </a:custGeom>
            <a:noFill/>
            <a:ln w="9525">
              <a:solidFill>
                <a:schemeClr val="tx1"/>
              </a:solidFill>
              <a:round/>
              <a:headEnd/>
              <a:tailEnd/>
            </a:ln>
            <a:effectLst/>
          </p:spPr>
          <p:txBody>
            <a:bodyPr/>
            <a:lstStyle/>
            <a:p>
              <a:endParaRPr lang="en-US"/>
            </a:p>
          </p:txBody>
        </p:sp>
        <p:sp>
          <p:nvSpPr>
            <p:cNvPr id="26" name="Freeform 19"/>
            <p:cNvSpPr>
              <a:spLocks/>
            </p:cNvSpPr>
            <p:nvPr/>
          </p:nvSpPr>
          <p:spPr bwMode="auto">
            <a:xfrm flipH="1">
              <a:off x="4419600" y="3784600"/>
              <a:ext cx="1143000" cy="482600"/>
            </a:xfrm>
            <a:custGeom>
              <a:avLst/>
              <a:gdLst/>
              <a:ahLst/>
              <a:cxnLst>
                <a:cxn ang="0">
                  <a:pos x="0" y="304"/>
                </a:cxn>
                <a:cxn ang="0">
                  <a:pos x="96" y="112"/>
                </a:cxn>
                <a:cxn ang="0">
                  <a:pos x="336" y="16"/>
                </a:cxn>
                <a:cxn ang="0">
                  <a:pos x="528" y="16"/>
                </a:cxn>
                <a:cxn ang="0">
                  <a:pos x="720" y="64"/>
                </a:cxn>
              </a:cxnLst>
              <a:rect l="0" t="0" r="r" b="b"/>
              <a:pathLst>
                <a:path w="720" h="304">
                  <a:moveTo>
                    <a:pt x="0" y="304"/>
                  </a:moveTo>
                  <a:cubicBezTo>
                    <a:pt x="20" y="232"/>
                    <a:pt x="40" y="160"/>
                    <a:pt x="96" y="112"/>
                  </a:cubicBezTo>
                  <a:cubicBezTo>
                    <a:pt x="152" y="64"/>
                    <a:pt x="264" y="32"/>
                    <a:pt x="336" y="16"/>
                  </a:cubicBezTo>
                  <a:cubicBezTo>
                    <a:pt x="408" y="0"/>
                    <a:pt x="464" y="8"/>
                    <a:pt x="528" y="16"/>
                  </a:cubicBezTo>
                  <a:cubicBezTo>
                    <a:pt x="592" y="24"/>
                    <a:pt x="696" y="56"/>
                    <a:pt x="720" y="64"/>
                  </a:cubicBezTo>
                </a:path>
              </a:pathLst>
            </a:custGeom>
            <a:noFill/>
            <a:ln w="9525">
              <a:solidFill>
                <a:schemeClr val="tx1"/>
              </a:solidFill>
              <a:round/>
              <a:headEnd/>
              <a:tailEnd/>
            </a:ln>
            <a:effectLst/>
          </p:spPr>
          <p:txBody>
            <a:bodyPr/>
            <a:lstStyle/>
            <a:p>
              <a:endParaRPr lang="en-US"/>
            </a:p>
          </p:txBody>
        </p:sp>
        <p:sp>
          <p:nvSpPr>
            <p:cNvPr id="27" name="Freeform 20"/>
            <p:cNvSpPr>
              <a:spLocks/>
            </p:cNvSpPr>
            <p:nvPr/>
          </p:nvSpPr>
          <p:spPr bwMode="auto">
            <a:xfrm>
              <a:off x="4054475" y="1524000"/>
              <a:ext cx="355600" cy="1295400"/>
            </a:xfrm>
            <a:custGeom>
              <a:avLst/>
              <a:gdLst/>
              <a:ahLst/>
              <a:cxnLst>
                <a:cxn ang="0">
                  <a:pos x="192" y="0"/>
                </a:cxn>
                <a:cxn ang="0">
                  <a:pos x="192" y="288"/>
                </a:cxn>
                <a:cxn ang="0">
                  <a:pos x="192" y="720"/>
                </a:cxn>
                <a:cxn ang="0">
                  <a:pos x="0" y="816"/>
                </a:cxn>
              </a:cxnLst>
              <a:rect l="0" t="0" r="r" b="b"/>
              <a:pathLst>
                <a:path w="224" h="816">
                  <a:moveTo>
                    <a:pt x="192" y="0"/>
                  </a:moveTo>
                  <a:cubicBezTo>
                    <a:pt x="192" y="84"/>
                    <a:pt x="192" y="168"/>
                    <a:pt x="192" y="288"/>
                  </a:cubicBezTo>
                  <a:cubicBezTo>
                    <a:pt x="192" y="408"/>
                    <a:pt x="224" y="632"/>
                    <a:pt x="192" y="720"/>
                  </a:cubicBezTo>
                  <a:cubicBezTo>
                    <a:pt x="160" y="808"/>
                    <a:pt x="24" y="800"/>
                    <a:pt x="0" y="816"/>
                  </a:cubicBezTo>
                </a:path>
              </a:pathLst>
            </a:custGeom>
            <a:noFill/>
            <a:ln w="9525">
              <a:solidFill>
                <a:schemeClr val="tx1"/>
              </a:solidFill>
              <a:round/>
              <a:headEnd/>
              <a:tailEnd/>
            </a:ln>
            <a:effectLst/>
          </p:spPr>
          <p:txBody>
            <a:bodyPr/>
            <a:lstStyle/>
            <a:p>
              <a:endParaRPr lang="en-US"/>
            </a:p>
          </p:txBody>
        </p:sp>
        <p:sp>
          <p:nvSpPr>
            <p:cNvPr id="28" name="Freeform 21"/>
            <p:cNvSpPr>
              <a:spLocks/>
            </p:cNvSpPr>
            <p:nvPr/>
          </p:nvSpPr>
          <p:spPr bwMode="auto">
            <a:xfrm flipH="1">
              <a:off x="4581525" y="1524000"/>
              <a:ext cx="355600" cy="1295400"/>
            </a:xfrm>
            <a:custGeom>
              <a:avLst/>
              <a:gdLst/>
              <a:ahLst/>
              <a:cxnLst>
                <a:cxn ang="0">
                  <a:pos x="192" y="0"/>
                </a:cxn>
                <a:cxn ang="0">
                  <a:pos x="192" y="288"/>
                </a:cxn>
                <a:cxn ang="0">
                  <a:pos x="192" y="720"/>
                </a:cxn>
                <a:cxn ang="0">
                  <a:pos x="0" y="816"/>
                </a:cxn>
              </a:cxnLst>
              <a:rect l="0" t="0" r="r" b="b"/>
              <a:pathLst>
                <a:path w="224" h="816">
                  <a:moveTo>
                    <a:pt x="192" y="0"/>
                  </a:moveTo>
                  <a:cubicBezTo>
                    <a:pt x="192" y="84"/>
                    <a:pt x="192" y="168"/>
                    <a:pt x="192" y="288"/>
                  </a:cubicBezTo>
                  <a:cubicBezTo>
                    <a:pt x="192" y="408"/>
                    <a:pt x="224" y="632"/>
                    <a:pt x="192" y="720"/>
                  </a:cubicBezTo>
                  <a:cubicBezTo>
                    <a:pt x="160" y="808"/>
                    <a:pt x="24" y="800"/>
                    <a:pt x="0" y="816"/>
                  </a:cubicBezTo>
                </a:path>
              </a:pathLst>
            </a:custGeom>
            <a:noFill/>
            <a:ln w="9525">
              <a:solidFill>
                <a:schemeClr val="tx1"/>
              </a:solidFill>
              <a:round/>
              <a:headEnd/>
              <a:tailEnd/>
            </a:ln>
            <a:effectLst/>
          </p:spPr>
          <p:txBody>
            <a:bodyPr/>
            <a:lstStyle/>
            <a:p>
              <a:endParaRPr lang="en-US"/>
            </a:p>
          </p:txBody>
        </p:sp>
        <p:sp>
          <p:nvSpPr>
            <p:cNvPr id="29" name="Freeform 22"/>
            <p:cNvSpPr>
              <a:spLocks/>
            </p:cNvSpPr>
            <p:nvPr/>
          </p:nvSpPr>
          <p:spPr bwMode="auto">
            <a:xfrm>
              <a:off x="4267200" y="2717800"/>
              <a:ext cx="457200" cy="177800"/>
            </a:xfrm>
            <a:custGeom>
              <a:avLst/>
              <a:gdLst/>
              <a:ahLst/>
              <a:cxnLst>
                <a:cxn ang="0">
                  <a:pos x="0" y="112"/>
                </a:cxn>
                <a:cxn ang="0">
                  <a:pos x="96" y="16"/>
                </a:cxn>
                <a:cxn ang="0">
                  <a:pos x="192" y="16"/>
                </a:cxn>
                <a:cxn ang="0">
                  <a:pos x="288" y="112"/>
                </a:cxn>
              </a:cxnLst>
              <a:rect l="0" t="0" r="r" b="b"/>
              <a:pathLst>
                <a:path w="288" h="112">
                  <a:moveTo>
                    <a:pt x="0" y="112"/>
                  </a:moveTo>
                  <a:cubicBezTo>
                    <a:pt x="32" y="72"/>
                    <a:pt x="64" y="32"/>
                    <a:pt x="96" y="16"/>
                  </a:cubicBezTo>
                  <a:cubicBezTo>
                    <a:pt x="128" y="0"/>
                    <a:pt x="160" y="0"/>
                    <a:pt x="192" y="16"/>
                  </a:cubicBezTo>
                  <a:cubicBezTo>
                    <a:pt x="224" y="32"/>
                    <a:pt x="272" y="96"/>
                    <a:pt x="288" y="112"/>
                  </a:cubicBezTo>
                </a:path>
              </a:pathLst>
            </a:custGeom>
            <a:noFill/>
            <a:ln w="9525">
              <a:solidFill>
                <a:schemeClr val="tx1"/>
              </a:solidFill>
              <a:round/>
              <a:headEnd/>
              <a:tailEnd/>
            </a:ln>
            <a:effectLst/>
          </p:spPr>
          <p:txBody>
            <a:bodyPr/>
            <a:lstStyle/>
            <a:p>
              <a:endParaRPr lang="en-US"/>
            </a:p>
          </p:txBody>
        </p:sp>
        <p:sp>
          <p:nvSpPr>
            <p:cNvPr id="30" name="Oval 23"/>
            <p:cNvSpPr>
              <a:spLocks noChangeArrowheads="1"/>
            </p:cNvSpPr>
            <p:nvPr/>
          </p:nvSpPr>
          <p:spPr bwMode="auto">
            <a:xfrm>
              <a:off x="4464050" y="5181600"/>
              <a:ext cx="76200" cy="152400"/>
            </a:xfrm>
            <a:prstGeom prst="ellipse">
              <a:avLst/>
            </a:prstGeom>
            <a:solidFill>
              <a:srgbClr val="333333"/>
            </a:solidFill>
            <a:ln w="9525">
              <a:noFill/>
              <a:round/>
              <a:headEnd/>
              <a:tailEnd/>
            </a:ln>
            <a:effectLst/>
          </p:spPr>
          <p:txBody>
            <a:bodyPr wrap="none" anchor="ctr"/>
            <a:lstStyle/>
            <a:p>
              <a:endParaRPr lang="en-US"/>
            </a:p>
          </p:txBody>
        </p:sp>
        <p:sp>
          <p:nvSpPr>
            <p:cNvPr id="31" name="Oval 24"/>
            <p:cNvSpPr>
              <a:spLocks noChangeArrowheads="1"/>
            </p:cNvSpPr>
            <p:nvPr/>
          </p:nvSpPr>
          <p:spPr bwMode="auto">
            <a:xfrm flipH="1">
              <a:off x="3336925" y="4464050"/>
              <a:ext cx="76200" cy="152400"/>
            </a:xfrm>
            <a:prstGeom prst="ellipse">
              <a:avLst/>
            </a:prstGeom>
            <a:noFill/>
            <a:ln w="9525">
              <a:solidFill>
                <a:schemeClr val="tx1"/>
              </a:solidFill>
              <a:round/>
              <a:headEnd/>
              <a:tailEnd/>
            </a:ln>
            <a:effectLst/>
          </p:spPr>
          <p:txBody>
            <a:bodyPr wrap="none" anchor="ctr"/>
            <a:lstStyle/>
            <a:p>
              <a:endParaRPr lang="en-US"/>
            </a:p>
          </p:txBody>
        </p:sp>
        <p:sp>
          <p:nvSpPr>
            <p:cNvPr id="32" name="Oval 25"/>
            <p:cNvSpPr>
              <a:spLocks noChangeArrowheads="1"/>
            </p:cNvSpPr>
            <p:nvPr/>
          </p:nvSpPr>
          <p:spPr bwMode="auto">
            <a:xfrm rot="21280455" flipH="1">
              <a:off x="3263900" y="4114800"/>
              <a:ext cx="76200" cy="152400"/>
            </a:xfrm>
            <a:prstGeom prst="ellipse">
              <a:avLst/>
            </a:prstGeom>
            <a:noFill/>
            <a:ln w="9525">
              <a:solidFill>
                <a:schemeClr val="tx1"/>
              </a:solidFill>
              <a:round/>
              <a:headEnd/>
              <a:tailEnd/>
            </a:ln>
            <a:effectLst/>
          </p:spPr>
          <p:txBody>
            <a:bodyPr wrap="none" anchor="ctr"/>
            <a:lstStyle/>
            <a:p>
              <a:endParaRPr lang="en-US"/>
            </a:p>
          </p:txBody>
        </p:sp>
        <p:sp>
          <p:nvSpPr>
            <p:cNvPr id="33" name="Oval 26"/>
            <p:cNvSpPr>
              <a:spLocks noChangeArrowheads="1"/>
            </p:cNvSpPr>
            <p:nvPr/>
          </p:nvSpPr>
          <p:spPr bwMode="auto">
            <a:xfrm rot="21253163" flipH="1">
              <a:off x="3200400" y="3733800"/>
              <a:ext cx="76200" cy="152400"/>
            </a:xfrm>
            <a:prstGeom prst="ellipse">
              <a:avLst/>
            </a:prstGeom>
            <a:noFill/>
            <a:ln w="9525">
              <a:solidFill>
                <a:schemeClr val="tx1"/>
              </a:solidFill>
              <a:round/>
              <a:headEnd/>
              <a:tailEnd/>
            </a:ln>
            <a:effectLst/>
          </p:spPr>
          <p:txBody>
            <a:bodyPr wrap="none" anchor="ctr"/>
            <a:lstStyle/>
            <a:p>
              <a:endParaRPr lang="en-US"/>
            </a:p>
          </p:txBody>
        </p:sp>
        <p:sp>
          <p:nvSpPr>
            <p:cNvPr id="34" name="Oval 27"/>
            <p:cNvSpPr>
              <a:spLocks noChangeArrowheads="1"/>
            </p:cNvSpPr>
            <p:nvPr/>
          </p:nvSpPr>
          <p:spPr bwMode="auto">
            <a:xfrm flipH="1">
              <a:off x="3216275" y="3381375"/>
              <a:ext cx="76200" cy="152400"/>
            </a:xfrm>
            <a:prstGeom prst="ellipse">
              <a:avLst/>
            </a:prstGeom>
            <a:noFill/>
            <a:ln w="9525">
              <a:solidFill>
                <a:schemeClr val="tx1"/>
              </a:solidFill>
              <a:round/>
              <a:headEnd/>
              <a:tailEnd/>
            </a:ln>
            <a:effectLst/>
          </p:spPr>
          <p:txBody>
            <a:bodyPr wrap="none" anchor="ctr"/>
            <a:lstStyle/>
            <a:p>
              <a:endParaRPr lang="en-US"/>
            </a:p>
          </p:txBody>
        </p:sp>
        <p:sp>
          <p:nvSpPr>
            <p:cNvPr id="35" name="Oval 28"/>
            <p:cNvSpPr>
              <a:spLocks noChangeArrowheads="1"/>
            </p:cNvSpPr>
            <p:nvPr/>
          </p:nvSpPr>
          <p:spPr bwMode="auto">
            <a:xfrm flipH="1">
              <a:off x="3244850" y="3032125"/>
              <a:ext cx="76200" cy="152400"/>
            </a:xfrm>
            <a:prstGeom prst="ellipse">
              <a:avLst/>
            </a:prstGeom>
            <a:noFill/>
            <a:ln w="9525">
              <a:solidFill>
                <a:schemeClr val="tx1"/>
              </a:solidFill>
              <a:round/>
              <a:headEnd/>
              <a:tailEnd/>
            </a:ln>
            <a:effectLst/>
          </p:spPr>
          <p:txBody>
            <a:bodyPr wrap="none" anchor="ctr"/>
            <a:lstStyle/>
            <a:p>
              <a:endParaRPr lang="en-US"/>
            </a:p>
          </p:txBody>
        </p:sp>
        <p:sp>
          <p:nvSpPr>
            <p:cNvPr id="36" name="Oval 29"/>
            <p:cNvSpPr>
              <a:spLocks noChangeArrowheads="1"/>
            </p:cNvSpPr>
            <p:nvPr/>
          </p:nvSpPr>
          <p:spPr bwMode="auto">
            <a:xfrm rot="2700000" flipH="1">
              <a:off x="3810000" y="2133600"/>
              <a:ext cx="76200" cy="152400"/>
            </a:xfrm>
            <a:prstGeom prst="ellipse">
              <a:avLst/>
            </a:prstGeom>
            <a:noFill/>
            <a:ln w="9525">
              <a:solidFill>
                <a:schemeClr val="tx1"/>
              </a:solidFill>
              <a:round/>
              <a:headEnd/>
              <a:tailEnd/>
            </a:ln>
            <a:effectLst/>
          </p:spPr>
          <p:txBody>
            <a:bodyPr wrap="none" anchor="ctr"/>
            <a:lstStyle/>
            <a:p>
              <a:endParaRPr lang="en-US"/>
            </a:p>
          </p:txBody>
        </p:sp>
        <p:sp>
          <p:nvSpPr>
            <p:cNvPr id="37" name="Oval 30"/>
            <p:cNvSpPr>
              <a:spLocks noChangeArrowheads="1"/>
            </p:cNvSpPr>
            <p:nvPr/>
          </p:nvSpPr>
          <p:spPr bwMode="auto">
            <a:xfrm rot="2889540" flipH="1">
              <a:off x="3533775" y="2362200"/>
              <a:ext cx="76200" cy="152400"/>
            </a:xfrm>
            <a:prstGeom prst="ellipse">
              <a:avLst/>
            </a:prstGeom>
            <a:noFill/>
            <a:ln w="9525">
              <a:solidFill>
                <a:schemeClr val="tx1"/>
              </a:solidFill>
              <a:round/>
              <a:headEnd/>
              <a:tailEnd/>
            </a:ln>
            <a:effectLst/>
          </p:spPr>
          <p:txBody>
            <a:bodyPr wrap="none" anchor="ctr"/>
            <a:lstStyle/>
            <a:p>
              <a:endParaRPr lang="en-US"/>
            </a:p>
          </p:txBody>
        </p:sp>
        <p:sp>
          <p:nvSpPr>
            <p:cNvPr id="38" name="Oval 31"/>
            <p:cNvSpPr>
              <a:spLocks noChangeArrowheads="1"/>
            </p:cNvSpPr>
            <p:nvPr/>
          </p:nvSpPr>
          <p:spPr bwMode="auto">
            <a:xfrm rot="1142474" flipH="1">
              <a:off x="3352800" y="2682875"/>
              <a:ext cx="76200" cy="152400"/>
            </a:xfrm>
            <a:prstGeom prst="ellipse">
              <a:avLst/>
            </a:prstGeom>
            <a:noFill/>
            <a:ln w="9525">
              <a:solidFill>
                <a:schemeClr val="tx1"/>
              </a:solidFill>
              <a:round/>
              <a:headEnd/>
              <a:tailEnd/>
            </a:ln>
            <a:effectLst/>
          </p:spPr>
          <p:txBody>
            <a:bodyPr wrap="none" anchor="ctr"/>
            <a:lstStyle/>
            <a:p>
              <a:endParaRPr lang="en-US"/>
            </a:p>
          </p:txBody>
        </p:sp>
        <p:sp>
          <p:nvSpPr>
            <p:cNvPr id="39" name="Oval 32"/>
            <p:cNvSpPr>
              <a:spLocks noChangeArrowheads="1"/>
            </p:cNvSpPr>
            <p:nvPr/>
          </p:nvSpPr>
          <p:spPr bwMode="auto">
            <a:xfrm rot="19876045" flipH="1">
              <a:off x="5346700" y="2362200"/>
              <a:ext cx="76200" cy="152400"/>
            </a:xfrm>
            <a:prstGeom prst="ellipse">
              <a:avLst/>
            </a:prstGeom>
            <a:noFill/>
            <a:ln w="9525">
              <a:solidFill>
                <a:schemeClr val="tx1"/>
              </a:solidFill>
              <a:round/>
              <a:headEnd/>
              <a:tailEnd/>
            </a:ln>
            <a:effectLst/>
          </p:spPr>
          <p:txBody>
            <a:bodyPr wrap="none" anchor="ctr"/>
            <a:lstStyle/>
            <a:p>
              <a:endParaRPr lang="en-US"/>
            </a:p>
          </p:txBody>
        </p:sp>
        <p:sp>
          <p:nvSpPr>
            <p:cNvPr id="40" name="Oval 33"/>
            <p:cNvSpPr>
              <a:spLocks noChangeArrowheads="1"/>
            </p:cNvSpPr>
            <p:nvPr/>
          </p:nvSpPr>
          <p:spPr bwMode="auto">
            <a:xfrm rot="20705132" flipH="1">
              <a:off x="5518150" y="2667000"/>
              <a:ext cx="76200" cy="152400"/>
            </a:xfrm>
            <a:prstGeom prst="ellipse">
              <a:avLst/>
            </a:prstGeom>
            <a:noFill/>
            <a:ln w="9525">
              <a:solidFill>
                <a:schemeClr val="tx1"/>
              </a:solidFill>
              <a:round/>
              <a:headEnd/>
              <a:tailEnd/>
            </a:ln>
            <a:effectLst/>
          </p:spPr>
          <p:txBody>
            <a:bodyPr wrap="none" anchor="ctr"/>
            <a:lstStyle/>
            <a:p>
              <a:endParaRPr lang="en-US"/>
            </a:p>
          </p:txBody>
        </p:sp>
        <p:sp>
          <p:nvSpPr>
            <p:cNvPr id="41" name="Oval 34"/>
            <p:cNvSpPr>
              <a:spLocks noChangeArrowheads="1"/>
            </p:cNvSpPr>
            <p:nvPr/>
          </p:nvSpPr>
          <p:spPr bwMode="auto">
            <a:xfrm rot="20549292" flipH="1">
              <a:off x="5626100" y="2987675"/>
              <a:ext cx="76200" cy="152400"/>
            </a:xfrm>
            <a:prstGeom prst="ellipse">
              <a:avLst/>
            </a:prstGeom>
            <a:noFill/>
            <a:ln w="9525">
              <a:solidFill>
                <a:schemeClr val="tx1"/>
              </a:solidFill>
              <a:round/>
              <a:headEnd/>
              <a:tailEnd/>
            </a:ln>
            <a:effectLst/>
          </p:spPr>
          <p:txBody>
            <a:bodyPr wrap="none" anchor="ctr"/>
            <a:lstStyle/>
            <a:p>
              <a:endParaRPr lang="en-US"/>
            </a:p>
          </p:txBody>
        </p:sp>
        <p:sp>
          <p:nvSpPr>
            <p:cNvPr id="42" name="Oval 35"/>
            <p:cNvSpPr>
              <a:spLocks noChangeArrowheads="1"/>
            </p:cNvSpPr>
            <p:nvPr/>
          </p:nvSpPr>
          <p:spPr bwMode="auto">
            <a:xfrm flipH="1">
              <a:off x="5670550" y="3381375"/>
              <a:ext cx="76200" cy="152400"/>
            </a:xfrm>
            <a:prstGeom prst="ellipse">
              <a:avLst/>
            </a:prstGeom>
            <a:noFill/>
            <a:ln w="9525">
              <a:solidFill>
                <a:schemeClr val="tx1"/>
              </a:solidFill>
              <a:round/>
              <a:headEnd/>
              <a:tailEnd/>
            </a:ln>
            <a:effectLst/>
          </p:spPr>
          <p:txBody>
            <a:bodyPr wrap="none" anchor="ctr"/>
            <a:lstStyle/>
            <a:p>
              <a:endParaRPr lang="en-US"/>
            </a:p>
          </p:txBody>
        </p:sp>
        <p:sp>
          <p:nvSpPr>
            <p:cNvPr id="43" name="Oval 36"/>
            <p:cNvSpPr>
              <a:spLocks noChangeArrowheads="1"/>
            </p:cNvSpPr>
            <p:nvPr/>
          </p:nvSpPr>
          <p:spPr bwMode="auto">
            <a:xfrm flipH="1">
              <a:off x="5670550" y="3736975"/>
              <a:ext cx="76200" cy="152400"/>
            </a:xfrm>
            <a:prstGeom prst="ellipse">
              <a:avLst/>
            </a:prstGeom>
            <a:noFill/>
            <a:ln w="9525">
              <a:solidFill>
                <a:schemeClr val="tx1"/>
              </a:solidFill>
              <a:round/>
              <a:headEnd/>
              <a:tailEnd/>
            </a:ln>
            <a:effectLst/>
          </p:spPr>
          <p:txBody>
            <a:bodyPr wrap="none" anchor="ctr"/>
            <a:lstStyle/>
            <a:p>
              <a:endParaRPr lang="en-US"/>
            </a:p>
          </p:txBody>
        </p:sp>
        <p:sp>
          <p:nvSpPr>
            <p:cNvPr id="44" name="Oval 37"/>
            <p:cNvSpPr>
              <a:spLocks noChangeArrowheads="1"/>
            </p:cNvSpPr>
            <p:nvPr/>
          </p:nvSpPr>
          <p:spPr bwMode="auto">
            <a:xfrm flipH="1">
              <a:off x="5638800" y="4114800"/>
              <a:ext cx="76200" cy="152400"/>
            </a:xfrm>
            <a:prstGeom prst="ellipse">
              <a:avLst/>
            </a:prstGeom>
            <a:noFill/>
            <a:ln w="9525">
              <a:solidFill>
                <a:schemeClr val="tx1"/>
              </a:solidFill>
              <a:round/>
              <a:headEnd/>
              <a:tailEnd/>
            </a:ln>
            <a:effectLst/>
          </p:spPr>
          <p:txBody>
            <a:bodyPr wrap="none" anchor="ctr"/>
            <a:lstStyle/>
            <a:p>
              <a:endParaRPr lang="en-US"/>
            </a:p>
          </p:txBody>
        </p:sp>
        <p:sp>
          <p:nvSpPr>
            <p:cNvPr id="45" name="Oval 38"/>
            <p:cNvSpPr>
              <a:spLocks noChangeArrowheads="1"/>
            </p:cNvSpPr>
            <p:nvPr/>
          </p:nvSpPr>
          <p:spPr bwMode="auto">
            <a:xfrm flipH="1">
              <a:off x="5562600" y="4451350"/>
              <a:ext cx="76200" cy="152400"/>
            </a:xfrm>
            <a:prstGeom prst="ellipse">
              <a:avLst/>
            </a:prstGeom>
            <a:noFill/>
            <a:ln w="9525">
              <a:solidFill>
                <a:schemeClr val="tx1"/>
              </a:solidFill>
              <a:round/>
              <a:headEnd/>
              <a:tailEnd/>
            </a:ln>
            <a:effectLst/>
          </p:spPr>
          <p:txBody>
            <a:bodyPr wrap="none" anchor="ctr"/>
            <a:lstStyle/>
            <a:p>
              <a:endParaRPr lang="en-US"/>
            </a:p>
          </p:txBody>
        </p:sp>
        <p:sp>
          <p:nvSpPr>
            <p:cNvPr id="46" name="Oval 39"/>
            <p:cNvSpPr>
              <a:spLocks noChangeArrowheads="1"/>
            </p:cNvSpPr>
            <p:nvPr/>
          </p:nvSpPr>
          <p:spPr bwMode="auto">
            <a:xfrm rot="19655546" flipH="1">
              <a:off x="5105400" y="2133600"/>
              <a:ext cx="76200" cy="152400"/>
            </a:xfrm>
            <a:prstGeom prst="ellipse">
              <a:avLst/>
            </a:prstGeom>
            <a:noFill/>
            <a:ln w="9525">
              <a:solidFill>
                <a:schemeClr val="tx1"/>
              </a:solidFill>
              <a:round/>
              <a:headEnd/>
              <a:tailEnd/>
            </a:ln>
            <a:effectLst/>
          </p:spPr>
          <p:txBody>
            <a:bodyPr wrap="none" anchor="ctr"/>
            <a:lstStyle/>
            <a:p>
              <a:endParaRPr lang="en-US"/>
            </a:p>
          </p:txBody>
        </p:sp>
        <p:sp>
          <p:nvSpPr>
            <p:cNvPr id="47" name="Line 41"/>
            <p:cNvSpPr>
              <a:spLocks noChangeShapeType="1"/>
            </p:cNvSpPr>
            <p:nvPr/>
          </p:nvSpPr>
          <p:spPr bwMode="auto">
            <a:xfrm flipH="1">
              <a:off x="4756150" y="1952625"/>
              <a:ext cx="1295400" cy="228600"/>
            </a:xfrm>
            <a:prstGeom prst="line">
              <a:avLst/>
            </a:prstGeom>
            <a:noFill/>
            <a:ln w="9525">
              <a:solidFill>
                <a:schemeClr val="tx1"/>
              </a:solidFill>
              <a:round/>
              <a:headEnd/>
              <a:tailEnd type="triangle" w="med" len="med"/>
            </a:ln>
            <a:effectLst/>
          </p:spPr>
          <p:txBody>
            <a:bodyPr/>
            <a:lstStyle/>
            <a:p>
              <a:endParaRPr lang="en-US"/>
            </a:p>
          </p:txBody>
        </p:sp>
        <p:sp>
          <p:nvSpPr>
            <p:cNvPr id="48" name="Text Box 42"/>
            <p:cNvSpPr txBox="1">
              <a:spLocks noChangeArrowheads="1"/>
            </p:cNvSpPr>
            <p:nvPr/>
          </p:nvSpPr>
          <p:spPr bwMode="auto">
            <a:xfrm>
              <a:off x="6003925" y="1779588"/>
              <a:ext cx="1544012" cy="369332"/>
            </a:xfrm>
            <a:prstGeom prst="rect">
              <a:avLst/>
            </a:prstGeom>
            <a:noFill/>
            <a:ln w="9525">
              <a:noFill/>
              <a:miter lim="800000"/>
              <a:headEnd/>
              <a:tailEnd/>
            </a:ln>
            <a:effectLst/>
          </p:spPr>
          <p:txBody>
            <a:bodyPr wrap="none">
              <a:spAutoFit/>
            </a:bodyPr>
            <a:lstStyle/>
            <a:p>
              <a:r>
                <a:rPr lang="en-US" b="1" dirty="0"/>
                <a:t>Chest cavity</a:t>
              </a:r>
            </a:p>
          </p:txBody>
        </p:sp>
        <p:sp>
          <p:nvSpPr>
            <p:cNvPr id="49" name="Line 43"/>
            <p:cNvSpPr>
              <a:spLocks noChangeShapeType="1"/>
            </p:cNvSpPr>
            <p:nvPr/>
          </p:nvSpPr>
          <p:spPr bwMode="auto">
            <a:xfrm>
              <a:off x="3200400" y="1828800"/>
              <a:ext cx="1295400" cy="228600"/>
            </a:xfrm>
            <a:prstGeom prst="line">
              <a:avLst/>
            </a:prstGeom>
            <a:noFill/>
            <a:ln w="9525">
              <a:solidFill>
                <a:schemeClr val="tx1"/>
              </a:solidFill>
              <a:round/>
              <a:headEnd/>
              <a:tailEnd type="triangle" w="med" len="med"/>
            </a:ln>
            <a:effectLst/>
          </p:spPr>
          <p:txBody>
            <a:bodyPr/>
            <a:lstStyle/>
            <a:p>
              <a:endParaRPr lang="en-US"/>
            </a:p>
          </p:txBody>
        </p:sp>
        <p:sp>
          <p:nvSpPr>
            <p:cNvPr id="50" name="Text Box 44"/>
            <p:cNvSpPr txBox="1">
              <a:spLocks noChangeArrowheads="1"/>
            </p:cNvSpPr>
            <p:nvPr/>
          </p:nvSpPr>
          <p:spPr bwMode="auto">
            <a:xfrm>
              <a:off x="2057400" y="1600200"/>
              <a:ext cx="1221360" cy="369332"/>
            </a:xfrm>
            <a:prstGeom prst="rect">
              <a:avLst/>
            </a:prstGeom>
            <a:noFill/>
            <a:ln w="9525">
              <a:noFill/>
              <a:miter lim="800000"/>
              <a:headEnd/>
              <a:tailEnd/>
            </a:ln>
            <a:effectLst/>
          </p:spPr>
          <p:txBody>
            <a:bodyPr wrap="none">
              <a:spAutoFit/>
            </a:bodyPr>
            <a:lstStyle/>
            <a:p>
              <a:r>
                <a:rPr lang="en-US" b="1" dirty="0"/>
                <a:t>Windpipe</a:t>
              </a:r>
            </a:p>
          </p:txBody>
        </p:sp>
        <p:sp>
          <p:nvSpPr>
            <p:cNvPr id="51" name="Line 45"/>
            <p:cNvSpPr>
              <a:spLocks noChangeShapeType="1"/>
            </p:cNvSpPr>
            <p:nvPr/>
          </p:nvSpPr>
          <p:spPr bwMode="auto">
            <a:xfrm>
              <a:off x="1828800" y="2667000"/>
              <a:ext cx="2133600" cy="228600"/>
            </a:xfrm>
            <a:prstGeom prst="line">
              <a:avLst/>
            </a:prstGeom>
            <a:noFill/>
            <a:ln w="9525">
              <a:solidFill>
                <a:schemeClr val="tx1"/>
              </a:solidFill>
              <a:round/>
              <a:headEnd/>
              <a:tailEnd type="triangle" w="med" len="med"/>
            </a:ln>
            <a:effectLst/>
          </p:spPr>
          <p:txBody>
            <a:bodyPr/>
            <a:lstStyle/>
            <a:p>
              <a:endParaRPr lang="en-US"/>
            </a:p>
          </p:txBody>
        </p:sp>
        <p:sp>
          <p:nvSpPr>
            <p:cNvPr id="52" name="Line 46"/>
            <p:cNvSpPr>
              <a:spLocks noChangeShapeType="1"/>
            </p:cNvSpPr>
            <p:nvPr/>
          </p:nvSpPr>
          <p:spPr bwMode="auto">
            <a:xfrm>
              <a:off x="1981200" y="2667000"/>
              <a:ext cx="2971800" cy="457200"/>
            </a:xfrm>
            <a:prstGeom prst="line">
              <a:avLst/>
            </a:prstGeom>
            <a:noFill/>
            <a:ln w="9525">
              <a:solidFill>
                <a:schemeClr val="tx1"/>
              </a:solidFill>
              <a:round/>
              <a:headEnd/>
              <a:tailEnd type="triangle" w="med" len="med"/>
            </a:ln>
            <a:effectLst/>
          </p:spPr>
          <p:txBody>
            <a:bodyPr/>
            <a:lstStyle/>
            <a:p>
              <a:endParaRPr lang="en-US"/>
            </a:p>
          </p:txBody>
        </p:sp>
        <p:sp>
          <p:nvSpPr>
            <p:cNvPr id="53" name="Text Box 47"/>
            <p:cNvSpPr txBox="1">
              <a:spLocks noChangeArrowheads="1"/>
            </p:cNvSpPr>
            <p:nvPr/>
          </p:nvSpPr>
          <p:spPr bwMode="auto">
            <a:xfrm>
              <a:off x="1174750" y="2482850"/>
              <a:ext cx="877163" cy="369332"/>
            </a:xfrm>
            <a:prstGeom prst="rect">
              <a:avLst/>
            </a:prstGeom>
            <a:noFill/>
            <a:ln w="9525">
              <a:noFill/>
              <a:miter lim="800000"/>
              <a:headEnd/>
              <a:tailEnd/>
            </a:ln>
            <a:effectLst/>
          </p:spPr>
          <p:txBody>
            <a:bodyPr wrap="none">
              <a:spAutoFit/>
            </a:bodyPr>
            <a:lstStyle/>
            <a:p>
              <a:r>
                <a:rPr lang="en-US" b="1"/>
                <a:t>Lungs</a:t>
              </a:r>
            </a:p>
          </p:txBody>
        </p:sp>
        <p:sp>
          <p:nvSpPr>
            <p:cNvPr id="54" name="Freeform 48"/>
            <p:cNvSpPr>
              <a:spLocks/>
            </p:cNvSpPr>
            <p:nvPr/>
          </p:nvSpPr>
          <p:spPr bwMode="auto">
            <a:xfrm>
              <a:off x="4648200" y="3683000"/>
              <a:ext cx="2616200" cy="838200"/>
            </a:xfrm>
            <a:custGeom>
              <a:avLst/>
              <a:gdLst/>
              <a:ahLst/>
              <a:cxnLst>
                <a:cxn ang="0">
                  <a:pos x="40" y="80"/>
                </a:cxn>
                <a:cxn ang="0">
                  <a:pos x="88" y="176"/>
                </a:cxn>
                <a:cxn ang="0">
                  <a:pos x="568" y="512"/>
                </a:cxn>
                <a:cxn ang="0">
                  <a:pos x="1480" y="80"/>
                </a:cxn>
                <a:cxn ang="0">
                  <a:pos x="1576" y="32"/>
                </a:cxn>
              </a:cxnLst>
              <a:rect l="0" t="0" r="r" b="b"/>
              <a:pathLst>
                <a:path w="1648" h="528">
                  <a:moveTo>
                    <a:pt x="40" y="80"/>
                  </a:moveTo>
                  <a:cubicBezTo>
                    <a:pt x="20" y="92"/>
                    <a:pt x="0" y="104"/>
                    <a:pt x="88" y="176"/>
                  </a:cubicBezTo>
                  <a:cubicBezTo>
                    <a:pt x="176" y="248"/>
                    <a:pt x="336" y="528"/>
                    <a:pt x="568" y="512"/>
                  </a:cubicBezTo>
                  <a:cubicBezTo>
                    <a:pt x="800" y="496"/>
                    <a:pt x="1312" y="160"/>
                    <a:pt x="1480" y="80"/>
                  </a:cubicBezTo>
                  <a:cubicBezTo>
                    <a:pt x="1648" y="0"/>
                    <a:pt x="1612" y="16"/>
                    <a:pt x="1576" y="32"/>
                  </a:cubicBezTo>
                </a:path>
              </a:pathLst>
            </a:custGeom>
            <a:noFill/>
            <a:ln w="9525">
              <a:solidFill>
                <a:schemeClr val="tx1"/>
              </a:solidFill>
              <a:round/>
              <a:headEnd/>
              <a:tailEnd/>
            </a:ln>
            <a:effectLst/>
          </p:spPr>
          <p:txBody>
            <a:bodyPr/>
            <a:lstStyle/>
            <a:p>
              <a:endParaRPr lang="en-US"/>
            </a:p>
          </p:txBody>
        </p:sp>
        <p:sp>
          <p:nvSpPr>
            <p:cNvPr id="55" name="Line 49"/>
            <p:cNvSpPr>
              <a:spLocks noChangeShapeType="1"/>
            </p:cNvSpPr>
            <p:nvPr/>
          </p:nvSpPr>
          <p:spPr bwMode="auto">
            <a:xfrm rot="14148875" flipV="1">
              <a:off x="4646613" y="3870325"/>
              <a:ext cx="123825" cy="15875"/>
            </a:xfrm>
            <a:prstGeom prst="line">
              <a:avLst/>
            </a:prstGeom>
            <a:noFill/>
            <a:ln w="9525">
              <a:solidFill>
                <a:schemeClr val="tx1"/>
              </a:solidFill>
              <a:round/>
              <a:headEnd/>
              <a:tailEnd type="triangle" w="med" len="med"/>
            </a:ln>
            <a:effectLst/>
          </p:spPr>
          <p:txBody>
            <a:bodyPr/>
            <a:lstStyle/>
            <a:p>
              <a:endParaRPr lang="en-US"/>
            </a:p>
          </p:txBody>
        </p:sp>
        <p:sp>
          <p:nvSpPr>
            <p:cNvPr id="56" name="Text Box 50"/>
            <p:cNvSpPr txBox="1">
              <a:spLocks noChangeArrowheads="1"/>
            </p:cNvSpPr>
            <p:nvPr/>
          </p:nvSpPr>
          <p:spPr bwMode="auto">
            <a:xfrm>
              <a:off x="7146925" y="3518118"/>
              <a:ext cx="1390124" cy="369332"/>
            </a:xfrm>
            <a:prstGeom prst="rect">
              <a:avLst/>
            </a:prstGeom>
            <a:noFill/>
            <a:ln w="9525">
              <a:noFill/>
              <a:miter lim="800000"/>
              <a:headEnd/>
              <a:tailEnd/>
            </a:ln>
            <a:effectLst/>
          </p:spPr>
          <p:txBody>
            <a:bodyPr wrap="none">
              <a:spAutoFit/>
            </a:bodyPr>
            <a:lstStyle/>
            <a:p>
              <a:r>
                <a:rPr lang="en-US" b="1" dirty="0"/>
                <a:t>Diaphragm</a:t>
              </a:r>
            </a:p>
          </p:txBody>
        </p:sp>
        <p:sp>
          <p:nvSpPr>
            <p:cNvPr id="57" name="Line 51"/>
            <p:cNvSpPr>
              <a:spLocks noChangeShapeType="1"/>
            </p:cNvSpPr>
            <p:nvPr/>
          </p:nvSpPr>
          <p:spPr bwMode="auto">
            <a:xfrm rot="407557" flipH="1">
              <a:off x="5641975" y="2522538"/>
              <a:ext cx="1595438" cy="312737"/>
            </a:xfrm>
            <a:prstGeom prst="line">
              <a:avLst/>
            </a:prstGeom>
            <a:noFill/>
            <a:ln w="9525">
              <a:solidFill>
                <a:schemeClr val="tx1"/>
              </a:solidFill>
              <a:round/>
              <a:headEnd/>
              <a:tailEnd type="triangle" w="med" len="med"/>
            </a:ln>
            <a:effectLst/>
          </p:spPr>
          <p:txBody>
            <a:bodyPr/>
            <a:lstStyle/>
            <a:p>
              <a:endParaRPr lang="en-US"/>
            </a:p>
          </p:txBody>
        </p:sp>
        <p:sp>
          <p:nvSpPr>
            <p:cNvPr id="58" name="Line 52"/>
            <p:cNvSpPr>
              <a:spLocks noChangeShapeType="1"/>
            </p:cNvSpPr>
            <p:nvPr/>
          </p:nvSpPr>
          <p:spPr bwMode="auto">
            <a:xfrm rot="21529478" flipH="1">
              <a:off x="5700713" y="2667000"/>
              <a:ext cx="1524000" cy="381000"/>
            </a:xfrm>
            <a:prstGeom prst="line">
              <a:avLst/>
            </a:prstGeom>
            <a:noFill/>
            <a:ln w="9525">
              <a:solidFill>
                <a:schemeClr val="tx1"/>
              </a:solidFill>
              <a:round/>
              <a:headEnd/>
              <a:tailEnd type="triangle" w="med" len="med"/>
            </a:ln>
            <a:effectLst/>
          </p:spPr>
          <p:txBody>
            <a:bodyPr/>
            <a:lstStyle/>
            <a:p>
              <a:endParaRPr lang="en-US"/>
            </a:p>
          </p:txBody>
        </p:sp>
        <p:sp>
          <p:nvSpPr>
            <p:cNvPr id="59" name="Text Box 53"/>
            <p:cNvSpPr txBox="1">
              <a:spLocks noChangeArrowheads="1"/>
            </p:cNvSpPr>
            <p:nvPr/>
          </p:nvSpPr>
          <p:spPr bwMode="auto">
            <a:xfrm>
              <a:off x="7151688" y="2286000"/>
              <a:ext cx="1313180" cy="646331"/>
            </a:xfrm>
            <a:prstGeom prst="rect">
              <a:avLst/>
            </a:prstGeom>
            <a:noFill/>
            <a:ln w="9525">
              <a:noFill/>
              <a:miter lim="800000"/>
              <a:headEnd/>
              <a:tailEnd/>
            </a:ln>
            <a:effectLst/>
          </p:spPr>
          <p:txBody>
            <a:bodyPr wrap="none">
              <a:spAutoFit/>
            </a:bodyPr>
            <a:lstStyle/>
            <a:p>
              <a:r>
                <a:rPr lang="en-US" b="1" dirty="0"/>
                <a:t>Ribs</a:t>
              </a:r>
            </a:p>
            <a:p>
              <a:r>
                <a:rPr lang="en-US" b="1" dirty="0"/>
                <a:t>(end view)</a:t>
              </a:r>
            </a:p>
          </p:txBody>
        </p:sp>
        <p:sp>
          <p:nvSpPr>
            <p:cNvPr id="60" name="Freeform 54"/>
            <p:cNvSpPr>
              <a:spLocks/>
            </p:cNvSpPr>
            <p:nvPr/>
          </p:nvSpPr>
          <p:spPr bwMode="auto">
            <a:xfrm>
              <a:off x="1968500" y="1524000"/>
              <a:ext cx="2146300" cy="4038600"/>
            </a:xfrm>
            <a:custGeom>
              <a:avLst/>
              <a:gdLst/>
              <a:ahLst/>
              <a:cxnLst>
                <a:cxn ang="0">
                  <a:pos x="0" y="2544"/>
                </a:cxn>
                <a:cxn ang="0">
                  <a:pos x="48" y="2208"/>
                </a:cxn>
                <a:cxn ang="0">
                  <a:pos x="240" y="1920"/>
                </a:cxn>
                <a:cxn ang="0">
                  <a:pos x="240" y="1440"/>
                </a:cxn>
                <a:cxn ang="0">
                  <a:pos x="288" y="1200"/>
                </a:cxn>
                <a:cxn ang="0">
                  <a:pos x="288" y="912"/>
                </a:cxn>
                <a:cxn ang="0">
                  <a:pos x="432" y="528"/>
                </a:cxn>
                <a:cxn ang="0">
                  <a:pos x="768" y="384"/>
                </a:cxn>
                <a:cxn ang="0">
                  <a:pos x="960" y="288"/>
                </a:cxn>
                <a:cxn ang="0">
                  <a:pos x="1296" y="192"/>
                </a:cxn>
                <a:cxn ang="0">
                  <a:pos x="1296" y="0"/>
                </a:cxn>
              </a:cxnLst>
              <a:rect l="0" t="0" r="r" b="b"/>
              <a:pathLst>
                <a:path w="1352" h="2544">
                  <a:moveTo>
                    <a:pt x="0" y="2544"/>
                  </a:moveTo>
                  <a:cubicBezTo>
                    <a:pt x="4" y="2428"/>
                    <a:pt x="8" y="2312"/>
                    <a:pt x="48" y="2208"/>
                  </a:cubicBezTo>
                  <a:cubicBezTo>
                    <a:pt x="88" y="2104"/>
                    <a:pt x="208" y="2048"/>
                    <a:pt x="240" y="1920"/>
                  </a:cubicBezTo>
                  <a:cubicBezTo>
                    <a:pt x="272" y="1792"/>
                    <a:pt x="232" y="1560"/>
                    <a:pt x="240" y="1440"/>
                  </a:cubicBezTo>
                  <a:cubicBezTo>
                    <a:pt x="248" y="1320"/>
                    <a:pt x="280" y="1288"/>
                    <a:pt x="288" y="1200"/>
                  </a:cubicBezTo>
                  <a:cubicBezTo>
                    <a:pt x="296" y="1112"/>
                    <a:pt x="264" y="1024"/>
                    <a:pt x="288" y="912"/>
                  </a:cubicBezTo>
                  <a:cubicBezTo>
                    <a:pt x="312" y="800"/>
                    <a:pt x="352" y="616"/>
                    <a:pt x="432" y="528"/>
                  </a:cubicBezTo>
                  <a:cubicBezTo>
                    <a:pt x="512" y="440"/>
                    <a:pt x="680" y="424"/>
                    <a:pt x="768" y="384"/>
                  </a:cubicBezTo>
                  <a:cubicBezTo>
                    <a:pt x="856" y="344"/>
                    <a:pt x="872" y="320"/>
                    <a:pt x="960" y="288"/>
                  </a:cubicBezTo>
                  <a:cubicBezTo>
                    <a:pt x="1048" y="256"/>
                    <a:pt x="1240" y="240"/>
                    <a:pt x="1296" y="192"/>
                  </a:cubicBezTo>
                  <a:cubicBezTo>
                    <a:pt x="1352" y="144"/>
                    <a:pt x="1296" y="32"/>
                    <a:pt x="1296" y="0"/>
                  </a:cubicBezTo>
                </a:path>
              </a:pathLst>
            </a:custGeom>
            <a:noFill/>
            <a:ln w="9525">
              <a:solidFill>
                <a:schemeClr val="tx1"/>
              </a:solidFill>
              <a:round/>
              <a:headEnd/>
              <a:tailEnd/>
            </a:ln>
            <a:effectLst/>
          </p:spPr>
          <p:txBody>
            <a:bodyPr/>
            <a:lstStyle/>
            <a:p>
              <a:endParaRPr lang="en-US"/>
            </a:p>
          </p:txBody>
        </p:sp>
        <p:sp>
          <p:nvSpPr>
            <p:cNvPr id="61" name="Freeform 55"/>
            <p:cNvSpPr>
              <a:spLocks/>
            </p:cNvSpPr>
            <p:nvPr/>
          </p:nvSpPr>
          <p:spPr bwMode="auto">
            <a:xfrm flipH="1">
              <a:off x="4787900" y="1524000"/>
              <a:ext cx="2146300" cy="4038600"/>
            </a:xfrm>
            <a:custGeom>
              <a:avLst/>
              <a:gdLst/>
              <a:ahLst/>
              <a:cxnLst>
                <a:cxn ang="0">
                  <a:pos x="0" y="2544"/>
                </a:cxn>
                <a:cxn ang="0">
                  <a:pos x="48" y="2208"/>
                </a:cxn>
                <a:cxn ang="0">
                  <a:pos x="240" y="1920"/>
                </a:cxn>
                <a:cxn ang="0">
                  <a:pos x="240" y="1440"/>
                </a:cxn>
                <a:cxn ang="0">
                  <a:pos x="288" y="1200"/>
                </a:cxn>
                <a:cxn ang="0">
                  <a:pos x="288" y="912"/>
                </a:cxn>
                <a:cxn ang="0">
                  <a:pos x="432" y="528"/>
                </a:cxn>
                <a:cxn ang="0">
                  <a:pos x="768" y="384"/>
                </a:cxn>
                <a:cxn ang="0">
                  <a:pos x="960" y="288"/>
                </a:cxn>
                <a:cxn ang="0">
                  <a:pos x="1296" y="192"/>
                </a:cxn>
                <a:cxn ang="0">
                  <a:pos x="1296" y="0"/>
                </a:cxn>
              </a:cxnLst>
              <a:rect l="0" t="0" r="r" b="b"/>
              <a:pathLst>
                <a:path w="1352" h="2544">
                  <a:moveTo>
                    <a:pt x="0" y="2544"/>
                  </a:moveTo>
                  <a:cubicBezTo>
                    <a:pt x="4" y="2428"/>
                    <a:pt x="8" y="2312"/>
                    <a:pt x="48" y="2208"/>
                  </a:cubicBezTo>
                  <a:cubicBezTo>
                    <a:pt x="88" y="2104"/>
                    <a:pt x="208" y="2048"/>
                    <a:pt x="240" y="1920"/>
                  </a:cubicBezTo>
                  <a:cubicBezTo>
                    <a:pt x="272" y="1792"/>
                    <a:pt x="232" y="1560"/>
                    <a:pt x="240" y="1440"/>
                  </a:cubicBezTo>
                  <a:cubicBezTo>
                    <a:pt x="248" y="1320"/>
                    <a:pt x="280" y="1288"/>
                    <a:pt x="288" y="1200"/>
                  </a:cubicBezTo>
                  <a:cubicBezTo>
                    <a:pt x="296" y="1112"/>
                    <a:pt x="264" y="1024"/>
                    <a:pt x="288" y="912"/>
                  </a:cubicBezTo>
                  <a:cubicBezTo>
                    <a:pt x="312" y="800"/>
                    <a:pt x="352" y="616"/>
                    <a:pt x="432" y="528"/>
                  </a:cubicBezTo>
                  <a:cubicBezTo>
                    <a:pt x="512" y="440"/>
                    <a:pt x="680" y="424"/>
                    <a:pt x="768" y="384"/>
                  </a:cubicBezTo>
                  <a:cubicBezTo>
                    <a:pt x="856" y="344"/>
                    <a:pt x="872" y="320"/>
                    <a:pt x="960" y="288"/>
                  </a:cubicBezTo>
                  <a:cubicBezTo>
                    <a:pt x="1048" y="256"/>
                    <a:pt x="1240" y="240"/>
                    <a:pt x="1296" y="192"/>
                  </a:cubicBezTo>
                  <a:cubicBezTo>
                    <a:pt x="1352" y="144"/>
                    <a:pt x="1296" y="32"/>
                    <a:pt x="1296" y="0"/>
                  </a:cubicBezTo>
                </a:path>
              </a:pathLst>
            </a:custGeom>
            <a:noFill/>
            <a:ln w="9525">
              <a:solidFill>
                <a:schemeClr val="tx1"/>
              </a:solidFill>
              <a:round/>
              <a:headEnd/>
              <a:tailEnd/>
            </a:ln>
            <a:effectLst/>
          </p:spPr>
          <p:txBody>
            <a:bodyPr/>
            <a:lstStyle/>
            <a:p>
              <a:endParaRPr lang="en-US"/>
            </a:p>
          </p:txBody>
        </p:sp>
      </p:grpSp>
      <p:sp>
        <p:nvSpPr>
          <p:cNvPr id="63" name="Slide Number Placeholder 62"/>
          <p:cNvSpPr>
            <a:spLocks noGrp="1"/>
          </p:cNvSpPr>
          <p:nvPr>
            <p:ph type="sldNum" sz="quarter" idx="12"/>
          </p:nvPr>
        </p:nvSpPr>
        <p:spPr/>
        <p:txBody>
          <a:bodyPr/>
          <a:lstStyle/>
          <a:p>
            <a:fld id="{9648F39E-9C37-485F-AC97-16BB4BDF9F49}" type="slidenum">
              <a:rPr kumimoji="0" lang="en-US" smtClean="0"/>
              <a:pPr/>
              <a:t>16</a:t>
            </a:fld>
            <a:endParaRPr kumimoji="0" lang="en-US"/>
          </a:p>
        </p:txBody>
      </p:sp>
      <p:sp>
        <p:nvSpPr>
          <p:cNvPr id="64" name="Footer Placeholder 63"/>
          <p:cNvSpPr>
            <a:spLocks noGrp="1"/>
          </p:cNvSpPr>
          <p:nvPr>
            <p:ph type="ftr" sz="quarter" idx="11"/>
          </p:nvPr>
        </p:nvSpPr>
        <p:spPr/>
        <p:txBody>
          <a:bodyPr/>
          <a:lstStyle/>
          <a:p>
            <a:r>
              <a:rPr kumimoji="0" lang="en-US" smtClean="0"/>
              <a:t>M1303 VERSION 6.0 </a:t>
            </a:r>
            <a:endParaRPr kumimoji="0" lang="en-US"/>
          </a:p>
        </p:txBody>
      </p:sp>
      <p:sp>
        <p:nvSpPr>
          <p:cNvPr id="65" name="Date Placeholder 64"/>
          <p:cNvSpPr>
            <a:spLocks noGrp="1"/>
          </p:cNvSpPr>
          <p:nvPr>
            <p:ph type="dt" sz="half" idx="10"/>
          </p:nvPr>
        </p:nvSpPr>
        <p:spPr/>
        <p:txBody>
          <a:bodyPr/>
          <a:lstStyle/>
          <a:p>
            <a:fld id="{1E857E33-F7E2-4444-A1D9-1C638888F8BF}" type="datetime1">
              <a:rPr lang="en-US" smtClean="0"/>
              <a:pPr/>
              <a:t>4/27/2012</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52600" y="2362200"/>
            <a:ext cx="6324600" cy="3810000"/>
            <a:chOff x="1828800" y="1600200"/>
            <a:chExt cx="6781800" cy="4572000"/>
          </a:xfrm>
        </p:grpSpPr>
        <p:pic>
          <p:nvPicPr>
            <p:cNvPr id="43009" name="Picture 2"/>
            <p:cNvPicPr>
              <a:picLocks noChangeAspect="1" noChangeArrowheads="1"/>
            </p:cNvPicPr>
            <p:nvPr/>
          </p:nvPicPr>
          <p:blipFill>
            <a:blip r:embed="rId2" cstate="print"/>
            <a:srcRect/>
            <a:stretch>
              <a:fillRect/>
            </a:stretch>
          </p:blipFill>
          <p:spPr bwMode="auto">
            <a:xfrm>
              <a:off x="1828800" y="1600200"/>
              <a:ext cx="5495925" cy="4572000"/>
            </a:xfrm>
            <a:prstGeom prst="rect">
              <a:avLst/>
            </a:prstGeom>
            <a:noFill/>
            <a:ln w="9525">
              <a:noFill/>
              <a:miter lim="800000"/>
              <a:headEnd/>
              <a:tailEnd/>
            </a:ln>
          </p:spPr>
        </p:pic>
        <p:sp>
          <p:nvSpPr>
            <p:cNvPr id="43010" name="Text Box 3"/>
            <p:cNvSpPr txBox="1">
              <a:spLocks noChangeArrowheads="1"/>
            </p:cNvSpPr>
            <p:nvPr/>
          </p:nvSpPr>
          <p:spPr bwMode="auto">
            <a:xfrm>
              <a:off x="6788150" y="2300288"/>
              <a:ext cx="1212850" cy="366712"/>
            </a:xfrm>
            <a:prstGeom prst="rect">
              <a:avLst/>
            </a:prstGeom>
            <a:noFill/>
            <a:ln w="9525">
              <a:noFill/>
              <a:miter lim="800000"/>
              <a:headEnd/>
              <a:tailEnd/>
            </a:ln>
          </p:spPr>
          <p:txBody>
            <a:bodyPr wrap="none">
              <a:spAutoFit/>
            </a:bodyPr>
            <a:lstStyle/>
            <a:p>
              <a:r>
                <a:rPr lang="en-US" b="1" dirty="0"/>
                <a:t>Projectile</a:t>
              </a:r>
            </a:p>
          </p:txBody>
        </p:sp>
        <p:sp>
          <p:nvSpPr>
            <p:cNvPr id="43011" name="Text Box 4"/>
            <p:cNvSpPr txBox="1">
              <a:spLocks noChangeArrowheads="1"/>
            </p:cNvSpPr>
            <p:nvPr/>
          </p:nvSpPr>
          <p:spPr bwMode="auto">
            <a:xfrm>
              <a:off x="7245350" y="3214688"/>
              <a:ext cx="1365250" cy="366712"/>
            </a:xfrm>
            <a:prstGeom prst="rect">
              <a:avLst/>
            </a:prstGeom>
            <a:noFill/>
            <a:ln w="9525">
              <a:noFill/>
              <a:miter lim="800000"/>
              <a:headEnd/>
              <a:tailEnd/>
            </a:ln>
          </p:spPr>
          <p:txBody>
            <a:bodyPr wrap="none">
              <a:spAutoFit/>
            </a:bodyPr>
            <a:lstStyle/>
            <a:p>
              <a:r>
                <a:rPr lang="en-US" b="1"/>
                <a:t>Flow of Air</a:t>
              </a:r>
            </a:p>
          </p:txBody>
        </p:sp>
      </p:grpSp>
      <p:sp>
        <p:nvSpPr>
          <p:cNvPr id="43012" name="Text Box 5"/>
          <p:cNvSpPr txBox="1">
            <a:spLocks noChangeArrowheads="1"/>
          </p:cNvSpPr>
          <p:nvPr/>
        </p:nvSpPr>
        <p:spPr bwMode="auto">
          <a:xfrm>
            <a:off x="1143000" y="482025"/>
            <a:ext cx="7924800" cy="584775"/>
          </a:xfrm>
          <a:prstGeom prst="rect">
            <a:avLst/>
          </a:prstGeom>
          <a:noFill/>
          <a:ln w="9525">
            <a:noFill/>
            <a:miter lim="800000"/>
            <a:headEnd/>
            <a:tailEnd/>
          </a:ln>
        </p:spPr>
        <p:txBody>
          <a:bodyPr wrap="square">
            <a:spAutoFit/>
          </a:bodyPr>
          <a:lstStyle/>
          <a:p>
            <a:r>
              <a:rPr lang="en-US" sz="3200" b="1" u="sng" dirty="0">
                <a:solidFill>
                  <a:srgbClr val="FFC000"/>
                </a:solidFill>
              </a:rPr>
              <a:t>Collapsed Lung</a:t>
            </a:r>
          </a:p>
        </p:txBody>
      </p:sp>
      <p:sp>
        <p:nvSpPr>
          <p:cNvPr id="43013" name="Rectangle 6"/>
          <p:cNvSpPr>
            <a:spLocks noChangeArrowheads="1"/>
          </p:cNvSpPr>
          <p:nvPr/>
        </p:nvSpPr>
        <p:spPr bwMode="auto">
          <a:xfrm>
            <a:off x="76200" y="1733490"/>
            <a:ext cx="8915400" cy="400110"/>
          </a:xfrm>
          <a:prstGeom prst="rect">
            <a:avLst/>
          </a:prstGeom>
          <a:noFill/>
          <a:ln w="9525">
            <a:noFill/>
            <a:miter lim="800000"/>
            <a:headEnd/>
            <a:tailEnd/>
          </a:ln>
        </p:spPr>
        <p:txBody>
          <a:bodyPr>
            <a:spAutoFit/>
          </a:bodyPr>
          <a:lstStyle/>
          <a:p>
            <a:pPr algn="ctr"/>
            <a:r>
              <a:rPr lang="en-US" sz="2000" dirty="0"/>
              <a:t>Air flows into the chest cavity from a penetrating wound, collapsing the lung.</a:t>
            </a:r>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17</a:t>
            </a:fld>
            <a:endParaRPr kumimoji="0" lang="en-US"/>
          </a:p>
        </p:txBody>
      </p:sp>
      <p:sp>
        <p:nvSpPr>
          <p:cNvPr id="10" name="Footer Placeholder 9"/>
          <p:cNvSpPr>
            <a:spLocks noGrp="1"/>
          </p:cNvSpPr>
          <p:nvPr>
            <p:ph type="ftr" sz="quarter" idx="11"/>
          </p:nvPr>
        </p:nvSpPr>
        <p:spPr/>
        <p:txBody>
          <a:bodyPr/>
          <a:lstStyle/>
          <a:p>
            <a:r>
              <a:rPr kumimoji="0" lang="en-US" smtClean="0"/>
              <a:t>M1303 VERSION 6.0 </a:t>
            </a:r>
            <a:endParaRPr kumimoji="0" lang="en-US"/>
          </a:p>
        </p:txBody>
      </p:sp>
      <p:sp>
        <p:nvSpPr>
          <p:cNvPr id="11" name="Date Placeholder 10"/>
          <p:cNvSpPr>
            <a:spLocks noGrp="1"/>
          </p:cNvSpPr>
          <p:nvPr>
            <p:ph type="dt" sz="half" idx="10"/>
          </p:nvPr>
        </p:nvSpPr>
        <p:spPr/>
        <p:txBody>
          <a:bodyPr/>
          <a:lstStyle/>
          <a:p>
            <a:fld id="{14906A93-B757-464E-A1A4-99618C9C2072}" type="datetime1">
              <a:rPr lang="en-US" smtClean="0"/>
              <a:pPr/>
              <a:t>4/27/2012</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1066800"/>
          </a:xfrm>
          <a:noFill/>
          <a:ln/>
        </p:spPr>
        <p:txBody>
          <a:bodyPr/>
          <a:lstStyle/>
          <a:p>
            <a:r>
              <a:rPr lang="en-US" sz="3200" b="1" dirty="0" smtClean="0">
                <a:effectLst/>
              </a:rPr>
              <a:t>Signs and Symptoms of an Open Chest Wound</a:t>
            </a:r>
          </a:p>
        </p:txBody>
      </p:sp>
      <p:sp>
        <p:nvSpPr>
          <p:cNvPr id="84995" name="Rectangle 3"/>
          <p:cNvSpPr>
            <a:spLocks noGrp="1" noChangeArrowheads="1"/>
          </p:cNvSpPr>
          <p:nvPr>
            <p:ph idx="1"/>
          </p:nvPr>
        </p:nvSpPr>
        <p:spPr>
          <a:xfrm>
            <a:off x="457200" y="1600200"/>
            <a:ext cx="8229600" cy="3992563"/>
          </a:xfrm>
          <a:noFill/>
          <a:ln/>
        </p:spPr>
        <p:txBody>
          <a:bodyPr/>
          <a:lstStyle/>
          <a:p>
            <a:r>
              <a:rPr lang="en-US" sz="2800" dirty="0" smtClean="0"/>
              <a:t>When an object penetrates the chest wall, the injury is called an open chest wound.  The penetration can be caused by a bullet, knife blade, shrapnel, or other object.  </a:t>
            </a:r>
          </a:p>
          <a:p>
            <a:endParaRPr lang="en-US" sz="2800" dirty="0" smtClean="0"/>
          </a:p>
          <a:p>
            <a:r>
              <a:rPr lang="en-US" sz="2800" dirty="0" smtClean="0"/>
              <a:t>Anytime there is an open chest wound, there is danger of the lung collapsing.</a:t>
            </a:r>
          </a:p>
          <a:p>
            <a:pPr>
              <a:lnSpc>
                <a:spcPct val="90000"/>
              </a:lnSpc>
            </a:pPr>
            <a:endParaRPr lang="en-US" sz="2800" dirty="0" smtClean="0">
              <a:effectLst/>
            </a:endParaRPr>
          </a:p>
        </p:txBody>
      </p:sp>
      <p:grpSp>
        <p:nvGrpSpPr>
          <p:cNvPr id="4" name="Group 3"/>
          <p:cNvGrpSpPr/>
          <p:nvPr/>
        </p:nvGrpSpPr>
        <p:grpSpPr>
          <a:xfrm>
            <a:off x="914400" y="4800600"/>
            <a:ext cx="7239000" cy="1524000"/>
            <a:chOff x="828675" y="4800600"/>
            <a:chExt cx="7400925" cy="1600200"/>
          </a:xfrm>
        </p:grpSpPr>
        <p:pic>
          <p:nvPicPr>
            <p:cNvPr id="5" name="Picture 4" descr="Bulletscene">
              <a:hlinkClick r:id="rId3"/>
            </p:cNvPr>
            <p:cNvPicPr>
              <a:picLocks noChangeAspect="1" noChangeArrowheads="1"/>
            </p:cNvPicPr>
            <p:nvPr/>
          </p:nvPicPr>
          <p:blipFill>
            <a:blip r:embed="rId4" cstate="print"/>
            <a:srcRect/>
            <a:stretch>
              <a:fillRect/>
            </a:stretch>
          </p:blipFill>
          <p:spPr bwMode="auto">
            <a:xfrm>
              <a:off x="2743200" y="4800600"/>
              <a:ext cx="1676400" cy="1600200"/>
            </a:xfrm>
            <a:prstGeom prst="rect">
              <a:avLst/>
            </a:prstGeom>
            <a:noFill/>
            <a:ln w="9525">
              <a:noFill/>
              <a:miter lim="800000"/>
              <a:headEnd/>
              <a:tailEnd/>
            </a:ln>
          </p:spPr>
        </p:pic>
        <p:pic>
          <p:nvPicPr>
            <p:cNvPr id="6" name="Picture 5" descr="03SHRAPNEL">
              <a:hlinkClick r:id="rId5"/>
            </p:cNvPr>
            <p:cNvPicPr>
              <a:picLocks noChangeAspect="1" noChangeArrowheads="1"/>
            </p:cNvPicPr>
            <p:nvPr/>
          </p:nvPicPr>
          <p:blipFill>
            <a:blip r:embed="rId6" cstate="print"/>
            <a:srcRect/>
            <a:stretch>
              <a:fillRect/>
            </a:stretch>
          </p:blipFill>
          <p:spPr bwMode="auto">
            <a:xfrm>
              <a:off x="828675" y="4800600"/>
              <a:ext cx="1685925" cy="1600200"/>
            </a:xfrm>
            <a:prstGeom prst="rect">
              <a:avLst/>
            </a:prstGeom>
            <a:noFill/>
            <a:ln w="9525">
              <a:noFill/>
              <a:miter lim="800000"/>
              <a:headEnd/>
              <a:tailEnd/>
            </a:ln>
          </p:spPr>
        </p:pic>
        <p:pic>
          <p:nvPicPr>
            <p:cNvPr id="7" name="Picture 6" descr="Picture_0016">
              <a:hlinkClick r:id="rId7"/>
            </p:cNvPr>
            <p:cNvPicPr>
              <a:picLocks noChangeAspect="1" noChangeArrowheads="1"/>
            </p:cNvPicPr>
            <p:nvPr/>
          </p:nvPicPr>
          <p:blipFill>
            <a:blip r:embed="rId8" cstate="print"/>
            <a:srcRect/>
            <a:stretch>
              <a:fillRect/>
            </a:stretch>
          </p:blipFill>
          <p:spPr bwMode="auto">
            <a:xfrm>
              <a:off x="4648200" y="4800600"/>
              <a:ext cx="1676400" cy="1600200"/>
            </a:xfrm>
            <a:prstGeom prst="rect">
              <a:avLst/>
            </a:prstGeom>
            <a:noFill/>
            <a:ln w="9525">
              <a:noFill/>
              <a:miter lim="800000"/>
              <a:headEnd/>
              <a:tailEnd/>
            </a:ln>
          </p:spPr>
        </p:pic>
        <p:pic>
          <p:nvPicPr>
            <p:cNvPr id="8" name="Picture 7" descr="56003232_JM_2043_79CBCF23C6527A807217E89A459CF1E4.JPG"/>
            <p:cNvPicPr>
              <a:picLocks noChangeAspect="1" noChangeArrowheads="1"/>
            </p:cNvPicPr>
            <p:nvPr/>
          </p:nvPicPr>
          <p:blipFill>
            <a:blip r:embed="rId9" cstate="print"/>
            <a:srcRect/>
            <a:stretch>
              <a:fillRect/>
            </a:stretch>
          </p:blipFill>
          <p:spPr bwMode="auto">
            <a:xfrm>
              <a:off x="6553200" y="4800600"/>
              <a:ext cx="1676400" cy="1600200"/>
            </a:xfrm>
            <a:prstGeom prst="rect">
              <a:avLst/>
            </a:prstGeom>
            <a:noFill/>
            <a:ln w="9525">
              <a:noFill/>
              <a:miter lim="800000"/>
              <a:headEnd/>
              <a:tailEnd/>
            </a:ln>
          </p:spPr>
        </p:pic>
      </p:grpSp>
      <p:sp>
        <p:nvSpPr>
          <p:cNvPr id="10" name="Slide Number Placeholder 9"/>
          <p:cNvSpPr>
            <a:spLocks noGrp="1"/>
          </p:cNvSpPr>
          <p:nvPr>
            <p:ph type="sldNum" sz="quarter" idx="12"/>
          </p:nvPr>
        </p:nvSpPr>
        <p:spPr/>
        <p:txBody>
          <a:bodyPr/>
          <a:lstStyle/>
          <a:p>
            <a:fld id="{9648F39E-9C37-485F-AC97-16BB4BDF9F49}" type="slidenum">
              <a:rPr kumimoji="0" lang="en-US" smtClean="0"/>
              <a:pPr/>
              <a:t>18</a:t>
            </a:fld>
            <a:endParaRPr kumimoji="0" lang="en-US"/>
          </a:p>
        </p:txBody>
      </p:sp>
      <p:sp>
        <p:nvSpPr>
          <p:cNvPr id="11" name="Footer Placeholder 10"/>
          <p:cNvSpPr>
            <a:spLocks noGrp="1"/>
          </p:cNvSpPr>
          <p:nvPr>
            <p:ph type="ftr" sz="quarter" idx="11"/>
          </p:nvPr>
        </p:nvSpPr>
        <p:spPr/>
        <p:txBody>
          <a:bodyPr/>
          <a:lstStyle/>
          <a:p>
            <a:r>
              <a:rPr kumimoji="0" lang="en-US" smtClean="0"/>
              <a:t>M1303 VERSION 6.0 </a:t>
            </a:r>
            <a:endParaRPr kumimoji="0" lang="en-US"/>
          </a:p>
        </p:txBody>
      </p:sp>
      <p:sp>
        <p:nvSpPr>
          <p:cNvPr id="12" name="Date Placeholder 11"/>
          <p:cNvSpPr>
            <a:spLocks noGrp="1"/>
          </p:cNvSpPr>
          <p:nvPr>
            <p:ph type="dt" sz="half" idx="10"/>
          </p:nvPr>
        </p:nvSpPr>
        <p:spPr/>
        <p:txBody>
          <a:bodyPr/>
          <a:lstStyle/>
          <a:p>
            <a:fld id="{F95BA82D-2AB6-4B05-81AE-0994B3002D53}" type="datetime1">
              <a:rPr lang="en-US" smtClean="0"/>
              <a:pPr/>
              <a:t>4/27/2012</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81000"/>
            <a:ext cx="8229600" cy="1143000"/>
          </a:xfrm>
          <a:noFill/>
          <a:ln/>
        </p:spPr>
        <p:txBody>
          <a:bodyPr/>
          <a:lstStyle/>
          <a:p>
            <a:r>
              <a:rPr lang="en-US" sz="3200" b="1" dirty="0" smtClean="0">
                <a:effectLst/>
              </a:rPr>
              <a:t>Signs and Symptoms of an Open Chest Wound (cont.)</a:t>
            </a:r>
          </a:p>
        </p:txBody>
      </p:sp>
      <p:sp>
        <p:nvSpPr>
          <p:cNvPr id="84995" name="Rectangle 3"/>
          <p:cNvSpPr>
            <a:spLocks noGrp="1" noChangeArrowheads="1"/>
          </p:cNvSpPr>
          <p:nvPr>
            <p:ph idx="1"/>
          </p:nvPr>
        </p:nvSpPr>
        <p:spPr>
          <a:xfrm>
            <a:off x="457200" y="1905000"/>
            <a:ext cx="8229600" cy="3992563"/>
          </a:xfrm>
          <a:noFill/>
          <a:ln/>
        </p:spPr>
        <p:txBody>
          <a:bodyPr/>
          <a:lstStyle/>
          <a:p>
            <a:pPr>
              <a:lnSpc>
                <a:spcPct val="90000"/>
              </a:lnSpc>
            </a:pPr>
            <a:r>
              <a:rPr lang="en-US" sz="2800" dirty="0" smtClean="0"/>
              <a:t>Sucking or hissing sounds coming from chest wound.  (When a casualty  with an open chest wound breathes, air goes in and out of the wound, creating a "sucking" sound.  </a:t>
            </a:r>
          </a:p>
          <a:p>
            <a:pPr>
              <a:lnSpc>
                <a:spcPct val="90000"/>
              </a:lnSpc>
            </a:pPr>
            <a:endParaRPr lang="en-US" sz="2800" dirty="0" smtClean="0"/>
          </a:p>
          <a:p>
            <a:pPr>
              <a:lnSpc>
                <a:spcPct val="90000"/>
              </a:lnSpc>
            </a:pPr>
            <a:r>
              <a:rPr lang="en-US" sz="2800" dirty="0" smtClean="0"/>
              <a:t>Because of this distinct sound, an open chest wound is often called a "sucking chest wound.") </a:t>
            </a:r>
          </a:p>
          <a:p>
            <a:pPr>
              <a:lnSpc>
                <a:spcPct val="9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19</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6DC1D998-778B-4914-AA4E-668D995AA972}" type="datetime1">
              <a:rPr lang="en-US" smtClean="0"/>
              <a:pPr/>
              <a:t>4/27/2012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0" y="381000"/>
            <a:ext cx="9144000" cy="612775"/>
          </a:xfrm>
        </p:spPr>
        <p:txBody>
          <a:bodyPr>
            <a:normAutofit/>
          </a:bodyPr>
          <a:lstStyle/>
          <a:p>
            <a:pPr algn="ctr"/>
            <a:r>
              <a:rPr lang="en-US" sz="3200" dirty="0" smtClean="0">
                <a:effectLst>
                  <a:outerShdw blurRad="38100" dist="38100" dir="2700000" algn="tl">
                    <a:srgbClr val="000000">
                      <a:alpha val="43137"/>
                    </a:srgbClr>
                  </a:outerShdw>
                </a:effectLst>
              </a:rPr>
              <a:t>Terminal Learning Objective</a:t>
            </a:r>
          </a:p>
        </p:txBody>
      </p:sp>
      <p:graphicFrame>
        <p:nvGraphicFramePr>
          <p:cNvPr id="5" name="Table 4"/>
          <p:cNvGraphicFramePr>
            <a:graphicFrameLocks noGrp="1"/>
          </p:cNvGraphicFramePr>
          <p:nvPr/>
        </p:nvGraphicFramePr>
        <p:xfrm>
          <a:off x="533400" y="1371600"/>
          <a:ext cx="8153400" cy="3716215"/>
        </p:xfrm>
        <a:graphic>
          <a:graphicData uri="http://schemas.openxmlformats.org/drawingml/2006/table">
            <a:tbl>
              <a:tblPr/>
              <a:tblGrid>
                <a:gridCol w="2057400"/>
                <a:gridCol w="6096000"/>
              </a:tblGrid>
              <a:tr h="808892">
                <a:tc>
                  <a:txBody>
                    <a:bodyPr/>
                    <a:lstStyle/>
                    <a:p>
                      <a:pPr marL="0" marR="0">
                        <a:lnSpc>
                          <a:spcPct val="115000"/>
                        </a:lnSpc>
                        <a:spcBef>
                          <a:spcPts val="600"/>
                        </a:spcBef>
                        <a:spcAft>
                          <a:spcPts val="0"/>
                        </a:spcAft>
                      </a:pPr>
                      <a:r>
                        <a:rPr lang="en-US" sz="2000" b="1" dirty="0">
                          <a:latin typeface="Arial" pitchFamily="34" charset="0"/>
                          <a:ea typeface="Times New Roman"/>
                          <a:cs typeface="Arial" pitchFamily="34" charset="0"/>
                        </a:rPr>
                        <a:t>Action: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kern="1200" dirty="0" smtClean="0">
                          <a:solidFill>
                            <a:schemeClr val="tx1"/>
                          </a:solidFill>
                          <a:latin typeface="Arial" pitchFamily="34" charset="0"/>
                          <a:ea typeface="+mn-ea"/>
                          <a:cs typeface="Arial" pitchFamily="34" charset="0"/>
                        </a:rPr>
                        <a:t>Open and Manage the Airway of a Conscious or Unconscious Casualty</a:t>
                      </a:r>
                    </a:p>
                    <a:p>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892">
                <a:tc>
                  <a:txBody>
                    <a:bodyPr/>
                    <a:lstStyle/>
                    <a:p>
                      <a:pPr marL="0" marR="0">
                        <a:lnSpc>
                          <a:spcPct val="115000"/>
                        </a:lnSpc>
                        <a:spcBef>
                          <a:spcPts val="600"/>
                        </a:spcBef>
                        <a:spcAft>
                          <a:spcPts val="0"/>
                        </a:spcAft>
                      </a:pPr>
                      <a:r>
                        <a:rPr lang="en-US" sz="2000" b="1" dirty="0">
                          <a:latin typeface="Arial" pitchFamily="34" charset="0"/>
                          <a:ea typeface="Times New Roman"/>
                          <a:cs typeface="Arial" pitchFamily="34" charset="0"/>
                        </a:rPr>
                        <a:t>Conditions: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kern="1200" dirty="0" smtClean="0">
                          <a:solidFill>
                            <a:schemeClr val="tx1"/>
                          </a:solidFill>
                          <a:latin typeface="Arial" pitchFamily="34" charset="0"/>
                          <a:ea typeface="+mn-ea"/>
                          <a:cs typeface="Arial" pitchFamily="34" charset="0"/>
                        </a:rPr>
                        <a:t>Given a casualty who is unconscious or having difficulty breathing</a:t>
                      </a:r>
                      <a:r>
                        <a:rPr lang="en-US" sz="2000" kern="1200" baseline="0" dirty="0" smtClean="0">
                          <a:solidFill>
                            <a:schemeClr val="tx1"/>
                          </a:solidFill>
                          <a:latin typeface="Arial" pitchFamily="34" charset="0"/>
                          <a:ea typeface="+mn-ea"/>
                          <a:cs typeface="Arial" pitchFamily="34" charset="0"/>
                        </a:rPr>
                        <a:t>.</a:t>
                      </a:r>
                    </a:p>
                    <a:p>
                      <a:endParaRPr lang="en-US" sz="2000" kern="1200" baseline="0" dirty="0" smtClean="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415">
                <a:tc>
                  <a:txBody>
                    <a:bodyPr/>
                    <a:lstStyle/>
                    <a:p>
                      <a:pPr marL="0" marR="0">
                        <a:lnSpc>
                          <a:spcPct val="115000"/>
                        </a:lnSpc>
                        <a:spcBef>
                          <a:spcPts val="600"/>
                        </a:spcBef>
                        <a:spcAft>
                          <a:spcPts val="0"/>
                        </a:spcAft>
                      </a:pPr>
                      <a:r>
                        <a:rPr lang="en-US" sz="2000" b="1" dirty="0">
                          <a:latin typeface="Arial" pitchFamily="34" charset="0"/>
                          <a:ea typeface="Times New Roman"/>
                          <a:cs typeface="Arial" pitchFamily="34" charset="0"/>
                        </a:rPr>
                        <a:t>Standards: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kern="1200" dirty="0" smtClean="0">
                          <a:solidFill>
                            <a:schemeClr val="tx1"/>
                          </a:solidFill>
                          <a:latin typeface="Arial" pitchFamily="34" charset="0"/>
                          <a:ea typeface="+mn-ea"/>
                          <a:cs typeface="Arial" pitchFamily="34" charset="0"/>
                        </a:rPr>
                        <a:t>Open the airway, insert a nasal airway, apply an occlusive dressing to an open chest wound, perform a needle chest decompression, clear an obstruction from the throat of a conscious/unconscious casualty, and perform mouth-to mouth resuscitation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81000"/>
            <a:ext cx="8229600" cy="1143000"/>
          </a:xfrm>
          <a:noFill/>
          <a:ln/>
        </p:spPr>
        <p:txBody>
          <a:bodyPr/>
          <a:lstStyle/>
          <a:p>
            <a:r>
              <a:rPr lang="en-US" sz="3200" b="1" dirty="0" smtClean="0">
                <a:effectLst/>
              </a:rPr>
              <a:t>Signs and Symptoms of an Open Chest Wound (cont.)</a:t>
            </a:r>
          </a:p>
        </p:txBody>
      </p:sp>
      <p:sp>
        <p:nvSpPr>
          <p:cNvPr id="84995" name="Rectangle 3"/>
          <p:cNvSpPr>
            <a:spLocks noGrp="1" noChangeArrowheads="1"/>
          </p:cNvSpPr>
          <p:nvPr>
            <p:ph idx="1"/>
          </p:nvPr>
        </p:nvSpPr>
        <p:spPr>
          <a:xfrm>
            <a:off x="457200" y="1905000"/>
            <a:ext cx="8229600" cy="3992563"/>
          </a:xfrm>
          <a:noFill/>
          <a:ln/>
        </p:spPr>
        <p:txBody>
          <a:bodyPr/>
          <a:lstStyle/>
          <a:p>
            <a:pPr>
              <a:lnSpc>
                <a:spcPct val="90000"/>
              </a:lnSpc>
            </a:pPr>
            <a:r>
              <a:rPr lang="en-US" sz="2800" dirty="0" smtClean="0">
                <a:effectLst/>
              </a:rPr>
              <a:t>In order for a wound to become a “sucking chest wound” it must be at least 2/3 the diameter of the trachea. So unless it is relatively large it may not be a “sucking chest wound”.</a:t>
            </a:r>
          </a:p>
          <a:p>
            <a:pPr>
              <a:lnSpc>
                <a:spcPct val="90000"/>
              </a:lnSpc>
            </a:pPr>
            <a:endParaRPr lang="en-US" sz="2800" dirty="0" smtClean="0">
              <a:effectLst/>
            </a:endParaRPr>
          </a:p>
          <a:p>
            <a:pPr>
              <a:lnSpc>
                <a:spcPct val="90000"/>
              </a:lnSpc>
            </a:pPr>
            <a:r>
              <a:rPr lang="en-US" sz="2800" dirty="0" smtClean="0">
                <a:effectLst/>
              </a:rPr>
              <a:t>Casualty coughing up blood.</a:t>
            </a:r>
          </a:p>
          <a:p>
            <a:pPr>
              <a:lnSpc>
                <a:spcPct val="90000"/>
              </a:lnSpc>
            </a:pPr>
            <a:endParaRPr lang="en-US" sz="2800" dirty="0" smtClean="0">
              <a:effectLst/>
            </a:endParaRPr>
          </a:p>
          <a:p>
            <a:pPr>
              <a:lnSpc>
                <a:spcPct val="90000"/>
              </a:lnSpc>
            </a:pPr>
            <a:r>
              <a:rPr lang="en-US" sz="2800" dirty="0" smtClean="0">
                <a:effectLst/>
              </a:rPr>
              <a:t>Frothy blood coming from the chest wound.  (The air going in and out of an open chest wound causes bubbles in the blood coming from the wound.)</a:t>
            </a:r>
          </a:p>
          <a:p>
            <a:pPr>
              <a:lnSpc>
                <a:spcPct val="9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20</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2FB66446-74B9-4BE3-8586-37E3DD716FEB}" type="datetime1">
              <a:rPr lang="en-US" smtClean="0"/>
              <a:pPr/>
              <a:t>4/27/2012</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14400" y="381000"/>
            <a:ext cx="7315200" cy="1143000"/>
          </a:xfrm>
          <a:noFill/>
          <a:ln/>
        </p:spPr>
        <p:txBody>
          <a:bodyPr/>
          <a:lstStyle/>
          <a:p>
            <a:r>
              <a:rPr lang="en-US" sz="3200" b="1" dirty="0" smtClean="0">
                <a:effectLst/>
              </a:rPr>
              <a:t>Signs and Symptoms of an Open Chest Wound (cont.)</a:t>
            </a:r>
          </a:p>
        </p:txBody>
      </p:sp>
      <p:sp>
        <p:nvSpPr>
          <p:cNvPr id="86019" name="Rectangle 3"/>
          <p:cNvSpPr>
            <a:spLocks noGrp="1" noChangeArrowheads="1"/>
          </p:cNvSpPr>
          <p:nvPr>
            <p:ph idx="1"/>
          </p:nvPr>
        </p:nvSpPr>
        <p:spPr>
          <a:xfrm>
            <a:off x="457200" y="1905000"/>
            <a:ext cx="8229600" cy="4495800"/>
          </a:xfrm>
          <a:noFill/>
          <a:ln/>
        </p:spPr>
        <p:txBody>
          <a:bodyPr>
            <a:normAutofit lnSpcReduction="10000"/>
          </a:bodyPr>
          <a:lstStyle/>
          <a:p>
            <a:pPr>
              <a:lnSpc>
                <a:spcPct val="90000"/>
              </a:lnSpc>
            </a:pPr>
            <a:r>
              <a:rPr lang="en-US" sz="2800" dirty="0" smtClean="0">
                <a:effectLst/>
              </a:rPr>
              <a:t>Shortness of breath or difficulty in breathing.</a:t>
            </a:r>
          </a:p>
          <a:p>
            <a:pPr>
              <a:lnSpc>
                <a:spcPct val="90000"/>
              </a:lnSpc>
            </a:pPr>
            <a:endParaRPr lang="en-US" sz="2800" dirty="0" smtClean="0">
              <a:effectLst/>
            </a:endParaRPr>
          </a:p>
          <a:p>
            <a:pPr>
              <a:lnSpc>
                <a:spcPct val="90000"/>
              </a:lnSpc>
            </a:pPr>
            <a:r>
              <a:rPr lang="en-US" sz="2800" dirty="0" smtClean="0">
                <a:effectLst/>
              </a:rPr>
              <a:t>Chest not rising normally when the casualty inhales.</a:t>
            </a:r>
          </a:p>
          <a:p>
            <a:pPr>
              <a:lnSpc>
                <a:spcPct val="90000"/>
              </a:lnSpc>
              <a:buNone/>
            </a:pPr>
            <a:r>
              <a:rPr lang="en-US" sz="2800" dirty="0" smtClean="0">
                <a:effectLst/>
              </a:rPr>
              <a:t> </a:t>
            </a:r>
          </a:p>
          <a:p>
            <a:pPr>
              <a:lnSpc>
                <a:spcPct val="90000"/>
              </a:lnSpc>
            </a:pPr>
            <a:r>
              <a:rPr lang="en-US" sz="2800" dirty="0" smtClean="0">
                <a:effectLst/>
              </a:rPr>
              <a:t>Pain in the shoulder or chest area that increases with breathing.</a:t>
            </a:r>
          </a:p>
          <a:p>
            <a:pPr>
              <a:lnSpc>
                <a:spcPct val="90000"/>
              </a:lnSpc>
            </a:pPr>
            <a:endParaRPr lang="en-US" sz="2800" dirty="0" smtClean="0">
              <a:effectLst/>
            </a:endParaRPr>
          </a:p>
          <a:p>
            <a:pPr>
              <a:lnSpc>
                <a:spcPct val="90000"/>
              </a:lnSpc>
            </a:pPr>
            <a:r>
              <a:rPr lang="en-US" sz="2800" dirty="0" smtClean="0">
                <a:effectLst/>
              </a:rPr>
              <a:t>Bluish tint of lips, inside of mouth, fingertips, or nail beds (cyanosis) caused by a decrease of oxygen in the blood.</a:t>
            </a:r>
          </a:p>
          <a:p>
            <a:pPr>
              <a:lnSpc>
                <a:spcPct val="90000"/>
              </a:lnSpc>
            </a:pPr>
            <a:endParaRPr lang="en-US" sz="2800" dirty="0" smtClean="0">
              <a:effectLst/>
            </a:endParaRPr>
          </a:p>
          <a:p>
            <a:pPr>
              <a:lnSpc>
                <a:spcPct val="90000"/>
              </a:lnSpc>
            </a:pPr>
            <a:r>
              <a:rPr lang="en-US" sz="2800" dirty="0" smtClean="0">
                <a:effectLst/>
              </a:rPr>
              <a:t>Rapid and weak heartbeat (shock).</a:t>
            </a:r>
          </a:p>
          <a:p>
            <a:pPr>
              <a:lnSpc>
                <a:spcPct val="9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21</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2B8CEBCE-E19D-41F8-B6C7-DFC63A9BFF73}" type="datetime1">
              <a:rPr lang="en-US" smtClean="0"/>
              <a:pPr/>
              <a:t>4/27/2012</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90600" y="381000"/>
            <a:ext cx="8153400" cy="1143000"/>
          </a:xfrm>
          <a:noFill/>
          <a:ln/>
        </p:spPr>
        <p:txBody>
          <a:bodyPr>
            <a:normAutofit/>
          </a:bodyPr>
          <a:lstStyle/>
          <a:p>
            <a:r>
              <a:rPr lang="en-US" sz="3200" b="1" dirty="0" smtClean="0">
                <a:effectLst/>
              </a:rPr>
              <a:t>Signs and Symptoms of an Open Chest Wound (cont.)</a:t>
            </a:r>
          </a:p>
        </p:txBody>
      </p:sp>
      <p:sp>
        <p:nvSpPr>
          <p:cNvPr id="87043" name="Rectangle 3"/>
          <p:cNvSpPr>
            <a:spLocks noGrp="1" noChangeArrowheads="1"/>
          </p:cNvSpPr>
          <p:nvPr>
            <p:ph idx="1"/>
          </p:nvPr>
        </p:nvSpPr>
        <p:spPr>
          <a:xfrm>
            <a:off x="228600" y="1905000"/>
            <a:ext cx="8534400" cy="3124200"/>
          </a:xfrm>
          <a:noFill/>
          <a:ln/>
        </p:spPr>
        <p:txBody>
          <a:bodyPr/>
          <a:lstStyle/>
          <a:p>
            <a:r>
              <a:rPr lang="en-US" dirty="0" smtClean="0">
                <a:effectLst/>
              </a:rPr>
              <a:t>If you are not sure if the wound has penetrated the chest wall completely, treat the wound as though it were an open chest wound.</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22</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7BB8065E-9C03-4045-BB1A-7C6BDF399137}" type="datetime1">
              <a:rPr lang="en-US" smtClean="0"/>
              <a:pPr/>
              <a:t>4/27/2012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14400" y="457200"/>
            <a:ext cx="7315200" cy="1066800"/>
          </a:xfrm>
          <a:noFill/>
          <a:ln/>
        </p:spPr>
        <p:txBody>
          <a:bodyPr/>
          <a:lstStyle/>
          <a:p>
            <a:r>
              <a:rPr lang="en-US" sz="3200" b="1" dirty="0" smtClean="0">
                <a:effectLst/>
              </a:rPr>
              <a:t>Check for Open Chest Wounds </a:t>
            </a:r>
          </a:p>
        </p:txBody>
      </p:sp>
      <p:sp>
        <p:nvSpPr>
          <p:cNvPr id="88067" name="Rectangle 3"/>
          <p:cNvSpPr>
            <a:spLocks noGrp="1" noChangeArrowheads="1"/>
          </p:cNvSpPr>
          <p:nvPr>
            <p:ph idx="1"/>
          </p:nvPr>
        </p:nvSpPr>
        <p:spPr>
          <a:xfrm>
            <a:off x="457200" y="1905000"/>
            <a:ext cx="8229600" cy="4114800"/>
          </a:xfrm>
          <a:noFill/>
          <a:ln/>
        </p:spPr>
        <p:txBody>
          <a:bodyPr/>
          <a:lstStyle/>
          <a:p>
            <a:r>
              <a:rPr lang="en-US" sz="2800" dirty="0" smtClean="0">
                <a:effectLst/>
              </a:rPr>
              <a:t>You must seal the open chest wound so that air from the atmosphere will not get into the casualty's chest and collapse the lung.</a:t>
            </a:r>
          </a:p>
          <a:p>
            <a:endParaRPr lang="en-US" sz="2800" dirty="0" smtClean="0">
              <a:effectLst/>
            </a:endParaRPr>
          </a:p>
          <a:p>
            <a:r>
              <a:rPr lang="en-US" sz="2800" dirty="0" smtClean="0">
                <a:effectLst/>
              </a:rPr>
              <a:t>The first step is to locate the open chest wound.</a:t>
            </a:r>
          </a:p>
          <a:p>
            <a:endParaRPr lang="en-US" sz="2800" dirty="0" smtClean="0">
              <a:effectLst/>
            </a:endParaRPr>
          </a:p>
          <a:p>
            <a:r>
              <a:rPr lang="en-US" sz="2800" dirty="0" smtClean="0">
                <a:effectLst/>
              </a:rPr>
              <a:t>Check for both entry and exit wounds.  Look for a pool of blood under the casualty's back.  Use your hand to feel for wounds on the casualty's back. </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23</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05F0F8CA-E218-426C-8AA1-6722AD684013}" type="datetime1">
              <a:rPr lang="en-US" smtClean="0"/>
              <a:pPr/>
              <a:t>4/27/2012</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90600" y="304800"/>
            <a:ext cx="7315200" cy="1143000"/>
          </a:xfrm>
          <a:noFill/>
          <a:ln/>
        </p:spPr>
        <p:txBody>
          <a:bodyPr/>
          <a:lstStyle/>
          <a:p>
            <a:r>
              <a:rPr lang="en-US" sz="3200" b="1" dirty="0" smtClean="0">
                <a:effectLst/>
              </a:rPr>
              <a:t>Check for Open Chest Wounds (cont.)</a:t>
            </a:r>
          </a:p>
        </p:txBody>
      </p:sp>
      <p:sp>
        <p:nvSpPr>
          <p:cNvPr id="89091" name="Rectangle 3"/>
          <p:cNvSpPr>
            <a:spLocks noGrp="1" noChangeArrowheads="1"/>
          </p:cNvSpPr>
          <p:nvPr>
            <p:ph idx="1"/>
          </p:nvPr>
        </p:nvSpPr>
        <p:spPr>
          <a:xfrm>
            <a:off x="457200" y="1951037"/>
            <a:ext cx="8229600" cy="3459163"/>
          </a:xfrm>
          <a:noFill/>
          <a:ln/>
        </p:spPr>
        <p:txBody>
          <a:bodyPr/>
          <a:lstStyle/>
          <a:p>
            <a:r>
              <a:rPr lang="en-US" sz="2800" dirty="0" smtClean="0">
                <a:effectLst/>
              </a:rPr>
              <a:t>If there is more than one open chest wound, treat the first wound you find in your assessment.  </a:t>
            </a:r>
          </a:p>
          <a:p>
            <a:endParaRPr lang="en-US" sz="2800" dirty="0" smtClean="0">
              <a:effectLst/>
            </a:endParaRPr>
          </a:p>
          <a:p>
            <a:r>
              <a:rPr lang="en-US" sz="2800" dirty="0" smtClean="0">
                <a:effectLst/>
              </a:rPr>
              <a:t>If the casualty has two wounds (an entrance and exit wound) affecting the same lung, apply an occlusive dressing to both.</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24</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840E3369-A1A2-43C9-B07D-98F0679D4887}" type="datetime1">
              <a:rPr lang="en-US" smtClean="0"/>
              <a:pPr/>
              <a:t>4/27/2012</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3000" y="457200"/>
            <a:ext cx="7543800" cy="990600"/>
          </a:xfrm>
          <a:noFill/>
          <a:ln/>
        </p:spPr>
        <p:txBody>
          <a:bodyPr/>
          <a:lstStyle/>
          <a:p>
            <a:r>
              <a:rPr lang="en-US" sz="3200" b="1" dirty="0" smtClean="0">
                <a:effectLst/>
              </a:rPr>
              <a:t>Expose the Wound </a:t>
            </a:r>
          </a:p>
        </p:txBody>
      </p:sp>
      <p:sp>
        <p:nvSpPr>
          <p:cNvPr id="90115" name="Rectangle 3"/>
          <p:cNvSpPr>
            <a:spLocks noGrp="1" noChangeArrowheads="1"/>
          </p:cNvSpPr>
          <p:nvPr>
            <p:ph idx="1"/>
          </p:nvPr>
        </p:nvSpPr>
        <p:spPr>
          <a:xfrm>
            <a:off x="304800" y="1905000"/>
            <a:ext cx="8534400" cy="3429000"/>
          </a:xfrm>
          <a:noFill/>
          <a:ln/>
        </p:spPr>
        <p:txBody>
          <a:bodyPr/>
          <a:lstStyle/>
          <a:p>
            <a:pPr>
              <a:lnSpc>
                <a:spcPct val="90000"/>
              </a:lnSpc>
            </a:pPr>
            <a:r>
              <a:rPr lang="en-US" dirty="0" smtClean="0">
                <a:effectLst/>
              </a:rPr>
              <a:t>Expose the area around the open chest wound by removing, cutting, or tearing the clothing covering the wound.  Scissors from the aid bag, a knife, or a strap cutter  may be used.</a:t>
            </a:r>
          </a:p>
          <a:p>
            <a:pPr>
              <a:lnSpc>
                <a:spcPct val="90000"/>
              </a:lnSpc>
            </a:pPr>
            <a:endParaRPr lang="en-US"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25</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44F5440B-1151-408D-8E14-BF562588D110}" type="datetime1">
              <a:rPr lang="en-US" smtClean="0"/>
              <a:pPr/>
              <a:t>4/27/2012</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43000" y="457200"/>
            <a:ext cx="7086600" cy="838200"/>
          </a:xfrm>
          <a:noFill/>
          <a:ln/>
        </p:spPr>
        <p:txBody>
          <a:bodyPr/>
          <a:lstStyle/>
          <a:p>
            <a:r>
              <a:rPr lang="en-US" sz="3200" b="1" dirty="0" smtClean="0">
                <a:effectLst/>
              </a:rPr>
              <a:t>Expose the Wound (cont.)</a:t>
            </a:r>
          </a:p>
        </p:txBody>
      </p:sp>
      <p:sp>
        <p:nvSpPr>
          <p:cNvPr id="91139" name="Rectangle 3"/>
          <p:cNvSpPr>
            <a:spLocks noGrp="1" noChangeArrowheads="1"/>
          </p:cNvSpPr>
          <p:nvPr>
            <p:ph idx="1"/>
          </p:nvPr>
        </p:nvSpPr>
        <p:spPr>
          <a:xfrm>
            <a:off x="304800" y="1905000"/>
            <a:ext cx="8534400" cy="3886200"/>
          </a:xfrm>
          <a:noFill/>
          <a:ln/>
        </p:spPr>
        <p:txBody>
          <a:bodyPr/>
          <a:lstStyle/>
          <a:p>
            <a:r>
              <a:rPr lang="en-US" sz="2800" dirty="0" smtClean="0">
                <a:effectLst/>
              </a:rPr>
              <a:t>Do not remove clothing stuck to the wound as this may cause additional pain and injury.  The combat lifesaver should cut or tear around the stuck clothing so that the wound is exposed, but the stuck material remains in position.  </a:t>
            </a:r>
          </a:p>
          <a:p>
            <a:endParaRPr lang="en-US" sz="2800" dirty="0" smtClean="0">
              <a:effectLst/>
            </a:endParaRPr>
          </a:p>
          <a:p>
            <a:r>
              <a:rPr lang="en-US" sz="2800" dirty="0" smtClean="0">
                <a:effectLst/>
              </a:rPr>
              <a:t>Do not clean the wound or remove objects stuck in the wound.</a:t>
            </a:r>
          </a:p>
          <a:p>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26</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D9BC346B-D839-4D81-B4BE-196BE853E262}" type="datetime1">
              <a:rPr lang="en-US" smtClean="0"/>
              <a:pPr/>
              <a:t>4/27/2012</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6"/>
          <p:cNvSpPr txBox="1">
            <a:spLocks noChangeArrowheads="1"/>
          </p:cNvSpPr>
          <p:nvPr/>
        </p:nvSpPr>
        <p:spPr bwMode="auto">
          <a:xfrm>
            <a:off x="1143000" y="533400"/>
            <a:ext cx="7924800" cy="584775"/>
          </a:xfrm>
          <a:prstGeom prst="rect">
            <a:avLst/>
          </a:prstGeom>
          <a:noFill/>
          <a:ln w="9525">
            <a:noFill/>
            <a:miter lim="800000"/>
            <a:headEnd/>
            <a:tailEnd/>
          </a:ln>
        </p:spPr>
        <p:txBody>
          <a:bodyPr wrap="square">
            <a:spAutoFit/>
          </a:bodyPr>
          <a:lstStyle/>
          <a:p>
            <a:r>
              <a:rPr lang="en-US" sz="3200" b="1" u="sng" dirty="0" smtClean="0">
                <a:solidFill>
                  <a:srgbClr val="FFC000"/>
                </a:solidFill>
              </a:rPr>
              <a:t>Seal </a:t>
            </a:r>
            <a:r>
              <a:rPr lang="en-US" sz="3200" b="1" u="sng" dirty="0">
                <a:solidFill>
                  <a:srgbClr val="FFC000"/>
                </a:solidFill>
              </a:rPr>
              <a:t>the Open Chest Wound</a:t>
            </a:r>
          </a:p>
        </p:txBody>
      </p:sp>
      <p:grpSp>
        <p:nvGrpSpPr>
          <p:cNvPr id="46" name="Group 45"/>
          <p:cNvGrpSpPr/>
          <p:nvPr/>
        </p:nvGrpSpPr>
        <p:grpSpPr>
          <a:xfrm>
            <a:off x="2057400" y="2133600"/>
            <a:ext cx="5410200" cy="3886200"/>
            <a:chOff x="1981200" y="1295400"/>
            <a:chExt cx="6179029" cy="4495800"/>
          </a:xfrm>
        </p:grpSpPr>
        <p:sp>
          <p:nvSpPr>
            <p:cNvPr id="48130" name="Freeform 2"/>
            <p:cNvSpPr>
              <a:spLocks/>
            </p:cNvSpPr>
            <p:nvPr/>
          </p:nvSpPr>
          <p:spPr bwMode="auto">
            <a:xfrm>
              <a:off x="3314700" y="1993900"/>
              <a:ext cx="1155700" cy="1739900"/>
            </a:xfrm>
            <a:custGeom>
              <a:avLst/>
              <a:gdLst>
                <a:gd name="T0" fmla="*/ 60483755 w 728"/>
                <a:gd name="T1" fmla="*/ 2147483647 h 1096"/>
                <a:gd name="T2" fmla="*/ 60483755 w 728"/>
                <a:gd name="T3" fmla="*/ 2147483647 h 1096"/>
                <a:gd name="T4" fmla="*/ 423386306 w 728"/>
                <a:gd name="T5" fmla="*/ 2147483647 h 1096"/>
                <a:gd name="T6" fmla="*/ 1633061099 w 728"/>
                <a:gd name="T7" fmla="*/ 2147483647 h 1096"/>
                <a:gd name="T8" fmla="*/ 1633061099 w 728"/>
                <a:gd name="T9" fmla="*/ 1189513617 h 1096"/>
                <a:gd name="T10" fmla="*/ 1633061099 w 728"/>
                <a:gd name="T11" fmla="*/ 463708742 h 1096"/>
                <a:gd name="T12" fmla="*/ 1028223802 w 728"/>
                <a:gd name="T13" fmla="*/ 100806230 h 1096"/>
                <a:gd name="T14" fmla="*/ 181451239 w 728"/>
                <a:gd name="T15" fmla="*/ 1068546171 h 1096"/>
                <a:gd name="T16" fmla="*/ 60483755 w 728"/>
                <a:gd name="T17" fmla="*/ 2147483647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8"/>
                <a:gd name="T28" fmla="*/ 0 h 1096"/>
                <a:gd name="T29" fmla="*/ 728 w 728"/>
                <a:gd name="T30" fmla="*/ 1096 h 10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8" h="1096">
                  <a:moveTo>
                    <a:pt x="24" y="1000"/>
                  </a:moveTo>
                  <a:cubicBezTo>
                    <a:pt x="12" y="1048"/>
                    <a:pt x="0" y="1096"/>
                    <a:pt x="24" y="1096"/>
                  </a:cubicBezTo>
                  <a:cubicBezTo>
                    <a:pt x="48" y="1096"/>
                    <a:pt x="64" y="1032"/>
                    <a:pt x="168" y="1000"/>
                  </a:cubicBezTo>
                  <a:cubicBezTo>
                    <a:pt x="272" y="968"/>
                    <a:pt x="568" y="992"/>
                    <a:pt x="648" y="904"/>
                  </a:cubicBezTo>
                  <a:cubicBezTo>
                    <a:pt x="728" y="816"/>
                    <a:pt x="648" y="592"/>
                    <a:pt x="648" y="472"/>
                  </a:cubicBezTo>
                  <a:cubicBezTo>
                    <a:pt x="648" y="352"/>
                    <a:pt x="688" y="256"/>
                    <a:pt x="648" y="184"/>
                  </a:cubicBezTo>
                  <a:cubicBezTo>
                    <a:pt x="608" y="112"/>
                    <a:pt x="504" y="0"/>
                    <a:pt x="408" y="40"/>
                  </a:cubicBezTo>
                  <a:cubicBezTo>
                    <a:pt x="312" y="80"/>
                    <a:pt x="136" y="248"/>
                    <a:pt x="72" y="424"/>
                  </a:cubicBezTo>
                  <a:cubicBezTo>
                    <a:pt x="8" y="600"/>
                    <a:pt x="32" y="984"/>
                    <a:pt x="24" y="1096"/>
                  </a:cubicBezTo>
                </a:path>
              </a:pathLst>
            </a:custGeom>
            <a:solidFill>
              <a:srgbClr val="CECDD1"/>
            </a:solidFill>
            <a:ln w="9525">
              <a:solidFill>
                <a:schemeClr val="tx1"/>
              </a:solidFill>
              <a:round/>
              <a:headEnd/>
              <a:tailEnd/>
            </a:ln>
          </p:spPr>
          <p:txBody>
            <a:bodyPr/>
            <a:lstStyle/>
            <a:p>
              <a:endParaRPr lang="en-US"/>
            </a:p>
          </p:txBody>
        </p:sp>
        <p:sp>
          <p:nvSpPr>
            <p:cNvPr id="48131" name="Freeform 3"/>
            <p:cNvSpPr>
              <a:spLocks/>
            </p:cNvSpPr>
            <p:nvPr/>
          </p:nvSpPr>
          <p:spPr bwMode="auto">
            <a:xfrm>
              <a:off x="3124200" y="3962400"/>
              <a:ext cx="241300" cy="1447800"/>
            </a:xfrm>
            <a:custGeom>
              <a:avLst/>
              <a:gdLst>
                <a:gd name="T0" fmla="*/ 0 w 152"/>
                <a:gd name="T1" fmla="*/ 0 h 912"/>
                <a:gd name="T2" fmla="*/ 241935002 w 152"/>
                <a:gd name="T3" fmla="*/ 846772670 h 912"/>
                <a:gd name="T4" fmla="*/ 362902453 w 152"/>
                <a:gd name="T5" fmla="*/ 1330642541 h 912"/>
                <a:gd name="T6" fmla="*/ 362902453 w 152"/>
                <a:gd name="T7" fmla="*/ 1572577476 h 912"/>
                <a:gd name="T8" fmla="*/ 241935002 w 152"/>
                <a:gd name="T9" fmla="*/ 2147483647 h 912"/>
                <a:gd name="T10" fmla="*/ 0 60000 65536"/>
                <a:gd name="T11" fmla="*/ 0 60000 65536"/>
                <a:gd name="T12" fmla="*/ 0 60000 65536"/>
                <a:gd name="T13" fmla="*/ 0 60000 65536"/>
                <a:gd name="T14" fmla="*/ 0 60000 65536"/>
                <a:gd name="T15" fmla="*/ 0 w 152"/>
                <a:gd name="T16" fmla="*/ 0 h 912"/>
                <a:gd name="T17" fmla="*/ 152 w 152"/>
                <a:gd name="T18" fmla="*/ 912 h 912"/>
              </a:gdLst>
              <a:ahLst/>
              <a:cxnLst>
                <a:cxn ang="T10">
                  <a:pos x="T0" y="T1"/>
                </a:cxn>
                <a:cxn ang="T11">
                  <a:pos x="T2" y="T3"/>
                </a:cxn>
                <a:cxn ang="T12">
                  <a:pos x="T4" y="T5"/>
                </a:cxn>
                <a:cxn ang="T13">
                  <a:pos x="T6" y="T7"/>
                </a:cxn>
                <a:cxn ang="T14">
                  <a:pos x="T8" y="T9"/>
                </a:cxn>
              </a:cxnLst>
              <a:rect l="T15" t="T16" r="T17" b="T18"/>
              <a:pathLst>
                <a:path w="152" h="912">
                  <a:moveTo>
                    <a:pt x="0" y="0"/>
                  </a:moveTo>
                  <a:cubicBezTo>
                    <a:pt x="36" y="124"/>
                    <a:pt x="72" y="248"/>
                    <a:pt x="96" y="336"/>
                  </a:cubicBezTo>
                  <a:cubicBezTo>
                    <a:pt x="120" y="424"/>
                    <a:pt x="136" y="480"/>
                    <a:pt x="144" y="528"/>
                  </a:cubicBezTo>
                  <a:cubicBezTo>
                    <a:pt x="152" y="576"/>
                    <a:pt x="152" y="560"/>
                    <a:pt x="144" y="624"/>
                  </a:cubicBezTo>
                  <a:cubicBezTo>
                    <a:pt x="136" y="688"/>
                    <a:pt x="104" y="864"/>
                    <a:pt x="96" y="912"/>
                  </a:cubicBezTo>
                </a:path>
              </a:pathLst>
            </a:custGeom>
            <a:noFill/>
            <a:ln w="9525">
              <a:solidFill>
                <a:schemeClr val="tx1"/>
              </a:solidFill>
              <a:round/>
              <a:headEnd/>
              <a:tailEnd/>
            </a:ln>
          </p:spPr>
          <p:txBody>
            <a:bodyPr/>
            <a:lstStyle/>
            <a:p>
              <a:endParaRPr lang="en-US"/>
            </a:p>
          </p:txBody>
        </p:sp>
        <p:sp>
          <p:nvSpPr>
            <p:cNvPr id="48132" name="Freeform 4"/>
            <p:cNvSpPr>
              <a:spLocks/>
            </p:cNvSpPr>
            <p:nvPr/>
          </p:nvSpPr>
          <p:spPr bwMode="auto">
            <a:xfrm flipH="1">
              <a:off x="5549900" y="3962400"/>
              <a:ext cx="241300" cy="1447800"/>
            </a:xfrm>
            <a:custGeom>
              <a:avLst/>
              <a:gdLst>
                <a:gd name="T0" fmla="*/ 0 w 152"/>
                <a:gd name="T1" fmla="*/ 0 h 912"/>
                <a:gd name="T2" fmla="*/ 241935002 w 152"/>
                <a:gd name="T3" fmla="*/ 846772670 h 912"/>
                <a:gd name="T4" fmla="*/ 362902453 w 152"/>
                <a:gd name="T5" fmla="*/ 1330642541 h 912"/>
                <a:gd name="T6" fmla="*/ 362902453 w 152"/>
                <a:gd name="T7" fmla="*/ 1572577476 h 912"/>
                <a:gd name="T8" fmla="*/ 241935002 w 152"/>
                <a:gd name="T9" fmla="*/ 2147483647 h 912"/>
                <a:gd name="T10" fmla="*/ 0 60000 65536"/>
                <a:gd name="T11" fmla="*/ 0 60000 65536"/>
                <a:gd name="T12" fmla="*/ 0 60000 65536"/>
                <a:gd name="T13" fmla="*/ 0 60000 65536"/>
                <a:gd name="T14" fmla="*/ 0 60000 65536"/>
                <a:gd name="T15" fmla="*/ 0 w 152"/>
                <a:gd name="T16" fmla="*/ 0 h 912"/>
                <a:gd name="T17" fmla="*/ 152 w 152"/>
                <a:gd name="T18" fmla="*/ 912 h 912"/>
              </a:gdLst>
              <a:ahLst/>
              <a:cxnLst>
                <a:cxn ang="T10">
                  <a:pos x="T0" y="T1"/>
                </a:cxn>
                <a:cxn ang="T11">
                  <a:pos x="T2" y="T3"/>
                </a:cxn>
                <a:cxn ang="T12">
                  <a:pos x="T4" y="T5"/>
                </a:cxn>
                <a:cxn ang="T13">
                  <a:pos x="T6" y="T7"/>
                </a:cxn>
                <a:cxn ang="T14">
                  <a:pos x="T8" y="T9"/>
                </a:cxn>
              </a:cxnLst>
              <a:rect l="T15" t="T16" r="T17" b="T18"/>
              <a:pathLst>
                <a:path w="152" h="912">
                  <a:moveTo>
                    <a:pt x="0" y="0"/>
                  </a:moveTo>
                  <a:cubicBezTo>
                    <a:pt x="36" y="124"/>
                    <a:pt x="72" y="248"/>
                    <a:pt x="96" y="336"/>
                  </a:cubicBezTo>
                  <a:cubicBezTo>
                    <a:pt x="120" y="424"/>
                    <a:pt x="136" y="480"/>
                    <a:pt x="144" y="528"/>
                  </a:cubicBezTo>
                  <a:cubicBezTo>
                    <a:pt x="152" y="576"/>
                    <a:pt x="152" y="560"/>
                    <a:pt x="144" y="624"/>
                  </a:cubicBezTo>
                  <a:cubicBezTo>
                    <a:pt x="136" y="688"/>
                    <a:pt x="104" y="864"/>
                    <a:pt x="96" y="912"/>
                  </a:cubicBezTo>
                </a:path>
              </a:pathLst>
            </a:custGeom>
            <a:noFill/>
            <a:ln w="9525">
              <a:solidFill>
                <a:schemeClr val="tx1"/>
              </a:solidFill>
              <a:round/>
              <a:headEnd/>
              <a:tailEnd/>
            </a:ln>
          </p:spPr>
          <p:txBody>
            <a:bodyPr/>
            <a:lstStyle/>
            <a:p>
              <a:endParaRPr lang="en-US"/>
            </a:p>
          </p:txBody>
        </p:sp>
        <p:sp>
          <p:nvSpPr>
            <p:cNvPr id="48133" name="Freeform 5"/>
            <p:cNvSpPr>
              <a:spLocks/>
            </p:cNvSpPr>
            <p:nvPr/>
          </p:nvSpPr>
          <p:spPr bwMode="auto">
            <a:xfrm>
              <a:off x="2806700" y="3886200"/>
              <a:ext cx="317500" cy="1524000"/>
            </a:xfrm>
            <a:custGeom>
              <a:avLst/>
              <a:gdLst>
                <a:gd name="T0" fmla="*/ 20161250 w 200"/>
                <a:gd name="T1" fmla="*/ 2147483647 h 960"/>
                <a:gd name="T2" fmla="*/ 20161250 w 200"/>
                <a:gd name="T3" fmla="*/ 2147483647 h 960"/>
                <a:gd name="T4" fmla="*/ 141128757 w 200"/>
                <a:gd name="T5" fmla="*/ 1693545363 h 960"/>
                <a:gd name="T6" fmla="*/ 141128757 w 200"/>
                <a:gd name="T7" fmla="*/ 1209675089 h 960"/>
                <a:gd name="T8" fmla="*/ 383063732 w 200"/>
                <a:gd name="T9" fmla="*/ 725805014 h 960"/>
                <a:gd name="T10" fmla="*/ 504031295 w 200"/>
                <a:gd name="T11" fmla="*/ 0 h 960"/>
                <a:gd name="T12" fmla="*/ 0 60000 65536"/>
                <a:gd name="T13" fmla="*/ 0 60000 65536"/>
                <a:gd name="T14" fmla="*/ 0 60000 65536"/>
                <a:gd name="T15" fmla="*/ 0 60000 65536"/>
                <a:gd name="T16" fmla="*/ 0 60000 65536"/>
                <a:gd name="T17" fmla="*/ 0 60000 65536"/>
                <a:gd name="T18" fmla="*/ 0 w 200"/>
                <a:gd name="T19" fmla="*/ 0 h 960"/>
                <a:gd name="T20" fmla="*/ 200 w 200"/>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00" h="960">
                  <a:moveTo>
                    <a:pt x="8" y="960"/>
                  </a:moveTo>
                  <a:cubicBezTo>
                    <a:pt x="4" y="936"/>
                    <a:pt x="0" y="912"/>
                    <a:pt x="8" y="864"/>
                  </a:cubicBezTo>
                  <a:cubicBezTo>
                    <a:pt x="16" y="816"/>
                    <a:pt x="48" y="736"/>
                    <a:pt x="56" y="672"/>
                  </a:cubicBezTo>
                  <a:cubicBezTo>
                    <a:pt x="64" y="608"/>
                    <a:pt x="40" y="544"/>
                    <a:pt x="56" y="480"/>
                  </a:cubicBezTo>
                  <a:cubicBezTo>
                    <a:pt x="72" y="416"/>
                    <a:pt x="128" y="368"/>
                    <a:pt x="152" y="288"/>
                  </a:cubicBezTo>
                  <a:cubicBezTo>
                    <a:pt x="176" y="208"/>
                    <a:pt x="192" y="48"/>
                    <a:pt x="200" y="0"/>
                  </a:cubicBezTo>
                </a:path>
              </a:pathLst>
            </a:custGeom>
            <a:noFill/>
            <a:ln w="9525">
              <a:solidFill>
                <a:schemeClr val="tx1"/>
              </a:solidFill>
              <a:round/>
              <a:headEnd/>
              <a:tailEnd/>
            </a:ln>
          </p:spPr>
          <p:txBody>
            <a:bodyPr/>
            <a:lstStyle/>
            <a:p>
              <a:endParaRPr lang="en-US"/>
            </a:p>
          </p:txBody>
        </p:sp>
        <p:sp>
          <p:nvSpPr>
            <p:cNvPr id="48134" name="Freeform 6"/>
            <p:cNvSpPr>
              <a:spLocks/>
            </p:cNvSpPr>
            <p:nvPr/>
          </p:nvSpPr>
          <p:spPr bwMode="auto">
            <a:xfrm flipH="1">
              <a:off x="5778500" y="3886200"/>
              <a:ext cx="317500" cy="1524000"/>
            </a:xfrm>
            <a:custGeom>
              <a:avLst/>
              <a:gdLst>
                <a:gd name="T0" fmla="*/ 20161250 w 200"/>
                <a:gd name="T1" fmla="*/ 2147483647 h 960"/>
                <a:gd name="T2" fmla="*/ 20161250 w 200"/>
                <a:gd name="T3" fmla="*/ 2147483647 h 960"/>
                <a:gd name="T4" fmla="*/ 141128757 w 200"/>
                <a:gd name="T5" fmla="*/ 1693545363 h 960"/>
                <a:gd name="T6" fmla="*/ 141128757 w 200"/>
                <a:gd name="T7" fmla="*/ 1209675089 h 960"/>
                <a:gd name="T8" fmla="*/ 383063732 w 200"/>
                <a:gd name="T9" fmla="*/ 725805014 h 960"/>
                <a:gd name="T10" fmla="*/ 504031295 w 200"/>
                <a:gd name="T11" fmla="*/ 0 h 960"/>
                <a:gd name="T12" fmla="*/ 0 60000 65536"/>
                <a:gd name="T13" fmla="*/ 0 60000 65536"/>
                <a:gd name="T14" fmla="*/ 0 60000 65536"/>
                <a:gd name="T15" fmla="*/ 0 60000 65536"/>
                <a:gd name="T16" fmla="*/ 0 60000 65536"/>
                <a:gd name="T17" fmla="*/ 0 60000 65536"/>
                <a:gd name="T18" fmla="*/ 0 w 200"/>
                <a:gd name="T19" fmla="*/ 0 h 960"/>
                <a:gd name="T20" fmla="*/ 200 w 200"/>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00" h="960">
                  <a:moveTo>
                    <a:pt x="8" y="960"/>
                  </a:moveTo>
                  <a:cubicBezTo>
                    <a:pt x="4" y="936"/>
                    <a:pt x="0" y="912"/>
                    <a:pt x="8" y="864"/>
                  </a:cubicBezTo>
                  <a:cubicBezTo>
                    <a:pt x="16" y="816"/>
                    <a:pt x="48" y="736"/>
                    <a:pt x="56" y="672"/>
                  </a:cubicBezTo>
                  <a:cubicBezTo>
                    <a:pt x="64" y="608"/>
                    <a:pt x="40" y="544"/>
                    <a:pt x="56" y="480"/>
                  </a:cubicBezTo>
                  <a:cubicBezTo>
                    <a:pt x="72" y="416"/>
                    <a:pt x="128" y="368"/>
                    <a:pt x="152" y="288"/>
                  </a:cubicBezTo>
                  <a:cubicBezTo>
                    <a:pt x="176" y="208"/>
                    <a:pt x="192" y="48"/>
                    <a:pt x="200" y="0"/>
                  </a:cubicBezTo>
                </a:path>
              </a:pathLst>
            </a:custGeom>
            <a:noFill/>
            <a:ln w="9525">
              <a:solidFill>
                <a:schemeClr val="tx1"/>
              </a:solidFill>
              <a:round/>
              <a:headEnd/>
              <a:tailEnd/>
            </a:ln>
          </p:spPr>
          <p:txBody>
            <a:bodyPr/>
            <a:lstStyle/>
            <a:p>
              <a:endParaRPr lang="en-US"/>
            </a:p>
          </p:txBody>
        </p:sp>
        <p:sp>
          <p:nvSpPr>
            <p:cNvPr id="48135" name="Freeform 7"/>
            <p:cNvSpPr>
              <a:spLocks/>
            </p:cNvSpPr>
            <p:nvPr/>
          </p:nvSpPr>
          <p:spPr bwMode="auto">
            <a:xfrm>
              <a:off x="2971800" y="3251200"/>
              <a:ext cx="533400" cy="330200"/>
            </a:xfrm>
            <a:custGeom>
              <a:avLst/>
              <a:gdLst>
                <a:gd name="T0" fmla="*/ 0 w 336"/>
                <a:gd name="T1" fmla="*/ 161290002 h 208"/>
                <a:gd name="T2" fmla="*/ 120967506 w 336"/>
                <a:gd name="T3" fmla="*/ 40322501 h 208"/>
                <a:gd name="T4" fmla="*/ 483870023 w 336"/>
                <a:gd name="T5" fmla="*/ 403224981 h 208"/>
                <a:gd name="T6" fmla="*/ 846772589 w 336"/>
                <a:gd name="T7" fmla="*/ 524192545 h 208"/>
                <a:gd name="T8" fmla="*/ 0 60000 65536"/>
                <a:gd name="T9" fmla="*/ 0 60000 65536"/>
                <a:gd name="T10" fmla="*/ 0 60000 65536"/>
                <a:gd name="T11" fmla="*/ 0 60000 65536"/>
                <a:gd name="T12" fmla="*/ 0 w 336"/>
                <a:gd name="T13" fmla="*/ 0 h 208"/>
                <a:gd name="T14" fmla="*/ 336 w 336"/>
                <a:gd name="T15" fmla="*/ 208 h 208"/>
              </a:gdLst>
              <a:ahLst/>
              <a:cxnLst>
                <a:cxn ang="T8">
                  <a:pos x="T0" y="T1"/>
                </a:cxn>
                <a:cxn ang="T9">
                  <a:pos x="T2" y="T3"/>
                </a:cxn>
                <a:cxn ang="T10">
                  <a:pos x="T4" y="T5"/>
                </a:cxn>
                <a:cxn ang="T11">
                  <a:pos x="T6" y="T7"/>
                </a:cxn>
              </a:cxnLst>
              <a:rect l="T12" t="T13" r="T14" b="T15"/>
              <a:pathLst>
                <a:path w="336" h="208">
                  <a:moveTo>
                    <a:pt x="0" y="64"/>
                  </a:moveTo>
                  <a:cubicBezTo>
                    <a:pt x="8" y="32"/>
                    <a:pt x="16" y="0"/>
                    <a:pt x="48" y="16"/>
                  </a:cubicBezTo>
                  <a:cubicBezTo>
                    <a:pt x="80" y="32"/>
                    <a:pt x="144" y="128"/>
                    <a:pt x="192" y="160"/>
                  </a:cubicBezTo>
                  <a:cubicBezTo>
                    <a:pt x="240" y="192"/>
                    <a:pt x="312" y="200"/>
                    <a:pt x="336" y="208"/>
                  </a:cubicBezTo>
                </a:path>
              </a:pathLst>
            </a:custGeom>
            <a:noFill/>
            <a:ln w="9525">
              <a:solidFill>
                <a:schemeClr val="tx1"/>
              </a:solidFill>
              <a:round/>
              <a:headEnd/>
              <a:tailEnd/>
            </a:ln>
          </p:spPr>
          <p:txBody>
            <a:bodyPr/>
            <a:lstStyle/>
            <a:p>
              <a:endParaRPr lang="en-US"/>
            </a:p>
          </p:txBody>
        </p:sp>
        <p:sp>
          <p:nvSpPr>
            <p:cNvPr id="48136" name="Freeform 8"/>
            <p:cNvSpPr>
              <a:spLocks/>
            </p:cNvSpPr>
            <p:nvPr/>
          </p:nvSpPr>
          <p:spPr bwMode="auto">
            <a:xfrm flipH="1">
              <a:off x="5318125" y="3260725"/>
              <a:ext cx="533400" cy="330200"/>
            </a:xfrm>
            <a:custGeom>
              <a:avLst/>
              <a:gdLst>
                <a:gd name="T0" fmla="*/ 0 w 336"/>
                <a:gd name="T1" fmla="*/ 161290002 h 208"/>
                <a:gd name="T2" fmla="*/ 120967506 w 336"/>
                <a:gd name="T3" fmla="*/ 40322501 h 208"/>
                <a:gd name="T4" fmla="*/ 483870023 w 336"/>
                <a:gd name="T5" fmla="*/ 403224981 h 208"/>
                <a:gd name="T6" fmla="*/ 846772589 w 336"/>
                <a:gd name="T7" fmla="*/ 524192545 h 208"/>
                <a:gd name="T8" fmla="*/ 0 60000 65536"/>
                <a:gd name="T9" fmla="*/ 0 60000 65536"/>
                <a:gd name="T10" fmla="*/ 0 60000 65536"/>
                <a:gd name="T11" fmla="*/ 0 60000 65536"/>
                <a:gd name="T12" fmla="*/ 0 w 336"/>
                <a:gd name="T13" fmla="*/ 0 h 208"/>
                <a:gd name="T14" fmla="*/ 336 w 336"/>
                <a:gd name="T15" fmla="*/ 208 h 208"/>
              </a:gdLst>
              <a:ahLst/>
              <a:cxnLst>
                <a:cxn ang="T8">
                  <a:pos x="T0" y="T1"/>
                </a:cxn>
                <a:cxn ang="T9">
                  <a:pos x="T2" y="T3"/>
                </a:cxn>
                <a:cxn ang="T10">
                  <a:pos x="T4" y="T5"/>
                </a:cxn>
                <a:cxn ang="T11">
                  <a:pos x="T6" y="T7"/>
                </a:cxn>
              </a:cxnLst>
              <a:rect l="T12" t="T13" r="T14" b="T15"/>
              <a:pathLst>
                <a:path w="336" h="208">
                  <a:moveTo>
                    <a:pt x="0" y="64"/>
                  </a:moveTo>
                  <a:cubicBezTo>
                    <a:pt x="8" y="32"/>
                    <a:pt x="16" y="0"/>
                    <a:pt x="48" y="16"/>
                  </a:cubicBezTo>
                  <a:cubicBezTo>
                    <a:pt x="80" y="32"/>
                    <a:pt x="144" y="128"/>
                    <a:pt x="192" y="160"/>
                  </a:cubicBezTo>
                  <a:cubicBezTo>
                    <a:pt x="240" y="192"/>
                    <a:pt x="312" y="200"/>
                    <a:pt x="336" y="208"/>
                  </a:cubicBezTo>
                </a:path>
              </a:pathLst>
            </a:custGeom>
            <a:noFill/>
            <a:ln w="9525">
              <a:solidFill>
                <a:schemeClr val="tx1"/>
              </a:solidFill>
              <a:round/>
              <a:headEnd/>
              <a:tailEnd/>
            </a:ln>
          </p:spPr>
          <p:txBody>
            <a:bodyPr/>
            <a:lstStyle/>
            <a:p>
              <a:endParaRPr lang="en-US"/>
            </a:p>
          </p:txBody>
        </p:sp>
        <p:sp>
          <p:nvSpPr>
            <p:cNvPr id="48137" name="Oval 9"/>
            <p:cNvSpPr>
              <a:spLocks noChangeArrowheads="1"/>
            </p:cNvSpPr>
            <p:nvPr/>
          </p:nvSpPr>
          <p:spPr bwMode="auto">
            <a:xfrm rot="-1158444">
              <a:off x="3429000" y="3276600"/>
              <a:ext cx="228600" cy="152400"/>
            </a:xfrm>
            <a:prstGeom prst="ellipse">
              <a:avLst/>
            </a:prstGeom>
            <a:solidFill>
              <a:schemeClr val="bg2"/>
            </a:solidFill>
            <a:ln w="9525">
              <a:noFill/>
              <a:round/>
              <a:headEnd/>
              <a:tailEnd/>
            </a:ln>
          </p:spPr>
          <p:txBody>
            <a:bodyPr wrap="none" anchor="ctr"/>
            <a:lstStyle/>
            <a:p>
              <a:endParaRPr lang="en-US"/>
            </a:p>
          </p:txBody>
        </p:sp>
        <p:sp>
          <p:nvSpPr>
            <p:cNvPr id="48138" name="Freeform 10"/>
            <p:cNvSpPr>
              <a:spLocks/>
            </p:cNvSpPr>
            <p:nvPr/>
          </p:nvSpPr>
          <p:spPr bwMode="auto">
            <a:xfrm>
              <a:off x="3276600" y="5334000"/>
              <a:ext cx="381000" cy="381000"/>
            </a:xfrm>
            <a:custGeom>
              <a:avLst/>
              <a:gdLst>
                <a:gd name="T0" fmla="*/ 0 w 240"/>
                <a:gd name="T1" fmla="*/ 0 h 240"/>
                <a:gd name="T2" fmla="*/ 120967519 w 240"/>
                <a:gd name="T3" fmla="*/ 241935038 h 240"/>
                <a:gd name="T4" fmla="*/ 483870075 w 240"/>
                <a:gd name="T5" fmla="*/ 483870075 h 240"/>
                <a:gd name="T6" fmla="*/ 604837545 w 240"/>
                <a:gd name="T7" fmla="*/ 604837545 h 240"/>
                <a:gd name="T8" fmla="*/ 0 60000 65536"/>
                <a:gd name="T9" fmla="*/ 0 60000 65536"/>
                <a:gd name="T10" fmla="*/ 0 60000 65536"/>
                <a:gd name="T11" fmla="*/ 0 60000 65536"/>
                <a:gd name="T12" fmla="*/ 0 w 240"/>
                <a:gd name="T13" fmla="*/ 0 h 240"/>
                <a:gd name="T14" fmla="*/ 240 w 240"/>
                <a:gd name="T15" fmla="*/ 240 h 240"/>
              </a:gdLst>
              <a:ahLst/>
              <a:cxnLst>
                <a:cxn ang="T8">
                  <a:pos x="T0" y="T1"/>
                </a:cxn>
                <a:cxn ang="T9">
                  <a:pos x="T2" y="T3"/>
                </a:cxn>
                <a:cxn ang="T10">
                  <a:pos x="T4" y="T5"/>
                </a:cxn>
                <a:cxn ang="T11">
                  <a:pos x="T6" y="T7"/>
                </a:cxn>
              </a:cxnLst>
              <a:rect l="T12" t="T13" r="T14" b="T15"/>
              <a:pathLst>
                <a:path w="240" h="240">
                  <a:moveTo>
                    <a:pt x="0" y="0"/>
                  </a:moveTo>
                  <a:cubicBezTo>
                    <a:pt x="8" y="32"/>
                    <a:pt x="16" y="64"/>
                    <a:pt x="48" y="96"/>
                  </a:cubicBezTo>
                  <a:cubicBezTo>
                    <a:pt x="80" y="128"/>
                    <a:pt x="160" y="168"/>
                    <a:pt x="192" y="192"/>
                  </a:cubicBezTo>
                  <a:cubicBezTo>
                    <a:pt x="224" y="216"/>
                    <a:pt x="232" y="228"/>
                    <a:pt x="240" y="240"/>
                  </a:cubicBezTo>
                </a:path>
              </a:pathLst>
            </a:custGeom>
            <a:noFill/>
            <a:ln w="9525">
              <a:solidFill>
                <a:schemeClr val="tx1"/>
              </a:solidFill>
              <a:round/>
              <a:headEnd/>
              <a:tailEnd/>
            </a:ln>
          </p:spPr>
          <p:txBody>
            <a:bodyPr/>
            <a:lstStyle/>
            <a:p>
              <a:endParaRPr lang="en-US"/>
            </a:p>
          </p:txBody>
        </p:sp>
        <p:sp>
          <p:nvSpPr>
            <p:cNvPr id="48139" name="Freeform 11"/>
            <p:cNvSpPr>
              <a:spLocks/>
            </p:cNvSpPr>
            <p:nvPr/>
          </p:nvSpPr>
          <p:spPr bwMode="auto">
            <a:xfrm flipH="1">
              <a:off x="5184775" y="5410200"/>
              <a:ext cx="381000" cy="381000"/>
            </a:xfrm>
            <a:custGeom>
              <a:avLst/>
              <a:gdLst>
                <a:gd name="T0" fmla="*/ 0 w 240"/>
                <a:gd name="T1" fmla="*/ 0 h 240"/>
                <a:gd name="T2" fmla="*/ 120967519 w 240"/>
                <a:gd name="T3" fmla="*/ 241935038 h 240"/>
                <a:gd name="T4" fmla="*/ 483870075 w 240"/>
                <a:gd name="T5" fmla="*/ 483870075 h 240"/>
                <a:gd name="T6" fmla="*/ 604837545 w 240"/>
                <a:gd name="T7" fmla="*/ 604837545 h 240"/>
                <a:gd name="T8" fmla="*/ 0 60000 65536"/>
                <a:gd name="T9" fmla="*/ 0 60000 65536"/>
                <a:gd name="T10" fmla="*/ 0 60000 65536"/>
                <a:gd name="T11" fmla="*/ 0 60000 65536"/>
                <a:gd name="T12" fmla="*/ 0 w 240"/>
                <a:gd name="T13" fmla="*/ 0 h 240"/>
                <a:gd name="T14" fmla="*/ 240 w 240"/>
                <a:gd name="T15" fmla="*/ 240 h 240"/>
              </a:gdLst>
              <a:ahLst/>
              <a:cxnLst>
                <a:cxn ang="T8">
                  <a:pos x="T0" y="T1"/>
                </a:cxn>
                <a:cxn ang="T9">
                  <a:pos x="T2" y="T3"/>
                </a:cxn>
                <a:cxn ang="T10">
                  <a:pos x="T4" y="T5"/>
                </a:cxn>
                <a:cxn ang="T11">
                  <a:pos x="T6" y="T7"/>
                </a:cxn>
              </a:cxnLst>
              <a:rect l="T12" t="T13" r="T14" b="T15"/>
              <a:pathLst>
                <a:path w="240" h="240">
                  <a:moveTo>
                    <a:pt x="0" y="0"/>
                  </a:moveTo>
                  <a:cubicBezTo>
                    <a:pt x="8" y="32"/>
                    <a:pt x="16" y="64"/>
                    <a:pt x="48" y="96"/>
                  </a:cubicBezTo>
                  <a:cubicBezTo>
                    <a:pt x="80" y="128"/>
                    <a:pt x="160" y="168"/>
                    <a:pt x="192" y="192"/>
                  </a:cubicBezTo>
                  <a:cubicBezTo>
                    <a:pt x="224" y="216"/>
                    <a:pt x="232" y="228"/>
                    <a:pt x="240" y="240"/>
                  </a:cubicBezTo>
                </a:path>
              </a:pathLst>
            </a:custGeom>
            <a:noFill/>
            <a:ln w="9525">
              <a:solidFill>
                <a:schemeClr val="tx1"/>
              </a:solidFill>
              <a:round/>
              <a:headEnd/>
              <a:tailEnd/>
            </a:ln>
          </p:spPr>
          <p:txBody>
            <a:bodyPr/>
            <a:lstStyle/>
            <a:p>
              <a:endParaRPr lang="en-US"/>
            </a:p>
          </p:txBody>
        </p:sp>
        <p:sp>
          <p:nvSpPr>
            <p:cNvPr id="48140" name="Freeform 12"/>
            <p:cNvSpPr>
              <a:spLocks/>
            </p:cNvSpPr>
            <p:nvPr/>
          </p:nvSpPr>
          <p:spPr bwMode="auto">
            <a:xfrm>
              <a:off x="3111500" y="3429000"/>
              <a:ext cx="88900" cy="533400"/>
            </a:xfrm>
            <a:custGeom>
              <a:avLst/>
              <a:gdLst>
                <a:gd name="T0" fmla="*/ 20161251 w 56"/>
                <a:gd name="T1" fmla="*/ 846772589 h 336"/>
                <a:gd name="T2" fmla="*/ 20161251 w 56"/>
                <a:gd name="T3" fmla="*/ 604837479 h 336"/>
                <a:gd name="T4" fmla="*/ 141128761 w 56"/>
                <a:gd name="T5" fmla="*/ 120967506 h 336"/>
                <a:gd name="T6" fmla="*/ 20161251 w 56"/>
                <a:gd name="T7" fmla="*/ 0 h 336"/>
                <a:gd name="T8" fmla="*/ 0 60000 65536"/>
                <a:gd name="T9" fmla="*/ 0 60000 65536"/>
                <a:gd name="T10" fmla="*/ 0 60000 65536"/>
                <a:gd name="T11" fmla="*/ 0 60000 65536"/>
                <a:gd name="T12" fmla="*/ 0 w 56"/>
                <a:gd name="T13" fmla="*/ 0 h 336"/>
                <a:gd name="T14" fmla="*/ 56 w 56"/>
                <a:gd name="T15" fmla="*/ 336 h 336"/>
              </a:gdLst>
              <a:ahLst/>
              <a:cxnLst>
                <a:cxn ang="T8">
                  <a:pos x="T0" y="T1"/>
                </a:cxn>
                <a:cxn ang="T9">
                  <a:pos x="T2" y="T3"/>
                </a:cxn>
                <a:cxn ang="T10">
                  <a:pos x="T4" y="T5"/>
                </a:cxn>
                <a:cxn ang="T11">
                  <a:pos x="T6" y="T7"/>
                </a:cxn>
              </a:cxnLst>
              <a:rect l="T12" t="T13" r="T14" b="T15"/>
              <a:pathLst>
                <a:path w="56" h="336">
                  <a:moveTo>
                    <a:pt x="8" y="336"/>
                  </a:moveTo>
                  <a:cubicBezTo>
                    <a:pt x="4" y="312"/>
                    <a:pt x="0" y="288"/>
                    <a:pt x="8" y="240"/>
                  </a:cubicBezTo>
                  <a:cubicBezTo>
                    <a:pt x="16" y="192"/>
                    <a:pt x="56" y="88"/>
                    <a:pt x="56" y="48"/>
                  </a:cubicBezTo>
                  <a:cubicBezTo>
                    <a:pt x="56" y="8"/>
                    <a:pt x="16" y="8"/>
                    <a:pt x="8" y="0"/>
                  </a:cubicBezTo>
                </a:path>
              </a:pathLst>
            </a:custGeom>
            <a:noFill/>
            <a:ln w="9525">
              <a:solidFill>
                <a:schemeClr val="tx1"/>
              </a:solidFill>
              <a:round/>
              <a:headEnd/>
              <a:tailEnd/>
            </a:ln>
          </p:spPr>
          <p:txBody>
            <a:bodyPr/>
            <a:lstStyle/>
            <a:p>
              <a:endParaRPr lang="en-US"/>
            </a:p>
          </p:txBody>
        </p:sp>
        <p:sp>
          <p:nvSpPr>
            <p:cNvPr id="48141" name="Freeform 13"/>
            <p:cNvSpPr>
              <a:spLocks/>
            </p:cNvSpPr>
            <p:nvPr/>
          </p:nvSpPr>
          <p:spPr bwMode="auto">
            <a:xfrm flipH="1">
              <a:off x="5715000" y="3352800"/>
              <a:ext cx="88900" cy="533400"/>
            </a:xfrm>
            <a:custGeom>
              <a:avLst/>
              <a:gdLst>
                <a:gd name="T0" fmla="*/ 20161251 w 56"/>
                <a:gd name="T1" fmla="*/ 846772589 h 336"/>
                <a:gd name="T2" fmla="*/ 20161251 w 56"/>
                <a:gd name="T3" fmla="*/ 604837479 h 336"/>
                <a:gd name="T4" fmla="*/ 141128761 w 56"/>
                <a:gd name="T5" fmla="*/ 120967506 h 336"/>
                <a:gd name="T6" fmla="*/ 20161251 w 56"/>
                <a:gd name="T7" fmla="*/ 0 h 336"/>
                <a:gd name="T8" fmla="*/ 0 60000 65536"/>
                <a:gd name="T9" fmla="*/ 0 60000 65536"/>
                <a:gd name="T10" fmla="*/ 0 60000 65536"/>
                <a:gd name="T11" fmla="*/ 0 60000 65536"/>
                <a:gd name="T12" fmla="*/ 0 w 56"/>
                <a:gd name="T13" fmla="*/ 0 h 336"/>
                <a:gd name="T14" fmla="*/ 56 w 56"/>
                <a:gd name="T15" fmla="*/ 336 h 336"/>
              </a:gdLst>
              <a:ahLst/>
              <a:cxnLst>
                <a:cxn ang="T8">
                  <a:pos x="T0" y="T1"/>
                </a:cxn>
                <a:cxn ang="T9">
                  <a:pos x="T2" y="T3"/>
                </a:cxn>
                <a:cxn ang="T10">
                  <a:pos x="T4" y="T5"/>
                </a:cxn>
                <a:cxn ang="T11">
                  <a:pos x="T6" y="T7"/>
                </a:cxn>
              </a:cxnLst>
              <a:rect l="T12" t="T13" r="T14" b="T15"/>
              <a:pathLst>
                <a:path w="56" h="336">
                  <a:moveTo>
                    <a:pt x="8" y="336"/>
                  </a:moveTo>
                  <a:cubicBezTo>
                    <a:pt x="4" y="312"/>
                    <a:pt x="0" y="288"/>
                    <a:pt x="8" y="240"/>
                  </a:cubicBezTo>
                  <a:cubicBezTo>
                    <a:pt x="16" y="192"/>
                    <a:pt x="56" y="88"/>
                    <a:pt x="56" y="48"/>
                  </a:cubicBezTo>
                  <a:cubicBezTo>
                    <a:pt x="56" y="8"/>
                    <a:pt x="16" y="8"/>
                    <a:pt x="8" y="0"/>
                  </a:cubicBezTo>
                </a:path>
              </a:pathLst>
            </a:custGeom>
            <a:noFill/>
            <a:ln w="9525">
              <a:solidFill>
                <a:schemeClr val="tx1"/>
              </a:solidFill>
              <a:round/>
              <a:headEnd/>
              <a:tailEnd/>
            </a:ln>
          </p:spPr>
          <p:txBody>
            <a:bodyPr/>
            <a:lstStyle/>
            <a:p>
              <a:endParaRPr lang="en-US"/>
            </a:p>
          </p:txBody>
        </p:sp>
        <p:sp>
          <p:nvSpPr>
            <p:cNvPr id="48142" name="Freeform 14"/>
            <p:cNvSpPr>
              <a:spLocks/>
            </p:cNvSpPr>
            <p:nvPr/>
          </p:nvSpPr>
          <p:spPr bwMode="auto">
            <a:xfrm>
              <a:off x="3276600" y="1828800"/>
              <a:ext cx="914400" cy="2146300"/>
            </a:xfrm>
            <a:custGeom>
              <a:avLst/>
              <a:gdLst>
                <a:gd name="T0" fmla="*/ 241934997 w 576"/>
                <a:gd name="T1" fmla="*/ 2147483647 h 1352"/>
                <a:gd name="T2" fmla="*/ 120967498 w 576"/>
                <a:gd name="T3" fmla="*/ 2147483647 h 1352"/>
                <a:gd name="T4" fmla="*/ 0 w 576"/>
                <a:gd name="T5" fmla="*/ 2147483647 h 1352"/>
                <a:gd name="T6" fmla="*/ 120967498 w 576"/>
                <a:gd name="T7" fmla="*/ 1451609873 h 1352"/>
                <a:gd name="T8" fmla="*/ 483869993 w 576"/>
                <a:gd name="T9" fmla="*/ 725804936 h 1352"/>
                <a:gd name="T10" fmla="*/ 1209674884 w 576"/>
                <a:gd name="T11" fmla="*/ 120967506 h 1352"/>
                <a:gd name="T12" fmla="*/ 1451609782 w 576"/>
                <a:gd name="T13" fmla="*/ 0 h 1352"/>
                <a:gd name="T14" fmla="*/ 0 60000 65536"/>
                <a:gd name="T15" fmla="*/ 0 60000 65536"/>
                <a:gd name="T16" fmla="*/ 0 60000 65536"/>
                <a:gd name="T17" fmla="*/ 0 60000 65536"/>
                <a:gd name="T18" fmla="*/ 0 60000 65536"/>
                <a:gd name="T19" fmla="*/ 0 60000 65536"/>
                <a:gd name="T20" fmla="*/ 0 60000 65536"/>
                <a:gd name="T21" fmla="*/ 0 w 576"/>
                <a:gd name="T22" fmla="*/ 0 h 1352"/>
                <a:gd name="T23" fmla="*/ 576 w 576"/>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1352">
                  <a:moveTo>
                    <a:pt x="96" y="1344"/>
                  </a:moveTo>
                  <a:cubicBezTo>
                    <a:pt x="80" y="1348"/>
                    <a:pt x="64" y="1352"/>
                    <a:pt x="48" y="1296"/>
                  </a:cubicBezTo>
                  <a:cubicBezTo>
                    <a:pt x="32" y="1240"/>
                    <a:pt x="0" y="1128"/>
                    <a:pt x="0" y="1008"/>
                  </a:cubicBezTo>
                  <a:cubicBezTo>
                    <a:pt x="0" y="888"/>
                    <a:pt x="16" y="696"/>
                    <a:pt x="48" y="576"/>
                  </a:cubicBezTo>
                  <a:cubicBezTo>
                    <a:pt x="80" y="456"/>
                    <a:pt x="120" y="376"/>
                    <a:pt x="192" y="288"/>
                  </a:cubicBezTo>
                  <a:cubicBezTo>
                    <a:pt x="264" y="200"/>
                    <a:pt x="416" y="96"/>
                    <a:pt x="480" y="48"/>
                  </a:cubicBezTo>
                  <a:cubicBezTo>
                    <a:pt x="544" y="0"/>
                    <a:pt x="560" y="8"/>
                    <a:pt x="576" y="0"/>
                  </a:cubicBezTo>
                </a:path>
              </a:pathLst>
            </a:custGeom>
            <a:noFill/>
            <a:ln w="9525">
              <a:solidFill>
                <a:schemeClr val="tx1"/>
              </a:solidFill>
              <a:round/>
              <a:headEnd/>
              <a:tailEnd/>
            </a:ln>
          </p:spPr>
          <p:txBody>
            <a:bodyPr/>
            <a:lstStyle/>
            <a:p>
              <a:endParaRPr lang="en-US"/>
            </a:p>
          </p:txBody>
        </p:sp>
        <p:sp>
          <p:nvSpPr>
            <p:cNvPr id="48143" name="Freeform 15"/>
            <p:cNvSpPr>
              <a:spLocks/>
            </p:cNvSpPr>
            <p:nvPr/>
          </p:nvSpPr>
          <p:spPr bwMode="auto">
            <a:xfrm flipH="1">
              <a:off x="4724400" y="1828800"/>
              <a:ext cx="914400" cy="2146300"/>
            </a:xfrm>
            <a:custGeom>
              <a:avLst/>
              <a:gdLst>
                <a:gd name="T0" fmla="*/ 241934997 w 576"/>
                <a:gd name="T1" fmla="*/ 2147483647 h 1352"/>
                <a:gd name="T2" fmla="*/ 120967498 w 576"/>
                <a:gd name="T3" fmla="*/ 2147483647 h 1352"/>
                <a:gd name="T4" fmla="*/ 0 w 576"/>
                <a:gd name="T5" fmla="*/ 2147483647 h 1352"/>
                <a:gd name="T6" fmla="*/ 120967498 w 576"/>
                <a:gd name="T7" fmla="*/ 1451609873 h 1352"/>
                <a:gd name="T8" fmla="*/ 483869993 w 576"/>
                <a:gd name="T9" fmla="*/ 725804936 h 1352"/>
                <a:gd name="T10" fmla="*/ 1209674884 w 576"/>
                <a:gd name="T11" fmla="*/ 120967506 h 1352"/>
                <a:gd name="T12" fmla="*/ 1451609782 w 576"/>
                <a:gd name="T13" fmla="*/ 0 h 1352"/>
                <a:gd name="T14" fmla="*/ 0 60000 65536"/>
                <a:gd name="T15" fmla="*/ 0 60000 65536"/>
                <a:gd name="T16" fmla="*/ 0 60000 65536"/>
                <a:gd name="T17" fmla="*/ 0 60000 65536"/>
                <a:gd name="T18" fmla="*/ 0 60000 65536"/>
                <a:gd name="T19" fmla="*/ 0 60000 65536"/>
                <a:gd name="T20" fmla="*/ 0 60000 65536"/>
                <a:gd name="T21" fmla="*/ 0 w 576"/>
                <a:gd name="T22" fmla="*/ 0 h 1352"/>
                <a:gd name="T23" fmla="*/ 576 w 576"/>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1352">
                  <a:moveTo>
                    <a:pt x="96" y="1344"/>
                  </a:moveTo>
                  <a:cubicBezTo>
                    <a:pt x="80" y="1348"/>
                    <a:pt x="64" y="1352"/>
                    <a:pt x="48" y="1296"/>
                  </a:cubicBezTo>
                  <a:cubicBezTo>
                    <a:pt x="32" y="1240"/>
                    <a:pt x="0" y="1128"/>
                    <a:pt x="0" y="1008"/>
                  </a:cubicBezTo>
                  <a:cubicBezTo>
                    <a:pt x="0" y="888"/>
                    <a:pt x="16" y="696"/>
                    <a:pt x="48" y="576"/>
                  </a:cubicBezTo>
                  <a:cubicBezTo>
                    <a:pt x="80" y="456"/>
                    <a:pt x="120" y="376"/>
                    <a:pt x="192" y="288"/>
                  </a:cubicBezTo>
                  <a:cubicBezTo>
                    <a:pt x="264" y="200"/>
                    <a:pt x="416" y="96"/>
                    <a:pt x="480" y="48"/>
                  </a:cubicBezTo>
                  <a:cubicBezTo>
                    <a:pt x="544" y="0"/>
                    <a:pt x="560" y="8"/>
                    <a:pt x="576" y="0"/>
                  </a:cubicBezTo>
                </a:path>
              </a:pathLst>
            </a:custGeom>
            <a:noFill/>
            <a:ln w="9525">
              <a:solidFill>
                <a:schemeClr val="tx1"/>
              </a:solidFill>
              <a:round/>
              <a:headEnd/>
              <a:tailEnd/>
            </a:ln>
          </p:spPr>
          <p:txBody>
            <a:bodyPr/>
            <a:lstStyle/>
            <a:p>
              <a:endParaRPr lang="en-US"/>
            </a:p>
          </p:txBody>
        </p:sp>
        <p:sp>
          <p:nvSpPr>
            <p:cNvPr id="48144" name="Freeform 16"/>
            <p:cNvSpPr>
              <a:spLocks/>
            </p:cNvSpPr>
            <p:nvPr/>
          </p:nvSpPr>
          <p:spPr bwMode="auto">
            <a:xfrm>
              <a:off x="3352800" y="3556000"/>
              <a:ext cx="1143000" cy="482600"/>
            </a:xfrm>
            <a:custGeom>
              <a:avLst/>
              <a:gdLst>
                <a:gd name="T0" fmla="*/ 0 w 720"/>
                <a:gd name="T1" fmla="*/ 766127391 h 304"/>
                <a:gd name="T2" fmla="*/ 241935017 w 720"/>
                <a:gd name="T3" fmla="*/ 282257486 h 304"/>
                <a:gd name="T4" fmla="*/ 846772610 w 720"/>
                <a:gd name="T5" fmla="*/ 40322496 h 304"/>
                <a:gd name="T6" fmla="*/ 1330642446 w 720"/>
                <a:gd name="T7" fmla="*/ 40322496 h 304"/>
                <a:gd name="T8" fmla="*/ 1814512678 w 720"/>
                <a:gd name="T9" fmla="*/ 161289985 h 304"/>
                <a:gd name="T10" fmla="*/ 0 60000 65536"/>
                <a:gd name="T11" fmla="*/ 0 60000 65536"/>
                <a:gd name="T12" fmla="*/ 0 60000 65536"/>
                <a:gd name="T13" fmla="*/ 0 60000 65536"/>
                <a:gd name="T14" fmla="*/ 0 60000 65536"/>
                <a:gd name="T15" fmla="*/ 0 w 720"/>
                <a:gd name="T16" fmla="*/ 0 h 304"/>
                <a:gd name="T17" fmla="*/ 720 w 720"/>
                <a:gd name="T18" fmla="*/ 304 h 304"/>
              </a:gdLst>
              <a:ahLst/>
              <a:cxnLst>
                <a:cxn ang="T10">
                  <a:pos x="T0" y="T1"/>
                </a:cxn>
                <a:cxn ang="T11">
                  <a:pos x="T2" y="T3"/>
                </a:cxn>
                <a:cxn ang="T12">
                  <a:pos x="T4" y="T5"/>
                </a:cxn>
                <a:cxn ang="T13">
                  <a:pos x="T6" y="T7"/>
                </a:cxn>
                <a:cxn ang="T14">
                  <a:pos x="T8" y="T9"/>
                </a:cxn>
              </a:cxnLst>
              <a:rect l="T15" t="T16" r="T17" b="T18"/>
              <a:pathLst>
                <a:path w="720" h="304">
                  <a:moveTo>
                    <a:pt x="0" y="304"/>
                  </a:moveTo>
                  <a:cubicBezTo>
                    <a:pt x="20" y="232"/>
                    <a:pt x="40" y="160"/>
                    <a:pt x="96" y="112"/>
                  </a:cubicBezTo>
                  <a:cubicBezTo>
                    <a:pt x="152" y="64"/>
                    <a:pt x="264" y="32"/>
                    <a:pt x="336" y="16"/>
                  </a:cubicBezTo>
                  <a:cubicBezTo>
                    <a:pt x="408" y="0"/>
                    <a:pt x="464" y="8"/>
                    <a:pt x="528" y="16"/>
                  </a:cubicBezTo>
                  <a:cubicBezTo>
                    <a:pt x="592" y="24"/>
                    <a:pt x="696" y="56"/>
                    <a:pt x="720" y="64"/>
                  </a:cubicBezTo>
                </a:path>
              </a:pathLst>
            </a:custGeom>
            <a:noFill/>
            <a:ln w="9525">
              <a:solidFill>
                <a:schemeClr val="tx1"/>
              </a:solidFill>
              <a:round/>
              <a:headEnd/>
              <a:tailEnd/>
            </a:ln>
          </p:spPr>
          <p:txBody>
            <a:bodyPr/>
            <a:lstStyle/>
            <a:p>
              <a:endParaRPr lang="en-US"/>
            </a:p>
          </p:txBody>
        </p:sp>
        <p:sp>
          <p:nvSpPr>
            <p:cNvPr id="48145" name="Freeform 17"/>
            <p:cNvSpPr>
              <a:spLocks/>
            </p:cNvSpPr>
            <p:nvPr/>
          </p:nvSpPr>
          <p:spPr bwMode="auto">
            <a:xfrm flipH="1">
              <a:off x="4419600" y="3556000"/>
              <a:ext cx="1143000" cy="482600"/>
            </a:xfrm>
            <a:custGeom>
              <a:avLst/>
              <a:gdLst>
                <a:gd name="T0" fmla="*/ 0 w 720"/>
                <a:gd name="T1" fmla="*/ 766127391 h 304"/>
                <a:gd name="T2" fmla="*/ 241935017 w 720"/>
                <a:gd name="T3" fmla="*/ 282257486 h 304"/>
                <a:gd name="T4" fmla="*/ 846772610 w 720"/>
                <a:gd name="T5" fmla="*/ 40322496 h 304"/>
                <a:gd name="T6" fmla="*/ 1330642446 w 720"/>
                <a:gd name="T7" fmla="*/ 40322496 h 304"/>
                <a:gd name="T8" fmla="*/ 1814512678 w 720"/>
                <a:gd name="T9" fmla="*/ 161289985 h 304"/>
                <a:gd name="T10" fmla="*/ 0 60000 65536"/>
                <a:gd name="T11" fmla="*/ 0 60000 65536"/>
                <a:gd name="T12" fmla="*/ 0 60000 65536"/>
                <a:gd name="T13" fmla="*/ 0 60000 65536"/>
                <a:gd name="T14" fmla="*/ 0 60000 65536"/>
                <a:gd name="T15" fmla="*/ 0 w 720"/>
                <a:gd name="T16" fmla="*/ 0 h 304"/>
                <a:gd name="T17" fmla="*/ 720 w 720"/>
                <a:gd name="T18" fmla="*/ 304 h 304"/>
              </a:gdLst>
              <a:ahLst/>
              <a:cxnLst>
                <a:cxn ang="T10">
                  <a:pos x="T0" y="T1"/>
                </a:cxn>
                <a:cxn ang="T11">
                  <a:pos x="T2" y="T3"/>
                </a:cxn>
                <a:cxn ang="T12">
                  <a:pos x="T4" y="T5"/>
                </a:cxn>
                <a:cxn ang="T13">
                  <a:pos x="T6" y="T7"/>
                </a:cxn>
                <a:cxn ang="T14">
                  <a:pos x="T8" y="T9"/>
                </a:cxn>
              </a:cxnLst>
              <a:rect l="T15" t="T16" r="T17" b="T18"/>
              <a:pathLst>
                <a:path w="720" h="304">
                  <a:moveTo>
                    <a:pt x="0" y="304"/>
                  </a:moveTo>
                  <a:cubicBezTo>
                    <a:pt x="20" y="232"/>
                    <a:pt x="40" y="160"/>
                    <a:pt x="96" y="112"/>
                  </a:cubicBezTo>
                  <a:cubicBezTo>
                    <a:pt x="152" y="64"/>
                    <a:pt x="264" y="32"/>
                    <a:pt x="336" y="16"/>
                  </a:cubicBezTo>
                  <a:cubicBezTo>
                    <a:pt x="408" y="0"/>
                    <a:pt x="464" y="8"/>
                    <a:pt x="528" y="16"/>
                  </a:cubicBezTo>
                  <a:cubicBezTo>
                    <a:pt x="592" y="24"/>
                    <a:pt x="696" y="56"/>
                    <a:pt x="720" y="64"/>
                  </a:cubicBezTo>
                </a:path>
              </a:pathLst>
            </a:custGeom>
            <a:noFill/>
            <a:ln w="9525">
              <a:solidFill>
                <a:schemeClr val="tx1"/>
              </a:solidFill>
              <a:round/>
              <a:headEnd/>
              <a:tailEnd/>
            </a:ln>
          </p:spPr>
          <p:txBody>
            <a:bodyPr/>
            <a:lstStyle/>
            <a:p>
              <a:endParaRPr lang="en-US"/>
            </a:p>
          </p:txBody>
        </p:sp>
        <p:sp>
          <p:nvSpPr>
            <p:cNvPr id="48146" name="Freeform 18"/>
            <p:cNvSpPr>
              <a:spLocks/>
            </p:cNvSpPr>
            <p:nvPr/>
          </p:nvSpPr>
          <p:spPr bwMode="auto">
            <a:xfrm>
              <a:off x="4054475" y="1295400"/>
              <a:ext cx="355600" cy="1295400"/>
            </a:xfrm>
            <a:custGeom>
              <a:avLst/>
              <a:gdLst>
                <a:gd name="T0" fmla="*/ 483870067 w 224"/>
                <a:gd name="T1" fmla="*/ 0 h 816"/>
                <a:gd name="T2" fmla="*/ 483870067 w 224"/>
                <a:gd name="T3" fmla="*/ 725804981 h 816"/>
                <a:gd name="T4" fmla="*/ 483870067 w 224"/>
                <a:gd name="T5" fmla="*/ 1814512751 h 816"/>
                <a:gd name="T6" fmla="*/ 0 w 224"/>
                <a:gd name="T7" fmla="*/ 2056447678 h 816"/>
                <a:gd name="T8" fmla="*/ 0 60000 65536"/>
                <a:gd name="T9" fmla="*/ 0 60000 65536"/>
                <a:gd name="T10" fmla="*/ 0 60000 65536"/>
                <a:gd name="T11" fmla="*/ 0 60000 65536"/>
                <a:gd name="T12" fmla="*/ 0 w 224"/>
                <a:gd name="T13" fmla="*/ 0 h 816"/>
                <a:gd name="T14" fmla="*/ 224 w 224"/>
                <a:gd name="T15" fmla="*/ 816 h 816"/>
              </a:gdLst>
              <a:ahLst/>
              <a:cxnLst>
                <a:cxn ang="T8">
                  <a:pos x="T0" y="T1"/>
                </a:cxn>
                <a:cxn ang="T9">
                  <a:pos x="T2" y="T3"/>
                </a:cxn>
                <a:cxn ang="T10">
                  <a:pos x="T4" y="T5"/>
                </a:cxn>
                <a:cxn ang="T11">
                  <a:pos x="T6" y="T7"/>
                </a:cxn>
              </a:cxnLst>
              <a:rect l="T12" t="T13" r="T14" b="T15"/>
              <a:pathLst>
                <a:path w="224" h="816">
                  <a:moveTo>
                    <a:pt x="192" y="0"/>
                  </a:moveTo>
                  <a:cubicBezTo>
                    <a:pt x="192" y="84"/>
                    <a:pt x="192" y="168"/>
                    <a:pt x="192" y="288"/>
                  </a:cubicBezTo>
                  <a:cubicBezTo>
                    <a:pt x="192" y="408"/>
                    <a:pt x="224" y="632"/>
                    <a:pt x="192" y="720"/>
                  </a:cubicBezTo>
                  <a:cubicBezTo>
                    <a:pt x="160" y="808"/>
                    <a:pt x="24" y="800"/>
                    <a:pt x="0" y="816"/>
                  </a:cubicBezTo>
                </a:path>
              </a:pathLst>
            </a:custGeom>
            <a:noFill/>
            <a:ln w="9525">
              <a:solidFill>
                <a:schemeClr val="tx1"/>
              </a:solidFill>
              <a:round/>
              <a:headEnd/>
              <a:tailEnd/>
            </a:ln>
          </p:spPr>
          <p:txBody>
            <a:bodyPr/>
            <a:lstStyle/>
            <a:p>
              <a:endParaRPr lang="en-US"/>
            </a:p>
          </p:txBody>
        </p:sp>
        <p:sp>
          <p:nvSpPr>
            <p:cNvPr id="48147" name="Freeform 19"/>
            <p:cNvSpPr>
              <a:spLocks/>
            </p:cNvSpPr>
            <p:nvPr/>
          </p:nvSpPr>
          <p:spPr bwMode="auto">
            <a:xfrm flipH="1">
              <a:off x="4581525" y="1295400"/>
              <a:ext cx="355600" cy="1295400"/>
            </a:xfrm>
            <a:custGeom>
              <a:avLst/>
              <a:gdLst>
                <a:gd name="T0" fmla="*/ 483870067 w 224"/>
                <a:gd name="T1" fmla="*/ 0 h 816"/>
                <a:gd name="T2" fmla="*/ 483870067 w 224"/>
                <a:gd name="T3" fmla="*/ 725804981 h 816"/>
                <a:gd name="T4" fmla="*/ 483870067 w 224"/>
                <a:gd name="T5" fmla="*/ 1814512751 h 816"/>
                <a:gd name="T6" fmla="*/ 0 w 224"/>
                <a:gd name="T7" fmla="*/ 2056447678 h 816"/>
                <a:gd name="T8" fmla="*/ 0 60000 65536"/>
                <a:gd name="T9" fmla="*/ 0 60000 65536"/>
                <a:gd name="T10" fmla="*/ 0 60000 65536"/>
                <a:gd name="T11" fmla="*/ 0 60000 65536"/>
                <a:gd name="T12" fmla="*/ 0 w 224"/>
                <a:gd name="T13" fmla="*/ 0 h 816"/>
                <a:gd name="T14" fmla="*/ 224 w 224"/>
                <a:gd name="T15" fmla="*/ 816 h 816"/>
              </a:gdLst>
              <a:ahLst/>
              <a:cxnLst>
                <a:cxn ang="T8">
                  <a:pos x="T0" y="T1"/>
                </a:cxn>
                <a:cxn ang="T9">
                  <a:pos x="T2" y="T3"/>
                </a:cxn>
                <a:cxn ang="T10">
                  <a:pos x="T4" y="T5"/>
                </a:cxn>
                <a:cxn ang="T11">
                  <a:pos x="T6" y="T7"/>
                </a:cxn>
              </a:cxnLst>
              <a:rect l="T12" t="T13" r="T14" b="T15"/>
              <a:pathLst>
                <a:path w="224" h="816">
                  <a:moveTo>
                    <a:pt x="192" y="0"/>
                  </a:moveTo>
                  <a:cubicBezTo>
                    <a:pt x="192" y="84"/>
                    <a:pt x="192" y="168"/>
                    <a:pt x="192" y="288"/>
                  </a:cubicBezTo>
                  <a:cubicBezTo>
                    <a:pt x="192" y="408"/>
                    <a:pt x="224" y="632"/>
                    <a:pt x="192" y="720"/>
                  </a:cubicBezTo>
                  <a:cubicBezTo>
                    <a:pt x="160" y="808"/>
                    <a:pt x="24" y="800"/>
                    <a:pt x="0" y="816"/>
                  </a:cubicBezTo>
                </a:path>
              </a:pathLst>
            </a:custGeom>
            <a:noFill/>
            <a:ln w="9525">
              <a:solidFill>
                <a:schemeClr val="tx1"/>
              </a:solidFill>
              <a:round/>
              <a:headEnd/>
              <a:tailEnd/>
            </a:ln>
          </p:spPr>
          <p:txBody>
            <a:bodyPr/>
            <a:lstStyle/>
            <a:p>
              <a:endParaRPr lang="en-US"/>
            </a:p>
          </p:txBody>
        </p:sp>
        <p:sp>
          <p:nvSpPr>
            <p:cNvPr id="48148" name="Freeform 20"/>
            <p:cNvSpPr>
              <a:spLocks/>
            </p:cNvSpPr>
            <p:nvPr/>
          </p:nvSpPr>
          <p:spPr bwMode="auto">
            <a:xfrm>
              <a:off x="4267200" y="2489200"/>
              <a:ext cx="457200" cy="177800"/>
            </a:xfrm>
            <a:custGeom>
              <a:avLst/>
              <a:gdLst>
                <a:gd name="T0" fmla="*/ 0 w 288"/>
                <a:gd name="T1" fmla="*/ 282257522 h 112"/>
                <a:gd name="T2" fmla="*/ 241934997 w 288"/>
                <a:gd name="T3" fmla="*/ 40322501 h 112"/>
                <a:gd name="T4" fmla="*/ 483869993 w 288"/>
                <a:gd name="T5" fmla="*/ 40322501 h 112"/>
                <a:gd name="T6" fmla="*/ 725804891 w 288"/>
                <a:gd name="T7" fmla="*/ 282257522 h 112"/>
                <a:gd name="T8" fmla="*/ 0 60000 65536"/>
                <a:gd name="T9" fmla="*/ 0 60000 65536"/>
                <a:gd name="T10" fmla="*/ 0 60000 65536"/>
                <a:gd name="T11" fmla="*/ 0 60000 65536"/>
                <a:gd name="T12" fmla="*/ 0 w 288"/>
                <a:gd name="T13" fmla="*/ 0 h 112"/>
                <a:gd name="T14" fmla="*/ 288 w 288"/>
                <a:gd name="T15" fmla="*/ 112 h 112"/>
              </a:gdLst>
              <a:ahLst/>
              <a:cxnLst>
                <a:cxn ang="T8">
                  <a:pos x="T0" y="T1"/>
                </a:cxn>
                <a:cxn ang="T9">
                  <a:pos x="T2" y="T3"/>
                </a:cxn>
                <a:cxn ang="T10">
                  <a:pos x="T4" y="T5"/>
                </a:cxn>
                <a:cxn ang="T11">
                  <a:pos x="T6" y="T7"/>
                </a:cxn>
              </a:cxnLst>
              <a:rect l="T12" t="T13" r="T14" b="T15"/>
              <a:pathLst>
                <a:path w="288" h="112">
                  <a:moveTo>
                    <a:pt x="0" y="112"/>
                  </a:moveTo>
                  <a:cubicBezTo>
                    <a:pt x="32" y="72"/>
                    <a:pt x="64" y="32"/>
                    <a:pt x="96" y="16"/>
                  </a:cubicBezTo>
                  <a:cubicBezTo>
                    <a:pt x="128" y="0"/>
                    <a:pt x="160" y="0"/>
                    <a:pt x="192" y="16"/>
                  </a:cubicBezTo>
                  <a:cubicBezTo>
                    <a:pt x="224" y="32"/>
                    <a:pt x="272" y="96"/>
                    <a:pt x="288" y="112"/>
                  </a:cubicBezTo>
                </a:path>
              </a:pathLst>
            </a:custGeom>
            <a:noFill/>
            <a:ln w="9525">
              <a:solidFill>
                <a:schemeClr val="tx1"/>
              </a:solidFill>
              <a:round/>
              <a:headEnd/>
              <a:tailEnd/>
            </a:ln>
          </p:spPr>
          <p:txBody>
            <a:bodyPr/>
            <a:lstStyle/>
            <a:p>
              <a:endParaRPr lang="en-US"/>
            </a:p>
          </p:txBody>
        </p:sp>
        <p:sp>
          <p:nvSpPr>
            <p:cNvPr id="48149" name="Oval 21"/>
            <p:cNvSpPr>
              <a:spLocks noChangeArrowheads="1"/>
            </p:cNvSpPr>
            <p:nvPr/>
          </p:nvSpPr>
          <p:spPr bwMode="auto">
            <a:xfrm>
              <a:off x="4464050" y="4953000"/>
              <a:ext cx="76200" cy="152400"/>
            </a:xfrm>
            <a:prstGeom prst="ellipse">
              <a:avLst/>
            </a:prstGeom>
            <a:solidFill>
              <a:srgbClr val="333333"/>
            </a:solidFill>
            <a:ln w="9525">
              <a:noFill/>
              <a:round/>
              <a:headEnd/>
              <a:tailEnd/>
            </a:ln>
          </p:spPr>
          <p:txBody>
            <a:bodyPr wrap="none" anchor="ctr"/>
            <a:lstStyle/>
            <a:p>
              <a:endParaRPr lang="en-US"/>
            </a:p>
          </p:txBody>
        </p:sp>
        <p:sp>
          <p:nvSpPr>
            <p:cNvPr id="48150" name="Oval 22"/>
            <p:cNvSpPr>
              <a:spLocks noChangeArrowheads="1"/>
            </p:cNvSpPr>
            <p:nvPr/>
          </p:nvSpPr>
          <p:spPr bwMode="auto">
            <a:xfrm flipH="1">
              <a:off x="3336925" y="4235450"/>
              <a:ext cx="76200" cy="152400"/>
            </a:xfrm>
            <a:prstGeom prst="ellipse">
              <a:avLst/>
            </a:prstGeom>
            <a:noFill/>
            <a:ln w="9525">
              <a:solidFill>
                <a:schemeClr val="tx1"/>
              </a:solidFill>
              <a:round/>
              <a:headEnd/>
              <a:tailEnd/>
            </a:ln>
          </p:spPr>
          <p:txBody>
            <a:bodyPr wrap="none" anchor="ctr"/>
            <a:lstStyle/>
            <a:p>
              <a:endParaRPr lang="en-US"/>
            </a:p>
          </p:txBody>
        </p:sp>
        <p:sp>
          <p:nvSpPr>
            <p:cNvPr id="48151" name="Oval 23"/>
            <p:cNvSpPr>
              <a:spLocks noChangeArrowheads="1"/>
            </p:cNvSpPr>
            <p:nvPr/>
          </p:nvSpPr>
          <p:spPr bwMode="auto">
            <a:xfrm rot="21280455" flipH="1">
              <a:off x="3263900" y="3886200"/>
              <a:ext cx="76200" cy="152400"/>
            </a:xfrm>
            <a:prstGeom prst="ellipse">
              <a:avLst/>
            </a:prstGeom>
            <a:noFill/>
            <a:ln w="9525">
              <a:solidFill>
                <a:schemeClr val="tx1"/>
              </a:solidFill>
              <a:round/>
              <a:headEnd/>
              <a:tailEnd/>
            </a:ln>
          </p:spPr>
          <p:txBody>
            <a:bodyPr wrap="none" anchor="ctr"/>
            <a:lstStyle/>
            <a:p>
              <a:endParaRPr lang="en-US"/>
            </a:p>
          </p:txBody>
        </p:sp>
        <p:sp>
          <p:nvSpPr>
            <p:cNvPr id="48152" name="Oval 24"/>
            <p:cNvSpPr>
              <a:spLocks noChangeArrowheads="1"/>
            </p:cNvSpPr>
            <p:nvPr/>
          </p:nvSpPr>
          <p:spPr bwMode="auto">
            <a:xfrm rot="21253163" flipH="1">
              <a:off x="3200400" y="3505200"/>
              <a:ext cx="76200" cy="152400"/>
            </a:xfrm>
            <a:prstGeom prst="ellipse">
              <a:avLst/>
            </a:prstGeom>
            <a:noFill/>
            <a:ln w="9525">
              <a:solidFill>
                <a:schemeClr val="tx1"/>
              </a:solidFill>
              <a:round/>
              <a:headEnd/>
              <a:tailEnd/>
            </a:ln>
          </p:spPr>
          <p:txBody>
            <a:bodyPr wrap="none" anchor="ctr"/>
            <a:lstStyle/>
            <a:p>
              <a:endParaRPr lang="en-US"/>
            </a:p>
          </p:txBody>
        </p:sp>
        <p:sp>
          <p:nvSpPr>
            <p:cNvPr id="48153" name="Oval 25"/>
            <p:cNvSpPr>
              <a:spLocks noChangeArrowheads="1"/>
            </p:cNvSpPr>
            <p:nvPr/>
          </p:nvSpPr>
          <p:spPr bwMode="auto">
            <a:xfrm flipH="1">
              <a:off x="3216275" y="3152775"/>
              <a:ext cx="76200" cy="152400"/>
            </a:xfrm>
            <a:prstGeom prst="ellipse">
              <a:avLst/>
            </a:prstGeom>
            <a:noFill/>
            <a:ln w="9525">
              <a:solidFill>
                <a:schemeClr val="tx1"/>
              </a:solidFill>
              <a:round/>
              <a:headEnd/>
              <a:tailEnd/>
            </a:ln>
          </p:spPr>
          <p:txBody>
            <a:bodyPr wrap="none" anchor="ctr"/>
            <a:lstStyle/>
            <a:p>
              <a:endParaRPr lang="en-US"/>
            </a:p>
          </p:txBody>
        </p:sp>
        <p:sp>
          <p:nvSpPr>
            <p:cNvPr id="48154" name="Oval 26"/>
            <p:cNvSpPr>
              <a:spLocks noChangeArrowheads="1"/>
            </p:cNvSpPr>
            <p:nvPr/>
          </p:nvSpPr>
          <p:spPr bwMode="auto">
            <a:xfrm flipH="1">
              <a:off x="3244850" y="2803525"/>
              <a:ext cx="76200" cy="152400"/>
            </a:xfrm>
            <a:prstGeom prst="ellipse">
              <a:avLst/>
            </a:prstGeom>
            <a:noFill/>
            <a:ln w="9525">
              <a:solidFill>
                <a:schemeClr val="tx1"/>
              </a:solidFill>
              <a:round/>
              <a:headEnd/>
              <a:tailEnd/>
            </a:ln>
          </p:spPr>
          <p:txBody>
            <a:bodyPr wrap="none" anchor="ctr"/>
            <a:lstStyle/>
            <a:p>
              <a:endParaRPr lang="en-US"/>
            </a:p>
          </p:txBody>
        </p:sp>
        <p:sp>
          <p:nvSpPr>
            <p:cNvPr id="48155" name="Oval 27"/>
            <p:cNvSpPr>
              <a:spLocks noChangeArrowheads="1"/>
            </p:cNvSpPr>
            <p:nvPr/>
          </p:nvSpPr>
          <p:spPr bwMode="auto">
            <a:xfrm rot="2700000" flipH="1">
              <a:off x="3810000" y="1905000"/>
              <a:ext cx="76200" cy="152400"/>
            </a:xfrm>
            <a:prstGeom prst="ellipse">
              <a:avLst/>
            </a:prstGeom>
            <a:noFill/>
            <a:ln w="9525">
              <a:solidFill>
                <a:schemeClr val="tx1"/>
              </a:solidFill>
              <a:round/>
              <a:headEnd/>
              <a:tailEnd/>
            </a:ln>
          </p:spPr>
          <p:txBody>
            <a:bodyPr wrap="none" anchor="ctr"/>
            <a:lstStyle/>
            <a:p>
              <a:endParaRPr lang="en-US"/>
            </a:p>
          </p:txBody>
        </p:sp>
        <p:sp>
          <p:nvSpPr>
            <p:cNvPr id="48156" name="Oval 28"/>
            <p:cNvSpPr>
              <a:spLocks noChangeArrowheads="1"/>
            </p:cNvSpPr>
            <p:nvPr/>
          </p:nvSpPr>
          <p:spPr bwMode="auto">
            <a:xfrm rot="2889540" flipH="1">
              <a:off x="3533775" y="2133600"/>
              <a:ext cx="76200" cy="152400"/>
            </a:xfrm>
            <a:prstGeom prst="ellipse">
              <a:avLst/>
            </a:prstGeom>
            <a:noFill/>
            <a:ln w="9525">
              <a:solidFill>
                <a:schemeClr val="tx1"/>
              </a:solidFill>
              <a:round/>
              <a:headEnd/>
              <a:tailEnd/>
            </a:ln>
          </p:spPr>
          <p:txBody>
            <a:bodyPr wrap="none" anchor="ctr"/>
            <a:lstStyle/>
            <a:p>
              <a:endParaRPr lang="en-US"/>
            </a:p>
          </p:txBody>
        </p:sp>
        <p:sp>
          <p:nvSpPr>
            <p:cNvPr id="48157" name="Oval 29"/>
            <p:cNvSpPr>
              <a:spLocks noChangeArrowheads="1"/>
            </p:cNvSpPr>
            <p:nvPr/>
          </p:nvSpPr>
          <p:spPr bwMode="auto">
            <a:xfrm rot="1142474" flipH="1">
              <a:off x="3352800" y="2454275"/>
              <a:ext cx="76200" cy="152400"/>
            </a:xfrm>
            <a:prstGeom prst="ellipse">
              <a:avLst/>
            </a:prstGeom>
            <a:noFill/>
            <a:ln w="9525">
              <a:solidFill>
                <a:schemeClr val="tx1"/>
              </a:solidFill>
              <a:round/>
              <a:headEnd/>
              <a:tailEnd/>
            </a:ln>
          </p:spPr>
          <p:txBody>
            <a:bodyPr wrap="none" anchor="ctr"/>
            <a:lstStyle/>
            <a:p>
              <a:endParaRPr lang="en-US"/>
            </a:p>
          </p:txBody>
        </p:sp>
        <p:sp>
          <p:nvSpPr>
            <p:cNvPr id="48158" name="Oval 30"/>
            <p:cNvSpPr>
              <a:spLocks noChangeArrowheads="1"/>
            </p:cNvSpPr>
            <p:nvPr/>
          </p:nvSpPr>
          <p:spPr bwMode="auto">
            <a:xfrm rot="19876045" flipH="1">
              <a:off x="5346700" y="2133600"/>
              <a:ext cx="76200" cy="152400"/>
            </a:xfrm>
            <a:prstGeom prst="ellipse">
              <a:avLst/>
            </a:prstGeom>
            <a:noFill/>
            <a:ln w="9525">
              <a:solidFill>
                <a:schemeClr val="tx1"/>
              </a:solidFill>
              <a:round/>
              <a:headEnd/>
              <a:tailEnd/>
            </a:ln>
          </p:spPr>
          <p:txBody>
            <a:bodyPr wrap="none" anchor="ctr"/>
            <a:lstStyle/>
            <a:p>
              <a:endParaRPr lang="en-US"/>
            </a:p>
          </p:txBody>
        </p:sp>
        <p:sp>
          <p:nvSpPr>
            <p:cNvPr id="48159" name="Oval 31"/>
            <p:cNvSpPr>
              <a:spLocks noChangeArrowheads="1"/>
            </p:cNvSpPr>
            <p:nvPr/>
          </p:nvSpPr>
          <p:spPr bwMode="auto">
            <a:xfrm rot="19726354" flipH="1">
              <a:off x="5518150" y="2438400"/>
              <a:ext cx="76200" cy="152400"/>
            </a:xfrm>
            <a:prstGeom prst="ellipse">
              <a:avLst/>
            </a:prstGeom>
            <a:noFill/>
            <a:ln w="9525">
              <a:solidFill>
                <a:schemeClr val="tx1"/>
              </a:solidFill>
              <a:round/>
              <a:headEnd/>
              <a:tailEnd/>
            </a:ln>
          </p:spPr>
          <p:txBody>
            <a:bodyPr wrap="none" anchor="ctr"/>
            <a:lstStyle/>
            <a:p>
              <a:endParaRPr lang="en-US"/>
            </a:p>
          </p:txBody>
        </p:sp>
        <p:sp>
          <p:nvSpPr>
            <p:cNvPr id="48160" name="Oval 32"/>
            <p:cNvSpPr>
              <a:spLocks noChangeArrowheads="1"/>
            </p:cNvSpPr>
            <p:nvPr/>
          </p:nvSpPr>
          <p:spPr bwMode="auto">
            <a:xfrm rot="20549292" flipH="1">
              <a:off x="5626100" y="2759075"/>
              <a:ext cx="76200" cy="152400"/>
            </a:xfrm>
            <a:prstGeom prst="ellipse">
              <a:avLst/>
            </a:prstGeom>
            <a:noFill/>
            <a:ln w="9525">
              <a:solidFill>
                <a:schemeClr val="tx1"/>
              </a:solidFill>
              <a:round/>
              <a:headEnd/>
              <a:tailEnd/>
            </a:ln>
          </p:spPr>
          <p:txBody>
            <a:bodyPr wrap="none" anchor="ctr"/>
            <a:lstStyle/>
            <a:p>
              <a:endParaRPr lang="en-US"/>
            </a:p>
          </p:txBody>
        </p:sp>
        <p:sp>
          <p:nvSpPr>
            <p:cNvPr id="48161" name="Oval 33"/>
            <p:cNvSpPr>
              <a:spLocks noChangeArrowheads="1"/>
            </p:cNvSpPr>
            <p:nvPr/>
          </p:nvSpPr>
          <p:spPr bwMode="auto">
            <a:xfrm flipH="1">
              <a:off x="5670550" y="3152775"/>
              <a:ext cx="76200" cy="152400"/>
            </a:xfrm>
            <a:prstGeom prst="ellipse">
              <a:avLst/>
            </a:prstGeom>
            <a:noFill/>
            <a:ln w="9525">
              <a:solidFill>
                <a:schemeClr val="tx1"/>
              </a:solidFill>
              <a:round/>
              <a:headEnd/>
              <a:tailEnd/>
            </a:ln>
          </p:spPr>
          <p:txBody>
            <a:bodyPr wrap="none" anchor="ctr"/>
            <a:lstStyle/>
            <a:p>
              <a:endParaRPr lang="en-US"/>
            </a:p>
          </p:txBody>
        </p:sp>
        <p:sp>
          <p:nvSpPr>
            <p:cNvPr id="48162" name="Oval 34"/>
            <p:cNvSpPr>
              <a:spLocks noChangeArrowheads="1"/>
            </p:cNvSpPr>
            <p:nvPr/>
          </p:nvSpPr>
          <p:spPr bwMode="auto">
            <a:xfrm flipH="1">
              <a:off x="5670550" y="3508375"/>
              <a:ext cx="76200" cy="152400"/>
            </a:xfrm>
            <a:prstGeom prst="ellipse">
              <a:avLst/>
            </a:prstGeom>
            <a:noFill/>
            <a:ln w="9525">
              <a:solidFill>
                <a:schemeClr val="tx1"/>
              </a:solidFill>
              <a:round/>
              <a:headEnd/>
              <a:tailEnd/>
            </a:ln>
          </p:spPr>
          <p:txBody>
            <a:bodyPr wrap="none" anchor="ctr"/>
            <a:lstStyle/>
            <a:p>
              <a:endParaRPr lang="en-US"/>
            </a:p>
          </p:txBody>
        </p:sp>
        <p:sp>
          <p:nvSpPr>
            <p:cNvPr id="48163" name="Oval 35"/>
            <p:cNvSpPr>
              <a:spLocks noChangeArrowheads="1"/>
            </p:cNvSpPr>
            <p:nvPr/>
          </p:nvSpPr>
          <p:spPr bwMode="auto">
            <a:xfrm flipH="1">
              <a:off x="5638800" y="3886200"/>
              <a:ext cx="76200" cy="152400"/>
            </a:xfrm>
            <a:prstGeom prst="ellipse">
              <a:avLst/>
            </a:prstGeom>
            <a:noFill/>
            <a:ln w="9525">
              <a:solidFill>
                <a:schemeClr val="tx1"/>
              </a:solidFill>
              <a:round/>
              <a:headEnd/>
              <a:tailEnd/>
            </a:ln>
          </p:spPr>
          <p:txBody>
            <a:bodyPr wrap="none" anchor="ctr"/>
            <a:lstStyle/>
            <a:p>
              <a:endParaRPr lang="en-US"/>
            </a:p>
          </p:txBody>
        </p:sp>
        <p:sp>
          <p:nvSpPr>
            <p:cNvPr id="48164" name="Oval 36"/>
            <p:cNvSpPr>
              <a:spLocks noChangeArrowheads="1"/>
            </p:cNvSpPr>
            <p:nvPr/>
          </p:nvSpPr>
          <p:spPr bwMode="auto">
            <a:xfrm flipH="1">
              <a:off x="5562600" y="4222750"/>
              <a:ext cx="76200" cy="152400"/>
            </a:xfrm>
            <a:prstGeom prst="ellipse">
              <a:avLst/>
            </a:prstGeom>
            <a:noFill/>
            <a:ln w="9525">
              <a:solidFill>
                <a:schemeClr val="tx1"/>
              </a:solidFill>
              <a:round/>
              <a:headEnd/>
              <a:tailEnd/>
            </a:ln>
          </p:spPr>
          <p:txBody>
            <a:bodyPr wrap="none" anchor="ctr"/>
            <a:lstStyle/>
            <a:p>
              <a:endParaRPr lang="en-US"/>
            </a:p>
          </p:txBody>
        </p:sp>
        <p:sp>
          <p:nvSpPr>
            <p:cNvPr id="48165" name="Oval 37"/>
            <p:cNvSpPr>
              <a:spLocks noChangeArrowheads="1"/>
            </p:cNvSpPr>
            <p:nvPr/>
          </p:nvSpPr>
          <p:spPr bwMode="auto">
            <a:xfrm rot="19655546" flipH="1">
              <a:off x="5105400" y="1905000"/>
              <a:ext cx="76200" cy="152400"/>
            </a:xfrm>
            <a:prstGeom prst="ellipse">
              <a:avLst/>
            </a:prstGeom>
            <a:noFill/>
            <a:ln w="9525">
              <a:solidFill>
                <a:schemeClr val="tx1"/>
              </a:solidFill>
              <a:round/>
              <a:headEnd/>
              <a:tailEnd/>
            </a:ln>
          </p:spPr>
          <p:txBody>
            <a:bodyPr wrap="none" anchor="ctr"/>
            <a:lstStyle/>
            <a:p>
              <a:endParaRPr lang="en-US"/>
            </a:p>
          </p:txBody>
        </p:sp>
        <p:sp>
          <p:nvSpPr>
            <p:cNvPr id="48166" name="Oval 38"/>
            <p:cNvSpPr>
              <a:spLocks noChangeArrowheads="1"/>
            </p:cNvSpPr>
            <p:nvPr/>
          </p:nvSpPr>
          <p:spPr bwMode="auto">
            <a:xfrm rot="1158444" flipH="1">
              <a:off x="5257800" y="3248025"/>
              <a:ext cx="228600" cy="152400"/>
            </a:xfrm>
            <a:prstGeom prst="ellipse">
              <a:avLst/>
            </a:prstGeom>
            <a:solidFill>
              <a:schemeClr val="bg2"/>
            </a:solidFill>
            <a:ln w="9525">
              <a:noFill/>
              <a:round/>
              <a:headEnd/>
              <a:tailEnd/>
            </a:ln>
          </p:spPr>
          <p:txBody>
            <a:bodyPr wrap="none" anchor="ctr"/>
            <a:lstStyle/>
            <a:p>
              <a:endParaRPr lang="en-US"/>
            </a:p>
          </p:txBody>
        </p:sp>
        <p:sp>
          <p:nvSpPr>
            <p:cNvPr id="48167" name="Freeform 39"/>
            <p:cNvSpPr>
              <a:spLocks/>
            </p:cNvSpPr>
            <p:nvPr/>
          </p:nvSpPr>
          <p:spPr bwMode="auto">
            <a:xfrm>
              <a:off x="4546600" y="1981200"/>
              <a:ext cx="1104900" cy="1866900"/>
            </a:xfrm>
            <a:custGeom>
              <a:avLst/>
              <a:gdLst>
                <a:gd name="T0" fmla="*/ 40322498 w 696"/>
                <a:gd name="T1" fmla="*/ 604837447 h 1176"/>
                <a:gd name="T2" fmla="*/ 40322498 w 696"/>
                <a:gd name="T3" fmla="*/ 1572577244 h 1176"/>
                <a:gd name="T4" fmla="*/ 282257500 w 696"/>
                <a:gd name="T5" fmla="*/ 2056447440 h 1176"/>
                <a:gd name="T6" fmla="*/ 524192515 w 696"/>
                <a:gd name="T7" fmla="*/ 2147483647 h 1176"/>
                <a:gd name="T8" fmla="*/ 1249997458 w 696"/>
                <a:gd name="T9" fmla="*/ 2147483647 h 1176"/>
                <a:gd name="T10" fmla="*/ 1612899831 w 696"/>
                <a:gd name="T11" fmla="*/ 2147483647 h 1176"/>
                <a:gd name="T12" fmla="*/ 1733867686 w 696"/>
                <a:gd name="T13" fmla="*/ 2147483647 h 1176"/>
                <a:gd name="T14" fmla="*/ 1491932374 w 696"/>
                <a:gd name="T15" fmla="*/ 1209674895 h 1176"/>
                <a:gd name="T16" fmla="*/ 1249997458 w 696"/>
                <a:gd name="T17" fmla="*/ 604837447 h 1176"/>
                <a:gd name="T18" fmla="*/ 766127430 w 696"/>
                <a:gd name="T19" fmla="*/ 120967499 h 1176"/>
                <a:gd name="T20" fmla="*/ 282257500 w 696"/>
                <a:gd name="T21" fmla="*/ 120967499 h 1176"/>
                <a:gd name="T22" fmla="*/ 40322498 w 696"/>
                <a:gd name="T23" fmla="*/ 846772545 h 1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6"/>
                <a:gd name="T37" fmla="*/ 0 h 1176"/>
                <a:gd name="T38" fmla="*/ 696 w 696"/>
                <a:gd name="T39" fmla="*/ 1176 h 1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6" h="1176">
                  <a:moveTo>
                    <a:pt x="16" y="240"/>
                  </a:moveTo>
                  <a:cubicBezTo>
                    <a:pt x="8" y="384"/>
                    <a:pt x="0" y="528"/>
                    <a:pt x="16" y="624"/>
                  </a:cubicBezTo>
                  <a:cubicBezTo>
                    <a:pt x="32" y="720"/>
                    <a:pt x="80" y="760"/>
                    <a:pt x="112" y="816"/>
                  </a:cubicBezTo>
                  <a:cubicBezTo>
                    <a:pt x="144" y="872"/>
                    <a:pt x="144" y="928"/>
                    <a:pt x="208" y="960"/>
                  </a:cubicBezTo>
                  <a:cubicBezTo>
                    <a:pt x="272" y="992"/>
                    <a:pt x="424" y="976"/>
                    <a:pt x="496" y="1008"/>
                  </a:cubicBezTo>
                  <a:cubicBezTo>
                    <a:pt x="568" y="1040"/>
                    <a:pt x="608" y="1176"/>
                    <a:pt x="640" y="1152"/>
                  </a:cubicBezTo>
                  <a:cubicBezTo>
                    <a:pt x="672" y="1128"/>
                    <a:pt x="696" y="976"/>
                    <a:pt x="688" y="864"/>
                  </a:cubicBezTo>
                  <a:cubicBezTo>
                    <a:pt x="680" y="752"/>
                    <a:pt x="624" y="584"/>
                    <a:pt x="592" y="480"/>
                  </a:cubicBezTo>
                  <a:cubicBezTo>
                    <a:pt x="560" y="376"/>
                    <a:pt x="544" y="312"/>
                    <a:pt x="496" y="240"/>
                  </a:cubicBezTo>
                  <a:cubicBezTo>
                    <a:pt x="448" y="168"/>
                    <a:pt x="368" y="80"/>
                    <a:pt x="304" y="48"/>
                  </a:cubicBezTo>
                  <a:cubicBezTo>
                    <a:pt x="240" y="16"/>
                    <a:pt x="160" y="0"/>
                    <a:pt x="112" y="48"/>
                  </a:cubicBezTo>
                  <a:cubicBezTo>
                    <a:pt x="64" y="96"/>
                    <a:pt x="32" y="288"/>
                    <a:pt x="16" y="336"/>
                  </a:cubicBezTo>
                </a:path>
              </a:pathLst>
            </a:custGeom>
            <a:solidFill>
              <a:srgbClr val="CECDD1"/>
            </a:solidFill>
            <a:ln w="9525">
              <a:solidFill>
                <a:schemeClr val="tx1"/>
              </a:solidFill>
              <a:round/>
              <a:headEnd/>
              <a:tailEnd/>
            </a:ln>
          </p:spPr>
          <p:txBody>
            <a:bodyPr/>
            <a:lstStyle/>
            <a:p>
              <a:endParaRPr lang="en-US"/>
            </a:p>
          </p:txBody>
        </p:sp>
        <p:sp>
          <p:nvSpPr>
            <p:cNvPr id="48168" name="Rectangle 40"/>
            <p:cNvSpPr>
              <a:spLocks noChangeArrowheads="1"/>
            </p:cNvSpPr>
            <p:nvPr/>
          </p:nvSpPr>
          <p:spPr bwMode="auto">
            <a:xfrm rot="-573605">
              <a:off x="5181600" y="2971800"/>
              <a:ext cx="533400" cy="609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8169" name="Line 44"/>
            <p:cNvSpPr>
              <a:spLocks noChangeShapeType="1"/>
            </p:cNvSpPr>
            <p:nvPr/>
          </p:nvSpPr>
          <p:spPr bwMode="auto">
            <a:xfrm rot="10800000" flipV="1">
              <a:off x="5486400" y="3048000"/>
              <a:ext cx="1524000" cy="228600"/>
            </a:xfrm>
            <a:prstGeom prst="line">
              <a:avLst/>
            </a:prstGeom>
            <a:noFill/>
            <a:ln w="9525">
              <a:solidFill>
                <a:schemeClr val="tx1"/>
              </a:solidFill>
              <a:round/>
              <a:headEnd/>
              <a:tailEnd type="triangle" w="med" len="med"/>
            </a:ln>
          </p:spPr>
          <p:txBody>
            <a:bodyPr/>
            <a:lstStyle/>
            <a:p>
              <a:endParaRPr lang="en-US"/>
            </a:p>
          </p:txBody>
        </p:sp>
        <p:sp>
          <p:nvSpPr>
            <p:cNvPr id="48170" name="Text Box 45"/>
            <p:cNvSpPr txBox="1">
              <a:spLocks noChangeArrowheads="1"/>
            </p:cNvSpPr>
            <p:nvPr/>
          </p:nvSpPr>
          <p:spPr bwMode="auto">
            <a:xfrm>
              <a:off x="6994525" y="2754313"/>
              <a:ext cx="1165704" cy="707886"/>
            </a:xfrm>
            <a:prstGeom prst="rect">
              <a:avLst/>
            </a:prstGeom>
            <a:noFill/>
            <a:ln w="9525">
              <a:noFill/>
              <a:miter lim="800000"/>
              <a:headEnd/>
              <a:tailEnd/>
            </a:ln>
          </p:spPr>
          <p:txBody>
            <a:bodyPr wrap="none">
              <a:spAutoFit/>
            </a:bodyPr>
            <a:lstStyle/>
            <a:p>
              <a:r>
                <a:rPr lang="en-US" sz="2000" b="1" dirty="0"/>
                <a:t>Airtight</a:t>
              </a:r>
            </a:p>
            <a:p>
              <a:r>
                <a:rPr lang="en-US" sz="2000" b="1" dirty="0"/>
                <a:t>material</a:t>
              </a:r>
            </a:p>
          </p:txBody>
        </p:sp>
        <p:sp>
          <p:nvSpPr>
            <p:cNvPr id="48171" name="Freeform 49"/>
            <p:cNvSpPr>
              <a:spLocks/>
            </p:cNvSpPr>
            <p:nvPr/>
          </p:nvSpPr>
          <p:spPr bwMode="auto">
            <a:xfrm flipH="1">
              <a:off x="4787900" y="1295400"/>
              <a:ext cx="2146300" cy="4038600"/>
            </a:xfrm>
            <a:custGeom>
              <a:avLst/>
              <a:gdLst>
                <a:gd name="T0" fmla="*/ 0 w 1352"/>
                <a:gd name="T1" fmla="*/ 2147483647 h 2544"/>
                <a:gd name="T2" fmla="*/ 120967506 w 1352"/>
                <a:gd name="T3" fmla="*/ 2147483647 h 2544"/>
                <a:gd name="T4" fmla="*/ 604837480 w 1352"/>
                <a:gd name="T5" fmla="*/ 2147483647 h 2544"/>
                <a:gd name="T6" fmla="*/ 604837480 w 1352"/>
                <a:gd name="T7" fmla="*/ 2147483647 h 2544"/>
                <a:gd name="T8" fmla="*/ 725804936 w 1352"/>
                <a:gd name="T9" fmla="*/ 2147483647 h 2544"/>
                <a:gd name="T10" fmla="*/ 725804936 w 1352"/>
                <a:gd name="T11" fmla="*/ 2147483647 h 2544"/>
                <a:gd name="T12" fmla="*/ 1088707504 w 1352"/>
                <a:gd name="T13" fmla="*/ 1330642386 h 2544"/>
                <a:gd name="T14" fmla="*/ 1935480095 w 1352"/>
                <a:gd name="T15" fmla="*/ 967740025 h 2544"/>
                <a:gd name="T16" fmla="*/ 2147483647 w 1352"/>
                <a:gd name="T17" fmla="*/ 725804920 h 2544"/>
                <a:gd name="T18" fmla="*/ 2147483647 w 1352"/>
                <a:gd name="T19" fmla="*/ 483870013 h 2544"/>
                <a:gd name="T20" fmla="*/ 2147483647 w 1352"/>
                <a:gd name="T21" fmla="*/ 0 h 2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2"/>
                <a:gd name="T34" fmla="*/ 0 h 2544"/>
                <a:gd name="T35" fmla="*/ 1352 w 1352"/>
                <a:gd name="T36" fmla="*/ 2544 h 2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2" h="2544">
                  <a:moveTo>
                    <a:pt x="0" y="2544"/>
                  </a:moveTo>
                  <a:cubicBezTo>
                    <a:pt x="4" y="2428"/>
                    <a:pt x="8" y="2312"/>
                    <a:pt x="48" y="2208"/>
                  </a:cubicBezTo>
                  <a:cubicBezTo>
                    <a:pt x="88" y="2104"/>
                    <a:pt x="208" y="2048"/>
                    <a:pt x="240" y="1920"/>
                  </a:cubicBezTo>
                  <a:cubicBezTo>
                    <a:pt x="272" y="1792"/>
                    <a:pt x="232" y="1560"/>
                    <a:pt x="240" y="1440"/>
                  </a:cubicBezTo>
                  <a:cubicBezTo>
                    <a:pt x="248" y="1320"/>
                    <a:pt x="280" y="1288"/>
                    <a:pt x="288" y="1200"/>
                  </a:cubicBezTo>
                  <a:cubicBezTo>
                    <a:pt x="296" y="1112"/>
                    <a:pt x="264" y="1024"/>
                    <a:pt x="288" y="912"/>
                  </a:cubicBezTo>
                  <a:cubicBezTo>
                    <a:pt x="312" y="800"/>
                    <a:pt x="352" y="616"/>
                    <a:pt x="432" y="528"/>
                  </a:cubicBezTo>
                  <a:cubicBezTo>
                    <a:pt x="512" y="440"/>
                    <a:pt x="680" y="424"/>
                    <a:pt x="768" y="384"/>
                  </a:cubicBezTo>
                  <a:cubicBezTo>
                    <a:pt x="856" y="344"/>
                    <a:pt x="872" y="320"/>
                    <a:pt x="960" y="288"/>
                  </a:cubicBezTo>
                  <a:cubicBezTo>
                    <a:pt x="1048" y="256"/>
                    <a:pt x="1240" y="240"/>
                    <a:pt x="1296" y="192"/>
                  </a:cubicBezTo>
                  <a:cubicBezTo>
                    <a:pt x="1352" y="144"/>
                    <a:pt x="1296" y="32"/>
                    <a:pt x="1296" y="0"/>
                  </a:cubicBezTo>
                </a:path>
              </a:pathLst>
            </a:custGeom>
            <a:noFill/>
            <a:ln w="9525">
              <a:solidFill>
                <a:schemeClr val="tx1"/>
              </a:solidFill>
              <a:round/>
              <a:headEnd/>
              <a:tailEnd/>
            </a:ln>
          </p:spPr>
          <p:txBody>
            <a:bodyPr/>
            <a:lstStyle/>
            <a:p>
              <a:endParaRPr lang="en-US"/>
            </a:p>
          </p:txBody>
        </p:sp>
        <p:sp>
          <p:nvSpPr>
            <p:cNvPr id="48172" name="Freeform 50"/>
            <p:cNvSpPr>
              <a:spLocks/>
            </p:cNvSpPr>
            <p:nvPr/>
          </p:nvSpPr>
          <p:spPr bwMode="auto">
            <a:xfrm>
              <a:off x="1981200" y="1295400"/>
              <a:ext cx="2146300" cy="4038600"/>
            </a:xfrm>
            <a:custGeom>
              <a:avLst/>
              <a:gdLst>
                <a:gd name="T0" fmla="*/ 0 w 1352"/>
                <a:gd name="T1" fmla="*/ 2147483647 h 2544"/>
                <a:gd name="T2" fmla="*/ 120967506 w 1352"/>
                <a:gd name="T3" fmla="*/ 2147483647 h 2544"/>
                <a:gd name="T4" fmla="*/ 604837480 w 1352"/>
                <a:gd name="T5" fmla="*/ 2147483647 h 2544"/>
                <a:gd name="T6" fmla="*/ 604837480 w 1352"/>
                <a:gd name="T7" fmla="*/ 2147483647 h 2544"/>
                <a:gd name="T8" fmla="*/ 725804936 w 1352"/>
                <a:gd name="T9" fmla="*/ 2147483647 h 2544"/>
                <a:gd name="T10" fmla="*/ 725804936 w 1352"/>
                <a:gd name="T11" fmla="*/ 2147483647 h 2544"/>
                <a:gd name="T12" fmla="*/ 1088707504 w 1352"/>
                <a:gd name="T13" fmla="*/ 1330642386 h 2544"/>
                <a:gd name="T14" fmla="*/ 1935480095 w 1352"/>
                <a:gd name="T15" fmla="*/ 967740025 h 2544"/>
                <a:gd name="T16" fmla="*/ 2147483647 w 1352"/>
                <a:gd name="T17" fmla="*/ 725804920 h 2544"/>
                <a:gd name="T18" fmla="*/ 2147483647 w 1352"/>
                <a:gd name="T19" fmla="*/ 483870013 h 2544"/>
                <a:gd name="T20" fmla="*/ 2147483647 w 1352"/>
                <a:gd name="T21" fmla="*/ 0 h 2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2"/>
                <a:gd name="T34" fmla="*/ 0 h 2544"/>
                <a:gd name="T35" fmla="*/ 1352 w 1352"/>
                <a:gd name="T36" fmla="*/ 2544 h 2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2" h="2544">
                  <a:moveTo>
                    <a:pt x="0" y="2544"/>
                  </a:moveTo>
                  <a:cubicBezTo>
                    <a:pt x="4" y="2428"/>
                    <a:pt x="8" y="2312"/>
                    <a:pt x="48" y="2208"/>
                  </a:cubicBezTo>
                  <a:cubicBezTo>
                    <a:pt x="88" y="2104"/>
                    <a:pt x="208" y="2048"/>
                    <a:pt x="240" y="1920"/>
                  </a:cubicBezTo>
                  <a:cubicBezTo>
                    <a:pt x="272" y="1792"/>
                    <a:pt x="232" y="1560"/>
                    <a:pt x="240" y="1440"/>
                  </a:cubicBezTo>
                  <a:cubicBezTo>
                    <a:pt x="248" y="1320"/>
                    <a:pt x="280" y="1288"/>
                    <a:pt x="288" y="1200"/>
                  </a:cubicBezTo>
                  <a:cubicBezTo>
                    <a:pt x="296" y="1112"/>
                    <a:pt x="264" y="1024"/>
                    <a:pt x="288" y="912"/>
                  </a:cubicBezTo>
                  <a:cubicBezTo>
                    <a:pt x="312" y="800"/>
                    <a:pt x="352" y="616"/>
                    <a:pt x="432" y="528"/>
                  </a:cubicBezTo>
                  <a:cubicBezTo>
                    <a:pt x="512" y="440"/>
                    <a:pt x="680" y="424"/>
                    <a:pt x="768" y="384"/>
                  </a:cubicBezTo>
                  <a:cubicBezTo>
                    <a:pt x="856" y="344"/>
                    <a:pt x="872" y="320"/>
                    <a:pt x="960" y="288"/>
                  </a:cubicBezTo>
                  <a:cubicBezTo>
                    <a:pt x="1048" y="256"/>
                    <a:pt x="1240" y="240"/>
                    <a:pt x="1296" y="192"/>
                  </a:cubicBezTo>
                  <a:cubicBezTo>
                    <a:pt x="1352" y="144"/>
                    <a:pt x="1296" y="32"/>
                    <a:pt x="1296" y="0"/>
                  </a:cubicBezTo>
                </a:path>
              </a:pathLst>
            </a:custGeom>
            <a:noFill/>
            <a:ln w="9525">
              <a:solidFill>
                <a:schemeClr val="tx1"/>
              </a:solidFill>
              <a:round/>
              <a:headEnd/>
              <a:tailEnd/>
            </a:ln>
          </p:spPr>
          <p:txBody>
            <a:bodyPr/>
            <a:lstStyle/>
            <a:p>
              <a:endParaRPr lang="en-US"/>
            </a:p>
          </p:txBody>
        </p:sp>
      </p:grpSp>
      <p:sp>
        <p:nvSpPr>
          <p:cNvPr id="48" name="Slide Number Placeholder 47"/>
          <p:cNvSpPr>
            <a:spLocks noGrp="1"/>
          </p:cNvSpPr>
          <p:nvPr>
            <p:ph type="sldNum" sz="quarter" idx="12"/>
          </p:nvPr>
        </p:nvSpPr>
        <p:spPr/>
        <p:txBody>
          <a:bodyPr/>
          <a:lstStyle/>
          <a:p>
            <a:fld id="{9648F39E-9C37-485F-AC97-16BB4BDF9F49}" type="slidenum">
              <a:rPr kumimoji="0" lang="en-US" smtClean="0"/>
              <a:pPr/>
              <a:t>27</a:t>
            </a:fld>
            <a:endParaRPr kumimoji="0" lang="en-US"/>
          </a:p>
        </p:txBody>
      </p:sp>
      <p:sp>
        <p:nvSpPr>
          <p:cNvPr id="49" name="Footer Placeholder 48"/>
          <p:cNvSpPr>
            <a:spLocks noGrp="1"/>
          </p:cNvSpPr>
          <p:nvPr>
            <p:ph type="ftr" sz="quarter" idx="11"/>
          </p:nvPr>
        </p:nvSpPr>
        <p:spPr/>
        <p:txBody>
          <a:bodyPr/>
          <a:lstStyle/>
          <a:p>
            <a:r>
              <a:rPr kumimoji="0" lang="en-US" smtClean="0"/>
              <a:t>M1303 VERSION 6.0 </a:t>
            </a:r>
            <a:endParaRPr kumimoji="0" lang="en-US"/>
          </a:p>
        </p:txBody>
      </p:sp>
      <p:sp>
        <p:nvSpPr>
          <p:cNvPr id="50" name="Date Placeholder 49"/>
          <p:cNvSpPr>
            <a:spLocks noGrp="1"/>
          </p:cNvSpPr>
          <p:nvPr>
            <p:ph type="dt" sz="half" idx="10"/>
          </p:nvPr>
        </p:nvSpPr>
        <p:spPr/>
        <p:txBody>
          <a:bodyPr/>
          <a:lstStyle/>
          <a:p>
            <a:fld id="{82AA0330-160C-42B6-8EA3-B25082FC4FB0}" type="datetime1">
              <a:rPr lang="en-US" smtClean="0"/>
              <a:pPr/>
              <a:t>4/27/2012</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43000" y="457200"/>
            <a:ext cx="7543800" cy="914400"/>
          </a:xfrm>
          <a:noFill/>
          <a:ln/>
        </p:spPr>
        <p:txBody>
          <a:bodyPr/>
          <a:lstStyle/>
          <a:p>
            <a:r>
              <a:rPr lang="en-US" sz="3200" b="1" dirty="0" smtClean="0">
                <a:effectLst/>
              </a:rPr>
              <a:t>Prepare Sealing Material </a:t>
            </a:r>
          </a:p>
        </p:txBody>
      </p:sp>
      <p:sp>
        <p:nvSpPr>
          <p:cNvPr id="92163" name="Rectangle 3"/>
          <p:cNvSpPr>
            <a:spLocks noGrp="1" noChangeArrowheads="1"/>
          </p:cNvSpPr>
          <p:nvPr>
            <p:ph idx="1"/>
          </p:nvPr>
        </p:nvSpPr>
        <p:spPr>
          <a:xfrm>
            <a:off x="304800" y="1905000"/>
            <a:ext cx="8534400" cy="4267200"/>
          </a:xfrm>
          <a:noFill/>
          <a:ln/>
        </p:spPr>
        <p:txBody>
          <a:bodyPr/>
          <a:lstStyle/>
          <a:p>
            <a:pPr>
              <a:lnSpc>
                <a:spcPct val="90000"/>
              </a:lnSpc>
            </a:pPr>
            <a:r>
              <a:rPr lang="en-US" sz="2800" dirty="0" smtClean="0">
                <a:effectLst/>
              </a:rPr>
              <a:t>Since air can pass through most dressings and bandages, you must place airtight material over the chest wound before you dress and bandage the wound.</a:t>
            </a:r>
          </a:p>
          <a:p>
            <a:pPr>
              <a:lnSpc>
                <a:spcPct val="90000"/>
              </a:lnSpc>
            </a:pPr>
            <a:endParaRPr lang="en-US" sz="2800" dirty="0" smtClean="0">
              <a:effectLst/>
            </a:endParaRPr>
          </a:p>
          <a:p>
            <a:pPr>
              <a:lnSpc>
                <a:spcPct val="90000"/>
              </a:lnSpc>
            </a:pPr>
            <a:r>
              <a:rPr lang="en-US" sz="2800" dirty="0" smtClean="0">
                <a:effectLst/>
              </a:rPr>
              <a:t>Plastic from a field dressing or other bandage pack is one source of airtight material.</a:t>
            </a:r>
          </a:p>
          <a:p>
            <a:pPr>
              <a:lnSpc>
                <a:spcPct val="90000"/>
              </a:lnSpc>
            </a:pPr>
            <a:endParaRPr lang="en-US" sz="2800" dirty="0" smtClean="0">
              <a:effectLst/>
            </a:endParaRPr>
          </a:p>
          <a:p>
            <a:pPr>
              <a:lnSpc>
                <a:spcPct val="90000"/>
              </a:lnSpc>
            </a:pPr>
            <a:r>
              <a:rPr lang="en-US" sz="2800" dirty="0" smtClean="0">
                <a:effectLst/>
              </a:rPr>
              <a:t>Specific chest seals like the </a:t>
            </a:r>
            <a:r>
              <a:rPr lang="en-US" sz="2800" dirty="0" err="1" smtClean="0">
                <a:effectLst/>
              </a:rPr>
              <a:t>Hyfin</a:t>
            </a:r>
            <a:r>
              <a:rPr lang="en-US" sz="2800" baseline="30000" dirty="0" smtClean="0">
                <a:effectLst/>
              </a:rPr>
              <a:t>®</a:t>
            </a:r>
            <a:r>
              <a:rPr lang="en-US" sz="2800" dirty="0" smtClean="0">
                <a:effectLst/>
              </a:rPr>
              <a:t> or Bolin</a:t>
            </a:r>
            <a:r>
              <a:rPr lang="en-US" sz="2800" baseline="30000" dirty="0" smtClean="0">
                <a:effectLst/>
              </a:rPr>
              <a:t>®</a:t>
            </a:r>
            <a:r>
              <a:rPr lang="en-US" sz="2800" dirty="0" smtClean="0">
                <a:effectLst/>
              </a:rPr>
              <a:t> chest seal may be used</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28</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DC6C9C52-4E96-4368-828C-C83F4ABCFB73}" type="datetime1">
              <a:rPr lang="en-US" smtClean="0"/>
              <a:pPr/>
              <a:t>4/27/2012</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143000" y="381000"/>
            <a:ext cx="7162800" cy="1143000"/>
          </a:xfrm>
          <a:noFill/>
          <a:ln/>
        </p:spPr>
        <p:txBody>
          <a:bodyPr/>
          <a:lstStyle/>
          <a:p>
            <a:r>
              <a:rPr lang="en-US" sz="3200" b="1" dirty="0" smtClean="0">
                <a:effectLst/>
              </a:rPr>
              <a:t>Commercial Chest Seals</a:t>
            </a:r>
          </a:p>
        </p:txBody>
      </p:sp>
      <p:grpSp>
        <p:nvGrpSpPr>
          <p:cNvPr id="11" name="Group 10"/>
          <p:cNvGrpSpPr/>
          <p:nvPr/>
        </p:nvGrpSpPr>
        <p:grpSpPr>
          <a:xfrm>
            <a:off x="806450" y="1905000"/>
            <a:ext cx="7194550" cy="4343400"/>
            <a:chOff x="425450" y="1066800"/>
            <a:chExt cx="7880350" cy="5575300"/>
          </a:xfrm>
        </p:grpSpPr>
        <p:pic>
          <p:nvPicPr>
            <p:cNvPr id="93187" name="Picture 3" descr="10_at290">
              <a:hlinkClick r:id="rId3"/>
            </p:cNvPr>
            <p:cNvPicPr>
              <a:picLocks noChangeAspect="1" noChangeArrowheads="1"/>
            </p:cNvPicPr>
            <p:nvPr/>
          </p:nvPicPr>
          <p:blipFill>
            <a:blip r:embed="rId4" cstate="print"/>
            <a:srcRect/>
            <a:stretch>
              <a:fillRect/>
            </a:stretch>
          </p:blipFill>
          <p:spPr bwMode="auto">
            <a:xfrm>
              <a:off x="898525" y="1066800"/>
              <a:ext cx="3505200" cy="2514600"/>
            </a:xfrm>
            <a:prstGeom prst="rect">
              <a:avLst/>
            </a:prstGeom>
            <a:noFill/>
          </p:spPr>
        </p:pic>
        <p:pic>
          <p:nvPicPr>
            <p:cNvPr id="93188" name="Picture 4" descr="10-0015_a"/>
            <p:cNvPicPr>
              <a:picLocks noChangeAspect="1" noChangeArrowheads="1"/>
            </p:cNvPicPr>
            <p:nvPr/>
          </p:nvPicPr>
          <p:blipFill>
            <a:blip r:embed="rId5" cstate="print"/>
            <a:srcRect/>
            <a:stretch>
              <a:fillRect/>
            </a:stretch>
          </p:blipFill>
          <p:spPr bwMode="auto">
            <a:xfrm>
              <a:off x="5165725" y="1066800"/>
              <a:ext cx="2962275" cy="2514600"/>
            </a:xfrm>
            <a:prstGeom prst="rect">
              <a:avLst/>
            </a:prstGeom>
            <a:noFill/>
          </p:spPr>
        </p:pic>
        <p:sp>
          <p:nvSpPr>
            <p:cNvPr id="93189" name="Text Box 5"/>
            <p:cNvSpPr txBox="1">
              <a:spLocks noChangeArrowheads="1"/>
            </p:cNvSpPr>
            <p:nvPr/>
          </p:nvSpPr>
          <p:spPr bwMode="auto">
            <a:xfrm>
              <a:off x="1279525" y="3581400"/>
              <a:ext cx="2819400" cy="366713"/>
            </a:xfrm>
            <a:prstGeom prst="rect">
              <a:avLst/>
            </a:prstGeom>
            <a:noFill/>
            <a:ln w="12700">
              <a:noFill/>
              <a:miter lim="800000"/>
              <a:headEnd type="none" w="sm" len="sm"/>
              <a:tailEnd type="none" w="sm" len="sm"/>
            </a:ln>
            <a:effectLst/>
          </p:spPr>
          <p:txBody>
            <a:bodyPr>
              <a:spAutoFit/>
            </a:bodyPr>
            <a:lstStyle/>
            <a:p>
              <a:r>
                <a:rPr lang="en-US"/>
                <a:t>Asherman Chest seal</a:t>
              </a:r>
            </a:p>
          </p:txBody>
        </p:sp>
        <p:sp>
          <p:nvSpPr>
            <p:cNvPr id="93191" name="Text Box 7"/>
            <p:cNvSpPr txBox="1">
              <a:spLocks noChangeArrowheads="1"/>
            </p:cNvSpPr>
            <p:nvPr/>
          </p:nvSpPr>
          <p:spPr bwMode="auto">
            <a:xfrm>
              <a:off x="5470525" y="3581400"/>
              <a:ext cx="2835275" cy="366713"/>
            </a:xfrm>
            <a:prstGeom prst="rect">
              <a:avLst/>
            </a:prstGeom>
            <a:noFill/>
            <a:ln w="12700">
              <a:noFill/>
              <a:miter lim="800000"/>
              <a:headEnd type="none" w="sm" len="sm"/>
              <a:tailEnd type="none" w="sm" len="sm"/>
            </a:ln>
            <a:effectLst/>
          </p:spPr>
          <p:txBody>
            <a:bodyPr>
              <a:spAutoFit/>
            </a:bodyPr>
            <a:lstStyle/>
            <a:p>
              <a:r>
                <a:rPr lang="en-US"/>
                <a:t>Hyfin Chest Seal</a:t>
              </a:r>
            </a:p>
          </p:txBody>
        </p:sp>
        <p:pic>
          <p:nvPicPr>
            <p:cNvPr id="93192" name="Picture 8" descr="bolin chest seal"/>
            <p:cNvPicPr>
              <a:picLocks noChangeAspect="1" noChangeArrowheads="1"/>
            </p:cNvPicPr>
            <p:nvPr/>
          </p:nvPicPr>
          <p:blipFill>
            <a:blip r:embed="rId6" cstate="print"/>
            <a:srcRect/>
            <a:stretch>
              <a:fillRect/>
            </a:stretch>
          </p:blipFill>
          <p:spPr bwMode="auto">
            <a:xfrm>
              <a:off x="3086100" y="3948113"/>
              <a:ext cx="3390900" cy="2693987"/>
            </a:xfrm>
            <a:prstGeom prst="rect">
              <a:avLst/>
            </a:prstGeom>
            <a:noFill/>
          </p:spPr>
        </p:pic>
        <p:sp>
          <p:nvSpPr>
            <p:cNvPr id="93193" name="Text Box 9"/>
            <p:cNvSpPr txBox="1">
              <a:spLocks noChangeArrowheads="1"/>
            </p:cNvSpPr>
            <p:nvPr/>
          </p:nvSpPr>
          <p:spPr bwMode="auto">
            <a:xfrm>
              <a:off x="517525" y="5065713"/>
              <a:ext cx="2301875" cy="366712"/>
            </a:xfrm>
            <a:prstGeom prst="rect">
              <a:avLst/>
            </a:prstGeom>
            <a:noFill/>
            <a:ln w="12700">
              <a:noFill/>
              <a:miter lim="800000"/>
              <a:headEnd type="none" w="sm" len="sm"/>
              <a:tailEnd type="none" w="sm" len="sm"/>
            </a:ln>
            <a:effectLst/>
          </p:spPr>
          <p:txBody>
            <a:bodyPr>
              <a:spAutoFit/>
            </a:bodyPr>
            <a:lstStyle/>
            <a:p>
              <a:endParaRPr lang="en-US"/>
            </a:p>
          </p:txBody>
        </p:sp>
        <p:sp>
          <p:nvSpPr>
            <p:cNvPr id="93194" name="Text Box 10"/>
            <p:cNvSpPr txBox="1">
              <a:spLocks noChangeArrowheads="1"/>
            </p:cNvSpPr>
            <p:nvPr/>
          </p:nvSpPr>
          <p:spPr bwMode="auto">
            <a:xfrm>
              <a:off x="425450" y="5164138"/>
              <a:ext cx="2393950" cy="366712"/>
            </a:xfrm>
            <a:prstGeom prst="rect">
              <a:avLst/>
            </a:prstGeom>
            <a:noFill/>
            <a:ln w="12700">
              <a:noFill/>
              <a:miter lim="800000"/>
              <a:headEnd type="none" w="sm" len="sm"/>
              <a:tailEnd type="none" w="sm" len="sm"/>
            </a:ln>
            <a:effectLst/>
          </p:spPr>
          <p:txBody>
            <a:bodyPr>
              <a:spAutoFit/>
            </a:bodyPr>
            <a:lstStyle/>
            <a:p>
              <a:endParaRPr lang="en-US"/>
            </a:p>
          </p:txBody>
        </p:sp>
        <p:sp>
          <p:nvSpPr>
            <p:cNvPr id="93195" name="Text Box 11"/>
            <p:cNvSpPr txBox="1">
              <a:spLocks noChangeArrowheads="1"/>
            </p:cNvSpPr>
            <p:nvPr/>
          </p:nvSpPr>
          <p:spPr bwMode="auto">
            <a:xfrm>
              <a:off x="609600" y="4895850"/>
              <a:ext cx="2209800" cy="366713"/>
            </a:xfrm>
            <a:prstGeom prst="rect">
              <a:avLst/>
            </a:prstGeom>
            <a:noFill/>
            <a:ln w="12700">
              <a:noFill/>
              <a:miter lim="800000"/>
              <a:headEnd type="none" w="sm" len="sm"/>
              <a:tailEnd type="none" w="sm" len="sm"/>
            </a:ln>
            <a:effectLst/>
          </p:spPr>
          <p:txBody>
            <a:bodyPr>
              <a:spAutoFit/>
            </a:bodyPr>
            <a:lstStyle/>
            <a:p>
              <a:r>
                <a:rPr lang="en-US"/>
                <a:t> Bolin Chest Seal</a:t>
              </a:r>
            </a:p>
          </p:txBody>
        </p:sp>
      </p:grpSp>
      <p:sp>
        <p:nvSpPr>
          <p:cNvPr id="13" name="Slide Number Placeholder 12"/>
          <p:cNvSpPr>
            <a:spLocks noGrp="1"/>
          </p:cNvSpPr>
          <p:nvPr>
            <p:ph type="sldNum" sz="quarter" idx="12"/>
          </p:nvPr>
        </p:nvSpPr>
        <p:spPr/>
        <p:txBody>
          <a:bodyPr/>
          <a:lstStyle/>
          <a:p>
            <a:fld id="{9648F39E-9C37-485F-AC97-16BB4BDF9F49}" type="slidenum">
              <a:rPr kumimoji="0" lang="en-US" smtClean="0"/>
              <a:pPr/>
              <a:t>29</a:t>
            </a:fld>
            <a:endParaRPr kumimoji="0" lang="en-US"/>
          </a:p>
        </p:txBody>
      </p:sp>
      <p:sp>
        <p:nvSpPr>
          <p:cNvPr id="14" name="Footer Placeholder 13"/>
          <p:cNvSpPr>
            <a:spLocks noGrp="1"/>
          </p:cNvSpPr>
          <p:nvPr>
            <p:ph type="ftr" sz="quarter" idx="11"/>
          </p:nvPr>
        </p:nvSpPr>
        <p:spPr/>
        <p:txBody>
          <a:bodyPr/>
          <a:lstStyle/>
          <a:p>
            <a:r>
              <a:rPr kumimoji="0" lang="en-US" smtClean="0"/>
              <a:t>M1303 VERSION 6.0 </a:t>
            </a:r>
            <a:endParaRPr kumimoji="0" lang="en-US"/>
          </a:p>
        </p:txBody>
      </p:sp>
      <p:sp>
        <p:nvSpPr>
          <p:cNvPr id="15" name="Date Placeholder 14"/>
          <p:cNvSpPr>
            <a:spLocks noGrp="1"/>
          </p:cNvSpPr>
          <p:nvPr>
            <p:ph type="dt" sz="half" idx="10"/>
          </p:nvPr>
        </p:nvSpPr>
        <p:spPr/>
        <p:txBody>
          <a:bodyPr/>
          <a:lstStyle/>
          <a:p>
            <a:fld id="{B14A318A-5D94-43FA-AEF9-80E84F4CFC9C}" type="datetime1">
              <a:rPr lang="en-US" smtClean="0"/>
              <a:pPr/>
              <a:t>4/27/2012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xfrm>
            <a:off x="1143000" y="533400"/>
            <a:ext cx="7162800" cy="990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Check the Casualty for Responsiveness</a:t>
            </a:r>
            <a:endParaRPr lang="en-US" sz="3200" dirty="0" smtClean="0">
              <a:solidFill>
                <a:srgbClr val="FFC000"/>
              </a:solidFill>
              <a:effectLst/>
            </a:endParaRPr>
          </a:p>
        </p:txBody>
      </p:sp>
      <p:sp>
        <p:nvSpPr>
          <p:cNvPr id="15362" name="Rectangle 3"/>
          <p:cNvSpPr>
            <a:spLocks noGrp="1" noChangeArrowheads="1"/>
          </p:cNvSpPr>
          <p:nvPr>
            <p:ph idx="1"/>
          </p:nvPr>
        </p:nvSpPr>
        <p:spPr bwMode="auto">
          <a:xfrm>
            <a:off x="304800" y="1874837"/>
            <a:ext cx="8686800" cy="4678363"/>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2400" b="1" dirty="0" smtClean="0">
                <a:effectLst/>
              </a:rPr>
              <a:t>If the casualty appears to be unconscious, check the casualty for responsiveness. Ask in a loud, but calm, voice: “Are you okay?” Also, gently shake or tap the casualty on the shoulder.</a:t>
            </a:r>
          </a:p>
          <a:p>
            <a:pPr eaLnBrk="1" hangingPunct="1"/>
            <a:endParaRPr lang="en-US" sz="2400" b="1" dirty="0" smtClean="0">
              <a:effectLst/>
            </a:endParaRPr>
          </a:p>
          <a:p>
            <a:pPr eaLnBrk="1" hangingPunct="1"/>
            <a:r>
              <a:rPr lang="en-US" sz="2400" b="1" dirty="0" smtClean="0">
                <a:effectLst/>
              </a:rPr>
              <a:t>If the casualty does not respond, position the casualty and open his airway.</a:t>
            </a:r>
          </a:p>
        </p:txBody>
      </p:sp>
      <p:pic>
        <p:nvPicPr>
          <p:cNvPr id="15363" name="Picture 4" descr="cpr01"/>
          <p:cNvPicPr>
            <a:picLocks noChangeAspect="1" noChangeArrowheads="1"/>
          </p:cNvPicPr>
          <p:nvPr/>
        </p:nvPicPr>
        <p:blipFill>
          <a:blip r:embed="rId3" cstate="print"/>
          <a:srcRect/>
          <a:stretch>
            <a:fillRect/>
          </a:stretch>
        </p:blipFill>
        <p:spPr bwMode="auto">
          <a:xfrm>
            <a:off x="3352800" y="3886200"/>
            <a:ext cx="4800600" cy="2493269"/>
          </a:xfrm>
          <a:prstGeom prst="rect">
            <a:avLst/>
          </a:prstGeom>
          <a:solidFill>
            <a:schemeClr val="accent1"/>
          </a:solidFill>
          <a:ln w="9525">
            <a:noFill/>
            <a:miter lim="800000"/>
            <a:headEnd/>
            <a:tailEnd/>
          </a:ln>
        </p:spPr>
      </p:pic>
      <p:sp>
        <p:nvSpPr>
          <p:cNvPr id="6" name="Slide Number Placeholder 5"/>
          <p:cNvSpPr>
            <a:spLocks noGrp="1"/>
          </p:cNvSpPr>
          <p:nvPr>
            <p:ph type="sldNum" sz="quarter" idx="12"/>
          </p:nvPr>
        </p:nvSpPr>
        <p:spPr/>
        <p:txBody>
          <a:bodyPr/>
          <a:lstStyle/>
          <a:p>
            <a:fld id="{9648F39E-9C37-485F-AC97-16BB4BDF9F49}" type="slidenum">
              <a:rPr kumimoji="0" lang="en-US" smtClean="0"/>
              <a:pPr/>
              <a:t>3</a:t>
            </a:fld>
            <a:endParaRPr kumimoji="0" lang="en-US"/>
          </a:p>
        </p:txBody>
      </p:sp>
      <p:sp>
        <p:nvSpPr>
          <p:cNvPr id="7" name="Footer Placeholder 6"/>
          <p:cNvSpPr>
            <a:spLocks noGrp="1"/>
          </p:cNvSpPr>
          <p:nvPr>
            <p:ph type="ftr" sz="quarter" idx="11"/>
          </p:nvPr>
        </p:nvSpPr>
        <p:spPr/>
        <p:txBody>
          <a:bodyPr/>
          <a:lstStyle/>
          <a:p>
            <a:r>
              <a:rPr kumimoji="0" lang="en-US" smtClean="0"/>
              <a:t>M1303 VERSION 6.0 </a:t>
            </a:r>
            <a:endParaRPr kumimoji="0" lang="en-US"/>
          </a:p>
        </p:txBody>
      </p:sp>
      <p:sp>
        <p:nvSpPr>
          <p:cNvPr id="8" name="Date Placeholder 7"/>
          <p:cNvSpPr>
            <a:spLocks noGrp="1"/>
          </p:cNvSpPr>
          <p:nvPr>
            <p:ph type="dt" sz="half" idx="10"/>
          </p:nvPr>
        </p:nvSpPr>
        <p:spPr/>
        <p:txBody>
          <a:bodyPr/>
          <a:lstStyle/>
          <a:p>
            <a:fld id="{8B84B277-891E-43DE-96C6-A8F6DE6D38F1}" type="datetime1">
              <a:rPr lang="en-US" smtClean="0"/>
              <a:pPr/>
              <a:t>4/27/2012</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143000" y="304800"/>
            <a:ext cx="7162800" cy="1143000"/>
          </a:xfrm>
          <a:noFill/>
          <a:ln/>
        </p:spPr>
        <p:txBody>
          <a:bodyPr/>
          <a:lstStyle/>
          <a:p>
            <a:r>
              <a:rPr lang="en-US" sz="3000" b="1" dirty="0" smtClean="0">
                <a:effectLst/>
              </a:rPr>
              <a:t>Seal an Open Chest Wound Using an </a:t>
            </a:r>
            <a:r>
              <a:rPr lang="en-US" sz="3000" b="1" dirty="0" err="1" smtClean="0">
                <a:effectLst/>
              </a:rPr>
              <a:t>Asherman</a:t>
            </a:r>
            <a:r>
              <a:rPr lang="en-US" sz="3000" b="1" dirty="0" smtClean="0">
                <a:effectLst/>
              </a:rPr>
              <a:t> Chest Seal</a:t>
            </a:r>
          </a:p>
        </p:txBody>
      </p:sp>
      <p:pic>
        <p:nvPicPr>
          <p:cNvPr id="99331" name="Picture 3" descr="DSCF0021"/>
          <p:cNvPicPr>
            <a:picLocks noGrp="1" noChangeAspect="1" noChangeArrowheads="1"/>
          </p:cNvPicPr>
          <p:nvPr>
            <p:ph idx="1"/>
          </p:nvPr>
        </p:nvPicPr>
        <p:blipFill>
          <a:blip r:embed="rId3" cstate="print"/>
          <a:stretch>
            <a:fillRect/>
          </a:stretch>
        </p:blipFill>
        <p:spPr>
          <a:xfrm>
            <a:off x="457200" y="1927542"/>
            <a:ext cx="8229600" cy="4320540"/>
          </a:xfrm>
          <a:noFill/>
          <a:ln/>
        </p:spPr>
      </p:pic>
      <p:sp>
        <p:nvSpPr>
          <p:cNvPr id="5" name="Slide Number Placeholder 4"/>
          <p:cNvSpPr>
            <a:spLocks noGrp="1"/>
          </p:cNvSpPr>
          <p:nvPr>
            <p:ph type="sldNum" sz="quarter" idx="12"/>
          </p:nvPr>
        </p:nvSpPr>
        <p:spPr/>
        <p:txBody>
          <a:bodyPr/>
          <a:lstStyle/>
          <a:p>
            <a:fld id="{9648F39E-9C37-485F-AC97-16BB4BDF9F49}" type="slidenum">
              <a:rPr kumimoji="0" lang="en-US" smtClean="0"/>
              <a:pPr/>
              <a:t>30</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AEBD8E79-232C-4BC5-A564-9B15050866F6}" type="datetime1">
              <a:rPr lang="en-US" smtClean="0"/>
              <a:pPr/>
              <a:t>4/27/2012</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143000" y="381000"/>
            <a:ext cx="7086600" cy="1143000"/>
          </a:xfrm>
          <a:noFill/>
          <a:ln/>
        </p:spPr>
        <p:txBody>
          <a:bodyPr/>
          <a:lstStyle/>
          <a:p>
            <a:r>
              <a:rPr lang="en-US" sz="3200" b="1" dirty="0" smtClean="0">
                <a:effectLst/>
              </a:rPr>
              <a:t>Seal an Open Chest Wound Using an Improvised  Seal </a:t>
            </a:r>
          </a:p>
        </p:txBody>
      </p:sp>
      <p:sp>
        <p:nvSpPr>
          <p:cNvPr id="95235" name="Rectangle 3"/>
          <p:cNvSpPr>
            <a:spLocks noGrp="1" noChangeArrowheads="1"/>
          </p:cNvSpPr>
          <p:nvPr>
            <p:ph idx="1"/>
          </p:nvPr>
        </p:nvSpPr>
        <p:spPr>
          <a:xfrm>
            <a:off x="304800" y="1905000"/>
            <a:ext cx="8534400" cy="4572000"/>
          </a:xfrm>
          <a:noFill/>
          <a:ln/>
        </p:spPr>
        <p:txBody>
          <a:bodyPr>
            <a:normAutofit/>
          </a:bodyPr>
          <a:lstStyle/>
          <a:p>
            <a:pPr>
              <a:lnSpc>
                <a:spcPct val="90000"/>
              </a:lnSpc>
            </a:pPr>
            <a:r>
              <a:rPr lang="en-US" sz="2800" dirty="0" smtClean="0">
                <a:effectLst/>
              </a:rPr>
              <a:t>Expose the wound.</a:t>
            </a:r>
          </a:p>
          <a:p>
            <a:pPr>
              <a:lnSpc>
                <a:spcPct val="90000"/>
              </a:lnSpc>
            </a:pPr>
            <a:endParaRPr lang="en-US" sz="2800" dirty="0" smtClean="0">
              <a:effectLst/>
            </a:endParaRPr>
          </a:p>
          <a:p>
            <a:pPr>
              <a:lnSpc>
                <a:spcPct val="90000"/>
              </a:lnSpc>
            </a:pPr>
            <a:r>
              <a:rPr lang="en-US" sz="2800" dirty="0" smtClean="0">
                <a:effectLst/>
              </a:rPr>
              <a:t>Tell the casualty to exhale and hold his breath.</a:t>
            </a:r>
          </a:p>
          <a:p>
            <a:pPr>
              <a:lnSpc>
                <a:spcPct val="90000"/>
              </a:lnSpc>
            </a:pPr>
            <a:endParaRPr lang="en-US" sz="2800" dirty="0" smtClean="0">
              <a:effectLst/>
            </a:endParaRPr>
          </a:p>
          <a:p>
            <a:pPr>
              <a:lnSpc>
                <a:spcPct val="90000"/>
              </a:lnSpc>
            </a:pPr>
            <a:r>
              <a:rPr lang="en-US" sz="2800" dirty="0" smtClean="0">
                <a:effectLst/>
              </a:rPr>
              <a:t>Place the occlusive material or chest seal directly over the hole in the chest to seal the wound. </a:t>
            </a:r>
          </a:p>
          <a:p>
            <a:pPr>
              <a:lnSpc>
                <a:spcPct val="90000"/>
              </a:lnSpc>
            </a:pPr>
            <a:endParaRPr lang="en-US" sz="2800" dirty="0" smtClean="0">
              <a:effectLst/>
            </a:endParaRPr>
          </a:p>
          <a:p>
            <a:pPr>
              <a:lnSpc>
                <a:spcPct val="90000"/>
              </a:lnSpc>
            </a:pPr>
            <a:r>
              <a:rPr lang="en-US" sz="2800" dirty="0" smtClean="0">
                <a:effectLst/>
              </a:rPr>
              <a:t>Tape it on all four sides as needed.</a:t>
            </a:r>
          </a:p>
          <a:p>
            <a:pPr>
              <a:lnSpc>
                <a:spcPct val="9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31</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B0BDD191-5AD4-4080-8C08-057FED078EB5}" type="datetime1">
              <a:rPr lang="en-US" smtClean="0"/>
              <a:pPr/>
              <a:t>4/27/2012</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143000" y="228600"/>
            <a:ext cx="7162800" cy="1447800"/>
          </a:xfrm>
          <a:noFill/>
          <a:ln/>
        </p:spPr>
        <p:txBody>
          <a:bodyPr/>
          <a:lstStyle/>
          <a:p>
            <a:r>
              <a:rPr lang="en-US" sz="3200" dirty="0" smtClean="0">
                <a:effectLst/>
              </a:rPr>
              <a:t>Seal an Open Chest Wound Using </a:t>
            </a:r>
            <a:r>
              <a:rPr lang="en-US" sz="3200" dirty="0" smtClean="0"/>
              <a:t>an Improvised </a:t>
            </a:r>
            <a:r>
              <a:rPr lang="en-US" sz="3200" dirty="0" smtClean="0">
                <a:effectLst/>
              </a:rPr>
              <a:t>Seal (cont.)</a:t>
            </a:r>
          </a:p>
        </p:txBody>
      </p:sp>
      <p:sp>
        <p:nvSpPr>
          <p:cNvPr id="96259" name="Rectangle 3"/>
          <p:cNvSpPr>
            <a:spLocks noGrp="1" noChangeArrowheads="1"/>
          </p:cNvSpPr>
          <p:nvPr>
            <p:ph idx="1"/>
          </p:nvPr>
        </p:nvSpPr>
        <p:spPr>
          <a:xfrm>
            <a:off x="457200" y="1905000"/>
            <a:ext cx="8229600" cy="2697163"/>
          </a:xfrm>
          <a:noFill/>
          <a:ln/>
        </p:spPr>
        <p:txBody>
          <a:bodyPr/>
          <a:lstStyle/>
          <a:p>
            <a:r>
              <a:rPr lang="en-US" sz="2800" dirty="0" smtClean="0">
                <a:effectLst/>
              </a:rPr>
              <a:t>Check the sealing material to ensure that it extends at least two inches beyond the wound edges in all directions.</a:t>
            </a:r>
          </a:p>
          <a:p>
            <a:endParaRPr lang="en-US" sz="2800" dirty="0" smtClean="0">
              <a:effectLst/>
            </a:endParaRPr>
          </a:p>
          <a:p>
            <a:r>
              <a:rPr lang="en-US" sz="2800" dirty="0" smtClean="0">
                <a:effectLst/>
              </a:rPr>
              <a:t>Tell the casualty to resume normal breathing.</a:t>
            </a:r>
          </a:p>
          <a:p>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32</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C548BCE5-B819-4198-A566-1C3394241426}" type="datetime1">
              <a:rPr lang="en-US" smtClean="0"/>
              <a:pPr/>
              <a:t>4/27/2012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143000" y="381000"/>
            <a:ext cx="7086600" cy="1143000"/>
          </a:xfrm>
          <a:noFill/>
          <a:ln/>
        </p:spPr>
        <p:txBody>
          <a:bodyPr/>
          <a:lstStyle/>
          <a:p>
            <a:r>
              <a:rPr lang="en-US" sz="3100" b="1" dirty="0" smtClean="0">
                <a:effectLst/>
              </a:rPr>
              <a:t>Seal an Open Chest wound With an Impaled Object </a:t>
            </a:r>
          </a:p>
        </p:txBody>
      </p:sp>
      <p:sp>
        <p:nvSpPr>
          <p:cNvPr id="100355" name="Rectangle 3"/>
          <p:cNvSpPr>
            <a:spLocks noGrp="1" noChangeArrowheads="1"/>
          </p:cNvSpPr>
          <p:nvPr>
            <p:ph idx="1"/>
          </p:nvPr>
        </p:nvSpPr>
        <p:spPr>
          <a:xfrm>
            <a:off x="457200" y="1981200"/>
            <a:ext cx="8229600" cy="3230563"/>
          </a:xfrm>
          <a:noFill/>
          <a:ln/>
        </p:spPr>
        <p:txBody>
          <a:bodyPr/>
          <a:lstStyle/>
          <a:p>
            <a:r>
              <a:rPr lang="en-US" sz="2600" dirty="0" smtClean="0">
                <a:effectLst/>
              </a:rPr>
              <a:t>One problem you may encounter is an object protruding from the wound. </a:t>
            </a:r>
          </a:p>
          <a:p>
            <a:endParaRPr lang="en-US" sz="2600" dirty="0" smtClean="0">
              <a:effectLst/>
            </a:endParaRPr>
          </a:p>
          <a:p>
            <a:r>
              <a:rPr lang="en-US" sz="2600" dirty="0" smtClean="0">
                <a:effectLst/>
              </a:rPr>
              <a:t>For instance, an explosion may have propelled a small broken tree limb with enough force to penetrate a soldier's chest.</a:t>
            </a:r>
          </a:p>
        </p:txBody>
      </p:sp>
      <p:pic>
        <p:nvPicPr>
          <p:cNvPr id="100356" name="Picture 4" descr="SOFT TISSUE- STABILIZE CHEST IMPALED OBJECT"/>
          <p:cNvPicPr>
            <a:picLocks noChangeAspect="1" noChangeArrowheads="1"/>
          </p:cNvPicPr>
          <p:nvPr/>
        </p:nvPicPr>
        <p:blipFill>
          <a:blip r:embed="rId3" cstate="print"/>
          <a:srcRect/>
          <a:stretch>
            <a:fillRect/>
          </a:stretch>
        </p:blipFill>
        <p:spPr bwMode="auto">
          <a:xfrm>
            <a:off x="2819400" y="4074268"/>
            <a:ext cx="2895600" cy="2217906"/>
          </a:xfrm>
          <a:prstGeom prst="rect">
            <a:avLst/>
          </a:prstGeom>
          <a:noFill/>
        </p:spPr>
      </p:pic>
      <p:sp>
        <p:nvSpPr>
          <p:cNvPr id="6" name="Slide Number Placeholder 5"/>
          <p:cNvSpPr>
            <a:spLocks noGrp="1"/>
          </p:cNvSpPr>
          <p:nvPr>
            <p:ph type="sldNum" sz="quarter" idx="12"/>
          </p:nvPr>
        </p:nvSpPr>
        <p:spPr/>
        <p:txBody>
          <a:bodyPr/>
          <a:lstStyle/>
          <a:p>
            <a:fld id="{9648F39E-9C37-485F-AC97-16BB4BDF9F49}" type="slidenum">
              <a:rPr kumimoji="0" lang="en-US" smtClean="0"/>
              <a:pPr/>
              <a:t>33</a:t>
            </a:fld>
            <a:endParaRPr kumimoji="0" lang="en-US"/>
          </a:p>
        </p:txBody>
      </p:sp>
      <p:sp>
        <p:nvSpPr>
          <p:cNvPr id="7" name="Footer Placeholder 6"/>
          <p:cNvSpPr>
            <a:spLocks noGrp="1"/>
          </p:cNvSpPr>
          <p:nvPr>
            <p:ph type="ftr" sz="quarter" idx="11"/>
          </p:nvPr>
        </p:nvSpPr>
        <p:spPr/>
        <p:txBody>
          <a:bodyPr/>
          <a:lstStyle/>
          <a:p>
            <a:r>
              <a:rPr kumimoji="0" lang="en-US" smtClean="0"/>
              <a:t>M1303 VERSION 6.0 </a:t>
            </a:r>
            <a:endParaRPr kumimoji="0" lang="en-US"/>
          </a:p>
        </p:txBody>
      </p:sp>
      <p:sp>
        <p:nvSpPr>
          <p:cNvPr id="8" name="Date Placeholder 7"/>
          <p:cNvSpPr>
            <a:spLocks noGrp="1"/>
          </p:cNvSpPr>
          <p:nvPr>
            <p:ph type="dt" sz="half" idx="10"/>
          </p:nvPr>
        </p:nvSpPr>
        <p:spPr/>
        <p:txBody>
          <a:bodyPr/>
          <a:lstStyle/>
          <a:p>
            <a:fld id="{F9F2B869-56C4-4255-BCC2-3098CCD0F196}" type="datetime1">
              <a:rPr lang="en-US" smtClean="0"/>
              <a:pPr/>
              <a:t>4/27/2012</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143000" y="381000"/>
            <a:ext cx="7543800" cy="762000"/>
          </a:xfrm>
          <a:noFill/>
          <a:ln/>
        </p:spPr>
        <p:txBody>
          <a:bodyPr/>
          <a:lstStyle/>
          <a:p>
            <a:r>
              <a:rPr lang="en-US" sz="3200" b="1" dirty="0" smtClean="0">
                <a:effectLst/>
              </a:rPr>
              <a:t>Impaled Object </a:t>
            </a:r>
          </a:p>
        </p:txBody>
      </p:sp>
      <p:sp>
        <p:nvSpPr>
          <p:cNvPr id="120835" name="Rectangle 3"/>
          <p:cNvSpPr>
            <a:spLocks noGrp="1" noChangeArrowheads="1"/>
          </p:cNvSpPr>
          <p:nvPr>
            <p:ph idx="1"/>
          </p:nvPr>
        </p:nvSpPr>
        <p:spPr>
          <a:xfrm>
            <a:off x="304800" y="1828800"/>
            <a:ext cx="8534400" cy="4267200"/>
          </a:xfrm>
          <a:noFill/>
          <a:ln/>
        </p:spPr>
        <p:txBody>
          <a:bodyPr>
            <a:normAutofit/>
          </a:bodyPr>
          <a:lstStyle/>
          <a:p>
            <a:r>
              <a:rPr lang="en-US" sz="2800" dirty="0" smtClean="0">
                <a:effectLst/>
              </a:rPr>
              <a:t>Place an occlusive material bandage around the impaled object. Vaseline gauze works well for this.</a:t>
            </a:r>
          </a:p>
          <a:p>
            <a:endParaRPr lang="en-US" sz="2800" dirty="0" smtClean="0">
              <a:effectLst/>
            </a:endParaRPr>
          </a:p>
          <a:p>
            <a:r>
              <a:rPr lang="en-US" sz="2800" dirty="0" smtClean="0">
                <a:effectLst/>
              </a:rPr>
              <a:t>Use bandaging material to build up and stabilize the impaled object to keep it from moving around.</a:t>
            </a:r>
          </a:p>
          <a:p>
            <a:endParaRPr lang="en-US" sz="2800" dirty="0" smtClean="0">
              <a:effectLst/>
            </a:endParaRPr>
          </a:p>
          <a:p>
            <a:r>
              <a:rPr lang="en-US" sz="2800" dirty="0" smtClean="0">
                <a:effectLst/>
              </a:rPr>
              <a:t>Do not attempt to remove the object</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34</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E5A6D5F4-A42B-4163-A179-C587332D7E94}" type="datetime1">
              <a:rPr lang="en-US" smtClean="0"/>
              <a:pPr/>
              <a:t>4/27/2012</a:t>
            </a:fld>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43000" y="304800"/>
            <a:ext cx="7162800" cy="1143000"/>
          </a:xfrm>
          <a:noFill/>
          <a:ln/>
        </p:spPr>
        <p:txBody>
          <a:bodyPr/>
          <a:lstStyle/>
          <a:p>
            <a:r>
              <a:rPr lang="en-US" sz="3200" b="1" dirty="0" smtClean="0">
                <a:effectLst/>
              </a:rPr>
              <a:t>Seal an Open Chest Wound Using an Improvised Seal (cont.)</a:t>
            </a:r>
          </a:p>
        </p:txBody>
      </p:sp>
      <p:sp>
        <p:nvSpPr>
          <p:cNvPr id="98307" name="Rectangle 3"/>
          <p:cNvSpPr>
            <a:spLocks noGrp="1" noChangeArrowheads="1"/>
          </p:cNvSpPr>
          <p:nvPr>
            <p:ph idx="1"/>
          </p:nvPr>
        </p:nvSpPr>
        <p:spPr>
          <a:xfrm>
            <a:off x="457200" y="1905000"/>
            <a:ext cx="8229600" cy="2163763"/>
          </a:xfrm>
          <a:noFill/>
          <a:ln/>
        </p:spPr>
        <p:txBody>
          <a:bodyPr/>
          <a:lstStyle/>
          <a:p>
            <a:r>
              <a:rPr lang="en-US" sz="2800" dirty="0" smtClean="0">
                <a:effectLst/>
              </a:rPr>
              <a:t>Place casualty in a recovery position with injured side to the ground, or sitting up to make breathing easier.</a:t>
            </a:r>
          </a:p>
          <a:p>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35</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DD100CD1-BE6C-4181-BF5E-D22DE14BF59E}" type="datetime1">
              <a:rPr lang="en-US" smtClean="0"/>
              <a:pPr/>
              <a:t>4/27/2012</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143000" y="457200"/>
            <a:ext cx="7086600" cy="762000"/>
          </a:xfrm>
          <a:noFill/>
          <a:ln/>
        </p:spPr>
        <p:txBody>
          <a:bodyPr/>
          <a:lstStyle/>
          <a:p>
            <a:r>
              <a:rPr lang="en-US" sz="3200" b="1" dirty="0" smtClean="0">
                <a:effectLst/>
              </a:rPr>
              <a:t>Tension </a:t>
            </a:r>
            <a:r>
              <a:rPr lang="en-US" sz="3200" b="1" dirty="0" err="1" smtClean="0">
                <a:effectLst/>
              </a:rPr>
              <a:t>Pneumothorax</a:t>
            </a:r>
            <a:endParaRPr lang="en-US" sz="3200" dirty="0" smtClean="0">
              <a:effectLst/>
            </a:endParaRPr>
          </a:p>
        </p:txBody>
      </p:sp>
      <p:sp>
        <p:nvSpPr>
          <p:cNvPr id="101379" name="Rectangle 3"/>
          <p:cNvSpPr>
            <a:spLocks noGrp="1" noChangeArrowheads="1"/>
          </p:cNvSpPr>
          <p:nvPr>
            <p:ph idx="1"/>
          </p:nvPr>
        </p:nvSpPr>
        <p:spPr>
          <a:xfrm>
            <a:off x="457200" y="1905000"/>
            <a:ext cx="8229600" cy="4525963"/>
          </a:xfrm>
          <a:noFill/>
          <a:ln/>
        </p:spPr>
        <p:txBody>
          <a:bodyPr/>
          <a:lstStyle/>
          <a:p>
            <a:pPr>
              <a:lnSpc>
                <a:spcPct val="90000"/>
              </a:lnSpc>
            </a:pPr>
            <a:r>
              <a:rPr lang="en-US" sz="2800" dirty="0" err="1" smtClean="0">
                <a:effectLst/>
              </a:rPr>
              <a:t>Pneumothorax</a:t>
            </a:r>
            <a:r>
              <a:rPr lang="en-US" sz="2800" dirty="0" smtClean="0">
                <a:effectLst/>
              </a:rPr>
              <a:t> basically means air (</a:t>
            </a:r>
            <a:r>
              <a:rPr lang="en-US" sz="2800" dirty="0" err="1" smtClean="0">
                <a:effectLst/>
              </a:rPr>
              <a:t>pneumo</a:t>
            </a:r>
            <a:r>
              <a:rPr lang="en-US" sz="2800" dirty="0" smtClean="0">
                <a:effectLst/>
              </a:rPr>
              <a:t>) in the chest (thorax).  </a:t>
            </a:r>
          </a:p>
          <a:p>
            <a:pPr>
              <a:lnSpc>
                <a:spcPct val="90000"/>
              </a:lnSpc>
            </a:pPr>
            <a:endParaRPr lang="en-US" sz="2800" dirty="0" smtClean="0">
              <a:effectLst/>
            </a:endParaRPr>
          </a:p>
          <a:p>
            <a:pPr>
              <a:lnSpc>
                <a:spcPct val="90000"/>
              </a:lnSpc>
            </a:pPr>
            <a:r>
              <a:rPr lang="en-US" sz="2800" dirty="0" smtClean="0">
                <a:effectLst/>
              </a:rPr>
              <a:t>Tension refers to pressure.  </a:t>
            </a:r>
          </a:p>
          <a:p>
            <a:pPr>
              <a:lnSpc>
                <a:spcPct val="90000"/>
              </a:lnSpc>
            </a:pPr>
            <a:endParaRPr lang="en-US" sz="2800" dirty="0" smtClean="0">
              <a:effectLst/>
            </a:endParaRPr>
          </a:p>
          <a:p>
            <a:pPr>
              <a:lnSpc>
                <a:spcPct val="90000"/>
              </a:lnSpc>
            </a:pPr>
            <a:r>
              <a:rPr lang="en-US" sz="2800" dirty="0" smtClean="0">
                <a:effectLst/>
              </a:rPr>
              <a:t>Tension </a:t>
            </a:r>
            <a:r>
              <a:rPr lang="en-US" sz="2800" dirty="0" err="1" smtClean="0">
                <a:effectLst/>
              </a:rPr>
              <a:t>pneumothorax</a:t>
            </a:r>
            <a:r>
              <a:rPr lang="en-US" sz="2800" dirty="0" smtClean="0">
                <a:effectLst/>
              </a:rPr>
              <a:t> occurs when the air in the chest continues to accumulate, builds up pressure, and cannot escape.  </a:t>
            </a:r>
          </a:p>
          <a:p>
            <a:pPr>
              <a:lnSpc>
                <a:spcPct val="90000"/>
              </a:lnSpc>
            </a:pPr>
            <a:endParaRPr lang="en-US" sz="2800" dirty="0" smtClean="0">
              <a:effectLst/>
            </a:endParaRPr>
          </a:p>
          <a:p>
            <a:pPr>
              <a:lnSpc>
                <a:spcPct val="90000"/>
              </a:lnSpc>
            </a:pPr>
            <a:r>
              <a:rPr lang="en-US" sz="2800" dirty="0" smtClean="0">
                <a:effectLst/>
              </a:rPr>
              <a:t>This condition results in increasing danger to the casualty's respiratory and cardiovascular system.</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36</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46D54BCD-1D5D-4C98-9933-3FCE0C80ABD4}" type="datetime1">
              <a:rPr lang="en-US" smtClean="0"/>
              <a:pPr/>
              <a:t>4/27/2012</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43000" y="457200"/>
            <a:ext cx="7543800" cy="838200"/>
          </a:xfrm>
          <a:noFill/>
          <a:ln/>
        </p:spPr>
        <p:txBody>
          <a:bodyPr/>
          <a:lstStyle/>
          <a:p>
            <a:r>
              <a:rPr lang="en-US" sz="3200" b="1" dirty="0" smtClean="0">
                <a:effectLst/>
              </a:rPr>
              <a:t>Tension </a:t>
            </a:r>
            <a:r>
              <a:rPr lang="en-US" sz="3200" b="1" dirty="0" err="1" smtClean="0">
                <a:effectLst/>
              </a:rPr>
              <a:t>Pneumothorax</a:t>
            </a:r>
            <a:r>
              <a:rPr lang="en-US" sz="3200" b="1" dirty="0" smtClean="0">
                <a:effectLst/>
              </a:rPr>
              <a:t> (cont.)</a:t>
            </a:r>
          </a:p>
        </p:txBody>
      </p:sp>
      <p:sp>
        <p:nvSpPr>
          <p:cNvPr id="102403" name="Rectangle 3"/>
          <p:cNvSpPr>
            <a:spLocks noGrp="1" noChangeArrowheads="1"/>
          </p:cNvSpPr>
          <p:nvPr>
            <p:ph idx="1"/>
          </p:nvPr>
        </p:nvSpPr>
        <p:spPr>
          <a:xfrm>
            <a:off x="457200" y="1905000"/>
            <a:ext cx="8229600" cy="4114800"/>
          </a:xfrm>
          <a:noFill/>
          <a:ln/>
        </p:spPr>
        <p:txBody>
          <a:bodyPr/>
          <a:lstStyle/>
          <a:p>
            <a:pPr>
              <a:lnSpc>
                <a:spcPct val="80000"/>
              </a:lnSpc>
            </a:pPr>
            <a:r>
              <a:rPr lang="en-US" sz="2800" dirty="0" smtClean="0">
                <a:effectLst/>
              </a:rPr>
              <a:t>First, the pocket of trapped air continues to increase in size.  </a:t>
            </a:r>
          </a:p>
          <a:p>
            <a:pPr>
              <a:lnSpc>
                <a:spcPct val="80000"/>
              </a:lnSpc>
            </a:pPr>
            <a:endParaRPr lang="en-US" sz="2800" dirty="0" smtClean="0">
              <a:effectLst/>
            </a:endParaRPr>
          </a:p>
          <a:p>
            <a:pPr>
              <a:lnSpc>
                <a:spcPct val="80000"/>
              </a:lnSpc>
            </a:pPr>
            <a:r>
              <a:rPr lang="en-US" sz="2800" dirty="0" smtClean="0">
                <a:effectLst/>
              </a:rPr>
              <a:t>This results in pressure that causes the lung on the affected side to begin to collapse.</a:t>
            </a:r>
          </a:p>
          <a:p>
            <a:pPr>
              <a:lnSpc>
                <a:spcPct val="80000"/>
              </a:lnSpc>
            </a:pPr>
            <a:endParaRPr lang="en-US" sz="2800" dirty="0" smtClean="0">
              <a:effectLst/>
            </a:endParaRPr>
          </a:p>
          <a:p>
            <a:pPr>
              <a:lnSpc>
                <a:spcPct val="80000"/>
              </a:lnSpc>
            </a:pPr>
            <a:r>
              <a:rPr lang="en-US" sz="2800" dirty="0" smtClean="0">
                <a:effectLst/>
              </a:rPr>
              <a:t>In addition, the growing pocket of trapped air pushes against the heart and major blood vessels and against the uninjured lung.  </a:t>
            </a:r>
          </a:p>
          <a:p>
            <a:pPr>
              <a:lnSpc>
                <a:spcPct val="8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37</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9A112440-4557-47B8-9221-84B9405A57E0}" type="datetime1">
              <a:rPr lang="en-US" smtClean="0"/>
              <a:pPr/>
              <a:t>4/27/2012</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43000" y="457200"/>
            <a:ext cx="7086600" cy="762000"/>
          </a:xfrm>
          <a:noFill/>
          <a:ln/>
        </p:spPr>
        <p:txBody>
          <a:bodyPr/>
          <a:lstStyle/>
          <a:p>
            <a:r>
              <a:rPr lang="en-US" sz="3200" b="1" dirty="0" smtClean="0">
                <a:effectLst/>
              </a:rPr>
              <a:t>Tension </a:t>
            </a:r>
            <a:r>
              <a:rPr lang="en-US" sz="3200" b="1" dirty="0" err="1" smtClean="0">
                <a:effectLst/>
              </a:rPr>
              <a:t>Pneumothorax</a:t>
            </a:r>
            <a:r>
              <a:rPr lang="en-US" sz="3200" b="1" dirty="0" smtClean="0">
                <a:effectLst/>
              </a:rPr>
              <a:t> (cont.)</a:t>
            </a:r>
          </a:p>
        </p:txBody>
      </p:sp>
      <p:pic>
        <p:nvPicPr>
          <p:cNvPr id="103427" name="Picture 3" descr="2-07"/>
          <p:cNvPicPr>
            <a:picLocks noGrp="1" noChangeAspect="1" noChangeArrowheads="1"/>
          </p:cNvPicPr>
          <p:nvPr>
            <p:ph idx="1"/>
          </p:nvPr>
        </p:nvPicPr>
        <p:blipFill>
          <a:blip r:embed="rId3" cstate="print"/>
          <a:srcRect/>
          <a:stretch>
            <a:fillRect/>
          </a:stretch>
        </p:blipFill>
        <p:spPr>
          <a:xfrm>
            <a:off x="749300" y="1863439"/>
            <a:ext cx="7556500" cy="4384961"/>
          </a:xfrm>
          <a:noFill/>
          <a:ln/>
        </p:spPr>
      </p:pic>
      <p:sp>
        <p:nvSpPr>
          <p:cNvPr id="5" name="Slide Number Placeholder 4"/>
          <p:cNvSpPr>
            <a:spLocks noGrp="1"/>
          </p:cNvSpPr>
          <p:nvPr>
            <p:ph type="sldNum" sz="quarter" idx="12"/>
          </p:nvPr>
        </p:nvSpPr>
        <p:spPr/>
        <p:txBody>
          <a:bodyPr/>
          <a:lstStyle/>
          <a:p>
            <a:fld id="{9648F39E-9C37-485F-AC97-16BB4BDF9F49}" type="slidenum">
              <a:rPr kumimoji="0" lang="en-US" smtClean="0"/>
              <a:pPr/>
              <a:t>38</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B3878F8C-2DAC-4D90-B749-0E49C9566199}" type="datetime1">
              <a:rPr lang="en-US" smtClean="0"/>
              <a:pPr/>
              <a:t>4/27/2012</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143000" y="381000"/>
            <a:ext cx="7162800" cy="838200"/>
          </a:xfrm>
          <a:noFill/>
          <a:ln/>
        </p:spPr>
        <p:txBody>
          <a:bodyPr/>
          <a:lstStyle/>
          <a:p>
            <a:r>
              <a:rPr lang="en-US" sz="3200" b="1" dirty="0" smtClean="0">
                <a:effectLst/>
              </a:rPr>
              <a:t>Tension </a:t>
            </a:r>
            <a:r>
              <a:rPr lang="en-US" sz="3200" b="1" dirty="0" err="1" smtClean="0">
                <a:effectLst/>
              </a:rPr>
              <a:t>Pneumothorax</a:t>
            </a:r>
            <a:r>
              <a:rPr lang="en-US" sz="3200" b="1" dirty="0" smtClean="0">
                <a:effectLst/>
              </a:rPr>
              <a:t> (cont.)</a:t>
            </a:r>
          </a:p>
        </p:txBody>
      </p:sp>
      <p:grpSp>
        <p:nvGrpSpPr>
          <p:cNvPr id="13" name="Group 12"/>
          <p:cNvGrpSpPr/>
          <p:nvPr/>
        </p:nvGrpSpPr>
        <p:grpSpPr>
          <a:xfrm>
            <a:off x="95250" y="1752600"/>
            <a:ext cx="8134350" cy="4800600"/>
            <a:chOff x="95250" y="1524000"/>
            <a:chExt cx="8972550" cy="5588629"/>
          </a:xfrm>
        </p:grpSpPr>
        <p:pic>
          <p:nvPicPr>
            <p:cNvPr id="125955" name="Picture 3"/>
            <p:cNvPicPr>
              <a:picLocks noChangeAspect="1" noChangeArrowheads="1"/>
            </p:cNvPicPr>
            <p:nvPr/>
          </p:nvPicPr>
          <p:blipFill>
            <a:blip r:embed="rId3" cstate="print"/>
            <a:srcRect/>
            <a:stretch>
              <a:fillRect/>
            </a:stretch>
          </p:blipFill>
          <p:spPr bwMode="auto">
            <a:xfrm>
              <a:off x="1676400" y="1524000"/>
              <a:ext cx="5791200" cy="4953000"/>
            </a:xfrm>
            <a:prstGeom prst="rect">
              <a:avLst/>
            </a:prstGeom>
            <a:noFill/>
            <a:ln w="12700">
              <a:noFill/>
              <a:miter lim="800000"/>
              <a:headEnd/>
              <a:tailEnd/>
            </a:ln>
            <a:effectLst/>
          </p:spPr>
        </p:pic>
        <p:sp>
          <p:nvSpPr>
            <p:cNvPr id="125957" name="AutoShape 5"/>
            <p:cNvSpPr>
              <a:spLocks noChangeArrowheads="1"/>
            </p:cNvSpPr>
            <p:nvPr/>
          </p:nvSpPr>
          <p:spPr bwMode="auto">
            <a:xfrm>
              <a:off x="2362200" y="4191000"/>
              <a:ext cx="1371600" cy="381000"/>
            </a:xfrm>
            <a:prstGeom prst="rightArrow">
              <a:avLst>
                <a:gd name="adj1" fmla="val 50000"/>
                <a:gd name="adj2" fmla="val 40909"/>
              </a:avLst>
            </a:prstGeom>
            <a:solidFill>
              <a:srgbClr val="FF0000"/>
            </a:solidFill>
            <a:ln w="12700">
              <a:solidFill>
                <a:schemeClr val="tx1"/>
              </a:solidFill>
              <a:miter lim="800000"/>
              <a:headEnd/>
              <a:tailEnd/>
            </a:ln>
            <a:effectLst/>
          </p:spPr>
          <p:txBody>
            <a:bodyPr wrap="none" anchor="ctr"/>
            <a:lstStyle/>
            <a:p>
              <a:endParaRPr lang="en-US"/>
            </a:p>
          </p:txBody>
        </p:sp>
        <p:sp>
          <p:nvSpPr>
            <p:cNvPr id="125958" name="Text Box 6"/>
            <p:cNvSpPr txBox="1">
              <a:spLocks noChangeArrowheads="1"/>
            </p:cNvSpPr>
            <p:nvPr/>
          </p:nvSpPr>
          <p:spPr bwMode="auto">
            <a:xfrm>
              <a:off x="6423025" y="6164263"/>
              <a:ext cx="2339975" cy="457200"/>
            </a:xfrm>
            <a:prstGeom prst="rect">
              <a:avLst/>
            </a:prstGeom>
            <a:noFill/>
            <a:ln w="12700">
              <a:noFill/>
              <a:miter lim="800000"/>
              <a:headEnd type="none" w="sm" len="sm"/>
              <a:tailEnd type="none" w="sm" len="sm"/>
            </a:ln>
            <a:effectLst/>
          </p:spPr>
          <p:txBody>
            <a:bodyPr>
              <a:spAutoFit/>
            </a:bodyPr>
            <a:lstStyle/>
            <a:p>
              <a:pPr eaLnBrk="1" hangingPunct="1">
                <a:spcBef>
                  <a:spcPct val="50000"/>
                </a:spcBef>
              </a:pPr>
              <a:endParaRPr lang="en-US" sz="2400">
                <a:solidFill>
                  <a:schemeClr val="tx1"/>
                </a:solidFill>
              </a:endParaRPr>
            </a:p>
          </p:txBody>
        </p:sp>
        <p:sp>
          <p:nvSpPr>
            <p:cNvPr id="125959" name="Text Box 7"/>
            <p:cNvSpPr txBox="1">
              <a:spLocks noChangeArrowheads="1"/>
            </p:cNvSpPr>
            <p:nvPr/>
          </p:nvSpPr>
          <p:spPr bwMode="auto">
            <a:xfrm>
              <a:off x="6232525" y="6211888"/>
              <a:ext cx="2301875" cy="457200"/>
            </a:xfrm>
            <a:prstGeom prst="rect">
              <a:avLst/>
            </a:prstGeom>
            <a:noFill/>
            <a:ln w="12700">
              <a:noFill/>
              <a:miter lim="800000"/>
              <a:headEnd type="none" w="sm" len="sm"/>
              <a:tailEnd type="none" w="sm" len="sm"/>
            </a:ln>
            <a:effectLst/>
          </p:spPr>
          <p:txBody>
            <a:bodyPr>
              <a:spAutoFit/>
            </a:bodyPr>
            <a:lstStyle/>
            <a:p>
              <a:pPr eaLnBrk="1" hangingPunct="1"/>
              <a:endParaRPr lang="en-US" sz="2400">
                <a:solidFill>
                  <a:schemeClr val="tx1"/>
                </a:solidFill>
              </a:endParaRPr>
            </a:p>
          </p:txBody>
        </p:sp>
        <p:sp>
          <p:nvSpPr>
            <p:cNvPr id="125960" name="Rectangle 8"/>
            <p:cNvSpPr>
              <a:spLocks noChangeArrowheads="1"/>
            </p:cNvSpPr>
            <p:nvPr/>
          </p:nvSpPr>
          <p:spPr bwMode="auto">
            <a:xfrm>
              <a:off x="5867400" y="5715000"/>
              <a:ext cx="3200400" cy="1220213"/>
            </a:xfrm>
            <a:prstGeom prst="rect">
              <a:avLst/>
            </a:prstGeom>
            <a:solidFill>
              <a:schemeClr val="bg1"/>
            </a:solidFill>
            <a:ln w="12700">
              <a:solidFill>
                <a:schemeClr val="tx1"/>
              </a:solidFill>
              <a:miter lim="800000"/>
              <a:headEnd type="none" w="sm" len="sm"/>
              <a:tailEnd type="none" w="sm" len="sm"/>
            </a:ln>
            <a:effectLst/>
          </p:spPr>
          <p:txBody>
            <a:bodyPr wrap="square">
              <a:spAutoFit/>
            </a:bodyPr>
            <a:lstStyle/>
            <a:p>
              <a:pPr>
                <a:spcBef>
                  <a:spcPct val="50000"/>
                </a:spcBef>
              </a:pPr>
              <a:r>
                <a:rPr lang="en-US" sz="2000" b="1" dirty="0">
                  <a:latin typeface="Arial" pitchFamily="34" charset="0"/>
                  <a:cs typeface="Arial" pitchFamily="34" charset="0"/>
                </a:rPr>
                <a:t>Heart compressed </a:t>
              </a:r>
              <a:r>
                <a:rPr lang="en-US" sz="2000" b="1" dirty="0" smtClean="0">
                  <a:latin typeface="Arial" pitchFamily="34" charset="0"/>
                  <a:cs typeface="Arial" pitchFamily="34" charset="0"/>
                </a:rPr>
                <a:t>and not </a:t>
              </a:r>
              <a:r>
                <a:rPr lang="en-US" sz="2000" b="1" dirty="0">
                  <a:latin typeface="Arial" pitchFamily="34" charset="0"/>
                  <a:cs typeface="Arial" pitchFamily="34" charset="0"/>
                </a:rPr>
                <a:t>able to pump well</a:t>
              </a:r>
            </a:p>
          </p:txBody>
        </p:sp>
        <p:sp>
          <p:nvSpPr>
            <p:cNvPr id="125961" name="AutoShape 9"/>
            <p:cNvSpPr>
              <a:spLocks noChangeArrowheads="1"/>
            </p:cNvSpPr>
            <p:nvPr/>
          </p:nvSpPr>
          <p:spPr bwMode="auto">
            <a:xfrm>
              <a:off x="5562600" y="5562600"/>
              <a:ext cx="304800" cy="914400"/>
            </a:xfrm>
            <a:prstGeom prst="upArrow">
              <a:avLst>
                <a:gd name="adj1" fmla="val 50000"/>
                <a:gd name="adj2" fmla="val 75000"/>
              </a:avLst>
            </a:prstGeom>
            <a:solidFill>
              <a:srgbClr val="FF0000"/>
            </a:solidFill>
            <a:ln w="12700">
              <a:solidFill>
                <a:schemeClr val="tx1"/>
              </a:solidFill>
              <a:miter lim="800000"/>
              <a:headEnd/>
              <a:tailEnd/>
            </a:ln>
            <a:effectLst/>
          </p:spPr>
          <p:txBody>
            <a:bodyPr wrap="none" anchor="ctr"/>
            <a:lstStyle/>
            <a:p>
              <a:endParaRPr lang="en-US"/>
            </a:p>
          </p:txBody>
        </p:sp>
        <p:sp>
          <p:nvSpPr>
            <p:cNvPr id="125963" name="AutoShape 11"/>
            <p:cNvSpPr>
              <a:spLocks noChangeArrowheads="1"/>
            </p:cNvSpPr>
            <p:nvPr/>
          </p:nvSpPr>
          <p:spPr bwMode="auto">
            <a:xfrm rot="20331741">
              <a:off x="1784486" y="5257800"/>
              <a:ext cx="685800" cy="304800"/>
            </a:xfrm>
            <a:prstGeom prst="rightArrow">
              <a:avLst>
                <a:gd name="adj1" fmla="val 50000"/>
                <a:gd name="adj2" fmla="val 56250"/>
              </a:avLst>
            </a:prstGeom>
            <a:solidFill>
              <a:srgbClr val="FFFF00"/>
            </a:solidFill>
            <a:ln w="12700">
              <a:solidFill>
                <a:schemeClr val="tx1"/>
              </a:solidFill>
              <a:miter lim="800000"/>
              <a:headEnd/>
              <a:tailEnd/>
            </a:ln>
            <a:effectLst/>
          </p:spPr>
          <p:txBody>
            <a:bodyPr wrap="none" anchor="ctr"/>
            <a:lstStyle/>
            <a:p>
              <a:endParaRPr lang="en-US"/>
            </a:p>
          </p:txBody>
        </p:sp>
        <p:sp>
          <p:nvSpPr>
            <p:cNvPr id="125962" name="Text Box 10"/>
            <p:cNvSpPr txBox="1">
              <a:spLocks noChangeArrowheads="1"/>
            </p:cNvSpPr>
            <p:nvPr/>
          </p:nvSpPr>
          <p:spPr bwMode="auto">
            <a:xfrm>
              <a:off x="555625" y="5176454"/>
              <a:ext cx="1273175" cy="1936175"/>
            </a:xfrm>
            <a:prstGeom prst="rect">
              <a:avLst/>
            </a:prstGeom>
            <a:solidFill>
              <a:schemeClr val="bg1"/>
            </a:solidFill>
            <a:ln w="12700">
              <a:solidFill>
                <a:schemeClr val="tx1"/>
              </a:solidFill>
              <a:miter lim="800000"/>
              <a:headEnd type="none" w="sm" len="sm"/>
              <a:tailEnd type="none" w="sm" len="sm"/>
            </a:ln>
            <a:effectLst/>
          </p:spPr>
          <p:txBody>
            <a:bodyPr wrap="square">
              <a:spAutoFit/>
            </a:bodyPr>
            <a:lstStyle/>
            <a:p>
              <a:pPr>
                <a:spcBef>
                  <a:spcPct val="50000"/>
                </a:spcBef>
              </a:pPr>
              <a:r>
                <a:rPr lang="en-US" sz="2000" b="1" dirty="0">
                  <a:latin typeface="Arial" pitchFamily="34" charset="0"/>
                  <a:cs typeface="Arial" pitchFamily="34" charset="0"/>
                </a:rPr>
                <a:t>Air outside lung from </a:t>
              </a:r>
              <a:r>
                <a:rPr lang="en-US" sz="2000" b="1" dirty="0" smtClean="0">
                  <a:latin typeface="Arial" pitchFamily="34" charset="0"/>
                  <a:cs typeface="Arial" pitchFamily="34" charset="0"/>
                </a:rPr>
                <a:t>wound</a:t>
              </a:r>
              <a:endParaRPr lang="en-US" sz="2400" dirty="0">
                <a:solidFill>
                  <a:schemeClr val="tx1"/>
                </a:solidFill>
                <a:latin typeface="Arial" pitchFamily="34" charset="0"/>
                <a:cs typeface="Arial" pitchFamily="34" charset="0"/>
              </a:endParaRPr>
            </a:p>
          </p:txBody>
        </p:sp>
        <p:sp>
          <p:nvSpPr>
            <p:cNvPr id="125956" name="Text Box 4"/>
            <p:cNvSpPr txBox="1">
              <a:spLocks noChangeArrowheads="1"/>
            </p:cNvSpPr>
            <p:nvPr/>
          </p:nvSpPr>
          <p:spPr bwMode="auto">
            <a:xfrm>
              <a:off x="95250" y="3741710"/>
              <a:ext cx="2590800" cy="1182386"/>
            </a:xfrm>
            <a:prstGeom prst="rect">
              <a:avLst/>
            </a:prstGeom>
            <a:solidFill>
              <a:schemeClr val="bg1"/>
            </a:solidFill>
            <a:ln w="12700">
              <a:solidFill>
                <a:schemeClr val="tx1"/>
              </a:solidFill>
              <a:miter lim="800000"/>
              <a:headEnd type="none" w="sm" len="sm"/>
              <a:tailEnd type="none" w="sm" len="sm"/>
            </a:ln>
            <a:effectLst/>
          </p:spPr>
          <p:txBody>
            <a:bodyPr wrap="square">
              <a:spAutoFit/>
            </a:bodyPr>
            <a:lstStyle/>
            <a:p>
              <a:pPr eaLnBrk="1" hangingPunct="1"/>
              <a:r>
                <a:rPr lang="en-US" sz="2000" b="1" dirty="0">
                  <a:latin typeface="Arial" pitchFamily="34" charset="0"/>
                  <a:cs typeface="Arial" pitchFamily="34" charset="0"/>
                </a:rPr>
                <a:t>Air pushes over heart and collapses </a:t>
              </a:r>
              <a:r>
                <a:rPr lang="en-US" sz="2000" b="1" dirty="0" smtClean="0">
                  <a:latin typeface="Arial" pitchFamily="34" charset="0"/>
                  <a:cs typeface="Arial" pitchFamily="34" charset="0"/>
                </a:rPr>
                <a:t>lung</a:t>
              </a:r>
              <a:endParaRPr lang="en-US" sz="2400" dirty="0">
                <a:solidFill>
                  <a:schemeClr val="tx1"/>
                </a:solidFill>
                <a:latin typeface="Arial" pitchFamily="34" charset="0"/>
                <a:cs typeface="Arial" pitchFamily="34" charset="0"/>
              </a:endParaRPr>
            </a:p>
          </p:txBody>
        </p:sp>
      </p:grpSp>
      <p:sp>
        <p:nvSpPr>
          <p:cNvPr id="15" name="Slide Number Placeholder 14"/>
          <p:cNvSpPr>
            <a:spLocks noGrp="1"/>
          </p:cNvSpPr>
          <p:nvPr>
            <p:ph type="sldNum" sz="quarter" idx="12"/>
          </p:nvPr>
        </p:nvSpPr>
        <p:spPr/>
        <p:txBody>
          <a:bodyPr/>
          <a:lstStyle/>
          <a:p>
            <a:fld id="{9648F39E-9C37-485F-AC97-16BB4BDF9F49}" type="slidenum">
              <a:rPr kumimoji="0" lang="en-US" smtClean="0"/>
              <a:pPr/>
              <a:t>39</a:t>
            </a:fld>
            <a:endParaRPr kumimoji="0" lang="en-US"/>
          </a:p>
        </p:txBody>
      </p:sp>
      <p:sp>
        <p:nvSpPr>
          <p:cNvPr id="16" name="Footer Placeholder 15"/>
          <p:cNvSpPr>
            <a:spLocks noGrp="1"/>
          </p:cNvSpPr>
          <p:nvPr>
            <p:ph type="ftr" sz="quarter" idx="11"/>
          </p:nvPr>
        </p:nvSpPr>
        <p:spPr/>
        <p:txBody>
          <a:bodyPr/>
          <a:lstStyle/>
          <a:p>
            <a:r>
              <a:rPr kumimoji="0" lang="en-US" smtClean="0"/>
              <a:t>M1303 VERSION 6.0 </a:t>
            </a:r>
            <a:endParaRPr kumimoji="0" lang="en-US"/>
          </a:p>
        </p:txBody>
      </p:sp>
      <p:sp>
        <p:nvSpPr>
          <p:cNvPr id="17" name="Date Placeholder 16"/>
          <p:cNvSpPr>
            <a:spLocks noGrp="1"/>
          </p:cNvSpPr>
          <p:nvPr>
            <p:ph type="dt" sz="half" idx="10"/>
          </p:nvPr>
        </p:nvSpPr>
        <p:spPr/>
        <p:txBody>
          <a:bodyPr/>
          <a:lstStyle/>
          <a:p>
            <a:fld id="{DBF9BC83-8B2A-453D-98E5-7D6E04A7D037}" type="datetime1">
              <a:rPr lang="en-US" smtClean="0"/>
              <a:pPr/>
              <a:t>4/27/2012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143000" y="533400"/>
            <a:ext cx="8001000" cy="96653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Open the casualty's airway</a:t>
            </a:r>
          </a:p>
        </p:txBody>
      </p:sp>
      <p:sp>
        <p:nvSpPr>
          <p:cNvPr id="17409" name="Rectangle 3"/>
          <p:cNvSpPr>
            <a:spLocks noGrp="1" noChangeArrowheads="1"/>
          </p:cNvSpPr>
          <p:nvPr>
            <p:ph idx="1"/>
          </p:nvPr>
        </p:nvSpPr>
        <p:spPr bwMode="auto">
          <a:xfrm>
            <a:off x="228600" y="1981200"/>
            <a:ext cx="8534400" cy="3200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effectLst/>
              </a:rPr>
              <a:t>Open the casualty's airway using the head-tilt/chin-lift method</a:t>
            </a:r>
          </a:p>
          <a:p>
            <a:pPr eaLnBrk="1" hangingPunct="1">
              <a:buFontTx/>
              <a:buNone/>
            </a:pPr>
            <a:endParaRPr lang="en-US" sz="2800" dirty="0" smtClean="0">
              <a:effectLst/>
            </a:endParaRPr>
          </a:p>
          <a:p>
            <a:pPr eaLnBrk="1" hangingPunct="1"/>
            <a:r>
              <a:rPr lang="en-US" sz="2800" dirty="0" smtClean="0">
                <a:effectLst/>
              </a:rPr>
              <a:t>Even if the casualty is still breathing, positioning the airway will allow him to breathe easier.</a:t>
            </a:r>
          </a:p>
          <a:p>
            <a:pPr eaLnBrk="1" hangingPunct="1">
              <a:buFontTx/>
              <a:buNone/>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7E120873-6D5D-40E6-B152-9A3B995124DA}" type="datetime1">
              <a:rPr lang="en-US" smtClean="0"/>
              <a:pPr/>
              <a:t>4/27/2012</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43000" y="457200"/>
            <a:ext cx="7162800" cy="762000"/>
          </a:xfrm>
          <a:noFill/>
          <a:ln/>
        </p:spPr>
        <p:txBody>
          <a:bodyPr/>
          <a:lstStyle/>
          <a:p>
            <a:r>
              <a:rPr lang="en-US" sz="3200" b="1" dirty="0" smtClean="0">
                <a:effectLst/>
              </a:rPr>
              <a:t>Tension </a:t>
            </a:r>
            <a:r>
              <a:rPr lang="en-US" sz="3200" b="1" dirty="0" err="1" smtClean="0">
                <a:effectLst/>
              </a:rPr>
              <a:t>Pneumothorax</a:t>
            </a:r>
            <a:r>
              <a:rPr lang="en-US" sz="3200" b="1" dirty="0" smtClean="0">
                <a:effectLst/>
              </a:rPr>
              <a:t> (cont.)</a:t>
            </a:r>
          </a:p>
        </p:txBody>
      </p:sp>
      <p:sp>
        <p:nvSpPr>
          <p:cNvPr id="104451" name="Rectangle 3"/>
          <p:cNvSpPr>
            <a:spLocks noGrp="1" noChangeArrowheads="1"/>
          </p:cNvSpPr>
          <p:nvPr>
            <p:ph idx="1"/>
          </p:nvPr>
        </p:nvSpPr>
        <p:spPr>
          <a:xfrm>
            <a:off x="457200" y="1828800"/>
            <a:ext cx="8229600" cy="4648200"/>
          </a:xfrm>
          <a:noFill/>
          <a:ln/>
        </p:spPr>
        <p:txBody>
          <a:bodyPr>
            <a:normAutofit lnSpcReduction="10000"/>
          </a:bodyPr>
          <a:lstStyle/>
          <a:p>
            <a:pPr>
              <a:lnSpc>
                <a:spcPct val="90000"/>
              </a:lnSpc>
            </a:pPr>
            <a:r>
              <a:rPr lang="en-US" sz="2800" dirty="0" smtClean="0">
                <a:effectLst/>
              </a:rPr>
              <a:t>This interferes with the casualty's circulatory and respiratory systems.</a:t>
            </a:r>
          </a:p>
          <a:p>
            <a:pPr>
              <a:lnSpc>
                <a:spcPct val="90000"/>
              </a:lnSpc>
            </a:pPr>
            <a:endParaRPr lang="en-US" sz="2800" dirty="0" smtClean="0">
              <a:effectLst/>
            </a:endParaRPr>
          </a:p>
          <a:p>
            <a:pPr>
              <a:lnSpc>
                <a:spcPct val="90000"/>
              </a:lnSpc>
            </a:pPr>
            <a:r>
              <a:rPr lang="en-US" sz="2800" dirty="0" smtClean="0">
                <a:effectLst/>
              </a:rPr>
              <a:t>Tension </a:t>
            </a:r>
            <a:r>
              <a:rPr lang="en-US" sz="2800" dirty="0" err="1" smtClean="0">
                <a:effectLst/>
              </a:rPr>
              <a:t>pneumothorax</a:t>
            </a:r>
            <a:r>
              <a:rPr lang="en-US" sz="2800" dirty="0" smtClean="0">
                <a:effectLst/>
              </a:rPr>
              <a:t> can occur even if you applied a flutter valve type seal to the open chest wound.</a:t>
            </a:r>
          </a:p>
          <a:p>
            <a:pPr>
              <a:lnSpc>
                <a:spcPct val="90000"/>
              </a:lnSpc>
            </a:pPr>
            <a:endParaRPr lang="en-US" sz="2800" dirty="0" smtClean="0">
              <a:effectLst/>
            </a:endParaRPr>
          </a:p>
          <a:p>
            <a:pPr>
              <a:lnSpc>
                <a:spcPct val="90000"/>
              </a:lnSpc>
            </a:pPr>
            <a:r>
              <a:rPr lang="en-US" sz="2800" dirty="0" smtClean="0">
                <a:effectLst/>
              </a:rPr>
              <a:t>Tension </a:t>
            </a:r>
            <a:r>
              <a:rPr lang="en-US" sz="2800" dirty="0" err="1" smtClean="0">
                <a:effectLst/>
              </a:rPr>
              <a:t>pneumothorax</a:t>
            </a:r>
            <a:r>
              <a:rPr lang="en-US" sz="2800" dirty="0" smtClean="0">
                <a:effectLst/>
              </a:rPr>
              <a:t> is potentially a fatal condition.</a:t>
            </a:r>
          </a:p>
          <a:p>
            <a:pPr>
              <a:lnSpc>
                <a:spcPct val="90000"/>
              </a:lnSpc>
            </a:pPr>
            <a:endParaRPr lang="en-US" sz="2800" dirty="0" smtClean="0">
              <a:effectLst/>
            </a:endParaRPr>
          </a:p>
          <a:p>
            <a:pPr>
              <a:lnSpc>
                <a:spcPct val="90000"/>
              </a:lnSpc>
              <a:spcBef>
                <a:spcPct val="0"/>
              </a:spcBef>
            </a:pPr>
            <a:r>
              <a:rPr lang="en-US" sz="2800" dirty="0" smtClean="0">
                <a:effectLst/>
              </a:rPr>
              <a:t>This condition is treated by inserting a needle/catheter into the chest and allowing the air under pressure to escape.</a:t>
            </a:r>
          </a:p>
          <a:p>
            <a:pPr>
              <a:lnSpc>
                <a:spcPct val="9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40</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8500838B-D0F9-4576-8B0D-CF878F2B9A74}" type="datetime1">
              <a:rPr lang="en-US" smtClean="0"/>
              <a:pPr/>
              <a:t>4/27/2012</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43000" y="304800"/>
            <a:ext cx="7162800" cy="1143000"/>
          </a:xfrm>
          <a:noFill/>
          <a:ln/>
        </p:spPr>
        <p:txBody>
          <a:bodyPr/>
          <a:lstStyle/>
          <a:p>
            <a:r>
              <a:rPr lang="en-US" sz="3200" b="1" dirty="0" smtClean="0">
                <a:effectLst/>
              </a:rPr>
              <a:t>Signs and Symptoms of Tension </a:t>
            </a:r>
            <a:r>
              <a:rPr lang="en-US" sz="3200" b="1" dirty="0" err="1" smtClean="0">
                <a:effectLst/>
              </a:rPr>
              <a:t>Pneumothorax</a:t>
            </a:r>
            <a:r>
              <a:rPr lang="en-US" sz="3200" b="1" dirty="0" smtClean="0">
                <a:effectLst/>
              </a:rPr>
              <a:t> </a:t>
            </a:r>
          </a:p>
        </p:txBody>
      </p:sp>
      <p:sp>
        <p:nvSpPr>
          <p:cNvPr id="105475" name="Rectangle 3"/>
          <p:cNvSpPr>
            <a:spLocks noGrp="1" noChangeArrowheads="1"/>
          </p:cNvSpPr>
          <p:nvPr>
            <p:ph idx="1"/>
          </p:nvPr>
        </p:nvSpPr>
        <p:spPr>
          <a:xfrm>
            <a:off x="304800" y="1905000"/>
            <a:ext cx="8534400" cy="4495800"/>
          </a:xfrm>
          <a:noFill/>
          <a:ln/>
        </p:spPr>
        <p:txBody>
          <a:bodyPr>
            <a:normAutofit/>
          </a:bodyPr>
          <a:lstStyle/>
          <a:p>
            <a:r>
              <a:rPr lang="en-US" sz="2800" dirty="0" smtClean="0">
                <a:effectLst/>
              </a:rPr>
              <a:t>Anxiety, agitation, and apprehension.</a:t>
            </a:r>
          </a:p>
          <a:p>
            <a:endParaRPr lang="en-US" sz="2800" dirty="0" smtClean="0">
              <a:effectLst/>
            </a:endParaRPr>
          </a:p>
          <a:p>
            <a:r>
              <a:rPr lang="en-US" sz="2800" dirty="0" smtClean="0">
                <a:effectLst/>
              </a:rPr>
              <a:t>Diminished or absent breath sounds.</a:t>
            </a:r>
          </a:p>
          <a:p>
            <a:endParaRPr lang="en-US" sz="2800" dirty="0" smtClean="0">
              <a:effectLst/>
            </a:endParaRPr>
          </a:p>
          <a:p>
            <a:r>
              <a:rPr lang="en-US" sz="2800" dirty="0" smtClean="0">
                <a:effectLst/>
              </a:rPr>
              <a:t>Difficulty in breathing with cyanosis (bluish tint of lips, inside of mouth, fingertips, and/or nail beds)</a:t>
            </a:r>
          </a:p>
          <a:p>
            <a:endParaRPr lang="en-US" sz="2800" dirty="0" smtClean="0">
              <a:effectLst/>
            </a:endParaRPr>
          </a:p>
          <a:p>
            <a:r>
              <a:rPr lang="en-US" sz="2800" dirty="0" smtClean="0">
                <a:effectLst/>
              </a:rPr>
              <a:t>Rapid, shallow breathing.</a:t>
            </a:r>
          </a:p>
          <a:p>
            <a:endParaRPr lang="en-US" sz="2800" dirty="0" smtClean="0">
              <a:effectLst/>
            </a:endParaRPr>
          </a:p>
          <a:p>
            <a:r>
              <a:rPr lang="en-US" sz="2800" dirty="0" smtClean="0">
                <a:effectLst/>
              </a:rPr>
              <a:t>Distended neck veins.</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41</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CCE0C9DE-46E5-47DD-A3DC-60886E758770}" type="datetime1">
              <a:rPr lang="en-US" smtClean="0"/>
              <a:pPr/>
              <a:t>4/27/2012</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43000" y="304800"/>
            <a:ext cx="7543800" cy="1143000"/>
          </a:xfrm>
          <a:noFill/>
          <a:ln/>
        </p:spPr>
        <p:txBody>
          <a:bodyPr/>
          <a:lstStyle/>
          <a:p>
            <a:r>
              <a:rPr lang="en-US" sz="3200" b="1" dirty="0" smtClean="0">
                <a:effectLst/>
              </a:rPr>
              <a:t>Signs and Symptoms of Tension </a:t>
            </a:r>
            <a:r>
              <a:rPr lang="en-US" sz="3200" b="1" dirty="0" err="1" smtClean="0">
                <a:effectLst/>
              </a:rPr>
              <a:t>Pneumothorax</a:t>
            </a:r>
            <a:r>
              <a:rPr lang="en-US" sz="3200" b="1" dirty="0" smtClean="0">
                <a:effectLst/>
              </a:rPr>
              <a:t> (cont.)</a:t>
            </a:r>
          </a:p>
        </p:txBody>
      </p:sp>
      <p:pic>
        <p:nvPicPr>
          <p:cNvPr id="106499" name="Picture 3" descr="head-ejdistension2"/>
          <p:cNvPicPr>
            <a:picLocks noGrp="1" noChangeAspect="1" noChangeArrowheads="1"/>
          </p:cNvPicPr>
          <p:nvPr>
            <p:ph idx="1"/>
          </p:nvPr>
        </p:nvPicPr>
        <p:blipFill>
          <a:blip r:embed="rId3" cstate="print"/>
          <a:srcRect l="17438"/>
          <a:stretch>
            <a:fillRect/>
          </a:stretch>
        </p:blipFill>
        <p:spPr>
          <a:xfrm>
            <a:off x="2133600" y="1961502"/>
            <a:ext cx="2667000" cy="2229498"/>
          </a:xfrm>
          <a:noFill/>
          <a:ln/>
        </p:spPr>
      </p:pic>
      <p:pic>
        <p:nvPicPr>
          <p:cNvPr id="106500" name="Picture 4" descr="49574957cyanosis1">
            <a:hlinkClick r:id="rId4"/>
          </p:cNvPr>
          <p:cNvPicPr>
            <a:picLocks noChangeAspect="1" noChangeArrowheads="1"/>
          </p:cNvPicPr>
          <p:nvPr/>
        </p:nvPicPr>
        <p:blipFill>
          <a:blip r:embed="rId5" cstate="print"/>
          <a:srcRect/>
          <a:stretch>
            <a:fillRect/>
          </a:stretch>
        </p:blipFill>
        <p:spPr bwMode="auto">
          <a:xfrm>
            <a:off x="4800599" y="1981200"/>
            <a:ext cx="2555082" cy="2209801"/>
          </a:xfrm>
          <a:prstGeom prst="rect">
            <a:avLst/>
          </a:prstGeom>
          <a:noFill/>
        </p:spPr>
      </p:pic>
      <p:pic>
        <p:nvPicPr>
          <p:cNvPr id="106501" name="Picture 5" descr="RsBldg10.jpg (60860 bytes)"/>
          <p:cNvPicPr>
            <a:picLocks noChangeAspect="1" noChangeArrowheads="1"/>
          </p:cNvPicPr>
          <p:nvPr/>
        </p:nvPicPr>
        <p:blipFill>
          <a:blip r:embed="rId6" cstate="print"/>
          <a:srcRect/>
          <a:stretch>
            <a:fillRect/>
          </a:stretch>
        </p:blipFill>
        <p:spPr bwMode="auto">
          <a:xfrm>
            <a:off x="2139866" y="4191000"/>
            <a:ext cx="5187736" cy="2010247"/>
          </a:xfrm>
          <a:prstGeom prst="rect">
            <a:avLst/>
          </a:prstGeom>
          <a:noFill/>
        </p:spPr>
      </p:pic>
      <p:sp>
        <p:nvSpPr>
          <p:cNvPr id="7" name="Slide Number Placeholder 6"/>
          <p:cNvSpPr>
            <a:spLocks noGrp="1"/>
          </p:cNvSpPr>
          <p:nvPr>
            <p:ph type="sldNum" sz="quarter" idx="12"/>
          </p:nvPr>
        </p:nvSpPr>
        <p:spPr/>
        <p:txBody>
          <a:bodyPr/>
          <a:lstStyle/>
          <a:p>
            <a:fld id="{9648F39E-9C37-485F-AC97-16BB4BDF9F49}" type="slidenum">
              <a:rPr kumimoji="0" lang="en-US" smtClean="0"/>
              <a:pPr/>
              <a:t>42</a:t>
            </a:fld>
            <a:endParaRPr kumimoji="0" lang="en-US"/>
          </a:p>
        </p:txBody>
      </p:sp>
      <p:sp>
        <p:nvSpPr>
          <p:cNvPr id="8" name="Footer Placeholder 7"/>
          <p:cNvSpPr>
            <a:spLocks noGrp="1"/>
          </p:cNvSpPr>
          <p:nvPr>
            <p:ph type="ftr" sz="quarter" idx="11"/>
          </p:nvPr>
        </p:nvSpPr>
        <p:spPr/>
        <p:txBody>
          <a:bodyPr/>
          <a:lstStyle/>
          <a:p>
            <a:r>
              <a:rPr kumimoji="0" lang="en-US" smtClean="0"/>
              <a:t>M1303 VERSION 6.0 </a:t>
            </a:r>
            <a:endParaRPr kumimoji="0" lang="en-US"/>
          </a:p>
        </p:txBody>
      </p:sp>
      <p:sp>
        <p:nvSpPr>
          <p:cNvPr id="9" name="Date Placeholder 8"/>
          <p:cNvSpPr>
            <a:spLocks noGrp="1"/>
          </p:cNvSpPr>
          <p:nvPr>
            <p:ph type="dt" sz="half" idx="10"/>
          </p:nvPr>
        </p:nvSpPr>
        <p:spPr/>
        <p:txBody>
          <a:bodyPr/>
          <a:lstStyle/>
          <a:p>
            <a:fld id="{D38E54F6-211E-4637-8037-C114129039AB}" type="datetime1">
              <a:rPr lang="en-US" smtClean="0"/>
              <a:pPr/>
              <a:t>4/27/2012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143000" y="304800"/>
            <a:ext cx="7162800" cy="1143000"/>
          </a:xfrm>
          <a:noFill/>
          <a:ln/>
        </p:spPr>
        <p:txBody>
          <a:bodyPr/>
          <a:lstStyle/>
          <a:p>
            <a:r>
              <a:rPr lang="en-US" sz="3200" b="1" dirty="0" smtClean="0">
                <a:effectLst/>
              </a:rPr>
              <a:t>Signs and Symptoms of Tension </a:t>
            </a:r>
            <a:r>
              <a:rPr lang="en-US" sz="3200" b="1" dirty="0" err="1" smtClean="0">
                <a:effectLst/>
              </a:rPr>
              <a:t>Pneumothorax</a:t>
            </a:r>
            <a:r>
              <a:rPr lang="en-US" sz="3200" b="1" dirty="0" smtClean="0">
                <a:effectLst/>
              </a:rPr>
              <a:t> (cont.)</a:t>
            </a:r>
          </a:p>
        </p:txBody>
      </p:sp>
      <p:sp>
        <p:nvSpPr>
          <p:cNvPr id="107523" name="Rectangle 3"/>
          <p:cNvSpPr>
            <a:spLocks noGrp="1" noChangeArrowheads="1"/>
          </p:cNvSpPr>
          <p:nvPr>
            <p:ph idx="1"/>
          </p:nvPr>
        </p:nvSpPr>
        <p:spPr>
          <a:xfrm>
            <a:off x="152400" y="1905000"/>
            <a:ext cx="8534400" cy="4419600"/>
          </a:xfrm>
          <a:noFill/>
          <a:ln/>
        </p:spPr>
        <p:txBody>
          <a:bodyPr>
            <a:normAutofit/>
          </a:bodyPr>
          <a:lstStyle/>
          <a:p>
            <a:r>
              <a:rPr lang="en-US" sz="2800" dirty="0" smtClean="0">
                <a:effectLst/>
              </a:rPr>
              <a:t>Abnormally low blood pressure (hypotension) evidenced by a loss of radial pulse.</a:t>
            </a:r>
          </a:p>
          <a:p>
            <a:endParaRPr lang="en-US" sz="2800" dirty="0" smtClean="0">
              <a:effectLst/>
            </a:endParaRPr>
          </a:p>
          <a:p>
            <a:r>
              <a:rPr lang="en-US" sz="2800" dirty="0" smtClean="0">
                <a:effectLst/>
              </a:rPr>
              <a:t>Cool, clammy skin.</a:t>
            </a:r>
          </a:p>
          <a:p>
            <a:endParaRPr lang="en-US" sz="2800" dirty="0" smtClean="0">
              <a:effectLst/>
            </a:endParaRPr>
          </a:p>
          <a:p>
            <a:r>
              <a:rPr lang="en-US" sz="2800" dirty="0" smtClean="0">
                <a:effectLst/>
              </a:rPr>
              <a:t>Decreased level of consciousness (AVPU scale) or loss of consciousness. </a:t>
            </a:r>
          </a:p>
          <a:p>
            <a:endParaRPr lang="en-US" sz="2800" dirty="0" smtClean="0">
              <a:effectLst/>
            </a:endParaRPr>
          </a:p>
          <a:p>
            <a:r>
              <a:rPr lang="en-US" sz="2800" dirty="0" smtClean="0">
                <a:effectLst/>
              </a:rPr>
              <a:t>Visible deterioration </a:t>
            </a:r>
          </a:p>
          <a:p>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43</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80CAA881-8550-48D9-B773-ED8477923152}" type="datetime1">
              <a:rPr lang="en-US" smtClean="0"/>
              <a:pPr/>
              <a:t>4/27/2012</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43000" y="304800"/>
            <a:ext cx="7162800" cy="1143000"/>
          </a:xfrm>
          <a:noFill/>
          <a:ln/>
        </p:spPr>
        <p:txBody>
          <a:bodyPr/>
          <a:lstStyle/>
          <a:p>
            <a:r>
              <a:rPr lang="en-US" sz="3200" b="1" dirty="0" smtClean="0">
                <a:effectLst/>
              </a:rPr>
              <a:t>Signs and Symptoms of Tension </a:t>
            </a:r>
            <a:r>
              <a:rPr lang="en-US" sz="3200" b="1" dirty="0" err="1" smtClean="0">
                <a:effectLst/>
              </a:rPr>
              <a:t>Pneumothorax</a:t>
            </a:r>
            <a:r>
              <a:rPr lang="en-US" sz="3200" b="1" dirty="0" smtClean="0">
                <a:effectLst/>
              </a:rPr>
              <a:t> (cont.)</a:t>
            </a:r>
          </a:p>
        </p:txBody>
      </p:sp>
      <p:sp>
        <p:nvSpPr>
          <p:cNvPr id="108547" name="Rectangle 3"/>
          <p:cNvSpPr>
            <a:spLocks noGrp="1" noChangeArrowheads="1"/>
          </p:cNvSpPr>
          <p:nvPr>
            <p:ph idx="1"/>
          </p:nvPr>
        </p:nvSpPr>
        <p:spPr>
          <a:xfrm>
            <a:off x="457200" y="1905000"/>
            <a:ext cx="8229600" cy="4419600"/>
          </a:xfrm>
          <a:noFill/>
          <a:ln/>
        </p:spPr>
        <p:txBody>
          <a:bodyPr/>
          <a:lstStyle/>
          <a:p>
            <a:pPr>
              <a:lnSpc>
                <a:spcPct val="90000"/>
              </a:lnSpc>
            </a:pPr>
            <a:r>
              <a:rPr lang="en-US" sz="2800" dirty="0" smtClean="0">
                <a:effectLst/>
              </a:rPr>
              <a:t>Tracheal deviation (a shift of the windpipe to the right or left).</a:t>
            </a:r>
          </a:p>
          <a:p>
            <a:pPr>
              <a:lnSpc>
                <a:spcPct val="90000"/>
              </a:lnSpc>
            </a:pPr>
            <a:endParaRPr lang="en-US" sz="2800" dirty="0" smtClean="0">
              <a:effectLst/>
            </a:endParaRPr>
          </a:p>
          <a:p>
            <a:pPr>
              <a:lnSpc>
                <a:spcPct val="90000"/>
              </a:lnSpc>
            </a:pPr>
            <a:r>
              <a:rPr lang="en-US" sz="2800" dirty="0" smtClean="0">
                <a:effectLst/>
              </a:rPr>
              <a:t>Tracheal deviation is a late sign of tension </a:t>
            </a:r>
            <a:r>
              <a:rPr lang="en-US" sz="2800" dirty="0" err="1" smtClean="0">
                <a:effectLst/>
              </a:rPr>
              <a:t>pneumothorax</a:t>
            </a:r>
            <a:r>
              <a:rPr lang="en-US" sz="2800" dirty="0" smtClean="0">
                <a:effectLst/>
              </a:rPr>
              <a:t> and will probably not be observed.</a:t>
            </a:r>
          </a:p>
          <a:p>
            <a:pPr>
              <a:lnSpc>
                <a:spcPct val="90000"/>
              </a:lnSpc>
            </a:pPr>
            <a:endParaRPr lang="en-US" sz="2800" dirty="0" smtClean="0">
              <a:effectLst/>
            </a:endParaRPr>
          </a:p>
          <a:p>
            <a:pPr>
              <a:lnSpc>
                <a:spcPct val="90000"/>
              </a:lnSpc>
            </a:pPr>
            <a:r>
              <a:rPr lang="en-US" sz="2800" dirty="0" smtClean="0">
                <a:effectLst/>
              </a:rPr>
              <a:t>The above signs and symptoms may be difficult to assess at night, in the dark, in a combat situation.  </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44</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AAA159A3-F70C-461F-86E7-2D02D55D66FE}" type="datetime1">
              <a:rPr lang="en-US" smtClean="0"/>
              <a:pPr/>
              <a:t>4/27/2012</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143000" y="228600"/>
            <a:ext cx="7162800" cy="1143000"/>
          </a:xfrm>
          <a:noFill/>
          <a:ln/>
        </p:spPr>
        <p:txBody>
          <a:bodyPr/>
          <a:lstStyle/>
          <a:p>
            <a:r>
              <a:rPr lang="en-US" sz="3200" b="1" dirty="0" smtClean="0">
                <a:effectLst/>
              </a:rPr>
              <a:t>Signs and Symptoms of Tension </a:t>
            </a:r>
            <a:r>
              <a:rPr lang="en-US" sz="3200" b="1" dirty="0" err="1" smtClean="0">
                <a:effectLst/>
              </a:rPr>
              <a:t>Pneumothorax</a:t>
            </a:r>
            <a:r>
              <a:rPr lang="en-US" sz="3200" b="1" dirty="0" smtClean="0">
                <a:effectLst/>
              </a:rPr>
              <a:t> (cont.)</a:t>
            </a:r>
          </a:p>
        </p:txBody>
      </p:sp>
      <p:pic>
        <p:nvPicPr>
          <p:cNvPr id="109571" name="Picture 3"/>
          <p:cNvPicPr>
            <a:picLocks noGrp="1" noChangeArrowheads="1"/>
          </p:cNvPicPr>
          <p:nvPr>
            <p:ph idx="1"/>
          </p:nvPr>
        </p:nvPicPr>
        <p:blipFill>
          <a:blip r:embed="rId3" cstate="print"/>
          <a:stretch>
            <a:fillRect/>
          </a:stretch>
        </p:blipFill>
        <p:spPr>
          <a:xfrm>
            <a:off x="2626496" y="1774825"/>
            <a:ext cx="3891007" cy="4625975"/>
          </a:xfrm>
          <a:noFill/>
          <a:ln/>
        </p:spPr>
      </p:pic>
      <p:sp>
        <p:nvSpPr>
          <p:cNvPr id="109572" name="Rectangle 4"/>
          <p:cNvSpPr>
            <a:spLocks noChangeArrowheads="1"/>
          </p:cNvSpPr>
          <p:nvPr/>
        </p:nvSpPr>
        <p:spPr bwMode="auto">
          <a:xfrm>
            <a:off x="6281737" y="2971800"/>
            <a:ext cx="1490663" cy="707886"/>
          </a:xfrm>
          <a:prstGeom prst="rect">
            <a:avLst/>
          </a:prstGeom>
          <a:noFill/>
          <a:ln w="9525">
            <a:noFill/>
            <a:miter lim="800000"/>
            <a:headEnd/>
            <a:tailEnd/>
          </a:ln>
          <a:effectLst/>
        </p:spPr>
        <p:txBody>
          <a:bodyPr wrap="square">
            <a:spAutoFit/>
          </a:bodyPr>
          <a:lstStyle/>
          <a:p>
            <a:r>
              <a:rPr lang="en-US" sz="2000" b="1" dirty="0">
                <a:solidFill>
                  <a:schemeClr val="tx1"/>
                </a:solidFill>
              </a:rPr>
              <a:t>Tracheal</a:t>
            </a:r>
          </a:p>
          <a:p>
            <a:r>
              <a:rPr lang="en-US" sz="2000" b="1" dirty="0">
                <a:solidFill>
                  <a:schemeClr val="tx1"/>
                </a:solidFill>
              </a:rPr>
              <a:t>Deviation</a:t>
            </a:r>
          </a:p>
        </p:txBody>
      </p:sp>
      <p:sp>
        <p:nvSpPr>
          <p:cNvPr id="109573" name="Line 5"/>
          <p:cNvSpPr>
            <a:spLocks noChangeShapeType="1"/>
          </p:cNvSpPr>
          <p:nvPr/>
        </p:nvSpPr>
        <p:spPr bwMode="auto">
          <a:xfrm flipH="1" flipV="1">
            <a:off x="4419600" y="2743200"/>
            <a:ext cx="1905000" cy="609600"/>
          </a:xfrm>
          <a:prstGeom prst="line">
            <a:avLst/>
          </a:prstGeom>
          <a:noFill/>
          <a:ln w="53975">
            <a:solidFill>
              <a:schemeClr val="tx1"/>
            </a:solidFill>
            <a:round/>
            <a:headEnd/>
            <a:tailEnd type="triangle" w="med" len="med"/>
          </a:ln>
          <a:effectLst/>
        </p:spPr>
        <p:txBody>
          <a:bodyPr/>
          <a:lstStyle/>
          <a:p>
            <a:endParaRPr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45</a:t>
            </a:fld>
            <a:endParaRPr kumimoji="0" lang="en-US"/>
          </a:p>
        </p:txBody>
      </p:sp>
      <p:sp>
        <p:nvSpPr>
          <p:cNvPr id="8" name="Footer Placeholder 7"/>
          <p:cNvSpPr>
            <a:spLocks noGrp="1"/>
          </p:cNvSpPr>
          <p:nvPr>
            <p:ph type="ftr" sz="quarter" idx="11"/>
          </p:nvPr>
        </p:nvSpPr>
        <p:spPr/>
        <p:txBody>
          <a:bodyPr/>
          <a:lstStyle/>
          <a:p>
            <a:r>
              <a:rPr kumimoji="0" lang="en-US" smtClean="0"/>
              <a:t>M1303 VERSION 6.0 </a:t>
            </a:r>
            <a:endParaRPr kumimoji="0" lang="en-US"/>
          </a:p>
        </p:txBody>
      </p:sp>
      <p:sp>
        <p:nvSpPr>
          <p:cNvPr id="9" name="Date Placeholder 8"/>
          <p:cNvSpPr>
            <a:spLocks noGrp="1"/>
          </p:cNvSpPr>
          <p:nvPr>
            <p:ph type="dt" sz="half" idx="10"/>
          </p:nvPr>
        </p:nvSpPr>
        <p:spPr/>
        <p:txBody>
          <a:bodyPr/>
          <a:lstStyle/>
          <a:p>
            <a:fld id="{9A55FE4E-4486-4D0A-AA9D-B9D346D560BD}" type="datetime1">
              <a:rPr lang="en-US" smtClean="0"/>
              <a:pPr/>
              <a:t>4/27/2012</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43000" y="228600"/>
            <a:ext cx="7162800" cy="1143000"/>
          </a:xfrm>
          <a:noFill/>
          <a:ln/>
        </p:spPr>
        <p:txBody>
          <a:bodyPr/>
          <a:lstStyle/>
          <a:p>
            <a:r>
              <a:rPr lang="en-US" sz="3200" b="1" dirty="0" smtClean="0">
                <a:effectLst/>
              </a:rPr>
              <a:t>Signs and Symptoms of Tension </a:t>
            </a:r>
            <a:r>
              <a:rPr lang="en-US" sz="3200" b="1" dirty="0" err="1" smtClean="0">
                <a:effectLst/>
              </a:rPr>
              <a:t>Pneumothorax</a:t>
            </a:r>
            <a:r>
              <a:rPr lang="en-US" sz="3200" b="1" dirty="0" smtClean="0">
                <a:effectLst/>
              </a:rPr>
              <a:t> (cont.)</a:t>
            </a:r>
          </a:p>
        </p:txBody>
      </p:sp>
      <p:sp>
        <p:nvSpPr>
          <p:cNvPr id="110595" name="Rectangle 3"/>
          <p:cNvSpPr>
            <a:spLocks noGrp="1" noChangeArrowheads="1"/>
          </p:cNvSpPr>
          <p:nvPr>
            <p:ph idx="1"/>
          </p:nvPr>
        </p:nvSpPr>
        <p:spPr>
          <a:xfrm>
            <a:off x="457200" y="1905000"/>
            <a:ext cx="8229600" cy="4572000"/>
          </a:xfrm>
          <a:noFill/>
          <a:ln/>
        </p:spPr>
        <p:txBody>
          <a:bodyPr>
            <a:normAutofit/>
          </a:bodyPr>
          <a:lstStyle/>
          <a:p>
            <a:pPr>
              <a:lnSpc>
                <a:spcPct val="80000"/>
              </a:lnSpc>
            </a:pPr>
            <a:r>
              <a:rPr lang="en-US" sz="2800" dirty="0" smtClean="0">
                <a:effectLst/>
              </a:rPr>
              <a:t>You must be alert to the possibility of tension </a:t>
            </a:r>
            <a:r>
              <a:rPr lang="en-US" sz="2800" dirty="0" err="1" smtClean="0">
                <a:effectLst/>
              </a:rPr>
              <a:t>pneumothorax</a:t>
            </a:r>
            <a:r>
              <a:rPr lang="en-US" sz="2800" dirty="0" smtClean="0">
                <a:effectLst/>
              </a:rPr>
              <a:t> whenever a casualty has a penetrating chest wound. </a:t>
            </a:r>
          </a:p>
          <a:p>
            <a:pPr>
              <a:lnSpc>
                <a:spcPct val="80000"/>
              </a:lnSpc>
            </a:pPr>
            <a:endParaRPr lang="en-US" sz="2800" dirty="0" smtClean="0">
              <a:effectLst/>
            </a:endParaRPr>
          </a:p>
          <a:p>
            <a:pPr>
              <a:lnSpc>
                <a:spcPct val="80000"/>
              </a:lnSpc>
            </a:pPr>
            <a:r>
              <a:rPr lang="en-US" sz="2800" dirty="0" smtClean="0">
                <a:effectLst/>
              </a:rPr>
              <a:t>Many of the signs are difficult to detect or see at night on the battlefield</a:t>
            </a:r>
          </a:p>
          <a:p>
            <a:pPr>
              <a:lnSpc>
                <a:spcPct val="80000"/>
              </a:lnSpc>
            </a:pPr>
            <a:endParaRPr lang="en-US" sz="2800" dirty="0" smtClean="0">
              <a:effectLst/>
            </a:endParaRPr>
          </a:p>
          <a:p>
            <a:pPr>
              <a:lnSpc>
                <a:spcPct val="80000"/>
              </a:lnSpc>
            </a:pPr>
            <a:r>
              <a:rPr lang="en-US" sz="2800" dirty="0" smtClean="0">
                <a:effectLst/>
              </a:rPr>
              <a:t> Therefore, the sole criteria for treating a tension </a:t>
            </a:r>
            <a:r>
              <a:rPr lang="en-US" sz="2800" dirty="0" err="1" smtClean="0">
                <a:effectLst/>
              </a:rPr>
              <a:t>pneumothorax</a:t>
            </a:r>
            <a:r>
              <a:rPr lang="en-US" sz="2800" dirty="0" smtClean="0">
                <a:effectLst/>
              </a:rPr>
              <a:t> with needle decompression is </a:t>
            </a:r>
            <a:r>
              <a:rPr lang="en-US" sz="2800" u="sng" dirty="0" smtClean="0">
                <a:effectLst/>
              </a:rPr>
              <a:t>thoracic trauma with progressive respiratory difficulty</a:t>
            </a:r>
            <a:r>
              <a:rPr lang="en-US" sz="2800" dirty="0" smtClean="0">
                <a:effectLst/>
              </a:rPr>
              <a:t>.</a:t>
            </a:r>
          </a:p>
          <a:p>
            <a:pPr>
              <a:lnSpc>
                <a:spcPct val="8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46</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A5D2A70E-FC8B-401F-AB27-D44FA805AF73}" type="datetime1">
              <a:rPr lang="en-US" smtClean="0"/>
              <a:pPr/>
              <a:t>4/27/2012</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43000" y="457200"/>
            <a:ext cx="7086600" cy="838200"/>
          </a:xfrm>
          <a:noFill/>
          <a:ln/>
        </p:spPr>
        <p:txBody>
          <a:bodyPr/>
          <a:lstStyle/>
          <a:p>
            <a:r>
              <a:rPr lang="en-US" sz="3200" b="1" dirty="0" smtClean="0">
                <a:effectLst/>
              </a:rPr>
              <a:t>Needle Chest Decompression </a:t>
            </a:r>
          </a:p>
        </p:txBody>
      </p:sp>
      <p:sp>
        <p:nvSpPr>
          <p:cNvPr id="111619" name="Rectangle 3"/>
          <p:cNvSpPr>
            <a:spLocks noGrp="1" noChangeArrowheads="1"/>
          </p:cNvSpPr>
          <p:nvPr>
            <p:ph idx="1"/>
          </p:nvPr>
        </p:nvSpPr>
        <p:spPr>
          <a:xfrm>
            <a:off x="457200" y="1828800"/>
            <a:ext cx="8229600" cy="4572000"/>
          </a:xfrm>
          <a:noFill/>
          <a:ln/>
        </p:spPr>
        <p:txBody>
          <a:bodyPr>
            <a:normAutofit/>
          </a:bodyPr>
          <a:lstStyle/>
          <a:p>
            <a:r>
              <a:rPr lang="en-US" sz="2800" dirty="0" smtClean="0">
                <a:effectLst/>
              </a:rPr>
              <a:t>The buildup of </a:t>
            </a:r>
            <a:r>
              <a:rPr lang="en-US" sz="2800" b="1" dirty="0" smtClean="0">
                <a:effectLst/>
              </a:rPr>
              <a:t>trapped</a:t>
            </a:r>
            <a:r>
              <a:rPr lang="en-US" sz="2800" dirty="0" smtClean="0">
                <a:effectLst/>
              </a:rPr>
              <a:t> air in the casualty's chest can be relieved by puncturing the chest cavity  with a needle and catheter unit and allowing the trapped air under pressure to escape.  </a:t>
            </a:r>
          </a:p>
          <a:p>
            <a:endParaRPr lang="en-US" sz="2800" dirty="0" smtClean="0">
              <a:effectLst/>
            </a:endParaRPr>
          </a:p>
          <a:p>
            <a:r>
              <a:rPr lang="en-US" sz="2800" dirty="0" smtClean="0">
                <a:effectLst/>
              </a:rPr>
              <a:t>This is called a needle chest decompression.</a:t>
            </a:r>
          </a:p>
          <a:p>
            <a:endParaRPr lang="en-US" sz="2800" dirty="0" smtClean="0">
              <a:effectLst/>
            </a:endParaRPr>
          </a:p>
          <a:p>
            <a:r>
              <a:rPr lang="en-US" sz="2800" dirty="0" smtClean="0">
                <a:effectLst/>
              </a:rPr>
              <a:t>A needle chest decompression is performed </a:t>
            </a:r>
            <a:r>
              <a:rPr lang="en-US" sz="2800" u="sng" dirty="0" smtClean="0">
                <a:effectLst/>
              </a:rPr>
              <a:t>ONLY</a:t>
            </a:r>
            <a:r>
              <a:rPr lang="en-US" sz="2800" dirty="0" smtClean="0">
                <a:effectLst/>
              </a:rPr>
              <a:t> if the casualty has torso trauma and progressive trouble breathing.</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47</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8D34E418-3612-4147-87DD-189F2A15E223}" type="datetime1">
              <a:rPr lang="en-US" smtClean="0"/>
              <a:pPr/>
              <a:t>4/27/2012</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143000" y="381000"/>
            <a:ext cx="7086600" cy="762000"/>
          </a:xfrm>
          <a:noFill/>
          <a:ln/>
        </p:spPr>
        <p:txBody>
          <a:bodyPr/>
          <a:lstStyle/>
          <a:p>
            <a:r>
              <a:rPr lang="en-US" sz="3200" b="1" dirty="0" smtClean="0">
                <a:effectLst/>
              </a:rPr>
              <a:t>Needle Chest Decompression (cont.)</a:t>
            </a:r>
          </a:p>
        </p:txBody>
      </p:sp>
      <p:sp>
        <p:nvSpPr>
          <p:cNvPr id="112643" name="Rectangle 3"/>
          <p:cNvSpPr>
            <a:spLocks noGrp="1" noChangeArrowheads="1"/>
          </p:cNvSpPr>
          <p:nvPr>
            <p:ph idx="1"/>
          </p:nvPr>
        </p:nvSpPr>
        <p:spPr>
          <a:xfrm>
            <a:off x="228600" y="1905000"/>
            <a:ext cx="8534400" cy="3276600"/>
          </a:xfrm>
          <a:noFill/>
          <a:ln/>
        </p:spPr>
        <p:txBody>
          <a:bodyPr/>
          <a:lstStyle/>
          <a:p>
            <a:pPr>
              <a:lnSpc>
                <a:spcPct val="90000"/>
              </a:lnSpc>
            </a:pPr>
            <a:r>
              <a:rPr lang="en-US" sz="2800" dirty="0" smtClean="0">
                <a:effectLst/>
              </a:rPr>
              <a:t>Obtain a large bore (14 gauge, 3.25 inch) needle and catheter unit and a strip of tape from your aid bag.</a:t>
            </a:r>
          </a:p>
          <a:p>
            <a:pPr>
              <a:lnSpc>
                <a:spcPct val="90000"/>
              </a:lnSpc>
              <a:buFontTx/>
              <a:buNone/>
            </a:pPr>
            <a:endParaRPr lang="en-US" sz="2800" dirty="0" smtClean="0">
              <a:effectLst/>
            </a:endParaRPr>
          </a:p>
          <a:p>
            <a:pPr>
              <a:lnSpc>
                <a:spcPct val="90000"/>
              </a:lnSpc>
            </a:pPr>
            <a:r>
              <a:rPr lang="en-US" sz="2800" dirty="0" smtClean="0">
                <a:effectLst/>
              </a:rPr>
              <a:t>Locate the insertion site--the second </a:t>
            </a:r>
            <a:r>
              <a:rPr lang="en-US" sz="2800" dirty="0" err="1" smtClean="0">
                <a:effectLst/>
              </a:rPr>
              <a:t>intercostal</a:t>
            </a:r>
            <a:r>
              <a:rPr lang="en-US" sz="2800" dirty="0" smtClean="0">
                <a:effectLst/>
              </a:rPr>
              <a:t> space just above the third rib at the mid-</a:t>
            </a:r>
            <a:r>
              <a:rPr lang="en-US" sz="2800" dirty="0" err="1" smtClean="0">
                <a:effectLst/>
              </a:rPr>
              <a:t>clavicular</a:t>
            </a:r>
            <a:r>
              <a:rPr lang="en-US" sz="2800" dirty="0" smtClean="0">
                <a:effectLst/>
              </a:rPr>
              <a:t> line on the same side as the chest wound.  </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48</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9D4F2917-6B93-46E3-9A76-983521FE0CA1}" type="datetime1">
              <a:rPr lang="en-US" smtClean="0"/>
              <a:pPr/>
              <a:t>4/27/2012</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143000" y="457200"/>
            <a:ext cx="7543800" cy="609600"/>
          </a:xfrm>
          <a:noFill/>
          <a:ln/>
        </p:spPr>
        <p:txBody>
          <a:bodyPr/>
          <a:lstStyle/>
          <a:p>
            <a:r>
              <a:rPr lang="en-US" sz="3200" b="1" dirty="0" smtClean="0">
                <a:effectLst/>
              </a:rPr>
              <a:t>Needle Decompression Lines</a:t>
            </a:r>
          </a:p>
        </p:txBody>
      </p:sp>
      <p:pic>
        <p:nvPicPr>
          <p:cNvPr id="164867" name="Picture 3" descr="asherman"/>
          <p:cNvPicPr>
            <a:picLocks noGrp="1" noChangeAspect="1" noChangeArrowheads="1"/>
          </p:cNvPicPr>
          <p:nvPr>
            <p:ph idx="1"/>
          </p:nvPr>
        </p:nvPicPr>
        <p:blipFill>
          <a:blip r:embed="rId3" cstate="print"/>
          <a:stretch>
            <a:fillRect/>
          </a:stretch>
        </p:blipFill>
        <p:spPr>
          <a:xfrm>
            <a:off x="2983230" y="2894520"/>
            <a:ext cx="3177540" cy="2386584"/>
          </a:xfrm>
          <a:noFill/>
          <a:ln w="25400">
            <a:solidFill>
              <a:srgbClr val="000080"/>
            </a:solidFill>
          </a:ln>
        </p:spPr>
      </p:pic>
      <p:sp>
        <p:nvSpPr>
          <p:cNvPr id="164868" name="Line 4"/>
          <p:cNvSpPr>
            <a:spLocks noChangeShapeType="1"/>
          </p:cNvSpPr>
          <p:nvPr/>
        </p:nvSpPr>
        <p:spPr bwMode="auto">
          <a:xfrm>
            <a:off x="3352800" y="4419600"/>
            <a:ext cx="3048000" cy="1066800"/>
          </a:xfrm>
          <a:prstGeom prst="line">
            <a:avLst/>
          </a:prstGeom>
          <a:noFill/>
          <a:ln w="25400">
            <a:solidFill>
              <a:srgbClr val="000000"/>
            </a:solidFill>
            <a:round/>
            <a:headEnd/>
            <a:tailEnd type="triangle" w="med" len="med"/>
          </a:ln>
          <a:effectLst/>
        </p:spPr>
        <p:txBody>
          <a:bodyPr/>
          <a:lstStyle/>
          <a:p>
            <a:endParaRPr lang="en-US"/>
          </a:p>
        </p:txBody>
      </p:sp>
      <p:sp>
        <p:nvSpPr>
          <p:cNvPr id="164869" name="Line 5"/>
          <p:cNvSpPr>
            <a:spLocks noChangeShapeType="1"/>
          </p:cNvSpPr>
          <p:nvPr/>
        </p:nvSpPr>
        <p:spPr bwMode="auto">
          <a:xfrm>
            <a:off x="4038600" y="7086600"/>
            <a:ext cx="0" cy="0"/>
          </a:xfrm>
          <a:prstGeom prst="line">
            <a:avLst/>
          </a:prstGeom>
          <a:noFill/>
          <a:ln w="9525">
            <a:solidFill>
              <a:schemeClr val="tx1"/>
            </a:solidFill>
            <a:round/>
            <a:headEnd/>
            <a:tailEnd type="triangle" w="med" len="med"/>
          </a:ln>
          <a:effectLst/>
        </p:spPr>
        <p:txBody>
          <a:bodyPr/>
          <a:lstStyle/>
          <a:p>
            <a:endParaRPr lang="en-US"/>
          </a:p>
        </p:txBody>
      </p:sp>
      <p:sp>
        <p:nvSpPr>
          <p:cNvPr id="164870" name="Line 6"/>
          <p:cNvSpPr>
            <a:spLocks noChangeShapeType="1"/>
          </p:cNvSpPr>
          <p:nvPr/>
        </p:nvSpPr>
        <p:spPr bwMode="auto">
          <a:xfrm>
            <a:off x="3124200" y="7010400"/>
            <a:ext cx="0" cy="0"/>
          </a:xfrm>
          <a:prstGeom prst="line">
            <a:avLst/>
          </a:prstGeom>
          <a:noFill/>
          <a:ln w="9525">
            <a:solidFill>
              <a:schemeClr val="tx1"/>
            </a:solidFill>
            <a:round/>
            <a:headEnd/>
            <a:tailEnd type="triangle" w="med" len="med"/>
          </a:ln>
          <a:effectLst/>
        </p:spPr>
        <p:txBody>
          <a:bodyPr/>
          <a:lstStyle/>
          <a:p>
            <a:endParaRPr lang="en-US"/>
          </a:p>
        </p:txBody>
      </p:sp>
      <p:sp>
        <p:nvSpPr>
          <p:cNvPr id="164871" name="Line 7"/>
          <p:cNvSpPr>
            <a:spLocks noChangeShapeType="1"/>
          </p:cNvSpPr>
          <p:nvPr/>
        </p:nvSpPr>
        <p:spPr bwMode="auto">
          <a:xfrm>
            <a:off x="3352800" y="7239000"/>
            <a:ext cx="0" cy="0"/>
          </a:xfrm>
          <a:prstGeom prst="line">
            <a:avLst/>
          </a:prstGeom>
          <a:noFill/>
          <a:ln w="9525">
            <a:solidFill>
              <a:schemeClr val="tx1"/>
            </a:solidFill>
            <a:round/>
            <a:headEnd/>
            <a:tailEnd type="triangle" w="med" len="med"/>
          </a:ln>
          <a:effectLst/>
        </p:spPr>
        <p:txBody>
          <a:bodyPr/>
          <a:lstStyle/>
          <a:p>
            <a:endParaRPr lang="en-US"/>
          </a:p>
        </p:txBody>
      </p:sp>
      <p:sp>
        <p:nvSpPr>
          <p:cNvPr id="164872" name="Line 8"/>
          <p:cNvSpPr>
            <a:spLocks noChangeShapeType="1"/>
          </p:cNvSpPr>
          <p:nvPr/>
        </p:nvSpPr>
        <p:spPr bwMode="auto">
          <a:xfrm>
            <a:off x="3733800" y="5334000"/>
            <a:ext cx="1905000" cy="685800"/>
          </a:xfrm>
          <a:prstGeom prst="line">
            <a:avLst/>
          </a:prstGeom>
          <a:noFill/>
          <a:ln w="25400">
            <a:solidFill>
              <a:srgbClr val="000000"/>
            </a:solidFill>
            <a:round/>
            <a:headEnd/>
            <a:tailEnd type="triangle" w="med" len="med"/>
          </a:ln>
          <a:effectLst/>
        </p:spPr>
        <p:txBody>
          <a:bodyPr/>
          <a:lstStyle/>
          <a:p>
            <a:endParaRPr lang="en-US"/>
          </a:p>
        </p:txBody>
      </p:sp>
      <p:sp>
        <p:nvSpPr>
          <p:cNvPr id="164873" name="Line 9"/>
          <p:cNvSpPr>
            <a:spLocks noChangeShapeType="1"/>
          </p:cNvSpPr>
          <p:nvPr/>
        </p:nvSpPr>
        <p:spPr bwMode="auto">
          <a:xfrm>
            <a:off x="3733800" y="5943600"/>
            <a:ext cx="685800" cy="228600"/>
          </a:xfrm>
          <a:prstGeom prst="line">
            <a:avLst/>
          </a:prstGeom>
          <a:noFill/>
          <a:ln w="25400">
            <a:solidFill>
              <a:srgbClr val="000000"/>
            </a:solidFill>
            <a:round/>
            <a:headEnd/>
            <a:tailEnd type="triangle" w="med" len="med"/>
          </a:ln>
          <a:effectLst/>
        </p:spPr>
        <p:txBody>
          <a:bodyPr/>
          <a:lstStyle/>
          <a:p>
            <a:endParaRPr lang="en-US"/>
          </a:p>
        </p:txBody>
      </p:sp>
      <p:sp>
        <p:nvSpPr>
          <p:cNvPr id="164874" name="Text Box 10"/>
          <p:cNvSpPr txBox="1">
            <a:spLocks noChangeArrowheads="1"/>
          </p:cNvSpPr>
          <p:nvPr/>
        </p:nvSpPr>
        <p:spPr bwMode="auto">
          <a:xfrm>
            <a:off x="4267200" y="4419600"/>
            <a:ext cx="735013" cy="396875"/>
          </a:xfrm>
          <a:prstGeom prst="rect">
            <a:avLst/>
          </a:prstGeom>
          <a:noFill/>
          <a:ln w="9525">
            <a:noFill/>
            <a:miter lim="800000"/>
            <a:headEnd/>
            <a:tailEnd/>
          </a:ln>
          <a:effectLst/>
        </p:spPr>
        <p:txBody>
          <a:bodyPr wrap="none">
            <a:spAutoFit/>
          </a:bodyPr>
          <a:lstStyle/>
          <a:p>
            <a:pPr eaLnBrk="1" hangingPunct="1"/>
            <a:r>
              <a:rPr lang="en-US" sz="2000" b="1" dirty="0">
                <a:solidFill>
                  <a:srgbClr val="000000"/>
                </a:solidFill>
              </a:rPr>
              <a:t>MCL</a:t>
            </a:r>
          </a:p>
        </p:txBody>
      </p:sp>
      <p:sp>
        <p:nvSpPr>
          <p:cNvPr id="164875" name="Text Box 11"/>
          <p:cNvSpPr txBox="1">
            <a:spLocks noChangeArrowheads="1"/>
          </p:cNvSpPr>
          <p:nvPr/>
        </p:nvSpPr>
        <p:spPr bwMode="auto">
          <a:xfrm>
            <a:off x="3962400" y="5029200"/>
            <a:ext cx="708025" cy="396875"/>
          </a:xfrm>
          <a:prstGeom prst="rect">
            <a:avLst/>
          </a:prstGeom>
          <a:noFill/>
          <a:ln w="9525">
            <a:noFill/>
            <a:miter lim="800000"/>
            <a:headEnd/>
            <a:tailEnd/>
          </a:ln>
          <a:effectLst/>
        </p:spPr>
        <p:txBody>
          <a:bodyPr wrap="none">
            <a:spAutoFit/>
          </a:bodyPr>
          <a:lstStyle/>
          <a:p>
            <a:pPr eaLnBrk="1" hangingPunct="1"/>
            <a:r>
              <a:rPr lang="en-US" sz="2000" b="1" dirty="0">
                <a:solidFill>
                  <a:srgbClr val="000000"/>
                </a:solidFill>
              </a:rPr>
              <a:t>AAL</a:t>
            </a:r>
          </a:p>
        </p:txBody>
      </p:sp>
      <p:sp>
        <p:nvSpPr>
          <p:cNvPr id="164876" name="Text Box 12"/>
          <p:cNvSpPr txBox="1">
            <a:spLocks noChangeArrowheads="1"/>
          </p:cNvSpPr>
          <p:nvPr/>
        </p:nvSpPr>
        <p:spPr bwMode="auto">
          <a:xfrm>
            <a:off x="2971800" y="5562600"/>
            <a:ext cx="735013" cy="400110"/>
          </a:xfrm>
          <a:prstGeom prst="rect">
            <a:avLst/>
          </a:prstGeom>
          <a:noFill/>
          <a:ln w="9525">
            <a:noFill/>
            <a:miter lim="800000"/>
            <a:headEnd/>
            <a:tailEnd/>
          </a:ln>
          <a:effectLst/>
        </p:spPr>
        <p:txBody>
          <a:bodyPr wrap="square">
            <a:spAutoFit/>
          </a:bodyPr>
          <a:lstStyle/>
          <a:p>
            <a:pPr eaLnBrk="1" hangingPunct="1"/>
            <a:r>
              <a:rPr lang="en-US" sz="2000" b="1" dirty="0">
                <a:solidFill>
                  <a:srgbClr val="000000"/>
                </a:solidFill>
              </a:rPr>
              <a:t>MAL</a:t>
            </a:r>
          </a:p>
        </p:txBody>
      </p:sp>
      <p:sp>
        <p:nvSpPr>
          <p:cNvPr id="164877" name="Text Box 13"/>
          <p:cNvSpPr txBox="1">
            <a:spLocks noChangeArrowheads="1"/>
          </p:cNvSpPr>
          <p:nvPr/>
        </p:nvSpPr>
        <p:spPr bwMode="auto">
          <a:xfrm>
            <a:off x="2895600" y="2895601"/>
            <a:ext cx="1295400" cy="1200329"/>
          </a:xfrm>
          <a:prstGeom prst="rect">
            <a:avLst/>
          </a:prstGeom>
          <a:solidFill>
            <a:srgbClr val="000000"/>
          </a:solidFill>
          <a:ln w="9525">
            <a:noFill/>
            <a:miter lim="800000"/>
            <a:headEnd/>
            <a:tailEnd/>
          </a:ln>
          <a:effectLst/>
        </p:spPr>
        <p:txBody>
          <a:bodyPr wrap="square">
            <a:spAutoFit/>
          </a:bodyPr>
          <a:lstStyle/>
          <a:p>
            <a:r>
              <a:rPr lang="en-US">
                <a:solidFill>
                  <a:schemeClr val="tx1"/>
                </a:solidFill>
                <a:latin typeface="Tahoma" charset="0"/>
              </a:rPr>
              <a:t>                       </a:t>
            </a:r>
          </a:p>
          <a:p>
            <a:endParaRPr lang="en-US">
              <a:solidFill>
                <a:schemeClr val="tx1"/>
              </a:solidFill>
              <a:latin typeface="Tahoma" charset="0"/>
            </a:endParaRPr>
          </a:p>
          <a:p>
            <a:endParaRPr lang="en-US">
              <a:solidFill>
                <a:schemeClr val="tx1"/>
              </a:solidFill>
              <a:latin typeface="Tahoma" charset="0"/>
            </a:endParaRPr>
          </a:p>
          <a:p>
            <a:endParaRPr lang="en-US">
              <a:solidFill>
                <a:schemeClr val="tx1"/>
              </a:solidFill>
              <a:latin typeface="Tahoma" charset="0"/>
            </a:endParaRPr>
          </a:p>
        </p:txBody>
      </p:sp>
      <p:sp>
        <p:nvSpPr>
          <p:cNvPr id="15" name="Slide Number Placeholder 14"/>
          <p:cNvSpPr>
            <a:spLocks noGrp="1"/>
          </p:cNvSpPr>
          <p:nvPr>
            <p:ph type="sldNum" sz="quarter" idx="12"/>
          </p:nvPr>
        </p:nvSpPr>
        <p:spPr/>
        <p:txBody>
          <a:bodyPr/>
          <a:lstStyle/>
          <a:p>
            <a:fld id="{9648F39E-9C37-485F-AC97-16BB4BDF9F49}" type="slidenum">
              <a:rPr kumimoji="0" lang="en-US" smtClean="0"/>
              <a:pPr/>
              <a:t>49</a:t>
            </a:fld>
            <a:endParaRPr kumimoji="0" lang="en-US"/>
          </a:p>
        </p:txBody>
      </p:sp>
      <p:sp>
        <p:nvSpPr>
          <p:cNvPr id="16" name="Footer Placeholder 15"/>
          <p:cNvSpPr>
            <a:spLocks noGrp="1"/>
          </p:cNvSpPr>
          <p:nvPr>
            <p:ph type="ftr" sz="quarter" idx="11"/>
          </p:nvPr>
        </p:nvSpPr>
        <p:spPr/>
        <p:txBody>
          <a:bodyPr/>
          <a:lstStyle/>
          <a:p>
            <a:r>
              <a:rPr kumimoji="0" lang="en-US" smtClean="0"/>
              <a:t>M1303 VERSION 6.0 </a:t>
            </a:r>
            <a:endParaRPr kumimoji="0" lang="en-US"/>
          </a:p>
        </p:txBody>
      </p:sp>
      <p:sp>
        <p:nvSpPr>
          <p:cNvPr id="17" name="Date Placeholder 16"/>
          <p:cNvSpPr>
            <a:spLocks noGrp="1"/>
          </p:cNvSpPr>
          <p:nvPr>
            <p:ph type="dt" sz="half" idx="10"/>
          </p:nvPr>
        </p:nvSpPr>
        <p:spPr/>
        <p:txBody>
          <a:bodyPr/>
          <a:lstStyle/>
          <a:p>
            <a:fld id="{2463F952-C09C-4593-847A-1140FDA3E2BC}" type="datetime1">
              <a:rPr lang="en-US" smtClean="0"/>
              <a:pPr/>
              <a:t>4/27/2012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990600" y="381000"/>
            <a:ext cx="8153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Open the Casualty’s Airway   </a:t>
            </a:r>
            <a:br>
              <a:rPr lang="en-US" sz="3200" b="1" dirty="0" smtClean="0">
                <a:solidFill>
                  <a:srgbClr val="FFC000"/>
                </a:solidFill>
                <a:effectLst/>
              </a:rPr>
            </a:br>
            <a:r>
              <a:rPr lang="en-US" sz="3200" b="1" dirty="0" smtClean="0">
                <a:solidFill>
                  <a:srgbClr val="FFC000"/>
                </a:solidFill>
                <a:effectLst/>
              </a:rPr>
              <a:t>   (Head-Tilt/Chin-Lift)</a:t>
            </a:r>
          </a:p>
        </p:txBody>
      </p:sp>
      <p:sp>
        <p:nvSpPr>
          <p:cNvPr id="19458" name="Rectangle 3"/>
          <p:cNvSpPr>
            <a:spLocks noGrp="1" noChangeArrowheads="1"/>
          </p:cNvSpPr>
          <p:nvPr>
            <p:ph idx="1"/>
          </p:nvPr>
        </p:nvSpPr>
        <p:spPr bwMode="auto">
          <a:xfrm>
            <a:off x="457200" y="1951037"/>
            <a:ext cx="8229600" cy="35353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effectLst/>
              </a:rPr>
              <a:t>Look, Listen, Feel</a:t>
            </a:r>
          </a:p>
          <a:p>
            <a:pPr eaLnBrk="1" hangingPunct="1">
              <a:buNone/>
            </a:pPr>
            <a:endParaRPr lang="en-US" sz="2800" dirty="0" smtClean="0">
              <a:effectLst/>
            </a:endParaRPr>
          </a:p>
          <a:p>
            <a:pPr eaLnBrk="1" hangingPunct="1"/>
            <a:r>
              <a:rPr lang="en-US" sz="2800" dirty="0" smtClean="0">
                <a:effectLst/>
              </a:rPr>
              <a:t>Count number of respirations for 30 seconds</a:t>
            </a:r>
          </a:p>
          <a:p>
            <a:pPr eaLnBrk="1" hangingPunct="1"/>
            <a:endParaRPr lang="en-US" sz="2800" dirty="0" smtClean="0">
              <a:effectLst/>
            </a:endParaRPr>
          </a:p>
          <a:p>
            <a:pPr eaLnBrk="1" hangingPunct="1"/>
            <a:r>
              <a:rPr lang="en-US" sz="2800" dirty="0" smtClean="0">
                <a:effectLst/>
              </a:rPr>
              <a:t>Maintain head-tilt/chin-lift</a:t>
            </a:r>
          </a:p>
          <a:p>
            <a:pPr eaLnBrk="1" hangingPunct="1"/>
            <a:endParaRPr lang="en-US" sz="2800" dirty="0" smtClean="0">
              <a:effectLst/>
            </a:endParaRPr>
          </a:p>
          <a:p>
            <a:pPr eaLnBrk="1" hangingPunct="1"/>
            <a:r>
              <a:rPr lang="en-US" sz="2800" dirty="0" smtClean="0">
                <a:effectLst/>
              </a:rPr>
              <a:t>Remove any foreign </a:t>
            </a:r>
          </a:p>
          <a:p>
            <a:pPr eaLnBrk="1" hangingPunct="1">
              <a:buFontTx/>
              <a:buNone/>
            </a:pPr>
            <a:r>
              <a:rPr lang="en-US" sz="2800" dirty="0" smtClean="0">
                <a:effectLst/>
              </a:rPr>
              <a:t>   matter from mouth</a:t>
            </a:r>
          </a:p>
          <a:p>
            <a:pPr eaLnBrk="1" hangingPunct="1"/>
            <a:endParaRPr lang="en-US" sz="2800" dirty="0" smtClean="0">
              <a:effectLst/>
            </a:endParaRPr>
          </a:p>
          <a:p>
            <a:pPr eaLnBrk="1" hangingPunct="1"/>
            <a:endParaRPr lang="en-US" sz="2800" dirty="0" smtClean="0">
              <a:solidFill>
                <a:srgbClr val="FF3300"/>
              </a:solidFill>
              <a:effectLst/>
            </a:endParaRPr>
          </a:p>
          <a:p>
            <a:pPr eaLnBrk="1" hangingPunct="1"/>
            <a:endParaRPr lang="en-US" sz="2800" dirty="0" smtClean="0">
              <a:solidFill>
                <a:srgbClr val="FF3300"/>
              </a:solidFill>
              <a:effectLst/>
            </a:endParaRPr>
          </a:p>
          <a:p>
            <a:pPr eaLnBrk="1" hangingPunct="1"/>
            <a:endParaRPr lang="en-US" sz="2800" dirty="0" smtClean="0">
              <a:effectLst/>
            </a:endParaRPr>
          </a:p>
        </p:txBody>
      </p:sp>
      <p:pic>
        <p:nvPicPr>
          <p:cNvPr id="19459" name="Picture 8"/>
          <p:cNvPicPr>
            <a:picLocks noChangeAspect="1" noChangeArrowheads="1"/>
          </p:cNvPicPr>
          <p:nvPr/>
        </p:nvPicPr>
        <p:blipFill>
          <a:blip r:embed="rId3" cstate="print"/>
          <a:srcRect/>
          <a:stretch>
            <a:fillRect/>
          </a:stretch>
        </p:blipFill>
        <p:spPr bwMode="auto">
          <a:xfrm>
            <a:off x="5029200" y="3429000"/>
            <a:ext cx="3722354" cy="2514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648F39E-9C37-485F-AC97-16BB4BDF9F49}" type="slidenum">
              <a:rPr kumimoji="0" lang="en-US" smtClean="0"/>
              <a:pPr/>
              <a:t>5</a:t>
            </a:fld>
            <a:endParaRPr kumimoji="0" lang="en-US"/>
          </a:p>
        </p:txBody>
      </p:sp>
      <p:sp>
        <p:nvSpPr>
          <p:cNvPr id="7" name="Footer Placeholder 6"/>
          <p:cNvSpPr>
            <a:spLocks noGrp="1"/>
          </p:cNvSpPr>
          <p:nvPr>
            <p:ph type="ftr" sz="quarter" idx="11"/>
          </p:nvPr>
        </p:nvSpPr>
        <p:spPr/>
        <p:txBody>
          <a:bodyPr/>
          <a:lstStyle/>
          <a:p>
            <a:r>
              <a:rPr kumimoji="0" lang="en-US" smtClean="0"/>
              <a:t>M1303 VERSION 6.0 </a:t>
            </a:r>
            <a:endParaRPr kumimoji="0" lang="en-US"/>
          </a:p>
        </p:txBody>
      </p:sp>
      <p:sp>
        <p:nvSpPr>
          <p:cNvPr id="8" name="Date Placeholder 7"/>
          <p:cNvSpPr>
            <a:spLocks noGrp="1"/>
          </p:cNvSpPr>
          <p:nvPr>
            <p:ph type="dt" sz="half" idx="10"/>
          </p:nvPr>
        </p:nvSpPr>
        <p:spPr/>
        <p:txBody>
          <a:bodyPr/>
          <a:lstStyle/>
          <a:p>
            <a:fld id="{FAB76357-2960-4188-850E-38F7AC78AC4D}" type="datetime1">
              <a:rPr lang="en-US" smtClean="0"/>
              <a:pPr/>
              <a:t>4/27/2012</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14400" y="381000"/>
            <a:ext cx="7315200" cy="762000"/>
          </a:xfrm>
          <a:noFill/>
          <a:ln/>
        </p:spPr>
        <p:txBody>
          <a:bodyPr/>
          <a:lstStyle/>
          <a:p>
            <a:r>
              <a:rPr lang="en-US" sz="3200" b="1" dirty="0" smtClean="0">
                <a:effectLst/>
              </a:rPr>
              <a:t>Needle Chest Decompression (cont.)</a:t>
            </a:r>
          </a:p>
        </p:txBody>
      </p:sp>
      <p:sp>
        <p:nvSpPr>
          <p:cNvPr id="114691" name="Rectangle 3"/>
          <p:cNvSpPr>
            <a:spLocks noGrp="1" noChangeArrowheads="1"/>
          </p:cNvSpPr>
          <p:nvPr>
            <p:ph idx="1"/>
          </p:nvPr>
        </p:nvSpPr>
        <p:spPr>
          <a:xfrm>
            <a:off x="152400" y="1905000"/>
            <a:ext cx="8534400" cy="4495800"/>
          </a:xfrm>
          <a:noFill/>
          <a:ln/>
        </p:spPr>
        <p:txBody>
          <a:bodyPr>
            <a:normAutofit/>
          </a:bodyPr>
          <a:lstStyle/>
          <a:p>
            <a:pPr>
              <a:lnSpc>
                <a:spcPct val="90000"/>
              </a:lnSpc>
            </a:pPr>
            <a:r>
              <a:rPr lang="en-US" sz="2800" dirty="0" smtClean="0">
                <a:effectLst/>
              </a:rPr>
              <a:t>Firmly insert the needle into the skin at a 90-degree angle, just over the top of the third rib.</a:t>
            </a:r>
          </a:p>
          <a:p>
            <a:pPr>
              <a:lnSpc>
                <a:spcPct val="90000"/>
              </a:lnSpc>
            </a:pPr>
            <a:endParaRPr lang="en-US" sz="2800" dirty="0" smtClean="0">
              <a:effectLst/>
            </a:endParaRPr>
          </a:p>
          <a:p>
            <a:pPr>
              <a:lnSpc>
                <a:spcPct val="90000"/>
              </a:lnSpc>
            </a:pPr>
            <a:r>
              <a:rPr lang="en-US" sz="2800" dirty="0" smtClean="0">
                <a:effectLst/>
              </a:rPr>
              <a:t>Continue inserting the needle all the way to the hub</a:t>
            </a:r>
          </a:p>
          <a:p>
            <a:pPr>
              <a:lnSpc>
                <a:spcPct val="90000"/>
              </a:lnSpc>
              <a:buNone/>
            </a:pPr>
            <a:r>
              <a:rPr lang="en-US" sz="2800" dirty="0" smtClean="0">
                <a:effectLst/>
              </a:rPr>
              <a:t>   </a:t>
            </a:r>
          </a:p>
          <a:p>
            <a:pPr>
              <a:lnSpc>
                <a:spcPct val="90000"/>
              </a:lnSpc>
            </a:pPr>
            <a:r>
              <a:rPr lang="en-US" sz="2800" dirty="0" smtClean="0">
                <a:effectLst/>
              </a:rPr>
              <a:t>You will feel a "pop" as the needle enters the chest cavity.  A hiss of escaping air under pressure should be heard.</a:t>
            </a:r>
          </a:p>
          <a:p>
            <a:pPr>
              <a:lnSpc>
                <a:spcPct val="90000"/>
              </a:lnSpc>
            </a:pPr>
            <a:endParaRPr lang="en-US" sz="2800" dirty="0" smtClean="0">
              <a:effectLst/>
            </a:endParaRPr>
          </a:p>
          <a:p>
            <a:pPr>
              <a:lnSpc>
                <a:spcPct val="90000"/>
              </a:lnSpc>
            </a:pPr>
            <a:r>
              <a:rPr lang="en-US" sz="2800" dirty="0" smtClean="0">
                <a:effectLst/>
              </a:rPr>
              <a:t>Withdraw the needle while holding the catheter in place. </a:t>
            </a:r>
          </a:p>
          <a:p>
            <a:pPr>
              <a:lnSpc>
                <a:spcPct val="90000"/>
              </a:lnSpc>
            </a:pPr>
            <a:endParaRPr lang="en-US" sz="2800" dirty="0" smtClean="0">
              <a:effectLst/>
            </a:endParaRP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50</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E4D0D6B7-37E4-4461-BF4C-A754568527DE}" type="datetime1">
              <a:rPr lang="en-US" smtClean="0"/>
              <a:pPr/>
              <a:t>4/27/2012</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14400" y="457200"/>
            <a:ext cx="7315200" cy="762000"/>
          </a:xfrm>
          <a:noFill/>
          <a:ln/>
        </p:spPr>
        <p:txBody>
          <a:bodyPr/>
          <a:lstStyle/>
          <a:p>
            <a:r>
              <a:rPr lang="en-US" sz="3200" b="1" dirty="0" smtClean="0">
                <a:effectLst/>
              </a:rPr>
              <a:t>Needle Chest Decompression (cont.)</a:t>
            </a:r>
          </a:p>
        </p:txBody>
      </p:sp>
      <p:graphicFrame>
        <p:nvGraphicFramePr>
          <p:cNvPr id="115715" name="Object 3"/>
          <p:cNvGraphicFramePr>
            <a:graphicFrameLocks noChangeAspect="1"/>
          </p:cNvGraphicFramePr>
          <p:nvPr>
            <p:ph idx="1"/>
          </p:nvPr>
        </p:nvGraphicFramePr>
        <p:xfrm>
          <a:off x="990600" y="1961398"/>
          <a:ext cx="7252605" cy="4439402"/>
        </p:xfrm>
        <a:graphic>
          <a:graphicData uri="http://schemas.openxmlformats.org/presentationml/2006/ole">
            <p:oleObj spid="_x0000_s1026" name="Picture" r:id="rId4" imgW="5934254" imgH="3134655" progId="Word.Picture.8">
              <p:embed/>
            </p:oleObj>
          </a:graphicData>
        </a:graphic>
      </p:graphicFrame>
      <p:sp>
        <p:nvSpPr>
          <p:cNvPr id="5" name="Slide Number Placeholder 4"/>
          <p:cNvSpPr>
            <a:spLocks noGrp="1"/>
          </p:cNvSpPr>
          <p:nvPr>
            <p:ph type="sldNum" sz="quarter" idx="12"/>
          </p:nvPr>
        </p:nvSpPr>
        <p:spPr/>
        <p:txBody>
          <a:bodyPr/>
          <a:lstStyle/>
          <a:p>
            <a:fld id="{9648F39E-9C37-485F-AC97-16BB4BDF9F49}" type="slidenum">
              <a:rPr kumimoji="0" lang="en-US" smtClean="0"/>
              <a:pPr/>
              <a:t>51</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386ADF88-0D30-47E9-B5F3-56C53169F835}" type="datetime1">
              <a:rPr lang="en-US" smtClean="0"/>
              <a:pPr/>
              <a:t>4/27/2012</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47800" y="2438400"/>
            <a:ext cx="6248400" cy="3810000"/>
            <a:chOff x="1962150" y="1638300"/>
            <a:chExt cx="7067550" cy="4610100"/>
          </a:xfrm>
        </p:grpSpPr>
        <p:pic>
          <p:nvPicPr>
            <p:cNvPr id="50177" name="Picture 2"/>
            <p:cNvPicPr>
              <a:picLocks noChangeAspect="1" noChangeArrowheads="1"/>
            </p:cNvPicPr>
            <p:nvPr/>
          </p:nvPicPr>
          <p:blipFill>
            <a:blip r:embed="rId2" cstate="print"/>
            <a:srcRect/>
            <a:stretch>
              <a:fillRect/>
            </a:stretch>
          </p:blipFill>
          <p:spPr bwMode="auto">
            <a:xfrm>
              <a:off x="1962150" y="1638300"/>
              <a:ext cx="5276850" cy="4610100"/>
            </a:xfrm>
            <a:prstGeom prst="rect">
              <a:avLst/>
            </a:prstGeom>
            <a:noFill/>
            <a:ln w="9525">
              <a:noFill/>
              <a:miter lim="800000"/>
              <a:headEnd/>
              <a:tailEnd/>
            </a:ln>
          </p:spPr>
        </p:pic>
        <p:sp>
          <p:nvSpPr>
            <p:cNvPr id="50178" name="Text Box 3"/>
            <p:cNvSpPr txBox="1">
              <a:spLocks noChangeArrowheads="1"/>
            </p:cNvSpPr>
            <p:nvPr/>
          </p:nvSpPr>
          <p:spPr bwMode="auto">
            <a:xfrm>
              <a:off x="6496050" y="1905000"/>
              <a:ext cx="2190750" cy="366713"/>
            </a:xfrm>
            <a:prstGeom prst="rect">
              <a:avLst/>
            </a:prstGeom>
            <a:noFill/>
            <a:ln w="9525">
              <a:noFill/>
              <a:miter lim="800000"/>
              <a:headEnd/>
              <a:tailEnd/>
            </a:ln>
          </p:spPr>
          <p:txBody>
            <a:bodyPr wrap="none">
              <a:spAutoFit/>
            </a:bodyPr>
            <a:lstStyle/>
            <a:p>
              <a:r>
                <a:rPr lang="en-US" b="1"/>
                <a:t>Large-bore Needle</a:t>
              </a:r>
            </a:p>
          </p:txBody>
        </p:sp>
        <p:sp>
          <p:nvSpPr>
            <p:cNvPr id="50179" name="Text Box 4"/>
            <p:cNvSpPr txBox="1">
              <a:spLocks noChangeArrowheads="1"/>
            </p:cNvSpPr>
            <p:nvPr/>
          </p:nvSpPr>
          <p:spPr bwMode="auto">
            <a:xfrm>
              <a:off x="6953250" y="2757488"/>
              <a:ext cx="1365250" cy="366712"/>
            </a:xfrm>
            <a:prstGeom prst="rect">
              <a:avLst/>
            </a:prstGeom>
            <a:noFill/>
            <a:ln w="9525">
              <a:noFill/>
              <a:miter lim="800000"/>
              <a:headEnd/>
              <a:tailEnd/>
            </a:ln>
          </p:spPr>
          <p:txBody>
            <a:bodyPr wrap="none">
              <a:spAutoFit/>
            </a:bodyPr>
            <a:lstStyle/>
            <a:p>
              <a:r>
                <a:rPr lang="en-US" b="1"/>
                <a:t>Flow of Air</a:t>
              </a:r>
            </a:p>
          </p:txBody>
        </p:sp>
        <p:sp>
          <p:nvSpPr>
            <p:cNvPr id="50180" name="Text Box 5"/>
            <p:cNvSpPr txBox="1">
              <a:spLocks noChangeArrowheads="1"/>
            </p:cNvSpPr>
            <p:nvPr/>
          </p:nvSpPr>
          <p:spPr bwMode="auto">
            <a:xfrm>
              <a:off x="7105650" y="3290888"/>
              <a:ext cx="1924050" cy="366712"/>
            </a:xfrm>
            <a:prstGeom prst="rect">
              <a:avLst/>
            </a:prstGeom>
            <a:noFill/>
            <a:ln w="9525">
              <a:noFill/>
              <a:miter lim="800000"/>
              <a:headEnd/>
              <a:tailEnd/>
            </a:ln>
          </p:spPr>
          <p:txBody>
            <a:bodyPr wrap="none">
              <a:spAutoFit/>
            </a:bodyPr>
            <a:lstStyle/>
            <a:p>
              <a:r>
                <a:rPr lang="en-US" b="1" dirty="0"/>
                <a:t>Airtight Material</a:t>
              </a:r>
            </a:p>
          </p:txBody>
        </p:sp>
      </p:grpSp>
      <p:sp>
        <p:nvSpPr>
          <p:cNvPr id="50181" name="Text Box 6"/>
          <p:cNvSpPr txBox="1">
            <a:spLocks noChangeArrowheads="1"/>
          </p:cNvSpPr>
          <p:nvPr/>
        </p:nvSpPr>
        <p:spPr bwMode="auto">
          <a:xfrm>
            <a:off x="1143000" y="457200"/>
            <a:ext cx="7924800" cy="954107"/>
          </a:xfrm>
          <a:prstGeom prst="rect">
            <a:avLst/>
          </a:prstGeom>
          <a:noFill/>
          <a:ln w="9525">
            <a:noFill/>
            <a:miter lim="800000"/>
            <a:headEnd/>
            <a:tailEnd/>
          </a:ln>
        </p:spPr>
        <p:txBody>
          <a:bodyPr wrap="square">
            <a:spAutoFit/>
          </a:bodyPr>
          <a:lstStyle/>
          <a:p>
            <a:pPr algn="ctr"/>
            <a:r>
              <a:rPr lang="en-US" sz="2800" b="1" dirty="0">
                <a:solidFill>
                  <a:srgbClr val="FFC000"/>
                </a:solidFill>
              </a:rPr>
              <a:t>Re-inflating Lung with Needle Decompression</a:t>
            </a:r>
          </a:p>
        </p:txBody>
      </p:sp>
      <p:sp>
        <p:nvSpPr>
          <p:cNvPr id="50182" name="Rectangle 7"/>
          <p:cNvSpPr>
            <a:spLocks noChangeArrowheads="1"/>
          </p:cNvSpPr>
          <p:nvPr/>
        </p:nvSpPr>
        <p:spPr bwMode="auto">
          <a:xfrm>
            <a:off x="76200" y="1715869"/>
            <a:ext cx="8991600" cy="646331"/>
          </a:xfrm>
          <a:prstGeom prst="rect">
            <a:avLst/>
          </a:prstGeom>
          <a:noFill/>
          <a:ln w="9525">
            <a:noFill/>
            <a:miter lim="800000"/>
            <a:headEnd/>
            <a:tailEnd/>
          </a:ln>
        </p:spPr>
        <p:txBody>
          <a:bodyPr>
            <a:spAutoFit/>
          </a:bodyPr>
          <a:lstStyle/>
          <a:p>
            <a:pPr algn="ctr"/>
            <a:r>
              <a:rPr lang="en-US" dirty="0"/>
              <a:t>By applying airtight material over the wound and inserting a large-bore needle into the chest wall, trapped air flows out of the chest cavity, permitting the lung to re-inflate.</a:t>
            </a:r>
          </a:p>
        </p:txBody>
      </p:sp>
      <p:sp>
        <p:nvSpPr>
          <p:cNvPr id="11" name="Slide Number Placeholder 10"/>
          <p:cNvSpPr>
            <a:spLocks noGrp="1"/>
          </p:cNvSpPr>
          <p:nvPr>
            <p:ph type="sldNum" sz="quarter" idx="12"/>
          </p:nvPr>
        </p:nvSpPr>
        <p:spPr/>
        <p:txBody>
          <a:bodyPr/>
          <a:lstStyle/>
          <a:p>
            <a:fld id="{9648F39E-9C37-485F-AC97-16BB4BDF9F49}" type="slidenum">
              <a:rPr kumimoji="0" lang="en-US" smtClean="0"/>
              <a:pPr/>
              <a:t>52</a:t>
            </a:fld>
            <a:endParaRPr kumimoji="0" lang="en-US"/>
          </a:p>
        </p:txBody>
      </p:sp>
      <p:sp>
        <p:nvSpPr>
          <p:cNvPr id="12" name="Footer Placeholder 11"/>
          <p:cNvSpPr>
            <a:spLocks noGrp="1"/>
          </p:cNvSpPr>
          <p:nvPr>
            <p:ph type="ftr" sz="quarter" idx="11"/>
          </p:nvPr>
        </p:nvSpPr>
        <p:spPr/>
        <p:txBody>
          <a:bodyPr/>
          <a:lstStyle/>
          <a:p>
            <a:r>
              <a:rPr kumimoji="0" lang="en-US" smtClean="0"/>
              <a:t>M1303 VERSION 6.0 </a:t>
            </a:r>
            <a:endParaRPr kumimoji="0" lang="en-US"/>
          </a:p>
        </p:txBody>
      </p:sp>
      <p:sp>
        <p:nvSpPr>
          <p:cNvPr id="13" name="Date Placeholder 12"/>
          <p:cNvSpPr>
            <a:spLocks noGrp="1"/>
          </p:cNvSpPr>
          <p:nvPr>
            <p:ph type="dt" sz="half" idx="10"/>
          </p:nvPr>
        </p:nvSpPr>
        <p:spPr/>
        <p:txBody>
          <a:bodyPr/>
          <a:lstStyle/>
          <a:p>
            <a:fld id="{CFFD2674-EFAE-4F62-9768-3F9E9F4EF842}" type="datetime1">
              <a:rPr lang="en-US" smtClean="0"/>
              <a:pPr/>
              <a:t>4/27/2012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143000" y="381000"/>
            <a:ext cx="7162800" cy="1143000"/>
          </a:xfrm>
          <a:noFill/>
          <a:ln/>
        </p:spPr>
        <p:txBody>
          <a:bodyPr/>
          <a:lstStyle/>
          <a:p>
            <a:r>
              <a:rPr lang="en-US" sz="3200" b="1" dirty="0" smtClean="0">
                <a:effectLst/>
              </a:rPr>
              <a:t>Needle Chest Decompression (cont.)</a:t>
            </a:r>
          </a:p>
        </p:txBody>
      </p:sp>
      <p:sp>
        <p:nvSpPr>
          <p:cNvPr id="116739" name="Rectangle 3"/>
          <p:cNvSpPr>
            <a:spLocks noGrp="1" noChangeArrowheads="1"/>
          </p:cNvSpPr>
          <p:nvPr>
            <p:ph idx="1"/>
          </p:nvPr>
        </p:nvSpPr>
        <p:spPr>
          <a:xfrm>
            <a:off x="457200" y="1798637"/>
            <a:ext cx="8229600" cy="5059363"/>
          </a:xfrm>
          <a:noFill/>
          <a:ln/>
        </p:spPr>
        <p:txBody>
          <a:bodyPr>
            <a:normAutofit lnSpcReduction="10000"/>
          </a:bodyPr>
          <a:lstStyle/>
          <a:p>
            <a:pPr>
              <a:lnSpc>
                <a:spcPct val="90000"/>
              </a:lnSpc>
            </a:pPr>
            <a:r>
              <a:rPr lang="en-US" sz="2800" dirty="0" smtClean="0">
                <a:effectLst/>
              </a:rPr>
              <a:t>Your casualty’s breathing should improve.</a:t>
            </a:r>
          </a:p>
          <a:p>
            <a:pPr>
              <a:lnSpc>
                <a:spcPct val="90000"/>
              </a:lnSpc>
            </a:pPr>
            <a:endParaRPr lang="en-US" sz="2800" dirty="0" smtClean="0">
              <a:effectLst/>
            </a:endParaRPr>
          </a:p>
          <a:p>
            <a:pPr>
              <a:lnSpc>
                <a:spcPct val="90000"/>
              </a:lnSpc>
            </a:pPr>
            <a:r>
              <a:rPr lang="en-US" sz="2800" dirty="0" smtClean="0">
                <a:effectLst/>
              </a:rPr>
              <a:t>Use the strip of tape to secure the catheter hub to the chest wall.  </a:t>
            </a:r>
          </a:p>
          <a:p>
            <a:pPr>
              <a:lnSpc>
                <a:spcPct val="90000"/>
              </a:lnSpc>
            </a:pPr>
            <a:endParaRPr lang="en-US" sz="2800" dirty="0" smtClean="0">
              <a:effectLst/>
            </a:endParaRPr>
          </a:p>
          <a:p>
            <a:pPr>
              <a:lnSpc>
                <a:spcPct val="90000"/>
              </a:lnSpc>
            </a:pPr>
            <a:r>
              <a:rPr lang="en-US" sz="2800" dirty="0" smtClean="0">
                <a:effectLst/>
              </a:rPr>
              <a:t>The catheter will remain as a means for air trapped in the chest to escape to the atmosphere.</a:t>
            </a:r>
          </a:p>
          <a:p>
            <a:pPr>
              <a:lnSpc>
                <a:spcPct val="90000"/>
              </a:lnSpc>
            </a:pPr>
            <a:endParaRPr lang="en-US" sz="2800" dirty="0" smtClean="0">
              <a:effectLst/>
            </a:endParaRPr>
          </a:p>
          <a:p>
            <a:pPr>
              <a:lnSpc>
                <a:spcPct val="90000"/>
              </a:lnSpc>
            </a:pPr>
            <a:r>
              <a:rPr lang="en-US" sz="2800" dirty="0" smtClean="0">
                <a:effectLst/>
              </a:rPr>
              <a:t>The tape should secure the hub without interfering with the opening.</a:t>
            </a:r>
          </a:p>
          <a:p>
            <a:pPr>
              <a:lnSpc>
                <a:spcPct val="90000"/>
              </a:lnSpc>
            </a:pPr>
            <a:endParaRPr lang="en-US" sz="2800" dirty="0" smtClean="0">
              <a:effectLst/>
            </a:endParaRPr>
          </a:p>
          <a:p>
            <a:pPr>
              <a:lnSpc>
                <a:spcPct val="90000"/>
              </a:lnSpc>
            </a:pPr>
            <a:r>
              <a:rPr lang="en-US" sz="2800" dirty="0" smtClean="0">
                <a:effectLst/>
              </a:rPr>
              <a:t>There is no need to place a one way valve or three way stopcock over the catheter.</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53</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0670CC2A-71A6-40E2-B0D2-0DC2ED2C88CA}" type="datetime1">
              <a:rPr lang="en-US" smtClean="0"/>
              <a:pPr/>
              <a:t>4/27/2012</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43000" y="457200"/>
            <a:ext cx="7543800" cy="838200"/>
          </a:xfrm>
          <a:noFill/>
          <a:ln/>
        </p:spPr>
        <p:txBody>
          <a:bodyPr/>
          <a:lstStyle/>
          <a:p>
            <a:r>
              <a:rPr lang="en-US" sz="3200" b="1" dirty="0" smtClean="0">
                <a:effectLst/>
              </a:rPr>
              <a:t>Needle Chest Decompression (cont.)</a:t>
            </a:r>
          </a:p>
        </p:txBody>
      </p:sp>
      <p:sp>
        <p:nvSpPr>
          <p:cNvPr id="117763" name="Rectangle 3"/>
          <p:cNvSpPr>
            <a:spLocks noGrp="1" noChangeArrowheads="1"/>
          </p:cNvSpPr>
          <p:nvPr>
            <p:ph idx="1"/>
          </p:nvPr>
        </p:nvSpPr>
        <p:spPr>
          <a:xfrm>
            <a:off x="457200" y="1981200"/>
            <a:ext cx="8229600" cy="4267200"/>
          </a:xfrm>
          <a:noFill/>
          <a:ln/>
        </p:spPr>
        <p:txBody>
          <a:bodyPr>
            <a:normAutofit/>
          </a:bodyPr>
          <a:lstStyle/>
          <a:p>
            <a:r>
              <a:rPr lang="en-US" sz="2800" dirty="0" smtClean="0">
                <a:effectLst/>
              </a:rPr>
              <a:t>By allowing trapped air to escape from the pleural area, the casualty's respirations should quickly improve.  </a:t>
            </a:r>
          </a:p>
          <a:p>
            <a:endParaRPr lang="en-US" sz="2800" dirty="0" smtClean="0">
              <a:effectLst/>
            </a:endParaRPr>
          </a:p>
          <a:p>
            <a:r>
              <a:rPr lang="en-US" sz="2800" dirty="0" smtClean="0">
                <a:effectLst/>
              </a:rPr>
              <a:t>Monitor the casualty’s respiration until medical arrives or they are evacuated to a MTF. If progressive respiratory distress re-occurs there may be a blockage in the original catheter, and a  new catheter may need to be inserted.</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54</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1B3EE1E8-93DB-42CF-A297-497FD873179F}" type="datetime1">
              <a:rPr lang="en-US" smtClean="0"/>
              <a:pPr/>
              <a:t>4/27/2012</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143000" y="381000"/>
            <a:ext cx="7162800" cy="762000"/>
          </a:xfrm>
          <a:noFill/>
          <a:ln/>
        </p:spPr>
        <p:txBody>
          <a:bodyPr/>
          <a:lstStyle/>
          <a:p>
            <a:r>
              <a:rPr lang="en-US" sz="3200" b="1" dirty="0" smtClean="0">
                <a:effectLst/>
              </a:rPr>
              <a:t>Positioning</a:t>
            </a:r>
          </a:p>
        </p:txBody>
      </p:sp>
      <p:sp>
        <p:nvSpPr>
          <p:cNvPr id="118787" name="Rectangle 3"/>
          <p:cNvSpPr>
            <a:spLocks noGrp="1" noChangeArrowheads="1"/>
          </p:cNvSpPr>
          <p:nvPr>
            <p:ph idx="1"/>
          </p:nvPr>
        </p:nvSpPr>
        <p:spPr>
          <a:xfrm>
            <a:off x="457200" y="1722437"/>
            <a:ext cx="8229600" cy="4525963"/>
          </a:xfrm>
          <a:noFill/>
          <a:ln/>
        </p:spPr>
        <p:txBody>
          <a:bodyPr/>
          <a:lstStyle/>
          <a:p>
            <a:r>
              <a:rPr lang="en-US" sz="2800" dirty="0" smtClean="0">
                <a:effectLst/>
              </a:rPr>
              <a:t>When the casualty is evacuated, he can be positioned:</a:t>
            </a:r>
          </a:p>
          <a:p>
            <a:pPr lvl="1"/>
            <a:r>
              <a:rPr lang="en-US" dirty="0" smtClean="0">
                <a:effectLst/>
              </a:rPr>
              <a:t>On his side with the injured side down </a:t>
            </a:r>
          </a:p>
          <a:p>
            <a:pPr lvl="1"/>
            <a:r>
              <a:rPr lang="en-US" dirty="0" smtClean="0">
                <a:effectLst/>
              </a:rPr>
              <a:t>In a sitting-up position if the casualty finds that position more comfortable and is conscious enough to hold onto the litter.</a:t>
            </a:r>
          </a:p>
        </p:txBody>
      </p:sp>
      <p:pic>
        <p:nvPicPr>
          <p:cNvPr id="5" name="Picture 4" descr="Fig 3-8"/>
          <p:cNvPicPr/>
          <p:nvPr/>
        </p:nvPicPr>
        <p:blipFill>
          <a:blip r:embed="rId3" cstate="print"/>
          <a:srcRect/>
          <a:stretch>
            <a:fillRect/>
          </a:stretch>
        </p:blipFill>
        <p:spPr bwMode="auto">
          <a:xfrm>
            <a:off x="2209800" y="4552950"/>
            <a:ext cx="4686300" cy="17716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648F39E-9C37-485F-AC97-16BB4BDF9F49}" type="slidenum">
              <a:rPr kumimoji="0" lang="en-US" smtClean="0"/>
              <a:pPr/>
              <a:t>55</a:t>
            </a:fld>
            <a:endParaRPr kumimoji="0" lang="en-US"/>
          </a:p>
        </p:txBody>
      </p:sp>
      <p:sp>
        <p:nvSpPr>
          <p:cNvPr id="8" name="Footer Placeholder 7"/>
          <p:cNvSpPr>
            <a:spLocks noGrp="1"/>
          </p:cNvSpPr>
          <p:nvPr>
            <p:ph type="ftr" sz="quarter" idx="11"/>
          </p:nvPr>
        </p:nvSpPr>
        <p:spPr/>
        <p:txBody>
          <a:bodyPr/>
          <a:lstStyle/>
          <a:p>
            <a:r>
              <a:rPr kumimoji="0" lang="en-US" smtClean="0"/>
              <a:t>M1303 VERSION 6.0 </a:t>
            </a:r>
            <a:endParaRPr kumimoji="0" lang="en-US"/>
          </a:p>
        </p:txBody>
      </p:sp>
      <p:sp>
        <p:nvSpPr>
          <p:cNvPr id="9" name="Date Placeholder 8"/>
          <p:cNvSpPr>
            <a:spLocks noGrp="1"/>
          </p:cNvSpPr>
          <p:nvPr>
            <p:ph type="dt" sz="half" idx="10"/>
          </p:nvPr>
        </p:nvSpPr>
        <p:spPr/>
        <p:txBody>
          <a:bodyPr/>
          <a:lstStyle/>
          <a:p>
            <a:fld id="{0EC9B88C-0FC4-44DB-8F72-AB769F6FC206}" type="datetime1">
              <a:rPr lang="en-US" smtClean="0"/>
              <a:pPr/>
              <a:t>4/27/2012</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0" y="381000"/>
            <a:ext cx="9144000" cy="612775"/>
          </a:xfrm>
        </p:spPr>
        <p:txBody>
          <a:bodyPr>
            <a:normAutofit/>
          </a:bodyPr>
          <a:lstStyle/>
          <a:p>
            <a:pPr algn="ctr"/>
            <a:r>
              <a:rPr lang="en-US" sz="3200" dirty="0" smtClean="0">
                <a:effectLst>
                  <a:outerShdw blurRad="38100" dist="38100" dir="2700000" algn="tl">
                    <a:srgbClr val="000000">
                      <a:alpha val="43137"/>
                    </a:srgbClr>
                  </a:outerShdw>
                </a:effectLst>
              </a:rPr>
              <a:t>Terminal Learning Objective</a:t>
            </a:r>
          </a:p>
        </p:txBody>
      </p:sp>
      <p:graphicFrame>
        <p:nvGraphicFramePr>
          <p:cNvPr id="5" name="Table 4"/>
          <p:cNvGraphicFramePr>
            <a:graphicFrameLocks noGrp="1"/>
          </p:cNvGraphicFramePr>
          <p:nvPr/>
        </p:nvGraphicFramePr>
        <p:xfrm>
          <a:off x="533400" y="1371600"/>
          <a:ext cx="8153400" cy="3716215"/>
        </p:xfrm>
        <a:graphic>
          <a:graphicData uri="http://schemas.openxmlformats.org/drawingml/2006/table">
            <a:tbl>
              <a:tblPr/>
              <a:tblGrid>
                <a:gridCol w="2057400"/>
                <a:gridCol w="6096000"/>
              </a:tblGrid>
              <a:tr h="808892">
                <a:tc>
                  <a:txBody>
                    <a:bodyPr/>
                    <a:lstStyle/>
                    <a:p>
                      <a:pPr marL="0" marR="0">
                        <a:lnSpc>
                          <a:spcPct val="115000"/>
                        </a:lnSpc>
                        <a:spcBef>
                          <a:spcPts val="600"/>
                        </a:spcBef>
                        <a:spcAft>
                          <a:spcPts val="0"/>
                        </a:spcAft>
                      </a:pPr>
                      <a:r>
                        <a:rPr lang="en-US" sz="2000" b="1" dirty="0">
                          <a:latin typeface="Arial" pitchFamily="34" charset="0"/>
                          <a:ea typeface="Times New Roman"/>
                          <a:cs typeface="Arial" pitchFamily="34" charset="0"/>
                        </a:rPr>
                        <a:t>Action: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kern="1200" dirty="0" smtClean="0">
                          <a:solidFill>
                            <a:schemeClr val="tx1"/>
                          </a:solidFill>
                          <a:latin typeface="Arial" pitchFamily="34" charset="0"/>
                          <a:ea typeface="+mn-ea"/>
                          <a:cs typeface="Arial" pitchFamily="34" charset="0"/>
                        </a:rPr>
                        <a:t>Open and Manage the Airway of a Conscious or Unconscious Casualty</a:t>
                      </a:r>
                    </a:p>
                    <a:p>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892">
                <a:tc>
                  <a:txBody>
                    <a:bodyPr/>
                    <a:lstStyle/>
                    <a:p>
                      <a:pPr marL="0" marR="0">
                        <a:lnSpc>
                          <a:spcPct val="115000"/>
                        </a:lnSpc>
                        <a:spcBef>
                          <a:spcPts val="600"/>
                        </a:spcBef>
                        <a:spcAft>
                          <a:spcPts val="0"/>
                        </a:spcAft>
                      </a:pPr>
                      <a:r>
                        <a:rPr lang="en-US" sz="2000" b="1" dirty="0">
                          <a:latin typeface="Arial" pitchFamily="34" charset="0"/>
                          <a:ea typeface="Times New Roman"/>
                          <a:cs typeface="Arial" pitchFamily="34" charset="0"/>
                        </a:rPr>
                        <a:t>Conditions: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kern="1200" dirty="0" smtClean="0">
                          <a:solidFill>
                            <a:schemeClr val="tx1"/>
                          </a:solidFill>
                          <a:latin typeface="Arial" pitchFamily="34" charset="0"/>
                          <a:ea typeface="+mn-ea"/>
                          <a:cs typeface="Arial" pitchFamily="34" charset="0"/>
                        </a:rPr>
                        <a:t>Given a casualty who is unconscious or having difficulty breathing</a:t>
                      </a:r>
                      <a:r>
                        <a:rPr lang="en-US" sz="2000" kern="1200" baseline="0" dirty="0" smtClean="0">
                          <a:solidFill>
                            <a:schemeClr val="tx1"/>
                          </a:solidFill>
                          <a:latin typeface="Arial" pitchFamily="34" charset="0"/>
                          <a:ea typeface="+mn-ea"/>
                          <a:cs typeface="Arial" pitchFamily="34" charset="0"/>
                        </a:rPr>
                        <a:t>.</a:t>
                      </a:r>
                    </a:p>
                    <a:p>
                      <a:endParaRPr lang="en-US" sz="2000" kern="1200" baseline="0" dirty="0" smtClean="0">
                        <a:solidFill>
                          <a:schemeClr val="tx1"/>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7415">
                <a:tc>
                  <a:txBody>
                    <a:bodyPr/>
                    <a:lstStyle/>
                    <a:p>
                      <a:pPr marL="0" marR="0">
                        <a:lnSpc>
                          <a:spcPct val="115000"/>
                        </a:lnSpc>
                        <a:spcBef>
                          <a:spcPts val="600"/>
                        </a:spcBef>
                        <a:spcAft>
                          <a:spcPts val="0"/>
                        </a:spcAft>
                      </a:pPr>
                      <a:r>
                        <a:rPr lang="en-US" sz="2000" b="1" dirty="0">
                          <a:latin typeface="Arial" pitchFamily="34" charset="0"/>
                          <a:ea typeface="Times New Roman"/>
                          <a:cs typeface="Arial" pitchFamily="34" charset="0"/>
                        </a:rPr>
                        <a:t>Standards: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kern="1200" dirty="0" smtClean="0">
                          <a:solidFill>
                            <a:schemeClr val="tx1"/>
                          </a:solidFill>
                          <a:latin typeface="Arial" pitchFamily="34" charset="0"/>
                          <a:ea typeface="+mn-ea"/>
                          <a:cs typeface="Arial" pitchFamily="34" charset="0"/>
                        </a:rPr>
                        <a:t>Open the airway, insert a nasal airway, apply an occlusive dressing to an open chest wound, perform a needle chest decompression, clear an obstruction from the throat of a conscious/unconscious casualty, and perform mouth-to mouth resuscitation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2"/>
          <p:cNvSpPr txBox="1">
            <a:spLocks noChangeArrowheads="1"/>
          </p:cNvSpPr>
          <p:nvPr/>
        </p:nvSpPr>
        <p:spPr>
          <a:xfrm>
            <a:off x="0" y="5638800"/>
            <a:ext cx="9144000" cy="762000"/>
          </a:xfrm>
          <a:prstGeom prst="rect">
            <a:avLst/>
          </a:prstGeom>
          <a:noFill/>
          <a:ln/>
        </p:spPr>
        <p:txBody>
          <a:bodyPr vert="horz" lIns="91440" tIns="0" rIns="45720" bIns="0" rtlCol="0" anchor="t">
            <a:no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1">
                    <a:satMod val="150000"/>
                  </a:schemeClr>
                </a:solidFill>
                <a:effectLst/>
                <a:uLnTx/>
                <a:uFillTx/>
                <a:latin typeface="+mj-lt"/>
                <a:ea typeface="+mj-ea"/>
                <a:cs typeface="+mj-cs"/>
              </a:rPr>
              <a:t>SUMMARY</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1143000" cy="6857999"/>
            <a:chOff x="0" y="0"/>
            <a:chExt cx="2093913" cy="9143999"/>
          </a:xfrm>
        </p:grpSpPr>
        <p:pic>
          <p:nvPicPr>
            <p:cNvPr id="8" name="Picture 7" descr="http://www.hyperstealth.com/UCP.jpg"/>
            <p:cNvPicPr>
              <a:picLocks noChangeAspect="1" noChangeArrowheads="1"/>
            </p:cNvPicPr>
            <p:nvPr/>
          </p:nvPicPr>
          <p:blipFill>
            <a:blip r:embed="rId2" cstate="print"/>
            <a:srcRect/>
            <a:stretch>
              <a:fillRect/>
            </a:stretch>
          </p:blipFill>
          <p:spPr bwMode="auto">
            <a:xfrm>
              <a:off x="0" y="0"/>
              <a:ext cx="2093913" cy="3162300"/>
            </a:xfrm>
            <a:prstGeom prst="rect">
              <a:avLst/>
            </a:prstGeom>
            <a:noFill/>
            <a:ln w="9525">
              <a:noFill/>
              <a:miter lim="800000"/>
              <a:headEnd/>
              <a:tailEnd/>
            </a:ln>
          </p:spPr>
        </p:pic>
        <p:pic>
          <p:nvPicPr>
            <p:cNvPr id="9" name="Picture 8" descr="http://www.hyperstealth.com/UCP.jpg"/>
            <p:cNvPicPr>
              <a:picLocks noChangeAspect="1" noChangeArrowheads="1"/>
            </p:cNvPicPr>
            <p:nvPr/>
          </p:nvPicPr>
          <p:blipFill>
            <a:blip r:embed="rId2" cstate="print"/>
            <a:srcRect/>
            <a:stretch>
              <a:fillRect/>
            </a:stretch>
          </p:blipFill>
          <p:spPr bwMode="auto">
            <a:xfrm flipV="1">
              <a:off x="0" y="3162432"/>
              <a:ext cx="2093913" cy="3354480"/>
            </a:xfrm>
            <a:prstGeom prst="rect">
              <a:avLst/>
            </a:prstGeom>
            <a:noFill/>
            <a:ln w="9525">
              <a:noFill/>
              <a:miter lim="800000"/>
              <a:headEnd/>
              <a:tailEnd/>
            </a:ln>
          </p:spPr>
        </p:pic>
        <p:pic>
          <p:nvPicPr>
            <p:cNvPr id="10" name="Picture 9" descr="http://www.hyperstealth.com/UCP.jpg"/>
            <p:cNvPicPr>
              <a:picLocks noChangeAspect="1" noChangeArrowheads="1"/>
            </p:cNvPicPr>
            <p:nvPr/>
          </p:nvPicPr>
          <p:blipFill>
            <a:blip r:embed="rId2" cstate="print"/>
            <a:srcRect/>
            <a:stretch>
              <a:fillRect/>
            </a:stretch>
          </p:blipFill>
          <p:spPr bwMode="auto">
            <a:xfrm>
              <a:off x="0" y="6506060"/>
              <a:ext cx="2093913" cy="2637939"/>
            </a:xfrm>
            <a:prstGeom prst="rect">
              <a:avLst/>
            </a:prstGeom>
            <a:noFill/>
            <a:ln w="9525">
              <a:noFill/>
              <a:miter lim="800000"/>
              <a:headEnd/>
              <a:tailEnd/>
            </a:ln>
          </p:spPr>
        </p:pic>
      </p:grpSp>
      <p:sp>
        <p:nvSpPr>
          <p:cNvPr id="12" name="Rectangle 4"/>
          <p:cNvSpPr>
            <a:spLocks noGrp="1" noChangeArrowheads="1"/>
          </p:cNvSpPr>
          <p:nvPr>
            <p:ph type="ctrTitle"/>
          </p:nvPr>
        </p:nvSpPr>
        <p:spPr>
          <a:xfrm>
            <a:off x="1143000" y="3355848"/>
            <a:ext cx="7620000" cy="1673352"/>
          </a:xfrm>
        </p:spPr>
        <p:txBody>
          <a:bodyPr/>
          <a:lstStyle/>
          <a:p>
            <a:r>
              <a:rPr lang="en-US" dirty="0" smtClean="0"/>
              <a:t>Manage the Airway</a:t>
            </a:r>
          </a:p>
        </p:txBody>
      </p:sp>
      <p:sp>
        <p:nvSpPr>
          <p:cNvPr id="13" name="Rectangle 5"/>
          <p:cNvSpPr>
            <a:spLocks noGrp="1" noChangeArrowheads="1"/>
          </p:cNvSpPr>
          <p:nvPr>
            <p:ph type="subTitle" idx="1"/>
          </p:nvPr>
        </p:nvSpPr>
        <p:spPr>
          <a:xfrm>
            <a:off x="1143000" y="1828800"/>
            <a:ext cx="7620000" cy="1499616"/>
          </a:xfrm>
        </p:spPr>
        <p:txBody>
          <a:bodyPr/>
          <a:lstStyle/>
          <a:p>
            <a:r>
              <a:rPr lang="en-US" sz="3600" dirty="0" smtClean="0">
                <a:solidFill>
                  <a:schemeClr val="tx2"/>
                </a:solidFill>
              </a:rPr>
              <a:t>First Aid </a:t>
            </a:r>
            <a:r>
              <a:rPr lang="en-US" sz="3600" dirty="0" smtClean="0">
                <a:solidFill>
                  <a:schemeClr val="tx2"/>
                </a:solidFill>
                <a:latin typeface="Arial" pitchFamily="34" charset="0"/>
                <a:cs typeface="Arial" pitchFamily="34" charset="0"/>
              </a:rPr>
              <a:t>3</a:t>
            </a:r>
          </a:p>
        </p:txBody>
      </p:sp>
      <p:sp>
        <p:nvSpPr>
          <p:cNvPr id="11" name="Rectangle 10"/>
          <p:cNvSpPr/>
          <p:nvPr/>
        </p:nvSpPr>
        <p:spPr>
          <a:xfrm>
            <a:off x="0" y="5650468"/>
            <a:ext cx="1143000" cy="923330"/>
          </a:xfrm>
          <a:prstGeom prst="rect">
            <a:avLst/>
          </a:prstGeom>
        </p:spPr>
        <p:txBody>
          <a:bodyPr wrap="square">
            <a:spAutoFit/>
          </a:bodyPr>
          <a:lstStyle/>
          <a:p>
            <a:pPr algn="ctr"/>
            <a:r>
              <a:rPr lang="en-US" dirty="0" smtClean="0">
                <a:solidFill>
                  <a:schemeClr val="bg1"/>
                </a:solidFill>
                <a:cs typeface="Arial" charset="0"/>
              </a:rPr>
              <a:t>M1303</a:t>
            </a:r>
          </a:p>
          <a:p>
            <a:pPr algn="ctr"/>
            <a:r>
              <a:rPr lang="en-US" dirty="0" smtClean="0">
                <a:solidFill>
                  <a:schemeClr val="bg1"/>
                </a:solidFill>
                <a:cs typeface="Arial" charset="0"/>
              </a:rPr>
              <a:t>Version 6.0</a:t>
            </a:r>
            <a:endParaRPr lang="en-US" dirty="0"/>
          </a:p>
        </p:txBody>
      </p:sp>
      <p:pic>
        <p:nvPicPr>
          <p:cNvPr id="14" name="Picture 1"/>
          <p:cNvPicPr>
            <a:picLocks noChangeArrowheads="1"/>
          </p:cNvPicPr>
          <p:nvPr/>
        </p:nvPicPr>
        <p:blipFill>
          <a:blip r:embed="rId3" cstate="print"/>
          <a:srcRect l="-375" t="-848" r="-226" b="-1073"/>
          <a:stretch>
            <a:fillRect/>
          </a:stretch>
        </p:blipFill>
        <p:spPr bwMode="auto">
          <a:xfrm>
            <a:off x="0" y="4651374"/>
            <a:ext cx="1143000" cy="1006475"/>
          </a:xfrm>
          <a:prstGeom prst="rect">
            <a:avLst/>
          </a:prstGeom>
          <a:noFill/>
          <a:ln w="9525">
            <a:noFill/>
            <a:miter lim="800000"/>
            <a:headEnd/>
            <a:tailEnd/>
          </a:ln>
        </p:spPr>
      </p:pic>
      <p:sp>
        <p:nvSpPr>
          <p:cNvPr id="16" name="TextBox 15"/>
          <p:cNvSpPr txBox="1"/>
          <p:nvPr/>
        </p:nvSpPr>
        <p:spPr>
          <a:xfrm>
            <a:off x="1143000" y="5553670"/>
            <a:ext cx="8001000" cy="923330"/>
          </a:xfrm>
          <a:prstGeom prst="rect">
            <a:avLst/>
          </a:prstGeom>
          <a:noFill/>
        </p:spPr>
        <p:txBody>
          <a:bodyPr wrap="square" rtlCol="0">
            <a:spAutoFit/>
          </a:bodyPr>
          <a:lstStyle/>
          <a:p>
            <a:pPr algn="ctr"/>
            <a:r>
              <a:rPr lang="en-US" sz="5400" dirty="0" smtClean="0"/>
              <a:t>QUESTIONS</a:t>
            </a:r>
            <a:endParaRPr lang="en-US" sz="5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990600" y="533400"/>
            <a:ext cx="7315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solidFill>
                  <a:srgbClr val="FFC000"/>
                </a:solidFill>
                <a:effectLst/>
              </a:rPr>
              <a:t>Feel for a carotid pulse</a:t>
            </a:r>
          </a:p>
        </p:txBody>
      </p:sp>
      <p:pic>
        <p:nvPicPr>
          <p:cNvPr id="21506" name="Picture 3" descr="Image24"/>
          <p:cNvPicPr>
            <a:picLocks noChangeAspect="1" noChangeArrowheads="1"/>
          </p:cNvPicPr>
          <p:nvPr/>
        </p:nvPicPr>
        <p:blipFill>
          <a:blip r:embed="rId2" cstate="print"/>
          <a:srcRect/>
          <a:stretch>
            <a:fillRect/>
          </a:stretch>
        </p:blipFill>
        <p:spPr bwMode="auto">
          <a:xfrm>
            <a:off x="1567070" y="1828799"/>
            <a:ext cx="5900530" cy="39915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648F39E-9C37-485F-AC97-16BB4BDF9F49}" type="slidenum">
              <a:rPr kumimoji="0" lang="en-US" smtClean="0"/>
              <a:pPr/>
              <a:t>6</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1427F47A-9C19-4769-BE28-AACE99350156}" type="datetime1">
              <a:rPr lang="en-US" smtClean="0"/>
              <a:pPr/>
              <a:t>4/27/2012</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xfrm>
            <a:off x="990600" y="609600"/>
            <a:ext cx="73152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Nasopharyngeal Airway</a:t>
            </a:r>
          </a:p>
        </p:txBody>
      </p:sp>
      <p:pic>
        <p:nvPicPr>
          <p:cNvPr id="22530" name="Picture 3" descr="nasal airway"/>
          <p:cNvPicPr>
            <a:picLocks noGrp="1" noChangeAspect="1" noChangeArrowheads="1"/>
          </p:cNvPicPr>
          <p:nvPr>
            <p:ph idx="1"/>
          </p:nvPr>
        </p:nvPicPr>
        <p:blipFill>
          <a:blip r:embed="rId3" cstate="print"/>
          <a:srcRect/>
          <a:stretch>
            <a:fillRect/>
          </a:stretch>
        </p:blipFill>
        <p:spPr bwMode="auto">
          <a:xfrm>
            <a:off x="1447800" y="1893887"/>
            <a:ext cx="6375400" cy="3897313"/>
          </a:xfrm>
          <a:noFill/>
          <a:ln>
            <a:miter lim="800000"/>
            <a:headEnd/>
            <a:tailEnd/>
          </a:ln>
        </p:spPr>
      </p:pic>
      <p:sp>
        <p:nvSpPr>
          <p:cNvPr id="5" name="Slide Number Placeholder 4"/>
          <p:cNvSpPr>
            <a:spLocks noGrp="1"/>
          </p:cNvSpPr>
          <p:nvPr>
            <p:ph type="sldNum" sz="quarter" idx="12"/>
          </p:nvPr>
        </p:nvSpPr>
        <p:spPr/>
        <p:txBody>
          <a:bodyPr/>
          <a:lstStyle/>
          <a:p>
            <a:fld id="{9648F39E-9C37-485F-AC97-16BB4BDF9F49}" type="slidenum">
              <a:rPr kumimoji="0" lang="en-US" smtClean="0"/>
              <a:pPr/>
              <a:t>7</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2E602192-552F-47EE-B888-D1CB5AA0A961}" type="datetime1">
              <a:rPr lang="en-US" smtClean="0"/>
              <a:pPr/>
              <a:t>4/27/2012</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bwMode="auto">
          <a:xfrm>
            <a:off x="990600" y="457200"/>
            <a:ext cx="73152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Nasopharyngeal Airway (cont.)</a:t>
            </a:r>
          </a:p>
        </p:txBody>
      </p:sp>
      <p:sp>
        <p:nvSpPr>
          <p:cNvPr id="24578" name="Rectangle 3"/>
          <p:cNvSpPr>
            <a:spLocks noGrp="1" noChangeArrowheads="1"/>
          </p:cNvSpPr>
          <p:nvPr>
            <p:ph idx="1"/>
          </p:nvPr>
        </p:nvSpPr>
        <p:spPr bwMode="auto">
          <a:xfrm>
            <a:off x="76200" y="1905000"/>
            <a:ext cx="8534400" cy="4114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effectLst/>
              </a:rPr>
              <a:t>Do not use the nasopharyngeal airway (NPA) if there is evidence of head trauma and the roof of the casualty's mouth is fractured or brain matter is exposed.</a:t>
            </a:r>
          </a:p>
          <a:p>
            <a:pPr eaLnBrk="1" hangingPunct="1">
              <a:buFontTx/>
              <a:buNone/>
            </a:pPr>
            <a:endParaRPr lang="en-US" sz="2800" dirty="0" smtClean="0">
              <a:effectLst/>
            </a:endParaRPr>
          </a:p>
          <a:p>
            <a:pPr eaLnBrk="1" hangingPunct="1"/>
            <a:r>
              <a:rPr lang="en-US" sz="2800" dirty="0" smtClean="0">
                <a:effectLst/>
              </a:rPr>
              <a:t>Do not use the nasopharyngeal airway if there is evidence of head trauma and clear fluid is coming from the ears or nose. </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8</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7F5FA1D8-31F0-43A1-AB15-E0C090479EFF}" type="datetime1">
              <a:rPr lang="en-US" smtClean="0"/>
              <a:pPr/>
              <a:t>4/27/2012</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990600" y="533400"/>
            <a:ext cx="7315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rgbClr val="FFC000"/>
                </a:solidFill>
                <a:effectLst/>
              </a:rPr>
              <a:t>Nasopharyngeal Airway (cont.)</a:t>
            </a:r>
          </a:p>
        </p:txBody>
      </p:sp>
      <p:sp>
        <p:nvSpPr>
          <p:cNvPr id="26626" name="Rectangle 3"/>
          <p:cNvSpPr>
            <a:spLocks noGrp="1" noChangeArrowheads="1"/>
          </p:cNvSpPr>
          <p:nvPr>
            <p:ph idx="1"/>
          </p:nvPr>
        </p:nvSpPr>
        <p:spPr bwMode="auto">
          <a:xfrm>
            <a:off x="76200" y="1905000"/>
            <a:ext cx="8534400" cy="3810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effectLst/>
              </a:rPr>
              <a:t>Leaking cerebrospinal fluid may indicate a skull fracture.</a:t>
            </a:r>
          </a:p>
          <a:p>
            <a:pPr eaLnBrk="1" hangingPunct="1">
              <a:buFontTx/>
              <a:buNone/>
            </a:pPr>
            <a:endParaRPr lang="en-US" sz="2800" dirty="0" smtClean="0">
              <a:effectLst/>
            </a:endParaRPr>
          </a:p>
          <a:p>
            <a:pPr eaLnBrk="1" hangingPunct="1"/>
            <a:r>
              <a:rPr lang="en-US" sz="2800" dirty="0" smtClean="0">
                <a:effectLst/>
              </a:rPr>
              <a:t>The advantage of the nasopharyngeal airway over the </a:t>
            </a:r>
            <a:r>
              <a:rPr lang="en-US" sz="2800" dirty="0" err="1" smtClean="0">
                <a:effectLst/>
              </a:rPr>
              <a:t>oropharyngeal</a:t>
            </a:r>
            <a:r>
              <a:rPr lang="en-US" sz="2800" dirty="0" smtClean="0">
                <a:effectLst/>
              </a:rPr>
              <a:t> airway is that you can place a NPA into a conscious, semi-conscious or unconscious casualty.</a:t>
            </a:r>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9</a:t>
            </a:fld>
            <a:endParaRPr kumimoji="0" lang="en-US"/>
          </a:p>
        </p:txBody>
      </p:sp>
      <p:sp>
        <p:nvSpPr>
          <p:cNvPr id="6" name="Footer Placeholder 5"/>
          <p:cNvSpPr>
            <a:spLocks noGrp="1"/>
          </p:cNvSpPr>
          <p:nvPr>
            <p:ph type="ftr" sz="quarter" idx="11"/>
          </p:nvPr>
        </p:nvSpPr>
        <p:spPr/>
        <p:txBody>
          <a:bodyPr/>
          <a:lstStyle/>
          <a:p>
            <a:r>
              <a:rPr kumimoji="0" lang="en-US" smtClean="0"/>
              <a:t>M1303 VERSION 6.0 </a:t>
            </a:r>
            <a:endParaRPr kumimoji="0" lang="en-US"/>
          </a:p>
        </p:txBody>
      </p:sp>
      <p:sp>
        <p:nvSpPr>
          <p:cNvPr id="7" name="Date Placeholder 6"/>
          <p:cNvSpPr>
            <a:spLocks noGrp="1"/>
          </p:cNvSpPr>
          <p:nvPr>
            <p:ph type="dt" sz="half" idx="10"/>
          </p:nvPr>
        </p:nvSpPr>
        <p:spPr/>
        <p:txBody>
          <a:bodyPr/>
          <a:lstStyle/>
          <a:p>
            <a:fld id="{DA8EBD39-0C26-4C80-AB3B-1825735A6116}" type="datetime1">
              <a:rPr lang="en-US" smtClean="0"/>
              <a:pPr/>
              <a:t>4/27/2012</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834</TotalTime>
  <Words>4285</Words>
  <Application>Microsoft Office PowerPoint</Application>
  <PresentationFormat>On-screen Show (4:3)</PresentationFormat>
  <Paragraphs>492</Paragraphs>
  <Slides>57</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Module</vt:lpstr>
      <vt:lpstr>Picture</vt:lpstr>
      <vt:lpstr>Manage the Airway</vt:lpstr>
      <vt:lpstr>Terminal Learning Objective</vt:lpstr>
      <vt:lpstr>Check the Casualty for Responsiveness</vt:lpstr>
      <vt:lpstr>Open the casualty's airway</vt:lpstr>
      <vt:lpstr>Open the Casualty’s Airway       (Head-Tilt/Chin-Lift)</vt:lpstr>
      <vt:lpstr>Feel for a carotid pulse</vt:lpstr>
      <vt:lpstr>Nasopharyngeal Airway</vt:lpstr>
      <vt:lpstr>Nasopharyngeal Airway (cont.)</vt:lpstr>
      <vt:lpstr>Nasopharyngeal Airway (cont.)</vt:lpstr>
      <vt:lpstr>Nasopharyngeal Airway (cont.)</vt:lpstr>
      <vt:lpstr>Nasopharyngeal Airway (cont.)</vt:lpstr>
      <vt:lpstr>Nasopharyngeal Airway (cont.)</vt:lpstr>
      <vt:lpstr>Treat an Open Chest Wound – Introduction</vt:lpstr>
      <vt:lpstr>Treat an Open Chest Wound – Introduction (cont.)</vt:lpstr>
      <vt:lpstr>Treat an Open Chest Wound – Introduction (cont.)</vt:lpstr>
      <vt:lpstr>Slide 16</vt:lpstr>
      <vt:lpstr>Slide 17</vt:lpstr>
      <vt:lpstr>Signs and Symptoms of an Open Chest Wound</vt:lpstr>
      <vt:lpstr>Signs and Symptoms of an Open Chest Wound (cont.)</vt:lpstr>
      <vt:lpstr>Signs and Symptoms of an Open Chest Wound (cont.)</vt:lpstr>
      <vt:lpstr>Signs and Symptoms of an Open Chest Wound (cont.)</vt:lpstr>
      <vt:lpstr>Signs and Symptoms of an Open Chest Wound (cont.)</vt:lpstr>
      <vt:lpstr>Check for Open Chest Wounds </vt:lpstr>
      <vt:lpstr>Check for Open Chest Wounds (cont.)</vt:lpstr>
      <vt:lpstr>Expose the Wound </vt:lpstr>
      <vt:lpstr>Expose the Wound (cont.)</vt:lpstr>
      <vt:lpstr>Slide 27</vt:lpstr>
      <vt:lpstr>Prepare Sealing Material </vt:lpstr>
      <vt:lpstr>Commercial Chest Seals</vt:lpstr>
      <vt:lpstr>Seal an Open Chest Wound Using an Asherman Chest Seal</vt:lpstr>
      <vt:lpstr>Seal an Open Chest Wound Using an Improvised  Seal </vt:lpstr>
      <vt:lpstr>Seal an Open Chest Wound Using an Improvised Seal (cont.)</vt:lpstr>
      <vt:lpstr>Seal an Open Chest wound With an Impaled Object </vt:lpstr>
      <vt:lpstr>Impaled Object </vt:lpstr>
      <vt:lpstr>Seal an Open Chest Wound Using an Improvised Seal (cont.)</vt:lpstr>
      <vt:lpstr>Tension Pneumothorax</vt:lpstr>
      <vt:lpstr>Tension Pneumothorax (cont.)</vt:lpstr>
      <vt:lpstr>Tension Pneumothorax (cont.)</vt:lpstr>
      <vt:lpstr>Tension Pneumothorax (cont.)</vt:lpstr>
      <vt:lpstr>Tension Pneumothorax (cont.)</vt:lpstr>
      <vt:lpstr>Signs and Symptoms of Tension Pneumothorax </vt:lpstr>
      <vt:lpstr>Signs and Symptoms of Tension Pneumothorax (cont.)</vt:lpstr>
      <vt:lpstr>Signs and Symptoms of Tension Pneumothorax (cont.)</vt:lpstr>
      <vt:lpstr>Signs and Symptoms of Tension Pneumothorax (cont.)</vt:lpstr>
      <vt:lpstr>Signs and Symptoms of Tension Pneumothorax (cont.)</vt:lpstr>
      <vt:lpstr>Signs and Symptoms of Tension Pneumothorax (cont.)</vt:lpstr>
      <vt:lpstr>Needle Chest Decompression </vt:lpstr>
      <vt:lpstr>Needle Chest Decompression (cont.)</vt:lpstr>
      <vt:lpstr>Needle Decompression Lines</vt:lpstr>
      <vt:lpstr>Needle Chest Decompression (cont.)</vt:lpstr>
      <vt:lpstr>Needle Chest Decompression (cont.)</vt:lpstr>
      <vt:lpstr>Slide 52</vt:lpstr>
      <vt:lpstr>Needle Chest Decompression (cont.)</vt:lpstr>
      <vt:lpstr>Needle Chest Decompression (cont.)</vt:lpstr>
      <vt:lpstr>Positioning</vt:lpstr>
      <vt:lpstr>Terminal Learning Objective</vt:lpstr>
      <vt:lpstr>Manage the Airway</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john.cobb</dc:creator>
  <cp:lastModifiedBy>gerald.andrew.si0001</cp:lastModifiedBy>
  <cp:revision>108</cp:revision>
  <dcterms:created xsi:type="dcterms:W3CDTF">2007-04-06T18:21:26Z</dcterms:created>
  <dcterms:modified xsi:type="dcterms:W3CDTF">2012-04-27T15:52:58Z</dcterms:modified>
</cp:coreProperties>
</file>