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0" r:id="rId6"/>
    <p:sldId id="264" r:id="rId7"/>
    <p:sldId id="265" r:id="rId8"/>
    <p:sldId id="266" r:id="rId9"/>
    <p:sldId id="267" r:id="rId10"/>
    <p:sldId id="268" r:id="rId11"/>
    <p:sldId id="269" r:id="rId12"/>
    <p:sldId id="270" r:id="rId13"/>
    <p:sldId id="272"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02446A-E054-455B-8034-572B51350DF6}"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3318943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2446A-E054-455B-8034-572B51350DF6}"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1413245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2446A-E054-455B-8034-572B51350DF6}"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41450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2446A-E054-455B-8034-572B51350DF6}"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980009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02446A-E054-455B-8034-572B51350DF6}" type="datetimeFigureOut">
              <a:rPr lang="en-US" smtClean="0"/>
              <a:pPr/>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1395660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02446A-E054-455B-8034-572B51350DF6}"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1016937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02446A-E054-455B-8034-572B51350DF6}" type="datetimeFigureOut">
              <a:rPr lang="en-US" smtClean="0"/>
              <a:pPr/>
              <a:t>5/7/2012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3715173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02446A-E054-455B-8034-572B51350DF6}" type="datetimeFigureOut">
              <a:rPr lang="en-US" smtClean="0"/>
              <a:pPr/>
              <a:t>5/7/2012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963245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2446A-E054-455B-8034-572B51350DF6}" type="datetimeFigureOut">
              <a:rPr lang="en-US" smtClean="0"/>
              <a:pPr/>
              <a:t>5/7/2012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1382011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2446A-E054-455B-8034-572B51350DF6}"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327241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2446A-E054-455B-8034-572B51350DF6}" type="datetimeFigureOut">
              <a:rPr lang="en-US" smtClean="0"/>
              <a:pPr/>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1722526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2446A-E054-455B-8034-572B51350DF6}" type="datetimeFigureOut">
              <a:rPr lang="en-US" smtClean="0"/>
              <a:pPr/>
              <a:t>5/7/2012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C79906-83FA-4E0F-963A-2C61A532E0FF}" type="slidenum">
              <a:rPr lang="en-US" smtClean="0"/>
              <a:pPr/>
              <a:t>‹#›</a:t>
            </a:fld>
            <a:endParaRPr lang="en-US"/>
          </a:p>
        </p:txBody>
      </p:sp>
    </p:spTree>
    <p:extLst>
      <p:ext uri="{BB962C8B-B14F-4D97-AF65-F5344CB8AC3E}">
        <p14:creationId xmlns:p14="http://schemas.microsoft.com/office/powerpoint/2010/main" xmlns="" val="1668255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0" y="6924"/>
            <a:ext cx="9144000" cy="6851076"/>
            <a:chOff x="0" y="6924"/>
            <a:chExt cx="9144000" cy="6851076"/>
          </a:xfrm>
        </p:grpSpPr>
        <p:sp>
          <p:nvSpPr>
            <p:cNvPr id="4" name="Rectangle 3"/>
            <p:cNvSpPr/>
            <p:nvPr/>
          </p:nvSpPr>
          <p:spPr>
            <a:xfrm>
              <a:off x="0" y="762000"/>
              <a:ext cx="9144000" cy="6096000"/>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69497" y="2590800"/>
              <a:ext cx="2205006" cy="21600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86100" y="1030988"/>
              <a:ext cx="2971800" cy="1395297"/>
            </a:xfrm>
            <a:prstGeom prst="rect">
              <a:avLst/>
            </a:prstGeom>
            <a:noFill/>
            <a:ln>
              <a:noFill/>
            </a:ln>
            <a:effectLst/>
            <a:scene3d>
              <a:camera prst="orthographicFront"/>
              <a:lightRig rig="threePt" dir="t"/>
            </a:scene3d>
            <a:sp3d>
              <a:bevelT/>
              <a:bevelB prst="angle"/>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00800" y="2989592"/>
              <a:ext cx="2328531" cy="16408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0" name="Picture 6" descr="http://t1.gstatic.com/images?q=tbn:ANd9GcRwl7sKRTnYCHegn0uRaNDMg4ZWL5BRT3oTJBeJk9G5RCHfLPYd"/>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650673" y="5029200"/>
              <a:ext cx="2209800" cy="1629304"/>
            </a:xfrm>
            <a:prstGeom prst="rect">
              <a:avLst/>
            </a:prstGeom>
            <a:noFill/>
            <a:extLst>
              <a:ext uri="{909E8E84-426E-40DD-AFC4-6F175D3DCCD1}">
                <a14:hiddenFill xmlns:a14="http://schemas.microsoft.com/office/drawing/2010/main" xmlns="">
                  <a:solidFill>
                    <a:srgbClr val="FFFFFF"/>
                  </a:solidFill>
                </a14:hiddenFill>
              </a:ext>
            </a:extLst>
          </p:spPr>
        </p:pic>
        <p:pic>
          <p:nvPicPr>
            <p:cNvPr id="1032" name="Picture 8" descr="http://t3.gstatic.com/images?q=tbn:ANd9GcSClXgkdJzsOd4iEBy1Aa_0nbMd1bR1c3USUJDV-QxuefxYK5fq"/>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28600" y="2989592"/>
              <a:ext cx="2373558" cy="1573773"/>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i="1" dirty="0" smtClean="0">
                  <a:effectLst>
                    <a:outerShdw blurRad="38100" dist="38100" dir="2700000" algn="tl">
                      <a:srgbClr val="000000">
                        <a:alpha val="43137"/>
                      </a:srgbClr>
                    </a:outerShdw>
                  </a:effectLst>
                  <a:latin typeface="Arial" pitchFamily="34" charset="0"/>
                  <a:cs typeface="Arial" pitchFamily="34" charset="0"/>
                </a:rPr>
                <a:t>The building blocks to the Adaptable Soldier</a:t>
              </a:r>
              <a:endParaRPr lang="en-US" sz="3200" i="1" dirty="0">
                <a:effectLst>
                  <a:outerShdw blurRad="38100" dist="38100" dir="2700000" algn="tl">
                    <a:srgbClr val="000000">
                      <a:alpha val="43137"/>
                    </a:srgbClr>
                  </a:outerShdw>
                </a:effectLst>
                <a:latin typeface="Arial" pitchFamily="34" charset="0"/>
                <a:cs typeface="Arial" pitchFamily="34" charset="0"/>
              </a:endParaRPr>
            </a:p>
          </p:txBody>
        </p:sp>
      </p:grpSp>
    </p:spTree>
    <p:extLst>
      <p:ext uri="{BB962C8B-B14F-4D97-AF65-F5344CB8AC3E}">
        <p14:creationId xmlns:p14="http://schemas.microsoft.com/office/powerpoint/2010/main" xmlns="" val="3725709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solidFill>
                  <a:srgbClr val="000000"/>
                </a:solidFill>
                <a:latin typeface="Arial" pitchFamily="34" charset="0"/>
                <a:cs typeface="Arial" pitchFamily="34" charset="0"/>
              </a:rPr>
              <a:t>The Six Essential Classes of Nutrients</a:t>
            </a:r>
            <a:endParaRPr lang="en-US" sz="2800" dirty="0" smtClean="0">
              <a:solidFill>
                <a:srgbClr val="000000"/>
              </a:solidFill>
              <a:latin typeface="Arial" pitchFamily="34" charset="0"/>
              <a:cs typeface="Arial" pitchFamily="34" charset="0"/>
            </a:endParaRPr>
          </a:p>
        </p:txBody>
      </p:sp>
      <p:sp>
        <p:nvSpPr>
          <p:cNvPr id="5" name="Rectangle 4"/>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buFont typeface="Wingdings" pitchFamily="2" charset="2"/>
              <a:buChar char="Ø"/>
            </a:pPr>
            <a:r>
              <a:rPr lang="en-US" sz="2400" b="1"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Vitamins &amp; minerals cont..-</a:t>
            </a:r>
            <a:r>
              <a:rPr lang="en-US"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Carbohydrate and protein foods are excellent sources of these </a:t>
            </a:r>
            <a:r>
              <a:rPr lang="en-US" sz="2400" dirty="0" smtClean="0">
                <a:solidFill>
                  <a:schemeClr val="tx1"/>
                </a:solidFill>
                <a:latin typeface="Arial" pitchFamily="34" charset="0"/>
                <a:cs typeface="Arial" pitchFamily="34" charset="0"/>
              </a:rPr>
              <a:t>vitamins. </a:t>
            </a:r>
          </a:p>
          <a:p>
            <a:pPr>
              <a:buFont typeface="Wingdings" pitchFamily="2" charset="2"/>
              <a:buChar char="Ø"/>
            </a:pPr>
            <a:r>
              <a:rPr lang="en-US" sz="2400" dirty="0" smtClean="0">
                <a:solidFill>
                  <a:schemeClr val="tx1"/>
                </a:solidFill>
                <a:latin typeface="Arial" pitchFamily="34" charset="0"/>
                <a:cs typeface="Arial" pitchFamily="34" charset="0"/>
              </a:rPr>
              <a:t>Milk </a:t>
            </a:r>
            <a:r>
              <a:rPr lang="en-US" sz="2400" dirty="0" smtClean="0">
                <a:solidFill>
                  <a:schemeClr val="tx1"/>
                </a:solidFill>
                <a:latin typeface="Arial" pitchFamily="34" charset="0"/>
                <a:cs typeface="Arial" pitchFamily="34" charset="0"/>
              </a:rPr>
              <a:t>products not only increase the riboflavin level but also provide protein and calcium. </a:t>
            </a:r>
            <a:endParaRPr lang="en-US" sz="2400" dirty="0" smtClean="0">
              <a:solidFill>
                <a:schemeClr val="tx1"/>
              </a:solidFill>
              <a:latin typeface="Arial" pitchFamily="34" charset="0"/>
              <a:cs typeface="Arial" pitchFamily="34" charset="0"/>
            </a:endParaRPr>
          </a:p>
          <a:p>
            <a:pPr>
              <a:buFont typeface="Wingdings" pitchFamily="2" charset="2"/>
              <a:buChar char="Ø"/>
            </a:pPr>
            <a:r>
              <a:rPr lang="en-US" sz="2400" dirty="0" smtClean="0">
                <a:solidFill>
                  <a:schemeClr val="tx1"/>
                </a:solidFill>
                <a:latin typeface="Arial" pitchFamily="34" charset="0"/>
                <a:cs typeface="Arial" pitchFamily="34" charset="0"/>
              </a:rPr>
              <a:t>The </a:t>
            </a:r>
            <a:r>
              <a:rPr lang="en-US" sz="2400" dirty="0" smtClean="0">
                <a:solidFill>
                  <a:schemeClr val="tx1"/>
                </a:solidFill>
                <a:latin typeface="Arial" pitchFamily="34" charset="0"/>
                <a:cs typeface="Arial" pitchFamily="34" charset="0"/>
              </a:rPr>
              <a:t>body stores excess fat-soluble vitamins A, D, E and K. </a:t>
            </a:r>
            <a:r>
              <a:rPr lang="en-US" sz="2400" dirty="0" smtClean="0">
                <a:solidFill>
                  <a:srgbClr val="FF0000"/>
                </a:solidFill>
                <a:latin typeface="Arial" pitchFamily="34" charset="0"/>
                <a:cs typeface="Arial" pitchFamily="34" charset="0"/>
              </a:rPr>
              <a:t>Excessive amounts of fat-soluble vitamins may have toxic effects</a:t>
            </a:r>
            <a:r>
              <a:rPr lang="en-US" sz="2400" dirty="0" smtClean="0">
                <a:solidFill>
                  <a:schemeClr val="tx1"/>
                </a:solidFill>
                <a:latin typeface="Arial" pitchFamily="34" charset="0"/>
                <a:cs typeface="Arial" pitchFamily="34" charset="0"/>
              </a:rPr>
              <a:t>. </a:t>
            </a:r>
          </a:p>
          <a:p>
            <a:r>
              <a:rPr lang="en-US" sz="24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Minerals play an important role in performance</a:t>
            </a:r>
            <a:r>
              <a:rPr lang="en-US"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Sweating </a:t>
            </a:r>
            <a:r>
              <a:rPr lang="en-US" sz="2400" dirty="0" smtClean="0">
                <a:solidFill>
                  <a:schemeClr val="tx1"/>
                </a:solidFill>
                <a:latin typeface="Arial" pitchFamily="34" charset="0"/>
                <a:cs typeface="Arial" pitchFamily="34" charset="0"/>
              </a:rPr>
              <a:t>during exercise increases the concentration of salt in the body. </a:t>
            </a:r>
            <a:r>
              <a:rPr lang="en-US" sz="2400" dirty="0" smtClean="0">
                <a:solidFill>
                  <a:schemeClr val="tx1"/>
                </a:solidFill>
                <a:latin typeface="Arial" pitchFamily="34" charset="0"/>
                <a:cs typeface="Arial" pitchFamily="34" charset="0"/>
              </a:rPr>
              <a:t>Good </a:t>
            </a:r>
            <a:r>
              <a:rPr lang="en-US" sz="24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sodium guidelines </a:t>
            </a:r>
            <a:r>
              <a:rPr lang="en-US" sz="2400" dirty="0" smtClean="0">
                <a:solidFill>
                  <a:schemeClr val="tx1"/>
                </a:solidFill>
                <a:latin typeface="Arial" pitchFamily="34" charset="0"/>
                <a:cs typeface="Arial" pitchFamily="34" charset="0"/>
              </a:rPr>
              <a:t>are to: 1) avoid excessive amounts of sodium in the diet and 2) beverages containing sodium after endurance events may be helpful.  </a:t>
            </a:r>
          </a:p>
          <a:p>
            <a:pPr>
              <a:buFont typeface="Wingdings" pitchFamily="2" charset="2"/>
              <a:buChar char="Ø"/>
            </a:pPr>
            <a:r>
              <a:rPr lang="en-US" sz="24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Foods to eat </a:t>
            </a:r>
            <a:r>
              <a:rPr lang="en-US"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foods such as oranges, </a:t>
            </a:r>
            <a:r>
              <a:rPr lang="en-US" sz="2400" dirty="0" smtClean="0">
                <a:solidFill>
                  <a:schemeClr val="tx1"/>
                </a:solidFill>
                <a:latin typeface="Arial" pitchFamily="34" charset="0"/>
                <a:cs typeface="Arial" pitchFamily="34" charset="0"/>
              </a:rPr>
              <a:t>bananas, potatoes, fruits</a:t>
            </a:r>
            <a:r>
              <a:rPr lang="en-US" sz="2400" dirty="0" smtClean="0">
                <a:solidFill>
                  <a:schemeClr val="tx1"/>
                </a:solidFill>
                <a:latin typeface="Arial" pitchFamily="34" charset="0"/>
                <a:cs typeface="Arial" pitchFamily="34" charset="0"/>
              </a:rPr>
              <a:t>, vegetables, whole grain breads and </a:t>
            </a:r>
            <a:r>
              <a:rPr lang="en-US" sz="2400" dirty="0" smtClean="0">
                <a:solidFill>
                  <a:schemeClr val="tx1"/>
                </a:solidFill>
                <a:latin typeface="Arial" pitchFamily="34" charset="0"/>
                <a:cs typeface="Arial" pitchFamily="34" charset="0"/>
              </a:rPr>
              <a:t>cereals.</a:t>
            </a:r>
            <a:endParaRPr lang="en-US"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71855" y="6925"/>
            <a:ext cx="2272145" cy="983675"/>
          </a:xfrm>
          <a:prstGeom prst="rect">
            <a:avLst/>
          </a:prstGeom>
          <a:noFill/>
          <a:ln>
            <a:noFill/>
          </a:ln>
          <a:effectLst/>
          <a:scene3d>
            <a:camera prst="orthographicFront"/>
            <a:lightRig rig="threePt" dir="t"/>
          </a:scene3d>
          <a:sp3d>
            <a:bevelT prst="angle"/>
            <a:bevelB/>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665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solidFill>
                  <a:srgbClr val="000000"/>
                </a:solidFill>
                <a:latin typeface="Arial" pitchFamily="34" charset="0"/>
                <a:cs typeface="Arial" pitchFamily="34" charset="0"/>
              </a:rPr>
              <a:t>The Six Essential Classes of Nutrients</a:t>
            </a:r>
            <a:endParaRPr lang="en-US" sz="2800" dirty="0" smtClean="0">
              <a:solidFill>
                <a:srgbClr val="000000"/>
              </a:solidFill>
              <a:latin typeface="Arial" pitchFamily="34" charset="0"/>
              <a:cs typeface="Arial" pitchFamily="34" charset="0"/>
            </a:endParaRPr>
          </a:p>
        </p:txBody>
      </p:sp>
      <p:sp>
        <p:nvSpPr>
          <p:cNvPr id="5" name="Rectangle 4"/>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buFont typeface="Wingdings" pitchFamily="2" charset="2"/>
              <a:buChar char="Ø"/>
            </a:pPr>
            <a:r>
              <a:rPr lang="en-US" sz="2400" b="1"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Vitamins &amp; minerals cont..-</a:t>
            </a:r>
            <a:endParaRPr lang="en-US"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71855" y="6925"/>
            <a:ext cx="2272145" cy="983675"/>
          </a:xfrm>
          <a:prstGeom prst="rect">
            <a:avLst/>
          </a:prstGeom>
          <a:noFill/>
          <a:ln>
            <a:noFill/>
          </a:ln>
          <a:effectLst/>
          <a:scene3d>
            <a:camera prst="orthographicFront"/>
            <a:lightRig rig="threePt" dir="t"/>
          </a:scene3d>
          <a:sp3d>
            <a:bevelT prst="angle"/>
            <a:bevelB/>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cstate="print"/>
          <a:srcRect l="27143" t="11428" r="27143" b="47429"/>
          <a:stretch>
            <a:fillRect/>
          </a:stretch>
        </p:blipFill>
        <p:spPr bwMode="auto">
          <a:xfrm>
            <a:off x="914400" y="1905000"/>
            <a:ext cx="7391400" cy="3952875"/>
          </a:xfrm>
          <a:prstGeom prst="rect">
            <a:avLst/>
          </a:prstGeom>
          <a:noFill/>
          <a:ln w="9525">
            <a:noFill/>
            <a:miter lim="800000"/>
            <a:headEnd/>
            <a:tailEnd/>
          </a:ln>
        </p:spPr>
      </p:pic>
    </p:spTree>
    <p:extLst>
      <p:ext uri="{BB962C8B-B14F-4D97-AF65-F5344CB8AC3E}">
        <p14:creationId xmlns:p14="http://schemas.microsoft.com/office/powerpoint/2010/main" xmlns="" val="18665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solidFill>
                  <a:srgbClr val="000000"/>
                </a:solidFill>
                <a:latin typeface="Arial" pitchFamily="34" charset="0"/>
                <a:cs typeface="Arial" pitchFamily="34" charset="0"/>
              </a:rPr>
              <a:t>                Exercise and weight lifting</a:t>
            </a:r>
            <a:endParaRPr lang="en-US" sz="2800" dirty="0" smtClean="0">
              <a:solidFill>
                <a:srgbClr val="000000"/>
              </a:solidFill>
              <a:latin typeface="Arial" pitchFamily="34" charset="0"/>
              <a:cs typeface="Arial" pitchFamily="34" charset="0"/>
            </a:endParaRPr>
          </a:p>
        </p:txBody>
      </p:sp>
      <p:sp>
        <p:nvSpPr>
          <p:cNvPr id="5" name="Rectangle 4"/>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buFont typeface="Wingdings" pitchFamily="2" charset="2"/>
              <a:buChar char="Ø"/>
            </a:pPr>
            <a:r>
              <a:rPr lang="en-US" sz="20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Cardio-</a:t>
            </a:r>
            <a:r>
              <a:rPr lang="en-US" sz="2000" dirty="0" smtClean="0">
                <a:solidFill>
                  <a:schemeClr val="tx1"/>
                </a:solidFill>
                <a:latin typeface="Arial" pitchFamily="34" charset="0"/>
                <a:cs typeface="Arial" pitchFamily="34" charset="0"/>
              </a:rPr>
              <a:t> In </a:t>
            </a:r>
            <a:r>
              <a:rPr lang="en-US" sz="2000" dirty="0" smtClean="0">
                <a:solidFill>
                  <a:schemeClr val="tx1"/>
                </a:solidFill>
                <a:latin typeface="Arial" pitchFamily="34" charset="0"/>
                <a:cs typeface="Arial" pitchFamily="34" charset="0"/>
              </a:rPr>
              <a:t>order to improve fitness it is important to reach your bodies Target Heart Rate, or training heart rate. The THR is a desired range of heart rate reached during aerobic exercise, which enables your heart and lungs to receive the most benefit from a workout</a:t>
            </a:r>
            <a:r>
              <a:rPr lang="en-US" sz="2000" dirty="0" smtClean="0">
                <a:solidFill>
                  <a:schemeClr val="tx1"/>
                </a:solidFill>
                <a:latin typeface="Arial" pitchFamily="34" charset="0"/>
                <a:cs typeface="Arial" pitchFamily="34" charset="0"/>
              </a:rPr>
              <a:t>. This </a:t>
            </a:r>
            <a:r>
              <a:rPr lang="en-US" sz="2000" dirty="0" smtClean="0">
                <a:solidFill>
                  <a:schemeClr val="tx1"/>
                </a:solidFill>
                <a:latin typeface="Arial" pitchFamily="34" charset="0"/>
                <a:cs typeface="Arial" pitchFamily="34" charset="0"/>
              </a:rPr>
              <a:t>will improve your endurance. Experts recommend </a:t>
            </a:r>
            <a:r>
              <a:rPr lang="en-US" sz="2000" dirty="0" smtClean="0">
                <a:solidFill>
                  <a:schemeClr val="tx1"/>
                </a:solidFill>
                <a:latin typeface="Arial" pitchFamily="34" charset="0"/>
                <a:cs typeface="Arial" pitchFamily="34" charset="0"/>
              </a:rPr>
              <a:t>goal </a:t>
            </a:r>
            <a:r>
              <a:rPr lang="en-US" sz="2000" dirty="0" smtClean="0">
                <a:solidFill>
                  <a:schemeClr val="tx1"/>
                </a:solidFill>
                <a:latin typeface="Arial" pitchFamily="34" charset="0"/>
                <a:cs typeface="Arial" pitchFamily="34" charset="0"/>
              </a:rPr>
              <a:t>is to stay in the zone of 50 to 85 percent of your THR. </a:t>
            </a:r>
            <a:endParaRPr lang="en-US" sz="2000" dirty="0" smtClean="0">
              <a:solidFill>
                <a:schemeClr val="tx1"/>
              </a:solidFill>
              <a:latin typeface="Arial" pitchFamily="34" charset="0"/>
              <a:cs typeface="Arial" pitchFamily="34" charset="0"/>
            </a:endParaRPr>
          </a:p>
          <a:p>
            <a:endParaRPr lang="en-US" sz="2000" dirty="0" smtClean="0">
              <a:solidFill>
                <a:schemeClr val="tx1"/>
              </a:solidFill>
              <a:latin typeface="Arial" pitchFamily="34" charset="0"/>
              <a:cs typeface="Arial" pitchFamily="34" charset="0"/>
            </a:endParaRPr>
          </a:p>
          <a:p>
            <a:pPr>
              <a:buFont typeface="Wingdings" pitchFamily="2" charset="2"/>
              <a:buChar char="Ø"/>
            </a:pPr>
            <a:r>
              <a:rPr lang="en-US" sz="2000" dirty="0" smtClean="0">
                <a:solidFill>
                  <a:schemeClr val="tx1"/>
                </a:solidFill>
                <a:latin typeface="Arial" pitchFamily="34" charset="0"/>
                <a:cs typeface="Arial" pitchFamily="34" charset="0"/>
              </a:rPr>
              <a:t> </a:t>
            </a:r>
            <a:r>
              <a:rPr lang="en-US" sz="2000" b="1" dirty="0" smtClean="0">
                <a:solidFill>
                  <a:schemeClr val="tx1"/>
                </a:solidFill>
                <a:latin typeface="Arial" pitchFamily="34" charset="0"/>
                <a:cs typeface="Arial" pitchFamily="34" charset="0"/>
              </a:rPr>
              <a:t>Strength/weight lifting-</a:t>
            </a:r>
            <a:r>
              <a:rPr lang="en-US" sz="2000" dirty="0" smtClean="0">
                <a:solidFill>
                  <a:schemeClr val="tx1"/>
                </a:solidFill>
                <a:latin typeface="Arial" pitchFamily="34" charset="0"/>
                <a:cs typeface="Arial" pitchFamily="34" charset="0"/>
              </a:rPr>
              <a:t> </a:t>
            </a:r>
            <a:r>
              <a:rPr lang="en-US" sz="2000" dirty="0" smtClean="0">
                <a:solidFill>
                  <a:schemeClr val="tx1"/>
                </a:solidFill>
                <a:latin typeface="Arial" pitchFamily="34" charset="0"/>
                <a:cs typeface="Arial" pitchFamily="34" charset="0"/>
              </a:rPr>
              <a:t>Soldiers need a high level of muscular endurance and strength. Although muscular endurance and strength are separate fitness components, they are closely related. Progressively working against resistance will produce gains in both of these </a:t>
            </a:r>
            <a:r>
              <a:rPr lang="en-US" sz="2000" dirty="0" smtClean="0">
                <a:solidFill>
                  <a:schemeClr val="tx1"/>
                </a:solidFill>
                <a:latin typeface="Arial" pitchFamily="34" charset="0"/>
                <a:cs typeface="Arial" pitchFamily="34" charset="0"/>
              </a:rPr>
              <a:t>areas. For </a:t>
            </a:r>
            <a:r>
              <a:rPr lang="en-US" sz="2000" dirty="0" smtClean="0">
                <a:solidFill>
                  <a:schemeClr val="tx1"/>
                </a:solidFill>
                <a:latin typeface="Arial" pitchFamily="34" charset="0"/>
                <a:cs typeface="Arial" pitchFamily="34" charset="0"/>
              </a:rPr>
              <a:t>example, weightlifting is one way to train muscle groups but injuries will occur when improper lifting techniques are combined with lifting too much weight. </a:t>
            </a:r>
            <a:endParaRPr lang="en-US" sz="2000" dirty="0" smtClean="0">
              <a:solidFill>
                <a:schemeClr val="tx1"/>
              </a:solidFill>
              <a:latin typeface="Arial" pitchFamily="34" charset="0"/>
              <a:cs typeface="Arial" pitchFamily="34" charset="0"/>
            </a:endParaRPr>
          </a:p>
          <a:p>
            <a:pPr>
              <a:buFont typeface="Wingdings" pitchFamily="2" charset="2"/>
              <a:buChar char="Ø"/>
            </a:pPr>
            <a:endParaRPr lang="en-US" sz="2000" dirty="0" smtClean="0">
              <a:solidFill>
                <a:schemeClr val="tx1"/>
              </a:solidFill>
              <a:latin typeface="Arial" pitchFamily="34" charset="0"/>
              <a:cs typeface="Arial" pitchFamily="34" charset="0"/>
            </a:endParaRPr>
          </a:p>
          <a:p>
            <a:pPr>
              <a:buFont typeface="Wingdings" pitchFamily="2" charset="2"/>
              <a:buChar char="Ø"/>
            </a:pPr>
            <a:r>
              <a:rPr lang="en-US" sz="2000" b="1" dirty="0" smtClean="0">
                <a:solidFill>
                  <a:schemeClr val="tx1"/>
                </a:solidFill>
                <a:latin typeface="Arial" pitchFamily="34" charset="0"/>
                <a:cs typeface="Arial" pitchFamily="34" charset="0"/>
              </a:rPr>
              <a:t>Flexibility-</a:t>
            </a:r>
            <a:r>
              <a:rPr lang="en-US" sz="2000" dirty="0" smtClean="0">
                <a:solidFill>
                  <a:schemeClr val="tx1"/>
                </a:solidFill>
                <a:latin typeface="Arial" pitchFamily="34" charset="0"/>
                <a:cs typeface="Arial" pitchFamily="34" charset="0"/>
              </a:rPr>
              <a:t> </a:t>
            </a:r>
            <a:r>
              <a:rPr lang="en-US" sz="2000" dirty="0" smtClean="0">
                <a:solidFill>
                  <a:schemeClr val="tx1"/>
                </a:solidFill>
                <a:latin typeface="Arial" pitchFamily="34" charset="0"/>
                <a:cs typeface="Arial" pitchFamily="34" charset="0"/>
              </a:rPr>
              <a:t>is the range of movement of a joint, or series of joints, and their associated muscles. Good flexibility can help you efficiently accomplish physical tasks like lifting, loading, climbing, parachuting, running, and rappelling with less risk of injury. Stretching during your warm-up and cool-down helps you maintain </a:t>
            </a:r>
            <a:r>
              <a:rPr lang="en-US" sz="2000" dirty="0" smtClean="0">
                <a:solidFill>
                  <a:schemeClr val="tx1"/>
                </a:solidFill>
                <a:latin typeface="Arial" pitchFamily="34" charset="0"/>
                <a:cs typeface="Arial" pitchFamily="34" charset="0"/>
              </a:rPr>
              <a:t>overall flexibility</a:t>
            </a:r>
            <a:endParaRPr lang="en-US"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xmlns="" val="186659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i="1" dirty="0" smtClean="0">
                <a:latin typeface="Arial" pitchFamily="34" charset="0"/>
                <a:cs typeface="Arial" pitchFamily="34" charset="0"/>
              </a:rPr>
              <a:t>Adaptable, Agile, and Deployable Soldier</a:t>
            </a:r>
            <a:endParaRPr lang="en-US" sz="2800" b="1" i="1" dirty="0" smtClean="0">
              <a:solidFill>
                <a:srgbClr val="000000"/>
              </a:solidFill>
              <a:latin typeface="Arial" pitchFamily="34" charset="0"/>
              <a:cs typeface="Arial" pitchFamily="34" charset="0"/>
            </a:endParaRPr>
          </a:p>
        </p:txBody>
      </p:sp>
      <p:sp>
        <p:nvSpPr>
          <p:cNvPr id="5" name="Rectangle 4"/>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0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t>
            </a:r>
            <a:endParaRPr lang="en-US"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00400" y="2103260"/>
            <a:ext cx="2702703" cy="26475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074" name="AutoShape 2" descr="data:image/jpeg;base64,/9j/4AAQSkZJRgABAQAAAQABAAD/2wCEAAkGBhQSERUUExQWFRUWFx8YGBgYGB0aIBkYGBgYHxwdHRocHCYfHB0kHRwdHy8gIycpLCwsHB4xNTAqNSYrLCkBCQoKDgwOGg8PGiwkHyQsKSwsLCkpLCwsLCksLCwpLCwsLCwsLCwsKSksLCwsKSwsKSksLCwpKSwpLCksLCwsLP/AABEIALoBDgMBIgACEQEDEQH/xAAcAAADAQADAQEAAAAAAAAAAAAEBQYDAQIHAAj/xABEEAACAQIEAwYEAwYEBQIHAAABAhEDIQAEEjEFQVEGEyJhcYEykaGxB0LwFCNSwdHxFWKS4XKCorLCU9IWMzRDVGOD/8QAGgEAAgMBAQAAAAAAAAAAAAAAAgMAAQQFBv/EAC0RAAICAgIBAwIEBwEAAAAAAAABAhEDIRIxQQQTUSJhBTJxoRUjM1KRscEU/9oADAMBAAIRAxEAPwCP4txA0VXSJLEmSIUWAkCBJxh2S7VHL56jXcmFlSQB8Lgjbysett8d+0PDiqpqBE3AMfCeYIO3lhJluG964Vdyf0cAnYfGtnGdUliZG/18sEcJz9SkrOFlZAk7A35jFLkuxILq7MdAEsJFz/ymQOvO2HTqKBCFFCkQCqgiN9xvy88FsByRPZXtuoJPcIrxpGjVcHrqYwfMb4t+yPG6mVy9SrWogZlwe7LPBKNcCPyDVy3NtoxEcc7Kh5q0TH5mUW9wPr/vu67Fcco5Wk37QULFpUulRyRF4K2HLfAtDYNPTA+0XaytUqTVjUd1m43IECwF53wBwvNsXLsJ6CNo/XynHftNxNc3m6mYp7sQT0kKokA3G23ljvw1yig2vcyNtz74p6Kqj0bsjw3uaBP5qrGofRiSo/0/fD2bYnezPa7JVGp0e8dRohdSEaiBsNx6ekYG7a8Y11Wp0fDTTw+H8zDcnqJt/fHPl6eU22xzmo6C+L5fvHY1HpNSsVU1jTKkDnCkXucfZHhrU6cZenRQOZL961T3H7savIFoxFam5xjXheYam4ai5Qz4l/Kw6Mv/AJC4xo9uXHin+wPuK7aPqrGS5BUxaSfiYwbz0xrwp9WYUblCGgXtPkb/AO+MeNZgkjSoGr4wOt/njTs9xRMprqQVGnTbSTF7c4mww9gpRsq/xB7Z1aGXBAqK71IWVpafCLyJZhuP9seT/wCNZirUXxn94wU6QB8RHIDzw87Sdp1ztEtpcBLfvHDksdV/CqgcuXLAXZ3KqM1RYglFYMY6CkWB9ZGHqH02xcp8ZfSeldnchW7gUO8BRKtVWUrGplqt8Q5SIt0Pligz/HHy+WeoaSKlJJgPHhCE7BCJi0TibqZugEy2Zmqp16FSVu1cktq6+xPwjfE92r7fvmaOZyYy6qwhQyMzMxV1kAEAmVB5Yyq/k0KSkuiW432nNZ/CWvuZI3O1/vgjsrpbMUwzFdLBgV3kMvPl/bCDKUYuymQY0wbkfy6/Lnin7MZao1dXZGBVSS2mzAqYkgQGBgeY8xd0kowYOPlkyJNeS37U9oNS09KOumQT1JiTAJtHXEpR4nRYzVrqvszH6DD/AItUlJ/zfQ2x5DmiVqOvRiPrjOouWro3fiGL2JJR6PTcn20/Zg5oVLfx6N77Q49/0cFN+NdYwCihecbnzvYYk6SJUy6U1sQoKzzJ3PzxLV6bhyADI6Xw+EqXGzmSjWz1jiPan9voN4tXdgNpIIImPitp3B2J3F8R4ybajAm0tHvhPwnNPRYljAZSrLvIPkMUHBs1SqMwkA6YEmJgzz2xUu7DTtUYZ/L6KYtu3y/v/LHTIZbVUQNsWGrf4QZba+wO2HWZ4caihddP4tV3AEQfrJwb2b4WiZhWqvTCpe7WJ+xwK6LaaQLwilRNKogu5ZiB4rU9Z0725kxvjKjkNTMge6prMLIiQI9Zg9MeiZ7h5q0ImkHZhBB3EyIIWdsSdPgFRa1YuzorQZW2tBAC3vBM2IxK1opvVnOXycGmbkeFjblIwF294kc1XBGoIi6UBtabn3P2GHT8U02AIAG0mY5XM26YWPnu+BFRRDXsJKnyMT5SIwfBtd7FPNvrRJU2vA2HPlj0LsrQSnRV5guu3KNRvbEUOHRVILrEjSN9ZLRpkCARznFblOM0tIVG7zuwEYCVhgOVriQcYPVzlDG2jTj4t6IanRo1iBVrVSFJCFRqlSbCGa2GvDslQokmhrMgS1QCZBOoCNhIwLm+GUHANNGovMqklhYgGSTI3BtOCKbBRFm8IA5C0zHXfn1x0IquzLKS6RtR4rofT02naTEiORwzrtrpHdTJ0zfSTsTPKfviWpu1SqYugsT5xeD1w1XPPTWImetz1m22KkyKDaOOH5hlg3kGHUflPM+h3wL2o4VSFFXQNrap4VAsFI8V5veItbHA4iZ2W+9onB6ZvWmk6hefCSCPcXjyxG7DhGmTnCuHVArFkIQxc2gjl1EzzGG+XpMy6L2sB19cNjXp0qY0U2qubt3zsyqRtCT4vc4RU+HVSdWth6cp9MButhtpvQDQ4XUTMpqlSsMpG3hg2Pliyp19d7YUUM/VpoVGl12hgAfUEYPyWYDLI+XQ9Dih8XGSryE1KSEQ0YVZ7hxQ6k8Q/l64LzNMtsY6/wC2OKOXrSUQarTcx9TgXrYLj4BUyNTMFRSQu1yYgFQOZJtF+eKntVlqRy9Gi7S1IqZCKusASQwGw2m+48zgjs5wU5WlNUL3pltSuW8O2jpESbTf2xLdouIgu4kM6grE8jzj+nLDq0ZeSUg3h+ep1Zp3BUSF7mmZWJm/rPO18UGS4TV0Kq94EYgOvd06YK9SZ1OBbl9sT/ZHIUa9M1agAKE0zBgwQCDHUTA5WxTUezpUqaf7ROpb6wFImSdMztyOKjDdjZ5bVC/K8Xq1DXV1pqPioE0p0+KJIJ3gjYjHTs9nhXoLVI0uWIOmnTswJsCfFMRvgvtPxqtlgWelqVqgVAW3AUkmRedj74RVO0SUKaVGpANmRVqNLxbVYiAdySJNzp8sLlF7F4Z8XQwBOVqvVVYdkZVYgSCTvaQCD+owz/w/u8ohPxNexFgb3HW/tgD/AAtXphqaka1DKxeRBg3AG0YM4DnVk0K6L4bSZneYHrPL1xEuao2LL7U1Lx5JLjWcY6KNMjXUaJ3Cqt2J+g98RXEeDN3kMPHMu2qzSOQAEDHoucyRpVqitp1A6fCZhRcCfeb32xMZttVRqkEreDFoBjAKTjo734hghlgs13dV+h8OIkALpVSBBhYgAbCb2wjzudGrwjfc4O4knjXSYLDy3mPrjSrwSmFQsJaJPmT5YKH9xwcmKSpfIgOo3xnTpPqkWPXFlw6rQHhGkn0kfPbHevw5VlgLC9sN5GZ4vgc9iaSVqEuGWpTOliG3DXB0sCPKJAMYLymZqNVq0wA7UTt4VJBNiBpuOoi1sIuH516CVKqEDUFUDcG55GOX3wh7Rcdqiprpkq9SmFqFREwSLdJAGBpMN8oFpxDi6U6n75e7YC47wUyRvuEH2M4Cqdq6LaQtUGLwzSfSYAPrGPPeH8Jq1jsb8zh2vYgD4nPtglSFSufgo6vEg66idLC//FBMe39MB0eJFajKdgZAk3Bggelz9MA1coaSjQ7HT1P2OF/7QyuGY6uU7xe1+flg1IQ4FE5WlUQka11BmQtEho3PIq0xtuPTFd2f4Ple7L0aZQNZhqbcEyLt1n6YhfA+ktKAyDylbR573w44Vna9JFXLFtr7tIEX5nElGMlUkDcl0xdwHhLZkM71IpJ4Z0yzPvCgECANySInrgviPDadOkVTWzuVUOxC6BMsQq7kKDdiR5Y+4NxWjlstSSo4ViveEXJ8ZkWA6AYz4xxUPRFWncNIBIjYwbe31xTYztgLZtUTStgPn6+px0p53UIwkLljfG1F4wI9DZ6I+eCuF1tLQwthbTr9cE5ercDA2GVpyKsLYGp0+6JB2O2PslmfDGMOP5wrS1AwQYmJgEHl7YF7GUuzapSptMjfpgY5RKYZlJvEjyGEnD+0TltL6HBuGAg/LBGf48t0VWLEbgTB88Vvou1+YIzGaB5lTyO498DZ7tBVoFXpsOhIvLdCPafSdsdKmVZtJ1Ks/mEyfResXwLm8slIWLtJgkr4ZINpje+HxhfZmzZ1pRLTNdrqb5UVEs+5Q3gmx5bT154iquZZ3ipBkWMbgC30wBlGYDu/FqAkgCfCZtH39cM8jlm03BhbDUCJPmIkQOoE4N1FaM8VzlTffkf8B4dTFFmaqEYt8J3IgRz88M6HGv2YstPMd4dIbQRKifMNKkcyAcJKfEyiimIAJEkKGOwFixIGMuK8Qalmlerl6vcsFU6SyA7SZCwY3I54Xh5S7Zrz+3G1FWvBX8Mz/fCpUzApOEMAEaggi8AkwxPvttONctkcrXI1ZWiRpgeE2U+KN4jUzfM4P4VlMrUoltYam/iJhvIAQXYiI5c8T3Cu1+X/AGhaC03UGoaYYlQsXgyepA3674uaaaox2tvo65ThdBBoBLlbaSxECNzEemCMzkaVAq9KoWcMCAQQCOcEiJHr1xl2j7UUMpVRRTLShJIdRYGBeDJJnCBcsXmoL028SqXC6QbwxPIeWF1JSdGm1Sci7qZ7JZlSXRSqqS7GVYRuBphiffEJTCVGelRRu51ErJLGA0wSZLEkD2J8sdaWSqg/HSKm4IbbyiL4c8Mz5oMzoV7xgAX0CYHImZI+Rw147WgF6uXl/oLeKcJp1UWqgiqkKEgBGuZJ52897DrhX/gtTvP3nPduo5g9DgrM5r963eSO8JYspPxE3O+89ORx9pMFSxMbGdxyOL4JKkAszc030C5fhSUqlzq6CSN+o2OGNRunMRibbMODEb3BaScarxYjfCjc5JdFDkWtBUEcwRa9sZ5kITGkQNsY5RyxQJc3YztMWBwpHEKpJDfECdhgZLQuOTlNj5asCwwOa5OJ+lmH1XNRvf8Alh0aXhlpHrgHoYnYNns0ADfCTP56myhYJ85j5DC3inEtVQhZ0iwGA3qk8sPjGkZZbYeuf0i31vjSl2orpZahA8sLO5Jxx3OCBou6vD1qPTeJ1UaUey6Tb1GBstmQmWVGIMM0QQeY6eeKLKtNOmUGwZRvNmBG4EWbphPxrLlnMmYPPAyLgrFTgG4x1pjHYZYzbBuWyfM7YW2PhBydApeMb5ZiTg58oreHSBbcb/74FoUCG0nl9cROw5QcWPspMY2zVVAsORJ2HP1xnSaF8Ik4VcZyR0h92mD/AC9uWBDDeG0aOrUoJg7tePSeWMhwmmlSo0iGYm3LWb4R1syCQCrqw6AmfSLRgvLE676oawN94MeuxkYJIHJJKOzQV5KgkHcn052GxsDbaJGGGSqPUUH4lAux3IBO4N5tuBfCXimdFJ2TSYsZEAXE9fXG/Ckr17UFbQZGpjCxIJAm2/STbD4ujnSjYzoGk1dQYWVOpl3IkALbcX52ECxxUL2Zpsk0KpU9HM+2qzAeV4xIZfshX7wEVKRMm+ph7XW+H7mvQGlwh1qQulp8Siegg4pyadj8eOM1RO5jitPK5ojNK3eU4KqGgE7hyR8XkJAtfphhmfxHFZPFW0mCvicHUGsdahSGtYAR5zg1eADMnvoBLQD4NRkDrg6l+H6rqeppREUuzaBOlQTsTI98Wtgyiov9AbJ08zWpUURoUfB4iAFsqyZJi9xE4Lqfhksyc2uqxP7kkcv8/wBcC8N7S5V2y9Ne81FxuNIDW3M3vuADPviy9IwrFHWwMqpklxD8L1rVS/7YBYAL3FgB/wA49cQOYqNl2bLvsjMFNxqCsQDfkYJx7fSE4l+OfhqMw/eGqq+QLDmT/BvfDq+AU77PO27QpAlhK8lMTbbywdw3j4zFQU1DSdyLhQOZ6Dz9OuGlX8LaU7s0f/sN/TwA45HAkyCHStnMEkyW/wAsxI5kD1wr3ldJjo+nvbMOLcOCIT3hZlMwRt6f0wnr1iuoS0RIADXnoYgAbzI/mCM1xJ9NRgxlV1Ez0YAH/qGF7ccDgAIAwsQPzSN/X0jBKTfZMsIxqgnKL37Irsh0UyQoJuRFmPvJjpbHXK8NFRjPhANtO+kAb8pJv5YXUc/FRBsdgL7nYHbnijyrBECoQS7ATveJPL6YgF0N+H5VV8ZseQF4XYE7Am32wJUpU1ZixCkmb4My1WmpFhrkWMkf35YTdow06wgIJ2mP98SStB4JVI+UqGlVB6EDH2acuNJtNvngLK8UaLge2M34lNRZFtQ8pvtjPT8G2Ujip2LXV8RI6xjiv2TUWS/rigrZ2L6S0+n88daecDflZfUf0xLkThH4IvMcNNMkYF/ZSMWub4YHuLHE9mKBViDhsZWInjo9B4PwlsnSArMKrFiVvsCFBm5+5wj4rkpex0zsdwR0b064qM8REM+wsCP64R5/Mqado1KQD6E2I+X3wclaM0MlOxbS4dHxfTbGtWnAx373ccxjItjMdONdo6UqgkGPELT5Y6lJeTbHz174z72TgkiOSbGlGpBEYT5vjks1O1jBPvg/K0yRPPlhdmuBit4kZlbcgjYgc43G9x9MEo6M+TNTpHNMAmS366nGmUyrBnIYlV8S6rHWbxJjkfS4xtmcmRTcimFOkHw7aTAJHo3vfGfC6j5rW2yKoXRyZ4M+QIM+0DbDYRoy5cjmZ5jg5V++nW25SpYARBixEjz287YanMOijTSpsxuZCiPPUByHS2Asw7XUmBJEbRyJjBCFwiSD4djsT5ScH0JuzSjxdiH1jSyMJ8jLW2E+XrgzLcSNdSWGogAkAzpAO4/2x0pMqnW9PSoEMXMSbeIRfUT69OeF/FMxTQnQIbk0x9sZnOzbgXHoq+H1KtQLToPQWmoupLofP4BfHfjXC1p0H70I3elaYKmoSssSx1VP8oYDeJ5Yk+zGZKuG1gX85xVdsc3VrZRUpIzVDVTQFILNIaYHK3XzwSk2hWeDV0JhwygiKaawyeNSd9SwRJ53GPQs/mKIpFtShimtJIBuJFov6Y8kpcBzS1qaZqlWorUDQxIuVUkiZI2weubrNmBTKhlDFdUmQizp5dABiRcoxdmLBinbcnZf5Djh1KpZQXA0wAJNydrYbZ7POKZOrlhCnB1apQNRmHdrqWG0jXYXtex2w6rUEZdJuu0Tv5YPC7j2OydiemmXqadGcQTusqCfK5BHrGEPbTgTrTYd4rIVJ0hluBzK6ZAkfEDvhxxDJUVGmn3UiJpFadhvvED3jGHEaCtS0qhA3aE1hl/hJWwAPITe+Cdb+kKLetnkxoslPMOQQmlaYm5JeoGB/wBNNjPp1wj1i/0x6qOBUKlOpTajoRnU2lZNOYO8j4jy54Q5rshT7+aVMRPhQ1DBMbGbgT1O2AU0x3F9kxkKL1DIkhSNWKPIr4gXNkMAAfESAB9DgtckzZull6aaWbLBmtCjSrE7c9Qj1YYR8NqRXRSSVWREx+UyPWf6YZQm72UtHPq7eKAQbMuwB5GenX1wNnKzwUchjv1tG08oGOmbqpSB1AADxCNtza1z6Y4q1Kj6QUKA3giCQPhBA2viwRccmwBI2AkDnG4+l/cYT0qT1HETv/PFBnarkkRDMDqHS0DbeBf1OCslQShSVmjVq0j1gCfWB7YW18D4zctSCP8ADiKelmlr38zjHI5aqLFtuo/pjb/Ew20g9Ixq9Y4U9HT4KjQ288Kc/wAMZ2kRg1amNe8wKYM4pqhxm8vrB/7tsTfGMu1OIBYjcHmOYt8xHPFlXzgAOoAgi3l5HAeepU6yrqGnl1+R5/cY1M4yJOjU1AFTIIt18wehHTHV68YArKctmGp7o1/JlOx8j58sOOJcPZUZuYUsD7eVjhUluzXDLSoBFKqRrCEr1xzQqg72wdwOgUorP8RBP+U7e0mPfDKpkxqUwI5gmIjrab4PgqF+872ZUc0KdItpDk/kNtXkDG+2B6vE6SinVKVqVQqTOnUAf4WYbj2GDmrAiSkyZ2iwN48scLTEGD4QZGqZJiImN8FWhLlbtienxWpUrUhC925qKukTDFDIk8tjHp0wKj6ASIRidEIxHeGQNpG36ONMyn7PmKTqYptUBIA+FoZSR/ysT7HCjjldRmqmmQQwg/5iBPpvOKCqx5SzK022AINoMkm3sBO8RjbiPEAjA7kcojT1gD7jEzl88dMCNQM3vuQf5YMzGeNWWMayACOfOYHyOI2TiEmpWzA0qCxBDb9CN5P6vhy3ZiowJJVoAMLMmfUY79meHPpLuNBY2BBkj05dYxQUZBjphUk/JqxTUdIl+H1koVF734AbgKAw8rnFNxLtPlzSmglRXRg4LBeUjmSOf9sLeM8S8YSVMRvvznf7YpuB9nqNeitSo51MJKrTphRfyE/P5YkYXsHNJEzmeONmHp62B7vUYGlQdVNlPiixuDzHvtM8V4i2s6Hh+8djpLDSIk3N7zyMGPbFJ2wyK9zVVEC8g4EbOL7WtzBxLcSy5DACdXdqigbtqj3Jjl6YZk12ITai2g/hXE6orUmq16vd6gHOsmFMgmCYsL+2PSRTSpT/AHOaM7BnQEE9JBB+mIan2Cz4EnLsQwBjUhKkbSNXMEyOWGzcHzelQ2RFr+IVDeN4DaQcArvorHu0zdfw4ljWzNZmdiSTSnSRy8QIYW5EWwzodm8uNIp1HpAW3LWHKGMj1nC3iHFM2KQBo1EKwo0ioZ9PDb6YCq0ahywZtQqCruwM6HpiJBvup+uGqn0HPHOFOQOvFGqu6SdQDKG6XsSTjipRdaQWkoLKBqBnUWH5gTY3wHQlGID6HJl1KQHUj0n6HDKkx/ICVAkxJiNz5DGZ6ZrW4iWl2gYGX1U2CtsSCTHlcXi/zx1yzUwwJpK2s6u8MhpIuCRaZ5xefLGPaLhdQsK9NCw2eBNuv9vLChM+LAPzHhJAkm3XGiLtGGUadIfV88upGZQSp1LN4IncdefTAWaztMu7OoVjcMtwQbm3WYwBUzbAtTdYIAK2gkFSCPex874WZTNmNNrcj8vXEZEh1kc5pqBrkHxEqbeHmJ2NxgzOZjvSWsvdr4FMA85Yxuf6454FQQ01LKBOrziLm55eWBOI0RKuiiIBPqb3GIkWGLxALpDACRaLx5Hzwb3wIwop1+8G8R+XywZSfCZqmdLFkUo9mveY4NbGFasBzwE2cJNsBQyUiySuxJUjUDJBHMDcT9cB0s6QdLTYmJ6enIjGFHPsgCloUkaWnY3gNG4ImGG8HYgjGuY4hB1EQykTzBB2PnO041HGoB7X0pppUAEodNuh/wB/vjXJ8UFXLmk86oIB6AiME18t3tJ1mNOw69MIXUUqWmp4HdSFnaSPDcTBuN4xTCQy4ZWL1dEzTRdJ6GwBvykj6YY5wLpaHBef9QBJnztfErwXiRUKijceIT8RI/pbDRKbqWrRJKmA2wAtA/XTFoqQXk6LF1DyAQYPWP1tgepXJsNhfyGB6VeXUkyANQufh6evlgfM5wazBIQtsATb1HTF2DVjrL01qqJI8wROIbtBl3WswYX1TI2I5G/XDlOIBTNMl78hFja/T3xQ5OmpK1CgdkknVO4MRvywKQd0a9luxtGnlRmM1T7yoV16TfSkSAF2LEXvO4GBqmZ0nSqUsvr2bu5teFJItfeDItbDPUjMtQLcEEQYmCLHkcKOL1TVV1YXYzfkRsBicaB5WHUOI1kQI6BipNyd1iSEN9UCSsnkcMEzKkfHMrIPlaD9cKK+TrCjTFRu8hhC7EAr4bxe/PDPgXBSr0+8MqOXKZkbcsU/gL7jJsqxdKZFqa6gQpAY8zq6zyODqNGjp1Oy6uhifcE4YcRzPdJ3jMig2MwNzA5CdxhKOBoF1LWAtY95CwfPV/PAYoON32HKbkkM6WVpNTJNNGBJuwkQDaxsB7YieM6P8VygQKFL05CDSJ1eX3w5y+dRaegHV4jsSwJ9b9DzxLpmhU4tlLQNa/ScHJ8nQpwPYlzYA+EAAdTy98aUM8rAFSYOxDf7YQ9oM+ETuwYZx8lwo7NlpAUsSGOqSdKpygA7n0OBnl4yUTVj9Pzi5N1/0vBm+epvocR3ajijFG7umKtSV1KAC4HiggbkAWkbScUFSm0GDbHlnbTM1EzSvTYghR6HDGrVGdLZw/DXdtWkQ3nBWB0PPFJ2f4j3cUzE6CrdCWWB5XMfPEfke1tZ3FOogYu0TAgD3k2uZBw5o5lVdW2KsD6qCDBxmjjWPybccnO7QfQzxtIhlkFQBy6TaRgMQtRqgo0KLkf/ADGUB/UEKVVvPSTgvtTkzTzrMPhqIrj1iCR8vricz1RRWl5AqDTIE323IgTa/wB8OjJp0Jy401zj5FPaHsxV7w1VrCqridTuNU/wm9z5j6bYl6tAqxmR1tj0vL5NSZqUzpAhQvjA/wCbafM4MzaUmpmUppyBKB2URLMs8+Q88Moz8/BOcHytRqa0kABC/EbC4lpPkCcFnKhWdJmIieYIH0tjamjVKU0gEZTsDJ35nYk9fOML+Iqz2ZWlbErvB9DcYi0V2C0+HLUrQh8A+ONp/hB++GmbyOpj3ZCwL+vUYN4flVp04Ucrxy8sKOIpqYmxi+8ew/XLAy6DhJp2gGksFTU5mJPME9PaPfG6cPOnUxVdRsu3h5f2xxmaQbQVMqSoYG5A6+mNnyjZioSGK238pgfrywOqGKUk7OONo1iDK9f8xvvzmJDfmi/iDY75PMGpRablRB9P73+eMclxEVFKtdtmBtqk7+5jVFw0OPzAnZegKNMjmwYyRvA++DE9aO/Cc3rkN+ZFj7HCztSSlEK0HS0C95H6+2GPBsvppqZtpAPW2FPbFT3aE83sfIzy62+mITyEdl+FMoZjG0T0m0/WMbcadlpwTMEf9+Ccs8gLp0wQZ3m3PpczjjOkaGBMwCCd5EWxZTeyeGZBMReYEcxh/wAHZUQljOltYEXI2P1xH5WrBvY4ccPz+gOTuwi/664GxlFSe7Vh3axpXUSbambYEDpMHBFFSviA8PimYsDe4G9+eJ7K8S1xNoEbG/IzhzkOK0xTK1W0rF2awk4gFHzUmpoW1SGOw5dP17YxRQKi69uUnC/MdqqCo6atXkl9RH+b+uJfiHFK+YP8K8hP88XZag2XlLjVM1FQ1FCgXJ5QOUDry88U2W45QUeGvTB6l7/9tseMZXhp/RwfS4Z1P1P9cKab6Y1RR6XxzPUXpQKlOodS2FTUYnkIxEZjiDGL2CKuw2UAdOonGOTyoRg0nY7mbEHkbEeWOldYVD/Es/8AW4/lhE40tna/DGlaPRuy3C6VYkSA4QsVvYOIVibWJkiLkAbYK4X+F9ClWp1Wr1qlSnBAGlVkD+GCY98QmTz3dVFrUmam+gCQ026HkRyi+w9vSuzvarv6QYldSmG5eIc4Fr741Y4xSON6lSeWW/I5r8Ep1BDKzeZgkehiRjDLcEp0yTTsSIvO3zwxotUcTIRevX6HGXEVCU2c1CulSZCjkOrTHrhriu6EKUq4pv8AQBbWdSj4hyxH9o+w2dr1QaVSgi6QD3hJOqT/AAqevXD3hPaHLBP/AKiC25YEH6jrOOlHiBzNSpSy9ZWinqJ0NblImzRIt6e4pxfkOWLNG3xar7EVU/C/iIutfKEi48TKfYlAMEP2cziJOYo+Jd2pkOrefhuPcD+liozBZT3lIgGDYgFYsbSdUx5b2wVw166CapRm6U/COe5cx02v5YuUIsGGacHon+NHvcplax+JQaTeq7faffEzmMwkEG5EHaRuN/vj0R+yvf0HSoSneVO9imbISAAAYuIF9rkxGJU9ha61TelpG12Agc9iZ53wmUXY/wB1caMstXXTIPLcYAzVJWfXq0l7+E78jIFp9N8G1OA1WB0sjE7Q2kHy8UA+8YT5vLuj6aqGkUUWblFwehnqJxaYtxaCP2tqTwx2+FlgSLdPscd8xxZWDt8LLBlQAYny3vKnqDgalmgQWqRAEx68188KXzC2UmN79QSIH88FYND5aVPuvCDpJ1DmQSLifLpzBwl4imnSZJU78ueMsjxjQuk3Ukq3I2sPpzwPnq/Riw3B/XPA+QkHUtDQRMG36547Uss1QwtwByNv74R0c4Q1t2sJB54e8G4mBTKOCrK5DQNz1+XLFkNMvwnVUD0rNzETPlGDeNUiiEkfAd/+IEffBfCciRBJIPIjyxj2rzMUmBuSQPMiZwQsB4VUMC89B5+mBe0mUY0UY8qg/v8AfGuS4gqKCBeMbUqxqKUcagwmP1zxCGFWq5CaBYKDbeecn2wdSzgZYKiYiSPv+pwLQYU5IuoB0mb4xGapyZJncTtO0wIkm8DFlE7msm9EhXUSRIPUY60qFQiTAHmf5Yo89RDfvBqkCNiSR58l9MHcB4OHh6ieHkCJnAvQyNy0iayPCs3UI/Z0Zo5jYD1NsUafh9XcDX3ZIG7N8+R64uNI7rShFP0Gw8vPHVMyqJoUsx89z1wtyNKxaJOj+G786lEemo/+IwbT/Dcfmrf6aX9WGLPjmbGXoA011M6xTJMeIwADvfnHkcTuV4/WoBxmXRnI8ICglSAY2EbxNo88B9XyDCEsjqKJTjvB0ouKNAVKtUgE+BQFB2sJvzuYFt8dOH9n3TXrio5psUp67h1WbsojafDO45YMr8Sq1WItLm6i2o/5jbV79Md8sWpguH1lWkKgJCsovNgsAEXEiLTgFl+Ds/wyMI/zJfV4IxKbK0VFdXO+oMpPsYx7B2Q7K5LN5KlUemHqRoLaj4Ym3hYevvhpwPgOQ4jRFV6AZgRql3s3oGA3nlyxR8J7LZbLArRpd2GMkBm363Y/TGtK0cBylB100RPGPwsosjd0SlQXUaiVMDYg7extGISv2WzeWJYBljdqbBhbrpP3GPcc5Q01AFsInfnJ6nE/xfLSxceFvzR15Ej6YqkV7je3skuyf4jVaeihmB3ikwKnwsvSeTDzt74qO03HqbZKuo1AmmQJHMkc8TGe7MnNMRT8NTeUBv8A8QFt7z4ffGeayVall6lPOVaCsVOlVYu7QCRKqNKgxuSPTFu6aDxJe5F/dEilYibn5nDns92jbJ1WdKZrO692i6o8TMpBJ9v7YnaLT7kDDIVRTzGXYMG/eoWgEfnAO+MME07R6X12SPtyg32i54Z3yA96yB2JJVfFBJk3sMUmXzAZIABM3U7+2Or8DBdm87DphdRq0jVKNURdP5W8LEg3IJi0gi07HDITnKR5lpVpFRks+IgqQQOf9sKO02eKgFR8R0kb2j9XwPX4lVRrCmKYvreqqj2Ez+tsI+McYFZxB2UEEEGQwkG3rh0m0qYWHHylfg4yrKBYFfUk/fC/tDwtsyEHeRosNW0EzyEi/rja+OlbiCLZ3VT0LAYVb8G6STWxY/YPMtAD0dMc3b7BMdc7+HeZKDSKLEf5yDP/ADKMX3ZjMrUoxM6DEi9jcf09sNQgxP5nZzpNJ0eD8X7PZjLEipTdFYyGIlZ6ahI/sMIzVKEqbjrj9GZympQqwDIwhgeh6jH577YcLbJ5p6X5Z1IY3U7fLbBwny0ywTv2VgdUQQRHkbYpqSeJ3FyzX+QxGK/MmcWHCqmoSzWgR8hhjKK0176byBeDtiR7SZsmoovpA5/LDlcqTVOpiahO67L5eeOON9ng+mWIYAmAItIkHBCtCnJ5bULGR8sH5TPU0qbmYid8EDshURNVOoWQ7kC6+oG/tjJOyb95dwac3dbGTsCDt64hegXPlw5PhZTJ0gXAPl/OMaZLhRfS6KzQdJtZTEjnO3M/XDZeB0mI8TCpTujW/phjwjjWippdhBm8fEREyBbz+eCBsEp8GJPibu5F5ufQ8h9MGB9Ittt7YL4omosdQHlItGEVfNlV5kThc1aHennUqYwfNRzx9l85BmJOFCZwN/fD/gfDCxDmAo5cz7chjPZvc0lY24gVzVEKabyo8PxROmOW9iYnacRH7AZqaidSkrfrpLS03iAP9WL5s7ptgDjnZk5le8pN4SJKgeJXggzBkgqSP0MC4qSt+Cek9XL07aXTJBzSoxLEs2tZvvsAIne4kSfEMMOz3DcxmWNNKfc09Ml6imTOkNA6necfcN4GKDAsq6hfWQCfa5jDQ8eOWOpNLEAXJgQd5HMfoYzr1EVJLwaM2ec7a2/uWvZ/KDKU+7WD5/r74Ztnib4lslxlc2hhnouP4YMg7EBhMehwRkctUpm2YLAm4akCT76sdNZE/wApxpRdtyeygOZMSSI88Z081TqyoAYdSIHy3wmr5PXULtWq72VIUADlfVPrGAq/E67Ve4yiBQL1KpvB6FjadvPyxbm12UoJ9HftHxRsuVUEFG1FEp+DWV2Qxu3nN+mPP+P1C5bMfs7pUFMqqujsJJswtp+EkS1jNtseoP2f7ygiVG1PT+FjzY7k87zcYW1OyA7rSHl5ktrcXJvpInSL7RFh0nAyjLxY3DkhH8yv/J4lSzZsTTYREgXwQcxqOrQVCwRJB2aZsAMWHEfw1zSLqVVqbkhH1G20AqpJPl18sTNTIuCysjKQCCCpBB8xE4BRa8GnJneXt2foKhDSRzAPzx4j2nzZ/bK8bd4w67Exj17s7mtVGiT+aih/6RjxLtG5/a63nUJ+ZOM81o1/hf8AUb+x2zlUhJAW52C7T0w2oVS1Oj1WnHqJJ+mEwVmEKCbcgTtivPBxUytHu3FOoKS/FcGVE+Ywtxk/y9/7NfrctJWA5niJSkzCLKT8hgNBRZUZGD6kVnJ/jI8QJI6zjfN8K7ui4zD2gzUGwEel/viG4RkBW1kVCqL03aZ5Y2Y7S2jh55LJVFTwnTUzbrRd6aBROg7m0zeImSI64tXy1eimqnXNvyudQPoTcH9WxL9jwlEeGB1Npb54o8/xBX8BbTEct5wxtNiYtpB+Q4wzJNUgNzGJ3tvwFc6qhfCyXV97cxG8fq+D2zCghUEgbt12kDr+vXGmaKMgh9KkwS1jE3A6npgZJvotNWeJVco9JypiVaJFwSPvbFFwmqoTxA+Q3gch98MeNcCSlVaqolahlbSB5HpPXzwvYyY0gACN9zOCZLs9A4IlKmSJBYGBP9cDZ6oalYsbD4Z5W5+9sJ6O8tyv6n9XwRWzkjlJMxghQ/yWfKI4PW32OFubzwkAD4t/MDafljgZ/wAFp1G19rDl64HOWYupMCNwTy39xieSqNM4+gBgSNQj26+eAqNIG5MGdSnzjH3EuI66ylYtZRyjA2ar3g20j/f+uJey6DH4uTJAEglZN7KBBjlv9Bid4/xJgAAzSxk36Dp6nBNLiCAPqIU6i3SQQNp6EH54V1P3h1HnsOgwMnoZCOx3+Gbq+fKPLB6TBdX8SwftOPWuHcK0zEQceE0Hek61KZKupkEcji44N+MLKNOZpAn+NJWfMi8H0wiUbdoa0z0WrwdTvOAqvDXQhqbFGGxGxHQ8jhaPxOoaA/dtDTF9435YW5n8XaY+Gj8y38lGF070SmUlXMI8/tOXBbYuoMkeov8AfC/P8L4e8O3eAKZ0qQZI8onE3V/FRz8NFBPUT92wOvb3OVDFNBPRUX/2nErzJIJQl4Kn/DMs7irSrVEhdAUU9gNgRM25YNCARDZl4/hpx98QmY45xVlkLWj/ACg/ZQMY5XJ8TrPFRqlMH81QOB9bfPDY2+kA412y2zvFcwLU8oxH8VaqqD/TI++KbOcUp0cv3qx3aj8sRPS1pm2PI63ZKsrTVzNOJ/8AUUH19ME5Cqcm2pM3T031J3gYPbYrMH5YdBSXYEuLqihzHbJ6njWoqJpMBYfUQBMkwVjUD0MHHfK8RzDZdXFcFyYuAOexDG/XUOXXHOUz+Udbp3RJ1fu7XgXG8e0Yyr9nckyaWqVRJkEMBeZNtEX9MIlDK32PjkxpbX7DXh/aYCEdyX5mIBvHhsLYJ7U5anWybVWADqJptznko6g9PfCHO5jKUwXKd4UuveNIU8goER6Yk+Jcdq5m9RpA+FbaV9ALDDocor6mJkoydxVHo/Yviy1ctSCmalFe7qp+ZSNjpN4I54827S5UnNVrRDRBsTthC4q0qve0XZGFwVJBH9Rihy/4m5iNOYpU60c3pq39D9cZ8kG+jd6TP/558qs4yFJtDRIE3v5bcv54sshQ/d0hVph1VQCuxsotO+JWn+JFIGf2Kj7U4+zYKP4rUv8A8ZR/q/qcBxlSBz5Vkm5Jdj7jOap1F0CkioRBUDcdD/bEyvAaFNGCIafORe/vePLHd/xMoNf9ng9ZP/txjW/EPLGf3TAn/Mf5pgryGakBZZSlRRzNvKDz88F59tBEGeom5BPpa2Fbcap16n7uFNjBJk+hiPbHHFM6fC4MDUFuLgQcOVgfYoBpCEq9WXACeJbdJJXYDG2WoKDceICNcDV+vTCjhFcMNDHnY+uGVFdLimxAIBOrefTDbF0xjk8wiShIKnmRyHWRfALcJoOCzEr4olZX6D547cSrh1AEBQJmLyBtPTGGTfvCbCIG/wCt8QgP3AiTcn6Y2HDza2/PnfG3T1/8cY5+oZFzscCFRxmoQiTMct8B1s8ajCN55dBtjvmPh9sY8LO/of8AuOLKoFzbqpNwSNz98Lc9xUH4b23wHxlze/PGfZ0SDPXFrZOlZ0JNVlU36+mHATAGVH75vT+YwxwuXY6HRwEGMmygON8crgRgbleJMlFaPd0mVWLAspJ8W4+ICPbHxzxP/wBugP8A+KH7g4yojBC74JAtnA4jWXYqv/DTpr9kGO443mP/AFqg9GI+2OamBoxNkRzWr1G+KrUPq5P88DnLTufngrljo2KIDtkQRgOpl7HDUYxrDELF+Vz1WlZWBXkGEx6HfBv/AMUVttC/M4wKjpjlVHTFqTK4oyzXEKtazG38IED/AHwTlVK4+542pb4qy0kjRlwPUpYKxmcWyIF7oY6HJgmTfBTDHy4osDq5RegwNUyAO2Gb4xbEQIkr8OYXAPqMBKhDgtJE3BxS4D4og07YJAtDfhddU0OhkA/z6YbcYKswqI0yLjpiJ4I51sJtG3vinyRtgkLYwy4LKRzEQOowemXKINGnVNyfMYU58wFi238sMqB/eMP8q/zxVsio/9k="/>
          <p:cNvSpPr>
            <a:spLocks noChangeAspect="1" noChangeArrowheads="1"/>
          </p:cNvSpPr>
          <p:nvPr/>
        </p:nvSpPr>
        <p:spPr bwMode="auto">
          <a:xfrm>
            <a:off x="63500" y="-846138"/>
            <a:ext cx="2571750" cy="17716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6" name="AutoShape 4" descr="data:image/jpeg;base64,/9j/4AAQSkZJRgABAQAAAQABAAD/2wCEAAkGBhQSERUUExQWFRUWFx8YGBgYGB0aIBkYGBgYHxwdHRocHCYfHB0kHRwdHy8gIycpLCwsHB4xNTAqNSYrLCkBCQoKDgwOGg8PGiwkHyQsKSwsLCkpLCwsLCksLCwpLCwsLCwsLCwsKSksLCwsKSwsKSksLCwpKSwpLCksLCwsLP/AABEIALoBDgMBIgACEQEDEQH/xAAcAAADAQADAQEAAAAAAAAAAAAEBQYDAQIHAAj/xABEEAACAQIEAwYEAwYEBQIHAAABAhEDIQAEEjEFQVEGEyJhcYEykaGxB0LwFCNSwdHxFWKS4XKCorLCU9IWMzRDVGOD/8QAGgEAAgMBAQAAAAAAAAAAAAAAAgMAAQQFBv/EAC0RAAICAgIBAwIEBwEAAAAAAAABAhEDIRIxQQQTUSJhBTJxoRUjM1KRscEU/9oADAMBAAIRAxEAPwCP4txA0VXSJLEmSIUWAkCBJxh2S7VHL56jXcmFlSQB8Lgjbysett8d+0PDiqpqBE3AMfCeYIO3lhJluG964Vdyf0cAnYfGtnGdUliZG/18sEcJz9SkrOFlZAk7A35jFLkuxILq7MdAEsJFz/ymQOvO2HTqKBCFFCkQCqgiN9xvy88FsByRPZXtuoJPcIrxpGjVcHrqYwfMb4t+yPG6mVy9SrWogZlwe7LPBKNcCPyDVy3NtoxEcc7Kh5q0TH5mUW9wPr/vu67Fcco5Wk37QULFpUulRyRF4K2HLfAtDYNPTA+0XaytUqTVjUd1m43IECwF53wBwvNsXLsJ6CNo/XynHftNxNc3m6mYp7sQT0kKokA3G23ljvw1yig2vcyNtz74p6Kqj0bsjw3uaBP5qrGofRiSo/0/fD2bYnezPa7JVGp0e8dRohdSEaiBsNx6ekYG7a8Y11Wp0fDTTw+H8zDcnqJt/fHPl6eU22xzmo6C+L5fvHY1HpNSsVU1jTKkDnCkXucfZHhrU6cZenRQOZL961T3H7savIFoxFam5xjXheYam4ai5Qz4l/Kw6Mv/AJC4xo9uXHin+wPuK7aPqrGS5BUxaSfiYwbz0xrwp9WYUblCGgXtPkb/AO+MeNZgkjSoGr4wOt/njTs9xRMprqQVGnTbSTF7c4mww9gpRsq/xB7Z1aGXBAqK71IWVpafCLyJZhuP9seT/wCNZirUXxn94wU6QB8RHIDzw87Sdp1ztEtpcBLfvHDksdV/CqgcuXLAXZ3KqM1RYglFYMY6CkWB9ZGHqH02xcp8ZfSeldnchW7gUO8BRKtVWUrGplqt8Q5SIt0Pligz/HHy+WeoaSKlJJgPHhCE7BCJi0TibqZugEy2Zmqp16FSVu1cktq6+xPwjfE92r7fvmaOZyYy6qwhQyMzMxV1kAEAmVB5Yyq/k0KSkuiW432nNZ/CWvuZI3O1/vgjsrpbMUwzFdLBgV3kMvPl/bCDKUYuymQY0wbkfy6/Lnin7MZao1dXZGBVSS2mzAqYkgQGBgeY8xd0kowYOPlkyJNeS37U9oNS09KOumQT1JiTAJtHXEpR4nRYzVrqvszH6DD/AItUlJ/zfQ2x5DmiVqOvRiPrjOouWro3fiGL2JJR6PTcn20/Zg5oVLfx6N77Q49/0cFN+NdYwCihecbnzvYYk6SJUy6U1sQoKzzJ3PzxLV6bhyADI6Xw+EqXGzmSjWz1jiPan9voN4tXdgNpIIImPitp3B2J3F8R4ybajAm0tHvhPwnNPRYljAZSrLvIPkMUHBs1SqMwkA6YEmJgzz2xUu7DTtUYZ/L6KYtu3y/v/LHTIZbVUQNsWGrf4QZba+wO2HWZ4caihddP4tV3AEQfrJwb2b4WiZhWqvTCpe7WJ+xwK6LaaQLwilRNKogu5ZiB4rU9Z0725kxvjKjkNTMge6prMLIiQI9Zg9MeiZ7h5q0ImkHZhBB3EyIIWdsSdPgFRa1YuzorQZW2tBAC3vBM2IxK1opvVnOXycGmbkeFjblIwF294kc1XBGoIi6UBtabn3P2GHT8U02AIAG0mY5XM26YWPnu+BFRRDXsJKnyMT5SIwfBtd7FPNvrRJU2vA2HPlj0LsrQSnRV5guu3KNRvbEUOHRVILrEjSN9ZLRpkCARznFblOM0tIVG7zuwEYCVhgOVriQcYPVzlDG2jTj4t6IanRo1iBVrVSFJCFRqlSbCGa2GvDslQokmhrMgS1QCZBOoCNhIwLm+GUHANNGovMqklhYgGSTI3BtOCKbBRFm8IA5C0zHXfn1x0IquzLKS6RtR4rofT02naTEiORwzrtrpHdTJ0zfSTsTPKfviWpu1SqYugsT5xeD1w1XPPTWImetz1m22KkyKDaOOH5hlg3kGHUflPM+h3wL2o4VSFFXQNrap4VAsFI8V5veItbHA4iZ2W+9onB6ZvWmk6hefCSCPcXjyxG7DhGmTnCuHVArFkIQxc2gjl1EzzGG+XpMy6L2sB19cNjXp0qY0U2qubt3zsyqRtCT4vc4RU+HVSdWth6cp9MButhtpvQDQ4XUTMpqlSsMpG3hg2Pliyp19d7YUUM/VpoVGl12hgAfUEYPyWYDLI+XQ9Dih8XGSryE1KSEQ0YVZ7hxQ6k8Q/l64LzNMtsY6/wC2OKOXrSUQarTcx9TgXrYLj4BUyNTMFRSQu1yYgFQOZJtF+eKntVlqRy9Gi7S1IqZCKusASQwGw2m+48zgjs5wU5WlNUL3pltSuW8O2jpESbTf2xLdouIgu4kM6grE8jzj+nLDq0ZeSUg3h+ep1Zp3BUSF7mmZWJm/rPO18UGS4TV0Kq94EYgOvd06YK9SZ1OBbl9sT/ZHIUa9M1agAKE0zBgwQCDHUTA5WxTUezpUqaf7ROpb6wFImSdMztyOKjDdjZ5bVC/K8Xq1DXV1pqPioE0p0+KJIJ3gjYjHTs9nhXoLVI0uWIOmnTswJsCfFMRvgvtPxqtlgWelqVqgVAW3AUkmRedj74RVO0SUKaVGpANmRVqNLxbVYiAdySJNzp8sLlF7F4Z8XQwBOVqvVVYdkZVYgSCTvaQCD+owz/w/u8ohPxNexFgb3HW/tgD/AAtXphqaka1DKxeRBg3AG0YM4DnVk0K6L4bSZneYHrPL1xEuao2LL7U1Lx5JLjWcY6KNMjXUaJ3Cqt2J+g98RXEeDN3kMPHMu2qzSOQAEDHoucyRpVqitp1A6fCZhRcCfeb32xMZttVRqkEreDFoBjAKTjo734hghlgs13dV+h8OIkALpVSBBhYgAbCb2wjzudGrwjfc4O4knjXSYLDy3mPrjSrwSmFQsJaJPmT5YKH9xwcmKSpfIgOo3xnTpPqkWPXFlw6rQHhGkn0kfPbHevw5VlgLC9sN5GZ4vgc9iaSVqEuGWpTOliG3DXB0sCPKJAMYLymZqNVq0wA7UTt4VJBNiBpuOoi1sIuH516CVKqEDUFUDcG55GOX3wh7Rcdqiprpkq9SmFqFREwSLdJAGBpMN8oFpxDi6U6n75e7YC47wUyRvuEH2M4Cqdq6LaQtUGLwzSfSYAPrGPPeH8Jq1jsb8zh2vYgD4nPtglSFSufgo6vEg66idLC//FBMe39MB0eJFajKdgZAk3Bggelz9MA1coaSjQ7HT1P2OF/7QyuGY6uU7xe1+flg1IQ4FE5WlUQka11BmQtEho3PIq0xtuPTFd2f4Ple7L0aZQNZhqbcEyLt1n6YhfA+ktKAyDylbR573w44Vna9JFXLFtr7tIEX5nElGMlUkDcl0xdwHhLZkM71IpJ4Z0yzPvCgECANySInrgviPDadOkVTWzuVUOxC6BMsQq7kKDdiR5Y+4NxWjlstSSo4ViveEXJ8ZkWA6AYz4xxUPRFWncNIBIjYwbe31xTYztgLZtUTStgPn6+px0p53UIwkLljfG1F4wI9DZ6I+eCuF1tLQwthbTr9cE5ercDA2GVpyKsLYGp0+6JB2O2PslmfDGMOP5wrS1AwQYmJgEHl7YF7GUuzapSptMjfpgY5RKYZlJvEjyGEnD+0TltL6HBuGAg/LBGf48t0VWLEbgTB88Vvou1+YIzGaB5lTyO498DZ7tBVoFXpsOhIvLdCPafSdsdKmVZtJ1Ks/mEyfResXwLm8slIWLtJgkr4ZINpje+HxhfZmzZ1pRLTNdrqb5UVEs+5Q3gmx5bT154iquZZ3ipBkWMbgC30wBlGYDu/FqAkgCfCZtH39cM8jlm03BhbDUCJPmIkQOoE4N1FaM8VzlTffkf8B4dTFFmaqEYt8J3IgRz88M6HGv2YstPMd4dIbQRKifMNKkcyAcJKfEyiimIAJEkKGOwFixIGMuK8Qalmlerl6vcsFU6SyA7SZCwY3I54Xh5S7Zrz+3G1FWvBX8Mz/fCpUzApOEMAEaggi8AkwxPvttONctkcrXI1ZWiRpgeE2U+KN4jUzfM4P4VlMrUoltYam/iJhvIAQXYiI5c8T3Cu1+X/AGhaC03UGoaYYlQsXgyepA3674uaaaox2tvo65ThdBBoBLlbaSxECNzEemCMzkaVAq9KoWcMCAQQCOcEiJHr1xl2j7UUMpVRRTLShJIdRYGBeDJJnCBcsXmoL028SqXC6QbwxPIeWF1JSdGm1Sci7qZ7JZlSXRSqqS7GVYRuBphiffEJTCVGelRRu51ErJLGA0wSZLEkD2J8sdaWSqg/HSKm4IbbyiL4c8Mz5oMzoV7xgAX0CYHImZI+Rw147WgF6uXl/oLeKcJp1UWqgiqkKEgBGuZJ52897DrhX/gtTvP3nPduo5g9DgrM5r963eSO8JYspPxE3O+89ORx9pMFSxMbGdxyOL4JKkAszc030C5fhSUqlzq6CSN+o2OGNRunMRibbMODEb3BaScarxYjfCjc5JdFDkWtBUEcwRa9sZ5kITGkQNsY5RyxQJc3YztMWBwpHEKpJDfECdhgZLQuOTlNj5asCwwOa5OJ+lmH1XNRvf8Alh0aXhlpHrgHoYnYNns0ADfCTP56myhYJ85j5DC3inEtVQhZ0iwGA3qk8sPjGkZZbYeuf0i31vjSl2orpZahA8sLO5Jxx3OCBou6vD1qPTeJ1UaUey6Tb1GBstmQmWVGIMM0QQeY6eeKLKtNOmUGwZRvNmBG4EWbphPxrLlnMmYPPAyLgrFTgG4x1pjHYZYzbBuWyfM7YW2PhBydApeMb5ZiTg58oreHSBbcb/74FoUCG0nl9cROw5QcWPspMY2zVVAsORJ2HP1xnSaF8Ik4VcZyR0h92mD/AC9uWBDDeG0aOrUoJg7tePSeWMhwmmlSo0iGYm3LWb4R1syCQCrqw6AmfSLRgvLE676oawN94MeuxkYJIHJJKOzQV5KgkHcn052GxsDbaJGGGSqPUUH4lAux3IBO4N5tuBfCXimdFJ2TSYsZEAXE9fXG/Ckr17UFbQZGpjCxIJAm2/STbD4ujnSjYzoGk1dQYWVOpl3IkALbcX52ECxxUL2Zpsk0KpU9HM+2qzAeV4xIZfshX7wEVKRMm+ph7XW+H7mvQGlwh1qQulp8Siegg4pyadj8eOM1RO5jitPK5ojNK3eU4KqGgE7hyR8XkJAtfphhmfxHFZPFW0mCvicHUGsdahSGtYAR5zg1eADMnvoBLQD4NRkDrg6l+H6rqeppREUuzaBOlQTsTI98Wtgyiov9AbJ08zWpUURoUfB4iAFsqyZJi9xE4Lqfhksyc2uqxP7kkcv8/wBcC8N7S5V2y9Ne81FxuNIDW3M3vuADPviy9IwrFHWwMqpklxD8L1rVS/7YBYAL3FgB/wA49cQOYqNl2bLvsjMFNxqCsQDfkYJx7fSE4l+OfhqMw/eGqq+QLDmT/BvfDq+AU77PO27QpAlhK8lMTbbywdw3j4zFQU1DSdyLhQOZ6Dz9OuGlX8LaU7s0f/sN/TwA45HAkyCHStnMEkyW/wAsxI5kD1wr3ldJjo+nvbMOLcOCIT3hZlMwRt6f0wnr1iuoS0RIADXnoYgAbzI/mCM1xJ9NRgxlV1Ez0YAH/qGF7ccDgAIAwsQPzSN/X0jBKTfZMsIxqgnKL37Irsh0UyQoJuRFmPvJjpbHXK8NFRjPhANtO+kAb8pJv5YXUc/FRBsdgL7nYHbnijyrBECoQS7ATveJPL6YgF0N+H5VV8ZseQF4XYE7Am32wJUpU1ZixCkmb4My1WmpFhrkWMkf35YTdow06wgIJ2mP98SStB4JVI+UqGlVB6EDH2acuNJtNvngLK8UaLge2M34lNRZFtQ8pvtjPT8G2Ujip2LXV8RI6xjiv2TUWS/rigrZ2L6S0+n88daecDflZfUf0xLkThH4IvMcNNMkYF/ZSMWub4YHuLHE9mKBViDhsZWInjo9B4PwlsnSArMKrFiVvsCFBm5+5wj4rkpex0zsdwR0b064qM8REM+wsCP64R5/Mqado1KQD6E2I+X3wclaM0MlOxbS4dHxfTbGtWnAx373ccxjItjMdONdo6UqgkGPELT5Y6lJeTbHz174z72TgkiOSbGlGpBEYT5vjks1O1jBPvg/K0yRPPlhdmuBit4kZlbcgjYgc43G9x9MEo6M+TNTpHNMAmS366nGmUyrBnIYlV8S6rHWbxJjkfS4xtmcmRTcimFOkHw7aTAJHo3vfGfC6j5rW2yKoXRyZ4M+QIM+0DbDYRoy5cjmZ5jg5V++nW25SpYARBixEjz287YanMOijTSpsxuZCiPPUByHS2Asw7XUmBJEbRyJjBCFwiSD4djsT5ScH0JuzSjxdiH1jSyMJ8jLW2E+XrgzLcSNdSWGogAkAzpAO4/2x0pMqnW9PSoEMXMSbeIRfUT69OeF/FMxTQnQIbk0x9sZnOzbgXHoq+H1KtQLToPQWmoupLofP4BfHfjXC1p0H70I3elaYKmoSssSx1VP8oYDeJ5Yk+zGZKuG1gX85xVdsc3VrZRUpIzVDVTQFILNIaYHK3XzwSk2hWeDV0JhwygiKaawyeNSd9SwRJ53GPQs/mKIpFtShimtJIBuJFov6Y8kpcBzS1qaZqlWorUDQxIuVUkiZI2weubrNmBTKhlDFdUmQizp5dABiRcoxdmLBinbcnZf5Djh1KpZQXA0wAJNydrYbZ7POKZOrlhCnB1apQNRmHdrqWG0jXYXtex2w6rUEZdJuu0Tv5YPC7j2OydiemmXqadGcQTusqCfK5BHrGEPbTgTrTYd4rIVJ0hluBzK6ZAkfEDvhxxDJUVGmn3UiJpFadhvvED3jGHEaCtS0qhA3aE1hl/hJWwAPITe+Cdb+kKLetnkxoslPMOQQmlaYm5JeoGB/wBNNjPp1wj1i/0x6qOBUKlOpTajoRnU2lZNOYO8j4jy54Q5rshT7+aVMRPhQ1DBMbGbgT1O2AU0x3F9kxkKL1DIkhSNWKPIr4gXNkMAAfESAB9DgtckzZull6aaWbLBmtCjSrE7c9Qj1YYR8NqRXRSSVWREx+UyPWf6YZQm72UtHPq7eKAQbMuwB5GenX1wNnKzwUchjv1tG08oGOmbqpSB1AADxCNtza1z6Y4q1Kj6QUKA3giCQPhBA2viwRccmwBI2AkDnG4+l/cYT0qT1HETv/PFBnarkkRDMDqHS0DbeBf1OCslQShSVmjVq0j1gCfWB7YW18D4zctSCP8ADiKelmlr38zjHI5aqLFtuo/pjb/Ew20g9Ixq9Y4U9HT4KjQ288Kc/wAMZ2kRg1amNe8wKYM4pqhxm8vrB/7tsTfGMu1OIBYjcHmOYt8xHPFlXzgAOoAgi3l5HAeepU6yrqGnl1+R5/cY1M4yJOjU1AFTIIt18wehHTHV68YArKctmGp7o1/JlOx8j58sOOJcPZUZuYUsD7eVjhUluzXDLSoBFKqRrCEr1xzQqg72wdwOgUorP8RBP+U7e0mPfDKpkxqUwI5gmIjrab4PgqF+872ZUc0KdItpDk/kNtXkDG+2B6vE6SinVKVqVQqTOnUAf4WYbj2GDmrAiSkyZ2iwN48scLTEGD4QZGqZJiImN8FWhLlbtienxWpUrUhC925qKukTDFDIk8tjHp0wKj6ASIRidEIxHeGQNpG36ONMyn7PmKTqYptUBIA+FoZSR/ysT7HCjjldRmqmmQQwg/5iBPpvOKCqx5SzK022AINoMkm3sBO8RjbiPEAjA7kcojT1gD7jEzl88dMCNQM3vuQf5YMzGeNWWMayACOfOYHyOI2TiEmpWzA0qCxBDb9CN5P6vhy3ZiowJJVoAMLMmfUY79meHPpLuNBY2BBkj05dYxQUZBjphUk/JqxTUdIl+H1koVF734AbgKAw8rnFNxLtPlzSmglRXRg4LBeUjmSOf9sLeM8S8YSVMRvvznf7YpuB9nqNeitSo51MJKrTphRfyE/P5YkYXsHNJEzmeONmHp62B7vUYGlQdVNlPiixuDzHvtM8V4i2s6Hh+8djpLDSIk3N7zyMGPbFJ2wyK9zVVEC8g4EbOL7WtzBxLcSy5DACdXdqigbtqj3Jjl6YZk12ITai2g/hXE6orUmq16vd6gHOsmFMgmCYsL+2PSRTSpT/AHOaM7BnQEE9JBB+mIan2Cz4EnLsQwBjUhKkbSNXMEyOWGzcHzelQ2RFr+IVDeN4DaQcArvorHu0zdfw4ljWzNZmdiSTSnSRy8QIYW5EWwzodm8uNIp1HpAW3LWHKGMj1nC3iHFM2KQBo1EKwo0ioZ9PDb6YCq0ahywZtQqCruwM6HpiJBvup+uGqn0HPHOFOQOvFGqu6SdQDKG6XsSTjipRdaQWkoLKBqBnUWH5gTY3wHQlGID6HJl1KQHUj0n6HDKkx/ICVAkxJiNz5DGZ6ZrW4iWl2gYGX1U2CtsSCTHlcXi/zx1yzUwwJpK2s6u8MhpIuCRaZ5xefLGPaLhdQsK9NCw2eBNuv9vLChM+LAPzHhJAkm3XGiLtGGUadIfV88upGZQSp1LN4IncdefTAWaztMu7OoVjcMtwQbm3WYwBUzbAtTdYIAK2gkFSCPex874WZTNmNNrcj8vXEZEh1kc5pqBrkHxEqbeHmJ2NxgzOZjvSWsvdr4FMA85Yxuf6454FQQ01LKBOrziLm55eWBOI0RKuiiIBPqb3GIkWGLxALpDACRaLx5Hzwb3wIwop1+8G8R+XywZSfCZqmdLFkUo9mveY4NbGFasBzwE2cJNsBQyUiySuxJUjUDJBHMDcT9cB0s6QdLTYmJ6enIjGFHPsgCloUkaWnY3gNG4ImGG8HYgjGuY4hB1EQykTzBB2PnO041HGoB7X0pppUAEodNuh/wB/vjXJ8UFXLmk86oIB6AiME18t3tJ1mNOw69MIXUUqWmp4HdSFnaSPDcTBuN4xTCQy4ZWL1dEzTRdJ6GwBvykj6YY5wLpaHBef9QBJnztfErwXiRUKijceIT8RI/pbDRKbqWrRJKmA2wAtA/XTFoqQXk6LF1DyAQYPWP1tgepXJsNhfyGB6VeXUkyANQufh6evlgfM5wazBIQtsATb1HTF2DVjrL01qqJI8wROIbtBl3WswYX1TI2I5G/XDlOIBTNMl78hFja/T3xQ5OmpK1CgdkknVO4MRvywKQd0a9luxtGnlRmM1T7yoV16TfSkSAF2LEXvO4GBqmZ0nSqUsvr2bu5teFJItfeDItbDPUjMtQLcEEQYmCLHkcKOL1TVV1YXYzfkRsBicaB5WHUOI1kQI6BipNyd1iSEN9UCSsnkcMEzKkfHMrIPlaD9cKK+TrCjTFRu8hhC7EAr4bxe/PDPgXBSr0+8MqOXKZkbcsU/gL7jJsqxdKZFqa6gQpAY8zq6zyODqNGjp1Oy6uhifcE4YcRzPdJ3jMig2MwNzA5CdxhKOBoF1LWAtY95CwfPV/PAYoON32HKbkkM6WVpNTJNNGBJuwkQDaxsB7YieM6P8VygQKFL05CDSJ1eX3w5y+dRaegHV4jsSwJ9b9DzxLpmhU4tlLQNa/ScHJ8nQpwPYlzYA+EAAdTy98aUM8rAFSYOxDf7YQ9oM+ETuwYZx8lwo7NlpAUsSGOqSdKpygA7n0OBnl4yUTVj9Pzi5N1/0vBm+epvocR3ajijFG7umKtSV1KAC4HiggbkAWkbScUFSm0GDbHlnbTM1EzSvTYghR6HDGrVGdLZw/DXdtWkQ3nBWB0PPFJ2f4j3cUzE6CrdCWWB5XMfPEfke1tZ3FOogYu0TAgD3k2uZBw5o5lVdW2KsD6qCDBxmjjWPybccnO7QfQzxtIhlkFQBy6TaRgMQtRqgo0KLkf/ADGUB/UEKVVvPSTgvtTkzTzrMPhqIrj1iCR8vricz1RRWl5AqDTIE323IgTa/wB8OjJp0Jy401zj5FPaHsxV7w1VrCqridTuNU/wm9z5j6bYl6tAqxmR1tj0vL5NSZqUzpAhQvjA/wCbafM4MzaUmpmUppyBKB2URLMs8+Q88Moz8/BOcHytRqa0kABC/EbC4lpPkCcFnKhWdJmIieYIH0tjamjVKU0gEZTsDJ35nYk9fOML+Iqz2ZWlbErvB9DcYi0V2C0+HLUrQh8A+ONp/hB++GmbyOpj3ZCwL+vUYN4flVp04Ucrxy8sKOIpqYmxi+8ew/XLAy6DhJp2gGksFTU5mJPME9PaPfG6cPOnUxVdRsu3h5f2xxmaQbQVMqSoYG5A6+mNnyjZioSGK238pgfrywOqGKUk7OONo1iDK9f8xvvzmJDfmi/iDY75PMGpRablRB9P73+eMclxEVFKtdtmBtqk7+5jVFw0OPzAnZegKNMjmwYyRvA++DE9aO/Cc3rkN+ZFj7HCztSSlEK0HS0C95H6+2GPBsvppqZtpAPW2FPbFT3aE83sfIzy62+mITyEdl+FMoZjG0T0m0/WMbcadlpwTMEf9+Ccs8gLp0wQZ3m3PpczjjOkaGBMwCCd5EWxZTeyeGZBMReYEcxh/wAHZUQljOltYEXI2P1xH5WrBvY4ccPz+gOTuwi/664GxlFSe7Vh3axpXUSbambYEDpMHBFFSviA8PimYsDe4G9+eJ7K8S1xNoEbG/IzhzkOK0xTK1W0rF2awk4gFHzUmpoW1SGOw5dP17YxRQKi69uUnC/MdqqCo6atXkl9RH+b+uJfiHFK+YP8K8hP88XZag2XlLjVM1FQ1FCgXJ5QOUDry88U2W45QUeGvTB6l7/9tseMZXhp/RwfS4Z1P1P9cKab6Y1RR6XxzPUXpQKlOodS2FTUYnkIxEZjiDGL2CKuw2UAdOonGOTyoRg0nY7mbEHkbEeWOldYVD/Es/8AW4/lhE40tna/DGlaPRuy3C6VYkSA4QsVvYOIVibWJkiLkAbYK4X+F9ClWp1Wr1qlSnBAGlVkD+GCY98QmTz3dVFrUmam+gCQ026HkRyi+w9vSuzvarv6QYldSmG5eIc4Fr741Y4xSON6lSeWW/I5r8Ep1BDKzeZgkehiRjDLcEp0yTTsSIvO3zwxotUcTIRevX6HGXEVCU2c1CulSZCjkOrTHrhriu6EKUq4pv8AQBbWdSj4hyxH9o+w2dr1QaVSgi6QD3hJOqT/AAqevXD3hPaHLBP/AKiC25YEH6jrOOlHiBzNSpSy9ZWinqJ0NblImzRIt6e4pxfkOWLNG3xar7EVU/C/iIutfKEi48TKfYlAMEP2cziJOYo+Jd2pkOrefhuPcD+liozBZT3lIgGDYgFYsbSdUx5b2wVw166CapRm6U/COe5cx02v5YuUIsGGacHon+NHvcplax+JQaTeq7faffEzmMwkEG5EHaRuN/vj0R+yvf0HSoSneVO9imbISAAAYuIF9rkxGJU9ha61TelpG12Agc9iZ53wmUXY/wB1caMstXXTIPLcYAzVJWfXq0l7+E78jIFp9N8G1OA1WB0sjE7Q2kHy8UA+8YT5vLuj6aqGkUUWblFwehnqJxaYtxaCP2tqTwx2+FlgSLdPscd8xxZWDt8LLBlQAYny3vKnqDgalmgQWqRAEx68188KXzC2UmN79QSIH88FYND5aVPuvCDpJ1DmQSLifLpzBwl4imnSZJU78ueMsjxjQuk3Ukq3I2sPpzwPnq/Riw3B/XPA+QkHUtDQRMG36547Uss1QwtwByNv74R0c4Q1t2sJB54e8G4mBTKOCrK5DQNz1+XLFkNMvwnVUD0rNzETPlGDeNUiiEkfAd/+IEffBfCciRBJIPIjyxj2rzMUmBuSQPMiZwQsB4VUMC89B5+mBe0mUY0UY8qg/v8AfGuS4gqKCBeMbUqxqKUcagwmP1zxCGFWq5CaBYKDbeecn2wdSzgZYKiYiSPv+pwLQYU5IuoB0mb4xGapyZJncTtO0wIkm8DFlE7msm9EhXUSRIPUY60qFQiTAHmf5Yo89RDfvBqkCNiSR58l9MHcB4OHh6ieHkCJnAvQyNy0iayPCs3UI/Z0Zo5jYD1NsUafh9XcDX3ZIG7N8+R64uNI7rShFP0Gw8vPHVMyqJoUsx89z1wtyNKxaJOj+G786lEemo/+IwbT/Dcfmrf6aX9WGLPjmbGXoA011M6xTJMeIwADvfnHkcTuV4/WoBxmXRnI8ICglSAY2EbxNo88B9XyDCEsjqKJTjvB0ouKNAVKtUgE+BQFB2sJvzuYFt8dOH9n3TXrio5psUp67h1WbsojafDO45YMr8Sq1WItLm6i2o/5jbV79Md8sWpguH1lWkKgJCsovNgsAEXEiLTgFl+Ds/wyMI/zJfV4IxKbK0VFdXO+oMpPsYx7B2Q7K5LN5KlUemHqRoLaj4Ym3hYevvhpwPgOQ4jRFV6AZgRql3s3oGA3nlyxR8J7LZbLArRpd2GMkBm363Y/TGtK0cBylB100RPGPwsosjd0SlQXUaiVMDYg7extGISv2WzeWJYBljdqbBhbrpP3GPcc5Q01AFsInfnJ6nE/xfLSxceFvzR15Ej6YqkV7je3skuyf4jVaeihmB3ikwKnwsvSeTDzt74qO03HqbZKuo1AmmQJHMkc8TGe7MnNMRT8NTeUBv8A8QFt7z4ffGeayVall6lPOVaCsVOlVYu7QCRKqNKgxuSPTFu6aDxJe5F/dEilYibn5nDns92jbJ1WdKZrO692i6o8TMpBJ9v7YnaLT7kDDIVRTzGXYMG/eoWgEfnAO+MME07R6X12SPtyg32i54Z3yA96yB2JJVfFBJk3sMUmXzAZIABM3U7+2Or8DBdm87DphdRq0jVKNURdP5W8LEg3IJi0gi07HDITnKR5lpVpFRks+IgqQQOf9sKO02eKgFR8R0kb2j9XwPX4lVRrCmKYvreqqj2Ez+tsI+McYFZxB2UEEEGQwkG3rh0m0qYWHHylfg4yrKBYFfUk/fC/tDwtsyEHeRosNW0EzyEi/rja+OlbiCLZ3VT0LAYVb8G6STWxY/YPMtAD0dMc3b7BMdc7+HeZKDSKLEf5yDP/ADKMX3ZjMrUoxM6DEi9jcf09sNQgxP5nZzpNJ0eD8X7PZjLEipTdFYyGIlZ6ahI/sMIzVKEqbjrj9GZympQqwDIwhgeh6jH577YcLbJ5p6X5Z1IY3U7fLbBwny0ywTv2VgdUQQRHkbYpqSeJ3FyzX+QxGK/MmcWHCqmoSzWgR8hhjKK0176byBeDtiR7SZsmoovpA5/LDlcqTVOpiahO67L5eeOON9ng+mWIYAmAItIkHBCtCnJ5bULGR8sH5TPU0qbmYid8EDshURNVOoWQ7kC6+oG/tjJOyb95dwac3dbGTsCDt64hegXPlw5PhZTJ0gXAPl/OMaZLhRfS6KzQdJtZTEjnO3M/XDZeB0mI8TCpTujW/phjwjjWippdhBm8fEREyBbz+eCBsEp8GJPibu5F5ufQ8h9MGB9Ittt7YL4omosdQHlItGEVfNlV5kThc1aHennUqYwfNRzx9l85BmJOFCZwN/fD/gfDCxDmAo5cz7chjPZvc0lY24gVzVEKabyo8PxROmOW9iYnacRH7AZqaidSkrfrpLS03iAP9WL5s7ptgDjnZk5le8pN4SJKgeJXggzBkgqSP0MC4qSt+Cek9XL07aXTJBzSoxLEs2tZvvsAIne4kSfEMMOz3DcxmWNNKfc09Ml6imTOkNA6necfcN4GKDAsq6hfWQCfa5jDQ8eOWOpNLEAXJgQd5HMfoYzr1EVJLwaM2ec7a2/uWvZ/KDKU+7WD5/r74Ztnib4lslxlc2hhnouP4YMg7EBhMehwRkctUpm2YLAm4akCT76sdNZE/wApxpRdtyeygOZMSSI88Z081TqyoAYdSIHy3wmr5PXULtWq72VIUADlfVPrGAq/E67Ve4yiBQL1KpvB6FjadvPyxbm12UoJ9HftHxRsuVUEFG1FEp+DWV2Qxu3nN+mPP+P1C5bMfs7pUFMqqujsJJswtp+EkS1jNtseoP2f7ygiVG1PT+FjzY7k87zcYW1OyA7rSHl5ktrcXJvpInSL7RFh0nAyjLxY3DkhH8yv/J4lSzZsTTYREgXwQcxqOrQVCwRJB2aZsAMWHEfw1zSLqVVqbkhH1G20AqpJPl18sTNTIuCysjKQCCCpBB8xE4BRa8GnJneXt2foKhDSRzAPzx4j2nzZ/bK8bd4w67Exj17s7mtVGiT+aih/6RjxLtG5/a63nUJ+ZOM81o1/hf8AUb+x2zlUhJAW52C7T0w2oVS1Oj1WnHqJJ+mEwVmEKCbcgTtivPBxUytHu3FOoKS/FcGVE+Ywtxk/y9/7NfrctJWA5niJSkzCLKT8hgNBRZUZGD6kVnJ/jI8QJI6zjfN8K7ui4zD2gzUGwEel/viG4RkBW1kVCqL03aZ5Y2Y7S2jh55LJVFTwnTUzbrRd6aBROg7m0zeImSI64tXy1eimqnXNvyudQPoTcH9WxL9jwlEeGB1Npb54o8/xBX8BbTEct5wxtNiYtpB+Q4wzJNUgNzGJ3tvwFc6qhfCyXV97cxG8fq+D2zCghUEgbt12kDr+vXGmaKMgh9KkwS1jE3A6npgZJvotNWeJVco9JypiVaJFwSPvbFFwmqoTxA+Q3gch98MeNcCSlVaqolahlbSB5HpPXzwvYyY0gACN9zOCZLs9A4IlKmSJBYGBP9cDZ6oalYsbD4Z5W5+9sJ6O8tyv6n9XwRWzkjlJMxghQ/yWfKI4PW32OFubzwkAD4t/MDafljgZ/wAFp1G19rDl64HOWYupMCNwTy39xieSqNM4+gBgSNQj26+eAqNIG5MGdSnzjH3EuI66ylYtZRyjA2ar3g20j/f+uJey6DH4uTJAEglZN7KBBjlv9Bid4/xJgAAzSxk36Dp6nBNLiCAPqIU6i3SQQNp6EH54V1P3h1HnsOgwMnoZCOx3+Gbq+fKPLB6TBdX8SwftOPWuHcK0zEQceE0Hek61KZKupkEcji44N+MLKNOZpAn+NJWfMi8H0wiUbdoa0z0WrwdTvOAqvDXQhqbFGGxGxHQ8jhaPxOoaA/dtDTF9435YW5n8XaY+Gj8y38lGF070SmUlXMI8/tOXBbYuoMkeov8AfC/P8L4e8O3eAKZ0qQZI8onE3V/FRz8NFBPUT92wOvb3OVDFNBPRUX/2nErzJIJQl4Kn/DMs7irSrVEhdAUU9gNgRM25YNCARDZl4/hpx98QmY45xVlkLWj/ACg/ZQMY5XJ8TrPFRqlMH81QOB9bfPDY2+kA412y2zvFcwLU8oxH8VaqqD/TI++KbOcUp0cv3qx3aj8sRPS1pm2PI63ZKsrTVzNOJ/8AUUH19ME5Cqcm2pM3T031J3gYPbYrMH5YdBSXYEuLqihzHbJ6njWoqJpMBYfUQBMkwVjUD0MHHfK8RzDZdXFcFyYuAOexDG/XUOXXHOUz+Udbp3RJ1fu7XgXG8e0Yyr9nckyaWqVRJkEMBeZNtEX9MIlDK32PjkxpbX7DXh/aYCEdyX5mIBvHhsLYJ7U5anWybVWADqJptznko6g9PfCHO5jKUwXKd4UuveNIU8goER6Yk+Jcdq5m9RpA+FbaV9ALDDocor6mJkoydxVHo/Yviy1ctSCmalFe7qp+ZSNjpN4I54827S5UnNVrRDRBsTthC4q0qve0XZGFwVJBH9Rihy/4m5iNOYpU60c3pq39D9cZ8kG+jd6TP/558qs4yFJtDRIE3v5bcv54sshQ/d0hVph1VQCuxsotO+JWn+JFIGf2Kj7U4+zYKP4rUv8A8ZR/q/qcBxlSBz5Vkm5Jdj7jOap1F0CkioRBUDcdD/bEyvAaFNGCIafORe/vePLHd/xMoNf9ng9ZP/txjW/EPLGf3TAn/Mf5pgryGakBZZSlRRzNvKDz88F59tBEGeom5BPpa2Fbcap16n7uFNjBJk+hiPbHHFM6fC4MDUFuLgQcOVgfYoBpCEq9WXACeJbdJJXYDG2WoKDceICNcDV+vTCjhFcMNDHnY+uGVFdLimxAIBOrefTDbF0xjk8wiShIKnmRyHWRfALcJoOCzEr4olZX6D547cSrh1AEBQJmLyBtPTGGTfvCbCIG/wCt8QgP3AiTcn6Y2HDza2/PnfG3T1/8cY5+oZFzscCFRxmoQiTMct8B1s8ajCN55dBtjvmPh9sY8LO/of8AuOLKoFzbqpNwSNz98Lc9xUH4b23wHxlze/PGfZ0SDPXFrZOlZ0JNVlU36+mHATAGVH75vT+YwxwuXY6HRwEGMmygON8crgRgbleJMlFaPd0mVWLAspJ8W4+ICPbHxzxP/wBugP8A+KH7g4yojBC74JAtnA4jWXYqv/DTpr9kGO443mP/AFqg9GI+2OamBoxNkRzWr1G+KrUPq5P88DnLTufngrljo2KIDtkQRgOpl7HDUYxrDELF+Vz1WlZWBXkGEx6HfBv/AMUVttC/M4wKjpjlVHTFqTK4oyzXEKtazG38IED/AHwTlVK4+542pb4qy0kjRlwPUpYKxmcWyIF7oY6HJgmTfBTDHy4osDq5RegwNUyAO2Gb4xbEQIkr8OYXAPqMBKhDgtJE3BxS4D4og07YJAtDfhddU0OhkA/z6YbcYKswqI0yLjpiJ4I51sJtG3vinyRtgkLYwy4LKRzEQOowemXKINGnVNyfMYU58wFi238sMqB/eMP8q/zxVsio/9k="/>
          <p:cNvSpPr>
            <a:spLocks noChangeAspect="1" noChangeArrowheads="1"/>
          </p:cNvSpPr>
          <p:nvPr/>
        </p:nvSpPr>
        <p:spPr bwMode="auto">
          <a:xfrm>
            <a:off x="63500" y="-846138"/>
            <a:ext cx="2571750" cy="17716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data:image/jpeg;base64,/9j/4AAQSkZJRgABAQAAAQABAAD/2wCEAAkGBhQSERUUEhQWFRUWGCAaGBcYGBkZGBwXHRgYHBccHR8YHCYeHB4lHBgbIC8gJCcpLCwsGCAxNTAsNScrLCkBCQoKDgwOGg8PGi8kHyQsLCwsLCwsLCksKSwsLCksLCwsLCwsLCwpLCwsLCwsLCwsLCwsLCwsLCwsLCwsLCwpLP/AABEIALYBFQMBIgACEQEDEQH/xAAbAAACAgMBAAAAAAAAAAAAAAAEBQMGAAECB//EAEIQAAIBAgQEBAQDBQYFBAMAAAECEQMhAAQSMQUiQVEGEzJhcYGRoRRCsSNSwdHwBxUzYnLhFiSCsvE0kqLCQ2OD/8QAGQEAAwEBAQAAAAAAAAAAAAAAAQIDAAQF/8QAKBEAAgICAgICAQQDAQAAAAAAAAECEQMhEjFBURMiYQRScYEyQrEU/9oADAMBAAIRAxEAPwCzRjlkBBBuCIPwO+JYxqMeweQJqL/hqwomPKq3ob8rwNVG5PWWX4kdsN1MXJAA3JIAHS5Nhc4H4lklq0yj7EiCLFW6MD0IMX/3xC2XavQelUYrUECoV2O+ioAbFWiSOjBh0xztuCp9eDoSU9rvyVpMm9PPjWAJq7gg9I6E98XEDHndHLsM15DPILhZjobf1fFzHCKijkzFQdgwDj742KTS6BlSvsYRjIwv8vNL+ajU+KlT9rYz8fXX1ZefdHB+xxbmvJHi/AfGNRgD+/VHrp1U/wBSEj6rOOKXijKsdIrpPvK37SwAxvkj7Nwl6GWNRjYcElQQWG4BBI+I3GOiMMmmI7XZxGNrVKSyqXcA6FEXeOXfe/TrtjcY7oWdfiP1wJbTNF0yqU885zjN5GmpBDoJB6avUxg2kfTDf+9VHrSonxQkfVZwJmljire4b9G/lh3GI4r46ZfK1e0C0c9Tf0Op9gRP03+2JymIsxw+m/rRT8r/AFF8VXgeUqHN1UFWoiorTDSJ81hT5Tb0CPlh3NxaT8k4wUk2n0W6MajAn4euu1RH9nQqfqn8scUuJPHNQaQSCFYMQQd4MSCIIjocN8iXYFBvoNIwJ4gb/ncue6R/8DjpeK09mJQ9nVl+5EffGuPLNbKOpBAgEhgdwOx9x9cTySTaopjTp/wFRjUY7jGRi5A4K45p0gogCB2xLGMjGMarwmWrVY1NTA0iYEmbm0nbbEVF9Shu4B+oBxNmVnK5kd0/jgThRmhSP/61/wC0YnF/Zoo19UyeMZGO4xkYoTONONRielR1MBIE9TsMQU6ysW0GQrFSYIuI7/HA5K6DTqzIxkY7jGRhgHEYzHcYzGMMIxqMdxhLm88/4+lT1HQaR5ekwxn4yBc3tiTlRVKxs6Agg7Gx+HXEPDqsnm9dMlG99t/Zl0PHQkdsExirLGSz1JFclMxqLq5JhtUowbc8zkQb89zthMtVvofF3rsB4hRprxJTTbUGdZXqrBhI+Hb+pukY8948G/HHy7PqBX/VNt7b98XvIV3dAaiFH/MvSe47g/bbEsEq+rKZ1f2RKRjIx3GAuMZvyqYYiQW0+xsSR+n1x0SmoqznhHlJJAnF+OinTc0yGqRCgTGo2knaBMm/T3xHwzgOW8lAqUqoA9ZVWLH8xkjqZt02ttgbxVx7Xlgy0QsCAQtoOK7/AGecTf8AENSJlagLEdnA3+Ysfl2xxwzqc6kd+T9M8cLiyzZ/w1S5XWn5hpgiCzaynZW1dBOlWkdBGCqfBBAKPXpyJjWf0MjDWMLOMcPqPpei5WokwD6WBiVPTpv/ALEXlDjuKORT5akzPwFYenME/wCtEP6QcbWpmEgladQC8KWVj8JkTiWpm2pafPAVWCxUU8gYgSrz6OaQD6Ta4NsGRgxcZq4sEk4OpIqI4utXNpUWmwqbMsm9mBiVBG837EYtRGEHF8sE4qpW2ttRH+Yghvqb/M4sMYGHpmzdnEYX5LKBa9duraR8udo+rE4ZxgekwNSoARI0yOokNE/IYpJW0xIvTRLGOXSf6/r+jiSMajDNWqFTp2D080rMyTzJGpYNp2NxcHuJwi49wdadag6+iqw1Dpq1Q3yI+898OK/DiawrK5BChSpurAE79RYm46wTO2BfEubpslEBxqQhtMGbObWESNOx7jvjlnLqMuzqhG7lHoakY1GOaWbR/Q6t8GB+0ziWMdSOOjiMajHcYyMExsJNKsO9M/wws4D/AOmpf6Y+hI/hhi9BnR0Wo1ORMrE8twLjae0YR8HV/wAMHFRtQ1SIVgSGYDcTe3XriN1Nl6uC/kdRjIwHR/EhRrFFz1Clkj2uGB+NpxocVIfS9GqtpDBdanuAUm4kdOvtinJEuLD6diPjhXwn15gdq36omC6XEqRMB1B7Nyn6NBwNkaeivmdcKC6kFrTKkWnf07CcI5LmmUSfBoPjGRja1FIJV1YDeDt8QYI+JEY6K4opWSaaOIxmO4xmDYA6MVziDAcQosWXSFKk6ls0OIN7XMX74ssYq/EMog4lR5RzqS1rEwwkjYmwxLJ4OiHksi32v8L/AKYA4/k1fL1NQEqpZSRcMASCO2Jq3D6H5qdMf9IGOfDniXKqKnlabNBkk7LNtW2/TE8mVR0yuPDJ/ZHm+T4k1fM03ZecMoaAYJDDmE3g2++PR+PZTNqivl6b1Cp9BdUUgzclxcbCJG/ywVm/FyhQysNTAgdhc37b1FP/APOOmFXFvGLSQDYqLRPOACJB6QVtb0++OT5FVHS8bux7luHVXQMaZSQCQzJbuJB0mDaxi2K34qQtTR1IIpuQR+8eQso+1/eBuYA4z4vqVqQpyQLAkkAkADotlkyTHsOhmtcWzFRst5ak2fXbeCAD/wBqn642TO5Rphw4FCaka8b1/MCiYC2Amx3uB9L4l/s4yU5tnkMKVMwV9JJKr7T16YrWbqmqATqZva/S5GPRv7PeHJQy2tiFesSSDAIVSQBHfc/MdsT/AE25K/Bf9W+MH+S1RjIwFmuM00kahIE/y+U4kyOeWp6Zx6ayRbpM8Xg6O85nVpU5cagzrT02IOswZnpHTriX8KFH7Mco/Jtp+HSPbC7xGJoGL6alNjHaThsJBkYjKFycovZ0RnUVGStf8Kx4iqA8QoMOrL+oxYYwHxzhyVKlNvMC1KcVIbZkBBaOoIA6fA2vgmnmFMXHN6TuG+B6n23scbBO7T7N+ohVNdHUYWZSp/zmZWPyUj7mFaf+5cOaNmEdxiqeGXJzTliWJo3JMmRWcX+Ub+2KylUkiMY3FssYT3wr4h4pytB9FWsit1F2I+OkGPnhpmWIRiokhWIHchSR98eJ1849emxImIGwAAM/1/UFcuXgUwYfks9k4fxCnXQPSdXX/KQY9jGx9jiv+IMjUFaXGqjUBZWVb0mQDVIG4gCepWIukHz/AMM0a1HOURSbTUZgh/MpBNwwG4i/6QceueIs21LLiom6vPse4PxxCcvlha7RaMHhnxfTI875LUjV0JUBHIQFOpmMIAe5YgT/ACOBuGeGhRSBUqhjditRtOrrAMiPjfviDLcNQV/NQg0Q2rQrSqZggqzQBax+TEmNsWOMVxSjk2Syxlj0L/wVUemvP+tFb7rpOI69XMIpIp06pHRXKE/+8EffDSMajFq/JC/YCnGBTBerTdF03PKwBI2JUzvaYjCXg2blkoUyGXVUqOwkcmoaBf8AeZo/6Tiw1OHB3DA6WPK1pV0NmVxsbbHcfbCrw1w5KRrBSCS8T10KOUfIs3274i750y6rhaHMY0UxJGMjHQcxA62hoI97/X+f174S8DyQpZrMIJIAQrJJIU65Em8SB9BixLhAlFqWdcUwGU0gWTYgBj6PgT6Ta5iNsSm6kmWiri0Owom4B6X7HcfAjphZlOEIFGgvTIkSjkeklbgyDt264ZU6gYSNv637HHNAev2qP92J/jhtNi7QCy1EA15imJn104Jg9NDfAbYzB1BYZzNy0fIWUfDc/Fj3xmAlLwFtJ9A9Kq/mpSdqyOwZhLUqghY6+XJm/wAI+iviHmjiFFGYHYpU0AHTBkECx2YfOcF8S4iqZ2izhl003BBA2aYIIJBEi95xDnc6tXOZN0kq0gd/UQR8jI+WJOSurKpMM8V8Md010hLKDIG+neV7kduoJ6gT5B/eD0qjFSLm46H+u+PeK+bVQxmY6AgkkmFA9ybD3xVuLf2e08ypctorEklgJQnry9pm4vBvOJ5sXJ3EvgzcY8ZdeCkZTjgqK1iNA1MLGANyL3F+mMyfHUqTePc2nvE/PCvjnAHyzlH0ki4ZTIjoe4+eC1ytLLZQEMKlWo6kbjQInlFw19ybXiDfHA4o7lfjobqwNwZxIq4XZbOGpVdtKqCfSo5Zk3Ha1vlhmGwjl4NxNUqKhpAAJ6gAH7YnFZlUwbAz9YmPfb6DA1bMqilmMAb4T1ON+aZpsVC9CLybSb37f+cZdCZOtjGtxFvSQSdxC9PncYnyXFWQHSW9pB2/hgGgj6VOttUyCDAkESRMW/3xN+NHNcLa17e+n2/QWE2Jnf7Wc9aGlHMedQrs92TyypJuJYq2x7QPljilxu0lRBMjSAs9QJUSAe/QYG4LmqlSlXIZlCqGtADjzApBjezDfaPfFc/F6nIgrBOxg2JmB/Dpi75KCpg4ryeheIn1LlGn1U1kgkbqASDMixN5xDxbOujAUGBoaQoohENw0DcQJN9VtMfDEfF2/wCUyRmf2aie8LHX4YQPnixC9Tv7DrM4pPI41QEvHguLcffLCmKjksRMNTaowIO5anuk2JPMOoOCfC/AazMmZYClSakwgzJ11da2N9MXkgGCoHXFc4d/aEMsyBmatpkEfkAPb94joT2jE/FPHdWoS2swb/L/AMYf5ZKrKfCvXZcc5xWhSZVNQu5OyrtEzJJ9u2PKfFVZaZFOkIUsSY2ZZt8QQfpgg8WDtJYaie4+n0xxmMgrkFhcf1B9sLkyOaVlMUI426FXCshWrZil+ycA1FuFYKF1C8xYR1x614rWcnU9jOBuBcZdsvUeo9NVy6aqjuXJK30wF3MiN7kjvjjN5CquSqvmGHnV1Wq1MCBSUrpppv8AurJ95+OLRcUuK8kJqUpcn4C+A8PWnlqaoN11m25fmae+8fLBKNosfSbCfynsfbscU3L1mNNZdo0i2oxEfHBGYzpFGNDVGUjRB5gCebcGYHT72xnPi7ihVHkuMmW6pmUG7qPiw/niFuK0RvUT6z+mKkVHYY2MWWdvwReBLyW7L8Ups6BGBJcDYxeT29sI8tnkpVcwjap82V0i4tE+2Ocq+mpTH7rqD/qJGr6RHywDxmn/AM1mVHWI+YbE+blspwUVRYafHk2eV/zRykdDaYnDClVVhKkMO4MjHniJVVaW50k6gD0JkYZ6GptuVYdVMGNxtuIg9jh4Zn0xJ4V2i5nCorGe/wBVBvs64X5fj9VfVFQe/K31FvqMFV84ozVB2IVWpMJJ6nSQCdsO5ptCKDSYzrZa+pLN17H4jb+vnjjKVpZwbMWmP+lZj9Y3E4MAkSLjuLjAiUwz1Ae6/wDaADbY23w1U7iKnaqRIm7/AOr9UQ/xxmAOK8Yp5RgKhZ9YDCBBFgIMiDYC43/XMZZIpBeJt2J/EedFVqLdfLbYcvMoNmndevywtrSKeVjeakR38wm3vfA2c4nqoU6v5g7ah76aVuu/8cd5zOTlqFQXvVMbXDTHtfHn8nKVv0dCQz4HxEmqKhB8qmZLENBOmRsu6hg0d2HyuQ4tT5PXzkBP2dXmJEiOTsCfgDjz/hFBPKp+bVUoAakspAJNQqS7LJ/xDGo7cszi5efSpOutlSkKPKUWZdzDtYWAprGoj/8AI3bFcM+MNAnC5UJ/GnCEIeoGGqyAAeoBedp76rD2GPPuIglKYkQGEDvufnGPS+P1qZspBUCBHwsP0xQxlA3K1iux6x88ck3uz0MelRrhFPSk7yZ/hg5swoE/+fpjaaVEC1o/rvjqkAxYFgqqJdrSB0UC1z72FpicRSvsdsrXiHPkuqWCFdQ7mZFx0No+eIuCV9NQ1DBhGs1h6WA7X2j4jFz4pxTR+H8qg9OjTptSNWoiuTqCBahZQZMIVERvA9RlBXT8QeYkoo0rMA7ydp6/w+V1SVITfkGy/FHKgsQYkNMH3FusAR88GcJ4qtMkVidDLpcdlO5CxBgkH5HvgbilVVorR3ZboCJIBPNeOvY9RgVspNJXAVmd9CgNJVgblv8AVci5sGxnE56fIs/Bspp/GCVYCiVDAgiRUpmBG4i4PYr7gVX8OxYACxaPvBxYvDIp6a6B2DrRYKJMOvIS0W/MPhDgdJwloV4qlWMamgNvF4gWvvPfb2lpNqOgSW9Fx4nTjhuSvOlYn4MwGKVmnISBMsTJIgkTYdO023t7YvnE6QXhuXE6tLMJ2/O2EXAfBzZti9RiKSkgXGpmB9CkghR3J+G+zS2osEHTKWRfcjGFCYliQOh2+mL54iylIiitMjQqaFWdRAWdz1JJY9Rbc4Trw9RsMJJ8TpjUhD5PMoWxnp/ttiwZavooBidgf1MDAbcPZa2tE1ArAjo8xt/H3xNnskSi0AYaV1N0EsLn2k/bC8raC1SCuBeKKgdKfkpUUP5jqWYAimpZS2lTyrLMOmoKTZYPqXEKWvh4rH1ZhPMvuE0IKa/JYn3Jx5hQ8JMjUkRxUqV5AIWNCq8O+55dKkn5jpj2DiaIMhSpIwOikFiRMBFEke8YtHsjPrR5rkG/Zr8McJmTUCFRyEkMDG22JcnUVcqGtIq6SSTZdLMBvFz3wfwCpRepBKM26oSIJ69RJgbT9YxUhQs4dwtkSp5ZBVbrTvMG5YsSYEmIA6Tuby8OzvMweA9O4E+oEkIw/UjoR7jE+f8AED06xDItJRICKIIWbMwA1KL736YJoeK1JpoJ1yWdhJKqAeUQIIgLLe59sTsqo2Q06kMnsQT9R/ADHfHVjO1fcA/19cZxTxdSBBamlTtIYNHSXEHbbfYg4R8b8S+dxD9kvJpUPC6uWeZ/3rTI7xtfFE0ifFsZzg3LVBUApuQCPQ56f5W/yk/Q4RZ3jFOkebVpmA2m3x37XwbQdXpLVRgysxURO4AJ6W3Hv7YL2DcWSVAVJB6e8x8xuPfBPGPTlT7Ef/H/AGwsyuTYVVWnAVuXTsq7nlAFizH4Sb+zCtwGt+x8sNpDNrpn8r3ErJ5QeqzE3AucC/Zq9EABHpLL15SRf5Yf8O4kFUvWcCVWWPWGqjYXJiNsC0vDz2Lsqb2PMbAk+m3TqRuMJeL5RxUChl5BpJPRmGoiBPTSd+uC8nDZo4XkdBvijOpW8pqTq3KQ2lpgzseo+YxmKRxeNYWJKjfv9D+uMxL5b3R1/wDmrVhdaBk9NNWY+aRAuZ8ulJEDrpn54NylBnydBShDmrVXSQQZJUAQRY3xvhniX8PlnVRFRixkWZbqdcgb2AF7RtecZwziTNRoO1Riy1WMWkHUrl5NpLMxvbBhtf0czVE3hbL1ldlpWXzAGBhlanJGkg92m4Pxi2LznKC/hyGIenbUwaQzaohSAJA2EEWJ/wA2KXwdXWtpD1KdB3/ORqYuSGA0clMyW5rb/CHnHy+gJSGhKYCryMROmBZFMELADNYCIvcKlx0O90KuOZvSiuhWqGa+okPs2zRDCx3E7XOKxnPECBoNOoG9tO31wdnKywFrFSUstOlqAAA63EGbm88sWmymqgJ1eWFsB7ex6AE9AAP44RpXZRN1RPV4woErqvuSAD8NzfEOU4kpLaxAZYv0OoEH22P1wAzliVUW3I7n+ODMqsgAABvhf7D74aEULKTLlxXwmiUKD0EqMag11HkkFWUEIApNhqiTcx2wjyOU8sFffDPw1xqrUQ5MOgn/AAmdXbTa6IFjeZEkAGd7RLxjgFfLgvArKAJNMMCO5gzqA7jAlCuhozvsq/iDJ1BWU6TpKAgwTIk9tt4vtE4l8PUkZ21qdRoVCF2URaQRckwe3UbCC/4d44qJmo5VXSqCQzBQokDlYHmsGIt1gxgzOZdhWZ2pqDUpVA5W7SUdjAYKdAIno0g7grhoxElIReFuFPl8ySxU6svVZQCG2mx+BSCL4i4Vlz+NjQrI5YlCTEMhJSSJ2MExtF7Ah/ksvqzPmwo1UagtuZRt/hH0nvhjwHO5NFT8QzEoFa0IoBDCb8zSRpJEC+JqVqwxV2BViv8AdVEDoTYm45vqN/lgniNWplski0yNVRFZpJESJIAjsdrd5kmR+OUsvVpebQimgPlqmqZgAuZYkzzj6DBfi6iTlaepVDhFkduWCBB5hM/CMV8IRKmzzypmmuCbAk+4J6ib/P8A2wTkuLAwKhg/vbA/y/r4YhqqZEwR1Hb4T1wEWglHI5TIBiPjPS2JSV9lYstmXpu6t+HAdwpIggwP3jfvAHufYwBm+BZ1IqNTr8yFzyMYWw5oBEx0PTGuFZgUqGqnVNOotQBggAJptuwJPNGmynYvMXnHo/hyvmnpA5llqUmIKsLM6EbsFvsYMAb7g4McaSM57sqnhvL+UlGoV2auDCgGaahipMXJZSL7CPhizcJq6qZ96U/9v88Ka/CBQKUwKjAVKsBiGby3QlQb6ZDlmEwZYdTjrwTmxVQmIIR0JiCdJHN87H54ZxpxYYyuMkIPLJyWaABhatM7d1qj/wCoxVkqlSCDBFwesjri20cpUenmRTVmZWQKqiZLu6sIi+ym2LN4a/s9SkgqZ3ynqNBWmqqUS/5iLVCLSByweu+HkrJwlSK1mGqJlRma9JPNrvZyratEAioV16IOwlNgD1Eg5zh9B0pt5hSrUYjlYGGAltSHew3EXIHQDF08eZxnoMp5SEKi83BUqIk9p+B+OPPsxwwaVqiAKjMugzIK6SRMe+oexF8I3Q0aYPxDMojtSQMQsjUWvtJJAtv0t9rz8CrxmWUPGqkAWEepQBabG14+vuNw/hLNpATm69/hv8/b7YY8V8NGm9Nmqbx+zVDqIIB5YMktJg9IPY4Vb0O2k7FfiPNF9KhtQEke/wDvh/4UolMgNVicwWAO+k0oBjeCUwNluAKNRam4OowGMsqzyg6bah1tv06Yc+H+CFswpedAuQbFoBMaeosJI9pF8Vx67ZHLJSeh1Q4etGn5uYtya1UyIXcE9SSAYHuOuypv7SFYs1MBQgiCkSDeTzXvO/ffD3xNmSRDLCi2sRrBM6rfnXaQBO/vjzTOZlBVCumoCFMH1ATt8Sf4WthZSYYRSGmd8bPXYKpg3A0xqj2nbYXk7e+FWYzjNfW3NLHf1KoUmfeFxBUqIENNUGlnLXHNYAaSfrb7jDBuAOafmRUJ5QgiQGJbULCbAAyYEzibfLTLL6bRZvDXhui2USq4DtUZvV0CmABcH3M9/rmGvh3hdb8FSQeUhR3nUgqE6irTOqBvEDtjMdEaS0Q5vyymU8uNKtqBTzCWpupjpfYSCsAiRsL2s3zWQo0aNNqDapqap6gFFdFveyld4JN9owDkMmi0GXWzg1ANWmIGlhp78wv8sOOLazRBqJoJqkgQBIKWMDp7nffaMaLVCMVcI4rUr5ukKjltVRdcmJk7E/C1++LdxXIF5EgSbyWUwTtKsCNtu2PMMtPLI5gQzT9fp/tj045mq2VFapDM02URpGowY2K6Ikn79EY559xLKotRlQggNCwu46X/ANpwJnRpS6hY6kmY6/O2/YYKzOYPmEhhM3WLgX74grVSVNxcT9N7dMRfZVLQNwnLmqbISWMAKLljYDYfTFjyHhDMOYam6KPUWU2+Qv8A1uMB8H4kcq4qKoYrsN7kMNgber7e+JavjLNVSGaq4H7mjlF9ojSfiZviqlRNxbDONcGpZZqZp1X8wxYxIImDYW9hh7X8XOy06lV1RSZFJBDswsGYmISRIUb2m29Zr5x64DGS0RJVRYb2xqowqGmg9agiDEQJiPv26e8I8oyx0PuA8PZ6xrmgqq6s1MkKUVg1iRtO8ExfaJEIeO8W8yupmppFhqhbXMgbCZB2m9/dr+NrU6CprJMBUpxpFyxJIAk/swBDG2ok7DAS5AZmsr1Kiq0gtTAYsRJMAkaSRKyOxgTBw0XYGZlc8cvNQw2lCdIYEwysIMLYgXicXvxV+FzyUlU0lpqvK0KCoj9mg6gdSJjbFSq5VBlXaqOVlgj081pj3BEfPFYoZ2rQRL66bzpVzJULAFx0g2HYWjHP4aRXHBrfsuH4WcnWZgsq+lNIAVUCrGmNp3JtecScWivlAwLSFmE6vAlYg3t9hiDgdZqnD67OZJqT7AaQAAO1j9cC0a5SjqUki+pRExeD97+3yx0X9URl/myq1qcbbe8fpe2Bq4BY7DY7fxHwwdXptdmBF5HKQsfMYgzJEIQY5bwPfCDnWXplhpAEG2+8QYmPj9flj0L+zaj+xqryiHF4UMZBkapnYKYAO+KPwoCdMkazpBHuY67WxbfDtZvMOXIdUqan08y6gEW7EASumDAI3jGj2aXQT4tzlIcquDUB2AJtc3PpO20CbyMReEeKCpmBTCDWKbTpkmNJvZdvievywu8Q09NUKqhUYkKEVLlW020i8zaSZte+CuBrTqstG6FxcqNLagjQ1wC0XF5sSOuKbbWibpDDw7w0+ZXLoR5bFxrS15WDIkyGNvYG8Yf53xD5FHzCApJKnlJCyxgjTMLBPbt2GK54VqMrV1qEkqQJkeqSDvvI+wHfCvxLxcSAkOPzKbrH7pi/vbvjSdGirBvEHFmrKqNAVSTqUkgmLfCLn5zhEOJaEKMJXWXHeYAN9um/scMi9JwXp/s43UA6BvyxJk+4N52nCzh+R8+qVUKG1Sqs6qG7gFyBMCT842stWPdDXwxmA41O3Pr9BI0hCrRbqdUEse498Wni7CMowiIj2iDhFwzw3WokV0VGVSQdDgxYhhMCYmLTtG4OGvE8670aDaIAaNU7tJkRG3v8cNw2/wCCbYu466jzBScaRVJBExFrbExIMe0YO8KcZKUNc6odV1QdF9S80wQOaNj9xgTPOlZ31KQrEE366VUmYG8T88TZemlKkyU2YhtICksIh1aV3uImDAibgxifxtT5UKqGmeyxrU2hWUgwAag3Am+kCPYgAmQRIN6Jm8lVlmqKzX9ZEyezHoYE/wApGLFxHO+XrCu0HUJII1EdpMEX7T3AmymlqqLUALG2okMQugCGGkR2WdjY7g4dlE/IsylJRzEEgwVFzp9x1+G+2LxlQRTN5jSR8NQEb7ANgDO+DaiKDSKuAolNS6xYbbT8N/jiDg/EGDeUULlyFi4cQymItJ5djEdxhfjUtxYrb8lsyXGRRpAFKrksf8OkXAsnXUIO/wBPhOY6zPDlU8rVaYjemYDQTuHbp7d/hjMPC1FINFb/AAeik296qG/QwwPXvebb4I4xmGejqe5NXVMAHmU72ueUb32v2cnJpVTy/MYhWBkeUFUg7AA232g9sBeIMh5eXP7Q1JqC5VViNX7oEz88JCS6GcGtlS8RZ+lUzDgABUGmmBCry+ogL1Jk/r0wwzfG28oUSFK01URzhWAAEMAQTcbW2E3GCuJ+GkoHL6SNJcM5YgmWKhYECbFj7Ad8F8e4YalCpC3VhpqoskgIpYsJuGfXaDEW2ErHa0PLXZS8zWlmJksSReAokdPfApAiLliCJF4/r9MTAPJOtG/1CJHsRvPcH6XwFmKzCALSb6fnAnrv98ZaezdrRJw8E6NVpt8IH274ZZlZi97gxMT2gd8TcD4M9ZgiCWF2PRV2k95mI3PTBdDO0svWda9PV5atABn9oI0/Ffb6z1Xlyeh+PFE/BuDFqdVwRKrZAZMmbntsd+/thflciwVq86VR1pju1Q/lk2EKLkxEgdcWXj+bRaWXoMWpsTqZdPNTRtxym7RI0gwNsRZbjOXpA06VIVlB5XqCCZLEazoIZgIMiNyAIE4FUzdrZHmTWquqGijMoadJNyyj1ML2UBRMSB7248Q+HEpZanXhkaWUUwARPRmaemqNoMAd8WSjnaziKdKhTnuSbfAIPf8AoHEfEeBtXUJWqIoA2poSoE6uphe8xfuMBSVm4dMrvhzh61cxTp1y1dQi1AszTAh2EhTcaQtr9Zwq4lRFeutGjT0nUSTqk3uTdtIAX4dRPTFpyfCFy4ZaFaq77Wp0SoE3JYgsdIJIG3e0riu53wbmzrFOYN2LEKWkzJIO38cOmuI0ac7l6LFwzhLUcpmFYypPJt6RrUGVJBmJ/mIwt4Hw4MQ7qQhDKahI0GVKkETOx7dMOvD2Tq5fK06TqQ4bSZfWu7EFQTC73EdBhJ4tzKwqUhAVixgSS4sfnMgm2x3nDrJf1IyxpWxBxfLtTbROpb3UysT9AehFgd+uE+b/ACR7/SwnDXN56pWYSoLEADud72Fyf0xLl/COZq83lMqDYsNJi5kBiJ+w98CUkjRizXhzJebWp09mJJS+klluLjqIn449F4/lEoqtZKaLUWGIAAkEgOpIEFSGi5PfCrhnhupR0qiPKc12orLW1EOuo9IiLXve7SrRqtRq0swVJb0GQ3yJEdYMkfDrhFkop8dibxBw5nqIlNWaprhBqkEMZIbUo0EAAEFj6Sdr4c8M8M1aVVHNRIUyVgkxcAekf13tgpvNdPMphZIBljTBOxMMCd9jqgW9hhZk/E2rzpI0qwVbSI6GxmSet7RG16xla0SlGnTFXHKSgs1EksGbWYBsQBbqvS4vzG42xX+FZB8xVhNZUetwJAvYCN5gx9dgcXBfEVQ66dFEDn1VSCdFosWAuQBuoNu04ZeG6NNaRAPNTg1BBPMTdpi86Sdu4sBhMnXIbH+0q+d4TRTU1MOsoUEmAH2UytiOhBJmehGBOAcMppmadQtTNOOY1NSosq0E6lUNBsLQTEwL4vHE+DZfWa7laTKJNQMQASCNmGmYNoht+2Kw/Hlr06iDUVUgIskc0k+YYB/dUBe0jrYRnb0NKFIfI9PL0ytE0yhBKIKqmZMwIMECfhbfphBmM55mTgAgU60AnY6uY+9p+hGK62SRqgLtUJY8xFPe/wCSIJ950xfFmNNXyfmKDppvoXlK9QWJH7x1AE9YFzisZOyUoijN5kIVEhiQCxAIAJEwJvYETPvixUeL5OjFMMryyks4BDHqAVWVWQO8TfqcIvGGXIzN10oyq0KABpsG9IizAjb9bwZbwE5hqtdFBksADUZV/KOXlLEdA1oN7Yn8r9lPiXoc8X41Sr5lCoZ9MqUgVFamfULCGIkmeWPvgGnwRqC1a1VRTVlKJTDBiGboYkgAA732xbKWQp5aifwYPmFYqVqzIPMH+YkEqtjYC0GQcBZDwcdTPXrqwIP7NFEB2m/eRMAQBbB+RJ7YHjb8HeR4dnCqN5hCsoIPmH0xItJ6f0Og/FcutBm11g+ZKjS/sG1ASwvJEFt4gexsmRYJRWmagGhdAKqQZUCZmQLA3PWNr4TcS4Y/4hDVKnL1ACzKQHZrmmpIBaJMgCBGBGbdsLgloXcPTM5wGqiVQlgIdEkizXeS0ERIAFvkMxcqWaRQBT8oIBCgMQABsAFBEX7/AHnGYT5H6G+P8lQNbJNepXLkdWqMCPbkUWO9h/tNW4rkvLPPIkcsO8wDE6ie57H9cCnhGYJ0oyqu5PlKk3btTgmxtJG9zfEx4PWganYkAwTToxPWAbx0kgC1+kDXsbfogzGcylWdPM6g6FJbSWAJUgNyg2A1EiwFjthVxHiLq0pU0t1VXBOwMHSYuZtNiB7YeDgzqsVElZ9TRIJsCISbkzuB6t9JBrfEqiaOVVNSYJiAgM9FAWdu/XrEPHrROXexZmiXYu2ppmSdz33n9MSZng48lK4J56jKyxYMFBUgjuJkew744pqKYZqmohpAA3ZhE32AAIuR1A+BlfILTynnudBquppKxALJJk+u4O/MojpMnBUbiblUg7wfVZcwyoSPMSJAJki5HKQTb3xvhHC6395vUdagprUdvMVTeSdGkwQSdQtf32woytY02V5sDNu3X7Th8vjoeSgHmVHIALaiBE3CncmB2i84ikyraHuc4LlnqKXqujqQwjUCJuLMncC0RM94wculSXGYqFpPqKsQLXCqkjab3sfcYqlarWqAxTekvuzhiVgxy6XdoJEkEjqbYgo8RzUNTp1GfUbmn5jGYAsdx8DO59objYvKi6ZR6J0jz2LQAup7sNrqNJYmDva+3eV8kfTzDciRO+w6xc26wDsZmn5XguYzBlqgkgx53mKx077IQbDoemww5peEqqIAcyQwFghYiB/qIPv0+sYVxXsKk/Q2fhzHl8x7iNYYhosTAJgbAzebW7CHgDNCnNVykCOaN7KTHt1joTNsd1ODUk/xazPywzGo4IgbQG2iRvAwZwlaGjTRcEmWMXIYAdHJjpv3Mydlv0NXsU8WC5akzGtVqMykjWdm1BRAjeG3/wAoGK14wRRRoQOfTNo0gNzfTVJB+uLpn+B0MzCHUAuxRh0vDctoiI3+OKL4jyDDNU8qXARmUAkrYHSpJva94kfxw0JbFkrRngDgy1a3mVNISn0LEFnKnTFx6QC872EY9Co8CprDLqWPUBUqBYBmbtECJ6/wxxwzh4o0xTo6PLBg851azGuQNQN+5mZvgnzCWIL05naYIUGJOxPWDAEfKVlKxkqJRRADXtN9RYkWn6neB3t0wNmuHayP2jbkEQAD3I5Rc2i957YhzOfKVAF8uSJhtQBtuopyZ3NwPe9saqrWqkHztUgsdNMnSI2N5sW7byZtZasa6Bs7T/CZJwSagVWCqQPzGSJE2E2A6ROKr4e4HQCDMV6qzqEprcKtPeGKrzGLRIU3G4OLZxbgorZfQ9VlAEFtCgE2JIBiL2gH2ibBFw/wHlBTYO1dgD63UoD0hdahYPa59+heL0LJbGlRaUVfKr0RTMMlMMiDUBZrkKAZF+se2Asjkq3nS9OmYA9NaDzGA0dSIsSI2vjvJ+B6VIstEZgA31SiiCDuDe6ne3pMWNzUyrUSy0aVUy0lzVST3Zpkkiwv+7G0y7yS/wAbEUF2ed+IVqHNOaqKhJsqgBAsSpWJBkXmSTO+LF4J4Kj0/PfSRqZSrMAlhaQRDQZvPfscOq3g4saZquz1JJYOxYaSQGEkAd9hF97X7Hh3yqZWlroq516lqsQLdmEHZTci5t0wnJD0NW45SBKrVoqFCjSG/LIiykCYEADYxtibMVVqS06r7mW5YBmAB0IOKmnAqlIlqpqVArWYVKpgQSLIdUG95i536sc1QyxQhqmoNcaKrkgiLCahkgC47HAaRkyfiXBxWaWRZW9MOSoPfl8sECYHXcE9MQpVc00RcxRRhudVKppTTZeeCO0TywPlFS8N5OsAaRLgjrVqAKZUH1CRsel/aBgmj4ZySGWp0wBJh3PKRsCGaIkGfl3g7RtkVGkzkmpm/Mj0qiZZQW2LMGBEE9xNz1xNXzBRtH4xVWRfVR1BjvEUwsbmQYuN98H5fhOXFqdKg6q0fkYzaZ6mxtJPaIOA38NZQOS9NFBBuGdVEyPzPvexHUE2jmNo2xZm/ESLTAWoXO8Ozl1kflanFMAb8pv2IuQOF5qizf8AM5irMkgq9ZVFiIspG5Gw6bjq1TgXDSAPMQM37tQnfaDO4mZ/nafh/hLKr+0RfNjqzKynYRycpkzvNxfvhrikLUmzWXyvDSNRqyTaWquDboZbpPS2Mw/dUAA5Vj8u0fLUv6YzCc/5G4nm1LM1UP8AiuBpE8zEcwBi4gyfna0zhrT44sKXrZjVEkBlRRADfukgWFyN9ptLji3CFIgtDrYHTzDRJCiGgzJk3+04q2c8P1dYNSqgG41t5YJM6biZIAiVBXp0xS7FSoeZnL6qRZaj2E3YnTIkgAwCZvJEctvelcVq6dMemoASJBtNwYYsPsTbDVuJinTK+YmkrIgALIINo2kau8yCe+HPiPw5+xp06aMxUBiwQabreIWWYmw3jf3xldAdWUzN5WrW5Wo1KaoCNK0qhKqTq5jp3Orcybi+2LTkuCrmqJqZkHySw8qn5bUACAyramSWUL7r0JtGHmQ46UyyKwcuigPTCHWDLRaVAXQpabkxO+FPEvFFGp68tqb1BairpJO7GwaJJI9U9xfDxm/QsoL2U1+GSrIvmFzp0UkhgZXU0lhq5eZStzKi5nFz4BpWnRSvlajVEELFJHIALfuXnuWFio36L+HcdFFT5dCgC19Shp3nfUSdogW+mDP+MKnXyze6kVJFrrPwET1vsMaVvwaLS8loWuDtScHtpC7XO5lzI6W32ABxn4sklSlWATzOJVpiApDER7dIjvhHleMeZJVy+kAaaOXfpGkEhx0tfp36dZnjOaQHRRmmsqrFJJAWf3jFrxpsPvLi+h+SGuZzTiYo1XaNrIp5hvJkwZ2EdT3xDRyeZU6wqCdTNLEBOkfs0gDYz3WJ6Yr68Vq1FZ2GahjEhiF8z8kcgAA20jf4icQeelSZTNM9lPNcmLq3JcX2WZmY7ngDmWk8FrFlDNTUMxnSC5izDmqvMnoY79CRiOtwOllwKjVPLUncMCCYjYDmsRtMX9zisUa1UudC1yqgkKWYssC8nSRp9oE/PEmazKwfMo1WqbA1WaxjntYm9+ljfbB4MHNFuy3HKbEjzUa0x6CNxYMAYsftvJOEXifLUDTUpoZiQRpIsSZLQLk26ztuBhAMyCn+DTbTuxRmMwbEgmB222ttYql4krj0Kix+7RBFr7aZi498HhTNzsl/vNzPPToqFltLIS7RsAEJA3MH/wB3Uh8P4oKVTzKetybnkpEkxDDUQbG9oEwD8G1QZxgtVl1KJ9VNSLQdX7S8wBfeOvfMvxjMkalpUrHVpRBGrmKlgpBmBMbALtbBSA5Bmb4xmSqhVqU5gsaopMwOxOywAV9RUDcAA4Q1sxnKlNXeoz0p/fseYgnlgntJB29hhpX8Y5pJHlpb83lGJImQC4BsenysMANxSvVICiZnlVQAT8gSD/CLdMBRdmckwYcVzFmBOlIAlEKkAiQw0i91kmN/fDvh2Wz9AM9JEMmehJ7QHiB17GJuAML6/Cc2ygOjnSshSw9M6R1mJG17D6EngudJAKuJAiagBvMW1d7xsLYLS/Bk2SpwLPtNV6xHViz1E+ttKjttMSOmCctwLMkc2daQIgam+ZNUra5JOnobmSMC0fC+biVMS3NLH1biep9O/wAMMctnc3TUrVoNUmwdCN7lgzICd4O0/OMI/wAUMq82RV/C+YMr+K5TceoW3BIQgdCfr3OOv+DagGsZp3AuQpBPpmxZokAneBfBWY4tndDn8KU1AqSvMASLHSZ2A39iO4xBS4jnKrDRltCwCSQfTOxmCosfiO4wFyD9TpPD1RlM5uroIk3aCDJmATPS09ZvEGD/AIBpiW82ooN4KqTAnbTaIEzG3S2LKtPUn7TT7qvMOaJvUGokkHpuDHSIOI8WSkilzbVEASIIIuFN4E7wOU9xhVKXgPGJXD4EcLqFQKxAJW8bj8152PTptucS5XwSwIJ01bX1M6oCe8JqtIO43GxwVxLxbTCjyQWkXILJB3kkxI7qe898KKfHK9R1uq2jUFJkDrF2J/3M9cU+7Qv1GR4S9DnC5Wlt+8zCCby5JFx/KbDGcQrqKc+ZlXqBwY0EiIHUvIkDTawhcQ0uA+aytXaq8idKo3swBnaxO/bfphnleG06K8mXLCZIY0laxEEB3mL9NtQ2tKv8h6BqHFvO1RkFYyZJKLc3J1lB8jP3vgocUrlf/SvJ9IV003N1sCCNrix3PQ4Po5uqRpWgKa39bgn3gAEnbfvGOM02ZZGBenTK2kyxk3B9NpkET3G/XPfYVrohPGzT5XydZo2jS8CT1uPeeuMxOuQzWlT51JWjSwNJWuO313xrG0a2Vdsll6IBpEAaoYvUA9JvykXuIHLaAbDDKjwSmXeVSwNlDOxYjbWRzRO9wb7EXhfjqIwVKbAnSWIphmL21EgLMxPbbeSTjdDxTT1hyWVWIv5TWgOAo03YGLSZlOmNs2vA0qcPFSiyui3EOLlRcLIEDsL2uBewiRcu6grrZbLA0SQgUgaZgsTptMd56ECt4nUqSBUdRcsEKqEmNQBW4VWAnfa/TC/L+MafmWo1DqKxaWYiOrdhPSRv8dTBaRPT4Egq63FV3m7OQfTLAQu06lhfeSYBwwzeTd19JdpBUMFZQd0tIAAiCIOqALjC6jm6zaDTTTTXUILquo9yNBbZdJNgWAAm+CquezYFR1Wiqj1KTqmwP7ogG19InT1BGNTNaJG4PQDcyUtS8q8oItJkQb2JOmDtc8uOqVApPJRC6d5RSRaBKjTzEgdokneyvKcUzJKITTDPJV2R+UkhhdV06uaIjpfpMT8RqqxpgqRFtKFUBLKFGqbdNli8bwcan5MmvCHLcSUMaa6ZDKAIcqG1KOnKInfYadMQIwdlq0odJkAmzT6wxBJAWTEWmzX+IgyuXqsrEEUlidTAy3yTbliDYS0mZvFmKLlZp1Tt6FpKZYToInl9dp6Q1+yDhlSi5I1AKJgnUdRjVq02JbaBBmxEjbEmnW7EFYK8qj1KNo1FiSTaZAgwLzhHW4WUtWzBeZhdhq1AzYkfAdYN7XZZbgaltaFLkuxH5jckahqKoCfbb442gbJs7mwhGpigU2L7nSoA/wAQA9wTzemRMRgXKeIEFNqj1JgFpnYKAFBA7i4sZ2k4kyvCKTQzAVNjqIJbeR6psADYWJPsRiOqi0lL00IaZBGqZW4sIsALb3kgSROCE0OLUXE6uaxCxfmWTqCk3ud95EbYhzPFoIAFZupKowXflEkiPp3xPlaQCsAGZtWssyv6jaCbSSZiLRF8TLkQdQkDsxKll1HlVbmDOxb+QwbFYvTxSoBmnVBglWFImexI1ESBzXaP0AK+LXJtlWM7eoE3uYCx06z6uow9GRpwzhFEnpogX3kC9rT09pOOsvWCqwVgSogGbFjJtYQJEATcW64ZV6A0/YAc2aukmjWJW51AiZMEABhq3O4I++JKea0tyUWL9FAUGDaJggE7za0GO+8z4jy4PNU9N7E6pJkwLyduu83jZdxDxWFFIU6blQDDLIYwQSAYuLmbbqNouKfhB/sYrUrCddFQgsDLT22HWCTCxNgSMdZt6zAlDSpgxdhqYG38i14j2gQhy/iX9zUxN1AEaSWsBfvEEzMYhfJZqs7FgUJkS539piZ3sAICn5ni+2C/R3neN1KZIaurAMBpRC02N5kWmLjePjgdPEGZOoK5AIgQqkm2kkEHeAZgyCPjg0+BaqkEuhUQJXVe3vBgHc+8xaMO6HDxQVQjAFgBqCyBMwbGA0sYhegP5cFuKMlJ/gqdXJZx55axmy8wBnSbQYjbci8gdRgvhPhvUs1nqaQygkypa141C/MQoJIB/WxZVdWpEcgi7KFeWZiADuQRCtMQbTEHHeUr0iG06kYWLaW0yCNJXYEabctpYTvJVzYVArnEvC0HUr0k2ldUwtx0WTzKBB6nqRg3g/hamog1A9wCsiA5/LcSCLbwIO1pw+zlJHfUdJKi2pVZtN9Ih1sJEi07db4ytmgChpou880IzGSGaNEmCQSd21QDvjcmzcUbSiKWlEKiDvck7sQApUAkfwtiTy3DBpKyR10gAqNIljsN9jvFxcxZfLllirpUoREXWYN/yzsLRY2ExOO6SRWYqWckkEswKxCgBPiIFrArc7HCjGMh0K06gTYkwB7EdBJ6Se87DvRzEBZv3lukCQgAHKLAxYb9MWu6iSmhhKiGHl/l9IAuJfqJJECZOOaeWbUCXXyzcuPVcjl9IUXtI7X7YNAs2aEAEhgF2lefedN+YAncE30j44lcPyKqk9zrgKJWAIG8wIBFtibYhroSJlgu1iuqwN9UxsCQNxcHocTUCCsQ0aVuW1rNoBhj7XvdiBNsCgm1zQTlYqSB21k3NyF2kg/HGsTU6y6RrdVPQEwf66QbiDjeHViuiq5nKvTpsWcCl6yqKFOkLGmwANpEtMzNjiHPoiLOjVTUeaUnSfLJpnQCOnp5bCx3xvGYRDk7ZDUAiVqiGvBXSFEUwwUKTckiQATqgTHbGU8xpFW+vQianZQGPmFlEBSLDSbSLWxmMxm9Ajtka55lMQBoK9WPrHLAkAXBneBte4npcMc0mlljUoV4GudP7MQBYTLGG32AxmMxjWEvTUBWaSFOkgRGsEoIkGBNM33ACxEkYU8T4r5GX/ENTBKmAQ5LGpOksZUDcKZ/kMZjMH/ajPocZCquYbUVJ5C4JYg6wWsQLQA1rzIn4cHKylzIVVZp20kuyqBv+9J1Dp3tmMwEF6AKuc0sPMIqNVrNQU6FUKebVIk8p0xYgkQLYLyyaWVQBBAsLQdOoXMzEkbA/U4zGY1ACMrk1RQ1ALT3VjpBINgYncb3JG8xO3HCeI+bSuzSpOogKslWNgQSdPL1/jbMZgsFA3EuJNTDMrMdPOqtpZRpMztLEzJk7nCPN+LapbkVQQ2kTqPLMEEk32F4nr0xmMxTGlJ7J5HS0bbiWYrUyQyCGCkmSfzafcgRtP3nAdDw60K7VJDlvdrc1/iB8vfGsZij+r0JH7LZYOC8Hp1X1hAqmSIPMSpbmMggGVI0gwAd8NdCwzJTWRJAbYwCINjvo399jJGN4zHPbb2WpLokpU3LahGosoQlidIO/pCi1yLdtoxJQQo7pqDFQJAXQpBMkyCTMpcRBxmMwWlZk9AfE8si81RARqFKFkXdiGvMlZLWESD0ON16AWnS7sdA/N6U1tMkQCFOw6gG0nGYzE/9h30EcOojyk0qArs0iep1EmwibgzAkz0tifLZSoIXRRXVJEF/RcbwINlFpA3vAxmMxRJXQjZ22UNOBCAeuoFlRpm6juZG8jfptiv8E40aut3UAIhiCbgwdjtysbAxJvbfeMwr0xlse8PohQqi5KAgkAbN7dzGw3kjtjhasEki5HfcASJMWiDYCNj1OMxmDEVklOudMgAQNcezHSADaLdYse4tgenxE6vLUaTpJgFtHykyPV9vpmMxgkxcQo1PLcoMAm7gHrG83jr0tgnMcPekstUOlQTCgdQZgQBspF5F/eBmMwyVoDYs4pxMUWCszkkTssffbbpjMZjMIUo//9k="/>
          <p:cNvSpPr>
            <a:spLocks noChangeAspect="1" noChangeArrowheads="1"/>
          </p:cNvSpPr>
          <p:nvPr/>
        </p:nvSpPr>
        <p:spPr bwMode="auto">
          <a:xfrm>
            <a:off x="63500" y="-830263"/>
            <a:ext cx="2638425" cy="1733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data:image/jpeg;base64,/9j/4AAQSkZJRgABAQAAAQABAAD/2wCEAAkGBhQSERUUEhQWFRUWGCAaGBcYGBkZGBwXHRgYHBccHR8YHCYeHB4lHBgbIC8gJCcpLCwsGCAxNTAsNScrLCkBCQoKDgwOGg8PGi8kHyQsLCwsLCwsLCksKSwsLCksLCwsLCwsLCwpLCwsLCwsLCwsLCwsLCwsLCwsLCwsLCwpLP/AABEIALYBFQMBIgACEQEDEQH/xAAbAAACAgMBAAAAAAAAAAAAAAAEBQMGAAECB//EAEIQAAIBAgQEBAQDBQYFBAMAAAECEQMhAAQSMQUiQVEGEzJhcYGRoRRCsSNSwdHwBxUzYnLhFiSCsvE0kqLCQ2OD/8QAGQEAAwEBAQAAAAAAAAAAAAAAAQIDAAQF/8QAKBEAAgICAgICAQQDAQAAAAAAAAECEQMhEjFBURMiYQRScYEyQrEU/9oADAMBAAIRAxEAPwCzRjlkBBBuCIPwO+JYxqMeweQJqL/hqwomPKq3ob8rwNVG5PWWX4kdsN1MXJAA3JIAHS5Nhc4H4lklq0yj7EiCLFW6MD0IMX/3xC2XavQelUYrUECoV2O+ioAbFWiSOjBh0xztuCp9eDoSU9rvyVpMm9PPjWAJq7gg9I6E98XEDHndHLsM15DPILhZjobf1fFzHCKijkzFQdgwDj742KTS6BlSvsYRjIwv8vNL+ajU+KlT9rYz8fXX1ZefdHB+xxbmvJHi/AfGNRgD+/VHrp1U/wBSEj6rOOKXijKsdIrpPvK37SwAxvkj7Nwl6GWNRjYcElQQWG4BBI+I3GOiMMmmI7XZxGNrVKSyqXcA6FEXeOXfe/TrtjcY7oWdfiP1wJbTNF0yqU885zjN5GmpBDoJB6avUxg2kfTDf+9VHrSonxQkfVZwJmljire4b9G/lh3GI4r46ZfK1e0C0c9Tf0Op9gRP03+2JymIsxw+m/rRT8r/AFF8VXgeUqHN1UFWoiorTDSJ81hT5Tb0CPlh3NxaT8k4wUk2n0W6MajAn4euu1RH9nQqfqn8scUuJPHNQaQSCFYMQQd4MSCIIjocN8iXYFBvoNIwJ4gb/ncue6R/8DjpeK09mJQ9nVl+5EffGuPLNbKOpBAgEhgdwOx9x9cTySTaopjTp/wFRjUY7jGRi5A4K45p0gogCB2xLGMjGMarwmWrVY1NTA0iYEmbm0nbbEVF9Shu4B+oBxNmVnK5kd0/jgThRmhSP/61/wC0YnF/Zoo19UyeMZGO4xkYoTONONRielR1MBIE9TsMQU6ysW0GQrFSYIuI7/HA5K6DTqzIxkY7jGRhgHEYzHcYzGMMIxqMdxhLm88/4+lT1HQaR5ekwxn4yBc3tiTlRVKxs6Agg7Gx+HXEPDqsnm9dMlG99t/Zl0PHQkdsExirLGSz1JFclMxqLq5JhtUowbc8zkQb89zthMtVvofF3rsB4hRprxJTTbUGdZXqrBhI+Hb+pukY8948G/HHy7PqBX/VNt7b98XvIV3dAaiFH/MvSe47g/bbEsEq+rKZ1f2RKRjIx3GAuMZvyqYYiQW0+xsSR+n1x0SmoqznhHlJJAnF+OinTc0yGqRCgTGo2knaBMm/T3xHwzgOW8lAqUqoA9ZVWLH8xkjqZt02ttgbxVx7Xlgy0QsCAQtoOK7/AGecTf8AENSJlagLEdnA3+Ysfl2xxwzqc6kd+T9M8cLiyzZ/w1S5XWn5hpgiCzaynZW1dBOlWkdBGCqfBBAKPXpyJjWf0MjDWMLOMcPqPpei5WokwD6WBiVPTpv/ALEXlDjuKORT5akzPwFYenME/wCtEP6QcbWpmEgladQC8KWVj8JkTiWpm2pafPAVWCxUU8gYgSrz6OaQD6Ta4NsGRgxcZq4sEk4OpIqI4utXNpUWmwqbMsm9mBiVBG837EYtRGEHF8sE4qpW2ttRH+Yghvqb/M4sMYGHpmzdnEYX5LKBa9duraR8udo+rE4ZxgekwNSoARI0yOokNE/IYpJW0xIvTRLGOXSf6/r+jiSMajDNWqFTp2D080rMyTzJGpYNp2NxcHuJwi49wdadag6+iqw1Dpq1Q3yI+898OK/DiawrK5BChSpurAE79RYm46wTO2BfEubpslEBxqQhtMGbObWESNOx7jvjlnLqMuzqhG7lHoakY1GOaWbR/Q6t8GB+0ziWMdSOOjiMajHcYyMExsJNKsO9M/wws4D/AOmpf6Y+hI/hhi9BnR0Wo1ORMrE8twLjae0YR8HV/wAMHFRtQ1SIVgSGYDcTe3XriN1Nl6uC/kdRjIwHR/EhRrFFz1Clkj2uGB+NpxocVIfS9GqtpDBdanuAUm4kdOvtinJEuLD6diPjhXwn15gdq36omC6XEqRMB1B7Nyn6NBwNkaeivmdcKC6kFrTKkWnf07CcI5LmmUSfBoPjGRja1FIJV1YDeDt8QYI+JEY6K4opWSaaOIxmO4xmDYA6MVziDAcQosWXSFKk6ls0OIN7XMX74ssYq/EMog4lR5RzqS1rEwwkjYmwxLJ4OiHksi32v8L/AKYA4/k1fL1NQEqpZSRcMASCO2Jq3D6H5qdMf9IGOfDniXKqKnlabNBkk7LNtW2/TE8mVR0yuPDJ/ZHm+T4k1fM03ZecMoaAYJDDmE3g2++PR+PZTNqivl6b1Cp9BdUUgzclxcbCJG/ywVm/FyhQysNTAgdhc37b1FP/APOOmFXFvGLSQDYqLRPOACJB6QVtb0++OT5FVHS8bux7luHVXQMaZSQCQzJbuJB0mDaxi2K34qQtTR1IIpuQR+8eQso+1/eBuYA4z4vqVqQpyQLAkkAkADotlkyTHsOhmtcWzFRst5ak2fXbeCAD/wBqn642TO5Rphw4FCaka8b1/MCiYC2Amx3uB9L4l/s4yU5tnkMKVMwV9JJKr7T16YrWbqmqATqZva/S5GPRv7PeHJQy2tiFesSSDAIVSQBHfc/MdsT/AE25K/Bf9W+MH+S1RjIwFmuM00kahIE/y+U4kyOeWp6Zx6ayRbpM8Xg6O85nVpU5cagzrT02IOswZnpHTriX8KFH7Mco/Jtp+HSPbC7xGJoGL6alNjHaThsJBkYjKFycovZ0RnUVGStf8Kx4iqA8QoMOrL+oxYYwHxzhyVKlNvMC1KcVIbZkBBaOoIA6fA2vgmnmFMXHN6TuG+B6n23scbBO7T7N+ohVNdHUYWZSp/zmZWPyUj7mFaf+5cOaNmEdxiqeGXJzTliWJo3JMmRWcX+Ub+2KylUkiMY3FssYT3wr4h4pytB9FWsit1F2I+OkGPnhpmWIRiokhWIHchSR98eJ1849emxImIGwAAM/1/UFcuXgUwYfks9k4fxCnXQPSdXX/KQY9jGx9jiv+IMjUFaXGqjUBZWVb0mQDVIG4gCepWIukHz/AMM0a1HOURSbTUZgh/MpBNwwG4i/6QceueIs21LLiom6vPse4PxxCcvlha7RaMHhnxfTI875LUjV0JUBHIQFOpmMIAe5YgT/ACOBuGeGhRSBUqhjditRtOrrAMiPjfviDLcNQV/NQg0Q2rQrSqZggqzQBax+TEmNsWOMVxSjk2Syxlj0L/wVUemvP+tFb7rpOI69XMIpIp06pHRXKE/+8EffDSMajFq/JC/YCnGBTBerTdF03PKwBI2JUzvaYjCXg2blkoUyGXVUqOwkcmoaBf8AeZo/6Tiw1OHB3DA6WPK1pV0NmVxsbbHcfbCrw1w5KRrBSCS8T10KOUfIs3274i750y6rhaHMY0UxJGMjHQcxA62hoI97/X+f174S8DyQpZrMIJIAQrJJIU65Em8SB9BixLhAlFqWdcUwGU0gWTYgBj6PgT6Ta5iNsSm6kmWiri0Owom4B6X7HcfAjphZlOEIFGgvTIkSjkeklbgyDt264ZU6gYSNv637HHNAev2qP92J/jhtNi7QCy1EA15imJn104Jg9NDfAbYzB1BYZzNy0fIWUfDc/Fj3xmAlLwFtJ9A9Kq/mpSdqyOwZhLUqghY6+XJm/wAI+iviHmjiFFGYHYpU0AHTBkECx2YfOcF8S4iqZ2izhl003BBA2aYIIJBEi95xDnc6tXOZN0kq0gd/UQR8jI+WJOSurKpMM8V8Md010hLKDIG+neV7kduoJ6gT5B/eD0qjFSLm46H+u+PeK+bVQxmY6AgkkmFA9ybD3xVuLf2e08ypctorEklgJQnry9pm4vBvOJ5sXJ3EvgzcY8ZdeCkZTjgqK1iNA1MLGANyL3F+mMyfHUqTePc2nvE/PCvjnAHyzlH0ki4ZTIjoe4+eC1ytLLZQEMKlWo6kbjQInlFw19ybXiDfHA4o7lfjobqwNwZxIq4XZbOGpVdtKqCfSo5Zk3Ha1vlhmGwjl4NxNUqKhpAAJ6gAH7YnFZlUwbAz9YmPfb6DA1bMqilmMAb4T1ON+aZpsVC9CLybSb37f+cZdCZOtjGtxFvSQSdxC9PncYnyXFWQHSW9pB2/hgGgj6VOttUyCDAkESRMW/3xN+NHNcLa17e+n2/QWE2Jnf7Wc9aGlHMedQrs92TyypJuJYq2x7QPljilxu0lRBMjSAs9QJUSAe/QYG4LmqlSlXIZlCqGtADjzApBjezDfaPfFc/F6nIgrBOxg2JmB/Dpi75KCpg4ryeheIn1LlGn1U1kgkbqASDMixN5xDxbOujAUGBoaQoohENw0DcQJN9VtMfDEfF2/wCUyRmf2aie8LHX4YQPnixC9Tv7DrM4pPI41QEvHguLcffLCmKjksRMNTaowIO5anuk2JPMOoOCfC/AazMmZYClSakwgzJ11da2N9MXkgGCoHXFc4d/aEMsyBmatpkEfkAPb94joT2jE/FPHdWoS2swb/L/AMYf5ZKrKfCvXZcc5xWhSZVNQu5OyrtEzJJ9u2PKfFVZaZFOkIUsSY2ZZt8QQfpgg8WDtJYaie4+n0xxmMgrkFhcf1B9sLkyOaVlMUI426FXCshWrZil+ycA1FuFYKF1C8xYR1x614rWcnU9jOBuBcZdsvUeo9NVy6aqjuXJK30wF3MiN7kjvjjN5CquSqvmGHnV1Wq1MCBSUrpppv8AurJ95+OLRcUuK8kJqUpcn4C+A8PWnlqaoN11m25fmae+8fLBKNosfSbCfynsfbscU3L1mNNZdo0i2oxEfHBGYzpFGNDVGUjRB5gCebcGYHT72xnPi7ihVHkuMmW6pmUG7qPiw/niFuK0RvUT6z+mKkVHYY2MWWdvwReBLyW7L8Ups6BGBJcDYxeT29sI8tnkpVcwjap82V0i4tE+2Ocq+mpTH7rqD/qJGr6RHywDxmn/AM1mVHWI+YbE+blspwUVRYafHk2eV/zRykdDaYnDClVVhKkMO4MjHniJVVaW50k6gD0JkYZ6GptuVYdVMGNxtuIg9jh4Zn0xJ4V2i5nCorGe/wBVBvs64X5fj9VfVFQe/K31FvqMFV84ozVB2IVWpMJJ6nSQCdsO5ptCKDSYzrZa+pLN17H4jb+vnjjKVpZwbMWmP+lZj9Y3E4MAkSLjuLjAiUwz1Ae6/wDaADbY23w1U7iKnaqRIm7/AOr9UQ/xxmAOK8Yp5RgKhZ9YDCBBFgIMiDYC43/XMZZIpBeJt2J/EedFVqLdfLbYcvMoNmndevywtrSKeVjeakR38wm3vfA2c4nqoU6v5g7ah76aVuu/8cd5zOTlqFQXvVMbXDTHtfHn8nKVv0dCQz4HxEmqKhB8qmZLENBOmRsu6hg0d2HyuQ4tT5PXzkBP2dXmJEiOTsCfgDjz/hFBPKp+bVUoAakspAJNQqS7LJ/xDGo7cszi5efSpOutlSkKPKUWZdzDtYWAprGoj/8AI3bFcM+MNAnC5UJ/GnCEIeoGGqyAAeoBedp76rD2GPPuIglKYkQGEDvufnGPS+P1qZspBUCBHwsP0xQxlA3K1iux6x88ck3uz0MelRrhFPSk7yZ/hg5swoE/+fpjaaVEC1o/rvjqkAxYFgqqJdrSB0UC1z72FpicRSvsdsrXiHPkuqWCFdQ7mZFx0No+eIuCV9NQ1DBhGs1h6WA7X2j4jFz4pxTR+H8qg9OjTptSNWoiuTqCBahZQZMIVERvA9RlBXT8QeYkoo0rMA7ydp6/w+V1SVITfkGy/FHKgsQYkNMH3FusAR88GcJ4qtMkVidDLpcdlO5CxBgkH5HvgbilVVorR3ZboCJIBPNeOvY9RgVspNJXAVmd9CgNJVgblv8AVci5sGxnE56fIs/Bspp/GCVYCiVDAgiRUpmBG4i4PYr7gVX8OxYACxaPvBxYvDIp6a6B2DrRYKJMOvIS0W/MPhDgdJwloV4qlWMamgNvF4gWvvPfb2lpNqOgSW9Fx4nTjhuSvOlYn4MwGKVmnISBMsTJIgkTYdO023t7YvnE6QXhuXE6tLMJ2/O2EXAfBzZti9RiKSkgXGpmB9CkghR3J+G+zS2osEHTKWRfcjGFCYliQOh2+mL54iylIiitMjQqaFWdRAWdz1JJY9Rbc4Trw9RsMJJ8TpjUhD5PMoWxnp/ttiwZavooBidgf1MDAbcPZa2tE1ArAjo8xt/H3xNnskSi0AYaV1N0EsLn2k/bC8raC1SCuBeKKgdKfkpUUP5jqWYAimpZS2lTyrLMOmoKTZYPqXEKWvh4rH1ZhPMvuE0IKa/JYn3Jx5hQ8JMjUkRxUqV5AIWNCq8O+55dKkn5jpj2DiaIMhSpIwOikFiRMBFEke8YtHsjPrR5rkG/Zr8McJmTUCFRyEkMDG22JcnUVcqGtIq6SSTZdLMBvFz3wfwCpRepBKM26oSIJ69RJgbT9YxUhQs4dwtkSp5ZBVbrTvMG5YsSYEmIA6Tuby8OzvMweA9O4E+oEkIw/UjoR7jE+f8AED06xDItJRICKIIWbMwA1KL736YJoeK1JpoJ1yWdhJKqAeUQIIgLLe59sTsqo2Q06kMnsQT9R/ADHfHVjO1fcA/19cZxTxdSBBamlTtIYNHSXEHbbfYg4R8b8S+dxD9kvJpUPC6uWeZ/3rTI7xtfFE0ifFsZzg3LVBUApuQCPQ56f5W/yk/Q4RZ3jFOkebVpmA2m3x37XwbQdXpLVRgysxURO4AJ6W3Hv7YL2DcWSVAVJB6e8x8xuPfBPGPTlT7Ef/H/AGwsyuTYVVWnAVuXTsq7nlAFizH4Sb+zCtwGt+x8sNpDNrpn8r3ErJ5QeqzE3AucC/Zq9EABHpLL15SRf5Yf8O4kFUvWcCVWWPWGqjYXJiNsC0vDz2Lsqb2PMbAk+m3TqRuMJeL5RxUChl5BpJPRmGoiBPTSd+uC8nDZo4XkdBvijOpW8pqTq3KQ2lpgzseo+YxmKRxeNYWJKjfv9D+uMxL5b3R1/wDmrVhdaBk9NNWY+aRAuZ8ulJEDrpn54NylBnydBShDmrVXSQQZJUAQRY3xvhniX8PlnVRFRixkWZbqdcgb2AF7RtecZwziTNRoO1Riy1WMWkHUrl5NpLMxvbBhtf0czVE3hbL1ldlpWXzAGBhlanJGkg92m4Pxi2LznKC/hyGIenbUwaQzaohSAJA2EEWJ/wA2KXwdXWtpD1KdB3/ORqYuSGA0clMyW5rb/CHnHy+gJSGhKYCryMROmBZFMELADNYCIvcKlx0O90KuOZvSiuhWqGa+okPs2zRDCx3E7XOKxnPECBoNOoG9tO31wdnKywFrFSUstOlqAAA63EGbm88sWmymqgJ1eWFsB7ex6AE9AAP44RpXZRN1RPV4woErqvuSAD8NzfEOU4kpLaxAZYv0OoEH22P1wAzliVUW3I7n+ODMqsgAABvhf7D74aEULKTLlxXwmiUKD0EqMag11HkkFWUEIApNhqiTcx2wjyOU8sFffDPw1xqrUQ5MOgn/AAmdXbTa6IFjeZEkAGd7RLxjgFfLgvArKAJNMMCO5gzqA7jAlCuhozvsq/iDJ1BWU6TpKAgwTIk9tt4vtE4l8PUkZ21qdRoVCF2URaQRckwe3UbCC/4d44qJmo5VXSqCQzBQokDlYHmsGIt1gxgzOZdhWZ2pqDUpVA5W7SUdjAYKdAIno0g7grhoxElIReFuFPl8ySxU6svVZQCG2mx+BSCL4i4Vlz+NjQrI5YlCTEMhJSSJ2MExtF7Ah/ksvqzPmwo1UagtuZRt/hH0nvhjwHO5NFT8QzEoFa0IoBDCb8zSRpJEC+JqVqwxV2BViv8AdVEDoTYm45vqN/lgniNWplski0yNVRFZpJESJIAjsdrd5kmR+OUsvVpebQimgPlqmqZgAuZYkzzj6DBfi6iTlaepVDhFkduWCBB5hM/CMV8IRKmzzypmmuCbAk+4J6ib/P8A2wTkuLAwKhg/vbA/y/r4YhqqZEwR1Hb4T1wEWglHI5TIBiPjPS2JSV9lYstmXpu6t+HAdwpIggwP3jfvAHufYwBm+BZ1IqNTr8yFzyMYWw5oBEx0PTGuFZgUqGqnVNOotQBggAJptuwJPNGmynYvMXnHo/hyvmnpA5llqUmIKsLM6EbsFvsYMAb7g4McaSM57sqnhvL+UlGoV2auDCgGaahipMXJZSL7CPhizcJq6qZ96U/9v88Ka/CBQKUwKjAVKsBiGby3QlQb6ZDlmEwZYdTjrwTmxVQmIIR0JiCdJHN87H54ZxpxYYyuMkIPLJyWaABhatM7d1qj/wCoxVkqlSCDBFwesjri20cpUenmRTVmZWQKqiZLu6sIi+ym2LN4a/s9SkgqZ3ynqNBWmqqUS/5iLVCLSByweu+HkrJwlSK1mGqJlRma9JPNrvZyratEAioV16IOwlNgD1Eg5zh9B0pt5hSrUYjlYGGAltSHew3EXIHQDF08eZxnoMp5SEKi83BUqIk9p+B+OPPsxwwaVqiAKjMugzIK6SRMe+oexF8I3Q0aYPxDMojtSQMQsjUWvtJJAtv0t9rz8CrxmWUPGqkAWEepQBabG14+vuNw/hLNpATm69/hv8/b7YY8V8NGm9Nmqbx+zVDqIIB5YMktJg9IPY4Vb0O2k7FfiPNF9KhtQEke/wDvh/4UolMgNVicwWAO+k0oBjeCUwNluAKNRam4OowGMsqzyg6bah1tv06Yc+H+CFswpedAuQbFoBMaeosJI9pF8Vx67ZHLJSeh1Q4etGn5uYtya1UyIXcE9SSAYHuOuypv7SFYs1MBQgiCkSDeTzXvO/ffD3xNmSRDLCi2sRrBM6rfnXaQBO/vjzTOZlBVCumoCFMH1ATt8Sf4WthZSYYRSGmd8bPXYKpg3A0xqj2nbYXk7e+FWYzjNfW3NLHf1KoUmfeFxBUqIENNUGlnLXHNYAaSfrb7jDBuAOafmRUJ5QgiQGJbULCbAAyYEzibfLTLL6bRZvDXhui2USq4DtUZvV0CmABcH3M9/rmGvh3hdb8FSQeUhR3nUgqE6irTOqBvEDtjMdEaS0Q5vyymU8uNKtqBTzCWpupjpfYSCsAiRsL2s3zWQo0aNNqDapqap6gFFdFveyld4JN9owDkMmi0GXWzg1ANWmIGlhp78wv8sOOLazRBqJoJqkgQBIKWMDp7nffaMaLVCMVcI4rUr5ukKjltVRdcmJk7E/C1++LdxXIF5EgSbyWUwTtKsCNtu2PMMtPLI5gQzT9fp/tj045mq2VFapDM02URpGowY2K6Ikn79EY559xLKotRlQggNCwu46X/ANpwJnRpS6hY6kmY6/O2/YYKzOYPmEhhM3WLgX74grVSVNxcT9N7dMRfZVLQNwnLmqbISWMAKLljYDYfTFjyHhDMOYam6KPUWU2+Qv8A1uMB8H4kcq4qKoYrsN7kMNgber7e+JavjLNVSGaq4H7mjlF9ojSfiZviqlRNxbDONcGpZZqZp1X8wxYxIImDYW9hh7X8XOy06lV1RSZFJBDswsGYmISRIUb2m29Zr5x64DGS0RJVRYb2xqowqGmg9agiDEQJiPv26e8I8oyx0PuA8PZ6xrmgqq6s1MkKUVg1iRtO8ExfaJEIeO8W8yupmppFhqhbXMgbCZB2m9/dr+NrU6CprJMBUpxpFyxJIAk/swBDG2ok7DAS5AZmsr1Kiq0gtTAYsRJMAkaSRKyOxgTBw0XYGZlc8cvNQw2lCdIYEwysIMLYgXicXvxV+FzyUlU0lpqvK0KCoj9mg6gdSJjbFSq5VBlXaqOVlgj081pj3BEfPFYoZ2rQRL66bzpVzJULAFx0g2HYWjHP4aRXHBrfsuH4WcnWZgsq+lNIAVUCrGmNp3JtecScWivlAwLSFmE6vAlYg3t9hiDgdZqnD67OZJqT7AaQAAO1j9cC0a5SjqUki+pRExeD97+3yx0X9URl/myq1qcbbe8fpe2Bq4BY7DY7fxHwwdXptdmBF5HKQsfMYgzJEIQY5bwPfCDnWXplhpAEG2+8QYmPj9flj0L+zaj+xqryiHF4UMZBkapnYKYAO+KPwoCdMkazpBHuY67WxbfDtZvMOXIdUqan08y6gEW7EASumDAI3jGj2aXQT4tzlIcquDUB2AJtc3PpO20CbyMReEeKCpmBTCDWKbTpkmNJvZdvievywu8Q09NUKqhUYkKEVLlW020i8zaSZte+CuBrTqstG6FxcqNLagjQ1wC0XF5sSOuKbbWibpDDw7w0+ZXLoR5bFxrS15WDIkyGNvYG8Yf53xD5FHzCApJKnlJCyxgjTMLBPbt2GK54VqMrV1qEkqQJkeqSDvvI+wHfCvxLxcSAkOPzKbrH7pi/vbvjSdGirBvEHFmrKqNAVSTqUkgmLfCLn5zhEOJaEKMJXWXHeYAN9um/scMi9JwXp/s43UA6BvyxJk+4N52nCzh+R8+qVUKG1Sqs6qG7gFyBMCT842stWPdDXwxmA41O3Pr9BI0hCrRbqdUEse498Wni7CMowiIj2iDhFwzw3WokV0VGVSQdDgxYhhMCYmLTtG4OGvE8670aDaIAaNU7tJkRG3v8cNw2/wCCbYu466jzBScaRVJBExFrbExIMe0YO8KcZKUNc6odV1QdF9S80wQOaNj9xgTPOlZ31KQrEE366VUmYG8T88TZemlKkyU2YhtICksIh1aV3uImDAibgxifxtT5UKqGmeyxrU2hWUgwAag3Am+kCPYgAmQRIN6Jm8lVlmqKzX9ZEyezHoYE/wApGLFxHO+XrCu0HUJII1EdpMEX7T3AmymlqqLUALG2okMQugCGGkR2WdjY7g4dlE/IsylJRzEEgwVFzp9x1+G+2LxlQRTN5jSR8NQEb7ANgDO+DaiKDSKuAolNS6xYbbT8N/jiDg/EGDeUULlyFi4cQymItJ5djEdxhfjUtxYrb8lsyXGRRpAFKrksf8OkXAsnXUIO/wBPhOY6zPDlU8rVaYjemYDQTuHbp7d/hjMPC1FINFb/AAeik296qG/QwwPXvebb4I4xmGejqe5NXVMAHmU72ueUb32v2cnJpVTy/MYhWBkeUFUg7AA232g9sBeIMh5eXP7Q1JqC5VViNX7oEz88JCS6GcGtlS8RZ+lUzDgABUGmmBCry+ogL1Jk/r0wwzfG28oUSFK01URzhWAAEMAQTcbW2E3GCuJ+GkoHL6SNJcM5YgmWKhYECbFj7Ad8F8e4YalCpC3VhpqoskgIpYsJuGfXaDEW2ErHa0PLXZS8zWlmJksSReAokdPfApAiLliCJF4/r9MTAPJOtG/1CJHsRvPcH6XwFmKzCALSb6fnAnrv98ZaezdrRJw8E6NVpt8IH274ZZlZi97gxMT2gd8TcD4M9ZgiCWF2PRV2k95mI3PTBdDO0svWda9PV5atABn9oI0/Ffb6z1Xlyeh+PFE/BuDFqdVwRKrZAZMmbntsd+/thflciwVq86VR1pju1Q/lk2EKLkxEgdcWXj+bRaWXoMWpsTqZdPNTRtxym7RI0gwNsRZbjOXpA06VIVlB5XqCCZLEazoIZgIMiNyAIE4FUzdrZHmTWquqGijMoadJNyyj1ML2UBRMSB7248Q+HEpZanXhkaWUUwARPRmaemqNoMAd8WSjnaziKdKhTnuSbfAIPf8AoHEfEeBtXUJWqIoA2poSoE6uphe8xfuMBSVm4dMrvhzh61cxTp1y1dQi1AszTAh2EhTcaQtr9Zwq4lRFeutGjT0nUSTqk3uTdtIAX4dRPTFpyfCFy4ZaFaq77Wp0SoE3JYgsdIJIG3e0riu53wbmzrFOYN2LEKWkzJIO38cOmuI0ac7l6LFwzhLUcpmFYypPJt6RrUGVJBmJ/mIwt4Hw4MQ7qQhDKahI0GVKkETOx7dMOvD2Tq5fK06TqQ4bSZfWu7EFQTC73EdBhJ4tzKwqUhAVixgSS4sfnMgm2x3nDrJf1IyxpWxBxfLtTbROpb3UysT9AehFgd+uE+b/ACR7/SwnDXN56pWYSoLEADud72Fyf0xLl/COZq83lMqDYsNJi5kBiJ+w98CUkjRizXhzJebWp09mJJS+klluLjqIn449F4/lEoqtZKaLUWGIAAkEgOpIEFSGi5PfCrhnhupR0qiPKc12orLW1EOuo9IiLXve7SrRqtRq0swVJb0GQ3yJEdYMkfDrhFkop8dibxBw5nqIlNWaprhBqkEMZIbUo0EAAEFj6Sdr4c8M8M1aVVHNRIUyVgkxcAekf13tgpvNdPMphZIBljTBOxMMCd9jqgW9hhZk/E2rzpI0qwVbSI6GxmSet7RG16xla0SlGnTFXHKSgs1EksGbWYBsQBbqvS4vzG42xX+FZB8xVhNZUetwJAvYCN5gx9dgcXBfEVQ66dFEDn1VSCdFosWAuQBuoNu04ZeG6NNaRAPNTg1BBPMTdpi86Sdu4sBhMnXIbH+0q+d4TRTU1MOsoUEmAH2UytiOhBJmehGBOAcMppmadQtTNOOY1NSosq0E6lUNBsLQTEwL4vHE+DZfWa7laTKJNQMQASCNmGmYNoht+2Kw/Hlr06iDUVUgIskc0k+YYB/dUBe0jrYRnb0NKFIfI9PL0ytE0yhBKIKqmZMwIMECfhbfphBmM55mTgAgU60AnY6uY+9p+hGK62SRqgLtUJY8xFPe/wCSIJ950xfFmNNXyfmKDppvoXlK9QWJH7x1AE9YFzisZOyUoijN5kIVEhiQCxAIAJEwJvYETPvixUeL5OjFMMryyks4BDHqAVWVWQO8TfqcIvGGXIzN10oyq0KABpsG9IizAjb9bwZbwE5hqtdFBksADUZV/KOXlLEdA1oN7Yn8r9lPiXoc8X41Sr5lCoZ9MqUgVFamfULCGIkmeWPvgGnwRqC1a1VRTVlKJTDBiGboYkgAA732xbKWQp5aifwYPmFYqVqzIPMH+YkEqtjYC0GQcBZDwcdTPXrqwIP7NFEB2m/eRMAQBbB+RJ7YHjb8HeR4dnCqN5hCsoIPmH0xItJ6f0Og/FcutBm11g+ZKjS/sG1ASwvJEFt4gexsmRYJRWmagGhdAKqQZUCZmQLA3PWNr4TcS4Y/4hDVKnL1ACzKQHZrmmpIBaJMgCBGBGbdsLgloXcPTM5wGqiVQlgIdEkizXeS0ERIAFvkMxcqWaRQBT8oIBCgMQABsAFBEX7/AHnGYT5H6G+P8lQNbJNepXLkdWqMCPbkUWO9h/tNW4rkvLPPIkcsO8wDE6ie57H9cCnhGYJ0oyqu5PlKk3btTgmxtJG9zfEx4PWganYkAwTToxPWAbx0kgC1+kDXsbfogzGcylWdPM6g6FJbSWAJUgNyg2A1EiwFjthVxHiLq0pU0t1VXBOwMHSYuZtNiB7YeDgzqsVElZ9TRIJsCISbkzuB6t9JBrfEqiaOVVNSYJiAgM9FAWdu/XrEPHrROXexZmiXYu2ppmSdz33n9MSZng48lK4J56jKyxYMFBUgjuJkew744pqKYZqmohpAA3ZhE32AAIuR1A+BlfILTynnudBquppKxALJJk+u4O/MojpMnBUbiblUg7wfVZcwyoSPMSJAJki5HKQTb3xvhHC6395vUdagprUdvMVTeSdGkwQSdQtf32woytY02V5sDNu3X7Th8vjoeSgHmVHIALaiBE3CncmB2i84ikyraHuc4LlnqKXqujqQwjUCJuLMncC0RM94wculSXGYqFpPqKsQLXCqkjab3sfcYqlarWqAxTekvuzhiVgxy6XdoJEkEjqbYgo8RzUNTp1GfUbmn5jGYAsdx8DO59objYvKi6ZR6J0jz2LQAup7sNrqNJYmDva+3eV8kfTzDciRO+w6xc26wDsZmn5XguYzBlqgkgx53mKx077IQbDoemww5peEqqIAcyQwFghYiB/qIPv0+sYVxXsKk/Q2fhzHl8x7iNYYhosTAJgbAzebW7CHgDNCnNVykCOaN7KTHt1joTNsd1ODUk/xazPywzGo4IgbQG2iRvAwZwlaGjTRcEmWMXIYAdHJjpv3Mydlv0NXsU8WC5akzGtVqMykjWdm1BRAjeG3/wAoGK14wRRRoQOfTNo0gNzfTVJB+uLpn+B0MzCHUAuxRh0vDctoiI3+OKL4jyDDNU8qXARmUAkrYHSpJva94kfxw0JbFkrRngDgy1a3mVNISn0LEFnKnTFx6QC872EY9Co8CprDLqWPUBUqBYBmbtECJ6/wxxwzh4o0xTo6PLBg851azGuQNQN+5mZvgnzCWIL05naYIUGJOxPWDAEfKVlKxkqJRRADXtN9RYkWn6neB3t0wNmuHayP2jbkEQAD3I5Rc2i957YhzOfKVAF8uSJhtQBtuopyZ3NwPe9saqrWqkHztUgsdNMnSI2N5sW7byZtZasa6Bs7T/CZJwSagVWCqQPzGSJE2E2A6ROKr4e4HQCDMV6qzqEprcKtPeGKrzGLRIU3G4OLZxbgorZfQ9VlAEFtCgE2JIBiL2gH2ibBFw/wHlBTYO1dgD63UoD0hdahYPa59+heL0LJbGlRaUVfKr0RTMMlMMiDUBZrkKAZF+se2Asjkq3nS9OmYA9NaDzGA0dSIsSI2vjvJ+B6VIstEZgA31SiiCDuDe6ne3pMWNzUyrUSy0aVUy0lzVST3Zpkkiwv+7G0y7yS/wAbEUF2ed+IVqHNOaqKhJsqgBAsSpWJBkXmSTO+LF4J4Kj0/PfSRqZSrMAlhaQRDQZvPfscOq3g4saZquz1JJYOxYaSQGEkAd9hF97X7Hh3yqZWlroq516lqsQLdmEHZTci5t0wnJD0NW45SBKrVoqFCjSG/LIiykCYEADYxtibMVVqS06r7mW5YBmAB0IOKmnAqlIlqpqVArWYVKpgQSLIdUG95i536sc1QyxQhqmoNcaKrkgiLCahkgC47HAaRkyfiXBxWaWRZW9MOSoPfl8sECYHXcE9MQpVc00RcxRRhudVKppTTZeeCO0TywPlFS8N5OsAaRLgjrVqAKZUH1CRsel/aBgmj4ZySGWp0wBJh3PKRsCGaIkGfl3g7RtkVGkzkmpm/Mj0qiZZQW2LMGBEE9xNz1xNXzBRtH4xVWRfVR1BjvEUwsbmQYuN98H5fhOXFqdKg6q0fkYzaZ6mxtJPaIOA38NZQOS9NFBBuGdVEyPzPvexHUE2jmNo2xZm/ESLTAWoXO8Ozl1kflanFMAb8pv2IuQOF5qizf8AM5irMkgq9ZVFiIspG5Gw6bjq1TgXDSAPMQM37tQnfaDO4mZ/nafh/hLKr+0RfNjqzKynYRycpkzvNxfvhrikLUmzWXyvDSNRqyTaWquDboZbpPS2Mw/dUAA5Vj8u0fLUv6YzCc/5G4nm1LM1UP8AiuBpE8zEcwBi4gyfna0zhrT44sKXrZjVEkBlRRADfukgWFyN9ptLji3CFIgtDrYHTzDRJCiGgzJk3+04q2c8P1dYNSqgG41t5YJM6biZIAiVBXp0xS7FSoeZnL6qRZaj2E3YnTIkgAwCZvJEctvelcVq6dMemoASJBtNwYYsPsTbDVuJinTK+YmkrIgALIINo2kau8yCe+HPiPw5+xp06aMxUBiwQabreIWWYmw3jf3xldAdWUzN5WrW5Wo1KaoCNK0qhKqTq5jp3Orcybi+2LTkuCrmqJqZkHySw8qn5bUACAyramSWUL7r0JtGHmQ46UyyKwcuigPTCHWDLRaVAXQpabkxO+FPEvFFGp68tqb1BairpJO7GwaJJI9U9xfDxm/QsoL2U1+GSrIvmFzp0UkhgZXU0lhq5eZStzKi5nFz4BpWnRSvlajVEELFJHIALfuXnuWFio36L+HcdFFT5dCgC19Shp3nfUSdogW+mDP+MKnXyze6kVJFrrPwET1vsMaVvwaLS8loWuDtScHtpC7XO5lzI6W32ABxn4sklSlWATzOJVpiApDER7dIjvhHleMeZJVy+kAaaOXfpGkEhx0tfp36dZnjOaQHRRmmsqrFJJAWf3jFrxpsPvLi+h+SGuZzTiYo1XaNrIp5hvJkwZ2EdT3xDRyeZU6wqCdTNLEBOkfs0gDYz3WJ6Yr68Vq1FZ2GahjEhiF8z8kcgAA20jf4icQeelSZTNM9lPNcmLq3JcX2WZmY7ngDmWk8FrFlDNTUMxnSC5izDmqvMnoY79CRiOtwOllwKjVPLUncMCCYjYDmsRtMX9zisUa1UudC1yqgkKWYssC8nSRp9oE/PEmazKwfMo1WqbA1WaxjntYm9+ljfbB4MHNFuy3HKbEjzUa0x6CNxYMAYsftvJOEXifLUDTUpoZiQRpIsSZLQLk26ztuBhAMyCn+DTbTuxRmMwbEgmB222ttYql4krj0Kix+7RBFr7aZi498HhTNzsl/vNzPPToqFltLIS7RsAEJA3MH/wB3Uh8P4oKVTzKetybnkpEkxDDUQbG9oEwD8G1QZxgtVl1KJ9VNSLQdX7S8wBfeOvfMvxjMkalpUrHVpRBGrmKlgpBmBMbALtbBSA5Bmb4xmSqhVqU5gsaopMwOxOywAV9RUDcAA4Q1sxnKlNXeoz0p/fseYgnlgntJB29hhpX8Y5pJHlpb83lGJImQC4BsenysMANxSvVICiZnlVQAT8gSD/CLdMBRdmckwYcVzFmBOlIAlEKkAiQw0i91kmN/fDvh2Wz9AM9JEMmehJ7QHiB17GJuAML6/Cc2ygOjnSshSw9M6R1mJG17D6EngudJAKuJAiagBvMW1d7xsLYLS/Bk2SpwLPtNV6xHViz1E+ttKjttMSOmCctwLMkc2daQIgam+ZNUra5JOnobmSMC0fC+biVMS3NLH1biep9O/wAMMctnc3TUrVoNUmwdCN7lgzICd4O0/OMI/wAUMq82RV/C+YMr+K5TceoW3BIQgdCfr3OOv+DagGsZp3AuQpBPpmxZokAneBfBWY4tndDn8KU1AqSvMASLHSZ2A39iO4xBS4jnKrDRltCwCSQfTOxmCosfiO4wFyD9TpPD1RlM5uroIk3aCDJmATPS09ZvEGD/AIBpiW82ooN4KqTAnbTaIEzG3S2LKtPUn7TT7qvMOaJvUGokkHpuDHSIOI8WSkilzbVEASIIIuFN4E7wOU9xhVKXgPGJXD4EcLqFQKxAJW8bj8152PTptucS5XwSwIJ01bX1M6oCe8JqtIO43GxwVxLxbTCjyQWkXILJB3kkxI7qe898KKfHK9R1uq2jUFJkDrF2J/3M9cU+7Qv1GR4S9DnC5Wlt+8zCCby5JFx/KbDGcQrqKc+ZlXqBwY0EiIHUvIkDTawhcQ0uA+aytXaq8idKo3swBnaxO/bfphnleG06K8mXLCZIY0laxEEB3mL9NtQ2tKv8h6BqHFvO1RkFYyZJKLc3J1lB8jP3vgocUrlf/SvJ9IV003N1sCCNrix3PQ4Po5uqRpWgKa39bgn3gAEnbfvGOM02ZZGBenTK2kyxk3B9NpkET3G/XPfYVrohPGzT5XydZo2jS8CT1uPeeuMxOuQzWlT51JWjSwNJWuO313xrG0a2Vdsll6IBpEAaoYvUA9JvykXuIHLaAbDDKjwSmXeVSwNlDOxYjbWRzRO9wb7EXhfjqIwVKbAnSWIphmL21EgLMxPbbeSTjdDxTT1hyWVWIv5TWgOAo03YGLSZlOmNs2vA0qcPFSiyui3EOLlRcLIEDsL2uBewiRcu6grrZbLA0SQgUgaZgsTptMd56ECt4nUqSBUdRcsEKqEmNQBW4VWAnfa/TC/L+MafmWo1DqKxaWYiOrdhPSRv8dTBaRPT4Egq63FV3m7OQfTLAQu06lhfeSYBwwzeTd19JdpBUMFZQd0tIAAiCIOqALjC6jm6zaDTTTTXUILquo9yNBbZdJNgWAAm+CquezYFR1Wiqj1KTqmwP7ogG19InT1BGNTNaJG4PQDcyUtS8q8oItJkQb2JOmDtc8uOqVApPJRC6d5RSRaBKjTzEgdokneyvKcUzJKITTDPJV2R+UkhhdV06uaIjpfpMT8RqqxpgqRFtKFUBLKFGqbdNli8bwcan5MmvCHLcSUMaa6ZDKAIcqG1KOnKInfYadMQIwdlq0odJkAmzT6wxBJAWTEWmzX+IgyuXqsrEEUlidTAy3yTbliDYS0mZvFmKLlZp1Tt6FpKZYToInl9dp6Q1+yDhlSi5I1AKJgnUdRjVq02JbaBBmxEjbEmnW7EFYK8qj1KNo1FiSTaZAgwLzhHW4WUtWzBeZhdhq1AzYkfAdYN7XZZbgaltaFLkuxH5jckahqKoCfbb442gbJs7mwhGpigU2L7nSoA/wAQA9wTzemRMRgXKeIEFNqj1JgFpnYKAFBA7i4sZ2k4kyvCKTQzAVNjqIJbeR6psADYWJPsRiOqi0lL00IaZBGqZW4sIsALb3kgSROCE0OLUXE6uaxCxfmWTqCk3ud95EbYhzPFoIAFZupKowXflEkiPp3xPlaQCsAGZtWssyv6jaCbSSZiLRF8TLkQdQkDsxKll1HlVbmDOxb+QwbFYvTxSoBmnVBglWFImexI1ESBzXaP0AK+LXJtlWM7eoE3uYCx06z6uow9GRpwzhFEnpogX3kC9rT09pOOsvWCqwVgSogGbFjJtYQJEATcW64ZV6A0/YAc2aukmjWJW51AiZMEABhq3O4I++JKea0tyUWL9FAUGDaJggE7za0GO+8z4jy4PNU9N7E6pJkwLyduu83jZdxDxWFFIU6blQDDLIYwQSAYuLmbbqNouKfhB/sYrUrCddFQgsDLT22HWCTCxNgSMdZt6zAlDSpgxdhqYG38i14j2gQhy/iX9zUxN1AEaSWsBfvEEzMYhfJZqs7FgUJkS539piZ3sAICn5ni+2C/R3neN1KZIaurAMBpRC02N5kWmLjePjgdPEGZOoK5AIgQqkm2kkEHeAZgyCPjg0+BaqkEuhUQJXVe3vBgHc+8xaMO6HDxQVQjAFgBqCyBMwbGA0sYhegP5cFuKMlJ/gqdXJZx55axmy8wBnSbQYjbci8gdRgvhPhvUs1nqaQygkypa141C/MQoJIB/WxZVdWpEcgi7KFeWZiADuQRCtMQbTEHHeUr0iG06kYWLaW0yCNJXYEabctpYTvJVzYVArnEvC0HUr0k2ldUwtx0WTzKBB6nqRg3g/hamog1A9wCsiA5/LcSCLbwIO1pw+zlJHfUdJKi2pVZtN9Ih1sJEi07db4ytmgChpou880IzGSGaNEmCQSd21QDvjcmzcUbSiKWlEKiDvck7sQApUAkfwtiTy3DBpKyR10gAqNIljsN9jvFxcxZfLllirpUoREXWYN/yzsLRY2ExOO6SRWYqWckkEswKxCgBPiIFrArc7HCjGMh0K06gTYkwB7EdBJ6Se87DvRzEBZv3lukCQgAHKLAxYb9MWu6iSmhhKiGHl/l9IAuJfqJJECZOOaeWbUCXXyzcuPVcjl9IUXtI7X7YNAs2aEAEhgF2lefedN+YAncE30j44lcPyKqk9zrgKJWAIG8wIBFtibYhroSJlgu1iuqwN9UxsCQNxcHocTUCCsQ0aVuW1rNoBhj7XvdiBNsCgm1zQTlYqSB21k3NyF2kg/HGsTU6y6RrdVPQEwf66QbiDjeHViuiq5nKvTpsWcCl6yqKFOkLGmwANpEtMzNjiHPoiLOjVTUeaUnSfLJpnQCOnp5bCx3xvGYRDk7ZDUAiVqiGvBXSFEUwwUKTckiQATqgTHbGU8xpFW+vQianZQGPmFlEBSLDSbSLWxmMxm9Ajtka55lMQBoK9WPrHLAkAXBneBte4npcMc0mlljUoV4GudP7MQBYTLGG32AxmMxjWEvTUBWaSFOkgRGsEoIkGBNM33ACxEkYU8T4r5GX/ENTBKmAQ5LGpOksZUDcKZ/kMZjMH/ajPocZCquYbUVJ5C4JYg6wWsQLQA1rzIn4cHKylzIVVZp20kuyqBv+9J1Dp3tmMwEF6AKuc0sPMIqNVrNQU6FUKebVIk8p0xYgkQLYLyyaWVQBBAsLQdOoXMzEkbA/U4zGY1ACMrk1RQ1ALT3VjpBINgYncb3JG8xO3HCeI+bSuzSpOogKslWNgQSdPL1/jbMZgsFA3EuJNTDMrMdPOqtpZRpMztLEzJk7nCPN+LapbkVQQ2kTqPLMEEk32F4nr0xmMxTGlJ7J5HS0bbiWYrUyQyCGCkmSfzafcgRtP3nAdDw60K7VJDlvdrc1/iB8vfGsZij+r0JH7LZYOC8Hp1X1hAqmSIPMSpbmMggGVI0gwAd8NdCwzJTWRJAbYwCINjvo399jJGN4zHPbb2WpLokpU3LahGosoQlidIO/pCi1yLdtoxJQQo7pqDFQJAXQpBMkyCTMpcRBxmMwWlZk9AfE8si81RARqFKFkXdiGvMlZLWESD0ON16AWnS7sdA/N6U1tMkQCFOw6gG0nGYzE/9h30EcOojyk0qArs0iep1EmwibgzAkz0tifLZSoIXRRXVJEF/RcbwINlFpA3vAxmMxRJXQjZ22UNOBCAeuoFlRpm6juZG8jfptiv8E40aut3UAIhiCbgwdjtysbAxJvbfeMwr0xlse8PohQqi5KAgkAbN7dzGw3kjtjhasEki5HfcASJMWiDYCNj1OMxmDEVklOudMgAQNcezHSADaLdYse4tgenxE6vLUaTpJgFtHykyPV9vpmMxgkxcQo1PLcoMAm7gHrG83jr0tgnMcPekstUOlQTCgdQZgQBspF5F/eBmMwyVoDYs4pxMUWCszkkTssffbbpjMZjMIUo//9k="/>
          <p:cNvSpPr>
            <a:spLocks noChangeAspect="1" noChangeArrowheads="1"/>
          </p:cNvSpPr>
          <p:nvPr/>
        </p:nvSpPr>
        <p:spPr bwMode="auto">
          <a:xfrm>
            <a:off x="63500" y="-830263"/>
            <a:ext cx="2638425" cy="1733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data:image/jpeg;base64,/9j/4AAQSkZJRgABAQAAAQABAAD/2wCEAAkGBhQSERUUEhQWFRUWGCAaGBcYGBkZGBwXHRgYHBccHR8YHCYeHB4lHBgbIC8gJCcpLCwsGCAxNTAsNScrLCkBCQoKDgwOGg8PGi8kHyQsLCwsLCwsLCksKSwsLCksLCwsLCwsLCwpLCwsLCwsLCwsLCwsLCwsLCwsLCwsLCwpLP/AABEIALYBFQMBIgACEQEDEQH/xAAbAAACAgMBAAAAAAAAAAAAAAAEBQMGAAECB//EAEIQAAIBAgQEBAQDBQYFBAMAAAECEQMhAAQSMQUiQVEGEzJhcYGRoRRCsSNSwdHwBxUzYnLhFiSCsvE0kqLCQ2OD/8QAGQEAAwEBAQAAAAAAAAAAAAAAAQIDAAQF/8QAKBEAAgICAgICAQQDAQAAAAAAAAECEQMhEjFBURMiYQRScYEyQrEU/9oADAMBAAIRAxEAPwCzRjlkBBBuCIPwO+JYxqMeweQJqL/hqwomPKq3ob8rwNVG5PWWX4kdsN1MXJAA3JIAHS5Nhc4H4lklq0yj7EiCLFW6MD0IMX/3xC2XavQelUYrUECoV2O+ioAbFWiSOjBh0xztuCp9eDoSU9rvyVpMm9PPjWAJq7gg9I6E98XEDHndHLsM15DPILhZjobf1fFzHCKijkzFQdgwDj742KTS6BlSvsYRjIwv8vNL+ajU+KlT9rYz8fXX1ZefdHB+xxbmvJHi/AfGNRgD+/VHrp1U/wBSEj6rOOKXijKsdIrpPvK37SwAxvkj7Nwl6GWNRjYcElQQWG4BBI+I3GOiMMmmI7XZxGNrVKSyqXcA6FEXeOXfe/TrtjcY7oWdfiP1wJbTNF0yqU885zjN5GmpBDoJB6avUxg2kfTDf+9VHrSonxQkfVZwJmljire4b9G/lh3GI4r46ZfK1e0C0c9Tf0Op9gRP03+2JymIsxw+m/rRT8r/AFF8VXgeUqHN1UFWoiorTDSJ81hT5Tb0CPlh3NxaT8k4wUk2n0W6MajAn4euu1RH9nQqfqn8scUuJPHNQaQSCFYMQQd4MSCIIjocN8iXYFBvoNIwJ4gb/ncue6R/8DjpeK09mJQ9nVl+5EffGuPLNbKOpBAgEhgdwOx9x9cTySTaopjTp/wFRjUY7jGRi5A4K45p0gogCB2xLGMjGMarwmWrVY1NTA0iYEmbm0nbbEVF9Shu4B+oBxNmVnK5kd0/jgThRmhSP/61/wC0YnF/Zoo19UyeMZGO4xkYoTONONRielR1MBIE9TsMQU6ysW0GQrFSYIuI7/HA5K6DTqzIxkY7jGRhgHEYzHcYzGMMIxqMdxhLm88/4+lT1HQaR5ekwxn4yBc3tiTlRVKxs6Agg7Gx+HXEPDqsnm9dMlG99t/Zl0PHQkdsExirLGSz1JFclMxqLq5JhtUowbc8zkQb89zthMtVvofF3rsB4hRprxJTTbUGdZXqrBhI+Hb+pukY8948G/HHy7PqBX/VNt7b98XvIV3dAaiFH/MvSe47g/bbEsEq+rKZ1f2RKRjIx3GAuMZvyqYYiQW0+xsSR+n1x0SmoqznhHlJJAnF+OinTc0yGqRCgTGo2knaBMm/T3xHwzgOW8lAqUqoA9ZVWLH8xkjqZt02ttgbxVx7Xlgy0QsCAQtoOK7/AGecTf8AENSJlagLEdnA3+Ysfl2xxwzqc6kd+T9M8cLiyzZ/w1S5XWn5hpgiCzaynZW1dBOlWkdBGCqfBBAKPXpyJjWf0MjDWMLOMcPqPpei5WokwD6WBiVPTpv/ALEXlDjuKORT5akzPwFYenME/wCtEP6QcbWpmEgladQC8KWVj8JkTiWpm2pafPAVWCxUU8gYgSrz6OaQD6Ta4NsGRgxcZq4sEk4OpIqI4utXNpUWmwqbMsm9mBiVBG837EYtRGEHF8sE4qpW2ttRH+Yghvqb/M4sMYGHpmzdnEYX5LKBa9duraR8udo+rE4ZxgekwNSoARI0yOokNE/IYpJW0xIvTRLGOXSf6/r+jiSMajDNWqFTp2D080rMyTzJGpYNp2NxcHuJwi49wdadag6+iqw1Dpq1Q3yI+898OK/DiawrK5BChSpurAE79RYm46wTO2BfEubpslEBxqQhtMGbObWESNOx7jvjlnLqMuzqhG7lHoakY1GOaWbR/Q6t8GB+0ziWMdSOOjiMajHcYyMExsJNKsO9M/wws4D/AOmpf6Y+hI/hhi9BnR0Wo1ORMrE8twLjae0YR8HV/wAMHFRtQ1SIVgSGYDcTe3XriN1Nl6uC/kdRjIwHR/EhRrFFz1Clkj2uGB+NpxocVIfS9GqtpDBdanuAUm4kdOvtinJEuLD6diPjhXwn15gdq36omC6XEqRMB1B7Nyn6NBwNkaeivmdcKC6kFrTKkWnf07CcI5LmmUSfBoPjGRja1FIJV1YDeDt8QYI+JEY6K4opWSaaOIxmO4xmDYA6MVziDAcQosWXSFKk6ls0OIN7XMX74ssYq/EMog4lR5RzqS1rEwwkjYmwxLJ4OiHksi32v8L/AKYA4/k1fL1NQEqpZSRcMASCO2Jq3D6H5qdMf9IGOfDniXKqKnlabNBkk7LNtW2/TE8mVR0yuPDJ/ZHm+T4k1fM03ZecMoaAYJDDmE3g2++PR+PZTNqivl6b1Cp9BdUUgzclxcbCJG/ywVm/FyhQysNTAgdhc37b1FP/APOOmFXFvGLSQDYqLRPOACJB6QVtb0++OT5FVHS8bux7luHVXQMaZSQCQzJbuJB0mDaxi2K34qQtTR1IIpuQR+8eQso+1/eBuYA4z4vqVqQpyQLAkkAkADotlkyTHsOhmtcWzFRst5ak2fXbeCAD/wBqn642TO5Rphw4FCaka8b1/MCiYC2Amx3uB9L4l/s4yU5tnkMKVMwV9JJKr7T16YrWbqmqATqZva/S5GPRv7PeHJQy2tiFesSSDAIVSQBHfc/MdsT/AE25K/Bf9W+MH+S1RjIwFmuM00kahIE/y+U4kyOeWp6Zx6ayRbpM8Xg6O85nVpU5cagzrT02IOswZnpHTriX8KFH7Mco/Jtp+HSPbC7xGJoGL6alNjHaThsJBkYjKFycovZ0RnUVGStf8Kx4iqA8QoMOrL+oxYYwHxzhyVKlNvMC1KcVIbZkBBaOoIA6fA2vgmnmFMXHN6TuG+B6n23scbBO7T7N+ohVNdHUYWZSp/zmZWPyUj7mFaf+5cOaNmEdxiqeGXJzTliWJo3JMmRWcX+Ub+2KylUkiMY3FssYT3wr4h4pytB9FWsit1F2I+OkGPnhpmWIRiokhWIHchSR98eJ1849emxImIGwAAM/1/UFcuXgUwYfks9k4fxCnXQPSdXX/KQY9jGx9jiv+IMjUFaXGqjUBZWVb0mQDVIG4gCepWIukHz/AMM0a1HOURSbTUZgh/MpBNwwG4i/6QceueIs21LLiom6vPse4PxxCcvlha7RaMHhnxfTI875LUjV0JUBHIQFOpmMIAe5YgT/ACOBuGeGhRSBUqhjditRtOrrAMiPjfviDLcNQV/NQg0Q2rQrSqZggqzQBax+TEmNsWOMVxSjk2Syxlj0L/wVUemvP+tFb7rpOI69XMIpIp06pHRXKE/+8EffDSMajFq/JC/YCnGBTBerTdF03PKwBI2JUzvaYjCXg2blkoUyGXVUqOwkcmoaBf8AeZo/6Tiw1OHB3DA6WPK1pV0NmVxsbbHcfbCrw1w5KRrBSCS8T10KOUfIs3274i750y6rhaHMY0UxJGMjHQcxA62hoI97/X+f174S8DyQpZrMIJIAQrJJIU65Em8SB9BixLhAlFqWdcUwGU0gWTYgBj6PgT6Ta5iNsSm6kmWiri0Owom4B6X7HcfAjphZlOEIFGgvTIkSjkeklbgyDt264ZU6gYSNv637HHNAev2qP92J/jhtNi7QCy1EA15imJn104Jg9NDfAbYzB1BYZzNy0fIWUfDc/Fj3xmAlLwFtJ9A9Kq/mpSdqyOwZhLUqghY6+XJm/wAI+iviHmjiFFGYHYpU0AHTBkECx2YfOcF8S4iqZ2izhl003BBA2aYIIJBEi95xDnc6tXOZN0kq0gd/UQR8jI+WJOSurKpMM8V8Md010hLKDIG+neV7kduoJ6gT5B/eD0qjFSLm46H+u+PeK+bVQxmY6AgkkmFA9ybD3xVuLf2e08ypctorEklgJQnry9pm4vBvOJ5sXJ3EvgzcY8ZdeCkZTjgqK1iNA1MLGANyL3F+mMyfHUqTePc2nvE/PCvjnAHyzlH0ki4ZTIjoe4+eC1ytLLZQEMKlWo6kbjQInlFw19ybXiDfHA4o7lfjobqwNwZxIq4XZbOGpVdtKqCfSo5Zk3Ha1vlhmGwjl4NxNUqKhpAAJ6gAH7YnFZlUwbAz9YmPfb6DA1bMqilmMAb4T1ON+aZpsVC9CLybSb37f+cZdCZOtjGtxFvSQSdxC9PncYnyXFWQHSW9pB2/hgGgj6VOttUyCDAkESRMW/3xN+NHNcLa17e+n2/QWE2Jnf7Wc9aGlHMedQrs92TyypJuJYq2x7QPljilxu0lRBMjSAs9QJUSAe/QYG4LmqlSlXIZlCqGtADjzApBjezDfaPfFc/F6nIgrBOxg2JmB/Dpi75KCpg4ryeheIn1LlGn1U1kgkbqASDMixN5xDxbOujAUGBoaQoohENw0DcQJN9VtMfDEfF2/wCUyRmf2aie8LHX4YQPnixC9Tv7DrM4pPI41QEvHguLcffLCmKjksRMNTaowIO5anuk2JPMOoOCfC/AazMmZYClSakwgzJ11da2N9MXkgGCoHXFc4d/aEMsyBmatpkEfkAPb94joT2jE/FPHdWoS2swb/L/AMYf5ZKrKfCvXZcc5xWhSZVNQu5OyrtEzJJ9u2PKfFVZaZFOkIUsSY2ZZt8QQfpgg8WDtJYaie4+n0xxmMgrkFhcf1B9sLkyOaVlMUI426FXCshWrZil+ycA1FuFYKF1C8xYR1x614rWcnU9jOBuBcZdsvUeo9NVy6aqjuXJK30wF3MiN7kjvjjN5CquSqvmGHnV1Wq1MCBSUrpppv8AurJ95+OLRcUuK8kJqUpcn4C+A8PWnlqaoN11m25fmae+8fLBKNosfSbCfynsfbscU3L1mNNZdo0i2oxEfHBGYzpFGNDVGUjRB5gCebcGYHT72xnPi7ihVHkuMmW6pmUG7qPiw/niFuK0RvUT6z+mKkVHYY2MWWdvwReBLyW7L8Ups6BGBJcDYxeT29sI8tnkpVcwjap82V0i4tE+2Ocq+mpTH7rqD/qJGr6RHywDxmn/AM1mVHWI+YbE+blspwUVRYafHk2eV/zRykdDaYnDClVVhKkMO4MjHniJVVaW50k6gD0JkYZ6GptuVYdVMGNxtuIg9jh4Zn0xJ4V2i5nCorGe/wBVBvs64X5fj9VfVFQe/K31FvqMFV84ozVB2IVWpMJJ6nSQCdsO5ptCKDSYzrZa+pLN17H4jb+vnjjKVpZwbMWmP+lZj9Y3E4MAkSLjuLjAiUwz1Ae6/wDaADbY23w1U7iKnaqRIm7/AOr9UQ/xxmAOK8Yp5RgKhZ9YDCBBFgIMiDYC43/XMZZIpBeJt2J/EedFVqLdfLbYcvMoNmndevywtrSKeVjeakR38wm3vfA2c4nqoU6v5g7ah76aVuu/8cd5zOTlqFQXvVMbXDTHtfHn8nKVv0dCQz4HxEmqKhB8qmZLENBOmRsu6hg0d2HyuQ4tT5PXzkBP2dXmJEiOTsCfgDjz/hFBPKp+bVUoAakspAJNQqS7LJ/xDGo7cszi5efSpOutlSkKPKUWZdzDtYWAprGoj/8AI3bFcM+MNAnC5UJ/GnCEIeoGGqyAAeoBedp76rD2GPPuIglKYkQGEDvufnGPS+P1qZspBUCBHwsP0xQxlA3K1iux6x88ck3uz0MelRrhFPSk7yZ/hg5swoE/+fpjaaVEC1o/rvjqkAxYFgqqJdrSB0UC1z72FpicRSvsdsrXiHPkuqWCFdQ7mZFx0No+eIuCV9NQ1DBhGs1h6WA7X2j4jFz4pxTR+H8qg9OjTptSNWoiuTqCBahZQZMIVERvA9RlBXT8QeYkoo0rMA7ydp6/w+V1SVITfkGy/FHKgsQYkNMH3FusAR88GcJ4qtMkVidDLpcdlO5CxBgkH5HvgbilVVorR3ZboCJIBPNeOvY9RgVspNJXAVmd9CgNJVgblv8AVci5sGxnE56fIs/Bspp/GCVYCiVDAgiRUpmBG4i4PYr7gVX8OxYACxaPvBxYvDIp6a6B2DrRYKJMOvIS0W/MPhDgdJwloV4qlWMamgNvF4gWvvPfb2lpNqOgSW9Fx4nTjhuSvOlYn4MwGKVmnISBMsTJIgkTYdO023t7YvnE6QXhuXE6tLMJ2/O2EXAfBzZti9RiKSkgXGpmB9CkghR3J+G+zS2osEHTKWRfcjGFCYliQOh2+mL54iylIiitMjQqaFWdRAWdz1JJY9Rbc4Trw9RsMJJ8TpjUhD5PMoWxnp/ttiwZavooBidgf1MDAbcPZa2tE1ArAjo8xt/H3xNnskSi0AYaV1N0EsLn2k/bC8raC1SCuBeKKgdKfkpUUP5jqWYAimpZS2lTyrLMOmoKTZYPqXEKWvh4rH1ZhPMvuE0IKa/JYn3Jx5hQ8JMjUkRxUqV5AIWNCq8O+55dKkn5jpj2DiaIMhSpIwOikFiRMBFEke8YtHsjPrR5rkG/Zr8McJmTUCFRyEkMDG22JcnUVcqGtIq6SSTZdLMBvFz3wfwCpRepBKM26oSIJ69RJgbT9YxUhQs4dwtkSp5ZBVbrTvMG5YsSYEmIA6Tuby8OzvMweA9O4E+oEkIw/UjoR7jE+f8AED06xDItJRICKIIWbMwA1KL736YJoeK1JpoJ1yWdhJKqAeUQIIgLLe59sTsqo2Q06kMnsQT9R/ADHfHVjO1fcA/19cZxTxdSBBamlTtIYNHSXEHbbfYg4R8b8S+dxD9kvJpUPC6uWeZ/3rTI7xtfFE0ifFsZzg3LVBUApuQCPQ56f5W/yk/Q4RZ3jFOkebVpmA2m3x37XwbQdXpLVRgysxURO4AJ6W3Hv7YL2DcWSVAVJB6e8x8xuPfBPGPTlT7Ef/H/AGwsyuTYVVWnAVuXTsq7nlAFizH4Sb+zCtwGt+x8sNpDNrpn8r3ErJ5QeqzE3AucC/Zq9EABHpLL15SRf5Yf8O4kFUvWcCVWWPWGqjYXJiNsC0vDz2Lsqb2PMbAk+m3TqRuMJeL5RxUChl5BpJPRmGoiBPTSd+uC8nDZo4XkdBvijOpW8pqTq3KQ2lpgzseo+YxmKRxeNYWJKjfv9D+uMxL5b3R1/wDmrVhdaBk9NNWY+aRAuZ8ulJEDrpn54NylBnydBShDmrVXSQQZJUAQRY3xvhniX8PlnVRFRixkWZbqdcgb2AF7RtecZwziTNRoO1Riy1WMWkHUrl5NpLMxvbBhtf0czVE3hbL1ldlpWXzAGBhlanJGkg92m4Pxi2LznKC/hyGIenbUwaQzaohSAJA2EEWJ/wA2KXwdXWtpD1KdB3/ORqYuSGA0clMyW5rb/CHnHy+gJSGhKYCryMROmBZFMELADNYCIvcKlx0O90KuOZvSiuhWqGa+okPs2zRDCx3E7XOKxnPECBoNOoG9tO31wdnKywFrFSUstOlqAAA63EGbm88sWmymqgJ1eWFsB7ex6AE9AAP44RpXZRN1RPV4woErqvuSAD8NzfEOU4kpLaxAZYv0OoEH22P1wAzliVUW3I7n+ODMqsgAABvhf7D74aEULKTLlxXwmiUKD0EqMag11HkkFWUEIApNhqiTcx2wjyOU8sFffDPw1xqrUQ5MOgn/AAmdXbTa6IFjeZEkAGd7RLxjgFfLgvArKAJNMMCO5gzqA7jAlCuhozvsq/iDJ1BWU6TpKAgwTIk9tt4vtE4l8PUkZ21qdRoVCF2URaQRckwe3UbCC/4d44qJmo5VXSqCQzBQokDlYHmsGIt1gxgzOZdhWZ2pqDUpVA5W7SUdjAYKdAIno0g7grhoxElIReFuFPl8ySxU6svVZQCG2mx+BSCL4i4Vlz+NjQrI5YlCTEMhJSSJ2MExtF7Ah/ksvqzPmwo1UagtuZRt/hH0nvhjwHO5NFT8QzEoFa0IoBDCb8zSRpJEC+JqVqwxV2BViv8AdVEDoTYm45vqN/lgniNWplski0yNVRFZpJESJIAjsdrd5kmR+OUsvVpebQimgPlqmqZgAuZYkzzj6DBfi6iTlaepVDhFkduWCBB5hM/CMV8IRKmzzypmmuCbAk+4J6ib/P8A2wTkuLAwKhg/vbA/y/r4YhqqZEwR1Hb4T1wEWglHI5TIBiPjPS2JSV9lYstmXpu6t+HAdwpIggwP3jfvAHufYwBm+BZ1IqNTr8yFzyMYWw5oBEx0PTGuFZgUqGqnVNOotQBggAJptuwJPNGmynYvMXnHo/hyvmnpA5llqUmIKsLM6EbsFvsYMAb7g4McaSM57sqnhvL+UlGoV2auDCgGaahipMXJZSL7CPhizcJq6qZ96U/9v88Ka/CBQKUwKjAVKsBiGby3QlQb6ZDlmEwZYdTjrwTmxVQmIIR0JiCdJHN87H54ZxpxYYyuMkIPLJyWaABhatM7d1qj/wCoxVkqlSCDBFwesjri20cpUenmRTVmZWQKqiZLu6sIi+ym2LN4a/s9SkgqZ3ynqNBWmqqUS/5iLVCLSByweu+HkrJwlSK1mGqJlRma9JPNrvZyratEAioV16IOwlNgD1Eg5zh9B0pt5hSrUYjlYGGAltSHew3EXIHQDF08eZxnoMp5SEKi83BUqIk9p+B+OPPsxwwaVqiAKjMugzIK6SRMe+oexF8I3Q0aYPxDMojtSQMQsjUWvtJJAtv0t9rz8CrxmWUPGqkAWEepQBabG14+vuNw/hLNpATm69/hv8/b7YY8V8NGm9Nmqbx+zVDqIIB5YMktJg9IPY4Vb0O2k7FfiPNF9KhtQEke/wDvh/4UolMgNVicwWAO+k0oBjeCUwNluAKNRam4OowGMsqzyg6bah1tv06Yc+H+CFswpedAuQbFoBMaeosJI9pF8Vx67ZHLJSeh1Q4etGn5uYtya1UyIXcE9SSAYHuOuypv7SFYs1MBQgiCkSDeTzXvO/ffD3xNmSRDLCi2sRrBM6rfnXaQBO/vjzTOZlBVCumoCFMH1ATt8Sf4WthZSYYRSGmd8bPXYKpg3A0xqj2nbYXk7e+FWYzjNfW3NLHf1KoUmfeFxBUqIENNUGlnLXHNYAaSfrb7jDBuAOafmRUJ5QgiQGJbULCbAAyYEzibfLTLL6bRZvDXhui2USq4DtUZvV0CmABcH3M9/rmGvh3hdb8FSQeUhR3nUgqE6irTOqBvEDtjMdEaS0Q5vyymU8uNKtqBTzCWpupjpfYSCsAiRsL2s3zWQo0aNNqDapqap6gFFdFveyld4JN9owDkMmi0GXWzg1ANWmIGlhp78wv8sOOLazRBqJoJqkgQBIKWMDp7nffaMaLVCMVcI4rUr5ukKjltVRdcmJk7E/C1++LdxXIF5EgSbyWUwTtKsCNtu2PMMtPLI5gQzT9fp/tj045mq2VFapDM02URpGowY2K6Ikn79EY559xLKotRlQggNCwu46X/ANpwJnRpS6hY6kmY6/O2/YYKzOYPmEhhM3WLgX74grVSVNxcT9N7dMRfZVLQNwnLmqbISWMAKLljYDYfTFjyHhDMOYam6KPUWU2+Qv8A1uMB8H4kcq4qKoYrsN7kMNgber7e+JavjLNVSGaq4H7mjlF9ojSfiZviqlRNxbDONcGpZZqZp1X8wxYxIImDYW9hh7X8XOy06lV1RSZFJBDswsGYmISRIUb2m29Zr5x64DGS0RJVRYb2xqowqGmg9agiDEQJiPv26e8I8oyx0PuA8PZ6xrmgqq6s1MkKUVg1iRtO8ExfaJEIeO8W8yupmppFhqhbXMgbCZB2m9/dr+NrU6CprJMBUpxpFyxJIAk/swBDG2ok7DAS5AZmsr1Kiq0gtTAYsRJMAkaSRKyOxgTBw0XYGZlc8cvNQw2lCdIYEwysIMLYgXicXvxV+FzyUlU0lpqvK0KCoj9mg6gdSJjbFSq5VBlXaqOVlgj081pj3BEfPFYoZ2rQRL66bzpVzJULAFx0g2HYWjHP4aRXHBrfsuH4WcnWZgsq+lNIAVUCrGmNp3JtecScWivlAwLSFmE6vAlYg3t9hiDgdZqnD67OZJqT7AaQAAO1j9cC0a5SjqUki+pRExeD97+3yx0X9URl/myq1qcbbe8fpe2Bq4BY7DY7fxHwwdXptdmBF5HKQsfMYgzJEIQY5bwPfCDnWXplhpAEG2+8QYmPj9flj0L+zaj+xqryiHF4UMZBkapnYKYAO+KPwoCdMkazpBHuY67WxbfDtZvMOXIdUqan08y6gEW7EASumDAI3jGj2aXQT4tzlIcquDUB2AJtc3PpO20CbyMReEeKCpmBTCDWKbTpkmNJvZdvievywu8Q09NUKqhUYkKEVLlW020i8zaSZte+CuBrTqstG6FxcqNLagjQ1wC0XF5sSOuKbbWibpDDw7w0+ZXLoR5bFxrS15WDIkyGNvYG8Yf53xD5FHzCApJKnlJCyxgjTMLBPbt2GK54VqMrV1qEkqQJkeqSDvvI+wHfCvxLxcSAkOPzKbrH7pi/vbvjSdGirBvEHFmrKqNAVSTqUkgmLfCLn5zhEOJaEKMJXWXHeYAN9um/scMi9JwXp/s43UA6BvyxJk+4N52nCzh+R8+qVUKG1Sqs6qG7gFyBMCT842stWPdDXwxmA41O3Pr9BI0hCrRbqdUEse498Wni7CMowiIj2iDhFwzw3WokV0VGVSQdDgxYhhMCYmLTtG4OGvE8670aDaIAaNU7tJkRG3v8cNw2/wCCbYu466jzBScaRVJBExFrbExIMe0YO8KcZKUNc6odV1QdF9S80wQOaNj9xgTPOlZ31KQrEE366VUmYG8T88TZemlKkyU2YhtICksIh1aV3uImDAibgxifxtT5UKqGmeyxrU2hWUgwAag3Am+kCPYgAmQRIN6Jm8lVlmqKzX9ZEyezHoYE/wApGLFxHO+XrCu0HUJII1EdpMEX7T3AmymlqqLUALG2okMQugCGGkR2WdjY7g4dlE/IsylJRzEEgwVFzp9x1+G+2LxlQRTN5jSR8NQEb7ANgDO+DaiKDSKuAolNS6xYbbT8N/jiDg/EGDeUULlyFi4cQymItJ5djEdxhfjUtxYrb8lsyXGRRpAFKrksf8OkXAsnXUIO/wBPhOY6zPDlU8rVaYjemYDQTuHbp7d/hjMPC1FINFb/AAeik296qG/QwwPXvebb4I4xmGejqe5NXVMAHmU72ueUb32v2cnJpVTy/MYhWBkeUFUg7AA232g9sBeIMh5eXP7Q1JqC5VViNX7oEz88JCS6GcGtlS8RZ+lUzDgABUGmmBCry+ogL1Jk/r0wwzfG28oUSFK01URzhWAAEMAQTcbW2E3GCuJ+GkoHL6SNJcM5YgmWKhYECbFj7Ad8F8e4YalCpC3VhpqoskgIpYsJuGfXaDEW2ErHa0PLXZS8zWlmJksSReAokdPfApAiLliCJF4/r9MTAPJOtG/1CJHsRvPcH6XwFmKzCALSb6fnAnrv98ZaezdrRJw8E6NVpt8IH274ZZlZi97gxMT2gd8TcD4M9ZgiCWF2PRV2k95mI3PTBdDO0svWda9PV5atABn9oI0/Ffb6z1Xlyeh+PFE/BuDFqdVwRKrZAZMmbntsd+/thflciwVq86VR1pju1Q/lk2EKLkxEgdcWXj+bRaWXoMWpsTqZdPNTRtxym7RI0gwNsRZbjOXpA06VIVlB5XqCCZLEazoIZgIMiNyAIE4FUzdrZHmTWquqGijMoadJNyyj1ML2UBRMSB7248Q+HEpZanXhkaWUUwARPRmaemqNoMAd8WSjnaziKdKhTnuSbfAIPf8AoHEfEeBtXUJWqIoA2poSoE6uphe8xfuMBSVm4dMrvhzh61cxTp1y1dQi1AszTAh2EhTcaQtr9Zwq4lRFeutGjT0nUSTqk3uTdtIAX4dRPTFpyfCFy4ZaFaq77Wp0SoE3JYgsdIJIG3e0riu53wbmzrFOYN2LEKWkzJIO38cOmuI0ac7l6LFwzhLUcpmFYypPJt6RrUGVJBmJ/mIwt4Hw4MQ7qQhDKahI0GVKkETOx7dMOvD2Tq5fK06TqQ4bSZfWu7EFQTC73EdBhJ4tzKwqUhAVixgSS4sfnMgm2x3nDrJf1IyxpWxBxfLtTbROpb3UysT9AehFgd+uE+b/ACR7/SwnDXN56pWYSoLEADud72Fyf0xLl/COZq83lMqDYsNJi5kBiJ+w98CUkjRizXhzJebWp09mJJS+klluLjqIn449F4/lEoqtZKaLUWGIAAkEgOpIEFSGi5PfCrhnhupR0qiPKc12orLW1EOuo9IiLXve7SrRqtRq0swVJb0GQ3yJEdYMkfDrhFkop8dibxBw5nqIlNWaprhBqkEMZIbUo0EAAEFj6Sdr4c8M8M1aVVHNRIUyVgkxcAekf13tgpvNdPMphZIBljTBOxMMCd9jqgW9hhZk/E2rzpI0qwVbSI6GxmSet7RG16xla0SlGnTFXHKSgs1EksGbWYBsQBbqvS4vzG42xX+FZB8xVhNZUetwJAvYCN5gx9dgcXBfEVQ66dFEDn1VSCdFosWAuQBuoNu04ZeG6NNaRAPNTg1BBPMTdpi86Sdu4sBhMnXIbH+0q+d4TRTU1MOsoUEmAH2UytiOhBJmehGBOAcMppmadQtTNOOY1NSosq0E6lUNBsLQTEwL4vHE+DZfWa7laTKJNQMQASCNmGmYNoht+2Kw/Hlr06iDUVUgIskc0k+YYB/dUBe0jrYRnb0NKFIfI9PL0ytE0yhBKIKqmZMwIMECfhbfphBmM55mTgAgU60AnY6uY+9p+hGK62SRqgLtUJY8xFPe/wCSIJ950xfFmNNXyfmKDppvoXlK9QWJH7x1AE9YFzisZOyUoijN5kIVEhiQCxAIAJEwJvYETPvixUeL5OjFMMryyks4BDHqAVWVWQO8TfqcIvGGXIzN10oyq0KABpsG9IizAjb9bwZbwE5hqtdFBksADUZV/KOXlLEdA1oN7Yn8r9lPiXoc8X41Sr5lCoZ9MqUgVFamfULCGIkmeWPvgGnwRqC1a1VRTVlKJTDBiGboYkgAA732xbKWQp5aifwYPmFYqVqzIPMH+YkEqtjYC0GQcBZDwcdTPXrqwIP7NFEB2m/eRMAQBbB+RJ7YHjb8HeR4dnCqN5hCsoIPmH0xItJ6f0Og/FcutBm11g+ZKjS/sG1ASwvJEFt4gexsmRYJRWmagGhdAKqQZUCZmQLA3PWNr4TcS4Y/4hDVKnL1ACzKQHZrmmpIBaJMgCBGBGbdsLgloXcPTM5wGqiVQlgIdEkizXeS0ERIAFvkMxcqWaRQBT8oIBCgMQABsAFBEX7/AHnGYT5H6G+P8lQNbJNepXLkdWqMCPbkUWO9h/tNW4rkvLPPIkcsO8wDE6ie57H9cCnhGYJ0oyqu5PlKk3btTgmxtJG9zfEx4PWganYkAwTToxPWAbx0kgC1+kDXsbfogzGcylWdPM6g6FJbSWAJUgNyg2A1EiwFjthVxHiLq0pU0t1VXBOwMHSYuZtNiB7YeDgzqsVElZ9TRIJsCISbkzuB6t9JBrfEqiaOVVNSYJiAgM9FAWdu/XrEPHrROXexZmiXYu2ppmSdz33n9MSZng48lK4J56jKyxYMFBUgjuJkew744pqKYZqmohpAA3ZhE32AAIuR1A+BlfILTynnudBquppKxALJJk+u4O/MojpMnBUbiblUg7wfVZcwyoSPMSJAJki5HKQTb3xvhHC6395vUdagprUdvMVTeSdGkwQSdQtf32woytY02V5sDNu3X7Th8vjoeSgHmVHIALaiBE3CncmB2i84ikyraHuc4LlnqKXqujqQwjUCJuLMncC0RM94wculSXGYqFpPqKsQLXCqkjab3sfcYqlarWqAxTekvuzhiVgxy6XdoJEkEjqbYgo8RzUNTp1GfUbmn5jGYAsdx8DO59objYvKi6ZR6J0jz2LQAup7sNrqNJYmDva+3eV8kfTzDciRO+w6xc26wDsZmn5XguYzBlqgkgx53mKx077IQbDoemww5peEqqIAcyQwFghYiB/qIPv0+sYVxXsKk/Q2fhzHl8x7iNYYhosTAJgbAzebW7CHgDNCnNVykCOaN7KTHt1joTNsd1ODUk/xazPywzGo4IgbQG2iRvAwZwlaGjTRcEmWMXIYAdHJjpv3Mydlv0NXsU8WC5akzGtVqMykjWdm1BRAjeG3/wAoGK14wRRRoQOfTNo0gNzfTVJB+uLpn+B0MzCHUAuxRh0vDctoiI3+OKL4jyDDNU8qXARmUAkrYHSpJva94kfxw0JbFkrRngDgy1a3mVNISn0LEFnKnTFx6QC872EY9Co8CprDLqWPUBUqBYBmbtECJ6/wxxwzh4o0xTo6PLBg851azGuQNQN+5mZvgnzCWIL05naYIUGJOxPWDAEfKVlKxkqJRRADXtN9RYkWn6neB3t0wNmuHayP2jbkEQAD3I5Rc2i957YhzOfKVAF8uSJhtQBtuopyZ3NwPe9saqrWqkHztUgsdNMnSI2N5sW7byZtZasa6Bs7T/CZJwSagVWCqQPzGSJE2E2A6ROKr4e4HQCDMV6qzqEprcKtPeGKrzGLRIU3G4OLZxbgorZfQ9VlAEFtCgE2JIBiL2gH2ibBFw/wHlBTYO1dgD63UoD0hdahYPa59+heL0LJbGlRaUVfKr0RTMMlMMiDUBZrkKAZF+se2Asjkq3nS9OmYA9NaDzGA0dSIsSI2vjvJ+B6VIstEZgA31SiiCDuDe6ne3pMWNzUyrUSy0aVUy0lzVST3Zpkkiwv+7G0y7yS/wAbEUF2ed+IVqHNOaqKhJsqgBAsSpWJBkXmSTO+LF4J4Kj0/PfSRqZSrMAlhaQRDQZvPfscOq3g4saZquz1JJYOxYaSQGEkAd9hF97X7Hh3yqZWlroq516lqsQLdmEHZTci5t0wnJD0NW45SBKrVoqFCjSG/LIiykCYEADYxtibMVVqS06r7mW5YBmAB0IOKmnAqlIlqpqVArWYVKpgQSLIdUG95i536sc1QyxQhqmoNcaKrkgiLCahkgC47HAaRkyfiXBxWaWRZW9MOSoPfl8sECYHXcE9MQpVc00RcxRRhudVKppTTZeeCO0TywPlFS8N5OsAaRLgjrVqAKZUH1CRsel/aBgmj4ZySGWp0wBJh3PKRsCGaIkGfl3g7RtkVGkzkmpm/Mj0qiZZQW2LMGBEE9xNz1xNXzBRtH4xVWRfVR1BjvEUwsbmQYuN98H5fhOXFqdKg6q0fkYzaZ6mxtJPaIOA38NZQOS9NFBBuGdVEyPzPvexHUE2jmNo2xZm/ESLTAWoXO8Ozl1kflanFMAb8pv2IuQOF5qizf8AM5irMkgq9ZVFiIspG5Gw6bjq1TgXDSAPMQM37tQnfaDO4mZ/nafh/hLKr+0RfNjqzKynYRycpkzvNxfvhrikLUmzWXyvDSNRqyTaWquDboZbpPS2Mw/dUAA5Vj8u0fLUv6YzCc/5G4nm1LM1UP8AiuBpE8zEcwBi4gyfna0zhrT44sKXrZjVEkBlRRADfukgWFyN9ptLji3CFIgtDrYHTzDRJCiGgzJk3+04q2c8P1dYNSqgG41t5YJM6biZIAiVBXp0xS7FSoeZnL6qRZaj2E3YnTIkgAwCZvJEctvelcVq6dMemoASJBtNwYYsPsTbDVuJinTK+YmkrIgALIINo2kau8yCe+HPiPw5+xp06aMxUBiwQabreIWWYmw3jf3xldAdWUzN5WrW5Wo1KaoCNK0qhKqTq5jp3Orcybi+2LTkuCrmqJqZkHySw8qn5bUACAyramSWUL7r0JtGHmQ46UyyKwcuigPTCHWDLRaVAXQpabkxO+FPEvFFGp68tqb1BairpJO7GwaJJI9U9xfDxm/QsoL2U1+GSrIvmFzp0UkhgZXU0lhq5eZStzKi5nFz4BpWnRSvlajVEELFJHIALfuXnuWFio36L+HcdFFT5dCgC19Shp3nfUSdogW+mDP+MKnXyze6kVJFrrPwET1vsMaVvwaLS8loWuDtScHtpC7XO5lzI6W32ABxn4sklSlWATzOJVpiApDER7dIjvhHleMeZJVy+kAaaOXfpGkEhx0tfp36dZnjOaQHRRmmsqrFJJAWf3jFrxpsPvLi+h+SGuZzTiYo1XaNrIp5hvJkwZ2EdT3xDRyeZU6wqCdTNLEBOkfs0gDYz3WJ6Yr68Vq1FZ2GahjEhiF8z8kcgAA20jf4icQeelSZTNM9lPNcmLq3JcX2WZmY7ngDmWk8FrFlDNTUMxnSC5izDmqvMnoY79CRiOtwOllwKjVPLUncMCCYjYDmsRtMX9zisUa1UudC1yqgkKWYssC8nSRp9oE/PEmazKwfMo1WqbA1WaxjntYm9+ljfbB4MHNFuy3HKbEjzUa0x6CNxYMAYsftvJOEXifLUDTUpoZiQRpIsSZLQLk26ztuBhAMyCn+DTbTuxRmMwbEgmB222ttYql4krj0Kix+7RBFr7aZi498HhTNzsl/vNzPPToqFltLIS7RsAEJA3MH/wB3Uh8P4oKVTzKetybnkpEkxDDUQbG9oEwD8G1QZxgtVl1KJ9VNSLQdX7S8wBfeOvfMvxjMkalpUrHVpRBGrmKlgpBmBMbALtbBSA5Bmb4xmSqhVqU5gsaopMwOxOywAV9RUDcAA4Q1sxnKlNXeoz0p/fseYgnlgntJB29hhpX8Y5pJHlpb83lGJImQC4BsenysMANxSvVICiZnlVQAT8gSD/CLdMBRdmckwYcVzFmBOlIAlEKkAiQw0i91kmN/fDvh2Wz9AM9JEMmehJ7QHiB17GJuAML6/Cc2ygOjnSshSw9M6R1mJG17D6EngudJAKuJAiagBvMW1d7xsLYLS/Bk2SpwLPtNV6xHViz1E+ttKjttMSOmCctwLMkc2daQIgam+ZNUra5JOnobmSMC0fC+biVMS3NLH1biep9O/wAMMctnc3TUrVoNUmwdCN7lgzICd4O0/OMI/wAUMq82RV/C+YMr+K5TceoW3BIQgdCfr3OOv+DagGsZp3AuQpBPpmxZokAneBfBWY4tndDn8KU1AqSvMASLHSZ2A39iO4xBS4jnKrDRltCwCSQfTOxmCosfiO4wFyD9TpPD1RlM5uroIk3aCDJmATPS09ZvEGD/AIBpiW82ooN4KqTAnbTaIEzG3S2LKtPUn7TT7qvMOaJvUGokkHpuDHSIOI8WSkilzbVEASIIIuFN4E7wOU9xhVKXgPGJXD4EcLqFQKxAJW8bj8152PTptucS5XwSwIJ01bX1M6oCe8JqtIO43GxwVxLxbTCjyQWkXILJB3kkxI7qe898KKfHK9R1uq2jUFJkDrF2J/3M9cU+7Qv1GR4S9DnC5Wlt+8zCCby5JFx/KbDGcQrqKc+ZlXqBwY0EiIHUvIkDTawhcQ0uA+aytXaq8idKo3swBnaxO/bfphnleG06K8mXLCZIY0laxEEB3mL9NtQ2tKv8h6BqHFvO1RkFYyZJKLc3J1lB8jP3vgocUrlf/SvJ9IV003N1sCCNrix3PQ4Po5uqRpWgKa39bgn3gAEnbfvGOM02ZZGBenTK2kyxk3B9NpkET3G/XPfYVrohPGzT5XydZo2jS8CT1uPeeuMxOuQzWlT51JWjSwNJWuO313xrG0a2Vdsll6IBpEAaoYvUA9JvykXuIHLaAbDDKjwSmXeVSwNlDOxYjbWRzRO9wb7EXhfjqIwVKbAnSWIphmL21EgLMxPbbeSTjdDxTT1hyWVWIv5TWgOAo03YGLSZlOmNs2vA0qcPFSiyui3EOLlRcLIEDsL2uBewiRcu6grrZbLA0SQgUgaZgsTptMd56ECt4nUqSBUdRcsEKqEmNQBW4VWAnfa/TC/L+MafmWo1DqKxaWYiOrdhPSRv8dTBaRPT4Egq63FV3m7OQfTLAQu06lhfeSYBwwzeTd19JdpBUMFZQd0tIAAiCIOqALjC6jm6zaDTTTTXUILquo9yNBbZdJNgWAAm+CquezYFR1Wiqj1KTqmwP7ogG19InT1BGNTNaJG4PQDcyUtS8q8oItJkQb2JOmDtc8uOqVApPJRC6d5RSRaBKjTzEgdokneyvKcUzJKITTDPJV2R+UkhhdV06uaIjpfpMT8RqqxpgqRFtKFUBLKFGqbdNli8bwcan5MmvCHLcSUMaa6ZDKAIcqG1KOnKInfYadMQIwdlq0odJkAmzT6wxBJAWTEWmzX+IgyuXqsrEEUlidTAy3yTbliDYS0mZvFmKLlZp1Tt6FpKZYToInl9dp6Q1+yDhlSi5I1AKJgnUdRjVq02JbaBBmxEjbEmnW7EFYK8qj1KNo1FiSTaZAgwLzhHW4WUtWzBeZhdhq1AzYkfAdYN7XZZbgaltaFLkuxH5jckahqKoCfbb442gbJs7mwhGpigU2L7nSoA/wAQA9wTzemRMRgXKeIEFNqj1JgFpnYKAFBA7i4sZ2k4kyvCKTQzAVNjqIJbeR6psADYWJPsRiOqi0lL00IaZBGqZW4sIsALb3kgSROCE0OLUXE6uaxCxfmWTqCk3ud95EbYhzPFoIAFZupKowXflEkiPp3xPlaQCsAGZtWssyv6jaCbSSZiLRF8TLkQdQkDsxKll1HlVbmDOxb+QwbFYvTxSoBmnVBglWFImexI1ESBzXaP0AK+LXJtlWM7eoE3uYCx06z6uow9GRpwzhFEnpogX3kC9rT09pOOsvWCqwVgSogGbFjJtYQJEATcW64ZV6A0/YAc2aukmjWJW51AiZMEABhq3O4I++JKea0tyUWL9FAUGDaJggE7za0GO+8z4jy4PNU9N7E6pJkwLyduu83jZdxDxWFFIU6blQDDLIYwQSAYuLmbbqNouKfhB/sYrUrCddFQgsDLT22HWCTCxNgSMdZt6zAlDSpgxdhqYG38i14j2gQhy/iX9zUxN1AEaSWsBfvEEzMYhfJZqs7FgUJkS539piZ3sAICn5ni+2C/R3neN1KZIaurAMBpRC02N5kWmLjePjgdPEGZOoK5AIgQqkm2kkEHeAZgyCPjg0+BaqkEuhUQJXVe3vBgHc+8xaMO6HDxQVQjAFgBqCyBMwbGA0sYhegP5cFuKMlJ/gqdXJZx55axmy8wBnSbQYjbci8gdRgvhPhvUs1nqaQygkypa141C/MQoJIB/WxZVdWpEcgi7KFeWZiADuQRCtMQbTEHHeUr0iG06kYWLaW0yCNJXYEabctpYTvJVzYVArnEvC0HUr0k2ldUwtx0WTzKBB6nqRg3g/hamog1A9wCsiA5/LcSCLbwIO1pw+zlJHfUdJKi2pVZtN9Ih1sJEi07db4ytmgChpou880IzGSGaNEmCQSd21QDvjcmzcUbSiKWlEKiDvck7sQApUAkfwtiTy3DBpKyR10gAqNIljsN9jvFxcxZfLllirpUoREXWYN/yzsLRY2ExOO6SRWYqWckkEswKxCgBPiIFrArc7HCjGMh0K06gTYkwB7EdBJ6Se87DvRzEBZv3lukCQgAHKLAxYb9MWu6iSmhhKiGHl/l9IAuJfqJJECZOOaeWbUCXXyzcuPVcjl9IUXtI7X7YNAs2aEAEhgF2lefedN+YAncE30j44lcPyKqk9zrgKJWAIG8wIBFtibYhroSJlgu1iuqwN9UxsCQNxcHocTUCCsQ0aVuW1rNoBhj7XvdiBNsCgm1zQTlYqSB21k3NyF2kg/HGsTU6y6RrdVPQEwf66QbiDjeHViuiq5nKvTpsWcCl6yqKFOkLGmwANpEtMzNjiHPoiLOjVTUeaUnSfLJpnQCOnp5bCx3xvGYRDk7ZDUAiVqiGvBXSFEUwwUKTckiQATqgTHbGU8xpFW+vQianZQGPmFlEBSLDSbSLWxmMxm9Ajtka55lMQBoK9WPrHLAkAXBneBte4npcMc0mlljUoV4GudP7MQBYTLGG32AxmMxjWEvTUBWaSFOkgRGsEoIkGBNM33ACxEkYU8T4r5GX/ENTBKmAQ5LGpOksZUDcKZ/kMZjMH/ajPocZCquYbUVJ5C4JYg6wWsQLQA1rzIn4cHKylzIVVZp20kuyqBv+9J1Dp3tmMwEF6AKuc0sPMIqNVrNQU6FUKebVIk8p0xYgkQLYLyyaWVQBBAsLQdOoXMzEkbA/U4zGY1ACMrk1RQ1ALT3VjpBINgYncb3JG8xO3HCeI+bSuzSpOogKslWNgQSdPL1/jbMZgsFA3EuJNTDMrMdPOqtpZRpMztLEzJk7nCPN+LapbkVQQ2kTqPLMEEk32F4nr0xmMxTGlJ7J5HS0bbiWYrUyQyCGCkmSfzafcgRtP3nAdDw60K7VJDlvdrc1/iB8vfGsZij+r0JH7LZYOC8Hp1X1hAqmSIPMSpbmMggGVI0gwAd8NdCwzJTWRJAbYwCINjvo399jJGN4zHPbb2WpLokpU3LahGosoQlidIO/pCi1yLdtoxJQQo7pqDFQJAXQpBMkyCTMpcRBxmMwWlZk9AfE8si81RARqFKFkXdiGvMlZLWESD0ON16AWnS7sdA/N6U1tMkQCFOw6gG0nGYzE/9h30EcOojyk0qArs0iep1EmwibgzAkz0tifLZSoIXRRXVJEF/RcbwINlFpA3vAxmMxRJXQjZ22UNOBCAeuoFlRpm6juZG8jfptiv8E40aut3UAIhiCbgwdjtysbAxJvbfeMwr0xlse8PohQqi5KAgkAbN7dzGw3kjtjhasEki5HfcASJMWiDYCNj1OMxmDEVklOudMgAQNcezHSADaLdYse4tgenxE6vLUaTpJgFtHykyPV9vpmMxgkxcQo1PLcoMAm7gHrG83jr0tgnMcPekstUOlQTCgdQZgQBspF5F/eBmMwyVoDYs4pxMUWCszkkTssffbbpjMZjMIUo//9k="/>
          <p:cNvSpPr>
            <a:spLocks noChangeAspect="1" noChangeArrowheads="1"/>
          </p:cNvSpPr>
          <p:nvPr/>
        </p:nvSpPr>
        <p:spPr bwMode="auto">
          <a:xfrm>
            <a:off x="63500" y="-830263"/>
            <a:ext cx="2638425" cy="1733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084" name="Picture 12" descr="http://t0.gstatic.com/images?q=tbn:ANd9GcQXLW3mDaIUaG8YIRuG9sz_oTf0oCMZJzk9MFDHdt98zPWb0qGUvA"/>
          <p:cNvPicPr>
            <a:picLocks noChangeAspect="1" noChangeArrowheads="1"/>
          </p:cNvPicPr>
          <p:nvPr/>
        </p:nvPicPr>
        <p:blipFill>
          <a:blip r:embed="rId3" cstate="print"/>
          <a:srcRect/>
          <a:stretch>
            <a:fillRect/>
          </a:stretch>
        </p:blipFill>
        <p:spPr bwMode="auto">
          <a:xfrm>
            <a:off x="0" y="4953000"/>
            <a:ext cx="2619375" cy="1743076"/>
          </a:xfrm>
          <a:prstGeom prst="rect">
            <a:avLst/>
          </a:prstGeom>
          <a:noFill/>
        </p:spPr>
      </p:pic>
      <p:pic>
        <p:nvPicPr>
          <p:cNvPr id="3086" name="Picture 14" descr="http://t0.gstatic.com/images?q=tbn:ANd9GcTYCPpDGD_iX1qaN3u9wSYU4og4l6Wz16Z5pddj9Ws75kmDayhZ5Q"/>
          <p:cNvPicPr>
            <a:picLocks noChangeAspect="1" noChangeArrowheads="1"/>
          </p:cNvPicPr>
          <p:nvPr/>
        </p:nvPicPr>
        <p:blipFill>
          <a:blip r:embed="rId4" cstate="print"/>
          <a:srcRect/>
          <a:stretch>
            <a:fillRect/>
          </a:stretch>
        </p:blipFill>
        <p:spPr bwMode="auto">
          <a:xfrm>
            <a:off x="6496050" y="914400"/>
            <a:ext cx="2647950" cy="1724025"/>
          </a:xfrm>
          <a:prstGeom prst="rect">
            <a:avLst/>
          </a:prstGeom>
          <a:noFill/>
        </p:spPr>
      </p:pic>
    </p:spTree>
    <p:extLst>
      <p:ext uri="{BB962C8B-B14F-4D97-AF65-F5344CB8AC3E}">
        <p14:creationId xmlns:p14="http://schemas.microsoft.com/office/powerpoint/2010/main" xmlns="" val="18665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i="1" dirty="0" smtClean="0">
                <a:solidFill>
                  <a:prstClr val="black"/>
                </a:solidFill>
                <a:effectLst>
                  <a:outerShdw blurRad="38100" dist="38100" dir="2700000" algn="tl">
                    <a:srgbClr val="000000">
                      <a:alpha val="43137"/>
                    </a:srgbClr>
                  </a:outerShdw>
                </a:effectLst>
                <a:latin typeface="Arial" pitchFamily="34" charset="0"/>
                <a:cs typeface="Arial" pitchFamily="34" charset="0"/>
              </a:rPr>
              <a:t>References:</a:t>
            </a:r>
            <a:endParaRPr lang="en-US" sz="4800" i="1" dirty="0">
              <a:solidFill>
                <a:prstClr val="black"/>
              </a:solidFill>
              <a:effectLst>
                <a:outerShdw blurRad="38100" dist="38100" dir="2700000" algn="tl">
                  <a:srgbClr val="000000">
                    <a:alpha val="43137"/>
                  </a:srgbClr>
                </a:outerShdw>
              </a:effectLst>
              <a:latin typeface="Arial" pitchFamily="34" charset="0"/>
              <a:cs typeface="Arial" pitchFamily="34" charset="0"/>
            </a:endParaRPr>
          </a:p>
        </p:txBody>
      </p:sp>
      <p:sp>
        <p:nvSpPr>
          <p:cNvPr id="5" name="Rectangle 4"/>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Font typeface="Wingdings" pitchFamily="2" charset="2"/>
              <a:buChar char="q"/>
            </a:pPr>
            <a:r>
              <a:rPr lang="en-US" sz="2000" dirty="0" smtClean="0">
                <a:solidFill>
                  <a:schemeClr val="tx1"/>
                </a:solidFill>
                <a:latin typeface="Arial" pitchFamily="34" charset="0"/>
                <a:cs typeface="Arial" pitchFamily="34" charset="0"/>
              </a:rPr>
              <a:t>http://www.patheos.com- The </a:t>
            </a:r>
            <a:r>
              <a:rPr lang="en-US" sz="2000" dirty="0">
                <a:solidFill>
                  <a:schemeClr val="tx1"/>
                </a:solidFill>
                <a:latin typeface="Arial" pitchFamily="34" charset="0"/>
                <a:cs typeface="Arial" pitchFamily="34" charset="0"/>
              </a:rPr>
              <a:t>new spiritual </a:t>
            </a:r>
            <a:r>
              <a:rPr lang="en-US" sz="2000" dirty="0" smtClean="0">
                <a:solidFill>
                  <a:schemeClr val="tx1"/>
                </a:solidFill>
                <a:latin typeface="Arial" pitchFamily="34" charset="0"/>
                <a:cs typeface="Arial" pitchFamily="34" charset="0"/>
              </a:rPr>
              <a:t>soldier, </a:t>
            </a:r>
            <a:r>
              <a:rPr lang="en-US" sz="2000" dirty="0">
                <a:solidFill>
                  <a:schemeClr val="tx1"/>
                </a:solidFill>
                <a:latin typeface="Arial" pitchFamily="34" charset="0"/>
                <a:cs typeface="Arial" pitchFamily="34" charset="0"/>
              </a:rPr>
              <a:t>Jonathan </a:t>
            </a:r>
            <a:r>
              <a:rPr lang="en-US" sz="2000" dirty="0" smtClean="0">
                <a:solidFill>
                  <a:schemeClr val="tx1"/>
                </a:solidFill>
                <a:latin typeface="Arial" pitchFamily="34" charset="0"/>
                <a:cs typeface="Arial" pitchFamily="34" charset="0"/>
              </a:rPr>
              <a:t>Morgan, </a:t>
            </a:r>
            <a:r>
              <a:rPr lang="en-US" sz="2000" dirty="0" smtClean="0">
                <a:solidFill>
                  <a:schemeClr val="tx1"/>
                </a:solidFill>
                <a:latin typeface="Arial" pitchFamily="34" charset="0"/>
                <a:cs typeface="Arial" pitchFamily="34" charset="0"/>
              </a:rPr>
              <a:t>18Apr12</a:t>
            </a:r>
          </a:p>
          <a:p>
            <a:pPr marL="457200" indent="-457200"/>
            <a:endParaRPr lang="en-US" sz="2000" dirty="0" smtClean="0">
              <a:solidFill>
                <a:schemeClr val="tx1"/>
              </a:solidFill>
              <a:latin typeface="Arial" pitchFamily="34" charset="0"/>
              <a:cs typeface="Arial" pitchFamily="34" charset="0"/>
            </a:endParaRPr>
          </a:p>
          <a:p>
            <a:pPr marL="457200" indent="-457200">
              <a:buFont typeface="Wingdings" pitchFamily="2" charset="2"/>
              <a:buChar char="q"/>
            </a:pPr>
            <a:r>
              <a:rPr lang="en-US" sz="2000" dirty="0" smtClean="0">
                <a:solidFill>
                  <a:schemeClr val="tx1"/>
                </a:solidFill>
                <a:latin typeface="Arial" pitchFamily="34" charset="0"/>
                <a:cs typeface="Arial" pitchFamily="34" charset="0"/>
              </a:rPr>
              <a:t>Eating for Peak Performance or Competition Nutrition from Colorado Dairy Council, </a:t>
            </a:r>
            <a:r>
              <a:rPr lang="en-US" sz="2000" dirty="0" smtClean="0">
                <a:solidFill>
                  <a:schemeClr val="tx1"/>
                </a:solidFill>
                <a:latin typeface="Arial" pitchFamily="34" charset="0"/>
                <a:cs typeface="Arial" pitchFamily="34" charset="0"/>
              </a:rPr>
              <a:t>Inc</a:t>
            </a:r>
          </a:p>
          <a:p>
            <a:pPr marL="457200" indent="-457200">
              <a:buFont typeface="Wingdings" pitchFamily="2" charset="2"/>
              <a:buChar char="q"/>
            </a:pPr>
            <a:endParaRPr lang="en-US" sz="2000" dirty="0" smtClean="0">
              <a:solidFill>
                <a:schemeClr val="tx1"/>
              </a:solidFill>
              <a:latin typeface="Arial" pitchFamily="34" charset="0"/>
              <a:cs typeface="Arial" pitchFamily="34" charset="0"/>
            </a:endParaRPr>
          </a:p>
          <a:p>
            <a:pPr marL="457200" indent="-457200">
              <a:buFont typeface="Wingdings" pitchFamily="2" charset="2"/>
              <a:buChar char="q"/>
            </a:pPr>
            <a:r>
              <a:rPr lang="en-US" sz="2000" dirty="0" smtClean="0">
                <a:solidFill>
                  <a:schemeClr val="tx1"/>
                </a:solidFill>
                <a:latin typeface="Arial" pitchFamily="34" charset="0"/>
                <a:cs typeface="Arial" pitchFamily="34" charset="0"/>
              </a:rPr>
              <a:t>Sports Nutrition Guidebook, by Nancy Clark, Leisure Press, </a:t>
            </a:r>
            <a:r>
              <a:rPr lang="en-US" sz="2000" dirty="0" smtClean="0">
                <a:solidFill>
                  <a:schemeClr val="tx1"/>
                </a:solidFill>
                <a:latin typeface="Arial" pitchFamily="34" charset="0"/>
                <a:cs typeface="Arial" pitchFamily="34" charset="0"/>
              </a:rPr>
              <a:t>1996</a:t>
            </a:r>
          </a:p>
          <a:p>
            <a:pPr marL="457200" indent="-457200">
              <a:buFont typeface="Wingdings" pitchFamily="2" charset="2"/>
              <a:buChar char="q"/>
            </a:pPr>
            <a:endParaRPr lang="en-US" sz="2000" dirty="0" smtClean="0">
              <a:solidFill>
                <a:schemeClr val="tx1"/>
              </a:solidFill>
              <a:latin typeface="Arial" pitchFamily="34" charset="0"/>
              <a:cs typeface="Arial" pitchFamily="34" charset="0"/>
            </a:endParaRPr>
          </a:p>
          <a:p>
            <a:pPr marL="457200" indent="-457200">
              <a:buFont typeface="Wingdings" pitchFamily="2" charset="2"/>
              <a:buChar char="q"/>
            </a:pPr>
            <a:r>
              <a:rPr lang="en-US" sz="2000" dirty="0" smtClean="0">
                <a:solidFill>
                  <a:schemeClr val="tx1"/>
                </a:solidFill>
                <a:latin typeface="Arial" pitchFamily="34" charset="0"/>
                <a:cs typeface="Arial" pitchFamily="34" charset="0"/>
              </a:rPr>
              <a:t>Nutrition for Fitness and Sports, Melvin Williams; Brown, Benchmark, 1995</a:t>
            </a:r>
            <a:endParaRPr lang="en-US" sz="2000" dirty="0">
              <a:solidFill>
                <a:schemeClr val="tx1"/>
              </a:solidFill>
              <a:latin typeface="Arial" pitchFamily="34" charset="0"/>
              <a:cs typeface="Arial" pitchFamily="34" charset="0"/>
            </a:endParaRPr>
          </a:p>
          <a:p>
            <a:pPr marL="457200" indent="-457200">
              <a:buFont typeface="Wingdings" pitchFamily="2" charset="2"/>
              <a:buChar char="q"/>
            </a:pPr>
            <a:endParaRPr lang="en-US" sz="20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18665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5" name="Rectangle 4"/>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u="sng" dirty="0" smtClean="0">
                <a:solidFill>
                  <a:schemeClr val="tx1"/>
                </a:solidFill>
                <a:latin typeface="Arial" pitchFamily="34" charset="0"/>
                <a:cs typeface="Arial" pitchFamily="34" charset="0"/>
              </a:rPr>
              <a:t>AGENDA</a:t>
            </a:r>
          </a:p>
          <a:p>
            <a:pPr algn="ctr"/>
            <a:endParaRPr lang="en-US" sz="2400" u="sng" dirty="0">
              <a:solidFill>
                <a:schemeClr val="tx1"/>
              </a:solidFill>
              <a:latin typeface="Arial" pitchFamily="34" charset="0"/>
              <a:cs typeface="Arial" pitchFamily="34" charset="0"/>
            </a:endParaRPr>
          </a:p>
          <a:p>
            <a:pPr marL="342900" indent="-342900">
              <a:buFont typeface="Wingdings" pitchFamily="2" charset="2"/>
              <a:buChar char="q"/>
            </a:pPr>
            <a:r>
              <a:rPr lang="en-US" sz="3200" dirty="0" smtClean="0">
                <a:solidFill>
                  <a:schemeClr val="tx1"/>
                </a:solidFill>
                <a:latin typeface="Arial" pitchFamily="34" charset="0"/>
                <a:cs typeface="Arial" pitchFamily="34" charset="0"/>
              </a:rPr>
              <a:t>Spiritual Fitness</a:t>
            </a:r>
          </a:p>
          <a:p>
            <a:endParaRPr lang="en-US" sz="3200" dirty="0" smtClean="0">
              <a:solidFill>
                <a:schemeClr val="tx1"/>
              </a:solidFill>
              <a:latin typeface="Arial" pitchFamily="34" charset="0"/>
              <a:cs typeface="Arial" pitchFamily="34" charset="0"/>
            </a:endParaRPr>
          </a:p>
          <a:p>
            <a:pPr marL="342900" indent="-342900">
              <a:buFont typeface="Wingdings" pitchFamily="2" charset="2"/>
              <a:buChar char="q"/>
            </a:pPr>
            <a:r>
              <a:rPr lang="en-US" sz="3200" dirty="0" smtClean="0">
                <a:solidFill>
                  <a:schemeClr val="tx1"/>
                </a:solidFill>
                <a:latin typeface="Arial" pitchFamily="34" charset="0"/>
                <a:cs typeface="Arial" pitchFamily="34" charset="0"/>
              </a:rPr>
              <a:t>Nutrition</a:t>
            </a:r>
          </a:p>
          <a:p>
            <a:endParaRPr lang="en-US" sz="3200" dirty="0" smtClean="0">
              <a:solidFill>
                <a:schemeClr val="tx1"/>
              </a:solidFill>
              <a:latin typeface="Arial" pitchFamily="34" charset="0"/>
              <a:cs typeface="Arial" pitchFamily="34" charset="0"/>
            </a:endParaRPr>
          </a:p>
          <a:p>
            <a:pPr marL="342900" indent="-342900">
              <a:buFont typeface="Wingdings" pitchFamily="2" charset="2"/>
              <a:buChar char="q"/>
            </a:pPr>
            <a:r>
              <a:rPr lang="en-US" sz="3200" dirty="0" smtClean="0">
                <a:solidFill>
                  <a:schemeClr val="tx1"/>
                </a:solidFill>
                <a:latin typeface="Arial" pitchFamily="34" charset="0"/>
                <a:cs typeface="Arial" pitchFamily="34" charset="0"/>
              </a:rPr>
              <a:t>Exercise</a:t>
            </a:r>
          </a:p>
          <a:p>
            <a:endParaRPr lang="en-US" sz="3200" dirty="0" smtClean="0">
              <a:solidFill>
                <a:schemeClr val="tx1"/>
              </a:solidFill>
              <a:latin typeface="Arial" pitchFamily="34" charset="0"/>
              <a:cs typeface="Arial" pitchFamily="34" charset="0"/>
            </a:endParaRPr>
          </a:p>
          <a:p>
            <a:pPr marL="342900" indent="-342900">
              <a:buFont typeface="Wingdings" pitchFamily="2" charset="2"/>
              <a:buChar char="q"/>
            </a:pPr>
            <a:r>
              <a:rPr lang="en-US" sz="3200" dirty="0" smtClean="0">
                <a:solidFill>
                  <a:schemeClr val="tx1"/>
                </a:solidFill>
                <a:latin typeface="Arial" pitchFamily="34" charset="0"/>
                <a:cs typeface="Arial" pitchFamily="34" charset="0"/>
              </a:rPr>
              <a:t>Weight training</a:t>
            </a:r>
          </a:p>
          <a:p>
            <a:pPr algn="ctr"/>
            <a:r>
              <a:rPr lang="en-US" sz="6600" dirty="0">
                <a:solidFill>
                  <a:schemeClr val="tx1"/>
                </a:solidFill>
                <a:latin typeface="Arial" pitchFamily="34" charset="0"/>
                <a:cs typeface="Arial" pitchFamily="34" charset="0"/>
              </a:rPr>
              <a:t>=</a:t>
            </a:r>
            <a:endParaRPr lang="en-US" sz="6600" dirty="0" smtClean="0">
              <a:solidFill>
                <a:schemeClr val="tx1"/>
              </a:solidFill>
              <a:latin typeface="Arial" pitchFamily="34" charset="0"/>
              <a:cs typeface="Arial" pitchFamily="34" charset="0"/>
            </a:endParaRPr>
          </a:p>
          <a:p>
            <a:pPr marL="342900" indent="-342900">
              <a:buFont typeface="Wingdings" pitchFamily="2" charset="2"/>
              <a:buChar char="q"/>
            </a:pPr>
            <a:r>
              <a:rPr lang="en-US" sz="3200" dirty="0" smtClean="0">
                <a:solidFill>
                  <a:schemeClr val="tx1"/>
                </a:solidFill>
                <a:latin typeface="Arial" pitchFamily="34" charset="0"/>
                <a:cs typeface="Arial" pitchFamily="34" charset="0"/>
              </a:rPr>
              <a:t> </a:t>
            </a:r>
            <a:r>
              <a:rPr lang="en-US" sz="3200" dirty="0" smtClean="0">
                <a:solidFill>
                  <a:schemeClr val="tx1"/>
                </a:solidFill>
                <a:latin typeface="Arial" pitchFamily="34" charset="0"/>
                <a:cs typeface="Arial" pitchFamily="34" charset="0"/>
              </a:rPr>
              <a:t>Adaptable, Agile, and Deployable Soldier</a:t>
            </a:r>
          </a:p>
          <a:p>
            <a:pPr marL="342900" indent="-342900">
              <a:buFont typeface="Wingdings" pitchFamily="2" charset="2"/>
              <a:buChar char="q"/>
            </a:pPr>
            <a:endParaRPr lang="en-US" sz="3200" dirty="0" smtClean="0">
              <a:solidFill>
                <a:schemeClr val="tx1"/>
              </a:solidFill>
              <a:latin typeface="Arial" pitchFamily="34" charset="0"/>
              <a:cs typeface="Arial" pitchFamily="34" charset="0"/>
            </a:endParaRPr>
          </a:p>
          <a:p>
            <a:endParaRPr lang="en-US" sz="3200" u="sng" dirty="0">
              <a:solidFill>
                <a:schemeClr val="tx1"/>
              </a:solidFill>
              <a:latin typeface="Arial" pitchFamily="34" charset="0"/>
              <a:cs typeface="Arial" pitchFamily="34" charset="0"/>
            </a:endParaRPr>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i="1" dirty="0" smtClean="0">
                <a:effectLst>
                  <a:outerShdw blurRad="38100" dist="38100" dir="2700000" algn="tl">
                    <a:srgbClr val="000000">
                      <a:alpha val="43137"/>
                    </a:srgbClr>
                  </a:outerShdw>
                </a:effectLst>
                <a:latin typeface="Arial" pitchFamily="34" charset="0"/>
                <a:cs typeface="Arial" pitchFamily="34" charset="0"/>
              </a:rPr>
              <a:t>The building blocks to the Adaptable Soldier</a:t>
            </a:r>
            <a:endParaRPr lang="en-US" sz="3200" i="1" dirty="0">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xmlns="" val="319191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Spiritual Fitness</a:t>
            </a:r>
          </a:p>
        </p:txBody>
      </p:sp>
      <p:sp>
        <p:nvSpPr>
          <p:cNvPr id="5" name="Rectangle 4"/>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Font typeface="Wingdings" pitchFamily="2" charset="2"/>
              <a:buChar char="q"/>
            </a:pPr>
            <a:r>
              <a:rPr lang="en-US" sz="2800" dirty="0" smtClean="0">
                <a:solidFill>
                  <a:schemeClr val="tx1"/>
                </a:solidFill>
                <a:latin typeface="Arial" pitchFamily="34" charset="0"/>
                <a:cs typeface="Arial" pitchFamily="34" charset="0"/>
              </a:rPr>
              <a:t>As society evolves, so must the Army.  In order to keep up with society, the Army must change and change is difficult with out adaptable and agile leaders.</a:t>
            </a:r>
          </a:p>
          <a:p>
            <a:pPr marL="457200" indent="-457200">
              <a:buFont typeface="Arial" pitchFamily="34" charset="0"/>
              <a:buChar char="•"/>
            </a:pPr>
            <a:endParaRPr lang="en-US" sz="2800" dirty="0">
              <a:solidFill>
                <a:schemeClr val="tx1"/>
              </a:solidFill>
              <a:latin typeface="Arial" pitchFamily="34" charset="0"/>
              <a:cs typeface="Arial" pitchFamily="34" charset="0"/>
            </a:endParaRPr>
          </a:p>
          <a:p>
            <a:pPr marL="457200" indent="-457200">
              <a:buFont typeface="Wingdings" pitchFamily="2" charset="2"/>
              <a:buChar char="q"/>
            </a:pPr>
            <a:r>
              <a:rPr lang="en-US" sz="2800" dirty="0" smtClean="0">
                <a:solidFill>
                  <a:schemeClr val="tx1"/>
                </a:solidFill>
                <a:latin typeface="Arial" pitchFamily="34" charset="0"/>
                <a:cs typeface="Arial" pitchFamily="34" charset="0"/>
              </a:rPr>
              <a:t>Years ago, trainee’s reporting to  FT </a:t>
            </a:r>
            <a:r>
              <a:rPr lang="en-US" sz="2800" dirty="0" err="1" smtClean="0">
                <a:solidFill>
                  <a:schemeClr val="tx1"/>
                </a:solidFill>
                <a:latin typeface="Arial" pitchFamily="34" charset="0"/>
                <a:cs typeface="Arial" pitchFamily="34" charset="0"/>
              </a:rPr>
              <a:t>Benning</a:t>
            </a:r>
            <a:r>
              <a:rPr lang="en-US" sz="2800" dirty="0" smtClean="0">
                <a:solidFill>
                  <a:schemeClr val="tx1"/>
                </a:solidFill>
                <a:latin typeface="Arial" pitchFamily="34" charset="0"/>
                <a:cs typeface="Arial" pitchFamily="34" charset="0"/>
              </a:rPr>
              <a:t>, </a:t>
            </a:r>
            <a:r>
              <a:rPr lang="en-US" sz="2800" dirty="0" err="1" smtClean="0">
                <a:solidFill>
                  <a:schemeClr val="tx1"/>
                </a:solidFill>
                <a:latin typeface="Arial" pitchFamily="34" charset="0"/>
                <a:cs typeface="Arial" pitchFamily="34" charset="0"/>
              </a:rPr>
              <a:t>Ga</a:t>
            </a:r>
            <a:r>
              <a:rPr lang="en-US" sz="2800" dirty="0" smtClean="0">
                <a:solidFill>
                  <a:schemeClr val="tx1"/>
                </a:solidFill>
                <a:latin typeface="Arial" pitchFamily="34" charset="0"/>
                <a:cs typeface="Arial" pitchFamily="34" charset="0"/>
              </a:rPr>
              <a:t> for basic training were in better spiritual, physical, and mental shape.  (</a:t>
            </a:r>
            <a:r>
              <a:rPr lang="en-US" sz="2800" dirty="0" smtClean="0">
                <a:solidFill>
                  <a:srgbClr val="FF0000"/>
                </a:solidFill>
                <a:latin typeface="Arial" pitchFamily="34" charset="0"/>
                <a:cs typeface="Arial" pitchFamily="34" charset="0"/>
              </a:rPr>
              <a:t>not smarter but more confident stronger</a:t>
            </a:r>
            <a:r>
              <a:rPr lang="en-US" sz="2800" dirty="0" smtClean="0">
                <a:solidFill>
                  <a:schemeClr val="tx1"/>
                </a:solidFill>
                <a:latin typeface="Arial" pitchFamily="34" charset="0"/>
                <a:cs typeface="Arial" pitchFamily="34" charset="0"/>
              </a:rPr>
              <a:t>)</a:t>
            </a:r>
            <a:endParaRPr lang="en-US" sz="2800" dirty="0">
              <a:solidFill>
                <a:schemeClr val="tx1"/>
              </a:solidFill>
              <a:latin typeface="Arial" pitchFamily="34" charset="0"/>
              <a:cs typeface="Arial" pitchFamily="34" charset="0"/>
            </a:endParaRPr>
          </a:p>
          <a:p>
            <a:pPr marL="457200" indent="-457200">
              <a:buFont typeface="Arial" pitchFamily="34" charset="0"/>
              <a:buChar char="•"/>
            </a:pPr>
            <a:endParaRPr lang="en-US" sz="2800" dirty="0" smtClean="0">
              <a:solidFill>
                <a:schemeClr val="tx1"/>
              </a:solidFill>
              <a:latin typeface="Arial" pitchFamily="34" charset="0"/>
              <a:cs typeface="Arial" pitchFamily="34" charset="0"/>
            </a:endParaRPr>
          </a:p>
          <a:p>
            <a:pPr marL="457200" indent="-457200">
              <a:buFont typeface="Wingdings" pitchFamily="2" charset="2"/>
              <a:buChar char="q"/>
            </a:pPr>
            <a:r>
              <a:rPr lang="en-US" sz="2800" dirty="0" smtClean="0">
                <a:solidFill>
                  <a:schemeClr val="tx1"/>
                </a:solidFill>
                <a:latin typeface="Arial" pitchFamily="34" charset="0"/>
                <a:cs typeface="Arial" pitchFamily="34" charset="0"/>
              </a:rPr>
              <a:t>Today, overall the Society and the Army has become more secular and our Spiritual shape has diminished.  We now need a comprehensive makeover.</a:t>
            </a:r>
            <a:endParaRPr lang="en-US" sz="2800" u="sng" dirty="0">
              <a:solidFill>
                <a:schemeClr val="tx1"/>
              </a:solidFill>
              <a:latin typeface="Arial" pitchFamily="34" charset="0"/>
              <a:cs typeface="Arial" pitchFamily="34" charset="0"/>
            </a:endParaRPr>
          </a:p>
        </p:txBody>
      </p:sp>
      <p:pic>
        <p:nvPicPr>
          <p:cNvPr id="7"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476999" y="-6930"/>
            <a:ext cx="2656613" cy="997530"/>
          </a:xfrm>
          <a:prstGeom prst="rect">
            <a:avLst/>
          </a:prstGeom>
          <a:noFill/>
          <a:ln>
            <a:noFill/>
          </a:ln>
          <a:effectLst/>
          <a:scene3d>
            <a:camera prst="perspectiveBelow"/>
            <a:lightRig rig="threePt" dir="t"/>
          </a:scene3d>
          <a:sp3d>
            <a:bevelT prst="angle"/>
            <a:bevelB prst="angle"/>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77718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Spiritual Fitness</a:t>
            </a:r>
          </a:p>
        </p:txBody>
      </p:sp>
      <p:sp>
        <p:nvSpPr>
          <p:cNvPr id="5" name="Rectangle 4"/>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Font typeface="Wingdings" pitchFamily="2" charset="2"/>
              <a:buChar char="q"/>
            </a:pPr>
            <a:r>
              <a:rPr lang="en-US" sz="2400" dirty="0" smtClean="0">
                <a:solidFill>
                  <a:schemeClr val="tx1"/>
                </a:solidFill>
                <a:latin typeface="Arial" pitchFamily="34" charset="0"/>
                <a:cs typeface="Arial" pitchFamily="34" charset="0"/>
              </a:rPr>
              <a:t>The </a:t>
            </a:r>
            <a:r>
              <a:rPr lang="en-US" sz="2400" dirty="0">
                <a:solidFill>
                  <a:schemeClr val="tx1"/>
                </a:solidFill>
                <a:latin typeface="Arial" pitchFamily="34" charset="0"/>
                <a:cs typeface="Arial" pitchFamily="34" charset="0"/>
              </a:rPr>
              <a:t>Army’s new </a:t>
            </a:r>
            <a:r>
              <a:rPr lang="en-US" sz="2400" b="1" i="1" dirty="0">
                <a:solidFill>
                  <a:schemeClr val="tx1"/>
                </a:solidFill>
                <a:latin typeface="Arial" pitchFamily="34" charset="0"/>
                <a:cs typeface="Arial" pitchFamily="34" charset="0"/>
              </a:rPr>
              <a:t>Comprehensive Soldier Fitness </a:t>
            </a:r>
            <a:r>
              <a:rPr lang="en-US" sz="2400" dirty="0">
                <a:solidFill>
                  <a:schemeClr val="tx1"/>
                </a:solidFill>
                <a:latin typeface="Arial" pitchFamily="34" charset="0"/>
                <a:cs typeface="Arial" pitchFamily="34" charset="0"/>
              </a:rPr>
              <a:t>program, (</a:t>
            </a:r>
            <a:r>
              <a:rPr lang="en-US" sz="2400" b="1" dirty="0">
                <a:solidFill>
                  <a:srgbClr val="FF0000"/>
                </a:solidFill>
                <a:latin typeface="Arial" pitchFamily="34" charset="0"/>
                <a:cs typeface="Arial" pitchFamily="34" charset="0"/>
              </a:rPr>
              <a:t>CSF</a:t>
            </a:r>
            <a:r>
              <a:rPr lang="en-US" sz="2400" dirty="0" smtClean="0">
                <a:solidFill>
                  <a:schemeClr val="tx1"/>
                </a:solidFill>
                <a:latin typeface="Arial" pitchFamily="34" charset="0"/>
                <a:cs typeface="Arial" pitchFamily="34" charset="0"/>
              </a:rPr>
              <a:t>), was devised to enhance the  </a:t>
            </a:r>
            <a:r>
              <a:rPr lang="en-US" sz="2400" dirty="0">
                <a:solidFill>
                  <a:schemeClr val="tx1"/>
                </a:solidFill>
                <a:latin typeface="Arial" pitchFamily="34" charset="0"/>
                <a:cs typeface="Arial" pitchFamily="34" charset="0"/>
              </a:rPr>
              <a:t>spiritual </a:t>
            </a:r>
            <a:r>
              <a:rPr lang="en-US" sz="2400" dirty="0" smtClean="0">
                <a:solidFill>
                  <a:schemeClr val="tx1"/>
                </a:solidFill>
                <a:latin typeface="Arial" pitchFamily="34" charset="0"/>
                <a:cs typeface="Arial" pitchFamily="34" charset="0"/>
              </a:rPr>
              <a:t>fitness of the Soldiers in order to help them  become more agile and adaptable to stress and war. In many aspects, our spiritual fitness will help Soldiers cope more than the push ups and sit ups of yesterday.</a:t>
            </a:r>
          </a:p>
          <a:p>
            <a:endParaRPr lang="en-US" sz="2400" u="sng" dirty="0">
              <a:solidFill>
                <a:schemeClr val="tx1"/>
              </a:solidFill>
              <a:latin typeface="Arial" pitchFamily="34" charset="0"/>
              <a:cs typeface="Arial" pitchFamily="34" charset="0"/>
            </a:endParaRPr>
          </a:p>
          <a:p>
            <a:pPr marL="457200" indent="-457200">
              <a:buFont typeface="Wingdings" pitchFamily="2" charset="2"/>
              <a:buChar char="q"/>
            </a:pPr>
            <a:r>
              <a:rPr lang="en-US" sz="2400" b="0" i="0" dirty="0" smtClean="0">
                <a:solidFill>
                  <a:schemeClr val="tx1"/>
                </a:solidFill>
                <a:effectLst/>
                <a:latin typeface="Arial" pitchFamily="34" charset="0"/>
                <a:cs typeface="Arial" pitchFamily="34" charset="0"/>
              </a:rPr>
              <a:t>The army wants motivated, resilient, and morally  grounded soldiers, so they’ve paid heed to the research linking spirituality with health.</a:t>
            </a:r>
          </a:p>
          <a:p>
            <a:endParaRPr lang="en-US" sz="2400" u="sng" dirty="0">
              <a:solidFill>
                <a:schemeClr val="tx1"/>
              </a:solidFill>
              <a:latin typeface="Arial" pitchFamily="34" charset="0"/>
              <a:cs typeface="Arial" pitchFamily="34" charset="0"/>
            </a:endParaRPr>
          </a:p>
          <a:p>
            <a:pPr marL="457200" indent="-457200">
              <a:buFont typeface="Wingdings" pitchFamily="2" charset="2"/>
              <a:buChar char="q"/>
            </a:pPr>
            <a:r>
              <a:rPr lang="en-US" sz="2400" dirty="0" smtClean="0">
                <a:solidFill>
                  <a:schemeClr val="tx1"/>
                </a:solidFill>
                <a:latin typeface="Arial" pitchFamily="34" charset="0"/>
                <a:cs typeface="Arial" pitchFamily="34" charset="0"/>
              </a:rPr>
              <a:t>Past </a:t>
            </a:r>
            <a:r>
              <a:rPr lang="en-US" sz="2400" dirty="0">
                <a:solidFill>
                  <a:schemeClr val="tx1"/>
                </a:solidFill>
                <a:latin typeface="Arial" pitchFamily="34" charset="0"/>
                <a:cs typeface="Arial" pitchFamily="34" charset="0"/>
              </a:rPr>
              <a:t>decades </a:t>
            </a:r>
            <a:r>
              <a:rPr lang="en-US" sz="2400" dirty="0" smtClean="0">
                <a:solidFill>
                  <a:schemeClr val="tx1"/>
                </a:solidFill>
                <a:latin typeface="Arial" pitchFamily="34" charset="0"/>
                <a:cs typeface="Arial" pitchFamily="34" charset="0"/>
              </a:rPr>
              <a:t>of research has </a:t>
            </a:r>
            <a:r>
              <a:rPr lang="en-US" sz="2400" dirty="0">
                <a:solidFill>
                  <a:schemeClr val="tx1"/>
                </a:solidFill>
                <a:latin typeface="Arial" pitchFamily="34" charset="0"/>
                <a:cs typeface="Arial" pitchFamily="34" charset="0"/>
              </a:rPr>
              <a:t>shown the </a:t>
            </a:r>
            <a:r>
              <a:rPr lang="en-US" sz="2400" dirty="0" smtClean="0">
                <a:solidFill>
                  <a:schemeClr val="tx1"/>
                </a:solidFill>
                <a:latin typeface="Arial" pitchFamily="34" charset="0"/>
                <a:cs typeface="Arial" pitchFamily="34" charset="0"/>
              </a:rPr>
              <a:t>positive effects of spirituality. Spirituality </a:t>
            </a:r>
            <a:r>
              <a:rPr lang="en-US" sz="2400" dirty="0">
                <a:solidFill>
                  <a:schemeClr val="tx1"/>
                </a:solidFill>
                <a:latin typeface="Arial" pitchFamily="34" charset="0"/>
                <a:cs typeface="Arial" pitchFamily="34" charset="0"/>
              </a:rPr>
              <a:t>correlates with stronger immune systems, better heart health, </a:t>
            </a:r>
            <a:r>
              <a:rPr lang="en-US" sz="2400" dirty="0" smtClean="0">
                <a:solidFill>
                  <a:schemeClr val="tx1"/>
                </a:solidFill>
                <a:latin typeface="Arial" pitchFamily="34" charset="0"/>
                <a:cs typeface="Arial" pitchFamily="34" charset="0"/>
              </a:rPr>
              <a:t>and resilience.  Overall the general </a:t>
            </a:r>
            <a:r>
              <a:rPr lang="en-US" sz="2400" dirty="0">
                <a:solidFill>
                  <a:schemeClr val="tx1"/>
                </a:solidFill>
                <a:latin typeface="Arial" pitchFamily="34" charset="0"/>
                <a:cs typeface="Arial" pitchFamily="34" charset="0"/>
              </a:rPr>
              <a:t>trend links strong spirituality with health. </a:t>
            </a: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476999" y="-6930"/>
            <a:ext cx="2656613" cy="997530"/>
          </a:xfrm>
          <a:prstGeom prst="rect">
            <a:avLst/>
          </a:prstGeom>
          <a:noFill/>
          <a:ln>
            <a:noFill/>
          </a:ln>
          <a:effectLst/>
          <a:scene3d>
            <a:camera prst="perspectiveBelow"/>
            <a:lightRig rig="threePt" dir="t"/>
          </a:scene3d>
          <a:sp3d>
            <a:bevelT prst="angle"/>
            <a:bevelB prst="angle"/>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25908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Nutrition</a:t>
            </a:r>
          </a:p>
        </p:txBody>
      </p:sp>
      <p:sp>
        <p:nvSpPr>
          <p:cNvPr id="5" name="Rectangle 4"/>
          <p:cNvSpPr/>
          <p:nvPr/>
        </p:nvSpPr>
        <p:spPr>
          <a:xfrm>
            <a:off x="-13855" y="914399"/>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fontAlgn="base">
              <a:spcBef>
                <a:spcPct val="0"/>
              </a:spcBef>
              <a:spcAft>
                <a:spcPct val="0"/>
              </a:spcAft>
            </a:pPr>
            <a:endParaRPr lang="en-US" sz="2400" dirty="0" smtClean="0">
              <a:solidFill>
                <a:srgbClr val="000000"/>
              </a:solidFill>
              <a:latin typeface="Arial" pitchFamily="34" charset="0"/>
              <a:cs typeface="Arial" pitchFamily="34" charset="0"/>
            </a:endParaRPr>
          </a:p>
          <a:p>
            <a:pPr lvl="0" fontAlgn="base">
              <a:spcBef>
                <a:spcPct val="0"/>
              </a:spcBef>
              <a:spcAft>
                <a:spcPct val="0"/>
              </a:spcAft>
            </a:pPr>
            <a:endParaRPr lang="en-US" sz="2400" dirty="0">
              <a:solidFill>
                <a:srgbClr val="000000"/>
              </a:solidFill>
              <a:latin typeface="Arial" pitchFamily="34" charset="0"/>
              <a:cs typeface="Arial" pitchFamily="34" charset="0"/>
            </a:endParaRPr>
          </a:p>
          <a:p>
            <a:pPr marL="285750" lvl="0" indent="-285750" fontAlgn="base">
              <a:spcBef>
                <a:spcPct val="0"/>
              </a:spcBef>
              <a:spcAft>
                <a:spcPct val="0"/>
              </a:spcAft>
              <a:buFont typeface="Wingdings" pitchFamily="2" charset="2"/>
              <a:buChar char="q"/>
            </a:pPr>
            <a:r>
              <a:rPr lang="en-US" sz="2400" dirty="0" smtClean="0">
                <a:solidFill>
                  <a:srgbClr val="000000"/>
                </a:solidFill>
                <a:latin typeface="Arial" pitchFamily="34" charset="0"/>
                <a:cs typeface="Arial" pitchFamily="34" charset="0"/>
              </a:rPr>
              <a:t> Think of your body as a car. Are you going to put diesel fuel in a vehicle that calls for unleaded?  The answer is no! </a:t>
            </a:r>
          </a:p>
          <a:p>
            <a:pPr marL="285750" lvl="0" indent="-285750" fontAlgn="base">
              <a:spcBef>
                <a:spcPct val="0"/>
              </a:spcBef>
              <a:spcAft>
                <a:spcPct val="0"/>
              </a:spcAft>
              <a:buFont typeface="Wingdings" pitchFamily="2" charset="2"/>
              <a:buChar char="q"/>
            </a:pPr>
            <a:endParaRPr lang="en-US" sz="2400" dirty="0">
              <a:solidFill>
                <a:srgbClr val="000000"/>
              </a:solidFill>
              <a:latin typeface="Arial" pitchFamily="34" charset="0"/>
              <a:cs typeface="Arial" pitchFamily="34" charset="0"/>
            </a:endParaRPr>
          </a:p>
          <a:p>
            <a:pPr marL="285750" indent="-285750" fontAlgn="base">
              <a:spcBef>
                <a:spcPct val="0"/>
              </a:spcBef>
              <a:spcAft>
                <a:spcPct val="0"/>
              </a:spcAft>
              <a:buFont typeface="Wingdings" pitchFamily="2" charset="2"/>
              <a:buChar char="q"/>
            </a:pPr>
            <a:r>
              <a:rPr lang="en-US" sz="2400" dirty="0" smtClean="0">
                <a:solidFill>
                  <a:srgbClr val="000000"/>
                </a:solidFill>
                <a:latin typeface="Arial" pitchFamily="34" charset="0"/>
                <a:cs typeface="Arial" pitchFamily="34" charset="0"/>
              </a:rPr>
              <a:t> To feel great and for our bodies to run at its max potential we must feed our the bodies the right mix of nutrients.  Which starts with six essential building blocks: </a:t>
            </a:r>
            <a:r>
              <a:rPr lang="en-US" sz="2400" b="1" i="1" dirty="0" smtClean="0">
                <a:solidFill>
                  <a:schemeClr val="accent6">
                    <a:lumMod val="75000"/>
                  </a:schemeClr>
                </a:solidFill>
                <a:effectLst>
                  <a:outerShdw blurRad="38100" dist="38100" dir="2700000" algn="tl">
                    <a:srgbClr val="000000">
                      <a:alpha val="43137"/>
                    </a:srgbClr>
                  </a:outerShdw>
                </a:effectLst>
                <a:latin typeface="Arial" pitchFamily="34" charset="0"/>
                <a:cs typeface="Arial" pitchFamily="34" charset="0"/>
              </a:rPr>
              <a:t>carbohydrate, </a:t>
            </a:r>
            <a:r>
              <a:rPr lang="en-US" sz="2400" b="1" i="1" dirty="0" smtClean="0">
                <a:solidFill>
                  <a:schemeClr val="accent6">
                    <a:lumMod val="75000"/>
                  </a:schemeClr>
                </a:solidFill>
                <a:effectLst>
                  <a:outerShdw blurRad="38100" dist="38100" dir="2700000" algn="tl">
                    <a:srgbClr val="000000">
                      <a:alpha val="43137"/>
                    </a:srgbClr>
                  </a:outerShdw>
                </a:effectLst>
                <a:latin typeface="Arial" pitchFamily="34" charset="0"/>
                <a:cs typeface="Arial" pitchFamily="34" charset="0"/>
              </a:rPr>
              <a:t>water</a:t>
            </a:r>
            <a:r>
              <a:rPr lang="en-US" sz="2400" b="1" i="1" dirty="0" smtClean="0">
                <a:solidFill>
                  <a:schemeClr val="accent6">
                    <a:lumMod val="75000"/>
                  </a:schemeClr>
                </a:solidFill>
                <a:effectLst>
                  <a:outerShdw blurRad="38100" dist="38100" dir="2700000" algn="tl">
                    <a:srgbClr val="000000">
                      <a:alpha val="43137"/>
                    </a:srgbClr>
                  </a:outerShdw>
                </a:effectLst>
                <a:latin typeface="Arial" pitchFamily="34" charset="0"/>
                <a:cs typeface="Arial" pitchFamily="34" charset="0"/>
              </a:rPr>
              <a:t>, </a:t>
            </a:r>
            <a:r>
              <a:rPr lang="en-US" sz="2400" b="1" i="1" dirty="0" smtClean="0">
                <a:solidFill>
                  <a:schemeClr val="accent6">
                    <a:lumMod val="75000"/>
                  </a:schemeClr>
                </a:solidFill>
                <a:effectLst>
                  <a:outerShdw blurRad="38100" dist="38100" dir="2700000" algn="tl">
                    <a:srgbClr val="000000">
                      <a:alpha val="43137"/>
                    </a:srgbClr>
                  </a:outerShdw>
                </a:effectLst>
                <a:latin typeface="Arial" pitchFamily="34" charset="0"/>
                <a:cs typeface="Arial" pitchFamily="34" charset="0"/>
              </a:rPr>
              <a:t>protein, fat, </a:t>
            </a:r>
            <a:r>
              <a:rPr lang="en-US" sz="2400" b="1" i="1" dirty="0" err="1" smtClean="0">
                <a:solidFill>
                  <a:schemeClr val="accent6">
                    <a:lumMod val="75000"/>
                  </a:schemeClr>
                </a:solidFill>
                <a:effectLst>
                  <a:outerShdw blurRad="38100" dist="38100" dir="2700000" algn="tl">
                    <a:srgbClr val="000000">
                      <a:alpha val="43137"/>
                    </a:srgbClr>
                  </a:outerShdw>
                </a:effectLst>
                <a:latin typeface="Arial" pitchFamily="34" charset="0"/>
                <a:cs typeface="Arial" pitchFamily="34" charset="0"/>
              </a:rPr>
              <a:t>vitamins&amp;minerals</a:t>
            </a:r>
            <a:endParaRPr lang="en-US" sz="2400" b="1" i="1" dirty="0" smtClean="0">
              <a:solidFill>
                <a:schemeClr val="accent6">
                  <a:lumMod val="75000"/>
                </a:schemeClr>
              </a:solidFill>
              <a:effectLst>
                <a:outerShdw blurRad="38100" dist="38100" dir="2700000" algn="tl">
                  <a:srgbClr val="000000">
                    <a:alpha val="43137"/>
                  </a:srgbClr>
                </a:outerShdw>
              </a:effectLst>
              <a:latin typeface="Arial" pitchFamily="34" charset="0"/>
              <a:cs typeface="Arial" pitchFamily="34" charset="0"/>
            </a:endParaRPr>
          </a:p>
          <a:p>
            <a:endParaRPr lang="en-US" sz="2400" dirty="0" smtClean="0">
              <a:solidFill>
                <a:schemeClr val="tx1"/>
              </a:solidFill>
              <a:latin typeface="Arial" pitchFamily="34" charset="0"/>
              <a:cs typeface="Arial" pitchFamily="34" charset="0"/>
            </a:endParaRPr>
          </a:p>
          <a:p>
            <a:pPr>
              <a:buFont typeface="Wingdings" pitchFamily="2" charset="2"/>
              <a:buChar char="q"/>
            </a:pPr>
            <a:r>
              <a:rPr lang="en-US" sz="2400" dirty="0" smtClean="0">
                <a:solidFill>
                  <a:schemeClr val="tx1"/>
                </a:solidFill>
                <a:latin typeface="Arial" pitchFamily="34" charset="0"/>
                <a:cs typeface="Arial" pitchFamily="34" charset="0"/>
              </a:rPr>
              <a:t>Carbohydrates- provide </a:t>
            </a:r>
            <a:r>
              <a:rPr lang="en-US" sz="2400" dirty="0" smtClean="0">
                <a:solidFill>
                  <a:schemeClr val="tx1"/>
                </a:solidFill>
                <a:latin typeface="Arial" pitchFamily="34" charset="0"/>
                <a:cs typeface="Arial" pitchFamily="34" charset="0"/>
              </a:rPr>
              <a:t>40 to 50 percent of the </a:t>
            </a:r>
            <a:r>
              <a:rPr lang="en-US" sz="2400" dirty="0" smtClean="0">
                <a:solidFill>
                  <a:schemeClr val="tx1"/>
                </a:solidFill>
                <a:latin typeface="Arial" pitchFamily="34" charset="0"/>
                <a:cs typeface="Arial" pitchFamily="34" charset="0"/>
              </a:rPr>
              <a:t>energy requirement</a:t>
            </a:r>
            <a:r>
              <a:rPr lang="en-US" sz="2400" dirty="0" smtClean="0">
                <a:solidFill>
                  <a:schemeClr val="tx1"/>
                </a:solidFill>
                <a:latin typeface="Arial" pitchFamily="34" charset="0"/>
                <a:cs typeface="Arial" pitchFamily="34" charset="0"/>
              </a:rPr>
              <a:t>. Carbohydrates yield more energy per unit of </a:t>
            </a:r>
            <a:r>
              <a:rPr lang="en-US" sz="2400" dirty="0" smtClean="0">
                <a:solidFill>
                  <a:schemeClr val="tx1"/>
                </a:solidFill>
                <a:latin typeface="Arial" pitchFamily="34" charset="0"/>
                <a:cs typeface="Arial" pitchFamily="34" charset="0"/>
              </a:rPr>
              <a:t>oxygen. As </a:t>
            </a:r>
            <a:r>
              <a:rPr lang="en-US" sz="2400" dirty="0" smtClean="0">
                <a:solidFill>
                  <a:schemeClr val="tx1"/>
                </a:solidFill>
                <a:latin typeface="Arial" pitchFamily="34" charset="0"/>
                <a:cs typeface="Arial" pitchFamily="34" charset="0"/>
              </a:rPr>
              <a:t>work intensity increases, carbohydrate utilization </a:t>
            </a:r>
            <a:r>
              <a:rPr lang="en-US" sz="2400" dirty="0" smtClean="0">
                <a:solidFill>
                  <a:schemeClr val="tx1"/>
                </a:solidFill>
                <a:latin typeface="Arial" pitchFamily="34" charset="0"/>
                <a:cs typeface="Arial" pitchFamily="34" charset="0"/>
              </a:rPr>
              <a:t>increases.</a:t>
            </a:r>
          </a:p>
          <a:p>
            <a:endParaRPr lang="en-US" sz="2400" dirty="0" smtClean="0">
              <a:solidFill>
                <a:schemeClr val="tx1"/>
              </a:solidFill>
              <a:latin typeface="Arial" pitchFamily="34" charset="0"/>
              <a:cs typeface="Arial" pitchFamily="34" charset="0"/>
            </a:endParaRPr>
          </a:p>
          <a:p>
            <a:endParaRPr lang="en-US" sz="2400" dirty="0" smtClean="0">
              <a:solidFill>
                <a:schemeClr val="tx1"/>
              </a:solidFill>
              <a:latin typeface="Arial" pitchFamily="34" charset="0"/>
              <a:cs typeface="Arial" pitchFamily="34" charset="0"/>
            </a:endParaRPr>
          </a:p>
          <a:p>
            <a:r>
              <a:rPr lang="en-US" sz="2400" dirty="0" smtClean="0">
                <a:solidFill>
                  <a:schemeClr val="tx1"/>
                </a:solidFill>
                <a:latin typeface="Arial" pitchFamily="34" charset="0"/>
                <a:cs typeface="Arial" pitchFamily="34" charset="0"/>
              </a:rPr>
              <a:t> </a:t>
            </a:r>
            <a:endParaRPr lang="en-US" sz="2400" dirty="0" smtClean="0">
              <a:solidFill>
                <a:schemeClr val="tx1"/>
              </a:solidFill>
              <a:latin typeface="Arial" pitchFamily="34" charset="0"/>
              <a:cs typeface="Arial" pitchFamily="34" charset="0"/>
            </a:endParaRPr>
          </a:p>
          <a:p>
            <a:pPr marL="742950" lvl="1" indent="-285750" fontAlgn="base">
              <a:spcBef>
                <a:spcPct val="0"/>
              </a:spcBef>
              <a:spcAft>
                <a:spcPct val="0"/>
              </a:spcAft>
              <a:buFont typeface="Wingdings" pitchFamily="2" charset="2"/>
              <a:buChar char="q"/>
            </a:pPr>
            <a:endParaRPr lang="en-US" sz="2400" dirty="0">
              <a:solidFill>
                <a:schemeClr val="accent6">
                  <a:lumMod val="75000"/>
                </a:schemeClr>
              </a:solidFill>
              <a:latin typeface="Arial" pitchFamily="34" charset="0"/>
              <a:cs typeface="Arial" pitchFamily="34"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6925"/>
            <a:ext cx="2272145" cy="1513243"/>
          </a:xfrm>
          <a:prstGeom prst="rect">
            <a:avLst/>
          </a:prstGeom>
          <a:noFill/>
          <a:ln>
            <a:noFill/>
          </a:ln>
          <a:effectLst/>
          <a:scene3d>
            <a:camera prst="orthographicFront"/>
            <a:lightRig rig="threePt" dir="t"/>
          </a:scene3d>
          <a:sp3d>
            <a:bevelT prst="angle"/>
            <a:bevelB/>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62449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800" b="1" dirty="0" smtClean="0">
              <a:solidFill>
                <a:srgbClr val="000000"/>
              </a:solidFill>
              <a:latin typeface="Arial" pitchFamily="34" charset="0"/>
              <a:cs typeface="Arial" pitchFamily="34" charset="0"/>
            </a:endParaRPr>
          </a:p>
          <a:p>
            <a:r>
              <a:rPr lang="en-US" i="1" dirty="0" smtClean="0">
                <a:effectLst>
                  <a:outerShdw blurRad="38100" dist="38100" dir="2700000" algn="tl">
                    <a:srgbClr val="000000">
                      <a:alpha val="43137"/>
                    </a:srgbClr>
                  </a:outerShdw>
                </a:effectLst>
                <a:latin typeface="Arial" pitchFamily="34" charset="0"/>
                <a:cs typeface="Arial" pitchFamily="34" charset="0"/>
              </a:rPr>
              <a:t>Nutrition</a:t>
            </a:r>
          </a:p>
          <a:p>
            <a:pPr algn="l"/>
            <a:endParaRPr lang="en-US" sz="2800" i="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5" name="Rectangle 4"/>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fontAlgn="base">
              <a:spcBef>
                <a:spcPct val="0"/>
              </a:spcBef>
              <a:spcAft>
                <a:spcPct val="0"/>
              </a:spcAft>
            </a:pPr>
            <a:endParaRPr lang="en-US" dirty="0" smtClean="0">
              <a:solidFill>
                <a:srgbClr val="000000"/>
              </a:solidFill>
              <a:latin typeface="Arial" pitchFamily="34" charset="0"/>
              <a:cs typeface="Arial" pitchFamily="34" charset="0"/>
            </a:endParaRPr>
          </a:p>
          <a:p>
            <a:pPr lvl="0" fontAlgn="base">
              <a:spcBef>
                <a:spcPct val="0"/>
              </a:spcBef>
              <a:spcAft>
                <a:spcPct val="0"/>
              </a:spcAft>
            </a:pPr>
            <a:endParaRPr lang="en-US" dirty="0">
              <a:solidFill>
                <a:srgbClr val="000000"/>
              </a:solidFill>
              <a:latin typeface="Arial" pitchFamily="34" charset="0"/>
              <a:cs typeface="Arial" pitchFamily="34" charset="0"/>
            </a:endParaRPr>
          </a:p>
          <a:p>
            <a:pPr>
              <a:buFont typeface="Wingdings" pitchFamily="2" charset="2"/>
              <a:buChar char="Ø"/>
            </a:pPr>
            <a:r>
              <a:rPr lang="en-US" dirty="0" smtClean="0">
                <a:solidFill>
                  <a:schemeClr val="tx1"/>
                </a:solidFill>
                <a:latin typeface="Arial" pitchFamily="34" charset="0"/>
                <a:cs typeface="Arial" pitchFamily="34" charset="0"/>
              </a:rPr>
              <a:t>For </a:t>
            </a:r>
            <a:r>
              <a:rPr lang="en-US" dirty="0" smtClean="0">
                <a:solidFill>
                  <a:schemeClr val="tx1"/>
                </a:solidFill>
                <a:latin typeface="Arial" pitchFamily="34" charset="0"/>
                <a:cs typeface="Arial" pitchFamily="34" charset="0"/>
              </a:rPr>
              <a:t>Soldiers to get enough energy </a:t>
            </a:r>
            <a:r>
              <a:rPr lang="en-US" dirty="0" smtClean="0">
                <a:solidFill>
                  <a:schemeClr val="tx1"/>
                </a:solidFill>
                <a:latin typeface="Arial" pitchFamily="34" charset="0"/>
                <a:cs typeface="Arial" pitchFamily="34" charset="0"/>
              </a:rPr>
              <a:t>they need to eat </a:t>
            </a:r>
            <a:r>
              <a:rPr lang="en-US" dirty="0" smtClean="0">
                <a:solidFill>
                  <a:schemeClr val="tx1"/>
                </a:solidFill>
                <a:latin typeface="Arial" pitchFamily="34" charset="0"/>
                <a:cs typeface="Arial" pitchFamily="34" charset="0"/>
              </a:rPr>
              <a:t>three meals </a:t>
            </a:r>
            <a:r>
              <a:rPr lang="en-US" dirty="0" smtClean="0">
                <a:solidFill>
                  <a:schemeClr val="tx1"/>
                </a:solidFill>
                <a:latin typeface="Arial" pitchFamily="34" charset="0"/>
                <a:cs typeface="Arial" pitchFamily="34" charset="0"/>
              </a:rPr>
              <a:t>of various foods.</a:t>
            </a:r>
          </a:p>
          <a:p>
            <a:pPr marL="800100" lvl="1" indent="-342900">
              <a:buFont typeface="+mj-lt"/>
              <a:buAutoNum type="alphaLcPeriod"/>
            </a:pPr>
            <a:r>
              <a:rPr lang="en-US" dirty="0" smtClean="0">
                <a:solidFill>
                  <a:schemeClr val="tx1"/>
                </a:solidFill>
                <a:latin typeface="Arial" pitchFamily="34" charset="0"/>
                <a:cs typeface="Arial" pitchFamily="34" charset="0"/>
              </a:rPr>
              <a:t> </a:t>
            </a:r>
            <a:r>
              <a:rPr lang="en-US" dirty="0" smtClean="0">
                <a:solidFill>
                  <a:schemeClr val="tx1"/>
                </a:solidFill>
                <a:latin typeface="Arial" pitchFamily="34" charset="0"/>
                <a:cs typeface="Arial" pitchFamily="34" charset="0"/>
              </a:rPr>
              <a:t>Even snacking between meals can contribute to good nutrition if the right foods are </a:t>
            </a:r>
            <a:r>
              <a:rPr lang="en-US" dirty="0" smtClean="0">
                <a:solidFill>
                  <a:schemeClr val="tx1"/>
                </a:solidFill>
                <a:latin typeface="Arial" pitchFamily="34" charset="0"/>
                <a:cs typeface="Arial" pitchFamily="34" charset="0"/>
              </a:rPr>
              <a:t>eaten.</a:t>
            </a:r>
            <a:endParaRPr lang="en-US" dirty="0" smtClean="0">
              <a:solidFill>
                <a:schemeClr val="tx1"/>
              </a:solidFill>
              <a:latin typeface="Arial" pitchFamily="34" charset="0"/>
              <a:cs typeface="Arial" pitchFamily="34" charset="0"/>
            </a:endParaRPr>
          </a:p>
          <a:p>
            <a:pPr marL="342900" indent="-342900"/>
            <a:endParaRPr lang="en-US" dirty="0" smtClean="0">
              <a:solidFill>
                <a:schemeClr val="tx1"/>
              </a:solidFill>
              <a:latin typeface="Arial" pitchFamily="34" charset="0"/>
              <a:cs typeface="Arial" pitchFamily="34" charset="0"/>
            </a:endParaRPr>
          </a:p>
          <a:p>
            <a:pPr marL="342900" indent="-342900">
              <a:buFont typeface="Wingdings" pitchFamily="2" charset="2"/>
              <a:buChar char="Ø"/>
            </a:pPr>
            <a:r>
              <a:rPr lang="en-US" dirty="0" smtClean="0">
                <a:solidFill>
                  <a:schemeClr val="tx1"/>
                </a:solidFill>
                <a:latin typeface="Arial" pitchFamily="34" charset="0"/>
                <a:cs typeface="Arial" pitchFamily="34" charset="0"/>
              </a:rPr>
              <a:t>Soldiers must consume </a:t>
            </a:r>
            <a:r>
              <a:rPr lang="en-US" dirty="0" smtClean="0">
                <a:solidFill>
                  <a:schemeClr val="tx1"/>
                </a:solidFill>
                <a:latin typeface="Arial" pitchFamily="34" charset="0"/>
                <a:cs typeface="Arial" pitchFamily="34" charset="0"/>
              </a:rPr>
              <a:t>enough calories to meet </a:t>
            </a:r>
            <a:r>
              <a:rPr lang="en-US" dirty="0" smtClean="0">
                <a:solidFill>
                  <a:schemeClr val="tx1"/>
                </a:solidFill>
                <a:latin typeface="Arial" pitchFamily="34" charset="0"/>
                <a:cs typeface="Arial" pitchFamily="34" charset="0"/>
              </a:rPr>
              <a:t>their </a:t>
            </a:r>
            <a:r>
              <a:rPr lang="en-US" dirty="0" smtClean="0">
                <a:solidFill>
                  <a:schemeClr val="tx1"/>
                </a:solidFill>
                <a:latin typeface="Arial" pitchFamily="34" charset="0"/>
                <a:cs typeface="Arial" pitchFamily="34" charset="0"/>
              </a:rPr>
              <a:t>energy needs. </a:t>
            </a:r>
            <a:endParaRPr lang="en-US" dirty="0" smtClean="0">
              <a:solidFill>
                <a:schemeClr val="tx1"/>
              </a:solidFill>
              <a:latin typeface="Arial" pitchFamily="34" charset="0"/>
              <a:cs typeface="Arial" pitchFamily="34" charset="0"/>
            </a:endParaRPr>
          </a:p>
          <a:p>
            <a:pPr marL="342900" indent="-342900">
              <a:buFont typeface="Wingdings" pitchFamily="2" charset="2"/>
              <a:buChar char="Ø"/>
            </a:pPr>
            <a:r>
              <a:rPr lang="en-US" dirty="0" smtClean="0">
                <a:solidFill>
                  <a:schemeClr val="tx1"/>
                </a:solidFill>
                <a:latin typeface="Arial" pitchFamily="34" charset="0"/>
                <a:cs typeface="Arial" pitchFamily="34" charset="0"/>
              </a:rPr>
              <a:t>Proper </a:t>
            </a:r>
            <a:r>
              <a:rPr lang="en-US" dirty="0" smtClean="0">
                <a:solidFill>
                  <a:schemeClr val="tx1"/>
                </a:solidFill>
                <a:latin typeface="Arial" pitchFamily="34" charset="0"/>
                <a:cs typeface="Arial" pitchFamily="34" charset="0"/>
              </a:rPr>
              <a:t>weight is </a:t>
            </a:r>
            <a:r>
              <a:rPr lang="en-US" dirty="0" smtClean="0">
                <a:solidFill>
                  <a:schemeClr val="tx1"/>
                </a:solidFill>
                <a:latin typeface="Arial" pitchFamily="34" charset="0"/>
                <a:cs typeface="Arial" pitchFamily="34" charset="0"/>
              </a:rPr>
              <a:t>maintained when there is a energy </a:t>
            </a:r>
            <a:r>
              <a:rPr lang="en-US" dirty="0" smtClean="0">
                <a:solidFill>
                  <a:schemeClr val="tx1"/>
                </a:solidFill>
                <a:latin typeface="Arial" pitchFamily="34" charset="0"/>
                <a:cs typeface="Arial" pitchFamily="34" charset="0"/>
              </a:rPr>
              <a:t>balance, or, when the number of calories used equals the number of calories consumed. The following guidelines may help build lean muscle mass and create more energy. </a:t>
            </a:r>
          </a:p>
          <a:p>
            <a:pPr>
              <a:buFont typeface="Wingdings" pitchFamily="2" charset="2"/>
              <a:buChar char="Ø"/>
            </a:pPr>
            <a:r>
              <a:rPr lang="en-US" dirty="0" smtClean="0">
                <a:solidFill>
                  <a:schemeClr val="tx1"/>
                </a:solidFill>
                <a:latin typeface="Arial" pitchFamily="34" charset="0"/>
                <a:cs typeface="Arial" pitchFamily="34" charset="0"/>
              </a:rPr>
              <a:t>   Eat </a:t>
            </a:r>
            <a:r>
              <a:rPr lang="en-US" dirty="0" smtClean="0">
                <a:solidFill>
                  <a:schemeClr val="tx1"/>
                </a:solidFill>
                <a:latin typeface="Arial" pitchFamily="34" charset="0"/>
                <a:cs typeface="Arial" pitchFamily="34" charset="0"/>
              </a:rPr>
              <a:t>high protein, low fat items such as: fish, beans, whole wheat pasta, egg whites, skim or 1 percent milk, and low fat yogurt</a:t>
            </a:r>
            <a:r>
              <a:rPr lang="en-US" dirty="0" smtClean="0">
                <a:solidFill>
                  <a:schemeClr val="tx1"/>
                </a:solidFill>
                <a:latin typeface="Arial" pitchFamily="34" charset="0"/>
                <a:cs typeface="Arial" pitchFamily="34" charset="0"/>
              </a:rPr>
              <a:t>.</a:t>
            </a:r>
          </a:p>
          <a:p>
            <a:pPr>
              <a:buFont typeface="Wingdings" pitchFamily="2" charset="2"/>
              <a:buChar char="Ø"/>
            </a:pPr>
            <a:r>
              <a:rPr lang="en-US" dirty="0" smtClean="0">
                <a:solidFill>
                  <a:schemeClr val="tx1"/>
                </a:solidFill>
                <a:latin typeface="Arial" pitchFamily="34" charset="0"/>
                <a:cs typeface="Arial" pitchFamily="34" charset="0"/>
              </a:rPr>
              <a:t> </a:t>
            </a:r>
            <a:r>
              <a:rPr lang="en-US" dirty="0" smtClean="0">
                <a:solidFill>
                  <a:schemeClr val="tx1"/>
                </a:solidFill>
                <a:latin typeface="Arial" pitchFamily="34" charset="0"/>
                <a:cs typeface="Arial" pitchFamily="34" charset="0"/>
              </a:rPr>
              <a:t>Avoid items such as: fried items, high fat meats, egg yolks, and whole milk. </a:t>
            </a:r>
          </a:p>
          <a:p>
            <a:r>
              <a:rPr lang="en-US" dirty="0" smtClean="0">
                <a:solidFill>
                  <a:schemeClr val="accent2">
                    <a:lumMod val="75000"/>
                  </a:schemeClr>
                </a:solidFill>
                <a:latin typeface="Arial" pitchFamily="34" charset="0"/>
                <a:cs typeface="Arial" pitchFamily="34" charset="0"/>
              </a:rPr>
              <a:t>For a good source of vitamins eat a diet rich in raw or steamed vegetables, green leafy romaine, whole grain breads, and fruits with skin</a:t>
            </a:r>
            <a:r>
              <a:rPr lang="en-US" dirty="0" smtClean="0">
                <a:solidFill>
                  <a:schemeClr val="tx1"/>
                </a:solidFill>
                <a:latin typeface="Arial" pitchFamily="34" charset="0"/>
                <a:cs typeface="Arial" pitchFamily="34" charset="0"/>
              </a:rPr>
              <a:t>. </a:t>
            </a:r>
            <a:endParaRPr lang="en-US" dirty="0" smtClean="0">
              <a:solidFill>
                <a:schemeClr val="tx1"/>
              </a:solidFill>
              <a:latin typeface="Arial" pitchFamily="34" charset="0"/>
              <a:cs typeface="Arial" pitchFamily="34" charset="0"/>
            </a:endParaRPr>
          </a:p>
          <a:p>
            <a:pPr>
              <a:buFont typeface="Wingdings" pitchFamily="2" charset="2"/>
              <a:buChar char="Ø"/>
            </a:pPr>
            <a:r>
              <a:rPr lang="en-US" dirty="0" smtClean="0">
                <a:solidFill>
                  <a:srgbClr val="FF0000"/>
                </a:solidFill>
                <a:latin typeface="Arial" pitchFamily="34" charset="0"/>
                <a:cs typeface="Arial" pitchFamily="34" charset="0"/>
              </a:rPr>
              <a:t>Avoid </a:t>
            </a:r>
            <a:r>
              <a:rPr lang="en-US" dirty="0" smtClean="0">
                <a:solidFill>
                  <a:srgbClr val="FF0000"/>
                </a:solidFill>
                <a:latin typeface="Arial" pitchFamily="34" charset="0"/>
                <a:cs typeface="Arial" pitchFamily="34" charset="0"/>
              </a:rPr>
              <a:t>fried vegetables, iceberg lettuce (no nutrients), white bread, and canned fruits in syrup. </a:t>
            </a:r>
          </a:p>
          <a:p>
            <a:r>
              <a:rPr lang="en-US" dirty="0" smtClean="0">
                <a:solidFill>
                  <a:schemeClr val="tx1"/>
                </a:solidFill>
                <a:latin typeface="Arial" pitchFamily="34" charset="0"/>
                <a:cs typeface="Arial" pitchFamily="34" charset="0"/>
              </a:rPr>
              <a:t>Cook </a:t>
            </a:r>
            <a:r>
              <a:rPr lang="en-US" dirty="0" smtClean="0">
                <a:solidFill>
                  <a:schemeClr val="tx1"/>
                </a:solidFill>
                <a:latin typeface="Arial" pitchFamily="34" charset="0"/>
                <a:cs typeface="Arial" pitchFamily="34" charset="0"/>
              </a:rPr>
              <a:t>with olive oil or sunflower oil, omit or use less lard and meat fat</a:t>
            </a:r>
            <a:r>
              <a:rPr lang="en-US" dirty="0" smtClean="0">
                <a:solidFill>
                  <a:srgbClr val="FF0000"/>
                </a:solidFill>
                <a:latin typeface="Arial" pitchFamily="34" charset="0"/>
                <a:cs typeface="Arial" pitchFamily="34" charset="0"/>
              </a:rPr>
              <a:t>. Limit or omit creamy salad dressings high in fat content, cookies, cakes, pies, and pastry goods</a:t>
            </a:r>
            <a:r>
              <a:rPr lang="en-US" dirty="0" smtClean="0">
                <a:solidFill>
                  <a:schemeClr val="tx1"/>
                </a:solidFill>
                <a:latin typeface="Arial" pitchFamily="34" charset="0"/>
                <a:cs typeface="Arial" pitchFamily="34" charset="0"/>
              </a:rPr>
              <a:t>. </a:t>
            </a:r>
            <a:endParaRPr lang="en-US" sz="2000" dirty="0" smtClean="0">
              <a:solidFill>
                <a:schemeClr val="tx1"/>
              </a:solidFill>
              <a:latin typeface="Arial" pitchFamily="34" charset="0"/>
              <a:cs typeface="Arial" pitchFamily="34"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6925"/>
            <a:ext cx="2272145" cy="1513243"/>
          </a:xfrm>
          <a:prstGeom prst="rect">
            <a:avLst/>
          </a:prstGeom>
          <a:noFill/>
          <a:ln>
            <a:noFill/>
          </a:ln>
          <a:effectLst/>
          <a:scene3d>
            <a:camera prst="orthographicFront"/>
            <a:lightRig rig="threePt" dir="t"/>
          </a:scene3d>
          <a:sp3d>
            <a:bevelT prst="angle"/>
            <a:bevelB/>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9321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sp>
        <p:nvSpPr>
          <p:cNvPr id="6" name="Rectangle 5"/>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fontAlgn="base">
              <a:spcBef>
                <a:spcPct val="0"/>
              </a:spcBef>
              <a:spcAft>
                <a:spcPct val="0"/>
              </a:spcAft>
            </a:pPr>
            <a:endParaRPr lang="en-US" dirty="0" smtClean="0">
              <a:solidFill>
                <a:srgbClr val="000000"/>
              </a:solidFill>
              <a:latin typeface="Arial" pitchFamily="34" charset="0"/>
              <a:cs typeface="Arial" pitchFamily="34" charset="0"/>
            </a:endParaRPr>
          </a:p>
          <a:p>
            <a:pPr lvl="0" fontAlgn="base">
              <a:spcBef>
                <a:spcPct val="0"/>
              </a:spcBef>
              <a:spcAft>
                <a:spcPct val="0"/>
              </a:spcAft>
            </a:pPr>
            <a:r>
              <a:rPr lang="en-US" sz="2000" b="1" dirty="0" smtClean="0">
                <a:solidFill>
                  <a:srgbClr val="000000"/>
                </a:solidFill>
                <a:latin typeface="Arial" pitchFamily="34" charset="0"/>
                <a:cs typeface="Arial" pitchFamily="34" charset="0"/>
              </a:rPr>
              <a:t>Suggested menu for the Soldier/Athletes:</a:t>
            </a:r>
            <a:endParaRPr lang="en-US" sz="2000" b="1" dirty="0">
              <a:solidFill>
                <a:srgbClr val="000000"/>
              </a:solidFill>
              <a:latin typeface="Arial" pitchFamily="34" charset="0"/>
              <a:cs typeface="Arial" pitchFamily="34" charset="0"/>
            </a:endParaRPr>
          </a:p>
        </p:txBody>
      </p:sp>
      <p:sp>
        <p:nvSpPr>
          <p:cNvPr id="7"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800" b="1" dirty="0" smtClean="0">
              <a:solidFill>
                <a:srgbClr val="000000"/>
              </a:solidFill>
              <a:latin typeface="Arial" pitchFamily="34" charset="0"/>
              <a:cs typeface="Arial" pitchFamily="34" charset="0"/>
            </a:endParaRPr>
          </a:p>
          <a:p>
            <a:pPr algn="l"/>
            <a:r>
              <a:rPr lang="en-US" sz="2800" b="1" dirty="0" smtClean="0">
                <a:solidFill>
                  <a:srgbClr val="000000"/>
                </a:solidFill>
                <a:latin typeface="Arial" pitchFamily="34" charset="0"/>
                <a:cs typeface="Arial" pitchFamily="34" charset="0"/>
              </a:rPr>
              <a:t>The Six Essential Classes of Nutrients</a:t>
            </a:r>
            <a:endParaRPr lang="en-US" sz="2800" dirty="0" smtClean="0">
              <a:solidFill>
                <a:srgbClr val="000000"/>
              </a:solidFill>
              <a:latin typeface="Arial" pitchFamily="34" charset="0"/>
              <a:cs typeface="Arial" pitchFamily="34" charset="0"/>
            </a:endParaRPr>
          </a:p>
          <a:p>
            <a:pPr algn="l"/>
            <a:endParaRPr lang="en-US" sz="2800" i="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6925"/>
            <a:ext cx="2272145" cy="1513243"/>
          </a:xfrm>
          <a:prstGeom prst="rect">
            <a:avLst/>
          </a:prstGeom>
          <a:noFill/>
          <a:ln>
            <a:noFill/>
          </a:ln>
          <a:effectLst/>
          <a:scene3d>
            <a:camera prst="orthographicFront"/>
            <a:lightRig rig="threePt" dir="t"/>
          </a:scene3d>
          <a:sp3d>
            <a:bevelT prst="angle"/>
            <a:bevelB/>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srcRect l="27143" t="13703" r="28571" b="10096"/>
          <a:stretch>
            <a:fillRect/>
          </a:stretch>
        </p:blipFill>
        <p:spPr bwMode="auto">
          <a:xfrm>
            <a:off x="1524000" y="1600200"/>
            <a:ext cx="5791200" cy="5105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solidFill>
                  <a:srgbClr val="000000"/>
                </a:solidFill>
                <a:latin typeface="Arial" pitchFamily="34" charset="0"/>
                <a:cs typeface="Arial" pitchFamily="34" charset="0"/>
              </a:rPr>
              <a:t>The Six Essential Classes of Nutrients</a:t>
            </a:r>
            <a:endParaRPr lang="en-US" sz="2800" dirty="0" smtClean="0">
              <a:solidFill>
                <a:srgbClr val="000000"/>
              </a:solidFill>
              <a:latin typeface="Arial" pitchFamily="34" charset="0"/>
              <a:cs typeface="Arial" pitchFamily="34" charset="0"/>
            </a:endParaRPr>
          </a:p>
        </p:txBody>
      </p:sp>
      <p:sp>
        <p:nvSpPr>
          <p:cNvPr id="5" name="Rectangle 4"/>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Font typeface="Wingdings" pitchFamily="2" charset="2"/>
              <a:buChar char="Ø"/>
            </a:pPr>
            <a:r>
              <a:rPr lang="en-US" sz="24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Water</a:t>
            </a:r>
            <a:r>
              <a:rPr lang="en-US" sz="2400" dirty="0" smtClean="0">
                <a:solidFill>
                  <a:schemeClr val="tx1"/>
                </a:solidFill>
                <a:latin typeface="Arial" pitchFamily="34" charset="0"/>
                <a:cs typeface="Arial" pitchFamily="34" charset="0"/>
              </a:rPr>
              <a:t>-</a:t>
            </a:r>
            <a:r>
              <a:rPr lang="en-US" sz="2400" dirty="0" smtClean="0">
                <a:latin typeface="Arial" pitchFamily="34" charset="0"/>
                <a:cs typeface="Arial" pitchFamily="34" charset="0"/>
              </a:rPr>
              <a:t> </a:t>
            </a:r>
            <a:r>
              <a:rPr lang="en-US" sz="2400" dirty="0" smtClean="0">
                <a:solidFill>
                  <a:schemeClr val="tx1"/>
                </a:solidFill>
                <a:latin typeface="Arial" pitchFamily="34" charset="0"/>
                <a:cs typeface="Arial" pitchFamily="34" charset="0"/>
              </a:rPr>
              <a:t>is an important nutrient for the </a:t>
            </a:r>
            <a:r>
              <a:rPr lang="en-US" sz="2400" dirty="0" smtClean="0">
                <a:solidFill>
                  <a:schemeClr val="tx1"/>
                </a:solidFill>
                <a:latin typeface="Arial" pitchFamily="34" charset="0"/>
                <a:cs typeface="Arial" pitchFamily="34" charset="0"/>
              </a:rPr>
              <a:t>Soldier/athlete</a:t>
            </a:r>
            <a:r>
              <a:rPr lang="en-US" sz="2400" dirty="0" smtClean="0">
                <a:solidFill>
                  <a:schemeClr val="tx1"/>
                </a:solidFill>
                <a:latin typeface="Arial" pitchFamily="34" charset="0"/>
                <a:cs typeface="Arial" pitchFamily="34" charset="0"/>
              </a:rPr>
              <a:t>. </a:t>
            </a:r>
            <a:endParaRPr lang="en-US" sz="2400" dirty="0" smtClean="0">
              <a:solidFill>
                <a:schemeClr val="tx1"/>
              </a:solidFill>
              <a:latin typeface="Arial" pitchFamily="34" charset="0"/>
              <a:cs typeface="Arial" pitchFamily="34" charset="0"/>
            </a:endParaRPr>
          </a:p>
          <a:p>
            <a:pPr marL="971550" lvl="1" indent="-514350">
              <a:buFont typeface="+mj-lt"/>
              <a:buAutoNum type="alphaLcParenR"/>
            </a:pPr>
            <a:r>
              <a:rPr lang="en-US" sz="2400" dirty="0" smtClean="0">
                <a:solidFill>
                  <a:schemeClr val="tx1"/>
                </a:solidFill>
                <a:latin typeface="Arial" pitchFamily="34" charset="0"/>
                <a:cs typeface="Arial" pitchFamily="34" charset="0"/>
              </a:rPr>
              <a:t>Soldiers/ Athletes </a:t>
            </a:r>
            <a:r>
              <a:rPr lang="en-US" sz="2400" dirty="0" smtClean="0">
                <a:solidFill>
                  <a:schemeClr val="tx1"/>
                </a:solidFill>
                <a:latin typeface="Arial" pitchFamily="34" charset="0"/>
                <a:cs typeface="Arial" pitchFamily="34" charset="0"/>
              </a:rPr>
              <a:t>should start any event hydrated and replace as much lost fluid as possible by drinking chilled liquids at frequent intervals during the </a:t>
            </a:r>
            <a:r>
              <a:rPr lang="en-US" sz="2400" dirty="0" smtClean="0">
                <a:solidFill>
                  <a:schemeClr val="tx1"/>
                </a:solidFill>
                <a:latin typeface="Arial" pitchFamily="34" charset="0"/>
                <a:cs typeface="Arial" pitchFamily="34" charset="0"/>
              </a:rPr>
              <a:t>event.</a:t>
            </a:r>
          </a:p>
          <a:p>
            <a:pPr marL="971550" lvl="1" indent="-514350">
              <a:buFont typeface="+mj-lt"/>
              <a:buAutoNum type="alphaLcParenR"/>
            </a:pPr>
            <a:r>
              <a:rPr lang="en-US" sz="2400" dirty="0" smtClean="0">
                <a:solidFill>
                  <a:schemeClr val="tx1"/>
                </a:solidFill>
                <a:latin typeface="Arial" pitchFamily="34" charset="0"/>
                <a:cs typeface="Arial" pitchFamily="34" charset="0"/>
              </a:rPr>
              <a:t>Chilled </a:t>
            </a:r>
            <a:r>
              <a:rPr lang="en-US" sz="2400" dirty="0" smtClean="0">
                <a:solidFill>
                  <a:schemeClr val="tx1"/>
                </a:solidFill>
                <a:latin typeface="Arial" pitchFamily="34" charset="0"/>
                <a:cs typeface="Arial" pitchFamily="34" charset="0"/>
              </a:rPr>
              <a:t>fluids are absorbed faster and help lower body </a:t>
            </a:r>
            <a:r>
              <a:rPr lang="en-US" sz="2400" dirty="0" smtClean="0">
                <a:solidFill>
                  <a:schemeClr val="tx1"/>
                </a:solidFill>
                <a:latin typeface="Arial" pitchFamily="34" charset="0"/>
                <a:cs typeface="Arial" pitchFamily="34" charset="0"/>
              </a:rPr>
              <a:t>temperature</a:t>
            </a:r>
          </a:p>
          <a:p>
            <a:pPr>
              <a:buFont typeface="Wingdings" pitchFamily="2" charset="2"/>
              <a:buChar char="Ø"/>
            </a:pPr>
            <a:r>
              <a:rPr lang="en-US" sz="24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Fats- </a:t>
            </a:r>
            <a:r>
              <a:rPr lang="en-US" sz="2400" dirty="0" smtClean="0">
                <a:solidFill>
                  <a:schemeClr val="tx1"/>
                </a:solidFill>
                <a:latin typeface="Arial" pitchFamily="34" charset="0"/>
                <a:cs typeface="Arial" pitchFamily="34" charset="0"/>
              </a:rPr>
              <a:t>provides </a:t>
            </a:r>
            <a:r>
              <a:rPr lang="en-US" sz="2400" dirty="0" smtClean="0">
                <a:solidFill>
                  <a:schemeClr val="tx1"/>
                </a:solidFill>
                <a:latin typeface="Arial" pitchFamily="34" charset="0"/>
                <a:cs typeface="Arial" pitchFamily="34" charset="0"/>
              </a:rPr>
              <a:t>body </a:t>
            </a:r>
            <a:r>
              <a:rPr lang="en-US" sz="2400" dirty="0" smtClean="0">
                <a:solidFill>
                  <a:schemeClr val="tx1"/>
                </a:solidFill>
                <a:latin typeface="Arial" pitchFamily="34" charset="0"/>
                <a:cs typeface="Arial" pitchFamily="34" charset="0"/>
              </a:rPr>
              <a:t>fuel, </a:t>
            </a:r>
            <a:r>
              <a:rPr lang="en-US" sz="2400" dirty="0" smtClean="0">
                <a:solidFill>
                  <a:schemeClr val="tx1"/>
                </a:solidFill>
                <a:latin typeface="Arial" pitchFamily="34" charset="0"/>
                <a:cs typeface="Arial" pitchFamily="34" charset="0"/>
              </a:rPr>
              <a:t>about half of the total </a:t>
            </a:r>
            <a:r>
              <a:rPr lang="en-US" sz="2400" dirty="0" smtClean="0">
                <a:solidFill>
                  <a:schemeClr val="tx1"/>
                </a:solidFill>
                <a:latin typeface="Arial" pitchFamily="34" charset="0"/>
                <a:cs typeface="Arial" pitchFamily="34" charset="0"/>
              </a:rPr>
              <a:t>energy </a:t>
            </a:r>
            <a:r>
              <a:rPr lang="en-US" sz="2400" dirty="0" smtClean="0">
                <a:solidFill>
                  <a:schemeClr val="tx1"/>
                </a:solidFill>
                <a:latin typeface="Arial" pitchFamily="34" charset="0"/>
                <a:cs typeface="Arial" pitchFamily="34" charset="0"/>
              </a:rPr>
              <a:t>is derived from free fatty acid metabolism. If the event lasts more than an hour, the </a:t>
            </a:r>
            <a:r>
              <a:rPr lang="en-US" sz="2400" dirty="0" smtClean="0">
                <a:solidFill>
                  <a:schemeClr val="tx1"/>
                </a:solidFill>
                <a:latin typeface="Arial" pitchFamily="34" charset="0"/>
                <a:cs typeface="Arial" pitchFamily="34" charset="0"/>
              </a:rPr>
              <a:t>body will use </a:t>
            </a:r>
            <a:r>
              <a:rPr lang="en-US" sz="2400" dirty="0" smtClean="0">
                <a:solidFill>
                  <a:schemeClr val="tx1"/>
                </a:solidFill>
                <a:latin typeface="Arial" pitchFamily="34" charset="0"/>
                <a:cs typeface="Arial" pitchFamily="34" charset="0"/>
              </a:rPr>
              <a:t>mostly fats for energy. </a:t>
            </a:r>
            <a:endParaRPr lang="en-US" sz="2400" dirty="0" smtClean="0">
              <a:solidFill>
                <a:schemeClr val="tx1"/>
              </a:solidFill>
              <a:latin typeface="Arial" pitchFamily="34" charset="0"/>
              <a:cs typeface="Arial" pitchFamily="34" charset="0"/>
            </a:endParaRPr>
          </a:p>
          <a:p>
            <a:pPr>
              <a:buFont typeface="Wingdings" pitchFamily="2" charset="2"/>
              <a:buChar char="Ø"/>
            </a:pPr>
            <a:r>
              <a:rPr lang="en-US"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Trained </a:t>
            </a:r>
            <a:r>
              <a:rPr lang="en-US" sz="2400" dirty="0" smtClean="0">
                <a:solidFill>
                  <a:schemeClr val="tx1"/>
                </a:solidFill>
                <a:latin typeface="Arial" pitchFamily="34" charset="0"/>
                <a:cs typeface="Arial" pitchFamily="34" charset="0"/>
              </a:rPr>
              <a:t>Soldier/athletes </a:t>
            </a:r>
            <a:r>
              <a:rPr lang="en-US" sz="2400" dirty="0" smtClean="0">
                <a:solidFill>
                  <a:schemeClr val="tx1"/>
                </a:solidFill>
                <a:latin typeface="Arial" pitchFamily="34" charset="0"/>
                <a:cs typeface="Arial" pitchFamily="34" charset="0"/>
              </a:rPr>
              <a:t>use fat for energy more quickly than untrained athletes</a:t>
            </a:r>
            <a:r>
              <a:rPr lang="en-US" sz="2400" dirty="0" smtClean="0">
                <a:solidFill>
                  <a:schemeClr val="tx1"/>
                </a:solidFill>
                <a:latin typeface="Arial" pitchFamily="34" charset="0"/>
                <a:cs typeface="Arial" pitchFamily="34" charset="0"/>
              </a:rPr>
              <a:t>. </a:t>
            </a:r>
          </a:p>
          <a:p>
            <a:pPr>
              <a:buFont typeface="Wingdings" pitchFamily="2" charset="2"/>
              <a:buChar char="Ø"/>
            </a:pPr>
            <a:r>
              <a:rPr lang="en-US" sz="2400" dirty="0" smtClean="0">
                <a:solidFill>
                  <a:schemeClr val="tx1"/>
                </a:solidFill>
                <a:latin typeface="Arial" pitchFamily="34" charset="0"/>
                <a:cs typeface="Arial" pitchFamily="34" charset="0"/>
              </a:rPr>
              <a:t>Fat may contribute as much as 75 percent of the energy demand during prolonged aerobic work in the endurance-trained athlete. </a:t>
            </a:r>
            <a:endPar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71855" y="6925"/>
            <a:ext cx="2272145" cy="983675"/>
          </a:xfrm>
          <a:prstGeom prst="rect">
            <a:avLst/>
          </a:prstGeom>
          <a:noFill/>
          <a:ln>
            <a:noFill/>
          </a:ln>
          <a:effectLst/>
          <a:scene3d>
            <a:camera prst="orthographicFront"/>
            <a:lightRig rig="threePt" dir="t"/>
          </a:scene3d>
          <a:sp3d>
            <a:bevelT prst="angle"/>
            <a:bevelB/>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665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itle 1"/>
          <p:cNvSpPr txBox="1">
            <a:spLocks/>
          </p:cNvSpPr>
          <p:nvPr/>
        </p:nvSpPr>
        <p:spPr>
          <a:xfrm>
            <a:off x="0" y="6924"/>
            <a:ext cx="9144000" cy="90747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solidFill>
                  <a:srgbClr val="000000"/>
                </a:solidFill>
                <a:latin typeface="Arial" pitchFamily="34" charset="0"/>
                <a:cs typeface="Arial" pitchFamily="34" charset="0"/>
              </a:rPr>
              <a:t>The Six Essential Classes of Nutrients</a:t>
            </a:r>
            <a:endParaRPr lang="en-US" sz="2800" dirty="0" smtClean="0">
              <a:solidFill>
                <a:srgbClr val="000000"/>
              </a:solidFill>
              <a:latin typeface="Arial" pitchFamily="34" charset="0"/>
              <a:cs typeface="Arial" pitchFamily="34" charset="0"/>
            </a:endParaRPr>
          </a:p>
        </p:txBody>
      </p:sp>
      <p:sp>
        <p:nvSpPr>
          <p:cNvPr id="5" name="Rectangle 4"/>
          <p:cNvSpPr/>
          <p:nvPr/>
        </p:nvSpPr>
        <p:spPr>
          <a:xfrm>
            <a:off x="0" y="914398"/>
            <a:ext cx="9144000" cy="5943601"/>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indent="-457200">
              <a:buFont typeface="Wingdings" pitchFamily="2" charset="2"/>
              <a:buChar char="Ø"/>
            </a:pPr>
            <a:r>
              <a:rPr lang="en-US" sz="2400" b="1"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Protein</a:t>
            </a:r>
            <a:r>
              <a:rPr lang="en-US" sz="2000" b="1"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 </a:t>
            </a:r>
            <a:r>
              <a:rPr lang="en-US" sz="2000" dirty="0" smtClean="0">
                <a:solidFill>
                  <a:schemeClr val="tx1"/>
                </a:solidFill>
                <a:latin typeface="Arial" pitchFamily="34" charset="0"/>
                <a:cs typeface="Arial" pitchFamily="34" charset="0"/>
              </a:rPr>
              <a:t>After carbohydrates and fats, protein provides energy for the body. Exercise may increase an athlete's need for protein, depending on the type and frequency of exercise. Extra protein consumed is stored as </a:t>
            </a:r>
            <a:r>
              <a:rPr lang="en-US" sz="2000" dirty="0" smtClean="0">
                <a:solidFill>
                  <a:schemeClr val="tx1"/>
                </a:solidFill>
                <a:latin typeface="Arial" pitchFamily="34" charset="0"/>
                <a:cs typeface="Arial" pitchFamily="34" charset="0"/>
              </a:rPr>
              <a:t>fat.</a:t>
            </a:r>
          </a:p>
          <a:p>
            <a:pPr marL="457200" indent="-457200"/>
            <a:endParaRPr lang="en-US" sz="2000" dirty="0" smtClean="0">
              <a:solidFill>
                <a:schemeClr val="tx1"/>
              </a:solidFill>
              <a:latin typeface="Arial" pitchFamily="34" charset="0"/>
              <a:cs typeface="Arial" pitchFamily="34" charset="0"/>
            </a:endParaRPr>
          </a:p>
          <a:p>
            <a:pPr marL="457200" indent="-457200">
              <a:buFont typeface="Wingdings" pitchFamily="2" charset="2"/>
              <a:buChar char="Ø"/>
            </a:pPr>
            <a:r>
              <a:rPr lang="en-US" sz="2000" dirty="0" smtClean="0">
                <a:solidFill>
                  <a:schemeClr val="tx1"/>
                </a:solidFill>
                <a:latin typeface="Arial" pitchFamily="34" charset="0"/>
                <a:cs typeface="Arial" pitchFamily="34" charset="0"/>
              </a:rPr>
              <a:t>A varied diet will provide more than enough protein </a:t>
            </a:r>
          </a:p>
          <a:p>
            <a:pPr marL="457200" indent="-457200">
              <a:buFont typeface="Wingdings" pitchFamily="2" charset="2"/>
              <a:buChar char="Ø"/>
            </a:pPr>
            <a:r>
              <a:rPr lang="en-US" sz="2000" dirty="0" smtClean="0">
                <a:solidFill>
                  <a:schemeClr val="tx1"/>
                </a:solidFill>
                <a:latin typeface="Arial" pitchFamily="34" charset="0"/>
                <a:cs typeface="Arial" pitchFamily="34" charset="0"/>
              </a:rPr>
              <a:t>Americans </a:t>
            </a:r>
            <a:r>
              <a:rPr lang="en-US" sz="2000" dirty="0" smtClean="0">
                <a:solidFill>
                  <a:schemeClr val="tx1"/>
                </a:solidFill>
                <a:latin typeface="Arial" pitchFamily="34" charset="0"/>
                <a:cs typeface="Arial" pitchFamily="34" charset="0"/>
              </a:rPr>
              <a:t>tend to eat more than the recommended amounts of protein. </a:t>
            </a:r>
            <a:endParaRPr lang="en-US" sz="2000" dirty="0" smtClean="0">
              <a:solidFill>
                <a:schemeClr val="tx1"/>
              </a:solidFill>
              <a:latin typeface="Arial" pitchFamily="34" charset="0"/>
              <a:cs typeface="Arial" pitchFamily="34" charset="0"/>
            </a:endParaRPr>
          </a:p>
          <a:p>
            <a:pPr marL="457200" indent="-457200">
              <a:buFont typeface="Wingdings" pitchFamily="2" charset="2"/>
              <a:buChar char="Ø"/>
            </a:pPr>
            <a:r>
              <a:rPr lang="en-US" sz="2000" dirty="0" smtClean="0">
                <a:solidFill>
                  <a:schemeClr val="tx1"/>
                </a:solidFill>
                <a:latin typeface="Arial" pitchFamily="34" charset="0"/>
                <a:cs typeface="Arial" pitchFamily="34" charset="0"/>
              </a:rPr>
              <a:t>Excess </a:t>
            </a:r>
            <a:r>
              <a:rPr lang="en-US" sz="2000" dirty="0" smtClean="0">
                <a:solidFill>
                  <a:schemeClr val="tx1"/>
                </a:solidFill>
                <a:latin typeface="Arial" pitchFamily="34" charset="0"/>
                <a:cs typeface="Arial" pitchFamily="34" charset="0"/>
              </a:rPr>
              <a:t>protein can deprive the athlete of more efficient fuel and can lead to dehydration</a:t>
            </a:r>
            <a:r>
              <a:rPr lang="en-US" sz="2000" dirty="0" smtClean="0">
                <a:solidFill>
                  <a:schemeClr val="tx1"/>
                </a:solidFill>
                <a:latin typeface="Arial" pitchFamily="34" charset="0"/>
                <a:cs typeface="Arial" pitchFamily="34" charset="0"/>
              </a:rPr>
              <a:t>.</a:t>
            </a:r>
          </a:p>
          <a:p>
            <a:pPr marL="457200" indent="-457200">
              <a:buFont typeface="Wingdings" pitchFamily="2" charset="2"/>
              <a:buChar char="Ø"/>
            </a:pPr>
            <a:r>
              <a:rPr lang="en-US" sz="2000" dirty="0" smtClean="0">
                <a:solidFill>
                  <a:schemeClr val="tx1"/>
                </a:solidFill>
                <a:latin typeface="Arial" pitchFamily="34" charset="0"/>
                <a:cs typeface="Arial" pitchFamily="34" charset="0"/>
              </a:rPr>
              <a:t>High-protein </a:t>
            </a:r>
            <a:r>
              <a:rPr lang="en-US" sz="2000" dirty="0" smtClean="0">
                <a:solidFill>
                  <a:schemeClr val="tx1"/>
                </a:solidFill>
                <a:latin typeface="Arial" pitchFamily="34" charset="0"/>
                <a:cs typeface="Arial" pitchFamily="34" charset="0"/>
              </a:rPr>
              <a:t>diets increase the water requirement necessary to eliminate the nitrogen through the urine. Also, an increase in metabolic rate can occur and, therefore, increased oxygen consumption. </a:t>
            </a:r>
            <a:r>
              <a:rPr lang="en-US" sz="20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Protein supplements are unnecessary and not recommended</a:t>
            </a:r>
            <a:r>
              <a:rPr lang="en-US" sz="20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t>
            </a:r>
          </a:p>
          <a:p>
            <a:pPr marL="457200" indent="-457200">
              <a:buFont typeface="Wingdings" pitchFamily="2" charset="2"/>
              <a:buChar char="Ø"/>
            </a:pPr>
            <a:endParaRPr lang="en-US" sz="2000" b="1" dirty="0" smtClean="0">
              <a:solidFill>
                <a:srgbClr val="FF0000"/>
              </a:solidFill>
              <a:effectLst>
                <a:outerShdw blurRad="38100" dist="38100" dir="2700000" algn="tl">
                  <a:srgbClr val="000000">
                    <a:alpha val="43137"/>
                  </a:srgbClr>
                </a:outerShdw>
              </a:effectLst>
              <a:latin typeface="Arial" pitchFamily="34" charset="0"/>
              <a:cs typeface="Arial" pitchFamily="34" charset="0"/>
            </a:endParaRPr>
          </a:p>
          <a:p>
            <a:r>
              <a:rPr lang="en-US" sz="2400" b="1"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Vitamins &amp; minerals - </a:t>
            </a:r>
            <a:r>
              <a:rPr lang="en-US" sz="2400" dirty="0" smtClean="0">
                <a:solidFill>
                  <a:schemeClr val="tx1"/>
                </a:solidFill>
                <a:latin typeface="Arial" pitchFamily="34" charset="0"/>
                <a:cs typeface="Arial" pitchFamily="34" charset="0"/>
              </a:rPr>
              <a:t>Increased caloric intake through a varied diet ensures a sufficient amount of vitamins and minerals for the </a:t>
            </a:r>
            <a:r>
              <a:rPr lang="en-US" sz="2400" dirty="0" smtClean="0">
                <a:solidFill>
                  <a:schemeClr val="tx1"/>
                </a:solidFill>
                <a:latin typeface="Arial" pitchFamily="34" charset="0"/>
                <a:cs typeface="Arial" pitchFamily="34" charset="0"/>
              </a:rPr>
              <a:t>Soldier/athlete</a:t>
            </a:r>
            <a:r>
              <a:rPr lang="en-US" sz="2400" dirty="0" smtClean="0">
                <a:solidFill>
                  <a:schemeClr val="tx1"/>
                </a:solidFill>
                <a:latin typeface="Arial" pitchFamily="34" charset="0"/>
                <a:cs typeface="Arial" pitchFamily="34" charset="0"/>
              </a:rPr>
              <a:t>. There is no evidence that taking more vitamins than is obtained by eating a variety of foods will improve performance. </a:t>
            </a:r>
            <a:endParaRPr lang="en-US" sz="2400" b="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457200" indent="-457200">
              <a:buFont typeface="Wingdings" pitchFamily="2" charset="2"/>
              <a:buChar char="Ø"/>
            </a:pPr>
            <a:endParaRPr lang="en-US"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71855" y="6925"/>
            <a:ext cx="2272145" cy="983675"/>
          </a:xfrm>
          <a:prstGeom prst="rect">
            <a:avLst/>
          </a:prstGeom>
          <a:noFill/>
          <a:ln>
            <a:noFill/>
          </a:ln>
          <a:effectLst/>
          <a:scene3d>
            <a:camera prst="orthographicFront"/>
            <a:lightRig rig="threePt" dir="t"/>
          </a:scene3d>
          <a:sp3d>
            <a:bevelT prst="angle"/>
            <a:bevelB/>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665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TotalTime>
  <Words>1185</Words>
  <Application>Microsoft Office PowerPoint</Application>
  <PresentationFormat>On-screen Show (4:3)</PresentationFormat>
  <Paragraphs>94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Halfdead2</dc:creator>
  <cp:lastModifiedBy>joseph.l.monsanto</cp:lastModifiedBy>
  <cp:revision>40</cp:revision>
  <dcterms:created xsi:type="dcterms:W3CDTF">2012-05-06T22:37:23Z</dcterms:created>
  <dcterms:modified xsi:type="dcterms:W3CDTF">2012-05-07T13:14:39Z</dcterms:modified>
</cp:coreProperties>
</file>