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1"/>
  </p:sldMasterIdLst>
  <p:notesMasterIdLst>
    <p:notesMasterId r:id="rId93"/>
  </p:notesMasterIdLst>
  <p:handoutMasterIdLst>
    <p:handoutMasterId r:id="rId94"/>
  </p:handoutMasterIdLst>
  <p:sldIdLst>
    <p:sldId id="307" r:id="rId2"/>
    <p:sldId id="359" r:id="rId3"/>
    <p:sldId id="432" r:id="rId4"/>
    <p:sldId id="454" r:id="rId5"/>
    <p:sldId id="455" r:id="rId6"/>
    <p:sldId id="452" r:id="rId7"/>
    <p:sldId id="457" r:id="rId8"/>
    <p:sldId id="456" r:id="rId9"/>
    <p:sldId id="433" r:id="rId10"/>
    <p:sldId id="369" r:id="rId11"/>
    <p:sldId id="458" r:id="rId12"/>
    <p:sldId id="459" r:id="rId13"/>
    <p:sldId id="431" r:id="rId14"/>
    <p:sldId id="375" r:id="rId15"/>
    <p:sldId id="391" r:id="rId16"/>
    <p:sldId id="396" r:id="rId17"/>
    <p:sldId id="472" r:id="rId18"/>
    <p:sldId id="473" r:id="rId19"/>
    <p:sldId id="474" r:id="rId20"/>
    <p:sldId id="475" r:id="rId21"/>
    <p:sldId id="476" r:id="rId22"/>
    <p:sldId id="477" r:id="rId23"/>
    <p:sldId id="478" r:id="rId24"/>
    <p:sldId id="479" r:id="rId25"/>
    <p:sldId id="480" r:id="rId26"/>
    <p:sldId id="434" r:id="rId27"/>
    <p:sldId id="382" r:id="rId28"/>
    <p:sldId id="406" r:id="rId29"/>
    <p:sldId id="363" r:id="rId30"/>
    <p:sldId id="383" r:id="rId31"/>
    <p:sldId id="385" r:id="rId32"/>
    <p:sldId id="482" r:id="rId33"/>
    <p:sldId id="471" r:id="rId34"/>
    <p:sldId id="435" r:id="rId35"/>
    <p:sldId id="360" r:id="rId36"/>
    <p:sldId id="377" r:id="rId37"/>
    <p:sldId id="373" r:id="rId38"/>
    <p:sldId id="384" r:id="rId39"/>
    <p:sldId id="429" r:id="rId40"/>
    <p:sldId id="430" r:id="rId41"/>
    <p:sldId id="483" r:id="rId42"/>
    <p:sldId id="484" r:id="rId43"/>
    <p:sldId id="485" r:id="rId44"/>
    <p:sldId id="426" r:id="rId45"/>
    <p:sldId id="427" r:id="rId46"/>
    <p:sldId id="442" r:id="rId47"/>
    <p:sldId id="470" r:id="rId48"/>
    <p:sldId id="436" r:id="rId49"/>
    <p:sldId id="374" r:id="rId50"/>
    <p:sldId id="445" r:id="rId51"/>
    <p:sldId id="362" r:id="rId52"/>
    <p:sldId id="378" r:id="rId53"/>
    <p:sldId id="438" r:id="rId54"/>
    <p:sldId id="386" r:id="rId55"/>
    <p:sldId id="387" r:id="rId56"/>
    <p:sldId id="444" r:id="rId57"/>
    <p:sldId id="439" r:id="rId58"/>
    <p:sldId id="398" r:id="rId59"/>
    <p:sldId id="399" r:id="rId60"/>
    <p:sldId id="400" r:id="rId61"/>
    <p:sldId id="404" r:id="rId62"/>
    <p:sldId id="405" r:id="rId63"/>
    <p:sldId id="440" r:id="rId64"/>
    <p:sldId id="407" r:id="rId65"/>
    <p:sldId id="441" r:id="rId66"/>
    <p:sldId id="411" r:id="rId67"/>
    <p:sldId id="412" r:id="rId68"/>
    <p:sldId id="417" r:id="rId69"/>
    <p:sldId id="418" r:id="rId70"/>
    <p:sldId id="443" r:id="rId71"/>
    <p:sldId id="425" r:id="rId72"/>
    <p:sldId id="486" r:id="rId73"/>
    <p:sldId id="491" r:id="rId74"/>
    <p:sldId id="487" r:id="rId75"/>
    <p:sldId id="488" r:id="rId76"/>
    <p:sldId id="489" r:id="rId77"/>
    <p:sldId id="447" r:id="rId78"/>
    <p:sldId id="446" r:id="rId79"/>
    <p:sldId id="448" r:id="rId80"/>
    <p:sldId id="449" r:id="rId81"/>
    <p:sldId id="451" r:id="rId82"/>
    <p:sldId id="450" r:id="rId83"/>
    <p:sldId id="465" r:id="rId84"/>
    <p:sldId id="466" r:id="rId85"/>
    <p:sldId id="306" r:id="rId86"/>
    <p:sldId id="490" r:id="rId87"/>
    <p:sldId id="420" r:id="rId88"/>
    <p:sldId id="421" r:id="rId89"/>
    <p:sldId id="422" r:id="rId90"/>
    <p:sldId id="423" r:id="rId91"/>
    <p:sldId id="424" r:id="rId92"/>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Garamond" pitchFamily="18" charset="0"/>
        <a:ea typeface="ＭＳ Ｐゴシック" charset="-128"/>
        <a:cs typeface="+mn-cs"/>
      </a:defRPr>
    </a:lvl1pPr>
    <a:lvl2pPr marL="457200" algn="ctr" rtl="0" fontAlgn="base">
      <a:spcBef>
        <a:spcPct val="0"/>
      </a:spcBef>
      <a:spcAft>
        <a:spcPct val="0"/>
      </a:spcAft>
      <a:defRPr kern="1200">
        <a:solidFill>
          <a:schemeClr val="tx1"/>
        </a:solidFill>
        <a:latin typeface="Garamond" pitchFamily="18" charset="0"/>
        <a:ea typeface="ＭＳ Ｐゴシック" charset="-128"/>
        <a:cs typeface="+mn-cs"/>
      </a:defRPr>
    </a:lvl2pPr>
    <a:lvl3pPr marL="914400" algn="ctr" rtl="0" fontAlgn="base">
      <a:spcBef>
        <a:spcPct val="0"/>
      </a:spcBef>
      <a:spcAft>
        <a:spcPct val="0"/>
      </a:spcAft>
      <a:defRPr kern="1200">
        <a:solidFill>
          <a:schemeClr val="tx1"/>
        </a:solidFill>
        <a:latin typeface="Garamond" pitchFamily="18" charset="0"/>
        <a:ea typeface="ＭＳ Ｐゴシック" charset="-128"/>
        <a:cs typeface="+mn-cs"/>
      </a:defRPr>
    </a:lvl3pPr>
    <a:lvl4pPr marL="1371600" algn="ctr" rtl="0" fontAlgn="base">
      <a:spcBef>
        <a:spcPct val="0"/>
      </a:spcBef>
      <a:spcAft>
        <a:spcPct val="0"/>
      </a:spcAft>
      <a:defRPr kern="1200">
        <a:solidFill>
          <a:schemeClr val="tx1"/>
        </a:solidFill>
        <a:latin typeface="Garamond" pitchFamily="18" charset="0"/>
        <a:ea typeface="ＭＳ Ｐゴシック" charset="-128"/>
        <a:cs typeface="+mn-cs"/>
      </a:defRPr>
    </a:lvl4pPr>
    <a:lvl5pPr marL="1828800" algn="ctr" rtl="0" fontAlgn="base">
      <a:spcBef>
        <a:spcPct val="0"/>
      </a:spcBef>
      <a:spcAft>
        <a:spcPct val="0"/>
      </a:spcAft>
      <a:defRPr kern="1200">
        <a:solidFill>
          <a:schemeClr val="tx1"/>
        </a:solidFill>
        <a:latin typeface="Garamond" pitchFamily="18" charset="0"/>
        <a:ea typeface="ＭＳ Ｐゴシック" charset="-128"/>
        <a:cs typeface="+mn-cs"/>
      </a:defRPr>
    </a:lvl5pPr>
    <a:lvl6pPr marL="2286000" algn="l" defTabSz="914400" rtl="0" eaLnBrk="1" latinLnBrk="0" hangingPunct="1">
      <a:defRPr kern="1200">
        <a:solidFill>
          <a:schemeClr val="tx1"/>
        </a:solidFill>
        <a:latin typeface="Garamond" pitchFamily="18" charset="0"/>
        <a:ea typeface="ＭＳ Ｐゴシック" charset="-128"/>
        <a:cs typeface="+mn-cs"/>
      </a:defRPr>
    </a:lvl6pPr>
    <a:lvl7pPr marL="2743200" algn="l" defTabSz="914400" rtl="0" eaLnBrk="1" latinLnBrk="0" hangingPunct="1">
      <a:defRPr kern="1200">
        <a:solidFill>
          <a:schemeClr val="tx1"/>
        </a:solidFill>
        <a:latin typeface="Garamond" pitchFamily="18" charset="0"/>
        <a:ea typeface="ＭＳ Ｐゴシック" charset="-128"/>
        <a:cs typeface="+mn-cs"/>
      </a:defRPr>
    </a:lvl7pPr>
    <a:lvl8pPr marL="3200400" algn="l" defTabSz="914400" rtl="0" eaLnBrk="1" latinLnBrk="0" hangingPunct="1">
      <a:defRPr kern="1200">
        <a:solidFill>
          <a:schemeClr val="tx1"/>
        </a:solidFill>
        <a:latin typeface="Garamond" pitchFamily="18" charset="0"/>
        <a:ea typeface="ＭＳ Ｐゴシック" charset="-128"/>
        <a:cs typeface="+mn-cs"/>
      </a:defRPr>
    </a:lvl8pPr>
    <a:lvl9pPr marL="3657600" algn="l" defTabSz="914400" rtl="0" eaLnBrk="1" latinLnBrk="0" hangingPunct="1">
      <a:defRPr kern="1200">
        <a:solidFill>
          <a:schemeClr val="tx1"/>
        </a:solidFill>
        <a:latin typeface="Garamond"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00CCFF"/>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5" autoAdjust="0"/>
    <p:restoredTop sz="76099" autoAdjust="0"/>
  </p:normalViewPr>
  <p:slideViewPr>
    <p:cSldViewPr>
      <p:cViewPr varScale="1">
        <p:scale>
          <a:sx n="66" d="100"/>
          <a:sy n="66" d="100"/>
        </p:scale>
        <p:origin x="-1786"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defRPr sz="1200">
                <a:latin typeface="Arial" charset="0"/>
                <a:ea typeface="+mn-ea"/>
                <a:cs typeface="+mn-cs"/>
              </a:defRPr>
            </a:lvl1pPr>
          </a:lstStyle>
          <a:p>
            <a:pPr>
              <a:defRPr/>
            </a:pPr>
            <a:r>
              <a:rPr lang="en-US" dirty="0"/>
              <a:t>Tactical Combat Casualty Care (TCCC)</a:t>
            </a:r>
          </a:p>
        </p:txBody>
      </p:sp>
      <p:sp>
        <p:nvSpPr>
          <p:cNvPr id="30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fld id="{AB35BF81-D07A-48D8-B178-A180E861E835}" type="datetime1">
              <a:rPr lang="en-US"/>
              <a:pPr>
                <a:defRPr/>
              </a:pPr>
              <a:t>11/27/2013</a:t>
            </a:fld>
            <a:endParaRPr lang="en-US" dirty="0"/>
          </a:p>
        </p:txBody>
      </p:sp>
      <p:sp>
        <p:nvSpPr>
          <p:cNvPr id="30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defRPr sz="1200">
                <a:latin typeface="Arial" charset="0"/>
                <a:ea typeface="+mn-ea"/>
                <a:cs typeface="+mn-cs"/>
              </a:defRPr>
            </a:lvl1pPr>
          </a:lstStyle>
          <a:p>
            <a:pPr>
              <a:defRPr/>
            </a:pPr>
            <a:r>
              <a:rPr lang="en-US" dirty="0"/>
              <a:t>DRAFT</a:t>
            </a:r>
          </a:p>
        </p:txBody>
      </p:sp>
      <p:sp>
        <p:nvSpPr>
          <p:cNvPr id="30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BCA45A53-BC68-4E27-BDA0-8BA0E701DBC1}" type="slidenum">
              <a:rPr lang="en-US"/>
              <a:pPr>
                <a:defRPr/>
              </a:pPr>
              <a:t>‹#›</a:t>
            </a:fld>
            <a:endParaRPr lang="en-US" dirty="0"/>
          </a:p>
        </p:txBody>
      </p:sp>
    </p:spTree>
    <p:extLst>
      <p:ext uri="{BB962C8B-B14F-4D97-AF65-F5344CB8AC3E}">
        <p14:creationId xmlns="" xmlns:p14="http://schemas.microsoft.com/office/powerpoint/2010/main" val="2578667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defRPr sz="1200">
                <a:latin typeface="Arial" charset="0"/>
                <a:ea typeface="+mn-ea"/>
                <a:cs typeface="+mn-cs"/>
              </a:defRPr>
            </a:lvl1pPr>
          </a:lstStyle>
          <a:p>
            <a:pPr>
              <a:defRPr/>
            </a:pPr>
            <a:r>
              <a:rPr lang="en-US" dirty="0"/>
              <a:t>Tactical Combat Casualty Care (TCCC)</a:t>
            </a:r>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fld id="{4B516558-92C1-4C9F-B362-DC119A79B942}" type="datetime1">
              <a:rPr lang="en-US"/>
              <a:pPr>
                <a:defRPr/>
              </a:pPr>
              <a:t>11/27/2013</a:t>
            </a:fld>
            <a:endParaRPr lang="en-US" dirty="0"/>
          </a:p>
        </p:txBody>
      </p:sp>
      <p:sp>
        <p:nvSpPr>
          <p:cNvPr id="983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defRPr sz="1200">
                <a:latin typeface="Arial" charset="0"/>
                <a:ea typeface="+mn-ea"/>
                <a:cs typeface="+mn-cs"/>
              </a:defRPr>
            </a:lvl1pPr>
          </a:lstStyle>
          <a:p>
            <a:pPr>
              <a:defRPr/>
            </a:pPr>
            <a:r>
              <a:rPr lang="en-US" dirty="0"/>
              <a:t>DRAFT</a:t>
            </a:r>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CB240114-5C3C-441E-9482-B6158C397624}" type="slidenum">
              <a:rPr lang="en-US"/>
              <a:pPr>
                <a:defRPr/>
              </a:pPr>
              <a:t>‹#›</a:t>
            </a:fld>
            <a:endParaRPr lang="en-US" dirty="0"/>
          </a:p>
        </p:txBody>
      </p:sp>
    </p:spTree>
    <p:extLst>
      <p:ext uri="{BB962C8B-B14F-4D97-AF65-F5344CB8AC3E}">
        <p14:creationId xmlns="" xmlns:p14="http://schemas.microsoft.com/office/powerpoint/2010/main" val="317648278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dirty="0" smtClean="0">
                <a:latin typeface="Arial" charset="0"/>
              </a:rPr>
              <a:t>Tactical Combat Casualty Care (TCCC)</a:t>
            </a:r>
          </a:p>
        </p:txBody>
      </p:sp>
      <p:sp>
        <p:nvSpPr>
          <p:cNvPr id="99331"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fld id="{8DC52E5D-D188-47BF-B750-72F7722D6E83}" type="datetime1">
              <a:rPr lang="en-US" smtClean="0">
                <a:latin typeface="Arial" charset="0"/>
              </a:rPr>
              <a:pPr eaLnBrk="1" hangingPunct="1"/>
              <a:t>11/27/2013</a:t>
            </a:fld>
            <a:endParaRPr lang="en-US" dirty="0" smtClean="0">
              <a:latin typeface="Arial" charset="0"/>
            </a:endParaRPr>
          </a:p>
        </p:txBody>
      </p:sp>
      <p:sp>
        <p:nvSpPr>
          <p:cNvPr id="99332"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dirty="0" smtClean="0">
                <a:latin typeface="Arial" charset="0"/>
              </a:rPr>
              <a:t>DRAFT</a:t>
            </a:r>
          </a:p>
        </p:txBody>
      </p:sp>
      <p:sp>
        <p:nvSpPr>
          <p:cNvPr id="993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fld id="{9C9850CB-50C8-42BD-BF8A-58C958013CB1}" type="slidenum">
              <a:rPr lang="en-US" smtClean="0">
                <a:latin typeface="Arial" charset="0"/>
              </a:rPr>
              <a:pPr eaLnBrk="1" hangingPunct="1"/>
              <a:t>1</a:t>
            </a:fld>
            <a:endParaRPr lang="en-US" dirty="0" smtClean="0">
              <a:latin typeface="Arial" charset="0"/>
            </a:endParaRPr>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Tourniquets are saving lives on the battlefield EVERY WEEK.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Make sure you have the right tourniquets!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Message from Defense Logistics Agency outlining problem</a:t>
            </a:r>
          </a:p>
          <a:p>
            <a:r>
              <a:rPr lang="en-US" dirty="0" smtClean="0"/>
              <a:t>This letter lists authorized C.A.T. distributors</a:t>
            </a:r>
          </a:p>
        </p:txBody>
      </p:sp>
      <p:sp>
        <p:nvSpPr>
          <p:cNvPr id="110596"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dirty="0" smtClean="0">
                <a:latin typeface="Arial" charset="0"/>
              </a:rPr>
              <a:t>Tactical Combat Casualty Care (TCCC)</a:t>
            </a:r>
          </a:p>
        </p:txBody>
      </p:sp>
      <p:sp>
        <p:nvSpPr>
          <p:cNvPr id="110597"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fld id="{826E758B-12FF-4174-AD05-BF8E2F3FBFF6}" type="datetime1">
              <a:rPr lang="en-US" smtClean="0">
                <a:latin typeface="Arial" charset="0"/>
              </a:rPr>
              <a:pPr eaLnBrk="1" hangingPunct="1"/>
              <a:t>11/27/2013</a:t>
            </a:fld>
            <a:endParaRPr lang="en-US" dirty="0" smtClean="0">
              <a:latin typeface="Arial" charset="0"/>
            </a:endParaRPr>
          </a:p>
        </p:txBody>
      </p:sp>
      <p:sp>
        <p:nvSpPr>
          <p:cNvPr id="110598" name="Footer Placeholder 5"/>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dirty="0" smtClean="0">
                <a:latin typeface="Arial" charset="0"/>
              </a:rPr>
              <a:t>DRAFT</a:t>
            </a:r>
          </a:p>
        </p:txBody>
      </p:sp>
      <p:sp>
        <p:nvSpPr>
          <p:cNvPr id="110599"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fld id="{67519ABB-D64F-4BC3-89DB-4E5F88CC2E5A}" type="slidenum">
              <a:rPr lang="en-US" smtClean="0">
                <a:latin typeface="Arial" charset="0"/>
              </a:rPr>
              <a:pPr eaLnBrk="1" hangingPunct="1"/>
              <a:t>15</a:t>
            </a:fld>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This mistake could have been avoided if the casualty had been reassessed in TFC.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These are common mistakes made by first responders applying tourniquets.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13668"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13669"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E4EB3C09-D25D-4A1B-8700-741E9A561ACA}" type="datetime1">
              <a:rPr lang="en-US" sz="1200">
                <a:latin typeface="Arial" charset="0"/>
              </a:rPr>
              <a:pPr algn="r" eaLnBrk="1" hangingPunct="1"/>
              <a:t>11/27/2013</a:t>
            </a:fld>
            <a:endParaRPr lang="en-US" sz="1200" dirty="0">
              <a:latin typeface="Arial" charset="0"/>
            </a:endParaRPr>
          </a:p>
        </p:txBody>
      </p:sp>
      <p:sp>
        <p:nvSpPr>
          <p:cNvPr id="113670"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13671"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55ADAF23-A0F4-4230-A46F-0A0A36D15FAD}" type="slidenum">
              <a:rPr lang="en-US" sz="1200">
                <a:latin typeface="Arial" charset="0"/>
              </a:rPr>
              <a:pPr algn="r" eaLnBrk="1" hangingPunct="1"/>
              <a:t>26</a:t>
            </a:fld>
            <a:endParaRPr lang="en-US" sz="1200"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Prevention, prevention, prevention………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On left – large shrapnel fragment stopped by eye armor</a:t>
            </a:r>
          </a:p>
          <a:p>
            <a:r>
              <a:rPr lang="en-US" dirty="0" smtClean="0"/>
              <a:t>On right – multiple shrapnel wounds to face; eyes unharmed thanks to eye armor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The eye on the left has a good chance of recovering vision.</a:t>
            </a:r>
          </a:p>
          <a:p>
            <a:r>
              <a:rPr lang="en-US" dirty="0" smtClean="0"/>
              <a:t>The eye on the right will have to be surgically removed.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D04A05E7-F448-4EB1-A95B-37563CC60017}" type="slidenum">
              <a:rPr lang="en-US" sz="1200">
                <a:latin typeface="Arial" charset="0"/>
              </a:rPr>
              <a:pPr algn="r" eaLnBrk="1" hangingPunct="1"/>
              <a:t>30</a:t>
            </a:fld>
            <a:endParaRPr lang="en-US" sz="1200" dirty="0">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Tactical eyeware can be used to protect the eye if no eye shield is available.</a:t>
            </a:r>
          </a:p>
          <a:p>
            <a:pPr eaLnBrk="1" hangingPunct="1"/>
            <a:r>
              <a:rPr lang="en-US" dirty="0" smtClean="0"/>
              <a:t>Use of tactical eyeware is an excellent way to prevent this type of injury from happening in the first place.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This is the BREAKING NEWS in battlefield trauma care!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Eye infections can cause permanent loss of vision after eye injury.</a:t>
            </a:r>
          </a:p>
          <a:p>
            <a:r>
              <a:rPr lang="en-US" b="1" dirty="0" smtClean="0"/>
              <a:t>Give antibiotics in the Combat Pill Pack to help prevent!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COL Robb Mazzoli was formerly the Army Surgeon General’s Consultant for Ophthalmology</a:t>
            </a:r>
          </a:p>
          <a:p>
            <a:r>
              <a:rPr lang="en-US" dirty="0" smtClean="0"/>
              <a:t>Reminder: Rigid eye shields GOOD, pressure patch BAD for eye trauma</a:t>
            </a:r>
          </a:p>
          <a:p>
            <a:r>
              <a:rPr lang="en-US" dirty="0" smtClean="0"/>
              <a:t>Should put no gauze underneath the shield at all – may cause problems as noted above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A recent picture from Afghanistan – this is how NOT to do it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21860"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21861"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C838CD85-40F8-49EC-8238-4FED04E465D2}" type="datetime1">
              <a:rPr lang="en-US" sz="1200">
                <a:latin typeface="Arial" charset="0"/>
              </a:rPr>
              <a:pPr algn="r" eaLnBrk="1" hangingPunct="1"/>
              <a:t>11/27/2013</a:t>
            </a:fld>
            <a:endParaRPr lang="en-US" sz="1200" dirty="0">
              <a:latin typeface="Arial" charset="0"/>
            </a:endParaRPr>
          </a:p>
        </p:txBody>
      </p:sp>
      <p:sp>
        <p:nvSpPr>
          <p:cNvPr id="121862"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21863"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68B4E755-39F1-478C-93E0-D11D0261591F}" type="slidenum">
              <a:rPr lang="en-US" sz="1200">
                <a:latin typeface="Arial" charset="0"/>
              </a:rPr>
              <a:pPr algn="r" eaLnBrk="1" hangingPunct="1"/>
              <a:t>34</a:t>
            </a:fld>
            <a:endParaRPr lang="en-US" sz="1200"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Surgical airways are probably the most technically difficult intervention in TCCC.</a:t>
            </a:r>
          </a:p>
          <a:p>
            <a:r>
              <a:rPr lang="en-US" dirty="0" smtClean="0"/>
              <a:t>Some have been done incorrectly.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Another dramatic example of how difficult it can be to provide trauma care on the battlefield.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The “Sim Man” trainer is the device used to train Army 68W medics in surgical airways.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01380"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01381"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5EF026BF-7B1A-431D-826A-4FAA09D30270}" type="datetime1">
              <a:rPr lang="en-US" sz="1200">
                <a:latin typeface="Arial" charset="0"/>
              </a:rPr>
              <a:pPr algn="r" eaLnBrk="1" hangingPunct="1"/>
              <a:t>11/27/2013</a:t>
            </a:fld>
            <a:endParaRPr lang="en-US" sz="1200" dirty="0">
              <a:latin typeface="Arial" charset="0"/>
            </a:endParaRPr>
          </a:p>
        </p:txBody>
      </p:sp>
      <p:sp>
        <p:nvSpPr>
          <p:cNvPr id="101382"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01383"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7CCF5FE0-5FA4-4E6E-8E31-49A612AA54FD}" type="slidenum">
              <a:rPr lang="en-US" sz="1200">
                <a:latin typeface="Arial" charset="0"/>
              </a:rPr>
              <a:pPr algn="r" eaLnBrk="1" hangingPunct="1"/>
              <a:t>3</a:t>
            </a:fld>
            <a:endParaRPr lang="en-US" sz="1200" dirty="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Great airway save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
        <p:nvSpPr>
          <p:cNvPr id="136196"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36197"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BCB97CCA-DECC-42D9-A56C-93B5F78F3500}" type="datetime1">
              <a:rPr lang="en-US" sz="1200">
                <a:latin typeface="Arial" charset="0"/>
              </a:rPr>
              <a:pPr algn="r" eaLnBrk="1" hangingPunct="1"/>
              <a:t>11/27/2013</a:t>
            </a:fld>
            <a:endParaRPr lang="en-US" sz="1200" dirty="0">
              <a:latin typeface="Arial" charset="0"/>
            </a:endParaRPr>
          </a:p>
        </p:txBody>
      </p:sp>
      <p:sp>
        <p:nvSpPr>
          <p:cNvPr id="136198"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36199"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30CE7258-BEAF-473C-83C7-513467326F87}" type="slidenum">
              <a:rPr lang="en-US" sz="1200">
                <a:latin typeface="Arial" charset="0"/>
              </a:rPr>
              <a:pPr algn="r" eaLnBrk="1" hangingPunct="1"/>
              <a:t>48</a:t>
            </a:fld>
            <a:endParaRPr lang="en-US" sz="1200" dirty="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Mechanisms of wounding have changed with the increasing use of IEDs.</a:t>
            </a:r>
          </a:p>
          <a:p>
            <a:r>
              <a:rPr lang="en-US" b="1" dirty="0" smtClean="0"/>
              <a:t>Casualties from IED attacks often have more than just penetrating trauma.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Mechanisms of wounding have changed with the increasing use of IEDs.</a:t>
            </a:r>
          </a:p>
          <a:p>
            <a:r>
              <a:rPr lang="en-US" b="1" dirty="0" smtClean="0"/>
              <a:t>Casualties from IED attacks often have more than just penetrating trauma.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This kind of event can be prevented with good TCCC training for everyone in the unit.</a:t>
            </a:r>
          </a:p>
          <a:p>
            <a:r>
              <a:rPr lang="en-US" b="1" dirty="0" smtClean="0"/>
              <a:t>TCCC – it’s not just for medics and corpsmen anymore!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This may be done by a second rescuer manually maintaining head and neck alignment if needed.</a:t>
            </a:r>
          </a:p>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Use of a second IED is a common tactic. Move the casualties “Off the X.”</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41316"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41317"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8D61CEE6-3C89-4287-8AC9-7D52D88C4B53}" type="datetime1">
              <a:rPr lang="en-US" sz="1200">
                <a:latin typeface="Arial" charset="0"/>
              </a:rPr>
              <a:pPr algn="r" eaLnBrk="1" hangingPunct="1"/>
              <a:t>11/27/2013</a:t>
            </a:fld>
            <a:endParaRPr lang="en-US" sz="1200" dirty="0">
              <a:latin typeface="Arial" charset="0"/>
            </a:endParaRPr>
          </a:p>
        </p:txBody>
      </p:sp>
      <p:sp>
        <p:nvSpPr>
          <p:cNvPr id="141318"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41319"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53ABFA9F-8FF4-40FF-9E5B-07A4C9DD5C9F}" type="slidenum">
              <a:rPr lang="en-US" sz="1200">
                <a:latin typeface="Arial" charset="0"/>
              </a:rPr>
              <a:pPr algn="r" eaLnBrk="1" hangingPunct="1"/>
              <a:t>53</a:t>
            </a:fld>
            <a:endParaRPr lang="en-US" sz="1200" dirty="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45412"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45413"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79E65DD4-4301-43C7-82DD-E709CFFA85CA}" type="datetime1">
              <a:rPr lang="en-US" sz="1200">
                <a:latin typeface="Arial" charset="0"/>
              </a:rPr>
              <a:pPr algn="r" eaLnBrk="1" hangingPunct="1"/>
              <a:t>11/27/2013</a:t>
            </a:fld>
            <a:endParaRPr lang="en-US" sz="1200" dirty="0">
              <a:latin typeface="Arial" charset="0"/>
            </a:endParaRPr>
          </a:p>
        </p:txBody>
      </p:sp>
      <p:sp>
        <p:nvSpPr>
          <p:cNvPr id="145414"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45415"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54EFBD7B-2416-4C32-A417-67E841E755AD}" type="slidenum">
              <a:rPr lang="en-US" sz="1200">
                <a:latin typeface="Arial" charset="0"/>
              </a:rPr>
              <a:pPr algn="r" eaLnBrk="1" hangingPunct="1"/>
              <a:t>57</a:t>
            </a:fld>
            <a:endParaRPr lang="en-US" sz="1200" dirty="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Some Lessons Learned come from autopsy findings</a:t>
            </a:r>
          </a:p>
          <a:p>
            <a:r>
              <a:rPr lang="en-US" dirty="0" smtClean="0"/>
              <a:t>Strong work done by Drs Harcke and Mazuchowaski to get word out to combat forces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casualty scenario</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Note sternal IO</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Yes, they do. </a:t>
            </a:r>
          </a:p>
          <a:p>
            <a:endParaRPr lang="en-US" dirty="0" smtClean="0"/>
          </a:p>
          <a:p>
            <a:r>
              <a:rPr lang="en-US" dirty="0" smtClean="0"/>
              <a:t>Especially helicopter crews.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Infused fluids in this case went INTO THE CHEST CAVITY.</a:t>
            </a:r>
          </a:p>
          <a:p>
            <a:r>
              <a:rPr lang="en-US" dirty="0" smtClean="0"/>
              <a:t>NOT GOOD!</a:t>
            </a:r>
          </a:p>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Yes they are clearly marked, but don’t forget about nighttime operations.</a:t>
            </a:r>
          </a:p>
          <a:p>
            <a:r>
              <a:rPr lang="en-US" dirty="0" smtClean="0"/>
              <a:t>Also, the confusion and urgency of a mass casualty scenario in the field.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51556"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51557"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EB0EC9F9-A14D-4703-B22F-0B799EF474A4}" type="datetime1">
              <a:rPr lang="en-US" sz="1200">
                <a:latin typeface="Arial" charset="0"/>
              </a:rPr>
              <a:pPr algn="r" eaLnBrk="1" hangingPunct="1"/>
              <a:t>11/27/2013</a:t>
            </a:fld>
            <a:endParaRPr lang="en-US" sz="1200" dirty="0">
              <a:latin typeface="Arial" charset="0"/>
            </a:endParaRPr>
          </a:p>
        </p:txBody>
      </p:sp>
      <p:sp>
        <p:nvSpPr>
          <p:cNvPr id="151558"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51559"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02D89C31-DD3C-4ECF-BF3F-39248B8C9896}" type="slidenum">
              <a:rPr lang="en-US" sz="1200">
                <a:latin typeface="Arial" charset="0"/>
              </a:rPr>
              <a:pPr algn="r" eaLnBrk="1" hangingPunct="1"/>
              <a:t>63</a:t>
            </a:fld>
            <a:endParaRPr lang="en-US" sz="1200" dirty="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52580"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52581"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3F09F216-F6DA-4C1E-A873-27537A6A2257}" type="datetime1">
              <a:rPr lang="en-US" sz="1200">
                <a:latin typeface="Arial" charset="0"/>
              </a:rPr>
              <a:pPr algn="r" eaLnBrk="1" hangingPunct="1"/>
              <a:t>11/27/2013</a:t>
            </a:fld>
            <a:endParaRPr lang="en-US" sz="1200" dirty="0">
              <a:latin typeface="Arial" charset="0"/>
            </a:endParaRPr>
          </a:p>
        </p:txBody>
      </p:sp>
      <p:sp>
        <p:nvSpPr>
          <p:cNvPr id="152582"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52583"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078635DD-8B87-47A0-B00A-DBF9F556A87F}" type="slidenum">
              <a:rPr lang="en-US" sz="1200">
                <a:latin typeface="Arial" charset="0"/>
              </a:rPr>
              <a:pPr algn="r" eaLnBrk="1" hangingPunct="1"/>
              <a:t>65</a:t>
            </a:fld>
            <a:endParaRPr lang="en-US" sz="1200" dirty="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dirty="0" smtClean="0"/>
              <a:t>In this casualty scenario, the fire suppression agent in the tactical vehicle was blamed for sx of pulmonary irritation that developed in the casualties and the treating medic during helicopter evacuation. The medic who presented this scenario did not think to blame the pulmonary sx on inhalation of toxic byproducts of combustion of structural materials inside the crew compartment.</a:t>
            </a:r>
          </a:p>
        </p:txBody>
      </p:sp>
      <p:sp>
        <p:nvSpPr>
          <p:cNvPr id="153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fld id="{910AF85F-90D4-406C-BEE1-F11A85A1BBF0}" type="slidenum">
              <a:rPr lang="en-US" smtClean="0">
                <a:latin typeface="Calibri" pitchFamily="34" charset="0"/>
              </a:rPr>
              <a:pPr eaLnBrk="1" hangingPunct="1"/>
              <a:t>66</a:t>
            </a:fld>
            <a:endParaRPr lang="en-US" dirty="0" smtClean="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dirty="0" smtClean="0"/>
              <a:t>The United States stopped producing halons and many other ozone-depleting compounds in 1995, ahead of the schedule agreed to in international treaties. The Department of Defense was forced to search for a replacement for the halon that was used as a fire suppression agent in tactical vehicles.</a:t>
            </a:r>
          </a:p>
        </p:txBody>
      </p:sp>
      <p:sp>
        <p:nvSpPr>
          <p:cNvPr id="1546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fld id="{E99C5A92-7D1F-4B40-A4C6-AAFBBB687E2B}" type="slidenum">
              <a:rPr lang="en-US" smtClean="0">
                <a:latin typeface="Calibri" pitchFamily="34" charset="0"/>
              </a:rPr>
              <a:pPr eaLnBrk="1" hangingPunct="1"/>
              <a:t>67</a:t>
            </a:fld>
            <a:endParaRPr lang="en-US" dirty="0" smtClean="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55652"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55653"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662EFEEA-9214-461E-94E5-8D8DB8EC1CFA}" type="datetime1">
              <a:rPr lang="en-US" sz="1200">
                <a:latin typeface="Arial" charset="0"/>
              </a:rPr>
              <a:pPr algn="r" eaLnBrk="1" hangingPunct="1"/>
              <a:t>11/27/2013</a:t>
            </a:fld>
            <a:endParaRPr lang="en-US" sz="1200" dirty="0">
              <a:latin typeface="Arial" charset="0"/>
            </a:endParaRPr>
          </a:p>
        </p:txBody>
      </p:sp>
      <p:sp>
        <p:nvSpPr>
          <p:cNvPr id="155654"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55655"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565A6B01-E2A9-4E50-8D5B-4B160C76436E}" type="slidenum">
              <a:rPr lang="en-US" sz="1200">
                <a:latin typeface="Arial" charset="0"/>
              </a:rPr>
              <a:pPr algn="r" eaLnBrk="1" hangingPunct="1"/>
              <a:t>70</a:t>
            </a:fld>
            <a:endParaRPr lang="en-US" sz="1200" dirty="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Great airway save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smtClean="0">
                <a:ea typeface="ＭＳ Ｐゴシック"/>
                <a:cs typeface="ＭＳ Ｐゴシック"/>
              </a:rPr>
              <a:t>Read text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Some units have almost ELIMINATED preventable deaths by training everyone in TCCC.</a:t>
            </a:r>
          </a:p>
          <a:p>
            <a:r>
              <a:rPr lang="en-US" dirty="0" smtClean="0"/>
              <a:t>Kotwal – Archives of Surgery 2011</a:t>
            </a:r>
          </a:p>
          <a:p>
            <a:r>
              <a:rPr lang="en-US" dirty="0" smtClean="0"/>
              <a:t>Savage – Journal of Trauma 2011</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57700"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57701"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EA506E07-B8E4-42FB-9B7D-366C59423E70}" type="datetime1">
              <a:rPr lang="en-US" sz="1200">
                <a:latin typeface="Arial" charset="0"/>
              </a:rPr>
              <a:pPr algn="r" eaLnBrk="1" hangingPunct="1"/>
              <a:t>11/27/2013</a:t>
            </a:fld>
            <a:endParaRPr lang="en-US" sz="1200" dirty="0">
              <a:latin typeface="Arial" charset="0"/>
            </a:endParaRPr>
          </a:p>
        </p:txBody>
      </p:sp>
      <p:sp>
        <p:nvSpPr>
          <p:cNvPr id="157702"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57703"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41483EFD-E198-478C-A48C-A6A5CF5B2B30}" type="slidenum">
              <a:rPr lang="en-US" sz="1200">
                <a:latin typeface="Arial" charset="0"/>
              </a:rPr>
              <a:pPr algn="r" eaLnBrk="1" hangingPunct="1"/>
              <a:t>77</a:t>
            </a:fld>
            <a:endParaRPr lang="en-US" sz="1200" dirty="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60772"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60773"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D0186D21-62C1-4D48-AE3F-F38BE15552EE}" type="datetime1">
              <a:rPr lang="en-US" sz="1200">
                <a:latin typeface="Arial" charset="0"/>
              </a:rPr>
              <a:pPr algn="r" eaLnBrk="1" hangingPunct="1"/>
              <a:t>11/27/2013</a:t>
            </a:fld>
            <a:endParaRPr lang="en-US" sz="1200" dirty="0">
              <a:latin typeface="Arial" charset="0"/>
            </a:endParaRPr>
          </a:p>
        </p:txBody>
      </p:sp>
      <p:sp>
        <p:nvSpPr>
          <p:cNvPr id="160774"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60775"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1D8FBED9-9ADE-4744-9BAD-02BB9AD4906D}" type="slidenum">
              <a:rPr lang="en-US" sz="1200">
                <a:latin typeface="Arial" charset="0"/>
              </a:rPr>
              <a:pPr algn="r" eaLnBrk="1" hangingPunct="1"/>
              <a:t>81</a:t>
            </a:fld>
            <a:endParaRPr lang="en-US" sz="1200" dirty="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61796"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61797"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89F06D40-0F38-42C4-A303-77D399939401}" type="datetime1">
              <a:rPr lang="en-US" sz="1200">
                <a:latin typeface="Arial" charset="0"/>
              </a:rPr>
              <a:pPr algn="r" eaLnBrk="1" hangingPunct="1"/>
              <a:t>11/27/2013</a:t>
            </a:fld>
            <a:endParaRPr lang="en-US" sz="1200" dirty="0">
              <a:latin typeface="Arial" charset="0"/>
            </a:endParaRPr>
          </a:p>
        </p:txBody>
      </p:sp>
      <p:sp>
        <p:nvSpPr>
          <p:cNvPr id="161798"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61799"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B06A0D72-945B-4E08-8464-5CF273DE4544}" type="slidenum">
              <a:rPr lang="en-US" sz="1200">
                <a:latin typeface="Arial" charset="0"/>
              </a:rPr>
              <a:pPr algn="r" eaLnBrk="1" hangingPunct="1"/>
              <a:t>83</a:t>
            </a:fld>
            <a:endParaRPr lang="en-US" sz="1200" dirty="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Read text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98660"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98661"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39D6C345-B65D-4342-8277-1C5A5947FDDE}" type="datetime1">
              <a:rPr lang="en-US" sz="1200">
                <a:latin typeface="Arial" charset="0"/>
              </a:rPr>
              <a:pPr algn="r" eaLnBrk="1" hangingPunct="1"/>
              <a:t>11/27/2013</a:t>
            </a:fld>
            <a:endParaRPr lang="en-US" sz="1200" dirty="0">
              <a:latin typeface="Arial" charset="0"/>
            </a:endParaRPr>
          </a:p>
        </p:txBody>
      </p:sp>
      <p:sp>
        <p:nvSpPr>
          <p:cNvPr id="198662"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98663"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38480146-4F45-4082-8E3B-9D0481E7D896}" type="slidenum">
              <a:rPr lang="en-US" sz="1200">
                <a:latin typeface="Arial" charset="0"/>
              </a:rPr>
              <a:pPr algn="r" eaLnBrk="1" hangingPunct="1"/>
              <a:t>86</a:t>
            </a:fld>
            <a:endParaRPr lang="en-US" sz="1200" dirty="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dirty="0" smtClean="0"/>
              <a:t>The Army Surgeon General specified performance criteria for Automatic Fire Extinguishing Systems (AFESs) that protect crew-occupied spaces in tactical vehicles. These criteria guided the Army’s search for a replacement for Halon 1301. An AFES is required to extinguish all flames and prevent re-flash in 250 milliseconds or less. Note that acid gasses are the by-products of heating of the fire suppression agent, and they are pulmonary irritants.</a:t>
            </a:r>
          </a:p>
        </p:txBody>
      </p:sp>
      <p:sp>
        <p:nvSpPr>
          <p:cNvPr id="16384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AC161EA2-BAB6-4D67-AAE6-85A07F1244E7}" type="slidenum">
              <a:rPr lang="en-US" sz="1200">
                <a:latin typeface="Arial" charset="0"/>
              </a:rPr>
              <a:pPr algn="r" eaLnBrk="1" hangingPunct="1"/>
              <a:t>88</a:t>
            </a:fld>
            <a:endParaRPr lang="en-US" sz="1200" dirty="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dirty="0" smtClean="0"/>
              <a:t>HFC-227ea was the fire suppressant selected to replace Halon 1301. It is a colorless, odorless gas that is stored as a liquid under pressure and dispensed as a colorless, electrically nonconductive, gaseous vapor. Its primary action is through physically cooling the fire at the molecular level. That is, it removes the thermal energy from the fire to the extent where combustion cannot be sustained. </a:t>
            </a:r>
          </a:p>
          <a:p>
            <a:pPr>
              <a:spcBef>
                <a:spcPct val="0"/>
              </a:spcBef>
            </a:pPr>
            <a:endParaRPr lang="en-US" dirty="0" smtClean="0"/>
          </a:p>
          <a:p>
            <a:pPr>
              <a:spcBef>
                <a:spcPct val="0"/>
              </a:spcBef>
            </a:pPr>
            <a:r>
              <a:rPr lang="en-US" dirty="0" smtClean="0"/>
              <a:t>LOAEL is the Lowest Observable Adverse Effect Level. This is the lowest concentration at which an adverse toxicological or physiological effect has been observed in lab testing with animals. </a:t>
            </a:r>
          </a:p>
          <a:p>
            <a:pPr>
              <a:spcBef>
                <a:spcPct val="0"/>
              </a:spcBef>
            </a:pPr>
            <a:endParaRPr lang="en-US" dirty="0" smtClean="0"/>
          </a:p>
          <a:p>
            <a:pPr>
              <a:spcBef>
                <a:spcPct val="0"/>
              </a:spcBef>
            </a:pPr>
            <a:r>
              <a:rPr lang="en-US" dirty="0" smtClean="0"/>
              <a:t>NOAEL is the No Observed Adverse Effect Level. This is the highest concentration at which no adverse toxicological or physiological effect has been observed. </a:t>
            </a:r>
          </a:p>
          <a:p>
            <a:pPr>
              <a:spcBef>
                <a:spcPct val="0"/>
              </a:spcBef>
            </a:pPr>
            <a:endParaRPr lang="en-US" dirty="0" smtClean="0"/>
          </a:p>
          <a:p>
            <a:pPr>
              <a:spcBef>
                <a:spcPct val="0"/>
              </a:spcBef>
            </a:pPr>
            <a:r>
              <a:rPr lang="en-US" dirty="0" smtClean="0"/>
              <a:t>The adverse effect first noticed in testing was cardiac sensitization. This manifests typically as the appearance of Premature Ventricular Contractions (PVCs) in the presence of elevated adrenaline levels. Sx of pulmonary irritation have not been observed in testing at NOAEL and LOAEL concentrations. </a:t>
            </a:r>
          </a:p>
        </p:txBody>
      </p:sp>
      <p:sp>
        <p:nvSpPr>
          <p:cNvPr id="16486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061E7BC6-263D-427F-9595-9A1F587B42A4}" type="slidenum">
              <a:rPr lang="en-US" sz="1200">
                <a:latin typeface="Arial" charset="0"/>
              </a:rPr>
              <a:pPr algn="r" eaLnBrk="1" hangingPunct="1"/>
              <a:t>89</a:t>
            </a:fld>
            <a:endParaRPr lang="en-US" sz="1200" dirty="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dirty="0" smtClean="0"/>
              <a:t>In Automatic Fire Extinguishing Systems (AFESs) in tactical vehicles, HFC-227ea is mixed with sodium bicarbonate. Mixing the two helps in two ways. First, the sodium bicarb helps extinguish the fire, thus reducing the amount of HFC-227ea needed to extinguish the fire. That in turn reduces the amount of hydrofluoric acid (HF) and other toxic byproducts produced when the AFES is discharged to suppress a fire. Second, sodium bicarb also reacts directly with hydrofluoric acid, converting it to non-toxic compounds. </a:t>
            </a:r>
          </a:p>
          <a:p>
            <a:pPr>
              <a:spcBef>
                <a:spcPct val="0"/>
              </a:spcBef>
            </a:pPr>
            <a:endParaRPr lang="en-US" dirty="0" smtClean="0"/>
          </a:p>
          <a:p>
            <a:pPr>
              <a:spcBef>
                <a:spcPct val="0"/>
              </a:spcBef>
            </a:pPr>
            <a:r>
              <a:rPr lang="en-US" dirty="0" smtClean="0"/>
              <a:t>In testing, the mixture of HFC-227ea and sodium bicarb eliminates fire in the required time (220 ms &lt; required 250ms), while producing acceptable levels of toxic gasses (134 ppm &lt; required 1000 ppm) .  It achieves this outcome with a peak concentration of HFC-227ea of about 7.5% by volume. This is below the NOAEL (9%) and far below the LOAEL (10.5%) for HFC-227ea. </a:t>
            </a:r>
          </a:p>
          <a:p>
            <a:pPr>
              <a:spcBef>
                <a:spcPct val="0"/>
              </a:spcBef>
            </a:pPr>
            <a:endParaRPr lang="en-US" dirty="0" smtClean="0"/>
          </a:p>
          <a:p>
            <a:pPr>
              <a:spcBef>
                <a:spcPct val="0"/>
              </a:spcBef>
            </a:pPr>
            <a:r>
              <a:rPr lang="en-US" dirty="0" smtClean="0"/>
              <a:t>Theoretically, the AFES can extinguish a fire in a crew compartment, and allow the crew to keep fighting the vehicle. The chance of pulmonary irritation resulting from the designed discharge of modern AFESs is extremely low.</a:t>
            </a:r>
          </a:p>
        </p:txBody>
      </p:sp>
      <p:sp>
        <p:nvSpPr>
          <p:cNvPr id="16589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48380C5D-38FA-4F4A-B023-F52821FB4DD9}" type="slidenum">
              <a:rPr lang="en-US" sz="1200">
                <a:latin typeface="Arial" charset="0"/>
              </a:rPr>
              <a:pPr algn="r" eaLnBrk="1" hangingPunct="1"/>
              <a:t>90</a:t>
            </a:fld>
            <a:endParaRPr lang="en-US" sz="1200"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New Generation VI C-A-T has the white time band</a:t>
            </a:r>
          </a:p>
          <a:p>
            <a:r>
              <a:rPr lang="en-US" dirty="0" smtClean="0"/>
              <a:t>Also a new manufacturer and date stamp</a:t>
            </a:r>
          </a:p>
        </p:txBody>
      </p:sp>
      <p:sp>
        <p:nvSpPr>
          <p:cNvPr id="105476" name="Header Placeholder 3"/>
          <p:cNvSpPr txBox="1">
            <a:spLocks noGrp="1"/>
          </p:cNvSpPr>
          <p:nvPr/>
        </p:nvSpPr>
        <p:spPr bwMode="auto">
          <a:xfrm>
            <a:off x="0"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Tactical Combat Casualty Care (TCCC)</a:t>
            </a:r>
          </a:p>
        </p:txBody>
      </p:sp>
      <p:sp>
        <p:nvSpPr>
          <p:cNvPr id="105477" name="Date Placeholder 4"/>
          <p:cNvSpPr txBox="1">
            <a:spLocks noGrp="1"/>
          </p:cNvSpPr>
          <p:nvPr/>
        </p:nvSpPr>
        <p:spPr bwMode="auto">
          <a:xfrm>
            <a:off x="3970338" y="0"/>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C120DA43-B091-4E9B-9D1E-DBEC56BFEDC8}" type="datetime1">
              <a:rPr lang="en-US" sz="1200">
                <a:latin typeface="Arial" charset="0"/>
              </a:rPr>
              <a:pPr algn="r" eaLnBrk="1" hangingPunct="1"/>
              <a:t>11/27/2013</a:t>
            </a:fld>
            <a:endParaRPr lang="en-US" sz="1200" dirty="0">
              <a:latin typeface="Arial" charset="0"/>
            </a:endParaRPr>
          </a:p>
        </p:txBody>
      </p:sp>
      <p:sp>
        <p:nvSpPr>
          <p:cNvPr id="105478" name="Footer Placeholder 5"/>
          <p:cNvSpPr txBox="1">
            <a:spLocks noGrp="1"/>
          </p:cNvSpPr>
          <p:nvPr/>
        </p:nvSpPr>
        <p:spPr bwMode="auto">
          <a:xfrm>
            <a:off x="0"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1200" dirty="0">
                <a:latin typeface="Arial" charset="0"/>
              </a:rPr>
              <a:t>DRAFT</a:t>
            </a:r>
          </a:p>
        </p:txBody>
      </p:sp>
      <p:sp>
        <p:nvSpPr>
          <p:cNvPr id="105479"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D16990DB-11C5-4353-972E-BAB6A41928BC}" type="slidenum">
              <a:rPr lang="en-US" sz="1200">
                <a:latin typeface="Arial" charset="0"/>
              </a:rPr>
              <a:pPr algn="r" eaLnBrk="1" hangingPunct="1"/>
              <a:t>9</a:t>
            </a:fld>
            <a:endParaRPr lang="en-US" sz="1200" dirty="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dirty="0" smtClean="0"/>
              <a:t>Fires in crew compartments in tactical vehicles can involve a variety of materials.</a:t>
            </a:r>
          </a:p>
          <a:p>
            <a:pPr>
              <a:spcBef>
                <a:spcPct val="0"/>
              </a:spcBef>
            </a:pPr>
            <a:r>
              <a:rPr lang="en-US" dirty="0" smtClean="0"/>
              <a:t>Crew compartments are isolated from ammunition compartments in modern tactical vehicles, so crew members are unlikely to be exposed to toxic byproducts of ammunition fires.</a:t>
            </a:r>
          </a:p>
        </p:txBody>
      </p:sp>
      <p:sp>
        <p:nvSpPr>
          <p:cNvPr id="16691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Garamond" pitchFamily="18" charset="0"/>
                <a:ea typeface="ＭＳ Ｐゴシック" charset="-128"/>
              </a:defRPr>
            </a:lvl1pPr>
            <a:lvl2pPr marL="742950" indent="-285750" defTabSz="931863" eaLnBrk="0" hangingPunct="0">
              <a:defRPr>
                <a:solidFill>
                  <a:schemeClr val="tx1"/>
                </a:solidFill>
                <a:latin typeface="Garamond" pitchFamily="18" charset="0"/>
                <a:ea typeface="ＭＳ Ｐゴシック" charset="-128"/>
              </a:defRPr>
            </a:lvl2pPr>
            <a:lvl3pPr marL="1143000" indent="-228600" defTabSz="931863" eaLnBrk="0" hangingPunct="0">
              <a:defRPr>
                <a:solidFill>
                  <a:schemeClr val="tx1"/>
                </a:solidFill>
                <a:latin typeface="Garamond" pitchFamily="18" charset="0"/>
                <a:ea typeface="ＭＳ Ｐゴシック" charset="-128"/>
              </a:defRPr>
            </a:lvl3pPr>
            <a:lvl4pPr marL="1600200" indent="-228600" defTabSz="931863" eaLnBrk="0" hangingPunct="0">
              <a:defRPr>
                <a:solidFill>
                  <a:schemeClr val="tx1"/>
                </a:solidFill>
                <a:latin typeface="Garamond" pitchFamily="18" charset="0"/>
                <a:ea typeface="ＭＳ Ｐゴシック" charset="-128"/>
              </a:defRPr>
            </a:lvl4pPr>
            <a:lvl5pPr marL="2057400" indent="-228600" defTabSz="931863" eaLnBrk="0" hangingPunct="0">
              <a:defRPr>
                <a:solidFill>
                  <a:schemeClr val="tx1"/>
                </a:solidFill>
                <a:latin typeface="Garamond" pitchFamily="18" charset="0"/>
                <a:ea typeface="ＭＳ Ｐゴシック" charset="-128"/>
              </a:defRPr>
            </a:lvl5pPr>
            <a:lvl6pPr marL="25146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defTabSz="931863"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1E293456-1C37-40D1-A5C5-E9D8972240E6}" type="slidenum">
              <a:rPr lang="en-US" sz="1200">
                <a:latin typeface="Calibri" pitchFamily="34" charset="0"/>
              </a:rPr>
              <a:pPr algn="r" eaLnBrk="1" hangingPunct="1"/>
              <a:t>91</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COL John Kragh from the Army Institute of Surgical Research – 3 great tourniquet papers</a:t>
            </a:r>
          </a:p>
          <a:p>
            <a:r>
              <a:rPr lang="en-US" dirty="0" smtClean="0"/>
              <a:t>	Journal of Trauma 2008</a:t>
            </a:r>
          </a:p>
          <a:p>
            <a:r>
              <a:rPr lang="en-US" dirty="0" smtClean="0"/>
              <a:t>	Annals of Surgery 2009</a:t>
            </a:r>
          </a:p>
          <a:p>
            <a:r>
              <a:rPr lang="en-US" dirty="0" smtClean="0"/>
              <a:t>	Journal of Emergency Medicine 2009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Common tourniquet mistake – not getting the velcro band tight before starting to crank the windlass.</a:t>
            </a:r>
          </a:p>
          <a:p>
            <a:r>
              <a:rPr lang="en-US" dirty="0" smtClean="0"/>
              <a:t>Recommendations from COL John Kragh at USAISR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7" descr="y TCCC Logo (C)"/>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6200" y="76200"/>
            <a:ext cx="136207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028296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1944309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a:latin typeface="Garamond" pitchFamily="18" charset="0"/>
                <a:ea typeface="ＭＳ Ｐゴシック"/>
                <a:cs typeface="ＭＳ Ｐゴシック"/>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a:defRPr>
                <a:latin typeface="Garamond" pitchFamily="18" charset="0"/>
                <a:ea typeface="ＭＳ Ｐゴシック"/>
                <a:cs typeface="ＭＳ Ｐゴシック"/>
              </a:defRPr>
            </a:lvl1pPr>
          </a:lstStyle>
          <a:p>
            <a:pPr>
              <a:defRPr/>
            </a:pPr>
            <a:endParaRPr lang="en-US" dirty="0"/>
          </a:p>
        </p:txBody>
      </p:sp>
    </p:spTree>
    <p:extLst>
      <p:ext uri="{BB962C8B-B14F-4D97-AF65-F5344CB8AC3E}">
        <p14:creationId xmlns="" xmlns:p14="http://schemas.microsoft.com/office/powerpoint/2010/main" val="18530078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229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lgn="l">
              <a:defRPr>
                <a:latin typeface="Garamond" pitchFamily="18" charset="0"/>
                <a:ea typeface="ＭＳ Ｐゴシック"/>
                <a:cs typeface="ＭＳ Ｐゴシック"/>
              </a:defRPr>
            </a:lvl1pPr>
          </a:lstStyle>
          <a:p>
            <a:pPr>
              <a:defRPr/>
            </a:pPr>
            <a:endParaRPr lang="en-US" dirty="0"/>
          </a:p>
        </p:txBody>
      </p:sp>
    </p:spTree>
    <p:extLst>
      <p:ext uri="{BB962C8B-B14F-4D97-AF65-F5344CB8AC3E}">
        <p14:creationId xmlns="" xmlns:p14="http://schemas.microsoft.com/office/powerpoint/2010/main" val="34000029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43404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31553221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407514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0832368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9306959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928026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3870789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3442094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9" descr="TCCC Logo 091104 (C)"/>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1913" y="52388"/>
            <a:ext cx="1233487"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7" r:id="rId1"/>
    <p:sldLayoutId id="2147483856" r:id="rId2"/>
    <p:sldLayoutId id="2147483855" r:id="rId3"/>
    <p:sldLayoutId id="2147483854" r:id="rId4"/>
    <p:sldLayoutId id="2147483853" r:id="rId5"/>
    <p:sldLayoutId id="2147483852" r:id="rId6"/>
    <p:sldLayoutId id="2147483851" r:id="rId7"/>
    <p:sldLayoutId id="2147483850" r:id="rId8"/>
    <p:sldLayoutId id="2147483849" r:id="rId9"/>
    <p:sldLayoutId id="2147483848" r:id="rId10"/>
    <p:sldLayoutId id="2147483858" r:id="rId11"/>
    <p:sldLayoutId id="214748385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5"/>
          <p:cNvSpPr>
            <a:spLocks noGrp="1" noChangeArrowheads="1"/>
          </p:cNvSpPr>
          <p:nvPr>
            <p:ph type="subTitle" idx="1"/>
          </p:nvPr>
        </p:nvSpPr>
        <p:spPr>
          <a:xfrm>
            <a:off x="533400" y="5562600"/>
            <a:ext cx="8077200" cy="1066800"/>
          </a:xfrm>
        </p:spPr>
        <p:txBody>
          <a:bodyPr/>
          <a:lstStyle/>
          <a:p>
            <a:pPr eaLnBrk="1" hangingPunct="1">
              <a:lnSpc>
                <a:spcPct val="90000"/>
              </a:lnSpc>
              <a:buFontTx/>
              <a:buNone/>
            </a:pPr>
            <a:r>
              <a:rPr lang="en-US" sz="2800" b="1" dirty="0" smtClean="0">
                <a:solidFill>
                  <a:schemeClr val="tx1"/>
                </a:solidFill>
                <a:ea typeface="ＭＳ Ｐゴシック" charset="-128"/>
              </a:rPr>
              <a:t> </a:t>
            </a:r>
            <a:r>
              <a:rPr lang="en-US" b="1" dirty="0" smtClean="0">
                <a:solidFill>
                  <a:schemeClr val="tx1"/>
                </a:solidFill>
                <a:ea typeface="ＭＳ Ｐゴシック" charset="-128"/>
              </a:rPr>
              <a:t>Direct from the Battlefield: TCCC Lessons Learned in Iraq and Afghanistan</a:t>
            </a:r>
          </a:p>
        </p:txBody>
      </p:sp>
      <p:sp>
        <p:nvSpPr>
          <p:cNvPr id="5123" name="Rectangle 4"/>
          <p:cNvSpPr>
            <a:spLocks noGrp="1" noChangeArrowheads="1"/>
          </p:cNvSpPr>
          <p:nvPr>
            <p:ph type="title"/>
          </p:nvPr>
        </p:nvSpPr>
        <p:spPr>
          <a:xfrm>
            <a:off x="76200" y="-152400"/>
            <a:ext cx="8915400" cy="1920875"/>
          </a:xfrm>
        </p:spPr>
        <p:txBody>
          <a:bodyPr/>
          <a:lstStyle/>
          <a:p>
            <a:pPr eaLnBrk="1" hangingPunct="1"/>
            <a:r>
              <a:rPr lang="en-US" sz="4800" dirty="0" smtClean="0">
                <a:ea typeface="ＭＳ Ｐゴシック" charset="-128"/>
              </a:rPr>
              <a:t>Tactical Combat Casualty Care</a:t>
            </a:r>
            <a:br>
              <a:rPr lang="en-US" sz="4800" dirty="0" smtClean="0">
                <a:ea typeface="ＭＳ Ｐゴシック" charset="-128"/>
              </a:rPr>
            </a:br>
            <a:r>
              <a:rPr lang="en-US" sz="4800" dirty="0" smtClean="0">
                <a:ea typeface="ＭＳ Ｐゴシック" charset="-128"/>
              </a:rPr>
              <a:t>October 2012</a:t>
            </a:r>
          </a:p>
        </p:txBody>
      </p:sp>
      <p:pic>
        <p:nvPicPr>
          <p:cNvPr id="5124" name="Picture 9" descr="TCCC Logo 091104 (C)"/>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2400" y="1905000"/>
            <a:ext cx="33274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609600" y="76200"/>
            <a:ext cx="8229600" cy="1143000"/>
          </a:xfrm>
        </p:spPr>
        <p:txBody>
          <a:bodyPr/>
          <a:lstStyle/>
          <a:p>
            <a:pPr eaLnBrk="1" hangingPunct="1"/>
            <a:r>
              <a:rPr lang="en-US" sz="4400" dirty="0" smtClean="0">
                <a:ea typeface="ＭＳ Ｐゴシック" charset="-128"/>
              </a:rPr>
              <a:t>Tourniquet Studies</a:t>
            </a:r>
            <a:br>
              <a:rPr lang="en-US" sz="4400" dirty="0" smtClean="0">
                <a:ea typeface="ＭＳ Ｐゴシック" charset="-128"/>
              </a:rPr>
            </a:br>
            <a:r>
              <a:rPr lang="en-US" sz="4400" dirty="0" smtClean="0">
                <a:ea typeface="ＭＳ Ｐゴシック" charset="-128"/>
              </a:rPr>
              <a:t>COL John Kragh USAISR</a:t>
            </a:r>
          </a:p>
        </p:txBody>
      </p:sp>
      <p:sp>
        <p:nvSpPr>
          <p:cNvPr id="14339" name="Rectangle 3"/>
          <p:cNvSpPr>
            <a:spLocks noGrp="1" noChangeArrowheads="1"/>
          </p:cNvSpPr>
          <p:nvPr>
            <p:ph idx="1"/>
          </p:nvPr>
        </p:nvSpPr>
        <p:spPr>
          <a:xfrm>
            <a:off x="76200" y="1493838"/>
            <a:ext cx="8610600" cy="5516562"/>
          </a:xfrm>
        </p:spPr>
        <p:txBody>
          <a:bodyPr/>
          <a:lstStyle/>
          <a:p>
            <a:pPr eaLnBrk="1" hangingPunct="1"/>
            <a:r>
              <a:rPr lang="en-US" sz="2800" b="1" dirty="0" smtClean="0">
                <a:solidFill>
                  <a:srgbClr val="FF0000"/>
                </a:solidFill>
                <a:ea typeface="ＭＳ Ｐゴシック" charset="-128"/>
              </a:rPr>
              <a:t>Get tourniquets on BEFORE the onset of shock</a:t>
            </a:r>
          </a:p>
          <a:p>
            <a:pPr lvl="1" eaLnBrk="1" hangingPunct="1"/>
            <a:r>
              <a:rPr lang="en-US" b="1" dirty="0" smtClean="0">
                <a:ea typeface="ＭＳ Ｐゴシック" charset="-128"/>
              </a:rPr>
              <a:t>Mortality is very high if casualties are already in shock before tourniquet application</a:t>
            </a:r>
          </a:p>
          <a:p>
            <a:pPr eaLnBrk="1" hangingPunct="1"/>
            <a:r>
              <a:rPr lang="en-US" sz="2800" b="1" dirty="0" smtClean="0">
                <a:solidFill>
                  <a:srgbClr val="FF0000"/>
                </a:solidFill>
                <a:ea typeface="ＭＳ Ｐゴシック" charset="-128"/>
              </a:rPr>
              <a:t>If bleeding is not controlled and distal pulse is not eliminated with first tourniquet – use a </a:t>
            </a:r>
            <a:r>
              <a:rPr lang="en-US" sz="2800" b="1" u="sng" dirty="0" smtClean="0">
                <a:solidFill>
                  <a:srgbClr val="FF0000"/>
                </a:solidFill>
                <a:ea typeface="ＭＳ Ｐゴシック" charset="-128"/>
              </a:rPr>
              <a:t>second</a:t>
            </a:r>
            <a:r>
              <a:rPr lang="en-US" sz="2800" b="1" dirty="0" smtClean="0">
                <a:solidFill>
                  <a:srgbClr val="FF0000"/>
                </a:solidFill>
                <a:ea typeface="ＭＳ Ｐゴシック" charset="-128"/>
              </a:rPr>
              <a:t> one just proximal to first</a:t>
            </a:r>
          </a:p>
          <a:p>
            <a:pPr lvl="1" eaLnBrk="1" hangingPunct="1"/>
            <a:r>
              <a:rPr lang="en-US" b="1" dirty="0" smtClean="0">
                <a:ea typeface="ＭＳ Ｐゴシック" charset="-128"/>
              </a:rPr>
              <a:t>Increasing the tourniquet WIDTH with a</a:t>
            </a:r>
          </a:p>
          <a:p>
            <a:pPr lvl="1" eaLnBrk="1" hangingPunct="1">
              <a:buFontTx/>
              <a:buNone/>
            </a:pPr>
            <a:r>
              <a:rPr lang="en-US" b="1" dirty="0" smtClean="0">
                <a:ea typeface="ＭＳ Ｐゴシック" charset="-128"/>
              </a:rPr>
              <a:t>    second tourniquet controls </a:t>
            </a:r>
          </a:p>
          <a:p>
            <a:pPr lvl="1" eaLnBrk="1" hangingPunct="1">
              <a:buFontTx/>
              <a:buNone/>
            </a:pPr>
            <a:r>
              <a:rPr lang="en-US" b="1" dirty="0" smtClean="0">
                <a:ea typeface="ＭＳ Ｐゴシック" charset="-128"/>
              </a:rPr>
              <a:t>    bleeding more effectively</a:t>
            </a:r>
          </a:p>
          <a:p>
            <a:pPr lvl="1" eaLnBrk="1" hangingPunct="1">
              <a:buFontTx/>
              <a:buNone/>
            </a:pPr>
            <a:r>
              <a:rPr lang="en-US" b="1" dirty="0" smtClean="0">
                <a:ea typeface="ＭＳ Ｐゴシック" charset="-128"/>
              </a:rPr>
              <a:t>    and reduces complications</a:t>
            </a:r>
          </a:p>
          <a:p>
            <a:pPr lvl="1" eaLnBrk="1" hangingPunct="1"/>
            <a:endParaRPr lang="en-US" b="1" dirty="0" smtClean="0">
              <a:ea typeface="ＭＳ Ｐゴシック" charset="-128"/>
            </a:endParaRPr>
          </a:p>
          <a:p>
            <a:pPr lvl="1" eaLnBrk="1" hangingPunct="1"/>
            <a:endParaRPr lang="en-US" b="1" dirty="0" smtClean="0">
              <a:ea typeface="ＭＳ Ｐゴシック" charset="-128"/>
            </a:endParaRPr>
          </a:p>
          <a:p>
            <a:pPr eaLnBrk="1" hangingPunct="1"/>
            <a:endParaRPr lang="en-US" dirty="0" smtClean="0">
              <a:ea typeface="ＭＳ Ｐゴシック" charset="-128"/>
            </a:endParaRPr>
          </a:p>
        </p:txBody>
      </p:sp>
      <p:pic>
        <p:nvPicPr>
          <p:cNvPr id="14340" name="Picture 5" descr="JH IMG0004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0800" y="4800600"/>
            <a:ext cx="27432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idx="4294967295"/>
          </p:nvPr>
        </p:nvSpPr>
        <p:spPr>
          <a:xfrm>
            <a:off x="685800" y="152400"/>
            <a:ext cx="8229600" cy="1143000"/>
          </a:xfrm>
        </p:spPr>
        <p:txBody>
          <a:bodyPr/>
          <a:lstStyle/>
          <a:p>
            <a:pPr eaLnBrk="1" hangingPunct="1"/>
            <a:r>
              <a:rPr lang="en-US" sz="4400" dirty="0" smtClean="0">
                <a:ea typeface="ＭＳ Ｐゴシック" charset="-128"/>
              </a:rPr>
              <a:t>Tourniquet Studies</a:t>
            </a:r>
            <a:br>
              <a:rPr lang="en-US" sz="4400" dirty="0" smtClean="0">
                <a:ea typeface="ＭＳ Ｐゴシック" charset="-128"/>
              </a:rPr>
            </a:br>
            <a:r>
              <a:rPr lang="en-US" sz="4400" dirty="0" smtClean="0">
                <a:ea typeface="ＭＳ Ｐゴシック" charset="-128"/>
              </a:rPr>
              <a:t>COL John Kragh USAISR</a:t>
            </a:r>
          </a:p>
        </p:txBody>
      </p:sp>
      <p:sp>
        <p:nvSpPr>
          <p:cNvPr id="15363" name="Rectangle 3"/>
          <p:cNvSpPr>
            <a:spLocks noGrp="1" noChangeArrowheads="1"/>
          </p:cNvSpPr>
          <p:nvPr>
            <p:ph idx="4294967295"/>
          </p:nvPr>
        </p:nvSpPr>
        <p:spPr>
          <a:xfrm>
            <a:off x="304800" y="1600200"/>
            <a:ext cx="8610600" cy="4525963"/>
          </a:xfrm>
        </p:spPr>
        <p:txBody>
          <a:bodyPr/>
          <a:lstStyle/>
          <a:p>
            <a:pPr eaLnBrk="1" hangingPunct="1">
              <a:lnSpc>
                <a:spcPct val="90000"/>
              </a:lnSpc>
            </a:pPr>
            <a:r>
              <a:rPr lang="en-US" b="1" dirty="0" smtClean="0">
                <a:solidFill>
                  <a:srgbClr val="FF0000"/>
                </a:solidFill>
                <a:ea typeface="ＭＳ Ｐゴシック" charset="-128"/>
              </a:rPr>
              <a:t>Tighten velcro band on tourniquets as tight as possible before starting to use windlass</a:t>
            </a:r>
            <a:r>
              <a:rPr lang="en-US" b="1" dirty="0" smtClean="0">
                <a:ea typeface="ＭＳ Ｐゴシック" charset="-128"/>
              </a:rPr>
              <a:t> – a loose velcro band contributes to tourniquet malfunction</a:t>
            </a:r>
          </a:p>
          <a:p>
            <a:pPr lvl="1" eaLnBrk="1" hangingPunct="1">
              <a:lnSpc>
                <a:spcPct val="90000"/>
              </a:lnSpc>
            </a:pPr>
            <a:r>
              <a:rPr lang="en-US" b="1" dirty="0" smtClean="0">
                <a:ea typeface="ＭＳ Ｐゴシック" charset="-128"/>
              </a:rPr>
              <a:t>Should be effective with</a:t>
            </a:r>
          </a:p>
          <a:p>
            <a:pPr lvl="1" eaLnBrk="1" hangingPunct="1">
              <a:lnSpc>
                <a:spcPct val="90000"/>
              </a:lnSpc>
              <a:buFontTx/>
              <a:buNone/>
            </a:pPr>
            <a:r>
              <a:rPr lang="en-US" b="1" dirty="0" smtClean="0">
                <a:ea typeface="ＭＳ Ｐゴシック" charset="-128"/>
              </a:rPr>
              <a:t>     approximately three 180 </a:t>
            </a:r>
          </a:p>
          <a:p>
            <a:pPr lvl="1" eaLnBrk="1" hangingPunct="1">
              <a:lnSpc>
                <a:spcPct val="90000"/>
              </a:lnSpc>
              <a:buFontTx/>
              <a:buNone/>
            </a:pPr>
            <a:r>
              <a:rPr lang="en-US" b="1" dirty="0" smtClean="0">
                <a:ea typeface="ＭＳ Ｐゴシック" charset="-128"/>
              </a:rPr>
              <a:t>     degree turns of windlass</a:t>
            </a:r>
          </a:p>
          <a:p>
            <a:pPr lvl="1" eaLnBrk="1" hangingPunct="1">
              <a:lnSpc>
                <a:spcPct val="90000"/>
              </a:lnSpc>
            </a:pPr>
            <a:r>
              <a:rPr lang="en-US" b="1" dirty="0" smtClean="0">
                <a:ea typeface="ＭＳ Ｐゴシック" charset="-128"/>
              </a:rPr>
              <a:t>Use second tourniquet as </a:t>
            </a:r>
          </a:p>
          <a:p>
            <a:pPr lvl="1" eaLnBrk="1" hangingPunct="1">
              <a:lnSpc>
                <a:spcPct val="90000"/>
              </a:lnSpc>
              <a:buFontTx/>
              <a:buNone/>
            </a:pPr>
            <a:r>
              <a:rPr lang="en-US" b="1" dirty="0" smtClean="0">
                <a:ea typeface="ＭＳ Ｐゴシック" charset="-128"/>
              </a:rPr>
              <a:t>      needed</a:t>
            </a:r>
          </a:p>
          <a:p>
            <a:pPr eaLnBrk="1" hangingPunct="1">
              <a:lnSpc>
                <a:spcPct val="90000"/>
              </a:lnSpc>
            </a:pPr>
            <a:endParaRPr lang="en-US" dirty="0" smtClean="0">
              <a:ea typeface="ＭＳ Ｐゴシック" charset="-128"/>
            </a:endParaRPr>
          </a:p>
        </p:txBody>
      </p:sp>
      <p:pic>
        <p:nvPicPr>
          <p:cNvPr id="15364" name="Picture 5" descr="Afghan Casualt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0" y="4040188"/>
            <a:ext cx="3810000" cy="281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C5B08A2D-BA87-4B98-B1A0-355B1718B326}" type="slidenum">
              <a:rPr lang="en-US" sz="2400" b="1">
                <a:solidFill>
                  <a:schemeClr val="bg1"/>
                </a:solidFill>
                <a:latin typeface="Times New Roman" pitchFamily="18" charset="0"/>
                <a:cs typeface="Times New Roman" pitchFamily="18" charset="0"/>
              </a:rPr>
              <a:pPr algn="r" eaLnBrk="1" hangingPunct="1"/>
              <a:t>11</a:t>
            </a:fld>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idx="4294967295"/>
          </p:nvPr>
        </p:nvSpPr>
        <p:spPr>
          <a:xfrm>
            <a:off x="762000" y="228600"/>
            <a:ext cx="8229600" cy="1143000"/>
          </a:xfrm>
        </p:spPr>
        <p:txBody>
          <a:bodyPr>
            <a:normAutofit fontScale="90000"/>
          </a:bodyPr>
          <a:lstStyle/>
          <a:p>
            <a:pPr eaLnBrk="1" hangingPunct="1">
              <a:defRPr/>
            </a:pPr>
            <a:r>
              <a:rPr lang="en-US" sz="4400" dirty="0" smtClean="0">
                <a:ea typeface="ＭＳ Ｐゴシック" charset="-128"/>
              </a:rPr>
              <a:t>Tourniquet Case Report</a:t>
            </a:r>
            <a:br>
              <a:rPr lang="en-US" sz="4400" dirty="0" smtClean="0">
                <a:ea typeface="ＭＳ Ｐゴシック" charset="-128"/>
              </a:rPr>
            </a:br>
            <a:r>
              <a:rPr lang="en-US" sz="4400" dirty="0" smtClean="0">
                <a:ea typeface="ＭＳ Ｐゴシック" charset="-128"/>
              </a:rPr>
              <a:t>Afghanistan – Nov 2009</a:t>
            </a:r>
          </a:p>
        </p:txBody>
      </p:sp>
      <p:sp>
        <p:nvSpPr>
          <p:cNvPr id="16387" name="Rectangle 3"/>
          <p:cNvSpPr>
            <a:spLocks noGrp="1" noChangeArrowheads="1"/>
          </p:cNvSpPr>
          <p:nvPr>
            <p:ph idx="4294967295"/>
          </p:nvPr>
        </p:nvSpPr>
        <p:spPr>
          <a:xfrm>
            <a:off x="228600" y="1676400"/>
            <a:ext cx="8610600" cy="4678363"/>
          </a:xfrm>
        </p:spPr>
        <p:txBody>
          <a:bodyPr/>
          <a:lstStyle/>
          <a:p>
            <a:pPr eaLnBrk="1" hangingPunct="1"/>
            <a:r>
              <a:rPr lang="en-US" sz="2800" b="1" dirty="0" smtClean="0">
                <a:ea typeface="ＭＳ Ｐゴシック" charset="-128"/>
              </a:rPr>
              <a:t>Soldier with gunshot wound to left leg</a:t>
            </a:r>
          </a:p>
          <a:p>
            <a:pPr eaLnBrk="1" hangingPunct="1"/>
            <a:r>
              <a:rPr lang="en-US" sz="2800" b="1" dirty="0" smtClean="0">
                <a:ea typeface="ＭＳ Ｐゴシック" charset="-128"/>
              </a:rPr>
              <a:t>Open fracture left femur</a:t>
            </a:r>
          </a:p>
          <a:p>
            <a:pPr eaLnBrk="1" hangingPunct="1"/>
            <a:r>
              <a:rPr lang="en-US" sz="2800" b="1" dirty="0" smtClean="0">
                <a:ea typeface="ＭＳ Ｐゴシック" charset="-128"/>
              </a:rPr>
              <a:t>Injury to popliteal artery and vein</a:t>
            </a:r>
          </a:p>
          <a:p>
            <a:pPr eaLnBrk="1" hangingPunct="1"/>
            <a:r>
              <a:rPr lang="en-US" sz="2800" b="1" dirty="0" smtClean="0">
                <a:ea typeface="ＭＳ Ｐゴシック" charset="-128"/>
              </a:rPr>
              <a:t>Three CAT tourniquets </a:t>
            </a:r>
          </a:p>
          <a:p>
            <a:pPr eaLnBrk="1" hangingPunct="1">
              <a:buFontTx/>
              <a:buNone/>
            </a:pPr>
            <a:r>
              <a:rPr lang="en-US" sz="2800" b="1" dirty="0" smtClean="0">
                <a:ea typeface="ＭＳ Ｐゴシック" charset="-128"/>
              </a:rPr>
              <a:t>      placed</a:t>
            </a:r>
          </a:p>
          <a:p>
            <a:pPr eaLnBrk="1" hangingPunct="1"/>
            <a:r>
              <a:rPr lang="en-US" sz="2800" b="1" dirty="0" smtClean="0">
                <a:ea typeface="ＭＳ Ｐゴシック" charset="-128"/>
              </a:rPr>
              <a:t>Life saved</a:t>
            </a:r>
          </a:p>
          <a:p>
            <a:pPr eaLnBrk="1" hangingPunct="1"/>
            <a:r>
              <a:rPr lang="en-US" sz="2800" b="1" dirty="0" smtClean="0">
                <a:ea typeface="ＭＳ Ｐゴシック" charset="-128"/>
              </a:rPr>
              <a:t>Leg doing well</a:t>
            </a:r>
          </a:p>
          <a:p>
            <a:pPr eaLnBrk="1" hangingPunct="1"/>
            <a:r>
              <a:rPr lang="en-US" sz="2800" b="1" dirty="0" smtClean="0">
                <a:solidFill>
                  <a:srgbClr val="FF0000"/>
                </a:solidFill>
                <a:ea typeface="ＭＳ Ｐゴシック" charset="-128"/>
              </a:rPr>
              <a:t>Multiple casualties each</a:t>
            </a:r>
          </a:p>
          <a:p>
            <a:pPr eaLnBrk="1" hangingPunct="1">
              <a:buFont typeface="Arial" charset="0"/>
              <a:buNone/>
            </a:pPr>
            <a:r>
              <a:rPr lang="en-US" sz="2800" b="1" dirty="0" smtClean="0">
                <a:solidFill>
                  <a:srgbClr val="FF0000"/>
                </a:solidFill>
                <a:ea typeface="ＭＳ Ｐゴシック" charset="-128"/>
              </a:rPr>
              <a:t>    week being saved with </a:t>
            </a:r>
          </a:p>
          <a:p>
            <a:pPr eaLnBrk="1" hangingPunct="1">
              <a:buFont typeface="Arial" charset="0"/>
              <a:buNone/>
            </a:pPr>
            <a:r>
              <a:rPr lang="en-US" sz="2800" b="1" dirty="0" smtClean="0">
                <a:solidFill>
                  <a:srgbClr val="FF0000"/>
                </a:solidFill>
                <a:ea typeface="ＭＳ Ｐゴシック" charset="-128"/>
              </a:rPr>
              <a:t>    tourniquets</a:t>
            </a:r>
          </a:p>
          <a:p>
            <a:pPr eaLnBrk="1" hangingPunct="1"/>
            <a:endParaRPr lang="en-US" sz="2800" b="1" dirty="0" smtClean="0">
              <a:ea typeface="ＭＳ Ｐゴシック" charset="-128"/>
            </a:endParaRPr>
          </a:p>
          <a:p>
            <a:pPr lvl="1" eaLnBrk="1" hangingPunct="1"/>
            <a:endParaRPr lang="en-US" b="1" dirty="0" smtClean="0">
              <a:ea typeface="ＭＳ Ｐゴシック" charset="-128"/>
            </a:endParaRPr>
          </a:p>
          <a:p>
            <a:pPr lvl="1" eaLnBrk="1" hangingPunct="1"/>
            <a:endParaRPr lang="en-US" b="1" dirty="0" smtClean="0">
              <a:ea typeface="ＭＳ Ｐゴシック" charset="-128"/>
            </a:endParaRPr>
          </a:p>
          <a:p>
            <a:pPr eaLnBrk="1" hangingPunct="1"/>
            <a:endParaRPr lang="en-US" dirty="0" smtClean="0">
              <a:ea typeface="ＭＳ Ｐゴシック" charset="-128"/>
            </a:endParaRPr>
          </a:p>
        </p:txBody>
      </p:sp>
      <p:pic>
        <p:nvPicPr>
          <p:cNvPr id="16388" name="Picture 5" descr="to sort 03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3486150"/>
            <a:ext cx="4495800" cy="337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CE30534D-7022-42DE-B286-F0B234CD5C7A}" type="slidenum">
              <a:rPr lang="en-US" sz="2400" b="1">
                <a:solidFill>
                  <a:schemeClr val="bg1"/>
                </a:solidFill>
                <a:latin typeface="Times New Roman" pitchFamily="18" charset="0"/>
                <a:cs typeface="Times New Roman" pitchFamily="18" charset="0"/>
              </a:rPr>
              <a:pPr algn="r" eaLnBrk="1" hangingPunct="1"/>
              <a:t>12</a:t>
            </a:fld>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371600" y="152400"/>
            <a:ext cx="7620000" cy="1143000"/>
          </a:xfrm>
        </p:spPr>
        <p:txBody>
          <a:bodyPr/>
          <a:lstStyle/>
          <a:p>
            <a:r>
              <a:rPr lang="en-US" sz="4400" dirty="0" smtClean="0"/>
              <a:t>Preventable Near-Death Event from Tourniquet Issue</a:t>
            </a:r>
          </a:p>
        </p:txBody>
      </p:sp>
      <p:sp>
        <p:nvSpPr>
          <p:cNvPr id="17411" name="Rectangle 3"/>
          <p:cNvSpPr>
            <a:spLocks noGrp="1"/>
          </p:cNvSpPr>
          <p:nvPr>
            <p:ph type="body" idx="1"/>
          </p:nvPr>
        </p:nvSpPr>
        <p:spPr>
          <a:xfrm>
            <a:off x="457200" y="1874838"/>
            <a:ext cx="8229600" cy="4525962"/>
          </a:xfrm>
        </p:spPr>
        <p:txBody>
          <a:bodyPr/>
          <a:lstStyle/>
          <a:p>
            <a:pPr>
              <a:lnSpc>
                <a:spcPct val="80000"/>
              </a:lnSpc>
            </a:pPr>
            <a:r>
              <a:rPr lang="en-US" sz="2800" b="1" dirty="0" smtClean="0"/>
              <a:t>JTS Trauma Telecon 12 July 2012</a:t>
            </a:r>
          </a:p>
          <a:p>
            <a:pPr>
              <a:lnSpc>
                <a:spcPct val="80000"/>
              </a:lnSpc>
            </a:pPr>
            <a:r>
              <a:rPr lang="en-US" sz="2800" b="1" dirty="0" smtClean="0"/>
              <a:t>Dismounted IED attack and GSW</a:t>
            </a:r>
          </a:p>
          <a:p>
            <a:pPr>
              <a:lnSpc>
                <a:spcPct val="80000"/>
              </a:lnSpc>
            </a:pPr>
            <a:r>
              <a:rPr lang="en-US" sz="2800" b="1" dirty="0" smtClean="0"/>
              <a:t>Severe bleeding right leg in popliteal region</a:t>
            </a:r>
          </a:p>
          <a:p>
            <a:pPr>
              <a:lnSpc>
                <a:spcPct val="80000"/>
              </a:lnSpc>
            </a:pPr>
            <a:r>
              <a:rPr lang="en-US" sz="2800" b="1" dirty="0" smtClean="0"/>
              <a:t>CAT applied – ineffective</a:t>
            </a:r>
          </a:p>
          <a:p>
            <a:pPr>
              <a:lnSpc>
                <a:spcPct val="80000"/>
              </a:lnSpc>
            </a:pPr>
            <a:r>
              <a:rPr lang="en-US" sz="2800" b="1" dirty="0" smtClean="0">
                <a:solidFill>
                  <a:srgbClr val="FF0000"/>
                </a:solidFill>
              </a:rPr>
              <a:t>No second CAT applied initially</a:t>
            </a:r>
          </a:p>
          <a:p>
            <a:pPr>
              <a:lnSpc>
                <a:spcPct val="80000"/>
              </a:lnSpc>
            </a:pPr>
            <a:r>
              <a:rPr lang="en-US" sz="2800" b="1" dirty="0" smtClean="0"/>
              <a:t>Nearly bled to death from leg wound</a:t>
            </a:r>
          </a:p>
          <a:p>
            <a:pPr>
              <a:lnSpc>
                <a:spcPct val="80000"/>
              </a:lnSpc>
            </a:pPr>
            <a:r>
              <a:rPr lang="en-US" sz="2800" b="1" dirty="0" smtClean="0"/>
              <a:t>CPR being done on admission to MTF</a:t>
            </a:r>
          </a:p>
          <a:p>
            <a:pPr>
              <a:lnSpc>
                <a:spcPct val="80000"/>
              </a:lnSpc>
            </a:pPr>
            <a:r>
              <a:rPr lang="en-US" sz="2800" b="1" dirty="0" smtClean="0"/>
              <a:t>Second CAT placed at FOB – effective</a:t>
            </a:r>
          </a:p>
          <a:p>
            <a:pPr>
              <a:lnSpc>
                <a:spcPct val="80000"/>
              </a:lnSpc>
            </a:pPr>
            <a:r>
              <a:rPr lang="en-US" sz="2800" b="1" dirty="0" smtClean="0"/>
              <a:t>Massive transfusion – kidney failure – dialysis at WR</a:t>
            </a:r>
          </a:p>
          <a:p>
            <a:pPr>
              <a:lnSpc>
                <a:spcPct val="80000"/>
              </a:lnSpc>
            </a:pPr>
            <a:endParaRPr lang="en-US" sz="2800" b="1" dirty="0" smtClean="0"/>
          </a:p>
          <a:p>
            <a:pPr>
              <a:lnSpc>
                <a:spcPct val="80000"/>
              </a:lnSpc>
            </a:pPr>
            <a:endParaRPr lang="en-US" sz="2800" dirty="0" smtClean="0"/>
          </a:p>
          <a:p>
            <a:pPr>
              <a:lnSpc>
                <a:spcPct val="80000"/>
              </a:lnSpc>
            </a:pPr>
            <a:endParaRPr lang="en-US" sz="2800" dirty="0" smtClean="0"/>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533400" y="152400"/>
            <a:ext cx="8229600" cy="1143000"/>
          </a:xfrm>
        </p:spPr>
        <p:txBody>
          <a:bodyPr/>
          <a:lstStyle/>
          <a:p>
            <a:pPr eaLnBrk="1" hangingPunct="1"/>
            <a:r>
              <a:rPr lang="en-US" sz="4800" dirty="0" smtClean="0">
                <a:ea typeface="ＭＳ Ｐゴシック" charset="-128"/>
              </a:rPr>
              <a:t>Counterfeit CAT</a:t>
            </a:r>
            <a:br>
              <a:rPr lang="en-US" sz="4800" dirty="0" smtClean="0">
                <a:ea typeface="ＭＳ Ｐゴシック" charset="-128"/>
              </a:rPr>
            </a:br>
            <a:r>
              <a:rPr lang="en-US" sz="4800" dirty="0" smtClean="0">
                <a:ea typeface="ＭＳ Ｐゴシック" charset="-128"/>
              </a:rPr>
              <a:t>Tourniquets</a:t>
            </a:r>
            <a:endParaRPr lang="en-US" sz="3600" dirty="0" smtClean="0">
              <a:ea typeface="ＭＳ Ｐゴシック" charset="-128"/>
            </a:endParaRPr>
          </a:p>
        </p:txBody>
      </p:sp>
      <p:sp>
        <p:nvSpPr>
          <p:cNvPr id="18435" name="Rectangle 3"/>
          <p:cNvSpPr>
            <a:spLocks noGrp="1" noChangeArrowheads="1"/>
          </p:cNvSpPr>
          <p:nvPr>
            <p:ph idx="1"/>
          </p:nvPr>
        </p:nvSpPr>
        <p:spPr>
          <a:xfrm>
            <a:off x="304800" y="1524000"/>
            <a:ext cx="8610600" cy="4525963"/>
          </a:xfrm>
        </p:spPr>
        <p:txBody>
          <a:bodyPr/>
          <a:lstStyle/>
          <a:p>
            <a:pPr eaLnBrk="1" hangingPunct="1"/>
            <a:r>
              <a:rPr lang="en-US" b="1" dirty="0" smtClean="0">
                <a:solidFill>
                  <a:srgbClr val="FF0000"/>
                </a:solidFill>
                <a:ea typeface="ＭＳ Ｐゴシック" charset="-128"/>
              </a:rPr>
              <a:t>Fake CAT tourniquets that are prone to malfunction are turning up in theater – ensure that you have this NSN tourniquet:</a:t>
            </a:r>
          </a:p>
          <a:p>
            <a:pPr eaLnBrk="1" hangingPunct="1"/>
            <a:r>
              <a:rPr lang="en-US" b="1" dirty="0" smtClean="0">
                <a:ea typeface="ＭＳ Ｐゴシック" charset="-128"/>
              </a:rPr>
              <a:t>NSN  6515-01-521-7976</a:t>
            </a:r>
            <a:r>
              <a:rPr lang="en-US" dirty="0" smtClean="0">
                <a:ea typeface="ＭＳ Ｐゴシック" charset="-128"/>
              </a:rPr>
              <a:t> </a:t>
            </a:r>
            <a:endParaRPr lang="en-US" b="1" dirty="0" smtClean="0">
              <a:ea typeface="ＭＳ Ｐゴシック" charset="-128"/>
            </a:endParaRPr>
          </a:p>
          <a:p>
            <a:pPr lvl="1" eaLnBrk="1" hangingPunct="1"/>
            <a:endParaRPr lang="en-US" b="1" dirty="0" smtClean="0">
              <a:ea typeface="ＭＳ Ｐゴシック" charset="-128"/>
            </a:endParaRPr>
          </a:p>
          <a:p>
            <a:pPr lvl="1" eaLnBrk="1" hangingPunct="1"/>
            <a:endParaRPr lang="en-US" b="1" dirty="0" smtClean="0">
              <a:ea typeface="ＭＳ Ｐゴシック" charset="-128"/>
            </a:endParaRPr>
          </a:p>
          <a:p>
            <a:pPr eaLnBrk="1" hangingPunct="1"/>
            <a:endParaRPr lang="en-US" dirty="0" smtClean="0">
              <a:ea typeface="ＭＳ Ｐゴシック" charset="-128"/>
            </a:endParaRPr>
          </a:p>
        </p:txBody>
      </p:sp>
      <p:pic>
        <p:nvPicPr>
          <p:cNvPr id="18436" name="Picture 5" descr="CUF Tourniquet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5600" y="3875088"/>
            <a:ext cx="3162300" cy="283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DLA Fake CAT Memo 1"/>
          <p:cNvPicPr>
            <a:picLocks noChangeAspect="1" noChangeArrowheads="1"/>
          </p:cNvPicPr>
          <p:nvPr/>
        </p:nvPicPr>
        <p:blipFill>
          <a:blip r:embed="rId3" cstate="print">
            <a:extLst>
              <a:ext uri="{28A0092B-C50C-407E-A947-70E740481C1C}">
                <a14:useLocalDpi xmlns="" xmlns:a14="http://schemas.microsoft.com/office/drawing/2010/main" val="0"/>
              </a:ext>
            </a:extLst>
          </a:blip>
          <a:srcRect b="-41"/>
          <a:stretch>
            <a:fillRect/>
          </a:stretch>
        </p:blipFill>
        <p:spPr bwMode="auto">
          <a:xfrm>
            <a:off x="1219200" y="1371600"/>
            <a:ext cx="6629400" cy="408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Title 1"/>
          <p:cNvSpPr txBox="1">
            <a:spLocks/>
          </p:cNvSpPr>
          <p:nvPr/>
        </p:nvSpPr>
        <p:spPr bwMode="auto">
          <a:xfrm>
            <a:off x="685800" y="152400"/>
            <a:ext cx="8153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4400" b="1" dirty="0">
                <a:latin typeface="Times New Roman" pitchFamily="18" charset="0"/>
              </a:rPr>
              <a:t>Counterfeit CAT</a:t>
            </a:r>
            <a:br>
              <a:rPr lang="en-US" sz="4400" b="1" dirty="0">
                <a:latin typeface="Times New Roman" pitchFamily="18" charset="0"/>
              </a:rPr>
            </a:br>
            <a:r>
              <a:rPr lang="en-US" sz="4400" b="1" dirty="0">
                <a:latin typeface="Times New Roman" pitchFamily="18" charset="0"/>
              </a:rPr>
              <a:t>Tourniquets </a:t>
            </a:r>
          </a:p>
        </p:txBody>
      </p:sp>
      <p:sp>
        <p:nvSpPr>
          <p:cNvPr id="19461" name="Text Box 5"/>
          <p:cNvSpPr txBox="1">
            <a:spLocks noChangeArrowheads="1"/>
          </p:cNvSpPr>
          <p:nvPr/>
        </p:nvSpPr>
        <p:spPr bwMode="auto">
          <a:xfrm>
            <a:off x="838200" y="5791200"/>
            <a:ext cx="738663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3200" b="1" dirty="0">
                <a:latin typeface="Times New Roman" pitchFamily="18" charset="0"/>
              </a:rPr>
              <a:t>Order CATs from approved distributors!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371600" y="0"/>
            <a:ext cx="7620000" cy="1143000"/>
          </a:xfrm>
        </p:spPr>
        <p:txBody>
          <a:bodyPr/>
          <a:lstStyle/>
          <a:p>
            <a:pPr eaLnBrk="1" hangingPunct="1"/>
            <a:r>
              <a:rPr lang="en-US" sz="4400" dirty="0" smtClean="0">
                <a:ea typeface="ＭＳ Ｐゴシック" charset="-128"/>
              </a:rPr>
              <a:t>Tourniquet on Uninjured Arm</a:t>
            </a:r>
          </a:p>
        </p:txBody>
      </p:sp>
      <p:sp>
        <p:nvSpPr>
          <p:cNvPr id="20483" name="Content Placeholder 2"/>
          <p:cNvSpPr>
            <a:spLocks noGrp="1"/>
          </p:cNvSpPr>
          <p:nvPr>
            <p:ph idx="4294967295"/>
          </p:nvPr>
        </p:nvSpPr>
        <p:spPr>
          <a:xfrm>
            <a:off x="457200" y="1600200"/>
            <a:ext cx="8283575" cy="4525963"/>
          </a:xfrm>
        </p:spPr>
        <p:txBody>
          <a:bodyPr/>
          <a:lstStyle/>
          <a:p>
            <a:pPr eaLnBrk="1" hangingPunct="1">
              <a:lnSpc>
                <a:spcPct val="90000"/>
              </a:lnSpc>
            </a:pPr>
            <a:r>
              <a:rPr lang="en-US" b="1" dirty="0" smtClean="0">
                <a:ea typeface="ＭＳ Ｐゴシック" charset="-128"/>
              </a:rPr>
              <a:t>JTS Trauma Telecon 8 April 2010</a:t>
            </a:r>
          </a:p>
          <a:p>
            <a:pPr eaLnBrk="1" hangingPunct="1">
              <a:lnSpc>
                <a:spcPct val="90000"/>
              </a:lnSpc>
            </a:pPr>
            <a:r>
              <a:rPr lang="en-US" b="1" dirty="0" smtClean="0">
                <a:ea typeface="ＭＳ Ｐゴシック" charset="-128"/>
              </a:rPr>
              <a:t>IED casualty</a:t>
            </a:r>
          </a:p>
          <a:p>
            <a:pPr eaLnBrk="1" hangingPunct="1">
              <a:lnSpc>
                <a:spcPct val="90000"/>
              </a:lnSpc>
            </a:pPr>
            <a:r>
              <a:rPr lang="en-US" b="1" dirty="0" smtClean="0">
                <a:ea typeface="ＭＳ Ｐゴシック" charset="-128"/>
              </a:rPr>
              <a:t>Arrived at Kandahar with C-A-T in place on left arm</a:t>
            </a:r>
          </a:p>
          <a:p>
            <a:pPr eaLnBrk="1" hangingPunct="1">
              <a:lnSpc>
                <a:spcPct val="90000"/>
              </a:lnSpc>
            </a:pPr>
            <a:r>
              <a:rPr lang="en-US" b="1" dirty="0" smtClean="0">
                <a:ea typeface="ＭＳ Ｐゴシック" charset="-128"/>
              </a:rPr>
              <a:t>Evaluation: no injuries sustained on left arm</a:t>
            </a:r>
          </a:p>
          <a:p>
            <a:pPr eaLnBrk="1" hangingPunct="1">
              <a:lnSpc>
                <a:spcPct val="90000"/>
              </a:lnSpc>
            </a:pPr>
            <a:r>
              <a:rPr lang="en-US" b="1" dirty="0" smtClean="0">
                <a:ea typeface="ＭＳ Ｐゴシック" charset="-128"/>
              </a:rPr>
              <a:t>Follow-up: No explanation available</a:t>
            </a:r>
          </a:p>
          <a:p>
            <a:pPr eaLnBrk="1" hangingPunct="1">
              <a:lnSpc>
                <a:spcPct val="90000"/>
              </a:lnSpc>
            </a:pPr>
            <a:r>
              <a:rPr lang="en-US" b="1" dirty="0" smtClean="0">
                <a:solidFill>
                  <a:srgbClr val="FF0000"/>
                </a:solidFill>
                <a:ea typeface="ＭＳ Ｐゴシック" charset="-128"/>
              </a:rPr>
              <a:t>Lessons Learned:</a:t>
            </a:r>
          </a:p>
          <a:p>
            <a:pPr lvl="1" eaLnBrk="1" hangingPunct="1">
              <a:lnSpc>
                <a:spcPct val="90000"/>
              </a:lnSpc>
            </a:pPr>
            <a:r>
              <a:rPr lang="en-US" sz="3200" b="1" dirty="0" smtClean="0">
                <a:solidFill>
                  <a:srgbClr val="FF0000"/>
                </a:solidFill>
                <a:ea typeface="ＭＳ Ｐゴシック" charset="-128"/>
              </a:rPr>
              <a:t>No injury = No tourniquet</a:t>
            </a:r>
          </a:p>
          <a:p>
            <a:pPr lvl="1" eaLnBrk="1" hangingPunct="1">
              <a:lnSpc>
                <a:spcPct val="90000"/>
              </a:lnSpc>
            </a:pPr>
            <a:r>
              <a:rPr lang="en-US" sz="3200" b="1" dirty="0" smtClean="0">
                <a:solidFill>
                  <a:srgbClr val="FF0000"/>
                </a:solidFill>
                <a:ea typeface="ＭＳ Ｐゴシック" charset="-128"/>
              </a:rPr>
              <a:t>Reassess – reassess - reassess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endParaRPr lang="en-US" dirty="0" smtClean="0"/>
          </a:p>
        </p:txBody>
      </p:sp>
      <p:sp>
        <p:nvSpPr>
          <p:cNvPr id="21507" name="Rectangle 3"/>
          <p:cNvSpPr>
            <a:spLocks noGrp="1"/>
          </p:cNvSpPr>
          <p:nvPr>
            <p:ph type="body" idx="1"/>
          </p:nvPr>
        </p:nvSpPr>
        <p:spPr/>
        <p:txBody>
          <a:bodyPr/>
          <a:lstStyle/>
          <a:p>
            <a:endParaRPr lang="en-US" dirty="0" smtClean="0"/>
          </a:p>
        </p:txBody>
      </p:sp>
      <p:pic>
        <p:nvPicPr>
          <p:cNvPr id="21508" name="Picture 4" descr="FT2F #11 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endParaRPr lang="en-US" dirty="0" smtClean="0"/>
          </a:p>
        </p:txBody>
      </p:sp>
      <p:sp>
        <p:nvSpPr>
          <p:cNvPr id="22531" name="Rectangle 3"/>
          <p:cNvSpPr>
            <a:spLocks noGrp="1"/>
          </p:cNvSpPr>
          <p:nvPr>
            <p:ph type="body" idx="1"/>
          </p:nvPr>
        </p:nvSpPr>
        <p:spPr/>
        <p:txBody>
          <a:bodyPr/>
          <a:lstStyle/>
          <a:p>
            <a:endParaRPr lang="en-US" dirty="0" smtClean="0"/>
          </a:p>
        </p:txBody>
      </p:sp>
      <p:pic>
        <p:nvPicPr>
          <p:cNvPr id="22532" name="Picture 4" descr="FT2F #11 B"/>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938"/>
            <a:ext cx="9144000" cy="700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endParaRPr lang="en-US" dirty="0" smtClean="0"/>
          </a:p>
        </p:txBody>
      </p:sp>
      <p:sp>
        <p:nvSpPr>
          <p:cNvPr id="23555" name="Rectangle 3"/>
          <p:cNvSpPr>
            <a:spLocks noGrp="1"/>
          </p:cNvSpPr>
          <p:nvPr>
            <p:ph type="body" idx="1"/>
          </p:nvPr>
        </p:nvSpPr>
        <p:spPr/>
        <p:txBody>
          <a:bodyPr/>
          <a:lstStyle/>
          <a:p>
            <a:endParaRPr lang="en-US" dirty="0" smtClean="0"/>
          </a:p>
        </p:txBody>
      </p:sp>
      <p:pic>
        <p:nvPicPr>
          <p:cNvPr id="23556" name="Picture 4" descr="FT2F #11 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447800" y="-22225"/>
            <a:ext cx="7239000" cy="1317625"/>
          </a:xfrm>
        </p:spPr>
        <p:txBody>
          <a:bodyPr/>
          <a:lstStyle/>
          <a:p>
            <a:pPr eaLnBrk="1" hangingPunct="1"/>
            <a:r>
              <a:rPr lang="en-US" dirty="0" smtClean="0">
                <a:ea typeface="ＭＳ Ｐゴシック" charset="-128"/>
              </a:rPr>
              <a:t>TCCC Lessons Learned in Iraq and Afghanistan</a:t>
            </a:r>
          </a:p>
        </p:txBody>
      </p:sp>
      <p:sp>
        <p:nvSpPr>
          <p:cNvPr id="6147" name="Content Placeholder 2"/>
          <p:cNvSpPr>
            <a:spLocks noGrp="1"/>
          </p:cNvSpPr>
          <p:nvPr>
            <p:ph idx="4294967295"/>
          </p:nvPr>
        </p:nvSpPr>
        <p:spPr>
          <a:xfrm>
            <a:off x="152400" y="1927225"/>
            <a:ext cx="8763000" cy="4525963"/>
          </a:xfrm>
        </p:spPr>
        <p:txBody>
          <a:bodyPr/>
          <a:lstStyle/>
          <a:p>
            <a:pPr eaLnBrk="1" hangingPunct="1">
              <a:lnSpc>
                <a:spcPct val="90000"/>
              </a:lnSpc>
            </a:pPr>
            <a:r>
              <a:rPr lang="en-US" sz="2800" b="1" dirty="0" smtClean="0">
                <a:ea typeface="ＭＳ Ｐゴシック" charset="-128"/>
              </a:rPr>
              <a:t>Reports from Joint Trauma System (JTS) weekly Trauma Telecons – every Thursday morning</a:t>
            </a:r>
          </a:p>
          <a:p>
            <a:pPr lvl="1" eaLnBrk="1" hangingPunct="1">
              <a:lnSpc>
                <a:spcPct val="90000"/>
              </a:lnSpc>
            </a:pPr>
            <a:r>
              <a:rPr lang="en-US" b="1" dirty="0" smtClean="0">
                <a:ea typeface="ＭＳ Ｐゴシック" charset="-128"/>
              </a:rPr>
              <a:t>Worldwide telecon to discuss every serious casualty admitted to a Level III hospital from that week</a:t>
            </a:r>
          </a:p>
          <a:p>
            <a:pPr eaLnBrk="1" hangingPunct="1">
              <a:spcBef>
                <a:spcPct val="0"/>
              </a:spcBef>
            </a:pPr>
            <a:r>
              <a:rPr lang="en-US" sz="2800" b="1" dirty="0" smtClean="0">
                <a:ea typeface="ＭＳ Ｐゴシック" charset="-128"/>
              </a:rPr>
              <a:t>Published medical reports</a:t>
            </a:r>
          </a:p>
          <a:p>
            <a:pPr eaLnBrk="1" hangingPunct="1">
              <a:spcBef>
                <a:spcPct val="0"/>
              </a:spcBef>
            </a:pPr>
            <a:r>
              <a:rPr lang="en-US" sz="2800" b="1" dirty="0" smtClean="0">
                <a:ea typeface="ＭＳ Ｐゴシック" charset="-128"/>
              </a:rPr>
              <a:t>Armed Forces Medical</a:t>
            </a:r>
          </a:p>
          <a:p>
            <a:pPr eaLnBrk="1" hangingPunct="1">
              <a:spcBef>
                <a:spcPct val="0"/>
              </a:spcBef>
              <a:buFontTx/>
              <a:buNone/>
            </a:pPr>
            <a:r>
              <a:rPr lang="en-US" sz="2800" b="1" dirty="0" smtClean="0">
                <a:ea typeface="ＭＳ Ｐゴシック" charset="-128"/>
              </a:rPr>
              <a:t>    Examiner’s Office reports</a:t>
            </a:r>
          </a:p>
          <a:p>
            <a:pPr eaLnBrk="1" hangingPunct="1">
              <a:spcBef>
                <a:spcPct val="0"/>
              </a:spcBef>
            </a:pPr>
            <a:r>
              <a:rPr lang="en-US" sz="2800" b="1" dirty="0" smtClean="0">
                <a:ea typeface="ＭＳ Ｐゴシック" charset="-128"/>
              </a:rPr>
              <a:t>Feedback from doctors, </a:t>
            </a:r>
          </a:p>
          <a:p>
            <a:pPr eaLnBrk="1" hangingPunct="1">
              <a:spcBef>
                <a:spcPct val="0"/>
              </a:spcBef>
              <a:buFontTx/>
              <a:buNone/>
            </a:pPr>
            <a:r>
              <a:rPr lang="en-US" sz="2800" b="1" dirty="0" smtClean="0">
                <a:ea typeface="ＭＳ Ｐゴシック" charset="-128"/>
              </a:rPr>
              <a:t>     corpsmen, medics,</a:t>
            </a:r>
          </a:p>
          <a:p>
            <a:pPr eaLnBrk="1" hangingPunct="1">
              <a:spcBef>
                <a:spcPct val="0"/>
              </a:spcBef>
              <a:buFontTx/>
              <a:buNone/>
            </a:pPr>
            <a:r>
              <a:rPr lang="en-US" sz="2800" b="1" dirty="0" smtClean="0">
                <a:ea typeface="ＭＳ Ｐゴシック" charset="-128"/>
              </a:rPr>
              <a:t>     and PJs</a:t>
            </a:r>
          </a:p>
        </p:txBody>
      </p:sp>
      <p:pic>
        <p:nvPicPr>
          <p:cNvPr id="6149" name="Picture 6" descr="DL0908 Helo Gunn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1768" y="4108704"/>
            <a:ext cx="41148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endParaRPr lang="en-US" dirty="0" smtClean="0"/>
          </a:p>
        </p:txBody>
      </p:sp>
      <p:sp>
        <p:nvSpPr>
          <p:cNvPr id="24579" name="Rectangle 3"/>
          <p:cNvSpPr>
            <a:spLocks noGrp="1"/>
          </p:cNvSpPr>
          <p:nvPr>
            <p:ph type="body" idx="1"/>
          </p:nvPr>
        </p:nvSpPr>
        <p:spPr/>
        <p:txBody>
          <a:bodyPr/>
          <a:lstStyle/>
          <a:p>
            <a:endParaRPr lang="en-US" dirty="0" smtClean="0"/>
          </a:p>
        </p:txBody>
      </p:sp>
      <p:pic>
        <p:nvPicPr>
          <p:cNvPr id="24580" name="Picture 4" descr="FT2F #11 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endParaRPr lang="en-US" dirty="0" smtClean="0"/>
          </a:p>
        </p:txBody>
      </p:sp>
      <p:sp>
        <p:nvSpPr>
          <p:cNvPr id="25603" name="Rectangle 3"/>
          <p:cNvSpPr>
            <a:spLocks noGrp="1"/>
          </p:cNvSpPr>
          <p:nvPr>
            <p:ph type="body" idx="1"/>
          </p:nvPr>
        </p:nvSpPr>
        <p:spPr/>
        <p:txBody>
          <a:bodyPr/>
          <a:lstStyle/>
          <a:p>
            <a:endParaRPr lang="en-US" dirty="0" smtClean="0"/>
          </a:p>
        </p:txBody>
      </p:sp>
      <p:pic>
        <p:nvPicPr>
          <p:cNvPr id="25604" name="Picture 4" descr="FT2F #11 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endParaRPr lang="en-US" dirty="0" smtClean="0"/>
          </a:p>
        </p:txBody>
      </p:sp>
      <p:sp>
        <p:nvSpPr>
          <p:cNvPr id="26627" name="Rectangle 3"/>
          <p:cNvSpPr>
            <a:spLocks noGrp="1"/>
          </p:cNvSpPr>
          <p:nvPr>
            <p:ph type="body" idx="1"/>
          </p:nvPr>
        </p:nvSpPr>
        <p:spPr/>
        <p:txBody>
          <a:bodyPr/>
          <a:lstStyle/>
          <a:p>
            <a:endParaRPr lang="en-US" dirty="0" smtClean="0"/>
          </a:p>
        </p:txBody>
      </p:sp>
      <p:pic>
        <p:nvPicPr>
          <p:cNvPr id="26628" name="Picture 4" descr="FT2F #11 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endParaRPr lang="en-US" dirty="0" smtClean="0"/>
          </a:p>
        </p:txBody>
      </p:sp>
      <p:sp>
        <p:nvSpPr>
          <p:cNvPr id="27651" name="Rectangle 3"/>
          <p:cNvSpPr>
            <a:spLocks noGrp="1"/>
          </p:cNvSpPr>
          <p:nvPr>
            <p:ph type="body" idx="1"/>
          </p:nvPr>
        </p:nvSpPr>
        <p:spPr/>
        <p:txBody>
          <a:bodyPr/>
          <a:lstStyle/>
          <a:p>
            <a:endParaRPr lang="en-US" dirty="0" smtClean="0"/>
          </a:p>
        </p:txBody>
      </p:sp>
      <p:pic>
        <p:nvPicPr>
          <p:cNvPr id="27652" name="Picture 4" descr="FT2F #11 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113"/>
            <a:ext cx="9144000" cy="6880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endParaRPr lang="en-US" dirty="0" smtClean="0"/>
          </a:p>
        </p:txBody>
      </p:sp>
      <p:sp>
        <p:nvSpPr>
          <p:cNvPr id="28675" name="Rectangle 3"/>
          <p:cNvSpPr>
            <a:spLocks noGrp="1"/>
          </p:cNvSpPr>
          <p:nvPr>
            <p:ph type="body" idx="1"/>
          </p:nvPr>
        </p:nvSpPr>
        <p:spPr/>
        <p:txBody>
          <a:bodyPr/>
          <a:lstStyle/>
          <a:p>
            <a:endParaRPr lang="en-US" dirty="0" smtClean="0"/>
          </a:p>
        </p:txBody>
      </p:sp>
      <p:pic>
        <p:nvPicPr>
          <p:cNvPr id="28676" name="Picture 4" descr="FT2F #11 H"/>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1765300" y="5638800"/>
            <a:ext cx="35687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3200" b="1" dirty="0">
                <a:solidFill>
                  <a:srgbClr val="FFFF00"/>
                </a:solidFill>
                <a:latin typeface="Times New Roman" pitchFamily="18" charset="0"/>
              </a:rPr>
              <a:t>Double-slit routing </a:t>
            </a:r>
          </a:p>
          <a:p>
            <a:pPr eaLnBrk="1" hangingPunct="1"/>
            <a:r>
              <a:rPr lang="en-US" sz="3200" b="1" dirty="0">
                <a:solidFill>
                  <a:srgbClr val="FFFF00"/>
                </a:solidFill>
                <a:latin typeface="Times New Roman" pitchFamily="18" charset="0"/>
              </a:rPr>
              <a:t>for leg tourniquets!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p:cNvSpPr>
          <p:nvPr>
            <p:ph type="title" idx="4294967295"/>
          </p:nvPr>
        </p:nvSpPr>
        <p:spPr>
          <a:xfrm>
            <a:off x="1076325" y="228600"/>
            <a:ext cx="7543800" cy="1143000"/>
          </a:xfrm>
        </p:spPr>
        <p:txBody>
          <a:bodyPr>
            <a:normAutofit fontScale="90000"/>
          </a:bodyPr>
          <a:lstStyle/>
          <a:p>
            <a:pPr eaLnBrk="1" hangingPunct="1">
              <a:defRPr/>
            </a:pPr>
            <a:r>
              <a:rPr lang="en-US" sz="4800" dirty="0" smtClean="0"/>
              <a:t>Tourniquet Mistakes</a:t>
            </a:r>
            <a:br>
              <a:rPr lang="en-US" sz="4800" dirty="0" smtClean="0"/>
            </a:br>
            <a:r>
              <a:rPr lang="en-US" sz="4800" dirty="0" smtClean="0"/>
              <a:t>to Avoid!</a:t>
            </a:r>
          </a:p>
        </p:txBody>
      </p:sp>
      <p:sp>
        <p:nvSpPr>
          <p:cNvPr id="29699" name="Rectangle 3"/>
          <p:cNvSpPr>
            <a:spLocks noGrp="1"/>
          </p:cNvSpPr>
          <p:nvPr>
            <p:ph idx="4294967295"/>
          </p:nvPr>
        </p:nvSpPr>
        <p:spPr>
          <a:xfrm>
            <a:off x="304800" y="1617663"/>
            <a:ext cx="8229600" cy="4554537"/>
          </a:xfrm>
        </p:spPr>
        <p:txBody>
          <a:bodyPr/>
          <a:lstStyle/>
          <a:p>
            <a:pPr eaLnBrk="1" hangingPunct="1">
              <a:lnSpc>
                <a:spcPct val="70000"/>
              </a:lnSpc>
            </a:pPr>
            <a:r>
              <a:rPr lang="en-US" sz="2800" b="1" dirty="0" smtClean="0"/>
              <a:t>Not using one when you should</a:t>
            </a:r>
          </a:p>
          <a:p>
            <a:pPr eaLnBrk="1" hangingPunct="1">
              <a:lnSpc>
                <a:spcPct val="70000"/>
              </a:lnSpc>
            </a:pPr>
            <a:r>
              <a:rPr lang="en-US" sz="2800" b="1" dirty="0" smtClean="0"/>
              <a:t>Using a tourniquet for minimal bleeding</a:t>
            </a:r>
          </a:p>
          <a:p>
            <a:pPr eaLnBrk="1" hangingPunct="1">
              <a:lnSpc>
                <a:spcPct val="70000"/>
              </a:lnSpc>
            </a:pPr>
            <a:r>
              <a:rPr lang="en-US" sz="2800" b="1" dirty="0" smtClean="0">
                <a:solidFill>
                  <a:srgbClr val="FF0000"/>
                </a:solidFill>
              </a:rPr>
              <a:t>Putting it on too proximally – place the TQ </a:t>
            </a:r>
          </a:p>
          <a:p>
            <a:pPr eaLnBrk="1" hangingPunct="1">
              <a:lnSpc>
                <a:spcPct val="70000"/>
              </a:lnSpc>
              <a:buFont typeface="Arial" charset="0"/>
              <a:buNone/>
            </a:pPr>
            <a:r>
              <a:rPr lang="en-US" sz="2800" b="1" dirty="0" smtClean="0">
                <a:solidFill>
                  <a:srgbClr val="FF0000"/>
                </a:solidFill>
              </a:rPr>
              <a:t>    just above where the site of bleeding is!</a:t>
            </a:r>
          </a:p>
          <a:p>
            <a:pPr eaLnBrk="1" hangingPunct="1">
              <a:lnSpc>
                <a:spcPct val="70000"/>
              </a:lnSpc>
            </a:pPr>
            <a:r>
              <a:rPr lang="en-US" sz="2800" b="1" dirty="0" smtClean="0"/>
              <a:t>Not taking it off when indicated during TFC</a:t>
            </a:r>
          </a:p>
          <a:p>
            <a:pPr eaLnBrk="1" hangingPunct="1">
              <a:lnSpc>
                <a:spcPct val="70000"/>
              </a:lnSpc>
            </a:pPr>
            <a:r>
              <a:rPr lang="en-US" sz="2800" b="1" dirty="0" smtClean="0"/>
              <a:t>Taking it off when the casualty is in shock or has only a short transport time to the hospital</a:t>
            </a:r>
          </a:p>
          <a:p>
            <a:pPr eaLnBrk="1" hangingPunct="1">
              <a:lnSpc>
                <a:spcPct val="70000"/>
              </a:lnSpc>
            </a:pPr>
            <a:r>
              <a:rPr lang="en-US" sz="2800" b="1" dirty="0" smtClean="0"/>
              <a:t>Not making it tight enough – the tourniquet should eliminate the distal pulse</a:t>
            </a:r>
          </a:p>
          <a:p>
            <a:pPr eaLnBrk="1" hangingPunct="1">
              <a:lnSpc>
                <a:spcPct val="70000"/>
              </a:lnSpc>
            </a:pPr>
            <a:r>
              <a:rPr lang="en-US" sz="2800" b="1" dirty="0" smtClean="0"/>
              <a:t>Not using a </a:t>
            </a:r>
            <a:r>
              <a:rPr lang="en-US" sz="2800" b="1" dirty="0" smtClean="0">
                <a:solidFill>
                  <a:srgbClr val="FF0000"/>
                </a:solidFill>
              </a:rPr>
              <a:t>second tourniquet</a:t>
            </a:r>
            <a:r>
              <a:rPr lang="en-US" sz="2800" b="1" dirty="0" smtClean="0"/>
              <a:t> if needed</a:t>
            </a:r>
          </a:p>
          <a:p>
            <a:pPr eaLnBrk="1" hangingPunct="1">
              <a:lnSpc>
                <a:spcPct val="70000"/>
              </a:lnSpc>
            </a:pPr>
            <a:r>
              <a:rPr lang="en-US" sz="2800" b="1" dirty="0" smtClean="0">
                <a:solidFill>
                  <a:srgbClr val="FF0000"/>
                </a:solidFill>
              </a:rPr>
              <a:t>Waiting too long to put the tourniquet on</a:t>
            </a:r>
          </a:p>
          <a:p>
            <a:pPr eaLnBrk="1" hangingPunct="1">
              <a:lnSpc>
                <a:spcPct val="70000"/>
              </a:lnSpc>
            </a:pPr>
            <a:r>
              <a:rPr lang="en-US" sz="2800" b="1" dirty="0" smtClean="0"/>
              <a:t>Periodically loosening the tourniquet to allow blood flow to the injured extremity</a:t>
            </a:r>
          </a:p>
        </p:txBody>
      </p:sp>
      <p:sp>
        <p:nvSpPr>
          <p:cNvPr id="29701" name="Text Box 4"/>
          <p:cNvSpPr txBox="1">
            <a:spLocks noChangeArrowheads="1"/>
          </p:cNvSpPr>
          <p:nvPr/>
        </p:nvSpPr>
        <p:spPr bwMode="auto">
          <a:xfrm>
            <a:off x="76200" y="6324600"/>
            <a:ext cx="78660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2400" b="1" i="1" dirty="0">
                <a:solidFill>
                  <a:srgbClr val="FF0000"/>
                </a:solidFill>
                <a:latin typeface="Arial" charset="0"/>
              </a:rPr>
              <a:t>* These lessons learned have been written in blood.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914400" y="2667000"/>
            <a:ext cx="6858000" cy="1143000"/>
          </a:xfrm>
        </p:spPr>
        <p:txBody>
          <a:bodyPr/>
          <a:lstStyle/>
          <a:p>
            <a:pPr eaLnBrk="1" hangingPunct="1"/>
            <a:r>
              <a:rPr lang="en-US" sz="5400" dirty="0" smtClean="0">
                <a:ea typeface="ＭＳ Ｐゴシック" charset="-128"/>
              </a:rPr>
              <a:t>Eye Injuries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1316038" y="0"/>
            <a:ext cx="7543800" cy="1143000"/>
          </a:xfrm>
        </p:spPr>
        <p:txBody>
          <a:bodyPr/>
          <a:lstStyle/>
          <a:p>
            <a:pPr eaLnBrk="1" hangingPunct="1"/>
            <a:r>
              <a:rPr lang="en-US" sz="4800" dirty="0" smtClean="0">
                <a:ea typeface="ＭＳ Ｐゴシック" charset="-128"/>
              </a:rPr>
              <a:t>Wear Your Eye Protection!</a:t>
            </a:r>
          </a:p>
        </p:txBody>
      </p:sp>
      <p:sp>
        <p:nvSpPr>
          <p:cNvPr id="31747" name="Content Placeholder 2"/>
          <p:cNvSpPr>
            <a:spLocks noGrp="1"/>
          </p:cNvSpPr>
          <p:nvPr>
            <p:ph idx="4294967295"/>
          </p:nvPr>
        </p:nvSpPr>
        <p:spPr>
          <a:xfrm>
            <a:off x="434975" y="1371600"/>
            <a:ext cx="8763000" cy="2620963"/>
          </a:xfrm>
        </p:spPr>
        <p:txBody>
          <a:bodyPr/>
          <a:lstStyle/>
          <a:p>
            <a:pPr eaLnBrk="1" hangingPunct="1"/>
            <a:r>
              <a:rPr lang="en-US" b="1" dirty="0" smtClean="0">
                <a:ea typeface="ＭＳ Ｐゴシック" charset="-128"/>
              </a:rPr>
              <a:t>Jan 2010</a:t>
            </a:r>
          </a:p>
          <a:p>
            <a:pPr eaLnBrk="1" hangingPunct="1"/>
            <a:r>
              <a:rPr lang="en-US" b="1" dirty="0" smtClean="0">
                <a:ea typeface="ＭＳ Ｐゴシック" charset="-128"/>
              </a:rPr>
              <a:t>22 y/o near IED without eye protection</a:t>
            </a:r>
          </a:p>
          <a:p>
            <a:pPr eaLnBrk="1" hangingPunct="1"/>
            <a:r>
              <a:rPr lang="en-US" b="1" dirty="0" smtClean="0">
                <a:ea typeface="ＭＳ Ｐゴシック" charset="-128"/>
              </a:rPr>
              <a:t>Now blind in both eyes</a:t>
            </a:r>
          </a:p>
          <a:p>
            <a:pPr eaLnBrk="1" hangingPunct="1"/>
            <a:r>
              <a:rPr lang="en-US" b="1" dirty="0" smtClean="0">
                <a:ea typeface="ＭＳ Ｐゴシック" charset="-128"/>
              </a:rPr>
              <a:t>Don’t let this happen to you – see slides below</a:t>
            </a:r>
          </a:p>
        </p:txBody>
      </p:sp>
      <p:pic>
        <p:nvPicPr>
          <p:cNvPr id="31748" name="Picture 8" descr="DSC02513"/>
          <p:cNvPicPr preferRelativeResize="0">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800" y="3810000"/>
            <a:ext cx="4572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31749" name="Picture 10" descr="DSC0208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3810000"/>
            <a:ext cx="3276600" cy="245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31750" name="Text Box 11"/>
          <p:cNvSpPr txBox="1">
            <a:spLocks noChangeArrowheads="1"/>
          </p:cNvSpPr>
          <p:nvPr/>
        </p:nvSpPr>
        <p:spPr bwMode="auto">
          <a:xfrm>
            <a:off x="304800" y="6248400"/>
            <a:ext cx="82248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2400" b="1" dirty="0">
                <a:latin typeface="Times New Roman" pitchFamily="18" charset="0"/>
              </a:rPr>
              <a:t>With eye pro – eyes OK!         Without eye pro – both eyes lost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914400" y="0"/>
            <a:ext cx="8229600" cy="1143000"/>
          </a:xfrm>
        </p:spPr>
        <p:txBody>
          <a:bodyPr/>
          <a:lstStyle/>
          <a:p>
            <a:pPr eaLnBrk="1" hangingPunct="1"/>
            <a:r>
              <a:rPr lang="en-US" sz="4800" dirty="0" smtClean="0">
                <a:ea typeface="ＭＳ Ｐゴシック" charset="-128"/>
              </a:rPr>
              <a:t>Eye Armor – It Works!</a:t>
            </a:r>
          </a:p>
        </p:txBody>
      </p:sp>
      <p:pic>
        <p:nvPicPr>
          <p:cNvPr id="32771" name="Picture 4" descr="eye armor work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1371600"/>
            <a:ext cx="73152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Line 6"/>
          <p:cNvSpPr>
            <a:spLocks noChangeShapeType="1"/>
          </p:cNvSpPr>
          <p:nvPr/>
        </p:nvSpPr>
        <p:spPr bwMode="auto">
          <a:xfrm flipH="1" flipV="1">
            <a:off x="3657600" y="5867400"/>
            <a:ext cx="609600" cy="6858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752600" y="-76200"/>
            <a:ext cx="6858000" cy="1143000"/>
          </a:xfrm>
        </p:spPr>
        <p:txBody>
          <a:bodyPr/>
          <a:lstStyle/>
          <a:p>
            <a:pPr eaLnBrk="1" hangingPunct="1"/>
            <a:r>
              <a:rPr lang="en-US" sz="4400" dirty="0" smtClean="0">
                <a:ea typeface="ＭＳ Ｐゴシック" charset="-128"/>
              </a:rPr>
              <a:t>Penetrating Eye Trauma</a:t>
            </a:r>
          </a:p>
        </p:txBody>
      </p:sp>
      <p:sp>
        <p:nvSpPr>
          <p:cNvPr id="33795" name="Content Placeholder 2"/>
          <p:cNvSpPr>
            <a:spLocks noGrp="1"/>
          </p:cNvSpPr>
          <p:nvPr>
            <p:ph idx="4294967295"/>
          </p:nvPr>
        </p:nvSpPr>
        <p:spPr>
          <a:xfrm>
            <a:off x="152400" y="1295400"/>
            <a:ext cx="8991600" cy="2133600"/>
          </a:xfrm>
        </p:spPr>
        <p:txBody>
          <a:bodyPr/>
          <a:lstStyle/>
          <a:p>
            <a:pPr eaLnBrk="1" hangingPunct="1">
              <a:lnSpc>
                <a:spcPct val="90000"/>
              </a:lnSpc>
            </a:pPr>
            <a:r>
              <a:rPr lang="en-US" sz="2600" b="1" dirty="0" smtClean="0">
                <a:solidFill>
                  <a:srgbClr val="FF0000"/>
                </a:solidFill>
                <a:ea typeface="ＭＳ Ｐゴシック" charset="-128"/>
              </a:rPr>
              <a:t>Rigid eye shield for obvious </a:t>
            </a:r>
            <a:r>
              <a:rPr lang="en-US" sz="2600" b="1" u="sng" dirty="0" smtClean="0">
                <a:solidFill>
                  <a:srgbClr val="FF0000"/>
                </a:solidFill>
                <a:ea typeface="ＭＳ Ｐゴシック" charset="-128"/>
              </a:rPr>
              <a:t>or suspected</a:t>
            </a:r>
            <a:r>
              <a:rPr lang="en-US" sz="2600" b="1" dirty="0" smtClean="0">
                <a:solidFill>
                  <a:srgbClr val="FF0000"/>
                </a:solidFill>
                <a:ea typeface="ＭＳ Ｐゴシック" charset="-128"/>
              </a:rPr>
              <a:t> eye wounds - often not being done – SHIELD AND SHIP!</a:t>
            </a:r>
          </a:p>
          <a:p>
            <a:pPr eaLnBrk="1" hangingPunct="1">
              <a:lnSpc>
                <a:spcPct val="90000"/>
              </a:lnSpc>
            </a:pPr>
            <a:r>
              <a:rPr lang="en-US" sz="2600" b="1" dirty="0" smtClean="0">
                <a:ea typeface="ＭＳ Ｐゴシック" charset="-128"/>
              </a:rPr>
              <a:t>Not doing this may cause permanent loss of vision – use a shield for </a:t>
            </a:r>
            <a:r>
              <a:rPr lang="en-US" sz="2600" b="1" u="sng" dirty="0" smtClean="0">
                <a:ea typeface="ＭＳ Ｐゴシック" charset="-128"/>
              </a:rPr>
              <a:t>any</a:t>
            </a:r>
            <a:r>
              <a:rPr lang="en-US" sz="2600" b="1" dirty="0" smtClean="0">
                <a:ea typeface="ＭＳ Ｐゴシック" charset="-128"/>
              </a:rPr>
              <a:t> injury in or around the eye</a:t>
            </a:r>
          </a:p>
          <a:p>
            <a:pPr eaLnBrk="1" hangingPunct="1">
              <a:lnSpc>
                <a:spcPct val="90000"/>
              </a:lnSpc>
            </a:pPr>
            <a:r>
              <a:rPr lang="en-US" sz="2600" b="1" dirty="0" smtClean="0">
                <a:ea typeface="ＭＳ Ｐゴシック" charset="-128"/>
              </a:rPr>
              <a:t>Eye shields not always in IFAKs</a:t>
            </a:r>
          </a:p>
          <a:p>
            <a:pPr eaLnBrk="1" hangingPunct="1">
              <a:lnSpc>
                <a:spcPct val="90000"/>
              </a:lnSpc>
            </a:pPr>
            <a:r>
              <a:rPr lang="en-US" sz="2600" b="1" dirty="0" smtClean="0">
                <a:solidFill>
                  <a:srgbClr val="FF0000"/>
                </a:solidFill>
                <a:ea typeface="ＭＳ Ｐゴシック" charset="-128"/>
              </a:rPr>
              <a:t>IED + no eye pro + facial wounds = Suspected Eye Injury!</a:t>
            </a:r>
          </a:p>
        </p:txBody>
      </p:sp>
      <p:pic>
        <p:nvPicPr>
          <p:cNvPr id="33796" name="Picture 5" descr="RM DSC0092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3886200"/>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Picture 6" descr="RM 869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3886200"/>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Text Box 7"/>
          <p:cNvSpPr txBox="1">
            <a:spLocks noChangeArrowheads="1"/>
          </p:cNvSpPr>
          <p:nvPr/>
        </p:nvSpPr>
        <p:spPr bwMode="auto">
          <a:xfrm>
            <a:off x="-220663" y="6189663"/>
            <a:ext cx="3502026"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lvl="2" eaLnBrk="1" hangingPunct="1"/>
            <a:r>
              <a:rPr lang="en-US" sz="2400" b="1" dirty="0">
                <a:latin typeface="Times New Roman" pitchFamily="18" charset="0"/>
              </a:rPr>
              <a:t>Shield after injury</a:t>
            </a:r>
          </a:p>
          <a:p>
            <a:pPr eaLnBrk="1" hangingPunct="1"/>
            <a:endParaRPr lang="en-US" sz="2400" dirty="0">
              <a:latin typeface="Arial" charset="0"/>
            </a:endParaRPr>
          </a:p>
        </p:txBody>
      </p:sp>
      <p:sp>
        <p:nvSpPr>
          <p:cNvPr id="33799" name="Text Box 8"/>
          <p:cNvSpPr txBox="1">
            <a:spLocks noChangeArrowheads="1"/>
          </p:cNvSpPr>
          <p:nvPr/>
        </p:nvSpPr>
        <p:spPr bwMode="auto">
          <a:xfrm>
            <a:off x="4303713" y="6189663"/>
            <a:ext cx="3900487"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lvl="2" eaLnBrk="1" hangingPunct="1"/>
            <a:r>
              <a:rPr lang="en-US" sz="2400" b="1" dirty="0">
                <a:latin typeface="Times New Roman" pitchFamily="18" charset="0"/>
              </a:rPr>
              <a:t>No shield after injury</a:t>
            </a:r>
          </a:p>
          <a:p>
            <a:pPr eaLnBrk="1" hangingPunct="1"/>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914400" y="2667000"/>
            <a:ext cx="6858000" cy="1143000"/>
          </a:xfrm>
        </p:spPr>
        <p:txBody>
          <a:bodyPr/>
          <a:lstStyle/>
          <a:p>
            <a:pPr eaLnBrk="1" hangingPunct="1"/>
            <a:r>
              <a:rPr lang="en-US" sz="5400" dirty="0" smtClean="0">
                <a:ea typeface="ＭＳ Ｐゴシック" charset="-128"/>
              </a:rPr>
              <a:t>Training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ac eye 1"/>
          <p:cNvPicPr>
            <a:picLocks noGrp="1" noChangeAspect="1" noChangeArrowheads="1"/>
          </p:cNvPicPr>
          <p:nvPr>
            <p:ph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0" y="1295400"/>
            <a:ext cx="4191000" cy="4191000"/>
          </a:xfrm>
        </p:spPr>
      </p:pic>
      <p:sp>
        <p:nvSpPr>
          <p:cNvPr id="34819" name="Text Box 3"/>
          <p:cNvSpPr txBox="1">
            <a:spLocks noChangeArrowheads="1"/>
          </p:cNvSpPr>
          <p:nvPr/>
        </p:nvSpPr>
        <p:spPr bwMode="auto">
          <a:xfrm>
            <a:off x="76200" y="4876800"/>
            <a:ext cx="91440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buFontTx/>
              <a:buChar char="•"/>
            </a:pPr>
            <a:r>
              <a:rPr lang="en-US" sz="2800" b="1" dirty="0">
                <a:latin typeface="Times New Roman" pitchFamily="18" charset="0"/>
              </a:rPr>
              <a:t> Use your tactical eyewear to cover the injured eye if you</a:t>
            </a:r>
          </a:p>
          <a:p>
            <a:pPr algn="l"/>
            <a:r>
              <a:rPr lang="en-US" sz="2800" b="1" dirty="0">
                <a:latin typeface="Times New Roman" pitchFamily="18" charset="0"/>
              </a:rPr>
              <a:t>      don’t have a shield.</a:t>
            </a:r>
          </a:p>
          <a:p>
            <a:pPr algn="l">
              <a:buFontTx/>
              <a:buChar char="•"/>
            </a:pPr>
            <a:r>
              <a:rPr lang="en-US" sz="2800" b="1" dirty="0">
                <a:latin typeface="Times New Roman" pitchFamily="18" charset="0"/>
              </a:rPr>
              <a:t> Using tactical eyewear in the field will generally prevent</a:t>
            </a:r>
          </a:p>
          <a:p>
            <a:pPr algn="l"/>
            <a:r>
              <a:rPr lang="en-US" sz="2800" b="1" dirty="0">
                <a:latin typeface="Times New Roman" pitchFamily="18" charset="0"/>
              </a:rPr>
              <a:t>      the eye injury from happening in the first place!</a:t>
            </a:r>
          </a:p>
        </p:txBody>
      </p:sp>
      <p:sp>
        <p:nvSpPr>
          <p:cNvPr id="34820" name="Text Box 4"/>
          <p:cNvSpPr txBox="1">
            <a:spLocks noChangeArrowheads="1"/>
          </p:cNvSpPr>
          <p:nvPr/>
        </p:nvSpPr>
        <p:spPr bwMode="auto">
          <a:xfrm>
            <a:off x="1524000" y="228600"/>
            <a:ext cx="686752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lnSpc>
                <a:spcPct val="90000"/>
              </a:lnSpc>
              <a:spcBef>
                <a:spcPct val="20000"/>
              </a:spcBef>
              <a:buSzPct val="50000"/>
              <a:buFont typeface="Wingdings" pitchFamily="2" charset="2"/>
              <a:buNone/>
            </a:pPr>
            <a:r>
              <a:rPr lang="en-US" sz="5400" b="1" dirty="0">
                <a:latin typeface="Times New Roman" pitchFamily="18" charset="0"/>
              </a:rPr>
              <a:t>Eye Protection</a:t>
            </a:r>
          </a:p>
        </p:txBody>
      </p:sp>
      <p:sp>
        <p:nvSpPr>
          <p:cNvPr id="34821"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a:endParaRPr lang="en-US" sz="1400" dirty="0">
              <a:latin typeface="Times New Roman" pitchFamily="18" charset="0"/>
            </a:endParaRPr>
          </a:p>
        </p:txBody>
      </p:sp>
      <p:pic>
        <p:nvPicPr>
          <p:cNvPr id="34822" name="Picture 7" descr="0320000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3000" y="1985963"/>
            <a:ext cx="3505200" cy="258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1295400" y="0"/>
            <a:ext cx="7620000" cy="1371600"/>
          </a:xfrm>
        </p:spPr>
        <p:txBody>
          <a:bodyPr/>
          <a:lstStyle/>
          <a:p>
            <a:pPr eaLnBrk="1" hangingPunct="1"/>
            <a:r>
              <a:rPr lang="en-US" sz="4400" dirty="0" smtClean="0">
                <a:ea typeface="ＭＳ Ｐゴシック" charset="-128"/>
              </a:rPr>
              <a:t>JTTS Trauma Telecon</a:t>
            </a:r>
            <a:br>
              <a:rPr lang="en-US" sz="4400" dirty="0" smtClean="0">
                <a:ea typeface="ＭＳ Ｐゴシック" charset="-128"/>
              </a:rPr>
            </a:br>
            <a:r>
              <a:rPr lang="en-US" sz="4400" dirty="0" smtClean="0">
                <a:ea typeface="ＭＳ Ｐゴシック" charset="-128"/>
              </a:rPr>
              <a:t>9 Sept 2010 </a:t>
            </a:r>
          </a:p>
        </p:txBody>
      </p:sp>
      <p:sp>
        <p:nvSpPr>
          <p:cNvPr id="35843" name="Content Placeholder 2"/>
          <p:cNvSpPr>
            <a:spLocks noGrp="1"/>
          </p:cNvSpPr>
          <p:nvPr>
            <p:ph idx="4294967295"/>
          </p:nvPr>
        </p:nvSpPr>
        <p:spPr>
          <a:xfrm>
            <a:off x="457200" y="1752600"/>
            <a:ext cx="8686800" cy="4525963"/>
          </a:xfrm>
        </p:spPr>
        <p:txBody>
          <a:bodyPr/>
          <a:lstStyle/>
          <a:p>
            <a:pPr eaLnBrk="1" hangingPunct="1">
              <a:lnSpc>
                <a:spcPct val="90000"/>
              </a:lnSpc>
            </a:pPr>
            <a:r>
              <a:rPr lang="en-US" sz="2800" b="1" dirty="0" smtClean="0">
                <a:ea typeface="ＭＳ Ｐゴシック" charset="-128"/>
              </a:rPr>
              <a:t>Recent case of endophthalmitis (blinding infection</a:t>
            </a:r>
          </a:p>
          <a:p>
            <a:pPr eaLnBrk="1" hangingPunct="1">
              <a:lnSpc>
                <a:spcPct val="90000"/>
              </a:lnSpc>
              <a:buFont typeface="Arial" charset="0"/>
              <a:buNone/>
            </a:pPr>
            <a:r>
              <a:rPr lang="en-US" sz="2800" b="1" dirty="0" smtClean="0">
                <a:ea typeface="ＭＳ Ｐゴシック" charset="-128"/>
              </a:rPr>
              <a:t>    inside the eye)</a:t>
            </a:r>
          </a:p>
          <a:p>
            <a:pPr eaLnBrk="1" hangingPunct="1">
              <a:lnSpc>
                <a:spcPct val="90000"/>
              </a:lnSpc>
            </a:pPr>
            <a:r>
              <a:rPr lang="en-US" sz="2800" b="1" dirty="0" smtClean="0">
                <a:solidFill>
                  <a:srgbClr val="FF0000"/>
                </a:solidFill>
                <a:ea typeface="ＭＳ Ｐゴシック" charset="-128"/>
              </a:rPr>
              <a:t>Reminder – shield and moxifloxacin in the field</a:t>
            </a:r>
          </a:p>
          <a:p>
            <a:pPr eaLnBrk="1" hangingPunct="1">
              <a:lnSpc>
                <a:spcPct val="90000"/>
              </a:lnSpc>
              <a:buFontTx/>
              <a:buNone/>
            </a:pPr>
            <a:r>
              <a:rPr lang="en-US" sz="2800" b="1" dirty="0" smtClean="0">
                <a:solidFill>
                  <a:srgbClr val="FF0000"/>
                </a:solidFill>
                <a:ea typeface="ＭＳ Ｐゴシック" charset="-128"/>
              </a:rPr>
              <a:t>    for penetrating eye injuries – combat pill pack!</a:t>
            </a:r>
          </a:p>
          <a:p>
            <a:pPr eaLnBrk="1" hangingPunct="1">
              <a:lnSpc>
                <a:spcPct val="90000"/>
              </a:lnSpc>
            </a:pPr>
            <a:r>
              <a:rPr lang="en-US" sz="2800" b="1" dirty="0" smtClean="0">
                <a:ea typeface="ＭＳ Ｐゴシック" charset="-128"/>
              </a:rPr>
              <a:t>Also – need to continue</a:t>
            </a:r>
          </a:p>
          <a:p>
            <a:pPr eaLnBrk="1" hangingPunct="1">
              <a:lnSpc>
                <a:spcPct val="90000"/>
              </a:lnSpc>
              <a:buFontTx/>
              <a:buNone/>
            </a:pPr>
            <a:r>
              <a:rPr lang="en-US" sz="2800" b="1" dirty="0" smtClean="0">
                <a:ea typeface="ＭＳ Ｐゴシック" charset="-128"/>
              </a:rPr>
              <a:t>    moxi both topically and</a:t>
            </a:r>
          </a:p>
          <a:p>
            <a:pPr eaLnBrk="1" hangingPunct="1">
              <a:lnSpc>
                <a:spcPct val="90000"/>
              </a:lnSpc>
              <a:buFontTx/>
              <a:buNone/>
            </a:pPr>
            <a:r>
              <a:rPr lang="en-US" sz="2800" b="1" dirty="0" smtClean="0">
                <a:ea typeface="ＭＳ Ｐゴシック" charset="-128"/>
              </a:rPr>
              <a:t>    systemically in the MTFs</a:t>
            </a:r>
          </a:p>
          <a:p>
            <a:pPr eaLnBrk="1" hangingPunct="1">
              <a:lnSpc>
                <a:spcPct val="90000"/>
              </a:lnSpc>
            </a:pPr>
            <a:r>
              <a:rPr lang="en-US" sz="2800" b="1" dirty="0" smtClean="0">
                <a:ea typeface="ＭＳ Ｐゴシック" charset="-128"/>
              </a:rPr>
              <a:t>Many antibiotics </a:t>
            </a:r>
            <a:r>
              <a:rPr lang="en-US" sz="2800" b="1" u="sng" dirty="0" smtClean="0">
                <a:ea typeface="ＭＳ Ｐゴシック" charset="-128"/>
              </a:rPr>
              <a:t>do not</a:t>
            </a:r>
          </a:p>
          <a:p>
            <a:pPr eaLnBrk="1" hangingPunct="1">
              <a:lnSpc>
                <a:spcPct val="90000"/>
              </a:lnSpc>
              <a:buFontTx/>
              <a:buNone/>
            </a:pPr>
            <a:r>
              <a:rPr lang="en-US" sz="2800" b="1" dirty="0" smtClean="0">
                <a:ea typeface="ＭＳ Ｐゴシック" charset="-128"/>
              </a:rPr>
              <a:t>   </a:t>
            </a:r>
            <a:r>
              <a:rPr lang="en-US" sz="2800" b="1" u="sng" dirty="0" smtClean="0">
                <a:ea typeface="ＭＳ Ｐゴシック" charset="-128"/>
              </a:rPr>
              <a:t>penetrate well</a:t>
            </a:r>
            <a:r>
              <a:rPr lang="en-US" sz="2800" b="1" dirty="0" smtClean="0">
                <a:ea typeface="ＭＳ Ｐゴシック" charset="-128"/>
              </a:rPr>
              <a:t> into the</a:t>
            </a:r>
          </a:p>
          <a:p>
            <a:pPr eaLnBrk="1" hangingPunct="1">
              <a:lnSpc>
                <a:spcPct val="90000"/>
              </a:lnSpc>
              <a:buFontTx/>
              <a:buNone/>
            </a:pPr>
            <a:r>
              <a:rPr lang="en-US" sz="2800" b="1" dirty="0" smtClean="0">
                <a:ea typeface="ＭＳ Ｐゴシック" charset="-128"/>
              </a:rPr>
              <a:t>   eye</a:t>
            </a:r>
          </a:p>
          <a:p>
            <a:pPr eaLnBrk="1" hangingPunct="1">
              <a:lnSpc>
                <a:spcPct val="90000"/>
              </a:lnSpc>
            </a:pPr>
            <a:endParaRPr lang="en-US" sz="2800" b="1" dirty="0" smtClean="0">
              <a:ea typeface="ＭＳ Ｐゴシック" charset="-128"/>
            </a:endParaRPr>
          </a:p>
        </p:txBody>
      </p:sp>
      <p:pic>
        <p:nvPicPr>
          <p:cNvPr id="35845" name="Picture 4" descr="ENDOP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3692525"/>
            <a:ext cx="4038600" cy="302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1219200" y="0"/>
            <a:ext cx="7620000" cy="1447800"/>
          </a:xfrm>
        </p:spPr>
        <p:txBody>
          <a:bodyPr/>
          <a:lstStyle/>
          <a:p>
            <a:pPr eaLnBrk="1" hangingPunct="1"/>
            <a:r>
              <a:rPr lang="en-US" sz="4400" dirty="0" smtClean="0">
                <a:ea typeface="ＭＳ Ｐゴシック" charset="-128"/>
              </a:rPr>
              <a:t>Patched Open Globe </a:t>
            </a:r>
            <a:br>
              <a:rPr lang="en-US" sz="4400" dirty="0" smtClean="0">
                <a:ea typeface="ＭＳ Ｐゴシック" charset="-128"/>
              </a:rPr>
            </a:br>
            <a:r>
              <a:rPr lang="en-US" sz="4400" dirty="0" smtClean="0">
                <a:ea typeface="ＭＳ Ｐゴシック" charset="-128"/>
              </a:rPr>
              <a:t>22 July 2010</a:t>
            </a:r>
          </a:p>
        </p:txBody>
      </p:sp>
      <p:sp>
        <p:nvSpPr>
          <p:cNvPr id="36867" name="Content Placeholder 2"/>
          <p:cNvSpPr>
            <a:spLocks noGrp="1"/>
          </p:cNvSpPr>
          <p:nvPr>
            <p:ph idx="4294967295"/>
          </p:nvPr>
        </p:nvSpPr>
        <p:spPr>
          <a:xfrm>
            <a:off x="457200" y="1600200"/>
            <a:ext cx="8686800" cy="4525963"/>
          </a:xfrm>
        </p:spPr>
        <p:txBody>
          <a:bodyPr/>
          <a:lstStyle/>
          <a:p>
            <a:pPr eaLnBrk="1" hangingPunct="1">
              <a:lnSpc>
                <a:spcPct val="90000"/>
              </a:lnSpc>
            </a:pPr>
            <a:r>
              <a:rPr lang="en-US" sz="2800" b="1" dirty="0" smtClean="0">
                <a:ea typeface="ＭＳ Ｐゴシック" charset="-128"/>
              </a:rPr>
              <a:t>Shrapnel in right eye from IED</a:t>
            </a:r>
          </a:p>
          <a:p>
            <a:pPr eaLnBrk="1" hangingPunct="1">
              <a:lnSpc>
                <a:spcPct val="90000"/>
              </a:lnSpc>
            </a:pPr>
            <a:r>
              <a:rPr lang="en-US" sz="2800" b="1" dirty="0" smtClean="0">
                <a:ea typeface="ＭＳ Ｐゴシック" charset="-128"/>
              </a:rPr>
              <a:t>Had rigid eye shield placed</a:t>
            </a:r>
          </a:p>
          <a:p>
            <a:pPr eaLnBrk="1" hangingPunct="1">
              <a:lnSpc>
                <a:spcPct val="90000"/>
              </a:lnSpc>
            </a:pPr>
            <a:r>
              <a:rPr lang="en-US" sz="2800" b="1" dirty="0" smtClean="0">
                <a:ea typeface="ＭＳ Ｐゴシック" charset="-128"/>
              </a:rPr>
              <a:t>Reported as both pressure patched and as having a gauze pad placed under the eye shield without pressure – </a:t>
            </a:r>
            <a:r>
              <a:rPr lang="en-US" sz="2800" b="1" dirty="0" smtClean="0">
                <a:solidFill>
                  <a:srgbClr val="FF0000"/>
                </a:solidFill>
                <a:ea typeface="ＭＳ Ｐゴシック" charset="-128"/>
              </a:rPr>
              <a:t>NO pressure patches on eye injuries</a:t>
            </a:r>
          </a:p>
          <a:p>
            <a:pPr eaLnBrk="1" hangingPunct="1">
              <a:lnSpc>
                <a:spcPct val="90000"/>
              </a:lnSpc>
            </a:pPr>
            <a:r>
              <a:rPr lang="en-US" sz="2800" b="1" dirty="0" smtClean="0">
                <a:ea typeface="ＭＳ Ｐゴシック" charset="-128"/>
              </a:rPr>
              <a:t>Extruded uveal tissue (intraocular contents) noted at time of operative repair of globe</a:t>
            </a:r>
          </a:p>
          <a:p>
            <a:pPr eaLnBrk="1" hangingPunct="1">
              <a:lnSpc>
                <a:spcPct val="90000"/>
              </a:lnSpc>
            </a:pPr>
            <a:r>
              <a:rPr lang="en-US" sz="2800" b="1" dirty="0" smtClean="0">
                <a:solidFill>
                  <a:srgbClr val="FF0000"/>
                </a:solidFill>
                <a:ea typeface="ＭＳ Ｐゴシック" charset="-128"/>
              </a:rPr>
              <a:t>Do not place gauze on injured eyes! COL Robb Mazzoli: Gauze can adhere to iris tissue and cause further extrusion when removed </a:t>
            </a:r>
            <a:r>
              <a:rPr lang="en-US" sz="2800" b="1" u="sng" dirty="0" smtClean="0">
                <a:solidFill>
                  <a:srgbClr val="FF0000"/>
                </a:solidFill>
                <a:ea typeface="ＭＳ Ｐゴシック" charset="-128"/>
              </a:rPr>
              <a:t>even if no pressure is applied to eye.</a:t>
            </a:r>
          </a:p>
          <a:p>
            <a:pPr eaLnBrk="1" hangingPunct="1">
              <a:lnSpc>
                <a:spcPct val="90000"/>
              </a:lnSpc>
            </a:pPr>
            <a:r>
              <a:rPr lang="en-US" sz="2800" b="1" dirty="0" smtClean="0">
                <a:solidFill>
                  <a:srgbClr val="FF0000"/>
                </a:solidFill>
                <a:ea typeface="ＭＳ Ｐゴシック" charset="-128"/>
              </a:rPr>
              <a:t>At least two other recent occurrences of patching</a:t>
            </a:r>
          </a:p>
          <a:p>
            <a:pPr eaLnBrk="1" hangingPunct="1">
              <a:lnSpc>
                <a:spcPct val="90000"/>
              </a:lnSpc>
            </a:pPr>
            <a:endParaRPr lang="en-US" sz="2800" b="1" dirty="0" smtClean="0">
              <a:solidFill>
                <a:srgbClr val="FF0000"/>
              </a:solidFill>
              <a:ea typeface="ＭＳ Ｐゴシック" charset="-128"/>
            </a:endParaRPr>
          </a:p>
          <a:p>
            <a:pPr eaLnBrk="1" hangingPunct="1">
              <a:lnSpc>
                <a:spcPct val="90000"/>
              </a:lnSpc>
            </a:pPr>
            <a:endParaRPr lang="en-US" sz="2800" b="1" dirty="0" smtClean="0">
              <a:ea typeface="ＭＳ Ｐゴシック"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1143000" y="-76200"/>
            <a:ext cx="7620000" cy="1447800"/>
          </a:xfrm>
        </p:spPr>
        <p:txBody>
          <a:bodyPr/>
          <a:lstStyle/>
          <a:p>
            <a:pPr eaLnBrk="1" hangingPunct="1"/>
            <a:r>
              <a:rPr lang="en-US" sz="4400" dirty="0" smtClean="0">
                <a:ea typeface="ＭＳ Ｐゴシック" charset="-128"/>
              </a:rPr>
              <a:t>Pressure Dressings on </a:t>
            </a:r>
            <a:br>
              <a:rPr lang="en-US" sz="4400" dirty="0" smtClean="0">
                <a:ea typeface="ＭＳ Ｐゴシック" charset="-128"/>
              </a:rPr>
            </a:br>
            <a:r>
              <a:rPr lang="en-US" sz="4400" dirty="0" smtClean="0">
                <a:ea typeface="ＭＳ Ｐゴシック" charset="-128"/>
              </a:rPr>
              <a:t>Eye Injuries</a:t>
            </a:r>
          </a:p>
        </p:txBody>
      </p:sp>
      <p:sp>
        <p:nvSpPr>
          <p:cNvPr id="37891" name="Content Placeholder 2"/>
          <p:cNvSpPr>
            <a:spLocks noGrp="1"/>
          </p:cNvSpPr>
          <p:nvPr>
            <p:ph idx="4294967295"/>
          </p:nvPr>
        </p:nvSpPr>
        <p:spPr>
          <a:xfrm>
            <a:off x="304800" y="5761038"/>
            <a:ext cx="8686800" cy="2544762"/>
          </a:xfrm>
        </p:spPr>
        <p:txBody>
          <a:bodyPr/>
          <a:lstStyle/>
          <a:p>
            <a:pPr algn="ctr" eaLnBrk="1" hangingPunct="1">
              <a:lnSpc>
                <a:spcPct val="90000"/>
              </a:lnSpc>
              <a:buFont typeface="Arial" charset="0"/>
              <a:buNone/>
            </a:pPr>
            <a:r>
              <a:rPr lang="en-US" b="1" dirty="0" smtClean="0">
                <a:ea typeface="ＭＳ Ｐゴシック" charset="-128"/>
              </a:rPr>
              <a:t>The </a:t>
            </a:r>
            <a:r>
              <a:rPr lang="en-US" b="1" u="sng" dirty="0" smtClean="0">
                <a:ea typeface="ＭＳ Ｐゴシック" charset="-128"/>
              </a:rPr>
              <a:t>wrong</a:t>
            </a:r>
            <a:r>
              <a:rPr lang="en-US" b="1" dirty="0" smtClean="0">
                <a:ea typeface="ＭＳ Ｐゴシック" charset="-128"/>
              </a:rPr>
              <a:t> thing to do – makes a bad situation potentially much worse – SHIELD ONLY</a:t>
            </a:r>
            <a:endParaRPr lang="en-US" b="1" dirty="0" smtClean="0">
              <a:solidFill>
                <a:srgbClr val="FF0000"/>
              </a:solidFill>
              <a:ea typeface="ＭＳ Ｐゴシック" charset="-128"/>
            </a:endParaRPr>
          </a:p>
          <a:p>
            <a:pPr algn="ctr" eaLnBrk="1" hangingPunct="1">
              <a:lnSpc>
                <a:spcPct val="90000"/>
              </a:lnSpc>
              <a:buFont typeface="Arial" charset="0"/>
              <a:buNone/>
            </a:pPr>
            <a:endParaRPr lang="en-US" b="1" dirty="0" smtClean="0">
              <a:solidFill>
                <a:srgbClr val="FF0000"/>
              </a:solidFill>
              <a:ea typeface="ＭＳ Ｐゴシック" charset="-128"/>
            </a:endParaRPr>
          </a:p>
          <a:p>
            <a:pPr eaLnBrk="1" hangingPunct="1">
              <a:lnSpc>
                <a:spcPct val="90000"/>
              </a:lnSpc>
            </a:pPr>
            <a:endParaRPr lang="en-US" b="1" dirty="0" smtClean="0">
              <a:ea typeface="ＭＳ Ｐゴシック" charset="-128"/>
            </a:endParaRPr>
          </a:p>
        </p:txBody>
      </p:sp>
      <p:pic>
        <p:nvPicPr>
          <p:cNvPr id="37892" name="Picture 10" descr="RM Pressure Drsng - Faces Bliuure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412875"/>
            <a:ext cx="6400800" cy="423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914400" y="2667000"/>
            <a:ext cx="6858000" cy="1143000"/>
          </a:xfrm>
        </p:spPr>
        <p:txBody>
          <a:bodyPr/>
          <a:lstStyle/>
          <a:p>
            <a:pPr eaLnBrk="1" hangingPunct="1"/>
            <a:r>
              <a:rPr lang="en-US" sz="5400" dirty="0" smtClean="0">
                <a:ea typeface="ＭＳ Ｐゴシック" charset="-128"/>
              </a:rPr>
              <a:t>Airways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xfrm>
            <a:off x="434975" y="1482725"/>
            <a:ext cx="8229600" cy="3067050"/>
          </a:xfrm>
        </p:spPr>
        <p:txBody>
          <a:bodyPr/>
          <a:lstStyle/>
          <a:p>
            <a:pPr marL="0" indent="0" eaLnBrk="1" hangingPunct="1">
              <a:buFontTx/>
              <a:buChar char="•"/>
            </a:pPr>
            <a:r>
              <a:rPr lang="en-US" sz="2800" b="1" dirty="0" smtClean="0">
                <a:ea typeface="ＭＳ Ｐゴシック" charset="-128"/>
              </a:rPr>
              <a:t> Joint Trauma</a:t>
            </a:r>
            <a:r>
              <a:rPr lang="en-US" sz="2800" b="1" dirty="0" smtClean="0">
                <a:solidFill>
                  <a:schemeClr val="hlink"/>
                </a:solidFill>
                <a:ea typeface="ＭＳ Ｐゴシック" charset="-128"/>
              </a:rPr>
              <a:t> </a:t>
            </a:r>
            <a:r>
              <a:rPr lang="en-US" sz="2800" b="1" dirty="0" smtClean="0">
                <a:ea typeface="ＭＳ Ｐゴシック" charset="-128"/>
              </a:rPr>
              <a:t>System e-mail of 24</a:t>
            </a:r>
          </a:p>
          <a:p>
            <a:pPr marL="0" indent="0" eaLnBrk="1" hangingPunct="1">
              <a:buFontTx/>
              <a:buNone/>
            </a:pPr>
            <a:r>
              <a:rPr lang="en-US" sz="2800" b="1" dirty="0" smtClean="0">
                <a:ea typeface="ＭＳ Ｐゴシック" charset="-128"/>
              </a:rPr>
              <a:t>   September 09</a:t>
            </a:r>
          </a:p>
          <a:p>
            <a:pPr marL="0" indent="0" eaLnBrk="1" hangingPunct="1"/>
            <a:r>
              <a:rPr lang="en-US" sz="2800" b="1" dirty="0" smtClean="0">
                <a:ea typeface="ＭＳ Ｐゴシック" charset="-128"/>
              </a:rPr>
              <a:t> 3 field crics done incorrectly in OIF</a:t>
            </a:r>
          </a:p>
          <a:p>
            <a:pPr marL="0" indent="0" eaLnBrk="1" hangingPunct="1"/>
            <a:r>
              <a:rPr lang="en-US" sz="2800" b="1" dirty="0" smtClean="0">
                <a:ea typeface="ＭＳ Ｐゴシック" charset="-128"/>
              </a:rPr>
              <a:t> One was done through the center of the</a:t>
            </a:r>
          </a:p>
          <a:p>
            <a:pPr marL="0" indent="0" eaLnBrk="1" hangingPunct="1">
              <a:buFont typeface="Arial" charset="0"/>
              <a:buNone/>
            </a:pPr>
            <a:r>
              <a:rPr lang="en-US" sz="2800" b="1" dirty="0" smtClean="0">
                <a:ea typeface="ＭＳ Ｐゴシック" charset="-128"/>
              </a:rPr>
              <a:t>   thyroid cartilage and through one of the</a:t>
            </a:r>
          </a:p>
          <a:p>
            <a:pPr marL="0" indent="0" eaLnBrk="1" hangingPunct="1">
              <a:buFont typeface="Arial" charset="0"/>
              <a:buNone/>
            </a:pPr>
            <a:r>
              <a:rPr lang="en-US" sz="2800" b="1" dirty="0" smtClean="0">
                <a:ea typeface="ＭＳ Ｐゴシック" charset="-128"/>
              </a:rPr>
              <a:t>   vocal cords</a:t>
            </a:r>
          </a:p>
          <a:p>
            <a:pPr marL="0" indent="0" eaLnBrk="1" hangingPunct="1"/>
            <a:endParaRPr lang="en-US" sz="2800" b="1" dirty="0" smtClean="0">
              <a:ea typeface="ＭＳ Ｐゴシック" charset="-128"/>
            </a:endParaRPr>
          </a:p>
        </p:txBody>
      </p:sp>
      <p:pic>
        <p:nvPicPr>
          <p:cNvPr id="39939" name="Picture 5" descr="Surgical airwa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775" y="4591050"/>
            <a:ext cx="3857625" cy="219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1" name="Title 1"/>
          <p:cNvSpPr txBox="1">
            <a:spLocks/>
          </p:cNvSpPr>
          <p:nvPr/>
        </p:nvSpPr>
        <p:spPr bwMode="auto">
          <a:xfrm>
            <a:off x="1806575"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Surgical Airways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295400" y="0"/>
            <a:ext cx="6858000" cy="1295400"/>
          </a:xfrm>
        </p:spPr>
        <p:txBody>
          <a:bodyPr/>
          <a:lstStyle/>
          <a:p>
            <a:pPr eaLnBrk="1" hangingPunct="1"/>
            <a:r>
              <a:rPr lang="en-US" dirty="0" smtClean="0">
                <a:ea typeface="ＭＳ Ｐゴシック" charset="-128"/>
              </a:rPr>
              <a:t>Surgical Airways in Combat:</a:t>
            </a:r>
            <a:br>
              <a:rPr lang="en-US" dirty="0" smtClean="0">
                <a:ea typeface="ＭＳ Ｐゴシック" charset="-128"/>
              </a:rPr>
            </a:br>
            <a:r>
              <a:rPr lang="en-US" dirty="0" smtClean="0">
                <a:ea typeface="ＭＳ Ｐゴシック" charset="-128"/>
              </a:rPr>
              <a:t>The Rest of the Story</a:t>
            </a:r>
          </a:p>
        </p:txBody>
      </p:sp>
      <p:sp>
        <p:nvSpPr>
          <p:cNvPr id="40963" name="Content Placeholder 2"/>
          <p:cNvSpPr>
            <a:spLocks noGrp="1"/>
          </p:cNvSpPr>
          <p:nvPr>
            <p:ph idx="4294967295"/>
          </p:nvPr>
        </p:nvSpPr>
        <p:spPr>
          <a:xfrm>
            <a:off x="228600" y="1752600"/>
            <a:ext cx="8686800" cy="5410200"/>
          </a:xfrm>
        </p:spPr>
        <p:txBody>
          <a:bodyPr/>
          <a:lstStyle/>
          <a:p>
            <a:pPr indent="0" eaLnBrk="1" hangingPunct="1">
              <a:lnSpc>
                <a:spcPct val="90000"/>
              </a:lnSpc>
              <a:buFontTx/>
              <a:buNone/>
            </a:pPr>
            <a:r>
              <a:rPr lang="en-US" sz="2000" b="1" dirty="0" smtClean="0">
                <a:ea typeface="ＭＳ Ｐゴシック" charset="-128"/>
              </a:rPr>
              <a:t>“</a:t>
            </a:r>
            <a:r>
              <a:rPr lang="en-US" sz="2000" b="1" dirty="0" smtClean="0">
                <a:solidFill>
                  <a:srgbClr val="FF0000"/>
                </a:solidFill>
                <a:ea typeface="ＭＳ Ｐゴシック" charset="-128"/>
              </a:rPr>
              <a:t>The setting of the casualty care was at night in a non-permissive environment.</a:t>
            </a:r>
            <a:r>
              <a:rPr lang="en-US" sz="2000" b="1" dirty="0" smtClean="0">
                <a:ea typeface="ＭＳ Ｐゴシック" charset="-128"/>
              </a:rPr>
              <a:t>  </a:t>
            </a:r>
            <a:r>
              <a:rPr lang="en-US" sz="2000" b="1" dirty="0" smtClean="0">
                <a:solidFill>
                  <a:srgbClr val="FF0000"/>
                </a:solidFill>
                <a:ea typeface="ＭＳ Ｐゴシック" charset="-128"/>
              </a:rPr>
              <a:t>The medic had sustained a sacral injury and damaged his NVG's during a hard landing on infil.</a:t>
            </a:r>
            <a:r>
              <a:rPr lang="en-US" sz="2000" b="1" dirty="0" smtClean="0">
                <a:ea typeface="ＭＳ Ｐゴシック" charset="-128"/>
              </a:rPr>
              <a:t>  The casualty had sustained a gunshot wound to the jaw.  The medic was not called to the scene for ten minutes due to an ongoing firefight.  </a:t>
            </a:r>
            <a:r>
              <a:rPr lang="en-US" sz="2000" b="1" dirty="0" smtClean="0">
                <a:solidFill>
                  <a:srgbClr val="FF0000"/>
                </a:solidFill>
                <a:ea typeface="ＭＳ Ｐゴシック" charset="-128"/>
              </a:rPr>
              <a:t>The jaw was shattered and he had heavy maxillofacial bleeding.  The recovery position was attempted repeatedly, but the casualty refused to remain like that. </a:t>
            </a:r>
            <a:r>
              <a:rPr lang="en-US" sz="2000" b="1" dirty="0" smtClean="0">
                <a:ea typeface="ＭＳ Ｐゴシック" charset="-128"/>
              </a:rPr>
              <a:t> Anxiolysis was attempted with Versed to facilitate maintaining the airway with position alone, but did not work.  The casualty became increasingly combative and the decision was made to perform the cric out of fear of completely losing the airway during evacuation.  </a:t>
            </a:r>
            <a:r>
              <a:rPr lang="en-US" sz="2000" b="1" dirty="0" smtClean="0">
                <a:solidFill>
                  <a:srgbClr val="FF0000"/>
                </a:solidFill>
                <a:ea typeface="ＭＳ Ｐゴシック" charset="-128"/>
              </a:rPr>
              <a:t>Due to the fact that the medic's NVGs were damaged, an operator (former 18D with two successful prior combat cric's) attempted the procedure with assistance by the medic.</a:t>
            </a:r>
            <a:r>
              <a:rPr lang="en-US" sz="2000" b="1" dirty="0" smtClean="0">
                <a:ea typeface="ＭＳ Ｐゴシック" charset="-128"/>
              </a:rPr>
              <a:t>  By then all landmarks had disappeared due to soft tissue swelling of the neck.  </a:t>
            </a:r>
            <a:r>
              <a:rPr lang="en-US" sz="2000" b="1" dirty="0" smtClean="0">
                <a:solidFill>
                  <a:srgbClr val="FF0000"/>
                </a:solidFill>
                <a:ea typeface="ＭＳ Ｐゴシック" charset="-128"/>
              </a:rPr>
              <a:t>Although complications resulted from the procedure, a definitive airway was established under extremely difficult conditions and the casualty lived.</a:t>
            </a:r>
            <a:r>
              <a:rPr lang="en-US" sz="2000" b="1" dirty="0" smtClean="0">
                <a:ea typeface="ＭＳ Ｐゴシック" charset="-128"/>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1806575" y="0"/>
            <a:ext cx="6858000" cy="1143000"/>
          </a:xfrm>
        </p:spPr>
        <p:txBody>
          <a:bodyPr/>
          <a:lstStyle/>
          <a:p>
            <a:pPr eaLnBrk="1" hangingPunct="1"/>
            <a:r>
              <a:rPr lang="en-US" sz="5400" dirty="0" smtClean="0">
                <a:ea typeface="ＭＳ Ｐゴシック" charset="-128"/>
              </a:rPr>
              <a:t>Surgical Airways</a:t>
            </a:r>
          </a:p>
        </p:txBody>
      </p:sp>
      <p:sp>
        <p:nvSpPr>
          <p:cNvPr id="41987" name="Content Placeholder 2"/>
          <p:cNvSpPr>
            <a:spLocks noGrp="1"/>
          </p:cNvSpPr>
          <p:nvPr>
            <p:ph idx="4294967295"/>
          </p:nvPr>
        </p:nvSpPr>
        <p:spPr>
          <a:xfrm>
            <a:off x="465138" y="1630363"/>
            <a:ext cx="8229600" cy="4313237"/>
          </a:xfrm>
        </p:spPr>
        <p:txBody>
          <a:bodyPr/>
          <a:lstStyle/>
          <a:p>
            <a:pPr eaLnBrk="1" hangingPunct="1">
              <a:buFontTx/>
              <a:buNone/>
            </a:pPr>
            <a:r>
              <a:rPr lang="en-US" b="1" dirty="0" smtClean="0">
                <a:ea typeface="ＭＳ Ｐゴシック" charset="-128"/>
              </a:rPr>
              <a:t>Recommendations:</a:t>
            </a:r>
          </a:p>
          <a:p>
            <a:pPr eaLnBrk="1" hangingPunct="1"/>
            <a:r>
              <a:rPr lang="en-US" sz="2800" b="1" dirty="0" smtClean="0">
                <a:ea typeface="ＭＳ Ｐゴシック" charset="-128"/>
              </a:rPr>
              <a:t>Live tissue training for this procedure if possible</a:t>
            </a:r>
          </a:p>
          <a:p>
            <a:pPr eaLnBrk="1" hangingPunct="1"/>
            <a:r>
              <a:rPr lang="en-US" sz="2800" b="1" dirty="0" smtClean="0">
                <a:ea typeface="ＭＳ Ｐゴシック" charset="-128"/>
              </a:rPr>
              <a:t>“Sim Man” trainer may be second-best option</a:t>
            </a:r>
          </a:p>
          <a:p>
            <a:pPr eaLnBrk="1" hangingPunct="1"/>
            <a:r>
              <a:rPr lang="en-US" sz="2800" b="1" dirty="0" smtClean="0">
                <a:solidFill>
                  <a:srgbClr val="FF0000"/>
                </a:solidFill>
                <a:ea typeface="ＭＳ Ｐゴシック" charset="-128"/>
              </a:rPr>
              <a:t>Don’t attempt a surgical airway just because the casualty is unconscious</a:t>
            </a:r>
          </a:p>
          <a:p>
            <a:pPr eaLnBrk="1" hangingPunct="1"/>
            <a:r>
              <a:rPr lang="en-US" sz="2800" b="1" dirty="0" smtClean="0">
                <a:ea typeface="ＭＳ Ｐゴシック" charset="-128"/>
              </a:rPr>
              <a:t>Try the “sit-up and lean forward” </a:t>
            </a:r>
          </a:p>
          <a:p>
            <a:pPr eaLnBrk="1" hangingPunct="1">
              <a:buFont typeface="Arial" charset="0"/>
              <a:buNone/>
            </a:pPr>
            <a:r>
              <a:rPr lang="en-US" sz="2800" b="1" dirty="0" smtClean="0">
                <a:ea typeface="ＭＳ Ｐゴシック" charset="-128"/>
              </a:rPr>
              <a:t>    position prior to attempting a </a:t>
            </a:r>
          </a:p>
          <a:p>
            <a:pPr eaLnBrk="1" hangingPunct="1">
              <a:buFont typeface="Arial" charset="0"/>
              <a:buNone/>
            </a:pPr>
            <a:r>
              <a:rPr lang="en-US" sz="2800" b="1" dirty="0" smtClean="0">
                <a:ea typeface="ＭＳ Ｐゴシック" charset="-128"/>
              </a:rPr>
              <a:t>    surgical airway if the casualty</a:t>
            </a:r>
          </a:p>
          <a:p>
            <a:pPr eaLnBrk="1" hangingPunct="1">
              <a:buFont typeface="Arial" charset="0"/>
              <a:buNone/>
            </a:pPr>
            <a:r>
              <a:rPr lang="en-US" sz="2800" b="1" dirty="0" smtClean="0">
                <a:ea typeface="ＭＳ Ｐゴシック" charset="-128"/>
              </a:rPr>
              <a:t>    is conscious</a:t>
            </a:r>
          </a:p>
        </p:txBody>
      </p:sp>
      <p:pic>
        <p:nvPicPr>
          <p:cNvPr id="41989" name="Picture 6" descr="Surgical airway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7000" y="4191000"/>
            <a:ext cx="25146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4294967295"/>
          </p:nvPr>
        </p:nvSpPr>
        <p:spPr>
          <a:xfrm>
            <a:off x="457200" y="1539875"/>
            <a:ext cx="8229600" cy="2819400"/>
          </a:xfrm>
        </p:spPr>
        <p:txBody>
          <a:bodyPr/>
          <a:lstStyle/>
          <a:p>
            <a:pPr marL="0" indent="0" eaLnBrk="1" hangingPunct="1">
              <a:spcBef>
                <a:spcPct val="0"/>
              </a:spcBef>
              <a:buFontTx/>
              <a:buNone/>
            </a:pPr>
            <a:r>
              <a:rPr lang="en-US" b="1" dirty="0" smtClean="0">
                <a:ea typeface="ＭＳ Ｐゴシック" charset="-128"/>
              </a:rPr>
              <a:t>If you cut the endotracheal tube, you must tape it very securely or the tube will slip down into the trachea, cease to function correctly, and have to be </a:t>
            </a:r>
          </a:p>
          <a:p>
            <a:pPr marL="0" indent="0" eaLnBrk="1" hangingPunct="1">
              <a:spcBef>
                <a:spcPct val="0"/>
              </a:spcBef>
              <a:buFontTx/>
              <a:buNone/>
            </a:pPr>
            <a:r>
              <a:rPr lang="en-US" b="1" dirty="0" smtClean="0">
                <a:ea typeface="ＭＳ Ｐゴシック" charset="-128"/>
              </a:rPr>
              <a:t>surgically removed</a:t>
            </a:r>
            <a:r>
              <a:rPr lang="en-US" sz="2800" b="1" dirty="0" smtClean="0">
                <a:ea typeface="ＭＳ Ｐゴシック" charset="-128"/>
              </a:rPr>
              <a:t>.</a:t>
            </a:r>
            <a:endParaRPr lang="en-US" b="1" dirty="0" smtClean="0">
              <a:ea typeface="ＭＳ Ｐゴシック" charset="-128"/>
            </a:endParaRPr>
          </a:p>
        </p:txBody>
      </p:sp>
      <p:pic>
        <p:nvPicPr>
          <p:cNvPr id="43012" name="Picture 6" descr="JD Retained ET Tube"/>
          <p:cNvPicPr>
            <a:picLocks noChangeAspect="1" noChangeArrowheads="1"/>
          </p:cNvPicPr>
          <p:nvPr/>
        </p:nvPicPr>
        <p:blipFill>
          <a:blip r:embed="rId3" cstate="print">
            <a:extLst>
              <a:ext uri="{28A0092B-C50C-407E-A947-70E740481C1C}">
                <a14:useLocalDpi xmlns="" xmlns:a14="http://schemas.microsoft.com/office/drawing/2010/main" val="0"/>
              </a:ext>
            </a:extLst>
          </a:blip>
          <a:srcRect b="34"/>
          <a:stretch>
            <a:fillRect/>
          </a:stretch>
        </p:blipFill>
        <p:spPr bwMode="auto">
          <a:xfrm>
            <a:off x="4724400" y="3268663"/>
            <a:ext cx="4419600" cy="3589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Text Box 7"/>
          <p:cNvSpPr txBox="1">
            <a:spLocks noChangeArrowheads="1"/>
          </p:cNvSpPr>
          <p:nvPr/>
        </p:nvSpPr>
        <p:spPr bwMode="auto">
          <a:xfrm>
            <a:off x="669925" y="4351338"/>
            <a:ext cx="2687638"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2800" b="1" dirty="0"/>
              <a:t>Like this one…..</a:t>
            </a:r>
          </a:p>
        </p:txBody>
      </p:sp>
      <p:sp>
        <p:nvSpPr>
          <p:cNvPr id="43014" name="Line 8"/>
          <p:cNvSpPr>
            <a:spLocks noChangeShapeType="1"/>
          </p:cNvSpPr>
          <p:nvPr/>
        </p:nvSpPr>
        <p:spPr bwMode="auto">
          <a:xfrm>
            <a:off x="3505200" y="4648200"/>
            <a:ext cx="297180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43015" name="Title 1"/>
          <p:cNvSpPr txBox="1">
            <a:spLocks/>
          </p:cNvSpPr>
          <p:nvPr/>
        </p:nvSpPr>
        <p:spPr bwMode="auto">
          <a:xfrm>
            <a:off x="1806575"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Surgical Airways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457200" y="1539875"/>
            <a:ext cx="8229600" cy="2819400"/>
          </a:xfrm>
        </p:spPr>
        <p:txBody>
          <a:bodyPr/>
          <a:lstStyle/>
          <a:p>
            <a:pPr marL="0" indent="0" eaLnBrk="1" hangingPunct="1">
              <a:spcBef>
                <a:spcPct val="0"/>
              </a:spcBef>
              <a:buFontTx/>
              <a:buChar char="•"/>
            </a:pPr>
            <a:r>
              <a:rPr lang="en-US" b="1" dirty="0" smtClean="0">
                <a:ea typeface="ＭＳ Ｐゴシック" charset="-128"/>
              </a:rPr>
              <a:t> Or – even better</a:t>
            </a:r>
          </a:p>
          <a:p>
            <a:pPr marL="0" indent="0" eaLnBrk="1" hangingPunct="1">
              <a:spcBef>
                <a:spcPct val="0"/>
              </a:spcBef>
              <a:buFontTx/>
              <a:buChar char="•"/>
            </a:pPr>
            <a:r>
              <a:rPr lang="en-US" b="1" dirty="0" smtClean="0">
                <a:ea typeface="ＭＳ Ｐゴシック" charset="-128"/>
              </a:rPr>
              <a:t> Use the </a:t>
            </a:r>
            <a:r>
              <a:rPr lang="en-US" b="1" u="sng" dirty="0" smtClean="0">
                <a:ea typeface="ＭＳ Ｐゴシック" charset="-128"/>
              </a:rPr>
              <a:t>right tool for the job</a:t>
            </a:r>
          </a:p>
          <a:p>
            <a:pPr marL="0" indent="0" eaLnBrk="1" hangingPunct="1">
              <a:spcBef>
                <a:spcPct val="0"/>
              </a:spcBef>
              <a:buFontTx/>
              <a:buChar char="•"/>
            </a:pPr>
            <a:r>
              <a:rPr lang="en-US" b="1" dirty="0" smtClean="0">
                <a:ea typeface="ＭＳ Ｐゴシック" charset="-128"/>
              </a:rPr>
              <a:t> A cuffed cric tube with tabs that</a:t>
            </a:r>
          </a:p>
          <a:p>
            <a:pPr marL="0" indent="0" eaLnBrk="1" hangingPunct="1">
              <a:spcBef>
                <a:spcPct val="0"/>
              </a:spcBef>
              <a:buFontTx/>
              <a:buNone/>
            </a:pPr>
            <a:r>
              <a:rPr lang="en-US" b="1" dirty="0" smtClean="0">
                <a:ea typeface="ＭＳ Ｐゴシック" charset="-128"/>
              </a:rPr>
              <a:t>   prevent slippage</a:t>
            </a:r>
          </a:p>
        </p:txBody>
      </p:sp>
      <p:sp>
        <p:nvSpPr>
          <p:cNvPr id="44036" name="Text Box 7"/>
          <p:cNvSpPr txBox="1">
            <a:spLocks noChangeArrowheads="1"/>
          </p:cNvSpPr>
          <p:nvPr/>
        </p:nvSpPr>
        <p:spPr bwMode="auto">
          <a:xfrm>
            <a:off x="669925" y="4351338"/>
            <a:ext cx="3046413"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3200" b="1" dirty="0"/>
              <a:t>Like this one…..</a:t>
            </a:r>
          </a:p>
        </p:txBody>
      </p:sp>
      <p:sp>
        <p:nvSpPr>
          <p:cNvPr id="44037" name="Title 1"/>
          <p:cNvSpPr txBox="1">
            <a:spLocks/>
          </p:cNvSpPr>
          <p:nvPr/>
        </p:nvSpPr>
        <p:spPr bwMode="auto">
          <a:xfrm>
            <a:off x="1806575"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Surgical Airways</a:t>
            </a:r>
          </a:p>
        </p:txBody>
      </p:sp>
      <p:pic>
        <p:nvPicPr>
          <p:cNvPr id="44038" name="Picture 9" descr="GI Melker Cuffed Cric Tub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3245676"/>
            <a:ext cx="3733800" cy="364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idx="4294967295"/>
          </p:nvPr>
        </p:nvSpPr>
        <p:spPr>
          <a:xfrm>
            <a:off x="1295400" y="152400"/>
            <a:ext cx="7696200" cy="639763"/>
          </a:xfrm>
        </p:spPr>
        <p:txBody>
          <a:bodyPr>
            <a:normAutofit fontScale="90000"/>
          </a:bodyPr>
          <a:lstStyle/>
          <a:p>
            <a:pPr eaLnBrk="1" hangingPunct="1">
              <a:defRPr/>
            </a:pPr>
            <a:r>
              <a:rPr lang="en-US" sz="4400" dirty="0" smtClean="0">
                <a:ea typeface="ＭＳ Ｐゴシック" charset="-128"/>
              </a:rPr>
              <a:t>Fatal Extremity Hemorrhage</a:t>
            </a:r>
          </a:p>
        </p:txBody>
      </p:sp>
      <p:sp>
        <p:nvSpPr>
          <p:cNvPr id="8195" name="Rectangle 3"/>
          <p:cNvSpPr>
            <a:spLocks noGrp="1" noChangeArrowheads="1"/>
          </p:cNvSpPr>
          <p:nvPr>
            <p:ph type="body" sz="half" idx="4294967295"/>
          </p:nvPr>
        </p:nvSpPr>
        <p:spPr>
          <a:xfrm>
            <a:off x="304800" y="685800"/>
            <a:ext cx="8458200" cy="2514600"/>
          </a:xfrm>
        </p:spPr>
        <p:txBody>
          <a:bodyPr/>
          <a:lstStyle/>
          <a:p>
            <a:pPr eaLnBrk="1" hangingPunct="1">
              <a:buFontTx/>
              <a:buNone/>
            </a:pPr>
            <a:r>
              <a:rPr lang="en-US" sz="2400" dirty="0" smtClean="0">
                <a:ea typeface="ＭＳ Ｐゴシック" charset="-128"/>
              </a:rPr>
              <a:t>	</a:t>
            </a:r>
          </a:p>
          <a:p>
            <a:pPr eaLnBrk="1" hangingPunct="1">
              <a:buFontTx/>
              <a:buNone/>
            </a:pPr>
            <a:r>
              <a:rPr lang="en-US" sz="2400" dirty="0" smtClean="0">
                <a:ea typeface="ＭＳ Ｐゴシック" charset="-128"/>
              </a:rPr>
              <a:t>                      </a:t>
            </a:r>
            <a:r>
              <a:rPr lang="en-US" sz="2400" b="1" dirty="0" smtClean="0">
                <a:ea typeface="ＭＳ Ｐゴシック" charset="-128"/>
              </a:rPr>
              <a:t>This casualty was wounded by an RPG explosion and sustained a traumatic amputation of the right forearm at the mid-forearm level and a right leg wound. He bled to death from his leg wound despite the placement of three field-expedient tourniquets.</a:t>
            </a:r>
            <a:r>
              <a:rPr lang="en-US" sz="2400" dirty="0" smtClean="0">
                <a:ea typeface="ＭＳ Ｐゴシック" charset="-128"/>
              </a:rPr>
              <a:t> </a:t>
            </a:r>
          </a:p>
        </p:txBody>
      </p:sp>
      <p:pic>
        <p:nvPicPr>
          <p:cNvPr id="8196" name="Picture 5" descr="04-710 Snagit"/>
          <p:cNvPicPr>
            <a:picLocks noGrp="1" noChangeAspect="1" noChangeArrowheads="1"/>
          </p:cNvPicPr>
          <p:nvPr>
            <p:ph sz="half"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3962400" y="3200400"/>
            <a:ext cx="5181600" cy="2290763"/>
          </a:xfrm>
        </p:spPr>
      </p:pic>
      <p:sp>
        <p:nvSpPr>
          <p:cNvPr id="8197" name="Text Box 4"/>
          <p:cNvSpPr txBox="1">
            <a:spLocks noChangeArrowheads="1"/>
          </p:cNvSpPr>
          <p:nvPr/>
        </p:nvSpPr>
        <p:spPr bwMode="auto">
          <a:xfrm>
            <a:off x="76200" y="3733800"/>
            <a:ext cx="4191000" cy="264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2400" b="1" u="sng" dirty="0">
                <a:latin typeface="Times New Roman" pitchFamily="18" charset="0"/>
              </a:rPr>
              <a:t>What could have saved him?</a:t>
            </a:r>
          </a:p>
          <a:p>
            <a:pPr algn="l"/>
            <a:r>
              <a:rPr lang="en-US" sz="2400" b="1" dirty="0">
                <a:latin typeface="Times New Roman" pitchFamily="18" charset="0"/>
              </a:rPr>
              <a:t>     C.A.T. Tourniquet</a:t>
            </a:r>
          </a:p>
          <a:p>
            <a:pPr algn="l"/>
            <a:r>
              <a:rPr lang="en-US" sz="2400" b="1" dirty="0">
                <a:latin typeface="Times New Roman" pitchFamily="18" charset="0"/>
              </a:rPr>
              <a:t>     </a:t>
            </a:r>
            <a:r>
              <a:rPr lang="en-US" sz="2400" b="1" dirty="0">
                <a:solidFill>
                  <a:srgbClr val="FF0000"/>
                </a:solidFill>
                <a:latin typeface="Times New Roman" pitchFamily="18" charset="0"/>
              </a:rPr>
              <a:t>TCCC training for </a:t>
            </a:r>
            <a:r>
              <a:rPr lang="en-US" sz="2400" b="1" u="sng" dirty="0">
                <a:solidFill>
                  <a:srgbClr val="FF0000"/>
                </a:solidFill>
                <a:latin typeface="Times New Roman" pitchFamily="18" charset="0"/>
              </a:rPr>
              <a:t>all</a:t>
            </a:r>
            <a:r>
              <a:rPr lang="en-US" sz="2400" b="1" dirty="0">
                <a:solidFill>
                  <a:srgbClr val="FF0000"/>
                </a:solidFill>
                <a:latin typeface="Times New Roman" pitchFamily="18" charset="0"/>
              </a:rPr>
              <a:t> </a:t>
            </a:r>
          </a:p>
          <a:p>
            <a:pPr algn="l"/>
            <a:r>
              <a:rPr lang="en-US" sz="2400" b="1" dirty="0">
                <a:solidFill>
                  <a:srgbClr val="FF0000"/>
                </a:solidFill>
                <a:latin typeface="Times New Roman" pitchFamily="18" charset="0"/>
              </a:rPr>
              <a:t>     	unit members </a:t>
            </a:r>
          </a:p>
          <a:p>
            <a:pPr algn="l"/>
            <a:r>
              <a:rPr lang="en-US" sz="2400" b="1" dirty="0">
                <a:solidFill>
                  <a:srgbClr val="FF0000"/>
                </a:solidFill>
                <a:latin typeface="Times New Roman" pitchFamily="18" charset="0"/>
              </a:rPr>
              <a:t>     *</a:t>
            </a:r>
            <a:r>
              <a:rPr lang="en-US" sz="2400" b="1" u="sng" dirty="0">
                <a:solidFill>
                  <a:srgbClr val="FF0000"/>
                </a:solidFill>
                <a:latin typeface="Times New Roman" pitchFamily="18" charset="0"/>
              </a:rPr>
              <a:t>Note: Medic killed at</a:t>
            </a:r>
          </a:p>
          <a:p>
            <a:pPr algn="l"/>
            <a:r>
              <a:rPr lang="en-US" sz="2400" b="1" dirty="0">
                <a:solidFill>
                  <a:srgbClr val="FF0000"/>
                </a:solidFill>
                <a:latin typeface="Times New Roman" pitchFamily="18" charset="0"/>
              </a:rPr>
              <a:t>            </a:t>
            </a:r>
            <a:r>
              <a:rPr lang="en-US" sz="2400" b="1" u="sng" dirty="0">
                <a:solidFill>
                  <a:srgbClr val="FF0000"/>
                </a:solidFill>
                <a:latin typeface="Times New Roman" pitchFamily="18" charset="0"/>
              </a:rPr>
              <a:t>onset of action</a:t>
            </a:r>
          </a:p>
          <a:p>
            <a:pPr algn="l"/>
            <a:endParaRPr lang="en-US" sz="2400"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a:xfrm>
            <a:off x="457200" y="1539875"/>
            <a:ext cx="8229600" cy="2819400"/>
          </a:xfrm>
        </p:spPr>
        <p:txBody>
          <a:bodyPr/>
          <a:lstStyle/>
          <a:p>
            <a:pPr marL="0" indent="0" eaLnBrk="1" hangingPunct="1">
              <a:spcBef>
                <a:spcPct val="0"/>
              </a:spcBef>
              <a:buFontTx/>
              <a:buChar char="•"/>
            </a:pPr>
            <a:r>
              <a:rPr lang="en-US" b="1" dirty="0" smtClean="0">
                <a:ea typeface="ＭＳ Ｐゴシック" charset="-128"/>
              </a:rPr>
              <a:t> Be prepared for bleeding</a:t>
            </a:r>
          </a:p>
          <a:p>
            <a:pPr marL="0" indent="0" eaLnBrk="1" hangingPunct="1">
              <a:spcBef>
                <a:spcPct val="0"/>
              </a:spcBef>
              <a:buFontTx/>
              <a:buChar char="•"/>
            </a:pPr>
            <a:r>
              <a:rPr lang="en-US" b="1" dirty="0" smtClean="0">
                <a:ea typeface="ＭＳ Ｐゴシック" charset="-128"/>
              </a:rPr>
              <a:t> Have Combat Gauze at hand</a:t>
            </a:r>
          </a:p>
          <a:p>
            <a:pPr marL="0" indent="0" eaLnBrk="1" hangingPunct="1">
              <a:spcBef>
                <a:spcPct val="0"/>
              </a:spcBef>
              <a:buFontTx/>
              <a:buChar char="•"/>
            </a:pPr>
            <a:r>
              <a:rPr lang="en-US" b="1" dirty="0" smtClean="0">
                <a:ea typeface="ＭＳ Ｐゴシック" charset="-128"/>
              </a:rPr>
              <a:t> Vertical incision to reduce risk of bleeding</a:t>
            </a:r>
          </a:p>
          <a:p>
            <a:pPr marL="0" indent="0" eaLnBrk="1" hangingPunct="1">
              <a:spcBef>
                <a:spcPct val="0"/>
              </a:spcBef>
              <a:buFontTx/>
              <a:buChar char="•"/>
            </a:pPr>
            <a:endParaRPr lang="en-US" b="1" dirty="0" smtClean="0">
              <a:ea typeface="ＭＳ Ｐゴシック" charset="-128"/>
            </a:endParaRPr>
          </a:p>
        </p:txBody>
      </p:sp>
      <p:sp>
        <p:nvSpPr>
          <p:cNvPr id="45060" name="Title 1"/>
          <p:cNvSpPr txBox="1">
            <a:spLocks/>
          </p:cNvSpPr>
          <p:nvPr/>
        </p:nvSpPr>
        <p:spPr bwMode="auto">
          <a:xfrm>
            <a:off x="1806575"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Surgical Airways</a:t>
            </a:r>
          </a:p>
        </p:txBody>
      </p:sp>
      <p:pic>
        <p:nvPicPr>
          <p:cNvPr id="45061" name="Picture 5" descr="CG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1650" y="3276600"/>
            <a:ext cx="2624138"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Content Placeholder 2"/>
          <p:cNvSpPr>
            <a:spLocks noGrp="1"/>
          </p:cNvSpPr>
          <p:nvPr>
            <p:ph idx="4294967295"/>
          </p:nvPr>
        </p:nvSpPr>
        <p:spPr>
          <a:xfrm>
            <a:off x="457200" y="1539875"/>
            <a:ext cx="8229600" cy="2819400"/>
          </a:xfrm>
        </p:spPr>
        <p:txBody>
          <a:bodyPr/>
          <a:lstStyle/>
          <a:p>
            <a:pPr marL="0" indent="0" eaLnBrk="1" hangingPunct="1">
              <a:spcBef>
                <a:spcPct val="0"/>
              </a:spcBef>
              <a:buFontTx/>
              <a:buChar char="•"/>
            </a:pPr>
            <a:endParaRPr lang="en-US" b="1" dirty="0" smtClean="0">
              <a:ea typeface="ＭＳ Ｐゴシック" charset="-128"/>
            </a:endParaRPr>
          </a:p>
        </p:txBody>
      </p:sp>
      <p:sp>
        <p:nvSpPr>
          <p:cNvPr id="186371"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949D7AAC-107D-446C-A009-D2A54F5B062C}" type="slidenum">
              <a:rPr lang="en-US" sz="1400">
                <a:latin typeface="Arial" charset="0"/>
              </a:rPr>
              <a:pPr algn="r" eaLnBrk="1" hangingPunct="1"/>
              <a:t>41</a:t>
            </a:fld>
            <a:endParaRPr lang="en-US" sz="1400" dirty="0">
              <a:latin typeface="Arial" charset="0"/>
            </a:endParaRPr>
          </a:p>
        </p:txBody>
      </p:sp>
      <p:sp>
        <p:nvSpPr>
          <p:cNvPr id="186372" name="Title 1"/>
          <p:cNvSpPr txBox="1">
            <a:spLocks/>
          </p:cNvSpPr>
          <p:nvPr/>
        </p:nvSpPr>
        <p:spPr bwMode="auto">
          <a:xfrm>
            <a:off x="1806575"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Surgical Airways</a:t>
            </a:r>
          </a:p>
        </p:txBody>
      </p:sp>
      <p:pic>
        <p:nvPicPr>
          <p:cNvPr id="186373" name="Picture 7" descr="F2F #7 Cricothyrotomy Observations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4294967295"/>
          </p:nvPr>
        </p:nvSpPr>
        <p:spPr>
          <a:xfrm>
            <a:off x="457200" y="1539875"/>
            <a:ext cx="8229600" cy="2819400"/>
          </a:xfrm>
        </p:spPr>
        <p:txBody>
          <a:bodyPr/>
          <a:lstStyle/>
          <a:p>
            <a:pPr marL="0" indent="0" eaLnBrk="1" hangingPunct="1">
              <a:spcBef>
                <a:spcPct val="0"/>
              </a:spcBef>
              <a:buFontTx/>
              <a:buChar char="•"/>
            </a:pPr>
            <a:endParaRPr lang="en-US" b="1" dirty="0" smtClean="0">
              <a:ea typeface="ＭＳ Ｐゴシック" charset="-128"/>
            </a:endParaRPr>
          </a:p>
        </p:txBody>
      </p:sp>
      <p:sp>
        <p:nvSpPr>
          <p:cNvPr id="188419"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1142F6FD-228E-47EB-B086-D36659954789}" type="slidenum">
              <a:rPr lang="en-US" sz="1400">
                <a:latin typeface="Arial" charset="0"/>
              </a:rPr>
              <a:pPr algn="r" eaLnBrk="1" hangingPunct="1"/>
              <a:t>42</a:t>
            </a:fld>
            <a:endParaRPr lang="en-US" sz="1400" dirty="0">
              <a:latin typeface="Arial" charset="0"/>
            </a:endParaRPr>
          </a:p>
        </p:txBody>
      </p:sp>
      <p:sp>
        <p:nvSpPr>
          <p:cNvPr id="188420" name="Title 1"/>
          <p:cNvSpPr txBox="1">
            <a:spLocks/>
          </p:cNvSpPr>
          <p:nvPr/>
        </p:nvSpPr>
        <p:spPr bwMode="auto">
          <a:xfrm>
            <a:off x="1806575"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Surgical Airways</a:t>
            </a:r>
          </a:p>
        </p:txBody>
      </p:sp>
      <p:pic>
        <p:nvPicPr>
          <p:cNvPr id="188421" name="Picture 6" descr="F2F #7 Cricothyrotomy Observations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4294967295"/>
          </p:nvPr>
        </p:nvSpPr>
        <p:spPr>
          <a:xfrm>
            <a:off x="457200" y="1539875"/>
            <a:ext cx="8229600" cy="2819400"/>
          </a:xfrm>
        </p:spPr>
        <p:txBody>
          <a:bodyPr/>
          <a:lstStyle/>
          <a:p>
            <a:pPr marL="0" indent="0" eaLnBrk="1" hangingPunct="1">
              <a:spcBef>
                <a:spcPct val="0"/>
              </a:spcBef>
              <a:buFontTx/>
              <a:buChar char="•"/>
            </a:pPr>
            <a:endParaRPr lang="en-US" b="1" dirty="0" smtClean="0">
              <a:ea typeface="ＭＳ Ｐゴシック" charset="-128"/>
            </a:endParaRPr>
          </a:p>
        </p:txBody>
      </p:sp>
      <p:sp>
        <p:nvSpPr>
          <p:cNvPr id="190467"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AA544E8A-4B6F-4420-A267-D41C58CE4910}" type="slidenum">
              <a:rPr lang="en-US" sz="1400">
                <a:latin typeface="Arial" charset="0"/>
              </a:rPr>
              <a:pPr algn="r" eaLnBrk="1" hangingPunct="1"/>
              <a:t>43</a:t>
            </a:fld>
            <a:endParaRPr lang="en-US" sz="1400" dirty="0">
              <a:latin typeface="Arial" charset="0"/>
            </a:endParaRPr>
          </a:p>
        </p:txBody>
      </p:sp>
      <p:sp>
        <p:nvSpPr>
          <p:cNvPr id="190468" name="Title 1"/>
          <p:cNvSpPr txBox="1">
            <a:spLocks/>
          </p:cNvSpPr>
          <p:nvPr/>
        </p:nvSpPr>
        <p:spPr bwMode="auto">
          <a:xfrm>
            <a:off x="1806575"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Surgical Airways</a:t>
            </a:r>
          </a:p>
        </p:txBody>
      </p:sp>
      <p:pic>
        <p:nvPicPr>
          <p:cNvPr id="190469" name="Picture 6" descr="F2F #7 Cricothyrotomy Observations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6"/>
          <p:cNvSpPr txBox="1">
            <a:spLocks noChangeArrowheads="1"/>
          </p:cNvSpPr>
          <p:nvPr/>
        </p:nvSpPr>
        <p:spPr bwMode="auto">
          <a:xfrm>
            <a:off x="192088" y="2419350"/>
            <a:ext cx="8951912" cy="436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buFontTx/>
              <a:buChar char="•"/>
            </a:pPr>
            <a:r>
              <a:rPr lang="en-US" sz="2800" b="1" dirty="0"/>
              <a:t> </a:t>
            </a:r>
            <a:r>
              <a:rPr lang="en-US" sz="2800" b="1" dirty="0">
                <a:latin typeface="Times New Roman" pitchFamily="18" charset="0"/>
              </a:rPr>
              <a:t>Many casualties with isolated maxillofacial injury can</a:t>
            </a:r>
          </a:p>
          <a:p>
            <a:pPr algn="l" eaLnBrk="1" hangingPunct="1"/>
            <a:r>
              <a:rPr lang="en-US" sz="2800" b="1" dirty="0">
                <a:latin typeface="Times New Roman" pitchFamily="18" charset="0"/>
              </a:rPr>
              <a:t>   protect their airways by simply sitting up, leaning</a:t>
            </a:r>
          </a:p>
          <a:p>
            <a:pPr algn="l" eaLnBrk="1" hangingPunct="1"/>
            <a:r>
              <a:rPr lang="en-US" sz="2800" b="1" dirty="0">
                <a:latin typeface="Times New Roman" pitchFamily="18" charset="0"/>
              </a:rPr>
              <a:t>   forward, spitting our the blood in their airway, and</a:t>
            </a:r>
          </a:p>
          <a:p>
            <a:pPr algn="l" eaLnBrk="1" hangingPunct="1"/>
            <a:r>
              <a:rPr lang="en-US" sz="2800" b="1" dirty="0">
                <a:latin typeface="Times New Roman" pitchFamily="18" charset="0"/>
              </a:rPr>
              <a:t>   continuing to breathe in that position. </a:t>
            </a:r>
          </a:p>
          <a:p>
            <a:pPr algn="l" eaLnBrk="1" hangingPunct="1"/>
            <a:endParaRPr lang="en-US" sz="2800" b="1" dirty="0">
              <a:latin typeface="Times New Roman" pitchFamily="18" charset="0"/>
            </a:endParaRPr>
          </a:p>
          <a:p>
            <a:pPr algn="l" eaLnBrk="1" hangingPunct="1">
              <a:buFontTx/>
              <a:buChar char="•"/>
            </a:pPr>
            <a:r>
              <a:rPr lang="en-US" sz="2800" b="1" dirty="0">
                <a:latin typeface="Times New Roman" pitchFamily="18" charset="0"/>
              </a:rPr>
              <a:t> </a:t>
            </a:r>
            <a:r>
              <a:rPr lang="en-US" sz="2800" b="1" dirty="0">
                <a:solidFill>
                  <a:srgbClr val="FF0000"/>
                </a:solidFill>
                <a:latin typeface="Times New Roman" pitchFamily="18" charset="0"/>
              </a:rPr>
              <a:t>This has saved multiple casualties discussed in the </a:t>
            </a:r>
          </a:p>
          <a:p>
            <a:pPr algn="l" eaLnBrk="1" hangingPunct="1"/>
            <a:r>
              <a:rPr lang="en-US" sz="2800" b="1" dirty="0">
                <a:solidFill>
                  <a:srgbClr val="FF0000"/>
                </a:solidFill>
                <a:latin typeface="Times New Roman" pitchFamily="18" charset="0"/>
              </a:rPr>
              <a:t>   trauma telecons.</a:t>
            </a:r>
          </a:p>
          <a:p>
            <a:pPr algn="l" eaLnBrk="1" hangingPunct="1"/>
            <a:endParaRPr lang="en-US" sz="2800" b="1" dirty="0">
              <a:solidFill>
                <a:srgbClr val="FF0000"/>
              </a:solidFill>
              <a:latin typeface="Times New Roman" pitchFamily="18" charset="0"/>
            </a:endParaRPr>
          </a:p>
          <a:p>
            <a:pPr algn="l" eaLnBrk="1" hangingPunct="1">
              <a:buFontTx/>
              <a:buChar char="•"/>
            </a:pPr>
            <a:r>
              <a:rPr lang="en-US" sz="2800" b="1" dirty="0">
                <a:latin typeface="Times New Roman" pitchFamily="18" charset="0"/>
              </a:rPr>
              <a:t> Maxillofacial injury should </a:t>
            </a:r>
            <a:r>
              <a:rPr lang="en-US" sz="2800" b="1" u="sng" dirty="0">
                <a:latin typeface="Times New Roman" pitchFamily="18" charset="0"/>
              </a:rPr>
              <a:t>not</a:t>
            </a:r>
            <a:r>
              <a:rPr lang="en-US" sz="2800" b="1" dirty="0">
                <a:latin typeface="Times New Roman" pitchFamily="18" charset="0"/>
              </a:rPr>
              <a:t> trigger a knee jerk </a:t>
            </a:r>
          </a:p>
          <a:p>
            <a:pPr algn="l" eaLnBrk="1" hangingPunct="1"/>
            <a:r>
              <a:rPr lang="en-US" sz="2800" b="1" dirty="0">
                <a:latin typeface="Times New Roman" pitchFamily="18" charset="0"/>
              </a:rPr>
              <a:t>   reflex for the medic to attempt a surgical airway.</a:t>
            </a:r>
          </a:p>
        </p:txBody>
      </p:sp>
      <p:sp>
        <p:nvSpPr>
          <p:cNvPr id="46082" name="Title 1"/>
          <p:cNvSpPr>
            <a:spLocks noGrp="1"/>
          </p:cNvSpPr>
          <p:nvPr>
            <p:ph type="title" idx="4294967295"/>
          </p:nvPr>
        </p:nvSpPr>
        <p:spPr>
          <a:xfrm>
            <a:off x="1600200" y="533400"/>
            <a:ext cx="6858000" cy="1143000"/>
          </a:xfrm>
        </p:spPr>
        <p:txBody>
          <a:bodyPr/>
          <a:lstStyle/>
          <a:p>
            <a:pPr eaLnBrk="1" hangingPunct="1"/>
            <a:r>
              <a:rPr lang="en-US" sz="4800" dirty="0" smtClean="0">
                <a:ea typeface="ＭＳ Ｐゴシック" charset="-128"/>
              </a:rPr>
              <a:t>Airway Take-Home #1:</a:t>
            </a:r>
            <a:br>
              <a:rPr lang="en-US" sz="4800" dirty="0" smtClean="0">
                <a:ea typeface="ＭＳ Ｐゴシック" charset="-128"/>
              </a:rPr>
            </a:br>
            <a:r>
              <a:rPr lang="en-US" sz="4800" dirty="0" smtClean="0">
                <a:ea typeface="ＭＳ Ｐゴシック" charset="-128"/>
              </a:rPr>
              <a:t>Sit-Up and Lean Forward If Able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1600200" y="533400"/>
            <a:ext cx="6858000" cy="1143000"/>
          </a:xfrm>
        </p:spPr>
        <p:txBody>
          <a:bodyPr/>
          <a:lstStyle/>
          <a:p>
            <a:pPr eaLnBrk="1" hangingPunct="1"/>
            <a:r>
              <a:rPr lang="en-US" sz="4800" dirty="0" smtClean="0">
                <a:ea typeface="ＭＳ Ｐゴシック" charset="-128"/>
              </a:rPr>
              <a:t>Airway Take-Home #2:</a:t>
            </a:r>
            <a:br>
              <a:rPr lang="en-US" sz="4800" dirty="0" smtClean="0">
                <a:ea typeface="ＭＳ Ｐゴシック" charset="-128"/>
              </a:rPr>
            </a:br>
            <a:r>
              <a:rPr lang="en-US" sz="4800" dirty="0" smtClean="0">
                <a:ea typeface="ＭＳ Ｐゴシック" charset="-128"/>
              </a:rPr>
              <a:t>Don’t Force the Surgical Airway</a:t>
            </a:r>
          </a:p>
        </p:txBody>
      </p:sp>
      <p:sp>
        <p:nvSpPr>
          <p:cNvPr id="47108" name="Text Box 4"/>
          <p:cNvSpPr txBox="1">
            <a:spLocks noChangeArrowheads="1"/>
          </p:cNvSpPr>
          <p:nvPr/>
        </p:nvSpPr>
        <p:spPr bwMode="auto">
          <a:xfrm>
            <a:off x="268288" y="2162175"/>
            <a:ext cx="8951912"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buFontTx/>
              <a:buChar char="•"/>
            </a:pPr>
            <a:r>
              <a:rPr lang="en-US" sz="2800" b="1" dirty="0"/>
              <a:t> </a:t>
            </a:r>
            <a:r>
              <a:rPr lang="en-US" sz="2800" b="1" dirty="0">
                <a:latin typeface="Times New Roman" pitchFamily="18" charset="0"/>
              </a:rPr>
              <a:t>Casualties who are unconscious from hemorrhagic</a:t>
            </a:r>
          </a:p>
          <a:p>
            <a:pPr algn="l" eaLnBrk="1" hangingPunct="1"/>
            <a:r>
              <a:rPr lang="en-US" sz="2800" b="1" dirty="0">
                <a:latin typeface="Times New Roman" pitchFamily="18" charset="0"/>
              </a:rPr>
              <a:t>   shock or severe TBI, but who have not suffered direct</a:t>
            </a:r>
          </a:p>
          <a:p>
            <a:pPr algn="l" eaLnBrk="1" hangingPunct="1"/>
            <a:r>
              <a:rPr lang="en-US" sz="2800" b="1" dirty="0">
                <a:latin typeface="Times New Roman" pitchFamily="18" charset="0"/>
              </a:rPr>
              <a:t>   airway trauma are likely to be the best candidates for</a:t>
            </a:r>
          </a:p>
          <a:p>
            <a:pPr algn="l" eaLnBrk="1" hangingPunct="1"/>
            <a:r>
              <a:rPr lang="en-US" sz="2800" b="1" dirty="0">
                <a:latin typeface="Times New Roman" pitchFamily="18" charset="0"/>
              </a:rPr>
              <a:t>   supraglottic airways such as the King LT.</a:t>
            </a:r>
          </a:p>
        </p:txBody>
      </p:sp>
      <p:pic>
        <p:nvPicPr>
          <p:cNvPr id="47109" name="Picture 6" descr="GI 120426 King L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4179888"/>
            <a:ext cx="5029200" cy="2525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a:xfrm>
            <a:off x="1752600" y="228600"/>
            <a:ext cx="6781800" cy="1143000"/>
          </a:xfrm>
        </p:spPr>
        <p:txBody>
          <a:bodyPr/>
          <a:lstStyle/>
          <a:p>
            <a:pPr eaLnBrk="1" hangingPunct="1"/>
            <a:r>
              <a:rPr lang="en-US" sz="4400" dirty="0" smtClean="0">
                <a:ea typeface="ＭＳ Ｐゴシック" charset="-128"/>
              </a:rPr>
              <a:t>Airway Take-Home #3:</a:t>
            </a:r>
            <a:br>
              <a:rPr lang="en-US" sz="4400" dirty="0" smtClean="0">
                <a:ea typeface="ＭＳ Ｐゴシック" charset="-128"/>
              </a:rPr>
            </a:br>
            <a:r>
              <a:rPr lang="en-US" sz="4400" dirty="0" smtClean="0">
                <a:ea typeface="ＭＳ Ｐゴシック" charset="-128"/>
              </a:rPr>
              <a:t>Follow the Bubbles</a:t>
            </a:r>
            <a:endParaRPr lang="en-US" dirty="0" smtClean="0"/>
          </a:p>
        </p:txBody>
      </p:sp>
      <p:sp>
        <p:nvSpPr>
          <p:cNvPr id="48131" name="Rectangle 3"/>
          <p:cNvSpPr>
            <a:spLocks noGrp="1"/>
          </p:cNvSpPr>
          <p:nvPr>
            <p:ph type="body" idx="4294967295"/>
          </p:nvPr>
        </p:nvSpPr>
        <p:spPr>
          <a:xfrm>
            <a:off x="457200" y="1676400"/>
            <a:ext cx="8229600" cy="5410200"/>
          </a:xfrm>
        </p:spPr>
        <p:txBody>
          <a:bodyPr/>
          <a:lstStyle/>
          <a:p>
            <a:pPr eaLnBrk="1" hangingPunct="1">
              <a:lnSpc>
                <a:spcPct val="80000"/>
              </a:lnSpc>
              <a:buFont typeface="Arial" charset="0"/>
              <a:buNone/>
            </a:pPr>
            <a:r>
              <a:rPr lang="en-US" b="1" dirty="0" smtClean="0"/>
              <a:t>JTS Trauma Telecon 2011</a:t>
            </a:r>
          </a:p>
          <a:p>
            <a:pPr eaLnBrk="1" hangingPunct="1">
              <a:lnSpc>
                <a:spcPct val="80000"/>
              </a:lnSpc>
            </a:pPr>
            <a:r>
              <a:rPr lang="en-US" sz="2800" b="1" dirty="0" smtClean="0"/>
              <a:t>Casualty with a gunshot wound to the neck</a:t>
            </a:r>
          </a:p>
          <a:p>
            <a:pPr eaLnBrk="1" hangingPunct="1">
              <a:lnSpc>
                <a:spcPct val="80000"/>
              </a:lnSpc>
            </a:pPr>
            <a:r>
              <a:rPr lang="en-US" sz="2800" b="1" dirty="0" smtClean="0"/>
              <a:t>Airway was obstructed with blood</a:t>
            </a:r>
          </a:p>
          <a:p>
            <a:pPr eaLnBrk="1" hangingPunct="1">
              <a:lnSpc>
                <a:spcPct val="80000"/>
              </a:lnSpc>
            </a:pPr>
            <a:r>
              <a:rPr lang="en-US" sz="2800" b="1" dirty="0" smtClean="0"/>
              <a:t>Medic noted air bubbles coming from the tracheal wound</a:t>
            </a:r>
          </a:p>
          <a:p>
            <a:pPr eaLnBrk="1" hangingPunct="1">
              <a:lnSpc>
                <a:spcPct val="80000"/>
              </a:lnSpc>
            </a:pPr>
            <a:r>
              <a:rPr lang="en-US" sz="2800" b="1" dirty="0" smtClean="0"/>
              <a:t>No need for an incision in this case – the medic put a cric tube directly into the trachea through the wound</a:t>
            </a:r>
          </a:p>
          <a:p>
            <a:pPr eaLnBrk="1" hangingPunct="1">
              <a:lnSpc>
                <a:spcPct val="80000"/>
              </a:lnSpc>
            </a:pPr>
            <a:r>
              <a:rPr lang="en-US" sz="2800" b="1" dirty="0" smtClean="0"/>
              <a:t>Held it there until the casualty got to a hospital</a:t>
            </a:r>
          </a:p>
          <a:p>
            <a:pPr eaLnBrk="1" hangingPunct="1">
              <a:lnSpc>
                <a:spcPct val="80000"/>
              </a:lnSpc>
            </a:pPr>
            <a:r>
              <a:rPr lang="en-US" sz="2800" b="1" dirty="0" smtClean="0"/>
              <a:t>Casualty did well - great save</a:t>
            </a:r>
          </a:p>
          <a:p>
            <a:pPr eaLnBrk="1" hangingPunct="1">
              <a:lnSpc>
                <a:spcPct val="80000"/>
              </a:lnSpc>
            </a:pPr>
            <a:r>
              <a:rPr lang="en-US" sz="2800" b="1" dirty="0" smtClean="0">
                <a:solidFill>
                  <a:srgbClr val="FF0000"/>
                </a:solidFill>
              </a:rPr>
              <a:t>With penetrating neck wounds, </a:t>
            </a:r>
            <a:r>
              <a:rPr lang="en-US" sz="2800" b="1" u="sng" dirty="0" smtClean="0">
                <a:solidFill>
                  <a:srgbClr val="FF0000"/>
                </a:solidFill>
              </a:rPr>
              <a:t>follow the bubbles</a:t>
            </a:r>
            <a:r>
              <a:rPr lang="en-US" sz="2800" b="1" dirty="0" smtClean="0">
                <a:solidFill>
                  <a:srgbClr val="FF0000"/>
                </a:solidFill>
              </a:rPr>
              <a:t> if you see them!</a:t>
            </a:r>
          </a:p>
          <a:p>
            <a:pPr eaLnBrk="1" hangingPunct="1">
              <a:lnSpc>
                <a:spcPct val="80000"/>
              </a:lnSpc>
              <a:buFont typeface="Arial" charset="0"/>
              <a:buNone/>
            </a:pPr>
            <a:r>
              <a:rPr lang="en-US" sz="2800" b="1" dirty="0" smtClean="0">
                <a:solidFill>
                  <a:srgbClr val="FF0000"/>
                </a:solidFill>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xfrm>
            <a:off x="1600200" y="152400"/>
            <a:ext cx="7162800" cy="1143000"/>
          </a:xfrm>
        </p:spPr>
        <p:txBody>
          <a:bodyPr/>
          <a:lstStyle/>
          <a:p>
            <a:pPr eaLnBrk="1" hangingPunct="1"/>
            <a:r>
              <a:rPr lang="en-US" sz="4400" dirty="0" smtClean="0">
                <a:ea typeface="ＭＳ Ｐゴシック" charset="-128"/>
              </a:rPr>
              <a:t>Airway Take-Home #4:</a:t>
            </a:r>
            <a:br>
              <a:rPr lang="en-US" sz="4400" dirty="0" smtClean="0">
                <a:ea typeface="ＭＳ Ｐゴシック" charset="-128"/>
              </a:rPr>
            </a:br>
            <a:r>
              <a:rPr lang="en-US" sz="4400" dirty="0" smtClean="0">
                <a:ea typeface="ＭＳ Ｐゴシック" charset="-128"/>
              </a:rPr>
              <a:t>Surgical Airway Technique</a:t>
            </a:r>
            <a:endParaRPr lang="en-US" dirty="0" smtClean="0"/>
          </a:p>
        </p:txBody>
      </p:sp>
      <p:sp>
        <p:nvSpPr>
          <p:cNvPr id="52227" name="Rectangle 3"/>
          <p:cNvSpPr>
            <a:spLocks noGrp="1"/>
          </p:cNvSpPr>
          <p:nvPr>
            <p:ph type="body" idx="4294967295"/>
          </p:nvPr>
        </p:nvSpPr>
        <p:spPr>
          <a:xfrm>
            <a:off x="304800" y="2133600"/>
            <a:ext cx="8229600" cy="4525963"/>
          </a:xfrm>
        </p:spPr>
        <p:txBody>
          <a:bodyPr/>
          <a:lstStyle/>
          <a:p>
            <a:pPr eaLnBrk="1" hangingPunct="1">
              <a:lnSpc>
                <a:spcPct val="90000"/>
              </a:lnSpc>
            </a:pPr>
            <a:r>
              <a:rPr lang="en-US" b="1" dirty="0" smtClean="0"/>
              <a:t>Know your anatomy</a:t>
            </a:r>
          </a:p>
          <a:p>
            <a:pPr eaLnBrk="1" hangingPunct="1">
              <a:lnSpc>
                <a:spcPct val="90000"/>
              </a:lnSpc>
            </a:pPr>
            <a:r>
              <a:rPr lang="en-US" b="1" dirty="0" smtClean="0"/>
              <a:t>Dotted line at incision site during training</a:t>
            </a:r>
          </a:p>
          <a:p>
            <a:pPr eaLnBrk="1" hangingPunct="1">
              <a:lnSpc>
                <a:spcPct val="90000"/>
              </a:lnSpc>
            </a:pPr>
            <a:r>
              <a:rPr lang="en-US" b="1" dirty="0" smtClean="0"/>
              <a:t>Have the right tools for the job</a:t>
            </a:r>
          </a:p>
          <a:p>
            <a:pPr eaLnBrk="1" hangingPunct="1">
              <a:lnSpc>
                <a:spcPct val="90000"/>
              </a:lnSpc>
            </a:pPr>
            <a:r>
              <a:rPr lang="en-US" b="1" dirty="0" smtClean="0"/>
              <a:t>Supervised procedures before deployment – Live Tissue Training if possible</a:t>
            </a:r>
          </a:p>
          <a:p>
            <a:pPr eaLnBrk="1" hangingPunct="1">
              <a:lnSpc>
                <a:spcPct val="90000"/>
              </a:lnSpc>
            </a:pPr>
            <a:r>
              <a:rPr lang="en-US" b="1" dirty="0" smtClean="0"/>
              <a:t>Pulse ox in difficult airway casualties</a:t>
            </a:r>
          </a:p>
          <a:p>
            <a:pPr eaLnBrk="1" hangingPunct="1">
              <a:lnSpc>
                <a:spcPct val="90000"/>
              </a:lnSpc>
            </a:pPr>
            <a:r>
              <a:rPr lang="en-US" b="1" dirty="0" smtClean="0">
                <a:solidFill>
                  <a:srgbClr val="FF0000"/>
                </a:solidFill>
              </a:rPr>
              <a:t>Reassess – Reassess – Reassess!</a:t>
            </a:r>
          </a:p>
          <a:p>
            <a:pPr eaLnBrk="1" hangingPunct="1">
              <a:lnSpc>
                <a:spcPct val="90000"/>
              </a:lnSpc>
              <a:buFont typeface="Arial" charset="0"/>
              <a:buNone/>
            </a:pPr>
            <a:r>
              <a:rPr lang="en-US" b="1" dirty="0" smtClean="0">
                <a:solidFill>
                  <a:srgbClr val="FF0000"/>
                </a:solidFill>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914400" y="2667000"/>
            <a:ext cx="6858000" cy="1143000"/>
          </a:xfrm>
        </p:spPr>
        <p:txBody>
          <a:bodyPr/>
          <a:lstStyle/>
          <a:p>
            <a:pPr eaLnBrk="1" hangingPunct="1"/>
            <a:r>
              <a:rPr lang="en-US" sz="4800" dirty="0" smtClean="0">
                <a:ea typeface="ＭＳ Ｐゴシック" charset="-128"/>
              </a:rPr>
              <a:t>Spinal Precautions after IED Blasts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4294967295"/>
          </p:nvPr>
        </p:nvSpPr>
        <p:spPr>
          <a:xfrm>
            <a:off x="381000" y="1417638"/>
            <a:ext cx="8763000" cy="4525962"/>
          </a:xfrm>
        </p:spPr>
        <p:txBody>
          <a:bodyPr rtlCol="0">
            <a:normAutofit/>
          </a:bodyPr>
          <a:lstStyle/>
          <a:p>
            <a:pPr eaLnBrk="1" fontAlgn="auto" hangingPunct="1">
              <a:spcAft>
                <a:spcPts val="0"/>
              </a:spcAft>
              <a:buFont typeface="Arial" pitchFamily="34" charset="0"/>
              <a:buChar char="•"/>
              <a:defRPr/>
            </a:pPr>
            <a:r>
              <a:rPr lang="en-US" b="1" dirty="0" smtClean="0">
                <a:ea typeface="ＭＳ Ｐゴシック"/>
                <a:cs typeface="ＭＳ Ｐゴシック"/>
              </a:rPr>
              <a:t>IED blast casualties often have multiple mechanisms of injury</a:t>
            </a:r>
          </a:p>
          <a:p>
            <a:pPr lvl="1" eaLnBrk="1" fontAlgn="auto" hangingPunct="1">
              <a:spcAft>
                <a:spcPts val="0"/>
              </a:spcAft>
              <a:buFont typeface="Arial" pitchFamily="34" charset="0"/>
              <a:buChar char="–"/>
              <a:defRPr/>
            </a:pPr>
            <a:r>
              <a:rPr lang="en-US" b="1" dirty="0" smtClean="0">
                <a:ea typeface="ＭＳ Ｐゴシック"/>
              </a:rPr>
              <a:t>Blunt trauma</a:t>
            </a:r>
          </a:p>
          <a:p>
            <a:pPr lvl="1" eaLnBrk="1" fontAlgn="auto" hangingPunct="1">
              <a:spcAft>
                <a:spcPts val="0"/>
              </a:spcAft>
              <a:buFont typeface="Arial" pitchFamily="34" charset="0"/>
              <a:buChar char="–"/>
              <a:defRPr/>
            </a:pPr>
            <a:r>
              <a:rPr lang="en-US" b="1" dirty="0" smtClean="0">
                <a:ea typeface="ＭＳ Ｐゴシック"/>
              </a:rPr>
              <a:t>Penetrating trauma</a:t>
            </a:r>
          </a:p>
          <a:p>
            <a:pPr lvl="1" eaLnBrk="1" fontAlgn="auto" hangingPunct="1">
              <a:spcAft>
                <a:spcPts val="0"/>
              </a:spcAft>
              <a:buFont typeface="Arial" pitchFamily="34" charset="0"/>
              <a:buChar char="–"/>
              <a:defRPr/>
            </a:pPr>
            <a:r>
              <a:rPr lang="en-US" b="1" dirty="0" smtClean="0">
                <a:ea typeface="ＭＳ Ｐゴシック"/>
              </a:rPr>
              <a:t>Blast</a:t>
            </a:r>
          </a:p>
          <a:p>
            <a:pPr lvl="1" eaLnBrk="1" fontAlgn="auto" hangingPunct="1">
              <a:spcAft>
                <a:spcPts val="0"/>
              </a:spcAft>
              <a:buFont typeface="Arial" pitchFamily="34" charset="0"/>
              <a:buChar char="–"/>
              <a:defRPr/>
            </a:pPr>
            <a:r>
              <a:rPr lang="en-US" b="1" dirty="0" smtClean="0">
                <a:ea typeface="ＭＳ Ｐゴシック"/>
              </a:rPr>
              <a:t>Burns</a:t>
            </a:r>
          </a:p>
          <a:p>
            <a:pPr marL="0" indent="274320" eaLnBrk="1" fontAlgn="auto" hangingPunct="1">
              <a:spcAft>
                <a:spcPts val="0"/>
              </a:spcAft>
              <a:buFont typeface="Arial" pitchFamily="34" charset="0"/>
              <a:buChar char="•"/>
              <a:defRPr/>
            </a:pPr>
            <a:r>
              <a:rPr lang="en-US" b="1" dirty="0" smtClean="0">
                <a:ea typeface="ＭＳ Ｐゴシック"/>
                <a:cs typeface="ＭＳ Ｐゴシック"/>
              </a:rPr>
              <a:t>Majority of casualties </a:t>
            </a:r>
          </a:p>
          <a:p>
            <a:pPr marL="0" indent="274320" eaLnBrk="1" fontAlgn="auto" hangingPunct="1">
              <a:spcAft>
                <a:spcPts val="0"/>
              </a:spcAft>
              <a:buFontTx/>
              <a:buNone/>
              <a:defRPr/>
            </a:pPr>
            <a:r>
              <a:rPr lang="en-US" b="1" dirty="0" smtClean="0">
                <a:ea typeface="ＭＳ Ｐゴシック"/>
                <a:cs typeface="ＭＳ Ｐゴシック"/>
              </a:rPr>
              <a:t>are now from IEDs</a:t>
            </a:r>
          </a:p>
        </p:txBody>
      </p:sp>
      <p:pic>
        <p:nvPicPr>
          <p:cNvPr id="54276" name="Picture 7" descr="IED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8388" y="3639312"/>
            <a:ext cx="4265612"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7" name="Title 1"/>
          <p:cNvSpPr txBox="1">
            <a:spLocks/>
          </p:cNvSpPr>
          <p:nvPr/>
        </p:nvSpPr>
        <p:spPr bwMode="auto">
          <a:xfrm>
            <a:off x="1798638"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IED Casualties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685800" y="457200"/>
            <a:ext cx="8534400" cy="2209800"/>
          </a:xfrm>
        </p:spPr>
        <p:txBody>
          <a:bodyPr/>
          <a:lstStyle/>
          <a:p>
            <a:pPr eaLnBrk="1" hangingPunct="1"/>
            <a:r>
              <a:rPr lang="en-US" sz="4400" dirty="0" smtClean="0">
                <a:ea typeface="ＭＳ Ｐゴシック" charset="-128"/>
              </a:rPr>
              <a:t>Do Aviation Personnel Need </a:t>
            </a:r>
            <a:br>
              <a:rPr lang="en-US" sz="4400" dirty="0" smtClean="0">
                <a:ea typeface="ＭＳ Ｐゴシック" charset="-128"/>
              </a:rPr>
            </a:br>
            <a:r>
              <a:rPr lang="en-US" sz="4400" dirty="0" smtClean="0">
                <a:ea typeface="ＭＳ Ｐゴシック" charset="-128"/>
              </a:rPr>
              <a:t>TCCC?</a:t>
            </a:r>
            <a:br>
              <a:rPr lang="en-US" sz="4400" dirty="0" smtClean="0">
                <a:ea typeface="ＭＳ Ｐゴシック" charset="-128"/>
              </a:rPr>
            </a:br>
            <a:r>
              <a:rPr lang="en-US" sz="3600" dirty="0" smtClean="0">
                <a:ea typeface="ＭＳ Ｐゴシック" charset="-128"/>
              </a:rPr>
              <a:t/>
            </a:r>
            <a:br>
              <a:rPr lang="en-US" sz="3600" dirty="0" smtClean="0">
                <a:ea typeface="ＭＳ Ｐゴシック" charset="-128"/>
              </a:rPr>
            </a:br>
            <a:r>
              <a:rPr lang="en-US" sz="3600" dirty="0" smtClean="0">
                <a:ea typeface="ＭＳ Ｐゴシック" charset="-128"/>
              </a:rPr>
              <a:t>In-Flight Tourniquet</a:t>
            </a:r>
            <a:br>
              <a:rPr lang="en-US" sz="3600" dirty="0" smtClean="0">
                <a:ea typeface="ＭＳ Ｐゴシック" charset="-128"/>
              </a:rPr>
            </a:br>
            <a:r>
              <a:rPr lang="en-US" sz="3600" dirty="0" smtClean="0">
                <a:ea typeface="ＭＳ Ｐゴシック" charset="-128"/>
              </a:rPr>
              <a:t> 24 June 2010</a:t>
            </a:r>
          </a:p>
        </p:txBody>
      </p:sp>
      <p:sp>
        <p:nvSpPr>
          <p:cNvPr id="9219" name="Content Placeholder 2"/>
          <p:cNvSpPr>
            <a:spLocks noGrp="1"/>
          </p:cNvSpPr>
          <p:nvPr>
            <p:ph idx="4294967295"/>
          </p:nvPr>
        </p:nvSpPr>
        <p:spPr>
          <a:xfrm>
            <a:off x="495300" y="3276600"/>
            <a:ext cx="8686800" cy="3124200"/>
          </a:xfrm>
        </p:spPr>
        <p:txBody>
          <a:bodyPr/>
          <a:lstStyle/>
          <a:p>
            <a:pPr eaLnBrk="1" hangingPunct="1"/>
            <a:r>
              <a:rPr lang="en-US" sz="2800" b="1" dirty="0" smtClean="0">
                <a:ea typeface="ＭＳ Ｐゴシック" charset="-128"/>
              </a:rPr>
              <a:t>AF Pave Hawk pilot on EVAC mission to pick up wounded UK soldier</a:t>
            </a:r>
          </a:p>
          <a:p>
            <a:pPr eaLnBrk="1" hangingPunct="1"/>
            <a:r>
              <a:rPr lang="en-US" sz="2800" b="1" dirty="0" smtClean="0">
                <a:ea typeface="ＭＳ Ｐゴシック" charset="-128"/>
              </a:rPr>
              <a:t>Gunshot wounds (GSW) both legs</a:t>
            </a:r>
          </a:p>
          <a:p>
            <a:pPr eaLnBrk="1" hangingPunct="1"/>
            <a:r>
              <a:rPr lang="en-US" sz="2800" b="1" dirty="0" smtClean="0">
                <a:ea typeface="ＭＳ Ｐゴシック" charset="-128"/>
              </a:rPr>
              <a:t>Severe bleeding R leg</a:t>
            </a:r>
          </a:p>
          <a:p>
            <a:pPr eaLnBrk="1" hangingPunct="1"/>
            <a:r>
              <a:rPr lang="en-US" sz="2800" b="1" dirty="0" smtClean="0">
                <a:ea typeface="ＭＳ Ｐゴシック" charset="-128"/>
              </a:rPr>
              <a:t>PJ crawled up into cockpit and applied tourniquet</a:t>
            </a:r>
          </a:p>
          <a:p>
            <a:pPr eaLnBrk="1" hangingPunct="1"/>
            <a:r>
              <a:rPr lang="en-US" sz="2800" b="1" dirty="0" smtClean="0">
                <a:ea typeface="ＭＳ Ｐゴシック" charset="-128"/>
              </a:rPr>
              <a:t>Bleeding controlled - pilot completed mission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4294967295"/>
          </p:nvPr>
        </p:nvSpPr>
        <p:spPr>
          <a:xfrm>
            <a:off x="381000" y="4191000"/>
            <a:ext cx="8763000" cy="2316163"/>
          </a:xfrm>
        </p:spPr>
        <p:txBody>
          <a:bodyPr>
            <a:normAutofit fontScale="92500"/>
          </a:bodyPr>
          <a:lstStyle/>
          <a:p>
            <a:pPr eaLnBrk="1" hangingPunct="1">
              <a:defRPr/>
            </a:pPr>
            <a:r>
              <a:rPr lang="en-US" b="1" dirty="0" smtClean="0">
                <a:ea typeface="ＭＳ Ｐゴシック" charset="-128"/>
              </a:rPr>
              <a:t>8% of IED casualties were found to have spinal fractures</a:t>
            </a:r>
          </a:p>
          <a:p>
            <a:pPr eaLnBrk="1" hangingPunct="1">
              <a:defRPr/>
            </a:pPr>
            <a:r>
              <a:rPr lang="en-US" b="1" dirty="0" smtClean="0">
                <a:ea typeface="ＭＳ Ｐゴシック" charset="-128"/>
              </a:rPr>
              <a:t>Almost half of these fractures were unstable and placed the casualty at risk for spinal cord injury</a:t>
            </a:r>
          </a:p>
          <a:p>
            <a:pPr eaLnBrk="1" hangingPunct="1">
              <a:defRPr/>
            </a:pPr>
            <a:endParaRPr lang="en-US" b="1" dirty="0" smtClean="0">
              <a:ea typeface="ＭＳ Ｐゴシック" charset="-128"/>
            </a:endParaRPr>
          </a:p>
        </p:txBody>
      </p:sp>
      <p:sp>
        <p:nvSpPr>
          <p:cNvPr id="55300" name="Title 1"/>
          <p:cNvSpPr txBox="1">
            <a:spLocks/>
          </p:cNvSpPr>
          <p:nvPr/>
        </p:nvSpPr>
        <p:spPr bwMode="auto">
          <a:xfrm>
            <a:off x="1798638" y="15240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Comstock 2011</a:t>
            </a:r>
          </a:p>
          <a:p>
            <a:pPr eaLnBrk="1" hangingPunct="1"/>
            <a:r>
              <a:rPr lang="en-US" sz="5400" b="1" dirty="0">
                <a:latin typeface="Times New Roman" pitchFamily="18" charset="0"/>
              </a:rPr>
              <a:t>Journal of Trauma</a:t>
            </a:r>
          </a:p>
        </p:txBody>
      </p:sp>
      <p:pic>
        <p:nvPicPr>
          <p:cNvPr id="55301" name="Picture 6" descr="Comstock IED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1598613"/>
            <a:ext cx="7620000" cy="251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4294967295"/>
          </p:nvPr>
        </p:nvSpPr>
        <p:spPr>
          <a:xfrm>
            <a:off x="38100" y="1752600"/>
            <a:ext cx="8763000" cy="4525963"/>
          </a:xfrm>
        </p:spPr>
        <p:txBody>
          <a:bodyPr/>
          <a:lstStyle/>
          <a:p>
            <a:pPr indent="0" eaLnBrk="1" hangingPunct="1"/>
            <a:r>
              <a:rPr lang="en-US" b="1" dirty="0" smtClean="0">
                <a:ea typeface="ＭＳ Ｐゴシック" charset="-128"/>
              </a:rPr>
              <a:t> IED attack OR blunt trauma such as motor</a:t>
            </a:r>
          </a:p>
          <a:p>
            <a:pPr indent="0" eaLnBrk="1" hangingPunct="1">
              <a:buFont typeface="Arial" charset="0"/>
              <a:buNone/>
            </a:pPr>
            <a:r>
              <a:rPr lang="en-US" b="1" dirty="0" smtClean="0">
                <a:ea typeface="ＭＳ Ｐゴシック" charset="-128"/>
              </a:rPr>
              <a:t>   vehicle crash with neck or back pain or </a:t>
            </a:r>
          </a:p>
          <a:p>
            <a:pPr indent="0" eaLnBrk="1" hangingPunct="1">
              <a:buFont typeface="Arial" charset="0"/>
              <a:buNone/>
            </a:pPr>
            <a:r>
              <a:rPr lang="en-US" b="1" dirty="0" smtClean="0">
                <a:ea typeface="ＭＳ Ｐゴシック" charset="-128"/>
              </a:rPr>
              <a:t>   unconscious – </a:t>
            </a:r>
            <a:r>
              <a:rPr lang="en-US" b="1" dirty="0" smtClean="0">
                <a:solidFill>
                  <a:srgbClr val="FF0000"/>
                </a:solidFill>
                <a:ea typeface="ＭＳ Ｐゴシック" charset="-128"/>
              </a:rPr>
              <a:t>think spinal precautions</a:t>
            </a:r>
          </a:p>
          <a:p>
            <a:pPr indent="0" eaLnBrk="1" hangingPunct="1"/>
            <a:r>
              <a:rPr lang="en-US" b="1" dirty="0" smtClean="0">
                <a:solidFill>
                  <a:srgbClr val="FF0000"/>
                </a:solidFill>
                <a:ea typeface="ＭＳ Ｐゴシック" charset="-128"/>
              </a:rPr>
              <a:t> </a:t>
            </a:r>
            <a:r>
              <a:rPr lang="en-US" b="1" dirty="0" smtClean="0">
                <a:ea typeface="ＭＳ Ｐゴシック" charset="-128"/>
              </a:rPr>
              <a:t>Try to maintain spinal alignment at all times</a:t>
            </a:r>
          </a:p>
          <a:p>
            <a:pPr indent="0" eaLnBrk="1" hangingPunct="1">
              <a:buFontTx/>
              <a:buChar char="•"/>
            </a:pPr>
            <a:r>
              <a:rPr lang="en-US" b="1" dirty="0" smtClean="0">
                <a:solidFill>
                  <a:srgbClr val="FF0000"/>
                </a:solidFill>
                <a:ea typeface="ＭＳ Ｐゴシック" charset="-128"/>
              </a:rPr>
              <a:t> C-collar AND spine </a:t>
            </a:r>
          </a:p>
          <a:p>
            <a:pPr indent="0" eaLnBrk="1" hangingPunct="1">
              <a:buFontTx/>
              <a:buNone/>
            </a:pPr>
            <a:r>
              <a:rPr lang="en-US" b="1" dirty="0" smtClean="0">
                <a:solidFill>
                  <a:srgbClr val="FF0000"/>
                </a:solidFill>
                <a:ea typeface="ＭＳ Ｐゴシック" charset="-128"/>
              </a:rPr>
              <a:t>   board/litter applied</a:t>
            </a:r>
          </a:p>
          <a:p>
            <a:pPr indent="0" eaLnBrk="1" hangingPunct="1">
              <a:buFontTx/>
              <a:buChar char="•"/>
            </a:pPr>
            <a:r>
              <a:rPr lang="en-US" b="1" dirty="0" smtClean="0">
                <a:solidFill>
                  <a:srgbClr val="FF0000"/>
                </a:solidFill>
                <a:ea typeface="ＭＳ Ｐゴシック" charset="-128"/>
              </a:rPr>
              <a:t> Have C-collars and spine </a:t>
            </a:r>
          </a:p>
          <a:p>
            <a:pPr indent="0" eaLnBrk="1" hangingPunct="1">
              <a:buFontTx/>
              <a:buNone/>
            </a:pPr>
            <a:r>
              <a:rPr lang="en-US" b="1" dirty="0" smtClean="0">
                <a:solidFill>
                  <a:srgbClr val="FF0000"/>
                </a:solidFill>
                <a:ea typeface="ＭＳ Ｐゴシック" charset="-128"/>
              </a:rPr>
              <a:t>   boards/litters in vehicles</a:t>
            </a:r>
          </a:p>
          <a:p>
            <a:pPr indent="0" eaLnBrk="1" hangingPunct="1"/>
            <a:endParaRPr lang="en-US" b="1" dirty="0" smtClean="0">
              <a:solidFill>
                <a:srgbClr val="FF0000"/>
              </a:solidFill>
              <a:ea typeface="ＭＳ Ｐゴシック" charset="-128"/>
            </a:endParaRPr>
          </a:p>
        </p:txBody>
      </p:sp>
      <p:pic>
        <p:nvPicPr>
          <p:cNvPr id="56324" name="Picture 5" descr="NL4 Marine Support QLR QLR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60264" y="4207256"/>
            <a:ext cx="3962400"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5" name="Title 1"/>
          <p:cNvSpPr txBox="1">
            <a:spLocks/>
          </p:cNvSpPr>
          <p:nvPr/>
        </p:nvSpPr>
        <p:spPr bwMode="auto">
          <a:xfrm>
            <a:off x="1798638"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IED Casualties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228600" y="1874838"/>
            <a:ext cx="8763000" cy="1757362"/>
          </a:xfrm>
        </p:spPr>
        <p:txBody>
          <a:bodyPr/>
          <a:lstStyle/>
          <a:p>
            <a:pPr eaLnBrk="1" hangingPunct="1"/>
            <a:r>
              <a:rPr lang="en-US" b="1" dirty="0" smtClean="0">
                <a:ea typeface="ＭＳ Ｐゴシック" charset="-128"/>
              </a:rPr>
              <a:t>IED events – be alert for secondary IEDs or ground assaults after initiation of the IED</a:t>
            </a:r>
          </a:p>
        </p:txBody>
      </p:sp>
      <p:pic>
        <p:nvPicPr>
          <p:cNvPr id="57347" name="Picture 7" descr="MRAP+roll+ov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4600" y="3632200"/>
            <a:ext cx="4191000" cy="307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9" name="Title 1"/>
          <p:cNvSpPr txBox="1">
            <a:spLocks/>
          </p:cNvSpPr>
          <p:nvPr/>
        </p:nvSpPr>
        <p:spPr bwMode="auto">
          <a:xfrm>
            <a:off x="1600200" y="0"/>
            <a:ext cx="6858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5400" b="1" dirty="0">
                <a:latin typeface="Times New Roman" pitchFamily="18" charset="0"/>
              </a:rPr>
              <a:t>IED Attacks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914400" y="2667000"/>
            <a:ext cx="6858000" cy="1143000"/>
          </a:xfrm>
        </p:spPr>
        <p:txBody>
          <a:bodyPr/>
          <a:lstStyle/>
          <a:p>
            <a:pPr eaLnBrk="1" hangingPunct="1"/>
            <a:r>
              <a:rPr lang="en-US" sz="5400" dirty="0" smtClean="0">
                <a:ea typeface="ＭＳ Ｐゴシック" charset="-128"/>
              </a:rPr>
              <a:t>Combat Gauze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1295400" y="76200"/>
            <a:ext cx="7620000" cy="1371600"/>
          </a:xfrm>
        </p:spPr>
        <p:txBody>
          <a:bodyPr/>
          <a:lstStyle/>
          <a:p>
            <a:pPr eaLnBrk="1" hangingPunct="1"/>
            <a:r>
              <a:rPr lang="en-US" sz="4400" dirty="0" smtClean="0">
                <a:ea typeface="ＭＳ Ｐゴシック" charset="-128"/>
              </a:rPr>
              <a:t>JTS Trauma Telecon</a:t>
            </a:r>
            <a:br>
              <a:rPr lang="en-US" sz="4400" dirty="0" smtClean="0">
                <a:ea typeface="ＭＳ Ｐゴシック" charset="-128"/>
              </a:rPr>
            </a:br>
            <a:r>
              <a:rPr lang="en-US" sz="4400" dirty="0" smtClean="0">
                <a:ea typeface="ＭＳ Ｐゴシック" charset="-128"/>
              </a:rPr>
              <a:t>26 Aug 2010 </a:t>
            </a:r>
          </a:p>
        </p:txBody>
      </p:sp>
      <p:sp>
        <p:nvSpPr>
          <p:cNvPr id="59395" name="Content Placeholder 2"/>
          <p:cNvSpPr>
            <a:spLocks noGrp="1"/>
          </p:cNvSpPr>
          <p:nvPr>
            <p:ph idx="4294967295"/>
          </p:nvPr>
        </p:nvSpPr>
        <p:spPr>
          <a:xfrm>
            <a:off x="457200" y="1905000"/>
            <a:ext cx="8686800" cy="4525963"/>
          </a:xfrm>
        </p:spPr>
        <p:txBody>
          <a:bodyPr/>
          <a:lstStyle/>
          <a:p>
            <a:pPr eaLnBrk="1" hangingPunct="1"/>
            <a:r>
              <a:rPr lang="en-US" sz="2800" b="1" dirty="0" smtClean="0">
                <a:ea typeface="ＭＳ Ｐゴシック" charset="-128"/>
              </a:rPr>
              <a:t>23 y/o male</a:t>
            </a:r>
          </a:p>
          <a:p>
            <a:pPr eaLnBrk="1" hangingPunct="1"/>
            <a:r>
              <a:rPr lang="en-US" sz="2800" b="1" dirty="0" smtClean="0">
                <a:ea typeface="ＭＳ Ｐゴシック" charset="-128"/>
              </a:rPr>
              <a:t>GSW left infraclavicular area with external hemorrhage</a:t>
            </a:r>
          </a:p>
          <a:p>
            <a:pPr eaLnBrk="1" hangingPunct="1"/>
            <a:r>
              <a:rPr lang="en-US" sz="2800" b="1" dirty="0" smtClean="0">
                <a:ea typeface="ＭＳ Ｐゴシック" charset="-128"/>
              </a:rPr>
              <a:t>“Progressive deterioration”</a:t>
            </a:r>
          </a:p>
          <a:p>
            <a:pPr eaLnBrk="1" hangingPunct="1"/>
            <a:r>
              <a:rPr lang="en-US" sz="2800" b="1" dirty="0" smtClean="0">
                <a:ea typeface="ＭＳ Ｐゴシック" charset="-128"/>
              </a:rPr>
              <a:t>External hemorrhage noted to increase as casualty resuscitated in ED</a:t>
            </a:r>
          </a:p>
          <a:p>
            <a:pPr eaLnBrk="1" hangingPunct="1"/>
            <a:r>
              <a:rPr lang="en-US" sz="2800" b="1" dirty="0" smtClean="0">
                <a:ea typeface="ＭＳ Ｐゴシック" charset="-128"/>
              </a:rPr>
              <a:t>No record of Combat Gauze use</a:t>
            </a:r>
          </a:p>
          <a:p>
            <a:pPr eaLnBrk="1" hangingPunct="1"/>
            <a:r>
              <a:rPr lang="en-US" sz="2800" b="1" dirty="0" smtClean="0">
                <a:ea typeface="ＭＳ Ｐゴシック" charset="-128"/>
              </a:rPr>
              <a:t>All injuries noted to be extrapleural</a:t>
            </a:r>
          </a:p>
          <a:p>
            <a:pPr eaLnBrk="1" hangingPunct="1"/>
            <a:r>
              <a:rPr lang="en-US" sz="2800" b="1" dirty="0" smtClean="0">
                <a:ea typeface="ＭＳ Ｐゴシック" charset="-128"/>
              </a:rPr>
              <a:t>Lesson learned: see following slide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1295400" y="0"/>
            <a:ext cx="7848600" cy="1143000"/>
          </a:xfrm>
        </p:spPr>
        <p:txBody>
          <a:bodyPr/>
          <a:lstStyle/>
          <a:p>
            <a:pPr eaLnBrk="1" hangingPunct="1"/>
            <a:r>
              <a:rPr lang="en-US" sz="5400" dirty="0" smtClean="0">
                <a:ea typeface="ＭＳ Ｐゴシック" charset="-128"/>
              </a:rPr>
              <a:t>Combat Gauze™ </a:t>
            </a:r>
          </a:p>
        </p:txBody>
      </p:sp>
      <p:sp>
        <p:nvSpPr>
          <p:cNvPr id="60419" name="Content Placeholder 2"/>
          <p:cNvSpPr>
            <a:spLocks noGrp="1"/>
          </p:cNvSpPr>
          <p:nvPr>
            <p:ph idx="4294967295"/>
          </p:nvPr>
        </p:nvSpPr>
        <p:spPr>
          <a:xfrm>
            <a:off x="914400" y="5638800"/>
            <a:ext cx="7467600" cy="685800"/>
          </a:xfrm>
        </p:spPr>
        <p:txBody>
          <a:bodyPr/>
          <a:lstStyle/>
          <a:p>
            <a:pPr algn="ctr" eaLnBrk="1" hangingPunct="1">
              <a:buFontTx/>
              <a:buNone/>
            </a:pPr>
            <a:r>
              <a:rPr lang="en-US" sz="3600" b="1" i="1" dirty="0" smtClean="0">
                <a:ea typeface="ＭＳ Ｐゴシック" charset="-128"/>
              </a:rPr>
              <a:t>It doesn’t work if you don’t use it.</a:t>
            </a:r>
          </a:p>
        </p:txBody>
      </p:sp>
      <p:pic>
        <p:nvPicPr>
          <p:cNvPr id="60420" name="Picture 5" descr="CG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1371600"/>
            <a:ext cx="33401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295400" y="0"/>
            <a:ext cx="7848600" cy="1143000"/>
          </a:xfrm>
        </p:spPr>
        <p:txBody>
          <a:bodyPr/>
          <a:lstStyle/>
          <a:p>
            <a:pPr eaLnBrk="1" hangingPunct="1"/>
            <a:r>
              <a:rPr lang="en-US" sz="5400" dirty="0" smtClean="0">
                <a:ea typeface="ＭＳ Ｐゴシック" charset="-128"/>
              </a:rPr>
              <a:t>Combat Gauze™ </a:t>
            </a:r>
          </a:p>
        </p:txBody>
      </p:sp>
      <p:sp>
        <p:nvSpPr>
          <p:cNvPr id="61443" name="Content Placeholder 2"/>
          <p:cNvSpPr>
            <a:spLocks noGrp="1"/>
          </p:cNvSpPr>
          <p:nvPr>
            <p:ph idx="4294967295"/>
          </p:nvPr>
        </p:nvSpPr>
        <p:spPr>
          <a:xfrm>
            <a:off x="914400" y="4419600"/>
            <a:ext cx="7467600" cy="685800"/>
          </a:xfrm>
        </p:spPr>
        <p:txBody>
          <a:bodyPr/>
          <a:lstStyle/>
          <a:p>
            <a:pPr algn="ctr" eaLnBrk="1" hangingPunct="1">
              <a:buFontTx/>
              <a:buNone/>
            </a:pPr>
            <a:r>
              <a:rPr lang="en-US" sz="3600" b="1" dirty="0" smtClean="0">
                <a:ea typeface="ＭＳ Ｐゴシック" charset="-128"/>
              </a:rPr>
              <a:t>Point of Emphasis:</a:t>
            </a:r>
          </a:p>
          <a:p>
            <a:pPr algn="ctr" eaLnBrk="1" hangingPunct="1">
              <a:buFontTx/>
              <a:buNone/>
            </a:pPr>
            <a:r>
              <a:rPr lang="en-US" sz="3600" b="1" dirty="0" smtClean="0">
                <a:ea typeface="ＭＳ Ｐゴシック" charset="-128"/>
              </a:rPr>
              <a:t>If making a pressure dressing – </a:t>
            </a:r>
            <a:r>
              <a:rPr lang="en-US" sz="3600" b="1" u="sng" dirty="0" smtClean="0">
                <a:ea typeface="ＭＳ Ｐゴシック" charset="-128"/>
              </a:rPr>
              <a:t>Combat Gauze</a:t>
            </a:r>
            <a:r>
              <a:rPr lang="en-US" sz="3600" b="1" dirty="0" smtClean="0">
                <a:ea typeface="ＭＳ Ｐゴシック" charset="-128"/>
              </a:rPr>
              <a:t> should be the first layer to stop bleeding</a:t>
            </a:r>
          </a:p>
        </p:txBody>
      </p:sp>
      <p:pic>
        <p:nvPicPr>
          <p:cNvPr id="61444" name="Picture 5" descr="CG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28988" y="1219200"/>
            <a:ext cx="2386012"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914400" y="2667000"/>
            <a:ext cx="6858000" cy="1143000"/>
          </a:xfrm>
        </p:spPr>
        <p:txBody>
          <a:bodyPr/>
          <a:lstStyle/>
          <a:p>
            <a:pPr eaLnBrk="1" hangingPunct="1"/>
            <a:r>
              <a:rPr lang="en-US" sz="5400" dirty="0" smtClean="0">
                <a:ea typeface="ＭＳ Ｐゴシック" charset="-128"/>
              </a:rPr>
              <a:t>Intraosseous Devices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a:fld id="{8ADADB9B-4A6E-4E94-8CF2-4641B32ECBCB}" type="slidenum">
              <a:rPr lang="en-US" sz="1400"/>
              <a:pPr algn="r"/>
              <a:t>58</a:t>
            </a:fld>
            <a:endParaRPr lang="en-US" sz="1400" dirty="0"/>
          </a:p>
        </p:txBody>
      </p:sp>
      <p:pic>
        <p:nvPicPr>
          <p:cNvPr id="63491" name="Picture 6" descr="Slid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a:fld id="{708C734E-24CD-4C15-B6A5-C7800F3EA0D1}" type="slidenum">
              <a:rPr lang="en-US" sz="1400"/>
              <a:pPr algn="r"/>
              <a:t>59</a:t>
            </a:fld>
            <a:endParaRPr lang="en-US" sz="1400" dirty="0"/>
          </a:p>
        </p:txBody>
      </p:sp>
      <p:pic>
        <p:nvPicPr>
          <p:cNvPr id="64515" name="Picture 6" descr="Slide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1600200" y="152400"/>
            <a:ext cx="6858000" cy="1143000"/>
          </a:xfrm>
        </p:spPr>
        <p:txBody>
          <a:bodyPr lIns="91408" tIns="45704" rIns="91408" bIns="45704"/>
          <a:lstStyle/>
          <a:p>
            <a:pPr eaLnBrk="1" hangingPunct="1"/>
            <a:r>
              <a:rPr lang="en-US" sz="4400" dirty="0" smtClean="0"/>
              <a:t>Eliminating Preventable Death on the Battlefield</a:t>
            </a:r>
          </a:p>
        </p:txBody>
      </p:sp>
      <p:sp>
        <p:nvSpPr>
          <p:cNvPr id="10244" name="Text Box 4"/>
          <p:cNvSpPr txBox="1">
            <a:spLocks noChangeArrowheads="1"/>
          </p:cNvSpPr>
          <p:nvPr/>
        </p:nvSpPr>
        <p:spPr bwMode="auto">
          <a:xfrm>
            <a:off x="295275" y="4525963"/>
            <a:ext cx="7574013" cy="2123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buFontTx/>
              <a:buChar char="•"/>
            </a:pPr>
            <a:r>
              <a:rPr lang="en-US" sz="3600" b="1" dirty="0">
                <a:latin typeface="Times New Roman" pitchFamily="18" charset="0"/>
                <a:cs typeface="Times New Roman" pitchFamily="18" charset="0"/>
              </a:rPr>
              <a:t> </a:t>
            </a:r>
            <a:r>
              <a:rPr lang="en-US" sz="3200" b="1" dirty="0">
                <a:latin typeface="Times New Roman" pitchFamily="18" charset="0"/>
                <a:cs typeface="Times New Roman" pitchFamily="18" charset="0"/>
              </a:rPr>
              <a:t>Kotwal et al – Archives of Surgery 2011</a:t>
            </a:r>
          </a:p>
          <a:p>
            <a:pPr algn="l" eaLnBrk="1" hangingPunct="1">
              <a:buFontTx/>
              <a:buChar char="•"/>
            </a:pP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All</a:t>
            </a:r>
            <a:r>
              <a:rPr lang="en-US" sz="3200" b="1" dirty="0">
                <a:latin typeface="Times New Roman" pitchFamily="18" charset="0"/>
                <a:cs typeface="Times New Roman" pitchFamily="18" charset="0"/>
              </a:rPr>
              <a:t> Rangers and docs trained in TCCC</a:t>
            </a:r>
          </a:p>
          <a:p>
            <a:pPr algn="l" eaLnBrk="1" hangingPunct="1">
              <a:buFontTx/>
              <a:buChar char="•"/>
            </a:pPr>
            <a:r>
              <a:rPr lang="en-US" sz="3200" b="1" dirty="0">
                <a:latin typeface="Times New Roman" pitchFamily="18" charset="0"/>
                <a:cs typeface="Times New Roman" pitchFamily="18" charset="0"/>
              </a:rPr>
              <a:t> Ranger preventable death incidence: </a:t>
            </a:r>
            <a:r>
              <a:rPr lang="en-US" sz="3200" b="1" u="sng" dirty="0">
                <a:solidFill>
                  <a:srgbClr val="FF3300"/>
                </a:solidFill>
                <a:latin typeface="Times New Roman" pitchFamily="18" charset="0"/>
                <a:cs typeface="Times New Roman" pitchFamily="18" charset="0"/>
              </a:rPr>
              <a:t>3%</a:t>
            </a:r>
          </a:p>
          <a:p>
            <a:pPr algn="l" eaLnBrk="1" hangingPunct="1">
              <a:buFontTx/>
              <a:buChar char="•"/>
            </a:pPr>
            <a:r>
              <a:rPr lang="en-US" sz="3200" b="1" dirty="0">
                <a:latin typeface="Times New Roman" pitchFamily="18" charset="0"/>
                <a:cs typeface="Times New Roman" pitchFamily="18" charset="0"/>
              </a:rPr>
              <a:t> U.S. military preventable deaths: </a:t>
            </a:r>
            <a:r>
              <a:rPr lang="en-US" sz="3200" b="1" u="sng" dirty="0">
                <a:solidFill>
                  <a:srgbClr val="FF3300"/>
                </a:solidFill>
                <a:latin typeface="Times New Roman" pitchFamily="18" charset="0"/>
                <a:cs typeface="Times New Roman" pitchFamily="18" charset="0"/>
              </a:rPr>
              <a:t>24%</a:t>
            </a:r>
          </a:p>
        </p:txBody>
      </p:sp>
      <p:pic>
        <p:nvPicPr>
          <p:cNvPr id="10245" name="Picture 4" descr="CUF Tourniquet 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95600" y="1547813"/>
            <a:ext cx="3124200" cy="2795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Slide3"/>
          <p:cNvPicPr>
            <a:picLocks noChangeAspect="1" noChangeArrowheads="1"/>
          </p:cNvPicPr>
          <p:nvPr/>
        </p:nvPicPr>
        <p:blipFill>
          <a:blip r:embed="rId3" cstate="print">
            <a:extLst>
              <a:ext uri="{28A0092B-C50C-407E-A947-70E740481C1C}">
                <a14:useLocalDpi xmlns="" xmlns:a14="http://schemas.microsoft.com/office/drawing/2010/main" val="0"/>
              </a:ext>
            </a:extLst>
          </a:blip>
          <a:srcRect r="2" b="92"/>
          <a:stretch>
            <a:fillRect/>
          </a:stretch>
        </p:blipFill>
        <p:spPr bwMode="auto">
          <a:xfrm>
            <a:off x="990600" y="1573213"/>
            <a:ext cx="7162800" cy="398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Text Box 7"/>
          <p:cNvSpPr txBox="1">
            <a:spLocks noChangeArrowheads="1"/>
          </p:cNvSpPr>
          <p:nvPr/>
        </p:nvSpPr>
        <p:spPr bwMode="auto">
          <a:xfrm>
            <a:off x="2414588" y="5753100"/>
            <a:ext cx="431482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3200" b="1" dirty="0">
                <a:latin typeface="Times New Roman" pitchFamily="18" charset="0"/>
              </a:rPr>
              <a:t>Note sternal IO in place</a:t>
            </a:r>
          </a:p>
        </p:txBody>
      </p:sp>
      <p:sp>
        <p:nvSpPr>
          <p:cNvPr id="65540" name="Line 8"/>
          <p:cNvSpPr>
            <a:spLocks noChangeShapeType="1"/>
          </p:cNvSpPr>
          <p:nvPr/>
        </p:nvSpPr>
        <p:spPr bwMode="auto">
          <a:xfrm flipV="1">
            <a:off x="4876800" y="4267200"/>
            <a:ext cx="381000" cy="838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fld id="{E29E42D6-5FEB-4B7E-9D37-22EB3CDC31BF}" type="slidenum">
              <a:rPr lang="en-US" sz="1400">
                <a:latin typeface="Arial" charset="0"/>
              </a:rPr>
              <a:pPr algn="r" eaLnBrk="1" hangingPunct="1"/>
              <a:t>61</a:t>
            </a:fld>
            <a:endParaRPr lang="en-US" sz="1400" dirty="0">
              <a:latin typeface="Arial" charset="0"/>
            </a:endParaRPr>
          </a:p>
        </p:txBody>
      </p:sp>
      <p:pic>
        <p:nvPicPr>
          <p:cNvPr id="66563" name="Picture 7" descr="Slide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4" name="Text Box 8"/>
          <p:cNvSpPr txBox="1">
            <a:spLocks noChangeArrowheads="1"/>
          </p:cNvSpPr>
          <p:nvPr/>
        </p:nvSpPr>
        <p:spPr bwMode="auto">
          <a:xfrm>
            <a:off x="2559050" y="30163"/>
            <a:ext cx="32321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3200" b="1" dirty="0">
                <a:solidFill>
                  <a:srgbClr val="FFFF00"/>
                </a:solidFill>
                <a:latin typeface="Times New Roman" pitchFamily="18" charset="0"/>
              </a:rPr>
              <a:t>Autopsy CT Scan</a:t>
            </a:r>
          </a:p>
        </p:txBody>
      </p:sp>
      <p:sp>
        <p:nvSpPr>
          <p:cNvPr id="66565" name="Text Box 9"/>
          <p:cNvSpPr txBox="1">
            <a:spLocks noChangeArrowheads="1"/>
          </p:cNvSpPr>
          <p:nvPr/>
        </p:nvSpPr>
        <p:spPr bwMode="auto">
          <a:xfrm>
            <a:off x="381000" y="6162675"/>
            <a:ext cx="8189913"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2800" b="1" dirty="0">
                <a:solidFill>
                  <a:srgbClr val="FFFF00"/>
                </a:solidFill>
                <a:latin typeface="Times New Roman" pitchFamily="18" charset="0"/>
              </a:rPr>
              <a:t>This is NOT where you want the infused fluids to go!</a:t>
            </a:r>
          </a:p>
          <a:p>
            <a:pPr algn="l"/>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idx="4294967295"/>
          </p:nvPr>
        </p:nvSpPr>
        <p:spPr>
          <a:xfrm>
            <a:off x="1447800" y="76200"/>
            <a:ext cx="6858000" cy="1143000"/>
          </a:xfrm>
        </p:spPr>
        <p:txBody>
          <a:bodyPr>
            <a:normAutofit fontScale="90000"/>
          </a:bodyPr>
          <a:lstStyle/>
          <a:p>
            <a:pPr eaLnBrk="1" hangingPunct="1">
              <a:defRPr/>
            </a:pPr>
            <a:r>
              <a:rPr lang="en-US" sz="4400" dirty="0" smtClean="0">
                <a:ea typeface="ＭＳ Ｐゴシック" charset="-128"/>
              </a:rPr>
              <a:t>IO Devices</a:t>
            </a:r>
            <a:br>
              <a:rPr lang="en-US" sz="4400" dirty="0" smtClean="0">
                <a:ea typeface="ＭＳ Ｐゴシック" charset="-128"/>
              </a:rPr>
            </a:br>
            <a:r>
              <a:rPr lang="en-US" sz="4400" dirty="0" smtClean="0">
                <a:ea typeface="ＭＳ Ｐゴシック" charset="-128"/>
              </a:rPr>
              <a:t>Lessons Learned</a:t>
            </a:r>
          </a:p>
        </p:txBody>
      </p:sp>
      <p:sp>
        <p:nvSpPr>
          <p:cNvPr id="67587" name="Content Placeholder 2"/>
          <p:cNvSpPr>
            <a:spLocks noGrp="1"/>
          </p:cNvSpPr>
          <p:nvPr>
            <p:ph idx="4294967295"/>
          </p:nvPr>
        </p:nvSpPr>
        <p:spPr>
          <a:xfrm>
            <a:off x="0" y="5761038"/>
            <a:ext cx="8763000" cy="1401762"/>
          </a:xfrm>
        </p:spPr>
        <p:txBody>
          <a:bodyPr/>
          <a:lstStyle/>
          <a:p>
            <a:pPr eaLnBrk="1" hangingPunct="1">
              <a:buFontTx/>
              <a:buNone/>
            </a:pPr>
            <a:r>
              <a:rPr lang="en-US" sz="2800" b="1" dirty="0" smtClean="0">
                <a:ea typeface="ＭＳ Ｐゴシック" charset="-128"/>
              </a:rPr>
              <a:t>   Do you really want to try to tell these two IO needles apart in the dark in a tactical mass casualty scenario? </a:t>
            </a:r>
          </a:p>
        </p:txBody>
      </p:sp>
      <p:pic>
        <p:nvPicPr>
          <p:cNvPr id="67589" name="Picture 6" descr="Slide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0" y="2400300"/>
            <a:ext cx="4343400" cy="325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90" name="Text Box 6"/>
          <p:cNvSpPr txBox="1">
            <a:spLocks noChangeArrowheads="1"/>
          </p:cNvSpPr>
          <p:nvPr/>
        </p:nvSpPr>
        <p:spPr bwMode="auto">
          <a:xfrm>
            <a:off x="2527300" y="1531938"/>
            <a:ext cx="4732338"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eaLnBrk="1" hangingPunct="1"/>
            <a:r>
              <a:rPr lang="en-US" sz="2800" b="1" dirty="0"/>
              <a:t>Sternal IO           Extremity IO</a:t>
            </a:r>
          </a:p>
        </p:txBody>
      </p:sp>
      <p:sp>
        <p:nvSpPr>
          <p:cNvPr id="67591" name="Line 7"/>
          <p:cNvSpPr>
            <a:spLocks noChangeShapeType="1"/>
          </p:cNvSpPr>
          <p:nvPr/>
        </p:nvSpPr>
        <p:spPr bwMode="auto">
          <a:xfrm>
            <a:off x="3657600" y="2057400"/>
            <a:ext cx="381000" cy="7620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67592" name="Line 8"/>
          <p:cNvSpPr>
            <a:spLocks noChangeShapeType="1"/>
          </p:cNvSpPr>
          <p:nvPr/>
        </p:nvSpPr>
        <p:spPr bwMode="auto">
          <a:xfrm flipH="1">
            <a:off x="5410200" y="2057400"/>
            <a:ext cx="381000" cy="6096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914400" y="2667000"/>
            <a:ext cx="6858000" cy="1143000"/>
          </a:xfrm>
        </p:spPr>
        <p:txBody>
          <a:bodyPr/>
          <a:lstStyle/>
          <a:p>
            <a:pPr eaLnBrk="1" hangingPunct="1"/>
            <a:r>
              <a:rPr lang="en-US" sz="4800" dirty="0" smtClean="0">
                <a:ea typeface="ＭＳ Ｐゴシック" charset="-128"/>
              </a:rPr>
              <a:t>Hypothermia Prevention Equipment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838200" y="76200"/>
            <a:ext cx="8229600" cy="1143000"/>
          </a:xfrm>
        </p:spPr>
        <p:txBody>
          <a:bodyPr/>
          <a:lstStyle/>
          <a:p>
            <a:pPr eaLnBrk="1" hangingPunct="1"/>
            <a:r>
              <a:rPr lang="en-US" sz="5400" dirty="0" smtClean="0">
                <a:ea typeface="ＭＳ Ｐゴシック" charset="-128"/>
              </a:rPr>
              <a:t>Ready Heat Skin Burns</a:t>
            </a:r>
          </a:p>
        </p:txBody>
      </p:sp>
      <p:sp>
        <p:nvSpPr>
          <p:cNvPr id="69635" name="Rectangle 3"/>
          <p:cNvSpPr>
            <a:spLocks noGrp="1" noChangeArrowheads="1"/>
          </p:cNvSpPr>
          <p:nvPr>
            <p:ph idx="1"/>
          </p:nvPr>
        </p:nvSpPr>
        <p:spPr>
          <a:xfrm>
            <a:off x="457200" y="1341438"/>
            <a:ext cx="8229600" cy="4525962"/>
          </a:xfrm>
        </p:spPr>
        <p:txBody>
          <a:bodyPr/>
          <a:lstStyle/>
          <a:p>
            <a:pPr eaLnBrk="1" hangingPunct="1"/>
            <a:r>
              <a:rPr lang="en-US" b="1" dirty="0" smtClean="0"/>
              <a:t>Do </a:t>
            </a:r>
            <a:r>
              <a:rPr lang="en-US" b="1" u="sng" dirty="0" smtClean="0"/>
              <a:t>NOT</a:t>
            </a:r>
            <a:r>
              <a:rPr lang="en-US" b="1" dirty="0" smtClean="0"/>
              <a:t> place the Ready-Heat Blanket directly on the skin - multiple reports of skin burns from this being done</a:t>
            </a:r>
          </a:p>
          <a:p>
            <a:pPr eaLnBrk="1" hangingPunct="1"/>
            <a:r>
              <a:rPr lang="en-US" b="1" dirty="0" smtClean="0"/>
              <a:t> Keep T-shirt on</a:t>
            </a:r>
          </a:p>
          <a:p>
            <a:pPr eaLnBrk="1" hangingPunct="1"/>
            <a:endParaRPr lang="en-US" b="1" dirty="0" smtClean="0">
              <a:ea typeface="ＭＳ Ｐゴシック" charset="-128"/>
            </a:endParaRPr>
          </a:p>
        </p:txBody>
      </p:sp>
      <p:pic>
        <p:nvPicPr>
          <p:cNvPr id="69636" name="Picture 3" descr="HPMK Burn edited.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42975" y="3667125"/>
            <a:ext cx="7258050" cy="311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7" name="Oval 5"/>
          <p:cNvSpPr>
            <a:spLocks noChangeArrowheads="1"/>
          </p:cNvSpPr>
          <p:nvPr/>
        </p:nvSpPr>
        <p:spPr bwMode="auto">
          <a:xfrm>
            <a:off x="2133600" y="4953000"/>
            <a:ext cx="2514600" cy="1828800"/>
          </a:xfrm>
          <a:prstGeom prst="ellipse">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69638" name="Oval 6"/>
          <p:cNvSpPr>
            <a:spLocks noChangeArrowheads="1"/>
          </p:cNvSpPr>
          <p:nvPr/>
        </p:nvSpPr>
        <p:spPr bwMode="auto">
          <a:xfrm>
            <a:off x="5638800" y="5181600"/>
            <a:ext cx="2209800" cy="1600200"/>
          </a:xfrm>
          <a:prstGeom prst="ellipse">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914400" y="2667000"/>
            <a:ext cx="6858000" cy="1143000"/>
          </a:xfrm>
        </p:spPr>
        <p:txBody>
          <a:bodyPr/>
          <a:lstStyle/>
          <a:p>
            <a:pPr eaLnBrk="1" hangingPunct="1"/>
            <a:r>
              <a:rPr lang="en-US" sz="4800" dirty="0" smtClean="0">
                <a:ea typeface="ＭＳ Ｐゴシック" charset="-128"/>
              </a:rPr>
              <a:t>Toxic Products of Combustion in Burning Vehicles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371600" y="0"/>
            <a:ext cx="7620000" cy="1325563"/>
          </a:xfrm>
        </p:spPr>
        <p:txBody>
          <a:bodyPr/>
          <a:lstStyle/>
          <a:p>
            <a:pPr eaLnBrk="1" hangingPunct="1"/>
            <a:r>
              <a:rPr lang="en-US" sz="4400" dirty="0" smtClean="0"/>
              <a:t>Possible Halon Exposure in a Combat Medic Presentation</a:t>
            </a:r>
          </a:p>
        </p:txBody>
      </p:sp>
      <p:sp>
        <p:nvSpPr>
          <p:cNvPr id="71683" name="Content Placeholder 2"/>
          <p:cNvSpPr>
            <a:spLocks noGrp="1"/>
          </p:cNvSpPr>
          <p:nvPr>
            <p:ph idx="1"/>
          </p:nvPr>
        </p:nvSpPr>
        <p:spPr>
          <a:xfrm>
            <a:off x="685800" y="1828800"/>
            <a:ext cx="8229600" cy="4525963"/>
          </a:xfrm>
        </p:spPr>
        <p:txBody>
          <a:bodyPr/>
          <a:lstStyle/>
          <a:p>
            <a:pPr eaLnBrk="1" hangingPunct="1">
              <a:lnSpc>
                <a:spcPct val="90000"/>
              </a:lnSpc>
            </a:pPr>
            <a:r>
              <a:rPr lang="en-US" sz="2800" b="1" dirty="0" smtClean="0"/>
              <a:t>Ground vehicle convoy in Afghanistan</a:t>
            </a:r>
          </a:p>
          <a:p>
            <a:pPr eaLnBrk="1" hangingPunct="1">
              <a:lnSpc>
                <a:spcPct val="90000"/>
              </a:lnSpc>
            </a:pPr>
            <a:r>
              <a:rPr lang="en-US" sz="2800" b="1" dirty="0" smtClean="0"/>
              <a:t>Casualties inside vehicles during and after AFES discharge</a:t>
            </a:r>
          </a:p>
          <a:p>
            <a:pPr lvl="1" eaLnBrk="1" hangingPunct="1">
              <a:lnSpc>
                <a:spcPct val="90000"/>
              </a:lnSpc>
            </a:pPr>
            <a:r>
              <a:rPr lang="en-US" b="1" dirty="0" smtClean="0"/>
              <a:t>“Smoldering” inside vehicle during casualty treatment</a:t>
            </a:r>
          </a:p>
          <a:p>
            <a:pPr eaLnBrk="1" hangingPunct="1">
              <a:lnSpc>
                <a:spcPct val="90000"/>
              </a:lnSpc>
            </a:pPr>
            <a:r>
              <a:rPr lang="en-US" sz="2800" b="1" dirty="0" smtClean="0"/>
              <a:t>Total time of exposure to fire suppression agent unknown</a:t>
            </a:r>
          </a:p>
          <a:p>
            <a:pPr eaLnBrk="1" hangingPunct="1">
              <a:lnSpc>
                <a:spcPct val="90000"/>
              </a:lnSpc>
            </a:pPr>
            <a:r>
              <a:rPr lang="en-US" sz="2800" b="1" dirty="0" smtClean="0"/>
              <a:t>Halon blamed for subsequent pulmonary sx in casualties and medic</a:t>
            </a:r>
          </a:p>
          <a:p>
            <a:pPr eaLnBrk="1" hangingPunct="1">
              <a:lnSpc>
                <a:spcPct val="90000"/>
              </a:lnSpc>
            </a:pPr>
            <a:r>
              <a:rPr lang="en-US" sz="2800" b="1" dirty="0" smtClean="0"/>
              <a:t>Halon off-gassing from casualties’ clothing in helo?</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9"/>
          <p:cNvSpPr>
            <a:spLocks noGrp="1"/>
          </p:cNvSpPr>
          <p:nvPr>
            <p:ph type="title"/>
          </p:nvPr>
        </p:nvSpPr>
        <p:spPr>
          <a:xfrm>
            <a:off x="1676400" y="22225"/>
            <a:ext cx="6781800" cy="1143000"/>
          </a:xfrm>
        </p:spPr>
        <p:txBody>
          <a:bodyPr/>
          <a:lstStyle/>
          <a:p>
            <a:pPr eaLnBrk="1" hangingPunct="1"/>
            <a:r>
              <a:rPr lang="en-US" sz="5400" dirty="0" smtClean="0"/>
              <a:t>What is “Halon”?</a:t>
            </a:r>
          </a:p>
        </p:txBody>
      </p:sp>
      <p:sp>
        <p:nvSpPr>
          <p:cNvPr id="72707" name="Vertical Text Placeholder 10"/>
          <p:cNvSpPr>
            <a:spLocks noGrp="1"/>
          </p:cNvSpPr>
          <p:nvPr>
            <p:ph type="body" orient="vert" idx="1"/>
          </p:nvPr>
        </p:nvSpPr>
        <p:spPr/>
        <p:txBody>
          <a:bodyPr vert="horz"/>
          <a:lstStyle/>
          <a:p>
            <a:pPr eaLnBrk="1" hangingPunct="1"/>
            <a:r>
              <a:rPr lang="en-US" b="1" dirty="0" smtClean="0"/>
              <a:t>Halons are a group of chemical compounds consisting of hydrogen and carbon with linked halogens like bromine</a:t>
            </a:r>
          </a:p>
          <a:p>
            <a:pPr lvl="1" eaLnBrk="1" hangingPunct="1"/>
            <a:r>
              <a:rPr lang="en-US" b="1" dirty="0" smtClean="0"/>
              <a:t>There are many commercial halons with many uses, including fire suppression</a:t>
            </a:r>
          </a:p>
          <a:p>
            <a:pPr lvl="1" eaLnBrk="1" hangingPunct="1"/>
            <a:r>
              <a:rPr lang="en-US" b="1" dirty="0" smtClean="0"/>
              <a:t>Halon 1301 used in fire suppression systems in tactical vehicles phased out in mid-1990s</a:t>
            </a:r>
          </a:p>
          <a:p>
            <a:pPr eaLnBrk="1" hangingPunct="1">
              <a:lnSpc>
                <a:spcPct val="80000"/>
              </a:lnSpc>
            </a:pPr>
            <a:r>
              <a:rPr lang="en-US" sz="3000" b="1" dirty="0" smtClean="0"/>
              <a:t>HFC-227 is the new agent</a:t>
            </a:r>
          </a:p>
          <a:p>
            <a:pPr eaLnBrk="1" hangingPunct="1">
              <a:lnSpc>
                <a:spcPct val="80000"/>
              </a:lnSpc>
            </a:pPr>
            <a:r>
              <a:rPr lang="en-US" sz="3000" b="1" dirty="0" smtClean="0"/>
              <a:t>Non-toxic BUT</a:t>
            </a:r>
            <a:endParaRPr lang="en-US" b="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1524000" y="228600"/>
            <a:ext cx="6781800" cy="1143000"/>
          </a:xfrm>
        </p:spPr>
        <p:txBody>
          <a:bodyPr/>
          <a:lstStyle/>
          <a:p>
            <a:pPr eaLnBrk="1" hangingPunct="1"/>
            <a:r>
              <a:rPr lang="en-US" dirty="0" smtClean="0"/>
              <a:t>Toxic Byproducts of Combustion</a:t>
            </a:r>
          </a:p>
        </p:txBody>
      </p:sp>
      <p:sp>
        <p:nvSpPr>
          <p:cNvPr id="73731" name="Vertical Text Placeholder 4"/>
          <p:cNvSpPr>
            <a:spLocks noGrp="1"/>
          </p:cNvSpPr>
          <p:nvPr>
            <p:ph type="body" orient="vert" idx="1"/>
          </p:nvPr>
        </p:nvSpPr>
        <p:spPr>
          <a:xfrm>
            <a:off x="609600" y="1828800"/>
            <a:ext cx="8229600" cy="3908425"/>
          </a:xfrm>
        </p:spPr>
        <p:txBody>
          <a:bodyPr vert="horz"/>
          <a:lstStyle/>
          <a:p>
            <a:pPr eaLnBrk="1" hangingPunct="1">
              <a:lnSpc>
                <a:spcPct val="90000"/>
              </a:lnSpc>
            </a:pPr>
            <a:r>
              <a:rPr lang="en-US" b="1" dirty="0" smtClean="0">
                <a:solidFill>
                  <a:srgbClr val="000000"/>
                </a:solidFill>
                <a:cs typeface="Arial" charset="0"/>
                <a:sym typeface="Arial" charset="0"/>
              </a:rPr>
              <a:t>Fires in tactical vehicles can produce a variety of toxic byproducts:</a:t>
            </a:r>
          </a:p>
          <a:p>
            <a:pPr lvl="1" eaLnBrk="1" hangingPunct="1">
              <a:lnSpc>
                <a:spcPct val="90000"/>
              </a:lnSpc>
            </a:pPr>
            <a:r>
              <a:rPr lang="en-US" sz="3200" b="1" dirty="0" smtClean="0">
                <a:solidFill>
                  <a:srgbClr val="000000"/>
                </a:solidFill>
                <a:cs typeface="Arial" charset="0"/>
                <a:sym typeface="Arial" charset="0"/>
              </a:rPr>
              <a:t>Nitrous oxide, nitrous dioxide</a:t>
            </a:r>
          </a:p>
          <a:p>
            <a:pPr lvl="1" eaLnBrk="1" hangingPunct="1">
              <a:lnSpc>
                <a:spcPct val="90000"/>
              </a:lnSpc>
            </a:pPr>
            <a:r>
              <a:rPr lang="en-US" sz="3200" b="1" dirty="0" smtClean="0">
                <a:solidFill>
                  <a:srgbClr val="000000"/>
                </a:solidFill>
                <a:cs typeface="Arial" charset="0"/>
                <a:sym typeface="Arial" charset="0"/>
              </a:rPr>
              <a:t>Carbon monoxide, carbon dioxide</a:t>
            </a:r>
          </a:p>
          <a:p>
            <a:pPr lvl="1" eaLnBrk="1" hangingPunct="1">
              <a:lnSpc>
                <a:spcPct val="90000"/>
              </a:lnSpc>
            </a:pPr>
            <a:r>
              <a:rPr lang="en-US" sz="3200" b="1" dirty="0" smtClean="0">
                <a:solidFill>
                  <a:srgbClr val="000000"/>
                </a:solidFill>
                <a:cs typeface="Arial" charset="0"/>
                <a:sym typeface="Arial" charset="0"/>
              </a:rPr>
              <a:t>Hydrofluoric acid, hydrochloric acid, hydrogen cyanide</a:t>
            </a:r>
          </a:p>
          <a:p>
            <a:pPr lvl="1" eaLnBrk="1" hangingPunct="1">
              <a:lnSpc>
                <a:spcPct val="90000"/>
              </a:lnSpc>
            </a:pPr>
            <a:r>
              <a:rPr lang="en-US" sz="3200" b="1" dirty="0" smtClean="0">
                <a:solidFill>
                  <a:srgbClr val="000000"/>
                </a:solidFill>
                <a:cs typeface="Arial" charset="0"/>
                <a:sym typeface="Arial" charset="0"/>
              </a:rPr>
              <a:t>Acrolein, formaldehyde</a:t>
            </a:r>
          </a:p>
          <a:p>
            <a:pPr eaLnBrk="1" hangingPunct="1">
              <a:lnSpc>
                <a:spcPct val="90000"/>
              </a:lnSpc>
            </a:pPr>
            <a:r>
              <a:rPr lang="en-US" b="1" dirty="0" smtClean="0">
                <a:solidFill>
                  <a:srgbClr val="000000"/>
                </a:solidFill>
                <a:cs typeface="Arial" charset="0"/>
                <a:sym typeface="Arial" charset="0"/>
              </a:rPr>
              <a:t>These are all pulmonary irritants!</a:t>
            </a:r>
          </a:p>
          <a:p>
            <a:pPr eaLnBrk="1" hangingPunct="1">
              <a:lnSpc>
                <a:spcPct val="90000"/>
              </a:lnSpc>
            </a:pPr>
            <a:r>
              <a:rPr lang="en-US" b="1" dirty="0" smtClean="0">
                <a:solidFill>
                  <a:srgbClr val="000000"/>
                </a:solidFill>
                <a:cs typeface="Arial" charset="0"/>
                <a:sym typeface="Arial" charset="0"/>
              </a:rPr>
              <a:t>Also ammunition rounds “cooking off”</a:t>
            </a:r>
            <a:endParaRPr lang="en-US" b="1" dirty="0" smtClean="0">
              <a:solidFill>
                <a:srgbClr val="000000"/>
              </a:solidFill>
              <a:ea typeface="ヒラギノ角ゴ ProN W3" pitchFamily="-84" charset="-128"/>
              <a:sym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676400" y="0"/>
            <a:ext cx="6781800" cy="1524000"/>
          </a:xfrm>
        </p:spPr>
        <p:txBody>
          <a:bodyPr/>
          <a:lstStyle/>
          <a:p>
            <a:pPr eaLnBrk="1" hangingPunct="1"/>
            <a:r>
              <a:rPr lang="en-US" sz="4400" dirty="0" smtClean="0"/>
              <a:t>Field Treatment for Smoke and Toxic Fume Inhalation</a:t>
            </a:r>
          </a:p>
        </p:txBody>
      </p:sp>
      <p:sp>
        <p:nvSpPr>
          <p:cNvPr id="74755" name="Vertical Text Placeholder 2"/>
          <p:cNvSpPr>
            <a:spLocks noGrp="1"/>
          </p:cNvSpPr>
          <p:nvPr>
            <p:ph type="body" orient="vert" idx="1"/>
          </p:nvPr>
        </p:nvSpPr>
        <p:spPr>
          <a:xfrm>
            <a:off x="533400" y="2209800"/>
            <a:ext cx="8229600" cy="4343400"/>
          </a:xfrm>
        </p:spPr>
        <p:txBody>
          <a:bodyPr vert="horz"/>
          <a:lstStyle/>
          <a:p>
            <a:pPr eaLnBrk="1" hangingPunct="1">
              <a:lnSpc>
                <a:spcPct val="90000"/>
              </a:lnSpc>
            </a:pPr>
            <a:r>
              <a:rPr lang="en-US" b="1" dirty="0" smtClean="0">
                <a:solidFill>
                  <a:srgbClr val="FF0000"/>
                </a:solidFill>
              </a:rPr>
              <a:t>Prevent</a:t>
            </a:r>
            <a:r>
              <a:rPr lang="en-US" b="1" dirty="0" smtClean="0"/>
              <a:t> by removing the casualty from the burning vehicle as quickly as possible</a:t>
            </a:r>
          </a:p>
          <a:p>
            <a:pPr eaLnBrk="1" hangingPunct="1">
              <a:lnSpc>
                <a:spcPct val="90000"/>
              </a:lnSpc>
            </a:pPr>
            <a:r>
              <a:rPr lang="en-US" b="1" dirty="0" smtClean="0"/>
              <a:t>Pulse oximetry</a:t>
            </a:r>
            <a:r>
              <a:rPr lang="en-US" b="1" dirty="0" smtClean="0">
                <a:solidFill>
                  <a:schemeClr val="hlink"/>
                </a:solidFill>
              </a:rPr>
              <a:t> </a:t>
            </a:r>
            <a:r>
              <a:rPr lang="en-US" b="1" dirty="0" smtClean="0"/>
              <a:t>monitoring</a:t>
            </a:r>
          </a:p>
          <a:p>
            <a:pPr eaLnBrk="1" hangingPunct="1">
              <a:lnSpc>
                <a:spcPct val="90000"/>
              </a:lnSpc>
            </a:pPr>
            <a:r>
              <a:rPr lang="en-US" b="1" dirty="0" smtClean="0"/>
              <a:t>Aggressive airway management</a:t>
            </a:r>
          </a:p>
          <a:p>
            <a:pPr eaLnBrk="1" hangingPunct="1">
              <a:lnSpc>
                <a:spcPct val="90000"/>
              </a:lnSpc>
            </a:pPr>
            <a:r>
              <a:rPr lang="en-US" b="1" dirty="0" smtClean="0"/>
              <a:t>Documentation of smoke exposure</a:t>
            </a:r>
          </a:p>
          <a:p>
            <a:pPr eaLnBrk="1" hangingPunct="1">
              <a:lnSpc>
                <a:spcPct val="90000"/>
              </a:lnSpc>
            </a:pPr>
            <a:r>
              <a:rPr lang="en-US" b="1" dirty="0" smtClean="0">
                <a:solidFill>
                  <a:srgbClr val="FF0000"/>
                </a:solidFill>
              </a:rPr>
              <a:t>Oxygen when available if oxygen saturation is low or if casualty is having respiratory difficulty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295400" y="76200"/>
            <a:ext cx="7848600" cy="1143000"/>
          </a:xfrm>
        </p:spPr>
        <p:txBody>
          <a:bodyPr/>
          <a:lstStyle/>
          <a:p>
            <a:r>
              <a:rPr lang="en-US" sz="4400" dirty="0" smtClean="0"/>
              <a:t>TCCC in Canadian Forces</a:t>
            </a:r>
            <a:br>
              <a:rPr lang="en-US" sz="4400" dirty="0" smtClean="0"/>
            </a:br>
            <a:r>
              <a:rPr lang="en-US" sz="4400" dirty="0" smtClean="0"/>
              <a:t>Savage et al: Can J Surg 2011</a:t>
            </a:r>
          </a:p>
        </p:txBody>
      </p:sp>
      <p:pic>
        <p:nvPicPr>
          <p:cNvPr id="11267" name="Picture 3" descr="Savage 2011 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66850"/>
            <a:ext cx="9144000"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8" name="Picture 4" descr="Savage 2011 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733800"/>
            <a:ext cx="914400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a:off x="0" y="5943600"/>
            <a:ext cx="6553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1270" name="Line 6"/>
          <p:cNvSpPr>
            <a:spLocks noChangeShapeType="1"/>
          </p:cNvSpPr>
          <p:nvPr/>
        </p:nvSpPr>
        <p:spPr bwMode="auto">
          <a:xfrm>
            <a:off x="1524000" y="5486400"/>
            <a:ext cx="76200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914400" y="2667000"/>
            <a:ext cx="6858000" cy="1143000"/>
          </a:xfrm>
        </p:spPr>
        <p:txBody>
          <a:bodyPr/>
          <a:lstStyle/>
          <a:p>
            <a:pPr eaLnBrk="1" hangingPunct="1"/>
            <a:r>
              <a:rPr lang="en-US" sz="5400" dirty="0" smtClean="0">
                <a:ea typeface="ＭＳ Ｐゴシック" charset="-128"/>
              </a:rPr>
              <a:t>Analgesia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1600200" y="152400"/>
            <a:ext cx="6781800" cy="1143000"/>
          </a:xfrm>
        </p:spPr>
        <p:txBody>
          <a:bodyPr/>
          <a:lstStyle/>
          <a:p>
            <a:pPr eaLnBrk="1" hangingPunct="1"/>
            <a:r>
              <a:rPr lang="en-US" dirty="0" smtClean="0"/>
              <a:t>NO Narcotic Analgesia for Casualties in Shock</a:t>
            </a:r>
          </a:p>
        </p:txBody>
      </p:sp>
      <p:sp>
        <p:nvSpPr>
          <p:cNvPr id="76803" name="Rectangle 3"/>
          <p:cNvSpPr>
            <a:spLocks noGrp="1"/>
          </p:cNvSpPr>
          <p:nvPr>
            <p:ph type="body" idx="4294967295"/>
          </p:nvPr>
        </p:nvSpPr>
        <p:spPr>
          <a:xfrm>
            <a:off x="76200" y="2408238"/>
            <a:ext cx="8382000" cy="4525962"/>
          </a:xfrm>
        </p:spPr>
        <p:txBody>
          <a:bodyPr/>
          <a:lstStyle/>
          <a:p>
            <a:pPr eaLnBrk="1" hangingPunct="1">
              <a:lnSpc>
                <a:spcPct val="80000"/>
              </a:lnSpc>
            </a:pPr>
            <a:r>
              <a:rPr lang="en-US" sz="2800" b="1" dirty="0" smtClean="0"/>
              <a:t>Narcotics</a:t>
            </a:r>
            <a:r>
              <a:rPr lang="en-US" sz="2800" dirty="0" smtClean="0"/>
              <a:t> (morphine and fentanyl) are </a:t>
            </a:r>
            <a:r>
              <a:rPr lang="en-US" sz="2800" b="1" dirty="0" smtClean="0"/>
              <a:t>CONTRAINDICATED</a:t>
            </a:r>
            <a:r>
              <a:rPr lang="en-US" sz="2800" dirty="0" smtClean="0"/>
              <a:t> for casualties</a:t>
            </a:r>
          </a:p>
          <a:p>
            <a:pPr eaLnBrk="1" hangingPunct="1">
              <a:lnSpc>
                <a:spcPct val="80000"/>
              </a:lnSpc>
              <a:buFont typeface="Arial" charset="0"/>
              <a:buNone/>
            </a:pPr>
            <a:r>
              <a:rPr lang="en-US" sz="2800" dirty="0" smtClean="0"/>
              <a:t>    who are in shock or who are likely to </a:t>
            </a:r>
          </a:p>
          <a:p>
            <a:pPr eaLnBrk="1" hangingPunct="1">
              <a:lnSpc>
                <a:spcPct val="80000"/>
              </a:lnSpc>
              <a:buFont typeface="Arial" charset="0"/>
              <a:buNone/>
            </a:pPr>
            <a:r>
              <a:rPr lang="en-US" sz="2800" dirty="0" smtClean="0"/>
              <a:t>    go into shock; these agents may worsen</a:t>
            </a:r>
          </a:p>
          <a:p>
            <a:pPr eaLnBrk="1" hangingPunct="1">
              <a:lnSpc>
                <a:spcPct val="80000"/>
              </a:lnSpc>
              <a:buFont typeface="Arial" charset="0"/>
              <a:buNone/>
            </a:pPr>
            <a:r>
              <a:rPr lang="en-US" sz="2800" dirty="0" smtClean="0"/>
              <a:t>    their shock and increase the risk of death</a:t>
            </a:r>
          </a:p>
          <a:p>
            <a:pPr eaLnBrk="1" hangingPunct="1">
              <a:lnSpc>
                <a:spcPct val="80000"/>
              </a:lnSpc>
            </a:pPr>
            <a:r>
              <a:rPr lang="en-US" sz="2800" u="sng" dirty="0" smtClean="0"/>
              <a:t>Four</a:t>
            </a:r>
            <a:r>
              <a:rPr lang="en-US" sz="2800" dirty="0" smtClean="0"/>
              <a:t> casualties in two successive weekly telecons were noted to have gotten narcotics and were in shock during transport or on admission to the MTFs</a:t>
            </a:r>
          </a:p>
          <a:p>
            <a:pPr eaLnBrk="1" hangingPunct="1">
              <a:lnSpc>
                <a:spcPct val="80000"/>
              </a:lnSpc>
            </a:pPr>
            <a:r>
              <a:rPr lang="en-US" sz="2800" b="1" dirty="0" smtClean="0">
                <a:solidFill>
                  <a:srgbClr val="FF0000"/>
                </a:solidFill>
              </a:rPr>
              <a:t>Use </a:t>
            </a:r>
            <a:r>
              <a:rPr lang="en-US" sz="2800" b="1" u="sng" dirty="0" smtClean="0">
                <a:solidFill>
                  <a:srgbClr val="FF0000"/>
                </a:solidFill>
              </a:rPr>
              <a:t>ketamine</a:t>
            </a:r>
            <a:r>
              <a:rPr lang="en-US" sz="2800" b="1" dirty="0" smtClean="0">
                <a:solidFill>
                  <a:srgbClr val="FF0000"/>
                </a:solidFill>
              </a:rPr>
              <a:t> for casualties who are in shock or at risk of going into shock but are still having significant pain  </a:t>
            </a:r>
          </a:p>
          <a:p>
            <a:pPr eaLnBrk="1" hangingPunct="1">
              <a:lnSpc>
                <a:spcPct val="80000"/>
              </a:lnSpc>
            </a:pPr>
            <a:endParaRPr lang="en-US" sz="2800" b="1" dirty="0" smtClean="0">
              <a:solidFill>
                <a:srgbClr val="FF0000"/>
              </a:solidFill>
            </a:endParaRPr>
          </a:p>
        </p:txBody>
      </p:sp>
      <p:pic>
        <p:nvPicPr>
          <p:cNvPr id="76804" name="Picture 3" descr="morphine 20mg Injecto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5550" y="1524000"/>
            <a:ext cx="2609850" cy="206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5" name="Oval 5"/>
          <p:cNvSpPr>
            <a:spLocks noChangeArrowheads="1"/>
          </p:cNvSpPr>
          <p:nvPr/>
        </p:nvSpPr>
        <p:spPr bwMode="auto">
          <a:xfrm>
            <a:off x="6477000" y="1600200"/>
            <a:ext cx="2286000" cy="1981200"/>
          </a:xfrm>
          <a:prstGeom prst="ellipse">
            <a:avLst/>
          </a:prstGeom>
          <a:noFill/>
          <a:ln w="889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76806" name="Line 6"/>
          <p:cNvSpPr>
            <a:spLocks noChangeShapeType="1"/>
          </p:cNvSpPr>
          <p:nvPr/>
        </p:nvSpPr>
        <p:spPr bwMode="auto">
          <a:xfrm>
            <a:off x="6781800" y="1905000"/>
            <a:ext cx="1676400" cy="1295400"/>
          </a:xfrm>
          <a:prstGeom prst="line">
            <a:avLst/>
          </a:prstGeom>
          <a:noFill/>
          <a:ln w="889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idx="4294967295"/>
          </p:nvPr>
        </p:nvSpPr>
        <p:spPr>
          <a:xfrm>
            <a:off x="1295400" y="76200"/>
            <a:ext cx="7620000" cy="1371600"/>
          </a:xfrm>
        </p:spPr>
        <p:txBody>
          <a:bodyPr/>
          <a:lstStyle/>
          <a:p>
            <a:pPr eaLnBrk="1" hangingPunct="1"/>
            <a:r>
              <a:rPr lang="en-US" sz="4400" dirty="0" smtClean="0">
                <a:ea typeface="ＭＳ Ｐゴシック" charset="-128"/>
              </a:rPr>
              <a:t>Case Report</a:t>
            </a:r>
            <a:br>
              <a:rPr lang="en-US" sz="4400" dirty="0" smtClean="0">
                <a:ea typeface="ＭＳ Ｐゴシック" charset="-128"/>
              </a:rPr>
            </a:br>
            <a:r>
              <a:rPr lang="en-US" sz="4400" dirty="0" smtClean="0">
                <a:ea typeface="ＭＳ Ｐゴシック" charset="-128"/>
              </a:rPr>
              <a:t>September 2012 </a:t>
            </a:r>
          </a:p>
        </p:txBody>
      </p:sp>
      <p:sp>
        <p:nvSpPr>
          <p:cNvPr id="192515" name="Content Placeholder 2"/>
          <p:cNvSpPr>
            <a:spLocks noGrp="1"/>
          </p:cNvSpPr>
          <p:nvPr>
            <p:ph idx="4294967295"/>
          </p:nvPr>
        </p:nvSpPr>
        <p:spPr>
          <a:xfrm>
            <a:off x="381000" y="1951038"/>
            <a:ext cx="8686800" cy="4525962"/>
          </a:xfrm>
        </p:spPr>
        <p:txBody>
          <a:bodyPr/>
          <a:lstStyle/>
          <a:p>
            <a:pPr eaLnBrk="1" hangingPunct="1"/>
            <a:r>
              <a:rPr lang="en-US" sz="2800" b="1" dirty="0" smtClean="0">
                <a:ea typeface="ＭＳ Ｐゴシック" charset="-128"/>
              </a:rPr>
              <a:t>Male casualty with GSW to thigh</a:t>
            </a:r>
          </a:p>
          <a:p>
            <a:pPr eaLnBrk="1" hangingPunct="1"/>
            <a:r>
              <a:rPr lang="en-US" sz="2800" b="1" dirty="0" smtClean="0">
                <a:ea typeface="ＭＳ Ｐゴシック" charset="-128"/>
              </a:rPr>
              <a:t>Bleeding controlled by tourniquet</a:t>
            </a:r>
          </a:p>
          <a:p>
            <a:pPr eaLnBrk="1" hangingPunct="1"/>
            <a:r>
              <a:rPr lang="en-US" sz="2800" b="1" dirty="0" smtClean="0">
                <a:ea typeface="ＭＳ Ｐゴシック" charset="-128"/>
              </a:rPr>
              <a:t>In shock – alert but hypotensive</a:t>
            </a:r>
          </a:p>
          <a:p>
            <a:pPr eaLnBrk="1" hangingPunct="1"/>
            <a:r>
              <a:rPr lang="en-US" sz="2800" b="1" dirty="0" smtClean="0">
                <a:ea typeface="ＭＳ Ｐゴシック" charset="-128"/>
              </a:rPr>
              <a:t>Severe pain from tourniquet</a:t>
            </a:r>
          </a:p>
          <a:p>
            <a:pPr eaLnBrk="1" hangingPunct="1"/>
            <a:r>
              <a:rPr lang="en-US" sz="2800" b="1" dirty="0" smtClean="0">
                <a:ea typeface="ＭＳ Ｐゴシック" charset="-128"/>
              </a:rPr>
              <a:t>Repeated pleas to PA to remove the tourniquet</a:t>
            </a:r>
          </a:p>
          <a:p>
            <a:pPr eaLnBrk="1" hangingPunct="1"/>
            <a:r>
              <a:rPr lang="en-US" sz="2800" b="1" dirty="0" smtClean="0">
                <a:ea typeface="ＭＳ Ｐゴシック" charset="-128"/>
              </a:rPr>
              <a:t>PA did not want to use opioids because of the shock</a:t>
            </a:r>
          </a:p>
          <a:p>
            <a:pPr eaLnBrk="1" hangingPunct="1"/>
            <a:r>
              <a:rPr lang="en-US" sz="2800" b="1" dirty="0" smtClean="0">
                <a:ea typeface="ＭＳ Ｐゴシック" charset="-128"/>
              </a:rPr>
              <a:t>Perfect candidate for ketamine analgesia</a:t>
            </a:r>
          </a:p>
          <a:p>
            <a:pPr eaLnBrk="1" hangingPunct="1"/>
            <a:r>
              <a:rPr lang="en-US" sz="2800" b="1" dirty="0" smtClean="0">
                <a:ea typeface="ＭＳ Ｐゴシック" charset="-128"/>
              </a:rPr>
              <a:t>Not fielded at the time with this unit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a:xfrm>
            <a:off x="1295400" y="76200"/>
            <a:ext cx="7620000" cy="1371600"/>
          </a:xfrm>
        </p:spPr>
        <p:txBody>
          <a:bodyPr/>
          <a:lstStyle/>
          <a:p>
            <a:pPr eaLnBrk="1" hangingPunct="1"/>
            <a:r>
              <a:rPr lang="en-US" sz="4400" dirty="0" smtClean="0">
                <a:ea typeface="ＭＳ Ｐゴシック"/>
                <a:cs typeface="ＭＳ Ｐゴシック"/>
              </a:rPr>
              <a:t>JTS Trauma Telecon</a:t>
            </a:r>
            <a:br>
              <a:rPr lang="en-US" sz="4400" dirty="0" smtClean="0">
                <a:ea typeface="ＭＳ Ｐゴシック"/>
                <a:cs typeface="ＭＳ Ｐゴシック"/>
              </a:rPr>
            </a:br>
            <a:r>
              <a:rPr lang="en-US" sz="4400" dirty="0" smtClean="0">
                <a:ea typeface="ＭＳ Ｐゴシック"/>
                <a:cs typeface="ＭＳ Ｐゴシック"/>
              </a:rPr>
              <a:t>25 October 2012 </a:t>
            </a:r>
          </a:p>
        </p:txBody>
      </p:sp>
      <p:sp>
        <p:nvSpPr>
          <p:cNvPr id="182275" name="Content Placeholder 2"/>
          <p:cNvSpPr>
            <a:spLocks noGrp="1"/>
          </p:cNvSpPr>
          <p:nvPr>
            <p:ph idx="4294967295"/>
          </p:nvPr>
        </p:nvSpPr>
        <p:spPr>
          <a:xfrm>
            <a:off x="381000" y="1524000"/>
            <a:ext cx="8686800" cy="4525963"/>
          </a:xfrm>
        </p:spPr>
        <p:txBody>
          <a:bodyPr/>
          <a:lstStyle/>
          <a:p>
            <a:pPr eaLnBrk="1" hangingPunct="1"/>
            <a:r>
              <a:rPr lang="en-US" sz="2800" b="1" dirty="0" smtClean="0">
                <a:ea typeface="ＭＳ Ｐゴシック"/>
                <a:cs typeface="ＭＳ Ｐゴシック"/>
              </a:rPr>
              <a:t>Male casualty injured in dismounted IED attack</a:t>
            </a:r>
          </a:p>
          <a:p>
            <a:pPr eaLnBrk="1" hangingPunct="1"/>
            <a:r>
              <a:rPr lang="en-US" sz="2800" b="1" dirty="0" smtClean="0">
                <a:ea typeface="ＭＳ Ｐゴシック"/>
                <a:cs typeface="ＭＳ Ｐゴシック"/>
              </a:rPr>
              <a:t>Bilateral leg amputations</a:t>
            </a:r>
          </a:p>
          <a:p>
            <a:pPr eaLnBrk="1" hangingPunct="1"/>
            <a:r>
              <a:rPr lang="en-US" sz="2800" b="1" dirty="0" smtClean="0">
                <a:ea typeface="ＭＳ Ｐゴシック"/>
                <a:cs typeface="ＭＳ Ｐゴシック"/>
              </a:rPr>
              <a:t>Tourniquets applied to both legs by ground medic</a:t>
            </a:r>
          </a:p>
          <a:p>
            <a:pPr eaLnBrk="1" hangingPunct="1"/>
            <a:r>
              <a:rPr lang="en-US" sz="2800" b="1" dirty="0" smtClean="0">
                <a:ea typeface="ＭＳ Ｐゴシック"/>
                <a:cs typeface="ＭＳ Ｐゴシック"/>
              </a:rPr>
              <a:t>Bleeding initially controlled</a:t>
            </a:r>
          </a:p>
          <a:p>
            <a:pPr eaLnBrk="1" hangingPunct="1"/>
            <a:r>
              <a:rPr lang="en-US" sz="2800" b="1" dirty="0" smtClean="0">
                <a:ea typeface="ＭＳ Ｐゴシック"/>
                <a:cs typeface="ＭＳ Ｐゴシック"/>
              </a:rPr>
              <a:t>Casualty in shock (BP 72/46) with but 8/10 pain</a:t>
            </a:r>
          </a:p>
          <a:p>
            <a:pPr eaLnBrk="1" hangingPunct="1"/>
            <a:r>
              <a:rPr lang="en-US" sz="2800" b="1" dirty="0" smtClean="0">
                <a:ea typeface="ＭＳ Ｐゴシック"/>
                <a:cs typeface="ＭＳ Ｐゴシック"/>
              </a:rPr>
              <a:t>Given 100 mg ketamine – pain decreased to 2/10</a:t>
            </a:r>
          </a:p>
          <a:p>
            <a:pPr eaLnBrk="1" hangingPunct="1"/>
            <a:r>
              <a:rPr lang="en-US" sz="2800" b="1" dirty="0" smtClean="0">
                <a:ea typeface="ＭＳ Ｐゴシック"/>
                <a:cs typeface="ＭＳ Ｐゴシック"/>
              </a:rPr>
              <a:t>Flight medic reassessed casualty</a:t>
            </a:r>
          </a:p>
          <a:p>
            <a:pPr eaLnBrk="1" hangingPunct="1"/>
            <a:r>
              <a:rPr lang="en-US" sz="2800" b="1" dirty="0" smtClean="0">
                <a:ea typeface="ＭＳ Ｐゴシック"/>
                <a:cs typeface="ＭＳ Ｐゴシック"/>
              </a:rPr>
              <a:t>Bleeding from both amputation sites</a:t>
            </a:r>
          </a:p>
          <a:p>
            <a:pPr eaLnBrk="1" hangingPunct="1"/>
            <a:r>
              <a:rPr lang="en-US" sz="2800" b="1" dirty="0" smtClean="0">
                <a:ea typeface="ＭＳ Ｐゴシック"/>
                <a:cs typeface="ＭＳ Ｐゴシック"/>
              </a:rPr>
              <a:t>Controlled by re-tightening of tourniquets</a:t>
            </a:r>
          </a:p>
          <a:p>
            <a:pPr eaLnBrk="1" hangingPunct="1"/>
            <a:r>
              <a:rPr lang="en-US" sz="2800" b="1" dirty="0" smtClean="0">
                <a:ea typeface="ＭＳ Ｐゴシック"/>
                <a:cs typeface="ＭＳ Ｐゴシック"/>
              </a:rPr>
              <a:t>Repeat BP 98/68 after 500 </a:t>
            </a:r>
            <a:r>
              <a:rPr lang="en-US" sz="2800" b="1" dirty="0" err="1" smtClean="0">
                <a:ea typeface="ＭＳ Ｐゴシック"/>
                <a:cs typeface="ＭＳ Ｐゴシック"/>
              </a:rPr>
              <a:t>mLs</a:t>
            </a:r>
            <a:r>
              <a:rPr lang="en-US" sz="2800" b="1" dirty="0" smtClean="0">
                <a:ea typeface="ＭＳ Ｐゴシック"/>
                <a:cs typeface="ＭＳ Ｐゴシック"/>
              </a:rPr>
              <a:t> of Hextend</a:t>
            </a:r>
          </a:p>
          <a:p>
            <a:pPr eaLnBrk="1" hangingPunct="1"/>
            <a:endParaRPr lang="en-US" sz="2800" b="1" dirty="0" smtClean="0">
              <a:ea typeface="ＭＳ Ｐゴシック"/>
              <a:cs typeface="ＭＳ Ｐゴシック"/>
            </a:endParaRPr>
          </a:p>
        </p:txBody>
      </p:sp>
      <p:sp>
        <p:nvSpPr>
          <p:cNvPr id="182276" name="Slide Number Placeholder 5"/>
          <p:cNvSpPr txBox="1">
            <a:spLocks noGrp="1"/>
          </p:cNvSpPr>
          <p:nvPr/>
        </p:nvSpPr>
        <p:spPr bwMode="auto">
          <a:xfrm>
            <a:off x="6705600" y="6340475"/>
            <a:ext cx="2133600" cy="365125"/>
          </a:xfrm>
          <a:prstGeom prst="rect">
            <a:avLst/>
          </a:prstGeom>
          <a:noFill/>
          <a:ln w="9525">
            <a:noFill/>
            <a:miter lim="800000"/>
            <a:headEnd/>
            <a:tailEnd/>
          </a:ln>
        </p:spPr>
        <p:txBody>
          <a:bodyPr anchor="ctr"/>
          <a:lstStyle/>
          <a:p>
            <a:pPr algn="r"/>
            <a:fld id="{4609D4F3-6E49-4F98-9F2F-C91BF2E32284}" type="slidenum">
              <a:rPr lang="en-US" sz="2400" b="1">
                <a:latin typeface="Times New Roman" pitchFamily="18" charset="0"/>
                <a:cs typeface="Times New Roman" pitchFamily="18" charset="0"/>
              </a:rPr>
              <a:pPr algn="r"/>
              <a:t>73</a:t>
            </a:fld>
            <a:endParaRPr lang="en-US" sz="2400" b="1">
              <a:latin typeface="Times New Roman" pitchFamily="18" charset="0"/>
              <a:cs typeface="Times New Roman" pitchFamily="18" charset="0"/>
            </a:endParaRPr>
          </a:p>
        </p:txBody>
      </p:sp>
    </p:spTree>
    <p:extLst>
      <p:ext uri="{BB962C8B-B14F-4D97-AF65-F5344CB8AC3E}">
        <p14:creationId xmlns="" xmlns:p14="http://schemas.microsoft.com/office/powerpoint/2010/main" val="12628826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a:xfrm>
            <a:off x="1524000" y="76200"/>
            <a:ext cx="7315200" cy="1143000"/>
          </a:xfrm>
        </p:spPr>
        <p:txBody>
          <a:bodyPr/>
          <a:lstStyle/>
          <a:p>
            <a:r>
              <a:rPr lang="en-US" sz="4400" dirty="0" smtClean="0"/>
              <a:t>First – Do No Harm</a:t>
            </a:r>
            <a:br>
              <a:rPr lang="en-US" sz="4400" dirty="0" smtClean="0"/>
            </a:br>
            <a:r>
              <a:rPr lang="en-US" sz="4400" dirty="0" smtClean="0"/>
              <a:t>Harris et al – Mil Med 2012</a:t>
            </a:r>
          </a:p>
        </p:txBody>
      </p:sp>
      <p:sp>
        <p:nvSpPr>
          <p:cNvPr id="194563" name="Text Box 6"/>
          <p:cNvSpPr txBox="1">
            <a:spLocks noChangeArrowheads="1"/>
          </p:cNvSpPr>
          <p:nvPr/>
        </p:nvSpPr>
        <p:spPr bwMode="auto">
          <a:xfrm>
            <a:off x="485272" y="4476116"/>
            <a:ext cx="8173456"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buFontTx/>
              <a:buChar char="•"/>
            </a:pPr>
            <a:r>
              <a:rPr lang="en-US" sz="2800" b="1" dirty="0">
                <a:latin typeface="Times New Roman" pitchFamily="18" charset="0"/>
                <a:cs typeface="Times New Roman" pitchFamily="18" charset="0"/>
              </a:rPr>
              <a:t> Survey of 175 Soldiers at a FOB in SE Afghanistan</a:t>
            </a:r>
          </a:p>
          <a:p>
            <a:pPr algn="l" eaLnBrk="1" hangingPunct="1">
              <a:buFontTx/>
              <a:buChar char="•"/>
            </a:pPr>
            <a:r>
              <a:rPr lang="en-US" sz="2800" b="1" dirty="0">
                <a:latin typeface="Times New Roman" pitchFamily="18" charset="0"/>
                <a:cs typeface="Times New Roman" pitchFamily="18" charset="0"/>
              </a:rPr>
              <a:t> “Do you take over-the-counter or prescription</a:t>
            </a:r>
          </a:p>
          <a:p>
            <a:pPr algn="l" eaLnBrk="1" hangingPunct="1"/>
            <a:r>
              <a:rPr lang="en-US" sz="2800" b="1" dirty="0">
                <a:latin typeface="Times New Roman" pitchFamily="18" charset="0"/>
                <a:cs typeface="Times New Roman" pitchFamily="18" charset="0"/>
              </a:rPr>
              <a:t>    NSAIDs?”</a:t>
            </a:r>
          </a:p>
          <a:p>
            <a:pPr algn="l" eaLnBrk="1" hangingPunct="1">
              <a:buFontTx/>
              <a:buChar char="•"/>
            </a:pPr>
            <a:r>
              <a:rPr lang="en-US" sz="2800" b="1" dirty="0">
                <a:latin typeface="Times New Roman" pitchFamily="18" charset="0"/>
                <a:cs typeface="Times New Roman" pitchFamily="18" charset="0"/>
              </a:rPr>
              <a:t> If so, how often?</a:t>
            </a:r>
          </a:p>
          <a:p>
            <a:pPr algn="l" eaLnBrk="1" hangingPunct="1"/>
            <a:endParaRPr lang="en-US" sz="2800" b="1" dirty="0">
              <a:solidFill>
                <a:srgbClr val="FF3300"/>
              </a:solidFill>
              <a:latin typeface="Arial" charset="0"/>
            </a:endParaRPr>
          </a:p>
        </p:txBody>
      </p:sp>
      <p:pic>
        <p:nvPicPr>
          <p:cNvPr id="194564" name="Picture 4" descr="Harri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47800"/>
            <a:ext cx="9144000" cy="2235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1524000" y="76200"/>
            <a:ext cx="7315200" cy="1143000"/>
          </a:xfrm>
        </p:spPr>
        <p:txBody>
          <a:bodyPr/>
          <a:lstStyle/>
          <a:p>
            <a:r>
              <a:rPr lang="en-US" sz="4400" dirty="0" smtClean="0"/>
              <a:t>First – Do No Harm</a:t>
            </a:r>
            <a:br>
              <a:rPr lang="en-US" sz="4400" dirty="0" smtClean="0"/>
            </a:br>
            <a:r>
              <a:rPr lang="en-US" sz="4400" dirty="0" smtClean="0"/>
              <a:t>Harris et al – Mil Med 2012</a:t>
            </a:r>
          </a:p>
        </p:txBody>
      </p:sp>
      <p:sp>
        <p:nvSpPr>
          <p:cNvPr id="195587" name="Text Box 6"/>
          <p:cNvSpPr txBox="1">
            <a:spLocks noChangeArrowheads="1"/>
          </p:cNvSpPr>
          <p:nvPr/>
        </p:nvSpPr>
        <p:spPr bwMode="auto">
          <a:xfrm>
            <a:off x="76200" y="5011738"/>
            <a:ext cx="28257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2800" b="1" dirty="0">
                <a:latin typeface="Arial" charset="0"/>
              </a:rPr>
              <a:t> </a:t>
            </a:r>
            <a:endParaRPr lang="en-US" sz="2800" b="1" dirty="0">
              <a:solidFill>
                <a:srgbClr val="FF3300"/>
              </a:solidFill>
              <a:latin typeface="Arial" charset="0"/>
            </a:endParaRPr>
          </a:p>
        </p:txBody>
      </p:sp>
      <p:pic>
        <p:nvPicPr>
          <p:cNvPr id="195588" name="Picture 4" descr="Harris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422525"/>
            <a:ext cx="9144000" cy="30638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1524000" y="76200"/>
            <a:ext cx="7315200" cy="1143000"/>
          </a:xfrm>
        </p:spPr>
        <p:txBody>
          <a:bodyPr/>
          <a:lstStyle/>
          <a:p>
            <a:r>
              <a:rPr lang="en-US" sz="4400" dirty="0" smtClean="0"/>
              <a:t>First – Do No Harm</a:t>
            </a:r>
            <a:br>
              <a:rPr lang="en-US" sz="4400" dirty="0" smtClean="0"/>
            </a:br>
            <a:r>
              <a:rPr lang="en-US" sz="4400" dirty="0" smtClean="0"/>
              <a:t>Harris et al – Mil Med 2012</a:t>
            </a:r>
          </a:p>
        </p:txBody>
      </p:sp>
      <p:sp>
        <p:nvSpPr>
          <p:cNvPr id="196611" name="Text Box 6"/>
          <p:cNvSpPr txBox="1">
            <a:spLocks noChangeArrowheads="1"/>
          </p:cNvSpPr>
          <p:nvPr/>
        </p:nvSpPr>
        <p:spPr bwMode="auto">
          <a:xfrm>
            <a:off x="1524000" y="4651248"/>
            <a:ext cx="670401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eaLnBrk="1" hangingPunct="1"/>
            <a:r>
              <a:rPr lang="en-US" sz="2800" b="1" dirty="0">
                <a:latin typeface="Times New Roman" pitchFamily="18" charset="0"/>
                <a:cs typeface="Times New Roman" pitchFamily="18" charset="0"/>
              </a:rPr>
              <a:t> </a:t>
            </a:r>
            <a:r>
              <a:rPr lang="en-US" sz="2800" b="1" u="sng" dirty="0">
                <a:latin typeface="Times New Roman" pitchFamily="18" charset="0"/>
                <a:cs typeface="Times New Roman" pitchFamily="18" charset="0"/>
              </a:rPr>
              <a:t>Recommendations:</a:t>
            </a:r>
          </a:p>
          <a:p>
            <a:pPr algn="l" eaLnBrk="1" hangingPunct="1">
              <a:buFontTx/>
              <a:buChar char="•"/>
            </a:pPr>
            <a:r>
              <a:rPr lang="en-US" sz="2800" b="1" dirty="0">
                <a:latin typeface="Times New Roman" pitchFamily="18" charset="0"/>
                <a:cs typeface="Times New Roman" pitchFamily="18" charset="0"/>
              </a:rPr>
              <a:t> Earlier platelets in DCR</a:t>
            </a:r>
          </a:p>
          <a:p>
            <a:pPr algn="l" eaLnBrk="1" hangingPunct="1">
              <a:buFontTx/>
              <a:buChar char="•"/>
            </a:pPr>
            <a:r>
              <a:rPr lang="en-US" sz="2800" b="1" dirty="0">
                <a:latin typeface="Times New Roman" pitchFamily="18" charset="0"/>
                <a:cs typeface="Times New Roman" pitchFamily="18" charset="0"/>
              </a:rPr>
              <a:t> Consider restricting NSAIDs in theater</a:t>
            </a:r>
          </a:p>
          <a:p>
            <a:pPr algn="l" eaLnBrk="1" hangingPunct="1">
              <a:buFontTx/>
              <a:buChar char="•"/>
            </a:pPr>
            <a:r>
              <a:rPr lang="en-US" sz="2800" b="1" dirty="0">
                <a:latin typeface="Times New Roman" pitchFamily="18" charset="0"/>
                <a:cs typeface="Times New Roman" pitchFamily="18" charset="0"/>
              </a:rPr>
              <a:t> Other analgesic choices: acetaminophen, </a:t>
            </a:r>
          </a:p>
          <a:p>
            <a:pPr algn="l" eaLnBrk="1" hangingPunct="1"/>
            <a:r>
              <a:rPr lang="en-US" sz="2800" b="1" dirty="0">
                <a:latin typeface="Times New Roman" pitchFamily="18" charset="0"/>
                <a:cs typeface="Times New Roman" pitchFamily="18" charset="0"/>
              </a:rPr>
              <a:t>  cox-2 selective NSAIDs, tramadol</a:t>
            </a:r>
          </a:p>
          <a:p>
            <a:pPr algn="l" eaLnBrk="1" hangingPunct="1"/>
            <a:endParaRPr lang="en-US" sz="2800" b="1" dirty="0">
              <a:solidFill>
                <a:srgbClr val="FF3300"/>
              </a:solidFill>
              <a:latin typeface="Times New Roman" pitchFamily="18" charset="0"/>
              <a:cs typeface="Times New Roman" pitchFamily="18" charset="0"/>
            </a:endParaRPr>
          </a:p>
        </p:txBody>
      </p:sp>
      <p:pic>
        <p:nvPicPr>
          <p:cNvPr id="196612" name="Picture 4" descr="Harris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344613"/>
            <a:ext cx="8077200" cy="33035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990600" y="2667000"/>
            <a:ext cx="6858000" cy="1143000"/>
          </a:xfrm>
        </p:spPr>
        <p:txBody>
          <a:bodyPr/>
          <a:lstStyle/>
          <a:p>
            <a:pPr eaLnBrk="1" hangingPunct="1"/>
            <a:r>
              <a:rPr lang="en-US" sz="4800" dirty="0" smtClean="0">
                <a:ea typeface="ＭＳ Ｐゴシック" charset="-128"/>
              </a:rPr>
              <a:t>Junctional Hemorrhage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1447800" y="457200"/>
            <a:ext cx="7543800" cy="1143000"/>
          </a:xfrm>
        </p:spPr>
        <p:txBody>
          <a:bodyPr/>
          <a:lstStyle/>
          <a:p>
            <a:r>
              <a:rPr lang="en-US" sz="4400" dirty="0" smtClean="0"/>
              <a:t>JTS Trauma Telecon Dec 2011</a:t>
            </a:r>
            <a:br>
              <a:rPr lang="en-US" sz="4400" dirty="0" smtClean="0"/>
            </a:br>
            <a:r>
              <a:rPr lang="en-US" sz="4400" dirty="0" smtClean="0"/>
              <a:t>IED Blast Injury </a:t>
            </a:r>
            <a:br>
              <a:rPr lang="en-US" sz="4400" dirty="0" smtClean="0"/>
            </a:br>
            <a:endParaRPr lang="en-US" sz="4400" dirty="0" smtClean="0"/>
          </a:p>
        </p:txBody>
      </p:sp>
      <p:sp>
        <p:nvSpPr>
          <p:cNvPr id="78851" name="Rectangle 3"/>
          <p:cNvSpPr>
            <a:spLocks noGrp="1" noChangeArrowheads="1"/>
          </p:cNvSpPr>
          <p:nvPr>
            <p:ph type="body" idx="4294967295"/>
          </p:nvPr>
        </p:nvSpPr>
        <p:spPr>
          <a:xfrm>
            <a:off x="228600" y="1524000"/>
            <a:ext cx="8915400" cy="5257800"/>
          </a:xfrm>
        </p:spPr>
        <p:txBody>
          <a:bodyPr/>
          <a:lstStyle/>
          <a:p>
            <a:pPr>
              <a:lnSpc>
                <a:spcPct val="80000"/>
              </a:lnSpc>
            </a:pPr>
            <a:endParaRPr lang="en-US" sz="2800" dirty="0" smtClean="0"/>
          </a:p>
          <a:p>
            <a:pPr>
              <a:lnSpc>
                <a:spcPct val="80000"/>
              </a:lnSpc>
            </a:pPr>
            <a:r>
              <a:rPr lang="en-US" sz="2800" b="1" dirty="0" smtClean="0">
                <a:solidFill>
                  <a:srgbClr val="FF0000"/>
                </a:solidFill>
              </a:rPr>
              <a:t>3 of 5 casualties had complex blast injuries</a:t>
            </a:r>
          </a:p>
          <a:p>
            <a:pPr>
              <a:lnSpc>
                <a:spcPct val="80000"/>
              </a:lnSpc>
            </a:pPr>
            <a:r>
              <a:rPr lang="en-US" sz="2800" b="1" dirty="0" smtClean="0"/>
              <a:t>None flown by MERT – reportedly flown by Dustoff – rapid transport to Level II</a:t>
            </a:r>
          </a:p>
          <a:p>
            <a:pPr>
              <a:lnSpc>
                <a:spcPct val="80000"/>
              </a:lnSpc>
            </a:pPr>
            <a:r>
              <a:rPr lang="en-US" sz="2800" b="1" dirty="0" smtClean="0"/>
              <a:t>All 3 with high traumatic LE amputations and reported difficulty with hemorrhage control despite tourniquet use</a:t>
            </a:r>
          </a:p>
          <a:p>
            <a:pPr>
              <a:lnSpc>
                <a:spcPct val="80000"/>
              </a:lnSpc>
            </a:pPr>
            <a:r>
              <a:rPr lang="en-US" sz="2800" b="1" dirty="0" smtClean="0"/>
              <a:t>Combat Gauze reportedly not used</a:t>
            </a:r>
          </a:p>
          <a:p>
            <a:pPr>
              <a:lnSpc>
                <a:spcPct val="80000"/>
              </a:lnSpc>
            </a:pPr>
            <a:r>
              <a:rPr lang="en-US" sz="2800" b="1" dirty="0" smtClean="0">
                <a:solidFill>
                  <a:srgbClr val="FF0000"/>
                </a:solidFill>
              </a:rPr>
              <a:t>All 3 would have been CRoC candidates</a:t>
            </a:r>
          </a:p>
          <a:p>
            <a:pPr>
              <a:lnSpc>
                <a:spcPct val="80000"/>
              </a:lnSpc>
            </a:pPr>
            <a:r>
              <a:rPr lang="en-US" sz="2800" b="1" dirty="0" smtClean="0"/>
              <a:t>Reported prehospital care: no IV access; no blood products; no Hextend; no IO; no TXA</a:t>
            </a:r>
          </a:p>
          <a:p>
            <a:pPr>
              <a:lnSpc>
                <a:spcPct val="80000"/>
              </a:lnSpc>
            </a:pPr>
            <a:r>
              <a:rPr lang="en-US" sz="2800" b="1" dirty="0" smtClean="0">
                <a:solidFill>
                  <a:srgbClr val="FF0000"/>
                </a:solidFill>
              </a:rPr>
              <a:t>2 of 3 required massive transfusion</a:t>
            </a:r>
          </a:p>
          <a:p>
            <a:pPr>
              <a:lnSpc>
                <a:spcPct val="80000"/>
              </a:lnSpc>
            </a:pPr>
            <a:endParaRPr lang="en-US" sz="2800" b="1" dirty="0" smtClean="0">
              <a:solidFill>
                <a:srgbClr val="FF0000"/>
              </a:solidFill>
            </a:endParaRPr>
          </a:p>
          <a:p>
            <a:pPr>
              <a:lnSpc>
                <a:spcPct val="80000"/>
              </a:lnSpc>
              <a:buFont typeface="Arial" charset="0"/>
              <a:buNone/>
            </a:pPr>
            <a:endParaRPr lang="en-US" sz="2800" b="1"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1295400" y="0"/>
            <a:ext cx="7848600" cy="1143000"/>
          </a:xfrm>
        </p:spPr>
        <p:txBody>
          <a:bodyPr/>
          <a:lstStyle/>
          <a:p>
            <a:pPr eaLnBrk="1" hangingPunct="1"/>
            <a:r>
              <a:rPr lang="en-US" sz="5400" dirty="0" smtClean="0">
                <a:ea typeface="ＭＳ Ｐゴシック" charset="-128"/>
              </a:rPr>
              <a:t>Combat Gauze™ </a:t>
            </a:r>
          </a:p>
        </p:txBody>
      </p:sp>
      <p:sp>
        <p:nvSpPr>
          <p:cNvPr id="79875" name="Content Placeholder 2"/>
          <p:cNvSpPr>
            <a:spLocks noGrp="1"/>
          </p:cNvSpPr>
          <p:nvPr>
            <p:ph idx="4294967295"/>
          </p:nvPr>
        </p:nvSpPr>
        <p:spPr>
          <a:xfrm>
            <a:off x="914400" y="5638800"/>
            <a:ext cx="7467600" cy="685800"/>
          </a:xfrm>
        </p:spPr>
        <p:txBody>
          <a:bodyPr/>
          <a:lstStyle/>
          <a:p>
            <a:pPr algn="ctr" eaLnBrk="1" hangingPunct="1">
              <a:buFontTx/>
              <a:buNone/>
            </a:pPr>
            <a:r>
              <a:rPr lang="en-US" sz="3600" b="1" dirty="0" smtClean="0">
                <a:ea typeface="ＭＳ Ｐゴシック" charset="-128"/>
              </a:rPr>
              <a:t>It doesn’t work if you don’t use it.</a:t>
            </a:r>
          </a:p>
        </p:txBody>
      </p:sp>
      <p:pic>
        <p:nvPicPr>
          <p:cNvPr id="79876" name="Picture 5" descr="CG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1371600"/>
            <a:ext cx="33401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idx="4294967295"/>
          </p:nvPr>
        </p:nvSpPr>
        <p:spPr>
          <a:xfrm>
            <a:off x="1676400" y="76200"/>
            <a:ext cx="6858000" cy="1295400"/>
          </a:xfrm>
        </p:spPr>
        <p:txBody>
          <a:bodyPr/>
          <a:lstStyle/>
          <a:p>
            <a:pPr eaLnBrk="1" hangingPunct="1"/>
            <a:r>
              <a:rPr lang="en-US" sz="4400" dirty="0" smtClean="0">
                <a:solidFill>
                  <a:srgbClr val="FF0000"/>
                </a:solidFill>
                <a:ea typeface="ＭＳ Ｐゴシック" charset="-128"/>
              </a:rPr>
              <a:t>Train ALL Combatants in TCCC</a:t>
            </a:r>
          </a:p>
        </p:txBody>
      </p:sp>
      <p:sp>
        <p:nvSpPr>
          <p:cNvPr id="12292" name="Content Placeholder 2"/>
          <p:cNvSpPr>
            <a:spLocks noGrp="1"/>
          </p:cNvSpPr>
          <p:nvPr>
            <p:ph idx="4294967295"/>
          </p:nvPr>
        </p:nvSpPr>
        <p:spPr>
          <a:xfrm>
            <a:off x="228600" y="1646238"/>
            <a:ext cx="8534400" cy="2605087"/>
          </a:xfrm>
        </p:spPr>
        <p:txBody>
          <a:bodyPr/>
          <a:lstStyle/>
          <a:p>
            <a:pPr eaLnBrk="1" hangingPunct="1"/>
            <a:r>
              <a:rPr lang="en-US" sz="2800" b="1" dirty="0" smtClean="0">
                <a:ea typeface="ＭＳ Ｐゴシック" charset="-128"/>
              </a:rPr>
              <a:t>Service medical departments responsible for training combat medical personnel only</a:t>
            </a:r>
          </a:p>
          <a:p>
            <a:pPr eaLnBrk="1" hangingPunct="1"/>
            <a:r>
              <a:rPr lang="en-US" sz="2800" b="1" dirty="0" smtClean="0">
                <a:solidFill>
                  <a:srgbClr val="FF0000"/>
                </a:solidFill>
                <a:ea typeface="ＭＳ Ｐゴシック" charset="-128"/>
              </a:rPr>
              <a:t>Line commanders must take the lead to have an effective TCCC training program for all combatants</a:t>
            </a:r>
          </a:p>
          <a:p>
            <a:pPr eaLnBrk="1" hangingPunct="1"/>
            <a:r>
              <a:rPr lang="en-US" sz="2800" b="1" dirty="0" smtClean="0">
                <a:ea typeface="ＭＳ Ｐゴシック" charset="-128"/>
              </a:rPr>
              <a:t>Ranger First Responder Course is the best model</a:t>
            </a:r>
          </a:p>
          <a:p>
            <a:pPr eaLnBrk="1" hangingPunct="1"/>
            <a:endParaRPr lang="en-US" sz="2800" b="1" dirty="0" smtClean="0">
              <a:solidFill>
                <a:srgbClr val="FF0000"/>
              </a:solidFill>
              <a:ea typeface="ＭＳ Ｐゴシック" charset="-128"/>
            </a:endParaRPr>
          </a:p>
        </p:txBody>
      </p:sp>
      <p:pic>
        <p:nvPicPr>
          <p:cNvPr id="12293" name="Picture 6" descr="DL 090925 Army in Af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4251325"/>
            <a:ext cx="3795713"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1219200" y="0"/>
            <a:ext cx="7848600" cy="1143000"/>
          </a:xfrm>
        </p:spPr>
        <p:txBody>
          <a:bodyPr/>
          <a:lstStyle/>
          <a:p>
            <a:pPr eaLnBrk="1" hangingPunct="1"/>
            <a:r>
              <a:rPr lang="en-US" sz="5400" dirty="0" smtClean="0">
                <a:ea typeface="ＭＳ Ｐゴシック" charset="-128"/>
              </a:rPr>
              <a:t>Combat Ready Clamp</a:t>
            </a:r>
          </a:p>
        </p:txBody>
      </p:sp>
      <p:sp>
        <p:nvSpPr>
          <p:cNvPr id="80899" name="Content Placeholder 2"/>
          <p:cNvSpPr>
            <a:spLocks noGrp="1"/>
          </p:cNvSpPr>
          <p:nvPr>
            <p:ph idx="4294967295"/>
          </p:nvPr>
        </p:nvSpPr>
        <p:spPr>
          <a:xfrm>
            <a:off x="914400" y="5638800"/>
            <a:ext cx="7467600" cy="685800"/>
          </a:xfrm>
        </p:spPr>
        <p:txBody>
          <a:bodyPr/>
          <a:lstStyle/>
          <a:p>
            <a:pPr algn="ctr" eaLnBrk="1" hangingPunct="1">
              <a:buFontTx/>
              <a:buNone/>
            </a:pPr>
            <a:r>
              <a:rPr lang="en-US" sz="3600" b="1" dirty="0" smtClean="0">
                <a:ea typeface="ＭＳ Ｐゴシック" charset="-128"/>
              </a:rPr>
              <a:t>It doesn’t work if you don’t use it.</a:t>
            </a:r>
          </a:p>
        </p:txBody>
      </p:sp>
      <p:sp>
        <p:nvSpPr>
          <p:cNvPr id="80900" name="Slide Number Placeholder 5"/>
          <p:cNvSpPr txBox="1">
            <a:spLocks noGrp="1"/>
          </p:cNvSpPr>
          <p:nvPr/>
        </p:nvSpPr>
        <p:spPr bwMode="auto">
          <a:xfrm>
            <a:off x="6705600" y="6340475"/>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r" eaLnBrk="1" hangingPunct="1"/>
            <a:endParaRPr lang="en-US" sz="2400" b="1" dirty="0">
              <a:latin typeface="Times New Roman" pitchFamily="18" charset="0"/>
              <a:cs typeface="Times New Roman" pitchFamily="18" charset="0"/>
            </a:endParaRPr>
          </a:p>
        </p:txBody>
      </p:sp>
      <p:pic>
        <p:nvPicPr>
          <p:cNvPr id="80901" name="Picture 2" descr="C:\Documents and Settings\montgomj\Desktop\CRoC\P804001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5000" y="1447800"/>
            <a:ext cx="5029200"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990600" y="2667000"/>
            <a:ext cx="6858000" cy="1143000"/>
          </a:xfrm>
        </p:spPr>
        <p:txBody>
          <a:bodyPr/>
          <a:lstStyle/>
          <a:p>
            <a:pPr eaLnBrk="1" hangingPunct="1"/>
            <a:r>
              <a:rPr lang="en-US" sz="4800" dirty="0" smtClean="0">
                <a:ea typeface="ＭＳ Ｐゴシック" charset="-128"/>
              </a:rPr>
              <a:t>Tension Pneumothorax</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76400" y="152400"/>
            <a:ext cx="6781800" cy="1143000"/>
          </a:xfrm>
        </p:spPr>
        <p:txBody>
          <a:bodyPr/>
          <a:lstStyle/>
          <a:p>
            <a:r>
              <a:rPr lang="en-US" sz="4400" dirty="0" smtClean="0"/>
              <a:t>JTTS VTC 21 April 11 </a:t>
            </a:r>
            <a:br>
              <a:rPr lang="en-US" sz="4400" dirty="0" smtClean="0"/>
            </a:br>
            <a:r>
              <a:rPr lang="en-US" sz="4400" dirty="0" smtClean="0"/>
              <a:t>Tension Pneumo</a:t>
            </a:r>
          </a:p>
        </p:txBody>
      </p:sp>
      <p:sp>
        <p:nvSpPr>
          <p:cNvPr id="82947" name="Rectangle 3"/>
          <p:cNvSpPr>
            <a:spLocks noGrp="1" noChangeArrowheads="1"/>
          </p:cNvSpPr>
          <p:nvPr>
            <p:ph type="body" idx="4294967295"/>
          </p:nvPr>
        </p:nvSpPr>
        <p:spPr>
          <a:xfrm>
            <a:off x="228600" y="1752600"/>
            <a:ext cx="8915400" cy="5257800"/>
          </a:xfrm>
        </p:spPr>
        <p:txBody>
          <a:bodyPr/>
          <a:lstStyle/>
          <a:p>
            <a:r>
              <a:rPr lang="en-US" sz="2800" b="1" dirty="0" smtClean="0"/>
              <a:t>19 y/o with GSW right chest (no body armor)</a:t>
            </a:r>
          </a:p>
          <a:p>
            <a:r>
              <a:rPr lang="en-US" sz="2800" b="1" dirty="0" smtClean="0"/>
              <a:t>Hypotensive in aircraft</a:t>
            </a:r>
          </a:p>
          <a:p>
            <a:r>
              <a:rPr lang="en-US" sz="2800" b="1" dirty="0" smtClean="0"/>
              <a:t>NDC done – improved - catheter left in but kinked</a:t>
            </a:r>
          </a:p>
          <a:p>
            <a:r>
              <a:rPr lang="en-US" sz="2800" b="1" dirty="0" smtClean="0"/>
              <a:t>Chest seal placed on exit wound in back</a:t>
            </a:r>
          </a:p>
          <a:p>
            <a:r>
              <a:rPr lang="en-US" sz="2800" b="1" dirty="0" smtClean="0"/>
              <a:t>Later found to have active bleeding from exit site chest seal saturated with blood – replaced with CG </a:t>
            </a:r>
          </a:p>
          <a:p>
            <a:r>
              <a:rPr lang="en-US" sz="2800" b="1" dirty="0" smtClean="0"/>
              <a:t>Hypotensive in ED</a:t>
            </a:r>
          </a:p>
          <a:p>
            <a:r>
              <a:rPr lang="en-US" sz="2800" b="1" dirty="0" smtClean="0"/>
              <a:t>Also had recurrence of tension pneumo</a:t>
            </a:r>
          </a:p>
          <a:p>
            <a:r>
              <a:rPr lang="en-US" sz="2800" b="1" dirty="0" smtClean="0">
                <a:solidFill>
                  <a:srgbClr val="FF0000"/>
                </a:solidFill>
              </a:rPr>
              <a:t>Reassess – Reassess - Reassess</a:t>
            </a:r>
          </a:p>
          <a:p>
            <a:endParaRPr lang="en-US" sz="2800" b="1" dirty="0" smtClean="0">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990600" y="2667000"/>
            <a:ext cx="6858000" cy="1143000"/>
          </a:xfrm>
        </p:spPr>
        <p:txBody>
          <a:bodyPr/>
          <a:lstStyle/>
          <a:p>
            <a:pPr eaLnBrk="1" hangingPunct="1"/>
            <a:r>
              <a:rPr lang="en-US" sz="4400" dirty="0" smtClean="0">
                <a:ea typeface="ＭＳ Ｐゴシック" charset="-128"/>
              </a:rPr>
              <a:t>Documentation of TCCC Care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762000" y="152400"/>
            <a:ext cx="7848600" cy="1143000"/>
          </a:xfrm>
        </p:spPr>
        <p:txBody>
          <a:bodyPr/>
          <a:lstStyle/>
          <a:p>
            <a:pPr eaLnBrk="1" hangingPunct="1"/>
            <a:r>
              <a:rPr lang="en-US" sz="4400" dirty="0" smtClean="0">
                <a:ea typeface="ＭＳ Ｐゴシック" charset="-128"/>
              </a:rPr>
              <a:t>TCCC Card –</a:t>
            </a:r>
            <a:br>
              <a:rPr lang="en-US" sz="4400" dirty="0" smtClean="0">
                <a:ea typeface="ＭＳ Ｐゴシック" charset="-128"/>
              </a:rPr>
            </a:br>
            <a:r>
              <a:rPr lang="en-US" sz="4400" dirty="0" smtClean="0">
                <a:ea typeface="ＭＳ Ｐゴシック" charset="-128"/>
              </a:rPr>
              <a:t>Fill It Out!</a:t>
            </a:r>
          </a:p>
        </p:txBody>
      </p:sp>
      <p:sp>
        <p:nvSpPr>
          <p:cNvPr id="84995" name="Content Placeholder 2"/>
          <p:cNvSpPr>
            <a:spLocks noGrp="1"/>
          </p:cNvSpPr>
          <p:nvPr>
            <p:ph idx="4294967295"/>
          </p:nvPr>
        </p:nvSpPr>
        <p:spPr>
          <a:xfrm>
            <a:off x="838200" y="4953000"/>
            <a:ext cx="7924800" cy="685800"/>
          </a:xfrm>
        </p:spPr>
        <p:txBody>
          <a:bodyPr/>
          <a:lstStyle/>
          <a:p>
            <a:pPr eaLnBrk="1" hangingPunct="1">
              <a:buFontTx/>
              <a:buChar char="•"/>
            </a:pPr>
            <a:r>
              <a:rPr lang="en-US" sz="2800" b="1" dirty="0" smtClean="0">
                <a:ea typeface="ＭＳ Ｐゴシック" charset="-128"/>
              </a:rPr>
              <a:t>You’re not done taking care of your casualty until this is done</a:t>
            </a:r>
          </a:p>
          <a:p>
            <a:pPr eaLnBrk="1" hangingPunct="1">
              <a:buFontTx/>
              <a:buChar char="•"/>
            </a:pPr>
            <a:r>
              <a:rPr lang="en-US" sz="2800" b="1" dirty="0" smtClean="0">
                <a:solidFill>
                  <a:srgbClr val="FF0000"/>
                </a:solidFill>
                <a:ea typeface="ＭＳ Ｐゴシック" charset="-128"/>
              </a:rPr>
              <a:t>Mission Commanders – this is a </a:t>
            </a:r>
            <a:r>
              <a:rPr lang="en-US" sz="2800" b="1" u="sng" dirty="0" smtClean="0">
                <a:solidFill>
                  <a:srgbClr val="FF0000"/>
                </a:solidFill>
                <a:ea typeface="ＭＳ Ｐゴシック" charset="-128"/>
              </a:rPr>
              <a:t>leadership</a:t>
            </a:r>
            <a:r>
              <a:rPr lang="en-US" sz="2800" b="1" dirty="0" smtClean="0">
                <a:solidFill>
                  <a:srgbClr val="FF0000"/>
                </a:solidFill>
                <a:ea typeface="ＭＳ Ｐゴシック" charset="-128"/>
              </a:rPr>
              <a:t> issue!</a:t>
            </a:r>
          </a:p>
        </p:txBody>
      </p:sp>
      <p:pic>
        <p:nvPicPr>
          <p:cNvPr id="84997" name="Picture 6" descr="TCCC Casualty Car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7000" y="1893888"/>
            <a:ext cx="3429000" cy="305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pPr eaLnBrk="1" hangingPunct="1"/>
            <a:r>
              <a:rPr lang="en-US" sz="5400" dirty="0" smtClean="0">
                <a:ea typeface="ＭＳ Ｐゴシック" charset="-128"/>
              </a:rPr>
              <a:t>           </a:t>
            </a:r>
            <a:endParaRPr lang="en-US" sz="7200" dirty="0" smtClean="0">
              <a:ea typeface="ＭＳ Ｐゴシック" charset="-128"/>
            </a:endParaRPr>
          </a:p>
        </p:txBody>
      </p:sp>
      <p:sp>
        <p:nvSpPr>
          <p:cNvPr id="87043" name="Text Box 7"/>
          <p:cNvSpPr txBox="1">
            <a:spLocks noChangeArrowheads="1"/>
          </p:cNvSpPr>
          <p:nvPr/>
        </p:nvSpPr>
        <p:spPr bwMode="auto">
          <a:xfrm>
            <a:off x="2209800" y="5715000"/>
            <a:ext cx="4151313"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6600" b="1" dirty="0">
                <a:solidFill>
                  <a:schemeClr val="bg1"/>
                </a:solidFill>
              </a:rPr>
              <a:t>Questions?</a:t>
            </a:r>
          </a:p>
        </p:txBody>
      </p:sp>
      <p:pic>
        <p:nvPicPr>
          <p:cNvPr id="87044" name="Picture 9" descr="nmil third pha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51138" y="76200"/>
            <a:ext cx="3954462" cy="595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5" name="Text Box 10"/>
          <p:cNvSpPr txBox="1">
            <a:spLocks noChangeArrowheads="1"/>
          </p:cNvSpPr>
          <p:nvPr/>
        </p:nvSpPr>
        <p:spPr bwMode="auto">
          <a:xfrm>
            <a:off x="3046413" y="5954713"/>
            <a:ext cx="34305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charset="-128"/>
              </a:defRPr>
            </a:lvl1pPr>
            <a:lvl2pPr marL="742950" indent="-285750" eaLnBrk="0" hangingPunct="0">
              <a:defRPr>
                <a:solidFill>
                  <a:schemeClr val="tx1"/>
                </a:solidFill>
                <a:latin typeface="Garamond" pitchFamily="18" charset="0"/>
                <a:ea typeface="ＭＳ Ｐゴシック" charset="-128"/>
              </a:defRPr>
            </a:lvl2pPr>
            <a:lvl3pPr marL="1143000" indent="-228600" eaLnBrk="0" hangingPunct="0">
              <a:defRPr>
                <a:solidFill>
                  <a:schemeClr val="tx1"/>
                </a:solidFill>
                <a:latin typeface="Garamond" pitchFamily="18" charset="0"/>
                <a:ea typeface="ＭＳ Ｐゴシック" charset="-128"/>
              </a:defRPr>
            </a:lvl3pPr>
            <a:lvl4pPr marL="1600200" indent="-228600" eaLnBrk="0" hangingPunct="0">
              <a:defRPr>
                <a:solidFill>
                  <a:schemeClr val="tx1"/>
                </a:solidFill>
                <a:latin typeface="Garamond" pitchFamily="18" charset="0"/>
                <a:ea typeface="ＭＳ Ｐゴシック" charset="-128"/>
              </a:defRPr>
            </a:lvl4pPr>
            <a:lvl5pPr marL="2057400" indent="-228600" eaLnBrk="0" hangingPunct="0">
              <a:defRPr>
                <a:solidFill>
                  <a:schemeClr val="tx1"/>
                </a:solidFill>
                <a:latin typeface="Garamond" pitchFamily="18" charset="0"/>
                <a:ea typeface="ＭＳ Ｐゴシック" charset="-128"/>
              </a:defRPr>
            </a:lvl5pPr>
            <a:lvl6pPr marL="2514600" indent="-228600" algn="ctr" eaLnBrk="0" fontAlgn="base" hangingPunct="0">
              <a:spcBef>
                <a:spcPct val="0"/>
              </a:spcBef>
              <a:spcAft>
                <a:spcPct val="0"/>
              </a:spcAft>
              <a:defRPr>
                <a:solidFill>
                  <a:schemeClr val="tx1"/>
                </a:solidFill>
                <a:latin typeface="Garamond" pitchFamily="18" charset="0"/>
                <a:ea typeface="ＭＳ Ｐゴシック" charset="-128"/>
              </a:defRPr>
            </a:lvl6pPr>
            <a:lvl7pPr marL="2971800" indent="-228600" algn="ctr" eaLnBrk="0" fontAlgn="base" hangingPunct="0">
              <a:spcBef>
                <a:spcPct val="0"/>
              </a:spcBef>
              <a:spcAft>
                <a:spcPct val="0"/>
              </a:spcAft>
              <a:defRPr>
                <a:solidFill>
                  <a:schemeClr val="tx1"/>
                </a:solidFill>
                <a:latin typeface="Garamond" pitchFamily="18" charset="0"/>
                <a:ea typeface="ＭＳ Ｐゴシック" charset="-128"/>
              </a:defRPr>
            </a:lvl7pPr>
            <a:lvl8pPr marL="3429000" indent="-228600" algn="ctr" eaLnBrk="0" fontAlgn="base" hangingPunct="0">
              <a:spcBef>
                <a:spcPct val="0"/>
              </a:spcBef>
              <a:spcAft>
                <a:spcPct val="0"/>
              </a:spcAft>
              <a:defRPr>
                <a:solidFill>
                  <a:schemeClr val="tx1"/>
                </a:solidFill>
                <a:latin typeface="Garamond" pitchFamily="18" charset="0"/>
                <a:ea typeface="ＭＳ Ｐゴシック" charset="-128"/>
              </a:defRPr>
            </a:lvl8pPr>
            <a:lvl9pPr marL="3886200" indent="-228600" algn="ctr" eaLnBrk="0" fontAlgn="base" hangingPunct="0">
              <a:spcBef>
                <a:spcPct val="0"/>
              </a:spcBef>
              <a:spcAft>
                <a:spcPct val="0"/>
              </a:spcAft>
              <a:defRPr>
                <a:solidFill>
                  <a:schemeClr val="tx1"/>
                </a:solidFill>
                <a:latin typeface="Garamond" pitchFamily="18" charset="0"/>
                <a:ea typeface="ＭＳ Ｐゴシック" charset="-128"/>
              </a:defRPr>
            </a:lvl9pPr>
          </a:lstStyle>
          <a:p>
            <a:pPr algn="l"/>
            <a:r>
              <a:rPr lang="en-US" sz="5400" b="1" dirty="0"/>
              <a:t>Questions?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idx="4294967295"/>
          </p:nvPr>
        </p:nvSpPr>
        <p:spPr>
          <a:xfrm>
            <a:off x="990600" y="2667000"/>
            <a:ext cx="6858000" cy="1143000"/>
          </a:xfrm>
        </p:spPr>
        <p:txBody>
          <a:bodyPr/>
          <a:lstStyle/>
          <a:p>
            <a:pPr eaLnBrk="1" hangingPunct="1"/>
            <a:r>
              <a:rPr lang="en-US" sz="4800" dirty="0" smtClean="0">
                <a:ea typeface="ＭＳ Ｐゴシック" charset="-128"/>
              </a:rPr>
              <a:t>Backup Slides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r>
              <a:rPr lang="en-US" dirty="0" smtClean="0"/>
              <a:t>Direct from the Battlefield</a:t>
            </a:r>
          </a:p>
        </p:txBody>
      </p:sp>
      <p:sp>
        <p:nvSpPr>
          <p:cNvPr id="88067" name="Rectangle 3"/>
          <p:cNvSpPr>
            <a:spLocks noGrp="1"/>
          </p:cNvSpPr>
          <p:nvPr>
            <p:ph type="body" idx="4294967295"/>
          </p:nvPr>
        </p:nvSpPr>
        <p:spPr>
          <a:xfrm>
            <a:off x="457200" y="2713038"/>
            <a:ext cx="8229600" cy="4525962"/>
          </a:xfrm>
        </p:spPr>
        <p:txBody>
          <a:bodyPr/>
          <a:lstStyle/>
          <a:p>
            <a:pPr>
              <a:buFont typeface="Arial" charset="0"/>
              <a:buNone/>
            </a:pPr>
            <a:r>
              <a:rPr lang="en-US" sz="4000" b="1" dirty="0" smtClean="0"/>
              <a:t>    Additional Information on Halon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title" idx="4294967295"/>
          </p:nvPr>
        </p:nvSpPr>
        <p:spPr>
          <a:xfrm>
            <a:off x="1304925" y="0"/>
            <a:ext cx="7543800" cy="1219200"/>
          </a:xfrm>
        </p:spPr>
        <p:txBody>
          <a:bodyPr/>
          <a:lstStyle/>
          <a:p>
            <a:pPr eaLnBrk="1" hangingPunct="1"/>
            <a:r>
              <a:rPr lang="en-US" sz="4400" dirty="0" smtClean="0"/>
              <a:t>AFES Performance Criteria</a:t>
            </a:r>
          </a:p>
        </p:txBody>
      </p:sp>
      <p:pic>
        <p:nvPicPr>
          <p:cNvPr id="8909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275" y="1600200"/>
            <a:ext cx="8553450" cy="399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2" name="Rectangle 4"/>
          <p:cNvSpPr>
            <a:spLocks noChangeArrowheads="1"/>
          </p:cNvSpPr>
          <p:nvPr/>
        </p:nvSpPr>
        <p:spPr bwMode="auto">
          <a:xfrm>
            <a:off x="1833563" y="5980113"/>
            <a:ext cx="70151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en-US" sz="1000" dirty="0"/>
              <a:t>From MEDCOM: Swanson, Dennis, “Fire Survivability Parameters for Combat Vehicle Crewmen,” Department of the Army, Office of the Surgeon General, 20 February 1987. </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a:xfrm>
            <a:off x="1828800" y="274638"/>
            <a:ext cx="7086600" cy="1143000"/>
          </a:xfrm>
        </p:spPr>
        <p:txBody>
          <a:bodyPr/>
          <a:lstStyle/>
          <a:p>
            <a:pPr eaLnBrk="1" hangingPunct="1"/>
            <a:r>
              <a:rPr lang="en-US" sz="2400" dirty="0" smtClean="0">
                <a:solidFill>
                  <a:srgbClr val="000000"/>
                </a:solidFill>
              </a:rPr>
              <a:t>US Army Ground Vehicle Crew</a:t>
            </a:r>
            <a:br>
              <a:rPr lang="en-US" sz="2400" dirty="0" smtClean="0">
                <a:solidFill>
                  <a:srgbClr val="000000"/>
                </a:solidFill>
              </a:rPr>
            </a:br>
            <a:r>
              <a:rPr lang="en-US" sz="2400" dirty="0" smtClean="0">
                <a:solidFill>
                  <a:srgbClr val="000000"/>
                </a:solidFill>
              </a:rPr>
              <a:t>Compartment Halon Replacement Program (U)</a:t>
            </a:r>
            <a:endParaRPr lang="en-US" dirty="0" smtClean="0"/>
          </a:p>
        </p:txBody>
      </p:sp>
      <p:sp>
        <p:nvSpPr>
          <p:cNvPr id="90115" name="Content Placeholder 2"/>
          <p:cNvSpPr>
            <a:spLocks noGrp="1"/>
          </p:cNvSpPr>
          <p:nvPr>
            <p:ph idx="4294967295"/>
          </p:nvPr>
        </p:nvSpPr>
        <p:spPr>
          <a:xfrm>
            <a:off x="457200" y="1604963"/>
            <a:ext cx="8229600" cy="4043362"/>
          </a:xfrm>
        </p:spPr>
        <p:txBody>
          <a:bodyPr/>
          <a:lstStyle/>
          <a:p>
            <a:pPr eaLnBrk="1" hangingPunct="1">
              <a:lnSpc>
                <a:spcPct val="80000"/>
              </a:lnSpc>
            </a:pPr>
            <a:r>
              <a:rPr lang="en-US" sz="3000" dirty="0" smtClean="0"/>
              <a:t>HFC-227ea</a:t>
            </a:r>
          </a:p>
          <a:p>
            <a:pPr lvl="1" eaLnBrk="1" hangingPunct="1">
              <a:lnSpc>
                <a:spcPct val="80000"/>
              </a:lnSpc>
            </a:pPr>
            <a:r>
              <a:rPr lang="en-US" sz="2600" dirty="0" smtClean="0"/>
              <a:t>Heptafluoropropane (CF3CHFCF3)</a:t>
            </a:r>
          </a:p>
          <a:p>
            <a:pPr lvl="1" eaLnBrk="1" hangingPunct="1">
              <a:lnSpc>
                <a:spcPct val="80000"/>
              </a:lnSpc>
            </a:pPr>
            <a:r>
              <a:rPr lang="en-US" sz="2600" dirty="0" smtClean="0"/>
              <a:t>Ozone Depletion Potential = 0</a:t>
            </a:r>
          </a:p>
          <a:p>
            <a:pPr lvl="1" eaLnBrk="1" hangingPunct="1">
              <a:lnSpc>
                <a:spcPct val="80000"/>
              </a:lnSpc>
            </a:pPr>
            <a:r>
              <a:rPr lang="en-US" sz="2600" dirty="0" smtClean="0"/>
              <a:t>LOAEL = 10.5% by volume.</a:t>
            </a:r>
          </a:p>
          <a:p>
            <a:pPr lvl="1" eaLnBrk="1" hangingPunct="1">
              <a:lnSpc>
                <a:spcPct val="80000"/>
              </a:lnSpc>
            </a:pPr>
            <a:r>
              <a:rPr lang="en-US" sz="2600" dirty="0" smtClean="0"/>
              <a:t>NOAEL = 9% by volume.</a:t>
            </a:r>
          </a:p>
          <a:p>
            <a:pPr lvl="1" eaLnBrk="1" hangingPunct="1">
              <a:lnSpc>
                <a:spcPct val="80000"/>
              </a:lnSpc>
            </a:pPr>
            <a:r>
              <a:rPr lang="en-US" sz="2600" dirty="0" smtClean="0"/>
              <a:t>Decomposes by reaction with high temperature (open flames, glowing metal surfaces, etc.) forming hydrofluoric acid, carbonyl fluorides, carbon monoxide and carbon dioxide.</a:t>
            </a:r>
          </a:p>
          <a:p>
            <a:pPr lvl="1" eaLnBrk="1" hangingPunct="1">
              <a:lnSpc>
                <a:spcPct val="80000"/>
              </a:lnSpc>
            </a:pPr>
            <a:r>
              <a:rPr lang="en-US" sz="2600" dirty="0" smtClean="0"/>
              <a:t>Leaves no residue</a:t>
            </a:r>
          </a:p>
          <a:p>
            <a:pPr lvl="1" eaLnBrk="1" hangingPunct="1">
              <a:lnSpc>
                <a:spcPct val="80000"/>
              </a:lnSpc>
            </a:pPr>
            <a:endParaRPr lang="en-US" sz="2600" dirty="0" smtClean="0"/>
          </a:p>
        </p:txBody>
      </p:sp>
      <p:sp>
        <p:nvSpPr>
          <p:cNvPr id="90117" name="Rectangle 4"/>
          <p:cNvSpPr>
            <a:spLocks noChangeArrowheads="1"/>
          </p:cNvSpPr>
          <p:nvPr/>
        </p:nvSpPr>
        <p:spPr bwMode="auto">
          <a:xfrm>
            <a:off x="2514600" y="5648325"/>
            <a:ext cx="6400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en-US" sz="1000" b="1" dirty="0"/>
              <a:t>Mike Clauson and Steve McCormick, US Army Tank-automotive and Armaments Command</a:t>
            </a:r>
          </a:p>
          <a:p>
            <a:pPr algn="l"/>
            <a:r>
              <a:rPr lang="en-US" sz="1000" dirty="0"/>
              <a:t>AMSTA-TR-R / 263</a:t>
            </a:r>
          </a:p>
          <a:p>
            <a:pPr algn="l"/>
            <a:r>
              <a:rPr lang="en-US" sz="1000" dirty="0"/>
              <a:t>Warren, MI 48397-5000</a:t>
            </a:r>
          </a:p>
          <a:p>
            <a:pPr algn="l"/>
            <a:r>
              <a:rPr lang="en-US" sz="1000" dirty="0"/>
              <a:t>(810) 574-5948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14400" y="2667000"/>
            <a:ext cx="6858000" cy="1143000"/>
          </a:xfrm>
        </p:spPr>
        <p:txBody>
          <a:bodyPr/>
          <a:lstStyle/>
          <a:p>
            <a:pPr eaLnBrk="1" hangingPunct="1"/>
            <a:r>
              <a:rPr lang="en-US" sz="5400" dirty="0" smtClean="0">
                <a:ea typeface="ＭＳ Ｐゴシック" charset="-128"/>
              </a:rPr>
              <a:t>Tourniquets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normAutofit/>
          </a:bodyPr>
          <a:lstStyle/>
          <a:p>
            <a:pPr eaLnBrk="1" hangingPunct="1">
              <a:defRPr/>
            </a:pPr>
            <a:r>
              <a:rPr lang="en-US" sz="1800" dirty="0" smtClean="0"/>
              <a:t> ASSESSMENT OF THE FIRE SUPPRESSION MECHANICS FOR </a:t>
            </a:r>
            <a:br>
              <a:rPr lang="en-US" sz="1800" dirty="0" smtClean="0"/>
            </a:br>
            <a:r>
              <a:rPr lang="en-US" sz="1800" dirty="0" smtClean="0"/>
              <a:t>HFC-227ea COMBINED WITH NaHCO</a:t>
            </a:r>
            <a:r>
              <a:rPr lang="en-US" sz="1800" baseline="30000" dirty="0" smtClean="0"/>
              <a:t>3 </a:t>
            </a:r>
            <a:endParaRPr lang="en-US" sz="1800" dirty="0" smtClean="0"/>
          </a:p>
        </p:txBody>
      </p:sp>
      <p:pic>
        <p:nvPicPr>
          <p:cNvPr id="91140"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250" y="2032000"/>
            <a:ext cx="8337550" cy="329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1" name="Rectangle 4"/>
          <p:cNvSpPr>
            <a:spLocks noChangeArrowheads="1"/>
          </p:cNvSpPr>
          <p:nvPr/>
        </p:nvSpPr>
        <p:spPr bwMode="auto">
          <a:xfrm>
            <a:off x="3876675" y="5578475"/>
            <a:ext cx="4572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en-US" sz="1000" dirty="0"/>
              <a:t>R.REED SKAGGS </a:t>
            </a:r>
          </a:p>
          <a:p>
            <a:pPr algn="l"/>
            <a:r>
              <a:rPr lang="en-US" sz="1000" i="1" dirty="0"/>
              <a:t>U.S. Army Research Laboratory </a:t>
            </a:r>
          </a:p>
          <a:p>
            <a:pPr algn="l"/>
            <a:r>
              <a:rPr lang="en-US" sz="1000" i="1" dirty="0"/>
              <a:t>Aberdeen Proving Ground, MD 21005 </a:t>
            </a:r>
            <a:r>
              <a:rPr lang="en-US" sz="1000" dirty="0"/>
              <a:t>Hal Cross, US Army Aberdeen Test Center</a:t>
            </a:r>
          </a:p>
          <a:p>
            <a:pPr algn="l"/>
            <a:r>
              <a:rPr lang="en-US" sz="1000" dirty="0"/>
              <a:t>Aberdeen Proving Ground, MD 21005-5059</a:t>
            </a:r>
          </a:p>
          <a:p>
            <a:pPr algn="l"/>
            <a:r>
              <a:rPr lang="en-US" sz="1000" dirty="0"/>
              <a:t>(410) 278-5020</a:t>
            </a:r>
          </a:p>
        </p:txBody>
      </p:sp>
      <p:sp>
        <p:nvSpPr>
          <p:cNvPr id="6" name="Rectangle 5"/>
          <p:cNvSpPr>
            <a:spLocks noChangeArrowheads="1"/>
          </p:cNvSpPr>
          <p:nvPr/>
        </p:nvSpPr>
        <p:spPr bwMode="auto">
          <a:xfrm>
            <a:off x="457200" y="4584700"/>
            <a:ext cx="1695450" cy="214313"/>
          </a:xfrm>
          <a:prstGeom prst="rect">
            <a:avLst/>
          </a:prstGeom>
          <a:noFill/>
          <a:ln w="19050">
            <a:solidFill>
              <a:srgbClr val="FF0000"/>
            </a:solidFill>
            <a:miter lim="800000"/>
            <a:headEnd/>
            <a:tailEnd/>
          </a:ln>
          <a:effectLst>
            <a:outerShdw dist="23000" dir="5400000" rotWithShape="0">
              <a:srgbClr val="808080">
                <a:alpha val="34998"/>
              </a:srgbClr>
            </a:outerShdw>
          </a:effectLst>
        </p:spPr>
        <p:txBody>
          <a:bodyPr anchor="ctr"/>
          <a:lstStyle/>
          <a:p>
            <a:pPr fontAlgn="auto">
              <a:spcBef>
                <a:spcPts val="0"/>
              </a:spcBef>
              <a:spcAft>
                <a:spcPts val="0"/>
              </a:spcAft>
              <a:defRPr/>
            </a:pPr>
            <a:endParaRPr lang="en-US" dirty="0">
              <a:solidFill>
                <a:schemeClr val="lt1"/>
              </a:solidFill>
              <a:latin typeface="+mn-lt"/>
              <a:ea typeface="+mn-ea"/>
              <a:cs typeface="ＭＳ Ｐゴシック"/>
            </a:endParaRPr>
          </a:p>
        </p:txBody>
      </p:sp>
      <p:sp>
        <p:nvSpPr>
          <p:cNvPr id="7" name="Rectangle 6"/>
          <p:cNvSpPr>
            <a:spLocks noChangeArrowheads="1"/>
          </p:cNvSpPr>
          <p:nvPr/>
        </p:nvSpPr>
        <p:spPr bwMode="auto">
          <a:xfrm>
            <a:off x="5040313" y="4584700"/>
            <a:ext cx="1028700" cy="214313"/>
          </a:xfrm>
          <a:prstGeom prst="rect">
            <a:avLst/>
          </a:prstGeom>
          <a:noFill/>
          <a:ln w="19050">
            <a:solidFill>
              <a:srgbClr val="FF0000"/>
            </a:solidFill>
            <a:miter lim="800000"/>
            <a:headEnd/>
            <a:tailEnd/>
          </a:ln>
          <a:effectLst>
            <a:outerShdw dist="23000" dir="5400000" rotWithShape="0">
              <a:srgbClr val="808080">
                <a:alpha val="34998"/>
              </a:srgbClr>
            </a:outerShdw>
          </a:effectLst>
        </p:spPr>
        <p:txBody>
          <a:bodyPr anchor="ctr"/>
          <a:lstStyle/>
          <a:p>
            <a:pPr fontAlgn="auto">
              <a:spcBef>
                <a:spcPts val="0"/>
              </a:spcBef>
              <a:spcAft>
                <a:spcPts val="0"/>
              </a:spcAft>
              <a:defRPr/>
            </a:pPr>
            <a:endParaRPr lang="en-US" dirty="0">
              <a:solidFill>
                <a:schemeClr val="lt1"/>
              </a:solidFill>
              <a:latin typeface="+mn-lt"/>
              <a:ea typeface="+mn-ea"/>
              <a:cs typeface="ＭＳ Ｐゴシック"/>
            </a:endParaRPr>
          </a:p>
        </p:txBody>
      </p:sp>
      <p:sp>
        <p:nvSpPr>
          <p:cNvPr id="8" name="Rectangle 7"/>
          <p:cNvSpPr>
            <a:spLocks noChangeArrowheads="1"/>
          </p:cNvSpPr>
          <p:nvPr/>
        </p:nvSpPr>
        <p:spPr bwMode="auto">
          <a:xfrm>
            <a:off x="7218363" y="4584700"/>
            <a:ext cx="1230312" cy="214313"/>
          </a:xfrm>
          <a:prstGeom prst="rect">
            <a:avLst/>
          </a:prstGeom>
          <a:noFill/>
          <a:ln w="19050">
            <a:solidFill>
              <a:srgbClr val="FF0000"/>
            </a:solidFill>
            <a:miter lim="800000"/>
            <a:headEnd/>
            <a:tailEnd/>
          </a:ln>
          <a:effectLst>
            <a:outerShdw dist="23000" dir="5400000" rotWithShape="0">
              <a:srgbClr val="808080">
                <a:alpha val="34998"/>
              </a:srgbClr>
            </a:outerShdw>
          </a:effectLst>
        </p:spPr>
        <p:txBody>
          <a:bodyPr anchor="ctr"/>
          <a:lstStyle/>
          <a:p>
            <a:pPr fontAlgn="auto">
              <a:spcBef>
                <a:spcPts val="0"/>
              </a:spcBef>
              <a:spcAft>
                <a:spcPts val="0"/>
              </a:spcAft>
              <a:defRPr/>
            </a:pPr>
            <a:endParaRPr lang="en-US" dirty="0">
              <a:solidFill>
                <a:schemeClr val="lt1"/>
              </a:solidFill>
              <a:latin typeface="+mn-lt"/>
              <a:ea typeface="+mn-ea"/>
              <a:cs typeface="ＭＳ Ｐゴシック"/>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990600" y="17463"/>
            <a:ext cx="8382000" cy="1277937"/>
          </a:xfrm>
        </p:spPr>
        <p:txBody>
          <a:bodyPr/>
          <a:lstStyle/>
          <a:p>
            <a:pPr eaLnBrk="1" hangingPunct="1"/>
            <a:r>
              <a:rPr lang="en-US" dirty="0" smtClean="0"/>
              <a:t>Possible Fires in Tactical Vehicles</a:t>
            </a:r>
          </a:p>
        </p:txBody>
      </p:sp>
      <p:sp>
        <p:nvSpPr>
          <p:cNvPr id="92163" name="Content Placeholder 2"/>
          <p:cNvSpPr>
            <a:spLocks noGrp="1"/>
          </p:cNvSpPr>
          <p:nvPr>
            <p:ph idx="4294967295"/>
          </p:nvPr>
        </p:nvSpPr>
        <p:spPr>
          <a:xfrm>
            <a:off x="533400" y="1752600"/>
            <a:ext cx="8229600" cy="4525963"/>
          </a:xfrm>
        </p:spPr>
        <p:txBody>
          <a:bodyPr/>
          <a:lstStyle/>
          <a:p>
            <a:pPr eaLnBrk="1" hangingPunct="1"/>
            <a:r>
              <a:rPr lang="en-US" dirty="0" smtClean="0"/>
              <a:t>Class A fires involving air filters, canvas, paper</a:t>
            </a:r>
          </a:p>
          <a:p>
            <a:pPr eaLnBrk="1" hangingPunct="1"/>
            <a:r>
              <a:rPr lang="en-US" dirty="0" smtClean="0"/>
              <a:t>Class B hydrocarbon fuel fires fed by vehicle fuel, hydraulic fluid, lubricants, and miscellaneous materials such as paint</a:t>
            </a:r>
          </a:p>
          <a:p>
            <a:pPr eaLnBrk="1" hangingPunct="1"/>
            <a:r>
              <a:rPr lang="en-US" dirty="0" smtClean="0"/>
              <a:t>Class C electrical fires including batteries </a:t>
            </a:r>
          </a:p>
          <a:p>
            <a:pPr eaLnBrk="1" hangingPunct="1"/>
            <a:r>
              <a:rPr lang="en-US" dirty="0" smtClean="0"/>
              <a:t>Class D ammunition fires.</a:t>
            </a:r>
          </a:p>
          <a:p>
            <a:pPr eaLnBrk="1" hangingPunct="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4225</Words>
  <Application>Microsoft Office PowerPoint</Application>
  <PresentationFormat>On-screen Show (4:3)</PresentationFormat>
  <Paragraphs>586</Paragraphs>
  <Slides>91</Slides>
  <Notes>70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TCCC</vt:lpstr>
      <vt:lpstr>Tactical Combat Casualty Care October 2012</vt:lpstr>
      <vt:lpstr>TCCC Lessons Learned in Iraq and Afghanistan</vt:lpstr>
      <vt:lpstr>Training</vt:lpstr>
      <vt:lpstr>Fatal Extremity Hemorrhage</vt:lpstr>
      <vt:lpstr>Do Aviation Personnel Need  TCCC?  In-Flight Tourniquet  24 June 2010</vt:lpstr>
      <vt:lpstr>Eliminating Preventable Death on the Battlefield</vt:lpstr>
      <vt:lpstr>TCCC in Canadian Forces Savage et al: Can J Surg 2011</vt:lpstr>
      <vt:lpstr>Train ALL Combatants in TCCC</vt:lpstr>
      <vt:lpstr>Tourniquets</vt:lpstr>
      <vt:lpstr>Tourniquet Studies COL John Kragh USAISR</vt:lpstr>
      <vt:lpstr>Tourniquet Studies COL John Kragh USAISR</vt:lpstr>
      <vt:lpstr>Tourniquet Case Report Afghanistan – Nov 2009</vt:lpstr>
      <vt:lpstr>Preventable Near-Death Event from Tourniquet Issue</vt:lpstr>
      <vt:lpstr>Counterfeit CAT Tourniquets</vt:lpstr>
      <vt:lpstr>Slide 15</vt:lpstr>
      <vt:lpstr>Tourniquet on Uninjured Arm</vt:lpstr>
      <vt:lpstr>Slide 17</vt:lpstr>
      <vt:lpstr>Slide 18</vt:lpstr>
      <vt:lpstr>Slide 19</vt:lpstr>
      <vt:lpstr>Slide 20</vt:lpstr>
      <vt:lpstr>Slide 21</vt:lpstr>
      <vt:lpstr>Slide 22</vt:lpstr>
      <vt:lpstr>Slide 23</vt:lpstr>
      <vt:lpstr>Slide 24</vt:lpstr>
      <vt:lpstr>Tourniquet Mistakes to Avoid!</vt:lpstr>
      <vt:lpstr>Eye Injuries</vt:lpstr>
      <vt:lpstr>Wear Your Eye Protection!</vt:lpstr>
      <vt:lpstr>Eye Armor – It Works!</vt:lpstr>
      <vt:lpstr>Penetrating Eye Trauma</vt:lpstr>
      <vt:lpstr>Slide 30</vt:lpstr>
      <vt:lpstr>JTTS Trauma Telecon 9 Sept 2010 </vt:lpstr>
      <vt:lpstr>Patched Open Globe  22 July 2010</vt:lpstr>
      <vt:lpstr>Pressure Dressings on  Eye Injuries</vt:lpstr>
      <vt:lpstr>Airways</vt:lpstr>
      <vt:lpstr>Slide 35</vt:lpstr>
      <vt:lpstr>Surgical Airways in Combat: The Rest of the Story</vt:lpstr>
      <vt:lpstr>Surgical Airways</vt:lpstr>
      <vt:lpstr>Slide 38</vt:lpstr>
      <vt:lpstr>Slide 39</vt:lpstr>
      <vt:lpstr>Slide 40</vt:lpstr>
      <vt:lpstr>Slide 41</vt:lpstr>
      <vt:lpstr>Slide 42</vt:lpstr>
      <vt:lpstr>Slide 43</vt:lpstr>
      <vt:lpstr>Airway Take-Home #1: Sit-Up and Lean Forward If Able</vt:lpstr>
      <vt:lpstr>Airway Take-Home #2: Don’t Force the Surgical Airway</vt:lpstr>
      <vt:lpstr>Airway Take-Home #3: Follow the Bubbles</vt:lpstr>
      <vt:lpstr>Airway Take-Home #4: Surgical Airway Technique</vt:lpstr>
      <vt:lpstr>Spinal Precautions after IED Blasts</vt:lpstr>
      <vt:lpstr>Slide 49</vt:lpstr>
      <vt:lpstr>Slide 50</vt:lpstr>
      <vt:lpstr>Slide 51</vt:lpstr>
      <vt:lpstr>Slide 52</vt:lpstr>
      <vt:lpstr>Combat Gauze</vt:lpstr>
      <vt:lpstr>JTS Trauma Telecon 26 Aug 2010 </vt:lpstr>
      <vt:lpstr>Combat Gauze™ </vt:lpstr>
      <vt:lpstr>Combat Gauze™ </vt:lpstr>
      <vt:lpstr>Intraosseous Devices</vt:lpstr>
      <vt:lpstr>Slide 58</vt:lpstr>
      <vt:lpstr>Slide 59</vt:lpstr>
      <vt:lpstr>Slide 60</vt:lpstr>
      <vt:lpstr>Slide 61</vt:lpstr>
      <vt:lpstr>IO Devices Lessons Learned</vt:lpstr>
      <vt:lpstr>Hypothermia Prevention Equipment</vt:lpstr>
      <vt:lpstr>Ready Heat Skin Burns</vt:lpstr>
      <vt:lpstr>Toxic Products of Combustion in Burning Vehicles</vt:lpstr>
      <vt:lpstr>Possible Halon Exposure in a Combat Medic Presentation</vt:lpstr>
      <vt:lpstr>What is “Halon”?</vt:lpstr>
      <vt:lpstr>Toxic Byproducts of Combustion</vt:lpstr>
      <vt:lpstr>Field Treatment for Smoke and Toxic Fume Inhalation</vt:lpstr>
      <vt:lpstr>Analgesia</vt:lpstr>
      <vt:lpstr>NO Narcotic Analgesia for Casualties in Shock</vt:lpstr>
      <vt:lpstr>Case Report September 2012 </vt:lpstr>
      <vt:lpstr>JTS Trauma Telecon 25 October 2012 </vt:lpstr>
      <vt:lpstr>First – Do No Harm Harris et al – Mil Med 2012</vt:lpstr>
      <vt:lpstr>First – Do No Harm Harris et al – Mil Med 2012</vt:lpstr>
      <vt:lpstr>First – Do No Harm Harris et al – Mil Med 2012</vt:lpstr>
      <vt:lpstr>Junctional Hemorrhage</vt:lpstr>
      <vt:lpstr>JTS Trauma Telecon Dec 2011 IED Blast Injury  </vt:lpstr>
      <vt:lpstr>Combat Gauze™ </vt:lpstr>
      <vt:lpstr>Combat Ready Clamp</vt:lpstr>
      <vt:lpstr>Tension Pneumothorax</vt:lpstr>
      <vt:lpstr>JTTS VTC 21 April 11  Tension Pneumo</vt:lpstr>
      <vt:lpstr>Documentation of TCCC Care</vt:lpstr>
      <vt:lpstr>TCCC Card – Fill It Out!</vt:lpstr>
      <vt:lpstr>           </vt:lpstr>
      <vt:lpstr>Backup Slides</vt:lpstr>
      <vt:lpstr>Direct from the Battlefield</vt:lpstr>
      <vt:lpstr>AFES Performance Criteria</vt:lpstr>
      <vt:lpstr>US Army Ground Vehicle Crew Compartment Halon Replacement Program (U)</vt:lpstr>
      <vt:lpstr> ASSESSMENT OF THE FIRE SUPPRESSION MECHANICS FOR  HFC-227ea COMBINED WITH NaHCO3 </vt:lpstr>
      <vt:lpstr>Possible Fires in Tactical Vehicles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from the Battlefield</dc:title>
  <dc:subject>TCCC</dc:subject>
  <dc:creator/>
  <cp:lastModifiedBy/>
  <cp:revision>166</cp:revision>
  <dcterms:created xsi:type="dcterms:W3CDTF">2012-02-27T22:36:53Z</dcterms:created>
  <dcterms:modified xsi:type="dcterms:W3CDTF">2013-11-27T13:47:27Z</dcterms:modified>
  <cp:category>TCCC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1289922</vt:lpwstr>
  </property>
  <property fmtid="{D5CDD505-2E9C-101B-9397-08002B2CF9AE}" pid="3" name="NXPowerLiteSettings">
    <vt:lpwstr>F6000400038000</vt:lpwstr>
  </property>
  <property fmtid="{D5CDD505-2E9C-101B-9397-08002B2CF9AE}" pid="4" name="NXPowerLiteVersion">
    <vt:lpwstr>D4.3.1</vt:lpwstr>
  </property>
  <property fmtid="{D5CDD505-2E9C-101B-9397-08002B2CF9AE}" pid="5" name="NXTAG2">
    <vt:lpwstr>0008003c170000000000010243100207f6000400038000</vt:lpwstr>
  </property>
  <property fmtid="{D5CDD505-2E9C-101B-9397-08002B2CF9AE}" pid="6" name="Version">
    <vt:i4>1</vt:i4>
  </property>
</Properties>
</file>