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2"/>
  </p:notesMasterIdLst>
  <p:handoutMasterIdLst>
    <p:handoutMasterId r:id="rId93"/>
  </p:handoutMasterIdLst>
  <p:sldIdLst>
    <p:sldId id="256" r:id="rId2"/>
    <p:sldId id="500" r:id="rId3"/>
    <p:sldId id="338" r:id="rId4"/>
    <p:sldId id="339" r:id="rId5"/>
    <p:sldId id="345" r:id="rId6"/>
    <p:sldId id="389" r:id="rId7"/>
    <p:sldId id="335" r:id="rId8"/>
    <p:sldId id="336" r:id="rId9"/>
    <p:sldId id="280" r:id="rId10"/>
    <p:sldId id="528" r:id="rId11"/>
    <p:sldId id="337" r:id="rId12"/>
    <p:sldId id="527" r:id="rId13"/>
    <p:sldId id="340" r:id="rId14"/>
    <p:sldId id="344" r:id="rId15"/>
    <p:sldId id="377" r:id="rId16"/>
    <p:sldId id="378" r:id="rId17"/>
    <p:sldId id="516" r:id="rId18"/>
    <p:sldId id="379" r:id="rId19"/>
    <p:sldId id="517" r:id="rId20"/>
    <p:sldId id="522" r:id="rId21"/>
    <p:sldId id="523" r:id="rId22"/>
    <p:sldId id="526" r:id="rId23"/>
    <p:sldId id="359" r:id="rId24"/>
    <p:sldId id="416" r:id="rId25"/>
    <p:sldId id="415" r:id="rId26"/>
    <p:sldId id="430" r:id="rId27"/>
    <p:sldId id="431" r:id="rId28"/>
    <p:sldId id="432" r:id="rId29"/>
    <p:sldId id="433" r:id="rId30"/>
    <p:sldId id="434" r:id="rId31"/>
    <p:sldId id="525" r:id="rId32"/>
    <p:sldId id="414" r:id="rId33"/>
    <p:sldId id="497" r:id="rId34"/>
    <p:sldId id="508" r:id="rId35"/>
    <p:sldId id="436" r:id="rId36"/>
    <p:sldId id="437" r:id="rId37"/>
    <p:sldId id="441" r:id="rId38"/>
    <p:sldId id="442" r:id="rId39"/>
    <p:sldId id="443" r:id="rId40"/>
    <p:sldId id="394" r:id="rId41"/>
    <p:sldId id="395" r:id="rId42"/>
    <p:sldId id="396" r:id="rId43"/>
    <p:sldId id="393" r:id="rId44"/>
    <p:sldId id="398" r:id="rId45"/>
    <p:sldId id="399" r:id="rId46"/>
    <p:sldId id="417" r:id="rId47"/>
    <p:sldId id="418" r:id="rId48"/>
    <p:sldId id="419" r:id="rId49"/>
    <p:sldId id="499" r:id="rId50"/>
    <p:sldId id="420" r:id="rId51"/>
    <p:sldId id="421" r:id="rId52"/>
    <p:sldId id="422" r:id="rId53"/>
    <p:sldId id="423" r:id="rId54"/>
    <p:sldId id="429" r:id="rId55"/>
    <p:sldId id="408" r:id="rId56"/>
    <p:sldId id="409" r:id="rId57"/>
    <p:sldId id="410" r:id="rId58"/>
    <p:sldId id="524" r:id="rId59"/>
    <p:sldId id="376" r:id="rId60"/>
    <p:sldId id="406" r:id="rId61"/>
    <p:sldId id="407" r:id="rId62"/>
    <p:sldId id="501" r:id="rId63"/>
    <p:sldId id="502" r:id="rId64"/>
    <p:sldId id="503" r:id="rId65"/>
    <p:sldId id="504" r:id="rId66"/>
    <p:sldId id="505" r:id="rId67"/>
    <p:sldId id="506" r:id="rId68"/>
    <p:sldId id="507" r:id="rId69"/>
    <p:sldId id="450" r:id="rId70"/>
    <p:sldId id="451" r:id="rId71"/>
    <p:sldId id="452" r:id="rId72"/>
    <p:sldId id="453" r:id="rId73"/>
    <p:sldId id="454" r:id="rId74"/>
    <p:sldId id="455" r:id="rId75"/>
    <p:sldId id="456" r:id="rId76"/>
    <p:sldId id="457" r:id="rId77"/>
    <p:sldId id="458" r:id="rId78"/>
    <p:sldId id="460" r:id="rId79"/>
    <p:sldId id="462" r:id="rId80"/>
    <p:sldId id="463" r:id="rId81"/>
    <p:sldId id="464" r:id="rId82"/>
    <p:sldId id="465" r:id="rId83"/>
    <p:sldId id="466" r:id="rId84"/>
    <p:sldId id="469" r:id="rId85"/>
    <p:sldId id="471" r:id="rId86"/>
    <p:sldId id="472" r:id="rId87"/>
    <p:sldId id="474" r:id="rId88"/>
    <p:sldId id="473" r:id="rId89"/>
    <p:sldId id="477" r:id="rId90"/>
    <p:sldId id="392" r:id="rId91"/>
  </p:sldIdLst>
  <p:sldSz cx="6858000" cy="9144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6797" autoAdjust="0"/>
    <p:restoredTop sz="93011" autoAdjust="0"/>
  </p:normalViewPr>
  <p:slideViewPr>
    <p:cSldViewPr showGuides="1">
      <p:cViewPr>
        <p:scale>
          <a:sx n="55" d="100"/>
          <a:sy n="55" d="100"/>
        </p:scale>
        <p:origin x="-1806" y="-96"/>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A5D9D07C-F3C0-4195-84DD-B3922D58CFAF}" type="datetimeFigureOut">
              <a:rPr lang="en-US" smtClean="0"/>
              <a:pPr/>
              <a:t>1/1/2015</a:t>
            </a:fld>
            <a:endParaRPr lang="en-US" dirty="0"/>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FA859E03-88FE-4EBE-9F28-4505280B5F0E}"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BB661A74-4625-4E11-9BB5-4B17BA0BA8AD}" type="datetimeFigureOut">
              <a:rPr lang="en-US" smtClean="0"/>
              <a:pPr/>
              <a:t>1/1/2015</a:t>
            </a:fld>
            <a:endParaRPr lang="en-US" dirty="0"/>
          </a:p>
        </p:txBody>
      </p:sp>
      <p:sp>
        <p:nvSpPr>
          <p:cNvPr id="4" name="Slide Image Placeholder 3"/>
          <p:cNvSpPr>
            <a:spLocks noGrp="1" noRot="1" noChangeAspect="1"/>
          </p:cNvSpPr>
          <p:nvPr>
            <p:ph type="sldImg" idx="2"/>
          </p:nvPr>
        </p:nvSpPr>
        <p:spPr>
          <a:xfrm>
            <a:off x="2133600" y="696913"/>
            <a:ext cx="2614613"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33F55A5C-56E0-4118-B0FE-B0B708BAA724}" type="slidenum">
              <a:rPr lang="en-US" smtClean="0"/>
              <a:pPr/>
              <a:t>‹#›</a:t>
            </a:fld>
            <a:endParaRPr lang="en-US" dirty="0"/>
          </a:p>
        </p:txBody>
      </p:sp>
    </p:spTree>
    <p:extLst>
      <p:ext uri="{BB962C8B-B14F-4D97-AF65-F5344CB8AC3E}">
        <p14:creationId xmlns="" xmlns:p14="http://schemas.microsoft.com/office/powerpoint/2010/main" val="2027751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Table of Contents</a:t>
            </a:r>
            <a:endParaRPr lang="en-US" dirty="0"/>
          </a:p>
        </p:txBody>
      </p:sp>
      <p:sp>
        <p:nvSpPr>
          <p:cNvPr id="4" name="Slide Number Placeholder 3"/>
          <p:cNvSpPr>
            <a:spLocks noGrp="1"/>
          </p:cNvSpPr>
          <p:nvPr>
            <p:ph type="sldNum" sz="quarter" idx="10"/>
          </p:nvPr>
        </p:nvSpPr>
        <p:spPr/>
        <p:txBody>
          <a:bodyPr/>
          <a:lstStyle/>
          <a:p>
            <a:fld id="{33F55A5C-56E0-4118-B0FE-B0B708BAA724}"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55A5C-56E0-4118-B0FE-B0B708BAA724}" type="slidenum">
              <a:rPr lang="en-US" smtClean="0"/>
              <a:pPr/>
              <a:t>9</a:t>
            </a:fld>
            <a:endParaRPr lang="en-US" dirty="0"/>
          </a:p>
        </p:txBody>
      </p:sp>
    </p:spTree>
    <p:extLst>
      <p:ext uri="{BB962C8B-B14F-4D97-AF65-F5344CB8AC3E}">
        <p14:creationId xmlns="" xmlns:p14="http://schemas.microsoft.com/office/powerpoint/2010/main" val="4294691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55A5C-56E0-4118-B0FE-B0B708BAA724}" type="slidenum">
              <a:rPr lang="en-US" smtClean="0"/>
              <a:pPr/>
              <a:t>10</a:t>
            </a:fld>
            <a:endParaRPr lang="en-US" dirty="0"/>
          </a:p>
        </p:txBody>
      </p:sp>
    </p:spTree>
    <p:extLst>
      <p:ext uri="{BB962C8B-B14F-4D97-AF65-F5344CB8AC3E}">
        <p14:creationId xmlns="" xmlns:p14="http://schemas.microsoft.com/office/powerpoint/2010/main" val="4294691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Table of Contents</a:t>
            </a:r>
            <a:endParaRPr lang="en-US" dirty="0"/>
          </a:p>
        </p:txBody>
      </p:sp>
      <p:sp>
        <p:nvSpPr>
          <p:cNvPr id="4" name="Slide Number Placeholder 3"/>
          <p:cNvSpPr>
            <a:spLocks noGrp="1"/>
          </p:cNvSpPr>
          <p:nvPr>
            <p:ph type="sldNum" sz="quarter" idx="10"/>
          </p:nvPr>
        </p:nvSpPr>
        <p:spPr/>
        <p:txBody>
          <a:bodyPr/>
          <a:lstStyle/>
          <a:p>
            <a:fld id="{33F55A5C-56E0-4118-B0FE-B0B708BAA724}" type="slidenum">
              <a:rPr lang="en-US" smtClean="0"/>
              <a:pPr/>
              <a:t>90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3696D6-8FFD-4FF5-97F3-ABC007889BC7}" type="datetime1">
              <a:rPr lang="en-US" smtClean="0"/>
              <a:pPr/>
              <a:t>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FAA4C2-EC4B-4CB1-A26B-C9225BE809E0}" type="slidenum">
              <a:rPr lang="en-US" smtClean="0"/>
              <a:pPr/>
              <a:t>‹#›</a:t>
            </a:fld>
            <a:endParaRPr lang="en-US" dirty="0"/>
          </a:p>
        </p:txBody>
      </p:sp>
    </p:spTree>
    <p:extLst>
      <p:ext uri="{BB962C8B-B14F-4D97-AF65-F5344CB8AC3E}">
        <p14:creationId xmlns="" xmlns:p14="http://schemas.microsoft.com/office/powerpoint/2010/main" val="301740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BF1EFE-A101-4209-B9FF-426B44170A27}" type="datetime1">
              <a:rPr lang="en-US" smtClean="0"/>
              <a:pPr/>
              <a:t>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FAA4C2-EC4B-4CB1-A26B-C9225BE809E0}" type="slidenum">
              <a:rPr lang="en-US" smtClean="0"/>
              <a:pPr/>
              <a:t>‹#›</a:t>
            </a:fld>
            <a:endParaRPr lang="en-US" dirty="0"/>
          </a:p>
        </p:txBody>
      </p:sp>
    </p:spTree>
    <p:extLst>
      <p:ext uri="{BB962C8B-B14F-4D97-AF65-F5344CB8AC3E}">
        <p14:creationId xmlns="" xmlns:p14="http://schemas.microsoft.com/office/powerpoint/2010/main" val="3490642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399FC7-E6DC-4954-A1F5-F6B188B1D292}" type="datetime1">
              <a:rPr lang="en-US" smtClean="0"/>
              <a:pPr/>
              <a:t>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FAA4C2-EC4B-4CB1-A26B-C9225BE809E0}" type="slidenum">
              <a:rPr lang="en-US" smtClean="0"/>
              <a:pPr/>
              <a:t>‹#›</a:t>
            </a:fld>
            <a:endParaRPr lang="en-US" dirty="0"/>
          </a:p>
        </p:txBody>
      </p:sp>
    </p:spTree>
    <p:extLst>
      <p:ext uri="{BB962C8B-B14F-4D97-AF65-F5344CB8AC3E}">
        <p14:creationId xmlns="" xmlns:p14="http://schemas.microsoft.com/office/powerpoint/2010/main" val="673728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9C50F5-28BA-4306-86E0-E05CC981BBEB}" type="datetime1">
              <a:rPr lang="en-US" smtClean="0"/>
              <a:pPr/>
              <a:t>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FAA4C2-EC4B-4CB1-A26B-C9225BE809E0}" type="slidenum">
              <a:rPr lang="en-US" smtClean="0"/>
              <a:pPr/>
              <a:t>‹#›</a:t>
            </a:fld>
            <a:endParaRPr lang="en-US" dirty="0"/>
          </a:p>
        </p:txBody>
      </p:sp>
    </p:spTree>
    <p:extLst>
      <p:ext uri="{BB962C8B-B14F-4D97-AF65-F5344CB8AC3E}">
        <p14:creationId xmlns="" xmlns:p14="http://schemas.microsoft.com/office/powerpoint/2010/main" val="4063086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294C0B-AA66-4EE6-89E8-A8BC234291DD}" type="datetime1">
              <a:rPr lang="en-US" smtClean="0"/>
              <a:pPr/>
              <a:t>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FAA4C2-EC4B-4CB1-A26B-C9225BE809E0}" type="slidenum">
              <a:rPr lang="en-US" smtClean="0"/>
              <a:pPr/>
              <a:t>‹#›</a:t>
            </a:fld>
            <a:endParaRPr lang="en-US" dirty="0"/>
          </a:p>
        </p:txBody>
      </p:sp>
    </p:spTree>
    <p:extLst>
      <p:ext uri="{BB962C8B-B14F-4D97-AF65-F5344CB8AC3E}">
        <p14:creationId xmlns="" xmlns:p14="http://schemas.microsoft.com/office/powerpoint/2010/main" val="1333777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98FEDE-C476-4F4A-A884-74D5AA19A059}" type="datetime1">
              <a:rPr lang="en-US" smtClean="0"/>
              <a:pPr/>
              <a:t>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FAA4C2-EC4B-4CB1-A26B-C9225BE809E0}" type="slidenum">
              <a:rPr lang="en-US" smtClean="0"/>
              <a:pPr/>
              <a:t>‹#›</a:t>
            </a:fld>
            <a:endParaRPr lang="en-US" dirty="0"/>
          </a:p>
        </p:txBody>
      </p:sp>
    </p:spTree>
    <p:extLst>
      <p:ext uri="{BB962C8B-B14F-4D97-AF65-F5344CB8AC3E}">
        <p14:creationId xmlns="" xmlns:p14="http://schemas.microsoft.com/office/powerpoint/2010/main" val="368258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12506F-CA4C-4CBA-9BB0-0E1436823DE3}" type="datetime1">
              <a:rPr lang="en-US" smtClean="0"/>
              <a:pPr/>
              <a:t>1/1/2015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7FAA4C2-EC4B-4CB1-A26B-C9225BE809E0}" type="slidenum">
              <a:rPr lang="en-US" smtClean="0"/>
              <a:pPr/>
              <a:t>‹#›</a:t>
            </a:fld>
            <a:endParaRPr lang="en-US" dirty="0"/>
          </a:p>
        </p:txBody>
      </p:sp>
    </p:spTree>
    <p:extLst>
      <p:ext uri="{BB962C8B-B14F-4D97-AF65-F5344CB8AC3E}">
        <p14:creationId xmlns="" xmlns:p14="http://schemas.microsoft.com/office/powerpoint/2010/main" val="717915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2C4821-391D-438F-9C61-9F47CDF1F8A9}" type="datetime1">
              <a:rPr lang="en-US" smtClean="0"/>
              <a:pPr/>
              <a:t>1/1/2015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FAA4C2-EC4B-4CB1-A26B-C9225BE809E0}" type="slidenum">
              <a:rPr lang="en-US" smtClean="0"/>
              <a:pPr/>
              <a:t>‹#›</a:t>
            </a:fld>
            <a:endParaRPr lang="en-US" dirty="0"/>
          </a:p>
        </p:txBody>
      </p:sp>
    </p:spTree>
    <p:extLst>
      <p:ext uri="{BB962C8B-B14F-4D97-AF65-F5344CB8AC3E}">
        <p14:creationId xmlns="" xmlns:p14="http://schemas.microsoft.com/office/powerpoint/2010/main" val="413024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10FCAB-4713-45C1-9160-9F0B3328AD85}" type="datetime1">
              <a:rPr lang="en-US" smtClean="0"/>
              <a:pPr/>
              <a:t>1/1/2015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7FAA4C2-EC4B-4CB1-A26B-C9225BE809E0}" type="slidenum">
              <a:rPr lang="en-US" smtClean="0"/>
              <a:pPr/>
              <a:t>‹#›</a:t>
            </a:fld>
            <a:endParaRPr lang="en-US" dirty="0"/>
          </a:p>
        </p:txBody>
      </p:sp>
    </p:spTree>
    <p:extLst>
      <p:ext uri="{BB962C8B-B14F-4D97-AF65-F5344CB8AC3E}">
        <p14:creationId xmlns="" xmlns:p14="http://schemas.microsoft.com/office/powerpoint/2010/main" val="2006214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BE55F5-4D6B-4140-B199-AA6BCD6A341E}" type="datetime1">
              <a:rPr lang="en-US" smtClean="0"/>
              <a:pPr/>
              <a:t>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FAA4C2-EC4B-4CB1-A26B-C9225BE809E0}" type="slidenum">
              <a:rPr lang="en-US" smtClean="0"/>
              <a:pPr/>
              <a:t>‹#›</a:t>
            </a:fld>
            <a:endParaRPr lang="en-US" dirty="0"/>
          </a:p>
        </p:txBody>
      </p:sp>
    </p:spTree>
    <p:extLst>
      <p:ext uri="{BB962C8B-B14F-4D97-AF65-F5344CB8AC3E}">
        <p14:creationId xmlns="" xmlns:p14="http://schemas.microsoft.com/office/powerpoint/2010/main" val="425474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F74774-6D57-4444-8AA8-84BB0139025F}" type="datetime1">
              <a:rPr lang="en-US" smtClean="0"/>
              <a:pPr/>
              <a:t>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FAA4C2-EC4B-4CB1-A26B-C9225BE809E0}" type="slidenum">
              <a:rPr lang="en-US" smtClean="0"/>
              <a:pPr/>
              <a:t>‹#›</a:t>
            </a:fld>
            <a:endParaRPr lang="en-US" dirty="0"/>
          </a:p>
        </p:txBody>
      </p:sp>
    </p:spTree>
    <p:extLst>
      <p:ext uri="{BB962C8B-B14F-4D97-AF65-F5344CB8AC3E}">
        <p14:creationId xmlns="" xmlns:p14="http://schemas.microsoft.com/office/powerpoint/2010/main" val="217037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28600"/>
            <a:ext cx="5486400" cy="4572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7B674137-9506-4C42-AD4D-CA7D405F19AD}" type="datetime1">
              <a:rPr lang="en-US" smtClean="0"/>
              <a:pPr/>
              <a:t>1/1/2015</a:t>
            </a:fld>
            <a:endParaRPr lang="en-US"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7FAA4C2-EC4B-4CB1-A26B-C9225BE809E0}" type="slidenum">
              <a:rPr lang="en-US" smtClean="0"/>
              <a:pPr/>
              <a:t>‹#›</a:t>
            </a:fld>
            <a:endParaRPr lang="en-US" dirty="0"/>
          </a:p>
        </p:txBody>
      </p:sp>
      <p:pic>
        <p:nvPicPr>
          <p:cNvPr id="9" name="Picture 28" descr="MSH.png"/>
          <p:cNvPicPr>
            <a:picLocks noChangeAspect="1"/>
          </p:cNvPicPr>
          <p:nvPr userDrawn="1"/>
        </p:nvPicPr>
        <p:blipFill>
          <a:blip r:embed="rId15" cstate="print"/>
          <a:srcRect/>
          <a:stretch>
            <a:fillRect/>
          </a:stretch>
        </p:blipFill>
        <p:spPr bwMode="auto">
          <a:xfrm>
            <a:off x="0" y="0"/>
            <a:ext cx="1195262" cy="771526"/>
          </a:xfrm>
          <a:prstGeom prst="rect">
            <a:avLst/>
          </a:prstGeom>
          <a:noFill/>
          <a:ln w="9525">
            <a:noFill/>
            <a:miter lim="800000"/>
            <a:headEnd/>
            <a:tailEnd/>
          </a:ln>
        </p:spPr>
      </p:pic>
      <p:pic>
        <p:nvPicPr>
          <p:cNvPr id="10" name="Picture 2"/>
          <p:cNvPicPr>
            <a:picLocks noChangeAspect="1" noChangeArrowheads="1"/>
          </p:cNvPicPr>
          <p:nvPr userDrawn="1"/>
        </p:nvPicPr>
        <p:blipFill>
          <a:blip r:embed="rId16" cstate="print"/>
          <a:srcRect/>
          <a:stretch>
            <a:fillRect/>
          </a:stretch>
        </p:blipFill>
        <p:spPr bwMode="auto">
          <a:xfrm>
            <a:off x="5633443" y="0"/>
            <a:ext cx="1224557" cy="914400"/>
          </a:xfrm>
          <a:prstGeom prst="rect">
            <a:avLst/>
          </a:prstGeom>
          <a:noFill/>
          <a:ln w="9525">
            <a:noFill/>
            <a:miter lim="800000"/>
            <a:headEnd/>
            <a:tailEnd/>
          </a:ln>
        </p:spPr>
      </p:pic>
    </p:spTree>
    <p:extLst>
      <p:ext uri="{BB962C8B-B14F-4D97-AF65-F5344CB8AC3E}">
        <p14:creationId xmlns="" xmlns:p14="http://schemas.microsoft.com/office/powerpoint/2010/main" val="939465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5" r:id="rId12"/>
    <p:sldLayoutId id="2147483726" r:id="rId13"/>
  </p:sldLayoutIdLst>
  <p:hf hdr="0" ftr="0" dt="0"/>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7.png"/><Relationship Id="rId7" Type="http://schemas.openxmlformats.org/officeDocument/2006/relationships/image" Target="../media/image34.png"/><Relationship Id="rId12" Type="http://schemas.openxmlformats.org/officeDocument/2006/relationships/image" Target="../media/image38.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3.jpeg"/><Relationship Id="rId11" Type="http://schemas.openxmlformats.org/officeDocument/2006/relationships/image" Target="../media/image37.png"/><Relationship Id="rId5" Type="http://schemas.openxmlformats.org/officeDocument/2006/relationships/image" Target="../media/image32.jpeg"/><Relationship Id="rId10" Type="http://schemas.openxmlformats.org/officeDocument/2006/relationships/image" Target="../media/image36.jpeg"/><Relationship Id="rId4" Type="http://schemas.openxmlformats.org/officeDocument/2006/relationships/image" Target="../media/image28.png"/><Relationship Id="rId9" Type="http://schemas.openxmlformats.org/officeDocument/2006/relationships/image" Target="../media/image35.jpeg"/></Relationships>
</file>

<file path=ppt/slides/_rels/slide7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0.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973894" y="7278469"/>
            <a:ext cx="4910212" cy="769441"/>
          </a:xfrm>
          <a:prstGeom prst="rect">
            <a:avLst/>
          </a:prstGeom>
          <a:noFill/>
          <a:ln w="38100">
            <a:noFill/>
          </a:ln>
        </p:spPr>
        <p:txBody>
          <a:bodyPr wrap="square" rtlCol="0">
            <a:spAutoFit/>
          </a:bodyPr>
          <a:lstStyle/>
          <a:p>
            <a:pPr algn="ctr"/>
            <a:r>
              <a:rPr lang="en-US" sz="44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TACSOP</a:t>
            </a:r>
            <a:endParaRPr lang="en-US" sz="44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148" name="Picture 147" descr="apache.jpg"/>
          <p:cNvPicPr>
            <a:picLocks noChangeAspect="1"/>
          </p:cNvPicPr>
          <p:nvPr/>
        </p:nvPicPr>
        <p:blipFill>
          <a:blip r:embed="rId3" cstate="print">
            <a:clrChange>
              <a:clrFrom>
                <a:srgbClr val="FEFEFE"/>
              </a:clrFrom>
              <a:clrTo>
                <a:srgbClr val="FEFEFE">
                  <a:alpha val="0"/>
                </a:srgbClr>
              </a:clrTo>
            </a:clrChange>
          </a:blip>
          <a:stretch>
            <a:fillRect/>
          </a:stretch>
        </p:blipFill>
        <p:spPr>
          <a:xfrm>
            <a:off x="7620000" y="3352800"/>
            <a:ext cx="2819400" cy="3116179"/>
          </a:xfrm>
          <a:prstGeom prst="rect">
            <a:avLst/>
          </a:prstGeom>
        </p:spPr>
      </p:pic>
      <p:sp>
        <p:nvSpPr>
          <p:cNvPr id="149" name="TextBox 148"/>
          <p:cNvSpPr txBox="1"/>
          <p:nvPr/>
        </p:nvSpPr>
        <p:spPr>
          <a:xfrm>
            <a:off x="2318760" y="8622268"/>
            <a:ext cx="2220480" cy="369332"/>
          </a:xfrm>
          <a:prstGeom prst="rect">
            <a:avLst/>
          </a:prstGeom>
          <a:noFill/>
        </p:spPr>
        <p:txBody>
          <a:bodyPr wrap="none" rtlCol="0">
            <a:spAutoFit/>
          </a:bodyPr>
          <a:lstStyle/>
          <a:p>
            <a:r>
              <a:rPr lang="en-US" b="1" dirty="0" smtClean="0"/>
              <a:t>As of December 2014</a:t>
            </a:r>
          </a:p>
        </p:txBody>
      </p:sp>
      <p:pic>
        <p:nvPicPr>
          <p:cNvPr id="1026" name="Picture 2"/>
          <p:cNvPicPr>
            <a:picLocks noChangeAspect="1" noChangeArrowheads="1"/>
          </p:cNvPicPr>
          <p:nvPr/>
        </p:nvPicPr>
        <p:blipFill>
          <a:blip r:embed="rId4" cstate="print"/>
          <a:srcRect/>
          <a:stretch>
            <a:fillRect/>
          </a:stretch>
        </p:blipFill>
        <p:spPr bwMode="auto">
          <a:xfrm>
            <a:off x="0" y="1965600"/>
            <a:ext cx="6858000" cy="5121000"/>
          </a:xfrm>
          <a:prstGeom prst="rect">
            <a:avLst/>
          </a:prstGeom>
          <a:noFill/>
          <a:ln w="9525">
            <a:noFill/>
            <a:miter lim="800000"/>
            <a:headEnd/>
            <a:tailEnd/>
          </a:ln>
        </p:spPr>
      </p:pic>
      <p:sp>
        <p:nvSpPr>
          <p:cNvPr id="11" name="AutoShape 2"/>
          <p:cNvSpPr>
            <a:spLocks noChangeArrowheads="1"/>
          </p:cNvSpPr>
          <p:nvPr/>
        </p:nvSpPr>
        <p:spPr bwMode="auto">
          <a:xfrm rot="16200000">
            <a:off x="2933700" y="-2933699"/>
            <a:ext cx="990600" cy="6858000"/>
          </a:xfrm>
          <a:prstGeom prst="rtTriangle">
            <a:avLst/>
          </a:prstGeom>
          <a:solidFill>
            <a:schemeClr val="bg1"/>
          </a:solidFill>
          <a:ln w="9525" algn="in">
            <a:solidFill>
              <a:srgbClr val="000000"/>
            </a:solidFill>
            <a:miter lim="800000"/>
            <a:headEnd/>
            <a:tailEnd/>
          </a:ln>
          <a:effectLst/>
        </p:spPr>
        <p:txBody>
          <a:bodyPr rot="10800000" vert="eaVert"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normalizeH="0" baseline="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cs typeface="Arial" pitchFamily="34" charset="0"/>
            </a:endParaRPr>
          </a:p>
        </p:txBody>
      </p:sp>
      <p:pic>
        <p:nvPicPr>
          <p:cNvPr id="1027" name="Picture 3"/>
          <p:cNvPicPr>
            <a:picLocks noChangeAspect="1" noChangeArrowheads="1"/>
          </p:cNvPicPr>
          <p:nvPr/>
        </p:nvPicPr>
        <p:blipFill>
          <a:blip r:embed="rId5" cstate="print">
            <a:lum bright="-5000" contrast="25000"/>
          </a:blip>
          <a:srcRect/>
          <a:stretch>
            <a:fillRect/>
          </a:stretch>
        </p:blipFill>
        <p:spPr bwMode="auto">
          <a:xfrm>
            <a:off x="5562600" y="107830"/>
            <a:ext cx="1295400" cy="806570"/>
          </a:xfrm>
          <a:prstGeom prst="rect">
            <a:avLst/>
          </a:prstGeom>
          <a:noFill/>
          <a:ln w="9525">
            <a:noFill/>
            <a:miter lim="800000"/>
            <a:headEnd/>
            <a:tailEnd/>
          </a:ln>
        </p:spPr>
      </p:pic>
      <p:sp>
        <p:nvSpPr>
          <p:cNvPr id="4" name="AutoShape 2"/>
          <p:cNvSpPr>
            <a:spLocks noChangeArrowheads="1"/>
          </p:cNvSpPr>
          <p:nvPr/>
        </p:nvSpPr>
        <p:spPr bwMode="auto">
          <a:xfrm rot="5400000">
            <a:off x="2933700" y="-2933700"/>
            <a:ext cx="990600" cy="6858000"/>
          </a:xfrm>
          <a:prstGeom prst="rtTriangle">
            <a:avLst/>
          </a:prstGeom>
          <a:solidFill>
            <a:srgbClr val="FF0000"/>
          </a:solidFill>
          <a:ln w="9525" algn="in">
            <a:solidFill>
              <a:srgbClr val="000000"/>
            </a:solidFill>
            <a:miter lim="800000"/>
            <a:headEnd/>
            <a:tailEnd/>
          </a:ln>
          <a:effectLst/>
        </p:spPr>
        <p:txBody>
          <a:bodyPr rot="10800000" vert="eaVert"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normalizeH="0" baseline="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cs typeface="Arial" pitchFamily="34" charset="0"/>
            </a:endParaRPr>
          </a:p>
        </p:txBody>
      </p:sp>
      <p:sp>
        <p:nvSpPr>
          <p:cNvPr id="12" name="TextBox 11"/>
          <p:cNvSpPr txBox="1"/>
          <p:nvPr/>
        </p:nvSpPr>
        <p:spPr>
          <a:xfrm>
            <a:off x="1295400" y="0"/>
            <a:ext cx="4267200" cy="923330"/>
          </a:xfrm>
          <a:prstGeom prst="rect">
            <a:avLst/>
          </a:prstGeom>
          <a:noFill/>
        </p:spPr>
        <p:txBody>
          <a:bodyPr wrap="square" rtlCol="0">
            <a:spAutoFit/>
          </a:bodyPr>
          <a:lstStyle/>
          <a:p>
            <a:r>
              <a:rPr lang="en-US" sz="5400" b="1" dirty="0" smtClean="0">
                <a:effectLst>
                  <a:outerShdw blurRad="38100" dist="38100" dir="2700000" algn="tl">
                    <a:srgbClr val="000000">
                      <a:alpha val="43137"/>
                    </a:srgbClr>
                  </a:outerShdw>
                </a:effectLst>
              </a:rPr>
              <a:t>BLACKHAWKS</a:t>
            </a:r>
            <a:endParaRPr lang="en-US" sz="5400" b="1" dirty="0">
              <a:effectLst>
                <a:outerShdw blurRad="38100" dist="38100" dir="2700000" algn="tl">
                  <a:srgbClr val="000000">
                    <a:alpha val="43137"/>
                  </a:srgbClr>
                </a:outerShdw>
              </a:effectLst>
            </a:endParaRPr>
          </a:p>
        </p:txBody>
      </p:sp>
      <p:pic>
        <p:nvPicPr>
          <p:cNvPr id="9" name="Picture 28" descr="MSH.png"/>
          <p:cNvPicPr>
            <a:picLocks noChangeAspect="1"/>
          </p:cNvPicPr>
          <p:nvPr/>
        </p:nvPicPr>
        <p:blipFill>
          <a:blip r:embed="rId6" cstate="print">
            <a:lum bright="-5000" contrast="50000"/>
          </a:blip>
          <a:srcRect/>
          <a:stretch>
            <a:fillRect/>
          </a:stretch>
        </p:blipFill>
        <p:spPr bwMode="auto">
          <a:xfrm>
            <a:off x="0" y="111342"/>
            <a:ext cx="1195262" cy="771526"/>
          </a:xfrm>
          <a:prstGeom prst="rect">
            <a:avLst/>
          </a:prstGeom>
          <a:noFill/>
          <a:ln w="9525">
            <a:noFill/>
            <a:miter lim="800000"/>
            <a:headEnd/>
            <a:tailEnd/>
          </a:ln>
        </p:spPr>
      </p:pic>
    </p:spTree>
    <p:extLst>
      <p:ext uri="{BB962C8B-B14F-4D97-AF65-F5344CB8AC3E}">
        <p14:creationId xmlns="" xmlns:p14="http://schemas.microsoft.com/office/powerpoint/2010/main" val="4198372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2400" i="1" dirty="0" smtClean="0">
                <a:effectLst>
                  <a:outerShdw blurRad="38100" dist="38100" dir="2700000" algn="tl">
                    <a:srgbClr val="000000">
                      <a:alpha val="43137"/>
                    </a:srgbClr>
                  </a:outerShdw>
                </a:effectLst>
                <a:latin typeface="Arial" pitchFamily="34" charset="0"/>
                <a:cs typeface="Arial" pitchFamily="34" charset="0"/>
              </a:rPr>
              <a:t>OCCUPATION OF TAA-</a:t>
            </a:r>
            <a:r>
              <a:rPr lang="en-US" sz="2400" i="1" dirty="0" smtClean="0">
                <a:effectLst>
                  <a:outerShdw blurRad="38100" dist="38100" dir="2700000" algn="tl">
                    <a:srgbClr val="000000">
                      <a:alpha val="43137"/>
                    </a:srgbClr>
                  </a:outerShdw>
                </a:effectLst>
                <a:latin typeface="Arial" pitchFamily="34" charset="0"/>
                <a:cs typeface="Arial" pitchFamily="34" charset="0"/>
              </a:rPr>
              <a:t>QUARTERING</a:t>
            </a:r>
            <a:r>
              <a:rPr lang="en-US" dirty="0" smtClean="0">
                <a:latin typeface="Arial" pitchFamily="34" charset="0"/>
                <a:cs typeface="Arial" pitchFamily="34" charset="0"/>
              </a:rPr>
              <a:t> </a:t>
            </a:r>
            <a:r>
              <a:rPr lang="en-US" sz="2400" i="1" dirty="0" smtClean="0">
                <a:effectLst>
                  <a:outerShdw blurRad="38100" dist="38100" dir="2700000" algn="tl">
                    <a:srgbClr val="000000">
                      <a:alpha val="43137"/>
                    </a:srgbClr>
                  </a:outerShdw>
                </a:effectLst>
                <a:latin typeface="Arial" pitchFamily="34" charset="0"/>
                <a:cs typeface="Arial" pitchFamily="34" charset="0"/>
              </a:rPr>
              <a:t>PARTY:</a:t>
            </a:r>
            <a:endParaRPr lang="en-US" sz="2400" i="1" dirty="0">
              <a:effectLst>
                <a:outerShdw blurRad="38100" dist="38100" dir="2700000" algn="tl">
                  <a:srgbClr val="000000">
                    <a:alpha val="43137"/>
                  </a:srgbClr>
                </a:outerShdw>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7FAA4C2-EC4B-4CB1-A26B-C9225BE809E0}" type="slidenum">
              <a:rPr lang="en-US" smtClean="0">
                <a:latin typeface="Arial" pitchFamily="34" charset="0"/>
                <a:cs typeface="Arial" pitchFamily="34" charset="0"/>
              </a:rPr>
              <a:pPr/>
              <a:t>10</a:t>
            </a:fld>
            <a:endParaRPr lang="en-US" dirty="0">
              <a:latin typeface="Arial" pitchFamily="34" charset="0"/>
              <a:cs typeface="Arial" pitchFamily="34" charset="0"/>
            </a:endParaRPr>
          </a:p>
        </p:txBody>
      </p:sp>
      <p:sp>
        <p:nvSpPr>
          <p:cNvPr id="6" name="Content Placeholder 5"/>
          <p:cNvSpPr>
            <a:spLocks noGrp="1"/>
          </p:cNvSpPr>
          <p:nvPr>
            <p:ph idx="1"/>
          </p:nvPr>
        </p:nvSpPr>
        <p:spPr>
          <a:xfrm>
            <a:off x="4343400" y="1066800"/>
            <a:ext cx="2209800" cy="3657600"/>
          </a:xfrm>
        </p:spPr>
        <p:txBody>
          <a:bodyPr>
            <a:noAutofit/>
          </a:bodyPr>
          <a:lstStyle/>
          <a:p>
            <a:pPr marL="111125" indent="-111125"/>
            <a:r>
              <a:rPr lang="en-US" sz="1600" dirty="0" smtClean="0">
                <a:latin typeface="Arial" pitchFamily="34" charset="0"/>
                <a:cs typeface="Arial" pitchFamily="34" charset="0"/>
              </a:rPr>
              <a:t>Quartering party establishes initial security</a:t>
            </a:r>
          </a:p>
          <a:p>
            <a:pPr marL="111125" indent="-111125"/>
            <a:r>
              <a:rPr lang="en-US" sz="1600" dirty="0" smtClean="0">
                <a:latin typeface="Arial" pitchFamily="34" charset="0"/>
                <a:cs typeface="Arial" pitchFamily="34" charset="0"/>
              </a:rPr>
              <a:t>C5 guides troop into the TAA from the 6 O’clock</a:t>
            </a:r>
          </a:p>
          <a:p>
            <a:pPr marL="111125" indent="-111125"/>
            <a:r>
              <a:rPr lang="en-US" sz="1600" dirty="0" smtClean="0">
                <a:latin typeface="Arial" pitchFamily="34" charset="0"/>
                <a:cs typeface="Arial" pitchFamily="34" charset="0"/>
              </a:rPr>
              <a:t>PLT vehicles move into position to the right of the “2” vehicle.</a:t>
            </a:r>
          </a:p>
          <a:p>
            <a:pPr marL="111125" indent="-111125"/>
            <a:r>
              <a:rPr lang="en-US" sz="1600" dirty="0" smtClean="0">
                <a:latin typeface="Arial" pitchFamily="34" charset="0"/>
                <a:cs typeface="Arial" pitchFamily="34" charset="0"/>
              </a:rPr>
              <a:t>HQs establishes CP, maintenance point and MFP in the center of the TAA</a:t>
            </a:r>
            <a:endParaRPr lang="en-US" sz="1600" dirty="0">
              <a:latin typeface="Arial" pitchFamily="34" charset="0"/>
              <a:cs typeface="Arial" pitchFamily="34" charset="0"/>
            </a:endParaRPr>
          </a:p>
        </p:txBody>
      </p:sp>
      <p:sp>
        <p:nvSpPr>
          <p:cNvPr id="7" name="Oval 6"/>
          <p:cNvSpPr>
            <a:spLocks noChangeAspect="1"/>
          </p:cNvSpPr>
          <p:nvPr/>
        </p:nvSpPr>
        <p:spPr>
          <a:xfrm>
            <a:off x="762000" y="1143000"/>
            <a:ext cx="3352800" cy="3352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4"/>
          <p:cNvSpPr txBox="1">
            <a:spLocks/>
          </p:cNvSpPr>
          <p:nvPr/>
        </p:nvSpPr>
        <p:spPr>
          <a:xfrm>
            <a:off x="762000" y="4800600"/>
            <a:ext cx="54864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i="1" dirty="0" smtClean="0">
                <a:effectLst>
                  <a:outerShdw blurRad="38100" dist="38100" dir="2700000" algn="tl">
                    <a:srgbClr val="000000">
                      <a:alpha val="43137"/>
                    </a:srgbClr>
                  </a:outerShdw>
                </a:effectLst>
                <a:latin typeface="Arial" pitchFamily="34" charset="0"/>
                <a:ea typeface="+mj-ea"/>
                <a:cs typeface="Arial" pitchFamily="34" charset="0"/>
              </a:rPr>
              <a:t>REMAINDER OF TROOP:</a:t>
            </a:r>
            <a:endParaRPr kumimoji="0" lang="en-US" sz="24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cxnSp>
        <p:nvCxnSpPr>
          <p:cNvPr id="10" name="Straight Connector 9"/>
          <p:cNvCxnSpPr/>
          <p:nvPr/>
        </p:nvCxnSpPr>
        <p:spPr>
          <a:xfrm>
            <a:off x="0" y="4800600"/>
            <a:ext cx="685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209800" y="762000"/>
            <a:ext cx="418704" cy="369332"/>
          </a:xfrm>
          <a:prstGeom prst="rect">
            <a:avLst/>
          </a:prstGeom>
          <a:noFill/>
        </p:spPr>
        <p:txBody>
          <a:bodyPr wrap="none" rtlCol="0">
            <a:spAutoFit/>
          </a:bodyPr>
          <a:lstStyle/>
          <a:p>
            <a:r>
              <a:rPr lang="en-US" dirty="0" smtClean="0"/>
              <a:t>12</a:t>
            </a:r>
            <a:endParaRPr lang="en-US" dirty="0"/>
          </a:p>
        </p:txBody>
      </p:sp>
      <p:sp>
        <p:nvSpPr>
          <p:cNvPr id="16" name="TextBox 15"/>
          <p:cNvSpPr txBox="1"/>
          <p:nvPr/>
        </p:nvSpPr>
        <p:spPr>
          <a:xfrm>
            <a:off x="3962400" y="3505200"/>
            <a:ext cx="301686" cy="369332"/>
          </a:xfrm>
          <a:prstGeom prst="rect">
            <a:avLst/>
          </a:prstGeom>
          <a:noFill/>
        </p:spPr>
        <p:txBody>
          <a:bodyPr wrap="none" rtlCol="0">
            <a:spAutoFit/>
          </a:bodyPr>
          <a:lstStyle/>
          <a:p>
            <a:r>
              <a:rPr lang="en-US" dirty="0" smtClean="0"/>
              <a:t>4</a:t>
            </a:r>
            <a:endParaRPr lang="en-US" dirty="0"/>
          </a:p>
        </p:txBody>
      </p:sp>
      <p:sp>
        <p:nvSpPr>
          <p:cNvPr id="17" name="TextBox 16"/>
          <p:cNvSpPr txBox="1"/>
          <p:nvPr/>
        </p:nvSpPr>
        <p:spPr>
          <a:xfrm>
            <a:off x="685800" y="3657600"/>
            <a:ext cx="301686" cy="369332"/>
          </a:xfrm>
          <a:prstGeom prst="rect">
            <a:avLst/>
          </a:prstGeom>
          <a:noFill/>
        </p:spPr>
        <p:txBody>
          <a:bodyPr wrap="none" rtlCol="0">
            <a:spAutoFit/>
          </a:bodyPr>
          <a:lstStyle/>
          <a:p>
            <a:r>
              <a:rPr lang="en-US" dirty="0" smtClean="0"/>
              <a:t>8</a:t>
            </a:r>
            <a:endParaRPr lang="en-US" dirty="0"/>
          </a:p>
        </p:txBody>
      </p:sp>
      <p:sp>
        <p:nvSpPr>
          <p:cNvPr id="18" name="Rectangle 17"/>
          <p:cNvSpPr/>
          <p:nvPr/>
        </p:nvSpPr>
        <p:spPr>
          <a:xfrm>
            <a:off x="2209800" y="1295400"/>
            <a:ext cx="4572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itchFamily="34" charset="0"/>
                <a:cs typeface="Arial" pitchFamily="34" charset="0"/>
              </a:rPr>
              <a:t>C12</a:t>
            </a:r>
            <a:endParaRPr lang="en-US" sz="1100" dirty="0">
              <a:solidFill>
                <a:schemeClr val="tx1"/>
              </a:solidFill>
              <a:latin typeface="Arial" pitchFamily="34" charset="0"/>
              <a:cs typeface="Arial" pitchFamily="34" charset="0"/>
            </a:endParaRPr>
          </a:p>
        </p:txBody>
      </p:sp>
      <p:sp>
        <p:nvSpPr>
          <p:cNvPr id="19" name="Rectangle 18"/>
          <p:cNvSpPr/>
          <p:nvPr/>
        </p:nvSpPr>
        <p:spPr>
          <a:xfrm rot="7364105">
            <a:off x="3277591" y="3071884"/>
            <a:ext cx="4572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itchFamily="34" charset="0"/>
                <a:cs typeface="Arial" pitchFamily="34" charset="0"/>
              </a:rPr>
              <a:t>C22</a:t>
            </a:r>
            <a:endParaRPr lang="en-US" sz="1100" dirty="0">
              <a:solidFill>
                <a:schemeClr val="tx1"/>
              </a:solidFill>
              <a:latin typeface="Arial" pitchFamily="34" charset="0"/>
              <a:cs typeface="Arial" pitchFamily="34" charset="0"/>
            </a:endParaRPr>
          </a:p>
        </p:txBody>
      </p:sp>
      <p:sp>
        <p:nvSpPr>
          <p:cNvPr id="20" name="Rectangle 19"/>
          <p:cNvSpPr/>
          <p:nvPr/>
        </p:nvSpPr>
        <p:spPr>
          <a:xfrm rot="13700769">
            <a:off x="1141674" y="3116584"/>
            <a:ext cx="4572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itchFamily="34" charset="0"/>
                <a:cs typeface="Arial" pitchFamily="34" charset="0"/>
              </a:rPr>
              <a:t>C32</a:t>
            </a:r>
            <a:endParaRPr lang="en-US" sz="1100" dirty="0">
              <a:solidFill>
                <a:schemeClr val="tx1"/>
              </a:solidFill>
              <a:latin typeface="Arial" pitchFamily="34" charset="0"/>
              <a:cs typeface="Arial" pitchFamily="34" charset="0"/>
            </a:endParaRPr>
          </a:p>
        </p:txBody>
      </p:sp>
      <p:sp>
        <p:nvSpPr>
          <p:cNvPr id="21" name="Rectangle 20"/>
          <p:cNvSpPr/>
          <p:nvPr/>
        </p:nvSpPr>
        <p:spPr>
          <a:xfrm rot="16200000">
            <a:off x="1600200" y="2209800"/>
            <a:ext cx="3810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itchFamily="34" charset="0"/>
                <a:cs typeface="Arial" pitchFamily="34" charset="0"/>
              </a:rPr>
              <a:t>C5</a:t>
            </a:r>
            <a:endParaRPr lang="en-US" sz="1100" dirty="0">
              <a:solidFill>
                <a:schemeClr val="tx1"/>
              </a:solidFill>
              <a:latin typeface="Arial" pitchFamily="34" charset="0"/>
              <a:cs typeface="Arial" pitchFamily="34" charset="0"/>
            </a:endParaRPr>
          </a:p>
        </p:txBody>
      </p:sp>
      <p:sp>
        <p:nvSpPr>
          <p:cNvPr id="22" name="Content Placeholder 5"/>
          <p:cNvSpPr txBox="1">
            <a:spLocks/>
          </p:cNvSpPr>
          <p:nvPr/>
        </p:nvSpPr>
        <p:spPr>
          <a:xfrm>
            <a:off x="4495800" y="5562600"/>
            <a:ext cx="2133600" cy="3276600"/>
          </a:xfrm>
          <a:prstGeom prst="rect">
            <a:avLst/>
          </a:prstGeom>
        </p:spPr>
        <p:txBody>
          <a:bodyPr vert="horz" lIns="91440" tIns="45720" rIns="91440" bIns="45720" rtlCol="0">
            <a:normAutofit fontScale="62500" lnSpcReduction="20000"/>
          </a:bodyPr>
          <a:lstStyle/>
          <a:p>
            <a:pPr marL="111125" marR="0" lvl="0" indent="-111125" algn="ctr" defTabSz="914400" rtl="0"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smtClean="0">
                <a:ln>
                  <a:noFill/>
                </a:ln>
                <a:solidFill>
                  <a:schemeClr val="tx1"/>
                </a:solidFill>
                <a:effectLst/>
                <a:uLnTx/>
                <a:uFillTx/>
                <a:latin typeface="Arial" pitchFamily="34" charset="0"/>
                <a:cs typeface="Arial" pitchFamily="34" charset="0"/>
              </a:rPr>
              <a:t>PRIORITIES OF WORK</a:t>
            </a:r>
          </a:p>
          <a:p>
            <a:pPr marL="111125" marR="0" lvl="0" indent="-111125"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Arial" pitchFamily="34" charset="0"/>
                <a:cs typeface="Arial" pitchFamily="34" charset="0"/>
              </a:rPr>
              <a:t>Security/Sketch card</a:t>
            </a:r>
          </a:p>
          <a:p>
            <a:pPr marL="111125" marR="0" lvl="0" indent="-11112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cs typeface="Arial" pitchFamily="34" charset="0"/>
              </a:rPr>
              <a:t>PLT Fires Plan</a:t>
            </a:r>
            <a:endParaRPr lang="en-US" sz="3200" dirty="0">
              <a:latin typeface="Arial" pitchFamily="34" charset="0"/>
              <a:cs typeface="Arial" pitchFamily="34" charset="0"/>
            </a:endParaRPr>
          </a:p>
          <a:p>
            <a:pPr marL="111125" marR="0" lvl="0" indent="-11112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cs typeface="Arial" pitchFamily="34" charset="0"/>
              </a:rPr>
              <a:t>Vehicle/MILES</a:t>
            </a:r>
            <a:r>
              <a:rPr kumimoji="0" lang="en-US" sz="3200" b="0" i="0" u="none" strike="noStrike" kern="1200" cap="none" spc="0" normalizeH="0" noProof="0" dirty="0" smtClean="0">
                <a:ln>
                  <a:noFill/>
                </a:ln>
                <a:solidFill>
                  <a:schemeClr val="tx1"/>
                </a:solidFill>
                <a:effectLst/>
                <a:uLnTx/>
                <a:uFillTx/>
                <a:latin typeface="Arial" pitchFamily="34" charset="0"/>
                <a:cs typeface="Arial" pitchFamily="34" charset="0"/>
              </a:rPr>
              <a:t> Maintenance</a:t>
            </a:r>
          </a:p>
          <a:p>
            <a:pPr marL="111125" marR="0" lvl="0" indent="-111125"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baseline="0" dirty="0" smtClean="0">
                <a:latin typeface="Arial" pitchFamily="34" charset="0"/>
                <a:cs typeface="Arial" pitchFamily="34" charset="0"/>
              </a:rPr>
              <a:t>MILES</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Boresight</a:t>
            </a:r>
            <a:endParaRPr lang="en-US" sz="3200" dirty="0" smtClean="0">
              <a:latin typeface="Arial" pitchFamily="34" charset="0"/>
              <a:cs typeface="Arial" pitchFamily="34" charset="0"/>
            </a:endParaRPr>
          </a:p>
          <a:p>
            <a:pPr marL="111125" marR="0" lvl="0" indent="-11112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cs typeface="Arial" pitchFamily="34" charset="0"/>
              </a:rPr>
              <a:t>LOGPAC</a:t>
            </a:r>
          </a:p>
          <a:p>
            <a:pPr marL="111125" marR="0" lvl="0" indent="-111125"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Arial" pitchFamily="34" charset="0"/>
                <a:cs typeface="Arial" pitchFamily="34" charset="0"/>
              </a:rPr>
              <a:t>Rest Plan</a:t>
            </a:r>
            <a:endParaRPr kumimoji="0" lang="en-US" sz="32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
        <p:nvSpPr>
          <p:cNvPr id="23" name="Oval 22"/>
          <p:cNvSpPr>
            <a:spLocks noChangeAspect="1"/>
          </p:cNvSpPr>
          <p:nvPr/>
        </p:nvSpPr>
        <p:spPr>
          <a:xfrm>
            <a:off x="457200" y="5562600"/>
            <a:ext cx="3352800" cy="3352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905000" y="5181600"/>
            <a:ext cx="418704" cy="369332"/>
          </a:xfrm>
          <a:prstGeom prst="rect">
            <a:avLst/>
          </a:prstGeom>
          <a:noFill/>
        </p:spPr>
        <p:txBody>
          <a:bodyPr wrap="none" rtlCol="0">
            <a:spAutoFit/>
          </a:bodyPr>
          <a:lstStyle/>
          <a:p>
            <a:r>
              <a:rPr lang="en-US" dirty="0" smtClean="0"/>
              <a:t>12</a:t>
            </a:r>
            <a:endParaRPr lang="en-US" dirty="0"/>
          </a:p>
        </p:txBody>
      </p:sp>
      <p:sp>
        <p:nvSpPr>
          <p:cNvPr id="25" name="TextBox 24"/>
          <p:cNvSpPr txBox="1"/>
          <p:nvPr/>
        </p:nvSpPr>
        <p:spPr>
          <a:xfrm>
            <a:off x="3657600" y="7924800"/>
            <a:ext cx="301686" cy="369332"/>
          </a:xfrm>
          <a:prstGeom prst="rect">
            <a:avLst/>
          </a:prstGeom>
          <a:noFill/>
        </p:spPr>
        <p:txBody>
          <a:bodyPr wrap="none" rtlCol="0">
            <a:spAutoFit/>
          </a:bodyPr>
          <a:lstStyle/>
          <a:p>
            <a:r>
              <a:rPr lang="en-US" dirty="0" smtClean="0"/>
              <a:t>4</a:t>
            </a:r>
            <a:endParaRPr lang="en-US" dirty="0"/>
          </a:p>
        </p:txBody>
      </p:sp>
      <p:sp>
        <p:nvSpPr>
          <p:cNvPr id="26" name="TextBox 25"/>
          <p:cNvSpPr txBox="1"/>
          <p:nvPr/>
        </p:nvSpPr>
        <p:spPr>
          <a:xfrm>
            <a:off x="381000" y="8077200"/>
            <a:ext cx="301686" cy="369332"/>
          </a:xfrm>
          <a:prstGeom prst="rect">
            <a:avLst/>
          </a:prstGeom>
          <a:noFill/>
        </p:spPr>
        <p:txBody>
          <a:bodyPr wrap="none" rtlCol="0">
            <a:spAutoFit/>
          </a:bodyPr>
          <a:lstStyle/>
          <a:p>
            <a:r>
              <a:rPr lang="en-US" dirty="0" smtClean="0"/>
              <a:t>8</a:t>
            </a:r>
            <a:endParaRPr lang="en-US" dirty="0"/>
          </a:p>
        </p:txBody>
      </p:sp>
      <p:sp>
        <p:nvSpPr>
          <p:cNvPr id="27" name="Rectangle 26"/>
          <p:cNvSpPr/>
          <p:nvPr/>
        </p:nvSpPr>
        <p:spPr>
          <a:xfrm>
            <a:off x="1905000" y="5715000"/>
            <a:ext cx="4572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itchFamily="34" charset="0"/>
                <a:cs typeface="Arial" pitchFamily="34" charset="0"/>
              </a:rPr>
              <a:t>C12</a:t>
            </a:r>
            <a:endParaRPr lang="en-US" sz="1100" dirty="0">
              <a:solidFill>
                <a:schemeClr val="tx1"/>
              </a:solidFill>
              <a:latin typeface="Arial" pitchFamily="34" charset="0"/>
              <a:cs typeface="Arial" pitchFamily="34" charset="0"/>
            </a:endParaRPr>
          </a:p>
        </p:txBody>
      </p:sp>
      <p:sp>
        <p:nvSpPr>
          <p:cNvPr id="28" name="Rectangle 27"/>
          <p:cNvSpPr/>
          <p:nvPr/>
        </p:nvSpPr>
        <p:spPr>
          <a:xfrm rot="7364105">
            <a:off x="2972791" y="7491484"/>
            <a:ext cx="4572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itchFamily="34" charset="0"/>
                <a:cs typeface="Arial" pitchFamily="34" charset="0"/>
              </a:rPr>
              <a:t>C22</a:t>
            </a:r>
            <a:endParaRPr lang="en-US" sz="1100" dirty="0">
              <a:solidFill>
                <a:schemeClr val="tx1"/>
              </a:solidFill>
              <a:latin typeface="Arial" pitchFamily="34" charset="0"/>
              <a:cs typeface="Arial" pitchFamily="34" charset="0"/>
            </a:endParaRPr>
          </a:p>
        </p:txBody>
      </p:sp>
      <p:sp>
        <p:nvSpPr>
          <p:cNvPr id="29" name="Rectangle 28"/>
          <p:cNvSpPr/>
          <p:nvPr/>
        </p:nvSpPr>
        <p:spPr>
          <a:xfrm rot="13700769">
            <a:off x="836874" y="7536184"/>
            <a:ext cx="4572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itchFamily="34" charset="0"/>
                <a:cs typeface="Arial" pitchFamily="34" charset="0"/>
              </a:rPr>
              <a:t>C32</a:t>
            </a:r>
            <a:endParaRPr lang="en-US" sz="1100" dirty="0">
              <a:solidFill>
                <a:schemeClr val="tx1"/>
              </a:solidFill>
              <a:latin typeface="Arial" pitchFamily="34" charset="0"/>
              <a:cs typeface="Arial" pitchFamily="34" charset="0"/>
            </a:endParaRPr>
          </a:p>
        </p:txBody>
      </p:sp>
      <p:sp>
        <p:nvSpPr>
          <p:cNvPr id="30" name="Rectangle 29"/>
          <p:cNvSpPr/>
          <p:nvPr/>
        </p:nvSpPr>
        <p:spPr>
          <a:xfrm rot="16200000">
            <a:off x="1485900" y="6515100"/>
            <a:ext cx="3810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itchFamily="34" charset="0"/>
                <a:cs typeface="Arial" pitchFamily="34" charset="0"/>
              </a:rPr>
              <a:t>C5</a:t>
            </a:r>
            <a:endParaRPr lang="en-US" sz="1100" dirty="0">
              <a:solidFill>
                <a:schemeClr val="tx1"/>
              </a:solidFill>
              <a:latin typeface="Arial" pitchFamily="34" charset="0"/>
              <a:cs typeface="Arial" pitchFamily="34" charset="0"/>
            </a:endParaRPr>
          </a:p>
        </p:txBody>
      </p:sp>
      <p:sp>
        <p:nvSpPr>
          <p:cNvPr id="39" name="Content Placeholder 5"/>
          <p:cNvSpPr txBox="1">
            <a:spLocks/>
          </p:cNvSpPr>
          <p:nvPr/>
        </p:nvSpPr>
        <p:spPr>
          <a:xfrm rot="2833010">
            <a:off x="1987849" y="6093796"/>
            <a:ext cx="2133600" cy="914400"/>
          </a:xfrm>
          <a:prstGeom prst="rect">
            <a:avLst/>
          </a:prstGeom>
        </p:spPr>
        <p:txBody>
          <a:bodyPr vert="horz" lIns="91440" tIns="45720" rIns="91440" bIns="45720" rtlCol="0">
            <a:noAutofit/>
          </a:bodyPr>
          <a:lstStyle/>
          <a:p>
            <a:pPr marL="111125" marR="0" lvl="0" indent="-111125" algn="ctr" defTabSz="914400" rtl="0" eaLnBrk="1" fontAlgn="auto" latinLnBrk="0" hangingPunct="1">
              <a:lnSpc>
                <a:spcPct val="100000"/>
              </a:lnSpc>
              <a:spcBef>
                <a:spcPct val="20000"/>
              </a:spcBef>
              <a:spcAft>
                <a:spcPts val="0"/>
              </a:spcAft>
              <a:buClrTx/>
              <a:buSzTx/>
              <a:tabLst/>
              <a:defRPr/>
            </a:pP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1</a:t>
            </a:r>
            <a:r>
              <a:rPr kumimoji="0" lang="en-US" sz="1400" b="0" i="0" u="none" strike="noStrike" kern="1200" cap="none" spc="0" normalizeH="0" baseline="30000" noProof="0" dirty="0" smtClean="0">
                <a:ln>
                  <a:noFill/>
                </a:ln>
                <a:solidFill>
                  <a:schemeClr val="tx1"/>
                </a:solidFill>
                <a:effectLst/>
                <a:uLnTx/>
                <a:uFillTx/>
                <a:latin typeface="Arial" pitchFamily="34" charset="0"/>
                <a:ea typeface="+mn-ea"/>
                <a:cs typeface="Arial" pitchFamily="34" charset="0"/>
              </a:rPr>
              <a:t>st</a:t>
            </a: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PLT 12 to 4</a:t>
            </a:r>
          </a:p>
          <a:p>
            <a:pPr marL="111125" marR="0" lvl="0" indent="-111125" algn="ctr" defTabSz="914400" rtl="0" eaLnBrk="1" fontAlgn="auto" latinLnBrk="0" hangingPunct="1">
              <a:lnSpc>
                <a:spcPct val="100000"/>
              </a:lnSpc>
              <a:spcBef>
                <a:spcPct val="20000"/>
              </a:spcBef>
              <a:spcAft>
                <a:spcPts val="0"/>
              </a:spcAft>
              <a:buClrTx/>
              <a:buSzTx/>
              <a:tabLst/>
              <a:defRPr/>
            </a:pPr>
            <a:r>
              <a:rPr lang="en-US" sz="1400" dirty="0" smtClean="0">
                <a:latin typeface="Arial" pitchFamily="34" charset="0"/>
                <a:cs typeface="Arial" pitchFamily="34" charset="0"/>
              </a:rPr>
              <a:t>100m between vehicles</a:t>
            </a:r>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40" name="Content Placeholder 5"/>
          <p:cNvSpPr txBox="1">
            <a:spLocks/>
          </p:cNvSpPr>
          <p:nvPr/>
        </p:nvSpPr>
        <p:spPr>
          <a:xfrm>
            <a:off x="1143000" y="8077200"/>
            <a:ext cx="2133600" cy="685800"/>
          </a:xfrm>
          <a:prstGeom prst="rect">
            <a:avLst/>
          </a:prstGeom>
        </p:spPr>
        <p:txBody>
          <a:bodyPr vert="horz" lIns="91440" tIns="45720" rIns="91440" bIns="45720" rtlCol="0">
            <a:noAutofit/>
          </a:bodyPr>
          <a:lstStyle/>
          <a:p>
            <a:pPr marL="111125" marR="0" lvl="0" indent="-111125" algn="ctr" defTabSz="914400" rtl="0" eaLnBrk="1" fontAlgn="auto" latinLnBrk="0" hangingPunct="1">
              <a:lnSpc>
                <a:spcPct val="100000"/>
              </a:lnSpc>
              <a:spcBef>
                <a:spcPct val="20000"/>
              </a:spcBef>
              <a:spcAft>
                <a:spcPts val="0"/>
              </a:spcAft>
              <a:buClrTx/>
              <a:buSzTx/>
              <a:tabLst/>
              <a:defRPr/>
            </a:pPr>
            <a:r>
              <a:rPr lang="en-US" sz="1400" dirty="0" smtClean="0">
                <a:latin typeface="Arial" pitchFamily="34" charset="0"/>
                <a:cs typeface="Arial" pitchFamily="34" charset="0"/>
              </a:rPr>
              <a:t>2</a:t>
            </a:r>
            <a:r>
              <a:rPr lang="en-US" sz="1400" baseline="30000" dirty="0" smtClean="0">
                <a:latin typeface="Arial" pitchFamily="34" charset="0"/>
                <a:cs typeface="Arial" pitchFamily="34" charset="0"/>
              </a:rPr>
              <a:t>nd</a:t>
            </a:r>
            <a:r>
              <a:rPr lang="en-US" sz="1400" dirty="0" smtClean="0">
                <a:latin typeface="Arial" pitchFamily="34" charset="0"/>
                <a:cs typeface="Arial" pitchFamily="34" charset="0"/>
              </a:rPr>
              <a:t> </a:t>
            </a: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PLT 4</a:t>
            </a:r>
            <a:r>
              <a:rPr kumimoji="0" lang="en-US" sz="1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to 8</a:t>
            </a:r>
            <a:endPar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111125" marR="0" lvl="0" indent="-111125" algn="ctr" defTabSz="914400" rtl="0" eaLnBrk="1" fontAlgn="auto" latinLnBrk="0" hangingPunct="1">
              <a:lnSpc>
                <a:spcPct val="100000"/>
              </a:lnSpc>
              <a:spcBef>
                <a:spcPct val="20000"/>
              </a:spcBef>
              <a:spcAft>
                <a:spcPts val="0"/>
              </a:spcAft>
              <a:buClrTx/>
              <a:buSzTx/>
              <a:tabLst/>
              <a:defRPr/>
            </a:pPr>
            <a:r>
              <a:rPr lang="en-US" sz="1400" dirty="0" smtClean="0">
                <a:latin typeface="Arial" pitchFamily="34" charset="0"/>
                <a:cs typeface="Arial" pitchFamily="34" charset="0"/>
              </a:rPr>
              <a:t>100m between vehicles</a:t>
            </a:r>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41" name="Content Placeholder 5"/>
          <p:cNvSpPr txBox="1">
            <a:spLocks/>
          </p:cNvSpPr>
          <p:nvPr/>
        </p:nvSpPr>
        <p:spPr>
          <a:xfrm rot="18269358">
            <a:off x="142717" y="6324600"/>
            <a:ext cx="2133600" cy="914400"/>
          </a:xfrm>
          <a:prstGeom prst="rect">
            <a:avLst/>
          </a:prstGeom>
        </p:spPr>
        <p:txBody>
          <a:bodyPr vert="horz" lIns="91440" tIns="45720" rIns="91440" bIns="45720" rtlCol="0">
            <a:noAutofit/>
          </a:bodyPr>
          <a:lstStyle/>
          <a:p>
            <a:pPr marL="111125" marR="0" lvl="0" indent="-111125" algn="ctr" defTabSz="914400" rtl="0" eaLnBrk="1" fontAlgn="auto" latinLnBrk="0" hangingPunct="1">
              <a:lnSpc>
                <a:spcPct val="100000"/>
              </a:lnSpc>
              <a:spcBef>
                <a:spcPct val="20000"/>
              </a:spcBef>
              <a:spcAft>
                <a:spcPts val="0"/>
              </a:spcAft>
              <a:buClrTx/>
              <a:buSzTx/>
              <a:tabLst/>
              <a:defRPr/>
            </a:pPr>
            <a:r>
              <a:rPr lang="en-US" sz="1400" dirty="0" smtClean="0">
                <a:latin typeface="Arial" pitchFamily="34" charset="0"/>
                <a:cs typeface="Arial" pitchFamily="34" charset="0"/>
              </a:rPr>
              <a:t>3</a:t>
            </a:r>
            <a:r>
              <a:rPr lang="en-US" sz="1400" baseline="30000" dirty="0" smtClean="0">
                <a:latin typeface="Arial" pitchFamily="34" charset="0"/>
                <a:cs typeface="Arial" pitchFamily="34" charset="0"/>
              </a:rPr>
              <a:t>rd</a:t>
            </a:r>
            <a:r>
              <a:rPr lang="en-US" sz="1400" dirty="0" smtClean="0">
                <a:latin typeface="Arial" pitchFamily="34" charset="0"/>
                <a:cs typeface="Arial" pitchFamily="34" charset="0"/>
              </a:rPr>
              <a:t> </a:t>
            </a: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PLT 8</a:t>
            </a:r>
            <a:r>
              <a:rPr kumimoji="0" lang="en-US" sz="1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to 12</a:t>
            </a:r>
            <a:endPar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111125" marR="0" lvl="0" indent="-111125" algn="ctr" defTabSz="914400" rtl="0" eaLnBrk="1" fontAlgn="auto" latinLnBrk="0" hangingPunct="1">
              <a:lnSpc>
                <a:spcPct val="100000"/>
              </a:lnSpc>
              <a:spcBef>
                <a:spcPct val="20000"/>
              </a:spcBef>
              <a:spcAft>
                <a:spcPts val="0"/>
              </a:spcAft>
              <a:buClrTx/>
              <a:buSzTx/>
              <a:tabLst/>
              <a:defRPr/>
            </a:pPr>
            <a:r>
              <a:rPr lang="en-US" sz="1400" dirty="0" smtClean="0">
                <a:latin typeface="Arial" pitchFamily="34" charset="0"/>
                <a:cs typeface="Arial" pitchFamily="34" charset="0"/>
              </a:rPr>
              <a:t>100m between vehicles</a:t>
            </a:r>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42" name="Rectangle 41"/>
          <p:cNvSpPr/>
          <p:nvPr/>
        </p:nvSpPr>
        <p:spPr>
          <a:xfrm>
            <a:off x="1905000" y="6553200"/>
            <a:ext cx="5334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latin typeface="Arial" pitchFamily="34" charset="0"/>
                <a:cs typeface="Arial" pitchFamily="34" charset="0"/>
              </a:rPr>
              <a:t>CP Tent</a:t>
            </a:r>
            <a:endParaRPr lang="en-US" sz="900" dirty="0">
              <a:solidFill>
                <a:schemeClr val="tx1"/>
              </a:solidFill>
              <a:latin typeface="Arial" pitchFamily="34" charset="0"/>
              <a:cs typeface="Arial" pitchFamily="34" charset="0"/>
            </a:endParaRPr>
          </a:p>
        </p:txBody>
      </p:sp>
      <p:sp>
        <p:nvSpPr>
          <p:cNvPr id="43" name="Rectangle 42"/>
          <p:cNvSpPr/>
          <p:nvPr/>
        </p:nvSpPr>
        <p:spPr>
          <a:xfrm rot="5400000">
            <a:off x="2476500" y="6515100"/>
            <a:ext cx="3810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latin typeface="Arial" pitchFamily="34" charset="0"/>
                <a:cs typeface="Arial" pitchFamily="34" charset="0"/>
              </a:rPr>
              <a:t>C66</a:t>
            </a:r>
            <a:endParaRPr lang="en-US" sz="800" dirty="0">
              <a:solidFill>
                <a:schemeClr val="tx1"/>
              </a:solidFill>
              <a:latin typeface="Arial" pitchFamily="34" charset="0"/>
              <a:cs typeface="Arial" pitchFamily="34" charset="0"/>
            </a:endParaRPr>
          </a:p>
        </p:txBody>
      </p:sp>
      <p:sp>
        <p:nvSpPr>
          <p:cNvPr id="44" name="Rectangle 43"/>
          <p:cNvSpPr/>
          <p:nvPr/>
        </p:nvSpPr>
        <p:spPr>
          <a:xfrm>
            <a:off x="1524000" y="7086600"/>
            <a:ext cx="12954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latin typeface="Arial" pitchFamily="34" charset="0"/>
                <a:cs typeface="Arial" pitchFamily="34" charset="0"/>
              </a:rPr>
              <a:t>MAINT &amp; LOG Vehicles</a:t>
            </a:r>
            <a:endParaRPr lang="en-US" sz="900" dirty="0">
              <a:solidFill>
                <a:schemeClr val="tx1"/>
              </a:solidFill>
              <a:latin typeface="Arial" pitchFamily="34" charset="0"/>
              <a:cs typeface="Arial" pitchFamily="34" charset="0"/>
            </a:endParaRPr>
          </a:p>
        </p:txBody>
      </p:sp>
      <p:sp>
        <p:nvSpPr>
          <p:cNvPr id="46" name="Rectangle 45"/>
          <p:cNvSpPr/>
          <p:nvPr/>
        </p:nvSpPr>
        <p:spPr>
          <a:xfrm>
            <a:off x="2209800" y="7543800"/>
            <a:ext cx="3810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latin typeface="Arial" pitchFamily="34" charset="0"/>
                <a:cs typeface="Arial" pitchFamily="34" charset="0"/>
              </a:rPr>
              <a:t>C91</a:t>
            </a:r>
            <a:endParaRPr lang="en-US" sz="800" dirty="0">
              <a:solidFill>
                <a:schemeClr val="tx1"/>
              </a:solidFill>
              <a:latin typeface="Arial" pitchFamily="34" charset="0"/>
              <a:cs typeface="Arial" pitchFamily="34" charset="0"/>
            </a:endParaRPr>
          </a:p>
        </p:txBody>
      </p:sp>
      <p:sp>
        <p:nvSpPr>
          <p:cNvPr id="47" name="Rectangle 46"/>
          <p:cNvSpPr/>
          <p:nvPr/>
        </p:nvSpPr>
        <p:spPr>
          <a:xfrm>
            <a:off x="1752600" y="7543800"/>
            <a:ext cx="3810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latin typeface="Arial" pitchFamily="34" charset="0"/>
                <a:cs typeface="Arial" pitchFamily="34" charset="0"/>
              </a:rPr>
              <a:t>C92</a:t>
            </a:r>
            <a:endParaRPr lang="en-US" sz="800" dirty="0">
              <a:solidFill>
                <a:schemeClr val="tx1"/>
              </a:solidFill>
              <a:latin typeface="Arial" pitchFamily="34" charset="0"/>
              <a:cs typeface="Arial" pitchFamily="34" charset="0"/>
            </a:endParaRPr>
          </a:p>
        </p:txBody>
      </p:sp>
    </p:spTree>
    <p:extLst>
      <p:ext uri="{BB962C8B-B14F-4D97-AF65-F5344CB8AC3E}">
        <p14:creationId xmlns="" xmlns:p14="http://schemas.microsoft.com/office/powerpoint/2010/main" val="1198431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i="1" dirty="0" smtClean="0">
                <a:effectLst>
                  <a:outerShdw blurRad="38100" dist="38100" dir="2700000" algn="tl">
                    <a:srgbClr val="000000">
                      <a:alpha val="43137"/>
                    </a:srgbClr>
                  </a:outerShdw>
                </a:effectLst>
                <a:latin typeface="Arial" pitchFamily="34" charset="0"/>
                <a:cs typeface="Arial" pitchFamily="34" charset="0"/>
              </a:rPr>
              <a:t>ASSEMBLY</a:t>
            </a:r>
            <a:r>
              <a:rPr lang="en-US" sz="2000" b="1" dirty="0" smtClean="0">
                <a:latin typeface="Arial" pitchFamily="34" charset="0"/>
                <a:cs typeface="Arial" pitchFamily="34" charset="0"/>
              </a:rPr>
              <a:t> </a:t>
            </a:r>
            <a:r>
              <a:rPr lang="en-US" sz="2400" i="1" dirty="0" smtClean="0">
                <a:effectLst>
                  <a:outerShdw blurRad="38100" dist="38100" dir="2700000" algn="tl">
                    <a:srgbClr val="000000">
                      <a:alpha val="43137"/>
                    </a:srgbClr>
                  </a:outerShdw>
                </a:effectLst>
                <a:latin typeface="Arial" pitchFamily="34" charset="0"/>
                <a:cs typeface="Arial" pitchFamily="34" charset="0"/>
              </a:rPr>
              <a:t>AREA</a:t>
            </a:r>
            <a:r>
              <a:rPr lang="en-US" sz="2000" b="1" dirty="0" smtClean="0">
                <a:latin typeface="Arial" pitchFamily="34" charset="0"/>
                <a:cs typeface="Arial" pitchFamily="34" charset="0"/>
              </a:rPr>
              <a:t> </a:t>
            </a:r>
            <a:r>
              <a:rPr lang="en-US" sz="2400" i="1" dirty="0" smtClean="0">
                <a:effectLst>
                  <a:outerShdw blurRad="38100" dist="38100" dir="2700000" algn="tl">
                    <a:srgbClr val="000000">
                      <a:alpha val="43137"/>
                    </a:srgbClr>
                  </a:outerShdw>
                </a:effectLst>
                <a:latin typeface="Arial" pitchFamily="34" charset="0"/>
                <a:cs typeface="Arial" pitchFamily="34" charset="0"/>
              </a:rPr>
              <a:t>PRIORITIES</a:t>
            </a:r>
            <a:br>
              <a:rPr lang="en-US" sz="2400" i="1" dirty="0" smtClean="0">
                <a:effectLst>
                  <a:outerShdw blurRad="38100" dist="38100" dir="2700000" algn="tl">
                    <a:srgbClr val="000000">
                      <a:alpha val="43137"/>
                    </a:srgbClr>
                  </a:outerShdw>
                </a:effectLst>
                <a:latin typeface="Arial" pitchFamily="34" charset="0"/>
                <a:cs typeface="Arial" pitchFamily="34" charset="0"/>
              </a:rPr>
            </a:br>
            <a:r>
              <a:rPr lang="en-US" sz="2000" b="1" dirty="0" smtClean="0">
                <a:latin typeface="Arial" pitchFamily="34" charset="0"/>
                <a:cs typeface="Arial" pitchFamily="34" charset="0"/>
              </a:rPr>
              <a:t> </a:t>
            </a:r>
            <a:r>
              <a:rPr lang="en-US" sz="2400" i="1" dirty="0" smtClean="0">
                <a:effectLst>
                  <a:outerShdw blurRad="38100" dist="38100" dir="2700000" algn="tl">
                    <a:srgbClr val="000000">
                      <a:alpha val="43137"/>
                    </a:srgbClr>
                  </a:outerShdw>
                </a:effectLst>
                <a:latin typeface="Arial" pitchFamily="34" charset="0"/>
                <a:cs typeface="Arial" pitchFamily="34" charset="0"/>
              </a:rPr>
              <a:t>OF</a:t>
            </a:r>
            <a:r>
              <a:rPr lang="en-US" sz="2000" b="1" dirty="0" smtClean="0">
                <a:latin typeface="Arial" pitchFamily="34" charset="0"/>
                <a:cs typeface="Arial" pitchFamily="34" charset="0"/>
              </a:rPr>
              <a:t> </a:t>
            </a:r>
            <a:r>
              <a:rPr lang="en-US" sz="2400" i="1" dirty="0" smtClean="0">
                <a:effectLst>
                  <a:outerShdw blurRad="38100" dist="38100" dir="2700000" algn="tl">
                    <a:srgbClr val="000000">
                      <a:alpha val="43137"/>
                    </a:srgbClr>
                  </a:outerShdw>
                </a:effectLst>
                <a:latin typeface="Arial" pitchFamily="34" charset="0"/>
                <a:cs typeface="Arial" pitchFamily="34" charset="0"/>
              </a:rPr>
              <a:t>WORK</a:t>
            </a:r>
            <a:endParaRPr lang="en-US" sz="2400" i="1" dirty="0">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152400" y="1295400"/>
            <a:ext cx="3124200" cy="7315200"/>
          </a:xfrm>
        </p:spPr>
        <p:txBody>
          <a:bodyPr>
            <a:noAutofit/>
          </a:bodyPr>
          <a:lstStyle/>
          <a:p>
            <a:pPr>
              <a:buNone/>
            </a:pPr>
            <a:r>
              <a:rPr lang="en-US" sz="1400" b="1" i="1" dirty="0" smtClean="0">
                <a:latin typeface="Arial" pitchFamily="34" charset="0"/>
                <a:cs typeface="Arial" pitchFamily="34" charset="0"/>
              </a:rPr>
              <a:t>ALL ELEMENTS:</a:t>
            </a:r>
          </a:p>
          <a:p>
            <a:pPr>
              <a:buNone/>
            </a:pPr>
            <a:r>
              <a:rPr lang="en-US" sz="1400" b="1" u="sng" dirty="0" smtClean="0">
                <a:latin typeface="Arial" pitchFamily="34" charset="0"/>
                <a:cs typeface="Arial" pitchFamily="34" charset="0"/>
              </a:rPr>
              <a:t>Immediate actions:</a:t>
            </a:r>
            <a:endParaRPr lang="en-US" sz="1400" dirty="0" smtClean="0">
              <a:latin typeface="Arial" pitchFamily="34" charset="0"/>
              <a:cs typeface="Arial" pitchFamily="34" charset="0"/>
            </a:endParaRPr>
          </a:p>
          <a:p>
            <a:pPr marL="236538" lvl="1" indent="-236538">
              <a:buFont typeface="+mj-lt"/>
              <a:buAutoNum type="arabicPeriod"/>
            </a:pPr>
            <a:r>
              <a:rPr lang="en-US" sz="1400" dirty="0" smtClean="0">
                <a:latin typeface="Arial" pitchFamily="34" charset="0"/>
                <a:cs typeface="Arial" pitchFamily="34" charset="0"/>
              </a:rPr>
              <a:t>Establish 100% security.</a:t>
            </a:r>
          </a:p>
          <a:p>
            <a:pPr marL="236538" lvl="1" indent="-236538">
              <a:buFont typeface="+mj-lt"/>
              <a:buAutoNum type="arabicPeriod"/>
            </a:pPr>
            <a:r>
              <a:rPr lang="en-US" sz="1400" dirty="0" smtClean="0">
                <a:latin typeface="Arial" pitchFamily="34" charset="0"/>
                <a:cs typeface="Arial" pitchFamily="34" charset="0"/>
              </a:rPr>
              <a:t>Vehicles move to assigned positioned(checked by PL/PSG for gaps in sec).</a:t>
            </a:r>
          </a:p>
          <a:p>
            <a:pPr marL="236538" lvl="1" indent="-236538">
              <a:buFont typeface="+mj-lt"/>
              <a:buAutoNum type="arabicPeriod"/>
            </a:pPr>
            <a:r>
              <a:rPr lang="en-US" sz="1400" dirty="0" smtClean="0">
                <a:latin typeface="Arial" pitchFamily="34" charset="0"/>
                <a:cs typeface="Arial" pitchFamily="34" charset="0"/>
              </a:rPr>
              <a:t>Reduce to REDCON 2 on short count.</a:t>
            </a:r>
          </a:p>
          <a:p>
            <a:pPr marL="236538" lvl="1" indent="-236538">
              <a:buFont typeface="+mj-lt"/>
              <a:buAutoNum type="arabicPeriod"/>
            </a:pPr>
            <a:r>
              <a:rPr lang="en-US" sz="1400" dirty="0" smtClean="0">
                <a:latin typeface="Arial" pitchFamily="34" charset="0"/>
                <a:cs typeface="Arial" pitchFamily="34" charset="0"/>
              </a:rPr>
              <a:t>Establish OPs.</a:t>
            </a:r>
          </a:p>
          <a:p>
            <a:pPr marL="236538" lvl="1" indent="-236538">
              <a:buFont typeface="+mj-lt"/>
              <a:buAutoNum type="arabicPeriod"/>
            </a:pPr>
            <a:r>
              <a:rPr lang="en-US" sz="1400" dirty="0" smtClean="0">
                <a:latin typeface="Arial" pitchFamily="34" charset="0"/>
                <a:cs typeface="Arial" pitchFamily="34" charset="0"/>
              </a:rPr>
              <a:t>Assign sectors of fire, TRPs, trigger lines.</a:t>
            </a:r>
          </a:p>
          <a:p>
            <a:pPr marL="236538" lvl="1" indent="-236538">
              <a:buFont typeface="+mj-lt"/>
              <a:buAutoNum type="arabicPeriod"/>
            </a:pPr>
            <a:r>
              <a:rPr lang="en-US" sz="1400" dirty="0" smtClean="0">
                <a:latin typeface="Arial" pitchFamily="34" charset="0"/>
                <a:cs typeface="Arial" pitchFamily="34" charset="0"/>
              </a:rPr>
              <a:t>Get accurate green 2 report.</a:t>
            </a:r>
          </a:p>
          <a:p>
            <a:pPr marL="236538" lvl="1" indent="-236538">
              <a:buFont typeface="+mj-lt"/>
              <a:buAutoNum type="arabicPeriod"/>
            </a:pPr>
            <a:r>
              <a:rPr lang="en-US" sz="1400" dirty="0" smtClean="0">
                <a:latin typeface="Arial" pitchFamily="34" charset="0"/>
                <a:cs typeface="Arial" pitchFamily="34" charset="0"/>
              </a:rPr>
              <a:t>Gunners develop range cards and sector sketches.</a:t>
            </a:r>
          </a:p>
          <a:p>
            <a:pPr>
              <a:buFont typeface="+mj-lt"/>
              <a:buAutoNum type="arabicPeriod"/>
            </a:pPr>
            <a:endParaRPr lang="en-US" sz="1400" dirty="0" smtClean="0">
              <a:latin typeface="Arial" pitchFamily="34" charset="0"/>
              <a:cs typeface="Arial" pitchFamily="34" charset="0"/>
            </a:endParaRPr>
          </a:p>
          <a:p>
            <a:pPr>
              <a:buNone/>
            </a:pPr>
            <a:r>
              <a:rPr lang="en-US" sz="1400" b="1" u="sng" dirty="0" smtClean="0">
                <a:latin typeface="Arial" pitchFamily="34" charset="0"/>
                <a:cs typeface="Arial" pitchFamily="34" charset="0"/>
              </a:rPr>
              <a:t>by 30 min:</a:t>
            </a:r>
          </a:p>
          <a:p>
            <a:pPr marL="236538" lvl="1" indent="-236538">
              <a:buFont typeface="+mj-lt"/>
              <a:buAutoNum type="arabicPeriod"/>
            </a:pPr>
            <a:r>
              <a:rPr lang="en-US" sz="1400" dirty="0" smtClean="0">
                <a:latin typeface="Arial" pitchFamily="34" charset="0"/>
                <a:cs typeface="Arial" pitchFamily="34" charset="0"/>
              </a:rPr>
              <a:t>Reduce to REDCON 3.</a:t>
            </a:r>
          </a:p>
          <a:p>
            <a:pPr marL="236538" lvl="1" indent="-236538">
              <a:buFont typeface="+mj-lt"/>
              <a:buAutoNum type="arabicPeriod"/>
            </a:pPr>
            <a:r>
              <a:rPr lang="en-US" sz="1400" dirty="0" smtClean="0">
                <a:latin typeface="Arial" pitchFamily="34" charset="0"/>
                <a:cs typeface="Arial" pitchFamily="34" charset="0"/>
              </a:rPr>
              <a:t>NBC alarms set.</a:t>
            </a:r>
          </a:p>
          <a:p>
            <a:pPr marL="236538" lvl="1" indent="-236538">
              <a:buFont typeface="+mj-lt"/>
              <a:buAutoNum type="arabicPeriod"/>
            </a:pPr>
            <a:r>
              <a:rPr lang="en-US" sz="1400" dirty="0" smtClean="0">
                <a:latin typeface="Arial" pitchFamily="34" charset="0"/>
                <a:cs typeface="Arial" pitchFamily="34" charset="0"/>
              </a:rPr>
              <a:t>Sector sketches turned in to PL.</a:t>
            </a:r>
          </a:p>
          <a:p>
            <a:pPr>
              <a:buFont typeface="+mj-lt"/>
              <a:buAutoNum type="arabicPeriod"/>
            </a:pPr>
            <a:endParaRPr lang="en-US" sz="1400" dirty="0" smtClean="0">
              <a:latin typeface="Arial" pitchFamily="34" charset="0"/>
              <a:cs typeface="Arial" pitchFamily="34" charset="0"/>
            </a:endParaRPr>
          </a:p>
          <a:p>
            <a:pPr>
              <a:buNone/>
            </a:pPr>
            <a:r>
              <a:rPr lang="en-US" sz="1400" b="1" u="sng" dirty="0" smtClean="0">
                <a:latin typeface="Arial" pitchFamily="34" charset="0"/>
                <a:cs typeface="Arial" pitchFamily="34" charset="0"/>
              </a:rPr>
              <a:t>By 60 min:</a:t>
            </a:r>
          </a:p>
          <a:p>
            <a:pPr marL="236538" lvl="1" indent="-236538">
              <a:buFont typeface="+mj-lt"/>
              <a:buAutoNum type="arabicPeriod"/>
            </a:pPr>
            <a:r>
              <a:rPr lang="en-US" sz="1400" dirty="0" smtClean="0">
                <a:latin typeface="Arial" pitchFamily="34" charset="0"/>
                <a:cs typeface="Arial" pitchFamily="34" charset="0"/>
              </a:rPr>
              <a:t>Reduce to REDCON 4.</a:t>
            </a:r>
          </a:p>
          <a:p>
            <a:pPr marL="236538" lvl="1" indent="-236538">
              <a:buFont typeface="+mj-lt"/>
              <a:buAutoNum type="arabicPeriod"/>
            </a:pPr>
            <a:r>
              <a:rPr lang="en-US" sz="1400" dirty="0" smtClean="0">
                <a:latin typeface="Arial" pitchFamily="34" charset="0"/>
                <a:cs typeface="Arial" pitchFamily="34" charset="0"/>
              </a:rPr>
              <a:t>Platoon fire plan complete.</a:t>
            </a:r>
          </a:p>
          <a:p>
            <a:pPr marL="236538" lvl="1" indent="-236538">
              <a:buFont typeface="+mj-lt"/>
              <a:buAutoNum type="arabicPeriod"/>
            </a:pPr>
            <a:r>
              <a:rPr lang="en-US" sz="1400" dirty="0" err="1" smtClean="0">
                <a:latin typeface="Arial" pitchFamily="34" charset="0"/>
                <a:cs typeface="Arial" pitchFamily="34" charset="0"/>
              </a:rPr>
              <a:t>Camoflauge</a:t>
            </a:r>
            <a:r>
              <a:rPr lang="en-US" sz="1400" dirty="0" smtClean="0">
                <a:latin typeface="Arial" pitchFamily="34" charset="0"/>
                <a:cs typeface="Arial" pitchFamily="34" charset="0"/>
              </a:rPr>
              <a:t> vehicles</a:t>
            </a:r>
          </a:p>
          <a:p>
            <a:pPr marL="236538" lvl="1" indent="-236538">
              <a:buFont typeface="+mj-lt"/>
              <a:buAutoNum type="arabicPeriod"/>
            </a:pPr>
            <a:r>
              <a:rPr lang="en-US" sz="1400" dirty="0" smtClean="0">
                <a:latin typeface="Arial" pitchFamily="34" charset="0"/>
                <a:cs typeface="Arial" pitchFamily="34" charset="0"/>
              </a:rPr>
              <a:t>Priorities of work:</a:t>
            </a:r>
          </a:p>
          <a:p>
            <a:pPr marL="393700" lvl="2" indent="-219075">
              <a:buFont typeface="+mj-lt"/>
              <a:buAutoNum type="alphaLcParenR"/>
            </a:pPr>
            <a:r>
              <a:rPr lang="en-US" sz="1400" dirty="0" smtClean="0">
                <a:latin typeface="Arial" pitchFamily="34" charset="0"/>
                <a:cs typeface="Arial" pitchFamily="34" charset="0"/>
              </a:rPr>
              <a:t>TLPs</a:t>
            </a:r>
          </a:p>
          <a:p>
            <a:pPr marL="393700" lvl="2" indent="-219075">
              <a:buFont typeface="+mj-lt"/>
              <a:buAutoNum type="alphaLcParenR"/>
            </a:pPr>
            <a:r>
              <a:rPr lang="en-US" sz="1400" dirty="0" smtClean="0">
                <a:latin typeface="Arial" pitchFamily="34" charset="0"/>
                <a:cs typeface="Arial" pitchFamily="34" charset="0"/>
              </a:rPr>
              <a:t>Weapon/vehicle maintenance.</a:t>
            </a:r>
          </a:p>
          <a:p>
            <a:pPr marL="393700" lvl="2" indent="-219075">
              <a:buFont typeface="+mj-lt"/>
              <a:buAutoNum type="alphaLcParenR"/>
            </a:pPr>
            <a:r>
              <a:rPr lang="en-US" sz="1400" dirty="0" smtClean="0">
                <a:latin typeface="Arial" pitchFamily="34" charset="0"/>
                <a:cs typeface="Arial" pitchFamily="34" charset="0"/>
              </a:rPr>
              <a:t>LOGPAC resupply</a:t>
            </a:r>
          </a:p>
          <a:p>
            <a:pPr marL="393700" lvl="2" indent="-219075">
              <a:buFont typeface="+mj-lt"/>
              <a:buAutoNum type="alphaLcParenR"/>
            </a:pPr>
            <a:r>
              <a:rPr lang="en-US" sz="1400" dirty="0" smtClean="0">
                <a:latin typeface="Arial" pitchFamily="34" charset="0"/>
                <a:cs typeface="Arial" pitchFamily="34" charset="0"/>
              </a:rPr>
              <a:t>Implement rest plan</a:t>
            </a:r>
          </a:p>
        </p:txBody>
      </p:sp>
      <p:sp>
        <p:nvSpPr>
          <p:cNvPr id="4" name="Slide Number Placeholder 3"/>
          <p:cNvSpPr>
            <a:spLocks noGrp="1"/>
          </p:cNvSpPr>
          <p:nvPr>
            <p:ph type="sldNum" sz="quarter" idx="12"/>
          </p:nvPr>
        </p:nvSpPr>
        <p:spPr/>
        <p:txBody>
          <a:bodyPr/>
          <a:lstStyle/>
          <a:p>
            <a:fld id="{07FAA4C2-EC4B-4CB1-A26B-C9225BE809E0}" type="slidenum">
              <a:rPr lang="en-US" smtClean="0">
                <a:latin typeface="Arial" pitchFamily="34" charset="0"/>
                <a:cs typeface="Arial" pitchFamily="34" charset="0"/>
              </a:rPr>
              <a:pPr/>
              <a:t>11</a:t>
            </a:fld>
            <a:endParaRPr lang="en-US" dirty="0">
              <a:latin typeface="Arial" pitchFamily="34" charset="0"/>
              <a:cs typeface="Arial" pitchFamily="34" charset="0"/>
            </a:endParaRPr>
          </a:p>
        </p:txBody>
      </p:sp>
      <p:sp>
        <p:nvSpPr>
          <p:cNvPr id="5" name="Content Placeholder 2"/>
          <p:cNvSpPr txBox="1">
            <a:spLocks/>
          </p:cNvSpPr>
          <p:nvPr/>
        </p:nvSpPr>
        <p:spPr>
          <a:xfrm>
            <a:off x="0" y="990600"/>
            <a:ext cx="6858000" cy="381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Upon arrival at TAA, elements will conduct the following activities:</a:t>
            </a:r>
          </a:p>
        </p:txBody>
      </p:sp>
      <p:sp>
        <p:nvSpPr>
          <p:cNvPr id="6" name="Rectangle 1029"/>
          <p:cNvSpPr>
            <a:spLocks noChangeArrowheads="1"/>
          </p:cNvSpPr>
          <p:nvPr/>
        </p:nvSpPr>
        <p:spPr bwMode="auto">
          <a:xfrm>
            <a:off x="3352800" y="1293813"/>
            <a:ext cx="3429000" cy="3567112"/>
          </a:xfrm>
          <a:prstGeom prst="rect">
            <a:avLst/>
          </a:prstGeom>
          <a:noFill/>
          <a:ln w="12700">
            <a:noFill/>
            <a:miter lim="800000"/>
            <a:headEnd/>
            <a:tailEnd/>
          </a:ln>
          <a:effectLst/>
        </p:spPr>
        <p:txBody>
          <a:bodyPr>
            <a:spAutoFit/>
          </a:bodyPr>
          <a:lstStyle/>
          <a:p>
            <a:pPr marL="114300" indent="-114300" eaLnBrk="0" hangingPunct="0">
              <a:lnSpc>
                <a:spcPct val="90000"/>
              </a:lnSpc>
              <a:spcBef>
                <a:spcPct val="50000"/>
              </a:spcBef>
            </a:pPr>
            <a:r>
              <a:rPr lang="en-US" sz="1400" b="1" i="1" dirty="0">
                <a:latin typeface="Arial" charset="0"/>
              </a:rPr>
              <a:t>TROOP COMMANDER:</a:t>
            </a:r>
          </a:p>
          <a:p>
            <a:pPr marL="114300" indent="-114300" eaLnBrk="0" hangingPunct="0">
              <a:lnSpc>
                <a:spcPct val="90000"/>
              </a:lnSpc>
              <a:spcBef>
                <a:spcPct val="50000"/>
              </a:spcBef>
            </a:pPr>
            <a:r>
              <a:rPr lang="en-US" sz="1400" b="1" u="sng" dirty="0">
                <a:latin typeface="Arial" charset="0"/>
              </a:rPr>
              <a:t>by 30 min</a:t>
            </a:r>
          </a:p>
          <a:p>
            <a:pPr marL="114300" indent="-114300" eaLnBrk="0" hangingPunct="0">
              <a:lnSpc>
                <a:spcPct val="90000"/>
              </a:lnSpc>
              <a:spcBef>
                <a:spcPct val="50000"/>
              </a:spcBef>
              <a:buFontTx/>
              <a:buAutoNum type="arabicPeriod"/>
            </a:pPr>
            <a:r>
              <a:rPr lang="en-US" sz="1400" dirty="0">
                <a:latin typeface="Arial" charset="0"/>
              </a:rPr>
              <a:t>Conduct coordination with SQDN</a:t>
            </a:r>
          </a:p>
          <a:p>
            <a:pPr marL="114300" indent="-114300" eaLnBrk="0" hangingPunct="0">
              <a:lnSpc>
                <a:spcPct val="90000"/>
              </a:lnSpc>
              <a:spcBef>
                <a:spcPct val="50000"/>
              </a:spcBef>
              <a:buFontTx/>
              <a:buAutoNum type="arabicPeriod"/>
            </a:pPr>
            <a:r>
              <a:rPr lang="en-US" sz="1400" dirty="0">
                <a:latin typeface="Arial" charset="0"/>
              </a:rPr>
              <a:t>Establish Security Level</a:t>
            </a:r>
            <a:endParaRPr lang="en-US" sz="1400" b="1" dirty="0">
              <a:latin typeface="Arial" charset="0"/>
            </a:endParaRPr>
          </a:p>
          <a:p>
            <a:pPr marL="114300" indent="-114300" eaLnBrk="0" hangingPunct="0">
              <a:lnSpc>
                <a:spcPct val="90000"/>
              </a:lnSpc>
              <a:spcBef>
                <a:spcPct val="50000"/>
              </a:spcBef>
            </a:pPr>
            <a:r>
              <a:rPr lang="en-US" sz="1400" b="1" u="sng" dirty="0">
                <a:latin typeface="Arial" charset="0"/>
              </a:rPr>
              <a:t>by 60 min</a:t>
            </a:r>
          </a:p>
          <a:p>
            <a:pPr marL="114300" indent="-114300" eaLnBrk="0" hangingPunct="0">
              <a:lnSpc>
                <a:spcPct val="90000"/>
              </a:lnSpc>
              <a:spcBef>
                <a:spcPct val="50000"/>
              </a:spcBef>
              <a:buFontTx/>
              <a:buAutoNum type="arabicPeriod"/>
            </a:pPr>
            <a:r>
              <a:rPr lang="en-US" sz="1400" dirty="0">
                <a:latin typeface="Arial" charset="0"/>
              </a:rPr>
              <a:t>Maintain Communication with SQDN</a:t>
            </a:r>
          </a:p>
          <a:p>
            <a:pPr marL="114300" indent="-114300" eaLnBrk="0" hangingPunct="0">
              <a:lnSpc>
                <a:spcPct val="90000"/>
              </a:lnSpc>
              <a:spcBef>
                <a:spcPct val="50000"/>
              </a:spcBef>
              <a:buFontTx/>
              <a:buAutoNum type="arabicPeriod"/>
            </a:pPr>
            <a:r>
              <a:rPr lang="en-US" sz="1400" dirty="0">
                <a:latin typeface="Arial" charset="0"/>
              </a:rPr>
              <a:t>Establish sectors of observation</a:t>
            </a:r>
          </a:p>
          <a:p>
            <a:pPr marL="114300" indent="-114300" eaLnBrk="0" hangingPunct="0">
              <a:lnSpc>
                <a:spcPct val="90000"/>
              </a:lnSpc>
              <a:spcBef>
                <a:spcPct val="50000"/>
              </a:spcBef>
            </a:pPr>
            <a:r>
              <a:rPr lang="en-US" sz="1400" b="1" u="sng" dirty="0">
                <a:latin typeface="Arial" charset="0"/>
              </a:rPr>
              <a:t>by 120 min</a:t>
            </a:r>
          </a:p>
          <a:p>
            <a:pPr marL="114300" indent="-114300" eaLnBrk="0" hangingPunct="0">
              <a:lnSpc>
                <a:spcPct val="90000"/>
              </a:lnSpc>
              <a:spcBef>
                <a:spcPct val="50000"/>
              </a:spcBef>
              <a:buFontTx/>
              <a:buAutoNum type="arabicPeriod"/>
            </a:pPr>
            <a:r>
              <a:rPr lang="en-US" sz="1400" dirty="0">
                <a:latin typeface="Arial" charset="0"/>
              </a:rPr>
              <a:t>Complete Troop Fire Plan</a:t>
            </a:r>
          </a:p>
          <a:p>
            <a:pPr marL="114300" indent="-114300" eaLnBrk="0" hangingPunct="0">
              <a:lnSpc>
                <a:spcPct val="90000"/>
              </a:lnSpc>
              <a:spcBef>
                <a:spcPct val="50000"/>
              </a:spcBef>
              <a:buFontTx/>
              <a:buAutoNum type="arabicPeriod"/>
            </a:pPr>
            <a:r>
              <a:rPr lang="en-US" sz="1400" dirty="0">
                <a:latin typeface="Arial" charset="0"/>
              </a:rPr>
              <a:t>Review Security </a:t>
            </a:r>
            <a:r>
              <a:rPr lang="en-US" sz="1400" dirty="0" smtClean="0">
                <a:latin typeface="Arial" charset="0"/>
              </a:rPr>
              <a:t>level</a:t>
            </a:r>
          </a:p>
          <a:p>
            <a:pPr marL="114300" indent="-114300" eaLnBrk="0" hangingPunct="0">
              <a:lnSpc>
                <a:spcPct val="90000"/>
              </a:lnSpc>
              <a:spcBef>
                <a:spcPct val="50000"/>
              </a:spcBef>
            </a:pPr>
            <a:r>
              <a:rPr lang="en-US" sz="1400" b="1" u="sng" dirty="0" smtClean="0">
                <a:latin typeface="Arial" charset="0"/>
              </a:rPr>
              <a:t>Sustainment</a:t>
            </a:r>
          </a:p>
          <a:p>
            <a:pPr marL="114300" indent="-114300" eaLnBrk="0" hangingPunct="0">
              <a:lnSpc>
                <a:spcPct val="90000"/>
              </a:lnSpc>
              <a:spcBef>
                <a:spcPct val="50000"/>
              </a:spcBef>
              <a:buFontTx/>
              <a:buAutoNum type="arabicPeriod"/>
            </a:pPr>
            <a:r>
              <a:rPr lang="en-US" sz="1400" dirty="0" smtClean="0">
                <a:latin typeface="Arial" charset="0"/>
              </a:rPr>
              <a:t>Planning for future OPS</a:t>
            </a:r>
            <a:endParaRPr lang="en-US" sz="1400" b="1" u="sng" dirty="0">
              <a:latin typeface="Arial" charset="0"/>
            </a:endParaRPr>
          </a:p>
        </p:txBody>
      </p:sp>
      <p:sp>
        <p:nvSpPr>
          <p:cNvPr id="7" name="Rectangle 1030"/>
          <p:cNvSpPr>
            <a:spLocks noChangeArrowheads="1"/>
          </p:cNvSpPr>
          <p:nvPr/>
        </p:nvSpPr>
        <p:spPr bwMode="auto">
          <a:xfrm>
            <a:off x="3352800" y="4964113"/>
            <a:ext cx="3276600" cy="3951287"/>
          </a:xfrm>
          <a:prstGeom prst="rect">
            <a:avLst/>
          </a:prstGeom>
          <a:noFill/>
          <a:ln w="12700">
            <a:noFill/>
            <a:miter lim="800000"/>
            <a:headEnd/>
            <a:tailEnd/>
          </a:ln>
          <a:effectLst/>
        </p:spPr>
        <p:txBody>
          <a:bodyPr>
            <a:spAutoFit/>
          </a:bodyPr>
          <a:lstStyle/>
          <a:p>
            <a:pPr marL="114300" indent="-114300" eaLnBrk="0" hangingPunct="0">
              <a:lnSpc>
                <a:spcPct val="90000"/>
              </a:lnSpc>
              <a:spcBef>
                <a:spcPct val="50000"/>
              </a:spcBef>
            </a:pPr>
            <a:r>
              <a:rPr lang="en-US" sz="1400" b="1" i="1" dirty="0">
                <a:latin typeface="Arial" charset="0"/>
              </a:rPr>
              <a:t>FIRST SERGEANT</a:t>
            </a:r>
          </a:p>
          <a:p>
            <a:pPr marL="114300" indent="-114300" eaLnBrk="0" hangingPunct="0">
              <a:lnSpc>
                <a:spcPct val="90000"/>
              </a:lnSpc>
              <a:spcBef>
                <a:spcPct val="50000"/>
              </a:spcBef>
            </a:pPr>
            <a:r>
              <a:rPr lang="en-US" sz="1400" b="1" u="sng" dirty="0">
                <a:latin typeface="Arial" charset="0"/>
              </a:rPr>
              <a:t>by 30 min</a:t>
            </a:r>
          </a:p>
          <a:p>
            <a:pPr marL="114300" indent="-114300" eaLnBrk="0" hangingPunct="0">
              <a:lnSpc>
                <a:spcPct val="90000"/>
              </a:lnSpc>
              <a:spcBef>
                <a:spcPct val="50000"/>
              </a:spcBef>
              <a:buFontTx/>
              <a:buAutoNum type="arabicPeriod"/>
            </a:pPr>
            <a:r>
              <a:rPr lang="en-US" sz="1400" dirty="0">
                <a:latin typeface="Arial" charset="0"/>
              </a:rPr>
              <a:t>Establish Security according to security posture</a:t>
            </a:r>
            <a:endParaRPr lang="en-US" sz="1400" b="1" dirty="0">
              <a:latin typeface="Arial" charset="0"/>
            </a:endParaRPr>
          </a:p>
          <a:p>
            <a:pPr marL="114300" indent="-114300" eaLnBrk="0" hangingPunct="0">
              <a:lnSpc>
                <a:spcPct val="90000"/>
              </a:lnSpc>
              <a:spcBef>
                <a:spcPct val="50000"/>
              </a:spcBef>
            </a:pPr>
            <a:r>
              <a:rPr lang="en-US" sz="1400" b="1" u="sng" dirty="0">
                <a:latin typeface="Arial" charset="0"/>
              </a:rPr>
              <a:t>by 60 min</a:t>
            </a:r>
          </a:p>
          <a:p>
            <a:pPr marL="114300" indent="-114300" eaLnBrk="0" hangingPunct="0">
              <a:lnSpc>
                <a:spcPct val="90000"/>
              </a:lnSpc>
              <a:spcBef>
                <a:spcPct val="50000"/>
              </a:spcBef>
            </a:pPr>
            <a:r>
              <a:rPr lang="en-US" sz="1400" dirty="0">
                <a:latin typeface="Arial" charset="0"/>
              </a:rPr>
              <a:t>Gather personnel status</a:t>
            </a:r>
          </a:p>
          <a:p>
            <a:pPr marL="114300" indent="-114300" eaLnBrk="0" hangingPunct="0">
              <a:lnSpc>
                <a:spcPct val="90000"/>
              </a:lnSpc>
              <a:spcBef>
                <a:spcPct val="50000"/>
              </a:spcBef>
              <a:buFontTx/>
              <a:buAutoNum type="arabicPeriod"/>
            </a:pPr>
            <a:r>
              <a:rPr lang="en-US" sz="1400" dirty="0">
                <a:latin typeface="Arial" charset="0"/>
              </a:rPr>
              <a:t>Coordinate for refuel and resupply</a:t>
            </a:r>
          </a:p>
          <a:p>
            <a:pPr marL="114300" indent="-114300" eaLnBrk="0" hangingPunct="0">
              <a:lnSpc>
                <a:spcPct val="90000"/>
              </a:lnSpc>
              <a:spcBef>
                <a:spcPct val="50000"/>
              </a:spcBef>
              <a:buFontTx/>
              <a:buAutoNum type="arabicPeriod"/>
            </a:pPr>
            <a:r>
              <a:rPr lang="en-US" sz="1400" dirty="0">
                <a:latin typeface="Arial" charset="0"/>
              </a:rPr>
              <a:t>Submit LOGSTAT Report to SQDN for resupply</a:t>
            </a:r>
          </a:p>
          <a:p>
            <a:pPr marL="114300" indent="-114300" eaLnBrk="0" hangingPunct="0">
              <a:lnSpc>
                <a:spcPct val="90000"/>
              </a:lnSpc>
              <a:spcBef>
                <a:spcPct val="50000"/>
              </a:spcBef>
            </a:pPr>
            <a:r>
              <a:rPr lang="en-US" sz="1400" b="1" u="sng" dirty="0">
                <a:latin typeface="Arial" charset="0"/>
              </a:rPr>
              <a:t>by 120 min</a:t>
            </a:r>
          </a:p>
          <a:p>
            <a:pPr marL="114300" indent="-114300" eaLnBrk="0" hangingPunct="0">
              <a:lnSpc>
                <a:spcPct val="90000"/>
              </a:lnSpc>
              <a:spcBef>
                <a:spcPct val="50000"/>
              </a:spcBef>
              <a:buFontTx/>
              <a:buAutoNum type="arabicPeriod"/>
            </a:pPr>
            <a:r>
              <a:rPr lang="en-US" sz="1400" dirty="0">
                <a:latin typeface="Arial" charset="0"/>
              </a:rPr>
              <a:t>Redistribute personnel</a:t>
            </a:r>
          </a:p>
          <a:p>
            <a:pPr marL="114300" indent="-114300" eaLnBrk="0" hangingPunct="0">
              <a:lnSpc>
                <a:spcPct val="90000"/>
              </a:lnSpc>
              <a:spcBef>
                <a:spcPct val="50000"/>
              </a:spcBef>
            </a:pPr>
            <a:r>
              <a:rPr lang="en-US" sz="1400" b="1" u="sng" dirty="0">
                <a:latin typeface="Arial" charset="0"/>
              </a:rPr>
              <a:t>Sustainment</a:t>
            </a:r>
          </a:p>
          <a:p>
            <a:pPr marL="114300" indent="-114300" eaLnBrk="0" hangingPunct="0">
              <a:lnSpc>
                <a:spcPct val="90000"/>
              </a:lnSpc>
              <a:spcBef>
                <a:spcPct val="50000"/>
              </a:spcBef>
              <a:buFontTx/>
              <a:buAutoNum type="arabicPeriod"/>
            </a:pPr>
            <a:r>
              <a:rPr lang="en-US" sz="1400" dirty="0">
                <a:latin typeface="Arial" charset="0"/>
              </a:rPr>
              <a:t>Enforce sleep plan</a:t>
            </a:r>
          </a:p>
          <a:p>
            <a:pPr marL="114300" indent="-114300" eaLnBrk="0" hangingPunct="0">
              <a:lnSpc>
                <a:spcPct val="90000"/>
              </a:lnSpc>
              <a:spcBef>
                <a:spcPct val="50000"/>
              </a:spcBef>
              <a:buFontTx/>
              <a:buAutoNum type="arabicPeriod"/>
            </a:pPr>
            <a:r>
              <a:rPr lang="en-US" sz="1400" dirty="0">
                <a:latin typeface="Arial" charset="0"/>
              </a:rPr>
              <a:t>Enforce Noise, light, litter discipline</a:t>
            </a:r>
          </a:p>
        </p:txBody>
      </p:sp>
    </p:spTree>
    <p:extLst>
      <p:ext uri="{BB962C8B-B14F-4D97-AF65-F5344CB8AC3E}">
        <p14:creationId xmlns="" xmlns:p14="http://schemas.microsoft.com/office/powerpoint/2010/main" val="4047351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a:spLocks noGrp="1"/>
          </p:cNvSpPr>
          <p:nvPr>
            <p:ph type="sldNum" sz="quarter" idx="11"/>
          </p:nvPr>
        </p:nvSpPr>
        <p:spPr>
          <a:xfrm>
            <a:off x="4686300" y="8657167"/>
            <a:ext cx="2171700" cy="486833"/>
          </a:xfrm>
        </p:spPr>
        <p:txBody>
          <a:bodyPr/>
          <a:lstStyle/>
          <a:p>
            <a:pPr algn="r"/>
            <a:fld id="{C6A18B54-44BF-46B4-A003-0D09A31810C1}" type="slidenum">
              <a:rPr lang="en-US"/>
              <a:pPr algn="r"/>
              <a:t>12</a:t>
            </a:fld>
            <a:endParaRPr lang="en-US" dirty="0"/>
          </a:p>
        </p:txBody>
      </p:sp>
      <p:sp>
        <p:nvSpPr>
          <p:cNvPr id="111619" name="Rectangle 1027"/>
          <p:cNvSpPr>
            <a:spLocks noChangeArrowheads="1"/>
          </p:cNvSpPr>
          <p:nvPr/>
        </p:nvSpPr>
        <p:spPr bwMode="auto">
          <a:xfrm>
            <a:off x="152401" y="945511"/>
            <a:ext cx="3505200" cy="3004925"/>
          </a:xfrm>
          <a:prstGeom prst="rect">
            <a:avLst/>
          </a:prstGeom>
          <a:noFill/>
          <a:ln w="12700">
            <a:noFill/>
            <a:miter lim="800000"/>
            <a:headEnd/>
            <a:tailEnd/>
          </a:ln>
          <a:effectLst/>
        </p:spPr>
        <p:txBody>
          <a:bodyPr wrap="square">
            <a:spAutoFit/>
          </a:bodyPr>
          <a:lstStyle/>
          <a:p>
            <a:pPr marL="114300" indent="-114300" eaLnBrk="0" hangingPunct="0">
              <a:lnSpc>
                <a:spcPct val="90000"/>
              </a:lnSpc>
              <a:spcBef>
                <a:spcPts val="400"/>
              </a:spcBef>
            </a:pPr>
            <a:r>
              <a:rPr lang="en-US" sz="1400" b="1" i="1" dirty="0">
                <a:latin typeface="Arial" charset="0"/>
              </a:rPr>
              <a:t>EXECUTIVE OFFICER</a:t>
            </a:r>
          </a:p>
          <a:p>
            <a:pPr marL="114300" indent="-114300" eaLnBrk="0" hangingPunct="0">
              <a:lnSpc>
                <a:spcPct val="90000"/>
              </a:lnSpc>
              <a:spcBef>
                <a:spcPts val="400"/>
              </a:spcBef>
            </a:pPr>
            <a:r>
              <a:rPr lang="en-US" sz="1400" b="1" u="sng" dirty="0">
                <a:latin typeface="Arial" charset="0"/>
              </a:rPr>
              <a:t>by 30 min </a:t>
            </a:r>
          </a:p>
          <a:p>
            <a:pPr marL="114300" indent="-114300" eaLnBrk="0" hangingPunct="0">
              <a:lnSpc>
                <a:spcPct val="90000"/>
              </a:lnSpc>
              <a:spcBef>
                <a:spcPts val="400"/>
              </a:spcBef>
              <a:buFontTx/>
              <a:buAutoNum type="arabicPeriod"/>
            </a:pPr>
            <a:r>
              <a:rPr lang="en-US" sz="1400" dirty="0">
                <a:latin typeface="Arial" charset="0"/>
              </a:rPr>
              <a:t>Conduct coordination with flank units </a:t>
            </a:r>
          </a:p>
          <a:p>
            <a:pPr marL="114300" indent="-114300" eaLnBrk="0" hangingPunct="0">
              <a:lnSpc>
                <a:spcPct val="90000"/>
              </a:lnSpc>
              <a:spcBef>
                <a:spcPts val="400"/>
              </a:spcBef>
              <a:buFontTx/>
              <a:buAutoNum type="arabicPeriod"/>
            </a:pPr>
            <a:r>
              <a:rPr lang="en-US" sz="1400" dirty="0">
                <a:latin typeface="Arial" charset="0"/>
              </a:rPr>
              <a:t>Report Green 2 and Location to SQDN</a:t>
            </a:r>
          </a:p>
          <a:p>
            <a:pPr marL="114300" indent="-114300" eaLnBrk="0" hangingPunct="0">
              <a:lnSpc>
                <a:spcPct val="90000"/>
              </a:lnSpc>
              <a:spcBef>
                <a:spcPts val="400"/>
              </a:spcBef>
              <a:buFontTx/>
              <a:buAutoNum type="arabicPeriod"/>
            </a:pPr>
            <a:r>
              <a:rPr lang="en-US" sz="1400" dirty="0">
                <a:latin typeface="Arial" charset="0"/>
              </a:rPr>
              <a:t>Establish the CMD Post</a:t>
            </a:r>
            <a:endParaRPr lang="en-US" sz="1400" b="1" dirty="0">
              <a:latin typeface="Arial" charset="0"/>
            </a:endParaRPr>
          </a:p>
          <a:p>
            <a:pPr marL="114300" indent="-114300" eaLnBrk="0" hangingPunct="0">
              <a:lnSpc>
                <a:spcPct val="90000"/>
              </a:lnSpc>
              <a:spcBef>
                <a:spcPts val="400"/>
              </a:spcBef>
            </a:pPr>
            <a:r>
              <a:rPr lang="en-US" sz="1400" b="1" u="sng" dirty="0">
                <a:latin typeface="Arial" charset="0"/>
              </a:rPr>
              <a:t>by 60 min</a:t>
            </a:r>
          </a:p>
          <a:p>
            <a:pPr marL="114300" indent="-114300" eaLnBrk="0" hangingPunct="0">
              <a:lnSpc>
                <a:spcPct val="90000"/>
              </a:lnSpc>
              <a:spcBef>
                <a:spcPts val="400"/>
              </a:spcBef>
              <a:buFontTx/>
              <a:buAutoNum type="arabicPeriod"/>
            </a:pPr>
            <a:r>
              <a:rPr lang="en-US" sz="1400" dirty="0">
                <a:latin typeface="Arial" charset="0"/>
              </a:rPr>
              <a:t>Establish Security Level</a:t>
            </a:r>
          </a:p>
          <a:p>
            <a:pPr marL="114300" indent="-114300" eaLnBrk="0" hangingPunct="0">
              <a:lnSpc>
                <a:spcPct val="90000"/>
              </a:lnSpc>
              <a:spcBef>
                <a:spcPts val="400"/>
              </a:spcBef>
              <a:buFontTx/>
              <a:buAutoNum type="arabicPeriod"/>
            </a:pPr>
            <a:r>
              <a:rPr lang="en-US" sz="1400" dirty="0">
                <a:latin typeface="Arial" charset="0"/>
              </a:rPr>
              <a:t>Coordinate for refuel and maintenance</a:t>
            </a:r>
          </a:p>
          <a:p>
            <a:pPr marL="114300" indent="-114300" eaLnBrk="0" hangingPunct="0">
              <a:lnSpc>
                <a:spcPct val="90000"/>
              </a:lnSpc>
              <a:spcBef>
                <a:spcPts val="400"/>
              </a:spcBef>
            </a:pPr>
            <a:r>
              <a:rPr lang="en-US" sz="1400" b="1" u="sng" dirty="0">
                <a:latin typeface="Arial" charset="0"/>
              </a:rPr>
              <a:t>by 120 min</a:t>
            </a:r>
          </a:p>
          <a:p>
            <a:pPr marL="114300" indent="-114300" eaLnBrk="0" hangingPunct="0">
              <a:lnSpc>
                <a:spcPct val="90000"/>
              </a:lnSpc>
              <a:spcBef>
                <a:spcPts val="400"/>
              </a:spcBef>
              <a:buFontTx/>
              <a:buAutoNum type="arabicPeriod"/>
            </a:pPr>
            <a:r>
              <a:rPr lang="en-US" sz="1400" dirty="0">
                <a:latin typeface="Arial" charset="0"/>
              </a:rPr>
              <a:t>Redistribute Ammo and class III</a:t>
            </a:r>
          </a:p>
          <a:p>
            <a:pPr marL="114300" indent="-114300" eaLnBrk="0" hangingPunct="0">
              <a:lnSpc>
                <a:spcPct val="90000"/>
              </a:lnSpc>
              <a:spcBef>
                <a:spcPts val="400"/>
              </a:spcBef>
            </a:pPr>
            <a:r>
              <a:rPr lang="en-US" sz="1400" b="1" u="sng" dirty="0">
                <a:latin typeface="Arial" charset="0"/>
              </a:rPr>
              <a:t>Sustainment</a:t>
            </a:r>
          </a:p>
          <a:p>
            <a:pPr marL="114300" indent="-114300" eaLnBrk="0" hangingPunct="0">
              <a:spcBef>
                <a:spcPts val="400"/>
              </a:spcBef>
              <a:buFontTx/>
              <a:buAutoNum type="arabicPeriod"/>
            </a:pPr>
            <a:r>
              <a:rPr lang="en-US" sz="1400" dirty="0">
                <a:latin typeface="Arial" charset="0"/>
              </a:rPr>
              <a:t>Inspect 5988e</a:t>
            </a:r>
          </a:p>
        </p:txBody>
      </p:sp>
      <p:sp>
        <p:nvSpPr>
          <p:cNvPr id="111623" name="Rectangle 1031"/>
          <p:cNvSpPr>
            <a:spLocks noChangeArrowheads="1"/>
          </p:cNvSpPr>
          <p:nvPr/>
        </p:nvSpPr>
        <p:spPr bwMode="auto">
          <a:xfrm>
            <a:off x="152400" y="3993511"/>
            <a:ext cx="3733799" cy="5607689"/>
          </a:xfrm>
          <a:prstGeom prst="rect">
            <a:avLst/>
          </a:prstGeom>
          <a:noFill/>
          <a:ln w="12700">
            <a:noFill/>
            <a:miter lim="800000"/>
            <a:headEnd/>
            <a:tailEnd/>
          </a:ln>
          <a:effectLst/>
        </p:spPr>
        <p:txBody>
          <a:bodyPr wrap="square">
            <a:spAutoFit/>
          </a:bodyPr>
          <a:lstStyle/>
          <a:p>
            <a:pPr marL="114300" indent="-114300" eaLnBrk="0" hangingPunct="0">
              <a:lnSpc>
                <a:spcPct val="90000"/>
              </a:lnSpc>
              <a:spcBef>
                <a:spcPct val="50000"/>
              </a:spcBef>
            </a:pPr>
            <a:r>
              <a:rPr lang="en-US" sz="1400" b="1" i="1" dirty="0">
                <a:latin typeface="Arial" charset="0"/>
              </a:rPr>
              <a:t>PLATOON LEADER:</a:t>
            </a:r>
          </a:p>
          <a:p>
            <a:pPr marL="114300" indent="-114300" eaLnBrk="0" hangingPunct="0">
              <a:lnSpc>
                <a:spcPct val="90000"/>
              </a:lnSpc>
              <a:spcBef>
                <a:spcPct val="50000"/>
              </a:spcBef>
            </a:pPr>
            <a:r>
              <a:rPr lang="en-US" sz="1400" b="1" u="sng" dirty="0">
                <a:latin typeface="Arial" charset="0"/>
              </a:rPr>
              <a:t>by 30 min</a:t>
            </a:r>
            <a:endParaRPr lang="en-US" sz="1400" b="1" dirty="0">
              <a:latin typeface="Arial" charset="0"/>
            </a:endParaRPr>
          </a:p>
          <a:p>
            <a:pPr marL="114300" indent="-114300" eaLnBrk="0" hangingPunct="0">
              <a:lnSpc>
                <a:spcPct val="90000"/>
              </a:lnSpc>
              <a:spcBef>
                <a:spcPct val="50000"/>
              </a:spcBef>
              <a:buFontTx/>
              <a:buAutoNum type="arabicPeriod"/>
            </a:pPr>
            <a:r>
              <a:rPr lang="en-US" sz="1400" dirty="0">
                <a:latin typeface="Arial" charset="0"/>
              </a:rPr>
              <a:t>Maintain Communication with TRP/SQDN</a:t>
            </a:r>
          </a:p>
          <a:p>
            <a:pPr marL="114300" indent="-114300" eaLnBrk="0" hangingPunct="0">
              <a:lnSpc>
                <a:spcPct val="90000"/>
              </a:lnSpc>
              <a:spcBef>
                <a:spcPct val="50000"/>
              </a:spcBef>
              <a:buFontTx/>
              <a:buAutoNum type="arabicPeriod"/>
            </a:pPr>
            <a:r>
              <a:rPr lang="en-US" sz="1400" dirty="0">
                <a:latin typeface="Arial" charset="0"/>
              </a:rPr>
              <a:t>Establish Security Level</a:t>
            </a:r>
          </a:p>
          <a:p>
            <a:pPr marL="114300" indent="-114300" eaLnBrk="0" hangingPunct="0">
              <a:lnSpc>
                <a:spcPct val="90000"/>
              </a:lnSpc>
              <a:spcBef>
                <a:spcPct val="50000"/>
              </a:spcBef>
              <a:buFontTx/>
              <a:buAutoNum type="arabicPeriod"/>
            </a:pPr>
            <a:r>
              <a:rPr lang="en-US" sz="1400" dirty="0">
                <a:latin typeface="Arial" charset="0"/>
              </a:rPr>
              <a:t>Establish sectors of observation</a:t>
            </a:r>
          </a:p>
          <a:p>
            <a:pPr marL="114300" indent="-114300" eaLnBrk="0" hangingPunct="0">
              <a:lnSpc>
                <a:spcPct val="90000"/>
              </a:lnSpc>
              <a:spcBef>
                <a:spcPct val="50000"/>
              </a:spcBef>
              <a:buFontTx/>
              <a:buAutoNum type="arabicPeriod"/>
            </a:pPr>
            <a:r>
              <a:rPr lang="en-US" sz="1400" dirty="0">
                <a:latin typeface="Arial" charset="0"/>
              </a:rPr>
              <a:t>Conduct coordination with units and X-RAY</a:t>
            </a:r>
          </a:p>
          <a:p>
            <a:pPr marL="114300" indent="-114300" eaLnBrk="0" hangingPunct="0">
              <a:lnSpc>
                <a:spcPct val="90000"/>
              </a:lnSpc>
              <a:spcBef>
                <a:spcPct val="50000"/>
              </a:spcBef>
              <a:buFontTx/>
              <a:buAutoNum type="arabicPeriod"/>
            </a:pPr>
            <a:r>
              <a:rPr lang="en-US" sz="1400" dirty="0">
                <a:latin typeface="Arial" charset="0"/>
              </a:rPr>
              <a:t>Report Green 2 and Location to X-RAY</a:t>
            </a:r>
          </a:p>
          <a:p>
            <a:pPr marL="114300" indent="-114300" eaLnBrk="0" hangingPunct="0">
              <a:lnSpc>
                <a:spcPct val="90000"/>
              </a:lnSpc>
              <a:spcBef>
                <a:spcPct val="50000"/>
              </a:spcBef>
            </a:pPr>
            <a:r>
              <a:rPr lang="en-US" sz="1400" b="1" u="sng" dirty="0">
                <a:latin typeface="Arial" charset="0"/>
              </a:rPr>
              <a:t>by 60 min</a:t>
            </a:r>
            <a:endParaRPr lang="en-US" sz="1400" dirty="0">
              <a:latin typeface="Arial" charset="0"/>
            </a:endParaRPr>
          </a:p>
          <a:p>
            <a:pPr marL="114300" indent="-114300" eaLnBrk="0" hangingPunct="0">
              <a:lnSpc>
                <a:spcPct val="90000"/>
              </a:lnSpc>
              <a:spcBef>
                <a:spcPct val="50000"/>
              </a:spcBef>
              <a:buFontTx/>
              <a:buAutoNum type="arabicPeriod"/>
            </a:pPr>
            <a:r>
              <a:rPr lang="en-US" sz="1400" dirty="0">
                <a:latin typeface="Arial" charset="0"/>
              </a:rPr>
              <a:t>Consolidate range </a:t>
            </a:r>
            <a:r>
              <a:rPr lang="en-US" sz="1400" dirty="0" smtClean="0">
                <a:latin typeface="Arial" charset="0"/>
              </a:rPr>
              <a:t>cards</a:t>
            </a:r>
            <a:endParaRPr lang="en-US" sz="1400" dirty="0">
              <a:latin typeface="Arial" charset="0"/>
            </a:endParaRPr>
          </a:p>
          <a:p>
            <a:pPr marL="114300" indent="-114300" eaLnBrk="0" hangingPunct="0">
              <a:lnSpc>
                <a:spcPct val="90000"/>
              </a:lnSpc>
              <a:spcBef>
                <a:spcPct val="50000"/>
              </a:spcBef>
            </a:pPr>
            <a:r>
              <a:rPr lang="en-US" sz="1400" b="1" u="sng" dirty="0">
                <a:latin typeface="Arial" charset="0"/>
              </a:rPr>
              <a:t>by 120 min</a:t>
            </a:r>
            <a:endParaRPr lang="en-US" sz="1400" dirty="0">
              <a:latin typeface="Arial" charset="0"/>
            </a:endParaRPr>
          </a:p>
          <a:p>
            <a:pPr marL="114300" indent="-114300" eaLnBrk="0" hangingPunct="0">
              <a:lnSpc>
                <a:spcPct val="90000"/>
              </a:lnSpc>
              <a:spcBef>
                <a:spcPct val="50000"/>
              </a:spcBef>
              <a:buFontTx/>
              <a:buAutoNum type="arabicPeriod"/>
            </a:pPr>
            <a:r>
              <a:rPr lang="en-US" sz="1400" dirty="0" smtClean="0">
                <a:latin typeface="Arial" charset="0"/>
              </a:rPr>
              <a:t>Forward PLT security plan to TRP</a:t>
            </a:r>
          </a:p>
          <a:p>
            <a:pPr marL="114300" indent="-114300" eaLnBrk="0" hangingPunct="0">
              <a:lnSpc>
                <a:spcPct val="90000"/>
              </a:lnSpc>
              <a:spcBef>
                <a:spcPct val="50000"/>
              </a:spcBef>
              <a:buFontTx/>
              <a:buAutoNum type="arabicPeriod"/>
            </a:pPr>
            <a:r>
              <a:rPr lang="en-US" sz="1400" dirty="0" smtClean="0">
                <a:latin typeface="Arial" charset="0"/>
              </a:rPr>
              <a:t>Enforce </a:t>
            </a:r>
            <a:r>
              <a:rPr lang="en-US" sz="1400" dirty="0">
                <a:latin typeface="Arial" charset="0"/>
              </a:rPr>
              <a:t>sleep plan</a:t>
            </a:r>
          </a:p>
          <a:p>
            <a:pPr marL="114300" indent="-114300" eaLnBrk="0" hangingPunct="0">
              <a:lnSpc>
                <a:spcPct val="90000"/>
              </a:lnSpc>
              <a:spcBef>
                <a:spcPct val="50000"/>
              </a:spcBef>
              <a:buFontTx/>
              <a:buAutoNum type="arabicPeriod"/>
            </a:pPr>
            <a:r>
              <a:rPr lang="en-US" sz="1400" dirty="0">
                <a:latin typeface="Arial" charset="0"/>
              </a:rPr>
              <a:t>Receive any missions</a:t>
            </a:r>
          </a:p>
          <a:p>
            <a:pPr marL="114300" indent="-114300" eaLnBrk="0" hangingPunct="0">
              <a:lnSpc>
                <a:spcPct val="90000"/>
              </a:lnSpc>
              <a:spcBef>
                <a:spcPct val="50000"/>
              </a:spcBef>
              <a:buFontTx/>
              <a:buAutoNum type="arabicPeriod"/>
            </a:pPr>
            <a:r>
              <a:rPr lang="en-US" sz="1400" dirty="0">
                <a:latin typeface="Arial" charset="0"/>
              </a:rPr>
              <a:t>Enforce Noise, light, litter discipline</a:t>
            </a:r>
          </a:p>
          <a:p>
            <a:pPr marL="114300" indent="-114300" eaLnBrk="0" hangingPunct="0">
              <a:lnSpc>
                <a:spcPct val="90000"/>
              </a:lnSpc>
              <a:spcBef>
                <a:spcPct val="50000"/>
              </a:spcBef>
            </a:pPr>
            <a:r>
              <a:rPr lang="en-US" sz="1400" b="1" u="sng" dirty="0">
                <a:latin typeface="Arial" charset="0"/>
              </a:rPr>
              <a:t>Sustainment</a:t>
            </a:r>
          </a:p>
          <a:p>
            <a:pPr marL="114300" indent="-114300" eaLnBrk="0" hangingPunct="0">
              <a:lnSpc>
                <a:spcPct val="90000"/>
              </a:lnSpc>
              <a:spcBef>
                <a:spcPct val="50000"/>
              </a:spcBef>
              <a:buFontTx/>
              <a:buAutoNum type="arabicPeriod"/>
            </a:pPr>
            <a:r>
              <a:rPr lang="en-US" sz="1400" dirty="0">
                <a:latin typeface="Arial" charset="0"/>
              </a:rPr>
              <a:t>Zero weapons</a:t>
            </a:r>
          </a:p>
          <a:p>
            <a:pPr marL="114300" indent="-114300" eaLnBrk="0" hangingPunct="0">
              <a:lnSpc>
                <a:spcPct val="90000"/>
              </a:lnSpc>
              <a:spcBef>
                <a:spcPct val="50000"/>
              </a:spcBef>
              <a:buFontTx/>
              <a:buAutoNum type="arabicPeriod"/>
            </a:pPr>
            <a:r>
              <a:rPr lang="en-US" sz="1400" dirty="0">
                <a:latin typeface="Arial" charset="0"/>
              </a:rPr>
              <a:t>Prep for future OPS</a:t>
            </a:r>
          </a:p>
          <a:p>
            <a:pPr marL="114300" indent="-114300" eaLnBrk="0" hangingPunct="0">
              <a:lnSpc>
                <a:spcPct val="90000"/>
              </a:lnSpc>
              <a:spcBef>
                <a:spcPct val="50000"/>
              </a:spcBef>
            </a:pPr>
            <a:endParaRPr lang="en-US" sz="1400" dirty="0">
              <a:latin typeface="Arial" charset="0"/>
            </a:endParaRPr>
          </a:p>
        </p:txBody>
      </p:sp>
      <p:sp>
        <p:nvSpPr>
          <p:cNvPr id="111624" name="Text Box 1032"/>
          <p:cNvSpPr txBox="1">
            <a:spLocks noChangeArrowheads="1"/>
          </p:cNvSpPr>
          <p:nvPr/>
        </p:nvSpPr>
        <p:spPr bwMode="auto">
          <a:xfrm>
            <a:off x="0" y="-23813"/>
            <a:ext cx="6858000" cy="830997"/>
          </a:xfrm>
          <a:prstGeom prst="rect">
            <a:avLst/>
          </a:prstGeom>
          <a:noFill/>
          <a:ln w="12700">
            <a:noFill/>
            <a:miter lim="800000"/>
            <a:headEnd/>
            <a:tailEnd/>
          </a:ln>
          <a:effectLst/>
        </p:spPr>
        <p:txBody>
          <a:bodyPr wrap="square">
            <a:spAutoFit/>
          </a:bodyPr>
          <a:lstStyle/>
          <a:p>
            <a:pPr algn="ctr">
              <a:spcBef>
                <a:spcPct val="0"/>
              </a:spcBef>
            </a:pPr>
            <a:r>
              <a:rPr lang="en-US" sz="2400" b="1" i="1" dirty="0" smtClean="0">
                <a:effectLst>
                  <a:outerShdw blurRad="38100" dist="38100" dir="2700000" algn="tl">
                    <a:srgbClr val="000000">
                      <a:alpha val="43137"/>
                    </a:srgbClr>
                  </a:outerShdw>
                </a:effectLst>
                <a:latin typeface="Arial" pitchFamily="34" charset="0"/>
                <a:ea typeface="+mj-ea"/>
                <a:cs typeface="Arial" pitchFamily="34" charset="0"/>
              </a:rPr>
              <a:t>ASSEMBLY AREA </a:t>
            </a:r>
          </a:p>
          <a:p>
            <a:pPr algn="ctr">
              <a:spcBef>
                <a:spcPct val="0"/>
              </a:spcBef>
            </a:pPr>
            <a:r>
              <a:rPr lang="en-US" sz="2400" b="1" i="1" dirty="0" smtClean="0">
                <a:effectLst>
                  <a:outerShdw blurRad="38100" dist="38100" dir="2700000" algn="tl">
                    <a:srgbClr val="000000">
                      <a:alpha val="43137"/>
                    </a:srgbClr>
                  </a:outerShdw>
                </a:effectLst>
                <a:latin typeface="Arial" pitchFamily="34" charset="0"/>
                <a:ea typeface="+mj-ea"/>
                <a:cs typeface="Arial" pitchFamily="34" charset="0"/>
              </a:rPr>
              <a:t>PRIORITIES OF WORK</a:t>
            </a:r>
            <a:endParaRPr lang="en-US" sz="2400" b="1" i="1" dirty="0">
              <a:effectLst>
                <a:outerShdw blurRad="38100" dist="38100" dir="2700000" algn="tl">
                  <a:srgbClr val="000000">
                    <a:alpha val="43137"/>
                  </a:srgbClr>
                </a:outerShdw>
              </a:effectLst>
              <a:latin typeface="Arial" pitchFamily="34" charset="0"/>
              <a:ea typeface="+mj-ea"/>
              <a:cs typeface="Arial" pitchFamily="34" charset="0"/>
            </a:endParaRPr>
          </a:p>
        </p:txBody>
      </p:sp>
      <p:sp>
        <p:nvSpPr>
          <p:cNvPr id="9" name="Rectangle 2"/>
          <p:cNvSpPr>
            <a:spLocks noChangeArrowheads="1"/>
          </p:cNvSpPr>
          <p:nvPr/>
        </p:nvSpPr>
        <p:spPr bwMode="auto">
          <a:xfrm>
            <a:off x="3810000" y="914400"/>
            <a:ext cx="2979738" cy="6469463"/>
          </a:xfrm>
          <a:prstGeom prst="rect">
            <a:avLst/>
          </a:prstGeom>
          <a:noFill/>
          <a:ln w="12700">
            <a:noFill/>
            <a:miter lim="800000"/>
            <a:headEnd/>
            <a:tailEnd/>
          </a:ln>
          <a:effectLst/>
        </p:spPr>
        <p:txBody>
          <a:bodyPr wrap="square">
            <a:spAutoFit/>
          </a:bodyPr>
          <a:lstStyle/>
          <a:p>
            <a:pPr marL="114300" indent="-114300" eaLnBrk="0" hangingPunct="0">
              <a:lnSpc>
                <a:spcPct val="90000"/>
              </a:lnSpc>
              <a:spcBef>
                <a:spcPct val="50000"/>
              </a:spcBef>
              <a:tabLst>
                <a:tab pos="114300" algn="l"/>
              </a:tabLst>
            </a:pPr>
            <a:r>
              <a:rPr lang="en-US" sz="1400" b="1" i="1" dirty="0">
                <a:latin typeface="Arial" charset="0"/>
              </a:rPr>
              <a:t>PLATOON SERGEANT</a:t>
            </a:r>
          </a:p>
          <a:p>
            <a:pPr marL="114300" indent="-114300" eaLnBrk="0" hangingPunct="0">
              <a:lnSpc>
                <a:spcPct val="90000"/>
              </a:lnSpc>
              <a:spcBef>
                <a:spcPct val="50000"/>
              </a:spcBef>
              <a:tabLst>
                <a:tab pos="114300" algn="l"/>
              </a:tabLst>
            </a:pPr>
            <a:r>
              <a:rPr lang="en-US" sz="1400" b="1" u="sng" dirty="0">
                <a:latin typeface="Arial" charset="0"/>
              </a:rPr>
              <a:t>by 30 min</a:t>
            </a:r>
            <a:endParaRPr lang="en-US" sz="1400" dirty="0">
              <a:latin typeface="Arial" charset="0"/>
            </a:endParaRPr>
          </a:p>
          <a:p>
            <a:pPr marL="114300" indent="-114300" eaLnBrk="0" hangingPunct="0">
              <a:lnSpc>
                <a:spcPct val="90000"/>
              </a:lnSpc>
              <a:spcBef>
                <a:spcPct val="50000"/>
              </a:spcBef>
              <a:buFontTx/>
              <a:buAutoNum type="arabicPeriod"/>
              <a:tabLst>
                <a:tab pos="114300" algn="l"/>
              </a:tabLst>
            </a:pPr>
            <a:r>
              <a:rPr lang="en-US" sz="1400" dirty="0">
                <a:latin typeface="Arial" charset="0"/>
              </a:rPr>
              <a:t>Establish Security according to security posture</a:t>
            </a:r>
          </a:p>
          <a:p>
            <a:pPr marL="114300" indent="-114300" eaLnBrk="0" hangingPunct="0">
              <a:lnSpc>
                <a:spcPct val="90000"/>
              </a:lnSpc>
              <a:spcBef>
                <a:spcPct val="50000"/>
              </a:spcBef>
              <a:buFontTx/>
              <a:buAutoNum type="arabicPeriod"/>
              <a:tabLst>
                <a:tab pos="114300" algn="l"/>
              </a:tabLst>
            </a:pPr>
            <a:r>
              <a:rPr lang="en-US" sz="1400" dirty="0">
                <a:latin typeface="Arial" charset="0"/>
              </a:rPr>
              <a:t>Gather personnel status</a:t>
            </a:r>
          </a:p>
          <a:p>
            <a:pPr marL="114300" indent="-114300" eaLnBrk="0" hangingPunct="0">
              <a:lnSpc>
                <a:spcPct val="90000"/>
              </a:lnSpc>
              <a:spcBef>
                <a:spcPct val="50000"/>
              </a:spcBef>
              <a:tabLst>
                <a:tab pos="114300" algn="l"/>
              </a:tabLst>
            </a:pPr>
            <a:r>
              <a:rPr lang="en-US" sz="1400" b="1" u="sng" dirty="0">
                <a:latin typeface="Arial" charset="0"/>
              </a:rPr>
              <a:t>by 60 min</a:t>
            </a:r>
            <a:endParaRPr lang="en-US" sz="1400" dirty="0">
              <a:latin typeface="Arial" charset="0"/>
            </a:endParaRPr>
          </a:p>
          <a:p>
            <a:pPr marL="114300" indent="-114300" eaLnBrk="0" hangingPunct="0">
              <a:lnSpc>
                <a:spcPct val="90000"/>
              </a:lnSpc>
              <a:spcBef>
                <a:spcPct val="50000"/>
              </a:spcBef>
              <a:buFontTx/>
              <a:buAutoNum type="arabicPeriod"/>
              <a:tabLst>
                <a:tab pos="114300" algn="l"/>
              </a:tabLst>
            </a:pPr>
            <a:r>
              <a:rPr lang="en-US" sz="1400" dirty="0">
                <a:latin typeface="Arial" charset="0"/>
              </a:rPr>
              <a:t>Inspect camouflage of positions</a:t>
            </a:r>
          </a:p>
          <a:p>
            <a:pPr marL="114300" indent="-114300" eaLnBrk="0" hangingPunct="0">
              <a:lnSpc>
                <a:spcPct val="90000"/>
              </a:lnSpc>
              <a:spcBef>
                <a:spcPct val="50000"/>
              </a:spcBef>
              <a:buFontTx/>
              <a:buAutoNum type="arabicPeriod"/>
              <a:tabLst>
                <a:tab pos="114300" algn="l"/>
              </a:tabLst>
            </a:pPr>
            <a:r>
              <a:rPr lang="en-US" sz="1400" dirty="0">
                <a:latin typeface="Arial" charset="0"/>
              </a:rPr>
              <a:t>Inspect PMCS of Vehicles, </a:t>
            </a:r>
            <a:r>
              <a:rPr lang="en-US" sz="1400" dirty="0" err="1">
                <a:latin typeface="Arial" charset="0"/>
              </a:rPr>
              <a:t>Commo</a:t>
            </a:r>
            <a:r>
              <a:rPr lang="en-US" sz="1400" dirty="0">
                <a:latin typeface="Arial" charset="0"/>
              </a:rPr>
              <a:t>, Weapons</a:t>
            </a:r>
          </a:p>
          <a:p>
            <a:pPr marL="114300" indent="-114300" eaLnBrk="0" hangingPunct="0">
              <a:lnSpc>
                <a:spcPct val="90000"/>
              </a:lnSpc>
              <a:spcBef>
                <a:spcPct val="50000"/>
              </a:spcBef>
              <a:buFontTx/>
              <a:buAutoNum type="arabicPeriod"/>
              <a:tabLst>
                <a:tab pos="114300" algn="l"/>
              </a:tabLst>
            </a:pPr>
            <a:r>
              <a:rPr lang="en-US" sz="1400" dirty="0" smtClean="0">
                <a:latin typeface="Arial" charset="0"/>
              </a:rPr>
              <a:t>Inspect </a:t>
            </a:r>
            <a:r>
              <a:rPr lang="en-US" sz="1400" dirty="0">
                <a:latin typeface="Arial" charset="0"/>
              </a:rPr>
              <a:t>personnel </a:t>
            </a:r>
            <a:r>
              <a:rPr lang="en-US" sz="1400" dirty="0" smtClean="0">
                <a:latin typeface="Arial" charset="0"/>
              </a:rPr>
              <a:t>(with medics, if possible)</a:t>
            </a:r>
            <a:endParaRPr lang="en-US" sz="1400" dirty="0">
              <a:latin typeface="Arial" charset="0"/>
            </a:endParaRPr>
          </a:p>
          <a:p>
            <a:pPr marL="114300" indent="-114300" eaLnBrk="0" hangingPunct="0">
              <a:lnSpc>
                <a:spcPct val="90000"/>
              </a:lnSpc>
              <a:spcBef>
                <a:spcPct val="50000"/>
              </a:spcBef>
              <a:tabLst>
                <a:tab pos="114300" algn="l"/>
              </a:tabLst>
            </a:pPr>
            <a:r>
              <a:rPr lang="en-US" sz="1400" b="1" u="sng" dirty="0">
                <a:latin typeface="Arial" charset="0"/>
              </a:rPr>
              <a:t>by 120 min</a:t>
            </a:r>
            <a:endParaRPr lang="en-US" sz="1400" dirty="0">
              <a:latin typeface="Arial" charset="0"/>
            </a:endParaRPr>
          </a:p>
          <a:p>
            <a:pPr marL="114300" indent="-114300" eaLnBrk="0" hangingPunct="0">
              <a:lnSpc>
                <a:spcPct val="90000"/>
              </a:lnSpc>
              <a:spcBef>
                <a:spcPct val="50000"/>
              </a:spcBef>
              <a:buFontTx/>
              <a:buAutoNum type="arabicPeriod"/>
              <a:tabLst>
                <a:tab pos="114300" algn="l"/>
              </a:tabLst>
            </a:pPr>
            <a:r>
              <a:rPr lang="en-US" sz="1400" dirty="0">
                <a:latin typeface="Arial" charset="0"/>
              </a:rPr>
              <a:t>Coordinate for refuel and resupply</a:t>
            </a:r>
          </a:p>
          <a:p>
            <a:pPr marL="114300" indent="-114300" eaLnBrk="0" hangingPunct="0">
              <a:lnSpc>
                <a:spcPct val="90000"/>
              </a:lnSpc>
              <a:spcBef>
                <a:spcPct val="50000"/>
              </a:spcBef>
              <a:buFontTx/>
              <a:buAutoNum type="arabicPeriod"/>
              <a:tabLst>
                <a:tab pos="114300" algn="l"/>
              </a:tabLst>
            </a:pPr>
            <a:r>
              <a:rPr lang="en-US" sz="1400" dirty="0">
                <a:latin typeface="Arial" charset="0"/>
              </a:rPr>
              <a:t>Redistribute Ammo , class III and personnel</a:t>
            </a:r>
          </a:p>
          <a:p>
            <a:pPr marL="114300" indent="-114300" eaLnBrk="0" hangingPunct="0">
              <a:lnSpc>
                <a:spcPct val="90000"/>
              </a:lnSpc>
              <a:spcBef>
                <a:spcPct val="50000"/>
              </a:spcBef>
              <a:buFontTx/>
              <a:buAutoNum type="arabicPeriod"/>
              <a:tabLst>
                <a:tab pos="114300" algn="l"/>
              </a:tabLst>
            </a:pPr>
            <a:r>
              <a:rPr lang="en-US" sz="1400" dirty="0">
                <a:latin typeface="Arial" charset="0"/>
              </a:rPr>
              <a:t>Submit 5988e arrange for link up with mechanics to verify parts</a:t>
            </a:r>
          </a:p>
          <a:p>
            <a:pPr marL="114300" indent="-114300" eaLnBrk="0" hangingPunct="0">
              <a:lnSpc>
                <a:spcPct val="90000"/>
              </a:lnSpc>
              <a:spcBef>
                <a:spcPct val="50000"/>
              </a:spcBef>
              <a:buFontTx/>
              <a:buAutoNum type="arabicPeriod"/>
              <a:tabLst>
                <a:tab pos="114300" algn="l"/>
              </a:tabLst>
            </a:pPr>
            <a:r>
              <a:rPr lang="en-US" sz="1400" dirty="0">
                <a:latin typeface="Arial" charset="0"/>
              </a:rPr>
              <a:t>Submit resupply reports</a:t>
            </a:r>
          </a:p>
          <a:p>
            <a:pPr marL="114300" indent="-114300" eaLnBrk="0" hangingPunct="0">
              <a:lnSpc>
                <a:spcPct val="90000"/>
              </a:lnSpc>
              <a:spcBef>
                <a:spcPct val="50000"/>
              </a:spcBef>
              <a:buFontTx/>
              <a:buAutoNum type="arabicPeriod"/>
              <a:tabLst>
                <a:tab pos="114300" algn="l"/>
              </a:tabLst>
            </a:pPr>
            <a:r>
              <a:rPr lang="en-US" sz="1400" dirty="0">
                <a:latin typeface="Arial" charset="0"/>
              </a:rPr>
              <a:t>Coordinate with PLT LDR for long term security/Rest plan</a:t>
            </a:r>
          </a:p>
          <a:p>
            <a:pPr marL="114300" indent="-114300" eaLnBrk="0" hangingPunct="0">
              <a:lnSpc>
                <a:spcPct val="90000"/>
              </a:lnSpc>
              <a:spcBef>
                <a:spcPct val="50000"/>
              </a:spcBef>
              <a:tabLst>
                <a:tab pos="114300" algn="l"/>
              </a:tabLst>
            </a:pPr>
            <a:r>
              <a:rPr lang="en-US" sz="1400" b="1" u="sng" dirty="0">
                <a:latin typeface="Arial" charset="0"/>
              </a:rPr>
              <a:t>Sustainment</a:t>
            </a:r>
            <a:endParaRPr lang="en-US" sz="1400" dirty="0">
              <a:latin typeface="Arial" charset="0"/>
            </a:endParaRPr>
          </a:p>
          <a:p>
            <a:pPr marL="114300" indent="-114300" eaLnBrk="0" hangingPunct="0">
              <a:lnSpc>
                <a:spcPct val="90000"/>
              </a:lnSpc>
              <a:spcBef>
                <a:spcPct val="50000"/>
              </a:spcBef>
              <a:buFontTx/>
              <a:buAutoNum type="arabicPeriod"/>
              <a:tabLst>
                <a:tab pos="114300" algn="l"/>
              </a:tabLst>
            </a:pPr>
            <a:r>
              <a:rPr lang="en-US" sz="1400" dirty="0">
                <a:latin typeface="Arial" charset="0"/>
              </a:rPr>
              <a:t>Sleep plan/ Security</a:t>
            </a:r>
          </a:p>
          <a:p>
            <a:pPr marL="114300" indent="-114300" eaLnBrk="0" hangingPunct="0">
              <a:lnSpc>
                <a:spcPct val="90000"/>
              </a:lnSpc>
              <a:spcBef>
                <a:spcPct val="50000"/>
              </a:spcBef>
              <a:buFontTx/>
              <a:buAutoNum type="arabicPeriod"/>
              <a:tabLst>
                <a:tab pos="114300" algn="l"/>
              </a:tabLst>
            </a:pPr>
            <a:r>
              <a:rPr lang="en-US" sz="1400" dirty="0">
                <a:latin typeface="Arial" charset="0"/>
              </a:rPr>
              <a:t>Assist in  follow on operations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228600" y="1147762"/>
            <a:ext cx="6400800" cy="7109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zh-CN" sz="1200" b="0" i="0" u="none" strike="noStrike" cap="none" normalizeH="0" baseline="0" dirty="0" smtClean="0">
                <a:ln>
                  <a:noFill/>
                </a:ln>
                <a:solidFill>
                  <a:schemeClr val="tx1"/>
                </a:solidFill>
                <a:effectLst/>
                <a:latin typeface="Arial" pitchFamily="34" charset="0"/>
                <a:ea typeface="SimSun" pitchFamily="2" charset="-122"/>
                <a:cs typeface="Arial" pitchFamily="34" charset="0"/>
              </a:rPr>
              <a:t>Stationary element establishes link-up rally point (LURP). Takes control of link-up procedures and directs moving elements.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zh-CN"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zh-CN" sz="1200" b="0" i="0" u="none" strike="noStrike" cap="none" normalizeH="0" baseline="0" dirty="0" smtClean="0">
                <a:ln>
                  <a:noFill/>
                </a:ln>
                <a:solidFill>
                  <a:schemeClr val="tx1"/>
                </a:solidFill>
                <a:effectLst/>
                <a:latin typeface="Arial" pitchFamily="34" charset="0"/>
                <a:ea typeface="SimSun" pitchFamily="2" charset="-122"/>
                <a:cs typeface="Arial" pitchFamily="34" charset="0"/>
              </a:rPr>
              <a:t>Stationary element sends LU TM to establish LU point at a recognizable terrain feature (should be predetermined and understood by both elements prior to SP, but can be in route if situation dictates). Size of LU team is the number of moving elements plus two (personnel or vehicles).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zh-CN"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zh-CN" sz="1200" b="0" i="0" u="none" strike="noStrike" cap="none" normalizeH="0" baseline="0" dirty="0" smtClean="0">
                <a:ln>
                  <a:noFill/>
                </a:ln>
                <a:solidFill>
                  <a:schemeClr val="tx1"/>
                </a:solidFill>
                <a:effectLst/>
                <a:latin typeface="Arial" pitchFamily="34" charset="0"/>
                <a:ea typeface="SimSun" pitchFamily="2" charset="-122"/>
                <a:cs typeface="Arial" pitchFamily="34" charset="0"/>
              </a:rPr>
              <a:t>First moving element sends link-up party to LU point. Establishes far and near recognition. Guide moves with LU party back to first moving element and guides element to the LURP. Establishes far and near recognition. Stays in LURP with stationary element.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zh-CN"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zh-CN" sz="1200" b="0" i="0" u="none" strike="noStrike" cap="none" normalizeH="0" baseline="0" dirty="0" smtClean="0">
                <a:ln>
                  <a:noFill/>
                </a:ln>
                <a:solidFill>
                  <a:schemeClr val="tx1"/>
                </a:solidFill>
                <a:effectLst/>
                <a:latin typeface="Arial" pitchFamily="34" charset="0"/>
                <a:ea typeface="SimSun" pitchFamily="2" charset="-122"/>
                <a:cs typeface="Arial" pitchFamily="34" charset="0"/>
              </a:rPr>
              <a:t>Additional moving elements repeat step 3 until all moving elements are in LURP.</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zh-CN"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zh-CN" sz="1200" b="0" i="0" u="none" strike="noStrike" cap="none" normalizeH="0" baseline="0" dirty="0" smtClean="0">
                <a:ln>
                  <a:noFill/>
                </a:ln>
                <a:solidFill>
                  <a:schemeClr val="tx1"/>
                </a:solidFill>
                <a:effectLst/>
                <a:latin typeface="Arial" pitchFamily="34" charset="0"/>
                <a:ea typeface="SimSun" pitchFamily="2" charset="-122"/>
                <a:cs typeface="Arial" pitchFamily="34" charset="0"/>
              </a:rPr>
              <a:t>LU TM returns to LURP only after all have successfully linked-up. LU TM must stay in place in case a guide gets lost (last known location).</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zh-CN" sz="1200" dirty="0" smtClean="0">
              <a:latin typeface="Arial" pitchFamily="34" charset="0"/>
              <a:ea typeface="SimSun" pitchFamily="2" charset="-122"/>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zh-CN"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Arial" pitchFamily="34" charset="0"/>
                <a:ea typeface="SimSun" pitchFamily="2" charset="-122"/>
                <a:cs typeface="Arial" pitchFamily="34" charset="0"/>
              </a:rPr>
              <a:t>Far Recognition Signals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CN" sz="1200" dirty="0" smtClean="0">
              <a:latin typeface="Arial" pitchFamily="34" charset="0"/>
              <a:ea typeface="SimSun" pitchFamily="2" charset="-122"/>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0" i="0" u="none" strike="noStrike" cap="none" normalizeH="0" baseline="0" dirty="0" smtClean="0">
              <a:ln>
                <a:noFill/>
              </a:ln>
              <a:solidFill>
                <a:schemeClr val="tx1"/>
              </a:solidFill>
              <a:effectLst/>
              <a:latin typeface="Arial" pitchFamily="34" charset="0"/>
              <a:ea typeface="SimSun" pitchFamily="2" charset="-122"/>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CN" sz="1200" dirty="0" smtClean="0">
              <a:latin typeface="Arial" pitchFamily="34" charset="0"/>
              <a:ea typeface="SimSun" pitchFamily="2" charset="-122"/>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CN" sz="1200" dirty="0" smtClean="0">
              <a:latin typeface="Arial" pitchFamily="34" charset="0"/>
              <a:ea typeface="SimSun" pitchFamily="2" charset="-122"/>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Arial" pitchFamily="34" charset="0"/>
                <a:ea typeface="SimSun" pitchFamily="2" charset="-122"/>
                <a:cs typeface="Arial" pitchFamily="34" charset="0"/>
              </a:rPr>
              <a:t>Near Recognition Signals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CN" sz="1200" dirty="0" smtClean="0">
              <a:latin typeface="Arial" pitchFamily="34" charset="0"/>
              <a:ea typeface="SimSun" pitchFamily="2" charset="-122"/>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0" i="0" u="none" strike="noStrike" cap="none" normalizeH="0" baseline="0" dirty="0" smtClean="0">
              <a:ln>
                <a:noFill/>
              </a:ln>
              <a:solidFill>
                <a:schemeClr val="tx1"/>
              </a:solidFill>
              <a:effectLst/>
              <a:latin typeface="Arial" pitchFamily="34" charset="0"/>
              <a:ea typeface="SimSun" pitchFamily="2" charset="-122"/>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CN" sz="1200" dirty="0" smtClean="0">
              <a:latin typeface="Arial" pitchFamily="34" charset="0"/>
              <a:ea typeface="SimSun" pitchFamily="2" charset="-122"/>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0" i="0" u="none" strike="noStrike" cap="none" normalizeH="0" baseline="0" dirty="0" smtClean="0">
              <a:ln>
                <a:noFill/>
              </a:ln>
              <a:solidFill>
                <a:schemeClr val="tx1"/>
              </a:solidFill>
              <a:effectLst/>
              <a:latin typeface="Arial" pitchFamily="34" charset="0"/>
              <a:ea typeface="SimSun" pitchFamily="2" charset="-122"/>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CN" sz="1200" dirty="0" smtClean="0">
              <a:latin typeface="Arial" pitchFamily="34" charset="0"/>
              <a:ea typeface="SimSun" pitchFamily="2" charset="-122"/>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CN" sz="1200" dirty="0" smtClean="0">
              <a:latin typeface="Arial" pitchFamily="34" charset="0"/>
              <a:ea typeface="SimSun" pitchFamily="2" charset="-122"/>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CN" sz="1200" dirty="0" smtClean="0">
              <a:latin typeface="Arial" pitchFamily="34" charset="0"/>
              <a:ea typeface="SimSun" pitchFamily="2" charset="-122"/>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0" i="0" u="none" strike="noStrike" cap="none" normalizeH="0" baseline="0" dirty="0" smtClean="0">
              <a:ln>
                <a:noFill/>
              </a:ln>
              <a:solidFill>
                <a:schemeClr val="tx1"/>
              </a:solidFill>
              <a:effectLst/>
              <a:latin typeface="Arial" pitchFamily="34" charset="0"/>
              <a:ea typeface="SimSun" pitchFamily="2" charset="-122"/>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1</a:t>
            </a:r>
            <a:r>
              <a:rPr kumimoji="0" lang="en-US" altLang="zh-CN" sz="1200" b="0" i="0" u="none" strike="noStrike" cap="none" normalizeH="0" baseline="30000" dirty="0" smtClean="0">
                <a:ln>
                  <a:noFill/>
                </a:ln>
                <a:solidFill>
                  <a:schemeClr val="tx1"/>
                </a:solidFill>
                <a:effectLst/>
                <a:latin typeface="Arial" pitchFamily="34" charset="0"/>
                <a:ea typeface="SimSun" pitchFamily="2" charset="-122"/>
                <a:cs typeface="Arial" pitchFamily="34" charset="0"/>
              </a:rPr>
              <a:t>st</a:t>
            </a:r>
            <a:r>
              <a:rPr kumimoji="0" lang="en-US" altLang="zh-CN" sz="12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Signal is from moving unit, stationary unit returns signal stated in matrix</a:t>
            </a:r>
            <a:endParaRPr kumimoji="0" lang="en-US" altLang="zh-CN"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When a mounted element is conducting link-up with a dismounted unit that requires different signals based on unit type, each unit will use its own signal and must know the appropriate reply to expect from the opposite unit per this TACSOP. </a:t>
            </a:r>
            <a:endParaRPr kumimoji="0" lang="en-US" altLang="zh-CN"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itle 1"/>
          <p:cNvSpPr>
            <a:spLocks noGrp="1"/>
          </p:cNvSpPr>
          <p:nvPr>
            <p:ph type="title"/>
          </p:nvPr>
        </p:nvSpPr>
        <p:spPr/>
        <p:txBody>
          <a:bodyPr/>
          <a:lstStyle/>
          <a:p>
            <a:pPr algn="ctr"/>
            <a:r>
              <a:rPr lang="en-US" sz="2400" i="1" dirty="0" smtClean="0">
                <a:effectLst>
                  <a:outerShdw blurRad="38100" dist="38100" dir="2700000" algn="tl">
                    <a:srgbClr val="000000">
                      <a:alpha val="43137"/>
                    </a:srgbClr>
                  </a:outerShdw>
                </a:effectLst>
                <a:latin typeface="Arial" pitchFamily="34" charset="0"/>
                <a:cs typeface="Arial" pitchFamily="34" charset="0"/>
              </a:rPr>
              <a:t>LINK</a:t>
            </a:r>
            <a:r>
              <a:rPr lang="en-US" sz="2400" dirty="0" smtClean="0"/>
              <a:t> </a:t>
            </a:r>
            <a:r>
              <a:rPr lang="en-US" sz="2400" i="1" dirty="0" smtClean="0">
                <a:effectLst>
                  <a:outerShdw blurRad="38100" dist="38100" dir="2700000" algn="tl">
                    <a:srgbClr val="000000">
                      <a:alpha val="43137"/>
                    </a:srgbClr>
                  </a:outerShdw>
                </a:effectLst>
                <a:latin typeface="Arial" pitchFamily="34" charset="0"/>
                <a:cs typeface="Arial" pitchFamily="34" charset="0"/>
              </a:rPr>
              <a:t>UP</a:t>
            </a:r>
            <a:r>
              <a:rPr lang="en-US" sz="2400" dirty="0" smtClean="0"/>
              <a:t> </a:t>
            </a:r>
            <a:r>
              <a:rPr lang="en-US" sz="2400" i="1" dirty="0" smtClean="0">
                <a:effectLst>
                  <a:outerShdw blurRad="38100" dist="38100" dir="2700000" algn="tl">
                    <a:srgbClr val="000000">
                      <a:alpha val="43137"/>
                    </a:srgbClr>
                  </a:outerShdw>
                </a:effectLst>
                <a:latin typeface="Arial" pitchFamily="34" charset="0"/>
                <a:cs typeface="Arial" pitchFamily="34" charset="0"/>
              </a:rPr>
              <a:t>&amp;</a:t>
            </a:r>
            <a:r>
              <a:rPr lang="en-US" sz="2400" dirty="0" smtClean="0"/>
              <a:t> </a:t>
            </a:r>
            <a:r>
              <a:rPr lang="en-US" sz="2400" i="1" dirty="0" smtClean="0">
                <a:effectLst>
                  <a:outerShdw blurRad="38100" dist="38100" dir="2700000" algn="tl">
                    <a:srgbClr val="000000">
                      <a:alpha val="43137"/>
                    </a:srgbClr>
                  </a:outerShdw>
                </a:effectLst>
                <a:latin typeface="Arial" pitchFamily="34" charset="0"/>
                <a:cs typeface="Arial" pitchFamily="34" charset="0"/>
              </a:rPr>
              <a:t>NEAR/FAR</a:t>
            </a:r>
            <a:r>
              <a:rPr lang="en-US" sz="2400" dirty="0" smtClean="0"/>
              <a:t> </a:t>
            </a:r>
            <a:r>
              <a:rPr lang="en-US" sz="2400" i="1" dirty="0" smtClean="0">
                <a:effectLst>
                  <a:outerShdw blurRad="38100" dist="38100" dir="2700000" algn="tl">
                    <a:srgbClr val="000000">
                      <a:alpha val="43137"/>
                    </a:srgbClr>
                  </a:outerShdw>
                </a:effectLst>
                <a:latin typeface="Arial" pitchFamily="34" charset="0"/>
                <a:cs typeface="Arial" pitchFamily="34" charset="0"/>
              </a:rPr>
              <a:t>RECOGNITION</a:t>
            </a:r>
            <a:endParaRPr lang="en-US" sz="2400" i="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4" name="Table 3"/>
          <p:cNvGraphicFramePr>
            <a:graphicFrameLocks noGrp="1"/>
          </p:cNvGraphicFramePr>
          <p:nvPr/>
        </p:nvGraphicFramePr>
        <p:xfrm>
          <a:off x="228600" y="4808220"/>
          <a:ext cx="6400800" cy="630936"/>
        </p:xfrm>
        <a:graphic>
          <a:graphicData uri="http://schemas.openxmlformats.org/drawingml/2006/table">
            <a:tbl>
              <a:tblPr/>
              <a:tblGrid>
                <a:gridCol w="2133600"/>
                <a:gridCol w="2133600"/>
                <a:gridCol w="2133600"/>
              </a:tblGrid>
              <a:tr h="170985">
                <a:tc>
                  <a:txBody>
                    <a:bodyPr/>
                    <a:lstStyle/>
                    <a:p>
                      <a:pPr marL="0" marR="0" algn="ctr">
                        <a:lnSpc>
                          <a:spcPct val="115000"/>
                        </a:lnSpc>
                        <a:spcBef>
                          <a:spcPts val="0"/>
                        </a:spcBef>
                        <a:spcAft>
                          <a:spcPts val="0"/>
                        </a:spcAft>
                      </a:pPr>
                      <a:endParaRPr lang="en-US" sz="1200" dirty="0">
                        <a:latin typeface="Arial" pitchFamily="34" charset="0"/>
                        <a:ea typeface="Times New Roman"/>
                        <a:cs typeface="Arial" pitchFamily="34" charset="0"/>
                      </a:endParaRPr>
                    </a:p>
                  </a:txBody>
                  <a:tcPr marL="55756" marR="557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Arial" pitchFamily="34" charset="0"/>
                          <a:ea typeface="Times New Roman"/>
                          <a:cs typeface="Arial" pitchFamily="34" charset="0"/>
                        </a:rPr>
                        <a:t>Day </a:t>
                      </a:r>
                      <a:endParaRPr lang="en-US" sz="1100" dirty="0">
                        <a:latin typeface="Arial" pitchFamily="34" charset="0"/>
                        <a:ea typeface="SimSun"/>
                        <a:cs typeface="Arial" pitchFamily="34" charset="0"/>
                      </a:endParaRPr>
                    </a:p>
                  </a:txBody>
                  <a:tcPr marL="55756" marR="557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Arial" pitchFamily="34" charset="0"/>
                          <a:ea typeface="Times New Roman"/>
                          <a:cs typeface="Arial" pitchFamily="34" charset="0"/>
                        </a:rPr>
                        <a:t>Night</a:t>
                      </a:r>
                      <a:endParaRPr lang="en-US" sz="1100" dirty="0">
                        <a:latin typeface="Arial" pitchFamily="34" charset="0"/>
                        <a:ea typeface="SimSun"/>
                        <a:cs typeface="Arial" pitchFamily="34" charset="0"/>
                      </a:endParaRPr>
                    </a:p>
                  </a:txBody>
                  <a:tcPr marL="55756" marR="557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985">
                <a:tc>
                  <a:txBody>
                    <a:bodyPr/>
                    <a:lstStyle/>
                    <a:p>
                      <a:pPr marL="0" marR="0" algn="ctr">
                        <a:lnSpc>
                          <a:spcPct val="115000"/>
                        </a:lnSpc>
                        <a:spcBef>
                          <a:spcPts val="0"/>
                        </a:spcBef>
                        <a:spcAft>
                          <a:spcPts val="0"/>
                        </a:spcAft>
                      </a:pPr>
                      <a:r>
                        <a:rPr lang="en-US" sz="1200" dirty="0">
                          <a:latin typeface="Arial" pitchFamily="34" charset="0"/>
                          <a:ea typeface="Times New Roman"/>
                          <a:cs typeface="Arial" pitchFamily="34" charset="0"/>
                        </a:rPr>
                        <a:t>Primary</a:t>
                      </a:r>
                      <a:endParaRPr lang="en-US" sz="1100" dirty="0">
                        <a:latin typeface="Arial" pitchFamily="34" charset="0"/>
                        <a:ea typeface="SimSun"/>
                        <a:cs typeface="Arial" pitchFamily="34" charset="0"/>
                      </a:endParaRPr>
                    </a:p>
                  </a:txBody>
                  <a:tcPr marL="55756" marR="557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Arial" pitchFamily="34" charset="0"/>
                          <a:ea typeface="Times New Roman"/>
                          <a:cs typeface="Arial" pitchFamily="34" charset="0"/>
                        </a:rPr>
                        <a:t>Mntd: FM Dis: FM</a:t>
                      </a:r>
                      <a:endParaRPr lang="en-US" sz="1100" dirty="0">
                        <a:latin typeface="Arial" pitchFamily="34" charset="0"/>
                        <a:ea typeface="SimSun"/>
                        <a:cs typeface="Arial" pitchFamily="34" charset="0"/>
                      </a:endParaRPr>
                    </a:p>
                  </a:txBody>
                  <a:tcPr marL="55756" marR="557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Arial" pitchFamily="34" charset="0"/>
                          <a:ea typeface="Times New Roman"/>
                          <a:cs typeface="Arial" pitchFamily="34" charset="0"/>
                        </a:rPr>
                        <a:t>Mntd: FM Dis: FM</a:t>
                      </a:r>
                      <a:endParaRPr lang="en-US" sz="1100" dirty="0">
                        <a:latin typeface="Arial" pitchFamily="34" charset="0"/>
                        <a:ea typeface="SimSun"/>
                        <a:cs typeface="Arial" pitchFamily="34" charset="0"/>
                      </a:endParaRPr>
                    </a:p>
                  </a:txBody>
                  <a:tcPr marL="55756" marR="557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985">
                <a:tc>
                  <a:txBody>
                    <a:bodyPr/>
                    <a:lstStyle/>
                    <a:p>
                      <a:pPr marL="0" marR="0" algn="ctr">
                        <a:lnSpc>
                          <a:spcPct val="115000"/>
                        </a:lnSpc>
                        <a:spcBef>
                          <a:spcPts val="0"/>
                        </a:spcBef>
                        <a:spcAft>
                          <a:spcPts val="0"/>
                        </a:spcAft>
                      </a:pPr>
                      <a:r>
                        <a:rPr lang="en-US" sz="1200" dirty="0">
                          <a:latin typeface="Arial" pitchFamily="34" charset="0"/>
                          <a:ea typeface="Times New Roman"/>
                          <a:cs typeface="Arial" pitchFamily="34" charset="0"/>
                        </a:rPr>
                        <a:t>Alternate</a:t>
                      </a:r>
                      <a:endParaRPr lang="en-US" sz="1100" dirty="0">
                        <a:latin typeface="Arial" pitchFamily="34" charset="0"/>
                        <a:ea typeface="SimSun"/>
                        <a:cs typeface="Arial" pitchFamily="34" charset="0"/>
                      </a:endParaRPr>
                    </a:p>
                  </a:txBody>
                  <a:tcPr marL="55756" marR="557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Arial" pitchFamily="34" charset="0"/>
                          <a:ea typeface="Times New Roman"/>
                          <a:cs typeface="Arial" pitchFamily="34" charset="0"/>
                        </a:rPr>
                        <a:t>Mntd: FIPR Dis: SAT</a:t>
                      </a:r>
                      <a:endParaRPr lang="en-US" sz="1100" dirty="0">
                        <a:latin typeface="Arial" pitchFamily="34" charset="0"/>
                        <a:ea typeface="SimSun"/>
                        <a:cs typeface="Arial" pitchFamily="34" charset="0"/>
                      </a:endParaRPr>
                    </a:p>
                  </a:txBody>
                  <a:tcPr marL="55756" marR="557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Arial" pitchFamily="34" charset="0"/>
                          <a:ea typeface="Times New Roman"/>
                          <a:cs typeface="Arial" pitchFamily="34" charset="0"/>
                        </a:rPr>
                        <a:t>Mntd: FIPR Dis: SAT</a:t>
                      </a:r>
                      <a:endParaRPr lang="en-US" sz="1100" dirty="0">
                        <a:latin typeface="Arial" pitchFamily="34" charset="0"/>
                        <a:ea typeface="SimSun"/>
                        <a:cs typeface="Arial" pitchFamily="34" charset="0"/>
                      </a:endParaRPr>
                    </a:p>
                  </a:txBody>
                  <a:tcPr marL="55756" marR="557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228600" y="6019800"/>
          <a:ext cx="6400800" cy="933580"/>
        </p:xfrm>
        <a:graphic>
          <a:graphicData uri="http://schemas.openxmlformats.org/drawingml/2006/table">
            <a:tbl>
              <a:tblPr/>
              <a:tblGrid>
                <a:gridCol w="2133600"/>
                <a:gridCol w="2133600"/>
                <a:gridCol w="2133600"/>
              </a:tblGrid>
              <a:tr h="170985">
                <a:tc>
                  <a:txBody>
                    <a:bodyPr/>
                    <a:lstStyle/>
                    <a:p>
                      <a:pPr marL="0" marR="0" algn="ctr">
                        <a:lnSpc>
                          <a:spcPct val="115000"/>
                        </a:lnSpc>
                        <a:spcBef>
                          <a:spcPts val="0"/>
                        </a:spcBef>
                        <a:spcAft>
                          <a:spcPts val="0"/>
                        </a:spcAft>
                      </a:pPr>
                      <a:endParaRPr lang="en-US" sz="1200" dirty="0">
                        <a:latin typeface="Arial" pitchFamily="34" charset="0"/>
                        <a:ea typeface="Times New Roman"/>
                        <a:cs typeface="Arial" pitchFamily="34" charset="0"/>
                      </a:endParaRPr>
                    </a:p>
                  </a:txBody>
                  <a:tcPr marL="55756" marR="557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Arial" pitchFamily="34" charset="0"/>
                          <a:ea typeface="Times New Roman"/>
                          <a:cs typeface="Arial" pitchFamily="34" charset="0"/>
                        </a:rPr>
                        <a:t>Day</a:t>
                      </a:r>
                      <a:endParaRPr lang="en-US" sz="1100" dirty="0">
                        <a:latin typeface="Arial" pitchFamily="34" charset="0"/>
                        <a:ea typeface="SimSun"/>
                        <a:cs typeface="Arial" pitchFamily="34" charset="0"/>
                      </a:endParaRPr>
                    </a:p>
                  </a:txBody>
                  <a:tcPr marL="55756" marR="557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Arial" pitchFamily="34" charset="0"/>
                          <a:ea typeface="Times New Roman"/>
                          <a:cs typeface="Arial" pitchFamily="34" charset="0"/>
                        </a:rPr>
                        <a:t>Night</a:t>
                      </a:r>
                      <a:endParaRPr lang="en-US" sz="1100" dirty="0">
                        <a:latin typeface="Arial" pitchFamily="34" charset="0"/>
                        <a:ea typeface="SimSun"/>
                        <a:cs typeface="Arial" pitchFamily="34" charset="0"/>
                      </a:endParaRPr>
                    </a:p>
                  </a:txBody>
                  <a:tcPr marL="55756" marR="557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985">
                <a:tc>
                  <a:txBody>
                    <a:bodyPr/>
                    <a:lstStyle/>
                    <a:p>
                      <a:pPr marL="0" marR="0" algn="ctr">
                        <a:lnSpc>
                          <a:spcPct val="115000"/>
                        </a:lnSpc>
                        <a:spcBef>
                          <a:spcPts val="0"/>
                        </a:spcBef>
                        <a:spcAft>
                          <a:spcPts val="0"/>
                        </a:spcAft>
                      </a:pPr>
                      <a:r>
                        <a:rPr lang="en-US" sz="1200" dirty="0">
                          <a:latin typeface="Arial" pitchFamily="34" charset="0"/>
                          <a:ea typeface="Times New Roman"/>
                          <a:cs typeface="Arial" pitchFamily="34" charset="0"/>
                        </a:rPr>
                        <a:t>Primary</a:t>
                      </a:r>
                      <a:endParaRPr lang="en-US" sz="1100" dirty="0">
                        <a:latin typeface="Arial" pitchFamily="34" charset="0"/>
                        <a:ea typeface="SimSun"/>
                        <a:cs typeface="Arial" pitchFamily="34" charset="0"/>
                      </a:endParaRPr>
                    </a:p>
                  </a:txBody>
                  <a:tcPr marL="55756" marR="557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Arial" pitchFamily="34" charset="0"/>
                          <a:ea typeface="Times New Roman"/>
                          <a:cs typeface="Arial" pitchFamily="34" charset="0"/>
                        </a:rPr>
                        <a:t>Both: VS-17- Pink-Pink*</a:t>
                      </a:r>
                      <a:endParaRPr lang="en-US" sz="1100" dirty="0">
                        <a:latin typeface="Arial" pitchFamily="34" charset="0"/>
                        <a:ea typeface="SimSun"/>
                        <a:cs typeface="Arial" pitchFamily="34" charset="0"/>
                      </a:endParaRPr>
                    </a:p>
                  </a:txBody>
                  <a:tcPr marL="55756" marR="557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Arial" pitchFamily="34" charset="0"/>
                          <a:ea typeface="Times New Roman"/>
                          <a:cs typeface="Arial" pitchFamily="34" charset="0"/>
                        </a:rPr>
                        <a:t>Both: IR Buzzsaw</a:t>
                      </a:r>
                      <a:endParaRPr lang="en-US" sz="1100" dirty="0">
                        <a:latin typeface="Arial" pitchFamily="34" charset="0"/>
                        <a:ea typeface="SimSun"/>
                        <a:cs typeface="Arial" pitchFamily="34" charset="0"/>
                      </a:endParaRPr>
                    </a:p>
                  </a:txBody>
                  <a:tcPr marL="55756" marR="557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2956">
                <a:tc>
                  <a:txBody>
                    <a:bodyPr/>
                    <a:lstStyle/>
                    <a:p>
                      <a:pPr marL="0" marR="0" algn="ctr">
                        <a:lnSpc>
                          <a:spcPct val="115000"/>
                        </a:lnSpc>
                        <a:spcBef>
                          <a:spcPts val="0"/>
                        </a:spcBef>
                        <a:spcAft>
                          <a:spcPts val="0"/>
                        </a:spcAft>
                      </a:pPr>
                      <a:r>
                        <a:rPr lang="en-US" sz="1200" dirty="0">
                          <a:latin typeface="Arial" pitchFamily="34" charset="0"/>
                          <a:ea typeface="Times New Roman"/>
                          <a:cs typeface="Arial" pitchFamily="34" charset="0"/>
                        </a:rPr>
                        <a:t>Alternate</a:t>
                      </a:r>
                      <a:endParaRPr lang="en-US" sz="1100" dirty="0">
                        <a:latin typeface="Arial" pitchFamily="34" charset="0"/>
                        <a:ea typeface="SimSun"/>
                        <a:cs typeface="Arial" pitchFamily="34" charset="0"/>
                      </a:endParaRPr>
                    </a:p>
                  </a:txBody>
                  <a:tcPr marL="55756" marR="557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Arial" pitchFamily="34" charset="0"/>
                          <a:ea typeface="Times New Roman"/>
                          <a:cs typeface="Arial" pitchFamily="34" charset="0"/>
                        </a:rPr>
                        <a:t>Mntd: 1 Sig Flag-2 sig Flag* or VS-17  Dis: Red Buzzsaw </a:t>
                      </a:r>
                      <a:endParaRPr lang="en-US" sz="1100" dirty="0">
                        <a:latin typeface="Arial" pitchFamily="34" charset="0"/>
                        <a:ea typeface="SimSun"/>
                        <a:cs typeface="Arial" pitchFamily="34" charset="0"/>
                      </a:endParaRPr>
                    </a:p>
                  </a:txBody>
                  <a:tcPr marL="55756" marR="557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Arial" pitchFamily="34" charset="0"/>
                          <a:ea typeface="Times New Roman"/>
                          <a:cs typeface="Arial" pitchFamily="34" charset="0"/>
                        </a:rPr>
                        <a:t>Both: Red Buzzsaw</a:t>
                      </a:r>
                      <a:endParaRPr lang="en-US" sz="1100" dirty="0">
                        <a:latin typeface="Arial" pitchFamily="34" charset="0"/>
                        <a:ea typeface="SimSun"/>
                        <a:cs typeface="Arial" pitchFamily="34" charset="0"/>
                      </a:endParaRPr>
                    </a:p>
                  </a:txBody>
                  <a:tcPr marL="55756" marR="557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fld id="{07FAA4C2-EC4B-4CB1-A26B-C9225BE809E0}"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i="1" dirty="0" smtClean="0">
                <a:effectLst>
                  <a:outerShdw blurRad="38100" dist="38100" dir="2700000" algn="tl">
                    <a:srgbClr val="000000">
                      <a:alpha val="43137"/>
                    </a:srgbClr>
                  </a:outerShdw>
                </a:effectLst>
                <a:latin typeface="Arial" pitchFamily="34" charset="0"/>
                <a:cs typeface="Arial" pitchFamily="34" charset="0"/>
              </a:rPr>
              <a:t>BATTLE/RECCE</a:t>
            </a:r>
            <a:r>
              <a:rPr lang="en-US" dirty="0" smtClean="0"/>
              <a:t> </a:t>
            </a:r>
            <a:r>
              <a:rPr lang="en-US" sz="2400" i="1" dirty="0" smtClean="0">
                <a:effectLst>
                  <a:outerShdw blurRad="38100" dist="38100" dir="2700000" algn="tl">
                    <a:srgbClr val="000000">
                      <a:alpha val="43137"/>
                    </a:srgbClr>
                  </a:outerShdw>
                </a:effectLst>
                <a:latin typeface="Arial" pitchFamily="34" charset="0"/>
                <a:cs typeface="Arial" pitchFamily="34" charset="0"/>
              </a:rPr>
              <a:t>HANDOVER</a:t>
            </a:r>
            <a:endParaRPr lang="en-US" sz="2400" i="1" dirty="0">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228600" y="901541"/>
            <a:ext cx="6400800" cy="7848302"/>
          </a:xfrm>
          <a:prstGeom prst="rect">
            <a:avLst/>
          </a:prstGeom>
        </p:spPr>
        <p:txBody>
          <a:bodyPr wrap="square">
            <a:spAutoFit/>
          </a:bodyPr>
          <a:lstStyle/>
          <a:p>
            <a:pPr lvl="0"/>
            <a:r>
              <a:rPr lang="en-US" sz="1400" dirty="0" smtClean="0">
                <a:latin typeface="Arial" pitchFamily="34" charset="0"/>
                <a:cs typeface="Arial" pitchFamily="34" charset="0"/>
              </a:rPr>
              <a:t>Battle Handover criteria are set during planning. Once these criteria have been met, the commanders of both units confer. At a minimum, criteria will include: </a:t>
            </a:r>
          </a:p>
          <a:p>
            <a:pPr lvl="1"/>
            <a:r>
              <a:rPr lang="en-US" sz="1400" dirty="0" smtClean="0">
                <a:latin typeface="Arial" pitchFamily="34" charset="0"/>
                <a:cs typeface="Arial" pitchFamily="34" charset="0"/>
              </a:rPr>
              <a:t>Majority of combat power, as defined by moving unit, has passed. </a:t>
            </a:r>
          </a:p>
          <a:p>
            <a:pPr lvl="1"/>
            <a:r>
              <a:rPr lang="en-US" sz="1400" dirty="0" smtClean="0">
                <a:latin typeface="Arial" pitchFamily="34" charset="0"/>
                <a:cs typeface="Arial" pitchFamily="34" charset="0"/>
              </a:rPr>
              <a:t>COC has situational awareness. Communication is up with alternate means designated for redundancy (FM, FIPR, Satellite, Runners). </a:t>
            </a:r>
          </a:p>
          <a:p>
            <a:pPr lvl="1"/>
            <a:r>
              <a:rPr lang="en-US" sz="1400" dirty="0" smtClean="0">
                <a:latin typeface="Arial" pitchFamily="34" charset="0"/>
                <a:cs typeface="Arial" pitchFamily="34" charset="0"/>
              </a:rPr>
              <a:t>FS agencies are FIRECAP. FS nets are up. </a:t>
            </a:r>
          </a:p>
          <a:p>
            <a:pPr lvl="1"/>
            <a:r>
              <a:rPr lang="en-US" sz="1400" dirty="0" smtClean="0">
                <a:latin typeface="Arial" pitchFamily="34" charset="0"/>
                <a:cs typeface="Arial" pitchFamily="34" charset="0"/>
              </a:rPr>
              <a:t>Security forces are emplaced in the security area. </a:t>
            </a:r>
          </a:p>
          <a:p>
            <a:pPr lvl="0"/>
            <a:r>
              <a:rPr lang="en-US" sz="1400" dirty="0" smtClean="0">
                <a:latin typeface="Arial" pitchFamily="34" charset="0"/>
                <a:cs typeface="Arial" pitchFamily="34" charset="0"/>
              </a:rPr>
              <a:t>Both commanders agree on Battle Handover criteria. TF commander retains battle handover criteria approval for CO/TM. Time of Battle Handover is noted. </a:t>
            </a:r>
          </a:p>
          <a:p>
            <a:pPr lvl="0"/>
            <a:r>
              <a:rPr lang="en-US" sz="1400" dirty="0" smtClean="0">
                <a:latin typeface="Arial" pitchFamily="34" charset="0"/>
                <a:cs typeface="Arial" pitchFamily="34" charset="0"/>
              </a:rPr>
              <a:t>At Battle Handover, the new controlling unit has OPCON of all forces within his sector. The controlling unit has priority for all terrain, assets and fires. Stationary Unit or Outgoing Unit assets roll to the moving unit's Tac. All fire support assets fire in support. </a:t>
            </a:r>
          </a:p>
          <a:p>
            <a:pPr lvl="0"/>
            <a:r>
              <a:rPr lang="en-US" sz="1400" dirty="0" smtClean="0">
                <a:latin typeface="Arial" pitchFamily="34" charset="0"/>
                <a:cs typeface="Arial" pitchFamily="34" charset="0"/>
              </a:rPr>
              <a:t>Control Measures. There is no relationship between the Battle Handover Line and the Passage Point. At Battle Handover, the BHL becomes the boundary between the moving unit and the stationary unit. Units crossing the BHL do not trigger automatic battle handover.</a:t>
            </a:r>
          </a:p>
          <a:p>
            <a:pPr lvl="0"/>
            <a:endParaRPr lang="en-US" sz="1400" dirty="0" smtClean="0">
              <a:latin typeface="Arial" pitchFamily="34" charset="0"/>
              <a:cs typeface="Arial" pitchFamily="34" charset="0"/>
            </a:endParaRPr>
          </a:p>
          <a:p>
            <a:pPr lvl="0"/>
            <a:r>
              <a:rPr lang="en-US" sz="1400" dirty="0" smtClean="0">
                <a:latin typeface="Arial" pitchFamily="34" charset="0"/>
                <a:cs typeface="Arial" pitchFamily="34" charset="0"/>
              </a:rPr>
              <a:t>Reconnaissance Handover. A Reconnaissance Handover will generally occur between the TF’s Reconnaissance Platoon and a forward Company element or a higher headquarters recon assets and the TF’s Reconnaissance Platoon. The Reconnaissance Handover will include:</a:t>
            </a:r>
          </a:p>
          <a:p>
            <a:pPr lvl="1"/>
            <a:r>
              <a:rPr lang="en-US" sz="1400" dirty="0" smtClean="0">
                <a:latin typeface="Arial" pitchFamily="34" charset="0"/>
                <a:cs typeface="Arial" pitchFamily="34" charset="0"/>
              </a:rPr>
              <a:t> link-up between the Recon Platoon Leader and the forward Company Commander, or their delegated stand-ins. Link-up is preferably conducted face-to-face, but can occur digitally or by FM. </a:t>
            </a:r>
          </a:p>
          <a:p>
            <a:pPr lvl="1"/>
            <a:r>
              <a:rPr lang="en-US" sz="1400" dirty="0" smtClean="0">
                <a:latin typeface="Arial" pitchFamily="34" charset="0"/>
                <a:cs typeface="Arial" pitchFamily="34" charset="0"/>
              </a:rPr>
              <a:t>time in sector</a:t>
            </a:r>
          </a:p>
          <a:p>
            <a:pPr lvl="1"/>
            <a:r>
              <a:rPr lang="en-US" sz="1400" dirty="0" smtClean="0">
                <a:latin typeface="Arial" pitchFamily="34" charset="0"/>
                <a:cs typeface="Arial" pitchFamily="34" charset="0"/>
              </a:rPr>
              <a:t> NAIs and TAIs observed by time </a:t>
            </a:r>
          </a:p>
          <a:p>
            <a:pPr lvl="1"/>
            <a:r>
              <a:rPr lang="en-US" sz="1400" dirty="0" smtClean="0">
                <a:latin typeface="Arial" pitchFamily="34" charset="0"/>
                <a:cs typeface="Arial" pitchFamily="34" charset="0"/>
              </a:rPr>
              <a:t>PIR answered by asset </a:t>
            </a:r>
          </a:p>
          <a:p>
            <a:pPr lvl="1"/>
            <a:r>
              <a:rPr lang="en-US" sz="1400" dirty="0" smtClean="0">
                <a:latin typeface="Arial" pitchFamily="34" charset="0"/>
                <a:cs typeface="Arial" pitchFamily="34" charset="0"/>
              </a:rPr>
              <a:t>NAIs or TAIs unobserved </a:t>
            </a:r>
          </a:p>
          <a:p>
            <a:pPr lvl="1"/>
            <a:r>
              <a:rPr lang="en-US" sz="1400" dirty="0" smtClean="0">
                <a:latin typeface="Arial" pitchFamily="34" charset="0"/>
                <a:cs typeface="Arial" pitchFamily="34" charset="0"/>
              </a:rPr>
              <a:t>PIR unanswered</a:t>
            </a:r>
          </a:p>
          <a:p>
            <a:pPr lvl="1"/>
            <a:r>
              <a:rPr lang="en-US" sz="1400" dirty="0" smtClean="0">
                <a:latin typeface="Arial" pitchFamily="34" charset="0"/>
                <a:cs typeface="Arial" pitchFamily="34" charset="0"/>
              </a:rPr>
              <a:t> SIGACTS. </a:t>
            </a:r>
          </a:p>
          <a:p>
            <a:pPr lvl="1"/>
            <a:r>
              <a:rPr lang="en-US" sz="1400" dirty="0" smtClean="0">
                <a:latin typeface="Arial" pitchFamily="34" charset="0"/>
                <a:cs typeface="Arial" pitchFamily="34" charset="0"/>
              </a:rPr>
              <a:t>Known enemy locations</a:t>
            </a:r>
          </a:p>
          <a:p>
            <a:pPr lvl="1"/>
            <a:r>
              <a:rPr lang="en-US" sz="1400" dirty="0" smtClean="0">
                <a:latin typeface="Arial" pitchFamily="34" charset="0"/>
                <a:cs typeface="Arial" pitchFamily="34" charset="0"/>
              </a:rPr>
              <a:t>Any special activity or situation that occurred or was observed that does not fall under any other category. </a:t>
            </a:r>
          </a:p>
          <a:p>
            <a:pPr lvl="0"/>
            <a:r>
              <a:rPr lang="en-US" sz="1400" dirty="0" smtClean="0">
                <a:latin typeface="Arial" pitchFamily="34" charset="0"/>
                <a:cs typeface="Arial" pitchFamily="34" charset="0"/>
              </a:rPr>
              <a:t>See “Link-Up and Near/Far Recognition” for further L/U guidance.</a:t>
            </a:r>
          </a:p>
          <a:p>
            <a:pPr lvl="0"/>
            <a:r>
              <a:rPr lang="en-US" sz="1400" dirty="0" smtClean="0">
                <a:latin typeface="Arial" pitchFamily="34" charset="0"/>
                <a:cs typeface="Arial" pitchFamily="34" charset="0"/>
              </a:rPr>
              <a:t>See  “Forward Passage of Lines” for further passage guidance during RHO. </a:t>
            </a:r>
            <a:endParaRPr lang="en-US" sz="14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07FAA4C2-EC4B-4CB1-A26B-C9225BE809E0}"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Number Placeholder 5"/>
          <p:cNvSpPr>
            <a:spLocks noGrp="1"/>
          </p:cNvSpPr>
          <p:nvPr>
            <p:ph type="sldNum" sz="quarter" idx="12"/>
          </p:nvPr>
        </p:nvSpPr>
        <p:spPr>
          <a:xfrm>
            <a:off x="5260975" y="8509000"/>
            <a:ext cx="1597025" cy="635000"/>
          </a:xfrm>
          <a:noFill/>
        </p:spPr>
        <p:txBody>
          <a:bodyPr/>
          <a:lstStyle/>
          <a:p>
            <a:fld id="{C2FFAB9C-32BD-413B-A17C-F5D59444CD3D}" type="slidenum">
              <a:rPr lang="en-US" smtClean="0">
                <a:solidFill>
                  <a:srgbClr val="000000"/>
                </a:solidFill>
                <a:cs typeface="Arial" charset="0"/>
              </a:rPr>
              <a:pPr/>
              <a:t>15</a:t>
            </a:fld>
            <a:endParaRPr lang="en-US" dirty="0" smtClean="0">
              <a:solidFill>
                <a:srgbClr val="000000"/>
              </a:solidFill>
              <a:cs typeface="Arial" charset="0"/>
            </a:endParaRPr>
          </a:p>
        </p:txBody>
      </p:sp>
      <p:sp>
        <p:nvSpPr>
          <p:cNvPr id="113666" name="Rectangle 2"/>
          <p:cNvSpPr>
            <a:spLocks noChangeArrowheads="1"/>
          </p:cNvSpPr>
          <p:nvPr/>
        </p:nvSpPr>
        <p:spPr bwMode="auto">
          <a:xfrm>
            <a:off x="0" y="152400"/>
            <a:ext cx="6858000" cy="533400"/>
          </a:xfrm>
          <a:prstGeom prst="rect">
            <a:avLst/>
          </a:prstGeom>
          <a:noFill/>
          <a:ln w="9525">
            <a:noFill/>
            <a:miter lim="800000"/>
            <a:headEnd/>
            <a:tailEnd/>
          </a:ln>
        </p:spPr>
        <p:txBody>
          <a:bodyPr lIns="48220" tIns="24112" rIns="48220" bIns="24112"/>
          <a:lstStyle/>
          <a:p>
            <a:pPr algn="ctr" fontAlgn="base">
              <a:spcBef>
                <a:spcPct val="0"/>
              </a:spcBef>
              <a:spcAft>
                <a:spcPct val="0"/>
              </a:spcAft>
            </a:pPr>
            <a:r>
              <a:rPr lang="en-US" sz="2400" b="1" i="1" cap="all"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Adjacent Unit</a:t>
            </a:r>
          </a:p>
          <a:p>
            <a:pPr algn="ctr" fontAlgn="base">
              <a:spcBef>
                <a:spcPct val="0"/>
              </a:spcBef>
              <a:spcAft>
                <a:spcPct val="0"/>
              </a:spcAft>
            </a:pPr>
            <a:r>
              <a:rPr lang="en-US" sz="2400" b="1" i="1" cap="all"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 </a:t>
            </a:r>
            <a:r>
              <a:rPr lang="en-US" sz="2400" b="1" i="1" cap="all" dirty="0">
                <a:solidFill>
                  <a:srgbClr val="000000"/>
                </a:solidFill>
                <a:effectLst>
                  <a:outerShdw blurRad="38100" dist="38100" dir="2700000" algn="tl">
                    <a:srgbClr val="000000">
                      <a:alpha val="43137"/>
                    </a:srgbClr>
                  </a:outerShdw>
                </a:effectLst>
                <a:latin typeface="Arial" pitchFamily="34" charset="0"/>
                <a:cs typeface="Arial" pitchFamily="34" charset="0"/>
              </a:rPr>
              <a:t>Coordination</a:t>
            </a:r>
          </a:p>
        </p:txBody>
      </p:sp>
      <p:sp>
        <p:nvSpPr>
          <p:cNvPr id="113667" name="Rectangle 3"/>
          <p:cNvSpPr>
            <a:spLocks noChangeArrowheads="1"/>
          </p:cNvSpPr>
          <p:nvPr/>
        </p:nvSpPr>
        <p:spPr bwMode="auto">
          <a:xfrm>
            <a:off x="304800" y="1143000"/>
            <a:ext cx="6324600" cy="6934200"/>
          </a:xfrm>
          <a:prstGeom prst="rect">
            <a:avLst/>
          </a:prstGeom>
          <a:noFill/>
          <a:ln w="9525">
            <a:noFill/>
            <a:miter lim="800000"/>
            <a:headEnd/>
            <a:tailEnd/>
          </a:ln>
        </p:spPr>
        <p:txBody>
          <a:bodyPr lIns="91435" tIns="0" rIns="91435" bIns="0"/>
          <a:lstStyle/>
          <a:p>
            <a:pPr fontAlgn="base">
              <a:spcBef>
                <a:spcPct val="0"/>
              </a:spcBef>
              <a:spcAft>
                <a:spcPct val="0"/>
              </a:spcAft>
              <a:tabLst>
                <a:tab pos="455613" algn="l"/>
              </a:tabLst>
            </a:pPr>
            <a:r>
              <a:rPr lang="en-US" sz="1400" b="1" u="sng" dirty="0">
                <a:solidFill>
                  <a:srgbClr val="000000"/>
                </a:solidFill>
                <a:latin typeface="Arial" pitchFamily="34" charset="0"/>
                <a:cs typeface="Arial" pitchFamily="34" charset="0"/>
              </a:rPr>
              <a:t>Adjacent Unit Coordination</a:t>
            </a:r>
          </a:p>
          <a:p>
            <a:pPr fontAlgn="base">
              <a:spcBef>
                <a:spcPct val="0"/>
              </a:spcBef>
              <a:spcAft>
                <a:spcPct val="0"/>
              </a:spcAft>
              <a:tabLst>
                <a:tab pos="455613" algn="l"/>
              </a:tabLst>
            </a:pPr>
            <a:endParaRPr lang="en-US" sz="1400" b="1" u="sng" dirty="0">
              <a:solidFill>
                <a:srgbClr val="000000"/>
              </a:solidFill>
              <a:latin typeface="Arial" pitchFamily="34" charset="0"/>
              <a:cs typeface="Arial" pitchFamily="34" charset="0"/>
            </a:endParaRPr>
          </a:p>
          <a:p>
            <a:pPr fontAlgn="base">
              <a:spcBef>
                <a:spcPct val="0"/>
              </a:spcBef>
              <a:spcAft>
                <a:spcPct val="0"/>
              </a:spcAft>
              <a:tabLst>
                <a:tab pos="455613" algn="l"/>
              </a:tabLst>
            </a:pPr>
            <a:r>
              <a:rPr lang="en-US" sz="1200" dirty="0">
                <a:solidFill>
                  <a:srgbClr val="000000"/>
                </a:solidFill>
                <a:latin typeface="Arial" pitchFamily="34" charset="0"/>
                <a:cs typeface="Arial" pitchFamily="34" charset="0"/>
              </a:rPr>
              <a:t>Adjacent unit coordination must be conducted prior to and during missions to mitigate risk, share information, and ensure mission accomplishment. This coordination is accomplished face-to-face, by FM, or through FBCB2.</a:t>
            </a:r>
          </a:p>
          <a:p>
            <a:pPr eaLnBrk="0" fontAlgn="base" hangingPunct="0">
              <a:spcBef>
                <a:spcPct val="0"/>
              </a:spcBef>
              <a:spcAft>
                <a:spcPct val="0"/>
              </a:spcAft>
              <a:tabLst>
                <a:tab pos="455613" algn="l"/>
              </a:tabLst>
            </a:pPr>
            <a:endParaRPr lang="en-US" sz="1200" b="1" u="sng" dirty="0">
              <a:solidFill>
                <a:srgbClr val="000000"/>
              </a:solidFill>
              <a:latin typeface="Arial" pitchFamily="34" charset="0"/>
              <a:cs typeface="Arial" pitchFamily="34" charset="0"/>
            </a:endParaRPr>
          </a:p>
          <a:p>
            <a:pPr eaLnBrk="0" fontAlgn="base" hangingPunct="0">
              <a:spcBef>
                <a:spcPct val="0"/>
              </a:spcBef>
              <a:spcAft>
                <a:spcPct val="0"/>
              </a:spcAft>
              <a:tabLst>
                <a:tab pos="455613" algn="l"/>
              </a:tabLst>
            </a:pPr>
            <a:r>
              <a:rPr lang="en-US" sz="1200" b="1" u="sng" dirty="0">
                <a:solidFill>
                  <a:srgbClr val="000000"/>
                </a:solidFill>
                <a:latin typeface="Arial" pitchFamily="34" charset="0"/>
                <a:cs typeface="Arial" pitchFamily="34" charset="0"/>
              </a:rPr>
              <a:t>Before Mission (NLT 24 hrs. out</a:t>
            </a:r>
            <a:r>
              <a:rPr lang="en-US" sz="1200" b="1" u="sng" dirty="0" smtClean="0">
                <a:solidFill>
                  <a:srgbClr val="000000"/>
                </a:solidFill>
                <a:latin typeface="Arial" pitchFamily="34" charset="0"/>
                <a:cs typeface="Arial" pitchFamily="34" charset="0"/>
              </a:rPr>
              <a:t>) Also to be used for link up with attachments</a:t>
            </a:r>
            <a:endParaRPr lang="en-US" sz="1200" b="1" dirty="0">
              <a:solidFill>
                <a:srgbClr val="000000"/>
              </a:solidFill>
              <a:latin typeface="Arial" pitchFamily="34" charset="0"/>
              <a:cs typeface="Arial" pitchFamily="34" charset="0"/>
            </a:endParaRPr>
          </a:p>
          <a:p>
            <a:pPr eaLnBrk="0" fontAlgn="base" hangingPunct="0">
              <a:spcBef>
                <a:spcPct val="0"/>
              </a:spcBef>
              <a:spcAft>
                <a:spcPct val="0"/>
              </a:spcAft>
              <a:buFont typeface="Symbol" pitchFamily="18" charset="2"/>
              <a:buChar char=""/>
              <a:tabLst>
                <a:tab pos="455613" algn="l"/>
              </a:tabLst>
            </a:pPr>
            <a:r>
              <a:rPr lang="en-US" sz="1200" dirty="0">
                <a:solidFill>
                  <a:srgbClr val="000000"/>
                </a:solidFill>
                <a:latin typeface="Arial" pitchFamily="34" charset="0"/>
                <a:cs typeface="Arial" pitchFamily="34" charset="0"/>
              </a:rPr>
              <a:t>CDR or representative from each unit exchange the following information:</a:t>
            </a:r>
          </a:p>
          <a:p>
            <a:pPr marL="455613" lvl="1" eaLnBrk="0" fontAlgn="base" hangingPunct="0">
              <a:spcBef>
                <a:spcPct val="0"/>
              </a:spcBef>
              <a:spcAft>
                <a:spcPct val="0"/>
              </a:spcAft>
              <a:buFont typeface="Courier New" pitchFamily="49" charset="0"/>
              <a:buChar char="o"/>
              <a:tabLst>
                <a:tab pos="455613" algn="l"/>
              </a:tabLst>
            </a:pPr>
            <a:r>
              <a:rPr lang="en-US" sz="1200" dirty="0">
                <a:solidFill>
                  <a:srgbClr val="000000"/>
                </a:solidFill>
                <a:latin typeface="Arial" pitchFamily="34" charset="0"/>
                <a:cs typeface="Arial" pitchFamily="34" charset="0"/>
              </a:rPr>
              <a:t>5W’s for their mission</a:t>
            </a:r>
          </a:p>
          <a:p>
            <a:pPr marL="455613" lvl="1" eaLnBrk="0" fontAlgn="base" hangingPunct="0">
              <a:spcBef>
                <a:spcPct val="0"/>
              </a:spcBef>
              <a:spcAft>
                <a:spcPct val="0"/>
              </a:spcAft>
              <a:buFont typeface="Courier New" pitchFamily="49" charset="0"/>
              <a:buChar char="o"/>
              <a:tabLst>
                <a:tab pos="455613" algn="l"/>
              </a:tabLst>
            </a:pPr>
            <a:r>
              <a:rPr lang="en-US" sz="1200" dirty="0">
                <a:solidFill>
                  <a:srgbClr val="000000"/>
                </a:solidFill>
                <a:latin typeface="Arial" pitchFamily="34" charset="0"/>
                <a:cs typeface="Arial" pitchFamily="34" charset="0"/>
              </a:rPr>
              <a:t>Unit Graphics to include Enemy Most Probable and Most Danger COA and contact points</a:t>
            </a:r>
          </a:p>
          <a:p>
            <a:pPr marL="455613" lvl="1" eaLnBrk="0" fontAlgn="base" hangingPunct="0">
              <a:spcBef>
                <a:spcPct val="0"/>
              </a:spcBef>
              <a:spcAft>
                <a:spcPct val="0"/>
              </a:spcAft>
              <a:buFont typeface="Courier New" pitchFamily="49" charset="0"/>
              <a:buChar char="o"/>
              <a:tabLst>
                <a:tab pos="455613" algn="l"/>
              </a:tabLst>
            </a:pPr>
            <a:r>
              <a:rPr lang="en-US" sz="1200" dirty="0">
                <a:solidFill>
                  <a:srgbClr val="000000"/>
                </a:solidFill>
                <a:latin typeface="Arial" pitchFamily="34" charset="0"/>
                <a:cs typeface="Arial" pitchFamily="34" charset="0"/>
              </a:rPr>
              <a:t>Frequencies and Call Signs</a:t>
            </a:r>
          </a:p>
          <a:p>
            <a:pPr marL="455613" lvl="1" eaLnBrk="0" fontAlgn="base" hangingPunct="0">
              <a:spcBef>
                <a:spcPct val="0"/>
              </a:spcBef>
              <a:spcAft>
                <a:spcPct val="0"/>
              </a:spcAft>
              <a:buFont typeface="Courier New" pitchFamily="49" charset="0"/>
              <a:buChar char="o"/>
              <a:tabLst>
                <a:tab pos="455613" algn="l"/>
              </a:tabLst>
            </a:pPr>
            <a:r>
              <a:rPr lang="en-US" sz="1200" dirty="0">
                <a:solidFill>
                  <a:srgbClr val="000000"/>
                </a:solidFill>
                <a:latin typeface="Arial" pitchFamily="34" charset="0"/>
                <a:cs typeface="Arial" pitchFamily="34" charset="0"/>
              </a:rPr>
              <a:t>Near / Far recognition signals</a:t>
            </a:r>
          </a:p>
          <a:p>
            <a:pPr eaLnBrk="0" fontAlgn="base" hangingPunct="0">
              <a:spcBef>
                <a:spcPct val="0"/>
              </a:spcBef>
              <a:spcAft>
                <a:spcPct val="0"/>
              </a:spcAft>
              <a:buFont typeface="Symbol" pitchFamily="18" charset="2"/>
              <a:buChar char=""/>
              <a:tabLst>
                <a:tab pos="455613" algn="l"/>
              </a:tabLst>
            </a:pPr>
            <a:r>
              <a:rPr lang="en-US" sz="1200" dirty="0">
                <a:solidFill>
                  <a:srgbClr val="000000"/>
                </a:solidFill>
                <a:latin typeface="Arial" pitchFamily="34" charset="0"/>
                <a:cs typeface="Arial" pitchFamily="34" charset="0"/>
              </a:rPr>
              <a:t>CDR briefs subordinate leaders on adjacent unit information</a:t>
            </a:r>
          </a:p>
          <a:p>
            <a:pPr eaLnBrk="0" fontAlgn="base" hangingPunct="0">
              <a:spcBef>
                <a:spcPct val="0"/>
              </a:spcBef>
              <a:spcAft>
                <a:spcPct val="0"/>
              </a:spcAft>
              <a:buFont typeface="Symbol" pitchFamily="18" charset="2"/>
              <a:buChar char=""/>
              <a:tabLst>
                <a:tab pos="455613" algn="l"/>
              </a:tabLst>
            </a:pPr>
            <a:r>
              <a:rPr lang="en-US" sz="1200" dirty="0">
                <a:solidFill>
                  <a:srgbClr val="000000"/>
                </a:solidFill>
                <a:latin typeface="Arial" pitchFamily="34" charset="0"/>
                <a:cs typeface="Arial" pitchFamily="34" charset="0"/>
              </a:rPr>
              <a:t>CDR assigns Contact Points to subordinate units and relays relevant information for adjacent unit</a:t>
            </a:r>
          </a:p>
          <a:p>
            <a:pPr eaLnBrk="0" fontAlgn="base" hangingPunct="0">
              <a:spcBef>
                <a:spcPct val="0"/>
              </a:spcBef>
              <a:spcAft>
                <a:spcPct val="0"/>
              </a:spcAft>
              <a:tabLst>
                <a:tab pos="455613" algn="l"/>
              </a:tabLst>
            </a:pPr>
            <a:endParaRPr lang="en-US" sz="1200" b="1" u="sng" dirty="0">
              <a:solidFill>
                <a:srgbClr val="000000"/>
              </a:solidFill>
              <a:latin typeface="Arial" pitchFamily="34" charset="0"/>
              <a:cs typeface="Arial" pitchFamily="34" charset="0"/>
            </a:endParaRPr>
          </a:p>
          <a:p>
            <a:pPr eaLnBrk="0" fontAlgn="base" hangingPunct="0">
              <a:spcBef>
                <a:spcPct val="0"/>
              </a:spcBef>
              <a:spcAft>
                <a:spcPct val="0"/>
              </a:spcAft>
              <a:tabLst>
                <a:tab pos="455613" algn="l"/>
              </a:tabLst>
            </a:pPr>
            <a:r>
              <a:rPr lang="en-US" sz="1200" b="1" u="sng" dirty="0">
                <a:solidFill>
                  <a:srgbClr val="000000"/>
                </a:solidFill>
                <a:latin typeface="Arial" pitchFamily="34" charset="0"/>
                <a:cs typeface="Arial" pitchFamily="34" charset="0"/>
              </a:rPr>
              <a:t>During Mission</a:t>
            </a:r>
            <a:endParaRPr lang="en-US" sz="1200" b="1" dirty="0">
              <a:solidFill>
                <a:srgbClr val="000000"/>
              </a:solidFill>
              <a:latin typeface="Arial" pitchFamily="34" charset="0"/>
              <a:cs typeface="Arial" pitchFamily="34" charset="0"/>
            </a:endParaRPr>
          </a:p>
          <a:p>
            <a:pPr eaLnBrk="0" fontAlgn="base" hangingPunct="0">
              <a:spcBef>
                <a:spcPct val="0"/>
              </a:spcBef>
              <a:spcAft>
                <a:spcPct val="0"/>
              </a:spcAft>
              <a:buFont typeface="Symbol" pitchFamily="18" charset="2"/>
              <a:buChar char=""/>
              <a:tabLst>
                <a:tab pos="455613" algn="l"/>
              </a:tabLst>
            </a:pPr>
            <a:r>
              <a:rPr lang="en-US" sz="1200" dirty="0">
                <a:solidFill>
                  <a:srgbClr val="000000"/>
                </a:solidFill>
                <a:latin typeface="Arial" pitchFamily="34" charset="0"/>
                <a:cs typeface="Arial" pitchFamily="34" charset="0"/>
              </a:rPr>
              <a:t>CDR or leader of responsible unit coordinates movement to and execution of Contact Points</a:t>
            </a:r>
          </a:p>
          <a:p>
            <a:pPr eaLnBrk="0" fontAlgn="base" hangingPunct="0">
              <a:spcBef>
                <a:spcPct val="0"/>
              </a:spcBef>
              <a:spcAft>
                <a:spcPct val="0"/>
              </a:spcAft>
              <a:buFont typeface="Symbol" pitchFamily="18" charset="2"/>
              <a:buChar char=""/>
              <a:tabLst>
                <a:tab pos="455613" algn="l"/>
              </a:tabLst>
            </a:pPr>
            <a:r>
              <a:rPr lang="en-US" sz="1200" dirty="0">
                <a:solidFill>
                  <a:srgbClr val="000000"/>
                </a:solidFill>
                <a:latin typeface="Arial" pitchFamily="34" charset="0"/>
                <a:cs typeface="Arial" pitchFamily="34" charset="0"/>
              </a:rPr>
              <a:t>Coordination must also be conducted for the following situations:</a:t>
            </a:r>
          </a:p>
          <a:p>
            <a:pPr marL="455613" lvl="1" eaLnBrk="0" fontAlgn="base" hangingPunct="0">
              <a:spcBef>
                <a:spcPct val="0"/>
              </a:spcBef>
              <a:spcAft>
                <a:spcPct val="0"/>
              </a:spcAft>
              <a:buFont typeface="Courier New" pitchFamily="49" charset="0"/>
              <a:buChar char="o"/>
              <a:tabLst>
                <a:tab pos="455613" algn="l"/>
              </a:tabLst>
            </a:pPr>
            <a:r>
              <a:rPr lang="en-US" sz="1200" dirty="0">
                <a:solidFill>
                  <a:srgbClr val="000000"/>
                </a:solidFill>
                <a:latin typeface="Arial" pitchFamily="34" charset="0"/>
                <a:cs typeface="Arial" pitchFamily="34" charset="0"/>
              </a:rPr>
              <a:t>Movement into adjacent unit’s sector</a:t>
            </a:r>
          </a:p>
          <a:p>
            <a:pPr marL="455613" lvl="1" eaLnBrk="0" fontAlgn="base" hangingPunct="0">
              <a:spcBef>
                <a:spcPct val="0"/>
              </a:spcBef>
              <a:spcAft>
                <a:spcPct val="0"/>
              </a:spcAft>
              <a:buFont typeface="Courier New" pitchFamily="49" charset="0"/>
              <a:buChar char="o"/>
              <a:tabLst>
                <a:tab pos="455613" algn="l"/>
              </a:tabLst>
            </a:pPr>
            <a:r>
              <a:rPr lang="en-US" sz="1200" dirty="0">
                <a:solidFill>
                  <a:srgbClr val="000000"/>
                </a:solidFill>
                <a:latin typeface="Arial" pitchFamily="34" charset="0"/>
                <a:cs typeface="Arial" pitchFamily="34" charset="0"/>
              </a:rPr>
              <a:t>Adjacent unit movement into unit’s sector</a:t>
            </a:r>
          </a:p>
          <a:p>
            <a:pPr marL="455613" lvl="1" eaLnBrk="0" fontAlgn="base" hangingPunct="0">
              <a:spcBef>
                <a:spcPct val="0"/>
              </a:spcBef>
              <a:spcAft>
                <a:spcPct val="0"/>
              </a:spcAft>
              <a:buFont typeface="Courier New" pitchFamily="49" charset="0"/>
              <a:buChar char="o"/>
              <a:tabLst>
                <a:tab pos="455613" algn="l"/>
              </a:tabLst>
            </a:pPr>
            <a:r>
              <a:rPr lang="en-US" sz="1200" dirty="0">
                <a:solidFill>
                  <a:srgbClr val="000000"/>
                </a:solidFill>
                <a:latin typeface="Arial" pitchFamily="34" charset="0"/>
                <a:cs typeface="Arial" pitchFamily="34" charset="0"/>
              </a:rPr>
              <a:t>Enemy contact in or near adjacent unit’s sector</a:t>
            </a:r>
          </a:p>
          <a:p>
            <a:pPr marL="455613" lvl="1" eaLnBrk="0" fontAlgn="base" hangingPunct="0">
              <a:spcBef>
                <a:spcPct val="0"/>
              </a:spcBef>
              <a:spcAft>
                <a:spcPct val="0"/>
              </a:spcAft>
              <a:buFont typeface="Courier New" pitchFamily="49" charset="0"/>
              <a:buChar char="o"/>
              <a:tabLst>
                <a:tab pos="455613" algn="l"/>
              </a:tabLst>
            </a:pPr>
            <a:r>
              <a:rPr lang="en-US" sz="1200" dirty="0">
                <a:solidFill>
                  <a:srgbClr val="000000"/>
                </a:solidFill>
                <a:latin typeface="Arial" pitchFamily="34" charset="0"/>
                <a:cs typeface="Arial" pitchFamily="34" charset="0"/>
              </a:rPr>
              <a:t>Firing into adjacent unit’s sector</a:t>
            </a:r>
          </a:p>
          <a:p>
            <a:pPr marL="455613" lvl="1" eaLnBrk="0" fontAlgn="base" hangingPunct="0">
              <a:spcBef>
                <a:spcPct val="0"/>
              </a:spcBef>
              <a:spcAft>
                <a:spcPct val="0"/>
              </a:spcAft>
              <a:buFont typeface="Courier New" pitchFamily="49" charset="0"/>
              <a:buChar char="o"/>
              <a:tabLst>
                <a:tab pos="455613" algn="l"/>
              </a:tabLst>
            </a:pPr>
            <a:r>
              <a:rPr lang="en-US" sz="1200" dirty="0">
                <a:solidFill>
                  <a:srgbClr val="000000"/>
                </a:solidFill>
                <a:latin typeface="Arial" pitchFamily="34" charset="0"/>
                <a:cs typeface="Arial" pitchFamily="34" charset="0"/>
              </a:rPr>
              <a:t>Enemy movement in or into adjacent unit’s sector</a:t>
            </a:r>
          </a:p>
          <a:p>
            <a:pPr marL="455613" lvl="1" eaLnBrk="0" fontAlgn="base" hangingPunct="0">
              <a:spcBef>
                <a:spcPct val="0"/>
              </a:spcBef>
              <a:spcAft>
                <a:spcPct val="0"/>
              </a:spcAft>
              <a:buFont typeface="Courier New" pitchFamily="49" charset="0"/>
              <a:buChar char="o"/>
              <a:tabLst>
                <a:tab pos="455613" algn="l"/>
              </a:tabLst>
            </a:pPr>
            <a:r>
              <a:rPr lang="en-US" sz="1200" dirty="0">
                <a:solidFill>
                  <a:srgbClr val="000000"/>
                </a:solidFill>
                <a:latin typeface="Arial" pitchFamily="34" charset="0"/>
                <a:cs typeface="Arial" pitchFamily="34" charset="0"/>
              </a:rPr>
              <a:t>Any other times the CDR or leader deems necessary</a:t>
            </a:r>
          </a:p>
          <a:p>
            <a:pPr eaLnBrk="0" fontAlgn="base" hangingPunct="0">
              <a:spcBef>
                <a:spcPct val="0"/>
              </a:spcBef>
              <a:spcAft>
                <a:spcPct val="0"/>
              </a:spcAft>
              <a:tabLst>
                <a:tab pos="455613" algn="l"/>
              </a:tabLst>
            </a:pPr>
            <a:endParaRPr lang="en-US" sz="1200" b="1" u="sng" dirty="0">
              <a:solidFill>
                <a:srgbClr val="000000"/>
              </a:solidFill>
              <a:latin typeface="Arial" pitchFamily="34" charset="0"/>
              <a:cs typeface="Arial" pitchFamily="34" charset="0"/>
            </a:endParaRPr>
          </a:p>
          <a:p>
            <a:pPr eaLnBrk="0" fontAlgn="base" hangingPunct="0">
              <a:spcBef>
                <a:spcPct val="0"/>
              </a:spcBef>
              <a:spcAft>
                <a:spcPct val="0"/>
              </a:spcAft>
              <a:tabLst>
                <a:tab pos="455613" algn="l"/>
              </a:tabLst>
            </a:pPr>
            <a:r>
              <a:rPr lang="en-US" sz="1200" b="1" u="sng" dirty="0">
                <a:solidFill>
                  <a:srgbClr val="000000"/>
                </a:solidFill>
                <a:latin typeface="Arial" pitchFamily="34" charset="0"/>
                <a:cs typeface="Arial" pitchFamily="34" charset="0"/>
              </a:rPr>
              <a:t>Contact Point Checklist</a:t>
            </a:r>
            <a:endParaRPr lang="en-US" sz="1200" b="1" dirty="0">
              <a:solidFill>
                <a:srgbClr val="000000"/>
              </a:solidFill>
              <a:latin typeface="Arial" pitchFamily="34" charset="0"/>
              <a:cs typeface="Arial" pitchFamily="34" charset="0"/>
            </a:endParaRPr>
          </a:p>
          <a:p>
            <a:pPr marL="455613" lvl="1" eaLnBrk="0" fontAlgn="base" hangingPunct="0">
              <a:spcBef>
                <a:spcPct val="0"/>
              </a:spcBef>
              <a:spcAft>
                <a:spcPct val="0"/>
              </a:spcAft>
              <a:buFont typeface="Wingdings" pitchFamily="2" charset="2"/>
              <a:buChar char=""/>
              <a:tabLst>
                <a:tab pos="455613" algn="l"/>
              </a:tabLst>
            </a:pPr>
            <a:r>
              <a:rPr lang="en-US" sz="1200" dirty="0">
                <a:solidFill>
                  <a:srgbClr val="000000"/>
                </a:solidFill>
                <a:latin typeface="Arial" pitchFamily="34" charset="0"/>
                <a:cs typeface="Arial" pitchFamily="34" charset="0"/>
              </a:rPr>
              <a:t> Enemy Situation. (Strength, Type, Location etc.)</a:t>
            </a:r>
          </a:p>
          <a:p>
            <a:pPr marL="455613" lvl="1" eaLnBrk="0" fontAlgn="base" hangingPunct="0">
              <a:spcBef>
                <a:spcPct val="0"/>
              </a:spcBef>
              <a:spcAft>
                <a:spcPct val="0"/>
              </a:spcAft>
              <a:buFont typeface="Wingdings" pitchFamily="2" charset="2"/>
              <a:buChar char=""/>
              <a:tabLst>
                <a:tab pos="455613" algn="l"/>
              </a:tabLst>
            </a:pPr>
            <a:r>
              <a:rPr lang="en-US" sz="1200" dirty="0">
                <a:solidFill>
                  <a:srgbClr val="000000"/>
                </a:solidFill>
                <a:latin typeface="Arial" pitchFamily="34" charset="0"/>
                <a:cs typeface="Arial" pitchFamily="34" charset="0"/>
              </a:rPr>
              <a:t> Own unit disposition. (Task, Purpose, Front Line Trace etc.)</a:t>
            </a:r>
          </a:p>
          <a:p>
            <a:pPr marL="455613" lvl="1" eaLnBrk="0" fontAlgn="base" hangingPunct="0">
              <a:spcBef>
                <a:spcPct val="0"/>
              </a:spcBef>
              <a:spcAft>
                <a:spcPct val="0"/>
              </a:spcAft>
              <a:buFont typeface="Wingdings" pitchFamily="2" charset="2"/>
              <a:buChar char=""/>
              <a:tabLst>
                <a:tab pos="455613" algn="l"/>
              </a:tabLst>
            </a:pPr>
            <a:r>
              <a:rPr lang="en-US" sz="1200" dirty="0">
                <a:solidFill>
                  <a:srgbClr val="000000"/>
                </a:solidFill>
                <a:latin typeface="Arial" pitchFamily="34" charset="0"/>
                <a:cs typeface="Arial" pitchFamily="34" charset="0"/>
              </a:rPr>
              <a:t> Unit level Graphics.</a:t>
            </a:r>
          </a:p>
          <a:p>
            <a:pPr marL="455613" lvl="1" eaLnBrk="0" fontAlgn="base" hangingPunct="0">
              <a:spcBef>
                <a:spcPct val="0"/>
              </a:spcBef>
              <a:spcAft>
                <a:spcPct val="0"/>
              </a:spcAft>
              <a:buFont typeface="Wingdings" pitchFamily="2" charset="2"/>
              <a:buChar char=""/>
              <a:tabLst>
                <a:tab pos="455613" algn="l"/>
              </a:tabLst>
            </a:pPr>
            <a:r>
              <a:rPr lang="en-US" sz="1200" dirty="0">
                <a:solidFill>
                  <a:srgbClr val="000000"/>
                </a:solidFill>
                <a:latin typeface="Arial" pitchFamily="34" charset="0"/>
                <a:cs typeface="Arial" pitchFamily="34" charset="0"/>
              </a:rPr>
              <a:t> Location of obstacles, IEDs, and contaminated areas</a:t>
            </a:r>
          </a:p>
          <a:p>
            <a:pPr marL="455613" lvl="1" eaLnBrk="0" fontAlgn="base" hangingPunct="0">
              <a:spcBef>
                <a:spcPct val="0"/>
              </a:spcBef>
              <a:spcAft>
                <a:spcPct val="0"/>
              </a:spcAft>
              <a:buFont typeface="Wingdings" pitchFamily="2" charset="2"/>
              <a:buChar char=""/>
              <a:tabLst>
                <a:tab pos="455613" algn="l"/>
              </a:tabLst>
            </a:pPr>
            <a:r>
              <a:rPr lang="en-US" sz="1200" dirty="0">
                <a:solidFill>
                  <a:srgbClr val="000000"/>
                </a:solidFill>
                <a:latin typeface="Arial" pitchFamily="34" charset="0"/>
                <a:cs typeface="Arial" pitchFamily="34" charset="0"/>
              </a:rPr>
              <a:t> Frequencies, and Call Signs</a:t>
            </a:r>
          </a:p>
          <a:p>
            <a:pPr marL="455613" lvl="1" eaLnBrk="0" fontAlgn="base" hangingPunct="0">
              <a:spcBef>
                <a:spcPct val="0"/>
              </a:spcBef>
              <a:spcAft>
                <a:spcPct val="0"/>
              </a:spcAft>
              <a:buFont typeface="Wingdings" pitchFamily="2" charset="2"/>
              <a:buChar char=""/>
              <a:tabLst>
                <a:tab pos="455613" algn="l"/>
              </a:tabLst>
            </a:pPr>
            <a:r>
              <a:rPr lang="en-US" sz="1200" dirty="0">
                <a:solidFill>
                  <a:srgbClr val="000000"/>
                </a:solidFill>
                <a:latin typeface="Arial" pitchFamily="34" charset="0"/>
                <a:cs typeface="Arial" pitchFamily="34" charset="0"/>
              </a:rPr>
              <a:t> Recognition signals</a:t>
            </a:r>
          </a:p>
          <a:p>
            <a:pPr marL="455613" lvl="1" eaLnBrk="0" fontAlgn="base" hangingPunct="0">
              <a:spcBef>
                <a:spcPct val="0"/>
              </a:spcBef>
              <a:spcAft>
                <a:spcPct val="0"/>
              </a:spcAft>
              <a:buFont typeface="Wingdings" pitchFamily="2" charset="2"/>
              <a:buChar char=""/>
              <a:tabLst>
                <a:tab pos="455613" algn="l"/>
              </a:tabLst>
            </a:pPr>
            <a:r>
              <a:rPr lang="en-US" sz="1200" dirty="0">
                <a:solidFill>
                  <a:srgbClr val="000000"/>
                </a:solidFill>
                <a:latin typeface="Arial" pitchFamily="34" charset="0"/>
                <a:cs typeface="Arial" pitchFamily="34" charset="0"/>
              </a:rPr>
              <a:t> Tactical support available</a:t>
            </a:r>
          </a:p>
          <a:p>
            <a:pPr marL="455613" lvl="1" eaLnBrk="0" fontAlgn="base" hangingPunct="0">
              <a:spcBef>
                <a:spcPct val="0"/>
              </a:spcBef>
              <a:spcAft>
                <a:spcPct val="0"/>
              </a:spcAft>
              <a:buFont typeface="Wingdings" pitchFamily="2" charset="2"/>
              <a:buChar char=""/>
              <a:tabLst>
                <a:tab pos="455613" algn="l"/>
              </a:tabLst>
            </a:pPr>
            <a:r>
              <a:rPr lang="en-US" sz="1200" dirty="0">
                <a:solidFill>
                  <a:srgbClr val="000000"/>
                </a:solidFill>
                <a:latin typeface="Arial" pitchFamily="34" charset="0"/>
                <a:cs typeface="Arial" pitchFamily="34" charset="0"/>
              </a:rPr>
              <a:t> Location of next Contact/Coordination Point</a:t>
            </a:r>
          </a:p>
          <a:p>
            <a:pPr eaLnBrk="0" fontAlgn="base" hangingPunct="0">
              <a:spcBef>
                <a:spcPct val="0"/>
              </a:spcBef>
              <a:spcAft>
                <a:spcPct val="0"/>
              </a:spcAft>
              <a:tabLst>
                <a:tab pos="455613" algn="l"/>
              </a:tabLst>
            </a:pPr>
            <a:endParaRPr lang="en-US" sz="1700" dirty="0">
              <a:solidFill>
                <a:srgbClr val="00000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Number Placeholder 5"/>
          <p:cNvSpPr>
            <a:spLocks noGrp="1"/>
          </p:cNvSpPr>
          <p:nvPr>
            <p:ph type="sldNum" sz="quarter" idx="12"/>
          </p:nvPr>
        </p:nvSpPr>
        <p:spPr>
          <a:xfrm>
            <a:off x="5260975" y="8509000"/>
            <a:ext cx="1597025" cy="635000"/>
          </a:xfrm>
          <a:noFill/>
        </p:spPr>
        <p:txBody>
          <a:bodyPr/>
          <a:lstStyle/>
          <a:p>
            <a:fld id="{417E955C-474E-4E6A-946E-D7B9B9FF695F}" type="slidenum">
              <a:rPr lang="en-US" smtClean="0">
                <a:solidFill>
                  <a:srgbClr val="000000"/>
                </a:solidFill>
                <a:latin typeface="Arial" pitchFamily="34" charset="0"/>
                <a:cs typeface="Arial" pitchFamily="34" charset="0"/>
              </a:rPr>
              <a:pPr/>
              <a:t>16</a:t>
            </a:fld>
            <a:endParaRPr lang="en-US" dirty="0" smtClean="0">
              <a:solidFill>
                <a:srgbClr val="000000"/>
              </a:solidFill>
              <a:latin typeface="Arial" pitchFamily="34" charset="0"/>
              <a:cs typeface="Arial" pitchFamily="34" charset="0"/>
            </a:endParaRPr>
          </a:p>
        </p:txBody>
      </p:sp>
      <p:sp>
        <p:nvSpPr>
          <p:cNvPr id="114690" name="Rectangle 2"/>
          <p:cNvSpPr>
            <a:spLocks noChangeArrowheads="1"/>
          </p:cNvSpPr>
          <p:nvPr/>
        </p:nvSpPr>
        <p:spPr bwMode="auto">
          <a:xfrm>
            <a:off x="0" y="228600"/>
            <a:ext cx="6858000" cy="762000"/>
          </a:xfrm>
          <a:prstGeom prst="rect">
            <a:avLst/>
          </a:prstGeom>
          <a:noFill/>
          <a:ln w="9525">
            <a:noFill/>
            <a:miter lim="800000"/>
            <a:headEnd/>
            <a:tailEnd/>
          </a:ln>
        </p:spPr>
        <p:txBody>
          <a:bodyPr lIns="48220" tIns="24112" rIns="48220" bIns="24112"/>
          <a:lstStyle/>
          <a:p>
            <a:pPr algn="ctr" fontAlgn="base">
              <a:spcBef>
                <a:spcPct val="0"/>
              </a:spcBef>
              <a:spcAft>
                <a:spcPct val="0"/>
              </a:spcAft>
            </a:pPr>
            <a:r>
              <a:rPr lang="en-US" sz="2400" b="1" i="1" cap="all"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Relief </a:t>
            </a:r>
            <a:r>
              <a:rPr lang="en-US" sz="2400" b="1" i="1" cap="all" dirty="0">
                <a:solidFill>
                  <a:srgbClr val="000000"/>
                </a:solidFill>
                <a:effectLst>
                  <a:outerShdw blurRad="38100" dist="38100" dir="2700000" algn="tl">
                    <a:srgbClr val="000000">
                      <a:alpha val="43137"/>
                    </a:srgbClr>
                  </a:outerShdw>
                </a:effectLst>
                <a:latin typeface="Arial" pitchFamily="34" charset="0"/>
                <a:cs typeface="Arial" pitchFamily="34" charset="0"/>
              </a:rPr>
              <a:t>in Place Checklist</a:t>
            </a:r>
          </a:p>
        </p:txBody>
      </p:sp>
      <p:sp>
        <p:nvSpPr>
          <p:cNvPr id="114694" name="Rectangle 4"/>
          <p:cNvSpPr>
            <a:spLocks noChangeArrowheads="1"/>
          </p:cNvSpPr>
          <p:nvPr/>
        </p:nvSpPr>
        <p:spPr bwMode="auto">
          <a:xfrm>
            <a:off x="304800" y="990600"/>
            <a:ext cx="6400800" cy="7694410"/>
          </a:xfrm>
          <a:prstGeom prst="rect">
            <a:avLst/>
          </a:prstGeom>
          <a:noFill/>
          <a:ln w="9525">
            <a:noFill/>
            <a:miter lim="800000"/>
            <a:headEnd/>
            <a:tailEnd/>
          </a:ln>
        </p:spPr>
        <p:txBody>
          <a:bodyPr lIns="91435" tIns="45718" rIns="91435" bIns="45718">
            <a:spAutoFit/>
          </a:bodyPr>
          <a:lstStyle/>
          <a:p>
            <a:pPr marL="342900" indent="-342900" fontAlgn="base">
              <a:spcBef>
                <a:spcPct val="0"/>
              </a:spcBef>
              <a:spcAft>
                <a:spcPct val="0"/>
              </a:spcAft>
              <a:tabLst>
                <a:tab pos="-3771900" algn="l"/>
                <a:tab pos="288925" algn="l"/>
              </a:tabLst>
            </a:pPr>
            <a:r>
              <a:rPr lang="en-US" sz="1400" b="1" u="sng" dirty="0">
                <a:solidFill>
                  <a:srgbClr val="000000"/>
                </a:solidFill>
                <a:latin typeface="Arial" pitchFamily="34" charset="0"/>
                <a:cs typeface="Arial" pitchFamily="34" charset="0"/>
              </a:rPr>
              <a:t>Relief In Place Checklist</a:t>
            </a:r>
          </a:p>
          <a:p>
            <a:pPr marL="342900" indent="-342900" fontAlgn="base">
              <a:spcBef>
                <a:spcPct val="0"/>
              </a:spcBef>
              <a:spcAft>
                <a:spcPct val="0"/>
              </a:spcAft>
              <a:tabLst>
                <a:tab pos="-3771900" algn="l"/>
                <a:tab pos="288925" algn="l"/>
              </a:tabLst>
            </a:pPr>
            <a:r>
              <a:rPr lang="en-US" sz="1200" dirty="0">
                <a:solidFill>
                  <a:srgbClr val="000000"/>
                </a:solidFill>
                <a:latin typeface="Arial" pitchFamily="34" charset="0"/>
                <a:cs typeface="Arial" pitchFamily="34" charset="0"/>
              </a:rPr>
              <a:t>1.  Link up and coordination.</a:t>
            </a:r>
            <a:endParaRPr lang="en-US" sz="1200" b="1" dirty="0">
              <a:solidFill>
                <a:srgbClr val="000000"/>
              </a:solidFill>
              <a:latin typeface="Arial" pitchFamily="34" charset="0"/>
              <a:cs typeface="Arial" pitchFamily="34" charset="0"/>
            </a:endParaRPr>
          </a:p>
          <a:p>
            <a:pPr marL="342900" indent="-342900" fontAlgn="base">
              <a:spcBef>
                <a:spcPct val="0"/>
              </a:spcBef>
              <a:spcAft>
                <a:spcPct val="0"/>
              </a:spcAft>
              <a:tabLst>
                <a:tab pos="-3771900" algn="l"/>
                <a:tab pos="288925" algn="l"/>
              </a:tabLst>
            </a:pPr>
            <a:r>
              <a:rPr lang="en-US" sz="1200" b="1" dirty="0">
                <a:solidFill>
                  <a:srgbClr val="000000"/>
                </a:solidFill>
                <a:latin typeface="Arial" pitchFamily="34" charset="0"/>
                <a:cs typeface="Arial" pitchFamily="34" charset="0"/>
              </a:rPr>
              <a:t>A.  Link up.</a:t>
            </a:r>
            <a:endParaRPr lang="en-US" sz="1200" dirty="0">
              <a:solidFill>
                <a:srgbClr val="000000"/>
              </a:solidFill>
              <a:latin typeface="Arial" pitchFamily="34" charset="0"/>
              <a:cs typeface="Arial" pitchFamily="34" charset="0"/>
            </a:endParaRPr>
          </a:p>
          <a:p>
            <a:pPr marL="342900" indent="-342900" fontAlgn="base">
              <a:spcBef>
                <a:spcPct val="0"/>
              </a:spcBef>
              <a:spcAft>
                <a:spcPct val="0"/>
              </a:spcAft>
              <a:buFont typeface="Wingdings" pitchFamily="2" charset="2"/>
              <a:buChar char="q"/>
              <a:tabLst>
                <a:tab pos="-3771900" algn="l"/>
                <a:tab pos="288925" algn="l"/>
              </a:tabLst>
            </a:pPr>
            <a:r>
              <a:rPr lang="en-US" sz="1200" dirty="0">
                <a:solidFill>
                  <a:srgbClr val="000000"/>
                </a:solidFill>
                <a:latin typeface="Arial" pitchFamily="34" charset="0"/>
                <a:cs typeface="Arial" pitchFamily="34" charset="0"/>
              </a:rPr>
              <a:t>(1) Units contact each other via FM(P) net to work out exact linkup location (FBCB2 is Alternate).</a:t>
            </a:r>
          </a:p>
          <a:p>
            <a:pPr marL="342900" indent="-342900" fontAlgn="base">
              <a:spcBef>
                <a:spcPct val="0"/>
              </a:spcBef>
              <a:spcAft>
                <a:spcPct val="0"/>
              </a:spcAft>
              <a:buFont typeface="Wingdings" pitchFamily="2" charset="2"/>
              <a:buChar char="q"/>
              <a:tabLst>
                <a:tab pos="-3771900" algn="l"/>
                <a:tab pos="288925" algn="l"/>
              </a:tabLst>
            </a:pPr>
            <a:r>
              <a:rPr lang="en-US" sz="1200" dirty="0">
                <a:solidFill>
                  <a:srgbClr val="000000"/>
                </a:solidFill>
                <a:latin typeface="Arial" pitchFamily="34" charset="0"/>
                <a:cs typeface="Arial" pitchFamily="34" charset="0"/>
              </a:rPr>
              <a:t>(2) Unit leaders at each relieving point identify link up point (rotate to avoid patterning).</a:t>
            </a:r>
          </a:p>
          <a:p>
            <a:pPr marL="342900" indent="-342900" fontAlgn="base">
              <a:spcBef>
                <a:spcPct val="0"/>
              </a:spcBef>
              <a:spcAft>
                <a:spcPct val="0"/>
              </a:spcAft>
              <a:buFont typeface="Wingdings" pitchFamily="2" charset="2"/>
              <a:buChar char="q"/>
              <a:tabLst>
                <a:tab pos="-3771900" algn="l"/>
                <a:tab pos="288925" algn="l"/>
              </a:tabLst>
            </a:pPr>
            <a:r>
              <a:rPr lang="en-US" sz="1200" dirty="0">
                <a:solidFill>
                  <a:srgbClr val="000000"/>
                </a:solidFill>
                <a:latin typeface="Arial" pitchFamily="34" charset="0"/>
                <a:cs typeface="Arial" pitchFamily="34" charset="0"/>
              </a:rPr>
              <a:t>(3) Both units responsible for security during link up.</a:t>
            </a:r>
            <a:endParaRPr lang="en-US" sz="1200" b="1" dirty="0">
              <a:solidFill>
                <a:srgbClr val="000000"/>
              </a:solidFill>
              <a:latin typeface="Arial" pitchFamily="34" charset="0"/>
              <a:cs typeface="Arial" pitchFamily="34" charset="0"/>
            </a:endParaRPr>
          </a:p>
          <a:p>
            <a:pPr marL="342900" indent="-342900" fontAlgn="base">
              <a:spcBef>
                <a:spcPct val="0"/>
              </a:spcBef>
              <a:spcAft>
                <a:spcPct val="0"/>
              </a:spcAft>
              <a:tabLst>
                <a:tab pos="-3771900" algn="l"/>
                <a:tab pos="288925" algn="l"/>
              </a:tabLst>
            </a:pPr>
            <a:r>
              <a:rPr lang="en-US" sz="1200" b="1" dirty="0">
                <a:solidFill>
                  <a:srgbClr val="000000"/>
                </a:solidFill>
                <a:latin typeface="Arial" pitchFamily="34" charset="0"/>
                <a:cs typeface="Arial" pitchFamily="34" charset="0"/>
              </a:rPr>
              <a:t>B.  Information Exchange</a:t>
            </a:r>
            <a:r>
              <a:rPr lang="en-US" sz="1200" dirty="0">
                <a:solidFill>
                  <a:srgbClr val="000000"/>
                </a:solidFill>
                <a:latin typeface="Arial" pitchFamily="34" charset="0"/>
                <a:cs typeface="Arial" pitchFamily="34" charset="0"/>
              </a:rPr>
              <a:t>.</a:t>
            </a:r>
          </a:p>
          <a:p>
            <a:pPr marL="342900" indent="-342900" fontAlgn="base">
              <a:spcBef>
                <a:spcPct val="0"/>
              </a:spcBef>
              <a:spcAft>
                <a:spcPct val="0"/>
              </a:spcAft>
              <a:buFont typeface="Wingdings" pitchFamily="2" charset="2"/>
              <a:buChar char="q"/>
              <a:tabLst>
                <a:tab pos="-3771900" algn="l"/>
                <a:tab pos="288925" algn="l"/>
              </a:tabLst>
            </a:pPr>
            <a:r>
              <a:rPr lang="en-US" sz="1200" dirty="0">
                <a:solidFill>
                  <a:srgbClr val="000000"/>
                </a:solidFill>
                <a:latin typeface="Arial" pitchFamily="34" charset="0"/>
                <a:cs typeface="Arial" pitchFamily="34" charset="0"/>
              </a:rPr>
              <a:t>(1) Location of weapon systems by type (sniper rifles, crew served, etc.).</a:t>
            </a:r>
          </a:p>
          <a:p>
            <a:pPr marL="342900" indent="-342900" fontAlgn="base">
              <a:spcBef>
                <a:spcPct val="0"/>
              </a:spcBef>
              <a:spcAft>
                <a:spcPct val="0"/>
              </a:spcAft>
              <a:buFont typeface="Wingdings" pitchFamily="2" charset="2"/>
              <a:buChar char="q"/>
              <a:tabLst>
                <a:tab pos="-3771900" algn="l"/>
                <a:tab pos="288925" algn="l"/>
              </a:tabLst>
            </a:pPr>
            <a:r>
              <a:rPr lang="en-US" sz="1200" dirty="0">
                <a:solidFill>
                  <a:srgbClr val="000000"/>
                </a:solidFill>
                <a:latin typeface="Arial" pitchFamily="34" charset="0"/>
                <a:cs typeface="Arial" pitchFamily="34" charset="0"/>
              </a:rPr>
              <a:t>(2) Last known enemy contact(s) (SALUTE report and form of contact [i.e. Indirect, Direct, Observation or Obstacle/IED]).</a:t>
            </a:r>
          </a:p>
          <a:p>
            <a:pPr marL="342900" indent="-342900" fontAlgn="base">
              <a:spcBef>
                <a:spcPct val="0"/>
              </a:spcBef>
              <a:spcAft>
                <a:spcPct val="0"/>
              </a:spcAft>
              <a:buFont typeface="Wingdings" pitchFamily="2" charset="2"/>
              <a:buChar char="q"/>
              <a:tabLst>
                <a:tab pos="-3771900" algn="l"/>
                <a:tab pos="288925" algn="l"/>
              </a:tabLst>
            </a:pPr>
            <a:r>
              <a:rPr lang="en-US" sz="1200" dirty="0">
                <a:solidFill>
                  <a:srgbClr val="000000"/>
                </a:solidFill>
                <a:latin typeface="Arial" pitchFamily="34" charset="0"/>
                <a:cs typeface="Arial" pitchFamily="34" charset="0"/>
              </a:rPr>
              <a:t>(3) Last known suspicious activity (SALUTE report and form of contact [i.e. Indirect, Direct, Observation or Obstacle/IED]).</a:t>
            </a:r>
          </a:p>
          <a:p>
            <a:pPr marL="342900" indent="-342900" fontAlgn="base">
              <a:spcBef>
                <a:spcPct val="0"/>
              </a:spcBef>
              <a:spcAft>
                <a:spcPct val="0"/>
              </a:spcAft>
              <a:buFont typeface="Wingdings" pitchFamily="2" charset="2"/>
              <a:buChar char="q"/>
              <a:tabLst>
                <a:tab pos="-3771900" algn="l"/>
                <a:tab pos="288925" algn="l"/>
              </a:tabLst>
            </a:pPr>
            <a:r>
              <a:rPr lang="en-US" sz="1200" dirty="0">
                <a:solidFill>
                  <a:srgbClr val="000000"/>
                </a:solidFill>
                <a:latin typeface="Arial" pitchFamily="34" charset="0"/>
                <a:cs typeface="Arial" pitchFamily="34" charset="0"/>
              </a:rPr>
              <a:t>(4) All Friendly unit (to include Local Security Forces and MPs if known) dispositions (location, composition, orientation, scheduled patrols and FM frequencies). </a:t>
            </a:r>
          </a:p>
          <a:p>
            <a:pPr marL="342900" indent="-342900" fontAlgn="base">
              <a:spcBef>
                <a:spcPct val="0"/>
              </a:spcBef>
              <a:spcAft>
                <a:spcPct val="0"/>
              </a:spcAft>
              <a:buFont typeface="Wingdings" pitchFamily="2" charset="2"/>
              <a:buChar char="q"/>
              <a:tabLst>
                <a:tab pos="-3771900" algn="l"/>
                <a:tab pos="288925" algn="l"/>
              </a:tabLst>
            </a:pPr>
            <a:r>
              <a:rPr lang="en-US" sz="1200" dirty="0">
                <a:solidFill>
                  <a:srgbClr val="000000"/>
                </a:solidFill>
                <a:latin typeface="Arial" pitchFamily="34" charset="0"/>
                <a:cs typeface="Arial" pitchFamily="34" charset="0"/>
              </a:rPr>
              <a:t>(5) Known adjacent unit large scale operations.</a:t>
            </a:r>
          </a:p>
          <a:p>
            <a:pPr marL="342900" indent="-342900" fontAlgn="base">
              <a:spcBef>
                <a:spcPct val="0"/>
              </a:spcBef>
              <a:spcAft>
                <a:spcPct val="0"/>
              </a:spcAft>
              <a:buFont typeface="Wingdings" pitchFamily="2" charset="2"/>
              <a:buChar char="q"/>
              <a:tabLst>
                <a:tab pos="-3771900" algn="l"/>
                <a:tab pos="288925" algn="l"/>
              </a:tabLst>
            </a:pPr>
            <a:r>
              <a:rPr lang="en-US" sz="1200" dirty="0">
                <a:solidFill>
                  <a:srgbClr val="000000"/>
                </a:solidFill>
                <a:latin typeface="Arial" pitchFamily="34" charset="0"/>
                <a:cs typeface="Arial" pitchFamily="34" charset="0"/>
              </a:rPr>
              <a:t>(6) UAV and Attack Aviation scheduled windows of support, flight plan, etc.</a:t>
            </a:r>
          </a:p>
          <a:p>
            <a:pPr marL="342900" indent="-342900" fontAlgn="base">
              <a:spcBef>
                <a:spcPct val="0"/>
              </a:spcBef>
              <a:spcAft>
                <a:spcPct val="0"/>
              </a:spcAft>
              <a:buFont typeface="Wingdings" pitchFamily="2" charset="2"/>
              <a:buChar char="q"/>
              <a:tabLst>
                <a:tab pos="-3771900" algn="l"/>
                <a:tab pos="288925" algn="l"/>
              </a:tabLst>
            </a:pPr>
            <a:r>
              <a:rPr lang="en-US" sz="1200" dirty="0">
                <a:solidFill>
                  <a:srgbClr val="000000"/>
                </a:solidFill>
                <a:latin typeface="Arial" pitchFamily="34" charset="0"/>
                <a:cs typeface="Arial" pitchFamily="34" charset="0"/>
              </a:rPr>
              <a:t>(7) Raven / Shadow Operator BHO.</a:t>
            </a:r>
          </a:p>
          <a:p>
            <a:pPr marL="342900" indent="-342900" fontAlgn="base">
              <a:spcBef>
                <a:spcPct val="0"/>
              </a:spcBef>
              <a:spcAft>
                <a:spcPct val="0"/>
              </a:spcAft>
              <a:buFont typeface="Wingdings" pitchFamily="2" charset="2"/>
              <a:buChar char="q"/>
              <a:tabLst>
                <a:tab pos="-3771900" algn="l"/>
                <a:tab pos="288925" algn="l"/>
              </a:tabLst>
            </a:pPr>
            <a:r>
              <a:rPr lang="en-US" sz="1200" dirty="0">
                <a:solidFill>
                  <a:srgbClr val="000000"/>
                </a:solidFill>
                <a:latin typeface="Arial" pitchFamily="34" charset="0"/>
                <a:cs typeface="Arial" pitchFamily="34" charset="0"/>
              </a:rPr>
              <a:t>(8) Position Range Card exchange (Terrain orientation, TRPs, sectors of fire, RFLs, obstacles, etc.).</a:t>
            </a:r>
          </a:p>
          <a:p>
            <a:pPr marL="342900" indent="-342900" fontAlgn="base">
              <a:spcBef>
                <a:spcPct val="0"/>
              </a:spcBef>
              <a:spcAft>
                <a:spcPct val="0"/>
              </a:spcAft>
              <a:buFont typeface="Wingdings" pitchFamily="2" charset="2"/>
              <a:buChar char="q"/>
              <a:tabLst>
                <a:tab pos="-3771900" algn="l"/>
                <a:tab pos="288925" algn="l"/>
              </a:tabLst>
            </a:pPr>
            <a:r>
              <a:rPr lang="en-US" sz="1200" dirty="0">
                <a:solidFill>
                  <a:srgbClr val="000000"/>
                </a:solidFill>
                <a:latin typeface="Arial" pitchFamily="34" charset="0"/>
                <a:cs typeface="Arial" pitchFamily="34" charset="0"/>
              </a:rPr>
              <a:t>(9) Unit Fire Plan (Friendly EAs, Fields of fire, Fratricide prevention measures, etc.).</a:t>
            </a:r>
          </a:p>
          <a:p>
            <a:pPr marL="342900" indent="-342900" fontAlgn="base">
              <a:spcBef>
                <a:spcPct val="0"/>
              </a:spcBef>
              <a:spcAft>
                <a:spcPct val="0"/>
              </a:spcAft>
              <a:buFont typeface="Wingdings" pitchFamily="2" charset="2"/>
              <a:buChar char="q"/>
              <a:tabLst>
                <a:tab pos="-3771900" algn="l"/>
                <a:tab pos="288925" algn="l"/>
              </a:tabLst>
            </a:pPr>
            <a:r>
              <a:rPr lang="en-US" sz="1200" dirty="0">
                <a:solidFill>
                  <a:srgbClr val="000000"/>
                </a:solidFill>
                <a:latin typeface="Arial" pitchFamily="34" charset="0"/>
                <a:cs typeface="Arial" pitchFamily="34" charset="0"/>
              </a:rPr>
              <a:t>(10) Unit Obstacle Plan (if any).</a:t>
            </a:r>
          </a:p>
          <a:p>
            <a:pPr marL="342900" indent="-342900" fontAlgn="base">
              <a:spcBef>
                <a:spcPct val="0"/>
              </a:spcBef>
              <a:spcAft>
                <a:spcPct val="0"/>
              </a:spcAft>
              <a:buFont typeface="Wingdings" pitchFamily="2" charset="2"/>
              <a:buChar char="q"/>
              <a:tabLst>
                <a:tab pos="-3771900" algn="l"/>
                <a:tab pos="288925" algn="l"/>
              </a:tabLst>
            </a:pPr>
            <a:r>
              <a:rPr lang="en-US" sz="1200" dirty="0">
                <a:solidFill>
                  <a:srgbClr val="000000"/>
                </a:solidFill>
                <a:latin typeface="Arial" pitchFamily="34" charset="0"/>
                <a:cs typeface="Arial" pitchFamily="34" charset="0"/>
              </a:rPr>
              <a:t>(11) MEDEVAC LZ (location and confirmation TOC has location).</a:t>
            </a:r>
          </a:p>
          <a:p>
            <a:pPr marL="342900" indent="-342900" fontAlgn="base">
              <a:spcBef>
                <a:spcPct val="0"/>
              </a:spcBef>
              <a:spcAft>
                <a:spcPct val="0"/>
              </a:spcAft>
              <a:buFont typeface="Wingdings" pitchFamily="2" charset="2"/>
              <a:buChar char="q"/>
              <a:tabLst>
                <a:tab pos="-3771900" algn="l"/>
                <a:tab pos="288925" algn="l"/>
              </a:tabLst>
            </a:pPr>
            <a:r>
              <a:rPr lang="en-US" sz="1200" dirty="0">
                <a:solidFill>
                  <a:srgbClr val="000000"/>
                </a:solidFill>
                <a:latin typeface="Arial" pitchFamily="34" charset="0"/>
                <a:cs typeface="Arial" pitchFamily="34" charset="0"/>
              </a:rPr>
              <a:t>(12) Any additional Graphic Control Measures created during that shift.</a:t>
            </a:r>
            <a:endParaRPr lang="en-US" sz="1200" b="1" dirty="0">
              <a:solidFill>
                <a:srgbClr val="000000"/>
              </a:solidFill>
              <a:latin typeface="Arial" pitchFamily="34" charset="0"/>
              <a:cs typeface="Arial" pitchFamily="34" charset="0"/>
            </a:endParaRPr>
          </a:p>
          <a:p>
            <a:pPr marL="342900" indent="-342900" fontAlgn="base">
              <a:spcBef>
                <a:spcPct val="0"/>
              </a:spcBef>
              <a:spcAft>
                <a:spcPct val="0"/>
              </a:spcAft>
              <a:tabLst>
                <a:tab pos="-3771900" algn="l"/>
                <a:tab pos="288925" algn="l"/>
              </a:tabLst>
            </a:pPr>
            <a:r>
              <a:rPr lang="en-US" sz="1200" b="1" dirty="0">
                <a:solidFill>
                  <a:srgbClr val="000000"/>
                </a:solidFill>
                <a:latin typeface="Arial" pitchFamily="34" charset="0"/>
                <a:cs typeface="Arial" pitchFamily="34" charset="0"/>
              </a:rPr>
              <a:t>C.  Coordinate</a:t>
            </a:r>
            <a:r>
              <a:rPr lang="en-US" sz="1200" dirty="0">
                <a:solidFill>
                  <a:srgbClr val="000000"/>
                </a:solidFill>
                <a:latin typeface="Arial" pitchFamily="34" charset="0"/>
                <a:cs typeface="Arial" pitchFamily="34" charset="0"/>
              </a:rPr>
              <a:t>.</a:t>
            </a:r>
          </a:p>
          <a:p>
            <a:pPr marL="342900" indent="-342900" fontAlgn="base">
              <a:spcBef>
                <a:spcPct val="0"/>
              </a:spcBef>
              <a:spcAft>
                <a:spcPct val="0"/>
              </a:spcAft>
              <a:buFont typeface="Wingdings" pitchFamily="2" charset="2"/>
              <a:buChar char="q"/>
              <a:tabLst>
                <a:tab pos="-3771900" algn="l"/>
                <a:tab pos="288925" algn="l"/>
              </a:tabLst>
            </a:pPr>
            <a:r>
              <a:rPr lang="en-US" sz="1200" dirty="0">
                <a:solidFill>
                  <a:srgbClr val="000000"/>
                </a:solidFill>
                <a:latin typeface="Arial" pitchFamily="34" charset="0"/>
                <a:cs typeface="Arial" pitchFamily="34" charset="0"/>
              </a:rPr>
              <a:t>(1) Sequence of Relief (east to west, north to south, etc.).</a:t>
            </a:r>
          </a:p>
          <a:p>
            <a:pPr marL="342900" indent="-342900" fontAlgn="base">
              <a:spcBef>
                <a:spcPct val="0"/>
              </a:spcBef>
              <a:spcAft>
                <a:spcPct val="0"/>
              </a:spcAft>
              <a:buFont typeface="Wingdings" pitchFamily="2" charset="2"/>
              <a:buChar char="q"/>
              <a:tabLst>
                <a:tab pos="-3771900" algn="l"/>
                <a:tab pos="288925" algn="l"/>
              </a:tabLst>
            </a:pPr>
            <a:r>
              <a:rPr lang="en-US" sz="1200" dirty="0">
                <a:solidFill>
                  <a:srgbClr val="000000"/>
                </a:solidFill>
                <a:latin typeface="Arial" pitchFamily="34" charset="0"/>
                <a:cs typeface="Arial" pitchFamily="34" charset="0"/>
              </a:rPr>
              <a:t>(2) Turnover of OPs (mounted and dismounted).</a:t>
            </a:r>
          </a:p>
          <a:p>
            <a:pPr marL="342900" indent="-342900" fontAlgn="base">
              <a:spcBef>
                <a:spcPct val="0"/>
              </a:spcBef>
              <a:spcAft>
                <a:spcPct val="0"/>
              </a:spcAft>
              <a:buFont typeface="Wingdings" pitchFamily="2" charset="2"/>
              <a:buChar char="q"/>
              <a:tabLst>
                <a:tab pos="-3771900" algn="l"/>
                <a:tab pos="288925" algn="l"/>
              </a:tabLst>
            </a:pPr>
            <a:r>
              <a:rPr lang="en-US" sz="1200" dirty="0">
                <a:solidFill>
                  <a:srgbClr val="000000"/>
                </a:solidFill>
                <a:latin typeface="Arial" pitchFamily="34" charset="0"/>
                <a:cs typeface="Arial" pitchFamily="34" charset="0"/>
              </a:rPr>
              <a:t>(3) Turnover of C2.</a:t>
            </a:r>
          </a:p>
          <a:p>
            <a:pPr marL="342900" indent="-342900" fontAlgn="base">
              <a:spcBef>
                <a:spcPct val="0"/>
              </a:spcBef>
              <a:spcAft>
                <a:spcPct val="0"/>
              </a:spcAft>
              <a:buFont typeface="Wingdings" pitchFamily="2" charset="2"/>
              <a:buChar char="q"/>
              <a:tabLst>
                <a:tab pos="-3771900" algn="l"/>
                <a:tab pos="288925" algn="l"/>
              </a:tabLst>
            </a:pPr>
            <a:r>
              <a:rPr lang="en-US" sz="1200" dirty="0">
                <a:solidFill>
                  <a:srgbClr val="000000"/>
                </a:solidFill>
                <a:latin typeface="Arial" pitchFamily="34" charset="0"/>
                <a:cs typeface="Arial" pitchFamily="34" charset="0"/>
              </a:rPr>
              <a:t>(4) Relieved unit exfil routes.</a:t>
            </a:r>
          </a:p>
          <a:p>
            <a:pPr marL="342900" indent="-342900" fontAlgn="base">
              <a:spcBef>
                <a:spcPct val="0"/>
              </a:spcBef>
              <a:spcAft>
                <a:spcPct val="0"/>
              </a:spcAft>
              <a:buFont typeface="Wingdings" pitchFamily="2" charset="2"/>
              <a:buChar char="q"/>
              <a:tabLst>
                <a:tab pos="-3771900" algn="l"/>
                <a:tab pos="288925" algn="l"/>
              </a:tabLst>
            </a:pPr>
            <a:r>
              <a:rPr lang="en-US" sz="1200" dirty="0">
                <a:solidFill>
                  <a:srgbClr val="000000"/>
                </a:solidFill>
                <a:latin typeface="Arial" pitchFamily="34" charset="0"/>
                <a:cs typeface="Arial" pitchFamily="34" charset="0"/>
              </a:rPr>
              <a:t>(5) Transfer of any Classes of supply or equipment that remain at the position.</a:t>
            </a:r>
          </a:p>
          <a:p>
            <a:pPr marL="342900" indent="-342900" fontAlgn="base">
              <a:spcBef>
                <a:spcPct val="0"/>
              </a:spcBef>
              <a:spcAft>
                <a:spcPct val="0"/>
              </a:spcAft>
              <a:buFont typeface="Wingdings" pitchFamily="2" charset="2"/>
              <a:buChar char="q"/>
              <a:tabLst>
                <a:tab pos="-3771900" algn="l"/>
                <a:tab pos="288925" algn="l"/>
              </a:tabLst>
            </a:pPr>
            <a:r>
              <a:rPr lang="en-US" sz="1200" dirty="0">
                <a:solidFill>
                  <a:srgbClr val="000000"/>
                </a:solidFill>
                <a:latin typeface="Arial" pitchFamily="34" charset="0"/>
                <a:cs typeface="Arial" pitchFamily="34" charset="0"/>
              </a:rPr>
              <a:t>(6) Transfer of any personnel that remain at the position</a:t>
            </a:r>
            <a:endParaRPr lang="en-US" sz="1200" b="1" dirty="0">
              <a:solidFill>
                <a:srgbClr val="000000"/>
              </a:solidFill>
              <a:latin typeface="Arial" pitchFamily="34" charset="0"/>
              <a:cs typeface="Arial" pitchFamily="34" charset="0"/>
            </a:endParaRPr>
          </a:p>
          <a:p>
            <a:pPr marL="342900" indent="-342900" fontAlgn="base">
              <a:spcBef>
                <a:spcPct val="0"/>
              </a:spcBef>
              <a:spcAft>
                <a:spcPct val="0"/>
              </a:spcAft>
              <a:tabLst>
                <a:tab pos="-3771900" algn="l"/>
                <a:tab pos="288925" algn="l"/>
              </a:tabLst>
            </a:pPr>
            <a:r>
              <a:rPr lang="en-US" sz="1200" b="1" dirty="0">
                <a:solidFill>
                  <a:srgbClr val="000000"/>
                </a:solidFill>
                <a:latin typeface="Arial" pitchFamily="34" charset="0"/>
                <a:cs typeface="Arial" pitchFamily="34" charset="0"/>
              </a:rPr>
              <a:t>D.  Exfil and assumption of mission.</a:t>
            </a:r>
            <a:endParaRPr lang="en-US" sz="1200" dirty="0">
              <a:solidFill>
                <a:srgbClr val="000000"/>
              </a:solidFill>
              <a:latin typeface="Arial" pitchFamily="34" charset="0"/>
              <a:cs typeface="Arial" pitchFamily="34" charset="0"/>
            </a:endParaRPr>
          </a:p>
          <a:p>
            <a:pPr marL="342900" indent="-342900" fontAlgn="base">
              <a:spcBef>
                <a:spcPct val="0"/>
              </a:spcBef>
              <a:spcAft>
                <a:spcPct val="0"/>
              </a:spcAft>
              <a:buFont typeface="Wingdings" pitchFamily="2" charset="2"/>
              <a:buChar char="q"/>
              <a:tabLst>
                <a:tab pos="-3771900" algn="l"/>
                <a:tab pos="288925" algn="l"/>
              </a:tabLst>
            </a:pPr>
            <a:r>
              <a:rPr lang="en-US" sz="1200" dirty="0">
                <a:solidFill>
                  <a:srgbClr val="000000"/>
                </a:solidFill>
                <a:latin typeface="Arial" pitchFamily="34" charset="0"/>
                <a:cs typeface="Arial" pitchFamily="34" charset="0"/>
              </a:rPr>
              <a:t>(1) RIP preferably done during hours of limited visibility.</a:t>
            </a:r>
          </a:p>
          <a:p>
            <a:pPr marL="342900" indent="-342900" fontAlgn="base">
              <a:spcBef>
                <a:spcPct val="0"/>
              </a:spcBef>
              <a:spcAft>
                <a:spcPct val="0"/>
              </a:spcAft>
              <a:buFont typeface="Wingdings" pitchFamily="2" charset="2"/>
              <a:buChar char="q"/>
              <a:tabLst>
                <a:tab pos="-3771900" algn="l"/>
                <a:tab pos="288925" algn="l"/>
              </a:tabLst>
            </a:pPr>
            <a:r>
              <a:rPr lang="en-US" sz="1200" dirty="0">
                <a:solidFill>
                  <a:srgbClr val="000000"/>
                </a:solidFill>
                <a:latin typeface="Arial" pitchFamily="34" charset="0"/>
                <a:cs typeface="Arial" pitchFamily="34" charset="0"/>
              </a:rPr>
              <a:t>(2) Unit begins sequence of relief.</a:t>
            </a:r>
          </a:p>
          <a:p>
            <a:pPr marL="342900" indent="-342900" fontAlgn="base">
              <a:spcBef>
                <a:spcPct val="0"/>
              </a:spcBef>
              <a:spcAft>
                <a:spcPct val="0"/>
              </a:spcAft>
              <a:buFont typeface="Wingdings" pitchFamily="2" charset="2"/>
              <a:buChar char="q"/>
              <a:tabLst>
                <a:tab pos="-3771900" algn="l"/>
                <a:tab pos="288925" algn="l"/>
              </a:tabLst>
            </a:pPr>
            <a:r>
              <a:rPr lang="en-US" sz="1200" dirty="0">
                <a:solidFill>
                  <a:srgbClr val="000000"/>
                </a:solidFill>
                <a:latin typeface="Arial" pitchFamily="34" charset="0"/>
                <a:cs typeface="Arial" pitchFamily="34" charset="0"/>
              </a:rPr>
              <a:t>(3) Relieved unit moves along planned exfil routes to release point.</a:t>
            </a:r>
          </a:p>
          <a:p>
            <a:pPr marL="342900" indent="-342900" fontAlgn="base">
              <a:spcBef>
                <a:spcPct val="0"/>
              </a:spcBef>
              <a:spcAft>
                <a:spcPct val="0"/>
              </a:spcAft>
              <a:buFont typeface="Wingdings" pitchFamily="2" charset="2"/>
              <a:buChar char="q"/>
              <a:tabLst>
                <a:tab pos="-3771900" algn="l"/>
                <a:tab pos="288925" algn="l"/>
              </a:tabLst>
            </a:pPr>
            <a:r>
              <a:rPr lang="en-US" sz="1200" dirty="0">
                <a:solidFill>
                  <a:srgbClr val="000000"/>
                </a:solidFill>
                <a:latin typeface="Arial" pitchFamily="34" charset="0"/>
                <a:cs typeface="Arial" pitchFamily="34" charset="0"/>
              </a:rPr>
              <a:t>(4) Relief is conducted quickly and quietly maintaining the highest level of security.</a:t>
            </a:r>
          </a:p>
          <a:p>
            <a:pPr marL="342900" indent="-342900" fontAlgn="base">
              <a:spcBef>
                <a:spcPct val="0"/>
              </a:spcBef>
              <a:spcAft>
                <a:spcPct val="0"/>
              </a:spcAft>
              <a:buFont typeface="Wingdings" pitchFamily="2" charset="2"/>
              <a:buChar char="q"/>
              <a:tabLst>
                <a:tab pos="-3771900" algn="l"/>
                <a:tab pos="288925" algn="l"/>
              </a:tabLst>
            </a:pPr>
            <a:r>
              <a:rPr lang="en-US" sz="1200" dirty="0">
                <a:solidFill>
                  <a:srgbClr val="000000"/>
                </a:solidFill>
                <a:latin typeface="Arial" pitchFamily="34" charset="0"/>
                <a:cs typeface="Arial" pitchFamily="34" charset="0"/>
              </a:rPr>
              <a:t>(5) Transfer of responsibility for overall security now to relieving unit.</a:t>
            </a:r>
          </a:p>
          <a:p>
            <a:pPr marL="342900" indent="-342900" fontAlgn="base">
              <a:spcBef>
                <a:spcPct val="0"/>
              </a:spcBef>
              <a:spcAft>
                <a:spcPct val="0"/>
              </a:spcAft>
              <a:buFont typeface="Wingdings" pitchFamily="2" charset="2"/>
              <a:buChar char="q"/>
              <a:tabLst>
                <a:tab pos="-3771900" algn="l"/>
                <a:tab pos="288925" algn="l"/>
              </a:tabLst>
            </a:pPr>
            <a:r>
              <a:rPr lang="en-US" sz="1200" dirty="0">
                <a:solidFill>
                  <a:srgbClr val="000000"/>
                </a:solidFill>
                <a:latin typeface="Arial" pitchFamily="34" charset="0"/>
                <a:cs typeface="Arial" pitchFamily="34" charset="0"/>
              </a:rPr>
              <a:t>(6) Relieving unit and relieved unit operate on relieved units net until RIP is complete.</a:t>
            </a:r>
          </a:p>
          <a:p>
            <a:pPr marL="342900" indent="-342900" fontAlgn="base">
              <a:spcBef>
                <a:spcPct val="0"/>
              </a:spcBef>
              <a:spcAft>
                <a:spcPct val="0"/>
              </a:spcAft>
              <a:buFont typeface="Wingdings" pitchFamily="2" charset="2"/>
              <a:buChar char="q"/>
              <a:tabLst>
                <a:tab pos="-3771900" algn="l"/>
                <a:tab pos="288925" algn="l"/>
              </a:tabLst>
            </a:pPr>
            <a:r>
              <a:rPr lang="en-US" sz="1200" dirty="0">
                <a:solidFill>
                  <a:srgbClr val="000000"/>
                </a:solidFill>
                <a:latin typeface="Arial" pitchFamily="34" charset="0"/>
                <a:cs typeface="Arial" pitchFamily="34" charset="0"/>
              </a:rPr>
              <a:t>(7) Relieving unit subordinate positions inform relieving unit leader that all positions are established.</a:t>
            </a:r>
          </a:p>
          <a:p>
            <a:pPr marL="342900" indent="-342900" fontAlgn="base">
              <a:spcBef>
                <a:spcPct val="0"/>
              </a:spcBef>
              <a:spcAft>
                <a:spcPct val="0"/>
              </a:spcAft>
              <a:buFont typeface="Wingdings" pitchFamily="2" charset="2"/>
              <a:buChar char="q"/>
              <a:tabLst>
                <a:tab pos="-3771900" algn="l"/>
                <a:tab pos="288925" algn="l"/>
              </a:tabLst>
            </a:pPr>
            <a:r>
              <a:rPr lang="en-US" sz="1200" dirty="0">
                <a:solidFill>
                  <a:srgbClr val="000000"/>
                </a:solidFill>
                <a:latin typeface="Arial" pitchFamily="34" charset="0"/>
                <a:cs typeface="Arial" pitchFamily="34" charset="0"/>
              </a:rPr>
              <a:t>(8) RIP complete when relieving unit informs SQDN TOC via FM.</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0" y="873740"/>
            <a:ext cx="6858000" cy="7755969"/>
          </a:xfrm>
          <a:prstGeom prst="rect">
            <a:avLst/>
          </a:prstGeom>
          <a:noFill/>
          <a:ln w="9525">
            <a:noFill/>
            <a:miter lim="800000"/>
            <a:headEnd/>
            <a:tailEnd/>
          </a:ln>
        </p:spPr>
        <p:txBody>
          <a:bodyPr>
            <a:spAutoFit/>
          </a:bodyPr>
          <a:lstStyle/>
          <a:p>
            <a:pPr eaLnBrk="1" hangingPunct="1"/>
            <a:r>
              <a:rPr lang="en-US" sz="1500" dirty="0" smtClean="0">
                <a:latin typeface="Arial" pitchFamily="34" charset="0"/>
                <a:cs typeface="Arial" pitchFamily="34" charset="0"/>
              </a:rPr>
              <a:t>A </a:t>
            </a:r>
            <a:r>
              <a:rPr lang="en-US" sz="1500" dirty="0">
                <a:latin typeface="Arial" pitchFamily="34" charset="0"/>
                <a:cs typeface="Arial" pitchFamily="34" charset="0"/>
              </a:rPr>
              <a:t>Passage of Lines entails </a:t>
            </a:r>
            <a:r>
              <a:rPr lang="en-US" sz="1500" dirty="0">
                <a:solidFill>
                  <a:schemeClr val="accent2"/>
                </a:solidFill>
                <a:latin typeface="Arial" pitchFamily="34" charset="0"/>
                <a:cs typeface="Arial" pitchFamily="34" charset="0"/>
              </a:rPr>
              <a:t>movement of one or more units </a:t>
            </a:r>
            <a:r>
              <a:rPr lang="en-US" sz="1500" dirty="0">
                <a:solidFill>
                  <a:srgbClr val="FF0000"/>
                </a:solidFill>
                <a:latin typeface="Arial" pitchFamily="34" charset="0"/>
                <a:cs typeface="Arial" pitchFamily="34" charset="0"/>
              </a:rPr>
              <a:t>through</a:t>
            </a:r>
            <a:r>
              <a:rPr lang="en-US" sz="1500" dirty="0">
                <a:solidFill>
                  <a:schemeClr val="accent2"/>
                </a:solidFill>
                <a:latin typeface="Arial" pitchFamily="34" charset="0"/>
                <a:cs typeface="Arial" pitchFamily="34" charset="0"/>
              </a:rPr>
              <a:t> another unit</a:t>
            </a:r>
            <a:r>
              <a:rPr lang="en-US" sz="1500" dirty="0">
                <a:latin typeface="Arial" pitchFamily="34" charset="0"/>
                <a:cs typeface="Arial" pitchFamily="34" charset="0"/>
              </a:rPr>
              <a:t>.  This operation becomes necessary when the moving units(s) cannot bypass the stationary unit and must pass through it.  The </a:t>
            </a:r>
            <a:r>
              <a:rPr lang="en-US" sz="1500" dirty="0">
                <a:solidFill>
                  <a:schemeClr val="accent2"/>
                </a:solidFill>
                <a:latin typeface="Arial" pitchFamily="34" charset="0"/>
                <a:cs typeface="Arial" pitchFamily="34" charset="0"/>
              </a:rPr>
              <a:t>primary purpose of the passage is to maintain the momentum of the moving elements</a:t>
            </a:r>
            <a:r>
              <a:rPr lang="en-US" sz="1500" dirty="0">
                <a:latin typeface="Arial" pitchFamily="34" charset="0"/>
                <a:cs typeface="Arial" pitchFamily="34" charset="0"/>
              </a:rPr>
              <a:t>.  A passage of lines may be designated as either forward or rearward.</a:t>
            </a:r>
          </a:p>
          <a:p>
            <a:pPr eaLnBrk="1" hangingPunct="1"/>
            <a:r>
              <a:rPr lang="en-US" sz="1500" dirty="0">
                <a:latin typeface="Arial" pitchFamily="34" charset="0"/>
                <a:cs typeface="Arial" pitchFamily="34" charset="0"/>
              </a:rPr>
              <a:t>The </a:t>
            </a:r>
            <a:r>
              <a:rPr lang="en-US" sz="1500" dirty="0">
                <a:solidFill>
                  <a:schemeClr val="accent2"/>
                </a:solidFill>
                <a:latin typeface="Arial" pitchFamily="34" charset="0"/>
                <a:cs typeface="Arial" pitchFamily="34" charset="0"/>
              </a:rPr>
              <a:t>controlling task force</a:t>
            </a:r>
            <a:r>
              <a:rPr lang="en-US" sz="1500" dirty="0">
                <a:latin typeface="Arial" pitchFamily="34" charset="0"/>
                <a:cs typeface="Arial" pitchFamily="34" charset="0"/>
              </a:rPr>
              <a:t> is responsible for the planning and coordination of a passage of lines involving the company team.  </a:t>
            </a:r>
            <a:r>
              <a:rPr lang="en-US" sz="1500" dirty="0">
                <a:solidFill>
                  <a:schemeClr val="accent2"/>
                </a:solidFill>
                <a:latin typeface="Arial" pitchFamily="34" charset="0"/>
                <a:cs typeface="Arial" pitchFamily="34" charset="0"/>
              </a:rPr>
              <a:t>In some situations</a:t>
            </a:r>
            <a:r>
              <a:rPr lang="en-US" sz="1500" dirty="0">
                <a:latin typeface="Arial" pitchFamily="34" charset="0"/>
                <a:cs typeface="Arial" pitchFamily="34" charset="0"/>
              </a:rPr>
              <a:t>, as when the company team is using multiple passage routes (such as a separate route for each platoon), the </a:t>
            </a:r>
            <a:r>
              <a:rPr lang="en-US" sz="1500" dirty="0">
                <a:solidFill>
                  <a:schemeClr val="accent2"/>
                </a:solidFill>
                <a:latin typeface="Arial" pitchFamily="34" charset="0"/>
                <a:cs typeface="Arial" pitchFamily="34" charset="0"/>
              </a:rPr>
              <a:t>team commander must take responsibility for planning and coordinating each phase of the operations</a:t>
            </a:r>
            <a:r>
              <a:rPr lang="en-US" sz="1500" dirty="0">
                <a:latin typeface="Arial" pitchFamily="34" charset="0"/>
                <a:cs typeface="Arial" pitchFamily="34" charset="0"/>
              </a:rPr>
              <a:t>.   </a:t>
            </a:r>
          </a:p>
          <a:p>
            <a:pPr eaLnBrk="1" hangingPunct="1">
              <a:lnSpc>
                <a:spcPct val="80000"/>
              </a:lnSpc>
            </a:pPr>
            <a:endParaRPr lang="en-US" sz="1500" dirty="0">
              <a:solidFill>
                <a:schemeClr val="accent2"/>
              </a:solidFill>
              <a:latin typeface="Arial" pitchFamily="34" charset="0"/>
              <a:cs typeface="Arial" pitchFamily="34" charset="0"/>
            </a:endParaRPr>
          </a:p>
          <a:p>
            <a:pPr eaLnBrk="1" hangingPunct="1">
              <a:lnSpc>
                <a:spcPct val="80000"/>
              </a:lnSpc>
            </a:pPr>
            <a:endParaRPr lang="en-US" sz="1500" dirty="0">
              <a:solidFill>
                <a:schemeClr val="accent2"/>
              </a:solidFill>
              <a:latin typeface="Arial" pitchFamily="34" charset="0"/>
              <a:cs typeface="Arial" pitchFamily="34" charset="0"/>
            </a:endParaRPr>
          </a:p>
          <a:p>
            <a:pPr eaLnBrk="1" hangingPunct="1">
              <a:lnSpc>
                <a:spcPct val="80000"/>
              </a:lnSpc>
            </a:pPr>
            <a:r>
              <a:rPr lang="en-US" sz="1500" dirty="0">
                <a:solidFill>
                  <a:schemeClr val="accent2"/>
                </a:solidFill>
                <a:latin typeface="Arial" pitchFamily="34" charset="0"/>
                <a:cs typeface="Arial" pitchFamily="34" charset="0"/>
              </a:rPr>
              <a:t>Passage Lanes</a:t>
            </a:r>
            <a:r>
              <a:rPr lang="en-US" sz="1500" dirty="0">
                <a:latin typeface="Arial" pitchFamily="34" charset="0"/>
                <a:cs typeface="Arial" pitchFamily="34" charset="0"/>
              </a:rPr>
              <a:t>:  Passage should facilitate transition to follow-on missions.</a:t>
            </a:r>
          </a:p>
          <a:p>
            <a:pPr eaLnBrk="1" hangingPunct="1">
              <a:lnSpc>
                <a:spcPct val="80000"/>
              </a:lnSpc>
            </a:pPr>
            <a:endParaRPr lang="en-US" sz="1500" dirty="0">
              <a:latin typeface="Arial" pitchFamily="34" charset="0"/>
              <a:cs typeface="Arial" pitchFamily="34" charset="0"/>
            </a:endParaRPr>
          </a:p>
          <a:p>
            <a:pPr eaLnBrk="1" hangingPunct="1">
              <a:lnSpc>
                <a:spcPct val="80000"/>
              </a:lnSpc>
            </a:pPr>
            <a:r>
              <a:rPr lang="en-US" sz="1500" dirty="0">
                <a:solidFill>
                  <a:schemeClr val="accent2"/>
                </a:solidFill>
                <a:latin typeface="Arial" pitchFamily="34" charset="0"/>
                <a:cs typeface="Arial" pitchFamily="34" charset="0"/>
              </a:rPr>
              <a:t>Use of Deception</a:t>
            </a:r>
            <a:r>
              <a:rPr lang="en-US" sz="1500" dirty="0">
                <a:latin typeface="Arial" pitchFamily="34" charset="0"/>
                <a:cs typeface="Arial" pitchFamily="34" charset="0"/>
              </a:rPr>
              <a:t>:  Deception techniques may be employed to enhance security during the passage.</a:t>
            </a:r>
          </a:p>
          <a:p>
            <a:pPr eaLnBrk="1" hangingPunct="1">
              <a:lnSpc>
                <a:spcPct val="80000"/>
              </a:lnSpc>
            </a:pPr>
            <a:endParaRPr lang="en-US" sz="1500" dirty="0">
              <a:latin typeface="Arial" pitchFamily="34" charset="0"/>
              <a:cs typeface="Arial" pitchFamily="34" charset="0"/>
            </a:endParaRPr>
          </a:p>
          <a:p>
            <a:pPr eaLnBrk="1" hangingPunct="1">
              <a:lnSpc>
                <a:spcPct val="80000"/>
              </a:lnSpc>
            </a:pPr>
            <a:r>
              <a:rPr lang="en-US" sz="1500" dirty="0">
                <a:solidFill>
                  <a:schemeClr val="accent2"/>
                </a:solidFill>
                <a:latin typeface="Arial" pitchFamily="34" charset="0"/>
                <a:cs typeface="Arial" pitchFamily="34" charset="0"/>
              </a:rPr>
              <a:t>Battle Handover</a:t>
            </a:r>
            <a:r>
              <a:rPr lang="en-US" sz="1500" dirty="0">
                <a:latin typeface="Arial" pitchFamily="34" charset="0"/>
                <a:cs typeface="Arial" pitchFamily="34" charset="0"/>
              </a:rPr>
              <a:t>:  Controlling cmdr must clearly define the </a:t>
            </a:r>
            <a:r>
              <a:rPr lang="en-US" sz="1500" dirty="0">
                <a:solidFill>
                  <a:schemeClr val="accent2"/>
                </a:solidFill>
                <a:latin typeface="Arial" pitchFamily="34" charset="0"/>
                <a:cs typeface="Arial" pitchFamily="34" charset="0"/>
              </a:rPr>
              <a:t>battle handover criteria</a:t>
            </a:r>
            <a:r>
              <a:rPr lang="en-US" sz="1500" dirty="0">
                <a:latin typeface="Arial" pitchFamily="34" charset="0"/>
                <a:cs typeface="Arial" pitchFamily="34" charset="0"/>
              </a:rPr>
              <a:t> and procedures to be used during the passage.  Cover roles of passing/ stationary units and use of direct/indirect fires.  </a:t>
            </a:r>
            <a:r>
              <a:rPr lang="en-US" sz="1500" dirty="0">
                <a:solidFill>
                  <a:schemeClr val="accent2"/>
                </a:solidFill>
                <a:latin typeface="Arial" pitchFamily="34" charset="0"/>
                <a:cs typeface="Arial" pitchFamily="34" charset="0"/>
              </a:rPr>
              <a:t>Specify location of BHOL</a:t>
            </a:r>
            <a:r>
              <a:rPr lang="en-US" sz="1500" dirty="0">
                <a:latin typeface="Arial" pitchFamily="34" charset="0"/>
                <a:cs typeface="Arial" pitchFamily="34" charset="0"/>
              </a:rPr>
              <a:t>.  FPOL BHOL is usually the LD for the passing force; in a rearward passage, it is normally a location within the direct fire range of the stationary force.  In general, a defensive handover is complete when the passing unit is clear and the stationary unit is ready to engage the enemy.  Offensive handover is complete when the passing unit has deployed and crossed the battle handover line.  </a:t>
            </a:r>
          </a:p>
          <a:p>
            <a:pPr eaLnBrk="1" hangingPunct="1">
              <a:lnSpc>
                <a:spcPct val="80000"/>
              </a:lnSpc>
            </a:pPr>
            <a:endParaRPr lang="en-US" sz="1500" dirty="0">
              <a:latin typeface="Arial" pitchFamily="34" charset="0"/>
              <a:cs typeface="Arial" pitchFamily="34" charset="0"/>
            </a:endParaRPr>
          </a:p>
          <a:p>
            <a:pPr eaLnBrk="1" hangingPunct="1">
              <a:lnSpc>
                <a:spcPct val="80000"/>
              </a:lnSpc>
            </a:pPr>
            <a:r>
              <a:rPr lang="en-US" sz="1500" dirty="0">
                <a:solidFill>
                  <a:schemeClr val="accent2"/>
                </a:solidFill>
                <a:latin typeface="Arial" pitchFamily="34" charset="0"/>
                <a:cs typeface="Arial" pitchFamily="34" charset="0"/>
              </a:rPr>
              <a:t>Obstacles</a:t>
            </a:r>
            <a:r>
              <a:rPr lang="en-US" sz="1500" dirty="0">
                <a:latin typeface="Arial" pitchFamily="34" charset="0"/>
                <a:cs typeface="Arial" pitchFamily="34" charset="0"/>
              </a:rPr>
              <a:t>:  Passing/stationary units must coordinate obstacle information, method of marking lanes and/or bypasses, and of guides of the passage.  </a:t>
            </a:r>
          </a:p>
          <a:p>
            <a:pPr eaLnBrk="1" hangingPunct="1">
              <a:lnSpc>
                <a:spcPct val="80000"/>
              </a:lnSpc>
            </a:pPr>
            <a:endParaRPr lang="en-US" sz="1500" dirty="0">
              <a:latin typeface="Arial" pitchFamily="34" charset="0"/>
              <a:cs typeface="Arial" pitchFamily="34" charset="0"/>
            </a:endParaRPr>
          </a:p>
          <a:p>
            <a:pPr eaLnBrk="1" hangingPunct="1">
              <a:lnSpc>
                <a:spcPct val="80000"/>
              </a:lnSpc>
            </a:pPr>
            <a:r>
              <a:rPr lang="en-US" sz="1500" dirty="0">
                <a:solidFill>
                  <a:schemeClr val="accent2"/>
                </a:solidFill>
                <a:latin typeface="Arial" pitchFamily="34" charset="0"/>
                <a:cs typeface="Arial" pitchFamily="34" charset="0"/>
              </a:rPr>
              <a:t>Air Defense</a:t>
            </a:r>
            <a:r>
              <a:rPr lang="en-US" sz="1500" dirty="0">
                <a:latin typeface="Arial" pitchFamily="34" charset="0"/>
                <a:cs typeface="Arial" pitchFamily="34" charset="0"/>
              </a:rPr>
              <a:t>:  Normally, the stationary unit will be responsible for providing air defense.</a:t>
            </a:r>
          </a:p>
          <a:p>
            <a:pPr eaLnBrk="1" hangingPunct="1">
              <a:lnSpc>
                <a:spcPct val="80000"/>
              </a:lnSpc>
            </a:pPr>
            <a:endParaRPr lang="en-US" sz="1500" dirty="0">
              <a:latin typeface="Arial" pitchFamily="34" charset="0"/>
              <a:cs typeface="Arial" pitchFamily="34" charset="0"/>
            </a:endParaRPr>
          </a:p>
          <a:p>
            <a:pPr eaLnBrk="1" hangingPunct="1">
              <a:lnSpc>
                <a:spcPct val="80000"/>
              </a:lnSpc>
            </a:pPr>
            <a:r>
              <a:rPr lang="en-US" sz="1500" dirty="0">
                <a:solidFill>
                  <a:schemeClr val="accent2"/>
                </a:solidFill>
                <a:latin typeface="Arial" pitchFamily="34" charset="0"/>
                <a:cs typeface="Arial" pitchFamily="34" charset="0"/>
              </a:rPr>
              <a:t>CSS Responsibilities</a:t>
            </a:r>
            <a:r>
              <a:rPr lang="en-US" sz="1500" dirty="0">
                <a:latin typeface="Arial" pitchFamily="34" charset="0"/>
                <a:cs typeface="Arial" pitchFamily="34" charset="0"/>
              </a:rPr>
              <a:t>:  Must be clearly defines (i.e. CASEVAC, vehicle recovery).</a:t>
            </a:r>
          </a:p>
          <a:p>
            <a:pPr eaLnBrk="1" hangingPunct="1">
              <a:lnSpc>
                <a:spcPct val="80000"/>
              </a:lnSpc>
            </a:pPr>
            <a:endParaRPr lang="en-US" sz="1500" dirty="0">
              <a:latin typeface="Arial" pitchFamily="34" charset="0"/>
              <a:cs typeface="Arial" pitchFamily="34" charset="0"/>
            </a:endParaRPr>
          </a:p>
          <a:p>
            <a:pPr eaLnBrk="1" hangingPunct="1">
              <a:lnSpc>
                <a:spcPct val="80000"/>
              </a:lnSpc>
            </a:pPr>
            <a:r>
              <a:rPr lang="en-US" sz="1500" dirty="0">
                <a:solidFill>
                  <a:schemeClr val="accent2"/>
                </a:solidFill>
                <a:latin typeface="Arial" pitchFamily="34" charset="0"/>
                <a:cs typeface="Arial" pitchFamily="34" charset="0"/>
              </a:rPr>
              <a:t>Command and Control</a:t>
            </a:r>
            <a:r>
              <a:rPr lang="en-US" sz="1500" dirty="0">
                <a:latin typeface="Arial" pitchFamily="34" charset="0"/>
                <a:cs typeface="Arial" pitchFamily="34" charset="0"/>
              </a:rPr>
              <a:t>:  </a:t>
            </a:r>
            <a:r>
              <a:rPr lang="en-US" sz="1500" dirty="0">
                <a:solidFill>
                  <a:srgbClr val="FF0000"/>
                </a:solidFill>
                <a:latin typeface="Arial" pitchFamily="34" charset="0"/>
                <a:cs typeface="Arial" pitchFamily="34" charset="0"/>
              </a:rPr>
              <a:t>The company team will collocate a C2 note with a similar </a:t>
            </a:r>
            <a:r>
              <a:rPr lang="en-US" sz="1500" dirty="0" smtClean="0">
                <a:solidFill>
                  <a:srgbClr val="FF0000"/>
                </a:solidFill>
                <a:latin typeface="Arial" pitchFamily="34" charset="0"/>
                <a:cs typeface="Arial" pitchFamily="34" charset="0"/>
              </a:rPr>
              <a:t>element </a:t>
            </a:r>
            <a:r>
              <a:rPr lang="en-US" sz="1500" dirty="0">
                <a:solidFill>
                  <a:srgbClr val="FF0000"/>
                </a:solidFill>
                <a:latin typeface="Arial" pitchFamily="34" charset="0"/>
                <a:cs typeface="Arial" pitchFamily="34" charset="0"/>
              </a:rPr>
              <a:t>from the stationary or moving unit to ensure effective C2 during the </a:t>
            </a:r>
            <a:r>
              <a:rPr lang="en-US" sz="1500" dirty="0" smtClean="0">
                <a:solidFill>
                  <a:srgbClr val="FF0000"/>
                </a:solidFill>
                <a:latin typeface="Arial" pitchFamily="34" charset="0"/>
                <a:cs typeface="Arial" pitchFamily="34" charset="0"/>
              </a:rPr>
              <a:t>passage</a:t>
            </a:r>
            <a:r>
              <a:rPr lang="en-US" sz="1500" dirty="0">
                <a:solidFill>
                  <a:srgbClr val="FF0000"/>
                </a:solidFill>
                <a:latin typeface="Arial" pitchFamily="34" charset="0"/>
                <a:cs typeface="Arial" pitchFamily="34" charset="0"/>
              </a:rPr>
              <a:t>.</a:t>
            </a:r>
          </a:p>
        </p:txBody>
      </p:sp>
      <p:sp>
        <p:nvSpPr>
          <p:cNvPr id="4" name="Slide Number Placeholder 3"/>
          <p:cNvSpPr>
            <a:spLocks noGrp="1"/>
          </p:cNvSpPr>
          <p:nvPr>
            <p:ph type="sldNum" sz="quarter" idx="12"/>
          </p:nvPr>
        </p:nvSpPr>
        <p:spPr/>
        <p:txBody>
          <a:bodyPr/>
          <a:lstStyle/>
          <a:p>
            <a:fld id="{07FAA4C2-EC4B-4CB1-A26B-C9225BE809E0}" type="slidenum">
              <a:rPr lang="en-US" smtClean="0"/>
              <a:pPr/>
              <a:t>17</a:t>
            </a:fld>
            <a:endParaRPr lang="en-US" dirty="0"/>
          </a:p>
        </p:txBody>
      </p:sp>
      <p:sp>
        <p:nvSpPr>
          <p:cNvPr id="5" name="Title 1"/>
          <p:cNvSpPr txBox="1">
            <a:spLocks/>
          </p:cNvSpPr>
          <p:nvPr/>
        </p:nvSpPr>
        <p:spPr>
          <a:xfrm>
            <a:off x="762000" y="228600"/>
            <a:ext cx="5486400" cy="457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PASSAGE OF LINES (POL)</a:t>
            </a:r>
            <a:endParaRPr kumimoji="0" lang="en-US" sz="24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Number Placeholder 5"/>
          <p:cNvSpPr>
            <a:spLocks noGrp="1"/>
          </p:cNvSpPr>
          <p:nvPr>
            <p:ph type="sldNum" sz="quarter" idx="12"/>
          </p:nvPr>
        </p:nvSpPr>
        <p:spPr>
          <a:xfrm>
            <a:off x="5260975" y="8509000"/>
            <a:ext cx="1597025" cy="635000"/>
          </a:xfrm>
          <a:noFill/>
        </p:spPr>
        <p:txBody>
          <a:bodyPr/>
          <a:lstStyle/>
          <a:p>
            <a:fld id="{6CC32A73-848B-4907-93A3-27AD6A7B1D33}" type="slidenum">
              <a:rPr lang="en-US" smtClean="0">
                <a:solidFill>
                  <a:srgbClr val="000000"/>
                </a:solidFill>
                <a:cs typeface="Arial" charset="0"/>
              </a:rPr>
              <a:pPr/>
              <a:t>18</a:t>
            </a:fld>
            <a:endParaRPr lang="en-US" dirty="0" smtClean="0">
              <a:solidFill>
                <a:srgbClr val="000000"/>
              </a:solidFill>
              <a:cs typeface="Arial" charset="0"/>
            </a:endParaRPr>
          </a:p>
        </p:txBody>
      </p:sp>
      <p:graphicFrame>
        <p:nvGraphicFramePr>
          <p:cNvPr id="115855" name="Group 143"/>
          <p:cNvGraphicFramePr>
            <a:graphicFrameLocks noGrp="1"/>
          </p:cNvGraphicFramePr>
          <p:nvPr/>
        </p:nvGraphicFramePr>
        <p:xfrm>
          <a:off x="0" y="1020162"/>
          <a:ext cx="6858000" cy="7809477"/>
        </p:xfrm>
        <a:graphic>
          <a:graphicData uri="http://schemas.openxmlformats.org/drawingml/2006/table">
            <a:tbl>
              <a:tblPr/>
              <a:tblGrid>
                <a:gridCol w="457200"/>
                <a:gridCol w="3260725"/>
                <a:gridCol w="244475"/>
                <a:gridCol w="116835"/>
                <a:gridCol w="2778765"/>
              </a:tblGrid>
              <a:tr h="244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Times New Roman" pitchFamily="18" charset="0"/>
                        </a:rPr>
                        <a:t>STATIONARY UNIT PROVIDES</a:t>
                      </a:r>
                      <a:endParaRPr kumimoji="0" lang="en-US" sz="1000" b="0" i="0" u="none" strike="noStrike" cap="none" normalizeH="0" baseline="0" dirty="0" smtClean="0">
                        <a:ln>
                          <a:noFill/>
                        </a:ln>
                        <a:solidFill>
                          <a:schemeClr val="tx1"/>
                        </a:solidFill>
                        <a:effectLst/>
                        <a:latin typeface="Arial" charset="0"/>
                        <a:cs typeface="Times New Roman" pitchFamily="18"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Times New Roman" pitchFamily="18" charset="0"/>
                        </a:rPr>
                        <a:t>PASSING UNIT PROVIDES</a:t>
                      </a:r>
                      <a:endParaRPr kumimoji="0" lang="en-US" sz="1000" b="0" i="0" u="none" strike="noStrike" cap="none" normalizeH="0" baseline="0" dirty="0" smtClean="0">
                        <a:ln>
                          <a:noFill/>
                        </a:ln>
                        <a:solidFill>
                          <a:schemeClr val="tx1"/>
                        </a:solidFill>
                        <a:effectLst/>
                        <a:latin typeface="Arial" charset="0"/>
                        <a:cs typeface="Times New Roman" pitchFamily="18"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hMerge="1">
                  <a:txBody>
                    <a:bodyPr/>
                    <a:lstStyle/>
                    <a:p>
                      <a:endParaRPr lang="en-US"/>
                    </a:p>
                  </a:txBody>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1</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Unit designation</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1</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SOI data-including digital links between ABCS equipment</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Times New Roman" pitchFamily="18"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2</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Enemy situation at front</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2</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Numbers and types of passing vehicles</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Times New Roman" pitchFamily="18"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3</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Friendly situation / location of units</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3</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Passing unit’s OBJ and attack plan, PA</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Times New Roman" pitchFamily="18"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4</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Unit Mission and Battle Plan</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4</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Order of march</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Times New Roman" pitchFamily="18"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5</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Locations for Passing unit CPs, sensors and FA, EW, ADA, Engineer, Signal and CSS elements</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5</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Recognition signal (day/ night)</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Times New Roman" pitchFamily="18"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6</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chemeClr val="tx1"/>
                          </a:solidFill>
                          <a:effectLst/>
                          <a:latin typeface="Arial" charset="0"/>
                          <a:cs typeface="Times New Roman" pitchFamily="18" charset="0"/>
                        </a:rPr>
                        <a:t>Contact Points, Passage Lanes, Passage Points,  Attack positions, o/o AA, RP, TCP</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6</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Estimated time of arrival of units at each contact point and markings of the first and last vehicles</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Times New Roman" pitchFamily="18"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7</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Obstacles / Contaminated Area</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7</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Terrain requirements for passing elements</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Times New Roman" pitchFamily="18"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00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8</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Indirect fires available and target locations</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100" dirty="0"/>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endParaRPr lang="en-US" sz="1050" dirty="0"/>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0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9</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CS and CSS support to be provided</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100" dirty="0"/>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endParaRPr lang="en-US" sz="1050" dirty="0"/>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10</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Decon site location</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100" dirty="0"/>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endParaRPr lang="en-US" sz="1050" dirty="0"/>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11</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SOI data-including digital links between ABCS equipment</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100" dirty="0"/>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endParaRPr lang="en-US" sz="1050" dirty="0"/>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12</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Near and Far recognition signals</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100" dirty="0"/>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endParaRPr lang="en-US" sz="1050" dirty="0"/>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13</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Persons manning contact point/ link up time</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100" dirty="0"/>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endParaRPr lang="en-US" sz="1050" dirty="0"/>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14</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Establish common graphic control measures</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100"/>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endParaRPr lang="en-US" sz="1050" dirty="0"/>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15</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Use of deception, EW, counter surveillance and smoke</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100" dirty="0"/>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endParaRPr lang="en-US" sz="1050" dirty="0"/>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Times New Roman" pitchFamily="18" charset="0"/>
                        </a:rPr>
                        <a:t>CONDUCT A PASSAGE OF LINES</a:t>
                      </a:r>
                      <a:endParaRPr kumimoji="0" lang="en-US" sz="1000" b="0" i="0" u="none" strike="noStrike" cap="none" normalizeH="0" baseline="0" dirty="0" smtClean="0">
                        <a:ln>
                          <a:noFill/>
                        </a:ln>
                        <a:solidFill>
                          <a:schemeClr val="tx1"/>
                        </a:solidFill>
                        <a:effectLst/>
                        <a:latin typeface="Arial" charset="0"/>
                        <a:cs typeface="Times New Roman" pitchFamily="18"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4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Times New Roman" pitchFamily="18" charset="0"/>
                        </a:rPr>
                        <a:t>STATIONARY UNIT ACTIONS</a:t>
                      </a:r>
                      <a:endParaRPr kumimoji="0" lang="en-US" sz="1000" b="0" i="0" u="none" strike="noStrike" cap="none" normalizeH="0" baseline="0" dirty="0" smtClean="0">
                        <a:ln>
                          <a:noFill/>
                        </a:ln>
                        <a:solidFill>
                          <a:schemeClr val="tx1"/>
                        </a:solidFill>
                        <a:effectLst/>
                        <a:latin typeface="Arial" charset="0"/>
                        <a:cs typeface="Times New Roman" pitchFamily="18"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Times New Roman" pitchFamily="18" charset="0"/>
                        </a:rPr>
                        <a:t>PASSING UNIT ACTIONS</a:t>
                      </a:r>
                      <a:endParaRPr kumimoji="0" lang="en-US" sz="1000" b="0" i="0" u="none" strike="noStrike" cap="none" normalizeH="0" baseline="0" dirty="0" smtClean="0">
                        <a:ln>
                          <a:noFill/>
                        </a:ln>
                        <a:solidFill>
                          <a:schemeClr val="tx1"/>
                        </a:solidFill>
                        <a:effectLst/>
                        <a:latin typeface="Arial" charset="0"/>
                        <a:cs typeface="Times New Roman" pitchFamily="18"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hMerge="1">
                  <a:txBody>
                    <a:bodyPr/>
                    <a:lstStyle/>
                    <a:p>
                      <a:endParaRPr lang="en-US"/>
                    </a:p>
                  </a:txBody>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1</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Meet at contact point with recognition signal</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1</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Meet at contact point with recognition signal</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2</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Confirm passing unit’s coordinated info</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2</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Provide changes to previous coordinated info</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3</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Provide changes to previous coordinated info</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3</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Confirm stationary unit’s coordinated info</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4</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Ensure passage lane is clear and manned</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4</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Report to CDR when stationary unit is ready</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5</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Initiate support</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5</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Unit moves directly to contact points</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6</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Assist unimpeded passage with guides</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6</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Displays recognition signal</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7</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Report passage completion to BCT TOC</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7</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Unit moves directly through under control of stationary unit</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000" dirty="0"/>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8</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Unit reports completion of passage to BCT TOC</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000" dirty="0"/>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9</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Collocate TOC with Stationary units TOC if possible</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5853" name="Rectangle 2"/>
          <p:cNvSpPr>
            <a:spLocks noChangeArrowheads="1"/>
          </p:cNvSpPr>
          <p:nvPr/>
        </p:nvSpPr>
        <p:spPr bwMode="auto">
          <a:xfrm>
            <a:off x="0" y="76200"/>
            <a:ext cx="6858000" cy="609600"/>
          </a:xfrm>
          <a:prstGeom prst="rect">
            <a:avLst/>
          </a:prstGeom>
          <a:noFill/>
          <a:ln w="9525">
            <a:noFill/>
            <a:miter lim="800000"/>
            <a:headEnd/>
            <a:tailEnd/>
          </a:ln>
        </p:spPr>
        <p:txBody>
          <a:bodyPr lIns="48220" tIns="24112" rIns="48220" bIns="24112"/>
          <a:lstStyle/>
          <a:p>
            <a:pPr algn="ctr" fontAlgn="base">
              <a:spcBef>
                <a:spcPct val="0"/>
              </a:spcBef>
              <a:spcAft>
                <a:spcPct val="0"/>
              </a:spcAft>
            </a:pPr>
            <a:r>
              <a:rPr lang="en-US" sz="2400" b="1" i="1" cap="all"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Passage </a:t>
            </a:r>
            <a:r>
              <a:rPr lang="en-US" sz="2400" b="1" i="1" cap="all" dirty="0">
                <a:solidFill>
                  <a:srgbClr val="000000"/>
                </a:solidFill>
                <a:effectLst>
                  <a:outerShdw blurRad="38100" dist="38100" dir="2700000" algn="tl">
                    <a:srgbClr val="000000">
                      <a:alpha val="43137"/>
                    </a:srgbClr>
                  </a:outerShdw>
                </a:effectLst>
                <a:latin typeface="Arial" pitchFamily="34" charset="0"/>
                <a:cs typeface="Arial" pitchFamily="34" charset="0"/>
              </a:rPr>
              <a:t>of </a:t>
            </a:r>
            <a:r>
              <a:rPr lang="en-US" sz="2400" b="1" i="1" cap="all"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Lines </a:t>
            </a:r>
          </a:p>
          <a:p>
            <a:pPr algn="ctr" fontAlgn="base">
              <a:spcBef>
                <a:spcPct val="0"/>
              </a:spcBef>
              <a:spcAft>
                <a:spcPct val="0"/>
              </a:spcAft>
            </a:pPr>
            <a:r>
              <a:rPr lang="en-US" sz="2400" b="1" i="1" cap="all"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Checklist</a:t>
            </a:r>
            <a:endParaRPr lang="en-US" sz="2400" b="1" i="1" cap="all"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1509183"/>
            <a:ext cx="6858000" cy="6034617"/>
          </a:xfrm>
          <a:prstGeom prst="rect">
            <a:avLst/>
          </a:prstGeom>
        </p:spPr>
        <p:txBody>
          <a:bodyPr/>
          <a:lstStyle/>
          <a:p>
            <a:pPr marL="342900" indent="-342900" eaLnBrk="1" hangingPunct="1">
              <a:lnSpc>
                <a:spcPct val="80000"/>
              </a:lnSpc>
              <a:spcBef>
                <a:spcPct val="20000"/>
              </a:spcBef>
              <a:buFontTx/>
              <a:buChar char="•"/>
              <a:defRPr/>
            </a:pPr>
            <a:r>
              <a:rPr lang="en-US" sz="1600" kern="0" dirty="0">
                <a:latin typeface="Arial" pitchFamily="34" charset="0"/>
                <a:cs typeface="Arial" pitchFamily="34" charset="0"/>
              </a:rPr>
              <a:t>1 unit is designated as the </a:t>
            </a:r>
            <a:r>
              <a:rPr lang="en-US" sz="1600" kern="0" dirty="0">
                <a:solidFill>
                  <a:schemeClr val="accent2"/>
                </a:solidFill>
                <a:latin typeface="Arial" pitchFamily="34" charset="0"/>
                <a:cs typeface="Arial" pitchFamily="34" charset="0"/>
              </a:rPr>
              <a:t>Stationary Unit</a:t>
            </a:r>
            <a:r>
              <a:rPr lang="en-US" sz="1600" kern="0" dirty="0">
                <a:latin typeface="Arial" pitchFamily="34" charset="0"/>
                <a:cs typeface="Arial" pitchFamily="34" charset="0"/>
              </a:rPr>
              <a:t>, all others are designated as </a:t>
            </a:r>
            <a:r>
              <a:rPr lang="en-US" sz="1600" kern="0" dirty="0">
                <a:solidFill>
                  <a:schemeClr val="accent2"/>
                </a:solidFill>
                <a:latin typeface="Arial" pitchFamily="34" charset="0"/>
                <a:cs typeface="Arial" pitchFamily="34" charset="0"/>
              </a:rPr>
              <a:t>Moving </a:t>
            </a:r>
            <a:r>
              <a:rPr lang="en-US" sz="1600" kern="0" dirty="0">
                <a:latin typeface="Arial" pitchFamily="34" charset="0"/>
                <a:cs typeface="Arial" pitchFamily="34" charset="0"/>
              </a:rPr>
              <a:t>Units.</a:t>
            </a:r>
          </a:p>
          <a:p>
            <a:pPr marL="342900" indent="-342900" eaLnBrk="1" hangingPunct="1">
              <a:lnSpc>
                <a:spcPct val="80000"/>
              </a:lnSpc>
              <a:spcBef>
                <a:spcPct val="20000"/>
              </a:spcBef>
              <a:buFontTx/>
              <a:buChar char="•"/>
              <a:defRPr/>
            </a:pPr>
            <a:r>
              <a:rPr lang="en-US" sz="1600" kern="0" dirty="0">
                <a:latin typeface="Arial" pitchFamily="34" charset="0"/>
                <a:cs typeface="Arial" pitchFamily="34" charset="0"/>
              </a:rPr>
              <a:t>The </a:t>
            </a:r>
            <a:r>
              <a:rPr lang="en-US" sz="1600" kern="0" dirty="0">
                <a:solidFill>
                  <a:schemeClr val="accent2"/>
                </a:solidFill>
                <a:latin typeface="Arial" pitchFamily="34" charset="0"/>
                <a:cs typeface="Arial" pitchFamily="34" charset="0"/>
              </a:rPr>
              <a:t>Stationary Unit conducts reconnaissance and marks the passage lanes, SP, and RP</a:t>
            </a:r>
            <a:r>
              <a:rPr lang="en-US" sz="1600" kern="0" dirty="0">
                <a:latin typeface="Arial" pitchFamily="34" charset="0"/>
                <a:cs typeface="Arial" pitchFamily="34" charset="0"/>
              </a:rPr>
              <a:t> (outside the obstacle plan).</a:t>
            </a:r>
          </a:p>
          <a:p>
            <a:pPr marL="342900" indent="-342900" eaLnBrk="1" hangingPunct="1">
              <a:lnSpc>
                <a:spcPct val="80000"/>
              </a:lnSpc>
              <a:spcBef>
                <a:spcPct val="20000"/>
              </a:spcBef>
              <a:buFontTx/>
              <a:buChar char="•"/>
              <a:defRPr/>
            </a:pPr>
            <a:r>
              <a:rPr lang="en-US" sz="1600" kern="0" dirty="0">
                <a:latin typeface="Arial" pitchFamily="34" charset="0"/>
                <a:cs typeface="Arial" pitchFamily="34" charset="0"/>
              </a:rPr>
              <a:t>The Moving Unit executes a long security halt at the Contact Point to LU.  </a:t>
            </a:r>
          </a:p>
          <a:p>
            <a:pPr marL="342900" indent="-342900" eaLnBrk="1" hangingPunct="1">
              <a:lnSpc>
                <a:spcPct val="80000"/>
              </a:lnSpc>
              <a:spcBef>
                <a:spcPct val="20000"/>
              </a:spcBef>
              <a:buFontTx/>
              <a:buChar char="•"/>
              <a:defRPr/>
            </a:pPr>
            <a:r>
              <a:rPr lang="en-US" sz="1600" kern="0" dirty="0">
                <a:latin typeface="Arial" pitchFamily="34" charset="0"/>
                <a:cs typeface="Arial" pitchFamily="34" charset="0"/>
              </a:rPr>
              <a:t>The Stationary unit executes a LU with the Moving Unit and then conducts final coordination.</a:t>
            </a:r>
          </a:p>
          <a:p>
            <a:pPr marL="342900" indent="-342900" eaLnBrk="1" hangingPunct="1">
              <a:lnSpc>
                <a:spcPct val="80000"/>
              </a:lnSpc>
              <a:spcBef>
                <a:spcPct val="20000"/>
              </a:spcBef>
              <a:buFontTx/>
              <a:buChar char="•"/>
              <a:defRPr/>
            </a:pPr>
            <a:r>
              <a:rPr lang="en-US" sz="1600" kern="0" dirty="0">
                <a:latin typeface="Arial" pitchFamily="34" charset="0"/>
                <a:cs typeface="Arial" pitchFamily="34" charset="0"/>
              </a:rPr>
              <a:t>Moving Unit prepares to conduct passage per checklist.</a:t>
            </a:r>
          </a:p>
          <a:p>
            <a:pPr marL="342900" indent="-342900" eaLnBrk="1" hangingPunct="1">
              <a:lnSpc>
                <a:spcPct val="80000"/>
              </a:lnSpc>
              <a:spcBef>
                <a:spcPct val="20000"/>
              </a:spcBef>
              <a:buFontTx/>
              <a:buChar char="•"/>
              <a:defRPr/>
            </a:pPr>
            <a:r>
              <a:rPr lang="en-US" sz="1600" kern="0" dirty="0">
                <a:latin typeface="Arial" pitchFamily="34" charset="0"/>
                <a:cs typeface="Arial" pitchFamily="34" charset="0"/>
              </a:rPr>
              <a:t>Stationary Unit verifies passage lane and executes </a:t>
            </a:r>
            <a:r>
              <a:rPr lang="en-US" sz="1600" kern="0" dirty="0">
                <a:solidFill>
                  <a:schemeClr val="accent2"/>
                </a:solidFill>
                <a:latin typeface="Arial" pitchFamily="34" charset="0"/>
                <a:cs typeface="Arial" pitchFamily="34" charset="0"/>
              </a:rPr>
              <a:t>stand to</a:t>
            </a:r>
            <a:r>
              <a:rPr lang="en-US" sz="1600" kern="0" dirty="0">
                <a:latin typeface="Arial" pitchFamily="34" charset="0"/>
                <a:cs typeface="Arial" pitchFamily="34" charset="0"/>
              </a:rPr>
              <a:t> (100% Alert).</a:t>
            </a:r>
          </a:p>
          <a:p>
            <a:pPr marL="342900" indent="-342900" eaLnBrk="1" hangingPunct="1">
              <a:lnSpc>
                <a:spcPct val="80000"/>
              </a:lnSpc>
              <a:spcBef>
                <a:spcPct val="20000"/>
              </a:spcBef>
              <a:buFontTx/>
              <a:buChar char="•"/>
              <a:defRPr/>
            </a:pPr>
            <a:r>
              <a:rPr lang="en-US" sz="1600" kern="0" dirty="0">
                <a:solidFill>
                  <a:schemeClr val="accent2"/>
                </a:solidFill>
                <a:latin typeface="Arial" pitchFamily="34" charset="0"/>
                <a:cs typeface="Arial" pitchFamily="34" charset="0"/>
              </a:rPr>
              <a:t>Stationary Unit guides lead the Moving Unit through the passage lane to the release point</a:t>
            </a:r>
            <a:r>
              <a:rPr lang="en-US" sz="1600" kern="0" dirty="0">
                <a:latin typeface="Arial" pitchFamily="34" charset="0"/>
                <a:cs typeface="Arial" pitchFamily="34" charset="0"/>
              </a:rPr>
              <a:t>.  </a:t>
            </a:r>
          </a:p>
          <a:p>
            <a:pPr marL="342900" indent="-342900" eaLnBrk="1" hangingPunct="1">
              <a:lnSpc>
                <a:spcPct val="80000"/>
              </a:lnSpc>
              <a:spcBef>
                <a:spcPct val="20000"/>
              </a:spcBef>
              <a:buFontTx/>
              <a:buChar char="•"/>
              <a:defRPr/>
            </a:pPr>
            <a:endParaRPr lang="en-US" sz="2000" kern="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7FAA4C2-EC4B-4CB1-A26B-C9225BE809E0}" type="slidenum">
              <a:rPr lang="en-US" smtClean="0"/>
              <a:pPr/>
              <a:t>19</a:t>
            </a:fld>
            <a:endParaRPr lang="en-US" dirty="0"/>
          </a:p>
        </p:txBody>
      </p:sp>
      <p:sp>
        <p:nvSpPr>
          <p:cNvPr id="5" name="Title 1"/>
          <p:cNvSpPr txBox="1">
            <a:spLocks/>
          </p:cNvSpPr>
          <p:nvPr/>
        </p:nvSpPr>
        <p:spPr>
          <a:xfrm>
            <a:off x="762000" y="228600"/>
            <a:ext cx="5486400" cy="457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PASSAGE OF LINES (POL) CRITICAL TASKS</a:t>
            </a:r>
            <a:endParaRPr kumimoji="0" lang="en-US" sz="24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6" name="Title 1"/>
          <p:cNvSpPr txBox="1">
            <a:spLocks/>
          </p:cNvSpPr>
          <p:nvPr/>
        </p:nvSpPr>
        <p:spPr>
          <a:xfrm>
            <a:off x="762000" y="4343400"/>
            <a:ext cx="5486400" cy="457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RADIO</a:t>
            </a:r>
            <a:r>
              <a:rPr kumimoji="0" lang="en-US" sz="32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24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PROCEDURES</a:t>
            </a:r>
            <a:endParaRPr kumimoji="0" lang="en-US" sz="24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7" name="TextBox 6"/>
          <p:cNvSpPr txBox="1"/>
          <p:nvPr/>
        </p:nvSpPr>
        <p:spPr>
          <a:xfrm>
            <a:off x="152400" y="4876800"/>
            <a:ext cx="6400800" cy="4247317"/>
          </a:xfrm>
          <a:prstGeom prst="rect">
            <a:avLst/>
          </a:prstGeom>
          <a:noFill/>
        </p:spPr>
        <p:txBody>
          <a:bodyPr wrap="square" rtlCol="0">
            <a:spAutoFit/>
          </a:bodyPr>
          <a:lstStyle/>
          <a:p>
            <a:r>
              <a:rPr lang="en-US" dirty="0" smtClean="0">
                <a:latin typeface="Arial" pitchFamily="34" charset="0"/>
                <a:cs typeface="Arial" pitchFamily="34" charset="0"/>
              </a:rPr>
              <a:t>Jump Freq: When given the command “Saddle Up”, all units add 100 to their FH frequencies and report to Troop CP in sequence.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When operating on SC/PT or when enemy net monitoring is suspected, report friendly positions and obstacles using TIRS/GIRS. If no TIRS/GIRS are provided, use the BLACKHORSE code below:</a:t>
            </a:r>
          </a:p>
          <a:p>
            <a:endParaRPr lang="en-US" dirty="0" smtClean="0">
              <a:latin typeface="Arial" pitchFamily="34" charset="0"/>
              <a:cs typeface="Arial" pitchFamily="34" charset="0"/>
            </a:endParaRPr>
          </a:p>
          <a:p>
            <a:r>
              <a:rPr lang="en-US" dirty="0" smtClean="0">
                <a:latin typeface="Arial" pitchFamily="34" charset="0"/>
                <a:cs typeface="Arial" pitchFamily="34" charset="0"/>
              </a:rPr>
              <a:t>	B L A C K H O R S E</a:t>
            </a:r>
          </a:p>
          <a:p>
            <a:r>
              <a:rPr lang="en-US" dirty="0" smtClean="0">
                <a:latin typeface="Arial" pitchFamily="34" charset="0"/>
                <a:cs typeface="Arial" pitchFamily="34" charset="0"/>
              </a:rPr>
              <a:t>	1 2 3 4 5 6  7  8 9 0</a:t>
            </a:r>
          </a:p>
          <a:p>
            <a:endParaRPr lang="en-US" dirty="0" smtClean="0">
              <a:latin typeface="Arial" pitchFamily="34" charset="0"/>
              <a:cs typeface="Arial" pitchFamily="34" charset="0"/>
            </a:endParaRPr>
          </a:p>
          <a:p>
            <a:r>
              <a:rPr lang="en-US" dirty="0" smtClean="0">
                <a:latin typeface="Arial" pitchFamily="34" charset="0"/>
                <a:cs typeface="Arial" pitchFamily="34" charset="0"/>
              </a:rPr>
              <a:t>For example, if you want to report your grid at 455980 you would report it as “CHARLIE-KILO-KILO-SIERRA-ROMEO-ECHO.”</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7FAA4C2-EC4B-4CB1-A26B-C9225BE809E0}" type="slidenum">
              <a:rPr lang="en-US" smtClean="0"/>
              <a:pPr/>
              <a:t>2</a:t>
            </a:fld>
            <a:endParaRPr lang="en-US" dirty="0"/>
          </a:p>
        </p:txBody>
      </p:sp>
      <p:pic>
        <p:nvPicPr>
          <p:cNvPr id="1026" name="Picture 2" descr="C:\Users\jeb.s.graydon.mil\AppData\Local\Microsoft\Windows\Temporary Internet Files\Content.Outlook\X5FS6IB2\Untitled001 (5).jpg"/>
          <p:cNvPicPr>
            <a:picLocks noChangeAspect="1" noChangeArrowheads="1"/>
          </p:cNvPicPr>
          <p:nvPr/>
        </p:nvPicPr>
        <p:blipFill>
          <a:blip r:embed="rId2" cstate="print"/>
          <a:srcRect t="1677" r="3333" b="12710"/>
          <a:stretch>
            <a:fillRect/>
          </a:stretch>
        </p:blipFill>
        <p:spPr bwMode="auto">
          <a:xfrm>
            <a:off x="0" y="990600"/>
            <a:ext cx="6858000" cy="778209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3"/>
          <p:cNvSpPr>
            <a:spLocks noChangeArrowheads="1"/>
          </p:cNvSpPr>
          <p:nvPr/>
        </p:nvSpPr>
        <p:spPr bwMode="auto">
          <a:xfrm>
            <a:off x="228600" y="996311"/>
            <a:ext cx="6523038" cy="7741747"/>
          </a:xfrm>
          <a:prstGeom prst="rect">
            <a:avLst/>
          </a:prstGeom>
          <a:noFill/>
          <a:ln w="9525">
            <a:noFill/>
            <a:miter lim="800000"/>
            <a:headEnd/>
            <a:tailEnd/>
          </a:ln>
        </p:spPr>
        <p:txBody>
          <a:bodyPr lIns="83768" tIns="41884" rIns="83768" bIns="41884">
            <a:spAutoFit/>
          </a:bodyPr>
          <a:lstStyle/>
          <a:p>
            <a:pPr marL="157163" indent="-157163" defTabSz="838200">
              <a:lnSpc>
                <a:spcPct val="130000"/>
              </a:lnSpc>
              <a:buFont typeface="Wingdings" pitchFamily="2" charset="2"/>
              <a:buChar char="q"/>
              <a:tabLst>
                <a:tab pos="209550" algn="l"/>
              </a:tabLst>
            </a:pPr>
            <a:r>
              <a:rPr lang="en-US" sz="1200" b="0" u="none" dirty="0" smtClean="0">
                <a:latin typeface="Arial" pitchFamily="34" charset="0"/>
                <a:cs typeface="Arial" pitchFamily="34" charset="0"/>
              </a:rPr>
              <a:t>Air </a:t>
            </a:r>
            <a:r>
              <a:rPr lang="en-US" sz="1200" b="0" u="none" dirty="0">
                <a:latin typeface="Arial" pitchFamily="34" charset="0"/>
                <a:cs typeface="Arial" pitchFamily="34" charset="0"/>
              </a:rPr>
              <a:t>Mission Commander (AMC) alerts BDE TOC about downed aircraft and last known location</a:t>
            </a:r>
          </a:p>
          <a:p>
            <a:pPr marL="157163" indent="-157163" defTabSz="838200">
              <a:lnSpc>
                <a:spcPct val="130000"/>
              </a:lnSpc>
              <a:buFont typeface="Wingdings" pitchFamily="2" charset="2"/>
              <a:buChar char="q"/>
              <a:tabLst>
                <a:tab pos="209550" algn="l"/>
              </a:tabLst>
            </a:pPr>
            <a:r>
              <a:rPr lang="en-US" sz="1200" b="0" u="none" dirty="0">
                <a:latin typeface="Arial" pitchFamily="34" charset="0"/>
                <a:cs typeface="Arial" pitchFamily="34" charset="0"/>
              </a:rPr>
              <a:t>BDE TOC informs GO TOC about downed A/C to include:</a:t>
            </a:r>
          </a:p>
          <a:p>
            <a:pPr marL="890588" lvl="1" defTabSz="838200">
              <a:lnSpc>
                <a:spcPct val="130000"/>
              </a:lnSpc>
              <a:buFont typeface="Wingdings" pitchFamily="2" charset="2"/>
              <a:buChar char="q"/>
              <a:tabLst>
                <a:tab pos="209550" algn="l"/>
              </a:tabLst>
            </a:pPr>
            <a:r>
              <a:rPr lang="en-US" sz="1200" b="0" u="none" dirty="0">
                <a:latin typeface="Arial" pitchFamily="34" charset="0"/>
                <a:cs typeface="Arial" pitchFamily="34" charset="0"/>
              </a:rPr>
              <a:t>Location</a:t>
            </a:r>
          </a:p>
          <a:p>
            <a:pPr marL="890588" lvl="1" defTabSz="838200">
              <a:lnSpc>
                <a:spcPct val="130000"/>
              </a:lnSpc>
              <a:buFont typeface="Wingdings" pitchFamily="2" charset="2"/>
              <a:buChar char="q"/>
              <a:tabLst>
                <a:tab pos="209550" algn="l"/>
              </a:tabLst>
            </a:pPr>
            <a:r>
              <a:rPr lang="en-US" sz="1200" b="0" u="none" dirty="0">
                <a:latin typeface="Arial" pitchFamily="34" charset="0"/>
                <a:cs typeface="Arial" pitchFamily="34" charset="0"/>
              </a:rPr>
              <a:t>Aircraft status</a:t>
            </a:r>
          </a:p>
          <a:p>
            <a:pPr marL="890588" lvl="1" defTabSz="838200">
              <a:lnSpc>
                <a:spcPct val="130000"/>
              </a:lnSpc>
              <a:buFont typeface="Wingdings" pitchFamily="2" charset="2"/>
              <a:buChar char="q"/>
              <a:tabLst>
                <a:tab pos="209550" algn="l"/>
              </a:tabLst>
            </a:pPr>
            <a:r>
              <a:rPr lang="en-US" sz="1200" b="0" u="none" dirty="0">
                <a:latin typeface="Arial" pitchFamily="34" charset="0"/>
                <a:cs typeface="Arial" pitchFamily="34" charset="0"/>
              </a:rPr>
              <a:t>Pilots status</a:t>
            </a:r>
          </a:p>
          <a:p>
            <a:pPr marL="157163" indent="-157163" defTabSz="838200">
              <a:lnSpc>
                <a:spcPct val="130000"/>
              </a:lnSpc>
              <a:buFont typeface="Wingdings" pitchFamily="2" charset="2"/>
              <a:buChar char="q"/>
              <a:tabLst>
                <a:tab pos="209550" algn="l"/>
              </a:tabLst>
            </a:pPr>
            <a:r>
              <a:rPr lang="en-US" sz="1200" b="0" u="none" dirty="0">
                <a:latin typeface="Arial" pitchFamily="34" charset="0"/>
                <a:cs typeface="Arial" pitchFamily="34" charset="0"/>
              </a:rPr>
              <a:t>Gather most current enemy intelligence from the S2 in order to determine appropriate force protection measures</a:t>
            </a:r>
          </a:p>
          <a:p>
            <a:pPr marL="157163" indent="-157163" defTabSz="838200">
              <a:lnSpc>
                <a:spcPct val="130000"/>
              </a:lnSpc>
              <a:buFont typeface="Wingdings" pitchFamily="2" charset="2"/>
              <a:buChar char="q"/>
              <a:tabLst>
                <a:tab pos="209550" algn="l"/>
              </a:tabLst>
            </a:pPr>
            <a:r>
              <a:rPr lang="en-US" sz="1200" b="0" u="none" dirty="0">
                <a:latin typeface="Arial" pitchFamily="34" charset="0"/>
                <a:cs typeface="Arial" pitchFamily="34" charset="0"/>
              </a:rPr>
              <a:t>Ground Troop who is closest to the downed aircraft assumes security of downed aircraft and performs immediate first aid for pilots as needed.  Reports status of aircraft and pilots upon arrival on scene, and recommend if more combat power is needed to secure site.</a:t>
            </a:r>
          </a:p>
          <a:p>
            <a:pPr marL="157163" indent="-157163" defTabSz="838200">
              <a:lnSpc>
                <a:spcPct val="130000"/>
              </a:lnSpc>
              <a:buFont typeface="Wingdings" pitchFamily="2" charset="2"/>
              <a:buChar char="q"/>
              <a:tabLst>
                <a:tab pos="209550" algn="l"/>
              </a:tabLst>
            </a:pPr>
            <a:r>
              <a:rPr lang="en-US" sz="1200" b="0" u="none" dirty="0">
                <a:latin typeface="Arial" pitchFamily="34" charset="0"/>
                <a:cs typeface="Arial" pitchFamily="34" charset="0"/>
              </a:rPr>
              <a:t> Squadron QRF will be notified along with squadron recovery and any EOD assets available. Squadron QRF will assist in securing site while EOD renders safe all aircraft ordnance.</a:t>
            </a:r>
          </a:p>
          <a:p>
            <a:pPr marL="157163" indent="-157163" defTabSz="838200">
              <a:lnSpc>
                <a:spcPct val="130000"/>
              </a:lnSpc>
              <a:buFont typeface="Wingdings" pitchFamily="2" charset="2"/>
              <a:buChar char="q"/>
              <a:tabLst>
                <a:tab pos="209550" algn="l"/>
              </a:tabLst>
            </a:pPr>
            <a:r>
              <a:rPr lang="en-US" sz="1200" b="0" u="none" dirty="0">
                <a:latin typeface="Arial" pitchFamily="34" charset="0"/>
                <a:cs typeface="Arial" pitchFamily="34" charset="0"/>
              </a:rPr>
              <a:t>If site can not be secured and aircraft can not be removed , aircraft must be disabled, all sensitive items removed or destroyed, all aircraft ordnance disabled, recovered or destroyed by EOD, and photos taken.  </a:t>
            </a:r>
          </a:p>
          <a:p>
            <a:pPr marL="157163" indent="-157163" defTabSz="838200">
              <a:lnSpc>
                <a:spcPct val="130000"/>
              </a:lnSpc>
              <a:buFont typeface="Wingdings" pitchFamily="2" charset="2"/>
              <a:buChar char="q"/>
              <a:tabLst>
                <a:tab pos="209550" algn="l"/>
              </a:tabLst>
            </a:pPr>
            <a:r>
              <a:rPr lang="en-US" sz="1200" b="0" i="1" u="none" dirty="0">
                <a:latin typeface="Arial" pitchFamily="34" charset="0"/>
                <a:cs typeface="Arial" pitchFamily="34" charset="0"/>
              </a:rPr>
              <a:t> </a:t>
            </a:r>
            <a:r>
              <a:rPr lang="en-US" sz="1200" b="0" u="none" dirty="0">
                <a:latin typeface="Arial" pitchFamily="34" charset="0"/>
                <a:cs typeface="Arial" pitchFamily="34" charset="0"/>
              </a:rPr>
              <a:t>If site is secured, DART will take position on the downed aircraft.</a:t>
            </a:r>
          </a:p>
          <a:p>
            <a:pPr marL="157163" indent="-157163" defTabSz="838200">
              <a:lnSpc>
                <a:spcPct val="130000"/>
              </a:lnSpc>
              <a:buFont typeface="Wingdings" pitchFamily="2" charset="2"/>
              <a:buNone/>
              <a:tabLst>
                <a:tab pos="209550" algn="l"/>
              </a:tabLst>
            </a:pPr>
            <a:r>
              <a:rPr lang="en-US" sz="1200" b="0" u="none" dirty="0">
                <a:latin typeface="Arial" pitchFamily="34" charset="0"/>
                <a:cs typeface="Arial" pitchFamily="34" charset="0"/>
              </a:rPr>
              <a:t>Once in position, the DART executes the following:</a:t>
            </a:r>
          </a:p>
          <a:p>
            <a:pPr marL="157163" indent="-157163" defTabSz="838200">
              <a:lnSpc>
                <a:spcPct val="130000"/>
              </a:lnSpc>
              <a:buFont typeface="Wingdings" pitchFamily="2" charset="2"/>
              <a:buChar char="q"/>
              <a:tabLst>
                <a:tab pos="209550" algn="l"/>
              </a:tabLst>
            </a:pPr>
            <a:r>
              <a:rPr lang="en-US" sz="1200" b="0" u="none" dirty="0">
                <a:latin typeface="Arial" pitchFamily="34" charset="0"/>
                <a:cs typeface="Arial" pitchFamily="34" charset="0"/>
              </a:rPr>
              <a:t>The DART OIC and his team move to the aircraft and begin troubleshooting and any maintenance. The DART OIC/NCOIC immediately confirms or denies disposition of aircraft to the Squadron.  </a:t>
            </a:r>
          </a:p>
          <a:p>
            <a:pPr marL="157163" indent="-157163" defTabSz="838200">
              <a:lnSpc>
                <a:spcPct val="130000"/>
              </a:lnSpc>
              <a:buFont typeface="Wingdings" pitchFamily="2" charset="2"/>
              <a:buChar char="q"/>
              <a:tabLst>
                <a:tab pos="209550" algn="l"/>
              </a:tabLst>
            </a:pPr>
            <a:r>
              <a:rPr lang="en-US" sz="1200" b="0" u="none" dirty="0">
                <a:latin typeface="Arial" pitchFamily="34" charset="0"/>
                <a:cs typeface="Arial" pitchFamily="34" charset="0"/>
              </a:rPr>
              <a:t>If the aircraft can be flown out the OIC begins run up procedures with his NCOIC in the CPO seat. </a:t>
            </a:r>
          </a:p>
          <a:p>
            <a:pPr marL="157163" indent="-157163" defTabSz="838200">
              <a:lnSpc>
                <a:spcPct val="130000"/>
              </a:lnSpc>
              <a:buFont typeface="Wingdings" pitchFamily="2" charset="2"/>
              <a:buChar char="q"/>
              <a:tabLst>
                <a:tab pos="209550" algn="l"/>
              </a:tabLst>
            </a:pPr>
            <a:r>
              <a:rPr lang="en-US" sz="1200" b="0" u="none" dirty="0">
                <a:latin typeface="Arial" pitchFamily="34" charset="0"/>
                <a:cs typeface="Arial" pitchFamily="34" charset="0"/>
              </a:rPr>
              <a:t>If the aircraft is not able to be recovered on sight, the OIC and his team move back to their UH-60/HMMWV and coordinate with recovery assets on the site.  </a:t>
            </a:r>
          </a:p>
          <a:p>
            <a:pPr marL="157163" indent="-157163" defTabSz="838200">
              <a:lnSpc>
                <a:spcPct val="130000"/>
              </a:lnSpc>
              <a:buFont typeface="Wingdings" pitchFamily="2" charset="2"/>
              <a:buChar char="q"/>
              <a:tabLst>
                <a:tab pos="209550" algn="l"/>
              </a:tabLst>
            </a:pPr>
            <a:r>
              <a:rPr lang="en-US" sz="1200" b="0" u="none" dirty="0">
                <a:latin typeface="Arial" pitchFamily="34" charset="0"/>
                <a:cs typeface="Arial" pitchFamily="34" charset="0"/>
              </a:rPr>
              <a:t>The security team remains on sight until relieved or until the aircraft is recovered. Security team NCOIC ensures his team has the needed supplies to maintain a 36 hour guard of the aircraft.</a:t>
            </a:r>
          </a:p>
          <a:p>
            <a:pPr marL="157163" indent="-157163" defTabSz="838200">
              <a:lnSpc>
                <a:spcPct val="130000"/>
              </a:lnSpc>
              <a:buFont typeface="Wingdings" pitchFamily="2" charset="2"/>
              <a:buChar char="q"/>
              <a:tabLst>
                <a:tab pos="209550" algn="l"/>
              </a:tabLst>
            </a:pPr>
            <a:r>
              <a:rPr lang="en-US" sz="1200" b="0" u="none" dirty="0">
                <a:latin typeface="Arial" pitchFamily="34" charset="0"/>
                <a:cs typeface="Arial" pitchFamily="34" charset="0"/>
              </a:rPr>
              <a:t>Upon safe return of the DART, EOD, and Squadron recovery, the security unit will brief the SCO on recovery operations or destruction criteria of the aircraft, whichever is the most applicable.</a:t>
            </a:r>
          </a:p>
        </p:txBody>
      </p:sp>
      <p:sp>
        <p:nvSpPr>
          <p:cNvPr id="4" name="TextBox 3"/>
          <p:cNvSpPr txBox="1"/>
          <p:nvPr/>
        </p:nvSpPr>
        <p:spPr>
          <a:xfrm>
            <a:off x="0" y="0"/>
            <a:ext cx="6858000" cy="830997"/>
          </a:xfrm>
          <a:prstGeom prst="rect">
            <a:avLst/>
          </a:prstGeom>
          <a:noFill/>
        </p:spPr>
        <p:txBody>
          <a:bodyPr wrap="square" rtlCol="0">
            <a:spAutoFit/>
          </a:bodyPr>
          <a:lstStyle/>
          <a:p>
            <a:pPr algn="ctr"/>
            <a:r>
              <a:rPr lang="en-US" sz="2400" b="1" i="1" dirty="0" smtClean="0">
                <a:effectLst>
                  <a:outerShdw blurRad="38100" dist="38100" dir="2700000" algn="tl">
                    <a:srgbClr val="000000">
                      <a:alpha val="43137"/>
                    </a:srgbClr>
                  </a:outerShdw>
                </a:effectLst>
                <a:latin typeface="Arial" pitchFamily="34" charset="0"/>
                <a:cs typeface="Arial" pitchFamily="34" charset="0"/>
              </a:rPr>
              <a:t>DOWNED AIRCRAFT </a:t>
            </a:r>
          </a:p>
          <a:p>
            <a:pPr algn="ctr"/>
            <a:r>
              <a:rPr lang="en-US" sz="2400" b="1" i="1" dirty="0" smtClean="0">
                <a:effectLst>
                  <a:outerShdw blurRad="38100" dist="38100" dir="2700000" algn="tl">
                    <a:srgbClr val="000000">
                      <a:alpha val="43137"/>
                    </a:srgbClr>
                  </a:outerShdw>
                </a:effectLst>
                <a:latin typeface="Arial" pitchFamily="34" charset="0"/>
                <a:cs typeface="Arial" pitchFamily="34" charset="0"/>
              </a:rPr>
              <a:t>RECOVERY</a:t>
            </a:r>
            <a:endParaRPr lang="en-US" sz="2400" b="1" i="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6858000" cy="830997"/>
          </a:xfrm>
          <a:prstGeom prst="rect">
            <a:avLst/>
          </a:prstGeom>
          <a:noFill/>
        </p:spPr>
        <p:txBody>
          <a:bodyPr wrap="square" rtlCol="0">
            <a:spAutoFit/>
          </a:bodyPr>
          <a:lstStyle/>
          <a:p>
            <a:pPr algn="ctr"/>
            <a:r>
              <a:rPr lang="en-US" sz="2400" b="1" i="1" dirty="0" smtClean="0">
                <a:effectLst>
                  <a:outerShdw blurRad="38100" dist="38100" dir="2700000" algn="tl">
                    <a:srgbClr val="000000">
                      <a:alpha val="43137"/>
                    </a:srgbClr>
                  </a:outerShdw>
                </a:effectLst>
                <a:latin typeface="Arial" pitchFamily="34" charset="0"/>
                <a:cs typeface="Arial" pitchFamily="34" charset="0"/>
              </a:rPr>
              <a:t>OBSERVATION POST</a:t>
            </a:r>
          </a:p>
          <a:p>
            <a:pPr algn="ctr"/>
            <a:r>
              <a:rPr lang="en-US" sz="2400" b="1" i="1" dirty="0" smtClean="0">
                <a:effectLst>
                  <a:outerShdw blurRad="38100" dist="38100" dir="2700000" algn="tl">
                    <a:srgbClr val="000000">
                      <a:alpha val="43137"/>
                    </a:srgbClr>
                  </a:outerShdw>
                </a:effectLst>
                <a:latin typeface="Arial" pitchFamily="34" charset="0"/>
                <a:cs typeface="Arial" pitchFamily="34" charset="0"/>
              </a:rPr>
              <a:t>OCCUPATION</a:t>
            </a:r>
            <a:endParaRPr lang="en-US" sz="2400" b="1" i="1" dirty="0">
              <a:effectLst>
                <a:outerShdw blurRad="38100" dist="38100" dir="2700000" algn="tl">
                  <a:srgbClr val="000000">
                    <a:alpha val="43137"/>
                  </a:srgbClr>
                </a:outerShdw>
              </a:effectLst>
              <a:latin typeface="Arial" pitchFamily="34" charset="0"/>
              <a:cs typeface="Arial" pitchFamily="34" charset="0"/>
            </a:endParaRPr>
          </a:p>
        </p:txBody>
      </p:sp>
      <p:sp>
        <p:nvSpPr>
          <p:cNvPr id="7" name="TextBox 6"/>
          <p:cNvSpPr txBox="1"/>
          <p:nvPr/>
        </p:nvSpPr>
        <p:spPr>
          <a:xfrm>
            <a:off x="0" y="1509385"/>
            <a:ext cx="6858000" cy="4662815"/>
          </a:xfrm>
          <a:prstGeom prst="rect">
            <a:avLst/>
          </a:prstGeom>
          <a:noFill/>
        </p:spPr>
        <p:txBody>
          <a:bodyPr wrap="square" rtlCol="0">
            <a:spAutoFit/>
          </a:bodyPr>
          <a:lstStyle/>
          <a:p>
            <a:pPr marL="342900" indent="-342900"/>
            <a:r>
              <a:rPr lang="en-US" sz="1100" dirty="0" smtClean="0">
                <a:latin typeface="Arial" pitchFamily="34" charset="0"/>
                <a:cs typeface="Arial" pitchFamily="34" charset="0"/>
              </a:rPr>
              <a:t>1. ESTABLISH OBSERVATION POST</a:t>
            </a:r>
          </a:p>
          <a:p>
            <a:pPr marL="342900" indent="-342900">
              <a:buAutoNum type="arabicPeriod"/>
            </a:pPr>
            <a:endParaRPr lang="en-US" sz="1100" u="none" dirty="0" smtClean="0">
              <a:latin typeface="Arial" pitchFamily="34" charset="0"/>
              <a:cs typeface="Arial" pitchFamily="34" charset="0"/>
            </a:endParaRPr>
          </a:p>
          <a:p>
            <a:pPr marL="342900" indent="-342900">
              <a:buFont typeface="Wingdings" pitchFamily="2" charset="2"/>
              <a:buChar char="q"/>
            </a:pPr>
            <a:r>
              <a:rPr lang="en-US" sz="1100" b="0" u="none" dirty="0" smtClean="0">
                <a:latin typeface="Arial" pitchFamily="34" charset="0"/>
                <a:cs typeface="Arial" pitchFamily="34" charset="0"/>
              </a:rPr>
              <a:t>OP LOCATION AT GRID _________________________</a:t>
            </a:r>
          </a:p>
          <a:p>
            <a:pPr marL="342900" indent="-342900">
              <a:buFont typeface="Wingdings" pitchFamily="2" charset="2"/>
              <a:buChar char="q"/>
            </a:pPr>
            <a:r>
              <a:rPr lang="en-US" sz="1100" b="0" u="none" dirty="0" smtClean="0">
                <a:latin typeface="Arial" pitchFamily="34" charset="0"/>
                <a:cs typeface="Arial" pitchFamily="34" charset="0"/>
              </a:rPr>
              <a:t>CONFIRM YOU CAN SEE (DAY AND NIGHT) THE LOCATIONS YOU WERE TASKED TO OBSERVE (BINOS, THERMAL SIGHTS, NVDS)</a:t>
            </a:r>
          </a:p>
          <a:p>
            <a:pPr marL="342900" indent="-342900">
              <a:buFont typeface="Wingdings" pitchFamily="2" charset="2"/>
              <a:buChar char="q"/>
            </a:pPr>
            <a:r>
              <a:rPr lang="en-US" sz="1100" b="0" u="none" dirty="0" smtClean="0">
                <a:latin typeface="Arial" pitchFamily="34" charset="0"/>
                <a:cs typeface="Arial" pitchFamily="34" charset="0"/>
              </a:rPr>
              <a:t>NAI OR TAI # ___________ AT GRID____________________</a:t>
            </a:r>
          </a:p>
          <a:p>
            <a:pPr marL="342900" indent="-342900">
              <a:buFont typeface="Wingdings" pitchFamily="2" charset="2"/>
              <a:buChar char="q"/>
            </a:pPr>
            <a:r>
              <a:rPr lang="en-US" sz="1100" b="0" u="none" dirty="0" smtClean="0">
                <a:latin typeface="Arial" pitchFamily="34" charset="0"/>
                <a:cs typeface="Arial" pitchFamily="34" charset="0"/>
              </a:rPr>
              <a:t>WHAT INFORMATION REQUIREMENT DOES OBSERVING THIS NAI  OR TAI ANSWER?</a:t>
            </a:r>
          </a:p>
          <a:p>
            <a:pPr marL="342900" indent="-342900">
              <a:buFont typeface="Wingdings" pitchFamily="2" charset="2"/>
              <a:buChar char="q"/>
            </a:pPr>
            <a:r>
              <a:rPr lang="en-US" sz="1100" b="0" u="none" dirty="0" smtClean="0">
                <a:latin typeface="Arial" pitchFamily="34" charset="0"/>
                <a:cs typeface="Arial" pitchFamily="34" charset="0"/>
              </a:rPr>
              <a:t>WHAT AM I LOOKING FOR?  WHEN SHOULD I BE LOOKING?</a:t>
            </a:r>
          </a:p>
          <a:p>
            <a:pPr marL="342900" indent="-342900">
              <a:buFont typeface="Wingdings" pitchFamily="2" charset="2"/>
              <a:buChar char="q"/>
            </a:pPr>
            <a:r>
              <a:rPr lang="en-US" sz="1100" b="0" u="none" dirty="0" smtClean="0">
                <a:latin typeface="Arial" pitchFamily="34" charset="0"/>
                <a:cs typeface="Arial" pitchFamily="34" charset="0"/>
              </a:rPr>
              <a:t>INDICATORS	1.________________________________</a:t>
            </a:r>
          </a:p>
          <a:p>
            <a:pPr marL="342900" indent="-342900"/>
            <a:r>
              <a:rPr lang="en-US" sz="1100" b="0" u="none" dirty="0" smtClean="0">
                <a:latin typeface="Arial" pitchFamily="34" charset="0"/>
                <a:cs typeface="Arial" pitchFamily="34" charset="0"/>
              </a:rPr>
              <a:t>			2.________________________________</a:t>
            </a:r>
          </a:p>
          <a:p>
            <a:pPr marL="342900" indent="-342900"/>
            <a:r>
              <a:rPr lang="en-US" sz="1100" b="0" u="none" dirty="0" smtClean="0">
                <a:latin typeface="Arial" pitchFamily="34" charset="0"/>
                <a:cs typeface="Arial" pitchFamily="34" charset="0"/>
              </a:rPr>
              <a:t>			3.________________________________</a:t>
            </a:r>
          </a:p>
          <a:p>
            <a:pPr marL="342900" indent="-342900"/>
            <a:r>
              <a:rPr lang="en-US" sz="1100" b="0" u="none" dirty="0" smtClean="0">
                <a:latin typeface="Arial" pitchFamily="34" charset="0"/>
                <a:cs typeface="Arial" pitchFamily="34" charset="0"/>
              </a:rPr>
              <a:t>			4. ________________________________</a:t>
            </a:r>
          </a:p>
          <a:p>
            <a:pPr marL="342900" indent="-342900"/>
            <a:endParaRPr lang="en-US" sz="1100" b="0" u="none" dirty="0" smtClean="0">
              <a:latin typeface="Arial" pitchFamily="34" charset="0"/>
              <a:cs typeface="Arial" pitchFamily="34" charset="0"/>
            </a:endParaRPr>
          </a:p>
          <a:p>
            <a:pPr marL="342900" indent="-342900"/>
            <a:r>
              <a:rPr lang="en-US" sz="1100" dirty="0" smtClean="0">
                <a:latin typeface="Arial" pitchFamily="34" charset="0"/>
                <a:cs typeface="Arial" pitchFamily="34" charset="0"/>
              </a:rPr>
              <a:t>2. REMAIN UNDETECTED AND SECURE</a:t>
            </a:r>
          </a:p>
          <a:p>
            <a:pPr marL="342900" indent="-342900"/>
            <a:endParaRPr lang="en-US" sz="1100" u="none" dirty="0" smtClean="0">
              <a:latin typeface="Arial" pitchFamily="34" charset="0"/>
              <a:cs typeface="Arial" pitchFamily="34" charset="0"/>
            </a:endParaRPr>
          </a:p>
          <a:p>
            <a:pPr marL="342900" indent="-342900">
              <a:buFont typeface="Wingdings" pitchFamily="2" charset="2"/>
              <a:buChar char="q"/>
            </a:pPr>
            <a:r>
              <a:rPr lang="en-US" sz="1100" b="0" u="none" dirty="0" smtClean="0">
                <a:latin typeface="Arial" pitchFamily="34" charset="0"/>
                <a:cs typeface="Arial" pitchFamily="34" charset="0"/>
              </a:rPr>
              <a:t>CAMOUFLAGE MYSELF, MY POSITION AND MY VEHICLE</a:t>
            </a:r>
          </a:p>
          <a:p>
            <a:pPr marL="342900" indent="-342900">
              <a:buFont typeface="Wingdings" pitchFamily="2" charset="2"/>
              <a:buChar char="q"/>
            </a:pPr>
            <a:r>
              <a:rPr lang="en-US" sz="1100" b="0" u="none" dirty="0" smtClean="0">
                <a:latin typeface="Arial" pitchFamily="34" charset="0"/>
                <a:cs typeface="Arial" pitchFamily="34" charset="0"/>
              </a:rPr>
              <a:t>STRICTLY ENFORCE NOISE, LIGHT AND MOVEMENT DISCIPLINE (</a:t>
            </a:r>
            <a:r>
              <a:rPr lang="en-US" sz="1100" b="0" i="1" u="none" dirty="0" smtClean="0">
                <a:latin typeface="Arial" pitchFamily="34" charset="0"/>
                <a:cs typeface="Arial" pitchFamily="34" charset="0"/>
              </a:rPr>
              <a:t>Red Lens is visible at distance).</a:t>
            </a:r>
            <a:endParaRPr lang="en-US" sz="1100" b="0" u="none" dirty="0" smtClean="0">
              <a:latin typeface="Arial" pitchFamily="34" charset="0"/>
              <a:cs typeface="Arial" pitchFamily="34" charset="0"/>
            </a:endParaRPr>
          </a:p>
          <a:p>
            <a:pPr marL="342900" indent="-342900">
              <a:buFont typeface="Wingdings" pitchFamily="2" charset="2"/>
              <a:buChar char="q"/>
            </a:pPr>
            <a:r>
              <a:rPr lang="en-US" sz="1100" b="0" u="none" dirty="0" smtClean="0">
                <a:latin typeface="Arial" pitchFamily="34" charset="0"/>
                <a:cs typeface="Arial" pitchFamily="34" charset="0"/>
              </a:rPr>
              <a:t>ENSURE 360 DEGREE SECURITY OF OP SITE, ESTABLISH REST PLAN</a:t>
            </a:r>
          </a:p>
          <a:p>
            <a:pPr marL="342900" indent="-342900">
              <a:buFont typeface="Wingdings" pitchFamily="2" charset="2"/>
              <a:buChar char="q"/>
            </a:pPr>
            <a:r>
              <a:rPr lang="en-US" sz="1100" b="0" u="none" dirty="0" smtClean="0">
                <a:latin typeface="Arial" pitchFamily="34" charset="0"/>
                <a:cs typeface="Arial" pitchFamily="34" charset="0"/>
              </a:rPr>
              <a:t>IDENTIFY EXFILTRATION ROUTES IN CASE OF COMPROMISE</a:t>
            </a:r>
          </a:p>
          <a:p>
            <a:pPr marL="342900" indent="-342900">
              <a:buFont typeface="Wingdings" pitchFamily="2" charset="2"/>
              <a:buChar char="q"/>
            </a:pPr>
            <a:r>
              <a:rPr lang="en-US" sz="1100" b="0" u="none" dirty="0" smtClean="0">
                <a:latin typeface="Arial" pitchFamily="34" charset="0"/>
                <a:cs typeface="Arial" pitchFamily="34" charset="0"/>
              </a:rPr>
              <a:t>CALL UP YOUR POSITION TO HIGHER </a:t>
            </a:r>
          </a:p>
          <a:p>
            <a:pPr marL="342900" indent="-342900">
              <a:buFont typeface="Wingdings" pitchFamily="2" charset="2"/>
              <a:buChar char="q"/>
            </a:pPr>
            <a:endParaRPr lang="en-US" sz="1100" dirty="0">
              <a:latin typeface="Arial" pitchFamily="34" charset="0"/>
              <a:cs typeface="Arial" pitchFamily="34" charset="0"/>
            </a:endParaRPr>
          </a:p>
          <a:p>
            <a:pPr marL="342900" indent="-342900"/>
            <a:endParaRPr lang="en-US" sz="1100" dirty="0">
              <a:latin typeface="Arial" pitchFamily="34" charset="0"/>
              <a:cs typeface="Arial" pitchFamily="34" charset="0"/>
            </a:endParaRPr>
          </a:p>
          <a:p>
            <a:pPr marL="342900" indent="-342900"/>
            <a:endParaRPr lang="en-US" sz="1100" dirty="0">
              <a:latin typeface="Arial" pitchFamily="34" charset="0"/>
              <a:cs typeface="Arial" pitchFamily="34" charset="0"/>
            </a:endParaRPr>
          </a:p>
          <a:p>
            <a:pPr marL="342900" indent="-342900"/>
            <a:endParaRPr lang="en-US" sz="1100" dirty="0" smtClean="0">
              <a:latin typeface="Arial" pitchFamily="34" charset="0"/>
              <a:cs typeface="Arial" pitchFamily="34" charset="0"/>
            </a:endParaRPr>
          </a:p>
          <a:p>
            <a:pPr marL="342900" indent="-342900">
              <a:buAutoNum type="arabicPeriod"/>
            </a:pPr>
            <a:endParaRPr lang="en-US" sz="1100" dirty="0">
              <a:latin typeface="Arial" pitchFamily="34" charset="0"/>
              <a:cs typeface="Arial" pitchFamily="34" charset="0"/>
            </a:endParaRPr>
          </a:p>
        </p:txBody>
      </p:sp>
      <p:sp>
        <p:nvSpPr>
          <p:cNvPr id="6" name="TextBox 5"/>
          <p:cNvSpPr txBox="1"/>
          <p:nvPr/>
        </p:nvSpPr>
        <p:spPr>
          <a:xfrm>
            <a:off x="0" y="4862185"/>
            <a:ext cx="6858000" cy="2800767"/>
          </a:xfrm>
          <a:prstGeom prst="rect">
            <a:avLst/>
          </a:prstGeom>
          <a:noFill/>
        </p:spPr>
        <p:txBody>
          <a:bodyPr wrap="square" rtlCol="0">
            <a:spAutoFit/>
          </a:bodyPr>
          <a:lstStyle/>
          <a:p>
            <a:pPr marL="342900" indent="-342900"/>
            <a:endParaRPr lang="en-US" sz="1100" b="0" u="none" dirty="0" smtClean="0">
              <a:latin typeface="Arial" pitchFamily="34" charset="0"/>
              <a:cs typeface="Arial" pitchFamily="34" charset="0"/>
            </a:endParaRPr>
          </a:p>
          <a:p>
            <a:pPr marL="342900" indent="-342900">
              <a:buFont typeface="Wingdings" pitchFamily="2" charset="2"/>
              <a:buChar char="q"/>
            </a:pPr>
            <a:endParaRPr lang="en-US" sz="1100" b="0" u="none" dirty="0">
              <a:latin typeface="Arial" pitchFamily="34" charset="0"/>
              <a:cs typeface="Arial" pitchFamily="34" charset="0"/>
            </a:endParaRPr>
          </a:p>
          <a:p>
            <a:pPr marL="342900" indent="-342900"/>
            <a:r>
              <a:rPr lang="en-US" sz="1100" dirty="0" smtClean="0">
                <a:latin typeface="Arial" pitchFamily="34" charset="0"/>
                <a:cs typeface="Arial" pitchFamily="34" charset="0"/>
              </a:rPr>
              <a:t>3. ESTABLISH COMMUNICATIONS</a:t>
            </a:r>
          </a:p>
          <a:p>
            <a:pPr marL="342900" indent="-342900"/>
            <a:endParaRPr lang="en-US" sz="1100" u="none" dirty="0" smtClean="0">
              <a:latin typeface="Arial" pitchFamily="34" charset="0"/>
              <a:cs typeface="Arial" pitchFamily="34" charset="0"/>
            </a:endParaRPr>
          </a:p>
          <a:p>
            <a:pPr marL="342900" indent="-342900">
              <a:buFont typeface="Wingdings" pitchFamily="2" charset="2"/>
              <a:buChar char="q"/>
            </a:pPr>
            <a:r>
              <a:rPr lang="en-US" sz="1100" b="0" u="none" dirty="0" smtClean="0">
                <a:latin typeface="Arial" pitchFamily="34" charset="0"/>
                <a:cs typeface="Arial" pitchFamily="34" charset="0"/>
              </a:rPr>
              <a:t>CONFIRM RADIO CHECK IN PROCEDURES WITH HIGHER</a:t>
            </a:r>
          </a:p>
          <a:p>
            <a:pPr marL="342900" indent="-342900">
              <a:buFont typeface="Wingdings" pitchFamily="2" charset="2"/>
              <a:buChar char="q"/>
            </a:pPr>
            <a:r>
              <a:rPr lang="en-US" sz="1100" b="0" u="none" dirty="0" smtClean="0">
                <a:latin typeface="Arial" pitchFamily="34" charset="0"/>
                <a:cs typeface="Arial" pitchFamily="34" charset="0"/>
              </a:rPr>
              <a:t>CONFIRM COMSEC AND BATTERY REQUIREMENTS</a:t>
            </a:r>
          </a:p>
          <a:p>
            <a:pPr marL="342900" indent="-342900">
              <a:buFont typeface="Wingdings" pitchFamily="2" charset="2"/>
              <a:buChar char="q"/>
            </a:pPr>
            <a:r>
              <a:rPr lang="en-US" sz="1100" b="0" u="none" dirty="0" smtClean="0">
                <a:latin typeface="Arial" pitchFamily="34" charset="0"/>
                <a:cs typeface="Arial" pitchFamily="34" charset="0"/>
              </a:rPr>
              <a:t>NO COMMUNICATIONS PLAN</a:t>
            </a:r>
            <a:r>
              <a:rPr lang="en-US" sz="1100" b="0" u="none" dirty="0" smtClean="0">
                <a:latin typeface="Arial" pitchFamily="34" charset="0"/>
                <a:cs typeface="Arial" pitchFamily="34" charset="0"/>
                <a:sym typeface="Wingdings" pitchFamily="2" charset="2"/>
              </a:rPr>
              <a:t> MOVE TO REGAIN COMMS</a:t>
            </a:r>
          </a:p>
          <a:p>
            <a:pPr marL="342900" indent="-342900">
              <a:buFont typeface="Wingdings" pitchFamily="2" charset="2"/>
              <a:buChar char="q"/>
            </a:pPr>
            <a:r>
              <a:rPr lang="en-US" sz="1100" b="0" u="none" dirty="0" smtClean="0">
                <a:latin typeface="Arial" pitchFamily="34" charset="0"/>
                <a:cs typeface="Arial" pitchFamily="34" charset="0"/>
                <a:sym typeface="Wingdings" pitchFamily="2" charset="2"/>
              </a:rPr>
              <a:t>MEMORIZE SQUADRON FREQUENCIES WHICH ARE MONITORED 24-7</a:t>
            </a:r>
            <a:endParaRPr lang="en-US" sz="1100" b="0" u="none" dirty="0" smtClean="0">
              <a:latin typeface="Arial" pitchFamily="34" charset="0"/>
              <a:cs typeface="Arial" pitchFamily="34" charset="0"/>
            </a:endParaRPr>
          </a:p>
          <a:p>
            <a:pPr marL="342900" indent="-342900"/>
            <a:endParaRPr lang="en-US" sz="1100" u="none" dirty="0" smtClean="0">
              <a:latin typeface="Arial" pitchFamily="34" charset="0"/>
              <a:cs typeface="Arial" pitchFamily="34" charset="0"/>
            </a:endParaRPr>
          </a:p>
          <a:p>
            <a:pPr marL="342900" indent="-342900"/>
            <a:r>
              <a:rPr lang="en-US" sz="1100" dirty="0" smtClean="0">
                <a:latin typeface="Arial" pitchFamily="34" charset="0"/>
                <a:cs typeface="Arial" pitchFamily="34" charset="0"/>
              </a:rPr>
              <a:t>4. KILL WITH FIRES</a:t>
            </a:r>
          </a:p>
          <a:p>
            <a:pPr marL="342900" indent="-342900">
              <a:buFont typeface="Wingdings" pitchFamily="2" charset="2"/>
              <a:buChar char="q"/>
            </a:pPr>
            <a:endParaRPr lang="en-US" sz="1100" b="0" u="none" dirty="0" smtClean="0">
              <a:latin typeface="Arial" pitchFamily="34" charset="0"/>
              <a:cs typeface="Arial" pitchFamily="34" charset="0"/>
            </a:endParaRPr>
          </a:p>
          <a:p>
            <a:pPr marL="342900" indent="-342900">
              <a:buFont typeface="Wingdings" pitchFamily="2" charset="2"/>
              <a:buChar char="q"/>
            </a:pPr>
            <a:r>
              <a:rPr lang="en-US" sz="1100" b="0" u="none" dirty="0" smtClean="0">
                <a:latin typeface="Arial" pitchFamily="34" charset="0"/>
                <a:cs typeface="Arial" pitchFamily="34" charset="0"/>
              </a:rPr>
              <a:t>DEVELOP IDF TARGETS, CALL TO HIGHER</a:t>
            </a:r>
          </a:p>
          <a:p>
            <a:pPr marL="342900" indent="-342900">
              <a:buFont typeface="Wingdings" pitchFamily="2" charset="2"/>
              <a:buChar char="q"/>
            </a:pPr>
            <a:r>
              <a:rPr lang="en-US" sz="1100" b="0" u="none" dirty="0" smtClean="0">
                <a:latin typeface="Arial" pitchFamily="34" charset="0"/>
                <a:cs typeface="Arial" pitchFamily="34" charset="0"/>
              </a:rPr>
              <a:t>IDENTIFY TACTICAL TRIGGER LINES (DAY &amp; NIGHT)</a:t>
            </a:r>
          </a:p>
          <a:p>
            <a:pPr marL="342900" indent="-342900">
              <a:buFont typeface="Wingdings" pitchFamily="2" charset="2"/>
              <a:buChar char="q"/>
            </a:pPr>
            <a:r>
              <a:rPr lang="en-US" sz="1100" b="0" u="none" dirty="0" smtClean="0">
                <a:latin typeface="Arial" pitchFamily="34" charset="0"/>
                <a:cs typeface="Arial" pitchFamily="34" charset="0"/>
              </a:rPr>
              <a:t>IDENTIFY TECHNICAL TRIGGER LINES (DAY &amp; NIGHT)</a:t>
            </a:r>
          </a:p>
          <a:p>
            <a:pPr marL="342900" indent="-342900">
              <a:buFont typeface="Wingdings" pitchFamily="2" charset="2"/>
              <a:buChar char="q"/>
            </a:pPr>
            <a:r>
              <a:rPr lang="en-US" sz="1100" b="0" u="none" dirty="0" smtClean="0">
                <a:latin typeface="Arial" pitchFamily="34" charset="0"/>
                <a:cs typeface="Arial" pitchFamily="34" charset="0"/>
              </a:rPr>
              <a:t>REPORT BDA</a:t>
            </a:r>
          </a:p>
          <a:p>
            <a:pPr marL="342900" indent="-342900">
              <a:buFont typeface="Wingdings" pitchFamily="2" charset="2"/>
              <a:buChar char="q"/>
            </a:pPr>
            <a:r>
              <a:rPr lang="en-US" sz="1100" b="0" u="none" dirty="0" smtClean="0">
                <a:latin typeface="Arial" pitchFamily="34" charset="0"/>
                <a:cs typeface="Arial" pitchFamily="34" charset="0"/>
              </a:rPr>
              <a:t>HAND OFF ENEMY  TARGETS TO NEXT OP</a:t>
            </a:r>
          </a:p>
        </p:txBody>
      </p:sp>
      <p:sp>
        <p:nvSpPr>
          <p:cNvPr id="8" name="Text Box 43"/>
          <p:cNvSpPr txBox="1">
            <a:spLocks noChangeArrowheads="1"/>
          </p:cNvSpPr>
          <p:nvPr/>
        </p:nvSpPr>
        <p:spPr bwMode="auto">
          <a:xfrm rot="21600000">
            <a:off x="5181599" y="6299820"/>
            <a:ext cx="1676401" cy="2462213"/>
          </a:xfrm>
          <a:prstGeom prst="rect">
            <a:avLst/>
          </a:prstGeom>
          <a:noFill/>
          <a:ln w="9525">
            <a:solidFill>
              <a:schemeClr val="tx1"/>
            </a:solidFill>
            <a:miter lim="800000"/>
            <a:headEnd/>
            <a:tailEnd/>
          </a:ln>
          <a:effectLst/>
        </p:spPr>
        <p:txBody>
          <a:bodyPr wrap="square">
            <a:spAutoFit/>
          </a:bodyPr>
          <a:lstStyle/>
          <a:p>
            <a:r>
              <a:rPr lang="en-US" sz="1100" b="0" u="none" dirty="0" smtClean="0">
                <a:latin typeface="Arial" pitchFamily="34" charset="0"/>
                <a:cs typeface="Arial" pitchFamily="34" charset="0"/>
              </a:rPr>
              <a:t>CALL FOR FIRE = 1Min</a:t>
            </a:r>
          </a:p>
          <a:p>
            <a:endParaRPr lang="en-US" sz="1100" b="0" u="none" dirty="0">
              <a:latin typeface="Arial" pitchFamily="34" charset="0"/>
              <a:cs typeface="Arial" pitchFamily="34" charset="0"/>
            </a:endParaRPr>
          </a:p>
          <a:p>
            <a:r>
              <a:rPr lang="en-US" sz="1100" b="0" u="none" dirty="0" smtClean="0">
                <a:latin typeface="Arial" pitchFamily="34" charset="0"/>
                <a:cs typeface="Arial" pitchFamily="34" charset="0"/>
              </a:rPr>
              <a:t>GUNS COMPUTATIONS = 2Min</a:t>
            </a:r>
            <a:endParaRPr lang="en-US" sz="1100" b="0" u="none" dirty="0">
              <a:latin typeface="Arial" pitchFamily="34" charset="0"/>
              <a:cs typeface="Arial" pitchFamily="34" charset="0"/>
            </a:endParaRPr>
          </a:p>
          <a:p>
            <a:endParaRPr lang="en-US" sz="1100" b="0" u="none" dirty="0" smtClean="0">
              <a:latin typeface="Arial" pitchFamily="34" charset="0"/>
              <a:cs typeface="Arial" pitchFamily="34" charset="0"/>
            </a:endParaRPr>
          </a:p>
          <a:p>
            <a:r>
              <a:rPr lang="en-US" sz="1100" b="0" u="none" dirty="0" smtClean="0">
                <a:latin typeface="Arial" pitchFamily="34" charset="0"/>
                <a:cs typeface="Arial" pitchFamily="34" charset="0"/>
              </a:rPr>
              <a:t>GUNS LAY ON TARGET = 2Min</a:t>
            </a:r>
            <a:endParaRPr lang="en-US" sz="1100" b="0" u="none" dirty="0">
              <a:latin typeface="Arial" pitchFamily="34" charset="0"/>
              <a:cs typeface="Arial" pitchFamily="34" charset="0"/>
            </a:endParaRPr>
          </a:p>
          <a:p>
            <a:endParaRPr lang="en-US" sz="1100" b="0" u="none" dirty="0" smtClean="0">
              <a:latin typeface="Arial" pitchFamily="34" charset="0"/>
              <a:cs typeface="Arial" pitchFamily="34" charset="0"/>
            </a:endParaRPr>
          </a:p>
          <a:p>
            <a:r>
              <a:rPr lang="en-US" sz="1100" b="0" u="none" dirty="0" smtClean="0">
                <a:latin typeface="Arial" pitchFamily="34" charset="0"/>
                <a:cs typeface="Arial" pitchFamily="34" charset="0"/>
              </a:rPr>
              <a:t>TIME OF FLIGHT = 30Sec</a:t>
            </a:r>
            <a:endParaRPr lang="en-US" sz="1100" b="0" u="none" dirty="0">
              <a:latin typeface="Arial" pitchFamily="34" charset="0"/>
              <a:cs typeface="Arial" pitchFamily="34" charset="0"/>
            </a:endParaRPr>
          </a:p>
          <a:p>
            <a:endParaRPr lang="en-US" sz="1100" b="0" u="none" dirty="0" smtClean="0">
              <a:latin typeface="Arial" pitchFamily="34" charset="0"/>
              <a:cs typeface="Arial" pitchFamily="34" charset="0"/>
            </a:endParaRPr>
          </a:p>
          <a:p>
            <a:r>
              <a:rPr lang="en-US" sz="1100" b="0" u="none" dirty="0" smtClean="0">
                <a:latin typeface="Arial" pitchFamily="34" charset="0"/>
                <a:cs typeface="Arial" pitchFamily="34" charset="0"/>
              </a:rPr>
              <a:t>TOTAL = 5:30min</a:t>
            </a:r>
            <a:endParaRPr lang="en-US" sz="1100" b="0" u="none" dirty="0">
              <a:latin typeface="Arial" pitchFamily="34" charset="0"/>
              <a:cs typeface="Arial" pitchFamily="34" charset="0"/>
            </a:endParaRPr>
          </a:p>
        </p:txBody>
      </p:sp>
      <p:sp>
        <p:nvSpPr>
          <p:cNvPr id="11" name="Rectangle 10"/>
          <p:cNvSpPr/>
          <p:nvPr/>
        </p:nvSpPr>
        <p:spPr>
          <a:xfrm>
            <a:off x="5181600" y="5867400"/>
            <a:ext cx="1676400" cy="82455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5" name="TextBox 14"/>
          <p:cNvSpPr txBox="1"/>
          <p:nvPr/>
        </p:nvSpPr>
        <p:spPr>
          <a:xfrm>
            <a:off x="5181600" y="5862935"/>
            <a:ext cx="1676400" cy="523220"/>
          </a:xfrm>
          <a:prstGeom prst="rect">
            <a:avLst/>
          </a:prstGeom>
          <a:noFill/>
        </p:spPr>
        <p:txBody>
          <a:bodyPr wrap="square" rtlCol="0">
            <a:spAutoFit/>
          </a:bodyPr>
          <a:lstStyle/>
          <a:p>
            <a:r>
              <a:rPr lang="en-US" sz="1400" u="none" dirty="0" smtClean="0">
                <a:latin typeface="Arial" pitchFamily="34" charset="0"/>
                <a:cs typeface="Arial" pitchFamily="34" charset="0"/>
              </a:rPr>
              <a:t>Time x Speed=</a:t>
            </a:r>
          </a:p>
          <a:p>
            <a:r>
              <a:rPr lang="en-US" sz="1400" u="none" dirty="0" smtClean="0">
                <a:latin typeface="Arial" pitchFamily="34" charset="0"/>
                <a:cs typeface="Arial" pitchFamily="34" charset="0"/>
              </a:rPr>
              <a:t>Distance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95263" y="1568678"/>
            <a:ext cx="6586537" cy="3970318"/>
          </a:xfrm>
          <a:prstGeom prst="rect">
            <a:avLst/>
          </a:prstGeom>
          <a:noFill/>
          <a:ln w="9525">
            <a:noFill/>
            <a:miter lim="800000"/>
            <a:headEnd/>
            <a:tailEnd/>
          </a:ln>
        </p:spPr>
        <p:txBody>
          <a:bodyPr anchor="ctr">
            <a:spAutoFit/>
          </a:bodyPr>
          <a:lstStyle/>
          <a:p>
            <a:pPr>
              <a:buFontTx/>
              <a:buChar char="•"/>
              <a:tabLst>
                <a:tab pos="304800" algn="l"/>
              </a:tabLst>
            </a:pPr>
            <a:r>
              <a:rPr lang="en-US" sz="1400" b="1" dirty="0">
                <a:latin typeface="Arial" pitchFamily="34" charset="0"/>
                <a:cs typeface="Arial" pitchFamily="34" charset="0"/>
              </a:rPr>
              <a:t>  Map of the area, with required graphic only.</a:t>
            </a:r>
          </a:p>
          <a:p>
            <a:pPr>
              <a:buFontTx/>
              <a:buChar char="•"/>
              <a:tabLst>
                <a:tab pos="304800" algn="l"/>
              </a:tabLst>
            </a:pPr>
            <a:r>
              <a:rPr lang="en-US" sz="1400" b="1" dirty="0">
                <a:latin typeface="Arial" pitchFamily="34" charset="0"/>
                <a:cs typeface="Arial" pitchFamily="34" charset="0"/>
              </a:rPr>
              <a:t>  Compass.</a:t>
            </a:r>
          </a:p>
          <a:p>
            <a:pPr>
              <a:buFontTx/>
              <a:buChar char="•"/>
              <a:tabLst>
                <a:tab pos="304800" algn="l"/>
              </a:tabLst>
            </a:pPr>
            <a:r>
              <a:rPr lang="en-US" sz="1400" b="1" dirty="0">
                <a:latin typeface="Arial" pitchFamily="34" charset="0"/>
                <a:cs typeface="Arial" pitchFamily="34" charset="0"/>
              </a:rPr>
              <a:t>  </a:t>
            </a:r>
            <a:r>
              <a:rPr lang="en-US" sz="1400" b="1" dirty="0" smtClean="0">
                <a:latin typeface="Arial" pitchFamily="34" charset="0"/>
                <a:cs typeface="Arial" pitchFamily="34" charset="0"/>
              </a:rPr>
              <a:t>At least two forms of communications </a:t>
            </a:r>
            <a:r>
              <a:rPr lang="en-US" sz="1400" b="1" dirty="0">
                <a:latin typeface="Arial" pitchFamily="34" charset="0"/>
                <a:cs typeface="Arial" pitchFamily="34" charset="0"/>
              </a:rPr>
              <a:t>equipment (wire and/or radio).</a:t>
            </a:r>
          </a:p>
          <a:p>
            <a:pPr>
              <a:buFontTx/>
              <a:buChar char="•"/>
              <a:tabLst>
                <a:tab pos="304800" algn="l"/>
              </a:tabLst>
            </a:pPr>
            <a:r>
              <a:rPr lang="en-US" sz="1400" b="1" dirty="0">
                <a:latin typeface="Arial" pitchFamily="34" charset="0"/>
                <a:cs typeface="Arial" pitchFamily="34" charset="0"/>
              </a:rPr>
              <a:t>  Observation devices (binoculars, </a:t>
            </a:r>
            <a:r>
              <a:rPr lang="en-US" sz="1400" b="1" dirty="0" smtClean="0">
                <a:latin typeface="Arial" pitchFamily="34" charset="0"/>
                <a:cs typeface="Arial" pitchFamily="34" charset="0"/>
              </a:rPr>
              <a:t>Vector 21, Mark VII, NVDs with 4x monocular).</a:t>
            </a:r>
          </a:p>
          <a:p>
            <a:pPr>
              <a:buFontTx/>
              <a:buChar char="•"/>
              <a:tabLst>
                <a:tab pos="304800" algn="l"/>
              </a:tabLst>
            </a:pPr>
            <a:r>
              <a:rPr lang="en-US" sz="1400" b="1" dirty="0" err="1" smtClean="0">
                <a:latin typeface="Arial" pitchFamily="34" charset="0"/>
                <a:cs typeface="Arial" pitchFamily="34" charset="0"/>
              </a:rPr>
              <a:t>Pyro</a:t>
            </a:r>
            <a:r>
              <a:rPr lang="en-US" sz="1400" b="1" dirty="0" smtClean="0">
                <a:latin typeface="Arial" pitchFamily="34" charset="0"/>
                <a:cs typeface="Arial" pitchFamily="34" charset="0"/>
              </a:rPr>
              <a:t> (smoke, star clusters, etc.)</a:t>
            </a:r>
          </a:p>
          <a:p>
            <a:pPr>
              <a:buFontTx/>
              <a:buChar char="•"/>
              <a:tabLst>
                <a:tab pos="304800" algn="l"/>
              </a:tabLst>
            </a:pPr>
            <a:r>
              <a:rPr lang="en-US" sz="1400" b="1" dirty="0" smtClean="0">
                <a:latin typeface="Arial" pitchFamily="34" charset="0"/>
                <a:cs typeface="Arial" pitchFamily="34" charset="0"/>
              </a:rPr>
              <a:t>CLS Bag</a:t>
            </a:r>
          </a:p>
          <a:p>
            <a:pPr>
              <a:buFontTx/>
              <a:buChar char="•"/>
              <a:tabLst>
                <a:tab pos="304800" algn="l"/>
              </a:tabLst>
            </a:pPr>
            <a:r>
              <a:rPr lang="en-US" sz="1400" b="1" dirty="0" smtClean="0">
                <a:latin typeface="Arial" pitchFamily="34" charset="0"/>
                <a:cs typeface="Arial" pitchFamily="34" charset="0"/>
              </a:rPr>
              <a:t>LZ Marking kit</a:t>
            </a:r>
          </a:p>
          <a:p>
            <a:pPr>
              <a:buFontTx/>
              <a:buChar char="•"/>
              <a:tabLst>
                <a:tab pos="304800" algn="l"/>
              </a:tabLst>
            </a:pPr>
            <a:r>
              <a:rPr lang="en-US" sz="1400" b="1" dirty="0" smtClean="0">
                <a:latin typeface="Arial" pitchFamily="34" charset="0"/>
                <a:cs typeface="Arial" pitchFamily="34" charset="0"/>
              </a:rPr>
              <a:t>IR Strobe Lights/IR </a:t>
            </a:r>
            <a:r>
              <a:rPr lang="en-US" sz="1400" b="1" dirty="0" err="1" smtClean="0">
                <a:latin typeface="Arial" pitchFamily="34" charset="0"/>
                <a:cs typeface="Arial" pitchFamily="34" charset="0"/>
              </a:rPr>
              <a:t>Chem</a:t>
            </a:r>
            <a:r>
              <a:rPr lang="en-US" sz="1400" b="1" dirty="0" smtClean="0">
                <a:latin typeface="Arial" pitchFamily="34" charset="0"/>
                <a:cs typeface="Arial" pitchFamily="34" charset="0"/>
              </a:rPr>
              <a:t> Lights</a:t>
            </a:r>
          </a:p>
          <a:p>
            <a:pPr>
              <a:buFontTx/>
              <a:buChar char="•"/>
              <a:tabLst>
                <a:tab pos="304800" algn="l"/>
              </a:tabLst>
            </a:pPr>
            <a:r>
              <a:rPr lang="en-US" sz="1400" b="1" dirty="0" smtClean="0">
                <a:latin typeface="Arial" pitchFamily="34" charset="0"/>
                <a:cs typeface="Arial" pitchFamily="34" charset="0"/>
              </a:rPr>
              <a:t>Water (1L/Soldier/Hr), MREs</a:t>
            </a:r>
            <a:endParaRPr lang="en-US" sz="1400" b="1" dirty="0">
              <a:latin typeface="Arial" pitchFamily="34" charset="0"/>
              <a:cs typeface="Arial" pitchFamily="34" charset="0"/>
            </a:endParaRPr>
          </a:p>
          <a:p>
            <a:pPr>
              <a:buFontTx/>
              <a:buChar char="•"/>
              <a:tabLst>
                <a:tab pos="304800" algn="l"/>
              </a:tabLst>
            </a:pPr>
            <a:r>
              <a:rPr lang="en-US" sz="1400" b="1" dirty="0">
                <a:latin typeface="Arial" pitchFamily="34" charset="0"/>
                <a:cs typeface="Arial" pitchFamily="34" charset="0"/>
              </a:rPr>
              <a:t>  SOI extract.</a:t>
            </a:r>
          </a:p>
          <a:p>
            <a:pPr>
              <a:buFontTx/>
              <a:buChar char="•"/>
              <a:tabLst>
                <a:tab pos="304800" algn="l"/>
              </a:tabLst>
            </a:pPr>
            <a:r>
              <a:rPr lang="en-US" sz="1400" b="1" dirty="0">
                <a:latin typeface="Arial" pitchFamily="34" charset="0"/>
                <a:cs typeface="Arial" pitchFamily="34" charset="0"/>
              </a:rPr>
              <a:t>  Report formats.</a:t>
            </a:r>
          </a:p>
          <a:p>
            <a:pPr>
              <a:buFontTx/>
              <a:buChar char="•"/>
              <a:tabLst>
                <a:tab pos="304800" algn="l"/>
              </a:tabLst>
            </a:pPr>
            <a:r>
              <a:rPr lang="en-US" sz="1400" b="1" dirty="0">
                <a:latin typeface="Arial" pitchFamily="34" charset="0"/>
                <a:cs typeface="Arial" pitchFamily="34" charset="0"/>
              </a:rPr>
              <a:t>  Weapons (personal, crew-served, and/or Javelin; mines are included, if necessary).</a:t>
            </a:r>
          </a:p>
          <a:p>
            <a:pPr>
              <a:buFontTx/>
              <a:buChar char="•"/>
              <a:tabLst>
                <a:tab pos="304800" algn="l"/>
              </a:tabLst>
            </a:pPr>
            <a:r>
              <a:rPr lang="en-US" sz="1400" b="1" dirty="0">
                <a:latin typeface="Arial" pitchFamily="34" charset="0"/>
                <a:cs typeface="Arial" pitchFamily="34" charset="0"/>
              </a:rPr>
              <a:t>  Seasonal uniform and load-bearing equipment (LBE</a:t>
            </a:r>
            <a:r>
              <a:rPr lang="en-US" sz="1400" b="1" dirty="0" smtClean="0">
                <a:latin typeface="Arial" pitchFamily="34" charset="0"/>
                <a:cs typeface="Arial" pitchFamily="34" charset="0"/>
              </a:rPr>
              <a:t>).</a:t>
            </a:r>
          </a:p>
          <a:p>
            <a:pPr>
              <a:buFontTx/>
              <a:buChar char="•"/>
              <a:tabLst>
                <a:tab pos="304800" algn="l"/>
              </a:tabLst>
            </a:pPr>
            <a:r>
              <a:rPr lang="en-US" sz="1400" b="1" dirty="0" err="1" smtClean="0">
                <a:latin typeface="Arial" pitchFamily="34" charset="0"/>
                <a:cs typeface="Arial" pitchFamily="34" charset="0"/>
              </a:rPr>
              <a:t>Ghille</a:t>
            </a:r>
            <a:r>
              <a:rPr lang="en-US" sz="1400" b="1" dirty="0" smtClean="0">
                <a:latin typeface="Arial" pitchFamily="34" charset="0"/>
                <a:cs typeface="Arial" pitchFamily="34" charset="0"/>
              </a:rPr>
              <a:t> suits/camouflage material</a:t>
            </a:r>
            <a:endParaRPr lang="en-US" sz="1400" b="1" dirty="0">
              <a:latin typeface="Arial" pitchFamily="34" charset="0"/>
              <a:cs typeface="Arial" pitchFamily="34" charset="0"/>
            </a:endParaRPr>
          </a:p>
          <a:p>
            <a:pPr>
              <a:buFontTx/>
              <a:buChar char="•"/>
              <a:tabLst>
                <a:tab pos="304800" algn="l"/>
              </a:tabLst>
            </a:pPr>
            <a:r>
              <a:rPr lang="en-US" sz="1400" b="1" dirty="0">
                <a:latin typeface="Arial" pitchFamily="34" charset="0"/>
                <a:cs typeface="Arial" pitchFamily="34" charset="0"/>
              </a:rPr>
              <a:t>  Appropriate NBC equipment to achieve the highest MOPP level prescribed in the OPORD.</a:t>
            </a:r>
          </a:p>
        </p:txBody>
      </p:sp>
      <p:sp>
        <p:nvSpPr>
          <p:cNvPr id="5" name="Text Box 5"/>
          <p:cNvSpPr txBox="1">
            <a:spLocks noChangeArrowheads="1"/>
          </p:cNvSpPr>
          <p:nvPr/>
        </p:nvSpPr>
        <p:spPr bwMode="auto">
          <a:xfrm>
            <a:off x="0" y="1212850"/>
            <a:ext cx="5791200" cy="550863"/>
          </a:xfrm>
          <a:prstGeom prst="rect">
            <a:avLst/>
          </a:prstGeom>
          <a:noFill/>
          <a:ln w="9525">
            <a:noFill/>
            <a:miter lim="800000"/>
            <a:headEnd/>
            <a:tailEnd/>
          </a:ln>
        </p:spPr>
        <p:txBody>
          <a:bodyPr/>
          <a:lstStyle/>
          <a:p>
            <a:r>
              <a:rPr lang="en-US" sz="1800" b="1" u="sng" dirty="0" smtClean="0">
                <a:solidFill>
                  <a:srgbClr val="000000"/>
                </a:solidFill>
                <a:latin typeface="Arial" pitchFamily="34" charset="0"/>
                <a:cs typeface="Arial" pitchFamily="34" charset="0"/>
              </a:rPr>
              <a:t>Dismount </a:t>
            </a:r>
            <a:r>
              <a:rPr lang="en-US" sz="1800" b="1" u="sng" dirty="0">
                <a:solidFill>
                  <a:srgbClr val="000000"/>
                </a:solidFill>
                <a:latin typeface="Arial" pitchFamily="34" charset="0"/>
                <a:cs typeface="Arial" pitchFamily="34" charset="0"/>
              </a:rPr>
              <a:t>OP </a:t>
            </a:r>
            <a:r>
              <a:rPr lang="en-US" sz="1800" b="1" u="sng" dirty="0" smtClean="0">
                <a:solidFill>
                  <a:srgbClr val="000000"/>
                </a:solidFill>
                <a:latin typeface="Arial" pitchFamily="34" charset="0"/>
                <a:cs typeface="Arial" pitchFamily="34" charset="0"/>
              </a:rPr>
              <a:t>Kit (Short Duration, less than 12 Hrs)</a:t>
            </a:r>
            <a:endParaRPr lang="en-US" sz="1800" b="1" u="sng" dirty="0">
              <a:latin typeface="Arial" pitchFamily="34" charset="0"/>
              <a:cs typeface="Arial" pitchFamily="34" charset="0"/>
            </a:endParaRPr>
          </a:p>
        </p:txBody>
      </p:sp>
      <p:sp>
        <p:nvSpPr>
          <p:cNvPr id="6" name="Text Box 5"/>
          <p:cNvSpPr txBox="1">
            <a:spLocks noChangeArrowheads="1"/>
          </p:cNvSpPr>
          <p:nvPr/>
        </p:nvSpPr>
        <p:spPr bwMode="auto">
          <a:xfrm>
            <a:off x="0" y="6176932"/>
            <a:ext cx="5791200" cy="550863"/>
          </a:xfrm>
          <a:prstGeom prst="rect">
            <a:avLst/>
          </a:prstGeom>
          <a:noFill/>
          <a:ln w="9525">
            <a:noFill/>
            <a:miter lim="800000"/>
            <a:headEnd/>
            <a:tailEnd/>
          </a:ln>
        </p:spPr>
        <p:txBody>
          <a:bodyPr/>
          <a:lstStyle/>
          <a:p>
            <a:r>
              <a:rPr lang="en-US" sz="1800" b="1" u="sng" dirty="0" smtClean="0">
                <a:solidFill>
                  <a:srgbClr val="000000"/>
                </a:solidFill>
                <a:latin typeface="Arial" pitchFamily="34" charset="0"/>
                <a:cs typeface="Arial" pitchFamily="34" charset="0"/>
              </a:rPr>
              <a:t>Dismount </a:t>
            </a:r>
            <a:r>
              <a:rPr lang="en-US" sz="1800" b="1" u="sng" dirty="0">
                <a:solidFill>
                  <a:srgbClr val="000000"/>
                </a:solidFill>
                <a:latin typeface="Arial" pitchFamily="34" charset="0"/>
                <a:cs typeface="Arial" pitchFamily="34" charset="0"/>
              </a:rPr>
              <a:t>OP </a:t>
            </a:r>
            <a:r>
              <a:rPr lang="en-US" sz="1800" b="1" u="sng" dirty="0" smtClean="0">
                <a:solidFill>
                  <a:srgbClr val="000000"/>
                </a:solidFill>
                <a:latin typeface="Arial" pitchFamily="34" charset="0"/>
                <a:cs typeface="Arial" pitchFamily="34" charset="0"/>
              </a:rPr>
              <a:t>Kit (Long Duration, over 12 Hrs)</a:t>
            </a:r>
            <a:endParaRPr lang="en-US" sz="1800" b="1" u="sng" dirty="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07FAA4C2-EC4B-4CB1-A26B-C9225BE809E0}" type="slidenum">
              <a:rPr lang="en-US" smtClean="0">
                <a:latin typeface="Arial" pitchFamily="34" charset="0"/>
                <a:cs typeface="Arial" pitchFamily="34" charset="0"/>
              </a:rPr>
              <a:pPr/>
              <a:t>22</a:t>
            </a:fld>
            <a:endParaRPr lang="en-US" dirty="0">
              <a:latin typeface="Arial" pitchFamily="34" charset="0"/>
              <a:cs typeface="Arial" pitchFamily="34" charset="0"/>
            </a:endParaRPr>
          </a:p>
        </p:txBody>
      </p:sp>
      <p:sp>
        <p:nvSpPr>
          <p:cNvPr id="8" name="Text Box 2"/>
          <p:cNvSpPr txBox="1">
            <a:spLocks noChangeArrowheads="1"/>
          </p:cNvSpPr>
          <p:nvPr/>
        </p:nvSpPr>
        <p:spPr bwMode="auto">
          <a:xfrm>
            <a:off x="0" y="76200"/>
            <a:ext cx="6857999" cy="461665"/>
          </a:xfrm>
          <a:prstGeom prst="rect">
            <a:avLst/>
          </a:prstGeom>
          <a:noFill/>
          <a:ln w="9525">
            <a:noFill/>
            <a:miter lim="800000"/>
            <a:headEnd/>
            <a:tailEnd/>
          </a:ln>
        </p:spPr>
        <p:txBody>
          <a:bodyPr wrap="square">
            <a:spAutoFit/>
          </a:bodyPr>
          <a:lstStyle/>
          <a:p>
            <a:pPr algn="ctr"/>
            <a:r>
              <a:rPr lang="en-US" sz="2400" b="1" i="1" dirty="0" smtClean="0">
                <a:effectLst>
                  <a:outerShdw blurRad="38100" dist="38100" dir="2700000" algn="tl">
                    <a:srgbClr val="000000">
                      <a:alpha val="43137"/>
                    </a:srgbClr>
                  </a:outerShdw>
                </a:effectLst>
                <a:latin typeface="Arial" pitchFamily="34" charset="0"/>
                <a:cs typeface="Arial" pitchFamily="34" charset="0"/>
              </a:rPr>
              <a:t>DISMOUNTED OPERATIONS</a:t>
            </a:r>
          </a:p>
        </p:txBody>
      </p:sp>
      <p:sp>
        <p:nvSpPr>
          <p:cNvPr id="9" name="Rectangle 4"/>
          <p:cNvSpPr>
            <a:spLocks noChangeArrowheads="1"/>
          </p:cNvSpPr>
          <p:nvPr/>
        </p:nvSpPr>
        <p:spPr bwMode="auto">
          <a:xfrm>
            <a:off x="271463" y="6589693"/>
            <a:ext cx="6586537" cy="954107"/>
          </a:xfrm>
          <a:prstGeom prst="rect">
            <a:avLst/>
          </a:prstGeom>
          <a:noFill/>
          <a:ln w="9525">
            <a:noFill/>
            <a:miter lim="800000"/>
            <a:headEnd/>
            <a:tailEnd/>
          </a:ln>
        </p:spPr>
        <p:txBody>
          <a:bodyPr anchor="ctr">
            <a:spAutoFit/>
          </a:bodyPr>
          <a:lstStyle/>
          <a:p>
            <a:pPr>
              <a:buFontTx/>
              <a:buChar char="•"/>
              <a:tabLst>
                <a:tab pos="304800" algn="l"/>
              </a:tabLst>
            </a:pPr>
            <a:r>
              <a:rPr lang="en-US" sz="1400" b="1" dirty="0">
                <a:latin typeface="Arial" pitchFamily="34" charset="0"/>
                <a:cs typeface="Arial" pitchFamily="34" charset="0"/>
              </a:rPr>
              <a:t>  </a:t>
            </a:r>
            <a:r>
              <a:rPr lang="en-US" sz="1400" b="1" dirty="0" smtClean="0">
                <a:latin typeface="Arial" pitchFamily="34" charset="0"/>
                <a:cs typeface="Arial" pitchFamily="34" charset="0"/>
              </a:rPr>
              <a:t>Everything on the “Short Duration” packing list</a:t>
            </a:r>
          </a:p>
          <a:p>
            <a:pPr>
              <a:buFontTx/>
              <a:buChar char="•"/>
              <a:tabLst>
                <a:tab pos="304800" algn="l"/>
              </a:tabLst>
            </a:pPr>
            <a:r>
              <a:rPr lang="en-US" sz="1400" b="1" dirty="0" smtClean="0">
                <a:latin typeface="Arial" pitchFamily="34" charset="0"/>
                <a:cs typeface="Arial" pitchFamily="34" charset="0"/>
              </a:rPr>
              <a:t>Additional food and water as appropriate</a:t>
            </a:r>
          </a:p>
          <a:p>
            <a:pPr>
              <a:buFontTx/>
              <a:buChar char="•"/>
              <a:tabLst>
                <a:tab pos="304800" algn="l"/>
              </a:tabLst>
            </a:pPr>
            <a:r>
              <a:rPr lang="en-US" sz="1400" b="1" dirty="0" smtClean="0">
                <a:latin typeface="Arial" pitchFamily="34" charset="0"/>
                <a:cs typeface="Arial" pitchFamily="34" charset="0"/>
              </a:rPr>
              <a:t>3-piece sleep system</a:t>
            </a:r>
          </a:p>
          <a:p>
            <a:pPr>
              <a:buFontTx/>
              <a:buChar char="•"/>
              <a:tabLst>
                <a:tab pos="304800" algn="l"/>
              </a:tabLst>
            </a:pPr>
            <a:r>
              <a:rPr lang="en-US" sz="1400" b="1" dirty="0" smtClean="0">
                <a:latin typeface="Arial" pitchFamily="34" charset="0"/>
                <a:cs typeface="Arial" pitchFamily="34" charset="0"/>
              </a:rPr>
              <a:t>Additional batteries for radios, optics and other equipment</a:t>
            </a:r>
            <a:endParaRPr lang="en-US" sz="1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5486400" cy="457200"/>
          </a:xfrm>
        </p:spPr>
        <p:txBody>
          <a:bodyPr/>
          <a:lstStyle/>
          <a:p>
            <a:pPr algn="ctr"/>
            <a:r>
              <a:rPr lang="en-US" sz="2400" i="1" dirty="0" smtClean="0">
                <a:effectLst>
                  <a:outerShdw blurRad="38100" dist="38100" dir="2700000" algn="tl">
                    <a:srgbClr val="000000">
                      <a:alpha val="43137"/>
                    </a:srgbClr>
                  </a:outerShdw>
                </a:effectLst>
                <a:latin typeface="Arial" pitchFamily="34" charset="0"/>
                <a:cs typeface="Arial" pitchFamily="34" charset="0"/>
              </a:rPr>
              <a:t>BYPASS MARKING SOP</a:t>
            </a:r>
            <a:endParaRPr lang="en-US" sz="2400" i="1" dirty="0">
              <a:effectLst>
                <a:outerShdw blurRad="38100" dist="38100" dir="2700000" algn="tl">
                  <a:srgbClr val="000000">
                    <a:alpha val="43137"/>
                  </a:srgbClr>
                </a:outerShdw>
              </a:effectLst>
              <a:latin typeface="Arial" pitchFamily="34" charset="0"/>
              <a:cs typeface="Arial" pitchFamily="34" charset="0"/>
            </a:endParaRPr>
          </a:p>
        </p:txBody>
      </p:sp>
      <p:sp>
        <p:nvSpPr>
          <p:cNvPr id="75" name="Rectangle 2"/>
          <p:cNvSpPr>
            <a:spLocks noChangeArrowheads="1"/>
          </p:cNvSpPr>
          <p:nvPr/>
        </p:nvSpPr>
        <p:spPr bwMode="auto">
          <a:xfrm>
            <a:off x="3275012" y="8201025"/>
            <a:ext cx="1754188" cy="71437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algn="ctr" fontAlgn="base">
              <a:spcBef>
                <a:spcPct val="0"/>
              </a:spcBef>
              <a:spcAft>
                <a:spcPts val="1000"/>
              </a:spcAft>
            </a:pPr>
            <a:r>
              <a:rPr lang="en-US" sz="1200" dirty="0" smtClean="0">
                <a:solidFill>
                  <a:srgbClr val="000000"/>
                </a:solidFill>
                <a:latin typeface="Arial" pitchFamily="34" charset="0"/>
                <a:cs typeface="Arial" pitchFamily="34" charset="0"/>
              </a:rPr>
              <a:t>DIRECTION OF ATTACK</a:t>
            </a:r>
            <a:endParaRPr lang="en-US" sz="1200" dirty="0" smtClean="0">
              <a:solidFill>
                <a:prstClr val="black"/>
              </a:solidFill>
              <a:latin typeface="Arial" pitchFamily="34" charset="0"/>
              <a:cs typeface="Arial" pitchFamily="34" charset="0"/>
            </a:endParaRPr>
          </a:p>
        </p:txBody>
      </p:sp>
      <p:sp>
        <p:nvSpPr>
          <p:cNvPr id="76" name="Rectangle 3" descr="Solid diamond"/>
          <p:cNvSpPr>
            <a:spLocks noChangeArrowheads="1"/>
          </p:cNvSpPr>
          <p:nvPr/>
        </p:nvSpPr>
        <p:spPr bwMode="auto">
          <a:xfrm>
            <a:off x="2039938" y="1879600"/>
            <a:ext cx="3892550" cy="1208087"/>
          </a:xfrm>
          <a:prstGeom prst="rect">
            <a:avLst/>
          </a:prstGeom>
          <a:pattFill prst="solidDmnd">
            <a:fgClr>
              <a:srgbClr val="00CC99"/>
            </a:fgClr>
            <a:bgClr>
              <a:srgbClr val="FFFFFF"/>
            </a:bgClr>
          </a:patt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77" name="Line 4"/>
          <p:cNvSpPr>
            <a:spLocks noChangeShapeType="1"/>
          </p:cNvSpPr>
          <p:nvPr/>
        </p:nvSpPr>
        <p:spPr bwMode="auto">
          <a:xfrm>
            <a:off x="5609898" y="3090862"/>
            <a:ext cx="0" cy="3787775"/>
          </a:xfrm>
          <a:prstGeom prst="line">
            <a:avLst/>
          </a:prstGeom>
          <a:noFill/>
          <a:ln w="12700">
            <a:solidFill>
              <a:srgbClr val="000000"/>
            </a:solidFill>
            <a:round/>
            <a:headEnd type="stealth" w="med" len="med"/>
            <a:tailEnd type="stealth" w="med" len="me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78" name="Rectangle 5"/>
          <p:cNvSpPr>
            <a:spLocks noChangeArrowheads="1"/>
          </p:cNvSpPr>
          <p:nvPr/>
        </p:nvSpPr>
        <p:spPr bwMode="auto">
          <a:xfrm>
            <a:off x="2595563" y="1498600"/>
            <a:ext cx="779462" cy="363537"/>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fontAlgn="base">
              <a:spcBef>
                <a:spcPct val="0"/>
              </a:spcBef>
              <a:spcAft>
                <a:spcPts val="1000"/>
              </a:spcAft>
            </a:pPr>
            <a:r>
              <a:rPr lang="en-US" sz="1200" dirty="0" smtClean="0">
                <a:solidFill>
                  <a:srgbClr val="000000"/>
                </a:solidFill>
                <a:latin typeface="Arial" pitchFamily="34" charset="0"/>
                <a:cs typeface="Arial" pitchFamily="34" charset="0"/>
              </a:rPr>
              <a:t>~20M</a:t>
            </a:r>
            <a:endParaRPr lang="en-US" sz="1200" dirty="0" smtClean="0">
              <a:solidFill>
                <a:prstClr val="black"/>
              </a:solidFill>
              <a:latin typeface="Arial" pitchFamily="34" charset="0"/>
              <a:cs typeface="Arial" pitchFamily="34" charset="0"/>
            </a:endParaRPr>
          </a:p>
        </p:txBody>
      </p:sp>
      <p:sp>
        <p:nvSpPr>
          <p:cNvPr id="79" name="Line 6"/>
          <p:cNvSpPr>
            <a:spLocks noChangeShapeType="1"/>
          </p:cNvSpPr>
          <p:nvPr/>
        </p:nvSpPr>
        <p:spPr bwMode="auto">
          <a:xfrm>
            <a:off x="2409825" y="3090862"/>
            <a:ext cx="0" cy="454025"/>
          </a:xfrm>
          <a:prstGeom prst="line">
            <a:avLst/>
          </a:prstGeom>
          <a:noFill/>
          <a:ln w="12700">
            <a:solidFill>
              <a:srgbClr val="000000"/>
            </a:solidFill>
            <a:round/>
            <a:headEnd type="stealth" w="med" len="med"/>
            <a:tailEnd type="stealth" w="med" len="me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80" name="Line 7"/>
          <p:cNvSpPr>
            <a:spLocks noChangeShapeType="1"/>
          </p:cNvSpPr>
          <p:nvPr/>
        </p:nvSpPr>
        <p:spPr bwMode="auto">
          <a:xfrm>
            <a:off x="2503488" y="3925887"/>
            <a:ext cx="277812" cy="225425"/>
          </a:xfrm>
          <a:prstGeom prst="line">
            <a:avLst/>
          </a:prstGeom>
          <a:noFill/>
          <a:ln w="12700">
            <a:solidFill>
              <a:srgbClr val="000000"/>
            </a:solidFill>
            <a:round/>
            <a:headEnd type="stealth" w="med" len="med"/>
            <a:tailEnd type="stealth" w="med" len="me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81" name="Rectangle 8"/>
          <p:cNvSpPr>
            <a:spLocks noChangeArrowheads="1"/>
          </p:cNvSpPr>
          <p:nvPr/>
        </p:nvSpPr>
        <p:spPr bwMode="auto">
          <a:xfrm>
            <a:off x="2390775" y="3122612"/>
            <a:ext cx="763588" cy="363538"/>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fontAlgn="base">
              <a:spcBef>
                <a:spcPct val="0"/>
              </a:spcBef>
              <a:spcAft>
                <a:spcPts val="1000"/>
              </a:spcAft>
            </a:pPr>
            <a:r>
              <a:rPr lang="en-US" sz="1200" dirty="0" smtClean="0">
                <a:solidFill>
                  <a:srgbClr val="000000"/>
                </a:solidFill>
                <a:latin typeface="Arial" pitchFamily="34" charset="0"/>
                <a:cs typeface="Arial" pitchFamily="34" charset="0"/>
              </a:rPr>
              <a:t>~20M</a:t>
            </a:r>
            <a:endParaRPr lang="en-US" sz="1200" dirty="0" smtClean="0">
              <a:solidFill>
                <a:prstClr val="black"/>
              </a:solidFill>
              <a:latin typeface="Arial" pitchFamily="34" charset="0"/>
              <a:cs typeface="Arial" pitchFamily="34" charset="0"/>
            </a:endParaRPr>
          </a:p>
        </p:txBody>
      </p:sp>
      <p:sp>
        <p:nvSpPr>
          <p:cNvPr id="82" name="Rectangle 9"/>
          <p:cNvSpPr>
            <a:spLocks noChangeArrowheads="1"/>
          </p:cNvSpPr>
          <p:nvPr/>
        </p:nvSpPr>
        <p:spPr bwMode="auto">
          <a:xfrm>
            <a:off x="2565400" y="3721100"/>
            <a:ext cx="676275" cy="363537"/>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fontAlgn="base">
              <a:spcBef>
                <a:spcPct val="0"/>
              </a:spcBef>
              <a:spcAft>
                <a:spcPts val="1000"/>
              </a:spcAft>
            </a:pPr>
            <a:r>
              <a:rPr lang="en-US" sz="1200" dirty="0" smtClean="0">
                <a:solidFill>
                  <a:srgbClr val="000000"/>
                </a:solidFill>
                <a:latin typeface="Arial" pitchFamily="34" charset="0"/>
                <a:cs typeface="Arial" pitchFamily="34" charset="0"/>
              </a:rPr>
              <a:t>~20M</a:t>
            </a:r>
            <a:endParaRPr lang="en-US" sz="1200" dirty="0" smtClean="0">
              <a:solidFill>
                <a:prstClr val="black"/>
              </a:solidFill>
              <a:latin typeface="Arial" pitchFamily="34" charset="0"/>
              <a:cs typeface="Arial" pitchFamily="34" charset="0"/>
            </a:endParaRPr>
          </a:p>
        </p:txBody>
      </p:sp>
      <p:sp>
        <p:nvSpPr>
          <p:cNvPr id="83" name="Rectangle 10"/>
          <p:cNvSpPr>
            <a:spLocks noChangeArrowheads="1"/>
          </p:cNvSpPr>
          <p:nvPr/>
        </p:nvSpPr>
        <p:spPr bwMode="auto">
          <a:xfrm>
            <a:off x="5594132" y="6500812"/>
            <a:ext cx="1466850" cy="60642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fontAlgn="base">
              <a:spcBef>
                <a:spcPct val="0"/>
              </a:spcBef>
              <a:spcAft>
                <a:spcPts val="1000"/>
              </a:spcAft>
            </a:pPr>
            <a:r>
              <a:rPr lang="en-US" sz="1200" dirty="0" smtClean="0">
                <a:solidFill>
                  <a:srgbClr val="000000"/>
                </a:solidFill>
                <a:latin typeface="Arial" pitchFamily="34" charset="0"/>
                <a:cs typeface="Arial" pitchFamily="34" charset="0"/>
              </a:rPr>
              <a:t>FAR RECOGNITION</a:t>
            </a:r>
          </a:p>
          <a:p>
            <a:pPr fontAlgn="base">
              <a:spcBef>
                <a:spcPct val="0"/>
              </a:spcBef>
              <a:spcAft>
                <a:spcPts val="1000"/>
              </a:spcAft>
            </a:pPr>
            <a:r>
              <a:rPr lang="en-US" sz="1200" dirty="0" smtClean="0">
                <a:solidFill>
                  <a:srgbClr val="000000"/>
                </a:solidFill>
                <a:latin typeface="Arial" pitchFamily="34" charset="0"/>
                <a:cs typeface="Arial" pitchFamily="34" charset="0"/>
              </a:rPr>
              <a:t>~500-1000 M</a:t>
            </a:r>
            <a:endParaRPr lang="en-US" sz="1200" dirty="0" smtClean="0">
              <a:solidFill>
                <a:prstClr val="black"/>
              </a:solidFill>
              <a:latin typeface="Arial" pitchFamily="34" charset="0"/>
              <a:cs typeface="Arial" pitchFamily="34" charset="0"/>
            </a:endParaRPr>
          </a:p>
        </p:txBody>
      </p:sp>
      <p:sp>
        <p:nvSpPr>
          <p:cNvPr id="84" name="Rectangle 11"/>
          <p:cNvSpPr>
            <a:spLocks noChangeArrowheads="1"/>
          </p:cNvSpPr>
          <p:nvPr/>
        </p:nvSpPr>
        <p:spPr bwMode="auto">
          <a:xfrm>
            <a:off x="0" y="6653212"/>
            <a:ext cx="3057525" cy="738188"/>
          </a:xfrm>
          <a:prstGeom prst="rect">
            <a:avLst/>
          </a:prstGeom>
          <a:noFill/>
          <a:ln w="12700">
            <a:solidFill>
              <a:srgbClr val="000000"/>
            </a:solidFill>
            <a:miter lim="800000"/>
            <a:headEnd/>
            <a:tailEnd/>
          </a:ln>
          <a:effectLst/>
        </p:spPr>
        <p:txBody>
          <a:bodyPr vert="horz" wrap="square" lIns="92075" tIns="46038" rIns="92075" bIns="46038" numCol="1" anchor="t" anchorCtr="0" compatLnSpc="1">
            <a:prstTxWarp prst="textNoShape">
              <a:avLst/>
            </a:prstTxWarp>
          </a:bodyPr>
          <a:lstStyle/>
          <a:p>
            <a:pPr fontAlgn="base">
              <a:spcBef>
                <a:spcPct val="0"/>
              </a:spcBef>
              <a:spcAft>
                <a:spcPts val="600"/>
              </a:spcAft>
            </a:pPr>
            <a:r>
              <a:rPr lang="en-US" altLang="zh-CN" sz="1200" dirty="0" smtClean="0">
                <a:solidFill>
                  <a:prstClr val="black"/>
                </a:solidFill>
                <a:latin typeface="Arial" pitchFamily="34" charset="0"/>
                <a:cs typeface="Arial" pitchFamily="34" charset="0"/>
              </a:rPr>
              <a:t>Arrows are green on a white 1 meter by 1 meter background.  They are lighted with IR chem lights at night (one on each pole).</a:t>
            </a:r>
            <a:endParaRPr lang="en-US" sz="1200" dirty="0" smtClean="0">
              <a:solidFill>
                <a:prstClr val="black"/>
              </a:solidFill>
              <a:latin typeface="Arial" pitchFamily="34" charset="0"/>
              <a:cs typeface="Arial" pitchFamily="34" charset="0"/>
            </a:endParaRPr>
          </a:p>
        </p:txBody>
      </p:sp>
      <p:sp>
        <p:nvSpPr>
          <p:cNvPr id="85" name="Line 12"/>
          <p:cNvSpPr>
            <a:spLocks noChangeShapeType="1"/>
          </p:cNvSpPr>
          <p:nvPr/>
        </p:nvSpPr>
        <p:spPr bwMode="auto">
          <a:xfrm>
            <a:off x="1670050" y="2105025"/>
            <a:ext cx="368300" cy="0"/>
          </a:xfrm>
          <a:prstGeom prst="line">
            <a:avLst/>
          </a:prstGeom>
          <a:noFill/>
          <a:ln w="12700">
            <a:solidFill>
              <a:srgbClr val="000000"/>
            </a:solidFill>
            <a:round/>
            <a:headEnd type="stealth" w="med" len="med"/>
            <a:tailEnd type="stealth" w="med" len="me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86" name="Rectangle 13"/>
          <p:cNvSpPr>
            <a:spLocks noChangeArrowheads="1"/>
          </p:cNvSpPr>
          <p:nvPr/>
        </p:nvSpPr>
        <p:spPr bwMode="auto">
          <a:xfrm>
            <a:off x="1598613" y="1674812"/>
            <a:ext cx="698500" cy="36512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fontAlgn="base">
              <a:spcBef>
                <a:spcPct val="0"/>
              </a:spcBef>
              <a:spcAft>
                <a:spcPts val="1000"/>
              </a:spcAft>
            </a:pPr>
            <a:r>
              <a:rPr lang="en-US" sz="1200" dirty="0" smtClean="0">
                <a:solidFill>
                  <a:srgbClr val="000000"/>
                </a:solidFill>
                <a:latin typeface="Arial" pitchFamily="34" charset="0"/>
                <a:cs typeface="Arial" pitchFamily="34" charset="0"/>
              </a:rPr>
              <a:t>~20M</a:t>
            </a:r>
            <a:endParaRPr lang="en-US" sz="1200" dirty="0" smtClean="0">
              <a:solidFill>
                <a:prstClr val="black"/>
              </a:solidFill>
              <a:latin typeface="Arial" pitchFamily="34" charset="0"/>
              <a:cs typeface="Arial" pitchFamily="34" charset="0"/>
            </a:endParaRPr>
          </a:p>
        </p:txBody>
      </p:sp>
      <p:sp>
        <p:nvSpPr>
          <p:cNvPr id="87" name="Rectangle 14"/>
          <p:cNvSpPr>
            <a:spLocks noChangeArrowheads="1"/>
          </p:cNvSpPr>
          <p:nvPr/>
        </p:nvSpPr>
        <p:spPr bwMode="auto">
          <a:xfrm>
            <a:off x="1482725" y="2365375"/>
            <a:ext cx="714375" cy="363537"/>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fontAlgn="base">
              <a:spcBef>
                <a:spcPct val="0"/>
              </a:spcBef>
              <a:spcAft>
                <a:spcPts val="1000"/>
              </a:spcAft>
            </a:pPr>
            <a:r>
              <a:rPr lang="en-US" sz="1200" dirty="0" smtClean="0">
                <a:solidFill>
                  <a:srgbClr val="000000"/>
                </a:solidFill>
                <a:latin typeface="Arial" pitchFamily="34" charset="0"/>
                <a:cs typeface="Arial" pitchFamily="34" charset="0"/>
              </a:rPr>
              <a:t>~20M</a:t>
            </a:r>
            <a:endParaRPr lang="en-US" sz="1200" dirty="0" smtClean="0">
              <a:solidFill>
                <a:prstClr val="black"/>
              </a:solidFill>
              <a:latin typeface="Arial" pitchFamily="34" charset="0"/>
              <a:cs typeface="Arial" pitchFamily="34" charset="0"/>
            </a:endParaRPr>
          </a:p>
        </p:txBody>
      </p:sp>
      <p:sp>
        <p:nvSpPr>
          <p:cNvPr id="88" name="AutoShape 15"/>
          <p:cNvSpPr>
            <a:spLocks noChangeArrowheads="1"/>
          </p:cNvSpPr>
          <p:nvPr/>
        </p:nvSpPr>
        <p:spPr bwMode="auto">
          <a:xfrm>
            <a:off x="3708400" y="6718300"/>
            <a:ext cx="831850" cy="1436687"/>
          </a:xfrm>
          <a:prstGeom prst="upArrow">
            <a:avLst>
              <a:gd name="adj1" fmla="val 50000"/>
              <a:gd name="adj2" fmla="val 43161"/>
            </a:avLst>
          </a:prstGeom>
          <a:no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grpSp>
        <p:nvGrpSpPr>
          <p:cNvPr id="89" name="Group 16"/>
          <p:cNvGrpSpPr>
            <a:grpSpLocks/>
          </p:cNvGrpSpPr>
          <p:nvPr/>
        </p:nvGrpSpPr>
        <p:grpSpPr bwMode="auto">
          <a:xfrm>
            <a:off x="5099050" y="6399212"/>
            <a:ext cx="438150" cy="635000"/>
            <a:chOff x="3697" y="3365"/>
            <a:chExt cx="238" cy="238"/>
          </a:xfrm>
        </p:grpSpPr>
        <p:sp>
          <p:nvSpPr>
            <p:cNvPr id="90" name="AutoShape 17"/>
            <p:cNvSpPr>
              <a:spLocks noChangeArrowheads="1"/>
            </p:cNvSpPr>
            <p:nvPr/>
          </p:nvSpPr>
          <p:spPr bwMode="auto">
            <a:xfrm flipH="1">
              <a:off x="3745" y="3413"/>
              <a:ext cx="142" cy="142"/>
            </a:xfrm>
            <a:prstGeom prst="rightArrow">
              <a:avLst>
                <a:gd name="adj1" fmla="val 50000"/>
                <a:gd name="adj2" fmla="val 50009"/>
              </a:avLst>
            </a:prstGeom>
            <a:solidFill>
              <a:srgbClr val="00CC99"/>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91" name="Rectangle 18"/>
            <p:cNvSpPr>
              <a:spLocks noChangeArrowheads="1"/>
            </p:cNvSpPr>
            <p:nvPr/>
          </p:nvSpPr>
          <p:spPr bwMode="auto">
            <a:xfrm flipH="1">
              <a:off x="3697" y="3365"/>
              <a:ext cx="238" cy="238"/>
            </a:xfrm>
            <a:prstGeom prst="rect">
              <a:avLst/>
            </a:prstGeom>
            <a:no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grpSp>
      <p:grpSp>
        <p:nvGrpSpPr>
          <p:cNvPr id="92" name="Group 19"/>
          <p:cNvGrpSpPr>
            <a:grpSpLocks/>
          </p:cNvGrpSpPr>
          <p:nvPr/>
        </p:nvGrpSpPr>
        <p:grpSpPr bwMode="auto">
          <a:xfrm>
            <a:off x="4194175" y="5287962"/>
            <a:ext cx="438150" cy="635000"/>
            <a:chOff x="3697" y="3365"/>
            <a:chExt cx="238" cy="238"/>
          </a:xfrm>
        </p:grpSpPr>
        <p:sp>
          <p:nvSpPr>
            <p:cNvPr id="93" name="AutoShape 20"/>
            <p:cNvSpPr>
              <a:spLocks noChangeArrowheads="1"/>
            </p:cNvSpPr>
            <p:nvPr/>
          </p:nvSpPr>
          <p:spPr bwMode="auto">
            <a:xfrm flipH="1">
              <a:off x="3745" y="3413"/>
              <a:ext cx="142" cy="142"/>
            </a:xfrm>
            <a:prstGeom prst="rightArrow">
              <a:avLst>
                <a:gd name="adj1" fmla="val 50000"/>
                <a:gd name="adj2" fmla="val 50009"/>
              </a:avLst>
            </a:prstGeom>
            <a:solidFill>
              <a:srgbClr val="00CC99"/>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94" name="Rectangle 21"/>
            <p:cNvSpPr>
              <a:spLocks noChangeArrowheads="1"/>
            </p:cNvSpPr>
            <p:nvPr/>
          </p:nvSpPr>
          <p:spPr bwMode="auto">
            <a:xfrm flipH="1">
              <a:off x="3697" y="3365"/>
              <a:ext cx="238" cy="238"/>
            </a:xfrm>
            <a:prstGeom prst="rect">
              <a:avLst/>
            </a:prstGeom>
            <a:no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grpSp>
      <p:grpSp>
        <p:nvGrpSpPr>
          <p:cNvPr id="95" name="Group 22"/>
          <p:cNvGrpSpPr>
            <a:grpSpLocks/>
          </p:cNvGrpSpPr>
          <p:nvPr/>
        </p:nvGrpSpPr>
        <p:grpSpPr bwMode="auto">
          <a:xfrm>
            <a:off x="3429000" y="4681537"/>
            <a:ext cx="439738" cy="635000"/>
            <a:chOff x="3697" y="3365"/>
            <a:chExt cx="238" cy="238"/>
          </a:xfrm>
        </p:grpSpPr>
        <p:sp>
          <p:nvSpPr>
            <p:cNvPr id="96" name="AutoShape 23"/>
            <p:cNvSpPr>
              <a:spLocks noChangeArrowheads="1"/>
            </p:cNvSpPr>
            <p:nvPr/>
          </p:nvSpPr>
          <p:spPr bwMode="auto">
            <a:xfrm flipH="1">
              <a:off x="3745" y="3413"/>
              <a:ext cx="142" cy="142"/>
            </a:xfrm>
            <a:prstGeom prst="rightArrow">
              <a:avLst>
                <a:gd name="adj1" fmla="val 50000"/>
                <a:gd name="adj2" fmla="val 50009"/>
              </a:avLst>
            </a:prstGeom>
            <a:solidFill>
              <a:srgbClr val="00CC99"/>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97" name="Rectangle 24"/>
            <p:cNvSpPr>
              <a:spLocks noChangeArrowheads="1"/>
            </p:cNvSpPr>
            <p:nvPr/>
          </p:nvSpPr>
          <p:spPr bwMode="auto">
            <a:xfrm flipH="1">
              <a:off x="3697" y="3365"/>
              <a:ext cx="238" cy="238"/>
            </a:xfrm>
            <a:prstGeom prst="rect">
              <a:avLst/>
            </a:prstGeom>
            <a:no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grpSp>
      <p:grpSp>
        <p:nvGrpSpPr>
          <p:cNvPr id="98" name="Group 25"/>
          <p:cNvGrpSpPr>
            <a:grpSpLocks/>
          </p:cNvGrpSpPr>
          <p:nvPr/>
        </p:nvGrpSpPr>
        <p:grpSpPr bwMode="auto">
          <a:xfrm>
            <a:off x="2803525" y="4044950"/>
            <a:ext cx="438150" cy="636587"/>
            <a:chOff x="3697" y="3365"/>
            <a:chExt cx="238" cy="238"/>
          </a:xfrm>
        </p:grpSpPr>
        <p:sp>
          <p:nvSpPr>
            <p:cNvPr id="99" name="AutoShape 26"/>
            <p:cNvSpPr>
              <a:spLocks noChangeArrowheads="1"/>
            </p:cNvSpPr>
            <p:nvPr/>
          </p:nvSpPr>
          <p:spPr bwMode="auto">
            <a:xfrm flipH="1">
              <a:off x="3745" y="3413"/>
              <a:ext cx="142" cy="142"/>
            </a:xfrm>
            <a:prstGeom prst="rightArrow">
              <a:avLst>
                <a:gd name="adj1" fmla="val 50000"/>
                <a:gd name="adj2" fmla="val 50009"/>
              </a:avLst>
            </a:prstGeom>
            <a:solidFill>
              <a:srgbClr val="00CC99"/>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100" name="Rectangle 27"/>
            <p:cNvSpPr>
              <a:spLocks noChangeArrowheads="1"/>
            </p:cNvSpPr>
            <p:nvPr/>
          </p:nvSpPr>
          <p:spPr bwMode="auto">
            <a:xfrm flipH="1">
              <a:off x="3697" y="3365"/>
              <a:ext cx="238" cy="238"/>
            </a:xfrm>
            <a:prstGeom prst="rect">
              <a:avLst/>
            </a:prstGeom>
            <a:no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grpSp>
      <p:grpSp>
        <p:nvGrpSpPr>
          <p:cNvPr id="101" name="Group 28"/>
          <p:cNvGrpSpPr>
            <a:grpSpLocks/>
          </p:cNvGrpSpPr>
          <p:nvPr/>
        </p:nvGrpSpPr>
        <p:grpSpPr bwMode="auto">
          <a:xfrm>
            <a:off x="2038350" y="3570287"/>
            <a:ext cx="439738" cy="635000"/>
            <a:chOff x="3697" y="3365"/>
            <a:chExt cx="238" cy="238"/>
          </a:xfrm>
        </p:grpSpPr>
        <p:sp>
          <p:nvSpPr>
            <p:cNvPr id="102" name="AutoShape 29"/>
            <p:cNvSpPr>
              <a:spLocks noChangeArrowheads="1"/>
            </p:cNvSpPr>
            <p:nvPr/>
          </p:nvSpPr>
          <p:spPr bwMode="auto">
            <a:xfrm flipH="1">
              <a:off x="3745" y="3413"/>
              <a:ext cx="142" cy="142"/>
            </a:xfrm>
            <a:prstGeom prst="rightArrow">
              <a:avLst>
                <a:gd name="adj1" fmla="val 50000"/>
                <a:gd name="adj2" fmla="val 50009"/>
              </a:avLst>
            </a:prstGeom>
            <a:solidFill>
              <a:srgbClr val="00CC99"/>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103" name="Rectangle 30"/>
            <p:cNvSpPr>
              <a:spLocks noChangeArrowheads="1"/>
            </p:cNvSpPr>
            <p:nvPr/>
          </p:nvSpPr>
          <p:spPr bwMode="auto">
            <a:xfrm flipH="1">
              <a:off x="3697" y="3365"/>
              <a:ext cx="238" cy="238"/>
            </a:xfrm>
            <a:prstGeom prst="rect">
              <a:avLst/>
            </a:prstGeom>
            <a:no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grpSp>
      <p:grpSp>
        <p:nvGrpSpPr>
          <p:cNvPr id="104" name="Group 31"/>
          <p:cNvGrpSpPr>
            <a:grpSpLocks/>
          </p:cNvGrpSpPr>
          <p:nvPr/>
        </p:nvGrpSpPr>
        <p:grpSpPr bwMode="auto">
          <a:xfrm>
            <a:off x="1204913" y="2760662"/>
            <a:ext cx="438150" cy="636588"/>
            <a:chOff x="3697" y="3365"/>
            <a:chExt cx="238" cy="238"/>
          </a:xfrm>
        </p:grpSpPr>
        <p:sp>
          <p:nvSpPr>
            <p:cNvPr id="105" name="AutoShape 32"/>
            <p:cNvSpPr>
              <a:spLocks noChangeArrowheads="1"/>
            </p:cNvSpPr>
            <p:nvPr/>
          </p:nvSpPr>
          <p:spPr bwMode="auto">
            <a:xfrm flipH="1">
              <a:off x="3745" y="3413"/>
              <a:ext cx="142" cy="142"/>
            </a:xfrm>
            <a:prstGeom prst="rightArrow">
              <a:avLst>
                <a:gd name="adj1" fmla="val 50000"/>
                <a:gd name="adj2" fmla="val 50009"/>
              </a:avLst>
            </a:prstGeom>
            <a:solidFill>
              <a:srgbClr val="00CC99"/>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106" name="Rectangle 33"/>
            <p:cNvSpPr>
              <a:spLocks noChangeArrowheads="1"/>
            </p:cNvSpPr>
            <p:nvPr/>
          </p:nvSpPr>
          <p:spPr bwMode="auto">
            <a:xfrm flipH="1">
              <a:off x="3697" y="3365"/>
              <a:ext cx="238" cy="238"/>
            </a:xfrm>
            <a:prstGeom prst="rect">
              <a:avLst/>
            </a:prstGeom>
            <a:no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grpSp>
      <p:grpSp>
        <p:nvGrpSpPr>
          <p:cNvPr id="107" name="Group 34"/>
          <p:cNvGrpSpPr>
            <a:grpSpLocks/>
          </p:cNvGrpSpPr>
          <p:nvPr/>
        </p:nvGrpSpPr>
        <p:grpSpPr bwMode="auto">
          <a:xfrm>
            <a:off x="1204913" y="1649412"/>
            <a:ext cx="438150" cy="636588"/>
            <a:chOff x="3697" y="3365"/>
            <a:chExt cx="238" cy="238"/>
          </a:xfrm>
        </p:grpSpPr>
        <p:sp>
          <p:nvSpPr>
            <p:cNvPr id="108" name="AutoShape 35"/>
            <p:cNvSpPr>
              <a:spLocks noChangeArrowheads="1"/>
            </p:cNvSpPr>
            <p:nvPr/>
          </p:nvSpPr>
          <p:spPr bwMode="auto">
            <a:xfrm flipH="1">
              <a:off x="3745" y="3413"/>
              <a:ext cx="142" cy="142"/>
            </a:xfrm>
            <a:prstGeom prst="rightArrow">
              <a:avLst>
                <a:gd name="adj1" fmla="val 50000"/>
                <a:gd name="adj2" fmla="val 50009"/>
              </a:avLst>
            </a:prstGeom>
            <a:solidFill>
              <a:srgbClr val="00CC99"/>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109" name="Rectangle 36"/>
            <p:cNvSpPr>
              <a:spLocks noChangeArrowheads="1"/>
            </p:cNvSpPr>
            <p:nvPr/>
          </p:nvSpPr>
          <p:spPr bwMode="auto">
            <a:xfrm flipH="1">
              <a:off x="3697" y="3365"/>
              <a:ext cx="238" cy="238"/>
            </a:xfrm>
            <a:prstGeom prst="rect">
              <a:avLst/>
            </a:prstGeom>
            <a:no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grpSp>
      <p:grpSp>
        <p:nvGrpSpPr>
          <p:cNvPr id="110" name="Group 37"/>
          <p:cNvGrpSpPr>
            <a:grpSpLocks/>
          </p:cNvGrpSpPr>
          <p:nvPr/>
        </p:nvGrpSpPr>
        <p:grpSpPr bwMode="auto">
          <a:xfrm rot="5400000">
            <a:off x="2008981" y="1040607"/>
            <a:ext cx="638175" cy="436562"/>
            <a:chOff x="3697" y="3365"/>
            <a:chExt cx="238" cy="238"/>
          </a:xfrm>
        </p:grpSpPr>
        <p:sp>
          <p:nvSpPr>
            <p:cNvPr id="111" name="AutoShape 38"/>
            <p:cNvSpPr>
              <a:spLocks noChangeArrowheads="1"/>
            </p:cNvSpPr>
            <p:nvPr/>
          </p:nvSpPr>
          <p:spPr bwMode="auto">
            <a:xfrm flipH="1">
              <a:off x="3745" y="3413"/>
              <a:ext cx="142" cy="142"/>
            </a:xfrm>
            <a:prstGeom prst="rightArrow">
              <a:avLst>
                <a:gd name="adj1" fmla="val 50000"/>
                <a:gd name="adj2" fmla="val 50009"/>
              </a:avLst>
            </a:prstGeom>
            <a:solidFill>
              <a:srgbClr val="00CC99"/>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112" name="Rectangle 39"/>
            <p:cNvSpPr>
              <a:spLocks noChangeArrowheads="1"/>
            </p:cNvSpPr>
            <p:nvPr/>
          </p:nvSpPr>
          <p:spPr bwMode="auto">
            <a:xfrm flipH="1">
              <a:off x="3697" y="3365"/>
              <a:ext cx="238" cy="238"/>
            </a:xfrm>
            <a:prstGeom prst="rect">
              <a:avLst/>
            </a:prstGeom>
            <a:no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grpSp>
      <p:sp>
        <p:nvSpPr>
          <p:cNvPr id="113" name="Slide Number Placeholder 40"/>
          <p:cNvSpPr>
            <a:spLocks noGrp="1"/>
          </p:cNvSpPr>
          <p:nvPr>
            <p:ph type="sldNum" sz="quarter" idx="12"/>
          </p:nvPr>
        </p:nvSpPr>
        <p:spPr>
          <a:xfrm>
            <a:off x="4914900" y="8475134"/>
            <a:ext cx="1600200" cy="486833"/>
          </a:xfrm>
        </p:spPr>
        <p:txBody>
          <a:bodyPr/>
          <a:lstStyle/>
          <a:p>
            <a:fld id="{07FAA4C2-EC4B-4CB1-A26B-C9225BE809E0}" type="slidenum">
              <a:rPr lang="en-US" smtClean="0">
                <a:solidFill>
                  <a:prstClr val="black">
                    <a:tint val="75000"/>
                  </a:prstClr>
                </a:solidFill>
              </a:rPr>
              <a:pPr/>
              <a:t>23</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5486400" cy="457200"/>
          </a:xfrm>
        </p:spPr>
        <p:txBody>
          <a:bodyPr/>
          <a:lstStyle/>
          <a:p>
            <a:pPr algn="ctr"/>
            <a:r>
              <a:rPr lang="en-US" sz="2400" i="1" dirty="0" smtClean="0">
                <a:effectLst>
                  <a:outerShdw blurRad="38100" dist="38100" dir="2700000" algn="tl">
                    <a:srgbClr val="000000">
                      <a:alpha val="43137"/>
                    </a:srgbClr>
                  </a:outerShdw>
                </a:effectLst>
                <a:latin typeface="Arial" pitchFamily="34" charset="0"/>
                <a:cs typeface="Arial" pitchFamily="34" charset="0"/>
              </a:rPr>
              <a:t>BREACH LANE MARKING SOP</a:t>
            </a:r>
            <a:endParaRPr lang="en-US" sz="2400" i="1" dirty="0">
              <a:effectLst>
                <a:outerShdw blurRad="38100" dist="38100" dir="2700000" algn="tl">
                  <a:srgbClr val="000000">
                    <a:alpha val="43137"/>
                  </a:srgbClr>
                </a:outerShdw>
              </a:effectLst>
              <a:latin typeface="Arial" pitchFamily="34" charset="0"/>
              <a:cs typeface="Arial" pitchFamily="34" charset="0"/>
            </a:endParaRPr>
          </a:p>
        </p:txBody>
      </p:sp>
      <p:grpSp>
        <p:nvGrpSpPr>
          <p:cNvPr id="3" name="Group 9"/>
          <p:cNvGrpSpPr>
            <a:grpSpLocks/>
          </p:cNvGrpSpPr>
          <p:nvPr/>
        </p:nvGrpSpPr>
        <p:grpSpPr bwMode="auto">
          <a:xfrm>
            <a:off x="28251" y="739775"/>
            <a:ext cx="6753549" cy="8251825"/>
            <a:chOff x="317" y="2215"/>
            <a:chExt cx="10635" cy="12995"/>
          </a:xfrm>
        </p:grpSpPr>
        <p:grpSp>
          <p:nvGrpSpPr>
            <p:cNvPr id="4" name="Group 10"/>
            <p:cNvGrpSpPr>
              <a:grpSpLocks/>
            </p:cNvGrpSpPr>
            <p:nvPr/>
          </p:nvGrpSpPr>
          <p:grpSpPr bwMode="auto">
            <a:xfrm>
              <a:off x="7286" y="2215"/>
              <a:ext cx="522" cy="736"/>
              <a:chOff x="2113" y="4181"/>
              <a:chExt cx="238" cy="238"/>
            </a:xfrm>
          </p:grpSpPr>
          <p:sp>
            <p:nvSpPr>
              <p:cNvPr id="73" name="AutoShape 4"/>
              <p:cNvSpPr>
                <a:spLocks noChangeArrowheads="1"/>
              </p:cNvSpPr>
              <p:nvPr/>
            </p:nvSpPr>
            <p:spPr bwMode="auto">
              <a:xfrm flipH="1">
                <a:off x="2161" y="4229"/>
                <a:ext cx="142" cy="142"/>
              </a:xfrm>
              <a:prstGeom prst="upArrow">
                <a:avLst>
                  <a:gd name="adj1" fmla="val 50000"/>
                  <a:gd name="adj2" fmla="val 50000"/>
                </a:avLst>
              </a:prstGeom>
              <a:solidFill>
                <a:srgbClr val="00CC99"/>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74" name="Rectangle 5"/>
              <p:cNvSpPr>
                <a:spLocks noChangeArrowheads="1"/>
              </p:cNvSpPr>
              <p:nvPr/>
            </p:nvSpPr>
            <p:spPr bwMode="auto">
              <a:xfrm flipH="1">
                <a:off x="2113" y="4181"/>
                <a:ext cx="238" cy="238"/>
              </a:xfrm>
              <a:prstGeom prst="rect">
                <a:avLst/>
              </a:prstGeom>
              <a:no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grpSp>
        <p:sp>
          <p:nvSpPr>
            <p:cNvPr id="12" name="AutoShape 6"/>
            <p:cNvSpPr>
              <a:spLocks noChangeArrowheads="1"/>
            </p:cNvSpPr>
            <p:nvPr/>
          </p:nvSpPr>
          <p:spPr bwMode="auto">
            <a:xfrm>
              <a:off x="7681" y="5666"/>
              <a:ext cx="258" cy="432"/>
            </a:xfrm>
            <a:prstGeom prst="triangle">
              <a:avLst>
                <a:gd name="adj" fmla="val 49991"/>
              </a:avLst>
            </a:prstGeom>
            <a:solidFill>
              <a:srgbClr val="FF6600"/>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13" name="AutoShape 7"/>
            <p:cNvSpPr>
              <a:spLocks noChangeArrowheads="1"/>
            </p:cNvSpPr>
            <p:nvPr/>
          </p:nvSpPr>
          <p:spPr bwMode="auto">
            <a:xfrm>
              <a:off x="5060" y="4023"/>
              <a:ext cx="258" cy="432"/>
            </a:xfrm>
            <a:prstGeom prst="triangle">
              <a:avLst>
                <a:gd name="adj" fmla="val 49991"/>
              </a:avLst>
            </a:prstGeom>
            <a:solidFill>
              <a:srgbClr val="FF6600"/>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14" name="AutoShape 8"/>
            <p:cNvSpPr>
              <a:spLocks noChangeArrowheads="1"/>
            </p:cNvSpPr>
            <p:nvPr/>
          </p:nvSpPr>
          <p:spPr bwMode="auto">
            <a:xfrm>
              <a:off x="5060" y="5118"/>
              <a:ext cx="258" cy="432"/>
            </a:xfrm>
            <a:prstGeom prst="triangle">
              <a:avLst>
                <a:gd name="adj" fmla="val 49991"/>
              </a:avLst>
            </a:prstGeom>
            <a:solidFill>
              <a:srgbClr val="FF6600"/>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15" name="Rectangle 9" descr="Solid diamond"/>
            <p:cNvSpPr>
              <a:spLocks noChangeArrowheads="1"/>
            </p:cNvSpPr>
            <p:nvPr/>
          </p:nvSpPr>
          <p:spPr bwMode="auto">
            <a:xfrm>
              <a:off x="1130" y="3694"/>
              <a:ext cx="3795" cy="1747"/>
            </a:xfrm>
            <a:prstGeom prst="rect">
              <a:avLst/>
            </a:prstGeom>
            <a:pattFill prst="solidDmnd">
              <a:fgClr>
                <a:srgbClr val="00CC99"/>
              </a:fgClr>
              <a:bgClr>
                <a:srgbClr val="FFFFFF"/>
              </a:bgClr>
            </a:patt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16" name="Rectangle 10" descr="Solid diamond"/>
            <p:cNvSpPr>
              <a:spLocks noChangeArrowheads="1"/>
            </p:cNvSpPr>
            <p:nvPr/>
          </p:nvSpPr>
          <p:spPr bwMode="auto">
            <a:xfrm>
              <a:off x="7157" y="3694"/>
              <a:ext cx="3795" cy="1747"/>
            </a:xfrm>
            <a:prstGeom prst="rect">
              <a:avLst/>
            </a:prstGeom>
            <a:pattFill prst="solidDmnd">
              <a:fgClr>
                <a:srgbClr val="00CC99"/>
              </a:fgClr>
              <a:bgClr>
                <a:srgbClr val="FFFFFF"/>
              </a:bgClr>
            </a:patt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grpSp>
          <p:nvGrpSpPr>
            <p:cNvPr id="5" name="Group 11"/>
            <p:cNvGrpSpPr>
              <a:grpSpLocks/>
            </p:cNvGrpSpPr>
            <p:nvPr/>
          </p:nvGrpSpPr>
          <p:grpSpPr bwMode="auto">
            <a:xfrm>
              <a:off x="10301" y="8502"/>
              <a:ext cx="620" cy="919"/>
              <a:chOff x="3697" y="3365"/>
              <a:chExt cx="238" cy="238"/>
            </a:xfrm>
          </p:grpSpPr>
          <p:sp>
            <p:nvSpPr>
              <p:cNvPr id="71" name="AutoShape 12"/>
              <p:cNvSpPr>
                <a:spLocks noChangeArrowheads="1"/>
              </p:cNvSpPr>
              <p:nvPr/>
            </p:nvSpPr>
            <p:spPr bwMode="auto">
              <a:xfrm flipH="1">
                <a:off x="3745" y="3413"/>
                <a:ext cx="142" cy="142"/>
              </a:xfrm>
              <a:prstGeom prst="rightArrow">
                <a:avLst>
                  <a:gd name="adj1" fmla="val 50000"/>
                  <a:gd name="adj2" fmla="val 50009"/>
                </a:avLst>
              </a:prstGeom>
              <a:solidFill>
                <a:srgbClr val="00CC99"/>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72" name="Rectangle 13"/>
              <p:cNvSpPr>
                <a:spLocks noChangeArrowheads="1"/>
              </p:cNvSpPr>
              <p:nvPr/>
            </p:nvSpPr>
            <p:spPr bwMode="auto">
              <a:xfrm flipH="1">
                <a:off x="3697" y="3365"/>
                <a:ext cx="238" cy="238"/>
              </a:xfrm>
              <a:prstGeom prst="rect">
                <a:avLst/>
              </a:prstGeom>
              <a:no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grpSp>
        <p:grpSp>
          <p:nvGrpSpPr>
            <p:cNvPr id="6" name="Group 14"/>
            <p:cNvGrpSpPr>
              <a:grpSpLocks/>
            </p:cNvGrpSpPr>
            <p:nvPr/>
          </p:nvGrpSpPr>
          <p:grpSpPr bwMode="auto">
            <a:xfrm>
              <a:off x="6106" y="10401"/>
              <a:ext cx="522" cy="736"/>
              <a:chOff x="2113" y="4181"/>
              <a:chExt cx="238" cy="238"/>
            </a:xfrm>
          </p:grpSpPr>
          <p:sp>
            <p:nvSpPr>
              <p:cNvPr id="69" name="AutoShape 15"/>
              <p:cNvSpPr>
                <a:spLocks noChangeArrowheads="1"/>
              </p:cNvSpPr>
              <p:nvPr/>
            </p:nvSpPr>
            <p:spPr bwMode="auto">
              <a:xfrm flipH="1">
                <a:off x="2161" y="4229"/>
                <a:ext cx="142" cy="142"/>
              </a:xfrm>
              <a:prstGeom prst="upArrow">
                <a:avLst>
                  <a:gd name="adj1" fmla="val 50000"/>
                  <a:gd name="adj2" fmla="val 50000"/>
                </a:avLst>
              </a:prstGeom>
              <a:solidFill>
                <a:srgbClr val="00CC99"/>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70" name="Rectangle 16"/>
              <p:cNvSpPr>
                <a:spLocks noChangeArrowheads="1"/>
              </p:cNvSpPr>
              <p:nvPr/>
            </p:nvSpPr>
            <p:spPr bwMode="auto">
              <a:xfrm flipH="1">
                <a:off x="2113" y="4181"/>
                <a:ext cx="238" cy="238"/>
              </a:xfrm>
              <a:prstGeom prst="rect">
                <a:avLst/>
              </a:prstGeom>
              <a:no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grpSp>
        <p:sp>
          <p:nvSpPr>
            <p:cNvPr id="19" name="Line 17"/>
            <p:cNvSpPr>
              <a:spLocks noChangeShapeType="1"/>
            </p:cNvSpPr>
            <p:nvPr/>
          </p:nvSpPr>
          <p:spPr bwMode="auto">
            <a:xfrm flipV="1">
              <a:off x="7548" y="3146"/>
              <a:ext cx="0" cy="545"/>
            </a:xfrm>
            <a:prstGeom prst="line">
              <a:avLst/>
            </a:prstGeom>
            <a:noFill/>
            <a:ln w="12700">
              <a:solidFill>
                <a:srgbClr val="000000"/>
              </a:solidFill>
              <a:round/>
              <a:headEnd type="stealth" w="med" len="med"/>
              <a:tailEnd type="stealth" w="med" len="me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20" name="Line 18"/>
            <p:cNvSpPr>
              <a:spLocks noChangeShapeType="1"/>
            </p:cNvSpPr>
            <p:nvPr/>
          </p:nvSpPr>
          <p:spPr bwMode="auto">
            <a:xfrm>
              <a:off x="5189" y="3803"/>
              <a:ext cx="0" cy="327"/>
            </a:xfrm>
            <a:prstGeom prst="line">
              <a:avLst/>
            </a:prstGeom>
            <a:noFill/>
            <a:ln w="12700">
              <a:solidFill>
                <a:srgbClr val="000000"/>
              </a:solidFill>
              <a:round/>
              <a:headEnd type="stealth" w="med" len="med"/>
              <a:tailEnd type="stealth" w="med" len="me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21" name="Line 19"/>
            <p:cNvSpPr>
              <a:spLocks noChangeShapeType="1"/>
            </p:cNvSpPr>
            <p:nvPr/>
          </p:nvSpPr>
          <p:spPr bwMode="auto">
            <a:xfrm>
              <a:off x="5322" y="5456"/>
              <a:ext cx="1833" cy="0"/>
            </a:xfrm>
            <a:prstGeom prst="line">
              <a:avLst/>
            </a:prstGeom>
            <a:noFill/>
            <a:ln w="12700">
              <a:solidFill>
                <a:srgbClr val="000000"/>
              </a:solidFill>
              <a:round/>
              <a:headEnd type="stealth" w="med" len="med"/>
              <a:tailEnd type="stealth" w="med" len="me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22" name="Line 20"/>
            <p:cNvSpPr>
              <a:spLocks noChangeShapeType="1"/>
            </p:cNvSpPr>
            <p:nvPr/>
          </p:nvSpPr>
          <p:spPr bwMode="auto">
            <a:xfrm>
              <a:off x="8023" y="5447"/>
              <a:ext cx="0" cy="655"/>
            </a:xfrm>
            <a:prstGeom prst="line">
              <a:avLst/>
            </a:prstGeom>
            <a:noFill/>
            <a:ln w="12700">
              <a:solidFill>
                <a:srgbClr val="000000"/>
              </a:solidFill>
              <a:round/>
              <a:headEnd type="stealth" w="med" len="med"/>
              <a:tailEnd type="stealth" w="med" len="me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23" name="Line 21"/>
            <p:cNvSpPr>
              <a:spLocks noChangeShapeType="1"/>
            </p:cNvSpPr>
            <p:nvPr/>
          </p:nvSpPr>
          <p:spPr bwMode="auto">
            <a:xfrm>
              <a:off x="7812" y="6652"/>
              <a:ext cx="391" cy="326"/>
            </a:xfrm>
            <a:prstGeom prst="line">
              <a:avLst/>
            </a:prstGeom>
            <a:noFill/>
            <a:ln w="12700">
              <a:solidFill>
                <a:srgbClr val="000000"/>
              </a:solidFill>
              <a:round/>
              <a:headEnd type="stealth" w="med" len="med"/>
              <a:tailEnd type="stealth" w="med" len="me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24" name="Line 22"/>
            <p:cNvSpPr>
              <a:spLocks noChangeShapeType="1"/>
            </p:cNvSpPr>
            <p:nvPr/>
          </p:nvSpPr>
          <p:spPr bwMode="auto">
            <a:xfrm>
              <a:off x="2292" y="8999"/>
              <a:ext cx="7991" cy="0"/>
            </a:xfrm>
            <a:prstGeom prst="line">
              <a:avLst/>
            </a:prstGeom>
            <a:noFill/>
            <a:ln w="12700">
              <a:solidFill>
                <a:srgbClr val="000000"/>
              </a:solidFill>
              <a:round/>
              <a:headEnd type="stealth" w="med" len="med"/>
              <a:tailEnd type="stealth" w="med" len="me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25" name="Line 23"/>
            <p:cNvSpPr>
              <a:spLocks noChangeShapeType="1"/>
            </p:cNvSpPr>
            <p:nvPr/>
          </p:nvSpPr>
          <p:spPr bwMode="auto">
            <a:xfrm>
              <a:off x="6762" y="5447"/>
              <a:ext cx="0" cy="4379"/>
            </a:xfrm>
            <a:prstGeom prst="line">
              <a:avLst/>
            </a:prstGeom>
            <a:noFill/>
            <a:ln w="12700">
              <a:solidFill>
                <a:srgbClr val="000000"/>
              </a:solidFill>
              <a:round/>
              <a:headEnd type="stealth" w="med" len="med"/>
              <a:tailEnd type="stealth" w="med" len="me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26" name="Line 24"/>
            <p:cNvSpPr>
              <a:spLocks noChangeShapeType="1"/>
            </p:cNvSpPr>
            <p:nvPr/>
          </p:nvSpPr>
          <p:spPr bwMode="auto">
            <a:xfrm>
              <a:off x="6762" y="9829"/>
              <a:ext cx="0" cy="1093"/>
            </a:xfrm>
            <a:prstGeom prst="line">
              <a:avLst/>
            </a:prstGeom>
            <a:noFill/>
            <a:ln w="12700">
              <a:solidFill>
                <a:srgbClr val="000000"/>
              </a:solidFill>
              <a:round/>
              <a:headEnd type="stealth" w="med" len="med"/>
              <a:tailEnd type="stealth" w="med" len="me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27" name="Rectangle 25"/>
            <p:cNvSpPr>
              <a:spLocks noChangeArrowheads="1"/>
            </p:cNvSpPr>
            <p:nvPr/>
          </p:nvSpPr>
          <p:spPr bwMode="auto">
            <a:xfrm>
              <a:off x="7521" y="3192"/>
              <a:ext cx="1126" cy="719"/>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fontAlgn="base">
                <a:spcBef>
                  <a:spcPct val="0"/>
                </a:spcBef>
                <a:spcAft>
                  <a:spcPts val="1000"/>
                </a:spcAft>
              </a:pPr>
              <a:r>
                <a:rPr lang="en-US" sz="1200" dirty="0" smtClean="0">
                  <a:solidFill>
                    <a:srgbClr val="000000"/>
                  </a:solidFill>
                  <a:latin typeface="Arial" pitchFamily="34" charset="0"/>
                  <a:cs typeface="Arial" pitchFamily="34" charset="0"/>
                </a:rPr>
                <a:t>~20M</a:t>
              </a:r>
              <a:endParaRPr lang="en-US" sz="1200" dirty="0" smtClean="0">
                <a:solidFill>
                  <a:prstClr val="black"/>
                </a:solidFill>
                <a:latin typeface="Arial" pitchFamily="34" charset="0"/>
                <a:cs typeface="Arial" pitchFamily="34" charset="0"/>
              </a:endParaRPr>
            </a:p>
          </p:txBody>
        </p:sp>
        <p:sp>
          <p:nvSpPr>
            <p:cNvPr id="28" name="Rectangle 26"/>
            <p:cNvSpPr>
              <a:spLocks noChangeArrowheads="1"/>
            </p:cNvSpPr>
            <p:nvPr/>
          </p:nvSpPr>
          <p:spPr bwMode="auto">
            <a:xfrm>
              <a:off x="5163" y="3631"/>
              <a:ext cx="943" cy="824"/>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fontAlgn="base">
                <a:spcBef>
                  <a:spcPct val="0"/>
                </a:spcBef>
                <a:spcAft>
                  <a:spcPts val="1000"/>
                </a:spcAft>
              </a:pPr>
              <a:r>
                <a:rPr lang="en-US" sz="1200" dirty="0" smtClean="0">
                  <a:solidFill>
                    <a:srgbClr val="000000"/>
                  </a:solidFill>
                  <a:latin typeface="Arial" pitchFamily="34" charset="0"/>
                  <a:cs typeface="Arial" pitchFamily="34" charset="0"/>
                </a:rPr>
                <a:t>~20M</a:t>
              </a:r>
              <a:endParaRPr lang="en-US" sz="1200" dirty="0" smtClean="0">
                <a:solidFill>
                  <a:prstClr val="black"/>
                </a:solidFill>
                <a:latin typeface="Arial" pitchFamily="34" charset="0"/>
                <a:cs typeface="Arial" pitchFamily="34" charset="0"/>
              </a:endParaRPr>
            </a:p>
          </p:txBody>
        </p:sp>
        <p:sp>
          <p:nvSpPr>
            <p:cNvPr id="29" name="Rectangle 27"/>
            <p:cNvSpPr>
              <a:spLocks noChangeArrowheads="1"/>
            </p:cNvSpPr>
            <p:nvPr/>
          </p:nvSpPr>
          <p:spPr bwMode="auto">
            <a:xfrm>
              <a:off x="5818" y="5055"/>
              <a:ext cx="1064" cy="526"/>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fontAlgn="base">
                <a:spcBef>
                  <a:spcPct val="0"/>
                </a:spcBef>
                <a:spcAft>
                  <a:spcPts val="1000"/>
                </a:spcAft>
              </a:pPr>
              <a:r>
                <a:rPr lang="en-US" sz="1200" dirty="0" smtClean="0">
                  <a:solidFill>
                    <a:srgbClr val="000000"/>
                  </a:solidFill>
                  <a:latin typeface="Arial" pitchFamily="34" charset="0"/>
                  <a:cs typeface="Arial" pitchFamily="34" charset="0"/>
                </a:rPr>
                <a:t>4M</a:t>
              </a:r>
              <a:endParaRPr lang="en-US" sz="1200" dirty="0" smtClean="0">
                <a:solidFill>
                  <a:prstClr val="black"/>
                </a:solidFill>
                <a:latin typeface="Arial" pitchFamily="34" charset="0"/>
                <a:cs typeface="Arial" pitchFamily="34" charset="0"/>
              </a:endParaRPr>
            </a:p>
          </p:txBody>
        </p:sp>
        <p:sp>
          <p:nvSpPr>
            <p:cNvPr id="30" name="Rectangle 28"/>
            <p:cNvSpPr>
              <a:spLocks noChangeArrowheads="1"/>
            </p:cNvSpPr>
            <p:nvPr/>
          </p:nvSpPr>
          <p:spPr bwMode="auto">
            <a:xfrm>
              <a:off x="7980" y="5493"/>
              <a:ext cx="1012" cy="526"/>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fontAlgn="base">
                <a:spcBef>
                  <a:spcPct val="0"/>
                </a:spcBef>
                <a:spcAft>
                  <a:spcPts val="1000"/>
                </a:spcAft>
              </a:pPr>
              <a:r>
                <a:rPr lang="en-US" sz="1200" dirty="0" smtClean="0">
                  <a:solidFill>
                    <a:srgbClr val="000000"/>
                  </a:solidFill>
                  <a:latin typeface="Arial" pitchFamily="34" charset="0"/>
                  <a:cs typeface="Arial" pitchFamily="34" charset="0"/>
                </a:rPr>
                <a:t>~20M</a:t>
              </a:r>
              <a:endParaRPr lang="en-US" sz="1200" dirty="0" smtClean="0">
                <a:solidFill>
                  <a:prstClr val="black"/>
                </a:solidFill>
                <a:latin typeface="Arial" pitchFamily="34" charset="0"/>
                <a:cs typeface="Arial" pitchFamily="34" charset="0"/>
              </a:endParaRPr>
            </a:p>
          </p:txBody>
        </p:sp>
        <p:sp>
          <p:nvSpPr>
            <p:cNvPr id="31" name="Rectangle 29"/>
            <p:cNvSpPr>
              <a:spLocks noChangeArrowheads="1"/>
            </p:cNvSpPr>
            <p:nvPr/>
          </p:nvSpPr>
          <p:spPr bwMode="auto">
            <a:xfrm>
              <a:off x="7914" y="6479"/>
              <a:ext cx="1046" cy="526"/>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fontAlgn="base">
                <a:spcBef>
                  <a:spcPct val="0"/>
                </a:spcBef>
                <a:spcAft>
                  <a:spcPts val="1000"/>
                </a:spcAft>
              </a:pPr>
              <a:r>
                <a:rPr lang="en-US" sz="1200" dirty="0" smtClean="0">
                  <a:solidFill>
                    <a:srgbClr val="000000"/>
                  </a:solidFill>
                  <a:latin typeface="Arial" pitchFamily="34" charset="0"/>
                  <a:cs typeface="Arial" pitchFamily="34" charset="0"/>
                </a:rPr>
                <a:t>~20M</a:t>
              </a:r>
              <a:endParaRPr lang="en-US" sz="1200" dirty="0" smtClean="0">
                <a:solidFill>
                  <a:prstClr val="black"/>
                </a:solidFill>
                <a:latin typeface="Arial" pitchFamily="34" charset="0"/>
                <a:cs typeface="Arial" pitchFamily="34" charset="0"/>
              </a:endParaRPr>
            </a:p>
          </p:txBody>
        </p:sp>
        <p:sp>
          <p:nvSpPr>
            <p:cNvPr id="32" name="Rectangle 30"/>
            <p:cNvSpPr>
              <a:spLocks noChangeArrowheads="1"/>
            </p:cNvSpPr>
            <p:nvPr/>
          </p:nvSpPr>
          <p:spPr bwMode="auto">
            <a:xfrm>
              <a:off x="4770" y="8560"/>
              <a:ext cx="1336" cy="984"/>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fontAlgn="base">
                <a:spcBef>
                  <a:spcPct val="0"/>
                </a:spcBef>
                <a:spcAft>
                  <a:spcPts val="1000"/>
                </a:spcAft>
              </a:pPr>
              <a:r>
                <a:rPr lang="en-US" sz="1200" dirty="0" smtClean="0">
                  <a:solidFill>
                    <a:srgbClr val="000000"/>
                  </a:solidFill>
                  <a:latin typeface="Arial" pitchFamily="34" charset="0"/>
                  <a:cs typeface="Arial" pitchFamily="34" charset="0"/>
                </a:rPr>
                <a:t>~100M</a:t>
              </a:r>
              <a:endParaRPr lang="en-US" sz="1200" dirty="0" smtClean="0">
                <a:solidFill>
                  <a:prstClr val="black"/>
                </a:solidFill>
                <a:latin typeface="Arial" pitchFamily="34" charset="0"/>
                <a:cs typeface="Arial" pitchFamily="34" charset="0"/>
              </a:endParaRPr>
            </a:p>
          </p:txBody>
        </p:sp>
        <p:sp>
          <p:nvSpPr>
            <p:cNvPr id="33" name="Rectangle 31"/>
            <p:cNvSpPr>
              <a:spLocks noChangeArrowheads="1"/>
            </p:cNvSpPr>
            <p:nvPr/>
          </p:nvSpPr>
          <p:spPr bwMode="auto">
            <a:xfrm>
              <a:off x="6735" y="9327"/>
              <a:ext cx="2225" cy="3277"/>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fontAlgn="base">
                <a:spcBef>
                  <a:spcPct val="0"/>
                </a:spcBef>
                <a:spcAft>
                  <a:spcPts val="1000"/>
                </a:spcAft>
              </a:pPr>
              <a:r>
                <a:rPr lang="en-US" sz="1200" dirty="0" smtClean="0">
                  <a:solidFill>
                    <a:srgbClr val="000000"/>
                  </a:solidFill>
                  <a:latin typeface="Arial" pitchFamily="34" charset="0"/>
                  <a:cs typeface="Arial" pitchFamily="34" charset="0"/>
                </a:rPr>
                <a:t>NEAR RECOGNITION</a:t>
              </a:r>
            </a:p>
            <a:p>
              <a:pPr fontAlgn="base">
                <a:spcBef>
                  <a:spcPct val="0"/>
                </a:spcBef>
                <a:spcAft>
                  <a:spcPts val="1000"/>
                </a:spcAft>
              </a:pPr>
              <a:r>
                <a:rPr lang="en-US" sz="1200" dirty="0" smtClean="0">
                  <a:solidFill>
                    <a:srgbClr val="000000"/>
                  </a:solidFill>
                  <a:latin typeface="Arial" pitchFamily="34" charset="0"/>
                  <a:cs typeface="Arial" pitchFamily="34" charset="0"/>
                </a:rPr>
                <a:t>~200-400 M</a:t>
              </a:r>
            </a:p>
            <a:p>
              <a:pPr fontAlgn="base">
                <a:spcBef>
                  <a:spcPct val="0"/>
                </a:spcBef>
                <a:spcAft>
                  <a:spcPts val="1000"/>
                </a:spcAft>
              </a:pPr>
              <a:endParaRPr lang="en-US" sz="1200" dirty="0" smtClean="0">
                <a:solidFill>
                  <a:srgbClr val="000000"/>
                </a:solidFill>
                <a:latin typeface="Arial" pitchFamily="34" charset="0"/>
                <a:cs typeface="Arial" pitchFamily="34" charset="0"/>
              </a:endParaRPr>
            </a:p>
            <a:p>
              <a:pPr fontAlgn="base">
                <a:spcBef>
                  <a:spcPct val="0"/>
                </a:spcBef>
                <a:spcAft>
                  <a:spcPts val="1000"/>
                </a:spcAft>
              </a:pPr>
              <a:r>
                <a:rPr lang="en-US" sz="1200" dirty="0" smtClean="0">
                  <a:solidFill>
                    <a:srgbClr val="000000"/>
                  </a:solidFill>
                  <a:latin typeface="Arial" pitchFamily="34" charset="0"/>
                  <a:cs typeface="Arial" pitchFamily="34" charset="0"/>
                </a:rPr>
                <a:t>FAR RECOGNITION</a:t>
              </a:r>
            </a:p>
            <a:p>
              <a:pPr fontAlgn="base">
                <a:spcBef>
                  <a:spcPct val="0"/>
                </a:spcBef>
                <a:spcAft>
                  <a:spcPts val="1000"/>
                </a:spcAft>
              </a:pPr>
              <a:r>
                <a:rPr lang="en-US" sz="1200" dirty="0" smtClean="0">
                  <a:solidFill>
                    <a:srgbClr val="000000"/>
                  </a:solidFill>
                  <a:latin typeface="Arial" pitchFamily="34" charset="0"/>
                  <a:cs typeface="Arial" pitchFamily="34" charset="0"/>
                </a:rPr>
                <a:t>~500-1000 M</a:t>
              </a:r>
              <a:endParaRPr lang="en-US" sz="1200" dirty="0" smtClean="0">
                <a:solidFill>
                  <a:prstClr val="black"/>
                </a:solidFill>
                <a:latin typeface="Arial" pitchFamily="34" charset="0"/>
                <a:cs typeface="Arial" pitchFamily="34" charset="0"/>
              </a:endParaRPr>
            </a:p>
          </p:txBody>
        </p:sp>
        <p:sp>
          <p:nvSpPr>
            <p:cNvPr id="34" name="Rectangle 32"/>
            <p:cNvSpPr>
              <a:spLocks noChangeArrowheads="1"/>
            </p:cNvSpPr>
            <p:nvPr/>
          </p:nvSpPr>
          <p:spPr bwMode="auto">
            <a:xfrm>
              <a:off x="540" y="9522"/>
              <a:ext cx="4320" cy="1128"/>
            </a:xfrm>
            <a:prstGeom prst="rect">
              <a:avLst/>
            </a:prstGeom>
            <a:noFill/>
            <a:ln w="12700">
              <a:solidFill>
                <a:srgbClr val="000000"/>
              </a:solidFill>
              <a:miter lim="800000"/>
              <a:headEnd/>
              <a:tailEnd/>
            </a:ln>
            <a:effectLst/>
          </p:spPr>
          <p:txBody>
            <a:bodyPr vert="horz" wrap="square" lIns="92075" tIns="46038" rIns="92075" bIns="46038" numCol="1" anchor="t" anchorCtr="0" compatLnSpc="1">
              <a:prstTxWarp prst="textNoShape">
                <a:avLst/>
              </a:prstTxWarp>
            </a:bodyPr>
            <a:lstStyle/>
            <a:p>
              <a:pPr fontAlgn="base">
                <a:spcBef>
                  <a:spcPct val="0"/>
                </a:spcBef>
                <a:spcAft>
                  <a:spcPts val="1000"/>
                </a:spcAft>
              </a:pPr>
              <a:r>
                <a:rPr lang="en-US" sz="1200" dirty="0" smtClean="0">
                  <a:solidFill>
                    <a:srgbClr val="000000"/>
                  </a:solidFill>
                  <a:latin typeface="Arial" pitchFamily="34" charset="0"/>
                  <a:cs typeface="Arial" pitchFamily="34" charset="0"/>
                </a:rPr>
                <a:t>Arrows are green on a white 1 meter by 1 meter background.  They are lighted with IR chem lights at night.</a:t>
              </a:r>
              <a:endParaRPr lang="en-US" sz="1200" dirty="0" smtClean="0">
                <a:solidFill>
                  <a:prstClr val="black"/>
                </a:solidFill>
                <a:latin typeface="Arial" pitchFamily="34" charset="0"/>
                <a:cs typeface="Arial" pitchFamily="34" charset="0"/>
              </a:endParaRPr>
            </a:p>
          </p:txBody>
        </p:sp>
        <p:sp>
          <p:nvSpPr>
            <p:cNvPr id="35" name="Rectangle 33"/>
            <p:cNvSpPr>
              <a:spLocks noChangeArrowheads="1"/>
            </p:cNvSpPr>
            <p:nvPr/>
          </p:nvSpPr>
          <p:spPr bwMode="auto">
            <a:xfrm>
              <a:off x="737" y="5666"/>
              <a:ext cx="3495" cy="1384"/>
            </a:xfrm>
            <a:prstGeom prst="rect">
              <a:avLst/>
            </a:prstGeom>
            <a:noFill/>
            <a:ln w="12700">
              <a:solidFill>
                <a:srgbClr val="000000"/>
              </a:solidFill>
              <a:miter lim="800000"/>
              <a:headEnd/>
              <a:tailEnd/>
            </a:ln>
            <a:effectLst/>
          </p:spPr>
          <p:txBody>
            <a:bodyPr vert="horz" wrap="square" lIns="92075" tIns="46038" rIns="92075" bIns="46038" numCol="1" anchor="t" anchorCtr="0" compatLnSpc="1">
              <a:prstTxWarp prst="textNoShape">
                <a:avLst/>
              </a:prstTxWarp>
            </a:bodyPr>
            <a:lstStyle/>
            <a:p>
              <a:pPr fontAlgn="base">
                <a:spcBef>
                  <a:spcPct val="0"/>
                </a:spcBef>
                <a:spcAft>
                  <a:spcPts val="1000"/>
                </a:spcAft>
              </a:pPr>
              <a:r>
                <a:rPr lang="en-US" sz="1200" dirty="0" smtClean="0">
                  <a:solidFill>
                    <a:srgbClr val="000000"/>
                  </a:solidFill>
                  <a:latin typeface="Arial" pitchFamily="34" charset="0"/>
                  <a:cs typeface="Arial" pitchFamily="34" charset="0"/>
                </a:rPr>
                <a:t>LEFT SIDE &amp; FUNNEL MARKERS ARE TRAFFIC CONES WITH IR CHEMLITE AT NIGHT</a:t>
              </a:r>
              <a:endParaRPr lang="en-US" sz="1200" dirty="0" smtClean="0">
                <a:solidFill>
                  <a:prstClr val="black"/>
                </a:solidFill>
                <a:latin typeface="Arial" pitchFamily="34" charset="0"/>
                <a:cs typeface="Arial" pitchFamily="34" charset="0"/>
              </a:endParaRPr>
            </a:p>
          </p:txBody>
        </p:sp>
        <p:sp>
          <p:nvSpPr>
            <p:cNvPr id="36" name="Line 34"/>
            <p:cNvSpPr>
              <a:spLocks noChangeShapeType="1"/>
            </p:cNvSpPr>
            <p:nvPr/>
          </p:nvSpPr>
          <p:spPr bwMode="auto">
            <a:xfrm flipV="1">
              <a:off x="4405" y="5337"/>
              <a:ext cx="784" cy="326"/>
            </a:xfrm>
            <a:prstGeom prst="line">
              <a:avLst/>
            </a:prstGeom>
            <a:noFill/>
            <a:ln w="12700">
              <a:solidFill>
                <a:srgbClr val="000000"/>
              </a:solidFill>
              <a:round/>
              <a:headEnd type="none" w="sm" len="sm"/>
              <a:tailEnd type="stealth" w="med" len="me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37" name="AutoShape 35"/>
            <p:cNvSpPr>
              <a:spLocks noChangeArrowheads="1"/>
            </p:cNvSpPr>
            <p:nvPr/>
          </p:nvSpPr>
          <p:spPr bwMode="auto">
            <a:xfrm>
              <a:off x="5060" y="3365"/>
              <a:ext cx="258" cy="432"/>
            </a:xfrm>
            <a:prstGeom prst="triangle">
              <a:avLst>
                <a:gd name="adj" fmla="val 49991"/>
              </a:avLst>
            </a:prstGeom>
            <a:solidFill>
              <a:srgbClr val="FF6600"/>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38" name="AutoShape 36"/>
            <p:cNvSpPr>
              <a:spLocks noChangeArrowheads="1"/>
            </p:cNvSpPr>
            <p:nvPr/>
          </p:nvSpPr>
          <p:spPr bwMode="auto">
            <a:xfrm>
              <a:off x="5060" y="4570"/>
              <a:ext cx="258" cy="432"/>
            </a:xfrm>
            <a:prstGeom prst="triangle">
              <a:avLst>
                <a:gd name="adj" fmla="val 49991"/>
              </a:avLst>
            </a:prstGeom>
            <a:solidFill>
              <a:srgbClr val="FF6600"/>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39" name="AutoShape 37"/>
            <p:cNvSpPr>
              <a:spLocks noChangeArrowheads="1"/>
            </p:cNvSpPr>
            <p:nvPr/>
          </p:nvSpPr>
          <p:spPr bwMode="auto">
            <a:xfrm>
              <a:off x="4536" y="2818"/>
              <a:ext cx="258" cy="432"/>
            </a:xfrm>
            <a:prstGeom prst="triangle">
              <a:avLst>
                <a:gd name="adj" fmla="val 49991"/>
              </a:avLst>
            </a:prstGeom>
            <a:solidFill>
              <a:srgbClr val="FF6600"/>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40" name="AutoShape 38"/>
            <p:cNvSpPr>
              <a:spLocks noChangeArrowheads="1"/>
            </p:cNvSpPr>
            <p:nvPr/>
          </p:nvSpPr>
          <p:spPr bwMode="auto">
            <a:xfrm>
              <a:off x="7157" y="2818"/>
              <a:ext cx="258" cy="432"/>
            </a:xfrm>
            <a:prstGeom prst="triangle">
              <a:avLst>
                <a:gd name="adj" fmla="val 49991"/>
              </a:avLst>
            </a:prstGeom>
            <a:solidFill>
              <a:srgbClr val="FF6600"/>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41" name="AutoShape 39"/>
            <p:cNvSpPr>
              <a:spLocks noChangeArrowheads="1"/>
            </p:cNvSpPr>
            <p:nvPr/>
          </p:nvSpPr>
          <p:spPr bwMode="auto">
            <a:xfrm>
              <a:off x="7681" y="2818"/>
              <a:ext cx="258" cy="432"/>
            </a:xfrm>
            <a:prstGeom prst="triangle">
              <a:avLst>
                <a:gd name="adj" fmla="val 49991"/>
              </a:avLst>
            </a:prstGeom>
            <a:solidFill>
              <a:srgbClr val="FF6600"/>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42" name="AutoShape 40"/>
            <p:cNvSpPr>
              <a:spLocks noChangeArrowheads="1"/>
            </p:cNvSpPr>
            <p:nvPr/>
          </p:nvSpPr>
          <p:spPr bwMode="auto">
            <a:xfrm>
              <a:off x="4536" y="5666"/>
              <a:ext cx="258" cy="432"/>
            </a:xfrm>
            <a:prstGeom prst="triangle">
              <a:avLst>
                <a:gd name="adj" fmla="val 49991"/>
              </a:avLst>
            </a:prstGeom>
            <a:solidFill>
              <a:srgbClr val="FF6600"/>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43" name="AutoShape 41"/>
            <p:cNvSpPr>
              <a:spLocks noChangeArrowheads="1"/>
            </p:cNvSpPr>
            <p:nvPr/>
          </p:nvSpPr>
          <p:spPr bwMode="auto">
            <a:xfrm>
              <a:off x="5060" y="5666"/>
              <a:ext cx="258" cy="432"/>
            </a:xfrm>
            <a:prstGeom prst="triangle">
              <a:avLst>
                <a:gd name="adj" fmla="val 49991"/>
              </a:avLst>
            </a:prstGeom>
            <a:solidFill>
              <a:srgbClr val="FF6600"/>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44" name="AutoShape 42"/>
            <p:cNvSpPr>
              <a:spLocks noChangeArrowheads="1"/>
            </p:cNvSpPr>
            <p:nvPr/>
          </p:nvSpPr>
          <p:spPr bwMode="auto">
            <a:xfrm>
              <a:off x="7157" y="5666"/>
              <a:ext cx="258" cy="432"/>
            </a:xfrm>
            <a:prstGeom prst="triangle">
              <a:avLst>
                <a:gd name="adj" fmla="val 49991"/>
              </a:avLst>
            </a:prstGeom>
            <a:solidFill>
              <a:srgbClr val="FF6600"/>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45" name="AutoShape 43"/>
            <p:cNvSpPr>
              <a:spLocks noChangeArrowheads="1"/>
            </p:cNvSpPr>
            <p:nvPr/>
          </p:nvSpPr>
          <p:spPr bwMode="auto">
            <a:xfrm>
              <a:off x="4405" y="6761"/>
              <a:ext cx="258" cy="432"/>
            </a:xfrm>
            <a:prstGeom prst="triangle">
              <a:avLst>
                <a:gd name="adj" fmla="val 49991"/>
              </a:avLst>
            </a:prstGeom>
            <a:solidFill>
              <a:srgbClr val="FF6600"/>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46" name="AutoShape 44"/>
            <p:cNvSpPr>
              <a:spLocks noChangeArrowheads="1"/>
            </p:cNvSpPr>
            <p:nvPr/>
          </p:nvSpPr>
          <p:spPr bwMode="auto">
            <a:xfrm>
              <a:off x="3619" y="7419"/>
              <a:ext cx="258" cy="432"/>
            </a:xfrm>
            <a:prstGeom prst="triangle">
              <a:avLst>
                <a:gd name="adj" fmla="val 49991"/>
              </a:avLst>
            </a:prstGeom>
            <a:solidFill>
              <a:srgbClr val="FF6600"/>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47" name="AutoShape 45"/>
            <p:cNvSpPr>
              <a:spLocks noChangeArrowheads="1"/>
            </p:cNvSpPr>
            <p:nvPr/>
          </p:nvSpPr>
          <p:spPr bwMode="auto">
            <a:xfrm>
              <a:off x="2833" y="8076"/>
              <a:ext cx="258" cy="432"/>
            </a:xfrm>
            <a:prstGeom prst="triangle">
              <a:avLst>
                <a:gd name="adj" fmla="val 49991"/>
              </a:avLst>
            </a:prstGeom>
            <a:solidFill>
              <a:srgbClr val="FF6600"/>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grpSp>
          <p:nvGrpSpPr>
            <p:cNvPr id="7" name="Group 46"/>
            <p:cNvGrpSpPr>
              <a:grpSpLocks/>
            </p:cNvGrpSpPr>
            <p:nvPr/>
          </p:nvGrpSpPr>
          <p:grpSpPr bwMode="auto">
            <a:xfrm>
              <a:off x="8205" y="6761"/>
              <a:ext cx="1830" cy="1747"/>
              <a:chOff x="2929" y="2501"/>
              <a:chExt cx="670" cy="766"/>
            </a:xfrm>
          </p:grpSpPr>
          <p:sp>
            <p:nvSpPr>
              <p:cNvPr id="66" name="AutoShape 47"/>
              <p:cNvSpPr>
                <a:spLocks noChangeArrowheads="1"/>
              </p:cNvSpPr>
              <p:nvPr/>
            </p:nvSpPr>
            <p:spPr bwMode="auto">
              <a:xfrm flipH="1">
                <a:off x="2929" y="2501"/>
                <a:ext cx="94" cy="190"/>
              </a:xfrm>
              <a:prstGeom prst="triangle">
                <a:avLst>
                  <a:gd name="adj" fmla="val 49991"/>
                </a:avLst>
              </a:prstGeom>
              <a:solidFill>
                <a:srgbClr val="FF6600"/>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67" name="AutoShape 48"/>
              <p:cNvSpPr>
                <a:spLocks noChangeArrowheads="1"/>
              </p:cNvSpPr>
              <p:nvPr/>
            </p:nvSpPr>
            <p:spPr bwMode="auto">
              <a:xfrm flipH="1">
                <a:off x="3217" y="2789"/>
                <a:ext cx="94" cy="190"/>
              </a:xfrm>
              <a:prstGeom prst="triangle">
                <a:avLst>
                  <a:gd name="adj" fmla="val 49991"/>
                </a:avLst>
              </a:prstGeom>
              <a:solidFill>
                <a:srgbClr val="FF6600"/>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68" name="AutoShape 49"/>
              <p:cNvSpPr>
                <a:spLocks noChangeArrowheads="1"/>
              </p:cNvSpPr>
              <p:nvPr/>
            </p:nvSpPr>
            <p:spPr bwMode="auto">
              <a:xfrm flipH="1">
                <a:off x="3505" y="3077"/>
                <a:ext cx="94" cy="190"/>
              </a:xfrm>
              <a:prstGeom prst="triangle">
                <a:avLst>
                  <a:gd name="adj" fmla="val 49991"/>
                </a:avLst>
              </a:prstGeom>
              <a:solidFill>
                <a:srgbClr val="FF6600"/>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grpSp>
        <p:sp>
          <p:nvSpPr>
            <p:cNvPr id="49" name="Rectangle 50"/>
            <p:cNvSpPr>
              <a:spLocks noChangeArrowheads="1"/>
            </p:cNvSpPr>
            <p:nvPr/>
          </p:nvSpPr>
          <p:spPr bwMode="auto">
            <a:xfrm>
              <a:off x="317" y="11386"/>
              <a:ext cx="6195" cy="3824"/>
            </a:xfrm>
            <a:prstGeom prst="rect">
              <a:avLst/>
            </a:prstGeom>
            <a:noFill/>
            <a:ln w="12700">
              <a:solidFill>
                <a:srgbClr val="000000"/>
              </a:solidFill>
              <a:miter lim="800000"/>
              <a:headEnd/>
              <a:tailEnd/>
            </a:ln>
            <a:effectLst/>
          </p:spPr>
          <p:txBody>
            <a:bodyPr vert="horz" wrap="square" lIns="92075" tIns="46038" rIns="92075" bIns="46038" numCol="1" anchor="t" anchorCtr="0" compatLnSpc="1">
              <a:prstTxWarp prst="textNoShape">
                <a:avLst/>
              </a:prstTxWarp>
            </a:bodyPr>
            <a:lstStyle/>
            <a:p>
              <a:pPr fontAlgn="base">
                <a:spcBef>
                  <a:spcPct val="0"/>
                </a:spcBef>
                <a:spcAft>
                  <a:spcPts val="1000"/>
                </a:spcAft>
              </a:pPr>
              <a:r>
                <a:rPr lang="en-US" sz="1200" b="1" u="sng" dirty="0" smtClean="0">
                  <a:solidFill>
                    <a:srgbClr val="000000"/>
                  </a:solidFill>
                  <a:latin typeface="Arial" pitchFamily="34" charset="0"/>
                  <a:cs typeface="Arial" pitchFamily="34" charset="0"/>
                </a:rPr>
                <a:t>NOTES:</a:t>
              </a:r>
              <a:endParaRPr lang="en-US" sz="1200" dirty="0" smtClean="0">
                <a:solidFill>
                  <a:srgbClr val="000000"/>
                </a:solidFill>
                <a:latin typeface="Arial" pitchFamily="34" charset="0"/>
                <a:cs typeface="Arial" pitchFamily="34" charset="0"/>
              </a:endParaRPr>
            </a:p>
            <a:p>
              <a:pPr fontAlgn="base">
                <a:spcBef>
                  <a:spcPct val="0"/>
                </a:spcBef>
                <a:spcAft>
                  <a:spcPts val="1000"/>
                </a:spcAft>
              </a:pPr>
              <a:r>
                <a:rPr lang="en-US" sz="1200" dirty="0" smtClean="0">
                  <a:solidFill>
                    <a:srgbClr val="000000"/>
                  </a:solidFill>
                  <a:latin typeface="Arial" pitchFamily="34" charset="0"/>
                  <a:cs typeface="Arial" pitchFamily="34" charset="0"/>
                </a:rPr>
                <a:t>Additional marking for night:</a:t>
              </a:r>
            </a:p>
            <a:p>
              <a:pPr fontAlgn="base">
                <a:spcBef>
                  <a:spcPct val="0"/>
                </a:spcBef>
                <a:spcAft>
                  <a:spcPts val="1000"/>
                </a:spcAft>
              </a:pPr>
              <a:r>
                <a:rPr lang="en-US" sz="1200" dirty="0" smtClean="0">
                  <a:solidFill>
                    <a:srgbClr val="000000"/>
                  </a:solidFill>
                  <a:latin typeface="Arial" pitchFamily="34" charset="0"/>
                  <a:cs typeface="Arial" pitchFamily="34" charset="0"/>
                </a:rPr>
                <a:t>Arrows + IR Chem Lights (one on each HEMMS pole)</a:t>
              </a:r>
            </a:p>
            <a:p>
              <a:pPr fontAlgn="base">
                <a:spcBef>
                  <a:spcPct val="0"/>
                </a:spcBef>
                <a:spcAft>
                  <a:spcPts val="1000"/>
                </a:spcAft>
              </a:pPr>
              <a:r>
                <a:rPr lang="en-US" sz="1200" dirty="0" smtClean="0">
                  <a:solidFill>
                    <a:srgbClr val="000000"/>
                  </a:solidFill>
                  <a:latin typeface="Arial" pitchFamily="34" charset="0"/>
                  <a:cs typeface="Arial" pitchFamily="34" charset="0"/>
                </a:rPr>
                <a:t>Cones + Pole + IR Chem Light</a:t>
              </a:r>
            </a:p>
            <a:p>
              <a:pPr fontAlgn="base">
                <a:spcBef>
                  <a:spcPct val="0"/>
                </a:spcBef>
                <a:spcAft>
                  <a:spcPts val="1000"/>
                </a:spcAft>
              </a:pPr>
              <a:r>
                <a:rPr lang="en-US" sz="1200" dirty="0" smtClean="0">
                  <a:solidFill>
                    <a:srgbClr val="000000"/>
                  </a:solidFill>
                  <a:latin typeface="Arial" pitchFamily="34" charset="0"/>
                  <a:cs typeface="Arial" pitchFamily="34" charset="0"/>
                </a:rPr>
                <a:t>Initial marking by Scouts/Dismounts is arrows only; marking to be improved to Division standard as soon as possible.</a:t>
              </a:r>
            </a:p>
            <a:p>
              <a:pPr fontAlgn="base">
                <a:spcBef>
                  <a:spcPct val="0"/>
                </a:spcBef>
                <a:spcAft>
                  <a:spcPts val="1000"/>
                </a:spcAft>
              </a:pPr>
              <a:r>
                <a:rPr lang="en-US" sz="1200" b="1" dirty="0" smtClean="0">
                  <a:solidFill>
                    <a:srgbClr val="000000"/>
                  </a:solidFill>
                  <a:latin typeface="Arial" pitchFamily="34" charset="0"/>
                  <a:cs typeface="Arial" pitchFamily="34" charset="0"/>
                </a:rPr>
                <a:t>If ALL arrows on near side are down then the lane is closed.</a:t>
              </a:r>
              <a:endParaRPr lang="en-US" sz="1200" dirty="0" smtClean="0">
                <a:solidFill>
                  <a:prstClr val="black"/>
                </a:solidFill>
                <a:latin typeface="Arial" pitchFamily="34" charset="0"/>
                <a:cs typeface="Arial" pitchFamily="34" charset="0"/>
              </a:endParaRPr>
            </a:p>
          </p:txBody>
        </p:sp>
        <p:grpSp>
          <p:nvGrpSpPr>
            <p:cNvPr id="8" name="Group 51"/>
            <p:cNvGrpSpPr>
              <a:grpSpLocks/>
            </p:cNvGrpSpPr>
            <p:nvPr/>
          </p:nvGrpSpPr>
          <p:grpSpPr bwMode="auto">
            <a:xfrm>
              <a:off x="6106" y="9378"/>
              <a:ext cx="522" cy="737"/>
              <a:chOff x="2113" y="4181"/>
              <a:chExt cx="238" cy="238"/>
            </a:xfrm>
          </p:grpSpPr>
          <p:sp>
            <p:nvSpPr>
              <p:cNvPr id="64" name="AutoShape 52"/>
              <p:cNvSpPr>
                <a:spLocks noChangeArrowheads="1"/>
              </p:cNvSpPr>
              <p:nvPr/>
            </p:nvSpPr>
            <p:spPr bwMode="auto">
              <a:xfrm flipH="1">
                <a:off x="2161" y="4229"/>
                <a:ext cx="142" cy="142"/>
              </a:xfrm>
              <a:prstGeom prst="upArrow">
                <a:avLst>
                  <a:gd name="adj1" fmla="val 50000"/>
                  <a:gd name="adj2" fmla="val 50000"/>
                </a:avLst>
              </a:prstGeom>
              <a:solidFill>
                <a:srgbClr val="00CC99"/>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65" name="Rectangle 53"/>
              <p:cNvSpPr>
                <a:spLocks noChangeArrowheads="1"/>
              </p:cNvSpPr>
              <p:nvPr/>
            </p:nvSpPr>
            <p:spPr bwMode="auto">
              <a:xfrm flipH="1">
                <a:off x="2113" y="4181"/>
                <a:ext cx="238" cy="238"/>
              </a:xfrm>
              <a:prstGeom prst="rect">
                <a:avLst/>
              </a:prstGeom>
              <a:no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grpSp>
        <p:grpSp>
          <p:nvGrpSpPr>
            <p:cNvPr id="9" name="Group 54"/>
            <p:cNvGrpSpPr>
              <a:grpSpLocks/>
            </p:cNvGrpSpPr>
            <p:nvPr/>
          </p:nvGrpSpPr>
          <p:grpSpPr bwMode="auto">
            <a:xfrm>
              <a:off x="7089" y="6165"/>
              <a:ext cx="620" cy="919"/>
              <a:chOff x="3697" y="3365"/>
              <a:chExt cx="238" cy="238"/>
            </a:xfrm>
          </p:grpSpPr>
          <p:sp>
            <p:nvSpPr>
              <p:cNvPr id="62" name="AutoShape 55"/>
              <p:cNvSpPr>
                <a:spLocks noChangeArrowheads="1"/>
              </p:cNvSpPr>
              <p:nvPr/>
            </p:nvSpPr>
            <p:spPr bwMode="auto">
              <a:xfrm flipH="1">
                <a:off x="3745" y="3413"/>
                <a:ext cx="142" cy="142"/>
              </a:xfrm>
              <a:prstGeom prst="rightArrow">
                <a:avLst>
                  <a:gd name="adj1" fmla="val 50000"/>
                  <a:gd name="adj2" fmla="val 50009"/>
                </a:avLst>
              </a:prstGeom>
              <a:solidFill>
                <a:srgbClr val="00CC99"/>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63" name="Rectangle 56"/>
              <p:cNvSpPr>
                <a:spLocks noChangeArrowheads="1"/>
              </p:cNvSpPr>
              <p:nvPr/>
            </p:nvSpPr>
            <p:spPr bwMode="auto">
              <a:xfrm flipH="1">
                <a:off x="3697" y="3365"/>
                <a:ext cx="238" cy="238"/>
              </a:xfrm>
              <a:prstGeom prst="rect">
                <a:avLst/>
              </a:prstGeom>
              <a:no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grpSp>
        <p:grpSp>
          <p:nvGrpSpPr>
            <p:cNvPr id="10" name="Group 57"/>
            <p:cNvGrpSpPr>
              <a:grpSpLocks/>
            </p:cNvGrpSpPr>
            <p:nvPr/>
          </p:nvGrpSpPr>
          <p:grpSpPr bwMode="auto">
            <a:xfrm>
              <a:off x="4731" y="2221"/>
              <a:ext cx="522" cy="737"/>
              <a:chOff x="2113" y="4181"/>
              <a:chExt cx="238" cy="238"/>
            </a:xfrm>
          </p:grpSpPr>
          <p:sp>
            <p:nvSpPr>
              <p:cNvPr id="60" name="AutoShape 58"/>
              <p:cNvSpPr>
                <a:spLocks noChangeArrowheads="1"/>
              </p:cNvSpPr>
              <p:nvPr/>
            </p:nvSpPr>
            <p:spPr bwMode="auto">
              <a:xfrm flipH="1">
                <a:off x="2161" y="4229"/>
                <a:ext cx="142" cy="142"/>
              </a:xfrm>
              <a:prstGeom prst="upArrow">
                <a:avLst>
                  <a:gd name="adj1" fmla="val 50000"/>
                  <a:gd name="adj2" fmla="val 50000"/>
                </a:avLst>
              </a:prstGeom>
              <a:solidFill>
                <a:srgbClr val="00CC99"/>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61" name="Rectangle 59"/>
              <p:cNvSpPr>
                <a:spLocks noChangeArrowheads="1"/>
              </p:cNvSpPr>
              <p:nvPr/>
            </p:nvSpPr>
            <p:spPr bwMode="auto">
              <a:xfrm flipH="1">
                <a:off x="2113" y="4181"/>
                <a:ext cx="238" cy="238"/>
              </a:xfrm>
              <a:prstGeom prst="rect">
                <a:avLst/>
              </a:prstGeom>
              <a:no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grpSp>
        <p:sp>
          <p:nvSpPr>
            <p:cNvPr id="53" name="AutoShape 60"/>
            <p:cNvSpPr>
              <a:spLocks noChangeArrowheads="1"/>
            </p:cNvSpPr>
            <p:nvPr/>
          </p:nvSpPr>
          <p:spPr bwMode="auto">
            <a:xfrm>
              <a:off x="5060" y="2818"/>
              <a:ext cx="258" cy="432"/>
            </a:xfrm>
            <a:prstGeom prst="triangle">
              <a:avLst>
                <a:gd name="adj" fmla="val 49991"/>
              </a:avLst>
            </a:prstGeom>
            <a:solidFill>
              <a:srgbClr val="FF6600"/>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grpSp>
          <p:nvGrpSpPr>
            <p:cNvPr id="11" name="Group 61"/>
            <p:cNvGrpSpPr>
              <a:grpSpLocks/>
            </p:cNvGrpSpPr>
            <p:nvPr/>
          </p:nvGrpSpPr>
          <p:grpSpPr bwMode="auto">
            <a:xfrm flipH="1">
              <a:off x="4632" y="6165"/>
              <a:ext cx="621" cy="919"/>
              <a:chOff x="3697" y="3365"/>
              <a:chExt cx="238" cy="238"/>
            </a:xfrm>
          </p:grpSpPr>
          <p:sp>
            <p:nvSpPr>
              <p:cNvPr id="58" name="AutoShape 62"/>
              <p:cNvSpPr>
                <a:spLocks noChangeArrowheads="1"/>
              </p:cNvSpPr>
              <p:nvPr/>
            </p:nvSpPr>
            <p:spPr bwMode="auto">
              <a:xfrm flipH="1">
                <a:off x="3745" y="3413"/>
                <a:ext cx="142" cy="142"/>
              </a:xfrm>
              <a:prstGeom prst="rightArrow">
                <a:avLst>
                  <a:gd name="adj1" fmla="val 50000"/>
                  <a:gd name="adj2" fmla="val 50009"/>
                </a:avLst>
              </a:prstGeom>
              <a:solidFill>
                <a:srgbClr val="00CC99"/>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59" name="Rectangle 63"/>
              <p:cNvSpPr>
                <a:spLocks noChangeArrowheads="1"/>
              </p:cNvSpPr>
              <p:nvPr/>
            </p:nvSpPr>
            <p:spPr bwMode="auto">
              <a:xfrm flipH="1">
                <a:off x="3697" y="3365"/>
                <a:ext cx="238" cy="238"/>
              </a:xfrm>
              <a:prstGeom prst="rect">
                <a:avLst/>
              </a:prstGeom>
              <a:no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grpSp>
        <p:grpSp>
          <p:nvGrpSpPr>
            <p:cNvPr id="17" name="Group 64"/>
            <p:cNvGrpSpPr>
              <a:grpSpLocks/>
            </p:cNvGrpSpPr>
            <p:nvPr/>
          </p:nvGrpSpPr>
          <p:grpSpPr bwMode="auto">
            <a:xfrm flipH="1">
              <a:off x="1684" y="8502"/>
              <a:ext cx="621" cy="919"/>
              <a:chOff x="3697" y="3365"/>
              <a:chExt cx="238" cy="238"/>
            </a:xfrm>
          </p:grpSpPr>
          <p:sp>
            <p:nvSpPr>
              <p:cNvPr id="56" name="AutoShape 65"/>
              <p:cNvSpPr>
                <a:spLocks noChangeArrowheads="1"/>
              </p:cNvSpPr>
              <p:nvPr/>
            </p:nvSpPr>
            <p:spPr bwMode="auto">
              <a:xfrm flipH="1">
                <a:off x="3745" y="3413"/>
                <a:ext cx="142" cy="142"/>
              </a:xfrm>
              <a:prstGeom prst="rightArrow">
                <a:avLst>
                  <a:gd name="adj1" fmla="val 50000"/>
                  <a:gd name="adj2" fmla="val 50009"/>
                </a:avLst>
              </a:prstGeom>
              <a:solidFill>
                <a:srgbClr val="00CC99"/>
              </a:solid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sp>
            <p:nvSpPr>
              <p:cNvPr id="57" name="Rectangle 66"/>
              <p:cNvSpPr>
                <a:spLocks noChangeArrowheads="1"/>
              </p:cNvSpPr>
              <p:nvPr/>
            </p:nvSpPr>
            <p:spPr bwMode="auto">
              <a:xfrm flipH="1">
                <a:off x="3697" y="3365"/>
                <a:ext cx="238" cy="238"/>
              </a:xfrm>
              <a:prstGeom prst="rect">
                <a:avLst/>
              </a:prstGeom>
              <a:noFill/>
              <a:ln w="127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sz="1200" dirty="0">
                  <a:solidFill>
                    <a:prstClr val="black"/>
                  </a:solidFill>
                  <a:latin typeface="Arial" pitchFamily="34" charset="0"/>
                  <a:cs typeface="Arial" pitchFamily="34" charset="0"/>
                </a:endParaRPr>
              </a:p>
            </p:txBody>
          </p:sp>
        </p:grpSp>
      </p:grpSp>
      <p:sp>
        <p:nvSpPr>
          <p:cNvPr id="75" name="Slide Number Placeholder 74"/>
          <p:cNvSpPr>
            <a:spLocks noGrp="1"/>
          </p:cNvSpPr>
          <p:nvPr>
            <p:ph type="sldNum" sz="quarter" idx="12"/>
          </p:nvPr>
        </p:nvSpPr>
        <p:spPr/>
        <p:txBody>
          <a:bodyPr/>
          <a:lstStyle/>
          <a:p>
            <a:fld id="{07FAA4C2-EC4B-4CB1-A26B-C9225BE809E0}"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5486400" cy="457200"/>
          </a:xfrm>
        </p:spPr>
        <p:txBody>
          <a:bodyPr/>
          <a:lstStyle/>
          <a:p>
            <a:pPr algn="ctr"/>
            <a:r>
              <a:rPr lang="en-US" sz="2400" i="1" dirty="0" smtClean="0">
                <a:effectLst>
                  <a:outerShdw blurRad="38100" dist="38100" dir="2700000" algn="tl">
                    <a:srgbClr val="000000">
                      <a:alpha val="43137"/>
                    </a:srgbClr>
                  </a:outerShdw>
                </a:effectLst>
                <a:latin typeface="Arial" pitchFamily="34" charset="0"/>
                <a:cs typeface="Arial" pitchFamily="34" charset="0"/>
              </a:rPr>
              <a:t>SECTOR</a:t>
            </a:r>
            <a:r>
              <a:rPr lang="en-US" sz="2400" dirty="0" smtClean="0">
                <a:latin typeface="Arial" pitchFamily="34" charset="0"/>
                <a:cs typeface="Arial" pitchFamily="34" charset="0"/>
              </a:rPr>
              <a:t> </a:t>
            </a:r>
            <a:r>
              <a:rPr lang="en-US" sz="2400" i="1" dirty="0" smtClean="0">
                <a:effectLst>
                  <a:outerShdw blurRad="38100" dist="38100" dir="2700000" algn="tl">
                    <a:srgbClr val="000000">
                      <a:alpha val="43137"/>
                    </a:srgbClr>
                  </a:outerShdw>
                </a:effectLst>
                <a:latin typeface="Arial" pitchFamily="34" charset="0"/>
                <a:cs typeface="Arial" pitchFamily="34" charset="0"/>
              </a:rPr>
              <a:t>SKETCH</a:t>
            </a:r>
            <a:br>
              <a:rPr lang="en-US" sz="2400" i="1" dirty="0" smtClean="0">
                <a:effectLst>
                  <a:outerShdw blurRad="38100" dist="38100" dir="2700000" algn="tl">
                    <a:srgbClr val="000000">
                      <a:alpha val="43137"/>
                    </a:srgbClr>
                  </a:outerShdw>
                </a:effectLst>
                <a:latin typeface="Arial" pitchFamily="34" charset="0"/>
                <a:cs typeface="Arial" pitchFamily="34" charset="0"/>
              </a:rPr>
            </a:br>
            <a:r>
              <a:rPr lang="en-US" sz="2400" dirty="0" smtClean="0">
                <a:latin typeface="Arial" pitchFamily="34" charset="0"/>
                <a:cs typeface="Arial" pitchFamily="34" charset="0"/>
              </a:rPr>
              <a:t> </a:t>
            </a:r>
            <a:r>
              <a:rPr lang="en-US" sz="2400" i="1" dirty="0" smtClean="0">
                <a:effectLst>
                  <a:outerShdw blurRad="38100" dist="38100" dir="2700000" algn="tl">
                    <a:srgbClr val="000000">
                      <a:alpha val="43137"/>
                    </a:srgbClr>
                  </a:outerShdw>
                </a:effectLst>
                <a:latin typeface="Arial" pitchFamily="34" charset="0"/>
                <a:cs typeface="Arial" pitchFamily="34" charset="0"/>
              </a:rPr>
              <a:t>PREPARATION</a:t>
            </a:r>
            <a:endParaRPr lang="en-US" sz="2400" i="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 xmlns:p14="http://schemas.microsoft.com/office/powerpoint/2010/main" val="947286326"/>
              </p:ext>
            </p:extLst>
          </p:nvPr>
        </p:nvGraphicFramePr>
        <p:xfrm>
          <a:off x="304800" y="914401"/>
          <a:ext cx="6248400" cy="3437350"/>
        </p:xfrm>
        <a:graphic>
          <a:graphicData uri="http://schemas.openxmlformats.org/drawingml/2006/table">
            <a:tbl>
              <a:tblPr firstRow="1" bandRow="1">
                <a:tableStyleId>{F5AB1C69-6EDB-4FF4-983F-18BD219EF322}</a:tableStyleId>
              </a:tblPr>
              <a:tblGrid>
                <a:gridCol w="795251"/>
                <a:gridCol w="5453149"/>
              </a:tblGrid>
              <a:tr h="219206">
                <a:tc>
                  <a:txBody>
                    <a:bodyPr/>
                    <a:lstStyle/>
                    <a:p>
                      <a:r>
                        <a:rPr lang="en-US" sz="1400" dirty="0" smtClean="0">
                          <a:latin typeface="Arial" pitchFamily="34" charset="0"/>
                          <a:cs typeface="Arial" pitchFamily="34" charset="0"/>
                        </a:rPr>
                        <a:t>STEP</a:t>
                      </a:r>
                      <a:endParaRPr lang="en-US" sz="1400" dirty="0">
                        <a:latin typeface="Arial" pitchFamily="34" charset="0"/>
                        <a:cs typeface="Arial" pitchFamily="34" charset="0"/>
                      </a:endParaRPr>
                    </a:p>
                  </a:txBody>
                  <a:tcPr/>
                </a:tc>
                <a:tc>
                  <a:txBody>
                    <a:bodyPr/>
                    <a:lstStyle/>
                    <a:p>
                      <a:pPr algn="ctr"/>
                      <a:r>
                        <a:rPr lang="en-US" sz="1400" dirty="0" smtClean="0">
                          <a:latin typeface="Arial" pitchFamily="34" charset="0"/>
                          <a:cs typeface="Arial" pitchFamily="34" charset="0"/>
                        </a:rPr>
                        <a:t>ACTION</a:t>
                      </a:r>
                      <a:endParaRPr lang="en-US" sz="1400" dirty="0">
                        <a:latin typeface="Arial" pitchFamily="34" charset="0"/>
                        <a:cs typeface="Arial" pitchFamily="34" charset="0"/>
                      </a:endParaRPr>
                    </a:p>
                  </a:txBody>
                  <a:tcPr/>
                </a:tc>
              </a:tr>
              <a:tr h="219206">
                <a:tc>
                  <a:txBody>
                    <a:bodyPr/>
                    <a:lstStyle/>
                    <a:p>
                      <a:pPr algn="ctr"/>
                      <a:r>
                        <a:rPr lang="en-US" sz="1400" dirty="0" smtClean="0">
                          <a:latin typeface="Arial" pitchFamily="34" charset="0"/>
                          <a:cs typeface="Arial" pitchFamily="34" charset="0"/>
                        </a:rPr>
                        <a:t>1</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Draw</a:t>
                      </a:r>
                      <a:r>
                        <a:rPr lang="en-US" sz="1400" baseline="0" dirty="0" smtClean="0">
                          <a:latin typeface="Arial" pitchFamily="34" charset="0"/>
                          <a:cs typeface="Arial" pitchFamily="34" charset="0"/>
                        </a:rPr>
                        <a:t> your unit sector or EA</a:t>
                      </a:r>
                      <a:endParaRPr lang="en-US" sz="1400" dirty="0">
                        <a:latin typeface="Arial" pitchFamily="34" charset="0"/>
                        <a:cs typeface="Arial" pitchFamily="34" charset="0"/>
                      </a:endParaRPr>
                    </a:p>
                  </a:txBody>
                  <a:tcPr/>
                </a:tc>
              </a:tr>
              <a:tr h="219206">
                <a:tc>
                  <a:txBody>
                    <a:bodyPr/>
                    <a:lstStyle/>
                    <a:p>
                      <a:pPr algn="ctr"/>
                      <a:r>
                        <a:rPr lang="en-US" sz="1400" dirty="0" smtClean="0">
                          <a:latin typeface="Arial" pitchFamily="34" charset="0"/>
                          <a:cs typeface="Arial" pitchFamily="34" charset="0"/>
                        </a:rPr>
                        <a:t>2</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Draw</a:t>
                      </a:r>
                      <a:r>
                        <a:rPr lang="en-US" sz="1400" baseline="0" dirty="0" smtClean="0">
                          <a:latin typeface="Arial" pitchFamily="34" charset="0"/>
                          <a:cs typeface="Arial" pitchFamily="34" charset="0"/>
                        </a:rPr>
                        <a:t> main terrain features in sector(s)</a:t>
                      </a:r>
                      <a:endParaRPr lang="en-US" sz="1400" dirty="0">
                        <a:latin typeface="Arial" pitchFamily="34" charset="0"/>
                        <a:cs typeface="Arial" pitchFamily="34" charset="0"/>
                      </a:endParaRPr>
                    </a:p>
                  </a:txBody>
                  <a:tcPr/>
                </a:tc>
              </a:tr>
              <a:tr h="219206">
                <a:tc>
                  <a:txBody>
                    <a:bodyPr/>
                    <a:lstStyle/>
                    <a:p>
                      <a:pPr algn="ctr"/>
                      <a:r>
                        <a:rPr lang="en-US" sz="1400" dirty="0" smtClean="0">
                          <a:latin typeface="Arial" pitchFamily="34" charset="0"/>
                          <a:cs typeface="Arial" pitchFamily="34" charset="0"/>
                        </a:rPr>
                        <a:t>3</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Draw</a:t>
                      </a:r>
                      <a:r>
                        <a:rPr lang="en-US" sz="1400" baseline="0" dirty="0" smtClean="0">
                          <a:latin typeface="Arial" pitchFamily="34" charset="0"/>
                          <a:cs typeface="Arial" pitchFamily="34" charset="0"/>
                        </a:rPr>
                        <a:t> sectors of fire</a:t>
                      </a:r>
                      <a:endParaRPr lang="en-US" sz="1400" dirty="0" smtClean="0">
                        <a:latin typeface="Arial" pitchFamily="34" charset="0"/>
                        <a:cs typeface="Arial" pitchFamily="34" charset="0"/>
                      </a:endParaRPr>
                    </a:p>
                  </a:txBody>
                  <a:tcPr/>
                </a:tc>
              </a:tr>
              <a:tr h="219206">
                <a:tc>
                  <a:txBody>
                    <a:bodyPr/>
                    <a:lstStyle/>
                    <a:p>
                      <a:pPr algn="ctr"/>
                      <a:r>
                        <a:rPr lang="en-US" sz="1400" dirty="0" smtClean="0">
                          <a:latin typeface="Arial" pitchFamily="34" charset="0"/>
                          <a:cs typeface="Arial" pitchFamily="34" charset="0"/>
                        </a:rPr>
                        <a:t>4</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Draw MEL for each weapon/ammo</a:t>
                      </a:r>
                      <a:endParaRPr lang="en-US" sz="1400" dirty="0">
                        <a:latin typeface="Arial" pitchFamily="34" charset="0"/>
                        <a:cs typeface="Arial" pitchFamily="34" charset="0"/>
                      </a:endParaRPr>
                    </a:p>
                  </a:txBody>
                  <a:tcPr/>
                </a:tc>
              </a:tr>
              <a:tr h="219206">
                <a:tc>
                  <a:txBody>
                    <a:bodyPr/>
                    <a:lstStyle/>
                    <a:p>
                      <a:pPr algn="ctr"/>
                      <a:r>
                        <a:rPr lang="en-US" sz="1400" dirty="0" smtClean="0">
                          <a:latin typeface="Arial" pitchFamily="34" charset="0"/>
                          <a:cs typeface="Arial" pitchFamily="34" charset="0"/>
                        </a:rPr>
                        <a:t>5</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Draw FPL</a:t>
                      </a:r>
                      <a:endParaRPr lang="en-US" sz="1400" dirty="0">
                        <a:latin typeface="Arial" pitchFamily="34" charset="0"/>
                        <a:cs typeface="Arial" pitchFamily="34" charset="0"/>
                      </a:endParaRPr>
                    </a:p>
                  </a:txBody>
                  <a:tcPr/>
                </a:tc>
              </a:tr>
              <a:tr h="219206">
                <a:tc>
                  <a:txBody>
                    <a:bodyPr/>
                    <a:lstStyle/>
                    <a:p>
                      <a:pPr algn="ctr"/>
                      <a:r>
                        <a:rPr lang="en-US" sz="1400" dirty="0" smtClean="0">
                          <a:latin typeface="Arial" pitchFamily="34" charset="0"/>
                          <a:cs typeface="Arial" pitchFamily="34" charset="0"/>
                        </a:rPr>
                        <a:t>6</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Draw location</a:t>
                      </a:r>
                      <a:r>
                        <a:rPr lang="en-US" sz="1400" baseline="0" dirty="0" smtClean="0">
                          <a:latin typeface="Arial" pitchFamily="34" charset="0"/>
                          <a:cs typeface="Arial" pitchFamily="34" charset="0"/>
                        </a:rPr>
                        <a:t> of CP/OPs</a:t>
                      </a:r>
                      <a:endParaRPr lang="en-US" sz="1400" dirty="0">
                        <a:latin typeface="Arial" pitchFamily="34" charset="0"/>
                        <a:cs typeface="Arial" pitchFamily="34" charset="0"/>
                      </a:endParaRPr>
                    </a:p>
                  </a:txBody>
                  <a:tcPr/>
                </a:tc>
              </a:tr>
              <a:tr h="219206">
                <a:tc>
                  <a:txBody>
                    <a:bodyPr/>
                    <a:lstStyle/>
                    <a:p>
                      <a:pPr algn="ctr"/>
                      <a:r>
                        <a:rPr lang="en-US" sz="1400" dirty="0" smtClean="0">
                          <a:latin typeface="Arial" pitchFamily="34" charset="0"/>
                          <a:cs typeface="Arial" pitchFamily="34" charset="0"/>
                        </a:rPr>
                        <a:t>7</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Draw TRPs and RPs in sector</a:t>
                      </a:r>
                      <a:endParaRPr lang="en-US" sz="1400" dirty="0">
                        <a:latin typeface="Arial" pitchFamily="34" charset="0"/>
                        <a:cs typeface="Arial" pitchFamily="34" charset="0"/>
                      </a:endParaRPr>
                    </a:p>
                  </a:txBody>
                  <a:tcPr/>
                </a:tc>
              </a:tr>
              <a:tr h="219206">
                <a:tc>
                  <a:txBody>
                    <a:bodyPr/>
                    <a:lstStyle/>
                    <a:p>
                      <a:pPr algn="ctr"/>
                      <a:r>
                        <a:rPr lang="en-US" sz="1400" dirty="0" smtClean="0">
                          <a:latin typeface="Arial" pitchFamily="34" charset="0"/>
                          <a:cs typeface="Arial" pitchFamily="34" charset="0"/>
                        </a:rPr>
                        <a:t>8</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Draw obstacles (METT-TC Dependent) </a:t>
                      </a:r>
                      <a:endParaRPr lang="en-US" sz="1400" dirty="0">
                        <a:latin typeface="Arial" pitchFamily="34" charset="0"/>
                        <a:cs typeface="Arial" pitchFamily="34" charset="0"/>
                      </a:endParaRPr>
                    </a:p>
                  </a:txBody>
                  <a:tcPr/>
                </a:tc>
              </a:tr>
              <a:tr h="347075">
                <a:tc>
                  <a:txBody>
                    <a:bodyPr/>
                    <a:lstStyle/>
                    <a:p>
                      <a:pPr algn="ctr"/>
                      <a:r>
                        <a:rPr lang="en-US" sz="1400" dirty="0" smtClean="0">
                          <a:latin typeface="Arial" pitchFamily="34" charset="0"/>
                          <a:cs typeface="Arial" pitchFamily="34" charset="0"/>
                        </a:rPr>
                        <a:t>9</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Draw indirect fire target locations/final</a:t>
                      </a:r>
                      <a:r>
                        <a:rPr lang="en-US" sz="1400" baseline="0" dirty="0" smtClean="0">
                          <a:latin typeface="Arial" pitchFamily="34" charset="0"/>
                          <a:cs typeface="Arial" pitchFamily="34" charset="0"/>
                        </a:rPr>
                        <a:t> protective fire locations</a:t>
                      </a:r>
                      <a:endParaRPr lang="en-US" sz="1400" dirty="0">
                        <a:latin typeface="Arial" pitchFamily="34" charset="0"/>
                        <a:cs typeface="Arial" pitchFamily="34" charset="0"/>
                      </a:endParaRPr>
                    </a:p>
                  </a:txBody>
                  <a:tcPr/>
                </a:tc>
              </a:tr>
              <a:tr h="347075">
                <a:tc>
                  <a:txBody>
                    <a:bodyPr/>
                    <a:lstStyle/>
                    <a:p>
                      <a:pPr algn="ctr"/>
                      <a:r>
                        <a:rPr lang="en-US" sz="1400" dirty="0" smtClean="0">
                          <a:latin typeface="Arial" pitchFamily="34" charset="0"/>
                          <a:cs typeface="Arial" pitchFamily="34" charset="0"/>
                        </a:rPr>
                        <a:t>10</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Place your unit ID, name, and DTG prepared on sketch</a:t>
                      </a:r>
                      <a:endParaRPr lang="en-US" sz="1400" dirty="0">
                        <a:latin typeface="Arial" pitchFamily="34" charset="0"/>
                        <a:cs typeface="Arial" pitchFamily="34" charset="0"/>
                      </a:endParaRPr>
                    </a:p>
                  </a:txBody>
                  <a:tcPr/>
                </a:tc>
              </a:tr>
            </a:tbl>
          </a:graphicData>
        </a:graphic>
      </p:graphicFrame>
      <p:pic>
        <p:nvPicPr>
          <p:cNvPr id="9" name="Picture 2" descr="http://www.globalsecurity.org/military/library/policy/army/accp/in0201/fig2-42.gif"/>
          <p:cNvPicPr>
            <a:picLocks noChangeAspect="1" noChangeArrowheads="1"/>
          </p:cNvPicPr>
          <p:nvPr/>
        </p:nvPicPr>
        <p:blipFill>
          <a:blip r:embed="rId2" cstate="print"/>
          <a:srcRect/>
          <a:stretch>
            <a:fillRect/>
          </a:stretch>
        </p:blipFill>
        <p:spPr bwMode="auto">
          <a:xfrm>
            <a:off x="393033" y="4401609"/>
            <a:ext cx="6236367" cy="4695824"/>
          </a:xfrm>
          <a:prstGeom prst="rect">
            <a:avLst/>
          </a:prstGeom>
          <a:noFill/>
        </p:spPr>
      </p:pic>
      <p:sp>
        <p:nvSpPr>
          <p:cNvPr id="5" name="Slide Number Placeholder 4"/>
          <p:cNvSpPr>
            <a:spLocks noGrp="1"/>
          </p:cNvSpPr>
          <p:nvPr>
            <p:ph type="sldNum" sz="quarter" idx="12"/>
          </p:nvPr>
        </p:nvSpPr>
        <p:spPr/>
        <p:txBody>
          <a:bodyPr/>
          <a:lstStyle/>
          <a:p>
            <a:fld id="{07FAA4C2-EC4B-4CB1-A26B-C9225BE809E0}" type="slidenum">
              <a:rPr lang="en-US" smtClean="0">
                <a:latin typeface="Arial" pitchFamily="34" charset="0"/>
                <a:cs typeface="Arial" pitchFamily="34" charset="0"/>
              </a:rPr>
              <a:pPr/>
              <a:t>25</a:t>
            </a:fld>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6324600" y="8657167"/>
            <a:ext cx="457200" cy="486833"/>
          </a:xfrm>
        </p:spPr>
        <p:txBody>
          <a:bodyPr/>
          <a:lstStyle/>
          <a:p>
            <a:pPr algn="r"/>
            <a:fld id="{AFBDB336-5CA1-4C96-A136-9D051D2C1DA0}" type="slidenum">
              <a:rPr lang="en-US" smtClean="0"/>
              <a:pPr algn="r"/>
              <a:t>26</a:t>
            </a:fld>
            <a:endParaRPr lang="en-US"/>
          </a:p>
        </p:txBody>
      </p:sp>
      <p:sp>
        <p:nvSpPr>
          <p:cNvPr id="3" name="Rectangle 4"/>
          <p:cNvSpPr>
            <a:spLocks noChangeArrowheads="1"/>
          </p:cNvSpPr>
          <p:nvPr/>
        </p:nvSpPr>
        <p:spPr bwMode="auto">
          <a:xfrm>
            <a:off x="0" y="943213"/>
            <a:ext cx="6788150" cy="3323987"/>
          </a:xfrm>
          <a:prstGeom prst="rect">
            <a:avLst/>
          </a:prstGeom>
          <a:noFill/>
          <a:ln w="12700">
            <a:noFill/>
            <a:miter lim="800000"/>
            <a:headEnd/>
            <a:tailEnd/>
          </a:ln>
          <a:effectLst/>
        </p:spPr>
        <p:txBody>
          <a:bodyPr>
            <a:spAutoFit/>
          </a:bodyPr>
          <a:lstStyle/>
          <a:p>
            <a:pPr eaLnBrk="0" hangingPunct="0">
              <a:tabLst>
                <a:tab pos="225425" algn="l"/>
                <a:tab pos="450850" algn="l"/>
                <a:tab pos="519113" algn="l"/>
                <a:tab pos="3651250" algn="l"/>
              </a:tabLst>
            </a:pPr>
            <a:r>
              <a:rPr lang="en-US" sz="1400" dirty="0">
                <a:latin typeface="Arial" charset="0"/>
                <a:cs typeface="Times New Roman" pitchFamily="18" charset="0"/>
              </a:rPr>
              <a:t>ACTIONS ON CONTACT</a:t>
            </a:r>
          </a:p>
          <a:p>
            <a:pPr eaLnBrk="0" hangingPunct="0">
              <a:tabLst>
                <a:tab pos="225425" algn="l"/>
                <a:tab pos="450850" algn="l"/>
                <a:tab pos="519113" algn="l"/>
                <a:tab pos="3651250" algn="l"/>
              </a:tabLst>
            </a:pPr>
            <a:r>
              <a:rPr lang="en-US" sz="1400" dirty="0">
                <a:latin typeface="Arial" charset="0"/>
                <a:cs typeface="Times New Roman" pitchFamily="18" charset="0"/>
              </a:rPr>
              <a:t> Seven Forms of Contact</a:t>
            </a:r>
          </a:p>
          <a:p>
            <a:pPr eaLnBrk="0" hangingPunct="0">
              <a:tabLst>
                <a:tab pos="225425" algn="l"/>
                <a:tab pos="450850" algn="l"/>
                <a:tab pos="519113" algn="l"/>
                <a:tab pos="3651250" algn="l"/>
              </a:tabLst>
            </a:pPr>
            <a:r>
              <a:rPr lang="en-US" sz="1400" dirty="0">
                <a:latin typeface="Arial" charset="0"/>
                <a:cs typeface="Times New Roman" pitchFamily="18" charset="0"/>
              </a:rPr>
              <a:t>	-  Visual	-  Direct Fire</a:t>
            </a:r>
          </a:p>
          <a:p>
            <a:pPr eaLnBrk="0" hangingPunct="0">
              <a:tabLst>
                <a:tab pos="225425" algn="l"/>
                <a:tab pos="450850" algn="l"/>
                <a:tab pos="519113" algn="l"/>
                <a:tab pos="3651250" algn="l"/>
              </a:tabLst>
            </a:pPr>
            <a:r>
              <a:rPr lang="en-US" sz="1400" dirty="0">
                <a:latin typeface="Arial" charset="0"/>
                <a:cs typeface="Times New Roman" pitchFamily="18" charset="0"/>
              </a:rPr>
              <a:t>	-  Obstacle	-  Indirect Fire</a:t>
            </a:r>
          </a:p>
          <a:p>
            <a:pPr eaLnBrk="0" hangingPunct="0">
              <a:tabLst>
                <a:tab pos="225425" algn="l"/>
                <a:tab pos="450850" algn="l"/>
                <a:tab pos="519113" algn="l"/>
                <a:tab pos="3651250" algn="l"/>
              </a:tabLst>
            </a:pPr>
            <a:r>
              <a:rPr lang="en-US" sz="1400" dirty="0">
                <a:latin typeface="Arial" charset="0"/>
                <a:cs typeface="Times New Roman" pitchFamily="18" charset="0"/>
              </a:rPr>
              <a:t>	-  Air	-  Chemical</a:t>
            </a:r>
          </a:p>
          <a:p>
            <a:pPr eaLnBrk="0" hangingPunct="0">
              <a:tabLst>
                <a:tab pos="225425" algn="l"/>
                <a:tab pos="450850" algn="l"/>
                <a:tab pos="519113" algn="l"/>
                <a:tab pos="3651250" algn="l"/>
              </a:tabLst>
            </a:pPr>
            <a:r>
              <a:rPr lang="en-US" sz="1400" dirty="0">
                <a:latin typeface="Arial" charset="0"/>
                <a:cs typeface="Times New Roman" pitchFamily="18" charset="0"/>
              </a:rPr>
              <a:t>	-  Electronic Warfare / Jamming	-  Civilian	</a:t>
            </a:r>
          </a:p>
          <a:p>
            <a:pPr eaLnBrk="0" hangingPunct="0">
              <a:tabLst>
                <a:tab pos="225425" algn="l"/>
                <a:tab pos="450850" algn="l"/>
                <a:tab pos="519113" algn="l"/>
                <a:tab pos="3651250" algn="l"/>
              </a:tabLst>
            </a:pPr>
            <a:r>
              <a:rPr lang="en-US" sz="1400" dirty="0">
                <a:latin typeface="Arial" charset="0"/>
                <a:cs typeface="Times New Roman" pitchFamily="18" charset="0"/>
              </a:rPr>
              <a:t> </a:t>
            </a:r>
          </a:p>
          <a:p>
            <a:pPr eaLnBrk="0" hangingPunct="0">
              <a:tabLst>
                <a:tab pos="225425" algn="l"/>
                <a:tab pos="450850" algn="l"/>
                <a:tab pos="519113" algn="l"/>
                <a:tab pos="3651250" algn="l"/>
              </a:tabLst>
            </a:pPr>
            <a:r>
              <a:rPr lang="en-US" sz="1400" dirty="0">
                <a:latin typeface="Arial" charset="0"/>
                <a:cs typeface="Times New Roman" pitchFamily="18" charset="0"/>
              </a:rPr>
              <a:t>  Basic Actions on Contact</a:t>
            </a:r>
          </a:p>
          <a:p>
            <a:pPr eaLnBrk="0" hangingPunct="0">
              <a:tabLst>
                <a:tab pos="225425" algn="l"/>
                <a:tab pos="450850" algn="l"/>
                <a:tab pos="519113" algn="l"/>
                <a:tab pos="3651250" algn="l"/>
              </a:tabLst>
            </a:pPr>
            <a:r>
              <a:rPr lang="en-US" sz="1400" dirty="0">
                <a:latin typeface="Arial" charset="0"/>
                <a:cs typeface="Times New Roman" pitchFamily="18" charset="0"/>
              </a:rPr>
              <a:t>	1.  Deploy (seek cover and return fire) and Report (contact 				report).</a:t>
            </a:r>
          </a:p>
          <a:p>
            <a:pPr eaLnBrk="0" hangingPunct="0">
              <a:tabLst>
                <a:tab pos="225425" algn="l"/>
                <a:tab pos="450850" algn="l"/>
                <a:tab pos="519113" algn="l"/>
                <a:tab pos="3651250" algn="l"/>
              </a:tabLst>
            </a:pPr>
            <a:r>
              <a:rPr lang="en-US" sz="1400" dirty="0">
                <a:latin typeface="Arial" charset="0"/>
                <a:cs typeface="Times New Roman" pitchFamily="18" charset="0"/>
              </a:rPr>
              <a:t>	2.  Develop the Situation (recon, fire and maneuver, SALT 				report).</a:t>
            </a:r>
          </a:p>
          <a:p>
            <a:pPr eaLnBrk="0" hangingPunct="0">
              <a:tabLst>
                <a:tab pos="225425" algn="l"/>
                <a:tab pos="450850" algn="l"/>
                <a:tab pos="519113" algn="l"/>
                <a:tab pos="3651250" algn="l"/>
              </a:tabLst>
            </a:pPr>
            <a:r>
              <a:rPr lang="en-US" sz="1400" dirty="0">
                <a:latin typeface="Arial" charset="0"/>
                <a:cs typeface="Times New Roman" pitchFamily="18" charset="0"/>
              </a:rPr>
              <a:t>	3.  Develop and Recommend a Course of Action.</a:t>
            </a:r>
          </a:p>
          <a:p>
            <a:pPr eaLnBrk="0" hangingPunct="0">
              <a:tabLst>
                <a:tab pos="225425" algn="l"/>
                <a:tab pos="450850" algn="l"/>
                <a:tab pos="519113" algn="l"/>
                <a:tab pos="3651250" algn="l"/>
              </a:tabLst>
            </a:pPr>
            <a:r>
              <a:rPr lang="en-US" sz="1400" dirty="0">
                <a:latin typeface="Arial" charset="0"/>
                <a:cs typeface="Times New Roman" pitchFamily="18" charset="0"/>
              </a:rPr>
              <a:t>	4.  Execute Approved Course of Action.</a:t>
            </a:r>
          </a:p>
          <a:p>
            <a:pPr eaLnBrk="0" hangingPunct="0">
              <a:tabLst>
                <a:tab pos="225425" algn="l"/>
                <a:tab pos="450850" algn="l"/>
                <a:tab pos="519113" algn="l"/>
                <a:tab pos="3651250" algn="l"/>
              </a:tabLst>
            </a:pPr>
            <a:endParaRPr lang="en-US" sz="1400" dirty="0">
              <a:latin typeface="Arial" charset="0"/>
            </a:endParaRPr>
          </a:p>
        </p:txBody>
      </p:sp>
      <p:sp>
        <p:nvSpPr>
          <p:cNvPr id="4" name="Rectangle 2"/>
          <p:cNvSpPr>
            <a:spLocks noChangeArrowheads="1"/>
          </p:cNvSpPr>
          <p:nvPr/>
        </p:nvSpPr>
        <p:spPr bwMode="auto">
          <a:xfrm>
            <a:off x="0" y="4079875"/>
            <a:ext cx="6858000" cy="3921125"/>
          </a:xfrm>
          <a:prstGeom prst="rect">
            <a:avLst/>
          </a:prstGeom>
          <a:noFill/>
          <a:ln w="12700">
            <a:noFill/>
            <a:miter lim="800000"/>
            <a:headEnd/>
            <a:tailEnd/>
          </a:ln>
          <a:effectLst/>
        </p:spPr>
        <p:txBody>
          <a:bodyPr>
            <a:spAutoFit/>
          </a:bodyPr>
          <a:lstStyle/>
          <a:p>
            <a:pPr eaLnBrk="0" hangingPunct="0">
              <a:tabLst>
                <a:tab pos="292100" algn="l"/>
                <a:tab pos="571500" algn="l"/>
              </a:tabLst>
            </a:pPr>
            <a:r>
              <a:rPr lang="en-US" sz="1400" b="1" dirty="0">
                <a:latin typeface="Arial" charset="0"/>
                <a:cs typeface="Times New Roman" pitchFamily="18" charset="0"/>
              </a:rPr>
              <a:t> Visual </a:t>
            </a:r>
          </a:p>
          <a:p>
            <a:pPr eaLnBrk="0" hangingPunct="0">
              <a:tabLst>
                <a:tab pos="292100" algn="l"/>
                <a:tab pos="571500" algn="l"/>
              </a:tabLst>
            </a:pPr>
            <a:r>
              <a:rPr lang="en-US" sz="1400" dirty="0">
                <a:latin typeface="Arial" charset="0"/>
                <a:cs typeface="Times New Roman" pitchFamily="18" charset="0"/>
              </a:rPr>
              <a:t>	1.  Seek cover and concealment</a:t>
            </a:r>
          </a:p>
          <a:p>
            <a:pPr eaLnBrk="0" hangingPunct="0">
              <a:tabLst>
                <a:tab pos="292100" algn="l"/>
                <a:tab pos="571500" algn="l"/>
              </a:tabLst>
            </a:pPr>
            <a:r>
              <a:rPr lang="en-US" sz="1400" dirty="0">
                <a:latin typeface="Arial" charset="0"/>
                <a:cs typeface="Times New Roman" pitchFamily="18" charset="0"/>
              </a:rPr>
              <a:t>	2.  Send contact report</a:t>
            </a:r>
          </a:p>
          <a:p>
            <a:pPr eaLnBrk="0" hangingPunct="0">
              <a:tabLst>
                <a:tab pos="292100" algn="l"/>
                <a:tab pos="571500" algn="l"/>
              </a:tabLst>
            </a:pPr>
            <a:r>
              <a:rPr lang="en-US" sz="1400" dirty="0">
                <a:latin typeface="Arial" charset="0"/>
                <a:cs typeface="Times New Roman" pitchFamily="18" charset="0"/>
              </a:rPr>
              <a:t>	3.  Section in contact gathers information on enemy (mounted and dismounted)</a:t>
            </a:r>
          </a:p>
          <a:p>
            <a:pPr eaLnBrk="0" hangingPunct="0">
              <a:tabLst>
                <a:tab pos="292100" algn="l"/>
                <a:tab pos="571500" algn="l"/>
              </a:tabLst>
            </a:pPr>
            <a:r>
              <a:rPr lang="en-US" sz="1400" dirty="0">
                <a:latin typeface="Arial" charset="0"/>
                <a:cs typeface="Times New Roman" pitchFamily="18" charset="0"/>
              </a:rPr>
              <a:t>	4.  Send initial SALT report</a:t>
            </a:r>
          </a:p>
          <a:p>
            <a:pPr eaLnBrk="0" hangingPunct="0">
              <a:tabLst>
                <a:tab pos="292100" algn="l"/>
                <a:tab pos="571500" algn="l"/>
              </a:tabLst>
            </a:pPr>
            <a:r>
              <a:rPr lang="en-US" sz="1400" dirty="0">
                <a:latin typeface="Arial" charset="0"/>
                <a:cs typeface="Times New Roman" pitchFamily="18" charset="0"/>
              </a:rPr>
              <a:t>	5.  Elements not in contact continue mission to gather information 	to exploit 	enemy weakness     </a:t>
            </a:r>
          </a:p>
          <a:p>
            <a:pPr eaLnBrk="0" hangingPunct="0">
              <a:tabLst>
                <a:tab pos="292100" algn="l"/>
                <a:tab pos="571500" algn="l"/>
              </a:tabLst>
            </a:pPr>
            <a:r>
              <a:rPr lang="en-US" sz="1400" dirty="0">
                <a:latin typeface="Arial" charset="0"/>
                <a:cs typeface="Times New Roman" pitchFamily="18" charset="0"/>
              </a:rPr>
              <a:t>	6.  Determine Course of action:</a:t>
            </a:r>
          </a:p>
          <a:p>
            <a:pPr eaLnBrk="0" hangingPunct="0">
              <a:tabLst>
                <a:tab pos="292100" algn="l"/>
                <a:tab pos="571500" algn="l"/>
              </a:tabLst>
            </a:pPr>
            <a:r>
              <a:rPr lang="en-US" sz="1400" dirty="0">
                <a:latin typeface="Arial" charset="0"/>
                <a:cs typeface="Times New Roman" pitchFamily="18" charset="0"/>
              </a:rPr>
              <a:t>	 	a.  Break contact and bypass</a:t>
            </a:r>
          </a:p>
          <a:p>
            <a:pPr eaLnBrk="0" hangingPunct="0">
              <a:tabLst>
                <a:tab pos="292100" algn="l"/>
                <a:tab pos="571500" algn="l"/>
              </a:tabLst>
            </a:pPr>
            <a:r>
              <a:rPr lang="en-US" sz="1400" dirty="0">
                <a:latin typeface="Arial" charset="0"/>
                <a:cs typeface="Times New Roman" pitchFamily="18" charset="0"/>
              </a:rPr>
              <a:t>		b.  Maintain contact and bypass</a:t>
            </a:r>
          </a:p>
          <a:p>
            <a:pPr eaLnBrk="0" hangingPunct="0">
              <a:tabLst>
                <a:tab pos="292100" algn="l"/>
                <a:tab pos="571500" algn="l"/>
              </a:tabLst>
            </a:pPr>
            <a:r>
              <a:rPr lang="en-US" sz="1400" dirty="0">
                <a:latin typeface="Arial" charset="0"/>
                <a:cs typeface="Times New Roman" pitchFamily="18" charset="0"/>
              </a:rPr>
              <a:t>		c.  Maintain contact to support target handover</a:t>
            </a:r>
          </a:p>
          <a:p>
            <a:pPr eaLnBrk="0" hangingPunct="0">
              <a:tabLst>
                <a:tab pos="292100" algn="l"/>
                <a:tab pos="571500" algn="l"/>
              </a:tabLst>
            </a:pPr>
            <a:r>
              <a:rPr lang="en-US" sz="1400" dirty="0">
                <a:latin typeface="Arial" charset="0"/>
                <a:cs typeface="Times New Roman" pitchFamily="18" charset="0"/>
              </a:rPr>
              <a:t>		d.  Conduct hasty attack</a:t>
            </a:r>
          </a:p>
          <a:p>
            <a:pPr eaLnBrk="0" hangingPunct="0">
              <a:tabLst>
                <a:tab pos="292100" algn="l"/>
                <a:tab pos="571500" algn="l"/>
              </a:tabLst>
            </a:pPr>
            <a:r>
              <a:rPr lang="en-US" sz="1400" dirty="0">
                <a:latin typeface="Arial" charset="0"/>
                <a:cs typeface="Times New Roman" pitchFamily="18" charset="0"/>
              </a:rPr>
              <a:t>		e.  Destroy with indirect fires  </a:t>
            </a:r>
          </a:p>
          <a:p>
            <a:pPr eaLnBrk="0" hangingPunct="0">
              <a:tabLst>
                <a:tab pos="292100" algn="l"/>
                <a:tab pos="571500" algn="l"/>
              </a:tabLst>
            </a:pPr>
            <a:r>
              <a:rPr lang="en-US" sz="1400" dirty="0">
                <a:latin typeface="Arial" charset="0"/>
                <a:cs typeface="Times New Roman" pitchFamily="18" charset="0"/>
              </a:rPr>
              <a:t>	7. PL sends updated SALT report and recommended COA </a:t>
            </a:r>
          </a:p>
          <a:p>
            <a:pPr eaLnBrk="0" hangingPunct="0">
              <a:tabLst>
                <a:tab pos="292100" algn="l"/>
                <a:tab pos="571500" algn="l"/>
              </a:tabLst>
            </a:pPr>
            <a:r>
              <a:rPr lang="en-US" sz="1400" dirty="0">
                <a:latin typeface="Arial" charset="0"/>
                <a:cs typeface="Times New Roman" pitchFamily="18" charset="0"/>
              </a:rPr>
              <a:t>	8. Receive approval and FRAGO from commander</a:t>
            </a:r>
          </a:p>
          <a:p>
            <a:pPr eaLnBrk="0" hangingPunct="0">
              <a:tabLst>
                <a:tab pos="292100" algn="l"/>
                <a:tab pos="571500" algn="l"/>
              </a:tabLst>
            </a:pPr>
            <a:r>
              <a:rPr lang="en-US" sz="1400" dirty="0">
                <a:latin typeface="Arial" charset="0"/>
                <a:cs typeface="Times New Roman" pitchFamily="18" charset="0"/>
              </a:rPr>
              <a:t>	9. PL issues battle order for platoon to execute</a:t>
            </a:r>
          </a:p>
          <a:p>
            <a:pPr eaLnBrk="0" hangingPunct="0">
              <a:tabLst>
                <a:tab pos="292100" algn="l"/>
                <a:tab pos="571500" algn="l"/>
              </a:tabLst>
            </a:pPr>
            <a:r>
              <a:rPr lang="en-US" sz="1400" dirty="0">
                <a:latin typeface="Arial" charset="0"/>
                <a:cs typeface="Times New Roman" pitchFamily="18" charset="0"/>
              </a:rPr>
              <a:t> </a:t>
            </a:r>
          </a:p>
          <a:p>
            <a:pPr eaLnBrk="0" hangingPunct="0">
              <a:tabLst>
                <a:tab pos="292100" algn="l"/>
                <a:tab pos="571500" algn="l"/>
              </a:tabLst>
            </a:pPr>
            <a:endParaRPr lang="en-US" sz="1400" dirty="0">
              <a:latin typeface="Arial" charset="0"/>
            </a:endParaRPr>
          </a:p>
        </p:txBody>
      </p:sp>
      <p:sp>
        <p:nvSpPr>
          <p:cNvPr id="5" name="Title 1"/>
          <p:cNvSpPr txBox="1">
            <a:spLocks/>
          </p:cNvSpPr>
          <p:nvPr/>
        </p:nvSpPr>
        <p:spPr>
          <a:xfrm>
            <a:off x="762000" y="228600"/>
            <a:ext cx="5486400" cy="457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ACTIONS ON CONTACT</a:t>
            </a:r>
            <a:endParaRPr kumimoji="0" lang="en-US" sz="24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1"/>
          </p:nvPr>
        </p:nvSpPr>
        <p:spPr>
          <a:xfrm>
            <a:off x="4572000" y="8657167"/>
            <a:ext cx="2171700" cy="486833"/>
          </a:xfrm>
        </p:spPr>
        <p:txBody>
          <a:bodyPr vert="horz" lIns="91440" tIns="45720" rIns="91440" bIns="45720" rtlCol="0" anchor="ctr"/>
          <a:lstStyle/>
          <a:p>
            <a:pPr algn="r"/>
            <a:fld id="{18A68A2E-822E-46F1-A2B5-462CB12270A0}" type="slidenum">
              <a:rPr lang="en-US" smtClean="0"/>
              <a:pPr algn="r"/>
              <a:t>27</a:t>
            </a:fld>
            <a:endParaRPr lang="en-US" dirty="0" smtClean="0"/>
          </a:p>
        </p:txBody>
      </p:sp>
      <p:sp>
        <p:nvSpPr>
          <p:cNvPr id="174083" name="Rectangle 3"/>
          <p:cNvSpPr>
            <a:spLocks noChangeArrowheads="1"/>
          </p:cNvSpPr>
          <p:nvPr/>
        </p:nvSpPr>
        <p:spPr bwMode="auto">
          <a:xfrm>
            <a:off x="76200" y="911225"/>
            <a:ext cx="6781800" cy="4346575"/>
          </a:xfrm>
          <a:prstGeom prst="rect">
            <a:avLst/>
          </a:prstGeom>
          <a:noFill/>
          <a:ln w="12700">
            <a:noFill/>
            <a:miter lim="800000"/>
            <a:headEnd/>
            <a:tailEnd/>
          </a:ln>
          <a:effectLst/>
        </p:spPr>
        <p:txBody>
          <a:bodyPr>
            <a:spAutoFit/>
          </a:bodyPr>
          <a:lstStyle/>
          <a:p>
            <a:pPr eaLnBrk="0" hangingPunct="0">
              <a:tabLst>
                <a:tab pos="228600" algn="l"/>
                <a:tab pos="635000" algn="l"/>
              </a:tabLst>
            </a:pPr>
            <a:r>
              <a:rPr lang="en-US" sz="1400" b="1" dirty="0">
                <a:latin typeface="Arial" charset="0"/>
                <a:cs typeface="Arial" charset="0"/>
              </a:rPr>
              <a:t>Direct Fire</a:t>
            </a:r>
            <a:r>
              <a:rPr lang="en-US" sz="1400" dirty="0">
                <a:latin typeface="Arial" charset="0"/>
                <a:cs typeface="Arial" charset="0"/>
              </a:rPr>
              <a:t> </a:t>
            </a:r>
            <a:endParaRPr lang="en-US" sz="1400" dirty="0">
              <a:latin typeface="Arial" charset="0"/>
              <a:cs typeface="Times New Roman" pitchFamily="18" charset="0"/>
            </a:endParaRPr>
          </a:p>
          <a:p>
            <a:pPr eaLnBrk="0" hangingPunct="0">
              <a:tabLst>
                <a:tab pos="228600" algn="l"/>
                <a:tab pos="635000" algn="l"/>
              </a:tabLst>
            </a:pPr>
            <a:r>
              <a:rPr lang="en-US" sz="1400" dirty="0">
                <a:latin typeface="Arial" charset="0"/>
                <a:cs typeface="Arial" charset="0"/>
              </a:rPr>
              <a:t>	1 a.  Section in contact returns fire to destroy or suppress</a:t>
            </a:r>
            <a:endParaRPr lang="en-US" sz="1400" dirty="0">
              <a:latin typeface="Arial" charset="0"/>
              <a:cs typeface="Times New Roman" pitchFamily="18" charset="0"/>
            </a:endParaRPr>
          </a:p>
          <a:p>
            <a:pPr eaLnBrk="0" hangingPunct="0">
              <a:tabLst>
                <a:tab pos="228600" algn="l"/>
                <a:tab pos="635000" algn="l"/>
              </a:tabLst>
            </a:pPr>
            <a:r>
              <a:rPr lang="en-US" sz="1400" dirty="0">
                <a:latin typeface="Arial" charset="0"/>
                <a:cs typeface="Arial" charset="0"/>
              </a:rPr>
              <a:t>	   b.  Section in contact takes evasive action and seeks cover and concealment</a:t>
            </a:r>
            <a:endParaRPr lang="en-US" sz="1400" dirty="0">
              <a:latin typeface="Arial" charset="0"/>
              <a:cs typeface="Times New Roman" pitchFamily="18" charset="0"/>
            </a:endParaRPr>
          </a:p>
          <a:p>
            <a:pPr eaLnBrk="0" hangingPunct="0">
              <a:tabLst>
                <a:tab pos="228600" algn="l"/>
                <a:tab pos="635000" algn="l"/>
              </a:tabLst>
            </a:pPr>
            <a:r>
              <a:rPr lang="en-US" sz="1400" dirty="0">
                <a:latin typeface="Arial" charset="0"/>
                <a:cs typeface="Arial" charset="0"/>
              </a:rPr>
              <a:t>	   c.  Send contact report</a:t>
            </a:r>
            <a:endParaRPr lang="en-US" sz="1400" dirty="0">
              <a:latin typeface="Arial" charset="0"/>
              <a:cs typeface="Times New Roman" pitchFamily="18" charset="0"/>
            </a:endParaRPr>
          </a:p>
          <a:p>
            <a:pPr eaLnBrk="0" hangingPunct="0">
              <a:tabLst>
                <a:tab pos="228600" algn="l"/>
                <a:tab pos="635000" algn="l"/>
              </a:tabLst>
            </a:pPr>
            <a:r>
              <a:rPr lang="en-US" sz="1400" dirty="0">
                <a:latin typeface="Arial" charset="0"/>
                <a:cs typeface="Arial" charset="0"/>
              </a:rPr>
              <a:t>	2 a.  Initiate indirect fires against enemy  </a:t>
            </a:r>
            <a:endParaRPr lang="en-US" sz="1400" dirty="0">
              <a:latin typeface="Arial" charset="0"/>
              <a:cs typeface="Times New Roman" pitchFamily="18" charset="0"/>
            </a:endParaRPr>
          </a:p>
          <a:p>
            <a:pPr eaLnBrk="0" hangingPunct="0">
              <a:tabLst>
                <a:tab pos="228600" algn="l"/>
                <a:tab pos="635000" algn="l"/>
              </a:tabLst>
            </a:pPr>
            <a:r>
              <a:rPr lang="en-US" sz="1400" dirty="0">
                <a:latin typeface="Arial" charset="0"/>
                <a:cs typeface="Arial" charset="0"/>
              </a:rPr>
              <a:t>	   b.  Section in contact gathers information on enemy (mounted, dismounted, or  		direct/indirect recon by fire)</a:t>
            </a:r>
            <a:endParaRPr lang="en-US" sz="1400" dirty="0">
              <a:latin typeface="Arial" charset="0"/>
              <a:cs typeface="Times New Roman" pitchFamily="18" charset="0"/>
            </a:endParaRPr>
          </a:p>
          <a:p>
            <a:pPr eaLnBrk="0" hangingPunct="0">
              <a:tabLst>
                <a:tab pos="228600" algn="l"/>
                <a:tab pos="635000" algn="l"/>
              </a:tabLst>
            </a:pPr>
            <a:r>
              <a:rPr lang="en-US" sz="1400" dirty="0">
                <a:latin typeface="Arial" charset="0"/>
                <a:cs typeface="Arial" charset="0"/>
              </a:rPr>
              <a:t>	   c.  Attempt to ‘Fire and Maneuver’ or ‘Attack by Fire’ to fix, suppress, or destroy 		enemy </a:t>
            </a:r>
            <a:endParaRPr lang="en-US" sz="1400" dirty="0">
              <a:latin typeface="Arial" charset="0"/>
              <a:cs typeface="Times New Roman" pitchFamily="18" charset="0"/>
            </a:endParaRPr>
          </a:p>
          <a:p>
            <a:pPr eaLnBrk="0" hangingPunct="0">
              <a:tabLst>
                <a:tab pos="228600" algn="l"/>
                <a:tab pos="635000" algn="l"/>
              </a:tabLst>
            </a:pPr>
            <a:r>
              <a:rPr lang="en-US" sz="1400" dirty="0">
                <a:latin typeface="Arial" charset="0"/>
                <a:cs typeface="Arial" charset="0"/>
              </a:rPr>
              <a:t>	   d.  Send initial SALT report</a:t>
            </a:r>
            <a:endParaRPr lang="en-US" sz="1400" dirty="0">
              <a:latin typeface="Arial" charset="0"/>
              <a:cs typeface="Times New Roman" pitchFamily="18" charset="0"/>
            </a:endParaRPr>
          </a:p>
          <a:p>
            <a:pPr eaLnBrk="0" hangingPunct="0">
              <a:tabLst>
                <a:tab pos="228600" algn="l"/>
                <a:tab pos="635000" algn="l"/>
              </a:tabLst>
            </a:pPr>
            <a:r>
              <a:rPr lang="en-US" sz="1400" dirty="0">
                <a:latin typeface="Arial" charset="0"/>
                <a:cs typeface="Arial" charset="0"/>
              </a:rPr>
              <a:t>	   e.  Elements not in contact continue mission to gather information 			to exploit enemy weakness   </a:t>
            </a:r>
            <a:endParaRPr lang="en-US" sz="1400" dirty="0">
              <a:latin typeface="Arial" charset="0"/>
              <a:cs typeface="Times New Roman" pitchFamily="18" charset="0"/>
            </a:endParaRPr>
          </a:p>
          <a:p>
            <a:pPr eaLnBrk="0" hangingPunct="0">
              <a:tabLst>
                <a:tab pos="228600" algn="l"/>
                <a:tab pos="635000" algn="l"/>
              </a:tabLst>
            </a:pPr>
            <a:r>
              <a:rPr lang="en-US" sz="1400" dirty="0">
                <a:latin typeface="Arial" charset="0"/>
                <a:cs typeface="Arial" charset="0"/>
              </a:rPr>
              <a:t>	3 a.  Break contact and bypass</a:t>
            </a:r>
            <a:endParaRPr lang="en-US" sz="1400" dirty="0">
              <a:latin typeface="Arial" charset="0"/>
              <a:cs typeface="Times New Roman" pitchFamily="18" charset="0"/>
            </a:endParaRPr>
          </a:p>
          <a:p>
            <a:pPr eaLnBrk="0" hangingPunct="0">
              <a:tabLst>
                <a:tab pos="228600" algn="l"/>
                <a:tab pos="635000" algn="l"/>
              </a:tabLst>
            </a:pPr>
            <a:r>
              <a:rPr lang="en-US" sz="1400" dirty="0">
                <a:latin typeface="Arial" charset="0"/>
                <a:cs typeface="Arial" charset="0"/>
              </a:rPr>
              <a:t>	   b.  Maintain contact and bypass</a:t>
            </a:r>
            <a:endParaRPr lang="en-US" sz="1400" dirty="0">
              <a:latin typeface="Arial" charset="0"/>
              <a:cs typeface="Times New Roman" pitchFamily="18" charset="0"/>
            </a:endParaRPr>
          </a:p>
          <a:p>
            <a:pPr eaLnBrk="0" hangingPunct="0">
              <a:tabLst>
                <a:tab pos="228600" algn="l"/>
                <a:tab pos="635000" algn="l"/>
              </a:tabLst>
            </a:pPr>
            <a:r>
              <a:rPr lang="en-US" sz="1400" dirty="0">
                <a:latin typeface="Arial" charset="0"/>
                <a:cs typeface="Arial" charset="0"/>
              </a:rPr>
              <a:t>	   c.  Maintain contact to support hasty attack</a:t>
            </a:r>
            <a:endParaRPr lang="en-US" sz="1400" dirty="0">
              <a:latin typeface="Arial" charset="0"/>
              <a:cs typeface="Times New Roman" pitchFamily="18" charset="0"/>
            </a:endParaRPr>
          </a:p>
          <a:p>
            <a:pPr eaLnBrk="0" hangingPunct="0">
              <a:tabLst>
                <a:tab pos="228600" algn="l"/>
                <a:tab pos="635000" algn="l"/>
              </a:tabLst>
            </a:pPr>
            <a:r>
              <a:rPr lang="en-US" sz="1400" dirty="0">
                <a:latin typeface="Arial" charset="0"/>
                <a:cs typeface="Arial" charset="0"/>
              </a:rPr>
              <a:t>	   d.  Conduct hasty attack</a:t>
            </a:r>
            <a:endParaRPr lang="en-US" sz="1400" dirty="0">
              <a:latin typeface="Arial" charset="0"/>
              <a:cs typeface="Times New Roman" pitchFamily="18" charset="0"/>
            </a:endParaRPr>
          </a:p>
          <a:p>
            <a:pPr eaLnBrk="0" hangingPunct="0">
              <a:tabLst>
                <a:tab pos="228600" algn="l"/>
                <a:tab pos="635000" algn="l"/>
              </a:tabLst>
            </a:pPr>
            <a:r>
              <a:rPr lang="en-US" sz="1400" dirty="0">
                <a:latin typeface="Arial" charset="0"/>
                <a:cs typeface="Arial" charset="0"/>
              </a:rPr>
              <a:t>	   e.  Establish hasty defense</a:t>
            </a:r>
            <a:endParaRPr lang="en-US" sz="1400" dirty="0">
              <a:latin typeface="Arial" charset="0"/>
              <a:cs typeface="Times New Roman" pitchFamily="18" charset="0"/>
            </a:endParaRPr>
          </a:p>
          <a:p>
            <a:pPr eaLnBrk="0" hangingPunct="0">
              <a:tabLst>
                <a:tab pos="228600" algn="l"/>
                <a:tab pos="635000" algn="l"/>
              </a:tabLst>
            </a:pPr>
            <a:r>
              <a:rPr lang="en-US" sz="1400" dirty="0">
                <a:latin typeface="Arial" charset="0"/>
                <a:cs typeface="Arial" charset="0"/>
              </a:rPr>
              <a:t>	4 a.  PL sends updated SALT report and recommended COA </a:t>
            </a:r>
            <a:endParaRPr lang="en-US" sz="1400" dirty="0">
              <a:latin typeface="Arial" charset="0"/>
              <a:cs typeface="Times New Roman" pitchFamily="18" charset="0"/>
            </a:endParaRPr>
          </a:p>
          <a:p>
            <a:pPr eaLnBrk="0" hangingPunct="0">
              <a:tabLst>
                <a:tab pos="228600" algn="l"/>
                <a:tab pos="635000" algn="l"/>
              </a:tabLst>
            </a:pPr>
            <a:r>
              <a:rPr lang="en-US" sz="1400" dirty="0">
                <a:latin typeface="Arial" charset="0"/>
                <a:cs typeface="Arial" charset="0"/>
              </a:rPr>
              <a:t>	   b.  Receive approval and FRAGO from commander</a:t>
            </a:r>
            <a:endParaRPr lang="en-US" sz="1400" dirty="0">
              <a:latin typeface="Arial" charset="0"/>
              <a:cs typeface="Times New Roman" pitchFamily="18" charset="0"/>
            </a:endParaRPr>
          </a:p>
          <a:p>
            <a:pPr eaLnBrk="0" hangingPunct="0">
              <a:tabLst>
                <a:tab pos="228600" algn="l"/>
                <a:tab pos="635000" algn="l"/>
              </a:tabLst>
            </a:pPr>
            <a:r>
              <a:rPr lang="en-US" sz="1400" dirty="0">
                <a:latin typeface="Arial" charset="0"/>
                <a:cs typeface="Arial" charset="0"/>
              </a:rPr>
              <a:t>	5.	PL issues battle order for platoon to execute</a:t>
            </a:r>
            <a:endParaRPr lang="en-US" sz="1400" dirty="0"/>
          </a:p>
        </p:txBody>
      </p:sp>
      <p:sp>
        <p:nvSpPr>
          <p:cNvPr id="4" name="Title 1"/>
          <p:cNvSpPr txBox="1">
            <a:spLocks/>
          </p:cNvSpPr>
          <p:nvPr/>
        </p:nvSpPr>
        <p:spPr>
          <a:xfrm>
            <a:off x="762000" y="228600"/>
            <a:ext cx="5486400" cy="457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ACTIONS ON CONTACT</a:t>
            </a:r>
            <a:endParaRPr kumimoji="0" lang="en-US" sz="24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lide Number Placeholder 2"/>
          <p:cNvSpPr>
            <a:spLocks noGrp="1"/>
          </p:cNvSpPr>
          <p:nvPr>
            <p:ph type="sldNum" sz="quarter" idx="11"/>
          </p:nvPr>
        </p:nvSpPr>
        <p:spPr>
          <a:xfrm>
            <a:off x="4572000" y="8580967"/>
            <a:ext cx="2171700" cy="486833"/>
          </a:xfrm>
        </p:spPr>
        <p:txBody>
          <a:bodyPr/>
          <a:lstStyle/>
          <a:p>
            <a:pPr algn="r"/>
            <a:fld id="{1DB1755C-44DB-4704-A7BA-B61B62758D70}" type="slidenum">
              <a:rPr lang="en-US"/>
              <a:pPr algn="r"/>
              <a:t>28</a:t>
            </a:fld>
            <a:endParaRPr lang="en-US"/>
          </a:p>
        </p:txBody>
      </p:sp>
      <p:sp>
        <p:nvSpPr>
          <p:cNvPr id="175107" name="Rectangle 3"/>
          <p:cNvSpPr>
            <a:spLocks noChangeArrowheads="1"/>
          </p:cNvSpPr>
          <p:nvPr/>
        </p:nvSpPr>
        <p:spPr bwMode="auto">
          <a:xfrm>
            <a:off x="76200" y="5562600"/>
            <a:ext cx="6516688" cy="3323987"/>
          </a:xfrm>
          <a:prstGeom prst="rect">
            <a:avLst/>
          </a:prstGeom>
          <a:noFill/>
          <a:ln w="12700">
            <a:noFill/>
            <a:miter lim="800000"/>
            <a:headEnd/>
            <a:tailEnd/>
          </a:ln>
          <a:effectLst/>
        </p:spPr>
        <p:txBody>
          <a:bodyPr>
            <a:spAutoFit/>
          </a:bodyPr>
          <a:lstStyle/>
          <a:p>
            <a:pPr eaLnBrk="0" hangingPunct="0">
              <a:tabLst>
                <a:tab pos="228600" algn="l"/>
                <a:tab pos="461963" algn="l"/>
                <a:tab pos="577850" algn="l"/>
              </a:tabLst>
            </a:pPr>
            <a:r>
              <a:rPr lang="en-US" sz="1400" b="1" dirty="0">
                <a:latin typeface="Arial" charset="0"/>
                <a:cs typeface="Arial" charset="0"/>
              </a:rPr>
              <a:t> Obstacle </a:t>
            </a:r>
            <a:endParaRPr lang="en-US" sz="1400" b="1" dirty="0">
              <a:latin typeface="Arial" charset="0"/>
              <a:cs typeface="Times New Roman" pitchFamily="18" charset="0"/>
            </a:endParaRPr>
          </a:p>
          <a:p>
            <a:pPr eaLnBrk="0" hangingPunct="0">
              <a:tabLst>
                <a:tab pos="228600" algn="l"/>
                <a:tab pos="461963" algn="l"/>
                <a:tab pos="577850" algn="l"/>
              </a:tabLst>
            </a:pPr>
            <a:r>
              <a:rPr lang="en-US" sz="1400" dirty="0">
                <a:latin typeface="Arial" charset="0"/>
                <a:cs typeface="Arial" charset="0"/>
              </a:rPr>
              <a:t>	1 a.  Section in contact with obstacle </a:t>
            </a:r>
            <a:r>
              <a:rPr lang="en-US" sz="1400" dirty="0" smtClean="0">
                <a:latin typeface="Arial" charset="0"/>
                <a:cs typeface="Arial" charset="0"/>
              </a:rPr>
              <a:t>marks location on ground and FBCB2</a:t>
            </a:r>
            <a:endParaRPr lang="en-US" sz="1400" dirty="0">
              <a:latin typeface="Arial" charset="0"/>
              <a:cs typeface="Times New Roman" pitchFamily="18" charset="0"/>
            </a:endParaRPr>
          </a:p>
          <a:p>
            <a:pPr eaLnBrk="0" hangingPunct="0">
              <a:tabLst>
                <a:tab pos="228600" algn="l"/>
                <a:tab pos="461963" algn="l"/>
                <a:tab pos="577850" algn="l"/>
              </a:tabLst>
            </a:pPr>
            <a:r>
              <a:rPr lang="en-US" sz="1400" dirty="0">
                <a:latin typeface="Arial" charset="0"/>
                <a:cs typeface="Arial" charset="0"/>
              </a:rPr>
              <a:t>	   b.  Suppress / obscure identified enemy positions with indirect fire</a:t>
            </a:r>
            <a:endParaRPr lang="en-US" sz="1400" dirty="0">
              <a:latin typeface="Arial" charset="0"/>
              <a:cs typeface="Times New Roman" pitchFamily="18" charset="0"/>
            </a:endParaRPr>
          </a:p>
          <a:p>
            <a:pPr eaLnBrk="0" hangingPunct="0">
              <a:tabLst>
                <a:tab pos="228600" algn="l"/>
                <a:tab pos="461963" algn="l"/>
                <a:tab pos="577850" algn="l"/>
              </a:tabLst>
            </a:pPr>
            <a:r>
              <a:rPr lang="en-US" sz="1400" dirty="0">
                <a:latin typeface="Arial" charset="0"/>
                <a:cs typeface="Arial" charset="0"/>
              </a:rPr>
              <a:t>	   c.  Send contact </a:t>
            </a:r>
            <a:r>
              <a:rPr lang="en-US" sz="1400" dirty="0" smtClean="0">
                <a:latin typeface="Arial" charset="0"/>
                <a:cs typeface="Arial" charset="0"/>
              </a:rPr>
              <a:t>report</a:t>
            </a:r>
          </a:p>
          <a:p>
            <a:pPr eaLnBrk="0" hangingPunct="0">
              <a:tabLst>
                <a:tab pos="228600" algn="l"/>
                <a:tab pos="461963" algn="l"/>
                <a:tab pos="577850" algn="l"/>
              </a:tabLst>
            </a:pPr>
            <a:r>
              <a:rPr lang="en-US" sz="1400" dirty="0" smtClean="0">
                <a:latin typeface="Arial" charset="0"/>
                <a:cs typeface="Arial" charset="0"/>
              </a:rPr>
              <a:t>	   d.  Immediately begin attempting to find a bypass.  DO NOT STOP!</a:t>
            </a:r>
            <a:endParaRPr lang="en-US" sz="1400" dirty="0">
              <a:latin typeface="Arial" charset="0"/>
              <a:cs typeface="Times New Roman" pitchFamily="18" charset="0"/>
            </a:endParaRPr>
          </a:p>
          <a:p>
            <a:pPr eaLnBrk="0" hangingPunct="0">
              <a:tabLst>
                <a:tab pos="228600" algn="l"/>
                <a:tab pos="461963" algn="l"/>
                <a:tab pos="577850" algn="l"/>
              </a:tabLst>
            </a:pPr>
            <a:r>
              <a:rPr lang="en-US" sz="1400" dirty="0">
                <a:latin typeface="Arial" charset="0"/>
                <a:cs typeface="Arial" charset="0"/>
              </a:rPr>
              <a:t>	2 a.  Section in contact gathers information on enemy at, around, or 			 observing obstacle</a:t>
            </a:r>
            <a:endParaRPr lang="en-US" sz="1400" dirty="0">
              <a:latin typeface="Arial" charset="0"/>
              <a:cs typeface="Times New Roman" pitchFamily="18" charset="0"/>
            </a:endParaRPr>
          </a:p>
          <a:p>
            <a:pPr eaLnBrk="0" hangingPunct="0">
              <a:tabLst>
                <a:tab pos="228600" algn="l"/>
                <a:tab pos="461963" algn="l"/>
                <a:tab pos="577850" algn="l"/>
              </a:tabLst>
            </a:pPr>
            <a:r>
              <a:rPr lang="en-US" sz="1400" dirty="0">
                <a:latin typeface="Arial" charset="0"/>
                <a:cs typeface="Arial" charset="0"/>
              </a:rPr>
              <a:t>	   b.  Other sections look for bypass (mounted or dismounted)</a:t>
            </a:r>
            <a:endParaRPr lang="en-US" sz="1400" dirty="0">
              <a:latin typeface="Arial" charset="0"/>
              <a:cs typeface="Times New Roman" pitchFamily="18" charset="0"/>
            </a:endParaRPr>
          </a:p>
          <a:p>
            <a:pPr eaLnBrk="0" hangingPunct="0">
              <a:tabLst>
                <a:tab pos="228600" algn="l"/>
                <a:tab pos="461963" algn="l"/>
                <a:tab pos="577850" algn="l"/>
              </a:tabLst>
            </a:pPr>
            <a:r>
              <a:rPr lang="en-US" sz="1400" dirty="0">
                <a:latin typeface="Arial" charset="0"/>
                <a:cs typeface="Arial" charset="0"/>
              </a:rPr>
              <a:t>	   c.  If bypass is found, platoon reports and moves to provide far-side 			security, near-side security, and flank security</a:t>
            </a:r>
            <a:endParaRPr lang="en-US" sz="1400" dirty="0">
              <a:latin typeface="Arial" charset="0"/>
              <a:cs typeface="Times New Roman" pitchFamily="18" charset="0"/>
            </a:endParaRPr>
          </a:p>
          <a:p>
            <a:pPr eaLnBrk="0" hangingPunct="0">
              <a:tabLst>
                <a:tab pos="228600" algn="l"/>
                <a:tab pos="461963" algn="l"/>
                <a:tab pos="577850" algn="l"/>
              </a:tabLst>
            </a:pPr>
            <a:r>
              <a:rPr lang="en-US" sz="1400" dirty="0">
                <a:latin typeface="Arial" charset="0"/>
                <a:cs typeface="Arial" charset="0"/>
              </a:rPr>
              <a:t>	   e.  Send initial obstacle and bypass reports</a:t>
            </a:r>
            <a:endParaRPr lang="en-US" sz="1400" dirty="0">
              <a:latin typeface="Arial" charset="0"/>
              <a:cs typeface="Times New Roman" pitchFamily="18" charset="0"/>
            </a:endParaRPr>
          </a:p>
          <a:p>
            <a:pPr eaLnBrk="0" hangingPunct="0">
              <a:tabLst>
                <a:tab pos="228600" algn="l"/>
                <a:tab pos="461963" algn="l"/>
                <a:tab pos="577850" algn="l"/>
              </a:tabLst>
            </a:pPr>
            <a:r>
              <a:rPr lang="en-US" sz="1400" dirty="0">
                <a:latin typeface="Arial" charset="0"/>
                <a:cs typeface="Arial" charset="0"/>
              </a:rPr>
              <a:t>	3.  Bypass or conduct hasty breach*</a:t>
            </a:r>
            <a:endParaRPr lang="en-US" sz="1400" dirty="0">
              <a:latin typeface="Arial" charset="0"/>
              <a:cs typeface="Times New Roman" pitchFamily="18" charset="0"/>
            </a:endParaRPr>
          </a:p>
          <a:p>
            <a:pPr eaLnBrk="0" hangingPunct="0">
              <a:tabLst>
                <a:tab pos="228600" algn="l"/>
                <a:tab pos="461963" algn="l"/>
                <a:tab pos="577850" algn="l"/>
              </a:tabLst>
            </a:pPr>
            <a:r>
              <a:rPr lang="en-US" sz="1400" dirty="0">
                <a:latin typeface="Arial" charset="0"/>
                <a:cs typeface="Arial" charset="0"/>
              </a:rPr>
              <a:t>	4.  PL sends updated obstacle and bypass report and recommended COA </a:t>
            </a:r>
            <a:endParaRPr lang="en-US" sz="1400" dirty="0">
              <a:latin typeface="Arial" charset="0"/>
              <a:cs typeface="Times New Roman" pitchFamily="18" charset="0"/>
            </a:endParaRPr>
          </a:p>
          <a:p>
            <a:pPr eaLnBrk="0" hangingPunct="0">
              <a:tabLst>
                <a:tab pos="228600" algn="l"/>
                <a:tab pos="461963" algn="l"/>
                <a:tab pos="577850" algn="l"/>
              </a:tabLst>
            </a:pPr>
            <a:r>
              <a:rPr lang="en-US" sz="1400" dirty="0">
                <a:latin typeface="Arial" charset="0"/>
                <a:cs typeface="Arial" charset="0"/>
              </a:rPr>
              <a:t>	5 . PL issues battle order for platoon to execute</a:t>
            </a:r>
            <a:endParaRPr lang="en-US" sz="1400" dirty="0">
              <a:latin typeface="Arial" charset="0"/>
              <a:cs typeface="Times New Roman" pitchFamily="18" charset="0"/>
            </a:endParaRPr>
          </a:p>
          <a:p>
            <a:pPr eaLnBrk="0" hangingPunct="0">
              <a:tabLst>
                <a:tab pos="228600" algn="l"/>
                <a:tab pos="461963" algn="l"/>
                <a:tab pos="577850" algn="l"/>
              </a:tabLst>
            </a:pPr>
            <a:endParaRPr lang="en-US" sz="1400" dirty="0">
              <a:latin typeface="Arial" charset="0"/>
            </a:endParaRPr>
          </a:p>
        </p:txBody>
      </p:sp>
      <p:sp>
        <p:nvSpPr>
          <p:cNvPr id="175108" name="Text Box 4"/>
          <p:cNvSpPr txBox="1">
            <a:spLocks noChangeArrowheads="1"/>
          </p:cNvSpPr>
          <p:nvPr/>
        </p:nvSpPr>
        <p:spPr bwMode="auto">
          <a:xfrm>
            <a:off x="1371600" y="685800"/>
            <a:ext cx="4006850" cy="366712"/>
          </a:xfrm>
          <a:prstGeom prst="rect">
            <a:avLst/>
          </a:prstGeom>
          <a:noFill/>
          <a:ln w="9525">
            <a:noFill/>
            <a:miter lim="800000"/>
            <a:headEnd/>
            <a:tailEnd/>
          </a:ln>
          <a:effectLst/>
        </p:spPr>
        <p:txBody>
          <a:bodyPr wrap="none">
            <a:spAutoFit/>
          </a:bodyPr>
          <a:lstStyle/>
          <a:p>
            <a:r>
              <a:rPr lang="en-US" sz="1800" b="1" u="sng" dirty="0">
                <a:latin typeface="Arial" charset="0"/>
              </a:rPr>
              <a:t>Quadrant method of target location</a:t>
            </a:r>
          </a:p>
        </p:txBody>
      </p:sp>
      <p:grpSp>
        <p:nvGrpSpPr>
          <p:cNvPr id="2" name="Group 5"/>
          <p:cNvGrpSpPr>
            <a:grpSpLocks/>
          </p:cNvGrpSpPr>
          <p:nvPr/>
        </p:nvGrpSpPr>
        <p:grpSpPr bwMode="auto">
          <a:xfrm rot="-69165">
            <a:off x="2686050" y="2687638"/>
            <a:ext cx="349250" cy="515937"/>
            <a:chOff x="678" y="2255"/>
            <a:chExt cx="698" cy="1289"/>
          </a:xfrm>
        </p:grpSpPr>
        <p:sp>
          <p:nvSpPr>
            <p:cNvPr id="175110" name="Rectangle 6"/>
            <p:cNvSpPr>
              <a:spLocks noChangeAspect="1" noChangeArrowheads="1"/>
            </p:cNvSpPr>
            <p:nvPr/>
          </p:nvSpPr>
          <p:spPr bwMode="auto">
            <a:xfrm rot="5400000" flipH="1">
              <a:off x="583" y="3324"/>
              <a:ext cx="250" cy="60"/>
            </a:xfrm>
            <a:prstGeom prst="rect">
              <a:avLst/>
            </a:prstGeom>
            <a:solidFill>
              <a:schemeClr val="tx1"/>
            </a:solidFill>
            <a:ln w="6350">
              <a:solidFill>
                <a:schemeClr val="tx1"/>
              </a:solidFill>
              <a:miter lim="800000"/>
              <a:headEnd/>
              <a:tailEnd/>
            </a:ln>
            <a:effectLst/>
          </p:spPr>
          <p:txBody>
            <a:bodyPr wrap="none" anchor="ctr"/>
            <a:lstStyle/>
            <a:p>
              <a:endParaRPr lang="en-US"/>
            </a:p>
          </p:txBody>
        </p:sp>
        <p:sp>
          <p:nvSpPr>
            <p:cNvPr id="175111" name="Rectangle 7"/>
            <p:cNvSpPr>
              <a:spLocks noChangeAspect="1" noChangeArrowheads="1"/>
            </p:cNvSpPr>
            <p:nvPr/>
          </p:nvSpPr>
          <p:spPr bwMode="auto">
            <a:xfrm rot="5400000" flipH="1">
              <a:off x="583" y="3009"/>
              <a:ext cx="249" cy="60"/>
            </a:xfrm>
            <a:prstGeom prst="rect">
              <a:avLst/>
            </a:prstGeom>
            <a:solidFill>
              <a:schemeClr val="tx1"/>
            </a:solidFill>
            <a:ln w="6350">
              <a:solidFill>
                <a:schemeClr val="tx1"/>
              </a:solidFill>
              <a:miter lim="800000"/>
              <a:headEnd/>
              <a:tailEnd/>
            </a:ln>
            <a:effectLst/>
          </p:spPr>
          <p:txBody>
            <a:bodyPr wrap="none" anchor="ctr"/>
            <a:lstStyle/>
            <a:p>
              <a:endParaRPr lang="en-US"/>
            </a:p>
          </p:txBody>
        </p:sp>
        <p:sp>
          <p:nvSpPr>
            <p:cNvPr id="175112" name="Rectangle 8"/>
            <p:cNvSpPr>
              <a:spLocks noChangeAspect="1" noChangeArrowheads="1"/>
            </p:cNvSpPr>
            <p:nvPr/>
          </p:nvSpPr>
          <p:spPr bwMode="auto">
            <a:xfrm rot="5400000" flipH="1">
              <a:off x="583" y="2689"/>
              <a:ext cx="249" cy="60"/>
            </a:xfrm>
            <a:prstGeom prst="rect">
              <a:avLst/>
            </a:prstGeom>
            <a:solidFill>
              <a:schemeClr val="tx1"/>
            </a:solidFill>
            <a:ln w="6350">
              <a:solidFill>
                <a:schemeClr val="tx1"/>
              </a:solidFill>
              <a:miter lim="800000"/>
              <a:headEnd/>
              <a:tailEnd/>
            </a:ln>
            <a:effectLst/>
          </p:spPr>
          <p:txBody>
            <a:bodyPr wrap="none" anchor="ctr"/>
            <a:lstStyle/>
            <a:p>
              <a:endParaRPr lang="en-US"/>
            </a:p>
          </p:txBody>
        </p:sp>
        <p:sp>
          <p:nvSpPr>
            <p:cNvPr id="175113" name="Rectangle 9"/>
            <p:cNvSpPr>
              <a:spLocks noChangeAspect="1" noChangeArrowheads="1"/>
            </p:cNvSpPr>
            <p:nvPr/>
          </p:nvSpPr>
          <p:spPr bwMode="auto">
            <a:xfrm rot="5400000" flipH="1">
              <a:off x="583" y="2385"/>
              <a:ext cx="250" cy="60"/>
            </a:xfrm>
            <a:prstGeom prst="rect">
              <a:avLst/>
            </a:prstGeom>
            <a:solidFill>
              <a:schemeClr val="tx1"/>
            </a:solidFill>
            <a:ln w="6350">
              <a:solidFill>
                <a:schemeClr val="tx1"/>
              </a:solidFill>
              <a:miter lim="800000"/>
              <a:headEnd/>
              <a:tailEnd/>
            </a:ln>
            <a:effectLst/>
          </p:spPr>
          <p:txBody>
            <a:bodyPr wrap="none" anchor="ctr"/>
            <a:lstStyle/>
            <a:p>
              <a:endParaRPr lang="en-US"/>
            </a:p>
          </p:txBody>
        </p:sp>
        <p:sp>
          <p:nvSpPr>
            <p:cNvPr id="175114" name="Rectangle 10"/>
            <p:cNvSpPr>
              <a:spLocks noChangeAspect="1" noChangeArrowheads="1"/>
            </p:cNvSpPr>
            <p:nvPr/>
          </p:nvSpPr>
          <p:spPr bwMode="auto">
            <a:xfrm rot="5400000" flipH="1">
              <a:off x="1221" y="3323"/>
              <a:ext cx="250" cy="60"/>
            </a:xfrm>
            <a:prstGeom prst="rect">
              <a:avLst/>
            </a:prstGeom>
            <a:solidFill>
              <a:schemeClr val="tx1"/>
            </a:solidFill>
            <a:ln w="6350">
              <a:solidFill>
                <a:schemeClr val="tx1"/>
              </a:solidFill>
              <a:miter lim="800000"/>
              <a:headEnd/>
              <a:tailEnd/>
            </a:ln>
            <a:effectLst/>
          </p:spPr>
          <p:txBody>
            <a:bodyPr wrap="none" anchor="ctr"/>
            <a:lstStyle/>
            <a:p>
              <a:endParaRPr lang="en-US"/>
            </a:p>
          </p:txBody>
        </p:sp>
        <p:sp>
          <p:nvSpPr>
            <p:cNvPr id="175115" name="Rectangle 11"/>
            <p:cNvSpPr>
              <a:spLocks noChangeAspect="1" noChangeArrowheads="1"/>
            </p:cNvSpPr>
            <p:nvPr/>
          </p:nvSpPr>
          <p:spPr bwMode="auto">
            <a:xfrm rot="5400000" flipH="1">
              <a:off x="1221" y="3008"/>
              <a:ext cx="249" cy="60"/>
            </a:xfrm>
            <a:prstGeom prst="rect">
              <a:avLst/>
            </a:prstGeom>
            <a:solidFill>
              <a:schemeClr val="tx1"/>
            </a:solidFill>
            <a:ln w="6350">
              <a:solidFill>
                <a:schemeClr val="tx1"/>
              </a:solidFill>
              <a:miter lim="800000"/>
              <a:headEnd/>
              <a:tailEnd/>
            </a:ln>
            <a:effectLst/>
          </p:spPr>
          <p:txBody>
            <a:bodyPr wrap="none" anchor="ctr"/>
            <a:lstStyle/>
            <a:p>
              <a:endParaRPr lang="en-US"/>
            </a:p>
          </p:txBody>
        </p:sp>
        <p:sp>
          <p:nvSpPr>
            <p:cNvPr id="175116" name="Rectangle 12"/>
            <p:cNvSpPr>
              <a:spLocks noChangeAspect="1" noChangeArrowheads="1"/>
            </p:cNvSpPr>
            <p:nvPr/>
          </p:nvSpPr>
          <p:spPr bwMode="auto">
            <a:xfrm rot="5400000" flipH="1">
              <a:off x="1221" y="2688"/>
              <a:ext cx="249" cy="60"/>
            </a:xfrm>
            <a:prstGeom prst="rect">
              <a:avLst/>
            </a:prstGeom>
            <a:solidFill>
              <a:schemeClr val="tx1"/>
            </a:solidFill>
            <a:ln w="6350">
              <a:solidFill>
                <a:schemeClr val="tx1"/>
              </a:solidFill>
              <a:miter lim="800000"/>
              <a:headEnd/>
              <a:tailEnd/>
            </a:ln>
            <a:effectLst/>
          </p:spPr>
          <p:txBody>
            <a:bodyPr wrap="none" anchor="ctr"/>
            <a:lstStyle/>
            <a:p>
              <a:endParaRPr lang="en-US"/>
            </a:p>
          </p:txBody>
        </p:sp>
        <p:sp>
          <p:nvSpPr>
            <p:cNvPr id="175117" name="Rectangle 13"/>
            <p:cNvSpPr>
              <a:spLocks noChangeAspect="1" noChangeArrowheads="1"/>
            </p:cNvSpPr>
            <p:nvPr/>
          </p:nvSpPr>
          <p:spPr bwMode="auto">
            <a:xfrm rot="5400000" flipH="1">
              <a:off x="1221" y="2384"/>
              <a:ext cx="250" cy="60"/>
            </a:xfrm>
            <a:prstGeom prst="rect">
              <a:avLst/>
            </a:prstGeom>
            <a:solidFill>
              <a:schemeClr val="tx1"/>
            </a:solidFill>
            <a:ln w="6350">
              <a:solidFill>
                <a:schemeClr val="tx1"/>
              </a:solidFill>
              <a:miter lim="800000"/>
              <a:headEnd/>
              <a:tailEnd/>
            </a:ln>
            <a:effectLst/>
          </p:spPr>
          <p:txBody>
            <a:bodyPr wrap="none" anchor="ctr"/>
            <a:lstStyle/>
            <a:p>
              <a:endParaRPr lang="en-US"/>
            </a:p>
          </p:txBody>
        </p:sp>
        <p:sp>
          <p:nvSpPr>
            <p:cNvPr id="175118" name="Freeform 14"/>
            <p:cNvSpPr>
              <a:spLocks noChangeAspect="1"/>
            </p:cNvSpPr>
            <p:nvPr/>
          </p:nvSpPr>
          <p:spPr bwMode="auto">
            <a:xfrm rot="5400000" flipH="1">
              <a:off x="385" y="2592"/>
              <a:ext cx="1288" cy="614"/>
            </a:xfrm>
            <a:custGeom>
              <a:avLst/>
              <a:gdLst/>
              <a:ahLst/>
              <a:cxnLst>
                <a:cxn ang="0">
                  <a:pos x="0" y="3"/>
                </a:cxn>
                <a:cxn ang="0">
                  <a:pos x="0" y="483"/>
                </a:cxn>
                <a:cxn ang="0">
                  <a:pos x="972" y="483"/>
                </a:cxn>
                <a:cxn ang="0">
                  <a:pos x="1008" y="438"/>
                </a:cxn>
                <a:cxn ang="0">
                  <a:pos x="1008" y="39"/>
                </a:cxn>
                <a:cxn ang="0">
                  <a:pos x="957" y="0"/>
                </a:cxn>
                <a:cxn ang="0">
                  <a:pos x="0" y="3"/>
                </a:cxn>
              </a:cxnLst>
              <a:rect l="0" t="0" r="r" b="b"/>
              <a:pathLst>
                <a:path w="1008" h="483">
                  <a:moveTo>
                    <a:pt x="0" y="3"/>
                  </a:moveTo>
                  <a:lnTo>
                    <a:pt x="0" y="483"/>
                  </a:lnTo>
                  <a:lnTo>
                    <a:pt x="972" y="483"/>
                  </a:lnTo>
                  <a:lnTo>
                    <a:pt x="1008" y="438"/>
                  </a:lnTo>
                  <a:lnTo>
                    <a:pt x="1008" y="39"/>
                  </a:lnTo>
                  <a:lnTo>
                    <a:pt x="957" y="0"/>
                  </a:lnTo>
                  <a:lnTo>
                    <a:pt x="0" y="3"/>
                  </a:lnTo>
                  <a:close/>
                </a:path>
              </a:pathLst>
            </a:custGeom>
            <a:solidFill>
              <a:schemeClr val="folHlink"/>
            </a:solidFill>
            <a:ln w="6350" cmpd="sng">
              <a:solidFill>
                <a:schemeClr val="tx1"/>
              </a:solidFill>
              <a:round/>
              <a:headEnd/>
              <a:tailEnd/>
            </a:ln>
            <a:effectLst/>
          </p:spPr>
          <p:txBody>
            <a:bodyPr/>
            <a:lstStyle/>
            <a:p>
              <a:endParaRPr lang="en-US"/>
            </a:p>
          </p:txBody>
        </p:sp>
        <p:sp>
          <p:nvSpPr>
            <p:cNvPr id="175119" name="Oval 15"/>
            <p:cNvSpPr>
              <a:spLocks noChangeAspect="1" noChangeArrowheads="1"/>
            </p:cNvSpPr>
            <p:nvPr/>
          </p:nvSpPr>
          <p:spPr bwMode="auto">
            <a:xfrm rot="5400000">
              <a:off x="935" y="2817"/>
              <a:ext cx="184" cy="185"/>
            </a:xfrm>
            <a:prstGeom prst="ellipse">
              <a:avLst/>
            </a:prstGeom>
            <a:solidFill>
              <a:srgbClr val="292929"/>
            </a:solidFill>
            <a:ln w="9525">
              <a:solidFill>
                <a:schemeClr val="tx1"/>
              </a:solidFill>
              <a:round/>
              <a:headEnd/>
              <a:tailEnd/>
            </a:ln>
            <a:effectLst/>
          </p:spPr>
          <p:txBody>
            <a:bodyPr wrap="none" anchor="ctr"/>
            <a:lstStyle/>
            <a:p>
              <a:endParaRPr lang="en-US"/>
            </a:p>
          </p:txBody>
        </p:sp>
        <p:sp>
          <p:nvSpPr>
            <p:cNvPr id="175120" name="Oval 16"/>
            <p:cNvSpPr>
              <a:spLocks noChangeAspect="1" noChangeArrowheads="1"/>
            </p:cNvSpPr>
            <p:nvPr/>
          </p:nvSpPr>
          <p:spPr bwMode="auto">
            <a:xfrm rot="5400000">
              <a:off x="785" y="2557"/>
              <a:ext cx="167" cy="153"/>
            </a:xfrm>
            <a:prstGeom prst="ellipse">
              <a:avLst/>
            </a:prstGeom>
            <a:solidFill>
              <a:srgbClr val="292929"/>
            </a:solidFill>
            <a:ln w="9525">
              <a:solidFill>
                <a:schemeClr val="tx1"/>
              </a:solidFill>
              <a:round/>
              <a:headEnd/>
              <a:tailEnd/>
            </a:ln>
            <a:effectLst/>
          </p:spPr>
          <p:txBody>
            <a:bodyPr wrap="none" anchor="ctr"/>
            <a:lstStyle/>
            <a:p>
              <a:endParaRPr lang="en-US"/>
            </a:p>
          </p:txBody>
        </p:sp>
        <p:sp>
          <p:nvSpPr>
            <p:cNvPr id="175121" name="Rectangle 17"/>
            <p:cNvSpPr>
              <a:spLocks noChangeAspect="1" noChangeArrowheads="1"/>
            </p:cNvSpPr>
            <p:nvPr/>
          </p:nvSpPr>
          <p:spPr bwMode="auto">
            <a:xfrm rot="5400000" flipH="1">
              <a:off x="1029" y="3180"/>
              <a:ext cx="364" cy="121"/>
            </a:xfrm>
            <a:prstGeom prst="rect">
              <a:avLst/>
            </a:prstGeom>
            <a:solidFill>
              <a:schemeClr val="bg2"/>
            </a:solidFill>
            <a:ln w="9525">
              <a:solidFill>
                <a:schemeClr val="tx1"/>
              </a:solidFill>
              <a:miter lim="800000"/>
              <a:headEnd/>
              <a:tailEnd/>
            </a:ln>
            <a:effectLst/>
          </p:spPr>
          <p:txBody>
            <a:bodyPr wrap="none" anchor="ctr"/>
            <a:lstStyle/>
            <a:p>
              <a:endParaRPr lang="en-US"/>
            </a:p>
          </p:txBody>
        </p:sp>
        <p:sp>
          <p:nvSpPr>
            <p:cNvPr id="175122" name="Rectangle 18"/>
            <p:cNvSpPr>
              <a:spLocks noChangeAspect="1" noChangeArrowheads="1"/>
            </p:cNvSpPr>
            <p:nvPr/>
          </p:nvSpPr>
          <p:spPr bwMode="auto">
            <a:xfrm rot="5400000" flipH="1">
              <a:off x="676" y="3181"/>
              <a:ext cx="364" cy="121"/>
            </a:xfrm>
            <a:prstGeom prst="rect">
              <a:avLst/>
            </a:prstGeom>
            <a:solidFill>
              <a:schemeClr val="bg2"/>
            </a:solidFill>
            <a:ln w="9525">
              <a:solidFill>
                <a:schemeClr val="tx1"/>
              </a:solidFill>
              <a:miter lim="800000"/>
              <a:headEnd/>
              <a:tailEnd/>
            </a:ln>
            <a:effectLst/>
          </p:spPr>
          <p:txBody>
            <a:bodyPr wrap="none" anchor="ctr"/>
            <a:lstStyle/>
            <a:p>
              <a:endParaRPr lang="en-US"/>
            </a:p>
          </p:txBody>
        </p:sp>
        <p:sp>
          <p:nvSpPr>
            <p:cNvPr id="175123" name="Line 19"/>
            <p:cNvSpPr>
              <a:spLocks noChangeAspect="1" noChangeShapeType="1"/>
            </p:cNvSpPr>
            <p:nvPr/>
          </p:nvSpPr>
          <p:spPr bwMode="auto">
            <a:xfrm rot="5400000" flipH="1">
              <a:off x="1029" y="2228"/>
              <a:ext cx="0" cy="614"/>
            </a:xfrm>
            <a:prstGeom prst="line">
              <a:avLst/>
            </a:prstGeom>
            <a:noFill/>
            <a:ln w="3175">
              <a:solidFill>
                <a:schemeClr val="tx1"/>
              </a:solidFill>
              <a:round/>
              <a:headEnd/>
              <a:tailEnd/>
            </a:ln>
            <a:effectLst/>
          </p:spPr>
          <p:txBody>
            <a:bodyPr/>
            <a:lstStyle/>
            <a:p>
              <a:endParaRPr lang="en-US"/>
            </a:p>
          </p:txBody>
        </p:sp>
        <p:sp>
          <p:nvSpPr>
            <p:cNvPr id="175124" name="Line 20"/>
            <p:cNvSpPr>
              <a:spLocks noChangeAspect="1" noChangeShapeType="1"/>
            </p:cNvSpPr>
            <p:nvPr/>
          </p:nvSpPr>
          <p:spPr bwMode="auto">
            <a:xfrm rot="5400000" flipH="1">
              <a:off x="1032" y="2491"/>
              <a:ext cx="0" cy="549"/>
            </a:xfrm>
            <a:prstGeom prst="line">
              <a:avLst/>
            </a:prstGeom>
            <a:noFill/>
            <a:ln w="6350">
              <a:solidFill>
                <a:schemeClr val="tx1"/>
              </a:solidFill>
              <a:round/>
              <a:headEnd/>
              <a:tailEnd/>
            </a:ln>
            <a:effectLst/>
          </p:spPr>
          <p:txBody>
            <a:bodyPr/>
            <a:lstStyle/>
            <a:p>
              <a:endParaRPr lang="en-US"/>
            </a:p>
          </p:txBody>
        </p:sp>
        <p:sp>
          <p:nvSpPr>
            <p:cNvPr id="175125" name="Line 21"/>
            <p:cNvSpPr>
              <a:spLocks noChangeAspect="1" noChangeShapeType="1"/>
            </p:cNvSpPr>
            <p:nvPr/>
          </p:nvSpPr>
          <p:spPr bwMode="auto">
            <a:xfrm rot="5400000" flipH="1">
              <a:off x="645" y="2899"/>
              <a:ext cx="1288" cy="0"/>
            </a:xfrm>
            <a:prstGeom prst="line">
              <a:avLst/>
            </a:prstGeom>
            <a:noFill/>
            <a:ln w="3175">
              <a:solidFill>
                <a:schemeClr val="tx1"/>
              </a:solidFill>
              <a:round/>
              <a:headEnd/>
              <a:tailEnd/>
            </a:ln>
            <a:effectLst/>
          </p:spPr>
          <p:txBody>
            <a:bodyPr/>
            <a:lstStyle/>
            <a:p>
              <a:endParaRPr lang="en-US"/>
            </a:p>
          </p:txBody>
        </p:sp>
        <p:sp>
          <p:nvSpPr>
            <p:cNvPr id="175126" name="Line 22"/>
            <p:cNvSpPr>
              <a:spLocks noChangeAspect="1" noChangeShapeType="1"/>
            </p:cNvSpPr>
            <p:nvPr/>
          </p:nvSpPr>
          <p:spPr bwMode="auto">
            <a:xfrm rot="5400000" flipH="1">
              <a:off x="137" y="2900"/>
              <a:ext cx="1288" cy="0"/>
            </a:xfrm>
            <a:prstGeom prst="line">
              <a:avLst/>
            </a:prstGeom>
            <a:noFill/>
            <a:ln w="3175">
              <a:solidFill>
                <a:schemeClr val="tx1"/>
              </a:solidFill>
              <a:round/>
              <a:headEnd/>
              <a:tailEnd/>
            </a:ln>
            <a:effectLst/>
          </p:spPr>
          <p:txBody>
            <a:bodyPr/>
            <a:lstStyle/>
            <a:p>
              <a:endParaRPr lang="en-US"/>
            </a:p>
          </p:txBody>
        </p:sp>
        <p:sp>
          <p:nvSpPr>
            <p:cNvPr id="175127" name="Rectangle 23"/>
            <p:cNvSpPr>
              <a:spLocks noChangeAspect="1" noChangeArrowheads="1"/>
            </p:cNvSpPr>
            <p:nvPr/>
          </p:nvSpPr>
          <p:spPr bwMode="auto">
            <a:xfrm rot="5400000" flipH="1">
              <a:off x="861" y="2801"/>
              <a:ext cx="96" cy="88"/>
            </a:xfrm>
            <a:prstGeom prst="rect">
              <a:avLst/>
            </a:prstGeom>
            <a:solidFill>
              <a:srgbClr val="292929"/>
            </a:solidFill>
            <a:ln w="9525">
              <a:solidFill>
                <a:schemeClr val="tx1"/>
              </a:solidFill>
              <a:miter lim="800000"/>
              <a:headEnd/>
              <a:tailEnd/>
            </a:ln>
            <a:effectLst/>
          </p:spPr>
          <p:txBody>
            <a:bodyPr wrap="none" anchor="ctr"/>
            <a:lstStyle/>
            <a:p>
              <a:endParaRPr lang="en-US"/>
            </a:p>
          </p:txBody>
        </p:sp>
        <p:sp>
          <p:nvSpPr>
            <p:cNvPr id="175128" name="Line 24"/>
            <p:cNvSpPr>
              <a:spLocks noChangeAspect="1" noChangeShapeType="1"/>
            </p:cNvSpPr>
            <p:nvPr/>
          </p:nvSpPr>
          <p:spPr bwMode="auto">
            <a:xfrm rot="5400000" flipH="1">
              <a:off x="907" y="2683"/>
              <a:ext cx="240" cy="0"/>
            </a:xfrm>
            <a:prstGeom prst="line">
              <a:avLst/>
            </a:prstGeom>
            <a:noFill/>
            <a:ln w="9525">
              <a:solidFill>
                <a:schemeClr val="tx1"/>
              </a:solidFill>
              <a:round/>
              <a:headEnd/>
              <a:tailEnd/>
            </a:ln>
            <a:effectLst/>
          </p:spPr>
          <p:txBody>
            <a:bodyPr/>
            <a:lstStyle/>
            <a:p>
              <a:endParaRPr lang="en-US"/>
            </a:p>
          </p:txBody>
        </p:sp>
        <p:sp>
          <p:nvSpPr>
            <p:cNvPr id="175129" name="Line 25"/>
            <p:cNvSpPr>
              <a:spLocks noChangeAspect="1" noChangeShapeType="1"/>
            </p:cNvSpPr>
            <p:nvPr/>
          </p:nvSpPr>
          <p:spPr bwMode="auto">
            <a:xfrm rot="5400000" flipH="1">
              <a:off x="967" y="2743"/>
              <a:ext cx="120" cy="0"/>
            </a:xfrm>
            <a:prstGeom prst="line">
              <a:avLst/>
            </a:prstGeom>
            <a:noFill/>
            <a:ln w="28575">
              <a:solidFill>
                <a:schemeClr val="tx1"/>
              </a:solidFill>
              <a:round/>
              <a:headEnd/>
              <a:tailEnd/>
            </a:ln>
            <a:effectLst/>
          </p:spPr>
          <p:txBody>
            <a:bodyPr/>
            <a:lstStyle/>
            <a:p>
              <a:endParaRPr lang="en-US"/>
            </a:p>
          </p:txBody>
        </p:sp>
      </p:grpSp>
      <p:grpSp>
        <p:nvGrpSpPr>
          <p:cNvPr id="3" name="Group 26"/>
          <p:cNvGrpSpPr>
            <a:grpSpLocks/>
          </p:cNvGrpSpPr>
          <p:nvPr/>
        </p:nvGrpSpPr>
        <p:grpSpPr bwMode="auto">
          <a:xfrm rot="-69165">
            <a:off x="3733800" y="2997200"/>
            <a:ext cx="349250" cy="515938"/>
            <a:chOff x="678" y="2255"/>
            <a:chExt cx="698" cy="1289"/>
          </a:xfrm>
        </p:grpSpPr>
        <p:sp>
          <p:nvSpPr>
            <p:cNvPr id="175131" name="Rectangle 27"/>
            <p:cNvSpPr>
              <a:spLocks noChangeAspect="1" noChangeArrowheads="1"/>
            </p:cNvSpPr>
            <p:nvPr/>
          </p:nvSpPr>
          <p:spPr bwMode="auto">
            <a:xfrm rot="5400000" flipH="1">
              <a:off x="583" y="3324"/>
              <a:ext cx="250" cy="60"/>
            </a:xfrm>
            <a:prstGeom prst="rect">
              <a:avLst/>
            </a:prstGeom>
            <a:solidFill>
              <a:schemeClr val="tx1"/>
            </a:solidFill>
            <a:ln w="6350">
              <a:solidFill>
                <a:schemeClr val="tx1"/>
              </a:solidFill>
              <a:miter lim="800000"/>
              <a:headEnd/>
              <a:tailEnd/>
            </a:ln>
            <a:effectLst/>
          </p:spPr>
          <p:txBody>
            <a:bodyPr wrap="none" anchor="ctr"/>
            <a:lstStyle/>
            <a:p>
              <a:endParaRPr lang="en-US"/>
            </a:p>
          </p:txBody>
        </p:sp>
        <p:sp>
          <p:nvSpPr>
            <p:cNvPr id="175132" name="Rectangle 28"/>
            <p:cNvSpPr>
              <a:spLocks noChangeAspect="1" noChangeArrowheads="1"/>
            </p:cNvSpPr>
            <p:nvPr/>
          </p:nvSpPr>
          <p:spPr bwMode="auto">
            <a:xfrm rot="5400000" flipH="1">
              <a:off x="583" y="3009"/>
              <a:ext cx="249" cy="60"/>
            </a:xfrm>
            <a:prstGeom prst="rect">
              <a:avLst/>
            </a:prstGeom>
            <a:solidFill>
              <a:schemeClr val="tx1"/>
            </a:solidFill>
            <a:ln w="6350">
              <a:solidFill>
                <a:schemeClr val="tx1"/>
              </a:solidFill>
              <a:miter lim="800000"/>
              <a:headEnd/>
              <a:tailEnd/>
            </a:ln>
            <a:effectLst/>
          </p:spPr>
          <p:txBody>
            <a:bodyPr wrap="none" anchor="ctr"/>
            <a:lstStyle/>
            <a:p>
              <a:endParaRPr lang="en-US"/>
            </a:p>
          </p:txBody>
        </p:sp>
        <p:sp>
          <p:nvSpPr>
            <p:cNvPr id="175133" name="Rectangle 29"/>
            <p:cNvSpPr>
              <a:spLocks noChangeAspect="1" noChangeArrowheads="1"/>
            </p:cNvSpPr>
            <p:nvPr/>
          </p:nvSpPr>
          <p:spPr bwMode="auto">
            <a:xfrm rot="5400000" flipH="1">
              <a:off x="583" y="2689"/>
              <a:ext cx="249" cy="60"/>
            </a:xfrm>
            <a:prstGeom prst="rect">
              <a:avLst/>
            </a:prstGeom>
            <a:solidFill>
              <a:schemeClr val="tx1"/>
            </a:solidFill>
            <a:ln w="6350">
              <a:solidFill>
                <a:schemeClr val="tx1"/>
              </a:solidFill>
              <a:miter lim="800000"/>
              <a:headEnd/>
              <a:tailEnd/>
            </a:ln>
            <a:effectLst/>
          </p:spPr>
          <p:txBody>
            <a:bodyPr wrap="none" anchor="ctr"/>
            <a:lstStyle/>
            <a:p>
              <a:endParaRPr lang="en-US"/>
            </a:p>
          </p:txBody>
        </p:sp>
        <p:sp>
          <p:nvSpPr>
            <p:cNvPr id="175134" name="Rectangle 30"/>
            <p:cNvSpPr>
              <a:spLocks noChangeAspect="1" noChangeArrowheads="1"/>
            </p:cNvSpPr>
            <p:nvPr/>
          </p:nvSpPr>
          <p:spPr bwMode="auto">
            <a:xfrm rot="5400000" flipH="1">
              <a:off x="583" y="2385"/>
              <a:ext cx="250" cy="60"/>
            </a:xfrm>
            <a:prstGeom prst="rect">
              <a:avLst/>
            </a:prstGeom>
            <a:solidFill>
              <a:schemeClr val="tx1"/>
            </a:solidFill>
            <a:ln w="6350">
              <a:solidFill>
                <a:schemeClr val="tx1"/>
              </a:solidFill>
              <a:miter lim="800000"/>
              <a:headEnd/>
              <a:tailEnd/>
            </a:ln>
            <a:effectLst/>
          </p:spPr>
          <p:txBody>
            <a:bodyPr wrap="none" anchor="ctr"/>
            <a:lstStyle/>
            <a:p>
              <a:endParaRPr lang="en-US"/>
            </a:p>
          </p:txBody>
        </p:sp>
        <p:sp>
          <p:nvSpPr>
            <p:cNvPr id="175135" name="Rectangle 31"/>
            <p:cNvSpPr>
              <a:spLocks noChangeAspect="1" noChangeArrowheads="1"/>
            </p:cNvSpPr>
            <p:nvPr/>
          </p:nvSpPr>
          <p:spPr bwMode="auto">
            <a:xfrm rot="5400000" flipH="1">
              <a:off x="1221" y="3323"/>
              <a:ext cx="250" cy="60"/>
            </a:xfrm>
            <a:prstGeom prst="rect">
              <a:avLst/>
            </a:prstGeom>
            <a:solidFill>
              <a:schemeClr val="tx1"/>
            </a:solidFill>
            <a:ln w="6350">
              <a:solidFill>
                <a:schemeClr val="tx1"/>
              </a:solidFill>
              <a:miter lim="800000"/>
              <a:headEnd/>
              <a:tailEnd/>
            </a:ln>
            <a:effectLst/>
          </p:spPr>
          <p:txBody>
            <a:bodyPr wrap="none" anchor="ctr"/>
            <a:lstStyle/>
            <a:p>
              <a:endParaRPr lang="en-US"/>
            </a:p>
          </p:txBody>
        </p:sp>
        <p:sp>
          <p:nvSpPr>
            <p:cNvPr id="175136" name="Rectangle 32"/>
            <p:cNvSpPr>
              <a:spLocks noChangeAspect="1" noChangeArrowheads="1"/>
            </p:cNvSpPr>
            <p:nvPr/>
          </p:nvSpPr>
          <p:spPr bwMode="auto">
            <a:xfrm rot="5400000" flipH="1">
              <a:off x="1221" y="3008"/>
              <a:ext cx="249" cy="60"/>
            </a:xfrm>
            <a:prstGeom prst="rect">
              <a:avLst/>
            </a:prstGeom>
            <a:solidFill>
              <a:schemeClr val="tx1"/>
            </a:solidFill>
            <a:ln w="6350">
              <a:solidFill>
                <a:schemeClr val="tx1"/>
              </a:solidFill>
              <a:miter lim="800000"/>
              <a:headEnd/>
              <a:tailEnd/>
            </a:ln>
            <a:effectLst/>
          </p:spPr>
          <p:txBody>
            <a:bodyPr wrap="none" anchor="ctr"/>
            <a:lstStyle/>
            <a:p>
              <a:endParaRPr lang="en-US"/>
            </a:p>
          </p:txBody>
        </p:sp>
        <p:sp>
          <p:nvSpPr>
            <p:cNvPr id="175137" name="Rectangle 33"/>
            <p:cNvSpPr>
              <a:spLocks noChangeAspect="1" noChangeArrowheads="1"/>
            </p:cNvSpPr>
            <p:nvPr/>
          </p:nvSpPr>
          <p:spPr bwMode="auto">
            <a:xfrm rot="5400000" flipH="1">
              <a:off x="1221" y="2688"/>
              <a:ext cx="249" cy="60"/>
            </a:xfrm>
            <a:prstGeom prst="rect">
              <a:avLst/>
            </a:prstGeom>
            <a:solidFill>
              <a:schemeClr val="tx1"/>
            </a:solidFill>
            <a:ln w="6350">
              <a:solidFill>
                <a:schemeClr val="tx1"/>
              </a:solidFill>
              <a:miter lim="800000"/>
              <a:headEnd/>
              <a:tailEnd/>
            </a:ln>
            <a:effectLst/>
          </p:spPr>
          <p:txBody>
            <a:bodyPr wrap="none" anchor="ctr"/>
            <a:lstStyle/>
            <a:p>
              <a:endParaRPr lang="en-US"/>
            </a:p>
          </p:txBody>
        </p:sp>
        <p:sp>
          <p:nvSpPr>
            <p:cNvPr id="175138" name="Rectangle 34"/>
            <p:cNvSpPr>
              <a:spLocks noChangeAspect="1" noChangeArrowheads="1"/>
            </p:cNvSpPr>
            <p:nvPr/>
          </p:nvSpPr>
          <p:spPr bwMode="auto">
            <a:xfrm rot="5400000" flipH="1">
              <a:off x="1221" y="2384"/>
              <a:ext cx="250" cy="60"/>
            </a:xfrm>
            <a:prstGeom prst="rect">
              <a:avLst/>
            </a:prstGeom>
            <a:solidFill>
              <a:schemeClr val="tx1"/>
            </a:solidFill>
            <a:ln w="6350">
              <a:solidFill>
                <a:schemeClr val="tx1"/>
              </a:solidFill>
              <a:miter lim="800000"/>
              <a:headEnd/>
              <a:tailEnd/>
            </a:ln>
            <a:effectLst/>
          </p:spPr>
          <p:txBody>
            <a:bodyPr wrap="none" anchor="ctr"/>
            <a:lstStyle/>
            <a:p>
              <a:endParaRPr lang="en-US"/>
            </a:p>
          </p:txBody>
        </p:sp>
        <p:sp>
          <p:nvSpPr>
            <p:cNvPr id="175139" name="Freeform 35"/>
            <p:cNvSpPr>
              <a:spLocks noChangeAspect="1"/>
            </p:cNvSpPr>
            <p:nvPr/>
          </p:nvSpPr>
          <p:spPr bwMode="auto">
            <a:xfrm rot="5400000" flipH="1">
              <a:off x="385" y="2592"/>
              <a:ext cx="1288" cy="614"/>
            </a:xfrm>
            <a:custGeom>
              <a:avLst/>
              <a:gdLst/>
              <a:ahLst/>
              <a:cxnLst>
                <a:cxn ang="0">
                  <a:pos x="0" y="3"/>
                </a:cxn>
                <a:cxn ang="0">
                  <a:pos x="0" y="483"/>
                </a:cxn>
                <a:cxn ang="0">
                  <a:pos x="972" y="483"/>
                </a:cxn>
                <a:cxn ang="0">
                  <a:pos x="1008" y="438"/>
                </a:cxn>
                <a:cxn ang="0">
                  <a:pos x="1008" y="39"/>
                </a:cxn>
                <a:cxn ang="0">
                  <a:pos x="957" y="0"/>
                </a:cxn>
                <a:cxn ang="0">
                  <a:pos x="0" y="3"/>
                </a:cxn>
              </a:cxnLst>
              <a:rect l="0" t="0" r="r" b="b"/>
              <a:pathLst>
                <a:path w="1008" h="483">
                  <a:moveTo>
                    <a:pt x="0" y="3"/>
                  </a:moveTo>
                  <a:lnTo>
                    <a:pt x="0" y="483"/>
                  </a:lnTo>
                  <a:lnTo>
                    <a:pt x="972" y="483"/>
                  </a:lnTo>
                  <a:lnTo>
                    <a:pt x="1008" y="438"/>
                  </a:lnTo>
                  <a:lnTo>
                    <a:pt x="1008" y="39"/>
                  </a:lnTo>
                  <a:lnTo>
                    <a:pt x="957" y="0"/>
                  </a:lnTo>
                  <a:lnTo>
                    <a:pt x="0" y="3"/>
                  </a:lnTo>
                  <a:close/>
                </a:path>
              </a:pathLst>
            </a:custGeom>
            <a:solidFill>
              <a:schemeClr val="folHlink"/>
            </a:solidFill>
            <a:ln w="6350" cmpd="sng">
              <a:solidFill>
                <a:schemeClr val="tx1"/>
              </a:solidFill>
              <a:round/>
              <a:headEnd/>
              <a:tailEnd/>
            </a:ln>
            <a:effectLst/>
          </p:spPr>
          <p:txBody>
            <a:bodyPr/>
            <a:lstStyle/>
            <a:p>
              <a:endParaRPr lang="en-US"/>
            </a:p>
          </p:txBody>
        </p:sp>
        <p:sp>
          <p:nvSpPr>
            <p:cNvPr id="175140" name="Oval 36"/>
            <p:cNvSpPr>
              <a:spLocks noChangeAspect="1" noChangeArrowheads="1"/>
            </p:cNvSpPr>
            <p:nvPr/>
          </p:nvSpPr>
          <p:spPr bwMode="auto">
            <a:xfrm rot="5400000">
              <a:off x="935" y="2817"/>
              <a:ext cx="184" cy="185"/>
            </a:xfrm>
            <a:prstGeom prst="ellipse">
              <a:avLst/>
            </a:prstGeom>
            <a:solidFill>
              <a:srgbClr val="292929"/>
            </a:solidFill>
            <a:ln w="9525">
              <a:solidFill>
                <a:schemeClr val="tx1"/>
              </a:solidFill>
              <a:round/>
              <a:headEnd/>
              <a:tailEnd/>
            </a:ln>
            <a:effectLst/>
          </p:spPr>
          <p:txBody>
            <a:bodyPr wrap="none" anchor="ctr"/>
            <a:lstStyle/>
            <a:p>
              <a:endParaRPr lang="en-US"/>
            </a:p>
          </p:txBody>
        </p:sp>
        <p:sp>
          <p:nvSpPr>
            <p:cNvPr id="175141" name="Oval 37"/>
            <p:cNvSpPr>
              <a:spLocks noChangeAspect="1" noChangeArrowheads="1"/>
            </p:cNvSpPr>
            <p:nvPr/>
          </p:nvSpPr>
          <p:spPr bwMode="auto">
            <a:xfrm rot="5400000">
              <a:off x="785" y="2557"/>
              <a:ext cx="167" cy="153"/>
            </a:xfrm>
            <a:prstGeom prst="ellipse">
              <a:avLst/>
            </a:prstGeom>
            <a:solidFill>
              <a:srgbClr val="292929"/>
            </a:solidFill>
            <a:ln w="9525">
              <a:solidFill>
                <a:schemeClr val="tx1"/>
              </a:solidFill>
              <a:round/>
              <a:headEnd/>
              <a:tailEnd/>
            </a:ln>
            <a:effectLst/>
          </p:spPr>
          <p:txBody>
            <a:bodyPr wrap="none" anchor="ctr"/>
            <a:lstStyle/>
            <a:p>
              <a:endParaRPr lang="en-US"/>
            </a:p>
          </p:txBody>
        </p:sp>
        <p:sp>
          <p:nvSpPr>
            <p:cNvPr id="175142" name="Rectangle 38"/>
            <p:cNvSpPr>
              <a:spLocks noChangeAspect="1" noChangeArrowheads="1"/>
            </p:cNvSpPr>
            <p:nvPr/>
          </p:nvSpPr>
          <p:spPr bwMode="auto">
            <a:xfrm rot="5400000" flipH="1">
              <a:off x="1029" y="3180"/>
              <a:ext cx="364" cy="121"/>
            </a:xfrm>
            <a:prstGeom prst="rect">
              <a:avLst/>
            </a:prstGeom>
            <a:solidFill>
              <a:schemeClr val="bg2"/>
            </a:solidFill>
            <a:ln w="9525">
              <a:solidFill>
                <a:schemeClr val="tx1"/>
              </a:solidFill>
              <a:miter lim="800000"/>
              <a:headEnd/>
              <a:tailEnd/>
            </a:ln>
            <a:effectLst/>
          </p:spPr>
          <p:txBody>
            <a:bodyPr wrap="none" anchor="ctr"/>
            <a:lstStyle/>
            <a:p>
              <a:endParaRPr lang="en-US"/>
            </a:p>
          </p:txBody>
        </p:sp>
        <p:sp>
          <p:nvSpPr>
            <p:cNvPr id="175143" name="Rectangle 39"/>
            <p:cNvSpPr>
              <a:spLocks noChangeAspect="1" noChangeArrowheads="1"/>
            </p:cNvSpPr>
            <p:nvPr/>
          </p:nvSpPr>
          <p:spPr bwMode="auto">
            <a:xfrm rot="5400000" flipH="1">
              <a:off x="676" y="3181"/>
              <a:ext cx="364" cy="121"/>
            </a:xfrm>
            <a:prstGeom prst="rect">
              <a:avLst/>
            </a:prstGeom>
            <a:solidFill>
              <a:schemeClr val="bg2"/>
            </a:solidFill>
            <a:ln w="9525">
              <a:solidFill>
                <a:schemeClr val="tx1"/>
              </a:solidFill>
              <a:miter lim="800000"/>
              <a:headEnd/>
              <a:tailEnd/>
            </a:ln>
            <a:effectLst/>
          </p:spPr>
          <p:txBody>
            <a:bodyPr wrap="none" anchor="ctr"/>
            <a:lstStyle/>
            <a:p>
              <a:endParaRPr lang="en-US"/>
            </a:p>
          </p:txBody>
        </p:sp>
        <p:sp>
          <p:nvSpPr>
            <p:cNvPr id="175144" name="Line 40"/>
            <p:cNvSpPr>
              <a:spLocks noChangeAspect="1" noChangeShapeType="1"/>
            </p:cNvSpPr>
            <p:nvPr/>
          </p:nvSpPr>
          <p:spPr bwMode="auto">
            <a:xfrm rot="5400000" flipH="1">
              <a:off x="1029" y="2228"/>
              <a:ext cx="0" cy="614"/>
            </a:xfrm>
            <a:prstGeom prst="line">
              <a:avLst/>
            </a:prstGeom>
            <a:noFill/>
            <a:ln w="3175">
              <a:solidFill>
                <a:schemeClr val="tx1"/>
              </a:solidFill>
              <a:round/>
              <a:headEnd/>
              <a:tailEnd/>
            </a:ln>
            <a:effectLst/>
          </p:spPr>
          <p:txBody>
            <a:bodyPr/>
            <a:lstStyle/>
            <a:p>
              <a:endParaRPr lang="en-US"/>
            </a:p>
          </p:txBody>
        </p:sp>
        <p:sp>
          <p:nvSpPr>
            <p:cNvPr id="175145" name="Line 41"/>
            <p:cNvSpPr>
              <a:spLocks noChangeAspect="1" noChangeShapeType="1"/>
            </p:cNvSpPr>
            <p:nvPr/>
          </p:nvSpPr>
          <p:spPr bwMode="auto">
            <a:xfrm rot="5400000" flipH="1">
              <a:off x="1032" y="2491"/>
              <a:ext cx="0" cy="549"/>
            </a:xfrm>
            <a:prstGeom prst="line">
              <a:avLst/>
            </a:prstGeom>
            <a:noFill/>
            <a:ln w="6350">
              <a:solidFill>
                <a:schemeClr val="tx1"/>
              </a:solidFill>
              <a:round/>
              <a:headEnd/>
              <a:tailEnd/>
            </a:ln>
            <a:effectLst/>
          </p:spPr>
          <p:txBody>
            <a:bodyPr/>
            <a:lstStyle/>
            <a:p>
              <a:endParaRPr lang="en-US"/>
            </a:p>
          </p:txBody>
        </p:sp>
        <p:sp>
          <p:nvSpPr>
            <p:cNvPr id="175146" name="Line 42"/>
            <p:cNvSpPr>
              <a:spLocks noChangeAspect="1" noChangeShapeType="1"/>
            </p:cNvSpPr>
            <p:nvPr/>
          </p:nvSpPr>
          <p:spPr bwMode="auto">
            <a:xfrm rot="5400000" flipH="1">
              <a:off x="645" y="2899"/>
              <a:ext cx="1288" cy="0"/>
            </a:xfrm>
            <a:prstGeom prst="line">
              <a:avLst/>
            </a:prstGeom>
            <a:noFill/>
            <a:ln w="3175">
              <a:solidFill>
                <a:schemeClr val="tx1"/>
              </a:solidFill>
              <a:round/>
              <a:headEnd/>
              <a:tailEnd/>
            </a:ln>
            <a:effectLst/>
          </p:spPr>
          <p:txBody>
            <a:bodyPr/>
            <a:lstStyle/>
            <a:p>
              <a:endParaRPr lang="en-US"/>
            </a:p>
          </p:txBody>
        </p:sp>
        <p:sp>
          <p:nvSpPr>
            <p:cNvPr id="175147" name="Line 43"/>
            <p:cNvSpPr>
              <a:spLocks noChangeAspect="1" noChangeShapeType="1"/>
            </p:cNvSpPr>
            <p:nvPr/>
          </p:nvSpPr>
          <p:spPr bwMode="auto">
            <a:xfrm rot="5400000" flipH="1">
              <a:off x="137" y="2900"/>
              <a:ext cx="1288" cy="0"/>
            </a:xfrm>
            <a:prstGeom prst="line">
              <a:avLst/>
            </a:prstGeom>
            <a:noFill/>
            <a:ln w="3175">
              <a:solidFill>
                <a:schemeClr val="tx1"/>
              </a:solidFill>
              <a:round/>
              <a:headEnd/>
              <a:tailEnd/>
            </a:ln>
            <a:effectLst/>
          </p:spPr>
          <p:txBody>
            <a:bodyPr/>
            <a:lstStyle/>
            <a:p>
              <a:endParaRPr lang="en-US"/>
            </a:p>
          </p:txBody>
        </p:sp>
        <p:sp>
          <p:nvSpPr>
            <p:cNvPr id="175148" name="Rectangle 44"/>
            <p:cNvSpPr>
              <a:spLocks noChangeAspect="1" noChangeArrowheads="1"/>
            </p:cNvSpPr>
            <p:nvPr/>
          </p:nvSpPr>
          <p:spPr bwMode="auto">
            <a:xfrm rot="5400000" flipH="1">
              <a:off x="861" y="2801"/>
              <a:ext cx="96" cy="88"/>
            </a:xfrm>
            <a:prstGeom prst="rect">
              <a:avLst/>
            </a:prstGeom>
            <a:solidFill>
              <a:srgbClr val="292929"/>
            </a:solidFill>
            <a:ln w="9525">
              <a:solidFill>
                <a:schemeClr val="tx1"/>
              </a:solidFill>
              <a:miter lim="800000"/>
              <a:headEnd/>
              <a:tailEnd/>
            </a:ln>
            <a:effectLst/>
          </p:spPr>
          <p:txBody>
            <a:bodyPr wrap="none" anchor="ctr"/>
            <a:lstStyle/>
            <a:p>
              <a:endParaRPr lang="en-US"/>
            </a:p>
          </p:txBody>
        </p:sp>
        <p:sp>
          <p:nvSpPr>
            <p:cNvPr id="175149" name="Line 45"/>
            <p:cNvSpPr>
              <a:spLocks noChangeAspect="1" noChangeShapeType="1"/>
            </p:cNvSpPr>
            <p:nvPr/>
          </p:nvSpPr>
          <p:spPr bwMode="auto">
            <a:xfrm rot="5400000" flipH="1">
              <a:off x="907" y="2683"/>
              <a:ext cx="240" cy="0"/>
            </a:xfrm>
            <a:prstGeom prst="line">
              <a:avLst/>
            </a:prstGeom>
            <a:noFill/>
            <a:ln w="9525">
              <a:solidFill>
                <a:schemeClr val="tx1"/>
              </a:solidFill>
              <a:round/>
              <a:headEnd/>
              <a:tailEnd/>
            </a:ln>
            <a:effectLst/>
          </p:spPr>
          <p:txBody>
            <a:bodyPr/>
            <a:lstStyle/>
            <a:p>
              <a:endParaRPr lang="en-US"/>
            </a:p>
          </p:txBody>
        </p:sp>
        <p:sp>
          <p:nvSpPr>
            <p:cNvPr id="175150" name="Line 46"/>
            <p:cNvSpPr>
              <a:spLocks noChangeAspect="1" noChangeShapeType="1"/>
            </p:cNvSpPr>
            <p:nvPr/>
          </p:nvSpPr>
          <p:spPr bwMode="auto">
            <a:xfrm rot="5400000" flipH="1">
              <a:off x="967" y="2743"/>
              <a:ext cx="120" cy="0"/>
            </a:xfrm>
            <a:prstGeom prst="line">
              <a:avLst/>
            </a:prstGeom>
            <a:noFill/>
            <a:ln w="28575">
              <a:solidFill>
                <a:schemeClr val="tx1"/>
              </a:solidFill>
              <a:round/>
              <a:headEnd/>
              <a:tailEnd/>
            </a:ln>
            <a:effectLst/>
          </p:spPr>
          <p:txBody>
            <a:bodyPr/>
            <a:lstStyle/>
            <a:p>
              <a:endParaRPr lang="en-US"/>
            </a:p>
          </p:txBody>
        </p:sp>
      </p:grpSp>
      <p:sp>
        <p:nvSpPr>
          <p:cNvPr id="175151" name="Line 47"/>
          <p:cNvSpPr>
            <a:spLocks noChangeShapeType="1"/>
          </p:cNvSpPr>
          <p:nvPr/>
        </p:nvSpPr>
        <p:spPr bwMode="auto">
          <a:xfrm>
            <a:off x="3384550" y="1139825"/>
            <a:ext cx="0" cy="3508375"/>
          </a:xfrm>
          <a:prstGeom prst="line">
            <a:avLst/>
          </a:prstGeom>
          <a:noFill/>
          <a:ln w="9525">
            <a:solidFill>
              <a:schemeClr val="tx1"/>
            </a:solidFill>
            <a:round/>
            <a:headEnd/>
            <a:tailEnd/>
          </a:ln>
          <a:effectLst/>
        </p:spPr>
        <p:txBody>
          <a:bodyPr/>
          <a:lstStyle/>
          <a:p>
            <a:endParaRPr lang="en-US"/>
          </a:p>
        </p:txBody>
      </p:sp>
      <p:sp>
        <p:nvSpPr>
          <p:cNvPr id="175152" name="Line 48"/>
          <p:cNvSpPr>
            <a:spLocks noChangeShapeType="1"/>
          </p:cNvSpPr>
          <p:nvPr/>
        </p:nvSpPr>
        <p:spPr bwMode="auto">
          <a:xfrm rot="-5400000" flipH="1" flipV="1">
            <a:off x="3326606" y="481807"/>
            <a:ext cx="0" cy="5237162"/>
          </a:xfrm>
          <a:prstGeom prst="line">
            <a:avLst/>
          </a:prstGeom>
          <a:noFill/>
          <a:ln w="9525">
            <a:solidFill>
              <a:schemeClr val="tx1"/>
            </a:solidFill>
            <a:round/>
            <a:headEnd/>
            <a:tailEnd/>
          </a:ln>
          <a:effectLst/>
        </p:spPr>
        <p:txBody>
          <a:bodyPr/>
          <a:lstStyle/>
          <a:p>
            <a:endParaRPr lang="en-US"/>
          </a:p>
        </p:txBody>
      </p:sp>
      <p:sp>
        <p:nvSpPr>
          <p:cNvPr id="175153" name="Line 49"/>
          <p:cNvSpPr>
            <a:spLocks noChangeShapeType="1"/>
          </p:cNvSpPr>
          <p:nvPr/>
        </p:nvSpPr>
        <p:spPr bwMode="auto">
          <a:xfrm flipV="1">
            <a:off x="5945187" y="933450"/>
            <a:ext cx="0" cy="1031875"/>
          </a:xfrm>
          <a:prstGeom prst="line">
            <a:avLst/>
          </a:prstGeom>
          <a:noFill/>
          <a:ln w="38100">
            <a:solidFill>
              <a:schemeClr val="tx1"/>
            </a:solidFill>
            <a:round/>
            <a:headEnd/>
            <a:tailEnd type="triangle" w="med" len="lg"/>
          </a:ln>
          <a:effectLst/>
        </p:spPr>
        <p:txBody>
          <a:bodyPr/>
          <a:lstStyle/>
          <a:p>
            <a:endParaRPr lang="en-US"/>
          </a:p>
        </p:txBody>
      </p:sp>
      <p:sp>
        <p:nvSpPr>
          <p:cNvPr id="175154" name="Text Box 50"/>
          <p:cNvSpPr txBox="1">
            <a:spLocks noChangeArrowheads="1"/>
          </p:cNvSpPr>
          <p:nvPr/>
        </p:nvSpPr>
        <p:spPr bwMode="auto">
          <a:xfrm>
            <a:off x="5357812" y="1970088"/>
            <a:ext cx="1271588" cy="581025"/>
          </a:xfrm>
          <a:prstGeom prst="rect">
            <a:avLst/>
          </a:prstGeom>
          <a:noFill/>
          <a:ln w="9525">
            <a:noFill/>
            <a:miter lim="800000"/>
            <a:headEnd/>
            <a:tailEnd/>
          </a:ln>
          <a:effectLst/>
        </p:spPr>
        <p:txBody>
          <a:bodyPr wrap="none">
            <a:spAutoFit/>
          </a:bodyPr>
          <a:lstStyle/>
          <a:p>
            <a:pPr algn="ctr"/>
            <a:r>
              <a:rPr lang="en-US">
                <a:latin typeface="Arial" charset="0"/>
              </a:rPr>
              <a:t>Direction of </a:t>
            </a:r>
          </a:p>
          <a:p>
            <a:pPr algn="ctr"/>
            <a:r>
              <a:rPr lang="en-US">
                <a:latin typeface="Arial" charset="0"/>
              </a:rPr>
              <a:t>travel</a:t>
            </a:r>
          </a:p>
        </p:txBody>
      </p:sp>
      <p:sp>
        <p:nvSpPr>
          <p:cNvPr id="175155" name="Text Box 51"/>
          <p:cNvSpPr txBox="1">
            <a:spLocks noChangeArrowheads="1"/>
          </p:cNvSpPr>
          <p:nvPr/>
        </p:nvSpPr>
        <p:spPr bwMode="auto">
          <a:xfrm>
            <a:off x="1890712" y="1660525"/>
            <a:ext cx="349250" cy="366713"/>
          </a:xfrm>
          <a:prstGeom prst="rect">
            <a:avLst/>
          </a:prstGeom>
          <a:noFill/>
          <a:ln w="9525">
            <a:noFill/>
            <a:miter lim="800000"/>
            <a:headEnd/>
            <a:tailEnd/>
          </a:ln>
          <a:effectLst/>
        </p:spPr>
        <p:txBody>
          <a:bodyPr wrap="none">
            <a:spAutoFit/>
          </a:bodyPr>
          <a:lstStyle/>
          <a:p>
            <a:r>
              <a:rPr lang="en-US" sz="1800" b="1">
                <a:latin typeface="Arial" charset="0"/>
              </a:rPr>
              <a:t>A</a:t>
            </a:r>
          </a:p>
        </p:txBody>
      </p:sp>
      <p:sp>
        <p:nvSpPr>
          <p:cNvPr id="175156" name="Text Box 52"/>
          <p:cNvSpPr txBox="1">
            <a:spLocks noChangeArrowheads="1"/>
          </p:cNvSpPr>
          <p:nvPr/>
        </p:nvSpPr>
        <p:spPr bwMode="auto">
          <a:xfrm>
            <a:off x="4198937" y="1660525"/>
            <a:ext cx="349250" cy="366713"/>
          </a:xfrm>
          <a:prstGeom prst="rect">
            <a:avLst/>
          </a:prstGeom>
          <a:noFill/>
          <a:ln w="9525">
            <a:noFill/>
            <a:miter lim="800000"/>
            <a:headEnd/>
            <a:tailEnd/>
          </a:ln>
          <a:effectLst/>
        </p:spPr>
        <p:txBody>
          <a:bodyPr wrap="none">
            <a:spAutoFit/>
          </a:bodyPr>
          <a:lstStyle/>
          <a:p>
            <a:r>
              <a:rPr lang="en-US" sz="1800" b="1">
                <a:latin typeface="Arial" charset="0"/>
              </a:rPr>
              <a:t>B</a:t>
            </a:r>
          </a:p>
        </p:txBody>
      </p:sp>
      <p:sp>
        <p:nvSpPr>
          <p:cNvPr id="175157" name="Text Box 53"/>
          <p:cNvSpPr txBox="1">
            <a:spLocks noChangeArrowheads="1"/>
          </p:cNvSpPr>
          <p:nvPr/>
        </p:nvSpPr>
        <p:spPr bwMode="auto">
          <a:xfrm>
            <a:off x="1774825" y="3952875"/>
            <a:ext cx="349250" cy="366713"/>
          </a:xfrm>
          <a:prstGeom prst="rect">
            <a:avLst/>
          </a:prstGeom>
          <a:noFill/>
          <a:ln w="9525">
            <a:noFill/>
            <a:miter lim="800000"/>
            <a:headEnd/>
            <a:tailEnd/>
          </a:ln>
          <a:effectLst/>
        </p:spPr>
        <p:txBody>
          <a:bodyPr wrap="none">
            <a:spAutoFit/>
          </a:bodyPr>
          <a:lstStyle/>
          <a:p>
            <a:r>
              <a:rPr lang="en-US" sz="1800" b="1">
                <a:latin typeface="Arial" charset="0"/>
              </a:rPr>
              <a:t>D</a:t>
            </a:r>
          </a:p>
        </p:txBody>
      </p:sp>
      <p:sp>
        <p:nvSpPr>
          <p:cNvPr id="175158" name="Text Box 54"/>
          <p:cNvSpPr txBox="1">
            <a:spLocks noChangeArrowheads="1"/>
          </p:cNvSpPr>
          <p:nvPr/>
        </p:nvSpPr>
        <p:spPr bwMode="auto">
          <a:xfrm>
            <a:off x="4219575" y="3930650"/>
            <a:ext cx="349250" cy="366713"/>
          </a:xfrm>
          <a:prstGeom prst="rect">
            <a:avLst/>
          </a:prstGeom>
          <a:noFill/>
          <a:ln w="9525">
            <a:noFill/>
            <a:miter lim="800000"/>
            <a:headEnd/>
            <a:tailEnd/>
          </a:ln>
          <a:effectLst/>
        </p:spPr>
        <p:txBody>
          <a:bodyPr wrap="none">
            <a:spAutoFit/>
          </a:bodyPr>
          <a:lstStyle/>
          <a:p>
            <a:r>
              <a:rPr lang="en-US" sz="1800" b="1">
                <a:latin typeface="Arial" charset="0"/>
              </a:rPr>
              <a:t>C</a:t>
            </a:r>
          </a:p>
        </p:txBody>
      </p:sp>
      <p:sp>
        <p:nvSpPr>
          <p:cNvPr id="175159" name="AutoShape 55"/>
          <p:cNvSpPr>
            <a:spLocks noChangeArrowheads="1"/>
          </p:cNvSpPr>
          <p:nvPr/>
        </p:nvSpPr>
        <p:spPr bwMode="auto">
          <a:xfrm rot="10040392">
            <a:off x="909637" y="1552575"/>
            <a:ext cx="381000" cy="331788"/>
          </a:xfrm>
          <a:prstGeom prst="irregularSeal2">
            <a:avLst/>
          </a:prstGeom>
          <a:solidFill>
            <a:srgbClr val="FFFF00">
              <a:alpha val="50000"/>
            </a:srgbClr>
          </a:solidFill>
          <a:ln w="6350">
            <a:solidFill>
              <a:srgbClr val="FF0000"/>
            </a:solidFill>
            <a:miter lim="800000"/>
            <a:headEnd/>
            <a:tailEnd/>
          </a:ln>
          <a:effectLst/>
        </p:spPr>
        <p:txBody>
          <a:bodyPr wrap="none" anchor="ctr"/>
          <a:lstStyle/>
          <a:p>
            <a:endParaRPr lang="en-US"/>
          </a:p>
        </p:txBody>
      </p:sp>
      <p:grpSp>
        <p:nvGrpSpPr>
          <p:cNvPr id="4" name="Group 56"/>
          <p:cNvGrpSpPr>
            <a:grpSpLocks noChangeAspect="1"/>
          </p:cNvGrpSpPr>
          <p:nvPr/>
        </p:nvGrpSpPr>
        <p:grpSpPr bwMode="auto">
          <a:xfrm rot="40139172" flipH="1" flipV="1">
            <a:off x="492919" y="1108869"/>
            <a:ext cx="382587" cy="650875"/>
            <a:chOff x="1248" y="48"/>
            <a:chExt cx="480" cy="363"/>
          </a:xfrm>
        </p:grpSpPr>
        <p:sp>
          <p:nvSpPr>
            <p:cNvPr id="175161" name="Freeform 57"/>
            <p:cNvSpPr>
              <a:spLocks noChangeAspect="1"/>
            </p:cNvSpPr>
            <p:nvPr/>
          </p:nvSpPr>
          <p:spPr bwMode="auto">
            <a:xfrm>
              <a:off x="1248" y="240"/>
              <a:ext cx="480" cy="165"/>
            </a:xfrm>
            <a:custGeom>
              <a:avLst/>
              <a:gdLst/>
              <a:ahLst/>
              <a:cxnLst>
                <a:cxn ang="0">
                  <a:pos x="0" y="165"/>
                </a:cxn>
                <a:cxn ang="0">
                  <a:pos x="117" y="27"/>
                </a:cxn>
                <a:cxn ang="0">
                  <a:pos x="231" y="3"/>
                </a:cxn>
                <a:cxn ang="0">
                  <a:pos x="378" y="36"/>
                </a:cxn>
                <a:cxn ang="0">
                  <a:pos x="480" y="165"/>
                </a:cxn>
              </a:cxnLst>
              <a:rect l="0" t="0" r="r" b="b"/>
              <a:pathLst>
                <a:path w="480" h="165">
                  <a:moveTo>
                    <a:pt x="0" y="165"/>
                  </a:moveTo>
                  <a:cubicBezTo>
                    <a:pt x="19" y="142"/>
                    <a:pt x="79" y="54"/>
                    <a:pt x="117" y="27"/>
                  </a:cubicBezTo>
                  <a:cubicBezTo>
                    <a:pt x="155" y="0"/>
                    <a:pt x="177" y="6"/>
                    <a:pt x="231" y="3"/>
                  </a:cubicBezTo>
                  <a:cubicBezTo>
                    <a:pt x="285" y="0"/>
                    <a:pt x="337" y="9"/>
                    <a:pt x="378" y="36"/>
                  </a:cubicBezTo>
                  <a:cubicBezTo>
                    <a:pt x="419" y="63"/>
                    <a:pt x="459" y="138"/>
                    <a:pt x="480" y="165"/>
                  </a:cubicBezTo>
                </a:path>
              </a:pathLst>
            </a:custGeom>
            <a:solidFill>
              <a:srgbClr val="DDDDDD"/>
            </a:solidFill>
            <a:ln w="12700" cmpd="sng">
              <a:solidFill>
                <a:srgbClr val="FF0000"/>
              </a:solidFill>
              <a:round/>
              <a:headEnd type="none" w="med" len="med"/>
              <a:tailEnd type="none" w="med" len="med"/>
            </a:ln>
            <a:effectLst/>
          </p:spPr>
          <p:txBody>
            <a:bodyPr/>
            <a:lstStyle/>
            <a:p>
              <a:endParaRPr lang="en-US"/>
            </a:p>
          </p:txBody>
        </p:sp>
        <p:sp>
          <p:nvSpPr>
            <p:cNvPr id="175162" name="Line 58"/>
            <p:cNvSpPr>
              <a:spLocks noChangeAspect="1" noChangeShapeType="1"/>
            </p:cNvSpPr>
            <p:nvPr/>
          </p:nvSpPr>
          <p:spPr bwMode="auto">
            <a:xfrm>
              <a:off x="1488" y="48"/>
              <a:ext cx="0" cy="360"/>
            </a:xfrm>
            <a:prstGeom prst="line">
              <a:avLst/>
            </a:prstGeom>
            <a:noFill/>
            <a:ln w="12700">
              <a:solidFill>
                <a:srgbClr val="FF0000"/>
              </a:solidFill>
              <a:round/>
              <a:headEnd type="triangle" w="med" len="med"/>
              <a:tailEnd/>
            </a:ln>
            <a:effectLst/>
          </p:spPr>
          <p:txBody>
            <a:bodyPr/>
            <a:lstStyle/>
            <a:p>
              <a:endParaRPr lang="en-US"/>
            </a:p>
          </p:txBody>
        </p:sp>
        <p:sp>
          <p:nvSpPr>
            <p:cNvPr id="175163" name="Line 59"/>
            <p:cNvSpPr>
              <a:spLocks noChangeAspect="1" noChangeShapeType="1"/>
            </p:cNvSpPr>
            <p:nvPr/>
          </p:nvSpPr>
          <p:spPr bwMode="auto">
            <a:xfrm>
              <a:off x="1425" y="249"/>
              <a:ext cx="0" cy="159"/>
            </a:xfrm>
            <a:prstGeom prst="line">
              <a:avLst/>
            </a:prstGeom>
            <a:noFill/>
            <a:ln w="12700">
              <a:solidFill>
                <a:srgbClr val="FF0000"/>
              </a:solidFill>
              <a:round/>
              <a:headEnd/>
              <a:tailEnd/>
            </a:ln>
            <a:effectLst/>
          </p:spPr>
          <p:txBody>
            <a:bodyPr/>
            <a:lstStyle/>
            <a:p>
              <a:endParaRPr lang="en-US"/>
            </a:p>
          </p:txBody>
        </p:sp>
        <p:sp>
          <p:nvSpPr>
            <p:cNvPr id="175164" name="Line 60"/>
            <p:cNvSpPr>
              <a:spLocks noChangeAspect="1" noChangeShapeType="1"/>
            </p:cNvSpPr>
            <p:nvPr/>
          </p:nvSpPr>
          <p:spPr bwMode="auto">
            <a:xfrm>
              <a:off x="1554" y="249"/>
              <a:ext cx="0" cy="159"/>
            </a:xfrm>
            <a:prstGeom prst="line">
              <a:avLst/>
            </a:prstGeom>
            <a:noFill/>
            <a:ln w="12700">
              <a:solidFill>
                <a:srgbClr val="FF0000"/>
              </a:solidFill>
              <a:round/>
              <a:headEnd/>
              <a:tailEnd/>
            </a:ln>
            <a:effectLst/>
          </p:spPr>
          <p:txBody>
            <a:bodyPr/>
            <a:lstStyle/>
            <a:p>
              <a:endParaRPr lang="en-US"/>
            </a:p>
          </p:txBody>
        </p:sp>
        <p:sp>
          <p:nvSpPr>
            <p:cNvPr id="175165" name="Line 61"/>
            <p:cNvSpPr>
              <a:spLocks noChangeAspect="1" noChangeShapeType="1"/>
            </p:cNvSpPr>
            <p:nvPr/>
          </p:nvSpPr>
          <p:spPr bwMode="auto">
            <a:xfrm>
              <a:off x="1329" y="300"/>
              <a:ext cx="0" cy="111"/>
            </a:xfrm>
            <a:prstGeom prst="line">
              <a:avLst/>
            </a:prstGeom>
            <a:noFill/>
            <a:ln w="12700">
              <a:solidFill>
                <a:srgbClr val="FF0000"/>
              </a:solidFill>
              <a:round/>
              <a:headEnd/>
              <a:tailEnd/>
            </a:ln>
            <a:effectLst/>
          </p:spPr>
          <p:txBody>
            <a:bodyPr/>
            <a:lstStyle/>
            <a:p>
              <a:endParaRPr lang="en-US"/>
            </a:p>
          </p:txBody>
        </p:sp>
        <p:sp>
          <p:nvSpPr>
            <p:cNvPr id="175166" name="Line 62"/>
            <p:cNvSpPr>
              <a:spLocks noChangeAspect="1" noChangeShapeType="1"/>
            </p:cNvSpPr>
            <p:nvPr/>
          </p:nvSpPr>
          <p:spPr bwMode="auto">
            <a:xfrm>
              <a:off x="1656" y="300"/>
              <a:ext cx="0" cy="111"/>
            </a:xfrm>
            <a:prstGeom prst="line">
              <a:avLst/>
            </a:prstGeom>
            <a:noFill/>
            <a:ln w="12700">
              <a:solidFill>
                <a:srgbClr val="FF0000"/>
              </a:solidFill>
              <a:round/>
              <a:headEnd/>
              <a:tailEnd/>
            </a:ln>
            <a:effectLst/>
          </p:spPr>
          <p:txBody>
            <a:bodyPr/>
            <a:lstStyle/>
            <a:p>
              <a:endParaRPr lang="en-US"/>
            </a:p>
          </p:txBody>
        </p:sp>
        <p:sp>
          <p:nvSpPr>
            <p:cNvPr id="175167" name="Line 63"/>
            <p:cNvSpPr>
              <a:spLocks noChangeAspect="1" noChangeShapeType="1"/>
            </p:cNvSpPr>
            <p:nvPr/>
          </p:nvSpPr>
          <p:spPr bwMode="auto">
            <a:xfrm>
              <a:off x="1374" y="270"/>
              <a:ext cx="0" cy="138"/>
            </a:xfrm>
            <a:prstGeom prst="line">
              <a:avLst/>
            </a:prstGeom>
            <a:noFill/>
            <a:ln w="12700">
              <a:solidFill>
                <a:srgbClr val="FF0000"/>
              </a:solidFill>
              <a:round/>
              <a:headEnd/>
              <a:tailEnd/>
            </a:ln>
            <a:effectLst/>
          </p:spPr>
          <p:txBody>
            <a:bodyPr/>
            <a:lstStyle/>
            <a:p>
              <a:endParaRPr lang="en-US"/>
            </a:p>
          </p:txBody>
        </p:sp>
        <p:sp>
          <p:nvSpPr>
            <p:cNvPr id="175168" name="Line 64"/>
            <p:cNvSpPr>
              <a:spLocks noChangeAspect="1" noChangeShapeType="1"/>
            </p:cNvSpPr>
            <p:nvPr/>
          </p:nvSpPr>
          <p:spPr bwMode="auto">
            <a:xfrm>
              <a:off x="1605" y="270"/>
              <a:ext cx="0" cy="138"/>
            </a:xfrm>
            <a:prstGeom prst="line">
              <a:avLst/>
            </a:prstGeom>
            <a:noFill/>
            <a:ln w="12700">
              <a:solidFill>
                <a:srgbClr val="FF0000"/>
              </a:solidFill>
              <a:round/>
              <a:headEnd/>
              <a:tailEnd/>
            </a:ln>
            <a:effectLst/>
          </p:spPr>
          <p:txBody>
            <a:bodyPr/>
            <a:lstStyle/>
            <a:p>
              <a:endParaRPr lang="en-US"/>
            </a:p>
          </p:txBody>
        </p:sp>
      </p:grpSp>
      <p:sp>
        <p:nvSpPr>
          <p:cNvPr id="175169" name="Text Box 65"/>
          <p:cNvSpPr txBox="1">
            <a:spLocks noChangeArrowheads="1"/>
          </p:cNvSpPr>
          <p:nvPr/>
        </p:nvSpPr>
        <p:spPr bwMode="auto">
          <a:xfrm rot="10022974">
            <a:off x="776287" y="1276350"/>
            <a:ext cx="184150" cy="336550"/>
          </a:xfrm>
          <a:prstGeom prst="rect">
            <a:avLst/>
          </a:prstGeom>
          <a:noFill/>
          <a:ln w="9525">
            <a:noFill/>
            <a:miter lim="800000"/>
            <a:headEnd/>
            <a:tailEnd/>
          </a:ln>
          <a:effectLst/>
        </p:spPr>
        <p:txBody>
          <a:bodyPr rot="10800000" wrap="none">
            <a:spAutoFit/>
          </a:bodyPr>
          <a:lstStyle/>
          <a:p>
            <a:pPr algn="ctr" eaLnBrk="0" hangingPunct="0"/>
            <a:endParaRPr lang="en-US" b="1">
              <a:latin typeface="Arial" charset="0"/>
            </a:endParaRPr>
          </a:p>
        </p:txBody>
      </p:sp>
      <p:sp>
        <p:nvSpPr>
          <p:cNvPr id="175170" name="Text Box 66"/>
          <p:cNvSpPr txBox="1">
            <a:spLocks noChangeArrowheads="1"/>
          </p:cNvSpPr>
          <p:nvPr/>
        </p:nvSpPr>
        <p:spPr bwMode="auto">
          <a:xfrm>
            <a:off x="0" y="4684693"/>
            <a:ext cx="6865938" cy="954107"/>
          </a:xfrm>
          <a:prstGeom prst="rect">
            <a:avLst/>
          </a:prstGeom>
          <a:noFill/>
          <a:ln w="9525">
            <a:noFill/>
            <a:miter lim="800000"/>
            <a:headEnd/>
            <a:tailEnd/>
          </a:ln>
          <a:effectLst/>
        </p:spPr>
        <p:txBody>
          <a:bodyPr>
            <a:spAutoFit/>
          </a:bodyPr>
          <a:lstStyle/>
          <a:p>
            <a:r>
              <a:rPr lang="en-US" sz="1400" dirty="0">
                <a:latin typeface="Arial" charset="0"/>
              </a:rPr>
              <a:t>Identifying element announces “CONTACT! Alpha!”</a:t>
            </a:r>
          </a:p>
          <a:p>
            <a:r>
              <a:rPr lang="en-US" sz="1400" dirty="0">
                <a:latin typeface="Arial" charset="0"/>
              </a:rPr>
              <a:t>The quadrant is centered on the middle of the movement formation and is oriented in the direction of travel.  The quadrant moves with the formation and allows more accurate target identification that the traditional clock method.</a:t>
            </a:r>
          </a:p>
        </p:txBody>
      </p:sp>
      <p:sp>
        <p:nvSpPr>
          <p:cNvPr id="68" name="Title 1"/>
          <p:cNvSpPr txBox="1">
            <a:spLocks/>
          </p:cNvSpPr>
          <p:nvPr/>
        </p:nvSpPr>
        <p:spPr>
          <a:xfrm>
            <a:off x="762000" y="228600"/>
            <a:ext cx="5486400" cy="457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ACTIONS ON CONTACT</a:t>
            </a:r>
            <a:endParaRPr kumimoji="0" lang="en-US" sz="24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1"/>
          </p:nvPr>
        </p:nvSpPr>
        <p:spPr>
          <a:xfrm>
            <a:off x="4572000" y="8504767"/>
            <a:ext cx="2171700" cy="486833"/>
          </a:xfrm>
        </p:spPr>
        <p:txBody>
          <a:bodyPr/>
          <a:lstStyle/>
          <a:p>
            <a:pPr algn="r"/>
            <a:fld id="{5BD4B687-9465-4B3E-82FF-957E4BE2BF53}" type="slidenum">
              <a:rPr lang="en-US"/>
              <a:pPr algn="r"/>
              <a:t>29</a:t>
            </a:fld>
            <a:endParaRPr lang="en-US" dirty="0"/>
          </a:p>
        </p:txBody>
      </p:sp>
      <p:sp>
        <p:nvSpPr>
          <p:cNvPr id="176130" name="Rectangle 2"/>
          <p:cNvSpPr>
            <a:spLocks noChangeArrowheads="1"/>
          </p:cNvSpPr>
          <p:nvPr/>
        </p:nvSpPr>
        <p:spPr bwMode="auto">
          <a:xfrm>
            <a:off x="228600" y="779651"/>
            <a:ext cx="6858000" cy="4478149"/>
          </a:xfrm>
          <a:prstGeom prst="rect">
            <a:avLst/>
          </a:prstGeom>
          <a:noFill/>
          <a:ln w="12700">
            <a:noFill/>
            <a:miter lim="800000"/>
            <a:headEnd/>
            <a:tailEnd/>
          </a:ln>
          <a:effectLst/>
        </p:spPr>
        <p:txBody>
          <a:bodyPr>
            <a:spAutoFit/>
          </a:bodyPr>
          <a:lstStyle/>
          <a:p>
            <a:pPr indent="-228600" eaLnBrk="0" hangingPunct="0">
              <a:tabLst>
                <a:tab pos="114300" algn="l"/>
                <a:tab pos="342900" algn="l"/>
                <a:tab pos="457200" algn="l"/>
              </a:tabLst>
            </a:pPr>
            <a:r>
              <a:rPr lang="en-US" sz="1500" b="1" dirty="0">
                <a:latin typeface="Arial" charset="0"/>
                <a:cs typeface="Times New Roman" pitchFamily="18" charset="0"/>
              </a:rPr>
              <a:t>Indirect Fire </a:t>
            </a:r>
          </a:p>
          <a:p>
            <a:pPr indent="-228600" eaLnBrk="0" hangingPunct="0">
              <a:tabLst>
                <a:tab pos="114300" algn="l"/>
                <a:tab pos="342900" algn="l"/>
                <a:tab pos="457200" algn="l"/>
              </a:tabLst>
            </a:pPr>
            <a:r>
              <a:rPr lang="en-US" sz="1500" dirty="0">
                <a:latin typeface="Arial" charset="0"/>
                <a:cs typeface="Times New Roman" pitchFamily="18" charset="0"/>
              </a:rPr>
              <a:t>	1.  If element is moving:</a:t>
            </a:r>
          </a:p>
          <a:p>
            <a:pPr indent="-228600" eaLnBrk="0" hangingPunct="0">
              <a:tabLst>
                <a:tab pos="114300" algn="l"/>
                <a:tab pos="342900" algn="l"/>
                <a:tab pos="457200" algn="l"/>
              </a:tabLst>
            </a:pPr>
            <a:r>
              <a:rPr lang="en-US" sz="1500" dirty="0">
                <a:latin typeface="Arial" charset="0"/>
                <a:cs typeface="Times New Roman" pitchFamily="18" charset="0"/>
              </a:rPr>
              <a:t>		</a:t>
            </a:r>
            <a:r>
              <a:rPr lang="en-US" sz="1500" dirty="0" err="1">
                <a:latin typeface="Arial" charset="0"/>
                <a:cs typeface="Times New Roman" pitchFamily="18" charset="0"/>
              </a:rPr>
              <a:t>a.Immediately</a:t>
            </a:r>
            <a:r>
              <a:rPr lang="en-US" sz="1500" dirty="0">
                <a:latin typeface="Arial" charset="0"/>
                <a:cs typeface="Times New Roman" pitchFamily="18" charset="0"/>
              </a:rPr>
              <a:t> close hatches If NBC threat is likely, don 				protective mask and gloves.</a:t>
            </a:r>
          </a:p>
          <a:p>
            <a:pPr indent="-228600" eaLnBrk="0" hangingPunct="0">
              <a:tabLst>
                <a:tab pos="114300" algn="l"/>
                <a:tab pos="342900" algn="l"/>
                <a:tab pos="457200" algn="l"/>
              </a:tabLst>
            </a:pPr>
            <a:r>
              <a:rPr lang="en-US" sz="1500" dirty="0">
                <a:latin typeface="Arial" charset="0"/>
                <a:cs typeface="Times New Roman" pitchFamily="18" charset="0"/>
              </a:rPr>
              <a:t>		b. Avoid impact area or continue to move through the area - 			continuing straight  through the arty is where the enemy 				wants you to go (i.e., his kill sack), move at  a 90 degree 		.		angle.</a:t>
            </a:r>
          </a:p>
          <a:p>
            <a:pPr indent="-228600" eaLnBrk="0" hangingPunct="0">
              <a:tabLst>
                <a:tab pos="114300" algn="l"/>
                <a:tab pos="342900" algn="l"/>
                <a:tab pos="457200" algn="l"/>
              </a:tabLst>
            </a:pPr>
            <a:r>
              <a:rPr lang="en-US" sz="1500" dirty="0">
                <a:latin typeface="Arial" charset="0"/>
                <a:cs typeface="Times New Roman" pitchFamily="18" charset="0"/>
              </a:rPr>
              <a:t>	   	c.  Send contact report.</a:t>
            </a:r>
          </a:p>
          <a:p>
            <a:pPr indent="-228600" eaLnBrk="0" hangingPunct="0">
              <a:tabLst>
                <a:tab pos="114300" algn="l"/>
                <a:tab pos="342900" algn="l"/>
                <a:tab pos="457200" algn="l"/>
              </a:tabLst>
            </a:pPr>
            <a:r>
              <a:rPr lang="en-US" sz="1500" dirty="0">
                <a:latin typeface="Arial" charset="0"/>
                <a:cs typeface="Times New Roman" pitchFamily="18" charset="0"/>
              </a:rPr>
              <a:t>	2.  If element is stationary:</a:t>
            </a:r>
          </a:p>
          <a:p>
            <a:pPr indent="-228600" eaLnBrk="0" hangingPunct="0">
              <a:tabLst>
                <a:tab pos="114300" algn="l"/>
                <a:tab pos="342900" algn="l"/>
                <a:tab pos="457200" algn="l"/>
              </a:tabLst>
            </a:pPr>
            <a:r>
              <a:rPr lang="en-US" sz="1500" dirty="0">
                <a:latin typeface="Arial" charset="0"/>
                <a:cs typeface="Times New Roman" pitchFamily="18" charset="0"/>
              </a:rPr>
              <a:t>		a.  Immediately close </a:t>
            </a:r>
            <a:r>
              <a:rPr lang="en-US" sz="1500" dirty="0" smtClean="0">
                <a:latin typeface="Arial" charset="0"/>
                <a:cs typeface="Times New Roman" pitchFamily="18" charset="0"/>
              </a:rPr>
              <a:t>hatches.</a:t>
            </a:r>
            <a:endParaRPr lang="en-US" sz="1500" dirty="0">
              <a:latin typeface="Arial" charset="0"/>
              <a:cs typeface="Times New Roman" pitchFamily="18" charset="0"/>
            </a:endParaRPr>
          </a:p>
          <a:p>
            <a:pPr indent="-228600" eaLnBrk="0" hangingPunct="0">
              <a:tabLst>
                <a:tab pos="114300" algn="l"/>
                <a:tab pos="342900" algn="l"/>
                <a:tab pos="457200" algn="l"/>
              </a:tabLst>
            </a:pPr>
            <a:r>
              <a:rPr lang="en-US" sz="1500" dirty="0">
                <a:latin typeface="Arial" charset="0"/>
                <a:cs typeface="Times New Roman" pitchFamily="18" charset="0"/>
              </a:rPr>
              <a:t>		b.  Move out of the impact area to covered position.</a:t>
            </a:r>
          </a:p>
          <a:p>
            <a:pPr indent="-228600" eaLnBrk="0" hangingPunct="0">
              <a:tabLst>
                <a:tab pos="114300" algn="l"/>
                <a:tab pos="342900" algn="l"/>
                <a:tab pos="457200" algn="l"/>
              </a:tabLst>
            </a:pPr>
            <a:r>
              <a:rPr lang="en-US" sz="1500" dirty="0">
                <a:latin typeface="Arial" charset="0"/>
                <a:cs typeface="Times New Roman" pitchFamily="18" charset="0"/>
              </a:rPr>
              <a:t>		c.  Element may need to remain in defensive positions.</a:t>
            </a:r>
          </a:p>
          <a:p>
            <a:pPr indent="-228600" eaLnBrk="0" hangingPunct="0">
              <a:tabLst>
                <a:tab pos="114300" algn="l"/>
                <a:tab pos="342900" algn="l"/>
                <a:tab pos="457200" algn="l"/>
              </a:tabLst>
            </a:pPr>
            <a:r>
              <a:rPr lang="en-US" sz="1500" dirty="0">
                <a:latin typeface="Arial" charset="0"/>
                <a:cs typeface="Times New Roman" pitchFamily="18" charset="0"/>
              </a:rPr>
              <a:t>		d.  Send contact report.</a:t>
            </a:r>
          </a:p>
          <a:p>
            <a:pPr indent="-228600" eaLnBrk="0" hangingPunct="0">
              <a:tabLst>
                <a:tab pos="114300" algn="l"/>
                <a:tab pos="342900" algn="l"/>
                <a:tab pos="457200" algn="l"/>
              </a:tabLst>
            </a:pPr>
            <a:r>
              <a:rPr lang="en-US" sz="1500" dirty="0">
                <a:latin typeface="Arial" charset="0"/>
                <a:cs typeface="Times New Roman" pitchFamily="18" charset="0"/>
              </a:rPr>
              <a:t>	3.  Based on OPORD/FRAGO or type of incoming rounds, unit 			may have to react to chemical contact.</a:t>
            </a:r>
          </a:p>
          <a:p>
            <a:pPr indent="-228600" eaLnBrk="0" hangingPunct="0">
              <a:tabLst>
                <a:tab pos="114300" algn="l"/>
                <a:tab pos="342900" algn="l"/>
                <a:tab pos="457200" algn="l"/>
              </a:tabLst>
            </a:pPr>
            <a:r>
              <a:rPr lang="en-US" sz="1500" dirty="0">
                <a:latin typeface="Arial" charset="0"/>
                <a:cs typeface="Times New Roman" pitchFamily="18" charset="0"/>
              </a:rPr>
              <a:t>	4.  PL sends updated SALT report and recommended COA.</a:t>
            </a:r>
          </a:p>
          <a:p>
            <a:pPr indent="-228600" eaLnBrk="0" hangingPunct="0">
              <a:tabLst>
                <a:tab pos="114300" algn="l"/>
                <a:tab pos="342900" algn="l"/>
                <a:tab pos="457200" algn="l"/>
              </a:tabLst>
            </a:pPr>
            <a:r>
              <a:rPr lang="en-US" sz="1500" dirty="0">
                <a:latin typeface="Arial" charset="0"/>
                <a:cs typeface="Times New Roman" pitchFamily="18" charset="0"/>
              </a:rPr>
              <a:t>	5.  PL issues battle order for platoon to execute.</a:t>
            </a:r>
          </a:p>
          <a:p>
            <a:pPr indent="-228600" eaLnBrk="0" hangingPunct="0">
              <a:tabLst>
                <a:tab pos="114300" algn="l"/>
                <a:tab pos="342900" algn="l"/>
                <a:tab pos="457200" algn="l"/>
              </a:tabLst>
            </a:pPr>
            <a:endParaRPr lang="en-US" sz="1500" dirty="0">
              <a:latin typeface="Arial" charset="0"/>
            </a:endParaRPr>
          </a:p>
        </p:txBody>
      </p:sp>
      <p:sp>
        <p:nvSpPr>
          <p:cNvPr id="176131" name="Rectangle 3"/>
          <p:cNvSpPr>
            <a:spLocks noChangeArrowheads="1"/>
          </p:cNvSpPr>
          <p:nvPr/>
        </p:nvSpPr>
        <p:spPr bwMode="auto">
          <a:xfrm>
            <a:off x="0" y="4895850"/>
            <a:ext cx="6858000" cy="4016484"/>
          </a:xfrm>
          <a:prstGeom prst="rect">
            <a:avLst/>
          </a:prstGeom>
          <a:noFill/>
          <a:ln w="12700">
            <a:noFill/>
            <a:miter lim="800000"/>
            <a:headEnd/>
            <a:tailEnd/>
          </a:ln>
          <a:effectLst/>
        </p:spPr>
        <p:txBody>
          <a:bodyPr>
            <a:spAutoFit/>
          </a:bodyPr>
          <a:lstStyle/>
          <a:p>
            <a:pPr eaLnBrk="0" hangingPunct="0">
              <a:tabLst>
                <a:tab pos="406400" algn="l"/>
                <a:tab pos="571500" algn="l"/>
              </a:tabLst>
            </a:pPr>
            <a:r>
              <a:rPr lang="en-US" sz="1500" dirty="0">
                <a:latin typeface="Arial" charset="0"/>
                <a:cs typeface="Arial" charset="0"/>
              </a:rPr>
              <a:t>  </a:t>
            </a:r>
            <a:r>
              <a:rPr lang="en-US" sz="1500" b="1" dirty="0">
                <a:latin typeface="Arial" charset="0"/>
                <a:cs typeface="Arial" charset="0"/>
              </a:rPr>
              <a:t>Air </a:t>
            </a:r>
            <a:endParaRPr lang="en-US" sz="1500" b="1" dirty="0">
              <a:latin typeface="Arial" charset="0"/>
              <a:cs typeface="Times New Roman" pitchFamily="18" charset="0"/>
            </a:endParaRPr>
          </a:p>
          <a:p>
            <a:pPr eaLnBrk="0" hangingPunct="0">
              <a:tabLst>
                <a:tab pos="406400" algn="l"/>
                <a:tab pos="571500" algn="l"/>
              </a:tabLst>
            </a:pPr>
            <a:r>
              <a:rPr lang="en-US" sz="1500" dirty="0">
                <a:latin typeface="Arial" charset="0"/>
                <a:cs typeface="Arial" charset="0"/>
              </a:rPr>
              <a:t>	1.  Alert the unit with contact report (“Contact, Red Air, [Cardinal 		Direction]”).</a:t>
            </a:r>
            <a:endParaRPr lang="en-US" sz="1500" dirty="0">
              <a:latin typeface="Arial" charset="0"/>
              <a:cs typeface="Times New Roman" pitchFamily="18" charset="0"/>
            </a:endParaRPr>
          </a:p>
          <a:p>
            <a:pPr eaLnBrk="0" hangingPunct="0">
              <a:tabLst>
                <a:tab pos="406400" algn="l"/>
                <a:tab pos="571500" algn="l"/>
              </a:tabLst>
            </a:pPr>
            <a:r>
              <a:rPr lang="en-US" sz="1500" dirty="0">
                <a:latin typeface="Arial" charset="0"/>
                <a:cs typeface="Arial" charset="0"/>
              </a:rPr>
              <a:t>	2.  Vehicle commanders prepare to engage aircraft with machine 		guns.</a:t>
            </a:r>
            <a:endParaRPr lang="en-US" sz="1500" dirty="0">
              <a:latin typeface="Arial" charset="0"/>
              <a:cs typeface="Times New Roman" pitchFamily="18" charset="0"/>
            </a:endParaRPr>
          </a:p>
          <a:p>
            <a:pPr eaLnBrk="0" hangingPunct="0">
              <a:tabLst>
                <a:tab pos="406400" algn="l"/>
                <a:tab pos="571500" algn="l"/>
              </a:tabLst>
            </a:pPr>
            <a:r>
              <a:rPr lang="en-US" sz="1500" dirty="0">
                <a:latin typeface="Arial" charset="0"/>
                <a:cs typeface="Arial" charset="0"/>
              </a:rPr>
              <a:t>	3.  If element is not in the direct path of the aircraft, the element 		executes the following passive air defense measures:</a:t>
            </a:r>
            <a:endParaRPr lang="en-US" sz="1500" dirty="0">
              <a:latin typeface="Arial" charset="0"/>
              <a:cs typeface="Times New Roman" pitchFamily="18" charset="0"/>
            </a:endParaRPr>
          </a:p>
          <a:p>
            <a:pPr eaLnBrk="0" hangingPunct="0">
              <a:tabLst>
                <a:tab pos="406400" algn="l"/>
                <a:tab pos="571500" algn="l"/>
              </a:tabLst>
            </a:pPr>
            <a:r>
              <a:rPr lang="en-US" sz="1500" dirty="0">
                <a:latin typeface="Arial" charset="0"/>
                <a:cs typeface="Arial" charset="0"/>
              </a:rPr>
              <a:t>		a.  Seek cover and concealment.</a:t>
            </a:r>
            <a:endParaRPr lang="en-US" sz="1500" dirty="0">
              <a:latin typeface="Arial" charset="0"/>
              <a:cs typeface="Times New Roman" pitchFamily="18" charset="0"/>
            </a:endParaRPr>
          </a:p>
          <a:p>
            <a:pPr eaLnBrk="0" hangingPunct="0">
              <a:tabLst>
                <a:tab pos="406400" algn="l"/>
                <a:tab pos="571500" algn="l"/>
              </a:tabLst>
            </a:pPr>
            <a:r>
              <a:rPr lang="en-US" sz="1500" dirty="0">
                <a:latin typeface="Arial" charset="0"/>
                <a:cs typeface="Arial" charset="0"/>
              </a:rPr>
              <a:t>		b.  Continue mission considering MTETT.</a:t>
            </a:r>
            <a:endParaRPr lang="en-US" sz="1500" dirty="0">
              <a:latin typeface="Arial" charset="0"/>
              <a:cs typeface="Times New Roman" pitchFamily="18" charset="0"/>
            </a:endParaRPr>
          </a:p>
          <a:p>
            <a:pPr eaLnBrk="0" hangingPunct="0">
              <a:tabLst>
                <a:tab pos="406400" algn="l"/>
                <a:tab pos="571500" algn="l"/>
              </a:tabLst>
            </a:pPr>
            <a:r>
              <a:rPr lang="en-US" sz="1500" dirty="0">
                <a:latin typeface="Arial" charset="0"/>
                <a:cs typeface="Arial" charset="0"/>
              </a:rPr>
              <a:t>	4.  If element is in the direct path of the aircraft, executes the 		following actions:</a:t>
            </a:r>
            <a:endParaRPr lang="en-US" sz="1500" dirty="0">
              <a:latin typeface="Arial" charset="0"/>
              <a:cs typeface="Times New Roman" pitchFamily="18" charset="0"/>
            </a:endParaRPr>
          </a:p>
          <a:p>
            <a:pPr eaLnBrk="0" hangingPunct="0">
              <a:tabLst>
                <a:tab pos="406400" algn="l"/>
                <a:tab pos="571500" algn="l"/>
              </a:tabLst>
            </a:pPr>
            <a:r>
              <a:rPr lang="en-US" sz="1500" dirty="0">
                <a:latin typeface="Arial" charset="0"/>
                <a:cs typeface="Arial" charset="0"/>
              </a:rPr>
              <a:t> 		a.  Disperse from the aircrafts flight path at 45-degree angles.</a:t>
            </a:r>
            <a:endParaRPr lang="en-US" sz="1500" dirty="0">
              <a:latin typeface="Arial" charset="0"/>
              <a:cs typeface="Times New Roman" pitchFamily="18" charset="0"/>
            </a:endParaRPr>
          </a:p>
          <a:p>
            <a:pPr eaLnBrk="0" hangingPunct="0">
              <a:tabLst>
                <a:tab pos="406400" algn="l"/>
                <a:tab pos="571500" algn="l"/>
              </a:tabLst>
            </a:pPr>
            <a:r>
              <a:rPr lang="en-US" sz="1500" dirty="0">
                <a:latin typeface="Arial" charset="0"/>
                <a:cs typeface="Arial" charset="0"/>
              </a:rPr>
              <a:t>		b.  Maintain a 100 meter interval between vehicles.</a:t>
            </a:r>
            <a:endParaRPr lang="en-US" sz="1500" dirty="0">
              <a:latin typeface="Arial" charset="0"/>
              <a:cs typeface="Times New Roman" pitchFamily="18" charset="0"/>
            </a:endParaRPr>
          </a:p>
          <a:p>
            <a:pPr eaLnBrk="0" hangingPunct="0">
              <a:tabLst>
                <a:tab pos="406400" algn="l"/>
                <a:tab pos="571500" algn="l"/>
              </a:tabLst>
            </a:pPr>
            <a:r>
              <a:rPr lang="en-US" sz="1500" dirty="0">
                <a:latin typeface="Arial" charset="0"/>
                <a:cs typeface="Arial" charset="0"/>
              </a:rPr>
              <a:t>		c.  Element fires at aircraft IAW proper lead technique.</a:t>
            </a:r>
            <a:endParaRPr lang="en-US" sz="1500" dirty="0">
              <a:latin typeface="Arial" charset="0"/>
              <a:cs typeface="Times New Roman" pitchFamily="18" charset="0"/>
            </a:endParaRPr>
          </a:p>
          <a:p>
            <a:pPr eaLnBrk="0" hangingPunct="0">
              <a:tabLst>
                <a:tab pos="406400" algn="l"/>
                <a:tab pos="571500" algn="l"/>
              </a:tabLst>
            </a:pPr>
            <a:r>
              <a:rPr lang="en-US" sz="1500" dirty="0">
                <a:latin typeface="Arial" charset="0"/>
                <a:cs typeface="Arial" charset="0"/>
              </a:rPr>
              <a:t>	5.  PL sends updated SALT report and recommended COA .</a:t>
            </a:r>
            <a:endParaRPr lang="en-US" sz="1500" dirty="0">
              <a:latin typeface="Arial" charset="0"/>
              <a:cs typeface="Times New Roman" pitchFamily="18" charset="0"/>
            </a:endParaRPr>
          </a:p>
          <a:p>
            <a:pPr eaLnBrk="0" hangingPunct="0">
              <a:tabLst>
                <a:tab pos="406400" algn="l"/>
                <a:tab pos="571500" algn="l"/>
              </a:tabLst>
            </a:pPr>
            <a:r>
              <a:rPr lang="en-US" sz="1500" dirty="0">
                <a:latin typeface="Arial" charset="0"/>
                <a:cs typeface="Arial" charset="0"/>
              </a:rPr>
              <a:t>	6.  PL issues battle order for platoon to execute.</a:t>
            </a:r>
            <a:endParaRPr lang="en-US" sz="1500" dirty="0">
              <a:latin typeface="Arial" charset="0"/>
              <a:cs typeface="Times New Roman" pitchFamily="18" charset="0"/>
            </a:endParaRPr>
          </a:p>
          <a:p>
            <a:pPr eaLnBrk="0" hangingPunct="0">
              <a:tabLst>
                <a:tab pos="406400" algn="l"/>
                <a:tab pos="571500" algn="l"/>
              </a:tabLst>
            </a:pPr>
            <a:endParaRPr lang="en-US" sz="1500" dirty="0"/>
          </a:p>
        </p:txBody>
      </p:sp>
      <p:sp>
        <p:nvSpPr>
          <p:cNvPr id="6" name="Title 1"/>
          <p:cNvSpPr txBox="1">
            <a:spLocks/>
          </p:cNvSpPr>
          <p:nvPr/>
        </p:nvSpPr>
        <p:spPr>
          <a:xfrm>
            <a:off x="762000" y="228600"/>
            <a:ext cx="5486400" cy="457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ACTIONS ON CONTACT</a:t>
            </a:r>
            <a:endParaRPr kumimoji="0" lang="en-US" sz="24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28600" y="838200"/>
            <a:ext cx="6400800" cy="8305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685800" marR="0" lvl="1" indent="-228600" algn="l" defTabSz="914400" rtl="0" eaLnBrk="1" fontAlgn="base" latinLnBrk="0" hangingPunct="1">
              <a:lnSpc>
                <a:spcPct val="100000"/>
              </a:lnSpc>
              <a:spcBef>
                <a:spcPct val="0"/>
              </a:spcBef>
              <a:spcAft>
                <a:spcPct val="0"/>
              </a:spcAft>
              <a:buClrTx/>
              <a:buSzTx/>
              <a:buFont typeface="+mj-lt"/>
              <a:buAutoNum type="arabicPeriod"/>
              <a:tabLst/>
            </a:pPr>
            <a:endParaRPr kumimoji="0" lang="en-US" sz="1200" b="0" i="0" u="none" strike="noStrike" cap="none" dirty="0" smtClean="0">
              <a:ln>
                <a:noFill/>
              </a:ln>
              <a:solidFill>
                <a:srgbClr val="000000"/>
              </a:solidFill>
              <a:effectLst/>
              <a:latin typeface="Arial" pitchFamily="34" charset="0"/>
              <a:cs typeface="Arial" pitchFamily="34" charset="0"/>
            </a:endParaRPr>
          </a:p>
          <a:p>
            <a:pPr marL="685800" marR="0" lvl="1" indent="-228600" algn="l" defTabSz="914400" rtl="0" eaLnBrk="1" fontAlgn="base" latinLnBrk="0" hangingPunct="1">
              <a:lnSpc>
                <a:spcPct val="100000"/>
              </a:lnSpc>
              <a:spcBef>
                <a:spcPct val="0"/>
              </a:spcBef>
              <a:spcAft>
                <a:spcPct val="0"/>
              </a:spcAft>
              <a:buClrTx/>
              <a:buSzTx/>
              <a:buFont typeface="+mj-lt"/>
              <a:buAutoNum type="arabicPeriod"/>
              <a:tabLst/>
            </a:pPr>
            <a:r>
              <a:rPr kumimoji="0" lang="en-US" sz="1400" b="0" i="0" u="none" strike="noStrike" cap="none" dirty="0" smtClean="0">
                <a:ln>
                  <a:noFill/>
                </a:ln>
                <a:solidFill>
                  <a:srgbClr val="000000"/>
                </a:solidFill>
                <a:effectLst/>
                <a:latin typeface="Arial" pitchFamily="34" charset="0"/>
                <a:cs typeface="Arial" pitchFamily="34" charset="0"/>
              </a:rPr>
              <a:t>GRAPHIC: GRAPHICS WILL BE ON, AT A MINIMUM, THE ISSUED MAP.  FBCB2 GRAPHIC WILL ALSO BE CREATED AND DISTRIBUTED IF TIME PERMITS. THE GUNNERS ARE REPONSIBLE FOR ENSURING THEIR VC’S GRAHICS ARE COMPLETE W/ NO LESS THAN THE MINIMUM REQS </a:t>
            </a:r>
          </a:p>
          <a:p>
            <a:pPr marL="685800" marR="0" lvl="1" indent="-228600" algn="l" defTabSz="914400" rtl="0" eaLnBrk="1" fontAlgn="base" latinLnBrk="0" hangingPunct="1">
              <a:lnSpc>
                <a:spcPct val="100000"/>
              </a:lnSpc>
              <a:spcBef>
                <a:spcPct val="0"/>
              </a:spcBef>
              <a:spcAft>
                <a:spcPct val="0"/>
              </a:spcAft>
              <a:buClrTx/>
              <a:buSzTx/>
              <a:buFont typeface="+mj-lt"/>
              <a:buAutoNum type="arabicPeriod"/>
              <a:tabLst/>
            </a:pPr>
            <a:endParaRPr kumimoji="0" lang="en-US" sz="1400" b="0" i="0" u="none" strike="noStrike" cap="none" dirty="0" smtClean="0">
              <a:ln>
                <a:noFill/>
              </a:ln>
              <a:solidFill>
                <a:srgbClr val="000000"/>
              </a:solidFill>
              <a:effectLst/>
              <a:latin typeface="Arial" pitchFamily="34" charset="0"/>
              <a:cs typeface="Arial" pitchFamily="34" charset="0"/>
            </a:endParaRPr>
          </a:p>
          <a:p>
            <a:pPr marL="685800" marR="0" lvl="1" indent="-228600" algn="l" defTabSz="914400" rtl="0" eaLnBrk="1" fontAlgn="base" latinLnBrk="0" hangingPunct="1">
              <a:lnSpc>
                <a:spcPct val="100000"/>
              </a:lnSpc>
              <a:spcBef>
                <a:spcPct val="0"/>
              </a:spcBef>
              <a:spcAft>
                <a:spcPct val="0"/>
              </a:spcAft>
              <a:buClrTx/>
              <a:buSzTx/>
              <a:tabLst/>
            </a:pPr>
            <a:r>
              <a:rPr lang="en-US" sz="1400" dirty="0" smtClean="0">
                <a:latin typeface="Arial" pitchFamily="34" charset="0"/>
                <a:cs typeface="Arial" pitchFamily="34" charset="0"/>
              </a:rPr>
              <a:t>2</a:t>
            </a:r>
            <a:r>
              <a:rPr kumimoji="0" lang="en-US" sz="1400" b="0" i="0" u="none" strike="noStrike" cap="none" dirty="0" smtClean="0">
                <a:ln>
                  <a:noFill/>
                </a:ln>
                <a:solidFill>
                  <a:schemeClr val="tx1"/>
                </a:solidFill>
                <a:effectLst/>
                <a:latin typeface="Arial" pitchFamily="34" charset="0"/>
                <a:cs typeface="Arial" pitchFamily="34" charset="0"/>
              </a:rPr>
              <a:t>.	</a:t>
            </a:r>
            <a:r>
              <a:rPr kumimoji="0" lang="en-US" sz="1400" b="0" i="0" u="none" strike="noStrike" cap="none" dirty="0" smtClean="0">
                <a:ln>
                  <a:noFill/>
                </a:ln>
                <a:solidFill>
                  <a:srgbClr val="000000"/>
                </a:solidFill>
                <a:effectLst/>
                <a:latin typeface="Arial" pitchFamily="34" charset="0"/>
                <a:cs typeface="Arial" pitchFamily="34" charset="0"/>
              </a:rPr>
              <a:t>MINUMUM GRAPHIC REQUIREMENTS:</a:t>
            </a:r>
          </a:p>
          <a:p>
            <a:pPr marL="914400" marR="0" lvl="2"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US" sz="1400" b="0" i="0" u="none" strike="noStrike" cap="none" dirty="0" smtClean="0">
                <a:ln>
                  <a:noFill/>
                </a:ln>
                <a:solidFill>
                  <a:srgbClr val="000000"/>
                </a:solidFill>
                <a:effectLst/>
                <a:latin typeface="Arial" pitchFamily="34" charset="0"/>
                <a:cs typeface="Arial" pitchFamily="34" charset="0"/>
              </a:rPr>
              <a:t>UNIT BOUNDARDS:BDE,SQD(IF APPLICABLE),TRP,PLT,SEC </a:t>
            </a:r>
            <a:r>
              <a:rPr kumimoji="0" lang="en-US" sz="1400" b="1" i="0" u="none" strike="noStrike" cap="none" dirty="0" smtClean="0">
                <a:ln>
                  <a:noFill/>
                </a:ln>
                <a:solidFill>
                  <a:srgbClr val="000000"/>
                </a:solidFill>
                <a:effectLst/>
                <a:latin typeface="Arial" pitchFamily="34" charset="0"/>
                <a:cs typeface="Arial" pitchFamily="34" charset="0"/>
              </a:rPr>
              <a:t>(BLACK)</a:t>
            </a:r>
            <a:endParaRPr kumimoji="0" lang="en-US" sz="1400" b="0" i="0" u="none" strike="noStrike" cap="none" dirty="0" smtClean="0">
              <a:ln>
                <a:noFill/>
              </a:ln>
              <a:solidFill>
                <a:srgbClr val="000000"/>
              </a:solidFill>
              <a:effectLst/>
              <a:latin typeface="Arial" pitchFamily="34" charset="0"/>
              <a:cs typeface="Arial" pitchFamily="34" charset="0"/>
            </a:endParaRPr>
          </a:p>
          <a:p>
            <a:pPr marL="914400" marR="0" lvl="2"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US" sz="1400" b="0" i="0" u="none" strike="noStrike" cap="none" dirty="0" smtClean="0">
                <a:ln>
                  <a:noFill/>
                </a:ln>
                <a:solidFill>
                  <a:srgbClr val="000000"/>
                </a:solidFill>
                <a:effectLst/>
                <a:latin typeface="Arial" pitchFamily="34" charset="0"/>
                <a:cs typeface="Arial" pitchFamily="34" charset="0"/>
              </a:rPr>
              <a:t>LOA</a:t>
            </a:r>
            <a:r>
              <a:rPr kumimoji="0" lang="en-US" sz="1400" b="1" i="0" u="none" strike="noStrike" cap="none" dirty="0" smtClean="0">
                <a:ln>
                  <a:noFill/>
                </a:ln>
                <a:solidFill>
                  <a:srgbClr val="000000"/>
                </a:solidFill>
                <a:effectLst/>
                <a:latin typeface="Arial" pitchFamily="34" charset="0"/>
                <a:cs typeface="Arial" pitchFamily="34" charset="0"/>
              </a:rPr>
              <a:t>(BLACK)</a:t>
            </a:r>
            <a:endParaRPr kumimoji="0" lang="en-US" sz="1400" b="0" i="0" u="none" strike="noStrike" cap="none" dirty="0" smtClean="0">
              <a:ln>
                <a:noFill/>
              </a:ln>
              <a:solidFill>
                <a:srgbClr val="000000"/>
              </a:solidFill>
              <a:effectLst/>
              <a:latin typeface="Arial" pitchFamily="34" charset="0"/>
              <a:cs typeface="Arial" pitchFamily="34" charset="0"/>
            </a:endParaRPr>
          </a:p>
          <a:p>
            <a:pPr marL="914400" marR="0" lvl="2"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US" sz="1400" b="0" i="0" u="none" strike="noStrike" cap="none" dirty="0" smtClean="0">
                <a:ln>
                  <a:noFill/>
                </a:ln>
                <a:solidFill>
                  <a:srgbClr val="000000"/>
                </a:solidFill>
                <a:effectLst/>
                <a:latin typeface="Arial" pitchFamily="34" charset="0"/>
                <a:cs typeface="Arial" pitchFamily="34" charset="0"/>
              </a:rPr>
              <a:t>LD</a:t>
            </a:r>
            <a:r>
              <a:rPr kumimoji="0" lang="en-US" sz="1400" b="1" i="0" u="none" strike="noStrike" cap="none" dirty="0" smtClean="0">
                <a:ln>
                  <a:noFill/>
                </a:ln>
                <a:solidFill>
                  <a:srgbClr val="000000"/>
                </a:solidFill>
                <a:effectLst/>
                <a:latin typeface="Arial" pitchFamily="34" charset="0"/>
                <a:cs typeface="Arial" pitchFamily="34" charset="0"/>
              </a:rPr>
              <a:t>(BLACK)</a:t>
            </a:r>
            <a:endParaRPr kumimoji="0" lang="en-US" sz="1400" b="0" i="0" u="none" strike="noStrike" cap="none" dirty="0" smtClean="0">
              <a:ln>
                <a:noFill/>
              </a:ln>
              <a:solidFill>
                <a:srgbClr val="000000"/>
              </a:solidFill>
              <a:effectLst/>
              <a:latin typeface="Arial" pitchFamily="34" charset="0"/>
              <a:cs typeface="Arial" pitchFamily="34" charset="0"/>
            </a:endParaRPr>
          </a:p>
          <a:p>
            <a:pPr marL="914400" marR="0" lvl="2"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US" sz="1400" b="0" i="0" u="none" strike="noStrike" cap="none" dirty="0" smtClean="0">
                <a:ln>
                  <a:noFill/>
                </a:ln>
                <a:solidFill>
                  <a:srgbClr val="000000"/>
                </a:solidFill>
                <a:effectLst/>
                <a:latin typeface="Arial" pitchFamily="34" charset="0"/>
                <a:cs typeface="Arial" pitchFamily="34" charset="0"/>
              </a:rPr>
              <a:t>PHASE LINE</a:t>
            </a:r>
            <a:r>
              <a:rPr kumimoji="0" lang="en-US" sz="1400" b="1" i="0" u="none" strike="noStrike" cap="none" dirty="0" smtClean="0">
                <a:ln>
                  <a:noFill/>
                </a:ln>
                <a:solidFill>
                  <a:srgbClr val="000000"/>
                </a:solidFill>
                <a:effectLst/>
                <a:latin typeface="Arial" pitchFamily="34" charset="0"/>
                <a:cs typeface="Arial" pitchFamily="34" charset="0"/>
              </a:rPr>
              <a:t>(BLACK)</a:t>
            </a:r>
            <a:endParaRPr kumimoji="0" lang="en-US" sz="1400" b="0" i="0" u="none" strike="noStrike" cap="none" dirty="0" smtClean="0">
              <a:ln>
                <a:noFill/>
              </a:ln>
              <a:solidFill>
                <a:srgbClr val="000000"/>
              </a:solidFill>
              <a:effectLst/>
              <a:latin typeface="Arial" pitchFamily="34" charset="0"/>
              <a:cs typeface="Arial" pitchFamily="34" charset="0"/>
            </a:endParaRPr>
          </a:p>
          <a:p>
            <a:pPr marL="914400" marR="0" lvl="2"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US" sz="1400" b="0" i="0" u="none" strike="noStrike" cap="none" dirty="0" smtClean="0">
                <a:ln>
                  <a:noFill/>
                </a:ln>
                <a:solidFill>
                  <a:srgbClr val="000000"/>
                </a:solidFill>
                <a:effectLst/>
                <a:latin typeface="Arial" pitchFamily="34" charset="0"/>
                <a:cs typeface="Arial" pitchFamily="34" charset="0"/>
              </a:rPr>
              <a:t>OBJ</a:t>
            </a:r>
            <a:r>
              <a:rPr kumimoji="0" lang="en-US" sz="1400" b="1" i="0" u="none" strike="noStrike" cap="none" dirty="0" smtClean="0">
                <a:ln>
                  <a:noFill/>
                </a:ln>
                <a:solidFill>
                  <a:srgbClr val="0000FF"/>
                </a:solidFill>
                <a:effectLst/>
                <a:latin typeface="Arial" pitchFamily="34" charset="0"/>
                <a:cs typeface="Arial" pitchFamily="34" charset="0"/>
              </a:rPr>
              <a:t>(BLUE)</a:t>
            </a:r>
            <a:endParaRPr kumimoji="0" lang="en-US" sz="1400" b="0" i="0" u="none" strike="noStrike" cap="none" dirty="0" smtClean="0">
              <a:ln>
                <a:noFill/>
              </a:ln>
              <a:solidFill>
                <a:srgbClr val="000000"/>
              </a:solidFill>
              <a:effectLst/>
              <a:latin typeface="Arial" pitchFamily="34" charset="0"/>
              <a:cs typeface="Arial" pitchFamily="34" charset="0"/>
            </a:endParaRPr>
          </a:p>
          <a:p>
            <a:pPr marL="914400" marR="0" lvl="2"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US" sz="1400" b="0" i="0" u="none" strike="noStrike" cap="none" dirty="0" smtClean="0">
                <a:ln>
                  <a:noFill/>
                </a:ln>
                <a:solidFill>
                  <a:srgbClr val="000000"/>
                </a:solidFill>
                <a:effectLst/>
                <a:latin typeface="Arial" pitchFamily="34" charset="0"/>
                <a:cs typeface="Arial" pitchFamily="34" charset="0"/>
              </a:rPr>
              <a:t>ASSEMBLY AREA</a:t>
            </a:r>
            <a:r>
              <a:rPr kumimoji="0" lang="en-US" sz="1400" b="1" i="0" u="none" strike="noStrike" cap="none" dirty="0" smtClean="0">
                <a:ln>
                  <a:noFill/>
                </a:ln>
                <a:solidFill>
                  <a:srgbClr val="0000FF"/>
                </a:solidFill>
                <a:effectLst/>
                <a:latin typeface="Arial" pitchFamily="34" charset="0"/>
                <a:cs typeface="Arial" pitchFamily="34" charset="0"/>
              </a:rPr>
              <a:t>(BLUE)</a:t>
            </a:r>
            <a:endParaRPr kumimoji="0" lang="en-US" sz="1400" b="0" i="0" u="none" strike="noStrike" cap="none" dirty="0" smtClean="0">
              <a:ln>
                <a:noFill/>
              </a:ln>
              <a:solidFill>
                <a:srgbClr val="000000"/>
              </a:solidFill>
              <a:effectLst/>
              <a:latin typeface="Arial" pitchFamily="34" charset="0"/>
              <a:cs typeface="Arial" pitchFamily="34" charset="0"/>
            </a:endParaRPr>
          </a:p>
          <a:p>
            <a:pPr marL="914400" marR="0" lvl="2"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US" sz="1400" b="0" i="0" u="none" strike="noStrike" cap="none" dirty="0" smtClean="0">
                <a:ln>
                  <a:noFill/>
                </a:ln>
                <a:solidFill>
                  <a:srgbClr val="000000"/>
                </a:solidFill>
                <a:effectLst/>
                <a:latin typeface="Arial" pitchFamily="34" charset="0"/>
                <a:cs typeface="Arial" pitchFamily="34" charset="0"/>
              </a:rPr>
              <a:t>ALL TRPs AND IDF TARGETs </a:t>
            </a:r>
            <a:r>
              <a:rPr kumimoji="0" lang="en-US" sz="1400" b="1" i="0" u="none" strike="noStrike" cap="none" dirty="0" smtClean="0">
                <a:ln>
                  <a:noFill/>
                </a:ln>
                <a:solidFill>
                  <a:srgbClr val="0000FF"/>
                </a:solidFill>
                <a:effectLst/>
                <a:latin typeface="Arial" pitchFamily="34" charset="0"/>
                <a:cs typeface="Arial" pitchFamily="34" charset="0"/>
              </a:rPr>
              <a:t>(BLUE)</a:t>
            </a:r>
            <a:endParaRPr kumimoji="0" lang="en-US" sz="1400" b="0" i="0" u="none" strike="noStrike" cap="none" dirty="0" smtClean="0">
              <a:ln>
                <a:noFill/>
              </a:ln>
              <a:solidFill>
                <a:srgbClr val="0000FF"/>
              </a:solidFill>
              <a:effectLst/>
              <a:latin typeface="Arial" pitchFamily="34" charset="0"/>
              <a:cs typeface="Arial" pitchFamily="34" charset="0"/>
            </a:endParaRPr>
          </a:p>
          <a:p>
            <a:pPr marL="914400" marR="0" lvl="2"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US" sz="1400" b="0" i="0" u="none" strike="noStrike" cap="none" dirty="0" smtClean="0">
                <a:ln>
                  <a:noFill/>
                </a:ln>
                <a:solidFill>
                  <a:srgbClr val="000000"/>
                </a:solidFill>
                <a:effectLst/>
                <a:latin typeface="Arial" pitchFamily="34" charset="0"/>
                <a:cs typeface="Arial" pitchFamily="34" charset="0"/>
              </a:rPr>
              <a:t>ALL TEMPLATED ENEMY LOCATIONS AND TRPs </a:t>
            </a:r>
            <a:r>
              <a:rPr kumimoji="0" lang="en-US" sz="1400" b="1" i="0" u="none" strike="noStrike" cap="none" dirty="0" smtClean="0">
                <a:ln>
                  <a:noFill/>
                </a:ln>
                <a:solidFill>
                  <a:srgbClr val="FF0000"/>
                </a:solidFill>
                <a:effectLst/>
                <a:latin typeface="Arial" pitchFamily="34" charset="0"/>
                <a:cs typeface="Arial" pitchFamily="34" charset="0"/>
              </a:rPr>
              <a:t>(RED)</a:t>
            </a:r>
            <a:endParaRPr kumimoji="0" lang="en-US" sz="1400" b="0" i="0" u="none" strike="noStrike" cap="none" dirty="0" smtClean="0">
              <a:ln>
                <a:noFill/>
              </a:ln>
              <a:solidFill>
                <a:srgbClr val="000000"/>
              </a:solidFill>
              <a:effectLst/>
              <a:latin typeface="Arial" pitchFamily="34" charset="0"/>
              <a:cs typeface="Arial" pitchFamily="34" charset="0"/>
            </a:endParaRPr>
          </a:p>
          <a:p>
            <a:pPr marL="914400" marR="0" lvl="2"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US" sz="1400" b="0" i="0" u="none" strike="noStrike" cap="none" dirty="0" smtClean="0">
                <a:ln>
                  <a:noFill/>
                </a:ln>
                <a:solidFill>
                  <a:srgbClr val="000000"/>
                </a:solidFill>
                <a:effectLst/>
                <a:latin typeface="Arial" pitchFamily="34" charset="0"/>
                <a:cs typeface="Arial" pitchFamily="34" charset="0"/>
              </a:rPr>
              <a:t>ADJACENT UNIT ASSEMBLY AREA LOCATIONS AND LABELLED</a:t>
            </a:r>
          </a:p>
          <a:p>
            <a:pPr marL="914400" marR="0" lvl="2"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US" sz="1400" b="0" i="0" u="none" strike="noStrike" cap="none" dirty="0" smtClean="0">
                <a:ln>
                  <a:noFill/>
                </a:ln>
                <a:solidFill>
                  <a:srgbClr val="000000"/>
                </a:solidFill>
                <a:effectLst/>
                <a:latin typeface="Arial" pitchFamily="34" charset="0"/>
                <a:cs typeface="Arial" pitchFamily="34" charset="0"/>
              </a:rPr>
              <a:t>ALL CHECK POINTS, ROUTES (W/NAMES) AND COORDINATION POINTS </a:t>
            </a:r>
            <a:r>
              <a:rPr kumimoji="0" lang="en-US" sz="1400" b="1" i="0" u="none" strike="noStrike" cap="none" dirty="0" smtClean="0">
                <a:ln>
                  <a:noFill/>
                </a:ln>
                <a:solidFill>
                  <a:srgbClr val="000000"/>
                </a:solidFill>
                <a:effectLst/>
                <a:latin typeface="Arial" pitchFamily="34" charset="0"/>
                <a:cs typeface="Arial" pitchFamily="34" charset="0"/>
              </a:rPr>
              <a:t>(BLACK)</a:t>
            </a:r>
            <a:endParaRPr kumimoji="0" lang="en-US" sz="1400" b="0" i="0" u="none" strike="noStrike" cap="none" dirty="0" smtClean="0">
              <a:ln>
                <a:noFill/>
              </a:ln>
              <a:solidFill>
                <a:srgbClr val="000000"/>
              </a:solidFill>
              <a:effectLst/>
              <a:latin typeface="Arial" pitchFamily="34" charset="0"/>
              <a:cs typeface="Arial" pitchFamily="34" charset="0"/>
            </a:endParaRPr>
          </a:p>
          <a:p>
            <a:pPr marL="914400" marR="0" lvl="2"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US" sz="1400" b="0" i="0" u="none" strike="noStrike" cap="none" dirty="0" smtClean="0">
                <a:ln>
                  <a:noFill/>
                </a:ln>
                <a:solidFill>
                  <a:srgbClr val="000000"/>
                </a:solidFill>
                <a:effectLst/>
                <a:latin typeface="Arial" pitchFamily="34" charset="0"/>
                <a:cs typeface="Arial" pitchFamily="34" charset="0"/>
              </a:rPr>
              <a:t>NAIs </a:t>
            </a:r>
            <a:r>
              <a:rPr lang="en-US" sz="1400" dirty="0" smtClean="0">
                <a:solidFill>
                  <a:srgbClr val="000000"/>
                </a:solidFill>
                <a:latin typeface="Arial" pitchFamily="34" charset="0"/>
                <a:cs typeface="Arial" pitchFamily="34" charset="0"/>
              </a:rPr>
              <a:t>AND</a:t>
            </a:r>
            <a:r>
              <a:rPr kumimoji="0" lang="en-US" sz="1400" b="0" i="0" u="none" strike="noStrike" cap="none" dirty="0" smtClean="0">
                <a:ln>
                  <a:noFill/>
                </a:ln>
                <a:solidFill>
                  <a:srgbClr val="000000"/>
                </a:solidFill>
                <a:effectLst/>
                <a:latin typeface="Arial" pitchFamily="34" charset="0"/>
                <a:cs typeface="Arial" pitchFamily="34" charset="0"/>
              </a:rPr>
              <a:t> TAIs (</a:t>
            </a:r>
            <a:r>
              <a:rPr kumimoji="0" lang="en-US" sz="1400" b="1" i="0" u="none" strike="noStrike" cap="none" dirty="0" smtClean="0">
                <a:ln>
                  <a:noFill/>
                </a:ln>
                <a:solidFill>
                  <a:srgbClr val="000000"/>
                </a:solidFill>
                <a:effectLst/>
                <a:latin typeface="Arial" pitchFamily="34" charset="0"/>
                <a:cs typeface="Arial" pitchFamily="34" charset="0"/>
              </a:rPr>
              <a:t>BLACK</a:t>
            </a:r>
            <a:r>
              <a:rPr kumimoji="0" lang="en-US" sz="1400" b="0" i="0" u="none" strike="noStrike" cap="none" dirty="0" smtClean="0">
                <a:ln>
                  <a:noFill/>
                </a:ln>
                <a:solidFill>
                  <a:srgbClr val="000000"/>
                </a:solidFill>
                <a:effectLst/>
                <a:latin typeface="Arial" pitchFamily="34" charset="0"/>
                <a:cs typeface="Arial" pitchFamily="34" charset="0"/>
              </a:rPr>
              <a:t>)</a:t>
            </a:r>
          </a:p>
          <a:p>
            <a:pPr marL="914400" marR="0" lvl="2"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US" sz="1400" b="0" i="0" u="none" strike="noStrike" cap="none" dirty="0" smtClean="0">
                <a:ln>
                  <a:noFill/>
                </a:ln>
                <a:solidFill>
                  <a:srgbClr val="000000"/>
                </a:solidFill>
                <a:effectLst/>
                <a:latin typeface="Arial" pitchFamily="34" charset="0"/>
                <a:cs typeface="Arial" pitchFamily="34" charset="0"/>
              </a:rPr>
              <a:t>2x GRID REFERENCE </a:t>
            </a:r>
            <a:r>
              <a:rPr lang="en-US" sz="1400" dirty="0" smtClean="0">
                <a:solidFill>
                  <a:srgbClr val="000000"/>
                </a:solidFill>
                <a:latin typeface="Arial" pitchFamily="34" charset="0"/>
                <a:cs typeface="Arial" pitchFamily="34" charset="0"/>
              </a:rPr>
              <a:t>MARKS / WITNESS MARKS</a:t>
            </a:r>
            <a:endParaRPr kumimoji="0" lang="en-US" sz="1400" b="0" i="0" u="none" strike="noStrike" cap="none" dirty="0" smtClean="0">
              <a:ln>
                <a:noFill/>
              </a:ln>
              <a:solidFill>
                <a:srgbClr val="000000"/>
              </a:solidFill>
              <a:effectLst/>
              <a:latin typeface="Arial" pitchFamily="34" charset="0"/>
              <a:cs typeface="Arial" pitchFamily="34" charset="0"/>
            </a:endParaRPr>
          </a:p>
          <a:p>
            <a:pPr marL="685800" marR="0" lvl="1" indent="-228600" algn="l" defTabSz="914400" rtl="0" eaLnBrk="1" fontAlgn="base" latinLnBrk="0" hangingPunct="1">
              <a:lnSpc>
                <a:spcPct val="100000"/>
              </a:lnSpc>
              <a:spcBef>
                <a:spcPct val="0"/>
              </a:spcBef>
              <a:spcAft>
                <a:spcPct val="0"/>
              </a:spcAft>
              <a:buClrTx/>
              <a:buSzTx/>
              <a:tabLst/>
            </a:pPr>
            <a:endParaRPr lang="en-US" sz="1400" dirty="0" smtClean="0">
              <a:solidFill>
                <a:srgbClr val="000000"/>
              </a:solidFill>
              <a:latin typeface="Arial" pitchFamily="34" charset="0"/>
              <a:cs typeface="Arial" pitchFamily="34" charset="0"/>
            </a:endParaRPr>
          </a:p>
          <a:p>
            <a:pPr marL="685800" lvl="1" indent="-228600" fontAlgn="base">
              <a:spcBef>
                <a:spcPct val="0"/>
              </a:spcBef>
              <a:spcAft>
                <a:spcPct val="0"/>
              </a:spcAft>
            </a:pPr>
            <a:r>
              <a:rPr lang="en-US" sz="1400" dirty="0" smtClean="0">
                <a:solidFill>
                  <a:srgbClr val="000000"/>
                </a:solidFill>
                <a:latin typeface="Arial" pitchFamily="34" charset="0"/>
                <a:cs typeface="Arial" pitchFamily="34" charset="0"/>
              </a:rPr>
              <a:t>3.   ASSIGNMENTS</a:t>
            </a:r>
          </a:p>
          <a:p>
            <a:pPr marL="1143000" lvl="2" indent="-228600" fontAlgn="base">
              <a:spcBef>
                <a:spcPct val="0"/>
              </a:spcBef>
              <a:spcAft>
                <a:spcPct val="0"/>
              </a:spcAft>
              <a:buFont typeface="Arial" pitchFamily="34" charset="0"/>
              <a:buChar char="•"/>
            </a:pPr>
            <a:r>
              <a:rPr lang="en-US" sz="1400" dirty="0" smtClean="0">
                <a:solidFill>
                  <a:srgbClr val="000000"/>
                </a:solidFill>
                <a:latin typeface="Arial" pitchFamily="34" charset="0"/>
                <a:cs typeface="Arial" pitchFamily="34" charset="0"/>
              </a:rPr>
              <a:t>GRAPHICS </a:t>
            </a:r>
          </a:p>
          <a:p>
            <a:pPr marL="1600200" lvl="3" indent="-228600" fontAlgn="base">
              <a:spcBef>
                <a:spcPct val="0"/>
              </a:spcBef>
              <a:spcAft>
                <a:spcPct val="0"/>
              </a:spcAft>
            </a:pPr>
            <a:r>
              <a:rPr lang="en-US" sz="1400" dirty="0" smtClean="0">
                <a:solidFill>
                  <a:srgbClr val="000000"/>
                </a:solidFill>
                <a:latin typeface="Arial" pitchFamily="34" charset="0"/>
                <a:cs typeface="Arial" pitchFamily="34" charset="0"/>
              </a:rPr>
              <a:t>PRIMARY: HQs PLT</a:t>
            </a:r>
          </a:p>
          <a:p>
            <a:pPr marL="1600200" lvl="3" indent="-228600" fontAlgn="base">
              <a:spcBef>
                <a:spcPct val="0"/>
              </a:spcBef>
              <a:spcAft>
                <a:spcPct val="0"/>
              </a:spcAft>
            </a:pPr>
            <a:r>
              <a:rPr lang="en-US" sz="1400" dirty="0" smtClean="0">
                <a:solidFill>
                  <a:srgbClr val="000000"/>
                </a:solidFill>
                <a:latin typeface="Arial" pitchFamily="34" charset="0"/>
                <a:cs typeface="Arial" pitchFamily="34" charset="0"/>
              </a:rPr>
              <a:t>ALTERNATE: WHITE PLT</a:t>
            </a:r>
          </a:p>
          <a:p>
            <a:pPr marL="1143000" lvl="2" indent="-228600" fontAlgn="base">
              <a:spcBef>
                <a:spcPct val="0"/>
              </a:spcBef>
              <a:spcAft>
                <a:spcPct val="0"/>
              </a:spcAft>
              <a:buFont typeface="Arial" pitchFamily="34" charset="0"/>
              <a:buChar char="•"/>
            </a:pPr>
            <a:r>
              <a:rPr lang="en-US" sz="1400" dirty="0" smtClean="0">
                <a:solidFill>
                  <a:srgbClr val="000000"/>
                </a:solidFill>
                <a:latin typeface="Arial" pitchFamily="34" charset="0"/>
                <a:cs typeface="Arial" pitchFamily="34" charset="0"/>
              </a:rPr>
              <a:t>FBCB2 GRAPHICS </a:t>
            </a:r>
          </a:p>
          <a:p>
            <a:pPr marL="1600200" lvl="3" indent="-228600" fontAlgn="base">
              <a:spcBef>
                <a:spcPct val="0"/>
              </a:spcBef>
              <a:spcAft>
                <a:spcPct val="0"/>
              </a:spcAft>
            </a:pPr>
            <a:r>
              <a:rPr lang="en-US" sz="1400" dirty="0" smtClean="0">
                <a:solidFill>
                  <a:srgbClr val="000000"/>
                </a:solidFill>
                <a:latin typeface="Arial" pitchFamily="34" charset="0"/>
                <a:cs typeface="Arial" pitchFamily="34" charset="0"/>
              </a:rPr>
              <a:t>PRIMARY: HQs PLT</a:t>
            </a:r>
          </a:p>
          <a:p>
            <a:pPr marL="1600200" lvl="3" indent="-228600" fontAlgn="base">
              <a:spcBef>
                <a:spcPct val="0"/>
              </a:spcBef>
              <a:spcAft>
                <a:spcPct val="0"/>
              </a:spcAft>
            </a:pPr>
            <a:r>
              <a:rPr lang="en-US" sz="1400" dirty="0" smtClean="0">
                <a:solidFill>
                  <a:srgbClr val="000000"/>
                </a:solidFill>
                <a:latin typeface="Arial" pitchFamily="34" charset="0"/>
                <a:cs typeface="Arial" pitchFamily="34" charset="0"/>
              </a:rPr>
              <a:t>ALTERNATE: RED PLT</a:t>
            </a:r>
          </a:p>
          <a:p>
            <a:pPr marL="1143000" lvl="2" indent="-228600" fontAlgn="base">
              <a:spcBef>
                <a:spcPct val="0"/>
              </a:spcBef>
              <a:spcAft>
                <a:spcPct val="0"/>
              </a:spcAft>
              <a:buFont typeface="Arial" pitchFamily="34" charset="0"/>
              <a:buChar char="•"/>
            </a:pPr>
            <a:r>
              <a:rPr lang="en-US" sz="1400" dirty="0" smtClean="0">
                <a:solidFill>
                  <a:srgbClr val="000000"/>
                </a:solidFill>
                <a:latin typeface="Arial" pitchFamily="34" charset="0"/>
                <a:cs typeface="Arial" pitchFamily="34" charset="0"/>
              </a:rPr>
              <a:t>TERRAIN KIT OR TERRAIN SKETCH</a:t>
            </a:r>
          </a:p>
          <a:p>
            <a:pPr marL="1600200" lvl="3" indent="-228600" fontAlgn="base">
              <a:spcBef>
                <a:spcPct val="0"/>
              </a:spcBef>
              <a:spcAft>
                <a:spcPct val="0"/>
              </a:spcAft>
            </a:pPr>
            <a:r>
              <a:rPr lang="en-US" sz="1400" dirty="0" smtClean="0">
                <a:solidFill>
                  <a:srgbClr val="000000"/>
                </a:solidFill>
                <a:latin typeface="Arial" pitchFamily="34" charset="0"/>
                <a:cs typeface="Arial" pitchFamily="34" charset="0"/>
              </a:rPr>
              <a:t>PRIMARY: HQs PLT</a:t>
            </a:r>
          </a:p>
          <a:p>
            <a:pPr marL="1600200" lvl="3" indent="-228600" fontAlgn="base">
              <a:spcBef>
                <a:spcPct val="0"/>
              </a:spcBef>
              <a:spcAft>
                <a:spcPct val="0"/>
              </a:spcAft>
            </a:pPr>
            <a:r>
              <a:rPr lang="en-US" sz="1400" dirty="0" smtClean="0">
                <a:solidFill>
                  <a:srgbClr val="000000"/>
                </a:solidFill>
                <a:latin typeface="Arial" pitchFamily="34" charset="0"/>
                <a:cs typeface="Arial" pitchFamily="34" charset="0"/>
              </a:rPr>
              <a:t>ALTERNATE: BLUE PLT</a:t>
            </a:r>
            <a:endParaRPr lang="en-US" sz="1400" dirty="0" smtClean="0">
              <a:latin typeface="Arial" pitchFamily="34" charset="0"/>
              <a:cs typeface="Arial" pitchFamily="34" charset="0"/>
            </a:endParaRPr>
          </a:p>
        </p:txBody>
      </p:sp>
      <p:sp>
        <p:nvSpPr>
          <p:cNvPr id="3" name="Title 2"/>
          <p:cNvSpPr>
            <a:spLocks noGrp="1"/>
          </p:cNvSpPr>
          <p:nvPr>
            <p:ph type="title"/>
          </p:nvPr>
        </p:nvSpPr>
        <p:spPr/>
        <p:txBody>
          <a:bodyPr/>
          <a:lstStyle/>
          <a:p>
            <a:pPr algn="ctr"/>
            <a:r>
              <a:rPr lang="en-US" sz="2400" i="1" dirty="0" smtClean="0">
                <a:effectLst>
                  <a:outerShdw blurRad="38100" dist="38100" dir="2700000" algn="tl">
                    <a:srgbClr val="000000">
                      <a:alpha val="43137"/>
                    </a:srgbClr>
                  </a:outerShdw>
                </a:effectLst>
                <a:latin typeface="Arial" pitchFamily="34" charset="0"/>
                <a:cs typeface="Arial" pitchFamily="34" charset="0"/>
              </a:rPr>
              <a:t>TROOP GRAPHICS SOP</a:t>
            </a:r>
            <a:endParaRPr lang="en-US" sz="2400" i="1" dirty="0">
              <a:effectLst>
                <a:outerShdw blurRad="38100" dist="38100" dir="2700000" algn="tl">
                  <a:srgbClr val="000000">
                    <a:alpha val="43137"/>
                  </a:srgbClr>
                </a:outerShdw>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7FAA4C2-EC4B-4CB1-A26B-C9225BE809E0}" type="slidenum">
              <a:rPr lang="en-US" smtClean="0">
                <a:latin typeface="Arial" pitchFamily="34" charset="0"/>
                <a:cs typeface="Arial" pitchFamily="34" charset="0"/>
              </a:rPr>
              <a:pPr/>
              <a:t>3</a:t>
            </a:fld>
            <a:endParaRPr lang="en-US" dirty="0">
              <a:latin typeface="Arial" pitchFamily="34" charset="0"/>
              <a:cs typeface="Arial" pitchFamily="34" charset="0"/>
            </a:endParaRPr>
          </a:p>
        </p:txBody>
      </p:sp>
    </p:spTree>
    <p:extLst>
      <p:ext uri="{BB962C8B-B14F-4D97-AF65-F5344CB8AC3E}">
        <p14:creationId xmlns="" xmlns:p14="http://schemas.microsoft.com/office/powerpoint/2010/main" val="18549373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1"/>
          </p:nvPr>
        </p:nvSpPr>
        <p:spPr>
          <a:xfrm>
            <a:off x="4572000" y="8657167"/>
            <a:ext cx="2171700" cy="486833"/>
          </a:xfrm>
        </p:spPr>
        <p:txBody>
          <a:bodyPr/>
          <a:lstStyle/>
          <a:p>
            <a:pPr algn="r"/>
            <a:fld id="{F731C373-44B7-4C74-B144-2AFEA3F31B62}" type="slidenum">
              <a:rPr lang="en-US"/>
              <a:pPr algn="r"/>
              <a:t>30</a:t>
            </a:fld>
            <a:endParaRPr lang="en-US" dirty="0"/>
          </a:p>
        </p:txBody>
      </p:sp>
      <p:sp>
        <p:nvSpPr>
          <p:cNvPr id="177154" name="Rectangle 2"/>
          <p:cNvSpPr>
            <a:spLocks noChangeArrowheads="1"/>
          </p:cNvSpPr>
          <p:nvPr/>
        </p:nvSpPr>
        <p:spPr bwMode="auto">
          <a:xfrm>
            <a:off x="0" y="914400"/>
            <a:ext cx="6865938" cy="5693866"/>
          </a:xfrm>
          <a:prstGeom prst="rect">
            <a:avLst/>
          </a:prstGeom>
          <a:noFill/>
          <a:ln w="12700">
            <a:noFill/>
            <a:miter lim="800000"/>
            <a:headEnd/>
            <a:tailEnd/>
          </a:ln>
          <a:effectLst/>
        </p:spPr>
        <p:txBody>
          <a:bodyPr>
            <a:spAutoFit/>
          </a:bodyPr>
          <a:lstStyle/>
          <a:p>
            <a:pPr eaLnBrk="0" hangingPunct="0">
              <a:tabLst>
                <a:tab pos="228600" algn="l"/>
                <a:tab pos="406400" algn="l"/>
                <a:tab pos="692150" algn="l"/>
              </a:tabLst>
            </a:pPr>
            <a:r>
              <a:rPr lang="en-US" sz="1400" b="1" dirty="0">
                <a:latin typeface="Arial" charset="0"/>
                <a:cs typeface="Arial" charset="0"/>
              </a:rPr>
              <a:t>Chemical </a:t>
            </a:r>
            <a:endParaRPr lang="en-US" sz="1400" b="1" dirty="0">
              <a:latin typeface="Arial" charset="0"/>
              <a:cs typeface="Times New Roman" pitchFamily="18" charset="0"/>
            </a:endParaRPr>
          </a:p>
          <a:p>
            <a:pPr eaLnBrk="0" hangingPunct="0">
              <a:tabLst>
                <a:tab pos="228600" algn="l"/>
                <a:tab pos="406400" algn="l"/>
                <a:tab pos="692150" algn="l"/>
              </a:tabLst>
            </a:pPr>
            <a:r>
              <a:rPr lang="en-US" sz="1400" dirty="0">
                <a:latin typeface="Arial" charset="0"/>
                <a:cs typeface="Arial" charset="0"/>
              </a:rPr>
              <a:t>	1.  React to the sound of chemical agent alarm or signs of 				NBC attack.</a:t>
            </a:r>
            <a:endParaRPr lang="en-US" sz="1400" dirty="0">
              <a:latin typeface="Arial" charset="0"/>
              <a:cs typeface="Times New Roman" pitchFamily="18" charset="0"/>
            </a:endParaRPr>
          </a:p>
          <a:p>
            <a:pPr eaLnBrk="0" hangingPunct="0">
              <a:tabLst>
                <a:tab pos="228600" algn="l"/>
                <a:tab pos="406400" algn="l"/>
                <a:tab pos="692150" algn="l"/>
              </a:tabLst>
            </a:pPr>
            <a:r>
              <a:rPr lang="en-US" sz="1400" dirty="0">
                <a:latin typeface="Arial" charset="0"/>
                <a:cs typeface="Arial" charset="0"/>
              </a:rPr>
              <a:t>		a.  Troopers put on protective mask with hood in 15 					seconds.</a:t>
            </a:r>
            <a:endParaRPr lang="en-US" sz="1400" dirty="0">
              <a:latin typeface="Arial" charset="0"/>
              <a:cs typeface="Times New Roman" pitchFamily="18" charset="0"/>
            </a:endParaRPr>
          </a:p>
          <a:p>
            <a:pPr eaLnBrk="0" hangingPunct="0">
              <a:tabLst>
                <a:tab pos="228600" algn="l"/>
                <a:tab pos="406400" algn="l"/>
                <a:tab pos="692150" algn="l"/>
              </a:tabLst>
            </a:pPr>
            <a:r>
              <a:rPr lang="en-US" sz="1400" dirty="0">
                <a:latin typeface="Arial" charset="0"/>
                <a:cs typeface="Arial" charset="0"/>
              </a:rPr>
              <a:t>	.  b. Troopers give alarm.</a:t>
            </a:r>
            <a:endParaRPr lang="en-US" sz="1400" dirty="0">
              <a:latin typeface="Arial" charset="0"/>
              <a:cs typeface="Times New Roman" pitchFamily="18" charset="0"/>
            </a:endParaRPr>
          </a:p>
          <a:p>
            <a:pPr eaLnBrk="0" hangingPunct="0">
              <a:tabLst>
                <a:tab pos="228600" algn="l"/>
                <a:tab pos="406400" algn="l"/>
                <a:tab pos="692150" algn="l"/>
              </a:tabLst>
            </a:pPr>
            <a:r>
              <a:rPr lang="en-US" sz="1400" dirty="0">
                <a:latin typeface="Arial" charset="0"/>
                <a:cs typeface="Arial" charset="0"/>
              </a:rPr>
              <a:t>		c.  Send contact report.</a:t>
            </a:r>
            <a:endParaRPr lang="en-US" sz="1400" dirty="0">
              <a:latin typeface="Arial" charset="0"/>
              <a:cs typeface="Times New Roman" pitchFamily="18" charset="0"/>
            </a:endParaRPr>
          </a:p>
          <a:p>
            <a:pPr eaLnBrk="0" hangingPunct="0">
              <a:tabLst>
                <a:tab pos="228600" algn="l"/>
                <a:tab pos="406400" algn="l"/>
                <a:tab pos="692150" algn="l"/>
              </a:tabLst>
            </a:pPr>
            <a:r>
              <a:rPr lang="en-US" sz="1400" dirty="0">
                <a:latin typeface="Arial" charset="0"/>
                <a:cs typeface="Arial" charset="0"/>
              </a:rPr>
              <a:t>		d.  Begin chemical recon with M256 kit.</a:t>
            </a:r>
            <a:endParaRPr lang="en-US" sz="1400" dirty="0">
              <a:latin typeface="Arial" charset="0"/>
              <a:cs typeface="Times New Roman" pitchFamily="18" charset="0"/>
            </a:endParaRPr>
          </a:p>
          <a:p>
            <a:pPr eaLnBrk="0" hangingPunct="0">
              <a:tabLst>
                <a:tab pos="228600" algn="l"/>
                <a:tab pos="406400" algn="l"/>
                <a:tab pos="692150" algn="l"/>
              </a:tabLst>
            </a:pPr>
            <a:r>
              <a:rPr lang="en-US" sz="1400" dirty="0">
                <a:latin typeface="Arial" charset="0"/>
                <a:cs typeface="Arial" charset="0"/>
              </a:rPr>
              <a:t>		e.  Send initial NBC-1 report.</a:t>
            </a:r>
            <a:endParaRPr lang="en-US" sz="1400" dirty="0">
              <a:latin typeface="Arial" charset="0"/>
              <a:cs typeface="Times New Roman" pitchFamily="18" charset="0"/>
            </a:endParaRPr>
          </a:p>
          <a:p>
            <a:pPr eaLnBrk="0" hangingPunct="0">
              <a:tabLst>
                <a:tab pos="228600" algn="l"/>
                <a:tab pos="406400" algn="l"/>
                <a:tab pos="692150" algn="l"/>
              </a:tabLst>
            </a:pPr>
            <a:r>
              <a:rPr lang="en-US" sz="1400" dirty="0">
                <a:latin typeface="Arial" charset="0"/>
                <a:cs typeface="Arial" charset="0"/>
              </a:rPr>
              <a:t>		f.  Seek additional shelter, mount vehicle.</a:t>
            </a:r>
            <a:endParaRPr lang="en-US" sz="1400" dirty="0">
              <a:latin typeface="Arial" charset="0"/>
              <a:cs typeface="Times New Roman" pitchFamily="18" charset="0"/>
            </a:endParaRPr>
          </a:p>
          <a:p>
            <a:pPr eaLnBrk="0" hangingPunct="0">
              <a:tabLst>
                <a:tab pos="228600" algn="l"/>
                <a:tab pos="406400" algn="l"/>
                <a:tab pos="692150" algn="l"/>
              </a:tabLst>
            </a:pPr>
            <a:r>
              <a:rPr lang="en-US" sz="1400" dirty="0">
                <a:latin typeface="Arial" charset="0"/>
                <a:cs typeface="Arial" charset="0"/>
              </a:rPr>
              <a:t>		g.  Administer nerve-agent antidote if necessary.</a:t>
            </a:r>
            <a:endParaRPr lang="en-US" sz="1400" dirty="0">
              <a:latin typeface="Arial" charset="0"/>
              <a:cs typeface="Times New Roman" pitchFamily="18" charset="0"/>
            </a:endParaRPr>
          </a:p>
          <a:p>
            <a:pPr eaLnBrk="0" hangingPunct="0">
              <a:tabLst>
                <a:tab pos="228600" algn="l"/>
                <a:tab pos="406400" algn="l"/>
                <a:tab pos="692150" algn="l"/>
              </a:tabLst>
            </a:pPr>
            <a:r>
              <a:rPr lang="en-US" sz="1400" dirty="0">
                <a:latin typeface="Arial" charset="0"/>
                <a:cs typeface="Arial" charset="0"/>
              </a:rPr>
              <a:t>		h.  Request permission to conduct unmasking procedures.</a:t>
            </a:r>
          </a:p>
          <a:p>
            <a:pPr eaLnBrk="0" hangingPunct="0">
              <a:tabLst>
                <a:tab pos="228600" algn="l"/>
                <a:tab pos="406400" algn="l"/>
                <a:tab pos="692150" algn="l"/>
              </a:tabLst>
            </a:pPr>
            <a:r>
              <a:rPr lang="en-US" sz="1400" dirty="0">
                <a:latin typeface="Arial" charset="0"/>
                <a:cs typeface="Times New Roman" pitchFamily="18" charset="0"/>
              </a:rPr>
              <a:t>	</a:t>
            </a:r>
          </a:p>
          <a:p>
            <a:pPr eaLnBrk="0" hangingPunct="0">
              <a:tabLst>
                <a:tab pos="228600" algn="l"/>
                <a:tab pos="406400" algn="l"/>
                <a:tab pos="692150" algn="l"/>
              </a:tabLst>
            </a:pPr>
            <a:r>
              <a:rPr lang="en-US" sz="1400" dirty="0">
                <a:latin typeface="Arial" charset="0"/>
                <a:cs typeface="Arial" charset="0"/>
              </a:rPr>
              <a:t>	2.  Conduct basic decontamination:</a:t>
            </a:r>
            <a:endParaRPr lang="en-US" sz="1400" dirty="0">
              <a:latin typeface="Arial" charset="0"/>
              <a:cs typeface="Times New Roman" pitchFamily="18" charset="0"/>
            </a:endParaRPr>
          </a:p>
          <a:p>
            <a:pPr eaLnBrk="0" hangingPunct="0">
              <a:tabLst>
                <a:tab pos="228600" algn="l"/>
                <a:tab pos="406400" algn="l"/>
                <a:tab pos="692150" algn="l"/>
              </a:tabLst>
            </a:pPr>
            <a:r>
              <a:rPr lang="en-US" sz="1400" dirty="0">
                <a:latin typeface="Arial" charset="0"/>
                <a:cs typeface="Arial" charset="0"/>
              </a:rPr>
              <a:t>		a.  Individual and equipment </a:t>
            </a:r>
            <a:r>
              <a:rPr lang="en-US" sz="1400" dirty="0" err="1">
                <a:latin typeface="Arial" charset="0"/>
                <a:cs typeface="Arial" charset="0"/>
              </a:rPr>
              <a:t>decon</a:t>
            </a:r>
            <a:r>
              <a:rPr lang="en-US" sz="1400" dirty="0">
                <a:latin typeface="Arial" charset="0"/>
                <a:cs typeface="Arial" charset="0"/>
              </a:rPr>
              <a:t> </a:t>
            </a:r>
            <a:endParaRPr lang="en-US" sz="1400" dirty="0">
              <a:latin typeface="Arial" charset="0"/>
              <a:cs typeface="Times New Roman" pitchFamily="18" charset="0"/>
            </a:endParaRPr>
          </a:p>
          <a:p>
            <a:pPr eaLnBrk="0" hangingPunct="0">
              <a:tabLst>
                <a:tab pos="228600" algn="l"/>
                <a:tab pos="406400" algn="l"/>
                <a:tab pos="692150" algn="l"/>
              </a:tabLst>
            </a:pPr>
            <a:r>
              <a:rPr lang="en-US" sz="1400" dirty="0">
                <a:latin typeface="Arial" charset="0"/>
                <a:cs typeface="Arial" charset="0"/>
              </a:rPr>
              <a:t>		b.  Crews </a:t>
            </a:r>
            <a:r>
              <a:rPr lang="en-US" sz="1400" dirty="0" err="1">
                <a:latin typeface="Arial" charset="0"/>
                <a:cs typeface="Arial" charset="0"/>
              </a:rPr>
              <a:t>decon</a:t>
            </a:r>
            <a:r>
              <a:rPr lang="en-US" sz="1400" dirty="0">
                <a:latin typeface="Arial" charset="0"/>
                <a:cs typeface="Arial" charset="0"/>
              </a:rPr>
              <a:t> vehicles by operator spray-down.</a:t>
            </a:r>
            <a:endParaRPr lang="en-US" sz="1400" dirty="0">
              <a:latin typeface="Arial" charset="0"/>
              <a:cs typeface="Times New Roman" pitchFamily="18" charset="0"/>
            </a:endParaRPr>
          </a:p>
          <a:p>
            <a:pPr eaLnBrk="0" hangingPunct="0">
              <a:tabLst>
                <a:tab pos="228600" algn="l"/>
                <a:tab pos="406400" algn="l"/>
                <a:tab pos="692150" algn="l"/>
              </a:tabLst>
            </a:pPr>
            <a:r>
              <a:rPr lang="en-US" sz="1400" dirty="0">
                <a:latin typeface="Arial" charset="0"/>
                <a:cs typeface="Arial" charset="0"/>
              </a:rPr>
              <a:t>	</a:t>
            </a:r>
            <a:endParaRPr lang="en-US" sz="1400" dirty="0">
              <a:latin typeface="Arial" charset="0"/>
              <a:cs typeface="Times New Roman" pitchFamily="18" charset="0"/>
            </a:endParaRPr>
          </a:p>
          <a:p>
            <a:pPr eaLnBrk="0" hangingPunct="0">
              <a:tabLst>
                <a:tab pos="228600" algn="l"/>
                <a:tab pos="406400" algn="l"/>
                <a:tab pos="692150" algn="l"/>
              </a:tabLst>
            </a:pPr>
            <a:r>
              <a:rPr lang="en-US" sz="1400" dirty="0">
                <a:latin typeface="Arial" charset="0"/>
                <a:cs typeface="Arial" charset="0"/>
              </a:rPr>
              <a:t>	3.  Element reorganizes</a:t>
            </a:r>
            <a:endParaRPr lang="en-US" sz="1400" dirty="0">
              <a:latin typeface="Arial" charset="0"/>
              <a:cs typeface="Times New Roman" pitchFamily="18" charset="0"/>
            </a:endParaRPr>
          </a:p>
          <a:p>
            <a:pPr eaLnBrk="0" hangingPunct="0">
              <a:tabLst>
                <a:tab pos="228600" algn="l"/>
                <a:tab pos="406400" algn="l"/>
                <a:tab pos="692150" algn="l"/>
              </a:tabLst>
            </a:pPr>
            <a:r>
              <a:rPr lang="en-US" sz="1400" dirty="0">
                <a:latin typeface="Arial" charset="0"/>
                <a:cs typeface="Arial" charset="0"/>
              </a:rPr>
              <a:t>		a.  Chain of command and communications are reestablished.</a:t>
            </a:r>
            <a:endParaRPr lang="en-US" sz="1400" dirty="0">
              <a:latin typeface="Arial" charset="0"/>
              <a:cs typeface="Times New Roman" pitchFamily="18" charset="0"/>
            </a:endParaRPr>
          </a:p>
          <a:p>
            <a:pPr eaLnBrk="0" hangingPunct="0">
              <a:tabLst>
                <a:tab pos="228600" algn="l"/>
                <a:tab pos="406400" algn="l"/>
                <a:tab pos="692150" algn="l"/>
              </a:tabLst>
            </a:pPr>
            <a:r>
              <a:rPr lang="en-US" sz="1400" dirty="0">
                <a:latin typeface="Arial" charset="0"/>
                <a:cs typeface="Arial" charset="0"/>
              </a:rPr>
              <a:t>		b.  Report personnel status.</a:t>
            </a:r>
            <a:endParaRPr lang="en-US" sz="1400" dirty="0">
              <a:latin typeface="Arial" charset="0"/>
              <a:cs typeface="Times New Roman" pitchFamily="18" charset="0"/>
            </a:endParaRPr>
          </a:p>
          <a:p>
            <a:pPr eaLnBrk="0" hangingPunct="0">
              <a:tabLst>
                <a:tab pos="228600" algn="l"/>
                <a:tab pos="406400" algn="l"/>
                <a:tab pos="692150" algn="l"/>
              </a:tabLst>
            </a:pPr>
            <a:r>
              <a:rPr lang="en-US" sz="1400" dirty="0">
                <a:latin typeface="Arial" charset="0"/>
                <a:cs typeface="Arial" charset="0"/>
              </a:rPr>
              <a:t>		c.  Identify, treat, prepare, and evacuate casualties.</a:t>
            </a:r>
            <a:endParaRPr lang="en-US" sz="1400" dirty="0">
              <a:latin typeface="Arial" charset="0"/>
              <a:cs typeface="Times New Roman" pitchFamily="18" charset="0"/>
            </a:endParaRPr>
          </a:p>
          <a:p>
            <a:pPr eaLnBrk="0" hangingPunct="0">
              <a:tabLst>
                <a:tab pos="228600" algn="l"/>
                <a:tab pos="406400" algn="l"/>
                <a:tab pos="692150" algn="l"/>
              </a:tabLst>
            </a:pPr>
            <a:r>
              <a:rPr lang="en-US" sz="1400" dirty="0">
                <a:latin typeface="Arial" charset="0"/>
                <a:cs typeface="Arial" charset="0"/>
              </a:rPr>
              <a:t>		d.  Continue mission.</a:t>
            </a:r>
            <a:endParaRPr lang="en-US" sz="1400" dirty="0">
              <a:latin typeface="Arial" charset="0"/>
              <a:cs typeface="Times New Roman" pitchFamily="18" charset="0"/>
            </a:endParaRPr>
          </a:p>
          <a:p>
            <a:pPr eaLnBrk="0" hangingPunct="0">
              <a:tabLst>
                <a:tab pos="228600" algn="l"/>
                <a:tab pos="406400" algn="l"/>
                <a:tab pos="692150" algn="l"/>
              </a:tabLst>
            </a:pPr>
            <a:r>
              <a:rPr lang="en-US" sz="1400" dirty="0">
                <a:latin typeface="Arial" charset="0"/>
                <a:cs typeface="Arial" charset="0"/>
              </a:rPr>
              <a:t>	4.  Continue recon to identify the type and extent of hazard.</a:t>
            </a:r>
            <a:endParaRPr lang="en-US" sz="1400" dirty="0">
              <a:latin typeface="Arial" charset="0"/>
              <a:cs typeface="Times New Roman" pitchFamily="18" charset="0"/>
            </a:endParaRPr>
          </a:p>
          <a:p>
            <a:pPr eaLnBrk="0" hangingPunct="0">
              <a:tabLst>
                <a:tab pos="228600" algn="l"/>
                <a:tab pos="406400" algn="l"/>
                <a:tab pos="692150" algn="l"/>
              </a:tabLst>
            </a:pPr>
            <a:r>
              <a:rPr lang="en-US" sz="1400" dirty="0">
                <a:latin typeface="Arial" charset="0"/>
                <a:cs typeface="Arial" charset="0"/>
              </a:rPr>
              <a:t>		a. Send follow-up NBC-1 report.</a:t>
            </a:r>
            <a:endParaRPr lang="en-US" sz="1400" dirty="0">
              <a:latin typeface="Arial" charset="0"/>
              <a:cs typeface="Times New Roman" pitchFamily="18" charset="0"/>
            </a:endParaRPr>
          </a:p>
          <a:p>
            <a:pPr eaLnBrk="0" hangingPunct="0">
              <a:tabLst>
                <a:tab pos="228600" algn="l"/>
                <a:tab pos="406400" algn="l"/>
                <a:tab pos="692150" algn="l"/>
              </a:tabLst>
            </a:pPr>
            <a:r>
              <a:rPr lang="en-US" sz="1400" dirty="0">
                <a:latin typeface="Arial" charset="0"/>
                <a:cs typeface="Arial" charset="0"/>
              </a:rPr>
              <a:t>		b. Continue unmasking procedures.</a:t>
            </a:r>
            <a:endParaRPr lang="en-US" sz="1400" dirty="0">
              <a:latin typeface="Arial" charset="0"/>
              <a:cs typeface="Times New Roman" pitchFamily="18" charset="0"/>
            </a:endParaRPr>
          </a:p>
          <a:p>
            <a:pPr eaLnBrk="0" hangingPunct="0">
              <a:tabLst>
                <a:tab pos="228600" algn="l"/>
                <a:tab pos="406400" algn="l"/>
                <a:tab pos="692150" algn="l"/>
              </a:tabLst>
            </a:pPr>
            <a:r>
              <a:rPr lang="en-US" sz="1400" dirty="0">
                <a:latin typeface="Arial" charset="0"/>
                <a:cs typeface="Arial" charset="0"/>
              </a:rPr>
              <a:t>	5.  Replenish chemical defense equipment and continue mission.</a:t>
            </a:r>
            <a:endParaRPr lang="en-US" sz="1400" dirty="0"/>
          </a:p>
        </p:txBody>
      </p:sp>
      <p:sp>
        <p:nvSpPr>
          <p:cNvPr id="5" name="Title 1"/>
          <p:cNvSpPr txBox="1">
            <a:spLocks/>
          </p:cNvSpPr>
          <p:nvPr/>
        </p:nvSpPr>
        <p:spPr>
          <a:xfrm>
            <a:off x="762000" y="228600"/>
            <a:ext cx="5486400" cy="457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ACTIONS ON CONTACT</a:t>
            </a:r>
            <a:endParaRPr kumimoji="0" lang="en-US" sz="24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6" name="Object 2" descr="npo00006b"/>
          <p:cNvPicPr>
            <a:picLocks noChangeAspect="1" noChangeArrowheads="1"/>
          </p:cNvPicPr>
          <p:nvPr/>
        </p:nvPicPr>
        <p:blipFill>
          <a:blip r:embed="rId2" cstate="print"/>
          <a:srcRect b="36667"/>
          <a:stretch>
            <a:fillRect/>
          </a:stretch>
        </p:blipFill>
        <p:spPr bwMode="auto">
          <a:xfrm>
            <a:off x="0" y="6553200"/>
            <a:ext cx="6858000" cy="2210460"/>
          </a:xfrm>
          <a:prstGeom prst="rect">
            <a:avLst/>
          </a:prstGeom>
          <a:noFill/>
          <a:ln w="28575" algn="ctr">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76200"/>
            <a:ext cx="6857999" cy="830997"/>
          </a:xfrm>
          <a:prstGeom prst="rect">
            <a:avLst/>
          </a:prstGeom>
          <a:noFill/>
          <a:ln w="9525">
            <a:noFill/>
            <a:miter lim="800000"/>
            <a:headEnd/>
            <a:tailEnd/>
          </a:ln>
        </p:spPr>
        <p:txBody>
          <a:bodyPr wrap="square">
            <a:spAutoFit/>
          </a:bodyPr>
          <a:lstStyle/>
          <a:p>
            <a:pPr algn="ctr"/>
            <a:r>
              <a:rPr lang="en-US" sz="2400" b="1" i="1" dirty="0" smtClean="0">
                <a:effectLst>
                  <a:outerShdw blurRad="38100" dist="38100" dir="2700000" algn="tl">
                    <a:srgbClr val="000000">
                      <a:alpha val="43137"/>
                    </a:srgbClr>
                  </a:outerShdw>
                </a:effectLst>
                <a:latin typeface="Arial" pitchFamily="34" charset="0"/>
                <a:cs typeface="Arial" pitchFamily="34" charset="0"/>
              </a:rPr>
              <a:t>FUNDAMENTALS OF </a:t>
            </a:r>
          </a:p>
          <a:p>
            <a:pPr algn="ctr"/>
            <a:r>
              <a:rPr lang="en-US" sz="2400" b="1" i="1" dirty="0" smtClean="0">
                <a:effectLst>
                  <a:outerShdw blurRad="38100" dist="38100" dir="2700000" algn="tl">
                    <a:srgbClr val="000000">
                      <a:alpha val="43137"/>
                    </a:srgbClr>
                  </a:outerShdw>
                </a:effectLst>
                <a:latin typeface="Arial" pitchFamily="34" charset="0"/>
                <a:cs typeface="Arial" pitchFamily="34" charset="0"/>
              </a:rPr>
              <a:t>RECONNAISSANCE</a:t>
            </a:r>
            <a:endParaRPr lang="en-US" sz="2400" b="1" i="1" dirty="0">
              <a:effectLst>
                <a:outerShdw blurRad="38100" dist="38100" dir="2700000" algn="tl">
                  <a:srgbClr val="000000">
                    <a:alpha val="43137"/>
                  </a:srgbClr>
                </a:outerShdw>
              </a:effectLst>
              <a:latin typeface="Arial" pitchFamily="34" charset="0"/>
              <a:cs typeface="Arial" pitchFamily="34" charset="0"/>
            </a:endParaRPr>
          </a:p>
        </p:txBody>
      </p:sp>
      <p:sp>
        <p:nvSpPr>
          <p:cNvPr id="5" name="Text Box 3"/>
          <p:cNvSpPr txBox="1">
            <a:spLocks noChangeArrowheads="1"/>
          </p:cNvSpPr>
          <p:nvPr/>
        </p:nvSpPr>
        <p:spPr bwMode="auto">
          <a:xfrm>
            <a:off x="0" y="838200"/>
            <a:ext cx="6858000" cy="4524315"/>
          </a:xfrm>
          <a:prstGeom prst="rect">
            <a:avLst/>
          </a:prstGeom>
          <a:noFill/>
          <a:ln w="9525">
            <a:noFill/>
            <a:miter lim="800000"/>
            <a:headEnd/>
            <a:tailEnd/>
          </a:ln>
        </p:spPr>
        <p:txBody>
          <a:bodyPr>
            <a:spAutoFit/>
          </a:bodyPr>
          <a:lstStyle/>
          <a:p>
            <a:pPr marL="457200" indent="-457200">
              <a:buFontTx/>
              <a:buAutoNum type="alphaUcPeriod"/>
            </a:pPr>
            <a:r>
              <a:rPr lang="en-US" sz="1800" b="1" dirty="0">
                <a:latin typeface="Arial" pitchFamily="34" charset="0"/>
                <a:cs typeface="Arial" pitchFamily="34" charset="0"/>
              </a:rPr>
              <a:t>Before Contact / Planning</a:t>
            </a:r>
          </a:p>
          <a:p>
            <a:pPr marL="914400" lvl="1" indent="-457200">
              <a:buFontTx/>
              <a:buAutoNum type="arabicPeriod"/>
            </a:pPr>
            <a:r>
              <a:rPr lang="en-US" sz="1400" b="1" dirty="0">
                <a:latin typeface="Arial" pitchFamily="34" charset="0"/>
                <a:cs typeface="Arial" pitchFamily="34" charset="0"/>
              </a:rPr>
              <a:t>Orient on the reconnaissance object</a:t>
            </a:r>
          </a:p>
          <a:p>
            <a:pPr marL="914400" lvl="1" indent="-457200"/>
            <a:r>
              <a:rPr lang="en-US" sz="1400" b="1" dirty="0">
                <a:latin typeface="Arial" pitchFamily="34" charset="0"/>
                <a:cs typeface="Arial" pitchFamily="34" charset="0"/>
              </a:rPr>
              <a:t>	- Enemy (SALT), Terrain (OCOKA), Infrastructure, Society</a:t>
            </a:r>
          </a:p>
          <a:p>
            <a:pPr marL="914400" lvl="1" indent="-457200"/>
            <a:r>
              <a:rPr lang="en-US" sz="1400" b="1" dirty="0">
                <a:latin typeface="Arial" pitchFamily="34" charset="0"/>
                <a:cs typeface="Arial" pitchFamily="34" charset="0"/>
              </a:rPr>
              <a:t>2.    Ensure continuous coverage</a:t>
            </a:r>
          </a:p>
          <a:p>
            <a:pPr marL="1371600" lvl="2" indent="-457200"/>
            <a:r>
              <a:rPr lang="en-US" sz="1400" b="1" dirty="0">
                <a:latin typeface="Arial" pitchFamily="34" charset="0"/>
                <a:cs typeface="Arial" pitchFamily="34" charset="0"/>
              </a:rPr>
              <a:t>- conduct ISR before, during, and after all types of operations for all assigned NAIs</a:t>
            </a:r>
            <a:endParaRPr lang="en-US" sz="1800" dirty="0">
              <a:latin typeface="Arial" pitchFamily="34" charset="0"/>
              <a:cs typeface="Arial" pitchFamily="34" charset="0"/>
            </a:endParaRPr>
          </a:p>
          <a:p>
            <a:pPr marL="457200" indent="-457200"/>
            <a:r>
              <a:rPr lang="en-US" sz="1400" b="1" dirty="0">
                <a:latin typeface="Arial" pitchFamily="34" charset="0"/>
                <a:cs typeface="Arial" pitchFamily="34" charset="0"/>
              </a:rPr>
              <a:t>         3.    Maximize reconnaissance effort</a:t>
            </a:r>
          </a:p>
          <a:p>
            <a:pPr marL="914400" lvl="1" indent="-457200"/>
            <a:r>
              <a:rPr lang="en-US" sz="1400" b="1" dirty="0">
                <a:latin typeface="Arial" pitchFamily="34" charset="0"/>
                <a:cs typeface="Arial" pitchFamily="34" charset="0"/>
              </a:rPr>
              <a:t>	- integrate all asset to maximized effectiveness with nothing in </a:t>
            </a:r>
          </a:p>
          <a:p>
            <a:pPr marL="914400" lvl="1" indent="-457200"/>
            <a:r>
              <a:rPr lang="en-US" sz="1400" b="1" dirty="0">
                <a:latin typeface="Arial" pitchFamily="34" charset="0"/>
                <a:cs typeface="Arial" pitchFamily="34" charset="0"/>
              </a:rPr>
              <a:t>	reserve</a:t>
            </a:r>
          </a:p>
          <a:p>
            <a:pPr marL="457200" indent="-457200"/>
            <a:r>
              <a:rPr lang="en-US" sz="1800" b="1" dirty="0" smtClean="0">
                <a:latin typeface="Arial" pitchFamily="34" charset="0"/>
                <a:cs typeface="Arial" pitchFamily="34" charset="0"/>
              </a:rPr>
              <a:t>B</a:t>
            </a:r>
            <a:r>
              <a:rPr lang="en-US" sz="1800" b="1" dirty="0">
                <a:latin typeface="Arial" pitchFamily="34" charset="0"/>
                <a:cs typeface="Arial" pitchFamily="34" charset="0"/>
              </a:rPr>
              <a:t>.  Execution / After Contact</a:t>
            </a:r>
          </a:p>
          <a:p>
            <a:pPr marL="914400" lvl="1" indent="-457200"/>
            <a:r>
              <a:rPr lang="en-US" sz="1400" b="1" dirty="0">
                <a:latin typeface="Arial" pitchFamily="34" charset="0"/>
                <a:cs typeface="Arial" pitchFamily="34" charset="0"/>
              </a:rPr>
              <a:t>4.    Gain and maintain contact</a:t>
            </a:r>
          </a:p>
          <a:p>
            <a:pPr marL="914400" lvl="1" indent="-457200"/>
            <a:r>
              <a:rPr lang="en-US" sz="1400" b="1" dirty="0">
                <a:latin typeface="Arial" pitchFamily="34" charset="0"/>
                <a:cs typeface="Arial" pitchFamily="34" charset="0"/>
              </a:rPr>
              <a:t>	-  maintain contact using all available means (sensors, sound, and visual) handing over from one observer to the next</a:t>
            </a:r>
          </a:p>
          <a:p>
            <a:pPr marL="914400" lvl="1" indent="-457200"/>
            <a:r>
              <a:rPr lang="en-US" sz="1400" b="1" dirty="0">
                <a:latin typeface="Arial" pitchFamily="34" charset="0"/>
                <a:cs typeface="Arial" pitchFamily="34" charset="0"/>
              </a:rPr>
              <a:t>5.    Report all information timely and accurately</a:t>
            </a:r>
          </a:p>
          <a:p>
            <a:pPr marL="914400" lvl="1" indent="-457200"/>
            <a:r>
              <a:rPr lang="en-US" sz="1400" b="1" dirty="0">
                <a:latin typeface="Arial" pitchFamily="34" charset="0"/>
                <a:cs typeface="Arial" pitchFamily="34" charset="0"/>
              </a:rPr>
              <a:t>	-  report as you see: never assume, exaggerate, distort, or interpret</a:t>
            </a:r>
          </a:p>
          <a:p>
            <a:pPr marL="914400" lvl="1" indent="-457200"/>
            <a:r>
              <a:rPr lang="en-US" sz="1400" b="1" dirty="0">
                <a:latin typeface="Arial" pitchFamily="34" charset="0"/>
                <a:cs typeface="Arial" pitchFamily="34" charset="0"/>
              </a:rPr>
              <a:t>6.    Develop the situation</a:t>
            </a:r>
          </a:p>
          <a:p>
            <a:pPr marL="914400" lvl="1" indent="-457200"/>
            <a:r>
              <a:rPr lang="en-US" sz="1400" b="1" dirty="0">
                <a:latin typeface="Arial" pitchFamily="34" charset="0"/>
                <a:cs typeface="Arial" pitchFamily="34" charset="0"/>
              </a:rPr>
              <a:t>	-  continue to maneuver to gain information and set conditions</a:t>
            </a:r>
          </a:p>
          <a:p>
            <a:pPr marL="914400" lvl="1" indent="-457200"/>
            <a:r>
              <a:rPr lang="en-US" sz="1400" b="1" dirty="0">
                <a:latin typeface="Arial" pitchFamily="34" charset="0"/>
                <a:cs typeface="Arial" pitchFamily="34" charset="0"/>
              </a:rPr>
              <a:t>7.    Retain freedom of maneuver</a:t>
            </a:r>
          </a:p>
          <a:p>
            <a:pPr marL="914400" lvl="1" indent="-457200"/>
            <a:r>
              <a:rPr lang="en-US" sz="1400" b="1" dirty="0">
                <a:latin typeface="Arial" pitchFamily="34" charset="0"/>
                <a:cs typeface="Arial" pitchFamily="34" charset="0"/>
              </a:rPr>
              <a:t>	-  don’t get fixed by the enemy and maintain the ability to react to any situation</a:t>
            </a:r>
          </a:p>
        </p:txBody>
      </p:sp>
      <p:sp>
        <p:nvSpPr>
          <p:cNvPr id="6" name="Rectangle 18"/>
          <p:cNvSpPr>
            <a:spLocks noChangeArrowheads="1"/>
          </p:cNvSpPr>
          <p:nvPr/>
        </p:nvSpPr>
        <p:spPr bwMode="auto">
          <a:xfrm>
            <a:off x="76200" y="5334000"/>
            <a:ext cx="3886200" cy="381000"/>
          </a:xfrm>
          <a:prstGeom prst="rect">
            <a:avLst/>
          </a:prstGeom>
          <a:noFill/>
          <a:ln w="9525">
            <a:noFill/>
            <a:miter lim="800000"/>
            <a:headEnd/>
            <a:tailEnd/>
          </a:ln>
        </p:spPr>
        <p:txBody>
          <a:bodyPr anchor="ctr"/>
          <a:lstStyle/>
          <a:p>
            <a:r>
              <a:rPr lang="en-US" sz="2000" b="1" dirty="0" smtClean="0">
                <a:latin typeface="Arial" pitchFamily="34" charset="0"/>
                <a:cs typeface="Arial" pitchFamily="34" charset="0"/>
              </a:rPr>
              <a:t>Commander’s </a:t>
            </a:r>
            <a:r>
              <a:rPr lang="en-US" sz="2000" b="1" dirty="0">
                <a:latin typeface="Arial" pitchFamily="34" charset="0"/>
                <a:cs typeface="Arial" pitchFamily="34" charset="0"/>
              </a:rPr>
              <a:t>Intent</a:t>
            </a:r>
          </a:p>
        </p:txBody>
      </p:sp>
      <p:sp>
        <p:nvSpPr>
          <p:cNvPr id="7" name="Rectangle 19"/>
          <p:cNvSpPr>
            <a:spLocks noChangeArrowheads="1"/>
          </p:cNvSpPr>
          <p:nvPr/>
        </p:nvSpPr>
        <p:spPr bwMode="auto">
          <a:xfrm>
            <a:off x="76200" y="5715000"/>
            <a:ext cx="6858000" cy="5486400"/>
          </a:xfrm>
          <a:prstGeom prst="rect">
            <a:avLst/>
          </a:prstGeom>
          <a:noFill/>
          <a:ln w="9525">
            <a:noFill/>
            <a:miter lim="800000"/>
            <a:headEnd/>
            <a:tailEnd/>
          </a:ln>
        </p:spPr>
        <p:txBody>
          <a:bodyPr/>
          <a:lstStyle/>
          <a:p>
            <a:pPr marL="609600" indent="-609600">
              <a:spcBef>
                <a:spcPct val="20000"/>
              </a:spcBef>
            </a:pPr>
            <a:r>
              <a:rPr lang="en-US" sz="1400" b="1" dirty="0">
                <a:latin typeface="Arial" pitchFamily="34" charset="0"/>
                <a:cs typeface="Arial" pitchFamily="34" charset="0"/>
              </a:rPr>
              <a:t>Focus (Recon Objective)</a:t>
            </a:r>
          </a:p>
          <a:p>
            <a:pPr marL="609600" indent="-609600">
              <a:spcBef>
                <a:spcPct val="20000"/>
              </a:spcBef>
            </a:pPr>
            <a:r>
              <a:rPr lang="en-US" sz="1400" b="1" dirty="0">
                <a:latin typeface="Arial" pitchFamily="34" charset="0"/>
                <a:cs typeface="Arial" pitchFamily="34" charset="0"/>
              </a:rPr>
              <a:t>	1.  Enemy</a:t>
            </a:r>
          </a:p>
          <a:p>
            <a:pPr marL="609600" indent="-609600">
              <a:spcBef>
                <a:spcPct val="20000"/>
              </a:spcBef>
            </a:pPr>
            <a:r>
              <a:rPr lang="en-US" sz="1400" b="1" dirty="0">
                <a:latin typeface="Arial" pitchFamily="34" charset="0"/>
                <a:cs typeface="Arial" pitchFamily="34" charset="0"/>
              </a:rPr>
              <a:t>	2.  Terrain</a:t>
            </a:r>
          </a:p>
          <a:p>
            <a:pPr marL="609600" indent="-609600">
              <a:spcBef>
                <a:spcPct val="20000"/>
              </a:spcBef>
            </a:pPr>
            <a:r>
              <a:rPr lang="en-US" sz="1400" b="1" dirty="0">
                <a:latin typeface="Arial" pitchFamily="34" charset="0"/>
                <a:cs typeface="Arial" pitchFamily="34" charset="0"/>
              </a:rPr>
              <a:t>	3.  Infrastructure</a:t>
            </a:r>
          </a:p>
          <a:p>
            <a:pPr marL="609600" indent="-609600">
              <a:spcBef>
                <a:spcPct val="20000"/>
              </a:spcBef>
            </a:pPr>
            <a:r>
              <a:rPr lang="en-US" sz="1400" b="1" dirty="0">
                <a:latin typeface="Arial" pitchFamily="34" charset="0"/>
                <a:cs typeface="Arial" pitchFamily="34" charset="0"/>
              </a:rPr>
              <a:t>	4.  Society</a:t>
            </a:r>
          </a:p>
          <a:p>
            <a:pPr marL="609600" indent="-609600">
              <a:spcBef>
                <a:spcPct val="20000"/>
              </a:spcBef>
            </a:pPr>
            <a:r>
              <a:rPr lang="en-US" sz="1400" b="1" dirty="0">
                <a:latin typeface="Arial" pitchFamily="34" charset="0"/>
                <a:cs typeface="Arial" pitchFamily="34" charset="0"/>
              </a:rPr>
              <a:t>Tempo</a:t>
            </a:r>
          </a:p>
          <a:p>
            <a:pPr marL="609600" indent="-609600">
              <a:spcBef>
                <a:spcPct val="20000"/>
              </a:spcBef>
            </a:pPr>
            <a:r>
              <a:rPr lang="en-US" sz="1400" b="1" dirty="0">
                <a:latin typeface="Arial" pitchFamily="34" charset="0"/>
                <a:cs typeface="Arial" pitchFamily="34" charset="0"/>
              </a:rPr>
              <a:t>	1.  Level of Covertness:  Stealthy vs.  Forceful</a:t>
            </a:r>
          </a:p>
          <a:p>
            <a:pPr marL="609600" indent="-609600">
              <a:spcBef>
                <a:spcPct val="20000"/>
              </a:spcBef>
            </a:pPr>
            <a:r>
              <a:rPr lang="en-US" sz="1400" b="1" dirty="0">
                <a:latin typeface="Arial" pitchFamily="34" charset="0"/>
                <a:cs typeface="Arial" pitchFamily="34" charset="0"/>
              </a:rPr>
              <a:t>	2.  Level of Detail:  Deliberate vs. Rapid</a:t>
            </a:r>
          </a:p>
          <a:p>
            <a:pPr marL="609600" indent="-609600">
              <a:spcBef>
                <a:spcPct val="20000"/>
              </a:spcBef>
            </a:pPr>
            <a:r>
              <a:rPr lang="en-US" sz="1400" b="1" dirty="0">
                <a:latin typeface="Arial" pitchFamily="34" charset="0"/>
                <a:cs typeface="Arial" pitchFamily="34" charset="0"/>
              </a:rPr>
              <a:t>	3.  Level of Force:  Discreet vs. Aggressive</a:t>
            </a:r>
          </a:p>
          <a:p>
            <a:pPr marL="609600" indent="-609600">
              <a:spcBef>
                <a:spcPct val="20000"/>
              </a:spcBef>
            </a:pPr>
            <a:r>
              <a:rPr lang="en-US" sz="1400" b="1" dirty="0">
                <a:latin typeface="Arial" pitchFamily="34" charset="0"/>
                <a:cs typeface="Arial" pitchFamily="34" charset="0"/>
              </a:rPr>
              <a:t>Engagement Criteria</a:t>
            </a:r>
          </a:p>
          <a:p>
            <a:pPr marL="609600" indent="-609600">
              <a:spcBef>
                <a:spcPct val="20000"/>
              </a:spcBef>
            </a:pPr>
            <a:r>
              <a:rPr lang="en-US" sz="1400" b="1" dirty="0">
                <a:latin typeface="Arial" pitchFamily="34" charset="0"/>
                <a:cs typeface="Arial" pitchFamily="34" charset="0"/>
              </a:rPr>
              <a:t>	1.  Size of force to bypass</a:t>
            </a:r>
          </a:p>
          <a:p>
            <a:pPr marL="609600" indent="-609600">
              <a:spcBef>
                <a:spcPct val="20000"/>
              </a:spcBef>
            </a:pPr>
            <a:r>
              <a:rPr lang="en-US" sz="1400" b="1" dirty="0">
                <a:latin typeface="Arial" pitchFamily="34" charset="0"/>
                <a:cs typeface="Arial" pitchFamily="34" charset="0"/>
              </a:rPr>
              <a:t>	2.  Size to engage</a:t>
            </a:r>
          </a:p>
          <a:p>
            <a:pPr marL="609600" indent="-609600">
              <a:spcBef>
                <a:spcPct val="20000"/>
              </a:spcBef>
            </a:pPr>
            <a:r>
              <a:rPr lang="en-US" sz="1400" b="1" dirty="0">
                <a:latin typeface="Arial" pitchFamily="34" charset="0"/>
                <a:cs typeface="Arial" pitchFamily="34" charset="0"/>
              </a:rPr>
              <a:t>	3.  Weapons use guidance (direct / indirect)</a:t>
            </a:r>
          </a:p>
        </p:txBody>
      </p:sp>
      <p:sp>
        <p:nvSpPr>
          <p:cNvPr id="8" name="Slide Number Placeholder 7"/>
          <p:cNvSpPr>
            <a:spLocks noGrp="1"/>
          </p:cNvSpPr>
          <p:nvPr>
            <p:ph type="sldNum" sz="quarter" idx="12"/>
          </p:nvPr>
        </p:nvSpPr>
        <p:spPr/>
        <p:txBody>
          <a:bodyPr/>
          <a:lstStyle/>
          <a:p>
            <a:fld id="{07FAA4C2-EC4B-4CB1-A26B-C9225BE809E0}" type="slidenum">
              <a:rPr lang="en-US" smtClean="0">
                <a:latin typeface="Arial" pitchFamily="34" charset="0"/>
                <a:cs typeface="Arial" pitchFamily="34" charset="0"/>
              </a:rPr>
              <a:pPr/>
              <a:t>31</a:t>
            </a:fld>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i="1" dirty="0" smtClean="0">
                <a:effectLst>
                  <a:outerShdw blurRad="38100" dist="38100" dir="2700000" algn="tl">
                    <a:srgbClr val="000000">
                      <a:alpha val="43137"/>
                    </a:srgbClr>
                  </a:outerShdw>
                </a:effectLst>
                <a:latin typeface="Arial" pitchFamily="34" charset="0"/>
                <a:cs typeface="Arial" pitchFamily="34" charset="0"/>
              </a:rPr>
              <a:t>CBRN</a:t>
            </a:r>
            <a:r>
              <a:rPr lang="en-US" sz="2400" dirty="0" smtClean="0"/>
              <a:t> </a:t>
            </a:r>
            <a:r>
              <a:rPr lang="en-US" sz="2400" i="1" dirty="0" smtClean="0">
                <a:effectLst>
                  <a:outerShdw blurRad="38100" dist="38100" dir="2700000" algn="tl">
                    <a:srgbClr val="000000">
                      <a:alpha val="43137"/>
                    </a:srgbClr>
                  </a:outerShdw>
                </a:effectLst>
                <a:latin typeface="Arial" pitchFamily="34" charset="0"/>
                <a:cs typeface="Arial" pitchFamily="34" charset="0"/>
              </a:rPr>
              <a:t>PROCEDURES</a:t>
            </a:r>
            <a:endParaRPr lang="en-US" sz="2400" i="1" dirty="0">
              <a:effectLst>
                <a:outerShdw blurRad="38100" dist="38100" dir="2700000" algn="tl">
                  <a:srgbClr val="000000">
                    <a:alpha val="43137"/>
                  </a:srgbClr>
                </a:outerShdw>
              </a:effectLst>
              <a:latin typeface="Arial" pitchFamily="34" charset="0"/>
              <a:cs typeface="Arial" pitchFamily="34" charset="0"/>
            </a:endParaRPr>
          </a:p>
        </p:txBody>
      </p:sp>
      <p:sp>
        <p:nvSpPr>
          <p:cNvPr id="7" name="TextBox 6"/>
          <p:cNvSpPr txBox="1"/>
          <p:nvPr/>
        </p:nvSpPr>
        <p:spPr>
          <a:xfrm>
            <a:off x="381000" y="990600"/>
            <a:ext cx="5943600" cy="8340745"/>
          </a:xfrm>
          <a:prstGeom prst="rect">
            <a:avLst/>
          </a:prstGeom>
          <a:noFill/>
        </p:spPr>
        <p:txBody>
          <a:bodyPr wrap="square" rtlCol="0">
            <a:spAutoFit/>
          </a:bodyPr>
          <a:lstStyle/>
          <a:p>
            <a:r>
              <a:rPr lang="en-US" sz="1400" b="1" dirty="0" smtClean="0">
                <a:latin typeface="Arial" pitchFamily="34" charset="0"/>
                <a:cs typeface="Arial" pitchFamily="34" charset="0"/>
              </a:rPr>
              <a:t>HASTY DECONTAMINATION PROCEDURES</a:t>
            </a:r>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 </a:t>
            </a:r>
          </a:p>
          <a:p>
            <a:pPr lvl="0"/>
            <a:r>
              <a:rPr lang="en-US" sz="1400" dirty="0" smtClean="0">
                <a:latin typeface="Arial" pitchFamily="34" charset="0"/>
                <a:cs typeface="Arial" pitchFamily="34" charset="0"/>
              </a:rPr>
              <a:t>Request chemical DECON from TOC, include number of contaminated vehicles.  NBC OIC/NCOIC will establish a link-up point and DECON site</a:t>
            </a:r>
          </a:p>
          <a:p>
            <a:r>
              <a:rPr lang="en-US" sz="1400" dirty="0" smtClean="0">
                <a:latin typeface="Arial" pitchFamily="34" charset="0"/>
                <a:cs typeface="Arial" pitchFamily="34" charset="0"/>
              </a:rPr>
              <a:t> </a:t>
            </a:r>
          </a:p>
          <a:p>
            <a:pPr lvl="0"/>
            <a:r>
              <a:rPr lang="en-US" sz="1400" dirty="0" smtClean="0">
                <a:latin typeface="Arial" pitchFamily="34" charset="0"/>
                <a:cs typeface="Arial" pitchFamily="34" charset="0"/>
              </a:rPr>
              <a:t>Company/platoon tasks prior to arrival at DECON site               </a:t>
            </a:r>
          </a:p>
          <a:p>
            <a:pPr lvl="1"/>
            <a:r>
              <a:rPr lang="en-US" sz="1400" dirty="0" smtClean="0">
                <a:latin typeface="Arial" pitchFamily="34" charset="0"/>
                <a:cs typeface="Arial" pitchFamily="34" charset="0"/>
              </a:rPr>
              <a:t>Inspect personnel and equipment for contamination </a:t>
            </a:r>
          </a:p>
          <a:p>
            <a:pPr lvl="1"/>
            <a:r>
              <a:rPr lang="en-US" sz="1400" dirty="0" smtClean="0">
                <a:latin typeface="Arial" pitchFamily="34" charset="0"/>
                <a:cs typeface="Arial" pitchFamily="34" charset="0"/>
              </a:rPr>
              <a:t>Administer first aid and monitor all contaminated personnel</a:t>
            </a:r>
          </a:p>
          <a:p>
            <a:pPr lvl="1"/>
            <a:r>
              <a:rPr lang="en-US" sz="1400" dirty="0" smtClean="0">
                <a:latin typeface="Arial" pitchFamily="34" charset="0"/>
                <a:cs typeface="Arial" pitchFamily="34" charset="0"/>
              </a:rPr>
              <a:t>Use M11 DECON apparatus to DECON hatches, weapons, and vehicles as necessary</a:t>
            </a:r>
          </a:p>
          <a:p>
            <a:pPr lvl="1"/>
            <a:r>
              <a:rPr lang="en-US" sz="1400" dirty="0" smtClean="0">
                <a:latin typeface="Arial" pitchFamily="34" charset="0"/>
                <a:cs typeface="Arial" pitchFamily="34" charset="0"/>
              </a:rPr>
              <a:t>For nuclear DECON - sweep all loose particles and debris off top deck of vehicle</a:t>
            </a:r>
          </a:p>
          <a:p>
            <a:r>
              <a:rPr lang="en-US" sz="1400" dirty="0" smtClean="0">
                <a:latin typeface="Arial" pitchFamily="34" charset="0"/>
                <a:cs typeface="Arial" pitchFamily="34" charset="0"/>
              </a:rPr>
              <a:t> </a:t>
            </a:r>
          </a:p>
          <a:p>
            <a:pPr lvl="0"/>
            <a:r>
              <a:rPr lang="en-US" sz="1400" dirty="0" smtClean="0">
                <a:latin typeface="Arial" pitchFamily="34" charset="0"/>
                <a:cs typeface="Arial" pitchFamily="34" charset="0"/>
              </a:rPr>
              <a:t>Clean vehicle must be used to make link-up  </a:t>
            </a:r>
          </a:p>
          <a:p>
            <a:r>
              <a:rPr lang="en-US" sz="1400" dirty="0" smtClean="0">
                <a:latin typeface="Arial" pitchFamily="34" charset="0"/>
                <a:cs typeface="Arial" pitchFamily="34" charset="0"/>
              </a:rPr>
              <a:t> </a:t>
            </a:r>
          </a:p>
          <a:p>
            <a:pPr lvl="0"/>
            <a:r>
              <a:rPr lang="en-US" sz="1400" dirty="0" smtClean="0">
                <a:latin typeface="Arial" pitchFamily="34" charset="0"/>
                <a:cs typeface="Arial" pitchFamily="34" charset="0"/>
              </a:rPr>
              <a:t>Maintain 50% security at all times</a:t>
            </a:r>
          </a:p>
          <a:p>
            <a:r>
              <a:rPr lang="en-US" sz="1400" dirty="0" smtClean="0">
                <a:latin typeface="Arial" pitchFamily="34" charset="0"/>
                <a:cs typeface="Arial" pitchFamily="34" charset="0"/>
              </a:rPr>
              <a:t> </a:t>
            </a:r>
          </a:p>
          <a:p>
            <a:pPr lvl="0"/>
            <a:r>
              <a:rPr lang="en-US" sz="1400" dirty="0" smtClean="0">
                <a:latin typeface="Arial" pitchFamily="34" charset="0"/>
                <a:cs typeface="Arial" pitchFamily="34" charset="0"/>
              </a:rPr>
              <a:t>Once company has completed vehicle wash down, unit moves 300 meters upwind for MOPP gear exchange</a:t>
            </a:r>
          </a:p>
          <a:p>
            <a:r>
              <a:rPr lang="en-US" sz="1400" dirty="0" smtClean="0">
                <a:latin typeface="Arial" pitchFamily="34" charset="0"/>
                <a:cs typeface="Arial" pitchFamily="34" charset="0"/>
              </a:rPr>
              <a:t> </a:t>
            </a:r>
          </a:p>
          <a:p>
            <a:pPr lvl="0"/>
            <a:r>
              <a:rPr lang="en-US" sz="1400" dirty="0" smtClean="0">
                <a:latin typeface="Arial" pitchFamily="34" charset="0"/>
                <a:cs typeface="Arial" pitchFamily="34" charset="0"/>
              </a:rPr>
              <a:t>Inspect all personnel and equipment for contamination; DECON, burn, or bury and mark all contaminated material</a:t>
            </a:r>
          </a:p>
          <a:p>
            <a:r>
              <a:rPr lang="en-US" sz="1400" dirty="0" smtClean="0">
                <a:latin typeface="Arial" pitchFamily="34" charset="0"/>
                <a:cs typeface="Arial" pitchFamily="34" charset="0"/>
              </a:rPr>
              <a:t> </a:t>
            </a:r>
          </a:p>
          <a:p>
            <a:pPr lvl="0"/>
            <a:r>
              <a:rPr lang="en-US" sz="1400" dirty="0" smtClean="0">
                <a:latin typeface="Arial" pitchFamily="34" charset="0"/>
                <a:cs typeface="Arial" pitchFamily="34" charset="0"/>
              </a:rPr>
              <a:t>At completion of MOPP gear exchange, company moves an additional 500m upwind to perform M256 kit.  Report results to TOC and await further instructions.</a:t>
            </a:r>
          </a:p>
          <a:p>
            <a:r>
              <a:rPr lang="en-US" sz="1400" dirty="0" smtClean="0">
                <a:latin typeface="Arial" pitchFamily="34" charset="0"/>
                <a:cs typeface="Arial" pitchFamily="34" charset="0"/>
              </a:rPr>
              <a:t> </a:t>
            </a:r>
          </a:p>
          <a:p>
            <a:pPr lvl="0"/>
            <a:r>
              <a:rPr lang="en-US" sz="1400" dirty="0" smtClean="0">
                <a:latin typeface="Arial" pitchFamily="34" charset="0"/>
                <a:cs typeface="Arial" pitchFamily="34" charset="0"/>
              </a:rPr>
              <a:t>The NBC vehicles:</a:t>
            </a:r>
          </a:p>
          <a:p>
            <a:pPr lvl="0"/>
            <a:r>
              <a:rPr lang="en-US" sz="1400" dirty="0" smtClean="0">
                <a:latin typeface="Arial" pitchFamily="34" charset="0"/>
                <a:cs typeface="Arial" pitchFamily="34" charset="0"/>
              </a:rPr>
              <a:t>Continue to monitor for chemical contamination or nuclear radiation.</a:t>
            </a:r>
          </a:p>
          <a:p>
            <a:pPr lvl="0"/>
            <a:r>
              <a:rPr lang="en-US" sz="1400" dirty="0" smtClean="0">
                <a:latin typeface="Arial" pitchFamily="34" charset="0"/>
                <a:cs typeface="Arial" pitchFamily="34" charset="0"/>
              </a:rPr>
              <a:t>Maintains a record of the radiation dose received by the platoon.</a:t>
            </a:r>
          </a:p>
          <a:p>
            <a:pPr lvl="0"/>
            <a:r>
              <a:rPr lang="en-US" sz="1400" dirty="0" smtClean="0">
                <a:latin typeface="Arial" pitchFamily="34" charset="0"/>
                <a:cs typeface="Arial" pitchFamily="34" charset="0"/>
              </a:rPr>
              <a:t>Reports to the platoon leader the contamination level of the platoon.</a:t>
            </a:r>
          </a:p>
          <a:p>
            <a:r>
              <a:rPr lang="en-US" sz="1400" dirty="0" smtClean="0">
                <a:latin typeface="Arial" pitchFamily="34" charset="0"/>
                <a:cs typeface="Arial" pitchFamily="34" charset="0"/>
              </a:rPr>
              <a:t> </a:t>
            </a:r>
          </a:p>
          <a:p>
            <a:pPr lvl="0"/>
            <a:r>
              <a:rPr lang="en-US" sz="1400" dirty="0" smtClean="0">
                <a:latin typeface="Arial" pitchFamily="34" charset="0"/>
                <a:cs typeface="Arial" pitchFamily="34" charset="0"/>
              </a:rPr>
              <a:t>Report to TOC when DECON is complete and unit is prepared to receive new mission.</a:t>
            </a:r>
          </a:p>
          <a:p>
            <a:r>
              <a:rPr lang="en-US" sz="2000" dirty="0" smtClean="0">
                <a:latin typeface="Arial" pitchFamily="34" charset="0"/>
                <a:cs typeface="Arial" pitchFamily="34" charset="0"/>
              </a:rPr>
              <a:t> </a:t>
            </a:r>
            <a:endParaRPr lang="en-US" sz="1400" dirty="0" smtClean="0">
              <a:latin typeface="Arial" pitchFamily="34" charset="0"/>
              <a:cs typeface="Arial" pitchFamily="34" charset="0"/>
            </a:endParaRPr>
          </a:p>
          <a:p>
            <a:r>
              <a:rPr lang="en-US" sz="2000" dirty="0" smtClean="0">
                <a:latin typeface="Arial" pitchFamily="34" charset="0"/>
                <a:cs typeface="Arial" pitchFamily="34" charset="0"/>
              </a:rPr>
              <a:t> </a:t>
            </a:r>
            <a:endParaRPr lang="en-US" sz="1400" dirty="0" smtClean="0">
              <a:latin typeface="Arial" pitchFamily="34" charset="0"/>
              <a:cs typeface="Arial" pitchFamily="34" charset="0"/>
            </a:endParaRPr>
          </a:p>
          <a:p>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7FAA4C2-EC4B-4CB1-A26B-C9225BE809E0}"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i="1" dirty="0" smtClean="0">
                <a:effectLst>
                  <a:outerShdw blurRad="38100" dist="38100" dir="2700000" algn="tl">
                    <a:srgbClr val="000000">
                      <a:alpha val="43137"/>
                    </a:srgbClr>
                  </a:outerShdw>
                </a:effectLst>
                <a:latin typeface="Arial" pitchFamily="34" charset="0"/>
                <a:cs typeface="Arial" pitchFamily="34" charset="0"/>
              </a:rPr>
              <a:t>CBRN</a:t>
            </a:r>
            <a:r>
              <a:rPr lang="en-US" sz="2400" dirty="0" smtClean="0"/>
              <a:t> </a:t>
            </a:r>
            <a:r>
              <a:rPr lang="en-US" sz="2400" i="1" dirty="0" smtClean="0">
                <a:effectLst>
                  <a:outerShdw blurRad="38100" dist="38100" dir="2700000" algn="tl">
                    <a:srgbClr val="000000">
                      <a:alpha val="43137"/>
                    </a:srgbClr>
                  </a:outerShdw>
                </a:effectLst>
                <a:latin typeface="Arial" pitchFamily="34" charset="0"/>
                <a:cs typeface="Arial" pitchFamily="34" charset="0"/>
              </a:rPr>
              <a:t>PROCEDURES</a:t>
            </a:r>
            <a:r>
              <a:rPr lang="en-US" sz="2400" dirty="0" smtClean="0"/>
              <a:t> </a:t>
            </a:r>
            <a:r>
              <a:rPr lang="en-US" sz="2400" i="1" dirty="0" smtClean="0">
                <a:effectLst>
                  <a:outerShdw blurRad="38100" dist="38100" dir="2700000" algn="tl">
                    <a:srgbClr val="000000">
                      <a:alpha val="43137"/>
                    </a:srgbClr>
                  </a:outerShdw>
                </a:effectLst>
                <a:latin typeface="Arial" pitchFamily="34" charset="0"/>
                <a:cs typeface="Arial" pitchFamily="34" charset="0"/>
              </a:rPr>
              <a:t>CONT</a:t>
            </a:r>
            <a:r>
              <a:rPr lang="en-US" sz="2400" dirty="0" smtClean="0"/>
              <a:t>.</a:t>
            </a:r>
            <a:endParaRPr lang="en-US" sz="2400" i="1" dirty="0">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a:xfrm>
            <a:off x="381000" y="914400"/>
            <a:ext cx="5334000" cy="8402300"/>
          </a:xfrm>
          <a:prstGeom prst="rect">
            <a:avLst/>
          </a:prstGeom>
          <a:noFill/>
        </p:spPr>
        <p:txBody>
          <a:bodyPr wrap="square" rtlCol="0">
            <a:spAutoFit/>
          </a:bodyPr>
          <a:lstStyle/>
          <a:p>
            <a:r>
              <a:rPr lang="en-US" sz="1200" b="1" dirty="0" smtClean="0">
                <a:latin typeface="Arial" pitchFamily="34" charset="0"/>
                <a:cs typeface="Arial" pitchFamily="34" charset="0"/>
              </a:rPr>
              <a:t>MOPP GEAR EXCHANGE AND UNMASKING PROCEDURES</a:t>
            </a:r>
            <a:endParaRPr lang="en-US" sz="1200" dirty="0" smtClean="0">
              <a:latin typeface="Arial" pitchFamily="34" charset="0"/>
              <a:cs typeface="Arial" pitchFamily="34" charset="0"/>
            </a:endParaRPr>
          </a:p>
          <a:p>
            <a:r>
              <a:rPr lang="en-US" sz="1200" b="1" dirty="0" smtClean="0">
                <a:latin typeface="Arial" pitchFamily="34" charset="0"/>
                <a:cs typeface="Arial" pitchFamily="34" charset="0"/>
              </a:rPr>
              <a:t> </a:t>
            </a:r>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1. MOPP GEAR EXCHANGE (BUDDY TEAM)</a:t>
            </a:r>
          </a:p>
          <a:p>
            <a:pPr marL="228600" lvl="0" indent="-228600">
              <a:buFont typeface="+mj-lt"/>
              <a:buAutoNum type="alphaLcPeriod"/>
            </a:pPr>
            <a:r>
              <a:rPr lang="en-US" sz="1200" dirty="0" smtClean="0">
                <a:latin typeface="Arial" pitchFamily="34" charset="0"/>
                <a:cs typeface="Arial" pitchFamily="34" charset="0"/>
              </a:rPr>
              <a:t>Decontaminate Individual Gear</a:t>
            </a:r>
          </a:p>
          <a:p>
            <a:pPr marL="228600" lvl="0" indent="-228600">
              <a:buFont typeface="+mj-lt"/>
              <a:buAutoNum type="alphaLcPeriod"/>
            </a:pPr>
            <a:r>
              <a:rPr lang="en-US" sz="1200" dirty="0" smtClean="0">
                <a:latin typeface="Arial" pitchFamily="34" charset="0"/>
                <a:cs typeface="Arial" pitchFamily="34" charset="0"/>
              </a:rPr>
              <a:t>Decontaminate Hood and roll it up</a:t>
            </a:r>
          </a:p>
          <a:p>
            <a:pPr marL="228600" lvl="0" indent="-228600">
              <a:buFont typeface="+mj-lt"/>
              <a:buAutoNum type="alphaLcPeriod"/>
            </a:pPr>
            <a:r>
              <a:rPr lang="en-US" sz="1200" dirty="0" smtClean="0">
                <a:latin typeface="Arial" pitchFamily="34" charset="0"/>
                <a:cs typeface="Arial" pitchFamily="34" charset="0"/>
              </a:rPr>
              <a:t>Remove BDO (</a:t>
            </a:r>
            <a:r>
              <a:rPr lang="en-US" sz="1200" u="sng" dirty="0" smtClean="0">
                <a:latin typeface="Arial" pitchFamily="34" charset="0"/>
                <a:cs typeface="Arial" pitchFamily="34" charset="0"/>
              </a:rPr>
              <a:t>B</a:t>
            </a:r>
            <a:r>
              <a:rPr lang="en-US" sz="1200" dirty="0" smtClean="0">
                <a:latin typeface="Arial" pitchFamily="34" charset="0"/>
                <a:cs typeface="Arial" pitchFamily="34" charset="0"/>
              </a:rPr>
              <a:t>attle </a:t>
            </a:r>
            <a:r>
              <a:rPr lang="en-US" sz="1200" u="sng" dirty="0" smtClean="0">
                <a:latin typeface="Arial" pitchFamily="34" charset="0"/>
                <a:cs typeface="Arial" pitchFamily="34" charset="0"/>
              </a:rPr>
              <a:t>D</a:t>
            </a:r>
            <a:r>
              <a:rPr lang="en-US" sz="1200" dirty="0" smtClean="0">
                <a:latin typeface="Arial" pitchFamily="34" charset="0"/>
                <a:cs typeface="Arial" pitchFamily="34" charset="0"/>
              </a:rPr>
              <a:t>ress </a:t>
            </a:r>
            <a:r>
              <a:rPr lang="en-US" sz="1200" u="sng" dirty="0" smtClean="0">
                <a:latin typeface="Arial" pitchFamily="34" charset="0"/>
                <a:cs typeface="Arial" pitchFamily="34" charset="0"/>
              </a:rPr>
              <a:t>O</a:t>
            </a:r>
            <a:r>
              <a:rPr lang="en-US" sz="1200" dirty="0" smtClean="0">
                <a:latin typeface="Arial" pitchFamily="34" charset="0"/>
                <a:cs typeface="Arial" pitchFamily="34" charset="0"/>
              </a:rPr>
              <a:t>vergarment)</a:t>
            </a:r>
          </a:p>
          <a:p>
            <a:pPr marL="228600" lvl="0" indent="-228600">
              <a:buFont typeface="+mj-lt"/>
              <a:buAutoNum type="alphaLcPeriod"/>
            </a:pPr>
            <a:r>
              <a:rPr lang="en-US" sz="1200" dirty="0" smtClean="0">
                <a:latin typeface="Arial" pitchFamily="34" charset="0"/>
                <a:cs typeface="Arial" pitchFamily="34" charset="0"/>
              </a:rPr>
              <a:t>Remove Overboots and Gloves</a:t>
            </a:r>
          </a:p>
          <a:p>
            <a:pPr marL="228600" lvl="0" indent="-228600">
              <a:buFont typeface="+mj-lt"/>
              <a:buAutoNum type="alphaLcPeriod"/>
            </a:pPr>
            <a:r>
              <a:rPr lang="en-US" sz="1200" dirty="0" smtClean="0">
                <a:latin typeface="Arial" pitchFamily="34" charset="0"/>
                <a:cs typeface="Arial" pitchFamily="34" charset="0"/>
              </a:rPr>
              <a:t>Put on new BDO</a:t>
            </a:r>
          </a:p>
          <a:p>
            <a:pPr marL="228600" lvl="0" indent="-228600">
              <a:buFont typeface="+mj-lt"/>
              <a:buAutoNum type="alphaLcPeriod"/>
            </a:pPr>
            <a:r>
              <a:rPr lang="en-US" sz="1200" dirty="0" smtClean="0">
                <a:latin typeface="Arial" pitchFamily="34" charset="0"/>
                <a:cs typeface="Arial" pitchFamily="34" charset="0"/>
              </a:rPr>
              <a:t>Put on new Overboots and Gloves</a:t>
            </a:r>
          </a:p>
          <a:p>
            <a:pPr marL="228600" lvl="0" indent="-228600">
              <a:buFont typeface="+mj-lt"/>
              <a:buAutoNum type="alphaLcPeriod"/>
            </a:pPr>
            <a:r>
              <a:rPr lang="en-US" sz="1200" dirty="0" smtClean="0">
                <a:latin typeface="Arial" pitchFamily="34" charset="0"/>
                <a:cs typeface="Arial" pitchFamily="34" charset="0"/>
              </a:rPr>
              <a:t>Secure Hood</a:t>
            </a:r>
          </a:p>
          <a:p>
            <a:pPr marL="228600" lvl="0" indent="-228600">
              <a:buFont typeface="+mj-lt"/>
              <a:buAutoNum type="alphaLcPeriod"/>
            </a:pPr>
            <a:r>
              <a:rPr lang="en-US" sz="1200" dirty="0" smtClean="0">
                <a:latin typeface="Arial" pitchFamily="34" charset="0"/>
                <a:cs typeface="Arial" pitchFamily="34" charset="0"/>
              </a:rPr>
              <a:t>Repeat steps b through g for Buddy</a:t>
            </a:r>
          </a:p>
          <a:p>
            <a:pPr marL="228600" lvl="0" indent="-228600">
              <a:buFont typeface="+mj-lt"/>
              <a:buAutoNum type="alphaLcPeriod"/>
            </a:pPr>
            <a:r>
              <a:rPr lang="en-US" sz="1200" dirty="0" smtClean="0">
                <a:latin typeface="Arial" pitchFamily="34" charset="0"/>
                <a:cs typeface="Arial" pitchFamily="34" charset="0"/>
              </a:rPr>
              <a:t>Secure Individual Gear</a:t>
            </a:r>
            <a:br>
              <a:rPr lang="en-US" sz="1200" dirty="0" smtClean="0">
                <a:latin typeface="Arial" pitchFamily="34" charset="0"/>
                <a:cs typeface="Arial" pitchFamily="34" charset="0"/>
              </a:rPr>
            </a:br>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2. UNMASKING PROCEDURES</a:t>
            </a:r>
          </a:p>
          <a:p>
            <a:r>
              <a:rPr lang="en-US" sz="1200" dirty="0" smtClean="0">
                <a:latin typeface="Arial" pitchFamily="34" charset="0"/>
                <a:cs typeface="Arial" pitchFamily="34" charset="0"/>
              </a:rPr>
              <a:t>           a. With M256 Kit (15-20 Min)</a:t>
            </a:r>
          </a:p>
          <a:p>
            <a:r>
              <a:rPr lang="en-US" sz="1200" dirty="0" smtClean="0">
                <a:latin typeface="Arial" pitchFamily="34" charset="0"/>
                <a:cs typeface="Arial" pitchFamily="34" charset="0"/>
              </a:rPr>
              <a:t>1. After results from 2 or more chemical detection devices are negative, the Commander will call Squadron on main net and declare all clear. Once Squadron approves the all clear, Troop TOC will give all clear.</a:t>
            </a:r>
          </a:p>
          <a:p>
            <a:r>
              <a:rPr lang="en-US" sz="1200" dirty="0" smtClean="0">
                <a:latin typeface="Arial" pitchFamily="34" charset="0"/>
                <a:cs typeface="Arial" pitchFamily="34" charset="0"/>
              </a:rPr>
              <a:t>2. Commander on ground will be first to break seal:</a:t>
            </a:r>
          </a:p>
          <a:p>
            <a:r>
              <a:rPr lang="en-US" sz="1200" dirty="0" smtClean="0">
                <a:latin typeface="Arial" pitchFamily="34" charset="0"/>
                <a:cs typeface="Arial" pitchFamily="34" charset="0"/>
              </a:rPr>
              <a:t>          a. Move to a shady place</a:t>
            </a:r>
          </a:p>
          <a:p>
            <a:r>
              <a:rPr lang="en-US" sz="1200" dirty="0" smtClean="0">
                <a:latin typeface="Arial" pitchFamily="34" charset="0"/>
                <a:cs typeface="Arial" pitchFamily="34" charset="0"/>
              </a:rPr>
              <a:t>          b. Unmask for 5 Minutes</a:t>
            </a:r>
          </a:p>
          <a:p>
            <a:r>
              <a:rPr lang="en-US" sz="1200" dirty="0" smtClean="0">
                <a:latin typeface="Arial" pitchFamily="34" charset="0"/>
                <a:cs typeface="Arial" pitchFamily="34" charset="0"/>
              </a:rPr>
              <a:t>          c. Clear and reseal masks</a:t>
            </a:r>
          </a:p>
          <a:p>
            <a:r>
              <a:rPr lang="en-US" sz="1200" dirty="0" smtClean="0">
                <a:latin typeface="Arial" pitchFamily="34" charset="0"/>
                <a:cs typeface="Arial" pitchFamily="34" charset="0"/>
              </a:rPr>
              <a:t>3. Observe for 10 Minutes</a:t>
            </a:r>
          </a:p>
          <a:p>
            <a:r>
              <a:rPr lang="en-US" sz="1200" dirty="0" smtClean="0">
                <a:latin typeface="Arial" pitchFamily="34" charset="0"/>
                <a:cs typeface="Arial" pitchFamily="34" charset="0"/>
              </a:rPr>
              <a:t>5. Watch for delayed symptoms</a:t>
            </a:r>
          </a:p>
          <a:p>
            <a:r>
              <a:rPr lang="en-US" sz="1200" dirty="0" smtClean="0">
                <a:latin typeface="Arial" pitchFamily="34" charset="0"/>
                <a:cs typeface="Arial" pitchFamily="34" charset="0"/>
              </a:rPr>
              <a:t>6. Have first-aid available</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           b. Without M256 Kit (35-40 Min)</a:t>
            </a:r>
          </a:p>
          <a:p>
            <a:r>
              <a:rPr lang="en-US" sz="1200" dirty="0" smtClean="0">
                <a:latin typeface="Arial" pitchFamily="34" charset="0"/>
                <a:cs typeface="Arial" pitchFamily="34" charset="0"/>
              </a:rPr>
              <a:t>1.  Senior person selects one or two soldiers</a:t>
            </a:r>
          </a:p>
          <a:p>
            <a:r>
              <a:rPr lang="en-US" sz="1200" dirty="0" smtClean="0">
                <a:latin typeface="Arial" pitchFamily="34" charset="0"/>
                <a:cs typeface="Arial" pitchFamily="34" charset="0"/>
              </a:rPr>
              <a:t>          a. Move to a shady place</a:t>
            </a:r>
          </a:p>
          <a:p>
            <a:r>
              <a:rPr lang="en-US" sz="1200" dirty="0" smtClean="0">
                <a:latin typeface="Arial" pitchFamily="34" charset="0"/>
                <a:cs typeface="Arial" pitchFamily="34" charset="0"/>
              </a:rPr>
              <a:t>2. Have Soldiers</a:t>
            </a:r>
          </a:p>
          <a:p>
            <a:r>
              <a:rPr lang="en-US" sz="1200" dirty="0" smtClean="0">
                <a:latin typeface="Arial" pitchFamily="34" charset="0"/>
                <a:cs typeface="Arial" pitchFamily="34" charset="0"/>
              </a:rPr>
              <a:t>          a. Take a deep breath, hold it, and break seal</a:t>
            </a:r>
          </a:p>
          <a:p>
            <a:r>
              <a:rPr lang="en-US" sz="1200" dirty="0" smtClean="0">
                <a:latin typeface="Arial" pitchFamily="34" charset="0"/>
                <a:cs typeface="Arial" pitchFamily="34" charset="0"/>
              </a:rPr>
              <a:t>          b. Keep eyes open for 15 seconds</a:t>
            </a:r>
          </a:p>
          <a:p>
            <a:r>
              <a:rPr lang="en-US" sz="1200" dirty="0" smtClean="0">
                <a:latin typeface="Arial" pitchFamily="34" charset="0"/>
                <a:cs typeface="Arial" pitchFamily="34" charset="0"/>
              </a:rPr>
              <a:t>          c. Clear and reseal masks</a:t>
            </a:r>
          </a:p>
          <a:p>
            <a:r>
              <a:rPr lang="en-US" sz="1200" dirty="0" smtClean="0">
                <a:latin typeface="Arial" pitchFamily="34" charset="0"/>
                <a:cs typeface="Arial" pitchFamily="34" charset="0"/>
              </a:rPr>
              <a:t>3. Observe them for 10 Minutes.  If there are no symptoms</a:t>
            </a:r>
          </a:p>
          <a:p>
            <a:r>
              <a:rPr lang="en-US" sz="1200" dirty="0" smtClean="0">
                <a:latin typeface="Arial" pitchFamily="34" charset="0"/>
                <a:cs typeface="Arial" pitchFamily="34" charset="0"/>
              </a:rPr>
              <a:t>           a. Break seal on mask and take 2 to 3 breaths</a:t>
            </a:r>
          </a:p>
          <a:p>
            <a:r>
              <a:rPr lang="en-US" sz="1200" dirty="0" smtClean="0">
                <a:latin typeface="Arial" pitchFamily="34" charset="0"/>
                <a:cs typeface="Arial" pitchFamily="34" charset="0"/>
              </a:rPr>
              <a:t>           b. Clear and reseal masks</a:t>
            </a:r>
          </a:p>
          <a:p>
            <a:r>
              <a:rPr lang="en-US" sz="1200" dirty="0" smtClean="0">
                <a:latin typeface="Arial" pitchFamily="34" charset="0"/>
                <a:cs typeface="Arial" pitchFamily="34" charset="0"/>
              </a:rPr>
              <a:t>4. Observe them for 10 Minutes</a:t>
            </a:r>
          </a:p>
          <a:p>
            <a:r>
              <a:rPr lang="en-US" sz="1200" dirty="0" smtClean="0">
                <a:latin typeface="Arial" pitchFamily="34" charset="0"/>
                <a:cs typeface="Arial" pitchFamily="34" charset="0"/>
              </a:rPr>
              <a:t>5. If there are no symptoms unmask for 5 minutes and then remask</a:t>
            </a:r>
          </a:p>
          <a:p>
            <a:r>
              <a:rPr lang="en-US" sz="1200" dirty="0" smtClean="0">
                <a:latin typeface="Arial" pitchFamily="34" charset="0"/>
                <a:cs typeface="Arial" pitchFamily="34" charset="0"/>
              </a:rPr>
              <a:t>6. If no symptoms appear after 10 minutes, give all clear</a:t>
            </a:r>
          </a:p>
          <a:p>
            <a:r>
              <a:rPr lang="en-US" sz="1200" dirty="0" smtClean="0">
                <a:latin typeface="Arial" pitchFamily="34" charset="0"/>
                <a:cs typeface="Arial" pitchFamily="34" charset="0"/>
              </a:rPr>
              <a:t>7. Watch for delayed symptoms</a:t>
            </a:r>
          </a:p>
          <a:p>
            <a:r>
              <a:rPr lang="en-US" sz="1200" dirty="0" smtClean="0">
                <a:latin typeface="Arial" pitchFamily="34" charset="0"/>
                <a:cs typeface="Arial" pitchFamily="34" charset="0"/>
              </a:rPr>
              <a:t>8. Have first aid constantly available</a:t>
            </a:r>
          </a:p>
          <a:p>
            <a:r>
              <a:rPr lang="en-US" dirty="0" smtClean="0">
                <a:latin typeface="Arial" pitchFamily="34" charset="0"/>
                <a:cs typeface="Arial" pitchFamily="34" charset="0"/>
              </a:rPr>
              <a:t> </a:t>
            </a:r>
          </a:p>
          <a:p>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7FAA4C2-EC4B-4CB1-A26B-C9225BE809E0}"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1"/>
          <p:cNvSpPr txBox="1">
            <a:spLocks noChangeArrowheads="1"/>
          </p:cNvSpPr>
          <p:nvPr/>
        </p:nvSpPr>
        <p:spPr bwMode="auto">
          <a:xfrm>
            <a:off x="0" y="0"/>
            <a:ext cx="6858000" cy="461962"/>
          </a:xfrm>
          <a:prstGeom prst="rect">
            <a:avLst/>
          </a:prstGeom>
          <a:noFill/>
          <a:ln w="9525">
            <a:noFill/>
            <a:miter lim="800000"/>
            <a:headEnd/>
            <a:tailEnd/>
          </a:ln>
        </p:spPr>
        <p:txBody>
          <a:bodyPr>
            <a:spAutoFit/>
          </a:bodyPr>
          <a:lstStyle/>
          <a:p>
            <a:pPr algn="ctr"/>
            <a:r>
              <a:rPr lang="en-US" sz="2400" b="1" i="1" dirty="0">
                <a:solidFill>
                  <a:srgbClr val="000000"/>
                </a:solidFill>
                <a:effectLst>
                  <a:outerShdw blurRad="38100" dist="38100" dir="2700000" algn="tl">
                    <a:srgbClr val="000000">
                      <a:alpha val="43137"/>
                    </a:srgbClr>
                  </a:outerShdw>
                </a:effectLst>
                <a:latin typeface="Arial" pitchFamily="34" charset="0"/>
                <a:cs typeface="Arial" pitchFamily="34" charset="0"/>
              </a:rPr>
              <a:t>INDIVIDUAL </a:t>
            </a:r>
            <a:r>
              <a:rPr lang="en-US" sz="2400" b="1"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MOPP UNIFORM</a:t>
            </a:r>
            <a:endParaRPr lang="en-US" sz="2400" b="1" i="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
        <p:nvSpPr>
          <p:cNvPr id="58371" name="Rectangle 4"/>
          <p:cNvSpPr>
            <a:spLocks noChangeArrowheads="1"/>
          </p:cNvSpPr>
          <p:nvPr/>
        </p:nvSpPr>
        <p:spPr bwMode="auto">
          <a:xfrm>
            <a:off x="309563" y="914400"/>
            <a:ext cx="6167437" cy="8183562"/>
          </a:xfrm>
          <a:prstGeom prst="rect">
            <a:avLst/>
          </a:prstGeom>
          <a:noFill/>
          <a:ln w="9525">
            <a:noFill/>
            <a:miter lim="800000"/>
            <a:headEnd/>
            <a:tailEnd/>
          </a:ln>
        </p:spPr>
        <p:txBody>
          <a:bodyPr anchor="ctr"/>
          <a:lstStyle/>
          <a:p>
            <a:endParaRPr lang="en-US">
              <a:solidFill>
                <a:srgbClr val="000000"/>
              </a:solidFill>
            </a:endParaRPr>
          </a:p>
        </p:txBody>
      </p:sp>
      <p:pic>
        <p:nvPicPr>
          <p:cNvPr id="1027" name="Picture 78"/>
          <p:cNvPicPr>
            <a:picLocks noChangeAspect="1" noChangeArrowheads="1"/>
          </p:cNvPicPr>
          <p:nvPr/>
        </p:nvPicPr>
        <p:blipFill>
          <a:blip r:embed="rId2" cstate="print"/>
          <a:srcRect l="1268" t="1538" r="9974" b="6154"/>
          <a:stretch>
            <a:fillRect/>
          </a:stretch>
        </p:blipFill>
        <p:spPr bwMode="auto">
          <a:xfrm>
            <a:off x="628650" y="4267200"/>
            <a:ext cx="5600700" cy="4800600"/>
          </a:xfrm>
          <a:prstGeom prst="rect">
            <a:avLst/>
          </a:prstGeom>
          <a:noFill/>
        </p:spPr>
      </p:pic>
      <p:sp>
        <p:nvSpPr>
          <p:cNvPr id="9" name="Rectangle 8"/>
          <p:cNvSpPr/>
          <p:nvPr/>
        </p:nvSpPr>
        <p:spPr bwMode="auto">
          <a:xfrm>
            <a:off x="340056" y="3790664"/>
            <a:ext cx="5519384" cy="381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1028" name="Rectangle 4"/>
          <p:cNvSpPr>
            <a:spLocks noChangeArrowheads="1"/>
          </p:cNvSpPr>
          <p:nvPr/>
        </p:nvSpPr>
        <p:spPr bwMode="auto">
          <a:xfrm>
            <a:off x="228600" y="915415"/>
            <a:ext cx="64008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tab pos="228600"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MOPP level guidelines:</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tab pos="2286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The BCT commander can increase the MOPP level for the BCT when required by the tactical situation.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tab pos="228600" algn="l"/>
              </a:tabLst>
            </a:pPr>
            <a:r>
              <a:rPr lang="en-US" sz="1400" u="none" dirty="0" smtClean="0">
                <a:ea typeface="Times New Roman" pitchFamily="18" charset="0"/>
              </a:rPr>
              <a:t>2</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Commanders will direct MOPP to permit continued execution of operations while protecting personnel.</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tab pos="228600" algn="l"/>
              </a:tabLst>
            </a:pPr>
            <a:r>
              <a:rPr lang="en-US" sz="1400" u="none" dirty="0" smtClean="0">
                <a:ea typeface="Times New Roman" pitchFamily="18" charset="0"/>
              </a:rPr>
              <a:t>3</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Commanders may modify MOPP, when no immediate hazard is present, to reduce heat stress on soldiers.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tab pos="228600" algn="l"/>
              </a:tabLst>
            </a:pPr>
            <a:r>
              <a:rPr lang="en-US" sz="1400" u="none" dirty="0" smtClean="0">
                <a:ea typeface="Times New Roman" pitchFamily="18" charset="0"/>
              </a:rPr>
              <a:t>4</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Commanders may always increase the directed MOPP level based on METT-TC and local conditions.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tab pos="228600" algn="l"/>
              </a:tabLst>
            </a:pPr>
            <a:r>
              <a:rPr lang="en-US" sz="1400" u="none" dirty="0" smtClean="0">
                <a:ea typeface="Times New Roman" pitchFamily="18" charset="0"/>
              </a:rPr>
              <a:t>5</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MOPP equipment will be worn or carried in the manner indicated, based on the directed MOPP posture. MOPP equipment is used as shown in the following illustration.</a:t>
            </a:r>
          </a:p>
          <a:p>
            <a:pPr marL="0" marR="0" lvl="0" indent="228600" algn="l" defTabSz="914400" rtl="0" eaLnBrk="0" fontAlgn="base" latinLnBrk="0" hangingPunct="0">
              <a:lnSpc>
                <a:spcPct val="100000"/>
              </a:lnSpc>
              <a:spcBef>
                <a:spcPct val="0"/>
              </a:spcBef>
              <a:spcAft>
                <a:spcPct val="0"/>
              </a:spcAft>
              <a:buClrTx/>
              <a:buSzTx/>
              <a:buFontTx/>
              <a:buNone/>
              <a:tabLst>
                <a:tab pos="228600" algn="l"/>
              </a:tabLst>
            </a:pPr>
            <a:r>
              <a:rPr lang="en-US" sz="1400" u="none" dirty="0" smtClean="0">
                <a:latin typeface="Arial" pitchFamily="34" charset="0"/>
                <a:cs typeface="Arial" pitchFamily="34" charset="0"/>
              </a:rPr>
              <a:t>6. </a:t>
            </a:r>
            <a:r>
              <a:rPr lang="en-US" sz="1400" b="0" u="none" dirty="0" smtClean="0">
                <a:latin typeface="Arial" pitchFamily="34" charset="0"/>
                <a:cs typeface="Arial" pitchFamily="34" charset="0"/>
              </a:rPr>
              <a:t> Mask canisters will be marked with tape labeled with the soldier’s name and rank IAW the Squadron CBRN SOP.</a:t>
            </a:r>
            <a:endParaRPr kumimoji="0" lang="en-US" sz="14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69"/>
          <p:cNvGraphicFramePr>
            <a:graphicFrameLocks noGrp="1"/>
          </p:cNvGraphicFramePr>
          <p:nvPr/>
        </p:nvGraphicFramePr>
        <p:xfrm>
          <a:off x="0" y="1905000"/>
          <a:ext cx="6858001" cy="3915456"/>
        </p:xfrm>
        <a:graphic>
          <a:graphicData uri="http://schemas.openxmlformats.org/drawingml/2006/table">
            <a:tbl>
              <a:tblPr/>
              <a:tblGrid>
                <a:gridCol w="889907"/>
                <a:gridCol w="847725"/>
                <a:gridCol w="1020536"/>
                <a:gridCol w="1215118"/>
                <a:gridCol w="1801586"/>
                <a:gridCol w="1083129"/>
              </a:tblGrid>
              <a:tr h="452954">
                <a:tc>
                  <a:txBody>
                    <a:bodyPr/>
                    <a:lstStyle/>
                    <a:p>
                      <a:pPr marL="0" marR="0" lvl="0" indent="0" algn="ctr" defTabSz="652463" rtl="0" eaLnBrk="1" fontAlgn="t"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cs typeface="Arial" pitchFamily="34" charset="0"/>
                        </a:rPr>
                        <a:t>Vehicle</a:t>
                      </a:r>
                      <a:endParaRPr kumimoji="0" lang="en-US" sz="2000" b="1" i="0" u="none" strike="noStrike" cap="none" normalizeH="0" baseline="0" dirty="0" smtClean="0">
                        <a:ln>
                          <a:noFill/>
                        </a:ln>
                        <a:solidFill>
                          <a:schemeClr val="tx1"/>
                        </a:solidFill>
                        <a:effectLst/>
                        <a:latin typeface="Arial" pitchFamily="34" charset="0"/>
                      </a:endParaRPr>
                    </a:p>
                  </a:txBody>
                  <a:tcPr marL="91372" marR="91372" marT="45686" marB="456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652463" rtl="0" eaLnBrk="1" fontAlgn="t"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cs typeface="Arial" pitchFamily="34" charset="0"/>
                        </a:rPr>
                        <a:t>Type</a:t>
                      </a:r>
                      <a:endParaRPr kumimoji="0" lang="en-US" sz="2000" b="1" i="0" u="none" strike="noStrike" cap="none" normalizeH="0" baseline="0" dirty="0" smtClean="0">
                        <a:ln>
                          <a:noFill/>
                        </a:ln>
                        <a:solidFill>
                          <a:schemeClr val="tx1"/>
                        </a:solidFill>
                        <a:effectLst/>
                        <a:latin typeface="Arial" pitchFamily="34" charset="0"/>
                      </a:endParaRPr>
                    </a:p>
                  </a:txBody>
                  <a:tcPr marL="91372" marR="91372" marT="45686" marB="456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652463" rtl="0" eaLnBrk="1" fontAlgn="t"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cs typeface="Arial" pitchFamily="34" charset="0"/>
                        </a:rPr>
                        <a:t>Capacity</a:t>
                      </a:r>
                      <a:endParaRPr kumimoji="0" lang="en-US" sz="2000" b="1" i="0" u="none" strike="noStrike" cap="none" normalizeH="0" baseline="0" dirty="0" smtClean="0">
                        <a:ln>
                          <a:noFill/>
                        </a:ln>
                        <a:solidFill>
                          <a:schemeClr val="tx1"/>
                        </a:solidFill>
                        <a:effectLst/>
                        <a:latin typeface="Arial" pitchFamily="34" charset="0"/>
                      </a:endParaRPr>
                    </a:p>
                  </a:txBody>
                  <a:tcPr marL="91372" marR="91372" marT="45686" marB="456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652463" rtl="0" eaLnBrk="1" fontAlgn="t"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pitchFamily="34" charset="0"/>
                          <a:cs typeface="Arial" pitchFamily="34" charset="0"/>
                        </a:rPr>
                        <a:t>Cruising Range</a:t>
                      </a:r>
                      <a:endParaRPr kumimoji="0" lang="en-US" sz="2000" b="1" i="0" u="none" strike="noStrike" cap="none" normalizeH="0" baseline="0" smtClean="0">
                        <a:ln>
                          <a:noFill/>
                        </a:ln>
                        <a:solidFill>
                          <a:schemeClr val="tx1"/>
                        </a:solidFill>
                        <a:effectLst/>
                        <a:latin typeface="Arial" pitchFamily="34" charset="0"/>
                      </a:endParaRPr>
                    </a:p>
                  </a:txBody>
                  <a:tcPr marL="91372" marR="91372" marT="45686" marB="456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652463" rtl="0" eaLnBrk="1" fontAlgn="t"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pitchFamily="34" charset="0"/>
                          <a:cs typeface="Arial" pitchFamily="34" charset="0"/>
                        </a:rPr>
                        <a:t>Consumption</a:t>
                      </a:r>
                      <a:endParaRPr kumimoji="0" lang="en-US" sz="2000" b="1" i="0" u="none" strike="noStrike" cap="none" normalizeH="0" baseline="0" smtClean="0">
                        <a:ln>
                          <a:noFill/>
                        </a:ln>
                        <a:solidFill>
                          <a:schemeClr val="tx1"/>
                        </a:solidFill>
                        <a:effectLst/>
                        <a:latin typeface="Arial" pitchFamily="34" charset="0"/>
                      </a:endParaRPr>
                    </a:p>
                  </a:txBody>
                  <a:tcPr marL="91372" marR="91372" marT="45686" marB="456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652463" rtl="0" eaLnBrk="1" fontAlgn="t"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pitchFamily="34" charset="0"/>
                          <a:cs typeface="Arial" pitchFamily="34" charset="0"/>
                        </a:rPr>
                        <a:t>Company</a:t>
                      </a:r>
                      <a:endParaRPr kumimoji="0" lang="en-US" sz="2000" b="1" i="0" u="none" strike="noStrike" cap="none" normalizeH="0" baseline="0" smtClean="0">
                        <a:ln>
                          <a:noFill/>
                        </a:ln>
                        <a:solidFill>
                          <a:schemeClr val="tx1"/>
                        </a:solidFill>
                        <a:effectLst/>
                        <a:latin typeface="Arial" pitchFamily="34" charset="0"/>
                      </a:endParaRPr>
                    </a:p>
                  </a:txBody>
                  <a:tcPr marL="91372" marR="91372" marT="45686" marB="456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897456">
                <a:tc>
                  <a:txBody>
                    <a:bodyPr/>
                    <a:lstStyle/>
                    <a:p>
                      <a:pPr marL="0" marR="0" lvl="0" indent="0" algn="l" defTabSz="652463"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pitchFamily="34" charset="0"/>
                          <a:cs typeface="Arial" pitchFamily="34" charset="0"/>
                        </a:rPr>
                        <a:t>Stryker</a:t>
                      </a:r>
                      <a:endParaRPr kumimoji="0" lang="en-US" sz="2000" b="1" i="0" u="none" strike="noStrike" cap="none" normalizeH="0" baseline="0" smtClean="0">
                        <a:ln>
                          <a:noFill/>
                        </a:ln>
                        <a:solidFill>
                          <a:schemeClr val="tx1"/>
                        </a:solidFill>
                        <a:effectLst/>
                        <a:latin typeface="Arial" pitchFamily="34" charset="0"/>
                      </a:endParaRPr>
                    </a:p>
                  </a:txBody>
                  <a:tcPr marL="91372" marR="91372" marT="45686" marB="456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652463"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JP8</a:t>
                      </a:r>
                      <a:endParaRPr kumimoji="0" lang="en-US" sz="2000" b="0" i="0" u="none" strike="noStrike" cap="none" normalizeH="0" baseline="0" smtClean="0">
                        <a:ln>
                          <a:noFill/>
                        </a:ln>
                        <a:solidFill>
                          <a:schemeClr val="tx1"/>
                        </a:solidFill>
                        <a:effectLst/>
                        <a:latin typeface="Arial" pitchFamily="34" charset="0"/>
                      </a:endParaRPr>
                    </a:p>
                  </a:txBody>
                  <a:tcPr marL="91372" marR="91372" marT="45686" marB="456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652463"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44 GAL</a:t>
                      </a:r>
                      <a:endParaRPr kumimoji="0" lang="en-US" sz="2000" b="0" i="0" u="none" strike="noStrike" cap="none" normalizeH="0" baseline="0" smtClean="0">
                        <a:ln>
                          <a:noFill/>
                        </a:ln>
                        <a:solidFill>
                          <a:schemeClr val="tx1"/>
                        </a:solidFill>
                        <a:effectLst/>
                        <a:latin typeface="Arial" pitchFamily="34" charset="0"/>
                      </a:endParaRPr>
                    </a:p>
                  </a:txBody>
                  <a:tcPr marL="91372" marR="91372" marT="45686" marB="456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652463"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280-330mi  448-531 km</a:t>
                      </a:r>
                      <a:endParaRPr kumimoji="0" lang="en-US" sz="2000" b="0" i="0" u="none" strike="noStrike" cap="none" normalizeH="0" baseline="0" smtClean="0">
                        <a:ln>
                          <a:noFill/>
                        </a:ln>
                        <a:solidFill>
                          <a:schemeClr val="tx1"/>
                        </a:solidFill>
                        <a:effectLst/>
                        <a:latin typeface="Arial" pitchFamily="34" charset="0"/>
                      </a:endParaRPr>
                    </a:p>
                  </a:txBody>
                  <a:tcPr marL="91372" marR="91372" marT="45686" marB="456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652463"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3-6mi / GAL          </a:t>
                      </a:r>
                    </a:p>
                    <a:p>
                      <a:pPr marL="0" marR="0" lvl="0" indent="0" algn="l" defTabSz="652463"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4.8-9.6km / GAL</a:t>
                      </a:r>
                      <a:endParaRPr kumimoji="0" lang="en-US" sz="2000" b="0" i="0" u="none" strike="noStrike" cap="none" normalizeH="0" baseline="0" smtClean="0">
                        <a:ln>
                          <a:noFill/>
                        </a:ln>
                        <a:solidFill>
                          <a:schemeClr val="tx1"/>
                        </a:solidFill>
                        <a:effectLst/>
                        <a:latin typeface="Arial" pitchFamily="34" charset="0"/>
                      </a:endParaRPr>
                    </a:p>
                  </a:txBody>
                  <a:tcPr marL="91372" marR="91372" marT="45686" marB="456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652463"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1060 GAL  for entire company to fill from empty </a:t>
                      </a:r>
                      <a:endParaRPr kumimoji="0" lang="en-US" sz="2000" b="0" i="0" u="none" strike="noStrike" cap="none" normalizeH="0" baseline="0" smtClean="0">
                        <a:ln>
                          <a:noFill/>
                        </a:ln>
                        <a:solidFill>
                          <a:schemeClr val="tx1"/>
                        </a:solidFill>
                        <a:effectLst/>
                        <a:latin typeface="Arial" pitchFamily="34" charset="0"/>
                      </a:endParaRPr>
                    </a:p>
                  </a:txBody>
                  <a:tcPr marL="91372" marR="91372" marT="45686" marB="456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1342">
                <a:tc>
                  <a:txBody>
                    <a:bodyPr/>
                    <a:lstStyle/>
                    <a:p>
                      <a:pPr marL="0" marR="0" lvl="0" indent="0" algn="l" defTabSz="652463"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pitchFamily="34" charset="0"/>
                          <a:cs typeface="Arial" pitchFamily="34" charset="0"/>
                        </a:rPr>
                        <a:t>Stryker</a:t>
                      </a:r>
                      <a:endParaRPr kumimoji="0" lang="en-US" sz="2000" b="1" i="0" u="none" strike="noStrike" cap="none" normalizeH="0" baseline="0" smtClean="0">
                        <a:ln>
                          <a:noFill/>
                        </a:ln>
                        <a:solidFill>
                          <a:schemeClr val="tx1"/>
                        </a:solidFill>
                        <a:effectLst/>
                        <a:latin typeface="Arial" pitchFamily="34" charset="0"/>
                      </a:endParaRPr>
                    </a:p>
                  </a:txBody>
                  <a:tcPr marL="91372" marR="91372" marT="45686" marB="456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652463"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15W 40</a:t>
                      </a:r>
                      <a:endParaRPr kumimoji="0" lang="en-US" sz="2000" b="0" i="0" u="none" strike="noStrike" cap="none" normalizeH="0" baseline="0" smtClean="0">
                        <a:ln>
                          <a:noFill/>
                        </a:ln>
                        <a:solidFill>
                          <a:schemeClr val="tx1"/>
                        </a:solidFill>
                        <a:effectLst/>
                        <a:latin typeface="Arial" pitchFamily="34" charset="0"/>
                      </a:endParaRPr>
                    </a:p>
                  </a:txBody>
                  <a:tcPr marL="91372" marR="91372" marT="45686" marB="456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652463"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5.5 QT</a:t>
                      </a:r>
                      <a:endParaRPr kumimoji="0" lang="en-US" sz="2000" b="0" i="0" u="none" strike="noStrike" cap="none" normalizeH="0" baseline="0" smtClean="0">
                        <a:ln>
                          <a:noFill/>
                        </a:ln>
                        <a:solidFill>
                          <a:schemeClr val="tx1"/>
                        </a:solidFill>
                        <a:effectLst/>
                        <a:latin typeface="Arial" pitchFamily="34" charset="0"/>
                      </a:endParaRPr>
                    </a:p>
                  </a:txBody>
                  <a:tcPr marL="91372" marR="91372" marT="45686" marB="456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652463"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 </a:t>
                      </a:r>
                      <a:endParaRPr kumimoji="0" lang="en-US" sz="2000" b="0" i="0" u="none" strike="noStrike" cap="none" normalizeH="0" baseline="0" smtClean="0">
                        <a:ln>
                          <a:noFill/>
                        </a:ln>
                        <a:solidFill>
                          <a:schemeClr val="tx1"/>
                        </a:solidFill>
                        <a:effectLst/>
                        <a:latin typeface="Arial" pitchFamily="34" charset="0"/>
                      </a:endParaRPr>
                    </a:p>
                  </a:txBody>
                  <a:tcPr marL="91372" marR="91372" marT="45686" marB="456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652463"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1 QT /10hrs OPS</a:t>
                      </a:r>
                      <a:endParaRPr kumimoji="0" lang="en-US" sz="2000" b="0" i="0" u="none" strike="noStrike" cap="none" normalizeH="0" baseline="0" smtClean="0">
                        <a:ln>
                          <a:noFill/>
                        </a:ln>
                        <a:solidFill>
                          <a:schemeClr val="tx1"/>
                        </a:solidFill>
                        <a:effectLst/>
                        <a:latin typeface="Arial" pitchFamily="34" charset="0"/>
                      </a:endParaRPr>
                    </a:p>
                  </a:txBody>
                  <a:tcPr marL="91372" marR="91372" marT="45686" marB="456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652463"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20 QT</a:t>
                      </a:r>
                      <a:endParaRPr kumimoji="0" lang="en-US" sz="2000" b="0" i="0" u="none" strike="noStrike" cap="none" normalizeH="0" baseline="0" smtClean="0">
                        <a:ln>
                          <a:noFill/>
                        </a:ln>
                        <a:solidFill>
                          <a:schemeClr val="tx1"/>
                        </a:solidFill>
                        <a:effectLst/>
                        <a:latin typeface="Arial" pitchFamily="34" charset="0"/>
                      </a:endParaRPr>
                    </a:p>
                  </a:txBody>
                  <a:tcPr marL="91372" marR="91372" marT="45686" marB="456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117">
                <a:tc>
                  <a:txBody>
                    <a:bodyPr/>
                    <a:lstStyle/>
                    <a:p>
                      <a:pPr marL="0" marR="0" lvl="0" indent="0" algn="l" defTabSz="652463"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pitchFamily="34" charset="0"/>
                          <a:cs typeface="Arial" pitchFamily="34" charset="0"/>
                        </a:rPr>
                        <a:t>FMTV</a:t>
                      </a:r>
                      <a:endParaRPr kumimoji="0" lang="en-US" sz="2000" b="1" i="0" u="none" strike="noStrike" cap="none" normalizeH="0" baseline="0" smtClean="0">
                        <a:ln>
                          <a:noFill/>
                        </a:ln>
                        <a:solidFill>
                          <a:schemeClr val="tx1"/>
                        </a:solidFill>
                        <a:effectLst/>
                        <a:latin typeface="Arial" pitchFamily="34" charset="0"/>
                      </a:endParaRPr>
                    </a:p>
                  </a:txBody>
                  <a:tcPr marL="91372" marR="91372" marT="45686" marB="456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652463"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JP8</a:t>
                      </a:r>
                      <a:endParaRPr kumimoji="0" lang="en-US" sz="2000" b="0" i="0" u="none" strike="noStrike" cap="none" normalizeH="0" baseline="0" smtClean="0">
                        <a:ln>
                          <a:noFill/>
                        </a:ln>
                        <a:solidFill>
                          <a:schemeClr val="tx1"/>
                        </a:solidFill>
                        <a:effectLst/>
                        <a:latin typeface="Arial" pitchFamily="34" charset="0"/>
                      </a:endParaRPr>
                    </a:p>
                  </a:txBody>
                  <a:tcPr marL="91372" marR="91372" marT="45686" marB="456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652463"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56 GAL</a:t>
                      </a:r>
                      <a:endParaRPr kumimoji="0" lang="en-US" sz="2000" b="0" i="0" u="none" strike="noStrike" cap="none" normalizeH="0" baseline="0" smtClean="0">
                        <a:ln>
                          <a:noFill/>
                        </a:ln>
                        <a:solidFill>
                          <a:schemeClr val="tx1"/>
                        </a:solidFill>
                        <a:effectLst/>
                        <a:latin typeface="Arial" pitchFamily="34" charset="0"/>
                      </a:endParaRPr>
                    </a:p>
                  </a:txBody>
                  <a:tcPr marL="91372" marR="91372" marT="45686" marB="456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652463"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300mi          480km          </a:t>
                      </a:r>
                      <a:endParaRPr kumimoji="0" lang="en-US" sz="2000" b="0" i="0" u="none" strike="noStrike" cap="none" normalizeH="0" baseline="0" smtClean="0">
                        <a:ln>
                          <a:noFill/>
                        </a:ln>
                        <a:solidFill>
                          <a:schemeClr val="tx1"/>
                        </a:solidFill>
                        <a:effectLst/>
                        <a:latin typeface="Arial" pitchFamily="34" charset="0"/>
                      </a:endParaRPr>
                    </a:p>
                  </a:txBody>
                  <a:tcPr marL="91372" marR="91372" marT="45686" marB="456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652463"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5mi / GAL</a:t>
                      </a:r>
                      <a:endParaRPr kumimoji="0" lang="en-US" sz="2000" b="0" i="0" u="none" strike="noStrike" cap="none" normalizeH="0" baseline="0" smtClean="0">
                        <a:ln>
                          <a:noFill/>
                        </a:ln>
                        <a:solidFill>
                          <a:schemeClr val="tx1"/>
                        </a:solidFill>
                        <a:effectLst/>
                        <a:latin typeface="Arial" pitchFamily="34" charset="0"/>
                      </a:endParaRPr>
                    </a:p>
                  </a:txBody>
                  <a:tcPr marL="91372" marR="91372" marT="45686" marB="456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652463"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 </a:t>
                      </a:r>
                      <a:endParaRPr kumimoji="0" lang="en-US" sz="2000" b="0" i="0" u="none" strike="noStrike" cap="none" normalizeH="0" baseline="0" smtClean="0">
                        <a:ln>
                          <a:noFill/>
                        </a:ln>
                        <a:solidFill>
                          <a:schemeClr val="tx1"/>
                        </a:solidFill>
                        <a:effectLst/>
                        <a:latin typeface="Arial" pitchFamily="34" charset="0"/>
                      </a:endParaRPr>
                    </a:p>
                  </a:txBody>
                  <a:tcPr marL="91372" marR="91372" marT="45686" marB="456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451342">
                <a:tc>
                  <a:txBody>
                    <a:bodyPr/>
                    <a:lstStyle/>
                    <a:p>
                      <a:pPr marL="0" marR="0" lvl="0" indent="0" algn="l" defTabSz="652463"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pitchFamily="34" charset="0"/>
                          <a:cs typeface="Arial" pitchFamily="34" charset="0"/>
                        </a:rPr>
                        <a:t>FMTV</a:t>
                      </a:r>
                      <a:endParaRPr kumimoji="0" lang="en-US" sz="2000" b="1" i="0" u="none" strike="noStrike" cap="none" normalizeH="0" baseline="0" smtClean="0">
                        <a:ln>
                          <a:noFill/>
                        </a:ln>
                        <a:solidFill>
                          <a:schemeClr val="tx1"/>
                        </a:solidFill>
                        <a:effectLst/>
                        <a:latin typeface="Arial" pitchFamily="34" charset="0"/>
                      </a:endParaRPr>
                    </a:p>
                  </a:txBody>
                  <a:tcPr marL="91372" marR="91372" marT="45686" marB="456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652463"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15W 40</a:t>
                      </a:r>
                      <a:endParaRPr kumimoji="0" lang="en-US" sz="2000" b="0" i="0" u="none" strike="noStrike" cap="none" normalizeH="0" baseline="0" smtClean="0">
                        <a:ln>
                          <a:noFill/>
                        </a:ln>
                        <a:solidFill>
                          <a:schemeClr val="tx1"/>
                        </a:solidFill>
                        <a:effectLst/>
                        <a:latin typeface="Arial" pitchFamily="34" charset="0"/>
                      </a:endParaRPr>
                    </a:p>
                  </a:txBody>
                  <a:tcPr marL="91372" marR="91372" marT="45686" marB="456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652463"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25 QT</a:t>
                      </a:r>
                      <a:endParaRPr kumimoji="0" lang="en-US" sz="2000" b="0" i="0" u="none" strike="noStrike" cap="none" normalizeH="0" baseline="0" smtClean="0">
                        <a:ln>
                          <a:noFill/>
                        </a:ln>
                        <a:solidFill>
                          <a:schemeClr val="tx1"/>
                        </a:solidFill>
                        <a:effectLst/>
                        <a:latin typeface="Arial" pitchFamily="34" charset="0"/>
                      </a:endParaRPr>
                    </a:p>
                  </a:txBody>
                  <a:tcPr marL="91372" marR="91372" marT="45686" marB="456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652463"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 </a:t>
                      </a:r>
                      <a:endParaRPr kumimoji="0" lang="en-US" sz="2000" b="0" i="0" u="none" strike="noStrike" cap="none" normalizeH="0" baseline="0" smtClean="0">
                        <a:ln>
                          <a:noFill/>
                        </a:ln>
                        <a:solidFill>
                          <a:schemeClr val="tx1"/>
                        </a:solidFill>
                        <a:effectLst/>
                        <a:latin typeface="Arial" pitchFamily="34" charset="0"/>
                      </a:endParaRPr>
                    </a:p>
                  </a:txBody>
                  <a:tcPr marL="91372" marR="91372" marT="45686" marB="456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652463"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 1 QT/24hrs OPS</a:t>
                      </a:r>
                      <a:endParaRPr kumimoji="0" lang="en-US" sz="2000" b="0" i="0" u="none" strike="noStrike" cap="none" normalizeH="0" baseline="0" smtClean="0">
                        <a:ln>
                          <a:noFill/>
                        </a:ln>
                        <a:solidFill>
                          <a:schemeClr val="tx1"/>
                        </a:solidFill>
                        <a:effectLst/>
                        <a:latin typeface="Arial" pitchFamily="34" charset="0"/>
                      </a:endParaRPr>
                    </a:p>
                  </a:txBody>
                  <a:tcPr marL="91372" marR="91372" marT="45686" marB="456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652463"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3 QT</a:t>
                      </a:r>
                      <a:endParaRPr kumimoji="0" lang="en-US" sz="2000" b="0" i="0" u="none" strike="noStrike" cap="none" normalizeH="0" baseline="0" smtClean="0">
                        <a:ln>
                          <a:noFill/>
                        </a:ln>
                        <a:solidFill>
                          <a:schemeClr val="tx1"/>
                        </a:solidFill>
                        <a:effectLst/>
                        <a:latin typeface="Arial" pitchFamily="34" charset="0"/>
                      </a:endParaRPr>
                    </a:p>
                  </a:txBody>
                  <a:tcPr marL="91372" marR="91372" marT="45686" marB="456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117">
                <a:tc>
                  <a:txBody>
                    <a:bodyPr/>
                    <a:lstStyle/>
                    <a:p>
                      <a:pPr marL="0" marR="0" lvl="0" indent="0" algn="l" defTabSz="652463"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pitchFamily="34" charset="0"/>
                          <a:cs typeface="Arial" pitchFamily="34" charset="0"/>
                        </a:rPr>
                        <a:t>M998</a:t>
                      </a:r>
                      <a:endParaRPr kumimoji="0" lang="en-US" sz="2000" b="1" i="0" u="none" strike="noStrike" cap="none" normalizeH="0" baseline="0" smtClean="0">
                        <a:ln>
                          <a:noFill/>
                        </a:ln>
                        <a:solidFill>
                          <a:schemeClr val="tx1"/>
                        </a:solidFill>
                        <a:effectLst/>
                        <a:latin typeface="Arial" pitchFamily="34" charset="0"/>
                      </a:endParaRPr>
                    </a:p>
                  </a:txBody>
                  <a:tcPr marL="91372" marR="91372" marT="45686" marB="456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652463"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JP8</a:t>
                      </a:r>
                      <a:endParaRPr kumimoji="0" lang="en-US" sz="2000" b="0" i="0" u="none" strike="noStrike" cap="none" normalizeH="0" baseline="0" smtClean="0">
                        <a:ln>
                          <a:noFill/>
                        </a:ln>
                        <a:solidFill>
                          <a:schemeClr val="tx1"/>
                        </a:solidFill>
                        <a:effectLst/>
                        <a:latin typeface="Arial" pitchFamily="34" charset="0"/>
                      </a:endParaRPr>
                    </a:p>
                  </a:txBody>
                  <a:tcPr marL="91372" marR="91372" marT="45686" marB="456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652463"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25 GAL</a:t>
                      </a:r>
                      <a:endParaRPr kumimoji="0" lang="en-US" sz="2000" b="0" i="0" u="none" strike="noStrike" cap="none" normalizeH="0" baseline="0" smtClean="0">
                        <a:ln>
                          <a:noFill/>
                        </a:ln>
                        <a:solidFill>
                          <a:schemeClr val="tx1"/>
                        </a:solidFill>
                        <a:effectLst/>
                        <a:latin typeface="Arial" pitchFamily="34" charset="0"/>
                      </a:endParaRPr>
                    </a:p>
                  </a:txBody>
                  <a:tcPr marL="91372" marR="91372" marT="45686" marB="456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652463"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335mi            542km</a:t>
                      </a:r>
                      <a:endParaRPr kumimoji="0" lang="en-US" sz="2000" b="0" i="0" u="none" strike="noStrike" cap="none" normalizeH="0" baseline="0" smtClean="0">
                        <a:ln>
                          <a:noFill/>
                        </a:ln>
                        <a:solidFill>
                          <a:schemeClr val="tx1"/>
                        </a:solidFill>
                        <a:effectLst/>
                        <a:latin typeface="Arial" pitchFamily="34" charset="0"/>
                      </a:endParaRPr>
                    </a:p>
                  </a:txBody>
                  <a:tcPr marL="91372" marR="91372" marT="45686" marB="456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652463"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13mi / GAL           </a:t>
                      </a:r>
                    </a:p>
                    <a:p>
                      <a:pPr marL="0" marR="0" lvl="0" indent="0" algn="l" defTabSz="652463"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21km / GAL</a:t>
                      </a:r>
                      <a:endParaRPr kumimoji="0" lang="en-US" sz="2000" b="0" i="0" u="none" strike="noStrike" cap="none" normalizeH="0" baseline="0" smtClean="0">
                        <a:ln>
                          <a:noFill/>
                        </a:ln>
                        <a:solidFill>
                          <a:schemeClr val="tx1"/>
                        </a:solidFill>
                        <a:effectLst/>
                        <a:latin typeface="Arial" pitchFamily="34" charset="0"/>
                      </a:endParaRPr>
                    </a:p>
                  </a:txBody>
                  <a:tcPr marL="91372" marR="91372" marT="45686" marB="456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652463"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 </a:t>
                      </a:r>
                      <a:endParaRPr kumimoji="0" lang="en-US" sz="2000" b="0" i="0" u="none" strike="noStrike" cap="none" normalizeH="0" baseline="0" smtClean="0">
                        <a:ln>
                          <a:noFill/>
                        </a:ln>
                        <a:solidFill>
                          <a:schemeClr val="tx1"/>
                        </a:solidFill>
                        <a:effectLst/>
                        <a:latin typeface="Arial" pitchFamily="34" charset="0"/>
                      </a:endParaRPr>
                    </a:p>
                  </a:txBody>
                  <a:tcPr marL="91372" marR="91372" marT="45686" marB="456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452954">
                <a:tc>
                  <a:txBody>
                    <a:bodyPr/>
                    <a:lstStyle/>
                    <a:p>
                      <a:pPr marL="0" marR="0" lvl="0" indent="0" algn="l" defTabSz="652463"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pitchFamily="34" charset="0"/>
                          <a:cs typeface="Arial" pitchFamily="34" charset="0"/>
                        </a:rPr>
                        <a:t>M998</a:t>
                      </a:r>
                      <a:endParaRPr kumimoji="0" lang="en-US" sz="2000" b="1" i="0" u="none" strike="noStrike" cap="none" normalizeH="0" baseline="0" smtClean="0">
                        <a:ln>
                          <a:noFill/>
                        </a:ln>
                        <a:solidFill>
                          <a:schemeClr val="tx1"/>
                        </a:solidFill>
                        <a:effectLst/>
                        <a:latin typeface="Arial" pitchFamily="34" charset="0"/>
                      </a:endParaRPr>
                    </a:p>
                  </a:txBody>
                  <a:tcPr marL="91372" marR="91372" marT="45686" marB="456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652463"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15W 40</a:t>
                      </a:r>
                      <a:endParaRPr kumimoji="0" lang="en-US" sz="2000" b="0" i="0" u="none" strike="noStrike" cap="none" normalizeH="0" baseline="0" smtClean="0">
                        <a:ln>
                          <a:noFill/>
                        </a:ln>
                        <a:solidFill>
                          <a:schemeClr val="tx1"/>
                        </a:solidFill>
                        <a:effectLst/>
                        <a:latin typeface="Arial" pitchFamily="34" charset="0"/>
                      </a:endParaRPr>
                    </a:p>
                  </a:txBody>
                  <a:tcPr marL="91372" marR="91372" marT="45686" marB="456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652463"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8 QT</a:t>
                      </a:r>
                      <a:endParaRPr kumimoji="0" lang="en-US" sz="2000" b="0" i="0" u="none" strike="noStrike" cap="none" normalizeH="0" baseline="0" smtClean="0">
                        <a:ln>
                          <a:noFill/>
                        </a:ln>
                        <a:solidFill>
                          <a:schemeClr val="tx1"/>
                        </a:solidFill>
                        <a:effectLst/>
                        <a:latin typeface="Arial" pitchFamily="34" charset="0"/>
                      </a:endParaRPr>
                    </a:p>
                  </a:txBody>
                  <a:tcPr marL="91372" marR="91372" marT="45686" marB="456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652463"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 </a:t>
                      </a:r>
                      <a:endParaRPr kumimoji="0" lang="en-US" sz="2000" b="0" i="0" u="none" strike="noStrike" cap="none" normalizeH="0" baseline="0" smtClean="0">
                        <a:ln>
                          <a:noFill/>
                        </a:ln>
                        <a:solidFill>
                          <a:schemeClr val="tx1"/>
                        </a:solidFill>
                        <a:effectLst/>
                        <a:latin typeface="Arial" pitchFamily="34" charset="0"/>
                      </a:endParaRPr>
                    </a:p>
                  </a:txBody>
                  <a:tcPr marL="91372" marR="91372" marT="45686" marB="456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652463"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 1 QT/48hrs OPS</a:t>
                      </a:r>
                      <a:endParaRPr kumimoji="0" lang="en-US" sz="2000" b="0" i="0" u="none" strike="noStrike" cap="none" normalizeH="0" baseline="0" smtClean="0">
                        <a:ln>
                          <a:noFill/>
                        </a:ln>
                        <a:solidFill>
                          <a:schemeClr val="tx1"/>
                        </a:solidFill>
                        <a:effectLst/>
                        <a:latin typeface="Arial" pitchFamily="34" charset="0"/>
                      </a:endParaRPr>
                    </a:p>
                  </a:txBody>
                  <a:tcPr marL="91372" marR="91372" marT="45686" marB="456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652463"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cs typeface="Arial" pitchFamily="34" charset="0"/>
                        </a:rPr>
                        <a:t>2 QT</a:t>
                      </a:r>
                      <a:endParaRPr kumimoji="0" lang="en-US" sz="2000" b="0" i="0" u="none" strike="noStrike" cap="none" normalizeH="0" baseline="0" dirty="0" smtClean="0">
                        <a:ln>
                          <a:noFill/>
                        </a:ln>
                        <a:solidFill>
                          <a:schemeClr val="tx1"/>
                        </a:solidFill>
                        <a:effectLst/>
                        <a:latin typeface="Arial" pitchFamily="34" charset="0"/>
                      </a:endParaRPr>
                    </a:p>
                  </a:txBody>
                  <a:tcPr marL="91372" marR="91372" marT="45686" marB="456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Slide Number Placeholder 4"/>
          <p:cNvSpPr>
            <a:spLocks noGrp="1"/>
          </p:cNvSpPr>
          <p:nvPr>
            <p:ph type="sldNum" sz="quarter" idx="12"/>
          </p:nvPr>
        </p:nvSpPr>
        <p:spPr/>
        <p:txBody>
          <a:bodyPr/>
          <a:lstStyle/>
          <a:p>
            <a:fld id="{07FAA4C2-EC4B-4CB1-A26B-C9225BE809E0}" type="slidenum">
              <a:rPr lang="en-US" smtClean="0"/>
              <a:pPr/>
              <a:t>35</a:t>
            </a:fld>
            <a:endParaRPr lang="en-US" dirty="0"/>
          </a:p>
        </p:txBody>
      </p:sp>
      <p:sp>
        <p:nvSpPr>
          <p:cNvPr id="6" name="Title 1"/>
          <p:cNvSpPr txBox="1">
            <a:spLocks/>
          </p:cNvSpPr>
          <p:nvPr/>
        </p:nvSpPr>
        <p:spPr>
          <a:xfrm>
            <a:off x="762000" y="228600"/>
            <a:ext cx="5486400" cy="457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CLASS III AVERAGE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CONSUMPTION RATES</a:t>
            </a:r>
            <a:endParaRPr kumimoji="0" lang="en-US" sz="24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4"/>
          <p:cNvSpPr>
            <a:spLocks noGrp="1"/>
          </p:cNvSpPr>
          <p:nvPr>
            <p:ph type="sldNum" sz="quarter" idx="12"/>
          </p:nvPr>
        </p:nvSpPr>
        <p:spPr>
          <a:xfrm>
            <a:off x="4686300" y="8610600"/>
            <a:ext cx="2171700" cy="533400"/>
          </a:xfrm>
          <a:noFill/>
        </p:spPr>
        <p:txBody>
          <a:bodyPr/>
          <a:lstStyle/>
          <a:p>
            <a:fld id="{9337B386-C6CB-47BB-952B-6DFC658748F2}" type="slidenum">
              <a:rPr lang="en-US" smtClean="0">
                <a:latin typeface="Arial" pitchFamily="34" charset="0"/>
              </a:rPr>
              <a:pPr/>
              <a:t>36</a:t>
            </a:fld>
            <a:endParaRPr lang="en-US" dirty="0" smtClean="0">
              <a:latin typeface="Arial" pitchFamily="34" charset="0"/>
            </a:endParaRPr>
          </a:p>
        </p:txBody>
      </p:sp>
      <p:sp>
        <p:nvSpPr>
          <p:cNvPr id="29701" name="Title 9"/>
          <p:cNvSpPr>
            <a:spLocks noGrp="1"/>
          </p:cNvSpPr>
          <p:nvPr>
            <p:ph type="title"/>
          </p:nvPr>
        </p:nvSpPr>
        <p:spPr>
          <a:xfrm>
            <a:off x="0" y="304800"/>
            <a:ext cx="6858000" cy="457200"/>
          </a:xfrm>
        </p:spPr>
        <p:txBody>
          <a:bodyPr/>
          <a:lstStyle/>
          <a:p>
            <a:pPr algn="ctr"/>
            <a:r>
              <a:rPr lang="en-US" sz="2400" i="1" dirty="0" smtClean="0">
                <a:effectLst>
                  <a:outerShdw blurRad="38100" dist="38100" dir="2700000" algn="tl">
                    <a:srgbClr val="000000">
                      <a:alpha val="43137"/>
                    </a:srgbClr>
                  </a:outerShdw>
                </a:effectLst>
                <a:latin typeface="Arial" pitchFamily="34" charset="0"/>
                <a:cs typeface="Arial" pitchFamily="34" charset="0"/>
              </a:rPr>
              <a:t>WEAPON SAFETY POSTURE</a:t>
            </a:r>
          </a:p>
        </p:txBody>
      </p:sp>
      <p:graphicFrame>
        <p:nvGraphicFramePr>
          <p:cNvPr id="8" name="Group 86"/>
          <p:cNvGraphicFramePr>
            <a:graphicFrameLocks noGrp="1"/>
          </p:cNvGraphicFramePr>
          <p:nvPr>
            <p:ph/>
          </p:nvPr>
        </p:nvGraphicFramePr>
        <p:xfrm>
          <a:off x="0" y="1421795"/>
          <a:ext cx="6858000" cy="6807805"/>
        </p:xfrm>
        <a:graphic>
          <a:graphicData uri="http://schemas.openxmlformats.org/drawingml/2006/table">
            <a:tbl>
              <a:tblPr/>
              <a:tblGrid>
                <a:gridCol w="945356"/>
                <a:gridCol w="765572"/>
                <a:gridCol w="2005013"/>
                <a:gridCol w="1510903"/>
                <a:gridCol w="1631156"/>
              </a:tblGrid>
              <a:tr h="378353">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cs typeface="Arial" pitchFamily="34" charset="0"/>
                        </a:rPr>
                        <a:t>Weapon</a:t>
                      </a:r>
                      <a:endParaRPr kumimoji="0" lang="en-US" sz="2300" b="1" i="0" u="none" strike="noStrike" cap="none" normalizeH="0" baseline="0" dirty="0" smtClean="0">
                        <a:ln>
                          <a:noFill/>
                        </a:ln>
                        <a:solidFill>
                          <a:schemeClr val="tx1"/>
                        </a:solidFill>
                        <a:effectLst/>
                        <a:latin typeface="Arial" pitchFamily="34" charset="0"/>
                      </a:endParaRPr>
                    </a:p>
                  </a:txBody>
                  <a:tcPr marL="96012" marR="96012" marT="85344" marB="853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cs typeface="Arial" pitchFamily="34" charset="0"/>
                        </a:rPr>
                        <a:t>Red</a:t>
                      </a:r>
                      <a:endParaRPr kumimoji="0" lang="en-US" sz="2300" b="1" i="0" u="none" strike="noStrike" cap="none" normalizeH="0" baseline="0" dirty="0" smtClean="0">
                        <a:ln>
                          <a:noFill/>
                        </a:ln>
                        <a:solidFill>
                          <a:schemeClr val="tx1"/>
                        </a:solidFill>
                        <a:effectLst/>
                        <a:latin typeface="Arial" pitchFamily="34" charset="0"/>
                      </a:endParaRPr>
                    </a:p>
                  </a:txBody>
                  <a:tcPr marL="96012" marR="96012" marT="85344" marB="853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pitchFamily="34" charset="0"/>
                          <a:cs typeface="Arial" pitchFamily="34" charset="0"/>
                        </a:rPr>
                        <a:t>Amber </a:t>
                      </a:r>
                      <a:endParaRPr kumimoji="0" lang="en-US" sz="2300" b="1" i="0" u="none" strike="noStrike" cap="none" normalizeH="0" baseline="0" smtClean="0">
                        <a:ln>
                          <a:noFill/>
                        </a:ln>
                        <a:solidFill>
                          <a:schemeClr val="tx1"/>
                        </a:solidFill>
                        <a:effectLst/>
                        <a:latin typeface="Arial" pitchFamily="34" charset="0"/>
                      </a:endParaRPr>
                    </a:p>
                  </a:txBody>
                  <a:tcPr marL="96012" marR="96012" marT="85344" marB="853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pitchFamily="34" charset="0"/>
                          <a:cs typeface="Arial" pitchFamily="34" charset="0"/>
                        </a:rPr>
                        <a:t>Green</a:t>
                      </a:r>
                      <a:endParaRPr kumimoji="0" lang="en-US" sz="2300" b="1" i="0" u="none" strike="noStrike" cap="none" normalizeH="0" baseline="0" smtClean="0">
                        <a:ln>
                          <a:noFill/>
                        </a:ln>
                        <a:solidFill>
                          <a:schemeClr val="tx1"/>
                        </a:solidFill>
                        <a:effectLst/>
                        <a:latin typeface="Arial" pitchFamily="34" charset="0"/>
                      </a:endParaRPr>
                    </a:p>
                  </a:txBody>
                  <a:tcPr marL="96012" marR="96012" marT="85344" marB="853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521848">
                <a:tc rowSpan="7">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CLOSED BOLT</a:t>
                      </a:r>
                      <a:endParaRPr kumimoji="0" lang="en-US" sz="2300" b="1" i="0" u="none" strike="noStrike" cap="none" normalizeH="0" baseline="0" smtClean="0">
                        <a:ln>
                          <a:noFill/>
                        </a:ln>
                        <a:solidFill>
                          <a:schemeClr val="tx1"/>
                        </a:solidFill>
                        <a:effectLst/>
                        <a:latin typeface="Arial" pitchFamily="34" charset="0"/>
                      </a:endParaRPr>
                    </a:p>
                  </a:txBody>
                  <a:tcPr marL="96012" marR="96012" marT="85344" marB="853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pitchFamily="34" charset="0"/>
                          <a:cs typeface="Arial" pitchFamily="34" charset="0"/>
                        </a:rPr>
                        <a:t>M9 Pistol</a:t>
                      </a:r>
                      <a:endParaRPr kumimoji="0" lang="en-US" sz="2300" b="1" i="0" u="none" strike="noStrike" cap="none" normalizeH="0" baseline="0" smtClean="0">
                        <a:ln>
                          <a:noFill/>
                        </a:ln>
                        <a:solidFill>
                          <a:schemeClr val="tx1"/>
                        </a:solidFill>
                        <a:effectLst/>
                        <a:latin typeface="Arial" pitchFamily="34" charset="0"/>
                      </a:endParaRPr>
                    </a:p>
                  </a:txBody>
                  <a:tcPr marL="96012" marR="96012" marT="85344" marB="853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ROUND CHMB, WPN ON SAFE</a:t>
                      </a:r>
                      <a:endParaRPr kumimoji="0" lang="en-US" sz="2300" b="1" i="0" u="none" strike="noStrike" cap="none" normalizeH="0" baseline="0" smtClean="0">
                        <a:ln>
                          <a:noFill/>
                        </a:ln>
                        <a:solidFill>
                          <a:schemeClr val="tx1"/>
                        </a:solidFill>
                        <a:effectLst/>
                        <a:latin typeface="Arial" pitchFamily="34" charset="0"/>
                      </a:endParaRPr>
                    </a:p>
                  </a:txBody>
                  <a:tcPr marL="96012" marR="96012" marT="85344" marB="853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MAG IN WPN, NO RND CHMB, WPN ON SAFE</a:t>
                      </a:r>
                      <a:endParaRPr kumimoji="0" lang="en-US" sz="2300" b="1" i="0" u="none" strike="noStrike" cap="none" normalizeH="0" baseline="0" smtClean="0">
                        <a:ln>
                          <a:noFill/>
                        </a:ln>
                        <a:solidFill>
                          <a:schemeClr val="tx1"/>
                        </a:solidFill>
                        <a:effectLst/>
                        <a:latin typeface="Arial" pitchFamily="34" charset="0"/>
                      </a:endParaRPr>
                    </a:p>
                  </a:txBody>
                  <a:tcPr marL="96012" marR="96012" marT="85344" marB="853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WPN CLRD, NO RNDS OR MAGS IN WPN, WPN ON SAFE</a:t>
                      </a:r>
                      <a:endParaRPr kumimoji="0" lang="en-US" sz="2300" b="1" i="0" u="none" strike="noStrike" cap="none" normalizeH="0" baseline="0" smtClean="0">
                        <a:ln>
                          <a:noFill/>
                        </a:ln>
                        <a:solidFill>
                          <a:schemeClr val="tx1"/>
                        </a:solidFill>
                        <a:effectLst/>
                        <a:latin typeface="Arial" pitchFamily="34" charset="0"/>
                      </a:endParaRPr>
                    </a:p>
                  </a:txBody>
                  <a:tcPr marL="96012" marR="96012" marT="85344" marB="853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1848">
                <a:tc vMerge="1">
                  <a:txBody>
                    <a:bodyPr/>
                    <a:lstStyle/>
                    <a:p>
                      <a:endParaRPr 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pitchFamily="34" charset="0"/>
                          <a:cs typeface="Arial" pitchFamily="34" charset="0"/>
                        </a:rPr>
                        <a:t>M4/M16</a:t>
                      </a:r>
                      <a:endParaRPr kumimoji="0" lang="en-US" sz="2300" b="1" i="0" u="none" strike="noStrike" cap="none" normalizeH="0" baseline="0" smtClean="0">
                        <a:ln>
                          <a:noFill/>
                        </a:ln>
                        <a:solidFill>
                          <a:schemeClr val="tx1"/>
                        </a:solidFill>
                        <a:effectLst/>
                        <a:latin typeface="Arial" pitchFamily="34" charset="0"/>
                      </a:endParaRPr>
                    </a:p>
                  </a:txBody>
                  <a:tcPr marL="96012" marR="96012" marT="85344" marB="853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r>
              <a:tr h="592110">
                <a:tc vMerge="1">
                  <a:txBody>
                    <a:bodyPr/>
                    <a:lstStyle/>
                    <a:p>
                      <a:endParaRPr 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pitchFamily="34" charset="0"/>
                          <a:cs typeface="Arial" pitchFamily="34" charset="0"/>
                        </a:rPr>
                        <a:t>M203</a:t>
                      </a:r>
                      <a:endParaRPr kumimoji="0" lang="en-US" sz="2300" b="1" i="0" u="none" strike="noStrike" cap="none" normalizeH="0" baseline="0" smtClean="0">
                        <a:ln>
                          <a:noFill/>
                        </a:ln>
                        <a:solidFill>
                          <a:schemeClr val="tx1"/>
                        </a:solidFill>
                        <a:effectLst/>
                        <a:latin typeface="Arial" pitchFamily="34" charset="0"/>
                      </a:endParaRPr>
                    </a:p>
                  </a:txBody>
                  <a:tcPr marL="96012" marR="96012" marT="85344" marB="853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ROUND CHMB ONLY WHEN ENGAGING </a:t>
                      </a:r>
                      <a:endParaRPr kumimoji="0" lang="en-US" sz="2300" b="1" i="0" u="none" strike="noStrike" cap="none" normalizeH="0" baseline="0" smtClean="0">
                        <a:ln>
                          <a:noFill/>
                        </a:ln>
                        <a:solidFill>
                          <a:schemeClr val="tx1"/>
                        </a:solidFill>
                        <a:effectLst/>
                        <a:latin typeface="Arial" pitchFamily="34" charset="0"/>
                      </a:endParaRPr>
                    </a:p>
                  </a:txBody>
                  <a:tcPr marL="96012" marR="96012" marT="85344" marB="853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NO ROUND IN TUBE, WPN ON SAFE</a:t>
                      </a:r>
                      <a:endParaRPr kumimoji="0" lang="en-US" sz="2300" b="1" i="0" u="none" strike="noStrike" cap="none" normalizeH="0" baseline="0" smtClean="0">
                        <a:ln>
                          <a:noFill/>
                        </a:ln>
                        <a:solidFill>
                          <a:schemeClr val="tx1"/>
                        </a:solidFill>
                        <a:effectLst/>
                        <a:latin typeface="Arial" pitchFamily="34" charset="0"/>
                      </a:endParaRPr>
                    </a:p>
                  </a:txBody>
                  <a:tcPr marL="96012" marR="96012" marT="85344" marB="853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521848">
                <a:tc vMerge="1">
                  <a:txBody>
                    <a:bodyPr/>
                    <a:lstStyle/>
                    <a:p>
                      <a:endParaRPr 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pitchFamily="34" charset="0"/>
                          <a:cs typeface="Arial" pitchFamily="34" charset="0"/>
                        </a:rPr>
                        <a:t>M14,24,107</a:t>
                      </a:r>
                      <a:endParaRPr kumimoji="0" lang="en-US" sz="2300" b="1" i="0" u="none" strike="noStrike" cap="none" normalizeH="0" baseline="0" smtClean="0">
                        <a:ln>
                          <a:noFill/>
                        </a:ln>
                        <a:solidFill>
                          <a:schemeClr val="tx1"/>
                        </a:solidFill>
                        <a:effectLst/>
                        <a:latin typeface="Arial" pitchFamily="34" charset="0"/>
                      </a:endParaRPr>
                    </a:p>
                  </a:txBody>
                  <a:tcPr marL="96012" marR="96012" marT="85344" marB="853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cs typeface="Arial" pitchFamily="34" charset="0"/>
                        </a:rPr>
                        <a:t>ROUND CHMB, WPN ON SAFE</a:t>
                      </a:r>
                      <a:endParaRPr kumimoji="0" lang="en-US" sz="2300" b="1" i="0" u="none" strike="noStrike" cap="none" normalizeH="0" baseline="0" dirty="0" smtClean="0">
                        <a:ln>
                          <a:noFill/>
                        </a:ln>
                        <a:solidFill>
                          <a:schemeClr val="tx1"/>
                        </a:solidFill>
                        <a:effectLst/>
                        <a:latin typeface="Arial" pitchFamily="34" charset="0"/>
                      </a:endParaRPr>
                    </a:p>
                  </a:txBody>
                  <a:tcPr marL="96012" marR="96012" marT="85344" marB="853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ROUNDS IN WPN, NO RND CHMB, WPN ON SAFE</a:t>
                      </a:r>
                      <a:endParaRPr kumimoji="0" lang="en-US" sz="2300" b="1" i="0" u="none" strike="noStrike" cap="none" normalizeH="0" baseline="0" smtClean="0">
                        <a:ln>
                          <a:noFill/>
                        </a:ln>
                        <a:solidFill>
                          <a:schemeClr val="tx1"/>
                        </a:solidFill>
                        <a:effectLst/>
                        <a:latin typeface="Arial" pitchFamily="34" charset="0"/>
                      </a:endParaRPr>
                    </a:p>
                  </a:txBody>
                  <a:tcPr marL="96012" marR="96012" marT="85344" marB="853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WPN CLRD, NO RNDS OR MAGS, WPN ON SAFE</a:t>
                      </a:r>
                      <a:endParaRPr kumimoji="0" lang="en-US" sz="2300" b="1" i="0" u="none" strike="noStrike" cap="none" normalizeH="0" baseline="0" smtClean="0">
                        <a:ln>
                          <a:noFill/>
                        </a:ln>
                        <a:solidFill>
                          <a:schemeClr val="tx1"/>
                        </a:solidFill>
                        <a:effectLst/>
                        <a:latin typeface="Arial" pitchFamily="34" charset="0"/>
                      </a:endParaRPr>
                    </a:p>
                  </a:txBody>
                  <a:tcPr marL="96012" marR="96012" marT="85344" marB="853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1848">
                <a:tc vMerge="1">
                  <a:txBody>
                    <a:bodyPr/>
                    <a:lstStyle/>
                    <a:p>
                      <a:endParaRPr 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pitchFamily="34" charset="0"/>
                          <a:cs typeface="Arial" pitchFamily="34" charset="0"/>
                        </a:rPr>
                        <a:t>Shotgun</a:t>
                      </a:r>
                      <a:endParaRPr kumimoji="0" lang="en-US" sz="2300" b="1" i="0" u="none" strike="noStrike" cap="none" normalizeH="0" baseline="0" smtClean="0">
                        <a:ln>
                          <a:noFill/>
                        </a:ln>
                        <a:solidFill>
                          <a:schemeClr val="tx1"/>
                        </a:solidFill>
                        <a:effectLst/>
                        <a:latin typeface="Arial" pitchFamily="34" charset="0"/>
                      </a:endParaRPr>
                    </a:p>
                  </a:txBody>
                  <a:tcPr marL="96012" marR="96012" marT="85344" marB="853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r>
              <a:tr h="521848">
                <a:tc vMerge="1">
                  <a:txBody>
                    <a:bodyPr/>
                    <a:lstStyle/>
                    <a:p>
                      <a:endParaRPr 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pitchFamily="34" charset="0"/>
                          <a:cs typeface="Arial" pitchFamily="34" charset="0"/>
                        </a:rPr>
                        <a:t>M2  50cal</a:t>
                      </a:r>
                      <a:endParaRPr kumimoji="0" lang="en-US" sz="2300" b="1" i="0" u="none" strike="noStrike" cap="none" normalizeH="0" baseline="0" smtClean="0">
                        <a:ln>
                          <a:noFill/>
                        </a:ln>
                        <a:solidFill>
                          <a:schemeClr val="tx1"/>
                        </a:solidFill>
                        <a:effectLst/>
                        <a:latin typeface="Arial" pitchFamily="34" charset="0"/>
                      </a:endParaRPr>
                    </a:p>
                  </a:txBody>
                  <a:tcPr marL="96012" marR="96012" marT="85344" marB="853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BELT IN WPN, BOLT TO REAR, WPN ON SAFE</a:t>
                      </a:r>
                      <a:endParaRPr kumimoji="0" lang="en-US" sz="2300" b="1" i="0" u="none" strike="noStrike" cap="none" normalizeH="0" baseline="0" smtClean="0">
                        <a:ln>
                          <a:noFill/>
                        </a:ln>
                        <a:solidFill>
                          <a:schemeClr val="tx1"/>
                        </a:solidFill>
                        <a:effectLst/>
                        <a:latin typeface="Arial" pitchFamily="34" charset="0"/>
                      </a:endParaRPr>
                    </a:p>
                  </a:txBody>
                  <a:tcPr marL="96012" marR="96012" marT="85344" marB="853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BELT IN WPN, BOLT FWD,WPN ON SAFE</a:t>
                      </a:r>
                      <a:endParaRPr kumimoji="0" lang="en-US" sz="2300" b="1" i="0" u="none" strike="noStrike" cap="none" normalizeH="0" baseline="0" smtClean="0">
                        <a:ln>
                          <a:noFill/>
                        </a:ln>
                        <a:solidFill>
                          <a:schemeClr val="tx1"/>
                        </a:solidFill>
                        <a:effectLst/>
                        <a:latin typeface="Arial" pitchFamily="34" charset="0"/>
                      </a:endParaRPr>
                    </a:p>
                  </a:txBody>
                  <a:tcPr marL="96012" marR="96012" marT="85344" marB="853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WPN CLRD, NO RNDS OR BELT IN WPN, BOLT FWD, WPN ON SAFE</a:t>
                      </a:r>
                      <a:endParaRPr kumimoji="0" lang="en-US" sz="2300" b="1" i="0" u="none" strike="noStrike" cap="none" normalizeH="0" baseline="0" smtClean="0">
                        <a:ln>
                          <a:noFill/>
                        </a:ln>
                        <a:solidFill>
                          <a:schemeClr val="tx1"/>
                        </a:solidFill>
                        <a:effectLst/>
                        <a:latin typeface="Arial" pitchFamily="34" charset="0"/>
                      </a:endParaRPr>
                    </a:p>
                  </a:txBody>
                  <a:tcPr marL="96012" marR="96012" marT="85344" marB="853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8353">
                <a:tc vMerge="1">
                  <a:txBody>
                    <a:bodyPr/>
                    <a:lstStyle/>
                    <a:p>
                      <a:endParaRPr 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pitchFamily="34" charset="0"/>
                          <a:cs typeface="Arial" pitchFamily="34" charset="0"/>
                        </a:rPr>
                        <a:t>MK19</a:t>
                      </a:r>
                      <a:endParaRPr kumimoji="0" lang="en-US" sz="2300" b="1" i="0" u="none" strike="noStrike" cap="none" normalizeH="0" baseline="0" smtClean="0">
                        <a:ln>
                          <a:noFill/>
                        </a:ln>
                        <a:solidFill>
                          <a:schemeClr val="tx1"/>
                        </a:solidFill>
                        <a:effectLst/>
                        <a:latin typeface="Arial" pitchFamily="34" charset="0"/>
                      </a:endParaRPr>
                    </a:p>
                  </a:txBody>
                  <a:tcPr marL="96012" marR="96012" marT="85344" marB="853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r>
              <a:tr h="378353">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OPEN BOLT</a:t>
                      </a:r>
                      <a:endParaRPr kumimoji="0" lang="en-US" sz="2300" b="1" i="0" u="none" strike="noStrike" cap="none" normalizeH="0" baseline="0" smtClean="0">
                        <a:ln>
                          <a:noFill/>
                        </a:ln>
                        <a:solidFill>
                          <a:schemeClr val="tx1"/>
                        </a:solidFill>
                        <a:effectLst/>
                        <a:latin typeface="Arial" pitchFamily="34" charset="0"/>
                      </a:endParaRPr>
                    </a:p>
                  </a:txBody>
                  <a:tcPr marL="96012" marR="96012" marT="85344" marB="853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cs typeface="Arial" pitchFamily="34" charset="0"/>
                        </a:rPr>
                        <a:t>M249</a:t>
                      </a:r>
                      <a:endParaRPr kumimoji="0" lang="en-US" sz="2300" b="1" i="0" u="none" strike="noStrike" cap="none" normalizeH="0" baseline="0" dirty="0" smtClean="0">
                        <a:ln>
                          <a:noFill/>
                        </a:ln>
                        <a:solidFill>
                          <a:schemeClr val="tx1"/>
                        </a:solidFill>
                        <a:effectLst/>
                        <a:latin typeface="Arial" pitchFamily="34" charset="0"/>
                      </a:endParaRPr>
                    </a:p>
                  </a:txBody>
                  <a:tcPr marL="96012" marR="96012" marT="85344" marB="853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cs typeface="Arial" pitchFamily="34" charset="0"/>
                        </a:rPr>
                        <a:t>AMMO IN FEED TRAY, BOLT TO REAR, WPN ON SAFE</a:t>
                      </a:r>
                      <a:endParaRPr kumimoji="0" lang="en-US" sz="2300" b="1" i="0" u="none" strike="noStrike" cap="none" normalizeH="0" baseline="0" dirty="0" smtClean="0">
                        <a:ln>
                          <a:noFill/>
                        </a:ln>
                        <a:solidFill>
                          <a:schemeClr val="tx1"/>
                        </a:solidFill>
                        <a:effectLst/>
                        <a:latin typeface="Arial" pitchFamily="34" charset="0"/>
                      </a:endParaRPr>
                    </a:p>
                  </a:txBody>
                  <a:tcPr marL="96012" marR="96012" marT="85344" marB="853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AMMO IN FEED TRAY, BOLT FWD,WPN OFF SAFE</a:t>
                      </a:r>
                      <a:endParaRPr kumimoji="0" lang="en-US" sz="2300" b="1" i="0" u="none" strike="noStrike" cap="none" normalizeH="0" baseline="0" smtClean="0">
                        <a:ln>
                          <a:noFill/>
                        </a:ln>
                        <a:solidFill>
                          <a:schemeClr val="tx1"/>
                        </a:solidFill>
                        <a:effectLst/>
                        <a:latin typeface="Arial" pitchFamily="34" charset="0"/>
                      </a:endParaRPr>
                    </a:p>
                  </a:txBody>
                  <a:tcPr marL="96012" marR="96012" marT="85344" marB="853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508228">
                <a:tc vMerge="1">
                  <a:txBody>
                    <a:bodyPr/>
                    <a:lstStyle/>
                    <a:p>
                      <a:endParaRPr 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cs typeface="Arial" pitchFamily="34" charset="0"/>
                        </a:rPr>
                        <a:t>M240</a:t>
                      </a:r>
                      <a:endParaRPr kumimoji="0" lang="en-US" sz="2300" b="1" i="0" u="none" strike="noStrike" cap="none" normalizeH="0" baseline="0" dirty="0" smtClean="0">
                        <a:ln>
                          <a:noFill/>
                        </a:ln>
                        <a:solidFill>
                          <a:schemeClr val="tx1"/>
                        </a:solidFill>
                        <a:effectLst/>
                        <a:latin typeface="Arial" pitchFamily="34" charset="0"/>
                      </a:endParaRPr>
                    </a:p>
                  </a:txBody>
                  <a:tcPr marL="96012" marR="96012" marT="85344" marB="853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r>
              <a:tr h="38049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cs typeface="Arial" pitchFamily="34" charset="0"/>
                        </a:rPr>
                        <a:t> </a:t>
                      </a:r>
                      <a:endParaRPr kumimoji="0" lang="en-US" sz="2300" b="1" i="0" u="none" strike="noStrike" cap="none" normalizeH="0" baseline="0" dirty="0" smtClean="0">
                        <a:ln>
                          <a:noFill/>
                        </a:ln>
                        <a:solidFill>
                          <a:schemeClr val="tx1"/>
                        </a:solidFill>
                        <a:effectLst/>
                        <a:latin typeface="Arial" pitchFamily="34" charset="0"/>
                      </a:endParaRPr>
                    </a:p>
                  </a:txBody>
                  <a:tcPr marL="96012" marR="96012" marT="85344" marB="85344"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pitchFamily="34" charset="0"/>
                          <a:cs typeface="Arial" pitchFamily="34" charset="0"/>
                        </a:rPr>
                        <a:t> </a:t>
                      </a:r>
                      <a:endParaRPr kumimoji="0" lang="en-US" sz="2300" b="1" i="0" u="none" strike="noStrike" cap="none" normalizeH="0" baseline="0" smtClean="0">
                        <a:ln>
                          <a:noFill/>
                        </a:ln>
                        <a:solidFill>
                          <a:schemeClr val="tx1"/>
                        </a:solidFill>
                        <a:effectLst/>
                        <a:latin typeface="Arial" pitchFamily="34" charset="0"/>
                      </a:endParaRPr>
                    </a:p>
                  </a:txBody>
                  <a:tcPr marL="96012" marR="96012" marT="85344" marB="85344"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pitchFamily="34" charset="0"/>
                          <a:cs typeface="Arial" pitchFamily="34" charset="0"/>
                        </a:rPr>
                        <a:t> </a:t>
                      </a:r>
                      <a:endParaRPr kumimoji="0" lang="en-US" sz="2300" b="1" i="0" u="none" strike="noStrike" cap="none" normalizeH="0" baseline="0" smtClean="0">
                        <a:ln>
                          <a:noFill/>
                        </a:ln>
                        <a:solidFill>
                          <a:schemeClr val="tx1"/>
                        </a:solidFill>
                        <a:effectLst/>
                        <a:latin typeface="Arial" pitchFamily="34" charset="0"/>
                      </a:endParaRPr>
                    </a:p>
                  </a:txBody>
                  <a:tcPr marL="96012" marR="96012" marT="85344" marB="85344"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pitchFamily="34" charset="0"/>
                          <a:cs typeface="Arial" pitchFamily="34" charset="0"/>
                        </a:rPr>
                        <a:t> </a:t>
                      </a:r>
                      <a:endParaRPr kumimoji="0" lang="en-US" sz="2300" b="1" i="0" u="none" strike="noStrike" cap="none" normalizeH="0" baseline="0" smtClean="0">
                        <a:ln>
                          <a:noFill/>
                        </a:ln>
                        <a:solidFill>
                          <a:schemeClr val="tx1"/>
                        </a:solidFill>
                        <a:effectLst/>
                        <a:latin typeface="Arial" pitchFamily="34" charset="0"/>
                      </a:endParaRPr>
                    </a:p>
                  </a:txBody>
                  <a:tcPr marL="96012" marR="96012" marT="85344" marB="85344"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pitchFamily="34" charset="0"/>
                          <a:cs typeface="Arial" pitchFamily="34" charset="0"/>
                        </a:rPr>
                        <a:t> </a:t>
                      </a:r>
                      <a:endParaRPr kumimoji="0" lang="en-US" sz="2300" b="1" i="0" u="none" strike="noStrike" cap="none" normalizeH="0" baseline="0" smtClean="0">
                        <a:ln>
                          <a:noFill/>
                        </a:ln>
                        <a:solidFill>
                          <a:schemeClr val="tx1"/>
                        </a:solidFill>
                        <a:effectLst/>
                        <a:latin typeface="Arial" pitchFamily="34" charset="0"/>
                      </a:endParaRPr>
                    </a:p>
                  </a:txBody>
                  <a:tcPr marL="96012" marR="96012" marT="85344" marB="85344"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378353">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 </a:t>
                      </a:r>
                      <a:endParaRPr kumimoji="0" lang="en-US" sz="2300" b="1" i="0" u="none" strike="noStrike" cap="none" normalizeH="0" baseline="0" smtClean="0">
                        <a:ln>
                          <a:noFill/>
                        </a:ln>
                        <a:solidFill>
                          <a:schemeClr val="tx1"/>
                        </a:solidFill>
                        <a:effectLst/>
                        <a:latin typeface="Arial" pitchFamily="34" charset="0"/>
                      </a:endParaRPr>
                    </a:p>
                  </a:txBody>
                  <a:tcPr marL="96012" marR="96012" marT="85344" marB="853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pitchFamily="34" charset="0"/>
                          <a:cs typeface="Arial" pitchFamily="34" charset="0"/>
                        </a:rPr>
                        <a:t>Open Bolt</a:t>
                      </a:r>
                      <a:endParaRPr kumimoji="0" lang="en-US" sz="2300" b="1" i="0" u="none" strike="noStrike" cap="none" normalizeH="0" baseline="0" smtClean="0">
                        <a:ln>
                          <a:noFill/>
                        </a:ln>
                        <a:solidFill>
                          <a:schemeClr val="tx1"/>
                        </a:solidFill>
                        <a:effectLst/>
                        <a:latin typeface="Arial" pitchFamily="34" charset="0"/>
                      </a:endParaRPr>
                    </a:p>
                  </a:txBody>
                  <a:tcPr marL="96012" marR="96012" marT="85344" marB="8534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pitchFamily="34" charset="0"/>
                          <a:cs typeface="Arial" pitchFamily="34" charset="0"/>
                        </a:rPr>
                        <a:t>Closed Bolt</a:t>
                      </a:r>
                      <a:endParaRPr kumimoji="0" lang="en-US" sz="2300" b="1" i="0" u="none" strike="noStrike" cap="none" normalizeH="0" baseline="0" smtClean="0">
                        <a:ln>
                          <a:noFill/>
                        </a:ln>
                        <a:solidFill>
                          <a:schemeClr val="tx1"/>
                        </a:solidFill>
                        <a:effectLst/>
                        <a:latin typeface="Arial" pitchFamily="34" charset="0"/>
                      </a:endParaRPr>
                    </a:p>
                  </a:txBody>
                  <a:tcPr marL="96012" marR="96012" marT="85344" marB="8534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pitchFamily="34" charset="0"/>
                          <a:cs typeface="Arial" pitchFamily="34" charset="0"/>
                        </a:rPr>
                        <a:t>M203/Shotgun</a:t>
                      </a:r>
                      <a:endParaRPr kumimoji="0" lang="en-US" sz="2300" b="1" i="0" u="none" strike="noStrike" cap="none" normalizeH="0" baseline="0" smtClean="0">
                        <a:ln>
                          <a:noFill/>
                        </a:ln>
                        <a:solidFill>
                          <a:schemeClr val="tx1"/>
                        </a:solidFill>
                        <a:effectLst/>
                        <a:latin typeface="Arial" pitchFamily="34" charset="0"/>
                      </a:endParaRPr>
                    </a:p>
                  </a:txBody>
                  <a:tcPr marL="96012" marR="96012" marT="85344" marB="8534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0490">
                <a:tc grid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cs typeface="Arial" pitchFamily="34" charset="0"/>
                        </a:rPr>
                        <a:t>Dismounted OPNS</a:t>
                      </a:r>
                      <a:endParaRPr kumimoji="0" lang="en-US" sz="2300" b="1" i="0" u="none" strike="noStrike" cap="none" normalizeH="0" baseline="0" dirty="0" smtClean="0">
                        <a:ln>
                          <a:noFill/>
                        </a:ln>
                        <a:solidFill>
                          <a:schemeClr val="tx1"/>
                        </a:solidFill>
                        <a:effectLst/>
                        <a:latin typeface="Arial" pitchFamily="34" charset="0"/>
                      </a:endParaRPr>
                    </a:p>
                  </a:txBody>
                  <a:tcPr marL="96012" marR="96012" marT="85344" marB="8534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Red </a:t>
                      </a:r>
                      <a:endParaRPr kumimoji="0" lang="en-US" sz="2300" b="1" i="0" u="none" strike="noStrike" cap="none" normalizeH="0" baseline="0" smtClean="0">
                        <a:ln>
                          <a:noFill/>
                        </a:ln>
                        <a:solidFill>
                          <a:schemeClr val="tx1"/>
                        </a:solidFill>
                        <a:effectLst/>
                        <a:latin typeface="Arial" pitchFamily="34" charset="0"/>
                      </a:endParaRPr>
                    </a:p>
                  </a:txBody>
                  <a:tcPr marL="96012" marR="96012" marT="85344" marB="853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Red</a:t>
                      </a:r>
                      <a:endParaRPr kumimoji="0" lang="en-US" sz="2300" b="1" i="0" u="none" strike="noStrike" cap="none" normalizeH="0" baseline="0" smtClean="0">
                        <a:ln>
                          <a:noFill/>
                        </a:ln>
                        <a:solidFill>
                          <a:schemeClr val="tx1"/>
                        </a:solidFill>
                        <a:effectLst/>
                        <a:latin typeface="Arial" pitchFamily="34" charset="0"/>
                      </a:endParaRPr>
                    </a:p>
                  </a:txBody>
                  <a:tcPr marL="96012" marR="96012" marT="85344" marB="853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Arial" pitchFamily="34" charset="0"/>
                        </a:rPr>
                        <a:t>Amber/Red</a:t>
                      </a:r>
                      <a:endParaRPr kumimoji="0" lang="en-US" sz="2300" b="1" i="0" u="none" strike="noStrike" cap="none" normalizeH="0" baseline="0" smtClean="0">
                        <a:ln>
                          <a:noFill/>
                        </a:ln>
                        <a:solidFill>
                          <a:schemeClr val="tx1"/>
                        </a:solidFill>
                        <a:effectLst/>
                        <a:latin typeface="Arial" pitchFamily="34" charset="0"/>
                      </a:endParaRPr>
                    </a:p>
                  </a:txBody>
                  <a:tcPr marL="96012" marR="96012" marT="85344" marB="853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1848">
                <a:tc grid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cs typeface="Arial" pitchFamily="34" charset="0"/>
                        </a:rPr>
                        <a:t>Inside Vehicles</a:t>
                      </a:r>
                      <a:endParaRPr kumimoji="0" lang="en-US" sz="2300" b="1" i="0" u="none" strike="noStrike" cap="none" normalizeH="0" baseline="0" dirty="0" smtClean="0">
                        <a:ln>
                          <a:noFill/>
                        </a:ln>
                        <a:solidFill>
                          <a:schemeClr val="tx1"/>
                        </a:solidFill>
                        <a:effectLst/>
                        <a:latin typeface="Arial" pitchFamily="34" charset="0"/>
                      </a:endParaRPr>
                    </a:p>
                  </a:txBody>
                  <a:tcPr marL="96012" marR="96012" marT="85344" marB="8534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cs typeface="Arial" pitchFamily="34" charset="0"/>
                        </a:rPr>
                        <a:t>Amber</a:t>
                      </a:r>
                      <a:endParaRPr kumimoji="0" lang="en-US" sz="2300" b="1" i="0" u="none" strike="noStrike" cap="none" normalizeH="0" baseline="0" dirty="0" smtClean="0">
                        <a:ln>
                          <a:noFill/>
                        </a:ln>
                        <a:solidFill>
                          <a:schemeClr val="tx1"/>
                        </a:solidFill>
                        <a:effectLst/>
                        <a:latin typeface="Arial" pitchFamily="34" charset="0"/>
                      </a:endParaRPr>
                    </a:p>
                  </a:txBody>
                  <a:tcPr marL="96012" marR="96012" marT="85344" marB="853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cs typeface="Arial" pitchFamily="34" charset="0"/>
                        </a:rPr>
                        <a:t>Red</a:t>
                      </a:r>
                      <a:endParaRPr kumimoji="0" lang="en-US" sz="2300" b="1" i="0" u="none" strike="noStrike" cap="none" normalizeH="0" baseline="0" dirty="0" smtClean="0">
                        <a:ln>
                          <a:noFill/>
                        </a:ln>
                        <a:solidFill>
                          <a:schemeClr val="tx1"/>
                        </a:solidFill>
                        <a:effectLst/>
                        <a:latin typeface="Arial" pitchFamily="34" charset="0"/>
                      </a:endParaRPr>
                    </a:p>
                  </a:txBody>
                  <a:tcPr marL="96012" marR="96012" marT="85344" marB="853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cs typeface="Arial" pitchFamily="34" charset="0"/>
                        </a:rPr>
                        <a:t>Amber/Amber</a:t>
                      </a:r>
                      <a:endParaRPr kumimoji="0" lang="en-US" sz="2300" b="1" i="0" u="none" strike="noStrike" cap="none" normalizeH="0" baseline="0" dirty="0" smtClean="0">
                        <a:ln>
                          <a:noFill/>
                        </a:ln>
                        <a:solidFill>
                          <a:schemeClr val="tx1"/>
                        </a:solidFill>
                        <a:effectLst/>
                        <a:latin typeface="Arial" pitchFamily="34" charset="0"/>
                      </a:endParaRPr>
                    </a:p>
                  </a:txBody>
                  <a:tcPr marL="96012" marR="96012" marT="85344" marB="853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7"/>
          <p:cNvSpPr txBox="1">
            <a:spLocks noChangeArrowheads="1"/>
          </p:cNvSpPr>
          <p:nvPr/>
        </p:nvSpPr>
        <p:spPr bwMode="auto">
          <a:xfrm>
            <a:off x="4572000" y="5226052"/>
            <a:ext cx="2286000" cy="1261884"/>
          </a:xfrm>
          <a:prstGeom prst="rect">
            <a:avLst/>
          </a:prstGeom>
          <a:solidFill>
            <a:schemeClr val="bg1"/>
          </a:solidFill>
          <a:ln w="38100">
            <a:solidFill>
              <a:schemeClr val="tx1"/>
            </a:solidFill>
            <a:miter lim="800000"/>
            <a:headEnd/>
            <a:tailEnd/>
          </a:ln>
        </p:spPr>
        <p:txBody>
          <a:bodyPr>
            <a:spAutoFit/>
          </a:bodyPr>
          <a:lstStyle/>
          <a:p>
            <a:pPr eaLnBrk="1" hangingPunct="1">
              <a:spcBef>
                <a:spcPct val="50000"/>
              </a:spcBef>
            </a:pPr>
            <a:r>
              <a:rPr lang="en-US" sz="1600" b="1" dirty="0"/>
              <a:t>    </a:t>
            </a:r>
            <a:r>
              <a:rPr lang="en-US" sz="1600" b="1" dirty="0" smtClean="0"/>
              <a:t>OBSERVATION  POST</a:t>
            </a:r>
          </a:p>
          <a:p>
            <a:pPr eaLnBrk="1" hangingPunct="1">
              <a:spcBef>
                <a:spcPct val="50000"/>
              </a:spcBef>
            </a:pPr>
            <a:endParaRPr lang="en-US" sz="1600" b="1" dirty="0" smtClean="0"/>
          </a:p>
          <a:p>
            <a:pPr eaLnBrk="1" hangingPunct="1">
              <a:spcBef>
                <a:spcPct val="50000"/>
              </a:spcBef>
            </a:pPr>
            <a:endParaRPr lang="en-US" sz="1600" b="1" dirty="0" smtClean="0"/>
          </a:p>
          <a:p>
            <a:pPr eaLnBrk="1" hangingPunct="1">
              <a:spcBef>
                <a:spcPct val="50000"/>
              </a:spcBef>
            </a:pPr>
            <a:endParaRPr lang="en-US" sz="800" b="1" dirty="0"/>
          </a:p>
        </p:txBody>
      </p:sp>
      <p:sp>
        <p:nvSpPr>
          <p:cNvPr id="49155" name="AutoShape 8"/>
          <p:cNvSpPr>
            <a:spLocks noChangeArrowheads="1"/>
          </p:cNvSpPr>
          <p:nvPr/>
        </p:nvSpPr>
        <p:spPr bwMode="auto">
          <a:xfrm>
            <a:off x="4800600" y="5689601"/>
            <a:ext cx="283369" cy="556684"/>
          </a:xfrm>
          <a:prstGeom prst="triangle">
            <a:avLst>
              <a:gd name="adj" fmla="val 50000"/>
            </a:avLst>
          </a:prstGeom>
          <a:solidFill>
            <a:srgbClr val="0000CC"/>
          </a:solidFill>
          <a:ln w="9525">
            <a:solidFill>
              <a:schemeClr val="tx1"/>
            </a:solidFill>
            <a:miter lim="800000"/>
            <a:headEnd/>
            <a:tailEnd/>
          </a:ln>
        </p:spPr>
        <p:txBody>
          <a:bodyPr wrap="none" anchor="ctr"/>
          <a:lstStyle/>
          <a:p>
            <a:pPr algn="ctr" eaLnBrk="1" hangingPunct="1"/>
            <a:endParaRPr lang="en-US" sz="1100" b="1"/>
          </a:p>
        </p:txBody>
      </p:sp>
      <p:grpSp>
        <p:nvGrpSpPr>
          <p:cNvPr id="2" name="Group 257"/>
          <p:cNvGrpSpPr>
            <a:grpSpLocks/>
          </p:cNvGrpSpPr>
          <p:nvPr/>
        </p:nvGrpSpPr>
        <p:grpSpPr bwMode="auto">
          <a:xfrm>
            <a:off x="2286000" y="3943351"/>
            <a:ext cx="2286000" cy="1320800"/>
            <a:chOff x="2352" y="2112"/>
            <a:chExt cx="1104" cy="470"/>
          </a:xfrm>
        </p:grpSpPr>
        <p:sp>
          <p:nvSpPr>
            <p:cNvPr id="49320" name="Text Box 5"/>
            <p:cNvSpPr txBox="1">
              <a:spLocks noChangeArrowheads="1"/>
            </p:cNvSpPr>
            <p:nvPr/>
          </p:nvSpPr>
          <p:spPr bwMode="auto">
            <a:xfrm>
              <a:off x="2352" y="2112"/>
              <a:ext cx="1104" cy="470"/>
            </a:xfrm>
            <a:prstGeom prst="rect">
              <a:avLst/>
            </a:prstGeom>
            <a:solidFill>
              <a:schemeClr val="bg1"/>
            </a:solidFill>
            <a:ln w="38100">
              <a:solidFill>
                <a:schemeClr val="tx1"/>
              </a:solidFill>
              <a:miter lim="800000"/>
              <a:headEnd/>
              <a:tailEnd/>
            </a:ln>
          </p:spPr>
          <p:txBody>
            <a:bodyPr anchor="ctr"/>
            <a:lstStyle/>
            <a:p>
              <a:pPr eaLnBrk="1" hangingPunct="1">
                <a:spcBef>
                  <a:spcPct val="50000"/>
                </a:spcBef>
              </a:pPr>
              <a:r>
                <a:rPr lang="en-US" sz="1000"/>
                <a:t>                    RAID</a:t>
              </a:r>
              <a:endParaRPr lang="en-US" sz="800" b="1"/>
            </a:p>
          </p:txBody>
        </p:sp>
        <p:grpSp>
          <p:nvGrpSpPr>
            <p:cNvPr id="3" name="Group 188"/>
            <p:cNvGrpSpPr>
              <a:grpSpLocks/>
            </p:cNvGrpSpPr>
            <p:nvPr/>
          </p:nvGrpSpPr>
          <p:grpSpPr bwMode="auto">
            <a:xfrm>
              <a:off x="2448" y="2244"/>
              <a:ext cx="352" cy="192"/>
              <a:chOff x="1478" y="1593"/>
              <a:chExt cx="352" cy="192"/>
            </a:xfrm>
          </p:grpSpPr>
          <p:sp>
            <p:nvSpPr>
              <p:cNvPr id="49322" name="Oval 189"/>
              <p:cNvSpPr>
                <a:spLocks noChangeArrowheads="1"/>
              </p:cNvSpPr>
              <p:nvPr/>
            </p:nvSpPr>
            <p:spPr bwMode="auto">
              <a:xfrm>
                <a:off x="1478" y="1593"/>
                <a:ext cx="352" cy="192"/>
              </a:xfrm>
              <a:prstGeom prst="ellipse">
                <a:avLst/>
              </a:prstGeom>
              <a:solidFill>
                <a:srgbClr val="6699FF"/>
              </a:solidFill>
              <a:ln w="25400">
                <a:solidFill>
                  <a:srgbClr val="0000FF"/>
                </a:solidFill>
                <a:round/>
                <a:headEnd/>
                <a:tailEnd/>
              </a:ln>
            </p:spPr>
            <p:txBody>
              <a:bodyPr wrap="none" anchor="ctr"/>
              <a:lstStyle/>
              <a:p>
                <a:pPr algn="ctr" eaLnBrk="1" hangingPunct="1"/>
                <a:r>
                  <a:rPr lang="en-US" sz="1000" b="1">
                    <a:solidFill>
                      <a:schemeClr val="bg1"/>
                    </a:solidFill>
                  </a:rPr>
                  <a:t>RAID</a:t>
                </a:r>
              </a:p>
            </p:txBody>
          </p:sp>
          <p:sp>
            <p:nvSpPr>
              <p:cNvPr id="49323" name="AutoShape 190"/>
              <p:cNvSpPr>
                <a:spLocks noChangeArrowheads="1"/>
              </p:cNvSpPr>
              <p:nvPr/>
            </p:nvSpPr>
            <p:spPr bwMode="auto">
              <a:xfrm>
                <a:off x="1634" y="1745"/>
                <a:ext cx="38" cy="39"/>
              </a:xfrm>
              <a:prstGeom prst="triangle">
                <a:avLst>
                  <a:gd name="adj" fmla="val 50000"/>
                </a:avLst>
              </a:prstGeom>
              <a:solidFill>
                <a:srgbClr val="6699FF"/>
              </a:solidFill>
              <a:ln w="25400">
                <a:solidFill>
                  <a:srgbClr val="0000FF"/>
                </a:solidFill>
                <a:miter lim="800000"/>
                <a:headEnd/>
                <a:tailEnd/>
              </a:ln>
            </p:spPr>
            <p:txBody>
              <a:bodyPr wrap="none" anchor="ctr"/>
              <a:lstStyle/>
              <a:p>
                <a:pPr algn="ctr" eaLnBrk="1" hangingPunct="1"/>
                <a:endParaRPr lang="en-US" sz="1100" b="1"/>
              </a:p>
            </p:txBody>
          </p:sp>
          <p:sp>
            <p:nvSpPr>
              <p:cNvPr id="49324" name="AutoShape 191"/>
              <p:cNvSpPr>
                <a:spLocks noChangeArrowheads="1"/>
              </p:cNvSpPr>
              <p:nvPr/>
            </p:nvSpPr>
            <p:spPr bwMode="auto">
              <a:xfrm rot="1757482">
                <a:off x="1520" y="1716"/>
                <a:ext cx="40" cy="40"/>
              </a:xfrm>
              <a:prstGeom prst="triangle">
                <a:avLst>
                  <a:gd name="adj" fmla="val 50000"/>
                </a:avLst>
              </a:prstGeom>
              <a:solidFill>
                <a:srgbClr val="6699FF"/>
              </a:solidFill>
              <a:ln w="25400">
                <a:solidFill>
                  <a:srgbClr val="0000FF"/>
                </a:solidFill>
                <a:miter lim="800000"/>
                <a:headEnd/>
                <a:tailEnd/>
              </a:ln>
            </p:spPr>
            <p:txBody>
              <a:bodyPr wrap="none" anchor="ctr"/>
              <a:lstStyle/>
              <a:p>
                <a:pPr algn="ctr" eaLnBrk="1" hangingPunct="1"/>
                <a:endParaRPr lang="en-US" sz="1100" b="1"/>
              </a:p>
            </p:txBody>
          </p:sp>
          <p:sp>
            <p:nvSpPr>
              <p:cNvPr id="49325" name="AutoShape 192"/>
              <p:cNvSpPr>
                <a:spLocks noChangeArrowheads="1"/>
              </p:cNvSpPr>
              <p:nvPr/>
            </p:nvSpPr>
            <p:spPr bwMode="auto">
              <a:xfrm rot="5400000">
                <a:off x="1483" y="1667"/>
                <a:ext cx="38" cy="39"/>
              </a:xfrm>
              <a:prstGeom prst="triangle">
                <a:avLst>
                  <a:gd name="adj" fmla="val 50000"/>
                </a:avLst>
              </a:prstGeom>
              <a:solidFill>
                <a:srgbClr val="6699FF"/>
              </a:solidFill>
              <a:ln w="25400">
                <a:solidFill>
                  <a:srgbClr val="0000FF"/>
                </a:solidFill>
                <a:miter lim="800000"/>
                <a:headEnd/>
                <a:tailEnd/>
              </a:ln>
            </p:spPr>
            <p:txBody>
              <a:bodyPr rot="10800000" vert="eaVert" wrap="none" anchor="ctr"/>
              <a:lstStyle/>
              <a:p>
                <a:pPr algn="ctr" eaLnBrk="1" hangingPunct="1"/>
                <a:endParaRPr lang="en-US" sz="1100" b="1"/>
              </a:p>
            </p:txBody>
          </p:sp>
          <p:sp>
            <p:nvSpPr>
              <p:cNvPr id="49326" name="AutoShape 193"/>
              <p:cNvSpPr>
                <a:spLocks noChangeArrowheads="1"/>
              </p:cNvSpPr>
              <p:nvPr/>
            </p:nvSpPr>
            <p:spPr bwMode="auto">
              <a:xfrm rot="-5400000">
                <a:off x="1789" y="1667"/>
                <a:ext cx="38" cy="39"/>
              </a:xfrm>
              <a:prstGeom prst="triangle">
                <a:avLst>
                  <a:gd name="adj" fmla="val 50000"/>
                </a:avLst>
              </a:prstGeom>
              <a:solidFill>
                <a:srgbClr val="6699FF"/>
              </a:solidFill>
              <a:ln w="25400">
                <a:solidFill>
                  <a:srgbClr val="0000FF"/>
                </a:solidFill>
                <a:miter lim="800000"/>
                <a:headEnd/>
                <a:tailEnd/>
              </a:ln>
            </p:spPr>
            <p:txBody>
              <a:bodyPr vert="eaVert" wrap="none" anchor="ctr"/>
              <a:lstStyle/>
              <a:p>
                <a:pPr algn="ctr" eaLnBrk="1" hangingPunct="1"/>
                <a:endParaRPr lang="en-US" sz="1100" b="1"/>
              </a:p>
            </p:txBody>
          </p:sp>
          <p:sp>
            <p:nvSpPr>
              <p:cNvPr id="49327" name="AutoShape 194"/>
              <p:cNvSpPr>
                <a:spLocks noChangeArrowheads="1"/>
              </p:cNvSpPr>
              <p:nvPr/>
            </p:nvSpPr>
            <p:spPr bwMode="auto">
              <a:xfrm rot="10800000">
                <a:off x="1634" y="1594"/>
                <a:ext cx="38" cy="39"/>
              </a:xfrm>
              <a:prstGeom prst="triangle">
                <a:avLst>
                  <a:gd name="adj" fmla="val 50000"/>
                </a:avLst>
              </a:prstGeom>
              <a:solidFill>
                <a:srgbClr val="6699FF"/>
              </a:solidFill>
              <a:ln w="25400">
                <a:solidFill>
                  <a:srgbClr val="0000FF"/>
                </a:solidFill>
                <a:miter lim="800000"/>
                <a:headEnd/>
                <a:tailEnd/>
              </a:ln>
            </p:spPr>
            <p:txBody>
              <a:bodyPr rot="10800000" wrap="none" anchor="ctr"/>
              <a:lstStyle/>
              <a:p>
                <a:pPr algn="ctr" eaLnBrk="1" hangingPunct="1"/>
                <a:endParaRPr lang="en-US" sz="1100" b="1"/>
              </a:p>
            </p:txBody>
          </p:sp>
          <p:sp>
            <p:nvSpPr>
              <p:cNvPr id="49328" name="AutoShape 195"/>
              <p:cNvSpPr>
                <a:spLocks noChangeArrowheads="1"/>
              </p:cNvSpPr>
              <p:nvPr/>
            </p:nvSpPr>
            <p:spPr bwMode="auto">
              <a:xfrm rot="12440974" flipH="1">
                <a:off x="1743" y="1614"/>
                <a:ext cx="39" cy="39"/>
              </a:xfrm>
              <a:prstGeom prst="triangle">
                <a:avLst>
                  <a:gd name="adj" fmla="val 50000"/>
                </a:avLst>
              </a:prstGeom>
              <a:solidFill>
                <a:srgbClr val="6699FF"/>
              </a:solidFill>
              <a:ln w="25400">
                <a:solidFill>
                  <a:srgbClr val="0000FF"/>
                </a:solidFill>
                <a:miter lim="800000"/>
                <a:headEnd/>
                <a:tailEnd/>
              </a:ln>
            </p:spPr>
            <p:txBody>
              <a:bodyPr rot="10800000" wrap="none" anchor="ctr"/>
              <a:lstStyle/>
              <a:p>
                <a:pPr algn="ctr" eaLnBrk="1" hangingPunct="1"/>
                <a:endParaRPr lang="en-US" sz="1100" b="1"/>
              </a:p>
            </p:txBody>
          </p:sp>
          <p:sp>
            <p:nvSpPr>
              <p:cNvPr id="49329" name="AutoShape 196"/>
              <p:cNvSpPr>
                <a:spLocks noChangeArrowheads="1"/>
              </p:cNvSpPr>
              <p:nvPr/>
            </p:nvSpPr>
            <p:spPr bwMode="auto">
              <a:xfrm rot="9042518" flipH="1">
                <a:off x="1528" y="1614"/>
                <a:ext cx="39" cy="39"/>
              </a:xfrm>
              <a:prstGeom prst="triangle">
                <a:avLst>
                  <a:gd name="adj" fmla="val 50000"/>
                </a:avLst>
              </a:prstGeom>
              <a:solidFill>
                <a:srgbClr val="6699FF"/>
              </a:solidFill>
              <a:ln w="25400">
                <a:solidFill>
                  <a:srgbClr val="0000FF"/>
                </a:solidFill>
                <a:miter lim="800000"/>
                <a:headEnd/>
                <a:tailEnd/>
              </a:ln>
            </p:spPr>
            <p:txBody>
              <a:bodyPr rot="10800000" wrap="none" anchor="ctr"/>
              <a:lstStyle/>
              <a:p>
                <a:pPr algn="ctr" eaLnBrk="1" hangingPunct="1"/>
                <a:endParaRPr lang="en-US" sz="1100" b="1"/>
              </a:p>
            </p:txBody>
          </p:sp>
          <p:sp>
            <p:nvSpPr>
              <p:cNvPr id="49330" name="AutoShape 197"/>
              <p:cNvSpPr>
                <a:spLocks noChangeArrowheads="1"/>
              </p:cNvSpPr>
              <p:nvPr/>
            </p:nvSpPr>
            <p:spPr bwMode="auto">
              <a:xfrm rot="-1561775">
                <a:off x="1737" y="1723"/>
                <a:ext cx="39" cy="39"/>
              </a:xfrm>
              <a:prstGeom prst="triangle">
                <a:avLst>
                  <a:gd name="adj" fmla="val 50000"/>
                </a:avLst>
              </a:prstGeom>
              <a:solidFill>
                <a:srgbClr val="6699FF"/>
              </a:solidFill>
              <a:ln w="25400">
                <a:solidFill>
                  <a:srgbClr val="0000FF"/>
                </a:solidFill>
                <a:miter lim="800000"/>
                <a:headEnd/>
                <a:tailEnd/>
              </a:ln>
            </p:spPr>
            <p:txBody>
              <a:bodyPr wrap="none" anchor="ctr"/>
              <a:lstStyle/>
              <a:p>
                <a:pPr algn="ctr" eaLnBrk="1" hangingPunct="1"/>
                <a:endParaRPr lang="en-US" sz="1100" b="1"/>
              </a:p>
            </p:txBody>
          </p:sp>
        </p:grpSp>
      </p:grpSp>
      <p:grpSp>
        <p:nvGrpSpPr>
          <p:cNvPr id="4" name="Group 256"/>
          <p:cNvGrpSpPr>
            <a:grpSpLocks/>
          </p:cNvGrpSpPr>
          <p:nvPr/>
        </p:nvGrpSpPr>
        <p:grpSpPr bwMode="auto">
          <a:xfrm>
            <a:off x="2286000" y="2654534"/>
            <a:ext cx="2286000" cy="1309990"/>
            <a:chOff x="-1632" y="4023"/>
            <a:chExt cx="1104" cy="304"/>
          </a:xfrm>
        </p:grpSpPr>
        <p:sp>
          <p:nvSpPr>
            <p:cNvPr id="49316" name="Text Box 35"/>
            <p:cNvSpPr txBox="1">
              <a:spLocks noChangeArrowheads="1"/>
            </p:cNvSpPr>
            <p:nvPr/>
          </p:nvSpPr>
          <p:spPr bwMode="auto">
            <a:xfrm>
              <a:off x="-1632" y="4023"/>
              <a:ext cx="1104" cy="304"/>
            </a:xfrm>
            <a:prstGeom prst="rect">
              <a:avLst/>
            </a:prstGeom>
            <a:solidFill>
              <a:schemeClr val="bg1"/>
            </a:solidFill>
            <a:ln w="38100">
              <a:solidFill>
                <a:schemeClr val="tx1"/>
              </a:solidFill>
              <a:miter lim="800000"/>
              <a:headEnd/>
              <a:tailEnd/>
            </a:ln>
          </p:spPr>
          <p:txBody>
            <a:bodyPr anchor="b">
              <a:spAutoFit/>
            </a:bodyPr>
            <a:lstStyle/>
            <a:p>
              <a:pPr algn="ctr" eaLnBrk="1" hangingPunct="1">
                <a:spcBef>
                  <a:spcPct val="50000"/>
                </a:spcBef>
              </a:pPr>
              <a:endParaRPr lang="en-US" sz="1000" b="1" dirty="0"/>
            </a:p>
            <a:p>
              <a:pPr algn="ctr" eaLnBrk="1" hangingPunct="1">
                <a:spcBef>
                  <a:spcPct val="50000"/>
                </a:spcBef>
              </a:pPr>
              <a:endParaRPr lang="en-US" sz="1000" b="1" dirty="0"/>
            </a:p>
            <a:p>
              <a:pPr algn="ctr" eaLnBrk="1" hangingPunct="1">
                <a:spcBef>
                  <a:spcPct val="50000"/>
                </a:spcBef>
              </a:pPr>
              <a:endParaRPr lang="en-US" sz="500" b="1" dirty="0" smtClean="0"/>
            </a:p>
            <a:p>
              <a:pPr algn="ctr" eaLnBrk="1" hangingPunct="1">
                <a:spcBef>
                  <a:spcPct val="50000"/>
                </a:spcBef>
              </a:pPr>
              <a:endParaRPr lang="en-US" sz="500" b="1" dirty="0" smtClean="0"/>
            </a:p>
            <a:p>
              <a:pPr algn="ctr" eaLnBrk="1" hangingPunct="1">
                <a:spcBef>
                  <a:spcPct val="50000"/>
                </a:spcBef>
              </a:pPr>
              <a:endParaRPr lang="en-US" sz="500" b="1" dirty="0" smtClean="0"/>
            </a:p>
            <a:p>
              <a:pPr algn="ctr" eaLnBrk="1" hangingPunct="1">
                <a:spcBef>
                  <a:spcPct val="50000"/>
                </a:spcBef>
              </a:pPr>
              <a:endParaRPr lang="en-US" sz="500" b="1" dirty="0"/>
            </a:p>
            <a:p>
              <a:pPr algn="ctr" eaLnBrk="1" hangingPunct="1">
                <a:spcBef>
                  <a:spcPct val="50000"/>
                </a:spcBef>
              </a:pPr>
              <a:r>
                <a:rPr lang="en-US" sz="1600" b="1" dirty="0"/>
                <a:t>BLOCKING POSITION</a:t>
              </a:r>
            </a:p>
          </p:txBody>
        </p:sp>
        <p:grpSp>
          <p:nvGrpSpPr>
            <p:cNvPr id="5" name="Group 36"/>
            <p:cNvGrpSpPr>
              <a:grpSpLocks/>
            </p:cNvGrpSpPr>
            <p:nvPr/>
          </p:nvGrpSpPr>
          <p:grpSpPr bwMode="auto">
            <a:xfrm>
              <a:off x="-1200" y="4045"/>
              <a:ext cx="144" cy="144"/>
              <a:chOff x="3312" y="3648"/>
              <a:chExt cx="144" cy="144"/>
            </a:xfrm>
          </p:grpSpPr>
          <p:sp>
            <p:nvSpPr>
              <p:cNvPr id="49318" name="Line 37"/>
              <p:cNvSpPr>
                <a:spLocks noChangeShapeType="1"/>
              </p:cNvSpPr>
              <p:nvPr/>
            </p:nvSpPr>
            <p:spPr bwMode="auto">
              <a:xfrm>
                <a:off x="3456" y="3648"/>
                <a:ext cx="0" cy="144"/>
              </a:xfrm>
              <a:prstGeom prst="line">
                <a:avLst/>
              </a:prstGeom>
              <a:noFill/>
              <a:ln w="38100">
                <a:solidFill>
                  <a:srgbClr val="0000FF"/>
                </a:solidFill>
                <a:round/>
                <a:headEnd/>
                <a:tailEnd/>
              </a:ln>
            </p:spPr>
            <p:txBody>
              <a:bodyPr/>
              <a:lstStyle/>
              <a:p>
                <a:endParaRPr lang="en-US"/>
              </a:p>
            </p:txBody>
          </p:sp>
          <p:sp>
            <p:nvSpPr>
              <p:cNvPr id="49319" name="Line 38"/>
              <p:cNvSpPr>
                <a:spLocks noChangeShapeType="1"/>
              </p:cNvSpPr>
              <p:nvPr/>
            </p:nvSpPr>
            <p:spPr bwMode="auto">
              <a:xfrm rot="-5400000">
                <a:off x="3384" y="3648"/>
                <a:ext cx="0" cy="144"/>
              </a:xfrm>
              <a:prstGeom prst="line">
                <a:avLst/>
              </a:prstGeom>
              <a:noFill/>
              <a:ln w="38100">
                <a:solidFill>
                  <a:srgbClr val="0000FF"/>
                </a:solidFill>
                <a:round/>
                <a:headEnd/>
                <a:tailEnd/>
              </a:ln>
            </p:spPr>
            <p:txBody>
              <a:bodyPr/>
              <a:lstStyle/>
              <a:p>
                <a:endParaRPr lang="en-US"/>
              </a:p>
            </p:txBody>
          </p:sp>
        </p:grpSp>
      </p:grpSp>
      <p:grpSp>
        <p:nvGrpSpPr>
          <p:cNvPr id="6" name="Group 251"/>
          <p:cNvGrpSpPr>
            <a:grpSpLocks/>
          </p:cNvGrpSpPr>
          <p:nvPr/>
        </p:nvGrpSpPr>
        <p:grpSpPr bwMode="auto">
          <a:xfrm>
            <a:off x="2286000" y="1320800"/>
            <a:ext cx="2286000" cy="1320800"/>
            <a:chOff x="-1629" y="1728"/>
            <a:chExt cx="1104" cy="470"/>
          </a:xfrm>
        </p:grpSpPr>
        <p:sp>
          <p:nvSpPr>
            <p:cNvPr id="49310" name="Text Box 63"/>
            <p:cNvSpPr txBox="1">
              <a:spLocks noChangeArrowheads="1"/>
            </p:cNvSpPr>
            <p:nvPr/>
          </p:nvSpPr>
          <p:spPr bwMode="auto">
            <a:xfrm>
              <a:off x="-1629" y="1728"/>
              <a:ext cx="1104" cy="470"/>
            </a:xfrm>
            <a:prstGeom prst="rect">
              <a:avLst/>
            </a:prstGeom>
            <a:solidFill>
              <a:schemeClr val="bg1"/>
            </a:solidFill>
            <a:ln w="38100">
              <a:solidFill>
                <a:schemeClr val="tx1"/>
              </a:solidFill>
              <a:miter lim="800000"/>
              <a:headEnd/>
              <a:tailEnd/>
            </a:ln>
          </p:spPr>
          <p:txBody>
            <a:bodyPr anchor="b"/>
            <a:lstStyle/>
            <a:p>
              <a:pPr algn="ctr" eaLnBrk="1" hangingPunct="1">
                <a:spcBef>
                  <a:spcPct val="50000"/>
                </a:spcBef>
              </a:pPr>
              <a:r>
                <a:rPr lang="en-US" sz="1600" b="1"/>
                <a:t>FEINT AXIS</a:t>
              </a:r>
            </a:p>
          </p:txBody>
        </p:sp>
        <p:grpSp>
          <p:nvGrpSpPr>
            <p:cNvPr id="7" name="Group 221"/>
            <p:cNvGrpSpPr>
              <a:grpSpLocks/>
            </p:cNvGrpSpPr>
            <p:nvPr/>
          </p:nvGrpSpPr>
          <p:grpSpPr bwMode="auto">
            <a:xfrm>
              <a:off x="-1296" y="1758"/>
              <a:ext cx="480" cy="288"/>
              <a:chOff x="1488" y="720"/>
              <a:chExt cx="480" cy="288"/>
            </a:xfrm>
          </p:grpSpPr>
          <p:sp>
            <p:nvSpPr>
              <p:cNvPr id="49312" name="AutoShape 222"/>
              <p:cNvSpPr>
                <a:spLocks noChangeArrowheads="1"/>
              </p:cNvSpPr>
              <p:nvPr/>
            </p:nvSpPr>
            <p:spPr bwMode="auto">
              <a:xfrm rot="5400000" flipV="1">
                <a:off x="1605" y="651"/>
                <a:ext cx="199" cy="434"/>
              </a:xfrm>
              <a:prstGeom prst="downArrow">
                <a:avLst>
                  <a:gd name="adj1" fmla="val 50000"/>
                  <a:gd name="adj2" fmla="val 54523"/>
                </a:avLst>
              </a:prstGeom>
              <a:solidFill>
                <a:srgbClr val="0000FF"/>
              </a:solidFill>
              <a:ln w="19050">
                <a:solidFill>
                  <a:schemeClr val="tx1"/>
                </a:solidFill>
                <a:miter lim="800000"/>
                <a:headEnd/>
                <a:tailEnd/>
              </a:ln>
            </p:spPr>
            <p:txBody>
              <a:bodyPr rot="10800000" wrap="none" anchor="ctr"/>
              <a:lstStyle/>
              <a:p>
                <a:pPr algn="ctr" eaLnBrk="1" hangingPunct="1"/>
                <a:endParaRPr lang="en-US" sz="1100" b="1"/>
              </a:p>
            </p:txBody>
          </p:sp>
          <p:grpSp>
            <p:nvGrpSpPr>
              <p:cNvPr id="8" name="Group 223"/>
              <p:cNvGrpSpPr>
                <a:grpSpLocks/>
              </p:cNvGrpSpPr>
              <p:nvPr/>
            </p:nvGrpSpPr>
            <p:grpSpPr bwMode="auto">
              <a:xfrm>
                <a:off x="1824" y="720"/>
                <a:ext cx="144" cy="288"/>
                <a:chOff x="1824" y="720"/>
                <a:chExt cx="144" cy="288"/>
              </a:xfrm>
            </p:grpSpPr>
            <p:sp>
              <p:nvSpPr>
                <p:cNvPr id="49314" name="Line 224"/>
                <p:cNvSpPr>
                  <a:spLocks noChangeShapeType="1"/>
                </p:cNvSpPr>
                <p:nvPr/>
              </p:nvSpPr>
              <p:spPr bwMode="auto">
                <a:xfrm>
                  <a:off x="1824" y="720"/>
                  <a:ext cx="144" cy="144"/>
                </a:xfrm>
                <a:prstGeom prst="line">
                  <a:avLst/>
                </a:prstGeom>
                <a:noFill/>
                <a:ln w="19050">
                  <a:solidFill>
                    <a:schemeClr val="tx1"/>
                  </a:solidFill>
                  <a:prstDash val="dash"/>
                  <a:round/>
                  <a:headEnd/>
                  <a:tailEnd/>
                </a:ln>
              </p:spPr>
              <p:txBody>
                <a:bodyPr/>
                <a:lstStyle/>
                <a:p>
                  <a:endParaRPr lang="en-US"/>
                </a:p>
              </p:txBody>
            </p:sp>
            <p:sp>
              <p:nvSpPr>
                <p:cNvPr id="49315" name="Line 225"/>
                <p:cNvSpPr>
                  <a:spLocks noChangeShapeType="1"/>
                </p:cNvSpPr>
                <p:nvPr/>
              </p:nvSpPr>
              <p:spPr bwMode="auto">
                <a:xfrm flipV="1">
                  <a:off x="1824" y="864"/>
                  <a:ext cx="144" cy="144"/>
                </a:xfrm>
                <a:prstGeom prst="line">
                  <a:avLst/>
                </a:prstGeom>
                <a:noFill/>
                <a:ln w="19050">
                  <a:solidFill>
                    <a:schemeClr val="tx1"/>
                  </a:solidFill>
                  <a:prstDash val="dash"/>
                  <a:round/>
                  <a:headEnd/>
                  <a:tailEnd/>
                </a:ln>
              </p:spPr>
              <p:txBody>
                <a:bodyPr/>
                <a:lstStyle/>
                <a:p>
                  <a:endParaRPr lang="en-US"/>
                </a:p>
              </p:txBody>
            </p:sp>
          </p:grpSp>
        </p:grpSp>
      </p:grpSp>
      <p:grpSp>
        <p:nvGrpSpPr>
          <p:cNvPr id="9" name="Group 252"/>
          <p:cNvGrpSpPr>
            <a:grpSpLocks/>
          </p:cNvGrpSpPr>
          <p:nvPr/>
        </p:nvGrpSpPr>
        <p:grpSpPr bwMode="auto">
          <a:xfrm>
            <a:off x="0" y="5264151"/>
            <a:ext cx="2286000" cy="1320800"/>
            <a:chOff x="-1632" y="2190"/>
            <a:chExt cx="1104" cy="470"/>
          </a:xfrm>
        </p:grpSpPr>
        <p:sp>
          <p:nvSpPr>
            <p:cNvPr id="49308" name="Text Box 119"/>
            <p:cNvSpPr txBox="1">
              <a:spLocks noChangeArrowheads="1"/>
            </p:cNvSpPr>
            <p:nvPr/>
          </p:nvSpPr>
          <p:spPr bwMode="auto">
            <a:xfrm>
              <a:off x="-1632" y="2190"/>
              <a:ext cx="1104" cy="470"/>
            </a:xfrm>
            <a:prstGeom prst="rect">
              <a:avLst/>
            </a:prstGeom>
            <a:solidFill>
              <a:schemeClr val="bg1"/>
            </a:solidFill>
            <a:ln w="38100">
              <a:solidFill>
                <a:schemeClr val="tx1"/>
              </a:solidFill>
              <a:miter lim="800000"/>
              <a:headEnd/>
              <a:tailEnd/>
            </a:ln>
          </p:spPr>
          <p:txBody>
            <a:bodyPr anchor="b"/>
            <a:lstStyle/>
            <a:p>
              <a:pPr algn="ctr" eaLnBrk="1" hangingPunct="1">
                <a:spcBef>
                  <a:spcPct val="50000"/>
                </a:spcBef>
              </a:pPr>
              <a:r>
                <a:rPr lang="en-US" sz="1600" b="1"/>
                <a:t>CONVOY MOVING</a:t>
              </a:r>
            </a:p>
          </p:txBody>
        </p:sp>
        <p:sp>
          <p:nvSpPr>
            <p:cNvPr id="49309" name="AutoShape 226"/>
            <p:cNvSpPr>
              <a:spLocks noChangeArrowheads="1"/>
            </p:cNvSpPr>
            <p:nvPr/>
          </p:nvSpPr>
          <p:spPr bwMode="auto">
            <a:xfrm rot="5400000" flipV="1">
              <a:off x="-1178" y="2168"/>
              <a:ext cx="199" cy="435"/>
            </a:xfrm>
            <a:prstGeom prst="downArrow">
              <a:avLst>
                <a:gd name="adj1" fmla="val 50000"/>
                <a:gd name="adj2" fmla="val 54648"/>
              </a:avLst>
            </a:prstGeom>
            <a:solidFill>
              <a:srgbClr val="0000FF"/>
            </a:solidFill>
            <a:ln w="19050">
              <a:solidFill>
                <a:schemeClr val="tx1"/>
              </a:solidFill>
              <a:miter lim="800000"/>
              <a:headEnd/>
              <a:tailEnd/>
            </a:ln>
          </p:spPr>
          <p:txBody>
            <a:bodyPr rot="10800000" wrap="none" anchor="ctr"/>
            <a:lstStyle/>
            <a:p>
              <a:pPr algn="ctr" eaLnBrk="1" hangingPunct="1"/>
              <a:endParaRPr lang="en-US" sz="1100" b="1"/>
            </a:p>
          </p:txBody>
        </p:sp>
      </p:grpSp>
      <p:grpSp>
        <p:nvGrpSpPr>
          <p:cNvPr id="10" name="Group 253"/>
          <p:cNvGrpSpPr>
            <a:grpSpLocks/>
          </p:cNvGrpSpPr>
          <p:nvPr/>
        </p:nvGrpSpPr>
        <p:grpSpPr bwMode="auto">
          <a:xfrm>
            <a:off x="0" y="6565900"/>
            <a:ext cx="2286000" cy="1320800"/>
            <a:chOff x="-1632" y="2640"/>
            <a:chExt cx="1104" cy="470"/>
          </a:xfrm>
        </p:grpSpPr>
        <p:sp>
          <p:nvSpPr>
            <p:cNvPr id="49304" name="Text Box 120"/>
            <p:cNvSpPr txBox="1">
              <a:spLocks noChangeArrowheads="1"/>
            </p:cNvSpPr>
            <p:nvPr/>
          </p:nvSpPr>
          <p:spPr bwMode="auto">
            <a:xfrm>
              <a:off x="-1632" y="2640"/>
              <a:ext cx="1104" cy="470"/>
            </a:xfrm>
            <a:prstGeom prst="rect">
              <a:avLst/>
            </a:prstGeom>
            <a:solidFill>
              <a:schemeClr val="bg1"/>
            </a:solidFill>
            <a:ln w="38100">
              <a:solidFill>
                <a:schemeClr val="tx1"/>
              </a:solidFill>
              <a:miter lim="800000"/>
              <a:headEnd/>
              <a:tailEnd/>
            </a:ln>
          </p:spPr>
          <p:txBody>
            <a:bodyPr anchor="b"/>
            <a:lstStyle/>
            <a:p>
              <a:pPr algn="ctr" eaLnBrk="1" hangingPunct="1">
                <a:spcBef>
                  <a:spcPct val="50000"/>
                </a:spcBef>
              </a:pPr>
              <a:r>
                <a:rPr lang="en-US" sz="1600" b="1"/>
                <a:t>CONVOY STOPPED</a:t>
              </a:r>
            </a:p>
          </p:txBody>
        </p:sp>
        <p:grpSp>
          <p:nvGrpSpPr>
            <p:cNvPr id="11" name="Group 227"/>
            <p:cNvGrpSpPr>
              <a:grpSpLocks/>
            </p:cNvGrpSpPr>
            <p:nvPr/>
          </p:nvGrpSpPr>
          <p:grpSpPr bwMode="auto">
            <a:xfrm>
              <a:off x="-1296" y="2766"/>
              <a:ext cx="432" cy="192"/>
              <a:chOff x="1680" y="864"/>
              <a:chExt cx="432" cy="192"/>
            </a:xfrm>
          </p:grpSpPr>
          <p:sp>
            <p:nvSpPr>
              <p:cNvPr id="49306" name="Rectangle 228"/>
              <p:cNvSpPr>
                <a:spLocks noChangeArrowheads="1"/>
              </p:cNvSpPr>
              <p:nvPr/>
            </p:nvSpPr>
            <p:spPr bwMode="auto">
              <a:xfrm>
                <a:off x="1680" y="912"/>
                <a:ext cx="288" cy="96"/>
              </a:xfrm>
              <a:prstGeom prst="rect">
                <a:avLst/>
              </a:prstGeom>
              <a:solidFill>
                <a:srgbClr val="0000FF"/>
              </a:solidFill>
              <a:ln w="19050">
                <a:solidFill>
                  <a:schemeClr val="tx1"/>
                </a:solidFill>
                <a:miter lim="800000"/>
                <a:headEnd/>
                <a:tailEnd/>
              </a:ln>
            </p:spPr>
            <p:txBody>
              <a:bodyPr wrap="none" anchor="ctr"/>
              <a:lstStyle/>
              <a:p>
                <a:pPr algn="ctr" eaLnBrk="1" hangingPunct="1"/>
                <a:endParaRPr lang="en-US" sz="1100" b="1"/>
              </a:p>
            </p:txBody>
          </p:sp>
          <p:sp>
            <p:nvSpPr>
              <p:cNvPr id="49307" name="AutoShape 229"/>
              <p:cNvSpPr>
                <a:spLocks noChangeArrowheads="1"/>
              </p:cNvSpPr>
              <p:nvPr/>
            </p:nvSpPr>
            <p:spPr bwMode="auto">
              <a:xfrm rot="16200000" flipH="1">
                <a:off x="1968" y="912"/>
                <a:ext cx="192" cy="96"/>
              </a:xfrm>
              <a:prstGeom prst="triangle">
                <a:avLst>
                  <a:gd name="adj" fmla="val 50000"/>
                </a:avLst>
              </a:prstGeom>
              <a:solidFill>
                <a:srgbClr val="0000FF"/>
              </a:solidFill>
              <a:ln w="19050">
                <a:solidFill>
                  <a:schemeClr val="tx1"/>
                </a:solidFill>
                <a:miter lim="800000"/>
                <a:headEnd/>
                <a:tailEnd/>
              </a:ln>
            </p:spPr>
            <p:txBody>
              <a:bodyPr vert="eaVert" wrap="none" anchor="ctr"/>
              <a:lstStyle/>
              <a:p>
                <a:pPr algn="ctr" eaLnBrk="1" hangingPunct="1"/>
                <a:endParaRPr lang="en-US" sz="1100" b="1"/>
              </a:p>
            </p:txBody>
          </p:sp>
        </p:grpSp>
      </p:grpSp>
      <p:sp>
        <p:nvSpPr>
          <p:cNvPr id="49161" name="Text Box 2"/>
          <p:cNvSpPr txBox="1">
            <a:spLocks noChangeArrowheads="1"/>
          </p:cNvSpPr>
          <p:nvPr/>
        </p:nvSpPr>
        <p:spPr bwMode="auto">
          <a:xfrm>
            <a:off x="2249091" y="101601"/>
            <a:ext cx="2358628" cy="830997"/>
          </a:xfrm>
          <a:prstGeom prst="rect">
            <a:avLst/>
          </a:prstGeom>
          <a:noFill/>
          <a:ln w="9525">
            <a:noFill/>
            <a:miter lim="800000"/>
            <a:headEnd/>
            <a:tailEnd/>
          </a:ln>
        </p:spPr>
        <p:txBody>
          <a:bodyPr>
            <a:spAutoFit/>
          </a:bodyPr>
          <a:lstStyle/>
          <a:p>
            <a:pPr algn="ctr" eaLnBrk="1" hangingPunct="1"/>
            <a:r>
              <a:rPr lang="en-US" sz="2400" b="1" i="1" cap="all" dirty="0">
                <a:effectLst>
                  <a:outerShdw blurRad="38100" dist="38100" dir="2700000" algn="tl">
                    <a:srgbClr val="000000">
                      <a:alpha val="43137"/>
                    </a:srgbClr>
                  </a:outerShdw>
                </a:effectLst>
                <a:latin typeface="Arial" pitchFamily="34" charset="0"/>
                <a:cs typeface="Arial" pitchFamily="34" charset="0"/>
              </a:rPr>
              <a:t>Operations Symbols</a:t>
            </a:r>
          </a:p>
        </p:txBody>
      </p:sp>
      <p:sp>
        <p:nvSpPr>
          <p:cNvPr id="49162" name="Text Box 9"/>
          <p:cNvSpPr txBox="1">
            <a:spLocks noChangeArrowheads="1"/>
          </p:cNvSpPr>
          <p:nvPr/>
        </p:nvSpPr>
        <p:spPr bwMode="auto">
          <a:xfrm>
            <a:off x="0" y="7828255"/>
            <a:ext cx="2286000" cy="1315745"/>
          </a:xfrm>
          <a:prstGeom prst="rect">
            <a:avLst/>
          </a:prstGeom>
          <a:solidFill>
            <a:schemeClr val="bg1"/>
          </a:solidFill>
          <a:ln w="38100">
            <a:solidFill>
              <a:schemeClr val="tx1"/>
            </a:solidFill>
            <a:miter lim="800000"/>
            <a:headEnd/>
            <a:tailEnd/>
          </a:ln>
        </p:spPr>
        <p:txBody>
          <a:bodyPr anchor="b">
            <a:spAutoFit/>
          </a:bodyPr>
          <a:lstStyle/>
          <a:p>
            <a:pPr algn="ctr" eaLnBrk="1" hangingPunct="1">
              <a:spcBef>
                <a:spcPct val="50000"/>
              </a:spcBef>
            </a:pPr>
            <a:endParaRPr lang="en-US" sz="1100" dirty="0"/>
          </a:p>
          <a:p>
            <a:pPr algn="ctr" eaLnBrk="1" hangingPunct="1">
              <a:spcBef>
                <a:spcPct val="50000"/>
              </a:spcBef>
            </a:pPr>
            <a:endParaRPr lang="en-US" sz="1000" dirty="0" smtClean="0"/>
          </a:p>
          <a:p>
            <a:pPr algn="ctr" eaLnBrk="1" hangingPunct="1">
              <a:spcBef>
                <a:spcPct val="50000"/>
              </a:spcBef>
            </a:pPr>
            <a:endParaRPr lang="en-US" sz="1000" dirty="0" smtClean="0"/>
          </a:p>
          <a:p>
            <a:pPr algn="ctr" eaLnBrk="1" hangingPunct="1">
              <a:spcBef>
                <a:spcPct val="50000"/>
              </a:spcBef>
            </a:pPr>
            <a:endParaRPr lang="en-US" sz="900" dirty="0"/>
          </a:p>
          <a:p>
            <a:pPr algn="ctr" eaLnBrk="1" hangingPunct="1">
              <a:spcBef>
                <a:spcPct val="50000"/>
              </a:spcBef>
            </a:pPr>
            <a:r>
              <a:rPr lang="en-US" sz="1600" b="1" dirty="0"/>
              <a:t> ATTACK BY FIRE</a:t>
            </a:r>
          </a:p>
        </p:txBody>
      </p:sp>
      <p:grpSp>
        <p:nvGrpSpPr>
          <p:cNvPr id="12" name="Group 10"/>
          <p:cNvGrpSpPr>
            <a:grpSpLocks/>
          </p:cNvGrpSpPr>
          <p:nvPr/>
        </p:nvGrpSpPr>
        <p:grpSpPr bwMode="auto">
          <a:xfrm>
            <a:off x="795338" y="8049684"/>
            <a:ext cx="745331" cy="637116"/>
            <a:chOff x="-660" y="3744"/>
            <a:chExt cx="360" cy="240"/>
          </a:xfrm>
        </p:grpSpPr>
        <p:sp>
          <p:nvSpPr>
            <p:cNvPr id="49300" name="Line 11"/>
            <p:cNvSpPr>
              <a:spLocks noChangeShapeType="1"/>
            </p:cNvSpPr>
            <p:nvPr/>
          </p:nvSpPr>
          <p:spPr bwMode="auto">
            <a:xfrm flipV="1">
              <a:off x="-660" y="3888"/>
              <a:ext cx="96" cy="96"/>
            </a:xfrm>
            <a:prstGeom prst="line">
              <a:avLst/>
            </a:prstGeom>
            <a:noFill/>
            <a:ln w="38100">
              <a:solidFill>
                <a:srgbClr val="0000FF"/>
              </a:solidFill>
              <a:round/>
              <a:headEnd/>
              <a:tailEnd/>
            </a:ln>
          </p:spPr>
          <p:txBody>
            <a:bodyPr/>
            <a:lstStyle/>
            <a:p>
              <a:endParaRPr lang="en-US"/>
            </a:p>
          </p:txBody>
        </p:sp>
        <p:sp>
          <p:nvSpPr>
            <p:cNvPr id="49301" name="Line 12"/>
            <p:cNvSpPr>
              <a:spLocks noChangeShapeType="1"/>
            </p:cNvSpPr>
            <p:nvPr/>
          </p:nvSpPr>
          <p:spPr bwMode="auto">
            <a:xfrm rot="5400000" flipV="1">
              <a:off x="-396" y="3888"/>
              <a:ext cx="96" cy="96"/>
            </a:xfrm>
            <a:prstGeom prst="line">
              <a:avLst/>
            </a:prstGeom>
            <a:noFill/>
            <a:ln w="38100">
              <a:solidFill>
                <a:srgbClr val="0000FF"/>
              </a:solidFill>
              <a:round/>
              <a:headEnd/>
              <a:tailEnd/>
            </a:ln>
          </p:spPr>
          <p:txBody>
            <a:bodyPr/>
            <a:lstStyle/>
            <a:p>
              <a:endParaRPr lang="en-US"/>
            </a:p>
          </p:txBody>
        </p:sp>
        <p:sp>
          <p:nvSpPr>
            <p:cNvPr id="49302" name="Line 13"/>
            <p:cNvSpPr>
              <a:spLocks noChangeShapeType="1"/>
            </p:cNvSpPr>
            <p:nvPr/>
          </p:nvSpPr>
          <p:spPr bwMode="auto">
            <a:xfrm>
              <a:off x="-576" y="3894"/>
              <a:ext cx="192" cy="0"/>
            </a:xfrm>
            <a:prstGeom prst="line">
              <a:avLst/>
            </a:prstGeom>
            <a:noFill/>
            <a:ln w="38100">
              <a:solidFill>
                <a:srgbClr val="0000FF"/>
              </a:solidFill>
              <a:round/>
              <a:headEnd/>
              <a:tailEnd/>
            </a:ln>
          </p:spPr>
          <p:txBody>
            <a:bodyPr/>
            <a:lstStyle/>
            <a:p>
              <a:endParaRPr lang="en-US"/>
            </a:p>
          </p:txBody>
        </p:sp>
        <p:sp>
          <p:nvSpPr>
            <p:cNvPr id="49303" name="Line 14"/>
            <p:cNvSpPr>
              <a:spLocks noChangeShapeType="1"/>
            </p:cNvSpPr>
            <p:nvPr/>
          </p:nvSpPr>
          <p:spPr bwMode="auto">
            <a:xfrm flipV="1">
              <a:off x="-474" y="3744"/>
              <a:ext cx="0" cy="144"/>
            </a:xfrm>
            <a:prstGeom prst="line">
              <a:avLst/>
            </a:prstGeom>
            <a:noFill/>
            <a:ln w="38100">
              <a:solidFill>
                <a:srgbClr val="0000FF"/>
              </a:solidFill>
              <a:round/>
              <a:headEnd/>
              <a:tailEnd type="triangle" w="med" len="med"/>
            </a:ln>
          </p:spPr>
          <p:txBody>
            <a:bodyPr/>
            <a:lstStyle/>
            <a:p>
              <a:endParaRPr lang="en-US"/>
            </a:p>
          </p:txBody>
        </p:sp>
      </p:grpSp>
      <p:grpSp>
        <p:nvGrpSpPr>
          <p:cNvPr id="13" name="Group 255"/>
          <p:cNvGrpSpPr>
            <a:grpSpLocks/>
          </p:cNvGrpSpPr>
          <p:nvPr/>
        </p:nvGrpSpPr>
        <p:grpSpPr bwMode="auto">
          <a:xfrm>
            <a:off x="0" y="3810218"/>
            <a:ext cx="2286000" cy="1447575"/>
            <a:chOff x="-1632" y="3569"/>
            <a:chExt cx="1104" cy="457"/>
          </a:xfrm>
        </p:grpSpPr>
        <p:sp>
          <p:nvSpPr>
            <p:cNvPr id="49293" name="Text Box 15"/>
            <p:cNvSpPr txBox="1">
              <a:spLocks noChangeArrowheads="1"/>
            </p:cNvSpPr>
            <p:nvPr/>
          </p:nvSpPr>
          <p:spPr bwMode="auto">
            <a:xfrm>
              <a:off x="-1632" y="3569"/>
              <a:ext cx="1104" cy="457"/>
            </a:xfrm>
            <a:prstGeom prst="rect">
              <a:avLst/>
            </a:prstGeom>
            <a:solidFill>
              <a:schemeClr val="bg1"/>
            </a:solidFill>
            <a:ln w="38100">
              <a:solidFill>
                <a:schemeClr val="tx1"/>
              </a:solidFill>
              <a:miter lim="800000"/>
              <a:headEnd/>
              <a:tailEnd/>
            </a:ln>
          </p:spPr>
          <p:txBody>
            <a:bodyPr anchor="b">
              <a:spAutoFit/>
            </a:bodyPr>
            <a:lstStyle/>
            <a:p>
              <a:pPr algn="ctr" eaLnBrk="1" hangingPunct="1">
                <a:spcBef>
                  <a:spcPct val="50000"/>
                </a:spcBef>
              </a:pPr>
              <a:endParaRPr lang="en-US" sz="400" b="1" dirty="0"/>
            </a:p>
            <a:p>
              <a:pPr algn="ctr" eaLnBrk="1" hangingPunct="1">
                <a:spcBef>
                  <a:spcPct val="50000"/>
                </a:spcBef>
              </a:pPr>
              <a:endParaRPr lang="en-US" sz="1000" b="1" dirty="0"/>
            </a:p>
            <a:p>
              <a:pPr algn="ctr" eaLnBrk="1" hangingPunct="1">
                <a:spcBef>
                  <a:spcPct val="50000"/>
                </a:spcBef>
              </a:pPr>
              <a:endParaRPr lang="en-US" sz="1000" b="1" dirty="0" smtClean="0"/>
            </a:p>
            <a:p>
              <a:pPr algn="ctr" eaLnBrk="1" hangingPunct="1">
                <a:spcBef>
                  <a:spcPct val="50000"/>
                </a:spcBef>
              </a:pPr>
              <a:endParaRPr lang="en-US" sz="1000" b="1" dirty="0" smtClean="0"/>
            </a:p>
            <a:p>
              <a:pPr algn="ctr" eaLnBrk="1" hangingPunct="1">
                <a:spcBef>
                  <a:spcPct val="50000"/>
                </a:spcBef>
              </a:pPr>
              <a:endParaRPr lang="en-US" sz="1000" b="1" dirty="0"/>
            </a:p>
            <a:p>
              <a:pPr algn="ctr" eaLnBrk="1" hangingPunct="1">
                <a:spcBef>
                  <a:spcPct val="50000"/>
                </a:spcBef>
              </a:pPr>
              <a:r>
                <a:rPr lang="en-US" sz="1600" b="1" dirty="0"/>
                <a:t>SUPPORT BY FIRE</a:t>
              </a:r>
            </a:p>
          </p:txBody>
        </p:sp>
        <p:grpSp>
          <p:nvGrpSpPr>
            <p:cNvPr id="14" name="Group 16"/>
            <p:cNvGrpSpPr>
              <a:grpSpLocks/>
            </p:cNvGrpSpPr>
            <p:nvPr/>
          </p:nvGrpSpPr>
          <p:grpSpPr bwMode="auto">
            <a:xfrm>
              <a:off x="-1344" y="3600"/>
              <a:ext cx="547" cy="240"/>
              <a:chOff x="-1296" y="3792"/>
              <a:chExt cx="546" cy="240"/>
            </a:xfrm>
          </p:grpSpPr>
          <p:sp>
            <p:nvSpPr>
              <p:cNvPr id="49295" name="Line 17"/>
              <p:cNvSpPr>
                <a:spLocks noChangeShapeType="1"/>
              </p:cNvSpPr>
              <p:nvPr/>
            </p:nvSpPr>
            <p:spPr bwMode="auto">
              <a:xfrm flipV="1">
                <a:off x="-1296" y="3936"/>
                <a:ext cx="96" cy="96"/>
              </a:xfrm>
              <a:prstGeom prst="line">
                <a:avLst/>
              </a:prstGeom>
              <a:noFill/>
              <a:ln w="38100">
                <a:solidFill>
                  <a:srgbClr val="0000FF"/>
                </a:solidFill>
                <a:round/>
                <a:headEnd/>
                <a:tailEnd/>
              </a:ln>
            </p:spPr>
            <p:txBody>
              <a:bodyPr/>
              <a:lstStyle/>
              <a:p>
                <a:endParaRPr lang="en-US"/>
              </a:p>
            </p:txBody>
          </p:sp>
          <p:sp>
            <p:nvSpPr>
              <p:cNvPr id="49296" name="Line 18"/>
              <p:cNvSpPr>
                <a:spLocks noChangeShapeType="1"/>
              </p:cNvSpPr>
              <p:nvPr/>
            </p:nvSpPr>
            <p:spPr bwMode="auto">
              <a:xfrm rot="5400000" flipV="1">
                <a:off x="-846" y="3936"/>
                <a:ext cx="96" cy="96"/>
              </a:xfrm>
              <a:prstGeom prst="line">
                <a:avLst/>
              </a:prstGeom>
              <a:noFill/>
              <a:ln w="38100">
                <a:solidFill>
                  <a:srgbClr val="0000FF"/>
                </a:solidFill>
                <a:round/>
                <a:headEnd/>
                <a:tailEnd/>
              </a:ln>
            </p:spPr>
            <p:txBody>
              <a:bodyPr/>
              <a:lstStyle/>
              <a:p>
                <a:endParaRPr lang="en-US"/>
              </a:p>
            </p:txBody>
          </p:sp>
          <p:sp>
            <p:nvSpPr>
              <p:cNvPr id="49297" name="Line 19"/>
              <p:cNvSpPr>
                <a:spLocks noChangeShapeType="1"/>
              </p:cNvSpPr>
              <p:nvPr/>
            </p:nvSpPr>
            <p:spPr bwMode="auto">
              <a:xfrm>
                <a:off x="-1212" y="3942"/>
                <a:ext cx="380" cy="0"/>
              </a:xfrm>
              <a:prstGeom prst="line">
                <a:avLst/>
              </a:prstGeom>
              <a:noFill/>
              <a:ln w="38100">
                <a:solidFill>
                  <a:srgbClr val="0000FF"/>
                </a:solidFill>
                <a:round/>
                <a:headEnd/>
                <a:tailEnd/>
              </a:ln>
            </p:spPr>
            <p:txBody>
              <a:bodyPr/>
              <a:lstStyle/>
              <a:p>
                <a:endParaRPr lang="en-US"/>
              </a:p>
            </p:txBody>
          </p:sp>
          <p:sp>
            <p:nvSpPr>
              <p:cNvPr id="49298" name="Line 20"/>
              <p:cNvSpPr>
                <a:spLocks noChangeShapeType="1"/>
              </p:cNvSpPr>
              <p:nvPr/>
            </p:nvSpPr>
            <p:spPr bwMode="auto">
              <a:xfrm rot="20700000" flipV="1">
                <a:off x="-1224" y="3792"/>
                <a:ext cx="0" cy="144"/>
              </a:xfrm>
              <a:prstGeom prst="line">
                <a:avLst/>
              </a:prstGeom>
              <a:noFill/>
              <a:ln w="38100">
                <a:solidFill>
                  <a:srgbClr val="0000FF"/>
                </a:solidFill>
                <a:round/>
                <a:headEnd/>
                <a:tailEnd type="triangle" w="med" len="med"/>
              </a:ln>
            </p:spPr>
            <p:txBody>
              <a:bodyPr/>
              <a:lstStyle/>
              <a:p>
                <a:endParaRPr lang="en-US"/>
              </a:p>
            </p:txBody>
          </p:sp>
          <p:sp>
            <p:nvSpPr>
              <p:cNvPr id="49299" name="Line 21"/>
              <p:cNvSpPr>
                <a:spLocks noChangeShapeType="1"/>
              </p:cNvSpPr>
              <p:nvPr/>
            </p:nvSpPr>
            <p:spPr bwMode="auto">
              <a:xfrm rot="900000" flipV="1">
                <a:off x="-816" y="3792"/>
                <a:ext cx="0" cy="144"/>
              </a:xfrm>
              <a:prstGeom prst="line">
                <a:avLst/>
              </a:prstGeom>
              <a:noFill/>
              <a:ln w="38100">
                <a:solidFill>
                  <a:srgbClr val="0000FF"/>
                </a:solidFill>
                <a:round/>
                <a:headEnd/>
                <a:tailEnd type="triangle" w="med" len="med"/>
              </a:ln>
            </p:spPr>
            <p:txBody>
              <a:bodyPr/>
              <a:lstStyle/>
              <a:p>
                <a:endParaRPr lang="en-US"/>
              </a:p>
            </p:txBody>
          </p:sp>
        </p:grpSp>
      </p:grpSp>
      <p:grpSp>
        <p:nvGrpSpPr>
          <p:cNvPr id="15" name="Group 267"/>
          <p:cNvGrpSpPr>
            <a:grpSpLocks/>
          </p:cNvGrpSpPr>
          <p:nvPr/>
        </p:nvGrpSpPr>
        <p:grpSpPr bwMode="auto">
          <a:xfrm>
            <a:off x="4572000" y="7772870"/>
            <a:ext cx="2286000" cy="1370638"/>
            <a:chOff x="3840" y="3700"/>
            <a:chExt cx="1104" cy="443"/>
          </a:xfrm>
        </p:grpSpPr>
        <p:sp>
          <p:nvSpPr>
            <p:cNvPr id="49276" name="Text Box 72"/>
            <p:cNvSpPr txBox="1">
              <a:spLocks noChangeArrowheads="1"/>
            </p:cNvSpPr>
            <p:nvPr/>
          </p:nvSpPr>
          <p:spPr bwMode="auto">
            <a:xfrm>
              <a:off x="3840" y="3700"/>
              <a:ext cx="1104" cy="443"/>
            </a:xfrm>
            <a:prstGeom prst="rect">
              <a:avLst/>
            </a:prstGeom>
            <a:solidFill>
              <a:schemeClr val="bg1"/>
            </a:solidFill>
            <a:ln w="38100">
              <a:solidFill>
                <a:schemeClr val="tx1"/>
              </a:solidFill>
              <a:miter lim="800000"/>
              <a:headEnd/>
              <a:tailEnd/>
            </a:ln>
          </p:spPr>
          <p:txBody>
            <a:bodyPr anchor="b">
              <a:spAutoFit/>
            </a:bodyPr>
            <a:lstStyle/>
            <a:p>
              <a:pPr algn="ctr" eaLnBrk="1" hangingPunct="1">
                <a:spcBef>
                  <a:spcPct val="50000"/>
                </a:spcBef>
              </a:pPr>
              <a:endParaRPr lang="en-US" sz="1000" b="1" dirty="0" smtClean="0"/>
            </a:p>
            <a:p>
              <a:pPr algn="ctr" eaLnBrk="1" hangingPunct="1">
                <a:spcBef>
                  <a:spcPct val="50000"/>
                </a:spcBef>
              </a:pPr>
              <a:endParaRPr lang="en-US" sz="1000" b="1" dirty="0" smtClean="0"/>
            </a:p>
            <a:p>
              <a:pPr algn="ctr" eaLnBrk="1" hangingPunct="1">
                <a:spcBef>
                  <a:spcPct val="50000"/>
                </a:spcBef>
              </a:pPr>
              <a:endParaRPr lang="en-US" sz="1000" b="1" dirty="0"/>
            </a:p>
            <a:p>
              <a:pPr algn="ctr" eaLnBrk="1" hangingPunct="1">
                <a:spcBef>
                  <a:spcPct val="50000"/>
                </a:spcBef>
              </a:pPr>
              <a:r>
                <a:rPr lang="en-US" sz="1600" b="1" dirty="0"/>
                <a:t>FORWARD LINE OF OWN TROOPS (FLOT)</a:t>
              </a:r>
            </a:p>
            <a:p>
              <a:pPr algn="ctr" eaLnBrk="1" hangingPunct="1">
                <a:spcBef>
                  <a:spcPct val="50000"/>
                </a:spcBef>
              </a:pPr>
              <a:endParaRPr lang="en-US" sz="200" b="1" dirty="0"/>
            </a:p>
          </p:txBody>
        </p:sp>
        <p:grpSp>
          <p:nvGrpSpPr>
            <p:cNvPr id="16" name="Group 73"/>
            <p:cNvGrpSpPr>
              <a:grpSpLocks noChangeAspect="1"/>
            </p:cNvGrpSpPr>
            <p:nvPr/>
          </p:nvGrpSpPr>
          <p:grpSpPr bwMode="auto">
            <a:xfrm>
              <a:off x="4015" y="3816"/>
              <a:ext cx="749" cy="75"/>
              <a:chOff x="1200" y="2352"/>
              <a:chExt cx="960" cy="96"/>
            </a:xfrm>
          </p:grpSpPr>
          <p:grpSp>
            <p:nvGrpSpPr>
              <p:cNvPr id="17" name="Group 74"/>
              <p:cNvGrpSpPr>
                <a:grpSpLocks noChangeAspect="1"/>
              </p:cNvGrpSpPr>
              <p:nvPr/>
            </p:nvGrpSpPr>
            <p:grpSpPr bwMode="auto">
              <a:xfrm>
                <a:off x="1200" y="2352"/>
                <a:ext cx="192" cy="96"/>
                <a:chOff x="1200" y="2352"/>
                <a:chExt cx="192" cy="96"/>
              </a:xfrm>
            </p:grpSpPr>
            <p:sp>
              <p:nvSpPr>
                <p:cNvPr id="49291" name="Arc 75"/>
                <p:cNvSpPr>
                  <a:spLocks noChangeAspect="1"/>
                </p:cNvSpPr>
                <p:nvPr/>
              </p:nvSpPr>
              <p:spPr bwMode="auto">
                <a:xfrm>
                  <a:off x="1296" y="235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FF"/>
                  </a:solidFill>
                  <a:round/>
                  <a:headEnd/>
                  <a:tailEnd/>
                </a:ln>
              </p:spPr>
              <p:txBody>
                <a:bodyPr wrap="none" anchor="ctr"/>
                <a:lstStyle/>
                <a:p>
                  <a:endParaRPr lang="en-US"/>
                </a:p>
              </p:txBody>
            </p:sp>
            <p:sp>
              <p:nvSpPr>
                <p:cNvPr id="49292" name="Arc 76"/>
                <p:cNvSpPr>
                  <a:spLocks noChangeAspect="1"/>
                </p:cNvSpPr>
                <p:nvPr/>
              </p:nvSpPr>
              <p:spPr bwMode="auto">
                <a:xfrm rot="-5400000">
                  <a:off x="1200" y="235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FF"/>
                  </a:solidFill>
                  <a:round/>
                  <a:headEnd/>
                  <a:tailEnd/>
                </a:ln>
              </p:spPr>
              <p:txBody>
                <a:bodyPr vert="eaVert" wrap="none" anchor="ctr"/>
                <a:lstStyle/>
                <a:p>
                  <a:endParaRPr lang="en-US"/>
                </a:p>
              </p:txBody>
            </p:sp>
          </p:grpSp>
          <p:grpSp>
            <p:nvGrpSpPr>
              <p:cNvPr id="18" name="Group 77"/>
              <p:cNvGrpSpPr>
                <a:grpSpLocks noChangeAspect="1"/>
              </p:cNvGrpSpPr>
              <p:nvPr/>
            </p:nvGrpSpPr>
            <p:grpSpPr bwMode="auto">
              <a:xfrm>
                <a:off x="1392" y="2352"/>
                <a:ext cx="192" cy="96"/>
                <a:chOff x="1200" y="2352"/>
                <a:chExt cx="192" cy="96"/>
              </a:xfrm>
            </p:grpSpPr>
            <p:sp>
              <p:nvSpPr>
                <p:cNvPr id="49289" name="Arc 78"/>
                <p:cNvSpPr>
                  <a:spLocks noChangeAspect="1"/>
                </p:cNvSpPr>
                <p:nvPr/>
              </p:nvSpPr>
              <p:spPr bwMode="auto">
                <a:xfrm>
                  <a:off x="1296" y="235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FF"/>
                  </a:solidFill>
                  <a:round/>
                  <a:headEnd/>
                  <a:tailEnd/>
                </a:ln>
              </p:spPr>
              <p:txBody>
                <a:bodyPr wrap="none" anchor="ctr"/>
                <a:lstStyle/>
                <a:p>
                  <a:endParaRPr lang="en-US"/>
                </a:p>
              </p:txBody>
            </p:sp>
            <p:sp>
              <p:nvSpPr>
                <p:cNvPr id="49290" name="Arc 79"/>
                <p:cNvSpPr>
                  <a:spLocks noChangeAspect="1"/>
                </p:cNvSpPr>
                <p:nvPr/>
              </p:nvSpPr>
              <p:spPr bwMode="auto">
                <a:xfrm rot="-5400000">
                  <a:off x="1200" y="235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FF"/>
                  </a:solidFill>
                  <a:round/>
                  <a:headEnd/>
                  <a:tailEnd/>
                </a:ln>
              </p:spPr>
              <p:txBody>
                <a:bodyPr vert="eaVert" wrap="none" anchor="ctr"/>
                <a:lstStyle/>
                <a:p>
                  <a:endParaRPr lang="en-US"/>
                </a:p>
              </p:txBody>
            </p:sp>
          </p:grpSp>
          <p:grpSp>
            <p:nvGrpSpPr>
              <p:cNvPr id="19" name="Group 80"/>
              <p:cNvGrpSpPr>
                <a:grpSpLocks noChangeAspect="1"/>
              </p:cNvGrpSpPr>
              <p:nvPr/>
            </p:nvGrpSpPr>
            <p:grpSpPr bwMode="auto">
              <a:xfrm>
                <a:off x="1584" y="2352"/>
                <a:ext cx="192" cy="96"/>
                <a:chOff x="1200" y="2352"/>
                <a:chExt cx="192" cy="96"/>
              </a:xfrm>
            </p:grpSpPr>
            <p:sp>
              <p:nvSpPr>
                <p:cNvPr id="49287" name="Arc 81"/>
                <p:cNvSpPr>
                  <a:spLocks noChangeAspect="1"/>
                </p:cNvSpPr>
                <p:nvPr/>
              </p:nvSpPr>
              <p:spPr bwMode="auto">
                <a:xfrm>
                  <a:off x="1296" y="235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FF"/>
                  </a:solidFill>
                  <a:round/>
                  <a:headEnd/>
                  <a:tailEnd/>
                </a:ln>
              </p:spPr>
              <p:txBody>
                <a:bodyPr wrap="none" anchor="ctr"/>
                <a:lstStyle/>
                <a:p>
                  <a:endParaRPr lang="en-US"/>
                </a:p>
              </p:txBody>
            </p:sp>
            <p:sp>
              <p:nvSpPr>
                <p:cNvPr id="49288" name="Arc 82"/>
                <p:cNvSpPr>
                  <a:spLocks noChangeAspect="1"/>
                </p:cNvSpPr>
                <p:nvPr/>
              </p:nvSpPr>
              <p:spPr bwMode="auto">
                <a:xfrm rot="-5400000">
                  <a:off x="1200" y="235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FF"/>
                  </a:solidFill>
                  <a:round/>
                  <a:headEnd/>
                  <a:tailEnd/>
                </a:ln>
              </p:spPr>
              <p:txBody>
                <a:bodyPr vert="eaVert" wrap="none" anchor="ctr"/>
                <a:lstStyle/>
                <a:p>
                  <a:endParaRPr lang="en-US"/>
                </a:p>
              </p:txBody>
            </p:sp>
          </p:grpSp>
          <p:grpSp>
            <p:nvGrpSpPr>
              <p:cNvPr id="20" name="Group 83"/>
              <p:cNvGrpSpPr>
                <a:grpSpLocks noChangeAspect="1"/>
              </p:cNvGrpSpPr>
              <p:nvPr/>
            </p:nvGrpSpPr>
            <p:grpSpPr bwMode="auto">
              <a:xfrm>
                <a:off x="1776" y="2352"/>
                <a:ext cx="192" cy="96"/>
                <a:chOff x="1200" y="2352"/>
                <a:chExt cx="192" cy="96"/>
              </a:xfrm>
            </p:grpSpPr>
            <p:sp>
              <p:nvSpPr>
                <p:cNvPr id="49285" name="Arc 84"/>
                <p:cNvSpPr>
                  <a:spLocks noChangeAspect="1"/>
                </p:cNvSpPr>
                <p:nvPr/>
              </p:nvSpPr>
              <p:spPr bwMode="auto">
                <a:xfrm>
                  <a:off x="1296" y="235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FF"/>
                  </a:solidFill>
                  <a:round/>
                  <a:headEnd/>
                  <a:tailEnd/>
                </a:ln>
              </p:spPr>
              <p:txBody>
                <a:bodyPr wrap="none" anchor="ctr"/>
                <a:lstStyle/>
                <a:p>
                  <a:endParaRPr lang="en-US"/>
                </a:p>
              </p:txBody>
            </p:sp>
            <p:sp>
              <p:nvSpPr>
                <p:cNvPr id="49286" name="Arc 85"/>
                <p:cNvSpPr>
                  <a:spLocks noChangeAspect="1"/>
                </p:cNvSpPr>
                <p:nvPr/>
              </p:nvSpPr>
              <p:spPr bwMode="auto">
                <a:xfrm rot="-5400000">
                  <a:off x="1200" y="235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FF"/>
                  </a:solidFill>
                  <a:round/>
                  <a:headEnd/>
                  <a:tailEnd/>
                </a:ln>
              </p:spPr>
              <p:txBody>
                <a:bodyPr vert="eaVert" wrap="none" anchor="ctr"/>
                <a:lstStyle/>
                <a:p>
                  <a:endParaRPr lang="en-US"/>
                </a:p>
              </p:txBody>
            </p:sp>
          </p:grpSp>
          <p:grpSp>
            <p:nvGrpSpPr>
              <p:cNvPr id="21" name="Group 86"/>
              <p:cNvGrpSpPr>
                <a:grpSpLocks noChangeAspect="1"/>
              </p:cNvGrpSpPr>
              <p:nvPr/>
            </p:nvGrpSpPr>
            <p:grpSpPr bwMode="auto">
              <a:xfrm>
                <a:off x="1968" y="2352"/>
                <a:ext cx="192" cy="96"/>
                <a:chOff x="1200" y="2352"/>
                <a:chExt cx="192" cy="96"/>
              </a:xfrm>
            </p:grpSpPr>
            <p:sp>
              <p:nvSpPr>
                <p:cNvPr id="49283" name="Arc 87"/>
                <p:cNvSpPr>
                  <a:spLocks noChangeAspect="1"/>
                </p:cNvSpPr>
                <p:nvPr/>
              </p:nvSpPr>
              <p:spPr bwMode="auto">
                <a:xfrm>
                  <a:off x="1296" y="235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FF"/>
                  </a:solidFill>
                  <a:round/>
                  <a:headEnd/>
                  <a:tailEnd/>
                </a:ln>
              </p:spPr>
              <p:txBody>
                <a:bodyPr wrap="none" anchor="ctr"/>
                <a:lstStyle/>
                <a:p>
                  <a:endParaRPr lang="en-US"/>
                </a:p>
              </p:txBody>
            </p:sp>
            <p:sp>
              <p:nvSpPr>
                <p:cNvPr id="49284" name="Arc 88"/>
                <p:cNvSpPr>
                  <a:spLocks noChangeAspect="1"/>
                </p:cNvSpPr>
                <p:nvPr/>
              </p:nvSpPr>
              <p:spPr bwMode="auto">
                <a:xfrm rot="-5400000">
                  <a:off x="1200" y="235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FF"/>
                  </a:solidFill>
                  <a:round/>
                  <a:headEnd/>
                  <a:tailEnd/>
                </a:ln>
              </p:spPr>
              <p:txBody>
                <a:bodyPr vert="eaVert" wrap="none" anchor="ctr"/>
                <a:lstStyle/>
                <a:p>
                  <a:endParaRPr lang="en-US"/>
                </a:p>
              </p:txBody>
            </p:sp>
          </p:grpSp>
        </p:grpSp>
      </p:grpSp>
      <p:grpSp>
        <p:nvGrpSpPr>
          <p:cNvPr id="22" name="Group 262"/>
          <p:cNvGrpSpPr>
            <a:grpSpLocks/>
          </p:cNvGrpSpPr>
          <p:nvPr/>
        </p:nvGrpSpPr>
        <p:grpSpPr bwMode="auto">
          <a:xfrm>
            <a:off x="4572000" y="1320800"/>
            <a:ext cx="2286000" cy="1320800"/>
            <a:chOff x="4080" y="624"/>
            <a:chExt cx="1104" cy="470"/>
          </a:xfrm>
        </p:grpSpPr>
        <p:sp>
          <p:nvSpPr>
            <p:cNvPr id="49260" name="Text Box 89"/>
            <p:cNvSpPr txBox="1">
              <a:spLocks noChangeArrowheads="1"/>
            </p:cNvSpPr>
            <p:nvPr/>
          </p:nvSpPr>
          <p:spPr bwMode="auto">
            <a:xfrm>
              <a:off x="4080" y="624"/>
              <a:ext cx="1104" cy="470"/>
            </a:xfrm>
            <a:prstGeom prst="rect">
              <a:avLst/>
            </a:prstGeom>
            <a:solidFill>
              <a:schemeClr val="bg1"/>
            </a:solidFill>
            <a:ln w="38100">
              <a:solidFill>
                <a:schemeClr val="tx1"/>
              </a:solidFill>
              <a:miter lim="800000"/>
              <a:headEnd/>
              <a:tailEnd/>
            </a:ln>
          </p:spPr>
          <p:txBody>
            <a:bodyPr anchor="ctr"/>
            <a:lstStyle/>
            <a:p>
              <a:pPr eaLnBrk="1" hangingPunct="1">
                <a:spcBef>
                  <a:spcPct val="50000"/>
                </a:spcBef>
              </a:pPr>
              <a:r>
                <a:rPr lang="en-US" sz="1600" b="1"/>
                <a:t>                    AMBUSH</a:t>
              </a:r>
            </a:p>
          </p:txBody>
        </p:sp>
        <p:grpSp>
          <p:nvGrpSpPr>
            <p:cNvPr id="23" name="Group 90"/>
            <p:cNvGrpSpPr>
              <a:grpSpLocks noChangeAspect="1"/>
            </p:cNvGrpSpPr>
            <p:nvPr/>
          </p:nvGrpSpPr>
          <p:grpSpPr bwMode="auto">
            <a:xfrm>
              <a:off x="4220" y="728"/>
              <a:ext cx="196" cy="244"/>
              <a:chOff x="1344" y="1152"/>
              <a:chExt cx="384" cy="480"/>
            </a:xfrm>
          </p:grpSpPr>
          <p:grpSp>
            <p:nvGrpSpPr>
              <p:cNvPr id="24" name="Group 91"/>
              <p:cNvGrpSpPr>
                <a:grpSpLocks noChangeAspect="1"/>
              </p:cNvGrpSpPr>
              <p:nvPr/>
            </p:nvGrpSpPr>
            <p:grpSpPr bwMode="auto">
              <a:xfrm>
                <a:off x="1344" y="1152"/>
                <a:ext cx="384" cy="480"/>
                <a:chOff x="1344" y="1152"/>
                <a:chExt cx="384" cy="480"/>
              </a:xfrm>
            </p:grpSpPr>
            <p:sp>
              <p:nvSpPr>
                <p:cNvPr id="49273" name="Arc 92"/>
                <p:cNvSpPr>
                  <a:spLocks noChangeAspect="1"/>
                </p:cNvSpPr>
                <p:nvPr/>
              </p:nvSpPr>
              <p:spPr bwMode="auto">
                <a:xfrm>
                  <a:off x="1344" y="1152"/>
                  <a:ext cx="144"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FF"/>
                  </a:solidFill>
                  <a:round/>
                  <a:headEnd/>
                  <a:tailEnd/>
                </a:ln>
              </p:spPr>
              <p:txBody>
                <a:bodyPr wrap="none" anchor="ctr"/>
                <a:lstStyle/>
                <a:p>
                  <a:endParaRPr lang="en-US"/>
                </a:p>
              </p:txBody>
            </p:sp>
            <p:sp>
              <p:nvSpPr>
                <p:cNvPr id="49274" name="Arc 93"/>
                <p:cNvSpPr>
                  <a:spLocks noChangeAspect="1"/>
                </p:cNvSpPr>
                <p:nvPr/>
              </p:nvSpPr>
              <p:spPr bwMode="auto">
                <a:xfrm flipV="1">
                  <a:off x="1344" y="1392"/>
                  <a:ext cx="144"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FF"/>
                  </a:solidFill>
                  <a:round/>
                  <a:headEnd/>
                  <a:tailEnd/>
                </a:ln>
              </p:spPr>
              <p:txBody>
                <a:bodyPr rot="10800000" wrap="none" anchor="ctr"/>
                <a:lstStyle/>
                <a:p>
                  <a:endParaRPr lang="en-US"/>
                </a:p>
              </p:txBody>
            </p:sp>
            <p:sp>
              <p:nvSpPr>
                <p:cNvPr id="49275" name="Line 94"/>
                <p:cNvSpPr>
                  <a:spLocks noChangeAspect="1" noChangeShapeType="1"/>
                </p:cNvSpPr>
                <p:nvPr/>
              </p:nvSpPr>
              <p:spPr bwMode="auto">
                <a:xfrm>
                  <a:off x="1488" y="1392"/>
                  <a:ext cx="240" cy="0"/>
                </a:xfrm>
                <a:prstGeom prst="line">
                  <a:avLst/>
                </a:prstGeom>
                <a:noFill/>
                <a:ln w="28575">
                  <a:solidFill>
                    <a:srgbClr val="0000FF"/>
                  </a:solidFill>
                  <a:round/>
                  <a:headEnd/>
                  <a:tailEnd type="triangle" w="med" len="med"/>
                </a:ln>
              </p:spPr>
              <p:txBody>
                <a:bodyPr/>
                <a:lstStyle/>
                <a:p>
                  <a:endParaRPr lang="en-US"/>
                </a:p>
              </p:txBody>
            </p:sp>
          </p:grpSp>
          <p:sp>
            <p:nvSpPr>
              <p:cNvPr id="49263" name="Line 95"/>
              <p:cNvSpPr>
                <a:spLocks noChangeAspect="1" noChangeShapeType="1"/>
              </p:cNvSpPr>
              <p:nvPr/>
            </p:nvSpPr>
            <p:spPr bwMode="auto">
              <a:xfrm flipH="1">
                <a:off x="1351" y="1200"/>
                <a:ext cx="81" cy="0"/>
              </a:xfrm>
              <a:prstGeom prst="line">
                <a:avLst/>
              </a:prstGeom>
              <a:noFill/>
              <a:ln w="28575">
                <a:solidFill>
                  <a:srgbClr val="0000FF"/>
                </a:solidFill>
                <a:round/>
                <a:headEnd/>
                <a:tailEnd/>
              </a:ln>
            </p:spPr>
            <p:txBody>
              <a:bodyPr/>
              <a:lstStyle/>
              <a:p>
                <a:endParaRPr lang="en-US"/>
              </a:p>
            </p:txBody>
          </p:sp>
          <p:sp>
            <p:nvSpPr>
              <p:cNvPr id="49264" name="Line 96"/>
              <p:cNvSpPr>
                <a:spLocks noChangeAspect="1" noChangeShapeType="1"/>
              </p:cNvSpPr>
              <p:nvPr/>
            </p:nvSpPr>
            <p:spPr bwMode="auto">
              <a:xfrm flipH="1">
                <a:off x="1382" y="1248"/>
                <a:ext cx="81" cy="0"/>
              </a:xfrm>
              <a:prstGeom prst="line">
                <a:avLst/>
              </a:prstGeom>
              <a:noFill/>
              <a:ln w="28575">
                <a:solidFill>
                  <a:srgbClr val="0000FF"/>
                </a:solidFill>
                <a:round/>
                <a:headEnd/>
                <a:tailEnd/>
              </a:ln>
            </p:spPr>
            <p:txBody>
              <a:bodyPr/>
              <a:lstStyle/>
              <a:p>
                <a:endParaRPr lang="en-US"/>
              </a:p>
            </p:txBody>
          </p:sp>
          <p:sp>
            <p:nvSpPr>
              <p:cNvPr id="49265" name="Line 97"/>
              <p:cNvSpPr>
                <a:spLocks noChangeAspect="1" noChangeShapeType="1"/>
              </p:cNvSpPr>
              <p:nvPr/>
            </p:nvSpPr>
            <p:spPr bwMode="auto">
              <a:xfrm flipH="1">
                <a:off x="1400" y="1296"/>
                <a:ext cx="81" cy="0"/>
              </a:xfrm>
              <a:prstGeom prst="line">
                <a:avLst/>
              </a:prstGeom>
              <a:noFill/>
              <a:ln w="28575">
                <a:solidFill>
                  <a:srgbClr val="0000FF"/>
                </a:solidFill>
                <a:round/>
                <a:headEnd/>
                <a:tailEnd/>
              </a:ln>
            </p:spPr>
            <p:txBody>
              <a:bodyPr/>
              <a:lstStyle/>
              <a:p>
                <a:endParaRPr lang="en-US"/>
              </a:p>
            </p:txBody>
          </p:sp>
          <p:sp>
            <p:nvSpPr>
              <p:cNvPr id="49266" name="Line 98"/>
              <p:cNvSpPr>
                <a:spLocks noChangeAspect="1" noChangeShapeType="1"/>
              </p:cNvSpPr>
              <p:nvPr/>
            </p:nvSpPr>
            <p:spPr bwMode="auto">
              <a:xfrm flipH="1">
                <a:off x="1409" y="1344"/>
                <a:ext cx="81" cy="0"/>
              </a:xfrm>
              <a:prstGeom prst="line">
                <a:avLst/>
              </a:prstGeom>
              <a:noFill/>
              <a:ln w="28575">
                <a:solidFill>
                  <a:srgbClr val="0000FF"/>
                </a:solidFill>
                <a:round/>
                <a:headEnd/>
                <a:tailEnd/>
              </a:ln>
            </p:spPr>
            <p:txBody>
              <a:bodyPr/>
              <a:lstStyle/>
              <a:p>
                <a:endParaRPr lang="en-US"/>
              </a:p>
            </p:txBody>
          </p:sp>
          <p:grpSp>
            <p:nvGrpSpPr>
              <p:cNvPr id="25" name="Group 99"/>
              <p:cNvGrpSpPr>
                <a:grpSpLocks noChangeAspect="1"/>
              </p:cNvGrpSpPr>
              <p:nvPr/>
            </p:nvGrpSpPr>
            <p:grpSpPr bwMode="auto">
              <a:xfrm flipV="1">
                <a:off x="1352" y="1440"/>
                <a:ext cx="139" cy="144"/>
                <a:chOff x="1447" y="1680"/>
                <a:chExt cx="139" cy="144"/>
              </a:xfrm>
            </p:grpSpPr>
            <p:sp>
              <p:nvSpPr>
                <p:cNvPr id="49269" name="Line 100"/>
                <p:cNvSpPr>
                  <a:spLocks noChangeAspect="1" noChangeShapeType="1"/>
                </p:cNvSpPr>
                <p:nvPr/>
              </p:nvSpPr>
              <p:spPr bwMode="auto">
                <a:xfrm flipH="1">
                  <a:off x="1447" y="1680"/>
                  <a:ext cx="81" cy="0"/>
                </a:xfrm>
                <a:prstGeom prst="line">
                  <a:avLst/>
                </a:prstGeom>
                <a:noFill/>
                <a:ln w="28575">
                  <a:solidFill>
                    <a:srgbClr val="0000FF"/>
                  </a:solidFill>
                  <a:round/>
                  <a:headEnd/>
                  <a:tailEnd/>
                </a:ln>
              </p:spPr>
              <p:txBody>
                <a:bodyPr/>
                <a:lstStyle/>
                <a:p>
                  <a:endParaRPr lang="en-US"/>
                </a:p>
              </p:txBody>
            </p:sp>
            <p:sp>
              <p:nvSpPr>
                <p:cNvPr id="49270" name="Line 101"/>
                <p:cNvSpPr>
                  <a:spLocks noChangeAspect="1" noChangeShapeType="1"/>
                </p:cNvSpPr>
                <p:nvPr/>
              </p:nvSpPr>
              <p:spPr bwMode="auto">
                <a:xfrm flipH="1">
                  <a:off x="1478" y="1728"/>
                  <a:ext cx="81" cy="0"/>
                </a:xfrm>
                <a:prstGeom prst="line">
                  <a:avLst/>
                </a:prstGeom>
                <a:noFill/>
                <a:ln w="28575">
                  <a:solidFill>
                    <a:srgbClr val="0000FF"/>
                  </a:solidFill>
                  <a:round/>
                  <a:headEnd/>
                  <a:tailEnd/>
                </a:ln>
              </p:spPr>
              <p:txBody>
                <a:bodyPr/>
                <a:lstStyle/>
                <a:p>
                  <a:endParaRPr lang="en-US"/>
                </a:p>
              </p:txBody>
            </p:sp>
            <p:sp>
              <p:nvSpPr>
                <p:cNvPr id="49271" name="Line 102"/>
                <p:cNvSpPr>
                  <a:spLocks noChangeAspect="1" noChangeShapeType="1"/>
                </p:cNvSpPr>
                <p:nvPr/>
              </p:nvSpPr>
              <p:spPr bwMode="auto">
                <a:xfrm flipH="1">
                  <a:off x="1496" y="1776"/>
                  <a:ext cx="81" cy="0"/>
                </a:xfrm>
                <a:prstGeom prst="line">
                  <a:avLst/>
                </a:prstGeom>
                <a:noFill/>
                <a:ln w="28575">
                  <a:solidFill>
                    <a:srgbClr val="0000FF"/>
                  </a:solidFill>
                  <a:round/>
                  <a:headEnd/>
                  <a:tailEnd/>
                </a:ln>
              </p:spPr>
              <p:txBody>
                <a:bodyPr/>
                <a:lstStyle/>
                <a:p>
                  <a:endParaRPr lang="en-US"/>
                </a:p>
              </p:txBody>
            </p:sp>
            <p:sp>
              <p:nvSpPr>
                <p:cNvPr id="49272" name="Line 103"/>
                <p:cNvSpPr>
                  <a:spLocks noChangeAspect="1" noChangeShapeType="1"/>
                </p:cNvSpPr>
                <p:nvPr/>
              </p:nvSpPr>
              <p:spPr bwMode="auto">
                <a:xfrm flipH="1">
                  <a:off x="1505" y="1824"/>
                  <a:ext cx="81" cy="0"/>
                </a:xfrm>
                <a:prstGeom prst="line">
                  <a:avLst/>
                </a:prstGeom>
                <a:noFill/>
                <a:ln w="28575">
                  <a:solidFill>
                    <a:srgbClr val="0000FF"/>
                  </a:solidFill>
                  <a:round/>
                  <a:headEnd/>
                  <a:tailEnd/>
                </a:ln>
              </p:spPr>
              <p:txBody>
                <a:bodyPr/>
                <a:lstStyle/>
                <a:p>
                  <a:endParaRPr lang="en-US"/>
                </a:p>
              </p:txBody>
            </p:sp>
          </p:grpSp>
          <p:sp>
            <p:nvSpPr>
              <p:cNvPr id="49268" name="Line 104"/>
              <p:cNvSpPr>
                <a:spLocks noChangeAspect="1" noChangeShapeType="1"/>
              </p:cNvSpPr>
              <p:nvPr/>
            </p:nvSpPr>
            <p:spPr bwMode="auto">
              <a:xfrm flipH="1">
                <a:off x="1417" y="1392"/>
                <a:ext cx="81" cy="0"/>
              </a:xfrm>
              <a:prstGeom prst="line">
                <a:avLst/>
              </a:prstGeom>
              <a:noFill/>
              <a:ln w="28575">
                <a:solidFill>
                  <a:srgbClr val="0000FF"/>
                </a:solidFill>
                <a:round/>
                <a:headEnd/>
                <a:tailEnd/>
              </a:ln>
            </p:spPr>
            <p:txBody>
              <a:bodyPr/>
              <a:lstStyle/>
              <a:p>
                <a:endParaRPr lang="en-US"/>
              </a:p>
            </p:txBody>
          </p:sp>
        </p:grpSp>
      </p:grpSp>
      <p:grpSp>
        <p:nvGrpSpPr>
          <p:cNvPr id="26" name="Group 261"/>
          <p:cNvGrpSpPr>
            <a:grpSpLocks/>
          </p:cNvGrpSpPr>
          <p:nvPr/>
        </p:nvGrpSpPr>
        <p:grpSpPr bwMode="auto">
          <a:xfrm>
            <a:off x="2286000" y="7905751"/>
            <a:ext cx="2286000" cy="1219200"/>
            <a:chOff x="1920" y="3744"/>
            <a:chExt cx="1104" cy="470"/>
          </a:xfrm>
        </p:grpSpPr>
        <p:sp>
          <p:nvSpPr>
            <p:cNvPr id="49258" name="Text Box 121"/>
            <p:cNvSpPr txBox="1">
              <a:spLocks noChangeArrowheads="1"/>
            </p:cNvSpPr>
            <p:nvPr/>
          </p:nvSpPr>
          <p:spPr bwMode="auto">
            <a:xfrm>
              <a:off x="1920" y="3744"/>
              <a:ext cx="1104" cy="470"/>
            </a:xfrm>
            <a:prstGeom prst="rect">
              <a:avLst/>
            </a:prstGeom>
            <a:solidFill>
              <a:schemeClr val="bg1"/>
            </a:solidFill>
            <a:ln w="38100">
              <a:solidFill>
                <a:schemeClr val="tx1"/>
              </a:solidFill>
              <a:miter lim="800000"/>
              <a:headEnd/>
              <a:tailEnd/>
            </a:ln>
          </p:spPr>
          <p:txBody>
            <a:bodyPr anchor="ctr"/>
            <a:lstStyle/>
            <a:p>
              <a:pPr algn="r" eaLnBrk="1" hangingPunct="1">
                <a:spcBef>
                  <a:spcPct val="50000"/>
                </a:spcBef>
              </a:pPr>
              <a:r>
                <a:rPr lang="en-US" sz="1000" dirty="0"/>
                <a:t>                    	                  </a:t>
              </a:r>
              <a:r>
                <a:rPr lang="en-US" sz="1600" b="1" dirty="0"/>
                <a:t>OBJECTIVE</a:t>
              </a:r>
            </a:p>
          </p:txBody>
        </p:sp>
        <p:sp>
          <p:nvSpPr>
            <p:cNvPr id="49259" name="Oval 122"/>
            <p:cNvSpPr>
              <a:spLocks noChangeArrowheads="1"/>
            </p:cNvSpPr>
            <p:nvPr/>
          </p:nvSpPr>
          <p:spPr bwMode="auto">
            <a:xfrm>
              <a:off x="2003" y="3822"/>
              <a:ext cx="432" cy="321"/>
            </a:xfrm>
            <a:prstGeom prst="ellipse">
              <a:avLst/>
            </a:prstGeom>
            <a:solidFill>
              <a:srgbClr val="6699FF">
                <a:alpha val="50195"/>
              </a:srgbClr>
            </a:solidFill>
            <a:ln w="19050">
              <a:solidFill>
                <a:srgbClr val="0000FF"/>
              </a:solidFill>
              <a:round/>
              <a:headEnd/>
              <a:tailEnd/>
            </a:ln>
          </p:spPr>
          <p:txBody>
            <a:bodyPr anchor="ctr"/>
            <a:lstStyle/>
            <a:p>
              <a:pPr algn="ctr" eaLnBrk="1" hangingPunct="1"/>
              <a:r>
                <a:rPr lang="en-US" sz="1400" dirty="0">
                  <a:solidFill>
                    <a:schemeClr val="bg1"/>
                  </a:solidFill>
                </a:rPr>
                <a:t>OBJ 1</a:t>
              </a:r>
            </a:p>
          </p:txBody>
        </p:sp>
      </p:grpSp>
      <p:sp>
        <p:nvSpPr>
          <p:cNvPr id="49168" name="Text Box 4"/>
          <p:cNvSpPr txBox="1">
            <a:spLocks noChangeArrowheads="1"/>
          </p:cNvSpPr>
          <p:nvPr/>
        </p:nvSpPr>
        <p:spPr bwMode="auto">
          <a:xfrm>
            <a:off x="2286000" y="5245100"/>
            <a:ext cx="2286000" cy="1320800"/>
          </a:xfrm>
          <a:prstGeom prst="rect">
            <a:avLst/>
          </a:prstGeom>
          <a:solidFill>
            <a:schemeClr val="bg1"/>
          </a:solidFill>
          <a:ln w="38100">
            <a:solidFill>
              <a:schemeClr val="tx1"/>
            </a:solidFill>
            <a:miter lim="800000"/>
            <a:headEnd/>
            <a:tailEnd/>
          </a:ln>
        </p:spPr>
        <p:txBody>
          <a:bodyPr anchor="ctr"/>
          <a:lstStyle/>
          <a:p>
            <a:pPr algn="r" eaLnBrk="1" hangingPunct="1">
              <a:spcBef>
                <a:spcPct val="50000"/>
              </a:spcBef>
            </a:pPr>
            <a:r>
              <a:rPr lang="en-US" sz="1000" dirty="0"/>
              <a:t>                    	                    </a:t>
            </a:r>
          </a:p>
          <a:p>
            <a:pPr algn="r" eaLnBrk="1" hangingPunct="1">
              <a:spcBef>
                <a:spcPct val="50000"/>
              </a:spcBef>
            </a:pPr>
            <a:r>
              <a:rPr lang="en-US" sz="1000" dirty="0"/>
              <a:t>	                </a:t>
            </a:r>
            <a:r>
              <a:rPr lang="en-US" sz="1600" b="1" dirty="0"/>
              <a:t>CORDON &amp; </a:t>
            </a:r>
            <a:endParaRPr lang="en-US" sz="1600" b="1" dirty="0" smtClean="0"/>
          </a:p>
          <a:p>
            <a:pPr algn="r" eaLnBrk="1" hangingPunct="1">
              <a:spcBef>
                <a:spcPct val="50000"/>
              </a:spcBef>
            </a:pPr>
            <a:r>
              <a:rPr lang="en-US" sz="1600" b="1" dirty="0" smtClean="0"/>
              <a:t> </a:t>
            </a:r>
            <a:r>
              <a:rPr lang="en-US" sz="1600" b="1" dirty="0"/>
              <a:t>KNOCK</a:t>
            </a:r>
          </a:p>
        </p:txBody>
      </p:sp>
      <p:grpSp>
        <p:nvGrpSpPr>
          <p:cNvPr id="27" name="Group 150"/>
          <p:cNvGrpSpPr>
            <a:grpSpLocks/>
          </p:cNvGrpSpPr>
          <p:nvPr/>
        </p:nvGrpSpPr>
        <p:grpSpPr bwMode="auto">
          <a:xfrm>
            <a:off x="2390775" y="5513918"/>
            <a:ext cx="864394" cy="764116"/>
            <a:chOff x="1344" y="1344"/>
            <a:chExt cx="428" cy="272"/>
          </a:xfrm>
        </p:grpSpPr>
        <p:grpSp>
          <p:nvGrpSpPr>
            <p:cNvPr id="28" name="Group 151"/>
            <p:cNvGrpSpPr>
              <a:grpSpLocks/>
            </p:cNvGrpSpPr>
            <p:nvPr/>
          </p:nvGrpSpPr>
          <p:grpSpPr bwMode="auto">
            <a:xfrm>
              <a:off x="1344" y="1344"/>
              <a:ext cx="428" cy="272"/>
              <a:chOff x="960" y="1056"/>
              <a:chExt cx="908" cy="576"/>
            </a:xfrm>
          </p:grpSpPr>
          <p:sp>
            <p:nvSpPr>
              <p:cNvPr id="49249" name="Oval 152"/>
              <p:cNvSpPr>
                <a:spLocks noChangeArrowheads="1"/>
              </p:cNvSpPr>
              <p:nvPr/>
            </p:nvSpPr>
            <p:spPr bwMode="auto">
              <a:xfrm>
                <a:off x="1041" y="1142"/>
                <a:ext cx="746" cy="407"/>
              </a:xfrm>
              <a:prstGeom prst="ellipse">
                <a:avLst/>
              </a:prstGeom>
              <a:solidFill>
                <a:srgbClr val="6699FF"/>
              </a:solidFill>
              <a:ln w="25400">
                <a:solidFill>
                  <a:srgbClr val="0000FF"/>
                </a:solidFill>
                <a:round/>
                <a:headEnd/>
                <a:tailEnd/>
              </a:ln>
            </p:spPr>
            <p:txBody>
              <a:bodyPr wrap="none" anchor="ctr"/>
              <a:lstStyle/>
              <a:p>
                <a:pPr algn="ctr" eaLnBrk="1" hangingPunct="1"/>
                <a:r>
                  <a:rPr lang="en-US" sz="1000" b="1">
                    <a:solidFill>
                      <a:schemeClr val="bg1"/>
                    </a:solidFill>
                  </a:rPr>
                  <a:t>KNOCK</a:t>
                </a:r>
              </a:p>
            </p:txBody>
          </p:sp>
          <p:sp>
            <p:nvSpPr>
              <p:cNvPr id="49250" name="AutoShape 153"/>
              <p:cNvSpPr>
                <a:spLocks noChangeArrowheads="1"/>
              </p:cNvSpPr>
              <p:nvPr/>
            </p:nvSpPr>
            <p:spPr bwMode="auto">
              <a:xfrm>
                <a:off x="1373" y="1056"/>
                <a:ext cx="82" cy="83"/>
              </a:xfrm>
              <a:prstGeom prst="triangle">
                <a:avLst>
                  <a:gd name="adj" fmla="val 50000"/>
                </a:avLst>
              </a:prstGeom>
              <a:solidFill>
                <a:srgbClr val="6699FF"/>
              </a:solidFill>
              <a:ln w="25400">
                <a:solidFill>
                  <a:srgbClr val="0000FF"/>
                </a:solidFill>
                <a:miter lim="800000"/>
                <a:headEnd/>
                <a:tailEnd/>
              </a:ln>
            </p:spPr>
            <p:txBody>
              <a:bodyPr wrap="none" anchor="ctr"/>
              <a:lstStyle/>
              <a:p>
                <a:pPr algn="ctr" eaLnBrk="1" hangingPunct="1"/>
                <a:endParaRPr lang="en-US" sz="1100" b="1"/>
              </a:p>
            </p:txBody>
          </p:sp>
          <p:sp>
            <p:nvSpPr>
              <p:cNvPr id="49251" name="AutoShape 154"/>
              <p:cNvSpPr>
                <a:spLocks noChangeArrowheads="1"/>
              </p:cNvSpPr>
              <p:nvPr/>
            </p:nvSpPr>
            <p:spPr bwMode="auto">
              <a:xfrm rot="1757482">
                <a:off x="1644" y="1116"/>
                <a:ext cx="83" cy="83"/>
              </a:xfrm>
              <a:prstGeom prst="triangle">
                <a:avLst>
                  <a:gd name="adj" fmla="val 50000"/>
                </a:avLst>
              </a:prstGeom>
              <a:solidFill>
                <a:srgbClr val="6699FF"/>
              </a:solidFill>
              <a:ln w="25400">
                <a:solidFill>
                  <a:srgbClr val="0000FF"/>
                </a:solidFill>
                <a:miter lim="800000"/>
                <a:headEnd/>
                <a:tailEnd/>
              </a:ln>
            </p:spPr>
            <p:txBody>
              <a:bodyPr wrap="none" anchor="ctr"/>
              <a:lstStyle/>
              <a:p>
                <a:pPr algn="ctr" eaLnBrk="1" hangingPunct="1"/>
                <a:endParaRPr lang="en-US" sz="1100" b="1"/>
              </a:p>
            </p:txBody>
          </p:sp>
          <p:sp>
            <p:nvSpPr>
              <p:cNvPr id="49252" name="AutoShape 155"/>
              <p:cNvSpPr>
                <a:spLocks noChangeArrowheads="1"/>
              </p:cNvSpPr>
              <p:nvPr/>
            </p:nvSpPr>
            <p:spPr bwMode="auto">
              <a:xfrm rot="5400000">
                <a:off x="1786" y="1300"/>
                <a:ext cx="82" cy="83"/>
              </a:xfrm>
              <a:prstGeom prst="triangle">
                <a:avLst>
                  <a:gd name="adj" fmla="val 50000"/>
                </a:avLst>
              </a:prstGeom>
              <a:solidFill>
                <a:srgbClr val="6699FF"/>
              </a:solidFill>
              <a:ln w="25400">
                <a:solidFill>
                  <a:srgbClr val="0000FF"/>
                </a:solidFill>
                <a:miter lim="800000"/>
                <a:headEnd/>
                <a:tailEnd/>
              </a:ln>
            </p:spPr>
            <p:txBody>
              <a:bodyPr rot="10800000" vert="eaVert" wrap="none" anchor="ctr"/>
              <a:lstStyle/>
              <a:p>
                <a:pPr algn="ctr" eaLnBrk="1" hangingPunct="1"/>
                <a:endParaRPr lang="en-US" sz="1100" b="1"/>
              </a:p>
            </p:txBody>
          </p:sp>
          <p:sp>
            <p:nvSpPr>
              <p:cNvPr id="49253" name="AutoShape 156"/>
              <p:cNvSpPr>
                <a:spLocks noChangeArrowheads="1"/>
              </p:cNvSpPr>
              <p:nvPr/>
            </p:nvSpPr>
            <p:spPr bwMode="auto">
              <a:xfrm rot="-5400000">
                <a:off x="961" y="1300"/>
                <a:ext cx="82" cy="83"/>
              </a:xfrm>
              <a:prstGeom prst="triangle">
                <a:avLst>
                  <a:gd name="adj" fmla="val 50000"/>
                </a:avLst>
              </a:prstGeom>
              <a:solidFill>
                <a:srgbClr val="6699FF"/>
              </a:solidFill>
              <a:ln w="25400">
                <a:solidFill>
                  <a:srgbClr val="0000FF"/>
                </a:solidFill>
                <a:miter lim="800000"/>
                <a:headEnd/>
                <a:tailEnd/>
              </a:ln>
            </p:spPr>
            <p:txBody>
              <a:bodyPr vert="eaVert" wrap="none" anchor="ctr"/>
              <a:lstStyle/>
              <a:p>
                <a:pPr algn="ctr" eaLnBrk="1" hangingPunct="1"/>
                <a:endParaRPr lang="en-US" sz="1100" b="1"/>
              </a:p>
            </p:txBody>
          </p:sp>
          <p:sp>
            <p:nvSpPr>
              <p:cNvPr id="49254" name="AutoShape 157"/>
              <p:cNvSpPr>
                <a:spLocks noChangeArrowheads="1"/>
              </p:cNvSpPr>
              <p:nvPr/>
            </p:nvSpPr>
            <p:spPr bwMode="auto">
              <a:xfrm rot="10800000">
                <a:off x="1373" y="1549"/>
                <a:ext cx="82" cy="83"/>
              </a:xfrm>
              <a:prstGeom prst="triangle">
                <a:avLst>
                  <a:gd name="adj" fmla="val 50000"/>
                </a:avLst>
              </a:prstGeom>
              <a:solidFill>
                <a:srgbClr val="6699FF"/>
              </a:solidFill>
              <a:ln w="25400">
                <a:solidFill>
                  <a:srgbClr val="0000FF"/>
                </a:solidFill>
                <a:miter lim="800000"/>
                <a:headEnd/>
                <a:tailEnd/>
              </a:ln>
            </p:spPr>
            <p:txBody>
              <a:bodyPr rot="10800000" wrap="none" anchor="ctr"/>
              <a:lstStyle/>
              <a:p>
                <a:pPr algn="ctr" eaLnBrk="1" hangingPunct="1"/>
                <a:endParaRPr lang="en-US" sz="1100" b="1"/>
              </a:p>
            </p:txBody>
          </p:sp>
          <p:sp>
            <p:nvSpPr>
              <p:cNvPr id="49255" name="AutoShape 158"/>
              <p:cNvSpPr>
                <a:spLocks noChangeArrowheads="1"/>
              </p:cNvSpPr>
              <p:nvPr/>
            </p:nvSpPr>
            <p:spPr bwMode="auto">
              <a:xfrm rot="12440974" flipH="1">
                <a:off x="1088" y="1485"/>
                <a:ext cx="83" cy="83"/>
              </a:xfrm>
              <a:prstGeom prst="triangle">
                <a:avLst>
                  <a:gd name="adj" fmla="val 50000"/>
                </a:avLst>
              </a:prstGeom>
              <a:solidFill>
                <a:srgbClr val="6699FF"/>
              </a:solidFill>
              <a:ln w="25400">
                <a:solidFill>
                  <a:srgbClr val="0000FF"/>
                </a:solidFill>
                <a:miter lim="800000"/>
                <a:headEnd/>
                <a:tailEnd/>
              </a:ln>
            </p:spPr>
            <p:txBody>
              <a:bodyPr rot="10800000" wrap="none" anchor="ctr"/>
              <a:lstStyle/>
              <a:p>
                <a:pPr algn="ctr" eaLnBrk="1" hangingPunct="1"/>
                <a:endParaRPr lang="en-US" sz="1100" b="1"/>
              </a:p>
            </p:txBody>
          </p:sp>
          <p:sp>
            <p:nvSpPr>
              <p:cNvPr id="49256" name="AutoShape 159"/>
              <p:cNvSpPr>
                <a:spLocks noChangeArrowheads="1"/>
              </p:cNvSpPr>
              <p:nvPr/>
            </p:nvSpPr>
            <p:spPr bwMode="auto">
              <a:xfrm rot="9042518" flipH="1">
                <a:off x="1630" y="1497"/>
                <a:ext cx="83" cy="83"/>
              </a:xfrm>
              <a:prstGeom prst="triangle">
                <a:avLst>
                  <a:gd name="adj" fmla="val 50000"/>
                </a:avLst>
              </a:prstGeom>
              <a:solidFill>
                <a:srgbClr val="6699FF"/>
              </a:solidFill>
              <a:ln w="25400">
                <a:solidFill>
                  <a:srgbClr val="0000FF"/>
                </a:solidFill>
                <a:miter lim="800000"/>
                <a:headEnd/>
                <a:tailEnd/>
              </a:ln>
            </p:spPr>
            <p:txBody>
              <a:bodyPr rot="10800000" wrap="none" anchor="ctr"/>
              <a:lstStyle/>
              <a:p>
                <a:pPr algn="ctr" eaLnBrk="1" hangingPunct="1"/>
                <a:endParaRPr lang="en-US" sz="1100" b="1"/>
              </a:p>
            </p:txBody>
          </p:sp>
          <p:sp>
            <p:nvSpPr>
              <p:cNvPr id="49257" name="AutoShape 160"/>
              <p:cNvSpPr>
                <a:spLocks noChangeArrowheads="1"/>
              </p:cNvSpPr>
              <p:nvPr/>
            </p:nvSpPr>
            <p:spPr bwMode="auto">
              <a:xfrm rot="-1561775">
                <a:off x="1110" y="1111"/>
                <a:ext cx="83" cy="83"/>
              </a:xfrm>
              <a:prstGeom prst="triangle">
                <a:avLst>
                  <a:gd name="adj" fmla="val 50000"/>
                </a:avLst>
              </a:prstGeom>
              <a:solidFill>
                <a:srgbClr val="6699FF"/>
              </a:solidFill>
              <a:ln w="25400">
                <a:solidFill>
                  <a:srgbClr val="0000FF"/>
                </a:solidFill>
                <a:miter lim="800000"/>
                <a:headEnd/>
                <a:tailEnd/>
              </a:ln>
            </p:spPr>
            <p:txBody>
              <a:bodyPr wrap="none" anchor="ctr"/>
              <a:lstStyle/>
              <a:p>
                <a:pPr algn="ctr" eaLnBrk="1" hangingPunct="1"/>
                <a:endParaRPr lang="en-US" sz="1100" b="1"/>
              </a:p>
            </p:txBody>
          </p:sp>
        </p:grpSp>
        <p:sp>
          <p:nvSpPr>
            <p:cNvPr id="49241" name="AutoShape 161"/>
            <p:cNvSpPr>
              <a:spLocks noChangeArrowheads="1"/>
            </p:cNvSpPr>
            <p:nvPr/>
          </p:nvSpPr>
          <p:spPr bwMode="auto">
            <a:xfrm rot="9782409" flipH="1">
              <a:off x="1485" y="1389"/>
              <a:ext cx="39" cy="39"/>
            </a:xfrm>
            <a:prstGeom prst="triangle">
              <a:avLst>
                <a:gd name="adj" fmla="val 50000"/>
              </a:avLst>
            </a:prstGeom>
            <a:solidFill>
              <a:srgbClr val="6699FF"/>
            </a:solidFill>
            <a:ln w="25400">
              <a:solidFill>
                <a:srgbClr val="0000FF"/>
              </a:solidFill>
              <a:miter lim="800000"/>
              <a:headEnd/>
              <a:tailEnd/>
            </a:ln>
          </p:spPr>
          <p:txBody>
            <a:bodyPr rot="10800000" wrap="none" anchor="ctr"/>
            <a:lstStyle/>
            <a:p>
              <a:pPr algn="ctr" eaLnBrk="1" hangingPunct="1"/>
              <a:endParaRPr lang="en-US" sz="1100" b="1"/>
            </a:p>
          </p:txBody>
        </p:sp>
        <p:sp>
          <p:nvSpPr>
            <p:cNvPr id="49242" name="AutoShape 162"/>
            <p:cNvSpPr>
              <a:spLocks noChangeArrowheads="1"/>
            </p:cNvSpPr>
            <p:nvPr/>
          </p:nvSpPr>
          <p:spPr bwMode="auto">
            <a:xfrm rot="-9782409">
              <a:off x="1591" y="1392"/>
              <a:ext cx="39" cy="39"/>
            </a:xfrm>
            <a:prstGeom prst="triangle">
              <a:avLst>
                <a:gd name="adj" fmla="val 50000"/>
              </a:avLst>
            </a:prstGeom>
            <a:solidFill>
              <a:srgbClr val="6699FF"/>
            </a:solidFill>
            <a:ln w="25400">
              <a:solidFill>
                <a:srgbClr val="0000FF"/>
              </a:solidFill>
              <a:miter lim="800000"/>
              <a:headEnd/>
              <a:tailEnd/>
            </a:ln>
          </p:spPr>
          <p:txBody>
            <a:bodyPr rot="10800000" wrap="none" anchor="ctr"/>
            <a:lstStyle/>
            <a:p>
              <a:pPr algn="ctr" eaLnBrk="1" hangingPunct="1"/>
              <a:endParaRPr lang="en-US" sz="1100" b="1"/>
            </a:p>
          </p:txBody>
        </p:sp>
        <p:sp>
          <p:nvSpPr>
            <p:cNvPr id="49243" name="AutoShape 163"/>
            <p:cNvSpPr>
              <a:spLocks noChangeArrowheads="1"/>
            </p:cNvSpPr>
            <p:nvPr/>
          </p:nvSpPr>
          <p:spPr bwMode="auto">
            <a:xfrm rot="10107627" flipV="1">
              <a:off x="1592" y="1531"/>
              <a:ext cx="39" cy="39"/>
            </a:xfrm>
            <a:prstGeom prst="triangle">
              <a:avLst>
                <a:gd name="adj" fmla="val 50000"/>
              </a:avLst>
            </a:prstGeom>
            <a:solidFill>
              <a:srgbClr val="6699FF"/>
            </a:solidFill>
            <a:ln w="25400">
              <a:solidFill>
                <a:srgbClr val="0000FF"/>
              </a:solidFill>
              <a:miter lim="800000"/>
              <a:headEnd/>
              <a:tailEnd/>
            </a:ln>
          </p:spPr>
          <p:txBody>
            <a:bodyPr wrap="none" anchor="ctr"/>
            <a:lstStyle/>
            <a:p>
              <a:pPr algn="ctr" eaLnBrk="1" hangingPunct="1"/>
              <a:endParaRPr lang="en-US" sz="1100" b="1"/>
            </a:p>
          </p:txBody>
        </p:sp>
        <p:sp>
          <p:nvSpPr>
            <p:cNvPr id="49244" name="AutoShape 164"/>
            <p:cNvSpPr>
              <a:spLocks noChangeArrowheads="1"/>
            </p:cNvSpPr>
            <p:nvPr/>
          </p:nvSpPr>
          <p:spPr bwMode="auto">
            <a:xfrm rot="7760400">
              <a:off x="1397" y="1431"/>
              <a:ext cx="39" cy="39"/>
            </a:xfrm>
            <a:prstGeom prst="triangle">
              <a:avLst>
                <a:gd name="adj" fmla="val 50000"/>
              </a:avLst>
            </a:prstGeom>
            <a:solidFill>
              <a:srgbClr val="6699FF"/>
            </a:solidFill>
            <a:ln w="25400">
              <a:solidFill>
                <a:srgbClr val="0000FF"/>
              </a:solidFill>
              <a:miter lim="800000"/>
              <a:headEnd/>
              <a:tailEnd/>
            </a:ln>
          </p:spPr>
          <p:txBody>
            <a:bodyPr rot="10800000" vert="eaVert" wrap="none" anchor="ctr"/>
            <a:lstStyle/>
            <a:p>
              <a:pPr algn="ctr" eaLnBrk="1" hangingPunct="1"/>
              <a:endParaRPr lang="en-US" sz="1100" b="1"/>
            </a:p>
          </p:txBody>
        </p:sp>
        <p:sp>
          <p:nvSpPr>
            <p:cNvPr id="49245" name="AutoShape 165"/>
            <p:cNvSpPr>
              <a:spLocks noChangeArrowheads="1"/>
            </p:cNvSpPr>
            <p:nvPr/>
          </p:nvSpPr>
          <p:spPr bwMode="auto">
            <a:xfrm rot="13839600" flipH="1">
              <a:off x="1677" y="1430"/>
              <a:ext cx="39" cy="39"/>
            </a:xfrm>
            <a:prstGeom prst="triangle">
              <a:avLst>
                <a:gd name="adj" fmla="val 50000"/>
              </a:avLst>
            </a:prstGeom>
            <a:solidFill>
              <a:srgbClr val="6699FF"/>
            </a:solidFill>
            <a:ln w="25400">
              <a:solidFill>
                <a:srgbClr val="0000FF"/>
              </a:solidFill>
              <a:miter lim="800000"/>
              <a:headEnd/>
              <a:tailEnd/>
            </a:ln>
          </p:spPr>
          <p:txBody>
            <a:bodyPr vert="eaVert" wrap="none" anchor="ctr"/>
            <a:lstStyle/>
            <a:p>
              <a:pPr algn="ctr" eaLnBrk="1" hangingPunct="1"/>
              <a:endParaRPr lang="en-US" sz="1100" b="1"/>
            </a:p>
          </p:txBody>
        </p:sp>
        <p:sp>
          <p:nvSpPr>
            <p:cNvPr id="49246" name="AutoShape 166"/>
            <p:cNvSpPr>
              <a:spLocks noChangeArrowheads="1"/>
            </p:cNvSpPr>
            <p:nvPr/>
          </p:nvSpPr>
          <p:spPr bwMode="auto">
            <a:xfrm rot="-9782409" flipH="1" flipV="1">
              <a:off x="1480" y="1530"/>
              <a:ext cx="39" cy="39"/>
            </a:xfrm>
            <a:prstGeom prst="triangle">
              <a:avLst>
                <a:gd name="adj" fmla="val 50000"/>
              </a:avLst>
            </a:prstGeom>
            <a:solidFill>
              <a:srgbClr val="6699FF"/>
            </a:solidFill>
            <a:ln w="25400">
              <a:solidFill>
                <a:srgbClr val="0000FF"/>
              </a:solidFill>
              <a:miter lim="800000"/>
              <a:headEnd/>
              <a:tailEnd/>
            </a:ln>
          </p:spPr>
          <p:txBody>
            <a:bodyPr wrap="none" anchor="ctr"/>
            <a:lstStyle/>
            <a:p>
              <a:pPr algn="ctr" eaLnBrk="1" hangingPunct="1"/>
              <a:endParaRPr lang="en-US" sz="1100" b="1"/>
            </a:p>
          </p:txBody>
        </p:sp>
        <p:sp>
          <p:nvSpPr>
            <p:cNvPr id="49247" name="AutoShape 167"/>
            <p:cNvSpPr>
              <a:spLocks noChangeArrowheads="1"/>
            </p:cNvSpPr>
            <p:nvPr/>
          </p:nvSpPr>
          <p:spPr bwMode="auto">
            <a:xfrm rot="13839600" flipV="1">
              <a:off x="1392" y="1488"/>
              <a:ext cx="39" cy="39"/>
            </a:xfrm>
            <a:prstGeom prst="triangle">
              <a:avLst>
                <a:gd name="adj" fmla="val 50000"/>
              </a:avLst>
            </a:prstGeom>
            <a:solidFill>
              <a:srgbClr val="6699FF"/>
            </a:solidFill>
            <a:ln w="25400">
              <a:solidFill>
                <a:srgbClr val="0000FF"/>
              </a:solidFill>
              <a:miter lim="800000"/>
              <a:headEnd/>
              <a:tailEnd/>
            </a:ln>
          </p:spPr>
          <p:txBody>
            <a:bodyPr rot="10800000" vert="eaVert" wrap="none" anchor="ctr"/>
            <a:lstStyle/>
            <a:p>
              <a:pPr algn="ctr" eaLnBrk="1" hangingPunct="1"/>
              <a:endParaRPr lang="en-US" sz="1100" b="1"/>
            </a:p>
          </p:txBody>
        </p:sp>
        <p:sp>
          <p:nvSpPr>
            <p:cNvPr id="49248" name="AutoShape 168"/>
            <p:cNvSpPr>
              <a:spLocks noChangeArrowheads="1"/>
            </p:cNvSpPr>
            <p:nvPr/>
          </p:nvSpPr>
          <p:spPr bwMode="auto">
            <a:xfrm rot="7760400" flipH="1" flipV="1">
              <a:off x="1678" y="1490"/>
              <a:ext cx="39" cy="39"/>
            </a:xfrm>
            <a:prstGeom prst="triangle">
              <a:avLst>
                <a:gd name="adj" fmla="val 50000"/>
              </a:avLst>
            </a:prstGeom>
            <a:solidFill>
              <a:srgbClr val="6699FF"/>
            </a:solidFill>
            <a:ln w="25400">
              <a:solidFill>
                <a:srgbClr val="0000FF"/>
              </a:solidFill>
              <a:miter lim="800000"/>
              <a:headEnd/>
              <a:tailEnd/>
            </a:ln>
          </p:spPr>
          <p:txBody>
            <a:bodyPr vert="eaVert" wrap="none" anchor="ctr"/>
            <a:lstStyle/>
            <a:p>
              <a:pPr algn="ctr" eaLnBrk="1" hangingPunct="1"/>
              <a:endParaRPr lang="en-US" sz="1100" b="1"/>
            </a:p>
          </p:txBody>
        </p:sp>
      </p:grpSp>
      <p:sp>
        <p:nvSpPr>
          <p:cNvPr id="49170" name="Text Box 3"/>
          <p:cNvSpPr txBox="1">
            <a:spLocks noChangeArrowheads="1"/>
          </p:cNvSpPr>
          <p:nvPr/>
        </p:nvSpPr>
        <p:spPr bwMode="auto">
          <a:xfrm>
            <a:off x="2286000" y="6546851"/>
            <a:ext cx="2286000" cy="1358900"/>
          </a:xfrm>
          <a:prstGeom prst="rect">
            <a:avLst/>
          </a:prstGeom>
          <a:solidFill>
            <a:schemeClr val="bg1"/>
          </a:solidFill>
          <a:ln w="38100">
            <a:solidFill>
              <a:schemeClr val="tx1"/>
            </a:solidFill>
            <a:miter lim="800000"/>
            <a:headEnd/>
            <a:tailEnd/>
          </a:ln>
        </p:spPr>
        <p:txBody>
          <a:bodyPr anchor="ctr"/>
          <a:lstStyle/>
          <a:p>
            <a:pPr algn="r" eaLnBrk="1" hangingPunct="1">
              <a:spcBef>
                <a:spcPct val="50000"/>
              </a:spcBef>
            </a:pPr>
            <a:r>
              <a:rPr lang="en-US" sz="1000" dirty="0"/>
              <a:t>	              </a:t>
            </a:r>
            <a:r>
              <a:rPr lang="en-US" sz="1600" b="1" dirty="0" smtClean="0"/>
              <a:t>CORDON &amp; </a:t>
            </a:r>
            <a:r>
              <a:rPr lang="en-US" sz="1600" b="1" dirty="0"/>
              <a:t>SEARCH</a:t>
            </a:r>
          </a:p>
        </p:txBody>
      </p:sp>
      <p:grpSp>
        <p:nvGrpSpPr>
          <p:cNvPr id="29" name="Group 169"/>
          <p:cNvGrpSpPr>
            <a:grpSpLocks/>
          </p:cNvGrpSpPr>
          <p:nvPr/>
        </p:nvGrpSpPr>
        <p:grpSpPr bwMode="auto">
          <a:xfrm>
            <a:off x="2384823" y="6860117"/>
            <a:ext cx="887015" cy="787400"/>
            <a:chOff x="1344" y="1344"/>
            <a:chExt cx="428" cy="272"/>
          </a:xfrm>
        </p:grpSpPr>
        <p:grpSp>
          <p:nvGrpSpPr>
            <p:cNvPr id="30" name="Group 170"/>
            <p:cNvGrpSpPr>
              <a:grpSpLocks/>
            </p:cNvGrpSpPr>
            <p:nvPr/>
          </p:nvGrpSpPr>
          <p:grpSpPr bwMode="auto">
            <a:xfrm>
              <a:off x="1344" y="1344"/>
              <a:ext cx="428" cy="272"/>
              <a:chOff x="960" y="1056"/>
              <a:chExt cx="908" cy="576"/>
            </a:xfrm>
          </p:grpSpPr>
          <p:sp>
            <p:nvSpPr>
              <p:cNvPr id="49231" name="Oval 171"/>
              <p:cNvSpPr>
                <a:spLocks noChangeArrowheads="1"/>
              </p:cNvSpPr>
              <p:nvPr/>
            </p:nvSpPr>
            <p:spPr bwMode="auto">
              <a:xfrm>
                <a:off x="1041" y="1142"/>
                <a:ext cx="746" cy="407"/>
              </a:xfrm>
              <a:prstGeom prst="ellipse">
                <a:avLst/>
              </a:prstGeom>
              <a:solidFill>
                <a:srgbClr val="6699FF"/>
              </a:solidFill>
              <a:ln w="25400">
                <a:solidFill>
                  <a:srgbClr val="0000FF"/>
                </a:solidFill>
                <a:round/>
                <a:headEnd/>
                <a:tailEnd/>
              </a:ln>
            </p:spPr>
            <p:txBody>
              <a:bodyPr wrap="none" anchor="ctr"/>
              <a:lstStyle/>
              <a:p>
                <a:pPr algn="ctr" eaLnBrk="1" hangingPunct="1"/>
                <a:r>
                  <a:rPr lang="en-US" sz="1000" b="1">
                    <a:solidFill>
                      <a:schemeClr val="bg1"/>
                    </a:solidFill>
                  </a:rPr>
                  <a:t>SEARCH</a:t>
                </a:r>
              </a:p>
            </p:txBody>
          </p:sp>
          <p:sp>
            <p:nvSpPr>
              <p:cNvPr id="49232" name="AutoShape 172"/>
              <p:cNvSpPr>
                <a:spLocks noChangeArrowheads="1"/>
              </p:cNvSpPr>
              <p:nvPr/>
            </p:nvSpPr>
            <p:spPr bwMode="auto">
              <a:xfrm>
                <a:off x="1373" y="1056"/>
                <a:ext cx="82" cy="83"/>
              </a:xfrm>
              <a:prstGeom prst="triangle">
                <a:avLst>
                  <a:gd name="adj" fmla="val 50000"/>
                </a:avLst>
              </a:prstGeom>
              <a:solidFill>
                <a:srgbClr val="6699FF"/>
              </a:solidFill>
              <a:ln w="25400">
                <a:solidFill>
                  <a:srgbClr val="0000FF"/>
                </a:solidFill>
                <a:miter lim="800000"/>
                <a:headEnd/>
                <a:tailEnd/>
              </a:ln>
            </p:spPr>
            <p:txBody>
              <a:bodyPr wrap="none" anchor="ctr"/>
              <a:lstStyle/>
              <a:p>
                <a:pPr algn="ctr" eaLnBrk="1" hangingPunct="1"/>
                <a:endParaRPr lang="en-US" sz="1100" b="1"/>
              </a:p>
            </p:txBody>
          </p:sp>
          <p:sp>
            <p:nvSpPr>
              <p:cNvPr id="49233" name="AutoShape 173"/>
              <p:cNvSpPr>
                <a:spLocks noChangeArrowheads="1"/>
              </p:cNvSpPr>
              <p:nvPr/>
            </p:nvSpPr>
            <p:spPr bwMode="auto">
              <a:xfrm rot="1757482">
                <a:off x="1644" y="1116"/>
                <a:ext cx="83" cy="83"/>
              </a:xfrm>
              <a:prstGeom prst="triangle">
                <a:avLst>
                  <a:gd name="adj" fmla="val 50000"/>
                </a:avLst>
              </a:prstGeom>
              <a:solidFill>
                <a:srgbClr val="6699FF"/>
              </a:solidFill>
              <a:ln w="25400">
                <a:solidFill>
                  <a:srgbClr val="0000FF"/>
                </a:solidFill>
                <a:miter lim="800000"/>
                <a:headEnd/>
                <a:tailEnd/>
              </a:ln>
            </p:spPr>
            <p:txBody>
              <a:bodyPr wrap="none" anchor="ctr"/>
              <a:lstStyle/>
              <a:p>
                <a:pPr algn="ctr" eaLnBrk="1" hangingPunct="1"/>
                <a:endParaRPr lang="en-US" sz="1100" b="1"/>
              </a:p>
            </p:txBody>
          </p:sp>
          <p:sp>
            <p:nvSpPr>
              <p:cNvPr id="49234" name="AutoShape 174"/>
              <p:cNvSpPr>
                <a:spLocks noChangeArrowheads="1"/>
              </p:cNvSpPr>
              <p:nvPr/>
            </p:nvSpPr>
            <p:spPr bwMode="auto">
              <a:xfrm rot="5400000">
                <a:off x="1786" y="1300"/>
                <a:ext cx="82" cy="83"/>
              </a:xfrm>
              <a:prstGeom prst="triangle">
                <a:avLst>
                  <a:gd name="adj" fmla="val 50000"/>
                </a:avLst>
              </a:prstGeom>
              <a:solidFill>
                <a:srgbClr val="6699FF"/>
              </a:solidFill>
              <a:ln w="25400">
                <a:solidFill>
                  <a:srgbClr val="0000FF"/>
                </a:solidFill>
                <a:miter lim="800000"/>
                <a:headEnd/>
                <a:tailEnd/>
              </a:ln>
            </p:spPr>
            <p:txBody>
              <a:bodyPr rot="10800000" vert="eaVert" wrap="none" anchor="ctr"/>
              <a:lstStyle/>
              <a:p>
                <a:pPr algn="ctr" eaLnBrk="1" hangingPunct="1"/>
                <a:endParaRPr lang="en-US" sz="1100" b="1"/>
              </a:p>
            </p:txBody>
          </p:sp>
          <p:sp>
            <p:nvSpPr>
              <p:cNvPr id="49235" name="AutoShape 175"/>
              <p:cNvSpPr>
                <a:spLocks noChangeArrowheads="1"/>
              </p:cNvSpPr>
              <p:nvPr/>
            </p:nvSpPr>
            <p:spPr bwMode="auto">
              <a:xfrm rot="-5400000">
                <a:off x="961" y="1300"/>
                <a:ext cx="82" cy="83"/>
              </a:xfrm>
              <a:prstGeom prst="triangle">
                <a:avLst>
                  <a:gd name="adj" fmla="val 50000"/>
                </a:avLst>
              </a:prstGeom>
              <a:solidFill>
                <a:srgbClr val="6699FF"/>
              </a:solidFill>
              <a:ln w="25400">
                <a:solidFill>
                  <a:srgbClr val="0000FF"/>
                </a:solidFill>
                <a:miter lim="800000"/>
                <a:headEnd/>
                <a:tailEnd/>
              </a:ln>
            </p:spPr>
            <p:txBody>
              <a:bodyPr vert="eaVert" wrap="none" anchor="ctr"/>
              <a:lstStyle/>
              <a:p>
                <a:pPr algn="ctr" eaLnBrk="1" hangingPunct="1"/>
                <a:endParaRPr lang="en-US" sz="1100" b="1"/>
              </a:p>
            </p:txBody>
          </p:sp>
          <p:sp>
            <p:nvSpPr>
              <p:cNvPr id="49236" name="AutoShape 176"/>
              <p:cNvSpPr>
                <a:spLocks noChangeArrowheads="1"/>
              </p:cNvSpPr>
              <p:nvPr/>
            </p:nvSpPr>
            <p:spPr bwMode="auto">
              <a:xfrm rot="10800000">
                <a:off x="1373" y="1549"/>
                <a:ext cx="82" cy="83"/>
              </a:xfrm>
              <a:prstGeom prst="triangle">
                <a:avLst>
                  <a:gd name="adj" fmla="val 50000"/>
                </a:avLst>
              </a:prstGeom>
              <a:solidFill>
                <a:srgbClr val="6699FF"/>
              </a:solidFill>
              <a:ln w="25400">
                <a:solidFill>
                  <a:srgbClr val="0000FF"/>
                </a:solidFill>
                <a:miter lim="800000"/>
                <a:headEnd/>
                <a:tailEnd/>
              </a:ln>
            </p:spPr>
            <p:txBody>
              <a:bodyPr rot="10800000" wrap="none" anchor="ctr"/>
              <a:lstStyle/>
              <a:p>
                <a:pPr algn="ctr" eaLnBrk="1" hangingPunct="1"/>
                <a:endParaRPr lang="en-US" sz="1100" b="1"/>
              </a:p>
            </p:txBody>
          </p:sp>
          <p:sp>
            <p:nvSpPr>
              <p:cNvPr id="49237" name="AutoShape 177"/>
              <p:cNvSpPr>
                <a:spLocks noChangeArrowheads="1"/>
              </p:cNvSpPr>
              <p:nvPr/>
            </p:nvSpPr>
            <p:spPr bwMode="auto">
              <a:xfrm rot="12440974" flipH="1">
                <a:off x="1088" y="1485"/>
                <a:ext cx="83" cy="83"/>
              </a:xfrm>
              <a:prstGeom prst="triangle">
                <a:avLst>
                  <a:gd name="adj" fmla="val 50000"/>
                </a:avLst>
              </a:prstGeom>
              <a:solidFill>
                <a:srgbClr val="6699FF"/>
              </a:solidFill>
              <a:ln w="25400">
                <a:solidFill>
                  <a:srgbClr val="0000FF"/>
                </a:solidFill>
                <a:miter lim="800000"/>
                <a:headEnd/>
                <a:tailEnd/>
              </a:ln>
            </p:spPr>
            <p:txBody>
              <a:bodyPr rot="10800000" wrap="none" anchor="ctr"/>
              <a:lstStyle/>
              <a:p>
                <a:pPr algn="ctr" eaLnBrk="1" hangingPunct="1"/>
                <a:endParaRPr lang="en-US" sz="1100" b="1"/>
              </a:p>
            </p:txBody>
          </p:sp>
          <p:sp>
            <p:nvSpPr>
              <p:cNvPr id="49238" name="AutoShape 178"/>
              <p:cNvSpPr>
                <a:spLocks noChangeArrowheads="1"/>
              </p:cNvSpPr>
              <p:nvPr/>
            </p:nvSpPr>
            <p:spPr bwMode="auto">
              <a:xfrm rot="9042518" flipH="1">
                <a:off x="1630" y="1497"/>
                <a:ext cx="83" cy="83"/>
              </a:xfrm>
              <a:prstGeom prst="triangle">
                <a:avLst>
                  <a:gd name="adj" fmla="val 50000"/>
                </a:avLst>
              </a:prstGeom>
              <a:solidFill>
                <a:srgbClr val="6699FF"/>
              </a:solidFill>
              <a:ln w="25400">
                <a:solidFill>
                  <a:srgbClr val="0000FF"/>
                </a:solidFill>
                <a:miter lim="800000"/>
                <a:headEnd/>
                <a:tailEnd/>
              </a:ln>
            </p:spPr>
            <p:txBody>
              <a:bodyPr rot="10800000" wrap="none" anchor="ctr"/>
              <a:lstStyle/>
              <a:p>
                <a:pPr algn="ctr" eaLnBrk="1" hangingPunct="1"/>
                <a:endParaRPr lang="en-US" sz="1100" b="1"/>
              </a:p>
            </p:txBody>
          </p:sp>
          <p:sp>
            <p:nvSpPr>
              <p:cNvPr id="49239" name="AutoShape 179"/>
              <p:cNvSpPr>
                <a:spLocks noChangeArrowheads="1"/>
              </p:cNvSpPr>
              <p:nvPr/>
            </p:nvSpPr>
            <p:spPr bwMode="auto">
              <a:xfrm rot="-1561775">
                <a:off x="1110" y="1111"/>
                <a:ext cx="83" cy="83"/>
              </a:xfrm>
              <a:prstGeom prst="triangle">
                <a:avLst>
                  <a:gd name="adj" fmla="val 50000"/>
                </a:avLst>
              </a:prstGeom>
              <a:solidFill>
                <a:srgbClr val="6699FF"/>
              </a:solidFill>
              <a:ln w="25400">
                <a:solidFill>
                  <a:srgbClr val="0000FF"/>
                </a:solidFill>
                <a:miter lim="800000"/>
                <a:headEnd/>
                <a:tailEnd/>
              </a:ln>
            </p:spPr>
            <p:txBody>
              <a:bodyPr wrap="none" anchor="ctr"/>
              <a:lstStyle/>
              <a:p>
                <a:pPr algn="ctr" eaLnBrk="1" hangingPunct="1"/>
                <a:endParaRPr lang="en-US" sz="1100" b="1"/>
              </a:p>
            </p:txBody>
          </p:sp>
        </p:grpSp>
        <p:sp>
          <p:nvSpPr>
            <p:cNvPr id="49223" name="AutoShape 180"/>
            <p:cNvSpPr>
              <a:spLocks noChangeArrowheads="1"/>
            </p:cNvSpPr>
            <p:nvPr/>
          </p:nvSpPr>
          <p:spPr bwMode="auto">
            <a:xfrm rot="9782409" flipH="1">
              <a:off x="1485" y="1389"/>
              <a:ext cx="39" cy="39"/>
            </a:xfrm>
            <a:prstGeom prst="triangle">
              <a:avLst>
                <a:gd name="adj" fmla="val 50000"/>
              </a:avLst>
            </a:prstGeom>
            <a:solidFill>
              <a:srgbClr val="6699FF"/>
            </a:solidFill>
            <a:ln w="25400">
              <a:solidFill>
                <a:srgbClr val="0000FF"/>
              </a:solidFill>
              <a:miter lim="800000"/>
              <a:headEnd/>
              <a:tailEnd/>
            </a:ln>
          </p:spPr>
          <p:txBody>
            <a:bodyPr rot="10800000" wrap="none" anchor="ctr"/>
            <a:lstStyle/>
            <a:p>
              <a:pPr algn="ctr" eaLnBrk="1" hangingPunct="1"/>
              <a:endParaRPr lang="en-US" sz="1100" b="1"/>
            </a:p>
          </p:txBody>
        </p:sp>
        <p:sp>
          <p:nvSpPr>
            <p:cNvPr id="49224" name="AutoShape 181"/>
            <p:cNvSpPr>
              <a:spLocks noChangeArrowheads="1"/>
            </p:cNvSpPr>
            <p:nvPr/>
          </p:nvSpPr>
          <p:spPr bwMode="auto">
            <a:xfrm rot="-9782409">
              <a:off x="1591" y="1392"/>
              <a:ext cx="39" cy="39"/>
            </a:xfrm>
            <a:prstGeom prst="triangle">
              <a:avLst>
                <a:gd name="adj" fmla="val 50000"/>
              </a:avLst>
            </a:prstGeom>
            <a:solidFill>
              <a:srgbClr val="6699FF"/>
            </a:solidFill>
            <a:ln w="25400">
              <a:solidFill>
                <a:srgbClr val="0000FF"/>
              </a:solidFill>
              <a:miter lim="800000"/>
              <a:headEnd/>
              <a:tailEnd/>
            </a:ln>
          </p:spPr>
          <p:txBody>
            <a:bodyPr rot="10800000" wrap="none" anchor="ctr"/>
            <a:lstStyle/>
            <a:p>
              <a:pPr algn="ctr" eaLnBrk="1" hangingPunct="1"/>
              <a:endParaRPr lang="en-US" sz="1100" b="1"/>
            </a:p>
          </p:txBody>
        </p:sp>
        <p:sp>
          <p:nvSpPr>
            <p:cNvPr id="49225" name="AutoShape 182"/>
            <p:cNvSpPr>
              <a:spLocks noChangeArrowheads="1"/>
            </p:cNvSpPr>
            <p:nvPr/>
          </p:nvSpPr>
          <p:spPr bwMode="auto">
            <a:xfrm rot="10107627" flipV="1">
              <a:off x="1592" y="1531"/>
              <a:ext cx="39" cy="39"/>
            </a:xfrm>
            <a:prstGeom prst="triangle">
              <a:avLst>
                <a:gd name="adj" fmla="val 50000"/>
              </a:avLst>
            </a:prstGeom>
            <a:solidFill>
              <a:srgbClr val="6699FF"/>
            </a:solidFill>
            <a:ln w="25400">
              <a:solidFill>
                <a:srgbClr val="0000FF"/>
              </a:solidFill>
              <a:miter lim="800000"/>
              <a:headEnd/>
              <a:tailEnd/>
            </a:ln>
          </p:spPr>
          <p:txBody>
            <a:bodyPr wrap="none" anchor="ctr"/>
            <a:lstStyle/>
            <a:p>
              <a:pPr algn="ctr" eaLnBrk="1" hangingPunct="1"/>
              <a:endParaRPr lang="en-US" sz="1100" b="1"/>
            </a:p>
          </p:txBody>
        </p:sp>
        <p:sp>
          <p:nvSpPr>
            <p:cNvPr id="49226" name="AutoShape 183"/>
            <p:cNvSpPr>
              <a:spLocks noChangeArrowheads="1"/>
            </p:cNvSpPr>
            <p:nvPr/>
          </p:nvSpPr>
          <p:spPr bwMode="auto">
            <a:xfrm rot="7760400">
              <a:off x="1397" y="1431"/>
              <a:ext cx="39" cy="39"/>
            </a:xfrm>
            <a:prstGeom prst="triangle">
              <a:avLst>
                <a:gd name="adj" fmla="val 50000"/>
              </a:avLst>
            </a:prstGeom>
            <a:solidFill>
              <a:srgbClr val="6699FF"/>
            </a:solidFill>
            <a:ln w="25400">
              <a:solidFill>
                <a:srgbClr val="0000FF"/>
              </a:solidFill>
              <a:miter lim="800000"/>
              <a:headEnd/>
              <a:tailEnd/>
            </a:ln>
          </p:spPr>
          <p:txBody>
            <a:bodyPr rot="10800000" vert="eaVert" wrap="none" anchor="ctr"/>
            <a:lstStyle/>
            <a:p>
              <a:pPr algn="ctr" eaLnBrk="1" hangingPunct="1"/>
              <a:endParaRPr lang="en-US" sz="1100" b="1"/>
            </a:p>
          </p:txBody>
        </p:sp>
        <p:sp>
          <p:nvSpPr>
            <p:cNvPr id="49227" name="AutoShape 184"/>
            <p:cNvSpPr>
              <a:spLocks noChangeArrowheads="1"/>
            </p:cNvSpPr>
            <p:nvPr/>
          </p:nvSpPr>
          <p:spPr bwMode="auto">
            <a:xfrm rot="13839600" flipH="1">
              <a:off x="1677" y="1430"/>
              <a:ext cx="39" cy="39"/>
            </a:xfrm>
            <a:prstGeom prst="triangle">
              <a:avLst>
                <a:gd name="adj" fmla="val 50000"/>
              </a:avLst>
            </a:prstGeom>
            <a:solidFill>
              <a:srgbClr val="6699FF"/>
            </a:solidFill>
            <a:ln w="25400">
              <a:solidFill>
                <a:srgbClr val="0000FF"/>
              </a:solidFill>
              <a:miter lim="800000"/>
              <a:headEnd/>
              <a:tailEnd/>
            </a:ln>
          </p:spPr>
          <p:txBody>
            <a:bodyPr vert="eaVert" wrap="none" anchor="ctr"/>
            <a:lstStyle/>
            <a:p>
              <a:pPr algn="ctr" eaLnBrk="1" hangingPunct="1"/>
              <a:endParaRPr lang="en-US" sz="1100" b="1"/>
            </a:p>
          </p:txBody>
        </p:sp>
        <p:sp>
          <p:nvSpPr>
            <p:cNvPr id="49228" name="AutoShape 185"/>
            <p:cNvSpPr>
              <a:spLocks noChangeArrowheads="1"/>
            </p:cNvSpPr>
            <p:nvPr/>
          </p:nvSpPr>
          <p:spPr bwMode="auto">
            <a:xfrm rot="-9782409" flipH="1" flipV="1">
              <a:off x="1480" y="1530"/>
              <a:ext cx="39" cy="39"/>
            </a:xfrm>
            <a:prstGeom prst="triangle">
              <a:avLst>
                <a:gd name="adj" fmla="val 50000"/>
              </a:avLst>
            </a:prstGeom>
            <a:solidFill>
              <a:srgbClr val="6699FF"/>
            </a:solidFill>
            <a:ln w="25400">
              <a:solidFill>
                <a:srgbClr val="0000FF"/>
              </a:solidFill>
              <a:miter lim="800000"/>
              <a:headEnd/>
              <a:tailEnd/>
            </a:ln>
          </p:spPr>
          <p:txBody>
            <a:bodyPr wrap="none" anchor="ctr"/>
            <a:lstStyle/>
            <a:p>
              <a:pPr algn="ctr" eaLnBrk="1" hangingPunct="1"/>
              <a:endParaRPr lang="en-US" sz="1100" b="1"/>
            </a:p>
          </p:txBody>
        </p:sp>
        <p:sp>
          <p:nvSpPr>
            <p:cNvPr id="49229" name="AutoShape 186"/>
            <p:cNvSpPr>
              <a:spLocks noChangeArrowheads="1"/>
            </p:cNvSpPr>
            <p:nvPr/>
          </p:nvSpPr>
          <p:spPr bwMode="auto">
            <a:xfrm rot="13839600" flipV="1">
              <a:off x="1392" y="1488"/>
              <a:ext cx="39" cy="39"/>
            </a:xfrm>
            <a:prstGeom prst="triangle">
              <a:avLst>
                <a:gd name="adj" fmla="val 50000"/>
              </a:avLst>
            </a:prstGeom>
            <a:solidFill>
              <a:srgbClr val="6699FF"/>
            </a:solidFill>
            <a:ln w="25400">
              <a:solidFill>
                <a:srgbClr val="0000FF"/>
              </a:solidFill>
              <a:miter lim="800000"/>
              <a:headEnd/>
              <a:tailEnd/>
            </a:ln>
          </p:spPr>
          <p:txBody>
            <a:bodyPr rot="10800000" vert="eaVert" wrap="none" anchor="ctr"/>
            <a:lstStyle/>
            <a:p>
              <a:pPr algn="ctr" eaLnBrk="1" hangingPunct="1"/>
              <a:endParaRPr lang="en-US" sz="1100" b="1"/>
            </a:p>
          </p:txBody>
        </p:sp>
        <p:sp>
          <p:nvSpPr>
            <p:cNvPr id="49230" name="AutoShape 187"/>
            <p:cNvSpPr>
              <a:spLocks noChangeArrowheads="1"/>
            </p:cNvSpPr>
            <p:nvPr/>
          </p:nvSpPr>
          <p:spPr bwMode="auto">
            <a:xfrm rot="7760400" flipH="1" flipV="1">
              <a:off x="1678" y="1490"/>
              <a:ext cx="39" cy="39"/>
            </a:xfrm>
            <a:prstGeom prst="triangle">
              <a:avLst>
                <a:gd name="adj" fmla="val 50000"/>
              </a:avLst>
            </a:prstGeom>
            <a:solidFill>
              <a:srgbClr val="6699FF"/>
            </a:solidFill>
            <a:ln w="25400">
              <a:solidFill>
                <a:srgbClr val="0000FF"/>
              </a:solidFill>
              <a:miter lim="800000"/>
              <a:headEnd/>
              <a:tailEnd/>
            </a:ln>
          </p:spPr>
          <p:txBody>
            <a:bodyPr vert="eaVert" wrap="none" anchor="ctr"/>
            <a:lstStyle/>
            <a:p>
              <a:pPr algn="ctr" eaLnBrk="1" hangingPunct="1"/>
              <a:endParaRPr lang="en-US" sz="1100" b="1"/>
            </a:p>
          </p:txBody>
        </p:sp>
      </p:grpSp>
      <p:grpSp>
        <p:nvGrpSpPr>
          <p:cNvPr id="31" name="Group 263"/>
          <p:cNvGrpSpPr>
            <a:grpSpLocks/>
          </p:cNvGrpSpPr>
          <p:nvPr/>
        </p:nvGrpSpPr>
        <p:grpSpPr bwMode="auto">
          <a:xfrm>
            <a:off x="4572000" y="2635251"/>
            <a:ext cx="2286000" cy="1320800"/>
            <a:chOff x="-2400" y="2448"/>
            <a:chExt cx="1104" cy="288"/>
          </a:xfrm>
        </p:grpSpPr>
        <p:sp>
          <p:nvSpPr>
            <p:cNvPr id="49218" name="Text Box 6"/>
            <p:cNvSpPr txBox="1">
              <a:spLocks noChangeArrowheads="1"/>
            </p:cNvSpPr>
            <p:nvPr/>
          </p:nvSpPr>
          <p:spPr bwMode="auto">
            <a:xfrm>
              <a:off x="-2400" y="2448"/>
              <a:ext cx="1104" cy="288"/>
            </a:xfrm>
            <a:prstGeom prst="rect">
              <a:avLst/>
            </a:prstGeom>
            <a:solidFill>
              <a:schemeClr val="bg1"/>
            </a:solidFill>
            <a:ln w="38100">
              <a:solidFill>
                <a:schemeClr val="tx1"/>
              </a:solidFill>
              <a:miter lim="800000"/>
              <a:headEnd/>
              <a:tailEnd/>
            </a:ln>
          </p:spPr>
          <p:txBody>
            <a:bodyPr anchor="ctr"/>
            <a:lstStyle/>
            <a:p>
              <a:pPr eaLnBrk="1" hangingPunct="1">
                <a:spcBef>
                  <a:spcPct val="50000"/>
                </a:spcBef>
              </a:pPr>
              <a:r>
                <a:rPr lang="en-US" sz="1600" b="1"/>
                <a:t>	CHECKPOINT</a:t>
              </a:r>
            </a:p>
          </p:txBody>
        </p:sp>
        <p:grpSp>
          <p:nvGrpSpPr>
            <p:cNvPr id="49280" name="Group 198"/>
            <p:cNvGrpSpPr>
              <a:grpSpLocks/>
            </p:cNvGrpSpPr>
            <p:nvPr/>
          </p:nvGrpSpPr>
          <p:grpSpPr bwMode="auto">
            <a:xfrm>
              <a:off x="-2309" y="2502"/>
              <a:ext cx="96" cy="192"/>
              <a:chOff x="3264" y="2544"/>
              <a:chExt cx="96" cy="192"/>
            </a:xfrm>
          </p:grpSpPr>
          <p:sp>
            <p:nvSpPr>
              <p:cNvPr id="49220" name="Rectangle 199"/>
              <p:cNvSpPr>
                <a:spLocks noChangeArrowheads="1"/>
              </p:cNvSpPr>
              <p:nvPr/>
            </p:nvSpPr>
            <p:spPr bwMode="auto">
              <a:xfrm>
                <a:off x="3264" y="2544"/>
                <a:ext cx="96" cy="96"/>
              </a:xfrm>
              <a:prstGeom prst="rect">
                <a:avLst/>
              </a:prstGeom>
              <a:solidFill>
                <a:srgbClr val="0000CC"/>
              </a:solidFill>
              <a:ln w="19050">
                <a:solidFill>
                  <a:srgbClr val="0000FF"/>
                </a:solidFill>
                <a:miter lim="800000"/>
                <a:headEnd/>
                <a:tailEnd/>
              </a:ln>
            </p:spPr>
            <p:txBody>
              <a:bodyPr wrap="none" anchor="ctr"/>
              <a:lstStyle/>
              <a:p>
                <a:pPr algn="ctr" eaLnBrk="1" hangingPunct="1"/>
                <a:r>
                  <a:rPr lang="en-US" sz="1600" b="1">
                    <a:solidFill>
                      <a:schemeClr val="bg1"/>
                    </a:solidFill>
                  </a:rPr>
                  <a:t>1</a:t>
                </a:r>
              </a:p>
            </p:txBody>
          </p:sp>
          <p:sp>
            <p:nvSpPr>
              <p:cNvPr id="49221" name="AutoShape 200"/>
              <p:cNvSpPr>
                <a:spLocks noChangeArrowheads="1"/>
              </p:cNvSpPr>
              <p:nvPr/>
            </p:nvSpPr>
            <p:spPr bwMode="auto">
              <a:xfrm rot="10800000">
                <a:off x="3264" y="2640"/>
                <a:ext cx="96" cy="96"/>
              </a:xfrm>
              <a:prstGeom prst="triangle">
                <a:avLst>
                  <a:gd name="adj" fmla="val 50000"/>
                </a:avLst>
              </a:prstGeom>
              <a:solidFill>
                <a:srgbClr val="0000CC"/>
              </a:solidFill>
              <a:ln w="19050">
                <a:solidFill>
                  <a:srgbClr val="0000FF"/>
                </a:solidFill>
                <a:miter lim="800000"/>
                <a:headEnd/>
                <a:tailEnd/>
              </a:ln>
            </p:spPr>
            <p:txBody>
              <a:bodyPr rot="10800000" wrap="none" anchor="ctr"/>
              <a:lstStyle/>
              <a:p>
                <a:pPr algn="ctr" eaLnBrk="1" hangingPunct="1"/>
                <a:endParaRPr lang="en-US" sz="1100" b="1"/>
              </a:p>
            </p:txBody>
          </p:sp>
        </p:grpSp>
      </p:grpSp>
      <p:grpSp>
        <p:nvGrpSpPr>
          <p:cNvPr id="49281" name="Group 264"/>
          <p:cNvGrpSpPr>
            <a:grpSpLocks/>
          </p:cNvGrpSpPr>
          <p:nvPr/>
        </p:nvGrpSpPr>
        <p:grpSpPr bwMode="auto">
          <a:xfrm>
            <a:off x="4572000" y="3981451"/>
            <a:ext cx="2286000" cy="1257300"/>
            <a:chOff x="-3072" y="2880"/>
            <a:chExt cx="1104" cy="288"/>
          </a:xfrm>
        </p:grpSpPr>
        <p:sp>
          <p:nvSpPr>
            <p:cNvPr id="49213" name="Text Box 201"/>
            <p:cNvSpPr txBox="1">
              <a:spLocks noChangeArrowheads="1"/>
            </p:cNvSpPr>
            <p:nvPr/>
          </p:nvSpPr>
          <p:spPr bwMode="auto">
            <a:xfrm>
              <a:off x="-3072" y="2880"/>
              <a:ext cx="1104" cy="288"/>
            </a:xfrm>
            <a:prstGeom prst="rect">
              <a:avLst/>
            </a:prstGeom>
            <a:solidFill>
              <a:schemeClr val="bg1"/>
            </a:solidFill>
            <a:ln w="38100">
              <a:solidFill>
                <a:schemeClr val="tx1"/>
              </a:solidFill>
              <a:miter lim="800000"/>
              <a:headEnd/>
              <a:tailEnd/>
            </a:ln>
          </p:spPr>
          <p:txBody>
            <a:bodyPr anchor="ctr"/>
            <a:lstStyle/>
            <a:p>
              <a:pPr eaLnBrk="1" hangingPunct="1">
                <a:spcBef>
                  <a:spcPct val="50000"/>
                </a:spcBef>
              </a:pPr>
              <a:r>
                <a:rPr lang="en-US" sz="1000"/>
                <a:t>           	</a:t>
              </a:r>
              <a:r>
                <a:rPr lang="en-US" sz="1600" b="1"/>
                <a:t>BYPASS</a:t>
              </a:r>
            </a:p>
          </p:txBody>
        </p:sp>
        <p:grpSp>
          <p:nvGrpSpPr>
            <p:cNvPr id="49282" name="Group 202"/>
            <p:cNvGrpSpPr>
              <a:grpSpLocks/>
            </p:cNvGrpSpPr>
            <p:nvPr/>
          </p:nvGrpSpPr>
          <p:grpSpPr bwMode="auto">
            <a:xfrm>
              <a:off x="-3024" y="2952"/>
              <a:ext cx="240" cy="144"/>
              <a:chOff x="3120" y="3648"/>
              <a:chExt cx="240" cy="144"/>
            </a:xfrm>
          </p:grpSpPr>
          <p:sp>
            <p:nvSpPr>
              <p:cNvPr id="49215" name="Line 203"/>
              <p:cNvSpPr>
                <a:spLocks noChangeShapeType="1"/>
              </p:cNvSpPr>
              <p:nvPr/>
            </p:nvSpPr>
            <p:spPr bwMode="auto">
              <a:xfrm>
                <a:off x="3120" y="3660"/>
                <a:ext cx="240" cy="0"/>
              </a:xfrm>
              <a:prstGeom prst="line">
                <a:avLst/>
              </a:prstGeom>
              <a:noFill/>
              <a:ln w="38100">
                <a:solidFill>
                  <a:srgbClr val="0000FF"/>
                </a:solidFill>
                <a:round/>
                <a:headEnd/>
                <a:tailEnd type="triangle" w="med" len="med"/>
              </a:ln>
            </p:spPr>
            <p:txBody>
              <a:bodyPr/>
              <a:lstStyle/>
              <a:p>
                <a:endParaRPr lang="en-US"/>
              </a:p>
            </p:txBody>
          </p:sp>
          <p:sp>
            <p:nvSpPr>
              <p:cNvPr id="49216" name="Line 204"/>
              <p:cNvSpPr>
                <a:spLocks noChangeShapeType="1"/>
              </p:cNvSpPr>
              <p:nvPr/>
            </p:nvSpPr>
            <p:spPr bwMode="auto">
              <a:xfrm>
                <a:off x="3120" y="3780"/>
                <a:ext cx="240" cy="0"/>
              </a:xfrm>
              <a:prstGeom prst="line">
                <a:avLst/>
              </a:prstGeom>
              <a:noFill/>
              <a:ln w="38100">
                <a:solidFill>
                  <a:srgbClr val="0000FF"/>
                </a:solidFill>
                <a:round/>
                <a:headEnd/>
                <a:tailEnd type="triangle" w="med" len="med"/>
              </a:ln>
            </p:spPr>
            <p:txBody>
              <a:bodyPr/>
              <a:lstStyle/>
              <a:p>
                <a:endParaRPr lang="en-US"/>
              </a:p>
            </p:txBody>
          </p:sp>
          <p:sp>
            <p:nvSpPr>
              <p:cNvPr id="49217" name="Line 205"/>
              <p:cNvSpPr>
                <a:spLocks noChangeShapeType="1"/>
              </p:cNvSpPr>
              <p:nvPr/>
            </p:nvSpPr>
            <p:spPr bwMode="auto">
              <a:xfrm>
                <a:off x="3120" y="3648"/>
                <a:ext cx="0" cy="144"/>
              </a:xfrm>
              <a:prstGeom prst="line">
                <a:avLst/>
              </a:prstGeom>
              <a:noFill/>
              <a:ln w="38100">
                <a:solidFill>
                  <a:srgbClr val="0000FF"/>
                </a:solidFill>
                <a:round/>
                <a:headEnd/>
                <a:tailEnd/>
              </a:ln>
            </p:spPr>
            <p:txBody>
              <a:bodyPr/>
              <a:lstStyle/>
              <a:p>
                <a:endParaRPr lang="en-US"/>
              </a:p>
            </p:txBody>
          </p:sp>
        </p:grpSp>
      </p:grpSp>
      <p:grpSp>
        <p:nvGrpSpPr>
          <p:cNvPr id="49294" name="Group 248"/>
          <p:cNvGrpSpPr>
            <a:grpSpLocks/>
          </p:cNvGrpSpPr>
          <p:nvPr/>
        </p:nvGrpSpPr>
        <p:grpSpPr bwMode="auto">
          <a:xfrm>
            <a:off x="0" y="1"/>
            <a:ext cx="2282429" cy="1308100"/>
            <a:chOff x="-1629" y="336"/>
            <a:chExt cx="1104" cy="470"/>
          </a:xfrm>
        </p:grpSpPr>
        <p:sp>
          <p:nvSpPr>
            <p:cNvPr id="49209" name="Text Box 27"/>
            <p:cNvSpPr txBox="1">
              <a:spLocks noChangeArrowheads="1"/>
            </p:cNvSpPr>
            <p:nvPr/>
          </p:nvSpPr>
          <p:spPr bwMode="auto">
            <a:xfrm>
              <a:off x="-1629" y="336"/>
              <a:ext cx="1104" cy="470"/>
            </a:xfrm>
            <a:prstGeom prst="rect">
              <a:avLst/>
            </a:prstGeom>
            <a:solidFill>
              <a:schemeClr val="bg1"/>
            </a:solidFill>
            <a:ln w="38100">
              <a:solidFill>
                <a:schemeClr val="tx1"/>
              </a:solidFill>
              <a:miter lim="800000"/>
              <a:headEnd/>
              <a:tailEnd/>
            </a:ln>
          </p:spPr>
          <p:txBody>
            <a:bodyPr anchor="b"/>
            <a:lstStyle/>
            <a:p>
              <a:pPr algn="ctr" eaLnBrk="1" hangingPunct="1">
                <a:spcBef>
                  <a:spcPct val="50000"/>
                </a:spcBef>
              </a:pPr>
              <a:r>
                <a:rPr lang="en-US" sz="1600" b="1"/>
                <a:t>MAIN EFFORT AXIS</a:t>
              </a:r>
            </a:p>
          </p:txBody>
        </p:sp>
        <p:grpSp>
          <p:nvGrpSpPr>
            <p:cNvPr id="49305" name="Group 216"/>
            <p:cNvGrpSpPr>
              <a:grpSpLocks/>
            </p:cNvGrpSpPr>
            <p:nvPr/>
          </p:nvGrpSpPr>
          <p:grpSpPr bwMode="auto">
            <a:xfrm rot="5400000" flipV="1">
              <a:off x="-1189" y="305"/>
              <a:ext cx="242" cy="456"/>
              <a:chOff x="-452" y="336"/>
              <a:chExt cx="242" cy="696"/>
            </a:xfrm>
          </p:grpSpPr>
          <p:sp>
            <p:nvSpPr>
              <p:cNvPr id="49211" name="AutoShape 217"/>
              <p:cNvSpPr>
                <a:spLocks noChangeArrowheads="1"/>
              </p:cNvSpPr>
              <p:nvPr/>
            </p:nvSpPr>
            <p:spPr bwMode="auto">
              <a:xfrm>
                <a:off x="-452" y="336"/>
                <a:ext cx="242" cy="696"/>
              </a:xfrm>
              <a:prstGeom prst="downArrow">
                <a:avLst>
                  <a:gd name="adj1" fmla="val 44630"/>
                  <a:gd name="adj2" fmla="val 83884"/>
                </a:avLst>
              </a:prstGeom>
              <a:solidFill>
                <a:srgbClr val="0000CC"/>
              </a:solidFill>
              <a:ln w="19050">
                <a:solidFill>
                  <a:schemeClr val="tx1"/>
                </a:solidFill>
                <a:miter lim="800000"/>
                <a:headEnd/>
                <a:tailEnd/>
              </a:ln>
            </p:spPr>
            <p:txBody>
              <a:bodyPr rot="10800000" wrap="none" anchor="ctr"/>
              <a:lstStyle/>
              <a:p>
                <a:pPr algn="ctr" eaLnBrk="1" hangingPunct="1"/>
                <a:endParaRPr lang="en-US" sz="2100"/>
              </a:p>
            </p:txBody>
          </p:sp>
          <p:sp>
            <p:nvSpPr>
              <p:cNvPr id="49212" name="AutoShape 218"/>
              <p:cNvSpPr>
                <a:spLocks noChangeArrowheads="1"/>
              </p:cNvSpPr>
              <p:nvPr/>
            </p:nvSpPr>
            <p:spPr bwMode="auto">
              <a:xfrm>
                <a:off x="-432" y="336"/>
                <a:ext cx="199" cy="662"/>
              </a:xfrm>
              <a:prstGeom prst="downArrow">
                <a:avLst>
                  <a:gd name="adj1" fmla="val 50000"/>
                  <a:gd name="adj2" fmla="val 83166"/>
                </a:avLst>
              </a:prstGeom>
              <a:solidFill>
                <a:srgbClr val="0000CC"/>
              </a:solidFill>
              <a:ln w="28575">
                <a:solidFill>
                  <a:schemeClr val="tx1"/>
                </a:solidFill>
                <a:miter lim="800000"/>
                <a:headEnd/>
                <a:tailEnd/>
              </a:ln>
            </p:spPr>
            <p:txBody>
              <a:bodyPr rot="10800000" wrap="none" anchor="ctr"/>
              <a:lstStyle/>
              <a:p>
                <a:pPr algn="ctr" eaLnBrk="1" hangingPunct="1"/>
                <a:endParaRPr lang="en-US" sz="2100"/>
              </a:p>
            </p:txBody>
          </p:sp>
        </p:grpSp>
      </p:grpSp>
      <p:grpSp>
        <p:nvGrpSpPr>
          <p:cNvPr id="49311" name="Group 249"/>
          <p:cNvGrpSpPr>
            <a:grpSpLocks/>
          </p:cNvGrpSpPr>
          <p:nvPr/>
        </p:nvGrpSpPr>
        <p:grpSpPr bwMode="auto">
          <a:xfrm>
            <a:off x="0" y="1301751"/>
            <a:ext cx="2286000" cy="1320800"/>
            <a:chOff x="-1629" y="808"/>
            <a:chExt cx="1104" cy="470"/>
          </a:xfrm>
        </p:grpSpPr>
        <p:sp>
          <p:nvSpPr>
            <p:cNvPr id="49207" name="Text Box 28"/>
            <p:cNvSpPr txBox="1">
              <a:spLocks noChangeArrowheads="1"/>
            </p:cNvSpPr>
            <p:nvPr/>
          </p:nvSpPr>
          <p:spPr bwMode="auto">
            <a:xfrm>
              <a:off x="-1629" y="808"/>
              <a:ext cx="1104" cy="470"/>
            </a:xfrm>
            <a:prstGeom prst="rect">
              <a:avLst/>
            </a:prstGeom>
            <a:solidFill>
              <a:schemeClr val="bg1"/>
            </a:solidFill>
            <a:ln w="38100">
              <a:solidFill>
                <a:schemeClr val="tx1"/>
              </a:solidFill>
              <a:miter lim="800000"/>
              <a:headEnd/>
              <a:tailEnd/>
            </a:ln>
          </p:spPr>
          <p:txBody>
            <a:bodyPr anchor="b"/>
            <a:lstStyle/>
            <a:p>
              <a:pPr algn="ctr" eaLnBrk="1" hangingPunct="1">
                <a:spcBef>
                  <a:spcPct val="50000"/>
                </a:spcBef>
              </a:pPr>
              <a:r>
                <a:rPr lang="en-US" sz="1600" b="1"/>
                <a:t>SUPPORTING EFFORT AXIS</a:t>
              </a:r>
            </a:p>
          </p:txBody>
        </p:sp>
        <p:sp>
          <p:nvSpPr>
            <p:cNvPr id="49208" name="AutoShape 219"/>
            <p:cNvSpPr>
              <a:spLocks noChangeArrowheads="1"/>
            </p:cNvSpPr>
            <p:nvPr/>
          </p:nvSpPr>
          <p:spPr bwMode="auto">
            <a:xfrm rot="5400000" flipV="1">
              <a:off x="-1178" y="776"/>
              <a:ext cx="199" cy="435"/>
            </a:xfrm>
            <a:prstGeom prst="downArrow">
              <a:avLst>
                <a:gd name="adj1" fmla="val 50000"/>
                <a:gd name="adj2" fmla="val 54648"/>
              </a:avLst>
            </a:prstGeom>
            <a:solidFill>
              <a:srgbClr val="0000FF"/>
            </a:solidFill>
            <a:ln w="19050">
              <a:solidFill>
                <a:schemeClr val="tx1"/>
              </a:solidFill>
              <a:miter lim="800000"/>
              <a:headEnd/>
              <a:tailEnd/>
            </a:ln>
          </p:spPr>
          <p:txBody>
            <a:bodyPr rot="10800000" wrap="none" anchor="ctr"/>
            <a:lstStyle/>
            <a:p>
              <a:pPr algn="ctr" eaLnBrk="1" hangingPunct="1"/>
              <a:endParaRPr lang="en-US" sz="1100" b="1"/>
            </a:p>
          </p:txBody>
        </p:sp>
      </p:grpSp>
      <p:grpSp>
        <p:nvGrpSpPr>
          <p:cNvPr id="49313" name="Group 250"/>
          <p:cNvGrpSpPr>
            <a:grpSpLocks/>
          </p:cNvGrpSpPr>
          <p:nvPr/>
        </p:nvGrpSpPr>
        <p:grpSpPr bwMode="auto">
          <a:xfrm>
            <a:off x="0" y="2622551"/>
            <a:ext cx="2286000" cy="1320800"/>
            <a:chOff x="-1680" y="624"/>
            <a:chExt cx="1104" cy="470"/>
          </a:xfrm>
        </p:grpSpPr>
        <p:sp>
          <p:nvSpPr>
            <p:cNvPr id="49205" name="Text Box 29"/>
            <p:cNvSpPr txBox="1">
              <a:spLocks noChangeArrowheads="1"/>
            </p:cNvSpPr>
            <p:nvPr/>
          </p:nvSpPr>
          <p:spPr bwMode="auto">
            <a:xfrm>
              <a:off x="-1680" y="624"/>
              <a:ext cx="1104" cy="470"/>
            </a:xfrm>
            <a:prstGeom prst="rect">
              <a:avLst/>
            </a:prstGeom>
            <a:solidFill>
              <a:schemeClr val="bg1"/>
            </a:solidFill>
            <a:ln w="38100">
              <a:solidFill>
                <a:schemeClr val="tx1"/>
              </a:solidFill>
              <a:miter lim="800000"/>
              <a:headEnd/>
              <a:tailEnd/>
            </a:ln>
          </p:spPr>
          <p:txBody>
            <a:bodyPr anchor="b"/>
            <a:lstStyle/>
            <a:p>
              <a:pPr algn="ctr" eaLnBrk="1" hangingPunct="1">
                <a:spcBef>
                  <a:spcPct val="50000"/>
                </a:spcBef>
              </a:pPr>
              <a:r>
                <a:rPr lang="en-US" sz="1600" b="1"/>
                <a:t>PLANNED AXIS</a:t>
              </a:r>
            </a:p>
          </p:txBody>
        </p:sp>
        <p:sp>
          <p:nvSpPr>
            <p:cNvPr id="49206" name="AutoShape 220"/>
            <p:cNvSpPr>
              <a:spLocks noChangeArrowheads="1"/>
            </p:cNvSpPr>
            <p:nvPr/>
          </p:nvSpPr>
          <p:spPr bwMode="auto">
            <a:xfrm rot="5400000" flipV="1">
              <a:off x="-1229" y="615"/>
              <a:ext cx="199" cy="435"/>
            </a:xfrm>
            <a:prstGeom prst="downArrow">
              <a:avLst>
                <a:gd name="adj1" fmla="val 50000"/>
                <a:gd name="adj2" fmla="val 54648"/>
              </a:avLst>
            </a:prstGeom>
            <a:solidFill>
              <a:srgbClr val="0000FF"/>
            </a:solidFill>
            <a:ln w="19050">
              <a:solidFill>
                <a:schemeClr val="tx1"/>
              </a:solidFill>
              <a:prstDash val="sysDot"/>
              <a:miter lim="800000"/>
              <a:headEnd/>
              <a:tailEnd/>
            </a:ln>
          </p:spPr>
          <p:txBody>
            <a:bodyPr rot="10800000" wrap="none" anchor="ctr"/>
            <a:lstStyle/>
            <a:p>
              <a:pPr algn="ctr" eaLnBrk="1" hangingPunct="1"/>
              <a:endParaRPr lang="en-US" sz="1100" b="1"/>
            </a:p>
          </p:txBody>
        </p:sp>
      </p:grpSp>
      <p:grpSp>
        <p:nvGrpSpPr>
          <p:cNvPr id="49317" name="Group 266"/>
          <p:cNvGrpSpPr>
            <a:grpSpLocks/>
          </p:cNvGrpSpPr>
          <p:nvPr/>
        </p:nvGrpSpPr>
        <p:grpSpPr bwMode="auto">
          <a:xfrm>
            <a:off x="4572000" y="6521451"/>
            <a:ext cx="2286000" cy="1377949"/>
            <a:chOff x="-1728" y="3264"/>
            <a:chExt cx="1104" cy="288"/>
          </a:xfrm>
        </p:grpSpPr>
        <p:sp>
          <p:nvSpPr>
            <p:cNvPr id="49199" name="Text Box 230"/>
            <p:cNvSpPr txBox="1">
              <a:spLocks noChangeArrowheads="1"/>
            </p:cNvSpPr>
            <p:nvPr/>
          </p:nvSpPr>
          <p:spPr bwMode="auto">
            <a:xfrm>
              <a:off x="-1728" y="3264"/>
              <a:ext cx="1104" cy="288"/>
            </a:xfrm>
            <a:prstGeom prst="rect">
              <a:avLst/>
            </a:prstGeom>
            <a:solidFill>
              <a:schemeClr val="bg1"/>
            </a:solidFill>
            <a:ln w="38100">
              <a:solidFill>
                <a:schemeClr val="tx1"/>
              </a:solidFill>
              <a:miter lim="800000"/>
              <a:headEnd/>
              <a:tailEnd/>
            </a:ln>
          </p:spPr>
          <p:txBody>
            <a:bodyPr anchor="ctr"/>
            <a:lstStyle/>
            <a:p>
              <a:pPr eaLnBrk="1" hangingPunct="1">
                <a:spcBef>
                  <a:spcPct val="50000"/>
                </a:spcBef>
              </a:pPr>
              <a:r>
                <a:rPr lang="en-US" sz="1000" dirty="0"/>
                <a:t>           	</a:t>
              </a:r>
              <a:r>
                <a:rPr lang="en-US" sz="1600" b="1" dirty="0"/>
                <a:t>ROAD BLOCK</a:t>
              </a:r>
            </a:p>
          </p:txBody>
        </p:sp>
        <p:grpSp>
          <p:nvGrpSpPr>
            <p:cNvPr id="49321" name="Group 231"/>
            <p:cNvGrpSpPr>
              <a:grpSpLocks noChangeAspect="1"/>
            </p:cNvGrpSpPr>
            <p:nvPr/>
          </p:nvGrpSpPr>
          <p:grpSpPr bwMode="auto">
            <a:xfrm>
              <a:off x="-1663" y="3325"/>
              <a:ext cx="174" cy="173"/>
              <a:chOff x="1958" y="3782"/>
              <a:chExt cx="58" cy="58"/>
            </a:xfrm>
          </p:grpSpPr>
          <p:sp>
            <p:nvSpPr>
              <p:cNvPr id="49201" name="Line 232"/>
              <p:cNvSpPr>
                <a:spLocks noChangeAspect="1" noChangeShapeType="1"/>
              </p:cNvSpPr>
              <p:nvPr/>
            </p:nvSpPr>
            <p:spPr bwMode="auto">
              <a:xfrm>
                <a:off x="1968" y="3782"/>
                <a:ext cx="48" cy="48"/>
              </a:xfrm>
              <a:prstGeom prst="line">
                <a:avLst/>
              </a:prstGeom>
              <a:noFill/>
              <a:ln w="19050">
                <a:solidFill>
                  <a:srgbClr val="0000FF"/>
                </a:solidFill>
                <a:round/>
                <a:headEnd/>
                <a:tailEnd/>
              </a:ln>
            </p:spPr>
            <p:txBody>
              <a:bodyPr/>
              <a:lstStyle/>
              <a:p>
                <a:endParaRPr lang="en-US"/>
              </a:p>
            </p:txBody>
          </p:sp>
          <p:sp>
            <p:nvSpPr>
              <p:cNvPr id="49202" name="Line 233"/>
              <p:cNvSpPr>
                <a:spLocks noChangeAspect="1" noChangeShapeType="1"/>
              </p:cNvSpPr>
              <p:nvPr/>
            </p:nvSpPr>
            <p:spPr bwMode="auto">
              <a:xfrm>
                <a:off x="1958" y="3792"/>
                <a:ext cx="48" cy="48"/>
              </a:xfrm>
              <a:prstGeom prst="line">
                <a:avLst/>
              </a:prstGeom>
              <a:noFill/>
              <a:ln w="19050">
                <a:solidFill>
                  <a:srgbClr val="0000FF"/>
                </a:solidFill>
                <a:round/>
                <a:headEnd/>
                <a:tailEnd/>
              </a:ln>
            </p:spPr>
            <p:txBody>
              <a:bodyPr/>
              <a:lstStyle/>
              <a:p>
                <a:endParaRPr lang="en-US"/>
              </a:p>
            </p:txBody>
          </p:sp>
          <p:sp>
            <p:nvSpPr>
              <p:cNvPr id="49203" name="Line 234"/>
              <p:cNvSpPr>
                <a:spLocks noChangeAspect="1" noChangeShapeType="1"/>
              </p:cNvSpPr>
              <p:nvPr/>
            </p:nvSpPr>
            <p:spPr bwMode="auto">
              <a:xfrm rot="5400000">
                <a:off x="1968" y="3792"/>
                <a:ext cx="48" cy="48"/>
              </a:xfrm>
              <a:prstGeom prst="line">
                <a:avLst/>
              </a:prstGeom>
              <a:noFill/>
              <a:ln w="19050">
                <a:solidFill>
                  <a:srgbClr val="0000FF"/>
                </a:solidFill>
                <a:round/>
                <a:headEnd/>
                <a:tailEnd/>
              </a:ln>
            </p:spPr>
            <p:txBody>
              <a:bodyPr/>
              <a:lstStyle/>
              <a:p>
                <a:endParaRPr lang="en-US"/>
              </a:p>
            </p:txBody>
          </p:sp>
          <p:sp>
            <p:nvSpPr>
              <p:cNvPr id="49204" name="Line 235"/>
              <p:cNvSpPr>
                <a:spLocks noChangeAspect="1" noChangeShapeType="1"/>
              </p:cNvSpPr>
              <p:nvPr/>
            </p:nvSpPr>
            <p:spPr bwMode="auto">
              <a:xfrm rot="5400000">
                <a:off x="1958" y="3782"/>
                <a:ext cx="48" cy="48"/>
              </a:xfrm>
              <a:prstGeom prst="line">
                <a:avLst/>
              </a:prstGeom>
              <a:noFill/>
              <a:ln w="19050">
                <a:solidFill>
                  <a:srgbClr val="0000FF"/>
                </a:solidFill>
                <a:round/>
                <a:headEnd/>
                <a:tailEnd/>
              </a:ln>
            </p:spPr>
            <p:txBody>
              <a:bodyPr/>
              <a:lstStyle/>
              <a:p>
                <a:endParaRPr lang="en-US"/>
              </a:p>
            </p:txBody>
          </p:sp>
        </p:grpSp>
      </p:grpSp>
      <p:sp>
        <p:nvSpPr>
          <p:cNvPr id="49178" name="Text Box 258"/>
          <p:cNvSpPr txBox="1">
            <a:spLocks noChangeArrowheads="1"/>
          </p:cNvSpPr>
          <p:nvPr/>
        </p:nvSpPr>
        <p:spPr bwMode="auto">
          <a:xfrm>
            <a:off x="3359944" y="4347634"/>
            <a:ext cx="609462" cy="338554"/>
          </a:xfrm>
          <a:prstGeom prst="rect">
            <a:avLst/>
          </a:prstGeom>
          <a:noFill/>
          <a:ln w="9525">
            <a:noFill/>
            <a:miter lim="800000"/>
            <a:headEnd/>
            <a:tailEnd/>
          </a:ln>
        </p:spPr>
        <p:txBody>
          <a:bodyPr wrap="none">
            <a:spAutoFit/>
          </a:bodyPr>
          <a:lstStyle/>
          <a:p>
            <a:r>
              <a:rPr lang="en-US" sz="1600" b="1"/>
              <a:t>RAID</a:t>
            </a:r>
          </a:p>
        </p:txBody>
      </p:sp>
      <p:sp>
        <p:nvSpPr>
          <p:cNvPr id="49179" name="Text Box 43"/>
          <p:cNvSpPr txBox="1">
            <a:spLocks noChangeArrowheads="1"/>
          </p:cNvSpPr>
          <p:nvPr/>
        </p:nvSpPr>
        <p:spPr bwMode="auto">
          <a:xfrm>
            <a:off x="4561285" y="0"/>
            <a:ext cx="2296715" cy="1320800"/>
          </a:xfrm>
          <a:prstGeom prst="rect">
            <a:avLst/>
          </a:prstGeom>
          <a:solidFill>
            <a:schemeClr val="bg1"/>
          </a:solidFill>
          <a:ln w="38100">
            <a:solidFill>
              <a:schemeClr val="tx1"/>
            </a:solidFill>
            <a:miter lim="800000"/>
            <a:headEnd/>
            <a:tailEnd/>
          </a:ln>
        </p:spPr>
        <p:txBody>
          <a:bodyPr anchor="ctr"/>
          <a:lstStyle/>
          <a:p>
            <a:pPr algn="r" eaLnBrk="1" hangingPunct="1">
              <a:spcBef>
                <a:spcPct val="50000"/>
              </a:spcBef>
            </a:pPr>
            <a:r>
              <a:rPr lang="en-US" sz="900" dirty="0"/>
              <a:t>                     				       </a:t>
            </a:r>
            <a:r>
              <a:rPr lang="en-US" sz="1600" b="1" dirty="0"/>
              <a:t>STRONGPOINT</a:t>
            </a:r>
          </a:p>
        </p:txBody>
      </p:sp>
      <p:grpSp>
        <p:nvGrpSpPr>
          <p:cNvPr id="49331" name="Group 44"/>
          <p:cNvGrpSpPr>
            <a:grpSpLocks/>
          </p:cNvGrpSpPr>
          <p:nvPr/>
        </p:nvGrpSpPr>
        <p:grpSpPr bwMode="auto">
          <a:xfrm>
            <a:off x="4597003" y="127000"/>
            <a:ext cx="832247" cy="889000"/>
            <a:chOff x="1584" y="1430"/>
            <a:chExt cx="432" cy="343"/>
          </a:xfrm>
        </p:grpSpPr>
        <p:sp>
          <p:nvSpPr>
            <p:cNvPr id="49181" name="Oval 45"/>
            <p:cNvSpPr>
              <a:spLocks noChangeArrowheads="1"/>
            </p:cNvSpPr>
            <p:nvPr/>
          </p:nvSpPr>
          <p:spPr bwMode="auto">
            <a:xfrm>
              <a:off x="1632" y="1488"/>
              <a:ext cx="336" cy="240"/>
            </a:xfrm>
            <a:prstGeom prst="ellipse">
              <a:avLst/>
            </a:prstGeom>
            <a:solidFill>
              <a:srgbClr val="6699FF"/>
            </a:solidFill>
            <a:ln w="25400">
              <a:solidFill>
                <a:srgbClr val="0000FF"/>
              </a:solidFill>
              <a:round/>
              <a:headEnd/>
              <a:tailEnd/>
            </a:ln>
          </p:spPr>
          <p:txBody>
            <a:bodyPr wrap="none" anchor="ctr"/>
            <a:lstStyle/>
            <a:p>
              <a:pPr algn="ctr" eaLnBrk="1" hangingPunct="1"/>
              <a:r>
                <a:rPr lang="en-US" sz="1200" b="1" dirty="0" smtClean="0">
                  <a:solidFill>
                    <a:schemeClr val="bg1"/>
                  </a:solidFill>
                </a:rPr>
                <a:t>5-1 </a:t>
              </a:r>
              <a:r>
                <a:rPr lang="en-US" sz="1200" b="1" dirty="0">
                  <a:solidFill>
                    <a:schemeClr val="bg1"/>
                  </a:solidFill>
                </a:rPr>
                <a:t>CAV</a:t>
              </a:r>
            </a:p>
          </p:txBody>
        </p:sp>
        <p:sp>
          <p:nvSpPr>
            <p:cNvPr id="49182" name="Line 46"/>
            <p:cNvSpPr>
              <a:spLocks noChangeShapeType="1"/>
            </p:cNvSpPr>
            <p:nvPr/>
          </p:nvSpPr>
          <p:spPr bwMode="auto">
            <a:xfrm>
              <a:off x="1779" y="1430"/>
              <a:ext cx="0" cy="58"/>
            </a:xfrm>
            <a:prstGeom prst="line">
              <a:avLst/>
            </a:prstGeom>
            <a:noFill/>
            <a:ln w="38100">
              <a:solidFill>
                <a:srgbClr val="0000FF"/>
              </a:solidFill>
              <a:round/>
              <a:headEnd/>
              <a:tailEnd/>
            </a:ln>
          </p:spPr>
          <p:txBody>
            <a:bodyPr/>
            <a:lstStyle/>
            <a:p>
              <a:endParaRPr lang="en-US"/>
            </a:p>
          </p:txBody>
        </p:sp>
        <p:sp>
          <p:nvSpPr>
            <p:cNvPr id="49183" name="Line 47"/>
            <p:cNvSpPr>
              <a:spLocks noChangeShapeType="1"/>
            </p:cNvSpPr>
            <p:nvPr/>
          </p:nvSpPr>
          <p:spPr bwMode="auto">
            <a:xfrm>
              <a:off x="1827" y="1430"/>
              <a:ext cx="0" cy="58"/>
            </a:xfrm>
            <a:prstGeom prst="line">
              <a:avLst/>
            </a:prstGeom>
            <a:noFill/>
            <a:ln w="38100">
              <a:solidFill>
                <a:srgbClr val="0000FF"/>
              </a:solidFill>
              <a:round/>
              <a:headEnd/>
              <a:tailEnd/>
            </a:ln>
          </p:spPr>
          <p:txBody>
            <a:bodyPr/>
            <a:lstStyle/>
            <a:p>
              <a:endParaRPr lang="en-US"/>
            </a:p>
          </p:txBody>
        </p:sp>
        <p:sp>
          <p:nvSpPr>
            <p:cNvPr id="49184" name="Line 48"/>
            <p:cNvSpPr>
              <a:spLocks noChangeShapeType="1"/>
            </p:cNvSpPr>
            <p:nvPr/>
          </p:nvSpPr>
          <p:spPr bwMode="auto">
            <a:xfrm>
              <a:off x="1803" y="1725"/>
              <a:ext cx="0" cy="48"/>
            </a:xfrm>
            <a:prstGeom prst="line">
              <a:avLst/>
            </a:prstGeom>
            <a:noFill/>
            <a:ln w="19050">
              <a:solidFill>
                <a:srgbClr val="0000FF"/>
              </a:solidFill>
              <a:round/>
              <a:headEnd/>
              <a:tailEnd/>
            </a:ln>
          </p:spPr>
          <p:txBody>
            <a:bodyPr/>
            <a:lstStyle/>
            <a:p>
              <a:endParaRPr lang="en-US"/>
            </a:p>
          </p:txBody>
        </p:sp>
        <p:sp>
          <p:nvSpPr>
            <p:cNvPr id="49185" name="Line 49"/>
            <p:cNvSpPr>
              <a:spLocks noChangeShapeType="1"/>
            </p:cNvSpPr>
            <p:nvPr/>
          </p:nvSpPr>
          <p:spPr bwMode="auto">
            <a:xfrm rot="-5400000">
              <a:off x="1608" y="1587"/>
              <a:ext cx="0" cy="48"/>
            </a:xfrm>
            <a:prstGeom prst="line">
              <a:avLst/>
            </a:prstGeom>
            <a:noFill/>
            <a:ln w="19050">
              <a:solidFill>
                <a:srgbClr val="0000FF"/>
              </a:solidFill>
              <a:round/>
              <a:headEnd/>
              <a:tailEnd/>
            </a:ln>
          </p:spPr>
          <p:txBody>
            <a:bodyPr/>
            <a:lstStyle/>
            <a:p>
              <a:endParaRPr lang="en-US"/>
            </a:p>
          </p:txBody>
        </p:sp>
        <p:sp>
          <p:nvSpPr>
            <p:cNvPr id="49186" name="Line 50"/>
            <p:cNvSpPr>
              <a:spLocks noChangeShapeType="1"/>
            </p:cNvSpPr>
            <p:nvPr/>
          </p:nvSpPr>
          <p:spPr bwMode="auto">
            <a:xfrm rot="-5400000">
              <a:off x="1992" y="1590"/>
              <a:ext cx="0" cy="48"/>
            </a:xfrm>
            <a:prstGeom prst="line">
              <a:avLst/>
            </a:prstGeom>
            <a:noFill/>
            <a:ln w="19050">
              <a:solidFill>
                <a:srgbClr val="0000FF"/>
              </a:solidFill>
              <a:round/>
              <a:headEnd/>
              <a:tailEnd/>
            </a:ln>
          </p:spPr>
          <p:txBody>
            <a:bodyPr/>
            <a:lstStyle/>
            <a:p>
              <a:endParaRPr lang="en-US"/>
            </a:p>
          </p:txBody>
        </p:sp>
        <p:sp>
          <p:nvSpPr>
            <p:cNvPr id="49187" name="Line 51"/>
            <p:cNvSpPr>
              <a:spLocks noChangeShapeType="1"/>
            </p:cNvSpPr>
            <p:nvPr/>
          </p:nvSpPr>
          <p:spPr bwMode="auto">
            <a:xfrm rot="-2700000">
              <a:off x="1926" y="1692"/>
              <a:ext cx="0" cy="48"/>
            </a:xfrm>
            <a:prstGeom prst="line">
              <a:avLst/>
            </a:prstGeom>
            <a:noFill/>
            <a:ln w="19050">
              <a:solidFill>
                <a:srgbClr val="0000FF"/>
              </a:solidFill>
              <a:round/>
              <a:headEnd/>
              <a:tailEnd/>
            </a:ln>
          </p:spPr>
          <p:txBody>
            <a:bodyPr/>
            <a:lstStyle/>
            <a:p>
              <a:endParaRPr lang="en-US"/>
            </a:p>
          </p:txBody>
        </p:sp>
        <p:sp>
          <p:nvSpPr>
            <p:cNvPr id="49188" name="Line 52"/>
            <p:cNvSpPr>
              <a:spLocks noChangeShapeType="1"/>
            </p:cNvSpPr>
            <p:nvPr/>
          </p:nvSpPr>
          <p:spPr bwMode="auto">
            <a:xfrm rot="-2700000">
              <a:off x="1668" y="1479"/>
              <a:ext cx="0" cy="48"/>
            </a:xfrm>
            <a:prstGeom prst="line">
              <a:avLst/>
            </a:prstGeom>
            <a:noFill/>
            <a:ln w="19050">
              <a:solidFill>
                <a:srgbClr val="0000FF"/>
              </a:solidFill>
              <a:round/>
              <a:headEnd/>
              <a:tailEnd/>
            </a:ln>
          </p:spPr>
          <p:txBody>
            <a:bodyPr/>
            <a:lstStyle/>
            <a:p>
              <a:endParaRPr lang="en-US"/>
            </a:p>
          </p:txBody>
        </p:sp>
        <p:sp>
          <p:nvSpPr>
            <p:cNvPr id="49189" name="Line 53"/>
            <p:cNvSpPr>
              <a:spLocks noChangeShapeType="1"/>
            </p:cNvSpPr>
            <p:nvPr/>
          </p:nvSpPr>
          <p:spPr bwMode="auto">
            <a:xfrm rot="-8100000">
              <a:off x="1935" y="1482"/>
              <a:ext cx="0" cy="48"/>
            </a:xfrm>
            <a:prstGeom prst="line">
              <a:avLst/>
            </a:prstGeom>
            <a:noFill/>
            <a:ln w="19050">
              <a:solidFill>
                <a:srgbClr val="0000FF"/>
              </a:solidFill>
              <a:round/>
              <a:headEnd/>
              <a:tailEnd/>
            </a:ln>
          </p:spPr>
          <p:txBody>
            <a:bodyPr/>
            <a:lstStyle/>
            <a:p>
              <a:endParaRPr lang="en-US"/>
            </a:p>
          </p:txBody>
        </p:sp>
        <p:sp>
          <p:nvSpPr>
            <p:cNvPr id="49190" name="Line 54"/>
            <p:cNvSpPr>
              <a:spLocks noChangeShapeType="1"/>
            </p:cNvSpPr>
            <p:nvPr/>
          </p:nvSpPr>
          <p:spPr bwMode="auto">
            <a:xfrm rot="-8100000">
              <a:off x="1665" y="1689"/>
              <a:ext cx="0" cy="48"/>
            </a:xfrm>
            <a:prstGeom prst="line">
              <a:avLst/>
            </a:prstGeom>
            <a:noFill/>
            <a:ln w="19050">
              <a:solidFill>
                <a:srgbClr val="0000FF"/>
              </a:solidFill>
              <a:round/>
              <a:headEnd/>
              <a:tailEnd/>
            </a:ln>
          </p:spPr>
          <p:txBody>
            <a:bodyPr/>
            <a:lstStyle/>
            <a:p>
              <a:endParaRPr lang="en-US"/>
            </a:p>
          </p:txBody>
        </p:sp>
        <p:sp>
          <p:nvSpPr>
            <p:cNvPr id="49191" name="Line 55"/>
            <p:cNvSpPr>
              <a:spLocks noChangeShapeType="1"/>
            </p:cNvSpPr>
            <p:nvPr/>
          </p:nvSpPr>
          <p:spPr bwMode="auto">
            <a:xfrm rot="900000">
              <a:off x="1890" y="1458"/>
              <a:ext cx="0" cy="48"/>
            </a:xfrm>
            <a:prstGeom prst="line">
              <a:avLst/>
            </a:prstGeom>
            <a:noFill/>
            <a:ln w="19050">
              <a:solidFill>
                <a:srgbClr val="0000FF"/>
              </a:solidFill>
              <a:round/>
              <a:headEnd/>
              <a:tailEnd/>
            </a:ln>
          </p:spPr>
          <p:txBody>
            <a:bodyPr/>
            <a:lstStyle/>
            <a:p>
              <a:endParaRPr lang="en-US"/>
            </a:p>
          </p:txBody>
        </p:sp>
        <p:sp>
          <p:nvSpPr>
            <p:cNvPr id="49192" name="Line 56"/>
            <p:cNvSpPr>
              <a:spLocks noChangeShapeType="1"/>
            </p:cNvSpPr>
            <p:nvPr/>
          </p:nvSpPr>
          <p:spPr bwMode="auto">
            <a:xfrm rot="900000">
              <a:off x="1731" y="1716"/>
              <a:ext cx="0" cy="48"/>
            </a:xfrm>
            <a:prstGeom prst="line">
              <a:avLst/>
            </a:prstGeom>
            <a:noFill/>
            <a:ln w="19050">
              <a:solidFill>
                <a:srgbClr val="0000FF"/>
              </a:solidFill>
              <a:round/>
              <a:headEnd/>
              <a:tailEnd/>
            </a:ln>
          </p:spPr>
          <p:txBody>
            <a:bodyPr/>
            <a:lstStyle/>
            <a:p>
              <a:endParaRPr lang="en-US"/>
            </a:p>
          </p:txBody>
        </p:sp>
        <p:sp>
          <p:nvSpPr>
            <p:cNvPr id="49193" name="Line 57"/>
            <p:cNvSpPr>
              <a:spLocks noChangeShapeType="1"/>
            </p:cNvSpPr>
            <p:nvPr/>
          </p:nvSpPr>
          <p:spPr bwMode="auto">
            <a:xfrm rot="-4500000">
              <a:off x="1620" y="1530"/>
              <a:ext cx="0" cy="48"/>
            </a:xfrm>
            <a:prstGeom prst="line">
              <a:avLst/>
            </a:prstGeom>
            <a:noFill/>
            <a:ln w="19050">
              <a:solidFill>
                <a:srgbClr val="0000FF"/>
              </a:solidFill>
              <a:round/>
              <a:headEnd/>
              <a:tailEnd/>
            </a:ln>
          </p:spPr>
          <p:txBody>
            <a:bodyPr/>
            <a:lstStyle/>
            <a:p>
              <a:endParaRPr lang="en-US"/>
            </a:p>
          </p:txBody>
        </p:sp>
        <p:sp>
          <p:nvSpPr>
            <p:cNvPr id="49194" name="Line 58"/>
            <p:cNvSpPr>
              <a:spLocks noChangeShapeType="1"/>
            </p:cNvSpPr>
            <p:nvPr/>
          </p:nvSpPr>
          <p:spPr bwMode="auto">
            <a:xfrm rot="-4500000">
              <a:off x="1974" y="1650"/>
              <a:ext cx="0" cy="48"/>
            </a:xfrm>
            <a:prstGeom prst="line">
              <a:avLst/>
            </a:prstGeom>
            <a:noFill/>
            <a:ln w="19050">
              <a:solidFill>
                <a:srgbClr val="0000FF"/>
              </a:solidFill>
              <a:round/>
              <a:headEnd/>
              <a:tailEnd/>
            </a:ln>
          </p:spPr>
          <p:txBody>
            <a:bodyPr/>
            <a:lstStyle/>
            <a:p>
              <a:endParaRPr lang="en-US"/>
            </a:p>
          </p:txBody>
        </p:sp>
        <p:sp>
          <p:nvSpPr>
            <p:cNvPr id="49195" name="Line 59"/>
            <p:cNvSpPr>
              <a:spLocks noChangeShapeType="1"/>
            </p:cNvSpPr>
            <p:nvPr/>
          </p:nvSpPr>
          <p:spPr bwMode="auto">
            <a:xfrm rot="-6300000">
              <a:off x="1620" y="1644"/>
              <a:ext cx="0" cy="48"/>
            </a:xfrm>
            <a:prstGeom prst="line">
              <a:avLst/>
            </a:prstGeom>
            <a:noFill/>
            <a:ln w="19050">
              <a:solidFill>
                <a:srgbClr val="0000FF"/>
              </a:solidFill>
              <a:round/>
              <a:headEnd/>
              <a:tailEnd/>
            </a:ln>
          </p:spPr>
          <p:txBody>
            <a:bodyPr/>
            <a:lstStyle/>
            <a:p>
              <a:endParaRPr lang="en-US"/>
            </a:p>
          </p:txBody>
        </p:sp>
        <p:sp>
          <p:nvSpPr>
            <p:cNvPr id="49196" name="Line 60"/>
            <p:cNvSpPr>
              <a:spLocks noChangeShapeType="1"/>
            </p:cNvSpPr>
            <p:nvPr/>
          </p:nvSpPr>
          <p:spPr bwMode="auto">
            <a:xfrm rot="-900000">
              <a:off x="1725" y="1452"/>
              <a:ext cx="0" cy="48"/>
            </a:xfrm>
            <a:prstGeom prst="line">
              <a:avLst/>
            </a:prstGeom>
            <a:noFill/>
            <a:ln w="19050">
              <a:solidFill>
                <a:srgbClr val="0000FF"/>
              </a:solidFill>
              <a:round/>
              <a:headEnd/>
              <a:tailEnd/>
            </a:ln>
          </p:spPr>
          <p:txBody>
            <a:bodyPr/>
            <a:lstStyle/>
            <a:p>
              <a:endParaRPr lang="en-US"/>
            </a:p>
          </p:txBody>
        </p:sp>
        <p:sp>
          <p:nvSpPr>
            <p:cNvPr id="49197" name="Line 61"/>
            <p:cNvSpPr>
              <a:spLocks noChangeShapeType="1"/>
            </p:cNvSpPr>
            <p:nvPr/>
          </p:nvSpPr>
          <p:spPr bwMode="auto">
            <a:xfrm rot="-900000">
              <a:off x="1872" y="1719"/>
              <a:ext cx="0" cy="48"/>
            </a:xfrm>
            <a:prstGeom prst="line">
              <a:avLst/>
            </a:prstGeom>
            <a:noFill/>
            <a:ln w="19050">
              <a:solidFill>
                <a:srgbClr val="0000FF"/>
              </a:solidFill>
              <a:round/>
              <a:headEnd/>
              <a:tailEnd/>
            </a:ln>
          </p:spPr>
          <p:txBody>
            <a:bodyPr/>
            <a:lstStyle/>
            <a:p>
              <a:endParaRPr lang="en-US"/>
            </a:p>
          </p:txBody>
        </p:sp>
        <p:sp>
          <p:nvSpPr>
            <p:cNvPr id="49198" name="Line 62"/>
            <p:cNvSpPr>
              <a:spLocks noChangeShapeType="1"/>
            </p:cNvSpPr>
            <p:nvPr/>
          </p:nvSpPr>
          <p:spPr bwMode="auto">
            <a:xfrm rot="-6300000">
              <a:off x="1980" y="1527"/>
              <a:ext cx="0" cy="48"/>
            </a:xfrm>
            <a:prstGeom prst="line">
              <a:avLst/>
            </a:prstGeom>
            <a:noFill/>
            <a:ln w="19050">
              <a:solidFill>
                <a:srgbClr val="0000FF"/>
              </a:solidFill>
              <a:round/>
              <a:headEnd/>
              <a:tailEnd/>
            </a:ln>
          </p:spPr>
          <p:txBody>
            <a:bodyPr/>
            <a:lstStyle/>
            <a:p>
              <a:endParaRPr lang="en-US"/>
            </a:p>
          </p:txBody>
        </p:sp>
      </p:grpSp>
      <p:sp>
        <p:nvSpPr>
          <p:cNvPr id="179" name="Slide Number Placeholder 178"/>
          <p:cNvSpPr>
            <a:spLocks noGrp="1"/>
          </p:cNvSpPr>
          <p:nvPr>
            <p:ph type="sldNum" sz="quarter" idx="12"/>
          </p:nvPr>
        </p:nvSpPr>
        <p:spPr>
          <a:xfrm>
            <a:off x="5181600" y="8657167"/>
            <a:ext cx="1600200" cy="486833"/>
          </a:xfrm>
        </p:spPr>
        <p:txBody>
          <a:bodyPr/>
          <a:lstStyle/>
          <a:p>
            <a:fld id="{07FAA4C2-EC4B-4CB1-A26B-C9225BE809E0}"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4294967295"/>
          </p:nvPr>
        </p:nvSpPr>
        <p:spPr>
          <a:xfrm>
            <a:off x="0" y="914400"/>
            <a:ext cx="6858000" cy="7924800"/>
          </a:xfrm>
          <a:noFill/>
          <a:ln w="19050">
            <a:noFill/>
          </a:ln>
        </p:spPr>
        <p:txBody>
          <a:bodyPr/>
          <a:lstStyle/>
          <a:p>
            <a:pPr eaLnBrk="1" hangingPunct="1">
              <a:lnSpc>
                <a:spcPct val="80000"/>
              </a:lnSpc>
            </a:pPr>
            <a:r>
              <a:rPr lang="en-US" sz="1300" b="1" dirty="0" smtClean="0">
                <a:latin typeface="Arial" pitchFamily="34" charset="0"/>
                <a:cs typeface="Arial" pitchFamily="34" charset="0"/>
              </a:rPr>
              <a:t>Ambush:</a:t>
            </a:r>
            <a:r>
              <a:rPr lang="en-US" sz="1300" dirty="0" smtClean="0">
                <a:latin typeface="Arial" pitchFamily="34" charset="0"/>
                <a:cs typeface="Arial" pitchFamily="34" charset="0"/>
              </a:rPr>
              <a:t> A surprise attack by fire from concealed positions on a moving to temporarily halted enemy.</a:t>
            </a:r>
          </a:p>
          <a:p>
            <a:pPr eaLnBrk="1" hangingPunct="1">
              <a:lnSpc>
                <a:spcPct val="80000"/>
              </a:lnSpc>
            </a:pPr>
            <a:r>
              <a:rPr lang="en-US" sz="1300" b="1" dirty="0" smtClean="0">
                <a:latin typeface="Arial" pitchFamily="34" charset="0"/>
                <a:cs typeface="Arial" pitchFamily="34" charset="0"/>
              </a:rPr>
              <a:t>Attack by Fire</a:t>
            </a:r>
            <a:r>
              <a:rPr lang="en-US" sz="1300" dirty="0" smtClean="0">
                <a:latin typeface="Arial" pitchFamily="34" charset="0"/>
                <a:cs typeface="Arial" pitchFamily="34" charset="0"/>
              </a:rPr>
              <a:t>: A tactical msn task in which a Cdr uses direct fires, supported by indirect fires, to engage an enemy with out closing with him to destroy, suppress, fix, or deceive him.</a:t>
            </a:r>
          </a:p>
          <a:p>
            <a:pPr eaLnBrk="1" hangingPunct="1">
              <a:lnSpc>
                <a:spcPct val="80000"/>
              </a:lnSpc>
            </a:pPr>
            <a:r>
              <a:rPr lang="en-US" sz="1300" b="1" dirty="0" smtClean="0">
                <a:latin typeface="Arial" pitchFamily="34" charset="0"/>
                <a:cs typeface="Arial" pitchFamily="34" charset="0"/>
              </a:rPr>
              <a:t>Breach</a:t>
            </a:r>
            <a:r>
              <a:rPr lang="en-US" sz="1300" dirty="0" smtClean="0">
                <a:latin typeface="Arial" pitchFamily="34" charset="0"/>
                <a:cs typeface="Arial" pitchFamily="34" charset="0"/>
              </a:rPr>
              <a:t>: A tactical msn task in which the unit employs all available means to break through or secure a passage through an enemy defense, obstacle, minefield, or fortification.</a:t>
            </a:r>
          </a:p>
          <a:p>
            <a:pPr eaLnBrk="1" hangingPunct="1">
              <a:lnSpc>
                <a:spcPct val="80000"/>
              </a:lnSpc>
            </a:pPr>
            <a:r>
              <a:rPr lang="en-US" sz="1300" b="1" dirty="0" smtClean="0">
                <a:latin typeface="Arial" pitchFamily="34" charset="0"/>
                <a:cs typeface="Arial" pitchFamily="34" charset="0"/>
              </a:rPr>
              <a:t>Block:</a:t>
            </a:r>
            <a:r>
              <a:rPr lang="en-US" sz="1300" dirty="0" smtClean="0">
                <a:latin typeface="Arial" pitchFamily="34" charset="0"/>
                <a:cs typeface="Arial" pitchFamily="34" charset="0"/>
              </a:rPr>
              <a:t> Denies the enemy access to an area or prevents his advance in a direction or along an avenue of approach.</a:t>
            </a:r>
          </a:p>
          <a:p>
            <a:pPr eaLnBrk="1" hangingPunct="1">
              <a:lnSpc>
                <a:spcPct val="80000"/>
              </a:lnSpc>
            </a:pPr>
            <a:r>
              <a:rPr lang="en-US" sz="1300" b="1" dirty="0" smtClean="0">
                <a:latin typeface="Arial" pitchFamily="34" charset="0"/>
                <a:cs typeface="Arial" pitchFamily="34" charset="0"/>
              </a:rPr>
              <a:t>Bypass</a:t>
            </a:r>
            <a:r>
              <a:rPr lang="en-US" sz="1300" dirty="0" smtClean="0">
                <a:latin typeface="Arial" pitchFamily="34" charset="0"/>
                <a:cs typeface="Arial" pitchFamily="34" charset="0"/>
              </a:rPr>
              <a:t>: A tactical msn task in which the unit maneuvers around an obstacle, position, or enemy force to maintain the momentum of the OPN while deliberately avoiding combat with an enemy force.</a:t>
            </a:r>
          </a:p>
          <a:p>
            <a:pPr eaLnBrk="1" hangingPunct="1">
              <a:lnSpc>
                <a:spcPct val="80000"/>
              </a:lnSpc>
            </a:pPr>
            <a:r>
              <a:rPr lang="en-US" sz="1300" b="1" dirty="0" smtClean="0">
                <a:latin typeface="Arial" pitchFamily="34" charset="0"/>
                <a:cs typeface="Arial" pitchFamily="34" charset="0"/>
              </a:rPr>
              <a:t>Canalize:</a:t>
            </a:r>
            <a:r>
              <a:rPr lang="en-US" sz="1300" dirty="0" smtClean="0">
                <a:latin typeface="Arial" pitchFamily="34" charset="0"/>
                <a:cs typeface="Arial" pitchFamily="34" charset="0"/>
              </a:rPr>
              <a:t> The CDR restricts enemy movement to a narrow zone by exploiting terrain coupled with the use of obstacles, fires, or friendly maneuver.</a:t>
            </a:r>
          </a:p>
          <a:p>
            <a:pPr eaLnBrk="1" hangingPunct="1">
              <a:lnSpc>
                <a:spcPct val="80000"/>
              </a:lnSpc>
            </a:pPr>
            <a:r>
              <a:rPr lang="en-US" sz="1300" b="1" dirty="0" smtClean="0">
                <a:latin typeface="Arial" pitchFamily="34" charset="0"/>
                <a:cs typeface="Arial" pitchFamily="34" charset="0"/>
              </a:rPr>
              <a:t>Clear:</a:t>
            </a:r>
            <a:r>
              <a:rPr lang="en-US" sz="1300" dirty="0" smtClean="0">
                <a:latin typeface="Arial" pitchFamily="34" charset="0"/>
                <a:cs typeface="Arial" pitchFamily="34" charset="0"/>
              </a:rPr>
              <a:t>  The commander removes all enemy forces and eliminates organized resistance within an assigned area.</a:t>
            </a:r>
          </a:p>
          <a:p>
            <a:pPr eaLnBrk="1" hangingPunct="1">
              <a:lnSpc>
                <a:spcPct val="80000"/>
              </a:lnSpc>
            </a:pPr>
            <a:r>
              <a:rPr lang="en-US" sz="1300" b="1" dirty="0" smtClean="0">
                <a:latin typeface="Arial" pitchFamily="34" charset="0"/>
                <a:cs typeface="Arial" pitchFamily="34" charset="0"/>
              </a:rPr>
              <a:t>Contain:</a:t>
            </a:r>
            <a:r>
              <a:rPr lang="en-US" sz="1300" dirty="0" smtClean="0">
                <a:latin typeface="Arial" pitchFamily="34" charset="0"/>
                <a:cs typeface="Arial" pitchFamily="34" charset="0"/>
              </a:rPr>
              <a:t> Requires the CDR to stop, hold, or surround enemy forces or to cause them to center their activity on a given front and prevent them from withdrawing any part of their forces for use elsewhere.</a:t>
            </a:r>
          </a:p>
          <a:p>
            <a:pPr eaLnBrk="1" hangingPunct="1">
              <a:lnSpc>
                <a:spcPct val="80000"/>
              </a:lnSpc>
            </a:pPr>
            <a:r>
              <a:rPr lang="en-US" sz="1300" b="1" dirty="0" smtClean="0">
                <a:latin typeface="Arial" pitchFamily="34" charset="0"/>
                <a:cs typeface="Arial" pitchFamily="34" charset="0"/>
              </a:rPr>
              <a:t>Counterattack:</a:t>
            </a:r>
            <a:r>
              <a:rPr lang="en-US" sz="1300" dirty="0" smtClean="0">
                <a:latin typeface="Arial" pitchFamily="34" charset="0"/>
                <a:cs typeface="Arial" pitchFamily="34" charset="0"/>
              </a:rPr>
              <a:t> A form of attack by part or all of a defending force against an enemy attacking force, with the general objective of denying the enemy his goal in attacking.</a:t>
            </a:r>
          </a:p>
          <a:p>
            <a:pPr eaLnBrk="1" hangingPunct="1">
              <a:lnSpc>
                <a:spcPct val="80000"/>
              </a:lnSpc>
            </a:pPr>
            <a:r>
              <a:rPr lang="en-US" sz="1300" b="1" dirty="0" smtClean="0">
                <a:latin typeface="Arial" pitchFamily="34" charset="0"/>
                <a:cs typeface="Arial" pitchFamily="34" charset="0"/>
              </a:rPr>
              <a:t>Delay:</a:t>
            </a:r>
            <a:r>
              <a:rPr lang="en-US" sz="1300" dirty="0" smtClean="0">
                <a:latin typeface="Arial" pitchFamily="34" charset="0"/>
                <a:cs typeface="Arial" pitchFamily="34" charset="0"/>
              </a:rPr>
              <a:t> Slow  and defeat as much of the enemy as possible without sacrificing the tactical integrity of the unit; presents low  risk to the unit.</a:t>
            </a:r>
          </a:p>
          <a:p>
            <a:pPr eaLnBrk="1" hangingPunct="1">
              <a:lnSpc>
                <a:spcPct val="80000"/>
              </a:lnSpc>
            </a:pPr>
            <a:r>
              <a:rPr lang="en-US" sz="1300" b="1" dirty="0" smtClean="0">
                <a:latin typeface="Arial" pitchFamily="34" charset="0"/>
                <a:cs typeface="Arial" pitchFamily="34" charset="0"/>
              </a:rPr>
              <a:t>Destroy:</a:t>
            </a:r>
            <a:r>
              <a:rPr lang="en-US" sz="1300" dirty="0" smtClean="0">
                <a:latin typeface="Arial" pitchFamily="34" charset="0"/>
                <a:cs typeface="Arial" pitchFamily="34" charset="0"/>
              </a:rPr>
              <a:t> Physically renders an enemy force combat-ineffective until it is reconstituted. To destroy a combat system is to damage it so badly that it cannot perform any function or be restored to a usable condition without being entirely rebuilt.</a:t>
            </a:r>
          </a:p>
          <a:p>
            <a:pPr eaLnBrk="1" hangingPunct="1">
              <a:lnSpc>
                <a:spcPct val="80000"/>
              </a:lnSpc>
            </a:pPr>
            <a:r>
              <a:rPr lang="en-US" sz="1300" b="1" dirty="0" smtClean="0">
                <a:latin typeface="Arial" pitchFamily="34" charset="0"/>
                <a:cs typeface="Arial" pitchFamily="34" charset="0"/>
              </a:rPr>
              <a:t>Disrupt:</a:t>
            </a:r>
            <a:r>
              <a:rPr lang="en-US" sz="1300" dirty="0" smtClean="0">
                <a:latin typeface="Arial" pitchFamily="34" charset="0"/>
                <a:cs typeface="Arial" pitchFamily="34" charset="0"/>
              </a:rPr>
              <a:t> Cdr integrates direct and indirect fires, terrain, and obstacles to upset an enemy  formation or tempo, interrupt his timetable, or cause his forces to commit prematurely or ATK in a piecemeal fashion.</a:t>
            </a:r>
          </a:p>
          <a:p>
            <a:pPr eaLnBrk="1" hangingPunct="1">
              <a:lnSpc>
                <a:spcPct val="80000"/>
              </a:lnSpc>
            </a:pPr>
            <a:r>
              <a:rPr lang="en-US" sz="1300" b="1" dirty="0" smtClean="0">
                <a:latin typeface="Arial" pitchFamily="34" charset="0"/>
                <a:cs typeface="Arial" pitchFamily="34" charset="0"/>
              </a:rPr>
              <a:t>Fix:</a:t>
            </a:r>
            <a:r>
              <a:rPr lang="en-US" sz="1300" dirty="0" smtClean="0">
                <a:latin typeface="Arial" pitchFamily="34" charset="0"/>
                <a:cs typeface="Arial" pitchFamily="34" charset="0"/>
              </a:rPr>
              <a:t> Commander prevents the enemy from moving any part of his force from a specific location for a specific period.</a:t>
            </a:r>
          </a:p>
          <a:p>
            <a:pPr eaLnBrk="1" hangingPunct="1">
              <a:lnSpc>
                <a:spcPct val="80000"/>
              </a:lnSpc>
            </a:pPr>
            <a:r>
              <a:rPr lang="en-US" sz="1300" b="1" dirty="0" smtClean="0">
                <a:latin typeface="Arial" pitchFamily="34" charset="0"/>
                <a:cs typeface="Arial" pitchFamily="34" charset="0"/>
              </a:rPr>
              <a:t>Follow and Assume:</a:t>
            </a:r>
            <a:r>
              <a:rPr lang="en-US" sz="1300" dirty="0" smtClean="0">
                <a:latin typeface="Arial" pitchFamily="34" charset="0"/>
                <a:cs typeface="Arial" pitchFamily="34" charset="0"/>
              </a:rPr>
              <a:t> A 2nd committed force follows a force conducting an offensive OPN. and is prepared to cont. the msn if the lead force is fixed, </a:t>
            </a:r>
            <a:r>
              <a:rPr lang="en-US" sz="1300" dirty="0" err="1" smtClean="0">
                <a:latin typeface="Arial" pitchFamily="34" charset="0"/>
                <a:cs typeface="Arial" pitchFamily="34" charset="0"/>
              </a:rPr>
              <a:t>attrited</a:t>
            </a:r>
            <a:r>
              <a:rPr lang="en-US" sz="1300" dirty="0" smtClean="0">
                <a:latin typeface="Arial" pitchFamily="34" charset="0"/>
                <a:cs typeface="Arial" pitchFamily="34" charset="0"/>
              </a:rPr>
              <a:t>, or unable to cont.</a:t>
            </a:r>
          </a:p>
          <a:p>
            <a:pPr eaLnBrk="1" hangingPunct="1">
              <a:lnSpc>
                <a:spcPct val="80000"/>
              </a:lnSpc>
            </a:pPr>
            <a:r>
              <a:rPr lang="en-US" sz="1300" b="1" dirty="0" smtClean="0">
                <a:latin typeface="Arial" pitchFamily="34" charset="0"/>
                <a:cs typeface="Arial" pitchFamily="34" charset="0"/>
              </a:rPr>
              <a:t>Follow and Support:</a:t>
            </a:r>
            <a:r>
              <a:rPr lang="en-US" sz="1300" dirty="0" smtClean="0">
                <a:latin typeface="Arial" pitchFamily="34" charset="0"/>
                <a:cs typeface="Arial" pitchFamily="34" charset="0"/>
              </a:rPr>
              <a:t> A committed force follows and supports a lead force conducting an offensive operation.</a:t>
            </a:r>
          </a:p>
          <a:p>
            <a:pPr eaLnBrk="1" hangingPunct="1">
              <a:lnSpc>
                <a:spcPct val="80000"/>
              </a:lnSpc>
            </a:pPr>
            <a:r>
              <a:rPr lang="en-US" sz="1300" b="1" dirty="0" smtClean="0">
                <a:latin typeface="Arial" pitchFamily="34" charset="0"/>
                <a:cs typeface="Arial" pitchFamily="34" charset="0"/>
              </a:rPr>
              <a:t>Infiltration: </a:t>
            </a:r>
            <a:r>
              <a:rPr lang="en-US" sz="1300" dirty="0" smtClean="0">
                <a:latin typeface="Arial" pitchFamily="34" charset="0"/>
                <a:cs typeface="Arial" pitchFamily="34" charset="0"/>
              </a:rPr>
              <a:t>Entails movement through or into an area occupied by an enemy or friendly force by small groups or individuals at extended or irregular intervals in which contact with then enemy is avoided</a:t>
            </a:r>
          </a:p>
          <a:p>
            <a:pPr eaLnBrk="1" hangingPunct="1">
              <a:lnSpc>
                <a:spcPct val="80000"/>
              </a:lnSpc>
            </a:pPr>
            <a:r>
              <a:rPr lang="en-US" sz="1300" b="1" dirty="0" smtClean="0">
                <a:latin typeface="Arial" pitchFamily="34" charset="0"/>
                <a:cs typeface="Arial" pitchFamily="34" charset="0"/>
              </a:rPr>
              <a:t>Interdict:</a:t>
            </a:r>
            <a:r>
              <a:rPr lang="en-US" sz="1300" dirty="0" smtClean="0">
                <a:latin typeface="Arial" pitchFamily="34" charset="0"/>
                <a:cs typeface="Arial" pitchFamily="34" charset="0"/>
              </a:rPr>
              <a:t> Commander prevents, disrupts, or delays the enemy's use of an area or route.</a:t>
            </a:r>
          </a:p>
          <a:p>
            <a:pPr eaLnBrk="1" hangingPunct="1">
              <a:lnSpc>
                <a:spcPct val="80000"/>
              </a:lnSpc>
            </a:pPr>
            <a:r>
              <a:rPr lang="en-US" sz="1300" b="1" dirty="0" smtClean="0">
                <a:latin typeface="Arial" pitchFamily="34" charset="0"/>
                <a:cs typeface="Arial" pitchFamily="34" charset="0"/>
              </a:rPr>
              <a:t>Isolate:</a:t>
            </a:r>
            <a:r>
              <a:rPr lang="en-US" sz="1300" dirty="0" smtClean="0">
                <a:latin typeface="Arial" pitchFamily="34" charset="0"/>
                <a:cs typeface="Arial" pitchFamily="34" charset="0"/>
              </a:rPr>
              <a:t> Requires a unit to seal off-both physically and psychologically-an enemy from his sources of support, deny him freedom of movement, and prevent him from having contact with other enemy forces.</a:t>
            </a:r>
          </a:p>
        </p:txBody>
      </p:sp>
      <p:sp>
        <p:nvSpPr>
          <p:cNvPr id="4" name="Slide Number Placeholder 3"/>
          <p:cNvSpPr>
            <a:spLocks noGrp="1"/>
          </p:cNvSpPr>
          <p:nvPr>
            <p:ph type="sldNum" sz="quarter" idx="12"/>
          </p:nvPr>
        </p:nvSpPr>
        <p:spPr/>
        <p:txBody>
          <a:bodyPr/>
          <a:lstStyle/>
          <a:p>
            <a:fld id="{07FAA4C2-EC4B-4CB1-A26B-C9225BE809E0}" type="slidenum">
              <a:rPr lang="en-US" smtClean="0"/>
              <a:pPr/>
              <a:t>38</a:t>
            </a:fld>
            <a:endParaRPr lang="en-US" dirty="0"/>
          </a:p>
        </p:txBody>
      </p:sp>
      <p:sp>
        <p:nvSpPr>
          <p:cNvPr id="5" name="Title 1"/>
          <p:cNvSpPr txBox="1">
            <a:spLocks/>
          </p:cNvSpPr>
          <p:nvPr/>
        </p:nvSpPr>
        <p:spPr>
          <a:xfrm>
            <a:off x="762000" y="228600"/>
            <a:ext cx="5486400" cy="457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i="1" dirty="0" smtClean="0">
                <a:effectLst>
                  <a:outerShdw blurRad="38100" dist="38100" dir="2700000" algn="tl">
                    <a:srgbClr val="000000">
                      <a:alpha val="43137"/>
                    </a:srgbClr>
                  </a:outerShdw>
                </a:effectLst>
                <a:latin typeface="Arial" pitchFamily="34" charset="0"/>
                <a:ea typeface="+mj-ea"/>
                <a:cs typeface="Arial" pitchFamily="34" charset="0"/>
              </a:rPr>
              <a:t>TACTICAL TASK DEFINITIONS</a:t>
            </a:r>
            <a:endParaRPr kumimoji="0" lang="en-US" sz="24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4294967295"/>
          </p:nvPr>
        </p:nvSpPr>
        <p:spPr>
          <a:xfrm>
            <a:off x="0" y="990600"/>
            <a:ext cx="6858000" cy="8153400"/>
          </a:xfrm>
          <a:ln w="19050">
            <a:noFill/>
          </a:ln>
        </p:spPr>
        <p:txBody>
          <a:bodyPr/>
          <a:lstStyle/>
          <a:p>
            <a:pPr eaLnBrk="1" hangingPunct="1">
              <a:lnSpc>
                <a:spcPct val="80000"/>
              </a:lnSpc>
            </a:pPr>
            <a:r>
              <a:rPr lang="en-US" sz="1300" b="1" dirty="0" smtClean="0">
                <a:latin typeface="Arial" pitchFamily="34" charset="0"/>
                <a:cs typeface="Arial" pitchFamily="34" charset="0"/>
              </a:rPr>
              <a:t>Lane:</a:t>
            </a:r>
            <a:r>
              <a:rPr lang="en-US" sz="1300" dirty="0" smtClean="0">
                <a:latin typeface="Arial" pitchFamily="34" charset="0"/>
                <a:cs typeface="Arial" pitchFamily="34" charset="0"/>
              </a:rPr>
              <a:t> A route through an enemy or friendly obstacle that provides a passing force safe passage. The route may be reduced and proofed as part of a breach OPN. or constructed as part of a friendly obstacle. It is a clear route that moves all the way through an obstacle.</a:t>
            </a:r>
          </a:p>
          <a:p>
            <a:pPr eaLnBrk="1" hangingPunct="1">
              <a:lnSpc>
                <a:spcPct val="80000"/>
              </a:lnSpc>
            </a:pPr>
            <a:r>
              <a:rPr lang="en-US" sz="1300" b="1" dirty="0" smtClean="0">
                <a:latin typeface="Arial" pitchFamily="34" charset="0"/>
                <a:cs typeface="Arial" pitchFamily="34" charset="0"/>
              </a:rPr>
              <a:t>Main Effort:</a:t>
            </a:r>
            <a:r>
              <a:rPr lang="en-US" sz="1300" dirty="0" smtClean="0">
                <a:latin typeface="Arial" pitchFamily="34" charset="0"/>
                <a:cs typeface="Arial" pitchFamily="34" charset="0"/>
              </a:rPr>
              <a:t> The activity, unit, or area that commanders determine to be the most important task at the time. (FM 3-0, DTD. June 2001)</a:t>
            </a:r>
          </a:p>
          <a:p>
            <a:pPr eaLnBrk="1" hangingPunct="1">
              <a:lnSpc>
                <a:spcPct val="80000"/>
              </a:lnSpc>
            </a:pPr>
            <a:r>
              <a:rPr lang="en-US" sz="1300" b="1" dirty="0" smtClean="0">
                <a:latin typeface="Arial" pitchFamily="34" charset="0"/>
                <a:cs typeface="Arial" pitchFamily="34" charset="0"/>
              </a:rPr>
              <a:t>Neutralize:</a:t>
            </a:r>
            <a:r>
              <a:rPr lang="en-US" sz="1300" dirty="0" smtClean="0">
                <a:latin typeface="Arial" pitchFamily="34" charset="0"/>
                <a:cs typeface="Arial" pitchFamily="34" charset="0"/>
              </a:rPr>
              <a:t> results in rendering enemy personnel or materiel incapable of interfering with a particular operation.</a:t>
            </a:r>
          </a:p>
          <a:p>
            <a:pPr eaLnBrk="1" hangingPunct="1">
              <a:lnSpc>
                <a:spcPct val="80000"/>
              </a:lnSpc>
            </a:pPr>
            <a:r>
              <a:rPr lang="en-US" sz="1300" b="1" dirty="0" smtClean="0">
                <a:latin typeface="Arial" pitchFamily="34" charset="0"/>
                <a:cs typeface="Arial" pitchFamily="34" charset="0"/>
              </a:rPr>
              <a:t>Occupy:</a:t>
            </a:r>
            <a:r>
              <a:rPr lang="en-US" sz="1300" dirty="0" smtClean="0">
                <a:latin typeface="Arial" pitchFamily="34" charset="0"/>
                <a:cs typeface="Arial" pitchFamily="34" charset="0"/>
              </a:rPr>
              <a:t> Moving a friendly force into an area so that it can control that area. Both the force's movement to and occupation of the area occur with out enemy opposition.</a:t>
            </a:r>
          </a:p>
          <a:p>
            <a:pPr eaLnBrk="1" hangingPunct="1">
              <a:lnSpc>
                <a:spcPct val="80000"/>
              </a:lnSpc>
            </a:pPr>
            <a:r>
              <a:rPr lang="en-US" sz="1300" b="1" dirty="0" smtClean="0">
                <a:latin typeface="Arial" pitchFamily="34" charset="0"/>
                <a:cs typeface="Arial" pitchFamily="34" charset="0"/>
              </a:rPr>
              <a:t>Penetrate</a:t>
            </a:r>
            <a:r>
              <a:rPr lang="en-US" sz="1300" dirty="0" smtClean="0">
                <a:latin typeface="Arial" pitchFamily="34" charset="0"/>
                <a:cs typeface="Arial" pitchFamily="34" charset="0"/>
              </a:rPr>
              <a:t>: A form of maneuver in which an attacking force seeks to rupture enemy defenses on a narrow front to disrupt the defensive system. </a:t>
            </a:r>
          </a:p>
          <a:p>
            <a:pPr eaLnBrk="1" hangingPunct="1">
              <a:lnSpc>
                <a:spcPct val="80000"/>
              </a:lnSpc>
            </a:pPr>
            <a:r>
              <a:rPr lang="en-US" sz="1300" b="1" dirty="0" smtClean="0">
                <a:latin typeface="Arial" pitchFamily="34" charset="0"/>
                <a:cs typeface="Arial" pitchFamily="34" charset="0"/>
              </a:rPr>
              <a:t>Relief in place:</a:t>
            </a:r>
            <a:r>
              <a:rPr lang="en-US" sz="1300" dirty="0" smtClean="0">
                <a:latin typeface="Arial" pitchFamily="34" charset="0"/>
                <a:cs typeface="Arial" pitchFamily="34" charset="0"/>
              </a:rPr>
              <a:t> A  tactical enabling OPN in which, by the direction of higher authority, all or part of a unit is replaced in an area by the incoming unit. </a:t>
            </a:r>
          </a:p>
          <a:p>
            <a:pPr eaLnBrk="1" hangingPunct="1">
              <a:lnSpc>
                <a:spcPct val="80000"/>
              </a:lnSpc>
            </a:pPr>
            <a:r>
              <a:rPr lang="en-US" sz="1300" b="1" dirty="0" smtClean="0">
                <a:latin typeface="Arial" pitchFamily="34" charset="0"/>
                <a:cs typeface="Arial" pitchFamily="34" charset="0"/>
              </a:rPr>
              <a:t>Retain:</a:t>
            </a:r>
            <a:r>
              <a:rPr lang="en-US" sz="1300" dirty="0" smtClean="0">
                <a:latin typeface="Arial" pitchFamily="34" charset="0"/>
                <a:cs typeface="Arial" pitchFamily="34" charset="0"/>
              </a:rPr>
              <a:t> A  tactical msn task in which the CDR ensures that a terrain feature controlled by a friendly force remains free of enemy occupation or use. </a:t>
            </a:r>
          </a:p>
          <a:p>
            <a:pPr eaLnBrk="1" hangingPunct="1">
              <a:lnSpc>
                <a:spcPct val="80000"/>
              </a:lnSpc>
            </a:pPr>
            <a:r>
              <a:rPr lang="en-US" sz="1300" b="1" dirty="0" smtClean="0">
                <a:latin typeface="Arial" pitchFamily="34" charset="0"/>
                <a:cs typeface="Arial" pitchFamily="34" charset="0"/>
              </a:rPr>
              <a:t>Retirement:</a:t>
            </a:r>
            <a:r>
              <a:rPr lang="en-US" sz="1300" dirty="0" smtClean="0">
                <a:latin typeface="Arial" pitchFamily="34" charset="0"/>
                <a:cs typeface="Arial" pitchFamily="34" charset="0"/>
              </a:rPr>
              <a:t> A form of retrograde in which a force out of contact with the enemy moves away from the enemy.</a:t>
            </a:r>
          </a:p>
          <a:p>
            <a:pPr eaLnBrk="1" hangingPunct="1">
              <a:lnSpc>
                <a:spcPct val="80000"/>
              </a:lnSpc>
            </a:pPr>
            <a:r>
              <a:rPr lang="en-US" sz="1300" b="1" dirty="0" smtClean="0">
                <a:latin typeface="Arial" pitchFamily="34" charset="0"/>
                <a:cs typeface="Arial" pitchFamily="34" charset="0"/>
              </a:rPr>
              <a:t>Secure</a:t>
            </a:r>
            <a:r>
              <a:rPr lang="en-US" sz="1300" dirty="0" smtClean="0">
                <a:latin typeface="Arial" pitchFamily="34" charset="0"/>
                <a:cs typeface="Arial" pitchFamily="34" charset="0"/>
              </a:rPr>
              <a:t>: Involves preventing a unit, facility, or geographical location from being damaged or destroyed as a result of enemy action.</a:t>
            </a:r>
          </a:p>
          <a:p>
            <a:pPr eaLnBrk="1" hangingPunct="1">
              <a:lnSpc>
                <a:spcPct val="80000"/>
              </a:lnSpc>
            </a:pPr>
            <a:r>
              <a:rPr lang="en-US" sz="1300" b="1" dirty="0" smtClean="0">
                <a:latin typeface="Arial" pitchFamily="34" charset="0"/>
                <a:cs typeface="Arial" pitchFamily="34" charset="0"/>
              </a:rPr>
              <a:t>Security Operations:</a:t>
            </a:r>
            <a:r>
              <a:rPr lang="en-US" sz="1300" dirty="0" smtClean="0">
                <a:latin typeface="Arial" pitchFamily="34" charset="0"/>
                <a:cs typeface="Arial" pitchFamily="34" charset="0"/>
              </a:rPr>
              <a:t> OPNs undertaken by a CDR to provide early and accurate warning of enemy OPNs, to provide the force being protected with time and maneuver space within which to react to the enemy, and to develop the situation to allow the commander to effectively use the protected force. </a:t>
            </a:r>
          </a:p>
          <a:p>
            <a:pPr eaLnBrk="1" hangingPunct="1">
              <a:lnSpc>
                <a:spcPct val="80000"/>
              </a:lnSpc>
            </a:pPr>
            <a:r>
              <a:rPr lang="en-US" sz="1300" b="1" dirty="0" smtClean="0">
                <a:latin typeface="Arial" pitchFamily="34" charset="0"/>
                <a:cs typeface="Arial" pitchFamily="34" charset="0"/>
              </a:rPr>
              <a:t>Screen:</a:t>
            </a:r>
            <a:r>
              <a:rPr lang="en-US" sz="1300" dirty="0" smtClean="0">
                <a:latin typeface="Arial" pitchFamily="34" charset="0"/>
                <a:cs typeface="Arial" pitchFamily="34" charset="0"/>
              </a:rPr>
              <a:t> A form of security operations that primarily provides early warning to the protected force.</a:t>
            </a:r>
          </a:p>
          <a:p>
            <a:pPr eaLnBrk="1" hangingPunct="1">
              <a:lnSpc>
                <a:spcPct val="80000"/>
              </a:lnSpc>
            </a:pPr>
            <a:r>
              <a:rPr lang="en-US" sz="1300" b="1" dirty="0" smtClean="0">
                <a:latin typeface="Arial" pitchFamily="34" charset="0"/>
                <a:cs typeface="Arial" pitchFamily="34" charset="0"/>
              </a:rPr>
              <a:t>Cover:</a:t>
            </a:r>
            <a:r>
              <a:rPr lang="en-US" sz="1300" dirty="0" smtClean="0">
                <a:latin typeface="Arial" pitchFamily="34" charset="0"/>
                <a:cs typeface="Arial" pitchFamily="34" charset="0"/>
              </a:rPr>
              <a:t> A form of security OPNs whose primary task is to protect the main body by fighting to gain time while also observing and reporting info and preventing enemy ground observation of and direct fire against the main body. </a:t>
            </a:r>
          </a:p>
          <a:p>
            <a:pPr eaLnBrk="1" hangingPunct="1">
              <a:lnSpc>
                <a:spcPct val="80000"/>
              </a:lnSpc>
            </a:pPr>
            <a:r>
              <a:rPr lang="en-US" sz="1300" b="1" dirty="0" smtClean="0">
                <a:latin typeface="Arial" pitchFamily="34" charset="0"/>
                <a:cs typeface="Arial" pitchFamily="34" charset="0"/>
              </a:rPr>
              <a:t>Guard:</a:t>
            </a:r>
            <a:r>
              <a:rPr lang="en-US" sz="1300" dirty="0" smtClean="0">
                <a:latin typeface="Arial" pitchFamily="34" charset="0"/>
                <a:cs typeface="Arial" pitchFamily="34" charset="0"/>
              </a:rPr>
              <a:t> A form of security OPNs whose primary task is to protect the main body by fighting to gain time while also observing and reporting info and preventing enemy ground observation of and direct fire against the main body. Units conducting a guard msn cannot operate independently because they rely upon fires and CS assets of the main body.</a:t>
            </a:r>
          </a:p>
          <a:p>
            <a:pPr eaLnBrk="1" hangingPunct="1">
              <a:lnSpc>
                <a:spcPct val="80000"/>
              </a:lnSpc>
            </a:pPr>
            <a:r>
              <a:rPr lang="en-US" sz="1300" b="1" dirty="0" smtClean="0">
                <a:latin typeface="Arial" pitchFamily="34" charset="0"/>
                <a:cs typeface="Arial" pitchFamily="34" charset="0"/>
              </a:rPr>
              <a:t>Seize:</a:t>
            </a:r>
            <a:r>
              <a:rPr lang="en-US" sz="1300" dirty="0" smtClean="0">
                <a:latin typeface="Arial" pitchFamily="34" charset="0"/>
                <a:cs typeface="Arial" pitchFamily="34" charset="0"/>
              </a:rPr>
              <a:t> A tactical mission task that involves taking possession of a designated area by using overwhelming force.</a:t>
            </a:r>
          </a:p>
          <a:p>
            <a:pPr eaLnBrk="1" hangingPunct="1">
              <a:lnSpc>
                <a:spcPct val="80000"/>
              </a:lnSpc>
            </a:pPr>
            <a:r>
              <a:rPr lang="en-US" sz="1300" b="1" dirty="0" smtClean="0">
                <a:latin typeface="Arial" pitchFamily="34" charset="0"/>
                <a:cs typeface="Arial" pitchFamily="34" charset="0"/>
              </a:rPr>
              <a:t>Support by Fire:</a:t>
            </a:r>
            <a:r>
              <a:rPr lang="en-US" sz="1300" dirty="0" smtClean="0">
                <a:latin typeface="Arial" pitchFamily="34" charset="0"/>
                <a:cs typeface="Arial" pitchFamily="34" charset="0"/>
              </a:rPr>
              <a:t> A maneuver force moves to a position where it can engage the enemy by direct fire in support of another maneuvering force.</a:t>
            </a:r>
          </a:p>
          <a:p>
            <a:pPr eaLnBrk="1" hangingPunct="1">
              <a:lnSpc>
                <a:spcPct val="80000"/>
              </a:lnSpc>
            </a:pPr>
            <a:r>
              <a:rPr lang="en-US" sz="1300" b="1" dirty="0" smtClean="0">
                <a:latin typeface="Arial" pitchFamily="34" charset="0"/>
                <a:cs typeface="Arial" pitchFamily="34" charset="0"/>
              </a:rPr>
              <a:t>Turn:</a:t>
            </a:r>
            <a:r>
              <a:rPr lang="en-US" sz="1300" dirty="0" smtClean="0">
                <a:latin typeface="Arial" pitchFamily="34" charset="0"/>
                <a:cs typeface="Arial" pitchFamily="34" charset="0"/>
              </a:rPr>
              <a:t> Involves forcing an enemy element from one avenue of approach or movement corridor to another.</a:t>
            </a:r>
          </a:p>
          <a:p>
            <a:pPr eaLnBrk="1" hangingPunct="1">
              <a:lnSpc>
                <a:spcPct val="80000"/>
              </a:lnSpc>
            </a:pPr>
            <a:r>
              <a:rPr lang="en-US" sz="1300" b="1" dirty="0" smtClean="0">
                <a:latin typeface="Arial" pitchFamily="34" charset="0"/>
                <a:cs typeface="Arial" pitchFamily="34" charset="0"/>
              </a:rPr>
              <a:t>Withdraw:</a:t>
            </a:r>
            <a:r>
              <a:rPr lang="en-US" sz="1300" dirty="0" smtClean="0">
                <a:latin typeface="Arial" pitchFamily="34" charset="0"/>
                <a:cs typeface="Arial" pitchFamily="34" charset="0"/>
              </a:rPr>
              <a:t> a form of retrograde, is a planned operation in which a force in contact disengages from an enemy force. </a:t>
            </a:r>
          </a:p>
          <a:p>
            <a:pPr eaLnBrk="1" hangingPunct="1">
              <a:lnSpc>
                <a:spcPct val="80000"/>
              </a:lnSpc>
            </a:pPr>
            <a:endParaRPr lang="en-US" sz="13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7FAA4C2-EC4B-4CB1-A26B-C9225BE809E0}" type="slidenum">
              <a:rPr lang="en-US" smtClean="0"/>
              <a:pPr/>
              <a:t>39</a:t>
            </a:fld>
            <a:endParaRPr lang="en-US" dirty="0"/>
          </a:p>
        </p:txBody>
      </p:sp>
      <p:sp>
        <p:nvSpPr>
          <p:cNvPr id="5" name="Title 1"/>
          <p:cNvSpPr txBox="1">
            <a:spLocks/>
          </p:cNvSpPr>
          <p:nvPr/>
        </p:nvSpPr>
        <p:spPr>
          <a:xfrm>
            <a:off x="762000" y="228600"/>
            <a:ext cx="5486400" cy="457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i="1" dirty="0" smtClean="0">
                <a:effectLst>
                  <a:outerShdw blurRad="38100" dist="38100" dir="2700000" algn="tl">
                    <a:srgbClr val="000000">
                      <a:alpha val="43137"/>
                    </a:srgbClr>
                  </a:outerShdw>
                </a:effectLst>
                <a:latin typeface="Arial" pitchFamily="34" charset="0"/>
                <a:ea typeface="+mj-ea"/>
                <a:cs typeface="Arial" pitchFamily="34" charset="0"/>
              </a:rPr>
              <a:t>TACTICAL TASK DEFINITIONS</a:t>
            </a:r>
            <a:endParaRPr kumimoji="0" lang="en-US" sz="24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i="1" dirty="0" smtClean="0">
                <a:effectLst>
                  <a:outerShdw blurRad="38100" dist="38100" dir="2700000" algn="tl">
                    <a:srgbClr val="000000">
                      <a:alpha val="43137"/>
                    </a:srgbClr>
                  </a:outerShdw>
                </a:effectLst>
                <a:latin typeface="Arial" pitchFamily="34" charset="0"/>
                <a:cs typeface="Arial" pitchFamily="34" charset="0"/>
              </a:rPr>
              <a:t>GRAPHIC</a:t>
            </a:r>
            <a:r>
              <a:rPr lang="en-US" sz="2800" dirty="0" smtClean="0">
                <a:latin typeface="Arial" pitchFamily="34" charset="0"/>
                <a:cs typeface="Arial" pitchFamily="34" charset="0"/>
              </a:rPr>
              <a:t> </a:t>
            </a:r>
            <a:r>
              <a:rPr lang="en-US" sz="2400" i="1" dirty="0" smtClean="0">
                <a:effectLst>
                  <a:outerShdw blurRad="38100" dist="38100" dir="2700000" algn="tl">
                    <a:srgbClr val="000000">
                      <a:alpha val="43137"/>
                    </a:srgbClr>
                  </a:outerShdw>
                </a:effectLst>
                <a:latin typeface="Arial" pitchFamily="34" charset="0"/>
                <a:cs typeface="Arial" pitchFamily="34" charset="0"/>
              </a:rPr>
              <a:t>NAMING</a:t>
            </a:r>
            <a:r>
              <a:rPr lang="en-US" sz="2800" dirty="0" smtClean="0">
                <a:latin typeface="Arial" pitchFamily="34" charset="0"/>
                <a:cs typeface="Arial" pitchFamily="34" charset="0"/>
              </a:rPr>
              <a:t> </a:t>
            </a:r>
            <a:r>
              <a:rPr lang="en-US" sz="2400" i="1" dirty="0" smtClean="0">
                <a:effectLst>
                  <a:outerShdw blurRad="38100" dist="38100" dir="2700000" algn="tl">
                    <a:srgbClr val="000000">
                      <a:alpha val="43137"/>
                    </a:srgbClr>
                  </a:outerShdw>
                </a:effectLst>
                <a:latin typeface="Arial" pitchFamily="34" charset="0"/>
                <a:cs typeface="Arial" pitchFamily="34" charset="0"/>
              </a:rPr>
              <a:t/>
            </a:r>
            <a:br>
              <a:rPr lang="en-US" sz="2400" i="1" dirty="0" smtClean="0">
                <a:effectLst>
                  <a:outerShdw blurRad="38100" dist="38100" dir="2700000" algn="tl">
                    <a:srgbClr val="000000">
                      <a:alpha val="43137"/>
                    </a:srgbClr>
                  </a:outerShdw>
                </a:effectLst>
                <a:latin typeface="Arial" pitchFamily="34" charset="0"/>
                <a:cs typeface="Arial" pitchFamily="34" charset="0"/>
              </a:rPr>
            </a:br>
            <a:r>
              <a:rPr lang="en-US" sz="2400" i="1" dirty="0" smtClean="0">
                <a:effectLst>
                  <a:outerShdw blurRad="38100" dist="38100" dir="2700000" algn="tl">
                    <a:srgbClr val="000000">
                      <a:alpha val="43137"/>
                    </a:srgbClr>
                  </a:outerShdw>
                </a:effectLst>
                <a:latin typeface="Arial" pitchFamily="34" charset="0"/>
                <a:cs typeface="Arial" pitchFamily="34" charset="0"/>
              </a:rPr>
              <a:t>CONVENTION</a:t>
            </a:r>
            <a:endParaRPr lang="en-US" sz="2400" i="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4" name="Table 3"/>
          <p:cNvGraphicFramePr>
            <a:graphicFrameLocks noGrp="1"/>
          </p:cNvGraphicFramePr>
          <p:nvPr/>
        </p:nvGraphicFramePr>
        <p:xfrm>
          <a:off x="304800" y="1066800"/>
          <a:ext cx="6324600" cy="4421124"/>
        </p:xfrm>
        <a:graphic>
          <a:graphicData uri="http://schemas.openxmlformats.org/drawingml/2006/table">
            <a:tbl>
              <a:tblPr/>
              <a:tblGrid>
                <a:gridCol w="3162300"/>
                <a:gridCol w="3162300"/>
              </a:tblGrid>
              <a:tr h="266700">
                <a:tc>
                  <a:txBody>
                    <a:bodyPr/>
                    <a:lstStyle/>
                    <a:p>
                      <a:pPr marL="0" marR="0" algn="ctr">
                        <a:lnSpc>
                          <a:spcPct val="115000"/>
                        </a:lnSpc>
                        <a:spcBef>
                          <a:spcPts val="0"/>
                        </a:spcBef>
                        <a:spcAft>
                          <a:spcPts val="0"/>
                        </a:spcAft>
                      </a:pPr>
                      <a:r>
                        <a:rPr lang="en-US" sz="1200" b="1" dirty="0">
                          <a:latin typeface="Arial"/>
                          <a:ea typeface="Arial"/>
                          <a:cs typeface="Arial"/>
                        </a:rPr>
                        <a:t>Control Measure</a:t>
                      </a:r>
                      <a:endParaRPr lang="en-US" sz="1200" dirty="0">
                        <a:latin typeface="Arial"/>
                        <a:ea typeface="Arial"/>
                        <a:cs typeface="Times New Roman"/>
                      </a:endParaRPr>
                    </a:p>
                  </a:txBody>
                  <a:tcPr marL="51564" marR="51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200" b="1" dirty="0">
                          <a:latin typeface="Arial"/>
                          <a:ea typeface="Arial"/>
                          <a:cs typeface="Arial"/>
                        </a:rPr>
                        <a:t>Designation </a:t>
                      </a:r>
                      <a:endParaRPr lang="en-US" sz="1200" dirty="0">
                        <a:latin typeface="Arial"/>
                        <a:ea typeface="Arial"/>
                        <a:cs typeface="Times New Roman"/>
                      </a:endParaRPr>
                    </a:p>
                  </a:txBody>
                  <a:tcPr marL="51564" marR="51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66700">
                <a:tc>
                  <a:txBody>
                    <a:bodyPr/>
                    <a:lstStyle/>
                    <a:p>
                      <a:pPr marL="0" marR="0" algn="l">
                        <a:lnSpc>
                          <a:spcPct val="115000"/>
                        </a:lnSpc>
                        <a:spcBef>
                          <a:spcPts val="0"/>
                        </a:spcBef>
                        <a:spcAft>
                          <a:spcPts val="0"/>
                        </a:spcAft>
                      </a:pPr>
                      <a:r>
                        <a:rPr lang="en-US" sz="1200" b="1" dirty="0">
                          <a:latin typeface="Arial"/>
                          <a:ea typeface="Arial"/>
                          <a:cs typeface="Arial"/>
                        </a:rPr>
                        <a:t>Phase Lines/RFLs/Handover Lines</a:t>
                      </a:r>
                      <a:endParaRPr lang="en-US" sz="1200" b="1" dirty="0">
                        <a:latin typeface="Arial"/>
                        <a:ea typeface="Arial"/>
                        <a:cs typeface="Times New Roman"/>
                      </a:endParaRPr>
                    </a:p>
                  </a:txBody>
                  <a:tcPr marL="51564" marR="51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dirty="0">
                          <a:latin typeface="Arial"/>
                          <a:ea typeface="Arial"/>
                          <a:cs typeface="Arial"/>
                        </a:rPr>
                        <a:t>Female Names</a:t>
                      </a:r>
                      <a:endParaRPr lang="en-US" sz="1200" b="1" dirty="0">
                        <a:latin typeface="Arial"/>
                        <a:ea typeface="Arial"/>
                        <a:cs typeface="Times New Roman"/>
                      </a:endParaRPr>
                    </a:p>
                  </a:txBody>
                  <a:tcPr marL="51564" marR="51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marL="0" marR="0" algn="l">
                        <a:lnSpc>
                          <a:spcPct val="115000"/>
                        </a:lnSpc>
                        <a:spcBef>
                          <a:spcPts val="0"/>
                        </a:spcBef>
                        <a:spcAft>
                          <a:spcPts val="0"/>
                        </a:spcAft>
                      </a:pPr>
                      <a:r>
                        <a:rPr lang="en-US" sz="1200" b="1" dirty="0">
                          <a:latin typeface="Arial"/>
                          <a:ea typeface="Arial"/>
                          <a:cs typeface="Arial"/>
                        </a:rPr>
                        <a:t>Objectives</a:t>
                      </a:r>
                      <a:endParaRPr lang="en-US" sz="1200" b="1" dirty="0">
                        <a:latin typeface="Arial"/>
                        <a:ea typeface="Arial"/>
                        <a:cs typeface="Times New Roman"/>
                      </a:endParaRPr>
                    </a:p>
                  </a:txBody>
                  <a:tcPr marL="51564" marR="51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dirty="0">
                          <a:latin typeface="Arial"/>
                          <a:ea typeface="Arial"/>
                          <a:cs typeface="Arial"/>
                        </a:rPr>
                        <a:t>Native American Tribes</a:t>
                      </a:r>
                      <a:endParaRPr lang="en-US" sz="1200" b="1" dirty="0">
                        <a:latin typeface="Arial"/>
                        <a:ea typeface="Arial"/>
                        <a:cs typeface="Times New Roman"/>
                      </a:endParaRPr>
                    </a:p>
                  </a:txBody>
                  <a:tcPr marL="51564" marR="51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marL="0" marR="0" algn="l">
                        <a:lnSpc>
                          <a:spcPct val="115000"/>
                        </a:lnSpc>
                        <a:spcBef>
                          <a:spcPts val="0"/>
                        </a:spcBef>
                        <a:spcAft>
                          <a:spcPts val="0"/>
                        </a:spcAft>
                      </a:pPr>
                      <a:r>
                        <a:rPr lang="en-US" sz="1200" b="1" dirty="0">
                          <a:latin typeface="Arial"/>
                          <a:ea typeface="Arial"/>
                          <a:cs typeface="Arial"/>
                        </a:rPr>
                        <a:t>Routes</a:t>
                      </a:r>
                      <a:endParaRPr lang="en-US" sz="1200" b="1" dirty="0">
                        <a:latin typeface="Arial"/>
                        <a:ea typeface="Arial"/>
                        <a:cs typeface="Times New Roman"/>
                      </a:endParaRPr>
                    </a:p>
                  </a:txBody>
                  <a:tcPr marL="51564" marR="51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dirty="0">
                          <a:latin typeface="Arial"/>
                          <a:ea typeface="Arial"/>
                          <a:cs typeface="Arial"/>
                        </a:rPr>
                        <a:t>NFL Teams</a:t>
                      </a:r>
                      <a:endParaRPr lang="en-US" sz="1200" b="1" dirty="0">
                        <a:latin typeface="Arial"/>
                        <a:ea typeface="Arial"/>
                        <a:cs typeface="Times New Roman"/>
                      </a:endParaRPr>
                    </a:p>
                  </a:txBody>
                  <a:tcPr marL="51564" marR="51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marL="0" marR="0" algn="l">
                        <a:lnSpc>
                          <a:spcPct val="115000"/>
                        </a:lnSpc>
                        <a:spcBef>
                          <a:spcPts val="0"/>
                        </a:spcBef>
                        <a:spcAft>
                          <a:spcPts val="0"/>
                        </a:spcAft>
                      </a:pPr>
                      <a:r>
                        <a:rPr lang="en-US" sz="1200" b="1" dirty="0">
                          <a:latin typeface="Arial"/>
                          <a:ea typeface="Arial"/>
                          <a:cs typeface="Arial"/>
                        </a:rPr>
                        <a:t>Assembly Area</a:t>
                      </a:r>
                      <a:endParaRPr lang="en-US" sz="1200" b="1" dirty="0">
                        <a:latin typeface="Arial"/>
                        <a:ea typeface="Arial"/>
                        <a:cs typeface="Times New Roman"/>
                      </a:endParaRPr>
                    </a:p>
                  </a:txBody>
                  <a:tcPr marL="51564" marR="51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dirty="0">
                          <a:latin typeface="Arial"/>
                          <a:ea typeface="Arial"/>
                          <a:cs typeface="Arial"/>
                        </a:rPr>
                        <a:t>Unit Name</a:t>
                      </a:r>
                      <a:endParaRPr lang="en-US" sz="1200" b="1" dirty="0">
                        <a:latin typeface="Arial"/>
                        <a:ea typeface="Arial"/>
                        <a:cs typeface="Times New Roman"/>
                      </a:endParaRPr>
                    </a:p>
                  </a:txBody>
                  <a:tcPr marL="51564" marR="51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marL="0" marR="0" algn="l">
                        <a:lnSpc>
                          <a:spcPct val="115000"/>
                        </a:lnSpc>
                        <a:spcBef>
                          <a:spcPts val="0"/>
                        </a:spcBef>
                        <a:spcAft>
                          <a:spcPts val="0"/>
                        </a:spcAft>
                      </a:pPr>
                      <a:r>
                        <a:rPr lang="en-US" sz="1200" b="1" dirty="0">
                          <a:latin typeface="Arial"/>
                          <a:ea typeface="Arial"/>
                          <a:cs typeface="Arial"/>
                        </a:rPr>
                        <a:t>Axes/Direction of Attack</a:t>
                      </a:r>
                      <a:endParaRPr lang="en-US" sz="1200" b="1" dirty="0">
                        <a:latin typeface="Arial"/>
                        <a:ea typeface="Arial"/>
                        <a:cs typeface="Times New Roman"/>
                      </a:endParaRPr>
                    </a:p>
                  </a:txBody>
                  <a:tcPr marL="51564" marR="51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dirty="0">
                          <a:latin typeface="Arial"/>
                          <a:ea typeface="Arial"/>
                          <a:cs typeface="Arial"/>
                        </a:rPr>
                        <a:t>Weapons</a:t>
                      </a:r>
                      <a:endParaRPr lang="en-US" sz="1200" b="1" dirty="0">
                        <a:latin typeface="Arial"/>
                        <a:ea typeface="Arial"/>
                        <a:cs typeface="Times New Roman"/>
                      </a:endParaRPr>
                    </a:p>
                  </a:txBody>
                  <a:tcPr marL="51564" marR="51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marL="0" marR="0" algn="l">
                        <a:lnSpc>
                          <a:spcPct val="115000"/>
                        </a:lnSpc>
                        <a:spcBef>
                          <a:spcPts val="0"/>
                        </a:spcBef>
                        <a:spcAft>
                          <a:spcPts val="0"/>
                        </a:spcAft>
                      </a:pPr>
                      <a:r>
                        <a:rPr lang="en-US" sz="1200" b="1" dirty="0">
                          <a:latin typeface="Arial"/>
                          <a:ea typeface="Arial"/>
                          <a:cs typeface="Arial"/>
                        </a:rPr>
                        <a:t>Points</a:t>
                      </a:r>
                      <a:endParaRPr lang="en-US" sz="1200" b="1" dirty="0">
                        <a:latin typeface="Arial"/>
                        <a:ea typeface="Arial"/>
                        <a:cs typeface="Times New Roman"/>
                      </a:endParaRPr>
                    </a:p>
                  </a:txBody>
                  <a:tcPr marL="51564" marR="51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dirty="0" smtClean="0">
                          <a:latin typeface="Arial"/>
                          <a:ea typeface="Arial"/>
                          <a:cs typeface="Arial"/>
                        </a:rPr>
                        <a:t>C1-C99</a:t>
                      </a:r>
                      <a:endParaRPr lang="en-US" sz="1200" b="1" dirty="0">
                        <a:latin typeface="Arial"/>
                        <a:ea typeface="Arial"/>
                        <a:cs typeface="Times New Roman"/>
                      </a:endParaRPr>
                    </a:p>
                  </a:txBody>
                  <a:tcPr marL="51564" marR="51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marL="0" marR="0" algn="l">
                        <a:lnSpc>
                          <a:spcPct val="115000"/>
                        </a:lnSpc>
                        <a:spcBef>
                          <a:spcPts val="0"/>
                        </a:spcBef>
                        <a:spcAft>
                          <a:spcPts val="0"/>
                        </a:spcAft>
                      </a:pPr>
                      <a:r>
                        <a:rPr lang="en-US" sz="1200" b="1" dirty="0">
                          <a:latin typeface="Arial"/>
                          <a:ea typeface="Arial"/>
                          <a:cs typeface="Arial"/>
                        </a:rPr>
                        <a:t>Battle Position/Strong Point/Assault Positions</a:t>
                      </a:r>
                      <a:endParaRPr lang="en-US" sz="1200" b="1" dirty="0">
                        <a:latin typeface="Arial"/>
                        <a:ea typeface="Arial"/>
                        <a:cs typeface="Times New Roman"/>
                      </a:endParaRPr>
                    </a:p>
                  </a:txBody>
                  <a:tcPr marL="51564" marR="51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dirty="0">
                          <a:latin typeface="Arial"/>
                          <a:ea typeface="Arial"/>
                          <a:cs typeface="Arial"/>
                        </a:rPr>
                        <a:t>Great Cats</a:t>
                      </a:r>
                      <a:endParaRPr lang="en-US" sz="1200" b="1" dirty="0">
                        <a:latin typeface="Arial"/>
                        <a:ea typeface="Arial"/>
                        <a:cs typeface="Times New Roman"/>
                      </a:endParaRPr>
                    </a:p>
                  </a:txBody>
                  <a:tcPr marL="51564" marR="51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marL="0" marR="0" algn="l">
                        <a:lnSpc>
                          <a:spcPct val="115000"/>
                        </a:lnSpc>
                        <a:spcBef>
                          <a:spcPts val="0"/>
                        </a:spcBef>
                        <a:spcAft>
                          <a:spcPts val="0"/>
                        </a:spcAft>
                      </a:pPr>
                      <a:r>
                        <a:rPr lang="en-US" sz="1200" b="1" dirty="0">
                          <a:latin typeface="Arial"/>
                          <a:ea typeface="Arial"/>
                          <a:cs typeface="Arial"/>
                        </a:rPr>
                        <a:t>Attack by Fire/Support by Fire positions</a:t>
                      </a:r>
                      <a:endParaRPr lang="en-US" sz="1200" b="1" dirty="0">
                        <a:latin typeface="Arial"/>
                        <a:ea typeface="Arial"/>
                        <a:cs typeface="Times New Roman"/>
                      </a:endParaRPr>
                    </a:p>
                  </a:txBody>
                  <a:tcPr marL="51564" marR="51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dirty="0">
                          <a:latin typeface="Arial"/>
                          <a:ea typeface="Arial"/>
                          <a:cs typeface="Arial"/>
                        </a:rPr>
                        <a:t>Trees</a:t>
                      </a:r>
                      <a:endParaRPr lang="en-US" sz="1200" b="1" dirty="0">
                        <a:latin typeface="Arial"/>
                        <a:ea typeface="Arial"/>
                        <a:cs typeface="Times New Roman"/>
                      </a:endParaRPr>
                    </a:p>
                  </a:txBody>
                  <a:tcPr marL="51564" marR="51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marL="0" marR="0" algn="l">
                        <a:lnSpc>
                          <a:spcPct val="115000"/>
                        </a:lnSpc>
                        <a:spcBef>
                          <a:spcPts val="0"/>
                        </a:spcBef>
                        <a:spcAft>
                          <a:spcPts val="0"/>
                        </a:spcAft>
                      </a:pPr>
                      <a:r>
                        <a:rPr lang="en-US" sz="1200" b="1" dirty="0">
                          <a:latin typeface="Arial"/>
                          <a:ea typeface="Arial"/>
                          <a:cs typeface="Arial"/>
                        </a:rPr>
                        <a:t>Landing Zones</a:t>
                      </a:r>
                      <a:endParaRPr lang="en-US" sz="1200" b="1" dirty="0">
                        <a:latin typeface="Arial"/>
                        <a:ea typeface="Arial"/>
                        <a:cs typeface="Times New Roman"/>
                      </a:endParaRPr>
                    </a:p>
                  </a:txBody>
                  <a:tcPr marL="51564" marR="51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dirty="0">
                          <a:latin typeface="Arial"/>
                          <a:ea typeface="Arial"/>
                          <a:cs typeface="Arial"/>
                        </a:rPr>
                        <a:t>Fruits</a:t>
                      </a:r>
                      <a:endParaRPr lang="en-US" sz="1200" b="1" dirty="0">
                        <a:latin typeface="Arial"/>
                        <a:ea typeface="Arial"/>
                        <a:cs typeface="Times New Roman"/>
                      </a:endParaRPr>
                    </a:p>
                  </a:txBody>
                  <a:tcPr marL="51564" marR="51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marL="0" marR="0" algn="l">
                        <a:lnSpc>
                          <a:spcPct val="115000"/>
                        </a:lnSpc>
                        <a:spcBef>
                          <a:spcPts val="0"/>
                        </a:spcBef>
                        <a:spcAft>
                          <a:spcPts val="0"/>
                        </a:spcAft>
                      </a:pPr>
                      <a:r>
                        <a:rPr lang="en-US" sz="1200" b="1" dirty="0">
                          <a:latin typeface="Arial"/>
                          <a:ea typeface="Arial"/>
                          <a:cs typeface="Arial"/>
                        </a:rPr>
                        <a:t>Engagement Areas</a:t>
                      </a:r>
                      <a:endParaRPr lang="en-US" sz="1200" b="1" dirty="0">
                        <a:latin typeface="Arial"/>
                        <a:ea typeface="Arial"/>
                        <a:cs typeface="Times New Roman"/>
                      </a:endParaRPr>
                    </a:p>
                  </a:txBody>
                  <a:tcPr marL="51564" marR="51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dirty="0">
                          <a:latin typeface="Arial"/>
                          <a:ea typeface="Arial"/>
                          <a:cs typeface="Arial"/>
                        </a:rPr>
                        <a:t>Famous General Officers</a:t>
                      </a:r>
                      <a:endParaRPr lang="en-US" sz="1200" b="1" dirty="0">
                        <a:latin typeface="Arial"/>
                        <a:ea typeface="Arial"/>
                        <a:cs typeface="Times New Roman"/>
                      </a:endParaRPr>
                    </a:p>
                  </a:txBody>
                  <a:tcPr marL="51564" marR="51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marL="0" marR="0" algn="l">
                        <a:lnSpc>
                          <a:spcPct val="115000"/>
                        </a:lnSpc>
                        <a:spcBef>
                          <a:spcPts val="0"/>
                        </a:spcBef>
                        <a:spcAft>
                          <a:spcPts val="0"/>
                        </a:spcAft>
                      </a:pPr>
                      <a:r>
                        <a:rPr lang="en-US" sz="1200" b="1" dirty="0">
                          <a:latin typeface="Arial"/>
                          <a:ea typeface="Arial"/>
                          <a:cs typeface="Arial"/>
                        </a:rPr>
                        <a:t>Air Corridors/ROZs/ACAs</a:t>
                      </a:r>
                      <a:endParaRPr lang="en-US" sz="1200" b="1" dirty="0">
                        <a:latin typeface="Arial"/>
                        <a:ea typeface="Arial"/>
                        <a:cs typeface="Times New Roman"/>
                      </a:endParaRPr>
                    </a:p>
                  </a:txBody>
                  <a:tcPr marL="51564" marR="51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dirty="0">
                          <a:latin typeface="Arial"/>
                          <a:ea typeface="Arial"/>
                          <a:cs typeface="Arial"/>
                        </a:rPr>
                        <a:t>Birds</a:t>
                      </a:r>
                      <a:endParaRPr lang="en-US" sz="1200" b="1" dirty="0">
                        <a:latin typeface="Arial"/>
                        <a:ea typeface="Arial"/>
                        <a:cs typeface="Times New Roman"/>
                      </a:endParaRPr>
                    </a:p>
                  </a:txBody>
                  <a:tcPr marL="51564" marR="51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marL="0" marR="0" algn="l">
                        <a:lnSpc>
                          <a:spcPct val="115000"/>
                        </a:lnSpc>
                        <a:spcBef>
                          <a:spcPts val="0"/>
                        </a:spcBef>
                        <a:spcAft>
                          <a:spcPts val="0"/>
                        </a:spcAft>
                      </a:pPr>
                      <a:r>
                        <a:rPr lang="en-US" sz="1200" b="1" dirty="0">
                          <a:latin typeface="Arial"/>
                          <a:ea typeface="Arial"/>
                          <a:cs typeface="Arial"/>
                        </a:rPr>
                        <a:t>Infiltration Lanes</a:t>
                      </a:r>
                      <a:endParaRPr lang="en-US" sz="1200" b="1" dirty="0">
                        <a:latin typeface="Arial"/>
                        <a:ea typeface="Arial"/>
                        <a:cs typeface="Times New Roman"/>
                      </a:endParaRPr>
                    </a:p>
                  </a:txBody>
                  <a:tcPr marL="51564" marR="51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dirty="0">
                          <a:latin typeface="Arial"/>
                          <a:ea typeface="Arial"/>
                          <a:cs typeface="Arial"/>
                        </a:rPr>
                        <a:t>Phonetic letters</a:t>
                      </a:r>
                      <a:endParaRPr lang="en-US" sz="1200" b="1" dirty="0">
                        <a:latin typeface="Arial"/>
                        <a:ea typeface="Arial"/>
                        <a:cs typeface="Times New Roman"/>
                      </a:endParaRPr>
                    </a:p>
                  </a:txBody>
                  <a:tcPr marL="51564" marR="51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marL="0" marR="0" algn="l">
                        <a:lnSpc>
                          <a:spcPct val="115000"/>
                        </a:lnSpc>
                        <a:spcBef>
                          <a:spcPts val="0"/>
                        </a:spcBef>
                        <a:spcAft>
                          <a:spcPts val="0"/>
                        </a:spcAft>
                      </a:pPr>
                      <a:r>
                        <a:rPr lang="en-US" sz="1200" b="1" dirty="0">
                          <a:latin typeface="Arial"/>
                          <a:ea typeface="Arial"/>
                          <a:cs typeface="Arial"/>
                        </a:rPr>
                        <a:t>NAIs/TAIs</a:t>
                      </a:r>
                      <a:endParaRPr lang="en-US" sz="1200" b="1" dirty="0">
                        <a:latin typeface="Arial"/>
                        <a:ea typeface="Arial"/>
                        <a:cs typeface="Times New Roman"/>
                      </a:endParaRPr>
                    </a:p>
                  </a:txBody>
                  <a:tcPr marL="51564" marR="51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dirty="0">
                          <a:latin typeface="Arial"/>
                          <a:ea typeface="Arial"/>
                          <a:cs typeface="Arial"/>
                        </a:rPr>
                        <a:t>Soft Drinks</a:t>
                      </a:r>
                      <a:endParaRPr lang="en-US" sz="1200" b="1" dirty="0">
                        <a:latin typeface="Arial"/>
                        <a:ea typeface="Arial"/>
                        <a:cs typeface="Times New Roman"/>
                      </a:endParaRPr>
                    </a:p>
                  </a:txBody>
                  <a:tcPr marL="51564" marR="51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marL="0" marR="0" algn="l">
                        <a:lnSpc>
                          <a:spcPct val="115000"/>
                        </a:lnSpc>
                        <a:spcBef>
                          <a:spcPts val="0"/>
                        </a:spcBef>
                        <a:spcAft>
                          <a:spcPts val="0"/>
                        </a:spcAft>
                      </a:pPr>
                      <a:r>
                        <a:rPr lang="en-US" sz="1200" b="1" dirty="0">
                          <a:latin typeface="Arial"/>
                          <a:ea typeface="Arial"/>
                          <a:cs typeface="Arial"/>
                        </a:rPr>
                        <a:t>Brevity Codes</a:t>
                      </a:r>
                      <a:endParaRPr lang="en-US" sz="1200" b="1" dirty="0">
                        <a:latin typeface="Arial"/>
                        <a:ea typeface="Arial"/>
                        <a:cs typeface="Times New Roman"/>
                      </a:endParaRPr>
                    </a:p>
                  </a:txBody>
                  <a:tcPr marL="51564" marR="51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dirty="0">
                          <a:latin typeface="Arial"/>
                          <a:ea typeface="Arial"/>
                          <a:cs typeface="Arial"/>
                        </a:rPr>
                        <a:t>City Names</a:t>
                      </a:r>
                      <a:endParaRPr lang="en-US" sz="1200" b="1" dirty="0">
                        <a:latin typeface="Arial"/>
                        <a:ea typeface="Arial"/>
                        <a:cs typeface="Times New Roman"/>
                      </a:endParaRPr>
                    </a:p>
                  </a:txBody>
                  <a:tcPr marL="51564" marR="51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marL="0" marR="0" algn="l">
                        <a:lnSpc>
                          <a:spcPct val="115000"/>
                        </a:lnSpc>
                        <a:spcBef>
                          <a:spcPts val="0"/>
                        </a:spcBef>
                        <a:spcAft>
                          <a:spcPts val="0"/>
                        </a:spcAft>
                      </a:pPr>
                      <a:r>
                        <a:rPr lang="en-US" sz="1200" b="1" dirty="0">
                          <a:latin typeface="Arial"/>
                          <a:ea typeface="Arial"/>
                          <a:cs typeface="Arial"/>
                        </a:rPr>
                        <a:t>All other Control Measures</a:t>
                      </a:r>
                      <a:endParaRPr lang="en-US" sz="1200" b="1" dirty="0">
                        <a:latin typeface="Arial"/>
                        <a:ea typeface="Arial"/>
                        <a:cs typeface="Times New Roman"/>
                      </a:endParaRPr>
                    </a:p>
                  </a:txBody>
                  <a:tcPr marL="51564" marR="51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dirty="0">
                          <a:latin typeface="Arial"/>
                          <a:ea typeface="Arial"/>
                          <a:cs typeface="Arial"/>
                        </a:rPr>
                        <a:t>Nuts</a:t>
                      </a:r>
                      <a:endParaRPr lang="en-US" sz="1200" b="1" dirty="0">
                        <a:latin typeface="Arial"/>
                        <a:ea typeface="Arial"/>
                        <a:cs typeface="Times New Roman"/>
                      </a:endParaRPr>
                    </a:p>
                  </a:txBody>
                  <a:tcPr marL="51564" marR="51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fld id="{07FAA4C2-EC4B-4CB1-A26B-C9225BE809E0}" type="slidenum">
              <a:rPr lang="en-US" smtClean="0">
                <a:latin typeface="Arial" pitchFamily="34" charset="0"/>
                <a:cs typeface="Arial" pitchFamily="34" charset="0"/>
              </a:rPr>
              <a:pPr/>
              <a:t>4</a:t>
            </a:fld>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36525" y="990600"/>
            <a:ext cx="6491288" cy="7663624"/>
          </a:xfrm>
          <a:prstGeom prst="rect">
            <a:avLst/>
          </a:prstGeom>
          <a:noFill/>
          <a:ln w="9525">
            <a:noFill/>
            <a:miter lim="800000"/>
            <a:headEnd/>
            <a:tailEnd/>
          </a:ln>
        </p:spPr>
        <p:txBody>
          <a:bodyPr lIns="91428" tIns="45714" rIns="91428" bIns="45714">
            <a:spAutoFit/>
          </a:bodyPr>
          <a:lstStyle/>
          <a:p>
            <a:endParaRPr lang="en-US" sz="1600" dirty="0">
              <a:latin typeface="Arial" pitchFamily="34" charset="0"/>
              <a:cs typeface="Arial" pitchFamily="34" charset="0"/>
            </a:endParaRPr>
          </a:p>
          <a:p>
            <a:r>
              <a:rPr lang="en-US" sz="1400" dirty="0">
                <a:latin typeface="Arial" pitchFamily="34" charset="0"/>
                <a:cs typeface="Arial" pitchFamily="34" charset="0"/>
              </a:rPr>
              <a:t>The Troop CP serves as the primary command and control center for the reconnaissance troop, responsible for assisting the troop commander. The CP is responsible for collecting all information from the troop and distributing it to the SQDN as required. It is also responsible for disseminating all significant combat information from the SQDN to the troop. In addition to the collection and dissemination of combat information the CP is also responsible for the coordination of combat service support: Air Operations, CASEVAC (AXP), and resupply. The CP assists the commander by tracking the battle. For the Recon Troop this includes the tracking of SQDN units, and the status, composition, and location of Brigade levels assets that are in support of or are working in the SQDN AO. </a:t>
            </a:r>
          </a:p>
          <a:p>
            <a:r>
              <a:rPr lang="en-US" sz="1400" dirty="0">
                <a:latin typeface="Arial" pitchFamily="34" charset="0"/>
                <a:cs typeface="Arial" pitchFamily="34" charset="0"/>
              </a:rPr>
              <a:t> </a:t>
            </a:r>
          </a:p>
          <a:p>
            <a:r>
              <a:rPr lang="en-US" sz="1400" dirty="0">
                <a:latin typeface="Arial" pitchFamily="34" charset="0"/>
                <a:cs typeface="Arial" pitchFamily="34" charset="0"/>
              </a:rPr>
              <a:t>Composition of the </a:t>
            </a:r>
            <a:r>
              <a:rPr lang="en-US" sz="1400" dirty="0" err="1">
                <a:latin typeface="Arial" pitchFamily="34" charset="0"/>
                <a:cs typeface="Arial" pitchFamily="34" charset="0"/>
              </a:rPr>
              <a:t>Recce</a:t>
            </a:r>
            <a:r>
              <a:rPr lang="en-US" sz="1400" dirty="0">
                <a:latin typeface="Arial" pitchFamily="34" charset="0"/>
                <a:cs typeface="Arial" pitchFamily="34" charset="0"/>
              </a:rPr>
              <a:t> Troop CP</a:t>
            </a:r>
          </a:p>
          <a:p>
            <a:r>
              <a:rPr lang="en-US" sz="1400" dirty="0">
                <a:latin typeface="Arial" pitchFamily="34" charset="0"/>
                <a:cs typeface="Arial" pitchFamily="34" charset="0"/>
              </a:rPr>
              <a:t>	1. Troop XO</a:t>
            </a:r>
          </a:p>
          <a:p>
            <a:r>
              <a:rPr lang="en-US" sz="1400" dirty="0">
                <a:latin typeface="Arial" pitchFamily="34" charset="0"/>
                <a:cs typeface="Arial" pitchFamily="34" charset="0"/>
              </a:rPr>
              <a:t>	2. Operations NCO</a:t>
            </a:r>
          </a:p>
          <a:p>
            <a:r>
              <a:rPr lang="en-US" sz="1400" dirty="0">
                <a:latin typeface="Arial" pitchFamily="34" charset="0"/>
                <a:cs typeface="Arial" pitchFamily="34" charset="0"/>
              </a:rPr>
              <a:t>	3. CI NCO</a:t>
            </a:r>
          </a:p>
          <a:p>
            <a:r>
              <a:rPr lang="en-US" sz="1400" dirty="0">
                <a:latin typeface="Arial" pitchFamily="34" charset="0"/>
                <a:cs typeface="Arial" pitchFamily="34" charset="0"/>
              </a:rPr>
              <a:t>	4. NBC NCO</a:t>
            </a:r>
          </a:p>
          <a:p>
            <a:r>
              <a:rPr lang="en-US" sz="1400" dirty="0">
                <a:latin typeface="Arial" pitchFamily="34" charset="0"/>
                <a:cs typeface="Arial" pitchFamily="34" charset="0"/>
              </a:rPr>
              <a:t>	5. </a:t>
            </a:r>
            <a:r>
              <a:rPr lang="en-US" sz="1400" dirty="0" err="1">
                <a:latin typeface="Arial" pitchFamily="34" charset="0"/>
                <a:cs typeface="Arial" pitchFamily="34" charset="0"/>
              </a:rPr>
              <a:t>Commo</a:t>
            </a:r>
            <a:r>
              <a:rPr lang="en-US" sz="1400" dirty="0">
                <a:latin typeface="Arial" pitchFamily="34" charset="0"/>
                <a:cs typeface="Arial" pitchFamily="34" charset="0"/>
              </a:rPr>
              <a:t> NCO</a:t>
            </a:r>
          </a:p>
          <a:p>
            <a:r>
              <a:rPr lang="en-US" sz="1400" dirty="0">
                <a:latin typeface="Arial" pitchFamily="34" charset="0"/>
                <a:cs typeface="Arial" pitchFamily="34" charset="0"/>
              </a:rPr>
              <a:t>	6. XO’s Driver</a:t>
            </a:r>
          </a:p>
          <a:p>
            <a:r>
              <a:rPr lang="en-US" sz="1400" dirty="0">
                <a:latin typeface="Arial" pitchFamily="34" charset="0"/>
                <a:cs typeface="Arial" pitchFamily="34" charset="0"/>
              </a:rPr>
              <a:t>	7. </a:t>
            </a:r>
            <a:r>
              <a:rPr lang="en-US" sz="1400" dirty="0" err="1">
                <a:latin typeface="Arial" pitchFamily="34" charset="0"/>
                <a:cs typeface="Arial" pitchFamily="34" charset="0"/>
              </a:rPr>
              <a:t>Armorer</a:t>
            </a:r>
            <a:r>
              <a:rPr lang="en-US" sz="1400" dirty="0">
                <a:latin typeface="Arial" pitchFamily="34" charset="0"/>
                <a:cs typeface="Arial" pitchFamily="34" charset="0"/>
              </a:rPr>
              <a:t> (Dependent)</a:t>
            </a:r>
          </a:p>
          <a:p>
            <a:r>
              <a:rPr lang="en-US" sz="1400" dirty="0">
                <a:latin typeface="Arial" pitchFamily="34" charset="0"/>
                <a:cs typeface="Arial" pitchFamily="34" charset="0"/>
              </a:rPr>
              <a:t> </a:t>
            </a:r>
          </a:p>
          <a:p>
            <a:r>
              <a:rPr lang="en-US" sz="1400" dirty="0">
                <a:latin typeface="Arial" pitchFamily="34" charset="0"/>
                <a:cs typeface="Arial" pitchFamily="34" charset="0"/>
              </a:rPr>
              <a:t>RESPONSIBILITIES</a:t>
            </a:r>
          </a:p>
          <a:p>
            <a:r>
              <a:rPr lang="en-US" sz="1400" dirty="0">
                <a:latin typeface="Arial" pitchFamily="34" charset="0"/>
                <a:cs typeface="Arial" pitchFamily="34" charset="0"/>
              </a:rPr>
              <a:t>1. Maintain Current Battle Map</a:t>
            </a:r>
          </a:p>
          <a:p>
            <a:r>
              <a:rPr lang="en-US" sz="1400" dirty="0">
                <a:latin typeface="Arial" pitchFamily="34" charset="0"/>
                <a:cs typeface="Arial" pitchFamily="34" charset="0"/>
              </a:rPr>
              <a:t>2. Send all reports to higher</a:t>
            </a:r>
          </a:p>
          <a:p>
            <a:r>
              <a:rPr lang="en-US" sz="1400" dirty="0">
                <a:latin typeface="Arial" pitchFamily="34" charset="0"/>
                <a:cs typeface="Arial" pitchFamily="34" charset="0"/>
              </a:rPr>
              <a:t>3. Monitor and coordinate logistics and personnel status and reports of all organic units and attachments.</a:t>
            </a:r>
          </a:p>
          <a:p>
            <a:r>
              <a:rPr lang="en-US" sz="1400" dirty="0">
                <a:latin typeface="Arial" pitchFamily="34" charset="0"/>
                <a:cs typeface="Arial" pitchFamily="34" charset="0"/>
              </a:rPr>
              <a:t>4. Answer all calls from higher unless specifically directed to the commander respond for the commander when he does not respond.</a:t>
            </a:r>
          </a:p>
          <a:p>
            <a:r>
              <a:rPr lang="en-US" sz="1400" dirty="0">
                <a:latin typeface="Arial" pitchFamily="34" charset="0"/>
                <a:cs typeface="Arial" pitchFamily="34" charset="0"/>
              </a:rPr>
              <a:t>5. Relay any calls directed to unit or within unit.</a:t>
            </a:r>
          </a:p>
          <a:p>
            <a:r>
              <a:rPr lang="en-US" sz="1400" dirty="0">
                <a:latin typeface="Arial" pitchFamily="34" charset="0"/>
                <a:cs typeface="Arial" pitchFamily="34" charset="0"/>
              </a:rPr>
              <a:t> </a:t>
            </a:r>
          </a:p>
          <a:p>
            <a:r>
              <a:rPr lang="en-US" sz="1400" dirty="0">
                <a:latin typeface="Arial" pitchFamily="34" charset="0"/>
                <a:cs typeface="Arial" pitchFamily="34" charset="0"/>
              </a:rPr>
              <a:t>SET UP</a:t>
            </a:r>
          </a:p>
          <a:p>
            <a:r>
              <a:rPr lang="en-US" sz="1400" dirty="0">
                <a:latin typeface="Arial" pitchFamily="34" charset="0"/>
                <a:cs typeface="Arial" pitchFamily="34" charset="0"/>
              </a:rPr>
              <a:t>1. Location (in priority of mission desirability).	</a:t>
            </a:r>
          </a:p>
          <a:p>
            <a:r>
              <a:rPr lang="en-US" sz="1400" dirty="0">
                <a:latin typeface="Arial" pitchFamily="34" charset="0"/>
                <a:cs typeface="Arial" pitchFamily="34" charset="0"/>
              </a:rPr>
              <a:t>	a. Reverse slopes of hills	</a:t>
            </a:r>
          </a:p>
          <a:p>
            <a:r>
              <a:rPr lang="en-US" sz="1400" dirty="0">
                <a:latin typeface="Arial" pitchFamily="34" charset="0"/>
                <a:cs typeface="Arial" pitchFamily="34" charset="0"/>
              </a:rPr>
              <a:t>	b. Draws and </a:t>
            </a:r>
            <a:r>
              <a:rPr lang="en-US" sz="1400" dirty="0" err="1">
                <a:latin typeface="Arial" pitchFamily="34" charset="0"/>
                <a:cs typeface="Arial" pitchFamily="34" charset="0"/>
              </a:rPr>
              <a:t>Wadis</a:t>
            </a:r>
            <a:endParaRPr lang="en-US" sz="14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07FAA4C2-EC4B-4CB1-A26B-C9225BE809E0}" type="slidenum">
              <a:rPr lang="en-US" smtClean="0"/>
              <a:pPr/>
              <a:t>40</a:t>
            </a:fld>
            <a:endParaRPr lang="en-US" dirty="0"/>
          </a:p>
        </p:txBody>
      </p:sp>
      <p:sp>
        <p:nvSpPr>
          <p:cNvPr id="6" name="Title 1"/>
          <p:cNvSpPr txBox="1">
            <a:spLocks/>
          </p:cNvSpPr>
          <p:nvPr/>
        </p:nvSpPr>
        <p:spPr>
          <a:xfrm>
            <a:off x="762000" y="228600"/>
            <a:ext cx="5486400" cy="457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i="1" noProof="0" dirty="0" smtClean="0">
                <a:effectLst>
                  <a:outerShdw blurRad="38100" dist="38100" dir="2700000" algn="tl">
                    <a:srgbClr val="000000">
                      <a:alpha val="43137"/>
                    </a:srgbClr>
                  </a:outerShdw>
                </a:effectLst>
                <a:latin typeface="Arial" pitchFamily="34" charset="0"/>
                <a:ea typeface="+mj-ea"/>
                <a:cs typeface="Arial" pitchFamily="34" charset="0"/>
              </a:rPr>
              <a:t>TROOP COMMAND POST OPERATIONS</a:t>
            </a:r>
            <a:endParaRPr kumimoji="0" lang="en-US" sz="24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990600"/>
            <a:ext cx="6491288" cy="7632847"/>
          </a:xfrm>
          <a:prstGeom prst="rect">
            <a:avLst/>
          </a:prstGeom>
          <a:noFill/>
          <a:ln w="9525">
            <a:noFill/>
            <a:miter lim="800000"/>
            <a:headEnd/>
            <a:tailEnd/>
          </a:ln>
        </p:spPr>
        <p:txBody>
          <a:bodyPr lIns="91428" tIns="45714" rIns="91428" bIns="45714">
            <a:spAutoFit/>
          </a:bodyPr>
          <a:lstStyle/>
          <a:p>
            <a:r>
              <a:rPr lang="en-US" sz="1400" dirty="0">
                <a:latin typeface="Arial" pitchFamily="34" charset="0"/>
                <a:cs typeface="Arial" pitchFamily="34" charset="0"/>
              </a:rPr>
              <a:t>	c. Highly vegetated terrain</a:t>
            </a:r>
          </a:p>
          <a:p>
            <a:r>
              <a:rPr lang="en-US" sz="1400" dirty="0">
                <a:latin typeface="Arial" pitchFamily="34" charset="0"/>
                <a:cs typeface="Arial" pitchFamily="34" charset="0"/>
              </a:rPr>
              <a:t>	d. Abandoned urban areas</a:t>
            </a:r>
          </a:p>
          <a:p>
            <a:r>
              <a:rPr lang="en-US" sz="1400" dirty="0">
                <a:latin typeface="Arial" pitchFamily="34" charset="0"/>
                <a:cs typeface="Arial" pitchFamily="34" charset="0"/>
              </a:rPr>
              <a:t>2. Characteristics of locations	</a:t>
            </a:r>
          </a:p>
          <a:p>
            <a:r>
              <a:rPr lang="en-US" sz="1400" dirty="0">
                <a:latin typeface="Arial" pitchFamily="34" charset="0"/>
                <a:cs typeface="Arial" pitchFamily="34" charset="0"/>
              </a:rPr>
              <a:t>	a. Must have </a:t>
            </a:r>
            <a:r>
              <a:rPr lang="en-US" sz="1400" dirty="0" err="1">
                <a:latin typeface="Arial" pitchFamily="34" charset="0"/>
                <a:cs typeface="Arial" pitchFamily="34" charset="0"/>
              </a:rPr>
              <a:t>Commo</a:t>
            </a:r>
            <a:r>
              <a:rPr lang="en-US" sz="1400" dirty="0">
                <a:latin typeface="Arial" pitchFamily="34" charset="0"/>
                <a:cs typeface="Arial" pitchFamily="34" charset="0"/>
              </a:rPr>
              <a:t> with higher and the commander.</a:t>
            </a:r>
          </a:p>
          <a:p>
            <a:r>
              <a:rPr lang="en-US" sz="1400" dirty="0">
                <a:latin typeface="Arial" pitchFamily="34" charset="0"/>
                <a:cs typeface="Arial" pitchFamily="34" charset="0"/>
              </a:rPr>
              <a:t>	b. Cover and concealment	</a:t>
            </a:r>
          </a:p>
          <a:p>
            <a:r>
              <a:rPr lang="en-US" sz="1400" dirty="0">
                <a:latin typeface="Arial" pitchFamily="34" charset="0"/>
                <a:cs typeface="Arial" pitchFamily="34" charset="0"/>
              </a:rPr>
              <a:t>	c. Firm ground  </a:t>
            </a:r>
          </a:p>
          <a:p>
            <a:r>
              <a:rPr lang="en-US" sz="1400" dirty="0">
                <a:latin typeface="Arial" pitchFamily="34" charset="0"/>
                <a:cs typeface="Arial" pitchFamily="34" charset="0"/>
              </a:rPr>
              <a:t>3. Priority of set up</a:t>
            </a:r>
          </a:p>
          <a:p>
            <a:r>
              <a:rPr lang="en-US" sz="1400" dirty="0">
                <a:latin typeface="Arial" pitchFamily="34" charset="0"/>
                <a:cs typeface="Arial" pitchFamily="34" charset="0"/>
              </a:rPr>
              <a:t>	a. Local Security</a:t>
            </a:r>
          </a:p>
          <a:p>
            <a:r>
              <a:rPr lang="en-US" sz="1400" dirty="0">
                <a:latin typeface="Arial" pitchFamily="34" charset="0"/>
                <a:cs typeface="Arial" pitchFamily="34" charset="0"/>
              </a:rPr>
              <a:t>	b. Establish communications w/ Troop and SQDN</a:t>
            </a:r>
          </a:p>
          <a:p>
            <a:r>
              <a:rPr lang="en-US" sz="1400" dirty="0">
                <a:latin typeface="Arial" pitchFamily="34" charset="0"/>
                <a:cs typeface="Arial" pitchFamily="34" charset="0"/>
              </a:rPr>
              <a:t>	c. Set up QEAMS</a:t>
            </a:r>
          </a:p>
          <a:p>
            <a:r>
              <a:rPr lang="en-US" sz="1400" dirty="0">
                <a:latin typeface="Arial" pitchFamily="34" charset="0"/>
                <a:cs typeface="Arial" pitchFamily="34" charset="0"/>
              </a:rPr>
              <a:t>	d. Internal set up of the CP for operations</a:t>
            </a:r>
          </a:p>
          <a:p>
            <a:r>
              <a:rPr lang="en-US" sz="1400" dirty="0">
                <a:latin typeface="Arial" pitchFamily="34" charset="0"/>
                <a:cs typeface="Arial" pitchFamily="34" charset="0"/>
              </a:rPr>
              <a:t>	e. Receive current location and sit reps from all units and attachments.</a:t>
            </a:r>
          </a:p>
          <a:p>
            <a:r>
              <a:rPr lang="en-US" sz="1400" dirty="0">
                <a:latin typeface="Arial" pitchFamily="34" charset="0"/>
                <a:cs typeface="Arial" pitchFamily="34" charset="0"/>
              </a:rPr>
              <a:t>	f. Update situation map</a:t>
            </a:r>
          </a:p>
          <a:p>
            <a:r>
              <a:rPr lang="en-US" sz="1400" dirty="0">
                <a:latin typeface="Arial" pitchFamily="34" charset="0"/>
                <a:cs typeface="Arial" pitchFamily="34" charset="0"/>
              </a:rPr>
              <a:t>	g. Report disposition of the troop to higher </a:t>
            </a:r>
          </a:p>
          <a:p>
            <a:r>
              <a:rPr lang="en-US" sz="1400" dirty="0">
                <a:latin typeface="Arial" pitchFamily="34" charset="0"/>
                <a:cs typeface="Arial" pitchFamily="34" charset="0"/>
              </a:rPr>
              <a:t>	h.  </a:t>
            </a:r>
            <a:r>
              <a:rPr lang="en-US" sz="1400" dirty="0" err="1">
                <a:latin typeface="Arial" pitchFamily="34" charset="0"/>
                <a:cs typeface="Arial" pitchFamily="34" charset="0"/>
              </a:rPr>
              <a:t>Camo</a:t>
            </a:r>
            <a:r>
              <a:rPr lang="en-US" sz="1400" dirty="0">
                <a:latin typeface="Arial" pitchFamily="34" charset="0"/>
                <a:cs typeface="Arial" pitchFamily="34" charset="0"/>
              </a:rPr>
              <a:t> nets/concertina wire / early warning devices</a:t>
            </a:r>
          </a:p>
          <a:p>
            <a:r>
              <a:rPr lang="en-US" sz="1400" dirty="0">
                <a:latin typeface="Arial" pitchFamily="34" charset="0"/>
                <a:cs typeface="Arial" pitchFamily="34" charset="0"/>
              </a:rPr>
              <a:t>	</a:t>
            </a:r>
            <a:r>
              <a:rPr lang="en-US" sz="1400" dirty="0" err="1">
                <a:latin typeface="Arial" pitchFamily="34" charset="0"/>
                <a:cs typeface="Arial" pitchFamily="34" charset="0"/>
              </a:rPr>
              <a:t>i</a:t>
            </a:r>
            <a:r>
              <a:rPr lang="en-US" sz="1400" dirty="0">
                <a:latin typeface="Arial" pitchFamily="34" charset="0"/>
                <a:cs typeface="Arial" pitchFamily="34" charset="0"/>
              </a:rPr>
              <a:t>.  Select alternate CP location</a:t>
            </a:r>
          </a:p>
          <a:p>
            <a:r>
              <a:rPr lang="en-US" sz="1400" dirty="0">
                <a:latin typeface="Arial" pitchFamily="34" charset="0"/>
                <a:cs typeface="Arial" pitchFamily="34" charset="0"/>
              </a:rPr>
              <a:t>CONTINUOUS OPERATIONS</a:t>
            </a:r>
          </a:p>
          <a:p>
            <a:r>
              <a:rPr lang="en-US" sz="1400" dirty="0">
                <a:latin typeface="Arial" pitchFamily="34" charset="0"/>
                <a:cs typeface="Arial" pitchFamily="34" charset="0"/>
              </a:rPr>
              <a:t>	1. Shift 1:</a:t>
            </a:r>
          </a:p>
          <a:p>
            <a:r>
              <a:rPr lang="en-US" sz="1400" dirty="0">
                <a:latin typeface="Arial" pitchFamily="34" charset="0"/>
                <a:cs typeface="Arial" pitchFamily="34" charset="0"/>
              </a:rPr>
              <a:t>		a. </a:t>
            </a:r>
            <a:r>
              <a:rPr lang="en-US" sz="1400" dirty="0" smtClean="0">
                <a:latin typeface="Arial" pitchFamily="34" charset="0"/>
                <a:cs typeface="Arial" pitchFamily="34" charset="0"/>
              </a:rPr>
              <a:t>XO</a:t>
            </a:r>
            <a:endParaRPr lang="en-US" sz="1400" dirty="0">
              <a:latin typeface="Arial" pitchFamily="34" charset="0"/>
              <a:cs typeface="Arial" pitchFamily="34" charset="0"/>
            </a:endParaRPr>
          </a:p>
          <a:p>
            <a:r>
              <a:rPr lang="en-US" sz="1400" dirty="0">
                <a:latin typeface="Arial" pitchFamily="34" charset="0"/>
                <a:cs typeface="Arial" pitchFamily="34" charset="0"/>
              </a:rPr>
              <a:t>		</a:t>
            </a:r>
            <a:r>
              <a:rPr lang="en-US" sz="1400" dirty="0" smtClean="0">
                <a:latin typeface="Arial" pitchFamily="34" charset="0"/>
                <a:cs typeface="Arial" pitchFamily="34" charset="0"/>
              </a:rPr>
              <a:t>b. </a:t>
            </a:r>
            <a:r>
              <a:rPr lang="en-US" sz="1400" dirty="0" err="1">
                <a:latin typeface="Arial" pitchFamily="34" charset="0"/>
                <a:cs typeface="Arial" pitchFamily="34" charset="0"/>
              </a:rPr>
              <a:t>Commo</a:t>
            </a:r>
            <a:r>
              <a:rPr lang="en-US" sz="1400" dirty="0">
                <a:latin typeface="Arial" pitchFamily="34" charset="0"/>
                <a:cs typeface="Arial" pitchFamily="34" charset="0"/>
              </a:rPr>
              <a:t> </a:t>
            </a:r>
            <a:r>
              <a:rPr lang="en-US" sz="1400" dirty="0" smtClean="0">
                <a:latin typeface="Arial" pitchFamily="34" charset="0"/>
                <a:cs typeface="Arial" pitchFamily="34" charset="0"/>
              </a:rPr>
              <a:t>NCO</a:t>
            </a:r>
          </a:p>
          <a:p>
            <a:r>
              <a:rPr lang="en-US" sz="1400" dirty="0" smtClean="0">
                <a:latin typeface="Arial" pitchFamily="34" charset="0"/>
                <a:cs typeface="Arial" pitchFamily="34" charset="0"/>
              </a:rPr>
              <a:t>		c. Runner</a:t>
            </a:r>
            <a:endParaRPr lang="en-US" sz="1400" dirty="0">
              <a:latin typeface="Arial" pitchFamily="34" charset="0"/>
              <a:cs typeface="Arial" pitchFamily="34" charset="0"/>
            </a:endParaRPr>
          </a:p>
          <a:p>
            <a:r>
              <a:rPr lang="en-US" sz="1400" dirty="0">
                <a:latin typeface="Arial" pitchFamily="34" charset="0"/>
                <a:cs typeface="Arial" pitchFamily="34" charset="0"/>
              </a:rPr>
              <a:t>	2. Shift 2:</a:t>
            </a:r>
          </a:p>
          <a:p>
            <a:r>
              <a:rPr lang="en-US" sz="1400" dirty="0">
                <a:latin typeface="Arial" pitchFamily="34" charset="0"/>
                <a:cs typeface="Arial" pitchFamily="34" charset="0"/>
              </a:rPr>
              <a:t>		a. Operations NCO</a:t>
            </a:r>
          </a:p>
          <a:p>
            <a:r>
              <a:rPr lang="en-US" sz="1400" dirty="0">
                <a:latin typeface="Arial" pitchFamily="34" charset="0"/>
                <a:cs typeface="Arial" pitchFamily="34" charset="0"/>
              </a:rPr>
              <a:t>		b. NBC NCO</a:t>
            </a:r>
          </a:p>
          <a:p>
            <a:r>
              <a:rPr lang="en-US" sz="1400" dirty="0">
                <a:latin typeface="Arial" pitchFamily="34" charset="0"/>
                <a:cs typeface="Arial" pitchFamily="34" charset="0"/>
              </a:rPr>
              <a:t>		c. </a:t>
            </a:r>
            <a:r>
              <a:rPr lang="en-US" sz="1400" dirty="0" err="1">
                <a:latin typeface="Arial" pitchFamily="34" charset="0"/>
                <a:cs typeface="Arial" pitchFamily="34" charset="0"/>
              </a:rPr>
              <a:t>Armorer</a:t>
            </a:r>
            <a:endParaRPr lang="en-US" sz="1400" dirty="0">
              <a:latin typeface="Arial" pitchFamily="34" charset="0"/>
              <a:cs typeface="Arial" pitchFamily="34" charset="0"/>
            </a:endParaRPr>
          </a:p>
          <a:p>
            <a:r>
              <a:rPr lang="en-US" sz="1400" dirty="0">
                <a:latin typeface="Arial" pitchFamily="34" charset="0"/>
                <a:cs typeface="Arial" pitchFamily="34" charset="0"/>
              </a:rPr>
              <a:t>	3. There will be at least 30 minute overlap of shifts.  Update briefing will be given at change of shift.</a:t>
            </a:r>
          </a:p>
          <a:p>
            <a:endParaRPr lang="en-US" sz="1400" dirty="0">
              <a:latin typeface="Arial" pitchFamily="34" charset="0"/>
              <a:cs typeface="Arial" pitchFamily="34" charset="0"/>
            </a:endParaRPr>
          </a:p>
          <a:p>
            <a:r>
              <a:rPr lang="en-US" sz="1400" dirty="0">
                <a:latin typeface="Arial" pitchFamily="34" charset="0"/>
                <a:cs typeface="Arial" pitchFamily="34" charset="0"/>
              </a:rPr>
              <a:t>SECURITY</a:t>
            </a:r>
          </a:p>
          <a:p>
            <a:r>
              <a:rPr lang="en-US" sz="1400" dirty="0">
                <a:latin typeface="Arial" pitchFamily="34" charset="0"/>
                <a:cs typeface="Arial" pitchFamily="34" charset="0"/>
              </a:rPr>
              <a:t>1. Stealth is the primary means of security.  Under certain conditions or tactical situations the CP may employ the CDR’s or supply FMTV in an active security role. This technique will be utilized at the XO’s discretion. A continuous guard will be posted (either OP or local patrol).</a:t>
            </a:r>
          </a:p>
          <a:p>
            <a:r>
              <a:rPr lang="en-US" sz="1400" dirty="0">
                <a:latin typeface="Arial" pitchFamily="34" charset="0"/>
                <a:cs typeface="Arial" pitchFamily="34" charset="0"/>
              </a:rPr>
              <a:t>2. Utilize covered and concealed locations</a:t>
            </a:r>
          </a:p>
        </p:txBody>
      </p:sp>
      <p:sp>
        <p:nvSpPr>
          <p:cNvPr id="5" name="Slide Number Placeholder 4"/>
          <p:cNvSpPr>
            <a:spLocks noGrp="1"/>
          </p:cNvSpPr>
          <p:nvPr>
            <p:ph type="sldNum" sz="quarter" idx="12"/>
          </p:nvPr>
        </p:nvSpPr>
        <p:spPr/>
        <p:txBody>
          <a:bodyPr/>
          <a:lstStyle/>
          <a:p>
            <a:fld id="{07FAA4C2-EC4B-4CB1-A26B-C9225BE809E0}" type="slidenum">
              <a:rPr lang="en-US" smtClean="0"/>
              <a:pPr/>
              <a:t>41</a:t>
            </a:fld>
            <a:endParaRPr lang="en-US" dirty="0"/>
          </a:p>
        </p:txBody>
      </p:sp>
      <p:sp>
        <p:nvSpPr>
          <p:cNvPr id="6" name="Title 1"/>
          <p:cNvSpPr txBox="1">
            <a:spLocks/>
          </p:cNvSpPr>
          <p:nvPr/>
        </p:nvSpPr>
        <p:spPr>
          <a:xfrm>
            <a:off x="762000" y="228600"/>
            <a:ext cx="5486400" cy="457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i="1" noProof="0" dirty="0" smtClean="0">
                <a:effectLst>
                  <a:outerShdw blurRad="38100" dist="38100" dir="2700000" algn="tl">
                    <a:srgbClr val="000000">
                      <a:alpha val="43137"/>
                    </a:srgbClr>
                  </a:outerShdw>
                </a:effectLst>
                <a:latin typeface="Arial" pitchFamily="34" charset="0"/>
                <a:ea typeface="+mj-ea"/>
                <a:cs typeface="Arial" pitchFamily="34" charset="0"/>
              </a:rPr>
              <a:t>TROOP COMMAND POST OPERATIONS</a:t>
            </a:r>
            <a:endParaRPr kumimoji="0" lang="en-US" sz="24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90512" y="1219200"/>
            <a:ext cx="6415088" cy="7478958"/>
          </a:xfrm>
          <a:prstGeom prst="rect">
            <a:avLst/>
          </a:prstGeom>
          <a:noFill/>
          <a:ln w="9525">
            <a:noFill/>
            <a:miter lim="800000"/>
            <a:headEnd/>
            <a:tailEnd/>
          </a:ln>
        </p:spPr>
        <p:txBody>
          <a:bodyPr lIns="91428" tIns="45714" rIns="91428" bIns="45714">
            <a:spAutoFit/>
          </a:bodyPr>
          <a:lstStyle/>
          <a:p>
            <a:r>
              <a:rPr lang="en-US" sz="1400" dirty="0">
                <a:latin typeface="Arial" pitchFamily="34" charset="0"/>
                <a:cs typeface="Arial" pitchFamily="34" charset="0"/>
              </a:rPr>
              <a:t>3. Do not allow vehicles other than CDR, XO, and 1SG to congregate near CP.</a:t>
            </a:r>
          </a:p>
          <a:p>
            <a:r>
              <a:rPr lang="en-US" sz="1400" dirty="0">
                <a:latin typeface="Arial" pitchFamily="34" charset="0"/>
                <a:cs typeface="Arial" pitchFamily="34" charset="0"/>
              </a:rPr>
              <a:t>4. Enforce noise and light discipline.</a:t>
            </a:r>
          </a:p>
          <a:p>
            <a:r>
              <a:rPr lang="en-US" sz="1400" dirty="0">
                <a:latin typeface="Arial" pitchFamily="34" charset="0"/>
                <a:cs typeface="Arial" pitchFamily="34" charset="0"/>
              </a:rPr>
              <a:t>5. Emplace M22 chemical alarm agent.</a:t>
            </a:r>
          </a:p>
          <a:p>
            <a:r>
              <a:rPr lang="en-US" sz="1400" dirty="0">
                <a:latin typeface="Arial" pitchFamily="34" charset="0"/>
                <a:cs typeface="Arial" pitchFamily="34" charset="0"/>
              </a:rPr>
              <a:t> </a:t>
            </a:r>
          </a:p>
          <a:p>
            <a:r>
              <a:rPr lang="en-US" sz="1800" u="sng" dirty="0" smtClean="0">
                <a:latin typeface="Arial" pitchFamily="34" charset="0"/>
                <a:cs typeface="Arial" pitchFamily="34" charset="0"/>
              </a:rPr>
              <a:t>BATTLE </a:t>
            </a:r>
            <a:r>
              <a:rPr lang="en-US" sz="1800" u="sng" dirty="0">
                <a:latin typeface="Arial" pitchFamily="34" charset="0"/>
                <a:cs typeface="Arial" pitchFamily="34" charset="0"/>
              </a:rPr>
              <a:t>TRACKING</a:t>
            </a:r>
            <a:endParaRPr lang="en-US" sz="1800" dirty="0">
              <a:latin typeface="Arial" pitchFamily="34" charset="0"/>
              <a:cs typeface="Arial" pitchFamily="34" charset="0"/>
            </a:endParaRPr>
          </a:p>
          <a:p>
            <a:r>
              <a:rPr lang="en-US" sz="1400" dirty="0">
                <a:latin typeface="Arial" pitchFamily="34" charset="0"/>
                <a:cs typeface="Arial" pitchFamily="34" charset="0"/>
              </a:rPr>
              <a:t>1. Keep a log of all incoming  and outgoing transmissions and messages on DA Form 1594. </a:t>
            </a:r>
          </a:p>
          <a:p>
            <a:r>
              <a:rPr lang="en-US" sz="1400" dirty="0">
                <a:latin typeface="Arial" pitchFamily="34" charset="0"/>
                <a:cs typeface="Arial" pitchFamily="34" charset="0"/>
              </a:rPr>
              <a:t>2. Drivers pull PMCS prior to or immediately after shift.</a:t>
            </a:r>
          </a:p>
          <a:p>
            <a:r>
              <a:rPr lang="en-US" sz="1400" dirty="0">
                <a:latin typeface="Arial" pitchFamily="34" charset="0"/>
                <a:cs typeface="Arial" pitchFamily="34" charset="0"/>
              </a:rPr>
              <a:t>3. Maintain a situation map and FBCB2 with:</a:t>
            </a:r>
          </a:p>
          <a:p>
            <a:r>
              <a:rPr lang="en-US" sz="1400" dirty="0">
                <a:latin typeface="Arial" pitchFamily="34" charset="0"/>
                <a:cs typeface="Arial" pitchFamily="34" charset="0"/>
              </a:rPr>
              <a:t>	a. All unit locations.</a:t>
            </a:r>
          </a:p>
          <a:p>
            <a:r>
              <a:rPr lang="en-US" sz="1400" dirty="0">
                <a:latin typeface="Arial" pitchFamily="34" charset="0"/>
                <a:cs typeface="Arial" pitchFamily="34" charset="0"/>
              </a:rPr>
              <a:t>	b. Current Troop and SQDN graphics</a:t>
            </a:r>
          </a:p>
          <a:p>
            <a:r>
              <a:rPr lang="en-US" sz="1400" dirty="0">
                <a:latin typeface="Arial" pitchFamily="34" charset="0"/>
                <a:cs typeface="Arial" pitchFamily="34" charset="0"/>
              </a:rPr>
              <a:t>	c. Fire Support targets</a:t>
            </a:r>
          </a:p>
          <a:p>
            <a:r>
              <a:rPr lang="en-US" sz="1400" dirty="0">
                <a:latin typeface="Arial" pitchFamily="34" charset="0"/>
                <a:cs typeface="Arial" pitchFamily="34" charset="0"/>
              </a:rPr>
              <a:t>	d. Obstacles</a:t>
            </a:r>
          </a:p>
          <a:p>
            <a:r>
              <a:rPr lang="en-US" sz="1400" dirty="0">
                <a:latin typeface="Arial" pitchFamily="34" charset="0"/>
                <a:cs typeface="Arial" pitchFamily="34" charset="0"/>
              </a:rPr>
              <a:t>	e. Known enemy locations</a:t>
            </a:r>
          </a:p>
          <a:p>
            <a:r>
              <a:rPr lang="en-US" sz="1400" dirty="0">
                <a:latin typeface="Arial" pitchFamily="34" charset="0"/>
                <a:cs typeface="Arial" pitchFamily="34" charset="0"/>
              </a:rPr>
              <a:t>	f. Location of flank units</a:t>
            </a:r>
          </a:p>
          <a:p>
            <a:r>
              <a:rPr lang="en-US" sz="1400" dirty="0">
                <a:latin typeface="Arial" pitchFamily="34" charset="0"/>
                <a:cs typeface="Arial" pitchFamily="34" charset="0"/>
              </a:rPr>
              <a:t>	g. Location of unit trains, FSC’s ,and ALOC.</a:t>
            </a:r>
          </a:p>
          <a:p>
            <a:r>
              <a:rPr lang="en-US" sz="1400" dirty="0">
                <a:latin typeface="Arial" pitchFamily="34" charset="0"/>
                <a:cs typeface="Arial" pitchFamily="34" charset="0"/>
              </a:rPr>
              <a:t>	h. Location of Battalion and Brigade CP’s and trains.</a:t>
            </a:r>
          </a:p>
          <a:p>
            <a:r>
              <a:rPr lang="en-US" sz="1400" dirty="0">
                <a:latin typeface="Arial" pitchFamily="34" charset="0"/>
                <a:cs typeface="Arial" pitchFamily="34" charset="0"/>
              </a:rPr>
              <a:t>	</a:t>
            </a:r>
            <a:r>
              <a:rPr lang="en-US" sz="1400" dirty="0" err="1">
                <a:latin typeface="Arial" pitchFamily="34" charset="0"/>
                <a:cs typeface="Arial" pitchFamily="34" charset="0"/>
              </a:rPr>
              <a:t>i</a:t>
            </a:r>
            <a:r>
              <a:rPr lang="en-US" sz="1400" dirty="0">
                <a:latin typeface="Arial" pitchFamily="34" charset="0"/>
                <a:cs typeface="Arial" pitchFamily="34" charset="0"/>
              </a:rPr>
              <a:t>. TIRS (Troop and SQDN)</a:t>
            </a:r>
          </a:p>
          <a:p>
            <a:r>
              <a:rPr lang="en-US" sz="1400" dirty="0">
                <a:latin typeface="Arial" pitchFamily="34" charset="0"/>
                <a:cs typeface="Arial" pitchFamily="34" charset="0"/>
              </a:rPr>
              <a:t>4. Maintain communications on (in priority)</a:t>
            </a:r>
          </a:p>
          <a:p>
            <a:r>
              <a:rPr lang="en-US" sz="1400" dirty="0">
                <a:latin typeface="Arial" pitchFamily="34" charset="0"/>
                <a:cs typeface="Arial" pitchFamily="34" charset="0"/>
              </a:rPr>
              <a:t>	a. Troop Command</a:t>
            </a:r>
          </a:p>
          <a:p>
            <a:r>
              <a:rPr lang="en-US" sz="1400" dirty="0">
                <a:latin typeface="Arial" pitchFamily="34" charset="0"/>
                <a:cs typeface="Arial" pitchFamily="34" charset="0"/>
              </a:rPr>
              <a:t>	b. SQDN O/I</a:t>
            </a:r>
          </a:p>
          <a:p>
            <a:r>
              <a:rPr lang="en-US" sz="1400" dirty="0">
                <a:latin typeface="Arial" pitchFamily="34" charset="0"/>
                <a:cs typeface="Arial" pitchFamily="34" charset="0"/>
              </a:rPr>
              <a:t>	c. SQDN Command</a:t>
            </a:r>
          </a:p>
          <a:p>
            <a:r>
              <a:rPr lang="en-US" sz="1400" dirty="0">
                <a:latin typeface="Arial" pitchFamily="34" charset="0"/>
                <a:cs typeface="Arial" pitchFamily="34" charset="0"/>
              </a:rPr>
              <a:t>	d. SQDN Fires ( as required)</a:t>
            </a:r>
          </a:p>
          <a:p>
            <a:r>
              <a:rPr lang="en-US" sz="1400" dirty="0">
                <a:latin typeface="Arial" pitchFamily="34" charset="0"/>
                <a:cs typeface="Arial" pitchFamily="34" charset="0"/>
              </a:rPr>
              <a:t>	e. SQDN / TRP HF (as required by situation)</a:t>
            </a:r>
          </a:p>
          <a:p>
            <a:r>
              <a:rPr lang="en-US" sz="1400" dirty="0">
                <a:latin typeface="Arial" pitchFamily="34" charset="0"/>
                <a:cs typeface="Arial" pitchFamily="34" charset="0"/>
              </a:rPr>
              <a:t>	f. Single Channel TACSAT</a:t>
            </a:r>
          </a:p>
          <a:p>
            <a:r>
              <a:rPr lang="en-US" sz="1400" dirty="0">
                <a:latin typeface="Arial" pitchFamily="34" charset="0"/>
                <a:cs typeface="Arial" pitchFamily="34" charset="0"/>
              </a:rPr>
              <a:t>	g. SQDN A&amp;L ( as required)</a:t>
            </a:r>
          </a:p>
          <a:p>
            <a:r>
              <a:rPr lang="en-US" sz="1400" dirty="0">
                <a:latin typeface="Arial" pitchFamily="34" charset="0"/>
                <a:cs typeface="Arial" pitchFamily="34" charset="0"/>
              </a:rPr>
              <a:t>	h. Troop Fires</a:t>
            </a:r>
          </a:p>
          <a:p>
            <a:r>
              <a:rPr lang="en-US" sz="1400" dirty="0">
                <a:latin typeface="Arial" pitchFamily="34" charset="0"/>
                <a:cs typeface="Arial" pitchFamily="34" charset="0"/>
              </a:rPr>
              <a:t>5. Maintain the CP tracking charts</a:t>
            </a:r>
          </a:p>
          <a:p>
            <a:r>
              <a:rPr lang="en-US" sz="1400" dirty="0">
                <a:latin typeface="Arial" pitchFamily="34" charset="0"/>
                <a:cs typeface="Arial" pitchFamily="34" charset="0"/>
              </a:rPr>
              <a:t>6. Updated SA on FBCB2 IAW SQDN SOP.  </a:t>
            </a:r>
          </a:p>
          <a:p>
            <a:r>
              <a:rPr lang="en-US" sz="1400" dirty="0">
                <a:latin typeface="Arial" pitchFamily="34" charset="0"/>
                <a:cs typeface="Arial" pitchFamily="34" charset="0"/>
              </a:rPr>
              <a:t>	a. Ensure:  Dismounted OP and patrol locations are entered and updated</a:t>
            </a:r>
          </a:p>
          <a:p>
            <a:r>
              <a:rPr lang="en-US" sz="1400" dirty="0">
                <a:latin typeface="Arial" pitchFamily="34" charset="0"/>
                <a:cs typeface="Arial" pitchFamily="34" charset="0"/>
              </a:rPr>
              <a:t>	b. Message addressing IAW SQDN SOP</a:t>
            </a:r>
          </a:p>
          <a:p>
            <a:r>
              <a:rPr lang="en-US" sz="1400" dirty="0">
                <a:latin typeface="Arial" pitchFamily="34" charset="0"/>
                <a:cs typeface="Arial" pitchFamily="34" charset="0"/>
              </a:rPr>
              <a:t>	c. Graphics posted and updated</a:t>
            </a:r>
          </a:p>
        </p:txBody>
      </p:sp>
      <p:sp>
        <p:nvSpPr>
          <p:cNvPr id="5" name="Slide Number Placeholder 4"/>
          <p:cNvSpPr>
            <a:spLocks noGrp="1"/>
          </p:cNvSpPr>
          <p:nvPr>
            <p:ph type="sldNum" sz="quarter" idx="12"/>
          </p:nvPr>
        </p:nvSpPr>
        <p:spPr/>
        <p:txBody>
          <a:bodyPr/>
          <a:lstStyle/>
          <a:p>
            <a:fld id="{07FAA4C2-EC4B-4CB1-A26B-C9225BE809E0}" type="slidenum">
              <a:rPr lang="en-US" smtClean="0"/>
              <a:pPr/>
              <a:t>42</a:t>
            </a:fld>
            <a:endParaRPr lang="en-US" dirty="0"/>
          </a:p>
        </p:txBody>
      </p:sp>
      <p:sp>
        <p:nvSpPr>
          <p:cNvPr id="6" name="Title 1"/>
          <p:cNvSpPr txBox="1">
            <a:spLocks/>
          </p:cNvSpPr>
          <p:nvPr/>
        </p:nvSpPr>
        <p:spPr>
          <a:xfrm>
            <a:off x="762000" y="228600"/>
            <a:ext cx="5486400" cy="457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i="1" noProof="0" dirty="0" smtClean="0">
                <a:effectLst>
                  <a:outerShdw blurRad="38100" dist="38100" dir="2700000" algn="tl">
                    <a:srgbClr val="000000">
                      <a:alpha val="43137"/>
                    </a:srgbClr>
                  </a:outerShdw>
                </a:effectLst>
                <a:latin typeface="Arial" pitchFamily="34" charset="0"/>
                <a:ea typeface="+mj-ea"/>
                <a:cs typeface="Arial" pitchFamily="34" charset="0"/>
              </a:rPr>
              <a:t>TROOP COMMAND POST OPERATIONS</a:t>
            </a:r>
            <a:endParaRPr kumimoji="0" lang="en-US" sz="24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28600" y="1828800"/>
            <a:ext cx="6415088" cy="6894183"/>
          </a:xfrm>
          <a:prstGeom prst="rect">
            <a:avLst/>
          </a:prstGeom>
          <a:noFill/>
          <a:ln w="9525">
            <a:noFill/>
            <a:miter lim="800000"/>
            <a:headEnd/>
            <a:tailEnd/>
          </a:ln>
        </p:spPr>
        <p:txBody>
          <a:bodyPr lIns="91428" tIns="45714" rIns="91428" bIns="45714">
            <a:spAutoFit/>
          </a:bodyPr>
          <a:lstStyle/>
          <a:p>
            <a:r>
              <a:rPr lang="en-US" sz="1800" b="1" dirty="0" smtClean="0">
                <a:latin typeface="Arial" pitchFamily="34" charset="0"/>
                <a:cs typeface="Arial" pitchFamily="34" charset="0"/>
              </a:rPr>
              <a:t>Shift </a:t>
            </a:r>
            <a:r>
              <a:rPr lang="en-US" sz="1800" b="1" dirty="0">
                <a:latin typeface="Arial" pitchFamily="34" charset="0"/>
                <a:cs typeface="Arial" pitchFamily="34" charset="0"/>
              </a:rPr>
              <a:t>Change Brief Format</a:t>
            </a:r>
          </a:p>
          <a:p>
            <a:endParaRPr lang="en-US" sz="1800" dirty="0">
              <a:latin typeface="Arial" pitchFamily="34" charset="0"/>
              <a:cs typeface="Arial" pitchFamily="34" charset="0"/>
            </a:endParaRPr>
          </a:p>
          <a:p>
            <a:r>
              <a:rPr lang="en-US" sz="1400" dirty="0">
                <a:latin typeface="Arial" pitchFamily="34" charset="0"/>
                <a:cs typeface="Arial" pitchFamily="34" charset="0"/>
              </a:rPr>
              <a:t>This briefing is given during Command Post shift change, all personnel on both shifts should be present to ensure accurate information is passed from the outgoing shift to the oncoming shift personnel.  The brief should last no longer than 20 minutes.</a:t>
            </a:r>
          </a:p>
          <a:p>
            <a:endParaRPr lang="en-US" sz="1400" dirty="0">
              <a:latin typeface="Arial" pitchFamily="34" charset="0"/>
              <a:cs typeface="Arial" pitchFamily="34" charset="0"/>
            </a:endParaRPr>
          </a:p>
          <a:p>
            <a:r>
              <a:rPr lang="en-US" sz="1400" dirty="0">
                <a:latin typeface="Arial" pitchFamily="34" charset="0"/>
                <a:cs typeface="Arial" pitchFamily="34" charset="0"/>
              </a:rPr>
              <a:t>1.  Show all current </a:t>
            </a:r>
            <a:r>
              <a:rPr lang="en-US" sz="1400" u="sng" dirty="0">
                <a:latin typeface="Arial" pitchFamily="34" charset="0"/>
                <a:cs typeface="Arial" pitchFamily="34" charset="0"/>
              </a:rPr>
              <a:t>friendly locations</a:t>
            </a:r>
            <a:r>
              <a:rPr lang="en-US" sz="1400" dirty="0">
                <a:latin typeface="Arial" pitchFamily="34" charset="0"/>
                <a:cs typeface="Arial" pitchFamily="34" charset="0"/>
              </a:rPr>
              <a:t> (updated within the last 30 minutes) on either a map or the FBCB2 screen.  Also, ensure current friendly locations are updated on either the dry erase board or the DA Form 1593.  All friendly vehicle positions, dismounted front line trace, and OP locations must be briefed. </a:t>
            </a:r>
          </a:p>
          <a:p>
            <a:endParaRPr lang="en-US" sz="1400" dirty="0">
              <a:latin typeface="Arial" pitchFamily="34" charset="0"/>
              <a:cs typeface="Arial" pitchFamily="34" charset="0"/>
            </a:endParaRPr>
          </a:p>
          <a:p>
            <a:r>
              <a:rPr lang="en-US" sz="1400" dirty="0">
                <a:latin typeface="Arial" pitchFamily="34" charset="0"/>
                <a:cs typeface="Arial" pitchFamily="34" charset="0"/>
              </a:rPr>
              <a:t>2.  </a:t>
            </a:r>
            <a:r>
              <a:rPr lang="en-US" sz="1400" u="sng" dirty="0">
                <a:latin typeface="Arial" pitchFamily="34" charset="0"/>
                <a:cs typeface="Arial" pitchFamily="34" charset="0"/>
              </a:rPr>
              <a:t>Enemy situation</a:t>
            </a:r>
            <a:r>
              <a:rPr lang="en-US" sz="1400" dirty="0">
                <a:latin typeface="Arial" pitchFamily="34" charset="0"/>
                <a:cs typeface="Arial" pitchFamily="34" charset="0"/>
              </a:rPr>
              <a:t> over the duration of the outgoing shift.  Show on either a map or FBCB2 the most recent enemy contacts, enemy disposition, and strength.  Be sure to include any intelligence updates that came via FBCB2 or FM from SQDN, the troop, or adjacent units.</a:t>
            </a:r>
          </a:p>
          <a:p>
            <a:endParaRPr lang="en-US" sz="1400" dirty="0">
              <a:latin typeface="Arial" pitchFamily="34" charset="0"/>
              <a:cs typeface="Arial" pitchFamily="34" charset="0"/>
            </a:endParaRPr>
          </a:p>
          <a:p>
            <a:r>
              <a:rPr lang="en-US" sz="1400" dirty="0">
                <a:latin typeface="Arial" pitchFamily="34" charset="0"/>
                <a:cs typeface="Arial" pitchFamily="34" charset="0"/>
              </a:rPr>
              <a:t>3.  All </a:t>
            </a:r>
            <a:r>
              <a:rPr lang="en-US" sz="1400" u="sng" dirty="0">
                <a:latin typeface="Arial" pitchFamily="34" charset="0"/>
                <a:cs typeface="Arial" pitchFamily="34" charset="0"/>
              </a:rPr>
              <a:t>significant events</a:t>
            </a:r>
            <a:r>
              <a:rPr lang="en-US" sz="1400" dirty="0">
                <a:latin typeface="Arial" pitchFamily="34" charset="0"/>
                <a:cs typeface="Arial" pitchFamily="34" charset="0"/>
              </a:rPr>
              <a:t> within the duration of the outgoing shift.  Cover FRAGOs, WARNOs, OPORDs, or change of mission, intent, or concept of the operation if it has changed.  </a:t>
            </a:r>
          </a:p>
          <a:p>
            <a:endParaRPr lang="en-US" sz="1400" dirty="0">
              <a:latin typeface="Arial" pitchFamily="34" charset="0"/>
              <a:cs typeface="Arial" pitchFamily="34" charset="0"/>
            </a:endParaRPr>
          </a:p>
          <a:p>
            <a:r>
              <a:rPr lang="en-US" sz="1400" dirty="0">
                <a:latin typeface="Arial" pitchFamily="34" charset="0"/>
                <a:cs typeface="Arial" pitchFamily="34" charset="0"/>
              </a:rPr>
              <a:t>4.  Update </a:t>
            </a:r>
            <a:r>
              <a:rPr lang="en-US" sz="1400" u="sng" dirty="0">
                <a:latin typeface="Arial" pitchFamily="34" charset="0"/>
                <a:cs typeface="Arial" pitchFamily="34" charset="0"/>
              </a:rPr>
              <a:t>slant</a:t>
            </a:r>
            <a:r>
              <a:rPr lang="en-US" sz="1400" dirty="0">
                <a:latin typeface="Arial" pitchFamily="34" charset="0"/>
                <a:cs typeface="Arial" pitchFamily="34" charset="0"/>
              </a:rPr>
              <a:t> on either the dry erase board or piece of paper.  The slant will be written and briefed in the following format:  </a:t>
            </a:r>
            <a:r>
              <a:rPr lang="en-US" sz="1400" u="sng" dirty="0" smtClean="0">
                <a:latin typeface="Arial" pitchFamily="34" charset="0"/>
                <a:cs typeface="Arial" pitchFamily="34" charset="0"/>
              </a:rPr>
              <a:t>RVs/MCVs/FSVs/Javelins/Dismount </a:t>
            </a:r>
            <a:r>
              <a:rPr lang="en-US" sz="1400" u="sng" dirty="0">
                <a:latin typeface="Arial" pitchFamily="34" charset="0"/>
                <a:cs typeface="Arial" pitchFamily="34" charset="0"/>
              </a:rPr>
              <a:t>Teams</a:t>
            </a:r>
          </a:p>
          <a:p>
            <a:endParaRPr lang="en-US" sz="1400" dirty="0">
              <a:latin typeface="Arial" pitchFamily="34" charset="0"/>
              <a:cs typeface="Arial" pitchFamily="34" charset="0"/>
            </a:endParaRPr>
          </a:p>
          <a:p>
            <a:r>
              <a:rPr lang="en-US" sz="1400" dirty="0">
                <a:latin typeface="Arial" pitchFamily="34" charset="0"/>
                <a:cs typeface="Arial" pitchFamily="34" charset="0"/>
              </a:rPr>
              <a:t>5.  </a:t>
            </a:r>
            <a:r>
              <a:rPr lang="en-US" sz="1400" u="sng" dirty="0">
                <a:latin typeface="Arial" pitchFamily="34" charset="0"/>
                <a:cs typeface="Arial" pitchFamily="34" charset="0"/>
              </a:rPr>
              <a:t>Maintenance</a:t>
            </a:r>
            <a:r>
              <a:rPr lang="en-US" sz="1400" dirty="0">
                <a:latin typeface="Arial" pitchFamily="34" charset="0"/>
                <a:cs typeface="Arial" pitchFamily="34" charset="0"/>
              </a:rPr>
              <a:t> issues to include vehicle deadlines, accidents, NMC weapons, optics, or communications equipment. </a:t>
            </a:r>
          </a:p>
          <a:p>
            <a:endParaRPr lang="en-US" sz="1400" dirty="0">
              <a:latin typeface="Arial" pitchFamily="34" charset="0"/>
              <a:cs typeface="Arial" pitchFamily="34" charset="0"/>
            </a:endParaRPr>
          </a:p>
          <a:p>
            <a:r>
              <a:rPr lang="en-US" sz="1400" dirty="0">
                <a:latin typeface="Arial" pitchFamily="34" charset="0"/>
                <a:cs typeface="Arial" pitchFamily="34" charset="0"/>
              </a:rPr>
              <a:t>6.  </a:t>
            </a:r>
            <a:r>
              <a:rPr lang="en-US" sz="1400" u="sng" dirty="0">
                <a:latin typeface="Arial" pitchFamily="34" charset="0"/>
                <a:cs typeface="Arial" pitchFamily="34" charset="0"/>
              </a:rPr>
              <a:t>Personnel</a:t>
            </a:r>
            <a:r>
              <a:rPr lang="en-US" sz="1400" dirty="0">
                <a:latin typeface="Arial" pitchFamily="34" charset="0"/>
                <a:cs typeface="Arial" pitchFamily="34" charset="0"/>
              </a:rPr>
              <a:t> strength on dry erase board or log, broken down by platoon to include any attachments or detachments with necessary comments.</a:t>
            </a:r>
          </a:p>
        </p:txBody>
      </p:sp>
      <p:sp>
        <p:nvSpPr>
          <p:cNvPr id="5" name="Slide Number Placeholder 4"/>
          <p:cNvSpPr>
            <a:spLocks noGrp="1"/>
          </p:cNvSpPr>
          <p:nvPr>
            <p:ph type="sldNum" sz="quarter" idx="12"/>
          </p:nvPr>
        </p:nvSpPr>
        <p:spPr/>
        <p:txBody>
          <a:bodyPr/>
          <a:lstStyle/>
          <a:p>
            <a:fld id="{07FAA4C2-EC4B-4CB1-A26B-C9225BE809E0}" type="slidenum">
              <a:rPr lang="en-US" smtClean="0"/>
              <a:pPr/>
              <a:t>43</a:t>
            </a:fld>
            <a:endParaRPr lang="en-US" dirty="0"/>
          </a:p>
        </p:txBody>
      </p:sp>
      <p:sp>
        <p:nvSpPr>
          <p:cNvPr id="6" name="Title 1"/>
          <p:cNvSpPr txBox="1">
            <a:spLocks/>
          </p:cNvSpPr>
          <p:nvPr/>
        </p:nvSpPr>
        <p:spPr>
          <a:xfrm>
            <a:off x="762000" y="228600"/>
            <a:ext cx="5486400" cy="457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i="1" noProof="0" dirty="0" smtClean="0">
                <a:effectLst>
                  <a:outerShdw blurRad="38100" dist="38100" dir="2700000" algn="tl">
                    <a:srgbClr val="000000">
                      <a:alpha val="43137"/>
                    </a:srgbClr>
                  </a:outerShdw>
                </a:effectLst>
                <a:latin typeface="Arial" pitchFamily="34" charset="0"/>
                <a:ea typeface="+mj-ea"/>
                <a:cs typeface="Arial" pitchFamily="34" charset="0"/>
              </a:rPr>
              <a:t>TROOP COMMAND POST OPERATIONS</a:t>
            </a:r>
            <a:endParaRPr kumimoji="0" lang="en-US" sz="24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69"/>
          <p:cNvGraphicFramePr>
            <a:graphicFrameLocks noGrp="1"/>
          </p:cNvGraphicFramePr>
          <p:nvPr>
            <p:ph/>
          </p:nvPr>
        </p:nvGraphicFramePr>
        <p:xfrm>
          <a:off x="228600" y="1066800"/>
          <a:ext cx="6400801" cy="7802564"/>
        </p:xfrm>
        <a:graphic>
          <a:graphicData uri="http://schemas.openxmlformats.org/drawingml/2006/table">
            <a:tbl>
              <a:tblPr/>
              <a:tblGrid>
                <a:gridCol w="704154"/>
                <a:gridCol w="813110"/>
                <a:gridCol w="702527"/>
                <a:gridCol w="857017"/>
                <a:gridCol w="796848"/>
                <a:gridCol w="933450"/>
                <a:gridCol w="1593695"/>
              </a:tblGrid>
              <a:tr h="311150">
                <a:tc row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000000"/>
                          </a:solidFill>
                          <a:effectLst/>
                          <a:latin typeface="Arial" charset="0"/>
                          <a:cs typeface="Arial" charset="0"/>
                        </a:rPr>
                        <a:t>Wpn</a:t>
                      </a:r>
                      <a:r>
                        <a:rPr kumimoji="0" lang="en-US" sz="1200" b="1" i="0" u="none" strike="noStrike" cap="none" normalizeH="0" baseline="0" dirty="0" smtClean="0">
                          <a:ln>
                            <a:noFill/>
                          </a:ln>
                          <a:solidFill>
                            <a:srgbClr val="000000"/>
                          </a:solidFill>
                          <a:effectLst/>
                          <a:latin typeface="Arial" charset="0"/>
                          <a:cs typeface="Arial" charset="0"/>
                        </a:rPr>
                        <a:t> </a:t>
                      </a:r>
                      <a:endParaRPr kumimoji="0" lang="en-US" sz="1200" b="1" i="0" u="none" strike="noStrike" cap="none" normalizeH="0" baseline="0" dirty="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Ammunition </a:t>
                      </a:r>
                      <a:endParaRPr kumimoji="0" lang="en-US" sz="1200" b="1" i="0" u="none" strike="noStrike" cap="none" normalizeH="0" baseline="0" dirty="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rowSpan="2">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Arial" charset="0"/>
                        </a:rPr>
                        <a:t>Dan g e r Close </a:t>
                      </a:r>
                      <a:endParaRPr kumimoji="0" lang="en-US" sz="1200" b="1"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Arial" charset="0"/>
                        </a:rPr>
                        <a:t>Range (Meters) </a:t>
                      </a:r>
                      <a:endParaRPr kumimoji="0" lang="en-US" sz="1200" b="1"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rowSpan="2">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Arial" charset="0"/>
                        </a:rPr>
                        <a:t>Rates of Fire </a:t>
                      </a:r>
                      <a:endParaRPr kumimoji="0" lang="en-US" sz="1200" b="1"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312738">
                <a:tc vMerge="1">
                  <a:txBody>
                    <a:bodyPr/>
                    <a:lstStyle/>
                    <a:p>
                      <a:endParaRPr 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Arial" charset="0"/>
                        </a:rPr>
                        <a:t>Model</a:t>
                      </a:r>
                      <a:endParaRPr kumimoji="0" lang="en-US" sz="1200" b="1"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Arial" charset="0"/>
                        </a:rPr>
                        <a:t>Type </a:t>
                      </a:r>
                      <a:endParaRPr kumimoji="0" lang="en-US" sz="1200" b="1"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Arial" charset="0"/>
                        </a:rPr>
                        <a:t>Min </a:t>
                      </a:r>
                      <a:endParaRPr kumimoji="0" lang="en-US" sz="1200" b="1"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Arial" charset="0"/>
                        </a:rPr>
                        <a:t>Max </a:t>
                      </a:r>
                      <a:endParaRPr kumimoji="0" lang="en-US" sz="1200" b="1"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15605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60mm M224 </a:t>
                      </a:r>
                      <a:endParaRPr kumimoji="0" lang="en-US" sz="12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M720/ M888 M722 M721 M302A1 M83A3 M49A4 </a:t>
                      </a:r>
                      <a:endParaRPr kumimoji="0" lang="en-US" sz="1200" b="0" i="0" u="none" strike="noStrike" cap="none" normalizeH="0" baseline="0" dirty="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HE HE WP ILLUM WP ILLUM HE </a:t>
                      </a:r>
                      <a:endParaRPr kumimoji="0" lang="en-US" sz="12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600m </a:t>
                      </a:r>
                      <a:endParaRPr kumimoji="0" lang="en-US" sz="12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70</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 70 </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70 </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200 </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35 </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725 </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45 </a:t>
                      </a:r>
                      <a:endParaRPr kumimoji="0" lang="en-US" sz="12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3,489</a:t>
                      </a:r>
                      <a:r>
                        <a:rPr kumimoji="0" lang="en-US" sz="1200" b="1" i="0" u="none" strike="noStrike" cap="none" normalizeH="0" baseline="0" smtClean="0">
                          <a:ln>
                            <a:noFill/>
                          </a:ln>
                          <a:solidFill>
                            <a:srgbClr val="000000"/>
                          </a:solidFill>
                          <a:effectLst/>
                          <a:latin typeface="Arial" charset="0"/>
                          <a:cs typeface="Arial" charset="0"/>
                        </a:rPr>
                        <a:t>1 </a:t>
                      </a:r>
                      <a:r>
                        <a:rPr kumimoji="0" lang="en-US" sz="1200" b="0" i="0" u="none" strike="noStrike" cap="none" normalizeH="0" baseline="0" smtClean="0">
                          <a:ln>
                            <a:noFill/>
                          </a:ln>
                          <a:solidFill>
                            <a:srgbClr val="000000"/>
                          </a:solidFill>
                          <a:effectLst/>
                          <a:latin typeface="Arial" charset="0"/>
                          <a:cs typeface="Arial" charset="0"/>
                        </a:rPr>
                        <a:t>3,489 3,489 3,489 1,830 950 1,830 </a:t>
                      </a:r>
                      <a:endParaRPr kumimoji="0" lang="en-US" sz="12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30 rds/min for 4 min</a:t>
                      </a:r>
                      <a:r>
                        <a:rPr kumimoji="0" lang="en-US" sz="1200" b="1" i="0" u="none" strike="noStrike" cap="none" normalizeH="0" baseline="0" smtClean="0">
                          <a:ln>
                            <a:noFill/>
                          </a:ln>
                          <a:solidFill>
                            <a:srgbClr val="000000"/>
                          </a:solidFill>
                          <a:effectLst/>
                          <a:latin typeface="Arial" charset="0"/>
                          <a:cs typeface="Arial" charset="0"/>
                        </a:rPr>
                        <a:t>2 </a:t>
                      </a:r>
                      <a:r>
                        <a:rPr kumimoji="0" lang="en-US" sz="1200" b="0" i="0" u="none" strike="noStrike" cap="none" normalizeH="0" baseline="0" smtClean="0">
                          <a:ln>
                            <a:noFill/>
                          </a:ln>
                          <a:solidFill>
                            <a:srgbClr val="000000"/>
                          </a:solidFill>
                          <a:effectLst/>
                          <a:latin typeface="Arial" charset="0"/>
                          <a:cs typeface="Arial" charset="0"/>
                        </a:rPr>
                        <a:t>then 20 rds/min sustained. Diameter of Illumination: M721– 500m M83A3–300m </a:t>
                      </a:r>
                      <a:endParaRPr kumimoji="0" lang="en-US" sz="12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10398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81mm M29A1 </a:t>
                      </a:r>
                      <a:endParaRPr kumimoji="0" lang="en-US" sz="12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M374A2 M374A3 M375A2 M301A3 </a:t>
                      </a:r>
                      <a:endParaRPr kumimoji="0" lang="en-US" sz="12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HE HE WP ILLUM </a:t>
                      </a:r>
                      <a:endParaRPr kumimoji="0" lang="en-US" sz="12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600m </a:t>
                      </a:r>
                      <a:endParaRPr kumimoji="0" lang="en-US" sz="12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70 </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73</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 70 </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100 </a:t>
                      </a:r>
                      <a:endParaRPr kumimoji="0" lang="en-US" sz="12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4,600 4,800 4,595 3,150 </a:t>
                      </a:r>
                      <a:endParaRPr kumimoji="0" lang="en-US" sz="12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25 rds/min for 2 min then 8 rds/min sustained. Diameter of Illumination: 360m </a:t>
                      </a:r>
                      <a:endParaRPr kumimoji="0" lang="en-US" sz="1200" b="0" i="0" u="none" strike="noStrike" cap="none" normalizeH="0" baseline="0" smtClean="0">
                        <a:ln>
                          <a:noFill/>
                        </a:ln>
                        <a:solidFill>
                          <a:schemeClr val="tx1"/>
                        </a:solidFill>
                        <a:effectLst/>
                        <a:latin typeface="Arial" charset="0"/>
                      </a:endParaRPr>
                    </a:p>
                  </a:txBody>
                  <a:tcPr anchor="b"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156210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81mm M252 </a:t>
                      </a:r>
                      <a:endParaRPr kumimoji="0" lang="en-US" sz="12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M821/ M889 M374A3 M819 M375A2 M853A1 M301A3 </a:t>
                      </a:r>
                      <a:endParaRPr kumimoji="0" lang="en-US" sz="12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HE HE HE RP WP ILLUM ILLUM </a:t>
                      </a:r>
                      <a:endParaRPr kumimoji="0" lang="en-US" sz="12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600m </a:t>
                      </a:r>
                      <a:endParaRPr kumimoji="0" lang="en-US" sz="12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80</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 83 </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73 </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300 </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73 </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300 </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100 </a:t>
                      </a:r>
                      <a:endParaRPr kumimoji="0" lang="en-US" sz="12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5,800 5,800 4,800 4,875 4,595 5,060 3,950 </a:t>
                      </a:r>
                      <a:endParaRPr kumimoji="0" lang="en-US" sz="12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18 rds/min for 2 min, then 15 rds/min sustained. Diameter of Illumination: 650m </a:t>
                      </a:r>
                      <a:endParaRPr kumimoji="0" lang="en-US" sz="12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176847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charset="0"/>
                          <a:cs typeface="Arial" charset="0"/>
                        </a:rPr>
                        <a:t>120mm M120 </a:t>
                      </a:r>
                      <a:endParaRPr kumimoji="0" lang="en-US" sz="1100" b="1" i="0" u="none" strike="noStrike" cap="none" normalizeH="0" baseline="0" dirty="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Arial" charset="0"/>
                        </a:rPr>
                        <a:t>M57 M68 M91 M933 M934 M929 M930 </a:t>
                      </a:r>
                      <a:endParaRPr kumimoji="0" lang="en-US" sz="1200" b="1"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Arial" charset="0"/>
                        </a:rPr>
                        <a:t>HE WP ILLUM HE (PD) HE (MOF) WP ILLUM</a:t>
                      </a:r>
                      <a:endParaRPr kumimoji="0" lang="en-US" sz="1200" b="1"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Arial" charset="0"/>
                        </a:rPr>
                        <a:t>600m </a:t>
                      </a:r>
                      <a:endParaRPr kumimoji="0" lang="en-US" sz="1200" b="1"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Arial" charset="0"/>
                        </a:rPr>
                        <a:t>200 </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Arial" charset="0"/>
                        </a:rPr>
                        <a:t>200 </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Arial" charset="0"/>
                        </a:rPr>
                        <a:t>200 </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Arial" charset="0"/>
                        </a:rPr>
                        <a:t>200 </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Arial" charset="0"/>
                        </a:rPr>
                        <a:t>170 </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Arial" charset="0"/>
                        </a:rPr>
                        <a:t>170 </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Arial" charset="0"/>
                        </a:rPr>
                        <a:t>170 </a:t>
                      </a:r>
                      <a:endParaRPr kumimoji="0" lang="en-US" sz="1200" b="1"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6,800*</a:t>
                      </a:r>
                    </a:p>
                    <a:p>
                      <a:pPr marL="0" marR="0" lvl="0" indent="0" algn="l" defTabSz="914400" rtl="0" eaLnBrk="1" fontAlgn="t"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rgbClr val="000000"/>
                          </a:solidFill>
                          <a:effectLst/>
                          <a:latin typeface="Arial" charset="0"/>
                          <a:cs typeface="Arial" charset="0"/>
                        </a:rPr>
                        <a:t>6,800*</a:t>
                      </a:r>
                    </a:p>
                    <a:p>
                      <a:pPr marL="0" marR="0" lvl="0" indent="0" algn="l" defTabSz="914400" rtl="0" eaLnBrk="1" fontAlgn="t"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rgbClr val="000000"/>
                          </a:solidFill>
                          <a:effectLst/>
                          <a:latin typeface="Arial" charset="0"/>
                          <a:cs typeface="Arial" charset="0"/>
                        </a:rPr>
                        <a:t>6,800*</a:t>
                      </a:r>
                    </a:p>
                    <a:p>
                      <a:pPr marL="0" marR="0" lvl="0" indent="0" algn="l" defTabSz="914400" rtl="0" eaLnBrk="1" fontAlgn="t"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rgbClr val="000000"/>
                          </a:solidFill>
                          <a:effectLst/>
                          <a:latin typeface="Arial" charset="0"/>
                          <a:cs typeface="Arial" charset="0"/>
                        </a:rPr>
                        <a:t>6,800*</a:t>
                      </a:r>
                    </a:p>
                    <a:p>
                      <a:pPr marL="0" marR="0" lvl="0" indent="0" algn="l" defTabSz="914400" rtl="0" eaLnBrk="1" fontAlgn="t"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rgbClr val="000000"/>
                          </a:solidFill>
                          <a:effectLst/>
                          <a:latin typeface="Arial" charset="0"/>
                          <a:cs typeface="Arial" charset="0"/>
                        </a:rPr>
                        <a:t>6,800*</a:t>
                      </a:r>
                    </a:p>
                    <a:p>
                      <a:pPr marL="0" marR="0" lvl="0" indent="0" algn="l" defTabSz="914400" rtl="0" eaLnBrk="1" fontAlgn="t"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rgbClr val="000000"/>
                          </a:solidFill>
                          <a:effectLst/>
                          <a:latin typeface="Arial" charset="0"/>
                          <a:cs typeface="Arial" charset="0"/>
                        </a:rPr>
                        <a:t>6,800*</a:t>
                      </a:r>
                    </a:p>
                    <a:p>
                      <a:pPr marL="0" marR="0" lvl="0" indent="0" algn="l" defTabSz="914400" rtl="0" eaLnBrk="1" fontAlgn="t"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rgbClr val="000000"/>
                          </a:solidFill>
                          <a:effectLst/>
                          <a:latin typeface="Arial" charset="0"/>
                          <a:cs typeface="Arial" charset="0"/>
                        </a:rPr>
                        <a:t>6,800*</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16 </a:t>
                      </a:r>
                      <a:r>
                        <a:rPr kumimoji="0" lang="en-US" sz="1200" b="1" i="0" u="none" strike="noStrike" cap="none" normalizeH="0" baseline="0" dirty="0" err="1" smtClean="0">
                          <a:ln>
                            <a:noFill/>
                          </a:ln>
                          <a:solidFill>
                            <a:srgbClr val="000000"/>
                          </a:solidFill>
                          <a:effectLst/>
                          <a:latin typeface="Arial" charset="0"/>
                          <a:cs typeface="Arial" charset="0"/>
                        </a:rPr>
                        <a:t>rds</a:t>
                      </a:r>
                      <a:r>
                        <a:rPr kumimoji="0" lang="en-US" sz="1200" b="1" i="0" u="none" strike="noStrike" cap="none" normalizeH="0" baseline="0" dirty="0" smtClean="0">
                          <a:ln>
                            <a:noFill/>
                          </a:ln>
                          <a:solidFill>
                            <a:srgbClr val="000000"/>
                          </a:solidFill>
                          <a:effectLst/>
                          <a:latin typeface="Arial" charset="0"/>
                          <a:cs typeface="Arial" charset="0"/>
                        </a:rPr>
                        <a:t>/min for 1 min, then 4 </a:t>
                      </a:r>
                      <a:r>
                        <a:rPr kumimoji="0" lang="en-US" sz="1200" b="1" i="0" u="none" strike="noStrike" cap="none" normalizeH="0" baseline="0" dirty="0" err="1" smtClean="0">
                          <a:ln>
                            <a:noFill/>
                          </a:ln>
                          <a:solidFill>
                            <a:srgbClr val="000000"/>
                          </a:solidFill>
                          <a:effectLst/>
                          <a:latin typeface="Arial" charset="0"/>
                          <a:cs typeface="Arial" charset="0"/>
                        </a:rPr>
                        <a:t>rds</a:t>
                      </a:r>
                      <a:r>
                        <a:rPr kumimoji="0" lang="en-US" sz="1200" b="1" i="0" u="none" strike="noStrike" cap="none" normalizeH="0" baseline="0" dirty="0" smtClean="0">
                          <a:ln>
                            <a:noFill/>
                          </a:ln>
                          <a:solidFill>
                            <a:srgbClr val="000000"/>
                          </a:solidFill>
                          <a:effectLst/>
                          <a:latin typeface="Arial" charset="0"/>
                          <a:cs typeface="Arial" charset="0"/>
                        </a:rPr>
                        <a:t>/min sustained. Diameter of Illumination: 1,500m </a:t>
                      </a:r>
                    </a:p>
                    <a:p>
                      <a:pPr marL="0" marR="0" lvl="0" indent="0" algn="ctr" defTabSz="914400" rtl="0" eaLnBrk="1" fontAlgn="t"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rgbClr val="FF0000"/>
                          </a:solidFill>
                          <a:effectLst/>
                          <a:latin typeface="Arial" charset="0"/>
                        </a:rPr>
                        <a:t>*Normal max of 7,200 reduced due to Stryker chassis</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311150">
                <a:tc gridSpan="3">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HE–High Explosive </a:t>
                      </a:r>
                      <a:endParaRPr kumimoji="0" lang="en-US" sz="12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rowSpan="2"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1</a:t>
                      </a:r>
                      <a:r>
                        <a:rPr kumimoji="0" lang="en-US" sz="1200" b="0" i="0" u="none" strike="noStrike" cap="none" normalizeH="0" baseline="0" dirty="0" smtClean="0">
                          <a:ln>
                            <a:noFill/>
                          </a:ln>
                          <a:solidFill>
                            <a:srgbClr val="000000"/>
                          </a:solidFill>
                          <a:effectLst/>
                          <a:latin typeface="Arial" charset="0"/>
                          <a:cs typeface="Arial" charset="0"/>
                        </a:rPr>
                        <a:t> Bipod-mounted, charge 4 (maximum handheld is </a:t>
                      </a:r>
                      <a:endParaRPr kumimoji="0" lang="en-US" sz="1200" b="0" i="0" u="none" strike="noStrike" cap="none" normalizeH="0" baseline="0" dirty="0" smtClean="0">
                        <a:ln>
                          <a:noFill/>
                        </a:ln>
                        <a:solidFill>
                          <a:schemeClr val="tx1"/>
                        </a:solidFill>
                        <a:effectLst/>
                        <a:latin typeface="Arial" charset="0"/>
                      </a:endParaRPr>
                    </a:p>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1,300 meters) </a:t>
                      </a:r>
                      <a:endParaRPr kumimoji="0" lang="en-US" sz="1200" b="0" i="0" u="none" strike="noStrike" cap="none" normalizeH="0" baseline="0" dirty="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r>
              <a:tr h="311150">
                <a:tc gridSpan="3">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WP–White Phosphorus </a:t>
                      </a:r>
                      <a:endParaRPr kumimoji="0" lang="en-US" sz="12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314325">
                <a:tc gridSpan="3">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ILLUM–Illumination </a:t>
                      </a:r>
                      <a:endParaRPr kumimoji="0" lang="en-US" sz="12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rowSpan="2" gridSpan="4">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Arial" charset="0"/>
                        </a:rPr>
                        <a:t>2</a:t>
                      </a:r>
                      <a:r>
                        <a:rPr kumimoji="0" lang="en-US" sz="1200" b="0" i="0" u="none" strike="noStrike" cap="none" normalizeH="0" baseline="0" smtClean="0">
                          <a:ln>
                            <a:noFill/>
                          </a:ln>
                          <a:solidFill>
                            <a:srgbClr val="000000"/>
                          </a:solidFill>
                          <a:effectLst/>
                          <a:latin typeface="Arial" charset="0"/>
                          <a:cs typeface="Arial" charset="0"/>
                        </a:rPr>
                        <a:t> Charge 2 and over. (30 rounds per minute can be </a:t>
                      </a:r>
                      <a:endParaRPr kumimoji="0" lang="en-US" sz="1200" b="0" i="0" u="none" strike="noStrike" cap="none" normalizeH="0" baseline="0" smtClean="0">
                        <a:ln>
                          <a:noFill/>
                        </a:ln>
                        <a:solidFill>
                          <a:schemeClr val="tx1"/>
                        </a:solidFill>
                        <a:effectLst/>
                        <a:latin typeface="Arial" charset="0"/>
                      </a:endParaRPr>
                    </a:p>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sustained with charge 0 or 1). </a:t>
                      </a:r>
                      <a:endParaRPr kumimoji="0" lang="en-US" sz="12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r>
              <a:tr h="311150">
                <a:tc gridSpan="3">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RP–Red Phosphorus </a:t>
                      </a:r>
                      <a:endParaRPr kumimoji="0" lang="en-US" sz="1200" b="0" i="0" u="none" strike="noStrike" cap="none" normalizeH="0" baseline="0" dirty="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bl>
          </a:graphicData>
        </a:graphic>
      </p:graphicFrame>
      <p:sp>
        <p:nvSpPr>
          <p:cNvPr id="5" name="Text Box 3"/>
          <p:cNvSpPr txBox="1">
            <a:spLocks noChangeArrowheads="1"/>
          </p:cNvSpPr>
          <p:nvPr/>
        </p:nvSpPr>
        <p:spPr bwMode="auto">
          <a:xfrm>
            <a:off x="0" y="228600"/>
            <a:ext cx="6858000" cy="830997"/>
          </a:xfrm>
          <a:prstGeom prst="rect">
            <a:avLst/>
          </a:prstGeom>
          <a:noFill/>
          <a:ln w="9525">
            <a:noFill/>
            <a:miter lim="800000"/>
            <a:headEnd/>
            <a:tailEnd/>
          </a:ln>
        </p:spPr>
        <p:txBody>
          <a:bodyPr wrap="square">
            <a:spAutoFit/>
          </a:bodyPr>
          <a:lstStyle/>
          <a:p>
            <a:pPr algn="ctr"/>
            <a:r>
              <a:rPr lang="en-US" sz="2400" b="1" i="1" dirty="0" smtClean="0">
                <a:effectLst>
                  <a:outerShdw blurRad="38100" dist="38100" dir="2700000" algn="tl">
                    <a:srgbClr val="000000">
                      <a:alpha val="43137"/>
                    </a:srgbClr>
                  </a:outerShdw>
                </a:effectLst>
                <a:latin typeface="Arial" pitchFamily="34" charset="0"/>
                <a:cs typeface="Arial" pitchFamily="34" charset="0"/>
              </a:rPr>
              <a:t>  </a:t>
            </a:r>
            <a:r>
              <a:rPr lang="en-US" sz="2400" b="1" i="1" dirty="0">
                <a:effectLst>
                  <a:outerShdw blurRad="38100" dist="38100" dir="2700000" algn="tl">
                    <a:srgbClr val="000000">
                      <a:alpha val="43137"/>
                    </a:srgbClr>
                  </a:outerShdw>
                </a:effectLst>
                <a:latin typeface="Arial" pitchFamily="34" charset="0"/>
                <a:cs typeface="Arial" pitchFamily="34" charset="0"/>
              </a:rPr>
              <a:t>FIRE SUPPORT WPNS</a:t>
            </a:r>
            <a:r>
              <a:rPr lang="en-US" sz="2400" b="1" i="1" dirty="0" smtClean="0">
                <a:effectLst>
                  <a:outerShdw blurRad="38100" dist="38100" dir="2700000" algn="tl">
                    <a:srgbClr val="000000">
                      <a:alpha val="43137"/>
                    </a:srgbClr>
                  </a:outerShdw>
                </a:effectLst>
                <a:latin typeface="Arial" pitchFamily="34" charset="0"/>
                <a:cs typeface="Arial" pitchFamily="34" charset="0"/>
              </a:rPr>
              <a:t>/</a:t>
            </a:r>
          </a:p>
          <a:p>
            <a:pPr algn="ctr"/>
            <a:r>
              <a:rPr lang="en-US" sz="2400" b="1" i="1" dirty="0" smtClean="0">
                <a:effectLst>
                  <a:outerShdw blurRad="38100" dist="38100" dir="2700000" algn="tl">
                    <a:srgbClr val="000000">
                      <a:alpha val="43137"/>
                    </a:srgbClr>
                  </a:outerShdw>
                </a:effectLst>
                <a:latin typeface="Arial" pitchFamily="34" charset="0"/>
                <a:cs typeface="Arial" pitchFamily="34" charset="0"/>
              </a:rPr>
              <a:t>CAPABILITIES</a:t>
            </a:r>
            <a:endParaRPr lang="en-US" sz="2400" b="1" i="1" dirty="0">
              <a:effectLst>
                <a:outerShdw blurRad="38100" dist="38100" dir="2700000" algn="tl">
                  <a:srgbClr val="000000">
                    <a:alpha val="43137"/>
                  </a:srgbClr>
                </a:outerShdw>
              </a:effectLst>
              <a:latin typeface="Arial" pitchFamily="34" charset="0"/>
              <a:cs typeface="Arial" pitchFamily="34" charset="0"/>
            </a:endParaRPr>
          </a:p>
        </p:txBody>
      </p:sp>
      <p:sp>
        <p:nvSpPr>
          <p:cNvPr id="6" name="Text Box 4"/>
          <p:cNvSpPr txBox="1">
            <a:spLocks noChangeArrowheads="1"/>
          </p:cNvSpPr>
          <p:nvPr/>
        </p:nvSpPr>
        <p:spPr bwMode="auto">
          <a:xfrm>
            <a:off x="304800" y="762000"/>
            <a:ext cx="3308350" cy="336550"/>
          </a:xfrm>
          <a:prstGeom prst="rect">
            <a:avLst/>
          </a:prstGeom>
          <a:noFill/>
          <a:ln w="9525">
            <a:noFill/>
            <a:miter lim="800000"/>
            <a:headEnd/>
            <a:tailEnd/>
          </a:ln>
        </p:spPr>
        <p:txBody>
          <a:bodyPr>
            <a:spAutoFit/>
          </a:bodyPr>
          <a:lstStyle/>
          <a:p>
            <a:r>
              <a:rPr lang="en-US" sz="1600" b="1" u="sng" dirty="0">
                <a:latin typeface="Arial" pitchFamily="34" charset="0"/>
                <a:cs typeface="Arial" pitchFamily="34" charset="0"/>
              </a:rPr>
              <a:t>MORTARS</a:t>
            </a:r>
          </a:p>
        </p:txBody>
      </p:sp>
      <p:sp>
        <p:nvSpPr>
          <p:cNvPr id="7" name="Slide Number Placeholder 6"/>
          <p:cNvSpPr>
            <a:spLocks noGrp="1"/>
          </p:cNvSpPr>
          <p:nvPr>
            <p:ph type="sldNum" sz="quarter" idx="12"/>
          </p:nvPr>
        </p:nvSpPr>
        <p:spPr/>
        <p:txBody>
          <a:bodyPr/>
          <a:lstStyle/>
          <a:p>
            <a:fld id="{07FAA4C2-EC4B-4CB1-A26B-C9225BE809E0}" type="slidenum">
              <a:rPr lang="en-US" smtClean="0"/>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28"/>
          <p:cNvGraphicFramePr>
            <a:graphicFrameLocks noGrp="1"/>
          </p:cNvGraphicFramePr>
          <p:nvPr>
            <p:ph sz="half" idx="1"/>
          </p:nvPr>
        </p:nvGraphicFramePr>
        <p:xfrm>
          <a:off x="228600" y="1187886"/>
          <a:ext cx="6400800" cy="4692650"/>
        </p:xfrm>
        <a:graphic>
          <a:graphicData uri="http://schemas.openxmlformats.org/drawingml/2006/table">
            <a:tbl>
              <a:tblPr/>
              <a:tblGrid>
                <a:gridCol w="722313"/>
                <a:gridCol w="1030287"/>
                <a:gridCol w="627063"/>
                <a:gridCol w="211137"/>
                <a:gridCol w="609600"/>
                <a:gridCol w="773113"/>
                <a:gridCol w="917575"/>
                <a:gridCol w="601662"/>
                <a:gridCol w="908050"/>
              </a:tblGrid>
              <a:tr h="228600">
                <a:tc rowSpan="2">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cs typeface="Arial" charset="0"/>
                        </a:rPr>
                        <a:t>Artillery </a:t>
                      </a:r>
                      <a:endParaRPr kumimoji="0" lang="en-US" sz="1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Ammunition </a:t>
                      </a:r>
                      <a:endParaRPr kumimoji="0" lang="en-US" sz="1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rowSpan="2" gridSpan="2">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Danger Close </a:t>
                      </a:r>
                      <a:endParaRPr kumimoji="0" lang="en-US" sz="1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en-US"/>
                    </a:p>
                  </a:txBody>
                  <a:tcPr/>
                </a:tc>
                <a:tc gridSpan="3">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Range (Meters) </a:t>
                      </a:r>
                      <a:endParaRPr kumimoji="0" lang="en-US" sz="1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rowSpan="2">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Rates of Fire/Notes</a:t>
                      </a:r>
                      <a:endParaRPr kumimoji="0" lang="en-US" sz="1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vMerge="1">
                  <a:txBody>
                    <a:bodyPr/>
                    <a:lstStyle/>
                    <a:p>
                      <a:endParaRPr lang="en-US"/>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Projectile</a:t>
                      </a:r>
                      <a:endParaRPr kumimoji="0" lang="en-US" sz="1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Fuze</a:t>
                      </a:r>
                      <a:endParaRPr kumimoji="0" lang="en-US" sz="1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Max </a:t>
                      </a:r>
                      <a:endParaRPr kumimoji="0" lang="en-US" sz="1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DPICM </a:t>
                      </a:r>
                      <a:endParaRPr kumimoji="0" lang="en-US" sz="1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RA P </a:t>
                      </a:r>
                      <a:endParaRPr kumimoji="0" lang="en-US" sz="1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94138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105mm</a:t>
                      </a:r>
                    </a:p>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M119A1</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HE, HC, WPILLUM, APICM, DPICM</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PD,</a:t>
                      </a:r>
                    </a:p>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VT, MT, MTS,Delay</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600m1 </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11,500 </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14,100 </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19,500 </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Sustained rate of fire: 3rds/min. Max rate of fire: 10 rds/min </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138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155mm</a:t>
                      </a:r>
                    </a:p>
                    <a:p>
                      <a:pPr marL="0" marR="0" lvl="0" indent="0" algn="l"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M198</a:t>
                      </a:r>
                      <a:endParaRPr kumimoji="0" lang="en-US" sz="1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HE, HC, WPILLUM, CPHD, APICM, DPICM,M825 SmokeSCAT-MINE</a:t>
                      </a:r>
                      <a:endParaRPr kumimoji="0" lang="en-US" sz="1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cs typeface="Arial" charset="0"/>
                        </a:rPr>
                        <a:t>PD,</a:t>
                      </a:r>
                    </a:p>
                    <a:p>
                      <a:pPr marL="0" marR="0" lvl="0" indent="0" algn="l"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cs typeface="Arial" charset="0"/>
                        </a:rPr>
                        <a:t>VT, MT, MTSQ,</a:t>
                      </a:r>
                    </a:p>
                    <a:p>
                      <a:pPr marL="0" marR="0" lvl="0" indent="0" algn="l"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cs typeface="Arial" charset="0"/>
                        </a:rPr>
                        <a:t>Delay</a:t>
                      </a:r>
                      <a:endParaRPr kumimoji="0" lang="en-US" sz="1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600m1 </a:t>
                      </a:r>
                      <a:endParaRPr kumimoji="0" lang="en-US" sz="1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18,300 or 22,000 with M795 HE, M825 Smoke </a:t>
                      </a:r>
                      <a:endParaRPr kumimoji="0" lang="en-US" sz="1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18,000 or 28,200 with M864 </a:t>
                      </a:r>
                      <a:endParaRPr kumimoji="0" lang="en-US" sz="1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30,100 </a:t>
                      </a:r>
                      <a:endParaRPr kumimoji="0" lang="en-US" sz="1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Sustained rate of fire: 2rds/min.Max rate of fire: 4rds/min.</a:t>
                      </a:r>
                      <a:endParaRPr kumimoji="0" lang="en-US" sz="1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138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155mm</a:t>
                      </a:r>
                    </a:p>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M109A5/A6</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HE, HC, WPILLUM, CPHD, APICM, DPICM,M825 </a:t>
                      </a:r>
                      <a:r>
                        <a:rPr kumimoji="0" lang="en-US" sz="1000" b="0" i="0" u="none" strike="noStrike" cap="none" normalizeH="0" baseline="0" dirty="0" err="1" smtClean="0">
                          <a:ln>
                            <a:noFill/>
                          </a:ln>
                          <a:solidFill>
                            <a:srgbClr val="000000"/>
                          </a:solidFill>
                          <a:effectLst/>
                          <a:latin typeface="Arial" charset="0"/>
                          <a:cs typeface="Arial" charset="0"/>
                        </a:rPr>
                        <a:t>SmokeSCAT</a:t>
                      </a:r>
                      <a:r>
                        <a:rPr kumimoji="0" lang="en-US" sz="1000" b="0" i="0" u="none" strike="noStrike" cap="none" normalizeH="0" baseline="0" dirty="0" smtClean="0">
                          <a:ln>
                            <a:noFill/>
                          </a:ln>
                          <a:solidFill>
                            <a:srgbClr val="000000"/>
                          </a:solidFill>
                          <a:effectLst/>
                          <a:latin typeface="Arial" charset="0"/>
                          <a:cs typeface="Arial" charset="0"/>
                        </a:rPr>
                        <a:t>-MINE </a:t>
                      </a:r>
                      <a:endParaRPr kumimoji="0" lang="en-US" sz="1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PD,</a:t>
                      </a:r>
                    </a:p>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VT, MT, MTSQ,Delay </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600m1 </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18,200 or 21,700 with M795 HE,M825 Smoke </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17,900 or 28,100 with M864 </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30,000 </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Sustained rate of fire:1 rd/min. Max rate of fire: 4 rds/min. </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8513">
                <a:tc gridSpan="9">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MTSQ</a:t>
                      </a:r>
                      <a:r>
                        <a:rPr kumimoji="0" lang="en-US" sz="1000" b="1" i="0" u="none" strike="noStrike" cap="none" normalizeH="0" baseline="0" dirty="0" smtClean="0">
                          <a:ln>
                            <a:noFill/>
                          </a:ln>
                          <a:solidFill>
                            <a:srgbClr val="000000"/>
                          </a:solidFill>
                          <a:effectLst/>
                          <a:latin typeface="Arial" charset="0"/>
                          <a:cs typeface="Arial" charset="0"/>
                        </a:rPr>
                        <a:t>– </a:t>
                      </a:r>
                      <a:r>
                        <a:rPr kumimoji="0" lang="en-US" sz="1000" b="0" i="0" u="none" strike="noStrike" cap="none" normalizeH="0" baseline="0" dirty="0" smtClean="0">
                          <a:ln>
                            <a:noFill/>
                          </a:ln>
                          <a:solidFill>
                            <a:srgbClr val="000000"/>
                          </a:solidFill>
                          <a:effectLst/>
                          <a:latin typeface="Arial" charset="0"/>
                          <a:cs typeface="Arial" charset="0"/>
                        </a:rPr>
                        <a:t>mechanical time </a:t>
                      </a:r>
                      <a:r>
                        <a:rPr kumimoji="0" lang="en-US" sz="1000" b="0" i="0" u="none" strike="noStrike" cap="none" normalizeH="0" baseline="0" dirty="0" err="1" smtClean="0">
                          <a:ln>
                            <a:noFill/>
                          </a:ln>
                          <a:solidFill>
                            <a:srgbClr val="000000"/>
                          </a:solidFill>
                          <a:effectLst/>
                          <a:latin typeface="Arial" charset="0"/>
                          <a:cs typeface="Arial" charset="0"/>
                        </a:rPr>
                        <a:t>superquick</a:t>
                      </a:r>
                      <a:r>
                        <a:rPr kumimoji="0" lang="en-US" sz="1000" b="0" i="0" u="none" strike="noStrike" cap="none" normalizeH="0" baseline="0" dirty="0" smtClean="0">
                          <a:ln>
                            <a:noFill/>
                          </a:ln>
                          <a:solidFill>
                            <a:srgbClr val="000000"/>
                          </a:solidFill>
                          <a:effectLst/>
                          <a:latin typeface="Arial" charset="0"/>
                          <a:cs typeface="Arial" charset="0"/>
                        </a:rPr>
                        <a:t> PD</a:t>
                      </a:r>
                      <a:r>
                        <a:rPr kumimoji="0" lang="en-US" sz="1000" b="1" i="0" u="none" strike="noStrike" cap="none" normalizeH="0" baseline="0" dirty="0" smtClean="0">
                          <a:ln>
                            <a:noFill/>
                          </a:ln>
                          <a:solidFill>
                            <a:srgbClr val="000000"/>
                          </a:solidFill>
                          <a:effectLst/>
                          <a:latin typeface="Arial" charset="0"/>
                          <a:cs typeface="Arial" charset="0"/>
                        </a:rPr>
                        <a:t>– </a:t>
                      </a:r>
                      <a:r>
                        <a:rPr kumimoji="0" lang="en-US" sz="1000" b="0" i="0" u="none" strike="noStrike" cap="none" normalizeH="0" baseline="0" dirty="0" smtClean="0">
                          <a:ln>
                            <a:noFill/>
                          </a:ln>
                          <a:solidFill>
                            <a:srgbClr val="000000"/>
                          </a:solidFill>
                          <a:effectLst/>
                          <a:latin typeface="Arial" charset="0"/>
                          <a:cs typeface="Arial" charset="0"/>
                        </a:rPr>
                        <a:t>point detonating SADARM</a:t>
                      </a:r>
                      <a:r>
                        <a:rPr kumimoji="0" lang="en-US" sz="1000" b="1" i="0" u="none" strike="noStrike" cap="none" normalizeH="0" baseline="0" dirty="0" smtClean="0">
                          <a:ln>
                            <a:noFill/>
                          </a:ln>
                          <a:solidFill>
                            <a:srgbClr val="000000"/>
                          </a:solidFill>
                          <a:effectLst/>
                          <a:latin typeface="Arial" charset="0"/>
                          <a:cs typeface="Arial" charset="0"/>
                        </a:rPr>
                        <a:t>– </a:t>
                      </a:r>
                      <a:r>
                        <a:rPr kumimoji="0" lang="en-US" sz="1000" b="0" i="0" u="none" strike="noStrike" cap="none" normalizeH="0" baseline="0" dirty="0" smtClean="0">
                          <a:ln>
                            <a:noFill/>
                          </a:ln>
                          <a:solidFill>
                            <a:srgbClr val="000000"/>
                          </a:solidFill>
                          <a:effectLst/>
                          <a:latin typeface="Arial" charset="0"/>
                          <a:cs typeface="Arial" charset="0"/>
                        </a:rPr>
                        <a:t>sense and destroy armor VT</a:t>
                      </a:r>
                      <a:r>
                        <a:rPr kumimoji="0" lang="en-US" sz="1000" b="1" i="0" u="none" strike="noStrike" cap="none" normalizeH="0" baseline="0" dirty="0" smtClean="0">
                          <a:ln>
                            <a:noFill/>
                          </a:ln>
                          <a:solidFill>
                            <a:srgbClr val="000000"/>
                          </a:solidFill>
                          <a:effectLst/>
                          <a:latin typeface="Arial" charset="0"/>
                          <a:cs typeface="Arial" charset="0"/>
                        </a:rPr>
                        <a:t>– </a:t>
                      </a:r>
                      <a:r>
                        <a:rPr kumimoji="0" lang="en-US" sz="1000" b="0" i="0" u="none" strike="noStrike" cap="none" normalizeH="0" baseline="0" dirty="0" smtClean="0">
                          <a:ln>
                            <a:noFill/>
                          </a:ln>
                          <a:solidFill>
                            <a:srgbClr val="000000"/>
                          </a:solidFill>
                          <a:effectLst/>
                          <a:latin typeface="Arial" charset="0"/>
                          <a:cs typeface="Arial" charset="0"/>
                        </a:rPr>
                        <a:t>variable time WP-(white phosphorous) 1 See Appendix E: Cannon Risk Estimate Distances for detailed discussion of “Danger Close. ” APICM</a:t>
                      </a:r>
                      <a:r>
                        <a:rPr kumimoji="0" lang="en-US" sz="1000" b="1" i="0" u="none" strike="noStrike" cap="none" normalizeH="0" baseline="0" dirty="0" smtClean="0">
                          <a:ln>
                            <a:noFill/>
                          </a:ln>
                          <a:solidFill>
                            <a:srgbClr val="000000"/>
                          </a:solidFill>
                          <a:effectLst/>
                          <a:latin typeface="Arial" charset="0"/>
                          <a:cs typeface="Arial" charset="0"/>
                        </a:rPr>
                        <a:t>– </a:t>
                      </a:r>
                      <a:r>
                        <a:rPr kumimoji="0" lang="en-US" sz="1000" b="0" i="0" u="none" strike="noStrike" cap="none" normalizeH="0" baseline="0" dirty="0" smtClean="0">
                          <a:ln>
                            <a:noFill/>
                          </a:ln>
                          <a:solidFill>
                            <a:srgbClr val="000000"/>
                          </a:solidFill>
                          <a:effectLst/>
                          <a:latin typeface="Arial" charset="0"/>
                          <a:cs typeface="Arial" charset="0"/>
                        </a:rPr>
                        <a:t>anti-personnel improved conventional </a:t>
                      </a:r>
                      <a:r>
                        <a:rPr kumimoji="0" lang="en-US" sz="1000" b="0" i="0" u="none" strike="noStrike" cap="none" normalizeH="0" baseline="0" dirty="0" err="1" smtClean="0">
                          <a:ln>
                            <a:noFill/>
                          </a:ln>
                          <a:solidFill>
                            <a:srgbClr val="000000"/>
                          </a:solidFill>
                          <a:effectLst/>
                          <a:latin typeface="Arial" charset="0"/>
                          <a:cs typeface="Arial" charset="0"/>
                        </a:rPr>
                        <a:t>munition</a:t>
                      </a:r>
                      <a:r>
                        <a:rPr kumimoji="0" lang="en-US" sz="1000" b="0" i="0" u="none" strike="noStrike" cap="none" normalizeH="0" baseline="0" dirty="0" smtClean="0">
                          <a:ln>
                            <a:noFill/>
                          </a:ln>
                          <a:solidFill>
                            <a:srgbClr val="000000"/>
                          </a:solidFill>
                          <a:effectLst/>
                          <a:latin typeface="Arial" charset="0"/>
                          <a:cs typeface="Arial" charset="0"/>
                        </a:rPr>
                        <a:t> CPHD</a:t>
                      </a:r>
                      <a:r>
                        <a:rPr kumimoji="0" lang="en-US" sz="1000" b="1" i="0" u="none" strike="noStrike" cap="none" normalizeH="0" baseline="0" dirty="0" smtClean="0">
                          <a:ln>
                            <a:noFill/>
                          </a:ln>
                          <a:solidFill>
                            <a:srgbClr val="000000"/>
                          </a:solidFill>
                          <a:effectLst/>
                          <a:latin typeface="Arial" charset="0"/>
                          <a:cs typeface="Arial" charset="0"/>
                        </a:rPr>
                        <a:t>– </a:t>
                      </a:r>
                      <a:r>
                        <a:rPr kumimoji="0" lang="en-US" sz="1000" b="0" i="0" u="none" strike="noStrike" cap="none" normalizeH="0" baseline="0" dirty="0" smtClean="0">
                          <a:ln>
                            <a:noFill/>
                          </a:ln>
                          <a:solidFill>
                            <a:srgbClr val="000000"/>
                          </a:solidFill>
                          <a:effectLst/>
                          <a:latin typeface="Arial" charset="0"/>
                          <a:cs typeface="Arial" charset="0"/>
                        </a:rPr>
                        <a:t>Copperhead DPICM</a:t>
                      </a:r>
                      <a:r>
                        <a:rPr kumimoji="0" lang="en-US" sz="1000" b="1" i="0" u="none" strike="noStrike" cap="none" normalizeH="0" baseline="0" dirty="0" smtClean="0">
                          <a:ln>
                            <a:noFill/>
                          </a:ln>
                          <a:solidFill>
                            <a:srgbClr val="000000"/>
                          </a:solidFill>
                          <a:effectLst/>
                          <a:latin typeface="Arial" charset="0"/>
                          <a:cs typeface="Arial" charset="0"/>
                        </a:rPr>
                        <a:t>– </a:t>
                      </a:r>
                      <a:r>
                        <a:rPr kumimoji="0" lang="en-US" sz="1000" b="0" i="0" u="none" strike="noStrike" cap="none" normalizeH="0" baseline="0" dirty="0" smtClean="0">
                          <a:ln>
                            <a:noFill/>
                          </a:ln>
                          <a:solidFill>
                            <a:srgbClr val="000000"/>
                          </a:solidFill>
                          <a:effectLst/>
                          <a:latin typeface="Arial" charset="0"/>
                          <a:cs typeface="Arial" charset="0"/>
                        </a:rPr>
                        <a:t>dual-purpose improved convention </a:t>
                      </a:r>
                      <a:r>
                        <a:rPr kumimoji="0" lang="en-US" sz="1000" b="0" i="0" u="none" strike="noStrike" cap="none" normalizeH="0" baseline="0" dirty="0" err="1" smtClean="0">
                          <a:ln>
                            <a:noFill/>
                          </a:ln>
                          <a:solidFill>
                            <a:srgbClr val="000000"/>
                          </a:solidFill>
                          <a:effectLst/>
                          <a:latin typeface="Arial" charset="0"/>
                          <a:cs typeface="Arial" charset="0"/>
                        </a:rPr>
                        <a:t>munition</a:t>
                      </a:r>
                      <a:r>
                        <a:rPr kumimoji="0" lang="en-US" sz="1000" b="0" i="0" u="none" strike="noStrike" cap="none" normalizeH="0" baseline="0" dirty="0" smtClean="0">
                          <a:ln>
                            <a:noFill/>
                          </a:ln>
                          <a:solidFill>
                            <a:srgbClr val="000000"/>
                          </a:solidFill>
                          <a:effectLst/>
                          <a:latin typeface="Arial" charset="0"/>
                          <a:cs typeface="Arial" charset="0"/>
                        </a:rPr>
                        <a:t> HC</a:t>
                      </a:r>
                      <a:r>
                        <a:rPr kumimoji="0" lang="en-US" sz="1000" b="1" i="0" u="none" strike="noStrike" cap="none" normalizeH="0" baseline="0" dirty="0" smtClean="0">
                          <a:ln>
                            <a:noFill/>
                          </a:ln>
                          <a:solidFill>
                            <a:srgbClr val="000000"/>
                          </a:solidFill>
                          <a:effectLst/>
                          <a:latin typeface="Arial" charset="0"/>
                          <a:cs typeface="Arial" charset="0"/>
                        </a:rPr>
                        <a:t>– </a:t>
                      </a:r>
                      <a:r>
                        <a:rPr kumimoji="0" lang="en-US" sz="1000" b="0" i="0" u="none" strike="noStrike" cap="none" normalizeH="0" baseline="0" dirty="0" err="1" smtClean="0">
                          <a:ln>
                            <a:noFill/>
                          </a:ln>
                          <a:solidFill>
                            <a:srgbClr val="000000"/>
                          </a:solidFill>
                          <a:effectLst/>
                          <a:latin typeface="Arial" charset="0"/>
                          <a:cs typeface="Arial" charset="0"/>
                        </a:rPr>
                        <a:t>hexachloroethane</a:t>
                      </a:r>
                      <a:r>
                        <a:rPr kumimoji="0" lang="en-US" sz="1000" b="0" i="0" u="none" strike="noStrike" cap="none" normalizeH="0" baseline="0" dirty="0" smtClean="0">
                          <a:ln>
                            <a:noFill/>
                          </a:ln>
                          <a:solidFill>
                            <a:srgbClr val="000000"/>
                          </a:solidFill>
                          <a:effectLst/>
                          <a:latin typeface="Arial" charset="0"/>
                          <a:cs typeface="Arial" charset="0"/>
                        </a:rPr>
                        <a:t> HE</a:t>
                      </a:r>
                      <a:r>
                        <a:rPr kumimoji="0" lang="en-US" sz="1000" b="1" i="0" u="none" strike="noStrike" cap="none" normalizeH="0" baseline="0" dirty="0" smtClean="0">
                          <a:ln>
                            <a:noFill/>
                          </a:ln>
                          <a:solidFill>
                            <a:srgbClr val="000000"/>
                          </a:solidFill>
                          <a:effectLst/>
                          <a:latin typeface="Arial" charset="0"/>
                          <a:cs typeface="Arial" charset="0"/>
                        </a:rPr>
                        <a:t>– </a:t>
                      </a:r>
                      <a:r>
                        <a:rPr kumimoji="0" lang="en-US" sz="1000" b="0" i="0" u="none" strike="noStrike" cap="none" normalizeH="0" baseline="0" dirty="0" smtClean="0">
                          <a:ln>
                            <a:noFill/>
                          </a:ln>
                          <a:solidFill>
                            <a:srgbClr val="000000"/>
                          </a:solidFill>
                          <a:effectLst/>
                          <a:latin typeface="Arial" charset="0"/>
                          <a:cs typeface="Arial" charset="0"/>
                        </a:rPr>
                        <a:t>high explosive ILLUM</a:t>
                      </a:r>
                      <a:r>
                        <a:rPr kumimoji="0" lang="en-US" sz="1000" b="1" i="0" u="none" strike="noStrike" cap="none" normalizeH="0" baseline="0" dirty="0" smtClean="0">
                          <a:ln>
                            <a:noFill/>
                          </a:ln>
                          <a:solidFill>
                            <a:srgbClr val="000000"/>
                          </a:solidFill>
                          <a:effectLst/>
                          <a:latin typeface="Arial" charset="0"/>
                          <a:cs typeface="Arial" charset="0"/>
                        </a:rPr>
                        <a:t>– </a:t>
                      </a:r>
                      <a:r>
                        <a:rPr kumimoji="0" lang="en-US" sz="1000" b="0" i="0" u="none" strike="noStrike" cap="none" normalizeH="0" baseline="0" dirty="0" smtClean="0">
                          <a:ln>
                            <a:noFill/>
                          </a:ln>
                          <a:solidFill>
                            <a:srgbClr val="000000"/>
                          </a:solidFill>
                          <a:effectLst/>
                          <a:latin typeface="Arial" charset="0"/>
                          <a:cs typeface="Arial" charset="0"/>
                        </a:rPr>
                        <a:t>illumination MT</a:t>
                      </a:r>
                      <a:r>
                        <a:rPr kumimoji="0" lang="en-US" sz="1000" b="1" i="0" u="none" strike="noStrike" cap="none" normalizeH="0" baseline="0" dirty="0" smtClean="0">
                          <a:ln>
                            <a:noFill/>
                          </a:ln>
                          <a:solidFill>
                            <a:srgbClr val="000000"/>
                          </a:solidFill>
                          <a:effectLst/>
                          <a:latin typeface="Arial" charset="0"/>
                          <a:cs typeface="Arial" charset="0"/>
                        </a:rPr>
                        <a:t>– </a:t>
                      </a:r>
                      <a:r>
                        <a:rPr kumimoji="0" lang="en-US" sz="1000" b="0" i="0" u="none" strike="noStrike" cap="none" normalizeH="0" baseline="0" dirty="0" smtClean="0">
                          <a:ln>
                            <a:noFill/>
                          </a:ln>
                          <a:solidFill>
                            <a:srgbClr val="000000"/>
                          </a:solidFill>
                          <a:effectLst/>
                          <a:latin typeface="Arial" charset="0"/>
                          <a:cs typeface="Arial" charset="0"/>
                        </a:rPr>
                        <a:t>mechanical time </a:t>
                      </a:r>
                      <a:endParaRPr kumimoji="0" lang="en-US" sz="1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 name="Text Box 2"/>
          <p:cNvSpPr txBox="1">
            <a:spLocks noChangeArrowheads="1"/>
          </p:cNvSpPr>
          <p:nvPr/>
        </p:nvSpPr>
        <p:spPr bwMode="auto">
          <a:xfrm>
            <a:off x="0" y="803275"/>
            <a:ext cx="3308350" cy="449262"/>
          </a:xfrm>
          <a:prstGeom prst="rect">
            <a:avLst/>
          </a:prstGeom>
          <a:noFill/>
          <a:ln w="9525">
            <a:noFill/>
            <a:miter lim="800000"/>
            <a:headEnd/>
            <a:tailEnd/>
          </a:ln>
        </p:spPr>
        <p:txBody>
          <a:bodyPr>
            <a:spAutoFit/>
          </a:bodyPr>
          <a:lstStyle/>
          <a:p>
            <a:r>
              <a:rPr lang="en-US" sz="1600" b="1" u="sng"/>
              <a:t>ARTILLERY</a:t>
            </a:r>
          </a:p>
        </p:txBody>
      </p:sp>
      <p:sp>
        <p:nvSpPr>
          <p:cNvPr id="6" name="Text Box 3"/>
          <p:cNvSpPr txBox="1">
            <a:spLocks noChangeArrowheads="1"/>
          </p:cNvSpPr>
          <p:nvPr/>
        </p:nvSpPr>
        <p:spPr bwMode="auto">
          <a:xfrm>
            <a:off x="0" y="5951537"/>
            <a:ext cx="5105400" cy="449263"/>
          </a:xfrm>
          <a:prstGeom prst="rect">
            <a:avLst/>
          </a:prstGeom>
          <a:noFill/>
          <a:ln w="9525">
            <a:noFill/>
            <a:miter lim="800000"/>
            <a:headEnd/>
            <a:tailEnd/>
          </a:ln>
        </p:spPr>
        <p:txBody>
          <a:bodyPr>
            <a:spAutoFit/>
          </a:bodyPr>
          <a:lstStyle/>
          <a:p>
            <a:r>
              <a:rPr lang="en-US" sz="1600" b="1" u="sng" dirty="0"/>
              <a:t>ARTILLERY/MORTAR ILLUMINATION FACTORS</a:t>
            </a:r>
          </a:p>
        </p:txBody>
      </p:sp>
      <p:graphicFrame>
        <p:nvGraphicFramePr>
          <p:cNvPr id="7" name="Group 129"/>
          <p:cNvGraphicFramePr>
            <a:graphicFrameLocks/>
          </p:cNvGraphicFramePr>
          <p:nvPr/>
        </p:nvGraphicFramePr>
        <p:xfrm>
          <a:off x="381000" y="6324600"/>
          <a:ext cx="5462587" cy="2667000"/>
        </p:xfrm>
        <a:graphic>
          <a:graphicData uri="http://schemas.openxmlformats.org/drawingml/2006/table">
            <a:tbl>
              <a:tblPr/>
              <a:tblGrid>
                <a:gridCol w="915987"/>
                <a:gridCol w="841375"/>
                <a:gridCol w="969963"/>
                <a:gridCol w="1501775"/>
                <a:gridCol w="1233487"/>
              </a:tblGrid>
              <a:tr h="26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HOB </a:t>
                      </a:r>
                      <a:endParaRPr kumimoji="0" lang="en-US" sz="1000" b="1"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Burn Time </a:t>
                      </a:r>
                      <a:endParaRPr kumimoji="0" lang="en-US" sz="1000" b="1"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Rate of Fall </a:t>
                      </a:r>
                      <a:endParaRPr kumimoji="0" lang="en-US" sz="1000" b="1"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WEAPON </a:t>
                      </a:r>
                      <a:endParaRPr kumimoji="0" lang="en-US" sz="1000" b="1"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TYPE </a:t>
                      </a:r>
                      <a:endParaRPr kumimoji="0" lang="en-US" sz="1000" b="1"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(meters) </a:t>
                      </a:r>
                      <a:endParaRPr kumimoji="0" lang="en-US" sz="1000" b="1"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(seconds) </a:t>
                      </a:r>
                      <a:endParaRPr kumimoji="0" lang="en-US" sz="1000" b="1"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(m/sec) </a:t>
                      </a:r>
                      <a:endParaRPr kumimoji="0" lang="en-US" sz="1000" b="1"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60mm </a:t>
                      </a:r>
                      <a:endParaRPr kumimoji="0" lang="en-US" sz="10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M83A1 </a:t>
                      </a:r>
                      <a:endParaRPr kumimoji="0" lang="en-US" sz="10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160 </a:t>
                      </a:r>
                      <a:endParaRPr kumimoji="0" lang="en-US" sz="1000" b="0" i="0" u="none" strike="noStrike" cap="none" normalizeH="0" baseline="0" dirty="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25 </a:t>
                      </a:r>
                      <a:endParaRPr kumimoji="0" lang="en-US" sz="10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6 </a:t>
                      </a:r>
                      <a:endParaRPr kumimoji="0" lang="en-US" sz="10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60mm </a:t>
                      </a:r>
                      <a:endParaRPr kumimoji="0" lang="en-US" sz="10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M83A2/3 </a:t>
                      </a:r>
                      <a:endParaRPr kumimoji="0" lang="en-US" sz="10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160 </a:t>
                      </a:r>
                      <a:endParaRPr kumimoji="0" lang="en-US" sz="10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32 </a:t>
                      </a:r>
                      <a:endParaRPr kumimoji="0" lang="en-US" sz="10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6 </a:t>
                      </a:r>
                      <a:endParaRPr kumimoji="0" lang="en-US" sz="10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81mm </a:t>
                      </a:r>
                      <a:endParaRPr kumimoji="0" lang="en-US" sz="10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M301A3 </a:t>
                      </a:r>
                      <a:endParaRPr kumimoji="0" lang="en-US" sz="10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600 </a:t>
                      </a:r>
                      <a:endParaRPr kumimoji="0" lang="en-US" sz="10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60 </a:t>
                      </a:r>
                      <a:endParaRPr kumimoji="0" lang="en-US" sz="10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6 </a:t>
                      </a:r>
                      <a:endParaRPr kumimoji="0" lang="en-US" sz="10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105mm </a:t>
                      </a:r>
                      <a:endParaRPr kumimoji="0" lang="en-US" sz="10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M314A2 </a:t>
                      </a:r>
                      <a:endParaRPr kumimoji="0" lang="en-US" sz="10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750 </a:t>
                      </a:r>
                      <a:endParaRPr kumimoji="0" lang="en-US" sz="10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60 </a:t>
                      </a:r>
                      <a:endParaRPr kumimoji="0" lang="en-US" sz="10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10 </a:t>
                      </a:r>
                      <a:endParaRPr kumimoji="0" lang="en-US" sz="10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105mm </a:t>
                      </a:r>
                      <a:endParaRPr kumimoji="0" lang="en-US" sz="10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M314A3 </a:t>
                      </a:r>
                      <a:endParaRPr kumimoji="0" lang="en-US" sz="10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750 </a:t>
                      </a:r>
                      <a:endParaRPr kumimoji="0" lang="en-US" sz="10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70–75 </a:t>
                      </a:r>
                      <a:endParaRPr kumimoji="0" lang="en-US" sz="10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10 </a:t>
                      </a:r>
                      <a:endParaRPr kumimoji="0" lang="en-US" sz="10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120mm </a:t>
                      </a:r>
                      <a:endParaRPr kumimoji="0" lang="en-US" sz="1000" b="1"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M930 </a:t>
                      </a:r>
                      <a:endParaRPr kumimoji="0" lang="en-US" sz="1000" b="1"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500 </a:t>
                      </a:r>
                      <a:endParaRPr kumimoji="0" lang="en-US" sz="1000" b="1"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50 </a:t>
                      </a:r>
                      <a:endParaRPr kumimoji="0" lang="en-US" sz="1000" b="1"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5 </a:t>
                      </a:r>
                      <a:endParaRPr kumimoji="0" lang="en-US" sz="1000" b="1"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155mm </a:t>
                      </a:r>
                      <a:endParaRPr kumimoji="0" lang="en-US" sz="1000" b="1"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M118 </a:t>
                      </a:r>
                      <a:endParaRPr kumimoji="0" lang="en-US" sz="1000" b="1"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750 </a:t>
                      </a:r>
                      <a:endParaRPr kumimoji="0" lang="en-US" sz="1000" b="1"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60 </a:t>
                      </a:r>
                      <a:endParaRPr kumimoji="0" lang="en-US" sz="1000" b="1"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10 </a:t>
                      </a:r>
                      <a:endParaRPr kumimoji="0" lang="en-US" sz="1000" b="1"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155mm </a:t>
                      </a:r>
                      <a:endParaRPr kumimoji="0" lang="en-US" sz="1000" b="1"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M485A </a:t>
                      </a:r>
                      <a:endParaRPr kumimoji="0" lang="en-US" sz="1000" b="1"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600 </a:t>
                      </a:r>
                      <a:endParaRPr kumimoji="0" lang="en-US" sz="1000" b="1"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120 </a:t>
                      </a:r>
                      <a:endParaRPr kumimoji="0" lang="en-US" sz="1000" b="1"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cs typeface="Arial" charset="0"/>
                        </a:rPr>
                        <a:t>5 </a:t>
                      </a:r>
                      <a:endParaRPr kumimoji="0" lang="en-US" sz="1000" b="1" i="0" u="none" strike="noStrike" cap="none" normalizeH="0" baseline="0" dirty="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 name="Slide Number Placeholder 7"/>
          <p:cNvSpPr>
            <a:spLocks noGrp="1"/>
          </p:cNvSpPr>
          <p:nvPr>
            <p:ph type="sldNum" sz="quarter" idx="12"/>
          </p:nvPr>
        </p:nvSpPr>
        <p:spPr/>
        <p:txBody>
          <a:bodyPr/>
          <a:lstStyle/>
          <a:p>
            <a:fld id="{07FAA4C2-EC4B-4CB1-A26B-C9225BE809E0}" type="slidenum">
              <a:rPr lang="en-US" smtClean="0"/>
              <a:pPr/>
              <a:t>45</a:t>
            </a:fld>
            <a:endParaRPr lang="en-US" dirty="0"/>
          </a:p>
        </p:txBody>
      </p:sp>
      <p:sp>
        <p:nvSpPr>
          <p:cNvPr id="9" name="Text Box 3"/>
          <p:cNvSpPr txBox="1">
            <a:spLocks noChangeArrowheads="1"/>
          </p:cNvSpPr>
          <p:nvPr/>
        </p:nvSpPr>
        <p:spPr bwMode="auto">
          <a:xfrm>
            <a:off x="0" y="228600"/>
            <a:ext cx="6858000" cy="830997"/>
          </a:xfrm>
          <a:prstGeom prst="rect">
            <a:avLst/>
          </a:prstGeom>
          <a:noFill/>
          <a:ln w="9525">
            <a:noFill/>
            <a:miter lim="800000"/>
            <a:headEnd/>
            <a:tailEnd/>
          </a:ln>
        </p:spPr>
        <p:txBody>
          <a:bodyPr wrap="square">
            <a:spAutoFit/>
          </a:bodyPr>
          <a:lstStyle/>
          <a:p>
            <a:pPr algn="ctr"/>
            <a:r>
              <a:rPr lang="en-US" sz="2400" b="1" i="1" dirty="0" smtClean="0">
                <a:effectLst>
                  <a:outerShdw blurRad="38100" dist="38100" dir="2700000" algn="tl">
                    <a:srgbClr val="000000">
                      <a:alpha val="43137"/>
                    </a:srgbClr>
                  </a:outerShdw>
                </a:effectLst>
                <a:latin typeface="Arial" pitchFamily="34" charset="0"/>
                <a:cs typeface="Arial" pitchFamily="34" charset="0"/>
              </a:rPr>
              <a:t>  </a:t>
            </a:r>
            <a:r>
              <a:rPr lang="en-US" sz="2400" b="1" i="1" dirty="0">
                <a:effectLst>
                  <a:outerShdw blurRad="38100" dist="38100" dir="2700000" algn="tl">
                    <a:srgbClr val="000000">
                      <a:alpha val="43137"/>
                    </a:srgbClr>
                  </a:outerShdw>
                </a:effectLst>
                <a:latin typeface="Arial" pitchFamily="34" charset="0"/>
                <a:cs typeface="Arial" pitchFamily="34" charset="0"/>
              </a:rPr>
              <a:t>FIRE SUPPORT WPNS</a:t>
            </a:r>
            <a:r>
              <a:rPr lang="en-US" sz="2400" b="1" i="1" dirty="0" smtClean="0">
                <a:effectLst>
                  <a:outerShdw blurRad="38100" dist="38100" dir="2700000" algn="tl">
                    <a:srgbClr val="000000">
                      <a:alpha val="43137"/>
                    </a:srgbClr>
                  </a:outerShdw>
                </a:effectLst>
                <a:latin typeface="Arial" pitchFamily="34" charset="0"/>
                <a:cs typeface="Arial" pitchFamily="34" charset="0"/>
              </a:rPr>
              <a:t>/</a:t>
            </a:r>
          </a:p>
          <a:p>
            <a:pPr algn="ctr"/>
            <a:r>
              <a:rPr lang="en-US" sz="2400" b="1" i="1" dirty="0" smtClean="0">
                <a:effectLst>
                  <a:outerShdw blurRad="38100" dist="38100" dir="2700000" algn="tl">
                    <a:srgbClr val="000000">
                      <a:alpha val="43137"/>
                    </a:srgbClr>
                  </a:outerShdw>
                </a:effectLst>
                <a:latin typeface="Arial" pitchFamily="34" charset="0"/>
                <a:cs typeface="Arial" pitchFamily="34" charset="0"/>
              </a:rPr>
              <a:t>CAPABILITIES</a:t>
            </a:r>
            <a:endParaRPr lang="en-US" sz="2400" b="1" i="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2"/>
          <p:cNvSpPr>
            <a:spLocks noGrp="1"/>
          </p:cNvSpPr>
          <p:nvPr>
            <p:ph type="sldNum" sz="quarter" idx="11"/>
          </p:nvPr>
        </p:nvSpPr>
        <p:spPr>
          <a:xfrm>
            <a:off x="4686300" y="8657167"/>
            <a:ext cx="2171700" cy="486833"/>
          </a:xfrm>
        </p:spPr>
        <p:txBody>
          <a:bodyPr/>
          <a:lstStyle/>
          <a:p>
            <a:pPr algn="r"/>
            <a:fld id="{9E496641-21A2-4D5C-9012-9C0DC3EF4F0A}" type="slidenum">
              <a:rPr lang="en-US">
                <a:latin typeface="Arial" pitchFamily="34" charset="0"/>
                <a:cs typeface="Arial" pitchFamily="34" charset="0"/>
              </a:rPr>
              <a:pPr algn="r"/>
              <a:t>46</a:t>
            </a:fld>
            <a:endParaRPr lang="en-US" dirty="0">
              <a:latin typeface="Arial" pitchFamily="34" charset="0"/>
              <a:cs typeface="Arial" pitchFamily="34" charset="0"/>
            </a:endParaRPr>
          </a:p>
        </p:txBody>
      </p:sp>
      <p:sp>
        <p:nvSpPr>
          <p:cNvPr id="103426" name="Rectangle 2"/>
          <p:cNvSpPr>
            <a:spLocks noChangeArrowheads="1"/>
          </p:cNvSpPr>
          <p:nvPr/>
        </p:nvSpPr>
        <p:spPr bwMode="auto">
          <a:xfrm>
            <a:off x="179388" y="4503410"/>
            <a:ext cx="4164012" cy="66040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3428" name="Rectangle 4"/>
          <p:cNvSpPr>
            <a:spLocks noChangeArrowheads="1"/>
          </p:cNvSpPr>
          <p:nvPr/>
        </p:nvSpPr>
        <p:spPr bwMode="auto">
          <a:xfrm>
            <a:off x="3062288" y="7692153"/>
            <a:ext cx="346075" cy="227013"/>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3429" name="Rectangle 5"/>
          <p:cNvSpPr>
            <a:spLocks noChangeArrowheads="1"/>
          </p:cNvSpPr>
          <p:nvPr/>
        </p:nvSpPr>
        <p:spPr bwMode="auto">
          <a:xfrm>
            <a:off x="322263" y="1184275"/>
            <a:ext cx="6230937" cy="517525"/>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3430" name="Rectangle 6"/>
          <p:cNvSpPr>
            <a:spLocks noChangeArrowheads="1"/>
          </p:cNvSpPr>
          <p:nvPr/>
        </p:nvSpPr>
        <p:spPr bwMode="auto">
          <a:xfrm>
            <a:off x="0" y="304800"/>
            <a:ext cx="6858000" cy="381000"/>
          </a:xfrm>
          <a:prstGeom prst="rect">
            <a:avLst/>
          </a:prstGeom>
          <a:noFill/>
          <a:ln w="9525">
            <a:noFill/>
            <a:miter lim="800000"/>
            <a:headEnd/>
            <a:tailEnd/>
          </a:ln>
        </p:spPr>
        <p:txBody>
          <a:bodyPr wrap="square" lIns="0" tIns="0" rIns="0" bIns="0">
            <a:spAutoFit/>
          </a:bodyPr>
          <a:lstStyle/>
          <a:p>
            <a:pPr algn="ctr" eaLnBrk="0" hangingPunct="0"/>
            <a:r>
              <a:rPr lang="en-US" sz="2400" b="1" i="1" cap="all" dirty="0">
                <a:solidFill>
                  <a:srgbClr val="000000"/>
                </a:solidFill>
                <a:effectLst>
                  <a:outerShdw blurRad="38100" dist="38100" dir="2700000" algn="tl">
                    <a:srgbClr val="000000">
                      <a:alpha val="43137"/>
                    </a:srgbClr>
                  </a:outerShdw>
                </a:effectLst>
                <a:latin typeface="Arial" pitchFamily="34" charset="0"/>
                <a:cs typeface="Arial" pitchFamily="34" charset="0"/>
              </a:rPr>
              <a:t>OPORD Responsibilities</a:t>
            </a:r>
            <a:endParaRPr lang="en-US" sz="2400" b="1" i="1" cap="all" dirty="0">
              <a:effectLst>
                <a:outerShdw blurRad="38100" dist="38100" dir="2700000" algn="tl">
                  <a:srgbClr val="000000">
                    <a:alpha val="43137"/>
                  </a:srgbClr>
                </a:outerShdw>
              </a:effectLst>
              <a:latin typeface="Arial" pitchFamily="34" charset="0"/>
              <a:cs typeface="Arial" pitchFamily="34" charset="0"/>
            </a:endParaRPr>
          </a:p>
        </p:txBody>
      </p:sp>
      <p:sp>
        <p:nvSpPr>
          <p:cNvPr id="103483" name="Rectangle 59"/>
          <p:cNvSpPr>
            <a:spLocks noChangeArrowheads="1"/>
          </p:cNvSpPr>
          <p:nvPr/>
        </p:nvSpPr>
        <p:spPr bwMode="auto">
          <a:xfrm>
            <a:off x="292100" y="3714423"/>
            <a:ext cx="1490663" cy="277813"/>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3484" name="Rectangle 60"/>
          <p:cNvSpPr>
            <a:spLocks noChangeArrowheads="1"/>
          </p:cNvSpPr>
          <p:nvPr/>
        </p:nvSpPr>
        <p:spPr bwMode="auto">
          <a:xfrm>
            <a:off x="4343400" y="4953000"/>
            <a:ext cx="1744132" cy="276999"/>
          </a:xfrm>
          <a:prstGeom prst="rect">
            <a:avLst/>
          </a:prstGeom>
          <a:noFill/>
          <a:ln w="9525">
            <a:noFill/>
            <a:miter lim="800000"/>
            <a:headEnd/>
            <a:tailEnd/>
          </a:ln>
        </p:spPr>
        <p:txBody>
          <a:bodyPr wrap="none" lIns="0" tIns="0" rIns="0" bIns="0">
            <a:spAutoFit/>
          </a:bodyPr>
          <a:lstStyle/>
          <a:p>
            <a:pPr eaLnBrk="0" hangingPunct="0"/>
            <a:r>
              <a:rPr lang="en-US" b="1" dirty="0">
                <a:solidFill>
                  <a:srgbClr val="000000"/>
                </a:solidFill>
                <a:latin typeface="Arial" pitchFamily="34" charset="0"/>
                <a:cs typeface="Arial" pitchFamily="34" charset="0"/>
              </a:rPr>
              <a:t>OPORD SET-UP</a:t>
            </a:r>
            <a:endParaRPr lang="en-US" dirty="0">
              <a:latin typeface="Arial" pitchFamily="34" charset="0"/>
              <a:cs typeface="Arial" pitchFamily="34" charset="0"/>
            </a:endParaRPr>
          </a:p>
        </p:txBody>
      </p:sp>
      <p:sp>
        <p:nvSpPr>
          <p:cNvPr id="103485" name="Rectangle 61"/>
          <p:cNvSpPr>
            <a:spLocks noChangeArrowheads="1"/>
          </p:cNvSpPr>
          <p:nvPr/>
        </p:nvSpPr>
        <p:spPr bwMode="auto">
          <a:xfrm>
            <a:off x="188913" y="4221162"/>
            <a:ext cx="6091237" cy="274638"/>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3486" name="Rectangle 62"/>
          <p:cNvSpPr>
            <a:spLocks noChangeArrowheads="1"/>
          </p:cNvSpPr>
          <p:nvPr/>
        </p:nvSpPr>
        <p:spPr bwMode="auto">
          <a:xfrm>
            <a:off x="411163" y="4236710"/>
            <a:ext cx="6174767" cy="215444"/>
          </a:xfrm>
          <a:prstGeom prst="rect">
            <a:avLst/>
          </a:prstGeom>
          <a:noFill/>
          <a:ln w="9525">
            <a:noFill/>
            <a:miter lim="800000"/>
            <a:headEnd/>
            <a:tailEnd/>
          </a:ln>
        </p:spPr>
        <p:txBody>
          <a:bodyPr wrap="none" lIns="0" tIns="0" rIns="0" bIns="0">
            <a:spAutoFit/>
          </a:bodyPr>
          <a:lstStyle/>
          <a:p>
            <a:pPr eaLnBrk="0" hangingPunct="0"/>
            <a:r>
              <a:rPr lang="en-US" sz="1400" dirty="0">
                <a:solidFill>
                  <a:srgbClr val="000000"/>
                </a:solidFill>
                <a:latin typeface="Arial" pitchFamily="34" charset="0"/>
                <a:cs typeface="Arial" pitchFamily="34" charset="0"/>
              </a:rPr>
              <a:t>Based on time available, CDR will decide how detailed OPORD set-up will be.</a:t>
            </a:r>
            <a:endParaRPr lang="en-US" sz="1400" dirty="0">
              <a:latin typeface="Arial" pitchFamily="34" charset="0"/>
              <a:cs typeface="Arial" pitchFamily="34" charset="0"/>
            </a:endParaRPr>
          </a:p>
        </p:txBody>
      </p:sp>
      <p:sp>
        <p:nvSpPr>
          <p:cNvPr id="103487" name="Rectangle 63"/>
          <p:cNvSpPr>
            <a:spLocks noChangeArrowheads="1"/>
          </p:cNvSpPr>
          <p:nvPr/>
        </p:nvSpPr>
        <p:spPr bwMode="auto">
          <a:xfrm>
            <a:off x="328613" y="4491037"/>
            <a:ext cx="3408362" cy="2519363"/>
          </a:xfrm>
          <a:prstGeom prst="rect">
            <a:avLst/>
          </a:prstGeom>
          <a:solidFill>
            <a:srgbClr val="FF9966"/>
          </a:solidFill>
          <a:ln w="11113">
            <a:solidFill>
              <a:srgbClr val="000000"/>
            </a:solidFill>
            <a:miter lim="800000"/>
            <a:headEnd/>
            <a:tailEnd/>
          </a:ln>
        </p:spPr>
        <p:txBody>
          <a:bodyPr/>
          <a:lstStyle/>
          <a:p>
            <a:endParaRPr lang="en-US">
              <a:latin typeface="Arial" pitchFamily="34" charset="0"/>
              <a:cs typeface="Arial" pitchFamily="34" charset="0"/>
            </a:endParaRPr>
          </a:p>
        </p:txBody>
      </p:sp>
      <p:sp>
        <p:nvSpPr>
          <p:cNvPr id="103488" name="Rectangle 64"/>
          <p:cNvSpPr>
            <a:spLocks noChangeArrowheads="1"/>
          </p:cNvSpPr>
          <p:nvPr/>
        </p:nvSpPr>
        <p:spPr bwMode="auto">
          <a:xfrm>
            <a:off x="3719513" y="4839960"/>
            <a:ext cx="554037" cy="520700"/>
          </a:xfrm>
          <a:prstGeom prst="rect">
            <a:avLst/>
          </a:prstGeom>
          <a:solidFill>
            <a:srgbClr val="FF9966"/>
          </a:solidFill>
          <a:ln w="11113">
            <a:solidFill>
              <a:srgbClr val="000000"/>
            </a:solidFill>
            <a:miter lim="800000"/>
            <a:headEnd/>
            <a:tailEnd/>
          </a:ln>
        </p:spPr>
        <p:txBody>
          <a:bodyPr/>
          <a:lstStyle/>
          <a:p>
            <a:endParaRPr lang="en-US">
              <a:latin typeface="Arial" pitchFamily="34" charset="0"/>
              <a:cs typeface="Arial" pitchFamily="34" charset="0"/>
            </a:endParaRPr>
          </a:p>
        </p:txBody>
      </p:sp>
      <p:sp>
        <p:nvSpPr>
          <p:cNvPr id="103489" name="Freeform 65"/>
          <p:cNvSpPr>
            <a:spLocks/>
          </p:cNvSpPr>
          <p:nvPr/>
        </p:nvSpPr>
        <p:spPr bwMode="auto">
          <a:xfrm>
            <a:off x="3719513" y="5551488"/>
            <a:ext cx="2770187" cy="1235075"/>
          </a:xfrm>
          <a:custGeom>
            <a:avLst/>
            <a:gdLst/>
            <a:ahLst/>
            <a:cxnLst>
              <a:cxn ang="0">
                <a:pos x="0" y="0"/>
              </a:cxn>
              <a:cxn ang="0">
                <a:pos x="458" y="0"/>
              </a:cxn>
              <a:cxn ang="0">
                <a:pos x="593" y="431"/>
              </a:cxn>
              <a:cxn ang="0">
                <a:pos x="1078" y="512"/>
              </a:cxn>
            </a:cxnLst>
            <a:rect l="0" t="0" r="r" b="b"/>
            <a:pathLst>
              <a:path w="1078" h="512">
                <a:moveTo>
                  <a:pt x="0" y="0"/>
                </a:moveTo>
                <a:lnTo>
                  <a:pt x="458" y="0"/>
                </a:lnTo>
                <a:lnTo>
                  <a:pt x="593" y="431"/>
                </a:lnTo>
                <a:lnTo>
                  <a:pt x="1078" y="512"/>
                </a:lnTo>
              </a:path>
            </a:pathLst>
          </a:custGeom>
          <a:noFill/>
          <a:ln w="11113" cap="flat">
            <a:solidFill>
              <a:srgbClr val="000000"/>
            </a:solidFill>
            <a:prstDash val="solid"/>
            <a:round/>
            <a:headEnd/>
            <a:tailEnd/>
          </a:ln>
        </p:spPr>
        <p:txBody>
          <a:bodyPr/>
          <a:lstStyle/>
          <a:p>
            <a:endParaRPr lang="en-US">
              <a:latin typeface="Arial" pitchFamily="34" charset="0"/>
              <a:cs typeface="Arial" pitchFamily="34" charset="0"/>
            </a:endParaRPr>
          </a:p>
        </p:txBody>
      </p:sp>
      <p:sp>
        <p:nvSpPr>
          <p:cNvPr id="103490" name="Rectangle 66"/>
          <p:cNvSpPr>
            <a:spLocks noChangeArrowheads="1"/>
          </p:cNvSpPr>
          <p:nvPr/>
        </p:nvSpPr>
        <p:spPr bwMode="auto">
          <a:xfrm>
            <a:off x="1019175" y="4876800"/>
            <a:ext cx="2214563" cy="1884362"/>
          </a:xfrm>
          <a:prstGeom prst="rect">
            <a:avLst/>
          </a:prstGeom>
          <a:solidFill>
            <a:srgbClr val="009900"/>
          </a:solidFill>
          <a:ln w="11113">
            <a:solidFill>
              <a:srgbClr val="000000"/>
            </a:solidFill>
            <a:miter lim="800000"/>
            <a:headEnd/>
            <a:tailEnd/>
          </a:ln>
        </p:spPr>
        <p:txBody>
          <a:bodyPr/>
          <a:lstStyle/>
          <a:p>
            <a:endParaRPr lang="en-US">
              <a:latin typeface="Arial" pitchFamily="34" charset="0"/>
              <a:cs typeface="Arial" pitchFamily="34" charset="0"/>
            </a:endParaRPr>
          </a:p>
        </p:txBody>
      </p:sp>
      <p:sp>
        <p:nvSpPr>
          <p:cNvPr id="103491" name="Rectangle 67"/>
          <p:cNvSpPr>
            <a:spLocks noChangeArrowheads="1"/>
          </p:cNvSpPr>
          <p:nvPr/>
        </p:nvSpPr>
        <p:spPr bwMode="auto">
          <a:xfrm>
            <a:off x="1193800" y="5502275"/>
            <a:ext cx="920573" cy="184666"/>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cs typeface="Arial" pitchFamily="34" charset="0"/>
              </a:rPr>
              <a:t>MAP BOARD</a:t>
            </a:r>
            <a:endParaRPr lang="en-US" sz="1200">
              <a:latin typeface="Arial" pitchFamily="34" charset="0"/>
              <a:cs typeface="Arial" pitchFamily="34" charset="0"/>
            </a:endParaRPr>
          </a:p>
        </p:txBody>
      </p:sp>
      <p:sp>
        <p:nvSpPr>
          <p:cNvPr id="103492" name="Rectangle 68"/>
          <p:cNvSpPr>
            <a:spLocks noChangeArrowheads="1"/>
          </p:cNvSpPr>
          <p:nvPr/>
        </p:nvSpPr>
        <p:spPr bwMode="auto">
          <a:xfrm>
            <a:off x="1504950" y="6782516"/>
            <a:ext cx="1176338" cy="649287"/>
          </a:xfrm>
          <a:prstGeom prst="rect">
            <a:avLst/>
          </a:prstGeom>
          <a:solidFill>
            <a:srgbClr val="FFFFFF"/>
          </a:solidFill>
          <a:ln w="11113">
            <a:solidFill>
              <a:srgbClr val="000000"/>
            </a:solidFill>
            <a:miter lim="800000"/>
            <a:headEnd/>
            <a:tailEnd/>
          </a:ln>
        </p:spPr>
        <p:txBody>
          <a:bodyPr/>
          <a:lstStyle/>
          <a:p>
            <a:endParaRPr lang="en-US">
              <a:latin typeface="Arial" pitchFamily="34" charset="0"/>
              <a:cs typeface="Arial" pitchFamily="34" charset="0"/>
            </a:endParaRPr>
          </a:p>
        </p:txBody>
      </p:sp>
      <p:sp>
        <p:nvSpPr>
          <p:cNvPr id="103493" name="Rectangle 69"/>
          <p:cNvSpPr>
            <a:spLocks noChangeArrowheads="1"/>
          </p:cNvSpPr>
          <p:nvPr/>
        </p:nvSpPr>
        <p:spPr bwMode="auto">
          <a:xfrm>
            <a:off x="1728788" y="6961903"/>
            <a:ext cx="792333" cy="184666"/>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cs typeface="Arial" pitchFamily="34" charset="0"/>
              </a:rPr>
              <a:t>CONCEPT </a:t>
            </a:r>
            <a:endParaRPr lang="en-US" sz="1200">
              <a:latin typeface="Arial" pitchFamily="34" charset="0"/>
              <a:cs typeface="Arial" pitchFamily="34" charset="0"/>
            </a:endParaRPr>
          </a:p>
        </p:txBody>
      </p:sp>
      <p:sp>
        <p:nvSpPr>
          <p:cNvPr id="103494" name="Rectangle 70"/>
          <p:cNvSpPr>
            <a:spLocks noChangeArrowheads="1"/>
          </p:cNvSpPr>
          <p:nvPr/>
        </p:nvSpPr>
        <p:spPr bwMode="auto">
          <a:xfrm>
            <a:off x="1816100" y="7125416"/>
            <a:ext cx="623569" cy="184666"/>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cs typeface="Arial" pitchFamily="34" charset="0"/>
              </a:rPr>
              <a:t>SKETCH</a:t>
            </a:r>
            <a:endParaRPr lang="en-US" sz="1200">
              <a:latin typeface="Arial" pitchFamily="34" charset="0"/>
              <a:cs typeface="Arial" pitchFamily="34" charset="0"/>
            </a:endParaRPr>
          </a:p>
        </p:txBody>
      </p:sp>
      <p:sp>
        <p:nvSpPr>
          <p:cNvPr id="103495" name="Line 71"/>
          <p:cNvSpPr>
            <a:spLocks noChangeShapeType="1"/>
          </p:cNvSpPr>
          <p:nvPr/>
        </p:nvSpPr>
        <p:spPr bwMode="auto">
          <a:xfrm flipV="1">
            <a:off x="3233738" y="6393578"/>
            <a:ext cx="347662" cy="1298575"/>
          </a:xfrm>
          <a:prstGeom prst="line">
            <a:avLst/>
          </a:prstGeom>
          <a:noFill/>
          <a:ln w="22225">
            <a:solidFill>
              <a:srgbClr val="777777"/>
            </a:solidFill>
            <a:round/>
            <a:headEnd/>
            <a:tailEnd/>
          </a:ln>
        </p:spPr>
        <p:txBody>
          <a:bodyPr/>
          <a:lstStyle/>
          <a:p>
            <a:endParaRPr lang="en-US">
              <a:latin typeface="Arial" pitchFamily="34" charset="0"/>
              <a:cs typeface="Arial" pitchFamily="34" charset="0"/>
            </a:endParaRPr>
          </a:p>
        </p:txBody>
      </p:sp>
      <p:sp>
        <p:nvSpPr>
          <p:cNvPr id="103496" name="Line 72"/>
          <p:cNvSpPr>
            <a:spLocks noChangeShapeType="1"/>
          </p:cNvSpPr>
          <p:nvPr/>
        </p:nvSpPr>
        <p:spPr bwMode="auto">
          <a:xfrm flipH="1" flipV="1">
            <a:off x="3719513" y="6393578"/>
            <a:ext cx="346075" cy="1298575"/>
          </a:xfrm>
          <a:prstGeom prst="line">
            <a:avLst/>
          </a:prstGeom>
          <a:noFill/>
          <a:ln w="22225">
            <a:solidFill>
              <a:srgbClr val="777777"/>
            </a:solidFill>
            <a:round/>
            <a:headEnd/>
            <a:tailEnd/>
          </a:ln>
        </p:spPr>
        <p:txBody>
          <a:bodyPr/>
          <a:lstStyle/>
          <a:p>
            <a:endParaRPr lang="en-US">
              <a:latin typeface="Arial" pitchFamily="34" charset="0"/>
              <a:cs typeface="Arial" pitchFamily="34" charset="0"/>
            </a:endParaRPr>
          </a:p>
        </p:txBody>
      </p:sp>
      <p:sp>
        <p:nvSpPr>
          <p:cNvPr id="103497" name="Line 73"/>
          <p:cNvSpPr>
            <a:spLocks noChangeShapeType="1"/>
          </p:cNvSpPr>
          <p:nvPr/>
        </p:nvSpPr>
        <p:spPr bwMode="auto">
          <a:xfrm>
            <a:off x="3649663" y="6393578"/>
            <a:ext cx="3175" cy="1298575"/>
          </a:xfrm>
          <a:prstGeom prst="line">
            <a:avLst/>
          </a:prstGeom>
          <a:noFill/>
          <a:ln w="22225">
            <a:solidFill>
              <a:srgbClr val="777777"/>
            </a:solidFill>
            <a:round/>
            <a:headEnd/>
            <a:tailEnd/>
          </a:ln>
        </p:spPr>
        <p:txBody>
          <a:bodyPr/>
          <a:lstStyle/>
          <a:p>
            <a:endParaRPr lang="en-US">
              <a:latin typeface="Arial" pitchFamily="34" charset="0"/>
              <a:cs typeface="Arial" pitchFamily="34" charset="0"/>
            </a:endParaRPr>
          </a:p>
        </p:txBody>
      </p:sp>
      <p:sp>
        <p:nvSpPr>
          <p:cNvPr id="103498" name="Rectangle 74"/>
          <p:cNvSpPr>
            <a:spLocks noChangeArrowheads="1"/>
          </p:cNvSpPr>
          <p:nvPr/>
        </p:nvSpPr>
        <p:spPr bwMode="auto">
          <a:xfrm>
            <a:off x="3581400" y="6393578"/>
            <a:ext cx="138113" cy="63500"/>
          </a:xfrm>
          <a:prstGeom prst="rect">
            <a:avLst/>
          </a:prstGeom>
          <a:solidFill>
            <a:srgbClr val="000000"/>
          </a:solidFill>
          <a:ln w="11113">
            <a:solidFill>
              <a:srgbClr val="000000"/>
            </a:solidFill>
            <a:miter lim="800000"/>
            <a:headEnd/>
            <a:tailEnd/>
          </a:ln>
        </p:spPr>
        <p:txBody>
          <a:bodyPr/>
          <a:lstStyle/>
          <a:p>
            <a:endParaRPr lang="en-US">
              <a:latin typeface="Arial" pitchFamily="34" charset="0"/>
              <a:cs typeface="Arial" pitchFamily="34" charset="0"/>
            </a:endParaRPr>
          </a:p>
        </p:txBody>
      </p:sp>
      <p:sp>
        <p:nvSpPr>
          <p:cNvPr id="103499" name="Rectangle 75"/>
          <p:cNvSpPr>
            <a:spLocks noChangeArrowheads="1"/>
          </p:cNvSpPr>
          <p:nvPr/>
        </p:nvSpPr>
        <p:spPr bwMode="auto">
          <a:xfrm>
            <a:off x="3233738" y="6587253"/>
            <a:ext cx="831850" cy="455613"/>
          </a:xfrm>
          <a:prstGeom prst="rect">
            <a:avLst/>
          </a:prstGeom>
          <a:solidFill>
            <a:srgbClr val="FFFFFF"/>
          </a:solidFill>
          <a:ln w="11113">
            <a:solidFill>
              <a:srgbClr val="009900"/>
            </a:solidFill>
            <a:miter lim="800000"/>
            <a:headEnd/>
            <a:tailEnd/>
          </a:ln>
        </p:spPr>
        <p:txBody>
          <a:bodyPr/>
          <a:lstStyle/>
          <a:p>
            <a:endParaRPr lang="en-US">
              <a:latin typeface="Arial" pitchFamily="34" charset="0"/>
              <a:cs typeface="Arial" pitchFamily="34" charset="0"/>
            </a:endParaRPr>
          </a:p>
        </p:txBody>
      </p:sp>
      <p:sp>
        <p:nvSpPr>
          <p:cNvPr id="103500" name="Rectangle 76"/>
          <p:cNvSpPr>
            <a:spLocks noChangeArrowheads="1"/>
          </p:cNvSpPr>
          <p:nvPr/>
        </p:nvSpPr>
        <p:spPr bwMode="auto">
          <a:xfrm>
            <a:off x="3478213" y="6685678"/>
            <a:ext cx="428002" cy="184666"/>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cs typeface="Arial" pitchFamily="34" charset="0"/>
              </a:rPr>
              <a:t>MISC.</a:t>
            </a:r>
            <a:endParaRPr lang="en-US" sz="1200">
              <a:latin typeface="Arial" pitchFamily="34" charset="0"/>
              <a:cs typeface="Arial" pitchFamily="34" charset="0"/>
            </a:endParaRPr>
          </a:p>
        </p:txBody>
      </p:sp>
      <p:sp>
        <p:nvSpPr>
          <p:cNvPr id="103501" name="Rectangle 77"/>
          <p:cNvSpPr>
            <a:spLocks noChangeArrowheads="1"/>
          </p:cNvSpPr>
          <p:nvPr/>
        </p:nvSpPr>
        <p:spPr bwMode="auto">
          <a:xfrm>
            <a:off x="3478213" y="6833316"/>
            <a:ext cx="411972" cy="184666"/>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cs typeface="Arial" pitchFamily="34" charset="0"/>
              </a:rPr>
              <a:t>INFO </a:t>
            </a:r>
            <a:endParaRPr lang="en-US" sz="1200">
              <a:latin typeface="Arial" pitchFamily="34" charset="0"/>
              <a:cs typeface="Arial" pitchFamily="34" charset="0"/>
            </a:endParaRPr>
          </a:p>
        </p:txBody>
      </p:sp>
      <p:sp>
        <p:nvSpPr>
          <p:cNvPr id="103502" name="Rectangle 78"/>
          <p:cNvSpPr>
            <a:spLocks noChangeArrowheads="1"/>
          </p:cNvSpPr>
          <p:nvPr/>
        </p:nvSpPr>
        <p:spPr bwMode="auto">
          <a:xfrm>
            <a:off x="1365250" y="4905048"/>
            <a:ext cx="1593850" cy="5524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3503" name="Rectangle 79"/>
          <p:cNvSpPr>
            <a:spLocks noChangeArrowheads="1"/>
          </p:cNvSpPr>
          <p:nvPr/>
        </p:nvSpPr>
        <p:spPr bwMode="auto">
          <a:xfrm>
            <a:off x="1452563" y="4952673"/>
            <a:ext cx="1510029" cy="184666"/>
          </a:xfrm>
          <a:prstGeom prst="rect">
            <a:avLst/>
          </a:prstGeom>
          <a:noFill/>
          <a:ln w="9525">
            <a:noFill/>
            <a:miter lim="800000"/>
            <a:headEnd/>
            <a:tailEnd/>
          </a:ln>
        </p:spPr>
        <p:txBody>
          <a:bodyPr wrap="none" lIns="0" tIns="0" rIns="0" bIns="0">
            <a:spAutoFit/>
          </a:bodyPr>
          <a:lstStyle/>
          <a:p>
            <a:pPr eaLnBrk="0" hangingPunct="0"/>
            <a:r>
              <a:rPr lang="en-US" sz="1200" dirty="0">
                <a:solidFill>
                  <a:srgbClr val="000000"/>
                </a:solidFill>
                <a:latin typeface="Arial" pitchFamily="34" charset="0"/>
                <a:cs typeface="Arial" pitchFamily="34" charset="0"/>
              </a:rPr>
              <a:t>1. Maneuver Graphics</a:t>
            </a:r>
            <a:endParaRPr lang="en-US" sz="1200" dirty="0">
              <a:latin typeface="Arial" pitchFamily="34" charset="0"/>
              <a:cs typeface="Arial" pitchFamily="34" charset="0"/>
            </a:endParaRPr>
          </a:p>
        </p:txBody>
      </p:sp>
      <p:sp>
        <p:nvSpPr>
          <p:cNvPr id="103504" name="Rectangle 80"/>
          <p:cNvSpPr>
            <a:spLocks noChangeArrowheads="1"/>
          </p:cNvSpPr>
          <p:nvPr/>
        </p:nvSpPr>
        <p:spPr bwMode="auto">
          <a:xfrm>
            <a:off x="1452563" y="5117773"/>
            <a:ext cx="1588576" cy="184666"/>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cs typeface="Arial" pitchFamily="34" charset="0"/>
              </a:rPr>
              <a:t>2. Fire Support Overlay</a:t>
            </a:r>
            <a:endParaRPr lang="en-US" sz="1200">
              <a:latin typeface="Arial" pitchFamily="34" charset="0"/>
              <a:cs typeface="Arial" pitchFamily="34" charset="0"/>
            </a:endParaRPr>
          </a:p>
        </p:txBody>
      </p:sp>
      <p:sp>
        <p:nvSpPr>
          <p:cNvPr id="103505" name="Rectangle 81"/>
          <p:cNvSpPr>
            <a:spLocks noChangeArrowheads="1"/>
          </p:cNvSpPr>
          <p:nvPr/>
        </p:nvSpPr>
        <p:spPr bwMode="auto">
          <a:xfrm>
            <a:off x="1452563" y="5262235"/>
            <a:ext cx="1430905" cy="184666"/>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cs typeface="Arial" pitchFamily="34" charset="0"/>
              </a:rPr>
              <a:t>3. Situation Template</a:t>
            </a:r>
            <a:endParaRPr lang="en-US" sz="1200">
              <a:latin typeface="Arial" pitchFamily="34" charset="0"/>
              <a:cs typeface="Arial" pitchFamily="34" charset="0"/>
            </a:endParaRPr>
          </a:p>
        </p:txBody>
      </p:sp>
      <p:sp>
        <p:nvSpPr>
          <p:cNvPr id="103506" name="Oval 82"/>
          <p:cNvSpPr>
            <a:spLocks noChangeArrowheads="1"/>
          </p:cNvSpPr>
          <p:nvPr/>
        </p:nvSpPr>
        <p:spPr bwMode="auto">
          <a:xfrm>
            <a:off x="387350" y="7268291"/>
            <a:ext cx="493713" cy="461962"/>
          </a:xfrm>
          <a:prstGeom prst="ellipse">
            <a:avLst/>
          </a:prstGeom>
          <a:noFill/>
          <a:ln w="12700">
            <a:solidFill>
              <a:schemeClr val="tx1"/>
            </a:solidFill>
            <a:round/>
            <a:headEnd/>
            <a:tailEnd/>
          </a:ln>
          <a:effectLst/>
        </p:spPr>
        <p:txBody>
          <a:bodyPr wrap="none" anchor="ctr"/>
          <a:lstStyle/>
          <a:p>
            <a:pPr algn="ctr" eaLnBrk="0" hangingPunct="0"/>
            <a:r>
              <a:rPr lang="en-US" sz="1200">
                <a:latin typeface="Arial" pitchFamily="34" charset="0"/>
                <a:cs typeface="Arial" pitchFamily="34" charset="0"/>
              </a:rPr>
              <a:t>SR</a:t>
            </a:r>
          </a:p>
          <a:p>
            <a:pPr algn="ctr" eaLnBrk="0" hangingPunct="0"/>
            <a:r>
              <a:rPr lang="en-US" sz="1200">
                <a:latin typeface="Arial" pitchFamily="34" charset="0"/>
                <a:cs typeface="Arial" pitchFamily="34" charset="0"/>
              </a:rPr>
              <a:t>CI</a:t>
            </a:r>
          </a:p>
        </p:txBody>
      </p:sp>
      <p:sp>
        <p:nvSpPr>
          <p:cNvPr id="103507" name="Oval 83"/>
          <p:cNvSpPr>
            <a:spLocks noChangeArrowheads="1"/>
          </p:cNvSpPr>
          <p:nvPr/>
        </p:nvSpPr>
        <p:spPr bwMode="auto">
          <a:xfrm>
            <a:off x="703263" y="7895353"/>
            <a:ext cx="493712" cy="463550"/>
          </a:xfrm>
          <a:prstGeom prst="ellipse">
            <a:avLst/>
          </a:prstGeom>
          <a:noFill/>
          <a:ln w="127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03508" name="Oval 84"/>
          <p:cNvSpPr>
            <a:spLocks noChangeArrowheads="1"/>
          </p:cNvSpPr>
          <p:nvPr/>
        </p:nvSpPr>
        <p:spPr bwMode="auto">
          <a:xfrm>
            <a:off x="1250950" y="8193803"/>
            <a:ext cx="492125" cy="463550"/>
          </a:xfrm>
          <a:prstGeom prst="ellipse">
            <a:avLst/>
          </a:prstGeom>
          <a:noFill/>
          <a:ln w="12700">
            <a:solidFill>
              <a:schemeClr val="tx1"/>
            </a:solidFill>
            <a:round/>
            <a:headEnd/>
            <a:tailEnd/>
          </a:ln>
          <a:effectLst/>
        </p:spPr>
        <p:txBody>
          <a:bodyPr wrap="none" anchor="ctr"/>
          <a:lstStyle/>
          <a:p>
            <a:pPr algn="ctr" eaLnBrk="0" hangingPunct="0"/>
            <a:r>
              <a:rPr lang="en-US" sz="1200">
                <a:latin typeface="Arial" pitchFamily="34" charset="0"/>
                <a:cs typeface="Arial" pitchFamily="34" charset="0"/>
              </a:rPr>
              <a:t>1</a:t>
            </a:r>
            <a:r>
              <a:rPr lang="en-US" sz="1200" baseline="30000">
                <a:latin typeface="Arial" pitchFamily="34" charset="0"/>
                <a:cs typeface="Arial" pitchFamily="34" charset="0"/>
              </a:rPr>
              <a:t>st</a:t>
            </a:r>
            <a:r>
              <a:rPr lang="en-US" sz="1200">
                <a:latin typeface="Arial" pitchFamily="34" charset="0"/>
                <a:cs typeface="Arial" pitchFamily="34" charset="0"/>
              </a:rPr>
              <a:t> </a:t>
            </a:r>
          </a:p>
          <a:p>
            <a:pPr algn="ctr" eaLnBrk="0" hangingPunct="0"/>
            <a:r>
              <a:rPr lang="en-US" sz="1200">
                <a:latin typeface="Arial" pitchFamily="34" charset="0"/>
                <a:cs typeface="Arial" pitchFamily="34" charset="0"/>
              </a:rPr>
              <a:t>PSG</a:t>
            </a:r>
          </a:p>
        </p:txBody>
      </p:sp>
      <p:sp>
        <p:nvSpPr>
          <p:cNvPr id="103509" name="Text Box 85"/>
          <p:cNvSpPr txBox="1">
            <a:spLocks noChangeArrowheads="1"/>
          </p:cNvSpPr>
          <p:nvPr/>
        </p:nvSpPr>
        <p:spPr bwMode="auto">
          <a:xfrm>
            <a:off x="703263" y="7795341"/>
            <a:ext cx="412750" cy="457200"/>
          </a:xfrm>
          <a:prstGeom prst="rect">
            <a:avLst/>
          </a:prstGeom>
          <a:noFill/>
          <a:ln w="12700">
            <a:noFill/>
            <a:miter lim="800000"/>
            <a:headEnd/>
            <a:tailEnd/>
          </a:ln>
          <a:effectLst/>
        </p:spPr>
        <p:txBody>
          <a:bodyPr wrap="none">
            <a:spAutoFit/>
          </a:bodyPr>
          <a:lstStyle/>
          <a:p>
            <a:pPr eaLnBrk="0" hangingPunct="0"/>
            <a:r>
              <a:rPr lang="en-US" sz="1200">
                <a:latin typeface="Arial" pitchFamily="34" charset="0"/>
                <a:cs typeface="Arial" pitchFamily="34" charset="0"/>
              </a:rPr>
              <a:t>1</a:t>
            </a:r>
            <a:r>
              <a:rPr lang="en-US" sz="1200" baseline="30000">
                <a:latin typeface="Arial" pitchFamily="34" charset="0"/>
                <a:cs typeface="Arial" pitchFamily="34" charset="0"/>
              </a:rPr>
              <a:t>st</a:t>
            </a:r>
          </a:p>
          <a:p>
            <a:pPr eaLnBrk="0" hangingPunct="0"/>
            <a:r>
              <a:rPr lang="en-US" sz="1200">
                <a:latin typeface="Arial" pitchFamily="34" charset="0"/>
                <a:cs typeface="Arial" pitchFamily="34" charset="0"/>
              </a:rPr>
              <a:t> PL</a:t>
            </a:r>
          </a:p>
        </p:txBody>
      </p:sp>
      <p:sp>
        <p:nvSpPr>
          <p:cNvPr id="103510" name="Oval 86"/>
          <p:cNvSpPr>
            <a:spLocks noChangeArrowheads="1"/>
          </p:cNvSpPr>
          <p:nvPr/>
        </p:nvSpPr>
        <p:spPr bwMode="auto">
          <a:xfrm>
            <a:off x="1866900" y="8425578"/>
            <a:ext cx="493713" cy="463550"/>
          </a:xfrm>
          <a:prstGeom prst="ellipse">
            <a:avLst/>
          </a:prstGeom>
          <a:noFill/>
          <a:ln w="12700">
            <a:solidFill>
              <a:schemeClr val="tx1"/>
            </a:solidFill>
            <a:round/>
            <a:headEnd/>
            <a:tailEnd/>
          </a:ln>
          <a:effectLst/>
        </p:spPr>
        <p:txBody>
          <a:bodyPr wrap="none" anchor="ctr"/>
          <a:lstStyle/>
          <a:p>
            <a:pPr algn="ctr" eaLnBrk="0" hangingPunct="0"/>
            <a:r>
              <a:rPr lang="en-US" sz="1200">
                <a:latin typeface="Arial" pitchFamily="34" charset="0"/>
                <a:cs typeface="Arial" pitchFamily="34" charset="0"/>
              </a:rPr>
              <a:t>2</a:t>
            </a:r>
            <a:r>
              <a:rPr lang="en-US" sz="1200" baseline="30000">
                <a:latin typeface="Arial" pitchFamily="34" charset="0"/>
                <a:cs typeface="Arial" pitchFamily="34" charset="0"/>
              </a:rPr>
              <a:t>nd</a:t>
            </a:r>
            <a:r>
              <a:rPr lang="en-US" sz="1200">
                <a:latin typeface="Arial" pitchFamily="34" charset="0"/>
                <a:cs typeface="Arial" pitchFamily="34" charset="0"/>
              </a:rPr>
              <a:t> </a:t>
            </a:r>
          </a:p>
          <a:p>
            <a:pPr algn="ctr" eaLnBrk="0" hangingPunct="0"/>
            <a:r>
              <a:rPr lang="en-US" sz="1200">
                <a:latin typeface="Arial" pitchFamily="34" charset="0"/>
                <a:cs typeface="Arial" pitchFamily="34" charset="0"/>
              </a:rPr>
              <a:t>PL</a:t>
            </a:r>
          </a:p>
        </p:txBody>
      </p:sp>
      <p:sp>
        <p:nvSpPr>
          <p:cNvPr id="103511" name="Oval 87"/>
          <p:cNvSpPr>
            <a:spLocks noChangeArrowheads="1"/>
          </p:cNvSpPr>
          <p:nvPr/>
        </p:nvSpPr>
        <p:spPr bwMode="auto">
          <a:xfrm>
            <a:off x="2606675" y="8425578"/>
            <a:ext cx="493713" cy="463550"/>
          </a:xfrm>
          <a:prstGeom prst="ellipse">
            <a:avLst/>
          </a:prstGeom>
          <a:noFill/>
          <a:ln w="12700">
            <a:solidFill>
              <a:schemeClr val="tx1"/>
            </a:solidFill>
            <a:round/>
            <a:headEnd/>
            <a:tailEnd/>
          </a:ln>
          <a:effectLst/>
        </p:spPr>
        <p:txBody>
          <a:bodyPr wrap="none" anchor="ctr"/>
          <a:lstStyle/>
          <a:p>
            <a:pPr algn="ctr" eaLnBrk="0" hangingPunct="0"/>
            <a:r>
              <a:rPr lang="en-US" sz="1200">
                <a:latin typeface="Arial" pitchFamily="34" charset="0"/>
                <a:cs typeface="Arial" pitchFamily="34" charset="0"/>
              </a:rPr>
              <a:t>2</a:t>
            </a:r>
            <a:r>
              <a:rPr lang="en-US" sz="1200" baseline="30000">
                <a:latin typeface="Arial" pitchFamily="34" charset="0"/>
                <a:cs typeface="Arial" pitchFamily="34" charset="0"/>
              </a:rPr>
              <a:t>ND</a:t>
            </a:r>
          </a:p>
          <a:p>
            <a:pPr algn="ctr" eaLnBrk="0" hangingPunct="0"/>
            <a:r>
              <a:rPr lang="en-US" sz="1200">
                <a:latin typeface="Arial" pitchFamily="34" charset="0"/>
                <a:cs typeface="Arial" pitchFamily="34" charset="0"/>
              </a:rPr>
              <a:t>PSG</a:t>
            </a:r>
          </a:p>
        </p:txBody>
      </p:sp>
      <p:sp>
        <p:nvSpPr>
          <p:cNvPr id="103512" name="Oval 88"/>
          <p:cNvSpPr>
            <a:spLocks noChangeArrowheads="1"/>
          </p:cNvSpPr>
          <p:nvPr/>
        </p:nvSpPr>
        <p:spPr bwMode="auto">
          <a:xfrm>
            <a:off x="3346450" y="8425578"/>
            <a:ext cx="493713" cy="463550"/>
          </a:xfrm>
          <a:prstGeom prst="ellipse">
            <a:avLst/>
          </a:prstGeom>
          <a:noFill/>
          <a:ln w="12700">
            <a:solidFill>
              <a:schemeClr val="tx1"/>
            </a:solidFill>
            <a:round/>
            <a:headEnd/>
            <a:tailEnd/>
          </a:ln>
          <a:effectLst/>
        </p:spPr>
        <p:txBody>
          <a:bodyPr wrap="none" anchor="ctr"/>
          <a:lstStyle/>
          <a:p>
            <a:pPr algn="ctr" eaLnBrk="0" hangingPunct="0"/>
            <a:r>
              <a:rPr lang="en-US" sz="1200">
                <a:latin typeface="Arial" pitchFamily="34" charset="0"/>
                <a:cs typeface="Arial" pitchFamily="34" charset="0"/>
              </a:rPr>
              <a:t>3</a:t>
            </a:r>
            <a:r>
              <a:rPr lang="en-US" sz="1200" baseline="30000">
                <a:latin typeface="Arial" pitchFamily="34" charset="0"/>
                <a:cs typeface="Arial" pitchFamily="34" charset="0"/>
              </a:rPr>
              <a:t>RD</a:t>
            </a:r>
          </a:p>
          <a:p>
            <a:pPr algn="ctr" eaLnBrk="0" hangingPunct="0"/>
            <a:r>
              <a:rPr lang="en-US" sz="1200">
                <a:latin typeface="Arial" pitchFamily="34" charset="0"/>
                <a:cs typeface="Arial" pitchFamily="34" charset="0"/>
              </a:rPr>
              <a:t>PL</a:t>
            </a:r>
          </a:p>
        </p:txBody>
      </p:sp>
      <p:sp>
        <p:nvSpPr>
          <p:cNvPr id="103513" name="Oval 89"/>
          <p:cNvSpPr>
            <a:spLocks noChangeArrowheads="1"/>
          </p:cNvSpPr>
          <p:nvPr/>
        </p:nvSpPr>
        <p:spPr bwMode="auto">
          <a:xfrm>
            <a:off x="4086225" y="8309691"/>
            <a:ext cx="493713" cy="463550"/>
          </a:xfrm>
          <a:prstGeom prst="ellipse">
            <a:avLst/>
          </a:prstGeom>
          <a:noFill/>
          <a:ln w="12700">
            <a:solidFill>
              <a:schemeClr val="tx1"/>
            </a:solidFill>
            <a:round/>
            <a:headEnd/>
            <a:tailEnd/>
          </a:ln>
          <a:effectLst/>
        </p:spPr>
        <p:txBody>
          <a:bodyPr wrap="none" anchor="ctr"/>
          <a:lstStyle/>
          <a:p>
            <a:pPr algn="ctr" eaLnBrk="0" hangingPunct="0"/>
            <a:r>
              <a:rPr lang="en-US" sz="1200">
                <a:latin typeface="Arial" pitchFamily="34" charset="0"/>
                <a:cs typeface="Arial" pitchFamily="34" charset="0"/>
              </a:rPr>
              <a:t>3</a:t>
            </a:r>
            <a:r>
              <a:rPr lang="en-US" sz="1200" baseline="30000">
                <a:latin typeface="Arial" pitchFamily="34" charset="0"/>
                <a:cs typeface="Arial" pitchFamily="34" charset="0"/>
              </a:rPr>
              <a:t>RD</a:t>
            </a:r>
          </a:p>
          <a:p>
            <a:pPr algn="ctr" eaLnBrk="0" hangingPunct="0"/>
            <a:r>
              <a:rPr lang="en-US" sz="1200">
                <a:latin typeface="Arial" pitchFamily="34" charset="0"/>
                <a:cs typeface="Arial" pitchFamily="34" charset="0"/>
              </a:rPr>
              <a:t>PSG</a:t>
            </a:r>
          </a:p>
        </p:txBody>
      </p:sp>
      <p:sp>
        <p:nvSpPr>
          <p:cNvPr id="103514" name="Oval 90"/>
          <p:cNvSpPr>
            <a:spLocks noChangeArrowheads="1"/>
          </p:cNvSpPr>
          <p:nvPr/>
        </p:nvSpPr>
        <p:spPr bwMode="auto">
          <a:xfrm>
            <a:off x="4703763" y="8077916"/>
            <a:ext cx="492125" cy="463550"/>
          </a:xfrm>
          <a:prstGeom prst="ellipse">
            <a:avLst/>
          </a:prstGeom>
          <a:noFill/>
          <a:ln w="12700">
            <a:solidFill>
              <a:schemeClr val="tx1"/>
            </a:solidFill>
            <a:round/>
            <a:headEnd/>
            <a:tailEnd/>
          </a:ln>
          <a:effectLst/>
        </p:spPr>
        <p:txBody>
          <a:bodyPr wrap="none" anchor="ctr"/>
          <a:lstStyle/>
          <a:p>
            <a:pPr algn="ctr" eaLnBrk="0" hangingPunct="0"/>
            <a:r>
              <a:rPr lang="en-US" sz="1200">
                <a:latin typeface="Arial" pitchFamily="34" charset="0"/>
                <a:cs typeface="Arial" pitchFamily="34" charset="0"/>
              </a:rPr>
              <a:t>FSO</a:t>
            </a:r>
          </a:p>
        </p:txBody>
      </p:sp>
      <p:sp>
        <p:nvSpPr>
          <p:cNvPr id="103515" name="Oval 91"/>
          <p:cNvSpPr>
            <a:spLocks noChangeArrowheads="1"/>
          </p:cNvSpPr>
          <p:nvPr/>
        </p:nvSpPr>
        <p:spPr bwMode="auto">
          <a:xfrm>
            <a:off x="5319713" y="7498478"/>
            <a:ext cx="493712" cy="463550"/>
          </a:xfrm>
          <a:prstGeom prst="ellipse">
            <a:avLst/>
          </a:prstGeom>
          <a:noFill/>
          <a:ln w="12700">
            <a:solidFill>
              <a:schemeClr val="tx1"/>
            </a:solidFill>
            <a:round/>
            <a:headEnd/>
            <a:tailEnd/>
          </a:ln>
          <a:effectLst/>
        </p:spPr>
        <p:txBody>
          <a:bodyPr wrap="none" anchor="ctr"/>
          <a:lstStyle/>
          <a:p>
            <a:pPr algn="ctr" eaLnBrk="0" hangingPunct="0"/>
            <a:r>
              <a:rPr lang="en-US" sz="1200">
                <a:latin typeface="Arial" pitchFamily="34" charset="0"/>
                <a:cs typeface="Arial" pitchFamily="34" charset="0"/>
              </a:rPr>
              <a:t>1SG</a:t>
            </a:r>
          </a:p>
        </p:txBody>
      </p:sp>
      <p:grpSp>
        <p:nvGrpSpPr>
          <p:cNvPr id="2" name="Group 95"/>
          <p:cNvGrpSpPr>
            <a:grpSpLocks/>
          </p:cNvGrpSpPr>
          <p:nvPr/>
        </p:nvGrpSpPr>
        <p:grpSpPr bwMode="auto">
          <a:xfrm>
            <a:off x="126128" y="853966"/>
            <a:ext cx="6482432" cy="3429000"/>
            <a:chOff x="355" y="320"/>
            <a:chExt cx="3580" cy="1844"/>
          </a:xfrm>
        </p:grpSpPr>
        <p:sp>
          <p:nvSpPr>
            <p:cNvPr id="103431" name="Rectangle 7"/>
            <p:cNvSpPr>
              <a:spLocks noChangeArrowheads="1"/>
            </p:cNvSpPr>
            <p:nvPr/>
          </p:nvSpPr>
          <p:spPr bwMode="auto">
            <a:xfrm>
              <a:off x="2798" y="1978"/>
              <a:ext cx="1133" cy="184"/>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3432" name="Rectangle 8"/>
            <p:cNvSpPr>
              <a:spLocks noChangeArrowheads="1"/>
            </p:cNvSpPr>
            <p:nvPr/>
          </p:nvSpPr>
          <p:spPr bwMode="auto">
            <a:xfrm>
              <a:off x="2851" y="2009"/>
              <a:ext cx="907" cy="149"/>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latin typeface="Arial" pitchFamily="34" charset="0"/>
                  <a:cs typeface="Arial" pitchFamily="34" charset="0"/>
                </a:rPr>
                <a:t>TRAINING SGT</a:t>
              </a:r>
              <a:endParaRPr lang="en-US">
                <a:latin typeface="Arial" pitchFamily="34" charset="0"/>
                <a:cs typeface="Arial" pitchFamily="34" charset="0"/>
              </a:endParaRPr>
            </a:p>
          </p:txBody>
        </p:sp>
        <p:sp>
          <p:nvSpPr>
            <p:cNvPr id="103433" name="Rectangle 9"/>
            <p:cNvSpPr>
              <a:spLocks noChangeArrowheads="1"/>
            </p:cNvSpPr>
            <p:nvPr/>
          </p:nvSpPr>
          <p:spPr bwMode="auto">
            <a:xfrm>
              <a:off x="355" y="1978"/>
              <a:ext cx="2443" cy="184"/>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3434" name="Rectangle 10"/>
            <p:cNvSpPr>
              <a:spLocks noChangeArrowheads="1"/>
            </p:cNvSpPr>
            <p:nvPr/>
          </p:nvSpPr>
          <p:spPr bwMode="auto">
            <a:xfrm>
              <a:off x="409" y="1994"/>
              <a:ext cx="1048" cy="149"/>
            </a:xfrm>
            <a:prstGeom prst="rect">
              <a:avLst/>
            </a:prstGeom>
            <a:noFill/>
            <a:ln w="9525">
              <a:noFill/>
              <a:miter lim="800000"/>
              <a:headEnd/>
              <a:tailEnd/>
            </a:ln>
          </p:spPr>
          <p:txBody>
            <a:bodyPr wrap="none" lIns="0" tIns="0" rIns="0" bIns="0">
              <a:spAutoFit/>
            </a:bodyPr>
            <a:lstStyle/>
            <a:p>
              <a:pPr eaLnBrk="0" hangingPunct="0"/>
              <a:r>
                <a:rPr lang="en-US" dirty="0">
                  <a:solidFill>
                    <a:srgbClr val="000000"/>
                  </a:solidFill>
                  <a:latin typeface="Arial" pitchFamily="34" charset="0"/>
                  <a:cs typeface="Arial" pitchFamily="34" charset="0"/>
                </a:rPr>
                <a:t>TERRAIN MODEL</a:t>
              </a:r>
              <a:endParaRPr lang="en-US" dirty="0">
                <a:latin typeface="Arial" pitchFamily="34" charset="0"/>
                <a:cs typeface="Arial" pitchFamily="34" charset="0"/>
              </a:endParaRPr>
            </a:p>
          </p:txBody>
        </p:sp>
        <p:sp>
          <p:nvSpPr>
            <p:cNvPr id="103435" name="Rectangle 11"/>
            <p:cNvSpPr>
              <a:spLocks noChangeArrowheads="1"/>
            </p:cNvSpPr>
            <p:nvPr/>
          </p:nvSpPr>
          <p:spPr bwMode="auto">
            <a:xfrm>
              <a:off x="2798" y="1794"/>
              <a:ext cx="1133" cy="184"/>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3436" name="Rectangle 12"/>
            <p:cNvSpPr>
              <a:spLocks noChangeArrowheads="1"/>
            </p:cNvSpPr>
            <p:nvPr/>
          </p:nvSpPr>
          <p:spPr bwMode="auto">
            <a:xfrm>
              <a:off x="2851" y="1825"/>
              <a:ext cx="786" cy="149"/>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latin typeface="Arial" pitchFamily="34" charset="0"/>
                  <a:cs typeface="Arial" pitchFamily="34" charset="0"/>
                </a:rPr>
                <a:t>XO/OPS SGT</a:t>
              </a:r>
              <a:endParaRPr lang="en-US">
                <a:latin typeface="Arial" pitchFamily="34" charset="0"/>
                <a:cs typeface="Arial" pitchFamily="34" charset="0"/>
              </a:endParaRPr>
            </a:p>
          </p:txBody>
        </p:sp>
        <p:sp>
          <p:nvSpPr>
            <p:cNvPr id="103437" name="Rectangle 13"/>
            <p:cNvSpPr>
              <a:spLocks noChangeArrowheads="1"/>
            </p:cNvSpPr>
            <p:nvPr/>
          </p:nvSpPr>
          <p:spPr bwMode="auto">
            <a:xfrm>
              <a:off x="355" y="1794"/>
              <a:ext cx="2443" cy="184"/>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3438" name="Rectangle 14"/>
            <p:cNvSpPr>
              <a:spLocks noChangeArrowheads="1"/>
            </p:cNvSpPr>
            <p:nvPr/>
          </p:nvSpPr>
          <p:spPr bwMode="auto">
            <a:xfrm>
              <a:off x="409" y="1825"/>
              <a:ext cx="1228" cy="149"/>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latin typeface="Arial" pitchFamily="34" charset="0"/>
                  <a:cs typeface="Arial" pitchFamily="34" charset="0"/>
                </a:rPr>
                <a:t>CMD POST CHARTS</a:t>
              </a:r>
              <a:endParaRPr lang="en-US">
                <a:latin typeface="Arial" pitchFamily="34" charset="0"/>
                <a:cs typeface="Arial" pitchFamily="34" charset="0"/>
              </a:endParaRPr>
            </a:p>
          </p:txBody>
        </p:sp>
        <p:sp>
          <p:nvSpPr>
            <p:cNvPr id="103439" name="Rectangle 15"/>
            <p:cNvSpPr>
              <a:spLocks noChangeArrowheads="1"/>
            </p:cNvSpPr>
            <p:nvPr/>
          </p:nvSpPr>
          <p:spPr bwMode="auto">
            <a:xfrm>
              <a:off x="2798" y="1611"/>
              <a:ext cx="1133" cy="183"/>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3440" name="Rectangle 16"/>
            <p:cNvSpPr>
              <a:spLocks noChangeArrowheads="1"/>
            </p:cNvSpPr>
            <p:nvPr/>
          </p:nvSpPr>
          <p:spPr bwMode="auto">
            <a:xfrm>
              <a:off x="2851" y="1639"/>
              <a:ext cx="899" cy="149"/>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latin typeface="Arial" pitchFamily="34" charset="0"/>
                  <a:cs typeface="Arial" pitchFamily="34" charset="0"/>
                </a:rPr>
                <a:t>CDR GNR/DVR</a:t>
              </a:r>
              <a:endParaRPr lang="en-US">
                <a:latin typeface="Arial" pitchFamily="34" charset="0"/>
                <a:cs typeface="Arial" pitchFamily="34" charset="0"/>
              </a:endParaRPr>
            </a:p>
          </p:txBody>
        </p:sp>
        <p:sp>
          <p:nvSpPr>
            <p:cNvPr id="103441" name="Rectangle 17"/>
            <p:cNvSpPr>
              <a:spLocks noChangeArrowheads="1"/>
            </p:cNvSpPr>
            <p:nvPr/>
          </p:nvSpPr>
          <p:spPr bwMode="auto">
            <a:xfrm>
              <a:off x="355" y="1611"/>
              <a:ext cx="2443" cy="183"/>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3442" name="Rectangle 18"/>
            <p:cNvSpPr>
              <a:spLocks noChangeArrowheads="1"/>
            </p:cNvSpPr>
            <p:nvPr/>
          </p:nvSpPr>
          <p:spPr bwMode="auto">
            <a:xfrm>
              <a:off x="409" y="1639"/>
              <a:ext cx="2370" cy="132"/>
            </a:xfrm>
            <a:prstGeom prst="rect">
              <a:avLst/>
            </a:prstGeom>
            <a:noFill/>
            <a:ln w="9525">
              <a:noFill/>
              <a:miter lim="800000"/>
              <a:headEnd/>
              <a:tailEnd/>
            </a:ln>
          </p:spPr>
          <p:txBody>
            <a:bodyPr wrap="none" lIns="0" tIns="0" rIns="0" bIns="0">
              <a:spAutoFit/>
            </a:bodyPr>
            <a:lstStyle/>
            <a:p>
              <a:pPr eaLnBrk="0" hangingPunct="0"/>
              <a:r>
                <a:rPr lang="en-US" sz="1600" dirty="0">
                  <a:solidFill>
                    <a:srgbClr val="000000"/>
                  </a:solidFill>
                  <a:latin typeface="Arial" pitchFamily="34" charset="0"/>
                  <a:cs typeface="Arial" pitchFamily="34" charset="0"/>
                </a:rPr>
                <a:t>GRAPHICS REPRODUCTION / FBCB2 INPUT</a:t>
              </a:r>
              <a:endParaRPr lang="en-US" sz="1600" dirty="0">
                <a:latin typeface="Arial" pitchFamily="34" charset="0"/>
                <a:cs typeface="Arial" pitchFamily="34" charset="0"/>
              </a:endParaRPr>
            </a:p>
          </p:txBody>
        </p:sp>
        <p:sp>
          <p:nvSpPr>
            <p:cNvPr id="103443" name="Rectangle 19"/>
            <p:cNvSpPr>
              <a:spLocks noChangeArrowheads="1"/>
            </p:cNvSpPr>
            <p:nvPr/>
          </p:nvSpPr>
          <p:spPr bwMode="auto">
            <a:xfrm>
              <a:off x="2798" y="1425"/>
              <a:ext cx="1133" cy="186"/>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3444" name="Rectangle 20"/>
            <p:cNvSpPr>
              <a:spLocks noChangeArrowheads="1"/>
            </p:cNvSpPr>
            <p:nvPr/>
          </p:nvSpPr>
          <p:spPr bwMode="auto">
            <a:xfrm>
              <a:off x="355" y="1425"/>
              <a:ext cx="2443" cy="186"/>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3445" name="Rectangle 21"/>
            <p:cNvSpPr>
              <a:spLocks noChangeArrowheads="1"/>
            </p:cNvSpPr>
            <p:nvPr/>
          </p:nvSpPr>
          <p:spPr bwMode="auto">
            <a:xfrm>
              <a:off x="2798" y="1241"/>
              <a:ext cx="1133" cy="184"/>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3446" name="Rectangle 22"/>
            <p:cNvSpPr>
              <a:spLocks noChangeArrowheads="1"/>
            </p:cNvSpPr>
            <p:nvPr/>
          </p:nvSpPr>
          <p:spPr bwMode="auto">
            <a:xfrm>
              <a:off x="2851" y="1272"/>
              <a:ext cx="1055" cy="149"/>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latin typeface="Arial" pitchFamily="34" charset="0"/>
                  <a:cs typeface="Arial" pitchFamily="34" charset="0"/>
                </a:rPr>
                <a:t>XO, COMMO SGT</a:t>
              </a:r>
              <a:endParaRPr lang="en-US">
                <a:latin typeface="Arial" pitchFamily="34" charset="0"/>
                <a:cs typeface="Arial" pitchFamily="34" charset="0"/>
              </a:endParaRPr>
            </a:p>
          </p:txBody>
        </p:sp>
        <p:sp>
          <p:nvSpPr>
            <p:cNvPr id="103447" name="Rectangle 23"/>
            <p:cNvSpPr>
              <a:spLocks noChangeArrowheads="1"/>
            </p:cNvSpPr>
            <p:nvPr/>
          </p:nvSpPr>
          <p:spPr bwMode="auto">
            <a:xfrm>
              <a:off x="355" y="1241"/>
              <a:ext cx="2443" cy="184"/>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3448" name="Rectangle 24"/>
            <p:cNvSpPr>
              <a:spLocks noChangeArrowheads="1"/>
            </p:cNvSpPr>
            <p:nvPr/>
          </p:nvSpPr>
          <p:spPr bwMode="auto">
            <a:xfrm>
              <a:off x="409" y="1272"/>
              <a:ext cx="2052" cy="149"/>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latin typeface="Arial" pitchFamily="34" charset="0"/>
                  <a:cs typeface="Arial" pitchFamily="34" charset="0"/>
                </a:rPr>
                <a:t>PARA 5 – COMMAND AND SIGNAL</a:t>
              </a:r>
              <a:endParaRPr lang="en-US">
                <a:latin typeface="Arial" pitchFamily="34" charset="0"/>
                <a:cs typeface="Arial" pitchFamily="34" charset="0"/>
              </a:endParaRPr>
            </a:p>
          </p:txBody>
        </p:sp>
        <p:sp>
          <p:nvSpPr>
            <p:cNvPr id="103449" name="Rectangle 25"/>
            <p:cNvSpPr>
              <a:spLocks noChangeArrowheads="1"/>
            </p:cNvSpPr>
            <p:nvPr/>
          </p:nvSpPr>
          <p:spPr bwMode="auto">
            <a:xfrm>
              <a:off x="2798" y="1057"/>
              <a:ext cx="1133" cy="184"/>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3450" name="Rectangle 26"/>
            <p:cNvSpPr>
              <a:spLocks noChangeArrowheads="1"/>
            </p:cNvSpPr>
            <p:nvPr/>
          </p:nvSpPr>
          <p:spPr bwMode="auto">
            <a:xfrm>
              <a:off x="2851" y="1088"/>
              <a:ext cx="510" cy="149"/>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latin typeface="Arial" pitchFamily="34" charset="0"/>
                  <a:cs typeface="Arial" pitchFamily="34" charset="0"/>
                </a:rPr>
                <a:t>XO, 1SG</a:t>
              </a:r>
              <a:endParaRPr lang="en-US">
                <a:latin typeface="Arial" pitchFamily="34" charset="0"/>
                <a:cs typeface="Arial" pitchFamily="34" charset="0"/>
              </a:endParaRPr>
            </a:p>
          </p:txBody>
        </p:sp>
        <p:sp>
          <p:nvSpPr>
            <p:cNvPr id="103451" name="Rectangle 27"/>
            <p:cNvSpPr>
              <a:spLocks noChangeArrowheads="1"/>
            </p:cNvSpPr>
            <p:nvPr/>
          </p:nvSpPr>
          <p:spPr bwMode="auto">
            <a:xfrm>
              <a:off x="355" y="1057"/>
              <a:ext cx="2443" cy="184"/>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3452" name="Rectangle 28"/>
            <p:cNvSpPr>
              <a:spLocks noChangeArrowheads="1"/>
            </p:cNvSpPr>
            <p:nvPr/>
          </p:nvSpPr>
          <p:spPr bwMode="auto">
            <a:xfrm>
              <a:off x="409" y="1088"/>
              <a:ext cx="1785" cy="149"/>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latin typeface="Arial" pitchFamily="34" charset="0"/>
                  <a:cs typeface="Arial" pitchFamily="34" charset="0"/>
                </a:rPr>
                <a:t>PARA 4 – SERVICE SUPPORT</a:t>
              </a:r>
              <a:endParaRPr lang="en-US">
                <a:latin typeface="Arial" pitchFamily="34" charset="0"/>
                <a:cs typeface="Arial" pitchFamily="34" charset="0"/>
              </a:endParaRPr>
            </a:p>
          </p:txBody>
        </p:sp>
        <p:sp>
          <p:nvSpPr>
            <p:cNvPr id="103453" name="Rectangle 29"/>
            <p:cNvSpPr>
              <a:spLocks noChangeArrowheads="1"/>
            </p:cNvSpPr>
            <p:nvPr/>
          </p:nvSpPr>
          <p:spPr bwMode="auto">
            <a:xfrm>
              <a:off x="2798" y="873"/>
              <a:ext cx="1133" cy="184"/>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3454" name="Rectangle 30"/>
            <p:cNvSpPr>
              <a:spLocks noChangeArrowheads="1"/>
            </p:cNvSpPr>
            <p:nvPr/>
          </p:nvSpPr>
          <p:spPr bwMode="auto">
            <a:xfrm>
              <a:off x="2851" y="904"/>
              <a:ext cx="276" cy="149"/>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latin typeface="Arial" pitchFamily="34" charset="0"/>
                  <a:cs typeface="Arial" pitchFamily="34" charset="0"/>
                </a:rPr>
                <a:t>CDR</a:t>
              </a:r>
              <a:endParaRPr lang="en-US">
                <a:latin typeface="Arial" pitchFamily="34" charset="0"/>
                <a:cs typeface="Arial" pitchFamily="34" charset="0"/>
              </a:endParaRPr>
            </a:p>
          </p:txBody>
        </p:sp>
        <p:sp>
          <p:nvSpPr>
            <p:cNvPr id="103455" name="Rectangle 31"/>
            <p:cNvSpPr>
              <a:spLocks noChangeArrowheads="1"/>
            </p:cNvSpPr>
            <p:nvPr/>
          </p:nvSpPr>
          <p:spPr bwMode="auto">
            <a:xfrm>
              <a:off x="355" y="873"/>
              <a:ext cx="2443" cy="184"/>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3456" name="Rectangle 32"/>
            <p:cNvSpPr>
              <a:spLocks noChangeArrowheads="1"/>
            </p:cNvSpPr>
            <p:nvPr/>
          </p:nvSpPr>
          <p:spPr bwMode="auto">
            <a:xfrm>
              <a:off x="409" y="904"/>
              <a:ext cx="1322" cy="149"/>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latin typeface="Arial" pitchFamily="34" charset="0"/>
                  <a:cs typeface="Arial" pitchFamily="34" charset="0"/>
                </a:rPr>
                <a:t>PARA 3 – EXECUTION</a:t>
              </a:r>
              <a:endParaRPr lang="en-US">
                <a:latin typeface="Arial" pitchFamily="34" charset="0"/>
                <a:cs typeface="Arial" pitchFamily="34" charset="0"/>
              </a:endParaRPr>
            </a:p>
          </p:txBody>
        </p:sp>
        <p:sp>
          <p:nvSpPr>
            <p:cNvPr id="103457" name="Rectangle 33"/>
            <p:cNvSpPr>
              <a:spLocks noChangeArrowheads="1"/>
            </p:cNvSpPr>
            <p:nvPr/>
          </p:nvSpPr>
          <p:spPr bwMode="auto">
            <a:xfrm>
              <a:off x="2798" y="689"/>
              <a:ext cx="1133" cy="184"/>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3458" name="Rectangle 34"/>
            <p:cNvSpPr>
              <a:spLocks noChangeArrowheads="1"/>
            </p:cNvSpPr>
            <p:nvPr/>
          </p:nvSpPr>
          <p:spPr bwMode="auto">
            <a:xfrm>
              <a:off x="2851" y="718"/>
              <a:ext cx="276" cy="149"/>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latin typeface="Arial" pitchFamily="34" charset="0"/>
                  <a:cs typeface="Arial" pitchFamily="34" charset="0"/>
                </a:rPr>
                <a:t>CDR</a:t>
              </a:r>
              <a:endParaRPr lang="en-US">
                <a:latin typeface="Arial" pitchFamily="34" charset="0"/>
                <a:cs typeface="Arial" pitchFamily="34" charset="0"/>
              </a:endParaRPr>
            </a:p>
          </p:txBody>
        </p:sp>
        <p:sp>
          <p:nvSpPr>
            <p:cNvPr id="103459" name="Rectangle 35"/>
            <p:cNvSpPr>
              <a:spLocks noChangeArrowheads="1"/>
            </p:cNvSpPr>
            <p:nvPr/>
          </p:nvSpPr>
          <p:spPr bwMode="auto">
            <a:xfrm>
              <a:off x="355" y="689"/>
              <a:ext cx="2443" cy="184"/>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3460" name="Rectangle 36"/>
            <p:cNvSpPr>
              <a:spLocks noChangeArrowheads="1"/>
            </p:cNvSpPr>
            <p:nvPr/>
          </p:nvSpPr>
          <p:spPr bwMode="auto">
            <a:xfrm>
              <a:off x="409" y="718"/>
              <a:ext cx="1117" cy="149"/>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latin typeface="Arial" pitchFamily="34" charset="0"/>
                  <a:cs typeface="Arial" pitchFamily="34" charset="0"/>
                </a:rPr>
                <a:t>PARA 2 – MISSION</a:t>
              </a:r>
              <a:endParaRPr lang="en-US">
                <a:latin typeface="Arial" pitchFamily="34" charset="0"/>
                <a:cs typeface="Arial" pitchFamily="34" charset="0"/>
              </a:endParaRPr>
            </a:p>
          </p:txBody>
        </p:sp>
        <p:sp>
          <p:nvSpPr>
            <p:cNvPr id="103461" name="Rectangle 37"/>
            <p:cNvSpPr>
              <a:spLocks noChangeArrowheads="1"/>
            </p:cNvSpPr>
            <p:nvPr/>
          </p:nvSpPr>
          <p:spPr bwMode="auto">
            <a:xfrm>
              <a:off x="2798" y="504"/>
              <a:ext cx="1133" cy="185"/>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3462" name="Rectangle 38"/>
            <p:cNvSpPr>
              <a:spLocks noChangeArrowheads="1"/>
            </p:cNvSpPr>
            <p:nvPr/>
          </p:nvSpPr>
          <p:spPr bwMode="auto">
            <a:xfrm>
              <a:off x="2851" y="534"/>
              <a:ext cx="758" cy="149"/>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latin typeface="Arial" pitchFamily="34" charset="0"/>
                  <a:cs typeface="Arial" pitchFamily="34" charset="0"/>
                </a:rPr>
                <a:t>CDR/CI NCO</a:t>
              </a:r>
              <a:endParaRPr lang="en-US">
                <a:latin typeface="Arial" pitchFamily="34" charset="0"/>
                <a:cs typeface="Arial" pitchFamily="34" charset="0"/>
              </a:endParaRPr>
            </a:p>
          </p:txBody>
        </p:sp>
        <p:sp>
          <p:nvSpPr>
            <p:cNvPr id="103463" name="Rectangle 39"/>
            <p:cNvSpPr>
              <a:spLocks noChangeArrowheads="1"/>
            </p:cNvSpPr>
            <p:nvPr/>
          </p:nvSpPr>
          <p:spPr bwMode="auto">
            <a:xfrm>
              <a:off x="355" y="504"/>
              <a:ext cx="2443" cy="185"/>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3464" name="Rectangle 40"/>
            <p:cNvSpPr>
              <a:spLocks noChangeArrowheads="1"/>
            </p:cNvSpPr>
            <p:nvPr/>
          </p:nvSpPr>
          <p:spPr bwMode="auto">
            <a:xfrm>
              <a:off x="409" y="534"/>
              <a:ext cx="2070" cy="149"/>
            </a:xfrm>
            <a:prstGeom prst="rect">
              <a:avLst/>
            </a:prstGeom>
            <a:noFill/>
            <a:ln w="9525">
              <a:noFill/>
              <a:miter lim="800000"/>
              <a:headEnd/>
              <a:tailEnd/>
            </a:ln>
          </p:spPr>
          <p:txBody>
            <a:bodyPr wrap="none" lIns="0" tIns="0" rIns="0" bIns="0">
              <a:spAutoFit/>
            </a:bodyPr>
            <a:lstStyle/>
            <a:p>
              <a:pPr eaLnBrk="0" hangingPunct="0"/>
              <a:r>
                <a:rPr lang="en-US" dirty="0">
                  <a:solidFill>
                    <a:srgbClr val="000000"/>
                  </a:solidFill>
                  <a:latin typeface="Arial" pitchFamily="34" charset="0"/>
                  <a:cs typeface="Arial" pitchFamily="34" charset="0"/>
                </a:rPr>
                <a:t>PARA 1 – SITUATION/CIVILIAN SIT.</a:t>
              </a:r>
              <a:endParaRPr lang="en-US" dirty="0">
                <a:latin typeface="Arial" pitchFamily="34" charset="0"/>
                <a:cs typeface="Arial" pitchFamily="34" charset="0"/>
              </a:endParaRPr>
            </a:p>
          </p:txBody>
        </p:sp>
        <p:sp>
          <p:nvSpPr>
            <p:cNvPr id="103465" name="Rectangle 41"/>
            <p:cNvSpPr>
              <a:spLocks noChangeArrowheads="1"/>
            </p:cNvSpPr>
            <p:nvPr/>
          </p:nvSpPr>
          <p:spPr bwMode="auto">
            <a:xfrm>
              <a:off x="2798" y="320"/>
              <a:ext cx="1133" cy="184"/>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3466" name="Rectangle 42"/>
            <p:cNvSpPr>
              <a:spLocks noChangeArrowheads="1"/>
            </p:cNvSpPr>
            <p:nvPr/>
          </p:nvSpPr>
          <p:spPr bwMode="auto">
            <a:xfrm>
              <a:off x="2851" y="350"/>
              <a:ext cx="276" cy="149"/>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latin typeface="Arial" pitchFamily="34" charset="0"/>
                  <a:cs typeface="Arial" pitchFamily="34" charset="0"/>
                </a:rPr>
                <a:t>CDR</a:t>
              </a:r>
              <a:endParaRPr lang="en-US">
                <a:latin typeface="Arial" pitchFamily="34" charset="0"/>
                <a:cs typeface="Arial" pitchFamily="34" charset="0"/>
              </a:endParaRPr>
            </a:p>
          </p:txBody>
        </p:sp>
        <p:sp>
          <p:nvSpPr>
            <p:cNvPr id="103467" name="Rectangle 43"/>
            <p:cNvSpPr>
              <a:spLocks noChangeArrowheads="1"/>
            </p:cNvSpPr>
            <p:nvPr/>
          </p:nvSpPr>
          <p:spPr bwMode="auto">
            <a:xfrm>
              <a:off x="355" y="320"/>
              <a:ext cx="2443" cy="184"/>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3468" name="Rectangle 44"/>
            <p:cNvSpPr>
              <a:spLocks noChangeArrowheads="1"/>
            </p:cNvSpPr>
            <p:nvPr/>
          </p:nvSpPr>
          <p:spPr bwMode="auto">
            <a:xfrm>
              <a:off x="409" y="350"/>
              <a:ext cx="484" cy="149"/>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latin typeface="Arial" pitchFamily="34" charset="0"/>
                  <a:cs typeface="Arial" pitchFamily="34" charset="0"/>
                </a:rPr>
                <a:t>WARNO</a:t>
              </a:r>
              <a:endParaRPr lang="en-US">
                <a:latin typeface="Arial" pitchFamily="34" charset="0"/>
                <a:cs typeface="Arial" pitchFamily="34" charset="0"/>
              </a:endParaRPr>
            </a:p>
          </p:txBody>
        </p:sp>
        <p:sp>
          <p:nvSpPr>
            <p:cNvPr id="103469" name="Line 45"/>
            <p:cNvSpPr>
              <a:spLocks noChangeShapeType="1"/>
            </p:cNvSpPr>
            <p:nvPr/>
          </p:nvSpPr>
          <p:spPr bwMode="auto">
            <a:xfrm>
              <a:off x="355" y="320"/>
              <a:ext cx="3576" cy="2"/>
            </a:xfrm>
            <a:prstGeom prst="line">
              <a:avLst/>
            </a:prstGeom>
            <a:noFill/>
            <a:ln w="11113" cap="sq">
              <a:solidFill>
                <a:srgbClr val="000000"/>
              </a:solidFill>
              <a:round/>
              <a:headEnd/>
              <a:tailEnd/>
            </a:ln>
          </p:spPr>
          <p:txBody>
            <a:bodyPr/>
            <a:lstStyle/>
            <a:p>
              <a:endParaRPr lang="en-US">
                <a:latin typeface="Arial" pitchFamily="34" charset="0"/>
                <a:cs typeface="Arial" pitchFamily="34" charset="0"/>
              </a:endParaRPr>
            </a:p>
          </p:txBody>
        </p:sp>
        <p:sp>
          <p:nvSpPr>
            <p:cNvPr id="103470" name="Line 46"/>
            <p:cNvSpPr>
              <a:spLocks noChangeShapeType="1"/>
            </p:cNvSpPr>
            <p:nvPr/>
          </p:nvSpPr>
          <p:spPr bwMode="auto">
            <a:xfrm>
              <a:off x="355" y="504"/>
              <a:ext cx="3576" cy="2"/>
            </a:xfrm>
            <a:prstGeom prst="line">
              <a:avLst/>
            </a:prstGeom>
            <a:noFill/>
            <a:ln w="11113">
              <a:solidFill>
                <a:srgbClr val="000000"/>
              </a:solidFill>
              <a:round/>
              <a:headEnd/>
              <a:tailEnd/>
            </a:ln>
          </p:spPr>
          <p:txBody>
            <a:bodyPr/>
            <a:lstStyle/>
            <a:p>
              <a:endParaRPr lang="en-US">
                <a:latin typeface="Arial" pitchFamily="34" charset="0"/>
                <a:cs typeface="Arial" pitchFamily="34" charset="0"/>
              </a:endParaRPr>
            </a:p>
          </p:txBody>
        </p:sp>
        <p:sp>
          <p:nvSpPr>
            <p:cNvPr id="103471" name="Line 47"/>
            <p:cNvSpPr>
              <a:spLocks noChangeShapeType="1"/>
            </p:cNvSpPr>
            <p:nvPr/>
          </p:nvSpPr>
          <p:spPr bwMode="auto">
            <a:xfrm>
              <a:off x="355" y="689"/>
              <a:ext cx="3576" cy="2"/>
            </a:xfrm>
            <a:prstGeom prst="line">
              <a:avLst/>
            </a:prstGeom>
            <a:noFill/>
            <a:ln w="11113">
              <a:solidFill>
                <a:srgbClr val="000000"/>
              </a:solidFill>
              <a:round/>
              <a:headEnd/>
              <a:tailEnd/>
            </a:ln>
          </p:spPr>
          <p:txBody>
            <a:bodyPr/>
            <a:lstStyle/>
            <a:p>
              <a:endParaRPr lang="en-US">
                <a:latin typeface="Arial" pitchFamily="34" charset="0"/>
                <a:cs typeface="Arial" pitchFamily="34" charset="0"/>
              </a:endParaRPr>
            </a:p>
          </p:txBody>
        </p:sp>
        <p:sp>
          <p:nvSpPr>
            <p:cNvPr id="103472" name="Line 48"/>
            <p:cNvSpPr>
              <a:spLocks noChangeShapeType="1"/>
            </p:cNvSpPr>
            <p:nvPr/>
          </p:nvSpPr>
          <p:spPr bwMode="auto">
            <a:xfrm>
              <a:off x="355" y="873"/>
              <a:ext cx="3576" cy="2"/>
            </a:xfrm>
            <a:prstGeom prst="line">
              <a:avLst/>
            </a:prstGeom>
            <a:noFill/>
            <a:ln w="11113">
              <a:solidFill>
                <a:srgbClr val="000000"/>
              </a:solidFill>
              <a:round/>
              <a:headEnd/>
              <a:tailEnd/>
            </a:ln>
          </p:spPr>
          <p:txBody>
            <a:bodyPr/>
            <a:lstStyle/>
            <a:p>
              <a:endParaRPr lang="en-US">
                <a:latin typeface="Arial" pitchFamily="34" charset="0"/>
                <a:cs typeface="Arial" pitchFamily="34" charset="0"/>
              </a:endParaRPr>
            </a:p>
          </p:txBody>
        </p:sp>
        <p:sp>
          <p:nvSpPr>
            <p:cNvPr id="103473" name="Line 49"/>
            <p:cNvSpPr>
              <a:spLocks noChangeShapeType="1"/>
            </p:cNvSpPr>
            <p:nvPr/>
          </p:nvSpPr>
          <p:spPr bwMode="auto">
            <a:xfrm>
              <a:off x="355" y="1057"/>
              <a:ext cx="3576" cy="2"/>
            </a:xfrm>
            <a:prstGeom prst="line">
              <a:avLst/>
            </a:prstGeom>
            <a:noFill/>
            <a:ln w="11113">
              <a:solidFill>
                <a:srgbClr val="000000"/>
              </a:solidFill>
              <a:round/>
              <a:headEnd/>
              <a:tailEnd/>
            </a:ln>
          </p:spPr>
          <p:txBody>
            <a:bodyPr/>
            <a:lstStyle/>
            <a:p>
              <a:endParaRPr lang="en-US">
                <a:latin typeface="Arial" pitchFamily="34" charset="0"/>
                <a:cs typeface="Arial" pitchFamily="34" charset="0"/>
              </a:endParaRPr>
            </a:p>
          </p:txBody>
        </p:sp>
        <p:sp>
          <p:nvSpPr>
            <p:cNvPr id="103474" name="Line 50"/>
            <p:cNvSpPr>
              <a:spLocks noChangeShapeType="1"/>
            </p:cNvSpPr>
            <p:nvPr/>
          </p:nvSpPr>
          <p:spPr bwMode="auto">
            <a:xfrm>
              <a:off x="355" y="1241"/>
              <a:ext cx="3576" cy="2"/>
            </a:xfrm>
            <a:prstGeom prst="line">
              <a:avLst/>
            </a:prstGeom>
            <a:noFill/>
            <a:ln w="11113">
              <a:solidFill>
                <a:srgbClr val="000000"/>
              </a:solidFill>
              <a:round/>
              <a:headEnd/>
              <a:tailEnd/>
            </a:ln>
          </p:spPr>
          <p:txBody>
            <a:bodyPr/>
            <a:lstStyle/>
            <a:p>
              <a:endParaRPr lang="en-US">
                <a:latin typeface="Arial" pitchFamily="34" charset="0"/>
                <a:cs typeface="Arial" pitchFamily="34" charset="0"/>
              </a:endParaRPr>
            </a:p>
          </p:txBody>
        </p:sp>
        <p:sp>
          <p:nvSpPr>
            <p:cNvPr id="103475" name="Line 51"/>
            <p:cNvSpPr>
              <a:spLocks noChangeShapeType="1"/>
            </p:cNvSpPr>
            <p:nvPr/>
          </p:nvSpPr>
          <p:spPr bwMode="auto">
            <a:xfrm>
              <a:off x="355" y="1425"/>
              <a:ext cx="3576" cy="2"/>
            </a:xfrm>
            <a:prstGeom prst="line">
              <a:avLst/>
            </a:prstGeom>
            <a:noFill/>
            <a:ln w="11113">
              <a:solidFill>
                <a:srgbClr val="000000"/>
              </a:solidFill>
              <a:round/>
              <a:headEnd/>
              <a:tailEnd/>
            </a:ln>
          </p:spPr>
          <p:txBody>
            <a:bodyPr/>
            <a:lstStyle/>
            <a:p>
              <a:endParaRPr lang="en-US">
                <a:latin typeface="Arial" pitchFamily="34" charset="0"/>
                <a:cs typeface="Arial" pitchFamily="34" charset="0"/>
              </a:endParaRPr>
            </a:p>
          </p:txBody>
        </p:sp>
        <p:sp>
          <p:nvSpPr>
            <p:cNvPr id="103476" name="Line 52"/>
            <p:cNvSpPr>
              <a:spLocks noChangeShapeType="1"/>
            </p:cNvSpPr>
            <p:nvPr/>
          </p:nvSpPr>
          <p:spPr bwMode="auto">
            <a:xfrm>
              <a:off x="355" y="1611"/>
              <a:ext cx="3576" cy="1"/>
            </a:xfrm>
            <a:prstGeom prst="line">
              <a:avLst/>
            </a:prstGeom>
            <a:noFill/>
            <a:ln w="11113">
              <a:solidFill>
                <a:srgbClr val="000000"/>
              </a:solidFill>
              <a:round/>
              <a:headEnd/>
              <a:tailEnd/>
            </a:ln>
          </p:spPr>
          <p:txBody>
            <a:bodyPr/>
            <a:lstStyle/>
            <a:p>
              <a:endParaRPr lang="en-US">
                <a:latin typeface="Arial" pitchFamily="34" charset="0"/>
                <a:cs typeface="Arial" pitchFamily="34" charset="0"/>
              </a:endParaRPr>
            </a:p>
          </p:txBody>
        </p:sp>
        <p:sp>
          <p:nvSpPr>
            <p:cNvPr id="103477" name="Line 53"/>
            <p:cNvSpPr>
              <a:spLocks noChangeShapeType="1"/>
            </p:cNvSpPr>
            <p:nvPr/>
          </p:nvSpPr>
          <p:spPr bwMode="auto">
            <a:xfrm>
              <a:off x="355" y="1794"/>
              <a:ext cx="3576" cy="2"/>
            </a:xfrm>
            <a:prstGeom prst="line">
              <a:avLst/>
            </a:prstGeom>
            <a:noFill/>
            <a:ln w="11113">
              <a:solidFill>
                <a:srgbClr val="000000"/>
              </a:solidFill>
              <a:round/>
              <a:headEnd/>
              <a:tailEnd/>
            </a:ln>
          </p:spPr>
          <p:txBody>
            <a:bodyPr/>
            <a:lstStyle/>
            <a:p>
              <a:endParaRPr lang="en-US">
                <a:latin typeface="Arial" pitchFamily="34" charset="0"/>
                <a:cs typeface="Arial" pitchFamily="34" charset="0"/>
              </a:endParaRPr>
            </a:p>
          </p:txBody>
        </p:sp>
        <p:sp>
          <p:nvSpPr>
            <p:cNvPr id="103478" name="Line 54"/>
            <p:cNvSpPr>
              <a:spLocks noChangeShapeType="1"/>
            </p:cNvSpPr>
            <p:nvPr/>
          </p:nvSpPr>
          <p:spPr bwMode="auto">
            <a:xfrm>
              <a:off x="355" y="2162"/>
              <a:ext cx="3576" cy="2"/>
            </a:xfrm>
            <a:prstGeom prst="line">
              <a:avLst/>
            </a:prstGeom>
            <a:noFill/>
            <a:ln w="11113" cap="sq">
              <a:solidFill>
                <a:srgbClr val="000000"/>
              </a:solidFill>
              <a:round/>
              <a:headEnd/>
              <a:tailEnd/>
            </a:ln>
          </p:spPr>
          <p:txBody>
            <a:bodyPr/>
            <a:lstStyle/>
            <a:p>
              <a:endParaRPr lang="en-US">
                <a:latin typeface="Arial" pitchFamily="34" charset="0"/>
                <a:cs typeface="Arial" pitchFamily="34" charset="0"/>
              </a:endParaRPr>
            </a:p>
          </p:txBody>
        </p:sp>
        <p:sp>
          <p:nvSpPr>
            <p:cNvPr id="103479" name="Line 55"/>
            <p:cNvSpPr>
              <a:spLocks noChangeShapeType="1"/>
            </p:cNvSpPr>
            <p:nvPr/>
          </p:nvSpPr>
          <p:spPr bwMode="auto">
            <a:xfrm>
              <a:off x="355" y="320"/>
              <a:ext cx="2" cy="1842"/>
            </a:xfrm>
            <a:prstGeom prst="line">
              <a:avLst/>
            </a:prstGeom>
            <a:noFill/>
            <a:ln w="11113" cap="sq">
              <a:solidFill>
                <a:srgbClr val="000000"/>
              </a:solidFill>
              <a:round/>
              <a:headEnd/>
              <a:tailEnd/>
            </a:ln>
          </p:spPr>
          <p:txBody>
            <a:bodyPr/>
            <a:lstStyle/>
            <a:p>
              <a:endParaRPr lang="en-US">
                <a:latin typeface="Arial" pitchFamily="34" charset="0"/>
                <a:cs typeface="Arial" pitchFamily="34" charset="0"/>
              </a:endParaRPr>
            </a:p>
          </p:txBody>
        </p:sp>
        <p:sp>
          <p:nvSpPr>
            <p:cNvPr id="103480" name="Line 56"/>
            <p:cNvSpPr>
              <a:spLocks noChangeShapeType="1"/>
            </p:cNvSpPr>
            <p:nvPr/>
          </p:nvSpPr>
          <p:spPr bwMode="auto">
            <a:xfrm>
              <a:off x="2798" y="320"/>
              <a:ext cx="1" cy="1842"/>
            </a:xfrm>
            <a:prstGeom prst="line">
              <a:avLst/>
            </a:prstGeom>
            <a:noFill/>
            <a:ln w="11113">
              <a:solidFill>
                <a:srgbClr val="000000"/>
              </a:solidFill>
              <a:round/>
              <a:headEnd/>
              <a:tailEnd/>
            </a:ln>
          </p:spPr>
          <p:txBody>
            <a:bodyPr/>
            <a:lstStyle/>
            <a:p>
              <a:endParaRPr lang="en-US">
                <a:latin typeface="Arial" pitchFamily="34" charset="0"/>
                <a:cs typeface="Arial" pitchFamily="34" charset="0"/>
              </a:endParaRPr>
            </a:p>
          </p:txBody>
        </p:sp>
        <p:sp>
          <p:nvSpPr>
            <p:cNvPr id="103481" name="Line 57"/>
            <p:cNvSpPr>
              <a:spLocks noChangeShapeType="1"/>
            </p:cNvSpPr>
            <p:nvPr/>
          </p:nvSpPr>
          <p:spPr bwMode="auto">
            <a:xfrm>
              <a:off x="3931" y="320"/>
              <a:ext cx="1" cy="1842"/>
            </a:xfrm>
            <a:prstGeom prst="line">
              <a:avLst/>
            </a:prstGeom>
            <a:noFill/>
            <a:ln w="11113" cap="sq">
              <a:solidFill>
                <a:srgbClr val="000000"/>
              </a:solidFill>
              <a:round/>
              <a:headEnd/>
              <a:tailEnd/>
            </a:ln>
          </p:spPr>
          <p:txBody>
            <a:bodyPr/>
            <a:lstStyle/>
            <a:p>
              <a:endParaRPr lang="en-US">
                <a:latin typeface="Arial" pitchFamily="34" charset="0"/>
                <a:cs typeface="Arial" pitchFamily="34" charset="0"/>
              </a:endParaRPr>
            </a:p>
          </p:txBody>
        </p:sp>
        <p:sp>
          <p:nvSpPr>
            <p:cNvPr id="103482" name="Line 58"/>
            <p:cNvSpPr>
              <a:spLocks noChangeShapeType="1"/>
            </p:cNvSpPr>
            <p:nvPr/>
          </p:nvSpPr>
          <p:spPr bwMode="auto">
            <a:xfrm>
              <a:off x="355" y="1978"/>
              <a:ext cx="3576" cy="2"/>
            </a:xfrm>
            <a:prstGeom prst="line">
              <a:avLst/>
            </a:prstGeom>
            <a:noFill/>
            <a:ln w="11113">
              <a:solidFill>
                <a:srgbClr val="000000"/>
              </a:solidFill>
              <a:round/>
              <a:headEnd/>
              <a:tailEnd/>
            </a:ln>
          </p:spPr>
          <p:txBody>
            <a:bodyPr/>
            <a:lstStyle/>
            <a:p>
              <a:endParaRPr lang="en-US">
                <a:latin typeface="Arial" pitchFamily="34" charset="0"/>
                <a:cs typeface="Arial" pitchFamily="34" charset="0"/>
              </a:endParaRPr>
            </a:p>
          </p:txBody>
        </p:sp>
        <p:sp>
          <p:nvSpPr>
            <p:cNvPr id="103516" name="Rectangle 92"/>
            <p:cNvSpPr>
              <a:spLocks noChangeArrowheads="1"/>
            </p:cNvSpPr>
            <p:nvPr/>
          </p:nvSpPr>
          <p:spPr bwMode="auto">
            <a:xfrm>
              <a:off x="417" y="1463"/>
              <a:ext cx="647" cy="149"/>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latin typeface="Arial" pitchFamily="34" charset="0"/>
                  <a:cs typeface="Arial" pitchFamily="34" charset="0"/>
                </a:rPr>
                <a:t>MDL LOAD</a:t>
              </a:r>
              <a:endParaRPr lang="en-US">
                <a:latin typeface="Arial" pitchFamily="34" charset="0"/>
                <a:cs typeface="Arial" pitchFamily="34" charset="0"/>
              </a:endParaRPr>
            </a:p>
          </p:txBody>
        </p:sp>
        <p:sp>
          <p:nvSpPr>
            <p:cNvPr id="103517" name="Rectangle 93"/>
            <p:cNvSpPr>
              <a:spLocks noChangeArrowheads="1"/>
            </p:cNvSpPr>
            <p:nvPr/>
          </p:nvSpPr>
          <p:spPr bwMode="auto">
            <a:xfrm>
              <a:off x="2880" y="1463"/>
              <a:ext cx="1055" cy="149"/>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latin typeface="Arial" pitchFamily="34" charset="0"/>
                  <a:cs typeface="Arial" pitchFamily="34" charset="0"/>
                </a:rPr>
                <a:t>XO, COMMO SGT</a:t>
              </a:r>
              <a:endParaRPr lang="en-US">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lide Number Placeholder 2"/>
          <p:cNvSpPr>
            <a:spLocks noGrp="1"/>
          </p:cNvSpPr>
          <p:nvPr>
            <p:ph type="sldNum" sz="quarter" idx="11"/>
          </p:nvPr>
        </p:nvSpPr>
        <p:spPr>
          <a:xfrm>
            <a:off x="4686300" y="9571567"/>
            <a:ext cx="2171700" cy="486833"/>
          </a:xfrm>
        </p:spPr>
        <p:txBody>
          <a:bodyPr/>
          <a:lstStyle/>
          <a:p>
            <a:pPr algn="r"/>
            <a:fld id="{4167B49A-F108-4339-94F8-D5B22BC3D144}" type="slidenum">
              <a:rPr lang="en-US">
                <a:latin typeface="Arial" pitchFamily="34" charset="0"/>
                <a:cs typeface="Arial" pitchFamily="34" charset="0"/>
              </a:rPr>
              <a:pPr algn="r"/>
              <a:t>47</a:t>
            </a:fld>
            <a:endParaRPr lang="en-US" dirty="0">
              <a:latin typeface="Arial" pitchFamily="34" charset="0"/>
              <a:cs typeface="Arial" pitchFamily="34" charset="0"/>
            </a:endParaRPr>
          </a:p>
        </p:txBody>
      </p:sp>
      <p:sp>
        <p:nvSpPr>
          <p:cNvPr id="104451" name="Rectangle 3"/>
          <p:cNvSpPr>
            <a:spLocks noChangeArrowheads="1"/>
          </p:cNvSpPr>
          <p:nvPr/>
        </p:nvSpPr>
        <p:spPr bwMode="auto">
          <a:xfrm>
            <a:off x="566738" y="2466975"/>
            <a:ext cx="6170612" cy="636588"/>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452" name="Rectangle 4"/>
          <p:cNvSpPr>
            <a:spLocks noChangeArrowheads="1"/>
          </p:cNvSpPr>
          <p:nvPr/>
        </p:nvSpPr>
        <p:spPr bwMode="auto">
          <a:xfrm>
            <a:off x="0" y="228600"/>
            <a:ext cx="6858000" cy="369332"/>
          </a:xfrm>
          <a:prstGeom prst="rect">
            <a:avLst/>
          </a:prstGeom>
          <a:noFill/>
          <a:ln w="9525">
            <a:noFill/>
            <a:miter lim="800000"/>
            <a:headEnd/>
            <a:tailEnd/>
          </a:ln>
        </p:spPr>
        <p:txBody>
          <a:bodyPr wrap="square" lIns="0" tIns="0" rIns="0" bIns="0">
            <a:spAutoFit/>
          </a:bodyPr>
          <a:lstStyle/>
          <a:p>
            <a:pPr algn="ctr" eaLnBrk="0" hangingPunct="0"/>
            <a:r>
              <a:rPr lang="en-US" sz="2400" b="1"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ORDERS GROUP</a:t>
            </a:r>
            <a:endParaRPr lang="en-US" sz="2400" b="1" i="1" dirty="0">
              <a:effectLst>
                <a:outerShdw blurRad="38100" dist="38100" dir="2700000" algn="tl">
                  <a:srgbClr val="000000">
                    <a:alpha val="43137"/>
                  </a:srgbClr>
                </a:outerShdw>
              </a:effectLst>
              <a:latin typeface="Arial" pitchFamily="34" charset="0"/>
              <a:cs typeface="Arial" pitchFamily="34" charset="0"/>
            </a:endParaRPr>
          </a:p>
        </p:txBody>
      </p:sp>
      <p:sp>
        <p:nvSpPr>
          <p:cNvPr id="104453" name="Rectangle 5"/>
          <p:cNvSpPr>
            <a:spLocks noChangeArrowheads="1"/>
          </p:cNvSpPr>
          <p:nvPr/>
        </p:nvSpPr>
        <p:spPr bwMode="auto">
          <a:xfrm>
            <a:off x="566738" y="3059113"/>
            <a:ext cx="6170612" cy="579437"/>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454" name="Rectangle 6"/>
          <p:cNvSpPr>
            <a:spLocks noChangeArrowheads="1"/>
          </p:cNvSpPr>
          <p:nvPr/>
        </p:nvSpPr>
        <p:spPr bwMode="auto">
          <a:xfrm>
            <a:off x="76200" y="953869"/>
            <a:ext cx="6781800" cy="646331"/>
          </a:xfrm>
          <a:prstGeom prst="rect">
            <a:avLst/>
          </a:prstGeom>
          <a:noFill/>
          <a:ln w="9525">
            <a:noFill/>
            <a:miter lim="800000"/>
            <a:headEnd/>
            <a:tailEnd/>
          </a:ln>
        </p:spPr>
        <p:txBody>
          <a:bodyPr lIns="0" tIns="0" rIns="0" bIns="0">
            <a:spAutoFit/>
          </a:bodyPr>
          <a:lstStyle/>
          <a:p>
            <a:pPr eaLnBrk="0" hangingPunct="0"/>
            <a:r>
              <a:rPr lang="en-US" sz="1400" dirty="0">
                <a:solidFill>
                  <a:srgbClr val="000000"/>
                </a:solidFill>
                <a:latin typeface="Arial" pitchFamily="34" charset="0"/>
                <a:cs typeface="Arial" pitchFamily="34" charset="0"/>
              </a:rPr>
              <a:t>Used to gather leaders for orders planning and OPORD.  X-Ray will initiate the following net call: </a:t>
            </a:r>
            <a:r>
              <a:rPr lang="en-US" sz="1400" dirty="0" smtClean="0">
                <a:solidFill>
                  <a:srgbClr val="000000"/>
                </a:solidFill>
                <a:latin typeface="Arial" pitchFamily="34" charset="0"/>
                <a:cs typeface="Arial" pitchFamily="34" charset="0"/>
              </a:rPr>
              <a:t>“ORDERS GROUP ____, meet at (location) at (time).” </a:t>
            </a:r>
            <a:endParaRPr lang="en-US" sz="1400" dirty="0" smtClean="0">
              <a:latin typeface="Arial" pitchFamily="34" charset="0"/>
              <a:cs typeface="Arial" pitchFamily="34" charset="0"/>
            </a:endParaRPr>
          </a:p>
          <a:p>
            <a:pPr eaLnBrk="0" hangingPunct="0"/>
            <a:endParaRPr lang="en-US" sz="1400" dirty="0">
              <a:latin typeface="Arial" pitchFamily="34" charset="0"/>
              <a:cs typeface="Arial" pitchFamily="34" charset="0"/>
            </a:endParaRPr>
          </a:p>
        </p:txBody>
      </p:sp>
      <p:sp>
        <p:nvSpPr>
          <p:cNvPr id="104455" name="Rectangle 7"/>
          <p:cNvSpPr>
            <a:spLocks noChangeArrowheads="1"/>
          </p:cNvSpPr>
          <p:nvPr/>
        </p:nvSpPr>
        <p:spPr bwMode="auto">
          <a:xfrm>
            <a:off x="4725988" y="1344613"/>
            <a:ext cx="33664" cy="123111"/>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pitchFamily="34" charset="0"/>
                <a:cs typeface="Arial" pitchFamily="34" charset="0"/>
              </a:rPr>
              <a:t>-</a:t>
            </a:r>
            <a:endParaRPr lang="en-US" sz="1000">
              <a:latin typeface="Arial" pitchFamily="34" charset="0"/>
              <a:cs typeface="Arial" pitchFamily="34" charset="0"/>
            </a:endParaRPr>
          </a:p>
        </p:txBody>
      </p:sp>
      <p:grpSp>
        <p:nvGrpSpPr>
          <p:cNvPr id="2" name="Group 12"/>
          <p:cNvGrpSpPr>
            <a:grpSpLocks/>
          </p:cNvGrpSpPr>
          <p:nvPr/>
        </p:nvGrpSpPr>
        <p:grpSpPr bwMode="auto">
          <a:xfrm>
            <a:off x="609600" y="1447800"/>
            <a:ext cx="5715000" cy="3439994"/>
            <a:chOff x="750" y="480"/>
            <a:chExt cx="1314" cy="2251"/>
          </a:xfrm>
        </p:grpSpPr>
        <p:sp>
          <p:nvSpPr>
            <p:cNvPr id="104461" name="Rectangle 13"/>
            <p:cNvSpPr>
              <a:spLocks noChangeArrowheads="1"/>
            </p:cNvSpPr>
            <p:nvPr/>
          </p:nvSpPr>
          <p:spPr bwMode="auto">
            <a:xfrm>
              <a:off x="1906" y="2570"/>
              <a:ext cx="154"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462" name="Rectangle 14"/>
            <p:cNvSpPr>
              <a:spLocks noChangeArrowheads="1"/>
            </p:cNvSpPr>
            <p:nvPr/>
          </p:nvSpPr>
          <p:spPr bwMode="auto">
            <a:xfrm>
              <a:off x="1960" y="2590"/>
              <a:ext cx="28" cy="141"/>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pitchFamily="34" charset="0"/>
                  <a:cs typeface="Arial" pitchFamily="34" charset="0"/>
                </a:rPr>
                <a:t>X</a:t>
              </a:r>
              <a:endParaRPr lang="en-US" sz="1400">
                <a:latin typeface="Arial" pitchFamily="34" charset="0"/>
                <a:cs typeface="Arial" pitchFamily="34" charset="0"/>
              </a:endParaRPr>
            </a:p>
          </p:txBody>
        </p:sp>
        <p:sp>
          <p:nvSpPr>
            <p:cNvPr id="104463" name="Rectangle 15"/>
            <p:cNvSpPr>
              <a:spLocks noChangeArrowheads="1"/>
            </p:cNvSpPr>
            <p:nvPr/>
          </p:nvSpPr>
          <p:spPr bwMode="auto">
            <a:xfrm>
              <a:off x="1900" y="2139"/>
              <a:ext cx="153"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464" name="Rectangle 16"/>
            <p:cNvSpPr>
              <a:spLocks noChangeArrowheads="1"/>
            </p:cNvSpPr>
            <p:nvPr/>
          </p:nvSpPr>
          <p:spPr bwMode="auto">
            <a:xfrm>
              <a:off x="1953" y="2159"/>
              <a:ext cx="28" cy="141"/>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pitchFamily="34" charset="0"/>
                  <a:cs typeface="Arial" pitchFamily="34" charset="0"/>
                </a:rPr>
                <a:t>X</a:t>
              </a:r>
              <a:endParaRPr lang="en-US" sz="1400">
                <a:latin typeface="Arial" pitchFamily="34" charset="0"/>
                <a:cs typeface="Arial" pitchFamily="34" charset="0"/>
              </a:endParaRPr>
            </a:p>
          </p:txBody>
        </p:sp>
        <p:sp>
          <p:nvSpPr>
            <p:cNvPr id="104465" name="Rectangle 17"/>
            <p:cNvSpPr>
              <a:spLocks noChangeArrowheads="1"/>
            </p:cNvSpPr>
            <p:nvPr/>
          </p:nvSpPr>
          <p:spPr bwMode="auto">
            <a:xfrm>
              <a:off x="1602" y="2570"/>
              <a:ext cx="154"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466" name="Rectangle 18"/>
            <p:cNvSpPr>
              <a:spLocks noChangeArrowheads="1"/>
            </p:cNvSpPr>
            <p:nvPr/>
          </p:nvSpPr>
          <p:spPr bwMode="auto">
            <a:xfrm>
              <a:off x="755" y="2570"/>
              <a:ext cx="849"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467" name="Rectangle 19"/>
            <p:cNvSpPr>
              <a:spLocks noChangeArrowheads="1"/>
            </p:cNvSpPr>
            <p:nvPr/>
          </p:nvSpPr>
          <p:spPr bwMode="auto">
            <a:xfrm>
              <a:off x="785" y="2590"/>
              <a:ext cx="191" cy="141"/>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pitchFamily="34" charset="0"/>
                  <a:cs typeface="Arial" pitchFamily="34" charset="0"/>
                </a:rPr>
                <a:t>NBC NCO</a:t>
              </a:r>
              <a:endParaRPr lang="en-US" sz="1400">
                <a:latin typeface="Arial" pitchFamily="34" charset="0"/>
                <a:cs typeface="Arial" pitchFamily="34" charset="0"/>
              </a:endParaRPr>
            </a:p>
          </p:txBody>
        </p:sp>
        <p:sp>
          <p:nvSpPr>
            <p:cNvPr id="104468" name="Rectangle 20"/>
            <p:cNvSpPr>
              <a:spLocks noChangeArrowheads="1"/>
            </p:cNvSpPr>
            <p:nvPr/>
          </p:nvSpPr>
          <p:spPr bwMode="auto">
            <a:xfrm>
              <a:off x="1906" y="2421"/>
              <a:ext cx="154"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469" name="Rectangle 21"/>
            <p:cNvSpPr>
              <a:spLocks noChangeArrowheads="1"/>
            </p:cNvSpPr>
            <p:nvPr/>
          </p:nvSpPr>
          <p:spPr bwMode="auto">
            <a:xfrm>
              <a:off x="1960" y="2444"/>
              <a:ext cx="28" cy="141"/>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pitchFamily="34" charset="0"/>
                  <a:cs typeface="Arial" pitchFamily="34" charset="0"/>
                </a:rPr>
                <a:t>X</a:t>
              </a:r>
              <a:endParaRPr lang="en-US" sz="1400">
                <a:latin typeface="Arial" pitchFamily="34" charset="0"/>
                <a:cs typeface="Arial" pitchFamily="34" charset="0"/>
              </a:endParaRPr>
            </a:p>
          </p:txBody>
        </p:sp>
        <p:sp>
          <p:nvSpPr>
            <p:cNvPr id="104470" name="Rectangle 22"/>
            <p:cNvSpPr>
              <a:spLocks noChangeArrowheads="1"/>
            </p:cNvSpPr>
            <p:nvPr/>
          </p:nvSpPr>
          <p:spPr bwMode="auto">
            <a:xfrm>
              <a:off x="1766" y="2139"/>
              <a:ext cx="154"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471" name="Rectangle 23"/>
            <p:cNvSpPr>
              <a:spLocks noChangeArrowheads="1"/>
            </p:cNvSpPr>
            <p:nvPr/>
          </p:nvSpPr>
          <p:spPr bwMode="auto">
            <a:xfrm>
              <a:off x="1820" y="2159"/>
              <a:ext cx="28" cy="141"/>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pitchFamily="34" charset="0"/>
                  <a:cs typeface="Arial" pitchFamily="34" charset="0"/>
                </a:rPr>
                <a:t>X</a:t>
              </a:r>
              <a:endParaRPr lang="en-US" sz="1400">
                <a:latin typeface="Arial" pitchFamily="34" charset="0"/>
                <a:cs typeface="Arial" pitchFamily="34" charset="0"/>
              </a:endParaRPr>
            </a:p>
          </p:txBody>
        </p:sp>
        <p:sp>
          <p:nvSpPr>
            <p:cNvPr id="104472" name="Rectangle 24"/>
            <p:cNvSpPr>
              <a:spLocks noChangeArrowheads="1"/>
            </p:cNvSpPr>
            <p:nvPr/>
          </p:nvSpPr>
          <p:spPr bwMode="auto">
            <a:xfrm>
              <a:off x="1602" y="2421"/>
              <a:ext cx="154"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473" name="Rectangle 25"/>
            <p:cNvSpPr>
              <a:spLocks noChangeArrowheads="1"/>
            </p:cNvSpPr>
            <p:nvPr/>
          </p:nvSpPr>
          <p:spPr bwMode="auto">
            <a:xfrm>
              <a:off x="755" y="2421"/>
              <a:ext cx="849"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474" name="Rectangle 26"/>
            <p:cNvSpPr>
              <a:spLocks noChangeArrowheads="1"/>
            </p:cNvSpPr>
            <p:nvPr/>
          </p:nvSpPr>
          <p:spPr bwMode="auto">
            <a:xfrm>
              <a:off x="785" y="2444"/>
              <a:ext cx="144" cy="141"/>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pitchFamily="34" charset="0"/>
                  <a:cs typeface="Arial" pitchFamily="34" charset="0"/>
                </a:rPr>
                <a:t>CI NCO</a:t>
              </a:r>
              <a:endParaRPr lang="en-US" sz="1400">
                <a:latin typeface="Arial" pitchFamily="34" charset="0"/>
                <a:cs typeface="Arial" pitchFamily="34" charset="0"/>
              </a:endParaRPr>
            </a:p>
          </p:txBody>
        </p:sp>
        <p:sp>
          <p:nvSpPr>
            <p:cNvPr id="104475" name="Rectangle 27"/>
            <p:cNvSpPr>
              <a:spLocks noChangeArrowheads="1"/>
            </p:cNvSpPr>
            <p:nvPr/>
          </p:nvSpPr>
          <p:spPr bwMode="auto">
            <a:xfrm>
              <a:off x="1906" y="2272"/>
              <a:ext cx="154"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476" name="Rectangle 28"/>
            <p:cNvSpPr>
              <a:spLocks noChangeArrowheads="1"/>
            </p:cNvSpPr>
            <p:nvPr/>
          </p:nvSpPr>
          <p:spPr bwMode="auto">
            <a:xfrm>
              <a:off x="1960" y="2294"/>
              <a:ext cx="28" cy="141"/>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pitchFamily="34" charset="0"/>
                  <a:cs typeface="Arial" pitchFamily="34" charset="0"/>
                </a:rPr>
                <a:t>X</a:t>
              </a:r>
              <a:endParaRPr lang="en-US" sz="1400">
                <a:latin typeface="Arial" pitchFamily="34" charset="0"/>
                <a:cs typeface="Arial" pitchFamily="34" charset="0"/>
              </a:endParaRPr>
            </a:p>
          </p:txBody>
        </p:sp>
        <p:sp>
          <p:nvSpPr>
            <p:cNvPr id="104477" name="Rectangle 29"/>
            <p:cNvSpPr>
              <a:spLocks noChangeArrowheads="1"/>
            </p:cNvSpPr>
            <p:nvPr/>
          </p:nvSpPr>
          <p:spPr bwMode="auto">
            <a:xfrm>
              <a:off x="1754" y="2272"/>
              <a:ext cx="154"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478" name="Rectangle 30"/>
            <p:cNvSpPr>
              <a:spLocks noChangeArrowheads="1"/>
            </p:cNvSpPr>
            <p:nvPr/>
          </p:nvSpPr>
          <p:spPr bwMode="auto">
            <a:xfrm>
              <a:off x="755" y="2272"/>
              <a:ext cx="849"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479" name="Rectangle 31"/>
            <p:cNvSpPr>
              <a:spLocks noChangeArrowheads="1"/>
            </p:cNvSpPr>
            <p:nvPr/>
          </p:nvSpPr>
          <p:spPr bwMode="auto">
            <a:xfrm>
              <a:off x="785" y="2294"/>
              <a:ext cx="163" cy="141"/>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pitchFamily="34" charset="0"/>
                  <a:cs typeface="Arial" pitchFamily="34" charset="0"/>
                </a:rPr>
                <a:t>COMMO</a:t>
              </a:r>
              <a:endParaRPr lang="en-US" sz="1400">
                <a:latin typeface="Arial" pitchFamily="34" charset="0"/>
                <a:cs typeface="Arial" pitchFamily="34" charset="0"/>
              </a:endParaRPr>
            </a:p>
          </p:txBody>
        </p:sp>
        <p:sp>
          <p:nvSpPr>
            <p:cNvPr id="104480" name="Rectangle 32"/>
            <p:cNvSpPr>
              <a:spLocks noChangeArrowheads="1"/>
            </p:cNvSpPr>
            <p:nvPr/>
          </p:nvSpPr>
          <p:spPr bwMode="auto">
            <a:xfrm>
              <a:off x="1607" y="2139"/>
              <a:ext cx="152"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481" name="Rectangle 33"/>
            <p:cNvSpPr>
              <a:spLocks noChangeArrowheads="1"/>
            </p:cNvSpPr>
            <p:nvPr/>
          </p:nvSpPr>
          <p:spPr bwMode="auto">
            <a:xfrm>
              <a:off x="1660" y="2159"/>
              <a:ext cx="28" cy="141"/>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pitchFamily="34" charset="0"/>
                  <a:cs typeface="Arial" pitchFamily="34" charset="0"/>
                </a:rPr>
                <a:t>X</a:t>
              </a:r>
              <a:endParaRPr lang="en-US" sz="1400">
                <a:latin typeface="Arial" pitchFamily="34" charset="0"/>
                <a:cs typeface="Arial" pitchFamily="34" charset="0"/>
              </a:endParaRPr>
            </a:p>
          </p:txBody>
        </p:sp>
        <p:sp>
          <p:nvSpPr>
            <p:cNvPr id="104482" name="Rectangle 34"/>
            <p:cNvSpPr>
              <a:spLocks noChangeArrowheads="1"/>
            </p:cNvSpPr>
            <p:nvPr/>
          </p:nvSpPr>
          <p:spPr bwMode="auto">
            <a:xfrm>
              <a:off x="1754" y="2123"/>
              <a:ext cx="154"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483" name="Rectangle 35"/>
            <p:cNvSpPr>
              <a:spLocks noChangeArrowheads="1"/>
            </p:cNvSpPr>
            <p:nvPr/>
          </p:nvSpPr>
          <p:spPr bwMode="auto">
            <a:xfrm>
              <a:off x="755" y="2123"/>
              <a:ext cx="849"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484" name="Rectangle 36"/>
            <p:cNvSpPr>
              <a:spLocks noChangeArrowheads="1"/>
            </p:cNvSpPr>
            <p:nvPr/>
          </p:nvSpPr>
          <p:spPr bwMode="auto">
            <a:xfrm>
              <a:off x="785" y="2144"/>
              <a:ext cx="189" cy="140"/>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pitchFamily="34" charset="0"/>
                  <a:cs typeface="Arial" pitchFamily="34" charset="0"/>
                </a:rPr>
                <a:t>OPS NCO</a:t>
              </a:r>
              <a:endParaRPr lang="en-US" sz="1400">
                <a:latin typeface="Arial" pitchFamily="34" charset="0"/>
                <a:cs typeface="Arial" pitchFamily="34" charset="0"/>
              </a:endParaRPr>
            </a:p>
          </p:txBody>
        </p:sp>
        <p:sp>
          <p:nvSpPr>
            <p:cNvPr id="104485" name="Rectangle 37"/>
            <p:cNvSpPr>
              <a:spLocks noChangeArrowheads="1"/>
            </p:cNvSpPr>
            <p:nvPr/>
          </p:nvSpPr>
          <p:spPr bwMode="auto">
            <a:xfrm>
              <a:off x="1906" y="1974"/>
              <a:ext cx="154"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486" name="Rectangle 38"/>
            <p:cNvSpPr>
              <a:spLocks noChangeArrowheads="1"/>
            </p:cNvSpPr>
            <p:nvPr/>
          </p:nvSpPr>
          <p:spPr bwMode="auto">
            <a:xfrm>
              <a:off x="1960" y="1995"/>
              <a:ext cx="28" cy="141"/>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pitchFamily="34" charset="0"/>
                  <a:cs typeface="Arial" pitchFamily="34" charset="0"/>
                </a:rPr>
                <a:t>X</a:t>
              </a:r>
              <a:endParaRPr lang="en-US" sz="1400">
                <a:latin typeface="Arial" pitchFamily="34" charset="0"/>
                <a:cs typeface="Arial" pitchFamily="34" charset="0"/>
              </a:endParaRPr>
            </a:p>
          </p:txBody>
        </p:sp>
        <p:sp>
          <p:nvSpPr>
            <p:cNvPr id="104487" name="Rectangle 39"/>
            <p:cNvSpPr>
              <a:spLocks noChangeArrowheads="1"/>
            </p:cNvSpPr>
            <p:nvPr/>
          </p:nvSpPr>
          <p:spPr bwMode="auto">
            <a:xfrm>
              <a:off x="1754" y="1974"/>
              <a:ext cx="154"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488" name="Rectangle 40"/>
            <p:cNvSpPr>
              <a:spLocks noChangeArrowheads="1"/>
            </p:cNvSpPr>
            <p:nvPr/>
          </p:nvSpPr>
          <p:spPr bwMode="auto">
            <a:xfrm>
              <a:off x="755" y="1974"/>
              <a:ext cx="849"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489" name="Rectangle 41"/>
            <p:cNvSpPr>
              <a:spLocks noChangeArrowheads="1"/>
            </p:cNvSpPr>
            <p:nvPr/>
          </p:nvSpPr>
          <p:spPr bwMode="auto">
            <a:xfrm>
              <a:off x="785" y="1995"/>
              <a:ext cx="158" cy="141"/>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pitchFamily="34" charset="0"/>
                  <a:cs typeface="Arial" pitchFamily="34" charset="0"/>
                </a:rPr>
                <a:t>3rd PSG</a:t>
              </a:r>
              <a:endParaRPr lang="en-US" sz="1400">
                <a:latin typeface="Arial" pitchFamily="34" charset="0"/>
                <a:cs typeface="Arial" pitchFamily="34" charset="0"/>
              </a:endParaRPr>
            </a:p>
          </p:txBody>
        </p:sp>
        <p:sp>
          <p:nvSpPr>
            <p:cNvPr id="104490" name="Rectangle 42"/>
            <p:cNvSpPr>
              <a:spLocks noChangeArrowheads="1"/>
            </p:cNvSpPr>
            <p:nvPr/>
          </p:nvSpPr>
          <p:spPr bwMode="auto">
            <a:xfrm>
              <a:off x="1906" y="1825"/>
              <a:ext cx="154"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491" name="Rectangle 43"/>
            <p:cNvSpPr>
              <a:spLocks noChangeArrowheads="1"/>
            </p:cNvSpPr>
            <p:nvPr/>
          </p:nvSpPr>
          <p:spPr bwMode="auto">
            <a:xfrm>
              <a:off x="1960" y="1844"/>
              <a:ext cx="28" cy="141"/>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pitchFamily="34" charset="0"/>
                  <a:cs typeface="Arial" pitchFamily="34" charset="0"/>
                </a:rPr>
                <a:t>X</a:t>
              </a:r>
              <a:endParaRPr lang="en-US" sz="1400">
                <a:latin typeface="Arial" pitchFamily="34" charset="0"/>
                <a:cs typeface="Arial" pitchFamily="34" charset="0"/>
              </a:endParaRPr>
            </a:p>
          </p:txBody>
        </p:sp>
        <p:sp>
          <p:nvSpPr>
            <p:cNvPr id="104492" name="Rectangle 44"/>
            <p:cNvSpPr>
              <a:spLocks noChangeArrowheads="1"/>
            </p:cNvSpPr>
            <p:nvPr/>
          </p:nvSpPr>
          <p:spPr bwMode="auto">
            <a:xfrm>
              <a:off x="1754" y="1825"/>
              <a:ext cx="154"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493" name="Rectangle 45"/>
            <p:cNvSpPr>
              <a:spLocks noChangeArrowheads="1"/>
            </p:cNvSpPr>
            <p:nvPr/>
          </p:nvSpPr>
          <p:spPr bwMode="auto">
            <a:xfrm>
              <a:off x="1602" y="1825"/>
              <a:ext cx="154"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494" name="Rectangle 46"/>
            <p:cNvSpPr>
              <a:spLocks noChangeArrowheads="1"/>
            </p:cNvSpPr>
            <p:nvPr/>
          </p:nvSpPr>
          <p:spPr bwMode="auto">
            <a:xfrm>
              <a:off x="755" y="1825"/>
              <a:ext cx="849"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495" name="Rectangle 47"/>
            <p:cNvSpPr>
              <a:spLocks noChangeArrowheads="1"/>
            </p:cNvSpPr>
            <p:nvPr/>
          </p:nvSpPr>
          <p:spPr bwMode="auto">
            <a:xfrm>
              <a:off x="785" y="1844"/>
              <a:ext cx="167" cy="141"/>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pitchFamily="34" charset="0"/>
                  <a:cs typeface="Arial" pitchFamily="34" charset="0"/>
                </a:rPr>
                <a:t>2nd PSG</a:t>
              </a:r>
              <a:endParaRPr lang="en-US" sz="1400">
                <a:latin typeface="Arial" pitchFamily="34" charset="0"/>
                <a:cs typeface="Arial" pitchFamily="34" charset="0"/>
              </a:endParaRPr>
            </a:p>
          </p:txBody>
        </p:sp>
        <p:sp>
          <p:nvSpPr>
            <p:cNvPr id="104496" name="Rectangle 48"/>
            <p:cNvSpPr>
              <a:spLocks noChangeArrowheads="1"/>
            </p:cNvSpPr>
            <p:nvPr/>
          </p:nvSpPr>
          <p:spPr bwMode="auto">
            <a:xfrm>
              <a:off x="1906" y="1676"/>
              <a:ext cx="154"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497" name="Rectangle 49"/>
            <p:cNvSpPr>
              <a:spLocks noChangeArrowheads="1"/>
            </p:cNvSpPr>
            <p:nvPr/>
          </p:nvSpPr>
          <p:spPr bwMode="auto">
            <a:xfrm>
              <a:off x="1960" y="1696"/>
              <a:ext cx="28" cy="141"/>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pitchFamily="34" charset="0"/>
                  <a:cs typeface="Arial" pitchFamily="34" charset="0"/>
                </a:rPr>
                <a:t>X</a:t>
              </a:r>
              <a:endParaRPr lang="en-US" sz="1400">
                <a:latin typeface="Arial" pitchFamily="34" charset="0"/>
                <a:cs typeface="Arial" pitchFamily="34" charset="0"/>
              </a:endParaRPr>
            </a:p>
          </p:txBody>
        </p:sp>
        <p:sp>
          <p:nvSpPr>
            <p:cNvPr id="104498" name="Rectangle 50"/>
            <p:cNvSpPr>
              <a:spLocks noChangeArrowheads="1"/>
            </p:cNvSpPr>
            <p:nvPr/>
          </p:nvSpPr>
          <p:spPr bwMode="auto">
            <a:xfrm>
              <a:off x="1766" y="1685"/>
              <a:ext cx="154"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499" name="Rectangle 51"/>
            <p:cNvSpPr>
              <a:spLocks noChangeArrowheads="1"/>
            </p:cNvSpPr>
            <p:nvPr/>
          </p:nvSpPr>
          <p:spPr bwMode="auto">
            <a:xfrm>
              <a:off x="1602" y="1676"/>
              <a:ext cx="154"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500" name="Rectangle 52"/>
            <p:cNvSpPr>
              <a:spLocks noChangeArrowheads="1"/>
            </p:cNvSpPr>
            <p:nvPr/>
          </p:nvSpPr>
          <p:spPr bwMode="auto">
            <a:xfrm>
              <a:off x="755" y="1676"/>
              <a:ext cx="849"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501" name="Rectangle 53"/>
            <p:cNvSpPr>
              <a:spLocks noChangeArrowheads="1"/>
            </p:cNvSpPr>
            <p:nvPr/>
          </p:nvSpPr>
          <p:spPr bwMode="auto">
            <a:xfrm>
              <a:off x="785" y="1696"/>
              <a:ext cx="154" cy="141"/>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pitchFamily="34" charset="0"/>
                  <a:cs typeface="Arial" pitchFamily="34" charset="0"/>
                </a:rPr>
                <a:t>1st PSG</a:t>
              </a:r>
              <a:endParaRPr lang="en-US" sz="1400">
                <a:latin typeface="Arial" pitchFamily="34" charset="0"/>
                <a:cs typeface="Arial" pitchFamily="34" charset="0"/>
              </a:endParaRPr>
            </a:p>
          </p:txBody>
        </p:sp>
        <p:sp>
          <p:nvSpPr>
            <p:cNvPr id="104502" name="Rectangle 54"/>
            <p:cNvSpPr>
              <a:spLocks noChangeArrowheads="1"/>
            </p:cNvSpPr>
            <p:nvPr/>
          </p:nvSpPr>
          <p:spPr bwMode="auto">
            <a:xfrm>
              <a:off x="1906" y="1527"/>
              <a:ext cx="154"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503" name="Rectangle 55"/>
            <p:cNvSpPr>
              <a:spLocks noChangeArrowheads="1"/>
            </p:cNvSpPr>
            <p:nvPr/>
          </p:nvSpPr>
          <p:spPr bwMode="auto">
            <a:xfrm>
              <a:off x="1960" y="1549"/>
              <a:ext cx="28" cy="141"/>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pitchFamily="34" charset="0"/>
                  <a:cs typeface="Arial" pitchFamily="34" charset="0"/>
                </a:rPr>
                <a:t>X</a:t>
              </a:r>
              <a:endParaRPr lang="en-US" sz="1400">
                <a:latin typeface="Arial" pitchFamily="34" charset="0"/>
                <a:cs typeface="Arial" pitchFamily="34" charset="0"/>
              </a:endParaRPr>
            </a:p>
          </p:txBody>
        </p:sp>
        <p:sp>
          <p:nvSpPr>
            <p:cNvPr id="104504" name="Rectangle 56"/>
            <p:cNvSpPr>
              <a:spLocks noChangeArrowheads="1"/>
            </p:cNvSpPr>
            <p:nvPr/>
          </p:nvSpPr>
          <p:spPr bwMode="auto">
            <a:xfrm>
              <a:off x="1754" y="1527"/>
              <a:ext cx="154"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505" name="Rectangle 57"/>
            <p:cNvSpPr>
              <a:spLocks noChangeArrowheads="1"/>
            </p:cNvSpPr>
            <p:nvPr/>
          </p:nvSpPr>
          <p:spPr bwMode="auto">
            <a:xfrm>
              <a:off x="1602" y="1527"/>
              <a:ext cx="154"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506" name="Rectangle 58"/>
            <p:cNvSpPr>
              <a:spLocks noChangeArrowheads="1"/>
            </p:cNvSpPr>
            <p:nvPr/>
          </p:nvSpPr>
          <p:spPr bwMode="auto">
            <a:xfrm>
              <a:off x="755" y="1527"/>
              <a:ext cx="849"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507" name="Rectangle 59"/>
            <p:cNvSpPr>
              <a:spLocks noChangeArrowheads="1"/>
            </p:cNvSpPr>
            <p:nvPr/>
          </p:nvSpPr>
          <p:spPr bwMode="auto">
            <a:xfrm>
              <a:off x="785" y="1549"/>
              <a:ext cx="121" cy="141"/>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pitchFamily="34" charset="0"/>
                  <a:cs typeface="Arial" pitchFamily="34" charset="0"/>
                </a:rPr>
                <a:t>3rd PL</a:t>
              </a:r>
              <a:endParaRPr lang="en-US" sz="1400">
                <a:latin typeface="Arial" pitchFamily="34" charset="0"/>
                <a:cs typeface="Arial" pitchFamily="34" charset="0"/>
              </a:endParaRPr>
            </a:p>
          </p:txBody>
        </p:sp>
        <p:sp>
          <p:nvSpPr>
            <p:cNvPr id="104508" name="Rectangle 60"/>
            <p:cNvSpPr>
              <a:spLocks noChangeArrowheads="1"/>
            </p:cNvSpPr>
            <p:nvPr/>
          </p:nvSpPr>
          <p:spPr bwMode="auto">
            <a:xfrm>
              <a:off x="1906" y="1378"/>
              <a:ext cx="154"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509" name="Rectangle 61"/>
            <p:cNvSpPr>
              <a:spLocks noChangeArrowheads="1"/>
            </p:cNvSpPr>
            <p:nvPr/>
          </p:nvSpPr>
          <p:spPr bwMode="auto">
            <a:xfrm>
              <a:off x="1960" y="1397"/>
              <a:ext cx="28" cy="141"/>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pitchFamily="34" charset="0"/>
                  <a:cs typeface="Arial" pitchFamily="34" charset="0"/>
                </a:rPr>
                <a:t>X</a:t>
              </a:r>
              <a:endParaRPr lang="en-US" sz="1400">
                <a:latin typeface="Arial" pitchFamily="34" charset="0"/>
                <a:cs typeface="Arial" pitchFamily="34" charset="0"/>
              </a:endParaRPr>
            </a:p>
          </p:txBody>
        </p:sp>
        <p:sp>
          <p:nvSpPr>
            <p:cNvPr id="104510" name="Rectangle 62"/>
            <p:cNvSpPr>
              <a:spLocks noChangeArrowheads="1"/>
            </p:cNvSpPr>
            <p:nvPr/>
          </p:nvSpPr>
          <p:spPr bwMode="auto">
            <a:xfrm>
              <a:off x="1754" y="1378"/>
              <a:ext cx="154"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511" name="Rectangle 63"/>
            <p:cNvSpPr>
              <a:spLocks noChangeArrowheads="1"/>
            </p:cNvSpPr>
            <p:nvPr/>
          </p:nvSpPr>
          <p:spPr bwMode="auto">
            <a:xfrm>
              <a:off x="1808" y="1397"/>
              <a:ext cx="28" cy="140"/>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pitchFamily="34" charset="0"/>
                  <a:cs typeface="Arial" pitchFamily="34" charset="0"/>
                </a:rPr>
                <a:t>X</a:t>
              </a:r>
              <a:endParaRPr lang="en-US" sz="1400">
                <a:latin typeface="Arial" pitchFamily="34" charset="0"/>
                <a:cs typeface="Arial" pitchFamily="34" charset="0"/>
              </a:endParaRPr>
            </a:p>
          </p:txBody>
        </p:sp>
        <p:sp>
          <p:nvSpPr>
            <p:cNvPr id="104512" name="Rectangle 64"/>
            <p:cNvSpPr>
              <a:spLocks noChangeArrowheads="1"/>
            </p:cNvSpPr>
            <p:nvPr/>
          </p:nvSpPr>
          <p:spPr bwMode="auto">
            <a:xfrm>
              <a:off x="1602" y="1378"/>
              <a:ext cx="154"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513" name="Rectangle 65"/>
            <p:cNvSpPr>
              <a:spLocks noChangeArrowheads="1"/>
            </p:cNvSpPr>
            <p:nvPr/>
          </p:nvSpPr>
          <p:spPr bwMode="auto">
            <a:xfrm>
              <a:off x="755" y="1378"/>
              <a:ext cx="849"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514" name="Rectangle 66"/>
            <p:cNvSpPr>
              <a:spLocks noChangeArrowheads="1"/>
            </p:cNvSpPr>
            <p:nvPr/>
          </p:nvSpPr>
          <p:spPr bwMode="auto">
            <a:xfrm>
              <a:off x="785" y="1397"/>
              <a:ext cx="23" cy="140"/>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pitchFamily="34" charset="0"/>
                  <a:cs typeface="Arial" pitchFamily="34" charset="0"/>
                </a:rPr>
                <a:t>2</a:t>
              </a:r>
              <a:endParaRPr lang="en-US" sz="1400">
                <a:latin typeface="Arial" pitchFamily="34" charset="0"/>
                <a:cs typeface="Arial" pitchFamily="34" charset="0"/>
              </a:endParaRPr>
            </a:p>
          </p:txBody>
        </p:sp>
        <p:sp>
          <p:nvSpPr>
            <p:cNvPr id="104515" name="Rectangle 67"/>
            <p:cNvSpPr>
              <a:spLocks noChangeArrowheads="1"/>
            </p:cNvSpPr>
            <p:nvPr/>
          </p:nvSpPr>
          <p:spPr bwMode="auto">
            <a:xfrm>
              <a:off x="823" y="1397"/>
              <a:ext cx="46" cy="141"/>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pitchFamily="34" charset="0"/>
                  <a:cs typeface="Arial" pitchFamily="34" charset="0"/>
                </a:rPr>
                <a:t>nd</a:t>
              </a:r>
              <a:endParaRPr lang="en-US" sz="1400">
                <a:latin typeface="Arial" pitchFamily="34" charset="0"/>
                <a:cs typeface="Arial" pitchFamily="34" charset="0"/>
              </a:endParaRPr>
            </a:p>
          </p:txBody>
        </p:sp>
        <p:sp>
          <p:nvSpPr>
            <p:cNvPr id="104516" name="Rectangle 68"/>
            <p:cNvSpPr>
              <a:spLocks noChangeArrowheads="1"/>
            </p:cNvSpPr>
            <p:nvPr/>
          </p:nvSpPr>
          <p:spPr bwMode="auto">
            <a:xfrm>
              <a:off x="890" y="1397"/>
              <a:ext cx="50" cy="141"/>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pitchFamily="34" charset="0"/>
                  <a:cs typeface="Arial" pitchFamily="34" charset="0"/>
                </a:rPr>
                <a:t>PL</a:t>
              </a:r>
              <a:endParaRPr lang="en-US" sz="1400">
                <a:latin typeface="Arial" pitchFamily="34" charset="0"/>
                <a:cs typeface="Arial" pitchFamily="34" charset="0"/>
              </a:endParaRPr>
            </a:p>
          </p:txBody>
        </p:sp>
        <p:sp>
          <p:nvSpPr>
            <p:cNvPr id="104517" name="Rectangle 69"/>
            <p:cNvSpPr>
              <a:spLocks noChangeArrowheads="1"/>
            </p:cNvSpPr>
            <p:nvPr/>
          </p:nvSpPr>
          <p:spPr bwMode="auto">
            <a:xfrm>
              <a:off x="1906" y="1229"/>
              <a:ext cx="154"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518" name="Rectangle 70"/>
            <p:cNvSpPr>
              <a:spLocks noChangeArrowheads="1"/>
            </p:cNvSpPr>
            <p:nvPr/>
          </p:nvSpPr>
          <p:spPr bwMode="auto">
            <a:xfrm>
              <a:off x="1960" y="1251"/>
              <a:ext cx="28" cy="141"/>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pitchFamily="34" charset="0"/>
                  <a:cs typeface="Arial" pitchFamily="34" charset="0"/>
                </a:rPr>
                <a:t>X</a:t>
              </a:r>
              <a:endParaRPr lang="en-US" sz="1400">
                <a:latin typeface="Arial" pitchFamily="34" charset="0"/>
                <a:cs typeface="Arial" pitchFamily="34" charset="0"/>
              </a:endParaRPr>
            </a:p>
          </p:txBody>
        </p:sp>
        <p:sp>
          <p:nvSpPr>
            <p:cNvPr id="104519" name="Rectangle 71"/>
            <p:cNvSpPr>
              <a:spLocks noChangeArrowheads="1"/>
            </p:cNvSpPr>
            <p:nvPr/>
          </p:nvSpPr>
          <p:spPr bwMode="auto">
            <a:xfrm>
              <a:off x="1754" y="1229"/>
              <a:ext cx="154"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520" name="Rectangle 72"/>
            <p:cNvSpPr>
              <a:spLocks noChangeArrowheads="1"/>
            </p:cNvSpPr>
            <p:nvPr/>
          </p:nvSpPr>
          <p:spPr bwMode="auto">
            <a:xfrm>
              <a:off x="1808" y="1250"/>
              <a:ext cx="28" cy="141"/>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pitchFamily="34" charset="0"/>
                  <a:cs typeface="Arial" pitchFamily="34" charset="0"/>
                </a:rPr>
                <a:t>X</a:t>
              </a:r>
              <a:endParaRPr lang="en-US" sz="1400">
                <a:latin typeface="Arial" pitchFamily="34" charset="0"/>
                <a:cs typeface="Arial" pitchFamily="34" charset="0"/>
              </a:endParaRPr>
            </a:p>
          </p:txBody>
        </p:sp>
        <p:sp>
          <p:nvSpPr>
            <p:cNvPr id="104521" name="Rectangle 73"/>
            <p:cNvSpPr>
              <a:spLocks noChangeArrowheads="1"/>
            </p:cNvSpPr>
            <p:nvPr/>
          </p:nvSpPr>
          <p:spPr bwMode="auto">
            <a:xfrm>
              <a:off x="1602" y="1229"/>
              <a:ext cx="154"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522" name="Rectangle 74"/>
            <p:cNvSpPr>
              <a:spLocks noChangeArrowheads="1"/>
            </p:cNvSpPr>
            <p:nvPr/>
          </p:nvSpPr>
          <p:spPr bwMode="auto">
            <a:xfrm>
              <a:off x="755" y="1229"/>
              <a:ext cx="849"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523" name="Rectangle 75"/>
            <p:cNvSpPr>
              <a:spLocks noChangeArrowheads="1"/>
            </p:cNvSpPr>
            <p:nvPr/>
          </p:nvSpPr>
          <p:spPr bwMode="auto">
            <a:xfrm>
              <a:off x="785" y="1250"/>
              <a:ext cx="23" cy="141"/>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pitchFamily="34" charset="0"/>
                  <a:cs typeface="Arial" pitchFamily="34" charset="0"/>
                </a:rPr>
                <a:t>1</a:t>
              </a:r>
              <a:endParaRPr lang="en-US" sz="1400">
                <a:latin typeface="Arial" pitchFamily="34" charset="0"/>
                <a:cs typeface="Arial" pitchFamily="34" charset="0"/>
              </a:endParaRPr>
            </a:p>
          </p:txBody>
        </p:sp>
        <p:sp>
          <p:nvSpPr>
            <p:cNvPr id="104524" name="Rectangle 76"/>
            <p:cNvSpPr>
              <a:spLocks noChangeArrowheads="1"/>
            </p:cNvSpPr>
            <p:nvPr/>
          </p:nvSpPr>
          <p:spPr bwMode="auto">
            <a:xfrm>
              <a:off x="823" y="1248"/>
              <a:ext cx="32" cy="141"/>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pitchFamily="34" charset="0"/>
                  <a:cs typeface="Arial" pitchFamily="34" charset="0"/>
                </a:rPr>
                <a:t>st</a:t>
              </a:r>
              <a:endParaRPr lang="en-US" sz="1400">
                <a:latin typeface="Arial" pitchFamily="34" charset="0"/>
                <a:cs typeface="Arial" pitchFamily="34" charset="0"/>
              </a:endParaRPr>
            </a:p>
          </p:txBody>
        </p:sp>
        <p:sp>
          <p:nvSpPr>
            <p:cNvPr id="104525" name="Rectangle 77"/>
            <p:cNvSpPr>
              <a:spLocks noChangeArrowheads="1"/>
            </p:cNvSpPr>
            <p:nvPr/>
          </p:nvSpPr>
          <p:spPr bwMode="auto">
            <a:xfrm>
              <a:off x="874" y="1251"/>
              <a:ext cx="50" cy="141"/>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pitchFamily="34" charset="0"/>
                  <a:cs typeface="Arial" pitchFamily="34" charset="0"/>
                </a:rPr>
                <a:t>PL</a:t>
              </a:r>
              <a:endParaRPr lang="en-US" sz="1400">
                <a:latin typeface="Arial" pitchFamily="34" charset="0"/>
                <a:cs typeface="Arial" pitchFamily="34" charset="0"/>
              </a:endParaRPr>
            </a:p>
          </p:txBody>
        </p:sp>
        <p:sp>
          <p:nvSpPr>
            <p:cNvPr id="104526" name="Rectangle 78"/>
            <p:cNvSpPr>
              <a:spLocks noChangeArrowheads="1"/>
            </p:cNvSpPr>
            <p:nvPr/>
          </p:nvSpPr>
          <p:spPr bwMode="auto">
            <a:xfrm>
              <a:off x="1906" y="1080"/>
              <a:ext cx="154"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527" name="Rectangle 79"/>
            <p:cNvSpPr>
              <a:spLocks noChangeArrowheads="1"/>
            </p:cNvSpPr>
            <p:nvPr/>
          </p:nvSpPr>
          <p:spPr bwMode="auto">
            <a:xfrm>
              <a:off x="1960" y="1101"/>
              <a:ext cx="28" cy="141"/>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pitchFamily="34" charset="0"/>
                  <a:cs typeface="Arial" pitchFamily="34" charset="0"/>
                </a:rPr>
                <a:t>X</a:t>
              </a:r>
              <a:endParaRPr lang="en-US" sz="1400">
                <a:latin typeface="Arial" pitchFamily="34" charset="0"/>
                <a:cs typeface="Arial" pitchFamily="34" charset="0"/>
              </a:endParaRPr>
            </a:p>
          </p:txBody>
        </p:sp>
        <p:sp>
          <p:nvSpPr>
            <p:cNvPr id="104528" name="Rectangle 80"/>
            <p:cNvSpPr>
              <a:spLocks noChangeArrowheads="1"/>
            </p:cNvSpPr>
            <p:nvPr/>
          </p:nvSpPr>
          <p:spPr bwMode="auto">
            <a:xfrm>
              <a:off x="1754" y="1080"/>
              <a:ext cx="154"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529" name="Rectangle 81"/>
            <p:cNvSpPr>
              <a:spLocks noChangeArrowheads="1"/>
            </p:cNvSpPr>
            <p:nvPr/>
          </p:nvSpPr>
          <p:spPr bwMode="auto">
            <a:xfrm>
              <a:off x="1808" y="1101"/>
              <a:ext cx="28" cy="141"/>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pitchFamily="34" charset="0"/>
                  <a:cs typeface="Arial" pitchFamily="34" charset="0"/>
                </a:rPr>
                <a:t>X</a:t>
              </a:r>
              <a:endParaRPr lang="en-US" sz="1400">
                <a:latin typeface="Arial" pitchFamily="34" charset="0"/>
                <a:cs typeface="Arial" pitchFamily="34" charset="0"/>
              </a:endParaRPr>
            </a:p>
          </p:txBody>
        </p:sp>
        <p:sp>
          <p:nvSpPr>
            <p:cNvPr id="104530" name="Rectangle 82"/>
            <p:cNvSpPr>
              <a:spLocks noChangeArrowheads="1"/>
            </p:cNvSpPr>
            <p:nvPr/>
          </p:nvSpPr>
          <p:spPr bwMode="auto">
            <a:xfrm>
              <a:off x="1602" y="1080"/>
              <a:ext cx="154"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531" name="Rectangle 83"/>
            <p:cNvSpPr>
              <a:spLocks noChangeArrowheads="1"/>
            </p:cNvSpPr>
            <p:nvPr/>
          </p:nvSpPr>
          <p:spPr bwMode="auto">
            <a:xfrm>
              <a:off x="755" y="1080"/>
              <a:ext cx="849"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532" name="Rectangle 84"/>
            <p:cNvSpPr>
              <a:spLocks noChangeArrowheads="1"/>
            </p:cNvSpPr>
            <p:nvPr/>
          </p:nvSpPr>
          <p:spPr bwMode="auto">
            <a:xfrm>
              <a:off x="785" y="1101"/>
              <a:ext cx="83" cy="141"/>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pitchFamily="34" charset="0"/>
                  <a:cs typeface="Arial" pitchFamily="34" charset="0"/>
                </a:rPr>
                <a:t>1SG</a:t>
              </a:r>
              <a:endParaRPr lang="en-US" sz="1400">
                <a:latin typeface="Arial" pitchFamily="34" charset="0"/>
                <a:cs typeface="Arial" pitchFamily="34" charset="0"/>
              </a:endParaRPr>
            </a:p>
          </p:txBody>
        </p:sp>
        <p:sp>
          <p:nvSpPr>
            <p:cNvPr id="104533" name="Rectangle 85"/>
            <p:cNvSpPr>
              <a:spLocks noChangeArrowheads="1"/>
            </p:cNvSpPr>
            <p:nvPr/>
          </p:nvSpPr>
          <p:spPr bwMode="auto">
            <a:xfrm>
              <a:off x="1906" y="931"/>
              <a:ext cx="154"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534" name="Rectangle 86"/>
            <p:cNvSpPr>
              <a:spLocks noChangeArrowheads="1"/>
            </p:cNvSpPr>
            <p:nvPr/>
          </p:nvSpPr>
          <p:spPr bwMode="auto">
            <a:xfrm>
              <a:off x="1960" y="954"/>
              <a:ext cx="28" cy="141"/>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pitchFamily="34" charset="0"/>
                  <a:cs typeface="Arial" pitchFamily="34" charset="0"/>
                </a:rPr>
                <a:t>X</a:t>
              </a:r>
              <a:endParaRPr lang="en-US" sz="1400">
                <a:latin typeface="Arial" pitchFamily="34" charset="0"/>
                <a:cs typeface="Arial" pitchFamily="34" charset="0"/>
              </a:endParaRPr>
            </a:p>
          </p:txBody>
        </p:sp>
        <p:sp>
          <p:nvSpPr>
            <p:cNvPr id="104535" name="Rectangle 87"/>
            <p:cNvSpPr>
              <a:spLocks noChangeArrowheads="1"/>
            </p:cNvSpPr>
            <p:nvPr/>
          </p:nvSpPr>
          <p:spPr bwMode="auto">
            <a:xfrm>
              <a:off x="1754" y="931"/>
              <a:ext cx="154"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536" name="Rectangle 88"/>
            <p:cNvSpPr>
              <a:spLocks noChangeArrowheads="1"/>
            </p:cNvSpPr>
            <p:nvPr/>
          </p:nvSpPr>
          <p:spPr bwMode="auto">
            <a:xfrm>
              <a:off x="1808" y="954"/>
              <a:ext cx="28" cy="141"/>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pitchFamily="34" charset="0"/>
                  <a:cs typeface="Arial" pitchFamily="34" charset="0"/>
                </a:rPr>
                <a:t>X</a:t>
              </a:r>
              <a:endParaRPr lang="en-US" sz="1400">
                <a:latin typeface="Arial" pitchFamily="34" charset="0"/>
                <a:cs typeface="Arial" pitchFamily="34" charset="0"/>
              </a:endParaRPr>
            </a:p>
          </p:txBody>
        </p:sp>
        <p:sp>
          <p:nvSpPr>
            <p:cNvPr id="104537" name="Rectangle 89"/>
            <p:cNvSpPr>
              <a:spLocks noChangeArrowheads="1"/>
            </p:cNvSpPr>
            <p:nvPr/>
          </p:nvSpPr>
          <p:spPr bwMode="auto">
            <a:xfrm>
              <a:off x="1602" y="931"/>
              <a:ext cx="154"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538" name="Rectangle 90"/>
            <p:cNvSpPr>
              <a:spLocks noChangeArrowheads="1"/>
            </p:cNvSpPr>
            <p:nvPr/>
          </p:nvSpPr>
          <p:spPr bwMode="auto">
            <a:xfrm>
              <a:off x="1656" y="954"/>
              <a:ext cx="28" cy="141"/>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pitchFamily="34" charset="0"/>
                  <a:cs typeface="Arial" pitchFamily="34" charset="0"/>
                </a:rPr>
                <a:t>X</a:t>
              </a:r>
              <a:endParaRPr lang="en-US" sz="1400">
                <a:latin typeface="Arial" pitchFamily="34" charset="0"/>
                <a:cs typeface="Arial" pitchFamily="34" charset="0"/>
              </a:endParaRPr>
            </a:p>
          </p:txBody>
        </p:sp>
        <p:sp>
          <p:nvSpPr>
            <p:cNvPr id="104539" name="Rectangle 91"/>
            <p:cNvSpPr>
              <a:spLocks noChangeArrowheads="1"/>
            </p:cNvSpPr>
            <p:nvPr/>
          </p:nvSpPr>
          <p:spPr bwMode="auto">
            <a:xfrm>
              <a:off x="755" y="931"/>
              <a:ext cx="849"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540" name="Rectangle 92"/>
            <p:cNvSpPr>
              <a:spLocks noChangeArrowheads="1"/>
            </p:cNvSpPr>
            <p:nvPr/>
          </p:nvSpPr>
          <p:spPr bwMode="auto">
            <a:xfrm>
              <a:off x="785" y="954"/>
              <a:ext cx="85" cy="141"/>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pitchFamily="34" charset="0"/>
                  <a:cs typeface="Arial" pitchFamily="34" charset="0"/>
                </a:rPr>
                <a:t>FSO</a:t>
              </a:r>
              <a:endParaRPr lang="en-US" sz="1400">
                <a:latin typeface="Arial" pitchFamily="34" charset="0"/>
                <a:cs typeface="Arial" pitchFamily="34" charset="0"/>
              </a:endParaRPr>
            </a:p>
          </p:txBody>
        </p:sp>
        <p:sp>
          <p:nvSpPr>
            <p:cNvPr id="104541" name="Rectangle 93"/>
            <p:cNvSpPr>
              <a:spLocks noChangeArrowheads="1"/>
            </p:cNvSpPr>
            <p:nvPr/>
          </p:nvSpPr>
          <p:spPr bwMode="auto">
            <a:xfrm>
              <a:off x="1906" y="782"/>
              <a:ext cx="154" cy="151"/>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542" name="Rectangle 94"/>
            <p:cNvSpPr>
              <a:spLocks noChangeArrowheads="1"/>
            </p:cNvSpPr>
            <p:nvPr/>
          </p:nvSpPr>
          <p:spPr bwMode="auto">
            <a:xfrm>
              <a:off x="1960" y="806"/>
              <a:ext cx="28" cy="141"/>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pitchFamily="34" charset="0"/>
                  <a:cs typeface="Arial" pitchFamily="34" charset="0"/>
                </a:rPr>
                <a:t>X</a:t>
              </a:r>
              <a:endParaRPr lang="en-US" sz="1400">
                <a:latin typeface="Arial" pitchFamily="34" charset="0"/>
                <a:cs typeface="Arial" pitchFamily="34" charset="0"/>
              </a:endParaRPr>
            </a:p>
          </p:txBody>
        </p:sp>
        <p:sp>
          <p:nvSpPr>
            <p:cNvPr id="104543" name="Rectangle 95"/>
            <p:cNvSpPr>
              <a:spLocks noChangeArrowheads="1"/>
            </p:cNvSpPr>
            <p:nvPr/>
          </p:nvSpPr>
          <p:spPr bwMode="auto">
            <a:xfrm>
              <a:off x="1754" y="782"/>
              <a:ext cx="154" cy="151"/>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544" name="Rectangle 96"/>
            <p:cNvSpPr>
              <a:spLocks noChangeArrowheads="1"/>
            </p:cNvSpPr>
            <p:nvPr/>
          </p:nvSpPr>
          <p:spPr bwMode="auto">
            <a:xfrm>
              <a:off x="1808" y="806"/>
              <a:ext cx="28" cy="141"/>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pitchFamily="34" charset="0"/>
                  <a:cs typeface="Arial" pitchFamily="34" charset="0"/>
                </a:rPr>
                <a:t>X</a:t>
              </a:r>
              <a:endParaRPr lang="en-US" sz="1400">
                <a:latin typeface="Arial" pitchFamily="34" charset="0"/>
                <a:cs typeface="Arial" pitchFamily="34" charset="0"/>
              </a:endParaRPr>
            </a:p>
          </p:txBody>
        </p:sp>
        <p:sp>
          <p:nvSpPr>
            <p:cNvPr id="104545" name="Rectangle 97"/>
            <p:cNvSpPr>
              <a:spLocks noChangeArrowheads="1"/>
            </p:cNvSpPr>
            <p:nvPr/>
          </p:nvSpPr>
          <p:spPr bwMode="auto">
            <a:xfrm>
              <a:off x="1602" y="782"/>
              <a:ext cx="154" cy="151"/>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546" name="Rectangle 98"/>
            <p:cNvSpPr>
              <a:spLocks noChangeArrowheads="1"/>
            </p:cNvSpPr>
            <p:nvPr/>
          </p:nvSpPr>
          <p:spPr bwMode="auto">
            <a:xfrm>
              <a:off x="1656" y="806"/>
              <a:ext cx="28" cy="141"/>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pitchFamily="34" charset="0"/>
                  <a:cs typeface="Arial" pitchFamily="34" charset="0"/>
                </a:rPr>
                <a:t>X</a:t>
              </a:r>
              <a:endParaRPr lang="en-US" sz="1400">
                <a:latin typeface="Arial" pitchFamily="34" charset="0"/>
                <a:cs typeface="Arial" pitchFamily="34" charset="0"/>
              </a:endParaRPr>
            </a:p>
          </p:txBody>
        </p:sp>
        <p:sp>
          <p:nvSpPr>
            <p:cNvPr id="104547" name="Rectangle 99"/>
            <p:cNvSpPr>
              <a:spLocks noChangeArrowheads="1"/>
            </p:cNvSpPr>
            <p:nvPr/>
          </p:nvSpPr>
          <p:spPr bwMode="auto">
            <a:xfrm>
              <a:off x="755" y="782"/>
              <a:ext cx="849" cy="151"/>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548" name="Rectangle 100"/>
            <p:cNvSpPr>
              <a:spLocks noChangeArrowheads="1"/>
            </p:cNvSpPr>
            <p:nvPr/>
          </p:nvSpPr>
          <p:spPr bwMode="auto">
            <a:xfrm>
              <a:off x="785" y="806"/>
              <a:ext cx="60" cy="141"/>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pitchFamily="34" charset="0"/>
                  <a:cs typeface="Arial" pitchFamily="34" charset="0"/>
                </a:rPr>
                <a:t>XO</a:t>
              </a:r>
              <a:endParaRPr lang="en-US" sz="1400">
                <a:latin typeface="Arial" pitchFamily="34" charset="0"/>
                <a:cs typeface="Arial" pitchFamily="34" charset="0"/>
              </a:endParaRPr>
            </a:p>
          </p:txBody>
        </p:sp>
        <p:sp>
          <p:nvSpPr>
            <p:cNvPr id="104549" name="Rectangle 101"/>
            <p:cNvSpPr>
              <a:spLocks noChangeArrowheads="1"/>
            </p:cNvSpPr>
            <p:nvPr/>
          </p:nvSpPr>
          <p:spPr bwMode="auto">
            <a:xfrm>
              <a:off x="1906" y="634"/>
              <a:ext cx="154"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550" name="Rectangle 102"/>
            <p:cNvSpPr>
              <a:spLocks noChangeArrowheads="1"/>
            </p:cNvSpPr>
            <p:nvPr/>
          </p:nvSpPr>
          <p:spPr bwMode="auto">
            <a:xfrm>
              <a:off x="1960" y="656"/>
              <a:ext cx="28" cy="141"/>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pitchFamily="34" charset="0"/>
                  <a:cs typeface="Arial" pitchFamily="34" charset="0"/>
                </a:rPr>
                <a:t>X</a:t>
              </a:r>
              <a:endParaRPr lang="en-US" sz="1400">
                <a:latin typeface="Arial" pitchFamily="34" charset="0"/>
                <a:cs typeface="Arial" pitchFamily="34" charset="0"/>
              </a:endParaRPr>
            </a:p>
          </p:txBody>
        </p:sp>
        <p:sp>
          <p:nvSpPr>
            <p:cNvPr id="104551" name="Rectangle 103"/>
            <p:cNvSpPr>
              <a:spLocks noChangeArrowheads="1"/>
            </p:cNvSpPr>
            <p:nvPr/>
          </p:nvSpPr>
          <p:spPr bwMode="auto">
            <a:xfrm>
              <a:off x="1754" y="634"/>
              <a:ext cx="154"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552" name="Rectangle 104"/>
            <p:cNvSpPr>
              <a:spLocks noChangeArrowheads="1"/>
            </p:cNvSpPr>
            <p:nvPr/>
          </p:nvSpPr>
          <p:spPr bwMode="auto">
            <a:xfrm>
              <a:off x="1808" y="656"/>
              <a:ext cx="28" cy="141"/>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pitchFamily="34" charset="0"/>
                  <a:cs typeface="Arial" pitchFamily="34" charset="0"/>
                </a:rPr>
                <a:t>X</a:t>
              </a:r>
              <a:endParaRPr lang="en-US" sz="1400">
                <a:latin typeface="Arial" pitchFamily="34" charset="0"/>
                <a:cs typeface="Arial" pitchFamily="34" charset="0"/>
              </a:endParaRPr>
            </a:p>
          </p:txBody>
        </p:sp>
        <p:sp>
          <p:nvSpPr>
            <p:cNvPr id="104553" name="Rectangle 105"/>
            <p:cNvSpPr>
              <a:spLocks noChangeArrowheads="1"/>
            </p:cNvSpPr>
            <p:nvPr/>
          </p:nvSpPr>
          <p:spPr bwMode="auto">
            <a:xfrm>
              <a:off x="1602" y="634"/>
              <a:ext cx="154"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554" name="Rectangle 106"/>
            <p:cNvSpPr>
              <a:spLocks noChangeArrowheads="1"/>
            </p:cNvSpPr>
            <p:nvPr/>
          </p:nvSpPr>
          <p:spPr bwMode="auto">
            <a:xfrm>
              <a:off x="1656" y="656"/>
              <a:ext cx="28" cy="141"/>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pitchFamily="34" charset="0"/>
                  <a:cs typeface="Arial" pitchFamily="34" charset="0"/>
                </a:rPr>
                <a:t>X</a:t>
              </a:r>
              <a:endParaRPr lang="en-US" sz="1400">
                <a:latin typeface="Arial" pitchFamily="34" charset="0"/>
                <a:cs typeface="Arial" pitchFamily="34" charset="0"/>
              </a:endParaRPr>
            </a:p>
          </p:txBody>
        </p:sp>
        <p:sp>
          <p:nvSpPr>
            <p:cNvPr id="104555" name="Rectangle 107"/>
            <p:cNvSpPr>
              <a:spLocks noChangeArrowheads="1"/>
            </p:cNvSpPr>
            <p:nvPr/>
          </p:nvSpPr>
          <p:spPr bwMode="auto">
            <a:xfrm>
              <a:off x="755" y="634"/>
              <a:ext cx="849"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556" name="Rectangle 108"/>
            <p:cNvSpPr>
              <a:spLocks noChangeArrowheads="1"/>
            </p:cNvSpPr>
            <p:nvPr/>
          </p:nvSpPr>
          <p:spPr bwMode="auto">
            <a:xfrm>
              <a:off x="785" y="656"/>
              <a:ext cx="90" cy="141"/>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pitchFamily="34" charset="0"/>
                  <a:cs typeface="Arial" pitchFamily="34" charset="0"/>
                </a:rPr>
                <a:t>CDR</a:t>
              </a:r>
              <a:endParaRPr lang="en-US" sz="1400">
                <a:latin typeface="Arial" pitchFamily="34" charset="0"/>
                <a:cs typeface="Arial" pitchFamily="34" charset="0"/>
              </a:endParaRPr>
            </a:p>
          </p:txBody>
        </p:sp>
        <p:sp>
          <p:nvSpPr>
            <p:cNvPr id="104557" name="Rectangle 109"/>
            <p:cNvSpPr>
              <a:spLocks noChangeArrowheads="1"/>
            </p:cNvSpPr>
            <p:nvPr/>
          </p:nvSpPr>
          <p:spPr bwMode="auto">
            <a:xfrm>
              <a:off x="1906" y="485"/>
              <a:ext cx="154"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558" name="Rectangle 110"/>
            <p:cNvSpPr>
              <a:spLocks noChangeArrowheads="1"/>
            </p:cNvSpPr>
            <p:nvPr/>
          </p:nvSpPr>
          <p:spPr bwMode="auto">
            <a:xfrm>
              <a:off x="1958" y="503"/>
              <a:ext cx="30" cy="141"/>
            </a:xfrm>
            <a:prstGeom prst="rect">
              <a:avLst/>
            </a:prstGeom>
            <a:noFill/>
            <a:ln w="9525">
              <a:noFill/>
              <a:miter lim="800000"/>
              <a:headEnd/>
              <a:tailEnd/>
            </a:ln>
          </p:spPr>
          <p:txBody>
            <a:bodyPr wrap="none" lIns="0" tIns="0" rIns="0" bIns="0">
              <a:spAutoFit/>
            </a:bodyPr>
            <a:lstStyle/>
            <a:p>
              <a:pPr eaLnBrk="0" hangingPunct="0"/>
              <a:r>
                <a:rPr lang="en-US" sz="1400" b="1">
                  <a:solidFill>
                    <a:srgbClr val="000000"/>
                  </a:solidFill>
                  <a:latin typeface="Arial" pitchFamily="34" charset="0"/>
                  <a:cs typeface="Arial" pitchFamily="34" charset="0"/>
                </a:rPr>
                <a:t>C</a:t>
              </a:r>
              <a:endParaRPr lang="en-US" sz="1400">
                <a:latin typeface="Arial" pitchFamily="34" charset="0"/>
                <a:cs typeface="Arial" pitchFamily="34" charset="0"/>
              </a:endParaRPr>
            </a:p>
          </p:txBody>
        </p:sp>
        <p:sp>
          <p:nvSpPr>
            <p:cNvPr id="104559" name="Rectangle 111"/>
            <p:cNvSpPr>
              <a:spLocks noChangeArrowheads="1"/>
            </p:cNvSpPr>
            <p:nvPr/>
          </p:nvSpPr>
          <p:spPr bwMode="auto">
            <a:xfrm>
              <a:off x="1754" y="485"/>
              <a:ext cx="154"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560" name="Rectangle 112"/>
            <p:cNvSpPr>
              <a:spLocks noChangeArrowheads="1"/>
            </p:cNvSpPr>
            <p:nvPr/>
          </p:nvSpPr>
          <p:spPr bwMode="auto">
            <a:xfrm>
              <a:off x="1806" y="503"/>
              <a:ext cx="30" cy="141"/>
            </a:xfrm>
            <a:prstGeom prst="rect">
              <a:avLst/>
            </a:prstGeom>
            <a:noFill/>
            <a:ln w="9525">
              <a:noFill/>
              <a:miter lim="800000"/>
              <a:headEnd/>
              <a:tailEnd/>
            </a:ln>
          </p:spPr>
          <p:txBody>
            <a:bodyPr wrap="none" lIns="0" tIns="0" rIns="0" bIns="0">
              <a:spAutoFit/>
            </a:bodyPr>
            <a:lstStyle/>
            <a:p>
              <a:pPr eaLnBrk="0" hangingPunct="0"/>
              <a:r>
                <a:rPr lang="en-US" sz="1400" b="1">
                  <a:solidFill>
                    <a:srgbClr val="000000"/>
                  </a:solidFill>
                  <a:latin typeface="Arial" pitchFamily="34" charset="0"/>
                  <a:cs typeface="Arial" pitchFamily="34" charset="0"/>
                </a:rPr>
                <a:t>B</a:t>
              </a:r>
              <a:endParaRPr lang="en-US" sz="1400">
                <a:latin typeface="Arial" pitchFamily="34" charset="0"/>
                <a:cs typeface="Arial" pitchFamily="34" charset="0"/>
              </a:endParaRPr>
            </a:p>
          </p:txBody>
        </p:sp>
        <p:sp>
          <p:nvSpPr>
            <p:cNvPr id="104561" name="Rectangle 113"/>
            <p:cNvSpPr>
              <a:spLocks noChangeArrowheads="1"/>
            </p:cNvSpPr>
            <p:nvPr/>
          </p:nvSpPr>
          <p:spPr bwMode="auto">
            <a:xfrm>
              <a:off x="1602" y="485"/>
              <a:ext cx="154"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562" name="Rectangle 114"/>
            <p:cNvSpPr>
              <a:spLocks noChangeArrowheads="1"/>
            </p:cNvSpPr>
            <p:nvPr/>
          </p:nvSpPr>
          <p:spPr bwMode="auto">
            <a:xfrm>
              <a:off x="1655" y="503"/>
              <a:ext cx="30" cy="141"/>
            </a:xfrm>
            <a:prstGeom prst="rect">
              <a:avLst/>
            </a:prstGeom>
            <a:noFill/>
            <a:ln w="9525">
              <a:noFill/>
              <a:miter lim="800000"/>
              <a:headEnd/>
              <a:tailEnd/>
            </a:ln>
          </p:spPr>
          <p:txBody>
            <a:bodyPr wrap="none" lIns="0" tIns="0" rIns="0" bIns="0">
              <a:spAutoFit/>
            </a:bodyPr>
            <a:lstStyle/>
            <a:p>
              <a:pPr eaLnBrk="0" hangingPunct="0"/>
              <a:r>
                <a:rPr lang="en-US" sz="1400" b="1">
                  <a:solidFill>
                    <a:srgbClr val="000000"/>
                  </a:solidFill>
                  <a:latin typeface="Arial" pitchFamily="34" charset="0"/>
                  <a:cs typeface="Arial" pitchFamily="34" charset="0"/>
                </a:rPr>
                <a:t>A</a:t>
              </a:r>
              <a:endParaRPr lang="en-US" sz="1400">
                <a:latin typeface="Arial" pitchFamily="34" charset="0"/>
                <a:cs typeface="Arial" pitchFamily="34" charset="0"/>
              </a:endParaRPr>
            </a:p>
          </p:txBody>
        </p:sp>
        <p:sp>
          <p:nvSpPr>
            <p:cNvPr id="104563" name="Rectangle 115"/>
            <p:cNvSpPr>
              <a:spLocks noChangeArrowheads="1"/>
            </p:cNvSpPr>
            <p:nvPr/>
          </p:nvSpPr>
          <p:spPr bwMode="auto">
            <a:xfrm>
              <a:off x="755" y="485"/>
              <a:ext cx="849"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564" name="Rectangle 116"/>
            <p:cNvSpPr>
              <a:spLocks noChangeArrowheads="1"/>
            </p:cNvSpPr>
            <p:nvPr/>
          </p:nvSpPr>
          <p:spPr bwMode="auto">
            <a:xfrm>
              <a:off x="970" y="502"/>
              <a:ext cx="257" cy="141"/>
            </a:xfrm>
            <a:prstGeom prst="rect">
              <a:avLst/>
            </a:prstGeom>
            <a:noFill/>
            <a:ln w="9525">
              <a:noFill/>
              <a:miter lim="800000"/>
              <a:headEnd/>
              <a:tailEnd/>
            </a:ln>
          </p:spPr>
          <p:txBody>
            <a:bodyPr wrap="none" lIns="0" tIns="0" rIns="0" bIns="0">
              <a:spAutoFit/>
            </a:bodyPr>
            <a:lstStyle/>
            <a:p>
              <a:pPr eaLnBrk="0" hangingPunct="0"/>
              <a:r>
                <a:rPr lang="en-US" sz="1400" b="1">
                  <a:solidFill>
                    <a:srgbClr val="000000"/>
                  </a:solidFill>
                  <a:latin typeface="Arial" pitchFamily="34" charset="0"/>
                  <a:cs typeface="Arial" pitchFamily="34" charset="0"/>
                </a:rPr>
                <a:t>PERSONNEL</a:t>
              </a:r>
              <a:endParaRPr lang="en-US" sz="1400">
                <a:latin typeface="Arial" pitchFamily="34" charset="0"/>
                <a:cs typeface="Arial" pitchFamily="34" charset="0"/>
              </a:endParaRPr>
            </a:p>
          </p:txBody>
        </p:sp>
        <p:sp>
          <p:nvSpPr>
            <p:cNvPr id="104565" name="Rectangle 117"/>
            <p:cNvSpPr>
              <a:spLocks noChangeArrowheads="1"/>
            </p:cNvSpPr>
            <p:nvPr/>
          </p:nvSpPr>
          <p:spPr bwMode="auto">
            <a:xfrm>
              <a:off x="750" y="480"/>
              <a:ext cx="1313" cy="10"/>
            </a:xfrm>
            <a:prstGeom prst="rect">
              <a:avLst/>
            </a:prstGeom>
            <a:solidFill>
              <a:srgbClr val="000000"/>
            </a:solidFill>
            <a:ln w="9525">
              <a:noFill/>
              <a:miter lim="800000"/>
              <a:headEnd/>
              <a:tailEnd/>
            </a:ln>
          </p:spPr>
          <p:txBody>
            <a:bodyPr/>
            <a:lstStyle/>
            <a:p>
              <a:endParaRPr lang="en-US">
                <a:latin typeface="Arial" pitchFamily="34" charset="0"/>
                <a:cs typeface="Arial" pitchFamily="34" charset="0"/>
              </a:endParaRPr>
            </a:p>
          </p:txBody>
        </p:sp>
        <p:sp>
          <p:nvSpPr>
            <p:cNvPr id="104566" name="Line 118"/>
            <p:cNvSpPr>
              <a:spLocks noChangeShapeType="1"/>
            </p:cNvSpPr>
            <p:nvPr/>
          </p:nvSpPr>
          <p:spPr bwMode="auto">
            <a:xfrm>
              <a:off x="755" y="634"/>
              <a:ext cx="1303" cy="1"/>
            </a:xfrm>
            <a:prstGeom prst="line">
              <a:avLst/>
            </a:prstGeom>
            <a:noFill/>
            <a:ln w="7938">
              <a:solidFill>
                <a:srgbClr val="000000"/>
              </a:solidFill>
              <a:round/>
              <a:headEnd/>
              <a:tailEnd/>
            </a:ln>
          </p:spPr>
          <p:txBody>
            <a:bodyPr/>
            <a:lstStyle/>
            <a:p>
              <a:endParaRPr lang="en-US">
                <a:latin typeface="Arial" pitchFamily="34" charset="0"/>
                <a:cs typeface="Arial" pitchFamily="34" charset="0"/>
              </a:endParaRPr>
            </a:p>
          </p:txBody>
        </p:sp>
        <p:sp>
          <p:nvSpPr>
            <p:cNvPr id="104567" name="Line 119"/>
            <p:cNvSpPr>
              <a:spLocks noChangeShapeType="1"/>
            </p:cNvSpPr>
            <p:nvPr/>
          </p:nvSpPr>
          <p:spPr bwMode="auto">
            <a:xfrm>
              <a:off x="755" y="782"/>
              <a:ext cx="1303" cy="1"/>
            </a:xfrm>
            <a:prstGeom prst="line">
              <a:avLst/>
            </a:prstGeom>
            <a:noFill/>
            <a:ln w="7938">
              <a:solidFill>
                <a:srgbClr val="000000"/>
              </a:solidFill>
              <a:round/>
              <a:headEnd/>
              <a:tailEnd/>
            </a:ln>
          </p:spPr>
          <p:txBody>
            <a:bodyPr/>
            <a:lstStyle/>
            <a:p>
              <a:endParaRPr lang="en-US">
                <a:latin typeface="Arial" pitchFamily="34" charset="0"/>
                <a:cs typeface="Arial" pitchFamily="34" charset="0"/>
              </a:endParaRPr>
            </a:p>
          </p:txBody>
        </p:sp>
        <p:sp>
          <p:nvSpPr>
            <p:cNvPr id="104568" name="Line 120"/>
            <p:cNvSpPr>
              <a:spLocks noChangeShapeType="1"/>
            </p:cNvSpPr>
            <p:nvPr/>
          </p:nvSpPr>
          <p:spPr bwMode="auto">
            <a:xfrm>
              <a:off x="755" y="931"/>
              <a:ext cx="1303" cy="1"/>
            </a:xfrm>
            <a:prstGeom prst="line">
              <a:avLst/>
            </a:prstGeom>
            <a:noFill/>
            <a:ln w="7938">
              <a:solidFill>
                <a:srgbClr val="000000"/>
              </a:solidFill>
              <a:round/>
              <a:headEnd/>
              <a:tailEnd/>
            </a:ln>
          </p:spPr>
          <p:txBody>
            <a:bodyPr/>
            <a:lstStyle/>
            <a:p>
              <a:endParaRPr lang="en-US">
                <a:latin typeface="Arial" pitchFamily="34" charset="0"/>
                <a:cs typeface="Arial" pitchFamily="34" charset="0"/>
              </a:endParaRPr>
            </a:p>
          </p:txBody>
        </p:sp>
        <p:sp>
          <p:nvSpPr>
            <p:cNvPr id="104569" name="Line 121"/>
            <p:cNvSpPr>
              <a:spLocks noChangeShapeType="1"/>
            </p:cNvSpPr>
            <p:nvPr/>
          </p:nvSpPr>
          <p:spPr bwMode="auto">
            <a:xfrm>
              <a:off x="755" y="1080"/>
              <a:ext cx="1303" cy="1"/>
            </a:xfrm>
            <a:prstGeom prst="line">
              <a:avLst/>
            </a:prstGeom>
            <a:noFill/>
            <a:ln w="7938">
              <a:solidFill>
                <a:srgbClr val="000000"/>
              </a:solidFill>
              <a:round/>
              <a:headEnd/>
              <a:tailEnd/>
            </a:ln>
          </p:spPr>
          <p:txBody>
            <a:bodyPr/>
            <a:lstStyle/>
            <a:p>
              <a:endParaRPr lang="en-US">
                <a:latin typeface="Arial" pitchFamily="34" charset="0"/>
                <a:cs typeface="Arial" pitchFamily="34" charset="0"/>
              </a:endParaRPr>
            </a:p>
          </p:txBody>
        </p:sp>
        <p:sp>
          <p:nvSpPr>
            <p:cNvPr id="104570" name="Line 122"/>
            <p:cNvSpPr>
              <a:spLocks noChangeShapeType="1"/>
            </p:cNvSpPr>
            <p:nvPr/>
          </p:nvSpPr>
          <p:spPr bwMode="auto">
            <a:xfrm>
              <a:off x="755" y="1229"/>
              <a:ext cx="1303" cy="1"/>
            </a:xfrm>
            <a:prstGeom prst="line">
              <a:avLst/>
            </a:prstGeom>
            <a:noFill/>
            <a:ln w="7938">
              <a:solidFill>
                <a:srgbClr val="000000"/>
              </a:solidFill>
              <a:round/>
              <a:headEnd/>
              <a:tailEnd/>
            </a:ln>
          </p:spPr>
          <p:txBody>
            <a:bodyPr/>
            <a:lstStyle/>
            <a:p>
              <a:endParaRPr lang="en-US">
                <a:latin typeface="Arial" pitchFamily="34" charset="0"/>
                <a:cs typeface="Arial" pitchFamily="34" charset="0"/>
              </a:endParaRPr>
            </a:p>
          </p:txBody>
        </p:sp>
        <p:sp>
          <p:nvSpPr>
            <p:cNvPr id="104571" name="Line 123"/>
            <p:cNvSpPr>
              <a:spLocks noChangeShapeType="1"/>
            </p:cNvSpPr>
            <p:nvPr/>
          </p:nvSpPr>
          <p:spPr bwMode="auto">
            <a:xfrm>
              <a:off x="755" y="1378"/>
              <a:ext cx="1303" cy="1"/>
            </a:xfrm>
            <a:prstGeom prst="line">
              <a:avLst/>
            </a:prstGeom>
            <a:noFill/>
            <a:ln w="7938">
              <a:solidFill>
                <a:srgbClr val="000000"/>
              </a:solidFill>
              <a:round/>
              <a:headEnd/>
              <a:tailEnd/>
            </a:ln>
          </p:spPr>
          <p:txBody>
            <a:bodyPr/>
            <a:lstStyle/>
            <a:p>
              <a:endParaRPr lang="en-US">
                <a:latin typeface="Arial" pitchFamily="34" charset="0"/>
                <a:cs typeface="Arial" pitchFamily="34" charset="0"/>
              </a:endParaRPr>
            </a:p>
          </p:txBody>
        </p:sp>
        <p:sp>
          <p:nvSpPr>
            <p:cNvPr id="104572" name="Line 124"/>
            <p:cNvSpPr>
              <a:spLocks noChangeShapeType="1"/>
            </p:cNvSpPr>
            <p:nvPr/>
          </p:nvSpPr>
          <p:spPr bwMode="auto">
            <a:xfrm>
              <a:off x="755" y="1527"/>
              <a:ext cx="1303" cy="1"/>
            </a:xfrm>
            <a:prstGeom prst="line">
              <a:avLst/>
            </a:prstGeom>
            <a:noFill/>
            <a:ln w="7938">
              <a:solidFill>
                <a:srgbClr val="000000"/>
              </a:solidFill>
              <a:round/>
              <a:headEnd/>
              <a:tailEnd/>
            </a:ln>
          </p:spPr>
          <p:txBody>
            <a:bodyPr/>
            <a:lstStyle/>
            <a:p>
              <a:endParaRPr lang="en-US">
                <a:latin typeface="Arial" pitchFamily="34" charset="0"/>
                <a:cs typeface="Arial" pitchFamily="34" charset="0"/>
              </a:endParaRPr>
            </a:p>
          </p:txBody>
        </p:sp>
        <p:sp>
          <p:nvSpPr>
            <p:cNvPr id="104573" name="Line 125"/>
            <p:cNvSpPr>
              <a:spLocks noChangeShapeType="1"/>
            </p:cNvSpPr>
            <p:nvPr/>
          </p:nvSpPr>
          <p:spPr bwMode="auto">
            <a:xfrm>
              <a:off x="755" y="1676"/>
              <a:ext cx="1303" cy="1"/>
            </a:xfrm>
            <a:prstGeom prst="line">
              <a:avLst/>
            </a:prstGeom>
            <a:noFill/>
            <a:ln w="7938">
              <a:solidFill>
                <a:srgbClr val="000000"/>
              </a:solidFill>
              <a:round/>
              <a:headEnd/>
              <a:tailEnd/>
            </a:ln>
          </p:spPr>
          <p:txBody>
            <a:bodyPr/>
            <a:lstStyle/>
            <a:p>
              <a:endParaRPr lang="en-US">
                <a:latin typeface="Arial" pitchFamily="34" charset="0"/>
                <a:cs typeface="Arial" pitchFamily="34" charset="0"/>
              </a:endParaRPr>
            </a:p>
          </p:txBody>
        </p:sp>
        <p:sp>
          <p:nvSpPr>
            <p:cNvPr id="104574" name="Line 126"/>
            <p:cNvSpPr>
              <a:spLocks noChangeShapeType="1"/>
            </p:cNvSpPr>
            <p:nvPr/>
          </p:nvSpPr>
          <p:spPr bwMode="auto">
            <a:xfrm>
              <a:off x="755" y="1825"/>
              <a:ext cx="1303" cy="1"/>
            </a:xfrm>
            <a:prstGeom prst="line">
              <a:avLst/>
            </a:prstGeom>
            <a:noFill/>
            <a:ln w="7938">
              <a:solidFill>
                <a:srgbClr val="000000"/>
              </a:solidFill>
              <a:round/>
              <a:headEnd/>
              <a:tailEnd/>
            </a:ln>
          </p:spPr>
          <p:txBody>
            <a:bodyPr/>
            <a:lstStyle/>
            <a:p>
              <a:endParaRPr lang="en-US">
                <a:latin typeface="Arial" pitchFamily="34" charset="0"/>
                <a:cs typeface="Arial" pitchFamily="34" charset="0"/>
              </a:endParaRPr>
            </a:p>
          </p:txBody>
        </p:sp>
        <p:sp>
          <p:nvSpPr>
            <p:cNvPr id="104575" name="Line 127"/>
            <p:cNvSpPr>
              <a:spLocks noChangeShapeType="1"/>
            </p:cNvSpPr>
            <p:nvPr/>
          </p:nvSpPr>
          <p:spPr bwMode="auto">
            <a:xfrm>
              <a:off x="755" y="1974"/>
              <a:ext cx="1303" cy="1"/>
            </a:xfrm>
            <a:prstGeom prst="line">
              <a:avLst/>
            </a:prstGeom>
            <a:noFill/>
            <a:ln w="7938">
              <a:solidFill>
                <a:srgbClr val="000000"/>
              </a:solidFill>
              <a:round/>
              <a:headEnd/>
              <a:tailEnd/>
            </a:ln>
          </p:spPr>
          <p:txBody>
            <a:bodyPr/>
            <a:lstStyle/>
            <a:p>
              <a:endParaRPr lang="en-US">
                <a:latin typeface="Arial" pitchFamily="34" charset="0"/>
                <a:cs typeface="Arial" pitchFamily="34" charset="0"/>
              </a:endParaRPr>
            </a:p>
          </p:txBody>
        </p:sp>
        <p:sp>
          <p:nvSpPr>
            <p:cNvPr id="104576" name="Line 128"/>
            <p:cNvSpPr>
              <a:spLocks noChangeShapeType="1"/>
            </p:cNvSpPr>
            <p:nvPr/>
          </p:nvSpPr>
          <p:spPr bwMode="auto">
            <a:xfrm>
              <a:off x="755" y="2123"/>
              <a:ext cx="1303" cy="1"/>
            </a:xfrm>
            <a:prstGeom prst="line">
              <a:avLst/>
            </a:prstGeom>
            <a:noFill/>
            <a:ln w="7938">
              <a:solidFill>
                <a:srgbClr val="000000"/>
              </a:solidFill>
              <a:round/>
              <a:headEnd/>
              <a:tailEnd/>
            </a:ln>
          </p:spPr>
          <p:txBody>
            <a:bodyPr/>
            <a:lstStyle/>
            <a:p>
              <a:endParaRPr lang="en-US">
                <a:latin typeface="Arial" pitchFamily="34" charset="0"/>
                <a:cs typeface="Arial" pitchFamily="34" charset="0"/>
              </a:endParaRPr>
            </a:p>
          </p:txBody>
        </p:sp>
        <p:sp>
          <p:nvSpPr>
            <p:cNvPr id="104577" name="Line 129"/>
            <p:cNvSpPr>
              <a:spLocks noChangeShapeType="1"/>
            </p:cNvSpPr>
            <p:nvPr/>
          </p:nvSpPr>
          <p:spPr bwMode="auto">
            <a:xfrm>
              <a:off x="755" y="2272"/>
              <a:ext cx="1303" cy="1"/>
            </a:xfrm>
            <a:prstGeom prst="line">
              <a:avLst/>
            </a:prstGeom>
            <a:noFill/>
            <a:ln w="7938">
              <a:solidFill>
                <a:srgbClr val="000000"/>
              </a:solidFill>
              <a:round/>
              <a:headEnd/>
              <a:tailEnd/>
            </a:ln>
          </p:spPr>
          <p:txBody>
            <a:bodyPr/>
            <a:lstStyle/>
            <a:p>
              <a:endParaRPr lang="en-US">
                <a:latin typeface="Arial" pitchFamily="34" charset="0"/>
                <a:cs typeface="Arial" pitchFamily="34" charset="0"/>
              </a:endParaRPr>
            </a:p>
          </p:txBody>
        </p:sp>
        <p:sp>
          <p:nvSpPr>
            <p:cNvPr id="104578" name="Rectangle 130"/>
            <p:cNvSpPr>
              <a:spLocks noChangeArrowheads="1"/>
            </p:cNvSpPr>
            <p:nvPr/>
          </p:nvSpPr>
          <p:spPr bwMode="auto">
            <a:xfrm>
              <a:off x="750" y="2714"/>
              <a:ext cx="1313" cy="10"/>
            </a:xfrm>
            <a:prstGeom prst="rect">
              <a:avLst/>
            </a:prstGeom>
            <a:solidFill>
              <a:srgbClr val="000000"/>
            </a:solidFill>
            <a:ln w="9525">
              <a:noFill/>
              <a:miter lim="800000"/>
              <a:headEnd/>
              <a:tailEnd/>
            </a:ln>
          </p:spPr>
          <p:txBody>
            <a:bodyPr/>
            <a:lstStyle/>
            <a:p>
              <a:endParaRPr lang="en-US">
                <a:latin typeface="Arial" pitchFamily="34" charset="0"/>
                <a:cs typeface="Arial" pitchFamily="34" charset="0"/>
              </a:endParaRPr>
            </a:p>
          </p:txBody>
        </p:sp>
        <p:sp>
          <p:nvSpPr>
            <p:cNvPr id="104579" name="Rectangle 131"/>
            <p:cNvSpPr>
              <a:spLocks noChangeArrowheads="1"/>
            </p:cNvSpPr>
            <p:nvPr/>
          </p:nvSpPr>
          <p:spPr bwMode="auto">
            <a:xfrm>
              <a:off x="750" y="480"/>
              <a:ext cx="10" cy="2243"/>
            </a:xfrm>
            <a:prstGeom prst="rect">
              <a:avLst/>
            </a:prstGeom>
            <a:solidFill>
              <a:srgbClr val="000000"/>
            </a:solidFill>
            <a:ln w="9525">
              <a:noFill/>
              <a:miter lim="800000"/>
              <a:headEnd/>
              <a:tailEnd/>
            </a:ln>
          </p:spPr>
          <p:txBody>
            <a:bodyPr/>
            <a:lstStyle/>
            <a:p>
              <a:endParaRPr lang="en-US">
                <a:latin typeface="Arial" pitchFamily="34" charset="0"/>
                <a:cs typeface="Arial" pitchFamily="34" charset="0"/>
              </a:endParaRPr>
            </a:p>
          </p:txBody>
        </p:sp>
        <p:sp>
          <p:nvSpPr>
            <p:cNvPr id="104580" name="Line 132"/>
            <p:cNvSpPr>
              <a:spLocks noChangeShapeType="1"/>
            </p:cNvSpPr>
            <p:nvPr/>
          </p:nvSpPr>
          <p:spPr bwMode="auto">
            <a:xfrm>
              <a:off x="1602" y="485"/>
              <a:ext cx="1" cy="2234"/>
            </a:xfrm>
            <a:prstGeom prst="line">
              <a:avLst/>
            </a:prstGeom>
            <a:noFill/>
            <a:ln w="7938">
              <a:solidFill>
                <a:srgbClr val="000000"/>
              </a:solidFill>
              <a:round/>
              <a:headEnd/>
              <a:tailEnd/>
            </a:ln>
          </p:spPr>
          <p:txBody>
            <a:bodyPr/>
            <a:lstStyle/>
            <a:p>
              <a:endParaRPr lang="en-US">
                <a:latin typeface="Arial" pitchFamily="34" charset="0"/>
                <a:cs typeface="Arial" pitchFamily="34" charset="0"/>
              </a:endParaRPr>
            </a:p>
          </p:txBody>
        </p:sp>
        <p:sp>
          <p:nvSpPr>
            <p:cNvPr id="104581" name="Line 133"/>
            <p:cNvSpPr>
              <a:spLocks noChangeShapeType="1"/>
            </p:cNvSpPr>
            <p:nvPr/>
          </p:nvSpPr>
          <p:spPr bwMode="auto">
            <a:xfrm>
              <a:off x="1754" y="485"/>
              <a:ext cx="1" cy="2234"/>
            </a:xfrm>
            <a:prstGeom prst="line">
              <a:avLst/>
            </a:prstGeom>
            <a:noFill/>
            <a:ln w="7938">
              <a:solidFill>
                <a:srgbClr val="000000"/>
              </a:solidFill>
              <a:round/>
              <a:headEnd/>
              <a:tailEnd/>
            </a:ln>
          </p:spPr>
          <p:txBody>
            <a:bodyPr/>
            <a:lstStyle/>
            <a:p>
              <a:endParaRPr lang="en-US">
                <a:latin typeface="Arial" pitchFamily="34" charset="0"/>
                <a:cs typeface="Arial" pitchFamily="34" charset="0"/>
              </a:endParaRPr>
            </a:p>
          </p:txBody>
        </p:sp>
        <p:sp>
          <p:nvSpPr>
            <p:cNvPr id="104582" name="Line 134"/>
            <p:cNvSpPr>
              <a:spLocks noChangeShapeType="1"/>
            </p:cNvSpPr>
            <p:nvPr/>
          </p:nvSpPr>
          <p:spPr bwMode="auto">
            <a:xfrm>
              <a:off x="1906" y="485"/>
              <a:ext cx="1" cy="2234"/>
            </a:xfrm>
            <a:prstGeom prst="line">
              <a:avLst/>
            </a:prstGeom>
            <a:noFill/>
            <a:ln w="7938">
              <a:solidFill>
                <a:srgbClr val="000000"/>
              </a:solidFill>
              <a:round/>
              <a:headEnd/>
              <a:tailEnd/>
            </a:ln>
          </p:spPr>
          <p:txBody>
            <a:bodyPr/>
            <a:lstStyle/>
            <a:p>
              <a:endParaRPr lang="en-US">
                <a:latin typeface="Arial" pitchFamily="34" charset="0"/>
                <a:cs typeface="Arial" pitchFamily="34" charset="0"/>
              </a:endParaRPr>
            </a:p>
          </p:txBody>
        </p:sp>
        <p:sp>
          <p:nvSpPr>
            <p:cNvPr id="104583" name="Rectangle 135"/>
            <p:cNvSpPr>
              <a:spLocks noChangeArrowheads="1"/>
            </p:cNvSpPr>
            <p:nvPr/>
          </p:nvSpPr>
          <p:spPr bwMode="auto">
            <a:xfrm>
              <a:off x="2054" y="480"/>
              <a:ext cx="10" cy="2243"/>
            </a:xfrm>
            <a:prstGeom prst="rect">
              <a:avLst/>
            </a:prstGeom>
            <a:solidFill>
              <a:srgbClr val="000000"/>
            </a:solidFill>
            <a:ln w="9525">
              <a:noFill/>
              <a:miter lim="800000"/>
              <a:headEnd/>
              <a:tailEnd/>
            </a:ln>
          </p:spPr>
          <p:txBody>
            <a:bodyPr/>
            <a:lstStyle/>
            <a:p>
              <a:endParaRPr lang="en-US">
                <a:latin typeface="Arial" pitchFamily="34" charset="0"/>
                <a:cs typeface="Arial" pitchFamily="34" charset="0"/>
              </a:endParaRPr>
            </a:p>
          </p:txBody>
        </p:sp>
        <p:sp>
          <p:nvSpPr>
            <p:cNvPr id="104584" name="Line 136"/>
            <p:cNvSpPr>
              <a:spLocks noChangeShapeType="1"/>
            </p:cNvSpPr>
            <p:nvPr/>
          </p:nvSpPr>
          <p:spPr bwMode="auto">
            <a:xfrm>
              <a:off x="755" y="2421"/>
              <a:ext cx="1303" cy="1"/>
            </a:xfrm>
            <a:prstGeom prst="line">
              <a:avLst/>
            </a:prstGeom>
            <a:noFill/>
            <a:ln w="7938">
              <a:solidFill>
                <a:srgbClr val="000000"/>
              </a:solidFill>
              <a:round/>
              <a:headEnd/>
              <a:tailEnd/>
            </a:ln>
          </p:spPr>
          <p:txBody>
            <a:bodyPr/>
            <a:lstStyle/>
            <a:p>
              <a:endParaRPr lang="en-US">
                <a:latin typeface="Arial" pitchFamily="34" charset="0"/>
                <a:cs typeface="Arial" pitchFamily="34" charset="0"/>
              </a:endParaRPr>
            </a:p>
          </p:txBody>
        </p:sp>
        <p:sp>
          <p:nvSpPr>
            <p:cNvPr id="104585" name="Line 137"/>
            <p:cNvSpPr>
              <a:spLocks noChangeShapeType="1"/>
            </p:cNvSpPr>
            <p:nvPr/>
          </p:nvSpPr>
          <p:spPr bwMode="auto">
            <a:xfrm>
              <a:off x="755" y="2570"/>
              <a:ext cx="1303" cy="1"/>
            </a:xfrm>
            <a:prstGeom prst="line">
              <a:avLst/>
            </a:prstGeom>
            <a:noFill/>
            <a:ln w="7938">
              <a:solidFill>
                <a:srgbClr val="000000"/>
              </a:solidFill>
              <a:round/>
              <a:headEnd/>
              <a:tailEnd/>
            </a:ln>
          </p:spPr>
          <p:txBody>
            <a:bodyPr/>
            <a:lstStyle/>
            <a:p>
              <a:endParaRPr lang="en-US">
                <a:latin typeface="Arial" pitchFamily="34" charset="0"/>
                <a:cs typeface="Arial" pitchFamily="34" charset="0"/>
              </a:endParaRPr>
            </a:p>
          </p:txBody>
        </p:sp>
        <p:sp>
          <p:nvSpPr>
            <p:cNvPr id="104586" name="Rectangle 138"/>
            <p:cNvSpPr>
              <a:spLocks noChangeArrowheads="1"/>
            </p:cNvSpPr>
            <p:nvPr/>
          </p:nvSpPr>
          <p:spPr bwMode="auto">
            <a:xfrm>
              <a:off x="1766" y="1552"/>
              <a:ext cx="154" cy="150"/>
            </a:xfrm>
            <a:prstGeom prst="rect">
              <a:avLst/>
            </a:prstGeom>
            <a:noFill/>
            <a:ln w="9525">
              <a:noFill/>
              <a:miter lim="800000"/>
              <a:headEnd/>
              <a:tailEnd/>
            </a:ln>
          </p:spPr>
          <p:txBody>
            <a:bodyPr/>
            <a:lstStyle/>
            <a:p>
              <a:endParaRPr lang="en-US">
                <a:latin typeface="Arial" pitchFamily="34" charset="0"/>
                <a:cs typeface="Arial" pitchFamily="34" charset="0"/>
              </a:endParaRPr>
            </a:p>
          </p:txBody>
        </p:sp>
        <p:sp>
          <p:nvSpPr>
            <p:cNvPr id="104587" name="Rectangle 139"/>
            <p:cNvSpPr>
              <a:spLocks noChangeArrowheads="1"/>
            </p:cNvSpPr>
            <p:nvPr/>
          </p:nvSpPr>
          <p:spPr bwMode="auto">
            <a:xfrm>
              <a:off x="1820" y="1572"/>
              <a:ext cx="28" cy="141"/>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pitchFamily="34" charset="0"/>
                  <a:cs typeface="Arial" pitchFamily="34" charset="0"/>
                </a:rPr>
                <a:t>X</a:t>
              </a:r>
              <a:endParaRPr lang="en-US" sz="1400">
                <a:latin typeface="Arial" pitchFamily="34" charset="0"/>
                <a:cs typeface="Arial" pitchFamily="34" charset="0"/>
              </a:endParaRPr>
            </a:p>
          </p:txBody>
        </p:sp>
      </p:grpSp>
      <p:sp>
        <p:nvSpPr>
          <p:cNvPr id="104588" name="Text Box 140"/>
          <p:cNvSpPr txBox="1">
            <a:spLocks noChangeArrowheads="1"/>
          </p:cNvSpPr>
          <p:nvPr/>
        </p:nvSpPr>
        <p:spPr bwMode="auto">
          <a:xfrm>
            <a:off x="0" y="4953000"/>
            <a:ext cx="6858000" cy="461665"/>
          </a:xfrm>
          <a:prstGeom prst="rect">
            <a:avLst/>
          </a:prstGeom>
          <a:noFill/>
          <a:ln w="12700">
            <a:noFill/>
            <a:miter lim="800000"/>
            <a:headEnd/>
            <a:tailEnd/>
          </a:ln>
          <a:effectLst/>
        </p:spPr>
        <p:txBody>
          <a:bodyPr wrap="square">
            <a:spAutoFit/>
          </a:bodyPr>
          <a:lstStyle/>
          <a:p>
            <a:pPr algn="ctr" eaLnBrk="0" hangingPunct="0"/>
            <a:r>
              <a:rPr lang="en-US" sz="2400" b="1" i="1" dirty="0" smtClean="0">
                <a:effectLst>
                  <a:outerShdw blurRad="38100" dist="38100" dir="2700000" algn="tl">
                    <a:srgbClr val="000000">
                      <a:alpha val="43137"/>
                    </a:srgbClr>
                  </a:outerShdw>
                </a:effectLst>
                <a:latin typeface="Arial" pitchFamily="34" charset="0"/>
                <a:cs typeface="Arial" pitchFamily="34" charset="0"/>
              </a:rPr>
              <a:t>TROOP REHEARSALS</a:t>
            </a:r>
            <a:endParaRPr lang="en-US" sz="2400" b="1" i="1" dirty="0">
              <a:effectLst>
                <a:outerShdw blurRad="38100" dist="38100" dir="2700000" algn="tl">
                  <a:srgbClr val="000000">
                    <a:alpha val="43137"/>
                  </a:srgbClr>
                </a:outerShdw>
              </a:effectLst>
              <a:latin typeface="Arial" pitchFamily="34" charset="0"/>
              <a:cs typeface="Arial" pitchFamily="34" charset="0"/>
            </a:endParaRPr>
          </a:p>
        </p:txBody>
      </p:sp>
      <p:sp>
        <p:nvSpPr>
          <p:cNvPr id="104589" name="Text Box 141"/>
          <p:cNvSpPr txBox="1">
            <a:spLocks noChangeArrowheads="1"/>
          </p:cNvSpPr>
          <p:nvPr/>
        </p:nvSpPr>
        <p:spPr bwMode="auto">
          <a:xfrm>
            <a:off x="0" y="5486400"/>
            <a:ext cx="6858000" cy="3431709"/>
          </a:xfrm>
          <a:prstGeom prst="rect">
            <a:avLst/>
          </a:prstGeom>
          <a:noFill/>
          <a:ln w="12700">
            <a:noFill/>
            <a:miter lim="800000"/>
            <a:headEnd/>
            <a:tailEnd/>
          </a:ln>
          <a:effectLst/>
        </p:spPr>
        <p:txBody>
          <a:bodyPr>
            <a:spAutoFit/>
          </a:bodyPr>
          <a:lstStyle/>
          <a:p>
            <a:pPr eaLnBrk="0" hangingPunct="0">
              <a:spcBef>
                <a:spcPct val="50000"/>
              </a:spcBef>
            </a:pPr>
            <a:r>
              <a:rPr lang="en-US" sz="1400" dirty="0">
                <a:latin typeface="Arial" pitchFamily="34" charset="0"/>
                <a:cs typeface="Arial" pitchFamily="34" charset="0"/>
              </a:rPr>
              <a:t>In accordance with Squadron policy, the Troop will always conduct a rehearsal, regardless of time constraint.  Plan and coordinate a specific security plan for all rehearsals.  Designate a security OIC/NCOIC for the rehearsal.</a:t>
            </a:r>
          </a:p>
          <a:p>
            <a:pPr eaLnBrk="0" hangingPunct="0">
              <a:spcBef>
                <a:spcPct val="50000"/>
              </a:spcBef>
            </a:pPr>
            <a:r>
              <a:rPr lang="en-US" sz="1400" dirty="0">
                <a:latin typeface="Arial" pitchFamily="34" charset="0"/>
                <a:cs typeface="Arial" pitchFamily="34" charset="0"/>
              </a:rPr>
              <a:t> Types of rehearsals:  The Commander determines which type of rehearsal to conduct based on time and resources available.</a:t>
            </a:r>
          </a:p>
          <a:p>
            <a:pPr eaLnBrk="0" hangingPunct="0">
              <a:spcBef>
                <a:spcPct val="50000"/>
              </a:spcBef>
            </a:pPr>
            <a:r>
              <a:rPr lang="en-US" sz="1400" dirty="0">
                <a:latin typeface="Arial" pitchFamily="34" charset="0"/>
                <a:cs typeface="Arial" pitchFamily="34" charset="0"/>
              </a:rPr>
              <a:t> -  Full Rehearsal.  Every soldier and system participating in the operation conducts this rehearsal.  Because of the demand on time and resources, the Troop will typically rehearse only the decisive point(s) in the operation and actions on the objective.  This rehearsal is conducted over a terrain model in the vicinity of the Troop CP</a:t>
            </a:r>
          </a:p>
          <a:p>
            <a:pPr eaLnBrk="0" hangingPunct="0">
              <a:spcBef>
                <a:spcPct val="50000"/>
              </a:spcBef>
            </a:pPr>
            <a:r>
              <a:rPr lang="en-US" sz="1400" dirty="0">
                <a:latin typeface="Arial" pitchFamily="34" charset="0"/>
                <a:cs typeface="Arial" pitchFamily="34" charset="0"/>
              </a:rPr>
              <a:t> -  Key Leader Rehearsal.  This type of rehearsal involves only the Troop key leaders. (Troop CDR, XO, 1SG, FSO, PLs and PSGs)  The commander decides the level of leader involvement.  This rehearsal is also conducted over a terrain model in the vicinity of the Troop CP. -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1"/>
          </p:nvPr>
        </p:nvSpPr>
        <p:spPr>
          <a:xfrm>
            <a:off x="4686300" y="8657167"/>
            <a:ext cx="2171700" cy="486833"/>
          </a:xfrm>
        </p:spPr>
        <p:txBody>
          <a:bodyPr/>
          <a:lstStyle/>
          <a:p>
            <a:pPr algn="r"/>
            <a:fld id="{934E5626-B3C9-4E04-92EB-91EAC560F42C}" type="slidenum">
              <a:rPr lang="en-US"/>
              <a:pPr algn="r"/>
              <a:t>48</a:t>
            </a:fld>
            <a:endParaRPr lang="en-US" dirty="0"/>
          </a:p>
        </p:txBody>
      </p:sp>
      <p:sp>
        <p:nvSpPr>
          <p:cNvPr id="105477" name="Rectangle 5"/>
          <p:cNvSpPr>
            <a:spLocks noChangeArrowheads="1"/>
          </p:cNvSpPr>
          <p:nvPr/>
        </p:nvSpPr>
        <p:spPr bwMode="auto">
          <a:xfrm>
            <a:off x="228600" y="846455"/>
            <a:ext cx="6477000" cy="8386911"/>
          </a:xfrm>
          <a:prstGeom prst="rect">
            <a:avLst/>
          </a:prstGeom>
          <a:noFill/>
          <a:ln w="12700">
            <a:noFill/>
            <a:miter lim="800000"/>
            <a:headEnd/>
            <a:tailEnd/>
          </a:ln>
          <a:effectLst/>
        </p:spPr>
        <p:txBody>
          <a:bodyPr wrap="square">
            <a:spAutoFit/>
          </a:bodyPr>
          <a:lstStyle/>
          <a:p>
            <a:pPr eaLnBrk="0" hangingPunct="0">
              <a:spcBef>
                <a:spcPct val="50000"/>
              </a:spcBef>
              <a:tabLst>
                <a:tab pos="228600" algn="l"/>
                <a:tab pos="1371600" algn="l"/>
                <a:tab pos="1778000" algn="l"/>
                <a:tab pos="2743200" algn="l"/>
              </a:tabLst>
            </a:pPr>
            <a:r>
              <a:rPr lang="en-US" sz="1400" dirty="0" smtClean="0">
                <a:latin typeface="Arial" pitchFamily="34" charset="0"/>
                <a:cs typeface="Arial" pitchFamily="34" charset="0"/>
              </a:rPr>
              <a:t>- Sketch Map Rehearsal.  Conducted in the same manner as the terrain model rehearsal above, with a large sketch in place of the model.  This may be used when time is critical or when inclement weather precludes a planned outdoor terrain model rehearsal.  The sketch must be large enough for all participants to view. </a:t>
            </a:r>
            <a:endParaRPr lang="en-US" sz="1400" dirty="0" smtClean="0">
              <a:latin typeface="Arial" charset="0"/>
              <a:cs typeface="Times New Roman" pitchFamily="18" charset="0"/>
            </a:endParaRPr>
          </a:p>
          <a:p>
            <a:pPr eaLnBrk="0" hangingPunct="0">
              <a:spcBef>
                <a:spcPct val="50000"/>
              </a:spcBef>
              <a:tabLst>
                <a:tab pos="228600" algn="l"/>
                <a:tab pos="1371600" algn="l"/>
                <a:tab pos="1778000" algn="l"/>
                <a:tab pos="2743200" algn="l"/>
              </a:tabLst>
            </a:pPr>
            <a:r>
              <a:rPr lang="en-US" sz="1400" dirty="0" smtClean="0">
                <a:latin typeface="Arial" charset="0"/>
                <a:cs typeface="Times New Roman" pitchFamily="18" charset="0"/>
              </a:rPr>
              <a:t>-Map Rehearsal.  Conducted in the same manner as the sketch map rehearsal, except the commander will use the map and operations overlay as a visual aid to the rehearsal.  This rehearsal type is most effective when conducted at a vantage point overlooking the terrain in the area of operations. </a:t>
            </a:r>
          </a:p>
          <a:p>
            <a:pPr eaLnBrk="0" hangingPunct="0">
              <a:spcBef>
                <a:spcPct val="50000"/>
              </a:spcBef>
              <a:tabLst>
                <a:tab pos="228600" algn="l"/>
                <a:tab pos="1371600" algn="l"/>
                <a:tab pos="1778000" algn="l"/>
                <a:tab pos="2743200" algn="l"/>
              </a:tabLst>
            </a:pPr>
            <a:r>
              <a:rPr lang="en-US" sz="1400" dirty="0" smtClean="0">
                <a:latin typeface="Arial" charset="0"/>
                <a:cs typeface="Times New Roman" pitchFamily="18" charset="0"/>
              </a:rPr>
              <a:t>-Radio Rehearsal.  Conducted over radio.  The rehearsal proceeds in a sequence of events that the commander establishes.</a:t>
            </a:r>
            <a:endParaRPr lang="en-US" sz="1400" dirty="0" smtClean="0">
              <a:latin typeface="Arial" charset="0"/>
            </a:endParaRPr>
          </a:p>
          <a:p>
            <a:pPr eaLnBrk="0" hangingPunct="0">
              <a:spcBef>
                <a:spcPct val="50000"/>
              </a:spcBef>
              <a:tabLst>
                <a:tab pos="228600" algn="l"/>
                <a:tab pos="1371600" algn="l"/>
                <a:tab pos="1778000" algn="l"/>
                <a:tab pos="2743200" algn="l"/>
              </a:tabLst>
            </a:pPr>
            <a:r>
              <a:rPr lang="en-US" sz="1400" dirty="0" smtClean="0">
                <a:latin typeface="Arial" charset="0"/>
                <a:cs typeface="Times New Roman" pitchFamily="18" charset="0"/>
              </a:rPr>
              <a:t>-Terrain Model Rehearsal. The Troop conducts this rehearsal when time is limited and rehearsing on the actual terrain is not possible.  The CDR identifies critical events to rehearse. At a minimum, the terrain model consists of a blow up of the objective with all graphic control measures (including fire control measures) and decision points marked with a large blue star.  The standard attendees to this rehearsal are: Troop Commander, XO, 1SG, FSO, FSNCO, HQ PSG,	Senior CI, PLs, PSGs, Section Leaders, Vehicle Commanders, Mortar Section Leader.</a:t>
            </a:r>
          </a:p>
          <a:p>
            <a:pPr marL="457200" indent="-457200" eaLnBrk="0" hangingPunct="0">
              <a:spcBef>
                <a:spcPct val="50000"/>
              </a:spcBef>
              <a:tabLst>
                <a:tab pos="228600" algn="l"/>
                <a:tab pos="1371600" algn="l"/>
                <a:tab pos="1778000" algn="l"/>
                <a:tab pos="2743200" algn="l"/>
              </a:tabLst>
            </a:pPr>
            <a:r>
              <a:rPr lang="en-US" sz="1400" dirty="0" smtClean="0">
                <a:latin typeface="Arial" charset="0"/>
                <a:cs typeface="Times New Roman" pitchFamily="18" charset="0"/>
              </a:rPr>
              <a:t>-  The Standard timeline for the rehearsal follows the squadron pattern:</a:t>
            </a:r>
          </a:p>
          <a:p>
            <a:pPr marL="457200" indent="-457200" eaLnBrk="0" hangingPunct="0">
              <a:spcBef>
                <a:spcPct val="50000"/>
              </a:spcBef>
              <a:tabLst>
                <a:tab pos="228600" algn="l"/>
                <a:tab pos="1371600" algn="l"/>
                <a:tab pos="1778000" algn="l"/>
                <a:tab pos="2743200" algn="l"/>
              </a:tabLst>
            </a:pPr>
            <a:r>
              <a:rPr lang="en-US" sz="1400" dirty="0" smtClean="0">
                <a:latin typeface="Arial" charset="0"/>
                <a:cs typeface="Times New Roman" pitchFamily="18" charset="0"/>
              </a:rPr>
              <a:t>1.	XO	Roll Call		</a:t>
            </a:r>
          </a:p>
          <a:p>
            <a:pPr marL="457200" indent="-457200" eaLnBrk="0" hangingPunct="0">
              <a:spcBef>
                <a:spcPct val="50000"/>
              </a:spcBef>
              <a:tabLst>
                <a:tab pos="228600" algn="l"/>
                <a:tab pos="1371600" algn="l"/>
                <a:tab pos="1778000" algn="l"/>
                <a:tab pos="2743200" algn="l"/>
              </a:tabLst>
            </a:pPr>
            <a:r>
              <a:rPr lang="en-US" sz="1400" dirty="0" smtClean="0">
                <a:latin typeface="Arial" charset="0"/>
                <a:cs typeface="Times New Roman" pitchFamily="18" charset="0"/>
              </a:rPr>
              <a:t>2. CDR	Review BDE / SQDN / Troop mission, terrain / AO orientation	Review Commander’s Intent	</a:t>
            </a:r>
          </a:p>
          <a:p>
            <a:pPr marL="457200" indent="-457200" eaLnBrk="0" hangingPunct="0">
              <a:spcBef>
                <a:spcPct val="50000"/>
              </a:spcBef>
              <a:tabLst>
                <a:tab pos="228600" algn="l"/>
                <a:tab pos="1371600" algn="l"/>
                <a:tab pos="1778000" algn="l"/>
                <a:tab pos="2743200" algn="l"/>
              </a:tabLst>
            </a:pPr>
            <a:r>
              <a:rPr lang="en-US" sz="1400" dirty="0" smtClean="0">
                <a:latin typeface="Arial" charset="0"/>
                <a:cs typeface="Times New Roman" pitchFamily="18" charset="0"/>
              </a:rPr>
              <a:t>			Troop Task, Purpose, and concept for the first phase / critical 	event</a:t>
            </a:r>
          </a:p>
          <a:p>
            <a:pPr marL="457200" indent="-457200" eaLnBrk="0" hangingPunct="0">
              <a:spcBef>
                <a:spcPct val="50000"/>
              </a:spcBef>
              <a:tabLst>
                <a:tab pos="228600" algn="l"/>
                <a:tab pos="1371600" algn="l"/>
                <a:tab pos="1778000" algn="l"/>
                <a:tab pos="2743200" algn="l"/>
              </a:tabLst>
            </a:pPr>
            <a:r>
              <a:rPr lang="en-US" sz="1400" dirty="0" smtClean="0">
                <a:latin typeface="Arial" charset="0"/>
                <a:cs typeface="Times New Roman" pitchFamily="18" charset="0"/>
              </a:rPr>
              <a:t>3.	Platoon Leaders	Mission, orientation, task, </a:t>
            </a:r>
            <a:r>
              <a:rPr lang="en-US" sz="1400" dirty="0" err="1" smtClean="0">
                <a:latin typeface="Arial" charset="0"/>
                <a:cs typeface="Times New Roman" pitchFamily="18" charset="0"/>
              </a:rPr>
              <a:t>purpose,and</a:t>
            </a:r>
            <a:r>
              <a:rPr lang="en-US" sz="1400" dirty="0" smtClean="0">
                <a:latin typeface="Arial" charset="0"/>
                <a:cs typeface="Times New Roman" pitchFamily="18" charset="0"/>
              </a:rPr>
              <a:t> scheme of MVR </a:t>
            </a:r>
          </a:p>
          <a:p>
            <a:pPr marL="457200" indent="-457200" eaLnBrk="0" hangingPunct="0">
              <a:spcBef>
                <a:spcPct val="50000"/>
              </a:spcBef>
              <a:tabLst>
                <a:tab pos="228600" algn="l"/>
                <a:tab pos="1371600" algn="l"/>
                <a:tab pos="1778000" algn="l"/>
                <a:tab pos="2743200" algn="l"/>
              </a:tabLst>
            </a:pPr>
            <a:r>
              <a:rPr lang="en-US" sz="1400" dirty="0" smtClean="0">
                <a:latin typeface="Arial" charset="0"/>
                <a:cs typeface="Times New Roman" pitchFamily="18" charset="0"/>
              </a:rPr>
              <a:t>4.	FSOs	Task, purpose, and scheme of fires / EFET support</a:t>
            </a:r>
          </a:p>
          <a:p>
            <a:pPr marL="457200" indent="-457200" eaLnBrk="0" hangingPunct="0">
              <a:spcBef>
                <a:spcPct val="50000"/>
              </a:spcBef>
              <a:tabLst>
                <a:tab pos="228600" algn="l"/>
                <a:tab pos="1371600" algn="l"/>
                <a:tab pos="1778000" algn="l"/>
                <a:tab pos="2743200" algn="l"/>
              </a:tabLst>
            </a:pPr>
            <a:r>
              <a:rPr lang="en-US" sz="1400" dirty="0" smtClean="0">
                <a:latin typeface="Arial" charset="0"/>
                <a:cs typeface="Times New Roman" pitchFamily="18" charset="0"/>
              </a:rPr>
              <a:t>5.	1SG	CASEVAC / Emergency Resupply Plans</a:t>
            </a:r>
          </a:p>
          <a:p>
            <a:pPr marL="457200" indent="-457200" eaLnBrk="0" hangingPunct="0">
              <a:spcBef>
                <a:spcPct val="50000"/>
              </a:spcBef>
              <a:tabLst>
                <a:tab pos="228600" algn="l"/>
                <a:tab pos="1371600" algn="l"/>
                <a:tab pos="1778000" algn="l"/>
                <a:tab pos="2743200" algn="l"/>
              </a:tabLst>
            </a:pPr>
            <a:r>
              <a:rPr lang="en-US" sz="1400" dirty="0" smtClean="0">
                <a:latin typeface="Arial" charset="0"/>
                <a:cs typeface="Times New Roman" pitchFamily="18" charset="0"/>
              </a:rPr>
              <a:t>	</a:t>
            </a:r>
            <a:r>
              <a:rPr lang="en-US" sz="1400" u="sng" dirty="0" smtClean="0">
                <a:latin typeface="Arial" charset="0"/>
                <a:cs typeface="Times New Roman" pitchFamily="18" charset="0"/>
              </a:rPr>
              <a:t>Repeat steps 3 – 5  through all phases</a:t>
            </a:r>
          </a:p>
          <a:p>
            <a:pPr marL="457200" indent="-457200" eaLnBrk="0" hangingPunct="0">
              <a:spcBef>
                <a:spcPct val="50000"/>
              </a:spcBef>
              <a:tabLst>
                <a:tab pos="228600" algn="l"/>
                <a:tab pos="1371600" algn="l"/>
                <a:tab pos="1778000" algn="l"/>
                <a:tab pos="2743200" algn="l"/>
              </a:tabLst>
            </a:pPr>
            <a:r>
              <a:rPr lang="en-US" sz="1400" dirty="0" smtClean="0">
                <a:latin typeface="Arial" charset="0"/>
                <a:cs typeface="Times New Roman" pitchFamily="18" charset="0"/>
              </a:rPr>
              <a:t>6.	CDR	Review / Discuss Contingencies</a:t>
            </a:r>
          </a:p>
          <a:p>
            <a:pPr marL="457200" indent="-457200" eaLnBrk="0" hangingPunct="0">
              <a:spcBef>
                <a:spcPct val="50000"/>
              </a:spcBef>
              <a:tabLst>
                <a:tab pos="228600" algn="l"/>
                <a:tab pos="1371600" algn="l"/>
                <a:tab pos="1778000" algn="l"/>
                <a:tab pos="2743200" algn="l"/>
              </a:tabLst>
            </a:pPr>
            <a:r>
              <a:rPr lang="en-US" sz="1400" dirty="0" smtClean="0">
                <a:latin typeface="Arial" charset="0"/>
                <a:cs typeface="Times New Roman" pitchFamily="18" charset="0"/>
              </a:rPr>
              <a:t>7.	</a:t>
            </a:r>
            <a:r>
              <a:rPr lang="en-US" sz="1400" dirty="0" smtClean="0">
                <a:latin typeface="Arial" charset="0"/>
              </a:rPr>
              <a:t>XO	Reviews timeline and gives PLGR time hack</a:t>
            </a:r>
            <a:endParaRPr lang="en-US" sz="1400" dirty="0">
              <a:latin typeface="Arial" charset="0"/>
            </a:endParaRPr>
          </a:p>
        </p:txBody>
      </p:sp>
      <p:sp>
        <p:nvSpPr>
          <p:cNvPr id="7" name="Text Box 140"/>
          <p:cNvSpPr txBox="1">
            <a:spLocks noChangeArrowheads="1"/>
          </p:cNvSpPr>
          <p:nvPr/>
        </p:nvSpPr>
        <p:spPr bwMode="auto">
          <a:xfrm>
            <a:off x="0" y="76200"/>
            <a:ext cx="6858000" cy="830997"/>
          </a:xfrm>
          <a:prstGeom prst="rect">
            <a:avLst/>
          </a:prstGeom>
          <a:noFill/>
          <a:ln w="12700">
            <a:noFill/>
            <a:miter lim="800000"/>
            <a:headEnd/>
            <a:tailEnd/>
          </a:ln>
          <a:effectLst/>
        </p:spPr>
        <p:txBody>
          <a:bodyPr wrap="square">
            <a:spAutoFit/>
          </a:bodyPr>
          <a:lstStyle/>
          <a:p>
            <a:pPr algn="ctr" eaLnBrk="0" hangingPunct="0"/>
            <a:r>
              <a:rPr lang="en-US" sz="2400" b="1" i="1" dirty="0" smtClean="0">
                <a:effectLst>
                  <a:outerShdw blurRad="38100" dist="38100" dir="2700000" algn="tl">
                    <a:srgbClr val="000000">
                      <a:alpha val="43137"/>
                    </a:srgbClr>
                  </a:outerShdw>
                </a:effectLst>
                <a:latin typeface="Arial" pitchFamily="34" charset="0"/>
                <a:cs typeface="Arial" pitchFamily="34" charset="0"/>
              </a:rPr>
              <a:t>TROOP REHEARSALS</a:t>
            </a:r>
          </a:p>
          <a:p>
            <a:pPr algn="ctr" eaLnBrk="0" hangingPunct="0"/>
            <a:r>
              <a:rPr lang="en-US" sz="2400" b="1" i="1" dirty="0" smtClean="0">
                <a:effectLst>
                  <a:outerShdw blurRad="38100" dist="38100" dir="2700000" algn="tl">
                    <a:srgbClr val="000000">
                      <a:alpha val="43137"/>
                    </a:srgbClr>
                  </a:outerShdw>
                </a:effectLst>
                <a:latin typeface="Arial" pitchFamily="34" charset="0"/>
                <a:cs typeface="Arial" pitchFamily="34" charset="0"/>
              </a:rPr>
              <a:t> CONTINUED</a:t>
            </a:r>
            <a:endParaRPr lang="en-US" sz="2400" b="1" i="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1"/>
          </p:nvPr>
        </p:nvSpPr>
        <p:spPr>
          <a:xfrm>
            <a:off x="4686300" y="8657167"/>
            <a:ext cx="2171700" cy="486833"/>
          </a:xfrm>
        </p:spPr>
        <p:txBody>
          <a:bodyPr/>
          <a:lstStyle/>
          <a:p>
            <a:pPr algn="r"/>
            <a:fld id="{304B7466-D84B-4F40-A7CF-E5994323650A}" type="slidenum">
              <a:rPr lang="en-US"/>
              <a:pPr algn="r"/>
              <a:t>49</a:t>
            </a:fld>
            <a:endParaRPr lang="en-US" dirty="0"/>
          </a:p>
        </p:txBody>
      </p:sp>
      <p:sp>
        <p:nvSpPr>
          <p:cNvPr id="5" name="TextBox 4"/>
          <p:cNvSpPr txBox="1"/>
          <p:nvPr/>
        </p:nvSpPr>
        <p:spPr>
          <a:xfrm>
            <a:off x="1" y="926366"/>
            <a:ext cx="6858000" cy="4832092"/>
          </a:xfrm>
          <a:prstGeom prst="rect">
            <a:avLst/>
          </a:prstGeom>
          <a:noFill/>
        </p:spPr>
        <p:txBody>
          <a:bodyPr wrap="square" rtlCol="0">
            <a:spAutoFit/>
          </a:bodyPr>
          <a:lstStyle/>
          <a:p>
            <a:r>
              <a:rPr lang="en-US" sz="1400" dirty="0" smtClean="0">
                <a:latin typeface="Arial" pitchFamily="34" charset="0"/>
                <a:cs typeface="Arial" pitchFamily="34" charset="0"/>
              </a:rPr>
              <a:t>The following formats are standard back-briefs by respective leaders to the troop commander during the planning process.  The information listed in each back-brief delineates the minimum requirements.</a:t>
            </a:r>
          </a:p>
          <a:p>
            <a:r>
              <a:rPr lang="en-US" sz="1400" dirty="0" smtClean="0">
                <a:latin typeface="Arial" pitchFamily="34" charset="0"/>
                <a:cs typeface="Arial" pitchFamily="34" charset="0"/>
              </a:rPr>
              <a:t> </a:t>
            </a:r>
          </a:p>
          <a:p>
            <a:r>
              <a:rPr lang="en-US" sz="1400" b="1" u="sng" dirty="0" smtClean="0">
                <a:latin typeface="Arial" pitchFamily="34" charset="0"/>
                <a:cs typeface="Arial" pitchFamily="34" charset="0"/>
              </a:rPr>
              <a:t>Leader Confirmation Brief Format</a:t>
            </a:r>
          </a:p>
          <a:p>
            <a:r>
              <a:rPr lang="en-US" sz="1400" dirty="0" smtClean="0">
                <a:latin typeface="Arial" pitchFamily="34" charset="0"/>
                <a:cs typeface="Arial" pitchFamily="34" charset="0"/>
              </a:rPr>
              <a:t>This brief occurs </a:t>
            </a:r>
            <a:r>
              <a:rPr lang="en-US" sz="1400" b="1" u="sng" dirty="0" smtClean="0">
                <a:latin typeface="Arial" pitchFamily="34" charset="0"/>
                <a:cs typeface="Arial" pitchFamily="34" charset="0"/>
              </a:rPr>
              <a:t>15 minutes following the issuance of the troop OPORD</a:t>
            </a:r>
            <a:r>
              <a:rPr lang="en-US" sz="1400" dirty="0" smtClean="0">
                <a:latin typeface="Arial" pitchFamily="34" charset="0"/>
                <a:cs typeface="Arial" pitchFamily="34" charset="0"/>
              </a:rPr>
              <a:t> and is standard for all leaders (PLs, FSO, Mortar PSG, XO).  The brief requires no development of a hasty COA, but serves only to ensure that leaders fully understand the troop mission, commander’s intent, and their respective task and purpose.  This information is briefed PRIOR to starting the PLT orders process so that the commander can ensure the PL clearly understands what the platoon must accomplish.</a:t>
            </a:r>
          </a:p>
          <a:p>
            <a:r>
              <a:rPr lang="en-US" sz="1400" dirty="0" smtClean="0">
                <a:latin typeface="Arial" pitchFamily="34" charset="0"/>
                <a:cs typeface="Arial" pitchFamily="34" charset="0"/>
              </a:rPr>
              <a:t> </a:t>
            </a:r>
          </a:p>
          <a:p>
            <a:pPr lvl="0"/>
            <a:r>
              <a:rPr lang="en-US" sz="1400" dirty="0" smtClean="0">
                <a:latin typeface="Arial" pitchFamily="34" charset="0"/>
                <a:cs typeface="Arial" pitchFamily="34" charset="0"/>
              </a:rPr>
              <a:t>My element critical collective task is:</a:t>
            </a:r>
          </a:p>
          <a:p>
            <a:pPr lvl="0"/>
            <a:r>
              <a:rPr lang="en-US" sz="1400" dirty="0" smtClean="0">
                <a:latin typeface="Arial" pitchFamily="34" charset="0"/>
                <a:cs typeface="Arial" pitchFamily="34" charset="0"/>
              </a:rPr>
              <a:t>My purpose is:</a:t>
            </a:r>
          </a:p>
          <a:p>
            <a:pPr lvl="0"/>
            <a:r>
              <a:rPr lang="en-US" sz="1400" dirty="0" smtClean="0">
                <a:latin typeface="Arial" pitchFamily="34" charset="0"/>
                <a:cs typeface="Arial" pitchFamily="34" charset="0"/>
              </a:rPr>
              <a:t>My critical sub-tasks are:</a:t>
            </a:r>
          </a:p>
          <a:p>
            <a:pPr lvl="0"/>
            <a:r>
              <a:rPr lang="en-US" sz="1400" dirty="0" smtClean="0">
                <a:latin typeface="Arial" pitchFamily="34" charset="0"/>
                <a:cs typeface="Arial" pitchFamily="34" charset="0"/>
              </a:rPr>
              <a:t>My task organization concerns are:</a:t>
            </a:r>
          </a:p>
          <a:p>
            <a:pPr lvl="0"/>
            <a:r>
              <a:rPr lang="en-US" sz="1400" dirty="0" smtClean="0">
                <a:latin typeface="Arial" pitchFamily="34" charset="0"/>
                <a:cs typeface="Arial" pitchFamily="34" charset="0"/>
              </a:rPr>
              <a:t>My equipment, ammunition, supply concerns are:</a:t>
            </a:r>
          </a:p>
          <a:p>
            <a:pPr lvl="0"/>
            <a:r>
              <a:rPr lang="en-US" sz="1400" dirty="0" smtClean="0">
                <a:latin typeface="Arial" pitchFamily="34" charset="0"/>
                <a:cs typeface="Arial" pitchFamily="34" charset="0"/>
              </a:rPr>
              <a:t>I am responsible for coordinating with the following units:</a:t>
            </a:r>
          </a:p>
          <a:p>
            <a:pPr lvl="0"/>
            <a:r>
              <a:rPr lang="en-US" sz="1400" dirty="0" smtClean="0">
                <a:latin typeface="Arial" pitchFamily="34" charset="0"/>
                <a:cs typeface="Arial" pitchFamily="34" charset="0"/>
              </a:rPr>
              <a:t>My rest plan is:</a:t>
            </a:r>
          </a:p>
          <a:p>
            <a:pPr lvl="0"/>
            <a:r>
              <a:rPr lang="en-US" sz="1400" dirty="0" smtClean="0">
                <a:latin typeface="Arial" pitchFamily="34" charset="0"/>
                <a:cs typeface="Arial" pitchFamily="34" charset="0"/>
              </a:rPr>
              <a:t>My tentative timeline is:</a:t>
            </a:r>
          </a:p>
          <a:p>
            <a:pPr lvl="0"/>
            <a:r>
              <a:rPr lang="en-US" sz="1400" dirty="0" smtClean="0">
                <a:latin typeface="Arial" pitchFamily="34" charset="0"/>
                <a:cs typeface="Arial" pitchFamily="34" charset="0"/>
              </a:rPr>
              <a:t>My concerns/issues are:</a:t>
            </a:r>
          </a:p>
        </p:txBody>
      </p:sp>
      <p:sp>
        <p:nvSpPr>
          <p:cNvPr id="6" name="Text Box 140"/>
          <p:cNvSpPr txBox="1">
            <a:spLocks noChangeArrowheads="1"/>
          </p:cNvSpPr>
          <p:nvPr/>
        </p:nvSpPr>
        <p:spPr bwMode="auto">
          <a:xfrm>
            <a:off x="0" y="76200"/>
            <a:ext cx="6858000" cy="830997"/>
          </a:xfrm>
          <a:prstGeom prst="rect">
            <a:avLst/>
          </a:prstGeom>
          <a:noFill/>
          <a:ln w="12700">
            <a:noFill/>
            <a:miter lim="800000"/>
            <a:headEnd/>
            <a:tailEnd/>
          </a:ln>
          <a:effectLst/>
        </p:spPr>
        <p:txBody>
          <a:bodyPr wrap="square">
            <a:spAutoFit/>
          </a:bodyPr>
          <a:lstStyle/>
          <a:p>
            <a:pPr algn="ctr" eaLnBrk="0" hangingPunct="0"/>
            <a:r>
              <a:rPr lang="en-US" sz="2400" b="1" i="1" dirty="0" smtClean="0">
                <a:effectLst>
                  <a:outerShdw blurRad="38100" dist="38100" dir="2700000" algn="tl">
                    <a:srgbClr val="000000">
                      <a:alpha val="43137"/>
                    </a:srgbClr>
                  </a:outerShdw>
                </a:effectLst>
                <a:latin typeface="Arial" pitchFamily="34" charset="0"/>
                <a:cs typeface="Arial" pitchFamily="34" charset="0"/>
              </a:rPr>
              <a:t>TROOP BACK BRIEF</a:t>
            </a:r>
          </a:p>
          <a:p>
            <a:pPr algn="ctr" eaLnBrk="0" hangingPunct="0"/>
            <a:r>
              <a:rPr lang="en-US" sz="2400" b="1" i="1" dirty="0" smtClean="0">
                <a:effectLst>
                  <a:outerShdw blurRad="38100" dist="38100" dir="2700000" algn="tl">
                    <a:srgbClr val="000000">
                      <a:alpha val="43137"/>
                    </a:srgbClr>
                  </a:outerShdw>
                </a:effectLst>
                <a:latin typeface="Arial" pitchFamily="34" charset="0"/>
                <a:cs typeface="Arial" pitchFamily="34" charset="0"/>
              </a:rPr>
              <a:t> FORMATS</a:t>
            </a:r>
            <a:endParaRPr lang="en-US" sz="2400" b="1" i="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i="1" dirty="0" smtClean="0">
                <a:effectLst>
                  <a:outerShdw blurRad="38100" dist="38100" dir="2700000" algn="tl">
                    <a:srgbClr val="000000">
                      <a:alpha val="43137"/>
                    </a:srgbClr>
                  </a:outerShdw>
                </a:effectLst>
                <a:latin typeface="Arial" pitchFamily="34" charset="0"/>
                <a:cs typeface="Arial" pitchFamily="34" charset="0"/>
              </a:rPr>
              <a:t>TACTICAL</a:t>
            </a:r>
            <a:r>
              <a:rPr lang="en-US" sz="2800" dirty="0" smtClean="0">
                <a:latin typeface="Arial" pitchFamily="34" charset="0"/>
                <a:cs typeface="Arial" pitchFamily="34" charset="0"/>
              </a:rPr>
              <a:t> </a:t>
            </a:r>
            <a:r>
              <a:rPr lang="en-US" sz="2400" i="1" dirty="0" smtClean="0">
                <a:effectLst>
                  <a:outerShdw blurRad="38100" dist="38100" dir="2700000" algn="tl">
                    <a:srgbClr val="000000">
                      <a:alpha val="43137"/>
                    </a:srgbClr>
                  </a:outerShdw>
                </a:effectLst>
                <a:latin typeface="Arial" pitchFamily="34" charset="0"/>
                <a:cs typeface="Arial" pitchFamily="34" charset="0"/>
              </a:rPr>
              <a:t>MOVEMENT</a:t>
            </a:r>
            <a:r>
              <a:rPr lang="en-US" sz="2800" dirty="0" smtClean="0">
                <a:latin typeface="Arial" pitchFamily="34" charset="0"/>
                <a:cs typeface="Arial" pitchFamily="34" charset="0"/>
              </a:rPr>
              <a:t> </a:t>
            </a:r>
            <a:r>
              <a:rPr lang="en-US" sz="2400" i="1" dirty="0" smtClean="0">
                <a:effectLst>
                  <a:outerShdw blurRad="38100" dist="38100" dir="2700000" algn="tl">
                    <a:srgbClr val="000000">
                      <a:alpha val="43137"/>
                    </a:srgbClr>
                  </a:outerShdw>
                </a:effectLst>
                <a:latin typeface="Arial" pitchFamily="34" charset="0"/>
                <a:cs typeface="Arial" pitchFamily="34" charset="0"/>
              </a:rPr>
              <a:t>SOPS</a:t>
            </a:r>
            <a:endParaRPr lang="en-US" sz="2400" i="1" dirty="0">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228600" y="2882205"/>
            <a:ext cx="3200400" cy="1384995"/>
          </a:xfrm>
          <a:prstGeom prst="rect">
            <a:avLst/>
          </a:prstGeom>
          <a:noFill/>
        </p:spPr>
        <p:txBody>
          <a:bodyPr wrap="square" rtlCol="0">
            <a:spAutoFit/>
          </a:bodyPr>
          <a:lstStyle/>
          <a:p>
            <a:r>
              <a:rPr lang="en-US" sz="1200" dirty="0" smtClean="0">
                <a:latin typeface="Arial" pitchFamily="34" charset="0"/>
                <a:cs typeface="Arial" pitchFamily="34" charset="0"/>
              </a:rPr>
              <a:t>When told to execute a GEAR, subordinate unit will average the following distance moved/hour according to METT-TC</a:t>
            </a:r>
          </a:p>
          <a:p>
            <a:r>
              <a:rPr lang="en-US" sz="1200" dirty="0" smtClean="0">
                <a:latin typeface="Arial" pitchFamily="34" charset="0"/>
                <a:cs typeface="Arial" pitchFamily="34" charset="0"/>
              </a:rPr>
              <a:t>GEAR 1: 5-8 KPH</a:t>
            </a:r>
          </a:p>
          <a:p>
            <a:r>
              <a:rPr lang="en-US" sz="1200" dirty="0" smtClean="0">
                <a:latin typeface="Arial" pitchFamily="34" charset="0"/>
                <a:cs typeface="Arial" pitchFamily="34" charset="0"/>
              </a:rPr>
              <a:t>GEAR 2: 8-15 KPH</a:t>
            </a:r>
          </a:p>
          <a:p>
            <a:r>
              <a:rPr lang="en-US" sz="1200" dirty="0" smtClean="0">
                <a:latin typeface="Arial" pitchFamily="34" charset="0"/>
                <a:cs typeface="Arial" pitchFamily="34" charset="0"/>
              </a:rPr>
              <a:t>GEAR 3: 15-20 KPH</a:t>
            </a:r>
          </a:p>
          <a:p>
            <a:r>
              <a:rPr lang="en-US" sz="1200" dirty="0" smtClean="0">
                <a:latin typeface="Arial" pitchFamily="34" charset="0"/>
                <a:cs typeface="Arial" pitchFamily="34" charset="0"/>
              </a:rPr>
              <a:t>GEAR 4: 20+ KPH</a:t>
            </a:r>
            <a:endParaRPr lang="en-US" sz="1200" dirty="0">
              <a:latin typeface="Arial" pitchFamily="34" charset="0"/>
              <a:cs typeface="Arial" pitchFamily="34" charset="0"/>
            </a:endParaRPr>
          </a:p>
        </p:txBody>
      </p:sp>
      <p:graphicFrame>
        <p:nvGraphicFramePr>
          <p:cNvPr id="5" name="Table 4"/>
          <p:cNvGraphicFramePr>
            <a:graphicFrameLocks noGrp="1"/>
          </p:cNvGraphicFramePr>
          <p:nvPr/>
        </p:nvGraphicFramePr>
        <p:xfrm>
          <a:off x="228600" y="6666131"/>
          <a:ext cx="6400801" cy="2208276"/>
        </p:xfrm>
        <a:graphic>
          <a:graphicData uri="http://schemas.openxmlformats.org/drawingml/2006/table">
            <a:tbl>
              <a:tblPr/>
              <a:tblGrid>
                <a:gridCol w="772771"/>
                <a:gridCol w="517990"/>
                <a:gridCol w="517990"/>
                <a:gridCol w="517990"/>
                <a:gridCol w="517990"/>
                <a:gridCol w="524014"/>
                <a:gridCol w="599304"/>
                <a:gridCol w="599304"/>
                <a:gridCol w="599304"/>
                <a:gridCol w="599304"/>
                <a:gridCol w="634840"/>
              </a:tblGrid>
              <a:tr h="261233">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MVMNT RATE</a:t>
                      </a:r>
                      <a:endParaRPr lang="en-US" sz="1400" dirty="0">
                        <a:latin typeface="Calibri"/>
                        <a:ea typeface="SimSun"/>
                        <a:cs typeface="Times New Roman"/>
                      </a:endParaRPr>
                    </a:p>
                  </a:txBody>
                  <a:tcPr marL="51627" marR="51627"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1KM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2KM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3KM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4KM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5KM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6KM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7KM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8KM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9KM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10KM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616">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40 KPH</a:t>
                      </a:r>
                      <a:endParaRPr lang="en-US" sz="1400" dirty="0">
                        <a:latin typeface="Calibri"/>
                        <a:ea typeface="SimSun"/>
                        <a:cs typeface="Times New Roman"/>
                      </a:endParaRPr>
                    </a:p>
                  </a:txBody>
                  <a:tcPr marL="51627" marR="51627"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1.5m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3m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4.5m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6m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7.5m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9m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10.5m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12m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13.5m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15m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616">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30 KPH</a:t>
                      </a:r>
                      <a:endParaRPr lang="en-US" sz="1400" dirty="0">
                        <a:latin typeface="Calibri"/>
                        <a:ea typeface="SimSun"/>
                        <a:cs typeface="Times New Roman"/>
                      </a:endParaRPr>
                    </a:p>
                  </a:txBody>
                  <a:tcPr marL="51627" marR="51627"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2m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4m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6m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8m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10m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12m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14m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16m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18m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20m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616">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25 KPH</a:t>
                      </a:r>
                      <a:endParaRPr lang="en-US" sz="1400" dirty="0">
                        <a:latin typeface="Calibri"/>
                        <a:ea typeface="SimSun"/>
                        <a:cs typeface="Times New Roman"/>
                      </a:endParaRPr>
                    </a:p>
                  </a:txBody>
                  <a:tcPr marL="51627" marR="51627"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2.4m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4.8m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7.2m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9.5m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12m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14.4m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16.8m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19.2m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21.6m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24m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616">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20 KPH</a:t>
                      </a:r>
                      <a:endParaRPr lang="en-US" sz="1400" dirty="0">
                        <a:latin typeface="Calibri"/>
                        <a:ea typeface="SimSun"/>
                        <a:cs typeface="Times New Roman"/>
                      </a:endParaRPr>
                    </a:p>
                  </a:txBody>
                  <a:tcPr marL="51627" marR="51627"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3m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6m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9m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12m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15m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18m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21m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24m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27m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30m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616">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15 KPH</a:t>
                      </a:r>
                      <a:endParaRPr lang="en-US" sz="1400" dirty="0">
                        <a:latin typeface="Calibri"/>
                        <a:ea typeface="SimSun"/>
                        <a:cs typeface="Times New Roman"/>
                      </a:endParaRPr>
                    </a:p>
                  </a:txBody>
                  <a:tcPr marL="51627" marR="51627"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4m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8m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12m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16m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20m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24m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28m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32m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36m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40m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616">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10 KPH</a:t>
                      </a:r>
                      <a:endParaRPr lang="en-US" sz="1400" dirty="0">
                        <a:latin typeface="Calibri"/>
                        <a:ea typeface="SimSun"/>
                        <a:cs typeface="Times New Roman"/>
                      </a:endParaRPr>
                    </a:p>
                  </a:txBody>
                  <a:tcPr marL="51627" marR="51627"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6m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12m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18m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24m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30m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36m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42m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48m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54m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60m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616">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5 KPH</a:t>
                      </a:r>
                      <a:endParaRPr lang="en-US" sz="1400" dirty="0">
                        <a:latin typeface="Calibri"/>
                        <a:ea typeface="SimSun"/>
                        <a:cs typeface="Times New Roman"/>
                      </a:endParaRPr>
                    </a:p>
                  </a:txBody>
                  <a:tcPr marL="51627" marR="51627"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12m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24m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36m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48m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60m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72m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84m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96m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108m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tabLst>
                          <a:tab pos="-457200" algn="l"/>
                        </a:tabLst>
                      </a:pPr>
                      <a:r>
                        <a:rPr lang="en-US" sz="1400" dirty="0">
                          <a:latin typeface="Arial"/>
                          <a:ea typeface="SimSun"/>
                          <a:cs typeface="Times New Roman"/>
                        </a:rPr>
                        <a:t>120m</a:t>
                      </a:r>
                      <a:endParaRPr lang="en-US" sz="1400" dirty="0">
                        <a:latin typeface="Calibri"/>
                        <a:ea typeface="SimSun"/>
                        <a:cs typeface="Times New Roman"/>
                      </a:endParaRPr>
                    </a:p>
                  </a:txBody>
                  <a:tcPr marL="51627" marR="51627"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2819400" y="8839200"/>
            <a:ext cx="1347292" cy="276999"/>
          </a:xfrm>
          <a:prstGeom prst="rect">
            <a:avLst/>
          </a:prstGeom>
          <a:noFill/>
        </p:spPr>
        <p:txBody>
          <a:bodyPr wrap="none" rtlCol="0">
            <a:spAutoFit/>
          </a:bodyPr>
          <a:lstStyle/>
          <a:p>
            <a:r>
              <a:rPr lang="en-US" sz="1200" b="1" dirty="0" smtClean="0">
                <a:latin typeface="Arial" pitchFamily="34" charset="0"/>
                <a:cs typeface="Arial" pitchFamily="34" charset="0"/>
              </a:rPr>
              <a:t>Time in Minutes</a:t>
            </a:r>
            <a:endParaRPr lang="en-US" sz="1200" b="1" dirty="0">
              <a:latin typeface="Arial" pitchFamily="34" charset="0"/>
              <a:cs typeface="Arial" pitchFamily="34" charset="0"/>
            </a:endParaRPr>
          </a:p>
        </p:txBody>
      </p:sp>
      <p:sp>
        <p:nvSpPr>
          <p:cNvPr id="7" name="TextBox 6"/>
          <p:cNvSpPr txBox="1"/>
          <p:nvPr/>
        </p:nvSpPr>
        <p:spPr>
          <a:xfrm>
            <a:off x="2759942" y="6400800"/>
            <a:ext cx="1354858" cy="276999"/>
          </a:xfrm>
          <a:prstGeom prst="rect">
            <a:avLst/>
          </a:prstGeom>
          <a:noFill/>
        </p:spPr>
        <p:txBody>
          <a:bodyPr wrap="none" rtlCol="0">
            <a:spAutoFit/>
          </a:bodyPr>
          <a:lstStyle/>
          <a:p>
            <a:r>
              <a:rPr lang="en-US" sz="1200" b="1" dirty="0" smtClean="0">
                <a:latin typeface="Arial" pitchFamily="34" charset="0"/>
                <a:cs typeface="Arial" pitchFamily="34" charset="0"/>
              </a:rPr>
              <a:t>Distance Moved</a:t>
            </a:r>
            <a:endParaRPr lang="en-US" sz="1200" b="1" dirty="0">
              <a:latin typeface="Arial" pitchFamily="34" charset="0"/>
              <a:cs typeface="Arial" pitchFamily="34" charset="0"/>
            </a:endParaRPr>
          </a:p>
        </p:txBody>
      </p:sp>
      <p:sp>
        <p:nvSpPr>
          <p:cNvPr id="89089" name="Rectangle 1"/>
          <p:cNvSpPr>
            <a:spLocks noChangeArrowheads="1"/>
          </p:cNvSpPr>
          <p:nvPr/>
        </p:nvSpPr>
        <p:spPr bwMode="auto">
          <a:xfrm>
            <a:off x="228600" y="838200"/>
            <a:ext cx="64008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altLang="zh-CN" sz="1200" b="1" i="0" u="none" strike="noStrike" cap="none" normalizeH="0" baseline="0" dirty="0" smtClean="0">
                <a:ln>
                  <a:noFill/>
                </a:ln>
                <a:solidFill>
                  <a:schemeClr val="tx1"/>
                </a:solidFill>
                <a:effectLst/>
                <a:latin typeface="Arial" pitchFamily="34" charset="0"/>
                <a:ea typeface="SimSun" pitchFamily="2" charset="-122"/>
                <a:cs typeface="Arial" pitchFamily="34" charset="0"/>
              </a:rPr>
              <a:t> Base Vehicle interval/speed for Tactical Roadmarch</a:t>
            </a:r>
          </a:p>
          <a:p>
            <a:pPr marL="0" marR="0" lvl="0" indent="0" algn="ctr" defTabSz="914400" rtl="0" eaLnBrk="1" fontAlgn="base" latinLnBrk="0" hangingPunct="1">
              <a:lnSpc>
                <a:spcPct val="100000"/>
              </a:lnSpc>
              <a:spcBef>
                <a:spcPct val="0"/>
              </a:spcBef>
              <a:spcAft>
                <a:spcPct val="0"/>
              </a:spcAft>
              <a:buClrTx/>
              <a:buSzTx/>
              <a:buFontTx/>
              <a:buNone/>
              <a:tabLst>
                <a:tab pos="2971800" algn="ctr"/>
                <a:tab pos="5943600" algn="r"/>
              </a:tabLst>
            </a:pPr>
            <a:r>
              <a:rPr lang="en-US" altLang="zh-CN" sz="1200" b="1" dirty="0" smtClean="0">
                <a:latin typeface="Arial" pitchFamily="34" charset="0"/>
                <a:ea typeface="SimSun" pitchFamily="2" charset="-122"/>
                <a:cs typeface="Arial" pitchFamily="34" charset="0"/>
              </a:rPr>
              <a:t>(Changes based on METT-TC)</a:t>
            </a:r>
            <a:endParaRPr kumimoji="0" lang="en-US" altLang="zh-CN"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altLang="zh-CN" sz="1200" b="0" i="0" u="sng" strike="noStrike" cap="none" normalizeH="0" baseline="0" dirty="0" smtClean="0">
                <a:ln>
                  <a:noFill/>
                </a:ln>
                <a:solidFill>
                  <a:schemeClr val="tx1"/>
                </a:solidFill>
                <a:effectLst/>
                <a:latin typeface="Arial" pitchFamily="34" charset="0"/>
                <a:ea typeface="SimSun" pitchFamily="2" charset="-122"/>
                <a:cs typeface="Arial" pitchFamily="34" charset="0"/>
              </a:rPr>
              <a:t>Conditions</a:t>
            </a:r>
            <a:r>
              <a:rPr kumimoji="0" lang="en-US" altLang="zh-CN" sz="1200" b="0" i="0" strike="noStrike" cap="none" normalizeH="0" baseline="0" dirty="0" smtClean="0">
                <a:ln>
                  <a:noFill/>
                </a:ln>
                <a:solidFill>
                  <a:schemeClr val="tx1"/>
                </a:solidFill>
                <a:effectLst/>
                <a:latin typeface="Arial" pitchFamily="34" charset="0"/>
                <a:ea typeface="SimSun" pitchFamily="2" charset="-122"/>
                <a:cs typeface="Arial" pitchFamily="34" charset="0"/>
              </a:rPr>
              <a:t>	</a:t>
            </a:r>
            <a:r>
              <a:rPr kumimoji="0" lang="en-US" altLang="zh-CN" sz="1200" b="0" i="0" u="sng" strike="noStrike" cap="none" normalizeH="0" baseline="0" dirty="0" smtClean="0">
                <a:ln>
                  <a:noFill/>
                </a:ln>
                <a:solidFill>
                  <a:schemeClr val="tx1"/>
                </a:solidFill>
                <a:effectLst/>
                <a:latin typeface="Arial" pitchFamily="34" charset="0"/>
                <a:ea typeface="SimSun" pitchFamily="2" charset="-122"/>
                <a:cs typeface="Arial" pitchFamily="34" charset="0"/>
              </a:rPr>
              <a:t>Interval (day/night)</a:t>
            </a:r>
            <a:r>
              <a:rPr kumimoji="0" lang="en-US" altLang="zh-CN" sz="12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a:t>
            </a:r>
            <a:r>
              <a:rPr kumimoji="0" lang="en-US" altLang="zh-CN" sz="1200" b="0" i="0" u="sng" strike="noStrike" cap="none" normalizeH="0" baseline="0" dirty="0" smtClean="0">
                <a:ln>
                  <a:noFill/>
                </a:ln>
                <a:solidFill>
                  <a:schemeClr val="tx1"/>
                </a:solidFill>
                <a:effectLst/>
                <a:latin typeface="Arial" pitchFamily="34" charset="0"/>
                <a:ea typeface="SimSun" pitchFamily="2" charset="-122"/>
                <a:cs typeface="Arial" pitchFamily="34" charset="0"/>
              </a:rPr>
              <a:t>Speed (day/night)</a:t>
            </a:r>
            <a:endParaRPr kumimoji="0" lang="en-US" altLang="zh-CN"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altLang="zh-CN" sz="1200" b="0" i="0" u="none" strike="noStrike" cap="none" normalizeH="0" baseline="0" dirty="0" smtClean="0">
                <a:ln>
                  <a:noFill/>
                </a:ln>
                <a:solidFill>
                  <a:schemeClr val="tx1"/>
                </a:solidFill>
                <a:effectLst/>
                <a:latin typeface="Arial" pitchFamily="34" charset="0"/>
                <a:ea typeface="SimSun" pitchFamily="2" charset="-122"/>
                <a:cs typeface="Arial" pitchFamily="34" charset="0"/>
              </a:rPr>
              <a:t>Open road	100/50 meters</a:t>
            </a:r>
            <a:r>
              <a:rPr lang="en-US" altLang="zh-CN" sz="1200" dirty="0" smtClean="0">
                <a:latin typeface="Arial" pitchFamily="34" charset="0"/>
                <a:ea typeface="SimSun" pitchFamily="2" charset="-122"/>
                <a:cs typeface="Arial" pitchFamily="34" charset="0"/>
              </a:rPr>
              <a:t>	30/25 kph</a:t>
            </a:r>
            <a:endParaRPr kumimoji="0" lang="en-US" altLang="zh-CN"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altLang="zh-CN" sz="1200" b="0" i="0" u="none" strike="noStrike" cap="none" normalizeH="0" baseline="0" dirty="0" smtClean="0">
                <a:ln>
                  <a:noFill/>
                </a:ln>
                <a:solidFill>
                  <a:schemeClr val="tx1"/>
                </a:solidFill>
                <a:effectLst/>
                <a:latin typeface="Arial" pitchFamily="34" charset="0"/>
                <a:ea typeface="SimSun" pitchFamily="2" charset="-122"/>
                <a:cs typeface="Arial" pitchFamily="34" charset="0"/>
              </a:rPr>
              <a:t>Open terrain	300/150 meters	30/25 kph</a:t>
            </a: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altLang="zh-CN" sz="1200" b="0" i="0" u="none" strike="noStrike" cap="none" normalizeH="0" baseline="0" dirty="0" smtClean="0">
                <a:ln>
                  <a:noFill/>
                </a:ln>
                <a:solidFill>
                  <a:schemeClr val="tx1"/>
                </a:solidFill>
                <a:effectLst/>
                <a:latin typeface="Arial" pitchFamily="34" charset="0"/>
                <a:ea typeface="SimSun" pitchFamily="2" charset="-122"/>
                <a:cs typeface="Arial" pitchFamily="34" charset="0"/>
              </a:rPr>
              <a:t>Built-up area               	50/25 meters	                        20/15 kph</a:t>
            </a: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zh-CN" sz="1200" dirty="0" smtClean="0">
                <a:latin typeface="Arial" pitchFamily="34" charset="0"/>
                <a:ea typeface="SimSun" pitchFamily="2" charset="-122"/>
                <a:cs typeface="Arial" pitchFamily="34" charset="0"/>
              </a:rPr>
              <a:t>Dense/wooded terrain	100/50 meters	20/15 kph</a:t>
            </a:r>
            <a:endParaRPr kumimoji="0" lang="en-US" altLang="zh-CN"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altLang="zh-CN" sz="1200" b="0" i="0" u="none" strike="noStrike" cap="none" normalizeH="0" baseline="0" dirty="0" smtClean="0">
                <a:ln>
                  <a:noFill/>
                </a:ln>
                <a:solidFill>
                  <a:schemeClr val="tx1"/>
                </a:solidFill>
                <a:effectLst/>
                <a:latin typeface="Arial" pitchFamily="34" charset="0"/>
                <a:ea typeface="SimSun" pitchFamily="2" charset="-122"/>
                <a:cs typeface="Arial" pitchFamily="34" charset="0"/>
              </a:rPr>
              <a:t>Interstate	100/50 meters	40/35 kph</a:t>
            </a:r>
            <a:endParaRPr kumimoji="0" lang="en-US" altLang="zh-CN"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altLang="zh-CN" sz="1200" b="0" i="0" u="none" strike="noStrike" cap="none" normalizeH="0" baseline="0" dirty="0" smtClean="0">
                <a:ln>
                  <a:noFill/>
                </a:ln>
                <a:solidFill>
                  <a:schemeClr val="tx1"/>
                </a:solidFill>
                <a:effectLst/>
                <a:latin typeface="Arial" pitchFamily="34" charset="0"/>
                <a:ea typeface="SimSun" pitchFamily="2" charset="-122"/>
                <a:cs typeface="Arial" pitchFamily="34" charset="0"/>
              </a:rPr>
              <a:t>Blackout	50/25 meters	25/20 </a:t>
            </a:r>
            <a:r>
              <a:rPr kumimoji="0" lang="en-US" altLang="zh-CN" sz="1200" b="0" i="0" u="none" strike="noStrike" cap="none" normalizeH="0" baseline="0" dirty="0" err="1" smtClean="0">
                <a:ln>
                  <a:noFill/>
                </a:ln>
                <a:solidFill>
                  <a:schemeClr val="tx1"/>
                </a:solidFill>
                <a:effectLst/>
                <a:latin typeface="Arial" pitchFamily="34" charset="0"/>
                <a:ea typeface="SimSun" pitchFamily="2" charset="-122"/>
                <a:cs typeface="Arial" pitchFamily="34" charset="0"/>
              </a:rPr>
              <a:t>kph</a:t>
            </a:r>
            <a:endParaRPr kumimoji="0" lang="en-US" altLang="zh-CN"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p:nvPr/>
        </p:nvSpPr>
        <p:spPr>
          <a:xfrm>
            <a:off x="228600" y="4438471"/>
            <a:ext cx="3124200" cy="1200329"/>
          </a:xfrm>
          <a:prstGeom prst="rect">
            <a:avLst/>
          </a:prstGeom>
        </p:spPr>
        <p:txBody>
          <a:bodyPr wrap="square">
            <a:spAutoFit/>
          </a:bodyPr>
          <a:lstStyle/>
          <a:p>
            <a:pPr marL="228600" indent="-228600"/>
            <a:r>
              <a:rPr lang="en-US" sz="1200" b="1" dirty="0" smtClean="0">
                <a:latin typeface="Arial" pitchFamily="34" charset="0"/>
                <a:cs typeface="Arial" pitchFamily="34" charset="0"/>
              </a:rPr>
              <a:t>BASE TRM SECURITY PLAN SOP:</a:t>
            </a:r>
          </a:p>
          <a:p>
            <a:pPr marL="228600" indent="-228600"/>
            <a:r>
              <a:rPr lang="en-US" sz="1200" dirty="0" smtClean="0">
                <a:latin typeface="Arial" pitchFamily="34" charset="0"/>
                <a:cs typeface="Arial" pitchFamily="34" charset="0"/>
              </a:rPr>
              <a:t>DIRECTION OF TRAVEL  IS 12 O’CLOCK.</a:t>
            </a:r>
          </a:p>
          <a:p>
            <a:pPr marL="228600" indent="-228600"/>
            <a:r>
              <a:rPr lang="en-US" sz="1200" dirty="0" smtClean="0">
                <a:latin typeface="Arial" pitchFamily="34" charset="0"/>
                <a:cs typeface="Arial" pitchFamily="34" charset="0"/>
              </a:rPr>
              <a:t>LEAD VEHICLE SCAN 10-2.</a:t>
            </a:r>
          </a:p>
          <a:p>
            <a:pPr marL="228600" indent="-228600"/>
            <a:r>
              <a:rPr lang="en-US" sz="1200" dirty="0" smtClean="0">
                <a:latin typeface="Arial" pitchFamily="34" charset="0"/>
                <a:cs typeface="Arial" pitchFamily="34" charset="0"/>
              </a:rPr>
              <a:t>SUBSEQUENT VEHICLES ALTERNATE SCANNING 8-11 AND 1-4. </a:t>
            </a:r>
          </a:p>
          <a:p>
            <a:pPr marL="228600" indent="-228600"/>
            <a:r>
              <a:rPr lang="en-US" sz="1200" dirty="0" smtClean="0">
                <a:latin typeface="Arial" pitchFamily="34" charset="0"/>
                <a:cs typeface="Arial" pitchFamily="34" charset="0"/>
              </a:rPr>
              <a:t>TRAIL VEHICLE SCANS 4-8</a:t>
            </a:r>
            <a:endParaRPr lang="en-US" dirty="0">
              <a:latin typeface="Arial" pitchFamily="34" charset="0"/>
              <a:cs typeface="Arial" pitchFamily="34" charset="0"/>
            </a:endParaRPr>
          </a:p>
        </p:txBody>
      </p:sp>
      <p:sp>
        <p:nvSpPr>
          <p:cNvPr id="13" name="Rectangle 12"/>
          <p:cNvSpPr/>
          <p:nvPr/>
        </p:nvSpPr>
        <p:spPr>
          <a:xfrm>
            <a:off x="3352800" y="2649900"/>
            <a:ext cx="3429000" cy="3647152"/>
          </a:xfrm>
          <a:prstGeom prst="rect">
            <a:avLst/>
          </a:prstGeom>
        </p:spPr>
        <p:txBody>
          <a:bodyPr wrap="square">
            <a:spAutoFit/>
          </a:bodyPr>
          <a:lstStyle/>
          <a:p>
            <a:pPr marL="228600" indent="-228600"/>
            <a:r>
              <a:rPr lang="en-US" sz="1050" b="1" dirty="0" smtClean="0">
                <a:latin typeface="Arial" pitchFamily="34" charset="0"/>
                <a:cs typeface="Arial" pitchFamily="34" charset="0"/>
              </a:rPr>
              <a:t>PRE-MOVEMENT EX-CHECK</a:t>
            </a:r>
          </a:p>
          <a:p>
            <a:pPr marL="228600" indent="-228600">
              <a:buFont typeface="+mj-lt"/>
              <a:buAutoNum type="alphaLcPeriod"/>
            </a:pPr>
            <a:r>
              <a:rPr lang="en-US" sz="1050" dirty="0" smtClean="0">
                <a:latin typeface="Arial" pitchFamily="34" charset="0"/>
                <a:cs typeface="Arial" pitchFamily="34" charset="0"/>
              </a:rPr>
              <a:t>SLANT REPORT (#OF WHEELES BY TYPE/ #OF SOLDIERS).</a:t>
            </a:r>
          </a:p>
          <a:p>
            <a:pPr marL="228600" indent="-228600">
              <a:buFont typeface="+mj-lt"/>
              <a:buAutoNum type="alphaLcPeriod"/>
            </a:pPr>
            <a:r>
              <a:rPr lang="en-US" sz="1050" dirty="0" smtClean="0">
                <a:latin typeface="Arial" pitchFamily="34" charset="0"/>
                <a:cs typeface="Arial" pitchFamily="34" charset="0"/>
              </a:rPr>
              <a:t>TOP OFF CLASS III.</a:t>
            </a:r>
          </a:p>
          <a:p>
            <a:pPr marL="228600" indent="-228600">
              <a:buFont typeface="+mj-lt"/>
              <a:buAutoNum type="alphaLcPeriod"/>
            </a:pPr>
            <a:r>
              <a:rPr lang="en-US" sz="1050" dirty="0" smtClean="0">
                <a:latin typeface="Arial" pitchFamily="34" charset="0"/>
                <a:cs typeface="Arial" pitchFamily="34" charset="0"/>
              </a:rPr>
              <a:t>UPLOAD AMMUNITION AND OTHER CLASS V.</a:t>
            </a:r>
          </a:p>
          <a:p>
            <a:pPr marL="228600" indent="-228600">
              <a:buFont typeface="+mj-lt"/>
              <a:buAutoNum type="alphaLcPeriod"/>
            </a:pPr>
            <a:r>
              <a:rPr lang="en-US" sz="1050" dirty="0" smtClean="0">
                <a:latin typeface="Arial" pitchFamily="34" charset="0"/>
                <a:cs typeface="Arial" pitchFamily="34" charset="0"/>
              </a:rPr>
              <a:t>COMPLETE PMCS AND OTHER PREFIRE CHECKS.</a:t>
            </a:r>
          </a:p>
          <a:p>
            <a:pPr marL="228600" indent="-228600">
              <a:buFont typeface="+mj-lt"/>
              <a:buAutoNum type="alphaLcPeriod"/>
            </a:pPr>
            <a:r>
              <a:rPr lang="en-US" sz="1050" dirty="0" smtClean="0">
                <a:latin typeface="Arial" pitchFamily="34" charset="0"/>
                <a:cs typeface="Arial" pitchFamily="34" charset="0"/>
              </a:rPr>
              <a:t>COMPLETE ROLLOVER AND FIRE EVAC DRILLS.</a:t>
            </a:r>
          </a:p>
          <a:p>
            <a:pPr marL="228600" indent="-228600">
              <a:buFont typeface="+mj-lt"/>
              <a:buAutoNum type="alphaLcPeriod"/>
            </a:pPr>
            <a:r>
              <a:rPr lang="en-US" sz="1050" dirty="0" smtClean="0">
                <a:latin typeface="Arial" pitchFamily="34" charset="0"/>
                <a:cs typeface="Arial" pitchFamily="34" charset="0"/>
              </a:rPr>
              <a:t>EACH VC HAS COPY OF GRAPHICS, ROUTE(S), AND TIMELINE.</a:t>
            </a:r>
          </a:p>
          <a:p>
            <a:pPr marL="228600" indent="-228600">
              <a:buFont typeface="+mj-lt"/>
              <a:buAutoNum type="alphaLcPeriod"/>
            </a:pPr>
            <a:r>
              <a:rPr lang="en-US" sz="1050" dirty="0" smtClean="0">
                <a:latin typeface="Arial" pitchFamily="34" charset="0"/>
                <a:cs typeface="Arial" pitchFamily="34" charset="0"/>
              </a:rPr>
              <a:t>CONDUCT REHEARSALS FOR AOC, ACTIONS AT HALTS, MEDEVAC/CASEVAC, AND OTHER APPLICABLE BATTLE DRILLS.</a:t>
            </a:r>
          </a:p>
          <a:p>
            <a:pPr marL="228600" indent="-228600">
              <a:buFont typeface="+mj-lt"/>
              <a:buAutoNum type="alphaLcPeriod"/>
            </a:pPr>
            <a:r>
              <a:rPr lang="en-US" sz="1050" dirty="0" smtClean="0">
                <a:latin typeface="Arial" pitchFamily="34" charset="0"/>
                <a:cs typeface="Arial" pitchFamily="34" charset="0"/>
              </a:rPr>
              <a:t>COMPLETE FIRE SUPPORT PLAN.</a:t>
            </a:r>
          </a:p>
          <a:p>
            <a:pPr marL="228600" indent="-228600">
              <a:buFont typeface="+mj-lt"/>
              <a:buAutoNum type="alphaLcPeriod"/>
            </a:pPr>
            <a:r>
              <a:rPr lang="en-US" sz="1050" dirty="0" smtClean="0">
                <a:latin typeface="Arial" pitchFamily="34" charset="0"/>
                <a:cs typeface="Arial" pitchFamily="34" charset="0"/>
              </a:rPr>
              <a:t>CHECK LOAD PLANS.</a:t>
            </a:r>
          </a:p>
          <a:p>
            <a:pPr marL="228600" indent="-228600">
              <a:buFont typeface="+mj-lt"/>
              <a:buAutoNum type="alphaLcPeriod"/>
            </a:pPr>
            <a:r>
              <a:rPr lang="en-US" sz="1050" dirty="0" smtClean="0">
                <a:latin typeface="Arial" pitchFamily="34" charset="0"/>
                <a:cs typeface="Arial" pitchFamily="34" charset="0"/>
              </a:rPr>
              <a:t>RADIO/FBCB2 CHECKS (30 MIN PRIOR TO SP).</a:t>
            </a:r>
          </a:p>
          <a:p>
            <a:pPr marL="228600" indent="-228600">
              <a:buFont typeface="+mj-lt"/>
              <a:buAutoNum type="alphaLcPeriod"/>
            </a:pPr>
            <a:r>
              <a:rPr lang="en-US" sz="1050" dirty="0" smtClean="0">
                <a:latin typeface="Arial" pitchFamily="34" charset="0"/>
                <a:cs typeface="Arial" pitchFamily="34" charset="0"/>
              </a:rPr>
              <a:t> DESIGNATE OOM, SPEED, INTERVAL, AND MVMT TECHNIQUE.</a:t>
            </a:r>
          </a:p>
          <a:p>
            <a:pPr marL="228600" indent="-228600">
              <a:buFont typeface="+mj-lt"/>
              <a:buAutoNum type="alphaLcPeriod"/>
            </a:pPr>
            <a:r>
              <a:rPr lang="en-US" sz="1050" dirty="0" smtClean="0">
                <a:latin typeface="Arial" pitchFamily="34" charset="0"/>
                <a:cs typeface="Arial" pitchFamily="34" charset="0"/>
              </a:rPr>
              <a:t>IF APPLICABLE, PREPARE FOR LIMITED OR LOW VISIBILITY (NIGHT VISION OPTICS, CHANGES TO ROM, MVMT TECHNIQUE, ETC)</a:t>
            </a:r>
            <a:endParaRPr lang="en-US" sz="6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1"/>
          </p:nvPr>
        </p:nvSpPr>
        <p:spPr>
          <a:xfrm>
            <a:off x="4686300" y="8657167"/>
            <a:ext cx="2171700" cy="486833"/>
          </a:xfrm>
        </p:spPr>
        <p:txBody>
          <a:bodyPr/>
          <a:lstStyle/>
          <a:p>
            <a:pPr algn="r"/>
            <a:fld id="{304B7466-D84B-4F40-A7CF-E5994323650A}" type="slidenum">
              <a:rPr lang="en-US"/>
              <a:pPr algn="r"/>
              <a:t>50</a:t>
            </a:fld>
            <a:endParaRPr lang="en-US" dirty="0"/>
          </a:p>
        </p:txBody>
      </p:sp>
      <p:sp>
        <p:nvSpPr>
          <p:cNvPr id="5" name="TextBox 4"/>
          <p:cNvSpPr txBox="1"/>
          <p:nvPr/>
        </p:nvSpPr>
        <p:spPr>
          <a:xfrm>
            <a:off x="1" y="926366"/>
            <a:ext cx="6858000" cy="7848302"/>
          </a:xfrm>
          <a:prstGeom prst="rect">
            <a:avLst/>
          </a:prstGeom>
          <a:noFill/>
        </p:spPr>
        <p:txBody>
          <a:bodyPr wrap="square" rtlCol="0">
            <a:spAutoFit/>
          </a:bodyPr>
          <a:lstStyle/>
          <a:p>
            <a:r>
              <a:rPr lang="en-US" sz="1400" b="1" u="sng" dirty="0" smtClean="0">
                <a:latin typeface="Arial" pitchFamily="34" charset="0"/>
                <a:cs typeface="Arial" pitchFamily="34" charset="0"/>
              </a:rPr>
              <a:t>Platoon Leader </a:t>
            </a:r>
            <a:r>
              <a:rPr lang="en-US" sz="1400" b="1" u="sng" dirty="0" err="1" smtClean="0">
                <a:latin typeface="Arial" pitchFamily="34" charset="0"/>
                <a:cs typeface="Arial" pitchFamily="34" charset="0"/>
              </a:rPr>
              <a:t>Backbrief</a:t>
            </a:r>
            <a:r>
              <a:rPr lang="en-US" sz="1400" b="1" u="sng" dirty="0" smtClean="0">
                <a:latin typeface="Arial" pitchFamily="34" charset="0"/>
                <a:cs typeface="Arial" pitchFamily="34" charset="0"/>
              </a:rPr>
              <a:t> Format</a:t>
            </a:r>
          </a:p>
          <a:p>
            <a:r>
              <a:rPr lang="en-US" sz="1400" dirty="0" smtClean="0">
                <a:latin typeface="Arial" pitchFamily="34" charset="0"/>
                <a:cs typeface="Arial" pitchFamily="34" charset="0"/>
              </a:rPr>
              <a:t>This briefing is given to the troop commander </a:t>
            </a:r>
            <a:r>
              <a:rPr lang="en-US" sz="1400" b="1" u="sng" dirty="0" smtClean="0">
                <a:latin typeface="Arial" pitchFamily="34" charset="0"/>
                <a:cs typeface="Arial" pitchFamily="34" charset="0"/>
              </a:rPr>
              <a:t>prior to the issuance of the platoon operations order</a:t>
            </a:r>
            <a:r>
              <a:rPr lang="en-US" sz="1400" dirty="0" smtClean="0">
                <a:latin typeface="Arial" pitchFamily="34" charset="0"/>
                <a:cs typeface="Arial" pitchFamily="34" charset="0"/>
              </a:rPr>
              <a:t> to ensure the platoon leader’s plan fits into the troop commander’s intent.  The </a:t>
            </a:r>
            <a:r>
              <a:rPr lang="en-US" sz="1400" dirty="0" err="1" smtClean="0">
                <a:latin typeface="Arial" pitchFamily="34" charset="0"/>
                <a:cs typeface="Arial" pitchFamily="34" charset="0"/>
              </a:rPr>
              <a:t>backbrief</a:t>
            </a:r>
            <a:r>
              <a:rPr lang="en-US" sz="1400" dirty="0" smtClean="0">
                <a:latin typeface="Arial" pitchFamily="34" charset="0"/>
                <a:cs typeface="Arial" pitchFamily="34" charset="0"/>
              </a:rPr>
              <a:t> consist of the following information:</a:t>
            </a:r>
          </a:p>
          <a:p>
            <a:r>
              <a:rPr lang="en-US" sz="1400" dirty="0" smtClean="0">
                <a:latin typeface="Arial" pitchFamily="34" charset="0"/>
                <a:cs typeface="Arial" pitchFamily="34" charset="0"/>
              </a:rPr>
              <a:t> </a:t>
            </a:r>
          </a:p>
          <a:p>
            <a:pPr lvl="0"/>
            <a:r>
              <a:rPr lang="en-US" sz="1400" dirty="0" smtClean="0">
                <a:latin typeface="Arial" pitchFamily="34" charset="0"/>
                <a:cs typeface="Arial" pitchFamily="34" charset="0"/>
              </a:rPr>
              <a:t>The troop mission is</a:t>
            </a:r>
          </a:p>
          <a:p>
            <a:pPr lvl="0"/>
            <a:r>
              <a:rPr lang="en-US" sz="1400" dirty="0" smtClean="0">
                <a:latin typeface="Arial" pitchFamily="34" charset="0"/>
                <a:cs typeface="Arial" pitchFamily="34" charset="0"/>
              </a:rPr>
              <a:t>The commander’s intent is:</a:t>
            </a:r>
          </a:p>
          <a:p>
            <a:pPr lvl="0"/>
            <a:r>
              <a:rPr lang="en-US" sz="1400" dirty="0" smtClean="0">
                <a:latin typeface="Arial" pitchFamily="34" charset="0"/>
                <a:cs typeface="Arial" pitchFamily="34" charset="0"/>
              </a:rPr>
              <a:t>My platoon mission is:</a:t>
            </a:r>
          </a:p>
          <a:p>
            <a:pPr lvl="0"/>
            <a:r>
              <a:rPr lang="en-US" sz="1400" dirty="0" smtClean="0">
                <a:latin typeface="Arial" pitchFamily="34" charset="0"/>
                <a:cs typeface="Arial" pitchFamily="34" charset="0"/>
              </a:rPr>
              <a:t>PLT concept including</a:t>
            </a:r>
          </a:p>
          <a:p>
            <a:pPr lvl="1"/>
            <a:r>
              <a:rPr lang="en-US" sz="1400" dirty="0" smtClean="0">
                <a:latin typeface="Arial" pitchFamily="34" charset="0"/>
                <a:cs typeface="Arial" pitchFamily="34" charset="0"/>
              </a:rPr>
              <a:t>Task organization</a:t>
            </a:r>
          </a:p>
          <a:p>
            <a:pPr lvl="1"/>
            <a:r>
              <a:rPr lang="en-US" sz="1400" dirty="0" smtClean="0">
                <a:latin typeface="Arial" pitchFamily="34" charset="0"/>
                <a:cs typeface="Arial" pitchFamily="34" charset="0"/>
              </a:rPr>
              <a:t>Maneuver plan including task/purpose for each section</a:t>
            </a:r>
          </a:p>
          <a:p>
            <a:pPr lvl="1"/>
            <a:r>
              <a:rPr lang="en-US" sz="1400" dirty="0" smtClean="0">
                <a:latin typeface="Arial" pitchFamily="34" charset="0"/>
                <a:cs typeface="Arial" pitchFamily="34" charset="0"/>
              </a:rPr>
              <a:t>Effects Plan</a:t>
            </a:r>
          </a:p>
          <a:p>
            <a:pPr lvl="1"/>
            <a:r>
              <a:rPr lang="en-US" sz="1400" dirty="0" smtClean="0">
                <a:latin typeface="Arial" pitchFamily="34" charset="0"/>
                <a:cs typeface="Arial" pitchFamily="34" charset="0"/>
              </a:rPr>
              <a:t>Control measures</a:t>
            </a:r>
          </a:p>
          <a:p>
            <a:pPr lvl="1"/>
            <a:r>
              <a:rPr lang="en-US" sz="1400" dirty="0" smtClean="0">
                <a:latin typeface="Arial" pitchFamily="34" charset="0"/>
                <a:cs typeface="Arial" pitchFamily="34" charset="0"/>
              </a:rPr>
              <a:t>Command and Control</a:t>
            </a:r>
          </a:p>
          <a:p>
            <a:pPr lvl="0"/>
            <a:r>
              <a:rPr lang="en-US" sz="1400" dirty="0" smtClean="0">
                <a:latin typeface="Arial" pitchFamily="34" charset="0"/>
                <a:cs typeface="Arial" pitchFamily="34" charset="0"/>
              </a:rPr>
              <a:t>PLT equipment status:</a:t>
            </a:r>
          </a:p>
          <a:p>
            <a:pPr lvl="1"/>
            <a:r>
              <a:rPr lang="en-US" sz="1400" dirty="0" smtClean="0">
                <a:latin typeface="Arial" pitchFamily="34" charset="0"/>
                <a:cs typeface="Arial" pitchFamily="34" charset="0"/>
              </a:rPr>
              <a:t>Vehicles</a:t>
            </a:r>
          </a:p>
          <a:p>
            <a:pPr lvl="1"/>
            <a:r>
              <a:rPr lang="en-US" sz="1400" dirty="0" smtClean="0">
                <a:latin typeface="Arial" pitchFamily="34" charset="0"/>
                <a:cs typeface="Arial" pitchFamily="34" charset="0"/>
              </a:rPr>
              <a:t>Weapons</a:t>
            </a:r>
          </a:p>
          <a:p>
            <a:pPr lvl="1"/>
            <a:r>
              <a:rPr lang="en-US" sz="1400" dirty="0" smtClean="0">
                <a:latin typeface="Arial" pitchFamily="34" charset="0"/>
                <a:cs typeface="Arial" pitchFamily="34" charset="0"/>
              </a:rPr>
              <a:t>Personnel</a:t>
            </a:r>
          </a:p>
          <a:p>
            <a:pPr lvl="1"/>
            <a:r>
              <a:rPr lang="en-US" sz="1400" dirty="0" smtClean="0">
                <a:latin typeface="Arial" pitchFamily="34" charset="0"/>
                <a:cs typeface="Arial" pitchFamily="34" charset="0"/>
              </a:rPr>
              <a:t>Ammunition</a:t>
            </a:r>
          </a:p>
          <a:p>
            <a:pPr lvl="1"/>
            <a:r>
              <a:rPr lang="en-US" sz="1400" dirty="0" err="1" smtClean="0">
                <a:latin typeface="Arial" pitchFamily="34" charset="0"/>
                <a:cs typeface="Arial" pitchFamily="34" charset="0"/>
              </a:rPr>
              <a:t>Commo</a:t>
            </a:r>
            <a:endParaRPr lang="en-US" sz="1400" dirty="0" smtClean="0">
              <a:latin typeface="Arial" pitchFamily="34" charset="0"/>
              <a:cs typeface="Arial" pitchFamily="34" charset="0"/>
            </a:endParaRPr>
          </a:p>
          <a:p>
            <a:pPr lvl="0"/>
            <a:r>
              <a:rPr lang="en-US" sz="1400" dirty="0" smtClean="0">
                <a:latin typeface="Arial" pitchFamily="34" charset="0"/>
                <a:cs typeface="Arial" pitchFamily="34" charset="0"/>
              </a:rPr>
              <a:t>Logistical/resupply plan:</a:t>
            </a:r>
          </a:p>
          <a:p>
            <a:pPr lvl="0"/>
            <a:r>
              <a:rPr lang="en-US" sz="1400" dirty="0" smtClean="0">
                <a:latin typeface="Arial" pitchFamily="34" charset="0"/>
                <a:cs typeface="Arial" pitchFamily="34" charset="0"/>
              </a:rPr>
              <a:t>CASEVAC plan:</a:t>
            </a:r>
          </a:p>
          <a:p>
            <a:pPr lvl="0"/>
            <a:r>
              <a:rPr lang="en-US" sz="1400" dirty="0" smtClean="0">
                <a:latin typeface="Arial" pitchFamily="34" charset="0"/>
                <a:cs typeface="Arial" pitchFamily="34" charset="0"/>
              </a:rPr>
              <a:t>EPW collection plan:</a:t>
            </a:r>
          </a:p>
          <a:p>
            <a:pPr lvl="0"/>
            <a:r>
              <a:rPr lang="en-US" sz="1400" dirty="0" err="1" smtClean="0">
                <a:latin typeface="Arial" pitchFamily="34" charset="0"/>
                <a:cs typeface="Arial" pitchFamily="34" charset="0"/>
              </a:rPr>
              <a:t>Commo</a:t>
            </a:r>
            <a:r>
              <a:rPr lang="en-US" sz="1400" dirty="0" smtClean="0">
                <a:latin typeface="Arial" pitchFamily="34" charset="0"/>
                <a:cs typeface="Arial" pitchFamily="34" charset="0"/>
              </a:rPr>
              <a:t> plan:</a:t>
            </a:r>
          </a:p>
          <a:p>
            <a:pPr lvl="0"/>
            <a:r>
              <a:rPr lang="en-US" sz="1400" dirty="0" smtClean="0">
                <a:latin typeface="Arial" pitchFamily="34" charset="0"/>
                <a:cs typeface="Arial" pitchFamily="34" charset="0"/>
              </a:rPr>
              <a:t>Concerns about the operation:</a:t>
            </a:r>
          </a:p>
          <a:p>
            <a:r>
              <a:rPr lang="en-US" sz="1400" dirty="0" smtClean="0">
                <a:latin typeface="Arial" pitchFamily="34" charset="0"/>
                <a:cs typeface="Arial" pitchFamily="34" charset="0"/>
              </a:rPr>
              <a:t> </a:t>
            </a:r>
          </a:p>
          <a:p>
            <a:r>
              <a:rPr lang="en-US" sz="1400" b="1" u="sng" dirty="0" smtClean="0">
                <a:latin typeface="Arial" pitchFamily="34" charset="0"/>
                <a:cs typeface="Arial" pitchFamily="34" charset="0"/>
              </a:rPr>
              <a:t>Mortar Section Leader </a:t>
            </a:r>
            <a:r>
              <a:rPr lang="en-US" sz="1400" b="1" u="sng" dirty="0" err="1" smtClean="0">
                <a:latin typeface="Arial" pitchFamily="34" charset="0"/>
                <a:cs typeface="Arial" pitchFamily="34" charset="0"/>
              </a:rPr>
              <a:t>Backbrief</a:t>
            </a:r>
            <a:r>
              <a:rPr lang="en-US" sz="1400" b="1" u="sng" dirty="0" smtClean="0">
                <a:latin typeface="Arial" pitchFamily="34" charset="0"/>
                <a:cs typeface="Arial" pitchFamily="34" charset="0"/>
              </a:rPr>
              <a:t> Format</a:t>
            </a:r>
          </a:p>
          <a:p>
            <a:pPr lvl="0"/>
            <a:r>
              <a:rPr lang="en-US" sz="1400" dirty="0" smtClean="0">
                <a:latin typeface="Arial" pitchFamily="34" charset="0"/>
                <a:cs typeface="Arial" pitchFamily="34" charset="0"/>
              </a:rPr>
              <a:t>Commander’s intent for fires is:</a:t>
            </a:r>
          </a:p>
          <a:p>
            <a:pPr lvl="0"/>
            <a:r>
              <a:rPr lang="en-US" sz="1400" dirty="0" smtClean="0">
                <a:latin typeface="Arial" pitchFamily="34" charset="0"/>
                <a:cs typeface="Arial" pitchFamily="34" charset="0"/>
              </a:rPr>
              <a:t>Terrain and weather considerations are:</a:t>
            </a:r>
          </a:p>
          <a:p>
            <a:pPr lvl="0"/>
            <a:r>
              <a:rPr lang="en-US" sz="1400" dirty="0" smtClean="0">
                <a:latin typeface="Arial" pitchFamily="34" charset="0"/>
                <a:cs typeface="Arial" pitchFamily="34" charset="0"/>
              </a:rPr>
              <a:t>Concept for executing commander’s intent for fires is:</a:t>
            </a:r>
          </a:p>
          <a:p>
            <a:pPr lvl="1"/>
            <a:r>
              <a:rPr lang="en-US" sz="1400" dirty="0" smtClean="0">
                <a:latin typeface="Arial" pitchFamily="34" charset="0"/>
                <a:cs typeface="Arial" pitchFamily="34" charset="0"/>
              </a:rPr>
              <a:t>Section movement plan</a:t>
            </a:r>
          </a:p>
          <a:p>
            <a:pPr lvl="1"/>
            <a:r>
              <a:rPr lang="en-US" sz="1400" dirty="0" smtClean="0">
                <a:latin typeface="Arial" pitchFamily="34" charset="0"/>
                <a:cs typeface="Arial" pitchFamily="34" charset="0"/>
              </a:rPr>
              <a:t>On-call targets during movement are:</a:t>
            </a:r>
          </a:p>
          <a:p>
            <a:pPr lvl="1"/>
            <a:r>
              <a:rPr lang="en-US" sz="1400" dirty="0" smtClean="0">
                <a:latin typeface="Arial" pitchFamily="34" charset="0"/>
                <a:cs typeface="Arial" pitchFamily="34" charset="0"/>
              </a:rPr>
              <a:t>Priority targets are:</a:t>
            </a:r>
          </a:p>
          <a:p>
            <a:pPr lvl="1"/>
            <a:r>
              <a:rPr lang="en-US" sz="1400" dirty="0" smtClean="0">
                <a:latin typeface="Arial" pitchFamily="34" charset="0"/>
                <a:cs typeface="Arial" pitchFamily="34" charset="0"/>
              </a:rPr>
              <a:t>I will employ my mortars:</a:t>
            </a:r>
          </a:p>
          <a:p>
            <a:endParaRPr lang="en-US" sz="1400" dirty="0">
              <a:latin typeface="Arial" pitchFamily="34" charset="0"/>
              <a:cs typeface="Arial" pitchFamily="34" charset="0"/>
            </a:endParaRPr>
          </a:p>
        </p:txBody>
      </p:sp>
      <p:sp>
        <p:nvSpPr>
          <p:cNvPr id="6" name="Text Box 140"/>
          <p:cNvSpPr txBox="1">
            <a:spLocks noChangeArrowheads="1"/>
          </p:cNvSpPr>
          <p:nvPr/>
        </p:nvSpPr>
        <p:spPr bwMode="auto">
          <a:xfrm>
            <a:off x="0" y="76200"/>
            <a:ext cx="6858000" cy="830997"/>
          </a:xfrm>
          <a:prstGeom prst="rect">
            <a:avLst/>
          </a:prstGeom>
          <a:noFill/>
          <a:ln w="12700">
            <a:noFill/>
            <a:miter lim="800000"/>
            <a:headEnd/>
            <a:tailEnd/>
          </a:ln>
          <a:effectLst/>
        </p:spPr>
        <p:txBody>
          <a:bodyPr wrap="square">
            <a:spAutoFit/>
          </a:bodyPr>
          <a:lstStyle/>
          <a:p>
            <a:pPr algn="ctr" eaLnBrk="0" hangingPunct="0"/>
            <a:r>
              <a:rPr lang="en-US" sz="2400" b="1" i="1" dirty="0" smtClean="0">
                <a:effectLst>
                  <a:outerShdw blurRad="38100" dist="38100" dir="2700000" algn="tl">
                    <a:srgbClr val="000000">
                      <a:alpha val="43137"/>
                    </a:srgbClr>
                  </a:outerShdw>
                </a:effectLst>
                <a:latin typeface="Arial" pitchFamily="34" charset="0"/>
                <a:cs typeface="Arial" pitchFamily="34" charset="0"/>
              </a:rPr>
              <a:t>TROOP BACK BRIEF </a:t>
            </a:r>
          </a:p>
          <a:p>
            <a:pPr algn="ctr" eaLnBrk="0" hangingPunct="0"/>
            <a:r>
              <a:rPr lang="en-US" sz="2400" b="1" i="1" dirty="0" smtClean="0">
                <a:effectLst>
                  <a:outerShdw blurRad="38100" dist="38100" dir="2700000" algn="tl">
                    <a:srgbClr val="000000">
                      <a:alpha val="43137"/>
                    </a:srgbClr>
                  </a:outerShdw>
                </a:effectLst>
                <a:latin typeface="Arial" pitchFamily="34" charset="0"/>
                <a:cs typeface="Arial" pitchFamily="34" charset="0"/>
              </a:rPr>
              <a:t>FORMATS</a:t>
            </a:r>
            <a:endParaRPr lang="en-US" sz="2400" b="1" i="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1"/>
          </p:nvPr>
        </p:nvSpPr>
        <p:spPr>
          <a:xfrm>
            <a:off x="4686300" y="8657167"/>
            <a:ext cx="2171700" cy="486833"/>
          </a:xfrm>
        </p:spPr>
        <p:txBody>
          <a:bodyPr/>
          <a:lstStyle/>
          <a:p>
            <a:pPr algn="r"/>
            <a:fld id="{A4D8196D-E95F-478F-8D19-0F726AC22AAD}" type="slidenum">
              <a:rPr lang="en-US"/>
              <a:pPr algn="r"/>
              <a:t>51</a:t>
            </a:fld>
            <a:endParaRPr lang="en-US" dirty="0"/>
          </a:p>
        </p:txBody>
      </p:sp>
      <p:sp>
        <p:nvSpPr>
          <p:cNvPr id="107522" name="Text Box 2"/>
          <p:cNvSpPr txBox="1">
            <a:spLocks noChangeArrowheads="1"/>
          </p:cNvSpPr>
          <p:nvPr/>
        </p:nvSpPr>
        <p:spPr bwMode="auto">
          <a:xfrm>
            <a:off x="152400" y="680145"/>
            <a:ext cx="6705600" cy="8463855"/>
          </a:xfrm>
          <a:prstGeom prst="rect">
            <a:avLst/>
          </a:prstGeom>
          <a:noFill/>
          <a:ln w="12700">
            <a:noFill/>
            <a:miter lim="800000"/>
            <a:headEnd/>
            <a:tailEnd/>
          </a:ln>
          <a:effectLst/>
        </p:spPr>
        <p:txBody>
          <a:bodyPr wrap="square">
            <a:spAutoFit/>
          </a:bodyPr>
          <a:lstStyle/>
          <a:p>
            <a:pPr marL="457200" indent="-457200" eaLnBrk="0" hangingPunct="0">
              <a:tabLst>
                <a:tab pos="292100" algn="l"/>
              </a:tabLst>
            </a:pPr>
            <a:r>
              <a:rPr lang="en-US" sz="1600" dirty="0">
                <a:latin typeface="Arial" charset="0"/>
                <a:cs typeface="Arial" charset="0"/>
              </a:rPr>
              <a:t>	a.  Target list/mortar positions during movement and actions 		on the objective are:</a:t>
            </a:r>
            <a:endParaRPr lang="en-US" sz="1600" dirty="0">
              <a:latin typeface="Arial" charset="0"/>
              <a:cs typeface="Times New Roman" pitchFamily="18" charset="0"/>
            </a:endParaRPr>
          </a:p>
          <a:p>
            <a:pPr marL="457200" indent="-457200" eaLnBrk="0" hangingPunct="0">
              <a:tabLst>
                <a:tab pos="292100" algn="l"/>
              </a:tabLst>
            </a:pPr>
            <a:r>
              <a:rPr lang="en-US" sz="1600" dirty="0">
                <a:latin typeface="Arial" charset="0"/>
                <a:cs typeface="Arial" charset="0"/>
              </a:rPr>
              <a:t>2.  Equipment, ammunition, supply concerns are:</a:t>
            </a:r>
            <a:endParaRPr lang="en-US" sz="1600" dirty="0">
              <a:latin typeface="Arial" charset="0"/>
              <a:cs typeface="Times New Roman" pitchFamily="18" charset="0"/>
            </a:endParaRPr>
          </a:p>
          <a:p>
            <a:pPr marL="457200" indent="-457200" eaLnBrk="0" hangingPunct="0">
              <a:tabLst>
                <a:tab pos="292100" algn="l"/>
              </a:tabLst>
            </a:pPr>
            <a:r>
              <a:rPr lang="en-US" sz="1600" dirty="0">
                <a:latin typeface="Arial" charset="0"/>
                <a:cs typeface="Arial" charset="0"/>
              </a:rPr>
              <a:t>	a.  We have ___ HE rounds, __ WP, and __ ILLUM carried 		by the mortar section</a:t>
            </a:r>
            <a:endParaRPr lang="en-US" sz="1600" dirty="0">
              <a:latin typeface="Arial" charset="0"/>
              <a:cs typeface="Times New Roman" pitchFamily="18" charset="0"/>
            </a:endParaRPr>
          </a:p>
          <a:p>
            <a:pPr marL="457200" indent="-457200" eaLnBrk="0" hangingPunct="0">
              <a:tabLst>
                <a:tab pos="292100" algn="l"/>
              </a:tabLst>
            </a:pPr>
            <a:r>
              <a:rPr lang="en-US" sz="1600" dirty="0">
                <a:latin typeface="Arial" charset="0"/>
                <a:cs typeface="Arial" charset="0"/>
              </a:rPr>
              <a:t>3.  My </a:t>
            </a:r>
            <a:r>
              <a:rPr lang="en-US" sz="1600" dirty="0" err="1">
                <a:latin typeface="Arial" charset="0"/>
                <a:cs typeface="Arial" charset="0"/>
              </a:rPr>
              <a:t>commo</a:t>
            </a:r>
            <a:r>
              <a:rPr lang="en-US" sz="1600" dirty="0">
                <a:latin typeface="Arial" charset="0"/>
                <a:cs typeface="Arial" charset="0"/>
              </a:rPr>
              <a:t> plan is:</a:t>
            </a:r>
            <a:endParaRPr lang="en-US" sz="1600" dirty="0">
              <a:latin typeface="Arial" charset="0"/>
              <a:cs typeface="Times New Roman" pitchFamily="18" charset="0"/>
            </a:endParaRPr>
          </a:p>
          <a:p>
            <a:pPr marL="457200" indent="-457200" eaLnBrk="0" hangingPunct="0">
              <a:tabLst>
                <a:tab pos="292100" algn="l"/>
              </a:tabLst>
            </a:pPr>
            <a:r>
              <a:rPr lang="en-US" sz="1600" dirty="0">
                <a:latin typeface="Arial" charset="0"/>
                <a:cs typeface="Arial" charset="0"/>
              </a:rPr>
              <a:t>4.  I am responsible for coordinating with the following elements:</a:t>
            </a:r>
            <a:endParaRPr lang="en-US" sz="1600" dirty="0">
              <a:latin typeface="Arial" charset="0"/>
              <a:cs typeface="Times New Roman" pitchFamily="18" charset="0"/>
            </a:endParaRPr>
          </a:p>
          <a:p>
            <a:pPr marL="457200" indent="-457200" eaLnBrk="0" hangingPunct="0">
              <a:tabLst>
                <a:tab pos="292100" algn="l"/>
              </a:tabLst>
            </a:pPr>
            <a:r>
              <a:rPr lang="en-US" sz="1600" dirty="0">
                <a:latin typeface="Arial" charset="0"/>
                <a:cs typeface="Arial" charset="0"/>
              </a:rPr>
              <a:t>5.  My concerns are:</a:t>
            </a:r>
            <a:endParaRPr lang="en-US" sz="1600" dirty="0">
              <a:latin typeface="Arial" charset="0"/>
              <a:cs typeface="Times New Roman" pitchFamily="18" charset="0"/>
            </a:endParaRPr>
          </a:p>
          <a:p>
            <a:pPr marL="457200" indent="-457200" eaLnBrk="0" hangingPunct="0">
              <a:tabLst>
                <a:tab pos="292100" algn="l"/>
              </a:tabLst>
            </a:pPr>
            <a:r>
              <a:rPr lang="en-US" sz="1600" dirty="0">
                <a:latin typeface="Arial" charset="0"/>
                <a:cs typeface="Arial" charset="0"/>
              </a:rPr>
              <a:t> </a:t>
            </a:r>
            <a:endParaRPr lang="en-US" sz="1600" dirty="0">
              <a:latin typeface="Arial" charset="0"/>
              <a:cs typeface="Times New Roman" pitchFamily="18" charset="0"/>
            </a:endParaRPr>
          </a:p>
          <a:p>
            <a:pPr marL="457200" indent="-457200" eaLnBrk="0" hangingPunct="0">
              <a:tabLst>
                <a:tab pos="292100" algn="l"/>
              </a:tabLst>
            </a:pPr>
            <a:r>
              <a:rPr lang="en-US" sz="1600" b="1" dirty="0">
                <a:latin typeface="Arial" charset="0"/>
                <a:cs typeface="Arial" charset="0"/>
              </a:rPr>
              <a:t>FSO </a:t>
            </a:r>
            <a:r>
              <a:rPr lang="en-US" sz="1600" b="1" dirty="0" err="1">
                <a:latin typeface="Arial" charset="0"/>
                <a:cs typeface="Arial" charset="0"/>
              </a:rPr>
              <a:t>Backbrief</a:t>
            </a:r>
            <a:r>
              <a:rPr lang="en-US" sz="1600" b="1" dirty="0">
                <a:latin typeface="Arial" charset="0"/>
                <a:cs typeface="Arial" charset="0"/>
              </a:rPr>
              <a:t> Format</a:t>
            </a:r>
            <a:endParaRPr lang="en-US" sz="1600" b="1" dirty="0">
              <a:latin typeface="Arial" charset="0"/>
              <a:cs typeface="Times New Roman" pitchFamily="18" charset="0"/>
            </a:endParaRPr>
          </a:p>
          <a:p>
            <a:pPr marL="457200" indent="-457200" eaLnBrk="0" hangingPunct="0">
              <a:tabLst>
                <a:tab pos="292100" algn="l"/>
              </a:tabLst>
            </a:pPr>
            <a:r>
              <a:rPr lang="en-US" sz="1600" dirty="0">
                <a:latin typeface="Arial" charset="0"/>
                <a:cs typeface="Arial" charset="0"/>
              </a:rPr>
              <a:t>1.  Commander’s intent for fires:</a:t>
            </a:r>
            <a:endParaRPr lang="en-US" sz="1600" dirty="0">
              <a:latin typeface="Arial" charset="0"/>
              <a:cs typeface="Times New Roman" pitchFamily="18" charset="0"/>
            </a:endParaRPr>
          </a:p>
          <a:p>
            <a:pPr marL="457200" indent="-457200" eaLnBrk="0" hangingPunct="0">
              <a:tabLst>
                <a:tab pos="292100" algn="l"/>
              </a:tabLst>
            </a:pPr>
            <a:r>
              <a:rPr lang="en-US" sz="1600" dirty="0">
                <a:latin typeface="Arial" charset="0"/>
                <a:cs typeface="Arial" charset="0"/>
              </a:rPr>
              <a:t>2.  Terrain and weather considerations:</a:t>
            </a:r>
            <a:endParaRPr lang="en-US" sz="1600" dirty="0">
              <a:latin typeface="Arial" charset="0"/>
              <a:cs typeface="Times New Roman" pitchFamily="18" charset="0"/>
            </a:endParaRPr>
          </a:p>
          <a:p>
            <a:pPr marL="457200" indent="-457200" eaLnBrk="0" hangingPunct="0">
              <a:tabLst>
                <a:tab pos="292100" algn="l"/>
              </a:tabLst>
            </a:pPr>
            <a:r>
              <a:rPr lang="en-US" sz="1600" dirty="0">
                <a:latin typeface="Arial" charset="0"/>
                <a:cs typeface="Arial" charset="0"/>
              </a:rPr>
              <a:t>3.  Assets available and status:</a:t>
            </a:r>
            <a:endParaRPr lang="en-US" sz="1600" dirty="0">
              <a:latin typeface="Arial" charset="0"/>
              <a:cs typeface="Times New Roman" pitchFamily="18" charset="0"/>
            </a:endParaRPr>
          </a:p>
          <a:p>
            <a:pPr marL="457200" indent="-457200" eaLnBrk="0" hangingPunct="0">
              <a:tabLst>
                <a:tab pos="292100" algn="l"/>
              </a:tabLst>
            </a:pPr>
            <a:r>
              <a:rPr lang="en-US" sz="1600" dirty="0">
                <a:latin typeface="Arial" charset="0"/>
                <a:cs typeface="Arial" charset="0"/>
              </a:rPr>
              <a:t>4.  Concept for Mortar and Artillery integration:</a:t>
            </a:r>
            <a:endParaRPr lang="en-US" sz="1600" dirty="0">
              <a:latin typeface="Arial" charset="0"/>
              <a:cs typeface="Times New Roman" pitchFamily="18" charset="0"/>
            </a:endParaRPr>
          </a:p>
          <a:p>
            <a:pPr marL="457200" indent="-457200" eaLnBrk="0" hangingPunct="0">
              <a:tabLst>
                <a:tab pos="292100" algn="l"/>
              </a:tabLst>
            </a:pPr>
            <a:r>
              <a:rPr lang="en-US" sz="1600" dirty="0">
                <a:latin typeface="Arial" charset="0"/>
                <a:cs typeface="Arial" charset="0"/>
              </a:rPr>
              <a:t>	a.  FIST movement plan</a:t>
            </a:r>
            <a:endParaRPr lang="en-US" sz="1600" dirty="0">
              <a:latin typeface="Arial" charset="0"/>
              <a:cs typeface="Times New Roman" pitchFamily="18" charset="0"/>
            </a:endParaRPr>
          </a:p>
          <a:p>
            <a:pPr marL="457200" indent="-457200" eaLnBrk="0" hangingPunct="0">
              <a:tabLst>
                <a:tab pos="292100" algn="l"/>
              </a:tabLst>
            </a:pPr>
            <a:r>
              <a:rPr lang="en-US" sz="1600" dirty="0">
                <a:latin typeface="Arial" charset="0"/>
                <a:cs typeface="Arial" charset="0"/>
              </a:rPr>
              <a:t>	b.  Purpose, priority, allocation and restrictions by system</a:t>
            </a:r>
            <a:endParaRPr lang="en-US" sz="1600" dirty="0">
              <a:latin typeface="Arial" charset="0"/>
              <a:cs typeface="Times New Roman" pitchFamily="18" charset="0"/>
            </a:endParaRPr>
          </a:p>
          <a:p>
            <a:pPr marL="457200" indent="-457200" eaLnBrk="0" hangingPunct="0">
              <a:tabLst>
                <a:tab pos="292100" algn="l"/>
              </a:tabLst>
            </a:pPr>
            <a:r>
              <a:rPr lang="en-US" sz="1600" dirty="0">
                <a:latin typeface="Arial" charset="0"/>
                <a:cs typeface="Arial" charset="0"/>
              </a:rPr>
              <a:t>	c.  Targeting with observer and shooter</a:t>
            </a:r>
            <a:endParaRPr lang="en-US" sz="1600" dirty="0">
              <a:latin typeface="Arial" charset="0"/>
              <a:cs typeface="Times New Roman" pitchFamily="18" charset="0"/>
            </a:endParaRPr>
          </a:p>
          <a:p>
            <a:pPr marL="457200" indent="-457200" eaLnBrk="0" hangingPunct="0">
              <a:tabLst>
                <a:tab pos="292100" algn="l"/>
              </a:tabLst>
            </a:pPr>
            <a:r>
              <a:rPr lang="en-US" sz="1600" dirty="0">
                <a:latin typeface="Arial" charset="0"/>
                <a:cs typeface="Arial" charset="0"/>
              </a:rPr>
              <a:t>	d.  Ammunition mixes</a:t>
            </a:r>
            <a:endParaRPr lang="en-US" sz="1600" dirty="0">
              <a:latin typeface="Arial" charset="0"/>
              <a:cs typeface="Times New Roman" pitchFamily="18" charset="0"/>
            </a:endParaRPr>
          </a:p>
          <a:p>
            <a:pPr marL="457200" indent="-457200" eaLnBrk="0" hangingPunct="0">
              <a:tabLst>
                <a:tab pos="292100" algn="l"/>
              </a:tabLst>
            </a:pPr>
            <a:r>
              <a:rPr lang="en-US" sz="1600" dirty="0">
                <a:latin typeface="Arial" charset="0"/>
                <a:cs typeface="Arial" charset="0"/>
              </a:rPr>
              <a:t>	e.  Clearance of fires requirements</a:t>
            </a:r>
            <a:endParaRPr lang="en-US" sz="1600" dirty="0">
              <a:latin typeface="Arial" charset="0"/>
              <a:cs typeface="Times New Roman" pitchFamily="18" charset="0"/>
            </a:endParaRPr>
          </a:p>
          <a:p>
            <a:pPr marL="457200" indent="-457200" eaLnBrk="0" hangingPunct="0">
              <a:tabLst>
                <a:tab pos="292100" algn="l"/>
              </a:tabLst>
            </a:pPr>
            <a:r>
              <a:rPr lang="en-US" sz="1600" dirty="0">
                <a:latin typeface="Arial" charset="0"/>
                <a:cs typeface="Arial" charset="0"/>
              </a:rPr>
              <a:t>5.  Control measures (RFLs, CFLs, NFAs, etc.):</a:t>
            </a:r>
            <a:endParaRPr lang="en-US" sz="1600" dirty="0">
              <a:latin typeface="Arial" charset="0"/>
              <a:cs typeface="Times New Roman" pitchFamily="18" charset="0"/>
            </a:endParaRPr>
          </a:p>
          <a:p>
            <a:pPr marL="457200" indent="-457200" eaLnBrk="0" hangingPunct="0">
              <a:tabLst>
                <a:tab pos="292100" algn="l"/>
              </a:tabLst>
            </a:pPr>
            <a:r>
              <a:rPr lang="en-US" sz="1600" dirty="0">
                <a:latin typeface="Arial" charset="0"/>
                <a:cs typeface="Arial" charset="0"/>
              </a:rPr>
              <a:t>6.  Non-lethal effects plan:</a:t>
            </a:r>
            <a:endParaRPr lang="en-US" sz="1600" dirty="0">
              <a:latin typeface="Arial" charset="0"/>
              <a:cs typeface="Times New Roman" pitchFamily="18" charset="0"/>
            </a:endParaRPr>
          </a:p>
          <a:p>
            <a:pPr marL="457200" indent="-457200" eaLnBrk="0" hangingPunct="0">
              <a:tabLst>
                <a:tab pos="292100" algn="l"/>
              </a:tabLst>
            </a:pPr>
            <a:r>
              <a:rPr lang="en-US" sz="1600" dirty="0">
                <a:latin typeface="Arial" charset="0"/>
                <a:cs typeface="Arial" charset="0"/>
              </a:rPr>
              <a:t>7.  My </a:t>
            </a:r>
            <a:r>
              <a:rPr lang="en-US" sz="1600" dirty="0" err="1">
                <a:latin typeface="Arial" charset="0"/>
                <a:cs typeface="Arial" charset="0"/>
              </a:rPr>
              <a:t>commo</a:t>
            </a:r>
            <a:r>
              <a:rPr lang="en-US" sz="1600" dirty="0">
                <a:latin typeface="Arial" charset="0"/>
                <a:cs typeface="Arial" charset="0"/>
              </a:rPr>
              <a:t> plan is:</a:t>
            </a:r>
            <a:endParaRPr lang="en-US" sz="1600" dirty="0">
              <a:latin typeface="Arial" charset="0"/>
              <a:cs typeface="Times New Roman" pitchFamily="18" charset="0"/>
            </a:endParaRPr>
          </a:p>
          <a:p>
            <a:pPr marL="457200" indent="-457200" eaLnBrk="0" hangingPunct="0">
              <a:tabLst>
                <a:tab pos="292100" algn="l"/>
              </a:tabLst>
            </a:pPr>
            <a:r>
              <a:rPr lang="en-US" sz="1600" dirty="0">
                <a:latin typeface="Arial" charset="0"/>
                <a:cs typeface="Arial" charset="0"/>
              </a:rPr>
              <a:t>8.  I am responsible for coordinating with the following elements:</a:t>
            </a:r>
            <a:endParaRPr lang="en-US" sz="1600" dirty="0">
              <a:latin typeface="Arial" charset="0"/>
              <a:cs typeface="Times New Roman" pitchFamily="18" charset="0"/>
            </a:endParaRPr>
          </a:p>
          <a:p>
            <a:pPr marL="457200" indent="-457200" eaLnBrk="0" hangingPunct="0">
              <a:tabLst>
                <a:tab pos="292100" algn="l"/>
              </a:tabLst>
            </a:pPr>
            <a:r>
              <a:rPr lang="en-US" sz="1600" dirty="0">
                <a:latin typeface="Arial" charset="0"/>
                <a:cs typeface="Arial" charset="0"/>
              </a:rPr>
              <a:t>9.  My concerns are:</a:t>
            </a:r>
            <a:endParaRPr lang="en-US" sz="1600" dirty="0">
              <a:latin typeface="Arial" charset="0"/>
              <a:cs typeface="Times New Roman" pitchFamily="18" charset="0"/>
            </a:endParaRPr>
          </a:p>
          <a:p>
            <a:pPr marL="457200" indent="-457200" eaLnBrk="0" hangingPunct="0">
              <a:tabLst>
                <a:tab pos="292100" algn="l"/>
              </a:tabLst>
            </a:pPr>
            <a:r>
              <a:rPr lang="en-US" sz="1600" dirty="0">
                <a:latin typeface="Arial" charset="0"/>
                <a:cs typeface="Arial" charset="0"/>
              </a:rPr>
              <a:t> </a:t>
            </a:r>
            <a:endParaRPr lang="en-US" sz="1600" dirty="0">
              <a:latin typeface="Arial" charset="0"/>
              <a:cs typeface="Times New Roman" pitchFamily="18" charset="0"/>
            </a:endParaRPr>
          </a:p>
          <a:p>
            <a:pPr marL="457200" indent="-457200" eaLnBrk="0" hangingPunct="0">
              <a:tabLst>
                <a:tab pos="292100" algn="l"/>
              </a:tabLst>
            </a:pPr>
            <a:r>
              <a:rPr lang="en-US" sz="1600" b="1" dirty="0">
                <a:latin typeface="Arial" charset="0"/>
                <a:cs typeface="Arial" charset="0"/>
              </a:rPr>
              <a:t>TAC-P </a:t>
            </a:r>
            <a:r>
              <a:rPr lang="en-US" sz="1600" b="1" dirty="0" err="1">
                <a:latin typeface="Arial" charset="0"/>
                <a:cs typeface="Arial" charset="0"/>
              </a:rPr>
              <a:t>Backbrief</a:t>
            </a:r>
            <a:r>
              <a:rPr lang="en-US" sz="1600" b="1" dirty="0">
                <a:latin typeface="Arial" charset="0"/>
                <a:cs typeface="Arial" charset="0"/>
              </a:rPr>
              <a:t> Format</a:t>
            </a:r>
          </a:p>
          <a:p>
            <a:pPr marL="457200" indent="-457200" eaLnBrk="0" hangingPunct="0">
              <a:tabLst>
                <a:tab pos="292100" algn="l"/>
              </a:tabLst>
            </a:pPr>
            <a:r>
              <a:rPr lang="en-US" sz="1600" dirty="0">
                <a:latin typeface="Arial" charset="0"/>
                <a:cs typeface="Arial" charset="0"/>
              </a:rPr>
              <a:t>1.  Commanders intent for CAS:</a:t>
            </a:r>
          </a:p>
          <a:p>
            <a:pPr marL="457200" indent="-457200" eaLnBrk="0" hangingPunct="0">
              <a:tabLst>
                <a:tab pos="292100" algn="l"/>
              </a:tabLst>
            </a:pPr>
            <a:r>
              <a:rPr lang="en-US" sz="1600" dirty="0">
                <a:latin typeface="Arial" charset="0"/>
                <a:cs typeface="Arial" charset="0"/>
              </a:rPr>
              <a:t>2.  Terrain and Weather Consideration:</a:t>
            </a:r>
          </a:p>
          <a:p>
            <a:pPr marL="457200" indent="-457200" eaLnBrk="0" hangingPunct="0">
              <a:tabLst>
                <a:tab pos="292100" algn="l"/>
              </a:tabLst>
            </a:pPr>
            <a:r>
              <a:rPr lang="en-US" sz="1600" dirty="0">
                <a:latin typeface="Arial" charset="0"/>
                <a:cs typeface="Arial" charset="0"/>
              </a:rPr>
              <a:t>3.  Assets available and status:</a:t>
            </a:r>
          </a:p>
          <a:p>
            <a:pPr marL="457200" indent="-457200" eaLnBrk="0" hangingPunct="0">
              <a:tabLst>
                <a:tab pos="292100" algn="l"/>
              </a:tabLst>
            </a:pPr>
            <a:r>
              <a:rPr lang="en-US" sz="1600" dirty="0">
                <a:latin typeface="Arial" charset="0"/>
                <a:cs typeface="Arial" charset="0"/>
              </a:rPr>
              <a:t>4.  Fire Support Coordination Measures:</a:t>
            </a:r>
          </a:p>
          <a:p>
            <a:pPr marL="457200" indent="-457200" eaLnBrk="0" hangingPunct="0">
              <a:tabLst>
                <a:tab pos="292100" algn="l"/>
              </a:tabLst>
            </a:pPr>
            <a:r>
              <a:rPr lang="en-US" sz="1600" dirty="0">
                <a:latin typeface="Arial" charset="0"/>
                <a:cs typeface="Arial" charset="0"/>
              </a:rPr>
              <a:t>5.  Communication plan:</a:t>
            </a:r>
          </a:p>
          <a:p>
            <a:pPr marL="457200" indent="-457200" eaLnBrk="0" hangingPunct="0">
              <a:tabLst>
                <a:tab pos="292100" algn="l"/>
              </a:tabLst>
            </a:pPr>
            <a:r>
              <a:rPr lang="en-US" sz="1600" dirty="0">
                <a:latin typeface="Arial" charset="0"/>
                <a:cs typeface="Arial" charset="0"/>
              </a:rPr>
              <a:t>6.  Priority of Targets:</a:t>
            </a:r>
          </a:p>
          <a:p>
            <a:pPr marL="457200" indent="-457200" eaLnBrk="0" hangingPunct="0">
              <a:tabLst>
                <a:tab pos="292100" algn="l"/>
              </a:tabLst>
            </a:pPr>
            <a:r>
              <a:rPr lang="en-US" sz="1600" dirty="0">
                <a:latin typeface="Arial" charset="0"/>
                <a:cs typeface="Arial" charset="0"/>
              </a:rPr>
              <a:t>7.  Airspace coordination issues:</a:t>
            </a:r>
          </a:p>
          <a:p>
            <a:pPr marL="457200" indent="-457200" eaLnBrk="0" hangingPunct="0">
              <a:tabLst>
                <a:tab pos="292100" algn="l"/>
              </a:tabLst>
            </a:pPr>
            <a:r>
              <a:rPr lang="en-US" sz="1600" dirty="0">
                <a:latin typeface="Arial" charset="0"/>
                <a:cs typeface="Arial" charset="0"/>
              </a:rPr>
              <a:t>8.  My Concerns are</a:t>
            </a:r>
            <a:r>
              <a:rPr lang="en-US" sz="1600" dirty="0" smtClean="0">
                <a:latin typeface="Arial" charset="0"/>
                <a:cs typeface="Arial" charset="0"/>
              </a:rPr>
              <a:t>:</a:t>
            </a:r>
            <a:endParaRPr lang="en-US" sz="1600" dirty="0">
              <a:latin typeface="Arial" charset="0"/>
              <a:cs typeface="Arial" charset="0"/>
            </a:endParaRPr>
          </a:p>
        </p:txBody>
      </p:sp>
      <p:sp>
        <p:nvSpPr>
          <p:cNvPr id="5" name="Text Box 140"/>
          <p:cNvSpPr txBox="1">
            <a:spLocks noChangeArrowheads="1"/>
          </p:cNvSpPr>
          <p:nvPr/>
        </p:nvSpPr>
        <p:spPr bwMode="auto">
          <a:xfrm>
            <a:off x="0" y="0"/>
            <a:ext cx="6858000" cy="830997"/>
          </a:xfrm>
          <a:prstGeom prst="rect">
            <a:avLst/>
          </a:prstGeom>
          <a:noFill/>
          <a:ln w="12700">
            <a:noFill/>
            <a:miter lim="800000"/>
            <a:headEnd/>
            <a:tailEnd/>
          </a:ln>
          <a:effectLst/>
        </p:spPr>
        <p:txBody>
          <a:bodyPr wrap="square">
            <a:spAutoFit/>
          </a:bodyPr>
          <a:lstStyle/>
          <a:p>
            <a:pPr algn="ctr" eaLnBrk="0" hangingPunct="0"/>
            <a:r>
              <a:rPr lang="en-US" sz="2400" b="1" i="1" dirty="0" smtClean="0">
                <a:effectLst>
                  <a:outerShdw blurRad="38100" dist="38100" dir="2700000" algn="tl">
                    <a:srgbClr val="000000">
                      <a:alpha val="43137"/>
                    </a:srgbClr>
                  </a:outerShdw>
                </a:effectLst>
                <a:latin typeface="Arial" pitchFamily="34" charset="0"/>
                <a:cs typeface="Arial" pitchFamily="34" charset="0"/>
              </a:rPr>
              <a:t>TROOP BACK BRIEF</a:t>
            </a:r>
          </a:p>
          <a:p>
            <a:pPr algn="ctr" eaLnBrk="0" hangingPunct="0"/>
            <a:r>
              <a:rPr lang="en-US" sz="2400" b="1" i="1" dirty="0" smtClean="0">
                <a:effectLst>
                  <a:outerShdw blurRad="38100" dist="38100" dir="2700000" algn="tl">
                    <a:srgbClr val="000000">
                      <a:alpha val="43137"/>
                    </a:srgbClr>
                  </a:outerShdw>
                </a:effectLst>
                <a:latin typeface="Arial" pitchFamily="34" charset="0"/>
                <a:cs typeface="Arial" pitchFamily="34" charset="0"/>
              </a:rPr>
              <a:t> FORMATS</a:t>
            </a:r>
            <a:endParaRPr lang="en-US" sz="2400" b="1" i="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2"/>
          <p:cNvSpPr>
            <a:spLocks noGrp="1"/>
          </p:cNvSpPr>
          <p:nvPr>
            <p:ph type="sldNum" sz="quarter" idx="11"/>
          </p:nvPr>
        </p:nvSpPr>
        <p:spPr>
          <a:xfrm>
            <a:off x="4686300" y="8657167"/>
            <a:ext cx="2171700" cy="486833"/>
          </a:xfrm>
        </p:spPr>
        <p:txBody>
          <a:bodyPr/>
          <a:lstStyle/>
          <a:p>
            <a:pPr algn="r"/>
            <a:fld id="{ECA5F5AE-0813-45C3-B2F7-910A7835ADA2}" type="slidenum">
              <a:rPr lang="en-US"/>
              <a:pPr algn="r"/>
              <a:t>52</a:t>
            </a:fld>
            <a:endParaRPr lang="en-US" dirty="0"/>
          </a:p>
        </p:txBody>
      </p:sp>
      <p:sp>
        <p:nvSpPr>
          <p:cNvPr id="108546" name="Text Box 2"/>
          <p:cNvSpPr txBox="1">
            <a:spLocks noChangeArrowheads="1"/>
          </p:cNvSpPr>
          <p:nvPr/>
        </p:nvSpPr>
        <p:spPr bwMode="auto">
          <a:xfrm>
            <a:off x="1447800" y="0"/>
            <a:ext cx="3962400" cy="4108817"/>
          </a:xfrm>
          <a:prstGeom prst="rect">
            <a:avLst/>
          </a:prstGeom>
          <a:noFill/>
          <a:ln w="12700">
            <a:noFill/>
            <a:miter lim="800000"/>
            <a:headEnd/>
            <a:tailEnd/>
          </a:ln>
          <a:effectLst/>
        </p:spPr>
        <p:txBody>
          <a:bodyPr wrap="square">
            <a:spAutoFit/>
          </a:bodyPr>
          <a:lstStyle/>
          <a:p>
            <a:pPr eaLnBrk="0" hangingPunct="0">
              <a:tabLst>
                <a:tab pos="228600" algn="l"/>
              </a:tabLst>
            </a:pPr>
            <a:r>
              <a:rPr lang="en-US" b="1" dirty="0">
                <a:latin typeface="Arial" charset="0"/>
                <a:cs typeface="Times New Roman" pitchFamily="18" charset="0"/>
              </a:rPr>
              <a:t>Senior CI </a:t>
            </a:r>
            <a:r>
              <a:rPr lang="en-US" b="1" dirty="0" err="1">
                <a:latin typeface="Arial" charset="0"/>
                <a:cs typeface="Times New Roman" pitchFamily="18" charset="0"/>
              </a:rPr>
              <a:t>Backbrief</a:t>
            </a:r>
            <a:r>
              <a:rPr lang="en-US" b="1" dirty="0">
                <a:latin typeface="Arial" charset="0"/>
                <a:cs typeface="Times New Roman" pitchFamily="18" charset="0"/>
              </a:rPr>
              <a:t> Format</a:t>
            </a:r>
            <a:r>
              <a:rPr lang="en-US" dirty="0">
                <a:latin typeface="Arial" charset="0"/>
              </a:rPr>
              <a:t> </a:t>
            </a:r>
          </a:p>
          <a:p>
            <a:pPr eaLnBrk="0" hangingPunct="0">
              <a:tabLst>
                <a:tab pos="228600" algn="l"/>
              </a:tabLst>
            </a:pPr>
            <a:r>
              <a:rPr lang="en-US" dirty="0">
                <a:latin typeface="Arial" charset="0"/>
              </a:rPr>
              <a:t>1.  The Troop CI Mission is:</a:t>
            </a:r>
          </a:p>
          <a:p>
            <a:pPr eaLnBrk="0" hangingPunct="0">
              <a:tabLst>
                <a:tab pos="228600" algn="l"/>
              </a:tabLst>
            </a:pPr>
            <a:r>
              <a:rPr lang="en-US" dirty="0">
                <a:latin typeface="Arial" charset="0"/>
              </a:rPr>
              <a:t>2.  The Commander’s intent is:</a:t>
            </a:r>
          </a:p>
          <a:p>
            <a:pPr eaLnBrk="0" hangingPunct="0">
              <a:tabLst>
                <a:tab pos="228600" algn="l"/>
              </a:tabLst>
            </a:pPr>
            <a:r>
              <a:rPr lang="en-US" dirty="0">
                <a:latin typeface="Arial" charset="0"/>
              </a:rPr>
              <a:t>3.  My HUMINT collection plan is:</a:t>
            </a:r>
          </a:p>
          <a:p>
            <a:pPr eaLnBrk="0" hangingPunct="0">
              <a:tabLst>
                <a:tab pos="228600" algn="l"/>
              </a:tabLst>
            </a:pPr>
            <a:r>
              <a:rPr lang="en-US" dirty="0">
                <a:latin typeface="Arial" charset="0"/>
              </a:rPr>
              <a:t>4.  CI equipment status:</a:t>
            </a:r>
          </a:p>
          <a:p>
            <a:pPr eaLnBrk="0" hangingPunct="0">
              <a:tabLst>
                <a:tab pos="228600" algn="l"/>
              </a:tabLst>
            </a:pPr>
            <a:r>
              <a:rPr lang="en-US" dirty="0">
                <a:latin typeface="Arial" charset="0"/>
              </a:rPr>
              <a:t>	a.  CHATS / ITRT</a:t>
            </a:r>
          </a:p>
          <a:p>
            <a:pPr eaLnBrk="0" hangingPunct="0">
              <a:tabLst>
                <a:tab pos="228600" algn="l"/>
              </a:tabLst>
            </a:pPr>
            <a:r>
              <a:rPr lang="en-US" dirty="0">
                <a:latin typeface="Arial" charset="0"/>
              </a:rPr>
              <a:t>	b.  Weapons</a:t>
            </a:r>
          </a:p>
          <a:p>
            <a:pPr eaLnBrk="0" hangingPunct="0">
              <a:tabLst>
                <a:tab pos="228600" algn="l"/>
              </a:tabLst>
            </a:pPr>
            <a:r>
              <a:rPr lang="en-US" dirty="0">
                <a:latin typeface="Arial" charset="0"/>
              </a:rPr>
              <a:t>	c.  Personnel</a:t>
            </a:r>
          </a:p>
          <a:p>
            <a:pPr eaLnBrk="0" hangingPunct="0">
              <a:tabLst>
                <a:tab pos="228600" algn="l"/>
              </a:tabLst>
            </a:pPr>
            <a:r>
              <a:rPr lang="en-US" dirty="0">
                <a:latin typeface="Arial" charset="0"/>
              </a:rPr>
              <a:t>	d.  Ammunition</a:t>
            </a:r>
          </a:p>
          <a:p>
            <a:pPr eaLnBrk="0" hangingPunct="0">
              <a:tabLst>
                <a:tab pos="228600" algn="l"/>
              </a:tabLst>
            </a:pPr>
            <a:r>
              <a:rPr lang="en-US" dirty="0">
                <a:latin typeface="Arial" charset="0"/>
              </a:rPr>
              <a:t>	e.  </a:t>
            </a:r>
            <a:r>
              <a:rPr lang="en-US" dirty="0" err="1">
                <a:latin typeface="Arial" charset="0"/>
              </a:rPr>
              <a:t>Commo</a:t>
            </a:r>
            <a:endParaRPr lang="en-US" dirty="0">
              <a:latin typeface="Arial" charset="0"/>
            </a:endParaRPr>
          </a:p>
          <a:p>
            <a:pPr eaLnBrk="0" hangingPunct="0">
              <a:tabLst>
                <a:tab pos="228600" algn="l"/>
              </a:tabLst>
            </a:pPr>
            <a:r>
              <a:rPr lang="en-US" dirty="0">
                <a:latin typeface="Arial" charset="0"/>
              </a:rPr>
              <a:t>5.  Questioning Plan is:</a:t>
            </a:r>
          </a:p>
          <a:p>
            <a:pPr eaLnBrk="0" hangingPunct="0">
              <a:tabLst>
                <a:tab pos="228600" algn="l"/>
              </a:tabLst>
            </a:pPr>
            <a:r>
              <a:rPr lang="en-US" dirty="0">
                <a:latin typeface="Arial" charset="0"/>
              </a:rPr>
              <a:t>6.  </a:t>
            </a:r>
            <a:r>
              <a:rPr lang="en-US" dirty="0" err="1">
                <a:latin typeface="Arial" charset="0"/>
              </a:rPr>
              <a:t>Commo</a:t>
            </a:r>
            <a:r>
              <a:rPr lang="en-US" dirty="0">
                <a:latin typeface="Arial" charset="0"/>
              </a:rPr>
              <a:t> Plan:</a:t>
            </a:r>
          </a:p>
          <a:p>
            <a:pPr eaLnBrk="0" hangingPunct="0">
              <a:tabLst>
                <a:tab pos="228600" algn="l"/>
              </a:tabLst>
            </a:pPr>
            <a:r>
              <a:rPr lang="en-US" dirty="0">
                <a:latin typeface="Arial" charset="0"/>
              </a:rPr>
              <a:t>7.  Concerns are:</a:t>
            </a:r>
          </a:p>
          <a:p>
            <a:pPr eaLnBrk="0" hangingPunct="0">
              <a:spcBef>
                <a:spcPct val="50000"/>
              </a:spcBef>
              <a:tabLst>
                <a:tab pos="228600" algn="l"/>
              </a:tabLst>
            </a:pPr>
            <a:endParaRPr lang="en-US" dirty="0">
              <a:latin typeface="Arial" charset="0"/>
            </a:endParaRPr>
          </a:p>
        </p:txBody>
      </p:sp>
      <p:sp>
        <p:nvSpPr>
          <p:cNvPr id="108547" name="Text Box 3"/>
          <p:cNvSpPr txBox="1">
            <a:spLocks noChangeArrowheads="1"/>
          </p:cNvSpPr>
          <p:nvPr/>
        </p:nvSpPr>
        <p:spPr bwMode="auto">
          <a:xfrm>
            <a:off x="0" y="3886200"/>
            <a:ext cx="6858000" cy="461665"/>
          </a:xfrm>
          <a:prstGeom prst="rect">
            <a:avLst/>
          </a:prstGeom>
          <a:noFill/>
          <a:ln w="12700">
            <a:noFill/>
            <a:miter lim="800000"/>
            <a:headEnd/>
            <a:tailEnd/>
          </a:ln>
          <a:effectLst/>
        </p:spPr>
        <p:txBody>
          <a:bodyPr wrap="square">
            <a:spAutoFit/>
          </a:bodyPr>
          <a:lstStyle/>
          <a:p>
            <a:pPr algn="ctr" eaLnBrk="0" hangingPunct="0"/>
            <a:r>
              <a:rPr lang="en-US" sz="2400" b="1" i="1" dirty="0" smtClean="0">
                <a:effectLst>
                  <a:outerShdw blurRad="38100" dist="38100" dir="2700000" algn="tl">
                    <a:srgbClr val="000000">
                      <a:alpha val="43137"/>
                    </a:srgbClr>
                  </a:outerShdw>
                </a:effectLst>
                <a:latin typeface="Arial" charset="0"/>
              </a:rPr>
              <a:t>PCI RESPONSIBILITIES</a:t>
            </a:r>
            <a:endParaRPr lang="en-US" sz="2400" b="1" i="1" dirty="0">
              <a:effectLst>
                <a:outerShdw blurRad="38100" dist="38100" dir="2700000" algn="tl">
                  <a:srgbClr val="000000">
                    <a:alpha val="43137"/>
                  </a:srgbClr>
                </a:outerShdw>
              </a:effectLst>
              <a:latin typeface="Arial" charset="0"/>
            </a:endParaRPr>
          </a:p>
        </p:txBody>
      </p:sp>
      <p:sp>
        <p:nvSpPr>
          <p:cNvPr id="108548" name="Text Box 4"/>
          <p:cNvSpPr txBox="1">
            <a:spLocks noChangeArrowheads="1"/>
          </p:cNvSpPr>
          <p:nvPr/>
        </p:nvSpPr>
        <p:spPr bwMode="auto">
          <a:xfrm>
            <a:off x="69850" y="4730750"/>
            <a:ext cx="3130550" cy="1558925"/>
          </a:xfrm>
          <a:prstGeom prst="rect">
            <a:avLst/>
          </a:prstGeom>
          <a:noFill/>
          <a:ln w="12700">
            <a:noFill/>
            <a:miter lim="800000"/>
            <a:headEnd/>
            <a:tailEnd/>
          </a:ln>
          <a:effectLst/>
        </p:spPr>
        <p:txBody>
          <a:bodyPr>
            <a:spAutoFit/>
          </a:bodyPr>
          <a:lstStyle/>
          <a:p>
            <a:pPr eaLnBrk="0" hangingPunct="0"/>
            <a:r>
              <a:rPr lang="en-US" u="sng" dirty="0">
                <a:latin typeface="Arial" charset="0"/>
              </a:rPr>
              <a:t>Troop Commander Inspects:</a:t>
            </a:r>
            <a:endParaRPr lang="en-US" dirty="0">
              <a:latin typeface="Arial" charset="0"/>
            </a:endParaRPr>
          </a:p>
          <a:p>
            <a:pPr eaLnBrk="0" hangingPunct="0">
              <a:buFont typeface="Wingdings" pitchFamily="2" charset="2"/>
              <a:buChar char="q"/>
            </a:pPr>
            <a:r>
              <a:rPr lang="en-US" dirty="0">
                <a:latin typeface="Arial" charset="0"/>
              </a:rPr>
              <a:t>  Leader Knowledge</a:t>
            </a:r>
          </a:p>
          <a:p>
            <a:pPr eaLnBrk="0" hangingPunct="0">
              <a:buFont typeface="Wingdings" pitchFamily="2" charset="2"/>
              <a:buChar char="q"/>
            </a:pPr>
            <a:r>
              <a:rPr lang="en-US" dirty="0">
                <a:latin typeface="Arial" charset="0"/>
              </a:rPr>
              <a:t>  Leader Maps / Graphics</a:t>
            </a:r>
          </a:p>
          <a:p>
            <a:pPr eaLnBrk="0" hangingPunct="0">
              <a:buFont typeface="Wingdings" pitchFamily="2" charset="2"/>
              <a:buChar char="q"/>
            </a:pPr>
            <a:r>
              <a:rPr lang="en-US" dirty="0">
                <a:latin typeface="Arial" charset="0"/>
              </a:rPr>
              <a:t>  Mission Equipment</a:t>
            </a:r>
          </a:p>
          <a:p>
            <a:pPr eaLnBrk="0" hangingPunct="0">
              <a:buFont typeface="Wingdings" pitchFamily="2" charset="2"/>
              <a:buChar char="q"/>
            </a:pPr>
            <a:r>
              <a:rPr lang="en-US" dirty="0">
                <a:latin typeface="Arial" charset="0"/>
              </a:rPr>
              <a:t>  Ensures TLPs were conducted</a:t>
            </a:r>
          </a:p>
        </p:txBody>
      </p:sp>
      <p:sp>
        <p:nvSpPr>
          <p:cNvPr id="108549" name="Text Box 5"/>
          <p:cNvSpPr txBox="1">
            <a:spLocks noChangeArrowheads="1"/>
          </p:cNvSpPr>
          <p:nvPr/>
        </p:nvSpPr>
        <p:spPr bwMode="auto">
          <a:xfrm>
            <a:off x="3352800" y="7036475"/>
            <a:ext cx="3365024" cy="2031325"/>
          </a:xfrm>
          <a:prstGeom prst="rect">
            <a:avLst/>
          </a:prstGeom>
          <a:noFill/>
          <a:ln w="12700">
            <a:noFill/>
            <a:miter lim="800000"/>
            <a:headEnd/>
            <a:tailEnd/>
          </a:ln>
          <a:effectLst/>
        </p:spPr>
        <p:txBody>
          <a:bodyPr wrap="none">
            <a:spAutoFit/>
          </a:bodyPr>
          <a:lstStyle/>
          <a:p>
            <a:pPr eaLnBrk="0" hangingPunct="0"/>
            <a:r>
              <a:rPr lang="en-US" u="sng" dirty="0">
                <a:latin typeface="Arial" charset="0"/>
              </a:rPr>
              <a:t>XO Inspects:</a:t>
            </a:r>
            <a:endParaRPr lang="en-US" dirty="0">
              <a:latin typeface="Arial" charset="0"/>
            </a:endParaRPr>
          </a:p>
          <a:p>
            <a:pPr eaLnBrk="0" hangingPunct="0">
              <a:buFont typeface="Wingdings" pitchFamily="2" charset="2"/>
              <a:buChar char="q"/>
            </a:pPr>
            <a:r>
              <a:rPr lang="en-US" dirty="0">
                <a:latin typeface="Arial" charset="0"/>
              </a:rPr>
              <a:t>  PLT Vehicle 5988s</a:t>
            </a:r>
          </a:p>
          <a:p>
            <a:pPr eaLnBrk="0" hangingPunct="0">
              <a:buFont typeface="Wingdings" pitchFamily="2" charset="2"/>
              <a:buChar char="q"/>
            </a:pPr>
            <a:r>
              <a:rPr lang="en-US" dirty="0">
                <a:latin typeface="Arial" charset="0"/>
              </a:rPr>
              <a:t>  HQ Communications Status</a:t>
            </a:r>
          </a:p>
          <a:p>
            <a:pPr eaLnBrk="0" hangingPunct="0">
              <a:buFont typeface="Wingdings" pitchFamily="2" charset="2"/>
              <a:buChar char="q"/>
            </a:pPr>
            <a:r>
              <a:rPr lang="en-US" dirty="0">
                <a:latin typeface="Arial" charset="0"/>
              </a:rPr>
              <a:t>  HQ FBCB 2 Status</a:t>
            </a:r>
          </a:p>
          <a:p>
            <a:pPr eaLnBrk="0" hangingPunct="0">
              <a:buFont typeface="Wingdings" pitchFamily="2" charset="2"/>
              <a:buChar char="q"/>
            </a:pPr>
            <a:r>
              <a:rPr lang="en-US" dirty="0">
                <a:latin typeface="Arial" charset="0"/>
              </a:rPr>
              <a:t>  CP Manning Schedule</a:t>
            </a:r>
          </a:p>
          <a:p>
            <a:pPr eaLnBrk="0" hangingPunct="0">
              <a:buFont typeface="Wingdings" pitchFamily="2" charset="2"/>
              <a:buChar char="q"/>
            </a:pPr>
            <a:r>
              <a:rPr lang="en-US" dirty="0">
                <a:latin typeface="Arial" charset="0"/>
              </a:rPr>
              <a:t>  Conducts </a:t>
            </a:r>
            <a:r>
              <a:rPr lang="en-US" dirty="0" err="1">
                <a:latin typeface="Arial" charset="0"/>
              </a:rPr>
              <a:t>Commo</a:t>
            </a:r>
            <a:r>
              <a:rPr lang="en-US" dirty="0">
                <a:latin typeface="Arial" charset="0"/>
              </a:rPr>
              <a:t> </a:t>
            </a:r>
            <a:r>
              <a:rPr lang="en-US" dirty="0" smtClean="0">
                <a:latin typeface="Arial" charset="0"/>
              </a:rPr>
              <a:t>Checks</a:t>
            </a:r>
          </a:p>
          <a:p>
            <a:pPr eaLnBrk="0" hangingPunct="0"/>
            <a:r>
              <a:rPr lang="en-US" dirty="0" smtClean="0">
                <a:latin typeface="Arial" charset="0"/>
              </a:rPr>
              <a:t> </a:t>
            </a:r>
            <a:r>
              <a:rPr lang="en-US" dirty="0">
                <a:latin typeface="Arial" charset="0"/>
              </a:rPr>
              <a:t>with PLTs</a:t>
            </a:r>
          </a:p>
        </p:txBody>
      </p:sp>
      <p:sp>
        <p:nvSpPr>
          <p:cNvPr id="108550" name="Text Box 6"/>
          <p:cNvSpPr txBox="1">
            <a:spLocks noChangeArrowheads="1"/>
          </p:cNvSpPr>
          <p:nvPr/>
        </p:nvSpPr>
        <p:spPr bwMode="auto">
          <a:xfrm>
            <a:off x="52388" y="6594475"/>
            <a:ext cx="3148012" cy="1558925"/>
          </a:xfrm>
          <a:prstGeom prst="rect">
            <a:avLst/>
          </a:prstGeom>
          <a:noFill/>
          <a:ln w="12700">
            <a:noFill/>
            <a:miter lim="800000"/>
            <a:headEnd/>
            <a:tailEnd/>
          </a:ln>
          <a:effectLst/>
        </p:spPr>
        <p:txBody>
          <a:bodyPr>
            <a:spAutoFit/>
          </a:bodyPr>
          <a:lstStyle/>
          <a:p>
            <a:pPr eaLnBrk="0" hangingPunct="0"/>
            <a:r>
              <a:rPr lang="en-US" u="sng" dirty="0">
                <a:latin typeface="Arial" charset="0"/>
              </a:rPr>
              <a:t>Troop Commander Spot Checks:</a:t>
            </a:r>
            <a:endParaRPr lang="en-US" dirty="0">
              <a:latin typeface="Arial" charset="0"/>
            </a:endParaRPr>
          </a:p>
          <a:p>
            <a:pPr eaLnBrk="0" hangingPunct="0">
              <a:buFont typeface="Wingdings" pitchFamily="2" charset="2"/>
              <a:buChar char="q"/>
            </a:pPr>
            <a:r>
              <a:rPr lang="en-US" dirty="0">
                <a:latin typeface="Arial" charset="0"/>
              </a:rPr>
              <a:t>  PLT Work / Rest Plans</a:t>
            </a:r>
          </a:p>
          <a:p>
            <a:pPr eaLnBrk="0" hangingPunct="0">
              <a:buFont typeface="Wingdings" pitchFamily="2" charset="2"/>
              <a:buChar char="q"/>
            </a:pPr>
            <a:r>
              <a:rPr lang="en-US" dirty="0">
                <a:latin typeface="Arial" charset="0"/>
              </a:rPr>
              <a:t>  Vehicles</a:t>
            </a:r>
          </a:p>
          <a:p>
            <a:pPr eaLnBrk="0" hangingPunct="0">
              <a:buFont typeface="Wingdings" pitchFamily="2" charset="2"/>
              <a:buChar char="q"/>
            </a:pPr>
            <a:r>
              <a:rPr lang="en-US" dirty="0">
                <a:latin typeface="Arial" charset="0"/>
              </a:rPr>
              <a:t>  Soldier Knowledge</a:t>
            </a:r>
          </a:p>
          <a:p>
            <a:pPr eaLnBrk="0" hangingPunct="0">
              <a:buFont typeface="Wingdings" pitchFamily="2" charset="2"/>
              <a:buNone/>
            </a:pPr>
            <a:endParaRPr lang="en-US" dirty="0">
              <a:latin typeface="Arial" charset="0"/>
            </a:endParaRPr>
          </a:p>
        </p:txBody>
      </p:sp>
      <p:sp>
        <p:nvSpPr>
          <p:cNvPr id="108552" name="Text Box 8"/>
          <p:cNvSpPr txBox="1">
            <a:spLocks noChangeArrowheads="1"/>
          </p:cNvSpPr>
          <p:nvPr/>
        </p:nvSpPr>
        <p:spPr bwMode="auto">
          <a:xfrm>
            <a:off x="3352800" y="4648200"/>
            <a:ext cx="2857500" cy="2047875"/>
          </a:xfrm>
          <a:prstGeom prst="rect">
            <a:avLst/>
          </a:prstGeom>
          <a:noFill/>
          <a:ln w="12700">
            <a:noFill/>
            <a:miter lim="800000"/>
            <a:headEnd/>
            <a:tailEnd/>
          </a:ln>
          <a:effectLst/>
        </p:spPr>
        <p:txBody>
          <a:bodyPr>
            <a:spAutoFit/>
          </a:bodyPr>
          <a:lstStyle/>
          <a:p>
            <a:pPr eaLnBrk="0" hangingPunct="0"/>
            <a:r>
              <a:rPr lang="en-US" u="sng" dirty="0">
                <a:latin typeface="Arial" charset="0"/>
              </a:rPr>
              <a:t>FSO Inspects:</a:t>
            </a:r>
            <a:endParaRPr lang="en-US" dirty="0">
              <a:latin typeface="Arial" charset="0"/>
            </a:endParaRPr>
          </a:p>
          <a:p>
            <a:pPr eaLnBrk="0" hangingPunct="0">
              <a:buFont typeface="Wingdings" pitchFamily="2" charset="2"/>
              <a:buChar char="q"/>
            </a:pPr>
            <a:r>
              <a:rPr lang="en-US" dirty="0">
                <a:latin typeface="Arial" charset="0"/>
              </a:rPr>
              <a:t>  PLT Fire Plans</a:t>
            </a:r>
          </a:p>
          <a:p>
            <a:pPr eaLnBrk="0" hangingPunct="0">
              <a:buFont typeface="Wingdings" pitchFamily="2" charset="2"/>
              <a:buChar char="q"/>
            </a:pPr>
            <a:r>
              <a:rPr lang="en-US" dirty="0">
                <a:latin typeface="Arial" charset="0"/>
              </a:rPr>
              <a:t>  FSV </a:t>
            </a:r>
          </a:p>
          <a:p>
            <a:pPr eaLnBrk="0" hangingPunct="0">
              <a:buFont typeface="Wingdings" pitchFamily="2" charset="2"/>
              <a:buChar char="q"/>
            </a:pPr>
            <a:r>
              <a:rPr lang="en-US" dirty="0">
                <a:latin typeface="Arial" charset="0"/>
              </a:rPr>
              <a:t>  Mortar PLT Readiness</a:t>
            </a:r>
          </a:p>
          <a:p>
            <a:pPr eaLnBrk="0" hangingPunct="0">
              <a:buFont typeface="Wingdings" pitchFamily="2" charset="2"/>
              <a:buChar char="q"/>
            </a:pPr>
            <a:r>
              <a:rPr lang="en-US" dirty="0">
                <a:latin typeface="Arial" charset="0"/>
              </a:rPr>
              <a:t>  Conducts </a:t>
            </a:r>
            <a:r>
              <a:rPr lang="en-US" dirty="0" err="1">
                <a:latin typeface="Arial" charset="0"/>
              </a:rPr>
              <a:t>Commo</a:t>
            </a:r>
            <a:r>
              <a:rPr lang="en-US" dirty="0">
                <a:latin typeface="Arial" charset="0"/>
              </a:rPr>
              <a:t> Check on Fires NET</a:t>
            </a:r>
          </a:p>
          <a:p>
            <a:pPr eaLnBrk="0" hangingPunct="0">
              <a:buFont typeface="Wingdings" pitchFamily="2" charset="2"/>
              <a:buChar char="q"/>
            </a:pPr>
            <a:r>
              <a:rPr lang="en-US" dirty="0">
                <a:latin typeface="Arial" charset="0"/>
              </a:rPr>
              <a:t>  Non Lethal Effects Plan Rehearsed.</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1"/>
          </p:nvPr>
        </p:nvSpPr>
        <p:spPr>
          <a:xfrm>
            <a:off x="4686300" y="8657167"/>
            <a:ext cx="2171700" cy="486833"/>
          </a:xfrm>
        </p:spPr>
        <p:txBody>
          <a:bodyPr/>
          <a:lstStyle/>
          <a:p>
            <a:pPr algn="r"/>
            <a:fld id="{71065AC6-742D-47F8-9599-403CE82F4727}" type="slidenum">
              <a:rPr lang="en-US"/>
              <a:pPr algn="r"/>
              <a:t>53</a:t>
            </a:fld>
            <a:endParaRPr lang="en-US" dirty="0"/>
          </a:p>
        </p:txBody>
      </p:sp>
      <p:sp>
        <p:nvSpPr>
          <p:cNvPr id="109570" name="Text Box 2"/>
          <p:cNvSpPr txBox="1">
            <a:spLocks noChangeArrowheads="1"/>
          </p:cNvSpPr>
          <p:nvPr/>
        </p:nvSpPr>
        <p:spPr bwMode="auto">
          <a:xfrm>
            <a:off x="0" y="3813175"/>
            <a:ext cx="3276600" cy="2781300"/>
          </a:xfrm>
          <a:prstGeom prst="rect">
            <a:avLst/>
          </a:prstGeom>
          <a:noFill/>
          <a:ln w="12700">
            <a:noFill/>
            <a:miter lim="800000"/>
            <a:headEnd/>
            <a:tailEnd/>
          </a:ln>
          <a:effectLst/>
        </p:spPr>
        <p:txBody>
          <a:bodyPr>
            <a:spAutoFit/>
          </a:bodyPr>
          <a:lstStyle/>
          <a:p>
            <a:pPr eaLnBrk="0" hangingPunct="0"/>
            <a:r>
              <a:rPr lang="en-US" u="sng" dirty="0">
                <a:latin typeface="Arial" charset="0"/>
              </a:rPr>
              <a:t>HQ PSG Inspects:</a:t>
            </a:r>
            <a:endParaRPr lang="en-US" dirty="0">
              <a:latin typeface="Arial" charset="0"/>
            </a:endParaRPr>
          </a:p>
          <a:p>
            <a:pPr eaLnBrk="0" hangingPunct="0">
              <a:buFont typeface="Wingdings" pitchFamily="2" charset="2"/>
              <a:buChar char="q"/>
            </a:pPr>
            <a:r>
              <a:rPr lang="en-US" dirty="0">
                <a:latin typeface="Arial" charset="0"/>
              </a:rPr>
              <a:t>  HQ CL I, III, V</a:t>
            </a:r>
          </a:p>
          <a:p>
            <a:pPr eaLnBrk="0" hangingPunct="0">
              <a:buFont typeface="Wingdings" pitchFamily="2" charset="2"/>
              <a:buChar char="q"/>
            </a:pPr>
            <a:r>
              <a:rPr lang="en-US" dirty="0">
                <a:latin typeface="Arial" charset="0"/>
              </a:rPr>
              <a:t>  HQ PLT Sensitive items cards</a:t>
            </a:r>
          </a:p>
          <a:p>
            <a:pPr eaLnBrk="0" hangingPunct="0">
              <a:buFont typeface="Wingdings" pitchFamily="2" charset="2"/>
              <a:buChar char="q"/>
            </a:pPr>
            <a:r>
              <a:rPr lang="en-US" dirty="0">
                <a:latin typeface="Arial" charset="0"/>
              </a:rPr>
              <a:t>  ANCD / SOI Fill</a:t>
            </a:r>
          </a:p>
          <a:p>
            <a:pPr eaLnBrk="0" hangingPunct="0">
              <a:buFont typeface="Wingdings" pitchFamily="2" charset="2"/>
              <a:buChar char="q"/>
            </a:pPr>
            <a:r>
              <a:rPr lang="en-US" dirty="0">
                <a:latin typeface="Arial" charset="0"/>
              </a:rPr>
              <a:t>  Water Buffalo Filled</a:t>
            </a:r>
          </a:p>
          <a:p>
            <a:pPr eaLnBrk="0" hangingPunct="0">
              <a:buFont typeface="Wingdings" pitchFamily="2" charset="2"/>
              <a:buChar char="q"/>
            </a:pPr>
            <a:r>
              <a:rPr lang="en-US" dirty="0">
                <a:latin typeface="Arial" charset="0"/>
              </a:rPr>
              <a:t>  Medic Equipment</a:t>
            </a:r>
          </a:p>
          <a:p>
            <a:pPr eaLnBrk="0" hangingPunct="0">
              <a:buFont typeface="Wingdings" pitchFamily="2" charset="2"/>
              <a:buChar char="q"/>
            </a:pPr>
            <a:r>
              <a:rPr lang="en-US" dirty="0">
                <a:latin typeface="Arial" charset="0"/>
              </a:rPr>
              <a:t>  HQ soldier knowledge</a:t>
            </a:r>
          </a:p>
          <a:p>
            <a:pPr eaLnBrk="0" hangingPunct="0">
              <a:buFont typeface="Wingdings" pitchFamily="2" charset="2"/>
              <a:buChar char="q"/>
            </a:pPr>
            <a:r>
              <a:rPr lang="en-US" dirty="0">
                <a:latin typeface="Arial" charset="0"/>
              </a:rPr>
              <a:t>  </a:t>
            </a:r>
            <a:r>
              <a:rPr lang="en-US" dirty="0" err="1">
                <a:latin typeface="Arial" charset="0"/>
              </a:rPr>
              <a:t>Commo</a:t>
            </a:r>
            <a:r>
              <a:rPr lang="en-US" dirty="0">
                <a:latin typeface="Arial" charset="0"/>
              </a:rPr>
              <a:t> Plan</a:t>
            </a:r>
          </a:p>
          <a:p>
            <a:pPr eaLnBrk="0" hangingPunct="0">
              <a:buFont typeface="Wingdings" pitchFamily="2" charset="2"/>
              <a:buChar char="q"/>
            </a:pPr>
            <a:r>
              <a:rPr lang="en-US" dirty="0">
                <a:latin typeface="Arial" charset="0"/>
              </a:rPr>
              <a:t>  Resupply plan</a:t>
            </a:r>
          </a:p>
          <a:p>
            <a:pPr eaLnBrk="0" hangingPunct="0">
              <a:buFont typeface="Wingdings" pitchFamily="2" charset="2"/>
              <a:buChar char="q"/>
            </a:pPr>
            <a:r>
              <a:rPr lang="en-US" dirty="0">
                <a:latin typeface="Arial" charset="0"/>
              </a:rPr>
              <a:t>  HQ Vehicle Load plans</a:t>
            </a:r>
          </a:p>
          <a:p>
            <a:pPr eaLnBrk="0" hangingPunct="0">
              <a:buFont typeface="Wingdings" pitchFamily="2" charset="2"/>
              <a:buChar char="q"/>
            </a:pPr>
            <a:r>
              <a:rPr lang="en-US" dirty="0">
                <a:latin typeface="Arial" charset="0"/>
              </a:rPr>
              <a:t>  </a:t>
            </a:r>
            <a:r>
              <a:rPr lang="en-US" dirty="0" err="1">
                <a:latin typeface="Arial" charset="0"/>
              </a:rPr>
              <a:t>Armorer</a:t>
            </a:r>
            <a:r>
              <a:rPr lang="en-US" dirty="0">
                <a:latin typeface="Arial" charset="0"/>
              </a:rPr>
              <a:t> Tool Kit</a:t>
            </a:r>
          </a:p>
        </p:txBody>
      </p:sp>
      <p:sp>
        <p:nvSpPr>
          <p:cNvPr id="109571" name="Text Box 3"/>
          <p:cNvSpPr txBox="1">
            <a:spLocks noChangeArrowheads="1"/>
          </p:cNvSpPr>
          <p:nvPr/>
        </p:nvSpPr>
        <p:spPr bwMode="auto">
          <a:xfrm>
            <a:off x="3200400" y="3276600"/>
            <a:ext cx="3386138" cy="825500"/>
          </a:xfrm>
          <a:prstGeom prst="rect">
            <a:avLst/>
          </a:prstGeom>
          <a:noFill/>
          <a:ln w="12700">
            <a:noFill/>
            <a:miter lim="800000"/>
            <a:headEnd/>
            <a:tailEnd/>
          </a:ln>
          <a:effectLst/>
        </p:spPr>
        <p:txBody>
          <a:bodyPr>
            <a:spAutoFit/>
          </a:bodyPr>
          <a:lstStyle/>
          <a:p>
            <a:pPr eaLnBrk="0" hangingPunct="0"/>
            <a:r>
              <a:rPr lang="en-US" u="sng" dirty="0">
                <a:latin typeface="Arial" charset="0"/>
              </a:rPr>
              <a:t>NBC NCO Inspect:</a:t>
            </a:r>
            <a:endParaRPr lang="en-US" dirty="0">
              <a:latin typeface="Arial" charset="0"/>
            </a:endParaRPr>
          </a:p>
          <a:p>
            <a:pPr eaLnBrk="0" hangingPunct="0">
              <a:buFont typeface="Wingdings" pitchFamily="2" charset="2"/>
              <a:buChar char="q"/>
            </a:pPr>
            <a:r>
              <a:rPr lang="en-US" dirty="0">
                <a:latin typeface="Arial" charset="0"/>
              </a:rPr>
              <a:t>  PLT / HQ NBC Equip</a:t>
            </a:r>
          </a:p>
          <a:p>
            <a:pPr eaLnBrk="0" hangingPunct="0">
              <a:buFont typeface="Wingdings" pitchFamily="2" charset="2"/>
              <a:buChar char="q"/>
            </a:pPr>
            <a:r>
              <a:rPr lang="en-US" dirty="0">
                <a:latin typeface="Arial" charset="0"/>
              </a:rPr>
              <a:t>  Spot Check PLT Pro-Masks</a:t>
            </a:r>
          </a:p>
        </p:txBody>
      </p:sp>
      <p:sp>
        <p:nvSpPr>
          <p:cNvPr id="109572" name="Text Box 4"/>
          <p:cNvSpPr txBox="1">
            <a:spLocks noChangeArrowheads="1"/>
          </p:cNvSpPr>
          <p:nvPr/>
        </p:nvSpPr>
        <p:spPr bwMode="auto">
          <a:xfrm>
            <a:off x="3167062" y="4349750"/>
            <a:ext cx="2776538" cy="3514725"/>
          </a:xfrm>
          <a:prstGeom prst="rect">
            <a:avLst/>
          </a:prstGeom>
          <a:noFill/>
          <a:ln w="12700">
            <a:noFill/>
            <a:miter lim="800000"/>
            <a:headEnd/>
            <a:tailEnd/>
          </a:ln>
          <a:effectLst/>
        </p:spPr>
        <p:txBody>
          <a:bodyPr>
            <a:spAutoFit/>
          </a:bodyPr>
          <a:lstStyle/>
          <a:p>
            <a:pPr eaLnBrk="0" hangingPunct="0"/>
            <a:r>
              <a:rPr lang="en-US" u="sng" dirty="0">
                <a:latin typeface="Arial" charset="0"/>
              </a:rPr>
              <a:t>Mortar Section Leader Inspect:</a:t>
            </a:r>
            <a:endParaRPr lang="en-US" dirty="0">
              <a:latin typeface="Arial" charset="0"/>
            </a:endParaRPr>
          </a:p>
          <a:p>
            <a:pPr eaLnBrk="0" hangingPunct="0">
              <a:buFont typeface="Wingdings" pitchFamily="2" charset="2"/>
              <a:buChar char="q"/>
            </a:pPr>
            <a:r>
              <a:rPr lang="en-US" dirty="0">
                <a:latin typeface="Arial" charset="0"/>
              </a:rPr>
              <a:t>  All Weapons</a:t>
            </a:r>
          </a:p>
          <a:p>
            <a:pPr eaLnBrk="0" hangingPunct="0">
              <a:buFont typeface="Wingdings" pitchFamily="2" charset="2"/>
              <a:buChar char="q"/>
            </a:pPr>
            <a:r>
              <a:rPr lang="en-US" dirty="0">
                <a:latin typeface="Arial" charset="0"/>
              </a:rPr>
              <a:t>  Mortar Systems</a:t>
            </a:r>
          </a:p>
          <a:p>
            <a:pPr eaLnBrk="0" hangingPunct="0">
              <a:buFont typeface="Wingdings" pitchFamily="2" charset="2"/>
              <a:buChar char="q"/>
            </a:pPr>
            <a:r>
              <a:rPr lang="en-US" dirty="0">
                <a:latin typeface="Arial" charset="0"/>
              </a:rPr>
              <a:t>  Uniforms</a:t>
            </a:r>
          </a:p>
          <a:p>
            <a:pPr eaLnBrk="0" hangingPunct="0">
              <a:buFont typeface="Wingdings" pitchFamily="2" charset="2"/>
              <a:buChar char="q"/>
            </a:pPr>
            <a:r>
              <a:rPr lang="en-US" dirty="0">
                <a:latin typeface="Arial" charset="0"/>
              </a:rPr>
              <a:t>  NVDs</a:t>
            </a:r>
          </a:p>
          <a:p>
            <a:pPr eaLnBrk="0" hangingPunct="0">
              <a:buFont typeface="Wingdings" pitchFamily="2" charset="2"/>
              <a:buChar char="q"/>
            </a:pPr>
            <a:r>
              <a:rPr lang="en-US" dirty="0">
                <a:latin typeface="Arial" charset="0"/>
              </a:rPr>
              <a:t>  Ammunition Stowage</a:t>
            </a:r>
          </a:p>
          <a:p>
            <a:pPr eaLnBrk="0" hangingPunct="0">
              <a:buFont typeface="Wingdings" pitchFamily="2" charset="2"/>
              <a:buChar char="q"/>
            </a:pPr>
            <a:r>
              <a:rPr lang="en-US" dirty="0">
                <a:latin typeface="Arial" charset="0"/>
              </a:rPr>
              <a:t>  Soldier Knowledge</a:t>
            </a:r>
          </a:p>
          <a:p>
            <a:pPr eaLnBrk="0" hangingPunct="0">
              <a:buFont typeface="Wingdings" pitchFamily="2" charset="2"/>
              <a:buChar char="q"/>
            </a:pPr>
            <a:r>
              <a:rPr lang="en-US" dirty="0">
                <a:latin typeface="Arial" charset="0"/>
              </a:rPr>
              <a:t>  </a:t>
            </a:r>
            <a:r>
              <a:rPr lang="en-US" dirty="0" err="1">
                <a:latin typeface="Arial" charset="0"/>
              </a:rPr>
              <a:t>Commo</a:t>
            </a:r>
            <a:r>
              <a:rPr lang="en-US" dirty="0">
                <a:latin typeface="Arial" charset="0"/>
              </a:rPr>
              <a:t> Equip</a:t>
            </a:r>
          </a:p>
          <a:p>
            <a:pPr eaLnBrk="0" hangingPunct="0">
              <a:buFont typeface="Wingdings" pitchFamily="2" charset="2"/>
              <a:buChar char="q"/>
            </a:pPr>
            <a:r>
              <a:rPr lang="en-US" dirty="0">
                <a:latin typeface="Arial" charset="0"/>
              </a:rPr>
              <a:t>  Mortar Carriers</a:t>
            </a:r>
          </a:p>
          <a:p>
            <a:pPr eaLnBrk="0" hangingPunct="0">
              <a:buFont typeface="Wingdings" pitchFamily="2" charset="2"/>
              <a:buChar char="q"/>
            </a:pPr>
            <a:r>
              <a:rPr lang="en-US" dirty="0">
                <a:latin typeface="Arial" charset="0"/>
              </a:rPr>
              <a:t>  Vehicle Safety Checks</a:t>
            </a:r>
          </a:p>
          <a:p>
            <a:pPr eaLnBrk="0" hangingPunct="0">
              <a:buFont typeface="Wingdings" pitchFamily="2" charset="2"/>
              <a:buChar char="q"/>
            </a:pPr>
            <a:r>
              <a:rPr lang="en-US" dirty="0">
                <a:latin typeface="Arial" charset="0"/>
              </a:rPr>
              <a:t>  Rollover Drills Complete</a:t>
            </a:r>
          </a:p>
          <a:p>
            <a:pPr eaLnBrk="0" hangingPunct="0">
              <a:buFont typeface="Wingdings" pitchFamily="2" charset="2"/>
              <a:buChar char="q"/>
            </a:pPr>
            <a:r>
              <a:rPr lang="en-US" dirty="0">
                <a:latin typeface="Arial" charset="0"/>
              </a:rPr>
              <a:t>  Misfire Drills Complete</a:t>
            </a:r>
          </a:p>
          <a:p>
            <a:pPr eaLnBrk="0" hangingPunct="0">
              <a:buFont typeface="Wingdings" pitchFamily="2" charset="2"/>
              <a:buNone/>
            </a:pPr>
            <a:endParaRPr lang="en-US" dirty="0">
              <a:latin typeface="Arial" charset="0"/>
            </a:endParaRPr>
          </a:p>
        </p:txBody>
      </p:sp>
      <p:sp>
        <p:nvSpPr>
          <p:cNvPr id="109573" name="Text Box 5"/>
          <p:cNvSpPr txBox="1">
            <a:spLocks noChangeArrowheads="1"/>
          </p:cNvSpPr>
          <p:nvPr/>
        </p:nvSpPr>
        <p:spPr bwMode="auto">
          <a:xfrm>
            <a:off x="0" y="7239000"/>
            <a:ext cx="3124200" cy="1069975"/>
          </a:xfrm>
          <a:prstGeom prst="rect">
            <a:avLst/>
          </a:prstGeom>
          <a:noFill/>
          <a:ln w="12700">
            <a:noFill/>
            <a:miter lim="800000"/>
            <a:headEnd/>
            <a:tailEnd/>
          </a:ln>
          <a:effectLst/>
        </p:spPr>
        <p:txBody>
          <a:bodyPr>
            <a:spAutoFit/>
          </a:bodyPr>
          <a:lstStyle/>
          <a:p>
            <a:pPr eaLnBrk="0" hangingPunct="0"/>
            <a:r>
              <a:rPr lang="en-US" u="sng" dirty="0" err="1">
                <a:latin typeface="Arial" charset="0"/>
              </a:rPr>
              <a:t>Commo</a:t>
            </a:r>
            <a:r>
              <a:rPr lang="en-US" u="sng" dirty="0">
                <a:latin typeface="Arial" charset="0"/>
              </a:rPr>
              <a:t> NCO Inspect:</a:t>
            </a:r>
            <a:endParaRPr lang="en-US" dirty="0">
              <a:latin typeface="Arial" charset="0"/>
            </a:endParaRPr>
          </a:p>
          <a:p>
            <a:pPr eaLnBrk="0" hangingPunct="0">
              <a:buFont typeface="Wingdings" pitchFamily="2" charset="2"/>
              <a:buChar char="q"/>
            </a:pPr>
            <a:r>
              <a:rPr lang="en-US" dirty="0">
                <a:latin typeface="Arial" charset="0"/>
              </a:rPr>
              <a:t>  Troop ANCD / SOI Fill</a:t>
            </a:r>
          </a:p>
          <a:p>
            <a:pPr eaLnBrk="0" hangingPunct="0">
              <a:buFont typeface="Wingdings" pitchFamily="2" charset="2"/>
              <a:buChar char="q"/>
            </a:pPr>
            <a:r>
              <a:rPr lang="en-US" dirty="0">
                <a:latin typeface="Arial" charset="0"/>
              </a:rPr>
              <a:t>  Troop FBCB2 Settings</a:t>
            </a:r>
          </a:p>
          <a:p>
            <a:pPr eaLnBrk="0" hangingPunct="0">
              <a:buFont typeface="Wingdings" pitchFamily="2" charset="2"/>
              <a:buChar char="q"/>
            </a:pPr>
            <a:r>
              <a:rPr lang="en-US" dirty="0">
                <a:latin typeface="Arial" charset="0"/>
              </a:rPr>
              <a:t>  Troop Battery Supply</a:t>
            </a:r>
          </a:p>
        </p:txBody>
      </p:sp>
      <p:sp>
        <p:nvSpPr>
          <p:cNvPr id="8" name="Text Box 9"/>
          <p:cNvSpPr txBox="1">
            <a:spLocks noChangeArrowheads="1"/>
          </p:cNvSpPr>
          <p:nvPr/>
        </p:nvSpPr>
        <p:spPr bwMode="auto">
          <a:xfrm>
            <a:off x="0" y="1219200"/>
            <a:ext cx="2782887" cy="2047875"/>
          </a:xfrm>
          <a:prstGeom prst="rect">
            <a:avLst/>
          </a:prstGeom>
          <a:noFill/>
          <a:ln w="12700">
            <a:noFill/>
            <a:miter lim="800000"/>
            <a:headEnd/>
            <a:tailEnd/>
          </a:ln>
          <a:effectLst/>
        </p:spPr>
        <p:txBody>
          <a:bodyPr wrap="none">
            <a:spAutoFit/>
          </a:bodyPr>
          <a:lstStyle/>
          <a:p>
            <a:pPr eaLnBrk="0" hangingPunct="0"/>
            <a:r>
              <a:rPr lang="en-US" u="sng" dirty="0">
                <a:latin typeface="Arial" charset="0"/>
              </a:rPr>
              <a:t>1SG Inspects:</a:t>
            </a:r>
            <a:endParaRPr lang="en-US" dirty="0">
              <a:latin typeface="Arial" charset="0"/>
            </a:endParaRPr>
          </a:p>
          <a:p>
            <a:pPr eaLnBrk="0" hangingPunct="0">
              <a:buFont typeface="Wingdings" pitchFamily="2" charset="2"/>
              <a:buChar char="q"/>
            </a:pPr>
            <a:r>
              <a:rPr lang="en-US" dirty="0">
                <a:latin typeface="Arial" charset="0"/>
              </a:rPr>
              <a:t>  PLT CASEVAC Plans</a:t>
            </a:r>
          </a:p>
          <a:p>
            <a:pPr eaLnBrk="0" hangingPunct="0">
              <a:buFont typeface="Wingdings" pitchFamily="2" charset="2"/>
              <a:buChar char="q"/>
            </a:pPr>
            <a:r>
              <a:rPr lang="en-US" dirty="0">
                <a:latin typeface="Arial" charset="0"/>
              </a:rPr>
              <a:t>  PLT CL I Status</a:t>
            </a:r>
          </a:p>
          <a:p>
            <a:pPr eaLnBrk="0" hangingPunct="0">
              <a:buFont typeface="Wingdings" pitchFamily="2" charset="2"/>
              <a:buChar char="q"/>
            </a:pPr>
            <a:r>
              <a:rPr lang="en-US" dirty="0">
                <a:latin typeface="Arial" charset="0"/>
              </a:rPr>
              <a:t>  PLT Ammo Status</a:t>
            </a:r>
          </a:p>
          <a:p>
            <a:pPr eaLnBrk="0" hangingPunct="0">
              <a:buFont typeface="Wingdings" pitchFamily="2" charset="2"/>
              <a:buChar char="q"/>
            </a:pPr>
            <a:r>
              <a:rPr lang="en-US" dirty="0">
                <a:latin typeface="Arial" charset="0"/>
              </a:rPr>
              <a:t>  PLT Sensitive Items Card</a:t>
            </a:r>
          </a:p>
          <a:p>
            <a:pPr eaLnBrk="0" hangingPunct="0">
              <a:buFont typeface="Wingdings" pitchFamily="2" charset="2"/>
              <a:buChar char="q"/>
            </a:pPr>
            <a:r>
              <a:rPr lang="en-US" dirty="0">
                <a:latin typeface="Arial" charset="0"/>
              </a:rPr>
              <a:t>  Medics Equipment</a:t>
            </a:r>
          </a:p>
          <a:p>
            <a:pPr eaLnBrk="0" hangingPunct="0">
              <a:buFont typeface="Wingdings" pitchFamily="2" charset="2"/>
              <a:buChar char="q"/>
            </a:pPr>
            <a:r>
              <a:rPr lang="en-US" dirty="0">
                <a:latin typeface="Arial" charset="0"/>
              </a:rPr>
              <a:t>  Supply SGT Readiness</a:t>
            </a:r>
          </a:p>
          <a:p>
            <a:pPr eaLnBrk="0" hangingPunct="0">
              <a:buFont typeface="Wingdings" pitchFamily="2" charset="2"/>
              <a:buChar char="q"/>
            </a:pPr>
            <a:r>
              <a:rPr lang="en-US" dirty="0">
                <a:latin typeface="Arial" charset="0"/>
              </a:rPr>
              <a:t>  All HQ weapons</a:t>
            </a:r>
          </a:p>
        </p:txBody>
      </p:sp>
      <p:sp>
        <p:nvSpPr>
          <p:cNvPr id="9" name="Text Box 7"/>
          <p:cNvSpPr txBox="1">
            <a:spLocks noChangeArrowheads="1"/>
          </p:cNvSpPr>
          <p:nvPr/>
        </p:nvSpPr>
        <p:spPr bwMode="auto">
          <a:xfrm>
            <a:off x="3276600" y="1371600"/>
            <a:ext cx="3074987" cy="1314450"/>
          </a:xfrm>
          <a:prstGeom prst="rect">
            <a:avLst/>
          </a:prstGeom>
          <a:noFill/>
          <a:ln w="12700">
            <a:noFill/>
            <a:miter lim="800000"/>
            <a:headEnd/>
            <a:tailEnd/>
          </a:ln>
          <a:effectLst/>
        </p:spPr>
        <p:txBody>
          <a:bodyPr wrap="none">
            <a:spAutoFit/>
          </a:bodyPr>
          <a:lstStyle/>
          <a:p>
            <a:pPr eaLnBrk="0" hangingPunct="0"/>
            <a:r>
              <a:rPr lang="en-US" u="sng" dirty="0">
                <a:latin typeface="Arial" charset="0"/>
              </a:rPr>
              <a:t>XO Spot Checks:</a:t>
            </a:r>
            <a:endParaRPr lang="en-US" dirty="0">
              <a:latin typeface="Arial" charset="0"/>
            </a:endParaRPr>
          </a:p>
          <a:p>
            <a:pPr eaLnBrk="0" hangingPunct="0">
              <a:buFont typeface="Wingdings" pitchFamily="2" charset="2"/>
              <a:buChar char="q"/>
            </a:pPr>
            <a:r>
              <a:rPr lang="en-US" dirty="0">
                <a:latin typeface="Arial" charset="0"/>
              </a:rPr>
              <a:t>  Troop </a:t>
            </a:r>
            <a:r>
              <a:rPr lang="en-US" dirty="0" err="1">
                <a:latin typeface="Arial" charset="0"/>
              </a:rPr>
              <a:t>Commo</a:t>
            </a:r>
            <a:r>
              <a:rPr lang="en-US" dirty="0">
                <a:latin typeface="Arial" charset="0"/>
              </a:rPr>
              <a:t> Equipment</a:t>
            </a:r>
          </a:p>
          <a:p>
            <a:pPr eaLnBrk="0" hangingPunct="0">
              <a:buFont typeface="Wingdings" pitchFamily="2" charset="2"/>
              <a:buChar char="q"/>
            </a:pPr>
            <a:r>
              <a:rPr lang="en-US" dirty="0">
                <a:latin typeface="Arial" charset="0"/>
              </a:rPr>
              <a:t>  Troop ANCDs / SOI Filled</a:t>
            </a:r>
          </a:p>
          <a:p>
            <a:pPr eaLnBrk="0" hangingPunct="0">
              <a:buFont typeface="Wingdings" pitchFamily="2" charset="2"/>
              <a:buChar char="q"/>
            </a:pPr>
            <a:r>
              <a:rPr lang="en-US" dirty="0">
                <a:latin typeface="Arial" charset="0"/>
              </a:rPr>
              <a:t>  HQ Platoon Vehicles</a:t>
            </a:r>
          </a:p>
          <a:p>
            <a:pPr eaLnBrk="0" hangingPunct="0">
              <a:buFont typeface="Wingdings" pitchFamily="2" charset="2"/>
              <a:buChar char="q"/>
            </a:pPr>
            <a:r>
              <a:rPr lang="en-US" dirty="0">
                <a:latin typeface="Arial" charset="0"/>
              </a:rPr>
              <a:t>  HQ PLT Crew Served WPNs</a:t>
            </a:r>
          </a:p>
        </p:txBody>
      </p:sp>
      <p:sp>
        <p:nvSpPr>
          <p:cNvPr id="10" name="Text Box 3"/>
          <p:cNvSpPr txBox="1">
            <a:spLocks noChangeArrowheads="1"/>
          </p:cNvSpPr>
          <p:nvPr/>
        </p:nvSpPr>
        <p:spPr bwMode="auto">
          <a:xfrm>
            <a:off x="0" y="228600"/>
            <a:ext cx="6858000" cy="461665"/>
          </a:xfrm>
          <a:prstGeom prst="rect">
            <a:avLst/>
          </a:prstGeom>
          <a:noFill/>
          <a:ln w="12700">
            <a:noFill/>
            <a:miter lim="800000"/>
            <a:headEnd/>
            <a:tailEnd/>
          </a:ln>
          <a:effectLst/>
        </p:spPr>
        <p:txBody>
          <a:bodyPr wrap="square">
            <a:spAutoFit/>
          </a:bodyPr>
          <a:lstStyle/>
          <a:p>
            <a:pPr algn="ctr" eaLnBrk="0" hangingPunct="0"/>
            <a:r>
              <a:rPr lang="en-US" sz="2400" b="1" i="1" dirty="0" smtClean="0">
                <a:effectLst>
                  <a:outerShdw blurRad="38100" dist="38100" dir="2700000" algn="tl">
                    <a:srgbClr val="000000">
                      <a:alpha val="43137"/>
                    </a:srgbClr>
                  </a:outerShdw>
                </a:effectLst>
                <a:latin typeface="Arial" charset="0"/>
              </a:rPr>
              <a:t>PCI RESPONSIBILITIES</a:t>
            </a:r>
            <a:endParaRPr lang="en-US" sz="2400" b="1" i="1" dirty="0">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1"/>
          </p:nvPr>
        </p:nvSpPr>
        <p:spPr>
          <a:xfrm>
            <a:off x="4686300" y="8657167"/>
            <a:ext cx="2171700" cy="486833"/>
          </a:xfrm>
        </p:spPr>
        <p:txBody>
          <a:bodyPr/>
          <a:lstStyle/>
          <a:p>
            <a:pPr algn="r"/>
            <a:fld id="{79CF0C92-BD47-44DA-96E7-2136538E1AD4}" type="slidenum">
              <a:rPr lang="en-US"/>
              <a:pPr algn="r"/>
              <a:t>54</a:t>
            </a:fld>
            <a:endParaRPr lang="en-US" dirty="0"/>
          </a:p>
        </p:txBody>
      </p:sp>
      <p:sp>
        <p:nvSpPr>
          <p:cNvPr id="153603" name="Text Box 3"/>
          <p:cNvSpPr txBox="1">
            <a:spLocks noChangeArrowheads="1"/>
          </p:cNvSpPr>
          <p:nvPr/>
        </p:nvSpPr>
        <p:spPr bwMode="auto">
          <a:xfrm>
            <a:off x="3482975" y="3449420"/>
            <a:ext cx="3375025" cy="1384995"/>
          </a:xfrm>
          <a:prstGeom prst="rect">
            <a:avLst/>
          </a:prstGeom>
          <a:noFill/>
          <a:ln w="9525">
            <a:noFill/>
            <a:miter lim="800000"/>
            <a:headEnd/>
            <a:tailEnd/>
          </a:ln>
          <a:effectLst/>
        </p:spPr>
        <p:txBody>
          <a:bodyPr>
            <a:spAutoFit/>
          </a:bodyPr>
          <a:lstStyle/>
          <a:p>
            <a:r>
              <a:rPr lang="en-US" sz="1400" u="sng" dirty="0">
                <a:latin typeface="Arial" charset="0"/>
              </a:rPr>
              <a:t>Section Leader Spot Checks:</a:t>
            </a:r>
          </a:p>
          <a:p>
            <a:pPr>
              <a:buFont typeface="Wingdings" pitchFamily="2" charset="2"/>
              <a:buChar char="q"/>
            </a:pPr>
            <a:r>
              <a:rPr lang="en-US" sz="1400" dirty="0">
                <a:latin typeface="Arial" charset="0"/>
              </a:rPr>
              <a:t>  </a:t>
            </a:r>
            <a:r>
              <a:rPr lang="en-US" sz="1400" dirty="0" smtClean="0">
                <a:latin typeface="Arial" charset="0"/>
              </a:rPr>
              <a:t>SKL </a:t>
            </a:r>
            <a:r>
              <a:rPr lang="en-US" sz="1400" dirty="0">
                <a:latin typeface="Arial" charset="0"/>
              </a:rPr>
              <a:t>/ SOI Filled</a:t>
            </a:r>
          </a:p>
          <a:p>
            <a:pPr>
              <a:buFont typeface="Wingdings" pitchFamily="2" charset="2"/>
              <a:buChar char="q"/>
            </a:pPr>
            <a:r>
              <a:rPr lang="en-US" sz="1400" dirty="0">
                <a:latin typeface="Arial" charset="0"/>
              </a:rPr>
              <a:t>  </a:t>
            </a:r>
            <a:r>
              <a:rPr lang="en-US" sz="1400" dirty="0" smtClean="0">
                <a:latin typeface="Arial" charset="0"/>
              </a:rPr>
              <a:t>Water / Food </a:t>
            </a:r>
            <a:endParaRPr lang="en-US" sz="1400" dirty="0">
              <a:latin typeface="Arial" charset="0"/>
            </a:endParaRPr>
          </a:p>
          <a:p>
            <a:pPr>
              <a:buFont typeface="Wingdings" pitchFamily="2" charset="2"/>
              <a:buChar char="q"/>
            </a:pPr>
            <a:r>
              <a:rPr lang="en-US" sz="1400" dirty="0">
                <a:latin typeface="Arial" charset="0"/>
              </a:rPr>
              <a:t>  Soldier Uniform</a:t>
            </a:r>
          </a:p>
          <a:p>
            <a:pPr>
              <a:buFont typeface="Wingdings" pitchFamily="2" charset="2"/>
              <a:buChar char="q"/>
            </a:pPr>
            <a:r>
              <a:rPr lang="en-US" sz="1400" dirty="0">
                <a:latin typeface="Arial" charset="0"/>
              </a:rPr>
              <a:t>  Soldier Knowledge</a:t>
            </a:r>
          </a:p>
          <a:p>
            <a:pPr>
              <a:buFont typeface="Wingdings" pitchFamily="2" charset="2"/>
              <a:buChar char="q"/>
            </a:pPr>
            <a:r>
              <a:rPr lang="en-US" sz="1400" dirty="0">
                <a:latin typeface="Arial" charset="0"/>
              </a:rPr>
              <a:t>  Packing List</a:t>
            </a:r>
          </a:p>
        </p:txBody>
      </p:sp>
      <p:sp>
        <p:nvSpPr>
          <p:cNvPr id="153606" name="Text Box 6"/>
          <p:cNvSpPr txBox="1">
            <a:spLocks noChangeArrowheads="1"/>
          </p:cNvSpPr>
          <p:nvPr/>
        </p:nvSpPr>
        <p:spPr bwMode="auto">
          <a:xfrm>
            <a:off x="115888" y="1299945"/>
            <a:ext cx="2816225" cy="1581150"/>
          </a:xfrm>
          <a:prstGeom prst="rect">
            <a:avLst/>
          </a:prstGeom>
          <a:noFill/>
          <a:ln w="9525">
            <a:noFill/>
            <a:miter lim="800000"/>
            <a:headEnd/>
            <a:tailEnd/>
          </a:ln>
          <a:effectLst/>
        </p:spPr>
        <p:txBody>
          <a:bodyPr wrap="none">
            <a:spAutoFit/>
          </a:bodyPr>
          <a:lstStyle/>
          <a:p>
            <a:r>
              <a:rPr lang="en-US" sz="1400" u="sng">
                <a:latin typeface="Arial" charset="0"/>
              </a:rPr>
              <a:t>PL / PSG Inspects</a:t>
            </a:r>
          </a:p>
          <a:p>
            <a:pPr>
              <a:buFont typeface="Wingdings" pitchFamily="2" charset="2"/>
              <a:buChar char="q"/>
            </a:pPr>
            <a:r>
              <a:rPr lang="en-US" sz="1400">
                <a:latin typeface="Arial" charset="0"/>
              </a:rPr>
              <a:t>  Crew Served Weapons</a:t>
            </a:r>
          </a:p>
          <a:p>
            <a:pPr>
              <a:buFont typeface="Wingdings" pitchFamily="2" charset="2"/>
              <a:buChar char="q"/>
            </a:pPr>
            <a:r>
              <a:rPr lang="en-US" sz="1400">
                <a:latin typeface="Arial" charset="0"/>
              </a:rPr>
              <a:t>  RV / Load plan</a:t>
            </a:r>
          </a:p>
          <a:p>
            <a:pPr>
              <a:buFont typeface="Wingdings" pitchFamily="2" charset="2"/>
              <a:buChar char="q"/>
            </a:pPr>
            <a:r>
              <a:rPr lang="en-US" sz="1400">
                <a:latin typeface="Arial" charset="0"/>
              </a:rPr>
              <a:t>  Section sensitive items card</a:t>
            </a:r>
          </a:p>
          <a:p>
            <a:pPr>
              <a:buFont typeface="Wingdings" pitchFamily="2" charset="2"/>
              <a:buChar char="q"/>
            </a:pPr>
            <a:r>
              <a:rPr lang="en-US" sz="1400">
                <a:latin typeface="Arial" charset="0"/>
              </a:rPr>
              <a:t>  Safety</a:t>
            </a:r>
          </a:p>
          <a:p>
            <a:pPr>
              <a:buFont typeface="Wingdings" pitchFamily="2" charset="2"/>
              <a:buChar char="q"/>
            </a:pPr>
            <a:r>
              <a:rPr lang="en-US" sz="1400">
                <a:latin typeface="Arial" charset="0"/>
              </a:rPr>
              <a:t>  RTO / Radios / FBCB 2</a:t>
            </a:r>
          </a:p>
          <a:p>
            <a:pPr>
              <a:buFont typeface="Wingdings" pitchFamily="2" charset="2"/>
              <a:buChar char="q"/>
            </a:pPr>
            <a:r>
              <a:rPr lang="en-US" sz="1400">
                <a:latin typeface="Arial" charset="0"/>
              </a:rPr>
              <a:t>  Leader / Individual Knowledge</a:t>
            </a:r>
          </a:p>
        </p:txBody>
      </p:sp>
      <p:sp>
        <p:nvSpPr>
          <p:cNvPr id="153607" name="Text Box 7"/>
          <p:cNvSpPr txBox="1">
            <a:spLocks noChangeArrowheads="1"/>
          </p:cNvSpPr>
          <p:nvPr/>
        </p:nvSpPr>
        <p:spPr bwMode="auto">
          <a:xfrm>
            <a:off x="3494088" y="1299945"/>
            <a:ext cx="2138362" cy="2006600"/>
          </a:xfrm>
          <a:prstGeom prst="rect">
            <a:avLst/>
          </a:prstGeom>
          <a:noFill/>
          <a:ln w="9525">
            <a:noFill/>
            <a:miter lim="800000"/>
            <a:headEnd/>
            <a:tailEnd/>
          </a:ln>
          <a:effectLst/>
        </p:spPr>
        <p:txBody>
          <a:bodyPr wrap="none">
            <a:spAutoFit/>
          </a:bodyPr>
          <a:lstStyle/>
          <a:p>
            <a:r>
              <a:rPr lang="en-US" sz="1400" u="sng">
                <a:latin typeface="Arial" charset="0"/>
              </a:rPr>
              <a:t>PL / PSG Spot Checks</a:t>
            </a:r>
          </a:p>
          <a:p>
            <a:pPr>
              <a:buFont typeface="Wingdings" pitchFamily="2" charset="2"/>
              <a:buChar char="q"/>
            </a:pPr>
            <a:r>
              <a:rPr lang="en-US" sz="1400">
                <a:latin typeface="Arial" charset="0"/>
              </a:rPr>
              <a:t>  Individual Weapons</a:t>
            </a:r>
          </a:p>
          <a:p>
            <a:pPr>
              <a:buFont typeface="Wingdings" pitchFamily="2" charset="2"/>
              <a:buChar char="q"/>
            </a:pPr>
            <a:r>
              <a:rPr lang="en-US" sz="1400">
                <a:latin typeface="Arial" charset="0"/>
              </a:rPr>
              <a:t>  NVD’s</a:t>
            </a:r>
          </a:p>
          <a:p>
            <a:pPr>
              <a:buFont typeface="Wingdings" pitchFamily="2" charset="2"/>
              <a:buChar char="q"/>
            </a:pPr>
            <a:r>
              <a:rPr lang="en-US" sz="1400">
                <a:latin typeface="Arial" charset="0"/>
              </a:rPr>
              <a:t>  Javelin</a:t>
            </a:r>
          </a:p>
          <a:p>
            <a:pPr>
              <a:buFont typeface="Wingdings" pitchFamily="2" charset="2"/>
              <a:buChar char="q"/>
            </a:pPr>
            <a:r>
              <a:rPr lang="en-US" sz="1400">
                <a:latin typeface="Arial" charset="0"/>
              </a:rPr>
              <a:t>  Demo Kit</a:t>
            </a:r>
          </a:p>
          <a:p>
            <a:pPr>
              <a:buFont typeface="Wingdings" pitchFamily="2" charset="2"/>
              <a:buChar char="q"/>
            </a:pPr>
            <a:r>
              <a:rPr lang="en-US" sz="1400">
                <a:latin typeface="Arial" charset="0"/>
              </a:rPr>
              <a:t>  Map / Compass</a:t>
            </a:r>
          </a:p>
          <a:p>
            <a:pPr>
              <a:buFont typeface="Wingdings" pitchFamily="2" charset="2"/>
              <a:buChar char="q"/>
            </a:pPr>
            <a:r>
              <a:rPr lang="en-US" sz="1400">
                <a:latin typeface="Arial" charset="0"/>
              </a:rPr>
              <a:t>  Water / Food</a:t>
            </a:r>
          </a:p>
          <a:p>
            <a:pPr>
              <a:buFont typeface="Wingdings" pitchFamily="2" charset="2"/>
              <a:buChar char="q"/>
            </a:pPr>
            <a:r>
              <a:rPr lang="en-US" sz="1400">
                <a:latin typeface="Arial" charset="0"/>
              </a:rPr>
              <a:t>  CLS Bags</a:t>
            </a:r>
          </a:p>
          <a:p>
            <a:pPr>
              <a:buFont typeface="Wingdings" pitchFamily="2" charset="2"/>
              <a:buChar char="q"/>
            </a:pPr>
            <a:r>
              <a:rPr lang="en-US" sz="1400">
                <a:latin typeface="Arial" charset="0"/>
              </a:rPr>
              <a:t>  Breach Kit / Demo Kit</a:t>
            </a:r>
          </a:p>
        </p:txBody>
      </p:sp>
      <p:sp>
        <p:nvSpPr>
          <p:cNvPr id="153608" name="Text Box 8"/>
          <p:cNvSpPr txBox="1">
            <a:spLocks noChangeArrowheads="1"/>
          </p:cNvSpPr>
          <p:nvPr/>
        </p:nvSpPr>
        <p:spPr bwMode="auto">
          <a:xfrm>
            <a:off x="76200" y="2911257"/>
            <a:ext cx="3375025" cy="2219325"/>
          </a:xfrm>
          <a:prstGeom prst="rect">
            <a:avLst/>
          </a:prstGeom>
          <a:noFill/>
          <a:ln w="9525">
            <a:noFill/>
            <a:miter lim="800000"/>
            <a:headEnd/>
            <a:tailEnd/>
          </a:ln>
          <a:effectLst/>
        </p:spPr>
        <p:txBody>
          <a:bodyPr>
            <a:spAutoFit/>
          </a:bodyPr>
          <a:lstStyle/>
          <a:p>
            <a:r>
              <a:rPr lang="en-US" sz="1400" u="sng" dirty="0">
                <a:latin typeface="Arial" charset="0"/>
              </a:rPr>
              <a:t>Section Leader Inspects</a:t>
            </a:r>
          </a:p>
          <a:p>
            <a:pPr>
              <a:buFont typeface="Wingdings" pitchFamily="2" charset="2"/>
              <a:buChar char="q"/>
            </a:pPr>
            <a:r>
              <a:rPr lang="en-US" sz="1400" dirty="0">
                <a:latin typeface="Arial" charset="0"/>
              </a:rPr>
              <a:t>  Crew Served Weapons</a:t>
            </a:r>
          </a:p>
          <a:p>
            <a:pPr>
              <a:buFont typeface="Wingdings" pitchFamily="2" charset="2"/>
              <a:buChar char="q"/>
            </a:pPr>
            <a:r>
              <a:rPr lang="en-US" sz="1400" dirty="0">
                <a:latin typeface="Arial" charset="0"/>
              </a:rPr>
              <a:t>  Individual Weapons</a:t>
            </a:r>
          </a:p>
          <a:p>
            <a:pPr>
              <a:buFont typeface="Wingdings" pitchFamily="2" charset="2"/>
              <a:buChar char="q"/>
            </a:pPr>
            <a:r>
              <a:rPr lang="en-US" sz="1400" dirty="0">
                <a:latin typeface="Arial" charset="0"/>
              </a:rPr>
              <a:t>  Javelins</a:t>
            </a:r>
          </a:p>
          <a:p>
            <a:pPr>
              <a:buFont typeface="Wingdings" pitchFamily="2" charset="2"/>
              <a:buChar char="q"/>
            </a:pPr>
            <a:r>
              <a:rPr lang="en-US" sz="1400" dirty="0">
                <a:latin typeface="Arial" charset="0"/>
              </a:rPr>
              <a:t>  Vehicle CDR’s Sensitive items card</a:t>
            </a:r>
          </a:p>
          <a:p>
            <a:pPr>
              <a:buFont typeface="Wingdings" pitchFamily="2" charset="2"/>
              <a:buChar char="q"/>
            </a:pPr>
            <a:r>
              <a:rPr lang="en-US" sz="1400" dirty="0">
                <a:latin typeface="Arial" charset="0"/>
              </a:rPr>
              <a:t>  ICOM</a:t>
            </a:r>
          </a:p>
          <a:p>
            <a:pPr>
              <a:buFont typeface="Wingdings" pitchFamily="2" charset="2"/>
              <a:buChar char="q"/>
            </a:pPr>
            <a:r>
              <a:rPr lang="en-US" sz="1400" dirty="0">
                <a:latin typeface="Arial" charset="0"/>
              </a:rPr>
              <a:t>  CLS Bags</a:t>
            </a:r>
          </a:p>
          <a:p>
            <a:pPr>
              <a:buFont typeface="Wingdings" pitchFamily="2" charset="2"/>
              <a:buChar char="q"/>
            </a:pPr>
            <a:r>
              <a:rPr lang="en-US" sz="1400" dirty="0">
                <a:latin typeface="Arial" charset="0"/>
              </a:rPr>
              <a:t>  Safety </a:t>
            </a:r>
          </a:p>
          <a:p>
            <a:pPr>
              <a:buFont typeface="Wingdings" pitchFamily="2" charset="2"/>
              <a:buChar char="q"/>
            </a:pPr>
            <a:r>
              <a:rPr lang="en-US" sz="1400" dirty="0">
                <a:latin typeface="Arial" charset="0"/>
              </a:rPr>
              <a:t>  Breach Kit / Demo Kit</a:t>
            </a:r>
          </a:p>
          <a:p>
            <a:pPr>
              <a:buFont typeface="Wingdings" pitchFamily="2" charset="2"/>
              <a:buChar char="q"/>
            </a:pPr>
            <a:r>
              <a:rPr lang="en-US" sz="1400" dirty="0">
                <a:latin typeface="Arial" charset="0"/>
              </a:rPr>
              <a:t>  Communications Equipment</a:t>
            </a:r>
          </a:p>
        </p:txBody>
      </p:sp>
      <p:sp>
        <p:nvSpPr>
          <p:cNvPr id="153609" name="Text Box 9"/>
          <p:cNvSpPr txBox="1">
            <a:spLocks noChangeArrowheads="1"/>
          </p:cNvSpPr>
          <p:nvPr/>
        </p:nvSpPr>
        <p:spPr bwMode="auto">
          <a:xfrm>
            <a:off x="0" y="5654457"/>
            <a:ext cx="3375025" cy="3108543"/>
          </a:xfrm>
          <a:prstGeom prst="rect">
            <a:avLst/>
          </a:prstGeom>
          <a:noFill/>
          <a:ln w="9525">
            <a:noFill/>
            <a:miter lim="800000"/>
            <a:headEnd/>
            <a:tailEnd/>
          </a:ln>
          <a:effectLst/>
        </p:spPr>
        <p:txBody>
          <a:bodyPr>
            <a:spAutoFit/>
          </a:bodyPr>
          <a:lstStyle/>
          <a:p>
            <a:r>
              <a:rPr lang="en-US" sz="1400" u="sng" dirty="0">
                <a:latin typeface="Arial" charset="0"/>
              </a:rPr>
              <a:t>Team Leader Inspects</a:t>
            </a:r>
          </a:p>
          <a:p>
            <a:pPr>
              <a:buFont typeface="Wingdings" pitchFamily="2" charset="2"/>
              <a:buChar char="q"/>
            </a:pPr>
            <a:r>
              <a:rPr lang="en-US" sz="1400" dirty="0">
                <a:latin typeface="Arial" charset="0"/>
              </a:rPr>
              <a:t>  All weapons</a:t>
            </a:r>
          </a:p>
          <a:p>
            <a:pPr>
              <a:buFont typeface="Wingdings" pitchFamily="2" charset="2"/>
              <a:buChar char="q"/>
            </a:pPr>
            <a:r>
              <a:rPr lang="en-US" sz="1400" dirty="0">
                <a:latin typeface="Arial" charset="0"/>
              </a:rPr>
              <a:t>  Aiming Devices</a:t>
            </a:r>
          </a:p>
          <a:p>
            <a:pPr>
              <a:buFont typeface="Wingdings" pitchFamily="2" charset="2"/>
              <a:buChar char="q"/>
            </a:pPr>
            <a:r>
              <a:rPr lang="en-US" sz="1400" dirty="0">
                <a:latin typeface="Arial" charset="0"/>
              </a:rPr>
              <a:t>  Soldier Uniform</a:t>
            </a:r>
          </a:p>
          <a:p>
            <a:pPr>
              <a:buFont typeface="Wingdings" pitchFamily="2" charset="2"/>
              <a:buChar char="q"/>
            </a:pPr>
            <a:r>
              <a:rPr lang="en-US" sz="1400" dirty="0">
                <a:latin typeface="Arial" charset="0"/>
              </a:rPr>
              <a:t>  NVD’s</a:t>
            </a:r>
          </a:p>
          <a:p>
            <a:pPr>
              <a:buFont typeface="Wingdings" pitchFamily="2" charset="2"/>
              <a:buChar char="q"/>
            </a:pPr>
            <a:r>
              <a:rPr lang="en-US" sz="1400" dirty="0">
                <a:latin typeface="Arial" charset="0"/>
              </a:rPr>
              <a:t>  ICOMs</a:t>
            </a:r>
          </a:p>
          <a:p>
            <a:pPr>
              <a:buFont typeface="Wingdings" pitchFamily="2" charset="2"/>
              <a:buChar char="q"/>
            </a:pPr>
            <a:r>
              <a:rPr lang="en-US" sz="1400" dirty="0">
                <a:latin typeface="Arial" charset="0"/>
              </a:rPr>
              <a:t>  Ammunition</a:t>
            </a:r>
          </a:p>
          <a:p>
            <a:pPr>
              <a:buFont typeface="Wingdings" pitchFamily="2" charset="2"/>
              <a:buChar char="q"/>
            </a:pPr>
            <a:r>
              <a:rPr lang="en-US" sz="1400" dirty="0">
                <a:latin typeface="Arial" charset="0"/>
              </a:rPr>
              <a:t>  Tie-Downs</a:t>
            </a:r>
          </a:p>
          <a:p>
            <a:pPr>
              <a:buFont typeface="Wingdings" pitchFamily="2" charset="2"/>
              <a:buChar char="q"/>
            </a:pPr>
            <a:r>
              <a:rPr lang="en-US" sz="1400" dirty="0">
                <a:latin typeface="Arial" charset="0"/>
              </a:rPr>
              <a:t>  Water Filled</a:t>
            </a:r>
          </a:p>
          <a:p>
            <a:pPr>
              <a:buFont typeface="Wingdings" pitchFamily="2" charset="2"/>
              <a:buChar char="q"/>
            </a:pPr>
            <a:r>
              <a:rPr lang="en-US" sz="1400" dirty="0">
                <a:latin typeface="Arial" charset="0"/>
              </a:rPr>
              <a:t>  MREs  </a:t>
            </a:r>
          </a:p>
          <a:p>
            <a:pPr>
              <a:buFont typeface="Wingdings" pitchFamily="2" charset="2"/>
              <a:buChar char="q"/>
            </a:pPr>
            <a:r>
              <a:rPr lang="en-US" sz="1400" dirty="0">
                <a:latin typeface="Arial" charset="0"/>
              </a:rPr>
              <a:t>  Dismount R/T</a:t>
            </a:r>
          </a:p>
          <a:p>
            <a:pPr>
              <a:buFont typeface="Wingdings" pitchFamily="2" charset="2"/>
              <a:buChar char="q"/>
            </a:pPr>
            <a:r>
              <a:rPr lang="en-US" sz="1400" dirty="0">
                <a:latin typeface="Arial" charset="0"/>
              </a:rPr>
              <a:t>  CLS Bags</a:t>
            </a:r>
          </a:p>
          <a:p>
            <a:pPr>
              <a:buFont typeface="Wingdings" pitchFamily="2" charset="2"/>
              <a:buChar char="q"/>
            </a:pPr>
            <a:r>
              <a:rPr lang="en-US" sz="1400" dirty="0">
                <a:latin typeface="Arial" charset="0"/>
              </a:rPr>
              <a:t>  Soldier Knowledge</a:t>
            </a:r>
          </a:p>
          <a:p>
            <a:pPr>
              <a:buFont typeface="Wingdings" pitchFamily="2" charset="2"/>
              <a:buChar char="q"/>
            </a:pPr>
            <a:r>
              <a:rPr lang="en-US" sz="1400" dirty="0">
                <a:latin typeface="Arial" charset="0"/>
              </a:rPr>
              <a:t>  </a:t>
            </a:r>
            <a:r>
              <a:rPr lang="en-US" sz="1400" dirty="0" smtClean="0">
                <a:latin typeface="Arial" charset="0"/>
              </a:rPr>
              <a:t>SKL </a:t>
            </a:r>
            <a:r>
              <a:rPr lang="en-US" sz="1400" dirty="0">
                <a:latin typeface="Arial" charset="0"/>
              </a:rPr>
              <a:t>/ SOI Filled</a:t>
            </a:r>
          </a:p>
        </p:txBody>
      </p:sp>
      <p:sp>
        <p:nvSpPr>
          <p:cNvPr id="153610" name="Text Box 10"/>
          <p:cNvSpPr txBox="1">
            <a:spLocks noChangeArrowheads="1"/>
          </p:cNvSpPr>
          <p:nvPr/>
        </p:nvSpPr>
        <p:spPr bwMode="auto">
          <a:xfrm>
            <a:off x="3375025" y="5692557"/>
            <a:ext cx="3375025" cy="2857500"/>
          </a:xfrm>
          <a:prstGeom prst="rect">
            <a:avLst/>
          </a:prstGeom>
          <a:noFill/>
          <a:ln w="9525">
            <a:noFill/>
            <a:miter lim="800000"/>
            <a:headEnd/>
            <a:tailEnd/>
          </a:ln>
          <a:effectLst/>
        </p:spPr>
        <p:txBody>
          <a:bodyPr>
            <a:spAutoFit/>
          </a:bodyPr>
          <a:lstStyle/>
          <a:p>
            <a:r>
              <a:rPr lang="en-US" sz="1400" u="sng">
                <a:latin typeface="Arial" charset="0"/>
              </a:rPr>
              <a:t>Vehicle Commander Inspects</a:t>
            </a:r>
          </a:p>
          <a:p>
            <a:pPr>
              <a:buFont typeface="Wingdings" pitchFamily="2" charset="2"/>
              <a:buChar char="q"/>
            </a:pPr>
            <a:r>
              <a:rPr lang="en-US" sz="1400">
                <a:latin typeface="Arial" charset="0"/>
              </a:rPr>
              <a:t>  PMCS</a:t>
            </a:r>
          </a:p>
          <a:p>
            <a:pPr>
              <a:buFont typeface="Wingdings" pitchFamily="2" charset="2"/>
              <a:buChar char="q"/>
            </a:pPr>
            <a:r>
              <a:rPr lang="en-US" sz="1400">
                <a:latin typeface="Arial" charset="0"/>
              </a:rPr>
              <a:t>  Driver Uniform</a:t>
            </a:r>
          </a:p>
          <a:p>
            <a:pPr>
              <a:buFont typeface="Wingdings" pitchFamily="2" charset="2"/>
              <a:buChar char="q"/>
            </a:pPr>
            <a:r>
              <a:rPr lang="en-US" sz="1400">
                <a:latin typeface="Arial" charset="0"/>
              </a:rPr>
              <a:t>  Load Plan</a:t>
            </a:r>
          </a:p>
          <a:p>
            <a:pPr>
              <a:buFont typeface="Wingdings" pitchFamily="2" charset="2"/>
              <a:buChar char="q"/>
            </a:pPr>
            <a:r>
              <a:rPr lang="en-US" sz="1400">
                <a:latin typeface="Arial" charset="0"/>
              </a:rPr>
              <a:t>  Individual Weapons</a:t>
            </a:r>
          </a:p>
          <a:p>
            <a:pPr>
              <a:buFont typeface="Wingdings" pitchFamily="2" charset="2"/>
              <a:buChar char="q"/>
            </a:pPr>
            <a:r>
              <a:rPr lang="en-US" sz="1400">
                <a:latin typeface="Arial" charset="0"/>
              </a:rPr>
              <a:t>  Mounted Weapon systems</a:t>
            </a:r>
          </a:p>
          <a:p>
            <a:pPr>
              <a:buFont typeface="Wingdings" pitchFamily="2" charset="2"/>
              <a:buChar char="q"/>
            </a:pPr>
            <a:r>
              <a:rPr lang="en-US" sz="1400">
                <a:latin typeface="Arial" charset="0"/>
              </a:rPr>
              <a:t>  BII stowage</a:t>
            </a:r>
          </a:p>
          <a:p>
            <a:pPr>
              <a:buFont typeface="Wingdings" pitchFamily="2" charset="2"/>
              <a:buChar char="q"/>
            </a:pPr>
            <a:r>
              <a:rPr lang="en-US" sz="1400">
                <a:latin typeface="Arial" charset="0"/>
              </a:rPr>
              <a:t>  Fuel Levels</a:t>
            </a:r>
          </a:p>
          <a:p>
            <a:pPr>
              <a:buFont typeface="Wingdings" pitchFamily="2" charset="2"/>
              <a:buChar char="q"/>
            </a:pPr>
            <a:r>
              <a:rPr lang="en-US" sz="1400">
                <a:latin typeface="Arial" charset="0"/>
              </a:rPr>
              <a:t>  Driver Knowledge</a:t>
            </a:r>
          </a:p>
          <a:p>
            <a:pPr>
              <a:buFont typeface="Wingdings" pitchFamily="2" charset="2"/>
              <a:buChar char="q"/>
            </a:pPr>
            <a:r>
              <a:rPr lang="en-US" sz="1400">
                <a:latin typeface="Arial" charset="0"/>
              </a:rPr>
              <a:t>  Conducts all Safety Checks</a:t>
            </a:r>
          </a:p>
          <a:p>
            <a:pPr>
              <a:buFont typeface="Wingdings" pitchFamily="2" charset="2"/>
              <a:buChar char="q"/>
            </a:pPr>
            <a:r>
              <a:rPr lang="en-US" sz="1400">
                <a:latin typeface="Arial" charset="0"/>
              </a:rPr>
              <a:t>  Conducts Rollover Drills </a:t>
            </a:r>
          </a:p>
          <a:p>
            <a:pPr>
              <a:buFont typeface="Wingdings" pitchFamily="2" charset="2"/>
              <a:buChar char="q"/>
            </a:pPr>
            <a:r>
              <a:rPr lang="en-US" sz="1400">
                <a:latin typeface="Arial" charset="0"/>
              </a:rPr>
              <a:t>  Vehicle Communications Equipment </a:t>
            </a:r>
          </a:p>
          <a:p>
            <a:pPr>
              <a:buFont typeface="Wingdings" pitchFamily="2" charset="2"/>
              <a:buChar char="q"/>
            </a:pPr>
            <a:r>
              <a:rPr lang="en-US" sz="1400">
                <a:latin typeface="Arial" charset="0"/>
              </a:rPr>
              <a:t>  FBCB2 Settings and Graphics</a:t>
            </a:r>
          </a:p>
        </p:txBody>
      </p:sp>
      <p:sp>
        <p:nvSpPr>
          <p:cNvPr id="11" name="Text Box 3"/>
          <p:cNvSpPr txBox="1">
            <a:spLocks noChangeArrowheads="1"/>
          </p:cNvSpPr>
          <p:nvPr/>
        </p:nvSpPr>
        <p:spPr bwMode="auto">
          <a:xfrm>
            <a:off x="0" y="228600"/>
            <a:ext cx="6858000" cy="461665"/>
          </a:xfrm>
          <a:prstGeom prst="rect">
            <a:avLst/>
          </a:prstGeom>
          <a:noFill/>
          <a:ln w="12700">
            <a:noFill/>
            <a:miter lim="800000"/>
            <a:headEnd/>
            <a:tailEnd/>
          </a:ln>
          <a:effectLst/>
        </p:spPr>
        <p:txBody>
          <a:bodyPr wrap="square">
            <a:spAutoFit/>
          </a:bodyPr>
          <a:lstStyle/>
          <a:p>
            <a:pPr algn="ctr" eaLnBrk="0" hangingPunct="0"/>
            <a:r>
              <a:rPr lang="en-US" sz="2400" b="1" i="1" dirty="0" smtClean="0">
                <a:effectLst>
                  <a:outerShdw blurRad="38100" dist="38100" dir="2700000" algn="tl">
                    <a:srgbClr val="000000">
                      <a:alpha val="43137"/>
                    </a:srgbClr>
                  </a:outerShdw>
                </a:effectLst>
                <a:latin typeface="Arial" charset="0"/>
              </a:rPr>
              <a:t>PCI RESPONSIBILITIES</a:t>
            </a:r>
            <a:endParaRPr lang="en-US" sz="2400" b="1" i="1" dirty="0">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p:nvPr/>
        </p:nvGrpSpPr>
        <p:grpSpPr>
          <a:xfrm rot="16200000">
            <a:off x="-833436" y="1290633"/>
            <a:ext cx="8686800" cy="6715128"/>
            <a:chOff x="76200" y="0"/>
            <a:chExt cx="8991600" cy="6867525"/>
          </a:xfrm>
        </p:grpSpPr>
        <p:sp>
          <p:nvSpPr>
            <p:cNvPr id="5" name="Text Box 2"/>
            <p:cNvSpPr txBox="1">
              <a:spLocks noChangeArrowheads="1"/>
            </p:cNvSpPr>
            <p:nvPr/>
          </p:nvSpPr>
          <p:spPr bwMode="auto">
            <a:xfrm>
              <a:off x="76200" y="1133475"/>
              <a:ext cx="2438400" cy="5734050"/>
            </a:xfrm>
            <a:prstGeom prst="rect">
              <a:avLst/>
            </a:prstGeom>
            <a:noFill/>
            <a:ln w="9525">
              <a:noFill/>
              <a:miter lim="800000"/>
              <a:headEnd/>
              <a:tailEnd/>
            </a:ln>
          </p:spPr>
          <p:txBody>
            <a:bodyPr>
              <a:spAutoFit/>
            </a:bodyPr>
            <a:lstStyle/>
            <a:p>
              <a:pPr marL="457200" indent="-457200" eaLnBrk="1" hangingPunct="1">
                <a:lnSpc>
                  <a:spcPct val="90000"/>
                </a:lnSpc>
                <a:spcBef>
                  <a:spcPct val="50000"/>
                </a:spcBef>
              </a:pPr>
              <a:r>
                <a:rPr lang="en-US" sz="1200" b="1"/>
                <a:t>1.  Receive the mission</a:t>
              </a:r>
            </a:p>
            <a:p>
              <a:pPr marL="457200" indent="-457200" eaLnBrk="1" hangingPunct="1">
                <a:lnSpc>
                  <a:spcPct val="90000"/>
                </a:lnSpc>
                <a:spcBef>
                  <a:spcPct val="50000"/>
                </a:spcBef>
              </a:pPr>
              <a:r>
                <a:rPr lang="en-US" sz="1000" b="1"/>
                <a:t>         Initial timeline, possible mission</a:t>
              </a:r>
            </a:p>
            <a:p>
              <a:pPr marL="457200" indent="-457200" eaLnBrk="1" hangingPunct="1">
                <a:lnSpc>
                  <a:spcPct val="90000"/>
                </a:lnSpc>
                <a:spcBef>
                  <a:spcPct val="50000"/>
                </a:spcBef>
              </a:pPr>
              <a:r>
                <a:rPr lang="en-US" sz="1200" b="1"/>
                <a:t>2.  Issue the WARNO</a:t>
              </a:r>
            </a:p>
            <a:p>
              <a:pPr marL="457200" indent="-457200" eaLnBrk="1" hangingPunct="1">
                <a:lnSpc>
                  <a:spcPct val="90000"/>
                </a:lnSpc>
                <a:spcBef>
                  <a:spcPct val="50000"/>
                </a:spcBef>
              </a:pPr>
              <a:r>
                <a:rPr lang="en-US" sz="1000" b="1"/>
                <a:t>             5 Paragraph format (min info)</a:t>
              </a:r>
            </a:p>
            <a:p>
              <a:pPr marL="457200" indent="-457200" eaLnBrk="1" hangingPunct="1">
                <a:lnSpc>
                  <a:spcPct val="90000"/>
                </a:lnSpc>
                <a:spcBef>
                  <a:spcPct val="50000"/>
                </a:spcBef>
              </a:pPr>
              <a:r>
                <a:rPr lang="en-US" sz="1200" b="1"/>
                <a:t>3.  Make a tentative plan</a:t>
              </a:r>
            </a:p>
            <a:p>
              <a:pPr marL="457200" indent="-457200" eaLnBrk="1" hangingPunct="1">
                <a:lnSpc>
                  <a:spcPct val="90000"/>
                </a:lnSpc>
                <a:spcBef>
                  <a:spcPct val="50000"/>
                </a:spcBef>
              </a:pPr>
              <a:r>
                <a:rPr lang="en-US" sz="1000" b="1"/>
                <a:t>	a.  Mission analysis</a:t>
              </a:r>
            </a:p>
            <a:p>
              <a:pPr marL="457200" indent="-457200" eaLnBrk="1" hangingPunct="1">
                <a:lnSpc>
                  <a:spcPct val="90000"/>
                </a:lnSpc>
                <a:spcBef>
                  <a:spcPct val="50000"/>
                </a:spcBef>
              </a:pPr>
              <a:r>
                <a:rPr lang="en-US" sz="1000" b="1"/>
                <a:t>	b.  COA development</a:t>
              </a:r>
            </a:p>
            <a:p>
              <a:pPr marL="457200" indent="-457200" eaLnBrk="1" hangingPunct="1">
                <a:lnSpc>
                  <a:spcPct val="90000"/>
                </a:lnSpc>
                <a:spcBef>
                  <a:spcPct val="50000"/>
                </a:spcBef>
              </a:pPr>
              <a:r>
                <a:rPr lang="en-US" sz="1000" b="1"/>
                <a:t>	c.  COA analysis</a:t>
              </a:r>
            </a:p>
            <a:p>
              <a:pPr marL="457200" indent="-457200" eaLnBrk="1" hangingPunct="1">
                <a:lnSpc>
                  <a:spcPct val="90000"/>
                </a:lnSpc>
                <a:spcBef>
                  <a:spcPct val="50000"/>
                </a:spcBef>
              </a:pPr>
              <a:r>
                <a:rPr lang="en-US" sz="1000" b="1"/>
                <a:t>	d.  COA comparison</a:t>
              </a:r>
            </a:p>
            <a:p>
              <a:pPr marL="457200" indent="-457200" eaLnBrk="1" hangingPunct="1">
                <a:lnSpc>
                  <a:spcPct val="90000"/>
                </a:lnSpc>
                <a:spcBef>
                  <a:spcPct val="50000"/>
                </a:spcBef>
              </a:pPr>
              <a:r>
                <a:rPr lang="en-US" sz="1000" b="1"/>
                <a:t>	e.  COA selection</a:t>
              </a:r>
            </a:p>
            <a:p>
              <a:pPr marL="457200" indent="-457200" eaLnBrk="1" hangingPunct="1">
                <a:lnSpc>
                  <a:spcPct val="90000"/>
                </a:lnSpc>
                <a:spcBef>
                  <a:spcPct val="50000"/>
                </a:spcBef>
              </a:pPr>
              <a:r>
                <a:rPr lang="en-US" sz="1200" b="1"/>
                <a:t>4.  Initiate movement</a:t>
              </a:r>
            </a:p>
            <a:p>
              <a:pPr marL="457200" indent="-457200" eaLnBrk="1" hangingPunct="1">
                <a:lnSpc>
                  <a:spcPct val="90000"/>
                </a:lnSpc>
                <a:spcBef>
                  <a:spcPct val="50000"/>
                </a:spcBef>
              </a:pPr>
              <a:r>
                <a:rPr lang="en-US" sz="1000" b="1"/>
                <a:t>            XO, 1SG</a:t>
              </a:r>
            </a:p>
            <a:p>
              <a:pPr marL="457200" indent="-457200" eaLnBrk="1" hangingPunct="1">
                <a:lnSpc>
                  <a:spcPct val="90000"/>
                </a:lnSpc>
                <a:spcBef>
                  <a:spcPct val="50000"/>
                </a:spcBef>
              </a:pPr>
              <a:r>
                <a:rPr lang="en-US" sz="1200" b="1"/>
                <a:t>5. Conduct reconnaissance</a:t>
              </a:r>
            </a:p>
            <a:p>
              <a:pPr marL="457200" indent="-457200" eaLnBrk="1" hangingPunct="1">
                <a:lnSpc>
                  <a:spcPct val="90000"/>
                </a:lnSpc>
                <a:spcBef>
                  <a:spcPct val="50000"/>
                </a:spcBef>
              </a:pPr>
              <a:r>
                <a:rPr lang="en-US" sz="1200" b="1"/>
                <a:t>6.  Complete the plan</a:t>
              </a:r>
            </a:p>
            <a:p>
              <a:pPr marL="457200" indent="-457200" eaLnBrk="1" hangingPunct="1">
                <a:lnSpc>
                  <a:spcPct val="90000"/>
                </a:lnSpc>
                <a:spcBef>
                  <a:spcPct val="50000"/>
                </a:spcBef>
              </a:pPr>
              <a:r>
                <a:rPr lang="en-US" sz="1000" b="1"/>
                <a:t>             Orders production</a:t>
              </a:r>
            </a:p>
            <a:p>
              <a:pPr marL="457200" indent="-457200" eaLnBrk="1" hangingPunct="1">
                <a:lnSpc>
                  <a:spcPct val="90000"/>
                </a:lnSpc>
                <a:spcBef>
                  <a:spcPct val="50000"/>
                </a:spcBef>
              </a:pPr>
              <a:r>
                <a:rPr lang="en-US" sz="1200" b="1"/>
                <a:t>7.  Issue the order</a:t>
              </a:r>
            </a:p>
            <a:p>
              <a:pPr marL="914400" lvl="1" indent="-457200" eaLnBrk="1" hangingPunct="1">
                <a:lnSpc>
                  <a:spcPct val="90000"/>
                </a:lnSpc>
                <a:spcBef>
                  <a:spcPct val="50000"/>
                </a:spcBef>
              </a:pPr>
              <a:r>
                <a:rPr lang="en-US" sz="1000" b="1"/>
                <a:t>Verbal, terrain model, </a:t>
              </a:r>
            </a:p>
            <a:p>
              <a:pPr marL="914400" lvl="1" indent="-457200" eaLnBrk="1" hangingPunct="1">
                <a:lnSpc>
                  <a:spcPct val="90000"/>
                </a:lnSpc>
                <a:spcBef>
                  <a:spcPct val="50000"/>
                </a:spcBef>
              </a:pPr>
              <a:r>
                <a:rPr lang="en-US" sz="1000" b="1"/>
                <a:t>paper</a:t>
              </a:r>
            </a:p>
            <a:p>
              <a:pPr marL="457200" indent="-457200" eaLnBrk="1" hangingPunct="1">
                <a:lnSpc>
                  <a:spcPct val="90000"/>
                </a:lnSpc>
                <a:spcBef>
                  <a:spcPct val="50000"/>
                </a:spcBef>
              </a:pPr>
              <a:r>
                <a:rPr lang="en-US" sz="1200" b="1"/>
                <a:t>8.  Supervise</a:t>
              </a:r>
            </a:p>
            <a:p>
              <a:pPr marL="914400" lvl="1" indent="-457200" eaLnBrk="1" hangingPunct="1">
                <a:lnSpc>
                  <a:spcPct val="90000"/>
                </a:lnSpc>
                <a:spcBef>
                  <a:spcPct val="50000"/>
                </a:spcBef>
              </a:pPr>
              <a:r>
                <a:rPr lang="en-US" sz="1000" b="1"/>
                <a:t>Confirm briefs</a:t>
              </a:r>
            </a:p>
            <a:p>
              <a:pPr marL="914400" lvl="1" indent="-457200" eaLnBrk="1" hangingPunct="1">
                <a:lnSpc>
                  <a:spcPct val="90000"/>
                </a:lnSpc>
                <a:spcBef>
                  <a:spcPct val="50000"/>
                </a:spcBef>
              </a:pPr>
              <a:r>
                <a:rPr lang="en-US" sz="1000" b="1"/>
                <a:t>Back briefs</a:t>
              </a:r>
            </a:p>
            <a:p>
              <a:pPr marL="914400" lvl="1" indent="-457200" eaLnBrk="1" hangingPunct="1">
                <a:lnSpc>
                  <a:spcPct val="90000"/>
                </a:lnSpc>
                <a:spcBef>
                  <a:spcPct val="50000"/>
                </a:spcBef>
              </a:pPr>
              <a:r>
                <a:rPr lang="en-US" sz="1000" b="1"/>
                <a:t>Rehearsals</a:t>
              </a:r>
            </a:p>
            <a:p>
              <a:pPr marL="914400" lvl="1" indent="-457200" eaLnBrk="1" hangingPunct="1">
                <a:lnSpc>
                  <a:spcPct val="90000"/>
                </a:lnSpc>
                <a:spcBef>
                  <a:spcPct val="50000"/>
                </a:spcBef>
              </a:pPr>
              <a:r>
                <a:rPr lang="en-US" sz="1000" b="1"/>
                <a:t>PCC – 1 up = check equipment</a:t>
              </a:r>
            </a:p>
            <a:p>
              <a:pPr marL="914400" lvl="1" indent="-457200" eaLnBrk="1" hangingPunct="1">
                <a:lnSpc>
                  <a:spcPct val="90000"/>
                </a:lnSpc>
                <a:spcBef>
                  <a:spcPct val="50000"/>
                </a:spcBef>
              </a:pPr>
              <a:r>
                <a:rPr lang="en-US" sz="1000" b="1"/>
                <a:t>PCI – 2 up = company, mission</a:t>
              </a:r>
            </a:p>
          </p:txBody>
        </p:sp>
        <p:sp>
          <p:nvSpPr>
            <p:cNvPr id="6" name="Text Box 3"/>
            <p:cNvSpPr txBox="1">
              <a:spLocks noChangeArrowheads="1"/>
            </p:cNvSpPr>
            <p:nvPr/>
          </p:nvSpPr>
          <p:spPr bwMode="auto">
            <a:xfrm>
              <a:off x="2514600" y="25400"/>
              <a:ext cx="2743200" cy="1687513"/>
            </a:xfrm>
            <a:prstGeom prst="rect">
              <a:avLst/>
            </a:prstGeom>
            <a:noFill/>
            <a:ln w="25400">
              <a:solidFill>
                <a:srgbClr val="0000FF"/>
              </a:solidFill>
              <a:miter lim="800000"/>
              <a:headEnd/>
              <a:tailEnd/>
            </a:ln>
          </p:spPr>
          <p:txBody>
            <a:bodyPr>
              <a:spAutoFit/>
            </a:bodyPr>
            <a:lstStyle/>
            <a:p>
              <a:pPr eaLnBrk="1" hangingPunct="1">
                <a:spcBef>
                  <a:spcPct val="50000"/>
                </a:spcBef>
                <a:buFontTx/>
                <a:buChar char="•"/>
              </a:pPr>
              <a:r>
                <a:rPr lang="en-US" sz="900" b="1"/>
                <a:t>Type of operation</a:t>
              </a:r>
            </a:p>
            <a:p>
              <a:pPr eaLnBrk="1" hangingPunct="1">
                <a:spcBef>
                  <a:spcPct val="50000"/>
                </a:spcBef>
                <a:buFontTx/>
                <a:buChar char="•"/>
              </a:pPr>
              <a:r>
                <a:rPr lang="en-US" sz="900" b="1"/>
                <a:t>General location of operation</a:t>
              </a:r>
            </a:p>
            <a:p>
              <a:pPr eaLnBrk="1" hangingPunct="1">
                <a:spcBef>
                  <a:spcPct val="50000"/>
                </a:spcBef>
                <a:buFontTx/>
                <a:buChar char="•"/>
              </a:pPr>
              <a:r>
                <a:rPr lang="en-US" sz="900" b="1"/>
                <a:t>Initial operational timeline</a:t>
              </a:r>
            </a:p>
            <a:p>
              <a:pPr eaLnBrk="1" hangingPunct="1">
                <a:spcBef>
                  <a:spcPct val="50000"/>
                </a:spcBef>
                <a:buFontTx/>
                <a:buChar char="•"/>
              </a:pPr>
              <a:r>
                <a:rPr lang="en-US" sz="900" b="1"/>
                <a:t>Reconnaissance to initiate</a:t>
              </a:r>
            </a:p>
            <a:p>
              <a:pPr eaLnBrk="1" hangingPunct="1">
                <a:spcBef>
                  <a:spcPct val="50000"/>
                </a:spcBef>
                <a:buFontTx/>
                <a:buChar char="•"/>
              </a:pPr>
              <a:r>
                <a:rPr lang="en-US" sz="900" b="1"/>
                <a:t>Movement to initiate</a:t>
              </a:r>
            </a:p>
            <a:p>
              <a:pPr eaLnBrk="1" hangingPunct="1">
                <a:spcBef>
                  <a:spcPct val="50000"/>
                </a:spcBef>
                <a:buFontTx/>
                <a:buChar char="•"/>
              </a:pPr>
              <a:r>
                <a:rPr lang="en-US" sz="900" b="1"/>
                <a:t>Planning and preparation instructions</a:t>
              </a:r>
            </a:p>
            <a:p>
              <a:pPr lvl="1" eaLnBrk="1" hangingPunct="1">
                <a:spcBef>
                  <a:spcPct val="50000"/>
                </a:spcBef>
                <a:buFontTx/>
                <a:buChar char="•"/>
              </a:pPr>
              <a:r>
                <a:rPr lang="en-US" sz="900" b="1"/>
                <a:t>To include </a:t>
              </a:r>
              <a:r>
                <a:rPr lang="en-US" sz="900" b="1" u="sng"/>
                <a:t>planning</a:t>
              </a:r>
              <a:r>
                <a:rPr lang="en-US" sz="900" b="1"/>
                <a:t> timeline</a:t>
              </a:r>
            </a:p>
            <a:p>
              <a:pPr eaLnBrk="1" hangingPunct="1">
                <a:spcBef>
                  <a:spcPct val="50000"/>
                </a:spcBef>
                <a:buFontTx/>
                <a:buChar char="•"/>
              </a:pPr>
              <a:r>
                <a:rPr lang="en-US" sz="900" b="1"/>
                <a:t>Information requirements (IR and CCIR)</a:t>
              </a:r>
            </a:p>
          </p:txBody>
        </p:sp>
        <p:sp>
          <p:nvSpPr>
            <p:cNvPr id="7" name="Text Box 4"/>
            <p:cNvSpPr txBox="1">
              <a:spLocks noChangeArrowheads="1"/>
            </p:cNvSpPr>
            <p:nvPr/>
          </p:nvSpPr>
          <p:spPr bwMode="auto">
            <a:xfrm>
              <a:off x="2514600" y="1905000"/>
              <a:ext cx="2590800" cy="1185863"/>
            </a:xfrm>
            <a:prstGeom prst="rect">
              <a:avLst/>
            </a:prstGeom>
            <a:noFill/>
            <a:ln w="25400">
              <a:solidFill>
                <a:srgbClr val="FF0000"/>
              </a:solidFill>
              <a:miter lim="800000"/>
              <a:headEnd/>
              <a:tailEnd/>
            </a:ln>
          </p:spPr>
          <p:txBody>
            <a:bodyPr>
              <a:spAutoFit/>
            </a:bodyPr>
            <a:lstStyle/>
            <a:p>
              <a:pPr eaLnBrk="1" hangingPunct="1">
                <a:lnSpc>
                  <a:spcPct val="90000"/>
                </a:lnSpc>
                <a:spcBef>
                  <a:spcPct val="50000"/>
                </a:spcBef>
              </a:pPr>
              <a:r>
                <a:rPr lang="en-US" sz="900" b="1" u="sng"/>
                <a:t>METT-TC</a:t>
              </a:r>
            </a:p>
            <a:p>
              <a:pPr eaLnBrk="1" hangingPunct="1">
                <a:lnSpc>
                  <a:spcPct val="90000"/>
                </a:lnSpc>
                <a:spcBef>
                  <a:spcPct val="50000"/>
                </a:spcBef>
                <a:buFontTx/>
                <a:buChar char="•"/>
              </a:pPr>
              <a:r>
                <a:rPr lang="en-US" sz="900" b="1"/>
                <a:t>Summary of mission analysis</a:t>
              </a:r>
            </a:p>
            <a:p>
              <a:pPr lvl="1" eaLnBrk="1" hangingPunct="1">
                <a:lnSpc>
                  <a:spcPct val="90000"/>
                </a:lnSpc>
                <a:spcBef>
                  <a:spcPct val="50000"/>
                </a:spcBef>
                <a:buFontTx/>
                <a:buChar char="•"/>
              </a:pPr>
              <a:r>
                <a:rPr lang="en-US" sz="900" b="1"/>
                <a:t>Restated mission</a:t>
              </a:r>
            </a:p>
            <a:p>
              <a:pPr lvl="1" eaLnBrk="1" hangingPunct="1">
                <a:lnSpc>
                  <a:spcPct val="90000"/>
                </a:lnSpc>
                <a:spcBef>
                  <a:spcPct val="50000"/>
                </a:spcBef>
                <a:buFontTx/>
                <a:buChar char="•"/>
              </a:pPr>
              <a:r>
                <a:rPr lang="en-US" sz="900" b="1"/>
                <a:t>Key tasks</a:t>
              </a:r>
            </a:p>
            <a:p>
              <a:pPr lvl="1" eaLnBrk="1" hangingPunct="1">
                <a:lnSpc>
                  <a:spcPct val="90000"/>
                </a:lnSpc>
                <a:spcBef>
                  <a:spcPct val="50000"/>
                </a:spcBef>
                <a:buFontTx/>
                <a:buChar char="•"/>
              </a:pPr>
              <a:r>
                <a:rPr lang="en-US" sz="900" b="1"/>
                <a:t>Tentative decisive point</a:t>
              </a:r>
            </a:p>
            <a:p>
              <a:pPr lvl="1" eaLnBrk="1" hangingPunct="1">
                <a:lnSpc>
                  <a:spcPct val="90000"/>
                </a:lnSpc>
                <a:spcBef>
                  <a:spcPct val="50000"/>
                </a:spcBef>
                <a:buFontTx/>
                <a:buChar char="•"/>
              </a:pPr>
              <a:r>
                <a:rPr lang="en-US" sz="900" b="1"/>
                <a:t>Initial commander’s intent</a:t>
              </a:r>
            </a:p>
          </p:txBody>
        </p:sp>
        <p:sp>
          <p:nvSpPr>
            <p:cNvPr id="8" name="Text Box 5"/>
            <p:cNvSpPr txBox="1">
              <a:spLocks noChangeArrowheads="1"/>
            </p:cNvSpPr>
            <p:nvPr/>
          </p:nvSpPr>
          <p:spPr bwMode="auto">
            <a:xfrm>
              <a:off x="2514600" y="3257550"/>
              <a:ext cx="2209800" cy="1185863"/>
            </a:xfrm>
            <a:prstGeom prst="rect">
              <a:avLst/>
            </a:prstGeom>
            <a:noFill/>
            <a:ln w="25400">
              <a:solidFill>
                <a:srgbClr val="006600"/>
              </a:solidFill>
              <a:miter lim="800000"/>
              <a:headEnd/>
              <a:tailEnd/>
            </a:ln>
          </p:spPr>
          <p:txBody>
            <a:bodyPr>
              <a:spAutoFit/>
            </a:bodyPr>
            <a:lstStyle/>
            <a:p>
              <a:pPr eaLnBrk="1" hangingPunct="1">
                <a:lnSpc>
                  <a:spcPct val="90000"/>
                </a:lnSpc>
                <a:spcBef>
                  <a:spcPct val="50000"/>
                </a:spcBef>
                <a:buFontTx/>
                <a:buChar char="•"/>
              </a:pPr>
              <a:r>
                <a:rPr lang="en-US" sz="900" b="1" u="sng" dirty="0"/>
                <a:t>A</a:t>
              </a:r>
              <a:r>
                <a:rPr lang="en-US" sz="900" b="1" dirty="0"/>
                <a:t>nalyze relative combat power</a:t>
              </a:r>
            </a:p>
            <a:p>
              <a:pPr eaLnBrk="1" hangingPunct="1">
                <a:lnSpc>
                  <a:spcPct val="90000"/>
                </a:lnSpc>
                <a:spcBef>
                  <a:spcPct val="50000"/>
                </a:spcBef>
                <a:buFontTx/>
                <a:buChar char="•"/>
              </a:pPr>
              <a:r>
                <a:rPr lang="en-US" sz="900" b="1" u="sng" dirty="0"/>
                <a:t>G</a:t>
              </a:r>
              <a:r>
                <a:rPr lang="en-US" sz="900" b="1" dirty="0"/>
                <a:t>enerate options</a:t>
              </a:r>
            </a:p>
            <a:p>
              <a:pPr eaLnBrk="1" hangingPunct="1">
                <a:lnSpc>
                  <a:spcPct val="90000"/>
                </a:lnSpc>
                <a:spcBef>
                  <a:spcPct val="50000"/>
                </a:spcBef>
                <a:buFontTx/>
                <a:buChar char="•"/>
              </a:pPr>
              <a:r>
                <a:rPr lang="en-US" sz="900" b="1" dirty="0"/>
                <a:t>Array Forces</a:t>
              </a:r>
            </a:p>
            <a:p>
              <a:pPr eaLnBrk="1" hangingPunct="1">
                <a:lnSpc>
                  <a:spcPct val="90000"/>
                </a:lnSpc>
                <a:spcBef>
                  <a:spcPct val="50000"/>
                </a:spcBef>
                <a:buFontTx/>
                <a:buChar char="•"/>
              </a:pPr>
              <a:r>
                <a:rPr lang="en-US" sz="900" b="1" u="sng" dirty="0"/>
                <a:t>D</a:t>
              </a:r>
              <a:r>
                <a:rPr lang="en-US" sz="900" b="1" dirty="0"/>
                <a:t>evelop concept of operations</a:t>
              </a:r>
            </a:p>
            <a:p>
              <a:pPr eaLnBrk="1" hangingPunct="1">
                <a:lnSpc>
                  <a:spcPct val="90000"/>
                </a:lnSpc>
                <a:spcBef>
                  <a:spcPct val="50000"/>
                </a:spcBef>
                <a:buFontTx/>
                <a:buChar char="•"/>
              </a:pPr>
              <a:r>
                <a:rPr lang="en-US" sz="900" b="1" u="sng" dirty="0"/>
                <a:t>A</a:t>
              </a:r>
              <a:r>
                <a:rPr lang="en-US" sz="900" b="1" dirty="0"/>
                <a:t>ssign responsibilities (2-5)</a:t>
              </a:r>
            </a:p>
            <a:p>
              <a:pPr eaLnBrk="1" hangingPunct="1">
                <a:lnSpc>
                  <a:spcPct val="90000"/>
                </a:lnSpc>
                <a:spcBef>
                  <a:spcPct val="50000"/>
                </a:spcBef>
                <a:buFontTx/>
                <a:buChar char="•"/>
              </a:pPr>
              <a:r>
                <a:rPr lang="en-US" sz="900" b="1" u="sng" dirty="0"/>
                <a:t>Prepare</a:t>
              </a:r>
              <a:r>
                <a:rPr lang="en-US" sz="900" b="1" dirty="0"/>
                <a:t> COA statement and sketch</a:t>
              </a:r>
            </a:p>
          </p:txBody>
        </p:sp>
        <p:sp>
          <p:nvSpPr>
            <p:cNvPr id="9" name="Text Box 6"/>
            <p:cNvSpPr txBox="1">
              <a:spLocks noChangeArrowheads="1"/>
            </p:cNvSpPr>
            <p:nvPr/>
          </p:nvSpPr>
          <p:spPr bwMode="auto">
            <a:xfrm>
              <a:off x="2438400" y="5619750"/>
              <a:ext cx="2209800" cy="1185863"/>
            </a:xfrm>
            <a:prstGeom prst="rect">
              <a:avLst/>
            </a:prstGeom>
            <a:noFill/>
            <a:ln w="25400">
              <a:solidFill>
                <a:schemeClr val="accent1"/>
              </a:solidFill>
              <a:miter lim="800000"/>
              <a:headEnd/>
              <a:tailEnd/>
            </a:ln>
          </p:spPr>
          <p:txBody>
            <a:bodyPr>
              <a:spAutoFit/>
            </a:bodyPr>
            <a:lstStyle/>
            <a:p>
              <a:pPr eaLnBrk="1" hangingPunct="1">
                <a:lnSpc>
                  <a:spcPct val="70000"/>
                </a:lnSpc>
                <a:spcBef>
                  <a:spcPct val="50000"/>
                </a:spcBef>
              </a:pPr>
              <a:r>
                <a:rPr lang="en-US" sz="900" b="1" u="sng"/>
                <a:t>COA Analysis (war game)</a:t>
              </a:r>
            </a:p>
            <a:p>
              <a:pPr eaLnBrk="1" hangingPunct="1">
                <a:lnSpc>
                  <a:spcPct val="70000"/>
                </a:lnSpc>
                <a:spcBef>
                  <a:spcPct val="50000"/>
                </a:spcBef>
              </a:pPr>
              <a:r>
                <a:rPr lang="en-US" sz="900" b="1"/>
                <a:t>*Action – Reaction – Counteraction*</a:t>
              </a:r>
            </a:p>
            <a:p>
              <a:pPr eaLnBrk="1" hangingPunct="1">
                <a:lnSpc>
                  <a:spcPct val="70000"/>
                </a:lnSpc>
                <a:spcBef>
                  <a:spcPct val="50000"/>
                </a:spcBef>
                <a:buFont typeface="Arial" pitchFamily="34" charset="0"/>
                <a:buChar char="•"/>
              </a:pPr>
              <a:r>
                <a:rPr lang="en-US" sz="900" b="1"/>
                <a:t>Finalized HPTs based on COAs</a:t>
              </a:r>
            </a:p>
            <a:p>
              <a:pPr eaLnBrk="1" hangingPunct="1">
                <a:lnSpc>
                  <a:spcPct val="70000"/>
                </a:lnSpc>
                <a:spcBef>
                  <a:spcPct val="50000"/>
                </a:spcBef>
                <a:buFontTx/>
                <a:buChar char="•"/>
              </a:pPr>
              <a:r>
                <a:rPr lang="en-US" sz="900" b="1"/>
                <a:t>Methods</a:t>
              </a:r>
            </a:p>
            <a:p>
              <a:pPr lvl="1" eaLnBrk="1" hangingPunct="1">
                <a:lnSpc>
                  <a:spcPct val="70000"/>
                </a:lnSpc>
                <a:spcBef>
                  <a:spcPct val="50000"/>
                </a:spcBef>
                <a:buFontTx/>
                <a:buChar char="•"/>
              </a:pPr>
              <a:r>
                <a:rPr lang="en-US" sz="900" b="1"/>
                <a:t>Box</a:t>
              </a:r>
            </a:p>
            <a:p>
              <a:pPr lvl="1" eaLnBrk="1" hangingPunct="1">
                <a:lnSpc>
                  <a:spcPct val="70000"/>
                </a:lnSpc>
                <a:spcBef>
                  <a:spcPct val="50000"/>
                </a:spcBef>
                <a:buFontTx/>
                <a:buChar char="•"/>
              </a:pPr>
              <a:r>
                <a:rPr lang="en-US" sz="900" b="1"/>
                <a:t>Belt</a:t>
              </a:r>
            </a:p>
            <a:p>
              <a:pPr lvl="1" eaLnBrk="1" hangingPunct="1">
                <a:lnSpc>
                  <a:spcPct val="70000"/>
                </a:lnSpc>
                <a:spcBef>
                  <a:spcPct val="50000"/>
                </a:spcBef>
                <a:buFontTx/>
                <a:buChar char="•"/>
              </a:pPr>
              <a:r>
                <a:rPr lang="en-US" sz="900" b="1"/>
                <a:t>Avenue in depth</a:t>
              </a:r>
            </a:p>
          </p:txBody>
        </p:sp>
        <p:sp>
          <p:nvSpPr>
            <p:cNvPr id="10" name="Text Box 7"/>
            <p:cNvSpPr txBox="1">
              <a:spLocks noChangeArrowheads="1"/>
            </p:cNvSpPr>
            <p:nvPr/>
          </p:nvSpPr>
          <p:spPr bwMode="auto">
            <a:xfrm>
              <a:off x="5638800" y="88900"/>
              <a:ext cx="1600200" cy="1930400"/>
            </a:xfrm>
            <a:prstGeom prst="rect">
              <a:avLst/>
            </a:prstGeom>
            <a:noFill/>
            <a:ln w="19050">
              <a:solidFill>
                <a:srgbClr val="FF0000"/>
              </a:solidFill>
              <a:miter lim="800000"/>
              <a:headEnd/>
              <a:tailEnd/>
            </a:ln>
          </p:spPr>
          <p:txBody>
            <a:bodyPr>
              <a:spAutoFit/>
            </a:bodyPr>
            <a:lstStyle/>
            <a:p>
              <a:pPr eaLnBrk="1" hangingPunct="1">
                <a:lnSpc>
                  <a:spcPct val="80000"/>
                </a:lnSpc>
                <a:spcBef>
                  <a:spcPct val="50000"/>
                </a:spcBef>
              </a:pPr>
              <a:r>
                <a:rPr lang="en-US" sz="900" b="1" u="sng"/>
                <a:t>Mission</a:t>
              </a:r>
            </a:p>
            <a:p>
              <a:pPr eaLnBrk="1" hangingPunct="1">
                <a:lnSpc>
                  <a:spcPct val="80000"/>
                </a:lnSpc>
                <a:spcBef>
                  <a:spcPct val="50000"/>
                </a:spcBef>
                <a:buFontTx/>
                <a:buChar char="•"/>
              </a:pPr>
              <a:r>
                <a:rPr lang="en-US" sz="900" b="1"/>
                <a:t>Mission, Intent, Concept</a:t>
              </a:r>
            </a:p>
            <a:p>
              <a:pPr eaLnBrk="1" hangingPunct="1">
                <a:lnSpc>
                  <a:spcPct val="50000"/>
                </a:lnSpc>
                <a:spcBef>
                  <a:spcPct val="50000"/>
                </a:spcBef>
              </a:pPr>
              <a:r>
                <a:rPr lang="en-US" sz="900" b="1"/>
                <a:t>    - 1 up and 2 up</a:t>
              </a:r>
            </a:p>
            <a:p>
              <a:pPr eaLnBrk="1" hangingPunct="1">
                <a:lnSpc>
                  <a:spcPct val="80000"/>
                </a:lnSpc>
                <a:spcBef>
                  <a:spcPct val="50000"/>
                </a:spcBef>
                <a:buFontTx/>
                <a:buChar char="•"/>
              </a:pPr>
              <a:r>
                <a:rPr lang="en-US" sz="900" b="1"/>
                <a:t>Purpose</a:t>
              </a:r>
            </a:p>
            <a:p>
              <a:pPr eaLnBrk="1" hangingPunct="1">
                <a:lnSpc>
                  <a:spcPct val="60000"/>
                </a:lnSpc>
                <a:spcBef>
                  <a:spcPct val="50000"/>
                </a:spcBef>
                <a:buFontTx/>
                <a:buChar char="•"/>
              </a:pPr>
              <a:r>
                <a:rPr lang="en-US" sz="900" b="1"/>
                <a:t>Tasks</a:t>
              </a:r>
            </a:p>
            <a:p>
              <a:pPr eaLnBrk="1" hangingPunct="1">
                <a:lnSpc>
                  <a:spcPct val="60000"/>
                </a:lnSpc>
                <a:spcBef>
                  <a:spcPct val="50000"/>
                </a:spcBef>
              </a:pPr>
              <a:r>
                <a:rPr lang="en-US" sz="900" b="1"/>
                <a:t>    Specified </a:t>
              </a:r>
            </a:p>
            <a:p>
              <a:pPr eaLnBrk="1" hangingPunct="1">
                <a:lnSpc>
                  <a:spcPct val="60000"/>
                </a:lnSpc>
                <a:spcBef>
                  <a:spcPct val="50000"/>
                </a:spcBef>
              </a:pPr>
              <a:r>
                <a:rPr lang="en-US" sz="900" b="1"/>
                <a:t>    Implied</a:t>
              </a:r>
            </a:p>
            <a:p>
              <a:pPr eaLnBrk="1" hangingPunct="1">
                <a:lnSpc>
                  <a:spcPct val="60000"/>
                </a:lnSpc>
                <a:spcBef>
                  <a:spcPct val="50000"/>
                </a:spcBef>
              </a:pPr>
              <a:r>
                <a:rPr lang="en-US" sz="900" b="1"/>
                <a:t>    Essential</a:t>
              </a:r>
            </a:p>
            <a:p>
              <a:pPr eaLnBrk="1" hangingPunct="1">
                <a:lnSpc>
                  <a:spcPct val="70000"/>
                </a:lnSpc>
                <a:spcBef>
                  <a:spcPct val="50000"/>
                </a:spcBef>
                <a:buFontTx/>
                <a:buChar char="•"/>
              </a:pPr>
              <a:r>
                <a:rPr lang="en-US" sz="900" b="1"/>
                <a:t>Constraints (require / limit action)</a:t>
              </a:r>
            </a:p>
            <a:p>
              <a:pPr eaLnBrk="1" hangingPunct="1">
                <a:lnSpc>
                  <a:spcPct val="80000"/>
                </a:lnSpc>
                <a:spcBef>
                  <a:spcPct val="50000"/>
                </a:spcBef>
                <a:buFontTx/>
                <a:buChar char="•"/>
              </a:pPr>
              <a:r>
                <a:rPr lang="en-US" sz="900" b="1"/>
                <a:t>Restated mission</a:t>
              </a:r>
            </a:p>
            <a:p>
              <a:pPr eaLnBrk="1" hangingPunct="1">
                <a:lnSpc>
                  <a:spcPct val="80000"/>
                </a:lnSpc>
                <a:spcBef>
                  <a:spcPct val="50000"/>
                </a:spcBef>
              </a:pPr>
              <a:r>
                <a:rPr lang="en-US" sz="900" b="1"/>
                <a:t>*Significant conclusions</a:t>
              </a:r>
            </a:p>
          </p:txBody>
        </p:sp>
        <p:sp>
          <p:nvSpPr>
            <p:cNvPr id="11" name="Text Box 8"/>
            <p:cNvSpPr txBox="1">
              <a:spLocks noChangeArrowheads="1"/>
            </p:cNvSpPr>
            <p:nvPr/>
          </p:nvSpPr>
          <p:spPr bwMode="auto">
            <a:xfrm>
              <a:off x="7620000" y="76200"/>
              <a:ext cx="1371600" cy="1689100"/>
            </a:xfrm>
            <a:prstGeom prst="rect">
              <a:avLst/>
            </a:prstGeom>
            <a:noFill/>
            <a:ln w="19050">
              <a:solidFill>
                <a:srgbClr val="FF0000"/>
              </a:solidFill>
              <a:miter lim="800000"/>
              <a:headEnd/>
              <a:tailEnd/>
            </a:ln>
          </p:spPr>
          <p:txBody>
            <a:bodyPr>
              <a:spAutoFit/>
            </a:bodyPr>
            <a:lstStyle/>
            <a:p>
              <a:pPr eaLnBrk="1" hangingPunct="1">
                <a:lnSpc>
                  <a:spcPct val="90000"/>
                </a:lnSpc>
                <a:spcBef>
                  <a:spcPct val="50000"/>
                </a:spcBef>
              </a:pPr>
              <a:r>
                <a:rPr lang="en-US" sz="900" b="1" u="sng"/>
                <a:t>Time</a:t>
              </a:r>
            </a:p>
            <a:p>
              <a:pPr eaLnBrk="1" hangingPunct="1">
                <a:lnSpc>
                  <a:spcPct val="90000"/>
                </a:lnSpc>
                <a:spcBef>
                  <a:spcPct val="50000"/>
                </a:spcBef>
                <a:buFontTx/>
                <a:buChar char="•"/>
              </a:pPr>
              <a:r>
                <a:rPr lang="en-US" sz="900" b="1"/>
                <a:t>Battalion times</a:t>
              </a:r>
            </a:p>
            <a:p>
              <a:pPr eaLnBrk="1" hangingPunct="1">
                <a:lnSpc>
                  <a:spcPct val="90000"/>
                </a:lnSpc>
                <a:spcBef>
                  <a:spcPct val="50000"/>
                </a:spcBef>
                <a:buFontTx/>
                <a:buChar char="•"/>
              </a:pPr>
              <a:r>
                <a:rPr lang="en-US" sz="900" b="1"/>
                <a:t>Hard times</a:t>
              </a:r>
            </a:p>
            <a:p>
              <a:pPr eaLnBrk="1" hangingPunct="1">
                <a:lnSpc>
                  <a:spcPct val="90000"/>
                </a:lnSpc>
                <a:spcBef>
                  <a:spcPct val="50000"/>
                </a:spcBef>
                <a:buFontTx/>
                <a:buChar char="•"/>
              </a:pPr>
              <a:r>
                <a:rPr lang="en-US" sz="900" b="1"/>
                <a:t>Company TLPs </a:t>
              </a:r>
            </a:p>
            <a:p>
              <a:pPr eaLnBrk="1" hangingPunct="1">
                <a:lnSpc>
                  <a:spcPct val="90000"/>
                </a:lnSpc>
                <a:spcBef>
                  <a:spcPct val="50000"/>
                </a:spcBef>
                <a:buFontTx/>
                <a:buChar char="•"/>
              </a:pPr>
              <a:r>
                <a:rPr lang="en-US" sz="900" b="1"/>
                <a:t>Light data</a:t>
              </a:r>
            </a:p>
            <a:p>
              <a:pPr eaLnBrk="1" hangingPunct="1">
                <a:lnSpc>
                  <a:spcPct val="90000"/>
                </a:lnSpc>
                <a:spcBef>
                  <a:spcPct val="50000"/>
                </a:spcBef>
                <a:buFontTx/>
                <a:buChar char="•"/>
              </a:pPr>
              <a:r>
                <a:rPr lang="en-US" sz="900" b="1"/>
                <a:t>Enemy data</a:t>
              </a:r>
            </a:p>
            <a:p>
              <a:pPr eaLnBrk="1" hangingPunct="1">
                <a:lnSpc>
                  <a:spcPct val="90000"/>
                </a:lnSpc>
                <a:spcBef>
                  <a:spcPct val="50000"/>
                </a:spcBef>
                <a:buFontTx/>
                <a:buChar char="•"/>
              </a:pPr>
              <a:r>
                <a:rPr lang="en-US" sz="900" b="1"/>
                <a:t>1/3, 2/3 rule</a:t>
              </a:r>
            </a:p>
            <a:p>
              <a:pPr eaLnBrk="1" hangingPunct="1">
                <a:lnSpc>
                  <a:spcPct val="90000"/>
                </a:lnSpc>
                <a:spcBef>
                  <a:spcPct val="50000"/>
                </a:spcBef>
              </a:pPr>
              <a:r>
                <a:rPr lang="en-US" sz="900" b="1"/>
                <a:t>*Significant conclusions</a:t>
              </a:r>
            </a:p>
          </p:txBody>
        </p:sp>
        <p:sp>
          <p:nvSpPr>
            <p:cNvPr id="12" name="Text Box 9"/>
            <p:cNvSpPr txBox="1">
              <a:spLocks noChangeArrowheads="1"/>
            </p:cNvSpPr>
            <p:nvPr/>
          </p:nvSpPr>
          <p:spPr bwMode="auto">
            <a:xfrm>
              <a:off x="7543800" y="1897063"/>
              <a:ext cx="1524000" cy="1574800"/>
            </a:xfrm>
            <a:prstGeom prst="rect">
              <a:avLst/>
            </a:prstGeom>
            <a:noFill/>
            <a:ln w="19050">
              <a:solidFill>
                <a:srgbClr val="FF0000"/>
              </a:solidFill>
              <a:miter lim="800000"/>
              <a:headEnd/>
              <a:tailEnd/>
            </a:ln>
          </p:spPr>
          <p:txBody>
            <a:bodyPr>
              <a:spAutoFit/>
            </a:bodyPr>
            <a:lstStyle/>
            <a:p>
              <a:pPr eaLnBrk="1" hangingPunct="1">
                <a:lnSpc>
                  <a:spcPct val="80000"/>
                </a:lnSpc>
                <a:spcBef>
                  <a:spcPct val="50000"/>
                </a:spcBef>
              </a:pPr>
              <a:r>
                <a:rPr lang="en-US" sz="900" b="1" u="sng"/>
                <a:t>Enemy</a:t>
              </a:r>
            </a:p>
            <a:p>
              <a:pPr eaLnBrk="1" hangingPunct="1">
                <a:lnSpc>
                  <a:spcPct val="80000"/>
                </a:lnSpc>
                <a:spcBef>
                  <a:spcPct val="50000"/>
                </a:spcBef>
                <a:buFontTx/>
                <a:buChar char="•"/>
              </a:pPr>
              <a:r>
                <a:rPr lang="en-US" sz="900" b="1"/>
                <a:t>General situation</a:t>
              </a:r>
            </a:p>
            <a:p>
              <a:pPr eaLnBrk="1" hangingPunct="1">
                <a:lnSpc>
                  <a:spcPct val="80000"/>
                </a:lnSpc>
                <a:spcBef>
                  <a:spcPct val="50000"/>
                </a:spcBef>
                <a:buFontTx/>
                <a:buChar char="•"/>
              </a:pPr>
              <a:r>
                <a:rPr lang="en-US" sz="900" b="1"/>
                <a:t>Disposition</a:t>
              </a:r>
            </a:p>
            <a:p>
              <a:pPr eaLnBrk="1" hangingPunct="1">
                <a:lnSpc>
                  <a:spcPct val="80000"/>
                </a:lnSpc>
                <a:spcBef>
                  <a:spcPct val="50000"/>
                </a:spcBef>
                <a:buFontTx/>
                <a:buChar char="•"/>
              </a:pPr>
              <a:r>
                <a:rPr lang="en-US" sz="900" b="1"/>
                <a:t>Composition</a:t>
              </a:r>
            </a:p>
            <a:p>
              <a:pPr eaLnBrk="1" hangingPunct="1">
                <a:lnSpc>
                  <a:spcPct val="80000"/>
                </a:lnSpc>
                <a:spcBef>
                  <a:spcPct val="50000"/>
                </a:spcBef>
                <a:buFontTx/>
                <a:buChar char="•"/>
              </a:pPr>
              <a:r>
                <a:rPr lang="en-US" sz="900" b="1"/>
                <a:t>Strength </a:t>
              </a:r>
            </a:p>
            <a:p>
              <a:pPr eaLnBrk="1" hangingPunct="1">
                <a:lnSpc>
                  <a:spcPct val="80000"/>
                </a:lnSpc>
                <a:spcBef>
                  <a:spcPct val="50000"/>
                </a:spcBef>
                <a:buFontTx/>
                <a:buChar char="•"/>
              </a:pPr>
              <a:r>
                <a:rPr lang="en-US" sz="900" b="1"/>
                <a:t>Capabilities by WFF elements, HVTL</a:t>
              </a:r>
            </a:p>
            <a:p>
              <a:pPr eaLnBrk="1" hangingPunct="1">
                <a:lnSpc>
                  <a:spcPct val="80000"/>
                </a:lnSpc>
                <a:spcBef>
                  <a:spcPct val="50000"/>
                </a:spcBef>
                <a:buFontTx/>
                <a:buChar char="•"/>
              </a:pPr>
              <a:r>
                <a:rPr lang="en-US" sz="900" b="1"/>
                <a:t>PCOA &amp; MDCOA</a:t>
              </a:r>
            </a:p>
            <a:p>
              <a:pPr eaLnBrk="1" hangingPunct="1">
                <a:lnSpc>
                  <a:spcPct val="80000"/>
                </a:lnSpc>
                <a:spcBef>
                  <a:spcPct val="50000"/>
                </a:spcBef>
              </a:pPr>
              <a:r>
                <a:rPr lang="en-US" sz="900" b="1"/>
                <a:t>*Significant conclusions</a:t>
              </a:r>
            </a:p>
          </p:txBody>
        </p:sp>
        <p:sp>
          <p:nvSpPr>
            <p:cNvPr id="13" name="Text Box 10"/>
            <p:cNvSpPr txBox="1">
              <a:spLocks noChangeArrowheads="1"/>
            </p:cNvSpPr>
            <p:nvPr/>
          </p:nvSpPr>
          <p:spPr bwMode="auto">
            <a:xfrm>
              <a:off x="7467600" y="3733800"/>
              <a:ext cx="1600200" cy="1308100"/>
            </a:xfrm>
            <a:prstGeom prst="rect">
              <a:avLst/>
            </a:prstGeom>
            <a:noFill/>
            <a:ln w="19050">
              <a:solidFill>
                <a:srgbClr val="FF0000"/>
              </a:solidFill>
              <a:miter lim="800000"/>
              <a:headEnd/>
              <a:tailEnd/>
            </a:ln>
          </p:spPr>
          <p:txBody>
            <a:bodyPr>
              <a:spAutoFit/>
            </a:bodyPr>
            <a:lstStyle/>
            <a:p>
              <a:pPr eaLnBrk="1" hangingPunct="1">
                <a:lnSpc>
                  <a:spcPct val="90000"/>
                </a:lnSpc>
                <a:spcBef>
                  <a:spcPct val="50000"/>
                </a:spcBef>
              </a:pPr>
              <a:r>
                <a:rPr lang="en-US" sz="900" b="1" u="sng"/>
                <a:t>Troops</a:t>
              </a:r>
            </a:p>
            <a:p>
              <a:pPr eaLnBrk="1" hangingPunct="1">
                <a:lnSpc>
                  <a:spcPct val="90000"/>
                </a:lnSpc>
                <a:spcBef>
                  <a:spcPct val="50000"/>
                </a:spcBef>
                <a:buFontTx/>
                <a:buChar char="•"/>
              </a:pPr>
              <a:r>
                <a:rPr lang="en-US" sz="900" b="1"/>
                <a:t>Leadership</a:t>
              </a:r>
            </a:p>
            <a:p>
              <a:pPr eaLnBrk="1" hangingPunct="1">
                <a:lnSpc>
                  <a:spcPct val="90000"/>
                </a:lnSpc>
                <a:spcBef>
                  <a:spcPct val="50000"/>
                </a:spcBef>
                <a:buFontTx/>
                <a:buChar char="•"/>
              </a:pPr>
              <a:r>
                <a:rPr lang="en-US" sz="900" b="1"/>
                <a:t>Morale</a:t>
              </a:r>
            </a:p>
            <a:p>
              <a:pPr eaLnBrk="1" hangingPunct="1">
                <a:lnSpc>
                  <a:spcPct val="90000"/>
                </a:lnSpc>
                <a:spcBef>
                  <a:spcPct val="50000"/>
                </a:spcBef>
                <a:buFontTx/>
                <a:buChar char="•"/>
              </a:pPr>
              <a:r>
                <a:rPr lang="en-US" sz="900" b="1"/>
                <a:t>Training and experience</a:t>
              </a:r>
            </a:p>
            <a:p>
              <a:pPr eaLnBrk="1" hangingPunct="1">
                <a:lnSpc>
                  <a:spcPct val="90000"/>
                </a:lnSpc>
                <a:spcBef>
                  <a:spcPct val="50000"/>
                </a:spcBef>
                <a:buFontTx/>
                <a:buChar char="•"/>
              </a:pPr>
              <a:r>
                <a:rPr lang="en-US" sz="900" b="1"/>
                <a:t>Capabilities by WFF elements</a:t>
              </a:r>
            </a:p>
            <a:p>
              <a:pPr eaLnBrk="1" hangingPunct="1">
                <a:lnSpc>
                  <a:spcPct val="90000"/>
                </a:lnSpc>
                <a:spcBef>
                  <a:spcPct val="50000"/>
                </a:spcBef>
              </a:pPr>
              <a:r>
                <a:rPr lang="en-US" sz="900" b="1"/>
                <a:t>*Significant conclusions</a:t>
              </a:r>
            </a:p>
          </p:txBody>
        </p:sp>
        <p:sp>
          <p:nvSpPr>
            <p:cNvPr id="14" name="Text Box 11"/>
            <p:cNvSpPr txBox="1">
              <a:spLocks noChangeArrowheads="1"/>
            </p:cNvSpPr>
            <p:nvPr/>
          </p:nvSpPr>
          <p:spPr bwMode="auto">
            <a:xfrm>
              <a:off x="5410200" y="2362200"/>
              <a:ext cx="1752600" cy="2803525"/>
            </a:xfrm>
            <a:prstGeom prst="rect">
              <a:avLst/>
            </a:prstGeom>
            <a:noFill/>
            <a:ln w="19050">
              <a:solidFill>
                <a:srgbClr val="FF0000"/>
              </a:solidFill>
              <a:miter lim="800000"/>
              <a:headEnd/>
              <a:tailEnd/>
            </a:ln>
          </p:spPr>
          <p:txBody>
            <a:bodyPr>
              <a:spAutoFit/>
            </a:bodyPr>
            <a:lstStyle/>
            <a:p>
              <a:pPr eaLnBrk="1" hangingPunct="1">
                <a:lnSpc>
                  <a:spcPct val="70000"/>
                </a:lnSpc>
                <a:spcBef>
                  <a:spcPct val="50000"/>
                </a:spcBef>
              </a:pPr>
              <a:r>
                <a:rPr lang="en-US" sz="900" b="1" u="sng"/>
                <a:t>Terrain</a:t>
              </a:r>
            </a:p>
            <a:p>
              <a:pPr eaLnBrk="1" hangingPunct="1">
                <a:lnSpc>
                  <a:spcPct val="60000"/>
                </a:lnSpc>
                <a:spcBef>
                  <a:spcPct val="50000"/>
                </a:spcBef>
                <a:buFontTx/>
                <a:buChar char="•"/>
              </a:pPr>
              <a:r>
                <a:rPr lang="en-US" sz="900" b="1"/>
                <a:t>AO </a:t>
              </a:r>
            </a:p>
            <a:p>
              <a:pPr eaLnBrk="1" hangingPunct="1">
                <a:lnSpc>
                  <a:spcPct val="60000"/>
                </a:lnSpc>
                <a:spcBef>
                  <a:spcPct val="50000"/>
                </a:spcBef>
                <a:buFontTx/>
                <a:buChar char="•"/>
              </a:pPr>
              <a:r>
                <a:rPr lang="en-US" sz="900" b="1"/>
                <a:t>AOI-CAR</a:t>
              </a:r>
            </a:p>
            <a:p>
              <a:pPr eaLnBrk="1" hangingPunct="1">
                <a:lnSpc>
                  <a:spcPct val="60000"/>
                </a:lnSpc>
                <a:spcBef>
                  <a:spcPct val="50000"/>
                </a:spcBef>
                <a:buFontTx/>
                <a:buChar char="•"/>
              </a:pPr>
              <a:r>
                <a:rPr lang="en-US" sz="900" b="1"/>
                <a:t>Terrain</a:t>
              </a:r>
            </a:p>
            <a:p>
              <a:pPr lvl="1" eaLnBrk="1" hangingPunct="1">
                <a:lnSpc>
                  <a:spcPct val="50000"/>
                </a:lnSpc>
                <a:spcBef>
                  <a:spcPct val="50000"/>
                </a:spcBef>
                <a:buFontTx/>
                <a:buChar char="•"/>
              </a:pPr>
              <a:r>
                <a:rPr lang="en-US" sz="900" b="1" u="sng"/>
                <a:t>O</a:t>
              </a:r>
              <a:r>
                <a:rPr lang="en-US" sz="900" b="1"/>
                <a:t>bstacles</a:t>
              </a:r>
            </a:p>
            <a:p>
              <a:pPr lvl="1" eaLnBrk="1" hangingPunct="1">
                <a:lnSpc>
                  <a:spcPct val="70000"/>
                </a:lnSpc>
                <a:spcBef>
                  <a:spcPct val="50000"/>
                </a:spcBef>
                <a:buFontTx/>
                <a:buChar char="•"/>
              </a:pPr>
              <a:r>
                <a:rPr lang="en-US" sz="900" b="1" u="sng"/>
                <a:t>A</a:t>
              </a:r>
              <a:r>
                <a:rPr lang="en-US" sz="900" b="1"/>
                <a:t>venues of approach</a:t>
              </a:r>
            </a:p>
            <a:p>
              <a:pPr lvl="1" eaLnBrk="1" hangingPunct="1">
                <a:lnSpc>
                  <a:spcPct val="70000"/>
                </a:lnSpc>
                <a:spcBef>
                  <a:spcPct val="50000"/>
                </a:spcBef>
                <a:buFontTx/>
                <a:buChar char="•"/>
              </a:pPr>
              <a:r>
                <a:rPr lang="en-US" sz="900" b="1" u="sng"/>
                <a:t>K</a:t>
              </a:r>
              <a:r>
                <a:rPr lang="en-US" sz="900" b="1"/>
                <a:t>ey terrain</a:t>
              </a:r>
            </a:p>
            <a:p>
              <a:pPr lvl="1" eaLnBrk="1" hangingPunct="1">
                <a:lnSpc>
                  <a:spcPct val="70000"/>
                </a:lnSpc>
                <a:spcBef>
                  <a:spcPct val="50000"/>
                </a:spcBef>
                <a:buFontTx/>
                <a:buChar char="•"/>
              </a:pPr>
              <a:r>
                <a:rPr lang="en-US" sz="900" b="1" u="sng"/>
                <a:t>O</a:t>
              </a:r>
              <a:r>
                <a:rPr lang="en-US" sz="900" b="1"/>
                <a:t>bservation &amp; fields of fire</a:t>
              </a:r>
            </a:p>
            <a:p>
              <a:pPr lvl="1" eaLnBrk="1" hangingPunct="1">
                <a:lnSpc>
                  <a:spcPct val="70000"/>
                </a:lnSpc>
                <a:spcBef>
                  <a:spcPct val="50000"/>
                </a:spcBef>
                <a:buFontTx/>
                <a:buChar char="•"/>
              </a:pPr>
              <a:r>
                <a:rPr lang="en-US" sz="900" b="1" u="sng"/>
                <a:t>C</a:t>
              </a:r>
              <a:r>
                <a:rPr lang="en-US" sz="900" b="1"/>
                <a:t>over and concealment</a:t>
              </a:r>
            </a:p>
            <a:p>
              <a:pPr eaLnBrk="1" hangingPunct="1">
                <a:lnSpc>
                  <a:spcPct val="60000"/>
                </a:lnSpc>
                <a:spcBef>
                  <a:spcPct val="50000"/>
                </a:spcBef>
                <a:buFontTx/>
                <a:buChar char="•"/>
              </a:pPr>
              <a:r>
                <a:rPr lang="en-US" sz="900" b="1"/>
                <a:t>Weather</a:t>
              </a:r>
            </a:p>
            <a:p>
              <a:pPr lvl="1" eaLnBrk="1" hangingPunct="1">
                <a:lnSpc>
                  <a:spcPct val="60000"/>
                </a:lnSpc>
                <a:spcBef>
                  <a:spcPct val="50000"/>
                </a:spcBef>
                <a:buFontTx/>
                <a:buChar char="•"/>
              </a:pPr>
              <a:r>
                <a:rPr lang="en-US" sz="900" b="1"/>
                <a:t>Visibility</a:t>
              </a:r>
            </a:p>
            <a:p>
              <a:pPr lvl="1" eaLnBrk="1" hangingPunct="1">
                <a:lnSpc>
                  <a:spcPct val="60000"/>
                </a:lnSpc>
                <a:spcBef>
                  <a:spcPct val="50000"/>
                </a:spcBef>
                <a:buFontTx/>
                <a:buChar char="•"/>
              </a:pPr>
              <a:r>
                <a:rPr lang="en-US" sz="900" b="1"/>
                <a:t>Wind</a:t>
              </a:r>
            </a:p>
            <a:p>
              <a:pPr lvl="1" eaLnBrk="1" hangingPunct="1">
                <a:lnSpc>
                  <a:spcPct val="60000"/>
                </a:lnSpc>
                <a:spcBef>
                  <a:spcPct val="50000"/>
                </a:spcBef>
                <a:buFontTx/>
                <a:buChar char="•"/>
              </a:pPr>
              <a:r>
                <a:rPr lang="en-US" sz="900" b="1"/>
                <a:t>Precipitation</a:t>
              </a:r>
            </a:p>
            <a:p>
              <a:pPr lvl="1" eaLnBrk="1" hangingPunct="1">
                <a:lnSpc>
                  <a:spcPct val="60000"/>
                </a:lnSpc>
                <a:spcBef>
                  <a:spcPct val="50000"/>
                </a:spcBef>
                <a:buFontTx/>
                <a:buChar char="•"/>
              </a:pPr>
              <a:r>
                <a:rPr lang="en-US" sz="900" b="1"/>
                <a:t>Cloud coverage</a:t>
              </a:r>
            </a:p>
            <a:p>
              <a:pPr lvl="1" eaLnBrk="1" hangingPunct="1">
                <a:lnSpc>
                  <a:spcPct val="60000"/>
                </a:lnSpc>
                <a:spcBef>
                  <a:spcPct val="50000"/>
                </a:spcBef>
                <a:buFontTx/>
                <a:buChar char="•"/>
              </a:pPr>
              <a:r>
                <a:rPr lang="en-US" sz="900" b="1"/>
                <a:t>Temp/humidity</a:t>
              </a:r>
            </a:p>
            <a:p>
              <a:pPr eaLnBrk="1" hangingPunct="1">
                <a:lnSpc>
                  <a:spcPct val="70000"/>
                </a:lnSpc>
                <a:spcBef>
                  <a:spcPct val="50000"/>
                </a:spcBef>
              </a:pPr>
              <a:r>
                <a:rPr lang="en-US" sz="900" b="1"/>
                <a:t>*Significant conclusions</a:t>
              </a:r>
            </a:p>
          </p:txBody>
        </p:sp>
        <p:sp>
          <p:nvSpPr>
            <p:cNvPr id="15" name="Text Box 12"/>
            <p:cNvSpPr txBox="1">
              <a:spLocks noChangeArrowheads="1"/>
            </p:cNvSpPr>
            <p:nvPr/>
          </p:nvSpPr>
          <p:spPr bwMode="auto">
            <a:xfrm>
              <a:off x="7924800" y="5105400"/>
              <a:ext cx="1143000" cy="1684338"/>
            </a:xfrm>
            <a:prstGeom prst="rect">
              <a:avLst/>
            </a:prstGeom>
            <a:noFill/>
            <a:ln w="19050">
              <a:solidFill>
                <a:srgbClr val="FF0000"/>
              </a:solidFill>
              <a:miter lim="800000"/>
              <a:headEnd/>
              <a:tailEnd/>
            </a:ln>
          </p:spPr>
          <p:txBody>
            <a:bodyPr>
              <a:spAutoFit/>
            </a:bodyPr>
            <a:lstStyle/>
            <a:p>
              <a:pPr eaLnBrk="1" hangingPunct="1">
                <a:lnSpc>
                  <a:spcPct val="80000"/>
                </a:lnSpc>
                <a:spcBef>
                  <a:spcPct val="50000"/>
                </a:spcBef>
              </a:pPr>
              <a:r>
                <a:rPr lang="en-US" sz="900" b="1" u="sng"/>
                <a:t>Civil Considerations</a:t>
              </a:r>
            </a:p>
            <a:p>
              <a:pPr eaLnBrk="1" hangingPunct="1">
                <a:lnSpc>
                  <a:spcPct val="80000"/>
                </a:lnSpc>
                <a:spcBef>
                  <a:spcPct val="50000"/>
                </a:spcBef>
                <a:buFontTx/>
                <a:buChar char="•"/>
              </a:pPr>
              <a:r>
                <a:rPr lang="en-US" sz="900" b="1" u="sng"/>
                <a:t>A</a:t>
              </a:r>
              <a:r>
                <a:rPr lang="en-US" sz="900" b="1"/>
                <a:t>reas </a:t>
              </a:r>
            </a:p>
            <a:p>
              <a:pPr eaLnBrk="1" hangingPunct="1">
                <a:lnSpc>
                  <a:spcPct val="80000"/>
                </a:lnSpc>
                <a:spcBef>
                  <a:spcPct val="50000"/>
                </a:spcBef>
                <a:buFontTx/>
                <a:buChar char="•"/>
              </a:pPr>
              <a:r>
                <a:rPr lang="en-US" sz="900" b="1" u="sng"/>
                <a:t>S</a:t>
              </a:r>
              <a:r>
                <a:rPr lang="en-US" sz="900" b="1"/>
                <a:t>tructures</a:t>
              </a:r>
            </a:p>
            <a:p>
              <a:pPr eaLnBrk="1" hangingPunct="1">
                <a:lnSpc>
                  <a:spcPct val="80000"/>
                </a:lnSpc>
                <a:spcBef>
                  <a:spcPct val="50000"/>
                </a:spcBef>
                <a:buFontTx/>
                <a:buChar char="•"/>
              </a:pPr>
              <a:r>
                <a:rPr lang="en-US" sz="900" b="1" u="sng"/>
                <a:t>C</a:t>
              </a:r>
              <a:r>
                <a:rPr lang="en-US" sz="900" b="1"/>
                <a:t>apabilities</a:t>
              </a:r>
            </a:p>
            <a:p>
              <a:pPr eaLnBrk="1" hangingPunct="1">
                <a:lnSpc>
                  <a:spcPct val="80000"/>
                </a:lnSpc>
                <a:spcBef>
                  <a:spcPct val="50000"/>
                </a:spcBef>
                <a:buFontTx/>
                <a:buChar char="•"/>
              </a:pPr>
              <a:r>
                <a:rPr lang="en-US" sz="900" b="1" u="sng"/>
                <a:t>O</a:t>
              </a:r>
              <a:r>
                <a:rPr lang="en-US" sz="900" b="1"/>
                <a:t>rganizations</a:t>
              </a:r>
            </a:p>
            <a:p>
              <a:pPr eaLnBrk="1" hangingPunct="1">
                <a:lnSpc>
                  <a:spcPct val="80000"/>
                </a:lnSpc>
                <a:spcBef>
                  <a:spcPct val="50000"/>
                </a:spcBef>
                <a:buFontTx/>
                <a:buChar char="•"/>
              </a:pPr>
              <a:r>
                <a:rPr lang="en-US" sz="900" b="1" u="sng"/>
                <a:t>P</a:t>
              </a:r>
              <a:r>
                <a:rPr lang="en-US" sz="900" b="1"/>
                <a:t>eople</a:t>
              </a:r>
            </a:p>
            <a:p>
              <a:pPr eaLnBrk="1" hangingPunct="1">
                <a:lnSpc>
                  <a:spcPct val="80000"/>
                </a:lnSpc>
                <a:spcBef>
                  <a:spcPct val="50000"/>
                </a:spcBef>
                <a:buFontTx/>
                <a:buChar char="•"/>
              </a:pPr>
              <a:r>
                <a:rPr lang="en-US" sz="900" b="1" u="sng"/>
                <a:t>E</a:t>
              </a:r>
              <a:r>
                <a:rPr lang="en-US" sz="900" b="1"/>
                <a:t>vents</a:t>
              </a:r>
            </a:p>
            <a:p>
              <a:pPr eaLnBrk="1" hangingPunct="1">
                <a:lnSpc>
                  <a:spcPct val="80000"/>
                </a:lnSpc>
                <a:spcBef>
                  <a:spcPct val="50000"/>
                </a:spcBef>
              </a:pPr>
              <a:r>
                <a:rPr lang="en-US" sz="900" b="1"/>
                <a:t>*Significant conclusions</a:t>
              </a:r>
            </a:p>
          </p:txBody>
        </p:sp>
        <p:sp>
          <p:nvSpPr>
            <p:cNvPr id="16" name="Text Box 13"/>
            <p:cNvSpPr txBox="1">
              <a:spLocks noChangeArrowheads="1"/>
            </p:cNvSpPr>
            <p:nvPr/>
          </p:nvSpPr>
          <p:spPr bwMode="auto">
            <a:xfrm>
              <a:off x="4953000" y="5275263"/>
              <a:ext cx="2743200" cy="1435100"/>
            </a:xfrm>
            <a:prstGeom prst="rect">
              <a:avLst/>
            </a:prstGeom>
            <a:noFill/>
            <a:ln w="19050">
              <a:solidFill>
                <a:srgbClr val="006600"/>
              </a:solidFill>
              <a:miter lim="800000"/>
              <a:headEnd/>
              <a:tailEnd/>
            </a:ln>
          </p:spPr>
          <p:txBody>
            <a:bodyPr>
              <a:spAutoFit/>
            </a:bodyPr>
            <a:lstStyle/>
            <a:p>
              <a:pPr eaLnBrk="1" hangingPunct="1">
                <a:lnSpc>
                  <a:spcPct val="80000"/>
                </a:lnSpc>
                <a:spcBef>
                  <a:spcPct val="50000"/>
                </a:spcBef>
                <a:buFontTx/>
                <a:buChar char="•"/>
              </a:pPr>
              <a:r>
                <a:rPr lang="en-US" sz="900" b="1"/>
                <a:t>Form of maneuver or type of defensive operation</a:t>
              </a:r>
            </a:p>
            <a:p>
              <a:pPr eaLnBrk="1" hangingPunct="1">
                <a:lnSpc>
                  <a:spcPct val="80000"/>
                </a:lnSpc>
                <a:spcBef>
                  <a:spcPct val="50000"/>
                </a:spcBef>
                <a:buFontTx/>
                <a:buChar char="•"/>
              </a:pPr>
              <a:r>
                <a:rPr lang="en-US" sz="900" b="1"/>
                <a:t>Decisive point and why</a:t>
              </a:r>
            </a:p>
            <a:p>
              <a:pPr eaLnBrk="1" hangingPunct="1">
                <a:lnSpc>
                  <a:spcPct val="80000"/>
                </a:lnSpc>
                <a:spcBef>
                  <a:spcPct val="50000"/>
                </a:spcBef>
                <a:buFontTx/>
                <a:buChar char="•"/>
              </a:pPr>
              <a:r>
                <a:rPr lang="en-US" sz="900" b="1"/>
                <a:t>Task and purpose of decisive, shaping and sustaining operations</a:t>
              </a:r>
            </a:p>
            <a:p>
              <a:pPr eaLnBrk="1" hangingPunct="1">
                <a:lnSpc>
                  <a:spcPct val="80000"/>
                </a:lnSpc>
                <a:spcBef>
                  <a:spcPct val="50000"/>
                </a:spcBef>
                <a:buFontTx/>
                <a:buChar char="•"/>
              </a:pPr>
              <a:r>
                <a:rPr lang="en-US" sz="900" b="1"/>
                <a:t> Reserve planning priorities</a:t>
              </a:r>
            </a:p>
            <a:p>
              <a:pPr eaLnBrk="1" hangingPunct="1">
                <a:lnSpc>
                  <a:spcPct val="80000"/>
                </a:lnSpc>
                <a:spcBef>
                  <a:spcPct val="50000"/>
                </a:spcBef>
                <a:buFontTx/>
                <a:buChar char="•"/>
              </a:pPr>
              <a:r>
                <a:rPr lang="en-US" sz="900" b="1"/>
                <a:t> Purpose of critical WFFs (May be expressed as the purpose of key enablers)</a:t>
              </a:r>
            </a:p>
            <a:p>
              <a:pPr eaLnBrk="1" hangingPunct="1">
                <a:lnSpc>
                  <a:spcPct val="80000"/>
                </a:lnSpc>
                <a:spcBef>
                  <a:spcPct val="50000"/>
                </a:spcBef>
                <a:buFontTx/>
                <a:buChar char="•"/>
              </a:pPr>
              <a:r>
                <a:rPr lang="en-US" sz="900" b="1"/>
                <a:t>Endstate</a:t>
              </a:r>
            </a:p>
          </p:txBody>
        </p:sp>
        <p:sp>
          <p:nvSpPr>
            <p:cNvPr id="17" name="Oval 14"/>
            <p:cNvSpPr>
              <a:spLocks noChangeArrowheads="1"/>
            </p:cNvSpPr>
            <p:nvPr/>
          </p:nvSpPr>
          <p:spPr bwMode="auto">
            <a:xfrm>
              <a:off x="3048000" y="4152900"/>
              <a:ext cx="990600" cy="304800"/>
            </a:xfrm>
            <a:prstGeom prst="ellipse">
              <a:avLst/>
            </a:prstGeom>
            <a:noFill/>
            <a:ln w="38100">
              <a:solidFill>
                <a:srgbClr val="006600"/>
              </a:solidFill>
              <a:round/>
              <a:headEnd/>
              <a:tailEnd/>
            </a:ln>
          </p:spPr>
          <p:txBody>
            <a:bodyPr wrap="none" anchor="ctr"/>
            <a:lstStyle/>
            <a:p>
              <a:endParaRPr lang="en-US"/>
            </a:p>
          </p:txBody>
        </p:sp>
        <p:sp>
          <p:nvSpPr>
            <p:cNvPr id="18" name="Line 15"/>
            <p:cNvSpPr>
              <a:spLocks noChangeShapeType="1"/>
            </p:cNvSpPr>
            <p:nvPr/>
          </p:nvSpPr>
          <p:spPr bwMode="auto">
            <a:xfrm flipV="1">
              <a:off x="1752600" y="1600200"/>
              <a:ext cx="762000" cy="152400"/>
            </a:xfrm>
            <a:prstGeom prst="line">
              <a:avLst/>
            </a:prstGeom>
            <a:noFill/>
            <a:ln w="38100">
              <a:solidFill>
                <a:srgbClr val="0000FF"/>
              </a:solidFill>
              <a:round/>
              <a:headEnd/>
              <a:tailEnd type="triangle" w="med" len="med"/>
            </a:ln>
          </p:spPr>
          <p:txBody>
            <a:bodyPr/>
            <a:lstStyle/>
            <a:p>
              <a:endParaRPr lang="en-US"/>
            </a:p>
          </p:txBody>
        </p:sp>
        <p:sp>
          <p:nvSpPr>
            <p:cNvPr id="19" name="Line 16"/>
            <p:cNvSpPr>
              <a:spLocks noChangeShapeType="1"/>
            </p:cNvSpPr>
            <p:nvPr/>
          </p:nvSpPr>
          <p:spPr bwMode="auto">
            <a:xfrm flipV="1">
              <a:off x="1828800" y="2209800"/>
              <a:ext cx="609600" cy="228600"/>
            </a:xfrm>
            <a:prstGeom prst="line">
              <a:avLst/>
            </a:prstGeom>
            <a:noFill/>
            <a:ln w="38100">
              <a:solidFill>
                <a:srgbClr val="FF0000"/>
              </a:solidFill>
              <a:round/>
              <a:headEnd/>
              <a:tailEnd type="triangle" w="med" len="med"/>
            </a:ln>
          </p:spPr>
          <p:txBody>
            <a:bodyPr/>
            <a:lstStyle/>
            <a:p>
              <a:endParaRPr lang="en-US"/>
            </a:p>
          </p:txBody>
        </p:sp>
        <p:sp>
          <p:nvSpPr>
            <p:cNvPr id="20" name="Line 17"/>
            <p:cNvSpPr>
              <a:spLocks noChangeShapeType="1"/>
            </p:cNvSpPr>
            <p:nvPr/>
          </p:nvSpPr>
          <p:spPr bwMode="auto">
            <a:xfrm>
              <a:off x="1981200" y="2667000"/>
              <a:ext cx="381000" cy="0"/>
            </a:xfrm>
            <a:prstGeom prst="line">
              <a:avLst/>
            </a:prstGeom>
            <a:noFill/>
            <a:ln w="38100">
              <a:solidFill>
                <a:srgbClr val="006600"/>
              </a:solidFill>
              <a:round/>
              <a:headEnd/>
              <a:tailEnd/>
            </a:ln>
          </p:spPr>
          <p:txBody>
            <a:bodyPr/>
            <a:lstStyle/>
            <a:p>
              <a:endParaRPr lang="en-US"/>
            </a:p>
          </p:txBody>
        </p:sp>
        <p:sp>
          <p:nvSpPr>
            <p:cNvPr id="21" name="Line 18"/>
            <p:cNvSpPr>
              <a:spLocks noChangeShapeType="1"/>
            </p:cNvSpPr>
            <p:nvPr/>
          </p:nvSpPr>
          <p:spPr bwMode="auto">
            <a:xfrm>
              <a:off x="2362200" y="2667000"/>
              <a:ext cx="0" cy="914400"/>
            </a:xfrm>
            <a:prstGeom prst="line">
              <a:avLst/>
            </a:prstGeom>
            <a:noFill/>
            <a:ln w="38100">
              <a:solidFill>
                <a:srgbClr val="006600"/>
              </a:solidFill>
              <a:round/>
              <a:headEnd/>
              <a:tailEnd/>
            </a:ln>
          </p:spPr>
          <p:txBody>
            <a:bodyPr/>
            <a:lstStyle/>
            <a:p>
              <a:endParaRPr lang="en-US"/>
            </a:p>
          </p:txBody>
        </p:sp>
        <p:sp>
          <p:nvSpPr>
            <p:cNvPr id="22" name="Line 19"/>
            <p:cNvSpPr>
              <a:spLocks noChangeShapeType="1"/>
            </p:cNvSpPr>
            <p:nvPr/>
          </p:nvSpPr>
          <p:spPr bwMode="auto">
            <a:xfrm>
              <a:off x="2362200" y="3581400"/>
              <a:ext cx="152400" cy="0"/>
            </a:xfrm>
            <a:prstGeom prst="line">
              <a:avLst/>
            </a:prstGeom>
            <a:noFill/>
            <a:ln w="38100">
              <a:solidFill>
                <a:srgbClr val="006600"/>
              </a:solidFill>
              <a:round/>
              <a:headEnd/>
              <a:tailEnd type="triangle" w="med" len="med"/>
            </a:ln>
          </p:spPr>
          <p:txBody>
            <a:bodyPr/>
            <a:lstStyle/>
            <a:p>
              <a:endParaRPr lang="en-US"/>
            </a:p>
          </p:txBody>
        </p:sp>
        <p:sp>
          <p:nvSpPr>
            <p:cNvPr id="23" name="Line 20"/>
            <p:cNvSpPr>
              <a:spLocks noChangeShapeType="1"/>
            </p:cNvSpPr>
            <p:nvPr/>
          </p:nvSpPr>
          <p:spPr bwMode="auto">
            <a:xfrm>
              <a:off x="1676400" y="2895600"/>
              <a:ext cx="533400" cy="0"/>
            </a:xfrm>
            <a:prstGeom prst="line">
              <a:avLst/>
            </a:prstGeom>
            <a:noFill/>
            <a:ln w="38100">
              <a:solidFill>
                <a:schemeClr val="accent1"/>
              </a:solidFill>
              <a:round/>
              <a:headEnd/>
              <a:tailEnd/>
            </a:ln>
          </p:spPr>
          <p:txBody>
            <a:bodyPr/>
            <a:lstStyle/>
            <a:p>
              <a:endParaRPr lang="en-US"/>
            </a:p>
          </p:txBody>
        </p:sp>
        <p:sp>
          <p:nvSpPr>
            <p:cNvPr id="24" name="Line 21"/>
            <p:cNvSpPr>
              <a:spLocks noChangeShapeType="1"/>
            </p:cNvSpPr>
            <p:nvPr/>
          </p:nvSpPr>
          <p:spPr bwMode="auto">
            <a:xfrm>
              <a:off x="2209800" y="2895600"/>
              <a:ext cx="0" cy="2971800"/>
            </a:xfrm>
            <a:prstGeom prst="line">
              <a:avLst/>
            </a:prstGeom>
            <a:noFill/>
            <a:ln w="38100">
              <a:solidFill>
                <a:schemeClr val="accent1"/>
              </a:solidFill>
              <a:round/>
              <a:headEnd/>
              <a:tailEnd/>
            </a:ln>
          </p:spPr>
          <p:txBody>
            <a:bodyPr/>
            <a:lstStyle/>
            <a:p>
              <a:endParaRPr lang="en-US"/>
            </a:p>
          </p:txBody>
        </p:sp>
        <p:sp>
          <p:nvSpPr>
            <p:cNvPr id="25" name="Line 22"/>
            <p:cNvSpPr>
              <a:spLocks noChangeShapeType="1"/>
            </p:cNvSpPr>
            <p:nvPr/>
          </p:nvSpPr>
          <p:spPr bwMode="auto">
            <a:xfrm>
              <a:off x="2209800" y="5867400"/>
              <a:ext cx="228600" cy="152400"/>
            </a:xfrm>
            <a:prstGeom prst="line">
              <a:avLst/>
            </a:prstGeom>
            <a:noFill/>
            <a:ln w="38100">
              <a:solidFill>
                <a:schemeClr val="accent1"/>
              </a:solidFill>
              <a:round/>
              <a:headEnd/>
              <a:tailEnd type="triangle" w="med" len="med"/>
            </a:ln>
          </p:spPr>
          <p:txBody>
            <a:bodyPr/>
            <a:lstStyle/>
            <a:p>
              <a:endParaRPr lang="en-US"/>
            </a:p>
          </p:txBody>
        </p:sp>
        <p:sp>
          <p:nvSpPr>
            <p:cNvPr id="26" name="Line 23"/>
            <p:cNvSpPr>
              <a:spLocks noChangeShapeType="1"/>
            </p:cNvSpPr>
            <p:nvPr/>
          </p:nvSpPr>
          <p:spPr bwMode="auto">
            <a:xfrm flipV="1">
              <a:off x="5105400" y="2133600"/>
              <a:ext cx="2286000" cy="0"/>
            </a:xfrm>
            <a:prstGeom prst="line">
              <a:avLst/>
            </a:prstGeom>
            <a:noFill/>
            <a:ln w="38100">
              <a:solidFill>
                <a:srgbClr val="FF0000"/>
              </a:solidFill>
              <a:round/>
              <a:headEnd/>
              <a:tailEnd/>
            </a:ln>
          </p:spPr>
          <p:txBody>
            <a:bodyPr/>
            <a:lstStyle/>
            <a:p>
              <a:endParaRPr lang="en-US"/>
            </a:p>
          </p:txBody>
        </p:sp>
        <p:sp>
          <p:nvSpPr>
            <p:cNvPr id="27" name="Line 24"/>
            <p:cNvSpPr>
              <a:spLocks noChangeShapeType="1"/>
            </p:cNvSpPr>
            <p:nvPr/>
          </p:nvSpPr>
          <p:spPr bwMode="auto">
            <a:xfrm flipV="1">
              <a:off x="7391400" y="304800"/>
              <a:ext cx="0" cy="1600200"/>
            </a:xfrm>
            <a:prstGeom prst="line">
              <a:avLst/>
            </a:prstGeom>
            <a:noFill/>
            <a:ln w="38100">
              <a:solidFill>
                <a:srgbClr val="FF0000"/>
              </a:solidFill>
              <a:round/>
              <a:headEnd/>
              <a:tailEnd/>
            </a:ln>
          </p:spPr>
          <p:txBody>
            <a:bodyPr/>
            <a:lstStyle/>
            <a:p>
              <a:endParaRPr lang="en-US"/>
            </a:p>
          </p:txBody>
        </p:sp>
        <p:sp>
          <p:nvSpPr>
            <p:cNvPr id="28" name="Line 25"/>
            <p:cNvSpPr>
              <a:spLocks noChangeShapeType="1"/>
            </p:cNvSpPr>
            <p:nvPr/>
          </p:nvSpPr>
          <p:spPr bwMode="auto">
            <a:xfrm>
              <a:off x="7391400" y="304800"/>
              <a:ext cx="228600" cy="0"/>
            </a:xfrm>
            <a:prstGeom prst="line">
              <a:avLst/>
            </a:prstGeom>
            <a:noFill/>
            <a:ln w="38100">
              <a:solidFill>
                <a:srgbClr val="FF0000"/>
              </a:solidFill>
              <a:round/>
              <a:headEnd/>
              <a:tailEnd type="triangle" w="med" len="med"/>
            </a:ln>
          </p:spPr>
          <p:txBody>
            <a:bodyPr/>
            <a:lstStyle/>
            <a:p>
              <a:endParaRPr lang="en-US"/>
            </a:p>
          </p:txBody>
        </p:sp>
        <p:sp>
          <p:nvSpPr>
            <p:cNvPr id="29" name="Line 26"/>
            <p:cNvSpPr>
              <a:spLocks noChangeShapeType="1"/>
            </p:cNvSpPr>
            <p:nvPr/>
          </p:nvSpPr>
          <p:spPr bwMode="auto">
            <a:xfrm flipV="1">
              <a:off x="7391400" y="2286000"/>
              <a:ext cx="152400" cy="0"/>
            </a:xfrm>
            <a:prstGeom prst="line">
              <a:avLst/>
            </a:prstGeom>
            <a:noFill/>
            <a:ln w="38100">
              <a:solidFill>
                <a:srgbClr val="FF0000"/>
              </a:solidFill>
              <a:round/>
              <a:headEnd/>
              <a:tailEnd type="triangle" w="med" len="med"/>
            </a:ln>
          </p:spPr>
          <p:txBody>
            <a:bodyPr/>
            <a:lstStyle/>
            <a:p>
              <a:endParaRPr lang="en-US"/>
            </a:p>
          </p:txBody>
        </p:sp>
        <p:sp>
          <p:nvSpPr>
            <p:cNvPr id="30" name="Line 27"/>
            <p:cNvSpPr>
              <a:spLocks noChangeShapeType="1"/>
            </p:cNvSpPr>
            <p:nvPr/>
          </p:nvSpPr>
          <p:spPr bwMode="auto">
            <a:xfrm flipH="1">
              <a:off x="7315200" y="1905000"/>
              <a:ext cx="76200" cy="1752600"/>
            </a:xfrm>
            <a:prstGeom prst="line">
              <a:avLst/>
            </a:prstGeom>
            <a:noFill/>
            <a:ln w="38100">
              <a:solidFill>
                <a:srgbClr val="FF0000"/>
              </a:solidFill>
              <a:round/>
              <a:headEnd/>
              <a:tailEnd/>
            </a:ln>
          </p:spPr>
          <p:txBody>
            <a:bodyPr/>
            <a:lstStyle/>
            <a:p>
              <a:endParaRPr lang="en-US"/>
            </a:p>
          </p:txBody>
        </p:sp>
        <p:sp>
          <p:nvSpPr>
            <p:cNvPr id="31" name="Line 28"/>
            <p:cNvSpPr>
              <a:spLocks noChangeShapeType="1"/>
            </p:cNvSpPr>
            <p:nvPr/>
          </p:nvSpPr>
          <p:spPr bwMode="auto">
            <a:xfrm>
              <a:off x="7315200" y="3429000"/>
              <a:ext cx="228600" cy="304800"/>
            </a:xfrm>
            <a:prstGeom prst="line">
              <a:avLst/>
            </a:prstGeom>
            <a:noFill/>
            <a:ln w="38100">
              <a:solidFill>
                <a:srgbClr val="FF0000"/>
              </a:solidFill>
              <a:round/>
              <a:headEnd/>
              <a:tailEnd type="triangle" w="med" len="med"/>
            </a:ln>
          </p:spPr>
          <p:txBody>
            <a:bodyPr/>
            <a:lstStyle/>
            <a:p>
              <a:endParaRPr lang="en-US"/>
            </a:p>
          </p:txBody>
        </p:sp>
        <p:sp>
          <p:nvSpPr>
            <p:cNvPr id="32" name="Line 29"/>
            <p:cNvSpPr>
              <a:spLocks noChangeShapeType="1"/>
            </p:cNvSpPr>
            <p:nvPr/>
          </p:nvSpPr>
          <p:spPr bwMode="auto">
            <a:xfrm>
              <a:off x="7315200" y="3581400"/>
              <a:ext cx="0" cy="1600200"/>
            </a:xfrm>
            <a:prstGeom prst="line">
              <a:avLst/>
            </a:prstGeom>
            <a:noFill/>
            <a:ln w="38100">
              <a:solidFill>
                <a:srgbClr val="FF0000"/>
              </a:solidFill>
              <a:round/>
              <a:headEnd/>
              <a:tailEnd/>
            </a:ln>
          </p:spPr>
          <p:txBody>
            <a:bodyPr/>
            <a:lstStyle/>
            <a:p>
              <a:endParaRPr lang="en-US"/>
            </a:p>
          </p:txBody>
        </p:sp>
        <p:sp>
          <p:nvSpPr>
            <p:cNvPr id="33" name="Line 30"/>
            <p:cNvSpPr>
              <a:spLocks noChangeShapeType="1"/>
            </p:cNvSpPr>
            <p:nvPr/>
          </p:nvSpPr>
          <p:spPr bwMode="auto">
            <a:xfrm>
              <a:off x="7315200" y="5181600"/>
              <a:ext cx="533400" cy="0"/>
            </a:xfrm>
            <a:prstGeom prst="line">
              <a:avLst/>
            </a:prstGeom>
            <a:noFill/>
            <a:ln w="38100">
              <a:solidFill>
                <a:srgbClr val="FF0000"/>
              </a:solidFill>
              <a:round/>
              <a:headEnd/>
              <a:tailEnd type="triangle" w="med" len="med"/>
            </a:ln>
          </p:spPr>
          <p:txBody>
            <a:bodyPr/>
            <a:lstStyle/>
            <a:p>
              <a:endParaRPr lang="en-US"/>
            </a:p>
          </p:txBody>
        </p:sp>
        <p:sp>
          <p:nvSpPr>
            <p:cNvPr id="34" name="Line 31"/>
            <p:cNvSpPr>
              <a:spLocks noChangeShapeType="1"/>
            </p:cNvSpPr>
            <p:nvPr/>
          </p:nvSpPr>
          <p:spPr bwMode="auto">
            <a:xfrm>
              <a:off x="5410200" y="228600"/>
              <a:ext cx="0" cy="1905000"/>
            </a:xfrm>
            <a:prstGeom prst="line">
              <a:avLst/>
            </a:prstGeom>
            <a:noFill/>
            <a:ln w="38100">
              <a:solidFill>
                <a:srgbClr val="FF0000"/>
              </a:solidFill>
              <a:round/>
              <a:headEnd/>
              <a:tailEnd/>
            </a:ln>
          </p:spPr>
          <p:txBody>
            <a:bodyPr/>
            <a:lstStyle/>
            <a:p>
              <a:endParaRPr lang="en-US"/>
            </a:p>
          </p:txBody>
        </p:sp>
        <p:sp>
          <p:nvSpPr>
            <p:cNvPr id="35" name="Line 32"/>
            <p:cNvSpPr>
              <a:spLocks noChangeShapeType="1"/>
            </p:cNvSpPr>
            <p:nvPr/>
          </p:nvSpPr>
          <p:spPr bwMode="auto">
            <a:xfrm>
              <a:off x="5410200" y="228600"/>
              <a:ext cx="228600" cy="0"/>
            </a:xfrm>
            <a:prstGeom prst="line">
              <a:avLst/>
            </a:prstGeom>
            <a:noFill/>
            <a:ln w="38100">
              <a:solidFill>
                <a:srgbClr val="FF0000"/>
              </a:solidFill>
              <a:round/>
              <a:headEnd/>
              <a:tailEnd type="triangle" w="med" len="med"/>
            </a:ln>
          </p:spPr>
          <p:txBody>
            <a:bodyPr/>
            <a:lstStyle/>
            <a:p>
              <a:endParaRPr lang="en-US"/>
            </a:p>
          </p:txBody>
        </p:sp>
        <p:sp>
          <p:nvSpPr>
            <p:cNvPr id="36" name="Line 33"/>
            <p:cNvSpPr>
              <a:spLocks noChangeShapeType="1"/>
            </p:cNvSpPr>
            <p:nvPr/>
          </p:nvSpPr>
          <p:spPr bwMode="auto">
            <a:xfrm>
              <a:off x="5791200" y="2133600"/>
              <a:ext cx="0" cy="228600"/>
            </a:xfrm>
            <a:prstGeom prst="line">
              <a:avLst/>
            </a:prstGeom>
            <a:noFill/>
            <a:ln w="38100">
              <a:solidFill>
                <a:srgbClr val="FF0000"/>
              </a:solidFill>
              <a:round/>
              <a:headEnd/>
              <a:tailEnd type="triangle" w="med" len="med"/>
            </a:ln>
          </p:spPr>
          <p:txBody>
            <a:bodyPr/>
            <a:lstStyle/>
            <a:p>
              <a:endParaRPr lang="en-US"/>
            </a:p>
          </p:txBody>
        </p:sp>
        <p:sp>
          <p:nvSpPr>
            <p:cNvPr id="37" name="Line 34"/>
            <p:cNvSpPr>
              <a:spLocks noChangeShapeType="1"/>
            </p:cNvSpPr>
            <p:nvPr/>
          </p:nvSpPr>
          <p:spPr bwMode="auto">
            <a:xfrm>
              <a:off x="3476625" y="4467225"/>
              <a:ext cx="38100" cy="152400"/>
            </a:xfrm>
            <a:prstGeom prst="line">
              <a:avLst/>
            </a:prstGeom>
            <a:noFill/>
            <a:ln w="38100">
              <a:solidFill>
                <a:srgbClr val="006600"/>
              </a:solidFill>
              <a:round/>
              <a:headEnd/>
              <a:tailEnd/>
            </a:ln>
          </p:spPr>
          <p:txBody>
            <a:bodyPr/>
            <a:lstStyle/>
            <a:p>
              <a:endParaRPr lang="en-US"/>
            </a:p>
          </p:txBody>
        </p:sp>
        <p:sp>
          <p:nvSpPr>
            <p:cNvPr id="38" name="Line 35"/>
            <p:cNvSpPr>
              <a:spLocks noChangeShapeType="1"/>
            </p:cNvSpPr>
            <p:nvPr/>
          </p:nvSpPr>
          <p:spPr bwMode="auto">
            <a:xfrm flipV="1">
              <a:off x="3505200" y="4619625"/>
              <a:ext cx="1676400" cy="0"/>
            </a:xfrm>
            <a:prstGeom prst="line">
              <a:avLst/>
            </a:prstGeom>
            <a:noFill/>
            <a:ln w="38100">
              <a:solidFill>
                <a:srgbClr val="006600"/>
              </a:solidFill>
              <a:round/>
              <a:headEnd/>
              <a:tailEnd/>
            </a:ln>
          </p:spPr>
          <p:txBody>
            <a:bodyPr/>
            <a:lstStyle/>
            <a:p>
              <a:endParaRPr lang="en-US"/>
            </a:p>
          </p:txBody>
        </p:sp>
        <p:sp>
          <p:nvSpPr>
            <p:cNvPr id="39" name="Line 36"/>
            <p:cNvSpPr>
              <a:spLocks noChangeShapeType="1"/>
            </p:cNvSpPr>
            <p:nvPr/>
          </p:nvSpPr>
          <p:spPr bwMode="auto">
            <a:xfrm>
              <a:off x="5181600" y="4600575"/>
              <a:ext cx="0" cy="657225"/>
            </a:xfrm>
            <a:prstGeom prst="line">
              <a:avLst/>
            </a:prstGeom>
            <a:noFill/>
            <a:ln w="38100">
              <a:solidFill>
                <a:srgbClr val="006600"/>
              </a:solidFill>
              <a:round/>
              <a:headEnd/>
              <a:tailEnd type="triangle" w="med" len="med"/>
            </a:ln>
          </p:spPr>
          <p:txBody>
            <a:bodyPr/>
            <a:lstStyle/>
            <a:p>
              <a:endParaRPr lang="en-US"/>
            </a:p>
          </p:txBody>
        </p:sp>
        <p:sp>
          <p:nvSpPr>
            <p:cNvPr id="40" name="Text Box 37"/>
            <p:cNvSpPr txBox="1">
              <a:spLocks noChangeArrowheads="1"/>
            </p:cNvSpPr>
            <p:nvPr/>
          </p:nvSpPr>
          <p:spPr bwMode="auto">
            <a:xfrm>
              <a:off x="76200" y="0"/>
              <a:ext cx="2209800" cy="1025525"/>
            </a:xfrm>
            <a:prstGeom prst="rect">
              <a:avLst/>
            </a:prstGeom>
            <a:noFill/>
            <a:ln w="19050">
              <a:solidFill>
                <a:schemeClr val="tx1"/>
              </a:solidFill>
              <a:miter lim="800000"/>
              <a:headEnd/>
              <a:tailEnd/>
            </a:ln>
          </p:spPr>
          <p:txBody>
            <a:bodyPr>
              <a:spAutoFit/>
            </a:bodyPr>
            <a:lstStyle/>
            <a:p>
              <a:pPr eaLnBrk="1" hangingPunct="1">
                <a:spcBef>
                  <a:spcPct val="50000"/>
                </a:spcBef>
              </a:pPr>
              <a:r>
                <a:rPr lang="en-US" sz="2000" b="1"/>
                <a:t>Troop Leading Procedures Outline</a:t>
              </a:r>
            </a:p>
          </p:txBody>
        </p:sp>
        <p:sp>
          <p:nvSpPr>
            <p:cNvPr id="41" name="Text Box 38"/>
            <p:cNvSpPr txBox="1">
              <a:spLocks noChangeArrowheads="1"/>
            </p:cNvSpPr>
            <p:nvPr/>
          </p:nvSpPr>
          <p:spPr bwMode="auto">
            <a:xfrm>
              <a:off x="2371725" y="4695825"/>
              <a:ext cx="2514600" cy="866775"/>
            </a:xfrm>
            <a:prstGeom prst="rect">
              <a:avLst/>
            </a:prstGeom>
            <a:noFill/>
            <a:ln w="25400">
              <a:solidFill>
                <a:srgbClr val="006600"/>
              </a:solidFill>
              <a:miter lim="800000"/>
              <a:headEnd/>
              <a:tailEnd/>
            </a:ln>
          </p:spPr>
          <p:txBody>
            <a:bodyPr>
              <a:spAutoFit/>
            </a:bodyPr>
            <a:lstStyle/>
            <a:p>
              <a:pPr eaLnBrk="1" hangingPunct="1">
                <a:lnSpc>
                  <a:spcPct val="70000"/>
                </a:lnSpc>
                <a:spcBef>
                  <a:spcPct val="50000"/>
                </a:spcBef>
              </a:pPr>
              <a:r>
                <a:rPr lang="en-US" sz="900" b="1"/>
                <a:t>COA Screening Criteria at end of COA Dev</a:t>
              </a:r>
            </a:p>
            <a:p>
              <a:pPr eaLnBrk="1" hangingPunct="1">
                <a:lnSpc>
                  <a:spcPct val="70000"/>
                </a:lnSpc>
                <a:spcBef>
                  <a:spcPct val="50000"/>
                </a:spcBef>
              </a:pPr>
              <a:r>
                <a:rPr lang="en-US" sz="900" b="1"/>
                <a:t>COA must be: </a:t>
              </a:r>
            </a:p>
            <a:p>
              <a:pPr eaLnBrk="1" hangingPunct="1">
                <a:lnSpc>
                  <a:spcPct val="70000"/>
                </a:lnSpc>
                <a:spcBef>
                  <a:spcPct val="50000"/>
                </a:spcBef>
              </a:pPr>
              <a:r>
                <a:rPr lang="en-US" sz="900" b="1"/>
                <a:t>- Suitable	- Complete</a:t>
              </a:r>
            </a:p>
            <a:p>
              <a:pPr eaLnBrk="1" hangingPunct="1">
                <a:lnSpc>
                  <a:spcPct val="70000"/>
                </a:lnSpc>
                <a:spcBef>
                  <a:spcPct val="50000"/>
                </a:spcBef>
              </a:pPr>
              <a:r>
                <a:rPr lang="en-US" sz="900" b="1"/>
                <a:t>- Acceptable	- Feasible</a:t>
              </a:r>
            </a:p>
            <a:p>
              <a:pPr eaLnBrk="1" hangingPunct="1">
                <a:lnSpc>
                  <a:spcPct val="70000"/>
                </a:lnSpc>
                <a:spcBef>
                  <a:spcPct val="50000"/>
                </a:spcBef>
              </a:pPr>
              <a:r>
                <a:rPr lang="en-US" sz="900" b="1"/>
                <a:t>- Distinguishable</a:t>
              </a:r>
            </a:p>
          </p:txBody>
        </p:sp>
      </p:grpSp>
      <p:sp>
        <p:nvSpPr>
          <p:cNvPr id="42" name="Slide Number Placeholder 41"/>
          <p:cNvSpPr>
            <a:spLocks noGrp="1"/>
          </p:cNvSpPr>
          <p:nvPr>
            <p:ph type="sldNum" sz="quarter" idx="12"/>
          </p:nvPr>
        </p:nvSpPr>
        <p:spPr/>
        <p:txBody>
          <a:bodyPr/>
          <a:lstStyle/>
          <a:p>
            <a:fld id="{07FAA4C2-EC4B-4CB1-A26B-C9225BE809E0}" type="slidenum">
              <a:rPr lang="en-US" smtClean="0"/>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84773"/>
            <a:ext cx="2057400" cy="457200"/>
          </a:xfrm>
          <a:noFill/>
        </p:spPr>
        <p:txBody>
          <a:bodyPr/>
          <a:lstStyle/>
          <a:p>
            <a:pPr algn="l"/>
            <a:r>
              <a:rPr lang="en-US" sz="1800" b="1" dirty="0" smtClean="0">
                <a:latin typeface="Arial" pitchFamily="34" charset="0"/>
              </a:rPr>
              <a:t>WARNO ____ </a:t>
            </a:r>
            <a:r>
              <a:rPr lang="en-US" sz="1200" b="1" dirty="0" smtClean="0">
                <a:latin typeface="Arial" pitchFamily="34" charset="0"/>
              </a:rPr>
              <a:t>TO OPORD _______________</a:t>
            </a:r>
            <a:r>
              <a:rPr lang="en-US" sz="1800" b="1" dirty="0" smtClean="0">
                <a:latin typeface="Arial" pitchFamily="34" charset="0"/>
              </a:rPr>
              <a:t> </a:t>
            </a:r>
          </a:p>
        </p:txBody>
      </p:sp>
      <p:sp>
        <p:nvSpPr>
          <p:cNvPr id="2051" name="Rectangle 14"/>
          <p:cNvSpPr>
            <a:spLocks noChangeArrowheads="1"/>
          </p:cNvSpPr>
          <p:nvPr/>
        </p:nvSpPr>
        <p:spPr bwMode="auto">
          <a:xfrm>
            <a:off x="1184275" y="827088"/>
            <a:ext cx="606425" cy="368300"/>
          </a:xfrm>
          <a:prstGeom prst="rect">
            <a:avLst/>
          </a:prstGeom>
          <a:noFill/>
          <a:ln w="12700">
            <a:solidFill>
              <a:schemeClr val="tx1"/>
            </a:solidFill>
            <a:miter lim="800000"/>
            <a:headEnd/>
            <a:tailEnd/>
          </a:ln>
        </p:spPr>
        <p:txBody>
          <a:bodyPr wrap="none" anchor="ctr"/>
          <a:lstStyle/>
          <a:p>
            <a:endParaRPr lang="en-US"/>
          </a:p>
        </p:txBody>
      </p:sp>
      <p:sp>
        <p:nvSpPr>
          <p:cNvPr id="2052" name="Rectangle 15"/>
          <p:cNvSpPr>
            <a:spLocks noChangeArrowheads="1"/>
          </p:cNvSpPr>
          <p:nvPr/>
        </p:nvSpPr>
        <p:spPr bwMode="auto">
          <a:xfrm>
            <a:off x="0" y="649288"/>
            <a:ext cx="895350" cy="639762"/>
          </a:xfrm>
          <a:prstGeom prst="rect">
            <a:avLst/>
          </a:prstGeom>
          <a:noFill/>
          <a:ln w="12700">
            <a:noFill/>
            <a:miter lim="800000"/>
            <a:headEnd/>
            <a:tailEnd/>
          </a:ln>
        </p:spPr>
        <p:txBody>
          <a:bodyPr wrap="none" lIns="90488" tIns="44450" rIns="90488" bIns="44450">
            <a:spAutoFit/>
          </a:bodyPr>
          <a:lstStyle/>
          <a:p>
            <a:pPr defTabSz="762000">
              <a:spcBef>
                <a:spcPct val="40000"/>
              </a:spcBef>
            </a:pPr>
            <a:r>
              <a:rPr lang="en-US" sz="800" i="1">
                <a:latin typeface="Arial" pitchFamily="34" charset="0"/>
              </a:rPr>
              <a:t>Initial Task Org:</a:t>
            </a:r>
          </a:p>
          <a:p>
            <a:pPr defTabSz="762000">
              <a:spcBef>
                <a:spcPct val="150000"/>
              </a:spcBef>
            </a:pPr>
            <a:r>
              <a:rPr lang="en-US" sz="800">
                <a:latin typeface="Arial" pitchFamily="34" charset="0"/>
              </a:rPr>
              <a:t>Effective:</a:t>
            </a:r>
          </a:p>
          <a:p>
            <a:pPr defTabSz="762000" latinLnBrk="1"/>
            <a:endParaRPr lang="en-US" sz="800">
              <a:latin typeface="Arial" pitchFamily="34" charset="0"/>
            </a:endParaRPr>
          </a:p>
        </p:txBody>
      </p:sp>
      <p:sp>
        <p:nvSpPr>
          <p:cNvPr id="2053" name="Text Box 150"/>
          <p:cNvSpPr txBox="1">
            <a:spLocks noChangeArrowheads="1"/>
          </p:cNvSpPr>
          <p:nvPr/>
        </p:nvSpPr>
        <p:spPr bwMode="auto">
          <a:xfrm>
            <a:off x="-50800" y="1507808"/>
            <a:ext cx="2922588" cy="304800"/>
          </a:xfrm>
          <a:prstGeom prst="rect">
            <a:avLst/>
          </a:prstGeom>
          <a:noFill/>
          <a:ln w="12700">
            <a:noFill/>
            <a:miter lim="800000"/>
            <a:headEnd/>
            <a:tailEnd/>
          </a:ln>
        </p:spPr>
        <p:txBody>
          <a:bodyPr wrap="none">
            <a:spAutoFit/>
          </a:bodyPr>
          <a:lstStyle/>
          <a:p>
            <a:r>
              <a:rPr lang="en-US" b="1" dirty="0"/>
              <a:t>1. SITUATION:</a:t>
            </a:r>
            <a:r>
              <a:rPr lang="en-US" dirty="0"/>
              <a:t> </a:t>
            </a:r>
            <a:r>
              <a:rPr lang="en-US" sz="1000" dirty="0"/>
              <a:t>General Enemy Overview:</a:t>
            </a:r>
          </a:p>
        </p:txBody>
      </p:sp>
      <p:sp>
        <p:nvSpPr>
          <p:cNvPr id="2054" name="Rectangle 151"/>
          <p:cNvSpPr>
            <a:spLocks noChangeArrowheads="1"/>
          </p:cNvSpPr>
          <p:nvPr/>
        </p:nvSpPr>
        <p:spPr bwMode="auto">
          <a:xfrm>
            <a:off x="0" y="615950"/>
            <a:ext cx="6858000" cy="923925"/>
          </a:xfrm>
          <a:prstGeom prst="rect">
            <a:avLst/>
          </a:prstGeom>
          <a:noFill/>
          <a:ln w="38100">
            <a:solidFill>
              <a:schemeClr val="tx1"/>
            </a:solidFill>
            <a:miter lim="800000"/>
            <a:headEnd/>
            <a:tailEnd/>
          </a:ln>
        </p:spPr>
        <p:txBody>
          <a:bodyPr wrap="none" anchor="ctr"/>
          <a:lstStyle/>
          <a:p>
            <a:endParaRPr lang="en-US"/>
          </a:p>
        </p:txBody>
      </p:sp>
      <p:sp>
        <p:nvSpPr>
          <p:cNvPr id="2055" name="Rectangle 152"/>
          <p:cNvSpPr>
            <a:spLocks noChangeArrowheads="1"/>
          </p:cNvSpPr>
          <p:nvPr/>
        </p:nvSpPr>
        <p:spPr bwMode="auto">
          <a:xfrm>
            <a:off x="0" y="1558925"/>
            <a:ext cx="6858000" cy="1790700"/>
          </a:xfrm>
          <a:prstGeom prst="rect">
            <a:avLst/>
          </a:prstGeom>
          <a:noFill/>
          <a:ln w="38100">
            <a:solidFill>
              <a:schemeClr val="tx1"/>
            </a:solidFill>
            <a:miter lim="800000"/>
            <a:headEnd/>
            <a:tailEnd/>
          </a:ln>
        </p:spPr>
        <p:txBody>
          <a:bodyPr wrap="none" anchor="ctr"/>
          <a:lstStyle/>
          <a:p>
            <a:endParaRPr lang="en-US"/>
          </a:p>
        </p:txBody>
      </p:sp>
      <p:sp>
        <p:nvSpPr>
          <p:cNvPr id="2056" name="Text Box 153"/>
          <p:cNvSpPr txBox="1">
            <a:spLocks noChangeArrowheads="1"/>
          </p:cNvSpPr>
          <p:nvPr/>
        </p:nvSpPr>
        <p:spPr bwMode="auto">
          <a:xfrm>
            <a:off x="0" y="5607368"/>
            <a:ext cx="6037263" cy="304800"/>
          </a:xfrm>
          <a:prstGeom prst="rect">
            <a:avLst/>
          </a:prstGeom>
          <a:noFill/>
          <a:ln w="12700">
            <a:noFill/>
            <a:miter lim="800000"/>
            <a:headEnd/>
            <a:tailEnd/>
          </a:ln>
        </p:spPr>
        <p:txBody>
          <a:bodyPr wrap="none">
            <a:spAutoFit/>
          </a:bodyPr>
          <a:lstStyle/>
          <a:p>
            <a:r>
              <a:rPr lang="en-US" b="1" dirty="0"/>
              <a:t>2. MISSION:</a:t>
            </a:r>
            <a:r>
              <a:rPr lang="en-US" dirty="0"/>
              <a:t> </a:t>
            </a:r>
            <a:r>
              <a:rPr lang="en-US" sz="1000" dirty="0"/>
              <a:t>Upcoming Task and Purpose or </a:t>
            </a:r>
            <a:r>
              <a:rPr lang="en-US" b="1" u="sng" dirty="0"/>
              <a:t>Type of Operation/General location</a:t>
            </a:r>
            <a:r>
              <a:rPr lang="en-US" sz="1000" dirty="0"/>
              <a:t>:</a:t>
            </a:r>
          </a:p>
        </p:txBody>
      </p:sp>
      <p:sp>
        <p:nvSpPr>
          <p:cNvPr id="2057" name="Rectangle 154"/>
          <p:cNvSpPr>
            <a:spLocks noChangeArrowheads="1"/>
          </p:cNvSpPr>
          <p:nvPr/>
        </p:nvSpPr>
        <p:spPr bwMode="auto">
          <a:xfrm>
            <a:off x="0" y="5645150"/>
            <a:ext cx="6858000" cy="1108075"/>
          </a:xfrm>
          <a:prstGeom prst="rect">
            <a:avLst/>
          </a:prstGeom>
          <a:noFill/>
          <a:ln w="38100">
            <a:solidFill>
              <a:schemeClr val="tx1"/>
            </a:solidFill>
            <a:miter lim="800000"/>
            <a:headEnd/>
            <a:tailEnd/>
          </a:ln>
        </p:spPr>
        <p:txBody>
          <a:bodyPr wrap="none" anchor="ctr"/>
          <a:lstStyle/>
          <a:p>
            <a:endParaRPr lang="en-US"/>
          </a:p>
        </p:txBody>
      </p:sp>
      <p:sp>
        <p:nvSpPr>
          <p:cNvPr id="2058" name="Rectangle 155"/>
          <p:cNvSpPr>
            <a:spLocks noChangeArrowheads="1"/>
          </p:cNvSpPr>
          <p:nvPr/>
        </p:nvSpPr>
        <p:spPr bwMode="auto">
          <a:xfrm>
            <a:off x="0" y="4495800"/>
            <a:ext cx="3429000" cy="1123950"/>
          </a:xfrm>
          <a:prstGeom prst="rect">
            <a:avLst/>
          </a:prstGeom>
          <a:noFill/>
          <a:ln w="38100">
            <a:solidFill>
              <a:schemeClr val="tx1"/>
            </a:solidFill>
            <a:miter lim="800000"/>
            <a:headEnd/>
            <a:tailEnd/>
          </a:ln>
        </p:spPr>
        <p:txBody>
          <a:bodyPr wrap="none" anchor="ctr"/>
          <a:lstStyle/>
          <a:p>
            <a:endParaRPr lang="en-US"/>
          </a:p>
        </p:txBody>
      </p:sp>
      <p:sp>
        <p:nvSpPr>
          <p:cNvPr id="2059" name="Text Box 156"/>
          <p:cNvSpPr txBox="1">
            <a:spLocks noChangeArrowheads="1"/>
          </p:cNvSpPr>
          <p:nvPr/>
        </p:nvSpPr>
        <p:spPr bwMode="auto">
          <a:xfrm>
            <a:off x="-60960" y="4457383"/>
            <a:ext cx="1397000" cy="304800"/>
          </a:xfrm>
          <a:prstGeom prst="rect">
            <a:avLst/>
          </a:prstGeom>
          <a:noFill/>
          <a:ln w="12700">
            <a:noFill/>
            <a:miter lim="800000"/>
            <a:headEnd/>
            <a:tailEnd/>
          </a:ln>
        </p:spPr>
        <p:txBody>
          <a:bodyPr wrap="none">
            <a:spAutoFit/>
          </a:bodyPr>
          <a:lstStyle/>
          <a:p>
            <a:r>
              <a:rPr lang="en-US" dirty="0"/>
              <a:t>BN/TF Mission:</a:t>
            </a:r>
            <a:endParaRPr lang="en-US" sz="1000" dirty="0"/>
          </a:p>
        </p:txBody>
      </p:sp>
      <p:sp>
        <p:nvSpPr>
          <p:cNvPr id="2060" name="Text Box 157"/>
          <p:cNvSpPr txBox="1">
            <a:spLocks noChangeArrowheads="1"/>
          </p:cNvSpPr>
          <p:nvPr/>
        </p:nvSpPr>
        <p:spPr bwMode="auto">
          <a:xfrm>
            <a:off x="3372485" y="4441508"/>
            <a:ext cx="1573213" cy="304800"/>
          </a:xfrm>
          <a:prstGeom prst="rect">
            <a:avLst/>
          </a:prstGeom>
          <a:noFill/>
          <a:ln w="12700">
            <a:noFill/>
            <a:miter lim="800000"/>
            <a:headEnd/>
            <a:tailEnd/>
          </a:ln>
        </p:spPr>
        <p:txBody>
          <a:bodyPr wrap="none">
            <a:spAutoFit/>
          </a:bodyPr>
          <a:lstStyle/>
          <a:p>
            <a:r>
              <a:rPr lang="en-US" dirty="0"/>
              <a:t>BN/TF Cdr Intent:</a:t>
            </a:r>
            <a:endParaRPr lang="en-US" sz="1000" dirty="0"/>
          </a:p>
        </p:txBody>
      </p:sp>
      <p:sp>
        <p:nvSpPr>
          <p:cNvPr id="2061" name="Rectangle 159"/>
          <p:cNvSpPr>
            <a:spLocks noChangeArrowheads="1"/>
          </p:cNvSpPr>
          <p:nvPr/>
        </p:nvSpPr>
        <p:spPr bwMode="auto">
          <a:xfrm>
            <a:off x="3429000" y="4483100"/>
            <a:ext cx="3429000" cy="1123950"/>
          </a:xfrm>
          <a:prstGeom prst="rect">
            <a:avLst/>
          </a:prstGeom>
          <a:noFill/>
          <a:ln w="38100">
            <a:solidFill>
              <a:schemeClr val="tx1"/>
            </a:solidFill>
            <a:miter lim="800000"/>
            <a:headEnd/>
            <a:tailEnd/>
          </a:ln>
        </p:spPr>
        <p:txBody>
          <a:bodyPr wrap="none" anchor="ctr"/>
          <a:lstStyle/>
          <a:p>
            <a:endParaRPr lang="en-US"/>
          </a:p>
        </p:txBody>
      </p:sp>
      <p:sp>
        <p:nvSpPr>
          <p:cNvPr id="2062" name="Text Box 161"/>
          <p:cNvSpPr txBox="1">
            <a:spLocks noChangeArrowheads="1"/>
          </p:cNvSpPr>
          <p:nvPr/>
        </p:nvSpPr>
        <p:spPr bwMode="auto">
          <a:xfrm>
            <a:off x="0" y="6728143"/>
            <a:ext cx="1477963" cy="304800"/>
          </a:xfrm>
          <a:prstGeom prst="rect">
            <a:avLst/>
          </a:prstGeom>
          <a:noFill/>
          <a:ln w="12700">
            <a:noFill/>
            <a:miter lim="800000"/>
            <a:headEnd/>
            <a:tailEnd/>
          </a:ln>
        </p:spPr>
        <p:txBody>
          <a:bodyPr wrap="none">
            <a:spAutoFit/>
          </a:bodyPr>
          <a:lstStyle/>
          <a:p>
            <a:r>
              <a:rPr lang="en-US" b="1" dirty="0"/>
              <a:t>3. EXECUTION:</a:t>
            </a:r>
            <a:endParaRPr lang="en-US" sz="1000" b="1" dirty="0"/>
          </a:p>
        </p:txBody>
      </p:sp>
      <p:sp>
        <p:nvSpPr>
          <p:cNvPr id="2063" name="Rectangle 162"/>
          <p:cNvSpPr>
            <a:spLocks noChangeArrowheads="1"/>
          </p:cNvSpPr>
          <p:nvPr/>
        </p:nvSpPr>
        <p:spPr bwMode="auto">
          <a:xfrm>
            <a:off x="0" y="6778625"/>
            <a:ext cx="6858000" cy="2365375"/>
          </a:xfrm>
          <a:prstGeom prst="rect">
            <a:avLst/>
          </a:prstGeom>
          <a:noFill/>
          <a:ln w="38100">
            <a:solidFill>
              <a:schemeClr val="tx1"/>
            </a:solidFill>
            <a:miter lim="800000"/>
            <a:headEnd/>
            <a:tailEnd/>
          </a:ln>
        </p:spPr>
        <p:txBody>
          <a:bodyPr wrap="none" anchor="ctr"/>
          <a:lstStyle/>
          <a:p>
            <a:endParaRPr lang="en-US"/>
          </a:p>
        </p:txBody>
      </p:sp>
      <p:sp>
        <p:nvSpPr>
          <p:cNvPr id="2064" name="Text Box 163"/>
          <p:cNvSpPr txBox="1">
            <a:spLocks noChangeArrowheads="1"/>
          </p:cNvSpPr>
          <p:nvPr/>
        </p:nvSpPr>
        <p:spPr bwMode="auto">
          <a:xfrm>
            <a:off x="0" y="7031038"/>
            <a:ext cx="3806825" cy="457200"/>
          </a:xfrm>
          <a:prstGeom prst="rect">
            <a:avLst/>
          </a:prstGeom>
          <a:noFill/>
          <a:ln w="12700">
            <a:noFill/>
            <a:miter lim="800000"/>
            <a:headEnd/>
            <a:tailEnd/>
          </a:ln>
        </p:spPr>
        <p:txBody>
          <a:bodyPr>
            <a:spAutoFit/>
          </a:bodyPr>
          <a:lstStyle/>
          <a:p>
            <a:r>
              <a:rPr lang="en-US" sz="1200"/>
              <a:t>Movement Instructions/</a:t>
            </a:r>
            <a:r>
              <a:rPr lang="en-US" sz="1200" b="1" u="sng"/>
              <a:t>Movement to initiate</a:t>
            </a:r>
            <a:r>
              <a:rPr lang="en-US" sz="1200"/>
              <a:t>:</a:t>
            </a:r>
          </a:p>
          <a:p>
            <a:endParaRPr lang="en-US" sz="1200"/>
          </a:p>
        </p:txBody>
      </p:sp>
      <p:sp>
        <p:nvSpPr>
          <p:cNvPr id="2065" name="Text Box 165"/>
          <p:cNvSpPr txBox="1">
            <a:spLocks noChangeArrowheads="1"/>
          </p:cNvSpPr>
          <p:nvPr/>
        </p:nvSpPr>
        <p:spPr bwMode="auto">
          <a:xfrm>
            <a:off x="4032250" y="8050530"/>
            <a:ext cx="2390775" cy="304800"/>
          </a:xfrm>
          <a:prstGeom prst="rect">
            <a:avLst/>
          </a:prstGeom>
          <a:noFill/>
          <a:ln w="12700">
            <a:noFill/>
            <a:miter lim="800000"/>
            <a:headEnd/>
            <a:tailEnd/>
          </a:ln>
        </p:spPr>
        <p:txBody>
          <a:bodyPr wrap="none">
            <a:spAutoFit/>
          </a:bodyPr>
          <a:lstStyle/>
          <a:p>
            <a:r>
              <a:rPr lang="en-US" b="1" u="sng" dirty="0"/>
              <a:t>Information Requirements</a:t>
            </a:r>
          </a:p>
        </p:txBody>
      </p:sp>
      <p:sp>
        <p:nvSpPr>
          <p:cNvPr id="2066" name="Text Box 188"/>
          <p:cNvSpPr txBox="1">
            <a:spLocks noChangeArrowheads="1"/>
          </p:cNvSpPr>
          <p:nvPr/>
        </p:nvSpPr>
        <p:spPr bwMode="auto">
          <a:xfrm>
            <a:off x="6129338" y="-9525"/>
            <a:ext cx="723900" cy="214313"/>
          </a:xfrm>
          <a:prstGeom prst="rect">
            <a:avLst/>
          </a:prstGeom>
          <a:noFill/>
          <a:ln w="12700">
            <a:noFill/>
            <a:miter lim="800000"/>
            <a:headEnd/>
            <a:tailEnd/>
          </a:ln>
        </p:spPr>
        <p:txBody>
          <a:bodyPr wrap="none">
            <a:spAutoFit/>
          </a:bodyPr>
          <a:lstStyle/>
          <a:p>
            <a:r>
              <a:rPr lang="en-US" sz="800" b="1"/>
              <a:t>Page 1 of 2</a:t>
            </a:r>
          </a:p>
        </p:txBody>
      </p:sp>
      <p:sp>
        <p:nvSpPr>
          <p:cNvPr id="2067" name="Rectangle 190"/>
          <p:cNvSpPr>
            <a:spLocks noChangeArrowheads="1"/>
          </p:cNvSpPr>
          <p:nvPr/>
        </p:nvSpPr>
        <p:spPr bwMode="auto">
          <a:xfrm>
            <a:off x="2212975" y="827088"/>
            <a:ext cx="606425" cy="368300"/>
          </a:xfrm>
          <a:prstGeom prst="rect">
            <a:avLst/>
          </a:prstGeom>
          <a:noFill/>
          <a:ln w="12700">
            <a:solidFill>
              <a:schemeClr val="tx1"/>
            </a:solidFill>
            <a:miter lim="800000"/>
            <a:headEnd/>
            <a:tailEnd/>
          </a:ln>
        </p:spPr>
        <p:txBody>
          <a:bodyPr wrap="none" anchor="ctr"/>
          <a:lstStyle/>
          <a:p>
            <a:endParaRPr lang="en-US"/>
          </a:p>
        </p:txBody>
      </p:sp>
      <p:sp>
        <p:nvSpPr>
          <p:cNvPr id="2068" name="Rectangle 191"/>
          <p:cNvSpPr>
            <a:spLocks noChangeArrowheads="1"/>
          </p:cNvSpPr>
          <p:nvPr/>
        </p:nvSpPr>
        <p:spPr bwMode="auto">
          <a:xfrm>
            <a:off x="3124200" y="827088"/>
            <a:ext cx="606425" cy="368300"/>
          </a:xfrm>
          <a:prstGeom prst="rect">
            <a:avLst/>
          </a:prstGeom>
          <a:noFill/>
          <a:ln w="12700">
            <a:solidFill>
              <a:schemeClr val="tx1"/>
            </a:solidFill>
            <a:miter lim="800000"/>
            <a:headEnd/>
            <a:tailEnd/>
          </a:ln>
        </p:spPr>
        <p:txBody>
          <a:bodyPr wrap="none" anchor="ctr"/>
          <a:lstStyle/>
          <a:p>
            <a:endParaRPr lang="en-US"/>
          </a:p>
        </p:txBody>
      </p:sp>
      <p:sp>
        <p:nvSpPr>
          <p:cNvPr id="2069" name="Rectangle 192"/>
          <p:cNvSpPr>
            <a:spLocks noChangeArrowheads="1"/>
          </p:cNvSpPr>
          <p:nvPr/>
        </p:nvSpPr>
        <p:spPr bwMode="auto">
          <a:xfrm>
            <a:off x="4000500" y="827088"/>
            <a:ext cx="606425" cy="368300"/>
          </a:xfrm>
          <a:prstGeom prst="rect">
            <a:avLst/>
          </a:prstGeom>
          <a:noFill/>
          <a:ln w="12700">
            <a:solidFill>
              <a:schemeClr val="tx1"/>
            </a:solidFill>
            <a:miter lim="800000"/>
            <a:headEnd/>
            <a:tailEnd/>
          </a:ln>
        </p:spPr>
        <p:txBody>
          <a:bodyPr wrap="none" anchor="ctr"/>
          <a:lstStyle/>
          <a:p>
            <a:endParaRPr lang="en-US"/>
          </a:p>
        </p:txBody>
      </p:sp>
      <p:sp>
        <p:nvSpPr>
          <p:cNvPr id="2070" name="Rectangle 193"/>
          <p:cNvSpPr>
            <a:spLocks noChangeArrowheads="1"/>
          </p:cNvSpPr>
          <p:nvPr/>
        </p:nvSpPr>
        <p:spPr bwMode="auto">
          <a:xfrm>
            <a:off x="4972050" y="839788"/>
            <a:ext cx="606425" cy="368300"/>
          </a:xfrm>
          <a:prstGeom prst="rect">
            <a:avLst/>
          </a:prstGeom>
          <a:noFill/>
          <a:ln w="12700">
            <a:solidFill>
              <a:schemeClr val="tx1"/>
            </a:solidFill>
            <a:miter lim="800000"/>
            <a:headEnd/>
            <a:tailEnd/>
          </a:ln>
        </p:spPr>
        <p:txBody>
          <a:bodyPr wrap="none" anchor="ctr"/>
          <a:lstStyle/>
          <a:p>
            <a:endParaRPr lang="en-US"/>
          </a:p>
        </p:txBody>
      </p:sp>
      <p:sp>
        <p:nvSpPr>
          <p:cNvPr id="2071" name="Rectangle 194"/>
          <p:cNvSpPr>
            <a:spLocks noChangeArrowheads="1"/>
          </p:cNvSpPr>
          <p:nvPr/>
        </p:nvSpPr>
        <p:spPr bwMode="auto">
          <a:xfrm>
            <a:off x="0" y="0"/>
            <a:ext cx="6858000" cy="9144000"/>
          </a:xfrm>
          <a:prstGeom prst="rect">
            <a:avLst/>
          </a:prstGeom>
          <a:noFill/>
          <a:ln w="50800">
            <a:solidFill>
              <a:schemeClr val="tx1"/>
            </a:solidFill>
            <a:miter lim="800000"/>
            <a:headEnd/>
            <a:tailEnd/>
          </a:ln>
        </p:spPr>
        <p:txBody>
          <a:bodyPr wrap="none" anchor="ctr"/>
          <a:lstStyle/>
          <a:p>
            <a:endParaRPr lang="en-US"/>
          </a:p>
        </p:txBody>
      </p:sp>
      <p:sp>
        <p:nvSpPr>
          <p:cNvPr id="2072" name="Text Box 195"/>
          <p:cNvSpPr txBox="1">
            <a:spLocks noChangeArrowheads="1"/>
          </p:cNvSpPr>
          <p:nvPr/>
        </p:nvSpPr>
        <p:spPr bwMode="auto">
          <a:xfrm>
            <a:off x="4864100" y="1570038"/>
            <a:ext cx="491738" cy="954107"/>
          </a:xfrm>
          <a:prstGeom prst="rect">
            <a:avLst/>
          </a:prstGeom>
          <a:noFill/>
          <a:ln w="12700">
            <a:noFill/>
            <a:miter lim="800000"/>
            <a:headEnd/>
            <a:tailEnd/>
          </a:ln>
        </p:spPr>
        <p:txBody>
          <a:bodyPr wrap="none">
            <a:spAutoFit/>
          </a:bodyPr>
          <a:lstStyle/>
          <a:p>
            <a:r>
              <a:rPr lang="en-US" sz="1600" dirty="0"/>
              <a:t>AO:</a:t>
            </a:r>
          </a:p>
          <a:p>
            <a:r>
              <a:rPr lang="en-US" sz="1600" dirty="0"/>
              <a:t> </a:t>
            </a:r>
            <a:r>
              <a:rPr lang="en-US" sz="800" dirty="0"/>
              <a:t>North</a:t>
            </a:r>
          </a:p>
          <a:p>
            <a:r>
              <a:rPr lang="en-US" sz="800" dirty="0"/>
              <a:t> South</a:t>
            </a:r>
          </a:p>
          <a:p>
            <a:r>
              <a:rPr lang="en-US" sz="800" dirty="0"/>
              <a:t> East </a:t>
            </a:r>
          </a:p>
          <a:p>
            <a:r>
              <a:rPr lang="en-US" sz="800" dirty="0"/>
              <a:t> West</a:t>
            </a:r>
          </a:p>
        </p:txBody>
      </p:sp>
      <p:sp>
        <p:nvSpPr>
          <p:cNvPr id="2073" name="Text Box 196"/>
          <p:cNvSpPr txBox="1">
            <a:spLocks noChangeArrowheads="1"/>
          </p:cNvSpPr>
          <p:nvPr/>
        </p:nvSpPr>
        <p:spPr bwMode="auto">
          <a:xfrm>
            <a:off x="4873625" y="2424113"/>
            <a:ext cx="518091" cy="954107"/>
          </a:xfrm>
          <a:prstGeom prst="rect">
            <a:avLst/>
          </a:prstGeom>
          <a:noFill/>
          <a:ln w="12700">
            <a:noFill/>
            <a:miter lim="800000"/>
            <a:headEnd/>
            <a:tailEnd/>
          </a:ln>
        </p:spPr>
        <p:txBody>
          <a:bodyPr wrap="none">
            <a:spAutoFit/>
          </a:bodyPr>
          <a:lstStyle/>
          <a:p>
            <a:r>
              <a:rPr lang="en-US" sz="1600" dirty="0" err="1" smtClean="0"/>
              <a:t>AoI</a:t>
            </a:r>
            <a:r>
              <a:rPr lang="en-US" sz="1600" dirty="0"/>
              <a:t>:</a:t>
            </a:r>
          </a:p>
          <a:p>
            <a:r>
              <a:rPr lang="en-US" sz="1600" dirty="0"/>
              <a:t> </a:t>
            </a:r>
            <a:r>
              <a:rPr lang="en-US" sz="800" dirty="0"/>
              <a:t>North</a:t>
            </a:r>
          </a:p>
          <a:p>
            <a:r>
              <a:rPr lang="en-US" sz="800" dirty="0"/>
              <a:t> South</a:t>
            </a:r>
          </a:p>
          <a:p>
            <a:r>
              <a:rPr lang="en-US" sz="800" dirty="0"/>
              <a:t> East </a:t>
            </a:r>
          </a:p>
          <a:p>
            <a:r>
              <a:rPr lang="en-US" sz="800" dirty="0"/>
              <a:t> West</a:t>
            </a:r>
          </a:p>
        </p:txBody>
      </p:sp>
      <p:sp>
        <p:nvSpPr>
          <p:cNvPr id="2074" name="Line 197"/>
          <p:cNvSpPr>
            <a:spLocks noChangeShapeType="1"/>
          </p:cNvSpPr>
          <p:nvPr/>
        </p:nvSpPr>
        <p:spPr bwMode="auto">
          <a:xfrm>
            <a:off x="4854575" y="1530350"/>
            <a:ext cx="9525" cy="1800225"/>
          </a:xfrm>
          <a:prstGeom prst="line">
            <a:avLst/>
          </a:prstGeom>
          <a:noFill/>
          <a:ln w="38100">
            <a:solidFill>
              <a:schemeClr val="tx1"/>
            </a:solidFill>
            <a:round/>
            <a:headEnd/>
            <a:tailEnd/>
          </a:ln>
        </p:spPr>
        <p:txBody>
          <a:bodyPr/>
          <a:lstStyle/>
          <a:p>
            <a:endParaRPr lang="en-US"/>
          </a:p>
        </p:txBody>
      </p:sp>
      <p:sp>
        <p:nvSpPr>
          <p:cNvPr id="2075" name="Line 198"/>
          <p:cNvSpPr>
            <a:spLocks noChangeShapeType="1"/>
          </p:cNvSpPr>
          <p:nvPr/>
        </p:nvSpPr>
        <p:spPr bwMode="auto">
          <a:xfrm>
            <a:off x="4883150" y="2482850"/>
            <a:ext cx="1974850" cy="0"/>
          </a:xfrm>
          <a:prstGeom prst="line">
            <a:avLst/>
          </a:prstGeom>
          <a:noFill/>
          <a:ln w="38100">
            <a:solidFill>
              <a:schemeClr val="tx1"/>
            </a:solidFill>
            <a:round/>
            <a:headEnd/>
            <a:tailEnd/>
          </a:ln>
        </p:spPr>
        <p:txBody>
          <a:bodyPr/>
          <a:lstStyle/>
          <a:p>
            <a:endParaRPr lang="en-US"/>
          </a:p>
        </p:txBody>
      </p:sp>
      <p:sp>
        <p:nvSpPr>
          <p:cNvPr id="2076" name="Text Box 200"/>
          <p:cNvSpPr txBox="1">
            <a:spLocks noChangeArrowheads="1"/>
          </p:cNvSpPr>
          <p:nvPr/>
        </p:nvSpPr>
        <p:spPr bwMode="auto">
          <a:xfrm>
            <a:off x="-40640" y="2514918"/>
            <a:ext cx="2019300" cy="304800"/>
          </a:xfrm>
          <a:prstGeom prst="rect">
            <a:avLst/>
          </a:prstGeom>
          <a:noFill/>
          <a:ln w="12700">
            <a:noFill/>
            <a:miter lim="800000"/>
            <a:headEnd/>
            <a:tailEnd/>
          </a:ln>
        </p:spPr>
        <p:txBody>
          <a:bodyPr wrap="none">
            <a:spAutoFit/>
          </a:bodyPr>
          <a:lstStyle/>
          <a:p>
            <a:r>
              <a:rPr lang="en-US" sz="1200" dirty="0"/>
              <a:t>Who the CO/TM is fighting</a:t>
            </a:r>
            <a:r>
              <a:rPr lang="en-US" dirty="0"/>
              <a:t>:</a:t>
            </a:r>
            <a:endParaRPr lang="en-US" sz="1000" dirty="0"/>
          </a:p>
        </p:txBody>
      </p:sp>
      <p:sp>
        <p:nvSpPr>
          <p:cNvPr id="2077" name="Line 201"/>
          <p:cNvSpPr>
            <a:spLocks noChangeShapeType="1"/>
          </p:cNvSpPr>
          <p:nvPr/>
        </p:nvSpPr>
        <p:spPr bwMode="auto">
          <a:xfrm>
            <a:off x="0" y="2565400"/>
            <a:ext cx="4848225" cy="0"/>
          </a:xfrm>
          <a:prstGeom prst="line">
            <a:avLst/>
          </a:prstGeom>
          <a:noFill/>
          <a:ln w="38100">
            <a:solidFill>
              <a:schemeClr val="tx1"/>
            </a:solidFill>
            <a:round/>
            <a:headEnd/>
            <a:tailEnd/>
          </a:ln>
        </p:spPr>
        <p:txBody>
          <a:bodyPr/>
          <a:lstStyle/>
          <a:p>
            <a:endParaRPr lang="en-US"/>
          </a:p>
        </p:txBody>
      </p:sp>
      <p:sp>
        <p:nvSpPr>
          <p:cNvPr id="2078" name="Text Box 202"/>
          <p:cNvSpPr txBox="1">
            <a:spLocks noChangeArrowheads="1"/>
          </p:cNvSpPr>
          <p:nvPr/>
        </p:nvSpPr>
        <p:spPr bwMode="auto">
          <a:xfrm>
            <a:off x="0" y="8476933"/>
            <a:ext cx="2867025" cy="639762"/>
          </a:xfrm>
          <a:prstGeom prst="rect">
            <a:avLst/>
          </a:prstGeom>
          <a:noFill/>
          <a:ln w="12700">
            <a:noFill/>
            <a:miter lim="800000"/>
            <a:headEnd/>
            <a:tailEnd/>
          </a:ln>
        </p:spPr>
        <p:txBody>
          <a:bodyPr wrap="none">
            <a:spAutoFit/>
          </a:bodyPr>
          <a:lstStyle/>
          <a:p>
            <a:r>
              <a:rPr lang="en-US" sz="1200" dirty="0"/>
              <a:t>Our Current Location: ______________</a:t>
            </a:r>
          </a:p>
          <a:p>
            <a:r>
              <a:rPr lang="en-US" sz="1200" dirty="0"/>
              <a:t>Our Next Location: ________________</a:t>
            </a:r>
          </a:p>
          <a:p>
            <a:r>
              <a:rPr lang="en-US" sz="1200" dirty="0"/>
              <a:t>Objective Location: ________________</a:t>
            </a:r>
          </a:p>
        </p:txBody>
      </p:sp>
      <p:sp>
        <p:nvSpPr>
          <p:cNvPr id="2079" name="Rectangle 203"/>
          <p:cNvSpPr>
            <a:spLocks noChangeArrowheads="1"/>
          </p:cNvSpPr>
          <p:nvPr/>
        </p:nvSpPr>
        <p:spPr bwMode="auto">
          <a:xfrm>
            <a:off x="4008755" y="7214235"/>
            <a:ext cx="2694905" cy="338554"/>
          </a:xfrm>
          <a:prstGeom prst="rect">
            <a:avLst/>
          </a:prstGeom>
          <a:noFill/>
          <a:ln w="12700">
            <a:noFill/>
            <a:miter lim="800000"/>
            <a:headEnd/>
            <a:tailEnd/>
          </a:ln>
        </p:spPr>
        <p:txBody>
          <a:bodyPr wrap="none">
            <a:spAutoFit/>
          </a:bodyPr>
          <a:lstStyle/>
          <a:p>
            <a:r>
              <a:rPr lang="en-US" sz="1600" dirty="0"/>
              <a:t>Recon Tasks/ </a:t>
            </a:r>
            <a:r>
              <a:rPr lang="en-US" sz="1600" b="1" u="sng" dirty="0"/>
              <a:t>Recon to initiate</a:t>
            </a:r>
          </a:p>
        </p:txBody>
      </p:sp>
      <p:sp>
        <p:nvSpPr>
          <p:cNvPr id="4300" name="Rectangle 204"/>
          <p:cNvSpPr>
            <a:spLocks noChangeArrowheads="1"/>
          </p:cNvSpPr>
          <p:nvPr/>
        </p:nvSpPr>
        <p:spPr bwMode="auto">
          <a:xfrm>
            <a:off x="4023360" y="6748780"/>
            <a:ext cx="979488" cy="244475"/>
          </a:xfrm>
          <a:prstGeom prst="rect">
            <a:avLst/>
          </a:prstGeom>
          <a:noFill/>
          <a:ln w="12700">
            <a:noFill/>
            <a:miter lim="800000"/>
            <a:headEnd/>
            <a:tailEnd/>
          </a:ln>
          <a:effectLst/>
        </p:spPr>
        <p:txBody>
          <a:bodyPr wrap="none">
            <a:spAutoFit/>
          </a:bodyPr>
          <a:lstStyle/>
          <a:p>
            <a:pPr>
              <a:defRPr/>
            </a:pPr>
            <a:r>
              <a:rPr lang="en-US" sz="1000" b="1" dirty="0"/>
              <a:t>Recon Team:</a:t>
            </a:r>
            <a:endParaRPr lang="en-US" sz="1000" b="1" u="sng" dirty="0">
              <a:effectLst>
                <a:outerShdw blurRad="38100" dist="38100" dir="2700000" algn="tl">
                  <a:srgbClr val="C0C0C0"/>
                </a:outerShdw>
              </a:effectLst>
            </a:endParaRPr>
          </a:p>
        </p:txBody>
      </p:sp>
      <p:sp>
        <p:nvSpPr>
          <p:cNvPr id="2081" name="Rectangle 205"/>
          <p:cNvSpPr>
            <a:spLocks noChangeArrowheads="1"/>
          </p:cNvSpPr>
          <p:nvPr/>
        </p:nvSpPr>
        <p:spPr bwMode="auto">
          <a:xfrm>
            <a:off x="0" y="3365500"/>
            <a:ext cx="3429000" cy="1123950"/>
          </a:xfrm>
          <a:prstGeom prst="rect">
            <a:avLst/>
          </a:prstGeom>
          <a:noFill/>
          <a:ln w="38100">
            <a:solidFill>
              <a:schemeClr val="tx1"/>
            </a:solidFill>
            <a:miter lim="800000"/>
            <a:headEnd/>
            <a:tailEnd/>
          </a:ln>
        </p:spPr>
        <p:txBody>
          <a:bodyPr wrap="none" anchor="ctr"/>
          <a:lstStyle/>
          <a:p>
            <a:endParaRPr lang="en-US"/>
          </a:p>
        </p:txBody>
      </p:sp>
      <p:sp>
        <p:nvSpPr>
          <p:cNvPr id="2082" name="Rectangle 206"/>
          <p:cNvSpPr>
            <a:spLocks noChangeArrowheads="1"/>
          </p:cNvSpPr>
          <p:nvPr/>
        </p:nvSpPr>
        <p:spPr bwMode="auto">
          <a:xfrm>
            <a:off x="3429000" y="3365500"/>
            <a:ext cx="3429000" cy="1123950"/>
          </a:xfrm>
          <a:prstGeom prst="rect">
            <a:avLst/>
          </a:prstGeom>
          <a:noFill/>
          <a:ln w="38100">
            <a:solidFill>
              <a:schemeClr val="tx1"/>
            </a:solidFill>
            <a:miter lim="800000"/>
            <a:headEnd/>
            <a:tailEnd/>
          </a:ln>
        </p:spPr>
        <p:txBody>
          <a:bodyPr wrap="none" anchor="ctr"/>
          <a:lstStyle/>
          <a:p>
            <a:endParaRPr lang="en-US"/>
          </a:p>
        </p:txBody>
      </p:sp>
      <p:sp>
        <p:nvSpPr>
          <p:cNvPr id="2083" name="Text Box 207"/>
          <p:cNvSpPr txBox="1">
            <a:spLocks noChangeArrowheads="1"/>
          </p:cNvSpPr>
          <p:nvPr/>
        </p:nvSpPr>
        <p:spPr bwMode="auto">
          <a:xfrm>
            <a:off x="3369945" y="3313748"/>
            <a:ext cx="1416050" cy="304800"/>
          </a:xfrm>
          <a:prstGeom prst="rect">
            <a:avLst/>
          </a:prstGeom>
          <a:noFill/>
          <a:ln w="12700">
            <a:noFill/>
            <a:miter lim="800000"/>
            <a:headEnd/>
            <a:tailEnd/>
          </a:ln>
        </p:spPr>
        <p:txBody>
          <a:bodyPr wrap="none">
            <a:spAutoFit/>
          </a:bodyPr>
          <a:lstStyle/>
          <a:p>
            <a:r>
              <a:rPr lang="en-US" dirty="0"/>
              <a:t>BCT Cdr Intent:</a:t>
            </a:r>
            <a:endParaRPr lang="en-US" sz="1000" dirty="0"/>
          </a:p>
        </p:txBody>
      </p:sp>
      <p:sp>
        <p:nvSpPr>
          <p:cNvPr id="2084" name="Text Box 208"/>
          <p:cNvSpPr txBox="1">
            <a:spLocks noChangeArrowheads="1"/>
          </p:cNvSpPr>
          <p:nvPr/>
        </p:nvSpPr>
        <p:spPr bwMode="auto">
          <a:xfrm>
            <a:off x="-50800" y="3321368"/>
            <a:ext cx="1239838" cy="304800"/>
          </a:xfrm>
          <a:prstGeom prst="rect">
            <a:avLst/>
          </a:prstGeom>
          <a:noFill/>
          <a:ln w="12700">
            <a:noFill/>
            <a:miter lim="800000"/>
            <a:headEnd/>
            <a:tailEnd/>
          </a:ln>
        </p:spPr>
        <p:txBody>
          <a:bodyPr wrap="none">
            <a:spAutoFit/>
          </a:bodyPr>
          <a:lstStyle/>
          <a:p>
            <a:r>
              <a:rPr lang="en-US" dirty="0"/>
              <a:t>BCT Mission:</a:t>
            </a:r>
            <a:endParaRPr lang="en-US" sz="1000"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 y="110173"/>
            <a:ext cx="2057400" cy="457200"/>
          </a:xfrm>
          <a:noFill/>
        </p:spPr>
        <p:txBody>
          <a:bodyPr/>
          <a:lstStyle/>
          <a:p>
            <a:pPr algn="l"/>
            <a:r>
              <a:rPr lang="en-US" sz="1800" b="1" dirty="0" smtClean="0">
                <a:latin typeface="Arial" pitchFamily="34" charset="0"/>
              </a:rPr>
              <a:t>WARNO ____ </a:t>
            </a:r>
            <a:r>
              <a:rPr lang="en-US" sz="1200" b="1" dirty="0" smtClean="0">
                <a:latin typeface="Arial" pitchFamily="34" charset="0"/>
              </a:rPr>
              <a:t>TO OPORD _______________</a:t>
            </a:r>
            <a:r>
              <a:rPr lang="en-US" sz="1800" b="1" dirty="0" smtClean="0">
                <a:latin typeface="Arial" pitchFamily="34" charset="0"/>
              </a:rPr>
              <a:t> </a:t>
            </a:r>
          </a:p>
        </p:txBody>
      </p:sp>
      <p:sp>
        <p:nvSpPr>
          <p:cNvPr id="3075" name="Text Box 10"/>
          <p:cNvSpPr txBox="1">
            <a:spLocks noChangeArrowheads="1"/>
          </p:cNvSpPr>
          <p:nvPr/>
        </p:nvSpPr>
        <p:spPr bwMode="auto">
          <a:xfrm>
            <a:off x="-36195" y="656908"/>
            <a:ext cx="2278063" cy="304800"/>
          </a:xfrm>
          <a:prstGeom prst="rect">
            <a:avLst/>
          </a:prstGeom>
          <a:noFill/>
          <a:ln w="12700">
            <a:noFill/>
            <a:miter lim="800000"/>
            <a:headEnd/>
            <a:tailEnd/>
          </a:ln>
        </p:spPr>
        <p:txBody>
          <a:bodyPr wrap="none">
            <a:spAutoFit/>
          </a:bodyPr>
          <a:lstStyle/>
          <a:p>
            <a:r>
              <a:rPr lang="en-US" dirty="0"/>
              <a:t>COORD INSTRUCTIONS:</a:t>
            </a:r>
            <a:endParaRPr lang="en-US" sz="1000" dirty="0"/>
          </a:p>
        </p:txBody>
      </p:sp>
      <p:sp>
        <p:nvSpPr>
          <p:cNvPr id="3076" name="Rectangle 12"/>
          <p:cNvSpPr>
            <a:spLocks noChangeArrowheads="1"/>
          </p:cNvSpPr>
          <p:nvPr/>
        </p:nvSpPr>
        <p:spPr bwMode="auto">
          <a:xfrm>
            <a:off x="0" y="685800"/>
            <a:ext cx="4105275" cy="1790700"/>
          </a:xfrm>
          <a:prstGeom prst="rect">
            <a:avLst/>
          </a:prstGeom>
          <a:noFill/>
          <a:ln w="38100">
            <a:solidFill>
              <a:schemeClr val="tx1"/>
            </a:solidFill>
            <a:miter lim="800000"/>
            <a:headEnd/>
            <a:tailEnd/>
          </a:ln>
        </p:spPr>
        <p:txBody>
          <a:bodyPr wrap="none" anchor="ctr"/>
          <a:lstStyle/>
          <a:p>
            <a:endParaRPr lang="en-US"/>
          </a:p>
        </p:txBody>
      </p:sp>
      <p:sp>
        <p:nvSpPr>
          <p:cNvPr id="3077" name="Rectangle 18"/>
          <p:cNvSpPr>
            <a:spLocks noChangeArrowheads="1"/>
          </p:cNvSpPr>
          <p:nvPr/>
        </p:nvSpPr>
        <p:spPr bwMode="auto">
          <a:xfrm>
            <a:off x="2476500" y="685800"/>
            <a:ext cx="4381500" cy="1790700"/>
          </a:xfrm>
          <a:prstGeom prst="rect">
            <a:avLst/>
          </a:prstGeom>
          <a:noFill/>
          <a:ln w="38100">
            <a:solidFill>
              <a:schemeClr val="tx1"/>
            </a:solidFill>
            <a:miter lim="800000"/>
            <a:headEnd/>
            <a:tailEnd/>
          </a:ln>
        </p:spPr>
        <p:txBody>
          <a:bodyPr wrap="none" anchor="ctr"/>
          <a:lstStyle/>
          <a:p>
            <a:endParaRPr lang="en-US"/>
          </a:p>
        </p:txBody>
      </p:sp>
      <p:sp>
        <p:nvSpPr>
          <p:cNvPr id="3078" name="Text Box 20"/>
          <p:cNvSpPr txBox="1">
            <a:spLocks noChangeArrowheads="1"/>
          </p:cNvSpPr>
          <p:nvPr/>
        </p:nvSpPr>
        <p:spPr bwMode="auto">
          <a:xfrm>
            <a:off x="4030663" y="658813"/>
            <a:ext cx="2922587" cy="274637"/>
          </a:xfrm>
          <a:prstGeom prst="rect">
            <a:avLst/>
          </a:prstGeom>
          <a:noFill/>
          <a:ln w="12700">
            <a:noFill/>
            <a:miter lim="800000"/>
            <a:headEnd/>
            <a:tailEnd/>
          </a:ln>
        </p:spPr>
        <p:txBody>
          <a:bodyPr wrap="none">
            <a:spAutoFit/>
          </a:bodyPr>
          <a:lstStyle/>
          <a:p>
            <a:r>
              <a:rPr lang="en-US" sz="1200" dirty="0"/>
              <a:t>Priorities of Work/Priorities of Rehearsal:</a:t>
            </a:r>
          </a:p>
        </p:txBody>
      </p:sp>
      <p:sp>
        <p:nvSpPr>
          <p:cNvPr id="3079" name="Text Box 47"/>
          <p:cNvSpPr txBox="1">
            <a:spLocks noChangeArrowheads="1"/>
          </p:cNvSpPr>
          <p:nvPr/>
        </p:nvSpPr>
        <p:spPr bwMode="auto">
          <a:xfrm>
            <a:off x="6100763" y="0"/>
            <a:ext cx="757237" cy="214313"/>
          </a:xfrm>
          <a:prstGeom prst="rect">
            <a:avLst/>
          </a:prstGeom>
          <a:noFill/>
          <a:ln w="12700">
            <a:noFill/>
            <a:miter lim="800000"/>
            <a:headEnd/>
            <a:tailEnd/>
          </a:ln>
        </p:spPr>
        <p:txBody>
          <a:bodyPr wrap="none">
            <a:spAutoFit/>
          </a:bodyPr>
          <a:lstStyle/>
          <a:p>
            <a:r>
              <a:rPr lang="en-US" sz="800" b="1"/>
              <a:t>Page 2 of 2:</a:t>
            </a:r>
          </a:p>
        </p:txBody>
      </p:sp>
      <p:sp>
        <p:nvSpPr>
          <p:cNvPr id="3080" name="Text Box 48"/>
          <p:cNvSpPr txBox="1">
            <a:spLocks noChangeArrowheads="1"/>
          </p:cNvSpPr>
          <p:nvPr/>
        </p:nvSpPr>
        <p:spPr bwMode="auto">
          <a:xfrm>
            <a:off x="-15875" y="2500313"/>
            <a:ext cx="3937000" cy="304800"/>
          </a:xfrm>
          <a:prstGeom prst="rect">
            <a:avLst/>
          </a:prstGeom>
          <a:noFill/>
          <a:ln w="12700">
            <a:noFill/>
            <a:miter lim="800000"/>
            <a:headEnd/>
            <a:tailEnd/>
          </a:ln>
        </p:spPr>
        <p:txBody>
          <a:bodyPr>
            <a:spAutoFit/>
          </a:bodyPr>
          <a:lstStyle/>
          <a:p>
            <a:r>
              <a:rPr lang="en-US" b="1" u="sng" dirty="0"/>
              <a:t>Initial Operational / Planning timeline</a:t>
            </a:r>
            <a:r>
              <a:rPr lang="en-US" dirty="0"/>
              <a:t>:</a:t>
            </a:r>
          </a:p>
        </p:txBody>
      </p:sp>
      <p:sp>
        <p:nvSpPr>
          <p:cNvPr id="3081" name="Rectangle 49"/>
          <p:cNvSpPr>
            <a:spLocks noChangeArrowheads="1"/>
          </p:cNvSpPr>
          <p:nvPr/>
        </p:nvSpPr>
        <p:spPr bwMode="auto">
          <a:xfrm>
            <a:off x="0" y="2476500"/>
            <a:ext cx="6858000" cy="3413125"/>
          </a:xfrm>
          <a:prstGeom prst="rect">
            <a:avLst/>
          </a:prstGeom>
          <a:noFill/>
          <a:ln w="38100">
            <a:noFill/>
            <a:miter lim="800000"/>
            <a:headEnd/>
            <a:tailEnd/>
          </a:ln>
        </p:spPr>
        <p:txBody>
          <a:bodyPr wrap="none" anchor="ctr"/>
          <a:lstStyle/>
          <a:p>
            <a:pPr algn="ctr"/>
            <a:endParaRPr lang="en-US" sz="1200"/>
          </a:p>
        </p:txBody>
      </p:sp>
      <p:sp>
        <p:nvSpPr>
          <p:cNvPr id="3082" name="Text Box 73"/>
          <p:cNvSpPr txBox="1">
            <a:spLocks noChangeArrowheads="1"/>
          </p:cNvSpPr>
          <p:nvPr/>
        </p:nvSpPr>
        <p:spPr bwMode="auto">
          <a:xfrm>
            <a:off x="-40640" y="5582603"/>
            <a:ext cx="1687513" cy="307975"/>
          </a:xfrm>
          <a:prstGeom prst="rect">
            <a:avLst/>
          </a:prstGeom>
          <a:noFill/>
          <a:ln w="12700">
            <a:noFill/>
            <a:miter lim="800000"/>
            <a:headEnd/>
            <a:tailEnd/>
          </a:ln>
        </p:spPr>
        <p:txBody>
          <a:bodyPr wrap="none">
            <a:spAutoFit/>
          </a:bodyPr>
          <a:lstStyle/>
          <a:p>
            <a:r>
              <a:rPr lang="en-US" dirty="0"/>
              <a:t>4. SUSTAINMENT:</a:t>
            </a:r>
            <a:endParaRPr lang="en-US" sz="1000" dirty="0"/>
          </a:p>
        </p:txBody>
      </p:sp>
      <p:sp>
        <p:nvSpPr>
          <p:cNvPr id="3083" name="Rectangle 74"/>
          <p:cNvSpPr>
            <a:spLocks noChangeArrowheads="1"/>
          </p:cNvSpPr>
          <p:nvPr/>
        </p:nvSpPr>
        <p:spPr bwMode="auto">
          <a:xfrm>
            <a:off x="0" y="5616575"/>
            <a:ext cx="6842125" cy="1790700"/>
          </a:xfrm>
          <a:prstGeom prst="rect">
            <a:avLst/>
          </a:prstGeom>
          <a:noFill/>
          <a:ln w="38100">
            <a:solidFill>
              <a:schemeClr val="tx1"/>
            </a:solidFill>
            <a:miter lim="800000"/>
            <a:headEnd/>
            <a:tailEnd/>
          </a:ln>
        </p:spPr>
        <p:txBody>
          <a:bodyPr wrap="none" anchor="ctr"/>
          <a:lstStyle/>
          <a:p>
            <a:endParaRPr lang="en-US"/>
          </a:p>
        </p:txBody>
      </p:sp>
      <p:sp>
        <p:nvSpPr>
          <p:cNvPr id="3084" name="Text Box 75"/>
          <p:cNvSpPr txBox="1">
            <a:spLocks noChangeArrowheads="1"/>
          </p:cNvSpPr>
          <p:nvPr/>
        </p:nvSpPr>
        <p:spPr bwMode="auto">
          <a:xfrm>
            <a:off x="-40640" y="7380923"/>
            <a:ext cx="2762250" cy="307975"/>
          </a:xfrm>
          <a:prstGeom prst="rect">
            <a:avLst/>
          </a:prstGeom>
          <a:noFill/>
          <a:ln w="12700">
            <a:noFill/>
            <a:miter lim="800000"/>
            <a:headEnd/>
            <a:tailEnd/>
          </a:ln>
        </p:spPr>
        <p:txBody>
          <a:bodyPr wrap="none">
            <a:spAutoFit/>
          </a:bodyPr>
          <a:lstStyle/>
          <a:p>
            <a:r>
              <a:rPr lang="en-US" dirty="0"/>
              <a:t>5. COMMAND AND CONTROL:</a:t>
            </a:r>
            <a:r>
              <a:rPr lang="en-US" sz="1000" dirty="0"/>
              <a:t>:</a:t>
            </a:r>
          </a:p>
        </p:txBody>
      </p:sp>
      <p:sp>
        <p:nvSpPr>
          <p:cNvPr id="3085" name="Rectangle 76"/>
          <p:cNvSpPr>
            <a:spLocks noChangeArrowheads="1"/>
          </p:cNvSpPr>
          <p:nvPr/>
        </p:nvSpPr>
        <p:spPr bwMode="auto">
          <a:xfrm>
            <a:off x="15875" y="7419975"/>
            <a:ext cx="6842125" cy="1047750"/>
          </a:xfrm>
          <a:prstGeom prst="rect">
            <a:avLst/>
          </a:prstGeom>
          <a:noFill/>
          <a:ln w="38100">
            <a:solidFill>
              <a:schemeClr val="tx1"/>
            </a:solidFill>
            <a:miter lim="800000"/>
            <a:headEnd/>
            <a:tailEnd/>
          </a:ln>
        </p:spPr>
        <p:txBody>
          <a:bodyPr wrap="none" anchor="ctr"/>
          <a:lstStyle/>
          <a:p>
            <a:endParaRPr lang="en-US"/>
          </a:p>
        </p:txBody>
      </p:sp>
      <p:grpSp>
        <p:nvGrpSpPr>
          <p:cNvPr id="2" name="Group 136"/>
          <p:cNvGrpSpPr>
            <a:grpSpLocks/>
          </p:cNvGrpSpPr>
          <p:nvPr/>
        </p:nvGrpSpPr>
        <p:grpSpPr bwMode="auto">
          <a:xfrm>
            <a:off x="1841500" y="6088063"/>
            <a:ext cx="1676400" cy="1063625"/>
            <a:chOff x="992" y="3475"/>
            <a:chExt cx="1056" cy="670"/>
          </a:xfrm>
        </p:grpSpPr>
        <p:sp>
          <p:nvSpPr>
            <p:cNvPr id="3115" name="Text Box 78"/>
            <p:cNvSpPr txBox="1">
              <a:spLocks noChangeArrowheads="1"/>
            </p:cNvSpPr>
            <p:nvPr/>
          </p:nvSpPr>
          <p:spPr bwMode="auto">
            <a:xfrm>
              <a:off x="992" y="3475"/>
              <a:ext cx="1044" cy="154"/>
            </a:xfrm>
            <a:prstGeom prst="rect">
              <a:avLst/>
            </a:prstGeom>
            <a:noFill/>
            <a:ln w="12700">
              <a:noFill/>
              <a:miter lim="800000"/>
              <a:headEnd/>
              <a:tailEnd/>
            </a:ln>
          </p:spPr>
          <p:txBody>
            <a:bodyPr wrap="none">
              <a:spAutoFit/>
            </a:bodyPr>
            <a:lstStyle/>
            <a:p>
              <a:r>
                <a:rPr lang="en-US" sz="1000"/>
                <a:t>CLASS I: 	________</a:t>
              </a:r>
            </a:p>
          </p:txBody>
        </p:sp>
        <p:sp>
          <p:nvSpPr>
            <p:cNvPr id="3116" name="Text Box 79"/>
            <p:cNvSpPr txBox="1">
              <a:spLocks noChangeArrowheads="1"/>
            </p:cNvSpPr>
            <p:nvPr/>
          </p:nvSpPr>
          <p:spPr bwMode="auto">
            <a:xfrm>
              <a:off x="992" y="3631"/>
              <a:ext cx="1044" cy="154"/>
            </a:xfrm>
            <a:prstGeom prst="rect">
              <a:avLst/>
            </a:prstGeom>
            <a:noFill/>
            <a:ln w="12700">
              <a:noFill/>
              <a:miter lim="800000"/>
              <a:headEnd/>
              <a:tailEnd/>
            </a:ln>
          </p:spPr>
          <p:txBody>
            <a:bodyPr wrap="none">
              <a:spAutoFit/>
            </a:bodyPr>
            <a:lstStyle/>
            <a:p>
              <a:r>
                <a:rPr lang="en-US" sz="1000"/>
                <a:t>CLASS III:	________</a:t>
              </a:r>
            </a:p>
          </p:txBody>
        </p:sp>
        <p:sp>
          <p:nvSpPr>
            <p:cNvPr id="3117" name="Text Box 80"/>
            <p:cNvSpPr txBox="1">
              <a:spLocks noChangeArrowheads="1"/>
            </p:cNvSpPr>
            <p:nvPr/>
          </p:nvSpPr>
          <p:spPr bwMode="auto">
            <a:xfrm>
              <a:off x="992" y="3811"/>
              <a:ext cx="1044" cy="154"/>
            </a:xfrm>
            <a:prstGeom prst="rect">
              <a:avLst/>
            </a:prstGeom>
            <a:noFill/>
            <a:ln w="12700">
              <a:noFill/>
              <a:miter lim="800000"/>
              <a:headEnd/>
              <a:tailEnd/>
            </a:ln>
          </p:spPr>
          <p:txBody>
            <a:bodyPr wrap="none">
              <a:spAutoFit/>
            </a:bodyPr>
            <a:lstStyle/>
            <a:p>
              <a:r>
                <a:rPr lang="en-US" sz="1000"/>
                <a:t>CLASS IV: 	________</a:t>
              </a:r>
            </a:p>
          </p:txBody>
        </p:sp>
        <p:sp>
          <p:nvSpPr>
            <p:cNvPr id="3118" name="Text Box 81"/>
            <p:cNvSpPr txBox="1">
              <a:spLocks noChangeArrowheads="1"/>
            </p:cNvSpPr>
            <p:nvPr/>
          </p:nvSpPr>
          <p:spPr bwMode="auto">
            <a:xfrm>
              <a:off x="1004" y="3991"/>
              <a:ext cx="1044" cy="154"/>
            </a:xfrm>
            <a:prstGeom prst="rect">
              <a:avLst/>
            </a:prstGeom>
            <a:noFill/>
            <a:ln w="12700">
              <a:noFill/>
              <a:miter lim="800000"/>
              <a:headEnd/>
              <a:tailEnd/>
            </a:ln>
          </p:spPr>
          <p:txBody>
            <a:bodyPr wrap="none">
              <a:spAutoFit/>
            </a:bodyPr>
            <a:lstStyle/>
            <a:p>
              <a:r>
                <a:rPr lang="en-US" sz="1000"/>
                <a:t>CLASS V: 	________</a:t>
              </a:r>
            </a:p>
          </p:txBody>
        </p:sp>
      </p:grpSp>
      <p:sp>
        <p:nvSpPr>
          <p:cNvPr id="3087" name="Text Box 82"/>
          <p:cNvSpPr txBox="1">
            <a:spLocks noChangeArrowheads="1"/>
          </p:cNvSpPr>
          <p:nvPr/>
        </p:nvSpPr>
        <p:spPr bwMode="auto">
          <a:xfrm>
            <a:off x="0" y="7667308"/>
            <a:ext cx="2287588" cy="549275"/>
          </a:xfrm>
          <a:prstGeom prst="rect">
            <a:avLst/>
          </a:prstGeom>
          <a:noFill/>
          <a:ln w="12700">
            <a:noFill/>
            <a:miter lim="800000"/>
            <a:headEnd/>
            <a:tailEnd/>
          </a:ln>
        </p:spPr>
        <p:txBody>
          <a:bodyPr wrap="none">
            <a:spAutoFit/>
          </a:bodyPr>
          <a:lstStyle/>
          <a:p>
            <a:r>
              <a:rPr lang="en-US" sz="1000" dirty="0"/>
              <a:t>Succession of Command: _________</a:t>
            </a:r>
          </a:p>
          <a:p>
            <a:endParaRPr lang="en-US" sz="1000" dirty="0"/>
          </a:p>
          <a:p>
            <a:r>
              <a:rPr lang="en-US" sz="1000" dirty="0"/>
              <a:t>BN TOC Grid: ______________</a:t>
            </a:r>
          </a:p>
        </p:txBody>
      </p:sp>
      <p:sp>
        <p:nvSpPr>
          <p:cNvPr id="3088" name="Rectangle 84"/>
          <p:cNvSpPr>
            <a:spLocks noChangeArrowheads="1"/>
          </p:cNvSpPr>
          <p:nvPr/>
        </p:nvSpPr>
        <p:spPr bwMode="auto">
          <a:xfrm>
            <a:off x="0" y="5872480"/>
            <a:ext cx="1898650" cy="1534795"/>
          </a:xfrm>
          <a:prstGeom prst="rect">
            <a:avLst/>
          </a:prstGeom>
          <a:noFill/>
          <a:ln w="38100">
            <a:solidFill>
              <a:schemeClr val="tx1"/>
            </a:solidFill>
            <a:miter lim="800000"/>
            <a:headEnd/>
            <a:tailEnd/>
          </a:ln>
        </p:spPr>
        <p:txBody>
          <a:bodyPr wrap="none" anchor="ctr"/>
          <a:lstStyle/>
          <a:p>
            <a:endParaRPr lang="en-US"/>
          </a:p>
        </p:txBody>
      </p:sp>
      <p:sp>
        <p:nvSpPr>
          <p:cNvPr id="3089" name="Text Box 87"/>
          <p:cNvSpPr txBox="1">
            <a:spLocks noChangeArrowheads="1"/>
          </p:cNvSpPr>
          <p:nvPr/>
        </p:nvSpPr>
        <p:spPr bwMode="auto">
          <a:xfrm>
            <a:off x="-40640" y="924243"/>
            <a:ext cx="1535113" cy="244475"/>
          </a:xfrm>
          <a:prstGeom prst="rect">
            <a:avLst/>
          </a:prstGeom>
          <a:noFill/>
          <a:ln w="12700">
            <a:noFill/>
            <a:miter lim="800000"/>
            <a:headEnd/>
            <a:tailEnd/>
          </a:ln>
        </p:spPr>
        <p:txBody>
          <a:bodyPr wrap="none">
            <a:spAutoFit/>
          </a:bodyPr>
          <a:lstStyle/>
          <a:p>
            <a:r>
              <a:rPr lang="en-US" sz="1000" dirty="0"/>
              <a:t>MOPP: _____________</a:t>
            </a:r>
          </a:p>
        </p:txBody>
      </p:sp>
      <p:grpSp>
        <p:nvGrpSpPr>
          <p:cNvPr id="3" name="Group 135"/>
          <p:cNvGrpSpPr>
            <a:grpSpLocks/>
          </p:cNvGrpSpPr>
          <p:nvPr/>
        </p:nvGrpSpPr>
        <p:grpSpPr bwMode="auto">
          <a:xfrm>
            <a:off x="0" y="5878513"/>
            <a:ext cx="1666875" cy="1482725"/>
            <a:chOff x="-22" y="3487"/>
            <a:chExt cx="1050" cy="934"/>
          </a:xfrm>
        </p:grpSpPr>
        <p:sp>
          <p:nvSpPr>
            <p:cNvPr id="3109" name="Text Box 77"/>
            <p:cNvSpPr txBox="1">
              <a:spLocks noChangeArrowheads="1"/>
            </p:cNvSpPr>
            <p:nvPr/>
          </p:nvSpPr>
          <p:spPr bwMode="auto">
            <a:xfrm>
              <a:off x="-16" y="3487"/>
              <a:ext cx="1044" cy="154"/>
            </a:xfrm>
            <a:prstGeom prst="rect">
              <a:avLst/>
            </a:prstGeom>
            <a:noFill/>
            <a:ln w="12700">
              <a:noFill/>
              <a:miter lim="800000"/>
              <a:headEnd/>
              <a:tailEnd/>
            </a:ln>
          </p:spPr>
          <p:txBody>
            <a:bodyPr wrap="none">
              <a:spAutoFit/>
            </a:bodyPr>
            <a:lstStyle/>
            <a:p>
              <a:r>
                <a:rPr lang="en-US" sz="1000"/>
                <a:t>CTCP Grid:	________</a:t>
              </a:r>
            </a:p>
          </p:txBody>
        </p:sp>
        <p:sp>
          <p:nvSpPr>
            <p:cNvPr id="3110" name="Text Box 83"/>
            <p:cNvSpPr txBox="1">
              <a:spLocks noChangeArrowheads="1"/>
            </p:cNvSpPr>
            <p:nvPr/>
          </p:nvSpPr>
          <p:spPr bwMode="auto">
            <a:xfrm>
              <a:off x="-16" y="3637"/>
              <a:ext cx="1044" cy="154"/>
            </a:xfrm>
            <a:prstGeom prst="rect">
              <a:avLst/>
            </a:prstGeom>
            <a:noFill/>
            <a:ln w="12700">
              <a:noFill/>
              <a:miter lim="800000"/>
              <a:headEnd/>
              <a:tailEnd/>
            </a:ln>
          </p:spPr>
          <p:txBody>
            <a:bodyPr wrap="none">
              <a:spAutoFit/>
            </a:bodyPr>
            <a:lstStyle/>
            <a:p>
              <a:r>
                <a:rPr lang="en-US" sz="1000"/>
                <a:t>UMCP Grid: 	________</a:t>
              </a:r>
            </a:p>
          </p:txBody>
        </p:sp>
        <p:sp>
          <p:nvSpPr>
            <p:cNvPr id="3111" name="Text Box 85"/>
            <p:cNvSpPr txBox="1">
              <a:spLocks noChangeArrowheads="1"/>
            </p:cNvSpPr>
            <p:nvPr/>
          </p:nvSpPr>
          <p:spPr bwMode="auto">
            <a:xfrm>
              <a:off x="-16" y="3961"/>
              <a:ext cx="1044" cy="154"/>
            </a:xfrm>
            <a:prstGeom prst="rect">
              <a:avLst/>
            </a:prstGeom>
            <a:noFill/>
            <a:ln w="12700">
              <a:noFill/>
              <a:miter lim="800000"/>
              <a:headEnd/>
              <a:tailEnd/>
            </a:ln>
          </p:spPr>
          <p:txBody>
            <a:bodyPr wrap="none">
              <a:spAutoFit/>
            </a:bodyPr>
            <a:lstStyle/>
            <a:p>
              <a:r>
                <a:rPr lang="en-US" sz="1000"/>
                <a:t>AXP Grid:    	________</a:t>
              </a:r>
            </a:p>
          </p:txBody>
        </p:sp>
        <p:sp>
          <p:nvSpPr>
            <p:cNvPr id="3112" name="Text Box 86"/>
            <p:cNvSpPr txBox="1">
              <a:spLocks noChangeArrowheads="1"/>
            </p:cNvSpPr>
            <p:nvPr/>
          </p:nvSpPr>
          <p:spPr bwMode="auto">
            <a:xfrm>
              <a:off x="-16" y="4123"/>
              <a:ext cx="1044" cy="154"/>
            </a:xfrm>
            <a:prstGeom prst="rect">
              <a:avLst/>
            </a:prstGeom>
            <a:noFill/>
            <a:ln w="12700">
              <a:noFill/>
              <a:miter lim="800000"/>
              <a:headEnd/>
              <a:tailEnd/>
            </a:ln>
          </p:spPr>
          <p:txBody>
            <a:bodyPr wrap="none">
              <a:spAutoFit/>
            </a:bodyPr>
            <a:lstStyle/>
            <a:p>
              <a:r>
                <a:rPr lang="en-US" sz="1000"/>
                <a:t>CCP Grid:   	________</a:t>
              </a:r>
            </a:p>
          </p:txBody>
        </p:sp>
        <p:sp>
          <p:nvSpPr>
            <p:cNvPr id="3113" name="Text Box 88"/>
            <p:cNvSpPr txBox="1">
              <a:spLocks noChangeArrowheads="1"/>
            </p:cNvSpPr>
            <p:nvPr/>
          </p:nvSpPr>
          <p:spPr bwMode="auto">
            <a:xfrm>
              <a:off x="-22" y="3811"/>
              <a:ext cx="1044" cy="154"/>
            </a:xfrm>
            <a:prstGeom prst="rect">
              <a:avLst/>
            </a:prstGeom>
            <a:noFill/>
            <a:ln w="12700">
              <a:noFill/>
              <a:miter lim="800000"/>
              <a:headEnd/>
              <a:tailEnd/>
            </a:ln>
          </p:spPr>
          <p:txBody>
            <a:bodyPr wrap="none">
              <a:spAutoFit/>
            </a:bodyPr>
            <a:lstStyle/>
            <a:p>
              <a:r>
                <a:rPr lang="en-US" sz="1000"/>
                <a:t>LRP Grid:     	________</a:t>
              </a:r>
            </a:p>
          </p:txBody>
        </p:sp>
        <p:sp>
          <p:nvSpPr>
            <p:cNvPr id="3114" name="Text Box 89"/>
            <p:cNvSpPr txBox="1">
              <a:spLocks noChangeArrowheads="1"/>
            </p:cNvSpPr>
            <p:nvPr/>
          </p:nvSpPr>
          <p:spPr bwMode="auto">
            <a:xfrm>
              <a:off x="-16" y="4267"/>
              <a:ext cx="1044" cy="154"/>
            </a:xfrm>
            <a:prstGeom prst="rect">
              <a:avLst/>
            </a:prstGeom>
            <a:noFill/>
            <a:ln w="12700">
              <a:noFill/>
              <a:miter lim="800000"/>
              <a:headEnd/>
              <a:tailEnd/>
            </a:ln>
          </p:spPr>
          <p:txBody>
            <a:bodyPr wrap="none">
              <a:spAutoFit/>
            </a:bodyPr>
            <a:lstStyle/>
            <a:p>
              <a:r>
                <a:rPr lang="en-US" sz="1000"/>
                <a:t>MCP Grid:   	________</a:t>
              </a:r>
            </a:p>
          </p:txBody>
        </p:sp>
      </p:grpSp>
      <p:sp>
        <p:nvSpPr>
          <p:cNvPr id="3091" name="Text Box 90"/>
          <p:cNvSpPr txBox="1">
            <a:spLocks noChangeArrowheads="1"/>
          </p:cNvSpPr>
          <p:nvPr/>
        </p:nvSpPr>
        <p:spPr bwMode="auto">
          <a:xfrm>
            <a:off x="5251450" y="8583613"/>
            <a:ext cx="1371600" cy="396875"/>
          </a:xfrm>
          <a:prstGeom prst="rect">
            <a:avLst/>
          </a:prstGeom>
          <a:noFill/>
          <a:ln w="12700">
            <a:noFill/>
            <a:miter lim="800000"/>
            <a:headEnd/>
            <a:tailEnd/>
          </a:ln>
        </p:spPr>
        <p:txBody>
          <a:bodyPr wrap="none">
            <a:spAutoFit/>
          </a:bodyPr>
          <a:lstStyle/>
          <a:p>
            <a:r>
              <a:rPr lang="en-US" sz="1000"/>
              <a:t>_________________</a:t>
            </a:r>
          </a:p>
          <a:p>
            <a:r>
              <a:rPr lang="en-US" sz="1000"/>
              <a:t>CPT</a:t>
            </a:r>
          </a:p>
        </p:txBody>
      </p:sp>
      <p:sp>
        <p:nvSpPr>
          <p:cNvPr id="3092" name="Text Box 91"/>
          <p:cNvSpPr txBox="1">
            <a:spLocks noChangeArrowheads="1"/>
          </p:cNvSpPr>
          <p:nvPr/>
        </p:nvSpPr>
        <p:spPr bwMode="auto">
          <a:xfrm>
            <a:off x="-50800" y="1165543"/>
            <a:ext cx="1535113" cy="244475"/>
          </a:xfrm>
          <a:prstGeom prst="rect">
            <a:avLst/>
          </a:prstGeom>
          <a:noFill/>
          <a:ln w="12700">
            <a:noFill/>
            <a:miter lim="800000"/>
            <a:headEnd/>
            <a:tailEnd/>
          </a:ln>
        </p:spPr>
        <p:txBody>
          <a:bodyPr wrap="none">
            <a:spAutoFit/>
          </a:bodyPr>
          <a:lstStyle/>
          <a:p>
            <a:r>
              <a:rPr lang="en-US" sz="1000" dirty="0"/>
              <a:t>OOM: ______________</a:t>
            </a:r>
          </a:p>
        </p:txBody>
      </p:sp>
      <p:sp>
        <p:nvSpPr>
          <p:cNvPr id="3093" name="Text Box 92"/>
          <p:cNvSpPr txBox="1">
            <a:spLocks noChangeArrowheads="1"/>
          </p:cNvSpPr>
          <p:nvPr/>
        </p:nvSpPr>
        <p:spPr bwMode="auto">
          <a:xfrm>
            <a:off x="-50800" y="1385888"/>
            <a:ext cx="1676400" cy="244475"/>
          </a:xfrm>
          <a:prstGeom prst="rect">
            <a:avLst/>
          </a:prstGeom>
          <a:noFill/>
          <a:ln w="12700">
            <a:noFill/>
            <a:miter lim="800000"/>
            <a:headEnd/>
            <a:tailEnd/>
          </a:ln>
        </p:spPr>
        <p:txBody>
          <a:bodyPr wrap="none">
            <a:spAutoFit/>
          </a:bodyPr>
          <a:lstStyle/>
          <a:p>
            <a:r>
              <a:rPr lang="en-US" sz="1000" dirty="0"/>
              <a:t>ROUTE: ______________</a:t>
            </a:r>
          </a:p>
        </p:txBody>
      </p:sp>
      <p:sp>
        <p:nvSpPr>
          <p:cNvPr id="3094" name="Rectangle 93"/>
          <p:cNvSpPr>
            <a:spLocks noChangeArrowheads="1"/>
          </p:cNvSpPr>
          <p:nvPr/>
        </p:nvSpPr>
        <p:spPr bwMode="auto">
          <a:xfrm>
            <a:off x="2457450" y="19050"/>
            <a:ext cx="4400550" cy="657225"/>
          </a:xfrm>
          <a:prstGeom prst="rect">
            <a:avLst/>
          </a:prstGeom>
          <a:noFill/>
          <a:ln w="38100">
            <a:solidFill>
              <a:schemeClr val="tx1"/>
            </a:solidFill>
            <a:miter lim="800000"/>
            <a:headEnd/>
            <a:tailEnd/>
          </a:ln>
        </p:spPr>
        <p:txBody>
          <a:bodyPr wrap="none" anchor="ctr"/>
          <a:lstStyle/>
          <a:p>
            <a:endParaRPr lang="en-US"/>
          </a:p>
        </p:txBody>
      </p:sp>
      <p:sp>
        <p:nvSpPr>
          <p:cNvPr id="3095" name="Text Box 94"/>
          <p:cNvSpPr txBox="1">
            <a:spLocks noChangeArrowheads="1"/>
          </p:cNvSpPr>
          <p:nvPr/>
        </p:nvSpPr>
        <p:spPr bwMode="auto">
          <a:xfrm>
            <a:off x="-50800" y="1624648"/>
            <a:ext cx="2365375" cy="244475"/>
          </a:xfrm>
          <a:prstGeom prst="rect">
            <a:avLst/>
          </a:prstGeom>
          <a:noFill/>
          <a:ln w="12700">
            <a:noFill/>
            <a:miter lim="800000"/>
            <a:headEnd/>
            <a:tailEnd/>
          </a:ln>
        </p:spPr>
        <p:txBody>
          <a:bodyPr wrap="none">
            <a:spAutoFit/>
          </a:bodyPr>
          <a:lstStyle/>
          <a:p>
            <a:r>
              <a:rPr lang="en-US" sz="1000" dirty="0"/>
              <a:t>ZERO/BORESIGHT: ______________</a:t>
            </a:r>
          </a:p>
        </p:txBody>
      </p:sp>
      <p:sp>
        <p:nvSpPr>
          <p:cNvPr id="3096" name="Text Box 120"/>
          <p:cNvSpPr txBox="1">
            <a:spLocks noChangeArrowheads="1"/>
          </p:cNvSpPr>
          <p:nvPr/>
        </p:nvSpPr>
        <p:spPr bwMode="auto">
          <a:xfrm>
            <a:off x="-50800" y="1846263"/>
            <a:ext cx="1500188" cy="244475"/>
          </a:xfrm>
          <a:prstGeom prst="rect">
            <a:avLst/>
          </a:prstGeom>
          <a:noFill/>
          <a:ln w="12700">
            <a:noFill/>
            <a:miter lim="800000"/>
            <a:headEnd/>
            <a:tailEnd/>
          </a:ln>
        </p:spPr>
        <p:txBody>
          <a:bodyPr wrap="none">
            <a:spAutoFit/>
          </a:bodyPr>
          <a:lstStyle/>
          <a:p>
            <a:r>
              <a:rPr lang="en-US" sz="1000" dirty="0"/>
              <a:t>PCC: ______________</a:t>
            </a:r>
          </a:p>
        </p:txBody>
      </p:sp>
      <p:sp>
        <p:nvSpPr>
          <p:cNvPr id="3097" name="Rectangle 122"/>
          <p:cNvSpPr>
            <a:spLocks noChangeArrowheads="1"/>
          </p:cNvSpPr>
          <p:nvPr/>
        </p:nvSpPr>
        <p:spPr bwMode="auto">
          <a:xfrm>
            <a:off x="0" y="0"/>
            <a:ext cx="6858000" cy="9144000"/>
          </a:xfrm>
          <a:prstGeom prst="rect">
            <a:avLst/>
          </a:prstGeom>
          <a:noFill/>
          <a:ln w="50800">
            <a:solidFill>
              <a:schemeClr val="tx1"/>
            </a:solidFill>
            <a:miter lim="800000"/>
            <a:headEnd/>
            <a:tailEnd/>
          </a:ln>
        </p:spPr>
        <p:txBody>
          <a:bodyPr wrap="none" anchor="ctr"/>
          <a:lstStyle/>
          <a:p>
            <a:endParaRPr lang="en-US"/>
          </a:p>
        </p:txBody>
      </p:sp>
      <p:sp>
        <p:nvSpPr>
          <p:cNvPr id="3098" name="Text Box 124"/>
          <p:cNvSpPr txBox="1">
            <a:spLocks noChangeArrowheads="1"/>
          </p:cNvSpPr>
          <p:nvPr/>
        </p:nvSpPr>
        <p:spPr bwMode="auto">
          <a:xfrm>
            <a:off x="2425700" y="664528"/>
            <a:ext cx="1527982" cy="1323439"/>
          </a:xfrm>
          <a:prstGeom prst="rect">
            <a:avLst/>
          </a:prstGeom>
          <a:noFill/>
          <a:ln w="12700">
            <a:noFill/>
            <a:miter lim="800000"/>
            <a:headEnd/>
            <a:tailEnd/>
          </a:ln>
        </p:spPr>
        <p:txBody>
          <a:bodyPr wrap="none">
            <a:spAutoFit/>
          </a:bodyPr>
          <a:lstStyle/>
          <a:p>
            <a:r>
              <a:rPr lang="en-US" sz="1000" dirty="0"/>
              <a:t>CCIR</a:t>
            </a:r>
          </a:p>
          <a:p>
            <a:r>
              <a:rPr lang="en-US" sz="1000" dirty="0"/>
              <a:t>PIR: _______________</a:t>
            </a:r>
          </a:p>
          <a:p>
            <a:r>
              <a:rPr lang="en-US" sz="1000" dirty="0"/>
              <a:t>___________________</a:t>
            </a:r>
          </a:p>
          <a:p>
            <a:r>
              <a:rPr lang="en-US" sz="1000" dirty="0"/>
              <a:t>___________________</a:t>
            </a:r>
          </a:p>
          <a:p>
            <a:endParaRPr lang="en-US" sz="1000" dirty="0"/>
          </a:p>
          <a:p>
            <a:r>
              <a:rPr lang="en-US" sz="1000" dirty="0"/>
              <a:t>FFIR: ______________</a:t>
            </a:r>
          </a:p>
          <a:p>
            <a:r>
              <a:rPr lang="en-US" sz="1000" dirty="0"/>
              <a:t>___________________</a:t>
            </a:r>
          </a:p>
          <a:p>
            <a:r>
              <a:rPr lang="en-US" sz="1000" dirty="0"/>
              <a:t>___________________</a:t>
            </a:r>
          </a:p>
        </p:txBody>
      </p:sp>
      <p:sp>
        <p:nvSpPr>
          <p:cNvPr id="3099" name="Rectangle 125"/>
          <p:cNvSpPr>
            <a:spLocks noChangeArrowheads="1"/>
          </p:cNvSpPr>
          <p:nvPr/>
        </p:nvSpPr>
        <p:spPr bwMode="auto">
          <a:xfrm>
            <a:off x="3789363" y="5577473"/>
            <a:ext cx="3074688" cy="338554"/>
          </a:xfrm>
          <a:prstGeom prst="rect">
            <a:avLst/>
          </a:prstGeom>
          <a:noFill/>
          <a:ln w="12700">
            <a:noFill/>
            <a:miter lim="800000"/>
            <a:headEnd/>
            <a:tailEnd/>
          </a:ln>
        </p:spPr>
        <p:txBody>
          <a:bodyPr wrap="none" anchor="ctr">
            <a:spAutoFit/>
          </a:bodyPr>
          <a:lstStyle/>
          <a:p>
            <a:pPr defTabSz="762000">
              <a:buFont typeface="Times New Roman" pitchFamily="18" charset="0"/>
              <a:buNone/>
              <a:tabLst>
                <a:tab pos="457200" algn="l"/>
              </a:tabLst>
            </a:pPr>
            <a:r>
              <a:rPr lang="en-US" sz="1600" b="1" u="sng" dirty="0"/>
              <a:t>Planning/preparation instructions</a:t>
            </a:r>
            <a:endParaRPr lang="en-US" sz="1600" dirty="0"/>
          </a:p>
        </p:txBody>
      </p:sp>
      <p:sp>
        <p:nvSpPr>
          <p:cNvPr id="3100" name="Line 129"/>
          <p:cNvSpPr>
            <a:spLocks noChangeShapeType="1"/>
          </p:cNvSpPr>
          <p:nvPr/>
        </p:nvSpPr>
        <p:spPr bwMode="auto">
          <a:xfrm>
            <a:off x="285750" y="3235325"/>
            <a:ext cx="6572250" cy="9525"/>
          </a:xfrm>
          <a:prstGeom prst="line">
            <a:avLst/>
          </a:prstGeom>
          <a:noFill/>
          <a:ln w="28575">
            <a:solidFill>
              <a:schemeClr val="tx1"/>
            </a:solidFill>
            <a:round/>
            <a:headEnd/>
            <a:tailEnd/>
          </a:ln>
        </p:spPr>
        <p:txBody>
          <a:bodyPr/>
          <a:lstStyle/>
          <a:p>
            <a:endParaRPr lang="en-US"/>
          </a:p>
        </p:txBody>
      </p:sp>
      <p:sp>
        <p:nvSpPr>
          <p:cNvPr id="3101" name="Line 130"/>
          <p:cNvSpPr>
            <a:spLocks noChangeShapeType="1"/>
          </p:cNvSpPr>
          <p:nvPr/>
        </p:nvSpPr>
        <p:spPr bwMode="auto">
          <a:xfrm>
            <a:off x="285750" y="4044950"/>
            <a:ext cx="6572250" cy="9525"/>
          </a:xfrm>
          <a:prstGeom prst="line">
            <a:avLst/>
          </a:prstGeom>
          <a:noFill/>
          <a:ln w="28575">
            <a:solidFill>
              <a:srgbClr val="0000FF"/>
            </a:solidFill>
            <a:round/>
            <a:headEnd/>
            <a:tailEnd/>
          </a:ln>
        </p:spPr>
        <p:txBody>
          <a:bodyPr/>
          <a:lstStyle/>
          <a:p>
            <a:endParaRPr lang="en-US"/>
          </a:p>
        </p:txBody>
      </p:sp>
      <p:sp>
        <p:nvSpPr>
          <p:cNvPr id="3102" name="Line 131"/>
          <p:cNvSpPr>
            <a:spLocks noChangeShapeType="1"/>
          </p:cNvSpPr>
          <p:nvPr/>
        </p:nvSpPr>
        <p:spPr bwMode="auto">
          <a:xfrm>
            <a:off x="285750" y="4803775"/>
            <a:ext cx="6572250" cy="9525"/>
          </a:xfrm>
          <a:prstGeom prst="line">
            <a:avLst/>
          </a:prstGeom>
          <a:noFill/>
          <a:ln w="28575">
            <a:solidFill>
              <a:schemeClr val="hlink"/>
            </a:solidFill>
            <a:round/>
            <a:headEnd/>
            <a:tailEnd/>
          </a:ln>
        </p:spPr>
        <p:txBody>
          <a:bodyPr/>
          <a:lstStyle/>
          <a:p>
            <a:endParaRPr lang="en-US"/>
          </a:p>
        </p:txBody>
      </p:sp>
      <p:sp>
        <p:nvSpPr>
          <p:cNvPr id="3103" name="Text Box 132"/>
          <p:cNvSpPr txBox="1">
            <a:spLocks noChangeArrowheads="1"/>
          </p:cNvSpPr>
          <p:nvPr/>
        </p:nvSpPr>
        <p:spPr bwMode="auto">
          <a:xfrm>
            <a:off x="0" y="2990850"/>
            <a:ext cx="657225" cy="214313"/>
          </a:xfrm>
          <a:prstGeom prst="rect">
            <a:avLst/>
          </a:prstGeom>
          <a:noFill/>
          <a:ln w="12700">
            <a:noFill/>
            <a:miter lim="800000"/>
            <a:headEnd/>
            <a:tailEnd/>
          </a:ln>
        </p:spPr>
        <p:txBody>
          <a:bodyPr>
            <a:spAutoFit/>
          </a:bodyPr>
          <a:lstStyle/>
          <a:p>
            <a:pPr>
              <a:spcBef>
                <a:spcPct val="50000"/>
              </a:spcBef>
            </a:pPr>
            <a:r>
              <a:rPr lang="en-US" sz="800"/>
              <a:t>BN</a:t>
            </a:r>
          </a:p>
        </p:txBody>
      </p:sp>
      <p:sp>
        <p:nvSpPr>
          <p:cNvPr id="3104" name="Text Box 133"/>
          <p:cNvSpPr txBox="1">
            <a:spLocks noChangeArrowheads="1"/>
          </p:cNvSpPr>
          <p:nvPr/>
        </p:nvSpPr>
        <p:spPr bwMode="auto">
          <a:xfrm>
            <a:off x="-25400" y="3740150"/>
            <a:ext cx="1511300" cy="338138"/>
          </a:xfrm>
          <a:prstGeom prst="rect">
            <a:avLst/>
          </a:prstGeom>
          <a:noFill/>
          <a:ln w="12700">
            <a:noFill/>
            <a:miter lim="800000"/>
            <a:headEnd/>
            <a:tailEnd/>
          </a:ln>
        </p:spPr>
        <p:txBody>
          <a:bodyPr>
            <a:spAutoFit/>
          </a:bodyPr>
          <a:lstStyle/>
          <a:p>
            <a:pPr>
              <a:spcBef>
                <a:spcPct val="50000"/>
              </a:spcBef>
            </a:pPr>
            <a:r>
              <a:rPr lang="en-US" sz="800"/>
              <a:t>CO/PLT PLANNING/ OPERATIONAL</a:t>
            </a:r>
          </a:p>
        </p:txBody>
      </p:sp>
      <p:sp>
        <p:nvSpPr>
          <p:cNvPr id="3105" name="Text Box 134"/>
          <p:cNvSpPr txBox="1">
            <a:spLocks noChangeArrowheads="1"/>
          </p:cNvSpPr>
          <p:nvPr/>
        </p:nvSpPr>
        <p:spPr bwMode="auto">
          <a:xfrm>
            <a:off x="0" y="4546600"/>
            <a:ext cx="1009650" cy="214313"/>
          </a:xfrm>
          <a:prstGeom prst="rect">
            <a:avLst/>
          </a:prstGeom>
          <a:noFill/>
          <a:ln w="12700">
            <a:noFill/>
            <a:miter lim="800000"/>
            <a:headEnd/>
            <a:tailEnd/>
          </a:ln>
        </p:spPr>
        <p:txBody>
          <a:bodyPr>
            <a:spAutoFit/>
          </a:bodyPr>
          <a:lstStyle/>
          <a:p>
            <a:pPr>
              <a:spcBef>
                <a:spcPct val="50000"/>
              </a:spcBef>
            </a:pPr>
            <a:r>
              <a:rPr lang="en-US" sz="800"/>
              <a:t>ENEMY</a:t>
            </a:r>
          </a:p>
        </p:txBody>
      </p:sp>
      <p:sp>
        <p:nvSpPr>
          <p:cNvPr id="3106" name="Line 137"/>
          <p:cNvSpPr>
            <a:spLocks noChangeShapeType="1"/>
          </p:cNvSpPr>
          <p:nvPr/>
        </p:nvSpPr>
        <p:spPr bwMode="auto">
          <a:xfrm>
            <a:off x="285750" y="5400675"/>
            <a:ext cx="6572250" cy="9525"/>
          </a:xfrm>
          <a:prstGeom prst="line">
            <a:avLst/>
          </a:prstGeom>
          <a:noFill/>
          <a:ln w="28575">
            <a:solidFill>
              <a:schemeClr val="accent2"/>
            </a:solidFill>
            <a:round/>
            <a:headEnd/>
            <a:tailEnd/>
          </a:ln>
        </p:spPr>
        <p:txBody>
          <a:bodyPr/>
          <a:lstStyle/>
          <a:p>
            <a:endParaRPr lang="en-US"/>
          </a:p>
        </p:txBody>
      </p:sp>
      <p:sp>
        <p:nvSpPr>
          <p:cNvPr id="3107" name="Text Box 138"/>
          <p:cNvSpPr txBox="1">
            <a:spLocks noChangeArrowheads="1"/>
          </p:cNvSpPr>
          <p:nvPr/>
        </p:nvSpPr>
        <p:spPr bwMode="auto">
          <a:xfrm>
            <a:off x="0" y="5143500"/>
            <a:ext cx="1289050" cy="214313"/>
          </a:xfrm>
          <a:prstGeom prst="rect">
            <a:avLst/>
          </a:prstGeom>
          <a:noFill/>
          <a:ln w="12700">
            <a:noFill/>
            <a:miter lim="800000"/>
            <a:headEnd/>
            <a:tailEnd/>
          </a:ln>
        </p:spPr>
        <p:txBody>
          <a:bodyPr>
            <a:spAutoFit/>
          </a:bodyPr>
          <a:lstStyle/>
          <a:p>
            <a:pPr>
              <a:spcBef>
                <a:spcPct val="50000"/>
              </a:spcBef>
            </a:pPr>
            <a:r>
              <a:rPr lang="en-US" sz="800"/>
              <a:t>WX / LIGHT DATA</a:t>
            </a:r>
          </a:p>
        </p:txBody>
      </p:sp>
      <p:sp>
        <p:nvSpPr>
          <p:cNvPr id="3108" name="Line 139"/>
          <p:cNvSpPr>
            <a:spLocks noChangeShapeType="1"/>
          </p:cNvSpPr>
          <p:nvPr/>
        </p:nvSpPr>
        <p:spPr bwMode="auto">
          <a:xfrm>
            <a:off x="3797300" y="5613400"/>
            <a:ext cx="0" cy="1790700"/>
          </a:xfrm>
          <a:prstGeom prst="line">
            <a:avLst/>
          </a:prstGeom>
          <a:noFill/>
          <a:ln w="38100">
            <a:solidFill>
              <a:schemeClr val="tx1"/>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4686300" y="8657167"/>
            <a:ext cx="2171700" cy="486833"/>
          </a:xfrm>
        </p:spPr>
        <p:txBody>
          <a:bodyPr/>
          <a:lstStyle/>
          <a:p>
            <a:pPr algn="r"/>
            <a:fld id="{48F97880-CAC6-423F-BE67-CEDEF77E3D06}" type="slidenum">
              <a:rPr lang="en-US"/>
              <a:pPr algn="r"/>
              <a:t>58</a:t>
            </a:fld>
            <a:endParaRPr lang="en-US" dirty="0"/>
          </a:p>
        </p:txBody>
      </p:sp>
      <p:sp>
        <p:nvSpPr>
          <p:cNvPr id="149506" name="Rectangle 2"/>
          <p:cNvSpPr>
            <a:spLocks noChangeArrowheads="1"/>
          </p:cNvSpPr>
          <p:nvPr/>
        </p:nvSpPr>
        <p:spPr bwMode="auto">
          <a:xfrm>
            <a:off x="0" y="50800"/>
            <a:ext cx="6858000" cy="406400"/>
          </a:xfrm>
          <a:prstGeom prst="rect">
            <a:avLst/>
          </a:prstGeom>
          <a:noFill/>
          <a:ln w="12700">
            <a:noFill/>
            <a:miter lim="800000"/>
            <a:headEnd/>
            <a:tailEnd/>
          </a:ln>
          <a:effectLst/>
        </p:spPr>
        <p:txBody>
          <a:bodyPr lIns="111111" tIns="55556" rIns="111111" bIns="55556" anchor="ctr"/>
          <a:lstStyle/>
          <a:p>
            <a:pPr algn="ctr" eaLnBrk="0" hangingPunct="0"/>
            <a:r>
              <a:rPr lang="en-US" sz="2400" b="1" i="1" dirty="0">
                <a:effectLst>
                  <a:outerShdw blurRad="38100" dist="38100" dir="2700000" algn="tl">
                    <a:srgbClr val="000000">
                      <a:alpha val="43137"/>
                    </a:srgbClr>
                  </a:outerShdw>
                </a:effectLst>
                <a:latin typeface="Arial" charset="0"/>
              </a:rPr>
              <a:t>MAINTENANCE OPERATIONS</a:t>
            </a:r>
          </a:p>
        </p:txBody>
      </p:sp>
      <p:sp>
        <p:nvSpPr>
          <p:cNvPr id="149507" name="Rectangle 3"/>
          <p:cNvSpPr>
            <a:spLocks noChangeArrowheads="1"/>
          </p:cNvSpPr>
          <p:nvPr/>
        </p:nvSpPr>
        <p:spPr bwMode="auto">
          <a:xfrm>
            <a:off x="0" y="750048"/>
            <a:ext cx="6858000" cy="8317752"/>
          </a:xfrm>
          <a:prstGeom prst="rect">
            <a:avLst/>
          </a:prstGeom>
          <a:noFill/>
          <a:ln w="12700">
            <a:noFill/>
            <a:miter lim="800000"/>
            <a:headEnd/>
            <a:tailEnd/>
          </a:ln>
          <a:effectLst/>
        </p:spPr>
        <p:txBody>
          <a:bodyPr wrap="square" lIns="131947" tIns="64815" rIns="131947" bIns="64815">
            <a:spAutoFit/>
          </a:bodyPr>
          <a:lstStyle/>
          <a:p>
            <a:pPr defTabSz="1333500" eaLnBrk="0" hangingPunct="0">
              <a:lnSpc>
                <a:spcPct val="90000"/>
              </a:lnSpc>
              <a:tabLst>
                <a:tab pos="1206500" algn="l"/>
              </a:tabLst>
            </a:pPr>
            <a:r>
              <a:rPr lang="en-US" sz="1400" b="1" dirty="0">
                <a:latin typeface="Arial" charset="0"/>
              </a:rPr>
              <a:t>BEFORE / AFTER MISSION</a:t>
            </a:r>
          </a:p>
          <a:p>
            <a:pPr defTabSz="1333500" eaLnBrk="0" hangingPunct="0">
              <a:lnSpc>
                <a:spcPct val="90000"/>
              </a:lnSpc>
              <a:tabLst>
                <a:tab pos="1206500" algn="l"/>
              </a:tabLst>
            </a:pPr>
            <a:r>
              <a:rPr lang="en-US" sz="1400" dirty="0">
                <a:latin typeface="Arial" charset="0"/>
              </a:rPr>
              <a:t>1.  5988E on the following:</a:t>
            </a:r>
          </a:p>
          <a:p>
            <a:pPr lvl="1" indent="-114300" defTabSz="1333500" eaLnBrk="0" hangingPunct="0">
              <a:lnSpc>
                <a:spcPct val="90000"/>
              </a:lnSpc>
              <a:buFont typeface="Wingdings" pitchFamily="2" charset="2"/>
              <a:buChar char="ü"/>
              <a:tabLst>
                <a:tab pos="1206500" algn="l"/>
              </a:tabLst>
            </a:pPr>
            <a:r>
              <a:rPr lang="en-US" sz="1400" dirty="0" smtClean="0">
                <a:latin typeface="Arial" charset="0"/>
              </a:rPr>
              <a:t>Vehicles</a:t>
            </a:r>
          </a:p>
          <a:p>
            <a:pPr lvl="1" indent="-114300" defTabSz="1333500" eaLnBrk="0" hangingPunct="0">
              <a:lnSpc>
                <a:spcPct val="90000"/>
              </a:lnSpc>
              <a:buFont typeface="Wingdings" pitchFamily="2" charset="2"/>
              <a:buChar char="ü"/>
              <a:tabLst>
                <a:tab pos="1206500" algn="l"/>
              </a:tabLst>
            </a:pPr>
            <a:r>
              <a:rPr lang="en-US" sz="1400" dirty="0" smtClean="0">
                <a:latin typeface="Arial" charset="0"/>
              </a:rPr>
              <a:t> LRAS3 Calibration</a:t>
            </a:r>
            <a:endParaRPr lang="en-US" sz="1400" dirty="0">
              <a:latin typeface="Arial" charset="0"/>
            </a:endParaRPr>
          </a:p>
          <a:p>
            <a:pPr lvl="1" indent="-114300" defTabSz="1333500" eaLnBrk="0" hangingPunct="0">
              <a:lnSpc>
                <a:spcPct val="90000"/>
              </a:lnSpc>
              <a:buFont typeface="Wingdings" pitchFamily="2" charset="2"/>
              <a:buChar char="ü"/>
              <a:tabLst>
                <a:tab pos="1206500" algn="l"/>
              </a:tabLst>
            </a:pPr>
            <a:r>
              <a:rPr lang="en-US" sz="1400" dirty="0">
                <a:latin typeface="Arial" charset="0"/>
              </a:rPr>
              <a:t>All crew served weapons</a:t>
            </a:r>
          </a:p>
          <a:p>
            <a:pPr lvl="1" indent="-114300" defTabSz="1333500" eaLnBrk="0" hangingPunct="0">
              <a:lnSpc>
                <a:spcPct val="90000"/>
              </a:lnSpc>
              <a:buFont typeface="Wingdings" pitchFamily="2" charset="2"/>
              <a:buChar char="ü"/>
              <a:tabLst>
                <a:tab pos="1206500" algn="l"/>
              </a:tabLst>
            </a:pPr>
            <a:r>
              <a:rPr lang="en-US" sz="1400" dirty="0">
                <a:latin typeface="Arial" charset="0"/>
              </a:rPr>
              <a:t>All Communications equipment</a:t>
            </a:r>
          </a:p>
          <a:p>
            <a:pPr lvl="1" indent="-114300" defTabSz="1333500" eaLnBrk="0" hangingPunct="0">
              <a:lnSpc>
                <a:spcPct val="90000"/>
              </a:lnSpc>
              <a:buFont typeface="Wingdings" pitchFamily="2" charset="2"/>
              <a:buChar char="ü"/>
              <a:tabLst>
                <a:tab pos="1206500" algn="l"/>
              </a:tabLst>
            </a:pPr>
            <a:r>
              <a:rPr lang="en-US" sz="1400" dirty="0">
                <a:latin typeface="Arial" charset="0"/>
              </a:rPr>
              <a:t>All NVDs</a:t>
            </a:r>
          </a:p>
          <a:p>
            <a:pPr lvl="1" indent="-114300" defTabSz="1333500" eaLnBrk="0" hangingPunct="0">
              <a:lnSpc>
                <a:spcPct val="90000"/>
              </a:lnSpc>
              <a:buFont typeface="Wingdings" pitchFamily="2" charset="2"/>
              <a:buChar char="ü"/>
              <a:tabLst>
                <a:tab pos="1206500" algn="l"/>
              </a:tabLst>
            </a:pPr>
            <a:r>
              <a:rPr lang="en-US" sz="1400" dirty="0">
                <a:latin typeface="Arial" charset="0"/>
              </a:rPr>
              <a:t>All personal weapons</a:t>
            </a:r>
          </a:p>
          <a:p>
            <a:pPr defTabSz="1333500" eaLnBrk="0" hangingPunct="0">
              <a:lnSpc>
                <a:spcPct val="90000"/>
              </a:lnSpc>
              <a:tabLst>
                <a:tab pos="1206500" algn="l"/>
              </a:tabLst>
            </a:pPr>
            <a:r>
              <a:rPr lang="en-US" sz="1400" dirty="0">
                <a:latin typeface="Arial" charset="0"/>
              </a:rPr>
              <a:t>	*if 5988e unavailable turn in 2404</a:t>
            </a:r>
          </a:p>
          <a:p>
            <a:pPr defTabSz="1333500" eaLnBrk="0" hangingPunct="0">
              <a:lnSpc>
                <a:spcPct val="90000"/>
              </a:lnSpc>
              <a:tabLst>
                <a:tab pos="1206500" algn="l"/>
              </a:tabLst>
            </a:pPr>
            <a:r>
              <a:rPr lang="en-US" sz="1400" dirty="0">
                <a:latin typeface="Arial" charset="0"/>
              </a:rPr>
              <a:t>2.	Before LOGPAC is complete turn in one copy of 5988e  to  PSG, second copy goes in log book </a:t>
            </a:r>
          </a:p>
          <a:p>
            <a:pPr defTabSz="1333500" eaLnBrk="0" hangingPunct="0">
              <a:lnSpc>
                <a:spcPct val="90000"/>
              </a:lnSpc>
              <a:tabLst>
                <a:tab pos="1206500" algn="l"/>
              </a:tabLst>
            </a:pPr>
            <a:r>
              <a:rPr lang="en-US" sz="1400" dirty="0">
                <a:latin typeface="Arial" charset="0"/>
              </a:rPr>
              <a:t>3.  XO/1SG will coordinate with maintenance to bring mechanics forward with LOGPAC to LRP or brought to SQDN TOC to verify parts</a:t>
            </a:r>
          </a:p>
          <a:p>
            <a:pPr defTabSz="1333500" eaLnBrk="0" hangingPunct="0">
              <a:lnSpc>
                <a:spcPct val="90000"/>
              </a:lnSpc>
              <a:tabLst>
                <a:tab pos="1206500" algn="l"/>
              </a:tabLst>
            </a:pPr>
            <a:r>
              <a:rPr lang="en-US" sz="1400" dirty="0">
                <a:latin typeface="Arial" charset="0"/>
              </a:rPr>
              <a:t>4.  Parts will be replaced as soon as they are received unless it interferes with the mission</a:t>
            </a:r>
          </a:p>
          <a:p>
            <a:pPr defTabSz="1333500" eaLnBrk="0" hangingPunct="0">
              <a:lnSpc>
                <a:spcPct val="90000"/>
              </a:lnSpc>
              <a:tabLst>
                <a:tab pos="1206500" algn="l"/>
              </a:tabLst>
            </a:pPr>
            <a:endParaRPr lang="en-US" sz="1400" dirty="0">
              <a:latin typeface="Arial" charset="0"/>
            </a:endParaRPr>
          </a:p>
          <a:p>
            <a:pPr defTabSz="1333500" eaLnBrk="0" hangingPunct="0">
              <a:lnSpc>
                <a:spcPct val="90000"/>
              </a:lnSpc>
              <a:tabLst>
                <a:tab pos="1206500" algn="l"/>
              </a:tabLst>
            </a:pPr>
            <a:r>
              <a:rPr lang="en-US" sz="1400" b="1" dirty="0">
                <a:latin typeface="Arial" charset="0"/>
              </a:rPr>
              <a:t>DURING MISSION</a:t>
            </a:r>
          </a:p>
          <a:p>
            <a:pPr defTabSz="1333500" eaLnBrk="0" hangingPunct="0">
              <a:lnSpc>
                <a:spcPct val="90000"/>
              </a:lnSpc>
              <a:tabLst>
                <a:tab pos="1206500" algn="l"/>
              </a:tabLst>
            </a:pPr>
            <a:r>
              <a:rPr lang="en-US" sz="1400" dirty="0">
                <a:latin typeface="Arial" charset="0"/>
              </a:rPr>
              <a:t>1. If a vehicle breaks down during a mission:</a:t>
            </a:r>
          </a:p>
          <a:p>
            <a:pPr lvl="1" indent="-114300" defTabSz="1333500" eaLnBrk="0" hangingPunct="0">
              <a:lnSpc>
                <a:spcPct val="90000"/>
              </a:lnSpc>
              <a:buFont typeface="Wingdings" pitchFamily="2" charset="2"/>
              <a:buChar char="ü"/>
              <a:tabLst>
                <a:tab pos="1206500" algn="l"/>
              </a:tabLst>
            </a:pPr>
            <a:r>
              <a:rPr lang="en-US" sz="1400" dirty="0">
                <a:latin typeface="Arial" charset="0"/>
              </a:rPr>
              <a:t>Immediately notify PL/ PSG</a:t>
            </a:r>
          </a:p>
          <a:p>
            <a:pPr lvl="1" indent="-114300" defTabSz="1333500" eaLnBrk="0" hangingPunct="0">
              <a:lnSpc>
                <a:spcPct val="90000"/>
              </a:lnSpc>
              <a:buFont typeface="Wingdings" pitchFamily="2" charset="2"/>
              <a:buChar char="ü"/>
              <a:tabLst>
                <a:tab pos="1206500" algn="l"/>
              </a:tabLst>
            </a:pPr>
            <a:r>
              <a:rPr lang="en-US" sz="1400" dirty="0">
                <a:latin typeface="Arial" charset="0"/>
              </a:rPr>
              <a:t>Try to move to hide position</a:t>
            </a:r>
          </a:p>
          <a:p>
            <a:pPr lvl="1" indent="-114300" defTabSz="1333500" eaLnBrk="0" hangingPunct="0">
              <a:lnSpc>
                <a:spcPct val="90000"/>
              </a:lnSpc>
              <a:buFont typeface="Wingdings" pitchFamily="2" charset="2"/>
              <a:buChar char="ü"/>
              <a:tabLst>
                <a:tab pos="1206500" algn="l"/>
              </a:tabLst>
            </a:pPr>
            <a:r>
              <a:rPr lang="en-US" sz="1400" dirty="0">
                <a:latin typeface="Arial" charset="0"/>
              </a:rPr>
              <a:t>Wingman moves away and provides </a:t>
            </a:r>
            <a:r>
              <a:rPr lang="en-US" sz="1400" dirty="0" err="1">
                <a:latin typeface="Arial" charset="0"/>
              </a:rPr>
              <a:t>overwatch</a:t>
            </a:r>
            <a:r>
              <a:rPr lang="en-US" sz="1400" dirty="0">
                <a:latin typeface="Arial" charset="0"/>
              </a:rPr>
              <a:t> while self recovery is attempted</a:t>
            </a:r>
          </a:p>
          <a:p>
            <a:pPr lvl="1" indent="-114300" defTabSz="1333500" eaLnBrk="0" hangingPunct="0">
              <a:lnSpc>
                <a:spcPct val="90000"/>
              </a:lnSpc>
              <a:buFont typeface="Wingdings" pitchFamily="2" charset="2"/>
              <a:buChar char="ü"/>
              <a:tabLst>
                <a:tab pos="1206500" algn="l"/>
              </a:tabLst>
            </a:pPr>
            <a:r>
              <a:rPr lang="en-US" sz="1400" dirty="0">
                <a:latin typeface="Arial" charset="0"/>
              </a:rPr>
              <a:t>Crew has 1/2 hour to recover vehicle before it is sent to </a:t>
            </a:r>
            <a:r>
              <a:rPr lang="en-US" sz="1400" dirty="0" smtClean="0">
                <a:latin typeface="Arial" charset="0"/>
              </a:rPr>
              <a:t>CTCP</a:t>
            </a:r>
            <a:endParaRPr lang="en-US" sz="1400" dirty="0">
              <a:latin typeface="Arial" charset="0"/>
            </a:endParaRPr>
          </a:p>
          <a:p>
            <a:pPr defTabSz="1333500" eaLnBrk="0" hangingPunct="0">
              <a:lnSpc>
                <a:spcPct val="90000"/>
              </a:lnSpc>
              <a:tabLst>
                <a:tab pos="1206500" algn="l"/>
              </a:tabLst>
            </a:pPr>
            <a:r>
              <a:rPr lang="en-US" sz="1400" dirty="0">
                <a:latin typeface="Arial" charset="0"/>
              </a:rPr>
              <a:t>2.  If vehicle is not recovered in 1/2 hour wingman vehicle picks up the crew.  The Section Sergeant and  two soldiers stay with disabled vehicle</a:t>
            </a:r>
          </a:p>
          <a:p>
            <a:pPr lvl="1" indent="-114300" defTabSz="1333500" eaLnBrk="0" hangingPunct="0">
              <a:lnSpc>
                <a:spcPct val="90000"/>
              </a:lnSpc>
              <a:buFont typeface="Wingdings" pitchFamily="2" charset="2"/>
              <a:buChar char="ü"/>
              <a:tabLst>
                <a:tab pos="1206500" algn="l"/>
              </a:tabLst>
            </a:pPr>
            <a:r>
              <a:rPr lang="en-US" sz="1400" dirty="0">
                <a:latin typeface="Arial" charset="0"/>
              </a:rPr>
              <a:t>Remove all sensitive items</a:t>
            </a:r>
          </a:p>
          <a:p>
            <a:pPr lvl="1" indent="-114300" defTabSz="1333500" eaLnBrk="0" hangingPunct="0">
              <a:lnSpc>
                <a:spcPct val="90000"/>
              </a:lnSpc>
              <a:buFont typeface="Wingdings" pitchFamily="2" charset="2"/>
              <a:buChar char="ü"/>
              <a:tabLst>
                <a:tab pos="1206500" algn="l"/>
              </a:tabLst>
            </a:pPr>
            <a:r>
              <a:rPr lang="en-US" sz="1400" dirty="0" err="1">
                <a:latin typeface="Arial" charset="0"/>
              </a:rPr>
              <a:t>Manpack</a:t>
            </a:r>
            <a:r>
              <a:rPr lang="en-US" sz="1400" dirty="0">
                <a:latin typeface="Arial" charset="0"/>
              </a:rPr>
              <a:t> 1 radio</a:t>
            </a:r>
          </a:p>
          <a:p>
            <a:pPr lvl="1" indent="-114300" defTabSz="1333500" eaLnBrk="0" hangingPunct="0">
              <a:lnSpc>
                <a:spcPct val="90000"/>
              </a:lnSpc>
              <a:buFont typeface="Wingdings" pitchFamily="2" charset="2"/>
              <a:buChar char="ü"/>
              <a:tabLst>
                <a:tab pos="1206500" algn="l"/>
              </a:tabLst>
            </a:pPr>
            <a:r>
              <a:rPr lang="en-US" sz="1400" dirty="0">
                <a:latin typeface="Arial" charset="0"/>
              </a:rPr>
              <a:t>Sends 10 digit grid to position</a:t>
            </a:r>
          </a:p>
          <a:p>
            <a:pPr lvl="1" indent="-114300" defTabSz="1333500" eaLnBrk="0" hangingPunct="0">
              <a:lnSpc>
                <a:spcPct val="90000"/>
              </a:lnSpc>
              <a:buFont typeface="Wingdings" pitchFamily="2" charset="2"/>
              <a:buChar char="ü"/>
              <a:tabLst>
                <a:tab pos="1206500" algn="l"/>
              </a:tabLst>
            </a:pPr>
            <a:r>
              <a:rPr lang="en-US" sz="1400" dirty="0">
                <a:latin typeface="Arial" charset="0"/>
              </a:rPr>
              <a:t> Crew remaining moves into position to </a:t>
            </a:r>
            <a:r>
              <a:rPr lang="en-US" sz="1400" dirty="0" err="1">
                <a:latin typeface="Arial" charset="0"/>
              </a:rPr>
              <a:t>overwatch</a:t>
            </a:r>
            <a:r>
              <a:rPr lang="en-US" sz="1400" dirty="0">
                <a:latin typeface="Arial" charset="0"/>
              </a:rPr>
              <a:t> vehicle if not in hide, camouflage vehicle if in hide</a:t>
            </a:r>
          </a:p>
          <a:p>
            <a:pPr defTabSz="1333500" eaLnBrk="0" hangingPunct="0">
              <a:lnSpc>
                <a:spcPct val="90000"/>
              </a:lnSpc>
              <a:tabLst>
                <a:tab pos="1206500" algn="l"/>
              </a:tabLst>
            </a:pPr>
            <a:r>
              <a:rPr lang="en-US" sz="1400" dirty="0">
                <a:latin typeface="Arial" charset="0"/>
              </a:rPr>
              <a:t>3.  PSG coordinates for recovery assets or moves forward to pull vehicle </a:t>
            </a:r>
            <a:r>
              <a:rPr lang="en-US" sz="1400" dirty="0" smtClean="0">
                <a:latin typeface="Arial" charset="0"/>
              </a:rPr>
              <a:t>back</a:t>
            </a:r>
            <a:endParaRPr lang="en-US" sz="1400" dirty="0">
              <a:latin typeface="Arial" charset="0"/>
            </a:endParaRPr>
          </a:p>
          <a:p>
            <a:pPr defTabSz="1333500" eaLnBrk="0" hangingPunct="0">
              <a:lnSpc>
                <a:spcPct val="90000"/>
              </a:lnSpc>
              <a:tabLst>
                <a:tab pos="1206500" algn="l"/>
              </a:tabLst>
            </a:pPr>
            <a:r>
              <a:rPr lang="en-US" sz="1400" dirty="0">
                <a:latin typeface="Arial" charset="0"/>
              </a:rPr>
              <a:t>4.  If vehicle is found by enemy remaining crew begins escape and evasion    techniques to link up with platoon</a:t>
            </a:r>
          </a:p>
          <a:p>
            <a:pPr defTabSz="1333500" eaLnBrk="0" hangingPunct="0">
              <a:lnSpc>
                <a:spcPct val="90000"/>
              </a:lnSpc>
              <a:spcBef>
                <a:spcPct val="50000"/>
              </a:spcBef>
              <a:tabLst>
                <a:tab pos="1206500" algn="l"/>
              </a:tabLst>
            </a:pPr>
            <a:r>
              <a:rPr lang="en-US" sz="1400" dirty="0">
                <a:latin typeface="Arial" charset="0"/>
              </a:rPr>
              <a:t>5.  During mission vehicles will be recovered to supporting SQDN CTCP (ID in OPORD).  </a:t>
            </a:r>
          </a:p>
          <a:p>
            <a:pPr lvl="1" indent="-114300" defTabSz="1333500" eaLnBrk="0" hangingPunct="0">
              <a:lnSpc>
                <a:spcPct val="90000"/>
              </a:lnSpc>
              <a:spcBef>
                <a:spcPct val="50000"/>
              </a:spcBef>
              <a:buFont typeface="Wingdings" pitchFamily="2" charset="2"/>
              <a:buChar char="ü"/>
              <a:tabLst>
                <a:tab pos="1206500" algn="l"/>
              </a:tabLst>
            </a:pPr>
            <a:r>
              <a:rPr lang="en-US" sz="1400" dirty="0">
                <a:latin typeface="Arial" charset="0"/>
              </a:rPr>
              <a:t>Once the battle is in the R&amp;S phase Troop will receive priority of maintenance and parts.  </a:t>
            </a:r>
          </a:p>
          <a:p>
            <a:pPr lvl="1" indent="-114300" defTabSz="1333500" eaLnBrk="0" hangingPunct="0">
              <a:lnSpc>
                <a:spcPct val="90000"/>
              </a:lnSpc>
              <a:spcBef>
                <a:spcPct val="50000"/>
              </a:spcBef>
              <a:buFont typeface="Wingdings" pitchFamily="2" charset="2"/>
              <a:buChar char="ü"/>
              <a:tabLst>
                <a:tab pos="1206500" algn="l"/>
              </a:tabLst>
            </a:pPr>
            <a:r>
              <a:rPr lang="en-US" sz="1400" dirty="0">
                <a:latin typeface="Arial" charset="0"/>
              </a:rPr>
              <a:t>If part is on hand SQDN will replace/repair.</a:t>
            </a:r>
          </a:p>
          <a:p>
            <a:pPr lvl="1" indent="-114300" defTabSz="1333500" eaLnBrk="0" hangingPunct="0">
              <a:lnSpc>
                <a:spcPct val="90000"/>
              </a:lnSpc>
              <a:spcBef>
                <a:spcPct val="50000"/>
              </a:spcBef>
              <a:buFont typeface="Wingdings" pitchFamily="2" charset="2"/>
              <a:buChar char="ü"/>
              <a:tabLst>
                <a:tab pos="1206500" algn="l"/>
              </a:tabLst>
            </a:pPr>
            <a:r>
              <a:rPr lang="en-US" sz="1400" dirty="0">
                <a:latin typeface="Arial" charset="0"/>
              </a:rPr>
              <a:t>If parts are not on hand vehicle will be moved to HHC BDE (vehicles will only remain in SQDN CTCP for 6 hours</a:t>
            </a:r>
            <a:r>
              <a:rPr lang="en-US" sz="1400" dirty="0" smtClean="0">
                <a:latin typeface="Arial" charset="0"/>
              </a:rPr>
              <a:t>)</a:t>
            </a:r>
            <a:endParaRPr lang="en-US" sz="1400" dirty="0">
              <a:latin typeface="Arial"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Text Box 7"/>
          <p:cNvSpPr txBox="1">
            <a:spLocks noChangeArrowheads="1"/>
          </p:cNvSpPr>
          <p:nvPr/>
        </p:nvSpPr>
        <p:spPr bwMode="auto">
          <a:xfrm>
            <a:off x="457200" y="228600"/>
            <a:ext cx="5943600" cy="8906411"/>
          </a:xfrm>
          <a:prstGeom prst="rect">
            <a:avLst/>
          </a:prstGeom>
          <a:noFill/>
          <a:ln w="9525">
            <a:noFill/>
            <a:miter lim="800000"/>
            <a:headEnd/>
            <a:tailEnd/>
          </a:ln>
          <a:effectLst/>
        </p:spPr>
        <p:txBody>
          <a:bodyPr wrap="square">
            <a:spAutoFit/>
          </a:bodyPr>
          <a:lstStyle/>
          <a:p>
            <a:pPr marL="228600" indent="-228600" algn="ctr" fontAlgn="base">
              <a:spcBef>
                <a:spcPct val="0"/>
              </a:spcBef>
              <a:spcAft>
                <a:spcPct val="0"/>
              </a:spcAft>
            </a:pPr>
            <a:r>
              <a:rPr lang="en-US" sz="2400" b="1" i="1" dirty="0">
                <a:solidFill>
                  <a:srgbClr val="000000"/>
                </a:solidFill>
                <a:effectLst>
                  <a:outerShdw blurRad="38100" dist="38100" dir="2700000" algn="tl">
                    <a:srgbClr val="000000">
                      <a:alpha val="43137"/>
                    </a:srgbClr>
                  </a:outerShdw>
                </a:effectLst>
                <a:latin typeface="Arial" pitchFamily="34" charset="0"/>
                <a:cs typeface="Arial" pitchFamily="34" charset="0"/>
              </a:rPr>
              <a:t>BASIC LOAD </a:t>
            </a:r>
          </a:p>
          <a:p>
            <a:pPr marL="228600" indent="-228600" fontAlgn="base">
              <a:spcBef>
                <a:spcPct val="0"/>
              </a:spcBef>
              <a:spcAft>
                <a:spcPct val="0"/>
              </a:spcAft>
              <a:buSzPct val="100000"/>
            </a:pPr>
            <a:endParaRPr lang="en-US" sz="1200" dirty="0" smtClean="0">
              <a:solidFill>
                <a:srgbClr val="000000"/>
              </a:solidFill>
              <a:latin typeface="Arial" pitchFamily="34" charset="0"/>
              <a:cs typeface="Arial" pitchFamily="34" charset="0"/>
            </a:endParaRPr>
          </a:p>
          <a:p>
            <a:pPr marL="228600" indent="-228600" fontAlgn="base">
              <a:spcBef>
                <a:spcPct val="0"/>
              </a:spcBef>
              <a:spcAft>
                <a:spcPct val="0"/>
              </a:spcAft>
              <a:buSzPct val="100000"/>
            </a:pPr>
            <a:endParaRPr lang="en-US" sz="1200" dirty="0" smtClean="0">
              <a:solidFill>
                <a:srgbClr val="000000"/>
              </a:solidFill>
              <a:latin typeface="Arial" pitchFamily="34" charset="0"/>
              <a:cs typeface="Arial" pitchFamily="34" charset="0"/>
            </a:endParaRPr>
          </a:p>
          <a:p>
            <a:pPr marL="228600" indent="-228600" fontAlgn="base">
              <a:spcBef>
                <a:spcPct val="0"/>
              </a:spcBef>
              <a:spcAft>
                <a:spcPct val="0"/>
              </a:spcAft>
              <a:buSzPct val="100000"/>
            </a:pPr>
            <a:r>
              <a:rPr lang="en-US" sz="1200" dirty="0" smtClean="0">
                <a:solidFill>
                  <a:srgbClr val="000000"/>
                </a:solidFill>
                <a:latin typeface="Arial" pitchFamily="34" charset="0"/>
                <a:cs typeface="Arial" pitchFamily="34" charset="0"/>
              </a:rPr>
              <a:t>This </a:t>
            </a:r>
            <a:r>
              <a:rPr lang="en-US" sz="1200" dirty="0">
                <a:solidFill>
                  <a:srgbClr val="000000"/>
                </a:solidFill>
                <a:latin typeface="Arial" pitchFamily="34" charset="0"/>
                <a:cs typeface="Arial" pitchFamily="34" charset="0"/>
              </a:rPr>
              <a:t>card prescribes basic loads and load plan for </a:t>
            </a:r>
            <a:r>
              <a:rPr lang="en-US" sz="1200" dirty="0" smtClean="0">
                <a:solidFill>
                  <a:srgbClr val="000000"/>
                </a:solidFill>
                <a:latin typeface="Arial" pitchFamily="34" charset="0"/>
                <a:cs typeface="Arial" pitchFamily="34" charset="0"/>
              </a:rPr>
              <a:t>Strykers. </a:t>
            </a:r>
            <a:endParaRPr lang="en-US" sz="1200" dirty="0">
              <a:solidFill>
                <a:srgbClr val="000000"/>
              </a:solidFill>
              <a:latin typeface="Arial" pitchFamily="34" charset="0"/>
              <a:cs typeface="Arial" pitchFamily="34" charset="0"/>
            </a:endParaRPr>
          </a:p>
          <a:p>
            <a:pPr marL="228600" indent="-228600" fontAlgn="base">
              <a:spcBef>
                <a:spcPct val="0"/>
              </a:spcBef>
              <a:spcAft>
                <a:spcPct val="0"/>
              </a:spcAft>
              <a:buSzPct val="100000"/>
              <a:buFontTx/>
              <a:buAutoNum type="arabicPeriod"/>
            </a:pPr>
            <a:endParaRPr lang="en-US" sz="1200" dirty="0">
              <a:solidFill>
                <a:srgbClr val="000000"/>
              </a:solidFill>
              <a:latin typeface="Arial" pitchFamily="34" charset="0"/>
              <a:cs typeface="Arial" pitchFamily="34" charset="0"/>
            </a:endParaRPr>
          </a:p>
          <a:p>
            <a:pPr marL="228600" indent="-228600" fontAlgn="base">
              <a:spcBef>
                <a:spcPct val="0"/>
              </a:spcBef>
              <a:spcAft>
                <a:spcPct val="0"/>
              </a:spcAft>
              <a:buSzPct val="100000"/>
            </a:pPr>
            <a:r>
              <a:rPr lang="en-US" sz="1200" b="1" dirty="0">
                <a:solidFill>
                  <a:srgbClr val="000000"/>
                </a:solidFill>
                <a:latin typeface="Arial" pitchFamily="34" charset="0"/>
                <a:cs typeface="Arial" pitchFamily="34" charset="0"/>
              </a:rPr>
              <a:t>Basic load commodities:</a:t>
            </a:r>
            <a:r>
              <a:rPr lang="en-US" sz="1200" dirty="0">
                <a:solidFill>
                  <a:srgbClr val="000000"/>
                </a:solidFill>
                <a:latin typeface="Arial" pitchFamily="34" charset="0"/>
                <a:cs typeface="Arial" pitchFamily="34" charset="0"/>
              </a:rPr>
              <a:t> </a:t>
            </a:r>
          </a:p>
          <a:p>
            <a:pPr marL="228600" indent="-228600" fontAlgn="base">
              <a:spcBef>
                <a:spcPct val="0"/>
              </a:spcBef>
              <a:spcAft>
                <a:spcPct val="0"/>
              </a:spcAft>
              <a:buSzPct val="100000"/>
              <a:buFontTx/>
              <a:buAutoNum type="arabicPeriod"/>
            </a:pPr>
            <a:r>
              <a:rPr lang="en-US" sz="1200" dirty="0">
                <a:solidFill>
                  <a:srgbClr val="000000"/>
                </a:solidFill>
                <a:latin typeface="Arial" pitchFamily="34" charset="0"/>
                <a:cs typeface="Arial" pitchFamily="34" charset="0"/>
              </a:rPr>
              <a:t>Class I: </a:t>
            </a:r>
          </a:p>
          <a:p>
            <a:pPr marL="685800" lvl="1" indent="-228600" fontAlgn="base">
              <a:spcBef>
                <a:spcPct val="0"/>
              </a:spcBef>
              <a:spcAft>
                <a:spcPct val="0"/>
              </a:spcAft>
              <a:buSzPct val="100000"/>
              <a:buFontTx/>
              <a:buAutoNum type="arabicPeriod"/>
            </a:pPr>
            <a:r>
              <a:rPr lang="en-US" sz="1200" dirty="0">
                <a:solidFill>
                  <a:srgbClr val="000000"/>
                </a:solidFill>
                <a:latin typeface="Arial" pitchFamily="34" charset="0"/>
                <a:cs typeface="Arial" pitchFamily="34" charset="0"/>
              </a:rPr>
              <a:t>Three-day supply of MREs upon initial deployment per </a:t>
            </a:r>
            <a:r>
              <a:rPr lang="en-US" sz="1200" dirty="0" smtClean="0">
                <a:solidFill>
                  <a:srgbClr val="000000"/>
                </a:solidFill>
                <a:latin typeface="Arial" pitchFamily="34" charset="0"/>
                <a:cs typeface="Arial" pitchFamily="34" charset="0"/>
              </a:rPr>
              <a:t>RV</a:t>
            </a:r>
            <a:endParaRPr lang="en-US" sz="1200" dirty="0">
              <a:solidFill>
                <a:srgbClr val="000000"/>
              </a:solidFill>
              <a:latin typeface="Arial" pitchFamily="34" charset="0"/>
              <a:cs typeface="Arial" pitchFamily="34" charset="0"/>
            </a:endParaRPr>
          </a:p>
          <a:p>
            <a:pPr marL="685800" lvl="1" indent="-228600" fontAlgn="base">
              <a:spcBef>
                <a:spcPct val="0"/>
              </a:spcBef>
              <a:spcAft>
                <a:spcPct val="0"/>
              </a:spcAft>
              <a:buSzPct val="100000"/>
              <a:buFontTx/>
              <a:buAutoNum type="arabicPeriod"/>
            </a:pPr>
            <a:r>
              <a:rPr lang="en-US" sz="1200" dirty="0">
                <a:solidFill>
                  <a:srgbClr val="000000"/>
                </a:solidFill>
                <a:latin typeface="Arial" pitchFamily="34" charset="0"/>
                <a:cs typeface="Arial" pitchFamily="34" charset="0"/>
              </a:rPr>
              <a:t>Water: </a:t>
            </a:r>
          </a:p>
          <a:p>
            <a:pPr marL="685800" lvl="1" indent="-228600" fontAlgn="base">
              <a:spcBef>
                <a:spcPct val="0"/>
              </a:spcBef>
              <a:spcAft>
                <a:spcPct val="0"/>
              </a:spcAft>
              <a:buSzPct val="100000"/>
              <a:buFontTx/>
              <a:buAutoNum type="arabicPeriod"/>
            </a:pPr>
            <a:r>
              <a:rPr lang="en-US" sz="1200" dirty="0">
                <a:solidFill>
                  <a:srgbClr val="000000"/>
                </a:solidFill>
                <a:latin typeface="Arial" pitchFamily="34" charset="0"/>
                <a:cs typeface="Arial" pitchFamily="34" charset="0"/>
              </a:rPr>
              <a:t>2 Five Gallon Containers</a:t>
            </a:r>
          </a:p>
          <a:p>
            <a:pPr marL="228600" indent="-228600" fontAlgn="base">
              <a:spcBef>
                <a:spcPct val="0"/>
              </a:spcBef>
              <a:spcAft>
                <a:spcPct val="0"/>
              </a:spcAft>
              <a:buSzPct val="100000"/>
              <a:buFontTx/>
              <a:buAutoNum type="arabicPeriod"/>
            </a:pPr>
            <a:r>
              <a:rPr lang="en-US" sz="1200" dirty="0">
                <a:solidFill>
                  <a:srgbClr val="000000"/>
                </a:solidFill>
                <a:latin typeface="Arial" pitchFamily="34" charset="0"/>
                <a:cs typeface="Arial" pitchFamily="34" charset="0"/>
              </a:rPr>
              <a:t>Class II: </a:t>
            </a:r>
          </a:p>
          <a:p>
            <a:pPr marL="685800" lvl="1" indent="-228600" fontAlgn="base">
              <a:spcBef>
                <a:spcPct val="0"/>
              </a:spcBef>
              <a:spcAft>
                <a:spcPct val="0"/>
              </a:spcAft>
              <a:buSzPct val="100000"/>
              <a:buFontTx/>
              <a:buAutoNum type="arabicPeriod"/>
            </a:pPr>
            <a:r>
              <a:rPr lang="en-US" sz="1200" dirty="0">
                <a:solidFill>
                  <a:srgbClr val="000000"/>
                </a:solidFill>
                <a:latin typeface="Arial" pitchFamily="34" charset="0"/>
                <a:cs typeface="Arial" pitchFamily="34" charset="0"/>
              </a:rPr>
              <a:t>Cleaning supplies </a:t>
            </a:r>
          </a:p>
          <a:p>
            <a:pPr marL="685800" lvl="1" indent="-228600" fontAlgn="base">
              <a:spcBef>
                <a:spcPct val="0"/>
              </a:spcBef>
              <a:spcAft>
                <a:spcPct val="0"/>
              </a:spcAft>
              <a:buSzPct val="100000"/>
              <a:buFontTx/>
              <a:buAutoNum type="arabicPeriod"/>
            </a:pPr>
            <a:r>
              <a:rPr lang="en-US" sz="1200" dirty="0">
                <a:solidFill>
                  <a:srgbClr val="000000"/>
                </a:solidFill>
                <a:latin typeface="Arial" pitchFamily="34" charset="0"/>
                <a:cs typeface="Arial" pitchFamily="34" charset="0"/>
              </a:rPr>
              <a:t>Chemlights </a:t>
            </a:r>
          </a:p>
          <a:p>
            <a:pPr marL="685800" lvl="1" indent="-228600" fontAlgn="base">
              <a:spcBef>
                <a:spcPct val="0"/>
              </a:spcBef>
              <a:spcAft>
                <a:spcPct val="0"/>
              </a:spcAft>
              <a:buSzPct val="100000"/>
              <a:buFontTx/>
              <a:buAutoNum type="arabicPeriod"/>
            </a:pPr>
            <a:r>
              <a:rPr lang="en-US" sz="1200" dirty="0">
                <a:solidFill>
                  <a:srgbClr val="000000"/>
                </a:solidFill>
                <a:latin typeface="Arial" pitchFamily="34" charset="0"/>
                <a:cs typeface="Arial" pitchFamily="34" charset="0"/>
              </a:rPr>
              <a:t>1 box BA30 batteries </a:t>
            </a:r>
          </a:p>
          <a:p>
            <a:pPr marL="685800" lvl="1" indent="-228600" fontAlgn="base">
              <a:spcBef>
                <a:spcPct val="0"/>
              </a:spcBef>
              <a:spcAft>
                <a:spcPct val="0"/>
              </a:spcAft>
              <a:buSzPct val="100000"/>
              <a:buFontTx/>
              <a:buAutoNum type="arabicPeriod"/>
            </a:pPr>
            <a:r>
              <a:rPr lang="en-US" sz="1200" dirty="0">
                <a:solidFill>
                  <a:srgbClr val="000000"/>
                </a:solidFill>
                <a:latin typeface="Arial" pitchFamily="34" charset="0"/>
                <a:cs typeface="Arial" pitchFamily="34" charset="0"/>
              </a:rPr>
              <a:t>Four 6-volt batteries (during miles training) </a:t>
            </a:r>
          </a:p>
          <a:p>
            <a:pPr marL="685800" lvl="1" indent="-228600" fontAlgn="base">
              <a:spcBef>
                <a:spcPct val="0"/>
              </a:spcBef>
              <a:spcAft>
                <a:spcPct val="0"/>
              </a:spcAft>
              <a:buSzPct val="100000"/>
              <a:buFontTx/>
              <a:buAutoNum type="arabicPeriod"/>
            </a:pPr>
            <a:r>
              <a:rPr lang="en-US" sz="1200" dirty="0">
                <a:solidFill>
                  <a:srgbClr val="000000"/>
                </a:solidFill>
                <a:latin typeface="Arial" pitchFamily="34" charset="0"/>
                <a:cs typeface="Arial" pitchFamily="34" charset="0"/>
              </a:rPr>
              <a:t>12 AA batteries </a:t>
            </a:r>
          </a:p>
          <a:p>
            <a:pPr marL="685800" lvl="1" indent="-228600" fontAlgn="base">
              <a:spcBef>
                <a:spcPct val="0"/>
              </a:spcBef>
              <a:spcAft>
                <a:spcPct val="0"/>
              </a:spcAft>
              <a:buSzPct val="100000"/>
              <a:buFontTx/>
              <a:buAutoNum type="arabicPeriod"/>
            </a:pPr>
            <a:r>
              <a:rPr lang="en-US" sz="1200" dirty="0">
                <a:solidFill>
                  <a:srgbClr val="000000"/>
                </a:solidFill>
                <a:latin typeface="Arial" pitchFamily="34" charset="0"/>
                <a:cs typeface="Arial" pitchFamily="34" charset="0"/>
              </a:rPr>
              <a:t>TRP marking panel </a:t>
            </a:r>
          </a:p>
          <a:p>
            <a:pPr marL="228600" indent="-228600" fontAlgn="base">
              <a:spcBef>
                <a:spcPct val="0"/>
              </a:spcBef>
              <a:spcAft>
                <a:spcPct val="0"/>
              </a:spcAft>
              <a:buSzPct val="100000"/>
              <a:buFontTx/>
              <a:buAutoNum type="arabicPeriod"/>
            </a:pPr>
            <a:r>
              <a:rPr lang="en-US" sz="1200" dirty="0">
                <a:solidFill>
                  <a:srgbClr val="000000"/>
                </a:solidFill>
                <a:latin typeface="Arial" pitchFamily="34" charset="0"/>
                <a:cs typeface="Arial" pitchFamily="34" charset="0"/>
              </a:rPr>
              <a:t>Class III: (per platoon) </a:t>
            </a:r>
          </a:p>
          <a:p>
            <a:pPr marL="685800" lvl="1" indent="-228600" fontAlgn="base">
              <a:spcBef>
                <a:spcPct val="0"/>
              </a:spcBef>
              <a:spcAft>
                <a:spcPct val="0"/>
              </a:spcAft>
              <a:buSzPct val="100000"/>
              <a:buFontTx/>
              <a:buAutoNum type="arabicPeriod"/>
            </a:pPr>
            <a:r>
              <a:rPr lang="en-US" sz="1200" dirty="0">
                <a:solidFill>
                  <a:srgbClr val="000000"/>
                </a:solidFill>
                <a:latin typeface="Arial" pitchFamily="34" charset="0"/>
                <a:cs typeface="Arial" pitchFamily="34" charset="0"/>
              </a:rPr>
              <a:t>One 5-gal can 10 wt </a:t>
            </a:r>
          </a:p>
          <a:p>
            <a:pPr marL="685800" lvl="1" indent="-228600" fontAlgn="base">
              <a:spcBef>
                <a:spcPct val="0"/>
              </a:spcBef>
              <a:spcAft>
                <a:spcPct val="0"/>
              </a:spcAft>
              <a:buSzPct val="100000"/>
              <a:buFontTx/>
              <a:buAutoNum type="arabicPeriod"/>
            </a:pPr>
            <a:r>
              <a:rPr lang="en-US" sz="1200" dirty="0">
                <a:solidFill>
                  <a:srgbClr val="000000"/>
                </a:solidFill>
                <a:latin typeface="Arial" pitchFamily="34" charset="0"/>
                <a:cs typeface="Arial" pitchFamily="34" charset="0"/>
              </a:rPr>
              <a:t>One container breakfree </a:t>
            </a:r>
          </a:p>
          <a:p>
            <a:pPr marL="685800" lvl="1" indent="-228600" fontAlgn="base">
              <a:spcBef>
                <a:spcPct val="0"/>
              </a:spcBef>
              <a:spcAft>
                <a:spcPct val="0"/>
              </a:spcAft>
              <a:buSzPct val="100000"/>
              <a:buFontTx/>
              <a:buAutoNum type="arabicPeriod"/>
            </a:pPr>
            <a:r>
              <a:rPr lang="en-US" sz="1200" dirty="0">
                <a:solidFill>
                  <a:srgbClr val="000000"/>
                </a:solidFill>
                <a:latin typeface="Arial" pitchFamily="34" charset="0"/>
                <a:cs typeface="Arial" pitchFamily="34" charset="0"/>
              </a:rPr>
              <a:t>Five gallons antifreeze </a:t>
            </a:r>
          </a:p>
          <a:p>
            <a:pPr marL="685800" lvl="1" indent="-228600" fontAlgn="base">
              <a:spcBef>
                <a:spcPct val="0"/>
              </a:spcBef>
              <a:spcAft>
                <a:spcPct val="0"/>
              </a:spcAft>
              <a:buSzPct val="100000"/>
              <a:buFontTx/>
              <a:buAutoNum type="arabicPeriod"/>
            </a:pPr>
            <a:r>
              <a:rPr lang="en-US" sz="1200" dirty="0">
                <a:solidFill>
                  <a:srgbClr val="000000"/>
                </a:solidFill>
                <a:latin typeface="Arial" pitchFamily="34" charset="0"/>
                <a:cs typeface="Arial" pitchFamily="34" charset="0"/>
              </a:rPr>
              <a:t>One 5-gal can GAA </a:t>
            </a:r>
          </a:p>
          <a:p>
            <a:pPr marL="685800" lvl="1" indent="-228600" fontAlgn="base">
              <a:spcBef>
                <a:spcPct val="0"/>
              </a:spcBef>
              <a:spcAft>
                <a:spcPct val="0"/>
              </a:spcAft>
              <a:buSzPct val="100000"/>
              <a:buFontTx/>
              <a:buAutoNum type="arabicPeriod"/>
            </a:pPr>
            <a:r>
              <a:rPr lang="en-US" sz="1200" dirty="0">
                <a:solidFill>
                  <a:srgbClr val="000000"/>
                </a:solidFill>
                <a:latin typeface="Arial" pitchFamily="34" charset="0"/>
                <a:cs typeface="Arial" pitchFamily="34" charset="0"/>
              </a:rPr>
              <a:t>Four tubes of GMD </a:t>
            </a:r>
          </a:p>
          <a:p>
            <a:pPr marL="685800" lvl="1" indent="-228600" fontAlgn="base">
              <a:spcBef>
                <a:spcPct val="0"/>
              </a:spcBef>
              <a:spcAft>
                <a:spcPct val="0"/>
              </a:spcAft>
              <a:buSzPct val="100000"/>
              <a:buFontTx/>
              <a:buAutoNum type="arabicPeriod"/>
            </a:pPr>
            <a:r>
              <a:rPr lang="en-US" sz="1200" dirty="0">
                <a:solidFill>
                  <a:srgbClr val="000000"/>
                </a:solidFill>
                <a:latin typeface="Arial" pitchFamily="34" charset="0"/>
                <a:cs typeface="Arial" pitchFamily="34" charset="0"/>
              </a:rPr>
              <a:t>Distilled water </a:t>
            </a:r>
          </a:p>
          <a:p>
            <a:pPr marL="228600" indent="-228600" fontAlgn="base">
              <a:spcBef>
                <a:spcPct val="0"/>
              </a:spcBef>
              <a:spcAft>
                <a:spcPct val="0"/>
              </a:spcAft>
              <a:buSzPct val="100000"/>
              <a:buFontTx/>
              <a:buAutoNum type="arabicPeriod"/>
            </a:pPr>
            <a:r>
              <a:rPr lang="en-US" sz="1200" dirty="0">
                <a:solidFill>
                  <a:srgbClr val="000000"/>
                </a:solidFill>
                <a:latin typeface="Arial" pitchFamily="34" charset="0"/>
                <a:cs typeface="Arial" pitchFamily="34" charset="0"/>
              </a:rPr>
              <a:t>Class IV: </a:t>
            </a:r>
          </a:p>
          <a:p>
            <a:pPr marL="685800" lvl="1" indent="-228600" fontAlgn="base">
              <a:spcBef>
                <a:spcPct val="0"/>
              </a:spcBef>
              <a:spcAft>
                <a:spcPct val="0"/>
              </a:spcAft>
              <a:buSzPct val="100000"/>
              <a:buFontTx/>
              <a:buAutoNum type="arabicPeriod"/>
            </a:pPr>
            <a:r>
              <a:rPr lang="en-US" sz="1200" dirty="0">
                <a:solidFill>
                  <a:srgbClr val="000000"/>
                </a:solidFill>
                <a:latin typeface="Arial" pitchFamily="34" charset="0"/>
                <a:cs typeface="Arial" pitchFamily="34" charset="0"/>
              </a:rPr>
              <a:t>Three rolls concertina </a:t>
            </a:r>
          </a:p>
          <a:p>
            <a:pPr marL="685800" lvl="1" indent="-228600" fontAlgn="base">
              <a:spcBef>
                <a:spcPct val="0"/>
              </a:spcBef>
              <a:spcAft>
                <a:spcPct val="0"/>
              </a:spcAft>
              <a:buSzPct val="100000"/>
              <a:buFontTx/>
              <a:buAutoNum type="arabicPeriod"/>
            </a:pPr>
            <a:r>
              <a:rPr lang="en-US" sz="1200" dirty="0">
                <a:solidFill>
                  <a:srgbClr val="000000"/>
                </a:solidFill>
                <a:latin typeface="Arial" pitchFamily="34" charset="0"/>
                <a:cs typeface="Arial" pitchFamily="34" charset="0"/>
              </a:rPr>
              <a:t>10 pickets </a:t>
            </a:r>
          </a:p>
          <a:p>
            <a:pPr marL="685800" lvl="1" indent="-228600" fontAlgn="base">
              <a:spcBef>
                <a:spcPct val="0"/>
              </a:spcBef>
              <a:spcAft>
                <a:spcPct val="0"/>
              </a:spcAft>
              <a:buSzPct val="100000"/>
              <a:buFontTx/>
              <a:buAutoNum type="arabicPeriod"/>
            </a:pPr>
            <a:r>
              <a:rPr lang="en-US" sz="1200" dirty="0">
                <a:solidFill>
                  <a:srgbClr val="000000"/>
                </a:solidFill>
                <a:latin typeface="Arial" pitchFamily="34" charset="0"/>
                <a:cs typeface="Arial" pitchFamily="34" charset="0"/>
              </a:rPr>
              <a:t>One picket pound per section </a:t>
            </a:r>
          </a:p>
          <a:p>
            <a:pPr marL="685800" lvl="1" indent="-228600" fontAlgn="base">
              <a:spcBef>
                <a:spcPct val="0"/>
              </a:spcBef>
              <a:spcAft>
                <a:spcPct val="0"/>
              </a:spcAft>
              <a:buSzPct val="100000"/>
              <a:buFontTx/>
              <a:buAutoNum type="arabicPeriod"/>
            </a:pPr>
            <a:r>
              <a:rPr lang="en-US" sz="1200" dirty="0">
                <a:solidFill>
                  <a:srgbClr val="000000"/>
                </a:solidFill>
                <a:latin typeface="Arial" pitchFamily="34" charset="0"/>
                <a:cs typeface="Arial" pitchFamily="34" charset="0"/>
              </a:rPr>
              <a:t>100 sandbags </a:t>
            </a:r>
          </a:p>
          <a:p>
            <a:pPr marL="685800" lvl="1" indent="-228600" fontAlgn="base">
              <a:spcBef>
                <a:spcPct val="0"/>
              </a:spcBef>
              <a:spcAft>
                <a:spcPct val="0"/>
              </a:spcAft>
              <a:buSzPct val="100000"/>
              <a:buFontTx/>
              <a:buAutoNum type="arabicPeriod"/>
            </a:pPr>
            <a:r>
              <a:rPr lang="en-US" sz="1200" dirty="0">
                <a:solidFill>
                  <a:srgbClr val="000000"/>
                </a:solidFill>
                <a:latin typeface="Arial" pitchFamily="34" charset="0"/>
                <a:cs typeface="Arial" pitchFamily="34" charset="0"/>
              </a:rPr>
              <a:t>Two TRP stakes </a:t>
            </a:r>
          </a:p>
          <a:p>
            <a:pPr marL="228600" indent="-228600" fontAlgn="base">
              <a:spcBef>
                <a:spcPct val="0"/>
              </a:spcBef>
              <a:spcAft>
                <a:spcPct val="0"/>
              </a:spcAft>
              <a:buSzPct val="100000"/>
              <a:buFontTx/>
              <a:buAutoNum type="arabicPeriod"/>
            </a:pPr>
            <a:r>
              <a:rPr lang="en-US" sz="1200" dirty="0">
                <a:solidFill>
                  <a:srgbClr val="000000"/>
                </a:solidFill>
                <a:latin typeface="Arial" pitchFamily="34" charset="0"/>
                <a:cs typeface="Arial" pitchFamily="34" charset="0"/>
              </a:rPr>
              <a:t>Class V: </a:t>
            </a:r>
          </a:p>
          <a:p>
            <a:pPr marL="685800" lvl="1" indent="-228600" fontAlgn="base">
              <a:spcBef>
                <a:spcPct val="0"/>
              </a:spcBef>
              <a:spcAft>
                <a:spcPct val="0"/>
              </a:spcAft>
              <a:buSzPct val="100000"/>
              <a:buFontTx/>
              <a:buAutoNum type="arabicPeriod"/>
            </a:pPr>
            <a:r>
              <a:rPr lang="en-US" sz="1200" dirty="0" smtClean="0">
                <a:solidFill>
                  <a:srgbClr val="000000"/>
                </a:solidFill>
                <a:latin typeface="Arial" pitchFamily="34" charset="0"/>
                <a:cs typeface="Arial" pitchFamily="34" charset="0"/>
              </a:rPr>
              <a:t>RV</a:t>
            </a:r>
            <a:endParaRPr lang="en-US" sz="1200" dirty="0">
              <a:solidFill>
                <a:srgbClr val="000000"/>
              </a:solidFill>
              <a:latin typeface="Arial" pitchFamily="34" charset="0"/>
              <a:cs typeface="Arial" pitchFamily="34" charset="0"/>
            </a:endParaRPr>
          </a:p>
          <a:p>
            <a:pPr marL="228600" indent="-228600" fontAlgn="base">
              <a:spcBef>
                <a:spcPct val="0"/>
              </a:spcBef>
              <a:spcAft>
                <a:spcPct val="0"/>
              </a:spcAft>
            </a:pPr>
            <a:r>
              <a:rPr lang="en-US" sz="1200" dirty="0">
                <a:solidFill>
                  <a:srgbClr val="000000"/>
                </a:solidFill>
                <a:latin typeface="Arial" pitchFamily="34" charset="0"/>
                <a:cs typeface="Arial" pitchFamily="34" charset="0"/>
              </a:rPr>
              <a:t>		</a:t>
            </a:r>
            <a:r>
              <a:rPr lang="en-US" sz="1200" dirty="0" smtClean="0">
                <a:solidFill>
                  <a:srgbClr val="000000"/>
                </a:solidFill>
                <a:latin typeface="Arial" pitchFamily="34" charset="0"/>
                <a:cs typeface="Arial" pitchFamily="34" charset="0"/>
              </a:rPr>
              <a:t>M2 .50 CAL:		1200 rds  </a:t>
            </a:r>
            <a:r>
              <a:rPr lang="en-US" sz="1200" dirty="0">
                <a:solidFill>
                  <a:srgbClr val="000000"/>
                </a:solidFill>
                <a:latin typeface="Arial" pitchFamily="34" charset="0"/>
                <a:cs typeface="Arial" pitchFamily="34" charset="0"/>
              </a:rPr>
              <a:t>		</a:t>
            </a:r>
          </a:p>
          <a:p>
            <a:pPr marL="228600" indent="-228600" fontAlgn="base">
              <a:spcBef>
                <a:spcPct val="0"/>
              </a:spcBef>
              <a:spcAft>
                <a:spcPct val="0"/>
              </a:spcAft>
            </a:pPr>
            <a:r>
              <a:rPr lang="en-US" sz="1200" dirty="0">
                <a:solidFill>
                  <a:srgbClr val="000000"/>
                </a:solidFill>
                <a:latin typeface="Arial" pitchFamily="34" charset="0"/>
                <a:cs typeface="Arial" pitchFamily="34" charset="0"/>
              </a:rPr>
              <a:t>		7.62 (</a:t>
            </a:r>
            <a:r>
              <a:rPr lang="en-US" sz="1200" dirty="0" smtClean="0">
                <a:solidFill>
                  <a:srgbClr val="000000"/>
                </a:solidFill>
                <a:latin typeface="Arial" pitchFamily="34" charset="0"/>
                <a:cs typeface="Arial" pitchFamily="34" charset="0"/>
              </a:rPr>
              <a:t>M240): </a:t>
            </a:r>
            <a:r>
              <a:rPr lang="en-US" sz="1200" dirty="0">
                <a:solidFill>
                  <a:srgbClr val="000000"/>
                </a:solidFill>
                <a:latin typeface="Arial" pitchFamily="34" charset="0"/>
                <a:cs typeface="Arial" pitchFamily="34" charset="0"/>
              </a:rPr>
              <a:t>	</a:t>
            </a:r>
            <a:r>
              <a:rPr lang="en-US" sz="1200" dirty="0" smtClean="0">
                <a:solidFill>
                  <a:srgbClr val="000000"/>
                </a:solidFill>
                <a:latin typeface="Arial" pitchFamily="34" charset="0"/>
                <a:cs typeface="Arial" pitchFamily="34" charset="0"/>
              </a:rPr>
              <a:t>	Ready </a:t>
            </a:r>
            <a:r>
              <a:rPr lang="en-US" sz="1200" dirty="0">
                <a:solidFill>
                  <a:srgbClr val="000000"/>
                </a:solidFill>
                <a:latin typeface="Arial" pitchFamily="34" charset="0"/>
                <a:cs typeface="Arial" pitchFamily="34" charset="0"/>
              </a:rPr>
              <a:t>800  	Stowed 2200</a:t>
            </a:r>
          </a:p>
          <a:p>
            <a:pPr marL="228600" indent="-228600" fontAlgn="base">
              <a:spcBef>
                <a:spcPct val="0"/>
              </a:spcBef>
              <a:spcAft>
                <a:spcPct val="0"/>
              </a:spcAft>
            </a:pPr>
            <a:r>
              <a:rPr lang="en-US" sz="1200" dirty="0">
                <a:solidFill>
                  <a:srgbClr val="000000"/>
                </a:solidFill>
                <a:latin typeface="Arial" pitchFamily="34" charset="0"/>
                <a:cs typeface="Arial" pitchFamily="34" charset="0"/>
              </a:rPr>
              <a:t>		</a:t>
            </a:r>
            <a:r>
              <a:rPr lang="en-US" sz="1200" dirty="0" smtClean="0">
                <a:solidFill>
                  <a:srgbClr val="000000"/>
                </a:solidFill>
                <a:latin typeface="Arial" pitchFamily="34" charset="0"/>
                <a:cs typeface="Arial" pitchFamily="34" charset="0"/>
              </a:rPr>
              <a:t>MK-19:  </a:t>
            </a:r>
            <a:r>
              <a:rPr lang="en-US" sz="1200" dirty="0">
                <a:solidFill>
                  <a:srgbClr val="000000"/>
                </a:solidFill>
                <a:latin typeface="Arial" pitchFamily="34" charset="0"/>
                <a:cs typeface="Arial" pitchFamily="34" charset="0"/>
              </a:rPr>
              <a:t>		</a:t>
            </a:r>
            <a:r>
              <a:rPr lang="en-US" sz="1200" dirty="0" smtClean="0">
                <a:solidFill>
                  <a:srgbClr val="000000"/>
                </a:solidFill>
                <a:latin typeface="Arial" pitchFamily="34" charset="0"/>
                <a:cs typeface="Arial" pitchFamily="34" charset="0"/>
              </a:rPr>
              <a:t>800 rds</a:t>
            </a:r>
            <a:endParaRPr lang="en-US" sz="1200" dirty="0">
              <a:solidFill>
                <a:srgbClr val="000000"/>
              </a:solidFill>
              <a:latin typeface="Arial" pitchFamily="34" charset="0"/>
              <a:cs typeface="Arial" pitchFamily="34" charset="0"/>
            </a:endParaRPr>
          </a:p>
          <a:p>
            <a:pPr marL="228600" indent="-228600" fontAlgn="base">
              <a:spcBef>
                <a:spcPct val="0"/>
              </a:spcBef>
              <a:spcAft>
                <a:spcPct val="0"/>
              </a:spcAft>
            </a:pPr>
            <a:r>
              <a:rPr lang="en-US" sz="1200" dirty="0">
                <a:solidFill>
                  <a:srgbClr val="000000"/>
                </a:solidFill>
                <a:latin typeface="Arial" pitchFamily="34" charset="0"/>
                <a:cs typeface="Arial" pitchFamily="34" charset="0"/>
              </a:rPr>
              <a:t>		</a:t>
            </a:r>
            <a:r>
              <a:rPr lang="en-US" sz="1200" dirty="0" smtClean="0">
                <a:solidFill>
                  <a:srgbClr val="000000"/>
                </a:solidFill>
                <a:latin typeface="Arial" pitchFamily="34" charset="0"/>
                <a:cs typeface="Arial" pitchFamily="34" charset="0"/>
              </a:rPr>
              <a:t>JAVELIN:  </a:t>
            </a:r>
            <a:r>
              <a:rPr lang="en-US" sz="1200" dirty="0">
                <a:solidFill>
                  <a:srgbClr val="000000"/>
                </a:solidFill>
                <a:latin typeface="Arial" pitchFamily="34" charset="0"/>
                <a:cs typeface="Arial" pitchFamily="34" charset="0"/>
              </a:rPr>
              <a:t>		2</a:t>
            </a:r>
          </a:p>
          <a:p>
            <a:pPr marL="685800" lvl="1" indent="-228600" fontAlgn="base">
              <a:spcBef>
                <a:spcPct val="0"/>
              </a:spcBef>
              <a:spcAft>
                <a:spcPct val="0"/>
              </a:spcAft>
              <a:buSzPct val="100000"/>
              <a:buFont typeface="+mj-lt"/>
              <a:buAutoNum type="arabicPeriod" startAt="2"/>
            </a:pPr>
            <a:r>
              <a:rPr lang="en-US" sz="1200" dirty="0">
                <a:solidFill>
                  <a:srgbClr val="000000"/>
                </a:solidFill>
                <a:latin typeface="Arial" pitchFamily="34" charset="0"/>
                <a:cs typeface="Arial" pitchFamily="34" charset="0"/>
              </a:rPr>
              <a:t>Demolitions Basic Load</a:t>
            </a:r>
          </a:p>
          <a:p>
            <a:pPr marL="228600" indent="-228600" fontAlgn="base">
              <a:spcBef>
                <a:spcPct val="0"/>
              </a:spcBef>
              <a:spcAft>
                <a:spcPct val="0"/>
              </a:spcAft>
            </a:pPr>
            <a:r>
              <a:rPr lang="en-US" sz="1200" dirty="0">
                <a:solidFill>
                  <a:srgbClr val="000000"/>
                </a:solidFill>
                <a:latin typeface="Arial" pitchFamily="34" charset="0"/>
                <a:cs typeface="Arial" pitchFamily="34" charset="0"/>
              </a:rPr>
              <a:t>	</a:t>
            </a:r>
            <a:r>
              <a:rPr lang="en-US" sz="1200" dirty="0" smtClean="0">
                <a:solidFill>
                  <a:srgbClr val="000000"/>
                </a:solidFill>
                <a:latin typeface="Arial" pitchFamily="34" charset="0"/>
                <a:cs typeface="Arial" pitchFamily="34" charset="0"/>
              </a:rPr>
              <a:t>	</a:t>
            </a:r>
            <a:r>
              <a:rPr lang="en-US" sz="1200" dirty="0" err="1" smtClean="0">
                <a:solidFill>
                  <a:srgbClr val="000000"/>
                </a:solidFill>
                <a:latin typeface="Arial" pitchFamily="34" charset="0"/>
                <a:cs typeface="Arial" pitchFamily="34" charset="0"/>
              </a:rPr>
              <a:t>Det</a:t>
            </a:r>
            <a:r>
              <a:rPr lang="en-US" sz="1200" dirty="0" smtClean="0">
                <a:solidFill>
                  <a:srgbClr val="000000"/>
                </a:solidFill>
                <a:latin typeface="Arial" pitchFamily="34" charset="0"/>
                <a:cs typeface="Arial" pitchFamily="34" charset="0"/>
              </a:rPr>
              <a:t> </a:t>
            </a:r>
            <a:r>
              <a:rPr lang="en-US" sz="1200" dirty="0">
                <a:solidFill>
                  <a:srgbClr val="000000"/>
                </a:solidFill>
                <a:latin typeface="Arial" pitchFamily="34" charset="0"/>
                <a:cs typeface="Arial" pitchFamily="34" charset="0"/>
              </a:rPr>
              <a:t>Cord:  100</a:t>
            </a:r>
          </a:p>
          <a:p>
            <a:pPr marL="228600" indent="-228600" fontAlgn="base">
              <a:spcBef>
                <a:spcPct val="0"/>
              </a:spcBef>
              <a:spcAft>
                <a:spcPct val="0"/>
              </a:spcAft>
            </a:pPr>
            <a:r>
              <a:rPr lang="en-US" sz="1200" dirty="0">
                <a:solidFill>
                  <a:srgbClr val="000000"/>
                </a:solidFill>
                <a:latin typeface="Arial" pitchFamily="34" charset="0"/>
                <a:cs typeface="Arial" pitchFamily="34" charset="0"/>
              </a:rPr>
              <a:t>	</a:t>
            </a:r>
            <a:r>
              <a:rPr lang="en-US" sz="1200" dirty="0" smtClean="0">
                <a:solidFill>
                  <a:srgbClr val="000000"/>
                </a:solidFill>
                <a:latin typeface="Arial" pitchFamily="34" charset="0"/>
                <a:cs typeface="Arial" pitchFamily="34" charset="0"/>
              </a:rPr>
              <a:t>	C4</a:t>
            </a:r>
            <a:r>
              <a:rPr lang="en-US" sz="1200" dirty="0">
                <a:solidFill>
                  <a:srgbClr val="000000"/>
                </a:solidFill>
                <a:latin typeface="Arial" pitchFamily="34" charset="0"/>
                <a:cs typeface="Arial" pitchFamily="34" charset="0"/>
              </a:rPr>
              <a:t>:  30</a:t>
            </a:r>
          </a:p>
          <a:p>
            <a:pPr marL="228600" indent="-228600" fontAlgn="base">
              <a:spcBef>
                <a:spcPct val="0"/>
              </a:spcBef>
              <a:spcAft>
                <a:spcPct val="0"/>
              </a:spcAft>
            </a:pPr>
            <a:r>
              <a:rPr lang="en-US" sz="1200" dirty="0">
                <a:solidFill>
                  <a:srgbClr val="000000"/>
                </a:solidFill>
                <a:latin typeface="Arial" pitchFamily="34" charset="0"/>
                <a:cs typeface="Arial" pitchFamily="34" charset="0"/>
              </a:rPr>
              <a:t>	</a:t>
            </a:r>
            <a:r>
              <a:rPr lang="en-US" sz="1200" dirty="0" smtClean="0">
                <a:solidFill>
                  <a:srgbClr val="000000"/>
                </a:solidFill>
                <a:latin typeface="Arial" pitchFamily="34" charset="0"/>
                <a:cs typeface="Arial" pitchFamily="34" charset="0"/>
              </a:rPr>
              <a:t>	M11</a:t>
            </a:r>
            <a:r>
              <a:rPr lang="en-US" sz="1200" dirty="0">
                <a:solidFill>
                  <a:srgbClr val="000000"/>
                </a:solidFill>
                <a:latin typeface="Arial" pitchFamily="34" charset="0"/>
                <a:cs typeface="Arial" pitchFamily="34" charset="0"/>
              </a:rPr>
              <a:t>:  20</a:t>
            </a:r>
          </a:p>
          <a:p>
            <a:pPr marL="228600" indent="-228600" fontAlgn="base">
              <a:spcBef>
                <a:spcPct val="0"/>
              </a:spcBef>
              <a:spcAft>
                <a:spcPct val="0"/>
              </a:spcAft>
            </a:pPr>
            <a:r>
              <a:rPr lang="en-US" sz="1200" dirty="0">
                <a:solidFill>
                  <a:srgbClr val="000000"/>
                </a:solidFill>
                <a:latin typeface="Arial" pitchFamily="34" charset="0"/>
                <a:cs typeface="Arial" pitchFamily="34" charset="0"/>
              </a:rPr>
              <a:t>	</a:t>
            </a:r>
            <a:r>
              <a:rPr lang="en-US" sz="1200" dirty="0" smtClean="0">
                <a:solidFill>
                  <a:srgbClr val="000000"/>
                </a:solidFill>
                <a:latin typeface="Arial" pitchFamily="34" charset="0"/>
                <a:cs typeface="Arial" pitchFamily="34" charset="0"/>
              </a:rPr>
              <a:t>	M12</a:t>
            </a:r>
            <a:r>
              <a:rPr lang="en-US" sz="1200" dirty="0">
                <a:solidFill>
                  <a:srgbClr val="000000"/>
                </a:solidFill>
                <a:latin typeface="Arial" pitchFamily="34" charset="0"/>
                <a:cs typeface="Arial" pitchFamily="34" charset="0"/>
              </a:rPr>
              <a:t>:  4</a:t>
            </a:r>
          </a:p>
          <a:p>
            <a:pPr marL="228600" indent="-228600" fontAlgn="base">
              <a:spcBef>
                <a:spcPct val="0"/>
              </a:spcBef>
              <a:spcAft>
                <a:spcPct val="0"/>
              </a:spcAft>
            </a:pPr>
            <a:r>
              <a:rPr lang="en-US" sz="1200" dirty="0">
                <a:solidFill>
                  <a:srgbClr val="000000"/>
                </a:solidFill>
                <a:latin typeface="Arial" pitchFamily="34" charset="0"/>
                <a:cs typeface="Arial" pitchFamily="34" charset="0"/>
              </a:rPr>
              <a:t>	</a:t>
            </a:r>
            <a:r>
              <a:rPr lang="en-US" sz="1200" dirty="0" smtClean="0">
                <a:solidFill>
                  <a:srgbClr val="000000"/>
                </a:solidFill>
                <a:latin typeface="Arial" pitchFamily="34" charset="0"/>
                <a:cs typeface="Arial" pitchFamily="34" charset="0"/>
              </a:rPr>
              <a:t>	M14</a:t>
            </a:r>
            <a:r>
              <a:rPr lang="en-US" sz="1200" dirty="0">
                <a:solidFill>
                  <a:srgbClr val="000000"/>
                </a:solidFill>
                <a:latin typeface="Arial" pitchFamily="34" charset="0"/>
                <a:cs typeface="Arial" pitchFamily="34" charset="0"/>
              </a:rPr>
              <a:t>:  10</a:t>
            </a:r>
          </a:p>
          <a:p>
            <a:pPr marL="228600" indent="-228600" fontAlgn="base">
              <a:spcBef>
                <a:spcPct val="0"/>
              </a:spcBef>
              <a:spcAft>
                <a:spcPct val="0"/>
              </a:spcAft>
              <a:buSzPct val="100000"/>
              <a:buFont typeface="+mj-lt"/>
              <a:buAutoNum type="arabicPeriod" startAt="8"/>
            </a:pPr>
            <a:r>
              <a:rPr lang="en-US" sz="1200" dirty="0">
                <a:solidFill>
                  <a:srgbClr val="000000"/>
                </a:solidFill>
                <a:latin typeface="Arial" pitchFamily="34" charset="0"/>
                <a:cs typeface="Arial" pitchFamily="34" charset="0"/>
              </a:rPr>
              <a:t>Class VIII: </a:t>
            </a:r>
          </a:p>
          <a:p>
            <a:pPr marL="685800" lvl="1" indent="-228600" fontAlgn="base">
              <a:spcBef>
                <a:spcPct val="0"/>
              </a:spcBef>
              <a:spcAft>
                <a:spcPct val="0"/>
              </a:spcAft>
              <a:buSzPct val="100000"/>
              <a:buFontTx/>
              <a:buAutoNum type="arabicPeriod"/>
            </a:pPr>
            <a:r>
              <a:rPr lang="en-US" sz="1200" dirty="0">
                <a:solidFill>
                  <a:srgbClr val="000000"/>
                </a:solidFill>
                <a:latin typeface="Arial" pitchFamily="34" charset="0"/>
                <a:cs typeface="Arial" pitchFamily="34" charset="0"/>
              </a:rPr>
              <a:t>Two combat lifesaver bags (w/ inventory list) (1 for dismount element) </a:t>
            </a:r>
          </a:p>
          <a:p>
            <a:pPr marL="685800" lvl="1" indent="-228600" fontAlgn="base">
              <a:spcBef>
                <a:spcPct val="0"/>
              </a:spcBef>
              <a:spcAft>
                <a:spcPct val="0"/>
              </a:spcAft>
              <a:buSzPct val="100000"/>
              <a:buFontTx/>
              <a:buAutoNum type="arabicPeriod"/>
            </a:pPr>
            <a:r>
              <a:rPr lang="en-US" sz="1200" dirty="0">
                <a:solidFill>
                  <a:srgbClr val="000000"/>
                </a:solidFill>
                <a:latin typeface="Arial" pitchFamily="34" charset="0"/>
                <a:cs typeface="Arial" pitchFamily="34" charset="0"/>
              </a:rPr>
              <a:t>Two first aid kits </a:t>
            </a:r>
          </a:p>
          <a:p>
            <a:pPr marL="685800" lvl="1" indent="-228600" fontAlgn="base">
              <a:spcBef>
                <a:spcPct val="0"/>
              </a:spcBef>
              <a:spcAft>
                <a:spcPct val="0"/>
              </a:spcAft>
              <a:buSzPct val="100000"/>
              <a:buFontTx/>
              <a:buAutoNum type="arabicPeriod"/>
            </a:pPr>
            <a:r>
              <a:rPr lang="en-US" sz="1200" dirty="0">
                <a:solidFill>
                  <a:srgbClr val="000000"/>
                </a:solidFill>
                <a:latin typeface="Arial" pitchFamily="34" charset="0"/>
                <a:cs typeface="Arial" pitchFamily="34" charset="0"/>
              </a:rPr>
              <a:t>Litter kit </a:t>
            </a:r>
            <a:endParaRPr lang="en-US" sz="1200" dirty="0" smtClean="0">
              <a:solidFill>
                <a:srgbClr val="000000"/>
              </a:solidFill>
              <a:latin typeface="Arial" pitchFamily="34" charset="0"/>
              <a:cs typeface="Arial" pitchFamily="34" charset="0"/>
            </a:endParaRPr>
          </a:p>
          <a:p>
            <a:pPr marL="228600" indent="-228600" fontAlgn="base">
              <a:spcBef>
                <a:spcPct val="0"/>
              </a:spcBef>
              <a:spcAft>
                <a:spcPct val="0"/>
              </a:spcAft>
              <a:buSzPct val="100000"/>
              <a:buFontTx/>
              <a:buAutoNum type="arabicPeriod" startAt="8"/>
            </a:pPr>
            <a:r>
              <a:rPr lang="en-US" sz="1200" dirty="0" smtClean="0">
                <a:solidFill>
                  <a:srgbClr val="000000"/>
                </a:solidFill>
                <a:latin typeface="Arial" pitchFamily="34" charset="0"/>
                <a:cs typeface="Arial" pitchFamily="34" charset="0"/>
              </a:rPr>
              <a:t>Class </a:t>
            </a:r>
            <a:r>
              <a:rPr lang="en-US" sz="1200" dirty="0">
                <a:solidFill>
                  <a:srgbClr val="000000"/>
                </a:solidFill>
                <a:latin typeface="Arial" pitchFamily="34" charset="0"/>
                <a:cs typeface="Arial" pitchFamily="34" charset="0"/>
              </a:rPr>
              <a:t>IX: </a:t>
            </a:r>
            <a:r>
              <a:rPr lang="en-US" sz="1200" dirty="0" smtClean="0">
                <a:solidFill>
                  <a:srgbClr val="000000"/>
                </a:solidFill>
                <a:latin typeface="Arial" pitchFamily="34" charset="0"/>
                <a:cs typeface="Arial" pitchFamily="34" charset="0"/>
              </a:rPr>
              <a:t>Spare Tire (if available)</a:t>
            </a:r>
            <a:endParaRPr lang="en-US" sz="1200" dirty="0">
              <a:solidFill>
                <a:srgbClr val="000000"/>
              </a:solidFill>
              <a:latin typeface="Arial" pitchFamily="34" charset="0"/>
              <a:cs typeface="Arial" pitchFamily="34" charset="0"/>
            </a:endParaRPr>
          </a:p>
        </p:txBody>
      </p:sp>
      <p:sp>
        <p:nvSpPr>
          <p:cNvPr id="8200" name="Slide Number Placeholder 5"/>
          <p:cNvSpPr txBox="1">
            <a:spLocks noGrp="1"/>
          </p:cNvSpPr>
          <p:nvPr/>
        </p:nvSpPr>
        <p:spPr bwMode="auto">
          <a:xfrm>
            <a:off x="5260975" y="8509000"/>
            <a:ext cx="1597025" cy="635000"/>
          </a:xfrm>
          <a:prstGeom prst="rect">
            <a:avLst/>
          </a:prstGeom>
          <a:noFill/>
          <a:ln w="9525">
            <a:noFill/>
            <a:miter lim="800000"/>
            <a:headEnd/>
            <a:tailEnd/>
          </a:ln>
        </p:spPr>
        <p:txBody>
          <a:bodyPr lIns="91428" tIns="45713" rIns="91428" bIns="45713" anchor="b"/>
          <a:lstStyle/>
          <a:p>
            <a:pPr algn="r" fontAlgn="base">
              <a:spcBef>
                <a:spcPct val="0"/>
              </a:spcBef>
              <a:spcAft>
                <a:spcPct val="0"/>
              </a:spcAft>
            </a:pPr>
            <a:fld id="{4DBEE2F7-8B62-431F-AB5F-6037ED9C3CD0}" type="slidenum">
              <a:rPr lang="en-US" sz="1500">
                <a:solidFill>
                  <a:srgbClr val="000000"/>
                </a:solidFill>
                <a:cs typeface="Arial" charset="0"/>
              </a:rPr>
              <a:pPr algn="r" fontAlgn="base">
                <a:spcBef>
                  <a:spcPct val="0"/>
                </a:spcBef>
                <a:spcAft>
                  <a:spcPct val="0"/>
                </a:spcAft>
              </a:pPr>
              <a:t>59</a:t>
            </a:fld>
            <a:endParaRPr lang="en-US" sz="1500" dirty="0">
              <a:solidFill>
                <a:srgbClr val="000000"/>
              </a:solidFill>
              <a:cs typeface="Arial" charset="0"/>
            </a:endParaRPr>
          </a:p>
        </p:txBody>
      </p:sp>
      <p:grpSp>
        <p:nvGrpSpPr>
          <p:cNvPr id="2" name="Group 8"/>
          <p:cNvGrpSpPr/>
          <p:nvPr/>
        </p:nvGrpSpPr>
        <p:grpSpPr>
          <a:xfrm>
            <a:off x="4419600" y="3124200"/>
            <a:ext cx="1905000" cy="1038999"/>
            <a:chOff x="4343400" y="2819400"/>
            <a:chExt cx="1905000" cy="1038999"/>
          </a:xfrm>
        </p:grpSpPr>
        <p:sp>
          <p:nvSpPr>
            <p:cNvPr id="5" name="TextBox 4"/>
            <p:cNvSpPr txBox="1"/>
            <p:nvPr/>
          </p:nvSpPr>
          <p:spPr>
            <a:xfrm>
              <a:off x="4343400" y="3352800"/>
              <a:ext cx="1905000" cy="276999"/>
            </a:xfrm>
            <a:prstGeom prst="rect">
              <a:avLst/>
            </a:prstGeom>
            <a:solidFill>
              <a:srgbClr val="FF0000"/>
            </a:solidFill>
          </p:spPr>
          <p:txBody>
            <a:bodyPr wrap="square" rtlCol="0">
              <a:spAutoFit/>
            </a:bodyPr>
            <a:lstStyle/>
            <a:p>
              <a:pPr algn="ctr" fontAlgn="base">
                <a:spcBef>
                  <a:spcPct val="0"/>
                </a:spcBef>
                <a:spcAft>
                  <a:spcPct val="0"/>
                </a:spcAft>
              </a:pPr>
              <a:r>
                <a:rPr lang="en-US" sz="1200" b="1" dirty="0" smtClean="0">
                  <a:solidFill>
                    <a:srgbClr val="000000"/>
                  </a:solidFill>
                  <a:cs typeface="Arial" charset="0"/>
                </a:rPr>
                <a:t>74 – 60%</a:t>
              </a:r>
            </a:p>
          </p:txBody>
        </p:sp>
        <p:sp>
          <p:nvSpPr>
            <p:cNvPr id="6" name="TextBox 5"/>
            <p:cNvSpPr txBox="1"/>
            <p:nvPr/>
          </p:nvSpPr>
          <p:spPr>
            <a:xfrm>
              <a:off x="4343400" y="2819400"/>
              <a:ext cx="1905000" cy="276999"/>
            </a:xfrm>
            <a:prstGeom prst="rect">
              <a:avLst/>
            </a:prstGeom>
            <a:solidFill>
              <a:srgbClr val="00B050"/>
            </a:solidFill>
          </p:spPr>
          <p:txBody>
            <a:bodyPr wrap="square" rtlCol="0">
              <a:spAutoFit/>
            </a:bodyPr>
            <a:lstStyle/>
            <a:p>
              <a:pPr algn="ctr" fontAlgn="base">
                <a:spcBef>
                  <a:spcPct val="0"/>
                </a:spcBef>
                <a:spcAft>
                  <a:spcPct val="0"/>
                </a:spcAft>
              </a:pPr>
              <a:r>
                <a:rPr lang="en-US" sz="1200" b="1" dirty="0" smtClean="0">
                  <a:solidFill>
                    <a:srgbClr val="000000"/>
                  </a:solidFill>
                  <a:cs typeface="Arial" charset="0"/>
                </a:rPr>
                <a:t>100 – 90%</a:t>
              </a:r>
            </a:p>
          </p:txBody>
        </p:sp>
        <p:sp>
          <p:nvSpPr>
            <p:cNvPr id="7" name="TextBox 6"/>
            <p:cNvSpPr txBox="1"/>
            <p:nvPr/>
          </p:nvSpPr>
          <p:spPr>
            <a:xfrm>
              <a:off x="4343400" y="3075801"/>
              <a:ext cx="1905000" cy="276999"/>
            </a:xfrm>
            <a:prstGeom prst="rect">
              <a:avLst/>
            </a:prstGeom>
            <a:solidFill>
              <a:srgbClr val="FFC000"/>
            </a:solidFill>
          </p:spPr>
          <p:txBody>
            <a:bodyPr wrap="square" rtlCol="0">
              <a:spAutoFit/>
            </a:bodyPr>
            <a:lstStyle/>
            <a:p>
              <a:pPr algn="ctr" fontAlgn="base">
                <a:spcBef>
                  <a:spcPct val="0"/>
                </a:spcBef>
                <a:spcAft>
                  <a:spcPct val="0"/>
                </a:spcAft>
              </a:pPr>
              <a:r>
                <a:rPr lang="en-US" sz="1200" b="1" dirty="0" smtClean="0">
                  <a:solidFill>
                    <a:srgbClr val="000000"/>
                  </a:solidFill>
                  <a:cs typeface="Arial" charset="0"/>
                </a:rPr>
                <a:t>89 – 75%</a:t>
              </a:r>
            </a:p>
          </p:txBody>
        </p:sp>
        <p:sp>
          <p:nvSpPr>
            <p:cNvPr id="8" name="TextBox 7"/>
            <p:cNvSpPr txBox="1"/>
            <p:nvPr/>
          </p:nvSpPr>
          <p:spPr>
            <a:xfrm>
              <a:off x="4343400" y="3581400"/>
              <a:ext cx="1905000" cy="276999"/>
            </a:xfrm>
            <a:prstGeom prst="rect">
              <a:avLst/>
            </a:prstGeom>
            <a:solidFill>
              <a:schemeClr val="tx1"/>
            </a:solidFill>
          </p:spPr>
          <p:txBody>
            <a:bodyPr wrap="square" rtlCol="0">
              <a:spAutoFit/>
            </a:bodyPr>
            <a:lstStyle/>
            <a:p>
              <a:pPr algn="ctr" fontAlgn="base">
                <a:spcBef>
                  <a:spcPct val="0"/>
                </a:spcBef>
                <a:spcAft>
                  <a:spcPct val="0"/>
                </a:spcAft>
              </a:pPr>
              <a:r>
                <a:rPr lang="en-US" sz="1200" b="1" dirty="0" smtClean="0">
                  <a:solidFill>
                    <a:srgbClr val="FFFFFF"/>
                  </a:solidFill>
                  <a:cs typeface="Arial" charset="0"/>
                </a:rPr>
                <a:t>59 – Below </a:t>
              </a:r>
              <a:endParaRPr lang="en-US" sz="1200" b="1" dirty="0">
                <a:solidFill>
                  <a:srgbClr val="FFFFFF"/>
                </a:solidFill>
                <a:cs typeface="Arial" charset="0"/>
              </a:endParaRPr>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i="1" dirty="0" smtClean="0">
                <a:effectLst>
                  <a:outerShdw blurRad="38100" dist="38100" dir="2700000" algn="tl">
                    <a:srgbClr val="000000">
                      <a:alpha val="43137"/>
                    </a:srgbClr>
                  </a:outerShdw>
                </a:effectLst>
                <a:latin typeface="Arial" pitchFamily="34" charset="0"/>
                <a:cs typeface="Arial" pitchFamily="34" charset="0"/>
              </a:rPr>
              <a:t>PCC/PCI</a:t>
            </a:r>
            <a:endParaRPr lang="en-US" sz="2400" i="1" dirty="0">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228600" y="1447800"/>
            <a:ext cx="6172200" cy="7086600"/>
          </a:xfrm>
        </p:spPr>
        <p:txBody>
          <a:bodyPr>
            <a:normAutofit fontScale="32500" lnSpcReduction="20000"/>
          </a:bodyPr>
          <a:lstStyle/>
          <a:p>
            <a:pPr>
              <a:buNone/>
            </a:pPr>
            <a:r>
              <a:rPr lang="en-US" sz="4900" b="1" u="sng" dirty="0" smtClean="0">
                <a:latin typeface="Arial" pitchFamily="34" charset="0"/>
                <a:cs typeface="Arial" pitchFamily="34" charset="0"/>
              </a:rPr>
              <a:t>Pre-Combat Checklist (PCC) </a:t>
            </a:r>
          </a:p>
          <a:p>
            <a:pPr marL="0" indent="0">
              <a:buNone/>
            </a:pPr>
            <a:r>
              <a:rPr lang="en-US" sz="4900" b="1" dirty="0" smtClean="0">
                <a:latin typeface="Arial" pitchFamily="34" charset="0"/>
                <a:cs typeface="Arial" pitchFamily="34" charset="0"/>
              </a:rPr>
              <a:t>First line leaders will conduct the following checks prior to all operations at a minimum:</a:t>
            </a:r>
          </a:p>
          <a:p>
            <a:r>
              <a:rPr lang="en-US" sz="4900" dirty="0" smtClean="0">
                <a:latin typeface="Arial" pitchFamily="34" charset="0"/>
                <a:cs typeface="Arial" pitchFamily="34" charset="0"/>
              </a:rPr>
              <a:t>Weapon systems, optics, ammunition</a:t>
            </a:r>
          </a:p>
          <a:p>
            <a:r>
              <a:rPr lang="en-US" sz="4900" dirty="0" smtClean="0">
                <a:latin typeface="Arial" pitchFamily="34" charset="0"/>
                <a:cs typeface="Arial" pitchFamily="34" charset="0"/>
              </a:rPr>
              <a:t>Night Vision Devices</a:t>
            </a:r>
          </a:p>
          <a:p>
            <a:r>
              <a:rPr lang="en-US" sz="4900" dirty="0" smtClean="0">
                <a:latin typeface="Arial" pitchFamily="34" charset="0"/>
                <a:cs typeface="Arial" pitchFamily="34" charset="0"/>
              </a:rPr>
              <a:t>Maps, compass/GPS</a:t>
            </a:r>
          </a:p>
          <a:p>
            <a:r>
              <a:rPr lang="en-US" sz="4900" dirty="0" smtClean="0">
                <a:latin typeface="Arial" pitchFamily="34" charset="0"/>
                <a:cs typeface="Arial" pitchFamily="34" charset="0"/>
              </a:rPr>
              <a:t>Vehicle PMCS</a:t>
            </a:r>
          </a:p>
          <a:p>
            <a:r>
              <a:rPr lang="en-US" sz="4900" dirty="0" smtClean="0">
                <a:latin typeface="Arial" pitchFamily="34" charset="0"/>
                <a:cs typeface="Arial" pitchFamily="34" charset="0"/>
              </a:rPr>
              <a:t>Radios, FBCB2, internal vehicle communications</a:t>
            </a:r>
          </a:p>
          <a:p>
            <a:r>
              <a:rPr lang="en-US" sz="4900" dirty="0" smtClean="0">
                <a:latin typeface="Arial" pitchFamily="34" charset="0"/>
                <a:cs typeface="Arial" pitchFamily="34" charset="0"/>
              </a:rPr>
              <a:t>CLS Bags</a:t>
            </a:r>
          </a:p>
          <a:p>
            <a:r>
              <a:rPr lang="en-US" sz="4900" dirty="0" smtClean="0">
                <a:latin typeface="Arial" pitchFamily="34" charset="0"/>
                <a:cs typeface="Arial" pitchFamily="34" charset="0"/>
              </a:rPr>
              <a:t>CBRN (Mask, JLST)</a:t>
            </a:r>
          </a:p>
          <a:p>
            <a:r>
              <a:rPr lang="en-US" sz="4900" dirty="0" smtClean="0">
                <a:latin typeface="Arial" pitchFamily="34" charset="0"/>
                <a:cs typeface="Arial" pitchFamily="34" charset="0"/>
              </a:rPr>
              <a:t>Dismount Bags</a:t>
            </a:r>
          </a:p>
          <a:p>
            <a:r>
              <a:rPr lang="en-US" sz="4900" dirty="0" smtClean="0">
                <a:latin typeface="Arial" pitchFamily="34" charset="0"/>
                <a:cs typeface="Arial" pitchFamily="34" charset="0"/>
              </a:rPr>
              <a:t>Sensitive Item Tie-Downs</a:t>
            </a:r>
          </a:p>
          <a:p>
            <a:r>
              <a:rPr lang="en-US" sz="4900" dirty="0" smtClean="0">
                <a:latin typeface="Arial" pitchFamily="34" charset="0"/>
                <a:cs typeface="Arial" pitchFamily="34" charset="0"/>
              </a:rPr>
              <a:t>3 DOS (Class 1 and 3)</a:t>
            </a:r>
          </a:p>
          <a:p>
            <a:pPr>
              <a:buNone/>
            </a:pPr>
            <a:endParaRPr lang="en-US" sz="4900" dirty="0" smtClean="0">
              <a:latin typeface="Arial" pitchFamily="34" charset="0"/>
              <a:cs typeface="Arial" pitchFamily="34" charset="0"/>
            </a:endParaRPr>
          </a:p>
          <a:p>
            <a:pPr>
              <a:buNone/>
            </a:pPr>
            <a:r>
              <a:rPr lang="en-US" sz="4900" b="1" u="sng" dirty="0" smtClean="0">
                <a:latin typeface="Arial" pitchFamily="34" charset="0"/>
                <a:cs typeface="Arial" pitchFamily="34" charset="0"/>
              </a:rPr>
              <a:t>Pre-Combat Inspection (PCI)</a:t>
            </a:r>
          </a:p>
          <a:p>
            <a:pPr marL="0" indent="0">
              <a:buNone/>
            </a:pPr>
            <a:r>
              <a:rPr lang="en-US" sz="4900" b="1" dirty="0" smtClean="0">
                <a:latin typeface="Arial" pitchFamily="34" charset="0"/>
                <a:cs typeface="Arial" pitchFamily="34" charset="0"/>
              </a:rPr>
              <a:t>Platoon or Troop Leadership will conduct the following checks prior to all operations at a minimum:</a:t>
            </a:r>
          </a:p>
          <a:p>
            <a:r>
              <a:rPr lang="en-US" sz="4900" dirty="0" smtClean="0">
                <a:latin typeface="Arial" pitchFamily="34" charset="0"/>
                <a:cs typeface="Arial" pitchFamily="34" charset="0"/>
              </a:rPr>
              <a:t>Confirmation Brief (mission, intent, PIR)</a:t>
            </a:r>
          </a:p>
          <a:p>
            <a:r>
              <a:rPr lang="en-US" sz="4900" dirty="0" smtClean="0">
                <a:latin typeface="Arial" pitchFamily="34" charset="0"/>
                <a:cs typeface="Arial" pitchFamily="34" charset="0"/>
              </a:rPr>
              <a:t>1xGraphics for each vehicle</a:t>
            </a:r>
          </a:p>
          <a:p>
            <a:r>
              <a:rPr lang="en-US" sz="4900" dirty="0" smtClean="0">
                <a:latin typeface="Arial" pitchFamily="34" charset="0"/>
                <a:cs typeface="Arial" pitchFamily="34" charset="0"/>
              </a:rPr>
              <a:t>5988E</a:t>
            </a:r>
          </a:p>
          <a:p>
            <a:r>
              <a:rPr lang="en-US" sz="4900" dirty="0" smtClean="0">
                <a:latin typeface="Arial" pitchFamily="34" charset="0"/>
                <a:cs typeface="Arial" pitchFamily="34" charset="0"/>
              </a:rPr>
              <a:t>Load Plans</a:t>
            </a:r>
          </a:p>
          <a:p>
            <a:r>
              <a:rPr lang="en-US" sz="4900" dirty="0" smtClean="0">
                <a:latin typeface="Arial" pitchFamily="34" charset="0"/>
                <a:cs typeface="Arial" pitchFamily="34" charset="0"/>
              </a:rPr>
              <a:t>Roll Over / Evacuation Drills rehearsed</a:t>
            </a:r>
          </a:p>
          <a:p>
            <a:r>
              <a:rPr lang="en-US" sz="4900" dirty="0" smtClean="0">
                <a:latin typeface="Arial" pitchFamily="34" charset="0"/>
                <a:cs typeface="Arial" pitchFamily="34" charset="0"/>
              </a:rPr>
              <a:t>PACE Plan</a:t>
            </a:r>
          </a:p>
          <a:p>
            <a:r>
              <a:rPr lang="en-US" sz="4900" dirty="0" smtClean="0">
                <a:latin typeface="Arial" pitchFamily="34" charset="0"/>
                <a:cs typeface="Arial" pitchFamily="34" charset="0"/>
              </a:rPr>
              <a:t>Recovery / CASEVAC Plan</a:t>
            </a:r>
          </a:p>
          <a:p>
            <a:endParaRPr lang="en-US" sz="4900" dirty="0" smtClean="0">
              <a:latin typeface="Arial" pitchFamily="34" charset="0"/>
              <a:cs typeface="Arial" pitchFamily="34" charset="0"/>
            </a:endParaRPr>
          </a:p>
          <a:p>
            <a:pPr marL="0" indent="0">
              <a:buNone/>
            </a:pPr>
            <a:r>
              <a:rPr lang="en-US" sz="4900" b="1" dirty="0" smtClean="0">
                <a:latin typeface="Arial" pitchFamily="34" charset="0"/>
                <a:cs typeface="Arial" pitchFamily="34" charset="0"/>
              </a:rPr>
              <a:t>Additional checks can be added by the Chain of Command based on METT-TC</a:t>
            </a:r>
          </a:p>
          <a:p>
            <a:endParaRPr lang="en-US" sz="4900"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7FAA4C2-EC4B-4CB1-A26B-C9225BE809E0}" type="slidenum">
              <a:rPr lang="en-US" smtClean="0">
                <a:latin typeface="Arial" pitchFamily="34" charset="0"/>
                <a:cs typeface="Arial" pitchFamily="34" charset="0"/>
              </a:rPr>
              <a:pPr/>
              <a:t>6</a:t>
            </a:fld>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6858000" cy="9153275"/>
          </a:xfrm>
          <a:prstGeom prst="rect">
            <a:avLst/>
          </a:prstGeom>
        </p:spPr>
        <p:txBody>
          <a:bodyPr wrap="square">
            <a:spAutoFit/>
          </a:bodyPr>
          <a:lstStyle/>
          <a:p>
            <a:pPr algn="ctr">
              <a:lnSpc>
                <a:spcPct val="80000"/>
              </a:lnSpc>
            </a:pPr>
            <a:r>
              <a:rPr lang="en-US" sz="2400" b="1" i="1" dirty="0" smtClean="0">
                <a:effectLst>
                  <a:outerShdw blurRad="38100" dist="38100" dir="2700000" algn="tl">
                    <a:srgbClr val="000000">
                      <a:alpha val="43137"/>
                    </a:srgbClr>
                  </a:outerShdw>
                </a:effectLst>
                <a:latin typeface="Arial" charset="0"/>
              </a:rPr>
              <a:t>CALL FOR FIRE </a:t>
            </a:r>
          </a:p>
          <a:p>
            <a:pPr algn="ctr">
              <a:lnSpc>
                <a:spcPct val="80000"/>
              </a:lnSpc>
            </a:pPr>
            <a:r>
              <a:rPr lang="en-US" sz="2400" b="1" i="1" dirty="0" smtClean="0">
                <a:effectLst>
                  <a:outerShdw blurRad="38100" dist="38100" dir="2700000" algn="tl">
                    <a:srgbClr val="000000">
                      <a:alpha val="43137"/>
                    </a:srgbClr>
                  </a:outerShdw>
                </a:effectLst>
                <a:latin typeface="Arial" charset="0"/>
              </a:rPr>
              <a:t>(CFF) FORMATS</a:t>
            </a:r>
          </a:p>
          <a:p>
            <a:pPr algn="ctr">
              <a:lnSpc>
                <a:spcPct val="80000"/>
              </a:lnSpc>
            </a:pPr>
            <a:endParaRPr lang="en-US" sz="2200" b="1" u="sng" dirty="0" smtClean="0">
              <a:latin typeface="Arial" charset="0"/>
            </a:endParaRPr>
          </a:p>
          <a:p>
            <a:pPr>
              <a:lnSpc>
                <a:spcPct val="80000"/>
              </a:lnSpc>
            </a:pPr>
            <a:r>
              <a:rPr lang="en-US" sz="1400" dirty="0" smtClean="0">
                <a:latin typeface="Arial" charset="0"/>
              </a:rPr>
              <a:t>Primary CFF will be sent digitally (FBCB2), secondary is voice on TRP Fires NET for MTRs and SQDN Fires NET for FA/CAS/Air Integration assets.  SQDN STD Target location is an 8-digit UTM using LRAS, FS3, map spot.  TRP FSEs are responsible for training troops on all formats to the CFF and ensuring soldiers understand the procedures and necessary information to initiate a CFF.</a:t>
            </a:r>
          </a:p>
          <a:p>
            <a:pPr>
              <a:lnSpc>
                <a:spcPct val="80000"/>
              </a:lnSpc>
            </a:pPr>
            <a:endParaRPr lang="en-US" sz="1400" dirty="0" smtClean="0">
              <a:latin typeface="Arial" charset="0"/>
            </a:endParaRPr>
          </a:p>
          <a:p>
            <a:pPr>
              <a:lnSpc>
                <a:spcPct val="80000"/>
              </a:lnSpc>
            </a:pPr>
            <a:r>
              <a:rPr lang="en-US" sz="1400" b="1" u="sng" dirty="0" smtClean="0">
                <a:latin typeface="Arial" charset="0"/>
              </a:rPr>
              <a:t>Fire for Effect Mission (GRID METHOD)</a:t>
            </a:r>
          </a:p>
          <a:p>
            <a:pPr>
              <a:lnSpc>
                <a:spcPct val="80000"/>
              </a:lnSpc>
            </a:pPr>
            <a:r>
              <a:rPr lang="en-US" sz="1400" dirty="0" smtClean="0">
                <a:latin typeface="Arial" charset="0"/>
              </a:rPr>
              <a:t>1) </a:t>
            </a:r>
            <a:r>
              <a:rPr lang="en-US" sz="1400" b="1" dirty="0" smtClean="0">
                <a:latin typeface="Arial" charset="0"/>
              </a:rPr>
              <a:t>“__________” this is”_________”, Fire for Effect , Over</a:t>
            </a:r>
          </a:p>
          <a:p>
            <a:pPr>
              <a:lnSpc>
                <a:spcPct val="80000"/>
              </a:lnSpc>
            </a:pPr>
            <a:r>
              <a:rPr lang="en-US" sz="1400" dirty="0" smtClean="0">
                <a:latin typeface="Arial" charset="0"/>
              </a:rPr>
              <a:t>		 (FDC Call Sign)      (Observer Call Sign)</a:t>
            </a:r>
          </a:p>
          <a:p>
            <a:pPr>
              <a:lnSpc>
                <a:spcPct val="80000"/>
              </a:lnSpc>
            </a:pPr>
            <a:r>
              <a:rPr lang="en-US" sz="1400" dirty="0" smtClean="0">
                <a:latin typeface="Arial" charset="0"/>
              </a:rPr>
              <a:t>2) </a:t>
            </a:r>
            <a:r>
              <a:rPr lang="en-US" sz="1400" b="1" dirty="0" smtClean="0">
                <a:latin typeface="Arial" charset="0"/>
              </a:rPr>
              <a:t>”GRID______OVER”</a:t>
            </a:r>
          </a:p>
          <a:p>
            <a:pPr>
              <a:lnSpc>
                <a:spcPct val="80000"/>
              </a:lnSpc>
            </a:pPr>
            <a:r>
              <a:rPr lang="en-US" sz="1400" b="1" dirty="0" smtClean="0">
                <a:latin typeface="Arial" charset="0"/>
              </a:rPr>
              <a:t>	      (8-Digit UTM, include ALT if possible)</a:t>
            </a:r>
          </a:p>
          <a:p>
            <a:pPr>
              <a:lnSpc>
                <a:spcPct val="80000"/>
              </a:lnSpc>
            </a:pPr>
            <a:r>
              <a:rPr lang="en-US" sz="1400" dirty="0" smtClean="0">
                <a:latin typeface="Arial" charset="0"/>
              </a:rPr>
              <a:t>3) “Target Description: </a:t>
            </a:r>
            <a:r>
              <a:rPr lang="en-US" sz="1400" b="1" dirty="0" smtClean="0">
                <a:latin typeface="Arial" charset="0"/>
              </a:rPr>
              <a:t>“_________”,</a:t>
            </a:r>
          </a:p>
          <a:p>
            <a:pPr>
              <a:lnSpc>
                <a:spcPct val="80000"/>
              </a:lnSpc>
            </a:pPr>
            <a:r>
              <a:rPr lang="en-US" sz="1400" dirty="0" smtClean="0">
                <a:latin typeface="Arial" charset="0"/>
              </a:rPr>
              <a:t>		   (Size, Activity, Disposition)</a:t>
            </a:r>
          </a:p>
          <a:p>
            <a:pPr>
              <a:lnSpc>
                <a:spcPct val="80000"/>
              </a:lnSpc>
            </a:pPr>
            <a:r>
              <a:rPr lang="en-US" sz="1400" dirty="0" smtClean="0">
                <a:latin typeface="Arial" charset="0"/>
              </a:rPr>
              <a:t>    Method Engagement: </a:t>
            </a:r>
            <a:r>
              <a:rPr lang="en-US" sz="1400" b="1" dirty="0" smtClean="0">
                <a:latin typeface="Arial" charset="0"/>
              </a:rPr>
              <a:t>“________”,</a:t>
            </a:r>
          </a:p>
          <a:p>
            <a:pPr>
              <a:lnSpc>
                <a:spcPct val="80000"/>
              </a:lnSpc>
            </a:pPr>
            <a:r>
              <a:rPr lang="en-US" sz="1400" dirty="0" smtClean="0">
                <a:latin typeface="Arial" charset="0"/>
              </a:rPr>
              <a:t>	(*Optional: Danger Close, Mark, High Angle, Ammo/</a:t>
            </a:r>
            <a:r>
              <a:rPr lang="en-US" sz="1400" dirty="0" err="1" smtClean="0">
                <a:latin typeface="Arial" charset="0"/>
              </a:rPr>
              <a:t>Fuze</a:t>
            </a:r>
            <a:r>
              <a:rPr lang="en-US" sz="1400" dirty="0" smtClean="0">
                <a:latin typeface="Arial" charset="0"/>
              </a:rPr>
              <a:t> Type)</a:t>
            </a:r>
          </a:p>
          <a:p>
            <a:pPr>
              <a:lnSpc>
                <a:spcPct val="80000"/>
              </a:lnSpc>
            </a:pPr>
            <a:r>
              <a:rPr lang="en-US" sz="1400" dirty="0" smtClean="0">
                <a:latin typeface="Arial" charset="0"/>
              </a:rPr>
              <a:t>    Method of Fire and Control: </a:t>
            </a:r>
            <a:r>
              <a:rPr lang="en-US" sz="1400" b="1" dirty="0" smtClean="0">
                <a:latin typeface="Arial" charset="0"/>
              </a:rPr>
              <a:t>“_________”,over.</a:t>
            </a:r>
          </a:p>
          <a:p>
            <a:pPr>
              <a:lnSpc>
                <a:spcPct val="80000"/>
              </a:lnSpc>
            </a:pPr>
            <a:r>
              <a:rPr lang="en-US" sz="1400" dirty="0" smtClean="0">
                <a:latin typeface="Arial" charset="0"/>
              </a:rPr>
              <a:t>	(*Optional: At My Command, Do Not Load, Time on Target)</a:t>
            </a:r>
          </a:p>
          <a:p>
            <a:pPr>
              <a:lnSpc>
                <a:spcPct val="80000"/>
              </a:lnSpc>
            </a:pPr>
            <a:r>
              <a:rPr lang="en-US" sz="1400" dirty="0" smtClean="0">
                <a:latin typeface="Arial" charset="0"/>
              </a:rPr>
              <a:t>4) Direction </a:t>
            </a:r>
            <a:r>
              <a:rPr lang="en-US" sz="1400" b="1" dirty="0" smtClean="0">
                <a:latin typeface="Arial" charset="0"/>
              </a:rPr>
              <a:t>“________”, Over</a:t>
            </a:r>
            <a:r>
              <a:rPr lang="en-US" sz="1400" dirty="0" smtClean="0">
                <a:latin typeface="Arial" charset="0"/>
              </a:rPr>
              <a:t>” (Observer to TGT-expressed in Mils or Degrees)</a:t>
            </a:r>
          </a:p>
          <a:p>
            <a:pPr>
              <a:lnSpc>
                <a:spcPct val="80000"/>
              </a:lnSpc>
            </a:pPr>
            <a:r>
              <a:rPr lang="en-US" sz="1400" dirty="0" smtClean="0">
                <a:latin typeface="Arial" charset="0"/>
              </a:rPr>
              <a:t>		(*Mils is default-Observer will specify if using DEGREES)</a:t>
            </a:r>
          </a:p>
          <a:p>
            <a:pPr>
              <a:lnSpc>
                <a:spcPct val="80000"/>
              </a:lnSpc>
            </a:pPr>
            <a:endParaRPr lang="en-US" sz="1400" dirty="0" smtClean="0">
              <a:latin typeface="Arial" charset="0"/>
            </a:endParaRPr>
          </a:p>
          <a:p>
            <a:pPr>
              <a:lnSpc>
                <a:spcPct val="80000"/>
              </a:lnSpc>
            </a:pPr>
            <a:r>
              <a:rPr lang="en-US" sz="1400" b="1" dirty="0" smtClean="0">
                <a:latin typeface="Arial" charset="0"/>
              </a:rPr>
              <a:t>*FDC (MTRs/FA) may challenge after the read back above.  Observer be prepared to authenticate.</a:t>
            </a:r>
          </a:p>
          <a:p>
            <a:pPr>
              <a:lnSpc>
                <a:spcPct val="80000"/>
              </a:lnSpc>
            </a:pPr>
            <a:r>
              <a:rPr lang="en-US" sz="1400" b="1" dirty="0" smtClean="0">
                <a:latin typeface="Arial" charset="0"/>
              </a:rPr>
              <a:t>Message to Observer-MTO (sent from FDC to Observer,  Mandatory Call)</a:t>
            </a:r>
          </a:p>
          <a:p>
            <a:pPr>
              <a:lnSpc>
                <a:spcPct val="80000"/>
              </a:lnSpc>
            </a:pPr>
            <a:r>
              <a:rPr lang="en-US" sz="1400" dirty="0" smtClean="0">
                <a:latin typeface="Arial" charset="0"/>
              </a:rPr>
              <a:t>	Unit to Fire  (Firing Unit, Adjusting Unit)</a:t>
            </a:r>
          </a:p>
          <a:p>
            <a:pPr>
              <a:lnSpc>
                <a:spcPct val="80000"/>
              </a:lnSpc>
            </a:pPr>
            <a:r>
              <a:rPr lang="en-US" sz="1400" dirty="0" smtClean="0">
                <a:latin typeface="Arial" charset="0"/>
              </a:rPr>
              <a:t>	Changes to Call for Fire (if any)</a:t>
            </a:r>
          </a:p>
          <a:p>
            <a:pPr>
              <a:lnSpc>
                <a:spcPct val="80000"/>
              </a:lnSpc>
            </a:pPr>
            <a:r>
              <a:rPr lang="en-US" sz="1400" dirty="0" smtClean="0">
                <a:latin typeface="Arial" charset="0"/>
              </a:rPr>
              <a:t>	Number of Rounds (Per Tube)</a:t>
            </a:r>
          </a:p>
          <a:p>
            <a:pPr>
              <a:lnSpc>
                <a:spcPct val="80000"/>
              </a:lnSpc>
            </a:pPr>
            <a:r>
              <a:rPr lang="en-US" sz="1400" dirty="0" smtClean="0">
                <a:latin typeface="Arial" charset="0"/>
              </a:rPr>
              <a:t>	Target Number (FDC establishes new TGT if no TGT sent from Observer in the FS PLAN)</a:t>
            </a:r>
          </a:p>
          <a:p>
            <a:pPr>
              <a:lnSpc>
                <a:spcPct val="80000"/>
              </a:lnSpc>
            </a:pPr>
            <a:r>
              <a:rPr lang="en-US" sz="1400" dirty="0" smtClean="0">
                <a:latin typeface="Arial" charset="0"/>
              </a:rPr>
              <a:t>	</a:t>
            </a:r>
            <a:r>
              <a:rPr lang="en-US" sz="1400" b="1" dirty="0" smtClean="0">
                <a:latin typeface="Arial" charset="0"/>
              </a:rPr>
              <a:t>Additional information (Optional)</a:t>
            </a:r>
          </a:p>
          <a:p>
            <a:pPr>
              <a:lnSpc>
                <a:spcPct val="80000"/>
              </a:lnSpc>
            </a:pPr>
            <a:r>
              <a:rPr lang="en-US" sz="1400" b="1" dirty="0" smtClean="0">
                <a:latin typeface="Arial" charset="0"/>
              </a:rPr>
              <a:t>	</a:t>
            </a:r>
            <a:r>
              <a:rPr lang="en-US" sz="1400" dirty="0" smtClean="0">
                <a:latin typeface="Arial" charset="0"/>
              </a:rPr>
              <a:t>Probable error in range (PER – in meters)</a:t>
            </a:r>
          </a:p>
          <a:p>
            <a:pPr>
              <a:lnSpc>
                <a:spcPct val="80000"/>
              </a:lnSpc>
            </a:pPr>
            <a:r>
              <a:rPr lang="en-US" sz="1400" b="1" dirty="0" smtClean="0">
                <a:latin typeface="Arial" charset="0"/>
              </a:rPr>
              <a:t>	</a:t>
            </a:r>
            <a:r>
              <a:rPr lang="en-US" sz="1400" dirty="0" smtClean="0">
                <a:latin typeface="Arial" charset="0"/>
              </a:rPr>
              <a:t>Angle-T (sent to observer when there is a 500 mill or greater difference between the GT-	line and the OBS/TGT-line)</a:t>
            </a:r>
            <a:endParaRPr lang="en-US" sz="1400" b="1" dirty="0" smtClean="0">
              <a:latin typeface="Arial" charset="0"/>
            </a:endParaRPr>
          </a:p>
          <a:p>
            <a:pPr>
              <a:lnSpc>
                <a:spcPct val="80000"/>
              </a:lnSpc>
            </a:pPr>
            <a:r>
              <a:rPr lang="en-US" sz="1400" dirty="0" smtClean="0">
                <a:latin typeface="Arial" charset="0"/>
              </a:rPr>
              <a:t>	Time of Flight (the time between shot and splash in seconds)</a:t>
            </a:r>
          </a:p>
          <a:p>
            <a:pPr>
              <a:lnSpc>
                <a:spcPct val="80000"/>
              </a:lnSpc>
            </a:pPr>
            <a:r>
              <a:rPr lang="en-US" sz="1400" dirty="0" smtClean="0">
                <a:latin typeface="Arial" charset="0"/>
              </a:rPr>
              <a:t>	Ordinate Altitude Information (if FSO needs to </a:t>
            </a:r>
            <a:r>
              <a:rPr lang="en-US" sz="1400" dirty="0" err="1" smtClean="0">
                <a:latin typeface="Arial" charset="0"/>
              </a:rPr>
              <a:t>deconfllict</a:t>
            </a:r>
            <a:r>
              <a:rPr lang="en-US" sz="1400" dirty="0" smtClean="0">
                <a:latin typeface="Arial" charset="0"/>
              </a:rPr>
              <a:t> airspace coordination)</a:t>
            </a:r>
          </a:p>
          <a:p>
            <a:pPr>
              <a:lnSpc>
                <a:spcPct val="80000"/>
              </a:lnSpc>
            </a:pPr>
            <a:endParaRPr lang="en-US" sz="1400" dirty="0" smtClean="0">
              <a:latin typeface="Arial" charset="0"/>
            </a:endParaRPr>
          </a:p>
          <a:p>
            <a:pPr>
              <a:lnSpc>
                <a:spcPct val="80000"/>
              </a:lnSpc>
            </a:pPr>
            <a:r>
              <a:rPr lang="en-US" sz="1400" dirty="0" smtClean="0">
                <a:latin typeface="Arial" charset="0"/>
              </a:rPr>
              <a:t>Rounds Impact and Observer will observe bursts and prepare adjustments if necessary.</a:t>
            </a:r>
          </a:p>
          <a:p>
            <a:pPr>
              <a:lnSpc>
                <a:spcPct val="80000"/>
              </a:lnSpc>
            </a:pPr>
            <a:endParaRPr lang="en-US" sz="1400" dirty="0" smtClean="0">
              <a:latin typeface="Arial" charset="0"/>
            </a:endParaRPr>
          </a:p>
          <a:p>
            <a:pPr>
              <a:lnSpc>
                <a:spcPct val="80000"/>
              </a:lnSpc>
            </a:pPr>
            <a:r>
              <a:rPr lang="en-US" sz="1400" dirty="0" smtClean="0">
                <a:latin typeface="Arial" charset="0"/>
              </a:rPr>
              <a:t>5) </a:t>
            </a:r>
            <a:r>
              <a:rPr lang="en-US" sz="1400" b="1" dirty="0" smtClean="0">
                <a:latin typeface="Arial" charset="0"/>
              </a:rPr>
              <a:t>“Left/Right_____” </a:t>
            </a:r>
            <a:r>
              <a:rPr lang="en-US" sz="1400" dirty="0" smtClean="0">
                <a:latin typeface="Arial" charset="0"/>
              </a:rPr>
              <a:t>(in Meters, Distance from Impact to Observer TGT Line)</a:t>
            </a:r>
            <a:endParaRPr lang="en-US" sz="1400" b="1" dirty="0" smtClean="0">
              <a:latin typeface="Arial" charset="0"/>
            </a:endParaRPr>
          </a:p>
          <a:p>
            <a:pPr>
              <a:lnSpc>
                <a:spcPct val="80000"/>
              </a:lnSpc>
            </a:pPr>
            <a:r>
              <a:rPr lang="en-US" sz="1400" b="1" dirty="0" smtClean="0">
                <a:latin typeface="Arial" charset="0"/>
              </a:rPr>
              <a:t>    “Add/Drop_____” </a:t>
            </a:r>
            <a:r>
              <a:rPr lang="en-US" sz="1400" dirty="0" smtClean="0">
                <a:latin typeface="Arial" charset="0"/>
              </a:rPr>
              <a:t>(in Meters, Distance from Impact to TGT)</a:t>
            </a:r>
          </a:p>
          <a:p>
            <a:pPr>
              <a:lnSpc>
                <a:spcPct val="80000"/>
              </a:lnSpc>
            </a:pPr>
            <a:r>
              <a:rPr lang="en-US" sz="1400" b="1" dirty="0" smtClean="0">
                <a:latin typeface="Arial" charset="0"/>
              </a:rPr>
              <a:t>    “Repeat, Over” (only if direct hit on TGT)</a:t>
            </a:r>
          </a:p>
          <a:p>
            <a:pPr>
              <a:lnSpc>
                <a:spcPct val="80000"/>
              </a:lnSpc>
            </a:pPr>
            <a:endParaRPr lang="en-US" sz="1400" b="1" dirty="0" smtClean="0">
              <a:latin typeface="Arial" charset="0"/>
            </a:endParaRPr>
          </a:p>
          <a:p>
            <a:pPr>
              <a:lnSpc>
                <a:spcPct val="80000"/>
              </a:lnSpc>
            </a:pPr>
            <a:r>
              <a:rPr lang="en-US" sz="1400" dirty="0" smtClean="0">
                <a:latin typeface="Arial" charset="0"/>
              </a:rPr>
              <a:t>Mission Complete  once Observer receives desired effect on TGT.</a:t>
            </a:r>
          </a:p>
          <a:p>
            <a:pPr>
              <a:lnSpc>
                <a:spcPct val="80000"/>
              </a:lnSpc>
            </a:pPr>
            <a:r>
              <a:rPr lang="en-US" sz="1400" dirty="0" smtClean="0">
                <a:latin typeface="Arial" charset="0"/>
              </a:rPr>
              <a:t>6)</a:t>
            </a:r>
            <a:r>
              <a:rPr lang="en-US" sz="1400" b="1" dirty="0" smtClean="0">
                <a:latin typeface="Arial" charset="0"/>
              </a:rPr>
              <a:t> “End of Mission_________, Over.”</a:t>
            </a:r>
          </a:p>
          <a:p>
            <a:pPr>
              <a:lnSpc>
                <a:spcPct val="80000"/>
              </a:lnSpc>
            </a:pPr>
            <a:r>
              <a:rPr lang="en-US" sz="1400" dirty="0" smtClean="0">
                <a:latin typeface="Arial" charset="0"/>
              </a:rPr>
              <a:t>		(BDA and Target Activity)</a:t>
            </a:r>
          </a:p>
        </p:txBody>
      </p:sp>
      <p:sp>
        <p:nvSpPr>
          <p:cNvPr id="3" name="Slide Number Placeholder 2"/>
          <p:cNvSpPr>
            <a:spLocks noGrp="1"/>
          </p:cNvSpPr>
          <p:nvPr>
            <p:ph type="sldNum" sz="quarter" idx="12"/>
          </p:nvPr>
        </p:nvSpPr>
        <p:spPr/>
        <p:txBody>
          <a:bodyPr/>
          <a:lstStyle/>
          <a:p>
            <a:fld id="{07FAA4C2-EC4B-4CB1-A26B-C9225BE809E0}" type="slidenum">
              <a:rPr lang="en-US" smtClean="0"/>
              <a:pPr/>
              <a:t>60</a:t>
            </a:fld>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62000"/>
            <a:ext cx="6858000" cy="6494085"/>
          </a:xfrm>
          <a:prstGeom prst="rect">
            <a:avLst/>
          </a:prstGeom>
        </p:spPr>
        <p:txBody>
          <a:bodyPr wrap="square">
            <a:spAutoFit/>
          </a:bodyPr>
          <a:lstStyle/>
          <a:p>
            <a:pPr marL="342900" indent="-342900" algn="ctr"/>
            <a:r>
              <a:rPr lang="en-US" sz="1300" b="1" u="sng" dirty="0" smtClean="0">
                <a:latin typeface="Arial" pitchFamily="34" charset="0"/>
                <a:cs typeface="Arial" pitchFamily="34" charset="0"/>
              </a:rPr>
              <a:t>Fire for Effect Mission (POLAR PLOT METHOD)</a:t>
            </a:r>
          </a:p>
          <a:p>
            <a:pPr marL="342900" indent="-342900">
              <a:buFontTx/>
              <a:buAutoNum type="arabicParenR"/>
            </a:pPr>
            <a:r>
              <a:rPr lang="en-US" sz="1300" dirty="0" smtClean="0">
                <a:latin typeface="Arial" pitchFamily="34" charset="0"/>
                <a:cs typeface="Arial" pitchFamily="34" charset="0"/>
              </a:rPr>
              <a:t> </a:t>
            </a:r>
            <a:r>
              <a:rPr lang="en-US" sz="1300" b="1" dirty="0" smtClean="0">
                <a:latin typeface="Arial" pitchFamily="34" charset="0"/>
                <a:cs typeface="Arial" pitchFamily="34" charset="0"/>
              </a:rPr>
              <a:t>“________” this is “________”, Fire for Effect, Polar, over.</a:t>
            </a:r>
          </a:p>
          <a:p>
            <a:pPr marL="342900" indent="-342900"/>
            <a:r>
              <a:rPr lang="en-US" sz="1300" dirty="0" smtClean="0">
                <a:latin typeface="Arial" pitchFamily="34" charset="0"/>
                <a:cs typeface="Arial" pitchFamily="34" charset="0"/>
              </a:rPr>
              <a:t>	(FDC Call Sign)    (OBS Call Sign)</a:t>
            </a:r>
          </a:p>
          <a:p>
            <a:pPr marL="342900" indent="-342900">
              <a:buFontTx/>
              <a:buAutoNum type="arabicParenR" startAt="2"/>
            </a:pPr>
            <a:r>
              <a:rPr lang="en-US" sz="1300" dirty="0" smtClean="0">
                <a:latin typeface="Arial" pitchFamily="34" charset="0"/>
                <a:cs typeface="Arial" pitchFamily="34" charset="0"/>
              </a:rPr>
              <a:t>Direction </a:t>
            </a:r>
            <a:r>
              <a:rPr lang="en-US" sz="1300" b="1" dirty="0" smtClean="0">
                <a:latin typeface="Arial" pitchFamily="34" charset="0"/>
                <a:cs typeface="Arial" pitchFamily="34" charset="0"/>
              </a:rPr>
              <a:t>“________”,</a:t>
            </a:r>
            <a:r>
              <a:rPr lang="en-US" sz="1300" dirty="0" smtClean="0">
                <a:latin typeface="Arial" pitchFamily="34" charset="0"/>
                <a:cs typeface="Arial" pitchFamily="34" charset="0"/>
              </a:rPr>
              <a:t> Distance</a:t>
            </a:r>
            <a:r>
              <a:rPr lang="en-US" sz="1300" b="1" dirty="0" smtClean="0">
                <a:latin typeface="Arial" pitchFamily="34" charset="0"/>
                <a:cs typeface="Arial" pitchFamily="34" charset="0"/>
              </a:rPr>
              <a:t>”________”,</a:t>
            </a:r>
            <a:r>
              <a:rPr lang="en-US" sz="1300" dirty="0" smtClean="0">
                <a:latin typeface="Arial" pitchFamily="34" charset="0"/>
                <a:cs typeface="Arial" pitchFamily="34" charset="0"/>
              </a:rPr>
              <a:t> Up/Down </a:t>
            </a:r>
            <a:r>
              <a:rPr lang="en-US" sz="1300" b="1" dirty="0" smtClean="0">
                <a:latin typeface="Arial" pitchFamily="34" charset="0"/>
                <a:cs typeface="Arial" pitchFamily="34" charset="0"/>
              </a:rPr>
              <a:t>“________”, over.</a:t>
            </a:r>
          </a:p>
          <a:p>
            <a:pPr marL="342900" indent="-342900"/>
            <a:r>
              <a:rPr lang="en-US" sz="1300" dirty="0" smtClean="0">
                <a:latin typeface="Arial" pitchFamily="34" charset="0"/>
                <a:cs typeface="Arial" pitchFamily="34" charset="0"/>
              </a:rPr>
              <a:t>		       (Mils)	                        (Meters)         (</a:t>
            </a:r>
            <a:r>
              <a:rPr lang="en-US" sz="1300" dirty="0" err="1" smtClean="0">
                <a:latin typeface="Arial" pitchFamily="34" charset="0"/>
                <a:cs typeface="Arial" pitchFamily="34" charset="0"/>
              </a:rPr>
              <a:t>Differnce</a:t>
            </a:r>
            <a:r>
              <a:rPr lang="en-US" sz="1300" dirty="0" smtClean="0">
                <a:latin typeface="Arial" pitchFamily="34" charset="0"/>
                <a:cs typeface="Arial" pitchFamily="34" charset="0"/>
              </a:rPr>
              <a:t> between OBS loc </a:t>
            </a:r>
          </a:p>
          <a:p>
            <a:pPr marL="342900" indent="-342900"/>
            <a:r>
              <a:rPr lang="en-US" sz="1300" dirty="0" smtClean="0">
                <a:latin typeface="Arial" pitchFamily="34" charset="0"/>
                <a:cs typeface="Arial" pitchFamily="34" charset="0"/>
              </a:rPr>
              <a:t>				                   &amp; TGT loc in Meters if 35 or greater)</a:t>
            </a:r>
          </a:p>
          <a:p>
            <a:pPr marL="342900" indent="-342900"/>
            <a:r>
              <a:rPr lang="en-US" sz="1300" dirty="0" smtClean="0">
                <a:latin typeface="Arial" pitchFamily="34" charset="0"/>
                <a:cs typeface="Arial" pitchFamily="34" charset="0"/>
              </a:rPr>
              <a:t>3)	Target Description:</a:t>
            </a:r>
            <a:r>
              <a:rPr lang="en-US" sz="1300" b="1" dirty="0" smtClean="0">
                <a:latin typeface="Arial" pitchFamily="34" charset="0"/>
                <a:cs typeface="Arial" pitchFamily="34" charset="0"/>
              </a:rPr>
              <a:t>”_________”,</a:t>
            </a:r>
          </a:p>
          <a:p>
            <a:pPr marL="342900" indent="-342900"/>
            <a:r>
              <a:rPr lang="en-US" sz="1300" dirty="0" smtClean="0">
                <a:latin typeface="Arial" pitchFamily="34" charset="0"/>
                <a:cs typeface="Arial" pitchFamily="34" charset="0"/>
              </a:rPr>
              <a:t>	(Size, Activity, Disposition)</a:t>
            </a:r>
          </a:p>
          <a:p>
            <a:pPr marL="342900" indent="-342900"/>
            <a:r>
              <a:rPr lang="en-US" sz="1300" dirty="0" smtClean="0">
                <a:latin typeface="Arial" pitchFamily="34" charset="0"/>
                <a:cs typeface="Arial" pitchFamily="34" charset="0"/>
              </a:rPr>
              <a:t>        Method Engagement</a:t>
            </a:r>
            <a:r>
              <a:rPr lang="en-US" sz="1300" b="1" dirty="0" smtClean="0">
                <a:latin typeface="Arial" pitchFamily="34" charset="0"/>
                <a:cs typeface="Arial" pitchFamily="34" charset="0"/>
              </a:rPr>
              <a:t>:”________”,</a:t>
            </a:r>
          </a:p>
          <a:p>
            <a:pPr marL="342900" indent="-342900"/>
            <a:r>
              <a:rPr lang="en-US" sz="1300" dirty="0" smtClean="0">
                <a:latin typeface="Arial" pitchFamily="34" charset="0"/>
                <a:cs typeface="Arial" pitchFamily="34" charset="0"/>
              </a:rPr>
              <a:t>	(*Optional: Danger Close, Mark, High Angle, Ammo/</a:t>
            </a:r>
            <a:r>
              <a:rPr lang="en-US" sz="1300" dirty="0" err="1" smtClean="0">
                <a:latin typeface="Arial" pitchFamily="34" charset="0"/>
                <a:cs typeface="Arial" pitchFamily="34" charset="0"/>
              </a:rPr>
              <a:t>Fuze</a:t>
            </a:r>
            <a:r>
              <a:rPr lang="en-US" sz="1300" dirty="0" smtClean="0">
                <a:latin typeface="Arial" pitchFamily="34" charset="0"/>
                <a:cs typeface="Arial" pitchFamily="34" charset="0"/>
              </a:rPr>
              <a:t> Type)</a:t>
            </a:r>
          </a:p>
          <a:p>
            <a:pPr marL="342900" indent="-342900"/>
            <a:r>
              <a:rPr lang="en-US" sz="1300" dirty="0" smtClean="0">
                <a:latin typeface="Arial" pitchFamily="34" charset="0"/>
                <a:cs typeface="Arial" pitchFamily="34" charset="0"/>
              </a:rPr>
              <a:t>        Method of Fire and Control: </a:t>
            </a:r>
            <a:r>
              <a:rPr lang="en-US" sz="1300" b="1" dirty="0" smtClean="0">
                <a:latin typeface="Arial" pitchFamily="34" charset="0"/>
                <a:cs typeface="Arial" pitchFamily="34" charset="0"/>
              </a:rPr>
              <a:t>”________”, over.</a:t>
            </a:r>
          </a:p>
          <a:p>
            <a:pPr marL="342900" indent="-342900"/>
            <a:r>
              <a:rPr lang="en-US" sz="1300" dirty="0" smtClean="0">
                <a:latin typeface="Arial" pitchFamily="34" charset="0"/>
                <a:cs typeface="Arial" pitchFamily="34" charset="0"/>
              </a:rPr>
              <a:t>	(*Optional: At My Command, Do Not Load, Time on Target)</a:t>
            </a:r>
          </a:p>
          <a:p>
            <a:pPr marL="342900" indent="-342900"/>
            <a:r>
              <a:rPr lang="en-US" sz="1300" b="1" dirty="0" smtClean="0">
                <a:latin typeface="Arial" pitchFamily="34" charset="0"/>
                <a:cs typeface="Arial" pitchFamily="34" charset="0"/>
              </a:rPr>
              <a:t>Message to Observer-MTO (sent from FDC to Observer,  Mandatory Call)</a:t>
            </a:r>
          </a:p>
          <a:p>
            <a:pPr marL="342900" indent="-342900"/>
            <a:r>
              <a:rPr lang="en-US" sz="1300" dirty="0" smtClean="0">
                <a:latin typeface="Arial" pitchFamily="34" charset="0"/>
                <a:cs typeface="Arial" pitchFamily="34" charset="0"/>
              </a:rPr>
              <a:t>          	Unit to Fire  (Firing Unit, Adjusting Unit)</a:t>
            </a:r>
          </a:p>
          <a:p>
            <a:pPr marL="342900" indent="-342900"/>
            <a:r>
              <a:rPr lang="en-US" sz="1300" dirty="0" smtClean="0">
                <a:latin typeface="Arial" pitchFamily="34" charset="0"/>
                <a:cs typeface="Arial" pitchFamily="34" charset="0"/>
              </a:rPr>
              <a:t>	Changes to Call for Fire (if any)</a:t>
            </a:r>
          </a:p>
          <a:p>
            <a:pPr marL="342900" indent="-342900"/>
            <a:r>
              <a:rPr lang="en-US" sz="1300" dirty="0" smtClean="0">
                <a:latin typeface="Arial" pitchFamily="34" charset="0"/>
                <a:cs typeface="Arial" pitchFamily="34" charset="0"/>
              </a:rPr>
              <a:t>	Number of Rounds (Per Tube)</a:t>
            </a:r>
          </a:p>
          <a:p>
            <a:pPr marL="342900" indent="-342900"/>
            <a:r>
              <a:rPr lang="en-US" sz="1300" dirty="0" smtClean="0">
                <a:latin typeface="Arial" pitchFamily="34" charset="0"/>
                <a:cs typeface="Arial" pitchFamily="34" charset="0"/>
              </a:rPr>
              <a:t>	Target Number (FDC establishes new TGT if no TGT sent from Observer in the FS PLAN)</a:t>
            </a:r>
          </a:p>
          <a:p>
            <a:pPr marL="342900" indent="-342900"/>
            <a:r>
              <a:rPr lang="en-US" sz="1300" dirty="0" smtClean="0">
                <a:latin typeface="Arial" pitchFamily="34" charset="0"/>
                <a:cs typeface="Arial" pitchFamily="34" charset="0"/>
              </a:rPr>
              <a:t>	</a:t>
            </a:r>
            <a:r>
              <a:rPr lang="en-US" sz="1300" b="1" dirty="0" smtClean="0">
                <a:latin typeface="Arial" pitchFamily="34" charset="0"/>
                <a:cs typeface="Arial" pitchFamily="34" charset="0"/>
              </a:rPr>
              <a:t>Additional information (Optional)</a:t>
            </a:r>
          </a:p>
          <a:p>
            <a:pPr marL="342900" indent="-342900"/>
            <a:r>
              <a:rPr lang="en-US" sz="1300" b="1" dirty="0" smtClean="0">
                <a:latin typeface="Arial" pitchFamily="34" charset="0"/>
                <a:cs typeface="Arial" pitchFamily="34" charset="0"/>
              </a:rPr>
              <a:t>	</a:t>
            </a:r>
            <a:r>
              <a:rPr lang="en-US" sz="1300" dirty="0" smtClean="0">
                <a:latin typeface="Arial" pitchFamily="34" charset="0"/>
                <a:cs typeface="Arial" pitchFamily="34" charset="0"/>
              </a:rPr>
              <a:t>Probable Error in Range (PER – in meters)</a:t>
            </a:r>
          </a:p>
          <a:p>
            <a:pPr marL="342900" indent="-342900"/>
            <a:r>
              <a:rPr lang="en-US" sz="1300" b="1" dirty="0" smtClean="0">
                <a:latin typeface="Arial" pitchFamily="34" charset="0"/>
                <a:cs typeface="Arial" pitchFamily="34" charset="0"/>
              </a:rPr>
              <a:t>	</a:t>
            </a:r>
            <a:r>
              <a:rPr lang="en-US" sz="1300" dirty="0" smtClean="0">
                <a:latin typeface="Arial" pitchFamily="34" charset="0"/>
                <a:cs typeface="Arial" pitchFamily="34" charset="0"/>
              </a:rPr>
              <a:t>Angle-T (sent to observer when there is a 500 mill or greater difference 		between the GT-line and the OBS/TGT-line)</a:t>
            </a:r>
            <a:endParaRPr lang="en-US" sz="1300" b="1" dirty="0" smtClean="0">
              <a:latin typeface="Arial" pitchFamily="34" charset="0"/>
              <a:cs typeface="Arial" pitchFamily="34" charset="0"/>
            </a:endParaRPr>
          </a:p>
          <a:p>
            <a:pPr marL="342900" indent="-342900"/>
            <a:r>
              <a:rPr lang="en-US" sz="1300" dirty="0" smtClean="0">
                <a:latin typeface="Arial" pitchFamily="34" charset="0"/>
                <a:cs typeface="Arial" pitchFamily="34" charset="0"/>
              </a:rPr>
              <a:t>	Time of Flight (TOF between shot and splash in seconds)</a:t>
            </a:r>
          </a:p>
          <a:p>
            <a:pPr marL="342900" indent="-342900"/>
            <a:r>
              <a:rPr lang="en-US" sz="1300" dirty="0" smtClean="0">
                <a:latin typeface="Arial" pitchFamily="34" charset="0"/>
                <a:cs typeface="Arial" pitchFamily="34" charset="0"/>
              </a:rPr>
              <a:t>	Ordinate Altitude Information (if FSO needs to </a:t>
            </a:r>
            <a:r>
              <a:rPr lang="en-US" sz="1300" dirty="0" err="1" smtClean="0">
                <a:latin typeface="Arial" pitchFamily="34" charset="0"/>
                <a:cs typeface="Arial" pitchFamily="34" charset="0"/>
              </a:rPr>
              <a:t>deconfllict</a:t>
            </a:r>
            <a:r>
              <a:rPr lang="en-US" sz="1300" dirty="0" smtClean="0">
                <a:latin typeface="Arial" pitchFamily="34" charset="0"/>
                <a:cs typeface="Arial" pitchFamily="34" charset="0"/>
              </a:rPr>
              <a:t> airspace coordination)</a:t>
            </a:r>
          </a:p>
          <a:p>
            <a:pPr marL="342900" indent="-342900"/>
            <a:r>
              <a:rPr lang="en-US" sz="1300" dirty="0" smtClean="0">
                <a:latin typeface="Arial" pitchFamily="34" charset="0"/>
                <a:cs typeface="Arial" pitchFamily="34" charset="0"/>
              </a:rPr>
              <a:t>Rounds Impact and Observer will observe bursts and prepare adjustments if necessary.</a:t>
            </a:r>
          </a:p>
          <a:p>
            <a:pPr marL="342900" indent="-342900"/>
            <a:r>
              <a:rPr lang="en-US" sz="1300" dirty="0" smtClean="0">
                <a:latin typeface="Arial" pitchFamily="34" charset="0"/>
                <a:cs typeface="Arial" pitchFamily="34" charset="0"/>
              </a:rPr>
              <a:t>4) </a:t>
            </a:r>
            <a:r>
              <a:rPr lang="en-US" sz="1300" b="1" dirty="0" smtClean="0">
                <a:latin typeface="Arial" pitchFamily="34" charset="0"/>
                <a:cs typeface="Arial" pitchFamily="34" charset="0"/>
              </a:rPr>
              <a:t>“Left/Right_____” </a:t>
            </a:r>
            <a:r>
              <a:rPr lang="en-US" sz="1300" dirty="0" smtClean="0">
                <a:latin typeface="Arial" pitchFamily="34" charset="0"/>
                <a:cs typeface="Arial" pitchFamily="34" charset="0"/>
              </a:rPr>
              <a:t>(in Meters, Distance from Impact to Observer TGT Line)</a:t>
            </a:r>
            <a:endParaRPr lang="en-US" sz="1300" b="1" dirty="0" smtClean="0">
              <a:latin typeface="Arial" pitchFamily="34" charset="0"/>
              <a:cs typeface="Arial" pitchFamily="34" charset="0"/>
            </a:endParaRPr>
          </a:p>
          <a:p>
            <a:pPr marL="342900" indent="-342900"/>
            <a:r>
              <a:rPr lang="en-US" sz="1300" b="1" dirty="0" smtClean="0">
                <a:latin typeface="Arial" pitchFamily="34" charset="0"/>
                <a:cs typeface="Arial" pitchFamily="34" charset="0"/>
              </a:rPr>
              <a:t>    “Add/Drop_____” </a:t>
            </a:r>
            <a:r>
              <a:rPr lang="en-US" sz="1300" dirty="0" smtClean="0">
                <a:latin typeface="Arial" pitchFamily="34" charset="0"/>
                <a:cs typeface="Arial" pitchFamily="34" charset="0"/>
              </a:rPr>
              <a:t>(in Meters, Distance from Impact to TGT)</a:t>
            </a:r>
          </a:p>
          <a:p>
            <a:pPr marL="342900" indent="-342900"/>
            <a:r>
              <a:rPr lang="en-US" sz="1300" b="1" dirty="0" smtClean="0">
                <a:latin typeface="Arial" pitchFamily="34" charset="0"/>
                <a:cs typeface="Arial" pitchFamily="34" charset="0"/>
              </a:rPr>
              <a:t>    “Repeat, Over” (only if direct hit on TGT)</a:t>
            </a:r>
          </a:p>
          <a:p>
            <a:pPr marL="342900" indent="-342900"/>
            <a:r>
              <a:rPr lang="en-US" sz="1300" dirty="0" smtClean="0">
                <a:latin typeface="Arial" pitchFamily="34" charset="0"/>
                <a:cs typeface="Arial" pitchFamily="34" charset="0"/>
              </a:rPr>
              <a:t>Mission Complete  once Observer receives desired effect on TGT.</a:t>
            </a:r>
          </a:p>
          <a:p>
            <a:pPr marL="342900" indent="-342900"/>
            <a:r>
              <a:rPr lang="en-US" sz="1300" dirty="0" smtClean="0">
                <a:latin typeface="Arial" pitchFamily="34" charset="0"/>
                <a:cs typeface="Arial" pitchFamily="34" charset="0"/>
              </a:rPr>
              <a:t>5)</a:t>
            </a:r>
            <a:r>
              <a:rPr lang="en-US" sz="1300" b="1" dirty="0" smtClean="0">
                <a:latin typeface="Arial" pitchFamily="34" charset="0"/>
                <a:cs typeface="Arial" pitchFamily="34" charset="0"/>
              </a:rPr>
              <a:t> “End of Mission_________, Over.”</a:t>
            </a:r>
          </a:p>
          <a:p>
            <a:pPr marL="342900" indent="-342900"/>
            <a:r>
              <a:rPr lang="en-US" sz="1300" dirty="0" smtClean="0">
                <a:latin typeface="Arial" pitchFamily="34" charset="0"/>
                <a:cs typeface="Arial" pitchFamily="34" charset="0"/>
              </a:rPr>
              <a:t>		(BDA and Target Activity)</a:t>
            </a:r>
          </a:p>
        </p:txBody>
      </p:sp>
      <p:sp>
        <p:nvSpPr>
          <p:cNvPr id="5" name="Rectangle 4"/>
          <p:cNvSpPr/>
          <p:nvPr/>
        </p:nvSpPr>
        <p:spPr>
          <a:xfrm>
            <a:off x="0" y="7076694"/>
            <a:ext cx="6858000" cy="2012859"/>
          </a:xfrm>
          <a:prstGeom prst="rect">
            <a:avLst/>
          </a:prstGeom>
        </p:spPr>
        <p:txBody>
          <a:bodyPr wrap="square">
            <a:spAutoFit/>
          </a:bodyPr>
          <a:lstStyle/>
          <a:p>
            <a:pPr marL="609600" indent="-609600">
              <a:lnSpc>
                <a:spcPct val="80000"/>
              </a:lnSpc>
              <a:spcBef>
                <a:spcPct val="20000"/>
              </a:spcBef>
            </a:pPr>
            <a:r>
              <a:rPr lang="en-US" sz="1300" b="1" u="sng" dirty="0" smtClean="0">
                <a:latin typeface="Arial" pitchFamily="34" charset="0"/>
                <a:cs typeface="Arial" pitchFamily="34" charset="0"/>
              </a:rPr>
              <a:t>SHIFT FROM KNOWN PT MISSION (GRID METHOD)</a:t>
            </a:r>
          </a:p>
          <a:p>
            <a:pPr marL="609600" indent="-609600">
              <a:lnSpc>
                <a:spcPct val="80000"/>
              </a:lnSpc>
              <a:spcBef>
                <a:spcPct val="20000"/>
              </a:spcBef>
            </a:pPr>
            <a:r>
              <a:rPr lang="en-US" sz="1300" dirty="0" smtClean="0">
                <a:latin typeface="Arial" pitchFamily="34" charset="0"/>
                <a:cs typeface="Arial" pitchFamily="34" charset="0"/>
              </a:rPr>
              <a:t>Requirements for this mission: MTR/FA FDC must have a known pt that is established (using a CP/ NAI/ TGT- must be recorded and sent back as “Known PT 1 or 2…”</a:t>
            </a:r>
          </a:p>
          <a:p>
            <a:pPr marL="609600" indent="-609600">
              <a:lnSpc>
                <a:spcPct val="80000"/>
              </a:lnSpc>
              <a:spcBef>
                <a:spcPct val="20000"/>
              </a:spcBef>
            </a:pPr>
            <a:r>
              <a:rPr lang="en-US" sz="1300" dirty="0" smtClean="0">
                <a:latin typeface="Arial" pitchFamily="34" charset="0"/>
                <a:cs typeface="Arial" pitchFamily="34" charset="0"/>
              </a:rPr>
              <a:t>1) “</a:t>
            </a:r>
            <a:r>
              <a:rPr lang="en-US" sz="1300" b="1" dirty="0" smtClean="0">
                <a:latin typeface="Arial" pitchFamily="34" charset="0"/>
                <a:cs typeface="Arial" pitchFamily="34" charset="0"/>
              </a:rPr>
              <a:t>DIRECTION______” </a:t>
            </a:r>
            <a:r>
              <a:rPr lang="en-US" sz="1300" dirty="0" smtClean="0">
                <a:latin typeface="Arial" pitchFamily="34" charset="0"/>
                <a:cs typeface="Arial" pitchFamily="34" charset="0"/>
              </a:rPr>
              <a:t>in mils/</a:t>
            </a:r>
            <a:r>
              <a:rPr lang="en-US" sz="1300" dirty="0" err="1" smtClean="0">
                <a:latin typeface="Arial" pitchFamily="34" charset="0"/>
                <a:cs typeface="Arial" pitchFamily="34" charset="0"/>
              </a:rPr>
              <a:t>degress</a:t>
            </a:r>
            <a:r>
              <a:rPr lang="en-US" sz="1300" dirty="0" smtClean="0">
                <a:latin typeface="Arial" pitchFamily="34" charset="0"/>
                <a:cs typeface="Arial" pitchFamily="34" charset="0"/>
              </a:rPr>
              <a:t> grid</a:t>
            </a:r>
          </a:p>
          <a:p>
            <a:pPr marL="609600" indent="-609600">
              <a:lnSpc>
                <a:spcPct val="80000"/>
              </a:lnSpc>
              <a:spcBef>
                <a:spcPct val="20000"/>
              </a:spcBef>
            </a:pPr>
            <a:r>
              <a:rPr lang="en-US" sz="1300" dirty="0" smtClean="0">
                <a:latin typeface="Arial" pitchFamily="34" charset="0"/>
                <a:cs typeface="Arial" pitchFamily="34" charset="0"/>
              </a:rPr>
              <a:t>	(Observer to TGT LINE- nearest 10 mils/deg)</a:t>
            </a:r>
          </a:p>
          <a:p>
            <a:pPr marL="609600" indent="-609600">
              <a:lnSpc>
                <a:spcPct val="80000"/>
              </a:lnSpc>
              <a:spcBef>
                <a:spcPct val="20000"/>
              </a:spcBef>
            </a:pPr>
            <a:r>
              <a:rPr lang="en-US" sz="1300" dirty="0" smtClean="0">
                <a:latin typeface="Arial" pitchFamily="34" charset="0"/>
                <a:cs typeface="Arial" pitchFamily="34" charset="0"/>
              </a:rPr>
              <a:t>(</a:t>
            </a:r>
            <a:r>
              <a:rPr lang="en-US" sz="1300" b="1" dirty="0" smtClean="0">
                <a:latin typeface="Arial" pitchFamily="34" charset="0"/>
                <a:cs typeface="Arial" pitchFamily="34" charset="0"/>
              </a:rPr>
              <a:t>NOTE: </a:t>
            </a:r>
            <a:r>
              <a:rPr lang="en-US" sz="1300" dirty="0" smtClean="0">
                <a:latin typeface="Arial" pitchFamily="34" charset="0"/>
                <a:cs typeface="Arial" pitchFamily="34" charset="0"/>
              </a:rPr>
              <a:t>Must specify degrees to FDC only if direction is given in degrees)</a:t>
            </a:r>
          </a:p>
          <a:p>
            <a:pPr marL="609600" indent="-609600">
              <a:lnSpc>
                <a:spcPct val="80000"/>
              </a:lnSpc>
              <a:spcBef>
                <a:spcPct val="20000"/>
              </a:spcBef>
            </a:pPr>
            <a:r>
              <a:rPr lang="en-US" sz="1300" b="1" dirty="0" smtClean="0">
                <a:latin typeface="Arial" pitchFamily="34" charset="0"/>
                <a:cs typeface="Arial" pitchFamily="34" charset="0"/>
              </a:rPr>
              <a:t>“LEFT/ RIGHT </a:t>
            </a:r>
            <a:r>
              <a:rPr lang="en-US" sz="1300" dirty="0" smtClean="0">
                <a:latin typeface="Arial" pitchFamily="34" charset="0"/>
                <a:cs typeface="Arial" pitchFamily="34" charset="0"/>
              </a:rPr>
              <a:t>(Lateral Shift) _____</a:t>
            </a:r>
            <a:r>
              <a:rPr lang="en-US" sz="1300" b="1" dirty="0" smtClean="0">
                <a:latin typeface="Arial" pitchFamily="34" charset="0"/>
                <a:cs typeface="Arial" pitchFamily="34" charset="0"/>
              </a:rPr>
              <a:t>” </a:t>
            </a:r>
            <a:r>
              <a:rPr lang="en-US" sz="1300" dirty="0" smtClean="0">
                <a:latin typeface="Arial" pitchFamily="34" charset="0"/>
                <a:cs typeface="Arial" pitchFamily="34" charset="0"/>
              </a:rPr>
              <a:t>in meters (to nearest 10m)</a:t>
            </a:r>
            <a:endParaRPr lang="en-US" sz="1300" b="1" dirty="0" smtClean="0">
              <a:latin typeface="Arial" pitchFamily="34" charset="0"/>
              <a:cs typeface="Arial" pitchFamily="34" charset="0"/>
            </a:endParaRPr>
          </a:p>
          <a:p>
            <a:pPr marL="609600" indent="-609600">
              <a:lnSpc>
                <a:spcPct val="80000"/>
              </a:lnSpc>
              <a:spcBef>
                <a:spcPct val="20000"/>
              </a:spcBef>
            </a:pPr>
            <a:r>
              <a:rPr lang="en-US" sz="1300" b="1" dirty="0" smtClean="0">
                <a:latin typeface="Arial" pitchFamily="34" charset="0"/>
                <a:cs typeface="Arial" pitchFamily="34" charset="0"/>
              </a:rPr>
              <a:t>“ ADD/DROP </a:t>
            </a:r>
            <a:r>
              <a:rPr lang="en-US" sz="1300" dirty="0" smtClean="0">
                <a:latin typeface="Arial" pitchFamily="34" charset="0"/>
                <a:cs typeface="Arial" pitchFamily="34" charset="0"/>
              </a:rPr>
              <a:t>(Range Shift) ______</a:t>
            </a:r>
            <a:r>
              <a:rPr lang="en-US" sz="1300" b="1" dirty="0" smtClean="0">
                <a:latin typeface="Arial" pitchFamily="34" charset="0"/>
                <a:cs typeface="Arial" pitchFamily="34" charset="0"/>
              </a:rPr>
              <a:t>” </a:t>
            </a:r>
            <a:r>
              <a:rPr lang="en-US" sz="1300" dirty="0" smtClean="0">
                <a:latin typeface="Arial" pitchFamily="34" charset="0"/>
                <a:cs typeface="Arial" pitchFamily="34" charset="0"/>
              </a:rPr>
              <a:t>in meters (to nearest 5m)</a:t>
            </a:r>
            <a:endParaRPr lang="en-US" sz="1300" b="1" dirty="0" smtClean="0">
              <a:latin typeface="Arial" pitchFamily="34" charset="0"/>
              <a:cs typeface="Arial" pitchFamily="34" charset="0"/>
            </a:endParaRPr>
          </a:p>
          <a:p>
            <a:pPr marL="609600" indent="-609600">
              <a:lnSpc>
                <a:spcPct val="80000"/>
              </a:lnSpc>
              <a:spcBef>
                <a:spcPct val="20000"/>
              </a:spcBef>
            </a:pPr>
            <a:r>
              <a:rPr lang="en-US" sz="1300" b="1" dirty="0" smtClean="0">
                <a:latin typeface="Arial" pitchFamily="34" charset="0"/>
                <a:cs typeface="Arial" pitchFamily="34" charset="0"/>
              </a:rPr>
              <a:t>“UP/DOWN </a:t>
            </a:r>
            <a:r>
              <a:rPr lang="en-US" sz="1300" dirty="0" smtClean="0">
                <a:latin typeface="Arial" pitchFamily="34" charset="0"/>
                <a:cs typeface="Arial" pitchFamily="34" charset="0"/>
              </a:rPr>
              <a:t>(Vertical Shift) ______</a:t>
            </a:r>
            <a:r>
              <a:rPr lang="en-US" sz="1300" b="1" dirty="0" smtClean="0">
                <a:latin typeface="Arial" pitchFamily="34" charset="0"/>
                <a:cs typeface="Arial" pitchFamily="34" charset="0"/>
              </a:rPr>
              <a:t>” </a:t>
            </a:r>
            <a:r>
              <a:rPr lang="en-US" sz="1300" dirty="0" smtClean="0">
                <a:latin typeface="Arial" pitchFamily="34" charset="0"/>
                <a:cs typeface="Arial" pitchFamily="34" charset="0"/>
              </a:rPr>
              <a:t>in meters (to nearest 5m)</a:t>
            </a:r>
          </a:p>
          <a:p>
            <a:pPr marL="609600" indent="-609600">
              <a:lnSpc>
                <a:spcPct val="80000"/>
              </a:lnSpc>
              <a:spcBef>
                <a:spcPct val="20000"/>
              </a:spcBef>
            </a:pPr>
            <a:r>
              <a:rPr lang="en-US" sz="1300" dirty="0" smtClean="0">
                <a:latin typeface="Arial" pitchFamily="34" charset="0"/>
                <a:cs typeface="Arial" pitchFamily="34" charset="0"/>
              </a:rPr>
              <a:t>(</a:t>
            </a:r>
            <a:r>
              <a:rPr lang="en-US" sz="1300" b="1" dirty="0" smtClean="0">
                <a:latin typeface="Arial" pitchFamily="34" charset="0"/>
                <a:cs typeface="Arial" pitchFamily="34" charset="0"/>
              </a:rPr>
              <a:t>NOTE: </a:t>
            </a:r>
            <a:r>
              <a:rPr lang="en-US" sz="1300" dirty="0" smtClean="0">
                <a:latin typeface="Arial" pitchFamily="34" charset="0"/>
                <a:cs typeface="Arial" pitchFamily="34" charset="0"/>
              </a:rPr>
              <a:t>Difference in target altitude with respect to known point altitude.)</a:t>
            </a:r>
          </a:p>
        </p:txBody>
      </p:sp>
      <p:sp>
        <p:nvSpPr>
          <p:cNvPr id="6" name="Slide Number Placeholder 5"/>
          <p:cNvSpPr>
            <a:spLocks noGrp="1"/>
          </p:cNvSpPr>
          <p:nvPr>
            <p:ph type="sldNum" sz="quarter" idx="12"/>
          </p:nvPr>
        </p:nvSpPr>
        <p:spPr/>
        <p:txBody>
          <a:bodyPr/>
          <a:lstStyle/>
          <a:p>
            <a:fld id="{07FAA4C2-EC4B-4CB1-A26B-C9225BE809E0}" type="slidenum">
              <a:rPr lang="en-US" smtClean="0">
                <a:latin typeface="Arial" pitchFamily="34" charset="0"/>
                <a:cs typeface="Arial" pitchFamily="34" charset="0"/>
              </a:rPr>
              <a:pPr/>
              <a:t>61</a:t>
            </a:fld>
            <a:endParaRPr lang="en-US" dirty="0">
              <a:latin typeface="Arial" pitchFamily="34" charset="0"/>
              <a:cs typeface="Arial" pitchFamily="34" charset="0"/>
            </a:endParaRPr>
          </a:p>
        </p:txBody>
      </p:sp>
      <p:sp>
        <p:nvSpPr>
          <p:cNvPr id="7" name="TextBox 6"/>
          <p:cNvSpPr txBox="1"/>
          <p:nvPr/>
        </p:nvSpPr>
        <p:spPr>
          <a:xfrm>
            <a:off x="0" y="0"/>
            <a:ext cx="6858000" cy="830997"/>
          </a:xfrm>
          <a:prstGeom prst="rect">
            <a:avLst/>
          </a:prstGeom>
          <a:noFill/>
        </p:spPr>
        <p:txBody>
          <a:bodyPr wrap="square" rtlCol="0">
            <a:spAutoFit/>
          </a:bodyPr>
          <a:lstStyle/>
          <a:p>
            <a:pPr algn="ctr"/>
            <a:r>
              <a:rPr lang="en-US" sz="2400" b="1" i="1" dirty="0" smtClean="0">
                <a:effectLst>
                  <a:outerShdw blurRad="38100" dist="38100" dir="2700000" algn="tl">
                    <a:srgbClr val="000000">
                      <a:alpha val="43137"/>
                    </a:srgbClr>
                  </a:outerShdw>
                </a:effectLst>
                <a:latin typeface="Arial" charset="0"/>
              </a:rPr>
              <a:t>CALL FOR FIRE </a:t>
            </a:r>
          </a:p>
          <a:p>
            <a:pPr algn="ctr"/>
            <a:r>
              <a:rPr lang="en-US" sz="2400" b="1" i="1" dirty="0" smtClean="0">
                <a:effectLst>
                  <a:outerShdw blurRad="38100" dist="38100" dir="2700000" algn="tl">
                    <a:srgbClr val="000000">
                      <a:alpha val="43137"/>
                    </a:srgbClr>
                  </a:outerShdw>
                </a:effectLst>
                <a:latin typeface="Arial" charset="0"/>
              </a:rPr>
              <a:t>(CFF) FORMATS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4"/>
          <p:cNvPicPr>
            <a:picLocks noChangeAspect="1" noChangeArrowheads="1"/>
          </p:cNvPicPr>
          <p:nvPr/>
        </p:nvPicPr>
        <p:blipFill>
          <a:blip r:embed="rId2" cstate="print"/>
          <a:srcRect l="8749" r="8749"/>
          <a:stretch>
            <a:fillRect/>
          </a:stretch>
        </p:blipFill>
        <p:spPr bwMode="auto">
          <a:xfrm>
            <a:off x="0" y="0"/>
            <a:ext cx="2286000" cy="4572000"/>
          </a:xfrm>
          <a:prstGeom prst="rect">
            <a:avLst/>
          </a:prstGeom>
          <a:noFill/>
          <a:ln w="28575">
            <a:solidFill>
              <a:schemeClr val="tx1"/>
            </a:solidFill>
            <a:miter lim="800000"/>
            <a:headEnd/>
            <a:tailEnd/>
          </a:ln>
        </p:spPr>
      </p:pic>
      <p:pic>
        <p:nvPicPr>
          <p:cNvPr id="119811" name="Picture 5"/>
          <p:cNvPicPr>
            <a:picLocks noChangeAspect="1" noChangeArrowheads="1"/>
          </p:cNvPicPr>
          <p:nvPr/>
        </p:nvPicPr>
        <p:blipFill>
          <a:blip r:embed="rId3" cstate="print"/>
          <a:srcRect l="8749" r="9375" b="2000"/>
          <a:stretch>
            <a:fillRect/>
          </a:stretch>
        </p:blipFill>
        <p:spPr bwMode="auto">
          <a:xfrm>
            <a:off x="2300287" y="0"/>
            <a:ext cx="2328863" cy="4572000"/>
          </a:xfrm>
          <a:prstGeom prst="rect">
            <a:avLst/>
          </a:prstGeom>
          <a:noFill/>
          <a:ln w="28575">
            <a:solidFill>
              <a:schemeClr val="tx1"/>
            </a:solidFill>
            <a:miter lim="800000"/>
            <a:headEnd/>
            <a:tailEnd/>
          </a:ln>
        </p:spPr>
      </p:pic>
      <p:pic>
        <p:nvPicPr>
          <p:cNvPr id="119812" name="Picture 6"/>
          <p:cNvPicPr>
            <a:picLocks noChangeAspect="1" noChangeArrowheads="1"/>
          </p:cNvPicPr>
          <p:nvPr/>
        </p:nvPicPr>
        <p:blipFill>
          <a:blip r:embed="rId4" cstate="print"/>
          <a:srcRect l="9375" r="15625" b="34000"/>
          <a:stretch>
            <a:fillRect/>
          </a:stretch>
        </p:blipFill>
        <p:spPr bwMode="auto">
          <a:xfrm>
            <a:off x="4643437" y="0"/>
            <a:ext cx="2214563" cy="4572000"/>
          </a:xfrm>
          <a:prstGeom prst="rect">
            <a:avLst/>
          </a:prstGeom>
          <a:noFill/>
          <a:ln w="28575">
            <a:solidFill>
              <a:schemeClr val="tx1"/>
            </a:solidFill>
            <a:miter lim="800000"/>
            <a:headEnd/>
            <a:tailEnd/>
          </a:ln>
        </p:spPr>
      </p:pic>
      <p:pic>
        <p:nvPicPr>
          <p:cNvPr id="119813" name="Picture 8"/>
          <p:cNvPicPr>
            <a:picLocks noChangeAspect="1" noChangeArrowheads="1"/>
          </p:cNvPicPr>
          <p:nvPr/>
        </p:nvPicPr>
        <p:blipFill>
          <a:blip r:embed="rId5" cstate="print"/>
          <a:srcRect l="8749" r="9375"/>
          <a:stretch>
            <a:fillRect/>
          </a:stretch>
        </p:blipFill>
        <p:spPr bwMode="auto">
          <a:xfrm>
            <a:off x="0" y="4572000"/>
            <a:ext cx="3429000" cy="4572000"/>
          </a:xfrm>
          <a:prstGeom prst="rect">
            <a:avLst/>
          </a:prstGeom>
          <a:noFill/>
          <a:ln w="28575">
            <a:solidFill>
              <a:schemeClr val="tx1"/>
            </a:solidFill>
            <a:miter lim="800000"/>
            <a:headEnd/>
            <a:tailEnd/>
          </a:ln>
        </p:spPr>
      </p:pic>
      <p:pic>
        <p:nvPicPr>
          <p:cNvPr id="119814" name="Picture 9"/>
          <p:cNvPicPr>
            <a:picLocks noChangeAspect="1" noChangeArrowheads="1"/>
          </p:cNvPicPr>
          <p:nvPr/>
        </p:nvPicPr>
        <p:blipFill>
          <a:blip r:embed="rId6" cstate="print"/>
          <a:srcRect l="8749" r="8749"/>
          <a:stretch>
            <a:fillRect/>
          </a:stretch>
        </p:blipFill>
        <p:spPr bwMode="auto">
          <a:xfrm>
            <a:off x="3429000" y="4572000"/>
            <a:ext cx="3429000" cy="4572000"/>
          </a:xfrm>
          <a:prstGeom prst="rect">
            <a:avLst/>
          </a:prstGeom>
          <a:noFill/>
          <a:ln w="28575">
            <a:solidFill>
              <a:schemeClr val="tx1"/>
            </a:solidFill>
            <a:miter lim="800000"/>
            <a:headEnd/>
            <a:tailEnd/>
          </a:ln>
        </p:spPr>
      </p:pic>
      <p:sp>
        <p:nvSpPr>
          <p:cNvPr id="7" name="Slide Number Placeholder 6"/>
          <p:cNvSpPr>
            <a:spLocks noGrp="1"/>
          </p:cNvSpPr>
          <p:nvPr>
            <p:ph type="sldNum" sz="quarter" idx="12"/>
          </p:nvPr>
        </p:nvSpPr>
        <p:spPr/>
        <p:txBody>
          <a:bodyPr/>
          <a:lstStyle/>
          <a:p>
            <a:fld id="{07FAA4C2-EC4B-4CB1-A26B-C9225BE809E0}" type="slidenum">
              <a:rPr lang="en-US" smtClean="0"/>
              <a:pPr/>
              <a:t>62</a:t>
            </a:fld>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4"/>
          <p:cNvPicPr>
            <a:picLocks noChangeAspect="1" noChangeArrowheads="1"/>
          </p:cNvPicPr>
          <p:nvPr/>
        </p:nvPicPr>
        <p:blipFill>
          <a:blip r:embed="rId2" cstate="print"/>
          <a:srcRect l="8749" r="9375"/>
          <a:stretch>
            <a:fillRect/>
          </a:stretch>
        </p:blipFill>
        <p:spPr bwMode="auto">
          <a:xfrm>
            <a:off x="0" y="0"/>
            <a:ext cx="2171700" cy="4572000"/>
          </a:xfrm>
          <a:prstGeom prst="rect">
            <a:avLst/>
          </a:prstGeom>
          <a:noFill/>
          <a:ln w="9525">
            <a:solidFill>
              <a:schemeClr val="tx1"/>
            </a:solidFill>
            <a:miter lim="800000"/>
            <a:headEnd/>
            <a:tailEnd/>
          </a:ln>
        </p:spPr>
      </p:pic>
      <p:pic>
        <p:nvPicPr>
          <p:cNvPr id="120835" name="Picture 5"/>
          <p:cNvPicPr>
            <a:picLocks noChangeAspect="1" noChangeArrowheads="1"/>
          </p:cNvPicPr>
          <p:nvPr/>
        </p:nvPicPr>
        <p:blipFill>
          <a:blip r:embed="rId3" cstate="print"/>
          <a:srcRect l="8749" r="9375"/>
          <a:stretch>
            <a:fillRect/>
          </a:stretch>
        </p:blipFill>
        <p:spPr bwMode="auto">
          <a:xfrm>
            <a:off x="2185987" y="0"/>
            <a:ext cx="2443163" cy="4572000"/>
          </a:xfrm>
          <a:prstGeom prst="rect">
            <a:avLst/>
          </a:prstGeom>
          <a:noFill/>
          <a:ln w="9525">
            <a:solidFill>
              <a:schemeClr val="tx1"/>
            </a:solidFill>
            <a:miter lim="800000"/>
            <a:headEnd/>
            <a:tailEnd/>
          </a:ln>
        </p:spPr>
      </p:pic>
      <p:pic>
        <p:nvPicPr>
          <p:cNvPr id="120836" name="Picture 6"/>
          <p:cNvPicPr>
            <a:picLocks noChangeAspect="1" noChangeArrowheads="1"/>
          </p:cNvPicPr>
          <p:nvPr/>
        </p:nvPicPr>
        <p:blipFill>
          <a:blip r:embed="rId4" cstate="print"/>
          <a:srcRect l="8749" r="9375"/>
          <a:stretch>
            <a:fillRect/>
          </a:stretch>
        </p:blipFill>
        <p:spPr bwMode="auto">
          <a:xfrm>
            <a:off x="4629150" y="0"/>
            <a:ext cx="2228850" cy="4572000"/>
          </a:xfrm>
          <a:prstGeom prst="rect">
            <a:avLst/>
          </a:prstGeom>
          <a:noFill/>
          <a:ln w="9525">
            <a:solidFill>
              <a:schemeClr val="tx1"/>
            </a:solidFill>
            <a:miter lim="800000"/>
            <a:headEnd/>
            <a:tailEnd/>
          </a:ln>
        </p:spPr>
      </p:pic>
      <p:pic>
        <p:nvPicPr>
          <p:cNvPr id="120837" name="Picture 7"/>
          <p:cNvPicPr>
            <a:picLocks noChangeAspect="1" noChangeArrowheads="1"/>
          </p:cNvPicPr>
          <p:nvPr/>
        </p:nvPicPr>
        <p:blipFill>
          <a:blip r:embed="rId5" cstate="print"/>
          <a:srcRect l="8749" r="10625"/>
          <a:stretch>
            <a:fillRect/>
          </a:stretch>
        </p:blipFill>
        <p:spPr bwMode="auto">
          <a:xfrm>
            <a:off x="0" y="4576234"/>
            <a:ext cx="2171700" cy="4567767"/>
          </a:xfrm>
          <a:prstGeom prst="rect">
            <a:avLst/>
          </a:prstGeom>
          <a:noFill/>
          <a:ln w="9525">
            <a:solidFill>
              <a:schemeClr val="tx1"/>
            </a:solidFill>
            <a:miter lim="800000"/>
            <a:headEnd/>
            <a:tailEnd/>
          </a:ln>
        </p:spPr>
      </p:pic>
      <p:pic>
        <p:nvPicPr>
          <p:cNvPr id="120838" name="Picture 8"/>
          <p:cNvPicPr>
            <a:picLocks noChangeAspect="1" noChangeArrowheads="1"/>
          </p:cNvPicPr>
          <p:nvPr/>
        </p:nvPicPr>
        <p:blipFill>
          <a:blip r:embed="rId6" cstate="print"/>
          <a:srcRect l="8749" r="12500"/>
          <a:stretch>
            <a:fillRect/>
          </a:stretch>
        </p:blipFill>
        <p:spPr bwMode="auto">
          <a:xfrm>
            <a:off x="2171700" y="4572001"/>
            <a:ext cx="2457450" cy="4595284"/>
          </a:xfrm>
          <a:prstGeom prst="rect">
            <a:avLst/>
          </a:prstGeom>
          <a:noFill/>
          <a:ln w="9525">
            <a:solidFill>
              <a:schemeClr val="tx1"/>
            </a:solidFill>
            <a:miter lim="800000"/>
            <a:headEnd/>
            <a:tailEnd/>
          </a:ln>
        </p:spPr>
      </p:pic>
      <p:pic>
        <p:nvPicPr>
          <p:cNvPr id="120839" name="Picture 9"/>
          <p:cNvPicPr>
            <a:picLocks noChangeAspect="1" noChangeArrowheads="1"/>
          </p:cNvPicPr>
          <p:nvPr/>
        </p:nvPicPr>
        <p:blipFill>
          <a:blip r:embed="rId7" cstate="print"/>
          <a:srcRect l="8749" r="10001"/>
          <a:stretch>
            <a:fillRect/>
          </a:stretch>
        </p:blipFill>
        <p:spPr bwMode="auto">
          <a:xfrm>
            <a:off x="4629150" y="4572001"/>
            <a:ext cx="2228850" cy="4610100"/>
          </a:xfrm>
          <a:prstGeom prst="rect">
            <a:avLst/>
          </a:prstGeom>
          <a:noFill/>
          <a:ln w="9525">
            <a:solidFill>
              <a:schemeClr val="tx1"/>
            </a:solidFill>
            <a:miter lim="800000"/>
            <a:headEnd/>
            <a:tailEnd/>
          </a:ln>
        </p:spPr>
      </p:pic>
      <p:sp>
        <p:nvSpPr>
          <p:cNvPr id="8" name="Slide Number Placeholder 7"/>
          <p:cNvSpPr>
            <a:spLocks noGrp="1"/>
          </p:cNvSpPr>
          <p:nvPr>
            <p:ph type="sldNum" sz="quarter" idx="12"/>
          </p:nvPr>
        </p:nvSpPr>
        <p:spPr/>
        <p:txBody>
          <a:bodyPr/>
          <a:lstStyle/>
          <a:p>
            <a:fld id="{07FAA4C2-EC4B-4CB1-A26B-C9225BE809E0}" type="slidenum">
              <a:rPr lang="en-US" smtClean="0"/>
              <a:pPr/>
              <a:t>63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4"/>
          <p:cNvPicPr>
            <a:picLocks noChangeAspect="1" noChangeArrowheads="1"/>
          </p:cNvPicPr>
          <p:nvPr/>
        </p:nvPicPr>
        <p:blipFill>
          <a:blip r:embed="rId2" cstate="print"/>
          <a:srcRect l="8125" r="10625"/>
          <a:stretch>
            <a:fillRect/>
          </a:stretch>
        </p:blipFill>
        <p:spPr bwMode="auto">
          <a:xfrm>
            <a:off x="0" y="0"/>
            <a:ext cx="3429000" cy="4572000"/>
          </a:xfrm>
          <a:prstGeom prst="rect">
            <a:avLst/>
          </a:prstGeom>
          <a:noFill/>
          <a:ln w="9525">
            <a:solidFill>
              <a:schemeClr val="tx1"/>
            </a:solidFill>
            <a:miter lim="800000"/>
            <a:headEnd/>
            <a:tailEnd/>
          </a:ln>
        </p:spPr>
      </p:pic>
      <p:pic>
        <p:nvPicPr>
          <p:cNvPr id="121859" name="Picture 5"/>
          <p:cNvPicPr>
            <a:picLocks noChangeAspect="1" noChangeArrowheads="1"/>
          </p:cNvPicPr>
          <p:nvPr/>
        </p:nvPicPr>
        <p:blipFill>
          <a:blip r:embed="rId3" cstate="print"/>
          <a:srcRect l="8749" r="10001"/>
          <a:stretch>
            <a:fillRect/>
          </a:stretch>
        </p:blipFill>
        <p:spPr bwMode="auto">
          <a:xfrm>
            <a:off x="3429000" y="0"/>
            <a:ext cx="3429000" cy="4572000"/>
          </a:xfrm>
          <a:prstGeom prst="rect">
            <a:avLst/>
          </a:prstGeom>
          <a:noFill/>
          <a:ln w="9525">
            <a:solidFill>
              <a:schemeClr val="tx1"/>
            </a:solidFill>
            <a:miter lim="800000"/>
            <a:headEnd/>
            <a:tailEnd/>
          </a:ln>
        </p:spPr>
      </p:pic>
      <p:pic>
        <p:nvPicPr>
          <p:cNvPr id="121860" name="Picture 6"/>
          <p:cNvPicPr>
            <a:picLocks noChangeAspect="1" noChangeArrowheads="1"/>
          </p:cNvPicPr>
          <p:nvPr/>
        </p:nvPicPr>
        <p:blipFill>
          <a:blip r:embed="rId4" cstate="print"/>
          <a:srcRect l="8749" r="8749"/>
          <a:stretch>
            <a:fillRect/>
          </a:stretch>
        </p:blipFill>
        <p:spPr bwMode="auto">
          <a:xfrm>
            <a:off x="0" y="4597400"/>
            <a:ext cx="3429000" cy="4546600"/>
          </a:xfrm>
          <a:prstGeom prst="rect">
            <a:avLst/>
          </a:prstGeom>
          <a:noFill/>
          <a:ln w="9525">
            <a:solidFill>
              <a:schemeClr val="tx1"/>
            </a:solidFill>
            <a:miter lim="800000"/>
            <a:headEnd/>
            <a:tailEnd/>
          </a:ln>
        </p:spPr>
      </p:pic>
      <p:pic>
        <p:nvPicPr>
          <p:cNvPr id="121861" name="Picture 7"/>
          <p:cNvPicPr>
            <a:picLocks noChangeAspect="1" noChangeArrowheads="1"/>
          </p:cNvPicPr>
          <p:nvPr/>
        </p:nvPicPr>
        <p:blipFill>
          <a:blip r:embed="rId5" cstate="print"/>
          <a:srcRect l="8749" r="8749"/>
          <a:stretch>
            <a:fillRect/>
          </a:stretch>
        </p:blipFill>
        <p:spPr bwMode="auto">
          <a:xfrm>
            <a:off x="3443287" y="4595285"/>
            <a:ext cx="3414713" cy="4548716"/>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1"/>
          </p:nvPr>
        </p:nvSpPr>
        <p:spPr>
          <a:xfrm>
            <a:off x="4686300" y="8657167"/>
            <a:ext cx="2171700" cy="486833"/>
          </a:xfrm>
        </p:spPr>
        <p:txBody>
          <a:bodyPr/>
          <a:lstStyle/>
          <a:p>
            <a:pPr algn="r"/>
            <a:fld id="{C8438E86-912A-4655-B7E7-BCD39711A3C6}" type="slidenum">
              <a:rPr lang="en-US"/>
              <a:pPr algn="r"/>
              <a:t>65</a:t>
            </a:fld>
            <a:endParaRPr lang="en-US" dirty="0"/>
          </a:p>
        </p:txBody>
      </p:sp>
      <p:sp>
        <p:nvSpPr>
          <p:cNvPr id="125954" name="Rectangle 2"/>
          <p:cNvSpPr>
            <a:spLocks noChangeArrowheads="1"/>
          </p:cNvSpPr>
          <p:nvPr/>
        </p:nvSpPr>
        <p:spPr bwMode="auto">
          <a:xfrm>
            <a:off x="76200" y="961846"/>
            <a:ext cx="6705600" cy="6124754"/>
          </a:xfrm>
          <a:prstGeom prst="rect">
            <a:avLst/>
          </a:prstGeom>
          <a:noFill/>
          <a:ln w="12700">
            <a:noFill/>
            <a:miter lim="800000"/>
            <a:headEnd/>
            <a:tailEnd/>
          </a:ln>
          <a:effectLst/>
        </p:spPr>
        <p:txBody>
          <a:bodyPr>
            <a:spAutoFit/>
          </a:bodyPr>
          <a:lstStyle/>
          <a:p>
            <a:pPr eaLnBrk="0" hangingPunct="0">
              <a:tabLst>
                <a:tab pos="230188" algn="l"/>
                <a:tab pos="346075" algn="l"/>
              </a:tabLst>
            </a:pPr>
            <a:r>
              <a:rPr lang="en-US" sz="1400" b="1" u="sng" dirty="0" smtClean="0">
                <a:latin typeface="Arial" pitchFamily="34" charset="0"/>
                <a:cs typeface="Arial" pitchFamily="34" charset="0"/>
              </a:rPr>
              <a:t>Loss </a:t>
            </a:r>
            <a:r>
              <a:rPr lang="en-US" sz="1400" b="1" u="sng" dirty="0">
                <a:latin typeface="Arial" pitchFamily="34" charset="0"/>
                <a:cs typeface="Arial" pitchFamily="34" charset="0"/>
              </a:rPr>
              <a:t>of FM Communication:</a:t>
            </a:r>
          </a:p>
          <a:p>
            <a:pPr eaLnBrk="0" hangingPunct="0">
              <a:tabLst>
                <a:tab pos="230188" algn="l"/>
                <a:tab pos="346075" algn="l"/>
              </a:tabLst>
            </a:pPr>
            <a:r>
              <a:rPr lang="en-US" sz="1400" dirty="0">
                <a:latin typeface="Arial" pitchFamily="34" charset="0"/>
                <a:cs typeface="Arial" pitchFamily="34" charset="0"/>
              </a:rPr>
              <a:t>     If a unit cannot communicate via FM with adjacent or higher elements, take the following step in order.  Once the problem is fixed, immediately notify higher:</a:t>
            </a:r>
          </a:p>
          <a:p>
            <a:pPr eaLnBrk="0" hangingPunct="0">
              <a:tabLst>
                <a:tab pos="230188" algn="l"/>
                <a:tab pos="346075" algn="l"/>
              </a:tabLst>
            </a:pPr>
            <a:r>
              <a:rPr lang="en-US" sz="1400" u="sng" dirty="0" smtClean="0">
                <a:latin typeface="Arial" pitchFamily="34" charset="0"/>
                <a:cs typeface="Arial" pitchFamily="34" charset="0"/>
              </a:rPr>
              <a:t>Dismounted</a:t>
            </a:r>
            <a:r>
              <a:rPr lang="en-US" sz="1400" u="sng" dirty="0">
                <a:latin typeface="Arial" pitchFamily="34" charset="0"/>
                <a:cs typeface="Arial" pitchFamily="34" charset="0"/>
              </a:rPr>
              <a:t>:</a:t>
            </a:r>
          </a:p>
          <a:p>
            <a:pPr eaLnBrk="0" hangingPunct="0">
              <a:tabLst>
                <a:tab pos="230188" algn="l"/>
                <a:tab pos="346075" algn="l"/>
              </a:tabLst>
            </a:pPr>
            <a:r>
              <a:rPr lang="en-US" sz="1400" dirty="0">
                <a:latin typeface="Arial" pitchFamily="34" charset="0"/>
                <a:cs typeface="Arial" pitchFamily="34" charset="0"/>
              </a:rPr>
              <a:t>1.  Change battery, increase RT power to HIGH, and fully extend long whip 	antenna.					           2. Move to last known location for successful communications.</a:t>
            </a:r>
          </a:p>
          <a:p>
            <a:pPr eaLnBrk="0" hangingPunct="0">
              <a:tabLst>
                <a:tab pos="230188" algn="l"/>
                <a:tab pos="346075" algn="l"/>
              </a:tabLst>
            </a:pPr>
            <a:r>
              <a:rPr lang="en-US" sz="1400" dirty="0">
                <a:latin typeface="Arial" pitchFamily="34" charset="0"/>
                <a:cs typeface="Arial" pitchFamily="34" charset="0"/>
              </a:rPr>
              <a:t>3. Attempt to gain communications with the CP on High Frequency radio TROOP 	NET.</a:t>
            </a:r>
          </a:p>
          <a:p>
            <a:pPr eaLnBrk="0" hangingPunct="0">
              <a:tabLst>
                <a:tab pos="230188" algn="l"/>
                <a:tab pos="346075" algn="l"/>
              </a:tabLst>
            </a:pPr>
            <a:r>
              <a:rPr lang="en-US" sz="1400" dirty="0">
                <a:latin typeface="Arial" pitchFamily="34" charset="0"/>
                <a:cs typeface="Arial" pitchFamily="34" charset="0"/>
              </a:rPr>
              <a:t>4. Conduct link up with other element within platoon and attempt to regain contact 	with their radio.</a:t>
            </a:r>
          </a:p>
          <a:p>
            <a:pPr eaLnBrk="0" hangingPunct="0">
              <a:tabLst>
                <a:tab pos="230188" algn="l"/>
                <a:tab pos="346075" algn="l"/>
              </a:tabLst>
            </a:pPr>
            <a:r>
              <a:rPr lang="en-US" sz="1400" dirty="0">
                <a:latin typeface="Arial" pitchFamily="34" charset="0"/>
                <a:cs typeface="Arial" pitchFamily="34" charset="0"/>
              </a:rPr>
              <a:t>5. Conduct link up with a vehicle in the platoon and attempt to use vehicle radios.</a:t>
            </a:r>
          </a:p>
          <a:p>
            <a:pPr eaLnBrk="0" hangingPunct="0">
              <a:tabLst>
                <a:tab pos="230188" algn="l"/>
                <a:tab pos="346075" algn="l"/>
              </a:tabLst>
            </a:pPr>
            <a:r>
              <a:rPr lang="en-US" sz="1400" dirty="0">
                <a:latin typeface="Arial" pitchFamily="34" charset="0"/>
                <a:cs typeface="Arial" pitchFamily="34" charset="0"/>
              </a:rPr>
              <a:t>6. Return to CP location (if stationary) and link up with HQ personnel to 	troubleshoot radio and regain communication with platoon.</a:t>
            </a:r>
          </a:p>
          <a:p>
            <a:pPr eaLnBrk="0" hangingPunct="0">
              <a:tabLst>
                <a:tab pos="230188" algn="l"/>
                <a:tab pos="346075" algn="l"/>
              </a:tabLst>
            </a:pPr>
            <a:r>
              <a:rPr lang="en-US" sz="1400" u="sng" dirty="0" smtClean="0">
                <a:latin typeface="Arial" pitchFamily="34" charset="0"/>
                <a:cs typeface="Arial" pitchFamily="34" charset="0"/>
              </a:rPr>
              <a:t>Mounted</a:t>
            </a:r>
            <a:r>
              <a:rPr lang="en-US" sz="1400" u="sng" dirty="0">
                <a:latin typeface="Arial" pitchFamily="34" charset="0"/>
                <a:cs typeface="Arial" pitchFamily="34" charset="0"/>
              </a:rPr>
              <a:t>:</a:t>
            </a:r>
          </a:p>
          <a:p>
            <a:pPr eaLnBrk="0" hangingPunct="0">
              <a:tabLst>
                <a:tab pos="230188" algn="l"/>
                <a:tab pos="346075" algn="l"/>
              </a:tabLst>
            </a:pPr>
            <a:r>
              <a:rPr lang="en-US" sz="1400" dirty="0">
                <a:latin typeface="Arial" pitchFamily="34" charset="0"/>
                <a:cs typeface="Arial" pitchFamily="34" charset="0"/>
              </a:rPr>
              <a:t>1. Check hand mike, antenna cables, and power cords.</a:t>
            </a:r>
          </a:p>
          <a:p>
            <a:pPr eaLnBrk="0" hangingPunct="0">
              <a:tabLst>
                <a:tab pos="230188" algn="l"/>
                <a:tab pos="346075" algn="l"/>
              </a:tabLst>
            </a:pPr>
            <a:r>
              <a:rPr lang="en-US" sz="1400" dirty="0">
                <a:latin typeface="Arial" pitchFamily="34" charset="0"/>
                <a:cs typeface="Arial" pitchFamily="34" charset="0"/>
              </a:rPr>
              <a:t>2.  Change out radios, place RT in PA, and ensure power is getting to the power 	amplifier.</a:t>
            </a:r>
          </a:p>
          <a:p>
            <a:pPr eaLnBrk="0" hangingPunct="0">
              <a:tabLst>
                <a:tab pos="230188" algn="l"/>
                <a:tab pos="346075" algn="l"/>
              </a:tabLst>
            </a:pPr>
            <a:r>
              <a:rPr lang="en-US" sz="1400" dirty="0">
                <a:latin typeface="Arial" pitchFamily="34" charset="0"/>
                <a:cs typeface="Arial" pitchFamily="34" charset="0"/>
              </a:rPr>
              <a:t>3.  Send message via FBCB2 to CDR, CP, PL, and PSG notifying them of loss of 	communication.</a:t>
            </a:r>
          </a:p>
          <a:p>
            <a:pPr eaLnBrk="0" hangingPunct="0">
              <a:tabLst>
                <a:tab pos="230188" algn="l"/>
                <a:tab pos="346075" algn="l"/>
              </a:tabLst>
            </a:pPr>
            <a:r>
              <a:rPr lang="en-US" sz="1400" dirty="0">
                <a:latin typeface="Arial" pitchFamily="34" charset="0"/>
                <a:cs typeface="Arial" pitchFamily="34" charset="0"/>
              </a:rPr>
              <a:t>4.  Move vehicle to last known location for successful communications.</a:t>
            </a:r>
          </a:p>
          <a:p>
            <a:pPr eaLnBrk="0" hangingPunct="0">
              <a:tabLst>
                <a:tab pos="230188" algn="l"/>
                <a:tab pos="346075" algn="l"/>
              </a:tabLst>
            </a:pPr>
            <a:r>
              <a:rPr lang="en-US" sz="1400" dirty="0">
                <a:latin typeface="Arial" pitchFamily="34" charset="0"/>
                <a:cs typeface="Arial" pitchFamily="34" charset="0"/>
              </a:rPr>
              <a:t>5.  Attempt to gain communications with the CP on High Frequency radio TROOP 	NET.</a:t>
            </a:r>
          </a:p>
          <a:p>
            <a:pPr eaLnBrk="0" hangingPunct="0">
              <a:tabLst>
                <a:tab pos="230188" algn="l"/>
                <a:tab pos="346075" algn="l"/>
              </a:tabLst>
            </a:pPr>
            <a:r>
              <a:rPr lang="en-US" sz="1400" dirty="0">
                <a:latin typeface="Arial" pitchFamily="34" charset="0"/>
                <a:cs typeface="Arial" pitchFamily="34" charset="0"/>
              </a:rPr>
              <a:t>6.  Conduct link up with another vehicle in the platoon, be sure to display proper 	recognition signal to avoid fratricide.</a:t>
            </a:r>
          </a:p>
          <a:p>
            <a:pPr eaLnBrk="0" hangingPunct="0">
              <a:tabLst>
                <a:tab pos="230188" algn="l"/>
                <a:tab pos="346075" algn="l"/>
              </a:tabLst>
            </a:pPr>
            <a:r>
              <a:rPr lang="en-US" sz="1400" dirty="0">
                <a:latin typeface="Arial" pitchFamily="34" charset="0"/>
                <a:cs typeface="Arial" pitchFamily="34" charset="0"/>
              </a:rPr>
              <a:t>7.  Return to CP location and link up with HQ personnel to	troubleshoot radio system and regain communication with platoon.</a:t>
            </a:r>
          </a:p>
        </p:txBody>
      </p:sp>
      <p:sp>
        <p:nvSpPr>
          <p:cNvPr id="125955" name="Rectangle 3"/>
          <p:cNvSpPr>
            <a:spLocks noChangeArrowheads="1"/>
          </p:cNvSpPr>
          <p:nvPr/>
        </p:nvSpPr>
        <p:spPr bwMode="auto">
          <a:xfrm>
            <a:off x="76200" y="6852553"/>
            <a:ext cx="6629400" cy="2139047"/>
          </a:xfrm>
          <a:prstGeom prst="rect">
            <a:avLst/>
          </a:prstGeom>
          <a:noFill/>
          <a:ln w="12700">
            <a:noFill/>
            <a:miter lim="800000"/>
            <a:headEnd/>
            <a:tailEnd/>
          </a:ln>
          <a:effectLst/>
        </p:spPr>
        <p:txBody>
          <a:bodyPr>
            <a:spAutoFit/>
          </a:bodyPr>
          <a:lstStyle/>
          <a:p>
            <a:pPr eaLnBrk="0" hangingPunct="0">
              <a:spcBef>
                <a:spcPct val="50000"/>
              </a:spcBef>
            </a:pPr>
            <a:r>
              <a:rPr lang="en-US" sz="1400" b="1" u="sng" dirty="0">
                <a:latin typeface="Arial" pitchFamily="34" charset="0"/>
                <a:cs typeface="Arial" pitchFamily="34" charset="0"/>
              </a:rPr>
              <a:t>Loss of FBCB2 Communication:</a:t>
            </a:r>
          </a:p>
          <a:p>
            <a:pPr eaLnBrk="0" hangingPunct="0">
              <a:spcBef>
                <a:spcPct val="50000"/>
              </a:spcBef>
            </a:pPr>
            <a:r>
              <a:rPr lang="en-US" sz="1400" dirty="0">
                <a:latin typeface="Arial" pitchFamily="34" charset="0"/>
                <a:cs typeface="Arial" pitchFamily="34" charset="0"/>
              </a:rPr>
              <a:t>1. Following troubleshooting tips from FBCB2 TM.</a:t>
            </a:r>
          </a:p>
          <a:p>
            <a:pPr eaLnBrk="0" hangingPunct="0">
              <a:spcBef>
                <a:spcPct val="50000"/>
              </a:spcBef>
            </a:pPr>
            <a:r>
              <a:rPr lang="en-US" sz="1400" dirty="0">
                <a:latin typeface="Arial" pitchFamily="34" charset="0"/>
                <a:cs typeface="Arial" pitchFamily="34" charset="0"/>
              </a:rPr>
              <a:t>2. Notify CP via FM radio and inform X-ray of the problem.</a:t>
            </a:r>
          </a:p>
          <a:p>
            <a:pPr eaLnBrk="0" hangingPunct="0">
              <a:spcBef>
                <a:spcPct val="50000"/>
              </a:spcBef>
            </a:pPr>
            <a:r>
              <a:rPr lang="en-US" sz="1400" dirty="0">
                <a:latin typeface="Arial" pitchFamily="34" charset="0"/>
                <a:cs typeface="Arial" pitchFamily="34" charset="0"/>
              </a:rPr>
              <a:t>3. Check all cables, EPLRS antenna, and other connections.</a:t>
            </a:r>
          </a:p>
          <a:p>
            <a:pPr eaLnBrk="0" hangingPunct="0">
              <a:spcBef>
                <a:spcPct val="50000"/>
              </a:spcBef>
            </a:pPr>
            <a:r>
              <a:rPr lang="en-US" sz="1400" dirty="0">
                <a:latin typeface="Arial" pitchFamily="34" charset="0"/>
                <a:cs typeface="Arial" pitchFamily="34" charset="0"/>
              </a:rPr>
              <a:t>4. Refill EPLRS w/ ANCD.</a:t>
            </a:r>
          </a:p>
          <a:p>
            <a:pPr eaLnBrk="0" hangingPunct="0">
              <a:spcBef>
                <a:spcPct val="50000"/>
              </a:spcBef>
            </a:pPr>
            <a:r>
              <a:rPr lang="en-US" sz="1400" dirty="0">
                <a:latin typeface="Arial" pitchFamily="34" charset="0"/>
                <a:cs typeface="Arial" pitchFamily="34" charset="0"/>
              </a:rPr>
              <a:t>5. If PLGR fails, but FBCB2 is otherwise operational, continually update unit location every 5 minutes (moving) or 300 m.</a:t>
            </a:r>
          </a:p>
        </p:txBody>
      </p:sp>
      <p:sp>
        <p:nvSpPr>
          <p:cNvPr id="6" name="Title 1"/>
          <p:cNvSpPr txBox="1">
            <a:spLocks/>
          </p:cNvSpPr>
          <p:nvPr/>
        </p:nvSpPr>
        <p:spPr>
          <a:xfrm>
            <a:off x="762000" y="228600"/>
            <a:ext cx="5486400" cy="457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i="1" noProof="0" dirty="0" smtClean="0">
                <a:effectLst>
                  <a:outerShdw blurRad="38100" dist="38100" dir="2700000" algn="tl">
                    <a:srgbClr val="000000">
                      <a:alpha val="43137"/>
                    </a:srgbClr>
                  </a:outerShdw>
                </a:effectLst>
                <a:latin typeface="Arial" pitchFamily="34" charset="0"/>
                <a:ea typeface="+mj-ea"/>
                <a:cs typeface="Arial" pitchFamily="34" charset="0"/>
              </a:rPr>
              <a:t>COMMUNICATIONS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i="1" noProof="0" dirty="0" smtClean="0">
                <a:effectLst>
                  <a:outerShdw blurRad="38100" dist="38100" dir="2700000" algn="tl">
                    <a:srgbClr val="000000">
                      <a:alpha val="43137"/>
                    </a:srgbClr>
                  </a:outerShdw>
                </a:effectLst>
                <a:latin typeface="Arial" pitchFamily="34" charset="0"/>
                <a:ea typeface="+mj-ea"/>
                <a:cs typeface="Arial" pitchFamily="34" charset="0"/>
              </a:rPr>
              <a:t> BATTLE DRILLS</a:t>
            </a:r>
            <a:endParaRPr kumimoji="0" lang="en-US" sz="24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1"/>
          </p:nvPr>
        </p:nvSpPr>
        <p:spPr>
          <a:xfrm>
            <a:off x="4686300" y="8657167"/>
            <a:ext cx="2171700" cy="486833"/>
          </a:xfrm>
        </p:spPr>
        <p:txBody>
          <a:bodyPr/>
          <a:lstStyle/>
          <a:p>
            <a:pPr algn="r"/>
            <a:fld id="{6028A26D-53ED-40D3-BC64-6F1DF6E42FF1}" type="slidenum">
              <a:rPr lang="en-US"/>
              <a:pPr algn="r"/>
              <a:t>66</a:t>
            </a:fld>
            <a:endParaRPr lang="en-US" dirty="0"/>
          </a:p>
        </p:txBody>
      </p:sp>
      <p:sp>
        <p:nvSpPr>
          <p:cNvPr id="136194" name="Rectangle 2"/>
          <p:cNvSpPr>
            <a:spLocks noChangeArrowheads="1"/>
          </p:cNvSpPr>
          <p:nvPr/>
        </p:nvSpPr>
        <p:spPr bwMode="auto">
          <a:xfrm>
            <a:off x="0" y="2590800"/>
            <a:ext cx="6858000" cy="3793437"/>
          </a:xfrm>
          <a:prstGeom prst="rect">
            <a:avLst/>
          </a:prstGeom>
          <a:noFill/>
          <a:ln w="12700">
            <a:noFill/>
            <a:miter lim="800000"/>
            <a:headEnd/>
            <a:tailEnd/>
          </a:ln>
          <a:effectLst/>
        </p:spPr>
        <p:txBody>
          <a:bodyPr lIns="131947" tIns="64815" rIns="131947" bIns="64815">
            <a:spAutoFit/>
          </a:bodyPr>
          <a:lstStyle/>
          <a:p>
            <a:pPr defTabSz="1333500" eaLnBrk="0" hangingPunct="0"/>
            <a:r>
              <a:rPr lang="en-US" sz="1400" b="1" u="sng" dirty="0">
                <a:latin typeface="Arial" charset="0"/>
              </a:rPr>
              <a:t>Radio Net Compromise:</a:t>
            </a:r>
          </a:p>
          <a:p>
            <a:pPr defTabSz="1333500" eaLnBrk="0" hangingPunct="0"/>
            <a:r>
              <a:rPr lang="en-US" sz="1400" dirty="0">
                <a:latin typeface="Arial" charset="0"/>
              </a:rPr>
              <a:t>A net may be compromised if: </a:t>
            </a:r>
          </a:p>
          <a:p>
            <a:pPr marL="114300" lvl="1" defTabSz="1333500" eaLnBrk="0" hangingPunct="0">
              <a:buFont typeface="Wingdings" pitchFamily="2" charset="2"/>
              <a:buChar char="ü"/>
            </a:pPr>
            <a:r>
              <a:rPr lang="en-US" sz="1400" dirty="0">
                <a:latin typeface="Arial" charset="0"/>
              </a:rPr>
              <a:t>Vehicle stolen or lost</a:t>
            </a:r>
          </a:p>
          <a:p>
            <a:pPr marL="114300" lvl="1" defTabSz="1333500" eaLnBrk="0" hangingPunct="0">
              <a:buFont typeface="Wingdings" pitchFamily="2" charset="2"/>
              <a:buChar char="ü"/>
            </a:pPr>
            <a:r>
              <a:rPr lang="en-US" sz="1400" dirty="0">
                <a:latin typeface="Arial" charset="0"/>
              </a:rPr>
              <a:t>ANCD stolen or lost</a:t>
            </a:r>
          </a:p>
          <a:p>
            <a:pPr marL="114300" lvl="1" defTabSz="1333500" eaLnBrk="0" hangingPunct="0">
              <a:buFont typeface="Wingdings" pitchFamily="2" charset="2"/>
              <a:buChar char="ü"/>
            </a:pPr>
            <a:r>
              <a:rPr lang="en-US" sz="1400" dirty="0">
                <a:latin typeface="Arial" charset="0"/>
              </a:rPr>
              <a:t>Radio stolen or lost</a:t>
            </a:r>
          </a:p>
          <a:p>
            <a:pPr marL="114300" lvl="1" defTabSz="1333500" eaLnBrk="0" hangingPunct="0">
              <a:buFont typeface="Wingdings" pitchFamily="2" charset="2"/>
              <a:buChar char="ü"/>
            </a:pPr>
            <a:r>
              <a:rPr lang="en-US" sz="1400" dirty="0">
                <a:latin typeface="Arial" charset="0"/>
              </a:rPr>
              <a:t>Increased amount of unknown traffic</a:t>
            </a:r>
          </a:p>
          <a:p>
            <a:pPr marL="114300" lvl="1" defTabSz="1333500" eaLnBrk="0" hangingPunct="0">
              <a:buFont typeface="Wingdings" pitchFamily="2" charset="2"/>
              <a:buChar char="ü"/>
            </a:pPr>
            <a:r>
              <a:rPr lang="en-US" sz="1400" dirty="0">
                <a:latin typeface="Arial" charset="0"/>
              </a:rPr>
              <a:t>Possible jamming / eavesdropping identified</a:t>
            </a:r>
          </a:p>
          <a:p>
            <a:pPr defTabSz="1333500" eaLnBrk="0" hangingPunct="0"/>
            <a:r>
              <a:rPr lang="en-US" sz="1400" dirty="0">
                <a:latin typeface="Arial" charset="0"/>
              </a:rPr>
              <a:t>Upon suspicion that a net is compromised:</a:t>
            </a:r>
          </a:p>
          <a:p>
            <a:pPr marL="114300" lvl="1" defTabSz="1333500" eaLnBrk="0" hangingPunct="0"/>
            <a:r>
              <a:rPr lang="en-US" sz="1400" dirty="0">
                <a:latin typeface="Arial" charset="0"/>
              </a:rPr>
              <a:t>1.  Troop CDR initiates a Net Call and announces “Bewitched” followed by a number (“Bewitched 7”).</a:t>
            </a:r>
          </a:p>
          <a:p>
            <a:pPr marL="114300" lvl="1" defTabSz="1333500" eaLnBrk="0" hangingPunct="0"/>
            <a:r>
              <a:rPr lang="en-US" sz="1400" dirty="0">
                <a:latin typeface="Arial" charset="0"/>
              </a:rPr>
              <a:t>2.  All units acknowledge in sequence of receipt of Bewitched.</a:t>
            </a:r>
          </a:p>
          <a:p>
            <a:pPr marL="114300" lvl="1" defTabSz="1333500" eaLnBrk="0" hangingPunct="0"/>
            <a:r>
              <a:rPr lang="en-US" sz="1400" dirty="0">
                <a:latin typeface="Arial" charset="0"/>
              </a:rPr>
              <a:t>3.  All units will then add the number to their Julian Date (Julian Date of 117 + Bewitched 7 = Julian Date of 124).</a:t>
            </a:r>
          </a:p>
          <a:p>
            <a:pPr marL="114300" lvl="1" defTabSz="1333500" eaLnBrk="0" hangingPunct="0"/>
            <a:r>
              <a:rPr lang="en-US" sz="1400" dirty="0">
                <a:latin typeface="Arial" charset="0"/>
              </a:rPr>
              <a:t>4.  Units initiate radio checks on the new Frequency.</a:t>
            </a:r>
          </a:p>
          <a:p>
            <a:pPr marL="114300" lvl="1" defTabSz="1333500" eaLnBrk="0" hangingPunct="0"/>
            <a:endParaRPr lang="en-US" sz="1400" dirty="0">
              <a:latin typeface="Arial" charset="0"/>
            </a:endParaRPr>
          </a:p>
          <a:p>
            <a:pPr marL="114300" lvl="1" defTabSz="1333500" eaLnBrk="0" hangingPunct="0"/>
            <a:r>
              <a:rPr lang="en-US" sz="1400" dirty="0">
                <a:latin typeface="Arial" charset="0"/>
              </a:rPr>
              <a:t>If any element cannot establish radio contact, return to the original Julian Date.  The CDR will return to provide assistance.</a:t>
            </a:r>
          </a:p>
        </p:txBody>
      </p:sp>
      <p:sp>
        <p:nvSpPr>
          <p:cNvPr id="136195" name="Rectangle 3"/>
          <p:cNvSpPr>
            <a:spLocks noChangeArrowheads="1"/>
          </p:cNvSpPr>
          <p:nvPr/>
        </p:nvSpPr>
        <p:spPr bwMode="auto">
          <a:xfrm>
            <a:off x="0" y="838200"/>
            <a:ext cx="6865938" cy="1708160"/>
          </a:xfrm>
          <a:prstGeom prst="rect">
            <a:avLst/>
          </a:prstGeom>
          <a:noFill/>
          <a:ln w="12700">
            <a:noFill/>
            <a:miter lim="800000"/>
            <a:headEnd/>
            <a:tailEnd/>
          </a:ln>
          <a:effectLst/>
        </p:spPr>
        <p:txBody>
          <a:bodyPr>
            <a:spAutoFit/>
          </a:bodyPr>
          <a:lstStyle/>
          <a:p>
            <a:pPr eaLnBrk="0" hangingPunct="0">
              <a:spcBef>
                <a:spcPct val="50000"/>
              </a:spcBef>
            </a:pPr>
            <a:r>
              <a:rPr lang="en-US" sz="1400" b="1" u="sng" dirty="0">
                <a:latin typeface="Arial" charset="0"/>
                <a:cs typeface="Arial" charset="0"/>
              </a:rPr>
              <a:t>FBCB2 Compromise:</a:t>
            </a:r>
            <a:endParaRPr lang="en-US" sz="1400" u="sng" dirty="0">
              <a:latin typeface="Arial" charset="0"/>
              <a:cs typeface="Times New Roman" pitchFamily="18" charset="0"/>
            </a:endParaRPr>
          </a:p>
          <a:p>
            <a:pPr eaLnBrk="0" hangingPunct="0">
              <a:spcBef>
                <a:spcPct val="50000"/>
              </a:spcBef>
            </a:pPr>
            <a:r>
              <a:rPr lang="en-US" sz="1400" dirty="0">
                <a:latin typeface="Arial" charset="0"/>
                <a:cs typeface="Arial" charset="0"/>
              </a:rPr>
              <a:t>1.</a:t>
            </a:r>
            <a:r>
              <a:rPr lang="en-US" sz="1400" dirty="0">
                <a:cs typeface="Times New Roman" pitchFamily="18" charset="0"/>
              </a:rPr>
              <a:t> </a:t>
            </a:r>
            <a:r>
              <a:rPr lang="en-US" sz="1400" dirty="0">
                <a:latin typeface="Arial" charset="0"/>
                <a:cs typeface="Arial" charset="0"/>
              </a:rPr>
              <a:t>Immediately notify higher X-ray through secure means, specify bumper # and type of compromise (vehicle captured, enemy personnel entered vehicle, etc.).</a:t>
            </a:r>
            <a:endParaRPr lang="en-US" sz="1400" dirty="0">
              <a:latin typeface="Arial" charset="0"/>
              <a:cs typeface="Times New Roman" pitchFamily="18" charset="0"/>
            </a:endParaRPr>
          </a:p>
          <a:p>
            <a:pPr eaLnBrk="0" hangingPunct="0">
              <a:spcBef>
                <a:spcPct val="50000"/>
              </a:spcBef>
            </a:pPr>
            <a:r>
              <a:rPr lang="en-US" sz="1400" dirty="0">
                <a:latin typeface="Arial" charset="0"/>
                <a:cs typeface="Arial" charset="0"/>
              </a:rPr>
              <a:t>2.</a:t>
            </a:r>
            <a:r>
              <a:rPr lang="en-US" sz="1400" dirty="0">
                <a:cs typeface="Times New Roman" pitchFamily="18" charset="0"/>
              </a:rPr>
              <a:t> </a:t>
            </a:r>
            <a:r>
              <a:rPr lang="en-US" sz="1400" dirty="0">
                <a:latin typeface="Arial" charset="0"/>
                <a:cs typeface="Arial" charset="0"/>
              </a:rPr>
              <a:t>All other vehicles disconnect PLGR from FBCB2 system and edit/erase all dismounted OP locations.</a:t>
            </a:r>
            <a:endParaRPr lang="en-US" sz="1400" dirty="0">
              <a:latin typeface="Arial" charset="0"/>
              <a:cs typeface="Times New Roman" pitchFamily="18" charset="0"/>
            </a:endParaRPr>
          </a:p>
          <a:p>
            <a:pPr eaLnBrk="0" hangingPunct="0">
              <a:spcBef>
                <a:spcPct val="50000"/>
              </a:spcBef>
            </a:pPr>
            <a:r>
              <a:rPr lang="en-US" sz="1400" dirty="0">
                <a:latin typeface="Arial" charset="0"/>
                <a:cs typeface="Arial" charset="0"/>
              </a:rPr>
              <a:t>3.</a:t>
            </a:r>
            <a:r>
              <a:rPr lang="en-US" sz="1400" dirty="0">
                <a:cs typeface="Times New Roman" pitchFamily="18" charset="0"/>
              </a:rPr>
              <a:t> </a:t>
            </a:r>
            <a:r>
              <a:rPr lang="en-US" sz="1400" dirty="0">
                <a:latin typeface="Arial" charset="0"/>
                <a:cs typeface="Arial" charset="0"/>
              </a:rPr>
              <a:t>On order from higher, move vehicle and OP locations.</a:t>
            </a:r>
            <a:endParaRPr lang="en-US" sz="1400" dirty="0"/>
          </a:p>
        </p:txBody>
      </p:sp>
      <p:sp>
        <p:nvSpPr>
          <p:cNvPr id="136196" name="Rectangle 4"/>
          <p:cNvSpPr>
            <a:spLocks noChangeArrowheads="1"/>
          </p:cNvSpPr>
          <p:nvPr/>
        </p:nvSpPr>
        <p:spPr bwMode="auto">
          <a:xfrm>
            <a:off x="0" y="6477000"/>
            <a:ext cx="6858000" cy="2031325"/>
          </a:xfrm>
          <a:prstGeom prst="rect">
            <a:avLst/>
          </a:prstGeom>
          <a:noFill/>
          <a:ln w="12700">
            <a:noFill/>
            <a:miter lim="800000"/>
            <a:headEnd/>
            <a:tailEnd/>
          </a:ln>
          <a:effectLst/>
        </p:spPr>
        <p:txBody>
          <a:bodyPr>
            <a:spAutoFit/>
          </a:bodyPr>
          <a:lstStyle/>
          <a:p>
            <a:pPr eaLnBrk="0" hangingPunct="0">
              <a:tabLst>
                <a:tab pos="114300" algn="l"/>
                <a:tab pos="457200" algn="l"/>
              </a:tabLst>
            </a:pPr>
            <a:r>
              <a:rPr lang="en-US" sz="1400" u="sng" dirty="0">
                <a:latin typeface="Arial" charset="0"/>
                <a:cs typeface="Arial" charset="0"/>
              </a:rPr>
              <a:t> </a:t>
            </a:r>
            <a:r>
              <a:rPr lang="en-US" sz="1400" dirty="0">
                <a:latin typeface="Arial" charset="0"/>
                <a:cs typeface="Arial" charset="0"/>
              </a:rPr>
              <a:t> </a:t>
            </a:r>
            <a:r>
              <a:rPr lang="en-US" sz="1400" b="1" u="sng" dirty="0">
                <a:latin typeface="Arial" charset="0"/>
                <a:cs typeface="Arial" charset="0"/>
              </a:rPr>
              <a:t>Electronic Warfare / Jamming: </a:t>
            </a:r>
            <a:endParaRPr lang="en-US" sz="1400" b="1" u="sng" dirty="0">
              <a:latin typeface="Arial" charset="0"/>
              <a:cs typeface="Times New Roman" pitchFamily="18" charset="0"/>
            </a:endParaRPr>
          </a:p>
          <a:p>
            <a:pPr eaLnBrk="0" hangingPunct="0">
              <a:tabLst>
                <a:tab pos="114300" algn="l"/>
                <a:tab pos="457200" algn="l"/>
              </a:tabLst>
            </a:pPr>
            <a:r>
              <a:rPr lang="en-US" sz="1400" dirty="0">
                <a:latin typeface="Arial" charset="0"/>
                <a:cs typeface="Arial" charset="0"/>
              </a:rPr>
              <a:t>	1.  Disconnect RF cable to confirm jamming.</a:t>
            </a:r>
            <a:endParaRPr lang="en-US" sz="1400" dirty="0">
              <a:latin typeface="Arial" charset="0"/>
              <a:cs typeface="Times New Roman" pitchFamily="18" charset="0"/>
            </a:endParaRPr>
          </a:p>
          <a:p>
            <a:pPr eaLnBrk="0" hangingPunct="0">
              <a:tabLst>
                <a:tab pos="114300" algn="l"/>
                <a:tab pos="457200" algn="l"/>
              </a:tabLst>
            </a:pPr>
            <a:r>
              <a:rPr lang="en-US" sz="1400" dirty="0">
                <a:latin typeface="Arial" charset="0"/>
                <a:cs typeface="Arial" charset="0"/>
              </a:rPr>
              <a:t>	2.  Increase radio power.</a:t>
            </a:r>
            <a:endParaRPr lang="en-US" sz="1400" dirty="0">
              <a:latin typeface="Arial" charset="0"/>
              <a:cs typeface="Times New Roman" pitchFamily="18" charset="0"/>
            </a:endParaRPr>
          </a:p>
          <a:p>
            <a:pPr eaLnBrk="0" hangingPunct="0">
              <a:tabLst>
                <a:tab pos="114300" algn="l"/>
                <a:tab pos="457200" algn="l"/>
              </a:tabLst>
            </a:pPr>
            <a:r>
              <a:rPr lang="en-US" sz="1400" dirty="0">
                <a:latin typeface="Arial" charset="0"/>
                <a:cs typeface="Arial" charset="0"/>
              </a:rPr>
              <a:t>	3.  Send transmission again. </a:t>
            </a:r>
            <a:endParaRPr lang="en-US" sz="1400" dirty="0">
              <a:latin typeface="Arial" charset="0"/>
              <a:cs typeface="Times New Roman" pitchFamily="18" charset="0"/>
            </a:endParaRPr>
          </a:p>
          <a:p>
            <a:pPr eaLnBrk="0" hangingPunct="0">
              <a:tabLst>
                <a:tab pos="114300" algn="l"/>
                <a:tab pos="457200" algn="l"/>
              </a:tabLst>
            </a:pPr>
            <a:r>
              <a:rPr lang="en-US" sz="1400" dirty="0">
                <a:latin typeface="Arial" charset="0"/>
                <a:cs typeface="Arial" charset="0"/>
              </a:rPr>
              <a:t>	4.  Do not disclose the effectiveness of the jamming over the net.</a:t>
            </a:r>
            <a:endParaRPr lang="en-US" sz="1400" dirty="0">
              <a:latin typeface="Arial" charset="0"/>
              <a:cs typeface="Times New Roman" pitchFamily="18" charset="0"/>
            </a:endParaRPr>
          </a:p>
          <a:p>
            <a:pPr eaLnBrk="0" hangingPunct="0">
              <a:tabLst>
                <a:tab pos="114300" algn="l"/>
                <a:tab pos="457200" algn="l"/>
              </a:tabLst>
            </a:pPr>
            <a:r>
              <a:rPr lang="en-US" sz="1400" dirty="0">
                <a:latin typeface="Arial" charset="0"/>
                <a:cs typeface="Arial" charset="0"/>
              </a:rPr>
              <a:t>	5.  Change frequencies IAW Net Compromise Battle Drill.</a:t>
            </a:r>
            <a:endParaRPr lang="en-US" sz="1400" dirty="0">
              <a:latin typeface="Arial" charset="0"/>
              <a:cs typeface="Times New Roman" pitchFamily="18" charset="0"/>
            </a:endParaRPr>
          </a:p>
          <a:p>
            <a:pPr eaLnBrk="0" hangingPunct="0">
              <a:tabLst>
                <a:tab pos="114300" algn="l"/>
                <a:tab pos="457200" algn="l"/>
              </a:tabLst>
            </a:pPr>
            <a:r>
              <a:rPr lang="en-US" sz="1400" dirty="0">
                <a:latin typeface="Arial" charset="0"/>
                <a:cs typeface="Arial" charset="0"/>
              </a:rPr>
              <a:t>	6.  Reestablish net, ensuring all vehicles are on the new net. 			(TOC ensures all </a:t>
            </a:r>
            <a:r>
              <a:rPr lang="en-US" sz="1400" dirty="0">
                <a:latin typeface="Arial" charset="0"/>
                <a:cs typeface="Times New Roman" pitchFamily="18" charset="0"/>
              </a:rPr>
              <a:t>stations are up)</a:t>
            </a:r>
            <a:r>
              <a:rPr lang="en-US" sz="1400" dirty="0">
                <a:latin typeface="Arial" charset="0"/>
              </a:rPr>
              <a:t> </a:t>
            </a:r>
          </a:p>
          <a:p>
            <a:pPr eaLnBrk="0" hangingPunct="0">
              <a:tabLst>
                <a:tab pos="114300" algn="l"/>
                <a:tab pos="457200" algn="l"/>
              </a:tabLst>
            </a:pPr>
            <a:r>
              <a:rPr lang="en-US" sz="1400" dirty="0">
                <a:latin typeface="Arial" charset="0"/>
              </a:rPr>
              <a:t>	7.  Submit GREEN 5 (MIJI Report) to Squadron TOC.</a:t>
            </a:r>
          </a:p>
        </p:txBody>
      </p:sp>
      <p:sp>
        <p:nvSpPr>
          <p:cNvPr id="8" name="Title 1"/>
          <p:cNvSpPr txBox="1">
            <a:spLocks/>
          </p:cNvSpPr>
          <p:nvPr/>
        </p:nvSpPr>
        <p:spPr>
          <a:xfrm>
            <a:off x="762000" y="228600"/>
            <a:ext cx="5486400" cy="457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i="1" noProof="0" dirty="0" smtClean="0">
                <a:effectLst>
                  <a:outerShdw blurRad="38100" dist="38100" dir="2700000" algn="tl">
                    <a:srgbClr val="000000">
                      <a:alpha val="43137"/>
                    </a:srgbClr>
                  </a:outerShdw>
                </a:effectLst>
                <a:latin typeface="Arial" pitchFamily="34" charset="0"/>
                <a:ea typeface="+mj-ea"/>
                <a:cs typeface="Arial" pitchFamily="34" charset="0"/>
              </a:rPr>
              <a:t>COMMUNICATIONS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1" u="none" strike="noStrike" kern="1200" cap="none" spc="0" normalizeH="0" baseline="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BATTLE</a:t>
            </a:r>
            <a:r>
              <a:rPr kumimoji="0" lang="en-US" sz="2400" b="1" i="1" u="none" strike="noStrike" kern="1200" cap="none" spc="0" normalizeH="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 DRILLS</a:t>
            </a:r>
            <a:endParaRPr kumimoji="0" lang="en-US" sz="24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762000"/>
            <a:ext cx="6857999" cy="8556188"/>
          </a:xfrm>
          <a:prstGeom prst="rect">
            <a:avLst/>
          </a:prstGeom>
          <a:noFill/>
        </p:spPr>
        <p:txBody>
          <a:bodyPr wrap="square" rtlCol="0">
            <a:spAutoFit/>
          </a:bodyPr>
          <a:lstStyle/>
          <a:p>
            <a:pPr hangingPunct="0"/>
            <a:r>
              <a:rPr lang="en-US" sz="1600" b="1" u="sng" dirty="0" smtClean="0">
                <a:latin typeface="Arial" pitchFamily="34" charset="0"/>
                <a:cs typeface="Arial" pitchFamily="34" charset="0"/>
              </a:rPr>
              <a:t>Personnel Reporting Criteria</a:t>
            </a:r>
          </a:p>
          <a:p>
            <a:pPr hangingPunct="0"/>
            <a:r>
              <a:rPr lang="en-US" sz="1400" dirty="0" smtClean="0">
                <a:latin typeface="Arial" pitchFamily="34" charset="0"/>
                <a:cs typeface="Arial" pitchFamily="34" charset="0"/>
              </a:rPr>
              <a:t>Provide </a:t>
            </a:r>
            <a:r>
              <a:rPr lang="en-US" sz="1400" b="1" dirty="0" smtClean="0">
                <a:latin typeface="Arial" pitchFamily="34" charset="0"/>
                <a:cs typeface="Arial" pitchFamily="34" charset="0"/>
              </a:rPr>
              <a:t>clear, concise, detailed and pertinent information</a:t>
            </a:r>
            <a:r>
              <a:rPr lang="en-US" sz="1400" dirty="0" smtClean="0">
                <a:latin typeface="Arial" pitchFamily="34" charset="0"/>
                <a:cs typeface="Arial" pitchFamily="34" charset="0"/>
              </a:rPr>
              <a:t> in your reporting to preempt as many questions as possible from higher elements in order to </a:t>
            </a:r>
            <a:r>
              <a:rPr lang="en-US" sz="1400" b="1" dirty="0" smtClean="0">
                <a:latin typeface="Arial" pitchFamily="34" charset="0"/>
                <a:cs typeface="Arial" pitchFamily="34" charset="0"/>
              </a:rPr>
              <a:t>minimize radio traffic</a:t>
            </a:r>
            <a:r>
              <a:rPr lang="en-US" sz="1400" dirty="0" smtClean="0">
                <a:latin typeface="Arial" pitchFamily="34" charset="0"/>
                <a:cs typeface="Arial" pitchFamily="34" charset="0"/>
              </a:rPr>
              <a:t>.  For example, if an OP can’t observe any passengers in a vehicle that is passing he should include in his report that he can’t see the passengers.  If personnel are unarmed that should be specifically stated in the report.  Establish a </a:t>
            </a:r>
            <a:r>
              <a:rPr lang="en-US" sz="1400" b="1" dirty="0" smtClean="0">
                <a:latin typeface="Arial" pitchFamily="34" charset="0"/>
                <a:cs typeface="Arial" pitchFamily="34" charset="0"/>
              </a:rPr>
              <a:t>push system</a:t>
            </a:r>
            <a:r>
              <a:rPr lang="en-US" sz="1400" dirty="0" smtClean="0">
                <a:latin typeface="Arial" pitchFamily="34" charset="0"/>
                <a:cs typeface="Arial" pitchFamily="34" charset="0"/>
              </a:rPr>
              <a:t> </a:t>
            </a:r>
            <a:r>
              <a:rPr lang="en-US" sz="1400" b="1" dirty="0" smtClean="0">
                <a:latin typeface="Arial" pitchFamily="34" charset="0"/>
                <a:cs typeface="Arial" pitchFamily="34" charset="0"/>
              </a:rPr>
              <a:t>of information flow</a:t>
            </a:r>
            <a:r>
              <a:rPr lang="en-US" sz="1400" dirty="0" smtClean="0">
                <a:latin typeface="Arial" pitchFamily="34" charset="0"/>
                <a:cs typeface="Arial" pitchFamily="34" charset="0"/>
              </a:rPr>
              <a:t> </a:t>
            </a:r>
            <a:r>
              <a:rPr lang="en-US" sz="1400" b="1" dirty="0" smtClean="0">
                <a:latin typeface="Arial" pitchFamily="34" charset="0"/>
                <a:cs typeface="Arial" pitchFamily="34" charset="0"/>
              </a:rPr>
              <a:t>upwards </a:t>
            </a:r>
            <a:r>
              <a:rPr lang="en-US" sz="1400" dirty="0" smtClean="0">
                <a:latin typeface="Arial" pitchFamily="34" charset="0"/>
                <a:cs typeface="Arial" pitchFamily="34" charset="0"/>
              </a:rPr>
              <a:t>to minimize additional traffic from higher.</a:t>
            </a:r>
          </a:p>
          <a:p>
            <a:pPr hangingPunct="0"/>
            <a:r>
              <a:rPr lang="en-US" sz="1400" dirty="0" smtClean="0">
                <a:latin typeface="Arial" pitchFamily="34" charset="0"/>
                <a:cs typeface="Arial" pitchFamily="34" charset="0"/>
              </a:rPr>
              <a:t> 1.  </a:t>
            </a:r>
            <a:r>
              <a:rPr lang="en-US" sz="1400" u="sng" dirty="0" smtClean="0">
                <a:latin typeface="Arial" pitchFamily="34" charset="0"/>
                <a:cs typeface="Arial" pitchFamily="34" charset="0"/>
              </a:rPr>
              <a:t>SIZE</a:t>
            </a:r>
            <a:r>
              <a:rPr lang="en-US" sz="1400" dirty="0" smtClean="0">
                <a:latin typeface="Arial" pitchFamily="34" charset="0"/>
                <a:cs typeface="Arial" pitchFamily="34" charset="0"/>
              </a:rPr>
              <a:t> – </a:t>
            </a:r>
            <a:r>
              <a:rPr lang="en-US" sz="1400" b="1" dirty="0" smtClean="0">
                <a:latin typeface="Arial" pitchFamily="34" charset="0"/>
                <a:cs typeface="Arial" pitchFamily="34" charset="0"/>
              </a:rPr>
              <a:t>Number</a:t>
            </a:r>
            <a:r>
              <a:rPr lang="en-US" sz="1400" dirty="0" smtClean="0">
                <a:latin typeface="Arial" pitchFamily="34" charset="0"/>
                <a:cs typeface="Arial" pitchFamily="34" charset="0"/>
              </a:rPr>
              <a:t> of personnel.</a:t>
            </a:r>
          </a:p>
          <a:p>
            <a:pPr hangingPunct="0"/>
            <a:r>
              <a:rPr lang="en-US" sz="1400" dirty="0" smtClean="0">
                <a:latin typeface="Arial" pitchFamily="34" charset="0"/>
                <a:cs typeface="Arial" pitchFamily="34" charset="0"/>
              </a:rPr>
              <a:t> 2.  </a:t>
            </a:r>
            <a:r>
              <a:rPr lang="en-US" sz="1400" u="sng" dirty="0" smtClean="0">
                <a:latin typeface="Arial" pitchFamily="34" charset="0"/>
                <a:cs typeface="Arial" pitchFamily="34" charset="0"/>
              </a:rPr>
              <a:t>ACTIVITY</a:t>
            </a:r>
            <a:r>
              <a:rPr lang="en-US" sz="1400" dirty="0" smtClean="0">
                <a:latin typeface="Arial" pitchFamily="34" charset="0"/>
                <a:cs typeface="Arial" pitchFamily="34" charset="0"/>
              </a:rPr>
              <a:t> –</a:t>
            </a:r>
            <a:r>
              <a:rPr lang="en-US" sz="1400" b="1" dirty="0" smtClean="0">
                <a:latin typeface="Arial" pitchFamily="34" charset="0"/>
                <a:cs typeface="Arial" pitchFamily="34" charset="0"/>
              </a:rPr>
              <a:t> </a:t>
            </a:r>
            <a:r>
              <a:rPr lang="en-US" sz="1400" dirty="0" smtClean="0">
                <a:latin typeface="Arial" pitchFamily="34" charset="0"/>
                <a:cs typeface="Arial" pitchFamily="34" charset="0"/>
              </a:rPr>
              <a:t>Include </a:t>
            </a:r>
            <a:r>
              <a:rPr lang="en-US" sz="1400" b="1" dirty="0" smtClean="0">
                <a:latin typeface="Arial" pitchFamily="34" charset="0"/>
                <a:cs typeface="Arial" pitchFamily="34" charset="0"/>
              </a:rPr>
              <a:t>specific activity</a:t>
            </a:r>
            <a:r>
              <a:rPr lang="en-US" sz="1400" dirty="0" smtClean="0">
                <a:latin typeface="Arial" pitchFamily="34" charset="0"/>
                <a:cs typeface="Arial" pitchFamily="34" charset="0"/>
              </a:rPr>
              <a:t> personnel are engaged in.  Always include whether or not the personnel are actively displaying </a:t>
            </a:r>
            <a:r>
              <a:rPr lang="en-US" sz="1400" b="1" dirty="0" smtClean="0">
                <a:latin typeface="Arial" pitchFamily="34" charset="0"/>
                <a:cs typeface="Arial" pitchFamily="34" charset="0"/>
              </a:rPr>
              <a:t>hostile intent</a:t>
            </a:r>
            <a:r>
              <a:rPr lang="en-US" sz="1400" dirty="0" smtClean="0">
                <a:latin typeface="Arial" pitchFamily="34" charset="0"/>
                <a:cs typeface="Arial" pitchFamily="34" charset="0"/>
              </a:rPr>
              <a:t>.</a:t>
            </a:r>
          </a:p>
          <a:p>
            <a:pPr hangingPunct="0"/>
            <a:r>
              <a:rPr lang="en-US" sz="1400" dirty="0" smtClean="0">
                <a:latin typeface="Arial" pitchFamily="34" charset="0"/>
                <a:cs typeface="Arial" pitchFamily="34" charset="0"/>
              </a:rPr>
              <a:t> 3.  </a:t>
            </a:r>
            <a:r>
              <a:rPr lang="en-US" sz="1400" u="sng" dirty="0" smtClean="0">
                <a:latin typeface="Arial" pitchFamily="34" charset="0"/>
                <a:cs typeface="Arial" pitchFamily="34" charset="0"/>
              </a:rPr>
              <a:t>LOCATION</a:t>
            </a:r>
            <a:r>
              <a:rPr lang="en-US" sz="1400" dirty="0" smtClean="0">
                <a:latin typeface="Arial" pitchFamily="34" charset="0"/>
                <a:cs typeface="Arial" pitchFamily="34" charset="0"/>
              </a:rPr>
              <a:t> – The </a:t>
            </a:r>
            <a:r>
              <a:rPr lang="en-US" sz="1400" b="1" dirty="0" smtClean="0">
                <a:latin typeface="Arial" pitchFamily="34" charset="0"/>
                <a:cs typeface="Arial" pitchFamily="34" charset="0"/>
              </a:rPr>
              <a:t>grid location</a:t>
            </a:r>
            <a:r>
              <a:rPr lang="en-US" sz="1400" dirty="0" smtClean="0">
                <a:latin typeface="Arial" pitchFamily="34" charset="0"/>
                <a:cs typeface="Arial" pitchFamily="34" charset="0"/>
              </a:rPr>
              <a:t> of the personnel under scrutiny.  Include their </a:t>
            </a:r>
            <a:r>
              <a:rPr lang="en-US" sz="1400" b="1" dirty="0" smtClean="0">
                <a:latin typeface="Arial" pitchFamily="34" charset="0"/>
                <a:cs typeface="Arial" pitchFamily="34" charset="0"/>
              </a:rPr>
              <a:t>disposition</a:t>
            </a:r>
            <a:r>
              <a:rPr lang="en-US" sz="1400" dirty="0" smtClean="0">
                <a:latin typeface="Arial" pitchFamily="34" charset="0"/>
                <a:cs typeface="Arial" pitchFamily="34" charset="0"/>
              </a:rPr>
              <a:t> and </a:t>
            </a:r>
            <a:r>
              <a:rPr lang="en-US" sz="1400" b="1" dirty="0" smtClean="0">
                <a:latin typeface="Arial" pitchFamily="34" charset="0"/>
                <a:cs typeface="Arial" pitchFamily="34" charset="0"/>
              </a:rPr>
              <a:t>dispersion within the three dimensional environment.</a:t>
            </a:r>
            <a:r>
              <a:rPr lang="en-US" sz="1400" dirty="0" smtClean="0">
                <a:latin typeface="Arial" pitchFamily="34" charset="0"/>
                <a:cs typeface="Arial" pitchFamily="34" charset="0"/>
              </a:rPr>
              <a:t>  Include the location of personnel in </a:t>
            </a:r>
            <a:r>
              <a:rPr lang="en-US" sz="1400" b="1" dirty="0" smtClean="0">
                <a:latin typeface="Arial" pitchFamily="34" charset="0"/>
                <a:cs typeface="Arial" pitchFamily="34" charset="0"/>
              </a:rPr>
              <a:t>relationship to prominent land marks or urban terrain.</a:t>
            </a:r>
            <a:r>
              <a:rPr lang="en-US" sz="1400" dirty="0" smtClean="0">
                <a:latin typeface="Arial" pitchFamily="34" charset="0"/>
                <a:cs typeface="Arial" pitchFamily="34" charset="0"/>
              </a:rPr>
              <a:t>  If the personnel are in transit include the </a:t>
            </a:r>
            <a:r>
              <a:rPr lang="en-US" sz="1400" b="1" dirty="0" smtClean="0">
                <a:latin typeface="Arial" pitchFamily="34" charset="0"/>
                <a:cs typeface="Arial" pitchFamily="34" charset="0"/>
              </a:rPr>
              <a:t>direction of travel and destination.</a:t>
            </a:r>
            <a:r>
              <a:rPr lang="en-US" sz="1400" dirty="0" smtClean="0">
                <a:latin typeface="Arial" pitchFamily="34" charset="0"/>
                <a:cs typeface="Arial" pitchFamily="34" charset="0"/>
              </a:rPr>
              <a:t> </a:t>
            </a:r>
          </a:p>
          <a:p>
            <a:pPr hangingPunct="0"/>
            <a:r>
              <a:rPr lang="en-US" sz="1400" dirty="0" smtClean="0">
                <a:latin typeface="Arial" pitchFamily="34" charset="0"/>
                <a:cs typeface="Arial" pitchFamily="34" charset="0"/>
              </a:rPr>
              <a:t> 4.  </a:t>
            </a:r>
            <a:r>
              <a:rPr lang="en-US" sz="1400" u="sng" dirty="0" smtClean="0">
                <a:latin typeface="Arial" pitchFamily="34" charset="0"/>
                <a:cs typeface="Arial" pitchFamily="34" charset="0"/>
              </a:rPr>
              <a:t>UNIT</a:t>
            </a:r>
            <a:r>
              <a:rPr lang="en-US" sz="1400" dirty="0" smtClean="0">
                <a:latin typeface="Arial" pitchFamily="34" charset="0"/>
                <a:cs typeface="Arial" pitchFamily="34" charset="0"/>
              </a:rPr>
              <a:t> – Always include </a:t>
            </a:r>
            <a:r>
              <a:rPr lang="en-US" sz="1400" b="1" dirty="0" smtClean="0">
                <a:latin typeface="Arial" pitchFamily="34" charset="0"/>
                <a:cs typeface="Arial" pitchFamily="34" charset="0"/>
              </a:rPr>
              <a:t>combatant, non-combatant or unknown status</a:t>
            </a:r>
            <a:r>
              <a:rPr lang="en-US" sz="1400" dirty="0" smtClean="0">
                <a:latin typeface="Arial" pitchFamily="34" charset="0"/>
                <a:cs typeface="Arial" pitchFamily="34" charset="0"/>
              </a:rPr>
              <a:t> when reporting. At a </a:t>
            </a:r>
            <a:r>
              <a:rPr lang="en-US" sz="1400" b="1" dirty="0" smtClean="0">
                <a:latin typeface="Arial" pitchFamily="34" charset="0"/>
                <a:cs typeface="Arial" pitchFamily="34" charset="0"/>
              </a:rPr>
              <a:t>minimum</a:t>
            </a:r>
            <a:r>
              <a:rPr lang="en-US" sz="1400" dirty="0" smtClean="0">
                <a:latin typeface="Arial" pitchFamily="34" charset="0"/>
                <a:cs typeface="Arial" pitchFamily="34" charset="0"/>
              </a:rPr>
              <a:t> include </a:t>
            </a:r>
            <a:r>
              <a:rPr lang="en-US" sz="1400" b="1" dirty="0" smtClean="0">
                <a:latin typeface="Arial" pitchFamily="34" charset="0"/>
                <a:cs typeface="Arial" pitchFamily="34" charset="0"/>
              </a:rPr>
              <a:t>uniform</a:t>
            </a:r>
            <a:r>
              <a:rPr lang="en-US" sz="1400" dirty="0" smtClean="0">
                <a:latin typeface="Arial" pitchFamily="34" charset="0"/>
                <a:cs typeface="Arial" pitchFamily="34" charset="0"/>
              </a:rPr>
              <a:t> if apparent, approximate </a:t>
            </a:r>
            <a:r>
              <a:rPr lang="en-US" sz="1400" b="1" dirty="0" smtClean="0">
                <a:latin typeface="Arial" pitchFamily="34" charset="0"/>
                <a:cs typeface="Arial" pitchFamily="34" charset="0"/>
              </a:rPr>
              <a:t>age and sex </a:t>
            </a:r>
            <a:r>
              <a:rPr lang="en-US" sz="1400" dirty="0" smtClean="0">
                <a:latin typeface="Arial" pitchFamily="34" charset="0"/>
                <a:cs typeface="Arial" pitchFamily="34" charset="0"/>
              </a:rPr>
              <a:t>of personnel under scrutiny.  For personnel of special interest include</a:t>
            </a:r>
            <a:r>
              <a:rPr lang="en-US" sz="1400" b="1" dirty="0" smtClean="0">
                <a:latin typeface="Arial" pitchFamily="34" charset="0"/>
                <a:cs typeface="Arial" pitchFamily="34" charset="0"/>
              </a:rPr>
              <a:t> height, weight, ethnicity,</a:t>
            </a:r>
            <a:r>
              <a:rPr lang="en-US" sz="1400" dirty="0" smtClean="0">
                <a:latin typeface="Arial" pitchFamily="34" charset="0"/>
                <a:cs typeface="Arial" pitchFamily="34" charset="0"/>
              </a:rPr>
              <a:t>  </a:t>
            </a:r>
            <a:r>
              <a:rPr lang="en-US" sz="1400" b="1" dirty="0" smtClean="0">
                <a:latin typeface="Arial" pitchFamily="34" charset="0"/>
                <a:cs typeface="Arial" pitchFamily="34" charset="0"/>
              </a:rPr>
              <a:t>facial hair</a:t>
            </a:r>
            <a:r>
              <a:rPr lang="en-US" sz="1400" dirty="0" smtClean="0">
                <a:latin typeface="Arial" pitchFamily="34" charset="0"/>
                <a:cs typeface="Arial" pitchFamily="34" charset="0"/>
              </a:rPr>
              <a:t>, </a:t>
            </a:r>
            <a:r>
              <a:rPr lang="en-US" sz="1400" b="1" dirty="0" smtClean="0">
                <a:latin typeface="Arial" pitchFamily="34" charset="0"/>
                <a:cs typeface="Arial" pitchFamily="34" charset="0"/>
              </a:rPr>
              <a:t>eye color, hair color, complexion, identifying marks</a:t>
            </a:r>
            <a:r>
              <a:rPr lang="en-US" sz="1400" dirty="0" smtClean="0">
                <a:latin typeface="Arial" pitchFamily="34" charset="0"/>
                <a:cs typeface="Arial" pitchFamily="34" charset="0"/>
              </a:rPr>
              <a:t> and all </a:t>
            </a:r>
            <a:r>
              <a:rPr lang="en-US" sz="1400" b="1" dirty="0" smtClean="0">
                <a:latin typeface="Arial" pitchFamily="34" charset="0"/>
                <a:cs typeface="Arial" pitchFamily="34" charset="0"/>
              </a:rPr>
              <a:t>relevant details that assist in identification</a:t>
            </a:r>
            <a:r>
              <a:rPr lang="en-US" sz="1400" dirty="0" smtClean="0">
                <a:latin typeface="Arial" pitchFamily="34" charset="0"/>
                <a:cs typeface="Arial" pitchFamily="34" charset="0"/>
              </a:rPr>
              <a:t>.  Describe the type of </a:t>
            </a:r>
            <a:r>
              <a:rPr lang="en-US" sz="1400" b="1" dirty="0" smtClean="0">
                <a:latin typeface="Arial" pitchFamily="34" charset="0"/>
                <a:cs typeface="Arial" pitchFamily="34" charset="0"/>
              </a:rPr>
              <a:t>clothing</a:t>
            </a:r>
            <a:r>
              <a:rPr lang="en-US" sz="1400" dirty="0" smtClean="0">
                <a:latin typeface="Arial" pitchFamily="34" charset="0"/>
                <a:cs typeface="Arial" pitchFamily="34" charset="0"/>
              </a:rPr>
              <a:t> the personnel are wearing.</a:t>
            </a:r>
          </a:p>
          <a:p>
            <a:pPr hangingPunct="0"/>
            <a:r>
              <a:rPr lang="en-US" sz="1400" dirty="0" smtClean="0">
                <a:latin typeface="Arial" pitchFamily="34" charset="0"/>
                <a:cs typeface="Arial" pitchFamily="34" charset="0"/>
              </a:rPr>
              <a:t> 5.  </a:t>
            </a:r>
            <a:r>
              <a:rPr lang="en-US" sz="1400" u="sng" dirty="0" smtClean="0">
                <a:latin typeface="Arial" pitchFamily="34" charset="0"/>
                <a:cs typeface="Arial" pitchFamily="34" charset="0"/>
              </a:rPr>
              <a:t>TIME</a:t>
            </a:r>
            <a:r>
              <a:rPr lang="en-US" sz="1400" dirty="0" smtClean="0">
                <a:latin typeface="Arial" pitchFamily="34" charset="0"/>
                <a:cs typeface="Arial" pitchFamily="34" charset="0"/>
              </a:rPr>
              <a:t> – </a:t>
            </a:r>
            <a:r>
              <a:rPr lang="en-US" sz="1400" b="1" dirty="0" smtClean="0">
                <a:latin typeface="Arial" pitchFamily="34" charset="0"/>
                <a:cs typeface="Arial" pitchFamily="34" charset="0"/>
              </a:rPr>
              <a:t>Time observed</a:t>
            </a:r>
            <a:r>
              <a:rPr lang="en-US" sz="1400" dirty="0" smtClean="0">
                <a:latin typeface="Arial" pitchFamily="34" charset="0"/>
                <a:cs typeface="Arial" pitchFamily="34" charset="0"/>
              </a:rPr>
              <a:t>.   </a:t>
            </a:r>
          </a:p>
          <a:p>
            <a:pPr marL="228600" indent="-228600" hangingPunct="0">
              <a:buAutoNum type="arabicPeriod" startAt="6"/>
            </a:pPr>
            <a:r>
              <a:rPr lang="en-US" sz="1400" u="sng" dirty="0" smtClean="0">
                <a:latin typeface="Arial" pitchFamily="34" charset="0"/>
                <a:cs typeface="Arial" pitchFamily="34" charset="0"/>
              </a:rPr>
              <a:t>EQUIPMENT</a:t>
            </a:r>
            <a:r>
              <a:rPr lang="en-US" sz="1400" dirty="0" smtClean="0">
                <a:latin typeface="Arial" pitchFamily="34" charset="0"/>
                <a:cs typeface="Arial" pitchFamily="34" charset="0"/>
              </a:rPr>
              <a:t> – </a:t>
            </a:r>
            <a:r>
              <a:rPr lang="en-US" sz="1400" b="1" dirty="0" smtClean="0">
                <a:latin typeface="Arial" pitchFamily="34" charset="0"/>
                <a:cs typeface="Arial" pitchFamily="34" charset="0"/>
              </a:rPr>
              <a:t>Always include a report on the armament status of the personnel in question as this critical information identifies them as combatants on the battlefield.  </a:t>
            </a:r>
            <a:r>
              <a:rPr lang="en-US" sz="1400" dirty="0" smtClean="0">
                <a:latin typeface="Arial" pitchFamily="34" charset="0"/>
                <a:cs typeface="Arial" pitchFamily="34" charset="0"/>
              </a:rPr>
              <a:t>Identify any special equipment or other items of note that the personnel may be carrying.</a:t>
            </a:r>
          </a:p>
          <a:p>
            <a:pPr marL="228600" indent="-228600" hangingPunct="0">
              <a:buAutoNum type="arabicPeriod" startAt="6"/>
            </a:pPr>
            <a:endParaRPr lang="en-US" sz="1400" dirty="0" smtClean="0">
              <a:latin typeface="Arial" pitchFamily="34" charset="0"/>
              <a:cs typeface="Arial" pitchFamily="34" charset="0"/>
            </a:endParaRPr>
          </a:p>
          <a:p>
            <a:r>
              <a:rPr lang="en-US" sz="1600" b="1" u="sng" dirty="0" smtClean="0">
                <a:latin typeface="Arial" pitchFamily="34" charset="0"/>
                <a:cs typeface="Arial" pitchFamily="34" charset="0"/>
              </a:rPr>
              <a:t>Vehicle Reporting Criteria</a:t>
            </a:r>
          </a:p>
          <a:p>
            <a:pPr marL="342900" indent="-342900">
              <a:buAutoNum type="arabicPeriod"/>
            </a:pPr>
            <a:r>
              <a:rPr lang="en-US" sz="1400" u="sng" dirty="0" smtClean="0">
                <a:latin typeface="Arial" pitchFamily="34" charset="0"/>
                <a:cs typeface="Arial" pitchFamily="34" charset="0"/>
              </a:rPr>
              <a:t>SIZE</a:t>
            </a:r>
            <a:r>
              <a:rPr lang="en-US" sz="1400" dirty="0" smtClean="0">
                <a:latin typeface="Arial" pitchFamily="34" charset="0"/>
                <a:cs typeface="Arial" pitchFamily="34" charset="0"/>
              </a:rPr>
              <a:t> – </a:t>
            </a:r>
            <a:r>
              <a:rPr lang="en-US" sz="1400" b="1" dirty="0" smtClean="0">
                <a:latin typeface="Arial" pitchFamily="34" charset="0"/>
                <a:cs typeface="Arial" pitchFamily="34" charset="0"/>
              </a:rPr>
              <a:t>Make; Color; Distinguishing characteristics </a:t>
            </a:r>
            <a:r>
              <a:rPr lang="en-US" sz="1400" dirty="0" smtClean="0">
                <a:latin typeface="Arial" pitchFamily="34" charset="0"/>
                <a:cs typeface="Arial" pitchFamily="34" charset="0"/>
              </a:rPr>
              <a:t>(flatbed truck, soft top, etc.) of vehicle.  </a:t>
            </a:r>
            <a:r>
              <a:rPr lang="en-US" sz="1400" b="1" dirty="0" smtClean="0">
                <a:latin typeface="Arial" pitchFamily="34" charset="0"/>
                <a:cs typeface="Arial" pitchFamily="34" charset="0"/>
              </a:rPr>
              <a:t>Number of passengers </a:t>
            </a:r>
            <a:r>
              <a:rPr lang="en-US" sz="1400" dirty="0" smtClean="0">
                <a:latin typeface="Arial" pitchFamily="34" charset="0"/>
                <a:cs typeface="Arial" pitchFamily="34" charset="0"/>
              </a:rPr>
              <a:t>(if known, report that the number of passengers are unknown).</a:t>
            </a:r>
          </a:p>
          <a:p>
            <a:pPr marL="342900" indent="-342900">
              <a:buAutoNum type="arabicPeriod"/>
            </a:pPr>
            <a:r>
              <a:rPr lang="en-US" sz="1400" u="sng" dirty="0" smtClean="0">
                <a:latin typeface="Arial" pitchFamily="34" charset="0"/>
                <a:cs typeface="Arial" pitchFamily="34" charset="0"/>
              </a:rPr>
              <a:t>ACTIVITY</a:t>
            </a:r>
            <a:r>
              <a:rPr lang="en-US" sz="1400" dirty="0" smtClean="0">
                <a:latin typeface="Arial" pitchFamily="34" charset="0"/>
                <a:cs typeface="Arial" pitchFamily="34" charset="0"/>
              </a:rPr>
              <a:t> – </a:t>
            </a:r>
            <a:r>
              <a:rPr lang="en-US" sz="1400" b="1" dirty="0" smtClean="0">
                <a:latin typeface="Arial" pitchFamily="34" charset="0"/>
                <a:cs typeface="Arial" pitchFamily="34" charset="0"/>
              </a:rPr>
              <a:t>Stationary/Moving/Idling or Engine off </a:t>
            </a:r>
            <a:r>
              <a:rPr lang="en-US" sz="1400" dirty="0" smtClean="0">
                <a:latin typeface="Arial" pitchFamily="34" charset="0"/>
                <a:cs typeface="Arial" pitchFamily="34" charset="0"/>
              </a:rPr>
              <a:t>with </a:t>
            </a:r>
            <a:r>
              <a:rPr lang="en-US" sz="1400" b="1" dirty="0" smtClean="0">
                <a:latin typeface="Arial" pitchFamily="34" charset="0"/>
                <a:cs typeface="Arial" pitchFamily="34" charset="0"/>
              </a:rPr>
              <a:t>direction of travel </a:t>
            </a:r>
            <a:r>
              <a:rPr lang="en-US" sz="1400" dirty="0" smtClean="0">
                <a:latin typeface="Arial" pitchFamily="34" charset="0"/>
                <a:cs typeface="Arial" pitchFamily="34" charset="0"/>
              </a:rPr>
              <a:t>and</a:t>
            </a:r>
            <a:r>
              <a:rPr lang="en-US" sz="1400" b="1" dirty="0" smtClean="0">
                <a:latin typeface="Arial" pitchFamily="34" charset="0"/>
                <a:cs typeface="Arial" pitchFamily="34" charset="0"/>
              </a:rPr>
              <a:t> approximate speed</a:t>
            </a:r>
            <a:r>
              <a:rPr lang="en-US" sz="1400" dirty="0" smtClean="0">
                <a:latin typeface="Arial" pitchFamily="34" charset="0"/>
                <a:cs typeface="Arial" pitchFamily="34" charset="0"/>
              </a:rPr>
              <a:t>.</a:t>
            </a:r>
          </a:p>
          <a:p>
            <a:pPr marL="342900" indent="-342900">
              <a:buAutoNum type="arabicPeriod"/>
            </a:pPr>
            <a:r>
              <a:rPr lang="en-US" sz="1400" u="sng" dirty="0" smtClean="0">
                <a:latin typeface="Arial" pitchFamily="34" charset="0"/>
                <a:cs typeface="Arial" pitchFamily="34" charset="0"/>
              </a:rPr>
              <a:t>LOCATION</a:t>
            </a:r>
            <a:r>
              <a:rPr lang="en-US" sz="1400" dirty="0" smtClean="0">
                <a:latin typeface="Arial" pitchFamily="34" charset="0"/>
                <a:cs typeface="Arial" pitchFamily="34" charset="0"/>
              </a:rPr>
              <a:t> – </a:t>
            </a:r>
            <a:r>
              <a:rPr lang="en-US" sz="1400" b="1" dirty="0" smtClean="0">
                <a:latin typeface="Arial" pitchFamily="34" charset="0"/>
                <a:cs typeface="Arial" pitchFamily="34" charset="0"/>
              </a:rPr>
              <a:t>Grid</a:t>
            </a:r>
            <a:r>
              <a:rPr lang="en-US" sz="1400" dirty="0" smtClean="0">
                <a:latin typeface="Arial" pitchFamily="34" charset="0"/>
                <a:cs typeface="Arial" pitchFamily="34" charset="0"/>
              </a:rPr>
              <a:t>.  If moving, state where the vehicle is coming from and where it’s moving to.  If activity is in an urban area, use building numbers and/or descriptions to orient vehicle movement.</a:t>
            </a:r>
          </a:p>
          <a:p>
            <a:pPr marL="342900" indent="-342900">
              <a:buAutoNum type="arabicPeriod"/>
            </a:pPr>
            <a:endParaRPr lang="en-US" sz="1400" dirty="0" smtClean="0">
              <a:latin typeface="Arial" pitchFamily="34" charset="0"/>
              <a:cs typeface="Arial" pitchFamily="34" charset="0"/>
            </a:endParaRPr>
          </a:p>
          <a:p>
            <a:pPr marL="228600" indent="-228600" hangingPunct="0"/>
            <a:endParaRPr lang="en-US" sz="1400"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07FAA4C2-EC4B-4CB1-A26B-C9225BE809E0}" type="slidenum">
              <a:rPr lang="en-US" smtClean="0"/>
              <a:pPr/>
              <a:t>67</a:t>
            </a:fld>
            <a:endParaRPr lang="en-US" dirty="0"/>
          </a:p>
        </p:txBody>
      </p:sp>
      <p:sp>
        <p:nvSpPr>
          <p:cNvPr id="4" name="Text Box 2"/>
          <p:cNvSpPr txBox="1">
            <a:spLocks noChangeArrowheads="1"/>
          </p:cNvSpPr>
          <p:nvPr/>
        </p:nvSpPr>
        <p:spPr bwMode="auto">
          <a:xfrm>
            <a:off x="0" y="76200"/>
            <a:ext cx="6857999" cy="461665"/>
          </a:xfrm>
          <a:prstGeom prst="rect">
            <a:avLst/>
          </a:prstGeom>
          <a:noFill/>
          <a:ln w="9525">
            <a:noFill/>
            <a:miter lim="800000"/>
            <a:headEnd/>
            <a:tailEnd/>
          </a:ln>
        </p:spPr>
        <p:txBody>
          <a:bodyPr wrap="square">
            <a:spAutoFit/>
          </a:bodyPr>
          <a:lstStyle/>
          <a:p>
            <a:pPr algn="ctr"/>
            <a:r>
              <a:rPr lang="en-US" sz="2400" b="1" i="1" dirty="0" smtClean="0">
                <a:effectLst>
                  <a:outerShdw blurRad="38100" dist="38100" dir="2700000" algn="tl">
                    <a:srgbClr val="000000">
                      <a:alpha val="43137"/>
                    </a:srgbClr>
                  </a:outerShdw>
                </a:effectLst>
                <a:latin typeface="Arial" pitchFamily="34" charset="0"/>
                <a:cs typeface="Arial" pitchFamily="34" charset="0"/>
              </a:rPr>
              <a:t>SALUTE FORMATS</a:t>
            </a:r>
            <a:endParaRPr lang="en-US" sz="2400" b="1" i="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7FAA4C2-EC4B-4CB1-A26B-C9225BE809E0}" type="slidenum">
              <a:rPr lang="en-US" smtClean="0"/>
              <a:pPr/>
              <a:t>68</a:t>
            </a:fld>
            <a:endParaRPr lang="en-US" dirty="0"/>
          </a:p>
        </p:txBody>
      </p:sp>
      <p:sp>
        <p:nvSpPr>
          <p:cNvPr id="4" name="TextBox 3"/>
          <p:cNvSpPr txBox="1"/>
          <p:nvPr/>
        </p:nvSpPr>
        <p:spPr>
          <a:xfrm>
            <a:off x="0" y="927854"/>
            <a:ext cx="6858000" cy="8063746"/>
          </a:xfrm>
          <a:prstGeom prst="rect">
            <a:avLst/>
          </a:prstGeom>
          <a:noFill/>
        </p:spPr>
        <p:txBody>
          <a:bodyPr wrap="square" rtlCol="0">
            <a:spAutoFit/>
          </a:bodyPr>
          <a:lstStyle/>
          <a:p>
            <a:r>
              <a:rPr lang="en-US" sz="1600" b="1" u="sng" dirty="0" smtClean="0">
                <a:latin typeface="Arial" pitchFamily="34" charset="0"/>
                <a:cs typeface="Arial" pitchFamily="34" charset="0"/>
              </a:rPr>
              <a:t>Vehicle Reporting Criteria (continued)</a:t>
            </a:r>
          </a:p>
          <a:p>
            <a:pPr marL="342900" indent="-342900">
              <a:buFont typeface="+mj-lt"/>
              <a:buAutoNum type="arabicPeriod" startAt="4"/>
            </a:pPr>
            <a:r>
              <a:rPr lang="en-US" sz="1400" u="sng" dirty="0" smtClean="0">
                <a:latin typeface="Arial" pitchFamily="34" charset="0"/>
                <a:cs typeface="Arial" pitchFamily="34" charset="0"/>
              </a:rPr>
              <a:t>UNIT</a:t>
            </a:r>
            <a:r>
              <a:rPr lang="en-US" sz="1400" dirty="0" smtClean="0">
                <a:latin typeface="Arial" pitchFamily="34" charset="0"/>
                <a:cs typeface="Arial" pitchFamily="34" charset="0"/>
              </a:rPr>
              <a:t> – </a:t>
            </a:r>
            <a:r>
              <a:rPr lang="en-US" sz="1400" b="1" dirty="0" smtClean="0">
                <a:latin typeface="Arial" pitchFamily="34" charset="0"/>
                <a:cs typeface="Arial" pitchFamily="34" charset="0"/>
              </a:rPr>
              <a:t>Markings on vehicle </a:t>
            </a:r>
            <a:r>
              <a:rPr lang="en-US" sz="1400" dirty="0" smtClean="0">
                <a:latin typeface="Arial" pitchFamily="34" charset="0"/>
                <a:cs typeface="Arial" pitchFamily="34" charset="0"/>
              </a:rPr>
              <a:t>that affiliate it to any organization.  </a:t>
            </a:r>
            <a:r>
              <a:rPr lang="en-US" sz="1400" b="1" dirty="0" smtClean="0">
                <a:latin typeface="Arial" pitchFamily="34" charset="0"/>
                <a:cs typeface="Arial" pitchFamily="34" charset="0"/>
              </a:rPr>
              <a:t>Uniform of the passengers </a:t>
            </a:r>
            <a:r>
              <a:rPr lang="en-US" sz="1400" dirty="0" smtClean="0">
                <a:latin typeface="Arial" pitchFamily="34" charset="0"/>
                <a:cs typeface="Arial" pitchFamily="34" charset="0"/>
              </a:rPr>
              <a:t>(give detailed information of how they are dressed if information is available).</a:t>
            </a:r>
          </a:p>
          <a:p>
            <a:pPr marL="342900" indent="-342900">
              <a:buAutoNum type="arabicPeriod" startAt="4"/>
            </a:pPr>
            <a:r>
              <a:rPr lang="en-US" sz="1400" u="sng" dirty="0" smtClean="0">
                <a:latin typeface="Arial" pitchFamily="34" charset="0"/>
                <a:cs typeface="Arial" pitchFamily="34" charset="0"/>
              </a:rPr>
              <a:t>TIME</a:t>
            </a:r>
            <a:r>
              <a:rPr lang="en-US" sz="1400" dirty="0" smtClean="0">
                <a:latin typeface="Arial" pitchFamily="34" charset="0"/>
                <a:cs typeface="Arial" pitchFamily="34" charset="0"/>
              </a:rPr>
              <a:t> – </a:t>
            </a:r>
            <a:r>
              <a:rPr lang="en-US" sz="1400" b="1" dirty="0" smtClean="0">
                <a:latin typeface="Arial" pitchFamily="34" charset="0"/>
                <a:cs typeface="Arial" pitchFamily="34" charset="0"/>
              </a:rPr>
              <a:t>Time observed.  </a:t>
            </a:r>
            <a:r>
              <a:rPr lang="en-US" sz="1400" dirty="0" smtClean="0">
                <a:latin typeface="Arial" pitchFamily="34" charset="0"/>
                <a:cs typeface="Arial" pitchFamily="34" charset="0"/>
              </a:rPr>
              <a:t>If this is a “roll-up” report of the vehicle’s activity, state how long it was stationary and/or moving, idling.</a:t>
            </a:r>
          </a:p>
          <a:p>
            <a:pPr marL="342900" indent="-342900">
              <a:buAutoNum type="arabicPeriod" startAt="4"/>
            </a:pPr>
            <a:r>
              <a:rPr lang="en-US" sz="1400" u="sng" dirty="0" smtClean="0">
                <a:latin typeface="Arial" pitchFamily="34" charset="0"/>
                <a:cs typeface="Arial" pitchFamily="34" charset="0"/>
              </a:rPr>
              <a:t>EQUIPMENT</a:t>
            </a:r>
            <a:r>
              <a:rPr lang="en-US" sz="1400" dirty="0" smtClean="0">
                <a:latin typeface="Arial" pitchFamily="34" charset="0"/>
                <a:cs typeface="Arial" pitchFamily="34" charset="0"/>
              </a:rPr>
              <a:t> – </a:t>
            </a:r>
            <a:r>
              <a:rPr lang="en-US" sz="1400" b="1" dirty="0" smtClean="0">
                <a:latin typeface="Arial" pitchFamily="34" charset="0"/>
                <a:cs typeface="Arial" pitchFamily="34" charset="0"/>
              </a:rPr>
              <a:t>Armament</a:t>
            </a:r>
            <a:r>
              <a:rPr lang="en-US" sz="1400" dirty="0" smtClean="0">
                <a:latin typeface="Arial" pitchFamily="34" charset="0"/>
                <a:cs typeface="Arial" pitchFamily="34" charset="0"/>
              </a:rPr>
              <a:t> carried on vehicle and passengers and any other </a:t>
            </a:r>
            <a:r>
              <a:rPr lang="en-US" sz="1400" b="1" dirty="0" smtClean="0">
                <a:latin typeface="Arial" pitchFamily="34" charset="0"/>
                <a:cs typeface="Arial" pitchFamily="34" charset="0"/>
              </a:rPr>
              <a:t>specialized equipment </a:t>
            </a:r>
            <a:r>
              <a:rPr lang="en-US" sz="1400" dirty="0" smtClean="0">
                <a:latin typeface="Arial" pitchFamily="34" charset="0"/>
                <a:cs typeface="Arial" pitchFamily="34" charset="0"/>
              </a:rPr>
              <a:t>(winch, antennas, </a:t>
            </a:r>
            <a:r>
              <a:rPr lang="en-US" sz="1400" dirty="0" err="1" smtClean="0">
                <a:latin typeface="Arial" pitchFamily="34" charset="0"/>
                <a:cs typeface="Arial" pitchFamily="34" charset="0"/>
              </a:rPr>
              <a:t>spotlinght</a:t>
            </a:r>
            <a:r>
              <a:rPr lang="en-US" sz="1400" dirty="0" smtClean="0">
                <a:latin typeface="Arial" pitchFamily="34" charset="0"/>
                <a:cs typeface="Arial" pitchFamily="34" charset="0"/>
              </a:rPr>
              <a:t>, etc.)</a:t>
            </a:r>
          </a:p>
          <a:p>
            <a:pPr marL="342900" indent="-342900">
              <a:buAutoNum type="arabicPeriod" startAt="4"/>
            </a:pPr>
            <a:endParaRPr lang="en-US" sz="1400" dirty="0" smtClean="0">
              <a:latin typeface="Arial" pitchFamily="34" charset="0"/>
              <a:cs typeface="Arial" pitchFamily="34" charset="0"/>
            </a:endParaRPr>
          </a:p>
          <a:p>
            <a:pPr marL="342900" indent="-342900"/>
            <a:r>
              <a:rPr lang="en-US" sz="1600" b="1" u="sng" dirty="0" smtClean="0">
                <a:latin typeface="Arial" pitchFamily="34" charset="0"/>
                <a:cs typeface="Arial" pitchFamily="34" charset="0"/>
              </a:rPr>
              <a:t>Building Reporting Criteria</a:t>
            </a:r>
          </a:p>
          <a:p>
            <a:pPr marL="342900" indent="-342900">
              <a:buAutoNum type="arabicPeriod"/>
            </a:pPr>
            <a:r>
              <a:rPr lang="en-US" sz="1400" u="sng" dirty="0" smtClean="0">
                <a:latin typeface="Arial" pitchFamily="34" charset="0"/>
                <a:cs typeface="Arial" pitchFamily="34" charset="0"/>
              </a:rPr>
              <a:t>SIZE</a:t>
            </a:r>
            <a:r>
              <a:rPr lang="en-US" sz="1400" dirty="0" smtClean="0">
                <a:latin typeface="Arial" pitchFamily="34" charset="0"/>
                <a:cs typeface="Arial" pitchFamily="34" charset="0"/>
              </a:rPr>
              <a:t> – Report the </a:t>
            </a:r>
            <a:r>
              <a:rPr lang="en-US" sz="1400" b="1" dirty="0" smtClean="0">
                <a:latin typeface="Arial" pitchFamily="34" charset="0"/>
                <a:cs typeface="Arial" pitchFamily="34" charset="0"/>
              </a:rPr>
              <a:t>dimensions</a:t>
            </a:r>
            <a:r>
              <a:rPr lang="en-US" sz="1400" dirty="0" smtClean="0">
                <a:latin typeface="Arial" pitchFamily="34" charset="0"/>
                <a:cs typeface="Arial" pitchFamily="34" charset="0"/>
              </a:rPr>
              <a:t> of the building and include the number of stories.  Include the existence of </a:t>
            </a:r>
            <a:r>
              <a:rPr lang="en-US" sz="1400" b="1" dirty="0" smtClean="0">
                <a:latin typeface="Arial" pitchFamily="34" charset="0"/>
                <a:cs typeface="Arial" pitchFamily="34" charset="0"/>
              </a:rPr>
              <a:t>any perimeter walls, storage sheds or any other significant structures </a:t>
            </a:r>
            <a:r>
              <a:rPr lang="en-US" sz="1400" dirty="0" smtClean="0">
                <a:latin typeface="Arial" pitchFamily="34" charset="0"/>
                <a:cs typeface="Arial" pitchFamily="34" charset="0"/>
              </a:rPr>
              <a:t>of note in proximity of the building in your report.</a:t>
            </a:r>
          </a:p>
          <a:p>
            <a:pPr marL="342900" indent="-342900">
              <a:buAutoNum type="arabicPeriod"/>
            </a:pPr>
            <a:r>
              <a:rPr lang="en-US" sz="1400" u="sng" dirty="0" smtClean="0">
                <a:latin typeface="Arial" pitchFamily="34" charset="0"/>
                <a:cs typeface="Arial" pitchFamily="34" charset="0"/>
              </a:rPr>
              <a:t>ACTIVITY</a:t>
            </a:r>
            <a:r>
              <a:rPr lang="en-US" sz="1400" dirty="0" smtClean="0">
                <a:latin typeface="Arial" pitchFamily="34" charset="0"/>
                <a:cs typeface="Arial" pitchFamily="34" charset="0"/>
              </a:rPr>
              <a:t> – Include the </a:t>
            </a:r>
            <a:r>
              <a:rPr lang="en-US" sz="1400" b="1" dirty="0" smtClean="0">
                <a:latin typeface="Arial" pitchFamily="34" charset="0"/>
                <a:cs typeface="Arial" pitchFamily="34" charset="0"/>
              </a:rPr>
              <a:t>specific activity of any personnel</a:t>
            </a:r>
            <a:r>
              <a:rPr lang="en-US" sz="1400" dirty="0" smtClean="0">
                <a:latin typeface="Arial" pitchFamily="34" charset="0"/>
                <a:cs typeface="Arial" pitchFamily="34" charset="0"/>
              </a:rPr>
              <a:t> in or around the building and any </a:t>
            </a:r>
            <a:r>
              <a:rPr lang="en-US" sz="1400" b="1" dirty="0" smtClean="0">
                <a:latin typeface="Arial" pitchFamily="34" charset="0"/>
                <a:cs typeface="Arial" pitchFamily="34" charset="0"/>
              </a:rPr>
              <a:t>identifiable civil/military purpose</a:t>
            </a:r>
            <a:r>
              <a:rPr lang="en-US" sz="1400" dirty="0" smtClean="0">
                <a:latin typeface="Arial" pitchFamily="34" charset="0"/>
                <a:cs typeface="Arial" pitchFamily="34" charset="0"/>
              </a:rPr>
              <a:t> the building may serve.  Always include any </a:t>
            </a:r>
            <a:r>
              <a:rPr lang="en-US" sz="1400" b="1" dirty="0" smtClean="0">
                <a:latin typeface="Arial" pitchFamily="34" charset="0"/>
                <a:cs typeface="Arial" pitchFamily="34" charset="0"/>
              </a:rPr>
              <a:t>identifiable communication or C2 nodes </a:t>
            </a:r>
            <a:r>
              <a:rPr lang="en-US" sz="1400" dirty="0" smtClean="0">
                <a:latin typeface="Arial" pitchFamily="34" charset="0"/>
                <a:cs typeface="Arial" pitchFamily="34" charset="0"/>
              </a:rPr>
              <a:t>(antennas, satellite dishes, etc.) in your report.  Make sure to include a roll up of </a:t>
            </a:r>
            <a:r>
              <a:rPr lang="en-US" sz="1400" b="1" dirty="0" smtClean="0">
                <a:latin typeface="Arial" pitchFamily="34" charset="0"/>
                <a:cs typeface="Arial" pitchFamily="34" charset="0"/>
              </a:rPr>
              <a:t>any suspicious or hostile activity observed</a:t>
            </a:r>
            <a:r>
              <a:rPr lang="en-US" sz="1400" dirty="0" smtClean="0">
                <a:latin typeface="Arial" pitchFamily="34" charset="0"/>
                <a:cs typeface="Arial" pitchFamily="34" charset="0"/>
              </a:rPr>
              <a:t> in the proximity of the building.</a:t>
            </a:r>
          </a:p>
          <a:p>
            <a:pPr marL="342900" indent="-342900">
              <a:buAutoNum type="arabicPeriod"/>
            </a:pPr>
            <a:r>
              <a:rPr lang="en-US" sz="1400" u="sng" dirty="0" smtClean="0">
                <a:latin typeface="Arial" pitchFamily="34" charset="0"/>
                <a:cs typeface="Arial" pitchFamily="34" charset="0"/>
              </a:rPr>
              <a:t>LOCATION</a:t>
            </a:r>
            <a:r>
              <a:rPr lang="en-US" sz="1400" dirty="0" smtClean="0">
                <a:latin typeface="Arial" pitchFamily="34" charset="0"/>
                <a:cs typeface="Arial" pitchFamily="34" charset="0"/>
              </a:rPr>
              <a:t> – the </a:t>
            </a:r>
            <a:r>
              <a:rPr lang="en-US" sz="1400" b="1" dirty="0" smtClean="0">
                <a:latin typeface="Arial" pitchFamily="34" charset="0"/>
                <a:cs typeface="Arial" pitchFamily="34" charset="0"/>
              </a:rPr>
              <a:t>grid</a:t>
            </a:r>
            <a:r>
              <a:rPr lang="en-US" sz="1400" dirty="0" smtClean="0">
                <a:latin typeface="Arial" pitchFamily="34" charset="0"/>
                <a:cs typeface="Arial" pitchFamily="34" charset="0"/>
              </a:rPr>
              <a:t> </a:t>
            </a:r>
            <a:r>
              <a:rPr lang="en-US" sz="1400" b="1" dirty="0" smtClean="0">
                <a:latin typeface="Arial" pitchFamily="34" charset="0"/>
                <a:cs typeface="Arial" pitchFamily="34" charset="0"/>
              </a:rPr>
              <a:t>location </a:t>
            </a:r>
            <a:r>
              <a:rPr lang="en-US" sz="1400" dirty="0" smtClean="0">
                <a:latin typeface="Arial" pitchFamily="34" charset="0"/>
                <a:cs typeface="Arial" pitchFamily="34" charset="0"/>
              </a:rPr>
              <a:t>of the building.  Include the </a:t>
            </a:r>
            <a:r>
              <a:rPr lang="en-US" sz="1400" b="1" dirty="0" smtClean="0">
                <a:latin typeface="Arial" pitchFamily="34" charset="0"/>
                <a:cs typeface="Arial" pitchFamily="34" charset="0"/>
              </a:rPr>
              <a:t>building number</a:t>
            </a:r>
            <a:r>
              <a:rPr lang="en-US" sz="1400" dirty="0" smtClean="0">
                <a:latin typeface="Arial" pitchFamily="34" charset="0"/>
                <a:cs typeface="Arial" pitchFamily="34" charset="0"/>
              </a:rPr>
              <a:t> and its </a:t>
            </a:r>
            <a:r>
              <a:rPr lang="en-US" sz="1400" b="1" dirty="0" smtClean="0">
                <a:latin typeface="Arial" pitchFamily="34" charset="0"/>
                <a:cs typeface="Arial" pitchFamily="34" charset="0"/>
              </a:rPr>
              <a:t>relationship to other structures in the three dimensional urban environment.  </a:t>
            </a:r>
            <a:endParaRPr lang="en-US" sz="1400" dirty="0" smtClean="0">
              <a:latin typeface="Arial" pitchFamily="34" charset="0"/>
              <a:cs typeface="Arial" pitchFamily="34" charset="0"/>
            </a:endParaRPr>
          </a:p>
          <a:p>
            <a:pPr marL="342900" indent="-342900">
              <a:buAutoNum type="arabicPeriod"/>
            </a:pPr>
            <a:r>
              <a:rPr lang="en-US" sz="1400" u="sng" dirty="0" smtClean="0">
                <a:latin typeface="Arial" pitchFamily="34" charset="0"/>
                <a:cs typeface="Arial" pitchFamily="34" charset="0"/>
              </a:rPr>
              <a:t>UNIT</a:t>
            </a:r>
            <a:r>
              <a:rPr lang="en-US" sz="1400" dirty="0" smtClean="0">
                <a:latin typeface="Arial" pitchFamily="34" charset="0"/>
                <a:cs typeface="Arial" pitchFamily="34" charset="0"/>
              </a:rPr>
              <a:t> – Treat the building as a </a:t>
            </a:r>
            <a:r>
              <a:rPr lang="en-US" sz="1400" b="1" dirty="0" smtClean="0">
                <a:latin typeface="Arial" pitchFamily="34" charset="0"/>
                <a:cs typeface="Arial" pitchFamily="34" charset="0"/>
              </a:rPr>
              <a:t>complex piece of urban terrain</a:t>
            </a:r>
            <a:r>
              <a:rPr lang="en-US" sz="1400" dirty="0" smtClean="0">
                <a:latin typeface="Arial" pitchFamily="34" charset="0"/>
                <a:cs typeface="Arial" pitchFamily="34" charset="0"/>
              </a:rPr>
              <a:t> and include a description of its relationship to the surrounding battle space utilizing the </a:t>
            </a:r>
            <a:r>
              <a:rPr lang="en-US" sz="1400" b="1" dirty="0" smtClean="0">
                <a:latin typeface="Arial" pitchFamily="34" charset="0"/>
                <a:cs typeface="Arial" pitchFamily="34" charset="0"/>
              </a:rPr>
              <a:t>OAKOC </a:t>
            </a:r>
            <a:r>
              <a:rPr lang="en-US" sz="1400" dirty="0" smtClean="0">
                <a:latin typeface="Arial" pitchFamily="34" charset="0"/>
                <a:cs typeface="Arial" pitchFamily="34" charset="0"/>
              </a:rPr>
              <a:t>analysis tool.  Identify any dominating points of </a:t>
            </a:r>
            <a:r>
              <a:rPr lang="en-US" sz="1400" b="1" dirty="0" smtClean="0">
                <a:latin typeface="Arial" pitchFamily="34" charset="0"/>
                <a:cs typeface="Arial" pitchFamily="34" charset="0"/>
              </a:rPr>
              <a:t>OBSERVATION AND FIELDS OF FIRE </a:t>
            </a:r>
            <a:r>
              <a:rPr lang="en-US" sz="1400" dirty="0" smtClean="0">
                <a:latin typeface="Arial" pitchFamily="34" charset="0"/>
                <a:cs typeface="Arial" pitchFamily="34" charset="0"/>
              </a:rPr>
              <a:t>the building provides in relationship to its surroundings.  Identify high speed </a:t>
            </a:r>
            <a:r>
              <a:rPr lang="en-US" sz="1400" b="1" dirty="0" smtClean="0">
                <a:latin typeface="Arial" pitchFamily="34" charset="0"/>
                <a:cs typeface="Arial" pitchFamily="34" charset="0"/>
              </a:rPr>
              <a:t>AVENUES OF APPROACH</a:t>
            </a:r>
            <a:r>
              <a:rPr lang="en-US" sz="1400" dirty="0" smtClean="0">
                <a:latin typeface="Arial" pitchFamily="34" charset="0"/>
                <a:cs typeface="Arial" pitchFamily="34" charset="0"/>
              </a:rPr>
              <a:t> to the building and all identifiable </a:t>
            </a:r>
            <a:r>
              <a:rPr lang="en-US" sz="1400" b="1" dirty="0" smtClean="0">
                <a:latin typeface="Arial" pitchFamily="34" charset="0"/>
                <a:cs typeface="Arial" pitchFamily="34" charset="0"/>
              </a:rPr>
              <a:t>entrances and exits</a:t>
            </a:r>
            <a:r>
              <a:rPr lang="en-US" sz="1400" dirty="0" smtClean="0">
                <a:latin typeface="Arial" pitchFamily="34" charset="0"/>
                <a:cs typeface="Arial" pitchFamily="34" charset="0"/>
              </a:rPr>
              <a:t>.  Identify the building as </a:t>
            </a:r>
            <a:r>
              <a:rPr lang="en-US" sz="1400" b="1" dirty="0" smtClean="0">
                <a:latin typeface="Arial" pitchFamily="34" charset="0"/>
                <a:cs typeface="Arial" pitchFamily="34" charset="0"/>
              </a:rPr>
              <a:t>KEY TERRAIN</a:t>
            </a:r>
            <a:r>
              <a:rPr lang="en-US" sz="1400" dirty="0" smtClean="0">
                <a:latin typeface="Arial" pitchFamily="34" charset="0"/>
                <a:cs typeface="Arial" pitchFamily="34" charset="0"/>
              </a:rPr>
              <a:t> if its occupation provides a </a:t>
            </a:r>
            <a:r>
              <a:rPr lang="en-US" sz="1400" b="1" dirty="0" smtClean="0">
                <a:latin typeface="Arial" pitchFamily="34" charset="0"/>
                <a:cs typeface="Arial" pitchFamily="34" charset="0"/>
              </a:rPr>
              <a:t>marked tactical advantage </a:t>
            </a:r>
            <a:r>
              <a:rPr lang="en-US" sz="1400" dirty="0" smtClean="0">
                <a:latin typeface="Arial" pitchFamily="34" charset="0"/>
                <a:cs typeface="Arial" pitchFamily="34" charset="0"/>
              </a:rPr>
              <a:t>over other buildings in the area.  Identify any </a:t>
            </a:r>
            <a:r>
              <a:rPr lang="en-US" sz="1400" b="1" dirty="0" smtClean="0">
                <a:latin typeface="Arial" pitchFamily="34" charset="0"/>
                <a:cs typeface="Arial" pitchFamily="34" charset="0"/>
              </a:rPr>
              <a:t>OBSTACLES</a:t>
            </a:r>
            <a:r>
              <a:rPr lang="en-US" sz="1400" dirty="0" smtClean="0">
                <a:latin typeface="Arial" pitchFamily="34" charset="0"/>
                <a:cs typeface="Arial" pitchFamily="34" charset="0"/>
              </a:rPr>
              <a:t> in the approach to the building or any </a:t>
            </a:r>
            <a:r>
              <a:rPr lang="en-US" sz="1400" b="1" dirty="0" smtClean="0">
                <a:latin typeface="Arial" pitchFamily="34" charset="0"/>
                <a:cs typeface="Arial" pitchFamily="34" charset="0"/>
              </a:rPr>
              <a:t>barricading</a:t>
            </a:r>
            <a:r>
              <a:rPr lang="en-US" sz="1400" dirty="0" smtClean="0">
                <a:latin typeface="Arial" pitchFamily="34" charset="0"/>
                <a:cs typeface="Arial" pitchFamily="34" charset="0"/>
              </a:rPr>
              <a:t> that can be observed inside.  Include a description of the building’s </a:t>
            </a:r>
            <a:r>
              <a:rPr lang="en-US" sz="1400" b="1" dirty="0" smtClean="0">
                <a:latin typeface="Arial" pitchFamily="34" charset="0"/>
                <a:cs typeface="Arial" pitchFamily="34" charset="0"/>
              </a:rPr>
              <a:t>composition</a:t>
            </a:r>
            <a:r>
              <a:rPr lang="en-US" sz="1400" dirty="0" smtClean="0">
                <a:latin typeface="Arial" pitchFamily="34" charset="0"/>
                <a:cs typeface="Arial" pitchFamily="34" charset="0"/>
              </a:rPr>
              <a:t> and effects it may have on </a:t>
            </a:r>
            <a:r>
              <a:rPr lang="en-US" sz="1400" b="1" dirty="0" smtClean="0">
                <a:latin typeface="Arial" pitchFamily="34" charset="0"/>
                <a:cs typeface="Arial" pitchFamily="34" charset="0"/>
              </a:rPr>
              <a:t>breaching and penetration.</a:t>
            </a:r>
            <a:r>
              <a:rPr lang="en-US" sz="1400" dirty="0" smtClean="0">
                <a:latin typeface="Arial" pitchFamily="34" charset="0"/>
                <a:cs typeface="Arial" pitchFamily="34" charset="0"/>
              </a:rPr>
              <a:t>  Identify the presence of </a:t>
            </a:r>
            <a:r>
              <a:rPr lang="en-US" sz="1400" b="1" dirty="0" smtClean="0">
                <a:latin typeface="Arial" pitchFamily="34" charset="0"/>
                <a:cs typeface="Arial" pitchFamily="34" charset="0"/>
              </a:rPr>
              <a:t>CIVILIANS and combatants</a:t>
            </a:r>
            <a:r>
              <a:rPr lang="en-US" sz="1400" dirty="0" smtClean="0">
                <a:latin typeface="Arial" pitchFamily="34" charset="0"/>
                <a:cs typeface="Arial" pitchFamily="34" charset="0"/>
              </a:rPr>
              <a:t> in the area.</a:t>
            </a:r>
          </a:p>
          <a:p>
            <a:pPr marL="342900" indent="-342900">
              <a:buAutoNum type="arabicPeriod"/>
            </a:pPr>
            <a:r>
              <a:rPr lang="en-US" sz="1400" u="sng" dirty="0" smtClean="0">
                <a:latin typeface="Arial" pitchFamily="34" charset="0"/>
                <a:cs typeface="Arial" pitchFamily="34" charset="0"/>
              </a:rPr>
              <a:t>TIME</a:t>
            </a:r>
            <a:r>
              <a:rPr lang="en-US" sz="1400" dirty="0" smtClean="0">
                <a:latin typeface="Arial" pitchFamily="34" charset="0"/>
                <a:cs typeface="Arial" pitchFamily="34" charset="0"/>
              </a:rPr>
              <a:t> – </a:t>
            </a:r>
            <a:r>
              <a:rPr lang="en-US" sz="1400" b="1" dirty="0" smtClean="0">
                <a:latin typeface="Arial" pitchFamily="34" charset="0"/>
                <a:cs typeface="Arial" pitchFamily="34" charset="0"/>
              </a:rPr>
              <a:t>Time observed.  </a:t>
            </a:r>
            <a:endParaRPr lang="en-US" sz="1400" dirty="0" smtClean="0">
              <a:latin typeface="Arial" pitchFamily="34" charset="0"/>
              <a:cs typeface="Arial" pitchFamily="34" charset="0"/>
            </a:endParaRPr>
          </a:p>
          <a:p>
            <a:pPr marL="342900" indent="-342900">
              <a:buAutoNum type="arabicPeriod"/>
            </a:pPr>
            <a:r>
              <a:rPr lang="en-US" sz="1400" u="sng" dirty="0" smtClean="0">
                <a:latin typeface="Arial" pitchFamily="34" charset="0"/>
                <a:cs typeface="Arial" pitchFamily="34" charset="0"/>
              </a:rPr>
              <a:t>EQUIPMENT</a:t>
            </a:r>
            <a:r>
              <a:rPr lang="en-US" sz="1400" dirty="0" smtClean="0">
                <a:latin typeface="Arial" pitchFamily="34" charset="0"/>
                <a:cs typeface="Arial" pitchFamily="34" charset="0"/>
              </a:rPr>
              <a:t> – </a:t>
            </a:r>
            <a:r>
              <a:rPr lang="en-US" sz="1400" b="1" dirty="0" smtClean="0">
                <a:latin typeface="Arial" pitchFamily="34" charset="0"/>
                <a:cs typeface="Arial" pitchFamily="34" charset="0"/>
              </a:rPr>
              <a:t>Always include a report on the armament status of any personnel in the proximity of the building as this  critical information identifies them as combatants on the battlefield.  </a:t>
            </a:r>
            <a:r>
              <a:rPr lang="en-US" sz="1400" dirty="0" smtClean="0">
                <a:latin typeface="Arial" pitchFamily="34" charset="0"/>
                <a:cs typeface="Arial" pitchFamily="34" charset="0"/>
              </a:rPr>
              <a:t>Identify any special equipment or notable features of the building.</a:t>
            </a:r>
            <a:endParaRPr lang="en-US" sz="1400" dirty="0">
              <a:latin typeface="Arial" pitchFamily="34" charset="0"/>
              <a:cs typeface="Arial" pitchFamily="34" charset="0"/>
            </a:endParaRPr>
          </a:p>
        </p:txBody>
      </p:sp>
      <p:sp>
        <p:nvSpPr>
          <p:cNvPr id="5" name="Text Box 2"/>
          <p:cNvSpPr txBox="1">
            <a:spLocks noChangeArrowheads="1"/>
          </p:cNvSpPr>
          <p:nvPr/>
        </p:nvSpPr>
        <p:spPr bwMode="auto">
          <a:xfrm>
            <a:off x="0" y="76200"/>
            <a:ext cx="6857999" cy="461665"/>
          </a:xfrm>
          <a:prstGeom prst="rect">
            <a:avLst/>
          </a:prstGeom>
          <a:noFill/>
          <a:ln w="9525">
            <a:noFill/>
            <a:miter lim="800000"/>
            <a:headEnd/>
            <a:tailEnd/>
          </a:ln>
        </p:spPr>
        <p:txBody>
          <a:bodyPr wrap="square">
            <a:spAutoFit/>
          </a:bodyPr>
          <a:lstStyle/>
          <a:p>
            <a:pPr algn="ctr"/>
            <a:r>
              <a:rPr lang="en-US" sz="2400" b="1" i="1" dirty="0" smtClean="0">
                <a:effectLst>
                  <a:outerShdw blurRad="38100" dist="38100" dir="2700000" algn="tl">
                    <a:srgbClr val="000000">
                      <a:alpha val="43137"/>
                    </a:srgbClr>
                  </a:outerShdw>
                </a:effectLst>
                <a:latin typeface="Arial" pitchFamily="34" charset="0"/>
                <a:cs typeface="Arial" pitchFamily="34" charset="0"/>
              </a:rPr>
              <a:t>SALUTE FORMATS</a:t>
            </a:r>
            <a:endParaRPr lang="en-US" sz="2400" b="1" i="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00542E4-8F50-4833-A6BF-AB77FC5F63F1}" type="slidenum">
              <a:rPr lang="en-US" smtClean="0">
                <a:solidFill>
                  <a:srgbClr val="000000"/>
                </a:solidFill>
              </a:rPr>
              <a:pPr>
                <a:defRPr/>
              </a:pPr>
              <a:t>69</a:t>
            </a:fld>
            <a:endParaRPr lang="en-US" dirty="0">
              <a:solidFill>
                <a:srgbClr val="000000"/>
              </a:solidFill>
            </a:endParaRPr>
          </a:p>
        </p:txBody>
      </p:sp>
      <p:sp>
        <p:nvSpPr>
          <p:cNvPr id="4" name="Text Box 3"/>
          <p:cNvSpPr txBox="1">
            <a:spLocks noChangeArrowheads="1"/>
          </p:cNvSpPr>
          <p:nvPr/>
        </p:nvSpPr>
        <p:spPr bwMode="auto">
          <a:xfrm>
            <a:off x="0" y="0"/>
            <a:ext cx="6858000" cy="5334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algn="ctr"/>
            <a:r>
              <a:rPr lang="en-US" sz="2000" b="1"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DISMOUNTED COMMUNICATIONS/</a:t>
            </a:r>
          </a:p>
          <a:p>
            <a:pPr algn="ctr"/>
            <a:r>
              <a:rPr lang="en-US" sz="2000" b="1"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FIELD EXPEDIENT ANTENNAS </a:t>
            </a:r>
            <a:endParaRPr lang="en-US" sz="2000" b="1" i="1" dirty="0" smtClean="0">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 Box 4"/>
          <p:cNvSpPr txBox="1">
            <a:spLocks noChangeArrowheads="1"/>
          </p:cNvSpPr>
          <p:nvPr/>
        </p:nvSpPr>
        <p:spPr bwMode="auto">
          <a:xfrm>
            <a:off x="381000" y="1069977"/>
            <a:ext cx="3638550" cy="617537"/>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r>
              <a:rPr lang="en-US" sz="1000" u="none" dirty="0" smtClean="0">
                <a:solidFill>
                  <a:srgbClr val="000000"/>
                </a:solidFill>
                <a:latin typeface="Arial" pitchFamily="34" charset="0"/>
                <a:cs typeface="Arial" pitchFamily="34" charset="0"/>
              </a:rPr>
              <a:t>FM 3-55.93 LONG-RANGE SURVEILLANCE UNIT OPERATIONS           (June 2009)</a:t>
            </a:r>
          </a:p>
          <a:p>
            <a:r>
              <a:rPr lang="en-US" sz="1000" u="none" dirty="0" smtClean="0">
                <a:solidFill>
                  <a:srgbClr val="000000"/>
                </a:solidFill>
                <a:latin typeface="Arial" pitchFamily="34" charset="0"/>
                <a:cs typeface="Arial" pitchFamily="34" charset="0"/>
              </a:rPr>
              <a:t>MCRP 6-22D USMC FIELD ANTENNA BOOK (June 1999)</a:t>
            </a:r>
            <a:endParaRPr lang="en-US" sz="2400" b="0" u="none" dirty="0" smtClean="0">
              <a:solidFill>
                <a:prstClr val="black"/>
              </a:solidFill>
              <a:latin typeface="Arial" pitchFamily="34" charset="0"/>
              <a:cs typeface="Arial" pitchFamily="34" charset="0"/>
            </a:endParaRPr>
          </a:p>
        </p:txBody>
      </p:sp>
      <p:grpSp>
        <p:nvGrpSpPr>
          <p:cNvPr id="6" name="Group 20"/>
          <p:cNvGrpSpPr/>
          <p:nvPr/>
        </p:nvGrpSpPr>
        <p:grpSpPr>
          <a:xfrm>
            <a:off x="209550" y="4724400"/>
            <a:ext cx="3219450" cy="4495800"/>
            <a:chOff x="57150" y="3997325"/>
            <a:chExt cx="3676650" cy="5070475"/>
          </a:xfrm>
        </p:grpSpPr>
        <p:pic>
          <p:nvPicPr>
            <p:cNvPr id="7" name="Picture 5"/>
            <p:cNvPicPr>
              <a:picLocks noChangeAspect="1" noChangeArrowheads="1"/>
            </p:cNvPicPr>
            <p:nvPr/>
          </p:nvPicPr>
          <p:blipFill>
            <a:blip r:embed="rId2" cstate="print"/>
            <a:srcRect/>
            <a:stretch>
              <a:fillRect/>
            </a:stretch>
          </p:blipFill>
          <p:spPr bwMode="auto">
            <a:xfrm>
              <a:off x="57150" y="3997325"/>
              <a:ext cx="3676650" cy="2981325"/>
            </a:xfrm>
            <a:prstGeom prst="rect">
              <a:avLst/>
            </a:prstGeom>
            <a:noFill/>
            <a:ln w="9525" algn="in">
              <a:noFill/>
              <a:miter lim="800000"/>
              <a:headEnd/>
              <a:tailEnd/>
            </a:ln>
            <a:effectLst/>
          </p:spPr>
        </p:pic>
        <p:sp>
          <p:nvSpPr>
            <p:cNvPr id="8" name="Text Box 6"/>
            <p:cNvSpPr txBox="1">
              <a:spLocks noChangeArrowheads="1"/>
            </p:cNvSpPr>
            <p:nvPr/>
          </p:nvSpPr>
          <p:spPr bwMode="auto">
            <a:xfrm>
              <a:off x="57150" y="7086600"/>
              <a:ext cx="3597275" cy="1981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r>
                <a:rPr lang="en-US" sz="1100" u="none" dirty="0" smtClean="0">
                  <a:solidFill>
                    <a:srgbClr val="000000"/>
                  </a:solidFill>
                  <a:latin typeface="Arial" pitchFamily="34" charset="0"/>
                  <a:cs typeface="Arial" pitchFamily="34" charset="0"/>
                </a:rPr>
                <a:t>Sloping Wire - Bidirectional antenna. Connect far end of antenna to insulator. Connect insulator to 550 cord with a weight. Throw weight over tree so that antenna forms 30-45 degree angle to ground.        Angles greater than 45 degrees are used for ground waves and less than 30 degrees for sky waves. The angle formed by the wire should point in the         opposite direction of the base station. </a:t>
              </a:r>
              <a:endParaRPr lang="en-US" sz="1800" b="0" u="none" dirty="0" smtClean="0">
                <a:solidFill>
                  <a:prstClr val="black"/>
                </a:solidFill>
                <a:latin typeface="Arial" pitchFamily="34" charset="0"/>
                <a:cs typeface="Arial" pitchFamily="34" charset="0"/>
              </a:endParaRPr>
            </a:p>
          </p:txBody>
        </p:sp>
      </p:grpSp>
      <p:grpSp>
        <p:nvGrpSpPr>
          <p:cNvPr id="9" name="Group 9"/>
          <p:cNvGrpSpPr>
            <a:grpSpLocks/>
          </p:cNvGrpSpPr>
          <p:nvPr/>
        </p:nvGrpSpPr>
        <p:grpSpPr bwMode="auto">
          <a:xfrm>
            <a:off x="3575050" y="4707064"/>
            <a:ext cx="3206750" cy="4436931"/>
            <a:chOff x="110260739" y="110600264"/>
            <a:chExt cx="3779056" cy="4494396"/>
          </a:xfrm>
        </p:grpSpPr>
        <p:pic>
          <p:nvPicPr>
            <p:cNvPr id="11" name="Picture 11"/>
            <p:cNvPicPr>
              <a:picLocks noChangeAspect="1" noChangeArrowheads="1"/>
            </p:cNvPicPr>
            <p:nvPr/>
          </p:nvPicPr>
          <p:blipFill>
            <a:blip r:embed="rId3" cstate="print"/>
            <a:srcRect/>
            <a:stretch>
              <a:fillRect/>
            </a:stretch>
          </p:blipFill>
          <p:spPr bwMode="auto">
            <a:xfrm>
              <a:off x="110260739" y="110600264"/>
              <a:ext cx="3779056" cy="2950662"/>
            </a:xfrm>
            <a:prstGeom prst="rect">
              <a:avLst/>
            </a:prstGeom>
            <a:noFill/>
            <a:ln w="9525" algn="in">
              <a:noFill/>
              <a:miter lim="800000"/>
              <a:headEnd/>
              <a:tailEnd/>
            </a:ln>
            <a:effectLst/>
          </p:spPr>
        </p:pic>
        <p:pic>
          <p:nvPicPr>
            <p:cNvPr id="12" name="Picture 12"/>
            <p:cNvPicPr>
              <a:picLocks noChangeAspect="1" noChangeArrowheads="1"/>
            </p:cNvPicPr>
            <p:nvPr/>
          </p:nvPicPr>
          <p:blipFill>
            <a:blip r:embed="rId4" cstate="print"/>
            <a:srcRect/>
            <a:stretch>
              <a:fillRect/>
            </a:stretch>
          </p:blipFill>
          <p:spPr bwMode="auto">
            <a:xfrm>
              <a:off x="112410413" y="111546864"/>
              <a:ext cx="663138" cy="167761"/>
            </a:xfrm>
            <a:prstGeom prst="rect">
              <a:avLst/>
            </a:prstGeom>
            <a:noFill/>
            <a:ln w="9525" algn="in">
              <a:noFill/>
              <a:miter lim="800000"/>
              <a:headEnd/>
              <a:tailEnd/>
            </a:ln>
            <a:effectLst/>
          </p:spPr>
        </p:pic>
        <p:pic>
          <p:nvPicPr>
            <p:cNvPr id="13" name="Picture 13"/>
            <p:cNvPicPr>
              <a:picLocks noChangeAspect="1" noChangeArrowheads="1"/>
            </p:cNvPicPr>
            <p:nvPr/>
          </p:nvPicPr>
          <p:blipFill>
            <a:blip r:embed="rId5" cstate="print"/>
            <a:srcRect/>
            <a:stretch>
              <a:fillRect/>
            </a:stretch>
          </p:blipFill>
          <p:spPr bwMode="auto">
            <a:xfrm rot="10800000">
              <a:off x="112119282" y="112184395"/>
              <a:ext cx="180673" cy="152668"/>
            </a:xfrm>
            <a:prstGeom prst="rect">
              <a:avLst/>
            </a:prstGeom>
            <a:noFill/>
            <a:ln w="9525" algn="in">
              <a:noFill/>
              <a:miter lim="800000"/>
              <a:headEnd/>
              <a:tailEnd/>
            </a:ln>
            <a:effectLst/>
          </p:spPr>
        </p:pic>
        <p:pic>
          <p:nvPicPr>
            <p:cNvPr id="14" name="Picture 14"/>
            <p:cNvPicPr>
              <a:picLocks noChangeAspect="1" noChangeArrowheads="1"/>
            </p:cNvPicPr>
            <p:nvPr/>
          </p:nvPicPr>
          <p:blipFill>
            <a:blip r:embed="rId6" cstate="print"/>
            <a:srcRect/>
            <a:stretch>
              <a:fillRect/>
            </a:stretch>
          </p:blipFill>
          <p:spPr bwMode="auto">
            <a:xfrm>
              <a:off x="111115068" y="112125985"/>
              <a:ext cx="998307" cy="167761"/>
            </a:xfrm>
            <a:prstGeom prst="rect">
              <a:avLst/>
            </a:prstGeom>
            <a:noFill/>
            <a:ln w="9525" algn="in">
              <a:noFill/>
              <a:miter lim="800000"/>
              <a:headEnd/>
              <a:tailEnd/>
            </a:ln>
            <a:effectLst/>
          </p:spPr>
        </p:pic>
        <p:pic>
          <p:nvPicPr>
            <p:cNvPr id="15" name="Picture 15"/>
            <p:cNvPicPr>
              <a:picLocks noChangeAspect="1" noChangeArrowheads="1"/>
            </p:cNvPicPr>
            <p:nvPr/>
          </p:nvPicPr>
          <p:blipFill>
            <a:blip r:embed="rId5" cstate="print"/>
            <a:srcRect/>
            <a:stretch>
              <a:fillRect/>
            </a:stretch>
          </p:blipFill>
          <p:spPr bwMode="auto">
            <a:xfrm rot="10800000">
              <a:off x="112416461" y="111178554"/>
              <a:ext cx="180673" cy="152668"/>
            </a:xfrm>
            <a:prstGeom prst="rect">
              <a:avLst/>
            </a:prstGeom>
            <a:noFill/>
            <a:ln w="9525" algn="in">
              <a:noFill/>
              <a:miter lim="800000"/>
              <a:headEnd/>
              <a:tailEnd/>
            </a:ln>
            <a:effectLst/>
          </p:spPr>
        </p:pic>
        <p:pic>
          <p:nvPicPr>
            <p:cNvPr id="16" name="Picture 16"/>
            <p:cNvPicPr>
              <a:picLocks noChangeAspect="1" noChangeArrowheads="1"/>
            </p:cNvPicPr>
            <p:nvPr/>
          </p:nvPicPr>
          <p:blipFill>
            <a:blip r:embed="rId7" cstate="print"/>
            <a:srcRect/>
            <a:stretch>
              <a:fillRect/>
            </a:stretch>
          </p:blipFill>
          <p:spPr bwMode="auto">
            <a:xfrm>
              <a:off x="111886218" y="111140572"/>
              <a:ext cx="525937" cy="152284"/>
            </a:xfrm>
            <a:prstGeom prst="rect">
              <a:avLst/>
            </a:prstGeom>
            <a:noFill/>
            <a:ln w="9525" algn="in">
              <a:noFill/>
              <a:miter lim="800000"/>
              <a:headEnd/>
              <a:tailEnd/>
            </a:ln>
            <a:effectLst/>
          </p:spPr>
        </p:pic>
        <p:sp>
          <p:nvSpPr>
            <p:cNvPr id="10" name="Text Box 10"/>
            <p:cNvSpPr txBox="1">
              <a:spLocks noChangeArrowheads="1"/>
            </p:cNvSpPr>
            <p:nvPr/>
          </p:nvSpPr>
          <p:spPr bwMode="auto">
            <a:xfrm>
              <a:off x="110307120" y="113403020"/>
              <a:ext cx="3688080" cy="169164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r>
                <a:rPr lang="en-US" sz="1100" u="none" dirty="0" smtClean="0">
                  <a:solidFill>
                    <a:srgbClr val="000000"/>
                  </a:solidFill>
                  <a:latin typeface="Arial" pitchFamily="34" charset="0"/>
                  <a:cs typeface="Arial" pitchFamily="34" charset="0"/>
                </a:rPr>
                <a:t>Dipole - Bidirectional antenna. Attach the Coax Balun to the radio and the Cobra Head. Attach a single strand of antenna wire to the black and a single strand of antenna wire to the red Cobra Head connectors. Use insulators and 550 cord to form a T-shaped (Dipole) antenna. 550 cord should be the only material touching the trees.      </a:t>
              </a:r>
              <a:endParaRPr lang="en-US" sz="1800" b="0" u="none" dirty="0" smtClean="0">
                <a:solidFill>
                  <a:prstClr val="black"/>
                </a:solidFill>
                <a:latin typeface="Arial" pitchFamily="34" charset="0"/>
                <a:cs typeface="Arial" pitchFamily="34" charset="0"/>
              </a:endParaRPr>
            </a:p>
          </p:txBody>
        </p:sp>
      </p:grpSp>
      <p:graphicFrame>
        <p:nvGraphicFramePr>
          <p:cNvPr id="17" name="Table 16"/>
          <p:cNvGraphicFramePr>
            <a:graphicFrameLocks noGrp="1"/>
          </p:cNvGraphicFramePr>
          <p:nvPr/>
        </p:nvGraphicFramePr>
        <p:xfrm>
          <a:off x="228601" y="1681799"/>
          <a:ext cx="3657599" cy="1363345"/>
        </p:xfrm>
        <a:graphic>
          <a:graphicData uri="http://schemas.openxmlformats.org/drawingml/2006/table">
            <a:tbl>
              <a:tblPr/>
              <a:tblGrid>
                <a:gridCol w="1706665"/>
                <a:gridCol w="1950934"/>
              </a:tblGrid>
              <a:tr h="272669">
                <a:tc gridSpan="2">
                  <a:txBody>
                    <a:bodyPr/>
                    <a:lstStyle/>
                    <a:p>
                      <a:pPr marR="0" indent="0" algn="ctr" rtl="0">
                        <a:lnSpc>
                          <a:spcPct val="119000"/>
                        </a:lnSpc>
                        <a:spcBef>
                          <a:spcPts val="0"/>
                        </a:spcBef>
                        <a:spcAft>
                          <a:spcPts val="600"/>
                        </a:spcAft>
                      </a:pPr>
                      <a:r>
                        <a:rPr lang="en-US" sz="1100" b="1" kern="1400" cap="all" dirty="0" smtClean="0">
                          <a:solidFill>
                            <a:srgbClr val="000000"/>
                          </a:solidFill>
                          <a:latin typeface="Arial"/>
                        </a:rPr>
                        <a:t>Contents </a:t>
                      </a:r>
                      <a:r>
                        <a:rPr lang="en-US" sz="1100" b="1" kern="1400" cap="all" dirty="0">
                          <a:solidFill>
                            <a:srgbClr val="000000"/>
                          </a:solidFill>
                          <a:latin typeface="Arial"/>
                        </a:rPr>
                        <a:t>OF field expedient antenna kit</a:t>
                      </a:r>
                      <a:endParaRPr lang="en-US" sz="1100" kern="1400" dirty="0">
                        <a:solidFill>
                          <a:srgbClr val="000000"/>
                        </a:solidFill>
                        <a:latin typeface="Calibri"/>
                      </a:endParaRPr>
                    </a:p>
                  </a:txBody>
                  <a:tcPr marL="36576" marR="36576" marT="36576" marB="36576">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r>
              <a:tr h="272669">
                <a:tc>
                  <a:txBody>
                    <a:bodyPr/>
                    <a:lstStyle/>
                    <a:p>
                      <a:pPr marR="0" indent="0" algn="ctr" rtl="0">
                        <a:lnSpc>
                          <a:spcPct val="119000"/>
                        </a:lnSpc>
                        <a:spcBef>
                          <a:spcPts val="0"/>
                        </a:spcBef>
                        <a:spcAft>
                          <a:spcPts val="600"/>
                        </a:spcAft>
                      </a:pPr>
                      <a:r>
                        <a:rPr lang="en-US" sz="1100" b="1" kern="1400" dirty="0" smtClean="0">
                          <a:solidFill>
                            <a:srgbClr val="000000"/>
                          </a:solidFill>
                          <a:latin typeface="Arial"/>
                        </a:rPr>
                        <a:t>4ea </a:t>
                      </a:r>
                      <a:r>
                        <a:rPr lang="en-US" sz="1100" b="1" kern="1400" dirty="0">
                          <a:solidFill>
                            <a:srgbClr val="000000"/>
                          </a:solidFill>
                          <a:latin typeface="Arial"/>
                        </a:rPr>
                        <a:t>Cobra Heads</a:t>
                      </a:r>
                      <a:endParaRPr lang="en-US" sz="1100" kern="1400" dirty="0">
                        <a:solidFill>
                          <a:srgbClr val="000000"/>
                        </a:solidFill>
                        <a:latin typeface="Calibri"/>
                      </a:endParaRPr>
                    </a:p>
                  </a:txBody>
                  <a:tcPr marL="36576" marR="36576" marT="36576" marB="36576">
                    <a:lnL>
                      <a:noFill/>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sz="1100" b="1" kern="1400" dirty="0" smtClean="0">
                          <a:solidFill>
                            <a:srgbClr val="000000"/>
                          </a:solidFill>
                          <a:latin typeface="Arial"/>
                        </a:rPr>
                        <a:t>2ea</a:t>
                      </a:r>
                      <a:r>
                        <a:rPr lang="en-US" sz="1100" b="1" kern="1400" baseline="0" dirty="0" smtClean="0">
                          <a:solidFill>
                            <a:srgbClr val="000000"/>
                          </a:solidFill>
                          <a:latin typeface="Arial"/>
                        </a:rPr>
                        <a:t> Rolls Electrical Tape</a:t>
                      </a:r>
                      <a:endParaRPr lang="en-US" sz="800" kern="1400" dirty="0" smtClean="0">
                        <a:solidFill>
                          <a:srgbClr val="000000"/>
                        </a:solidFill>
                        <a:latin typeface="+mn-lt"/>
                      </a:endParaRPr>
                    </a:p>
                  </a:txBody>
                  <a:tcPr marL="36576" marR="36576" marT="36576" marB="36576">
                    <a:lnL w="6350" cap="flat" cmpd="sng" algn="ctr">
                      <a:solidFill>
                        <a:srgbClr val="80808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272669">
                <a:tc>
                  <a:txBody>
                    <a:bodyPr/>
                    <a:lstStyle/>
                    <a:p>
                      <a:pPr marR="0" indent="0" algn="ctr" rtl="0">
                        <a:lnSpc>
                          <a:spcPct val="119000"/>
                        </a:lnSpc>
                        <a:spcBef>
                          <a:spcPts val="0"/>
                        </a:spcBef>
                        <a:spcAft>
                          <a:spcPts val="600"/>
                        </a:spcAft>
                      </a:pPr>
                      <a:r>
                        <a:rPr lang="en-US" sz="1100" b="1" kern="1400" dirty="0" smtClean="0">
                          <a:solidFill>
                            <a:srgbClr val="000000"/>
                          </a:solidFill>
                          <a:latin typeface="Arial"/>
                        </a:rPr>
                        <a:t>3ea </a:t>
                      </a:r>
                      <a:r>
                        <a:rPr lang="en-US" sz="1100" b="1" kern="1400" dirty="0">
                          <a:solidFill>
                            <a:srgbClr val="000000"/>
                          </a:solidFill>
                          <a:latin typeface="Arial"/>
                        </a:rPr>
                        <a:t>Coax Balun</a:t>
                      </a:r>
                      <a:endParaRPr lang="en-US" sz="1100" kern="1400" dirty="0">
                        <a:solidFill>
                          <a:srgbClr val="000000"/>
                        </a:solidFill>
                        <a:latin typeface="Calibri"/>
                      </a:endParaRPr>
                    </a:p>
                  </a:txBody>
                  <a:tcPr marL="36576" marR="36576" marT="36576" marB="36576">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100" b="1" kern="1400" dirty="0" smtClean="0">
                          <a:solidFill>
                            <a:srgbClr val="000000"/>
                          </a:solidFill>
                          <a:latin typeface="Arial"/>
                        </a:rPr>
                        <a:t>6ea Insulators (MRE Spoon)</a:t>
                      </a:r>
                      <a:endParaRPr lang="en-US" sz="1100" kern="1400" dirty="0">
                        <a:solidFill>
                          <a:srgbClr val="000000"/>
                        </a:solidFill>
                        <a:latin typeface="Calibri"/>
                      </a:endParaRPr>
                    </a:p>
                  </a:txBody>
                  <a:tcPr marL="36576" marR="36576" marT="36576" marB="36576">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272669">
                <a:tc>
                  <a:txBody>
                    <a:bodyPr/>
                    <a:lstStyle/>
                    <a:p>
                      <a:pPr marR="0" indent="0" algn="ctr" rtl="0">
                        <a:lnSpc>
                          <a:spcPct val="119000"/>
                        </a:lnSpc>
                        <a:spcBef>
                          <a:spcPts val="0"/>
                        </a:spcBef>
                        <a:spcAft>
                          <a:spcPts val="600"/>
                        </a:spcAft>
                      </a:pPr>
                      <a:r>
                        <a:rPr lang="en-US" sz="1100" b="1" kern="1400" dirty="0" smtClean="0">
                          <a:solidFill>
                            <a:srgbClr val="000000"/>
                          </a:solidFill>
                          <a:latin typeface="Arial"/>
                        </a:rPr>
                        <a:t>2ea Carabineer</a:t>
                      </a:r>
                      <a:endParaRPr lang="en-US" sz="1100" kern="1400" dirty="0">
                        <a:solidFill>
                          <a:srgbClr val="000000"/>
                        </a:solidFill>
                        <a:latin typeface="Calibri"/>
                      </a:endParaRPr>
                    </a:p>
                  </a:txBody>
                  <a:tcPr marL="36576" marR="36576" marT="36576" marB="36576">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sz="1100" b="1" kern="1400" dirty="0" smtClean="0">
                          <a:solidFill>
                            <a:srgbClr val="000000"/>
                          </a:solidFill>
                          <a:latin typeface="Arial"/>
                        </a:rPr>
                        <a:t>100 feet</a:t>
                      </a:r>
                      <a:r>
                        <a:rPr lang="en-US" sz="1100" b="1" kern="1400" baseline="0" dirty="0" smtClean="0">
                          <a:solidFill>
                            <a:srgbClr val="000000"/>
                          </a:solidFill>
                          <a:latin typeface="Arial"/>
                        </a:rPr>
                        <a:t> Antenna Wire</a:t>
                      </a:r>
                      <a:endParaRPr lang="en-US" sz="800" kern="1400" dirty="0" smtClean="0">
                        <a:solidFill>
                          <a:srgbClr val="000000"/>
                        </a:solidFill>
                        <a:latin typeface="+mn-lt"/>
                      </a:endParaRPr>
                    </a:p>
                  </a:txBody>
                  <a:tcPr marL="36576" marR="36576" marT="36576" marB="36576">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266616">
                <a:tc>
                  <a:txBody>
                    <a:bodyPr/>
                    <a:lstStyle/>
                    <a:p>
                      <a:pPr marR="0" indent="0" algn="ctr" rtl="0">
                        <a:lnSpc>
                          <a:spcPct val="119000"/>
                        </a:lnSpc>
                        <a:spcBef>
                          <a:spcPts val="0"/>
                        </a:spcBef>
                        <a:spcAft>
                          <a:spcPts val="600"/>
                        </a:spcAft>
                      </a:pPr>
                      <a:r>
                        <a:rPr lang="en-US" sz="1100" b="1" kern="1400" dirty="0" smtClean="0">
                          <a:solidFill>
                            <a:srgbClr val="000000"/>
                          </a:solidFill>
                          <a:latin typeface="Arial"/>
                        </a:rPr>
                        <a:t>10ea 300ohm Resistors</a:t>
                      </a:r>
                      <a:endParaRPr lang="en-US" sz="1100" kern="1400" dirty="0">
                        <a:solidFill>
                          <a:srgbClr val="000000"/>
                        </a:solidFill>
                        <a:latin typeface="Calibri"/>
                      </a:endParaRPr>
                    </a:p>
                  </a:txBody>
                  <a:tcPr marL="36576" marR="36576" marT="36576" marB="36576">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100" b="1" kern="1400" dirty="0" smtClean="0">
                          <a:solidFill>
                            <a:srgbClr val="000000"/>
                          </a:solidFill>
                          <a:latin typeface="Arial"/>
                        </a:rPr>
                        <a:t>10ea 600ohm Resistors</a:t>
                      </a:r>
                      <a:endParaRPr lang="en-US" sz="1100" kern="1400" dirty="0">
                        <a:solidFill>
                          <a:srgbClr val="000000"/>
                        </a:solidFill>
                        <a:latin typeface="Calibri"/>
                      </a:endParaRPr>
                    </a:p>
                  </a:txBody>
                  <a:tcPr marL="36576" marR="36576" marT="36576" marB="36576">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bl>
          </a:graphicData>
        </a:graphic>
      </p:graphicFrame>
      <p:graphicFrame>
        <p:nvGraphicFramePr>
          <p:cNvPr id="18" name="Table 17"/>
          <p:cNvGraphicFramePr>
            <a:graphicFrameLocks noGrp="1"/>
          </p:cNvGraphicFramePr>
          <p:nvPr/>
        </p:nvGraphicFramePr>
        <p:xfrm>
          <a:off x="228601" y="3059114"/>
          <a:ext cx="3648710" cy="1401725"/>
        </p:xfrm>
        <a:graphic>
          <a:graphicData uri="http://schemas.openxmlformats.org/drawingml/2006/table">
            <a:tbl>
              <a:tblPr/>
              <a:tblGrid>
                <a:gridCol w="925697"/>
                <a:gridCol w="1146047"/>
                <a:gridCol w="900055"/>
                <a:gridCol w="676911"/>
              </a:tblGrid>
              <a:tr h="272669">
                <a:tc gridSpan="4">
                  <a:txBody>
                    <a:bodyPr/>
                    <a:lstStyle/>
                    <a:p>
                      <a:pPr marR="0" indent="0" algn="ctr" rtl="0">
                        <a:lnSpc>
                          <a:spcPct val="119000"/>
                        </a:lnSpc>
                        <a:spcBef>
                          <a:spcPts val="0"/>
                        </a:spcBef>
                        <a:spcAft>
                          <a:spcPts val="600"/>
                        </a:spcAft>
                      </a:pPr>
                      <a:r>
                        <a:rPr lang="en-US" sz="1100" b="1" kern="1400" cap="all" dirty="0">
                          <a:solidFill>
                            <a:srgbClr val="000000"/>
                          </a:solidFill>
                          <a:latin typeface="Arial"/>
                        </a:rPr>
                        <a:t>MANPACK CONFIGURATION Capabilities </a:t>
                      </a:r>
                      <a:endParaRPr lang="en-US" sz="1100" kern="1400" dirty="0">
                        <a:solidFill>
                          <a:srgbClr val="000000"/>
                        </a:solidFill>
                        <a:latin typeface="Calibri"/>
                      </a:endParaRPr>
                    </a:p>
                  </a:txBody>
                  <a:tcPr marL="36576" marR="36576" marT="36576" marB="36576">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89649">
                <a:tc>
                  <a:txBody>
                    <a:bodyPr/>
                    <a:lstStyle/>
                    <a:p>
                      <a:pPr marR="0" indent="0" algn="ctr" rtl="0">
                        <a:lnSpc>
                          <a:spcPct val="119000"/>
                        </a:lnSpc>
                        <a:spcBef>
                          <a:spcPts val="0"/>
                        </a:spcBef>
                        <a:spcAft>
                          <a:spcPts val="600"/>
                        </a:spcAft>
                      </a:pPr>
                      <a:r>
                        <a:rPr lang="en-US" sz="1100" b="1" kern="1400">
                          <a:solidFill>
                            <a:srgbClr val="000000"/>
                          </a:solidFill>
                          <a:latin typeface="Arial"/>
                        </a:rPr>
                        <a:t>RADIO</a:t>
                      </a:r>
                      <a:endParaRPr lang="en-US" sz="1100" kern="1400">
                        <a:solidFill>
                          <a:srgbClr val="000000"/>
                        </a:solidFill>
                        <a:latin typeface="Calibri"/>
                      </a:endParaRPr>
                    </a:p>
                  </a:txBody>
                  <a:tcPr marL="36576" marR="36576" marT="36576" marB="36576">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b="1" kern="1400">
                          <a:solidFill>
                            <a:srgbClr val="000000"/>
                          </a:solidFill>
                          <a:latin typeface="Arial"/>
                        </a:rPr>
                        <a:t>RANGE (LOS)</a:t>
                      </a:r>
                      <a:endParaRPr lang="en-US" sz="1100" kern="1400">
                        <a:solidFill>
                          <a:srgbClr val="000000"/>
                        </a:solidFill>
                        <a:latin typeface="Calibri"/>
                      </a:endParaRPr>
                    </a:p>
                  </a:txBody>
                  <a:tcPr marL="36576" marR="36576" marT="36576" marB="36576">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b="1" kern="1400">
                          <a:solidFill>
                            <a:srgbClr val="000000"/>
                          </a:solidFill>
                          <a:latin typeface="Arial"/>
                        </a:rPr>
                        <a:t>BATTERY</a:t>
                      </a:r>
                      <a:endParaRPr lang="en-US" sz="1100" kern="1400">
                        <a:solidFill>
                          <a:srgbClr val="000000"/>
                        </a:solidFill>
                        <a:latin typeface="Calibri"/>
                      </a:endParaRPr>
                    </a:p>
                  </a:txBody>
                  <a:tcPr marL="36576" marR="36576" marT="36576" marB="36576">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b="1" kern="1400">
                          <a:solidFill>
                            <a:srgbClr val="000000"/>
                          </a:solidFill>
                          <a:latin typeface="Arial"/>
                        </a:rPr>
                        <a:t>WEIGHT</a:t>
                      </a:r>
                      <a:endParaRPr lang="en-US" sz="1100" kern="1400">
                        <a:solidFill>
                          <a:srgbClr val="000000"/>
                        </a:solidFill>
                        <a:latin typeface="Calibri"/>
                      </a:endParaRPr>
                    </a:p>
                  </a:txBody>
                  <a:tcPr marL="36576" marR="36576" marT="36576" marB="36576">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669">
                <a:tc>
                  <a:txBody>
                    <a:bodyPr/>
                    <a:lstStyle/>
                    <a:p>
                      <a:pPr marR="0" indent="0" algn="l" rtl="0">
                        <a:lnSpc>
                          <a:spcPct val="119000"/>
                        </a:lnSpc>
                        <a:spcBef>
                          <a:spcPts val="0"/>
                        </a:spcBef>
                        <a:spcAft>
                          <a:spcPts val="600"/>
                        </a:spcAft>
                      </a:pPr>
                      <a:r>
                        <a:rPr lang="en-US" sz="1100" b="1" kern="1400" dirty="0">
                          <a:solidFill>
                            <a:srgbClr val="000000"/>
                          </a:solidFill>
                          <a:latin typeface="Arial"/>
                        </a:rPr>
                        <a:t>AN/PRC 150 </a:t>
                      </a:r>
                      <a:endParaRPr lang="en-US" sz="1100" kern="1400" dirty="0">
                        <a:solidFill>
                          <a:srgbClr val="000000"/>
                        </a:solidFill>
                        <a:latin typeface="Calibri"/>
                      </a:endParaRPr>
                    </a:p>
                  </a:txBody>
                  <a:tcPr marL="36576" marR="36576" marT="36576" marB="36576">
                    <a:lnL>
                      <a:noFill/>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b="1" kern="1400" dirty="0" smtClean="0">
                          <a:solidFill>
                            <a:srgbClr val="000000"/>
                          </a:solidFill>
                          <a:latin typeface="Arial"/>
                        </a:rPr>
                        <a:t>1-10 </a:t>
                      </a:r>
                      <a:r>
                        <a:rPr lang="en-US" sz="1100" b="1" kern="1400" dirty="0">
                          <a:solidFill>
                            <a:srgbClr val="000000"/>
                          </a:solidFill>
                          <a:latin typeface="Arial"/>
                        </a:rPr>
                        <a:t>km</a:t>
                      </a:r>
                      <a:endParaRPr lang="en-US" sz="1100" kern="1400" dirty="0">
                        <a:solidFill>
                          <a:srgbClr val="000000"/>
                        </a:solidFill>
                        <a:latin typeface="Calibri"/>
                      </a:endParaRPr>
                    </a:p>
                  </a:txBody>
                  <a:tcPr marL="36576" marR="36576" marT="36576" marB="36576">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b="1" kern="1400">
                          <a:solidFill>
                            <a:srgbClr val="000000"/>
                          </a:solidFill>
                          <a:latin typeface="Arial"/>
                        </a:rPr>
                        <a:t>18-20hrs</a:t>
                      </a:r>
                      <a:endParaRPr lang="en-US" sz="1100" kern="1400">
                        <a:solidFill>
                          <a:srgbClr val="000000"/>
                        </a:solidFill>
                        <a:latin typeface="Calibri"/>
                      </a:endParaRPr>
                    </a:p>
                  </a:txBody>
                  <a:tcPr marL="36576" marR="36576" marT="36576" marB="36576">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b="1" kern="1400">
                          <a:solidFill>
                            <a:srgbClr val="000000"/>
                          </a:solidFill>
                          <a:latin typeface="Arial"/>
                        </a:rPr>
                        <a:t>15.8lbs</a:t>
                      </a:r>
                      <a:endParaRPr lang="en-US" sz="1100" kern="1400">
                        <a:solidFill>
                          <a:srgbClr val="000000"/>
                        </a:solidFill>
                        <a:latin typeface="Calibri"/>
                      </a:endParaRPr>
                    </a:p>
                  </a:txBody>
                  <a:tcPr marL="36576" marR="36576" marT="36576" marB="36576">
                    <a:lnL w="6350" cap="flat" cmpd="sng" algn="ctr">
                      <a:solidFill>
                        <a:srgbClr val="80808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294069">
                <a:tc>
                  <a:txBody>
                    <a:bodyPr/>
                    <a:lstStyle/>
                    <a:p>
                      <a:pPr marR="0" indent="0" algn="l" rtl="0">
                        <a:lnSpc>
                          <a:spcPct val="119000"/>
                        </a:lnSpc>
                        <a:spcBef>
                          <a:spcPts val="0"/>
                        </a:spcBef>
                        <a:spcAft>
                          <a:spcPts val="600"/>
                        </a:spcAft>
                      </a:pPr>
                      <a:r>
                        <a:rPr lang="en-US" sz="1100" b="1" kern="1400">
                          <a:solidFill>
                            <a:srgbClr val="000000"/>
                          </a:solidFill>
                          <a:latin typeface="Arial"/>
                        </a:rPr>
                        <a:t>AN/PRC 119 </a:t>
                      </a:r>
                      <a:endParaRPr lang="en-US" sz="1100" kern="1400">
                        <a:solidFill>
                          <a:srgbClr val="000000"/>
                        </a:solidFill>
                        <a:latin typeface="Calibri"/>
                      </a:endParaRPr>
                    </a:p>
                  </a:txBody>
                  <a:tcPr marL="36576" marR="36576" marT="36576" marB="36576">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b="1" kern="1400">
                          <a:solidFill>
                            <a:srgbClr val="000000"/>
                          </a:solidFill>
                          <a:latin typeface="Arial"/>
                        </a:rPr>
                        <a:t>3-5 km</a:t>
                      </a:r>
                      <a:endParaRPr lang="en-US" sz="1100" kern="1400">
                        <a:solidFill>
                          <a:srgbClr val="000000"/>
                        </a:solidFill>
                        <a:latin typeface="Calibri"/>
                      </a:endParaRPr>
                    </a:p>
                  </a:txBody>
                  <a:tcPr marL="36576" marR="36576" marT="36576" marB="36576">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b="1" kern="1400">
                          <a:solidFill>
                            <a:srgbClr val="000000"/>
                          </a:solidFill>
                          <a:latin typeface="Arial"/>
                        </a:rPr>
                        <a:t>06-08hrs</a:t>
                      </a:r>
                      <a:endParaRPr lang="en-US" sz="1100" kern="1400">
                        <a:solidFill>
                          <a:srgbClr val="000000"/>
                        </a:solidFill>
                        <a:latin typeface="Calibri"/>
                      </a:endParaRPr>
                    </a:p>
                  </a:txBody>
                  <a:tcPr marL="36576" marR="36576" marT="36576" marB="36576">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b="1" kern="1400">
                          <a:solidFill>
                            <a:srgbClr val="000000"/>
                          </a:solidFill>
                          <a:latin typeface="Arial"/>
                        </a:rPr>
                        <a:t>9.0lbs</a:t>
                      </a:r>
                      <a:endParaRPr lang="en-US" sz="1100" kern="1400">
                        <a:solidFill>
                          <a:srgbClr val="000000"/>
                        </a:solidFill>
                        <a:latin typeface="Calibri"/>
                      </a:endParaRPr>
                    </a:p>
                  </a:txBody>
                  <a:tcPr marL="36576" marR="36576" marT="36576" marB="36576">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272669">
                <a:tc>
                  <a:txBody>
                    <a:bodyPr/>
                    <a:lstStyle/>
                    <a:p>
                      <a:pPr marR="0" indent="0" algn="l" rtl="0">
                        <a:lnSpc>
                          <a:spcPct val="119000"/>
                        </a:lnSpc>
                        <a:spcBef>
                          <a:spcPts val="0"/>
                        </a:spcBef>
                        <a:spcAft>
                          <a:spcPts val="600"/>
                        </a:spcAft>
                      </a:pPr>
                      <a:r>
                        <a:rPr lang="en-US" sz="1100" b="1" kern="1400" dirty="0">
                          <a:solidFill>
                            <a:srgbClr val="000000"/>
                          </a:solidFill>
                          <a:latin typeface="Arial"/>
                        </a:rPr>
                        <a:t>AN/PRC 148 </a:t>
                      </a:r>
                      <a:endParaRPr lang="en-US" sz="1100" kern="1400" dirty="0">
                        <a:solidFill>
                          <a:srgbClr val="000000"/>
                        </a:solidFill>
                        <a:latin typeface="Calibri"/>
                      </a:endParaRPr>
                    </a:p>
                  </a:txBody>
                  <a:tcPr marL="36576" marR="36576" marT="36576" marB="36576">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b="1" kern="1400">
                          <a:solidFill>
                            <a:srgbClr val="000000"/>
                          </a:solidFill>
                          <a:latin typeface="Arial"/>
                        </a:rPr>
                        <a:t>3-5 km</a:t>
                      </a:r>
                      <a:endParaRPr lang="en-US" sz="1100" kern="1400">
                        <a:solidFill>
                          <a:srgbClr val="000000"/>
                        </a:solidFill>
                        <a:latin typeface="Calibri"/>
                      </a:endParaRPr>
                    </a:p>
                  </a:txBody>
                  <a:tcPr marL="36576" marR="36576" marT="36576" marB="36576">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b="1" kern="1400">
                          <a:solidFill>
                            <a:srgbClr val="000000"/>
                          </a:solidFill>
                          <a:latin typeface="Arial"/>
                        </a:rPr>
                        <a:t>06-08hrs </a:t>
                      </a:r>
                      <a:endParaRPr lang="en-US" sz="1100" kern="1400">
                        <a:solidFill>
                          <a:srgbClr val="000000"/>
                        </a:solidFill>
                        <a:latin typeface="Calibri"/>
                      </a:endParaRPr>
                    </a:p>
                  </a:txBody>
                  <a:tcPr marL="36576" marR="36576" marT="36576" marB="36576">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b="1" kern="1400" dirty="0">
                          <a:solidFill>
                            <a:srgbClr val="000000"/>
                          </a:solidFill>
                          <a:latin typeface="Arial"/>
                        </a:rPr>
                        <a:t>2.2lbs</a:t>
                      </a:r>
                      <a:endParaRPr lang="en-US" sz="1100" kern="1400" dirty="0">
                        <a:solidFill>
                          <a:srgbClr val="000000"/>
                        </a:solidFill>
                        <a:latin typeface="Calibri"/>
                      </a:endParaRPr>
                    </a:p>
                  </a:txBody>
                  <a:tcPr marL="36576" marR="36576" marT="36576" marB="36576">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nvGraphicFramePr>
        <p:xfrm>
          <a:off x="4038601" y="838199"/>
          <a:ext cx="2593533" cy="4038601"/>
        </p:xfrm>
        <a:graphic>
          <a:graphicData uri="http://schemas.openxmlformats.org/drawingml/2006/table">
            <a:tbl>
              <a:tblPr/>
              <a:tblGrid>
                <a:gridCol w="1676399"/>
                <a:gridCol w="917134"/>
              </a:tblGrid>
              <a:tr h="374285">
                <a:tc>
                  <a:txBody>
                    <a:bodyPr/>
                    <a:lstStyle/>
                    <a:p>
                      <a:pPr marR="0" indent="0" algn="ctr" rtl="0">
                        <a:lnSpc>
                          <a:spcPct val="119000"/>
                        </a:lnSpc>
                        <a:spcBef>
                          <a:spcPts val="0"/>
                        </a:spcBef>
                        <a:spcAft>
                          <a:spcPts val="600"/>
                        </a:spcAft>
                      </a:pPr>
                      <a:r>
                        <a:rPr lang="en-US" sz="900" b="1" kern="1400" dirty="0">
                          <a:solidFill>
                            <a:srgbClr val="000000"/>
                          </a:solidFill>
                          <a:latin typeface="Arial"/>
                        </a:rPr>
                        <a:t>OPERATING FREQ. IN MHz </a:t>
                      </a:r>
                      <a:endParaRPr lang="en-US" sz="900" kern="1400" dirty="0">
                        <a:solidFill>
                          <a:srgbClr val="000000"/>
                        </a:solidFill>
                        <a:latin typeface="Calibri"/>
                      </a:endParaRPr>
                    </a:p>
                  </a:txBody>
                  <a:tcPr marL="22714" marR="22714" marT="22715" marB="22715">
                    <a:lnL>
                      <a:noFill/>
                    </a:lnL>
                    <a:lnR>
                      <a:noFill/>
                    </a:lnR>
                    <a:lnT>
                      <a:noFill/>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900" b="1" kern="1400">
                          <a:solidFill>
                            <a:srgbClr val="000000"/>
                          </a:solidFill>
                          <a:latin typeface="Arial"/>
                        </a:rPr>
                        <a:t>ANTENNA LENGTH </a:t>
                      </a:r>
                      <a:endParaRPr lang="en-US" sz="900" kern="1400">
                        <a:solidFill>
                          <a:srgbClr val="000000"/>
                        </a:solidFill>
                        <a:latin typeface="Calibri"/>
                      </a:endParaRPr>
                    </a:p>
                  </a:txBody>
                  <a:tcPr marL="22714" marR="22714" marT="22715" marB="22715">
                    <a:lnL>
                      <a:noFill/>
                    </a:lnL>
                    <a:lnR>
                      <a:noFill/>
                    </a:lnR>
                    <a:lnT>
                      <a:noFill/>
                    </a:lnT>
                    <a:lnB w="6350" cap="flat" cmpd="sng" algn="ctr">
                      <a:solidFill>
                        <a:srgbClr val="000000"/>
                      </a:solidFill>
                      <a:prstDash val="solid"/>
                      <a:round/>
                      <a:headEnd type="none" w="med" len="med"/>
                      <a:tailEnd type="none" w="med" len="med"/>
                    </a:lnB>
                  </a:tcPr>
                </a:tc>
              </a:tr>
              <a:tr h="215548">
                <a:tc>
                  <a:txBody>
                    <a:bodyPr/>
                    <a:lstStyle/>
                    <a:p>
                      <a:pPr marR="0" indent="0" algn="l" rtl="0">
                        <a:lnSpc>
                          <a:spcPct val="119000"/>
                        </a:lnSpc>
                        <a:spcBef>
                          <a:spcPts val="0"/>
                        </a:spcBef>
                        <a:spcAft>
                          <a:spcPts val="600"/>
                        </a:spcAft>
                      </a:pPr>
                      <a:r>
                        <a:rPr lang="en-US" sz="900" b="1" kern="1400">
                          <a:solidFill>
                            <a:srgbClr val="000000"/>
                          </a:solidFill>
                          <a:latin typeface="Arial"/>
                        </a:rPr>
                        <a:t>30………………………...2.38 m</a:t>
                      </a:r>
                      <a:endParaRPr lang="en-US" sz="900" kern="1400">
                        <a:solidFill>
                          <a:srgbClr val="000000"/>
                        </a:solidFill>
                        <a:latin typeface="Calibri"/>
                      </a:endParaRPr>
                    </a:p>
                  </a:txBody>
                  <a:tcPr marL="22714" marR="22714" marT="22715" marB="22715">
                    <a:lnL>
                      <a:noFill/>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900" b="1" kern="1400">
                          <a:solidFill>
                            <a:srgbClr val="000000"/>
                          </a:solidFill>
                          <a:latin typeface="Arial"/>
                        </a:rPr>
                        <a:t>(7 FT 10 IN)</a:t>
                      </a:r>
                      <a:endParaRPr lang="en-US" sz="900" kern="1400">
                        <a:solidFill>
                          <a:srgbClr val="000000"/>
                        </a:solidFill>
                        <a:latin typeface="Calibri"/>
                      </a:endParaRPr>
                    </a:p>
                  </a:txBody>
                  <a:tcPr marL="22714" marR="22714" marT="22715" marB="22715">
                    <a:lnL w="6350" cap="flat" cmpd="sng" algn="ctr">
                      <a:solidFill>
                        <a:srgbClr val="80808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215548">
                <a:tc>
                  <a:txBody>
                    <a:bodyPr/>
                    <a:lstStyle/>
                    <a:p>
                      <a:pPr marR="0" indent="0" algn="l" rtl="0">
                        <a:lnSpc>
                          <a:spcPct val="119000"/>
                        </a:lnSpc>
                        <a:spcBef>
                          <a:spcPts val="0"/>
                        </a:spcBef>
                        <a:spcAft>
                          <a:spcPts val="600"/>
                        </a:spcAft>
                      </a:pPr>
                      <a:r>
                        <a:rPr lang="en-US" sz="900" b="1" kern="1400">
                          <a:solidFill>
                            <a:srgbClr val="000000"/>
                          </a:solidFill>
                          <a:latin typeface="Arial"/>
                        </a:rPr>
                        <a:t>32………………………...2.23m</a:t>
                      </a:r>
                      <a:endParaRPr lang="en-US" sz="900" kern="1400">
                        <a:solidFill>
                          <a:srgbClr val="000000"/>
                        </a:solidFill>
                        <a:latin typeface="Calibri"/>
                      </a:endParaRPr>
                    </a:p>
                  </a:txBody>
                  <a:tcPr marL="22714" marR="22714" marT="22715" marB="22715">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900" b="1" kern="1400">
                          <a:solidFill>
                            <a:srgbClr val="000000"/>
                          </a:solidFill>
                          <a:latin typeface="Arial"/>
                        </a:rPr>
                        <a:t>(7 FT 04 IN)</a:t>
                      </a:r>
                      <a:endParaRPr lang="en-US" sz="900" kern="1400">
                        <a:solidFill>
                          <a:srgbClr val="000000"/>
                        </a:solidFill>
                        <a:latin typeface="Calibri"/>
                      </a:endParaRPr>
                    </a:p>
                  </a:txBody>
                  <a:tcPr marL="22714" marR="22714" marT="22715" marB="22715">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215548">
                <a:tc>
                  <a:txBody>
                    <a:bodyPr/>
                    <a:lstStyle/>
                    <a:p>
                      <a:pPr marR="0" indent="0" algn="l" rtl="0">
                        <a:lnSpc>
                          <a:spcPct val="119000"/>
                        </a:lnSpc>
                        <a:spcBef>
                          <a:spcPts val="0"/>
                        </a:spcBef>
                        <a:spcAft>
                          <a:spcPts val="600"/>
                        </a:spcAft>
                      </a:pPr>
                      <a:r>
                        <a:rPr lang="en-US" sz="900" b="1" kern="1400">
                          <a:solidFill>
                            <a:srgbClr val="000000"/>
                          </a:solidFill>
                          <a:latin typeface="Arial"/>
                        </a:rPr>
                        <a:t>34………………………...2.10 m</a:t>
                      </a:r>
                      <a:endParaRPr lang="en-US" sz="900" kern="1400">
                        <a:solidFill>
                          <a:srgbClr val="000000"/>
                        </a:solidFill>
                        <a:latin typeface="Calibri"/>
                      </a:endParaRPr>
                    </a:p>
                  </a:txBody>
                  <a:tcPr marL="22714" marR="22714" marT="22715" marB="22715">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900" b="1" kern="1400" dirty="0">
                          <a:solidFill>
                            <a:srgbClr val="000000"/>
                          </a:solidFill>
                          <a:latin typeface="Arial"/>
                        </a:rPr>
                        <a:t>(6 FT 11 IN)</a:t>
                      </a:r>
                      <a:endParaRPr lang="en-US" sz="900" kern="1400" dirty="0">
                        <a:solidFill>
                          <a:srgbClr val="000000"/>
                        </a:solidFill>
                        <a:latin typeface="Calibri"/>
                      </a:endParaRPr>
                    </a:p>
                  </a:txBody>
                  <a:tcPr marL="22714" marR="22714" marT="22715" marB="22715">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215548">
                <a:tc>
                  <a:txBody>
                    <a:bodyPr/>
                    <a:lstStyle/>
                    <a:p>
                      <a:pPr marR="0" indent="0" algn="l" rtl="0">
                        <a:lnSpc>
                          <a:spcPct val="119000"/>
                        </a:lnSpc>
                        <a:spcBef>
                          <a:spcPts val="0"/>
                        </a:spcBef>
                        <a:spcAft>
                          <a:spcPts val="600"/>
                        </a:spcAft>
                      </a:pPr>
                      <a:r>
                        <a:rPr lang="en-US" sz="900" b="1" kern="1400">
                          <a:solidFill>
                            <a:srgbClr val="000000"/>
                          </a:solidFill>
                          <a:latin typeface="Arial"/>
                        </a:rPr>
                        <a:t>36………………………...1.98 m</a:t>
                      </a:r>
                      <a:endParaRPr lang="en-US" sz="900" kern="1400">
                        <a:solidFill>
                          <a:srgbClr val="000000"/>
                        </a:solidFill>
                        <a:latin typeface="Calibri"/>
                      </a:endParaRPr>
                    </a:p>
                  </a:txBody>
                  <a:tcPr marL="22714" marR="22714" marT="22715" marB="22715">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900" b="1" kern="1400" dirty="0">
                          <a:solidFill>
                            <a:srgbClr val="000000"/>
                          </a:solidFill>
                          <a:latin typeface="Arial"/>
                        </a:rPr>
                        <a:t>(6 FT 06 IN)</a:t>
                      </a:r>
                      <a:endParaRPr lang="en-US" sz="900" kern="1400" dirty="0">
                        <a:solidFill>
                          <a:srgbClr val="000000"/>
                        </a:solidFill>
                        <a:latin typeface="Calibri"/>
                      </a:endParaRPr>
                    </a:p>
                  </a:txBody>
                  <a:tcPr marL="22714" marR="22714" marT="22715" marB="22715">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215548">
                <a:tc>
                  <a:txBody>
                    <a:bodyPr/>
                    <a:lstStyle/>
                    <a:p>
                      <a:pPr marR="0" indent="0" algn="l" rtl="0">
                        <a:lnSpc>
                          <a:spcPct val="119000"/>
                        </a:lnSpc>
                        <a:spcBef>
                          <a:spcPts val="0"/>
                        </a:spcBef>
                        <a:spcAft>
                          <a:spcPts val="600"/>
                        </a:spcAft>
                      </a:pPr>
                      <a:r>
                        <a:rPr lang="en-US" sz="900" b="1" kern="1400">
                          <a:solidFill>
                            <a:srgbClr val="000000"/>
                          </a:solidFill>
                          <a:latin typeface="Arial"/>
                        </a:rPr>
                        <a:t>38………………………...1.87 m</a:t>
                      </a:r>
                      <a:endParaRPr lang="en-US" sz="900" kern="1400">
                        <a:solidFill>
                          <a:srgbClr val="000000"/>
                        </a:solidFill>
                        <a:latin typeface="Calibri"/>
                      </a:endParaRPr>
                    </a:p>
                  </a:txBody>
                  <a:tcPr marL="22714" marR="22714" marT="22715" marB="22715">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900" b="1" kern="1400" dirty="0">
                          <a:solidFill>
                            <a:srgbClr val="000000"/>
                          </a:solidFill>
                          <a:latin typeface="Arial"/>
                        </a:rPr>
                        <a:t>(6 FT 02 IN)</a:t>
                      </a:r>
                      <a:endParaRPr lang="en-US" sz="900" kern="1400" dirty="0">
                        <a:solidFill>
                          <a:srgbClr val="000000"/>
                        </a:solidFill>
                        <a:latin typeface="Calibri"/>
                      </a:endParaRPr>
                    </a:p>
                  </a:txBody>
                  <a:tcPr marL="22714" marR="22714" marT="22715" marB="22715">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215548">
                <a:tc>
                  <a:txBody>
                    <a:bodyPr/>
                    <a:lstStyle/>
                    <a:p>
                      <a:pPr marR="0" indent="0" algn="l" rtl="0">
                        <a:lnSpc>
                          <a:spcPct val="119000"/>
                        </a:lnSpc>
                        <a:spcBef>
                          <a:spcPts val="0"/>
                        </a:spcBef>
                        <a:spcAft>
                          <a:spcPts val="600"/>
                        </a:spcAft>
                      </a:pPr>
                      <a:r>
                        <a:rPr lang="en-US" sz="900" b="1" kern="1400" dirty="0">
                          <a:solidFill>
                            <a:srgbClr val="000000"/>
                          </a:solidFill>
                          <a:latin typeface="Arial"/>
                        </a:rPr>
                        <a:t>40………………………...1.78 m</a:t>
                      </a:r>
                      <a:endParaRPr lang="en-US" sz="900" kern="1400" dirty="0">
                        <a:solidFill>
                          <a:srgbClr val="000000"/>
                        </a:solidFill>
                        <a:latin typeface="Calibri"/>
                      </a:endParaRPr>
                    </a:p>
                  </a:txBody>
                  <a:tcPr marL="22714" marR="22714" marT="22715" marB="22715">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900" b="1" kern="1400">
                          <a:solidFill>
                            <a:srgbClr val="000000"/>
                          </a:solidFill>
                          <a:latin typeface="Arial"/>
                        </a:rPr>
                        <a:t>(5 FT 10 IN)</a:t>
                      </a:r>
                      <a:endParaRPr lang="en-US" sz="900" kern="1400">
                        <a:solidFill>
                          <a:srgbClr val="000000"/>
                        </a:solidFill>
                        <a:latin typeface="Calibri"/>
                      </a:endParaRPr>
                    </a:p>
                  </a:txBody>
                  <a:tcPr marL="22714" marR="22714" marT="22715" marB="22715">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215548">
                <a:tc>
                  <a:txBody>
                    <a:bodyPr/>
                    <a:lstStyle/>
                    <a:p>
                      <a:pPr marR="0" indent="0" algn="l" rtl="0">
                        <a:lnSpc>
                          <a:spcPct val="119000"/>
                        </a:lnSpc>
                        <a:spcBef>
                          <a:spcPts val="0"/>
                        </a:spcBef>
                        <a:spcAft>
                          <a:spcPts val="600"/>
                        </a:spcAft>
                      </a:pPr>
                      <a:r>
                        <a:rPr lang="en-US" sz="900" b="1" kern="1400">
                          <a:solidFill>
                            <a:srgbClr val="000000"/>
                          </a:solidFill>
                          <a:latin typeface="Arial"/>
                        </a:rPr>
                        <a:t>43………………………...1.66 m</a:t>
                      </a:r>
                      <a:endParaRPr lang="en-US" sz="900" kern="1400">
                        <a:solidFill>
                          <a:srgbClr val="000000"/>
                        </a:solidFill>
                        <a:latin typeface="Calibri"/>
                      </a:endParaRPr>
                    </a:p>
                  </a:txBody>
                  <a:tcPr marL="22714" marR="22714" marT="22715" marB="22715">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900" b="1" kern="1400">
                          <a:solidFill>
                            <a:srgbClr val="000000"/>
                          </a:solidFill>
                          <a:latin typeface="Arial"/>
                        </a:rPr>
                        <a:t>(5 FT 05 IN)</a:t>
                      </a:r>
                      <a:endParaRPr lang="en-US" sz="900" kern="1400">
                        <a:solidFill>
                          <a:srgbClr val="000000"/>
                        </a:solidFill>
                        <a:latin typeface="Calibri"/>
                      </a:endParaRPr>
                    </a:p>
                  </a:txBody>
                  <a:tcPr marL="22714" marR="22714" marT="22715" marB="22715">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215548">
                <a:tc>
                  <a:txBody>
                    <a:bodyPr/>
                    <a:lstStyle/>
                    <a:p>
                      <a:pPr marR="0" indent="0" algn="l" rtl="0">
                        <a:lnSpc>
                          <a:spcPct val="119000"/>
                        </a:lnSpc>
                        <a:spcBef>
                          <a:spcPts val="0"/>
                        </a:spcBef>
                        <a:spcAft>
                          <a:spcPts val="600"/>
                        </a:spcAft>
                      </a:pPr>
                      <a:r>
                        <a:rPr lang="en-US" sz="900" b="1" kern="1400">
                          <a:solidFill>
                            <a:srgbClr val="000000"/>
                          </a:solidFill>
                          <a:latin typeface="Arial"/>
                        </a:rPr>
                        <a:t>46………………………...1.55 m</a:t>
                      </a:r>
                      <a:endParaRPr lang="en-US" sz="900" kern="1400">
                        <a:solidFill>
                          <a:srgbClr val="000000"/>
                        </a:solidFill>
                        <a:latin typeface="Calibri"/>
                      </a:endParaRPr>
                    </a:p>
                  </a:txBody>
                  <a:tcPr marL="22714" marR="22714" marT="22715" marB="22715">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900" b="1" kern="1400">
                          <a:solidFill>
                            <a:srgbClr val="000000"/>
                          </a:solidFill>
                          <a:latin typeface="Arial"/>
                        </a:rPr>
                        <a:t>(5 FT 01 IN)</a:t>
                      </a:r>
                      <a:endParaRPr lang="en-US" sz="900" kern="1400">
                        <a:solidFill>
                          <a:srgbClr val="000000"/>
                        </a:solidFill>
                        <a:latin typeface="Calibri"/>
                      </a:endParaRPr>
                    </a:p>
                  </a:txBody>
                  <a:tcPr marL="22714" marR="22714" marT="22715" marB="22715">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215548">
                <a:tc>
                  <a:txBody>
                    <a:bodyPr/>
                    <a:lstStyle/>
                    <a:p>
                      <a:pPr marR="0" indent="0" algn="l" rtl="0">
                        <a:lnSpc>
                          <a:spcPct val="119000"/>
                        </a:lnSpc>
                        <a:spcBef>
                          <a:spcPts val="0"/>
                        </a:spcBef>
                        <a:spcAft>
                          <a:spcPts val="600"/>
                        </a:spcAft>
                      </a:pPr>
                      <a:r>
                        <a:rPr lang="en-US" sz="900" b="1" kern="1400">
                          <a:solidFill>
                            <a:srgbClr val="000000"/>
                          </a:solidFill>
                          <a:latin typeface="Arial"/>
                        </a:rPr>
                        <a:t>49………………………...1.46 m</a:t>
                      </a:r>
                      <a:endParaRPr lang="en-US" sz="900" kern="1400">
                        <a:solidFill>
                          <a:srgbClr val="000000"/>
                        </a:solidFill>
                        <a:latin typeface="Calibri"/>
                      </a:endParaRPr>
                    </a:p>
                  </a:txBody>
                  <a:tcPr marL="22714" marR="22714" marT="22715" marB="22715">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900" b="1" kern="1400">
                          <a:solidFill>
                            <a:srgbClr val="000000"/>
                          </a:solidFill>
                          <a:latin typeface="Arial"/>
                        </a:rPr>
                        <a:t>(4 FT 09 IN)</a:t>
                      </a:r>
                      <a:endParaRPr lang="en-US" sz="900" kern="1400">
                        <a:solidFill>
                          <a:srgbClr val="000000"/>
                        </a:solidFill>
                        <a:latin typeface="Calibri"/>
                      </a:endParaRPr>
                    </a:p>
                  </a:txBody>
                  <a:tcPr marL="22714" marR="22714" marT="22715" marB="22715">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215548">
                <a:tc>
                  <a:txBody>
                    <a:bodyPr/>
                    <a:lstStyle/>
                    <a:p>
                      <a:pPr marR="0" indent="0" algn="l" rtl="0">
                        <a:lnSpc>
                          <a:spcPct val="119000"/>
                        </a:lnSpc>
                        <a:spcBef>
                          <a:spcPts val="0"/>
                        </a:spcBef>
                        <a:spcAft>
                          <a:spcPts val="600"/>
                        </a:spcAft>
                      </a:pPr>
                      <a:r>
                        <a:rPr lang="en-US" sz="900" b="1" kern="1400">
                          <a:solidFill>
                            <a:srgbClr val="000000"/>
                          </a:solidFill>
                          <a:latin typeface="Arial"/>
                        </a:rPr>
                        <a:t>52………………………...1.37 m</a:t>
                      </a:r>
                      <a:endParaRPr lang="en-US" sz="900" kern="1400">
                        <a:solidFill>
                          <a:srgbClr val="000000"/>
                        </a:solidFill>
                        <a:latin typeface="Calibri"/>
                      </a:endParaRPr>
                    </a:p>
                  </a:txBody>
                  <a:tcPr marL="22714" marR="22714" marT="22715" marB="22715">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900" b="1" kern="1400">
                          <a:solidFill>
                            <a:srgbClr val="000000"/>
                          </a:solidFill>
                          <a:latin typeface="Arial"/>
                        </a:rPr>
                        <a:t>(4 FT 06 IN)</a:t>
                      </a:r>
                      <a:endParaRPr lang="en-US" sz="900" kern="1400">
                        <a:solidFill>
                          <a:srgbClr val="000000"/>
                        </a:solidFill>
                        <a:latin typeface="Calibri"/>
                      </a:endParaRPr>
                    </a:p>
                  </a:txBody>
                  <a:tcPr marL="22714" marR="22714" marT="22715" marB="22715">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215548">
                <a:tc>
                  <a:txBody>
                    <a:bodyPr/>
                    <a:lstStyle/>
                    <a:p>
                      <a:pPr marR="0" indent="0" algn="l" rtl="0">
                        <a:lnSpc>
                          <a:spcPct val="119000"/>
                        </a:lnSpc>
                        <a:spcBef>
                          <a:spcPts val="0"/>
                        </a:spcBef>
                        <a:spcAft>
                          <a:spcPts val="600"/>
                        </a:spcAft>
                      </a:pPr>
                      <a:r>
                        <a:rPr lang="en-US" sz="900" b="1" kern="1400" dirty="0">
                          <a:solidFill>
                            <a:srgbClr val="000000"/>
                          </a:solidFill>
                          <a:latin typeface="Arial"/>
                        </a:rPr>
                        <a:t>55………………………...1.30 m</a:t>
                      </a:r>
                      <a:endParaRPr lang="en-US" sz="900" kern="1400" dirty="0">
                        <a:solidFill>
                          <a:srgbClr val="000000"/>
                        </a:solidFill>
                        <a:latin typeface="Calibri"/>
                      </a:endParaRPr>
                    </a:p>
                  </a:txBody>
                  <a:tcPr marL="22714" marR="22714" marT="22715" marB="22715">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900" b="1" kern="1400">
                          <a:solidFill>
                            <a:srgbClr val="000000"/>
                          </a:solidFill>
                          <a:latin typeface="Arial"/>
                        </a:rPr>
                        <a:t>(4 FT 03 IN)</a:t>
                      </a:r>
                      <a:endParaRPr lang="en-US" sz="900" kern="1400">
                        <a:solidFill>
                          <a:srgbClr val="000000"/>
                        </a:solidFill>
                        <a:latin typeface="Calibri"/>
                      </a:endParaRPr>
                    </a:p>
                  </a:txBody>
                  <a:tcPr marL="22714" marR="22714" marT="22715" marB="22715">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215548">
                <a:tc>
                  <a:txBody>
                    <a:bodyPr/>
                    <a:lstStyle/>
                    <a:p>
                      <a:pPr marR="0" indent="0" algn="l" rtl="0">
                        <a:lnSpc>
                          <a:spcPct val="119000"/>
                        </a:lnSpc>
                        <a:spcBef>
                          <a:spcPts val="0"/>
                        </a:spcBef>
                        <a:spcAft>
                          <a:spcPts val="600"/>
                        </a:spcAft>
                      </a:pPr>
                      <a:r>
                        <a:rPr lang="en-US" sz="900" b="1" kern="1400" dirty="0">
                          <a:solidFill>
                            <a:srgbClr val="000000"/>
                          </a:solidFill>
                          <a:latin typeface="Arial"/>
                        </a:rPr>
                        <a:t>58………………………...1.23 m</a:t>
                      </a:r>
                      <a:endParaRPr lang="en-US" sz="900" kern="1400" dirty="0">
                        <a:solidFill>
                          <a:srgbClr val="000000"/>
                        </a:solidFill>
                        <a:latin typeface="Calibri"/>
                      </a:endParaRPr>
                    </a:p>
                  </a:txBody>
                  <a:tcPr marL="22714" marR="22714" marT="22715" marB="22715">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900" b="1" kern="1400">
                          <a:solidFill>
                            <a:srgbClr val="000000"/>
                          </a:solidFill>
                          <a:latin typeface="Arial"/>
                        </a:rPr>
                        <a:t>(4 FT 00 IN)</a:t>
                      </a:r>
                      <a:endParaRPr lang="en-US" sz="900" kern="1400">
                        <a:solidFill>
                          <a:srgbClr val="000000"/>
                        </a:solidFill>
                        <a:latin typeface="Calibri"/>
                      </a:endParaRPr>
                    </a:p>
                  </a:txBody>
                  <a:tcPr marL="22714" marR="22714" marT="22715" marB="22715">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215548">
                <a:tc>
                  <a:txBody>
                    <a:bodyPr/>
                    <a:lstStyle/>
                    <a:p>
                      <a:pPr marR="0" indent="0" algn="l" rtl="0">
                        <a:lnSpc>
                          <a:spcPct val="119000"/>
                        </a:lnSpc>
                        <a:spcBef>
                          <a:spcPts val="0"/>
                        </a:spcBef>
                        <a:spcAft>
                          <a:spcPts val="600"/>
                        </a:spcAft>
                      </a:pPr>
                      <a:r>
                        <a:rPr lang="en-US" sz="900" b="1" kern="1400" dirty="0">
                          <a:solidFill>
                            <a:srgbClr val="000000"/>
                          </a:solidFill>
                          <a:latin typeface="Arial"/>
                        </a:rPr>
                        <a:t>61………………………...1.17 m</a:t>
                      </a:r>
                      <a:endParaRPr lang="en-US" sz="900" kern="1400" dirty="0">
                        <a:solidFill>
                          <a:srgbClr val="000000"/>
                        </a:solidFill>
                        <a:latin typeface="Calibri"/>
                      </a:endParaRPr>
                    </a:p>
                  </a:txBody>
                  <a:tcPr marL="22714" marR="22714" marT="22715" marB="22715">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900" b="1" kern="1400">
                          <a:solidFill>
                            <a:srgbClr val="000000"/>
                          </a:solidFill>
                          <a:latin typeface="Arial"/>
                        </a:rPr>
                        <a:t>(3 FT 10 IN)</a:t>
                      </a:r>
                      <a:endParaRPr lang="en-US" sz="900" kern="1400">
                        <a:solidFill>
                          <a:srgbClr val="000000"/>
                        </a:solidFill>
                        <a:latin typeface="Calibri"/>
                      </a:endParaRPr>
                    </a:p>
                  </a:txBody>
                  <a:tcPr marL="22714" marR="22714" marT="22715" marB="22715">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215548">
                <a:tc>
                  <a:txBody>
                    <a:bodyPr/>
                    <a:lstStyle/>
                    <a:p>
                      <a:pPr marR="0" indent="0" algn="l" rtl="0">
                        <a:lnSpc>
                          <a:spcPct val="119000"/>
                        </a:lnSpc>
                        <a:spcBef>
                          <a:spcPts val="0"/>
                        </a:spcBef>
                        <a:spcAft>
                          <a:spcPts val="600"/>
                        </a:spcAft>
                      </a:pPr>
                      <a:r>
                        <a:rPr lang="en-US" sz="900" b="1" kern="1400" dirty="0">
                          <a:solidFill>
                            <a:srgbClr val="000000"/>
                          </a:solidFill>
                          <a:latin typeface="Arial"/>
                        </a:rPr>
                        <a:t>64………………………...1.12 m</a:t>
                      </a:r>
                      <a:endParaRPr lang="en-US" sz="900" kern="1400" dirty="0">
                        <a:solidFill>
                          <a:srgbClr val="000000"/>
                        </a:solidFill>
                        <a:latin typeface="Calibri"/>
                      </a:endParaRPr>
                    </a:p>
                  </a:txBody>
                  <a:tcPr marL="22714" marR="22714" marT="22715" marB="22715">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900" b="1" kern="1400">
                          <a:solidFill>
                            <a:srgbClr val="000000"/>
                          </a:solidFill>
                          <a:latin typeface="Arial"/>
                        </a:rPr>
                        <a:t>(3 FT 08 IN)</a:t>
                      </a:r>
                      <a:endParaRPr lang="en-US" sz="900" kern="1400">
                        <a:solidFill>
                          <a:srgbClr val="000000"/>
                        </a:solidFill>
                        <a:latin typeface="Calibri"/>
                      </a:endParaRPr>
                    </a:p>
                  </a:txBody>
                  <a:tcPr marL="22714" marR="22714" marT="22715" marB="22715">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215548">
                <a:tc>
                  <a:txBody>
                    <a:bodyPr/>
                    <a:lstStyle/>
                    <a:p>
                      <a:pPr marR="0" indent="0" algn="l" rtl="0">
                        <a:lnSpc>
                          <a:spcPct val="119000"/>
                        </a:lnSpc>
                        <a:spcBef>
                          <a:spcPts val="0"/>
                        </a:spcBef>
                        <a:spcAft>
                          <a:spcPts val="600"/>
                        </a:spcAft>
                      </a:pPr>
                      <a:r>
                        <a:rPr lang="en-US" sz="900" b="1" kern="1400">
                          <a:solidFill>
                            <a:srgbClr val="000000"/>
                          </a:solidFill>
                          <a:latin typeface="Arial"/>
                        </a:rPr>
                        <a:t>68………………………...1.05 m</a:t>
                      </a:r>
                      <a:endParaRPr lang="en-US" sz="900" kern="1400">
                        <a:solidFill>
                          <a:srgbClr val="000000"/>
                        </a:solidFill>
                        <a:latin typeface="Calibri"/>
                      </a:endParaRPr>
                    </a:p>
                  </a:txBody>
                  <a:tcPr marL="22714" marR="22714" marT="22715" marB="22715">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900" b="1" kern="1400">
                          <a:solidFill>
                            <a:srgbClr val="000000"/>
                          </a:solidFill>
                          <a:latin typeface="Arial"/>
                        </a:rPr>
                        <a:t>(3 FT 05 IN)</a:t>
                      </a:r>
                      <a:endParaRPr lang="en-US" sz="900" kern="1400">
                        <a:solidFill>
                          <a:srgbClr val="000000"/>
                        </a:solidFill>
                        <a:latin typeface="Calibri"/>
                      </a:endParaRPr>
                    </a:p>
                  </a:txBody>
                  <a:tcPr marL="22714" marR="22714" marT="22715" marB="22715">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215548">
                <a:tc>
                  <a:txBody>
                    <a:bodyPr/>
                    <a:lstStyle/>
                    <a:p>
                      <a:pPr marR="0" indent="0" algn="l" rtl="0">
                        <a:lnSpc>
                          <a:spcPct val="119000"/>
                        </a:lnSpc>
                        <a:spcBef>
                          <a:spcPts val="0"/>
                        </a:spcBef>
                        <a:spcAft>
                          <a:spcPts val="600"/>
                        </a:spcAft>
                      </a:pPr>
                      <a:r>
                        <a:rPr lang="en-US" sz="900" b="1" kern="1400">
                          <a:solidFill>
                            <a:srgbClr val="000000"/>
                          </a:solidFill>
                          <a:latin typeface="Arial"/>
                        </a:rPr>
                        <a:t>72………………………...0.99 m</a:t>
                      </a:r>
                      <a:endParaRPr lang="en-US" sz="900" kern="1400">
                        <a:solidFill>
                          <a:srgbClr val="000000"/>
                        </a:solidFill>
                        <a:latin typeface="Calibri"/>
                      </a:endParaRPr>
                    </a:p>
                  </a:txBody>
                  <a:tcPr marL="22714" marR="22714" marT="22715" marB="22715">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900" b="1" kern="1400">
                          <a:solidFill>
                            <a:srgbClr val="000000"/>
                          </a:solidFill>
                          <a:latin typeface="Arial"/>
                        </a:rPr>
                        <a:t>(3 FT 03 IN)</a:t>
                      </a:r>
                      <a:endParaRPr lang="en-US" sz="900" kern="1400">
                        <a:solidFill>
                          <a:srgbClr val="000000"/>
                        </a:solidFill>
                        <a:latin typeface="Calibri"/>
                      </a:endParaRPr>
                    </a:p>
                  </a:txBody>
                  <a:tcPr marL="22714" marR="22714" marT="22715" marB="22715">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215548">
                <a:tc>
                  <a:txBody>
                    <a:bodyPr/>
                    <a:lstStyle/>
                    <a:p>
                      <a:pPr marR="0" indent="0" algn="l" rtl="0">
                        <a:lnSpc>
                          <a:spcPct val="119000"/>
                        </a:lnSpc>
                        <a:spcBef>
                          <a:spcPts val="0"/>
                        </a:spcBef>
                        <a:spcAft>
                          <a:spcPts val="600"/>
                        </a:spcAft>
                      </a:pPr>
                      <a:r>
                        <a:rPr lang="en-US" sz="900" b="1" kern="1400">
                          <a:solidFill>
                            <a:srgbClr val="000000"/>
                          </a:solidFill>
                          <a:latin typeface="Arial"/>
                        </a:rPr>
                        <a:t>76………………………...0.94 m</a:t>
                      </a:r>
                      <a:endParaRPr lang="en-US" sz="900" kern="1400">
                        <a:solidFill>
                          <a:srgbClr val="000000"/>
                        </a:solidFill>
                        <a:latin typeface="Calibri"/>
                      </a:endParaRPr>
                    </a:p>
                  </a:txBody>
                  <a:tcPr marL="22714" marR="22714" marT="22715" marB="22715">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900" b="1" kern="1400" dirty="0">
                          <a:solidFill>
                            <a:srgbClr val="000000"/>
                          </a:solidFill>
                          <a:latin typeface="Arial"/>
                        </a:rPr>
                        <a:t>(3 FT 01 IN)</a:t>
                      </a:r>
                      <a:endParaRPr lang="en-US" sz="900" kern="1400" dirty="0">
                        <a:solidFill>
                          <a:srgbClr val="000000"/>
                        </a:solidFill>
                        <a:latin typeface="Calibri"/>
                      </a:endParaRPr>
                    </a:p>
                  </a:txBody>
                  <a:tcPr marL="22714" marR="22714" marT="22715" marB="22715">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i="1" dirty="0" smtClean="0">
                <a:effectLst>
                  <a:outerShdw blurRad="38100" dist="38100" dir="2700000" algn="tl">
                    <a:srgbClr val="000000">
                      <a:alpha val="43137"/>
                    </a:srgbClr>
                  </a:outerShdw>
                </a:effectLst>
                <a:latin typeface="Arial" pitchFamily="34" charset="0"/>
                <a:cs typeface="Arial" pitchFamily="34" charset="0"/>
              </a:rPr>
              <a:t>STAND-TO</a:t>
            </a:r>
            <a:r>
              <a:rPr lang="en-US" dirty="0" smtClean="0">
                <a:latin typeface="Arial" pitchFamily="34" charset="0"/>
                <a:cs typeface="Arial" pitchFamily="34" charset="0"/>
              </a:rPr>
              <a:t> </a:t>
            </a:r>
            <a:r>
              <a:rPr lang="en-US" sz="2400" i="1" dirty="0" smtClean="0">
                <a:effectLst>
                  <a:outerShdw blurRad="38100" dist="38100" dir="2700000" algn="tl">
                    <a:srgbClr val="000000">
                      <a:alpha val="43137"/>
                    </a:srgbClr>
                  </a:outerShdw>
                </a:effectLst>
                <a:latin typeface="Arial" pitchFamily="34" charset="0"/>
                <a:cs typeface="Arial" pitchFamily="34" charset="0"/>
              </a:rPr>
              <a:t>PROCEDURES</a:t>
            </a:r>
            <a:endParaRPr lang="en-US" sz="2400" i="1" dirty="0">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228600" y="914400"/>
            <a:ext cx="6400800" cy="4247317"/>
          </a:xfrm>
          <a:prstGeom prst="rect">
            <a:avLst/>
          </a:prstGeom>
          <a:noFill/>
        </p:spPr>
        <p:txBody>
          <a:bodyPr wrap="square" rtlCol="0">
            <a:spAutoFit/>
          </a:bodyPr>
          <a:lstStyle/>
          <a:p>
            <a:r>
              <a:rPr lang="en-US" dirty="0" smtClean="0">
                <a:latin typeface="Arial" pitchFamily="34" charset="0"/>
                <a:cs typeface="Arial" pitchFamily="34" charset="0"/>
              </a:rPr>
              <a:t>STAND TO will be conducted 30 minutes prior to sunrise</a:t>
            </a:r>
          </a:p>
          <a:p>
            <a:r>
              <a:rPr lang="en-US" dirty="0" smtClean="0">
                <a:latin typeface="Arial" pitchFamily="34" charset="0"/>
                <a:cs typeface="Arial" pitchFamily="34" charset="0"/>
              </a:rPr>
              <a:t>Troop CP will issue the stand-to time nightly</a:t>
            </a:r>
          </a:p>
          <a:p>
            <a:endParaRPr lang="en-US" dirty="0" smtClean="0">
              <a:latin typeface="Arial" pitchFamily="34" charset="0"/>
              <a:cs typeface="Arial" pitchFamily="34" charset="0"/>
            </a:endParaRPr>
          </a:p>
          <a:p>
            <a:r>
              <a:rPr lang="en-US" dirty="0" smtClean="0">
                <a:latin typeface="Arial" pitchFamily="34" charset="0"/>
                <a:cs typeface="Arial" pitchFamily="34" charset="0"/>
              </a:rPr>
              <a:t>Commo checks will be done 5 minutes prior to stand-to</a:t>
            </a:r>
          </a:p>
          <a:p>
            <a:endParaRPr lang="en-US" dirty="0" smtClean="0">
              <a:latin typeface="Arial" pitchFamily="34" charset="0"/>
              <a:cs typeface="Arial" pitchFamily="34" charset="0"/>
            </a:endParaRPr>
          </a:p>
          <a:p>
            <a:r>
              <a:rPr lang="en-US" dirty="0" smtClean="0">
                <a:latin typeface="Arial" pitchFamily="34" charset="0"/>
                <a:cs typeface="Arial" pitchFamily="34" charset="0"/>
              </a:rPr>
              <a:t>Short count will be initiated by the Troop CP.</a:t>
            </a:r>
          </a:p>
          <a:p>
            <a:endParaRPr lang="en-US" dirty="0" smtClean="0">
              <a:latin typeface="Arial" pitchFamily="34" charset="0"/>
              <a:cs typeface="Arial" pitchFamily="34" charset="0"/>
            </a:endParaRPr>
          </a:p>
          <a:p>
            <a:r>
              <a:rPr lang="en-US" dirty="0" smtClean="0">
                <a:latin typeface="Arial" pitchFamily="34" charset="0"/>
                <a:cs typeface="Arial" pitchFamily="34" charset="0"/>
              </a:rPr>
              <a:t>REDCON and GREEN 2 status will be given immediately upon engine start cycle completion to the PSG in SEQUENCE. PSG will report REDCON and GREEN 2 status to Troop CP.</a:t>
            </a:r>
          </a:p>
          <a:p>
            <a:endParaRPr lang="en-US" dirty="0" smtClean="0">
              <a:latin typeface="Arial" pitchFamily="34" charset="0"/>
              <a:cs typeface="Arial" pitchFamily="34" charset="0"/>
            </a:endParaRPr>
          </a:p>
          <a:p>
            <a:r>
              <a:rPr lang="en-US" dirty="0" smtClean="0">
                <a:latin typeface="Arial" pitchFamily="34" charset="0"/>
                <a:cs typeface="Arial" pitchFamily="34" charset="0"/>
              </a:rPr>
              <a:t>Platoons remain at REDCON 1 until directed to Stand Down by Troop CP. Engine shut off will be done via a second short count initiated by the Troop CP.</a:t>
            </a:r>
            <a:endParaRPr lang="en-US"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07FAA4C2-EC4B-4CB1-A26B-C9225BE809E0}" type="slidenum">
              <a:rPr lang="en-US" smtClean="0">
                <a:latin typeface="Arial" pitchFamily="34" charset="0"/>
                <a:cs typeface="Arial" pitchFamily="34" charset="0"/>
              </a:rPr>
              <a:pPr/>
              <a:t>7</a:t>
            </a:fld>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rot="10800000">
            <a:off x="228601" y="830251"/>
            <a:ext cx="2819399" cy="4122749"/>
            <a:chOff x="106426000" y="110350300"/>
            <a:chExt cx="3627120" cy="4407027"/>
          </a:xfrm>
        </p:grpSpPr>
        <p:pic>
          <p:nvPicPr>
            <p:cNvPr id="4" name="Picture 3"/>
            <p:cNvPicPr>
              <a:picLocks noChangeAspect="1" noChangeArrowheads="1"/>
            </p:cNvPicPr>
            <p:nvPr/>
          </p:nvPicPr>
          <p:blipFill>
            <a:blip r:embed="rId2" cstate="print"/>
            <a:srcRect t="2605"/>
            <a:stretch>
              <a:fillRect/>
            </a:stretch>
          </p:blipFill>
          <p:spPr bwMode="auto">
            <a:xfrm rot="10800000">
              <a:off x="106927650" y="111712500"/>
              <a:ext cx="2781540" cy="3044827"/>
            </a:xfrm>
            <a:prstGeom prst="rect">
              <a:avLst/>
            </a:prstGeom>
            <a:noFill/>
            <a:ln w="9525" algn="in">
              <a:noFill/>
              <a:miter lim="800000"/>
              <a:headEnd/>
              <a:tailEnd/>
            </a:ln>
            <a:effectLst/>
          </p:spPr>
        </p:pic>
        <p:sp>
          <p:nvSpPr>
            <p:cNvPr id="5" name="Text Box 4"/>
            <p:cNvSpPr txBox="1">
              <a:spLocks noChangeArrowheads="1"/>
            </p:cNvSpPr>
            <p:nvPr/>
          </p:nvSpPr>
          <p:spPr bwMode="auto">
            <a:xfrm rot="10800000">
              <a:off x="106426000" y="110350300"/>
              <a:ext cx="3627120" cy="195072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r>
                <a:rPr lang="en-US" sz="1100" u="none" dirty="0" smtClean="0">
                  <a:solidFill>
                    <a:srgbClr val="000000"/>
                  </a:solidFill>
                  <a:latin typeface="Arial" pitchFamily="34" charset="0"/>
                  <a:cs typeface="Arial" pitchFamily="34" charset="0"/>
                </a:rPr>
                <a:t>Square Loop -  Closed-loop antenna used when a structure obstructs LOS view between RTO and base station. This is an excellent antenna to use in        sub-surface hide/surveillance sites and in urban environments. Connect one side of antenna wire to black Cobra Head connector and the other side to the red connector. Create a square shape antenna on the inside of a window or the inside of your OP. </a:t>
              </a:r>
              <a:endParaRPr lang="en-US" sz="1800" b="0" u="none" dirty="0" smtClean="0">
                <a:solidFill>
                  <a:prstClr val="black"/>
                </a:solidFill>
                <a:latin typeface="Arial" pitchFamily="34" charset="0"/>
                <a:cs typeface="Arial" pitchFamily="34" charset="0"/>
              </a:endParaRPr>
            </a:p>
          </p:txBody>
        </p:sp>
        <p:pic>
          <p:nvPicPr>
            <p:cNvPr id="6" name="Picture 5"/>
            <p:cNvPicPr>
              <a:picLocks noChangeAspect="1" noChangeArrowheads="1"/>
            </p:cNvPicPr>
            <p:nvPr/>
          </p:nvPicPr>
          <p:blipFill>
            <a:blip r:embed="rId3" cstate="print"/>
            <a:srcRect/>
            <a:stretch>
              <a:fillRect/>
            </a:stretch>
          </p:blipFill>
          <p:spPr bwMode="auto">
            <a:xfrm rot="10800000">
              <a:off x="108527851" y="113026950"/>
              <a:ext cx="663138" cy="167761"/>
            </a:xfrm>
            <a:prstGeom prst="rect">
              <a:avLst/>
            </a:prstGeom>
            <a:noFill/>
            <a:ln w="9525" algn="in">
              <a:noFill/>
              <a:miter lim="800000"/>
              <a:headEnd/>
              <a:tailEnd/>
            </a:ln>
            <a:effectLst/>
          </p:spPr>
        </p:pic>
        <p:pic>
          <p:nvPicPr>
            <p:cNvPr id="7" name="Picture 6"/>
            <p:cNvPicPr>
              <a:picLocks noChangeAspect="1" noChangeArrowheads="1"/>
            </p:cNvPicPr>
            <p:nvPr/>
          </p:nvPicPr>
          <p:blipFill>
            <a:blip r:embed="rId4" cstate="print"/>
            <a:srcRect/>
            <a:stretch>
              <a:fillRect/>
            </a:stretch>
          </p:blipFill>
          <p:spPr bwMode="auto">
            <a:xfrm>
              <a:off x="108242100" y="113026949"/>
              <a:ext cx="228600" cy="193166"/>
            </a:xfrm>
            <a:prstGeom prst="rect">
              <a:avLst/>
            </a:prstGeom>
            <a:noFill/>
            <a:ln w="9525" algn="in">
              <a:noFill/>
              <a:miter lim="800000"/>
              <a:headEnd/>
              <a:tailEnd/>
            </a:ln>
            <a:effectLst/>
          </p:spPr>
        </p:pic>
      </p:grpSp>
      <p:sp>
        <p:nvSpPr>
          <p:cNvPr id="2" name="Slide Number Placeholder 1"/>
          <p:cNvSpPr>
            <a:spLocks noGrp="1"/>
          </p:cNvSpPr>
          <p:nvPr>
            <p:ph type="sldNum" sz="quarter" idx="12"/>
          </p:nvPr>
        </p:nvSpPr>
        <p:spPr/>
        <p:txBody>
          <a:bodyPr/>
          <a:lstStyle/>
          <a:p>
            <a:pPr>
              <a:defRPr/>
            </a:pPr>
            <a:fld id="{000542E4-8F50-4833-A6BF-AB77FC5F63F1}" type="slidenum">
              <a:rPr lang="en-US" smtClean="0">
                <a:solidFill>
                  <a:srgbClr val="000000"/>
                </a:solidFill>
              </a:rPr>
              <a:pPr>
                <a:defRPr/>
              </a:pPr>
              <a:t>70</a:t>
            </a:fld>
            <a:endParaRPr lang="en-US" dirty="0">
              <a:solidFill>
                <a:srgbClr val="000000"/>
              </a:solidFill>
            </a:endParaRPr>
          </a:p>
        </p:txBody>
      </p:sp>
      <p:grpSp>
        <p:nvGrpSpPr>
          <p:cNvPr id="8" name="Group 7"/>
          <p:cNvGrpSpPr>
            <a:grpSpLocks/>
          </p:cNvGrpSpPr>
          <p:nvPr/>
        </p:nvGrpSpPr>
        <p:grpSpPr bwMode="auto">
          <a:xfrm rot="10800000">
            <a:off x="3200400" y="1066800"/>
            <a:ext cx="3505200" cy="4235451"/>
            <a:chOff x="110202980" y="110337600"/>
            <a:chExt cx="3738880" cy="4692579"/>
          </a:xfrm>
        </p:grpSpPr>
        <p:pic>
          <p:nvPicPr>
            <p:cNvPr id="9" name="Picture 8"/>
            <p:cNvPicPr>
              <a:picLocks noChangeAspect="1" noChangeArrowheads="1"/>
            </p:cNvPicPr>
            <p:nvPr/>
          </p:nvPicPr>
          <p:blipFill>
            <a:blip r:embed="rId5" cstate="print"/>
            <a:srcRect/>
            <a:stretch>
              <a:fillRect/>
            </a:stretch>
          </p:blipFill>
          <p:spPr bwMode="auto">
            <a:xfrm rot="10800000">
              <a:off x="110202980" y="112585500"/>
              <a:ext cx="3729356" cy="2444679"/>
            </a:xfrm>
            <a:prstGeom prst="rect">
              <a:avLst/>
            </a:prstGeom>
            <a:noFill/>
            <a:ln w="9525" algn="in">
              <a:noFill/>
              <a:miter lim="800000"/>
              <a:headEnd/>
              <a:tailEnd/>
            </a:ln>
            <a:effectLst/>
          </p:spPr>
        </p:pic>
        <p:sp>
          <p:nvSpPr>
            <p:cNvPr id="10" name="Text Box 9"/>
            <p:cNvSpPr txBox="1">
              <a:spLocks noChangeArrowheads="1"/>
            </p:cNvSpPr>
            <p:nvPr/>
          </p:nvSpPr>
          <p:spPr bwMode="auto">
            <a:xfrm rot="10800000">
              <a:off x="110253780" y="110337600"/>
              <a:ext cx="3688080" cy="226822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r>
                <a:rPr lang="en-US" sz="1100" u="none" dirty="0" smtClean="0">
                  <a:solidFill>
                    <a:srgbClr val="000000"/>
                  </a:solidFill>
                  <a:latin typeface="Arial" pitchFamily="34" charset="0"/>
                  <a:cs typeface="Arial" pitchFamily="34" charset="0"/>
                </a:rPr>
                <a:t>Sloping </a:t>
              </a:r>
              <a:r>
                <a:rPr lang="en-US" sz="1100" u="none" dirty="0" err="1" smtClean="0">
                  <a:solidFill>
                    <a:srgbClr val="000000"/>
                  </a:solidFill>
                  <a:latin typeface="Arial" pitchFamily="34" charset="0"/>
                  <a:cs typeface="Arial" pitchFamily="34" charset="0"/>
                </a:rPr>
                <a:t>Vee</a:t>
              </a:r>
              <a:r>
                <a:rPr lang="en-US" sz="1100" u="none" dirty="0" smtClean="0">
                  <a:solidFill>
                    <a:srgbClr val="000000"/>
                  </a:solidFill>
                  <a:latin typeface="Arial" pitchFamily="34" charset="0"/>
                  <a:cs typeface="Arial" pitchFamily="34" charset="0"/>
                </a:rPr>
                <a:t> -  Directional antenna. Attach the Coax Balun to the radio and the Cobra Head. Attach a single strand of antenna wire to the black and a single strand of antenna wire to the red Cobra Head connectors. Use 1 ea 300 ohms resistor on each antenna leg. Connect insulators and 550 cord to ground stakes. The RTO aims the antenna so that the line cutting the “V” in half points at the base station. </a:t>
              </a:r>
              <a:endParaRPr lang="en-US" sz="1800" b="0" u="none" dirty="0" smtClean="0">
                <a:solidFill>
                  <a:prstClr val="black"/>
                </a:solidFill>
                <a:latin typeface="Arial" pitchFamily="34" charset="0"/>
                <a:cs typeface="Arial" pitchFamily="34" charset="0"/>
              </a:endParaRPr>
            </a:p>
          </p:txBody>
        </p:sp>
        <p:pic>
          <p:nvPicPr>
            <p:cNvPr id="11" name="Picture 10"/>
            <p:cNvPicPr>
              <a:picLocks noChangeAspect="1" noChangeArrowheads="1"/>
            </p:cNvPicPr>
            <p:nvPr/>
          </p:nvPicPr>
          <p:blipFill>
            <a:blip r:embed="rId6" cstate="print"/>
            <a:srcRect/>
            <a:stretch>
              <a:fillRect/>
            </a:stretch>
          </p:blipFill>
          <p:spPr bwMode="auto">
            <a:xfrm rot="10800000">
              <a:off x="110413800" y="114414300"/>
              <a:ext cx="664444" cy="311128"/>
            </a:xfrm>
            <a:prstGeom prst="rect">
              <a:avLst/>
            </a:prstGeom>
            <a:noFill/>
            <a:ln w="9525" algn="in">
              <a:noFill/>
              <a:miter lim="800000"/>
              <a:headEnd/>
              <a:tailEnd/>
            </a:ln>
            <a:effectLst/>
          </p:spPr>
        </p:pic>
        <p:pic>
          <p:nvPicPr>
            <p:cNvPr id="12" name="Picture 11"/>
            <p:cNvPicPr>
              <a:picLocks noChangeAspect="1" noChangeArrowheads="1"/>
            </p:cNvPicPr>
            <p:nvPr/>
          </p:nvPicPr>
          <p:blipFill>
            <a:blip r:embed="rId7" cstate="print"/>
            <a:srcRect/>
            <a:stretch>
              <a:fillRect/>
            </a:stretch>
          </p:blipFill>
          <p:spPr bwMode="auto">
            <a:xfrm rot="20659054" flipV="1">
              <a:off x="110642400" y="114128550"/>
              <a:ext cx="1097421" cy="128149"/>
            </a:xfrm>
            <a:prstGeom prst="rect">
              <a:avLst/>
            </a:prstGeom>
            <a:noFill/>
            <a:ln w="9525" algn="in">
              <a:noFill/>
              <a:miter lim="800000"/>
              <a:headEnd/>
              <a:tailEnd/>
            </a:ln>
            <a:effectLst/>
          </p:spPr>
        </p:pic>
        <p:pic>
          <p:nvPicPr>
            <p:cNvPr id="13" name="Picture 12"/>
            <p:cNvPicPr>
              <a:picLocks noChangeAspect="1" noChangeArrowheads="1"/>
            </p:cNvPicPr>
            <p:nvPr/>
          </p:nvPicPr>
          <p:blipFill>
            <a:blip r:embed="rId4" cstate="print"/>
            <a:srcRect/>
            <a:stretch>
              <a:fillRect/>
            </a:stretch>
          </p:blipFill>
          <p:spPr bwMode="auto">
            <a:xfrm rot="10800000" flipH="1">
              <a:off x="112737900" y="113671350"/>
              <a:ext cx="171450" cy="144875"/>
            </a:xfrm>
            <a:prstGeom prst="rect">
              <a:avLst/>
            </a:prstGeom>
            <a:noFill/>
            <a:ln w="9525" algn="in">
              <a:noFill/>
              <a:miter lim="800000"/>
              <a:headEnd/>
              <a:tailEnd/>
            </a:ln>
            <a:effectLst/>
          </p:spPr>
        </p:pic>
        <p:pic>
          <p:nvPicPr>
            <p:cNvPr id="14" name="Picture 13"/>
            <p:cNvPicPr>
              <a:picLocks noChangeAspect="1" noChangeArrowheads="1"/>
            </p:cNvPicPr>
            <p:nvPr/>
          </p:nvPicPr>
          <p:blipFill>
            <a:blip r:embed="rId8" cstate="print"/>
            <a:srcRect/>
            <a:stretch>
              <a:fillRect/>
            </a:stretch>
          </p:blipFill>
          <p:spPr bwMode="auto">
            <a:xfrm rot="10800000">
              <a:off x="112915700" y="113645950"/>
              <a:ext cx="998307" cy="167761"/>
            </a:xfrm>
            <a:prstGeom prst="rect">
              <a:avLst/>
            </a:prstGeom>
            <a:noFill/>
            <a:ln w="9525" algn="in">
              <a:noFill/>
              <a:miter lim="800000"/>
              <a:headEnd/>
              <a:tailEnd/>
            </a:ln>
            <a:effectLst/>
          </p:spPr>
        </p:pic>
        <p:pic>
          <p:nvPicPr>
            <p:cNvPr id="15" name="Picture 14"/>
            <p:cNvPicPr>
              <a:picLocks noChangeAspect="1" noChangeArrowheads="1"/>
            </p:cNvPicPr>
            <p:nvPr/>
          </p:nvPicPr>
          <p:blipFill>
            <a:blip r:embed="rId3" cstate="print"/>
            <a:srcRect/>
            <a:stretch>
              <a:fillRect/>
            </a:stretch>
          </p:blipFill>
          <p:spPr bwMode="auto">
            <a:xfrm rot="10800000">
              <a:off x="113245900" y="113245900"/>
              <a:ext cx="663138" cy="167761"/>
            </a:xfrm>
            <a:prstGeom prst="rect">
              <a:avLst/>
            </a:prstGeom>
            <a:noFill/>
            <a:ln w="9525" algn="in">
              <a:noFill/>
              <a:miter lim="800000"/>
              <a:headEnd/>
              <a:tailEnd/>
            </a:ln>
            <a:effectLst/>
          </p:spPr>
        </p:pic>
        <p:pic>
          <p:nvPicPr>
            <p:cNvPr id="16" name="Picture 15"/>
            <p:cNvPicPr>
              <a:picLocks noChangeAspect="1" noChangeArrowheads="1"/>
            </p:cNvPicPr>
            <p:nvPr/>
          </p:nvPicPr>
          <p:blipFill>
            <a:blip r:embed="rId4" cstate="print"/>
            <a:srcRect/>
            <a:stretch>
              <a:fillRect/>
            </a:stretch>
          </p:blipFill>
          <p:spPr bwMode="auto">
            <a:xfrm rot="10800000" flipH="1">
              <a:off x="113023650" y="113271300"/>
              <a:ext cx="186360" cy="157473"/>
            </a:xfrm>
            <a:prstGeom prst="rect">
              <a:avLst/>
            </a:prstGeom>
            <a:noFill/>
            <a:ln w="9525" algn="in">
              <a:noFill/>
              <a:miter lim="800000"/>
              <a:headEnd/>
              <a:tailEnd/>
            </a:ln>
            <a:effectLst/>
          </p:spPr>
        </p:pic>
      </p:grpSp>
      <p:grpSp>
        <p:nvGrpSpPr>
          <p:cNvPr id="17" name="Group 16"/>
          <p:cNvGrpSpPr>
            <a:grpSpLocks/>
          </p:cNvGrpSpPr>
          <p:nvPr/>
        </p:nvGrpSpPr>
        <p:grpSpPr bwMode="auto">
          <a:xfrm>
            <a:off x="198438" y="4953000"/>
            <a:ext cx="3001962" cy="3886200"/>
            <a:chOff x="106390441" y="105155997"/>
            <a:chExt cx="3688080" cy="4876801"/>
          </a:xfrm>
        </p:grpSpPr>
        <p:pic>
          <p:nvPicPr>
            <p:cNvPr id="18" name="Picture 17"/>
            <p:cNvPicPr>
              <a:picLocks noChangeAspect="1" noChangeArrowheads="1"/>
            </p:cNvPicPr>
            <p:nvPr/>
          </p:nvPicPr>
          <p:blipFill>
            <a:blip r:embed="rId9" cstate="print"/>
            <a:srcRect/>
            <a:stretch>
              <a:fillRect/>
            </a:stretch>
          </p:blipFill>
          <p:spPr bwMode="auto">
            <a:xfrm>
              <a:off x="106901643" y="105155997"/>
              <a:ext cx="2582518" cy="3579077"/>
            </a:xfrm>
            <a:prstGeom prst="rect">
              <a:avLst/>
            </a:prstGeom>
            <a:noFill/>
            <a:ln w="9525" algn="in">
              <a:noFill/>
              <a:miter lim="800000"/>
              <a:headEnd/>
              <a:tailEnd/>
            </a:ln>
            <a:effectLst/>
          </p:spPr>
        </p:pic>
        <p:sp>
          <p:nvSpPr>
            <p:cNvPr id="19" name="Text Box 18"/>
            <p:cNvSpPr txBox="1">
              <a:spLocks noChangeArrowheads="1"/>
            </p:cNvSpPr>
            <p:nvPr/>
          </p:nvSpPr>
          <p:spPr bwMode="auto">
            <a:xfrm>
              <a:off x="106390441" y="108717078"/>
              <a:ext cx="3688080" cy="131572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r>
                <a:rPr lang="en-US" sz="1100" u="none" dirty="0" smtClean="0">
                  <a:solidFill>
                    <a:srgbClr val="000000"/>
                  </a:solidFill>
                  <a:latin typeface="Arial" pitchFamily="34" charset="0"/>
                  <a:cs typeface="Arial" pitchFamily="34" charset="0"/>
                </a:rPr>
                <a:t>Vertical Wire - Omnidirectional antenna. Attach one side of the antenna wire to the black adapter on the Cobra Head. Attach the other side of the Antenna wire to an insulator. Use 550 cord with a weight to toss the insulator high in a tree. Tie the 550 cord off to a tree.   </a:t>
              </a:r>
              <a:endParaRPr lang="en-US" sz="1800" b="0" u="none" dirty="0" smtClean="0">
                <a:solidFill>
                  <a:prstClr val="black"/>
                </a:solidFill>
                <a:latin typeface="Arial" pitchFamily="34" charset="0"/>
                <a:cs typeface="Arial" pitchFamily="34" charset="0"/>
              </a:endParaRPr>
            </a:p>
          </p:txBody>
        </p:sp>
      </p:grpSp>
      <p:grpSp>
        <p:nvGrpSpPr>
          <p:cNvPr id="20" name="Group 19"/>
          <p:cNvGrpSpPr>
            <a:grpSpLocks/>
          </p:cNvGrpSpPr>
          <p:nvPr/>
        </p:nvGrpSpPr>
        <p:grpSpPr bwMode="auto">
          <a:xfrm>
            <a:off x="3352801" y="5029200"/>
            <a:ext cx="3228975" cy="4114800"/>
            <a:chOff x="106322355" y="105469837"/>
            <a:chExt cx="3762483" cy="4532462"/>
          </a:xfrm>
        </p:grpSpPr>
        <p:sp>
          <p:nvSpPr>
            <p:cNvPr id="21" name="Text Box 20"/>
            <p:cNvSpPr txBox="1">
              <a:spLocks noChangeArrowheads="1"/>
            </p:cNvSpPr>
            <p:nvPr/>
          </p:nvSpPr>
          <p:spPr bwMode="auto">
            <a:xfrm>
              <a:off x="106413300" y="107975379"/>
              <a:ext cx="3594101" cy="202692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r>
                <a:rPr lang="en-US" sz="1100" u="none" dirty="0" smtClean="0">
                  <a:solidFill>
                    <a:srgbClr val="000000"/>
                  </a:solidFill>
                  <a:latin typeface="Arial" pitchFamily="34" charset="0"/>
                  <a:cs typeface="Arial" pitchFamily="34" charset="0"/>
                </a:rPr>
                <a:t>Horizontal Long Wire - Directional antenna. Attach one side of the antenna wire to the black adapter on the Cobra Head. Attach the other side of the antenna wire to an insulator that has a 600 ohms resistor   attached to it. Use 550 cord with a weight to toss the insulator &amp; resistor over a tree branch. Tie the insulator &amp; resistor to the bottom of a tree or a stake using 550 cord.   </a:t>
              </a:r>
              <a:endParaRPr lang="en-US" sz="1800" b="0" u="none" dirty="0" smtClean="0">
                <a:solidFill>
                  <a:prstClr val="black"/>
                </a:solidFill>
                <a:latin typeface="Arial" pitchFamily="34" charset="0"/>
                <a:cs typeface="Arial" pitchFamily="34" charset="0"/>
              </a:endParaRPr>
            </a:p>
          </p:txBody>
        </p:sp>
        <p:pic>
          <p:nvPicPr>
            <p:cNvPr id="22" name="Picture 21"/>
            <p:cNvPicPr>
              <a:picLocks noChangeAspect="1" noChangeArrowheads="1"/>
            </p:cNvPicPr>
            <p:nvPr/>
          </p:nvPicPr>
          <p:blipFill>
            <a:blip r:embed="rId10" cstate="print"/>
            <a:srcRect/>
            <a:stretch>
              <a:fillRect/>
            </a:stretch>
          </p:blipFill>
          <p:spPr bwMode="auto">
            <a:xfrm>
              <a:off x="106322355" y="105469837"/>
              <a:ext cx="3762483" cy="2080934"/>
            </a:xfrm>
            <a:prstGeom prst="rect">
              <a:avLst/>
            </a:prstGeom>
            <a:noFill/>
            <a:ln w="9525" algn="in">
              <a:noFill/>
              <a:miter lim="800000"/>
              <a:headEnd/>
              <a:tailEnd/>
            </a:ln>
            <a:effectLst/>
          </p:spPr>
        </p:pic>
        <p:pic>
          <p:nvPicPr>
            <p:cNvPr id="23" name="Picture 22"/>
            <p:cNvPicPr>
              <a:picLocks noChangeAspect="1" noChangeArrowheads="1"/>
            </p:cNvPicPr>
            <p:nvPr/>
          </p:nvPicPr>
          <p:blipFill>
            <a:blip r:embed="rId3" cstate="print"/>
            <a:srcRect/>
            <a:stretch>
              <a:fillRect/>
            </a:stretch>
          </p:blipFill>
          <p:spPr bwMode="auto">
            <a:xfrm>
              <a:off x="107203412" y="106992383"/>
              <a:ext cx="663138" cy="167761"/>
            </a:xfrm>
            <a:prstGeom prst="rect">
              <a:avLst/>
            </a:prstGeom>
            <a:noFill/>
            <a:ln w="9525" algn="in">
              <a:noFill/>
              <a:miter lim="800000"/>
              <a:headEnd/>
              <a:tailEnd/>
            </a:ln>
            <a:effectLst/>
          </p:spPr>
        </p:pic>
        <p:pic>
          <p:nvPicPr>
            <p:cNvPr id="24" name="Picture 23"/>
            <p:cNvPicPr>
              <a:picLocks noChangeAspect="1" noChangeArrowheads="1"/>
            </p:cNvPicPr>
            <p:nvPr/>
          </p:nvPicPr>
          <p:blipFill>
            <a:blip r:embed="rId4" cstate="print"/>
            <a:srcRect/>
            <a:stretch>
              <a:fillRect/>
            </a:stretch>
          </p:blipFill>
          <p:spPr bwMode="auto">
            <a:xfrm rot="10800000" flipH="1">
              <a:off x="107020563" y="107022399"/>
              <a:ext cx="179586" cy="151750"/>
            </a:xfrm>
            <a:prstGeom prst="rect">
              <a:avLst/>
            </a:prstGeom>
            <a:noFill/>
            <a:ln w="9525" algn="in">
              <a:noFill/>
              <a:miter lim="800000"/>
              <a:headEnd/>
              <a:tailEnd/>
            </a:ln>
            <a:effectLst/>
          </p:spPr>
        </p:pic>
        <p:pic>
          <p:nvPicPr>
            <p:cNvPr id="25" name="Picture 24"/>
            <p:cNvPicPr>
              <a:picLocks noChangeAspect="1" noChangeArrowheads="1"/>
            </p:cNvPicPr>
            <p:nvPr/>
          </p:nvPicPr>
          <p:blipFill>
            <a:blip r:embed="rId11" cstate="print"/>
            <a:srcRect/>
            <a:stretch>
              <a:fillRect/>
            </a:stretch>
          </p:blipFill>
          <p:spPr bwMode="auto">
            <a:xfrm>
              <a:off x="107560762" y="106222835"/>
              <a:ext cx="792381" cy="175312"/>
            </a:xfrm>
            <a:prstGeom prst="rect">
              <a:avLst/>
            </a:prstGeom>
            <a:noFill/>
            <a:ln w="9525" algn="in">
              <a:noFill/>
              <a:miter lim="800000"/>
              <a:headEnd/>
              <a:tailEnd/>
            </a:ln>
            <a:effectLst/>
          </p:spPr>
        </p:pic>
        <p:pic>
          <p:nvPicPr>
            <p:cNvPr id="26" name="Picture 25"/>
            <p:cNvPicPr>
              <a:picLocks noChangeAspect="1" noChangeArrowheads="1"/>
            </p:cNvPicPr>
            <p:nvPr/>
          </p:nvPicPr>
          <p:blipFill>
            <a:blip r:embed="rId4" cstate="print"/>
            <a:srcRect/>
            <a:stretch>
              <a:fillRect/>
            </a:stretch>
          </p:blipFill>
          <p:spPr bwMode="auto">
            <a:xfrm rot="10800000" flipH="1">
              <a:off x="107325801" y="106233216"/>
              <a:ext cx="190692" cy="161134"/>
            </a:xfrm>
            <a:prstGeom prst="rect">
              <a:avLst/>
            </a:prstGeom>
            <a:noFill/>
            <a:ln w="9525" algn="in">
              <a:noFill/>
              <a:miter lim="800000"/>
              <a:headEnd/>
              <a:tailEnd/>
            </a:ln>
            <a:effectLst/>
          </p:spPr>
        </p:pic>
        <p:pic>
          <p:nvPicPr>
            <p:cNvPr id="27" name="Picture 26"/>
            <p:cNvPicPr>
              <a:picLocks noChangeAspect="1" noChangeArrowheads="1"/>
            </p:cNvPicPr>
            <p:nvPr/>
          </p:nvPicPr>
          <p:blipFill>
            <a:blip r:embed="rId12" cstate="print"/>
            <a:srcRect/>
            <a:stretch>
              <a:fillRect/>
            </a:stretch>
          </p:blipFill>
          <p:spPr bwMode="auto">
            <a:xfrm>
              <a:off x="108586497" y="106626744"/>
              <a:ext cx="739048" cy="373333"/>
            </a:xfrm>
            <a:prstGeom prst="rect">
              <a:avLst/>
            </a:prstGeom>
            <a:noFill/>
            <a:ln w="9525" algn="in">
              <a:noFill/>
              <a:miter lim="800000"/>
              <a:headEnd/>
              <a:tailEnd/>
            </a:ln>
            <a:effectLst/>
          </p:spPr>
        </p:pic>
      </p:grpSp>
      <p:sp>
        <p:nvSpPr>
          <p:cNvPr id="29" name="Text Box 3"/>
          <p:cNvSpPr txBox="1">
            <a:spLocks noChangeArrowheads="1"/>
          </p:cNvSpPr>
          <p:nvPr/>
        </p:nvSpPr>
        <p:spPr bwMode="auto">
          <a:xfrm>
            <a:off x="0" y="0"/>
            <a:ext cx="6858000" cy="457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algn="ctr"/>
            <a:r>
              <a:rPr lang="en-US" sz="2000" b="1"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DISMOUNTED COMMUNICATIONS/</a:t>
            </a:r>
          </a:p>
          <a:p>
            <a:pPr algn="ctr"/>
            <a:r>
              <a:rPr lang="en-US" sz="2000" b="1"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FIELD EXPEDIENT ANTENNAS </a:t>
            </a:r>
            <a:endParaRPr lang="en-US" sz="2400" b="1" i="1" dirty="0" smtClean="0">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00542E4-8F50-4833-A6BF-AB77FC5F63F1}" type="slidenum">
              <a:rPr lang="en-US" smtClean="0">
                <a:solidFill>
                  <a:srgbClr val="000000"/>
                </a:solidFill>
              </a:rPr>
              <a:pPr>
                <a:defRPr/>
              </a:pPr>
              <a:t>71</a:t>
            </a:fld>
            <a:endParaRPr lang="en-US" dirty="0">
              <a:solidFill>
                <a:srgbClr val="000000"/>
              </a:solidFill>
            </a:endParaRPr>
          </a:p>
        </p:txBody>
      </p:sp>
      <p:grpSp>
        <p:nvGrpSpPr>
          <p:cNvPr id="3" name="Group 27"/>
          <p:cNvGrpSpPr>
            <a:grpSpLocks/>
          </p:cNvGrpSpPr>
          <p:nvPr/>
        </p:nvGrpSpPr>
        <p:grpSpPr bwMode="auto">
          <a:xfrm>
            <a:off x="304800" y="1295400"/>
            <a:ext cx="2743200" cy="4343400"/>
            <a:chOff x="110331250" y="105244899"/>
            <a:chExt cx="3613150" cy="4599579"/>
          </a:xfrm>
        </p:grpSpPr>
        <p:pic>
          <p:nvPicPr>
            <p:cNvPr id="4" name="Picture 28"/>
            <p:cNvPicPr>
              <a:picLocks noChangeAspect="1" noChangeArrowheads="1"/>
            </p:cNvPicPr>
            <p:nvPr/>
          </p:nvPicPr>
          <p:blipFill>
            <a:blip r:embed="rId2" cstate="print"/>
            <a:srcRect/>
            <a:stretch>
              <a:fillRect/>
            </a:stretch>
          </p:blipFill>
          <p:spPr bwMode="auto">
            <a:xfrm>
              <a:off x="110337600" y="105244899"/>
              <a:ext cx="3606800" cy="2453280"/>
            </a:xfrm>
            <a:prstGeom prst="rect">
              <a:avLst/>
            </a:prstGeom>
            <a:noFill/>
            <a:ln w="9525" algn="in">
              <a:noFill/>
              <a:miter lim="800000"/>
              <a:headEnd/>
              <a:tailEnd/>
            </a:ln>
            <a:effectLst/>
          </p:spPr>
        </p:pic>
        <p:sp>
          <p:nvSpPr>
            <p:cNvPr id="5" name="Text Box 29"/>
            <p:cNvSpPr txBox="1">
              <a:spLocks noChangeArrowheads="1"/>
            </p:cNvSpPr>
            <p:nvPr/>
          </p:nvSpPr>
          <p:spPr bwMode="auto">
            <a:xfrm>
              <a:off x="110331250" y="107817558"/>
              <a:ext cx="3592829" cy="202692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algn="ctr"/>
              <a:r>
                <a:rPr lang="en-US" sz="1100" u="none" dirty="0" smtClean="0">
                  <a:solidFill>
                    <a:srgbClr val="000000"/>
                  </a:solidFill>
                  <a:latin typeface="Arial" pitchFamily="34" charset="0"/>
                  <a:cs typeface="Arial" pitchFamily="34" charset="0"/>
                </a:rPr>
                <a:t>REPAIR PROCEDURES FOR WHIP ANTENNA</a:t>
              </a:r>
            </a:p>
            <a:p>
              <a:r>
                <a:rPr lang="en-US" sz="1100" u="none" dirty="0" smtClean="0">
                  <a:solidFill>
                    <a:srgbClr val="000000"/>
                  </a:solidFill>
                  <a:latin typeface="Arial" pitchFamily="34" charset="0"/>
                  <a:cs typeface="Arial" pitchFamily="34" charset="0"/>
                </a:rPr>
                <a:t>A) Remove paint and clean sections to be joined. Place sections together and secure using bare wire or tape. B) If whip is badly damaged use wire of same length. RTO removes plastic around lower end of wire, twists conductors together, pushes them into antenna base and secures them with a piece of wood material. RTO supports antenna wire with a tree or a pole. </a:t>
              </a:r>
            </a:p>
            <a:p>
              <a:endParaRPr lang="en-US" sz="1800" b="0" u="none" dirty="0" smtClean="0">
                <a:solidFill>
                  <a:prstClr val="black"/>
                </a:solidFill>
                <a:latin typeface="Arial" pitchFamily="34" charset="0"/>
                <a:cs typeface="Arial" pitchFamily="34" charset="0"/>
              </a:endParaRPr>
            </a:p>
          </p:txBody>
        </p:sp>
      </p:grpSp>
      <p:graphicFrame>
        <p:nvGraphicFramePr>
          <p:cNvPr id="6" name="Table 5"/>
          <p:cNvGraphicFramePr>
            <a:graphicFrameLocks noGrp="1"/>
          </p:cNvGraphicFramePr>
          <p:nvPr/>
        </p:nvGraphicFramePr>
        <p:xfrm>
          <a:off x="3094990" y="1424547"/>
          <a:ext cx="3686811" cy="1389913"/>
        </p:xfrm>
        <a:graphic>
          <a:graphicData uri="http://schemas.openxmlformats.org/drawingml/2006/table">
            <a:tbl>
              <a:tblPr/>
              <a:tblGrid>
                <a:gridCol w="958296"/>
                <a:gridCol w="939219"/>
                <a:gridCol w="753758"/>
                <a:gridCol w="1035538"/>
              </a:tblGrid>
              <a:tr h="272669">
                <a:tc gridSpan="4">
                  <a:txBody>
                    <a:bodyPr/>
                    <a:lstStyle/>
                    <a:p>
                      <a:pPr marR="0" indent="0" algn="ctr" rtl="0">
                        <a:lnSpc>
                          <a:spcPct val="119000"/>
                        </a:lnSpc>
                        <a:spcBef>
                          <a:spcPts val="0"/>
                        </a:spcBef>
                        <a:spcAft>
                          <a:spcPts val="600"/>
                        </a:spcAft>
                      </a:pPr>
                      <a:r>
                        <a:rPr lang="en-US" sz="1100" b="1" kern="1400" cap="all" dirty="0">
                          <a:solidFill>
                            <a:srgbClr val="000000"/>
                          </a:solidFill>
                          <a:latin typeface="Arial"/>
                        </a:rPr>
                        <a:t>Characteristics</a:t>
                      </a:r>
                      <a:endParaRPr lang="en-US" sz="1100" kern="1400" dirty="0">
                        <a:solidFill>
                          <a:srgbClr val="000000"/>
                        </a:solidFill>
                        <a:latin typeface="Calibri"/>
                      </a:endParaRPr>
                    </a:p>
                  </a:txBody>
                  <a:tcPr marL="36576" marR="36576" marT="36576" marB="36576">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9237">
                <a:tc>
                  <a:txBody>
                    <a:bodyPr/>
                    <a:lstStyle/>
                    <a:p>
                      <a:pPr marR="0" indent="0" algn="ctr" rtl="0">
                        <a:lnSpc>
                          <a:spcPct val="119000"/>
                        </a:lnSpc>
                        <a:spcBef>
                          <a:spcPts val="0"/>
                        </a:spcBef>
                        <a:spcAft>
                          <a:spcPts val="600"/>
                        </a:spcAft>
                      </a:pPr>
                      <a:r>
                        <a:rPr lang="en-US" sz="1100" b="1" kern="1400">
                          <a:solidFill>
                            <a:srgbClr val="000000"/>
                          </a:solidFill>
                          <a:latin typeface="Arial"/>
                        </a:rPr>
                        <a:t>RADIO</a:t>
                      </a:r>
                      <a:endParaRPr lang="en-US" sz="1100" kern="1400">
                        <a:solidFill>
                          <a:srgbClr val="000000"/>
                        </a:solidFill>
                        <a:latin typeface="Calibri"/>
                      </a:endParaRPr>
                    </a:p>
                  </a:txBody>
                  <a:tcPr marL="36576" marR="36576" marT="36576" marB="36576">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100" b="1" kern="1400">
                          <a:solidFill>
                            <a:srgbClr val="000000"/>
                          </a:solidFill>
                          <a:latin typeface="Arial"/>
                        </a:rPr>
                        <a:t>OP. FREQS </a:t>
                      </a:r>
                      <a:endParaRPr lang="en-US" sz="1100" kern="1400">
                        <a:solidFill>
                          <a:srgbClr val="000000"/>
                        </a:solidFill>
                        <a:latin typeface="Calibri"/>
                      </a:endParaRPr>
                    </a:p>
                  </a:txBody>
                  <a:tcPr marL="36576" marR="36576" marT="36576" marB="36576">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100" b="1" kern="1400" dirty="0">
                          <a:solidFill>
                            <a:srgbClr val="000000"/>
                          </a:solidFill>
                          <a:latin typeface="Arial"/>
                        </a:rPr>
                        <a:t>MAX PW </a:t>
                      </a:r>
                      <a:endParaRPr lang="en-US" sz="1100" kern="1400" dirty="0">
                        <a:solidFill>
                          <a:srgbClr val="000000"/>
                        </a:solidFill>
                        <a:latin typeface="Calibri"/>
                      </a:endParaRPr>
                    </a:p>
                  </a:txBody>
                  <a:tcPr marL="36576" marR="36576" marT="36576" marB="36576">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100" b="1" kern="1400">
                          <a:solidFill>
                            <a:srgbClr val="000000"/>
                          </a:solidFill>
                          <a:latin typeface="Arial"/>
                        </a:rPr>
                        <a:t>VEH. KIT </a:t>
                      </a:r>
                      <a:endParaRPr lang="en-US" sz="1100" kern="1400">
                        <a:solidFill>
                          <a:srgbClr val="000000"/>
                        </a:solidFill>
                        <a:latin typeface="Calibri"/>
                      </a:endParaRPr>
                    </a:p>
                  </a:txBody>
                  <a:tcPr marL="36576" marR="36576" marT="36576" marB="36576">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2669">
                <a:tc>
                  <a:txBody>
                    <a:bodyPr/>
                    <a:lstStyle/>
                    <a:p>
                      <a:pPr marR="0" indent="0" algn="l" rtl="0">
                        <a:lnSpc>
                          <a:spcPct val="119000"/>
                        </a:lnSpc>
                        <a:spcBef>
                          <a:spcPts val="0"/>
                        </a:spcBef>
                        <a:spcAft>
                          <a:spcPts val="600"/>
                        </a:spcAft>
                      </a:pPr>
                      <a:r>
                        <a:rPr lang="en-US" sz="1100" b="1" kern="1400">
                          <a:solidFill>
                            <a:srgbClr val="000000"/>
                          </a:solidFill>
                          <a:latin typeface="Arial"/>
                        </a:rPr>
                        <a:t>AN/PRC 150 </a:t>
                      </a:r>
                      <a:endParaRPr lang="en-US" sz="1100" kern="1400">
                        <a:solidFill>
                          <a:srgbClr val="000000"/>
                        </a:solidFill>
                        <a:latin typeface="Calibri"/>
                      </a:endParaRPr>
                    </a:p>
                  </a:txBody>
                  <a:tcPr marL="36576" marR="36576" marT="36576" marB="36576">
                    <a:lnL>
                      <a:noFill/>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100" b="1" kern="1400" dirty="0">
                          <a:solidFill>
                            <a:srgbClr val="000000"/>
                          </a:solidFill>
                          <a:latin typeface="Arial"/>
                        </a:rPr>
                        <a:t>1.6-60 MHz</a:t>
                      </a:r>
                      <a:endParaRPr lang="en-US" sz="1100" kern="1400" dirty="0">
                        <a:solidFill>
                          <a:srgbClr val="000000"/>
                        </a:solidFill>
                        <a:latin typeface="Calibri"/>
                      </a:endParaRPr>
                    </a:p>
                  </a:txBody>
                  <a:tcPr marL="36576" marR="36576" marT="36576" marB="36576">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100" b="1" kern="1400">
                          <a:solidFill>
                            <a:srgbClr val="000000"/>
                          </a:solidFill>
                          <a:latin typeface="Arial"/>
                        </a:rPr>
                        <a:t>20Watts</a:t>
                      </a:r>
                      <a:endParaRPr lang="en-US" sz="1100" kern="1400">
                        <a:solidFill>
                          <a:srgbClr val="000000"/>
                        </a:solidFill>
                        <a:latin typeface="Calibri"/>
                      </a:endParaRPr>
                    </a:p>
                  </a:txBody>
                  <a:tcPr marL="36576" marR="36576" marT="36576" marB="36576">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100" b="1" kern="1400" dirty="0">
                          <a:solidFill>
                            <a:srgbClr val="000000"/>
                          </a:solidFill>
                          <a:latin typeface="Arial"/>
                        </a:rPr>
                        <a:t>AN/VRC-104</a:t>
                      </a:r>
                      <a:endParaRPr lang="en-US" sz="1100" kern="1400" dirty="0">
                        <a:solidFill>
                          <a:srgbClr val="000000"/>
                        </a:solidFill>
                        <a:latin typeface="Calibri"/>
                      </a:endParaRPr>
                    </a:p>
                  </a:txBody>
                  <a:tcPr marL="36576" marR="36576" marT="36576" marB="36576">
                    <a:lnL w="6350" cap="flat" cmpd="sng" algn="ctr">
                      <a:solidFill>
                        <a:srgbClr val="80808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272669">
                <a:tc>
                  <a:txBody>
                    <a:bodyPr/>
                    <a:lstStyle/>
                    <a:p>
                      <a:pPr marR="0" indent="0" algn="l" rtl="0">
                        <a:lnSpc>
                          <a:spcPct val="119000"/>
                        </a:lnSpc>
                        <a:spcBef>
                          <a:spcPts val="0"/>
                        </a:spcBef>
                        <a:spcAft>
                          <a:spcPts val="600"/>
                        </a:spcAft>
                      </a:pPr>
                      <a:r>
                        <a:rPr lang="en-US" sz="1100" b="1" kern="1400">
                          <a:solidFill>
                            <a:srgbClr val="000000"/>
                          </a:solidFill>
                          <a:latin typeface="Arial"/>
                        </a:rPr>
                        <a:t>AN/PRC 119 </a:t>
                      </a:r>
                      <a:endParaRPr lang="en-US" sz="1100" kern="1400">
                        <a:solidFill>
                          <a:srgbClr val="000000"/>
                        </a:solidFill>
                        <a:latin typeface="Calibri"/>
                      </a:endParaRPr>
                    </a:p>
                  </a:txBody>
                  <a:tcPr marL="36576" marR="36576" marT="36576" marB="36576">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100" b="1" kern="1400">
                          <a:solidFill>
                            <a:srgbClr val="000000"/>
                          </a:solidFill>
                          <a:latin typeface="Arial"/>
                        </a:rPr>
                        <a:t>30-88 MHz</a:t>
                      </a:r>
                      <a:endParaRPr lang="en-US" sz="1100" kern="1400">
                        <a:solidFill>
                          <a:srgbClr val="000000"/>
                        </a:solidFill>
                        <a:latin typeface="Calibri"/>
                      </a:endParaRPr>
                    </a:p>
                  </a:txBody>
                  <a:tcPr marL="36576" marR="36576" marT="36576" marB="36576">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100" b="1" kern="1400">
                          <a:solidFill>
                            <a:srgbClr val="000000"/>
                          </a:solidFill>
                          <a:latin typeface="Arial"/>
                        </a:rPr>
                        <a:t>4Watts</a:t>
                      </a:r>
                      <a:endParaRPr lang="en-US" sz="1100" kern="1400">
                        <a:solidFill>
                          <a:srgbClr val="000000"/>
                        </a:solidFill>
                        <a:latin typeface="Calibri"/>
                      </a:endParaRPr>
                    </a:p>
                  </a:txBody>
                  <a:tcPr marL="36576" marR="36576" marT="36576" marB="36576">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100" b="1" kern="1400">
                          <a:solidFill>
                            <a:srgbClr val="000000"/>
                          </a:solidFill>
                          <a:latin typeface="Arial"/>
                        </a:rPr>
                        <a:t>VRC-89/92</a:t>
                      </a:r>
                      <a:endParaRPr lang="en-US" sz="1100" kern="1400">
                        <a:solidFill>
                          <a:srgbClr val="000000"/>
                        </a:solidFill>
                        <a:latin typeface="Calibri"/>
                      </a:endParaRPr>
                    </a:p>
                  </a:txBody>
                  <a:tcPr marL="36576" marR="36576" marT="36576" marB="36576">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272669">
                <a:tc>
                  <a:txBody>
                    <a:bodyPr/>
                    <a:lstStyle/>
                    <a:p>
                      <a:pPr marR="0" indent="0" algn="l" rtl="0">
                        <a:lnSpc>
                          <a:spcPct val="119000"/>
                        </a:lnSpc>
                        <a:spcBef>
                          <a:spcPts val="0"/>
                        </a:spcBef>
                        <a:spcAft>
                          <a:spcPts val="600"/>
                        </a:spcAft>
                      </a:pPr>
                      <a:r>
                        <a:rPr lang="en-US" sz="1100" b="1" kern="1400">
                          <a:solidFill>
                            <a:srgbClr val="000000"/>
                          </a:solidFill>
                          <a:latin typeface="Arial"/>
                        </a:rPr>
                        <a:t>AN/PRC 148 </a:t>
                      </a:r>
                      <a:endParaRPr lang="en-US" sz="1100" kern="1400">
                        <a:solidFill>
                          <a:srgbClr val="000000"/>
                        </a:solidFill>
                        <a:latin typeface="Calibri"/>
                      </a:endParaRPr>
                    </a:p>
                  </a:txBody>
                  <a:tcPr marL="36576" marR="36576" marT="36576" marB="36576">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100" b="1" kern="1400">
                          <a:solidFill>
                            <a:srgbClr val="000000"/>
                          </a:solidFill>
                          <a:latin typeface="Arial"/>
                        </a:rPr>
                        <a:t>30-512 MHz</a:t>
                      </a:r>
                      <a:endParaRPr lang="en-US" sz="1100" kern="1400">
                        <a:solidFill>
                          <a:srgbClr val="000000"/>
                        </a:solidFill>
                        <a:latin typeface="Calibri"/>
                      </a:endParaRPr>
                    </a:p>
                  </a:txBody>
                  <a:tcPr marL="36576" marR="36576" marT="36576" marB="36576">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100" b="1" kern="1400">
                          <a:solidFill>
                            <a:srgbClr val="000000"/>
                          </a:solidFill>
                          <a:latin typeface="Arial"/>
                        </a:rPr>
                        <a:t>5Watts</a:t>
                      </a:r>
                      <a:endParaRPr lang="en-US" sz="1100" kern="1400">
                        <a:solidFill>
                          <a:srgbClr val="000000"/>
                        </a:solidFill>
                        <a:latin typeface="Calibri"/>
                      </a:endParaRPr>
                    </a:p>
                  </a:txBody>
                  <a:tcPr marL="36576" marR="36576" marT="36576" marB="36576">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100" b="1" kern="1400" dirty="0">
                          <a:solidFill>
                            <a:srgbClr val="000000"/>
                          </a:solidFill>
                          <a:latin typeface="Arial"/>
                        </a:rPr>
                        <a:t>AN/VRC-111</a:t>
                      </a:r>
                      <a:endParaRPr lang="en-US" sz="1100" kern="1400" dirty="0">
                        <a:solidFill>
                          <a:srgbClr val="000000"/>
                        </a:solidFill>
                        <a:latin typeface="Calibri"/>
                      </a:endParaRPr>
                    </a:p>
                  </a:txBody>
                  <a:tcPr marL="36576" marR="36576" marT="36576" marB="36576">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bl>
          </a:graphicData>
        </a:graphic>
      </p:graphicFrame>
      <p:graphicFrame>
        <p:nvGraphicFramePr>
          <p:cNvPr id="7" name="Table 6"/>
          <p:cNvGraphicFramePr>
            <a:graphicFrameLocks noGrp="1"/>
          </p:cNvGraphicFramePr>
          <p:nvPr/>
        </p:nvGraphicFramePr>
        <p:xfrm>
          <a:off x="3048001" y="2948546"/>
          <a:ext cx="3719576" cy="1394854"/>
        </p:xfrm>
        <a:graphic>
          <a:graphicData uri="http://schemas.openxmlformats.org/drawingml/2006/table">
            <a:tbl>
              <a:tblPr/>
              <a:tblGrid>
                <a:gridCol w="1128228"/>
                <a:gridCol w="623062"/>
                <a:gridCol w="685814"/>
                <a:gridCol w="685814"/>
                <a:gridCol w="596658"/>
              </a:tblGrid>
              <a:tr h="274853">
                <a:tc gridSpan="5">
                  <a:txBody>
                    <a:bodyPr/>
                    <a:lstStyle/>
                    <a:p>
                      <a:pPr marR="0" indent="0" algn="ctr" rtl="0">
                        <a:lnSpc>
                          <a:spcPct val="119000"/>
                        </a:lnSpc>
                        <a:spcBef>
                          <a:spcPts val="0"/>
                        </a:spcBef>
                        <a:spcAft>
                          <a:spcPts val="600"/>
                        </a:spcAft>
                      </a:pPr>
                      <a:r>
                        <a:rPr lang="en-US" sz="1100" b="1" kern="1400" cap="all" dirty="0">
                          <a:solidFill>
                            <a:srgbClr val="000000"/>
                          </a:solidFill>
                          <a:latin typeface="Arial"/>
                        </a:rPr>
                        <a:t>Interoperability </a:t>
                      </a:r>
                      <a:endParaRPr lang="en-US" sz="1100" kern="1400" dirty="0">
                        <a:solidFill>
                          <a:srgbClr val="000000"/>
                        </a:solidFill>
                        <a:latin typeface="Calibri"/>
                      </a:endParaRPr>
                    </a:p>
                  </a:txBody>
                  <a:tcPr marL="36576" marR="36576" marT="36576" marB="36576">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2669">
                <a:tc>
                  <a:txBody>
                    <a:bodyPr/>
                    <a:lstStyle/>
                    <a:p>
                      <a:pPr marR="0" indent="0" algn="ctr" rtl="0">
                        <a:lnSpc>
                          <a:spcPct val="119000"/>
                        </a:lnSpc>
                        <a:spcBef>
                          <a:spcPts val="0"/>
                        </a:spcBef>
                        <a:spcAft>
                          <a:spcPts val="600"/>
                        </a:spcAft>
                      </a:pPr>
                      <a:r>
                        <a:rPr lang="en-US" sz="1100" b="1" kern="1400">
                          <a:solidFill>
                            <a:srgbClr val="000000"/>
                          </a:solidFill>
                          <a:latin typeface="Arial"/>
                        </a:rPr>
                        <a:t>RADIO</a:t>
                      </a:r>
                      <a:endParaRPr lang="en-US" sz="1100" kern="1400">
                        <a:solidFill>
                          <a:srgbClr val="000000"/>
                        </a:solidFill>
                        <a:latin typeface="Calibri"/>
                      </a:endParaRPr>
                    </a:p>
                  </a:txBody>
                  <a:tcPr marL="36576" marR="36576" marT="36576" marB="36576">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b="1" kern="1400" dirty="0">
                          <a:solidFill>
                            <a:srgbClr val="000000"/>
                          </a:solidFill>
                          <a:latin typeface="Arial"/>
                        </a:rPr>
                        <a:t>VHF</a:t>
                      </a:r>
                      <a:endParaRPr lang="en-US" sz="1100" kern="1400" dirty="0">
                        <a:solidFill>
                          <a:srgbClr val="000000"/>
                        </a:solidFill>
                        <a:latin typeface="Calibri"/>
                      </a:endParaRPr>
                    </a:p>
                  </a:txBody>
                  <a:tcPr marL="36576" marR="36576" marT="36576" marB="36576">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b="1" kern="1400">
                          <a:solidFill>
                            <a:srgbClr val="000000"/>
                          </a:solidFill>
                          <a:latin typeface="Arial"/>
                        </a:rPr>
                        <a:t>PT</a:t>
                      </a:r>
                      <a:endParaRPr lang="en-US" sz="1100" kern="1400">
                        <a:solidFill>
                          <a:srgbClr val="000000"/>
                        </a:solidFill>
                        <a:latin typeface="Calibri"/>
                      </a:endParaRPr>
                    </a:p>
                  </a:txBody>
                  <a:tcPr marL="36576" marR="36576" marT="36576" marB="36576">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b="1" kern="1400">
                          <a:solidFill>
                            <a:srgbClr val="000000"/>
                          </a:solidFill>
                          <a:latin typeface="Arial"/>
                        </a:rPr>
                        <a:t>CT</a:t>
                      </a:r>
                      <a:endParaRPr lang="en-US" sz="1100" kern="1400">
                        <a:solidFill>
                          <a:srgbClr val="000000"/>
                        </a:solidFill>
                        <a:latin typeface="Calibri"/>
                      </a:endParaRPr>
                    </a:p>
                  </a:txBody>
                  <a:tcPr marL="36576" marR="36576" marT="36576" marB="36576">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b="1" kern="1400">
                          <a:solidFill>
                            <a:srgbClr val="000000"/>
                          </a:solidFill>
                          <a:latin typeface="Arial"/>
                        </a:rPr>
                        <a:t>LOS</a:t>
                      </a:r>
                      <a:endParaRPr lang="en-US" sz="1100" kern="1400">
                        <a:solidFill>
                          <a:srgbClr val="000000"/>
                        </a:solidFill>
                        <a:latin typeface="Calibri"/>
                      </a:endParaRPr>
                    </a:p>
                  </a:txBody>
                  <a:tcPr marL="36576" marR="36576" marT="36576" marB="36576">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912">
                <a:tc>
                  <a:txBody>
                    <a:bodyPr/>
                    <a:lstStyle/>
                    <a:p>
                      <a:pPr marR="0" indent="0" algn="l" rtl="0">
                        <a:lnSpc>
                          <a:spcPct val="119000"/>
                        </a:lnSpc>
                        <a:spcBef>
                          <a:spcPts val="0"/>
                        </a:spcBef>
                        <a:spcAft>
                          <a:spcPts val="600"/>
                        </a:spcAft>
                      </a:pPr>
                      <a:r>
                        <a:rPr lang="en-US" sz="1100" b="1" kern="1400">
                          <a:solidFill>
                            <a:srgbClr val="000000"/>
                          </a:solidFill>
                          <a:latin typeface="Arial"/>
                        </a:rPr>
                        <a:t>AN/PRC 150 </a:t>
                      </a:r>
                      <a:endParaRPr lang="en-US" sz="1100" kern="1400">
                        <a:solidFill>
                          <a:srgbClr val="000000"/>
                        </a:solidFill>
                        <a:latin typeface="Calibri"/>
                      </a:endParaRPr>
                    </a:p>
                  </a:txBody>
                  <a:tcPr marL="36576" marR="36576" marT="36576" marB="36576">
                    <a:lnL>
                      <a:noFill/>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b="1" kern="1400">
                          <a:solidFill>
                            <a:srgbClr val="000000"/>
                          </a:solidFill>
                          <a:latin typeface="Arial"/>
                        </a:rPr>
                        <a:t>X</a:t>
                      </a:r>
                      <a:endParaRPr lang="en-US" sz="1100" kern="1400">
                        <a:solidFill>
                          <a:srgbClr val="000000"/>
                        </a:solidFill>
                        <a:latin typeface="Calibri"/>
                      </a:endParaRPr>
                    </a:p>
                  </a:txBody>
                  <a:tcPr marL="36576" marR="36576" marT="36576" marB="36576">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b="1" kern="1400">
                          <a:solidFill>
                            <a:srgbClr val="000000"/>
                          </a:solidFill>
                          <a:latin typeface="Arial"/>
                        </a:rPr>
                        <a:t>X</a:t>
                      </a:r>
                      <a:endParaRPr lang="en-US" sz="1100" kern="1400">
                        <a:solidFill>
                          <a:srgbClr val="000000"/>
                        </a:solidFill>
                        <a:latin typeface="Calibri"/>
                      </a:endParaRPr>
                    </a:p>
                  </a:txBody>
                  <a:tcPr marL="36576" marR="36576" marT="36576" marB="36576">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b="1" kern="1400">
                          <a:solidFill>
                            <a:srgbClr val="000000"/>
                          </a:solidFill>
                          <a:latin typeface="Arial"/>
                        </a:rPr>
                        <a:t>X</a:t>
                      </a:r>
                      <a:endParaRPr lang="en-US" sz="1100" kern="1400">
                        <a:solidFill>
                          <a:srgbClr val="000000"/>
                        </a:solidFill>
                        <a:latin typeface="Calibri"/>
                      </a:endParaRPr>
                    </a:p>
                  </a:txBody>
                  <a:tcPr marL="36576" marR="36576" marT="36576" marB="36576">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b="1" kern="1400">
                          <a:solidFill>
                            <a:srgbClr val="000000"/>
                          </a:solidFill>
                          <a:latin typeface="Arial"/>
                        </a:rPr>
                        <a:t>X</a:t>
                      </a:r>
                      <a:endParaRPr lang="en-US" sz="1100" kern="1400">
                        <a:solidFill>
                          <a:srgbClr val="000000"/>
                        </a:solidFill>
                        <a:latin typeface="Calibri"/>
                      </a:endParaRPr>
                    </a:p>
                  </a:txBody>
                  <a:tcPr marL="36576" marR="36576" marT="36576" marB="36576">
                    <a:lnL w="6350" cap="flat" cmpd="sng" algn="ctr">
                      <a:solidFill>
                        <a:srgbClr val="80808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285751">
                <a:tc>
                  <a:txBody>
                    <a:bodyPr/>
                    <a:lstStyle/>
                    <a:p>
                      <a:pPr marR="0" indent="0" algn="l" rtl="0">
                        <a:lnSpc>
                          <a:spcPct val="119000"/>
                        </a:lnSpc>
                        <a:spcBef>
                          <a:spcPts val="0"/>
                        </a:spcBef>
                        <a:spcAft>
                          <a:spcPts val="600"/>
                        </a:spcAft>
                      </a:pPr>
                      <a:r>
                        <a:rPr lang="en-US" sz="1100" b="1" kern="1400">
                          <a:solidFill>
                            <a:srgbClr val="000000"/>
                          </a:solidFill>
                          <a:latin typeface="Arial"/>
                        </a:rPr>
                        <a:t>AN/PRC 119 </a:t>
                      </a:r>
                      <a:endParaRPr lang="en-US" sz="1100" kern="1400">
                        <a:solidFill>
                          <a:srgbClr val="000000"/>
                        </a:solidFill>
                        <a:latin typeface="Calibri"/>
                      </a:endParaRPr>
                    </a:p>
                  </a:txBody>
                  <a:tcPr marL="36576" marR="36576" marT="36576" marB="36576">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b="1" kern="1400">
                          <a:solidFill>
                            <a:srgbClr val="000000"/>
                          </a:solidFill>
                          <a:latin typeface="Arial"/>
                        </a:rPr>
                        <a:t>X</a:t>
                      </a:r>
                      <a:endParaRPr lang="en-US" sz="1100" kern="1400">
                        <a:solidFill>
                          <a:srgbClr val="000000"/>
                        </a:solidFill>
                        <a:latin typeface="Calibri"/>
                      </a:endParaRPr>
                    </a:p>
                  </a:txBody>
                  <a:tcPr marL="36576" marR="36576" marT="36576" marB="36576">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b="1" kern="1400">
                          <a:solidFill>
                            <a:srgbClr val="000000"/>
                          </a:solidFill>
                          <a:latin typeface="Arial"/>
                        </a:rPr>
                        <a:t>X</a:t>
                      </a:r>
                      <a:endParaRPr lang="en-US" sz="1100" kern="1400">
                        <a:solidFill>
                          <a:srgbClr val="000000"/>
                        </a:solidFill>
                        <a:latin typeface="Calibri"/>
                      </a:endParaRPr>
                    </a:p>
                  </a:txBody>
                  <a:tcPr marL="36576" marR="36576" marT="36576" marB="36576">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b="1" kern="1400">
                          <a:solidFill>
                            <a:srgbClr val="000000"/>
                          </a:solidFill>
                          <a:latin typeface="Arial"/>
                        </a:rPr>
                        <a:t>X</a:t>
                      </a:r>
                      <a:endParaRPr lang="en-US" sz="1100" kern="1400">
                        <a:solidFill>
                          <a:srgbClr val="000000"/>
                        </a:solidFill>
                        <a:latin typeface="Calibri"/>
                      </a:endParaRPr>
                    </a:p>
                  </a:txBody>
                  <a:tcPr marL="36576" marR="36576" marT="36576" marB="36576">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b="1" kern="1400">
                          <a:solidFill>
                            <a:srgbClr val="000000"/>
                          </a:solidFill>
                          <a:latin typeface="Arial"/>
                        </a:rPr>
                        <a:t>X</a:t>
                      </a:r>
                      <a:endParaRPr lang="en-US" sz="1100" kern="1400">
                        <a:solidFill>
                          <a:srgbClr val="000000"/>
                        </a:solidFill>
                        <a:latin typeface="Calibri"/>
                      </a:endParaRPr>
                    </a:p>
                  </a:txBody>
                  <a:tcPr marL="36576" marR="36576" marT="36576" marB="36576">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272669">
                <a:tc>
                  <a:txBody>
                    <a:bodyPr/>
                    <a:lstStyle/>
                    <a:p>
                      <a:pPr marR="0" indent="0" algn="l" rtl="0">
                        <a:lnSpc>
                          <a:spcPct val="119000"/>
                        </a:lnSpc>
                        <a:spcBef>
                          <a:spcPts val="0"/>
                        </a:spcBef>
                        <a:spcAft>
                          <a:spcPts val="600"/>
                        </a:spcAft>
                      </a:pPr>
                      <a:r>
                        <a:rPr lang="en-US" sz="1100" b="1" kern="1400" dirty="0">
                          <a:solidFill>
                            <a:srgbClr val="000000"/>
                          </a:solidFill>
                          <a:latin typeface="Arial"/>
                        </a:rPr>
                        <a:t>AN/PRC 148 </a:t>
                      </a:r>
                      <a:endParaRPr lang="en-US" sz="1100" kern="1400" dirty="0">
                        <a:solidFill>
                          <a:srgbClr val="000000"/>
                        </a:solidFill>
                        <a:latin typeface="Calibri"/>
                      </a:endParaRPr>
                    </a:p>
                  </a:txBody>
                  <a:tcPr marL="36576" marR="36576" marT="36576" marB="36576">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b="1" kern="1400">
                          <a:solidFill>
                            <a:srgbClr val="000000"/>
                          </a:solidFill>
                          <a:latin typeface="Arial"/>
                        </a:rPr>
                        <a:t>X</a:t>
                      </a:r>
                      <a:endParaRPr lang="en-US" sz="1100" kern="1400">
                        <a:solidFill>
                          <a:srgbClr val="000000"/>
                        </a:solidFill>
                        <a:latin typeface="Calibri"/>
                      </a:endParaRPr>
                    </a:p>
                  </a:txBody>
                  <a:tcPr marL="36576" marR="36576" marT="36576" marB="36576">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b="1" kern="1400">
                          <a:solidFill>
                            <a:srgbClr val="000000"/>
                          </a:solidFill>
                          <a:latin typeface="Arial"/>
                        </a:rPr>
                        <a:t>X</a:t>
                      </a:r>
                      <a:endParaRPr lang="en-US" sz="1100" kern="1400">
                        <a:solidFill>
                          <a:srgbClr val="000000"/>
                        </a:solidFill>
                        <a:latin typeface="Calibri"/>
                      </a:endParaRPr>
                    </a:p>
                  </a:txBody>
                  <a:tcPr marL="36576" marR="36576" marT="36576" marB="36576">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b="1" kern="1400">
                          <a:solidFill>
                            <a:srgbClr val="000000"/>
                          </a:solidFill>
                          <a:latin typeface="Arial"/>
                        </a:rPr>
                        <a:t>X</a:t>
                      </a:r>
                      <a:endParaRPr lang="en-US" sz="1100" kern="1400">
                        <a:solidFill>
                          <a:srgbClr val="000000"/>
                        </a:solidFill>
                        <a:latin typeface="Calibri"/>
                      </a:endParaRPr>
                    </a:p>
                  </a:txBody>
                  <a:tcPr marL="36576" marR="36576" marT="36576" marB="36576">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b="1" kern="1400" dirty="0">
                          <a:solidFill>
                            <a:srgbClr val="000000"/>
                          </a:solidFill>
                          <a:latin typeface="Arial"/>
                        </a:rPr>
                        <a:t>X</a:t>
                      </a:r>
                      <a:endParaRPr lang="en-US" sz="1100" kern="1400" dirty="0">
                        <a:solidFill>
                          <a:srgbClr val="000000"/>
                        </a:solidFill>
                        <a:latin typeface="Calibri"/>
                      </a:endParaRPr>
                    </a:p>
                  </a:txBody>
                  <a:tcPr marL="36576" marR="36576" marT="36576" marB="36576">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bl>
          </a:graphicData>
        </a:graphic>
      </p:graphicFrame>
      <p:sp>
        <p:nvSpPr>
          <p:cNvPr id="11" name="Text Box 3"/>
          <p:cNvSpPr txBox="1">
            <a:spLocks noChangeArrowheads="1"/>
          </p:cNvSpPr>
          <p:nvPr/>
        </p:nvSpPr>
        <p:spPr bwMode="auto">
          <a:xfrm>
            <a:off x="0" y="0"/>
            <a:ext cx="6858000" cy="457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algn="ctr"/>
            <a:r>
              <a:rPr lang="en-US" sz="2000" b="1"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DISMOUNTED COMMUNICATIONS/</a:t>
            </a:r>
          </a:p>
          <a:p>
            <a:pPr algn="ctr"/>
            <a:r>
              <a:rPr lang="en-US" sz="2000" b="1"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FIELD EXPEDIENT ANTENNAS </a:t>
            </a:r>
            <a:endParaRPr lang="en-US" sz="2400" b="1" i="1" dirty="0" smtClean="0">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00542E4-8F50-4833-A6BF-AB77FC5F63F1}" type="slidenum">
              <a:rPr lang="en-US" smtClean="0">
                <a:solidFill>
                  <a:srgbClr val="000000"/>
                </a:solidFill>
                <a:latin typeface="Arial" pitchFamily="34" charset="0"/>
                <a:cs typeface="Arial" pitchFamily="34" charset="0"/>
              </a:rPr>
              <a:pPr>
                <a:defRPr/>
              </a:pPr>
              <a:t>72</a:t>
            </a:fld>
            <a:endParaRPr lang="en-US" dirty="0">
              <a:solidFill>
                <a:srgbClr val="000000"/>
              </a:solidFill>
              <a:latin typeface="Arial" pitchFamily="34" charset="0"/>
              <a:cs typeface="Arial" pitchFamily="34" charset="0"/>
            </a:endParaRPr>
          </a:p>
        </p:txBody>
      </p:sp>
      <p:sp>
        <p:nvSpPr>
          <p:cNvPr id="3" name="TextBox 2"/>
          <p:cNvSpPr txBox="1"/>
          <p:nvPr/>
        </p:nvSpPr>
        <p:spPr>
          <a:xfrm>
            <a:off x="0" y="762000"/>
            <a:ext cx="3657600" cy="4778231"/>
          </a:xfrm>
          <a:prstGeom prst="rect">
            <a:avLst/>
          </a:prstGeom>
          <a:noFill/>
        </p:spPr>
        <p:txBody>
          <a:bodyPr wrap="square" rtlCol="0">
            <a:spAutoFit/>
          </a:bodyPr>
          <a:lstStyle/>
          <a:p>
            <a:pPr marL="342900" indent="-342900" algn="ctr"/>
            <a:r>
              <a:rPr lang="en-US" sz="1050" b="0" dirty="0" smtClean="0">
                <a:latin typeface="Arial" pitchFamily="34" charset="0"/>
                <a:cs typeface="Arial" pitchFamily="34" charset="0"/>
              </a:rPr>
              <a:t>INITIAL RADIO SET-UP</a:t>
            </a:r>
          </a:p>
          <a:p>
            <a:pPr marL="342900" indent="-342900">
              <a:buAutoNum type="arabicPeriod"/>
            </a:pPr>
            <a:r>
              <a:rPr lang="en-US" sz="1050" b="0" u="none" dirty="0" smtClean="0">
                <a:latin typeface="Arial" pitchFamily="34" charset="0"/>
                <a:cs typeface="Arial" pitchFamily="34" charset="0"/>
              </a:rPr>
              <a:t>Attach Batteries and battery box to AN/PRC 150</a:t>
            </a:r>
          </a:p>
          <a:p>
            <a:pPr marL="342900" indent="-342900">
              <a:buAutoNum type="arabicPeriod"/>
            </a:pPr>
            <a:r>
              <a:rPr lang="en-US" sz="1050" b="0" u="none" dirty="0" smtClean="0">
                <a:latin typeface="Arial" pitchFamily="34" charset="0"/>
                <a:cs typeface="Arial" pitchFamily="34" charset="0"/>
              </a:rPr>
              <a:t>Connect H-250/U handset to the radio J1/Audio</a:t>
            </a:r>
          </a:p>
          <a:p>
            <a:pPr marL="342900" indent="-342900">
              <a:buAutoNum type="arabicPeriod"/>
            </a:pPr>
            <a:r>
              <a:rPr lang="en-US" sz="1050" b="0" u="none" dirty="0" smtClean="0">
                <a:latin typeface="Arial" pitchFamily="34" charset="0"/>
                <a:cs typeface="Arial" pitchFamily="34" charset="0"/>
              </a:rPr>
              <a:t>Connect Antenna to the J7 Antenna connector</a:t>
            </a:r>
          </a:p>
          <a:p>
            <a:pPr marL="342900" indent="-342900"/>
            <a:endParaRPr lang="en-US" sz="1050" b="0" u="none" dirty="0" smtClean="0">
              <a:latin typeface="Arial" pitchFamily="34" charset="0"/>
              <a:cs typeface="Arial" pitchFamily="34" charset="0"/>
            </a:endParaRPr>
          </a:p>
          <a:p>
            <a:pPr marL="342900" indent="-342900" algn="ctr"/>
            <a:r>
              <a:rPr lang="en-US" sz="1050" b="0" dirty="0" smtClean="0">
                <a:latin typeface="Arial" pitchFamily="34" charset="0"/>
                <a:cs typeface="Arial" pitchFamily="34" charset="0"/>
              </a:rPr>
              <a:t>PREPARING TO LOAD COMSEC WITH SKL</a:t>
            </a:r>
          </a:p>
          <a:p>
            <a:pPr marL="457200" indent="-457200">
              <a:buFont typeface="+mj-lt"/>
              <a:buAutoNum type="arabicPeriod"/>
            </a:pPr>
            <a:r>
              <a:rPr lang="en-US" sz="1050" b="0" u="none" dirty="0" smtClean="0">
                <a:latin typeface="Arial" pitchFamily="34" charset="0"/>
                <a:cs typeface="Arial" pitchFamily="34" charset="0"/>
              </a:rPr>
              <a:t>Place the function switch to PT position, radio will initialize.</a:t>
            </a:r>
          </a:p>
          <a:p>
            <a:pPr marL="457200" indent="-457200">
              <a:buFont typeface="+mj-lt"/>
              <a:buAutoNum type="arabicPeriod"/>
            </a:pPr>
            <a:r>
              <a:rPr lang="en-US" sz="1050" b="0" u="none" dirty="0" smtClean="0">
                <a:latin typeface="Arial" pitchFamily="34" charset="0"/>
                <a:cs typeface="Arial" pitchFamily="34" charset="0"/>
              </a:rPr>
              <a:t>Place the function switch to LD (load) position</a:t>
            </a:r>
          </a:p>
          <a:p>
            <a:pPr marL="457200" indent="-457200">
              <a:buFont typeface="+mj-lt"/>
              <a:buAutoNum type="arabicPeriod"/>
            </a:pPr>
            <a:r>
              <a:rPr lang="en-US" sz="1050" b="0" u="none" dirty="0" smtClean="0">
                <a:latin typeface="Arial" pitchFamily="34" charset="0"/>
                <a:cs typeface="Arial" pitchFamily="34" charset="0"/>
              </a:rPr>
              <a:t>One the AN/PRC-150 is set to LD position, the radio is offline and the J18 FILL port is configured to interface wit the COMSEC fill device.</a:t>
            </a:r>
          </a:p>
          <a:p>
            <a:pPr marL="457200" indent="-457200">
              <a:buFont typeface="+mj-lt"/>
              <a:buAutoNum type="arabicPeriod"/>
            </a:pPr>
            <a:r>
              <a:rPr lang="en-US" sz="1050" b="0" u="none" dirty="0" smtClean="0">
                <a:latin typeface="Arial" pitchFamily="34" charset="0"/>
                <a:cs typeface="Arial" pitchFamily="34" charset="0"/>
              </a:rPr>
              <a:t>Connect fill device to J18 FILL connector using a fill cable.</a:t>
            </a:r>
          </a:p>
          <a:p>
            <a:pPr marL="457200" indent="-457200">
              <a:buFont typeface="+mj-lt"/>
              <a:buAutoNum type="arabicPeriod"/>
            </a:pPr>
            <a:r>
              <a:rPr lang="en-US" sz="1050" b="0" u="none" dirty="0" smtClean="0">
                <a:latin typeface="Arial" pitchFamily="34" charset="0"/>
                <a:cs typeface="Arial" pitchFamily="34" charset="0"/>
              </a:rPr>
              <a:t>To navigate through menus use the 6(up) and 9(down) keys on the </a:t>
            </a:r>
            <a:r>
              <a:rPr lang="en-US" sz="1050" b="0" u="none" dirty="0" err="1" smtClean="0">
                <a:latin typeface="Arial" pitchFamily="34" charset="0"/>
                <a:cs typeface="Arial" pitchFamily="34" charset="0"/>
              </a:rPr>
              <a:t>KDU</a:t>
            </a:r>
            <a:r>
              <a:rPr lang="en-US" sz="1050" b="0" u="none" dirty="0" smtClean="0">
                <a:latin typeface="Arial" pitchFamily="34" charset="0"/>
                <a:cs typeface="Arial" pitchFamily="34" charset="0"/>
              </a:rPr>
              <a:t> faceplate. To go back or deselect an item press CLR key; to select an item press ENT key.</a:t>
            </a:r>
          </a:p>
          <a:p>
            <a:pPr marL="457200" indent="-457200">
              <a:buFont typeface="+mj-lt"/>
              <a:buAutoNum type="arabicPeriod"/>
            </a:pPr>
            <a:r>
              <a:rPr lang="en-US" sz="1050" b="0" u="none" dirty="0" smtClean="0">
                <a:latin typeface="Arial" pitchFamily="34" charset="0"/>
                <a:cs typeface="Arial" pitchFamily="34" charset="0"/>
              </a:rPr>
              <a:t>Select  KYK-13 fill device.</a:t>
            </a:r>
          </a:p>
          <a:p>
            <a:pPr marL="457200" indent="-457200">
              <a:buFont typeface="+mj-lt"/>
              <a:buAutoNum type="arabicPeriod"/>
            </a:pPr>
            <a:r>
              <a:rPr lang="en-US" sz="1050" b="0" u="none" dirty="0" smtClean="0">
                <a:latin typeface="Arial" pitchFamily="34" charset="0"/>
                <a:cs typeface="Arial" pitchFamily="34" charset="0"/>
              </a:rPr>
              <a:t>Select the desire COMSEC Type: </a:t>
            </a:r>
            <a:r>
              <a:rPr lang="en-US" sz="1050" b="0" u="none" dirty="0" err="1" smtClean="0">
                <a:latin typeface="Arial" pitchFamily="34" charset="0"/>
                <a:cs typeface="Arial" pitchFamily="34" charset="0"/>
              </a:rPr>
              <a:t>ANDVT</a:t>
            </a:r>
            <a:r>
              <a:rPr lang="en-US" sz="1050" b="0" u="none" dirty="0" smtClean="0">
                <a:latin typeface="Arial" pitchFamily="34" charset="0"/>
                <a:cs typeface="Arial" pitchFamily="34" charset="0"/>
              </a:rPr>
              <a:t>. VINSON, KG-84</a:t>
            </a:r>
          </a:p>
          <a:p>
            <a:pPr marL="457200" indent="-457200">
              <a:buFont typeface="+mj-lt"/>
              <a:buAutoNum type="arabicPeriod"/>
            </a:pPr>
            <a:r>
              <a:rPr lang="en-US" sz="1050" b="0" u="none" dirty="0" smtClean="0">
                <a:latin typeface="Arial" pitchFamily="34" charset="0"/>
                <a:cs typeface="Arial" pitchFamily="34" charset="0"/>
              </a:rPr>
              <a:t>Select TEK by pressing enter, then select 01</a:t>
            </a:r>
          </a:p>
          <a:p>
            <a:pPr marL="457200" indent="-457200">
              <a:buFont typeface="+mj-lt"/>
              <a:buAutoNum type="arabicPeriod"/>
            </a:pPr>
            <a:r>
              <a:rPr lang="en-US" sz="1050" b="0" u="none" dirty="0" smtClean="0">
                <a:latin typeface="Arial" pitchFamily="34" charset="0"/>
                <a:cs typeface="Arial" pitchFamily="34" charset="0"/>
              </a:rPr>
              <a:t>Press enter to initiate will display on the screen:</a:t>
            </a:r>
          </a:p>
          <a:p>
            <a:pPr marL="914400" lvl="1" indent="-457200">
              <a:buFont typeface="+mj-lt"/>
              <a:buAutoNum type="alphaLcPeriod"/>
            </a:pPr>
            <a:r>
              <a:rPr lang="en-US" sz="1050" b="0" u="none" dirty="0" smtClean="0">
                <a:latin typeface="Arial" pitchFamily="34" charset="0"/>
                <a:cs typeface="Arial" pitchFamily="34" charset="0"/>
              </a:rPr>
              <a:t>Do not press ENT at this time.</a:t>
            </a:r>
          </a:p>
          <a:p>
            <a:pPr marL="457200" indent="-457200">
              <a:buFont typeface="+mj-lt"/>
              <a:buAutoNum type="arabicPeriod" startAt="10"/>
            </a:pPr>
            <a:r>
              <a:rPr lang="en-US" sz="1050" b="0" u="none" dirty="0" smtClean="0">
                <a:latin typeface="Arial" pitchFamily="34" charset="0"/>
                <a:cs typeface="Arial" pitchFamily="34" charset="0"/>
              </a:rPr>
              <a:t>When all fill data is entered, select NO when the MORE FILL DATA prompt displays.</a:t>
            </a:r>
          </a:p>
          <a:p>
            <a:pPr marL="457200" indent="-457200">
              <a:buFont typeface="+mj-lt"/>
              <a:buAutoNum type="arabicPeriod" startAt="10"/>
            </a:pPr>
            <a:r>
              <a:rPr lang="en-US" sz="1050" b="0" u="none" dirty="0" smtClean="0">
                <a:latin typeface="Arial" pitchFamily="34" charset="0"/>
                <a:cs typeface="Arial" pitchFamily="34" charset="0"/>
              </a:rPr>
              <a:t>Turn off fill device and disconnect it from J18 FILL connector</a:t>
            </a:r>
          </a:p>
          <a:p>
            <a:pPr marL="457200" indent="-457200">
              <a:buFont typeface="+mj-lt"/>
              <a:buAutoNum type="arabicPeriod" startAt="10"/>
            </a:pPr>
            <a:r>
              <a:rPr lang="en-US" sz="1050" b="0" u="none" dirty="0" smtClean="0">
                <a:latin typeface="Arial" pitchFamily="34" charset="0"/>
                <a:cs typeface="Arial" pitchFamily="34" charset="0"/>
              </a:rPr>
              <a:t>Rotate function switch from LD to CT.</a:t>
            </a:r>
          </a:p>
        </p:txBody>
      </p:sp>
      <p:sp>
        <p:nvSpPr>
          <p:cNvPr id="4" name="Rectangle 3"/>
          <p:cNvSpPr/>
          <p:nvPr/>
        </p:nvSpPr>
        <p:spPr>
          <a:xfrm>
            <a:off x="0" y="0"/>
            <a:ext cx="6858000" cy="461665"/>
          </a:xfrm>
          <a:prstGeom prst="rect">
            <a:avLst/>
          </a:prstGeom>
        </p:spPr>
        <p:txBody>
          <a:bodyPr wrap="square">
            <a:spAutoFit/>
          </a:bodyPr>
          <a:lstStyle/>
          <a:p>
            <a:pPr algn="ctr" eaLnBrk="0" hangingPunct="0">
              <a:spcBef>
                <a:spcPct val="50000"/>
              </a:spcBef>
              <a:defRPr/>
            </a:pPr>
            <a:r>
              <a:rPr lang="en-US" sz="2400" b="1" i="1" kern="0" dirty="0" smtClean="0">
                <a:effectLst>
                  <a:outerShdw blurRad="38100" dist="38100" dir="2700000" algn="tl">
                    <a:srgbClr val="000000">
                      <a:alpha val="43137"/>
                    </a:srgbClr>
                  </a:outerShdw>
                </a:effectLst>
                <a:latin typeface="Arial" pitchFamily="34" charset="0"/>
                <a:cs typeface="Arial" pitchFamily="34" charset="0"/>
              </a:rPr>
              <a:t>HF-150 OPERATION STEPS</a:t>
            </a:r>
            <a:endParaRPr lang="en-US" sz="2400" b="1" i="1" kern="0" dirty="0">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a:xfrm>
            <a:off x="3505200" y="908477"/>
            <a:ext cx="3124200" cy="5339923"/>
          </a:xfrm>
          <a:prstGeom prst="rect">
            <a:avLst/>
          </a:prstGeom>
          <a:noFill/>
        </p:spPr>
        <p:txBody>
          <a:bodyPr wrap="square" rtlCol="0">
            <a:spAutoFit/>
          </a:bodyPr>
          <a:lstStyle/>
          <a:p>
            <a:pPr marL="342900" indent="-342900" algn="ctr"/>
            <a:r>
              <a:rPr lang="en-US" sz="1100" b="0" u="none" dirty="0" smtClean="0">
                <a:latin typeface="Arial" pitchFamily="34" charset="0"/>
                <a:cs typeface="Arial" pitchFamily="34" charset="0"/>
              </a:rPr>
              <a:t>     </a:t>
            </a:r>
            <a:r>
              <a:rPr lang="en-US" sz="1100" b="0" dirty="0" smtClean="0">
                <a:latin typeface="Arial" pitchFamily="34" charset="0"/>
                <a:cs typeface="Arial" pitchFamily="34" charset="0"/>
              </a:rPr>
              <a:t>LOADING COMSEC WITH SKL</a:t>
            </a:r>
          </a:p>
          <a:p>
            <a:pPr marL="342900" indent="-342900" algn="ctr"/>
            <a:endParaRPr lang="en-US" sz="1100" b="0" dirty="0" smtClean="0">
              <a:latin typeface="Arial" pitchFamily="34" charset="0"/>
              <a:cs typeface="Arial" pitchFamily="34" charset="0"/>
            </a:endParaRPr>
          </a:p>
          <a:p>
            <a:pPr marL="914400" lvl="1" indent="-457200">
              <a:buFont typeface="+mj-lt"/>
              <a:buAutoNum type="arabicPeriod"/>
            </a:pPr>
            <a:r>
              <a:rPr lang="en-US" sz="1100" b="0" u="none" dirty="0" smtClean="0">
                <a:latin typeface="Arial" pitchFamily="34" charset="0"/>
                <a:cs typeface="Arial" pitchFamily="34" charset="0"/>
              </a:rPr>
              <a:t>Place selector Knob on “LD”</a:t>
            </a:r>
          </a:p>
          <a:p>
            <a:pPr marL="914400" lvl="1" indent="-457200">
              <a:buFont typeface="+mj-lt"/>
              <a:buAutoNum type="arabicPeriod"/>
            </a:pPr>
            <a:r>
              <a:rPr lang="en-US" sz="1100" b="0" u="none" dirty="0" smtClean="0">
                <a:latin typeface="Arial" pitchFamily="34" charset="0"/>
                <a:cs typeface="Arial" pitchFamily="34" charset="0"/>
              </a:rPr>
              <a:t>Arrow up to “KYK13” hit enter</a:t>
            </a:r>
          </a:p>
          <a:p>
            <a:pPr marL="914400" lvl="1" indent="-457200">
              <a:buFont typeface="+mj-lt"/>
              <a:buAutoNum type="arabicPeriod"/>
            </a:pPr>
            <a:r>
              <a:rPr lang="en-US" sz="1100" b="0" u="none" dirty="0" smtClean="0">
                <a:latin typeface="Arial" pitchFamily="34" charset="0"/>
                <a:cs typeface="Arial" pitchFamily="34" charset="0"/>
              </a:rPr>
              <a:t> Arrow up to “ANDVT” hit enter</a:t>
            </a:r>
          </a:p>
          <a:p>
            <a:pPr marL="914400" lvl="1" indent="-457200">
              <a:buFont typeface="+mj-lt"/>
              <a:buAutoNum type="arabicPeriod"/>
            </a:pPr>
            <a:r>
              <a:rPr lang="en-US" sz="1100" b="0" u="none" dirty="0" smtClean="0">
                <a:latin typeface="Arial" pitchFamily="34" charset="0"/>
                <a:cs typeface="Arial" pitchFamily="34" charset="0"/>
              </a:rPr>
              <a:t>Hit enter twice “TEK 01”</a:t>
            </a:r>
          </a:p>
          <a:p>
            <a:pPr marL="914400" lvl="1" indent="-457200">
              <a:buFont typeface="+mj-lt"/>
              <a:buAutoNum type="arabicPeriod"/>
            </a:pPr>
            <a:r>
              <a:rPr lang="en-US" sz="1100" b="0" u="none" dirty="0" smtClean="0">
                <a:latin typeface="Arial" pitchFamily="34" charset="0"/>
                <a:cs typeface="Arial" pitchFamily="34" charset="0"/>
              </a:rPr>
              <a:t>On SKL highlight key 1428 Edition CH Segment 10</a:t>
            </a:r>
          </a:p>
          <a:p>
            <a:pPr marL="914400" lvl="1" indent="-457200">
              <a:buFont typeface="+mj-lt"/>
              <a:buAutoNum type="arabicPeriod"/>
            </a:pPr>
            <a:r>
              <a:rPr lang="en-US" sz="1100" b="0" u="none" dirty="0" smtClean="0">
                <a:latin typeface="Arial" pitchFamily="34" charset="0"/>
                <a:cs typeface="Arial" pitchFamily="34" charset="0"/>
              </a:rPr>
              <a:t>Select Load (Upper Right Corner)</a:t>
            </a:r>
          </a:p>
          <a:p>
            <a:pPr marL="914400" lvl="1" indent="-457200">
              <a:buFont typeface="+mj-lt"/>
              <a:buAutoNum type="arabicPeriod"/>
            </a:pPr>
            <a:r>
              <a:rPr lang="en-US" sz="1100" b="0" u="none" dirty="0" smtClean="0">
                <a:latin typeface="Arial" pitchFamily="34" charset="0"/>
                <a:cs typeface="Arial" pitchFamily="34" charset="0"/>
              </a:rPr>
              <a:t>Make sure Protocol say “DS-102” and activate mode “KYK-13” enter OK twice</a:t>
            </a:r>
          </a:p>
          <a:p>
            <a:pPr marL="914400" lvl="1" indent="-457200">
              <a:buFont typeface="+mj-lt"/>
              <a:buAutoNum type="arabicPeriod"/>
            </a:pPr>
            <a:r>
              <a:rPr lang="en-US" sz="1100" b="0" u="none" dirty="0" smtClean="0">
                <a:latin typeface="Arial" pitchFamily="34" charset="0"/>
                <a:cs typeface="Arial" pitchFamily="34" charset="0"/>
              </a:rPr>
              <a:t>Make sure SKL is connected to the J1 FILL PORT and press enter on Radio</a:t>
            </a:r>
          </a:p>
          <a:p>
            <a:pPr marL="914400" lvl="1" indent="-457200">
              <a:buFont typeface="+mj-lt"/>
              <a:buAutoNum type="arabicPeriod"/>
            </a:pPr>
            <a:r>
              <a:rPr lang="en-US" sz="1100" b="0" u="none" dirty="0" smtClean="0">
                <a:latin typeface="Arial" pitchFamily="34" charset="0"/>
                <a:cs typeface="Arial" pitchFamily="34" charset="0"/>
              </a:rPr>
              <a:t>Select done on SKL and press enter on Radio</a:t>
            </a:r>
          </a:p>
          <a:p>
            <a:pPr marL="914400" lvl="1" indent="-457200">
              <a:buFont typeface="+mj-lt"/>
              <a:buAutoNum type="arabicPeriod"/>
            </a:pPr>
            <a:r>
              <a:rPr lang="en-US" sz="1100" b="0" u="none" dirty="0" smtClean="0">
                <a:latin typeface="Arial" pitchFamily="34" charset="0"/>
                <a:cs typeface="Arial" pitchFamily="34" charset="0"/>
              </a:rPr>
              <a:t>More fill data? Press enter on yes</a:t>
            </a:r>
          </a:p>
          <a:p>
            <a:pPr marL="914400" lvl="1" indent="-457200">
              <a:buFont typeface="+mj-lt"/>
              <a:buAutoNum type="arabicPeriod"/>
            </a:pPr>
            <a:r>
              <a:rPr lang="en-US" sz="1100" b="0" u="none" dirty="0" smtClean="0">
                <a:latin typeface="Arial" pitchFamily="34" charset="0"/>
                <a:cs typeface="Arial" pitchFamily="34" charset="0"/>
              </a:rPr>
              <a:t>Press clear once</a:t>
            </a:r>
          </a:p>
          <a:p>
            <a:pPr marL="914400" lvl="1" indent="-457200">
              <a:buFont typeface="+mj-lt"/>
              <a:buAutoNum type="arabicPeriod"/>
            </a:pPr>
            <a:r>
              <a:rPr lang="en-US" sz="1100" b="0" u="none" dirty="0" smtClean="0">
                <a:latin typeface="Arial" pitchFamily="34" charset="0"/>
                <a:cs typeface="Arial" pitchFamily="34" charset="0"/>
              </a:rPr>
              <a:t>Arrow up twice and select “satellite” press enter</a:t>
            </a:r>
          </a:p>
          <a:p>
            <a:pPr marL="914400" lvl="1" indent="-457200">
              <a:buFont typeface="+mj-lt"/>
              <a:buAutoNum type="arabicPeriod"/>
            </a:pPr>
            <a:r>
              <a:rPr lang="en-US" sz="1100" b="0" u="none" dirty="0" smtClean="0">
                <a:latin typeface="Arial" pitchFamily="34" charset="0"/>
                <a:cs typeface="Arial" pitchFamily="34" charset="0"/>
              </a:rPr>
              <a:t>Press enter twice on “TSK 01”</a:t>
            </a:r>
          </a:p>
          <a:p>
            <a:pPr marL="914400" lvl="1" indent="-457200">
              <a:buFont typeface="+mj-lt"/>
              <a:buAutoNum type="arabicPeriod"/>
            </a:pPr>
            <a:r>
              <a:rPr lang="en-US" sz="1100" b="0" u="none" dirty="0" smtClean="0">
                <a:latin typeface="Arial" pitchFamily="34" charset="0"/>
                <a:cs typeface="Arial" pitchFamily="34" charset="0"/>
              </a:rPr>
              <a:t>On SKL highlight key “C5595 edition BI segment 4” </a:t>
            </a:r>
          </a:p>
          <a:p>
            <a:pPr marL="914400" lvl="1" indent="-457200">
              <a:buFont typeface="+mj-lt"/>
              <a:buAutoNum type="arabicPeriod"/>
            </a:pPr>
            <a:r>
              <a:rPr lang="en-US" sz="1100" b="0" u="none" dirty="0" smtClean="0">
                <a:latin typeface="Arial" pitchFamily="34" charset="0"/>
                <a:cs typeface="Arial" pitchFamily="34" charset="0"/>
              </a:rPr>
              <a:t>Press load</a:t>
            </a:r>
          </a:p>
          <a:p>
            <a:pPr marL="800100" lvl="2" indent="-342900">
              <a:buFont typeface="+mj-lt"/>
              <a:buAutoNum type="arabicPeriod" startAt="16"/>
            </a:pPr>
            <a:r>
              <a:rPr lang="en-US" sz="1100" b="0" u="none" dirty="0" smtClean="0">
                <a:latin typeface="Arial" pitchFamily="34" charset="0"/>
                <a:cs typeface="Arial" pitchFamily="34" charset="0"/>
              </a:rPr>
              <a:t>   Repeat steps 1-10</a:t>
            </a:r>
          </a:p>
          <a:p>
            <a:pPr marL="914400" lvl="1" indent="-457200">
              <a:buFont typeface="+mj-lt"/>
              <a:buAutoNum type="arabicPeriod" startAt="17"/>
            </a:pPr>
            <a:r>
              <a:rPr lang="en-US" sz="1100" b="0" u="none" dirty="0" smtClean="0">
                <a:latin typeface="Arial" pitchFamily="34" charset="0"/>
                <a:cs typeface="Arial" pitchFamily="34" charset="0"/>
              </a:rPr>
              <a:t>More fill data? Select NO</a:t>
            </a:r>
          </a:p>
          <a:p>
            <a:pPr marL="914400" lvl="1" indent="-457200">
              <a:buFont typeface="+mj-lt"/>
              <a:buAutoNum type="arabicPeriod" startAt="17"/>
            </a:pPr>
            <a:r>
              <a:rPr lang="en-US" sz="1100" b="0" u="none" dirty="0" smtClean="0">
                <a:latin typeface="Arial" pitchFamily="34" charset="0"/>
                <a:cs typeface="Arial" pitchFamily="34" charset="0"/>
              </a:rPr>
              <a:t>Disconnect SKL from Radio</a:t>
            </a:r>
          </a:p>
          <a:p>
            <a:pPr marL="914400" lvl="1" indent="-457200">
              <a:buFont typeface="+mj-lt"/>
              <a:buAutoNum type="arabicPeriod" startAt="17"/>
            </a:pPr>
            <a:r>
              <a:rPr lang="en-US" sz="1100" b="0" u="none" dirty="0" smtClean="0">
                <a:latin typeface="Arial" pitchFamily="34" charset="0"/>
                <a:cs typeface="Arial" pitchFamily="34" charset="0"/>
              </a:rPr>
              <a:t>Move Selector switch to “CT”</a:t>
            </a:r>
          </a:p>
        </p:txBody>
      </p:sp>
      <p:sp>
        <p:nvSpPr>
          <p:cNvPr id="7" name="TextBox 6"/>
          <p:cNvSpPr txBox="1"/>
          <p:nvPr/>
        </p:nvSpPr>
        <p:spPr>
          <a:xfrm>
            <a:off x="0" y="6324600"/>
            <a:ext cx="6858000" cy="2462213"/>
          </a:xfrm>
          <a:prstGeom prst="rect">
            <a:avLst/>
          </a:prstGeom>
          <a:noFill/>
        </p:spPr>
        <p:txBody>
          <a:bodyPr wrap="square" rtlCol="0">
            <a:spAutoFit/>
          </a:bodyPr>
          <a:lstStyle/>
          <a:p>
            <a:pPr marL="457200" indent="-457200" algn="ctr"/>
            <a:r>
              <a:rPr lang="en-US" sz="1400" b="0" dirty="0" smtClean="0">
                <a:latin typeface="Arial" pitchFamily="34" charset="0"/>
                <a:cs typeface="Arial" pitchFamily="34" charset="0"/>
              </a:rPr>
              <a:t>FIXED FREQUENCY OPERATION</a:t>
            </a:r>
            <a:endParaRPr lang="en-US" sz="1400" b="0" u="none" dirty="0" smtClean="0">
              <a:latin typeface="Arial" pitchFamily="34" charset="0"/>
              <a:cs typeface="Arial" pitchFamily="34" charset="0"/>
            </a:endParaRPr>
          </a:p>
          <a:p>
            <a:pPr marL="457200" indent="-457200">
              <a:buFont typeface="+mj-lt"/>
              <a:buAutoNum type="arabicPeriod"/>
            </a:pPr>
            <a:r>
              <a:rPr lang="en-US" sz="1400" b="0" u="none" dirty="0" smtClean="0">
                <a:latin typeface="Arial" pitchFamily="34" charset="0"/>
                <a:cs typeface="Arial" pitchFamily="34" charset="0"/>
              </a:rPr>
              <a:t>Press the MODE button to scroll through the available operating modes. Press MODE until FIX is displayed</a:t>
            </a:r>
          </a:p>
          <a:p>
            <a:pPr marL="457200" indent="-457200">
              <a:buFont typeface="+mj-lt"/>
              <a:buAutoNum type="arabicPeriod"/>
            </a:pPr>
            <a:r>
              <a:rPr lang="en-US" sz="1400" b="0" u="none" dirty="0" smtClean="0">
                <a:latin typeface="Arial" pitchFamily="34" charset="0"/>
                <a:cs typeface="Arial" pitchFamily="34" charset="0"/>
              </a:rPr>
              <a:t>Press ENT to select FIX mode</a:t>
            </a:r>
          </a:p>
          <a:p>
            <a:pPr marL="457200" indent="-457200">
              <a:buFont typeface="+mj-lt"/>
              <a:buAutoNum type="arabicPeriod"/>
            </a:pPr>
            <a:r>
              <a:rPr lang="en-US" sz="1400" b="0" u="none" dirty="0" smtClean="0">
                <a:latin typeface="Arial" pitchFamily="34" charset="0"/>
                <a:cs typeface="Arial" pitchFamily="34" charset="0"/>
              </a:rPr>
              <a:t>Press &gt; until CH)) is highlighted. Press ENT</a:t>
            </a:r>
          </a:p>
          <a:p>
            <a:pPr marL="457200" indent="-457200">
              <a:buFont typeface="+mj-lt"/>
              <a:buAutoNum type="arabicPeriod"/>
            </a:pPr>
            <a:r>
              <a:rPr lang="en-US" sz="1400" b="0" u="none" dirty="0" smtClean="0">
                <a:latin typeface="Arial" pitchFamily="34" charset="0"/>
                <a:cs typeface="Arial" pitchFamily="34" charset="0"/>
              </a:rPr>
              <a:t>Type the number of the Channel you wish to select. Press ENT</a:t>
            </a:r>
          </a:p>
          <a:p>
            <a:pPr marL="457200" indent="-457200">
              <a:buFont typeface="+mj-lt"/>
              <a:buAutoNum type="arabicPeriod"/>
            </a:pPr>
            <a:r>
              <a:rPr lang="en-US" sz="1400" b="0" u="none" dirty="0" smtClean="0">
                <a:latin typeface="Arial" pitchFamily="34" charset="0"/>
                <a:cs typeface="Arial" pitchFamily="34" charset="0"/>
              </a:rPr>
              <a:t>Press &gt; until the Receive Frequency is highlighted. Press ENT</a:t>
            </a:r>
          </a:p>
          <a:p>
            <a:pPr marL="457200" indent="-457200">
              <a:buFont typeface="+mj-lt"/>
              <a:buAutoNum type="arabicPeriod"/>
            </a:pPr>
            <a:r>
              <a:rPr lang="en-US" sz="1400" b="0" u="none" dirty="0" smtClean="0">
                <a:latin typeface="Arial" pitchFamily="34" charset="0"/>
                <a:cs typeface="Arial" pitchFamily="34" charset="0"/>
              </a:rPr>
              <a:t>Type in the Freq that you received from SQDN S-6. Press ENT</a:t>
            </a:r>
          </a:p>
          <a:p>
            <a:pPr marL="457200" indent="-457200">
              <a:buFont typeface="+mj-lt"/>
              <a:buAutoNum type="arabicPeriod"/>
            </a:pPr>
            <a:r>
              <a:rPr lang="en-US" sz="1400" b="0" u="none" dirty="0" smtClean="0">
                <a:latin typeface="Arial" pitchFamily="34" charset="0"/>
                <a:cs typeface="Arial" pitchFamily="34" charset="0"/>
              </a:rPr>
              <a:t>The radio automatically copies the receive frequency to the transmit frequency. If you want to change it, enter in new frequency. When finished press ENT.</a:t>
            </a:r>
          </a:p>
          <a:p>
            <a:endParaRPr lang="en-U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00542E4-8F50-4833-A6BF-AB77FC5F63F1}" type="slidenum">
              <a:rPr lang="en-US" smtClean="0">
                <a:solidFill>
                  <a:srgbClr val="000000"/>
                </a:solidFill>
                <a:latin typeface="Arial" pitchFamily="34" charset="0"/>
                <a:cs typeface="Arial" pitchFamily="34" charset="0"/>
              </a:rPr>
              <a:pPr>
                <a:defRPr/>
              </a:pPr>
              <a:t>73</a:t>
            </a:fld>
            <a:endParaRPr lang="en-US" dirty="0">
              <a:solidFill>
                <a:srgbClr val="000000"/>
              </a:solidFill>
              <a:latin typeface="Arial" pitchFamily="34" charset="0"/>
              <a:cs typeface="Arial" pitchFamily="34" charset="0"/>
            </a:endParaRPr>
          </a:p>
        </p:txBody>
      </p:sp>
      <p:sp>
        <p:nvSpPr>
          <p:cNvPr id="3" name="TextBox 2"/>
          <p:cNvSpPr txBox="1"/>
          <p:nvPr/>
        </p:nvSpPr>
        <p:spPr>
          <a:xfrm>
            <a:off x="0" y="6400800"/>
            <a:ext cx="6858000" cy="3539430"/>
          </a:xfrm>
          <a:prstGeom prst="rect">
            <a:avLst/>
          </a:prstGeom>
          <a:noFill/>
        </p:spPr>
        <p:txBody>
          <a:bodyPr wrap="square" rtlCol="0">
            <a:spAutoFit/>
          </a:bodyPr>
          <a:lstStyle/>
          <a:p>
            <a:pPr marL="457200" indent="-457200"/>
            <a:endParaRPr lang="en-US" sz="1600" b="0" u="none" dirty="0" smtClean="0">
              <a:latin typeface="Arial" pitchFamily="34" charset="0"/>
              <a:cs typeface="Arial" pitchFamily="34" charset="0"/>
            </a:endParaRPr>
          </a:p>
          <a:p>
            <a:pPr marL="457200" indent="-457200" algn="ctr"/>
            <a:r>
              <a:rPr lang="en-US" sz="1600" u="none" dirty="0" smtClean="0">
                <a:latin typeface="Arial" pitchFamily="34" charset="0"/>
                <a:cs typeface="Arial" pitchFamily="34" charset="0"/>
              </a:rPr>
              <a:t>PLACE RADIO INTO OPERATION</a:t>
            </a:r>
            <a:endParaRPr lang="en-US" sz="1600" b="0" u="none" dirty="0" smtClean="0">
              <a:latin typeface="Arial" pitchFamily="34" charset="0"/>
              <a:cs typeface="Arial" pitchFamily="34" charset="0"/>
            </a:endParaRPr>
          </a:p>
          <a:p>
            <a:pPr marL="914400" lvl="1" indent="-457200">
              <a:buFont typeface="+mj-lt"/>
              <a:buAutoNum type="arabicPeriod"/>
            </a:pPr>
            <a:r>
              <a:rPr lang="en-US" sz="1600" b="0" u="none" dirty="0" smtClean="0">
                <a:latin typeface="Arial" pitchFamily="34" charset="0"/>
                <a:cs typeface="Arial" pitchFamily="34" charset="0"/>
              </a:rPr>
              <a:t>Press 3 mode</a:t>
            </a:r>
          </a:p>
          <a:p>
            <a:pPr marL="914400" lvl="1" indent="-457200">
              <a:buFont typeface="+mj-lt"/>
              <a:buAutoNum type="arabicPeriod"/>
            </a:pPr>
            <a:r>
              <a:rPr lang="en-US" sz="1600" b="0" u="none" dirty="0" smtClean="0">
                <a:latin typeface="Arial" pitchFamily="34" charset="0"/>
                <a:cs typeface="Arial" pitchFamily="34" charset="0"/>
              </a:rPr>
              <a:t>Up arrow until you see DAMA and press enter</a:t>
            </a:r>
          </a:p>
          <a:p>
            <a:pPr marL="914400" lvl="1" indent="-457200">
              <a:buFont typeface="+mj-lt"/>
              <a:buAutoNum type="arabicPeriod"/>
            </a:pPr>
            <a:r>
              <a:rPr lang="en-US" sz="1600" b="0" u="none" dirty="0" smtClean="0">
                <a:latin typeface="Arial" pitchFamily="34" charset="0"/>
                <a:cs typeface="Arial" pitchFamily="34" charset="0"/>
              </a:rPr>
              <a:t>Watch the radio screen until you see “RCCOW ACKNOWLEDGED” </a:t>
            </a:r>
          </a:p>
          <a:p>
            <a:pPr marL="342900" indent="-342900" algn="ctr"/>
            <a:endParaRPr lang="en-US" sz="1600" dirty="0" smtClean="0">
              <a:latin typeface="Arial" pitchFamily="34" charset="0"/>
              <a:cs typeface="Arial" pitchFamily="34" charset="0"/>
            </a:endParaRPr>
          </a:p>
          <a:p>
            <a:pPr marL="342900" indent="-342900" algn="ctr"/>
            <a:r>
              <a:rPr lang="en-US" sz="1600" u="none" dirty="0" smtClean="0">
                <a:latin typeface="Arial" pitchFamily="34" charset="0"/>
                <a:cs typeface="Arial" pitchFamily="34" charset="0"/>
              </a:rPr>
              <a:t> PLACING A CALL</a:t>
            </a:r>
          </a:p>
          <a:p>
            <a:pPr marL="914400" lvl="1" indent="-457200">
              <a:buFont typeface="+mj-lt"/>
              <a:buAutoNum type="arabicPeriod"/>
            </a:pPr>
            <a:r>
              <a:rPr lang="en-US" sz="1600" b="0" u="none" dirty="0" smtClean="0">
                <a:latin typeface="Arial" pitchFamily="34" charset="0"/>
                <a:cs typeface="Arial" pitchFamily="34" charset="0"/>
              </a:rPr>
              <a:t>Press 1 “Call”</a:t>
            </a:r>
          </a:p>
          <a:p>
            <a:pPr marL="914400" lvl="1" indent="-457200">
              <a:buFont typeface="+mj-lt"/>
              <a:buAutoNum type="arabicPeriod"/>
            </a:pPr>
            <a:r>
              <a:rPr lang="en-US" sz="1600" b="0" u="none" dirty="0" smtClean="0">
                <a:latin typeface="Arial" pitchFamily="34" charset="0"/>
                <a:cs typeface="Arial" pitchFamily="34" charset="0"/>
              </a:rPr>
              <a:t>Press enter 3 times</a:t>
            </a:r>
          </a:p>
          <a:p>
            <a:pPr marL="457200" indent="-457200">
              <a:buFont typeface="+mj-lt"/>
              <a:buAutoNum type="arabicPeriod" startAt="17"/>
            </a:pPr>
            <a:endParaRPr lang="en-US" sz="1600" b="0" u="none" dirty="0" smtClean="0">
              <a:latin typeface="Arial" pitchFamily="34" charset="0"/>
              <a:cs typeface="Arial" pitchFamily="34" charset="0"/>
            </a:endParaRPr>
          </a:p>
          <a:p>
            <a:pPr marL="457200" indent="-457200">
              <a:buFont typeface="+mj-lt"/>
              <a:buAutoNum type="arabicPeriod" startAt="12"/>
            </a:pPr>
            <a:endParaRPr lang="en-US" sz="1600" b="0" u="none" dirty="0" smtClean="0">
              <a:latin typeface="Arial" pitchFamily="34" charset="0"/>
              <a:cs typeface="Arial" pitchFamily="34" charset="0"/>
            </a:endParaRPr>
          </a:p>
          <a:p>
            <a:pPr marL="457200" indent="-457200"/>
            <a:endParaRPr lang="en-US" sz="1600" b="0" dirty="0" smtClean="0">
              <a:latin typeface="Arial" pitchFamily="34" charset="0"/>
              <a:cs typeface="Arial" pitchFamily="34" charset="0"/>
            </a:endParaRPr>
          </a:p>
          <a:p>
            <a:pPr marL="457200" indent="-457200" algn="ctr"/>
            <a:endParaRPr lang="en-US" sz="1600" b="0" dirty="0" smtClean="0">
              <a:latin typeface="Arial" pitchFamily="34" charset="0"/>
              <a:cs typeface="Arial" pitchFamily="34" charset="0"/>
            </a:endParaRPr>
          </a:p>
        </p:txBody>
      </p:sp>
      <p:sp>
        <p:nvSpPr>
          <p:cNvPr id="4" name="Rectangle 3"/>
          <p:cNvSpPr/>
          <p:nvPr/>
        </p:nvSpPr>
        <p:spPr>
          <a:xfrm>
            <a:off x="0" y="0"/>
            <a:ext cx="6858000" cy="830997"/>
          </a:xfrm>
          <a:prstGeom prst="rect">
            <a:avLst/>
          </a:prstGeom>
        </p:spPr>
        <p:txBody>
          <a:bodyPr wrap="square">
            <a:spAutoFit/>
          </a:bodyPr>
          <a:lstStyle/>
          <a:p>
            <a:pPr algn="ctr" eaLnBrk="0" hangingPunct="0">
              <a:defRPr/>
            </a:pPr>
            <a:r>
              <a:rPr lang="en-US" sz="2400" b="1" i="1" kern="0" dirty="0" smtClean="0">
                <a:effectLst>
                  <a:outerShdw blurRad="38100" dist="38100" dir="2700000" algn="tl">
                    <a:srgbClr val="000000">
                      <a:alpha val="43137"/>
                    </a:srgbClr>
                  </a:outerShdw>
                </a:effectLst>
                <a:latin typeface="Arial" pitchFamily="34" charset="0"/>
                <a:cs typeface="Arial" pitchFamily="34" charset="0"/>
              </a:rPr>
              <a:t>AN/PRC 117F TACSAT </a:t>
            </a:r>
          </a:p>
          <a:p>
            <a:pPr algn="ctr" eaLnBrk="0" hangingPunct="0">
              <a:defRPr/>
            </a:pPr>
            <a:r>
              <a:rPr lang="en-US" sz="2400" b="1" i="1" kern="0" dirty="0" smtClean="0">
                <a:effectLst>
                  <a:outerShdw blurRad="38100" dist="38100" dir="2700000" algn="tl">
                    <a:srgbClr val="000000">
                      <a:alpha val="43137"/>
                    </a:srgbClr>
                  </a:outerShdw>
                </a:effectLst>
                <a:latin typeface="Arial" pitchFamily="34" charset="0"/>
                <a:cs typeface="Arial" pitchFamily="34" charset="0"/>
              </a:rPr>
              <a:t>OPERATION STEPS</a:t>
            </a:r>
          </a:p>
        </p:txBody>
      </p:sp>
      <p:sp>
        <p:nvSpPr>
          <p:cNvPr id="6" name="TextBox 5"/>
          <p:cNvSpPr txBox="1"/>
          <p:nvPr/>
        </p:nvSpPr>
        <p:spPr>
          <a:xfrm>
            <a:off x="-457200" y="1404386"/>
            <a:ext cx="4038600" cy="4493538"/>
          </a:xfrm>
          <a:prstGeom prst="rect">
            <a:avLst/>
          </a:prstGeom>
          <a:noFill/>
        </p:spPr>
        <p:txBody>
          <a:bodyPr wrap="square" rtlCol="0">
            <a:spAutoFit/>
          </a:bodyPr>
          <a:lstStyle/>
          <a:p>
            <a:pPr marL="457200" indent="-457200" algn="ctr"/>
            <a:r>
              <a:rPr lang="en-US" sz="1400" u="none" dirty="0" smtClean="0">
                <a:latin typeface="Arial" pitchFamily="34" charset="0"/>
                <a:cs typeface="Arial" pitchFamily="34" charset="0"/>
              </a:rPr>
              <a:t>PROGRAMMING  DAMA</a:t>
            </a:r>
          </a:p>
          <a:p>
            <a:pPr marL="457200" indent="-457200" algn="ctr"/>
            <a:endParaRPr lang="en-US" sz="1600" b="0" dirty="0" smtClean="0">
              <a:latin typeface="Arial" pitchFamily="34" charset="0"/>
              <a:cs typeface="Arial" pitchFamily="34" charset="0"/>
            </a:endParaRPr>
          </a:p>
          <a:p>
            <a:pPr marL="914400" lvl="1" indent="-457200">
              <a:buFont typeface="+mj-lt"/>
              <a:buAutoNum type="arabicPeriod"/>
            </a:pPr>
            <a:r>
              <a:rPr lang="en-US" sz="1600" b="0" u="none" dirty="0" smtClean="0">
                <a:latin typeface="Arial" pitchFamily="34" charset="0"/>
                <a:cs typeface="Arial" pitchFamily="34" charset="0"/>
              </a:rPr>
              <a:t>Press 8 PGM on radio</a:t>
            </a:r>
          </a:p>
          <a:p>
            <a:pPr marL="914400" lvl="1" indent="-457200">
              <a:buFont typeface="+mj-lt"/>
              <a:buAutoNum type="arabicPeriod"/>
            </a:pPr>
            <a:r>
              <a:rPr lang="en-US" sz="1600" b="0" u="none" dirty="0" smtClean="0">
                <a:latin typeface="Arial" pitchFamily="34" charset="0"/>
                <a:cs typeface="Arial" pitchFamily="34" charset="0"/>
              </a:rPr>
              <a:t>Scroll to DAMA and press enter</a:t>
            </a:r>
          </a:p>
          <a:p>
            <a:pPr marL="914400" lvl="1" indent="-457200">
              <a:buFont typeface="+mj-lt"/>
              <a:buAutoNum type="arabicPeriod"/>
            </a:pPr>
            <a:r>
              <a:rPr lang="en-US" sz="1600" b="0" u="none" dirty="0" smtClean="0">
                <a:latin typeface="Arial" pitchFamily="34" charset="0"/>
                <a:cs typeface="Arial" pitchFamily="34" charset="0"/>
              </a:rPr>
              <a:t>Select presets and press enter</a:t>
            </a:r>
          </a:p>
          <a:p>
            <a:pPr marL="914400" lvl="1" indent="-457200">
              <a:buFont typeface="+mj-lt"/>
              <a:buAutoNum type="arabicPeriod"/>
            </a:pPr>
            <a:r>
              <a:rPr lang="en-US" sz="1600" b="0" u="none" dirty="0" smtClean="0">
                <a:latin typeface="Arial" pitchFamily="34" charset="0"/>
                <a:cs typeface="Arial" pitchFamily="34" charset="0"/>
              </a:rPr>
              <a:t>Select nets and press enter</a:t>
            </a:r>
          </a:p>
          <a:p>
            <a:pPr marL="914400" lvl="1" indent="-457200">
              <a:buFont typeface="+mj-lt"/>
              <a:buAutoNum type="arabicPeriod"/>
            </a:pPr>
            <a:r>
              <a:rPr lang="en-US" sz="1600" b="0" u="none" dirty="0" smtClean="0">
                <a:latin typeface="Arial" pitchFamily="34" charset="0"/>
                <a:cs typeface="Arial" pitchFamily="34" charset="0"/>
              </a:rPr>
              <a:t>Press enter</a:t>
            </a:r>
          </a:p>
          <a:p>
            <a:pPr marL="914400" lvl="1" indent="-457200">
              <a:buFont typeface="+mj-lt"/>
              <a:buAutoNum type="arabicPeriod"/>
            </a:pPr>
            <a:r>
              <a:rPr lang="en-US" sz="1600" b="0" u="none" dirty="0" smtClean="0">
                <a:latin typeface="Arial" pitchFamily="34" charset="0"/>
                <a:cs typeface="Arial" pitchFamily="34" charset="0"/>
              </a:rPr>
              <a:t>Select channel and press enter</a:t>
            </a:r>
          </a:p>
          <a:p>
            <a:pPr marL="914400" lvl="1" indent="-457200">
              <a:buFont typeface="+mj-lt"/>
              <a:buAutoNum type="arabicPeriod"/>
            </a:pPr>
            <a:r>
              <a:rPr lang="en-US" sz="1600" b="0" u="none" dirty="0" smtClean="0">
                <a:latin typeface="Arial" pitchFamily="34" charset="0"/>
                <a:cs typeface="Arial" pitchFamily="34" charset="0"/>
              </a:rPr>
              <a:t>Channel 041</a:t>
            </a:r>
          </a:p>
          <a:p>
            <a:pPr marL="914400" lvl="1" indent="-457200">
              <a:buFont typeface="+mj-lt"/>
              <a:buAutoNum type="arabicPeriod"/>
            </a:pPr>
            <a:r>
              <a:rPr lang="en-US" sz="1600" b="0" u="none" dirty="0" smtClean="0">
                <a:latin typeface="Arial" pitchFamily="34" charset="0"/>
                <a:cs typeface="Arial" pitchFamily="34" charset="0"/>
              </a:rPr>
              <a:t>Press enter four times</a:t>
            </a:r>
          </a:p>
          <a:p>
            <a:pPr marL="914400" lvl="1" indent="-457200">
              <a:buFont typeface="+mj-lt"/>
              <a:buAutoNum type="arabicPeriod"/>
            </a:pPr>
            <a:r>
              <a:rPr lang="en-US" sz="1600" b="0" u="none" dirty="0" smtClean="0">
                <a:latin typeface="Arial" pitchFamily="34" charset="0"/>
                <a:cs typeface="Arial" pitchFamily="34" charset="0"/>
              </a:rPr>
              <a:t>Scroll to ADDR and press enter</a:t>
            </a:r>
          </a:p>
          <a:p>
            <a:pPr marL="914400" lvl="1" indent="-457200">
              <a:buFont typeface="+mj-lt"/>
              <a:buAutoNum type="arabicPeriod"/>
            </a:pPr>
            <a:r>
              <a:rPr lang="en-US" sz="1600" b="0" u="none" dirty="0" smtClean="0">
                <a:latin typeface="Arial" pitchFamily="34" charset="0"/>
                <a:cs typeface="Arial" pitchFamily="34" charset="0"/>
              </a:rPr>
              <a:t>TYPE in the Terminal Base Address</a:t>
            </a:r>
          </a:p>
          <a:p>
            <a:pPr marL="914400" lvl="1" indent="-457200">
              <a:buFont typeface="+mj-lt"/>
              <a:buAutoNum type="arabicPeriod"/>
            </a:pPr>
            <a:r>
              <a:rPr lang="en-US" sz="1600" b="0" u="none" dirty="0" smtClean="0">
                <a:latin typeface="Arial" pitchFamily="34" charset="0"/>
                <a:cs typeface="Arial" pitchFamily="34" charset="0"/>
              </a:rPr>
              <a:t>Press clear</a:t>
            </a:r>
          </a:p>
          <a:p>
            <a:pPr marL="914400" lvl="1" indent="-457200">
              <a:buFont typeface="+mj-lt"/>
              <a:buAutoNum type="arabicPeriod"/>
            </a:pPr>
            <a:r>
              <a:rPr lang="en-US" sz="1600" b="0" u="none" dirty="0" smtClean="0">
                <a:latin typeface="Arial" pitchFamily="34" charset="0"/>
                <a:cs typeface="Arial" pitchFamily="34" charset="0"/>
              </a:rPr>
              <a:t>Scroll to TRANSEC and press enter twice</a:t>
            </a:r>
          </a:p>
          <a:p>
            <a:pPr marL="914400" lvl="1" indent="-457200"/>
            <a:r>
              <a:rPr lang="en-US" sz="1600" b="0" u="none" dirty="0" smtClean="0">
                <a:latin typeface="Arial" pitchFamily="34" charset="0"/>
                <a:cs typeface="Arial" pitchFamily="34" charset="0"/>
              </a:rPr>
              <a:t>13.	Key location 0 ”TSK 01” press enter</a:t>
            </a:r>
          </a:p>
        </p:txBody>
      </p:sp>
      <p:sp>
        <p:nvSpPr>
          <p:cNvPr id="7" name="TextBox 6"/>
          <p:cNvSpPr txBox="1"/>
          <p:nvPr/>
        </p:nvSpPr>
        <p:spPr>
          <a:xfrm>
            <a:off x="3048000" y="1721108"/>
            <a:ext cx="3810000" cy="5262979"/>
          </a:xfrm>
          <a:prstGeom prst="rect">
            <a:avLst/>
          </a:prstGeom>
          <a:noFill/>
        </p:spPr>
        <p:txBody>
          <a:bodyPr wrap="square" rtlCol="0">
            <a:spAutoFit/>
          </a:bodyPr>
          <a:lstStyle/>
          <a:p>
            <a:pPr marL="914400" lvl="1" indent="-457200"/>
            <a:r>
              <a:rPr lang="en-US" sz="1600" b="0" u="none" dirty="0" smtClean="0">
                <a:latin typeface="Arial" pitchFamily="34" charset="0"/>
                <a:cs typeface="Arial" pitchFamily="34" charset="0"/>
              </a:rPr>
              <a:t>14.	Select “TSK 01” for key location 1-7</a:t>
            </a:r>
          </a:p>
          <a:p>
            <a:pPr marL="914400" lvl="1" indent="-457200"/>
            <a:r>
              <a:rPr lang="en-US" sz="1600" b="0" u="none" dirty="0" smtClean="0">
                <a:latin typeface="Arial" pitchFamily="34" charset="0"/>
                <a:cs typeface="Arial" pitchFamily="34" charset="0"/>
              </a:rPr>
              <a:t>15.	Press clear</a:t>
            </a:r>
          </a:p>
          <a:p>
            <a:pPr marL="914400" lvl="1" indent="-457200">
              <a:buAutoNum type="arabicPeriod" startAt="16"/>
            </a:pPr>
            <a:r>
              <a:rPr lang="en-US" sz="1600" b="0" u="none" dirty="0" smtClean="0">
                <a:latin typeface="Arial" pitchFamily="34" charset="0"/>
                <a:cs typeface="Arial" pitchFamily="34" charset="0"/>
              </a:rPr>
              <a:t>Scroll to Port CONFIGS </a:t>
            </a:r>
          </a:p>
          <a:p>
            <a:pPr marL="914400" lvl="1" indent="-457200"/>
            <a:r>
              <a:rPr lang="en-US" sz="1600" b="0" u="none" dirty="0" smtClean="0">
                <a:latin typeface="Arial" pitchFamily="34" charset="0"/>
                <a:cs typeface="Arial" pitchFamily="34" charset="0"/>
              </a:rPr>
              <a:t>	and press enter twice</a:t>
            </a:r>
          </a:p>
          <a:p>
            <a:pPr marL="914400" lvl="1" indent="-457200"/>
            <a:r>
              <a:rPr lang="en-US" sz="1600" b="0" u="none" dirty="0" smtClean="0">
                <a:latin typeface="Arial" pitchFamily="34" charset="0"/>
                <a:cs typeface="Arial" pitchFamily="34" charset="0"/>
              </a:rPr>
              <a:t>17.	Select COMSEC press enter</a:t>
            </a:r>
          </a:p>
          <a:p>
            <a:pPr marL="914400" lvl="1" indent="-457200"/>
            <a:r>
              <a:rPr lang="en-US" sz="1600" b="0" u="none" dirty="0" smtClean="0">
                <a:latin typeface="Arial" pitchFamily="34" charset="0"/>
                <a:cs typeface="Arial" pitchFamily="34" charset="0"/>
              </a:rPr>
              <a:t>18.	Up arrow twice to “ANDVT” press enter</a:t>
            </a:r>
          </a:p>
          <a:p>
            <a:pPr marL="914400" lvl="1" indent="-457200"/>
            <a:r>
              <a:rPr lang="en-US" sz="1600" b="0" u="none" dirty="0" smtClean="0">
                <a:latin typeface="Arial" pitchFamily="34" charset="0"/>
                <a:cs typeface="Arial" pitchFamily="34" charset="0"/>
              </a:rPr>
              <a:t>19.	Press “ENCRYPTION KEY” TEK 01</a:t>
            </a:r>
          </a:p>
          <a:p>
            <a:pPr marL="914400" lvl="1" indent="-457200"/>
            <a:r>
              <a:rPr lang="en-US" sz="1600" b="0" u="none" dirty="0" smtClean="0">
                <a:latin typeface="Arial" pitchFamily="34" charset="0"/>
                <a:cs typeface="Arial" pitchFamily="34" charset="0"/>
              </a:rPr>
              <a:t>20.	Press enter three times</a:t>
            </a:r>
          </a:p>
          <a:p>
            <a:pPr marL="914400" lvl="1" indent="-457200"/>
            <a:r>
              <a:rPr lang="en-US" sz="1600" b="0" u="none" dirty="0" smtClean="0">
                <a:latin typeface="Arial" pitchFamily="34" charset="0"/>
                <a:cs typeface="Arial" pitchFamily="34" charset="0"/>
              </a:rPr>
              <a:t>21.	Press clear</a:t>
            </a:r>
          </a:p>
          <a:p>
            <a:pPr marL="914400" lvl="1" indent="-457200">
              <a:buAutoNum type="arabicPeriod" startAt="22"/>
            </a:pPr>
            <a:r>
              <a:rPr lang="en-US" sz="1600" b="0" u="none" dirty="0" smtClean="0">
                <a:latin typeface="Arial" pitchFamily="34" charset="0"/>
                <a:cs typeface="Arial" pitchFamily="34" charset="0"/>
              </a:rPr>
              <a:t>Scroll to “DESTINATIONS” and </a:t>
            </a:r>
          </a:p>
          <a:p>
            <a:pPr marL="914400" lvl="1" indent="-457200"/>
            <a:r>
              <a:rPr lang="en-US" sz="1600" b="0" u="none" dirty="0" smtClean="0">
                <a:latin typeface="Arial" pitchFamily="34" charset="0"/>
                <a:cs typeface="Arial" pitchFamily="34" charset="0"/>
              </a:rPr>
              <a:t>	press enter twice</a:t>
            </a:r>
          </a:p>
          <a:p>
            <a:pPr marL="914400" lvl="1" indent="-457200"/>
            <a:r>
              <a:rPr lang="en-US" sz="1600" b="0" u="none" dirty="0" smtClean="0">
                <a:latin typeface="Arial" pitchFamily="34" charset="0"/>
                <a:cs typeface="Arial" pitchFamily="34" charset="0"/>
              </a:rPr>
              <a:t>23.	Scroll to 25K_AC and enter</a:t>
            </a:r>
          </a:p>
          <a:p>
            <a:pPr marL="914400" lvl="1" indent="-457200"/>
            <a:r>
              <a:rPr lang="en-US" sz="1600" b="0" u="none" dirty="0" smtClean="0">
                <a:latin typeface="Arial" pitchFamily="34" charset="0"/>
                <a:cs typeface="Arial" pitchFamily="34" charset="0"/>
              </a:rPr>
              <a:t>24.	Select add and press enter</a:t>
            </a:r>
          </a:p>
          <a:p>
            <a:pPr marL="914400" lvl="1" indent="-457200"/>
            <a:r>
              <a:rPr lang="en-US" sz="1600" b="0" u="none" dirty="0" smtClean="0">
                <a:latin typeface="Arial" pitchFamily="34" charset="0"/>
                <a:cs typeface="Arial" pitchFamily="34" charset="0"/>
              </a:rPr>
              <a:t>25.	Enter “64217” and press enter</a:t>
            </a:r>
          </a:p>
          <a:p>
            <a:pPr marL="914400" lvl="1" indent="-457200"/>
            <a:r>
              <a:rPr lang="en-US" sz="1600" b="0" u="none" dirty="0" smtClean="0">
                <a:latin typeface="Arial" pitchFamily="34" charset="0"/>
                <a:cs typeface="Arial" pitchFamily="34" charset="0"/>
              </a:rPr>
              <a:t>26.	Press clear six times</a:t>
            </a:r>
          </a:p>
          <a:p>
            <a:endParaRPr lang="en-U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4648200"/>
            <a:ext cx="6858000" cy="609600"/>
          </a:xfrm>
          <a:prstGeom prst="rect">
            <a:avLst/>
          </a:prstGeom>
          <a:solidFill>
            <a:srgbClr val="00B050"/>
          </a:solidFill>
          <a:ln w="9525">
            <a:solidFill>
              <a:schemeClr val="tx1"/>
            </a:solidFill>
            <a:miter lim="800000"/>
            <a:headEnd/>
            <a:tailEnd/>
          </a:ln>
        </p:spPr>
        <p:txBody>
          <a:bodyPr wrap="none" lIns="91431" tIns="45716" rIns="91431" bIns="45716" anchor="ctr"/>
          <a:lstStyle/>
          <a:p>
            <a:pPr algn="ctr">
              <a:defRPr/>
            </a:pPr>
            <a:r>
              <a:rPr lang="en-US" sz="2300" b="1" i="1" u="none" dirty="0" smtClean="0">
                <a:solidFill>
                  <a:schemeClr val="bg1"/>
                </a:solidFill>
                <a:effectLst>
                  <a:outerShdw blurRad="38100" dist="38100" dir="2700000" algn="tl">
                    <a:srgbClr val="000000">
                      <a:alpha val="43137"/>
                    </a:srgbClr>
                  </a:outerShdw>
                </a:effectLst>
                <a:latin typeface="Arial" pitchFamily="34" charset="0"/>
                <a:cs typeface="Arial" pitchFamily="34" charset="0"/>
              </a:rPr>
              <a:t>Green 2 – Sensitive Items Report</a:t>
            </a:r>
            <a:endParaRPr lang="en-US" sz="2300" b="1" i="1" u="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Rectangle 3"/>
          <p:cNvSpPr>
            <a:spLocks noChangeArrowheads="1"/>
          </p:cNvSpPr>
          <p:nvPr/>
        </p:nvSpPr>
        <p:spPr bwMode="auto">
          <a:xfrm>
            <a:off x="0" y="941912"/>
            <a:ext cx="6858000" cy="3284232"/>
          </a:xfrm>
          <a:prstGeom prst="rect">
            <a:avLst/>
          </a:prstGeom>
          <a:noFill/>
          <a:ln w="9525">
            <a:noFill/>
            <a:miter lim="800000"/>
            <a:headEnd/>
            <a:tailEnd/>
          </a:ln>
        </p:spPr>
        <p:txBody>
          <a:bodyPr lIns="0" tIns="0" rIns="0" bIns="0" anchor="ctr">
            <a:spAutoFit/>
          </a:bodyPr>
          <a:lstStyle/>
          <a:p>
            <a:pPr marL="228600" eaLnBrk="0" hangingPunct="0">
              <a:lnSpc>
                <a:spcPts val="1600"/>
              </a:lnSpc>
              <a:tabLst>
                <a:tab pos="914400" algn="l"/>
                <a:tab pos="1377950" algn="l"/>
                <a:tab pos="1828800" algn="l"/>
              </a:tabLst>
            </a:pPr>
            <a:r>
              <a:rPr lang="en-US" u="none" dirty="0" smtClean="0">
                <a:latin typeface="Arial" pitchFamily="34" charset="0"/>
                <a:cs typeface="Arial" pitchFamily="34" charset="0"/>
              </a:rPr>
              <a:t>Purpose:</a:t>
            </a:r>
            <a:r>
              <a:rPr lang="en-US" b="0" u="none" dirty="0" smtClean="0">
                <a:latin typeface="Arial" pitchFamily="34" charset="0"/>
                <a:cs typeface="Arial" pitchFamily="34" charset="0"/>
              </a:rPr>
              <a:t>	The Intelligence Summary (INTSUM) </a:t>
            </a:r>
            <a:r>
              <a:rPr lang="en-US" b="0" u="none" dirty="0">
                <a:latin typeface="Arial" pitchFamily="34" charset="0"/>
                <a:cs typeface="Arial" pitchFamily="34" charset="0"/>
              </a:rPr>
              <a:t>is used to provide the S-2s with intelligence summaries </a:t>
            </a:r>
          </a:p>
          <a:p>
            <a:pPr marL="228600" eaLnBrk="0" hangingPunct="0">
              <a:lnSpc>
                <a:spcPts val="1600"/>
              </a:lnSpc>
              <a:tabLst>
                <a:tab pos="914400" algn="l"/>
                <a:tab pos="1377950" algn="l"/>
                <a:tab pos="1828800" algn="l"/>
              </a:tabLst>
            </a:pPr>
            <a:r>
              <a:rPr lang="en-US" b="0" u="none" dirty="0">
                <a:latin typeface="Arial" pitchFamily="34" charset="0"/>
                <a:cs typeface="Arial" pitchFamily="34" charset="0"/>
              </a:rPr>
              <a:t>covering the previous 12 hours of enemy activity. </a:t>
            </a:r>
            <a:r>
              <a:rPr lang="en-US" b="0" u="none" dirty="0" smtClean="0">
                <a:latin typeface="Arial" pitchFamily="34" charset="0"/>
                <a:cs typeface="Arial" pitchFamily="34" charset="0"/>
              </a:rPr>
              <a:t> Sent </a:t>
            </a:r>
            <a:r>
              <a:rPr lang="en-US" b="0" u="none" dirty="0">
                <a:latin typeface="Arial" pitchFamily="34" charset="0"/>
                <a:cs typeface="Arial" pitchFamily="34" charset="0"/>
              </a:rPr>
              <a:t>from higher to lower.</a:t>
            </a:r>
          </a:p>
          <a:p>
            <a:pPr marL="228600" eaLnBrk="0" hangingPunct="0">
              <a:lnSpc>
                <a:spcPts val="1600"/>
              </a:lnSpc>
              <a:tabLst>
                <a:tab pos="914400" algn="l"/>
                <a:tab pos="1377950" algn="l"/>
                <a:tab pos="1828800" algn="l"/>
              </a:tabLst>
            </a:pPr>
            <a:r>
              <a:rPr lang="en-US" u="none" dirty="0">
                <a:latin typeface="Arial" pitchFamily="34" charset="0"/>
                <a:cs typeface="Arial" pitchFamily="34" charset="0"/>
              </a:rPr>
              <a:t>Required:  </a:t>
            </a:r>
            <a:r>
              <a:rPr lang="en-US" b="0" u="none" dirty="0" smtClean="0">
                <a:latin typeface="Arial" pitchFamily="34" charset="0"/>
                <a:cs typeface="Arial" pitchFamily="34" charset="0"/>
              </a:rPr>
              <a:t>As </a:t>
            </a:r>
            <a:r>
              <a:rPr lang="en-US" b="0" u="none" dirty="0">
                <a:latin typeface="Arial" pitchFamily="34" charset="0"/>
                <a:cs typeface="Arial" pitchFamily="34" charset="0"/>
              </a:rPr>
              <a:t>necessary, minimum daily at 2400</a:t>
            </a:r>
          </a:p>
          <a:p>
            <a:pPr marL="228600" eaLnBrk="0" hangingPunct="0">
              <a:lnSpc>
                <a:spcPts val="1600"/>
              </a:lnSpc>
              <a:tabLst>
                <a:tab pos="914400" algn="l"/>
                <a:tab pos="1377950" algn="l"/>
                <a:tab pos="1828800" algn="l"/>
              </a:tabLst>
            </a:pPr>
            <a:r>
              <a:rPr lang="en-US" u="none" dirty="0" smtClean="0">
                <a:latin typeface="Arial" pitchFamily="34" charset="0"/>
                <a:cs typeface="Arial" pitchFamily="34" charset="0"/>
              </a:rPr>
              <a:t>Transmission methods: </a:t>
            </a:r>
            <a:r>
              <a:rPr lang="en-US" b="0" u="none" dirty="0" smtClean="0">
                <a:latin typeface="Arial" pitchFamily="34" charset="0"/>
                <a:cs typeface="Arial" pitchFamily="34" charset="0"/>
              </a:rPr>
              <a:t>Primary</a:t>
            </a:r>
            <a:r>
              <a:rPr lang="en-US" b="0" u="none" dirty="0">
                <a:latin typeface="Arial" pitchFamily="34" charset="0"/>
                <a:cs typeface="Arial" pitchFamily="34" charset="0"/>
              </a:rPr>
              <a:t>: </a:t>
            </a:r>
            <a:r>
              <a:rPr lang="en-US" b="0" u="none" dirty="0" err="1">
                <a:latin typeface="Arial" pitchFamily="34" charset="0"/>
                <a:cs typeface="Arial" pitchFamily="34" charset="0"/>
              </a:rPr>
              <a:t>CPoF</a:t>
            </a:r>
            <a:endParaRPr lang="en-US" b="0" u="none" dirty="0">
              <a:latin typeface="Arial" pitchFamily="34" charset="0"/>
              <a:cs typeface="Arial" pitchFamily="34" charset="0"/>
            </a:endParaRPr>
          </a:p>
          <a:p>
            <a:pPr marL="228600" eaLnBrk="0" hangingPunct="0">
              <a:lnSpc>
                <a:spcPts val="1600"/>
              </a:lnSpc>
              <a:tabLst>
                <a:tab pos="914400" algn="l"/>
                <a:tab pos="1377950" algn="l"/>
                <a:tab pos="1828800" algn="l"/>
              </a:tabLst>
            </a:pPr>
            <a:r>
              <a:rPr lang="en-US" b="0" u="none" dirty="0">
                <a:latin typeface="Arial" pitchFamily="34" charset="0"/>
                <a:cs typeface="Arial" pitchFamily="34" charset="0"/>
              </a:rPr>
              <a:t>		</a:t>
            </a:r>
            <a:r>
              <a:rPr lang="en-US" b="0" u="none" dirty="0" smtClean="0">
                <a:latin typeface="Arial" pitchFamily="34" charset="0"/>
                <a:cs typeface="Arial" pitchFamily="34" charset="0"/>
              </a:rPr>
              <a:t>	    Alternate</a:t>
            </a:r>
            <a:r>
              <a:rPr lang="en-US" b="0" u="none" dirty="0">
                <a:latin typeface="Arial" pitchFamily="34" charset="0"/>
                <a:cs typeface="Arial" pitchFamily="34" charset="0"/>
              </a:rPr>
              <a:t>: BDE O&amp;I</a:t>
            </a:r>
          </a:p>
          <a:p>
            <a:pPr marL="228600" eaLnBrk="0" hangingPunct="0">
              <a:lnSpc>
                <a:spcPts val="1600"/>
              </a:lnSpc>
              <a:tabLst>
                <a:tab pos="914400" algn="l"/>
                <a:tab pos="1377950" algn="l"/>
                <a:tab pos="1828800" algn="l"/>
              </a:tabLst>
            </a:pPr>
            <a:r>
              <a:rPr lang="en-US" b="0" u="none" dirty="0">
                <a:latin typeface="Arial" pitchFamily="34" charset="0"/>
                <a:cs typeface="Arial" pitchFamily="34" charset="0"/>
              </a:rPr>
              <a:t>		</a:t>
            </a:r>
            <a:r>
              <a:rPr lang="en-US" b="0" u="none" dirty="0" smtClean="0">
                <a:latin typeface="Arial" pitchFamily="34" charset="0"/>
                <a:cs typeface="Arial" pitchFamily="34" charset="0"/>
              </a:rPr>
              <a:t>	    Tertiary</a:t>
            </a:r>
            <a:r>
              <a:rPr lang="en-US" b="0" u="none" dirty="0">
                <a:latin typeface="Arial" pitchFamily="34" charset="0"/>
                <a:cs typeface="Arial" pitchFamily="34" charset="0"/>
              </a:rPr>
              <a:t>: FBCB2 Free Text</a:t>
            </a:r>
          </a:p>
          <a:p>
            <a:pPr marL="228600" eaLnBrk="0" hangingPunct="0">
              <a:lnSpc>
                <a:spcPts val="1600"/>
              </a:lnSpc>
              <a:tabLst>
                <a:tab pos="914400" algn="l"/>
                <a:tab pos="1377950" algn="l"/>
                <a:tab pos="1828800" algn="l"/>
              </a:tabLst>
            </a:pPr>
            <a:r>
              <a:rPr lang="en-US" u="none" dirty="0">
                <a:latin typeface="Arial" pitchFamily="34" charset="0"/>
                <a:cs typeface="Arial" pitchFamily="34" charset="0"/>
              </a:rPr>
              <a:t>Line 1: </a:t>
            </a:r>
            <a:r>
              <a:rPr lang="en-US" b="0" u="none" dirty="0" smtClean="0">
                <a:latin typeface="Arial" pitchFamily="34" charset="0"/>
                <a:cs typeface="Arial" pitchFamily="34" charset="0"/>
              </a:rPr>
              <a:t>	Issuing Unit</a:t>
            </a:r>
            <a:endParaRPr lang="en-US" b="0" u="none" dirty="0">
              <a:latin typeface="Arial" pitchFamily="34" charset="0"/>
              <a:cs typeface="Arial" pitchFamily="34" charset="0"/>
            </a:endParaRPr>
          </a:p>
          <a:p>
            <a:pPr marL="228600" eaLnBrk="0" hangingPunct="0">
              <a:lnSpc>
                <a:spcPts val="1600"/>
              </a:lnSpc>
              <a:tabLst>
                <a:tab pos="914400" algn="l"/>
                <a:tab pos="1377950" algn="l"/>
                <a:tab pos="1828800" algn="l"/>
              </a:tabLst>
            </a:pPr>
            <a:r>
              <a:rPr lang="en-US" u="none" dirty="0">
                <a:latin typeface="Arial" pitchFamily="34" charset="0"/>
                <a:cs typeface="Arial" pitchFamily="34" charset="0"/>
              </a:rPr>
              <a:t>Line 2: </a:t>
            </a:r>
            <a:r>
              <a:rPr lang="en-US" b="0" u="none" dirty="0" smtClean="0">
                <a:latin typeface="Arial" pitchFamily="34" charset="0"/>
                <a:cs typeface="Arial" pitchFamily="34" charset="0"/>
              </a:rPr>
              <a:t>	Time </a:t>
            </a:r>
            <a:r>
              <a:rPr lang="en-US" b="0" u="none" dirty="0">
                <a:latin typeface="Arial" pitchFamily="34" charset="0"/>
                <a:cs typeface="Arial" pitchFamily="34" charset="0"/>
              </a:rPr>
              <a:t>of </a:t>
            </a:r>
            <a:r>
              <a:rPr lang="en-US" b="0" u="none" dirty="0" smtClean="0">
                <a:latin typeface="Arial" pitchFamily="34" charset="0"/>
                <a:cs typeface="Arial" pitchFamily="34" charset="0"/>
              </a:rPr>
              <a:t>Issue</a:t>
            </a:r>
            <a:endParaRPr lang="en-US" b="0" u="none" dirty="0">
              <a:latin typeface="Arial" pitchFamily="34" charset="0"/>
              <a:cs typeface="Arial" pitchFamily="34" charset="0"/>
            </a:endParaRPr>
          </a:p>
          <a:p>
            <a:pPr marL="228600" eaLnBrk="0" hangingPunct="0">
              <a:lnSpc>
                <a:spcPts val="1600"/>
              </a:lnSpc>
              <a:tabLst>
                <a:tab pos="914400" algn="l"/>
                <a:tab pos="1377950" algn="l"/>
                <a:tab pos="1828800" algn="l"/>
              </a:tabLst>
            </a:pPr>
            <a:r>
              <a:rPr lang="en-US" u="none" dirty="0">
                <a:latin typeface="Arial" pitchFamily="34" charset="0"/>
                <a:cs typeface="Arial" pitchFamily="34" charset="0"/>
              </a:rPr>
              <a:t>Line 3: </a:t>
            </a:r>
            <a:r>
              <a:rPr lang="en-US" b="0" u="none" dirty="0" smtClean="0">
                <a:latin typeface="Arial" pitchFamily="34" charset="0"/>
                <a:cs typeface="Arial" pitchFamily="34" charset="0"/>
              </a:rPr>
              <a:t>	Summary </a:t>
            </a:r>
            <a:r>
              <a:rPr lang="en-US" b="0" u="none" dirty="0">
                <a:latin typeface="Arial" pitchFamily="34" charset="0"/>
                <a:cs typeface="Arial" pitchFamily="34" charset="0"/>
              </a:rPr>
              <a:t>of </a:t>
            </a:r>
            <a:r>
              <a:rPr lang="en-US" b="0" u="none" dirty="0" smtClean="0">
                <a:latin typeface="Arial" pitchFamily="34" charset="0"/>
                <a:cs typeface="Arial" pitchFamily="34" charset="0"/>
              </a:rPr>
              <a:t>Activity</a:t>
            </a:r>
            <a:endParaRPr lang="en-US" b="0" u="none" dirty="0">
              <a:latin typeface="Arial" pitchFamily="34" charset="0"/>
              <a:cs typeface="Arial" pitchFamily="34" charset="0"/>
            </a:endParaRPr>
          </a:p>
          <a:p>
            <a:pPr marL="228600" eaLnBrk="0" hangingPunct="0">
              <a:lnSpc>
                <a:spcPts val="1600"/>
              </a:lnSpc>
              <a:tabLst>
                <a:tab pos="914400" algn="l"/>
                <a:tab pos="1377950" algn="l"/>
                <a:tab pos="1828800" algn="l"/>
              </a:tabLst>
            </a:pPr>
            <a:r>
              <a:rPr lang="en-US" u="none" dirty="0" smtClean="0">
                <a:latin typeface="Arial" pitchFamily="34" charset="0"/>
                <a:cs typeface="Arial" pitchFamily="34" charset="0"/>
              </a:rPr>
              <a:t>Line </a:t>
            </a:r>
            <a:r>
              <a:rPr lang="en-US" u="none" dirty="0">
                <a:latin typeface="Arial" pitchFamily="34" charset="0"/>
                <a:cs typeface="Arial" pitchFamily="34" charset="0"/>
              </a:rPr>
              <a:t>4: </a:t>
            </a:r>
            <a:r>
              <a:rPr lang="en-US" b="0" u="none" dirty="0" smtClean="0">
                <a:latin typeface="Arial" pitchFamily="34" charset="0"/>
                <a:cs typeface="Arial" pitchFamily="34" charset="0"/>
              </a:rPr>
              <a:t>	Enemy </a:t>
            </a:r>
            <a:r>
              <a:rPr lang="en-US" b="0" u="none" dirty="0">
                <a:latin typeface="Arial" pitchFamily="34" charset="0"/>
                <a:cs typeface="Arial" pitchFamily="34" charset="0"/>
              </a:rPr>
              <a:t>Strength &amp; </a:t>
            </a:r>
            <a:r>
              <a:rPr lang="en-US" b="0" u="none" dirty="0" smtClean="0">
                <a:latin typeface="Arial" pitchFamily="34" charset="0"/>
                <a:cs typeface="Arial" pitchFamily="34" charset="0"/>
              </a:rPr>
              <a:t>Disposition</a:t>
            </a:r>
            <a:endParaRPr lang="en-US" b="0" u="none" dirty="0">
              <a:latin typeface="Arial" pitchFamily="34" charset="0"/>
              <a:cs typeface="Arial" pitchFamily="34" charset="0"/>
            </a:endParaRPr>
          </a:p>
          <a:p>
            <a:pPr marL="228600" eaLnBrk="0" hangingPunct="0">
              <a:lnSpc>
                <a:spcPts val="1600"/>
              </a:lnSpc>
              <a:tabLst>
                <a:tab pos="914400" algn="l"/>
                <a:tab pos="1377950" algn="l"/>
                <a:tab pos="1828800" algn="l"/>
              </a:tabLst>
            </a:pPr>
            <a:r>
              <a:rPr lang="en-US" u="none" dirty="0">
                <a:latin typeface="Arial" pitchFamily="34" charset="0"/>
                <a:cs typeface="Arial" pitchFamily="34" charset="0"/>
              </a:rPr>
              <a:t>Line 5: </a:t>
            </a:r>
            <a:r>
              <a:rPr lang="en-US" b="0" u="none" dirty="0" smtClean="0">
                <a:latin typeface="Arial" pitchFamily="34" charset="0"/>
                <a:cs typeface="Arial" pitchFamily="34" charset="0"/>
              </a:rPr>
              <a:t>	Enemy </a:t>
            </a:r>
            <a:r>
              <a:rPr lang="en-US" b="0" u="none" dirty="0">
                <a:latin typeface="Arial" pitchFamily="34" charset="0"/>
                <a:cs typeface="Arial" pitchFamily="34" charset="0"/>
              </a:rPr>
              <a:t>Frontline </a:t>
            </a:r>
            <a:r>
              <a:rPr lang="en-US" b="0" u="none" dirty="0" smtClean="0">
                <a:latin typeface="Arial" pitchFamily="34" charset="0"/>
                <a:cs typeface="Arial" pitchFamily="34" charset="0"/>
              </a:rPr>
              <a:t>Trace</a:t>
            </a:r>
            <a:endParaRPr lang="en-US" b="0" u="none" dirty="0">
              <a:latin typeface="Arial" pitchFamily="34" charset="0"/>
              <a:cs typeface="Arial" pitchFamily="34" charset="0"/>
            </a:endParaRPr>
          </a:p>
          <a:p>
            <a:pPr marL="228600" eaLnBrk="0" hangingPunct="0">
              <a:lnSpc>
                <a:spcPts val="1600"/>
              </a:lnSpc>
              <a:tabLst>
                <a:tab pos="914400" algn="l"/>
                <a:tab pos="1377950" algn="l"/>
                <a:tab pos="1828800" algn="l"/>
              </a:tabLst>
            </a:pPr>
            <a:r>
              <a:rPr lang="en-US" u="none" dirty="0">
                <a:latin typeface="Arial" pitchFamily="34" charset="0"/>
                <a:cs typeface="Arial" pitchFamily="34" charset="0"/>
              </a:rPr>
              <a:t>Line 6: </a:t>
            </a:r>
            <a:r>
              <a:rPr lang="en-US" b="0" u="none" dirty="0" smtClean="0">
                <a:latin typeface="Arial" pitchFamily="34" charset="0"/>
                <a:cs typeface="Arial" pitchFamily="34" charset="0"/>
              </a:rPr>
              <a:t>	Most </a:t>
            </a:r>
            <a:r>
              <a:rPr lang="en-US" b="0" u="none" dirty="0">
                <a:latin typeface="Arial" pitchFamily="34" charset="0"/>
                <a:cs typeface="Arial" pitchFamily="34" charset="0"/>
              </a:rPr>
              <a:t>Likely </a:t>
            </a:r>
            <a:r>
              <a:rPr lang="en-US" b="0" u="none" dirty="0" smtClean="0">
                <a:latin typeface="Arial" pitchFamily="34" charset="0"/>
                <a:cs typeface="Arial" pitchFamily="34" charset="0"/>
              </a:rPr>
              <a:t>COA</a:t>
            </a:r>
            <a:r>
              <a:rPr lang="en-US" b="0" u="none" dirty="0">
                <a:latin typeface="Arial" pitchFamily="34" charset="0"/>
                <a:cs typeface="Arial" pitchFamily="34" charset="0"/>
              </a:rPr>
              <a:t>	</a:t>
            </a:r>
          </a:p>
          <a:p>
            <a:pPr marL="228600" eaLnBrk="0" hangingPunct="0">
              <a:lnSpc>
                <a:spcPts val="1600"/>
              </a:lnSpc>
              <a:tabLst>
                <a:tab pos="914400" algn="l"/>
                <a:tab pos="1377950" algn="l"/>
                <a:tab pos="1828800" algn="l"/>
              </a:tabLst>
            </a:pPr>
            <a:r>
              <a:rPr lang="en-US" u="none" dirty="0">
                <a:latin typeface="Arial" pitchFamily="34" charset="0"/>
                <a:cs typeface="Arial" pitchFamily="34" charset="0"/>
              </a:rPr>
              <a:t>Line 7: </a:t>
            </a:r>
            <a:r>
              <a:rPr lang="en-US" b="0" u="none" dirty="0" smtClean="0">
                <a:latin typeface="Arial" pitchFamily="34" charset="0"/>
                <a:cs typeface="Arial" pitchFamily="34" charset="0"/>
              </a:rPr>
              <a:t>	Enemy Weaknesses </a:t>
            </a:r>
          </a:p>
          <a:p>
            <a:pPr marL="228600" eaLnBrk="0" hangingPunct="0">
              <a:lnSpc>
                <a:spcPts val="1600"/>
              </a:lnSpc>
              <a:tabLst>
                <a:tab pos="914400" algn="l"/>
                <a:tab pos="1377950" algn="l"/>
                <a:tab pos="1828800" algn="l"/>
              </a:tabLst>
            </a:pPr>
            <a:r>
              <a:rPr lang="en-US" u="none" dirty="0" smtClean="0">
                <a:latin typeface="Arial" pitchFamily="34" charset="0"/>
                <a:cs typeface="Arial" pitchFamily="34" charset="0"/>
              </a:rPr>
              <a:t>Line </a:t>
            </a:r>
            <a:r>
              <a:rPr lang="en-US" u="none" dirty="0">
                <a:latin typeface="Arial" pitchFamily="34" charset="0"/>
                <a:cs typeface="Arial" pitchFamily="34" charset="0"/>
              </a:rPr>
              <a:t>8: </a:t>
            </a:r>
            <a:r>
              <a:rPr lang="en-US" b="0" u="none" dirty="0" smtClean="0">
                <a:latin typeface="Arial" pitchFamily="34" charset="0"/>
                <a:cs typeface="Arial" pitchFamily="34" charset="0"/>
              </a:rPr>
              <a:t>	Current PIR/IR</a:t>
            </a:r>
            <a:endParaRPr lang="en-US" b="0" u="none" dirty="0">
              <a:latin typeface="Arial" pitchFamily="34" charset="0"/>
              <a:cs typeface="Arial" pitchFamily="34" charset="0"/>
            </a:endParaRPr>
          </a:p>
        </p:txBody>
      </p:sp>
      <p:sp>
        <p:nvSpPr>
          <p:cNvPr id="12" name="Rectangle 11"/>
          <p:cNvSpPr>
            <a:spLocks noChangeArrowheads="1"/>
          </p:cNvSpPr>
          <p:nvPr/>
        </p:nvSpPr>
        <p:spPr bwMode="auto">
          <a:xfrm>
            <a:off x="0" y="0"/>
            <a:ext cx="6858000" cy="609600"/>
          </a:xfrm>
          <a:prstGeom prst="rect">
            <a:avLst/>
          </a:prstGeom>
          <a:solidFill>
            <a:srgbClr val="00B050"/>
          </a:solidFill>
          <a:ln w="9525">
            <a:solidFill>
              <a:schemeClr val="tx1"/>
            </a:solidFill>
            <a:miter lim="800000"/>
            <a:headEnd/>
            <a:tailEnd/>
          </a:ln>
        </p:spPr>
        <p:txBody>
          <a:bodyPr wrap="none" lIns="91431" tIns="45716" rIns="91431" bIns="45716" anchor="ctr"/>
          <a:lstStyle/>
          <a:p>
            <a:pPr algn="ctr">
              <a:defRPr/>
            </a:pPr>
            <a:r>
              <a:rPr lang="en-US" sz="2300" b="1" i="1" u="none" dirty="0" smtClean="0">
                <a:solidFill>
                  <a:schemeClr val="bg1"/>
                </a:solidFill>
                <a:effectLst>
                  <a:outerShdw blurRad="38100" dist="38100" dir="2700000" algn="tl">
                    <a:srgbClr val="000000">
                      <a:alpha val="43137"/>
                    </a:srgbClr>
                  </a:outerShdw>
                </a:effectLst>
                <a:latin typeface="Arial" pitchFamily="34" charset="0"/>
                <a:cs typeface="Arial" pitchFamily="34" charset="0"/>
              </a:rPr>
              <a:t>Green 1 – INTSUM</a:t>
            </a:r>
            <a:endParaRPr lang="en-US" sz="2300" b="1" i="1" u="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TextBox 7"/>
          <p:cNvSpPr txBox="1"/>
          <p:nvPr/>
        </p:nvSpPr>
        <p:spPr>
          <a:xfrm>
            <a:off x="0" y="5257800"/>
            <a:ext cx="6858000" cy="3816429"/>
          </a:xfrm>
          <a:prstGeom prst="rect">
            <a:avLst/>
          </a:prstGeom>
          <a:noFill/>
        </p:spPr>
        <p:txBody>
          <a:bodyPr wrap="square" lIns="0" rIns="0" rtlCol="0">
            <a:spAutoFit/>
          </a:bodyPr>
          <a:lstStyle/>
          <a:p>
            <a:pPr marL="228600" eaLnBrk="0" hangingPunct="0">
              <a:tabLst>
                <a:tab pos="914400" algn="l"/>
                <a:tab pos="1377950" algn="l"/>
                <a:tab pos="1828800" algn="l"/>
              </a:tabLst>
            </a:pPr>
            <a:r>
              <a:rPr lang="en-US" sz="1400" u="none" dirty="0" smtClean="0">
                <a:latin typeface="Arial" pitchFamily="34" charset="0"/>
                <a:cs typeface="Arial" pitchFamily="34" charset="0"/>
              </a:rPr>
              <a:t>PURPOSE: The sensitive items report is to ensure that all sensitive items are accounted for. </a:t>
            </a:r>
          </a:p>
          <a:p>
            <a:pPr marL="228600" eaLnBrk="0" hangingPunct="0">
              <a:tabLst>
                <a:tab pos="914400" algn="l"/>
                <a:tab pos="1377950" algn="l"/>
                <a:tab pos="1828800" algn="l"/>
              </a:tabLst>
            </a:pPr>
            <a:r>
              <a:rPr lang="en-US" sz="1400" u="none" dirty="0" smtClean="0">
                <a:latin typeface="Arial" pitchFamily="34" charset="0"/>
                <a:cs typeface="Arial" pitchFamily="34" charset="0"/>
              </a:rPr>
              <a:t>MEANS: Troop to Squadron: Primary- FBCB2 to TOC and CTCP; Alternate- FM CMD; Required Daily from Troop to Squadron at 0600 and 1800</a:t>
            </a:r>
          </a:p>
          <a:p>
            <a:pPr marL="228600" eaLnBrk="0" hangingPunct="0">
              <a:tabLst>
                <a:tab pos="914400" algn="l"/>
                <a:tab pos="1377950" algn="l"/>
                <a:tab pos="1828800" algn="l"/>
              </a:tabLst>
            </a:pPr>
            <a:endParaRPr lang="en-US" sz="1400" u="none" dirty="0" smtClean="0">
              <a:latin typeface="Arial" pitchFamily="34" charset="0"/>
              <a:cs typeface="Arial" pitchFamily="34" charset="0"/>
            </a:endParaRPr>
          </a:p>
          <a:p>
            <a:pPr lvl="0" indent="228600" eaLnBrk="0" fontAlgn="base" hangingPunct="0">
              <a:spcBef>
                <a:spcPct val="0"/>
              </a:spcBef>
              <a:spcAft>
                <a:spcPct val="0"/>
              </a:spcAft>
              <a:tabLst>
                <a:tab pos="228600" algn="l"/>
              </a:tabLst>
            </a:pPr>
            <a:r>
              <a:rPr lang="en-US" sz="1400" u="none" dirty="0" smtClean="0">
                <a:latin typeface="Arial" pitchFamily="34" charset="0"/>
                <a:ea typeface="Calibri" pitchFamily="34" charset="0"/>
                <a:cs typeface="Arial" pitchFamily="34" charset="0"/>
              </a:rPr>
              <a:t>LINE 1.  DTG</a:t>
            </a:r>
            <a:endParaRPr lang="en-US" sz="600" u="none" dirty="0" smtClean="0">
              <a:latin typeface="Arial" pitchFamily="34" charset="0"/>
              <a:cs typeface="Arial" pitchFamily="34" charset="0"/>
            </a:endParaRPr>
          </a:p>
          <a:p>
            <a:pPr lvl="0" indent="228600" eaLnBrk="0" fontAlgn="base" hangingPunct="0">
              <a:spcBef>
                <a:spcPct val="0"/>
              </a:spcBef>
              <a:spcAft>
                <a:spcPct val="0"/>
              </a:spcAft>
              <a:tabLst>
                <a:tab pos="228600" algn="l"/>
              </a:tabLst>
            </a:pPr>
            <a:r>
              <a:rPr lang="en-US" sz="1400" u="none" dirty="0" smtClean="0">
                <a:latin typeface="Arial" pitchFamily="34" charset="0"/>
                <a:ea typeface="Calibri" pitchFamily="34" charset="0"/>
                <a:cs typeface="Arial" pitchFamily="34" charset="0"/>
              </a:rPr>
              <a:t>LINE 2.  Unit </a:t>
            </a:r>
            <a:endParaRPr lang="en-US" sz="600" u="none" dirty="0" smtClean="0">
              <a:latin typeface="Arial" pitchFamily="34" charset="0"/>
              <a:cs typeface="Arial" pitchFamily="34" charset="0"/>
            </a:endParaRPr>
          </a:p>
          <a:p>
            <a:pPr marL="914400" lvl="0" indent="-685800" eaLnBrk="0" fontAlgn="base" hangingPunct="0">
              <a:spcBef>
                <a:spcPct val="0"/>
              </a:spcBef>
              <a:spcAft>
                <a:spcPct val="0"/>
              </a:spcAft>
              <a:tabLst>
                <a:tab pos="228600" algn="l"/>
              </a:tabLst>
            </a:pPr>
            <a:r>
              <a:rPr lang="en-US" sz="1400" u="none" dirty="0" smtClean="0">
                <a:latin typeface="Arial" pitchFamily="34" charset="0"/>
                <a:ea typeface="Calibri" pitchFamily="34" charset="0"/>
                <a:cs typeface="Arial" pitchFamily="34" charset="0"/>
              </a:rPr>
              <a:t>LINE 3.  Status  (“UP” = 100 percent complete, or “UNIT GREEN” to denote report with no discrepancy; if unit is Green skip to Line 10; when discrepancy is noted, report “UNIT RED” and continue report)</a:t>
            </a:r>
            <a:endParaRPr lang="en-US" sz="600" u="none" dirty="0" smtClean="0">
              <a:latin typeface="Arial" pitchFamily="34" charset="0"/>
              <a:cs typeface="Arial" pitchFamily="34" charset="0"/>
            </a:endParaRPr>
          </a:p>
          <a:p>
            <a:pPr lvl="0" indent="228600" eaLnBrk="0" fontAlgn="base" hangingPunct="0">
              <a:spcBef>
                <a:spcPct val="0"/>
              </a:spcBef>
              <a:spcAft>
                <a:spcPct val="0"/>
              </a:spcAft>
              <a:tabLst>
                <a:tab pos="228600" algn="l"/>
              </a:tabLst>
            </a:pPr>
            <a:r>
              <a:rPr lang="en-US" sz="1400" u="none" dirty="0" smtClean="0">
                <a:latin typeface="Arial" pitchFamily="34" charset="0"/>
                <a:ea typeface="Calibri" pitchFamily="34" charset="0"/>
                <a:cs typeface="Arial" pitchFamily="34" charset="0"/>
              </a:rPr>
              <a:t>LINE 4.  Losing Unit (unit making report loss)</a:t>
            </a:r>
            <a:endParaRPr lang="en-US" sz="600" u="none" dirty="0" smtClean="0">
              <a:latin typeface="Arial" pitchFamily="34" charset="0"/>
              <a:cs typeface="Arial" pitchFamily="34" charset="0"/>
            </a:endParaRPr>
          </a:p>
          <a:p>
            <a:pPr lvl="0" indent="228600" eaLnBrk="0" fontAlgn="base" hangingPunct="0">
              <a:spcBef>
                <a:spcPct val="0"/>
              </a:spcBef>
              <a:spcAft>
                <a:spcPct val="0"/>
              </a:spcAft>
              <a:tabLst>
                <a:tab pos="228600" algn="l"/>
              </a:tabLst>
            </a:pPr>
            <a:r>
              <a:rPr lang="en-US" sz="1400" u="none" dirty="0" smtClean="0">
                <a:latin typeface="Arial" pitchFamily="34" charset="0"/>
                <a:ea typeface="Calibri" pitchFamily="34" charset="0"/>
                <a:cs typeface="Arial" pitchFamily="34" charset="0"/>
              </a:rPr>
              <a:t>LINE 5.  Item (item lost by serial number)</a:t>
            </a:r>
            <a:endParaRPr lang="en-US" sz="600" u="none" dirty="0" smtClean="0">
              <a:latin typeface="Arial" pitchFamily="34" charset="0"/>
              <a:cs typeface="Arial" pitchFamily="34" charset="0"/>
            </a:endParaRPr>
          </a:p>
          <a:p>
            <a:pPr lvl="0" indent="228600" eaLnBrk="0" fontAlgn="base" hangingPunct="0">
              <a:spcBef>
                <a:spcPct val="0"/>
              </a:spcBef>
              <a:spcAft>
                <a:spcPct val="0"/>
              </a:spcAft>
              <a:tabLst>
                <a:tab pos="228600" algn="l"/>
              </a:tabLst>
            </a:pPr>
            <a:r>
              <a:rPr lang="en-US" sz="1400" u="none" dirty="0" smtClean="0">
                <a:latin typeface="Arial" pitchFamily="34" charset="0"/>
                <a:ea typeface="Calibri" pitchFamily="34" charset="0"/>
                <a:cs typeface="Arial" pitchFamily="34" charset="0"/>
              </a:rPr>
              <a:t>LINE 6.  DTG of loss </a:t>
            </a:r>
            <a:endParaRPr lang="en-US" sz="600" u="none" dirty="0" smtClean="0">
              <a:latin typeface="Arial" pitchFamily="34" charset="0"/>
              <a:cs typeface="Arial" pitchFamily="34" charset="0"/>
            </a:endParaRPr>
          </a:p>
          <a:p>
            <a:pPr lvl="0" indent="228600" eaLnBrk="0" fontAlgn="base" hangingPunct="0">
              <a:spcBef>
                <a:spcPct val="0"/>
              </a:spcBef>
              <a:spcAft>
                <a:spcPct val="0"/>
              </a:spcAft>
              <a:tabLst>
                <a:tab pos="228600" algn="l"/>
              </a:tabLst>
            </a:pPr>
            <a:r>
              <a:rPr lang="en-US" sz="1400" u="none" dirty="0" smtClean="0">
                <a:latin typeface="Arial" pitchFamily="34" charset="0"/>
                <a:ea typeface="Calibri" pitchFamily="34" charset="0"/>
                <a:cs typeface="Arial" pitchFamily="34" charset="0"/>
              </a:rPr>
              <a:t>LINE 7.  Details (circumstances of loss)</a:t>
            </a:r>
            <a:endParaRPr lang="en-US" sz="600" u="none" dirty="0" smtClean="0">
              <a:latin typeface="Arial" pitchFamily="34" charset="0"/>
              <a:cs typeface="Arial" pitchFamily="34" charset="0"/>
            </a:endParaRPr>
          </a:p>
          <a:p>
            <a:pPr lvl="0" indent="228600" eaLnBrk="0" fontAlgn="base" hangingPunct="0">
              <a:spcBef>
                <a:spcPct val="0"/>
              </a:spcBef>
              <a:spcAft>
                <a:spcPct val="0"/>
              </a:spcAft>
              <a:tabLst>
                <a:tab pos="228600" algn="l"/>
              </a:tabLst>
            </a:pPr>
            <a:r>
              <a:rPr lang="en-US" sz="1400" u="none" dirty="0" smtClean="0">
                <a:latin typeface="Arial" pitchFamily="34" charset="0"/>
                <a:ea typeface="Calibri" pitchFamily="34" charset="0"/>
                <a:cs typeface="Arial" pitchFamily="34" charset="0"/>
              </a:rPr>
              <a:t>LINE 8.  Action Taken (actions taken to recover the item)</a:t>
            </a:r>
            <a:endParaRPr lang="en-US" sz="600" u="none" dirty="0" smtClean="0">
              <a:latin typeface="Arial" pitchFamily="34" charset="0"/>
              <a:cs typeface="Arial" pitchFamily="34" charset="0"/>
            </a:endParaRPr>
          </a:p>
          <a:p>
            <a:pPr lvl="0" indent="228600" eaLnBrk="0" fontAlgn="base" hangingPunct="0">
              <a:spcBef>
                <a:spcPct val="0"/>
              </a:spcBef>
              <a:spcAft>
                <a:spcPct val="0"/>
              </a:spcAft>
              <a:tabLst>
                <a:tab pos="228600" algn="l"/>
              </a:tabLst>
            </a:pPr>
            <a:r>
              <a:rPr lang="en-US" sz="1400" u="none" dirty="0" smtClean="0">
                <a:latin typeface="Arial" pitchFamily="34" charset="0"/>
                <a:ea typeface="Calibri" pitchFamily="34" charset="0"/>
                <a:cs typeface="Arial" pitchFamily="34" charset="0"/>
              </a:rPr>
              <a:t>LINE 9.  Narrative </a:t>
            </a:r>
            <a:endParaRPr lang="en-US" sz="600" u="none" dirty="0" smtClean="0">
              <a:latin typeface="Arial" pitchFamily="34" charset="0"/>
              <a:cs typeface="Arial" pitchFamily="34" charset="0"/>
            </a:endParaRPr>
          </a:p>
          <a:p>
            <a:pPr lvl="0" indent="228600" eaLnBrk="0" fontAlgn="base" hangingPunct="0">
              <a:spcBef>
                <a:spcPct val="0"/>
              </a:spcBef>
              <a:spcAft>
                <a:spcPct val="0"/>
              </a:spcAft>
              <a:tabLst>
                <a:tab pos="228600" algn="l"/>
              </a:tabLst>
            </a:pPr>
            <a:r>
              <a:rPr lang="en-US" sz="1400" u="none" dirty="0" smtClean="0">
                <a:latin typeface="Arial" pitchFamily="34" charset="0"/>
                <a:ea typeface="Calibri" pitchFamily="34" charset="0"/>
                <a:cs typeface="Arial" pitchFamily="34" charset="0"/>
              </a:rPr>
              <a:t>LINE 10.  Authentication</a:t>
            </a:r>
            <a:endParaRPr lang="en-US" sz="1400" u="none"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6858000" cy="609600"/>
          </a:xfrm>
          <a:prstGeom prst="rect">
            <a:avLst/>
          </a:prstGeom>
          <a:solidFill>
            <a:srgbClr val="00B050"/>
          </a:solidFill>
          <a:ln w="9525">
            <a:solidFill>
              <a:schemeClr val="tx1"/>
            </a:solidFill>
            <a:miter lim="800000"/>
            <a:headEnd/>
            <a:tailEnd/>
          </a:ln>
        </p:spPr>
        <p:txBody>
          <a:bodyPr wrap="none" lIns="91431" tIns="45716" rIns="91431" bIns="45716" anchor="ctr"/>
          <a:lstStyle/>
          <a:p>
            <a:pPr algn="ctr">
              <a:defRPr/>
            </a:pPr>
            <a:r>
              <a:rPr lang="en-US" sz="2300" b="1" i="1" u="none" dirty="0" smtClean="0">
                <a:solidFill>
                  <a:schemeClr val="bg1"/>
                </a:solidFill>
                <a:effectLst>
                  <a:outerShdw blurRad="38100" dist="38100" dir="2700000" algn="tl">
                    <a:srgbClr val="000000">
                      <a:alpha val="43137"/>
                    </a:srgbClr>
                  </a:outerShdw>
                </a:effectLst>
                <a:latin typeface="Arial" pitchFamily="34" charset="0"/>
                <a:cs typeface="Arial" pitchFamily="34" charset="0"/>
              </a:rPr>
              <a:t>Green 3 – Periodic Intelligence Report </a:t>
            </a:r>
            <a:endParaRPr lang="en-US" sz="2300" b="1" i="1" u="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Rectangle 10"/>
          <p:cNvSpPr/>
          <p:nvPr/>
        </p:nvSpPr>
        <p:spPr>
          <a:xfrm>
            <a:off x="0" y="609600"/>
            <a:ext cx="6858000" cy="3785652"/>
          </a:xfrm>
          <a:prstGeom prst="rect">
            <a:avLst/>
          </a:prstGeom>
        </p:spPr>
        <p:txBody>
          <a:bodyPr wrap="square">
            <a:spAutoFit/>
          </a:bodyPr>
          <a:lstStyle/>
          <a:p>
            <a:r>
              <a:rPr lang="en-US" sz="1000" u="none" dirty="0" smtClean="0">
                <a:latin typeface="Arial" pitchFamily="34" charset="0"/>
                <a:cs typeface="Arial" pitchFamily="34" charset="0"/>
              </a:rPr>
              <a:t>Line 1. COMPOSITION AND DISPOSITION </a:t>
            </a:r>
            <a:r>
              <a:rPr lang="en-US" sz="1000" b="0" u="none" dirty="0" smtClean="0">
                <a:latin typeface="Arial" pitchFamily="34" charset="0"/>
                <a:cs typeface="Arial" pitchFamily="34" charset="0"/>
              </a:rPr>
              <a:t/>
            </a:r>
            <a:br>
              <a:rPr lang="en-US" sz="1000" b="0" u="none" dirty="0" smtClean="0">
                <a:latin typeface="Arial" pitchFamily="34" charset="0"/>
                <a:cs typeface="Arial" pitchFamily="34" charset="0"/>
              </a:rPr>
            </a:br>
            <a:r>
              <a:rPr lang="en-US" sz="1000" b="0" u="none" dirty="0" smtClean="0">
                <a:latin typeface="Arial" pitchFamily="34" charset="0"/>
                <a:cs typeface="Arial" pitchFamily="34" charset="0"/>
              </a:rPr>
              <a:t>An overlay is usually attached to present the graphic display of enemy units. The initial subparagraphs always contain information pertaining to organization. Information concerning identification and disposition is listed by mentioning the highest echelons first, followed by subordinate units from left to right, or top to bottom, as displayed on the overlay. Related items may be combined and presented in a single entry.</a:t>
            </a:r>
          </a:p>
          <a:p>
            <a:endParaRPr lang="en-US" sz="1000" b="0" u="none" dirty="0" smtClean="0">
              <a:latin typeface="Arial" pitchFamily="34" charset="0"/>
              <a:cs typeface="Arial" pitchFamily="34" charset="0"/>
            </a:endParaRPr>
          </a:p>
          <a:p>
            <a:r>
              <a:rPr lang="en-US" sz="1000" u="none" dirty="0" smtClean="0">
                <a:latin typeface="Arial" pitchFamily="34" charset="0"/>
                <a:cs typeface="Arial" pitchFamily="34" charset="0"/>
              </a:rPr>
              <a:t>Line 2.STRENGTH</a:t>
            </a:r>
            <a:r>
              <a:rPr lang="en-US" sz="1000" b="0" u="none" dirty="0" smtClean="0">
                <a:latin typeface="Arial" pitchFamily="34" charset="0"/>
                <a:cs typeface="Arial" pitchFamily="34" charset="0"/>
              </a:rPr>
              <a:t>. Report information pertaining to enemy personnel, weapons, and equipment losses during the period. Replacement rates and strength figures of individual units may be listed.</a:t>
            </a:r>
          </a:p>
          <a:p>
            <a:endParaRPr lang="en-US" sz="1000" b="0" u="none" dirty="0" smtClean="0">
              <a:latin typeface="Arial" pitchFamily="34" charset="0"/>
              <a:cs typeface="Arial" pitchFamily="34" charset="0"/>
            </a:endParaRPr>
          </a:p>
          <a:p>
            <a:r>
              <a:rPr lang="en-US" sz="1000" u="none" dirty="0" smtClean="0">
                <a:latin typeface="Arial" pitchFamily="34" charset="0"/>
                <a:cs typeface="Arial" pitchFamily="34" charset="0"/>
              </a:rPr>
              <a:t>Line 3.TACTICS</a:t>
            </a:r>
            <a:r>
              <a:rPr lang="en-US" sz="1000" b="0" u="none" dirty="0" smtClean="0">
                <a:latin typeface="Arial" pitchFamily="34" charset="0"/>
                <a:cs typeface="Arial" pitchFamily="34" charset="0"/>
              </a:rPr>
              <a:t>.  Report only new tactics and deviations from prescribed tactical doctrine.</a:t>
            </a:r>
          </a:p>
          <a:p>
            <a:endParaRPr lang="en-US" sz="1000" b="0" u="none" dirty="0" smtClean="0">
              <a:latin typeface="Arial" pitchFamily="34" charset="0"/>
              <a:cs typeface="Arial" pitchFamily="34" charset="0"/>
            </a:endParaRPr>
          </a:p>
          <a:p>
            <a:r>
              <a:rPr lang="en-US" sz="1000" u="none" dirty="0" smtClean="0">
                <a:latin typeface="Arial" pitchFamily="34" charset="0"/>
                <a:cs typeface="Arial" pitchFamily="34" charset="0"/>
              </a:rPr>
              <a:t>Line 4.TRAINING</a:t>
            </a:r>
            <a:r>
              <a:rPr lang="en-US" sz="1000" b="0" u="none" dirty="0" smtClean="0">
                <a:latin typeface="Arial" pitchFamily="34" charset="0"/>
                <a:cs typeface="Arial" pitchFamily="34" charset="0"/>
              </a:rPr>
              <a:t>.  Report new development recent changes in training programs or methods of special training undertaken by the enemy since the initiation of hostilities.</a:t>
            </a:r>
          </a:p>
          <a:p>
            <a:endParaRPr lang="en-US" sz="1000" b="0" u="none" dirty="0" smtClean="0">
              <a:latin typeface="Arial" pitchFamily="34" charset="0"/>
              <a:cs typeface="Arial" pitchFamily="34" charset="0"/>
            </a:endParaRPr>
          </a:p>
          <a:p>
            <a:r>
              <a:rPr lang="en-US" sz="1000" u="none" dirty="0" smtClean="0">
                <a:latin typeface="Arial" pitchFamily="34" charset="0"/>
                <a:cs typeface="Arial" pitchFamily="34" charset="0"/>
              </a:rPr>
              <a:t>Line 5. LOGISTICS</a:t>
            </a:r>
            <a:r>
              <a:rPr lang="en-US" sz="1000" b="0" u="none" dirty="0" smtClean="0">
                <a:latin typeface="Arial" pitchFamily="34" charset="0"/>
                <a:cs typeface="Arial" pitchFamily="34" charset="0"/>
              </a:rPr>
              <a:t>.  Report those items which will affect current enemy operations such as supply status, supply systems, and locations of supply facilities.</a:t>
            </a:r>
          </a:p>
          <a:p>
            <a:endParaRPr lang="en-US" sz="1000" b="0" u="none" dirty="0" smtClean="0">
              <a:latin typeface="Arial" pitchFamily="34" charset="0"/>
              <a:cs typeface="Arial" pitchFamily="34" charset="0"/>
            </a:endParaRPr>
          </a:p>
          <a:p>
            <a:r>
              <a:rPr lang="en-US" sz="1000" u="none" dirty="0" smtClean="0">
                <a:latin typeface="Arial" pitchFamily="34" charset="0"/>
                <a:cs typeface="Arial" pitchFamily="34" charset="0"/>
              </a:rPr>
              <a:t>Line 6. COMBAT EFFECTIVENESS</a:t>
            </a:r>
            <a:r>
              <a:rPr lang="en-US" sz="1000" b="0" u="none" dirty="0" smtClean="0">
                <a:latin typeface="Arial" pitchFamily="34" charset="0"/>
                <a:cs typeface="Arial" pitchFamily="34" charset="0"/>
              </a:rPr>
              <a:t>. Report data on the combat effectiveness of enemy units, either of the entire force or of a major tactical unit. List items indicating morale, esprit, quality of troops and commanders. The ability of the enemy unit to accomplish its expected mission is expressed.</a:t>
            </a:r>
          </a:p>
          <a:p>
            <a:endParaRPr lang="en-US" sz="1000" b="0" u="none" dirty="0" smtClean="0">
              <a:latin typeface="Arial" pitchFamily="34" charset="0"/>
              <a:cs typeface="Arial" pitchFamily="34" charset="0"/>
            </a:endParaRPr>
          </a:p>
          <a:p>
            <a:r>
              <a:rPr lang="en-US" sz="1000" u="none" dirty="0" smtClean="0">
                <a:latin typeface="Arial" pitchFamily="34" charset="0"/>
                <a:cs typeface="Arial" pitchFamily="34" charset="0"/>
              </a:rPr>
              <a:t>Line 7. MISCELLANEOUS DATA</a:t>
            </a:r>
            <a:r>
              <a:rPr lang="en-US" sz="1000" b="0" u="none" dirty="0" smtClean="0">
                <a:latin typeface="Arial" pitchFamily="34" charset="0"/>
                <a:cs typeface="Arial" pitchFamily="34" charset="0"/>
              </a:rPr>
              <a:t>. List personalities, unit history, field post office (FPO), code numbers and names, order of battle changes, and any other item of order of battle intelligence that cannot be properly inserted in preceding paragraphs.</a:t>
            </a:r>
            <a:endParaRPr lang="en-US" sz="1000" b="0" u="none" dirty="0">
              <a:latin typeface="Arial" pitchFamily="34" charset="0"/>
              <a:cs typeface="Arial" pitchFamily="34" charset="0"/>
            </a:endParaRPr>
          </a:p>
        </p:txBody>
      </p:sp>
      <p:sp>
        <p:nvSpPr>
          <p:cNvPr id="7" name="Rectangle 6"/>
          <p:cNvSpPr>
            <a:spLocks noChangeArrowheads="1"/>
          </p:cNvSpPr>
          <p:nvPr/>
        </p:nvSpPr>
        <p:spPr bwMode="auto">
          <a:xfrm>
            <a:off x="0" y="4572000"/>
            <a:ext cx="6858000" cy="609600"/>
          </a:xfrm>
          <a:prstGeom prst="rect">
            <a:avLst/>
          </a:prstGeom>
          <a:solidFill>
            <a:srgbClr val="00B050"/>
          </a:solidFill>
          <a:ln w="9525">
            <a:solidFill>
              <a:schemeClr val="tx1"/>
            </a:solidFill>
            <a:miter lim="800000"/>
            <a:headEnd/>
            <a:tailEnd/>
          </a:ln>
        </p:spPr>
        <p:txBody>
          <a:bodyPr wrap="none" lIns="91431" tIns="45716" rIns="91431" bIns="45716" anchor="ctr"/>
          <a:lstStyle/>
          <a:p>
            <a:pPr algn="ctr">
              <a:defRPr/>
            </a:pPr>
            <a:r>
              <a:rPr lang="en-US" sz="2300" b="1" i="1" u="none" dirty="0" smtClean="0">
                <a:solidFill>
                  <a:schemeClr val="bg1"/>
                </a:solidFill>
                <a:effectLst>
                  <a:outerShdw blurRad="38100" dist="38100" dir="2700000" algn="tl">
                    <a:srgbClr val="000000">
                      <a:alpha val="43137"/>
                    </a:srgbClr>
                  </a:outerShdw>
                </a:effectLst>
                <a:latin typeface="Arial" pitchFamily="34" charset="0"/>
                <a:cs typeface="Arial" pitchFamily="34" charset="0"/>
              </a:rPr>
              <a:t>Green 5 – Route Report</a:t>
            </a:r>
            <a:endParaRPr lang="en-US" sz="2300" b="1" i="1" u="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Rectangle 1"/>
          <p:cNvSpPr>
            <a:spLocks noChangeArrowheads="1"/>
          </p:cNvSpPr>
          <p:nvPr/>
        </p:nvSpPr>
        <p:spPr bwMode="auto">
          <a:xfrm>
            <a:off x="0" y="5181599"/>
            <a:ext cx="6858000"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sng" strike="noStrike" cap="none" normalizeH="0" baseline="0" dirty="0" smtClean="0">
                <a:ln>
                  <a:noFill/>
                </a:ln>
                <a:solidFill>
                  <a:srgbClr val="000000"/>
                </a:solidFill>
                <a:effectLst/>
                <a:latin typeface="Arial" pitchFamily="34" charset="0"/>
                <a:ea typeface="Calibri" pitchFamily="34" charset="0"/>
                <a:cs typeface="Arial" pitchFamily="34" charset="0"/>
              </a:rPr>
              <a:t>PURPOSE</a:t>
            </a:r>
            <a:r>
              <a:rPr kumimoji="0" lang="en-US" sz="120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To provide results of route reconnaissance requested by higher unit. SUBMITTED BY: CO CP S2 to NEXT HIGHER HQ (S2).</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sng" strike="noStrike" cap="none" normalizeH="0" baseline="0" dirty="0" smtClean="0">
                <a:ln>
                  <a:noFill/>
                </a:ln>
                <a:solidFill>
                  <a:srgbClr val="000000"/>
                </a:solidFill>
                <a:effectLst/>
                <a:latin typeface="Arial" pitchFamily="34" charset="0"/>
                <a:ea typeface="Calibri" pitchFamily="34" charset="0"/>
                <a:cs typeface="Arial" pitchFamily="34" charset="0"/>
              </a:rPr>
              <a:t>FORMAT</a:t>
            </a:r>
            <a:r>
              <a:rPr kumimoji="0" lang="en-US" sz="120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1:</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From (start location):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2:</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To (end location: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3:</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What:(1Highway, 2Road, 3Trail 4cross country)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4:</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Class route: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1.Only tracked vehicles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2.Any wheel vehicles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3.Dismounted only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4.Only wheels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5: Type:</a:t>
            </a:r>
            <a:endParaRPr kumimoji="0" lang="en-US" sz="12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1.All weather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2.Limited all weather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3.Fair weather LINE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6:</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Movement possible: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1.Fast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2.Slow </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Arial" pitchFamily="34" charset="0"/>
                <a:ea typeface="Calibri" pitchFamily="34" charset="0"/>
                <a:cs typeface="Arial" pitchFamily="34" charset="0"/>
              </a:rPr>
              <a:t>LINE 7:</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Critical points (Y/N):</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0" y="0"/>
            <a:ext cx="6858000" cy="609600"/>
          </a:xfrm>
          <a:prstGeom prst="rect">
            <a:avLst/>
          </a:prstGeom>
          <a:solidFill>
            <a:srgbClr val="00B050"/>
          </a:solidFill>
          <a:ln w="9525">
            <a:solidFill>
              <a:schemeClr val="tx1"/>
            </a:solidFill>
            <a:miter lim="800000"/>
            <a:headEnd/>
            <a:tailEnd/>
          </a:ln>
        </p:spPr>
        <p:txBody>
          <a:bodyPr wrap="none" lIns="91431" tIns="45716" rIns="91431" bIns="45716" anchor="ctr"/>
          <a:lstStyle/>
          <a:p>
            <a:pPr algn="ctr">
              <a:defRPr/>
            </a:pPr>
            <a:r>
              <a:rPr lang="en-US" sz="2300" b="1" i="1" u="none" dirty="0" smtClean="0">
                <a:solidFill>
                  <a:schemeClr val="bg1"/>
                </a:solidFill>
                <a:effectLst>
                  <a:outerShdw blurRad="38100" dist="38100" dir="2700000" algn="tl">
                    <a:srgbClr val="000000">
                      <a:alpha val="43137"/>
                    </a:srgbClr>
                  </a:outerShdw>
                </a:effectLst>
                <a:latin typeface="Arial" pitchFamily="34" charset="0"/>
                <a:cs typeface="Arial" pitchFamily="34" charset="0"/>
              </a:rPr>
              <a:t>Green 6 – BDA Report</a:t>
            </a:r>
            <a:endParaRPr lang="en-US" sz="2300" b="1" i="1" u="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Rectangle 4"/>
          <p:cNvSpPr>
            <a:spLocks noChangeArrowheads="1"/>
          </p:cNvSpPr>
          <p:nvPr/>
        </p:nvSpPr>
        <p:spPr bwMode="auto">
          <a:xfrm>
            <a:off x="0" y="804190"/>
            <a:ext cx="6858000" cy="2853410"/>
          </a:xfrm>
          <a:prstGeom prst="rect">
            <a:avLst/>
          </a:prstGeom>
          <a:noFill/>
          <a:ln w="9525">
            <a:noFill/>
            <a:miter lim="800000"/>
            <a:headEnd/>
            <a:tailEnd/>
          </a:ln>
        </p:spPr>
        <p:txBody>
          <a:bodyPr wrap="square" lIns="0" tIns="0" rIns="0" bIns="0" anchor="ctr">
            <a:spAutoFit/>
          </a:bodyPr>
          <a:lstStyle/>
          <a:p>
            <a:pPr marL="228600" eaLnBrk="0" hangingPunct="0">
              <a:lnSpc>
                <a:spcPts val="1600"/>
              </a:lnSpc>
              <a:tabLst>
                <a:tab pos="914400" algn="l"/>
                <a:tab pos="1377950" algn="l"/>
                <a:tab pos="1828800" algn="l"/>
              </a:tabLst>
            </a:pPr>
            <a:r>
              <a:rPr lang="en-US" u="none" dirty="0" smtClean="0">
                <a:latin typeface="Arial" pitchFamily="34" charset="0"/>
                <a:cs typeface="Arial" pitchFamily="34" charset="0"/>
              </a:rPr>
              <a:t>Purpose: </a:t>
            </a:r>
            <a:r>
              <a:rPr lang="en-US" b="0" u="none" dirty="0" smtClean="0">
                <a:latin typeface="Arial" pitchFamily="34" charset="0"/>
                <a:cs typeface="Arial" pitchFamily="34" charset="0"/>
              </a:rPr>
              <a:t>	To provide information to the SQDN S-2 on enemy losses in order to estimate enemy combat strength.</a:t>
            </a:r>
          </a:p>
          <a:p>
            <a:pPr marL="228600" eaLnBrk="0" hangingPunct="0">
              <a:lnSpc>
                <a:spcPts val="1600"/>
              </a:lnSpc>
              <a:tabLst>
                <a:tab pos="914400" algn="l"/>
                <a:tab pos="1377950" algn="l"/>
                <a:tab pos="1828800" algn="l"/>
              </a:tabLst>
            </a:pPr>
            <a:endParaRPr lang="en-US" u="none" dirty="0" smtClean="0">
              <a:latin typeface="Arial" pitchFamily="34" charset="0"/>
              <a:cs typeface="Arial" pitchFamily="34" charset="0"/>
            </a:endParaRPr>
          </a:p>
          <a:p>
            <a:pPr marL="228600" eaLnBrk="0" hangingPunct="0">
              <a:lnSpc>
                <a:spcPts val="1600"/>
              </a:lnSpc>
              <a:tabLst>
                <a:tab pos="914400" algn="l"/>
                <a:tab pos="1377950" algn="l"/>
                <a:tab pos="1828800" algn="l"/>
              </a:tabLst>
            </a:pPr>
            <a:r>
              <a:rPr lang="en-US" u="none" dirty="0" smtClean="0">
                <a:latin typeface="Arial" pitchFamily="34" charset="0"/>
                <a:cs typeface="Arial" pitchFamily="34" charset="0"/>
              </a:rPr>
              <a:t>Required:  </a:t>
            </a:r>
            <a:r>
              <a:rPr lang="en-US" b="0" u="none" dirty="0" smtClean="0">
                <a:latin typeface="Arial" pitchFamily="34" charset="0"/>
                <a:cs typeface="Arial" pitchFamily="34" charset="0"/>
              </a:rPr>
              <a:t>As accurate BDA becomes known</a:t>
            </a:r>
          </a:p>
          <a:p>
            <a:pPr marL="228600" eaLnBrk="0" hangingPunct="0">
              <a:lnSpc>
                <a:spcPts val="1600"/>
              </a:lnSpc>
              <a:tabLst>
                <a:tab pos="914400" algn="l"/>
                <a:tab pos="1377950" algn="l"/>
                <a:tab pos="1828800" algn="l"/>
              </a:tabLst>
            </a:pPr>
            <a:endParaRPr lang="en-US" u="none" dirty="0" smtClean="0">
              <a:latin typeface="Arial" pitchFamily="34" charset="0"/>
              <a:cs typeface="Arial" pitchFamily="34" charset="0"/>
            </a:endParaRPr>
          </a:p>
          <a:p>
            <a:pPr marL="228600" eaLnBrk="0" hangingPunct="0">
              <a:lnSpc>
                <a:spcPts val="1600"/>
              </a:lnSpc>
              <a:tabLst>
                <a:tab pos="914400" algn="l"/>
                <a:tab pos="1377950" algn="l"/>
                <a:tab pos="1828800" algn="l"/>
              </a:tabLst>
            </a:pPr>
            <a:r>
              <a:rPr lang="en-US" u="none" dirty="0" smtClean="0">
                <a:latin typeface="Arial" pitchFamily="34" charset="0"/>
                <a:cs typeface="Arial" pitchFamily="34" charset="0"/>
              </a:rPr>
              <a:t>Transmission methods: </a:t>
            </a:r>
            <a:r>
              <a:rPr lang="en-US" b="0" u="none" dirty="0" smtClean="0">
                <a:latin typeface="Arial" pitchFamily="34" charset="0"/>
                <a:cs typeface="Arial" pitchFamily="34" charset="0"/>
              </a:rPr>
              <a:t>Primary: FM SQDN O/I NET</a:t>
            </a:r>
          </a:p>
          <a:p>
            <a:pPr marL="228600" eaLnBrk="0" hangingPunct="0">
              <a:lnSpc>
                <a:spcPts val="1600"/>
              </a:lnSpc>
              <a:tabLst>
                <a:tab pos="914400" algn="l"/>
                <a:tab pos="1377950" algn="l"/>
                <a:tab pos="1828800" algn="l"/>
              </a:tabLst>
            </a:pPr>
            <a:r>
              <a:rPr lang="en-US" b="0" u="none" dirty="0" smtClean="0">
                <a:latin typeface="Arial" pitchFamily="34" charset="0"/>
                <a:cs typeface="Arial" pitchFamily="34" charset="0"/>
              </a:rPr>
              <a:t>			    Alternate: FBCB2 pre-format</a:t>
            </a:r>
          </a:p>
          <a:p>
            <a:pPr marL="228600" eaLnBrk="0" hangingPunct="0">
              <a:lnSpc>
                <a:spcPts val="1600"/>
              </a:lnSpc>
              <a:tabLst>
                <a:tab pos="914400" algn="l"/>
                <a:tab pos="1377950" algn="l"/>
                <a:tab pos="1828800" algn="l"/>
              </a:tabLst>
            </a:pPr>
            <a:r>
              <a:rPr lang="en-US" b="0" u="none" dirty="0" smtClean="0">
                <a:latin typeface="Arial" pitchFamily="34" charset="0"/>
                <a:cs typeface="Arial" pitchFamily="34" charset="0"/>
              </a:rPr>
              <a:t>			    Tertiary: FBCB2 free text</a:t>
            </a:r>
          </a:p>
          <a:p>
            <a:pPr marL="228600" eaLnBrk="0" hangingPunct="0">
              <a:lnSpc>
                <a:spcPts val="1600"/>
              </a:lnSpc>
              <a:tabLst>
                <a:tab pos="914400" algn="l"/>
                <a:tab pos="1377950" algn="l"/>
                <a:tab pos="1828800" algn="l"/>
              </a:tabLst>
            </a:pPr>
            <a:r>
              <a:rPr lang="en-US" u="none" dirty="0" smtClean="0">
                <a:latin typeface="Arial" pitchFamily="34" charset="0"/>
                <a:cs typeface="Arial" pitchFamily="34" charset="0"/>
              </a:rPr>
              <a:t>Line 1: </a:t>
            </a:r>
            <a:r>
              <a:rPr lang="en-US" b="0" u="none" dirty="0" smtClean="0">
                <a:latin typeface="Arial" pitchFamily="34" charset="0"/>
                <a:cs typeface="Arial" pitchFamily="34" charset="0"/>
              </a:rPr>
              <a:t>	Time</a:t>
            </a:r>
          </a:p>
          <a:p>
            <a:pPr marL="228600" eaLnBrk="0" hangingPunct="0">
              <a:lnSpc>
                <a:spcPts val="1600"/>
              </a:lnSpc>
              <a:tabLst>
                <a:tab pos="914400" algn="l"/>
                <a:tab pos="1377950" algn="l"/>
                <a:tab pos="1828800" algn="l"/>
              </a:tabLst>
            </a:pPr>
            <a:r>
              <a:rPr lang="en-US" u="none" dirty="0" smtClean="0">
                <a:latin typeface="Arial" pitchFamily="34" charset="0"/>
                <a:cs typeface="Arial" pitchFamily="34" charset="0"/>
              </a:rPr>
              <a:t>Line 2: </a:t>
            </a:r>
            <a:r>
              <a:rPr lang="en-US" b="0" u="none" dirty="0" smtClean="0">
                <a:latin typeface="Arial" pitchFamily="34" charset="0"/>
                <a:cs typeface="Arial" pitchFamily="34" charset="0"/>
              </a:rPr>
              <a:t>	Location</a:t>
            </a:r>
          </a:p>
          <a:p>
            <a:pPr marL="228600" eaLnBrk="0" hangingPunct="0">
              <a:lnSpc>
                <a:spcPts val="1600"/>
              </a:lnSpc>
              <a:tabLst>
                <a:tab pos="914400" algn="l"/>
                <a:tab pos="1377950" algn="l"/>
                <a:tab pos="1828800" algn="l"/>
              </a:tabLst>
            </a:pPr>
            <a:r>
              <a:rPr lang="en-US" u="none" dirty="0" smtClean="0">
                <a:latin typeface="Arial" pitchFamily="34" charset="0"/>
                <a:cs typeface="Arial" pitchFamily="34" charset="0"/>
              </a:rPr>
              <a:t>Line 3: </a:t>
            </a:r>
            <a:r>
              <a:rPr lang="en-US" b="0" u="none" dirty="0" smtClean="0">
                <a:latin typeface="Arial" pitchFamily="34" charset="0"/>
                <a:cs typeface="Arial" pitchFamily="34" charset="0"/>
              </a:rPr>
              <a:t>	Each Type of System </a:t>
            </a:r>
            <a:r>
              <a:rPr lang="en-US" b="0" i="1" u="none" dirty="0" smtClean="0">
                <a:latin typeface="Arial" pitchFamily="34" charset="0"/>
                <a:cs typeface="Arial" pitchFamily="34" charset="0"/>
              </a:rPr>
              <a:t>(#Destroyed / #Damaged) </a:t>
            </a:r>
          </a:p>
          <a:p>
            <a:pPr marL="228600" eaLnBrk="0" hangingPunct="0">
              <a:lnSpc>
                <a:spcPts val="1600"/>
              </a:lnSpc>
              <a:tabLst>
                <a:tab pos="914400" algn="l"/>
                <a:tab pos="1377950" algn="l"/>
                <a:tab pos="1828800" algn="l"/>
              </a:tabLst>
            </a:pPr>
            <a:r>
              <a:rPr lang="en-US" u="none" dirty="0" smtClean="0">
                <a:latin typeface="Arial" pitchFamily="34" charset="0"/>
                <a:cs typeface="Arial" pitchFamily="34" charset="0"/>
              </a:rPr>
              <a:t>Line 4: </a:t>
            </a:r>
            <a:r>
              <a:rPr lang="en-US" b="0" u="none" dirty="0" smtClean="0">
                <a:latin typeface="Arial" pitchFamily="34" charset="0"/>
                <a:cs typeface="Arial" pitchFamily="34" charset="0"/>
              </a:rPr>
              <a:t>	Enemy Unit </a:t>
            </a:r>
            <a:r>
              <a:rPr lang="en-US" b="0" i="1" u="none" dirty="0" smtClean="0">
                <a:latin typeface="Arial" pitchFamily="34" charset="0"/>
                <a:cs typeface="Arial" pitchFamily="34" charset="0"/>
              </a:rPr>
              <a:t>(State Known or Assessed)</a:t>
            </a:r>
          </a:p>
          <a:p>
            <a:pPr marL="228600" eaLnBrk="0" hangingPunct="0">
              <a:lnSpc>
                <a:spcPts val="1600"/>
              </a:lnSpc>
              <a:tabLst>
                <a:tab pos="914400" algn="l"/>
                <a:tab pos="1377950" algn="l"/>
                <a:tab pos="1828800" algn="l"/>
              </a:tabLst>
            </a:pPr>
            <a:r>
              <a:rPr lang="en-US" u="none" dirty="0" smtClean="0">
                <a:latin typeface="Arial" pitchFamily="34" charset="0"/>
                <a:cs typeface="Arial" pitchFamily="34" charset="0"/>
              </a:rPr>
              <a:t>Line 5: </a:t>
            </a:r>
            <a:r>
              <a:rPr lang="en-US" b="0" u="none" dirty="0" smtClean="0">
                <a:latin typeface="Arial" pitchFamily="34" charset="0"/>
                <a:cs typeface="Arial" pitchFamily="34" charset="0"/>
              </a:rPr>
              <a:t>	Source of BDA </a:t>
            </a:r>
            <a:r>
              <a:rPr lang="en-US" b="0" i="1" u="none" dirty="0" smtClean="0">
                <a:latin typeface="Arial" pitchFamily="34" charset="0"/>
                <a:cs typeface="Arial" pitchFamily="34" charset="0"/>
              </a:rPr>
              <a:t>(Direct Fire, Indirect, CAS)</a:t>
            </a:r>
          </a:p>
          <a:p>
            <a:pPr marL="228600" eaLnBrk="0" hangingPunct="0">
              <a:lnSpc>
                <a:spcPts val="1600"/>
              </a:lnSpc>
              <a:tabLst>
                <a:tab pos="914400" algn="l"/>
                <a:tab pos="1377950" algn="l"/>
                <a:tab pos="1828800" algn="l"/>
              </a:tabLst>
            </a:pPr>
            <a:r>
              <a:rPr lang="en-US" u="none" dirty="0" smtClean="0">
                <a:latin typeface="Arial" pitchFamily="34" charset="0"/>
                <a:cs typeface="Arial" pitchFamily="34" charset="0"/>
              </a:rPr>
              <a:t>Line 6: </a:t>
            </a:r>
            <a:r>
              <a:rPr lang="en-US" b="0" u="none" dirty="0" smtClean="0">
                <a:latin typeface="Arial" pitchFamily="34" charset="0"/>
                <a:cs typeface="Arial" pitchFamily="34" charset="0"/>
              </a:rPr>
              <a:t>	Report what remains of unit (if known)</a:t>
            </a:r>
          </a:p>
        </p:txBody>
      </p:sp>
      <p:sp>
        <p:nvSpPr>
          <p:cNvPr id="7" name="Rectangle 6"/>
          <p:cNvSpPr>
            <a:spLocks noChangeArrowheads="1"/>
          </p:cNvSpPr>
          <p:nvPr/>
        </p:nvSpPr>
        <p:spPr bwMode="auto">
          <a:xfrm>
            <a:off x="0" y="3733800"/>
            <a:ext cx="6858000" cy="609600"/>
          </a:xfrm>
          <a:prstGeom prst="rect">
            <a:avLst/>
          </a:prstGeom>
          <a:solidFill>
            <a:srgbClr val="00B050"/>
          </a:solidFill>
          <a:ln w="9525">
            <a:solidFill>
              <a:schemeClr val="tx1"/>
            </a:solidFill>
            <a:miter lim="800000"/>
            <a:headEnd/>
            <a:tailEnd/>
          </a:ln>
        </p:spPr>
        <p:txBody>
          <a:bodyPr wrap="none" lIns="91431" tIns="45716" rIns="91431" bIns="45716" anchor="ctr"/>
          <a:lstStyle/>
          <a:p>
            <a:pPr algn="ctr">
              <a:defRPr/>
            </a:pPr>
            <a:r>
              <a:rPr lang="en-US" sz="2300" b="1" i="1" u="none" dirty="0" smtClean="0">
                <a:solidFill>
                  <a:schemeClr val="bg1"/>
                </a:solidFill>
                <a:effectLst>
                  <a:outerShdw blurRad="38100" dist="38100" dir="2700000" algn="tl">
                    <a:srgbClr val="000000">
                      <a:alpha val="43137"/>
                    </a:srgbClr>
                  </a:outerShdw>
                </a:effectLst>
                <a:latin typeface="Arial" pitchFamily="34" charset="0"/>
                <a:cs typeface="Arial" pitchFamily="34" charset="0"/>
              </a:rPr>
              <a:t>Green 8: Captured Enemy Equipment</a:t>
            </a:r>
            <a:endParaRPr lang="en-US" sz="2300" b="1" i="1" u="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Rectangle 3"/>
          <p:cNvSpPr>
            <a:spLocks noChangeArrowheads="1"/>
          </p:cNvSpPr>
          <p:nvPr/>
        </p:nvSpPr>
        <p:spPr bwMode="auto">
          <a:xfrm>
            <a:off x="-76200" y="4496812"/>
            <a:ext cx="6858000" cy="3046988"/>
          </a:xfrm>
          <a:prstGeom prst="rect">
            <a:avLst/>
          </a:prstGeom>
          <a:noFill/>
          <a:ln w="9525">
            <a:noFill/>
            <a:miter lim="800000"/>
            <a:headEnd/>
            <a:tailEnd/>
          </a:ln>
        </p:spPr>
        <p:txBody>
          <a:bodyPr wrap="square" lIns="0" tIns="0" rIns="0" bIns="0" anchor="ctr">
            <a:spAutoFit/>
          </a:bodyPr>
          <a:lstStyle/>
          <a:p>
            <a:pPr marL="228600" eaLnBrk="0" hangingPunct="0">
              <a:tabLst>
                <a:tab pos="914400" algn="l"/>
                <a:tab pos="1377950" algn="l"/>
                <a:tab pos="1828800" algn="l"/>
              </a:tabLst>
            </a:pPr>
            <a:r>
              <a:rPr lang="en-US" u="none" dirty="0" smtClean="0">
                <a:latin typeface="Arial" pitchFamily="34" charset="0"/>
                <a:cs typeface="Arial" pitchFamily="34" charset="0"/>
              </a:rPr>
              <a:t>PURPOSE:</a:t>
            </a:r>
            <a:r>
              <a:rPr lang="en-US" dirty="0" smtClean="0">
                <a:latin typeface="Arial" pitchFamily="34" charset="0"/>
                <a:cs typeface="Arial" pitchFamily="34" charset="0"/>
              </a:rPr>
              <a:t> </a:t>
            </a:r>
            <a:r>
              <a:rPr lang="en-US" b="0" u="none" dirty="0" smtClean="0">
                <a:latin typeface="Arial" pitchFamily="34" charset="0"/>
                <a:cs typeface="Arial" pitchFamily="34" charset="0"/>
              </a:rPr>
              <a:t>To </a:t>
            </a:r>
            <a:r>
              <a:rPr lang="en-US" b="0" u="none" dirty="0">
                <a:latin typeface="Arial" pitchFamily="34" charset="0"/>
                <a:cs typeface="Arial" pitchFamily="34" charset="0"/>
              </a:rPr>
              <a:t>provide intelligence information to </a:t>
            </a:r>
            <a:r>
              <a:rPr lang="en-US" b="0" u="none" dirty="0" smtClean="0">
                <a:latin typeface="Arial" pitchFamily="34" charset="0"/>
                <a:cs typeface="Arial" pitchFamily="34" charset="0"/>
              </a:rPr>
              <a:t>Squadron on </a:t>
            </a:r>
            <a:r>
              <a:rPr lang="en-US" b="0" u="none" dirty="0">
                <a:latin typeface="Arial" pitchFamily="34" charset="0"/>
                <a:cs typeface="Arial" pitchFamily="34" charset="0"/>
              </a:rPr>
              <a:t>enemy </a:t>
            </a:r>
            <a:r>
              <a:rPr lang="en-US" b="0" u="none" dirty="0" smtClean="0">
                <a:latin typeface="Arial" pitchFamily="34" charset="0"/>
                <a:cs typeface="Arial" pitchFamily="34" charset="0"/>
              </a:rPr>
              <a:t>composition</a:t>
            </a:r>
            <a:r>
              <a:rPr lang="en-US" b="0" u="none" dirty="0">
                <a:latin typeface="Arial" pitchFamily="34" charset="0"/>
                <a:cs typeface="Arial" pitchFamily="34" charset="0"/>
              </a:rPr>
              <a:t>, strengths, and weaknesses.</a:t>
            </a:r>
          </a:p>
          <a:p>
            <a:pPr marL="228600" eaLnBrk="0" hangingPunct="0">
              <a:tabLst>
                <a:tab pos="914400" algn="l"/>
                <a:tab pos="1377950" algn="l"/>
                <a:tab pos="1828800" algn="l"/>
              </a:tabLst>
            </a:pPr>
            <a:r>
              <a:rPr lang="en-US" u="none" dirty="0" smtClean="0">
                <a:latin typeface="Arial" pitchFamily="34" charset="0"/>
                <a:cs typeface="Arial" pitchFamily="34" charset="0"/>
              </a:rPr>
              <a:t>MEANS: Troop to Squadron: Primary- FBCB2 to ALL; Alternate- FM CMD</a:t>
            </a:r>
            <a:endParaRPr lang="en-US" b="0" u="none" dirty="0">
              <a:latin typeface="Arial" pitchFamily="34" charset="0"/>
              <a:cs typeface="Arial" pitchFamily="34" charset="0"/>
            </a:endParaRPr>
          </a:p>
          <a:p>
            <a:pPr marL="228600" eaLnBrk="0" hangingPunct="0">
              <a:tabLst>
                <a:tab pos="914400" algn="l"/>
                <a:tab pos="1377950" algn="l"/>
                <a:tab pos="1828800" algn="l"/>
              </a:tabLst>
            </a:pPr>
            <a:endParaRPr lang="en-US" u="none" dirty="0" smtClean="0">
              <a:latin typeface="Arial" pitchFamily="34" charset="0"/>
              <a:cs typeface="Arial" pitchFamily="34" charset="0"/>
            </a:endParaRPr>
          </a:p>
          <a:p>
            <a:pPr marL="228600" eaLnBrk="0" hangingPunct="0">
              <a:tabLst>
                <a:tab pos="914400" algn="l"/>
                <a:tab pos="1377950" algn="l"/>
                <a:tab pos="1828800" algn="l"/>
              </a:tabLst>
            </a:pPr>
            <a:r>
              <a:rPr lang="en-US" u="none" dirty="0" smtClean="0">
                <a:latin typeface="Arial" pitchFamily="34" charset="0"/>
                <a:cs typeface="Arial" pitchFamily="34" charset="0"/>
              </a:rPr>
              <a:t>Line </a:t>
            </a:r>
            <a:r>
              <a:rPr lang="en-US" u="none" dirty="0">
                <a:latin typeface="Arial" pitchFamily="34" charset="0"/>
                <a:cs typeface="Arial" pitchFamily="34" charset="0"/>
              </a:rPr>
              <a:t>1: </a:t>
            </a:r>
            <a:r>
              <a:rPr lang="en-US" b="0" u="none" dirty="0" smtClean="0">
                <a:latin typeface="Arial" pitchFamily="34" charset="0"/>
                <a:cs typeface="Arial" pitchFamily="34" charset="0"/>
              </a:rPr>
              <a:t>	DTG Found</a:t>
            </a:r>
            <a:endParaRPr lang="en-US" b="0" u="none" dirty="0">
              <a:latin typeface="Arial" pitchFamily="34" charset="0"/>
              <a:cs typeface="Arial" pitchFamily="34" charset="0"/>
            </a:endParaRPr>
          </a:p>
          <a:p>
            <a:pPr marL="228600" eaLnBrk="0" hangingPunct="0">
              <a:tabLst>
                <a:tab pos="914400" algn="l"/>
                <a:tab pos="1377950" algn="l"/>
                <a:tab pos="1828800" algn="l"/>
              </a:tabLst>
            </a:pPr>
            <a:r>
              <a:rPr lang="en-US" u="none" dirty="0">
                <a:latin typeface="Arial" pitchFamily="34" charset="0"/>
                <a:cs typeface="Arial" pitchFamily="34" charset="0"/>
              </a:rPr>
              <a:t>Line 2: </a:t>
            </a:r>
            <a:r>
              <a:rPr lang="en-US" b="0" u="none" dirty="0" smtClean="0">
                <a:latin typeface="Arial" pitchFamily="34" charset="0"/>
                <a:cs typeface="Arial" pitchFamily="34" charset="0"/>
              </a:rPr>
              <a:t>	Type </a:t>
            </a:r>
            <a:r>
              <a:rPr lang="en-US" b="0" u="none" dirty="0">
                <a:latin typeface="Arial" pitchFamily="34" charset="0"/>
                <a:cs typeface="Arial" pitchFamily="34" charset="0"/>
              </a:rPr>
              <a:t>and Quantity of </a:t>
            </a:r>
            <a:r>
              <a:rPr lang="en-US" b="0" u="none" dirty="0" smtClean="0">
                <a:latin typeface="Arial" pitchFamily="34" charset="0"/>
                <a:cs typeface="Arial" pitchFamily="34" charset="0"/>
              </a:rPr>
              <a:t>Equipment</a:t>
            </a:r>
            <a:r>
              <a:rPr lang="en-US" b="0" u="none" dirty="0">
                <a:latin typeface="Arial" pitchFamily="34" charset="0"/>
                <a:cs typeface="Arial" pitchFamily="34" charset="0"/>
              </a:rPr>
              <a:t/>
            </a:r>
            <a:br>
              <a:rPr lang="en-US" b="0" u="none" dirty="0">
                <a:latin typeface="Arial" pitchFamily="34" charset="0"/>
                <a:cs typeface="Arial" pitchFamily="34" charset="0"/>
              </a:rPr>
            </a:br>
            <a:r>
              <a:rPr lang="en-US" u="none" dirty="0" smtClean="0">
                <a:latin typeface="Arial" pitchFamily="34" charset="0"/>
                <a:cs typeface="Arial" pitchFamily="34" charset="0"/>
              </a:rPr>
              <a:t>Line </a:t>
            </a:r>
            <a:r>
              <a:rPr lang="en-US" u="none" dirty="0">
                <a:latin typeface="Arial" pitchFamily="34" charset="0"/>
                <a:cs typeface="Arial" pitchFamily="34" charset="0"/>
              </a:rPr>
              <a:t>3: </a:t>
            </a:r>
            <a:r>
              <a:rPr lang="en-US" b="0" u="none" dirty="0" smtClean="0">
                <a:latin typeface="Arial" pitchFamily="34" charset="0"/>
                <a:cs typeface="Arial" pitchFamily="34" charset="0"/>
              </a:rPr>
              <a:t>	Country </a:t>
            </a:r>
            <a:r>
              <a:rPr lang="en-US" b="0" u="none" dirty="0">
                <a:latin typeface="Arial" pitchFamily="34" charset="0"/>
                <a:cs typeface="Arial" pitchFamily="34" charset="0"/>
              </a:rPr>
              <a:t>of </a:t>
            </a:r>
            <a:r>
              <a:rPr lang="en-US" b="0" u="none" dirty="0" smtClean="0">
                <a:latin typeface="Arial" pitchFamily="34" charset="0"/>
                <a:cs typeface="Arial" pitchFamily="34" charset="0"/>
              </a:rPr>
              <a:t>Origin</a:t>
            </a:r>
            <a:endParaRPr lang="en-US" b="0" u="none" dirty="0">
              <a:latin typeface="Arial" pitchFamily="34" charset="0"/>
              <a:cs typeface="Arial" pitchFamily="34" charset="0"/>
            </a:endParaRPr>
          </a:p>
          <a:p>
            <a:pPr marL="228600" eaLnBrk="0" hangingPunct="0">
              <a:tabLst>
                <a:tab pos="914400" algn="l"/>
                <a:tab pos="1377950" algn="l"/>
                <a:tab pos="1828800" algn="l"/>
              </a:tabLst>
            </a:pPr>
            <a:r>
              <a:rPr lang="en-US" u="none" dirty="0">
                <a:latin typeface="Arial" pitchFamily="34" charset="0"/>
                <a:cs typeface="Arial" pitchFamily="34" charset="0"/>
              </a:rPr>
              <a:t>Line 4: </a:t>
            </a:r>
            <a:r>
              <a:rPr lang="en-US" b="0" u="none" dirty="0" smtClean="0">
                <a:latin typeface="Arial" pitchFamily="34" charset="0"/>
                <a:cs typeface="Arial" pitchFamily="34" charset="0"/>
              </a:rPr>
              <a:t>	Brief </a:t>
            </a:r>
            <a:r>
              <a:rPr lang="en-US" b="0" u="none" dirty="0">
                <a:latin typeface="Arial" pitchFamily="34" charset="0"/>
                <a:cs typeface="Arial" pitchFamily="34" charset="0"/>
              </a:rPr>
              <a:t>Description of each </a:t>
            </a:r>
            <a:r>
              <a:rPr lang="en-US" b="0" u="none" dirty="0" smtClean="0">
                <a:latin typeface="Arial" pitchFamily="34" charset="0"/>
                <a:cs typeface="Arial" pitchFamily="34" charset="0"/>
              </a:rPr>
              <a:t>item</a:t>
            </a:r>
          </a:p>
          <a:p>
            <a:pPr marL="228600" eaLnBrk="0" hangingPunct="0">
              <a:tabLst>
                <a:tab pos="914400" algn="l"/>
                <a:tab pos="1377950" algn="l"/>
                <a:tab pos="1828800" algn="l"/>
              </a:tabLst>
            </a:pPr>
            <a:r>
              <a:rPr lang="en-US" u="none" dirty="0" smtClean="0">
                <a:latin typeface="Arial" pitchFamily="34" charset="0"/>
                <a:cs typeface="Arial" pitchFamily="34" charset="0"/>
              </a:rPr>
              <a:t>Line </a:t>
            </a:r>
            <a:r>
              <a:rPr lang="en-US" u="none" dirty="0">
                <a:latin typeface="Arial" pitchFamily="34" charset="0"/>
                <a:cs typeface="Arial" pitchFamily="34" charset="0"/>
              </a:rPr>
              <a:t>5: </a:t>
            </a:r>
            <a:r>
              <a:rPr lang="en-US" b="0" u="none" dirty="0" smtClean="0">
                <a:latin typeface="Arial" pitchFamily="34" charset="0"/>
                <a:cs typeface="Arial" pitchFamily="34" charset="0"/>
              </a:rPr>
              <a:t>	Commander </a:t>
            </a:r>
            <a:r>
              <a:rPr lang="en-US" b="0" u="none" dirty="0">
                <a:latin typeface="Arial" pitchFamily="34" charset="0"/>
                <a:cs typeface="Arial" pitchFamily="34" charset="0"/>
              </a:rPr>
              <a:t>Name and Unit that Captured </a:t>
            </a:r>
            <a:r>
              <a:rPr lang="en-US" b="0" u="none" dirty="0" smtClean="0">
                <a:latin typeface="Arial" pitchFamily="34" charset="0"/>
                <a:cs typeface="Arial" pitchFamily="34" charset="0"/>
              </a:rPr>
              <a:t>Equipment</a:t>
            </a:r>
            <a:endParaRPr lang="en-US" b="0" u="none" dirty="0">
              <a:latin typeface="Arial" pitchFamily="34" charset="0"/>
              <a:cs typeface="Arial" pitchFamily="34" charset="0"/>
            </a:endParaRPr>
          </a:p>
          <a:p>
            <a:pPr marL="228600" eaLnBrk="0" hangingPunct="0">
              <a:tabLst>
                <a:tab pos="914400" algn="l"/>
                <a:tab pos="1377950" algn="l"/>
                <a:tab pos="1828800" algn="l"/>
              </a:tabLst>
            </a:pPr>
            <a:r>
              <a:rPr lang="en-US" u="none" dirty="0">
                <a:latin typeface="Arial" pitchFamily="34" charset="0"/>
                <a:cs typeface="Arial" pitchFamily="34" charset="0"/>
              </a:rPr>
              <a:t>Line 6: </a:t>
            </a:r>
            <a:r>
              <a:rPr lang="en-US" b="0" u="none" dirty="0" smtClean="0">
                <a:latin typeface="Arial" pitchFamily="34" charset="0"/>
                <a:cs typeface="Arial" pitchFamily="34" charset="0"/>
              </a:rPr>
              <a:t>	Actions </a:t>
            </a:r>
            <a:r>
              <a:rPr lang="en-US" b="0" u="none" dirty="0">
                <a:latin typeface="Arial" pitchFamily="34" charset="0"/>
                <a:cs typeface="Arial" pitchFamily="34" charset="0"/>
              </a:rPr>
              <a:t>taken with </a:t>
            </a:r>
            <a:r>
              <a:rPr lang="en-US" b="0" u="none" dirty="0" smtClean="0">
                <a:latin typeface="Arial" pitchFamily="34" charset="0"/>
                <a:cs typeface="Arial" pitchFamily="34" charset="0"/>
              </a:rPr>
              <a:t>Equipment</a:t>
            </a:r>
            <a:endParaRPr lang="en-US" b="0" u="none"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6858000" cy="609600"/>
          </a:xfrm>
          <a:prstGeom prst="rect">
            <a:avLst/>
          </a:prstGeom>
          <a:solidFill>
            <a:srgbClr val="00B050"/>
          </a:solidFill>
          <a:ln w="9525">
            <a:solidFill>
              <a:schemeClr val="tx1"/>
            </a:solidFill>
            <a:miter lim="800000"/>
            <a:headEnd/>
            <a:tailEnd/>
          </a:ln>
        </p:spPr>
        <p:txBody>
          <a:bodyPr wrap="none" lIns="91431" tIns="45716" rIns="91431" bIns="45716" anchor="ctr"/>
          <a:lstStyle/>
          <a:p>
            <a:pPr algn="ctr">
              <a:defRPr/>
            </a:pPr>
            <a:r>
              <a:rPr lang="en-US" sz="2300" b="1" i="1" u="none" dirty="0" smtClean="0">
                <a:solidFill>
                  <a:schemeClr val="bg1"/>
                </a:solidFill>
                <a:effectLst>
                  <a:outerShdw blurRad="38100" dist="38100" dir="2700000" algn="tl">
                    <a:srgbClr val="000000">
                      <a:alpha val="43137"/>
                    </a:srgbClr>
                  </a:outerShdw>
                </a:effectLst>
                <a:latin typeface="Arial" pitchFamily="34" charset="0"/>
                <a:cs typeface="Arial" pitchFamily="34" charset="0"/>
              </a:rPr>
              <a:t>Green 7 – Request for Information</a:t>
            </a:r>
            <a:endParaRPr lang="en-US" sz="2300" b="1" i="1" u="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497089" name="Rectangle 1"/>
          <p:cNvSpPr>
            <a:spLocks noChangeArrowheads="1"/>
          </p:cNvSpPr>
          <p:nvPr/>
        </p:nvSpPr>
        <p:spPr bwMode="auto">
          <a:xfrm>
            <a:off x="0" y="818614"/>
            <a:ext cx="6858000"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Arial" pitchFamily="34" charset="0"/>
                <a:ea typeface="Calibri" pitchFamily="34" charset="0"/>
                <a:cs typeface="Arial" pitchFamily="34" charset="0"/>
              </a:rPr>
              <a:t>GENERAL INSTRUCTIONS: </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Use to request information from requesting unit’s command post or other units.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1</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–DATE AND TIME (DTG)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2</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–UNIT (Unit Making Request)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3</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–REQUEST (Desired Information (Specific</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Order or Request))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4</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–PRIORITY (Requestor's Priority: ONE,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TWO, THREE, or FOUR)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5</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–BY (DTG Information Required)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6</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–LTIOV (DTG of Latest Time of</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Intelligence/Information Value)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7</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–NARRATIVE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4648200"/>
            <a:ext cx="6858000" cy="573117"/>
          </a:xfrm>
          <a:prstGeom prst="rect">
            <a:avLst/>
          </a:prstGeom>
          <a:solidFill>
            <a:srgbClr val="0070C0"/>
          </a:solidFill>
          <a:ln w="9525">
            <a:solidFill>
              <a:schemeClr val="tx1"/>
            </a:solidFill>
            <a:miter lim="800000"/>
            <a:headEnd/>
            <a:tailEnd/>
          </a:ln>
        </p:spPr>
        <p:txBody>
          <a:bodyPr wrap="none" lIns="91431" tIns="45716" rIns="91431" bIns="45716" anchor="ctr"/>
          <a:lstStyle/>
          <a:p>
            <a:pPr algn="ctr">
              <a:defRPr/>
            </a:pPr>
            <a:r>
              <a:rPr lang="en-US" sz="2300" b="1" i="1" u="none" dirty="0" smtClean="0">
                <a:solidFill>
                  <a:schemeClr val="bg1"/>
                </a:solidFill>
                <a:effectLst>
                  <a:outerShdw blurRad="38100" dist="38100" dir="2700000" algn="tl">
                    <a:srgbClr val="000000">
                      <a:alpha val="43137"/>
                    </a:srgbClr>
                  </a:outerShdw>
                </a:effectLst>
                <a:latin typeface="Arial" pitchFamily="34" charset="0"/>
                <a:cs typeface="Arial" pitchFamily="34" charset="0"/>
              </a:rPr>
              <a:t>Blue 1: SPOTREP</a:t>
            </a:r>
            <a:endParaRPr lang="en-US" sz="2300" b="1" i="1" u="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Rectangle 1"/>
          <p:cNvSpPr>
            <a:spLocks noChangeArrowheads="1"/>
          </p:cNvSpPr>
          <p:nvPr/>
        </p:nvSpPr>
        <p:spPr bwMode="auto">
          <a:xfrm>
            <a:off x="0" y="5358348"/>
            <a:ext cx="66294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strike="noStrike" cap="none" normalizeH="0" baseline="0" dirty="0" smtClean="0">
                <a:ln>
                  <a:noFill/>
                </a:ln>
                <a:solidFill>
                  <a:srgbClr val="000000"/>
                </a:solidFill>
                <a:effectLst/>
                <a:latin typeface="Arial" pitchFamily="34" charset="0"/>
                <a:ea typeface="Calibri" pitchFamily="34" charset="0"/>
                <a:cs typeface="Arial" pitchFamily="34" charset="0"/>
              </a:rPr>
              <a:t>PURPOSE</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To report a single event/battlefield encounter.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MEANS: Primary-</a:t>
            </a:r>
            <a:r>
              <a:rPr kumimoji="0" lang="en-US" sz="1600" b="0" i="0" u="none" strike="noStrike" cap="none" normalizeH="0" dirty="0" smtClean="0">
                <a:ln>
                  <a:noFill/>
                </a:ln>
                <a:solidFill>
                  <a:srgbClr val="000000"/>
                </a:solidFill>
                <a:effectLst/>
                <a:latin typeface="Arial" pitchFamily="34" charset="0"/>
                <a:ea typeface="Calibri" pitchFamily="34" charset="0"/>
                <a:cs typeface="Arial" pitchFamily="34" charset="0"/>
              </a:rPr>
              <a:t> FBCB2 to TOC, CTCP, and S2; Alternate- FM CMD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sng" strike="noStrike" cap="none" normalizeH="0" baseline="0" dirty="0" smtClean="0">
                <a:ln>
                  <a:noFill/>
                </a:ln>
                <a:solidFill>
                  <a:srgbClr val="000000"/>
                </a:solidFill>
                <a:effectLst/>
                <a:latin typeface="Arial" pitchFamily="34" charset="0"/>
                <a:ea typeface="Calibri" pitchFamily="34" charset="0"/>
                <a:cs typeface="Arial" pitchFamily="34" charset="0"/>
              </a:rPr>
              <a:t>FORMAT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1: Reporting Unit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2: DTG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3: Size of enemy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4: Activity of enemy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5: Location of enemy</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6: Unit (</a:t>
            </a:r>
            <a:r>
              <a:rPr lang="en-US" sz="1600" b="0" dirty="0" smtClean="0">
                <a:solidFill>
                  <a:srgbClr val="000000"/>
                </a:solidFill>
                <a:latin typeface="Arial" pitchFamily="34" charset="0"/>
                <a:ea typeface="Calibri" pitchFamily="34" charset="0"/>
                <a:cs typeface="Arial" pitchFamily="34" charset="0"/>
              </a:rPr>
              <a:t>if known)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7: Time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8: Equipment observed</a:t>
            </a:r>
            <a:endPar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Line 9: Action your unit is taking and Combat Power reported</a:t>
            </a:r>
            <a:r>
              <a:rPr kumimoji="0" lang="en-US" sz="1600" b="0" i="0" u="none" strike="noStrike" cap="none" normalizeH="0" dirty="0" smtClean="0">
                <a:ln>
                  <a:noFill/>
                </a:ln>
                <a:solidFill>
                  <a:schemeClr val="tx1"/>
                </a:solidFill>
                <a:effectLst/>
                <a:latin typeface="Arial" pitchFamily="34" charset="0"/>
                <a:ea typeface="Calibri" pitchFamily="34" charset="0"/>
                <a:cs typeface="Arial" pitchFamily="34" charset="0"/>
              </a:rPr>
              <a:t> in slant format </a:t>
            </a:r>
          </a:p>
          <a:p>
            <a:pPr marL="0" marR="0" lvl="0" indent="0" algn="l" defTabSz="914400" rtl="0" eaLnBrk="0" fontAlgn="base" latinLnBrk="0" hangingPunct="0">
              <a:lnSpc>
                <a:spcPct val="100000"/>
              </a:lnSpc>
              <a:spcBef>
                <a:spcPct val="0"/>
              </a:spcBef>
              <a:spcAft>
                <a:spcPct val="0"/>
              </a:spcAft>
              <a:buClrTx/>
              <a:buSzTx/>
              <a:buFontTx/>
              <a:buNone/>
              <a:tabLst/>
            </a:pPr>
            <a:r>
              <a:rPr lang="en-US" sz="1600" b="0" u="none" baseline="0" dirty="0" smtClean="0">
                <a:latin typeface="Arial" pitchFamily="34" charset="0"/>
                <a:cs typeface="Arial" pitchFamily="34"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961C1C-F9D1-470C-A6BF-27083938B521}" type="slidenum">
              <a:rPr lang="en-US" smtClean="0">
                <a:latin typeface="Arial" pitchFamily="34" charset="0"/>
                <a:cs typeface="Arial" pitchFamily="34" charset="0"/>
              </a:rPr>
              <a:pPr/>
              <a:t>78</a:t>
            </a:fld>
            <a:endParaRPr lang="en-US" dirty="0">
              <a:latin typeface="Arial" pitchFamily="34" charset="0"/>
              <a:cs typeface="Arial" pitchFamily="34" charset="0"/>
            </a:endParaRPr>
          </a:p>
        </p:txBody>
      </p:sp>
      <p:sp>
        <p:nvSpPr>
          <p:cNvPr id="8" name="Rectangle 7"/>
          <p:cNvSpPr>
            <a:spLocks noChangeArrowheads="1"/>
          </p:cNvSpPr>
          <p:nvPr/>
        </p:nvSpPr>
        <p:spPr bwMode="auto">
          <a:xfrm>
            <a:off x="0" y="0"/>
            <a:ext cx="6858000" cy="573117"/>
          </a:xfrm>
          <a:prstGeom prst="rect">
            <a:avLst/>
          </a:prstGeom>
          <a:solidFill>
            <a:srgbClr val="0070C0"/>
          </a:solidFill>
          <a:ln w="9525">
            <a:solidFill>
              <a:schemeClr val="tx1"/>
            </a:solidFill>
            <a:miter lim="800000"/>
            <a:headEnd/>
            <a:tailEnd/>
          </a:ln>
        </p:spPr>
        <p:txBody>
          <a:bodyPr wrap="none" lIns="91431" tIns="45716" rIns="91431" bIns="45716" anchor="ctr"/>
          <a:lstStyle/>
          <a:p>
            <a:pPr algn="ctr">
              <a:defRPr/>
            </a:pPr>
            <a:r>
              <a:rPr lang="en-US" sz="2300" b="1" i="1" u="none" dirty="0" smtClean="0">
                <a:solidFill>
                  <a:schemeClr val="bg1"/>
                </a:solidFill>
                <a:effectLst>
                  <a:outerShdw blurRad="38100" dist="38100" dir="2700000" algn="tl">
                    <a:srgbClr val="000000">
                      <a:alpha val="43137"/>
                    </a:srgbClr>
                  </a:outerShdw>
                </a:effectLst>
                <a:latin typeface="Arial" pitchFamily="34" charset="0"/>
                <a:cs typeface="Arial" pitchFamily="34" charset="0"/>
              </a:rPr>
              <a:t>Blue 2: SITREP</a:t>
            </a:r>
            <a:endParaRPr lang="en-US" sz="2300" b="1" i="1" u="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Rectangle 8"/>
          <p:cNvSpPr/>
          <p:nvPr/>
        </p:nvSpPr>
        <p:spPr>
          <a:xfrm>
            <a:off x="0" y="685800"/>
            <a:ext cx="6629400" cy="3539430"/>
          </a:xfrm>
          <a:prstGeom prst="rect">
            <a:avLst/>
          </a:prstGeom>
        </p:spPr>
        <p:txBody>
          <a:bodyPr wrap="square">
            <a:spAutoFit/>
          </a:bodyPr>
          <a:lstStyle/>
          <a:p>
            <a:r>
              <a:rPr lang="en-US" sz="1400" u="none" dirty="0" smtClean="0">
                <a:latin typeface="Arial" pitchFamily="34" charset="0"/>
                <a:cs typeface="Arial" pitchFamily="34" charset="0"/>
              </a:rPr>
              <a:t>PURPOSE:</a:t>
            </a:r>
            <a:r>
              <a:rPr lang="en-US" sz="1400" b="0" u="none" dirty="0" smtClean="0">
                <a:latin typeface="Arial" pitchFamily="34" charset="0"/>
                <a:cs typeface="Arial" pitchFamily="34" charset="0"/>
              </a:rPr>
              <a:t> To report any changes to the tactical situation and status. </a:t>
            </a:r>
          </a:p>
          <a:p>
            <a:r>
              <a:rPr lang="en-US" sz="1400" b="0" u="none" dirty="0" smtClean="0">
                <a:latin typeface="Arial" pitchFamily="34" charset="0"/>
                <a:cs typeface="Arial" pitchFamily="34" charset="0"/>
              </a:rPr>
              <a:t>MEANS: </a:t>
            </a:r>
            <a:r>
              <a:rPr lang="en-US" sz="1400" dirty="0" smtClean="0">
                <a:latin typeface="Arial" pitchFamily="34" charset="0"/>
                <a:cs typeface="Arial" pitchFamily="34" charset="0"/>
              </a:rPr>
              <a:t>Troop to Squadron at 0700 and 1900 daily; Primary: FBCB2 to ALL; Alternate: FM CMD</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F</a:t>
            </a:r>
            <a:r>
              <a:rPr lang="en-US" sz="1400" b="0" u="none" dirty="0" smtClean="0">
                <a:latin typeface="Arial" pitchFamily="34" charset="0"/>
                <a:cs typeface="Arial" pitchFamily="34" charset="0"/>
              </a:rPr>
              <a:t>ORMAT: </a:t>
            </a:r>
          </a:p>
          <a:p>
            <a:r>
              <a:rPr lang="en-US" sz="1400" u="none" dirty="0" smtClean="0">
                <a:latin typeface="Arial" pitchFamily="34" charset="0"/>
                <a:cs typeface="Arial" pitchFamily="34" charset="0"/>
              </a:rPr>
              <a:t>LINE 1:</a:t>
            </a:r>
            <a:r>
              <a:rPr lang="en-US" sz="1400" b="0" u="none" dirty="0" smtClean="0">
                <a:latin typeface="Arial" pitchFamily="34" charset="0"/>
                <a:cs typeface="Arial" pitchFamily="34" charset="0"/>
              </a:rPr>
              <a:t> Unit</a:t>
            </a:r>
          </a:p>
          <a:p>
            <a:r>
              <a:rPr lang="en-US" sz="1400" u="none" dirty="0" smtClean="0">
                <a:latin typeface="Arial" pitchFamily="34" charset="0"/>
                <a:cs typeface="Arial" pitchFamily="34" charset="0"/>
              </a:rPr>
              <a:t>LINE 2:</a:t>
            </a:r>
            <a:r>
              <a:rPr lang="en-US" sz="1400" b="0" u="none" dirty="0" smtClean="0">
                <a:latin typeface="Arial" pitchFamily="34" charset="0"/>
                <a:cs typeface="Arial" pitchFamily="34" charset="0"/>
              </a:rPr>
              <a:t> DTG</a:t>
            </a:r>
          </a:p>
          <a:p>
            <a:r>
              <a:rPr lang="en-US" sz="1400" u="none" dirty="0" smtClean="0">
                <a:latin typeface="Arial" pitchFamily="34" charset="0"/>
                <a:cs typeface="Arial" pitchFamily="34" charset="0"/>
              </a:rPr>
              <a:t>LINE 3:</a:t>
            </a:r>
            <a:r>
              <a:rPr lang="en-US" sz="1400" b="0" u="none" dirty="0" smtClean="0">
                <a:latin typeface="Arial" pitchFamily="34" charset="0"/>
                <a:cs typeface="Arial" pitchFamily="34" charset="0"/>
              </a:rPr>
              <a:t> Brief summary of </a:t>
            </a:r>
            <a:r>
              <a:rPr lang="en-US" sz="1400" dirty="0" smtClean="0">
                <a:latin typeface="Arial" pitchFamily="34" charset="0"/>
                <a:cs typeface="Arial" pitchFamily="34" charset="0"/>
              </a:rPr>
              <a:t>TRP</a:t>
            </a:r>
            <a:r>
              <a:rPr lang="en-US" sz="1400" b="0" u="none" dirty="0" smtClean="0">
                <a:latin typeface="Arial" pitchFamily="34" charset="0"/>
                <a:cs typeface="Arial" pitchFamily="34" charset="0"/>
              </a:rPr>
              <a:t> activity last 12hrs &amp; 24hrs</a:t>
            </a:r>
          </a:p>
          <a:p>
            <a:r>
              <a:rPr lang="en-US" sz="1400" u="none" dirty="0" smtClean="0">
                <a:latin typeface="Arial" pitchFamily="34" charset="0"/>
                <a:cs typeface="Arial" pitchFamily="34" charset="0"/>
              </a:rPr>
              <a:t>LINE 4:</a:t>
            </a:r>
            <a:r>
              <a:rPr lang="en-US" sz="1400" b="0" u="none" dirty="0" smtClean="0">
                <a:latin typeface="Arial" pitchFamily="34" charset="0"/>
                <a:cs typeface="Arial" pitchFamily="34" charset="0"/>
              </a:rPr>
              <a:t> Enemy activity/assessment</a:t>
            </a:r>
          </a:p>
          <a:p>
            <a:r>
              <a:rPr lang="en-US" sz="1400" u="none" dirty="0" smtClean="0">
                <a:latin typeface="Arial" pitchFamily="34" charset="0"/>
                <a:cs typeface="Arial" pitchFamily="34" charset="0"/>
              </a:rPr>
              <a:t>LINE 5:</a:t>
            </a:r>
            <a:r>
              <a:rPr lang="en-US" sz="1400" b="0" u="none" dirty="0" smtClean="0">
                <a:latin typeface="Arial" pitchFamily="34" charset="0"/>
                <a:cs typeface="Arial" pitchFamily="34" charset="0"/>
              </a:rPr>
              <a:t> Communications status: (G) (A) (R) (B) </a:t>
            </a:r>
          </a:p>
          <a:p>
            <a:r>
              <a:rPr lang="en-US" sz="1400" u="none" dirty="0" smtClean="0">
                <a:latin typeface="Arial" pitchFamily="34" charset="0"/>
                <a:cs typeface="Arial" pitchFamily="34" charset="0"/>
              </a:rPr>
              <a:t>LINE 6:</a:t>
            </a:r>
            <a:r>
              <a:rPr lang="en-US" sz="1400" b="0" u="none" dirty="0" smtClean="0">
                <a:latin typeface="Arial" pitchFamily="34" charset="0"/>
                <a:cs typeface="Arial" pitchFamily="34" charset="0"/>
              </a:rPr>
              <a:t> </a:t>
            </a:r>
            <a:r>
              <a:rPr lang="en-US" sz="1400" dirty="0" smtClean="0">
                <a:latin typeface="Arial" pitchFamily="34" charset="0"/>
                <a:cs typeface="Arial" pitchFamily="34" charset="0"/>
              </a:rPr>
              <a:t>TRP</a:t>
            </a:r>
            <a:r>
              <a:rPr lang="en-US" sz="1400" b="0" u="none" dirty="0" smtClean="0">
                <a:latin typeface="Arial" pitchFamily="34" charset="0"/>
                <a:cs typeface="Arial" pitchFamily="34" charset="0"/>
              </a:rPr>
              <a:t> slant Current: _____/____ (G) (A) (R) (B) Projected: _____/____ (G) (A) (R) (B) </a:t>
            </a:r>
          </a:p>
          <a:p>
            <a:r>
              <a:rPr lang="en-US" sz="1400" u="none" dirty="0" smtClean="0">
                <a:latin typeface="Arial" pitchFamily="34" charset="0"/>
                <a:cs typeface="Arial" pitchFamily="34" charset="0"/>
              </a:rPr>
              <a:t>LINE 7:</a:t>
            </a:r>
            <a:r>
              <a:rPr lang="en-US" sz="1400" b="0" u="none" dirty="0" smtClean="0">
                <a:latin typeface="Arial" pitchFamily="34" charset="0"/>
                <a:cs typeface="Arial" pitchFamily="34" charset="0"/>
              </a:rPr>
              <a:t> CO TASK/PURPOSE </a:t>
            </a:r>
          </a:p>
          <a:p>
            <a:r>
              <a:rPr lang="en-US" sz="1400" u="none" dirty="0" smtClean="0">
                <a:latin typeface="Arial" pitchFamily="34" charset="0"/>
                <a:cs typeface="Arial" pitchFamily="34" charset="0"/>
              </a:rPr>
              <a:t>LINE 8: </a:t>
            </a:r>
            <a:r>
              <a:rPr lang="en-US" sz="1400" dirty="0" smtClean="0">
                <a:latin typeface="Arial" pitchFamily="34" charset="0"/>
                <a:cs typeface="Arial" pitchFamily="34" charset="0"/>
              </a:rPr>
              <a:t>O</a:t>
            </a:r>
            <a:r>
              <a:rPr lang="en-US" sz="1400" b="0" u="none" dirty="0" smtClean="0">
                <a:latin typeface="Arial" pitchFamily="34" charset="0"/>
                <a:cs typeface="Arial" pitchFamily="34" charset="0"/>
              </a:rPr>
              <a:t>P Locations:</a:t>
            </a:r>
          </a:p>
          <a:p>
            <a:r>
              <a:rPr lang="en-US" sz="1400" u="none" dirty="0" smtClean="0">
                <a:latin typeface="Arial" pitchFamily="34" charset="0"/>
                <a:cs typeface="Arial" pitchFamily="34" charset="0"/>
              </a:rPr>
              <a:t>LINE 9:</a:t>
            </a:r>
            <a:r>
              <a:rPr lang="en-US" sz="1400" b="0" u="none" dirty="0" smtClean="0">
                <a:latin typeface="Arial" pitchFamily="34" charset="0"/>
                <a:cs typeface="Arial" pitchFamily="34" charset="0"/>
              </a:rPr>
              <a:t> Operations next 12hrs/24hrs </a:t>
            </a:r>
          </a:p>
          <a:p>
            <a:r>
              <a:rPr lang="en-US" sz="1400" u="none" dirty="0" smtClean="0">
                <a:latin typeface="Arial" pitchFamily="34" charset="0"/>
                <a:cs typeface="Arial" pitchFamily="34" charset="0"/>
              </a:rPr>
              <a:t>LINE 10: </a:t>
            </a:r>
            <a:r>
              <a:rPr lang="en-US" sz="1400" b="0" u="none" dirty="0" smtClean="0">
                <a:latin typeface="Arial" pitchFamily="34" charset="0"/>
                <a:cs typeface="Arial" pitchFamily="34" charset="0"/>
              </a:rPr>
              <a:t>Commander’s remarks:</a:t>
            </a:r>
            <a:endParaRPr lang="en-US" sz="1400" b="0" u="none" dirty="0">
              <a:latin typeface="Arial" pitchFamily="34" charset="0"/>
              <a:cs typeface="Arial" pitchFamily="34" charset="0"/>
            </a:endParaRPr>
          </a:p>
        </p:txBody>
      </p:sp>
      <p:sp>
        <p:nvSpPr>
          <p:cNvPr id="6" name="Rectangle 5"/>
          <p:cNvSpPr>
            <a:spLocks noChangeArrowheads="1"/>
          </p:cNvSpPr>
          <p:nvPr/>
        </p:nvSpPr>
        <p:spPr bwMode="auto">
          <a:xfrm>
            <a:off x="0" y="4419600"/>
            <a:ext cx="6858000" cy="609600"/>
          </a:xfrm>
          <a:prstGeom prst="rect">
            <a:avLst/>
          </a:prstGeom>
          <a:solidFill>
            <a:srgbClr val="0070C0"/>
          </a:solidFill>
          <a:ln w="9525">
            <a:solidFill>
              <a:schemeClr val="tx1"/>
            </a:solidFill>
            <a:miter lim="800000"/>
            <a:headEnd/>
            <a:tailEnd/>
          </a:ln>
        </p:spPr>
        <p:txBody>
          <a:bodyPr wrap="none" lIns="91431" tIns="45716" rIns="91431" bIns="45716" anchor="ctr"/>
          <a:lstStyle/>
          <a:p>
            <a:pPr algn="ctr">
              <a:defRPr/>
            </a:pPr>
            <a:r>
              <a:rPr lang="en-US" sz="2300" b="1" u="none" dirty="0" smtClean="0">
                <a:solidFill>
                  <a:schemeClr val="bg1"/>
                </a:solidFill>
                <a:latin typeface="Arial" pitchFamily="34" charset="0"/>
                <a:cs typeface="Arial" pitchFamily="34" charset="0"/>
              </a:rPr>
              <a:t>Blue 4 – CDR SITREP</a:t>
            </a:r>
            <a:endParaRPr lang="en-US" sz="2300" b="1" u="none" dirty="0">
              <a:solidFill>
                <a:schemeClr val="bg1"/>
              </a:solidFill>
              <a:latin typeface="Arial" pitchFamily="34" charset="0"/>
              <a:cs typeface="Arial" pitchFamily="34" charset="0"/>
            </a:endParaRPr>
          </a:p>
        </p:txBody>
      </p:sp>
      <p:sp>
        <p:nvSpPr>
          <p:cNvPr id="10" name="Rectangle 2"/>
          <p:cNvSpPr>
            <a:spLocks noChangeArrowheads="1"/>
          </p:cNvSpPr>
          <p:nvPr/>
        </p:nvSpPr>
        <p:spPr bwMode="auto">
          <a:xfrm>
            <a:off x="0" y="5444221"/>
            <a:ext cx="68580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228600" eaLnBrk="0" hangingPunct="0">
              <a:tabLst>
                <a:tab pos="762000" algn="l"/>
                <a:tab pos="3124200" algn="l"/>
              </a:tabLst>
            </a:pPr>
            <a:r>
              <a:rPr lang="en-US" b="0" u="none" dirty="0" smtClean="0">
                <a:solidFill>
                  <a:srgbClr val="000000"/>
                </a:solidFill>
                <a:latin typeface="Arial" pitchFamily="34" charset="0"/>
                <a:ea typeface="Calibri" pitchFamily="34" charset="0"/>
                <a:cs typeface="Arial" pitchFamily="34" charset="0"/>
              </a:rPr>
              <a:t>Line 1.	Unit</a:t>
            </a:r>
            <a:endParaRPr lang="en-US" sz="800" b="0" u="none" dirty="0" smtClean="0">
              <a:latin typeface="Arial" pitchFamily="34" charset="0"/>
              <a:cs typeface="Arial" pitchFamily="34" charset="0"/>
            </a:endParaRPr>
          </a:p>
          <a:p>
            <a:pPr lvl="0" indent="228600" eaLnBrk="0" hangingPunct="0">
              <a:tabLst>
                <a:tab pos="762000" algn="l"/>
                <a:tab pos="3124200" algn="l"/>
              </a:tabLst>
            </a:pPr>
            <a:r>
              <a:rPr lang="en-US" b="0" u="none" dirty="0" smtClean="0">
                <a:solidFill>
                  <a:srgbClr val="000000"/>
                </a:solidFill>
                <a:latin typeface="Arial" pitchFamily="34" charset="0"/>
                <a:ea typeface="Calibri" pitchFamily="34" charset="0"/>
                <a:cs typeface="Arial" pitchFamily="34" charset="0"/>
              </a:rPr>
              <a:t>Line 2.	</a:t>
            </a:r>
            <a:r>
              <a:rPr lang="en-US" dirty="0" smtClean="0">
                <a:solidFill>
                  <a:srgbClr val="000000"/>
                </a:solidFill>
                <a:latin typeface="Arial" pitchFamily="34" charset="0"/>
                <a:ea typeface="Calibri" pitchFamily="34" charset="0"/>
                <a:cs typeface="Arial" pitchFamily="34" charset="0"/>
              </a:rPr>
              <a:t>DTG</a:t>
            </a:r>
            <a:r>
              <a:rPr lang="en-US" b="0" u="none" dirty="0" smtClean="0">
                <a:solidFill>
                  <a:srgbClr val="000000"/>
                </a:solidFill>
                <a:latin typeface="Arial" pitchFamily="34" charset="0"/>
                <a:ea typeface="Calibri" pitchFamily="34" charset="0"/>
                <a:cs typeface="Arial" pitchFamily="34" charset="0"/>
              </a:rPr>
              <a:t>	</a:t>
            </a:r>
            <a:endParaRPr lang="en-US" sz="800" b="0" u="none" dirty="0" smtClean="0">
              <a:latin typeface="Arial" pitchFamily="34" charset="0"/>
              <a:cs typeface="Arial" pitchFamily="34" charset="0"/>
            </a:endParaRPr>
          </a:p>
          <a:p>
            <a:pPr lvl="0" indent="228600" eaLnBrk="0" hangingPunct="0">
              <a:tabLst>
                <a:tab pos="762000" algn="l"/>
                <a:tab pos="3124200" algn="l"/>
              </a:tabLst>
            </a:pPr>
            <a:r>
              <a:rPr lang="en-US" b="0" u="none" dirty="0" smtClean="0">
                <a:solidFill>
                  <a:srgbClr val="000000"/>
                </a:solidFill>
                <a:latin typeface="Arial" pitchFamily="34" charset="0"/>
                <a:ea typeface="Calibri" pitchFamily="34" charset="0"/>
                <a:cs typeface="Arial" pitchFamily="34" charset="0"/>
              </a:rPr>
              <a:t>Line 3.	Combat Power	</a:t>
            </a:r>
            <a:endParaRPr lang="en-US" sz="800" b="0" u="none" dirty="0" smtClean="0">
              <a:latin typeface="Arial" pitchFamily="34" charset="0"/>
              <a:cs typeface="Arial" pitchFamily="34" charset="0"/>
            </a:endParaRPr>
          </a:p>
          <a:p>
            <a:pPr lvl="0" indent="228600" eaLnBrk="0" hangingPunct="0">
              <a:tabLst>
                <a:tab pos="762000" algn="l"/>
                <a:tab pos="3124200" algn="l"/>
              </a:tabLst>
            </a:pPr>
            <a:r>
              <a:rPr lang="en-US" b="0" u="none" dirty="0" smtClean="0">
                <a:solidFill>
                  <a:srgbClr val="000000"/>
                </a:solidFill>
                <a:latin typeface="Arial" pitchFamily="34" charset="0"/>
                <a:ea typeface="Calibri" pitchFamily="34" charset="0"/>
                <a:cs typeface="Arial" pitchFamily="34" charset="0"/>
              </a:rPr>
              <a:t>Line 4.	Significant Activities (Past 12hrs)	</a:t>
            </a:r>
            <a:endParaRPr lang="en-US" sz="800" b="0" u="none" dirty="0" smtClean="0">
              <a:latin typeface="Arial" pitchFamily="34" charset="0"/>
              <a:cs typeface="Arial" pitchFamily="34" charset="0"/>
            </a:endParaRPr>
          </a:p>
          <a:p>
            <a:pPr lvl="0" indent="228600" eaLnBrk="0" hangingPunct="0">
              <a:tabLst>
                <a:tab pos="762000" algn="l"/>
                <a:tab pos="3124200" algn="l"/>
              </a:tabLst>
            </a:pPr>
            <a:r>
              <a:rPr lang="en-US" b="0" u="none" dirty="0" smtClean="0">
                <a:solidFill>
                  <a:srgbClr val="000000"/>
                </a:solidFill>
                <a:latin typeface="Arial" pitchFamily="34" charset="0"/>
                <a:ea typeface="Calibri" pitchFamily="34" charset="0"/>
                <a:cs typeface="Arial" pitchFamily="34" charset="0"/>
              </a:rPr>
              <a:t>Line 5.	Planned Activities (Next 12hrs)	</a:t>
            </a:r>
            <a:endParaRPr lang="en-US" sz="800" b="0" u="none" dirty="0" smtClean="0">
              <a:latin typeface="Arial" pitchFamily="34" charset="0"/>
              <a:cs typeface="Arial" pitchFamily="34" charset="0"/>
            </a:endParaRPr>
          </a:p>
          <a:p>
            <a:pPr lvl="0" indent="228600" eaLnBrk="0" hangingPunct="0">
              <a:tabLst>
                <a:tab pos="762000" algn="l"/>
                <a:tab pos="3124200" algn="l"/>
              </a:tabLst>
            </a:pPr>
            <a:r>
              <a:rPr lang="en-US" b="0" u="none" dirty="0" smtClean="0">
                <a:solidFill>
                  <a:srgbClr val="000000"/>
                </a:solidFill>
                <a:latin typeface="Arial" pitchFamily="34" charset="0"/>
                <a:ea typeface="Calibri" pitchFamily="34" charset="0"/>
                <a:cs typeface="Arial" pitchFamily="34" charset="0"/>
              </a:rPr>
              <a:t>Line 6.	Commander’s Evaluation	</a:t>
            </a:r>
            <a:endParaRPr lang="en-US" sz="800" b="0" u="none" dirty="0" smtClean="0">
              <a:latin typeface="Arial" pitchFamily="34" charset="0"/>
              <a:cs typeface="Arial" pitchFamily="34" charset="0"/>
            </a:endParaRPr>
          </a:p>
          <a:p>
            <a:pPr lvl="0" indent="228600" eaLnBrk="0" hangingPunct="0">
              <a:tabLst>
                <a:tab pos="762000" algn="l"/>
                <a:tab pos="3124200" algn="l"/>
              </a:tabLst>
            </a:pPr>
            <a:r>
              <a:rPr lang="en-US" b="0" u="none" dirty="0" smtClean="0">
                <a:solidFill>
                  <a:srgbClr val="000000"/>
                </a:solidFill>
                <a:latin typeface="Arial" pitchFamily="34" charset="0"/>
                <a:ea typeface="Calibri" pitchFamily="34" charset="0"/>
                <a:cs typeface="Arial" pitchFamily="34" charset="0"/>
              </a:rPr>
              <a:t>Line 7.	Unit Locations</a:t>
            </a:r>
            <a:endParaRPr lang="en-US" sz="800" b="0" u="none" dirty="0" smtClean="0">
              <a:latin typeface="Arial" pitchFamily="34" charset="0"/>
              <a:cs typeface="Arial" pitchFamily="34" charset="0"/>
            </a:endParaRPr>
          </a:p>
          <a:p>
            <a:pPr lvl="0" indent="228600" eaLnBrk="0" hangingPunct="0">
              <a:tabLst>
                <a:tab pos="762000" algn="l"/>
                <a:tab pos="3124200" algn="l"/>
              </a:tabLst>
            </a:pPr>
            <a:r>
              <a:rPr lang="en-US" b="0" u="none" dirty="0" smtClean="0">
                <a:solidFill>
                  <a:srgbClr val="000000"/>
                </a:solidFill>
                <a:latin typeface="Arial" pitchFamily="34" charset="0"/>
                <a:ea typeface="Calibri" pitchFamily="34" charset="0"/>
                <a:cs typeface="Arial" pitchFamily="34" charset="0"/>
              </a:rPr>
              <a:t>Line 8.	Remarks</a:t>
            </a:r>
            <a:endParaRPr lang="en-US" sz="800" b="0" u="none"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6858000" cy="609600"/>
          </a:xfrm>
          <a:prstGeom prst="rect">
            <a:avLst/>
          </a:prstGeom>
          <a:solidFill>
            <a:srgbClr val="0070C0"/>
          </a:solidFill>
          <a:ln w="9525">
            <a:solidFill>
              <a:schemeClr val="tx1"/>
            </a:solidFill>
            <a:miter lim="800000"/>
            <a:headEnd/>
            <a:tailEnd/>
          </a:ln>
        </p:spPr>
        <p:txBody>
          <a:bodyPr wrap="none" lIns="91431" tIns="45716" rIns="91431" bIns="45716" anchor="ctr"/>
          <a:lstStyle/>
          <a:p>
            <a:pPr algn="ctr">
              <a:defRPr/>
            </a:pPr>
            <a:r>
              <a:rPr lang="en-US" sz="2300" b="1" i="1" u="none" dirty="0" smtClean="0">
                <a:solidFill>
                  <a:schemeClr val="bg1"/>
                </a:solidFill>
                <a:effectLst>
                  <a:outerShdw blurRad="38100" dist="38100" dir="2700000" algn="tl">
                    <a:srgbClr val="000000">
                      <a:alpha val="43137"/>
                    </a:srgbClr>
                  </a:outerShdw>
                </a:effectLst>
                <a:latin typeface="Arial" pitchFamily="34" charset="0"/>
                <a:cs typeface="Arial" pitchFamily="34" charset="0"/>
              </a:rPr>
              <a:t>Blue 5 – SIR Report</a:t>
            </a:r>
            <a:endParaRPr lang="en-US" sz="2300" b="1" i="1" u="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496065" name="Rectangle 1"/>
          <p:cNvSpPr>
            <a:spLocks noChangeArrowheads="1"/>
          </p:cNvSpPr>
          <p:nvPr/>
        </p:nvSpPr>
        <p:spPr bwMode="auto">
          <a:xfrm>
            <a:off x="0" y="560696"/>
            <a:ext cx="6858000" cy="48628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i="0" u="none" strike="noStrike" cap="none" normalizeH="0" baseline="0" dirty="0" smtClean="0">
                <a:ln>
                  <a:noFill/>
                </a:ln>
                <a:solidFill>
                  <a:srgbClr val="000000"/>
                </a:solidFill>
                <a:effectLst/>
                <a:latin typeface="Arial" pitchFamily="34" charset="0"/>
                <a:ea typeface="Calibri" pitchFamily="34" charset="0"/>
                <a:cs typeface="Arial" pitchFamily="34" charset="0"/>
              </a:rPr>
              <a:t>SIR Number: </a:t>
            </a:r>
            <a:endParaRPr kumimoji="0" lang="en-US" sz="10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1.</a:t>
            </a:r>
            <a:r>
              <a:rPr kumimoji="0" lang="en-US"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Category: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000" u="none" dirty="0" smtClean="0">
                <a:solidFill>
                  <a:srgbClr val="000000"/>
                </a:solidFill>
                <a:latin typeface="Arial" pitchFamily="34" charset="0"/>
                <a:ea typeface="Calibri" pitchFamily="34" charset="0"/>
                <a:cs typeface="Arial" pitchFamily="34" charset="0"/>
              </a:rPr>
              <a:t>LINE 2</a:t>
            </a:r>
            <a:r>
              <a:rPr kumimoji="0" lang="en-US" sz="100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Type of Incident: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a:t>
            </a:r>
            <a:r>
              <a:rPr kumimoji="0" lang="en-US" sz="1000" i="0" u="none" strike="noStrike" cap="none" normalizeH="0" dirty="0" smtClean="0">
                <a:ln>
                  <a:noFill/>
                </a:ln>
                <a:solidFill>
                  <a:srgbClr val="000000"/>
                </a:solidFill>
                <a:effectLst/>
                <a:latin typeface="Arial" pitchFamily="34" charset="0"/>
                <a:ea typeface="Calibri" pitchFamily="34" charset="0"/>
                <a:cs typeface="Arial" pitchFamily="34" charset="0"/>
              </a:rPr>
              <a:t> </a:t>
            </a:r>
            <a:r>
              <a:rPr kumimoji="0" lang="en-US" sz="1000" i="0" u="none" strike="noStrike" cap="none" normalizeH="0" baseline="0" dirty="0" smtClean="0">
                <a:ln>
                  <a:noFill/>
                </a:ln>
                <a:solidFill>
                  <a:srgbClr val="000000"/>
                </a:solidFill>
                <a:effectLst/>
                <a:latin typeface="Arial" pitchFamily="34" charset="0"/>
                <a:ea typeface="Calibri" pitchFamily="34" charset="0"/>
                <a:cs typeface="Arial" pitchFamily="34" charset="0"/>
              </a:rPr>
              <a:t>3. </a:t>
            </a:r>
            <a:r>
              <a:rPr kumimoji="0" lang="en-US"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Date/Time of Incident: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4.</a:t>
            </a:r>
            <a:r>
              <a:rPr kumimoji="0" lang="en-US"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Location of Incident: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5.</a:t>
            </a:r>
            <a:r>
              <a:rPr kumimoji="0" lang="en-US"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Other information:</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 Racial: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b. Trainee Involvement: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6. Personnel Involved:</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lvl="1" eaLnBrk="0" hangingPunct="0"/>
            <a:r>
              <a:rPr kumimoji="0" lang="en-US"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 Subject: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lvl="2" eaLnBrk="0" hangingPunct="0"/>
            <a:r>
              <a:rPr kumimoji="0" lang="en-US"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(1) Pay grade: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lvl="2" eaLnBrk="0" hangingPunct="0"/>
            <a:r>
              <a:rPr kumimoji="0" lang="en-US"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(2) SSN: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lvl="2" eaLnBrk="0" hangingPunct="0"/>
            <a:r>
              <a:rPr kumimoji="0" lang="en-US"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(3) Race: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lvl="2" eaLnBrk="0" hangingPunct="0"/>
            <a:r>
              <a:rPr kumimoji="0" lang="en-US"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(4) Sex: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lvl="2" eaLnBrk="0" hangingPunct="0"/>
            <a:r>
              <a:rPr kumimoji="0" lang="en-US"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(5) Age: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lvl="2" eaLnBrk="0" hangingPunct="0"/>
            <a:r>
              <a:rPr kumimoji="0" lang="en-US"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(6) Position: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lvl="2" eaLnBrk="0" hangingPunct="0"/>
            <a:r>
              <a:rPr kumimoji="0" lang="en-US"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(7) Security clearance: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lvl="2" eaLnBrk="0" hangingPunct="0"/>
            <a:r>
              <a:rPr kumimoji="0" lang="en-US"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(8) Unit and station of assignment: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lvl="2" eaLnBrk="0" hangingPunct="0"/>
            <a:r>
              <a:rPr kumimoji="0" lang="en-US"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(9) Duty status: Active</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lvl="2" eaLnBrk="0" hangingPunct="0"/>
            <a:r>
              <a:rPr kumimoji="0" lang="en-US"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(10) Deployed in the last 12 months: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lvl="2" eaLnBrk="0" hangingPunct="0"/>
            <a:r>
              <a:rPr kumimoji="0" lang="en-US"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(11) Date return deployment: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lvl="2" eaLnBrk="0" hangingPunct="0"/>
            <a:r>
              <a:rPr kumimoji="0" lang="en-US"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(12) First Term Soldier: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7.</a:t>
            </a:r>
            <a:r>
              <a:rPr kumimoji="0" lang="en-US"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Summary of Incident: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8. </a:t>
            </a:r>
            <a:r>
              <a:rPr kumimoji="0" lang="en-US"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Remarks: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000" u="none" dirty="0" smtClean="0">
                <a:solidFill>
                  <a:srgbClr val="000000"/>
                </a:solidFill>
                <a:latin typeface="Arial" pitchFamily="34" charset="0"/>
                <a:ea typeface="Calibri" pitchFamily="34" charset="0"/>
                <a:cs typeface="Arial" pitchFamily="34" charset="0"/>
              </a:rPr>
              <a:t>LINE </a:t>
            </a:r>
            <a:r>
              <a:rPr kumimoji="0" lang="en-US" sz="1000" i="0" u="none" strike="noStrike" cap="none" normalizeH="0" baseline="0" dirty="0" smtClean="0">
                <a:ln>
                  <a:noFill/>
                </a:ln>
                <a:solidFill>
                  <a:srgbClr val="000000"/>
                </a:solidFill>
                <a:effectLst/>
                <a:latin typeface="Arial" pitchFamily="34" charset="0"/>
                <a:ea typeface="Calibri" pitchFamily="34" charset="0"/>
                <a:cs typeface="Arial" pitchFamily="34" charset="0"/>
              </a:rPr>
              <a:t>9.</a:t>
            </a:r>
            <a:r>
              <a:rPr kumimoji="0" lang="en-US"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Publicity: None</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10. </a:t>
            </a:r>
            <a:r>
              <a:rPr kumimoji="0" lang="en-US"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Provost Marshal Involved: N/A</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000" u="none" dirty="0" smtClean="0">
                <a:solidFill>
                  <a:srgbClr val="000000"/>
                </a:solidFill>
                <a:latin typeface="Arial" pitchFamily="34" charset="0"/>
                <a:ea typeface="Calibri" pitchFamily="34" charset="0"/>
                <a:cs typeface="Arial" pitchFamily="34" charset="0"/>
              </a:rPr>
              <a:t>LINE </a:t>
            </a:r>
            <a:r>
              <a:rPr kumimoji="0" lang="en-US" sz="1000" i="0" u="none" strike="noStrike" cap="none" normalizeH="0" baseline="0" dirty="0" smtClean="0">
                <a:ln>
                  <a:noFill/>
                </a:ln>
                <a:solidFill>
                  <a:srgbClr val="000000"/>
                </a:solidFill>
                <a:effectLst/>
                <a:latin typeface="Arial" pitchFamily="34" charset="0"/>
                <a:ea typeface="Calibri" pitchFamily="34" charset="0"/>
                <a:cs typeface="Arial" pitchFamily="34" charset="0"/>
              </a:rPr>
              <a:t>11. </a:t>
            </a:r>
            <a:r>
              <a:rPr kumimoji="0" lang="en-US"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Chain of Command notified: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Platoon Leader –Yes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Company Commander –Yes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Battalion Commander -Yes</a:t>
            </a:r>
            <a:endParaRPr kumimoji="0" lang="en-US" sz="10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smtClean="0">
                <a:ln>
                  <a:noFill/>
                </a:ln>
                <a:solidFill>
                  <a:schemeClr val="tx1"/>
                </a:solidFill>
                <a:effectLst/>
                <a:latin typeface="Arial" pitchFamily="34" charset="0"/>
                <a:ea typeface="Calibri" pitchFamily="34" charset="0"/>
                <a:cs typeface="Arial" pitchFamily="34" charset="0"/>
              </a:rPr>
              <a:t>LINE12. </a:t>
            </a:r>
            <a:r>
              <a:rPr kumimoji="0" lang="en-US"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Point of Contact:</a:t>
            </a:r>
            <a:r>
              <a:rPr kumimoji="0" lang="en-US" sz="1000" b="0" i="0" u="none" strike="noStrike" cap="none" normalizeH="0" baseline="0" dirty="0" smtClean="0">
                <a:ln>
                  <a:noFill/>
                </a:ln>
                <a:solidFill>
                  <a:schemeClr val="tx1"/>
                </a:solidFill>
                <a:effectLst/>
                <a:latin typeface="Arial" pitchFamily="34" charset="0"/>
                <a:cs typeface="Arial" pitchFamily="34" charset="0"/>
              </a:rPr>
              <a:t> </a:t>
            </a:r>
          </a:p>
        </p:txBody>
      </p:sp>
      <p:sp>
        <p:nvSpPr>
          <p:cNvPr id="10" name="Rectangle 9"/>
          <p:cNvSpPr>
            <a:spLocks noChangeArrowheads="1"/>
          </p:cNvSpPr>
          <p:nvPr/>
        </p:nvSpPr>
        <p:spPr bwMode="auto">
          <a:xfrm>
            <a:off x="0" y="5562600"/>
            <a:ext cx="6858000" cy="609600"/>
          </a:xfrm>
          <a:prstGeom prst="rect">
            <a:avLst/>
          </a:prstGeom>
          <a:solidFill>
            <a:srgbClr val="0070C0"/>
          </a:solidFill>
          <a:ln w="9525">
            <a:solidFill>
              <a:schemeClr val="tx1"/>
            </a:solidFill>
            <a:miter lim="800000"/>
            <a:headEnd/>
            <a:tailEnd/>
          </a:ln>
        </p:spPr>
        <p:txBody>
          <a:bodyPr wrap="none" lIns="91431" tIns="45716" rIns="91431" bIns="45716" anchor="ctr"/>
          <a:lstStyle/>
          <a:p>
            <a:pPr algn="ctr">
              <a:defRPr/>
            </a:pPr>
            <a:r>
              <a:rPr lang="en-US" sz="2300" b="1" i="1" u="none" dirty="0" smtClean="0">
                <a:solidFill>
                  <a:schemeClr val="bg1"/>
                </a:solidFill>
                <a:effectLst>
                  <a:outerShdw blurRad="38100" dist="38100" dir="2700000" algn="tl">
                    <a:srgbClr val="000000">
                      <a:alpha val="43137"/>
                    </a:srgbClr>
                  </a:outerShdw>
                </a:effectLst>
                <a:latin typeface="Arial" pitchFamily="34" charset="0"/>
                <a:cs typeface="Arial" pitchFamily="34" charset="0"/>
              </a:rPr>
              <a:t>Blue 6 – Obstacle Report</a:t>
            </a:r>
            <a:endParaRPr lang="en-US" sz="2300" b="1" i="1" u="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228600" y="6400800"/>
            <a:ext cx="6324600" cy="2308324"/>
          </a:xfrm>
          <a:prstGeom prst="rect">
            <a:avLst/>
          </a:prstGeom>
        </p:spPr>
        <p:txBody>
          <a:bodyPr wrap="square">
            <a:spAutoFit/>
          </a:bodyPr>
          <a:lstStyle/>
          <a:p>
            <a:r>
              <a:rPr lang="en-US" u="none" dirty="0" smtClean="0">
                <a:latin typeface="Arial" pitchFamily="34" charset="0"/>
                <a:cs typeface="Arial" pitchFamily="34" charset="0"/>
              </a:rPr>
              <a:t>Line ALPHA:</a:t>
            </a:r>
            <a:r>
              <a:rPr lang="en-US" b="0" u="none" dirty="0" smtClean="0">
                <a:latin typeface="Arial" pitchFamily="34" charset="0"/>
                <a:cs typeface="Arial" pitchFamily="34" charset="0"/>
              </a:rPr>
              <a:t> Type of obstacle or obstruction. </a:t>
            </a:r>
          </a:p>
          <a:p>
            <a:r>
              <a:rPr lang="en-US" u="none" dirty="0" smtClean="0">
                <a:latin typeface="Arial" pitchFamily="34" charset="0"/>
                <a:cs typeface="Arial" pitchFamily="34" charset="0"/>
              </a:rPr>
              <a:t>Line BRAVO: </a:t>
            </a:r>
            <a:r>
              <a:rPr lang="en-US" b="0" u="none" dirty="0" smtClean="0">
                <a:latin typeface="Arial" pitchFamily="34" charset="0"/>
                <a:cs typeface="Arial" pitchFamily="34" charset="0"/>
              </a:rPr>
              <a:t>Location, using grid coordinates. For large, complex obstacles, send the coordinates of the ends and of all turn points.</a:t>
            </a:r>
          </a:p>
          <a:p>
            <a:r>
              <a:rPr lang="en-US" u="none" dirty="0" smtClean="0">
                <a:latin typeface="Arial" pitchFamily="34" charset="0"/>
                <a:cs typeface="Arial" pitchFamily="34" charset="0"/>
              </a:rPr>
              <a:t>Line CHARLIE: </a:t>
            </a:r>
            <a:r>
              <a:rPr lang="en-US" b="0" u="none" dirty="0" smtClean="0">
                <a:latin typeface="Arial" pitchFamily="34" charset="0"/>
                <a:cs typeface="Arial" pitchFamily="34" charset="0"/>
              </a:rPr>
              <a:t>Dimensions and orientation.</a:t>
            </a:r>
          </a:p>
          <a:p>
            <a:r>
              <a:rPr lang="en-US" u="none" dirty="0" smtClean="0">
                <a:latin typeface="Arial" pitchFamily="34" charset="0"/>
                <a:cs typeface="Arial" pitchFamily="34" charset="0"/>
              </a:rPr>
              <a:t>Line DELTA: </a:t>
            </a:r>
            <a:r>
              <a:rPr lang="en-US" b="0" u="none" dirty="0" smtClean="0">
                <a:latin typeface="Arial" pitchFamily="34" charset="0"/>
                <a:cs typeface="Arial" pitchFamily="34" charset="0"/>
              </a:rPr>
              <a:t>Composition.</a:t>
            </a:r>
          </a:p>
          <a:p>
            <a:r>
              <a:rPr lang="en-US" u="none" dirty="0" smtClean="0">
                <a:latin typeface="Arial" pitchFamily="34" charset="0"/>
                <a:cs typeface="Arial" pitchFamily="34" charset="0"/>
              </a:rPr>
              <a:t>Line ECHO: </a:t>
            </a:r>
            <a:r>
              <a:rPr lang="en-US" b="0" u="none" dirty="0" smtClean="0">
                <a:latin typeface="Arial" pitchFamily="34" charset="0"/>
                <a:cs typeface="Arial" pitchFamily="34" charset="0"/>
              </a:rPr>
              <a:t>Enemy weapons influencing obstacle.</a:t>
            </a:r>
          </a:p>
          <a:p>
            <a:r>
              <a:rPr lang="en-US" u="none" dirty="0" smtClean="0">
                <a:latin typeface="Arial" pitchFamily="34" charset="0"/>
                <a:cs typeface="Arial" pitchFamily="34" charset="0"/>
              </a:rPr>
              <a:t>Line FOXTROT: </a:t>
            </a:r>
            <a:r>
              <a:rPr lang="en-US" b="0" u="none" dirty="0" smtClean="0">
                <a:latin typeface="Arial" pitchFamily="34" charset="0"/>
                <a:cs typeface="Arial" pitchFamily="34" charset="0"/>
              </a:rPr>
              <a:t>Observer’s actions.</a:t>
            </a:r>
            <a:endParaRPr lang="en-US" b="0" u="none"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90601"/>
            <a:ext cx="6858000" cy="7632859"/>
          </a:xfrm>
          <a:prstGeom prst="rect">
            <a:avLst/>
          </a:prstGeom>
        </p:spPr>
        <p:txBody>
          <a:bodyPr wrap="square">
            <a:spAutoFit/>
          </a:bodyPr>
          <a:lstStyle/>
          <a:p>
            <a:pPr>
              <a:tabLst>
                <a:tab pos="-3771900" algn="l"/>
                <a:tab pos="288925" algn="l"/>
              </a:tabLst>
            </a:pPr>
            <a:r>
              <a:rPr lang="en-US" sz="1400" dirty="0" smtClean="0">
                <a:latin typeface="Arial" pitchFamily="34" charset="0"/>
                <a:ea typeface="Times New Roman" pitchFamily="18" charset="0"/>
                <a:cs typeface="Arial" pitchFamily="34" charset="0"/>
              </a:rPr>
              <a:t>	The TRP will use the following readiness conditions to identify the speed with which a unit must be ready for combat or movement.  Subordinate units will also report their readiness to move by stating their REDCON status. Additionally, mechanics, medics, and others should use these codes to estimate when elements (injured personnel, combat vehicles, supplies, etc) will be ready for combat. </a:t>
            </a:r>
          </a:p>
          <a:p>
            <a:pPr eaLnBrk="0" hangingPunct="0">
              <a:tabLst>
                <a:tab pos="-3771900" algn="l"/>
                <a:tab pos="288925" algn="l"/>
              </a:tabLst>
            </a:pPr>
            <a:endParaRPr lang="en-US" sz="1400" b="1" dirty="0" smtClean="0">
              <a:latin typeface="Arial" pitchFamily="34" charset="0"/>
              <a:ea typeface="Times New Roman" pitchFamily="18" charset="0"/>
              <a:cs typeface="Arial" pitchFamily="34" charset="0"/>
            </a:endParaRPr>
          </a:p>
          <a:p>
            <a:pPr marL="228600" indent="-228600" eaLnBrk="0" hangingPunct="0">
              <a:buAutoNum type="arabicPeriod"/>
              <a:tabLst>
                <a:tab pos="-3771900" algn="l"/>
                <a:tab pos="288925" algn="l"/>
              </a:tabLst>
            </a:pPr>
            <a:r>
              <a:rPr lang="en-US" sz="1400" b="1" dirty="0" smtClean="0">
                <a:latin typeface="Arial" pitchFamily="34" charset="0"/>
                <a:ea typeface="Times New Roman" pitchFamily="18" charset="0"/>
                <a:cs typeface="Arial" pitchFamily="34" charset="0"/>
              </a:rPr>
              <a:t>REDCON 1 </a:t>
            </a:r>
            <a:r>
              <a:rPr lang="en-US" sz="1400" dirty="0" smtClean="0">
                <a:latin typeface="Arial" pitchFamily="34" charset="0"/>
                <a:ea typeface="Times New Roman" pitchFamily="18" charset="0"/>
                <a:cs typeface="Arial" pitchFamily="34" charset="0"/>
              </a:rPr>
              <a:t>- Full alert; able to move or take off immediately.</a:t>
            </a:r>
          </a:p>
          <a:p>
            <a:pPr marL="685800" lvl="1" indent="-228600" eaLnBrk="0" hangingPunct="0">
              <a:buFont typeface="Arial" pitchFamily="34" charset="0"/>
              <a:buChar char="•"/>
              <a:tabLst>
                <a:tab pos="-3771900" algn="l"/>
                <a:tab pos="288925" algn="l"/>
              </a:tabLst>
            </a:pPr>
            <a:r>
              <a:rPr lang="en-US" sz="1400" dirty="0" smtClean="0">
                <a:latin typeface="Arial" pitchFamily="34" charset="0"/>
                <a:ea typeface="Times New Roman" pitchFamily="18" charset="0"/>
                <a:cs typeface="Arial" pitchFamily="34" charset="0"/>
              </a:rPr>
              <a:t>Radio checks complete; FBCB2 fully operational.</a:t>
            </a:r>
          </a:p>
          <a:p>
            <a:pPr marL="685800" lvl="1" indent="-228600" eaLnBrk="0" hangingPunct="0">
              <a:buFont typeface="Arial" pitchFamily="34" charset="0"/>
              <a:buChar char="•"/>
              <a:tabLst>
                <a:tab pos="-3771900" algn="l"/>
                <a:tab pos="288925" algn="l"/>
              </a:tabLst>
            </a:pPr>
            <a:r>
              <a:rPr lang="en-US" sz="1400" dirty="0" smtClean="0">
                <a:latin typeface="Arial" pitchFamily="34" charset="0"/>
                <a:ea typeface="Times New Roman" pitchFamily="18" charset="0"/>
                <a:cs typeface="Arial" pitchFamily="34" charset="0"/>
              </a:rPr>
              <a:t>Vehicles loaded, secured; weapons manned.</a:t>
            </a:r>
          </a:p>
          <a:p>
            <a:pPr marL="685800" lvl="1" indent="-228600" eaLnBrk="0" hangingPunct="0">
              <a:buFont typeface="Arial" pitchFamily="34" charset="0"/>
              <a:buChar char="•"/>
              <a:tabLst>
                <a:tab pos="-3771900" algn="l"/>
                <a:tab pos="288925" algn="l"/>
              </a:tabLst>
            </a:pPr>
            <a:r>
              <a:rPr lang="en-US" sz="1400" dirty="0" smtClean="0">
                <a:latin typeface="Arial" pitchFamily="34" charset="0"/>
                <a:ea typeface="Times New Roman" pitchFamily="18" charset="0"/>
                <a:cs typeface="Arial" pitchFamily="34" charset="0"/>
              </a:rPr>
              <a:t>Personal equipment stowed, NBC alarms, and hot loop equipment stowed; all OP’s Pulled in. All personnel alert and mounted on vehicles.</a:t>
            </a:r>
          </a:p>
          <a:p>
            <a:pPr marL="685800" lvl="1" indent="-228600" eaLnBrk="0" hangingPunct="0">
              <a:buFont typeface="Arial" pitchFamily="34" charset="0"/>
              <a:buChar char="•"/>
              <a:tabLst>
                <a:tab pos="-3771900" algn="l"/>
                <a:tab pos="288925" algn="l"/>
              </a:tabLst>
            </a:pPr>
            <a:r>
              <a:rPr lang="en-US" sz="1400" dirty="0" smtClean="0">
                <a:latin typeface="Arial" pitchFamily="34" charset="0"/>
                <a:ea typeface="Times New Roman" pitchFamily="18" charset="0"/>
                <a:cs typeface="Arial" pitchFamily="34" charset="0"/>
              </a:rPr>
              <a:t>Engines running. </a:t>
            </a:r>
            <a:r>
              <a:rPr lang="en-US" sz="1400" i="1" dirty="0" smtClean="0">
                <a:latin typeface="Arial" pitchFamily="34" charset="0"/>
                <a:ea typeface="Times New Roman" pitchFamily="18" charset="0"/>
                <a:cs typeface="Arial" pitchFamily="34" charset="0"/>
              </a:rPr>
              <a:t>(PL OR PSG will initiate “Short Count”.)</a:t>
            </a:r>
            <a:endParaRPr lang="en-US" sz="1400" dirty="0" smtClean="0">
              <a:latin typeface="Arial" pitchFamily="34" charset="0"/>
              <a:ea typeface="Times New Roman" pitchFamily="18" charset="0"/>
              <a:cs typeface="Arial" pitchFamily="34" charset="0"/>
            </a:endParaRPr>
          </a:p>
          <a:p>
            <a:pPr marL="228600" indent="-228600" eaLnBrk="0" hangingPunct="0">
              <a:buAutoNum type="arabicPeriod" startAt="2"/>
              <a:tabLst>
                <a:tab pos="-3771900" algn="l"/>
                <a:tab pos="288925" algn="l"/>
              </a:tabLst>
            </a:pPr>
            <a:r>
              <a:rPr lang="en-US" sz="1400" b="1" dirty="0" smtClean="0">
                <a:latin typeface="Arial" pitchFamily="34" charset="0"/>
                <a:ea typeface="Times New Roman" pitchFamily="18" charset="0"/>
                <a:cs typeface="Arial" pitchFamily="34" charset="0"/>
              </a:rPr>
              <a:t>REDCON 1.5 </a:t>
            </a:r>
            <a:r>
              <a:rPr lang="en-US" sz="1400" dirty="0" smtClean="0">
                <a:latin typeface="Arial" pitchFamily="34" charset="0"/>
                <a:ea typeface="Times New Roman" pitchFamily="18" charset="0"/>
                <a:cs typeface="Arial" pitchFamily="34" charset="0"/>
              </a:rPr>
              <a:t>– A variant of REDCON 1; ready to move in five minutes. </a:t>
            </a:r>
          </a:p>
          <a:p>
            <a:pPr marL="685800" lvl="1" indent="-228600" eaLnBrk="0" hangingPunct="0">
              <a:buFont typeface="Arial" pitchFamily="34" charset="0"/>
              <a:buChar char="•"/>
              <a:tabLst>
                <a:tab pos="-3771900" algn="l"/>
                <a:tab pos="288925" algn="l"/>
              </a:tabLst>
            </a:pPr>
            <a:r>
              <a:rPr lang="en-US" sz="1400" dirty="0" smtClean="0">
                <a:latin typeface="Arial" pitchFamily="34" charset="0"/>
                <a:ea typeface="Times New Roman" pitchFamily="18" charset="0"/>
                <a:cs typeface="Arial" pitchFamily="34" charset="0"/>
              </a:rPr>
              <a:t>Engines are off; crews prepared to initiate “Short Count” O/O.</a:t>
            </a:r>
          </a:p>
          <a:p>
            <a:pPr marL="228600" indent="-228600" eaLnBrk="0" hangingPunct="0">
              <a:buAutoNum type="arabicPeriod" startAt="3"/>
              <a:tabLst>
                <a:tab pos="-3771900" algn="l"/>
                <a:tab pos="288925" algn="l"/>
              </a:tabLst>
            </a:pPr>
            <a:r>
              <a:rPr lang="en-US" sz="1400" b="1" dirty="0" smtClean="0">
                <a:latin typeface="Arial" pitchFamily="34" charset="0"/>
                <a:ea typeface="Times New Roman" pitchFamily="18" charset="0"/>
                <a:cs typeface="Arial" pitchFamily="34" charset="0"/>
              </a:rPr>
              <a:t>REDCON 2 </a:t>
            </a:r>
            <a:r>
              <a:rPr lang="en-US" sz="1400" dirty="0" smtClean="0">
                <a:latin typeface="Arial" pitchFamily="34" charset="0"/>
                <a:ea typeface="Times New Roman" pitchFamily="18" charset="0"/>
                <a:cs typeface="Arial" pitchFamily="34" charset="0"/>
              </a:rPr>
              <a:t>- Full security; able to move in 15 minutes.</a:t>
            </a:r>
          </a:p>
          <a:p>
            <a:pPr marL="685800" lvl="1" indent="-228600" eaLnBrk="0" hangingPunct="0">
              <a:buFont typeface="Arial" pitchFamily="34" charset="0"/>
              <a:buChar char="•"/>
              <a:tabLst>
                <a:tab pos="-3771900" algn="l"/>
                <a:tab pos="288925" algn="l"/>
              </a:tabLst>
            </a:pPr>
            <a:r>
              <a:rPr lang="en-US" sz="1400" dirty="0" smtClean="0">
                <a:latin typeface="Arial" pitchFamily="34" charset="0"/>
                <a:ea typeface="Times New Roman" pitchFamily="18" charset="0"/>
                <a:cs typeface="Arial" pitchFamily="34" charset="0"/>
              </a:rPr>
              <a:t>Vehicles loaded with all equipment. </a:t>
            </a:r>
            <a:r>
              <a:rPr lang="en-US" sz="1400" i="1" dirty="0" smtClean="0">
                <a:latin typeface="Arial" pitchFamily="34" charset="0"/>
                <a:ea typeface="Times New Roman" pitchFamily="18" charset="0"/>
                <a:cs typeface="Arial" pitchFamily="34" charset="0"/>
              </a:rPr>
              <a:t>(Except hot loop and NBC alarms.)</a:t>
            </a:r>
            <a:endParaRPr lang="en-US" sz="1400" dirty="0" smtClean="0">
              <a:latin typeface="Arial" pitchFamily="34" charset="0"/>
              <a:ea typeface="Times New Roman" pitchFamily="18" charset="0"/>
              <a:cs typeface="Arial" pitchFamily="34" charset="0"/>
            </a:endParaRPr>
          </a:p>
          <a:p>
            <a:pPr marL="685800" lvl="1" indent="-228600" eaLnBrk="0" hangingPunct="0">
              <a:buFont typeface="Arial" pitchFamily="34" charset="0"/>
              <a:buChar char="•"/>
              <a:tabLst>
                <a:tab pos="-3771900" algn="l"/>
                <a:tab pos="288925" algn="l"/>
              </a:tabLst>
            </a:pPr>
            <a:r>
              <a:rPr lang="en-US" sz="1400" dirty="0" smtClean="0">
                <a:latin typeface="Arial" pitchFamily="34" charset="0"/>
                <a:ea typeface="Times New Roman" pitchFamily="18" charset="0"/>
                <a:cs typeface="Arial" pitchFamily="34" charset="0"/>
              </a:rPr>
              <a:t>Primary weapons manned and prepared to fire.</a:t>
            </a:r>
          </a:p>
          <a:p>
            <a:pPr marL="685800" lvl="1" indent="-228600" eaLnBrk="0" hangingPunct="0">
              <a:buFont typeface="Arial" pitchFamily="34" charset="0"/>
              <a:buChar char="•"/>
              <a:tabLst>
                <a:tab pos="-3771900" algn="l"/>
                <a:tab pos="288925" algn="l"/>
              </a:tabLst>
            </a:pPr>
            <a:r>
              <a:rPr lang="en-US" sz="1400" dirty="0" smtClean="0">
                <a:latin typeface="Arial" pitchFamily="34" charset="0"/>
                <a:ea typeface="Times New Roman" pitchFamily="18" charset="0"/>
                <a:cs typeface="Arial" pitchFamily="34" charset="0"/>
              </a:rPr>
              <a:t>Vehicles shut down.</a:t>
            </a:r>
          </a:p>
          <a:p>
            <a:pPr marL="685800" lvl="1" indent="-228600" eaLnBrk="0" hangingPunct="0">
              <a:buFont typeface="Arial" pitchFamily="34" charset="0"/>
              <a:buChar char="•"/>
              <a:tabLst>
                <a:tab pos="-3771900" algn="l"/>
                <a:tab pos="288925" algn="l"/>
              </a:tabLst>
            </a:pPr>
            <a:r>
              <a:rPr lang="en-US" sz="1400" dirty="0" smtClean="0">
                <a:latin typeface="Arial" pitchFamily="34" charset="0"/>
                <a:ea typeface="Times New Roman" pitchFamily="18" charset="0"/>
                <a:cs typeface="Arial" pitchFamily="34" charset="0"/>
              </a:rPr>
              <a:t>Mission fully briefed and understood by all members of patrol.</a:t>
            </a:r>
          </a:p>
          <a:p>
            <a:pPr eaLnBrk="0" hangingPunct="0">
              <a:tabLst>
                <a:tab pos="-3771900" algn="l"/>
                <a:tab pos="288925" algn="l"/>
              </a:tabLst>
            </a:pPr>
            <a:r>
              <a:rPr lang="en-US" sz="1400" dirty="0" smtClean="0">
                <a:latin typeface="Arial" pitchFamily="34" charset="0"/>
                <a:ea typeface="Times New Roman" pitchFamily="18" charset="0"/>
                <a:cs typeface="Arial" pitchFamily="34" charset="0"/>
              </a:rPr>
              <a:t>      		(All Pre-Combat Checks are complete.) </a:t>
            </a:r>
          </a:p>
          <a:p>
            <a:pPr eaLnBrk="0" hangingPunct="0">
              <a:tabLst>
                <a:tab pos="-3771900" algn="l"/>
                <a:tab pos="288925" algn="l"/>
              </a:tabLst>
            </a:pPr>
            <a:r>
              <a:rPr lang="en-US" sz="1400" dirty="0" smtClean="0">
                <a:latin typeface="Arial" pitchFamily="34" charset="0"/>
                <a:ea typeface="Times New Roman" pitchFamily="18" charset="0"/>
                <a:cs typeface="Arial" pitchFamily="34" charset="0"/>
              </a:rPr>
              <a:t>      </a:t>
            </a:r>
            <a:r>
              <a:rPr lang="en-US" sz="1400" i="1" dirty="0" smtClean="0">
                <a:latin typeface="Arial" pitchFamily="34" charset="0"/>
                <a:ea typeface="Times New Roman" pitchFamily="18" charset="0"/>
                <a:cs typeface="Arial" pitchFamily="34" charset="0"/>
              </a:rPr>
              <a:t>(Note: Depending on the tactical situation Dismounted OP’s may remain in 		place.)</a:t>
            </a:r>
            <a:endParaRPr lang="en-US" sz="1400" dirty="0" smtClean="0">
              <a:latin typeface="Arial" pitchFamily="34" charset="0"/>
              <a:ea typeface="Times New Roman" pitchFamily="18" charset="0"/>
              <a:cs typeface="Arial" pitchFamily="34" charset="0"/>
            </a:endParaRPr>
          </a:p>
          <a:p>
            <a:pPr eaLnBrk="0" hangingPunct="0">
              <a:tabLst>
                <a:tab pos="-3771900" algn="l"/>
                <a:tab pos="288925" algn="l"/>
              </a:tabLst>
            </a:pPr>
            <a:r>
              <a:rPr lang="en-US" sz="1400" dirty="0" smtClean="0">
                <a:latin typeface="Arial" pitchFamily="34" charset="0"/>
                <a:ea typeface="Times New Roman" pitchFamily="18" charset="0"/>
                <a:cs typeface="Arial" pitchFamily="34" charset="0"/>
              </a:rPr>
              <a:t>4.  </a:t>
            </a:r>
            <a:r>
              <a:rPr lang="en-US" sz="1400" b="1" dirty="0" smtClean="0">
                <a:latin typeface="Arial" pitchFamily="34" charset="0"/>
                <a:ea typeface="Times New Roman" pitchFamily="18" charset="0"/>
                <a:cs typeface="Arial" pitchFamily="34" charset="0"/>
              </a:rPr>
              <a:t>REDCON 3 </a:t>
            </a:r>
            <a:r>
              <a:rPr lang="en-US" sz="1400" dirty="0" smtClean="0">
                <a:latin typeface="Arial" pitchFamily="34" charset="0"/>
                <a:ea typeface="Times New Roman" pitchFamily="18" charset="0"/>
                <a:cs typeface="Arial" pitchFamily="34" charset="0"/>
              </a:rPr>
              <a:t>- Reduced security; able to move in 30 minutes.</a:t>
            </a:r>
          </a:p>
          <a:p>
            <a:pPr marL="685800" lvl="1" indent="-228600" eaLnBrk="0" hangingPunct="0">
              <a:buFont typeface="Arial" pitchFamily="34" charset="0"/>
              <a:buChar char="•"/>
              <a:tabLst>
                <a:tab pos="-3771900" algn="l"/>
                <a:tab pos="288925" algn="l"/>
              </a:tabLst>
            </a:pPr>
            <a:r>
              <a:rPr lang="en-US" sz="1400" dirty="0" smtClean="0">
                <a:latin typeface="Arial" pitchFamily="34" charset="0"/>
                <a:ea typeface="Times New Roman" pitchFamily="18" charset="0"/>
                <a:cs typeface="Arial" pitchFamily="34" charset="0"/>
              </a:rPr>
              <a:t>50 % of each crew stands down for maintenance, crew rest.</a:t>
            </a:r>
          </a:p>
          <a:p>
            <a:pPr marL="685800" lvl="1" indent="-228600" eaLnBrk="0" hangingPunct="0">
              <a:buFont typeface="Arial" pitchFamily="34" charset="0"/>
              <a:buChar char="•"/>
              <a:tabLst>
                <a:tab pos="-3771900" algn="l"/>
                <a:tab pos="288925" algn="l"/>
              </a:tabLst>
            </a:pPr>
            <a:r>
              <a:rPr lang="en-US" sz="1400" dirty="0" smtClean="0">
                <a:latin typeface="Arial" pitchFamily="34" charset="0"/>
                <a:ea typeface="Times New Roman" pitchFamily="18" charset="0"/>
                <a:cs typeface="Arial" pitchFamily="34" charset="0"/>
              </a:rPr>
              <a:t>TC / BC positions manned and radios monitored.</a:t>
            </a:r>
          </a:p>
          <a:p>
            <a:pPr marL="685800" lvl="1" indent="-228600" eaLnBrk="0" hangingPunct="0">
              <a:buFont typeface="Arial" pitchFamily="34" charset="0"/>
              <a:buChar char="•"/>
              <a:tabLst>
                <a:tab pos="-3771900" algn="l"/>
                <a:tab pos="288925" algn="l"/>
              </a:tabLst>
            </a:pPr>
            <a:r>
              <a:rPr lang="en-US" sz="1400" dirty="0" smtClean="0">
                <a:latin typeface="Arial" pitchFamily="34" charset="0"/>
                <a:ea typeface="Times New Roman" pitchFamily="18" charset="0"/>
                <a:cs typeface="Arial" pitchFamily="34" charset="0"/>
              </a:rPr>
              <a:t>PMCS performed with no major disassembly of equipment.</a:t>
            </a:r>
          </a:p>
          <a:p>
            <a:pPr marL="228600" indent="-228600" eaLnBrk="0" hangingPunct="0">
              <a:buAutoNum type="arabicPeriod" startAt="5"/>
              <a:tabLst>
                <a:tab pos="-3771900" algn="l"/>
                <a:tab pos="288925" algn="l"/>
              </a:tabLst>
            </a:pPr>
            <a:r>
              <a:rPr lang="en-US" sz="1400" b="1" dirty="0" smtClean="0">
                <a:latin typeface="Arial" pitchFamily="34" charset="0"/>
                <a:ea typeface="Times New Roman" pitchFamily="18" charset="0"/>
                <a:cs typeface="Arial" pitchFamily="34" charset="0"/>
              </a:rPr>
              <a:t>REDCON 4 </a:t>
            </a:r>
            <a:r>
              <a:rPr lang="en-US" sz="1400" dirty="0" smtClean="0">
                <a:latin typeface="Arial" pitchFamily="34" charset="0"/>
                <a:ea typeface="Times New Roman" pitchFamily="18" charset="0"/>
                <a:cs typeface="Arial" pitchFamily="34" charset="0"/>
              </a:rPr>
              <a:t>- Minimum security; able to move in 60 minutes.</a:t>
            </a:r>
          </a:p>
          <a:p>
            <a:pPr marL="685800" lvl="1" indent="-228600" eaLnBrk="0" hangingPunct="0">
              <a:buFont typeface="Arial" pitchFamily="34" charset="0"/>
              <a:buChar char="•"/>
              <a:tabLst>
                <a:tab pos="-3771900" algn="l"/>
                <a:tab pos="288925" algn="l"/>
              </a:tabLst>
            </a:pPr>
            <a:r>
              <a:rPr lang="en-US" sz="1400" dirty="0" smtClean="0">
                <a:latin typeface="Arial" pitchFamily="34" charset="0"/>
                <a:ea typeface="Times New Roman" pitchFamily="18" charset="0"/>
                <a:cs typeface="Arial" pitchFamily="34" charset="0"/>
              </a:rPr>
              <a:t>Minimum of 25% security. Digital and FM links with TOC’s and other  platoonS maintained.</a:t>
            </a:r>
          </a:p>
          <a:p>
            <a:pPr marL="685800" lvl="1" indent="-228600" eaLnBrk="0" hangingPunct="0">
              <a:buFont typeface="Arial" pitchFamily="34" charset="0"/>
              <a:buChar char="•"/>
              <a:tabLst>
                <a:tab pos="-3771900" algn="l"/>
                <a:tab pos="288925" algn="l"/>
              </a:tabLst>
            </a:pPr>
            <a:r>
              <a:rPr lang="en-US" sz="1400" dirty="0" smtClean="0">
                <a:latin typeface="Arial" pitchFamily="34" charset="0"/>
                <a:ea typeface="Times New Roman" pitchFamily="18" charset="0"/>
                <a:cs typeface="Arial" pitchFamily="34" charset="0"/>
              </a:rPr>
              <a:t>Primary weapon manned and operational.</a:t>
            </a:r>
          </a:p>
          <a:p>
            <a:pPr marL="685800" lvl="1" indent="-228600" eaLnBrk="0" hangingPunct="0">
              <a:buFont typeface="Arial" pitchFamily="34" charset="0"/>
              <a:buChar char="•"/>
              <a:tabLst>
                <a:tab pos="-3771900" algn="l"/>
                <a:tab pos="288925" algn="l"/>
              </a:tabLst>
            </a:pPr>
            <a:r>
              <a:rPr lang="en-US" sz="1400" dirty="0" smtClean="0">
                <a:latin typeface="Arial" pitchFamily="34" charset="0"/>
                <a:ea typeface="Times New Roman" pitchFamily="18" charset="0"/>
                <a:cs typeface="Arial" pitchFamily="34" charset="0"/>
              </a:rPr>
              <a:t>Maintenance performed with minor disassembly allowed.</a:t>
            </a:r>
          </a:p>
          <a:p>
            <a:pPr marL="228600" indent="-228600" eaLnBrk="0" hangingPunct="0">
              <a:buAutoNum type="arabicPeriod" startAt="6"/>
              <a:tabLst>
                <a:tab pos="-3771900" algn="l"/>
                <a:tab pos="288925" algn="l"/>
              </a:tabLst>
            </a:pPr>
            <a:r>
              <a:rPr lang="en-US" sz="1400" b="1" dirty="0" smtClean="0">
                <a:latin typeface="Arial" pitchFamily="34" charset="0"/>
                <a:ea typeface="Times New Roman" pitchFamily="18" charset="0"/>
                <a:cs typeface="Arial" pitchFamily="34" charset="0"/>
              </a:rPr>
              <a:t>REDCON 5 </a:t>
            </a:r>
            <a:r>
              <a:rPr lang="en-US" sz="1400" dirty="0" smtClean="0">
                <a:latin typeface="Arial" pitchFamily="34" charset="0"/>
                <a:ea typeface="Times New Roman" pitchFamily="18" charset="0"/>
                <a:cs typeface="Arial" pitchFamily="34" charset="0"/>
              </a:rPr>
              <a:t>– Reduced security to 10 – 20%, Ready to move in 2 hours.</a:t>
            </a:r>
          </a:p>
          <a:p>
            <a:pPr marL="685800" lvl="1" indent="-228600" eaLnBrk="0" hangingPunct="0">
              <a:buFont typeface="Arial" pitchFamily="34" charset="0"/>
              <a:buChar char="•"/>
              <a:tabLst>
                <a:tab pos="-3771900" algn="l"/>
                <a:tab pos="288925" algn="l"/>
              </a:tabLst>
            </a:pPr>
            <a:r>
              <a:rPr lang="en-US" sz="1400" dirty="0" smtClean="0">
                <a:latin typeface="Arial" pitchFamily="34" charset="0"/>
                <a:ea typeface="Times New Roman" pitchFamily="18" charset="0"/>
                <a:cs typeface="Arial" pitchFamily="34" charset="0"/>
              </a:rPr>
              <a:t>Conduct thorough maintenance.</a:t>
            </a:r>
          </a:p>
          <a:p>
            <a:pPr marL="685800" lvl="1" indent="-228600" eaLnBrk="0" hangingPunct="0">
              <a:buFont typeface="Arial" pitchFamily="34" charset="0"/>
              <a:buChar char="•"/>
              <a:tabLst>
                <a:tab pos="-3771900" algn="l"/>
                <a:tab pos="288925" algn="l"/>
              </a:tabLst>
            </a:pPr>
            <a:r>
              <a:rPr lang="en-US" sz="1400" dirty="0" smtClean="0">
                <a:latin typeface="Arial" pitchFamily="34" charset="0"/>
                <a:ea typeface="Times New Roman" pitchFamily="18" charset="0"/>
                <a:cs typeface="Arial" pitchFamily="34" charset="0"/>
              </a:rPr>
              <a:t>Consolidation and Reorganization.</a:t>
            </a:r>
          </a:p>
          <a:p>
            <a:pPr marL="685800" lvl="1" indent="-228600" eaLnBrk="0" hangingPunct="0">
              <a:buFont typeface="Arial" pitchFamily="34" charset="0"/>
              <a:buChar char="•"/>
              <a:tabLst>
                <a:tab pos="-3771900" algn="l"/>
                <a:tab pos="288925" algn="l"/>
              </a:tabLst>
            </a:pPr>
            <a:r>
              <a:rPr lang="en-US" sz="1400" dirty="0" smtClean="0">
                <a:latin typeface="Arial" pitchFamily="34" charset="0"/>
                <a:ea typeface="Times New Roman" pitchFamily="18" charset="0"/>
                <a:cs typeface="Arial" pitchFamily="34" charset="0"/>
              </a:rPr>
              <a:t>Maintain continuous operations.</a:t>
            </a:r>
          </a:p>
        </p:txBody>
      </p:sp>
      <p:sp>
        <p:nvSpPr>
          <p:cNvPr id="4" name="Title 3"/>
          <p:cNvSpPr>
            <a:spLocks noGrp="1"/>
          </p:cNvSpPr>
          <p:nvPr>
            <p:ph type="title"/>
          </p:nvPr>
        </p:nvSpPr>
        <p:spPr>
          <a:xfrm>
            <a:off x="0" y="228600"/>
            <a:ext cx="6858000" cy="457200"/>
          </a:xfrm>
        </p:spPr>
        <p:txBody>
          <a:bodyPr/>
          <a:lstStyle/>
          <a:p>
            <a:pPr algn="ctr"/>
            <a:r>
              <a:rPr lang="en-US" sz="2400" i="1" dirty="0" smtClean="0">
                <a:effectLst>
                  <a:outerShdw blurRad="38100" dist="38100" dir="2700000" algn="tl">
                    <a:srgbClr val="000000">
                      <a:alpha val="43137"/>
                    </a:srgbClr>
                  </a:outerShdw>
                </a:effectLst>
                <a:latin typeface="Arial" pitchFamily="34" charset="0"/>
                <a:cs typeface="Arial" pitchFamily="34" charset="0"/>
              </a:rPr>
              <a:t>REDCON</a:t>
            </a:r>
            <a:r>
              <a:rPr lang="en-US" dirty="0" smtClean="0">
                <a:latin typeface="Arial" pitchFamily="34" charset="0"/>
                <a:cs typeface="Arial" pitchFamily="34" charset="0"/>
              </a:rPr>
              <a:t> </a:t>
            </a:r>
            <a:r>
              <a:rPr lang="en-US" sz="2400" i="1" dirty="0" smtClean="0">
                <a:effectLst>
                  <a:outerShdw blurRad="38100" dist="38100" dir="2700000" algn="tl">
                    <a:srgbClr val="000000">
                      <a:alpha val="43137"/>
                    </a:srgbClr>
                  </a:outerShdw>
                </a:effectLst>
                <a:latin typeface="Arial" pitchFamily="34" charset="0"/>
                <a:cs typeface="Arial" pitchFamily="34" charset="0"/>
              </a:rPr>
              <a:t>STATUS</a:t>
            </a:r>
            <a:br>
              <a:rPr lang="en-US" sz="2400" i="1" dirty="0" smtClean="0">
                <a:effectLst>
                  <a:outerShdw blurRad="38100" dist="38100" dir="2700000" algn="tl">
                    <a:srgbClr val="000000">
                      <a:alpha val="43137"/>
                    </a:srgbClr>
                  </a:outerShdw>
                </a:effectLst>
                <a:latin typeface="Arial" pitchFamily="34" charset="0"/>
                <a:cs typeface="Arial" pitchFamily="34" charset="0"/>
              </a:rPr>
            </a:br>
            <a:r>
              <a:rPr lang="en-US" sz="2400" i="1" dirty="0" smtClean="0">
                <a:effectLst>
                  <a:outerShdw blurRad="38100" dist="38100" dir="2700000" algn="tl">
                    <a:srgbClr val="000000">
                      <a:alpha val="43137"/>
                    </a:srgbClr>
                  </a:outerShdw>
                </a:effectLst>
                <a:latin typeface="Arial" pitchFamily="34" charset="0"/>
                <a:cs typeface="Arial" pitchFamily="34" charset="0"/>
              </a:rPr>
              <a:t> DEFINITIONS</a:t>
            </a:r>
            <a:endParaRPr lang="en-US" sz="2400" i="1" dirty="0">
              <a:effectLst>
                <a:outerShdw blurRad="38100" dist="38100" dir="2700000" algn="tl">
                  <a:srgbClr val="000000">
                    <a:alpha val="43137"/>
                  </a:srgbClr>
                </a:outerShdw>
              </a:effectLst>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07FAA4C2-EC4B-4CB1-A26B-C9225BE809E0}" type="slidenum">
              <a:rPr lang="en-US" smtClean="0">
                <a:latin typeface="Arial" pitchFamily="34" charset="0"/>
                <a:cs typeface="Arial" pitchFamily="34" charset="0"/>
              </a:rPr>
              <a:pPr/>
              <a:t>8</a:t>
            </a:fld>
            <a:endParaRPr lang="en-US" dirty="0">
              <a:latin typeface="Arial" pitchFamily="34" charset="0"/>
              <a:cs typeface="Arial" pitchFamily="34" charset="0"/>
            </a:endParaRPr>
          </a:p>
        </p:txBody>
      </p:sp>
    </p:spTree>
    <p:extLst>
      <p:ext uri="{BB962C8B-B14F-4D97-AF65-F5344CB8AC3E}">
        <p14:creationId xmlns="" xmlns:p14="http://schemas.microsoft.com/office/powerpoint/2010/main" val="74144373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0" y="0"/>
            <a:ext cx="6858000" cy="609600"/>
          </a:xfrm>
          <a:prstGeom prst="rect">
            <a:avLst/>
          </a:prstGeom>
          <a:solidFill>
            <a:srgbClr val="0070C0"/>
          </a:solidFill>
          <a:ln w="9525">
            <a:solidFill>
              <a:schemeClr val="tx1"/>
            </a:solidFill>
            <a:miter lim="800000"/>
            <a:headEnd/>
            <a:tailEnd/>
          </a:ln>
        </p:spPr>
        <p:txBody>
          <a:bodyPr wrap="none" lIns="91431" tIns="45716" rIns="91431" bIns="45716" anchor="ctr"/>
          <a:lstStyle/>
          <a:p>
            <a:pPr algn="ctr">
              <a:defRPr/>
            </a:pPr>
            <a:r>
              <a:rPr lang="en-US" sz="2300" b="1" i="1" u="none" dirty="0" smtClean="0">
                <a:solidFill>
                  <a:schemeClr val="bg1"/>
                </a:solidFill>
                <a:effectLst>
                  <a:outerShdw blurRad="38100" dist="38100" dir="2700000" algn="tl">
                    <a:srgbClr val="000000">
                      <a:alpha val="43137"/>
                    </a:srgbClr>
                  </a:outerShdw>
                </a:effectLst>
                <a:latin typeface="Arial" pitchFamily="34" charset="0"/>
                <a:cs typeface="Arial" pitchFamily="34" charset="0"/>
              </a:rPr>
              <a:t>Blue 7- SCATTERABLE MINEFIELD </a:t>
            </a:r>
            <a:endParaRPr lang="en-US" sz="2300" b="1" i="1" u="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6" name="Rectangle 2"/>
          <p:cNvSpPr>
            <a:spLocks noChangeArrowheads="1"/>
          </p:cNvSpPr>
          <p:nvPr/>
        </p:nvSpPr>
        <p:spPr bwMode="auto">
          <a:xfrm>
            <a:off x="0" y="754826"/>
            <a:ext cx="685800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strike="noStrike" cap="none" normalizeH="0" baseline="0" dirty="0" smtClean="0">
                <a:ln>
                  <a:noFill/>
                </a:ln>
                <a:solidFill>
                  <a:srgbClr val="000000"/>
                </a:solidFill>
                <a:effectLst/>
                <a:latin typeface="Arial" pitchFamily="34" charset="0"/>
                <a:ea typeface="Calibri" pitchFamily="34" charset="0"/>
                <a:cs typeface="Arial" pitchFamily="34" charset="0"/>
              </a:rPr>
              <a:t>GENERAL INSTRUCTIONS: </a:t>
            </a:r>
            <a:r>
              <a:rPr kumimoji="0" lang="en-US" sz="13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Use to request authority to execute a planned </a:t>
            </a:r>
            <a:r>
              <a:rPr kumimoji="0" lang="en-US" sz="13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scatterable</a:t>
            </a:r>
            <a:r>
              <a:rPr kumimoji="0" lang="en-US" sz="13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minefield (SCATMINE) obstacle. Use the SCATMINREQ to request authority to plan a SCATMINE obstacle and the SCATMINREC to record an executed SCATMINE obstacle.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1 –</a:t>
            </a:r>
            <a:r>
              <a:rPr kumimoji="0" lang="en-US" sz="13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DATE AND TIME (DTG)</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2 –</a:t>
            </a:r>
            <a:r>
              <a:rPr kumimoji="0" lang="en-US" sz="13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UNIT (Unit Making Report)</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3 –</a:t>
            </a:r>
            <a:r>
              <a:rPr kumimoji="0" lang="en-US" sz="13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TGT/OBSTCL NO. (Target/Obstacle Number, as per Unit SOPs)</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4 –</a:t>
            </a:r>
            <a:r>
              <a:rPr kumimoji="0" lang="en-US" sz="13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EMPLACING SYSTEM (Emplacing System (Volcano (Air or Ground), Artillery (Type), MOPMS, Air Delivered (Air Force), or Gator)</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5 –</a:t>
            </a:r>
            <a:r>
              <a:rPr kumimoji="0" lang="en-US" sz="13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ANTITANK MINES (Antitank Mines (YES or NO))</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6 –</a:t>
            </a:r>
            <a:r>
              <a:rPr kumimoji="0" lang="en-US" sz="13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ANTIPERSONNEL MINES (Antipersonnel Mines (YES or NO))</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7 –</a:t>
            </a:r>
            <a:r>
              <a:rPr kumimoji="0" lang="en-US" sz="13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AIMING POINTS (Grid Coordinates of Aim Points/Corner Points)</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8 –</a:t>
            </a:r>
            <a:r>
              <a:rPr kumimoji="0" lang="en-US" sz="13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SAFETY ZONE (Size of Safety Zone)</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9 –</a:t>
            </a:r>
            <a:r>
              <a:rPr kumimoji="0" lang="en-US" sz="13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MINEFIELD MARKING (Type of Marking, if Applicable)</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10 –</a:t>
            </a:r>
            <a:r>
              <a:rPr kumimoji="0" lang="en-US" sz="13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LIFE CYCLE (DTG of Life Cycle)</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11 –</a:t>
            </a:r>
            <a:r>
              <a:rPr kumimoji="0" lang="en-US" sz="13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ACTIONS (Actions Taken by Personnel Involved)</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12 –</a:t>
            </a:r>
            <a:r>
              <a:rPr kumimoji="0" lang="en-US" sz="13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NARRATIVE (Free Text for Additional Information Required for Clarification of Report)</a:t>
            </a:r>
            <a:endParaRPr kumimoji="0" lang="en-US" sz="13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i="0" u="none" strike="noStrike" cap="none" normalizeH="0" baseline="0" dirty="0" smtClean="0">
                <a:ln>
                  <a:noFill/>
                </a:ln>
                <a:solidFill>
                  <a:schemeClr val="tx1"/>
                </a:solidFill>
                <a:effectLst/>
                <a:latin typeface="Arial" pitchFamily="34" charset="0"/>
                <a:ea typeface="Calibri" pitchFamily="34" charset="0"/>
                <a:cs typeface="Arial" pitchFamily="34" charset="0"/>
              </a:rPr>
              <a:t>LINE 13 –</a:t>
            </a:r>
            <a:r>
              <a:rPr kumimoji="0" lang="en-US" sz="13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AUTHENTICATION (Report Authentication)</a:t>
            </a:r>
            <a:r>
              <a:rPr kumimoji="0" lang="en-US" sz="1300" b="0" i="0" u="none" strike="noStrike" cap="none" normalizeH="0" baseline="0" dirty="0" smtClean="0">
                <a:ln>
                  <a:noFill/>
                </a:ln>
                <a:solidFill>
                  <a:schemeClr val="tx1"/>
                </a:solidFill>
                <a:effectLst/>
                <a:latin typeface="Arial" pitchFamily="34" charset="0"/>
                <a:cs typeface="Arial" pitchFamily="34" charset="0"/>
              </a:rPr>
              <a:t> </a:t>
            </a:r>
          </a:p>
        </p:txBody>
      </p:sp>
      <p:sp>
        <p:nvSpPr>
          <p:cNvPr id="17" name="Rectangle 16"/>
          <p:cNvSpPr>
            <a:spLocks noChangeArrowheads="1"/>
          </p:cNvSpPr>
          <p:nvPr/>
        </p:nvSpPr>
        <p:spPr bwMode="auto">
          <a:xfrm>
            <a:off x="0" y="4495800"/>
            <a:ext cx="6858000" cy="609600"/>
          </a:xfrm>
          <a:prstGeom prst="rect">
            <a:avLst/>
          </a:prstGeom>
          <a:solidFill>
            <a:srgbClr val="0070C0"/>
          </a:solidFill>
          <a:ln w="9525">
            <a:solidFill>
              <a:schemeClr val="tx1"/>
            </a:solidFill>
            <a:miter lim="800000"/>
            <a:headEnd/>
            <a:tailEnd/>
          </a:ln>
        </p:spPr>
        <p:txBody>
          <a:bodyPr wrap="none" lIns="91431" tIns="45716" rIns="91431" bIns="45716" anchor="ctr"/>
          <a:lstStyle/>
          <a:p>
            <a:pPr algn="ctr">
              <a:defRPr/>
            </a:pPr>
            <a:r>
              <a:rPr lang="en-US" sz="2300" b="1" i="1" u="none" dirty="0" smtClean="0">
                <a:solidFill>
                  <a:schemeClr val="bg1"/>
                </a:solidFill>
                <a:effectLst>
                  <a:outerShdw blurRad="38100" dist="38100" dir="2700000" algn="tl">
                    <a:srgbClr val="000000">
                      <a:alpha val="43137"/>
                    </a:srgbClr>
                  </a:outerShdw>
                </a:effectLst>
                <a:latin typeface="Arial" pitchFamily="34" charset="0"/>
                <a:cs typeface="Arial" pitchFamily="34" charset="0"/>
              </a:rPr>
              <a:t>Blue 8- UXO/IED Report</a:t>
            </a:r>
            <a:endParaRPr lang="en-US" sz="2300" b="1" i="1" u="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9" name="Rectangle 1"/>
          <p:cNvSpPr>
            <a:spLocks noChangeArrowheads="1"/>
          </p:cNvSpPr>
          <p:nvPr/>
        </p:nvSpPr>
        <p:spPr bwMode="auto">
          <a:xfrm>
            <a:off x="0" y="5129748"/>
            <a:ext cx="6858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1: </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Date time group discovered: (Command policy will dictate Local or Zulu time)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2: </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Reporting activity: (UIC / Unit Designation), Location (8-digit grid -Include landmarks and reference pts)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3: </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Contact Method: (Radio Freq / Call Sign or Telephone #. If using telephone # provide point of contact)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4: </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Type of IED / Ordnance: (Dropped, Projected, Placed or Thrown)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5:</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CBRN Contamination: Yes/No, known or suspected CBRN contamination. If Yes, report type of agent if known / identified.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6:</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Target / Resource Threatened: (What resource is threatened –is it a critical asset?)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7:</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Impact on Mission: (How the UXO is affecting the mission)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8: </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Protective Measures Taken: (Unit emplaced protective measures)Line </a:t>
            </a:r>
            <a:endPar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smtClean="0">
                <a:ln>
                  <a:noFill/>
                </a:ln>
                <a:solidFill>
                  <a:schemeClr val="tx1"/>
                </a:solidFill>
                <a:effectLst/>
                <a:latin typeface="Arial" pitchFamily="34" charset="0"/>
                <a:ea typeface="Calibri" pitchFamily="34" charset="0"/>
                <a:cs typeface="Arial" pitchFamily="34" charset="0"/>
              </a:rPr>
              <a:t>Line 9: </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Recommended Priority: (Immediate, Indirect, Minor, or No Threat).</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6858000" cy="609600"/>
          </a:xfrm>
          <a:prstGeom prst="rect">
            <a:avLst/>
          </a:prstGeom>
          <a:solidFill>
            <a:srgbClr val="0070C0"/>
          </a:solidFill>
          <a:ln w="9525">
            <a:solidFill>
              <a:schemeClr val="tx1"/>
            </a:solidFill>
            <a:miter lim="800000"/>
            <a:headEnd/>
            <a:tailEnd/>
          </a:ln>
        </p:spPr>
        <p:txBody>
          <a:bodyPr wrap="none" lIns="91431" tIns="45716" rIns="91431" bIns="45716" anchor="ctr"/>
          <a:lstStyle/>
          <a:p>
            <a:pPr algn="ctr">
              <a:defRPr/>
            </a:pPr>
            <a:r>
              <a:rPr lang="en-US" sz="2300" b="1" i="1" u="none" dirty="0" smtClean="0">
                <a:solidFill>
                  <a:schemeClr val="bg1"/>
                </a:solidFill>
                <a:effectLst>
                  <a:outerShdw blurRad="38100" dist="38100" dir="2700000" algn="tl">
                    <a:srgbClr val="000000">
                      <a:alpha val="43137"/>
                    </a:srgbClr>
                  </a:outerShdw>
                </a:effectLst>
                <a:latin typeface="Arial" pitchFamily="34" charset="0"/>
                <a:cs typeface="Arial" pitchFamily="34" charset="0"/>
              </a:rPr>
              <a:t>Blue 9 – Report of Ford or Crossing</a:t>
            </a:r>
            <a:endParaRPr lang="en-US" sz="2300" b="1" i="1" u="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3" name="Rectangle 12"/>
          <p:cNvSpPr/>
          <p:nvPr/>
        </p:nvSpPr>
        <p:spPr>
          <a:xfrm>
            <a:off x="0" y="698480"/>
            <a:ext cx="6858000" cy="2246769"/>
          </a:xfrm>
          <a:prstGeom prst="rect">
            <a:avLst/>
          </a:prstGeom>
        </p:spPr>
        <p:txBody>
          <a:bodyPr wrap="square">
            <a:spAutoFit/>
          </a:bodyPr>
          <a:lstStyle/>
          <a:p>
            <a:r>
              <a:rPr lang="en-US" sz="1400" u="none" dirty="0" smtClean="0">
                <a:latin typeface="Arial" pitchFamily="34" charset="0"/>
                <a:cs typeface="Arial" pitchFamily="34" charset="0"/>
              </a:rPr>
              <a:t>Line ALPHA: </a:t>
            </a:r>
            <a:r>
              <a:rPr lang="en-US" sz="1400" b="0" u="none" dirty="0" smtClean="0">
                <a:latin typeface="Arial" pitchFamily="34" charset="0"/>
                <a:cs typeface="Arial" pitchFamily="34" charset="0"/>
              </a:rPr>
              <a:t>Type and location, using either a TIRS point or grid coordinates.</a:t>
            </a:r>
          </a:p>
          <a:p>
            <a:r>
              <a:rPr lang="en-US" sz="1400" u="none" dirty="0" smtClean="0">
                <a:latin typeface="Arial" pitchFamily="34" charset="0"/>
                <a:cs typeface="Arial" pitchFamily="34" charset="0"/>
              </a:rPr>
              <a:t>Line BRAVO: </a:t>
            </a:r>
            <a:r>
              <a:rPr lang="en-US" sz="1400" b="0" u="none" dirty="0" smtClean="0">
                <a:latin typeface="Arial" pitchFamily="34" charset="0"/>
                <a:cs typeface="Arial" pitchFamily="34" charset="0"/>
              </a:rPr>
              <a:t>Length of crossing in meters.</a:t>
            </a:r>
          </a:p>
          <a:p>
            <a:r>
              <a:rPr lang="en-US" sz="1400" u="none" dirty="0" smtClean="0">
                <a:latin typeface="Arial" pitchFamily="34" charset="0"/>
                <a:cs typeface="Arial" pitchFamily="34" charset="0"/>
              </a:rPr>
              <a:t>Line CHARLIE: </a:t>
            </a:r>
            <a:r>
              <a:rPr lang="en-US" sz="1400" b="0" u="none" dirty="0" smtClean="0">
                <a:latin typeface="Arial" pitchFamily="34" charset="0"/>
                <a:cs typeface="Arial" pitchFamily="34" charset="0"/>
              </a:rPr>
              <a:t>Usable width.</a:t>
            </a:r>
          </a:p>
          <a:p>
            <a:r>
              <a:rPr lang="en-US" sz="1400" u="none" dirty="0" smtClean="0">
                <a:latin typeface="Arial" pitchFamily="34" charset="0"/>
                <a:cs typeface="Arial" pitchFamily="34" charset="0"/>
              </a:rPr>
              <a:t>Line DELTA: </a:t>
            </a:r>
            <a:r>
              <a:rPr lang="en-US" sz="1400" b="0" u="none" dirty="0" smtClean="0">
                <a:latin typeface="Arial" pitchFamily="34" charset="0"/>
                <a:cs typeface="Arial" pitchFamily="34" charset="0"/>
              </a:rPr>
              <a:t>Current speed in meters per second.</a:t>
            </a:r>
          </a:p>
          <a:p>
            <a:r>
              <a:rPr lang="en-US" sz="1400" u="none" dirty="0" smtClean="0">
                <a:latin typeface="Arial" pitchFamily="34" charset="0"/>
                <a:cs typeface="Arial" pitchFamily="34" charset="0"/>
              </a:rPr>
              <a:t>Line ECHO: </a:t>
            </a:r>
            <a:r>
              <a:rPr lang="en-US" sz="1400" b="0" u="none" dirty="0" smtClean="0">
                <a:latin typeface="Arial" pitchFamily="34" charset="0"/>
                <a:cs typeface="Arial" pitchFamily="34" charset="0"/>
              </a:rPr>
              <a:t>Maximum depth in meters.</a:t>
            </a:r>
          </a:p>
          <a:p>
            <a:r>
              <a:rPr lang="en-US" sz="1400" u="none" dirty="0" smtClean="0">
                <a:latin typeface="Arial" pitchFamily="34" charset="0"/>
                <a:cs typeface="Arial" pitchFamily="34" charset="0"/>
              </a:rPr>
              <a:t>Line FOXTROT: </a:t>
            </a:r>
            <a:r>
              <a:rPr lang="en-US" sz="1400" b="0" u="none" dirty="0" smtClean="0">
                <a:latin typeface="Arial" pitchFamily="34" charset="0"/>
                <a:cs typeface="Arial" pitchFamily="34" charset="0"/>
              </a:rPr>
              <a:t>Bottom material and condition.</a:t>
            </a:r>
          </a:p>
          <a:p>
            <a:r>
              <a:rPr lang="en-US" sz="1400" u="none" dirty="0" smtClean="0">
                <a:latin typeface="Arial" pitchFamily="34" charset="0"/>
                <a:cs typeface="Arial" pitchFamily="34" charset="0"/>
              </a:rPr>
              <a:t>Line GOLF: </a:t>
            </a:r>
            <a:r>
              <a:rPr lang="en-US" sz="1400" b="0" u="none" dirty="0" smtClean="0">
                <a:latin typeface="Arial" pitchFamily="34" charset="0"/>
                <a:cs typeface="Arial" pitchFamily="34" charset="0"/>
              </a:rPr>
              <a:t>Capacity classification of any existing ferry equipment.</a:t>
            </a:r>
            <a:endParaRPr lang="en-US" sz="1400" u="none" dirty="0" smtClean="0">
              <a:latin typeface="Arial" pitchFamily="34" charset="0"/>
              <a:cs typeface="Arial" pitchFamily="34" charset="0"/>
            </a:endParaRPr>
          </a:p>
          <a:p>
            <a:r>
              <a:rPr lang="en-US" sz="1400" u="none" dirty="0" smtClean="0">
                <a:latin typeface="Arial" pitchFamily="34" charset="0"/>
                <a:cs typeface="Arial" pitchFamily="34" charset="0"/>
              </a:rPr>
              <a:t>Line HOTEL: </a:t>
            </a:r>
            <a:r>
              <a:rPr lang="en-US" sz="1400" b="0" u="none" dirty="0" smtClean="0">
                <a:latin typeface="Arial" pitchFamily="34" charset="0"/>
                <a:cs typeface="Arial" pitchFamily="34" charset="0"/>
              </a:rPr>
              <a:t>Slope of entry bank.</a:t>
            </a:r>
          </a:p>
          <a:p>
            <a:r>
              <a:rPr lang="en-US" sz="1400" u="none" dirty="0" smtClean="0">
                <a:latin typeface="Arial" pitchFamily="34" charset="0"/>
                <a:cs typeface="Arial" pitchFamily="34" charset="0"/>
              </a:rPr>
              <a:t>Line INDIA: </a:t>
            </a:r>
            <a:r>
              <a:rPr lang="en-US" sz="1400" b="0" u="none" dirty="0" smtClean="0">
                <a:latin typeface="Arial" pitchFamily="34" charset="0"/>
                <a:cs typeface="Arial" pitchFamily="34" charset="0"/>
              </a:rPr>
              <a:t>Slope of exit bank.</a:t>
            </a:r>
          </a:p>
          <a:p>
            <a:r>
              <a:rPr lang="en-US" sz="1400" u="none" dirty="0" smtClean="0">
                <a:latin typeface="Arial" pitchFamily="34" charset="0"/>
                <a:cs typeface="Arial" pitchFamily="34" charset="0"/>
              </a:rPr>
              <a:t>Line KILO: </a:t>
            </a:r>
            <a:r>
              <a:rPr lang="en-US" sz="1400" b="0" u="none" dirty="0" smtClean="0">
                <a:latin typeface="Arial" pitchFamily="34" charset="0"/>
                <a:cs typeface="Arial" pitchFamily="34" charset="0"/>
              </a:rPr>
              <a:t>Other comments as necessary.</a:t>
            </a:r>
            <a:endParaRPr lang="en-US" sz="1400" b="0" u="none" dirty="0">
              <a:latin typeface="Arial" pitchFamily="34" charset="0"/>
              <a:cs typeface="Arial" pitchFamily="34" charset="0"/>
            </a:endParaRPr>
          </a:p>
        </p:txBody>
      </p:sp>
      <p:sp>
        <p:nvSpPr>
          <p:cNvPr id="14" name="Rectangle 13"/>
          <p:cNvSpPr>
            <a:spLocks noChangeArrowheads="1"/>
          </p:cNvSpPr>
          <p:nvPr/>
        </p:nvSpPr>
        <p:spPr bwMode="auto">
          <a:xfrm>
            <a:off x="0" y="2971800"/>
            <a:ext cx="6858000" cy="609600"/>
          </a:xfrm>
          <a:prstGeom prst="rect">
            <a:avLst/>
          </a:prstGeom>
          <a:solidFill>
            <a:srgbClr val="0070C0"/>
          </a:solidFill>
          <a:ln w="9525">
            <a:solidFill>
              <a:schemeClr val="tx1"/>
            </a:solidFill>
            <a:miter lim="800000"/>
            <a:headEnd/>
            <a:tailEnd/>
          </a:ln>
        </p:spPr>
        <p:txBody>
          <a:bodyPr wrap="none" lIns="91431" tIns="45716" rIns="91431" bIns="45716" anchor="ctr"/>
          <a:lstStyle/>
          <a:p>
            <a:pPr algn="ctr">
              <a:defRPr/>
            </a:pPr>
            <a:r>
              <a:rPr lang="en-US" sz="2300" b="1" i="1" u="none" dirty="0" smtClean="0">
                <a:solidFill>
                  <a:schemeClr val="bg1"/>
                </a:solidFill>
                <a:effectLst>
                  <a:outerShdw blurRad="38100" dist="38100" dir="2700000" algn="tl">
                    <a:srgbClr val="000000">
                      <a:alpha val="43137"/>
                    </a:srgbClr>
                  </a:outerShdw>
                </a:effectLst>
                <a:latin typeface="Arial" pitchFamily="34" charset="0"/>
                <a:cs typeface="Arial" pitchFamily="34" charset="0"/>
              </a:rPr>
              <a:t>Blue 10 – Route Reconnaissance Report</a:t>
            </a:r>
            <a:endParaRPr lang="en-US" sz="2300" b="1" i="1" u="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6" name="Rectangle 15"/>
          <p:cNvSpPr/>
          <p:nvPr/>
        </p:nvSpPr>
        <p:spPr>
          <a:xfrm>
            <a:off x="0" y="3592353"/>
            <a:ext cx="6858000" cy="5047536"/>
          </a:xfrm>
          <a:prstGeom prst="rect">
            <a:avLst/>
          </a:prstGeom>
        </p:spPr>
        <p:txBody>
          <a:bodyPr wrap="square">
            <a:spAutoFit/>
          </a:bodyPr>
          <a:lstStyle/>
          <a:p>
            <a:r>
              <a:rPr lang="en-US" sz="1400" u="none" dirty="0" smtClean="0">
                <a:latin typeface="Arial" pitchFamily="34" charset="0"/>
                <a:cs typeface="Arial" pitchFamily="34" charset="0"/>
              </a:rPr>
              <a:t>Line ALPHA: </a:t>
            </a:r>
            <a:r>
              <a:rPr lang="en-US" sz="1400" b="0" u="none" dirty="0" smtClean="0">
                <a:latin typeface="Arial" pitchFamily="34" charset="0"/>
                <a:cs typeface="Arial" pitchFamily="34" charset="0"/>
              </a:rPr>
              <a:t>“From” location, reported using a control measure or TIRS point.</a:t>
            </a:r>
          </a:p>
          <a:p>
            <a:r>
              <a:rPr lang="en-US" sz="1400" u="none" dirty="0" smtClean="0">
                <a:latin typeface="Arial" pitchFamily="34" charset="0"/>
                <a:cs typeface="Arial" pitchFamily="34" charset="0"/>
              </a:rPr>
              <a:t>Line BRAVO: </a:t>
            </a:r>
            <a:r>
              <a:rPr lang="en-US" sz="1400" b="0" u="none" dirty="0" smtClean="0">
                <a:latin typeface="Arial" pitchFamily="34" charset="0"/>
                <a:cs typeface="Arial" pitchFamily="34" charset="0"/>
              </a:rPr>
              <a:t>“To” location, reported using a control measure or TIRS point.</a:t>
            </a:r>
          </a:p>
          <a:p>
            <a:r>
              <a:rPr lang="en-US" sz="1400" u="none" dirty="0" smtClean="0">
                <a:latin typeface="Arial" pitchFamily="34" charset="0"/>
                <a:cs typeface="Arial" pitchFamily="34" charset="0"/>
              </a:rPr>
              <a:t>Line CHARLIE: </a:t>
            </a:r>
            <a:r>
              <a:rPr lang="en-US" sz="1400" b="0" u="none" dirty="0" smtClean="0">
                <a:latin typeface="Arial" pitchFamily="34" charset="0"/>
                <a:cs typeface="Arial" pitchFamily="34" charset="0"/>
              </a:rPr>
              <a:t>Type of route, reported using the following designations:</a:t>
            </a:r>
          </a:p>
          <a:p>
            <a:r>
              <a:rPr lang="en-US" sz="1400" b="0" u="none" dirty="0" smtClean="0">
                <a:latin typeface="Arial" pitchFamily="34" charset="0"/>
                <a:cs typeface="Arial" pitchFamily="34" charset="0"/>
              </a:rPr>
              <a:t>Highway, reported using the number “1.”</a:t>
            </a:r>
          </a:p>
          <a:p>
            <a:r>
              <a:rPr lang="en-US" sz="1400" b="0" u="none" dirty="0" smtClean="0">
                <a:latin typeface="Arial" pitchFamily="34" charset="0"/>
                <a:cs typeface="Arial" pitchFamily="34" charset="0"/>
              </a:rPr>
              <a:t>Road, number “2.”</a:t>
            </a:r>
          </a:p>
          <a:p>
            <a:r>
              <a:rPr lang="en-US" sz="1400" b="0" u="none" dirty="0" smtClean="0">
                <a:latin typeface="Arial" pitchFamily="34" charset="0"/>
                <a:cs typeface="Arial" pitchFamily="34" charset="0"/>
              </a:rPr>
              <a:t>Trail, number “3.”</a:t>
            </a:r>
          </a:p>
          <a:p>
            <a:r>
              <a:rPr lang="en-US" sz="1400" b="0" u="none" dirty="0" smtClean="0">
                <a:latin typeface="Arial" pitchFamily="34" charset="0"/>
                <a:cs typeface="Arial" pitchFamily="34" charset="0"/>
              </a:rPr>
              <a:t>Cross-country, number “4.”</a:t>
            </a:r>
          </a:p>
          <a:p>
            <a:r>
              <a:rPr lang="en-US" sz="1400" u="none" dirty="0" smtClean="0">
                <a:latin typeface="Arial" pitchFamily="34" charset="0"/>
                <a:cs typeface="Arial" pitchFamily="34" charset="0"/>
              </a:rPr>
              <a:t>Line DELTA: </a:t>
            </a:r>
            <a:r>
              <a:rPr lang="en-US" sz="1400" b="0" u="none" dirty="0" smtClean="0">
                <a:latin typeface="Arial" pitchFamily="34" charset="0"/>
                <a:cs typeface="Arial" pitchFamily="34" charset="0"/>
              </a:rPr>
              <a:t>Classification of route. Check for height, width, and weight restrictions to determine the appropriate class, and report what vehicles the route is capable of handling using the following designations:</a:t>
            </a:r>
          </a:p>
          <a:p>
            <a:r>
              <a:rPr lang="en-US" sz="1400" u="none" dirty="0" smtClean="0">
                <a:latin typeface="Arial" pitchFamily="34" charset="0"/>
                <a:cs typeface="Arial" pitchFamily="34" charset="0"/>
              </a:rPr>
              <a:t>Line ECHO: </a:t>
            </a:r>
            <a:r>
              <a:rPr lang="en-US" sz="1400" b="0" u="none" dirty="0" smtClean="0">
                <a:latin typeface="Arial" pitchFamily="34" charset="0"/>
                <a:cs typeface="Arial" pitchFamily="34" charset="0"/>
              </a:rPr>
              <a:t>Seasonal limitations of route based on weather-support capability, reported as follows:</a:t>
            </a:r>
          </a:p>
          <a:p>
            <a:r>
              <a:rPr lang="en-US" sz="1400" b="0" u="none" dirty="0" smtClean="0">
                <a:latin typeface="Arial" pitchFamily="34" charset="0"/>
                <a:cs typeface="Arial" pitchFamily="34" charset="0"/>
              </a:rPr>
              <a:t>All-weather (usable year-round), reported using the letter “X.”</a:t>
            </a:r>
          </a:p>
          <a:p>
            <a:r>
              <a:rPr lang="en-US" sz="1400" b="0" u="none" dirty="0" smtClean="0">
                <a:latin typeface="Arial" pitchFamily="34" charset="0"/>
                <a:cs typeface="Arial" pitchFamily="34" charset="0"/>
              </a:rPr>
              <a:t>Limited all-weather (use limited during bad weather), letter “Y.”</a:t>
            </a:r>
          </a:p>
          <a:p>
            <a:r>
              <a:rPr lang="en-US" sz="1400" b="0" u="none" dirty="0" smtClean="0">
                <a:latin typeface="Arial" pitchFamily="34" charset="0"/>
                <a:cs typeface="Arial" pitchFamily="34" charset="0"/>
              </a:rPr>
              <a:t>Fair weather (may be impassable during bad weather), letter “Z.”</a:t>
            </a:r>
          </a:p>
          <a:p>
            <a:r>
              <a:rPr lang="en-US" sz="1400" u="none" dirty="0" smtClean="0">
                <a:latin typeface="Arial" pitchFamily="34" charset="0"/>
                <a:cs typeface="Arial" pitchFamily="34" charset="0"/>
              </a:rPr>
              <a:t>Line FOXTROT: </a:t>
            </a:r>
            <a:r>
              <a:rPr lang="en-US" sz="1400" b="0" u="none" dirty="0" smtClean="0">
                <a:latin typeface="Arial" pitchFamily="34" charset="0"/>
                <a:cs typeface="Arial" pitchFamily="34" charset="0"/>
              </a:rPr>
              <a:t>Rate of movement the route will support, reported as follows:</a:t>
            </a:r>
          </a:p>
          <a:p>
            <a:r>
              <a:rPr lang="en-US" sz="1400" b="0" u="none" dirty="0" smtClean="0">
                <a:latin typeface="Arial" pitchFamily="34" charset="0"/>
                <a:cs typeface="Arial" pitchFamily="34" charset="0"/>
              </a:rPr>
              <a:t>Fast, reported using the number “1.”</a:t>
            </a:r>
          </a:p>
          <a:p>
            <a:r>
              <a:rPr lang="en-US" sz="1400" b="0" u="none" dirty="0" smtClean="0">
                <a:latin typeface="Arial" pitchFamily="34" charset="0"/>
                <a:cs typeface="Arial" pitchFamily="34" charset="0"/>
              </a:rPr>
              <a:t>Slow, number “2.”</a:t>
            </a:r>
          </a:p>
          <a:p>
            <a:r>
              <a:rPr lang="en-US" sz="1400" u="none" dirty="0" smtClean="0">
                <a:latin typeface="Arial" pitchFamily="34" charset="0"/>
                <a:cs typeface="Arial" pitchFamily="34" charset="0"/>
              </a:rPr>
              <a:t>Line GOLF: </a:t>
            </a:r>
            <a:r>
              <a:rPr lang="en-US" sz="1400" b="0" u="none" dirty="0" smtClean="0">
                <a:latin typeface="Arial" pitchFamily="34" charset="0"/>
                <a:cs typeface="Arial" pitchFamily="34" charset="0"/>
              </a:rPr>
              <a:t>Location and type of any critical points (send the applicable report). Report the following obstructions in all cases: curves with a radius of 45 meters or less; uphill slopes with grades of 5 percent or greater; width restrictions of 6 meters or less for one-way traffic, 10 meters or less for two-way traffic; and overhead clearance of 4.3 meters or less.</a:t>
            </a:r>
            <a:endParaRPr lang="en-US" sz="1400" b="0" u="none"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0" y="0"/>
            <a:ext cx="6858000" cy="609600"/>
          </a:xfrm>
          <a:prstGeom prst="rect">
            <a:avLst/>
          </a:prstGeom>
          <a:solidFill>
            <a:srgbClr val="0070C0"/>
          </a:solidFill>
          <a:ln w="9525">
            <a:solidFill>
              <a:schemeClr val="tx1"/>
            </a:solidFill>
            <a:miter lim="800000"/>
            <a:headEnd/>
            <a:tailEnd/>
          </a:ln>
        </p:spPr>
        <p:txBody>
          <a:bodyPr wrap="none" lIns="91431" tIns="45716" rIns="91431" bIns="45716" anchor="ctr"/>
          <a:lstStyle/>
          <a:p>
            <a:pPr algn="ctr">
              <a:defRPr/>
            </a:pPr>
            <a:r>
              <a:rPr lang="en-US" sz="2300" b="1" i="1" u="none" dirty="0" smtClean="0">
                <a:solidFill>
                  <a:schemeClr val="bg1"/>
                </a:solidFill>
                <a:effectLst>
                  <a:outerShdw blurRad="38100" dist="38100" dir="2700000" algn="tl">
                    <a:srgbClr val="000000">
                      <a:alpha val="43137"/>
                    </a:srgbClr>
                  </a:outerShdw>
                </a:effectLst>
                <a:latin typeface="Arial" pitchFamily="34" charset="0"/>
                <a:cs typeface="Arial" pitchFamily="34" charset="0"/>
              </a:rPr>
              <a:t>Blue 11- Bypass Report</a:t>
            </a:r>
            <a:endParaRPr lang="en-US" sz="2300" b="1" i="1" u="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Rectangle 13"/>
          <p:cNvSpPr/>
          <p:nvPr/>
        </p:nvSpPr>
        <p:spPr>
          <a:xfrm>
            <a:off x="0" y="609600"/>
            <a:ext cx="6858000" cy="3693319"/>
          </a:xfrm>
          <a:prstGeom prst="rect">
            <a:avLst/>
          </a:prstGeom>
        </p:spPr>
        <p:txBody>
          <a:bodyPr wrap="square">
            <a:spAutoFit/>
          </a:bodyPr>
          <a:lstStyle/>
          <a:p>
            <a:r>
              <a:rPr lang="en-US" u="none" dirty="0" smtClean="0">
                <a:latin typeface="Arial" pitchFamily="34" charset="0"/>
                <a:cs typeface="Arial" pitchFamily="34" charset="0"/>
              </a:rPr>
              <a:t>Line ALPHA: </a:t>
            </a:r>
            <a:r>
              <a:rPr lang="en-US" b="0" u="none" dirty="0" smtClean="0">
                <a:latin typeface="Arial" pitchFamily="34" charset="0"/>
                <a:cs typeface="Arial" pitchFamily="34" charset="0"/>
              </a:rPr>
              <a:t>Observer or source. </a:t>
            </a:r>
          </a:p>
          <a:p>
            <a:endParaRPr lang="en-US" b="0" u="none" dirty="0" smtClean="0">
              <a:latin typeface="Arial" pitchFamily="34" charset="0"/>
              <a:cs typeface="Arial" pitchFamily="34" charset="0"/>
            </a:endParaRPr>
          </a:p>
          <a:p>
            <a:r>
              <a:rPr lang="en-US" u="none" dirty="0" smtClean="0">
                <a:latin typeface="Arial" pitchFamily="34" charset="0"/>
                <a:cs typeface="Arial" pitchFamily="34" charset="0"/>
              </a:rPr>
              <a:t>Line BRAVO: </a:t>
            </a:r>
            <a:r>
              <a:rPr lang="en-US" b="0" u="none" dirty="0" smtClean="0">
                <a:latin typeface="Arial" pitchFamily="34" charset="0"/>
                <a:cs typeface="Arial" pitchFamily="34" charset="0"/>
              </a:rPr>
              <a:t>Length; width; surface type; grade.</a:t>
            </a:r>
          </a:p>
          <a:p>
            <a:endParaRPr lang="en-US" b="0" u="none" dirty="0" smtClean="0">
              <a:latin typeface="Arial" pitchFamily="34" charset="0"/>
              <a:cs typeface="Arial" pitchFamily="34" charset="0"/>
            </a:endParaRPr>
          </a:p>
          <a:p>
            <a:r>
              <a:rPr lang="en-US" u="none" dirty="0" smtClean="0">
                <a:latin typeface="Arial" pitchFamily="34" charset="0"/>
                <a:cs typeface="Arial" pitchFamily="34" charset="0"/>
              </a:rPr>
              <a:t>Line CHARLIE: </a:t>
            </a:r>
            <a:r>
              <a:rPr lang="en-US" b="0" u="none" dirty="0" smtClean="0">
                <a:latin typeface="Arial" pitchFamily="34" charset="0"/>
                <a:cs typeface="Arial" pitchFamily="34" charset="0"/>
              </a:rPr>
              <a:t>Coordinates of “from” and “to” locations.</a:t>
            </a:r>
          </a:p>
          <a:p>
            <a:endParaRPr lang="en-US" b="0" u="none" dirty="0" smtClean="0">
              <a:latin typeface="Arial" pitchFamily="34" charset="0"/>
              <a:cs typeface="Arial" pitchFamily="34" charset="0"/>
            </a:endParaRPr>
          </a:p>
          <a:p>
            <a:r>
              <a:rPr lang="en-US" u="none" dirty="0" smtClean="0">
                <a:latin typeface="Arial" pitchFamily="34" charset="0"/>
                <a:cs typeface="Arial" pitchFamily="34" charset="0"/>
              </a:rPr>
              <a:t>Line DELTA: </a:t>
            </a:r>
            <a:r>
              <a:rPr lang="en-US" b="0" u="none" dirty="0" smtClean="0">
                <a:latin typeface="Arial" pitchFamily="34" charset="0"/>
                <a:cs typeface="Arial" pitchFamily="34" charset="0"/>
              </a:rPr>
              <a:t>Seasonal/weather limitations. Use letter designation (X, Y, or Z) as described</a:t>
            </a:r>
          </a:p>
          <a:p>
            <a:r>
              <a:rPr lang="en-US" b="0" u="none" dirty="0" smtClean="0">
                <a:latin typeface="Arial" pitchFamily="34" charset="0"/>
                <a:cs typeface="Arial" pitchFamily="34" charset="0"/>
              </a:rPr>
              <a:t>for the Blue 7 report (ROUTEREP).</a:t>
            </a:r>
          </a:p>
          <a:p>
            <a:endParaRPr lang="en-US" b="0" u="none" dirty="0" smtClean="0">
              <a:latin typeface="Arial" pitchFamily="34" charset="0"/>
              <a:cs typeface="Arial" pitchFamily="34" charset="0"/>
            </a:endParaRPr>
          </a:p>
          <a:p>
            <a:r>
              <a:rPr lang="en-US" u="none" dirty="0" smtClean="0">
                <a:latin typeface="Arial" pitchFamily="34" charset="0"/>
                <a:cs typeface="Arial" pitchFamily="34" charset="0"/>
              </a:rPr>
              <a:t>Line ECHO: </a:t>
            </a:r>
            <a:r>
              <a:rPr lang="en-US" b="0" u="none" dirty="0" smtClean="0">
                <a:latin typeface="Arial" pitchFamily="34" charset="0"/>
                <a:cs typeface="Arial" pitchFamily="34" charset="0"/>
              </a:rPr>
              <a:t>Bypass markings.</a:t>
            </a:r>
          </a:p>
          <a:p>
            <a:endParaRPr lang="en-US" b="0" u="none" dirty="0" smtClean="0">
              <a:latin typeface="Arial" pitchFamily="34" charset="0"/>
              <a:cs typeface="Arial" pitchFamily="34" charset="0"/>
            </a:endParaRPr>
          </a:p>
          <a:p>
            <a:r>
              <a:rPr lang="en-US" u="none" dirty="0" smtClean="0">
                <a:latin typeface="Arial" pitchFamily="34" charset="0"/>
                <a:cs typeface="Arial" pitchFamily="34" charset="0"/>
              </a:rPr>
              <a:t>Line FOXTROT: </a:t>
            </a:r>
            <a:r>
              <a:rPr lang="en-US" b="0" u="none" dirty="0" smtClean="0">
                <a:latin typeface="Arial" pitchFamily="34" charset="0"/>
                <a:cs typeface="Arial" pitchFamily="34" charset="0"/>
              </a:rPr>
              <a:t>Observer’s actions.</a:t>
            </a:r>
            <a:endParaRPr lang="en-US" b="0" u="none" dirty="0">
              <a:latin typeface="Arial" pitchFamily="34" charset="0"/>
              <a:cs typeface="Arial" pitchFamily="34" charset="0"/>
            </a:endParaRPr>
          </a:p>
        </p:txBody>
      </p:sp>
      <p:sp>
        <p:nvSpPr>
          <p:cNvPr id="7" name="Rectangle 1"/>
          <p:cNvSpPr>
            <a:spLocks noChangeArrowheads="1"/>
          </p:cNvSpPr>
          <p:nvPr/>
        </p:nvSpPr>
        <p:spPr bwMode="auto">
          <a:xfrm>
            <a:off x="0" y="5100459"/>
            <a:ext cx="6858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lang="en-US" sz="1600" b="1" u="sng" dirty="0" smtClean="0"/>
              <a:t>CLOSEOUT REPORT</a:t>
            </a:r>
            <a:r>
              <a:rPr lang="en-US" sz="1600" b="1" dirty="0" smtClean="0"/>
              <a:t>- may be submitted digitally (S3 shop) or via FM (Staff Duty) following each training event. </a:t>
            </a:r>
          </a:p>
          <a:p>
            <a:endParaRPr lang="en-US" sz="1600" dirty="0" smtClean="0"/>
          </a:p>
          <a:p>
            <a:pPr lvl="0"/>
            <a:r>
              <a:rPr lang="en-US" sz="1600" b="1" u="sng" dirty="0" smtClean="0"/>
              <a:t>LINE 1- DTG OF REPORT  /  UNIT MAKING REPORT:</a:t>
            </a:r>
            <a:r>
              <a:rPr lang="en-US" sz="1600" dirty="0" smtClean="0"/>
              <a:t> </a:t>
            </a:r>
          </a:p>
          <a:p>
            <a:pPr lvl="0"/>
            <a:r>
              <a:rPr lang="en-US" sz="1600" b="1" u="sng" dirty="0" smtClean="0"/>
              <a:t>LINE 2- LOCATION OF TRAINING (GRID):</a:t>
            </a:r>
            <a:r>
              <a:rPr lang="en-US" sz="1600" dirty="0" smtClean="0"/>
              <a:t>  </a:t>
            </a:r>
          </a:p>
          <a:p>
            <a:pPr lvl="0"/>
            <a:r>
              <a:rPr lang="en-US" sz="1600" b="1" u="sng" dirty="0" smtClean="0"/>
              <a:t>LINE 3- DTG </a:t>
            </a:r>
            <a:r>
              <a:rPr lang="en-US" sz="1600" b="1" dirty="0" smtClean="0"/>
              <a:t>RP: </a:t>
            </a:r>
            <a:endParaRPr lang="en-US" sz="1600" dirty="0" smtClean="0"/>
          </a:p>
          <a:p>
            <a:pPr lvl="0"/>
            <a:r>
              <a:rPr lang="en-US" sz="1600" b="1" u="sng" dirty="0" smtClean="0"/>
              <a:t>LINE 4- TASK AND NUMBER OF PAX TRAINED:</a:t>
            </a:r>
            <a:r>
              <a:rPr lang="en-US" sz="1600" dirty="0" smtClean="0"/>
              <a:t> </a:t>
            </a:r>
          </a:p>
          <a:p>
            <a:pPr lvl="0"/>
            <a:r>
              <a:rPr lang="en-US" sz="1600" b="1" u="sng" dirty="0" smtClean="0"/>
              <a:t>LINE 5 - NUMBER OF ROUNDS FIRED BY DODAC:</a:t>
            </a:r>
            <a:r>
              <a:rPr lang="en-US" sz="1600" dirty="0" smtClean="0"/>
              <a:t> </a:t>
            </a:r>
          </a:p>
          <a:p>
            <a:pPr lvl="0"/>
            <a:r>
              <a:rPr lang="en-US" sz="1600" b="1" u="sng" dirty="0" smtClean="0"/>
              <a:t>LINE 6- MISSING OR DAMAGED EQUIPMENT:</a:t>
            </a:r>
            <a:r>
              <a:rPr lang="en-US" sz="1600" dirty="0" smtClean="0"/>
              <a:t> </a:t>
            </a:r>
            <a:endParaRPr lang="en-US" sz="1600" b="1" u="sng" dirty="0" smtClean="0"/>
          </a:p>
          <a:p>
            <a:pPr lvl="0"/>
            <a:r>
              <a:rPr lang="en-US" sz="1600" b="1" u="sng" dirty="0" smtClean="0"/>
              <a:t>LINE 7- SENSITIVE ITEMS STATUS:</a:t>
            </a:r>
            <a:r>
              <a:rPr lang="en-US" sz="1600" dirty="0" smtClean="0"/>
              <a:t> </a:t>
            </a:r>
            <a:endParaRPr lang="en-US" sz="1600" b="1" u="sng" dirty="0" smtClean="0"/>
          </a:p>
          <a:p>
            <a:pPr lvl="0"/>
            <a:r>
              <a:rPr lang="en-US" sz="1600" b="1" u="sng" dirty="0" smtClean="0"/>
              <a:t>LINE 8- ACCIDENTS</a:t>
            </a:r>
            <a:r>
              <a:rPr lang="en-US" sz="1600" b="1" dirty="0" smtClean="0"/>
              <a:t> (Accidents/Incidents/Enemy Activity Encountered):</a:t>
            </a:r>
            <a:r>
              <a:rPr lang="en-US" sz="1600" dirty="0" smtClean="0"/>
              <a:t>  </a:t>
            </a:r>
          </a:p>
          <a:p>
            <a:pPr lvl="0"/>
            <a:r>
              <a:rPr lang="en-US" sz="1600" b="1" u="sng" dirty="0" smtClean="0"/>
              <a:t>LINE 9- ISSUES THAT EFFECTED TRAINING</a:t>
            </a:r>
            <a:r>
              <a:rPr lang="en-US" sz="1600" b="1" dirty="0" smtClean="0"/>
              <a:t> (Narrative):</a:t>
            </a:r>
            <a:r>
              <a:rPr lang="en-US" sz="1600" dirty="0" smtClean="0"/>
              <a:t>  </a:t>
            </a:r>
            <a:endParaRPr lang="en-US" sz="1600" b="1" u="sng" dirty="0" smtClean="0"/>
          </a:p>
          <a:p>
            <a:pPr lvl="0"/>
            <a:r>
              <a:rPr lang="en-US" sz="1600" b="1" u="sng" dirty="0" smtClean="0"/>
              <a:t>LINE 10- NARRATIVE</a:t>
            </a:r>
            <a:r>
              <a:rPr lang="en-US" sz="1600" b="1" dirty="0" smtClean="0"/>
              <a:t> (Identify one or more Soldiers who performed with distinction.)  </a:t>
            </a:r>
            <a:endParaRPr lang="en-US" sz="1600" b="1" u="sng" dirty="0" smtClean="0"/>
          </a:p>
          <a:p>
            <a:pPr lvl="0"/>
            <a:r>
              <a:rPr lang="en-US" sz="1600" b="1" u="sng" dirty="0" smtClean="0"/>
              <a:t>LINE 11- AUTHENTICATION</a:t>
            </a:r>
            <a:r>
              <a:rPr lang="en-US" sz="1600" b="1" dirty="0" smtClean="0"/>
              <a:t> (Name and rank of person submitting report) </a:t>
            </a:r>
            <a:endParaRPr lang="en-US" sz="1600" dirty="0" smtClean="0"/>
          </a:p>
        </p:txBody>
      </p:sp>
      <p:sp>
        <p:nvSpPr>
          <p:cNvPr id="8" name="Rectangle 7"/>
          <p:cNvSpPr>
            <a:spLocks noChangeArrowheads="1"/>
          </p:cNvSpPr>
          <p:nvPr/>
        </p:nvSpPr>
        <p:spPr bwMode="auto">
          <a:xfrm>
            <a:off x="0" y="4343400"/>
            <a:ext cx="6858000" cy="609600"/>
          </a:xfrm>
          <a:prstGeom prst="rect">
            <a:avLst/>
          </a:prstGeom>
          <a:solidFill>
            <a:srgbClr val="0070C0"/>
          </a:solidFill>
          <a:ln w="9525">
            <a:solidFill>
              <a:schemeClr val="tx1"/>
            </a:solidFill>
            <a:miter lim="800000"/>
            <a:headEnd/>
            <a:tailEnd/>
          </a:ln>
        </p:spPr>
        <p:txBody>
          <a:bodyPr wrap="none" lIns="91431" tIns="45716" rIns="91431" bIns="45716" anchor="ctr"/>
          <a:lstStyle/>
          <a:p>
            <a:pPr algn="ctr">
              <a:defRPr/>
            </a:pPr>
            <a:r>
              <a:rPr lang="en-US" sz="2300" b="1" i="1" u="none" dirty="0" smtClean="0">
                <a:solidFill>
                  <a:schemeClr val="bg1"/>
                </a:solidFill>
                <a:effectLst>
                  <a:outerShdw blurRad="38100" dist="38100" dir="2700000" algn="tl">
                    <a:srgbClr val="000000">
                      <a:alpha val="43137"/>
                    </a:srgbClr>
                  </a:outerShdw>
                </a:effectLst>
                <a:latin typeface="Arial" pitchFamily="34" charset="0"/>
                <a:cs typeface="Arial" pitchFamily="34" charset="0"/>
              </a:rPr>
              <a:t>Blue 15: CLOSEOUT REPORT</a:t>
            </a:r>
            <a:endParaRPr lang="en-US" sz="2300" b="1" i="1" u="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6858000" cy="609600"/>
          </a:xfrm>
          <a:prstGeom prst="rect">
            <a:avLst/>
          </a:prstGeom>
          <a:solidFill>
            <a:srgbClr val="FFC000"/>
          </a:solidFill>
          <a:ln w="9525">
            <a:solidFill>
              <a:schemeClr val="tx1"/>
            </a:solidFill>
            <a:miter lim="800000"/>
            <a:headEnd/>
            <a:tailEnd/>
          </a:ln>
        </p:spPr>
        <p:txBody>
          <a:bodyPr wrap="none" lIns="91431" tIns="45716" rIns="91431" bIns="45716" anchor="ctr"/>
          <a:lstStyle/>
          <a:p>
            <a:pPr algn="ctr">
              <a:defRPr/>
            </a:pPr>
            <a:r>
              <a:rPr lang="en-US" sz="2300" b="1" i="1" u="none" dirty="0" smtClean="0">
                <a:effectLst>
                  <a:outerShdw blurRad="38100" dist="38100" dir="2700000" algn="tl">
                    <a:srgbClr val="000000">
                      <a:alpha val="43137"/>
                    </a:srgbClr>
                  </a:outerShdw>
                </a:effectLst>
                <a:latin typeface="Arial" pitchFamily="34" charset="0"/>
                <a:cs typeface="Arial" pitchFamily="34" charset="0"/>
              </a:rPr>
              <a:t>Orange 1 – SITREP (LOGSITREP)</a:t>
            </a:r>
            <a:endParaRPr lang="en-US" sz="2300" b="1" i="1" u="none" dirty="0">
              <a:effectLst>
                <a:outerShdw blurRad="38100" dist="38100" dir="2700000" algn="tl">
                  <a:srgbClr val="000000">
                    <a:alpha val="43137"/>
                  </a:srgbClr>
                </a:outerShdw>
              </a:effectLst>
              <a:latin typeface="Arial" pitchFamily="34" charset="0"/>
              <a:cs typeface="Arial" pitchFamily="34" charset="0"/>
            </a:endParaRPr>
          </a:p>
        </p:txBody>
      </p:sp>
      <p:sp>
        <p:nvSpPr>
          <p:cNvPr id="1455105" name="Rectangle 1"/>
          <p:cNvSpPr>
            <a:spLocks noChangeArrowheads="1"/>
          </p:cNvSpPr>
          <p:nvPr/>
        </p:nvSpPr>
        <p:spPr bwMode="auto">
          <a:xfrm>
            <a:off x="0" y="611397"/>
            <a:ext cx="6858000" cy="77251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strike="noStrike" cap="none" normalizeH="0" baseline="0" dirty="0" smtClean="0">
                <a:ln>
                  <a:noFill/>
                </a:ln>
                <a:solidFill>
                  <a:srgbClr val="000000"/>
                </a:solidFill>
                <a:effectLst/>
                <a:latin typeface="Arial" pitchFamily="34" charset="0"/>
                <a:ea typeface="Calibri" pitchFamily="34" charset="0"/>
                <a:cs typeface="Arial" pitchFamily="34" charset="0"/>
              </a:rPr>
              <a:t>GENERAL INSTRUCTIONS: </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Use to report logistic problems, required logistic assistance and reallocation, and recommended or intended courses of actions. Reference: FM 700-80 and FM 701-58.</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1 –</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DATE AND TIME (DTG)</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2 –</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UNIT (Unit Making Report)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3 –</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MAP (UTM or Six-Digit Grid Coordinate With MGRS Grid Zone Designator for the Map Being Referenced)</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4 –</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EVALUATION (Major Units, Combat Operation Type, and Days Logistically Supportable)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UNIT__________________OPERATION___________________DAYS__________</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5 </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–IDENTIFICATION (Identification/Designation of Component, Agency, or Unit Making Report)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6 –</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LOCATION (UTM or Six-Digit Grid Coordinate With MGRS Grid Zone Designator)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7 –</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COMMENT (Pertinent Unit Comments)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8 –</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FORCE WEAPON SYSTEMS (Line Item Numbers and Quantities on Hand, Authorized, and Operational)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200" b="0" u="none" dirty="0" smtClean="0">
                <a:solidFill>
                  <a:srgbClr val="000000"/>
                </a:solidFill>
                <a:latin typeface="Arial" pitchFamily="34" charset="0"/>
                <a:ea typeface="Calibri" pitchFamily="34" charset="0"/>
                <a:cs typeface="Arial" pitchFamily="34" charset="0"/>
              </a:rPr>
              <a:t>UNIT</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____________ON HAND_________AUTH________OPER_____ REQ_____</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9 –</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AMMUNITION (Type of Ammunition, Quantity on Hand, Quantity Due in, and RDD)</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TYPE_____________ON HAND___________DUE_____________RDD______ REQ_____</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10 –</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CRYOGENICS (Comments or Status of Cryogenics)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11 –</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PETROLEUM (Product Type, Quantity and Unit of Measure on Hand, and Days of Supply on Hand)</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PRODUCT_____________ON HAND______________DAYS____________REQ_____</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12 –</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EQUIPMENT (National Stock Numbers and Quantities on Hand, Authorized, and Operational)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NSN________________ON HAND_______AUTH_________OPER_________REQ_____</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13 –</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CRITICAL EQUIPMENT (Type, Quantity Nonoperational, Materiel Damage Level (MDLV) (MODERATE or SEVERE), and as of DTG)</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TYPE________________NONOP_______DMLV_________AS OF_________REQ_____</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14 –</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REPAIR MATERIEL (Type, National Stock Number, and Quantity of Critically Required Repair Materiel)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TYPE______________NSN_________________________QTY_______________ REQ_____</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15 –RATIONS </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(Ration Type, Number of Meals on Hand, and Days of Supply on Hand)</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TYPE_______________ON HAND________________________DAYS_________ REQ_____</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16 –WATER </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(Water Type (Potable or Non-potable) Gallons Available, and Days of Supply on Hand)</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TYPE___________________GALLONS_____________________DAYS_________REQ_____</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17 –</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CDR'S SUMMARY (Narrative Comments Addressing Degraded Capabilities, Shortages, or Problems Impacting on War fighting Capability as well as Recommended Courses of Action)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18 –</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NARRATIVE (Free Text for Additional Information Required for Clarification of Report)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19 –</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AUTHENTICATION (Report Authentication)</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Repeat Lines 5-16 as required.</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5949077"/>
            <a:ext cx="6858000" cy="609600"/>
          </a:xfrm>
          <a:prstGeom prst="rect">
            <a:avLst/>
          </a:prstGeom>
          <a:solidFill>
            <a:srgbClr val="FFFF00"/>
          </a:solidFill>
          <a:ln w="9525">
            <a:solidFill>
              <a:schemeClr val="tx1"/>
            </a:solidFill>
            <a:miter lim="800000"/>
            <a:headEnd/>
            <a:tailEnd/>
          </a:ln>
        </p:spPr>
        <p:txBody>
          <a:bodyPr wrap="none" lIns="91431" tIns="45716" rIns="91431" bIns="45716" anchor="ctr"/>
          <a:lstStyle/>
          <a:p>
            <a:pPr algn="ctr">
              <a:defRPr/>
            </a:pPr>
            <a:r>
              <a:rPr lang="en-US" sz="2300" b="1" i="1" u="none" dirty="0" smtClean="0">
                <a:effectLst>
                  <a:outerShdw blurRad="38100" dist="38100" dir="2700000" algn="tl">
                    <a:srgbClr val="000000">
                      <a:alpha val="43137"/>
                    </a:srgbClr>
                  </a:outerShdw>
                </a:effectLst>
                <a:latin typeface="Arial" pitchFamily="34" charset="0"/>
                <a:cs typeface="Arial" pitchFamily="34" charset="0"/>
              </a:rPr>
              <a:t>Yellow 1A – Battle Loss Report</a:t>
            </a:r>
            <a:endParaRPr lang="en-US" sz="2300" b="1" i="1" u="none" dirty="0">
              <a:effectLst>
                <a:outerShdw blurRad="38100" dist="38100" dir="2700000" algn="tl">
                  <a:srgbClr val="000000">
                    <a:alpha val="43137"/>
                  </a:srgbClr>
                </a:outerShdw>
              </a:effectLst>
              <a:latin typeface="Arial" pitchFamily="34" charset="0"/>
              <a:cs typeface="Arial" pitchFamily="34" charset="0"/>
            </a:endParaRPr>
          </a:p>
        </p:txBody>
      </p:sp>
      <p:sp>
        <p:nvSpPr>
          <p:cNvPr id="7" name="Rectangle 6"/>
          <p:cNvSpPr/>
          <p:nvPr/>
        </p:nvSpPr>
        <p:spPr>
          <a:xfrm>
            <a:off x="0" y="6558677"/>
            <a:ext cx="6858000" cy="2585323"/>
          </a:xfrm>
          <a:prstGeom prst="rect">
            <a:avLst/>
          </a:prstGeom>
        </p:spPr>
        <p:txBody>
          <a:bodyPr wrap="square">
            <a:spAutoFit/>
          </a:bodyPr>
          <a:lstStyle/>
          <a:p>
            <a:r>
              <a:rPr lang="en-US" u="none" dirty="0" smtClean="0">
                <a:latin typeface="Arial" pitchFamily="34" charset="0"/>
                <a:cs typeface="Arial" pitchFamily="34" charset="0"/>
              </a:rPr>
              <a:t>Line 1:</a:t>
            </a:r>
            <a:r>
              <a:rPr lang="en-US" b="0" u="none" dirty="0" smtClean="0">
                <a:latin typeface="Arial" pitchFamily="34" charset="0"/>
                <a:cs typeface="Arial" pitchFamily="34" charset="0"/>
              </a:rPr>
              <a:t> Time of loss.</a:t>
            </a:r>
          </a:p>
          <a:p>
            <a:r>
              <a:rPr lang="en-US" u="none" dirty="0" smtClean="0">
                <a:latin typeface="Arial" pitchFamily="34" charset="0"/>
                <a:cs typeface="Arial" pitchFamily="34" charset="0"/>
              </a:rPr>
              <a:t>Line 2: </a:t>
            </a:r>
            <a:r>
              <a:rPr lang="en-US" b="0" u="none" dirty="0" smtClean="0">
                <a:latin typeface="Arial" pitchFamily="34" charset="0"/>
                <a:cs typeface="Arial" pitchFamily="34" charset="0"/>
              </a:rPr>
              <a:t>Number of pieces of equipment to be evacuated to troop/battalion or higher for</a:t>
            </a:r>
          </a:p>
          <a:p>
            <a:r>
              <a:rPr lang="en-US" b="0" u="none" dirty="0" smtClean="0">
                <a:latin typeface="Arial" pitchFamily="34" charset="0"/>
                <a:cs typeface="Arial" pitchFamily="34" charset="0"/>
              </a:rPr>
              <a:t>maintenance. Refer to the appropriate line numbers from the Yellow 1 report.</a:t>
            </a:r>
          </a:p>
          <a:p>
            <a:r>
              <a:rPr lang="en-US" u="none" dirty="0" smtClean="0">
                <a:latin typeface="Arial" pitchFamily="34" charset="0"/>
                <a:cs typeface="Arial" pitchFamily="34" charset="0"/>
              </a:rPr>
              <a:t>Line 3: </a:t>
            </a:r>
            <a:r>
              <a:rPr lang="en-US" b="0" u="none" dirty="0" smtClean="0">
                <a:latin typeface="Arial" pitchFamily="34" charset="0"/>
                <a:cs typeface="Arial" pitchFamily="34" charset="0"/>
              </a:rPr>
              <a:t>Number of pieces of equipment destroyed and abandoned in pieces. Refer to the</a:t>
            </a:r>
          </a:p>
          <a:p>
            <a:r>
              <a:rPr lang="en-US" b="0" u="none" dirty="0" smtClean="0">
                <a:latin typeface="Arial" pitchFamily="34" charset="0"/>
                <a:cs typeface="Arial" pitchFamily="34" charset="0"/>
              </a:rPr>
              <a:t>appropriate line numbers from the Yellow 1 report.</a:t>
            </a:r>
          </a:p>
          <a:p>
            <a:r>
              <a:rPr lang="en-US" u="none" dirty="0" smtClean="0">
                <a:latin typeface="Arial" pitchFamily="34" charset="0"/>
                <a:cs typeface="Arial" pitchFamily="34" charset="0"/>
              </a:rPr>
              <a:t>Line 4:</a:t>
            </a:r>
            <a:r>
              <a:rPr lang="en-US" b="0" u="none" dirty="0" smtClean="0">
                <a:latin typeface="Arial" pitchFamily="34" charset="0"/>
                <a:cs typeface="Arial" pitchFamily="34" charset="0"/>
              </a:rPr>
              <a:t> Location (encoded) of abandoned equipment.</a:t>
            </a:r>
            <a:endParaRPr lang="en-US" b="0" u="none" dirty="0">
              <a:latin typeface="Arial" pitchFamily="34" charset="0"/>
              <a:cs typeface="Arial" pitchFamily="34" charset="0"/>
            </a:endParaRPr>
          </a:p>
        </p:txBody>
      </p:sp>
      <p:sp>
        <p:nvSpPr>
          <p:cNvPr id="6" name="Rectangle 5"/>
          <p:cNvSpPr>
            <a:spLocks noChangeArrowheads="1"/>
          </p:cNvSpPr>
          <p:nvPr/>
        </p:nvSpPr>
        <p:spPr bwMode="auto">
          <a:xfrm>
            <a:off x="0" y="0"/>
            <a:ext cx="6858000" cy="609600"/>
          </a:xfrm>
          <a:prstGeom prst="rect">
            <a:avLst/>
          </a:prstGeom>
          <a:solidFill>
            <a:srgbClr val="FFC000"/>
          </a:solidFill>
          <a:ln w="9525">
            <a:solidFill>
              <a:schemeClr val="tx1"/>
            </a:solidFill>
            <a:miter lim="800000"/>
            <a:headEnd/>
            <a:tailEnd/>
          </a:ln>
        </p:spPr>
        <p:txBody>
          <a:bodyPr wrap="none" lIns="91431" tIns="45716" rIns="91431" bIns="45716" anchor="ctr"/>
          <a:lstStyle/>
          <a:p>
            <a:pPr algn="ctr">
              <a:defRPr/>
            </a:pPr>
            <a:r>
              <a:rPr lang="en-US" sz="2300" b="1" i="1" u="none" dirty="0" smtClean="0">
                <a:effectLst>
                  <a:outerShdw blurRad="38100" dist="38100" dir="2700000" algn="tl">
                    <a:srgbClr val="000000">
                      <a:alpha val="43137"/>
                    </a:srgbClr>
                  </a:outerShdw>
                </a:effectLst>
                <a:latin typeface="Arial" pitchFamily="34" charset="0"/>
                <a:cs typeface="Arial" pitchFamily="34" charset="0"/>
              </a:rPr>
              <a:t>Orange 2 – Class IV Bulk Material Request</a:t>
            </a:r>
            <a:endParaRPr lang="en-US" sz="2300" b="1" i="1" u="none" dirty="0">
              <a:effectLst>
                <a:outerShdw blurRad="38100" dist="38100" dir="2700000" algn="tl">
                  <a:srgbClr val="000000">
                    <a:alpha val="43137"/>
                  </a:srgbClr>
                </a:outerShdw>
              </a:effectLst>
              <a:latin typeface="Arial" pitchFamily="34" charset="0"/>
              <a:cs typeface="Arial" pitchFamily="34" charset="0"/>
            </a:endParaRPr>
          </a:p>
        </p:txBody>
      </p:sp>
      <p:sp>
        <p:nvSpPr>
          <p:cNvPr id="8" name="Rectangle 2"/>
          <p:cNvSpPr>
            <a:spLocks noChangeArrowheads="1"/>
          </p:cNvSpPr>
          <p:nvPr/>
        </p:nvSpPr>
        <p:spPr bwMode="auto">
          <a:xfrm>
            <a:off x="0" y="588288"/>
            <a:ext cx="6858000"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GENERAL INSTRUCTIONS: Use to report a periodic update, forecast, or formal request of Class IV barrier materials.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Arial" pitchFamily="34" charset="0"/>
                <a:ea typeface="Calibri" pitchFamily="34" charset="0"/>
                <a:cs typeface="Arial" pitchFamily="34" charset="0"/>
              </a:rPr>
              <a:t>LINE 1 –</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DATE AND TIME (DTG)</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Arial" pitchFamily="34" charset="0"/>
                <a:ea typeface="Calibri" pitchFamily="34" charset="0"/>
                <a:cs typeface="Arial" pitchFamily="34" charset="0"/>
              </a:rPr>
              <a:t>LINE 2 –</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UNIT (Unit Making Report)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Arial" pitchFamily="34" charset="0"/>
                <a:ea typeface="Calibri" pitchFamily="34" charset="0"/>
                <a:cs typeface="Arial" pitchFamily="34" charset="0"/>
              </a:rPr>
              <a:t>LINE 3 –</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REQUEST</a:t>
            </a:r>
            <a:r>
              <a:rPr kumimoji="0" lang="en-US"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TYPE (Update, Forecast, or Request)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Arial" pitchFamily="34" charset="0"/>
                <a:ea typeface="Calibri" pitchFamily="34" charset="0"/>
                <a:cs typeface="Arial" pitchFamily="34" charset="0"/>
              </a:rPr>
              <a:t>LINE 4 –</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MATERIALS (Type) a) Pickets b) Wire c) Sand Bags d) Wood Type/Size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Arial" pitchFamily="34" charset="0"/>
                <a:ea typeface="Calibri" pitchFamily="34" charset="0"/>
                <a:cs typeface="Arial" pitchFamily="34" charset="0"/>
              </a:rPr>
              <a:t>LINE 5 -</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QTY OH (Specify)** Repeat as Required</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Arial" pitchFamily="34" charset="0"/>
                <a:ea typeface="Calibri" pitchFamily="34" charset="0"/>
                <a:cs typeface="Arial" pitchFamily="34" charset="0"/>
              </a:rPr>
              <a:t>LINE 6 -</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QTY REQ (Required Quantity)** Repeat as Required</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Arial" pitchFamily="34" charset="0"/>
                <a:ea typeface="Calibri" pitchFamily="34" charset="0"/>
                <a:cs typeface="Arial" pitchFamily="34" charset="0"/>
              </a:rPr>
              <a:t>LINE 7 –</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UOM (Unit of Measurement Times Number Requested)</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Arial" pitchFamily="34" charset="0"/>
                <a:ea typeface="Calibri" pitchFamily="34" charset="0"/>
                <a:cs typeface="Arial" pitchFamily="34" charset="0"/>
              </a:rPr>
              <a:t>LINE 8 –</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MOR (Method of Resupply Requested (Aerial, LOGPAC))</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Arial" pitchFamily="34" charset="0"/>
                <a:ea typeface="Calibri" pitchFamily="34" charset="0"/>
                <a:cs typeface="Arial" pitchFamily="34" charset="0"/>
              </a:rPr>
              <a:t>LINE 9 –</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LOCATION (UTM or Six-Digit Grid Coordinate With MGRS Grid Zone Designator to Class IV Supply Point or LRP)</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Arial" pitchFamily="34" charset="0"/>
                <a:ea typeface="Calibri" pitchFamily="34" charset="0"/>
                <a:cs typeface="Arial" pitchFamily="34" charset="0"/>
              </a:rPr>
              <a:t>LINE 10 –</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NLT TIME (Time Limit For Class IV to Arrive at Supply Point)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Arial" pitchFamily="34" charset="0"/>
                <a:ea typeface="Calibri" pitchFamily="34" charset="0"/>
                <a:cs typeface="Arial" pitchFamily="34" charset="0"/>
              </a:rPr>
              <a:t>LINE 11 –</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NARRATIVE (Free Text for Additional Information Required for Clarification of Report)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Arial" pitchFamily="34" charset="0"/>
                <a:ea typeface="Calibri" pitchFamily="34" charset="0"/>
                <a:cs typeface="Arial" pitchFamily="34" charset="0"/>
              </a:rPr>
              <a:t>LINE 12 –</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AUTHENTICATION (Report Authentication)</a:t>
            </a:r>
            <a:r>
              <a:rPr kumimoji="0" lang="en-US"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2286000"/>
            <a:ext cx="6858000" cy="609600"/>
          </a:xfrm>
          <a:prstGeom prst="rect">
            <a:avLst/>
          </a:prstGeom>
          <a:solidFill>
            <a:srgbClr val="FFFF00"/>
          </a:solidFill>
          <a:ln w="9525">
            <a:solidFill>
              <a:schemeClr val="tx1"/>
            </a:solidFill>
            <a:miter lim="800000"/>
            <a:headEnd/>
            <a:tailEnd/>
          </a:ln>
        </p:spPr>
        <p:txBody>
          <a:bodyPr wrap="none" lIns="91431" tIns="45716" rIns="91431" bIns="45716" anchor="ctr"/>
          <a:lstStyle/>
          <a:p>
            <a:pPr algn="ctr">
              <a:defRPr/>
            </a:pPr>
            <a:r>
              <a:rPr lang="en-US" sz="2300" b="1" i="1" u="none" dirty="0" smtClean="0">
                <a:effectLst>
                  <a:outerShdw blurRad="38100" dist="38100" dir="2700000" algn="tl">
                    <a:srgbClr val="000000">
                      <a:alpha val="43137"/>
                    </a:srgbClr>
                  </a:outerShdw>
                </a:effectLst>
                <a:latin typeface="Arial" pitchFamily="34" charset="0"/>
                <a:cs typeface="Arial" pitchFamily="34" charset="0"/>
              </a:rPr>
              <a:t>Yellow 3 – POL Status Report</a:t>
            </a:r>
            <a:endParaRPr lang="en-US" sz="2300" b="1" i="1" u="none" dirty="0">
              <a:effectLst>
                <a:outerShdw blurRad="38100" dist="38100" dir="2700000" algn="tl">
                  <a:srgbClr val="000000">
                    <a:alpha val="43137"/>
                  </a:srgbClr>
                </a:outerShdw>
              </a:effectLst>
              <a:latin typeface="Arial" pitchFamily="34" charset="0"/>
              <a:cs typeface="Arial" pitchFamily="34" charset="0"/>
            </a:endParaRPr>
          </a:p>
        </p:txBody>
      </p:sp>
      <p:sp>
        <p:nvSpPr>
          <p:cNvPr id="7" name="Rectangle 6"/>
          <p:cNvSpPr/>
          <p:nvPr/>
        </p:nvSpPr>
        <p:spPr>
          <a:xfrm>
            <a:off x="0" y="2895600"/>
            <a:ext cx="6858000" cy="1323439"/>
          </a:xfrm>
          <a:prstGeom prst="rect">
            <a:avLst/>
          </a:prstGeom>
        </p:spPr>
        <p:txBody>
          <a:bodyPr wrap="square">
            <a:spAutoFit/>
          </a:bodyPr>
          <a:lstStyle/>
          <a:p>
            <a:r>
              <a:rPr lang="en-US" sz="2000" b="0" u="none" dirty="0" smtClean="0">
                <a:latin typeface="Arial" pitchFamily="34" charset="0"/>
                <a:cs typeface="Arial" pitchFamily="34" charset="0"/>
              </a:rPr>
              <a:t>GREEN: 90% or more of the required quantity on hand.</a:t>
            </a:r>
          </a:p>
          <a:p>
            <a:r>
              <a:rPr lang="en-US" sz="2000" b="0" u="none" dirty="0" smtClean="0">
                <a:latin typeface="Arial" pitchFamily="34" charset="0"/>
                <a:cs typeface="Arial" pitchFamily="34" charset="0"/>
              </a:rPr>
              <a:t>AMBER: 80% to 89% on hand.</a:t>
            </a:r>
          </a:p>
          <a:p>
            <a:r>
              <a:rPr lang="en-US" sz="2000" b="0" u="none" dirty="0" smtClean="0">
                <a:latin typeface="Arial" pitchFamily="34" charset="0"/>
                <a:cs typeface="Arial" pitchFamily="34" charset="0"/>
              </a:rPr>
              <a:t>RED: 60% to 79% on hand.</a:t>
            </a:r>
          </a:p>
          <a:p>
            <a:r>
              <a:rPr lang="en-US" sz="2000" b="0" u="none" dirty="0" smtClean="0">
                <a:latin typeface="Arial" pitchFamily="34" charset="0"/>
                <a:cs typeface="Arial" pitchFamily="34" charset="0"/>
              </a:rPr>
              <a:t>BLACK: 59% or less on hand.</a:t>
            </a:r>
            <a:endParaRPr lang="en-US" sz="2000" b="0" u="none" dirty="0">
              <a:latin typeface="Arial" pitchFamily="34" charset="0"/>
              <a:cs typeface="Arial" pitchFamily="34" charset="0"/>
            </a:endParaRPr>
          </a:p>
        </p:txBody>
      </p:sp>
      <p:sp>
        <p:nvSpPr>
          <p:cNvPr id="9" name="Rectangle 8"/>
          <p:cNvSpPr>
            <a:spLocks noChangeArrowheads="1"/>
          </p:cNvSpPr>
          <p:nvPr/>
        </p:nvSpPr>
        <p:spPr bwMode="auto">
          <a:xfrm>
            <a:off x="0" y="4724400"/>
            <a:ext cx="6858000" cy="609600"/>
          </a:xfrm>
          <a:prstGeom prst="rect">
            <a:avLst/>
          </a:prstGeom>
          <a:solidFill>
            <a:srgbClr val="FFFF00"/>
          </a:solidFill>
          <a:ln w="9525">
            <a:solidFill>
              <a:schemeClr val="tx1"/>
            </a:solidFill>
            <a:miter lim="800000"/>
            <a:headEnd/>
            <a:tailEnd/>
          </a:ln>
        </p:spPr>
        <p:txBody>
          <a:bodyPr wrap="none" lIns="91431" tIns="45716" rIns="91431" bIns="45716" anchor="ctr"/>
          <a:lstStyle/>
          <a:p>
            <a:pPr algn="ctr">
              <a:defRPr/>
            </a:pPr>
            <a:r>
              <a:rPr lang="en-US" sz="2300" b="1" i="1" u="none" dirty="0" smtClean="0">
                <a:effectLst>
                  <a:outerShdw blurRad="38100" dist="38100" dir="2700000" algn="tl">
                    <a:srgbClr val="000000">
                      <a:alpha val="43137"/>
                    </a:srgbClr>
                  </a:outerShdw>
                </a:effectLst>
                <a:latin typeface="Arial" pitchFamily="34" charset="0"/>
                <a:cs typeface="Arial" pitchFamily="34" charset="0"/>
              </a:rPr>
              <a:t>Yellow 3A – POL Request</a:t>
            </a:r>
            <a:endParaRPr lang="en-US" sz="2300" b="1" i="1" u="none" dirty="0">
              <a:effectLst>
                <a:outerShdw blurRad="38100" dist="38100" dir="2700000" algn="tl">
                  <a:srgbClr val="000000">
                    <a:alpha val="43137"/>
                  </a:srgbClr>
                </a:outerShdw>
              </a:effectLst>
              <a:latin typeface="Arial" pitchFamily="34" charset="0"/>
              <a:cs typeface="Arial" pitchFamily="34" charset="0"/>
            </a:endParaRPr>
          </a:p>
        </p:txBody>
      </p:sp>
      <p:sp>
        <p:nvSpPr>
          <p:cNvPr id="10" name="Rectangle 9"/>
          <p:cNvSpPr/>
          <p:nvPr/>
        </p:nvSpPr>
        <p:spPr>
          <a:xfrm>
            <a:off x="0" y="5334000"/>
            <a:ext cx="3200400" cy="3477875"/>
          </a:xfrm>
          <a:prstGeom prst="rect">
            <a:avLst/>
          </a:prstGeom>
        </p:spPr>
        <p:txBody>
          <a:bodyPr wrap="square">
            <a:spAutoFit/>
          </a:bodyPr>
          <a:lstStyle/>
          <a:p>
            <a:r>
              <a:rPr lang="en-US" sz="2000" u="none" dirty="0" smtClean="0">
                <a:latin typeface="Arial" pitchFamily="34" charset="0"/>
                <a:cs typeface="Arial" pitchFamily="34" charset="0"/>
              </a:rPr>
              <a:t>Line 1: </a:t>
            </a:r>
            <a:r>
              <a:rPr lang="en-US" sz="2000" b="0" u="none" dirty="0" smtClean="0">
                <a:latin typeface="Arial" pitchFamily="34" charset="0"/>
                <a:cs typeface="Arial" pitchFamily="34" charset="0"/>
              </a:rPr>
              <a:t>Report as-of DTG.</a:t>
            </a:r>
          </a:p>
          <a:p>
            <a:r>
              <a:rPr lang="en-US" sz="2000" u="none" dirty="0" smtClean="0">
                <a:latin typeface="Arial" pitchFamily="34" charset="0"/>
                <a:cs typeface="Arial" pitchFamily="34" charset="0"/>
              </a:rPr>
              <a:t>Line 2: </a:t>
            </a:r>
            <a:r>
              <a:rPr lang="en-US" sz="2000" b="0" u="none" dirty="0" smtClean="0">
                <a:latin typeface="Arial" pitchFamily="34" charset="0"/>
                <a:cs typeface="Arial" pitchFamily="34" charset="0"/>
              </a:rPr>
              <a:t>MOGAS (gal).</a:t>
            </a:r>
          </a:p>
          <a:p>
            <a:r>
              <a:rPr lang="de-DE" sz="2000" u="none" dirty="0" smtClean="0">
                <a:latin typeface="Arial" pitchFamily="34" charset="0"/>
                <a:cs typeface="Arial" pitchFamily="34" charset="0"/>
              </a:rPr>
              <a:t>Line 3: </a:t>
            </a:r>
            <a:r>
              <a:rPr lang="de-DE" sz="2000" b="0" u="none" dirty="0" smtClean="0">
                <a:latin typeface="Arial" pitchFamily="34" charset="0"/>
                <a:cs typeface="Arial" pitchFamily="34" charset="0"/>
              </a:rPr>
              <a:t>Diesel (gal).</a:t>
            </a:r>
          </a:p>
          <a:p>
            <a:r>
              <a:rPr lang="en-US" sz="2000" u="none" dirty="0" smtClean="0">
                <a:latin typeface="Arial" pitchFamily="34" charset="0"/>
                <a:cs typeface="Arial" pitchFamily="34" charset="0"/>
              </a:rPr>
              <a:t>Line 4: </a:t>
            </a:r>
            <a:r>
              <a:rPr lang="en-US" sz="2000" b="0" u="none" dirty="0" smtClean="0">
                <a:latin typeface="Arial" pitchFamily="34" charset="0"/>
                <a:cs typeface="Arial" pitchFamily="34" charset="0"/>
              </a:rPr>
              <a:t>Oil, OE-10 (gal).</a:t>
            </a:r>
          </a:p>
          <a:p>
            <a:r>
              <a:rPr lang="en-US" sz="2000" u="none" dirty="0" smtClean="0">
                <a:latin typeface="Arial" pitchFamily="34" charset="0"/>
                <a:cs typeface="Arial" pitchFamily="34" charset="0"/>
              </a:rPr>
              <a:t>Line 5: </a:t>
            </a:r>
            <a:r>
              <a:rPr lang="en-US" sz="2000" b="0" u="none" dirty="0" smtClean="0">
                <a:latin typeface="Arial" pitchFamily="34" charset="0"/>
                <a:cs typeface="Arial" pitchFamily="34" charset="0"/>
              </a:rPr>
              <a:t>Oil, OE-30 (gal).</a:t>
            </a:r>
          </a:p>
          <a:p>
            <a:r>
              <a:rPr lang="en-US" sz="2000" u="none" dirty="0" smtClean="0">
                <a:latin typeface="Arial" pitchFamily="34" charset="0"/>
                <a:cs typeface="Arial" pitchFamily="34" charset="0"/>
              </a:rPr>
              <a:t>Line 6: </a:t>
            </a:r>
            <a:r>
              <a:rPr lang="en-US" sz="2000" b="0" u="none" dirty="0" smtClean="0">
                <a:latin typeface="Arial" pitchFamily="34" charset="0"/>
                <a:cs typeface="Arial" pitchFamily="34" charset="0"/>
              </a:rPr>
              <a:t>Oil, OE-50 (gal).</a:t>
            </a:r>
          </a:p>
          <a:p>
            <a:r>
              <a:rPr lang="en-US" sz="2000" u="none" dirty="0" smtClean="0">
                <a:latin typeface="Arial" pitchFamily="34" charset="0"/>
                <a:cs typeface="Arial" pitchFamily="34" charset="0"/>
              </a:rPr>
              <a:t>Line 7: </a:t>
            </a:r>
            <a:r>
              <a:rPr lang="en-US" sz="2000" b="0" u="none" dirty="0" smtClean="0">
                <a:latin typeface="Arial" pitchFamily="34" charset="0"/>
                <a:cs typeface="Arial" pitchFamily="34" charset="0"/>
              </a:rPr>
              <a:t>Oil, OE-90 (gal).</a:t>
            </a:r>
          </a:p>
          <a:p>
            <a:r>
              <a:rPr lang="en-US" sz="2000" u="none" dirty="0" smtClean="0">
                <a:latin typeface="Arial" pitchFamily="34" charset="0"/>
                <a:cs typeface="Arial" pitchFamily="34" charset="0"/>
              </a:rPr>
              <a:t>Line 8: </a:t>
            </a:r>
            <a:r>
              <a:rPr lang="en-US" sz="2000" b="0" u="none" dirty="0" smtClean="0">
                <a:latin typeface="Arial" pitchFamily="34" charset="0"/>
                <a:cs typeface="Arial" pitchFamily="34" charset="0"/>
              </a:rPr>
              <a:t>Antifreeze (gal).</a:t>
            </a:r>
          </a:p>
          <a:p>
            <a:r>
              <a:rPr lang="en-US" sz="2000" u="none" dirty="0" smtClean="0">
                <a:latin typeface="Arial" pitchFamily="34" charset="0"/>
                <a:cs typeface="Arial" pitchFamily="34" charset="0"/>
              </a:rPr>
              <a:t>Line 9: </a:t>
            </a:r>
            <a:r>
              <a:rPr lang="en-US" sz="2000" b="0" u="none" dirty="0" smtClean="0">
                <a:latin typeface="Arial" pitchFamily="34" charset="0"/>
                <a:cs typeface="Arial" pitchFamily="34" charset="0"/>
              </a:rPr>
              <a:t>Brake fluid (gal).</a:t>
            </a:r>
          </a:p>
          <a:p>
            <a:r>
              <a:rPr lang="en-US" sz="2000" u="none" dirty="0" smtClean="0">
                <a:latin typeface="Arial" pitchFamily="34" charset="0"/>
                <a:cs typeface="Arial" pitchFamily="34" charset="0"/>
              </a:rPr>
              <a:t>Line 10: </a:t>
            </a:r>
            <a:r>
              <a:rPr lang="en-US" sz="2000" b="0" u="none" dirty="0" smtClean="0">
                <a:latin typeface="Arial" pitchFamily="34" charset="0"/>
                <a:cs typeface="Arial" pitchFamily="34" charset="0"/>
              </a:rPr>
              <a:t>Hydraulic fluid, OHA (qt).</a:t>
            </a:r>
          </a:p>
        </p:txBody>
      </p:sp>
      <p:sp>
        <p:nvSpPr>
          <p:cNvPr id="8" name="TextBox 7"/>
          <p:cNvSpPr txBox="1"/>
          <p:nvPr/>
        </p:nvSpPr>
        <p:spPr>
          <a:xfrm>
            <a:off x="3496296" y="5285125"/>
            <a:ext cx="3514104" cy="4093428"/>
          </a:xfrm>
          <a:prstGeom prst="rect">
            <a:avLst/>
          </a:prstGeom>
          <a:noFill/>
        </p:spPr>
        <p:txBody>
          <a:bodyPr wrap="none" rtlCol="0">
            <a:spAutoFit/>
          </a:bodyPr>
          <a:lstStyle/>
          <a:p>
            <a:r>
              <a:rPr lang="en-US" sz="2000" u="none" dirty="0" smtClean="0">
                <a:latin typeface="Arial" pitchFamily="34" charset="0"/>
                <a:cs typeface="Arial" pitchFamily="34" charset="0"/>
              </a:rPr>
              <a:t>Line 11: </a:t>
            </a:r>
            <a:r>
              <a:rPr lang="en-US" sz="2000" b="0" u="none" dirty="0" smtClean="0">
                <a:latin typeface="Arial" pitchFamily="34" charset="0"/>
                <a:cs typeface="Arial" pitchFamily="34" charset="0"/>
              </a:rPr>
              <a:t>Hydraulic fluid, </a:t>
            </a:r>
          </a:p>
          <a:p>
            <a:r>
              <a:rPr lang="en-US" sz="2000" b="0" u="none" dirty="0" smtClean="0">
                <a:latin typeface="Arial" pitchFamily="34" charset="0"/>
                <a:cs typeface="Arial" pitchFamily="34" charset="0"/>
              </a:rPr>
              <a:t>	OHT (qt).</a:t>
            </a:r>
          </a:p>
          <a:p>
            <a:r>
              <a:rPr lang="en-US" sz="2000" u="none" dirty="0" smtClean="0">
                <a:latin typeface="Arial" pitchFamily="34" charset="0"/>
                <a:cs typeface="Arial" pitchFamily="34" charset="0"/>
              </a:rPr>
              <a:t>Line 12: </a:t>
            </a:r>
            <a:r>
              <a:rPr lang="en-US" sz="2000" b="0" u="none" dirty="0" smtClean="0">
                <a:latin typeface="Arial" pitchFamily="34" charset="0"/>
                <a:cs typeface="Arial" pitchFamily="34" charset="0"/>
              </a:rPr>
              <a:t>Hydraulic fluid, </a:t>
            </a:r>
          </a:p>
          <a:p>
            <a:r>
              <a:rPr lang="en-US" sz="2000" b="0" u="none" dirty="0" smtClean="0">
                <a:latin typeface="Arial" pitchFamily="34" charset="0"/>
                <a:cs typeface="Arial" pitchFamily="34" charset="0"/>
              </a:rPr>
              <a:t>	FRH (qt).</a:t>
            </a:r>
          </a:p>
          <a:p>
            <a:r>
              <a:rPr lang="en-US" sz="2000" u="none" dirty="0" smtClean="0">
                <a:latin typeface="Arial" pitchFamily="34" charset="0"/>
                <a:cs typeface="Arial" pitchFamily="34" charset="0"/>
              </a:rPr>
              <a:t>Line 13: </a:t>
            </a:r>
            <a:r>
              <a:rPr lang="en-US" sz="2000" b="0" u="none" dirty="0" smtClean="0">
                <a:latin typeface="Arial" pitchFamily="34" charset="0"/>
                <a:cs typeface="Arial" pitchFamily="34" charset="0"/>
              </a:rPr>
              <a:t>Oil, penetrating (qt).</a:t>
            </a:r>
          </a:p>
          <a:p>
            <a:r>
              <a:rPr lang="en-US" sz="2000" u="none" dirty="0" smtClean="0">
                <a:latin typeface="Arial" pitchFamily="34" charset="0"/>
                <a:cs typeface="Arial" pitchFamily="34" charset="0"/>
              </a:rPr>
              <a:t>Line 14: </a:t>
            </a:r>
            <a:r>
              <a:rPr lang="en-US" sz="2000" b="0" u="none" dirty="0" smtClean="0">
                <a:latin typeface="Arial" pitchFamily="34" charset="0"/>
                <a:cs typeface="Arial" pitchFamily="34" charset="0"/>
              </a:rPr>
              <a:t>Oil, PL-special (qt).</a:t>
            </a:r>
          </a:p>
          <a:p>
            <a:r>
              <a:rPr lang="en-US" sz="2000" u="none" dirty="0" smtClean="0">
                <a:latin typeface="Arial" pitchFamily="34" charset="0"/>
                <a:cs typeface="Arial" pitchFamily="34" charset="0"/>
              </a:rPr>
              <a:t>Line 15: </a:t>
            </a:r>
            <a:r>
              <a:rPr lang="en-US" sz="2000" b="0" u="none" dirty="0" smtClean="0">
                <a:latin typeface="Arial" pitchFamily="34" charset="0"/>
                <a:cs typeface="Arial" pitchFamily="34" charset="0"/>
              </a:rPr>
              <a:t>Oil, PL-medium (qt).</a:t>
            </a:r>
          </a:p>
          <a:p>
            <a:r>
              <a:rPr lang="en-US" sz="2000" u="none" dirty="0" smtClean="0">
                <a:latin typeface="Arial" pitchFamily="34" charset="0"/>
                <a:cs typeface="Arial" pitchFamily="34" charset="0"/>
              </a:rPr>
              <a:t>Line 16: </a:t>
            </a:r>
            <a:r>
              <a:rPr lang="en-US" sz="2000" b="0" u="none" dirty="0" smtClean="0">
                <a:latin typeface="Arial" pitchFamily="34" charset="0"/>
                <a:cs typeface="Arial" pitchFamily="34" charset="0"/>
              </a:rPr>
              <a:t>Bore cleaner (gal).</a:t>
            </a:r>
          </a:p>
          <a:p>
            <a:r>
              <a:rPr lang="en-US" sz="2000" u="none" dirty="0" smtClean="0">
                <a:latin typeface="Arial" pitchFamily="34" charset="0"/>
                <a:cs typeface="Arial" pitchFamily="34" charset="0"/>
              </a:rPr>
              <a:t>Line 17: </a:t>
            </a:r>
            <a:r>
              <a:rPr lang="en-US" sz="2000" b="0" u="none" dirty="0" smtClean="0">
                <a:latin typeface="Arial" pitchFamily="34" charset="0"/>
                <a:cs typeface="Arial" pitchFamily="34" charset="0"/>
              </a:rPr>
              <a:t>Oil, LSA (qt).</a:t>
            </a:r>
          </a:p>
          <a:p>
            <a:r>
              <a:rPr lang="en-US" sz="2000" u="none" dirty="0" smtClean="0">
                <a:latin typeface="Arial" pitchFamily="34" charset="0"/>
                <a:cs typeface="Arial" pitchFamily="34" charset="0"/>
              </a:rPr>
              <a:t>Line 18: </a:t>
            </a:r>
            <a:r>
              <a:rPr lang="en-US" sz="2000" b="0" u="none" dirty="0" smtClean="0">
                <a:latin typeface="Arial" pitchFamily="34" charset="0"/>
                <a:cs typeface="Arial" pitchFamily="34" charset="0"/>
              </a:rPr>
              <a:t>Grease, GAA (lb).</a:t>
            </a:r>
          </a:p>
          <a:p>
            <a:r>
              <a:rPr lang="en-US" sz="2000" u="none" dirty="0" smtClean="0">
                <a:latin typeface="Arial" pitchFamily="34" charset="0"/>
                <a:cs typeface="Arial" pitchFamily="34" charset="0"/>
              </a:rPr>
              <a:t>Line 19: </a:t>
            </a:r>
            <a:r>
              <a:rPr lang="en-US" sz="2000" b="0" u="none" dirty="0" smtClean="0">
                <a:latin typeface="Arial" pitchFamily="34" charset="0"/>
                <a:cs typeface="Arial" pitchFamily="34" charset="0"/>
              </a:rPr>
              <a:t>Grease, wheel</a:t>
            </a:r>
          </a:p>
          <a:p>
            <a:r>
              <a:rPr lang="en-US" sz="2000" u="none" dirty="0" smtClean="0">
                <a:latin typeface="Arial" pitchFamily="34" charset="0"/>
                <a:cs typeface="Arial" pitchFamily="34" charset="0"/>
              </a:rPr>
              <a:t>Line 20: </a:t>
            </a:r>
            <a:r>
              <a:rPr lang="en-US" sz="2000" b="0" u="none" dirty="0" smtClean="0">
                <a:latin typeface="Arial" pitchFamily="34" charset="0"/>
                <a:cs typeface="Arial" pitchFamily="34" charset="0"/>
              </a:rPr>
              <a:t>Solvent (gal).</a:t>
            </a:r>
          </a:p>
          <a:p>
            <a:endParaRPr lang="en-US" sz="2000" dirty="0">
              <a:latin typeface="Arial" pitchFamily="34" charset="0"/>
              <a:cs typeface="Arial" pitchFamily="34" charset="0"/>
            </a:endParaRPr>
          </a:p>
        </p:txBody>
      </p:sp>
      <p:cxnSp>
        <p:nvCxnSpPr>
          <p:cNvPr id="11" name="Straight Connector 10"/>
          <p:cNvCxnSpPr>
            <a:stCxn id="9" idx="2"/>
          </p:cNvCxnSpPr>
          <p:nvPr/>
        </p:nvCxnSpPr>
        <p:spPr bwMode="auto">
          <a:xfrm>
            <a:off x="3429000" y="5334000"/>
            <a:ext cx="0" cy="38100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13" name="Rectangle 12"/>
          <p:cNvSpPr>
            <a:spLocks noChangeArrowheads="1"/>
          </p:cNvSpPr>
          <p:nvPr/>
        </p:nvSpPr>
        <p:spPr bwMode="auto">
          <a:xfrm>
            <a:off x="0" y="0"/>
            <a:ext cx="6858000" cy="609600"/>
          </a:xfrm>
          <a:prstGeom prst="rect">
            <a:avLst/>
          </a:prstGeom>
          <a:solidFill>
            <a:srgbClr val="FFFF00"/>
          </a:solidFill>
          <a:ln w="9525">
            <a:solidFill>
              <a:schemeClr val="tx1"/>
            </a:solidFill>
            <a:miter lim="800000"/>
            <a:headEnd/>
            <a:tailEnd/>
          </a:ln>
        </p:spPr>
        <p:txBody>
          <a:bodyPr wrap="none" lIns="91431" tIns="45716" rIns="91431" bIns="45716" anchor="ctr"/>
          <a:lstStyle/>
          <a:p>
            <a:pPr algn="ctr">
              <a:defRPr/>
            </a:pPr>
            <a:r>
              <a:rPr lang="en-US" sz="2300" b="1" i="1" u="none" dirty="0" smtClean="0">
                <a:effectLst>
                  <a:outerShdw blurRad="38100" dist="38100" dir="2700000" algn="tl">
                    <a:srgbClr val="000000">
                      <a:alpha val="43137"/>
                    </a:srgbClr>
                  </a:outerShdw>
                </a:effectLst>
                <a:latin typeface="Arial" pitchFamily="34" charset="0"/>
                <a:cs typeface="Arial" pitchFamily="34" charset="0"/>
              </a:rPr>
              <a:t>Yellow 2– Ammunition Status Report</a:t>
            </a:r>
            <a:endParaRPr lang="en-US" sz="2300" b="1" i="1" u="none" dirty="0">
              <a:effectLst>
                <a:outerShdw blurRad="38100" dist="38100" dir="2700000" algn="tl">
                  <a:srgbClr val="000000">
                    <a:alpha val="43137"/>
                  </a:srgbClr>
                </a:outerShdw>
              </a:effectLst>
              <a:latin typeface="Arial" pitchFamily="34" charset="0"/>
              <a:cs typeface="Arial" pitchFamily="34" charset="0"/>
            </a:endParaRPr>
          </a:p>
        </p:txBody>
      </p:sp>
      <p:sp>
        <p:nvSpPr>
          <p:cNvPr id="14" name="Rectangle 13"/>
          <p:cNvSpPr/>
          <p:nvPr/>
        </p:nvSpPr>
        <p:spPr>
          <a:xfrm>
            <a:off x="0" y="609600"/>
            <a:ext cx="6858000" cy="1323439"/>
          </a:xfrm>
          <a:prstGeom prst="rect">
            <a:avLst/>
          </a:prstGeom>
        </p:spPr>
        <p:txBody>
          <a:bodyPr wrap="square">
            <a:spAutoFit/>
          </a:bodyPr>
          <a:lstStyle/>
          <a:p>
            <a:r>
              <a:rPr lang="en-US" sz="2000" b="0" u="none" dirty="0" smtClean="0">
                <a:latin typeface="Arial" pitchFamily="34" charset="0"/>
                <a:cs typeface="Arial" pitchFamily="34" charset="0"/>
              </a:rPr>
              <a:t>GREEN: 90% or more on hand, all ammunition types.</a:t>
            </a:r>
          </a:p>
          <a:p>
            <a:r>
              <a:rPr lang="en-US" sz="2000" b="0" u="none" dirty="0" smtClean="0">
                <a:latin typeface="Arial" pitchFamily="34" charset="0"/>
                <a:cs typeface="Arial" pitchFamily="34" charset="0"/>
              </a:rPr>
              <a:t>AMBER: 80% to 89% on hand, all ammunition types.</a:t>
            </a:r>
          </a:p>
          <a:p>
            <a:r>
              <a:rPr lang="en-US" sz="2000" b="0" u="none" dirty="0" smtClean="0">
                <a:latin typeface="Arial" pitchFamily="34" charset="0"/>
                <a:cs typeface="Arial" pitchFamily="34" charset="0"/>
              </a:rPr>
              <a:t>RED: 60% to 79% on hand, all ammunition types.</a:t>
            </a:r>
          </a:p>
          <a:p>
            <a:r>
              <a:rPr lang="en-US" sz="2000" b="0" u="none" dirty="0" smtClean="0">
                <a:latin typeface="Arial" pitchFamily="34" charset="0"/>
                <a:cs typeface="Arial" pitchFamily="34" charset="0"/>
              </a:rPr>
              <a:t>BLACK: 59% or less on hand, all ammunition types.</a:t>
            </a:r>
            <a:endParaRPr lang="en-US" sz="2000" b="0" u="none"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6858000" cy="609600"/>
          </a:xfrm>
          <a:prstGeom prst="rect">
            <a:avLst/>
          </a:prstGeom>
          <a:solidFill>
            <a:srgbClr val="FF0000"/>
          </a:solidFill>
          <a:ln w="9525">
            <a:solidFill>
              <a:schemeClr val="tx1"/>
            </a:solidFill>
            <a:miter lim="800000"/>
            <a:headEnd/>
            <a:tailEnd/>
          </a:ln>
        </p:spPr>
        <p:txBody>
          <a:bodyPr wrap="none" lIns="91431" tIns="45716" rIns="91431" bIns="45716" anchor="ctr"/>
          <a:lstStyle/>
          <a:p>
            <a:pPr algn="ctr">
              <a:defRPr/>
            </a:pPr>
            <a:r>
              <a:rPr lang="en-US" sz="2300" b="1" i="1" u="none"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Red 1 – Personnel Report</a:t>
            </a:r>
            <a:endParaRPr lang="en-US" sz="2300" b="1" i="1" u="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Rectangle 3"/>
          <p:cNvSpPr>
            <a:spLocks noChangeArrowheads="1"/>
          </p:cNvSpPr>
          <p:nvPr/>
        </p:nvSpPr>
        <p:spPr bwMode="auto">
          <a:xfrm>
            <a:off x="1" y="903029"/>
            <a:ext cx="6858000" cy="7263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defTabSz="914400" rtl="0" eaLnBrk="1" fontAlgn="base" latinLnBrk="0" hangingPunct="1">
              <a:lnSpc>
                <a:spcPct val="100000"/>
              </a:lnSpc>
              <a:spcBef>
                <a:spcPct val="0"/>
              </a:spcBef>
              <a:spcAft>
                <a:spcPct val="0"/>
              </a:spcAft>
              <a:buClrTx/>
              <a:buSzTx/>
              <a:buFontTx/>
              <a:buNone/>
              <a:tabLst>
                <a:tab pos="0" algn="l"/>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PURPOSE.  Reports personnel status to higher headquarters and provides a tool for requisitioning new personnel.</a:t>
            </a:r>
          </a:p>
          <a:p>
            <a:pPr marL="0" marR="0" lvl="2" defTabSz="914400" rtl="0" eaLnBrk="0" fontAlgn="base" latinLnBrk="0" hangingPunct="0">
              <a:lnSpc>
                <a:spcPct val="100000"/>
              </a:lnSpc>
              <a:spcBef>
                <a:spcPct val="0"/>
              </a:spcBef>
              <a:spcAft>
                <a:spcPct val="0"/>
              </a:spcAft>
              <a:buClrTx/>
              <a:buSzTx/>
              <a:tabLst>
                <a:tab pos="0" algn="l"/>
              </a:tabLst>
            </a:pPr>
            <a:endPar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2" defTabSz="914400" rtl="0" eaLnBrk="0" fontAlgn="base" latinLnBrk="0" hangingPunct="0">
              <a:lnSpc>
                <a:spcPct val="100000"/>
              </a:lnSpc>
              <a:spcBef>
                <a:spcPct val="0"/>
              </a:spcBef>
              <a:spcAft>
                <a:spcPct val="0"/>
              </a:spcAft>
              <a:buClrTx/>
              <a:buSzTx/>
              <a:tabLst>
                <a:tab pos="0" algn="l"/>
              </a:tabLst>
            </a:pPr>
            <a:r>
              <a:rPr lang="en-US" sz="1600" dirty="0" smtClean="0">
                <a:latin typeface="Arial" pitchFamily="34" charset="0"/>
                <a:ea typeface="Times New Roman" pitchFamily="18" charset="0"/>
                <a:cs typeface="Arial" pitchFamily="34" charset="0"/>
              </a:rPr>
              <a:t>MEANS:</a:t>
            </a:r>
          </a:p>
          <a:p>
            <a:pPr marL="0" marR="0" lvl="2" defTabSz="914400" rtl="0" eaLnBrk="0" fontAlgn="base" latinLnBrk="0" hangingPunct="0">
              <a:lnSpc>
                <a:spcPct val="100000"/>
              </a:lnSpc>
              <a:spcBef>
                <a:spcPct val="0"/>
              </a:spcBef>
              <a:spcAft>
                <a:spcPct val="0"/>
              </a:spcAft>
              <a:buClrTx/>
              <a:buSzTx/>
              <a:tabLst>
                <a:tab pos="0" algn="l"/>
              </a:tabLst>
            </a:pPr>
            <a:r>
              <a:rPr lang="en-US" sz="1600" dirty="0" smtClean="0">
                <a:latin typeface="Arial" pitchFamily="34" charset="0"/>
                <a:ea typeface="Times New Roman" pitchFamily="18" charset="0"/>
                <a:cs typeface="Arial" pitchFamily="34" charset="0"/>
              </a:rPr>
              <a:t>Troop to Squadron: Primary- FBCB2 to TOC and CTCP (Digital Format); Alternate- FM A&amp;L</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Squadron to BCT: Primary- FBCB2 (Roll-up of Digital Reports); Alternate-</a:t>
            </a:r>
            <a:r>
              <a:rPr kumimoji="0" lang="en-US" sz="1600" b="0" i="0" u="none" strike="noStrike" cap="none" normalizeH="0" dirty="0" smtClean="0">
                <a:ln>
                  <a:noFill/>
                </a:ln>
                <a:solidFill>
                  <a:schemeClr val="tx1"/>
                </a:solidFill>
                <a:effectLst/>
                <a:latin typeface="Arial" pitchFamily="34" charset="0"/>
                <a:ea typeface="Times New Roman" pitchFamily="18" charset="0"/>
                <a:cs typeface="Arial" pitchFamily="34" charset="0"/>
              </a:rPr>
              <a:t> FM A&amp;L</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117475" marR="0" lvl="2" indent="-117475" defTabSz="914400" rtl="0" eaLnBrk="0" fontAlgn="base" latinLnBrk="0" hangingPunct="0">
              <a:lnSpc>
                <a:spcPct val="100000"/>
              </a:lnSpc>
              <a:spcBef>
                <a:spcPct val="0"/>
              </a:spcBef>
              <a:spcAft>
                <a:spcPct val="0"/>
              </a:spcAft>
              <a:buClrTx/>
              <a:buSzTx/>
              <a:tabLst>
                <a:tab pos="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Analog Format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0" algn="l"/>
              </a:tabLst>
            </a:pPr>
            <a:endPar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UBMITTED BY LINE IN SLANT FORMAT BY OFFICER/WARRANT/ENLISTED</a:t>
            </a:r>
          </a:p>
          <a:p>
            <a:pPr marL="0" marR="0" lvl="0" indent="0" defTabSz="914400" rtl="0" eaLnBrk="0" fontAlgn="base" latinLnBrk="0" hangingPunct="0">
              <a:lnSpc>
                <a:spcPct val="100000"/>
              </a:lnSpc>
              <a:spcBef>
                <a:spcPct val="0"/>
              </a:spcBef>
              <a:spcAft>
                <a:spcPct val="0"/>
              </a:spcAft>
              <a:buClrTx/>
              <a:buSzTx/>
              <a:buFontTx/>
              <a:buNone/>
              <a:tabLst>
                <a:tab pos="0" algn="l"/>
              </a:tabLst>
            </a:pP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LINE</a:t>
            </a:r>
            <a:r>
              <a:rPr kumimoji="0" lang="en-US" sz="16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ITEM					EXAMPLE</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UNIT/DTG</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PERSONNEL ASSIGNED				5/0/86</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PERSONNEL ATTACHED				0/0/7</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PERSONNEL DETACHED				0/0/4</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TOTAL PERSONNEL				5/0/89</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TOTAL PERSONNEL PRESENT FOR DUTY 		5/0/75</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WOUNDED IN ACTION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KILLED IN ACTION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MISSING IN ACTION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PERSONNEL ON LEAVE/PASS			0/0/2</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PERSONNEL TDY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PERSONNEL AWOL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PERSONNEL ON REAR DETACHMENT		0/0/12</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PERSONNEL REPLACEMENTS REQUIRED</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(RANK/SPECIALTY/QUANTITY)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152400" y="1688113"/>
            <a:ext cx="6400800" cy="7455887"/>
          </a:xfrm>
          <a:prstGeom prst="rect">
            <a:avLst/>
          </a:prstGeom>
          <a:noFill/>
        </p:spPr>
        <p:txBody>
          <a:bodyPr wrap="square" rtlCol="0">
            <a:spAutoFit/>
          </a:bodyPr>
          <a:lstStyle/>
          <a:p>
            <a:r>
              <a:rPr lang="en-US" sz="1200" u="none" dirty="0" smtClean="0">
                <a:latin typeface="Arial" pitchFamily="34" charset="0"/>
                <a:cs typeface="Arial" pitchFamily="34" charset="0"/>
              </a:rPr>
              <a:t>LINE 1. Location of pickup site (grid coordinates)</a:t>
            </a:r>
          </a:p>
          <a:p>
            <a:pPr lvl="3" indent="-1371600"/>
            <a:r>
              <a:rPr lang="en-US" sz="1200" u="none" dirty="0" smtClean="0">
                <a:latin typeface="Arial" pitchFamily="34" charset="0"/>
                <a:cs typeface="Arial" pitchFamily="34" charset="0"/>
              </a:rPr>
              <a:t>LINE 2. Radio Frequency (your call sign and suffix)</a:t>
            </a:r>
          </a:p>
          <a:p>
            <a:pPr lvl="3" indent="-1371600"/>
            <a:r>
              <a:rPr lang="en-US" sz="1200" u="none" dirty="0" smtClean="0">
                <a:latin typeface="Arial" pitchFamily="34" charset="0"/>
                <a:cs typeface="Arial" pitchFamily="34" charset="0"/>
              </a:rPr>
              <a:t>LINE 3. Number of patients by precedence:</a:t>
            </a:r>
          </a:p>
          <a:p>
            <a:pPr marL="1371600" lvl="4" indent="-1031875"/>
            <a:r>
              <a:rPr lang="en-US" sz="1200" u="none" dirty="0" smtClean="0">
                <a:latin typeface="Arial" pitchFamily="34" charset="0"/>
                <a:cs typeface="Arial" pitchFamily="34" charset="0"/>
              </a:rPr>
              <a:t>Urgent (save life, limb, eyesight w/</a:t>
            </a:r>
            <a:r>
              <a:rPr lang="en-US" sz="1200" u="none" dirty="0" err="1" smtClean="0">
                <a:latin typeface="Arial" pitchFamily="34" charset="0"/>
                <a:cs typeface="Arial" pitchFamily="34" charset="0"/>
              </a:rPr>
              <a:t>i</a:t>
            </a:r>
            <a:r>
              <a:rPr lang="en-US" sz="1200" u="none" dirty="0" smtClean="0">
                <a:latin typeface="Arial" pitchFamily="34" charset="0"/>
                <a:cs typeface="Arial" pitchFamily="34" charset="0"/>
              </a:rPr>
              <a:t> 2 hours)</a:t>
            </a:r>
          </a:p>
          <a:p>
            <a:pPr marL="1371600" lvl="4" indent="-1031875"/>
            <a:r>
              <a:rPr lang="en-US" sz="1200" u="none" dirty="0" smtClean="0">
                <a:latin typeface="Arial" pitchFamily="34" charset="0"/>
                <a:cs typeface="Arial" pitchFamily="34" charset="0"/>
              </a:rPr>
              <a:t>Urgent -Surgical (surgery required to save life and stabilize)</a:t>
            </a:r>
          </a:p>
          <a:p>
            <a:pPr marL="1371600" lvl="4" indent="-1031875"/>
            <a:r>
              <a:rPr lang="en-US" sz="1200" u="none" dirty="0" smtClean="0">
                <a:latin typeface="Arial" pitchFamily="34" charset="0"/>
                <a:cs typeface="Arial" pitchFamily="34" charset="0"/>
              </a:rPr>
              <a:t>Priority (required medical care is not avail, will deteriorate to Urgent within 4 hours)</a:t>
            </a:r>
          </a:p>
          <a:p>
            <a:pPr marL="1371600" lvl="4" indent="-1031875"/>
            <a:r>
              <a:rPr lang="en-US" sz="1200" u="none" dirty="0" smtClean="0">
                <a:latin typeface="Arial" pitchFamily="34" charset="0"/>
                <a:cs typeface="Arial" pitchFamily="34" charset="0"/>
              </a:rPr>
              <a:t>Routine (sick and wounded who require evacuation within 24 hours)</a:t>
            </a:r>
          </a:p>
          <a:p>
            <a:pPr marL="1371600" lvl="4" indent="-1031875"/>
            <a:r>
              <a:rPr lang="en-US" sz="1200" u="none" dirty="0" smtClean="0">
                <a:latin typeface="Arial" pitchFamily="34" charset="0"/>
                <a:cs typeface="Arial" pitchFamily="34" charset="0"/>
              </a:rPr>
              <a:t>Convenience</a:t>
            </a:r>
          </a:p>
          <a:p>
            <a:pPr lvl="3" indent="-1371600"/>
            <a:r>
              <a:rPr lang="en-US" sz="1200" u="none" dirty="0" smtClean="0">
                <a:latin typeface="Arial" pitchFamily="34" charset="0"/>
                <a:cs typeface="Arial" pitchFamily="34" charset="0"/>
              </a:rPr>
              <a:t>LINE 4. Special equipment required</a:t>
            </a:r>
          </a:p>
          <a:p>
            <a:pPr marL="1371600" lvl="4" indent="-1031875"/>
            <a:r>
              <a:rPr lang="en-US" sz="1200" u="none" dirty="0" smtClean="0">
                <a:latin typeface="Arial" pitchFamily="34" charset="0"/>
                <a:cs typeface="Arial" pitchFamily="34" charset="0"/>
              </a:rPr>
              <a:t>None</a:t>
            </a:r>
          </a:p>
          <a:p>
            <a:pPr marL="1371600" lvl="4" indent="-1031875"/>
            <a:r>
              <a:rPr lang="en-US" sz="1200" u="none" dirty="0" smtClean="0">
                <a:latin typeface="Arial" pitchFamily="34" charset="0"/>
                <a:cs typeface="Arial" pitchFamily="34" charset="0"/>
              </a:rPr>
              <a:t>Hoist</a:t>
            </a:r>
          </a:p>
          <a:p>
            <a:pPr marL="1371600" lvl="4" indent="-1031875"/>
            <a:r>
              <a:rPr lang="en-US" sz="1200" u="none" dirty="0" smtClean="0">
                <a:latin typeface="Arial" pitchFamily="34" charset="0"/>
                <a:cs typeface="Arial" pitchFamily="34" charset="0"/>
              </a:rPr>
              <a:t>Extraction</a:t>
            </a:r>
          </a:p>
          <a:p>
            <a:pPr marL="1371600" lvl="4" indent="-1031875"/>
            <a:r>
              <a:rPr lang="en-US" sz="1200" u="none" dirty="0" smtClean="0">
                <a:latin typeface="Arial" pitchFamily="34" charset="0"/>
                <a:cs typeface="Arial" pitchFamily="34" charset="0"/>
              </a:rPr>
              <a:t>Ventilator</a:t>
            </a:r>
          </a:p>
          <a:p>
            <a:pPr lvl="3" indent="-1371600"/>
            <a:r>
              <a:rPr lang="en-US" sz="1200" u="none" dirty="0" smtClean="0">
                <a:latin typeface="Arial" pitchFamily="34" charset="0"/>
                <a:cs typeface="Arial" pitchFamily="34" charset="0"/>
              </a:rPr>
              <a:t>LINE 5. Number of patients by type</a:t>
            </a:r>
          </a:p>
          <a:p>
            <a:pPr marL="1371600" lvl="4" indent="-1031875"/>
            <a:r>
              <a:rPr lang="en-US" sz="1200" u="none" dirty="0" smtClean="0">
                <a:latin typeface="Arial" pitchFamily="34" charset="0"/>
                <a:cs typeface="Arial" pitchFamily="34" charset="0"/>
              </a:rPr>
              <a:t>L + # patients - Litter</a:t>
            </a:r>
          </a:p>
          <a:p>
            <a:pPr marL="1371600" lvl="4" indent="-1031875"/>
            <a:r>
              <a:rPr lang="en-US" sz="1200" u="none" dirty="0" smtClean="0">
                <a:latin typeface="Arial" pitchFamily="34" charset="0"/>
                <a:cs typeface="Arial" pitchFamily="34" charset="0"/>
              </a:rPr>
              <a:t>A + # patients - Ambulatory</a:t>
            </a:r>
          </a:p>
          <a:p>
            <a:pPr lvl="3" indent="-1371600"/>
            <a:r>
              <a:rPr lang="en-US" sz="1200" u="none" dirty="0" smtClean="0">
                <a:latin typeface="Arial" pitchFamily="34" charset="0"/>
                <a:cs typeface="Arial" pitchFamily="34" charset="0"/>
              </a:rPr>
              <a:t>LINE 6. Security of pick up site</a:t>
            </a:r>
          </a:p>
          <a:p>
            <a:pPr marL="1371600" lvl="4" indent="-1031875"/>
            <a:r>
              <a:rPr lang="en-US" sz="1200" u="none" dirty="0" smtClean="0">
                <a:latin typeface="Arial" pitchFamily="34" charset="0"/>
                <a:cs typeface="Arial" pitchFamily="34" charset="0"/>
              </a:rPr>
              <a:t>N - no enemy troops in area</a:t>
            </a:r>
          </a:p>
          <a:p>
            <a:pPr marL="1371600" lvl="4" indent="-1031875"/>
            <a:r>
              <a:rPr lang="en-US" sz="1200" u="none" dirty="0" smtClean="0">
                <a:latin typeface="Arial" pitchFamily="34" charset="0"/>
                <a:cs typeface="Arial" pitchFamily="34" charset="0"/>
              </a:rPr>
              <a:t>P - possible enemy troops</a:t>
            </a:r>
          </a:p>
          <a:p>
            <a:pPr marL="1371600" lvl="4" indent="-1031875"/>
            <a:r>
              <a:rPr lang="en-US" sz="1200" u="none" dirty="0" smtClean="0">
                <a:latin typeface="Arial" pitchFamily="34" charset="0"/>
                <a:cs typeface="Arial" pitchFamily="34" charset="0"/>
              </a:rPr>
              <a:t>E - enemy troops in area, approach with caution</a:t>
            </a:r>
          </a:p>
          <a:p>
            <a:pPr marL="1371600" lvl="4" indent="-1031875"/>
            <a:r>
              <a:rPr lang="en-US" sz="1200" u="none" dirty="0" smtClean="0">
                <a:latin typeface="Arial" pitchFamily="34" charset="0"/>
                <a:cs typeface="Arial" pitchFamily="34" charset="0"/>
              </a:rPr>
              <a:t>X - enemy troops in area, armed escort required</a:t>
            </a:r>
          </a:p>
          <a:p>
            <a:pPr lvl="3" indent="-1371600"/>
            <a:r>
              <a:rPr lang="en-US" sz="1200" u="none" dirty="0" smtClean="0">
                <a:latin typeface="Arial" pitchFamily="34" charset="0"/>
                <a:cs typeface="Arial" pitchFamily="34" charset="0"/>
              </a:rPr>
              <a:t>LINE 7. Method of marking pickup site (LZ)</a:t>
            </a:r>
          </a:p>
          <a:p>
            <a:pPr marL="1371600" lvl="4" indent="-1031875"/>
            <a:r>
              <a:rPr lang="en-US" sz="1200" u="none" dirty="0" smtClean="0">
                <a:latin typeface="Arial" pitchFamily="34" charset="0"/>
                <a:cs typeface="Arial" pitchFamily="34" charset="0"/>
              </a:rPr>
              <a:t>panels</a:t>
            </a:r>
          </a:p>
          <a:p>
            <a:pPr marL="1371600" lvl="4" indent="-1031875"/>
            <a:r>
              <a:rPr lang="en-US" sz="1200" u="none" dirty="0" smtClean="0">
                <a:latin typeface="Arial" pitchFamily="34" charset="0"/>
                <a:cs typeface="Arial" pitchFamily="34" charset="0"/>
              </a:rPr>
              <a:t>Pyrotechnic signal</a:t>
            </a:r>
          </a:p>
          <a:p>
            <a:pPr marL="1371600" lvl="4" indent="-1031875"/>
            <a:r>
              <a:rPr lang="en-US" sz="1200" u="none" dirty="0" smtClean="0">
                <a:latin typeface="Arial" pitchFamily="34" charset="0"/>
                <a:cs typeface="Arial" pitchFamily="34" charset="0"/>
              </a:rPr>
              <a:t>Smoke signal</a:t>
            </a:r>
          </a:p>
          <a:p>
            <a:pPr marL="1371600" lvl="4" indent="-1031875"/>
            <a:r>
              <a:rPr lang="en-US" sz="1200" u="none" dirty="0" smtClean="0">
                <a:latin typeface="Arial" pitchFamily="34" charset="0"/>
                <a:cs typeface="Arial" pitchFamily="34" charset="0"/>
              </a:rPr>
              <a:t>None</a:t>
            </a:r>
          </a:p>
          <a:p>
            <a:pPr marL="1371600" lvl="4" indent="-1031875"/>
            <a:r>
              <a:rPr lang="en-US" sz="1200" u="none" dirty="0" smtClean="0">
                <a:latin typeface="Arial" pitchFamily="34" charset="0"/>
                <a:cs typeface="Arial" pitchFamily="34" charset="0"/>
              </a:rPr>
              <a:t>Other</a:t>
            </a:r>
          </a:p>
          <a:p>
            <a:pPr lvl="3" indent="-1371600"/>
            <a:r>
              <a:rPr lang="en-US" sz="1200" u="none" dirty="0" smtClean="0">
                <a:latin typeface="Arial" pitchFamily="34" charset="0"/>
                <a:cs typeface="Arial" pitchFamily="34" charset="0"/>
              </a:rPr>
              <a:t>LINE 8. Patients nationality and status </a:t>
            </a:r>
          </a:p>
          <a:p>
            <a:pPr marL="1371600" lvl="4" indent="-1031875"/>
            <a:r>
              <a:rPr lang="en-US" sz="1200" u="none" dirty="0" smtClean="0">
                <a:latin typeface="Arial" pitchFamily="34" charset="0"/>
                <a:cs typeface="Arial" pitchFamily="34" charset="0"/>
              </a:rPr>
              <a:t>US military</a:t>
            </a:r>
          </a:p>
          <a:p>
            <a:pPr marL="1371600" lvl="4" indent="-1031875"/>
            <a:r>
              <a:rPr lang="en-US" sz="1200" u="none" dirty="0" smtClean="0">
                <a:latin typeface="Arial" pitchFamily="34" charset="0"/>
                <a:cs typeface="Arial" pitchFamily="34" charset="0"/>
              </a:rPr>
              <a:t>US civilian</a:t>
            </a:r>
          </a:p>
          <a:p>
            <a:pPr marL="1371600" lvl="4" indent="-1031875"/>
            <a:r>
              <a:rPr lang="en-US" sz="1200" u="none" dirty="0" smtClean="0">
                <a:latin typeface="Arial" pitchFamily="34" charset="0"/>
                <a:cs typeface="Arial" pitchFamily="34" charset="0"/>
              </a:rPr>
              <a:t>Non-US military</a:t>
            </a:r>
          </a:p>
          <a:p>
            <a:pPr marL="1371600" lvl="4" indent="-1031875"/>
            <a:r>
              <a:rPr lang="en-US" sz="1200" u="none" dirty="0" smtClean="0">
                <a:latin typeface="Arial" pitchFamily="34" charset="0"/>
                <a:cs typeface="Arial" pitchFamily="34" charset="0"/>
              </a:rPr>
              <a:t>Non-US civilian</a:t>
            </a:r>
          </a:p>
          <a:p>
            <a:pPr marL="1371600" lvl="4" indent="-1031875"/>
            <a:r>
              <a:rPr lang="en-US" sz="1200" u="none" dirty="0" smtClean="0">
                <a:latin typeface="Arial" pitchFamily="34" charset="0"/>
                <a:cs typeface="Arial" pitchFamily="34" charset="0"/>
              </a:rPr>
              <a:t>EPW</a:t>
            </a:r>
          </a:p>
          <a:p>
            <a:pPr lvl="3" indent="-1371600"/>
            <a:r>
              <a:rPr lang="en-US" sz="1200" u="none" dirty="0" smtClean="0">
                <a:latin typeface="Arial" pitchFamily="34" charset="0"/>
                <a:cs typeface="Arial" pitchFamily="34" charset="0"/>
              </a:rPr>
              <a:t> LINE 9. CBRN contamination</a:t>
            </a:r>
          </a:p>
          <a:p>
            <a:pPr marL="1371600" lvl="4" indent="-1031875"/>
            <a:r>
              <a:rPr lang="en-US" sz="1200" u="none" dirty="0" smtClean="0">
                <a:latin typeface="Arial" pitchFamily="34" charset="0"/>
                <a:cs typeface="Arial" pitchFamily="34" charset="0"/>
              </a:rPr>
              <a:t>N – nuclear;  </a:t>
            </a:r>
          </a:p>
          <a:p>
            <a:pPr marL="1371600" lvl="4" indent="-1031875"/>
            <a:r>
              <a:rPr lang="en-US" sz="1200" u="none" dirty="0" smtClean="0">
                <a:latin typeface="Arial" pitchFamily="34" charset="0"/>
                <a:cs typeface="Arial" pitchFamily="34" charset="0"/>
              </a:rPr>
              <a:t>B – biological; </a:t>
            </a:r>
          </a:p>
          <a:p>
            <a:pPr marL="1371600" lvl="4" indent="-1031875"/>
            <a:r>
              <a:rPr lang="en-US" sz="1200" u="none" dirty="0" smtClean="0">
                <a:latin typeface="Arial" pitchFamily="34" charset="0"/>
                <a:cs typeface="Arial" pitchFamily="34" charset="0"/>
              </a:rPr>
              <a:t>C – Chemical; </a:t>
            </a:r>
          </a:p>
          <a:p>
            <a:pPr marL="1371600" lvl="4" indent="-1031875"/>
            <a:r>
              <a:rPr lang="en-US" sz="1200" u="none" dirty="0" smtClean="0">
                <a:latin typeface="Arial" pitchFamily="34" charset="0"/>
                <a:cs typeface="Arial" pitchFamily="34" charset="0"/>
              </a:rPr>
              <a:t>U – Unknown; </a:t>
            </a:r>
          </a:p>
          <a:p>
            <a:pPr marL="1371600" lvl="4" indent="-1031875"/>
            <a:r>
              <a:rPr lang="en-US" sz="1200" u="none" dirty="0" smtClean="0">
                <a:latin typeface="Arial" pitchFamily="34" charset="0"/>
                <a:cs typeface="Arial" pitchFamily="34" charset="0"/>
              </a:rPr>
              <a:t>A - All Clear</a:t>
            </a:r>
            <a:endParaRPr lang="en-US" sz="1050" u="none" dirty="0" smtClean="0">
              <a:latin typeface="Arial" pitchFamily="34" charset="0"/>
              <a:cs typeface="Arial" pitchFamily="34" charset="0"/>
            </a:endParaRPr>
          </a:p>
        </p:txBody>
      </p:sp>
      <p:sp>
        <p:nvSpPr>
          <p:cNvPr id="10" name="TextBox 9"/>
          <p:cNvSpPr txBox="1"/>
          <p:nvPr/>
        </p:nvSpPr>
        <p:spPr>
          <a:xfrm>
            <a:off x="3962400" y="4085898"/>
            <a:ext cx="2893830" cy="5016758"/>
          </a:xfrm>
          <a:prstGeom prst="rect">
            <a:avLst/>
          </a:prstGeom>
          <a:noFill/>
          <a:ln>
            <a:solidFill>
              <a:schemeClr val="tx1"/>
            </a:solidFill>
          </a:ln>
        </p:spPr>
        <p:txBody>
          <a:bodyPr wrap="square" rtlCol="0">
            <a:spAutoFit/>
          </a:bodyPr>
          <a:lstStyle/>
          <a:p>
            <a:r>
              <a:rPr lang="en-US" sz="1000" u="none" dirty="0" smtClean="0">
                <a:latin typeface="Arial" pitchFamily="34" charset="0"/>
                <a:cs typeface="Arial" pitchFamily="34" charset="0"/>
              </a:rPr>
              <a:t>**When air/ground communications are established, the pilot will require the following information from the ground (LZ):  Size of LZ, obstacles (wire, antennas, ditch, and vehicles), wind direction and velocity and the slope of the terrain.</a:t>
            </a:r>
          </a:p>
          <a:p>
            <a:r>
              <a:rPr lang="en-US" sz="1000" u="none" dirty="0" smtClean="0">
                <a:latin typeface="Arial" pitchFamily="34" charset="0"/>
                <a:cs typeface="Arial" pitchFamily="34" charset="0"/>
              </a:rPr>
              <a:t> </a:t>
            </a:r>
          </a:p>
          <a:p>
            <a:pPr marL="0" lvl="2"/>
            <a:r>
              <a:rPr lang="en-US" sz="1000" u="none" dirty="0" smtClean="0">
                <a:latin typeface="Arial" pitchFamily="34" charset="0"/>
                <a:cs typeface="Arial" pitchFamily="34" charset="0"/>
              </a:rPr>
              <a:t>FBCB2 MEDEVAC Message</a:t>
            </a:r>
          </a:p>
          <a:p>
            <a:pPr marL="0" lvl="3"/>
            <a:r>
              <a:rPr lang="en-US" sz="1000" u="none" dirty="0" smtClean="0">
                <a:latin typeface="Arial" pitchFamily="34" charset="0"/>
                <a:cs typeface="Arial" pitchFamily="34" charset="0"/>
              </a:rPr>
              <a:t>The combat MEDEVAC report is used to call for a medical evacuation.  All required fields are provided on this form.  The system allows the user to input up to 17 characters in the call sign and up to 8 characters in the frequency field.  Users should use the call sign and frequency of the platform that will communicate with the MEDEVAC platform.</a:t>
            </a:r>
          </a:p>
          <a:p>
            <a:pPr marL="0" lvl="3"/>
            <a:r>
              <a:rPr lang="en-US" sz="1000" u="none" dirty="0" smtClean="0">
                <a:latin typeface="Arial" pitchFamily="34" charset="0"/>
                <a:cs typeface="Arial" pitchFamily="34" charset="0"/>
              </a:rPr>
              <a:t>Prior to utilizing the combat MEDEVAC, users must enter the Radio Freq and Call Sign for their platform in the “Admin&gt;Platform Settings&gt;Misc” dialog box on the BCOPS screen.  This will allow the software to automatically fill the information in the message.  Users cannot enter this information directly into this form.  Both the call sign and frequency fields are required to be filled in order to send the MEDEVAC message.</a:t>
            </a:r>
          </a:p>
          <a:p>
            <a:pPr marL="0" lvl="3"/>
            <a:r>
              <a:rPr lang="en-US" sz="1000" u="none" dirty="0" smtClean="0">
                <a:latin typeface="Arial" pitchFamily="34" charset="0"/>
                <a:cs typeface="Arial" pitchFamily="34" charset="0"/>
              </a:rPr>
              <a:t>Select the MEDEVAC report from the Combat Messages Box using the MEDEVAC tab.  Fill in the fields using the drop down menus.  Type in the pickup location or use the map or LRF fill options.  Ensure that the Radio Freq and Call Sign are showing.</a:t>
            </a:r>
            <a:endParaRPr lang="en-US" sz="2800" u="none" dirty="0">
              <a:latin typeface="Arial" pitchFamily="34" charset="0"/>
              <a:cs typeface="Arial" pitchFamily="34" charset="0"/>
            </a:endParaRPr>
          </a:p>
        </p:txBody>
      </p:sp>
      <p:sp>
        <p:nvSpPr>
          <p:cNvPr id="14" name="TextBox 13"/>
          <p:cNvSpPr txBox="1"/>
          <p:nvPr/>
        </p:nvSpPr>
        <p:spPr>
          <a:xfrm>
            <a:off x="0" y="0"/>
            <a:ext cx="6858000" cy="461665"/>
          </a:xfrm>
          <a:prstGeom prst="rect">
            <a:avLst/>
          </a:prstGeom>
          <a:solidFill>
            <a:srgbClr val="FF0000"/>
          </a:solidFill>
        </p:spPr>
        <p:txBody>
          <a:bodyPr wrap="square" rtlCol="0">
            <a:spAutoFit/>
          </a:bodyPr>
          <a:lstStyle/>
          <a:p>
            <a:pPr algn="ctr"/>
            <a:r>
              <a:rPr lang="en-US" sz="24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Red 3: 9-LINE MEDEVAC</a:t>
            </a:r>
            <a:endParaRPr lang="en-US" sz="1200" b="1" i="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TextBox 14"/>
          <p:cNvSpPr txBox="1"/>
          <p:nvPr/>
        </p:nvSpPr>
        <p:spPr>
          <a:xfrm>
            <a:off x="0" y="457200"/>
            <a:ext cx="6858000" cy="1169551"/>
          </a:xfrm>
          <a:prstGeom prst="rect">
            <a:avLst/>
          </a:prstGeom>
          <a:noFill/>
          <a:ln>
            <a:solidFill>
              <a:schemeClr val="tx1"/>
            </a:solidFill>
          </a:ln>
        </p:spPr>
        <p:txBody>
          <a:bodyPr wrap="square" rtlCol="0">
            <a:spAutoFit/>
          </a:bodyPr>
          <a:lstStyle/>
          <a:p>
            <a:pPr marL="0" lvl="2"/>
            <a:r>
              <a:rPr lang="en-US" sz="1000" u="none" dirty="0" smtClean="0">
                <a:latin typeface="Arial" pitchFamily="34" charset="0"/>
                <a:cs typeface="Arial" pitchFamily="34" charset="0"/>
              </a:rPr>
              <a:t>PURPOSE.  Requests immediate evacuation of casualties. This is not a notice of an on-going evacuation, but a request for evacuation </a:t>
            </a:r>
            <a:r>
              <a:rPr lang="en-US" sz="1000" u="none" dirty="0" err="1" smtClean="0">
                <a:latin typeface="Arial" pitchFamily="34" charset="0"/>
                <a:cs typeface="Arial" pitchFamily="34" charset="0"/>
              </a:rPr>
              <a:t>assests</a:t>
            </a:r>
            <a:r>
              <a:rPr lang="en-US" sz="1000" u="none" dirty="0" smtClean="0">
                <a:latin typeface="Arial" pitchFamily="34" charset="0"/>
                <a:cs typeface="Arial" pitchFamily="34" charset="0"/>
              </a:rPr>
              <a:t> beyond the organic capability from a established point to a higher level of care.</a:t>
            </a:r>
          </a:p>
          <a:p>
            <a:r>
              <a:rPr lang="en-US" sz="1000" u="none" dirty="0" smtClean="0">
                <a:latin typeface="Arial" pitchFamily="34" charset="0"/>
                <a:cs typeface="Arial" pitchFamily="34" charset="0"/>
              </a:rPr>
              <a:t> </a:t>
            </a:r>
          </a:p>
          <a:p>
            <a:pPr marL="0" lvl="2"/>
            <a:r>
              <a:rPr lang="en-US" sz="1000" u="none" dirty="0" smtClean="0">
                <a:latin typeface="Arial" pitchFamily="34" charset="0"/>
                <a:cs typeface="Arial" pitchFamily="34" charset="0"/>
              </a:rPr>
              <a:t>COMMUNICATION INSTRUCTIONS:  </a:t>
            </a:r>
          </a:p>
          <a:p>
            <a:pPr marL="0" lvl="3"/>
            <a:r>
              <a:rPr lang="en-US" sz="1000" u="none" dirty="0" smtClean="0">
                <a:latin typeface="Arial" pitchFamily="34" charset="0"/>
                <a:cs typeface="Arial" pitchFamily="34" charset="0"/>
              </a:rPr>
              <a:t>Submitted by the fastest means available.  Requests for urgent casualties should always be initiated on FM to get the most rapid response, followed by a digital request.  Routine evacuation request may be sent via FBCB2 MEDEVAC message, but should be accompanied by an FM alert to the primary addressee </a:t>
            </a:r>
            <a:endParaRPr lang="en-US" sz="2800" u="none" dirty="0">
              <a:latin typeface="Arial" pitchFamily="34" charset="0"/>
              <a:cs typeface="Arial" pitchFamily="34" charset="0"/>
            </a:endParaRPr>
          </a:p>
        </p:txBody>
      </p:sp>
      <p:sp>
        <p:nvSpPr>
          <p:cNvPr id="16" name="TextBox 15"/>
          <p:cNvSpPr txBox="1"/>
          <p:nvPr/>
        </p:nvSpPr>
        <p:spPr>
          <a:xfrm>
            <a:off x="3962400" y="3048000"/>
            <a:ext cx="2895600" cy="1031051"/>
          </a:xfrm>
          <a:prstGeom prst="rect">
            <a:avLst/>
          </a:prstGeom>
          <a:noFill/>
          <a:ln>
            <a:solidFill>
              <a:schemeClr val="tx1"/>
            </a:solidFill>
          </a:ln>
        </p:spPr>
        <p:txBody>
          <a:bodyPr wrap="square" rtlCol="0">
            <a:spAutoFit/>
          </a:bodyPr>
          <a:lstStyle/>
          <a:p>
            <a:pPr marL="0" lvl="3"/>
            <a:r>
              <a:rPr lang="en-US" sz="1000" b="1" u="none" dirty="0" smtClean="0">
                <a:latin typeface="Arial" pitchFamily="34" charset="0"/>
                <a:cs typeface="Arial" pitchFamily="34" charset="0"/>
              </a:rPr>
              <a:t>Installation MEDEVAC FM frequencies:</a:t>
            </a:r>
          </a:p>
          <a:p>
            <a:endParaRPr lang="en-US" sz="1000" b="1" u="none" dirty="0" smtClean="0">
              <a:latin typeface="Arial" pitchFamily="34" charset="0"/>
              <a:cs typeface="Arial" pitchFamily="34" charset="0"/>
            </a:endParaRPr>
          </a:p>
          <a:p>
            <a:r>
              <a:rPr lang="en-US" sz="1000" b="1" u="none" dirty="0" smtClean="0">
                <a:latin typeface="Arial" pitchFamily="34" charset="0"/>
                <a:cs typeface="Arial" pitchFamily="34" charset="0"/>
              </a:rPr>
              <a:t>FORT WAINWRIGHT MEDEVAC: </a:t>
            </a:r>
            <a:r>
              <a:rPr lang="en-US" sz="1000" b="1" dirty="0" smtClean="0">
                <a:latin typeface="Arial" pitchFamily="34" charset="0"/>
                <a:cs typeface="Arial" pitchFamily="34" charset="0"/>
              </a:rPr>
              <a:t>40.500</a:t>
            </a:r>
            <a:endParaRPr lang="en-US" sz="1000" b="1" u="none" dirty="0" smtClean="0">
              <a:latin typeface="Arial" pitchFamily="34" charset="0"/>
              <a:cs typeface="Arial" pitchFamily="34" charset="0"/>
            </a:endParaRPr>
          </a:p>
          <a:p>
            <a:r>
              <a:rPr lang="en-US" sz="1000" b="1" dirty="0" smtClean="0">
                <a:latin typeface="Arial" pitchFamily="34" charset="0"/>
                <a:cs typeface="Arial" pitchFamily="34" charset="0"/>
              </a:rPr>
              <a:t>FORT IRWIN MEDEVAC:  38.900</a:t>
            </a:r>
            <a:endParaRPr lang="en-US" sz="1050" u="none" dirty="0" smtClean="0">
              <a:latin typeface="Arial" pitchFamily="34" charset="0"/>
              <a:cs typeface="Arial" pitchFamily="34" charset="0"/>
            </a:endParaRPr>
          </a:p>
          <a:p>
            <a:r>
              <a:rPr lang="en-US" sz="1050" u="none" dirty="0" smtClean="0">
                <a:latin typeface="Arial" pitchFamily="34" charset="0"/>
                <a:cs typeface="Arial" pitchFamily="34" charset="0"/>
              </a:rPr>
              <a:t>While deployed, seek higher headquarters guidance for frequencies.</a:t>
            </a:r>
            <a:endParaRPr lang="en-US" sz="1050" b="1" u="none"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a:spLocks noChangeArrowheads="1"/>
          </p:cNvSpPr>
          <p:nvPr/>
        </p:nvSpPr>
        <p:spPr bwMode="auto">
          <a:xfrm>
            <a:off x="0" y="0"/>
            <a:ext cx="6858000" cy="609600"/>
          </a:xfrm>
          <a:prstGeom prst="rect">
            <a:avLst/>
          </a:prstGeom>
          <a:solidFill>
            <a:srgbClr val="FF0000"/>
          </a:solidFill>
          <a:ln w="9525">
            <a:solidFill>
              <a:schemeClr val="tx1"/>
            </a:solidFill>
            <a:miter lim="800000"/>
            <a:headEnd/>
            <a:tailEnd/>
          </a:ln>
        </p:spPr>
        <p:txBody>
          <a:bodyPr wrap="none" lIns="91431" tIns="45716" rIns="91431" bIns="45716" anchor="ctr"/>
          <a:lstStyle/>
          <a:p>
            <a:pPr algn="ctr">
              <a:defRPr/>
            </a:pPr>
            <a:r>
              <a:rPr lang="en-US" sz="2300" b="1" i="1" u="none"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Red 2 – Casualty Report</a:t>
            </a:r>
            <a:endParaRPr lang="en-US" sz="2300" b="1" i="1" u="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3" name="Rectangle 1"/>
          <p:cNvSpPr>
            <a:spLocks noChangeArrowheads="1"/>
          </p:cNvSpPr>
          <p:nvPr/>
        </p:nvSpPr>
        <p:spPr bwMode="auto">
          <a:xfrm>
            <a:off x="0" y="609600"/>
            <a:ext cx="6858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i="0" u="sng" strike="noStrike" cap="none" normalizeH="0" baseline="0" dirty="0" smtClean="0">
                <a:ln>
                  <a:noFill/>
                </a:ln>
                <a:solidFill>
                  <a:srgbClr val="000000"/>
                </a:solidFill>
                <a:effectLst/>
                <a:latin typeface="Arial" pitchFamily="34" charset="0"/>
                <a:ea typeface="Calibri" pitchFamily="34" charset="0"/>
                <a:cs typeface="Arial" pitchFamily="34" charset="0"/>
              </a:rPr>
              <a:t>FORMAT</a:t>
            </a:r>
            <a:r>
              <a:rPr kumimoji="0" lang="en-US" sz="160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endParaRPr kumimoji="0" lang="en-US" sz="16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1: </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Battle roster number.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2:</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FOXTROT: Body not identified.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3:</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GOLF: MIA.LINE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smtClean="0">
                <a:ln>
                  <a:noFill/>
                </a:ln>
                <a:solidFill>
                  <a:srgbClr val="000000"/>
                </a:solidFill>
                <a:effectLst/>
                <a:latin typeface="Arial" pitchFamily="34" charset="0"/>
                <a:ea typeface="Calibri" pitchFamily="34" charset="0"/>
                <a:cs typeface="Arial" pitchFamily="34" charset="0"/>
              </a:rPr>
              <a:t>LINE 4: </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HOTEL: </a:t>
            </a:r>
            <a:r>
              <a:rPr kumimoji="0" lang="en-US" sz="16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Captured.LINE</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endPar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smtClean="0">
                <a:ln>
                  <a:noFill/>
                </a:ln>
                <a:solidFill>
                  <a:schemeClr val="tx1"/>
                </a:solidFill>
                <a:effectLst/>
                <a:latin typeface="Arial" pitchFamily="34" charset="0"/>
                <a:ea typeface="Calibri" pitchFamily="34" charset="0"/>
                <a:cs typeface="Arial" pitchFamily="34" charset="0"/>
              </a:rPr>
              <a:t>LINE 5: </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INDIA: WIA, slight, hostile </a:t>
            </a:r>
            <a:r>
              <a:rPr kumimoji="0" lang="en-US"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action.LINE</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lvl="0" eaLnBrk="0" hangingPunct="0"/>
            <a:r>
              <a:rPr lang="en-US" sz="1600" u="none" dirty="0" smtClean="0">
                <a:solidFill>
                  <a:srgbClr val="000000"/>
                </a:solidFill>
                <a:latin typeface="Arial" pitchFamily="34" charset="0"/>
                <a:ea typeface="Calibri" pitchFamily="34" charset="0"/>
                <a:cs typeface="Arial" pitchFamily="34" charset="0"/>
              </a:rPr>
              <a:t>LINE 6: </a:t>
            </a:r>
            <a:r>
              <a:rPr lang="en-US" sz="1600" b="0" u="none" dirty="0" smtClean="0">
                <a:solidFill>
                  <a:srgbClr val="000000"/>
                </a:solidFill>
                <a:latin typeface="Arial" pitchFamily="34" charset="0"/>
                <a:ea typeface="Calibri" pitchFamily="34" charset="0"/>
                <a:cs typeface="Arial" pitchFamily="34" charset="0"/>
              </a:rPr>
              <a:t>JULIET: WIA, serious, hostile action. </a:t>
            </a:r>
          </a:p>
          <a:p>
            <a:pPr lvl="0" eaLnBrk="0" hangingPunct="0"/>
            <a:r>
              <a:rPr lang="en-US" sz="1600" u="none" dirty="0" smtClean="0">
                <a:solidFill>
                  <a:srgbClr val="000000"/>
                </a:solidFill>
                <a:latin typeface="Arial" pitchFamily="34" charset="0"/>
                <a:ea typeface="Calibri" pitchFamily="34" charset="0"/>
                <a:cs typeface="Arial" pitchFamily="34" charset="0"/>
              </a:rPr>
              <a:t>LINE 7: </a:t>
            </a:r>
            <a:r>
              <a:rPr lang="en-US" sz="1600" b="0" u="none" dirty="0" smtClean="0">
                <a:solidFill>
                  <a:srgbClr val="000000"/>
                </a:solidFill>
                <a:latin typeface="Arial" pitchFamily="34" charset="0"/>
                <a:ea typeface="Calibri" pitchFamily="34" charset="0"/>
                <a:cs typeface="Arial" pitchFamily="34" charset="0"/>
              </a:rPr>
              <a:t>KILO: WIA, slight, non-hostile action.</a:t>
            </a:r>
          </a:p>
          <a:p>
            <a:pPr lvl="0" eaLnBrk="0" hangingPunct="0"/>
            <a:r>
              <a:rPr lang="en-US" sz="1600" u="none" dirty="0" smtClean="0">
                <a:solidFill>
                  <a:srgbClr val="000000"/>
                </a:solidFill>
                <a:latin typeface="Arial" pitchFamily="34" charset="0"/>
                <a:ea typeface="Calibri" pitchFamily="34" charset="0"/>
                <a:cs typeface="Arial" pitchFamily="34" charset="0"/>
              </a:rPr>
              <a:t>LINE 8: </a:t>
            </a:r>
            <a:r>
              <a:rPr lang="en-US" sz="1600" b="0" u="none" dirty="0" smtClean="0">
                <a:solidFill>
                  <a:srgbClr val="000000"/>
                </a:solidFill>
                <a:latin typeface="Arial" pitchFamily="34" charset="0"/>
                <a:ea typeface="Calibri" pitchFamily="34" charset="0"/>
                <a:cs typeface="Arial" pitchFamily="34" charset="0"/>
              </a:rPr>
              <a:t>LIMA: WIA, serious, non-hostile action.</a:t>
            </a:r>
          </a:p>
          <a:p>
            <a:pPr lvl="0" eaLnBrk="0" hangingPunct="0"/>
            <a:r>
              <a:rPr lang="en-US" sz="1600" u="none" dirty="0" smtClean="0">
                <a:solidFill>
                  <a:srgbClr val="000000"/>
                </a:solidFill>
                <a:latin typeface="Arial" pitchFamily="34" charset="0"/>
                <a:ea typeface="Calibri" pitchFamily="34" charset="0"/>
                <a:cs typeface="Arial" pitchFamily="34" charset="0"/>
              </a:rPr>
              <a:t>LINE 9: </a:t>
            </a:r>
            <a:r>
              <a:rPr lang="en-US" sz="1600" b="0" u="none" dirty="0" smtClean="0">
                <a:solidFill>
                  <a:srgbClr val="000000"/>
                </a:solidFill>
                <a:latin typeface="Arial" pitchFamily="34" charset="0"/>
                <a:ea typeface="Calibri" pitchFamily="34" charset="0"/>
                <a:cs typeface="Arial" pitchFamily="34" charset="0"/>
              </a:rPr>
              <a:t>MIKE: Accident.</a:t>
            </a:r>
          </a:p>
          <a:p>
            <a:pPr lvl="0" eaLnBrk="0" hangingPunct="0"/>
            <a:r>
              <a:rPr lang="en-US" sz="1600" u="none" dirty="0" smtClean="0">
                <a:solidFill>
                  <a:srgbClr val="000000"/>
                </a:solidFill>
                <a:latin typeface="Arial" pitchFamily="34" charset="0"/>
                <a:ea typeface="Calibri" pitchFamily="34" charset="0"/>
                <a:cs typeface="Arial" pitchFamily="34" charset="0"/>
              </a:rPr>
              <a:t>LINE 10: </a:t>
            </a:r>
            <a:r>
              <a:rPr lang="en-US" sz="1600" b="0" u="none" dirty="0" smtClean="0">
                <a:solidFill>
                  <a:srgbClr val="000000"/>
                </a:solidFill>
                <a:latin typeface="Arial" pitchFamily="34" charset="0"/>
                <a:ea typeface="Calibri" pitchFamily="34" charset="0"/>
                <a:cs typeface="Arial" pitchFamily="34" charset="0"/>
              </a:rPr>
              <a:t>Status of evacuation and location to which casualties are evacuated.</a:t>
            </a:r>
          </a:p>
        </p:txBody>
      </p:sp>
      <p:sp>
        <p:nvSpPr>
          <p:cNvPr id="4" name="TextBox 3"/>
          <p:cNvSpPr txBox="1"/>
          <p:nvPr/>
        </p:nvSpPr>
        <p:spPr>
          <a:xfrm>
            <a:off x="0" y="4484906"/>
            <a:ext cx="6950236" cy="4278094"/>
          </a:xfrm>
          <a:prstGeom prst="rect">
            <a:avLst/>
          </a:prstGeom>
          <a:noFill/>
        </p:spPr>
        <p:txBody>
          <a:bodyPr wrap="square" rtlCol="0">
            <a:spAutoFit/>
          </a:bodyPr>
          <a:lstStyle/>
          <a:p>
            <a:pPr indent="228600"/>
            <a:r>
              <a:rPr lang="en-US" sz="1600" dirty="0" smtClean="0">
                <a:solidFill>
                  <a:srgbClr val="000000"/>
                </a:solidFill>
                <a:latin typeface="Arial" pitchFamily="34" charset="0"/>
                <a:cs typeface="Arial" pitchFamily="34" charset="0"/>
              </a:rPr>
              <a:t>PURPLE 1 – DETAINEE REPORT</a:t>
            </a:r>
          </a:p>
          <a:p>
            <a:pPr indent="228600"/>
            <a:r>
              <a:rPr lang="en-US" sz="1600" dirty="0" smtClean="0">
                <a:solidFill>
                  <a:srgbClr val="000000"/>
                </a:solidFill>
                <a:latin typeface="Arial" pitchFamily="34" charset="0"/>
                <a:cs typeface="Arial" pitchFamily="34" charset="0"/>
              </a:rPr>
              <a:t>Purpose: To track the detention of enemy elements</a:t>
            </a:r>
          </a:p>
          <a:p>
            <a:pPr indent="228600"/>
            <a:r>
              <a:rPr lang="en-US" sz="1600" dirty="0" smtClean="0">
                <a:solidFill>
                  <a:srgbClr val="000000"/>
                </a:solidFill>
                <a:latin typeface="Arial" pitchFamily="34" charset="0"/>
                <a:cs typeface="Arial" pitchFamily="34" charset="0"/>
              </a:rPr>
              <a:t>Required:  Immediately upon detention</a:t>
            </a:r>
          </a:p>
          <a:p>
            <a:pPr indent="228600"/>
            <a:r>
              <a:rPr lang="en-US" sz="1600" dirty="0" smtClean="0">
                <a:solidFill>
                  <a:srgbClr val="000000"/>
                </a:solidFill>
                <a:latin typeface="Arial" pitchFamily="34" charset="0"/>
                <a:cs typeface="Arial" pitchFamily="34" charset="0"/>
              </a:rPr>
              <a:t>Transmission: Primary: CPOF</a:t>
            </a:r>
          </a:p>
          <a:p>
            <a:pPr indent="228600"/>
            <a:r>
              <a:rPr lang="en-US" sz="1600" dirty="0" smtClean="0">
                <a:solidFill>
                  <a:srgbClr val="000000"/>
                </a:solidFill>
                <a:latin typeface="Arial" pitchFamily="34" charset="0"/>
                <a:cs typeface="Arial" pitchFamily="34" charset="0"/>
              </a:rPr>
              <a:t>	             Alternate: FM</a:t>
            </a:r>
          </a:p>
          <a:p>
            <a:pPr indent="228600"/>
            <a:r>
              <a:rPr lang="en-US" sz="1600" dirty="0" smtClean="0">
                <a:solidFill>
                  <a:srgbClr val="000000"/>
                </a:solidFill>
                <a:latin typeface="Arial" pitchFamily="34" charset="0"/>
                <a:cs typeface="Arial" pitchFamily="34" charset="0"/>
              </a:rPr>
              <a:t>	             Tertiary: FBCB2 free text</a:t>
            </a:r>
          </a:p>
          <a:p>
            <a:pPr indent="228600"/>
            <a:endParaRPr lang="en-US" sz="1600" dirty="0" smtClean="0">
              <a:solidFill>
                <a:srgbClr val="000000"/>
              </a:solidFill>
              <a:latin typeface="Arial" pitchFamily="34" charset="0"/>
              <a:cs typeface="Arial" pitchFamily="34" charset="0"/>
            </a:endParaRPr>
          </a:p>
          <a:p>
            <a:r>
              <a:rPr lang="en-US" sz="1600" u="none" dirty="0" smtClean="0">
                <a:latin typeface="Arial" pitchFamily="34" charset="0"/>
                <a:cs typeface="Arial" pitchFamily="34" charset="0"/>
              </a:rPr>
              <a:t>LINE 1: </a:t>
            </a:r>
            <a:r>
              <a:rPr lang="en-US" sz="1600" b="0" u="none" dirty="0" smtClean="0">
                <a:latin typeface="Arial" pitchFamily="34" charset="0"/>
                <a:cs typeface="Arial" pitchFamily="34" charset="0"/>
              </a:rPr>
              <a:t>UNIT REPORTING</a:t>
            </a:r>
          </a:p>
          <a:p>
            <a:r>
              <a:rPr lang="en-US" sz="1600" u="none" dirty="0" smtClean="0">
                <a:latin typeface="Arial" pitchFamily="34" charset="0"/>
                <a:cs typeface="Arial" pitchFamily="34" charset="0"/>
              </a:rPr>
              <a:t>LINE 2</a:t>
            </a:r>
            <a:r>
              <a:rPr lang="en-US" sz="1600" b="0" u="none" dirty="0" smtClean="0">
                <a:latin typeface="Arial" pitchFamily="34" charset="0"/>
                <a:cs typeface="Arial" pitchFamily="34" charset="0"/>
              </a:rPr>
              <a:t>: UNIT DETAINING (DOWN TO troop LEVEL)</a:t>
            </a:r>
          </a:p>
          <a:p>
            <a:r>
              <a:rPr lang="en-US" sz="1600" u="none" dirty="0" smtClean="0">
                <a:latin typeface="Arial" pitchFamily="34" charset="0"/>
                <a:cs typeface="Arial" pitchFamily="34" charset="0"/>
              </a:rPr>
              <a:t>LINE 3: </a:t>
            </a:r>
            <a:r>
              <a:rPr lang="en-US" sz="1600" b="0" u="none" dirty="0" smtClean="0">
                <a:latin typeface="Arial" pitchFamily="34" charset="0"/>
                <a:cs typeface="Arial" pitchFamily="34" charset="0"/>
              </a:rPr>
              <a:t>TIME OF REPORT</a:t>
            </a:r>
          </a:p>
          <a:p>
            <a:r>
              <a:rPr lang="en-US" sz="1600" u="none" dirty="0" smtClean="0">
                <a:latin typeface="Arial" pitchFamily="34" charset="0"/>
                <a:cs typeface="Arial" pitchFamily="34" charset="0"/>
              </a:rPr>
              <a:t>LINE 4: </a:t>
            </a:r>
            <a:r>
              <a:rPr lang="en-US" sz="1600" b="0" u="none" dirty="0" smtClean="0">
                <a:latin typeface="Arial" pitchFamily="34" charset="0"/>
                <a:cs typeface="Arial" pitchFamily="34" charset="0"/>
              </a:rPr>
              <a:t>TIME OF DETENTION</a:t>
            </a:r>
            <a:endParaRPr lang="en-US" sz="1600" u="none" dirty="0" smtClean="0">
              <a:latin typeface="Arial" pitchFamily="34" charset="0"/>
              <a:cs typeface="Arial" pitchFamily="34" charset="0"/>
            </a:endParaRPr>
          </a:p>
          <a:p>
            <a:r>
              <a:rPr lang="en-US" sz="1600" u="none" dirty="0" smtClean="0">
                <a:latin typeface="Arial" pitchFamily="34" charset="0"/>
                <a:cs typeface="Arial" pitchFamily="34" charset="0"/>
              </a:rPr>
              <a:t>LINE 5: </a:t>
            </a:r>
            <a:r>
              <a:rPr lang="en-US" sz="1600" b="0" u="none" dirty="0" smtClean="0">
                <a:latin typeface="Arial" pitchFamily="34" charset="0"/>
                <a:cs typeface="Arial" pitchFamily="34" charset="0"/>
              </a:rPr>
              <a:t>LOCATION OF DETENTION</a:t>
            </a:r>
            <a:endParaRPr lang="en-US" sz="1600" u="none" dirty="0" smtClean="0">
              <a:latin typeface="Arial" pitchFamily="34" charset="0"/>
              <a:cs typeface="Arial" pitchFamily="34" charset="0"/>
            </a:endParaRPr>
          </a:p>
          <a:p>
            <a:r>
              <a:rPr lang="en-US" sz="1600" u="none" dirty="0" smtClean="0">
                <a:latin typeface="Arial" pitchFamily="34" charset="0"/>
                <a:cs typeface="Arial" pitchFamily="34" charset="0"/>
              </a:rPr>
              <a:t>LINE 6: </a:t>
            </a:r>
            <a:r>
              <a:rPr lang="en-US" sz="1600" b="0" u="none" dirty="0" smtClean="0">
                <a:latin typeface="Arial" pitchFamily="34" charset="0"/>
                <a:cs typeface="Arial" pitchFamily="34" charset="0"/>
              </a:rPr>
              <a:t>NUMBER OF DETAINEES</a:t>
            </a:r>
            <a:endParaRPr lang="en-US" sz="1600" u="none" dirty="0" smtClean="0">
              <a:latin typeface="Arial" pitchFamily="34" charset="0"/>
              <a:cs typeface="Arial" pitchFamily="34" charset="0"/>
            </a:endParaRPr>
          </a:p>
          <a:p>
            <a:r>
              <a:rPr lang="en-US" sz="1600" u="none" dirty="0" smtClean="0">
                <a:latin typeface="Arial" pitchFamily="34" charset="0"/>
                <a:cs typeface="Arial" pitchFamily="34" charset="0"/>
              </a:rPr>
              <a:t>LINE 7: </a:t>
            </a:r>
            <a:r>
              <a:rPr lang="en-US" sz="1600" b="0" u="none" dirty="0" smtClean="0">
                <a:latin typeface="Arial" pitchFamily="34" charset="0"/>
                <a:cs typeface="Arial" pitchFamily="34" charset="0"/>
              </a:rPr>
              <a:t>REASON FOR DETENTION</a:t>
            </a:r>
            <a:endParaRPr lang="en-US" sz="1600" u="none" dirty="0" smtClean="0">
              <a:latin typeface="Arial" pitchFamily="34" charset="0"/>
              <a:cs typeface="Arial" pitchFamily="34" charset="0"/>
            </a:endParaRPr>
          </a:p>
          <a:p>
            <a:r>
              <a:rPr lang="en-US" sz="1600" u="none" dirty="0" smtClean="0">
                <a:latin typeface="Arial" pitchFamily="34" charset="0"/>
                <a:cs typeface="Arial" pitchFamily="34" charset="0"/>
              </a:rPr>
              <a:t>LINE 8: </a:t>
            </a:r>
            <a:r>
              <a:rPr lang="en-US" sz="1600" b="0" u="none" dirty="0" smtClean="0">
                <a:latin typeface="Arial" pitchFamily="34" charset="0"/>
                <a:cs typeface="Arial" pitchFamily="34" charset="0"/>
              </a:rPr>
              <a:t>LOCATION OF Squadron HOLDING AREA</a:t>
            </a:r>
            <a:endParaRPr lang="en-US" sz="1600" u="none" dirty="0" smtClean="0">
              <a:latin typeface="Arial" pitchFamily="34" charset="0"/>
              <a:cs typeface="Arial" pitchFamily="34" charset="0"/>
            </a:endParaRPr>
          </a:p>
          <a:p>
            <a:r>
              <a:rPr lang="en-US" sz="1600" u="none" dirty="0" smtClean="0">
                <a:latin typeface="Arial" pitchFamily="34" charset="0"/>
                <a:cs typeface="Arial" pitchFamily="34" charset="0"/>
              </a:rPr>
              <a:t>LINE 9: </a:t>
            </a:r>
            <a:r>
              <a:rPr lang="en-US" sz="1600" b="0" u="none" dirty="0" smtClean="0">
                <a:latin typeface="Arial" pitchFamily="34" charset="0"/>
                <a:cs typeface="Arial" pitchFamily="34" charset="0"/>
              </a:rPr>
              <a:t>DOES UNIT REQUIRE MORE THAN 24 HOURS TO EVAC TO BDE DHA-A? IF SO WHY?</a:t>
            </a:r>
            <a:endParaRPr lang="en-US" sz="1600" u="none" dirty="0">
              <a:latin typeface="Arial" pitchFamily="34" charset="0"/>
              <a:cs typeface="Arial" pitchFamily="34" charset="0"/>
            </a:endParaRPr>
          </a:p>
        </p:txBody>
      </p:sp>
      <p:sp>
        <p:nvSpPr>
          <p:cNvPr id="5" name="Rectangle 4"/>
          <p:cNvSpPr>
            <a:spLocks noChangeArrowheads="1"/>
          </p:cNvSpPr>
          <p:nvPr/>
        </p:nvSpPr>
        <p:spPr bwMode="auto">
          <a:xfrm>
            <a:off x="0" y="3799106"/>
            <a:ext cx="6858000" cy="609600"/>
          </a:xfrm>
          <a:prstGeom prst="rect">
            <a:avLst/>
          </a:prstGeom>
          <a:solidFill>
            <a:srgbClr val="FF33CC"/>
          </a:solidFill>
          <a:ln w="9525">
            <a:solidFill>
              <a:schemeClr val="tx1"/>
            </a:solidFill>
            <a:miter lim="800000"/>
            <a:headEnd/>
            <a:tailEnd/>
          </a:ln>
        </p:spPr>
        <p:txBody>
          <a:bodyPr wrap="none" lIns="91431" tIns="45716" rIns="91431" bIns="45716" anchor="ctr"/>
          <a:lstStyle/>
          <a:p>
            <a:pPr algn="ctr">
              <a:defRPr/>
            </a:pPr>
            <a:r>
              <a:rPr lang="en-US" sz="2300" b="1" i="1" u="none"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Purple 1 – Detainee Report</a:t>
            </a:r>
            <a:endParaRPr lang="en-US" sz="2300" b="1" i="1" u="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609600"/>
            <a:ext cx="6858000" cy="8077200"/>
          </a:xfrm>
        </p:spPr>
        <p:txBody>
          <a:bodyPr>
            <a:noAutofit/>
          </a:bodyPr>
          <a:lstStyle/>
          <a:p>
            <a:pPr>
              <a:buNone/>
            </a:pPr>
            <a:r>
              <a:rPr lang="en-US" sz="1200" dirty="0">
                <a:latin typeface="Arial" pitchFamily="34" charset="0"/>
                <a:cs typeface="Arial" pitchFamily="34" charset="0"/>
              </a:rPr>
              <a:t>Use to provide the observer's initial report giving basic data on a nuclear attack, </a:t>
            </a:r>
            <a:endParaRPr lang="en-US" sz="1200" dirty="0" smtClean="0">
              <a:latin typeface="Arial" pitchFamily="34" charset="0"/>
              <a:cs typeface="Arial" pitchFamily="34" charset="0"/>
            </a:endParaRPr>
          </a:p>
          <a:p>
            <a:pPr>
              <a:buNone/>
            </a:pPr>
            <a:r>
              <a:rPr lang="en-US" sz="1200" dirty="0" smtClean="0">
                <a:latin typeface="Arial" pitchFamily="34" charset="0"/>
                <a:cs typeface="Arial" pitchFamily="34" charset="0"/>
              </a:rPr>
              <a:t>biological </a:t>
            </a:r>
            <a:r>
              <a:rPr lang="en-US" sz="1200" dirty="0">
                <a:latin typeface="Arial" pitchFamily="34" charset="0"/>
                <a:cs typeface="Arial" pitchFamily="34" charset="0"/>
              </a:rPr>
              <a:t>attack, chemical attack, or releases other than attack (ROTA).</a:t>
            </a:r>
          </a:p>
          <a:p>
            <a:pPr>
              <a:buNone/>
            </a:pPr>
            <a:r>
              <a:rPr lang="en-US" sz="1200" b="1" dirty="0">
                <a:latin typeface="Arial" pitchFamily="34" charset="0"/>
                <a:cs typeface="Arial" pitchFamily="34" charset="0"/>
              </a:rPr>
              <a:t>LINE 1</a:t>
            </a:r>
            <a:r>
              <a:rPr lang="en-US" sz="1200" dirty="0">
                <a:latin typeface="Arial" pitchFamily="34" charset="0"/>
                <a:cs typeface="Arial" pitchFamily="34" charset="0"/>
              </a:rPr>
              <a:t> -- DATE AND </a:t>
            </a:r>
            <a:r>
              <a:rPr lang="en-US" sz="1200" dirty="0" smtClean="0">
                <a:latin typeface="Arial" pitchFamily="34" charset="0"/>
                <a:cs typeface="Arial" pitchFamily="34" charset="0"/>
              </a:rPr>
              <a:t>TIME (DTG</a:t>
            </a:r>
            <a:r>
              <a:rPr lang="en-US" sz="1200" dirty="0">
                <a:latin typeface="Arial" pitchFamily="34" charset="0"/>
                <a:cs typeface="Arial" pitchFamily="34" charset="0"/>
              </a:rPr>
              <a:t>)</a:t>
            </a:r>
          </a:p>
          <a:p>
            <a:pPr>
              <a:buNone/>
            </a:pPr>
            <a:r>
              <a:rPr lang="en-US" sz="1200" b="1" dirty="0">
                <a:latin typeface="Arial" pitchFamily="34" charset="0"/>
                <a:cs typeface="Arial" pitchFamily="34" charset="0"/>
              </a:rPr>
              <a:t>LINE 2</a:t>
            </a:r>
            <a:r>
              <a:rPr lang="en-US" sz="1200" dirty="0">
                <a:latin typeface="Arial" pitchFamily="34" charset="0"/>
                <a:cs typeface="Arial" pitchFamily="34" charset="0"/>
              </a:rPr>
              <a:t> </a:t>
            </a:r>
            <a:r>
              <a:rPr lang="en-US" sz="1200" dirty="0" smtClean="0">
                <a:latin typeface="Arial" pitchFamily="34" charset="0"/>
                <a:cs typeface="Arial" pitchFamily="34" charset="0"/>
              </a:rPr>
              <a:t>– UNIT (Unit </a:t>
            </a:r>
            <a:r>
              <a:rPr lang="en-US" sz="1200" dirty="0">
                <a:latin typeface="Arial" pitchFamily="34" charset="0"/>
                <a:cs typeface="Arial" pitchFamily="34" charset="0"/>
              </a:rPr>
              <a:t>Making Report)</a:t>
            </a:r>
          </a:p>
          <a:p>
            <a:pPr>
              <a:buNone/>
            </a:pPr>
            <a:r>
              <a:rPr lang="en-US" sz="1200" b="1" dirty="0">
                <a:latin typeface="Arial" pitchFamily="34" charset="0"/>
                <a:cs typeface="Arial" pitchFamily="34" charset="0"/>
              </a:rPr>
              <a:t>LINE 3</a:t>
            </a:r>
            <a:r>
              <a:rPr lang="en-US" sz="1200" dirty="0">
                <a:latin typeface="Arial" pitchFamily="34" charset="0"/>
                <a:cs typeface="Arial" pitchFamily="34" charset="0"/>
              </a:rPr>
              <a:t> -- </a:t>
            </a:r>
            <a:r>
              <a:rPr lang="en-US" sz="1200" dirty="0" smtClean="0">
                <a:latin typeface="Arial" pitchFamily="34" charset="0"/>
                <a:cs typeface="Arial" pitchFamily="34" charset="0"/>
              </a:rPr>
              <a:t>EVENT(Type </a:t>
            </a:r>
            <a:r>
              <a:rPr lang="en-US" sz="1200" dirty="0">
                <a:latin typeface="Arial" pitchFamily="34" charset="0"/>
                <a:cs typeface="Arial" pitchFamily="34" charset="0"/>
              </a:rPr>
              <a:t>of Incident: NUCLEAR, NUC.NAV, BIOLOGICAL, BIO.NAV, CHEMICAL, or CHEM.NAV)</a:t>
            </a:r>
          </a:p>
          <a:p>
            <a:pPr>
              <a:buNone/>
            </a:pPr>
            <a:r>
              <a:rPr lang="en-US" sz="1200" b="1" dirty="0">
                <a:latin typeface="Arial" pitchFamily="34" charset="0"/>
                <a:cs typeface="Arial" pitchFamily="34" charset="0"/>
              </a:rPr>
              <a:t>LINE 4</a:t>
            </a:r>
            <a:r>
              <a:rPr lang="en-US" sz="1200" dirty="0">
                <a:latin typeface="Arial" pitchFamily="34" charset="0"/>
                <a:cs typeface="Arial" pitchFamily="34" charset="0"/>
              </a:rPr>
              <a:t> -- </a:t>
            </a:r>
            <a:r>
              <a:rPr lang="en-US" sz="1200" dirty="0" smtClean="0">
                <a:latin typeface="Arial" pitchFamily="34" charset="0"/>
                <a:cs typeface="Arial" pitchFamily="34" charset="0"/>
              </a:rPr>
              <a:t>ALFA(CBRN </a:t>
            </a:r>
            <a:r>
              <a:rPr lang="en-US" sz="1200" dirty="0">
                <a:latin typeface="Arial" pitchFamily="34" charset="0"/>
                <a:cs typeface="Arial" pitchFamily="34" charset="0"/>
              </a:rPr>
              <a:t>Strike Serial Number)</a:t>
            </a:r>
          </a:p>
          <a:p>
            <a:pPr>
              <a:buNone/>
            </a:pPr>
            <a:r>
              <a:rPr lang="en-US" sz="1200" b="1" dirty="0">
                <a:latin typeface="Arial" pitchFamily="34" charset="0"/>
                <a:cs typeface="Arial" pitchFamily="34" charset="0"/>
              </a:rPr>
              <a:t>LINE 5</a:t>
            </a:r>
            <a:r>
              <a:rPr lang="en-US" sz="1200" dirty="0">
                <a:latin typeface="Arial" pitchFamily="34" charset="0"/>
                <a:cs typeface="Arial" pitchFamily="34" charset="0"/>
              </a:rPr>
              <a:t> -- </a:t>
            </a:r>
            <a:r>
              <a:rPr lang="en-US" sz="1200" dirty="0" smtClean="0">
                <a:latin typeface="Arial" pitchFamily="34" charset="0"/>
                <a:cs typeface="Arial" pitchFamily="34" charset="0"/>
              </a:rPr>
              <a:t>BRAVO(Position </a:t>
            </a:r>
            <a:r>
              <a:rPr lang="en-US" sz="1200" dirty="0">
                <a:latin typeface="Arial" pitchFamily="34" charset="0"/>
                <a:cs typeface="Arial" pitchFamily="34" charset="0"/>
              </a:rPr>
              <a:t>of Observer: UTM or Six-Digit Grid Coordinate With MGRS Grid Zone Designator)</a:t>
            </a:r>
          </a:p>
          <a:p>
            <a:pPr>
              <a:buNone/>
            </a:pPr>
            <a:r>
              <a:rPr lang="en-US" sz="1200" b="1" dirty="0">
                <a:latin typeface="Arial" pitchFamily="34" charset="0"/>
                <a:cs typeface="Arial" pitchFamily="34" charset="0"/>
              </a:rPr>
              <a:t>LINE 6</a:t>
            </a:r>
            <a:r>
              <a:rPr lang="en-US" sz="1200" dirty="0">
                <a:latin typeface="Arial" pitchFamily="34" charset="0"/>
                <a:cs typeface="Arial" pitchFamily="34" charset="0"/>
              </a:rPr>
              <a:t> -- </a:t>
            </a:r>
            <a:r>
              <a:rPr lang="en-US" sz="1200" dirty="0" smtClean="0">
                <a:latin typeface="Arial" pitchFamily="34" charset="0"/>
                <a:cs typeface="Arial" pitchFamily="34" charset="0"/>
              </a:rPr>
              <a:t>CHARLIE(Direction </a:t>
            </a:r>
            <a:r>
              <a:rPr lang="en-US" sz="1200" dirty="0">
                <a:latin typeface="Arial" pitchFamily="34" charset="0"/>
                <a:cs typeface="Arial" pitchFamily="34" charset="0"/>
              </a:rPr>
              <a:t>of Attack in Mils or Degrees as Measured Clockwise From Grid, True, or Magnetic North of Attack or ROTA From the Observer)</a:t>
            </a:r>
          </a:p>
          <a:p>
            <a:pPr>
              <a:buNone/>
            </a:pPr>
            <a:r>
              <a:rPr lang="en-US" sz="1200" b="1" dirty="0">
                <a:latin typeface="Arial" pitchFamily="34" charset="0"/>
                <a:cs typeface="Arial" pitchFamily="34" charset="0"/>
              </a:rPr>
              <a:t>LINE 7</a:t>
            </a:r>
            <a:r>
              <a:rPr lang="en-US" sz="1200" dirty="0">
                <a:latin typeface="Arial" pitchFamily="34" charset="0"/>
                <a:cs typeface="Arial" pitchFamily="34" charset="0"/>
              </a:rPr>
              <a:t> -- </a:t>
            </a:r>
            <a:r>
              <a:rPr lang="en-US" sz="1200" dirty="0" smtClean="0">
                <a:latin typeface="Arial" pitchFamily="34" charset="0"/>
                <a:cs typeface="Arial" pitchFamily="34" charset="0"/>
              </a:rPr>
              <a:t>DELTA(DTG </a:t>
            </a:r>
            <a:r>
              <a:rPr lang="en-US" sz="1200" dirty="0">
                <a:latin typeface="Arial" pitchFamily="34" charset="0"/>
                <a:cs typeface="Arial" pitchFamily="34" charset="0"/>
              </a:rPr>
              <a:t>of Detonation or Beginning of Attack or</a:t>
            </a:r>
            <a:br>
              <a:rPr lang="en-US" sz="1200" dirty="0">
                <a:latin typeface="Arial" pitchFamily="34" charset="0"/>
                <a:cs typeface="Arial" pitchFamily="34" charset="0"/>
              </a:rPr>
            </a:br>
            <a:r>
              <a:rPr lang="en-US" sz="1200" dirty="0">
                <a:latin typeface="Arial" pitchFamily="34" charset="0"/>
                <a:cs typeface="Arial" pitchFamily="34" charset="0"/>
              </a:rPr>
              <a:t>ROTA)</a:t>
            </a:r>
          </a:p>
          <a:p>
            <a:pPr>
              <a:buNone/>
            </a:pPr>
            <a:r>
              <a:rPr lang="en-US" sz="1200" b="1" dirty="0">
                <a:latin typeface="Arial" pitchFamily="34" charset="0"/>
                <a:cs typeface="Arial" pitchFamily="34" charset="0"/>
              </a:rPr>
              <a:t>LINE 8</a:t>
            </a:r>
            <a:r>
              <a:rPr lang="en-US" sz="1200" dirty="0">
                <a:latin typeface="Arial" pitchFamily="34" charset="0"/>
                <a:cs typeface="Arial" pitchFamily="34" charset="0"/>
              </a:rPr>
              <a:t> -- </a:t>
            </a:r>
            <a:r>
              <a:rPr lang="en-US" sz="1200" dirty="0" smtClean="0">
                <a:latin typeface="Arial" pitchFamily="34" charset="0"/>
                <a:cs typeface="Arial" pitchFamily="34" charset="0"/>
              </a:rPr>
              <a:t>ECHO(End </a:t>
            </a:r>
            <a:r>
              <a:rPr lang="en-US" sz="1200" dirty="0">
                <a:latin typeface="Arial" pitchFamily="34" charset="0"/>
                <a:cs typeface="Arial" pitchFamily="34" charset="0"/>
              </a:rPr>
              <a:t>DTG of Attack or ROTA)</a:t>
            </a:r>
          </a:p>
          <a:p>
            <a:pPr>
              <a:buNone/>
            </a:pPr>
            <a:r>
              <a:rPr lang="en-US" sz="1200" b="1" dirty="0">
                <a:latin typeface="Arial" pitchFamily="34" charset="0"/>
                <a:cs typeface="Arial" pitchFamily="34" charset="0"/>
              </a:rPr>
              <a:t>LINE 9</a:t>
            </a:r>
            <a:r>
              <a:rPr lang="en-US" sz="1200" dirty="0">
                <a:latin typeface="Arial" pitchFamily="34" charset="0"/>
                <a:cs typeface="Arial" pitchFamily="34" charset="0"/>
              </a:rPr>
              <a:t> -- </a:t>
            </a:r>
            <a:r>
              <a:rPr lang="en-US" sz="1200" dirty="0" smtClean="0">
                <a:latin typeface="Arial" pitchFamily="34" charset="0"/>
                <a:cs typeface="Arial" pitchFamily="34" charset="0"/>
              </a:rPr>
              <a:t>FOXTROT(UTM </a:t>
            </a:r>
            <a:r>
              <a:rPr lang="en-US" sz="1200" dirty="0">
                <a:latin typeface="Arial" pitchFamily="34" charset="0"/>
                <a:cs typeface="Arial" pitchFamily="34" charset="0"/>
              </a:rPr>
              <a:t>or Six-Digit Grid Coordinate With MGRS Grid Zone Designator of Attack and Code Used to Represent if Reported Location of Attack or ROTA is Actual or Estimated)</a:t>
            </a:r>
          </a:p>
          <a:p>
            <a:pPr>
              <a:buNone/>
            </a:pPr>
            <a:r>
              <a:rPr lang="en-US" sz="1200" b="1" dirty="0">
                <a:latin typeface="Arial" pitchFamily="34" charset="0"/>
                <a:cs typeface="Arial" pitchFamily="34" charset="0"/>
              </a:rPr>
              <a:t>LINE 10</a:t>
            </a:r>
            <a:r>
              <a:rPr lang="en-US" sz="1200" dirty="0">
                <a:latin typeface="Arial" pitchFamily="34" charset="0"/>
                <a:cs typeface="Arial" pitchFamily="34" charset="0"/>
              </a:rPr>
              <a:t> -- </a:t>
            </a:r>
            <a:r>
              <a:rPr lang="en-US" sz="1200" dirty="0" smtClean="0">
                <a:latin typeface="Arial" pitchFamily="34" charset="0"/>
                <a:cs typeface="Arial" pitchFamily="34" charset="0"/>
              </a:rPr>
              <a:t>GOLF(Vehicle </a:t>
            </a:r>
            <a:r>
              <a:rPr lang="en-US" sz="1200" dirty="0">
                <a:latin typeface="Arial" pitchFamily="34" charset="0"/>
                <a:cs typeface="Arial" pitchFamily="34" charset="0"/>
              </a:rPr>
              <a:t>or Device by Which Weapon Was Delivered or ROTA Was Released)</a:t>
            </a:r>
          </a:p>
          <a:p>
            <a:pPr>
              <a:buNone/>
            </a:pPr>
            <a:r>
              <a:rPr lang="en-US" sz="1200" b="1" dirty="0">
                <a:latin typeface="Arial" pitchFamily="34" charset="0"/>
                <a:cs typeface="Arial" pitchFamily="34" charset="0"/>
              </a:rPr>
              <a:t>LINE 11</a:t>
            </a:r>
            <a:r>
              <a:rPr lang="en-US" sz="1200" dirty="0">
                <a:latin typeface="Arial" pitchFamily="34" charset="0"/>
                <a:cs typeface="Arial" pitchFamily="34" charset="0"/>
              </a:rPr>
              <a:t> </a:t>
            </a:r>
            <a:r>
              <a:rPr lang="en-US" sz="1200" dirty="0" smtClean="0">
                <a:latin typeface="Arial" pitchFamily="34" charset="0"/>
                <a:cs typeface="Arial" pitchFamily="34" charset="0"/>
              </a:rPr>
              <a:t>– </a:t>
            </a:r>
            <a:r>
              <a:rPr lang="en-US" sz="1200" dirty="0">
                <a:latin typeface="Arial" pitchFamily="34" charset="0"/>
                <a:cs typeface="Arial" pitchFamily="34" charset="0"/>
              </a:rPr>
              <a:t>HOTEL </a:t>
            </a:r>
            <a:r>
              <a:rPr lang="en-US" sz="1200" dirty="0" smtClean="0">
                <a:latin typeface="Arial" pitchFamily="34" charset="0"/>
                <a:cs typeface="Arial" pitchFamily="34" charset="0"/>
              </a:rPr>
              <a:t>(</a:t>
            </a:r>
            <a:r>
              <a:rPr lang="en-US" sz="1200" dirty="0">
                <a:latin typeface="Arial" pitchFamily="34" charset="0"/>
                <a:cs typeface="Arial" pitchFamily="34" charset="0"/>
              </a:rPr>
              <a:t>Type of Burst, Biological/ Chemical Agent, and Persistency)</a:t>
            </a:r>
          </a:p>
          <a:p>
            <a:pPr>
              <a:buNone/>
            </a:pPr>
            <a:r>
              <a:rPr lang="en-US" sz="1200" b="1" dirty="0">
                <a:latin typeface="Arial" pitchFamily="34" charset="0"/>
                <a:cs typeface="Arial" pitchFamily="34" charset="0"/>
              </a:rPr>
              <a:t>LINE 12</a:t>
            </a:r>
            <a:r>
              <a:rPr lang="en-US" sz="1200" dirty="0">
                <a:latin typeface="Arial" pitchFamily="34" charset="0"/>
                <a:cs typeface="Arial" pitchFamily="34" charset="0"/>
              </a:rPr>
              <a:t> -- INDIA </a:t>
            </a:r>
            <a:r>
              <a:rPr lang="en-US" sz="1200" dirty="0" smtClean="0">
                <a:latin typeface="Arial" pitchFamily="34" charset="0"/>
                <a:cs typeface="Arial" pitchFamily="34" charset="0"/>
              </a:rPr>
              <a:t>(</a:t>
            </a:r>
            <a:r>
              <a:rPr lang="en-US" sz="1200" dirty="0">
                <a:latin typeface="Arial" pitchFamily="34" charset="0"/>
                <a:cs typeface="Arial" pitchFamily="34" charset="0"/>
              </a:rPr>
              <a:t>Number of Munitions or Aircraft)</a:t>
            </a:r>
          </a:p>
          <a:p>
            <a:pPr>
              <a:buNone/>
            </a:pPr>
            <a:r>
              <a:rPr lang="en-US" sz="1200" b="1" dirty="0">
                <a:latin typeface="Arial" pitchFamily="34" charset="0"/>
                <a:cs typeface="Arial" pitchFamily="34" charset="0"/>
              </a:rPr>
              <a:t>LINE 13</a:t>
            </a:r>
            <a:r>
              <a:rPr lang="en-US" sz="1200" dirty="0">
                <a:latin typeface="Arial" pitchFamily="34" charset="0"/>
                <a:cs typeface="Arial" pitchFamily="34" charset="0"/>
              </a:rPr>
              <a:t> </a:t>
            </a:r>
            <a:r>
              <a:rPr lang="en-US" sz="1200" dirty="0" smtClean="0">
                <a:latin typeface="Arial" pitchFamily="34" charset="0"/>
                <a:cs typeface="Arial" pitchFamily="34" charset="0"/>
              </a:rPr>
              <a:t>– JULIET (Time </a:t>
            </a:r>
            <a:r>
              <a:rPr lang="en-US" sz="1200" dirty="0">
                <a:latin typeface="Arial" pitchFamily="34" charset="0"/>
                <a:cs typeface="Arial" pitchFamily="34" charset="0"/>
              </a:rPr>
              <a:t>in Seconds Denoting Flash-to-Bang DTG of Nuclear Attack)</a:t>
            </a:r>
          </a:p>
          <a:p>
            <a:pPr>
              <a:buNone/>
            </a:pPr>
            <a:r>
              <a:rPr lang="en-US" sz="1200" b="1" dirty="0">
                <a:latin typeface="Arial" pitchFamily="34" charset="0"/>
                <a:cs typeface="Arial" pitchFamily="34" charset="0"/>
              </a:rPr>
              <a:t>LINE 14</a:t>
            </a:r>
            <a:r>
              <a:rPr lang="en-US" sz="1200" dirty="0">
                <a:latin typeface="Arial" pitchFamily="34" charset="0"/>
                <a:cs typeface="Arial" pitchFamily="34" charset="0"/>
              </a:rPr>
              <a:t> </a:t>
            </a:r>
            <a:r>
              <a:rPr lang="en-US" sz="1200" dirty="0" smtClean="0">
                <a:latin typeface="Arial" pitchFamily="34" charset="0"/>
                <a:cs typeface="Arial" pitchFamily="34" charset="0"/>
              </a:rPr>
              <a:t>– KILO (Terrain </a:t>
            </a:r>
            <a:r>
              <a:rPr lang="en-US" sz="1200" dirty="0">
                <a:latin typeface="Arial" pitchFamily="34" charset="0"/>
                <a:cs typeface="Arial" pitchFamily="34" charset="0"/>
              </a:rPr>
              <a:t>and Vegetation Description or Crater Indicator and Width in Feet or Meters)</a:t>
            </a:r>
          </a:p>
          <a:p>
            <a:pPr>
              <a:buNone/>
            </a:pPr>
            <a:r>
              <a:rPr lang="en-US" sz="1200" b="1" dirty="0">
                <a:latin typeface="Arial" pitchFamily="34" charset="0"/>
                <a:cs typeface="Arial" pitchFamily="34" charset="0"/>
              </a:rPr>
              <a:t>LINE 15</a:t>
            </a:r>
            <a:r>
              <a:rPr lang="en-US" sz="1200" dirty="0">
                <a:latin typeface="Arial" pitchFamily="34" charset="0"/>
                <a:cs typeface="Arial" pitchFamily="34" charset="0"/>
              </a:rPr>
              <a:t> -- LIMA </a:t>
            </a:r>
            <a:r>
              <a:rPr lang="en-US" sz="1200" dirty="0" smtClean="0">
                <a:latin typeface="Arial" pitchFamily="34" charset="0"/>
                <a:cs typeface="Arial" pitchFamily="34" charset="0"/>
              </a:rPr>
              <a:t>(</a:t>
            </a:r>
            <a:r>
              <a:rPr lang="en-US" sz="1200" dirty="0">
                <a:latin typeface="Arial" pitchFamily="34" charset="0"/>
                <a:cs typeface="Arial" pitchFamily="34" charset="0"/>
              </a:rPr>
              <a:t>Nuclear Burst Angular Cloud Width Measured at Five Minutes After Detonation Measured in Degrees or Mils)</a:t>
            </a:r>
          </a:p>
          <a:p>
            <a:pPr>
              <a:buNone/>
            </a:pPr>
            <a:r>
              <a:rPr lang="en-US" sz="1200" b="1" dirty="0">
                <a:latin typeface="Arial" pitchFamily="34" charset="0"/>
                <a:cs typeface="Arial" pitchFamily="34" charset="0"/>
              </a:rPr>
              <a:t>LINE 16</a:t>
            </a:r>
            <a:r>
              <a:rPr lang="en-US" sz="1200" dirty="0">
                <a:latin typeface="Arial" pitchFamily="34" charset="0"/>
                <a:cs typeface="Arial" pitchFamily="34" charset="0"/>
              </a:rPr>
              <a:t> </a:t>
            </a:r>
            <a:r>
              <a:rPr lang="en-US" sz="1200" dirty="0" smtClean="0">
                <a:latin typeface="Arial" pitchFamily="34" charset="0"/>
                <a:cs typeface="Arial" pitchFamily="34" charset="0"/>
              </a:rPr>
              <a:t>– MIKE (Stabilized </a:t>
            </a:r>
            <a:r>
              <a:rPr lang="en-US" sz="1200" dirty="0">
                <a:latin typeface="Arial" pitchFamily="34" charset="0"/>
                <a:cs typeface="Arial" pitchFamily="34" charset="0"/>
              </a:rPr>
              <a:t>Cloud Top or Bottom Height in Feet or Meters or Angular Cloud Top or Bottom Angle in Degrees or Mils Recorded at H+10 Minutes after Detonation)</a:t>
            </a:r>
          </a:p>
          <a:p>
            <a:pPr>
              <a:buNone/>
            </a:pPr>
            <a:r>
              <a:rPr lang="en-US" sz="1200" b="1" dirty="0">
                <a:latin typeface="Arial" pitchFamily="34" charset="0"/>
                <a:cs typeface="Arial" pitchFamily="34" charset="0"/>
              </a:rPr>
              <a:t>LINE 17</a:t>
            </a:r>
            <a:r>
              <a:rPr lang="en-US" sz="1200" dirty="0">
                <a:latin typeface="Arial" pitchFamily="34" charset="0"/>
                <a:cs typeface="Arial" pitchFamily="34" charset="0"/>
              </a:rPr>
              <a:t> -- PAPA ALFA </a:t>
            </a:r>
            <a:r>
              <a:rPr lang="en-US" sz="1200" dirty="0" smtClean="0">
                <a:latin typeface="Arial" pitchFamily="34" charset="0"/>
                <a:cs typeface="Arial" pitchFamily="34" charset="0"/>
              </a:rPr>
              <a:t>ROMEO (Coordinate(s</a:t>
            </a:r>
            <a:r>
              <a:rPr lang="en-US" sz="1200" dirty="0">
                <a:latin typeface="Arial" pitchFamily="34" charset="0"/>
                <a:cs typeface="Arial" pitchFamily="34" charset="0"/>
              </a:rPr>
              <a:t>) of Hazardous Cloud or Area)</a:t>
            </a:r>
          </a:p>
          <a:p>
            <a:pPr>
              <a:buNone/>
            </a:pPr>
            <a:r>
              <a:rPr lang="en-US" sz="1200" b="1" dirty="0">
                <a:latin typeface="Arial" pitchFamily="34" charset="0"/>
                <a:cs typeface="Arial" pitchFamily="34" charset="0"/>
              </a:rPr>
              <a:t>LINE 18</a:t>
            </a:r>
            <a:r>
              <a:rPr lang="en-US" sz="1200" dirty="0">
                <a:latin typeface="Arial" pitchFamily="34" charset="0"/>
                <a:cs typeface="Arial" pitchFamily="34" charset="0"/>
              </a:rPr>
              <a:t> -- PAPA BRAVO </a:t>
            </a:r>
            <a:r>
              <a:rPr lang="en-US" sz="1200" dirty="0" smtClean="0">
                <a:latin typeface="Arial" pitchFamily="34" charset="0"/>
                <a:cs typeface="Arial" pitchFamily="34" charset="0"/>
              </a:rPr>
              <a:t>ROMEO (Downwind </a:t>
            </a:r>
            <a:r>
              <a:rPr lang="en-US" sz="1200" dirty="0">
                <a:latin typeface="Arial" pitchFamily="34" charset="0"/>
                <a:cs typeface="Arial" pitchFamily="34" charset="0"/>
              </a:rPr>
              <a:t>Direction of Radioactive Cloud)</a:t>
            </a:r>
          </a:p>
          <a:p>
            <a:pPr>
              <a:buNone/>
            </a:pPr>
            <a:r>
              <a:rPr lang="en-US" sz="1200" b="1" dirty="0">
                <a:latin typeface="Arial" pitchFamily="34" charset="0"/>
                <a:cs typeface="Arial" pitchFamily="34" charset="0"/>
              </a:rPr>
              <a:t>LINE 19</a:t>
            </a:r>
            <a:r>
              <a:rPr lang="en-US" sz="1200" dirty="0">
                <a:latin typeface="Arial" pitchFamily="34" charset="0"/>
                <a:cs typeface="Arial" pitchFamily="34" charset="0"/>
              </a:rPr>
              <a:t> </a:t>
            </a:r>
            <a:r>
              <a:rPr lang="en-US" sz="1200" dirty="0" smtClean="0">
                <a:latin typeface="Arial" pitchFamily="34" charset="0"/>
                <a:cs typeface="Arial" pitchFamily="34" charset="0"/>
              </a:rPr>
              <a:t>– SIERRA (DTG </a:t>
            </a:r>
            <a:r>
              <a:rPr lang="en-US" sz="1200" dirty="0">
                <a:latin typeface="Arial" pitchFamily="34" charset="0"/>
                <a:cs typeface="Arial" pitchFamily="34" charset="0"/>
              </a:rPr>
              <a:t>of the Reading, for Nuclear Reporting, or Initial Detection Time, for Biological/Chemical or ROTA Report)</a:t>
            </a:r>
          </a:p>
          <a:p>
            <a:pPr>
              <a:buNone/>
            </a:pPr>
            <a:r>
              <a:rPr lang="en-US" sz="1200" b="1" dirty="0">
                <a:latin typeface="Arial" pitchFamily="34" charset="0"/>
                <a:cs typeface="Arial" pitchFamily="34" charset="0"/>
              </a:rPr>
              <a:t>LINE 20</a:t>
            </a:r>
            <a:r>
              <a:rPr lang="en-US" sz="1200" dirty="0">
                <a:latin typeface="Arial" pitchFamily="34" charset="0"/>
                <a:cs typeface="Arial" pitchFamily="34" charset="0"/>
              </a:rPr>
              <a:t> </a:t>
            </a:r>
            <a:r>
              <a:rPr lang="en-US" sz="1200" dirty="0" smtClean="0">
                <a:latin typeface="Arial" pitchFamily="34" charset="0"/>
                <a:cs typeface="Arial" pitchFamily="34" charset="0"/>
              </a:rPr>
              <a:t>– YANKEE (Representative </a:t>
            </a:r>
            <a:r>
              <a:rPr lang="en-US" sz="1200" dirty="0">
                <a:latin typeface="Arial" pitchFamily="34" charset="0"/>
                <a:cs typeface="Arial" pitchFamily="34" charset="0"/>
              </a:rPr>
              <a:t>Downwind Direction and Wind Speed or Radial Line Sector)</a:t>
            </a:r>
          </a:p>
          <a:p>
            <a:pPr>
              <a:buNone/>
            </a:pPr>
            <a:r>
              <a:rPr lang="en-US" sz="1200" b="1" dirty="0">
                <a:latin typeface="Arial" pitchFamily="34" charset="0"/>
                <a:cs typeface="Arial" pitchFamily="34" charset="0"/>
              </a:rPr>
              <a:t>LINE 21</a:t>
            </a:r>
            <a:r>
              <a:rPr lang="en-US" sz="1200" dirty="0">
                <a:latin typeface="Arial" pitchFamily="34" charset="0"/>
                <a:cs typeface="Arial" pitchFamily="34" charset="0"/>
              </a:rPr>
              <a:t> -- ZULU ALFA </a:t>
            </a:r>
            <a:r>
              <a:rPr lang="en-US" sz="1200" dirty="0" smtClean="0">
                <a:latin typeface="Arial" pitchFamily="34" charset="0"/>
                <a:cs typeface="Arial" pitchFamily="34" charset="0"/>
              </a:rPr>
              <a:t>STABILITY (Air </a:t>
            </a:r>
            <a:r>
              <a:rPr lang="en-US" sz="1200" dirty="0">
                <a:latin typeface="Arial" pitchFamily="34" charset="0"/>
                <a:cs typeface="Arial" pitchFamily="34" charset="0"/>
              </a:rPr>
              <a:t>Stability Indicator, Either Detailed or Simplified)</a:t>
            </a:r>
          </a:p>
          <a:p>
            <a:pPr>
              <a:buNone/>
            </a:pPr>
            <a:r>
              <a:rPr lang="en-US" sz="1200" b="1" dirty="0">
                <a:latin typeface="Arial" pitchFamily="34" charset="0"/>
                <a:cs typeface="Arial" pitchFamily="34" charset="0"/>
              </a:rPr>
              <a:t>LINE 22</a:t>
            </a:r>
            <a:r>
              <a:rPr lang="en-US" sz="1200" dirty="0">
                <a:latin typeface="Arial" pitchFamily="34" charset="0"/>
                <a:cs typeface="Arial" pitchFamily="34" charset="0"/>
              </a:rPr>
              <a:t> -- ZULU ALFA </a:t>
            </a:r>
            <a:r>
              <a:rPr lang="en-US" sz="1200" dirty="0" smtClean="0">
                <a:latin typeface="Arial" pitchFamily="34" charset="0"/>
                <a:cs typeface="Arial" pitchFamily="34" charset="0"/>
              </a:rPr>
              <a:t>TEMPERATURE (Surface </a:t>
            </a:r>
            <a:r>
              <a:rPr lang="en-US" sz="1200" dirty="0">
                <a:latin typeface="Arial" pitchFamily="34" charset="0"/>
                <a:cs typeface="Arial" pitchFamily="34" charset="0"/>
              </a:rPr>
              <a:t>Air Temperature)</a:t>
            </a:r>
          </a:p>
          <a:p>
            <a:pPr>
              <a:buNone/>
            </a:pPr>
            <a:r>
              <a:rPr lang="en-US" sz="1200" b="1" dirty="0">
                <a:latin typeface="Arial" pitchFamily="34" charset="0"/>
                <a:cs typeface="Arial" pitchFamily="34" charset="0"/>
              </a:rPr>
              <a:t>LINE 23</a:t>
            </a:r>
            <a:r>
              <a:rPr lang="en-US" sz="1200" dirty="0">
                <a:latin typeface="Arial" pitchFamily="34" charset="0"/>
                <a:cs typeface="Arial" pitchFamily="34" charset="0"/>
              </a:rPr>
              <a:t> -- ZULU ALFA </a:t>
            </a:r>
            <a:r>
              <a:rPr lang="en-US" sz="1200" dirty="0" smtClean="0">
                <a:latin typeface="Arial" pitchFamily="34" charset="0"/>
                <a:cs typeface="Arial" pitchFamily="34" charset="0"/>
              </a:rPr>
              <a:t>HUMIDITY (Relative </a:t>
            </a:r>
            <a:r>
              <a:rPr lang="en-US" sz="1200" dirty="0">
                <a:latin typeface="Arial" pitchFamily="34" charset="0"/>
                <a:cs typeface="Arial" pitchFamily="34" charset="0"/>
              </a:rPr>
              <a:t>Humidity Range)</a:t>
            </a:r>
          </a:p>
          <a:p>
            <a:pPr>
              <a:buNone/>
            </a:pPr>
            <a:r>
              <a:rPr lang="en-US" sz="1200" b="1" dirty="0">
                <a:latin typeface="Arial" pitchFamily="34" charset="0"/>
                <a:cs typeface="Arial" pitchFamily="34" charset="0"/>
              </a:rPr>
              <a:t>LINE 24</a:t>
            </a:r>
            <a:r>
              <a:rPr lang="en-US" sz="1200" dirty="0">
                <a:latin typeface="Arial" pitchFamily="34" charset="0"/>
                <a:cs typeface="Arial" pitchFamily="34" charset="0"/>
              </a:rPr>
              <a:t> -- ZULU ALFA </a:t>
            </a:r>
            <a:r>
              <a:rPr lang="en-US" sz="1200" dirty="0" smtClean="0">
                <a:latin typeface="Arial" pitchFamily="34" charset="0"/>
                <a:cs typeface="Arial" pitchFamily="34" charset="0"/>
              </a:rPr>
              <a:t>WEATHER (Significant </a:t>
            </a:r>
            <a:r>
              <a:rPr lang="en-US" sz="1200" dirty="0">
                <a:latin typeface="Arial" pitchFamily="34" charset="0"/>
                <a:cs typeface="Arial" pitchFamily="34" charset="0"/>
              </a:rPr>
              <a:t>Weather Phenomena)</a:t>
            </a:r>
          </a:p>
          <a:p>
            <a:pPr>
              <a:buNone/>
            </a:pPr>
            <a:r>
              <a:rPr lang="en-US" sz="1200" b="1" dirty="0">
                <a:latin typeface="Arial" pitchFamily="34" charset="0"/>
                <a:cs typeface="Arial" pitchFamily="34" charset="0"/>
              </a:rPr>
              <a:t>LINE 25</a:t>
            </a:r>
            <a:r>
              <a:rPr lang="en-US" sz="1200" dirty="0">
                <a:latin typeface="Arial" pitchFamily="34" charset="0"/>
                <a:cs typeface="Arial" pitchFamily="34" charset="0"/>
              </a:rPr>
              <a:t> -- ZULU ALFA COVER</a:t>
            </a:r>
            <a:r>
              <a:rPr lang="en-US" sz="1200" dirty="0" smtClean="0">
                <a:latin typeface="Arial" pitchFamily="34" charset="0"/>
                <a:cs typeface="Arial" pitchFamily="34" charset="0"/>
              </a:rPr>
              <a:t>_(</a:t>
            </a:r>
            <a:r>
              <a:rPr lang="en-US" sz="1200" dirty="0">
                <a:latin typeface="Arial" pitchFamily="34" charset="0"/>
                <a:cs typeface="Arial" pitchFamily="34" charset="0"/>
              </a:rPr>
              <a:t>Cloud Cover)</a:t>
            </a:r>
          </a:p>
          <a:p>
            <a:pPr>
              <a:buNone/>
            </a:pPr>
            <a:r>
              <a:rPr lang="en-US" sz="1200" b="1" dirty="0">
                <a:latin typeface="Arial" pitchFamily="34" charset="0"/>
                <a:cs typeface="Arial" pitchFamily="34" charset="0"/>
              </a:rPr>
              <a:t>LINE 26</a:t>
            </a:r>
            <a:r>
              <a:rPr lang="en-US" sz="1200" dirty="0">
                <a:latin typeface="Arial" pitchFamily="34" charset="0"/>
                <a:cs typeface="Arial" pitchFamily="34" charset="0"/>
              </a:rPr>
              <a:t> -- ZULU BRAVO </a:t>
            </a:r>
            <a:r>
              <a:rPr lang="en-US" sz="1200" dirty="0" smtClean="0">
                <a:latin typeface="Arial" pitchFamily="34" charset="0"/>
                <a:cs typeface="Arial" pitchFamily="34" charset="0"/>
              </a:rPr>
              <a:t>ILLUMINATION (</a:t>
            </a:r>
            <a:r>
              <a:rPr lang="en-US" sz="1200" dirty="0">
                <a:latin typeface="Arial" pitchFamily="34" charset="0"/>
                <a:cs typeface="Arial" pitchFamily="34" charset="0"/>
              </a:rPr>
              <a:t>Illumination Time)</a:t>
            </a:r>
          </a:p>
          <a:p>
            <a:pPr>
              <a:buNone/>
            </a:pPr>
            <a:r>
              <a:rPr lang="en-US" sz="1200" b="1" dirty="0">
                <a:latin typeface="Arial" pitchFamily="34" charset="0"/>
                <a:cs typeface="Arial" pitchFamily="34" charset="0"/>
              </a:rPr>
              <a:t>LINE 27</a:t>
            </a:r>
            <a:r>
              <a:rPr lang="en-US" sz="1200" dirty="0">
                <a:latin typeface="Arial" pitchFamily="34" charset="0"/>
                <a:cs typeface="Arial" pitchFamily="34" charset="0"/>
              </a:rPr>
              <a:t> </a:t>
            </a:r>
            <a:r>
              <a:rPr lang="en-US" sz="1200" dirty="0" smtClean="0">
                <a:latin typeface="Arial" pitchFamily="34" charset="0"/>
                <a:cs typeface="Arial" pitchFamily="34" charset="0"/>
              </a:rPr>
              <a:t>– TIME (DTG </a:t>
            </a:r>
            <a:r>
              <a:rPr lang="en-US" sz="1200" dirty="0">
                <a:latin typeface="Arial" pitchFamily="34" charset="0"/>
                <a:cs typeface="Arial" pitchFamily="34" charset="0"/>
              </a:rPr>
              <a:t>of Observation)</a:t>
            </a:r>
          </a:p>
          <a:p>
            <a:pPr>
              <a:buNone/>
            </a:pPr>
            <a:r>
              <a:rPr lang="en-US" sz="1200" b="1" dirty="0">
                <a:latin typeface="Arial" pitchFamily="34" charset="0"/>
                <a:cs typeface="Arial" pitchFamily="34" charset="0"/>
              </a:rPr>
              <a:t>LINE 28</a:t>
            </a:r>
            <a:r>
              <a:rPr lang="en-US" sz="1200" dirty="0">
                <a:latin typeface="Arial" pitchFamily="34" charset="0"/>
                <a:cs typeface="Arial" pitchFamily="34" charset="0"/>
              </a:rPr>
              <a:t> </a:t>
            </a:r>
            <a:r>
              <a:rPr lang="en-US" sz="1200" dirty="0" smtClean="0">
                <a:latin typeface="Arial" pitchFamily="34" charset="0"/>
                <a:cs typeface="Arial" pitchFamily="34" charset="0"/>
              </a:rPr>
              <a:t>– NARRATIVE (Free </a:t>
            </a:r>
            <a:r>
              <a:rPr lang="en-US" sz="1200" dirty="0">
                <a:latin typeface="Arial" pitchFamily="34" charset="0"/>
                <a:cs typeface="Arial" pitchFamily="34" charset="0"/>
              </a:rPr>
              <a:t>Text for Additional Information Required for Clarification of Report)</a:t>
            </a:r>
          </a:p>
          <a:p>
            <a:pPr>
              <a:buNone/>
            </a:pPr>
            <a:r>
              <a:rPr lang="en-US" sz="1200" b="1" dirty="0">
                <a:latin typeface="Arial" pitchFamily="34" charset="0"/>
                <a:cs typeface="Arial" pitchFamily="34" charset="0"/>
              </a:rPr>
              <a:t>LINE 29</a:t>
            </a:r>
            <a:r>
              <a:rPr lang="en-US" sz="1200" dirty="0">
                <a:latin typeface="Arial" pitchFamily="34" charset="0"/>
                <a:cs typeface="Arial" pitchFamily="34" charset="0"/>
              </a:rPr>
              <a:t> </a:t>
            </a:r>
            <a:r>
              <a:rPr lang="en-US" sz="1200" dirty="0" smtClean="0">
                <a:latin typeface="Arial" pitchFamily="34" charset="0"/>
                <a:cs typeface="Arial" pitchFamily="34" charset="0"/>
              </a:rPr>
              <a:t>– AUTHENTICATION (Report </a:t>
            </a:r>
            <a:r>
              <a:rPr lang="en-US" sz="1200" dirty="0">
                <a:latin typeface="Arial" pitchFamily="34" charset="0"/>
                <a:cs typeface="Arial" pitchFamily="34" charset="0"/>
              </a:rPr>
              <a:t>Authentication)</a:t>
            </a:r>
          </a:p>
          <a:p>
            <a:endParaRPr lang="en-US" sz="1200" dirty="0">
              <a:latin typeface="Arial" pitchFamily="34" charset="0"/>
              <a:cs typeface="Arial" pitchFamily="34" charset="0"/>
            </a:endParaRPr>
          </a:p>
        </p:txBody>
      </p:sp>
      <p:sp>
        <p:nvSpPr>
          <p:cNvPr id="7" name="Rectangle 6"/>
          <p:cNvSpPr>
            <a:spLocks noChangeArrowheads="1"/>
          </p:cNvSpPr>
          <p:nvPr/>
        </p:nvSpPr>
        <p:spPr bwMode="auto">
          <a:xfrm>
            <a:off x="0" y="0"/>
            <a:ext cx="6858000" cy="609600"/>
          </a:xfrm>
          <a:prstGeom prst="rect">
            <a:avLst/>
          </a:prstGeom>
          <a:solidFill>
            <a:schemeClr val="tx1"/>
          </a:solidFill>
          <a:ln w="9525">
            <a:solidFill>
              <a:schemeClr val="tx1"/>
            </a:solidFill>
            <a:miter lim="800000"/>
            <a:headEnd/>
            <a:tailEnd/>
          </a:ln>
        </p:spPr>
        <p:txBody>
          <a:bodyPr wrap="none" lIns="91431" tIns="45716" rIns="91431" bIns="45716" anchor="ctr"/>
          <a:lstStyle/>
          <a:p>
            <a:pPr algn="ctr">
              <a:defRPr/>
            </a:pPr>
            <a:r>
              <a:rPr lang="en-US" sz="2300" b="1" i="1" u="none"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CBRN 1 Report</a:t>
            </a:r>
            <a:endParaRPr lang="en-US" sz="2300" b="1" i="1" u="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2400" i="1" dirty="0" smtClean="0">
                <a:effectLst>
                  <a:outerShdw blurRad="38100" dist="38100" dir="2700000" algn="tl">
                    <a:srgbClr val="000000">
                      <a:alpha val="43137"/>
                    </a:srgbClr>
                  </a:outerShdw>
                </a:effectLst>
                <a:latin typeface="Arial" pitchFamily="34" charset="0"/>
                <a:cs typeface="Arial" pitchFamily="34" charset="0"/>
              </a:rPr>
              <a:t>QUARTERING</a:t>
            </a:r>
            <a:r>
              <a:rPr lang="en-US" dirty="0" smtClean="0">
                <a:latin typeface="Arial" pitchFamily="34" charset="0"/>
                <a:cs typeface="Arial" pitchFamily="34" charset="0"/>
              </a:rPr>
              <a:t> </a:t>
            </a:r>
            <a:r>
              <a:rPr lang="en-US" sz="2400" i="1" dirty="0" smtClean="0">
                <a:effectLst>
                  <a:outerShdw blurRad="38100" dist="38100" dir="2700000" algn="tl">
                    <a:srgbClr val="000000">
                      <a:alpha val="43137"/>
                    </a:srgbClr>
                  </a:outerShdw>
                </a:effectLst>
                <a:latin typeface="Arial" pitchFamily="34" charset="0"/>
                <a:cs typeface="Arial" pitchFamily="34" charset="0"/>
              </a:rPr>
              <a:t>PARTY</a:t>
            </a:r>
            <a:endParaRPr lang="en-US" sz="2400" i="1" dirty="0">
              <a:effectLst>
                <a:outerShdw blurRad="38100" dist="38100" dir="2700000" algn="tl">
                  <a:srgbClr val="000000">
                    <a:alpha val="43137"/>
                  </a:srgbClr>
                </a:outerShdw>
              </a:effectLst>
              <a:latin typeface="Arial" pitchFamily="34" charset="0"/>
              <a:cs typeface="Arial" pitchFamily="34" charset="0"/>
            </a:endParaRPr>
          </a:p>
        </p:txBody>
      </p:sp>
      <p:sp>
        <p:nvSpPr>
          <p:cNvPr id="3" name="Subtitle 2"/>
          <p:cNvSpPr>
            <a:spLocks noGrp="1"/>
          </p:cNvSpPr>
          <p:nvPr>
            <p:ph idx="1"/>
          </p:nvPr>
        </p:nvSpPr>
        <p:spPr>
          <a:xfrm>
            <a:off x="228600" y="899583"/>
            <a:ext cx="6400800" cy="8015817"/>
          </a:xfrm>
        </p:spPr>
        <p:txBody>
          <a:bodyPr>
            <a:noAutofit/>
          </a:bodyPr>
          <a:lstStyle/>
          <a:p>
            <a:pPr marL="228600" indent="-228600" algn="l">
              <a:buFont typeface="+mj-lt"/>
              <a:buAutoNum type="arabicPeriod"/>
            </a:pPr>
            <a:r>
              <a:rPr lang="en-US" sz="1200" dirty="0" smtClean="0">
                <a:solidFill>
                  <a:schemeClr val="tx1"/>
                </a:solidFill>
                <a:latin typeface="Arial" pitchFamily="34" charset="0"/>
                <a:cs typeface="Arial" pitchFamily="34" charset="0"/>
              </a:rPr>
              <a:t>KEY TASKS FOR THE QUARTERING PARTY:</a:t>
            </a:r>
          </a:p>
          <a:p>
            <a:pPr marL="685800" lvl="1" indent="-228600" algn="l">
              <a:buFont typeface="+mj-lt"/>
              <a:buAutoNum type="alphaLcPeriod"/>
            </a:pPr>
            <a:r>
              <a:rPr lang="en-US" sz="1200" dirty="0" smtClean="0">
                <a:solidFill>
                  <a:schemeClr val="tx1"/>
                </a:solidFill>
                <a:latin typeface="Arial" pitchFamily="34" charset="0"/>
                <a:cs typeface="Arial" pitchFamily="34" charset="0"/>
              </a:rPr>
              <a:t>RECON THE SITE AND ROUTE(S) USED TO APPROACH AND OCCUPY.</a:t>
            </a:r>
          </a:p>
          <a:p>
            <a:pPr marL="685800" lvl="1" indent="-228600" algn="l">
              <a:buFont typeface="+mj-lt"/>
              <a:buAutoNum type="alphaLcPeriod"/>
            </a:pPr>
            <a:r>
              <a:rPr lang="en-US" sz="1200" dirty="0" smtClean="0">
                <a:solidFill>
                  <a:schemeClr val="tx1"/>
                </a:solidFill>
                <a:latin typeface="Arial" pitchFamily="34" charset="0"/>
                <a:cs typeface="Arial" pitchFamily="34" charset="0"/>
              </a:rPr>
              <a:t>SECURE THE AREA PRIOR TO OCCUPATION.</a:t>
            </a:r>
          </a:p>
          <a:p>
            <a:pPr marL="685800" lvl="1" indent="-228600" algn="l">
              <a:buFont typeface="+mj-lt"/>
              <a:buAutoNum type="alphaLcPeriod"/>
            </a:pPr>
            <a:r>
              <a:rPr lang="en-US" sz="1200" dirty="0" smtClean="0">
                <a:solidFill>
                  <a:schemeClr val="tx1"/>
                </a:solidFill>
                <a:latin typeface="Arial" pitchFamily="34" charset="0"/>
                <a:cs typeface="Arial" pitchFamily="34" charset="0"/>
              </a:rPr>
              <a:t>ORGANIZE SITE AND ASSIGN VEHICLE LOCATIONS</a:t>
            </a:r>
          </a:p>
          <a:p>
            <a:pPr marL="342900" indent="-342900" algn="l">
              <a:buFont typeface="+mj-lt"/>
              <a:buAutoNum type="arabicPeriod"/>
            </a:pPr>
            <a:endParaRPr lang="en-US" sz="1200" dirty="0" smtClean="0">
              <a:solidFill>
                <a:schemeClr val="tx1"/>
              </a:solidFill>
              <a:latin typeface="Arial" pitchFamily="34" charset="0"/>
              <a:cs typeface="Arial" pitchFamily="34" charset="0"/>
            </a:endParaRPr>
          </a:p>
          <a:p>
            <a:pPr marL="342900" indent="-342900" algn="l">
              <a:buFont typeface="+mj-lt"/>
              <a:buAutoNum type="arabicPeriod"/>
            </a:pPr>
            <a:r>
              <a:rPr lang="en-US" sz="1200" dirty="0" smtClean="0">
                <a:solidFill>
                  <a:schemeClr val="tx1"/>
                </a:solidFill>
                <a:latin typeface="Arial" pitchFamily="34" charset="0"/>
                <a:cs typeface="Arial" pitchFamily="34" charset="0"/>
              </a:rPr>
              <a:t>CHARACTERISTICS FOR ASSEMBLY AREA:</a:t>
            </a:r>
          </a:p>
          <a:p>
            <a:pPr marL="800100" lvl="1" indent="-342900" algn="l">
              <a:buFont typeface="+mj-lt"/>
              <a:buAutoNum type="alphaLcPeriod"/>
            </a:pPr>
            <a:r>
              <a:rPr lang="en-US" sz="1200" dirty="0" smtClean="0">
                <a:solidFill>
                  <a:schemeClr val="tx1"/>
                </a:solidFill>
                <a:latin typeface="Arial" pitchFamily="34" charset="0"/>
                <a:cs typeface="Arial" pitchFamily="34" charset="0"/>
              </a:rPr>
              <a:t>COVER AND CONCEALMENT(FROM DIRECT FIRE AND OVERHEAD COVER).</a:t>
            </a:r>
          </a:p>
          <a:p>
            <a:pPr marL="800100" lvl="1" indent="-342900" algn="l">
              <a:buFont typeface="+mj-lt"/>
              <a:buAutoNum type="alphaLcPeriod"/>
            </a:pPr>
            <a:r>
              <a:rPr lang="en-US" sz="1200" dirty="0" smtClean="0">
                <a:solidFill>
                  <a:schemeClr val="tx1"/>
                </a:solidFill>
                <a:latin typeface="Arial" pitchFamily="34" charset="0"/>
                <a:cs typeface="Arial" pitchFamily="34" charset="0"/>
              </a:rPr>
              <a:t>ADEQUATE EXITS AND ENTRANCES.</a:t>
            </a:r>
          </a:p>
          <a:p>
            <a:pPr marL="800100" lvl="1" indent="-342900" algn="l">
              <a:buFont typeface="+mj-lt"/>
              <a:buAutoNum type="alphaLcPeriod"/>
            </a:pPr>
            <a:r>
              <a:rPr lang="en-US" sz="1200" dirty="0" smtClean="0">
                <a:solidFill>
                  <a:schemeClr val="tx1"/>
                </a:solidFill>
                <a:latin typeface="Arial" pitchFamily="34" charset="0"/>
                <a:cs typeface="Arial" pitchFamily="34" charset="0"/>
              </a:rPr>
              <a:t>GOOD DRAINAGE; GROUND SURFACE ABLE TO SUPPORT VEH MOVEMENT.</a:t>
            </a:r>
          </a:p>
          <a:p>
            <a:pPr marL="800100" lvl="1" indent="-342900" algn="l">
              <a:buFont typeface="+mj-lt"/>
              <a:buAutoNum type="alphaLcPeriod"/>
            </a:pPr>
            <a:r>
              <a:rPr lang="en-US" sz="1200" dirty="0" smtClean="0">
                <a:solidFill>
                  <a:schemeClr val="tx1"/>
                </a:solidFill>
                <a:latin typeface="Arial" pitchFamily="34" charset="0"/>
                <a:cs typeface="Arial" pitchFamily="34" charset="0"/>
              </a:rPr>
              <a:t>ENOUGH SPACE FOR ADEQUATE DISPERSION.</a:t>
            </a:r>
          </a:p>
          <a:p>
            <a:pPr marL="800100" lvl="1" indent="-342900" algn="l">
              <a:buFont typeface="+mj-lt"/>
              <a:buAutoNum type="alphaLcPeriod"/>
            </a:pPr>
            <a:r>
              <a:rPr lang="en-US" sz="1200" u="sng" dirty="0" smtClean="0">
                <a:solidFill>
                  <a:schemeClr val="tx1"/>
                </a:solidFill>
                <a:uFill>
                  <a:solidFill>
                    <a:srgbClr val="FF0000"/>
                  </a:solidFill>
                </a:uFill>
                <a:latin typeface="Arial" pitchFamily="34" charset="0"/>
                <a:cs typeface="Arial" pitchFamily="34" charset="0"/>
              </a:rPr>
              <a:t>1SG AND XO </a:t>
            </a:r>
            <a:r>
              <a:rPr lang="en-US" sz="1200" dirty="0" smtClean="0">
                <a:solidFill>
                  <a:schemeClr val="tx1"/>
                </a:solidFill>
                <a:latin typeface="Arial" pitchFamily="34" charset="0"/>
                <a:cs typeface="Arial" pitchFamily="34" charset="0"/>
              </a:rPr>
              <a:t>WILL BRIEF QUARTERING PARTY AND MAIN BODY ON:</a:t>
            </a:r>
          </a:p>
          <a:p>
            <a:pPr marL="1257300" lvl="2" indent="-342900" algn="l">
              <a:buFont typeface="+mj-lt"/>
              <a:buAutoNum type="arabicParenR"/>
            </a:pPr>
            <a:r>
              <a:rPr lang="en-US" sz="1200" dirty="0" smtClean="0">
                <a:solidFill>
                  <a:schemeClr val="tx1"/>
                </a:solidFill>
                <a:latin typeface="Arial" pitchFamily="34" charset="0"/>
                <a:cs typeface="Arial" pitchFamily="34" charset="0"/>
              </a:rPr>
              <a:t>NECESSARY EQUIPMENT</a:t>
            </a:r>
          </a:p>
          <a:p>
            <a:pPr marL="1257300" lvl="2" indent="-342900" algn="l">
              <a:buFont typeface="+mj-lt"/>
              <a:buAutoNum type="arabicParenR"/>
            </a:pPr>
            <a:r>
              <a:rPr lang="en-US" sz="1200" dirty="0" smtClean="0">
                <a:solidFill>
                  <a:schemeClr val="tx1"/>
                </a:solidFill>
                <a:latin typeface="Arial" pitchFamily="34" charset="0"/>
                <a:cs typeface="Arial" pitchFamily="34" charset="0"/>
              </a:rPr>
              <a:t>LOCATION OF AA</a:t>
            </a:r>
          </a:p>
          <a:p>
            <a:pPr marL="1257300" lvl="2" indent="-342900" algn="l">
              <a:buFont typeface="+mj-lt"/>
              <a:buAutoNum type="arabicParenR"/>
            </a:pPr>
            <a:r>
              <a:rPr lang="en-US" sz="1200" dirty="0" smtClean="0">
                <a:solidFill>
                  <a:schemeClr val="tx1"/>
                </a:solidFill>
                <a:latin typeface="Arial" pitchFamily="34" charset="0"/>
                <a:cs typeface="Arial" pitchFamily="34" charset="0"/>
              </a:rPr>
              <a:t>SP TIMES</a:t>
            </a:r>
          </a:p>
          <a:p>
            <a:pPr marL="1257300" lvl="2" indent="-342900" algn="l">
              <a:buFont typeface="+mj-lt"/>
              <a:buAutoNum type="arabicParenR"/>
            </a:pPr>
            <a:r>
              <a:rPr lang="en-US" sz="1200" dirty="0" smtClean="0">
                <a:solidFill>
                  <a:schemeClr val="tx1"/>
                </a:solidFill>
                <a:latin typeface="Arial" pitchFamily="34" charset="0"/>
                <a:cs typeface="Arial" pitchFamily="34" charset="0"/>
              </a:rPr>
              <a:t>OOM</a:t>
            </a:r>
          </a:p>
          <a:p>
            <a:pPr marL="1257300" lvl="2" indent="-342900" algn="l">
              <a:buFont typeface="+mj-lt"/>
              <a:buAutoNum type="arabicParenR"/>
            </a:pPr>
            <a:r>
              <a:rPr lang="en-US" sz="1200" dirty="0" smtClean="0">
                <a:solidFill>
                  <a:schemeClr val="tx1"/>
                </a:solidFill>
                <a:latin typeface="Arial" pitchFamily="34" charset="0"/>
                <a:cs typeface="Arial" pitchFamily="34" charset="0"/>
              </a:rPr>
              <a:t>MOPP LEVEL</a:t>
            </a:r>
          </a:p>
          <a:p>
            <a:pPr marL="342900" indent="-342900" algn="l">
              <a:buFont typeface="+mj-lt"/>
              <a:buAutoNum type="arabicPeriod"/>
            </a:pPr>
            <a:endParaRPr lang="en-US" sz="1200" dirty="0" smtClean="0">
              <a:solidFill>
                <a:schemeClr val="tx1"/>
              </a:solidFill>
              <a:latin typeface="Arial" pitchFamily="34" charset="0"/>
              <a:cs typeface="Arial" pitchFamily="34" charset="0"/>
            </a:endParaRPr>
          </a:p>
          <a:p>
            <a:pPr marL="342900" indent="-342900" algn="l">
              <a:buFont typeface="+mj-lt"/>
              <a:buAutoNum type="arabicPeriod"/>
            </a:pPr>
            <a:r>
              <a:rPr lang="en-US" sz="1200" dirty="0" smtClean="0">
                <a:solidFill>
                  <a:schemeClr val="tx1"/>
                </a:solidFill>
                <a:latin typeface="Arial" pitchFamily="34" charset="0"/>
                <a:cs typeface="Arial" pitchFamily="34" charset="0"/>
              </a:rPr>
              <a:t>QUARTERING PARTY TASKS:</a:t>
            </a:r>
          </a:p>
          <a:p>
            <a:pPr marL="800100" lvl="1" indent="-342900" algn="l">
              <a:buFont typeface="+mj-lt"/>
              <a:buAutoNum type="alphaLcPeriod"/>
            </a:pPr>
            <a:r>
              <a:rPr lang="en-US" sz="1200" dirty="0" smtClean="0">
                <a:solidFill>
                  <a:schemeClr val="tx1"/>
                </a:solidFill>
                <a:latin typeface="Arial" pitchFamily="34" charset="0"/>
                <a:cs typeface="Arial" pitchFamily="34" charset="0"/>
              </a:rPr>
              <a:t>MOVE TO AA ON ASSIGNED ROUTE(S).</a:t>
            </a:r>
          </a:p>
          <a:p>
            <a:pPr marL="800100" lvl="1" indent="-342900" algn="l">
              <a:buFont typeface="+mj-lt"/>
              <a:buAutoNum type="alphaLcPeriod"/>
            </a:pPr>
            <a:r>
              <a:rPr lang="en-US" sz="1200" dirty="0" smtClean="0">
                <a:solidFill>
                  <a:schemeClr val="tx1"/>
                </a:solidFill>
                <a:latin typeface="Arial" pitchFamily="34" charset="0"/>
                <a:cs typeface="Arial" pitchFamily="34" charset="0"/>
              </a:rPr>
              <a:t>MAINTAIN SECURITY.</a:t>
            </a:r>
          </a:p>
          <a:p>
            <a:pPr marL="800100" lvl="1" indent="-342900" algn="l">
              <a:buFont typeface="+mj-lt"/>
              <a:buAutoNum type="alphaLcPeriod"/>
            </a:pPr>
            <a:r>
              <a:rPr lang="en-US" sz="1200" dirty="0" smtClean="0">
                <a:solidFill>
                  <a:schemeClr val="tx1"/>
                </a:solidFill>
                <a:latin typeface="Arial" pitchFamily="34" charset="0"/>
                <a:cs typeface="Arial" pitchFamily="34" charset="0"/>
              </a:rPr>
              <a:t>RECON ROUTE(S) AND AA SITE; MARKING OBSTACLES AND BYPASSES.</a:t>
            </a:r>
          </a:p>
          <a:p>
            <a:pPr marL="800100" lvl="1" indent="-342900" algn="l">
              <a:buFont typeface="+mj-lt"/>
              <a:buAutoNum type="alphaLcPeriod"/>
            </a:pPr>
            <a:r>
              <a:rPr lang="en-US" sz="1200" dirty="0" smtClean="0">
                <a:solidFill>
                  <a:schemeClr val="tx1"/>
                </a:solidFill>
                <a:latin typeface="Arial" pitchFamily="34" charset="0"/>
                <a:cs typeface="Arial" pitchFamily="34" charset="0"/>
              </a:rPr>
              <a:t>REPORT ALL CRITICAL INFORMATION TO HIGHER</a:t>
            </a:r>
          </a:p>
          <a:p>
            <a:pPr marL="342900" indent="-342900" algn="l">
              <a:buFont typeface="+mj-lt"/>
              <a:buAutoNum type="arabicPeriod"/>
            </a:pPr>
            <a:endParaRPr lang="en-US" sz="1200" dirty="0" smtClean="0">
              <a:solidFill>
                <a:schemeClr val="tx1"/>
              </a:solidFill>
              <a:latin typeface="Arial" pitchFamily="34" charset="0"/>
              <a:cs typeface="Arial" pitchFamily="34" charset="0"/>
            </a:endParaRPr>
          </a:p>
          <a:p>
            <a:pPr marL="342900" indent="-342900" algn="l">
              <a:buFont typeface="+mj-lt"/>
              <a:buAutoNum type="arabicPeriod"/>
            </a:pPr>
            <a:r>
              <a:rPr lang="en-US" sz="1200" dirty="0" smtClean="0">
                <a:solidFill>
                  <a:schemeClr val="tx1"/>
                </a:solidFill>
                <a:latin typeface="Arial" pitchFamily="34" charset="0"/>
                <a:cs typeface="Arial" pitchFamily="34" charset="0"/>
              </a:rPr>
              <a:t>ACTIONS FOR QP AT AA:</a:t>
            </a:r>
          </a:p>
          <a:p>
            <a:pPr marL="800100" lvl="1" indent="-342900" algn="l">
              <a:buFont typeface="+mj-lt"/>
              <a:buAutoNum type="arabicPeriod"/>
            </a:pPr>
            <a:r>
              <a:rPr lang="en-US" sz="1200" dirty="0" smtClean="0">
                <a:solidFill>
                  <a:schemeClr val="tx1"/>
                </a:solidFill>
                <a:latin typeface="Arial" pitchFamily="34" charset="0"/>
                <a:cs typeface="Arial" pitchFamily="34" charset="0"/>
              </a:rPr>
              <a:t>MARK ENTRANCES, EXITS, AND INTERNAL ROUTES.</a:t>
            </a:r>
          </a:p>
          <a:p>
            <a:pPr marL="800100" lvl="1" indent="-342900" algn="l">
              <a:buFont typeface="+mj-lt"/>
              <a:buAutoNum type="arabicPeriod"/>
            </a:pPr>
            <a:r>
              <a:rPr lang="en-US" sz="1200" dirty="0" smtClean="0">
                <a:solidFill>
                  <a:schemeClr val="tx1"/>
                </a:solidFill>
                <a:latin typeface="Arial" pitchFamily="34" charset="0"/>
                <a:cs typeface="Arial" pitchFamily="34" charset="0"/>
              </a:rPr>
              <a:t>CLEAR DEAD-SPACE AND MAINTIAN LOCAL SECURITY.</a:t>
            </a:r>
          </a:p>
          <a:p>
            <a:pPr marL="800100" lvl="1" indent="-342900" algn="l">
              <a:buFont typeface="+mj-lt"/>
              <a:buAutoNum type="arabicPeriod"/>
            </a:pPr>
            <a:r>
              <a:rPr lang="en-US" sz="1200" dirty="0" smtClean="0">
                <a:solidFill>
                  <a:schemeClr val="tx1"/>
                </a:solidFill>
                <a:latin typeface="Arial" pitchFamily="34" charset="0"/>
                <a:cs typeface="Arial" pitchFamily="34" charset="0"/>
              </a:rPr>
              <a:t>MARK AND CLEAR OBSTACLES.</a:t>
            </a:r>
          </a:p>
          <a:p>
            <a:pPr marL="800100" lvl="1" indent="-342900" algn="l">
              <a:buFont typeface="+mj-lt"/>
              <a:buAutoNum type="arabicPeriod"/>
            </a:pPr>
            <a:r>
              <a:rPr lang="en-US" sz="1200" dirty="0" smtClean="0">
                <a:solidFill>
                  <a:schemeClr val="tx1"/>
                </a:solidFill>
                <a:latin typeface="Arial" pitchFamily="34" charset="0"/>
                <a:cs typeface="Arial" pitchFamily="34" charset="0"/>
              </a:rPr>
              <a:t>MARK VEHICLE POSITIONS FOR MAIN BODY TO ENSURE THERE WILL BE 360 SECURITY.</a:t>
            </a:r>
          </a:p>
          <a:p>
            <a:pPr marL="800100" lvl="1" indent="-342900" algn="l">
              <a:buFont typeface="+mj-lt"/>
              <a:buAutoNum type="arabicPeriod"/>
            </a:pPr>
            <a:r>
              <a:rPr lang="en-US" sz="1200" dirty="0" smtClean="0">
                <a:solidFill>
                  <a:schemeClr val="tx1"/>
                </a:solidFill>
                <a:latin typeface="Arial" pitchFamily="34" charset="0"/>
                <a:cs typeface="Arial" pitchFamily="34" charset="0"/>
              </a:rPr>
              <a:t>FACILITATE MAIN BODY MOVEMENT INTO AA.</a:t>
            </a:r>
          </a:p>
          <a:p>
            <a:pPr marL="342900" indent="-342900" algn="l">
              <a:buFont typeface="+mj-lt"/>
              <a:buAutoNum type="arabicPeriod"/>
            </a:pPr>
            <a:endParaRPr lang="en-US" sz="1200" dirty="0" smtClean="0">
              <a:solidFill>
                <a:schemeClr val="tx1"/>
              </a:solidFill>
              <a:latin typeface="Arial" pitchFamily="34" charset="0"/>
              <a:cs typeface="Arial" pitchFamily="34" charset="0"/>
            </a:endParaRPr>
          </a:p>
          <a:p>
            <a:pPr marL="342900" indent="-342900" algn="l">
              <a:buFont typeface="+mj-lt"/>
              <a:buAutoNum type="arabicPeriod"/>
            </a:pPr>
            <a:r>
              <a:rPr lang="en-US" sz="1200" dirty="0" smtClean="0">
                <a:solidFill>
                  <a:schemeClr val="tx1"/>
                </a:solidFill>
                <a:latin typeface="Arial" pitchFamily="34" charset="0"/>
                <a:cs typeface="Arial" pitchFamily="34" charset="0"/>
              </a:rPr>
              <a:t>QP WILL CONSIST OF THE SENIOR SCOUT FROM </a:t>
            </a:r>
            <a:r>
              <a:rPr lang="en-US" sz="1200" dirty="0" smtClean="0">
                <a:solidFill>
                  <a:schemeClr val="tx1"/>
                </a:solidFill>
                <a:latin typeface="Arial" pitchFamily="34" charset="0"/>
                <a:cs typeface="Arial" pitchFamily="34" charset="0"/>
              </a:rPr>
              <a:t>EACH PLATOON (THE “2” VEHICLES), THE </a:t>
            </a:r>
            <a:r>
              <a:rPr lang="en-US" sz="1200" dirty="0" smtClean="0">
                <a:solidFill>
                  <a:schemeClr val="tx1"/>
                </a:solidFill>
                <a:latin typeface="Arial" pitchFamily="34" charset="0"/>
                <a:cs typeface="Arial" pitchFamily="34" charset="0"/>
              </a:rPr>
              <a:t>TRP </a:t>
            </a:r>
            <a:r>
              <a:rPr lang="en-US" sz="1200" dirty="0" smtClean="0">
                <a:solidFill>
                  <a:schemeClr val="tx1"/>
                </a:solidFill>
                <a:latin typeface="Arial" pitchFamily="34" charset="0"/>
                <a:cs typeface="Arial" pitchFamily="34" charset="0"/>
              </a:rPr>
              <a:t>XO</a:t>
            </a:r>
            <a:r>
              <a:rPr lang="en-US" sz="1200" dirty="0" smtClean="0">
                <a:latin typeface="Arial" pitchFamily="34" charset="0"/>
                <a:cs typeface="Arial" pitchFamily="34" charset="0"/>
              </a:rPr>
              <a:t>, AND POSSIBLY THE </a:t>
            </a:r>
            <a:r>
              <a:rPr lang="en-US" sz="1200" dirty="0" smtClean="0">
                <a:solidFill>
                  <a:schemeClr val="tx1"/>
                </a:solidFill>
                <a:latin typeface="Arial" pitchFamily="34" charset="0"/>
                <a:cs typeface="Arial" pitchFamily="34" charset="0"/>
              </a:rPr>
              <a:t>NBC REP</a:t>
            </a:r>
            <a:r>
              <a:rPr lang="en-US" sz="1200" dirty="0" smtClean="0">
                <a:latin typeface="Arial" pitchFamily="34" charset="0"/>
                <a:cs typeface="Arial" pitchFamily="34" charset="0"/>
              </a:rPr>
              <a:t> </a:t>
            </a:r>
            <a:r>
              <a:rPr lang="en-US" sz="1200" dirty="0" smtClean="0">
                <a:latin typeface="Arial" pitchFamily="34" charset="0"/>
                <a:cs typeface="Arial" pitchFamily="34" charset="0"/>
              </a:rPr>
              <a:t>AND MECHANIC</a:t>
            </a:r>
            <a:r>
              <a:rPr lang="en-US" sz="1200" dirty="0" smtClean="0">
                <a:solidFill>
                  <a:schemeClr val="tx1"/>
                </a:solidFill>
                <a:latin typeface="Arial" pitchFamily="34" charset="0"/>
                <a:cs typeface="Arial" pitchFamily="34" charset="0"/>
              </a:rPr>
              <a:t> REP</a:t>
            </a:r>
            <a:endParaRPr lang="en-US" sz="1200" dirty="0" smtClean="0">
              <a:solidFill>
                <a:schemeClr val="tx1"/>
              </a:solidFill>
              <a:latin typeface="Arial" pitchFamily="34" charset="0"/>
              <a:cs typeface="Arial" pitchFamily="34" charset="0"/>
            </a:endParaRPr>
          </a:p>
          <a:p>
            <a:pPr marL="1257300" lvl="2" indent="-342900" algn="l">
              <a:buFont typeface="Arial" pitchFamily="34" charset="0"/>
              <a:buChar char="•"/>
            </a:pPr>
            <a:endParaRPr lang="en-US" sz="1200" dirty="0" smtClean="0">
              <a:solidFill>
                <a:schemeClr val="tx1"/>
              </a:solidFill>
              <a:latin typeface="Arial" pitchFamily="34" charset="0"/>
              <a:cs typeface="Arial" pitchFamily="34" charset="0"/>
            </a:endParaRPr>
          </a:p>
          <a:p>
            <a:pPr marL="228600" indent="-228600" algn="l">
              <a:buFont typeface="+mj-lt"/>
              <a:buAutoNum type="arabicPeriod"/>
            </a:pPr>
            <a:endParaRPr lang="en-US" sz="1200" dirty="0">
              <a:solidFill>
                <a:schemeClr val="tx1"/>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7FAA4C2-EC4B-4CB1-A26B-C9225BE809E0}" type="slidenum">
              <a:rPr lang="en-US" smtClean="0">
                <a:latin typeface="Arial" pitchFamily="34" charset="0"/>
                <a:cs typeface="Arial" pitchFamily="34" charset="0"/>
              </a:rPr>
              <a:pPr/>
              <a:t>9</a:t>
            </a:fld>
            <a:endParaRPr lang="en-US" dirty="0">
              <a:latin typeface="Arial" pitchFamily="34" charset="0"/>
              <a:cs typeface="Arial" pitchFamily="34" charset="0"/>
            </a:endParaRPr>
          </a:p>
        </p:txBody>
      </p:sp>
    </p:spTree>
    <p:extLst>
      <p:ext uri="{BB962C8B-B14F-4D97-AF65-F5344CB8AC3E}">
        <p14:creationId xmlns="" xmlns:p14="http://schemas.microsoft.com/office/powerpoint/2010/main" val="119843177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Picture 147" descr="apache.jpg"/>
          <p:cNvPicPr>
            <a:picLocks noChangeAspect="1"/>
          </p:cNvPicPr>
          <p:nvPr/>
        </p:nvPicPr>
        <p:blipFill>
          <a:blip r:embed="rId3" cstate="print">
            <a:clrChange>
              <a:clrFrom>
                <a:srgbClr val="FEFEFE"/>
              </a:clrFrom>
              <a:clrTo>
                <a:srgbClr val="FEFEFE">
                  <a:alpha val="0"/>
                </a:srgbClr>
              </a:clrTo>
            </a:clrChange>
          </a:blip>
          <a:stretch>
            <a:fillRect/>
          </a:stretch>
        </p:blipFill>
        <p:spPr>
          <a:xfrm>
            <a:off x="8763000" y="3505200"/>
            <a:ext cx="2819400" cy="3116179"/>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0" y="1965600"/>
            <a:ext cx="6858000" cy="5121000"/>
          </a:xfrm>
          <a:prstGeom prst="rect">
            <a:avLst/>
          </a:prstGeom>
          <a:noFill/>
          <a:ln w="9525">
            <a:noFill/>
            <a:miter lim="800000"/>
            <a:headEnd/>
            <a:tailEnd/>
          </a:ln>
        </p:spPr>
      </p:pic>
      <p:pic>
        <p:nvPicPr>
          <p:cNvPr id="10" name="Picture 2"/>
          <p:cNvPicPr>
            <a:picLocks noChangeAspect="1" noChangeArrowheads="1"/>
          </p:cNvPicPr>
          <p:nvPr/>
        </p:nvPicPr>
        <p:blipFill>
          <a:blip r:embed="rId5" cstate="print"/>
          <a:srcRect/>
          <a:stretch>
            <a:fillRect/>
          </a:stretch>
        </p:blipFill>
        <p:spPr bwMode="auto">
          <a:xfrm>
            <a:off x="9296400" y="228600"/>
            <a:ext cx="1447800" cy="1081100"/>
          </a:xfrm>
          <a:prstGeom prst="rect">
            <a:avLst/>
          </a:prstGeom>
          <a:noFill/>
          <a:ln w="9525">
            <a:noFill/>
            <a:miter lim="800000"/>
            <a:headEnd/>
            <a:tailEnd/>
          </a:ln>
        </p:spPr>
      </p:pic>
      <p:sp>
        <p:nvSpPr>
          <p:cNvPr id="11" name="AutoShape 2"/>
          <p:cNvSpPr>
            <a:spLocks noChangeArrowheads="1"/>
          </p:cNvSpPr>
          <p:nvPr/>
        </p:nvSpPr>
        <p:spPr bwMode="auto">
          <a:xfrm rot="16200000">
            <a:off x="2933700" y="-2933699"/>
            <a:ext cx="990600" cy="6858000"/>
          </a:xfrm>
          <a:prstGeom prst="rtTriangle">
            <a:avLst/>
          </a:prstGeom>
          <a:solidFill>
            <a:schemeClr val="bg1"/>
          </a:solidFill>
          <a:ln w="9525" algn="in">
            <a:solidFill>
              <a:srgbClr val="000000"/>
            </a:solidFill>
            <a:miter lim="800000"/>
            <a:headEnd/>
            <a:tailEnd/>
          </a:ln>
          <a:effectLst/>
        </p:spPr>
        <p:txBody>
          <a:bodyPr rot="10800000" vert="eaVert"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normalizeH="0" baseline="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cs typeface="Arial" pitchFamily="34" charset="0"/>
            </a:endParaRPr>
          </a:p>
        </p:txBody>
      </p:sp>
      <p:pic>
        <p:nvPicPr>
          <p:cNvPr id="1027" name="Picture 3"/>
          <p:cNvPicPr>
            <a:picLocks noChangeAspect="1" noChangeArrowheads="1"/>
          </p:cNvPicPr>
          <p:nvPr/>
        </p:nvPicPr>
        <p:blipFill>
          <a:blip r:embed="rId6" cstate="print">
            <a:lum bright="-5000" contrast="25000"/>
          </a:blip>
          <a:srcRect/>
          <a:stretch>
            <a:fillRect/>
          </a:stretch>
        </p:blipFill>
        <p:spPr bwMode="auto">
          <a:xfrm>
            <a:off x="5562600" y="107830"/>
            <a:ext cx="1295400" cy="806570"/>
          </a:xfrm>
          <a:prstGeom prst="rect">
            <a:avLst/>
          </a:prstGeom>
          <a:noFill/>
          <a:ln w="9525">
            <a:noFill/>
            <a:miter lim="800000"/>
            <a:headEnd/>
            <a:tailEnd/>
          </a:ln>
        </p:spPr>
      </p:pic>
      <p:sp>
        <p:nvSpPr>
          <p:cNvPr id="4" name="AutoShape 2"/>
          <p:cNvSpPr>
            <a:spLocks noChangeArrowheads="1"/>
          </p:cNvSpPr>
          <p:nvPr/>
        </p:nvSpPr>
        <p:spPr bwMode="auto">
          <a:xfrm rot="5400000">
            <a:off x="2933700" y="-2933700"/>
            <a:ext cx="990600" cy="6858000"/>
          </a:xfrm>
          <a:prstGeom prst="rtTriangle">
            <a:avLst/>
          </a:prstGeom>
          <a:solidFill>
            <a:srgbClr val="FF0000"/>
          </a:solidFill>
          <a:ln w="9525" algn="in">
            <a:solidFill>
              <a:srgbClr val="000000"/>
            </a:solidFill>
            <a:miter lim="800000"/>
            <a:headEnd/>
            <a:tailEnd/>
          </a:ln>
          <a:effectLst/>
        </p:spPr>
        <p:txBody>
          <a:bodyPr rot="10800000" vert="eaVert"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normalizeH="0" baseline="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cs typeface="Arial" pitchFamily="34" charset="0"/>
            </a:endParaRPr>
          </a:p>
        </p:txBody>
      </p:sp>
      <p:sp>
        <p:nvSpPr>
          <p:cNvPr id="12" name="TextBox 11"/>
          <p:cNvSpPr txBox="1"/>
          <p:nvPr/>
        </p:nvSpPr>
        <p:spPr>
          <a:xfrm>
            <a:off x="1295400" y="0"/>
            <a:ext cx="4267200" cy="923330"/>
          </a:xfrm>
          <a:prstGeom prst="rect">
            <a:avLst/>
          </a:prstGeom>
          <a:noFill/>
        </p:spPr>
        <p:txBody>
          <a:bodyPr wrap="square" rtlCol="0">
            <a:spAutoFit/>
          </a:bodyPr>
          <a:lstStyle/>
          <a:p>
            <a:r>
              <a:rPr lang="en-US" sz="5400" b="1" dirty="0" smtClean="0">
                <a:effectLst>
                  <a:outerShdw blurRad="38100" dist="38100" dir="2700000" algn="tl">
                    <a:srgbClr val="000000">
                      <a:alpha val="43137"/>
                    </a:srgbClr>
                  </a:outerShdw>
                </a:effectLst>
              </a:rPr>
              <a:t>BLACKHAWKS</a:t>
            </a:r>
            <a:endParaRPr lang="en-US" sz="5400" b="1" dirty="0">
              <a:effectLst>
                <a:outerShdw blurRad="38100" dist="38100" dir="2700000" algn="tl">
                  <a:srgbClr val="000000">
                    <a:alpha val="43137"/>
                  </a:srgbClr>
                </a:outerShdw>
              </a:effectLst>
            </a:endParaRPr>
          </a:p>
        </p:txBody>
      </p:sp>
      <p:pic>
        <p:nvPicPr>
          <p:cNvPr id="9" name="Picture 28" descr="MSH.png"/>
          <p:cNvPicPr>
            <a:picLocks noChangeAspect="1"/>
          </p:cNvPicPr>
          <p:nvPr/>
        </p:nvPicPr>
        <p:blipFill>
          <a:blip r:embed="rId7" cstate="print">
            <a:lum bright="-5000" contrast="50000"/>
          </a:blip>
          <a:srcRect/>
          <a:stretch>
            <a:fillRect/>
          </a:stretch>
        </p:blipFill>
        <p:spPr bwMode="auto">
          <a:xfrm>
            <a:off x="0" y="111342"/>
            <a:ext cx="1195262" cy="771526"/>
          </a:xfrm>
          <a:prstGeom prst="rect">
            <a:avLst/>
          </a:prstGeom>
          <a:noFill/>
          <a:ln w="9525">
            <a:noFill/>
            <a:miter lim="800000"/>
            <a:headEnd/>
            <a:tailEnd/>
          </a:ln>
        </p:spPr>
      </p:pic>
    </p:spTree>
    <p:extLst>
      <p:ext uri="{BB962C8B-B14F-4D97-AF65-F5344CB8AC3E}">
        <p14:creationId xmlns="" xmlns:p14="http://schemas.microsoft.com/office/powerpoint/2010/main" val="4198372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10194</TotalTime>
  <Words>14181</Words>
  <Application>Microsoft Office PowerPoint</Application>
  <PresentationFormat>On-screen Show (4:3)</PresentationFormat>
  <Paragraphs>3044</Paragraphs>
  <Slides>90</Slides>
  <Notes>4</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Office Theme</vt:lpstr>
      <vt:lpstr>Slide 1</vt:lpstr>
      <vt:lpstr>Slide 2</vt:lpstr>
      <vt:lpstr>TROOP GRAPHICS SOP</vt:lpstr>
      <vt:lpstr>GRAPHIC NAMING  CONVENTION</vt:lpstr>
      <vt:lpstr>TACTICAL MOVEMENT SOPS</vt:lpstr>
      <vt:lpstr>PCC/PCI</vt:lpstr>
      <vt:lpstr>STAND-TO PROCEDURES</vt:lpstr>
      <vt:lpstr>REDCON STATUS  DEFINITIONS</vt:lpstr>
      <vt:lpstr>QUARTERING PARTY</vt:lpstr>
      <vt:lpstr>OCCUPATION OF TAA-QUARTERING PARTY:</vt:lpstr>
      <vt:lpstr>ASSEMBLY AREA PRIORITIES  OF WORK</vt:lpstr>
      <vt:lpstr>Slide 12</vt:lpstr>
      <vt:lpstr>LINK UP &amp; NEAR/FAR RECOGNITION</vt:lpstr>
      <vt:lpstr>BATTLE/RECCE HANDOVER</vt:lpstr>
      <vt:lpstr>Slide 15</vt:lpstr>
      <vt:lpstr>Slide 16</vt:lpstr>
      <vt:lpstr>Slide 17</vt:lpstr>
      <vt:lpstr>Slide 18</vt:lpstr>
      <vt:lpstr>Slide 19</vt:lpstr>
      <vt:lpstr>Slide 20</vt:lpstr>
      <vt:lpstr>Slide 21</vt:lpstr>
      <vt:lpstr>Slide 22</vt:lpstr>
      <vt:lpstr>BYPASS MARKING SOP</vt:lpstr>
      <vt:lpstr>BREACH LANE MARKING SOP</vt:lpstr>
      <vt:lpstr>SECTOR SKETCH  PREPARATION</vt:lpstr>
      <vt:lpstr>Slide 26</vt:lpstr>
      <vt:lpstr>Slide 27</vt:lpstr>
      <vt:lpstr>Slide 28</vt:lpstr>
      <vt:lpstr>Slide 29</vt:lpstr>
      <vt:lpstr>Slide 30</vt:lpstr>
      <vt:lpstr>Slide 31</vt:lpstr>
      <vt:lpstr>CBRN PROCEDURES</vt:lpstr>
      <vt:lpstr>CBRN PROCEDURES CONT.</vt:lpstr>
      <vt:lpstr>Slide 34</vt:lpstr>
      <vt:lpstr>Slide 35</vt:lpstr>
      <vt:lpstr>WEAPON SAFETY POSTURE</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WARNO ____ TO OPORD _______________ </vt:lpstr>
      <vt:lpstr>WARNO ____ TO OPORD _______________ </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Calvin Taylor</dc:creator>
  <cp:lastModifiedBy>jeb.s.graydon.mil</cp:lastModifiedBy>
  <cp:revision>352</cp:revision>
  <dcterms:created xsi:type="dcterms:W3CDTF">2012-03-06T16:08:51Z</dcterms:created>
  <dcterms:modified xsi:type="dcterms:W3CDTF">2015-01-02T00:17:09Z</dcterms:modified>
</cp:coreProperties>
</file>