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0" r:id="rId3"/>
    <p:sldId id="259" r:id="rId4"/>
    <p:sldId id="258" r:id="rId5"/>
    <p:sldId id="265" r:id="rId6"/>
    <p:sldId id="261" r:id="rId7"/>
    <p:sldId id="266" r:id="rId8"/>
    <p:sldId id="264" r:id="rId9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97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78" y="-108"/>
      </p:cViewPr>
      <p:guideLst>
        <p:guide orient="horz" pos="292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98396E-0818-48C5-81EE-39F680DCD050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4E24C7-7CEF-4D3F-A1AC-626A80BBC0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981498E-293C-4D53-8DC8-A6DDD6DC282C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828DA-50D6-4023-9EAA-044EE52F5118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B338-BDD7-47F2-8F1E-F793309761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828DA-50D6-4023-9EAA-044EE52F5118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B338-BDD7-47F2-8F1E-F793309761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828DA-50D6-4023-9EAA-044EE52F5118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B338-BDD7-47F2-8F1E-F793309761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828DA-50D6-4023-9EAA-044EE52F5118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B338-BDD7-47F2-8F1E-F793309761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828DA-50D6-4023-9EAA-044EE52F5118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B338-BDD7-47F2-8F1E-F793309761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828DA-50D6-4023-9EAA-044EE52F5118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B338-BDD7-47F2-8F1E-F793309761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828DA-50D6-4023-9EAA-044EE52F5118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B338-BDD7-47F2-8F1E-F793309761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828DA-50D6-4023-9EAA-044EE52F5118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B338-BDD7-47F2-8F1E-F793309761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828DA-50D6-4023-9EAA-044EE52F5118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B338-BDD7-47F2-8F1E-F793309761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828DA-50D6-4023-9EAA-044EE52F5118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B338-BDD7-47F2-8F1E-F793309761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828DA-50D6-4023-9EAA-044EE52F5118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B338-BDD7-47F2-8F1E-F793309761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6" descr="top-corner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848350" y="0"/>
            <a:ext cx="329565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5" descr="top-corner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3048000"/>
            <a:ext cx="329565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9" descr="top-corner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334000" y="3562350"/>
            <a:ext cx="381000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3" descr="top-corner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0"/>
            <a:ext cx="381000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828DA-50D6-4023-9EAA-044EE52F5118}" type="datetimeFigureOut">
              <a:rPr lang="en-US" smtClean="0"/>
              <a:pPr/>
              <a:t>5/10/2012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7B338-BDD7-47F2-8F1E-F793309761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i="1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Raiders Never Quit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Picture 12" descr="47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8458200" y="76200"/>
            <a:ext cx="6477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 userDrawn="1"/>
        </p:nvSpPr>
        <p:spPr>
          <a:xfrm>
            <a:off x="8890000" y="76200"/>
            <a:ext cx="228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3</a:t>
            </a:r>
            <a:endParaRPr lang="en-US" sz="1200" b="1" dirty="0"/>
          </a:p>
        </p:txBody>
      </p:sp>
      <p:sp>
        <p:nvSpPr>
          <p:cNvPr id="15" name="Line 8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76200">
            <a:solidFill>
              <a:srgbClr val="164592"/>
            </a:solidFill>
            <a:round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endParaRPr lang="en-US" sz="180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16" name="Rectangle 9"/>
          <p:cNvSpPr>
            <a:spLocks noChangeArrowheads="1"/>
          </p:cNvSpPr>
          <p:nvPr userDrawn="1"/>
        </p:nvSpPr>
        <p:spPr bwMode="auto">
          <a:xfrm>
            <a:off x="6096000" y="1066800"/>
            <a:ext cx="2590800" cy="1841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lang="en-US" sz="1200" b="1" i="1" dirty="0">
                <a:solidFill>
                  <a:srgbClr val="000000"/>
                </a:solidFill>
                <a:latin typeface="Arial" charset="0"/>
                <a:cs typeface="+mn-cs"/>
              </a:rPr>
              <a:t>  </a:t>
            </a:r>
            <a:r>
              <a:rPr lang="en-US" sz="1200" b="1" i="1" dirty="0" smtClean="0">
                <a:solidFill>
                  <a:srgbClr val="000000"/>
                </a:solidFill>
                <a:latin typeface="Arial" charset="0"/>
                <a:cs typeface="+mn-cs"/>
              </a:rPr>
              <a:t>Take the High Ground</a:t>
            </a:r>
            <a:endParaRPr lang="en-US" sz="1200" dirty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pic>
        <p:nvPicPr>
          <p:cNvPr id="17" name="Picture 8" descr="BDE logo"/>
          <p:cNvPicPr>
            <a:picLocks noChangeAspect="1" noChangeArrowheads="1"/>
          </p:cNvPicPr>
          <p:nvPr userDrawn="1"/>
        </p:nvPicPr>
        <p:blipFill>
          <a:blip r:embed="rId18" cstate="print">
            <a:lum bright="-10000" contrast="10000"/>
          </a:blip>
          <a:srcRect/>
          <a:stretch>
            <a:fillRect/>
          </a:stretch>
        </p:blipFill>
        <p:spPr bwMode="auto">
          <a:xfrm>
            <a:off x="71845" y="76200"/>
            <a:ext cx="76635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229600" cy="1143000"/>
          </a:xfrm>
        </p:spPr>
        <p:txBody>
          <a:bodyPr/>
          <a:lstStyle/>
          <a:p>
            <a:r>
              <a:rPr lang="en-US" dirty="0" smtClean="0"/>
              <a:t>3-47 MASCAS DRILL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3-47 MASCAS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334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BN S3 shop provides an additional vehicle to replicate E-911 response.</a:t>
            </a:r>
          </a:p>
          <a:p>
            <a:r>
              <a:rPr lang="en-US" dirty="0" smtClean="0"/>
              <a:t>BN CDR/CSM will act as call to E-911.</a:t>
            </a:r>
            <a:endParaRPr lang="en-US" dirty="0"/>
          </a:p>
          <a:p>
            <a:r>
              <a:rPr lang="en-US" dirty="0" smtClean="0"/>
              <a:t>Exercise will be conducted during </a:t>
            </a:r>
            <a:r>
              <a:rPr lang="en-US" dirty="0" smtClean="0"/>
              <a:t>FM 1-3 or during an FTX.</a:t>
            </a:r>
            <a:endParaRPr lang="en-US" dirty="0" smtClean="0"/>
          </a:p>
          <a:p>
            <a:r>
              <a:rPr lang="en-US" dirty="0" smtClean="0"/>
              <a:t>Executed during the natural break of one of the FMs (minimizes impacts to existing training).</a:t>
            </a:r>
          </a:p>
          <a:p>
            <a:r>
              <a:rPr lang="en-US" dirty="0" smtClean="0"/>
              <a:t>Companies will execute one drill every cycle (about once every 13 weeks)</a:t>
            </a:r>
          </a:p>
          <a:p>
            <a:r>
              <a:rPr lang="en-US" dirty="0" smtClean="0"/>
              <a:t>S3 shop will have ice to replenish ice sheets used during the exercise.</a:t>
            </a:r>
          </a:p>
          <a:p>
            <a:r>
              <a:rPr lang="en-US" dirty="0" smtClean="0"/>
              <a:t>All soldiers identified as casualties will have the ice sheet performed on them</a:t>
            </a:r>
            <a:r>
              <a:rPr lang="en-US" dirty="0" smtClean="0"/>
              <a:t>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3-47 </a:t>
            </a:r>
            <a:r>
              <a:rPr lang="en-US" sz="3600" dirty="0" smtClean="0"/>
              <a:t>MASCAS</a:t>
            </a:r>
            <a:br>
              <a:rPr lang="en-US" sz="3600" dirty="0" smtClean="0"/>
            </a:br>
            <a:r>
              <a:rPr lang="en-US" sz="2000" dirty="0" smtClean="0"/>
              <a:t>(Scenarios)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04800" y="1295400"/>
            <a:ext cx="9067800" cy="5211763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US" sz="2000" b="1" dirty="0" smtClean="0"/>
              <a:t>Situation </a:t>
            </a:r>
            <a:r>
              <a:rPr lang="en-US" sz="2000" b="1" dirty="0" smtClean="0"/>
              <a:t>1: </a:t>
            </a:r>
            <a:r>
              <a:rPr lang="en-US" sz="2000" dirty="0" smtClean="0"/>
              <a:t>During the FM </a:t>
            </a:r>
            <a:r>
              <a:rPr lang="en-US" sz="2000" dirty="0" smtClean="0"/>
              <a:t>2-3 Trainees collapse </a:t>
            </a:r>
            <a:r>
              <a:rPr lang="en-US" sz="2000" dirty="0" smtClean="0"/>
              <a:t>and </a:t>
            </a:r>
            <a:r>
              <a:rPr lang="en-US" sz="2000" dirty="0" smtClean="0"/>
              <a:t>are </a:t>
            </a:r>
            <a:r>
              <a:rPr lang="en-US" sz="2000" dirty="0" smtClean="0"/>
              <a:t>identified as a heat </a:t>
            </a:r>
            <a:r>
              <a:rPr lang="en-US" sz="2000" dirty="0" smtClean="0"/>
              <a:t>casualties or potential heat casualties.  </a:t>
            </a:r>
            <a:endParaRPr lang="en-US" sz="2000" dirty="0" smtClean="0"/>
          </a:p>
          <a:p>
            <a:pPr lvl="2"/>
            <a:r>
              <a:rPr lang="en-US" sz="1800" dirty="0" smtClean="0"/>
              <a:t>Cadre must take appropriate first aids steps and treat the </a:t>
            </a:r>
            <a:r>
              <a:rPr lang="en-US" sz="1800" dirty="0" smtClean="0"/>
              <a:t>Trainees.</a:t>
            </a:r>
            <a:endParaRPr lang="en-US" sz="1800" dirty="0" smtClean="0"/>
          </a:p>
          <a:p>
            <a:pPr lvl="2"/>
            <a:r>
              <a:rPr lang="en-US" sz="1800" dirty="0" smtClean="0"/>
              <a:t>Cadre properly </a:t>
            </a:r>
            <a:r>
              <a:rPr lang="en-US" sz="1800" dirty="0" smtClean="0"/>
              <a:t>evacuates the </a:t>
            </a:r>
            <a:r>
              <a:rPr lang="en-US" sz="1800" dirty="0" smtClean="0"/>
              <a:t>Trainee</a:t>
            </a:r>
            <a:r>
              <a:rPr lang="en-US" sz="1800" dirty="0" smtClean="0"/>
              <a:t>.</a:t>
            </a:r>
            <a:endParaRPr lang="en-US" sz="1800" dirty="0" smtClean="0"/>
          </a:p>
          <a:p>
            <a:pPr lvl="2"/>
            <a:r>
              <a:rPr lang="en-US" sz="1800" dirty="0" smtClean="0"/>
              <a:t>Cadre evaluates the remaining </a:t>
            </a:r>
            <a:r>
              <a:rPr lang="en-US" sz="1800" dirty="0" smtClean="0"/>
              <a:t>Trainees</a:t>
            </a:r>
            <a:r>
              <a:rPr lang="en-US" sz="1800" dirty="0" smtClean="0"/>
              <a:t> </a:t>
            </a:r>
            <a:r>
              <a:rPr lang="en-US" sz="1800" dirty="0" smtClean="0"/>
              <a:t>in the unit and determines if any mitigation measures are required and </a:t>
            </a:r>
            <a:r>
              <a:rPr lang="en-US" sz="1800" dirty="0" smtClean="0"/>
              <a:t>take steps to implement them.</a:t>
            </a:r>
            <a:endParaRPr lang="en-US" sz="1800" dirty="0" smtClean="0"/>
          </a:p>
          <a:p>
            <a:pPr lvl="2"/>
            <a:r>
              <a:rPr lang="en-US" sz="1800" dirty="0" smtClean="0"/>
              <a:t>Co Leadership initiates OPREP with Chain of Command.</a:t>
            </a:r>
          </a:p>
          <a:p>
            <a:pPr lvl="1"/>
            <a:r>
              <a:rPr lang="en-US" sz="2000" b="1" dirty="0" smtClean="0"/>
              <a:t>Situation 2: </a:t>
            </a:r>
            <a:r>
              <a:rPr lang="en-US" sz="2000" dirty="0" smtClean="0"/>
              <a:t>While out at FTX during bad weather there is a lightening strike that causes 5-6 Trainees/cadre members injuries.  </a:t>
            </a:r>
          </a:p>
          <a:p>
            <a:pPr lvl="2"/>
            <a:r>
              <a:rPr lang="en-US" sz="1800" dirty="0" smtClean="0"/>
              <a:t>Cadre </a:t>
            </a:r>
            <a:r>
              <a:rPr lang="en-US" sz="1800" dirty="0" smtClean="0"/>
              <a:t>take </a:t>
            </a:r>
            <a:r>
              <a:rPr lang="en-US" sz="1800" dirty="0" smtClean="0"/>
              <a:t>appropriate first aid steps and treats all Trainees.</a:t>
            </a:r>
          </a:p>
          <a:p>
            <a:pPr lvl="2"/>
            <a:r>
              <a:rPr lang="en-US" sz="1800" dirty="0" smtClean="0"/>
              <a:t>Cadre properly evacuate all those injured.</a:t>
            </a:r>
          </a:p>
          <a:p>
            <a:pPr lvl="2"/>
            <a:r>
              <a:rPr lang="en-US" sz="1800" dirty="0" smtClean="0"/>
              <a:t>Co Leadership determines appropriate mitigation strategy to complete training.</a:t>
            </a:r>
          </a:p>
          <a:p>
            <a:pPr lvl="2"/>
            <a:r>
              <a:rPr lang="en-US" sz="1800" dirty="0" smtClean="0"/>
              <a:t>Company initiates OPREP with Chan of Command.</a:t>
            </a:r>
          </a:p>
          <a:p>
            <a:pPr lvl="1"/>
            <a:r>
              <a:rPr lang="en-US" sz="2000" b="1" dirty="0" smtClean="0"/>
              <a:t>Situation 3: </a:t>
            </a:r>
            <a:r>
              <a:rPr lang="en-US" sz="2000" dirty="0" smtClean="0"/>
              <a:t>While conducting a FM movement a vehicle hits 5-6 of the Trainees causing various injuries.  </a:t>
            </a:r>
            <a:endParaRPr lang="en-US" sz="2000" dirty="0" smtClean="0"/>
          </a:p>
          <a:p>
            <a:pPr lvl="2"/>
            <a:r>
              <a:rPr lang="en-US" sz="1800" dirty="0" smtClean="0"/>
              <a:t>Cadre </a:t>
            </a:r>
            <a:r>
              <a:rPr lang="en-US" sz="1800" dirty="0" smtClean="0"/>
              <a:t>take </a:t>
            </a:r>
            <a:r>
              <a:rPr lang="en-US" sz="1800" dirty="0" smtClean="0"/>
              <a:t>appropriate first aid steps and treats </a:t>
            </a:r>
            <a:r>
              <a:rPr lang="en-US" sz="1800" dirty="0" smtClean="0"/>
              <a:t>all Trainees</a:t>
            </a:r>
            <a:r>
              <a:rPr lang="en-US" sz="1800" dirty="0" smtClean="0"/>
              <a:t>.</a:t>
            </a:r>
            <a:endParaRPr lang="en-US" sz="1800" dirty="0" smtClean="0"/>
          </a:p>
          <a:p>
            <a:pPr lvl="2"/>
            <a:r>
              <a:rPr lang="en-US" sz="1800" dirty="0" smtClean="0"/>
              <a:t>Cadre properly </a:t>
            </a:r>
            <a:r>
              <a:rPr lang="en-US" sz="1800" dirty="0" smtClean="0"/>
              <a:t>evacuate all those injured.</a:t>
            </a:r>
            <a:endParaRPr lang="en-US" sz="1800" dirty="0" smtClean="0"/>
          </a:p>
          <a:p>
            <a:pPr lvl="2"/>
            <a:r>
              <a:rPr lang="en-US" sz="1800" dirty="0" smtClean="0"/>
              <a:t>Co Leadership determines appropriate mitigation strategy to complete training.</a:t>
            </a:r>
          </a:p>
          <a:p>
            <a:pPr lvl="2"/>
            <a:r>
              <a:rPr lang="en-US" sz="1800" dirty="0" smtClean="0"/>
              <a:t>Company initiates OPREP with Chan of </a:t>
            </a:r>
            <a:r>
              <a:rPr lang="en-US" sz="1800" dirty="0" smtClean="0"/>
              <a:t>Command.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9037"/>
            <a:ext cx="8229600" cy="4525963"/>
          </a:xfrm>
        </p:spPr>
        <p:txBody>
          <a:bodyPr/>
          <a:lstStyle/>
          <a:p>
            <a:r>
              <a:rPr lang="en-US" b="1" dirty="0" smtClean="0"/>
              <a:t>UNIT: </a:t>
            </a:r>
            <a:r>
              <a:rPr lang="en-US" dirty="0" smtClean="0"/>
              <a:t>D/3-47</a:t>
            </a:r>
            <a:endParaRPr lang="en-US" dirty="0" smtClean="0"/>
          </a:p>
          <a:p>
            <a:r>
              <a:rPr lang="en-US" b="1" dirty="0" smtClean="0"/>
              <a:t>DATE: </a:t>
            </a:r>
            <a:r>
              <a:rPr lang="en-US" dirty="0" smtClean="0"/>
              <a:t>9 </a:t>
            </a:r>
            <a:r>
              <a:rPr lang="en-US" dirty="0" smtClean="0"/>
              <a:t>May </a:t>
            </a:r>
            <a:r>
              <a:rPr lang="en-US" dirty="0" smtClean="0"/>
              <a:t>12</a:t>
            </a:r>
            <a:endParaRPr lang="en-US" dirty="0" smtClean="0"/>
          </a:p>
          <a:p>
            <a:r>
              <a:rPr lang="en-US" b="1" dirty="0" smtClean="0"/>
              <a:t>TIME: </a:t>
            </a:r>
            <a:r>
              <a:rPr lang="en-US" dirty="0" smtClean="0"/>
              <a:t>Approx </a:t>
            </a:r>
            <a:r>
              <a:rPr lang="en-US" dirty="0" smtClean="0"/>
              <a:t>2000</a:t>
            </a:r>
            <a:endParaRPr lang="en-US" dirty="0" smtClean="0"/>
          </a:p>
          <a:p>
            <a:r>
              <a:rPr lang="en-US" b="1" dirty="0" smtClean="0"/>
              <a:t>EVENT: </a:t>
            </a:r>
            <a:r>
              <a:rPr lang="en-US" dirty="0" smtClean="0"/>
              <a:t>16K </a:t>
            </a:r>
            <a:r>
              <a:rPr lang="en-US" dirty="0" smtClean="0"/>
              <a:t>FM</a:t>
            </a:r>
          </a:p>
          <a:p>
            <a:r>
              <a:rPr lang="en-US" b="1" dirty="0" smtClean="0"/>
              <a:t>LOCATION: </a:t>
            </a:r>
            <a:r>
              <a:rPr lang="en-US" dirty="0" smtClean="0"/>
              <a:t>Designated </a:t>
            </a:r>
            <a:r>
              <a:rPr lang="en-US" dirty="0" smtClean="0"/>
              <a:t>route (see CONOP)</a:t>
            </a:r>
            <a:endParaRPr lang="en-US" dirty="0" smtClean="0"/>
          </a:p>
          <a:p>
            <a:r>
              <a:rPr lang="en-US" b="1" dirty="0" smtClean="0"/>
              <a:t>RESOURCES: </a:t>
            </a:r>
            <a:r>
              <a:rPr lang="en-US" dirty="0" smtClean="0"/>
              <a:t>Additional EVAC vehicle from BN replicating E-911 </a:t>
            </a:r>
            <a:r>
              <a:rPr lang="en-US" dirty="0" smtClean="0"/>
              <a:t>vehicle.</a:t>
            </a:r>
            <a:endParaRPr lang="en-US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-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3-47 MASCAS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38"/>
          <p:cNvSpPr txBox="1"/>
          <p:nvPr/>
        </p:nvSpPr>
        <p:spPr>
          <a:xfrm>
            <a:off x="-228600" y="0"/>
            <a:ext cx="9372600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6" name="Rectangle 32"/>
          <p:cNvSpPr>
            <a:spLocks noChangeArrowheads="1"/>
          </p:cNvSpPr>
          <p:nvPr/>
        </p:nvSpPr>
        <p:spPr bwMode="auto">
          <a:xfrm>
            <a:off x="0" y="468313"/>
            <a:ext cx="30480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prstClr val="black"/>
                </a:solidFill>
                <a:latin typeface="Calibri" pitchFamily="34" charset="0"/>
                <a:cs typeface="+mn-cs"/>
              </a:rPr>
              <a:t>TASK ORGANIZATION</a:t>
            </a:r>
          </a:p>
        </p:txBody>
      </p:sp>
      <p:sp>
        <p:nvSpPr>
          <p:cNvPr id="2056" name="Rectangle 5"/>
          <p:cNvSpPr>
            <a:spLocks noChangeArrowheads="1"/>
          </p:cNvSpPr>
          <p:nvPr/>
        </p:nvSpPr>
        <p:spPr bwMode="auto">
          <a:xfrm>
            <a:off x="0" y="696913"/>
            <a:ext cx="30480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0" name="Rectangle 32"/>
          <p:cNvSpPr>
            <a:spLocks noChangeArrowheads="1"/>
          </p:cNvSpPr>
          <p:nvPr/>
        </p:nvSpPr>
        <p:spPr bwMode="auto">
          <a:xfrm>
            <a:off x="0" y="2373313"/>
            <a:ext cx="60960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prstClr val="black"/>
                </a:solidFill>
                <a:latin typeface="Calibri" pitchFamily="34" charset="0"/>
                <a:cs typeface="+mn-cs"/>
              </a:rPr>
              <a:t>PERSONNEL LOCATIONS</a:t>
            </a:r>
          </a:p>
        </p:txBody>
      </p:sp>
      <p:sp>
        <p:nvSpPr>
          <p:cNvPr id="51" name="Rectangle 32"/>
          <p:cNvSpPr>
            <a:spLocks noChangeArrowheads="1"/>
          </p:cNvSpPr>
          <p:nvPr/>
        </p:nvSpPr>
        <p:spPr bwMode="auto">
          <a:xfrm>
            <a:off x="4419600" y="468313"/>
            <a:ext cx="16764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prstClr val="black"/>
                </a:solidFill>
                <a:latin typeface="Calibri" pitchFamily="34" charset="0"/>
                <a:cs typeface="+mn-cs"/>
              </a:rPr>
              <a:t>VEHICLE SUPPORT</a:t>
            </a:r>
          </a:p>
        </p:txBody>
      </p:sp>
      <p:sp>
        <p:nvSpPr>
          <p:cNvPr id="2059" name="Rectangle 5"/>
          <p:cNvSpPr>
            <a:spLocks noChangeArrowheads="1"/>
          </p:cNvSpPr>
          <p:nvPr/>
        </p:nvSpPr>
        <p:spPr bwMode="auto">
          <a:xfrm>
            <a:off x="4419600" y="696913"/>
            <a:ext cx="16764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060" name="TextBox 19"/>
          <p:cNvSpPr txBox="1">
            <a:spLocks noChangeArrowheads="1"/>
          </p:cNvSpPr>
          <p:nvPr/>
        </p:nvSpPr>
        <p:spPr bwMode="auto">
          <a:xfrm>
            <a:off x="4419600" y="696913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 u="sng">
                <a:solidFill>
                  <a:srgbClr val="000000"/>
                </a:solidFill>
                <a:latin typeface="Calibri" pitchFamily="34" charset="0"/>
              </a:rPr>
              <a:t>2 ½ Ton</a:t>
            </a:r>
            <a:r>
              <a:rPr lang="en-US" sz="1200" b="1">
                <a:solidFill>
                  <a:srgbClr val="000000"/>
                </a:solidFill>
                <a:latin typeface="Calibri" pitchFamily="34" charset="0"/>
              </a:rPr>
              <a:t>: </a:t>
            </a:r>
            <a:r>
              <a:rPr lang="en-US" sz="1200">
                <a:solidFill>
                  <a:srgbClr val="000000"/>
                </a:solidFill>
                <a:latin typeface="Calibri" pitchFamily="34" charset="0"/>
              </a:rPr>
              <a:t>Trail Vehicle with Water Buffalo</a:t>
            </a:r>
          </a:p>
        </p:txBody>
      </p:sp>
      <p:sp>
        <p:nvSpPr>
          <p:cNvPr id="2061" name="TextBox 20"/>
          <p:cNvSpPr txBox="1">
            <a:spLocks noChangeArrowheads="1"/>
          </p:cNvSpPr>
          <p:nvPr/>
        </p:nvSpPr>
        <p:spPr bwMode="auto">
          <a:xfrm>
            <a:off x="4419600" y="1154113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 u="sng">
                <a:solidFill>
                  <a:srgbClr val="000000"/>
                </a:solidFill>
                <a:latin typeface="Calibri" pitchFamily="34" charset="0"/>
              </a:rPr>
              <a:t>15 Pax Van</a:t>
            </a:r>
            <a:r>
              <a:rPr lang="en-US" sz="1200" b="1">
                <a:solidFill>
                  <a:srgbClr val="000000"/>
                </a:solidFill>
                <a:latin typeface="Calibri" pitchFamily="34" charset="0"/>
              </a:rPr>
              <a:t>: </a:t>
            </a:r>
            <a:r>
              <a:rPr lang="en-US" sz="1200">
                <a:solidFill>
                  <a:srgbClr val="000000"/>
                </a:solidFill>
                <a:latin typeface="Calibri" pitchFamily="34" charset="0"/>
              </a:rPr>
              <a:t>Lead Vehicle</a:t>
            </a:r>
          </a:p>
        </p:txBody>
      </p:sp>
      <p:sp>
        <p:nvSpPr>
          <p:cNvPr id="2062" name="TextBox 21"/>
          <p:cNvSpPr txBox="1">
            <a:spLocks noChangeArrowheads="1"/>
          </p:cNvSpPr>
          <p:nvPr/>
        </p:nvSpPr>
        <p:spPr bwMode="auto">
          <a:xfrm>
            <a:off x="4419600" y="1611313"/>
            <a:ext cx="1676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 u="sng">
                <a:solidFill>
                  <a:srgbClr val="000000"/>
                </a:solidFill>
                <a:latin typeface="Calibri" pitchFamily="34" charset="0"/>
              </a:rPr>
              <a:t>Dodge</a:t>
            </a:r>
            <a:r>
              <a:rPr lang="en-US" sz="1200">
                <a:solidFill>
                  <a:srgbClr val="000000"/>
                </a:solidFill>
                <a:latin typeface="Calibri" pitchFamily="34" charset="0"/>
              </a:rPr>
              <a:t>:  Misting Vehicle</a:t>
            </a:r>
            <a:r>
              <a:rPr lang="en-US" sz="1200" b="1">
                <a:solidFill>
                  <a:srgbClr val="000000"/>
                </a:solidFill>
                <a:latin typeface="Calibri" pitchFamily="34" charset="0"/>
              </a:rPr>
              <a:t>               </a:t>
            </a:r>
          </a:p>
        </p:txBody>
      </p:sp>
      <p:sp>
        <p:nvSpPr>
          <p:cNvPr id="2063" name="TextBox 22"/>
          <p:cNvSpPr txBox="1">
            <a:spLocks noChangeArrowheads="1"/>
          </p:cNvSpPr>
          <p:nvPr/>
        </p:nvSpPr>
        <p:spPr bwMode="auto">
          <a:xfrm>
            <a:off x="1371600" y="87313"/>
            <a:ext cx="2057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Calibri" pitchFamily="34" charset="0"/>
              </a:rPr>
              <a:t>DATE:  </a:t>
            </a:r>
            <a:r>
              <a:rPr lang="en-US" sz="1200">
                <a:solidFill>
                  <a:srgbClr val="000000"/>
                </a:solidFill>
                <a:latin typeface="Calibri" pitchFamily="34" charset="0"/>
              </a:rPr>
              <a:t>09 MAY 2012  </a:t>
            </a:r>
          </a:p>
        </p:txBody>
      </p:sp>
      <p:sp>
        <p:nvSpPr>
          <p:cNvPr id="2064" name="TextBox 24"/>
          <p:cNvSpPr txBox="1">
            <a:spLocks noChangeArrowheads="1"/>
          </p:cNvSpPr>
          <p:nvPr/>
        </p:nvSpPr>
        <p:spPr bwMode="auto">
          <a:xfrm>
            <a:off x="0" y="695326"/>
            <a:ext cx="3048000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 u="sng" dirty="0">
                <a:solidFill>
                  <a:srgbClr val="000000"/>
                </a:solidFill>
                <a:latin typeface="Calibri" pitchFamily="34" charset="0"/>
              </a:rPr>
              <a:t>1</a:t>
            </a:r>
            <a:r>
              <a:rPr lang="en-US" sz="1200" b="1" u="sng" baseline="30000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US" sz="1200" b="1" u="sng" dirty="0">
                <a:solidFill>
                  <a:srgbClr val="000000"/>
                </a:solidFill>
                <a:latin typeface="Calibri" pitchFamily="34" charset="0"/>
              </a:rPr>
              <a:t>PLT</a:t>
            </a:r>
            <a:r>
              <a:rPr lang="en-US" sz="1200" b="1" dirty="0">
                <a:solidFill>
                  <a:srgbClr val="000000"/>
                </a:solidFill>
                <a:latin typeface="Calibri" pitchFamily="34" charset="0"/>
              </a:rPr>
              <a:t>:</a:t>
            </a:r>
            <a:r>
              <a:rPr lang="en-US" sz="1200" dirty="0">
                <a:solidFill>
                  <a:srgbClr val="000000"/>
                </a:solidFill>
                <a:latin typeface="Calibri" pitchFamily="34" charset="0"/>
              </a:rPr>
              <a:t> 01 WITH PLT, 01 IN LEAD VEHICLE, 01 AT AO BAYONETS</a:t>
            </a:r>
            <a:endParaRPr lang="en-US" sz="1200" b="1" dirty="0">
              <a:solidFill>
                <a:srgbClr val="000000"/>
              </a:solidFill>
              <a:latin typeface="Calibri" pitchFamily="34" charset="0"/>
            </a:endParaRPr>
          </a:p>
          <a:p>
            <a:endParaRPr lang="en-US" sz="1200" b="1" u="sng" dirty="0">
              <a:solidFill>
                <a:srgbClr val="000000"/>
              </a:solidFill>
              <a:latin typeface="Calibri" pitchFamily="34" charset="0"/>
            </a:endParaRPr>
          </a:p>
          <a:p>
            <a:r>
              <a:rPr lang="en-US" sz="1200" b="1" u="sng" dirty="0">
                <a:solidFill>
                  <a:srgbClr val="000000"/>
                </a:solidFill>
                <a:latin typeface="Calibri" pitchFamily="34" charset="0"/>
              </a:rPr>
              <a:t>2</a:t>
            </a:r>
            <a:r>
              <a:rPr lang="en-US" sz="1200" b="1" u="sng" baseline="30000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US" sz="1200" b="1" u="sng" dirty="0">
                <a:solidFill>
                  <a:srgbClr val="000000"/>
                </a:solidFill>
                <a:latin typeface="Calibri" pitchFamily="34" charset="0"/>
              </a:rPr>
              <a:t>PLT</a:t>
            </a:r>
            <a:r>
              <a:rPr lang="en-US" sz="1200" b="1" dirty="0">
                <a:solidFill>
                  <a:srgbClr val="000000"/>
                </a:solidFill>
                <a:latin typeface="Calibri" pitchFamily="34" charset="0"/>
              </a:rPr>
              <a:t>: </a:t>
            </a:r>
            <a:r>
              <a:rPr lang="en-US" sz="1200" dirty="0">
                <a:solidFill>
                  <a:srgbClr val="000000"/>
                </a:solidFill>
                <a:latin typeface="Calibri" pitchFamily="34" charset="0"/>
              </a:rPr>
              <a:t> 01 WITH PLT, 01 IN TRAIL VEHICLE, 01 AT AO BAYONETS</a:t>
            </a:r>
          </a:p>
          <a:p>
            <a:endParaRPr lang="en-US" sz="1200" b="1" u="sng" dirty="0">
              <a:solidFill>
                <a:srgbClr val="000000"/>
              </a:solidFill>
              <a:latin typeface="Calibri" pitchFamily="34" charset="0"/>
            </a:endParaRPr>
          </a:p>
          <a:p>
            <a:r>
              <a:rPr lang="en-US" sz="1200" b="1" u="sng" dirty="0">
                <a:solidFill>
                  <a:srgbClr val="000000"/>
                </a:solidFill>
                <a:latin typeface="Calibri" pitchFamily="34" charset="0"/>
              </a:rPr>
              <a:t>3</a:t>
            </a:r>
            <a:r>
              <a:rPr lang="en-US" sz="1200" b="1" u="sng" baseline="30000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US" sz="1200" b="1" u="sng" dirty="0">
                <a:solidFill>
                  <a:srgbClr val="000000"/>
                </a:solidFill>
                <a:latin typeface="Calibri" pitchFamily="34" charset="0"/>
              </a:rPr>
              <a:t>PLT</a:t>
            </a:r>
            <a:r>
              <a:rPr lang="en-US" sz="1200" b="1" dirty="0">
                <a:solidFill>
                  <a:srgbClr val="000000"/>
                </a:solidFill>
                <a:latin typeface="Calibri" pitchFamily="34" charset="0"/>
              </a:rPr>
              <a:t>: </a:t>
            </a:r>
            <a:r>
              <a:rPr lang="en-US" sz="1200" dirty="0">
                <a:solidFill>
                  <a:srgbClr val="000000"/>
                </a:solidFill>
                <a:latin typeface="Calibri" pitchFamily="34" charset="0"/>
              </a:rPr>
              <a:t>01 WITH PLT, 01 IN MISTING VEHICLE</a:t>
            </a:r>
            <a:endParaRPr lang="en-US" sz="1200" b="1" dirty="0">
              <a:solidFill>
                <a:srgbClr val="000000"/>
              </a:solidFill>
              <a:latin typeface="Calibri" pitchFamily="34" charset="0"/>
            </a:endParaRPr>
          </a:p>
          <a:p>
            <a:endParaRPr lang="en-US" sz="1200" b="1" u="sng" dirty="0">
              <a:solidFill>
                <a:srgbClr val="000000"/>
              </a:solidFill>
              <a:latin typeface="Calibri" pitchFamily="34" charset="0"/>
            </a:endParaRPr>
          </a:p>
          <a:p>
            <a:r>
              <a:rPr lang="en-US" sz="1200" b="1" u="sng" dirty="0">
                <a:solidFill>
                  <a:srgbClr val="000000"/>
                </a:solidFill>
                <a:latin typeface="Calibri" pitchFamily="34" charset="0"/>
              </a:rPr>
              <a:t>4 PLT</a:t>
            </a:r>
            <a:r>
              <a:rPr lang="en-US" sz="1200" b="1" dirty="0">
                <a:solidFill>
                  <a:srgbClr val="000000"/>
                </a:solidFill>
                <a:latin typeface="Calibri" pitchFamily="34" charset="0"/>
              </a:rPr>
              <a:t>: </a:t>
            </a:r>
            <a:r>
              <a:rPr lang="en-US" sz="1200" dirty="0">
                <a:solidFill>
                  <a:srgbClr val="000000"/>
                </a:solidFill>
                <a:latin typeface="Calibri" pitchFamily="34" charset="0"/>
              </a:rPr>
              <a:t>01 WITH PLT, 01 AT AO BAYONETS</a:t>
            </a:r>
            <a:endParaRPr lang="en-US" sz="1200" u="sng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065" name="Rectangle 5"/>
          <p:cNvSpPr>
            <a:spLocks noChangeArrowheads="1"/>
          </p:cNvSpPr>
          <p:nvPr/>
        </p:nvSpPr>
        <p:spPr bwMode="auto">
          <a:xfrm>
            <a:off x="3048000" y="696913"/>
            <a:ext cx="13716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3048000" y="468313"/>
            <a:ext cx="1371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prstClr val="black"/>
                </a:solidFill>
                <a:latin typeface="Calibri" pitchFamily="34" charset="0"/>
                <a:cs typeface="+mn-cs"/>
              </a:rPr>
              <a:t>MANNING</a:t>
            </a:r>
          </a:p>
        </p:txBody>
      </p:sp>
      <p:sp>
        <p:nvSpPr>
          <p:cNvPr id="2067" name="TextBox 33"/>
          <p:cNvSpPr txBox="1">
            <a:spLocks noChangeArrowheads="1"/>
          </p:cNvSpPr>
          <p:nvPr/>
        </p:nvSpPr>
        <p:spPr bwMode="auto">
          <a:xfrm>
            <a:off x="6096000" y="4710113"/>
            <a:ext cx="3048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Calibri" pitchFamily="34" charset="0"/>
              </a:rPr>
              <a:t>- Duty has emailed support request to  supply.</a:t>
            </a:r>
          </a:p>
        </p:txBody>
      </p:sp>
      <p:sp>
        <p:nvSpPr>
          <p:cNvPr id="2068" name="TextBox 36"/>
          <p:cNvSpPr txBox="1">
            <a:spLocks noChangeArrowheads="1"/>
          </p:cNvSpPr>
          <p:nvPr/>
        </p:nvSpPr>
        <p:spPr bwMode="auto">
          <a:xfrm>
            <a:off x="6096000" y="2514600"/>
            <a:ext cx="3048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latin typeface="Calibri" pitchFamily="34" charset="0"/>
              </a:rPr>
              <a:t>2000 – Depart MALONE 16 &amp; 16A </a:t>
            </a:r>
          </a:p>
          <a:p>
            <a:r>
              <a:rPr lang="en-US" sz="1200" dirty="0">
                <a:solidFill>
                  <a:srgbClr val="000000"/>
                </a:solidFill>
                <a:latin typeface="Calibri" pitchFamily="34" charset="0"/>
              </a:rPr>
              <a:t>2230 – Halfway Mark</a:t>
            </a:r>
          </a:p>
          <a:p>
            <a:r>
              <a:rPr lang="en-US" sz="1200" dirty="0">
                <a:solidFill>
                  <a:srgbClr val="000000"/>
                </a:solidFill>
                <a:latin typeface="Calibri" pitchFamily="34" charset="0"/>
              </a:rPr>
              <a:t>0100 – 16KM Road March Complete (AO Bayonets)</a:t>
            </a:r>
          </a:p>
          <a:p>
            <a:r>
              <a:rPr lang="en-US" sz="1200" dirty="0">
                <a:solidFill>
                  <a:srgbClr val="000000"/>
                </a:solidFill>
                <a:latin typeface="Calibri" pitchFamily="34" charset="0"/>
              </a:rPr>
              <a:t>0230 – Soldiers trans to 3210</a:t>
            </a:r>
          </a:p>
          <a:p>
            <a:r>
              <a:rPr lang="en-US" sz="1200" dirty="0">
                <a:solidFill>
                  <a:srgbClr val="000000"/>
                </a:solidFill>
                <a:latin typeface="Calibri" pitchFamily="34" charset="0"/>
              </a:rPr>
              <a:t>0330 - Recovery</a:t>
            </a:r>
          </a:p>
        </p:txBody>
      </p:sp>
      <p:sp>
        <p:nvSpPr>
          <p:cNvPr id="2069" name="TextBox 37"/>
          <p:cNvSpPr txBox="1">
            <a:spLocks noChangeArrowheads="1"/>
          </p:cNvSpPr>
          <p:nvPr/>
        </p:nvSpPr>
        <p:spPr bwMode="auto">
          <a:xfrm>
            <a:off x="6013450" y="76200"/>
            <a:ext cx="220980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Calibri" pitchFamily="34" charset="0"/>
              </a:rPr>
              <a:t>ORDER OF MARCH: </a:t>
            </a:r>
            <a:r>
              <a:rPr lang="en-US" sz="1200">
                <a:solidFill>
                  <a:srgbClr val="000000"/>
                </a:solidFill>
                <a:latin typeface="Calibri" pitchFamily="34" charset="0"/>
              </a:rPr>
              <a:t>1 2 3 4</a:t>
            </a:r>
          </a:p>
        </p:txBody>
      </p:sp>
      <p:sp>
        <p:nvSpPr>
          <p:cNvPr id="59" name="Rectangle 32"/>
          <p:cNvSpPr>
            <a:spLocks noChangeArrowheads="1"/>
          </p:cNvSpPr>
          <p:nvPr/>
        </p:nvSpPr>
        <p:spPr bwMode="auto">
          <a:xfrm>
            <a:off x="6096000" y="3733800"/>
            <a:ext cx="30480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prstClr val="black"/>
                </a:solidFill>
                <a:latin typeface="Calibri" pitchFamily="34" charset="0"/>
                <a:cs typeface="+mn-cs"/>
              </a:rPr>
              <a:t>SUPPLY SUPPORT</a:t>
            </a:r>
          </a:p>
        </p:txBody>
      </p:sp>
      <p:sp>
        <p:nvSpPr>
          <p:cNvPr id="2071" name="TextBox 59"/>
          <p:cNvSpPr txBox="1">
            <a:spLocks noChangeArrowheads="1"/>
          </p:cNvSpPr>
          <p:nvPr/>
        </p:nvSpPr>
        <p:spPr bwMode="auto">
          <a:xfrm>
            <a:off x="3048000" y="696913"/>
            <a:ext cx="13716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Calibri" pitchFamily="34" charset="0"/>
              </a:rPr>
              <a:t>1</a:t>
            </a:r>
            <a:r>
              <a:rPr lang="en-US" sz="1100" baseline="30000">
                <a:solidFill>
                  <a:srgbClr val="000000"/>
                </a:solidFill>
                <a:latin typeface="Calibri" pitchFamily="34" charset="0"/>
              </a:rPr>
              <a:t>st</a:t>
            </a:r>
            <a:r>
              <a:rPr lang="en-US" sz="1100">
                <a:solidFill>
                  <a:srgbClr val="000000"/>
                </a:solidFill>
                <a:latin typeface="Calibri" pitchFamily="34" charset="0"/>
              </a:rPr>
              <a:t> PLT – 3 DS</a:t>
            </a:r>
          </a:p>
          <a:p>
            <a:r>
              <a:rPr lang="en-US" sz="1100">
                <a:solidFill>
                  <a:srgbClr val="000000"/>
                </a:solidFill>
                <a:latin typeface="Calibri" pitchFamily="34" charset="0"/>
              </a:rPr>
              <a:t>2</a:t>
            </a:r>
            <a:r>
              <a:rPr lang="en-US" sz="1100" baseline="30000">
                <a:solidFill>
                  <a:srgbClr val="000000"/>
                </a:solidFill>
                <a:latin typeface="Calibri" pitchFamily="34" charset="0"/>
              </a:rPr>
              <a:t>nd</a:t>
            </a:r>
            <a:r>
              <a:rPr lang="en-US" sz="1100">
                <a:solidFill>
                  <a:srgbClr val="000000"/>
                </a:solidFill>
                <a:latin typeface="Calibri" pitchFamily="34" charset="0"/>
              </a:rPr>
              <a:t> PLT – 3 DS</a:t>
            </a:r>
          </a:p>
          <a:p>
            <a:r>
              <a:rPr lang="en-US" sz="1100">
                <a:solidFill>
                  <a:srgbClr val="000000"/>
                </a:solidFill>
                <a:latin typeface="Calibri" pitchFamily="34" charset="0"/>
              </a:rPr>
              <a:t>3</a:t>
            </a:r>
            <a:r>
              <a:rPr lang="en-US" sz="1100" baseline="30000">
                <a:solidFill>
                  <a:srgbClr val="000000"/>
                </a:solidFill>
                <a:latin typeface="Calibri" pitchFamily="34" charset="0"/>
              </a:rPr>
              <a:t>rd</a:t>
            </a:r>
            <a:r>
              <a:rPr lang="en-US" sz="1100">
                <a:solidFill>
                  <a:srgbClr val="000000"/>
                </a:solidFill>
                <a:latin typeface="Calibri" pitchFamily="34" charset="0"/>
              </a:rPr>
              <a:t> PLT – 2 DS</a:t>
            </a:r>
          </a:p>
          <a:p>
            <a:r>
              <a:rPr lang="en-US" sz="1100">
                <a:solidFill>
                  <a:srgbClr val="000000"/>
                </a:solidFill>
                <a:latin typeface="Calibri" pitchFamily="34" charset="0"/>
              </a:rPr>
              <a:t>4</a:t>
            </a:r>
            <a:r>
              <a:rPr lang="en-US" sz="1100" baseline="30000">
                <a:solidFill>
                  <a:srgbClr val="000000"/>
                </a:solidFill>
                <a:latin typeface="Calibri" pitchFamily="34" charset="0"/>
              </a:rPr>
              <a:t>th</a:t>
            </a:r>
            <a:r>
              <a:rPr lang="en-US" sz="1100">
                <a:solidFill>
                  <a:srgbClr val="000000"/>
                </a:solidFill>
                <a:latin typeface="Calibri" pitchFamily="34" charset="0"/>
              </a:rPr>
              <a:t> PLT – 2 DS</a:t>
            </a:r>
          </a:p>
          <a:p>
            <a:r>
              <a:rPr lang="en-US" sz="1100">
                <a:solidFill>
                  <a:srgbClr val="000000"/>
                </a:solidFill>
                <a:latin typeface="Calibri" pitchFamily="34" charset="0"/>
              </a:rPr>
              <a:t>Supply – 1 Cadre</a:t>
            </a:r>
          </a:p>
          <a:p>
            <a:endParaRPr lang="en-US" sz="11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1" name="Rectangle 32"/>
          <p:cNvSpPr>
            <a:spLocks noChangeArrowheads="1"/>
          </p:cNvSpPr>
          <p:nvPr/>
        </p:nvSpPr>
        <p:spPr bwMode="auto">
          <a:xfrm>
            <a:off x="6096000" y="5410200"/>
            <a:ext cx="30480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prstClr val="black"/>
                </a:solidFill>
                <a:latin typeface="Calibri" pitchFamily="34" charset="0"/>
                <a:cs typeface="+mn-cs"/>
              </a:rPr>
              <a:t>PLAN OF ACTION</a:t>
            </a:r>
          </a:p>
        </p:txBody>
      </p:sp>
      <p:sp>
        <p:nvSpPr>
          <p:cNvPr id="2074" name="TextBox 68"/>
          <p:cNvSpPr txBox="1">
            <a:spLocks noChangeArrowheads="1"/>
          </p:cNvSpPr>
          <p:nvPr/>
        </p:nvSpPr>
        <p:spPr bwMode="auto">
          <a:xfrm>
            <a:off x="3048000" y="1763713"/>
            <a:ext cx="1371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Calibri" pitchFamily="34" charset="0"/>
              </a:rPr>
              <a:t>SD:  </a:t>
            </a:r>
            <a:r>
              <a:rPr lang="en-US" sz="1200">
                <a:solidFill>
                  <a:srgbClr val="000000"/>
                </a:solidFill>
                <a:latin typeface="Calibri" pitchFamily="34" charset="0"/>
              </a:rPr>
              <a:t>TBD </a:t>
            </a:r>
          </a:p>
          <a:p>
            <a:r>
              <a:rPr lang="en-US" sz="1200" b="1" u="sng">
                <a:solidFill>
                  <a:srgbClr val="000000"/>
                </a:solidFill>
                <a:latin typeface="Calibri" pitchFamily="34" charset="0"/>
              </a:rPr>
              <a:t>COMP:</a:t>
            </a:r>
          </a:p>
          <a:p>
            <a:r>
              <a:rPr lang="en-US" sz="1200" b="1">
                <a:solidFill>
                  <a:srgbClr val="000000"/>
                </a:solidFill>
                <a:latin typeface="Calibri" pitchFamily="34" charset="0"/>
              </a:rPr>
              <a:t>SD:  </a:t>
            </a:r>
            <a:r>
              <a:rPr lang="en-US" sz="1200">
                <a:solidFill>
                  <a:srgbClr val="000000"/>
                </a:solidFill>
                <a:latin typeface="Calibri" pitchFamily="34" charset="0"/>
              </a:rPr>
              <a:t>N/A</a:t>
            </a:r>
          </a:p>
        </p:txBody>
      </p:sp>
      <p:sp>
        <p:nvSpPr>
          <p:cNvPr id="72" name="Smiley Face 71" hidden="1"/>
          <p:cNvSpPr/>
          <p:nvPr/>
        </p:nvSpPr>
        <p:spPr>
          <a:xfrm>
            <a:off x="4419600" y="6019800"/>
            <a:ext cx="152400" cy="152400"/>
          </a:xfrm>
          <a:prstGeom prst="smileyFac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3" name="Cross 72" hidden="1"/>
          <p:cNvSpPr/>
          <p:nvPr/>
        </p:nvSpPr>
        <p:spPr>
          <a:xfrm>
            <a:off x="4419600" y="6248400"/>
            <a:ext cx="152400" cy="152400"/>
          </a:xfrm>
          <a:prstGeom prst="plus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4" name="Teardrop 73" hidden="1"/>
          <p:cNvSpPr/>
          <p:nvPr/>
        </p:nvSpPr>
        <p:spPr>
          <a:xfrm rot="19069964">
            <a:off x="4448175" y="6457950"/>
            <a:ext cx="144463" cy="141288"/>
          </a:xfrm>
          <a:prstGeom prst="teardrop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4" name="Rectangle 5"/>
          <p:cNvSpPr>
            <a:spLocks noChangeArrowheads="1"/>
          </p:cNvSpPr>
          <p:nvPr/>
        </p:nvSpPr>
        <p:spPr bwMode="auto">
          <a:xfrm>
            <a:off x="0" y="2601913"/>
            <a:ext cx="167640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079" name="TextBox 52"/>
          <p:cNvSpPr txBox="1">
            <a:spLocks noChangeArrowheads="1"/>
          </p:cNvSpPr>
          <p:nvPr/>
        </p:nvSpPr>
        <p:spPr bwMode="auto">
          <a:xfrm>
            <a:off x="0" y="2601913"/>
            <a:ext cx="1676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 u="sng">
                <a:solidFill>
                  <a:srgbClr val="000000"/>
                </a:solidFill>
                <a:latin typeface="Calibri" pitchFamily="34" charset="0"/>
              </a:rPr>
              <a:t>MALONE 16 &amp; 16A</a:t>
            </a:r>
          </a:p>
          <a:p>
            <a:r>
              <a:rPr lang="en-US" sz="1200" b="1" u="sng">
                <a:solidFill>
                  <a:srgbClr val="000000"/>
                </a:solidFill>
                <a:latin typeface="Calibri" pitchFamily="34" charset="0"/>
              </a:rPr>
              <a:t>NCOIC</a:t>
            </a:r>
            <a:r>
              <a:rPr lang="en-US" sz="1200" b="1">
                <a:solidFill>
                  <a:srgbClr val="000000"/>
                </a:solidFill>
                <a:latin typeface="Calibri" pitchFamily="34" charset="0"/>
              </a:rPr>
              <a:t>:  </a:t>
            </a:r>
            <a:r>
              <a:rPr lang="en-US" sz="1200">
                <a:solidFill>
                  <a:srgbClr val="000000"/>
                </a:solidFill>
                <a:latin typeface="Calibri" pitchFamily="34" charset="0"/>
              </a:rPr>
              <a:t>SDS Smith</a:t>
            </a:r>
          </a:p>
          <a:p>
            <a:r>
              <a:rPr lang="en-US" sz="1200" b="1" u="sng">
                <a:solidFill>
                  <a:srgbClr val="000000"/>
                </a:solidFill>
                <a:latin typeface="Calibri" pitchFamily="34" charset="0"/>
              </a:rPr>
              <a:t>RSO</a:t>
            </a:r>
            <a:r>
              <a:rPr lang="en-US" sz="1200" b="1">
                <a:solidFill>
                  <a:srgbClr val="000000"/>
                </a:solidFill>
                <a:latin typeface="Calibri" pitchFamily="34" charset="0"/>
              </a:rPr>
              <a:t>:  </a:t>
            </a:r>
            <a:r>
              <a:rPr lang="en-US" sz="1200">
                <a:solidFill>
                  <a:srgbClr val="000000"/>
                </a:solidFill>
                <a:latin typeface="Calibri" pitchFamily="34" charset="0"/>
              </a:rPr>
              <a:t>DS Menezes</a:t>
            </a:r>
            <a:endParaRPr lang="en-US" sz="1200" b="1">
              <a:solidFill>
                <a:srgbClr val="000000"/>
              </a:solidFill>
              <a:latin typeface="Calibri" pitchFamily="34" charset="0"/>
            </a:endParaRPr>
          </a:p>
          <a:p>
            <a:r>
              <a:rPr lang="en-US" sz="1200" b="1" u="sng">
                <a:solidFill>
                  <a:srgbClr val="000000"/>
                </a:solidFill>
                <a:latin typeface="Calibri" pitchFamily="34" charset="0"/>
              </a:rPr>
              <a:t>CLS</a:t>
            </a:r>
            <a:r>
              <a:rPr lang="en-US" sz="1200" b="1">
                <a:solidFill>
                  <a:srgbClr val="000000"/>
                </a:solidFill>
                <a:latin typeface="Calibri" pitchFamily="34" charset="0"/>
              </a:rPr>
              <a:t>:  </a:t>
            </a:r>
            <a:r>
              <a:rPr lang="en-US" sz="1200">
                <a:solidFill>
                  <a:srgbClr val="000000"/>
                </a:solidFill>
                <a:latin typeface="Calibri" pitchFamily="34" charset="0"/>
              </a:rPr>
              <a:t>DS Shultz</a:t>
            </a:r>
            <a:endParaRPr lang="en-US" sz="1200" b="1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080" name="TextBox 62"/>
          <p:cNvSpPr txBox="1">
            <a:spLocks noChangeArrowheads="1"/>
          </p:cNvSpPr>
          <p:nvPr/>
        </p:nvSpPr>
        <p:spPr bwMode="auto">
          <a:xfrm>
            <a:off x="6096000" y="5715000"/>
            <a:ext cx="3048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 dirty="0">
                <a:solidFill>
                  <a:srgbClr val="000000"/>
                </a:solidFill>
                <a:latin typeface="Calibri" pitchFamily="34" charset="0"/>
              </a:rPr>
              <a:t>8-Man Squads will negotiate the 10 stations of Raider Challenge.  Squads will be scored by station NCOIC. Squad will double time when not moving tactically. Safety First.</a:t>
            </a:r>
            <a:endParaRPr lang="en-US" sz="1200" dirty="0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2081" name="Picture 2"/>
          <p:cNvPicPr>
            <a:picLocks noChangeAspect="1" noChangeArrowheads="1"/>
          </p:cNvPicPr>
          <p:nvPr/>
        </p:nvPicPr>
        <p:blipFill>
          <a:blip r:embed="rId3" cstate="print"/>
          <a:srcRect l="28889" t="20059" r="14444" b="13779"/>
          <a:stretch>
            <a:fillRect/>
          </a:stretch>
        </p:blipFill>
        <p:spPr bwMode="auto">
          <a:xfrm>
            <a:off x="12700" y="2590800"/>
            <a:ext cx="6083300" cy="433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0" name="Text Box 118"/>
          <p:cNvSpPr txBox="1">
            <a:spLocks noChangeArrowheads="1"/>
          </p:cNvSpPr>
          <p:nvPr/>
        </p:nvSpPr>
        <p:spPr bwMode="auto">
          <a:xfrm>
            <a:off x="7940675" y="315913"/>
            <a:ext cx="1219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700">
              <a:solidFill>
                <a:srgbClr val="000000"/>
              </a:solidFill>
              <a:latin typeface="Calibri" pitchFamily="34" charset="0"/>
            </a:endParaRPr>
          </a:p>
          <a:p>
            <a:endParaRPr lang="en-US" sz="7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051" name="Rectangle 224"/>
          <p:cNvSpPr>
            <a:spLocks noChangeArrowheads="1"/>
          </p:cNvSpPr>
          <p:nvPr/>
        </p:nvSpPr>
        <p:spPr bwMode="auto">
          <a:xfrm>
            <a:off x="0" y="1154113"/>
            <a:ext cx="146526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700">
              <a:solidFill>
                <a:srgbClr val="000000"/>
              </a:solidFill>
              <a:latin typeface="Calibri" pitchFamily="34" charset="0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0" y="87313"/>
            <a:ext cx="9144000" cy="381000"/>
            <a:chOff x="0" y="0"/>
            <a:chExt cx="9144000" cy="381000"/>
          </a:xfrm>
        </p:grpSpPr>
        <p:sp>
          <p:nvSpPr>
            <p:cNvPr id="79" name="Rectangle 32"/>
            <p:cNvSpPr>
              <a:spLocks noChangeArrowheads="1"/>
            </p:cNvSpPr>
            <p:nvPr/>
          </p:nvSpPr>
          <p:spPr bwMode="auto">
            <a:xfrm>
              <a:off x="0" y="0"/>
              <a:ext cx="9144000" cy="381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prstClr val="black"/>
                  </a:solidFill>
                  <a:latin typeface="Calibri" pitchFamily="34" charset="0"/>
                  <a:cs typeface="+mn-cs"/>
                </a:rPr>
                <a:t>16K ROAD MARCH/ SANDHILL</a:t>
              </a:r>
            </a:p>
          </p:txBody>
        </p:sp>
        <p:sp>
          <p:nvSpPr>
            <p:cNvPr id="2085" name="TextBox 26"/>
            <p:cNvSpPr txBox="1">
              <a:spLocks noChangeArrowheads="1"/>
            </p:cNvSpPr>
            <p:nvPr/>
          </p:nvSpPr>
          <p:spPr bwMode="auto">
            <a:xfrm>
              <a:off x="0" y="0"/>
              <a:ext cx="1524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Calibri" pitchFamily="34" charset="0"/>
                </a:rPr>
                <a:t>FW:  </a:t>
              </a:r>
              <a:r>
                <a:rPr lang="en-US" sz="1200">
                  <a:solidFill>
                    <a:srgbClr val="000000"/>
                  </a:solidFill>
                  <a:latin typeface="Calibri" pitchFamily="34" charset="0"/>
                </a:rPr>
                <a:t>33</a:t>
              </a:r>
              <a:r>
                <a:rPr lang="en-US" sz="1200" b="1">
                  <a:solidFill>
                    <a:srgbClr val="000000"/>
                  </a:solidFill>
                  <a:latin typeface="Calibri" pitchFamily="34" charset="0"/>
                </a:rPr>
                <a:t>   </a:t>
              </a:r>
              <a:r>
                <a:rPr lang="en-US" sz="12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r>
                <a:rPr lang="en-US" sz="1200" b="1">
                  <a:solidFill>
                    <a:srgbClr val="000000"/>
                  </a:solidFill>
                  <a:latin typeface="Calibri" pitchFamily="34" charset="0"/>
                </a:rPr>
                <a:t>TW: </a:t>
              </a:r>
              <a:r>
                <a:rPr lang="en-US" sz="1200">
                  <a:solidFill>
                    <a:srgbClr val="000000"/>
                  </a:solidFill>
                  <a:latin typeface="Calibri" pitchFamily="34" charset="0"/>
                </a:rPr>
                <a:t>08</a:t>
              </a:r>
              <a:r>
                <a:rPr lang="en-US" sz="1200" b="1">
                  <a:solidFill>
                    <a:srgbClr val="000000"/>
                  </a:solidFill>
                  <a:latin typeface="Calibri" pitchFamily="34" charset="0"/>
                </a:rPr>
                <a:t>  </a:t>
              </a:r>
            </a:p>
          </p:txBody>
        </p:sp>
        <p:sp>
          <p:nvSpPr>
            <p:cNvPr id="2086" name="TextBox 27"/>
            <p:cNvSpPr txBox="1">
              <a:spLocks noChangeArrowheads="1"/>
            </p:cNvSpPr>
            <p:nvPr/>
          </p:nvSpPr>
          <p:spPr bwMode="auto">
            <a:xfrm>
              <a:off x="7924800" y="0"/>
              <a:ext cx="12192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Calibri" pitchFamily="34" charset="0"/>
                </a:rPr>
                <a:t>DUTY PLT:  </a:t>
              </a:r>
              <a:r>
                <a:rPr lang="en-US" sz="1200">
                  <a:solidFill>
                    <a:srgbClr val="000000"/>
                  </a:solidFill>
                  <a:latin typeface="Calibri" pitchFamily="34" charset="0"/>
                </a:rPr>
                <a:t>1st</a:t>
              </a:r>
            </a:p>
          </p:txBody>
        </p:sp>
      </p:grpSp>
      <p:sp>
        <p:nvSpPr>
          <p:cNvPr id="41" name="Rectangle 32"/>
          <p:cNvSpPr>
            <a:spLocks noChangeArrowheads="1"/>
          </p:cNvSpPr>
          <p:nvPr/>
        </p:nvSpPr>
        <p:spPr bwMode="auto">
          <a:xfrm>
            <a:off x="6096000" y="2362200"/>
            <a:ext cx="30480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prstClr val="black"/>
                </a:solidFill>
                <a:latin typeface="Calibri" pitchFamily="34" charset="0"/>
                <a:cs typeface="+mn-cs"/>
              </a:rPr>
              <a:t>TIMELINE</a:t>
            </a:r>
            <a:endParaRPr lang="en-US" sz="1200" b="1" dirty="0">
              <a:solidFill>
                <a:prstClr val="black"/>
              </a:solidFill>
              <a:latin typeface="Calibri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3-47 MASCAS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41437"/>
            <a:ext cx="8610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OPREP will be initiated with the EXERCISE OPREP in the title.  This OPREP will be sent through the chain of command as normal.</a:t>
            </a:r>
          </a:p>
          <a:p>
            <a:r>
              <a:rPr lang="en-US" sz="2400" dirty="0" smtClean="0"/>
              <a:t>Company will talk through with BN CDR/CSM steps that they would take to mitigate further heat casualties.  Plan will also include if decision is to shorten training, call for additional trans, etc</a:t>
            </a:r>
            <a:r>
              <a:rPr lang="en-US" sz="2400" dirty="0" smtClean="0"/>
              <a:t>…. (Mitigation Strategies)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3-47 </a:t>
            </a:r>
            <a:r>
              <a:rPr lang="en-US" sz="3600" dirty="0" smtClean="0"/>
              <a:t>MASCAS</a:t>
            </a:r>
            <a:br>
              <a:rPr lang="en-US" sz="3600" dirty="0" smtClean="0"/>
            </a:br>
            <a:r>
              <a:rPr lang="en-US" sz="2000" dirty="0" smtClean="0"/>
              <a:t>(Mitigation Strategies)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41437"/>
            <a:ext cx="86106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sz="2400" dirty="0" smtClean="0"/>
              <a:t>Modify Uniform</a:t>
            </a:r>
          </a:p>
          <a:p>
            <a:pPr lvl="1"/>
            <a:r>
              <a:rPr lang="en-US" sz="2000" dirty="0" smtClean="0"/>
              <a:t>ACH -&gt; soft cap -&gt; no cover</a:t>
            </a:r>
          </a:p>
          <a:p>
            <a:pPr lvl="1"/>
            <a:r>
              <a:rPr lang="en-US" sz="2000" dirty="0" smtClean="0"/>
              <a:t>Heat CAT 5 uniform</a:t>
            </a:r>
          </a:p>
          <a:p>
            <a:pPr lvl="1"/>
            <a:r>
              <a:rPr lang="en-US" sz="2000" dirty="0" smtClean="0"/>
              <a:t>Remove IBA</a:t>
            </a:r>
          </a:p>
          <a:p>
            <a:r>
              <a:rPr lang="en-US" sz="2400" dirty="0" smtClean="0"/>
              <a:t>Modify Pace</a:t>
            </a:r>
          </a:p>
          <a:p>
            <a:r>
              <a:rPr lang="en-US" sz="2400" dirty="0" smtClean="0"/>
              <a:t>Longer Breaks</a:t>
            </a:r>
          </a:p>
          <a:p>
            <a:r>
              <a:rPr lang="en-US" sz="2400" dirty="0" smtClean="0"/>
              <a:t>Modify Uniform at the breaks</a:t>
            </a:r>
          </a:p>
          <a:p>
            <a:pPr lvl="1"/>
            <a:r>
              <a:rPr lang="en-US" sz="2000" dirty="0" smtClean="0"/>
              <a:t>Remove ACH; Remove IBA; Remove tops</a:t>
            </a:r>
          </a:p>
          <a:p>
            <a:r>
              <a:rPr lang="en-US" sz="2400" dirty="0" smtClean="0"/>
              <a:t>Put at risk Trainees in AC at breaks</a:t>
            </a:r>
          </a:p>
          <a:p>
            <a:r>
              <a:rPr lang="en-US" sz="2400" dirty="0" smtClean="0"/>
              <a:t>Use of Cool Zones</a:t>
            </a:r>
          </a:p>
          <a:p>
            <a:r>
              <a:rPr lang="en-US" sz="2400" dirty="0" smtClean="0"/>
              <a:t>Conduct heat dump prior to FM4 and after FTX 3</a:t>
            </a:r>
          </a:p>
          <a:p>
            <a:r>
              <a:rPr lang="en-US" sz="2400" dirty="0" smtClean="0"/>
              <a:t>Use of Light Sets at long breaks to allow cadre to see Trainees better.</a:t>
            </a:r>
          </a:p>
          <a:p>
            <a:r>
              <a:rPr lang="en-US" sz="2400" dirty="0" smtClean="0"/>
              <a:t>Check the temperature of all Trainees taking medications at all breaks</a:t>
            </a:r>
          </a:p>
          <a:p>
            <a:r>
              <a:rPr lang="en-US" sz="2400" dirty="0" smtClean="0"/>
              <a:t>The time that you start the FM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AAR COMMENTS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991600" cy="5410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Improve:</a:t>
            </a:r>
          </a:p>
          <a:p>
            <a:pPr>
              <a:buFontTx/>
              <a:buChar char="-"/>
            </a:pPr>
            <a:r>
              <a:rPr lang="en-US" sz="1800" dirty="0" smtClean="0"/>
              <a:t>Ensure that BN brings additional ice to reconstitute any ice sheets used for training.</a:t>
            </a:r>
          </a:p>
          <a:p>
            <a:pPr>
              <a:buFontTx/>
              <a:buChar char="-"/>
            </a:pPr>
            <a:r>
              <a:rPr lang="en-US" sz="1800" dirty="0" smtClean="0"/>
              <a:t>Ensure that hand-off to BN is replicated as it would </a:t>
            </a:r>
            <a:r>
              <a:rPr lang="en-US" sz="1800" dirty="0" smtClean="0"/>
              <a:t>be w/ </a:t>
            </a:r>
            <a:r>
              <a:rPr lang="en-US" sz="1800" dirty="0" smtClean="0"/>
              <a:t>E-911 (soldier information etc…).</a:t>
            </a:r>
          </a:p>
          <a:p>
            <a:pPr>
              <a:buFontTx/>
              <a:buChar char="-"/>
            </a:pPr>
            <a:r>
              <a:rPr lang="en-US" sz="1800" dirty="0" smtClean="0"/>
              <a:t>Make it unknown to the company which FM this will be executed on </a:t>
            </a:r>
            <a:r>
              <a:rPr lang="en-US" sz="1800" dirty="0" smtClean="0"/>
              <a:t>(FM 2 or 3 are </a:t>
            </a:r>
            <a:r>
              <a:rPr lang="en-US" sz="1800" dirty="0" smtClean="0"/>
              <a:t>ideal). </a:t>
            </a:r>
            <a:endParaRPr lang="en-US" sz="1800" dirty="0" smtClean="0"/>
          </a:p>
          <a:p>
            <a:pPr>
              <a:buFontTx/>
              <a:buChar char="-"/>
            </a:pPr>
            <a:r>
              <a:rPr lang="en-US" sz="1800" dirty="0" smtClean="0"/>
              <a:t>Phase </a:t>
            </a:r>
            <a:r>
              <a:rPr lang="en-US" sz="1800" dirty="0" smtClean="0"/>
              <a:t>lines for link-up locations with E-911.  </a:t>
            </a:r>
            <a:r>
              <a:rPr lang="en-US" sz="1800" dirty="0" err="1" smtClean="0"/>
              <a:t>Evac</a:t>
            </a:r>
            <a:r>
              <a:rPr lang="en-US" sz="1800" dirty="0" smtClean="0"/>
              <a:t> site away from the main body of the company</a:t>
            </a:r>
            <a:r>
              <a:rPr lang="en-US" sz="1800" dirty="0" smtClean="0"/>
              <a:t>.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Sustain:</a:t>
            </a:r>
          </a:p>
          <a:p>
            <a:pPr>
              <a:buFontTx/>
              <a:buChar char="-"/>
            </a:pPr>
            <a:r>
              <a:rPr lang="en-US" sz="1800" dirty="0" smtClean="0"/>
              <a:t>Daily man down drills.  </a:t>
            </a:r>
          </a:p>
          <a:p>
            <a:pPr>
              <a:buFontTx/>
              <a:buChar char="-"/>
            </a:pPr>
            <a:r>
              <a:rPr lang="en-US" sz="1800" dirty="0" smtClean="0"/>
              <a:t>Use of </a:t>
            </a:r>
            <a:r>
              <a:rPr lang="en-US" sz="1800" dirty="0" smtClean="0"/>
              <a:t>litters for Trainees that  have ice sheets performed on them.  It helps when moving them.</a:t>
            </a:r>
            <a:endParaRPr lang="en-US" sz="1800" dirty="0" smtClean="0"/>
          </a:p>
          <a:p>
            <a:pPr>
              <a:buFontTx/>
              <a:buChar char="-"/>
            </a:pPr>
            <a:r>
              <a:rPr lang="en-US" sz="1800" dirty="0" smtClean="0"/>
              <a:t>Standardize </a:t>
            </a:r>
            <a:r>
              <a:rPr lang="en-US" sz="1800" dirty="0" smtClean="0"/>
              <a:t>the number of ice sheets each company has for FMs 6 miles or greater at 8 </a:t>
            </a:r>
            <a:r>
              <a:rPr lang="en-US" sz="1800" dirty="0" smtClean="0"/>
              <a:t>sets minimum. </a:t>
            </a:r>
            <a:endParaRPr lang="en-US" sz="1800" dirty="0" smtClean="0"/>
          </a:p>
          <a:p>
            <a:pPr>
              <a:buFontTx/>
              <a:buChar char="-"/>
            </a:pPr>
            <a:r>
              <a:rPr lang="en-US" sz="1800" dirty="0" smtClean="0"/>
              <a:t>Use of cumulative distance when FM is after a field problem. </a:t>
            </a:r>
          </a:p>
          <a:p>
            <a:pPr>
              <a:buFontTx/>
              <a:buChar char="-"/>
            </a:pPr>
            <a:r>
              <a:rPr lang="en-US" sz="1800" dirty="0" smtClean="0"/>
              <a:t>Use of injured soldiers for the ice sheets.</a:t>
            </a:r>
          </a:p>
          <a:p>
            <a:pPr>
              <a:buFontTx/>
              <a:buChar char="-"/>
            </a:pPr>
            <a:r>
              <a:rPr lang="en-US" sz="1800" dirty="0" smtClean="0"/>
              <a:t>Placement of casualties in the </a:t>
            </a:r>
            <a:r>
              <a:rPr lang="en-US" sz="1800" dirty="0" smtClean="0"/>
              <a:t>formation (spread them out).</a:t>
            </a:r>
            <a:endParaRPr lang="en-US" sz="1800" dirty="0" smtClean="0"/>
          </a:p>
          <a:p>
            <a:pPr>
              <a:buFontTx/>
              <a:buChar char="-"/>
            </a:pPr>
            <a:r>
              <a:rPr lang="en-US" sz="1800" dirty="0" smtClean="0"/>
              <a:t>Use of cards identifying Soldier data (old miles card)</a:t>
            </a:r>
            <a:endParaRPr lang="en-US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3369</TotalTime>
  <Words>876</Words>
  <Application>Microsoft Office PowerPoint</Application>
  <PresentationFormat>On-screen Show (4:3)</PresentationFormat>
  <Paragraphs>109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3-47 MASCAS DRILL</vt:lpstr>
      <vt:lpstr>3-47 MASCAS</vt:lpstr>
      <vt:lpstr>3-47 MASCAS (Scenarios)</vt:lpstr>
      <vt:lpstr>Slide 4</vt:lpstr>
      <vt:lpstr>Slide 5</vt:lpstr>
      <vt:lpstr>3-47 MASCAS</vt:lpstr>
      <vt:lpstr>3-47 MASCAS (Mitigation Strategies)</vt:lpstr>
      <vt:lpstr>AAR COMMENTS</vt:lpstr>
    </vt:vector>
  </TitlesOfParts>
  <Company>U.S. Army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Bryan McLane</dc:creator>
  <cp:lastModifiedBy>kurt.thompson</cp:lastModifiedBy>
  <cp:revision>43</cp:revision>
  <dcterms:created xsi:type="dcterms:W3CDTF">2010-09-22T15:40:05Z</dcterms:created>
  <dcterms:modified xsi:type="dcterms:W3CDTF">2012-05-10T18:14:02Z</dcterms:modified>
</cp:coreProperties>
</file>