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ppt" ContentType="application/vnd.ms-powerpoint"/>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pptx" ContentType="application/vnd.openxmlformats-officedocument.presentationml.presentation"/>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302" r:id="rId5"/>
    <p:sldId id="314" r:id="rId6"/>
    <p:sldId id="260" r:id="rId7"/>
    <p:sldId id="309" r:id="rId8"/>
    <p:sldId id="275" r:id="rId9"/>
    <p:sldId id="279" r:id="rId10"/>
    <p:sldId id="299" r:id="rId11"/>
    <p:sldId id="280" r:id="rId12"/>
    <p:sldId id="281" r:id="rId13"/>
    <p:sldId id="263" r:id="rId14"/>
    <p:sldId id="289" r:id="rId15"/>
    <p:sldId id="306" r:id="rId16"/>
    <p:sldId id="295" r:id="rId17"/>
    <p:sldId id="270" r:id="rId18"/>
    <p:sldId id="271" r:id="rId19"/>
    <p:sldId id="272" r:id="rId20"/>
    <p:sldId id="298" r:id="rId21"/>
    <p:sldId id="294" r:id="rId22"/>
    <p:sldId id="313" r:id="rId23"/>
    <p:sldId id="291" r:id="rId24"/>
    <p:sldId id="292"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6" y="2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6.wmf"/><Relationship Id="rId5" Type="http://schemas.openxmlformats.org/officeDocument/2006/relationships/image" Target="../media/image11.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6.wmf"/><Relationship Id="rId5" Type="http://schemas.openxmlformats.org/officeDocument/2006/relationships/image" Target="../media/image11.wmf"/><Relationship Id="rId4"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B3DF26CD-52CC-4143-A041-DDED17F5F682}" type="datetimeFigureOut">
              <a:rPr lang="en-US"/>
              <a:pPr>
                <a:defRPr/>
              </a:pPr>
              <a:t>3/11/2013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F03B8774-83D1-4457-A434-506E618B7C7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E2F80559-88F5-44BD-80BF-E4102F968F31}" type="datetimeFigureOut">
              <a:rPr lang="en-US"/>
              <a:pPr>
                <a:defRPr/>
              </a:pPr>
              <a:t>3/11/2013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CC0F59C9-0698-49EA-8F9D-ECF615A0910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6C4873-AB18-4292-9AB9-72E5CDA166DF}" type="slidenum">
              <a:rPr lang="en-US" smtClean="0">
                <a:latin typeface="Arial" charset="0"/>
              </a:rPr>
              <a:pPr fontAlgn="base">
                <a:spcBef>
                  <a:spcPct val="0"/>
                </a:spcBef>
                <a:spcAft>
                  <a:spcPct val="0"/>
                </a:spcAft>
                <a:defRPr/>
              </a:pPr>
              <a:t>1</a:t>
            </a:fld>
            <a:endParaRPr lang="en-US" smtClean="0">
              <a:latin typeface="Arial" charset="0"/>
            </a:endParaRPr>
          </a:p>
        </p:txBody>
      </p:sp>
      <p:sp>
        <p:nvSpPr>
          <p:cNvPr id="26627" name="Rectangle 2"/>
          <p:cNvSpPr>
            <a:spLocks noGrp="1" noRot="1" noChangeAspect="1" noChangeArrowheads="1" noTextEdit="1"/>
          </p:cNvSpPr>
          <p:nvPr>
            <p:ph type="sldImg"/>
          </p:nvPr>
        </p:nvSpPr>
        <p:spPr bwMode="auto">
          <a:xfrm>
            <a:off x="490538" y="0"/>
            <a:ext cx="6029325" cy="4522788"/>
          </a:xfrm>
          <a:noFill/>
          <a:ln>
            <a:solidFill>
              <a:srgbClr val="000000"/>
            </a:solidFill>
            <a:miter lim="800000"/>
            <a:headEnd/>
            <a:tailEnd/>
          </a:ln>
        </p:spPr>
      </p:sp>
      <p:sp>
        <p:nvSpPr>
          <p:cNvPr id="26628" name="Notes Placeholder 5"/>
          <p:cNvSpPr>
            <a:spLocks noGrp="1"/>
          </p:cNvSpPr>
          <p:nvPr/>
        </p:nvSpPr>
        <p:spPr bwMode="auto">
          <a:xfrm>
            <a:off x="701675" y="4416425"/>
            <a:ext cx="5607050" cy="4183063"/>
          </a:xfrm>
          <a:prstGeom prst="rect">
            <a:avLst/>
          </a:prstGeom>
          <a:noFill/>
          <a:ln w="9525">
            <a:noFill/>
            <a:miter lim="800000"/>
            <a:headEnd/>
            <a:tailEnd/>
          </a:ln>
        </p:spPr>
        <p:txBody>
          <a:bodyPr lIns="92819" tIns="46410" rIns="92819" bIns="46410"/>
          <a:lstStyle/>
          <a:p>
            <a:pPr eaLnBrk="0" hangingPunct="0">
              <a:spcBef>
                <a:spcPct val="30000"/>
              </a:spcBef>
            </a:pPr>
            <a:endParaRPr lang="en-US"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hangingPunct="1">
              <a:defRPr/>
            </a:pPr>
            <a:r>
              <a:rPr lang="en-US" dirty="0" smtClean="0">
                <a:latin typeface="Times New Roman" pitchFamily="18" charset="0"/>
              </a:rPr>
              <a:t>The overall goal of JAAT planning is to apply constant, overwhelming firepower from multiple sources against the enemy. This goal must be tempered with the need to maintain proper coordination to avoid fratricide.  </a:t>
            </a:r>
          </a:p>
          <a:p>
            <a:pPr eaLnBrk="1" hangingPunct="1">
              <a:defRPr/>
            </a:pPr>
            <a:endParaRPr lang="en-US" dirty="0" smtClean="0">
              <a:latin typeface="Times New Roman" pitchFamily="18" charset="0"/>
            </a:endParaRPr>
          </a:p>
          <a:p>
            <a:pPr eaLnBrk="1" hangingPunct="1">
              <a:defRPr/>
            </a:pPr>
            <a:r>
              <a:rPr lang="en-US" dirty="0" smtClean="0">
                <a:latin typeface="Times New Roman" pitchFamily="18" charset="0"/>
              </a:rPr>
              <a:t>I use the example of a CAS box </a:t>
            </a:r>
            <a:r>
              <a:rPr lang="en-US" dirty="0" err="1" smtClean="0">
                <a:latin typeface="Times New Roman" pitchFamily="18" charset="0"/>
              </a:rPr>
              <a:t>vs</a:t>
            </a:r>
            <a:r>
              <a:rPr lang="en-US" dirty="0" smtClean="0">
                <a:latin typeface="Times New Roman" pitchFamily="18" charset="0"/>
              </a:rPr>
              <a:t> the doctrinal definition of a kill box.  CAS Box requires careful detailed planning and coordination for fratricide prevention due to proximity of friendly forces…kill box does not.  Reference FM 3-09.34 (Kill Box) – see below for definition and purpose of kill box:</a:t>
            </a:r>
          </a:p>
          <a:p>
            <a:pPr eaLnBrk="1" hangingPunct="1">
              <a:defRPr/>
            </a:pPr>
            <a:endParaRPr lang="en-US" dirty="0" smtClean="0">
              <a:latin typeface="Times New Roman" pitchFamily="18" charset="0"/>
            </a:endParaRPr>
          </a:p>
          <a:p>
            <a:pPr eaLnBrk="1" hangingPunct="1">
              <a:defRPr/>
            </a:pPr>
            <a:r>
              <a:rPr lang="en-US" dirty="0" smtClean="0">
                <a:latin typeface="Times New Roman" pitchFamily="18" charset="0"/>
              </a:rPr>
              <a:t>Definition: A kill box is a three-dimensional fire support coordinating measure (FSCM) used to facilitate the expeditious air-to-surface lethal attack of targets, which may be augmented by or integrated with surface-to-surface indirect fires. While kill boxes are permissive FSCMs with respect to the deliverance of air-to-surface weapons they are also restrictive in nature; trajectories and effects of surface-to-surface indirect fires are not normally allowed to pass through the kill box. A kill box is a unique FSCM that may contain other measures within its boundaries [e.g., no-fire areas (NFAs), restricted operations area (ROAs), airspace coordination areas (ACAs), etc.]. Restrictive FSCMs and airspace control measures (ACMs) will always have priority when established in a kill box. </a:t>
            </a:r>
          </a:p>
          <a:p>
            <a:pPr eaLnBrk="1" hangingPunct="1">
              <a:defRPr/>
            </a:pPr>
            <a:r>
              <a:rPr lang="en-US" dirty="0" smtClean="0">
                <a:latin typeface="Times New Roman" pitchFamily="18" charset="0"/>
              </a:rPr>
              <a:t>b. Purpose: When established, the primary purpose of a kill box is to allow air assets to conduct interdiction against surface targets without further coordination with the establishing commander and without terminal attack control. A kill box will not be established specifically for close air support (CAS) missions. However, this does not restrict CAS missions inside of established kill boxes if all CAS requirements are met. When used to integrate air-to-surface and surface-to-surface indirect fires, the kill box will have appropriate restrictions. The goal is to reduce the coordination required to fulfill support requirements with maximum flexibility, while preventing fratricide. </a:t>
            </a:r>
          </a:p>
          <a:p>
            <a:pPr eaLnBrk="1" hangingPunct="1">
              <a:defRPr/>
            </a:pPr>
            <a:endParaRPr lang="en-US" dirty="0" smtClean="0"/>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37BC77C6-640F-4A7E-8319-88E0D8F3D890}" type="slidenum">
              <a:rPr lang="en-US" smtClean="0"/>
              <a:pPr>
                <a:defRPr/>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0CAACC-AB1E-456A-86B9-BA5D51E04568}" type="slidenum">
              <a:rPr lang="en-US" smtClean="0"/>
              <a:pPr fontAlgn="base">
                <a:spcBef>
                  <a:spcPct val="0"/>
                </a:spcBef>
                <a:spcAft>
                  <a:spcPct val="0"/>
                </a:spcAft>
                <a:defRPr/>
              </a:pPr>
              <a:t>20</a:t>
            </a:fld>
            <a:endParaRPr lang="en-US" smtClean="0"/>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D0E940-5576-4351-ACFA-7F12206708E1}" type="slidenum">
              <a:rPr lang="en-US" smtClean="0"/>
              <a:pPr fontAlgn="base">
                <a:spcBef>
                  <a:spcPct val="0"/>
                </a:spcBef>
                <a:spcAft>
                  <a:spcPct val="0"/>
                </a:spcAft>
                <a:defRPr/>
              </a:pPr>
              <a:t>21</a:t>
            </a:fld>
            <a:endParaRPr lang="en-US" smtClean="0"/>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D4843A-08D0-422D-B48B-8BB1622A58F2}" type="slidenum">
              <a:rPr lang="en-US" smtClean="0"/>
              <a:pPr fontAlgn="base">
                <a:spcBef>
                  <a:spcPct val="0"/>
                </a:spcBef>
                <a:spcAft>
                  <a:spcPct val="0"/>
                </a:spcAft>
                <a:defRPr/>
              </a:pPr>
              <a:t>5</a:t>
            </a:fld>
            <a:endParaRPr lang="en-US" smtClean="0"/>
          </a:p>
        </p:txBody>
      </p:sp>
      <p:sp>
        <p:nvSpPr>
          <p:cNvPr id="27651" name="Rectangle 2"/>
          <p:cNvSpPr>
            <a:spLocks noGrp="1" noRot="1" noChangeAspect="1" noChangeArrowheads="1" noTextEdit="1"/>
          </p:cNvSpPr>
          <p:nvPr>
            <p:ph type="sldImg"/>
          </p:nvPr>
        </p:nvSpPr>
        <p:spPr bwMode="auto">
          <a:xfrm>
            <a:off x="1319213" y="781050"/>
            <a:ext cx="4373562" cy="3279775"/>
          </a:xfrm>
          <a:noFill/>
          <a:ln cap="flat">
            <a:solidFill>
              <a:schemeClr val="tx1"/>
            </a:solidFill>
            <a:miter lim="800000"/>
            <a:headEnd/>
            <a:tailEnd/>
          </a:ln>
        </p:spPr>
      </p:sp>
      <p:sp>
        <p:nvSpPr>
          <p:cNvPr id="27652" name="Rectangle 3"/>
          <p:cNvSpPr>
            <a:spLocks noGrp="1" noChangeArrowheads="1"/>
          </p:cNvSpPr>
          <p:nvPr>
            <p:ph type="body" idx="1"/>
          </p:nvPr>
        </p:nvSpPr>
        <p:spPr bwMode="auto">
          <a:xfrm>
            <a:off x="935038" y="4414838"/>
            <a:ext cx="5140325" cy="4184650"/>
          </a:xfrm>
          <a:noFill/>
        </p:spPr>
        <p:txBody>
          <a:bodyPr wrap="square" lIns="93636" tIns="45997" rIns="93636" bIns="45997"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1C6842-72B8-43FE-9525-0A7846967211}" type="slidenum">
              <a:rPr lang="en-US" smtClean="0"/>
              <a:pPr fontAlgn="base">
                <a:spcBef>
                  <a:spcPct val="0"/>
                </a:spcBef>
                <a:spcAft>
                  <a:spcPct val="0"/>
                </a:spcAft>
                <a:defRPr/>
              </a:pPr>
              <a:t>6</a:t>
            </a:fld>
            <a:endParaRPr lang="en-US" smtClean="0"/>
          </a:p>
        </p:txBody>
      </p:sp>
      <p:sp>
        <p:nvSpPr>
          <p:cNvPr id="28675" name="Rectangle 2"/>
          <p:cNvSpPr>
            <a:spLocks noGrp="1" noRot="1" noChangeAspect="1" noChangeArrowheads="1" noTextEdit="1"/>
          </p:cNvSpPr>
          <p:nvPr>
            <p:ph type="sldImg"/>
          </p:nvPr>
        </p:nvSpPr>
        <p:spPr bwMode="auto">
          <a:xfrm>
            <a:off x="1319213" y="781050"/>
            <a:ext cx="4373562" cy="3279775"/>
          </a:xfrm>
          <a:noFill/>
          <a:ln cap="flat">
            <a:solidFill>
              <a:schemeClr val="tx1"/>
            </a:solidFill>
            <a:miter lim="800000"/>
            <a:headEnd/>
            <a:tailEnd/>
          </a:ln>
        </p:spPr>
      </p:sp>
      <p:sp>
        <p:nvSpPr>
          <p:cNvPr id="28676" name="Rectangle 3"/>
          <p:cNvSpPr>
            <a:spLocks noGrp="1" noChangeArrowheads="1"/>
          </p:cNvSpPr>
          <p:nvPr>
            <p:ph type="body" idx="1"/>
          </p:nvPr>
        </p:nvSpPr>
        <p:spPr bwMode="auto">
          <a:xfrm>
            <a:off x="935038" y="4414838"/>
            <a:ext cx="5140325" cy="4184650"/>
          </a:xfrm>
          <a:noFill/>
        </p:spPr>
        <p:txBody>
          <a:bodyPr wrap="square" lIns="93636" tIns="45997" rIns="93636" bIns="45997"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E59E43-5542-4988-88F4-A9BD2A6D8D19}" type="slidenum">
              <a:rPr lang="en-US" smtClean="0"/>
              <a:pPr fontAlgn="base">
                <a:spcBef>
                  <a:spcPct val="0"/>
                </a:spcBef>
                <a:spcAft>
                  <a:spcPct val="0"/>
                </a:spcAft>
                <a:defRPr/>
              </a:pPr>
              <a:t>8</a:t>
            </a:fld>
            <a:endParaRPr lang="en-US" smtClean="0"/>
          </a:p>
        </p:txBody>
      </p:sp>
      <p:sp>
        <p:nvSpPr>
          <p:cNvPr id="29699" name="Rectangle 2"/>
          <p:cNvSpPr>
            <a:spLocks noGrp="1" noRot="1" noChangeAspect="1" noChangeArrowheads="1" noTextEdit="1"/>
          </p:cNvSpPr>
          <p:nvPr>
            <p:ph type="sldImg"/>
          </p:nvPr>
        </p:nvSpPr>
        <p:spPr bwMode="auto">
          <a:xfrm>
            <a:off x="1319213" y="781050"/>
            <a:ext cx="4373562" cy="3279775"/>
          </a:xfrm>
          <a:noFill/>
          <a:ln cap="flat">
            <a:solidFill>
              <a:schemeClr val="tx1"/>
            </a:solidFill>
            <a:miter lim="800000"/>
            <a:headEnd/>
            <a:tailEnd/>
          </a:ln>
        </p:spPr>
      </p:sp>
      <p:sp>
        <p:nvSpPr>
          <p:cNvPr id="29700" name="Rectangle 3"/>
          <p:cNvSpPr>
            <a:spLocks noGrp="1" noChangeArrowheads="1"/>
          </p:cNvSpPr>
          <p:nvPr>
            <p:ph type="body" idx="1"/>
          </p:nvPr>
        </p:nvSpPr>
        <p:spPr bwMode="auto">
          <a:xfrm>
            <a:off x="935038" y="4414838"/>
            <a:ext cx="5140325" cy="4184650"/>
          </a:xfrm>
          <a:noFill/>
        </p:spPr>
        <p:txBody>
          <a:bodyPr wrap="square" lIns="93636" tIns="45997" rIns="93636" bIns="45997"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AB9376-8596-4DBB-9548-D89DAC158F9E}" type="slidenum">
              <a:rPr lang="en-US" smtClean="0"/>
              <a:pPr fontAlgn="base">
                <a:spcBef>
                  <a:spcPct val="0"/>
                </a:spcBef>
                <a:spcAft>
                  <a:spcPct val="0"/>
                </a:spcAft>
                <a:defRPr/>
              </a:pPr>
              <a:t>9</a:t>
            </a:fld>
            <a:endParaRPr lang="en-US" smtClean="0"/>
          </a:p>
        </p:txBody>
      </p:sp>
      <p:sp>
        <p:nvSpPr>
          <p:cNvPr id="30723" name="Rectangle 2"/>
          <p:cNvSpPr>
            <a:spLocks noGrp="1" noRot="1" noChangeAspect="1" noChangeArrowheads="1" noTextEdit="1"/>
          </p:cNvSpPr>
          <p:nvPr>
            <p:ph type="sldImg"/>
          </p:nvPr>
        </p:nvSpPr>
        <p:spPr bwMode="auto">
          <a:xfrm>
            <a:off x="1319213" y="781050"/>
            <a:ext cx="4373562" cy="3279775"/>
          </a:xfrm>
          <a:noFill/>
          <a:ln cap="flat">
            <a:solidFill>
              <a:schemeClr val="tx1"/>
            </a:solidFill>
            <a:miter lim="800000"/>
            <a:headEnd/>
            <a:tailEnd/>
          </a:ln>
        </p:spPr>
      </p:sp>
      <p:sp>
        <p:nvSpPr>
          <p:cNvPr id="30724" name="Rectangle 3"/>
          <p:cNvSpPr>
            <a:spLocks noGrp="1" noChangeArrowheads="1"/>
          </p:cNvSpPr>
          <p:nvPr>
            <p:ph type="body" idx="1"/>
          </p:nvPr>
        </p:nvSpPr>
        <p:spPr bwMode="auto">
          <a:xfrm>
            <a:off x="935038" y="4414838"/>
            <a:ext cx="5140325" cy="4184650"/>
          </a:xfrm>
          <a:noFill/>
        </p:spPr>
        <p:txBody>
          <a:bodyPr wrap="square" lIns="93636" tIns="45997" rIns="93636" bIns="45997"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This is done at such a distance from ground forces that detailed integration with ground forces is not needed – This is what we use to refer to as a “deep attack”.  This can be done hasty or deliberate.  </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247A114A-4CCC-4499-8045-DE4A50386C5C}"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2ABD3F-C3DC-419C-91C8-34E21A0D0C45}" type="slidenum">
              <a:rPr lang="en-US" smtClean="0"/>
              <a:pPr fontAlgn="base">
                <a:spcBef>
                  <a:spcPct val="0"/>
                </a:spcBef>
                <a:spcAft>
                  <a:spcPct val="0"/>
                </a:spcAft>
                <a:defRPr/>
              </a:pPr>
              <a:t>14</a:t>
            </a:fld>
            <a:endParaRPr lang="en-US" smtClean="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B0FFCF-C717-4C3D-A284-F229A58BC9DA}" type="slidenum">
              <a:rPr lang="en-US" smtClean="0"/>
              <a:pPr fontAlgn="base">
                <a:spcBef>
                  <a:spcPct val="0"/>
                </a:spcBef>
                <a:spcAft>
                  <a:spcPct val="0"/>
                </a:spcAft>
                <a:defRPr/>
              </a:pPr>
              <a:t>15</a:t>
            </a:fld>
            <a:endParaRPr lang="en-US" smtClean="0"/>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ACA8C7-7A44-4762-A6A1-729EF4AEA632}" type="slidenum">
              <a:rPr lang="en-US" smtClean="0"/>
              <a:pPr fontAlgn="base">
                <a:spcBef>
                  <a:spcPct val="0"/>
                </a:spcBef>
                <a:spcAft>
                  <a:spcPct val="0"/>
                </a:spcAft>
                <a:defRPr/>
              </a:pPr>
              <a:t>16</a:t>
            </a:fld>
            <a:endParaRPr lang="en-US" smtClean="0"/>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425794B-E439-4B6F-95C1-925141F27C9B}" type="datetimeFigureOut">
              <a:rPr lang="en-US"/>
              <a:pPr>
                <a:defRPr/>
              </a:pPr>
              <a:t>3/11/2013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FB5890-84BE-424D-8C8B-7208C6523BF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FC50FB-C6D4-442E-A395-5C4F14E20610}" type="datetimeFigureOut">
              <a:rPr lang="en-US"/>
              <a:pPr>
                <a:defRPr/>
              </a:pPr>
              <a:t>3/11/2013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07CCF5-5F4E-485A-A480-BDE4553588B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FC83F9-0235-4604-AD7C-60106ED4EDE0}" type="datetimeFigureOut">
              <a:rPr lang="en-US"/>
              <a:pPr>
                <a:defRPr/>
              </a:pPr>
              <a:t>3/11/2013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5BB035-38F4-464D-A4CC-85FB73310C1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2AC3FE-6751-4EE0-9475-6D7BCD60EFAB}" type="datetimeFigureOut">
              <a:rPr lang="en-US"/>
              <a:pPr>
                <a:defRPr/>
              </a:pPr>
              <a:t>3/11/2013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F70084-46C5-49EE-BAEF-A55F302D78D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B0C274-A1D3-47B6-B5B0-B7BB7BE94567}" type="datetimeFigureOut">
              <a:rPr lang="en-US"/>
              <a:pPr>
                <a:defRPr/>
              </a:pPr>
              <a:t>3/11/2013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F0CFF6-F73B-4B4D-AE40-A86ADB5C1A3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F706A8C-92AD-48BB-9CF6-914E937136BC}" type="datetimeFigureOut">
              <a:rPr lang="en-US"/>
              <a:pPr>
                <a:defRPr/>
              </a:pPr>
              <a:t>3/11/2013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4C4DA3-2A11-4A21-966A-7861198905D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4475EA7-81C9-4159-864D-E4D24B1B1D28}" type="datetimeFigureOut">
              <a:rPr lang="en-US"/>
              <a:pPr>
                <a:defRPr/>
              </a:pPr>
              <a:t>3/11/2013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59A2BE8-3C74-4C6E-8609-1F84F1C29D3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2B2B23A-6F40-49F4-90D9-579894EE081B}" type="datetimeFigureOut">
              <a:rPr lang="en-US"/>
              <a:pPr>
                <a:defRPr/>
              </a:pPr>
              <a:t>3/11/2013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37E2720-13DC-4211-8640-B04999F76CB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2727AE-7CBE-4804-BDE5-E6D78CC6B2E1}" type="datetimeFigureOut">
              <a:rPr lang="en-US"/>
              <a:pPr>
                <a:defRPr/>
              </a:pPr>
              <a:t>3/11/2013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8095E16-5322-4EFC-9A7C-0035C5111F6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B5A9A4-8BA7-4108-8E19-721CEAA0316C}" type="datetimeFigureOut">
              <a:rPr lang="en-US"/>
              <a:pPr>
                <a:defRPr/>
              </a:pPr>
              <a:t>3/11/2013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D05A60-A811-451C-8D5C-FC85DD41C8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134540-FEF4-46AC-9F27-44119F0D9432}" type="datetimeFigureOut">
              <a:rPr lang="en-US"/>
              <a:pPr>
                <a:defRPr/>
              </a:pPr>
              <a:t>3/11/2013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FAEA12-BD25-439E-8EC9-7C7A9AF32A1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E644AD9-5824-4942-ACCE-A828B3B50A09}" type="datetimeFigureOut">
              <a:rPr lang="en-US"/>
              <a:pPr>
                <a:defRPr/>
              </a:pPr>
              <a:t>3/11/2013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792E3B8-F06D-4F0F-8508-EEF6C604C4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Microsoft_Office_PowerPoint_97-2003_Presentation1.ppt"/><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oleObject" Target="../embeddings/oleObject17.bin"/><Relationship Id="rId7"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20.bin"/><Relationship Id="rId5" Type="http://schemas.openxmlformats.org/officeDocument/2006/relationships/oleObject" Target="../embeddings/oleObject19.bin"/><Relationship Id="rId10" Type="http://schemas.openxmlformats.org/officeDocument/2006/relationships/oleObject" Target="../embeddings/oleObject24.bin"/><Relationship Id="rId4" Type="http://schemas.openxmlformats.org/officeDocument/2006/relationships/oleObject" Target="../embeddings/oleObject18.bin"/><Relationship Id="rId9"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oleObject" Target="../embeddings/oleObject28.bin"/><Relationship Id="rId18" Type="http://schemas.openxmlformats.org/officeDocument/2006/relationships/image" Target="../media/image28.png"/><Relationship Id="rId3" Type="http://schemas.openxmlformats.org/officeDocument/2006/relationships/notesSlide" Target="../notesSlides/notesSlide10.xml"/><Relationship Id="rId7" Type="http://schemas.openxmlformats.org/officeDocument/2006/relationships/image" Target="../media/image22.jpeg"/><Relationship Id="rId12" Type="http://schemas.openxmlformats.org/officeDocument/2006/relationships/image" Target="../media/image26.png"/><Relationship Id="rId17" Type="http://schemas.openxmlformats.org/officeDocument/2006/relationships/image" Target="../media/image27.png"/><Relationship Id="rId2" Type="http://schemas.openxmlformats.org/officeDocument/2006/relationships/slideLayout" Target="../slideLayouts/slideLayout2.xml"/><Relationship Id="rId16" Type="http://schemas.openxmlformats.org/officeDocument/2006/relationships/oleObject" Target="../embeddings/oleObject31.bin"/><Relationship Id="rId1" Type="http://schemas.openxmlformats.org/officeDocument/2006/relationships/vmlDrawing" Target="../drawings/vmlDrawing5.vml"/><Relationship Id="rId6" Type="http://schemas.openxmlformats.org/officeDocument/2006/relationships/image" Target="../media/image21.jpeg"/><Relationship Id="rId11" Type="http://schemas.openxmlformats.org/officeDocument/2006/relationships/image" Target="../media/image25.emf"/><Relationship Id="rId5" Type="http://schemas.openxmlformats.org/officeDocument/2006/relationships/oleObject" Target="../embeddings/oleObject26.bin"/><Relationship Id="rId15" Type="http://schemas.openxmlformats.org/officeDocument/2006/relationships/oleObject" Target="../embeddings/oleObject30.bin"/><Relationship Id="rId10" Type="http://schemas.openxmlformats.org/officeDocument/2006/relationships/image" Target="../media/image24.emf"/><Relationship Id="rId4" Type="http://schemas.openxmlformats.org/officeDocument/2006/relationships/oleObject" Target="../embeddings/oleObject25.bin"/><Relationship Id="rId9" Type="http://schemas.openxmlformats.org/officeDocument/2006/relationships/oleObject" Target="../embeddings/oleObject27.bin"/><Relationship Id="rId14" Type="http://schemas.openxmlformats.org/officeDocument/2006/relationships/oleObject" Target="../embeddings/oleObject29.bin"/></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Office_PowerPoint_Presentation1.pptx"/><Relationship Id="rId2" Type="http://schemas.openxmlformats.org/officeDocument/2006/relationships/slideLayout" Target="../slideLayouts/slideLayout6.xml"/><Relationship Id="rId1" Type="http://schemas.openxmlformats.org/officeDocument/2006/relationships/vmlDrawing" Target="../drawings/vmlDrawing6.v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xml"/><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3.xml"/><Relationship Id="rId7"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11.bin"/><Relationship Id="rId11" Type="http://schemas.openxmlformats.org/officeDocument/2006/relationships/oleObject" Target="../embeddings/oleObject16.bin"/><Relationship Id="rId5" Type="http://schemas.openxmlformats.org/officeDocument/2006/relationships/oleObject" Target="../embeddings/oleObject10.bin"/><Relationship Id="rId10" Type="http://schemas.openxmlformats.org/officeDocument/2006/relationships/oleObject" Target="../embeddings/oleObject15.bin"/><Relationship Id="rId4" Type="http://schemas.openxmlformats.org/officeDocument/2006/relationships/oleObject" Target="../embeddings/oleObject9.bin"/><Relationship Id="rId9" Type="http://schemas.openxmlformats.org/officeDocument/2006/relationships/oleObject" Target="../embeddings/oleObject14.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descr="MUM 2"/>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graphicFrame>
        <p:nvGraphicFramePr>
          <p:cNvPr id="1026" name="Base" hidden="1"/>
          <p:cNvGraphicFramePr>
            <a:graphicFrameLocks/>
          </p:cNvGraphicFramePr>
          <p:nvPr/>
        </p:nvGraphicFramePr>
        <p:xfrm>
          <a:off x="1524000" y="1397000"/>
          <a:ext cx="6096000" cy="4064000"/>
        </p:xfrm>
        <a:graphic>
          <a:graphicData uri="http://schemas.openxmlformats.org/presentationml/2006/ole">
            <p:oleObj spid="_x0000_s1026" r:id="rId5" imgW="0" imgH="0" progId="PowerPoint.Show.8">
              <p:embed/>
            </p:oleObj>
          </a:graphicData>
        </a:graphic>
      </p:graphicFrame>
      <p:sp>
        <p:nvSpPr>
          <p:cNvPr id="1676295" name="Rectangle 7"/>
          <p:cNvSpPr>
            <a:spLocks noChangeArrowheads="1"/>
          </p:cNvSpPr>
          <p:nvPr/>
        </p:nvSpPr>
        <p:spPr bwMode="auto">
          <a:xfrm>
            <a:off x="0" y="28575"/>
            <a:ext cx="9144000" cy="1077218"/>
          </a:xfrm>
          <a:prstGeom prst="rect">
            <a:avLst/>
          </a:prstGeom>
          <a:solidFill>
            <a:schemeClr val="bg1"/>
          </a:solidFill>
          <a:ln w="57150" algn="ctr">
            <a:solidFill>
              <a:schemeClr val="accent6">
                <a:lumMod val="75000"/>
              </a:schemeClr>
            </a:solidFill>
            <a:miter lim="800000"/>
            <a:headEnd/>
            <a:tailEnd/>
          </a:ln>
          <a:effectLst>
            <a:outerShdw dist="81320" dir="3080412" algn="ctr" rotWithShape="0">
              <a:srgbClr val="0000FF"/>
            </a:outerShdw>
          </a:effectLst>
        </p:spPr>
        <p:txBody>
          <a:bodyPr>
            <a:spAutoFit/>
          </a:bodyPr>
          <a:lstStyle/>
          <a:p>
            <a:pPr algn="ctr" fontAlgn="auto">
              <a:spcBef>
                <a:spcPts val="0"/>
              </a:spcBef>
              <a:spcAft>
                <a:spcPts val="0"/>
              </a:spcAft>
              <a:defRPr/>
            </a:pPr>
            <a:r>
              <a:rPr lang="en-US" sz="3200" b="1" dirty="0">
                <a:solidFill>
                  <a:srgbClr val="0033CC"/>
                </a:solidFill>
              </a:rPr>
              <a:t>Aviation Shaping Operations</a:t>
            </a:r>
            <a:br>
              <a:rPr lang="en-US" sz="3200" b="1" dirty="0">
                <a:solidFill>
                  <a:srgbClr val="0033CC"/>
                </a:solidFill>
              </a:rPr>
            </a:br>
            <a:r>
              <a:rPr lang="en-US" sz="3200" b="1" dirty="0">
                <a:solidFill>
                  <a:srgbClr val="0033CC"/>
                </a:solidFill>
              </a:rPr>
              <a:t>Attack, Reconnaissance and UAS Support</a:t>
            </a:r>
          </a:p>
        </p:txBody>
      </p:sp>
      <p:sp>
        <p:nvSpPr>
          <p:cNvPr id="5" name="Rectangle 4"/>
          <p:cNvSpPr/>
          <p:nvPr/>
        </p:nvSpPr>
        <p:spPr>
          <a:xfrm>
            <a:off x="86032" y="4267200"/>
            <a:ext cx="1653017" cy="400110"/>
          </a:xfrm>
          <a:prstGeom prst="rect">
            <a:avLst/>
          </a:prstGeom>
        </p:spPr>
        <p:txBody>
          <a:bodyPr wrap="none">
            <a:spAutoFit/>
          </a:bodyPr>
          <a:lstStyle/>
          <a:p>
            <a:pPr>
              <a:lnSpc>
                <a:spcPct val="100000"/>
              </a:lnSpc>
              <a:defRPr/>
            </a:pPr>
            <a:r>
              <a:rPr lang="en-US" sz="2000" b="1" dirty="0" smtClean="0">
                <a:latin typeface="Arial" pitchFamily="34" charset="0"/>
                <a:cs typeface="Arial" pitchFamily="34" charset="0"/>
              </a:rPr>
              <a:t>References:</a:t>
            </a:r>
            <a:endParaRPr lang="en-US" sz="2000" b="1" dirty="0">
              <a:latin typeface="Arial" pitchFamily="34" charset="0"/>
              <a:cs typeface="Arial" pitchFamily="34" charset="0"/>
            </a:endParaRPr>
          </a:p>
        </p:txBody>
      </p:sp>
      <p:sp>
        <p:nvSpPr>
          <p:cNvPr id="6" name="Content Placeholder 2"/>
          <p:cNvSpPr txBox="1">
            <a:spLocks/>
          </p:cNvSpPr>
          <p:nvPr/>
        </p:nvSpPr>
        <p:spPr>
          <a:xfrm>
            <a:off x="76200" y="4636532"/>
            <a:ext cx="5562600" cy="2069068"/>
          </a:xfrm>
          <a:prstGeom prst="rect">
            <a:avLst/>
          </a:prstGeom>
        </p:spPr>
        <p:txBody>
          <a:bodyPr>
            <a:noAutofit/>
          </a:bodyPr>
          <a:lstStyle/>
          <a:p>
            <a:pPr eaLnBrk="1" hangingPunct="1">
              <a:buFont typeface="Arial" pitchFamily="34" charset="0"/>
              <a:buChar char="•"/>
            </a:pPr>
            <a:r>
              <a:rPr lang="en-US" sz="1600" b="1" dirty="0" smtClean="0"/>
              <a:t> JP 1-02</a:t>
            </a:r>
          </a:p>
          <a:p>
            <a:pPr eaLnBrk="1" hangingPunct="1">
              <a:buFont typeface="Arial" pitchFamily="34" charset="0"/>
              <a:buChar char="•"/>
            </a:pPr>
            <a:r>
              <a:rPr lang="en-US" sz="1600" b="1" dirty="0" smtClean="0"/>
              <a:t> ADP 3-0</a:t>
            </a:r>
          </a:p>
          <a:p>
            <a:pPr eaLnBrk="1" hangingPunct="1">
              <a:buFont typeface="Arial" pitchFamily="34" charset="0"/>
              <a:buChar char="•"/>
            </a:pPr>
            <a:r>
              <a:rPr lang="en-US" sz="1600" b="1" dirty="0" smtClean="0"/>
              <a:t> FM 3-90</a:t>
            </a:r>
          </a:p>
          <a:p>
            <a:pPr eaLnBrk="1" hangingPunct="1">
              <a:buFont typeface="Arial" pitchFamily="34" charset="0"/>
              <a:buChar char="•"/>
            </a:pPr>
            <a:r>
              <a:rPr lang="en-US" sz="1600" b="1" dirty="0" smtClean="0"/>
              <a:t> FM 3-04.126</a:t>
            </a:r>
          </a:p>
          <a:p>
            <a:pPr eaLnBrk="1" hangingPunct="1">
              <a:buFont typeface="Arial" pitchFamily="34" charset="0"/>
              <a:buChar char="•"/>
            </a:pPr>
            <a:r>
              <a:rPr lang="en-US" sz="1600" b="1" dirty="0" smtClean="0"/>
              <a:t> FM 1-02</a:t>
            </a:r>
          </a:p>
          <a:p>
            <a:pPr eaLnBrk="1" hangingPunct="1">
              <a:buFont typeface="Arial" pitchFamily="34" charset="0"/>
              <a:buChar char="•"/>
            </a:pPr>
            <a:r>
              <a:rPr lang="en-US" sz="1600" b="1" dirty="0" smtClean="0"/>
              <a:t> ATTP 3-04.15 </a:t>
            </a:r>
            <a:r>
              <a:rPr lang="en-US" sz="1050" b="1" dirty="0" smtClean="0"/>
              <a:t>(UAS Reference - FOUO.  Not utilized in this brief)</a:t>
            </a:r>
            <a:endParaRPr lang="en-US" sz="900" b="1" dirty="0" smtClean="0"/>
          </a:p>
          <a:p>
            <a:pPr eaLnBrk="1" hangingPunct="1">
              <a:buFont typeface="Arial" pitchFamily="34" charset="0"/>
              <a:buChar char="•"/>
            </a:pPr>
            <a:r>
              <a:rPr lang="en-US" sz="1600" b="1" dirty="0" smtClean="0"/>
              <a:t> TC 1-400</a:t>
            </a:r>
            <a:endParaRPr lang="en-US" sz="16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title"/>
          </p:nvPr>
        </p:nvSpPr>
        <p:spPr>
          <a:xfrm>
            <a:off x="457200" y="137825"/>
            <a:ext cx="8229600" cy="584775"/>
          </a:xfrm>
          <a:solidFill>
            <a:schemeClr val="bg1"/>
          </a:solidFill>
          <a:ln w="57150" algn="ctr">
            <a:solidFill>
              <a:schemeClr val="accent6">
                <a:lumMod val="75000"/>
              </a:schemeClr>
            </a:solidFill>
          </a:ln>
          <a:effectLst>
            <a:outerShdw dist="81320" dir="3080412" algn="ctr" rotWithShape="0">
              <a:srgbClr val="0000FF"/>
            </a:outerShdw>
          </a:effectLst>
        </p:spPr>
        <p:txBody>
          <a:bodyPr rtlCol="0">
            <a:spAutoFit/>
          </a:bodyPr>
          <a:lstStyle/>
          <a:p>
            <a:pPr eaLnBrk="1" fontAlgn="auto" hangingPunct="1">
              <a:spcAft>
                <a:spcPts val="0"/>
              </a:spcAft>
              <a:defRPr/>
            </a:pPr>
            <a:r>
              <a:rPr lang="en-US" sz="3200" b="1" dirty="0" smtClean="0">
                <a:solidFill>
                  <a:srgbClr val="0033CC"/>
                </a:solidFill>
                <a:latin typeface="Arial" pitchFamily="34" charset="0"/>
                <a:cs typeface="Arial" pitchFamily="34" charset="0"/>
              </a:rPr>
              <a:t>Employment – Security </a:t>
            </a:r>
            <a:endParaRPr lang="en-US" sz="3200" b="1" dirty="0">
              <a:solidFill>
                <a:srgbClr val="0033CC"/>
              </a:solidFill>
              <a:latin typeface="Arial" charset="0"/>
            </a:endParaRPr>
          </a:p>
        </p:txBody>
      </p:sp>
      <p:sp>
        <p:nvSpPr>
          <p:cNvPr id="15363" name="Text Box 3"/>
          <p:cNvSpPr txBox="1">
            <a:spLocks noChangeArrowheads="1"/>
          </p:cNvSpPr>
          <p:nvPr/>
        </p:nvSpPr>
        <p:spPr bwMode="auto">
          <a:xfrm>
            <a:off x="38100" y="990600"/>
            <a:ext cx="9067800" cy="5078313"/>
          </a:xfrm>
          <a:prstGeom prst="rect">
            <a:avLst/>
          </a:prstGeom>
          <a:noFill/>
          <a:ln w="9525">
            <a:noFill/>
            <a:miter lim="800000"/>
            <a:headEnd/>
            <a:tailEnd/>
          </a:ln>
        </p:spPr>
        <p:txBody>
          <a:bodyPr>
            <a:spAutoFit/>
          </a:bodyPr>
          <a:lstStyle/>
          <a:p>
            <a:r>
              <a:rPr lang="en-US" b="1" u="sng" dirty="0">
                <a:solidFill>
                  <a:srgbClr val="0000FF"/>
                </a:solidFill>
              </a:rPr>
              <a:t>Screen</a:t>
            </a:r>
            <a:r>
              <a:rPr lang="en-US" dirty="0"/>
              <a:t> - a security element whose primary task is to observe, identify, and report information, and which only fights in self-protection.  (JP 1-02)</a:t>
            </a:r>
          </a:p>
          <a:p>
            <a:endParaRPr lang="en-US" dirty="0"/>
          </a:p>
          <a:p>
            <a:r>
              <a:rPr lang="en-US" b="1" u="sng" dirty="0">
                <a:solidFill>
                  <a:srgbClr val="0000FF"/>
                </a:solidFill>
              </a:rPr>
              <a:t>Guard</a:t>
            </a:r>
            <a:r>
              <a:rPr lang="en-US" dirty="0"/>
              <a:t> - A form of security operation whose primary task is to protect the main force by fighting to gain time while also observing and reporting information, and to prevent enemy ground observation of and direct fire against the main body by reconnoitering, attacking, defending, and delaying. A guard force normally operates within the range of the main body's indirect fire weapons.   </a:t>
            </a:r>
            <a:r>
              <a:rPr lang="en-US" dirty="0" smtClean="0"/>
              <a:t>(</a:t>
            </a:r>
            <a:r>
              <a:rPr lang="en-US" dirty="0"/>
              <a:t>JP 1-02)</a:t>
            </a:r>
          </a:p>
          <a:p>
            <a:endParaRPr lang="en-US" dirty="0"/>
          </a:p>
          <a:p>
            <a:r>
              <a:rPr lang="en-US" b="1" u="sng" dirty="0">
                <a:solidFill>
                  <a:srgbClr val="0000FF"/>
                </a:solidFill>
              </a:rPr>
              <a:t>Aerial Security </a:t>
            </a:r>
            <a:r>
              <a:rPr lang="en-US" dirty="0"/>
              <a:t>- Specialized area security operations conducted to protect air assault and air movement operations.</a:t>
            </a:r>
          </a:p>
          <a:p>
            <a:endParaRPr lang="en-US" u="sng" dirty="0"/>
          </a:p>
          <a:p>
            <a:r>
              <a:rPr lang="en-US" b="1" u="sng" dirty="0">
                <a:solidFill>
                  <a:srgbClr val="0000FF"/>
                </a:solidFill>
              </a:rPr>
              <a:t>Convoy Security</a:t>
            </a:r>
            <a:r>
              <a:rPr lang="en-US" b="1" dirty="0">
                <a:solidFill>
                  <a:srgbClr val="0000FF"/>
                </a:solidFill>
              </a:rPr>
              <a:t> </a:t>
            </a:r>
            <a:r>
              <a:rPr lang="en-US" dirty="0"/>
              <a:t>- A specialized kind of area security operations conducted to protect convoys.  </a:t>
            </a:r>
            <a:r>
              <a:rPr lang="en-US" dirty="0" smtClean="0"/>
              <a:t>(</a:t>
            </a:r>
            <a:r>
              <a:rPr lang="en-US" dirty="0"/>
              <a:t>FM 1-02)</a:t>
            </a:r>
            <a:endParaRPr lang="en-US" u="sng" dirty="0"/>
          </a:p>
          <a:p>
            <a:endParaRPr lang="en-US" u="sng" dirty="0"/>
          </a:p>
          <a:p>
            <a:r>
              <a:rPr lang="en-US" b="1" u="sng" dirty="0">
                <a:solidFill>
                  <a:srgbClr val="0000FF"/>
                </a:solidFill>
              </a:rPr>
              <a:t>Area Security</a:t>
            </a:r>
            <a:r>
              <a:rPr lang="en-US" b="1" dirty="0">
                <a:solidFill>
                  <a:srgbClr val="0000FF"/>
                </a:solidFill>
              </a:rPr>
              <a:t> </a:t>
            </a:r>
            <a:r>
              <a:rPr lang="en-US" dirty="0"/>
              <a:t>- A form of security operations conducted to protect friendly forces, installation routes, and actions within a specific area.  (FM 1-02)</a:t>
            </a:r>
            <a:endParaRPr lang="en-US" u="sng" dirty="0"/>
          </a:p>
          <a:p>
            <a:endParaRPr lang="en-US" u="sng"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76200" y="990600"/>
            <a:ext cx="8991600" cy="4800600"/>
          </a:xfrm>
        </p:spPr>
        <p:txBody>
          <a:bodyPr/>
          <a:lstStyle/>
          <a:p>
            <a:pPr eaLnBrk="1" hangingPunct="1"/>
            <a:r>
              <a:rPr lang="en-US" sz="2000" dirty="0" smtClean="0">
                <a:latin typeface="Arial" charset="0"/>
                <a:cs typeface="Arial" charset="0"/>
              </a:rPr>
              <a:t>Movement to contact gains initial contact with the enemy or regains lost</a:t>
            </a:r>
          </a:p>
          <a:p>
            <a:pPr eaLnBrk="1" hangingPunct="1">
              <a:buFont typeface="Arial" charset="0"/>
              <a:buNone/>
            </a:pPr>
            <a:r>
              <a:rPr lang="en-US" sz="2000" dirty="0" smtClean="0">
                <a:latin typeface="Arial" charset="0"/>
                <a:cs typeface="Arial" charset="0"/>
              </a:rPr>
              <a:t>contact. </a:t>
            </a:r>
          </a:p>
          <a:p>
            <a:pPr eaLnBrk="1" hangingPunct="1">
              <a:buFont typeface="Arial" charset="0"/>
              <a:buNone/>
            </a:pPr>
            <a:endParaRPr lang="en-US" sz="2000" dirty="0" smtClean="0">
              <a:latin typeface="Arial" charset="0"/>
              <a:cs typeface="Arial" charset="0"/>
            </a:endParaRPr>
          </a:p>
          <a:p>
            <a:pPr eaLnBrk="1" hangingPunct="1"/>
            <a:r>
              <a:rPr lang="en-US" sz="2000" dirty="0" smtClean="0">
                <a:latin typeface="Arial" charset="0"/>
                <a:cs typeface="Arial" charset="0"/>
              </a:rPr>
              <a:t>The ARC plans and executes the movement to contact like a zone </a:t>
            </a:r>
          </a:p>
          <a:p>
            <a:pPr eaLnBrk="1" hangingPunct="1">
              <a:buFont typeface="Arial" charset="0"/>
              <a:buNone/>
            </a:pPr>
            <a:r>
              <a:rPr lang="en-US" sz="2000" dirty="0" smtClean="0">
                <a:latin typeface="Arial" charset="0"/>
                <a:cs typeface="Arial" charset="0"/>
              </a:rPr>
              <a:t>reconnaissance.  Unlike a zone reconnaissance, the effort focuses on finding </a:t>
            </a:r>
          </a:p>
          <a:p>
            <a:pPr eaLnBrk="1" hangingPunct="1">
              <a:buFont typeface="Arial" charset="0"/>
              <a:buNone/>
            </a:pPr>
            <a:r>
              <a:rPr lang="en-US" sz="2000" dirty="0" smtClean="0">
                <a:latin typeface="Arial" charset="0"/>
                <a:cs typeface="Arial" charset="0"/>
              </a:rPr>
              <a:t>the enemy force, developing the situation early, and preventing the premature </a:t>
            </a:r>
          </a:p>
          <a:p>
            <a:pPr eaLnBrk="1" hangingPunct="1">
              <a:buFont typeface="Arial" charset="0"/>
              <a:buNone/>
            </a:pPr>
            <a:r>
              <a:rPr lang="en-US" sz="2000" dirty="0" smtClean="0">
                <a:latin typeface="Arial" charset="0"/>
                <a:cs typeface="Arial" charset="0"/>
              </a:rPr>
              <a:t>deployment of the BCT main body.  As a result, movement to contact </a:t>
            </a:r>
          </a:p>
          <a:p>
            <a:pPr eaLnBrk="1" hangingPunct="1">
              <a:buFont typeface="Arial" charset="0"/>
              <a:buNone/>
            </a:pPr>
            <a:r>
              <a:rPr lang="en-US" sz="2000" dirty="0" smtClean="0">
                <a:latin typeface="Arial" charset="0"/>
                <a:cs typeface="Arial" charset="0"/>
              </a:rPr>
              <a:t>proceeds much faster than a zone reconnaissance. </a:t>
            </a:r>
          </a:p>
          <a:p>
            <a:pPr eaLnBrk="1" hangingPunct="1">
              <a:buFont typeface="Wingdings" pitchFamily="2" charset="2"/>
              <a:buChar char="Ø"/>
            </a:pPr>
            <a:endParaRPr lang="en-US" sz="2000" dirty="0" smtClean="0">
              <a:latin typeface="Arial" charset="0"/>
              <a:cs typeface="Arial" charset="0"/>
            </a:endParaRPr>
          </a:p>
          <a:p>
            <a:pPr eaLnBrk="1" hangingPunct="1"/>
            <a:r>
              <a:rPr lang="en-US" sz="2000" dirty="0" smtClean="0">
                <a:latin typeface="Arial" charset="0"/>
                <a:cs typeface="Arial" charset="0"/>
              </a:rPr>
              <a:t>The movement to contact terminates when the ARC reaches the objective </a:t>
            </a:r>
          </a:p>
          <a:p>
            <a:pPr eaLnBrk="1" hangingPunct="1">
              <a:buFont typeface="Arial" charset="0"/>
              <a:buNone/>
            </a:pPr>
            <a:r>
              <a:rPr lang="en-US" sz="2000" dirty="0" smtClean="0">
                <a:latin typeface="Arial" charset="0"/>
                <a:cs typeface="Arial" charset="0"/>
              </a:rPr>
              <a:t>or Limit of Advance (LOA) without enemy contact or upon contact with an </a:t>
            </a:r>
          </a:p>
          <a:p>
            <a:pPr eaLnBrk="1" hangingPunct="1">
              <a:buFont typeface="Arial" charset="0"/>
              <a:buNone/>
            </a:pPr>
            <a:r>
              <a:rPr lang="en-US" sz="2000" dirty="0" smtClean="0">
                <a:latin typeface="Arial" charset="0"/>
                <a:cs typeface="Arial" charset="0"/>
              </a:rPr>
              <a:t>enemy force.</a:t>
            </a:r>
          </a:p>
          <a:p>
            <a:pPr eaLnBrk="1" hangingPunct="1">
              <a:buFont typeface="Wingdings" pitchFamily="2" charset="2"/>
              <a:buChar char="Ø"/>
            </a:pPr>
            <a:endParaRPr lang="en-US" sz="2000" dirty="0" smtClean="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3D7472D8-4590-4119-BAD9-7EF5BD28FB2D}" type="slidenum">
              <a:rPr lang="en-US"/>
              <a:pPr>
                <a:defRPr/>
              </a:pPr>
              <a:t>11</a:t>
            </a:fld>
            <a:endParaRPr lang="en-US"/>
          </a:p>
        </p:txBody>
      </p:sp>
      <p:sp>
        <p:nvSpPr>
          <p:cNvPr id="5" name="Rectangle 6"/>
          <p:cNvSpPr txBox="1">
            <a:spLocks noChangeArrowheads="1"/>
          </p:cNvSpPr>
          <p:nvPr/>
        </p:nvSpPr>
        <p:spPr bwMode="auto">
          <a:xfrm>
            <a:off x="381000" y="137825"/>
            <a:ext cx="8229600" cy="584775"/>
          </a:xfrm>
          <a:prstGeom prst="rect">
            <a:avLst/>
          </a:prstGeom>
          <a:solidFill>
            <a:schemeClr val="bg1"/>
          </a:solidFill>
          <a:ln w="57150" algn="ctr">
            <a:solidFill>
              <a:schemeClr val="accent6">
                <a:lumMod val="75000"/>
              </a:schemeClr>
            </a:solidFill>
            <a:miter lim="800000"/>
            <a:headEnd/>
            <a:tailEnd/>
          </a:ln>
          <a:effectLst>
            <a:outerShdw dist="81320" dir="3080412" algn="ctr" rotWithShape="0">
              <a:srgbClr val="0000FF"/>
            </a:outerShdw>
          </a:effectLst>
        </p:spPr>
        <p:txBody>
          <a:bodyPr anchor="ctr">
            <a:spAutoFit/>
          </a:bodyPr>
          <a:lstStyle/>
          <a:p>
            <a:pPr algn="ctr" fontAlgn="auto">
              <a:spcAft>
                <a:spcPts val="0"/>
              </a:spcAft>
              <a:defRPr/>
            </a:pPr>
            <a:r>
              <a:rPr lang="en-US" sz="3200" b="1" dirty="0">
                <a:solidFill>
                  <a:srgbClr val="0000FF"/>
                </a:solidFill>
              </a:rPr>
              <a:t>Movement to Contact</a:t>
            </a:r>
            <a:endParaRPr lang="en-US" sz="3200" b="1" dirty="0">
              <a:solidFill>
                <a:srgbClr val="0000FF"/>
              </a:solidFill>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Rectangle 3"/>
          <p:cNvSpPr txBox="1">
            <a:spLocks noChangeArrowheads="1"/>
          </p:cNvSpPr>
          <p:nvPr/>
        </p:nvSpPr>
        <p:spPr bwMode="auto">
          <a:xfrm>
            <a:off x="228600" y="5410200"/>
            <a:ext cx="8686800" cy="914400"/>
          </a:xfrm>
          <a:prstGeom prst="rect">
            <a:avLst/>
          </a:prstGeom>
          <a:noFill/>
          <a:ln w="9525">
            <a:noFill/>
            <a:miter lim="800000"/>
            <a:headEnd/>
            <a:tailEnd/>
          </a:ln>
        </p:spPr>
        <p:txBody>
          <a:bodyPr/>
          <a:lstStyle/>
          <a:p>
            <a:pPr>
              <a:spcBef>
                <a:spcPct val="20000"/>
              </a:spcBef>
            </a:pPr>
            <a:r>
              <a:rPr lang="en-US" sz="2400" b="1" u="sng" dirty="0">
                <a:latin typeface="Calibri" pitchFamily="34" charset="0"/>
              </a:rPr>
              <a:t>Movement to Contact</a:t>
            </a:r>
            <a:r>
              <a:rPr lang="en-US" sz="2400" b="1" dirty="0">
                <a:latin typeface="Calibri" pitchFamily="34" charset="0"/>
              </a:rPr>
              <a:t> - A form of the offensive designed to develop the situation and to establish or regain contact</a:t>
            </a:r>
            <a:r>
              <a:rPr lang="en-US" sz="2400" b="1" dirty="0" smtClean="0">
                <a:latin typeface="Calibri" pitchFamily="34" charset="0"/>
              </a:rPr>
              <a:t>.  (</a:t>
            </a:r>
            <a:r>
              <a:rPr lang="en-US" sz="2400" b="1" dirty="0">
                <a:latin typeface="Calibri" pitchFamily="34" charset="0"/>
              </a:rPr>
              <a:t>JP 1-02)</a:t>
            </a:r>
          </a:p>
        </p:txBody>
      </p:sp>
      <p:grpSp>
        <p:nvGrpSpPr>
          <p:cNvPr id="4107" name="Group 4"/>
          <p:cNvGrpSpPr>
            <a:grpSpLocks/>
          </p:cNvGrpSpPr>
          <p:nvPr/>
        </p:nvGrpSpPr>
        <p:grpSpPr bwMode="auto">
          <a:xfrm>
            <a:off x="381000" y="1451014"/>
            <a:ext cx="8458200" cy="3959186"/>
            <a:chOff x="249" y="818"/>
            <a:chExt cx="5127" cy="2464"/>
          </a:xfrm>
        </p:grpSpPr>
        <p:sp>
          <p:nvSpPr>
            <p:cNvPr id="6" name="Rectangle 5"/>
            <p:cNvSpPr>
              <a:spLocks noChangeArrowheads="1"/>
            </p:cNvSpPr>
            <p:nvPr/>
          </p:nvSpPr>
          <p:spPr bwMode="auto">
            <a:xfrm>
              <a:off x="249" y="2972"/>
              <a:ext cx="697" cy="310"/>
            </a:xfrm>
            <a:prstGeom prst="rect">
              <a:avLst/>
            </a:prstGeom>
            <a:noFill/>
            <a:ln w="12700">
              <a:noFill/>
              <a:miter lim="800000"/>
              <a:headEnd/>
              <a:tailEnd/>
            </a:ln>
            <a:effectLst/>
          </p:spPr>
          <p:txBody>
            <a:bodyPr wrap="none" lIns="91678" tIns="45005" rIns="91678" bIns="45005">
              <a:spAutoFit/>
            </a:bodyPr>
            <a:lstStyle/>
            <a:p>
              <a:pPr defTabSz="901700" eaLnBrk="0" fontAlgn="auto" hangingPunct="0">
                <a:spcBef>
                  <a:spcPts val="0"/>
                </a:spcBef>
                <a:spcAft>
                  <a:spcPts val="0"/>
                </a:spcAft>
                <a:defRPr/>
              </a:pPr>
              <a:r>
                <a:rPr lang="en-US" sz="900">
                  <a:effectLst>
                    <a:outerShdw blurRad="38100" dist="38100" dir="2700000" algn="tl">
                      <a:srgbClr val="FFFFFF"/>
                    </a:outerShdw>
                  </a:effectLst>
                  <a:latin typeface="+mn-lt"/>
                  <a:cs typeface="+mn-cs"/>
                </a:rPr>
                <a:t>PL STETSON</a:t>
              </a:r>
            </a:p>
            <a:p>
              <a:pPr defTabSz="901700" eaLnBrk="0" fontAlgn="auto" hangingPunct="0">
                <a:spcBef>
                  <a:spcPts val="0"/>
                </a:spcBef>
                <a:spcAft>
                  <a:spcPts val="0"/>
                </a:spcAft>
                <a:defRPr/>
              </a:pPr>
              <a:r>
                <a:rPr lang="en-US" sz="900">
                  <a:effectLst>
                    <a:outerShdw blurRad="38100" dist="38100" dir="2700000" algn="tl">
                      <a:srgbClr val="FFFFFF"/>
                    </a:outerShdw>
                  </a:effectLst>
                  <a:latin typeface="+mn-lt"/>
                  <a:cs typeface="+mn-cs"/>
                </a:rPr>
                <a:t>(LD)</a:t>
              </a:r>
            </a:p>
          </p:txBody>
        </p:sp>
        <p:grpSp>
          <p:nvGrpSpPr>
            <p:cNvPr id="4110" name="Group 6"/>
            <p:cNvGrpSpPr>
              <a:grpSpLocks/>
            </p:cNvGrpSpPr>
            <p:nvPr/>
          </p:nvGrpSpPr>
          <p:grpSpPr bwMode="auto">
            <a:xfrm>
              <a:off x="390" y="818"/>
              <a:ext cx="4986" cy="2403"/>
              <a:chOff x="390" y="815"/>
              <a:chExt cx="5178" cy="2578"/>
            </a:xfrm>
          </p:grpSpPr>
          <p:sp>
            <p:nvSpPr>
              <p:cNvPr id="4111" name="Freeform 7"/>
              <p:cNvSpPr>
                <a:spLocks/>
              </p:cNvSpPr>
              <p:nvPr/>
            </p:nvSpPr>
            <p:spPr bwMode="auto">
              <a:xfrm>
                <a:off x="390" y="1022"/>
                <a:ext cx="2339" cy="103"/>
              </a:xfrm>
              <a:custGeom>
                <a:avLst/>
                <a:gdLst>
                  <a:gd name="T0" fmla="*/ 0 w 2255"/>
                  <a:gd name="T1" fmla="*/ 2 h 126"/>
                  <a:gd name="T2" fmla="*/ 129 w 2255"/>
                  <a:gd name="T3" fmla="*/ 2 h 126"/>
                  <a:gd name="T4" fmla="*/ 315 w 2255"/>
                  <a:gd name="T5" fmla="*/ 2 h 126"/>
                  <a:gd name="T6" fmla="*/ 499 w 2255"/>
                  <a:gd name="T7" fmla="*/ 2 h 126"/>
                  <a:gd name="T8" fmla="*/ 722 w 2255"/>
                  <a:gd name="T9" fmla="*/ 2 h 126"/>
                  <a:gd name="T10" fmla="*/ 869 w 2255"/>
                  <a:gd name="T11" fmla="*/ 2 h 126"/>
                  <a:gd name="T12" fmla="*/ 1017 w 2255"/>
                  <a:gd name="T13" fmla="*/ 2 h 126"/>
                  <a:gd name="T14" fmla="*/ 1203 w 2255"/>
                  <a:gd name="T15" fmla="*/ 2 h 126"/>
                  <a:gd name="T16" fmla="*/ 1351 w 2255"/>
                  <a:gd name="T17" fmla="*/ 2 h 126"/>
                  <a:gd name="T18" fmla="*/ 1463 w 2255"/>
                  <a:gd name="T19" fmla="*/ 0 h 126"/>
                  <a:gd name="T20" fmla="*/ 1611 w 2255"/>
                  <a:gd name="T21" fmla="*/ 0 h 126"/>
                  <a:gd name="T22" fmla="*/ 1760 w 2255"/>
                  <a:gd name="T23" fmla="*/ 0 h 126"/>
                  <a:gd name="T24" fmla="*/ 1905 w 2255"/>
                  <a:gd name="T25" fmla="*/ 0 h 126"/>
                  <a:gd name="T26" fmla="*/ 2054 w 2255"/>
                  <a:gd name="T27" fmla="*/ 0 h 126"/>
                  <a:gd name="T28" fmla="*/ 2165 w 2255"/>
                  <a:gd name="T29" fmla="*/ 0 h 126"/>
                  <a:gd name="T30" fmla="*/ 2218 w 2255"/>
                  <a:gd name="T31" fmla="*/ 0 h 126"/>
                  <a:gd name="T32" fmla="*/ 2278 w 2255"/>
                  <a:gd name="T33" fmla="*/ 0 h 126"/>
                  <a:gd name="T34" fmla="*/ 2349 w 2255"/>
                  <a:gd name="T35" fmla="*/ 0 h 126"/>
                  <a:gd name="T36" fmla="*/ 2404 w 2255"/>
                  <a:gd name="T37" fmla="*/ 0 h 126"/>
                  <a:gd name="T38" fmla="*/ 2460 w 2255"/>
                  <a:gd name="T39" fmla="*/ 0 h 126"/>
                  <a:gd name="T40" fmla="*/ 2609 w 2255"/>
                  <a:gd name="T41" fmla="*/ 2 h 126"/>
                  <a:gd name="T42" fmla="*/ 2760 w 2255"/>
                  <a:gd name="T43" fmla="*/ 2 h 126"/>
                  <a:gd name="T44" fmla="*/ 2868 w 2255"/>
                  <a:gd name="T45" fmla="*/ 3 h 126"/>
                  <a:gd name="T46" fmla="*/ 2943 w 2255"/>
                  <a:gd name="T47" fmla="*/ 5 h 126"/>
                  <a:gd name="T48" fmla="*/ 2996 w 2255"/>
                  <a:gd name="T49" fmla="*/ 6 h 126"/>
                  <a:gd name="T50" fmla="*/ 3054 w 2255"/>
                  <a:gd name="T51" fmla="*/ 7 h 126"/>
                  <a:gd name="T52" fmla="*/ 3108 w 2255"/>
                  <a:gd name="T53" fmla="*/ 9 h 126"/>
                  <a:gd name="T54" fmla="*/ 3180 w 2255"/>
                  <a:gd name="T55" fmla="*/ 9 h 126"/>
                  <a:gd name="T56" fmla="*/ 3292 w 2255"/>
                  <a:gd name="T57" fmla="*/ 9 h 126"/>
                  <a:gd name="T58" fmla="*/ 3406 w 2255"/>
                  <a:gd name="T59" fmla="*/ 9 h 126"/>
                  <a:gd name="T60" fmla="*/ 3479 w 2255"/>
                  <a:gd name="T61" fmla="*/ 9 h 126"/>
                  <a:gd name="T62" fmla="*/ 3549 w 2255"/>
                  <a:gd name="T63" fmla="*/ 9 h 126"/>
                  <a:gd name="T64" fmla="*/ 3626 w 2255"/>
                  <a:gd name="T65" fmla="*/ 9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55"/>
                  <a:gd name="T100" fmla="*/ 0 h 126"/>
                  <a:gd name="T101" fmla="*/ 2255 w 2255"/>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55" h="126">
                    <a:moveTo>
                      <a:pt x="0" y="23"/>
                    </a:moveTo>
                    <a:lnTo>
                      <a:pt x="81" y="23"/>
                    </a:lnTo>
                    <a:lnTo>
                      <a:pt x="196" y="23"/>
                    </a:lnTo>
                    <a:lnTo>
                      <a:pt x="311" y="23"/>
                    </a:lnTo>
                    <a:lnTo>
                      <a:pt x="449" y="23"/>
                    </a:lnTo>
                    <a:lnTo>
                      <a:pt x="541" y="23"/>
                    </a:lnTo>
                    <a:lnTo>
                      <a:pt x="633" y="23"/>
                    </a:lnTo>
                    <a:lnTo>
                      <a:pt x="748" y="11"/>
                    </a:lnTo>
                    <a:lnTo>
                      <a:pt x="840" y="11"/>
                    </a:lnTo>
                    <a:lnTo>
                      <a:pt x="909" y="0"/>
                    </a:lnTo>
                    <a:lnTo>
                      <a:pt x="1001" y="0"/>
                    </a:lnTo>
                    <a:lnTo>
                      <a:pt x="1093" y="0"/>
                    </a:lnTo>
                    <a:lnTo>
                      <a:pt x="1185" y="0"/>
                    </a:lnTo>
                    <a:lnTo>
                      <a:pt x="1277" y="0"/>
                    </a:lnTo>
                    <a:lnTo>
                      <a:pt x="1346" y="0"/>
                    </a:lnTo>
                    <a:lnTo>
                      <a:pt x="1380" y="0"/>
                    </a:lnTo>
                    <a:lnTo>
                      <a:pt x="1415" y="0"/>
                    </a:lnTo>
                    <a:lnTo>
                      <a:pt x="1461" y="0"/>
                    </a:lnTo>
                    <a:lnTo>
                      <a:pt x="1495" y="0"/>
                    </a:lnTo>
                    <a:lnTo>
                      <a:pt x="1530" y="0"/>
                    </a:lnTo>
                    <a:lnTo>
                      <a:pt x="1622" y="23"/>
                    </a:lnTo>
                    <a:lnTo>
                      <a:pt x="1714" y="34"/>
                    </a:lnTo>
                    <a:lnTo>
                      <a:pt x="1783" y="45"/>
                    </a:lnTo>
                    <a:lnTo>
                      <a:pt x="1829" y="68"/>
                    </a:lnTo>
                    <a:lnTo>
                      <a:pt x="1863" y="80"/>
                    </a:lnTo>
                    <a:lnTo>
                      <a:pt x="1898" y="102"/>
                    </a:lnTo>
                    <a:lnTo>
                      <a:pt x="1932" y="114"/>
                    </a:lnTo>
                    <a:lnTo>
                      <a:pt x="1978" y="114"/>
                    </a:lnTo>
                    <a:lnTo>
                      <a:pt x="2047" y="114"/>
                    </a:lnTo>
                    <a:lnTo>
                      <a:pt x="2116" y="125"/>
                    </a:lnTo>
                    <a:lnTo>
                      <a:pt x="2162" y="125"/>
                    </a:lnTo>
                    <a:lnTo>
                      <a:pt x="2208" y="125"/>
                    </a:lnTo>
                    <a:lnTo>
                      <a:pt x="2254" y="125"/>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4112" name="Freeform 8"/>
              <p:cNvSpPr>
                <a:spLocks/>
              </p:cNvSpPr>
              <p:nvPr/>
            </p:nvSpPr>
            <p:spPr bwMode="auto">
              <a:xfrm>
                <a:off x="2932" y="1022"/>
                <a:ext cx="2625" cy="103"/>
              </a:xfrm>
              <a:custGeom>
                <a:avLst/>
                <a:gdLst>
                  <a:gd name="T0" fmla="*/ 0 w 2531"/>
                  <a:gd name="T1" fmla="*/ 9 h 126"/>
                  <a:gd name="T2" fmla="*/ 55 w 2531"/>
                  <a:gd name="T3" fmla="*/ 7 h 126"/>
                  <a:gd name="T4" fmla="*/ 129 w 2531"/>
                  <a:gd name="T5" fmla="*/ 7 h 126"/>
                  <a:gd name="T6" fmla="*/ 184 w 2531"/>
                  <a:gd name="T7" fmla="*/ 7 h 126"/>
                  <a:gd name="T8" fmla="*/ 258 w 2531"/>
                  <a:gd name="T9" fmla="*/ 6 h 126"/>
                  <a:gd name="T10" fmla="*/ 314 w 2531"/>
                  <a:gd name="T11" fmla="*/ 5 h 126"/>
                  <a:gd name="T12" fmla="*/ 443 w 2531"/>
                  <a:gd name="T13" fmla="*/ 4 h 126"/>
                  <a:gd name="T14" fmla="*/ 554 w 2531"/>
                  <a:gd name="T15" fmla="*/ 4 h 126"/>
                  <a:gd name="T16" fmla="*/ 665 w 2531"/>
                  <a:gd name="T17" fmla="*/ 4 h 126"/>
                  <a:gd name="T18" fmla="*/ 812 w 2531"/>
                  <a:gd name="T19" fmla="*/ 3 h 126"/>
                  <a:gd name="T20" fmla="*/ 869 w 2531"/>
                  <a:gd name="T21" fmla="*/ 3 h 126"/>
                  <a:gd name="T22" fmla="*/ 941 w 2531"/>
                  <a:gd name="T23" fmla="*/ 3 h 126"/>
                  <a:gd name="T24" fmla="*/ 1089 w 2531"/>
                  <a:gd name="T25" fmla="*/ 2 h 126"/>
                  <a:gd name="T26" fmla="*/ 1239 w 2531"/>
                  <a:gd name="T27" fmla="*/ 2 h 126"/>
                  <a:gd name="T28" fmla="*/ 1349 w 2531"/>
                  <a:gd name="T29" fmla="*/ 2 h 126"/>
                  <a:gd name="T30" fmla="*/ 1499 w 2531"/>
                  <a:gd name="T31" fmla="*/ 2 h 126"/>
                  <a:gd name="T32" fmla="*/ 1610 w 2531"/>
                  <a:gd name="T33" fmla="*/ 2 h 126"/>
                  <a:gd name="T34" fmla="*/ 1718 w 2531"/>
                  <a:gd name="T35" fmla="*/ 2 h 126"/>
                  <a:gd name="T36" fmla="*/ 1774 w 2531"/>
                  <a:gd name="T37" fmla="*/ 2 h 126"/>
                  <a:gd name="T38" fmla="*/ 1831 w 2531"/>
                  <a:gd name="T39" fmla="*/ 0 h 126"/>
                  <a:gd name="T40" fmla="*/ 1977 w 2531"/>
                  <a:gd name="T41" fmla="*/ 0 h 126"/>
                  <a:gd name="T42" fmla="*/ 2050 w 2531"/>
                  <a:gd name="T43" fmla="*/ 0 h 126"/>
                  <a:gd name="T44" fmla="*/ 2106 w 2531"/>
                  <a:gd name="T45" fmla="*/ 2 h 126"/>
                  <a:gd name="T46" fmla="*/ 2177 w 2531"/>
                  <a:gd name="T47" fmla="*/ 2 h 126"/>
                  <a:gd name="T48" fmla="*/ 2328 w 2531"/>
                  <a:gd name="T49" fmla="*/ 2 h 126"/>
                  <a:gd name="T50" fmla="*/ 2437 w 2531"/>
                  <a:gd name="T51" fmla="*/ 3 h 126"/>
                  <a:gd name="T52" fmla="*/ 2549 w 2531"/>
                  <a:gd name="T53" fmla="*/ 5 h 126"/>
                  <a:gd name="T54" fmla="*/ 2661 w 2531"/>
                  <a:gd name="T55" fmla="*/ 6 h 126"/>
                  <a:gd name="T56" fmla="*/ 2716 w 2531"/>
                  <a:gd name="T57" fmla="*/ 6 h 126"/>
                  <a:gd name="T58" fmla="*/ 2771 w 2531"/>
                  <a:gd name="T59" fmla="*/ 6 h 126"/>
                  <a:gd name="T60" fmla="*/ 2826 w 2531"/>
                  <a:gd name="T61" fmla="*/ 7 h 126"/>
                  <a:gd name="T62" fmla="*/ 2883 w 2531"/>
                  <a:gd name="T63" fmla="*/ 7 h 126"/>
                  <a:gd name="T64" fmla="*/ 2940 w 2531"/>
                  <a:gd name="T65" fmla="*/ 7 h 126"/>
                  <a:gd name="T66" fmla="*/ 2992 w 2531"/>
                  <a:gd name="T67" fmla="*/ 9 h 126"/>
                  <a:gd name="T68" fmla="*/ 3050 w 2531"/>
                  <a:gd name="T69" fmla="*/ 9 h 126"/>
                  <a:gd name="T70" fmla="*/ 3162 w 2531"/>
                  <a:gd name="T71" fmla="*/ 9 h 126"/>
                  <a:gd name="T72" fmla="*/ 3234 w 2531"/>
                  <a:gd name="T73" fmla="*/ 9 h 126"/>
                  <a:gd name="T74" fmla="*/ 3291 w 2531"/>
                  <a:gd name="T75" fmla="*/ 9 h 126"/>
                  <a:gd name="T76" fmla="*/ 3342 w 2531"/>
                  <a:gd name="T77" fmla="*/ 9 h 126"/>
                  <a:gd name="T78" fmla="*/ 3401 w 2531"/>
                  <a:gd name="T79" fmla="*/ 9 h 126"/>
                  <a:gd name="T80" fmla="*/ 3511 w 2531"/>
                  <a:gd name="T81" fmla="*/ 9 h 126"/>
                  <a:gd name="T82" fmla="*/ 3583 w 2531"/>
                  <a:gd name="T83" fmla="*/ 9 h 126"/>
                  <a:gd name="T84" fmla="*/ 3731 w 2531"/>
                  <a:gd name="T85" fmla="*/ 9 h 126"/>
                  <a:gd name="T86" fmla="*/ 3789 w 2531"/>
                  <a:gd name="T87" fmla="*/ 9 h 126"/>
                  <a:gd name="T88" fmla="*/ 3845 w 2531"/>
                  <a:gd name="T89" fmla="*/ 7 h 126"/>
                  <a:gd name="T90" fmla="*/ 3917 w 2531"/>
                  <a:gd name="T91" fmla="*/ 7 h 126"/>
                  <a:gd name="T92" fmla="*/ 4064 w 2531"/>
                  <a:gd name="T93" fmla="*/ 7 h 1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31"/>
                  <a:gd name="T142" fmla="*/ 0 h 126"/>
                  <a:gd name="T143" fmla="*/ 2531 w 2531"/>
                  <a:gd name="T144" fmla="*/ 126 h 1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31" h="126">
                    <a:moveTo>
                      <a:pt x="0" y="114"/>
                    </a:moveTo>
                    <a:lnTo>
                      <a:pt x="35" y="102"/>
                    </a:lnTo>
                    <a:lnTo>
                      <a:pt x="81" y="91"/>
                    </a:lnTo>
                    <a:lnTo>
                      <a:pt x="115" y="91"/>
                    </a:lnTo>
                    <a:lnTo>
                      <a:pt x="161" y="80"/>
                    </a:lnTo>
                    <a:lnTo>
                      <a:pt x="196" y="68"/>
                    </a:lnTo>
                    <a:lnTo>
                      <a:pt x="276" y="57"/>
                    </a:lnTo>
                    <a:lnTo>
                      <a:pt x="345" y="57"/>
                    </a:lnTo>
                    <a:lnTo>
                      <a:pt x="414" y="57"/>
                    </a:lnTo>
                    <a:lnTo>
                      <a:pt x="506" y="45"/>
                    </a:lnTo>
                    <a:lnTo>
                      <a:pt x="541" y="45"/>
                    </a:lnTo>
                    <a:lnTo>
                      <a:pt x="587" y="45"/>
                    </a:lnTo>
                    <a:lnTo>
                      <a:pt x="679" y="34"/>
                    </a:lnTo>
                    <a:lnTo>
                      <a:pt x="771" y="34"/>
                    </a:lnTo>
                    <a:lnTo>
                      <a:pt x="840" y="34"/>
                    </a:lnTo>
                    <a:lnTo>
                      <a:pt x="932" y="34"/>
                    </a:lnTo>
                    <a:lnTo>
                      <a:pt x="1001" y="23"/>
                    </a:lnTo>
                    <a:lnTo>
                      <a:pt x="1070" y="23"/>
                    </a:lnTo>
                    <a:lnTo>
                      <a:pt x="1104" y="11"/>
                    </a:lnTo>
                    <a:lnTo>
                      <a:pt x="1139" y="0"/>
                    </a:lnTo>
                    <a:lnTo>
                      <a:pt x="1231" y="0"/>
                    </a:lnTo>
                    <a:lnTo>
                      <a:pt x="1277" y="0"/>
                    </a:lnTo>
                    <a:lnTo>
                      <a:pt x="1311" y="11"/>
                    </a:lnTo>
                    <a:lnTo>
                      <a:pt x="1357" y="23"/>
                    </a:lnTo>
                    <a:lnTo>
                      <a:pt x="1449" y="34"/>
                    </a:lnTo>
                    <a:lnTo>
                      <a:pt x="1518" y="45"/>
                    </a:lnTo>
                    <a:lnTo>
                      <a:pt x="1587" y="68"/>
                    </a:lnTo>
                    <a:lnTo>
                      <a:pt x="1656" y="80"/>
                    </a:lnTo>
                    <a:lnTo>
                      <a:pt x="1691" y="80"/>
                    </a:lnTo>
                    <a:lnTo>
                      <a:pt x="1725" y="80"/>
                    </a:lnTo>
                    <a:lnTo>
                      <a:pt x="1760" y="91"/>
                    </a:lnTo>
                    <a:lnTo>
                      <a:pt x="1794" y="102"/>
                    </a:lnTo>
                    <a:lnTo>
                      <a:pt x="1829" y="102"/>
                    </a:lnTo>
                    <a:lnTo>
                      <a:pt x="1863" y="114"/>
                    </a:lnTo>
                    <a:lnTo>
                      <a:pt x="1898" y="125"/>
                    </a:lnTo>
                    <a:lnTo>
                      <a:pt x="1967" y="125"/>
                    </a:lnTo>
                    <a:lnTo>
                      <a:pt x="2013" y="125"/>
                    </a:lnTo>
                    <a:lnTo>
                      <a:pt x="2047" y="125"/>
                    </a:lnTo>
                    <a:lnTo>
                      <a:pt x="2082" y="125"/>
                    </a:lnTo>
                    <a:lnTo>
                      <a:pt x="2116" y="125"/>
                    </a:lnTo>
                    <a:lnTo>
                      <a:pt x="2185" y="125"/>
                    </a:lnTo>
                    <a:lnTo>
                      <a:pt x="2231" y="125"/>
                    </a:lnTo>
                    <a:lnTo>
                      <a:pt x="2323" y="114"/>
                    </a:lnTo>
                    <a:lnTo>
                      <a:pt x="2358" y="114"/>
                    </a:lnTo>
                    <a:lnTo>
                      <a:pt x="2392" y="102"/>
                    </a:lnTo>
                    <a:lnTo>
                      <a:pt x="2438" y="91"/>
                    </a:lnTo>
                    <a:lnTo>
                      <a:pt x="2530" y="102"/>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4113" name="Freeform 9"/>
              <p:cNvSpPr>
                <a:spLocks/>
              </p:cNvSpPr>
              <p:nvPr/>
            </p:nvSpPr>
            <p:spPr bwMode="auto">
              <a:xfrm>
                <a:off x="522" y="1690"/>
                <a:ext cx="2732" cy="159"/>
              </a:xfrm>
              <a:custGeom>
                <a:avLst/>
                <a:gdLst>
                  <a:gd name="T0" fmla="*/ 0 w 2634"/>
                  <a:gd name="T1" fmla="*/ 2 h 194"/>
                  <a:gd name="T2" fmla="*/ 151 w 2634"/>
                  <a:gd name="T3" fmla="*/ 2 h 194"/>
                  <a:gd name="T4" fmla="*/ 366 w 2634"/>
                  <a:gd name="T5" fmla="*/ 2 h 194"/>
                  <a:gd name="T6" fmla="*/ 584 w 2634"/>
                  <a:gd name="T7" fmla="*/ 2 h 194"/>
                  <a:gd name="T8" fmla="*/ 841 w 2634"/>
                  <a:gd name="T9" fmla="*/ 2 h 194"/>
                  <a:gd name="T10" fmla="*/ 1012 w 2634"/>
                  <a:gd name="T11" fmla="*/ 2 h 194"/>
                  <a:gd name="T12" fmla="*/ 1188 w 2634"/>
                  <a:gd name="T13" fmla="*/ 2 h 194"/>
                  <a:gd name="T14" fmla="*/ 1403 w 2634"/>
                  <a:gd name="T15" fmla="*/ 2 h 194"/>
                  <a:gd name="T16" fmla="*/ 1578 w 2634"/>
                  <a:gd name="T17" fmla="*/ 2 h 194"/>
                  <a:gd name="T18" fmla="*/ 1705 w 2634"/>
                  <a:gd name="T19" fmla="*/ 0 h 194"/>
                  <a:gd name="T20" fmla="*/ 1878 w 2634"/>
                  <a:gd name="T21" fmla="*/ 0 h 194"/>
                  <a:gd name="T22" fmla="*/ 2051 w 2634"/>
                  <a:gd name="T23" fmla="*/ 0 h 194"/>
                  <a:gd name="T24" fmla="*/ 2223 w 2634"/>
                  <a:gd name="T25" fmla="*/ 0 h 194"/>
                  <a:gd name="T26" fmla="*/ 2398 w 2634"/>
                  <a:gd name="T27" fmla="*/ 0 h 194"/>
                  <a:gd name="T28" fmla="*/ 2527 w 2634"/>
                  <a:gd name="T29" fmla="*/ 0 h 194"/>
                  <a:gd name="T30" fmla="*/ 2591 w 2634"/>
                  <a:gd name="T31" fmla="*/ 0 h 194"/>
                  <a:gd name="T32" fmla="*/ 2656 w 2634"/>
                  <a:gd name="T33" fmla="*/ 0 h 194"/>
                  <a:gd name="T34" fmla="*/ 2741 w 2634"/>
                  <a:gd name="T35" fmla="*/ 0 h 194"/>
                  <a:gd name="T36" fmla="*/ 2807 w 2634"/>
                  <a:gd name="T37" fmla="*/ 0 h 194"/>
                  <a:gd name="T38" fmla="*/ 2873 w 2634"/>
                  <a:gd name="T39" fmla="*/ 0 h 194"/>
                  <a:gd name="T40" fmla="*/ 3046 w 2634"/>
                  <a:gd name="T41" fmla="*/ 2 h 194"/>
                  <a:gd name="T42" fmla="*/ 3216 w 2634"/>
                  <a:gd name="T43" fmla="*/ 4 h 194"/>
                  <a:gd name="T44" fmla="*/ 3347 w 2634"/>
                  <a:gd name="T45" fmla="*/ 5 h 194"/>
                  <a:gd name="T46" fmla="*/ 3432 w 2634"/>
                  <a:gd name="T47" fmla="*/ 7 h 194"/>
                  <a:gd name="T48" fmla="*/ 3498 w 2634"/>
                  <a:gd name="T49" fmla="*/ 9 h 194"/>
                  <a:gd name="T50" fmla="*/ 3566 w 2634"/>
                  <a:gd name="T51" fmla="*/ 11 h 194"/>
                  <a:gd name="T52" fmla="*/ 3628 w 2634"/>
                  <a:gd name="T53" fmla="*/ 13 h 194"/>
                  <a:gd name="T54" fmla="*/ 3713 w 2634"/>
                  <a:gd name="T55" fmla="*/ 13 h 194"/>
                  <a:gd name="T56" fmla="*/ 3845 w 2634"/>
                  <a:gd name="T57" fmla="*/ 13 h 194"/>
                  <a:gd name="T58" fmla="*/ 3972 w 2634"/>
                  <a:gd name="T59" fmla="*/ 14 h 194"/>
                  <a:gd name="T60" fmla="*/ 4061 w 2634"/>
                  <a:gd name="T61" fmla="*/ 14 h 194"/>
                  <a:gd name="T62" fmla="*/ 4146 w 2634"/>
                  <a:gd name="T63" fmla="*/ 14 h 194"/>
                  <a:gd name="T64" fmla="*/ 4232 w 2634"/>
                  <a:gd name="T65" fmla="*/ 14 h 1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34"/>
                  <a:gd name="T100" fmla="*/ 0 h 194"/>
                  <a:gd name="T101" fmla="*/ 2634 w 2634"/>
                  <a:gd name="T102" fmla="*/ 194 h 1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34" h="194">
                    <a:moveTo>
                      <a:pt x="0" y="35"/>
                    </a:moveTo>
                    <a:lnTo>
                      <a:pt x="94" y="35"/>
                    </a:lnTo>
                    <a:lnTo>
                      <a:pt x="228" y="35"/>
                    </a:lnTo>
                    <a:lnTo>
                      <a:pt x="363" y="35"/>
                    </a:lnTo>
                    <a:lnTo>
                      <a:pt x="524" y="35"/>
                    </a:lnTo>
                    <a:lnTo>
                      <a:pt x="631" y="35"/>
                    </a:lnTo>
                    <a:lnTo>
                      <a:pt x="739" y="35"/>
                    </a:lnTo>
                    <a:lnTo>
                      <a:pt x="873" y="18"/>
                    </a:lnTo>
                    <a:lnTo>
                      <a:pt x="981" y="18"/>
                    </a:lnTo>
                    <a:lnTo>
                      <a:pt x="1061" y="0"/>
                    </a:lnTo>
                    <a:lnTo>
                      <a:pt x="1169" y="0"/>
                    </a:lnTo>
                    <a:lnTo>
                      <a:pt x="1276" y="0"/>
                    </a:lnTo>
                    <a:lnTo>
                      <a:pt x="1384" y="0"/>
                    </a:lnTo>
                    <a:lnTo>
                      <a:pt x="1491" y="0"/>
                    </a:lnTo>
                    <a:lnTo>
                      <a:pt x="1572" y="0"/>
                    </a:lnTo>
                    <a:lnTo>
                      <a:pt x="1612" y="0"/>
                    </a:lnTo>
                    <a:lnTo>
                      <a:pt x="1652" y="0"/>
                    </a:lnTo>
                    <a:lnTo>
                      <a:pt x="1706" y="0"/>
                    </a:lnTo>
                    <a:lnTo>
                      <a:pt x="1746" y="0"/>
                    </a:lnTo>
                    <a:lnTo>
                      <a:pt x="1787" y="0"/>
                    </a:lnTo>
                    <a:lnTo>
                      <a:pt x="1894" y="35"/>
                    </a:lnTo>
                    <a:lnTo>
                      <a:pt x="2002" y="53"/>
                    </a:lnTo>
                    <a:lnTo>
                      <a:pt x="2082" y="70"/>
                    </a:lnTo>
                    <a:lnTo>
                      <a:pt x="2136" y="105"/>
                    </a:lnTo>
                    <a:lnTo>
                      <a:pt x="2176" y="123"/>
                    </a:lnTo>
                    <a:lnTo>
                      <a:pt x="2217" y="158"/>
                    </a:lnTo>
                    <a:lnTo>
                      <a:pt x="2257" y="175"/>
                    </a:lnTo>
                    <a:lnTo>
                      <a:pt x="2311" y="175"/>
                    </a:lnTo>
                    <a:lnTo>
                      <a:pt x="2391" y="175"/>
                    </a:lnTo>
                    <a:lnTo>
                      <a:pt x="2472" y="193"/>
                    </a:lnTo>
                    <a:lnTo>
                      <a:pt x="2526" y="193"/>
                    </a:lnTo>
                    <a:lnTo>
                      <a:pt x="2579" y="193"/>
                    </a:lnTo>
                    <a:lnTo>
                      <a:pt x="2633" y="193"/>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4114" name="Freeform 10"/>
              <p:cNvSpPr>
                <a:spLocks/>
              </p:cNvSpPr>
              <p:nvPr/>
            </p:nvSpPr>
            <p:spPr bwMode="auto">
              <a:xfrm>
                <a:off x="3396" y="1811"/>
                <a:ext cx="2113" cy="13"/>
              </a:xfrm>
              <a:custGeom>
                <a:avLst/>
                <a:gdLst>
                  <a:gd name="T0" fmla="*/ 0 w 2037"/>
                  <a:gd name="T1" fmla="*/ 2 h 16"/>
                  <a:gd name="T2" fmla="*/ 41 w 2037"/>
                  <a:gd name="T3" fmla="*/ 2 h 16"/>
                  <a:gd name="T4" fmla="*/ 104 w 2037"/>
                  <a:gd name="T5" fmla="*/ 2 h 16"/>
                  <a:gd name="T6" fmla="*/ 149 w 2037"/>
                  <a:gd name="T7" fmla="*/ 2 h 16"/>
                  <a:gd name="T8" fmla="*/ 208 w 2037"/>
                  <a:gd name="T9" fmla="*/ 2 h 16"/>
                  <a:gd name="T10" fmla="*/ 253 w 2037"/>
                  <a:gd name="T11" fmla="*/ 2 h 16"/>
                  <a:gd name="T12" fmla="*/ 358 w 2037"/>
                  <a:gd name="T13" fmla="*/ 2 h 16"/>
                  <a:gd name="T14" fmla="*/ 446 w 2037"/>
                  <a:gd name="T15" fmla="*/ 2 h 16"/>
                  <a:gd name="T16" fmla="*/ 535 w 2037"/>
                  <a:gd name="T17" fmla="*/ 2 h 16"/>
                  <a:gd name="T18" fmla="*/ 656 w 2037"/>
                  <a:gd name="T19" fmla="*/ 2 h 16"/>
                  <a:gd name="T20" fmla="*/ 699 w 2037"/>
                  <a:gd name="T21" fmla="*/ 2 h 16"/>
                  <a:gd name="T22" fmla="*/ 760 w 2037"/>
                  <a:gd name="T23" fmla="*/ 2 h 16"/>
                  <a:gd name="T24" fmla="*/ 877 w 2037"/>
                  <a:gd name="T25" fmla="*/ 2 h 16"/>
                  <a:gd name="T26" fmla="*/ 999 w 2037"/>
                  <a:gd name="T27" fmla="*/ 2 h 16"/>
                  <a:gd name="T28" fmla="*/ 1087 w 2037"/>
                  <a:gd name="T29" fmla="*/ 2 h 16"/>
                  <a:gd name="T30" fmla="*/ 1206 w 2037"/>
                  <a:gd name="T31" fmla="*/ 2 h 16"/>
                  <a:gd name="T32" fmla="*/ 1296 w 2037"/>
                  <a:gd name="T33" fmla="*/ 2 h 16"/>
                  <a:gd name="T34" fmla="*/ 1387 w 2037"/>
                  <a:gd name="T35" fmla="*/ 2 h 16"/>
                  <a:gd name="T36" fmla="*/ 1429 w 2037"/>
                  <a:gd name="T37" fmla="*/ 1 h 16"/>
                  <a:gd name="T38" fmla="*/ 1475 w 2037"/>
                  <a:gd name="T39" fmla="*/ 0 h 16"/>
                  <a:gd name="T40" fmla="*/ 1593 w 2037"/>
                  <a:gd name="T41" fmla="*/ 0 h 16"/>
                  <a:gd name="T42" fmla="*/ 1652 w 2037"/>
                  <a:gd name="T43" fmla="*/ 0 h 16"/>
                  <a:gd name="T44" fmla="*/ 1699 w 2037"/>
                  <a:gd name="T45" fmla="*/ 1 h 16"/>
                  <a:gd name="T46" fmla="*/ 1759 w 2037"/>
                  <a:gd name="T47" fmla="*/ 2 h 16"/>
                  <a:gd name="T48" fmla="*/ 1876 w 2037"/>
                  <a:gd name="T49" fmla="*/ 2 h 16"/>
                  <a:gd name="T50" fmla="*/ 1968 w 2037"/>
                  <a:gd name="T51" fmla="*/ 2 h 16"/>
                  <a:gd name="T52" fmla="*/ 2055 w 2037"/>
                  <a:gd name="T53" fmla="*/ 2 h 16"/>
                  <a:gd name="T54" fmla="*/ 2149 w 2037"/>
                  <a:gd name="T55" fmla="*/ 2 h 16"/>
                  <a:gd name="T56" fmla="*/ 2192 w 2037"/>
                  <a:gd name="T57" fmla="*/ 2 h 16"/>
                  <a:gd name="T58" fmla="*/ 2236 w 2037"/>
                  <a:gd name="T59" fmla="*/ 2 h 16"/>
                  <a:gd name="T60" fmla="*/ 2279 w 2037"/>
                  <a:gd name="T61" fmla="*/ 2 h 16"/>
                  <a:gd name="T62" fmla="*/ 2326 w 2037"/>
                  <a:gd name="T63" fmla="*/ 2 h 16"/>
                  <a:gd name="T64" fmla="*/ 2368 w 2037"/>
                  <a:gd name="T65" fmla="*/ 2 h 16"/>
                  <a:gd name="T66" fmla="*/ 2414 w 2037"/>
                  <a:gd name="T67" fmla="*/ 2 h 16"/>
                  <a:gd name="T68" fmla="*/ 2457 w 2037"/>
                  <a:gd name="T69" fmla="*/ 2 h 16"/>
                  <a:gd name="T70" fmla="*/ 2548 w 2037"/>
                  <a:gd name="T71" fmla="*/ 2 h 16"/>
                  <a:gd name="T72" fmla="*/ 2607 w 2037"/>
                  <a:gd name="T73" fmla="*/ 2 h 16"/>
                  <a:gd name="T74" fmla="*/ 2651 w 2037"/>
                  <a:gd name="T75" fmla="*/ 2 h 16"/>
                  <a:gd name="T76" fmla="*/ 2696 w 2037"/>
                  <a:gd name="T77" fmla="*/ 2 h 16"/>
                  <a:gd name="T78" fmla="*/ 2742 w 2037"/>
                  <a:gd name="T79" fmla="*/ 2 h 16"/>
                  <a:gd name="T80" fmla="*/ 2832 w 2037"/>
                  <a:gd name="T81" fmla="*/ 2 h 16"/>
                  <a:gd name="T82" fmla="*/ 2890 w 2037"/>
                  <a:gd name="T83" fmla="*/ 2 h 16"/>
                  <a:gd name="T84" fmla="*/ 3009 w 2037"/>
                  <a:gd name="T85" fmla="*/ 2 h 16"/>
                  <a:gd name="T86" fmla="*/ 3053 w 2037"/>
                  <a:gd name="T87" fmla="*/ 2 h 16"/>
                  <a:gd name="T88" fmla="*/ 3098 w 2037"/>
                  <a:gd name="T89" fmla="*/ 2 h 16"/>
                  <a:gd name="T90" fmla="*/ 3161 w 2037"/>
                  <a:gd name="T91" fmla="*/ 2 h 16"/>
                  <a:gd name="T92" fmla="*/ 3280 w 2037"/>
                  <a:gd name="T93" fmla="*/ 2 h 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37"/>
                  <a:gd name="T142" fmla="*/ 0 h 16"/>
                  <a:gd name="T143" fmla="*/ 2037 w 2037"/>
                  <a:gd name="T144" fmla="*/ 16 h 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37" h="16">
                    <a:moveTo>
                      <a:pt x="0" y="14"/>
                    </a:moveTo>
                    <a:lnTo>
                      <a:pt x="28" y="12"/>
                    </a:lnTo>
                    <a:lnTo>
                      <a:pt x="65" y="11"/>
                    </a:lnTo>
                    <a:lnTo>
                      <a:pt x="93" y="11"/>
                    </a:lnTo>
                    <a:lnTo>
                      <a:pt x="130" y="10"/>
                    </a:lnTo>
                    <a:lnTo>
                      <a:pt x="157" y="8"/>
                    </a:lnTo>
                    <a:lnTo>
                      <a:pt x="222" y="7"/>
                    </a:lnTo>
                    <a:lnTo>
                      <a:pt x="278" y="7"/>
                    </a:lnTo>
                    <a:lnTo>
                      <a:pt x="333" y="7"/>
                    </a:lnTo>
                    <a:lnTo>
                      <a:pt x="407" y="5"/>
                    </a:lnTo>
                    <a:lnTo>
                      <a:pt x="435" y="5"/>
                    </a:lnTo>
                    <a:lnTo>
                      <a:pt x="472" y="5"/>
                    </a:lnTo>
                    <a:lnTo>
                      <a:pt x="546" y="4"/>
                    </a:lnTo>
                    <a:lnTo>
                      <a:pt x="620" y="4"/>
                    </a:lnTo>
                    <a:lnTo>
                      <a:pt x="676" y="4"/>
                    </a:lnTo>
                    <a:lnTo>
                      <a:pt x="750" y="4"/>
                    </a:lnTo>
                    <a:lnTo>
                      <a:pt x="805" y="3"/>
                    </a:lnTo>
                    <a:lnTo>
                      <a:pt x="861" y="3"/>
                    </a:lnTo>
                    <a:lnTo>
                      <a:pt x="888" y="1"/>
                    </a:lnTo>
                    <a:lnTo>
                      <a:pt x="916" y="0"/>
                    </a:lnTo>
                    <a:lnTo>
                      <a:pt x="990" y="0"/>
                    </a:lnTo>
                    <a:lnTo>
                      <a:pt x="1027" y="0"/>
                    </a:lnTo>
                    <a:lnTo>
                      <a:pt x="1055" y="1"/>
                    </a:lnTo>
                    <a:lnTo>
                      <a:pt x="1092" y="3"/>
                    </a:lnTo>
                    <a:lnTo>
                      <a:pt x="1166" y="4"/>
                    </a:lnTo>
                    <a:lnTo>
                      <a:pt x="1222" y="5"/>
                    </a:lnTo>
                    <a:lnTo>
                      <a:pt x="1277" y="8"/>
                    </a:lnTo>
                    <a:lnTo>
                      <a:pt x="1333" y="10"/>
                    </a:lnTo>
                    <a:lnTo>
                      <a:pt x="1360" y="10"/>
                    </a:lnTo>
                    <a:lnTo>
                      <a:pt x="1388" y="10"/>
                    </a:lnTo>
                    <a:lnTo>
                      <a:pt x="1416" y="11"/>
                    </a:lnTo>
                    <a:lnTo>
                      <a:pt x="1444" y="12"/>
                    </a:lnTo>
                    <a:lnTo>
                      <a:pt x="1471" y="12"/>
                    </a:lnTo>
                    <a:lnTo>
                      <a:pt x="1499" y="14"/>
                    </a:lnTo>
                    <a:lnTo>
                      <a:pt x="1527" y="15"/>
                    </a:lnTo>
                    <a:lnTo>
                      <a:pt x="1583" y="15"/>
                    </a:lnTo>
                    <a:lnTo>
                      <a:pt x="1620" y="15"/>
                    </a:lnTo>
                    <a:lnTo>
                      <a:pt x="1647" y="15"/>
                    </a:lnTo>
                    <a:lnTo>
                      <a:pt x="1675" y="15"/>
                    </a:lnTo>
                    <a:lnTo>
                      <a:pt x="1703" y="15"/>
                    </a:lnTo>
                    <a:lnTo>
                      <a:pt x="1758" y="15"/>
                    </a:lnTo>
                    <a:lnTo>
                      <a:pt x="1795" y="15"/>
                    </a:lnTo>
                    <a:lnTo>
                      <a:pt x="1869" y="14"/>
                    </a:lnTo>
                    <a:lnTo>
                      <a:pt x="1897" y="14"/>
                    </a:lnTo>
                    <a:lnTo>
                      <a:pt x="1925" y="12"/>
                    </a:lnTo>
                    <a:lnTo>
                      <a:pt x="1962" y="11"/>
                    </a:lnTo>
                    <a:lnTo>
                      <a:pt x="2036" y="12"/>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4115" name="Freeform 11"/>
              <p:cNvSpPr>
                <a:spLocks/>
              </p:cNvSpPr>
              <p:nvPr/>
            </p:nvSpPr>
            <p:spPr bwMode="auto">
              <a:xfrm>
                <a:off x="390" y="2693"/>
                <a:ext cx="2339" cy="103"/>
              </a:xfrm>
              <a:custGeom>
                <a:avLst/>
                <a:gdLst>
                  <a:gd name="T0" fmla="*/ 0 w 2255"/>
                  <a:gd name="T1" fmla="*/ 2 h 126"/>
                  <a:gd name="T2" fmla="*/ 129 w 2255"/>
                  <a:gd name="T3" fmla="*/ 2 h 126"/>
                  <a:gd name="T4" fmla="*/ 315 w 2255"/>
                  <a:gd name="T5" fmla="*/ 2 h 126"/>
                  <a:gd name="T6" fmla="*/ 499 w 2255"/>
                  <a:gd name="T7" fmla="*/ 2 h 126"/>
                  <a:gd name="T8" fmla="*/ 722 w 2255"/>
                  <a:gd name="T9" fmla="*/ 2 h 126"/>
                  <a:gd name="T10" fmla="*/ 869 w 2255"/>
                  <a:gd name="T11" fmla="*/ 2 h 126"/>
                  <a:gd name="T12" fmla="*/ 1017 w 2255"/>
                  <a:gd name="T13" fmla="*/ 2 h 126"/>
                  <a:gd name="T14" fmla="*/ 1203 w 2255"/>
                  <a:gd name="T15" fmla="*/ 2 h 126"/>
                  <a:gd name="T16" fmla="*/ 1351 w 2255"/>
                  <a:gd name="T17" fmla="*/ 2 h 126"/>
                  <a:gd name="T18" fmla="*/ 1463 w 2255"/>
                  <a:gd name="T19" fmla="*/ 0 h 126"/>
                  <a:gd name="T20" fmla="*/ 1611 w 2255"/>
                  <a:gd name="T21" fmla="*/ 0 h 126"/>
                  <a:gd name="T22" fmla="*/ 1760 w 2255"/>
                  <a:gd name="T23" fmla="*/ 0 h 126"/>
                  <a:gd name="T24" fmla="*/ 1905 w 2255"/>
                  <a:gd name="T25" fmla="*/ 0 h 126"/>
                  <a:gd name="T26" fmla="*/ 2054 w 2255"/>
                  <a:gd name="T27" fmla="*/ 0 h 126"/>
                  <a:gd name="T28" fmla="*/ 2165 w 2255"/>
                  <a:gd name="T29" fmla="*/ 0 h 126"/>
                  <a:gd name="T30" fmla="*/ 2218 w 2255"/>
                  <a:gd name="T31" fmla="*/ 0 h 126"/>
                  <a:gd name="T32" fmla="*/ 2278 w 2255"/>
                  <a:gd name="T33" fmla="*/ 0 h 126"/>
                  <a:gd name="T34" fmla="*/ 2349 w 2255"/>
                  <a:gd name="T35" fmla="*/ 0 h 126"/>
                  <a:gd name="T36" fmla="*/ 2404 w 2255"/>
                  <a:gd name="T37" fmla="*/ 0 h 126"/>
                  <a:gd name="T38" fmla="*/ 2460 w 2255"/>
                  <a:gd name="T39" fmla="*/ 0 h 126"/>
                  <a:gd name="T40" fmla="*/ 2609 w 2255"/>
                  <a:gd name="T41" fmla="*/ 2 h 126"/>
                  <a:gd name="T42" fmla="*/ 2760 w 2255"/>
                  <a:gd name="T43" fmla="*/ 2 h 126"/>
                  <a:gd name="T44" fmla="*/ 2868 w 2255"/>
                  <a:gd name="T45" fmla="*/ 3 h 126"/>
                  <a:gd name="T46" fmla="*/ 2943 w 2255"/>
                  <a:gd name="T47" fmla="*/ 5 h 126"/>
                  <a:gd name="T48" fmla="*/ 2996 w 2255"/>
                  <a:gd name="T49" fmla="*/ 6 h 126"/>
                  <a:gd name="T50" fmla="*/ 3054 w 2255"/>
                  <a:gd name="T51" fmla="*/ 7 h 126"/>
                  <a:gd name="T52" fmla="*/ 3108 w 2255"/>
                  <a:gd name="T53" fmla="*/ 9 h 126"/>
                  <a:gd name="T54" fmla="*/ 3180 w 2255"/>
                  <a:gd name="T55" fmla="*/ 9 h 126"/>
                  <a:gd name="T56" fmla="*/ 3292 w 2255"/>
                  <a:gd name="T57" fmla="*/ 9 h 126"/>
                  <a:gd name="T58" fmla="*/ 3406 w 2255"/>
                  <a:gd name="T59" fmla="*/ 9 h 126"/>
                  <a:gd name="T60" fmla="*/ 3479 w 2255"/>
                  <a:gd name="T61" fmla="*/ 9 h 126"/>
                  <a:gd name="T62" fmla="*/ 3549 w 2255"/>
                  <a:gd name="T63" fmla="*/ 9 h 126"/>
                  <a:gd name="T64" fmla="*/ 3626 w 2255"/>
                  <a:gd name="T65" fmla="*/ 9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55"/>
                  <a:gd name="T100" fmla="*/ 0 h 126"/>
                  <a:gd name="T101" fmla="*/ 2255 w 2255"/>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55" h="126">
                    <a:moveTo>
                      <a:pt x="0" y="23"/>
                    </a:moveTo>
                    <a:lnTo>
                      <a:pt x="81" y="23"/>
                    </a:lnTo>
                    <a:lnTo>
                      <a:pt x="196" y="23"/>
                    </a:lnTo>
                    <a:lnTo>
                      <a:pt x="311" y="23"/>
                    </a:lnTo>
                    <a:lnTo>
                      <a:pt x="449" y="23"/>
                    </a:lnTo>
                    <a:lnTo>
                      <a:pt x="541" y="23"/>
                    </a:lnTo>
                    <a:lnTo>
                      <a:pt x="633" y="23"/>
                    </a:lnTo>
                    <a:lnTo>
                      <a:pt x="748" y="11"/>
                    </a:lnTo>
                    <a:lnTo>
                      <a:pt x="840" y="11"/>
                    </a:lnTo>
                    <a:lnTo>
                      <a:pt x="909" y="0"/>
                    </a:lnTo>
                    <a:lnTo>
                      <a:pt x="1001" y="0"/>
                    </a:lnTo>
                    <a:lnTo>
                      <a:pt x="1093" y="0"/>
                    </a:lnTo>
                    <a:lnTo>
                      <a:pt x="1185" y="0"/>
                    </a:lnTo>
                    <a:lnTo>
                      <a:pt x="1277" y="0"/>
                    </a:lnTo>
                    <a:lnTo>
                      <a:pt x="1346" y="0"/>
                    </a:lnTo>
                    <a:lnTo>
                      <a:pt x="1380" y="0"/>
                    </a:lnTo>
                    <a:lnTo>
                      <a:pt x="1415" y="0"/>
                    </a:lnTo>
                    <a:lnTo>
                      <a:pt x="1461" y="0"/>
                    </a:lnTo>
                    <a:lnTo>
                      <a:pt x="1495" y="0"/>
                    </a:lnTo>
                    <a:lnTo>
                      <a:pt x="1530" y="0"/>
                    </a:lnTo>
                    <a:lnTo>
                      <a:pt x="1622" y="23"/>
                    </a:lnTo>
                    <a:lnTo>
                      <a:pt x="1714" y="34"/>
                    </a:lnTo>
                    <a:lnTo>
                      <a:pt x="1783" y="45"/>
                    </a:lnTo>
                    <a:lnTo>
                      <a:pt x="1829" y="68"/>
                    </a:lnTo>
                    <a:lnTo>
                      <a:pt x="1863" y="80"/>
                    </a:lnTo>
                    <a:lnTo>
                      <a:pt x="1898" y="102"/>
                    </a:lnTo>
                    <a:lnTo>
                      <a:pt x="1932" y="114"/>
                    </a:lnTo>
                    <a:lnTo>
                      <a:pt x="1978" y="114"/>
                    </a:lnTo>
                    <a:lnTo>
                      <a:pt x="2047" y="114"/>
                    </a:lnTo>
                    <a:lnTo>
                      <a:pt x="2116" y="125"/>
                    </a:lnTo>
                    <a:lnTo>
                      <a:pt x="2162" y="125"/>
                    </a:lnTo>
                    <a:lnTo>
                      <a:pt x="2208" y="125"/>
                    </a:lnTo>
                    <a:lnTo>
                      <a:pt x="2254" y="125"/>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4116" name="Freeform 12"/>
              <p:cNvSpPr>
                <a:spLocks/>
              </p:cNvSpPr>
              <p:nvPr/>
            </p:nvSpPr>
            <p:spPr bwMode="auto">
              <a:xfrm>
                <a:off x="2943" y="2703"/>
                <a:ext cx="2625" cy="102"/>
              </a:xfrm>
              <a:custGeom>
                <a:avLst/>
                <a:gdLst>
                  <a:gd name="T0" fmla="*/ 0 w 2531"/>
                  <a:gd name="T1" fmla="*/ 8 h 125"/>
                  <a:gd name="T2" fmla="*/ 55 w 2531"/>
                  <a:gd name="T3" fmla="*/ 7 h 125"/>
                  <a:gd name="T4" fmla="*/ 129 w 2531"/>
                  <a:gd name="T5" fmla="*/ 7 h 125"/>
                  <a:gd name="T6" fmla="*/ 184 w 2531"/>
                  <a:gd name="T7" fmla="*/ 7 h 125"/>
                  <a:gd name="T8" fmla="*/ 258 w 2531"/>
                  <a:gd name="T9" fmla="*/ 6 h 125"/>
                  <a:gd name="T10" fmla="*/ 314 w 2531"/>
                  <a:gd name="T11" fmla="*/ 5 h 125"/>
                  <a:gd name="T12" fmla="*/ 443 w 2531"/>
                  <a:gd name="T13" fmla="*/ 4 h 125"/>
                  <a:gd name="T14" fmla="*/ 554 w 2531"/>
                  <a:gd name="T15" fmla="*/ 4 h 125"/>
                  <a:gd name="T16" fmla="*/ 665 w 2531"/>
                  <a:gd name="T17" fmla="*/ 4 h 125"/>
                  <a:gd name="T18" fmla="*/ 812 w 2531"/>
                  <a:gd name="T19" fmla="*/ 3 h 125"/>
                  <a:gd name="T20" fmla="*/ 869 w 2531"/>
                  <a:gd name="T21" fmla="*/ 3 h 125"/>
                  <a:gd name="T22" fmla="*/ 941 w 2531"/>
                  <a:gd name="T23" fmla="*/ 3 h 125"/>
                  <a:gd name="T24" fmla="*/ 1089 w 2531"/>
                  <a:gd name="T25" fmla="*/ 2 h 125"/>
                  <a:gd name="T26" fmla="*/ 1239 w 2531"/>
                  <a:gd name="T27" fmla="*/ 2 h 125"/>
                  <a:gd name="T28" fmla="*/ 1349 w 2531"/>
                  <a:gd name="T29" fmla="*/ 2 h 125"/>
                  <a:gd name="T30" fmla="*/ 1499 w 2531"/>
                  <a:gd name="T31" fmla="*/ 2 h 125"/>
                  <a:gd name="T32" fmla="*/ 1610 w 2531"/>
                  <a:gd name="T33" fmla="*/ 2 h 125"/>
                  <a:gd name="T34" fmla="*/ 1718 w 2531"/>
                  <a:gd name="T35" fmla="*/ 2 h 125"/>
                  <a:gd name="T36" fmla="*/ 1774 w 2531"/>
                  <a:gd name="T37" fmla="*/ 2 h 125"/>
                  <a:gd name="T38" fmla="*/ 1831 w 2531"/>
                  <a:gd name="T39" fmla="*/ 0 h 125"/>
                  <a:gd name="T40" fmla="*/ 1977 w 2531"/>
                  <a:gd name="T41" fmla="*/ 0 h 125"/>
                  <a:gd name="T42" fmla="*/ 2050 w 2531"/>
                  <a:gd name="T43" fmla="*/ 0 h 125"/>
                  <a:gd name="T44" fmla="*/ 2106 w 2531"/>
                  <a:gd name="T45" fmla="*/ 2 h 125"/>
                  <a:gd name="T46" fmla="*/ 2177 w 2531"/>
                  <a:gd name="T47" fmla="*/ 2 h 125"/>
                  <a:gd name="T48" fmla="*/ 2328 w 2531"/>
                  <a:gd name="T49" fmla="*/ 2 h 125"/>
                  <a:gd name="T50" fmla="*/ 2437 w 2531"/>
                  <a:gd name="T51" fmla="*/ 3 h 125"/>
                  <a:gd name="T52" fmla="*/ 2549 w 2531"/>
                  <a:gd name="T53" fmla="*/ 5 h 125"/>
                  <a:gd name="T54" fmla="*/ 2661 w 2531"/>
                  <a:gd name="T55" fmla="*/ 6 h 125"/>
                  <a:gd name="T56" fmla="*/ 2716 w 2531"/>
                  <a:gd name="T57" fmla="*/ 6 h 125"/>
                  <a:gd name="T58" fmla="*/ 2771 w 2531"/>
                  <a:gd name="T59" fmla="*/ 6 h 125"/>
                  <a:gd name="T60" fmla="*/ 2826 w 2531"/>
                  <a:gd name="T61" fmla="*/ 7 h 125"/>
                  <a:gd name="T62" fmla="*/ 2883 w 2531"/>
                  <a:gd name="T63" fmla="*/ 7 h 125"/>
                  <a:gd name="T64" fmla="*/ 2940 w 2531"/>
                  <a:gd name="T65" fmla="*/ 7 h 125"/>
                  <a:gd name="T66" fmla="*/ 2992 w 2531"/>
                  <a:gd name="T67" fmla="*/ 8 h 125"/>
                  <a:gd name="T68" fmla="*/ 3050 w 2531"/>
                  <a:gd name="T69" fmla="*/ 9 h 125"/>
                  <a:gd name="T70" fmla="*/ 3162 w 2531"/>
                  <a:gd name="T71" fmla="*/ 9 h 125"/>
                  <a:gd name="T72" fmla="*/ 3234 w 2531"/>
                  <a:gd name="T73" fmla="*/ 9 h 125"/>
                  <a:gd name="T74" fmla="*/ 3291 w 2531"/>
                  <a:gd name="T75" fmla="*/ 9 h 125"/>
                  <a:gd name="T76" fmla="*/ 3342 w 2531"/>
                  <a:gd name="T77" fmla="*/ 9 h 125"/>
                  <a:gd name="T78" fmla="*/ 3401 w 2531"/>
                  <a:gd name="T79" fmla="*/ 9 h 125"/>
                  <a:gd name="T80" fmla="*/ 3511 w 2531"/>
                  <a:gd name="T81" fmla="*/ 9 h 125"/>
                  <a:gd name="T82" fmla="*/ 3583 w 2531"/>
                  <a:gd name="T83" fmla="*/ 9 h 125"/>
                  <a:gd name="T84" fmla="*/ 3731 w 2531"/>
                  <a:gd name="T85" fmla="*/ 8 h 125"/>
                  <a:gd name="T86" fmla="*/ 3789 w 2531"/>
                  <a:gd name="T87" fmla="*/ 8 h 125"/>
                  <a:gd name="T88" fmla="*/ 3845 w 2531"/>
                  <a:gd name="T89" fmla="*/ 7 h 125"/>
                  <a:gd name="T90" fmla="*/ 3917 w 2531"/>
                  <a:gd name="T91" fmla="*/ 7 h 125"/>
                  <a:gd name="T92" fmla="*/ 4064 w 2531"/>
                  <a:gd name="T93" fmla="*/ 7 h 1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31"/>
                  <a:gd name="T142" fmla="*/ 0 h 125"/>
                  <a:gd name="T143" fmla="*/ 2531 w 2531"/>
                  <a:gd name="T144" fmla="*/ 125 h 1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31" h="125">
                    <a:moveTo>
                      <a:pt x="0" y="113"/>
                    </a:moveTo>
                    <a:lnTo>
                      <a:pt x="35" y="101"/>
                    </a:lnTo>
                    <a:lnTo>
                      <a:pt x="81" y="90"/>
                    </a:lnTo>
                    <a:lnTo>
                      <a:pt x="115" y="90"/>
                    </a:lnTo>
                    <a:lnTo>
                      <a:pt x="161" y="79"/>
                    </a:lnTo>
                    <a:lnTo>
                      <a:pt x="196" y="68"/>
                    </a:lnTo>
                    <a:lnTo>
                      <a:pt x="276" y="56"/>
                    </a:lnTo>
                    <a:lnTo>
                      <a:pt x="345" y="56"/>
                    </a:lnTo>
                    <a:lnTo>
                      <a:pt x="414" y="56"/>
                    </a:lnTo>
                    <a:lnTo>
                      <a:pt x="506" y="45"/>
                    </a:lnTo>
                    <a:lnTo>
                      <a:pt x="541" y="45"/>
                    </a:lnTo>
                    <a:lnTo>
                      <a:pt x="587" y="45"/>
                    </a:lnTo>
                    <a:lnTo>
                      <a:pt x="679" y="34"/>
                    </a:lnTo>
                    <a:lnTo>
                      <a:pt x="771" y="34"/>
                    </a:lnTo>
                    <a:lnTo>
                      <a:pt x="840" y="34"/>
                    </a:lnTo>
                    <a:lnTo>
                      <a:pt x="932" y="34"/>
                    </a:lnTo>
                    <a:lnTo>
                      <a:pt x="1001" y="23"/>
                    </a:lnTo>
                    <a:lnTo>
                      <a:pt x="1070" y="23"/>
                    </a:lnTo>
                    <a:lnTo>
                      <a:pt x="1104" y="11"/>
                    </a:lnTo>
                    <a:lnTo>
                      <a:pt x="1139" y="0"/>
                    </a:lnTo>
                    <a:lnTo>
                      <a:pt x="1231" y="0"/>
                    </a:lnTo>
                    <a:lnTo>
                      <a:pt x="1277" y="0"/>
                    </a:lnTo>
                    <a:lnTo>
                      <a:pt x="1311" y="11"/>
                    </a:lnTo>
                    <a:lnTo>
                      <a:pt x="1357" y="23"/>
                    </a:lnTo>
                    <a:lnTo>
                      <a:pt x="1449" y="34"/>
                    </a:lnTo>
                    <a:lnTo>
                      <a:pt x="1518" y="45"/>
                    </a:lnTo>
                    <a:lnTo>
                      <a:pt x="1587" y="68"/>
                    </a:lnTo>
                    <a:lnTo>
                      <a:pt x="1656" y="79"/>
                    </a:lnTo>
                    <a:lnTo>
                      <a:pt x="1691" y="79"/>
                    </a:lnTo>
                    <a:lnTo>
                      <a:pt x="1725" y="79"/>
                    </a:lnTo>
                    <a:lnTo>
                      <a:pt x="1760" y="90"/>
                    </a:lnTo>
                    <a:lnTo>
                      <a:pt x="1794" y="101"/>
                    </a:lnTo>
                    <a:lnTo>
                      <a:pt x="1829" y="101"/>
                    </a:lnTo>
                    <a:lnTo>
                      <a:pt x="1863" y="113"/>
                    </a:lnTo>
                    <a:lnTo>
                      <a:pt x="1898" y="124"/>
                    </a:lnTo>
                    <a:lnTo>
                      <a:pt x="1967" y="124"/>
                    </a:lnTo>
                    <a:lnTo>
                      <a:pt x="2013" y="124"/>
                    </a:lnTo>
                    <a:lnTo>
                      <a:pt x="2047" y="124"/>
                    </a:lnTo>
                    <a:lnTo>
                      <a:pt x="2082" y="124"/>
                    </a:lnTo>
                    <a:lnTo>
                      <a:pt x="2116" y="124"/>
                    </a:lnTo>
                    <a:lnTo>
                      <a:pt x="2185" y="124"/>
                    </a:lnTo>
                    <a:lnTo>
                      <a:pt x="2231" y="124"/>
                    </a:lnTo>
                    <a:lnTo>
                      <a:pt x="2323" y="113"/>
                    </a:lnTo>
                    <a:lnTo>
                      <a:pt x="2358" y="113"/>
                    </a:lnTo>
                    <a:lnTo>
                      <a:pt x="2392" y="101"/>
                    </a:lnTo>
                    <a:lnTo>
                      <a:pt x="2438" y="90"/>
                    </a:lnTo>
                    <a:lnTo>
                      <a:pt x="2530" y="101"/>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4117" name="Rectangle 13"/>
              <p:cNvSpPr>
                <a:spLocks noChangeArrowheads="1"/>
              </p:cNvSpPr>
              <p:nvPr/>
            </p:nvSpPr>
            <p:spPr bwMode="auto">
              <a:xfrm>
                <a:off x="2686" y="991"/>
                <a:ext cx="420" cy="363"/>
              </a:xfrm>
              <a:prstGeom prst="rect">
                <a:avLst/>
              </a:prstGeom>
              <a:noFill/>
              <a:ln w="12700">
                <a:noFill/>
                <a:miter lim="800000"/>
                <a:headEnd/>
                <a:tailEnd/>
              </a:ln>
            </p:spPr>
            <p:txBody>
              <a:bodyPr wrap="none" lIns="91678" tIns="45005" rIns="91678" bIns="45005">
                <a:spAutoFit/>
              </a:bodyPr>
              <a:lstStyle/>
              <a:p>
                <a:pPr defTabSz="901700" eaLnBrk="0" hangingPunct="0"/>
                <a:r>
                  <a:rPr lang="en-US" sz="2000" dirty="0">
                    <a:latin typeface="Calibri" pitchFamily="34" charset="0"/>
                  </a:rPr>
                  <a:t>XX</a:t>
                </a:r>
              </a:p>
            </p:txBody>
          </p:sp>
          <p:sp>
            <p:nvSpPr>
              <p:cNvPr id="4118" name="Rectangle 14"/>
              <p:cNvSpPr>
                <a:spLocks noChangeArrowheads="1"/>
              </p:cNvSpPr>
              <p:nvPr/>
            </p:nvSpPr>
            <p:spPr bwMode="auto">
              <a:xfrm>
                <a:off x="2679" y="2705"/>
                <a:ext cx="364" cy="308"/>
              </a:xfrm>
              <a:prstGeom prst="rect">
                <a:avLst/>
              </a:prstGeom>
              <a:noFill/>
              <a:ln w="12700">
                <a:noFill/>
                <a:miter lim="800000"/>
                <a:headEnd/>
                <a:tailEnd/>
              </a:ln>
            </p:spPr>
            <p:txBody>
              <a:bodyPr wrap="none" lIns="91678" tIns="45005" rIns="91678" bIns="45005">
                <a:spAutoFit/>
              </a:bodyPr>
              <a:lstStyle/>
              <a:p>
                <a:pPr defTabSz="901700" eaLnBrk="0" hangingPunct="0"/>
                <a:r>
                  <a:rPr lang="en-US" sz="1600">
                    <a:latin typeface="Calibri" pitchFamily="34" charset="0"/>
                  </a:rPr>
                  <a:t>XX</a:t>
                </a:r>
              </a:p>
            </p:txBody>
          </p:sp>
          <p:sp>
            <p:nvSpPr>
              <p:cNvPr id="4119" name="Line 15"/>
              <p:cNvSpPr>
                <a:spLocks noChangeShapeType="1"/>
              </p:cNvSpPr>
              <p:nvPr/>
            </p:nvSpPr>
            <p:spPr bwMode="auto">
              <a:xfrm>
                <a:off x="3300" y="1772"/>
                <a:ext cx="0" cy="126"/>
              </a:xfrm>
              <a:prstGeom prst="line">
                <a:avLst/>
              </a:prstGeom>
              <a:noFill/>
              <a:ln w="12700">
                <a:solidFill>
                  <a:schemeClr val="tx1"/>
                </a:solidFill>
                <a:round/>
                <a:headEnd/>
                <a:tailEnd/>
              </a:ln>
            </p:spPr>
            <p:txBody>
              <a:bodyPr wrap="none" anchor="ctr"/>
              <a:lstStyle/>
              <a:p>
                <a:endParaRPr lang="en-US"/>
              </a:p>
            </p:txBody>
          </p:sp>
          <p:sp>
            <p:nvSpPr>
              <p:cNvPr id="4120" name="Freeform 16"/>
              <p:cNvSpPr>
                <a:spLocks/>
              </p:cNvSpPr>
              <p:nvPr/>
            </p:nvSpPr>
            <p:spPr bwMode="auto">
              <a:xfrm>
                <a:off x="522" y="901"/>
                <a:ext cx="192" cy="2007"/>
              </a:xfrm>
              <a:custGeom>
                <a:avLst/>
                <a:gdLst>
                  <a:gd name="T0" fmla="*/ 113 w 185"/>
                  <a:gd name="T1" fmla="*/ 0 h 2449"/>
                  <a:gd name="T2" fmla="*/ 113 w 185"/>
                  <a:gd name="T3" fmla="*/ 2 h 2449"/>
                  <a:gd name="T4" fmla="*/ 131 w 185"/>
                  <a:gd name="T5" fmla="*/ 9 h 2449"/>
                  <a:gd name="T6" fmla="*/ 131 w 185"/>
                  <a:gd name="T7" fmla="*/ 17 h 2449"/>
                  <a:gd name="T8" fmla="*/ 149 w 185"/>
                  <a:gd name="T9" fmla="*/ 26 h 2449"/>
                  <a:gd name="T10" fmla="*/ 168 w 185"/>
                  <a:gd name="T11" fmla="*/ 34 h 2449"/>
                  <a:gd name="T12" fmla="*/ 168 w 185"/>
                  <a:gd name="T13" fmla="*/ 39 h 2449"/>
                  <a:gd name="T14" fmla="*/ 187 w 185"/>
                  <a:gd name="T15" fmla="*/ 45 h 2449"/>
                  <a:gd name="T16" fmla="*/ 205 w 185"/>
                  <a:gd name="T17" fmla="*/ 50 h 2449"/>
                  <a:gd name="T18" fmla="*/ 205 w 185"/>
                  <a:gd name="T19" fmla="*/ 57 h 2449"/>
                  <a:gd name="T20" fmla="*/ 224 w 185"/>
                  <a:gd name="T21" fmla="*/ 58 h 2449"/>
                  <a:gd name="T22" fmla="*/ 244 w 185"/>
                  <a:gd name="T23" fmla="*/ 62 h 2449"/>
                  <a:gd name="T24" fmla="*/ 262 w 185"/>
                  <a:gd name="T25" fmla="*/ 66 h 2449"/>
                  <a:gd name="T26" fmla="*/ 282 w 185"/>
                  <a:gd name="T27" fmla="*/ 69 h 2449"/>
                  <a:gd name="T28" fmla="*/ 297 w 185"/>
                  <a:gd name="T29" fmla="*/ 73 h 2449"/>
                  <a:gd name="T30" fmla="*/ 297 w 185"/>
                  <a:gd name="T31" fmla="*/ 76 h 2449"/>
                  <a:gd name="T32" fmla="*/ 297 w 185"/>
                  <a:gd name="T33" fmla="*/ 80 h 2449"/>
                  <a:gd name="T34" fmla="*/ 297 w 185"/>
                  <a:gd name="T35" fmla="*/ 87 h 2449"/>
                  <a:gd name="T36" fmla="*/ 297 w 185"/>
                  <a:gd name="T37" fmla="*/ 90 h 2449"/>
                  <a:gd name="T38" fmla="*/ 297 w 185"/>
                  <a:gd name="T39" fmla="*/ 93 h 2449"/>
                  <a:gd name="T40" fmla="*/ 297 w 185"/>
                  <a:gd name="T41" fmla="*/ 95 h 2449"/>
                  <a:gd name="T42" fmla="*/ 282 w 185"/>
                  <a:gd name="T43" fmla="*/ 98 h 2449"/>
                  <a:gd name="T44" fmla="*/ 282 w 185"/>
                  <a:gd name="T45" fmla="*/ 103 h 2449"/>
                  <a:gd name="T46" fmla="*/ 262 w 185"/>
                  <a:gd name="T47" fmla="*/ 107 h 2449"/>
                  <a:gd name="T48" fmla="*/ 244 w 185"/>
                  <a:gd name="T49" fmla="*/ 110 h 2449"/>
                  <a:gd name="T50" fmla="*/ 224 w 185"/>
                  <a:gd name="T51" fmla="*/ 116 h 2449"/>
                  <a:gd name="T52" fmla="*/ 187 w 185"/>
                  <a:gd name="T53" fmla="*/ 120 h 2449"/>
                  <a:gd name="T54" fmla="*/ 168 w 185"/>
                  <a:gd name="T55" fmla="*/ 125 h 2449"/>
                  <a:gd name="T56" fmla="*/ 131 w 185"/>
                  <a:gd name="T57" fmla="*/ 132 h 2449"/>
                  <a:gd name="T58" fmla="*/ 131 w 185"/>
                  <a:gd name="T59" fmla="*/ 136 h 2449"/>
                  <a:gd name="T60" fmla="*/ 113 w 185"/>
                  <a:gd name="T61" fmla="*/ 142 h 2449"/>
                  <a:gd name="T62" fmla="*/ 113 w 185"/>
                  <a:gd name="T63" fmla="*/ 147 h 2449"/>
                  <a:gd name="T64" fmla="*/ 113 w 185"/>
                  <a:gd name="T65" fmla="*/ 152 h 2449"/>
                  <a:gd name="T66" fmla="*/ 113 w 185"/>
                  <a:gd name="T67" fmla="*/ 155 h 2449"/>
                  <a:gd name="T68" fmla="*/ 113 w 185"/>
                  <a:gd name="T69" fmla="*/ 158 h 2449"/>
                  <a:gd name="T70" fmla="*/ 92 w 185"/>
                  <a:gd name="T71" fmla="*/ 161 h 2449"/>
                  <a:gd name="T72" fmla="*/ 92 w 185"/>
                  <a:gd name="T73" fmla="*/ 163 h 2449"/>
                  <a:gd name="T74" fmla="*/ 92 w 185"/>
                  <a:gd name="T75" fmla="*/ 166 h 2449"/>
                  <a:gd name="T76" fmla="*/ 92 w 185"/>
                  <a:gd name="T77" fmla="*/ 169 h 2449"/>
                  <a:gd name="T78" fmla="*/ 92 w 185"/>
                  <a:gd name="T79" fmla="*/ 171 h 2449"/>
                  <a:gd name="T80" fmla="*/ 74 w 185"/>
                  <a:gd name="T81" fmla="*/ 174 h 2449"/>
                  <a:gd name="T82" fmla="*/ 56 w 185"/>
                  <a:gd name="T83" fmla="*/ 177 h 2449"/>
                  <a:gd name="T84" fmla="*/ 36 w 185"/>
                  <a:gd name="T85" fmla="*/ 179 h 2449"/>
                  <a:gd name="T86" fmla="*/ 12 w 185"/>
                  <a:gd name="T87" fmla="*/ 181 h 2449"/>
                  <a:gd name="T88" fmla="*/ 0 w 185"/>
                  <a:gd name="T89" fmla="*/ 184 h 24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5"/>
                  <a:gd name="T136" fmla="*/ 0 h 2449"/>
                  <a:gd name="T137" fmla="*/ 185 w 185"/>
                  <a:gd name="T138" fmla="*/ 2449 h 24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5" h="2449">
                    <a:moveTo>
                      <a:pt x="69" y="0"/>
                    </a:moveTo>
                    <a:lnTo>
                      <a:pt x="69" y="34"/>
                    </a:lnTo>
                    <a:lnTo>
                      <a:pt x="81" y="125"/>
                    </a:lnTo>
                    <a:lnTo>
                      <a:pt x="81" y="238"/>
                    </a:lnTo>
                    <a:lnTo>
                      <a:pt x="92" y="351"/>
                    </a:lnTo>
                    <a:lnTo>
                      <a:pt x="104" y="442"/>
                    </a:lnTo>
                    <a:lnTo>
                      <a:pt x="104" y="510"/>
                    </a:lnTo>
                    <a:lnTo>
                      <a:pt x="115" y="601"/>
                    </a:lnTo>
                    <a:lnTo>
                      <a:pt x="127" y="669"/>
                    </a:lnTo>
                    <a:lnTo>
                      <a:pt x="127" y="737"/>
                    </a:lnTo>
                    <a:lnTo>
                      <a:pt x="138" y="782"/>
                    </a:lnTo>
                    <a:lnTo>
                      <a:pt x="150" y="827"/>
                    </a:lnTo>
                    <a:lnTo>
                      <a:pt x="161" y="873"/>
                    </a:lnTo>
                    <a:lnTo>
                      <a:pt x="173" y="918"/>
                    </a:lnTo>
                    <a:lnTo>
                      <a:pt x="184" y="963"/>
                    </a:lnTo>
                    <a:lnTo>
                      <a:pt x="184" y="1009"/>
                    </a:lnTo>
                    <a:lnTo>
                      <a:pt x="184" y="1077"/>
                    </a:lnTo>
                    <a:lnTo>
                      <a:pt x="184" y="1145"/>
                    </a:lnTo>
                    <a:lnTo>
                      <a:pt x="184" y="1190"/>
                    </a:lnTo>
                    <a:lnTo>
                      <a:pt x="184" y="1235"/>
                    </a:lnTo>
                    <a:lnTo>
                      <a:pt x="184" y="1269"/>
                    </a:lnTo>
                    <a:lnTo>
                      <a:pt x="173" y="1315"/>
                    </a:lnTo>
                    <a:lnTo>
                      <a:pt x="173" y="1383"/>
                    </a:lnTo>
                    <a:lnTo>
                      <a:pt x="161" y="1428"/>
                    </a:lnTo>
                    <a:lnTo>
                      <a:pt x="150" y="1462"/>
                    </a:lnTo>
                    <a:lnTo>
                      <a:pt x="138" y="1541"/>
                    </a:lnTo>
                    <a:lnTo>
                      <a:pt x="115" y="1587"/>
                    </a:lnTo>
                    <a:lnTo>
                      <a:pt x="104" y="1655"/>
                    </a:lnTo>
                    <a:lnTo>
                      <a:pt x="81" y="1745"/>
                    </a:lnTo>
                    <a:lnTo>
                      <a:pt x="81" y="1813"/>
                    </a:lnTo>
                    <a:lnTo>
                      <a:pt x="69" y="1881"/>
                    </a:lnTo>
                    <a:lnTo>
                      <a:pt x="69" y="1949"/>
                    </a:lnTo>
                    <a:lnTo>
                      <a:pt x="69" y="2017"/>
                    </a:lnTo>
                    <a:lnTo>
                      <a:pt x="69" y="2063"/>
                    </a:lnTo>
                    <a:lnTo>
                      <a:pt x="69" y="2097"/>
                    </a:lnTo>
                    <a:lnTo>
                      <a:pt x="58" y="2131"/>
                    </a:lnTo>
                    <a:lnTo>
                      <a:pt x="58" y="2176"/>
                    </a:lnTo>
                    <a:lnTo>
                      <a:pt x="58" y="2210"/>
                    </a:lnTo>
                    <a:lnTo>
                      <a:pt x="58" y="2244"/>
                    </a:lnTo>
                    <a:lnTo>
                      <a:pt x="58" y="2278"/>
                    </a:lnTo>
                    <a:lnTo>
                      <a:pt x="46" y="2312"/>
                    </a:lnTo>
                    <a:lnTo>
                      <a:pt x="35" y="2346"/>
                    </a:lnTo>
                    <a:lnTo>
                      <a:pt x="23" y="2380"/>
                    </a:lnTo>
                    <a:lnTo>
                      <a:pt x="12" y="2414"/>
                    </a:lnTo>
                    <a:lnTo>
                      <a:pt x="0" y="2448"/>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4121" name="Freeform 17"/>
              <p:cNvSpPr>
                <a:spLocks/>
              </p:cNvSpPr>
              <p:nvPr/>
            </p:nvSpPr>
            <p:spPr bwMode="auto">
              <a:xfrm>
                <a:off x="2251" y="910"/>
                <a:ext cx="382" cy="2044"/>
              </a:xfrm>
              <a:custGeom>
                <a:avLst/>
                <a:gdLst>
                  <a:gd name="T0" fmla="*/ 487 w 369"/>
                  <a:gd name="T1" fmla="*/ 0 h 2495"/>
                  <a:gd name="T2" fmla="*/ 487 w 369"/>
                  <a:gd name="T3" fmla="*/ 3 h 2495"/>
                  <a:gd name="T4" fmla="*/ 487 w 369"/>
                  <a:gd name="T5" fmla="*/ 6 h 2495"/>
                  <a:gd name="T6" fmla="*/ 487 w 369"/>
                  <a:gd name="T7" fmla="*/ 11 h 2495"/>
                  <a:gd name="T8" fmla="*/ 487 w 369"/>
                  <a:gd name="T9" fmla="*/ 17 h 2495"/>
                  <a:gd name="T10" fmla="*/ 487 w 369"/>
                  <a:gd name="T11" fmla="*/ 21 h 2495"/>
                  <a:gd name="T12" fmla="*/ 487 w 369"/>
                  <a:gd name="T13" fmla="*/ 26 h 2495"/>
                  <a:gd name="T14" fmla="*/ 487 w 369"/>
                  <a:gd name="T15" fmla="*/ 32 h 2495"/>
                  <a:gd name="T16" fmla="*/ 487 w 369"/>
                  <a:gd name="T17" fmla="*/ 36 h 2495"/>
                  <a:gd name="T18" fmla="*/ 487 w 369"/>
                  <a:gd name="T19" fmla="*/ 39 h 2495"/>
                  <a:gd name="T20" fmla="*/ 487 w 369"/>
                  <a:gd name="T21" fmla="*/ 43 h 2495"/>
                  <a:gd name="T22" fmla="*/ 487 w 369"/>
                  <a:gd name="T23" fmla="*/ 47 h 2495"/>
                  <a:gd name="T24" fmla="*/ 487 w 369"/>
                  <a:gd name="T25" fmla="*/ 50 h 2495"/>
                  <a:gd name="T26" fmla="*/ 487 w 369"/>
                  <a:gd name="T27" fmla="*/ 53 h 2495"/>
                  <a:gd name="T28" fmla="*/ 487 w 369"/>
                  <a:gd name="T29" fmla="*/ 57 h 2495"/>
                  <a:gd name="T30" fmla="*/ 487 w 369"/>
                  <a:gd name="T31" fmla="*/ 61 h 2495"/>
                  <a:gd name="T32" fmla="*/ 504 w 369"/>
                  <a:gd name="T33" fmla="*/ 65 h 2495"/>
                  <a:gd name="T34" fmla="*/ 526 w 369"/>
                  <a:gd name="T35" fmla="*/ 69 h 2495"/>
                  <a:gd name="T36" fmla="*/ 540 w 369"/>
                  <a:gd name="T37" fmla="*/ 70 h 2495"/>
                  <a:gd name="T38" fmla="*/ 559 w 369"/>
                  <a:gd name="T39" fmla="*/ 73 h 2495"/>
                  <a:gd name="T40" fmla="*/ 576 w 369"/>
                  <a:gd name="T41" fmla="*/ 76 h 2495"/>
                  <a:gd name="T42" fmla="*/ 576 w 369"/>
                  <a:gd name="T43" fmla="*/ 84 h 2495"/>
                  <a:gd name="T44" fmla="*/ 576 w 369"/>
                  <a:gd name="T45" fmla="*/ 88 h 2495"/>
                  <a:gd name="T46" fmla="*/ 559 w 369"/>
                  <a:gd name="T47" fmla="*/ 90 h 2495"/>
                  <a:gd name="T48" fmla="*/ 540 w 369"/>
                  <a:gd name="T49" fmla="*/ 93 h 2495"/>
                  <a:gd name="T50" fmla="*/ 504 w 369"/>
                  <a:gd name="T51" fmla="*/ 96 h 2495"/>
                  <a:gd name="T52" fmla="*/ 469 w 369"/>
                  <a:gd name="T53" fmla="*/ 99 h 2495"/>
                  <a:gd name="T54" fmla="*/ 433 w 369"/>
                  <a:gd name="T55" fmla="*/ 103 h 2495"/>
                  <a:gd name="T56" fmla="*/ 379 w 369"/>
                  <a:gd name="T57" fmla="*/ 105 h 2495"/>
                  <a:gd name="T58" fmla="*/ 360 w 369"/>
                  <a:gd name="T59" fmla="*/ 111 h 2495"/>
                  <a:gd name="T60" fmla="*/ 306 w 369"/>
                  <a:gd name="T61" fmla="*/ 113 h 2495"/>
                  <a:gd name="T62" fmla="*/ 272 w 369"/>
                  <a:gd name="T63" fmla="*/ 116 h 2495"/>
                  <a:gd name="T64" fmla="*/ 216 w 369"/>
                  <a:gd name="T65" fmla="*/ 118 h 2495"/>
                  <a:gd name="T66" fmla="*/ 164 w 369"/>
                  <a:gd name="T67" fmla="*/ 122 h 2495"/>
                  <a:gd name="T68" fmla="*/ 126 w 369"/>
                  <a:gd name="T69" fmla="*/ 128 h 2495"/>
                  <a:gd name="T70" fmla="*/ 109 w 369"/>
                  <a:gd name="T71" fmla="*/ 132 h 2495"/>
                  <a:gd name="T72" fmla="*/ 90 w 369"/>
                  <a:gd name="T73" fmla="*/ 139 h 2495"/>
                  <a:gd name="T74" fmla="*/ 53 w 369"/>
                  <a:gd name="T75" fmla="*/ 146 h 2495"/>
                  <a:gd name="T76" fmla="*/ 53 w 369"/>
                  <a:gd name="T77" fmla="*/ 151 h 2495"/>
                  <a:gd name="T78" fmla="*/ 53 w 369"/>
                  <a:gd name="T79" fmla="*/ 156 h 2495"/>
                  <a:gd name="T80" fmla="*/ 53 w 369"/>
                  <a:gd name="T81" fmla="*/ 160 h 2495"/>
                  <a:gd name="T82" fmla="*/ 53 w 369"/>
                  <a:gd name="T83" fmla="*/ 165 h 2495"/>
                  <a:gd name="T84" fmla="*/ 36 w 369"/>
                  <a:gd name="T85" fmla="*/ 169 h 2495"/>
                  <a:gd name="T86" fmla="*/ 12 w 369"/>
                  <a:gd name="T87" fmla="*/ 172 h 2495"/>
                  <a:gd name="T88" fmla="*/ 12 w 369"/>
                  <a:gd name="T89" fmla="*/ 174 h 2495"/>
                  <a:gd name="T90" fmla="*/ 0 w 369"/>
                  <a:gd name="T91" fmla="*/ 176 h 2495"/>
                  <a:gd name="T92" fmla="*/ 0 w 369"/>
                  <a:gd name="T93" fmla="*/ 179 h 2495"/>
                  <a:gd name="T94" fmla="*/ 0 w 369"/>
                  <a:gd name="T95" fmla="*/ 181 h 2495"/>
                  <a:gd name="T96" fmla="*/ 0 w 369"/>
                  <a:gd name="T97" fmla="*/ 184 h 2495"/>
                  <a:gd name="T98" fmla="*/ 0 w 369"/>
                  <a:gd name="T99" fmla="*/ 188 h 24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9"/>
                  <a:gd name="T151" fmla="*/ 0 h 2495"/>
                  <a:gd name="T152" fmla="*/ 369 w 369"/>
                  <a:gd name="T153" fmla="*/ 2495 h 249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9" h="2495">
                    <a:moveTo>
                      <a:pt x="311" y="0"/>
                    </a:moveTo>
                    <a:lnTo>
                      <a:pt x="311" y="45"/>
                    </a:lnTo>
                    <a:lnTo>
                      <a:pt x="311" y="79"/>
                    </a:lnTo>
                    <a:lnTo>
                      <a:pt x="311" y="147"/>
                    </a:lnTo>
                    <a:lnTo>
                      <a:pt x="311" y="238"/>
                    </a:lnTo>
                    <a:lnTo>
                      <a:pt x="311" y="283"/>
                    </a:lnTo>
                    <a:lnTo>
                      <a:pt x="311" y="351"/>
                    </a:lnTo>
                    <a:lnTo>
                      <a:pt x="311" y="419"/>
                    </a:lnTo>
                    <a:lnTo>
                      <a:pt x="311" y="487"/>
                    </a:lnTo>
                    <a:lnTo>
                      <a:pt x="311" y="533"/>
                    </a:lnTo>
                    <a:lnTo>
                      <a:pt x="311" y="567"/>
                    </a:lnTo>
                    <a:lnTo>
                      <a:pt x="311" y="612"/>
                    </a:lnTo>
                    <a:lnTo>
                      <a:pt x="311" y="658"/>
                    </a:lnTo>
                    <a:lnTo>
                      <a:pt x="311" y="703"/>
                    </a:lnTo>
                    <a:lnTo>
                      <a:pt x="311" y="748"/>
                    </a:lnTo>
                    <a:lnTo>
                      <a:pt x="311" y="816"/>
                    </a:lnTo>
                    <a:lnTo>
                      <a:pt x="322" y="862"/>
                    </a:lnTo>
                    <a:lnTo>
                      <a:pt x="334" y="907"/>
                    </a:lnTo>
                    <a:lnTo>
                      <a:pt x="345" y="941"/>
                    </a:lnTo>
                    <a:lnTo>
                      <a:pt x="357" y="975"/>
                    </a:lnTo>
                    <a:lnTo>
                      <a:pt x="368" y="1020"/>
                    </a:lnTo>
                    <a:lnTo>
                      <a:pt x="368" y="1100"/>
                    </a:lnTo>
                    <a:lnTo>
                      <a:pt x="368" y="1168"/>
                    </a:lnTo>
                    <a:lnTo>
                      <a:pt x="357" y="1202"/>
                    </a:lnTo>
                    <a:lnTo>
                      <a:pt x="345" y="1236"/>
                    </a:lnTo>
                    <a:lnTo>
                      <a:pt x="322" y="1281"/>
                    </a:lnTo>
                    <a:lnTo>
                      <a:pt x="299" y="1326"/>
                    </a:lnTo>
                    <a:lnTo>
                      <a:pt x="276" y="1372"/>
                    </a:lnTo>
                    <a:lnTo>
                      <a:pt x="242" y="1406"/>
                    </a:lnTo>
                    <a:lnTo>
                      <a:pt x="230" y="1474"/>
                    </a:lnTo>
                    <a:lnTo>
                      <a:pt x="196" y="1519"/>
                    </a:lnTo>
                    <a:lnTo>
                      <a:pt x="173" y="1553"/>
                    </a:lnTo>
                    <a:lnTo>
                      <a:pt x="138" y="1587"/>
                    </a:lnTo>
                    <a:lnTo>
                      <a:pt x="104" y="1632"/>
                    </a:lnTo>
                    <a:lnTo>
                      <a:pt x="81" y="1700"/>
                    </a:lnTo>
                    <a:lnTo>
                      <a:pt x="69" y="1768"/>
                    </a:lnTo>
                    <a:lnTo>
                      <a:pt x="58" y="1859"/>
                    </a:lnTo>
                    <a:lnTo>
                      <a:pt x="35" y="1939"/>
                    </a:lnTo>
                    <a:lnTo>
                      <a:pt x="35" y="2007"/>
                    </a:lnTo>
                    <a:lnTo>
                      <a:pt x="35" y="2097"/>
                    </a:lnTo>
                    <a:lnTo>
                      <a:pt x="35" y="2131"/>
                    </a:lnTo>
                    <a:lnTo>
                      <a:pt x="35" y="2199"/>
                    </a:lnTo>
                    <a:lnTo>
                      <a:pt x="23" y="2245"/>
                    </a:lnTo>
                    <a:lnTo>
                      <a:pt x="12" y="2290"/>
                    </a:lnTo>
                    <a:lnTo>
                      <a:pt x="12" y="2324"/>
                    </a:lnTo>
                    <a:lnTo>
                      <a:pt x="0" y="2358"/>
                    </a:lnTo>
                    <a:lnTo>
                      <a:pt x="0" y="2392"/>
                    </a:lnTo>
                    <a:lnTo>
                      <a:pt x="0" y="2426"/>
                    </a:lnTo>
                    <a:lnTo>
                      <a:pt x="0" y="2460"/>
                    </a:lnTo>
                    <a:lnTo>
                      <a:pt x="0" y="2494"/>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4122" name="Freeform 18"/>
              <p:cNvSpPr>
                <a:spLocks/>
              </p:cNvSpPr>
              <p:nvPr/>
            </p:nvSpPr>
            <p:spPr bwMode="auto">
              <a:xfrm>
                <a:off x="3682" y="920"/>
                <a:ext cx="431" cy="2053"/>
              </a:xfrm>
              <a:custGeom>
                <a:avLst/>
                <a:gdLst>
                  <a:gd name="T0" fmla="*/ 262 w 415"/>
                  <a:gd name="T1" fmla="*/ 0 h 2505"/>
                  <a:gd name="T2" fmla="*/ 262 w 415"/>
                  <a:gd name="T3" fmla="*/ 2 h 2505"/>
                  <a:gd name="T4" fmla="*/ 262 w 415"/>
                  <a:gd name="T5" fmla="*/ 6 h 2505"/>
                  <a:gd name="T6" fmla="*/ 262 w 415"/>
                  <a:gd name="T7" fmla="*/ 9 h 2505"/>
                  <a:gd name="T8" fmla="*/ 245 w 415"/>
                  <a:gd name="T9" fmla="*/ 11 h 2505"/>
                  <a:gd name="T10" fmla="*/ 245 w 415"/>
                  <a:gd name="T11" fmla="*/ 14 h 2505"/>
                  <a:gd name="T12" fmla="*/ 225 w 415"/>
                  <a:gd name="T13" fmla="*/ 17 h 2505"/>
                  <a:gd name="T14" fmla="*/ 225 w 415"/>
                  <a:gd name="T15" fmla="*/ 20 h 2505"/>
                  <a:gd name="T16" fmla="*/ 245 w 415"/>
                  <a:gd name="T17" fmla="*/ 23 h 2505"/>
                  <a:gd name="T18" fmla="*/ 245 w 415"/>
                  <a:gd name="T19" fmla="*/ 26 h 2505"/>
                  <a:gd name="T20" fmla="*/ 262 w 415"/>
                  <a:gd name="T21" fmla="*/ 29 h 2505"/>
                  <a:gd name="T22" fmla="*/ 282 w 415"/>
                  <a:gd name="T23" fmla="*/ 32 h 2505"/>
                  <a:gd name="T24" fmla="*/ 320 w 415"/>
                  <a:gd name="T25" fmla="*/ 34 h 2505"/>
                  <a:gd name="T26" fmla="*/ 339 w 415"/>
                  <a:gd name="T27" fmla="*/ 39 h 2505"/>
                  <a:gd name="T28" fmla="*/ 376 w 415"/>
                  <a:gd name="T29" fmla="*/ 40 h 2505"/>
                  <a:gd name="T30" fmla="*/ 414 w 415"/>
                  <a:gd name="T31" fmla="*/ 43 h 2505"/>
                  <a:gd name="T32" fmla="*/ 450 w 415"/>
                  <a:gd name="T33" fmla="*/ 45 h 2505"/>
                  <a:gd name="T34" fmla="*/ 488 w 415"/>
                  <a:gd name="T35" fmla="*/ 48 h 2505"/>
                  <a:gd name="T36" fmla="*/ 526 w 415"/>
                  <a:gd name="T37" fmla="*/ 51 h 2505"/>
                  <a:gd name="T38" fmla="*/ 563 w 415"/>
                  <a:gd name="T39" fmla="*/ 54 h 2505"/>
                  <a:gd name="T40" fmla="*/ 603 w 415"/>
                  <a:gd name="T41" fmla="*/ 58 h 2505"/>
                  <a:gd name="T42" fmla="*/ 621 w 415"/>
                  <a:gd name="T43" fmla="*/ 61 h 2505"/>
                  <a:gd name="T44" fmla="*/ 640 w 415"/>
                  <a:gd name="T45" fmla="*/ 62 h 2505"/>
                  <a:gd name="T46" fmla="*/ 661 w 415"/>
                  <a:gd name="T47" fmla="*/ 69 h 2505"/>
                  <a:gd name="T48" fmla="*/ 661 w 415"/>
                  <a:gd name="T49" fmla="*/ 71 h 2505"/>
                  <a:gd name="T50" fmla="*/ 661 w 415"/>
                  <a:gd name="T51" fmla="*/ 76 h 2505"/>
                  <a:gd name="T52" fmla="*/ 677 w 415"/>
                  <a:gd name="T53" fmla="*/ 79 h 2505"/>
                  <a:gd name="T54" fmla="*/ 677 w 415"/>
                  <a:gd name="T55" fmla="*/ 81 h 2505"/>
                  <a:gd name="T56" fmla="*/ 677 w 415"/>
                  <a:gd name="T57" fmla="*/ 84 h 2505"/>
                  <a:gd name="T58" fmla="*/ 677 w 415"/>
                  <a:gd name="T59" fmla="*/ 88 h 2505"/>
                  <a:gd name="T60" fmla="*/ 677 w 415"/>
                  <a:gd name="T61" fmla="*/ 91 h 2505"/>
                  <a:gd name="T62" fmla="*/ 677 w 415"/>
                  <a:gd name="T63" fmla="*/ 93 h 2505"/>
                  <a:gd name="T64" fmla="*/ 661 w 415"/>
                  <a:gd name="T65" fmla="*/ 98 h 2505"/>
                  <a:gd name="T66" fmla="*/ 640 w 415"/>
                  <a:gd name="T67" fmla="*/ 101 h 2505"/>
                  <a:gd name="T68" fmla="*/ 584 w 415"/>
                  <a:gd name="T69" fmla="*/ 103 h 2505"/>
                  <a:gd name="T70" fmla="*/ 526 w 415"/>
                  <a:gd name="T71" fmla="*/ 107 h 2505"/>
                  <a:gd name="T72" fmla="*/ 450 w 415"/>
                  <a:gd name="T73" fmla="*/ 109 h 2505"/>
                  <a:gd name="T74" fmla="*/ 396 w 415"/>
                  <a:gd name="T75" fmla="*/ 111 h 2505"/>
                  <a:gd name="T76" fmla="*/ 339 w 415"/>
                  <a:gd name="T77" fmla="*/ 114 h 2505"/>
                  <a:gd name="T78" fmla="*/ 282 w 415"/>
                  <a:gd name="T79" fmla="*/ 116 h 2505"/>
                  <a:gd name="T80" fmla="*/ 245 w 415"/>
                  <a:gd name="T81" fmla="*/ 119 h 2505"/>
                  <a:gd name="T82" fmla="*/ 188 w 415"/>
                  <a:gd name="T83" fmla="*/ 121 h 2505"/>
                  <a:gd name="T84" fmla="*/ 151 w 415"/>
                  <a:gd name="T85" fmla="*/ 124 h 2505"/>
                  <a:gd name="T86" fmla="*/ 132 w 415"/>
                  <a:gd name="T87" fmla="*/ 126 h 2505"/>
                  <a:gd name="T88" fmla="*/ 93 w 415"/>
                  <a:gd name="T89" fmla="*/ 132 h 2505"/>
                  <a:gd name="T90" fmla="*/ 75 w 415"/>
                  <a:gd name="T91" fmla="*/ 139 h 2505"/>
                  <a:gd name="T92" fmla="*/ 57 w 415"/>
                  <a:gd name="T93" fmla="*/ 143 h 2505"/>
                  <a:gd name="T94" fmla="*/ 36 w 415"/>
                  <a:gd name="T95" fmla="*/ 145 h 2505"/>
                  <a:gd name="T96" fmla="*/ 36 w 415"/>
                  <a:gd name="T97" fmla="*/ 147 h 2505"/>
                  <a:gd name="T98" fmla="*/ 12 w 415"/>
                  <a:gd name="T99" fmla="*/ 151 h 2505"/>
                  <a:gd name="T100" fmla="*/ 12 w 415"/>
                  <a:gd name="T101" fmla="*/ 157 h 2505"/>
                  <a:gd name="T102" fmla="*/ 12 w 415"/>
                  <a:gd name="T103" fmla="*/ 163 h 2505"/>
                  <a:gd name="T104" fmla="*/ 12 w 415"/>
                  <a:gd name="T105" fmla="*/ 166 h 2505"/>
                  <a:gd name="T106" fmla="*/ 0 w 415"/>
                  <a:gd name="T107" fmla="*/ 170 h 2505"/>
                  <a:gd name="T108" fmla="*/ 0 w 415"/>
                  <a:gd name="T109" fmla="*/ 173 h 2505"/>
                  <a:gd name="T110" fmla="*/ 12 w 415"/>
                  <a:gd name="T111" fmla="*/ 179 h 2505"/>
                  <a:gd name="T112" fmla="*/ 12 w 415"/>
                  <a:gd name="T113" fmla="*/ 181 h 2505"/>
                  <a:gd name="T114" fmla="*/ 36 w 415"/>
                  <a:gd name="T115" fmla="*/ 184 h 2505"/>
                  <a:gd name="T116" fmla="*/ 57 w 415"/>
                  <a:gd name="T117" fmla="*/ 186 h 2505"/>
                  <a:gd name="T118" fmla="*/ 57 w 415"/>
                  <a:gd name="T119" fmla="*/ 188 h 25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5"/>
                  <a:gd name="T181" fmla="*/ 0 h 2505"/>
                  <a:gd name="T182" fmla="*/ 415 w 415"/>
                  <a:gd name="T183" fmla="*/ 2505 h 250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5" h="2505">
                    <a:moveTo>
                      <a:pt x="161" y="0"/>
                    </a:moveTo>
                    <a:lnTo>
                      <a:pt x="161" y="34"/>
                    </a:lnTo>
                    <a:lnTo>
                      <a:pt x="161" y="79"/>
                    </a:lnTo>
                    <a:lnTo>
                      <a:pt x="161" y="113"/>
                    </a:lnTo>
                    <a:lnTo>
                      <a:pt x="150" y="159"/>
                    </a:lnTo>
                    <a:lnTo>
                      <a:pt x="150" y="193"/>
                    </a:lnTo>
                    <a:lnTo>
                      <a:pt x="138" y="227"/>
                    </a:lnTo>
                    <a:lnTo>
                      <a:pt x="138" y="261"/>
                    </a:lnTo>
                    <a:lnTo>
                      <a:pt x="150" y="306"/>
                    </a:lnTo>
                    <a:lnTo>
                      <a:pt x="150" y="340"/>
                    </a:lnTo>
                    <a:lnTo>
                      <a:pt x="161" y="385"/>
                    </a:lnTo>
                    <a:lnTo>
                      <a:pt x="173" y="419"/>
                    </a:lnTo>
                    <a:lnTo>
                      <a:pt x="196" y="453"/>
                    </a:lnTo>
                    <a:lnTo>
                      <a:pt x="207" y="499"/>
                    </a:lnTo>
                    <a:lnTo>
                      <a:pt x="230" y="533"/>
                    </a:lnTo>
                    <a:lnTo>
                      <a:pt x="253" y="567"/>
                    </a:lnTo>
                    <a:lnTo>
                      <a:pt x="276" y="601"/>
                    </a:lnTo>
                    <a:lnTo>
                      <a:pt x="299" y="634"/>
                    </a:lnTo>
                    <a:lnTo>
                      <a:pt x="322" y="680"/>
                    </a:lnTo>
                    <a:lnTo>
                      <a:pt x="345" y="725"/>
                    </a:lnTo>
                    <a:lnTo>
                      <a:pt x="368" y="770"/>
                    </a:lnTo>
                    <a:lnTo>
                      <a:pt x="380" y="804"/>
                    </a:lnTo>
                    <a:lnTo>
                      <a:pt x="391" y="838"/>
                    </a:lnTo>
                    <a:lnTo>
                      <a:pt x="403" y="906"/>
                    </a:lnTo>
                    <a:lnTo>
                      <a:pt x="403" y="952"/>
                    </a:lnTo>
                    <a:lnTo>
                      <a:pt x="403" y="1020"/>
                    </a:lnTo>
                    <a:lnTo>
                      <a:pt x="414" y="1054"/>
                    </a:lnTo>
                    <a:lnTo>
                      <a:pt x="414" y="1088"/>
                    </a:lnTo>
                    <a:lnTo>
                      <a:pt x="414" y="1133"/>
                    </a:lnTo>
                    <a:lnTo>
                      <a:pt x="414" y="1167"/>
                    </a:lnTo>
                    <a:lnTo>
                      <a:pt x="414" y="1212"/>
                    </a:lnTo>
                    <a:lnTo>
                      <a:pt x="414" y="1246"/>
                    </a:lnTo>
                    <a:lnTo>
                      <a:pt x="403" y="1292"/>
                    </a:lnTo>
                    <a:lnTo>
                      <a:pt x="391" y="1337"/>
                    </a:lnTo>
                    <a:lnTo>
                      <a:pt x="357" y="1382"/>
                    </a:lnTo>
                    <a:lnTo>
                      <a:pt x="322" y="1428"/>
                    </a:lnTo>
                    <a:lnTo>
                      <a:pt x="276" y="1450"/>
                    </a:lnTo>
                    <a:lnTo>
                      <a:pt x="242" y="1473"/>
                    </a:lnTo>
                    <a:lnTo>
                      <a:pt x="207" y="1507"/>
                    </a:lnTo>
                    <a:lnTo>
                      <a:pt x="173" y="1541"/>
                    </a:lnTo>
                    <a:lnTo>
                      <a:pt x="150" y="1575"/>
                    </a:lnTo>
                    <a:lnTo>
                      <a:pt x="115" y="1609"/>
                    </a:lnTo>
                    <a:lnTo>
                      <a:pt x="92" y="1643"/>
                    </a:lnTo>
                    <a:lnTo>
                      <a:pt x="81" y="1688"/>
                    </a:lnTo>
                    <a:lnTo>
                      <a:pt x="58" y="1756"/>
                    </a:lnTo>
                    <a:lnTo>
                      <a:pt x="46" y="1847"/>
                    </a:lnTo>
                    <a:lnTo>
                      <a:pt x="35" y="1892"/>
                    </a:lnTo>
                    <a:lnTo>
                      <a:pt x="23" y="1926"/>
                    </a:lnTo>
                    <a:lnTo>
                      <a:pt x="23" y="1960"/>
                    </a:lnTo>
                    <a:lnTo>
                      <a:pt x="12" y="2005"/>
                    </a:lnTo>
                    <a:lnTo>
                      <a:pt x="12" y="2073"/>
                    </a:lnTo>
                    <a:lnTo>
                      <a:pt x="12" y="2164"/>
                    </a:lnTo>
                    <a:lnTo>
                      <a:pt x="12" y="2209"/>
                    </a:lnTo>
                    <a:lnTo>
                      <a:pt x="0" y="2255"/>
                    </a:lnTo>
                    <a:lnTo>
                      <a:pt x="0" y="2289"/>
                    </a:lnTo>
                    <a:lnTo>
                      <a:pt x="12" y="2368"/>
                    </a:lnTo>
                    <a:lnTo>
                      <a:pt x="12" y="2402"/>
                    </a:lnTo>
                    <a:lnTo>
                      <a:pt x="23" y="2436"/>
                    </a:lnTo>
                    <a:lnTo>
                      <a:pt x="35" y="2470"/>
                    </a:lnTo>
                    <a:lnTo>
                      <a:pt x="35" y="2504"/>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4123" name="Freeform 19"/>
              <p:cNvSpPr>
                <a:spLocks/>
              </p:cNvSpPr>
              <p:nvPr/>
            </p:nvSpPr>
            <p:spPr bwMode="auto">
              <a:xfrm>
                <a:off x="5209" y="985"/>
                <a:ext cx="229" cy="2034"/>
              </a:xfrm>
              <a:custGeom>
                <a:avLst/>
                <a:gdLst>
                  <a:gd name="T0" fmla="*/ 213 w 220"/>
                  <a:gd name="T1" fmla="*/ 0 h 2483"/>
                  <a:gd name="T2" fmla="*/ 232 w 220"/>
                  <a:gd name="T3" fmla="*/ 2 h 2483"/>
                  <a:gd name="T4" fmla="*/ 232 w 220"/>
                  <a:gd name="T5" fmla="*/ 6 h 2483"/>
                  <a:gd name="T6" fmla="*/ 232 w 220"/>
                  <a:gd name="T7" fmla="*/ 11 h 2483"/>
                  <a:gd name="T8" fmla="*/ 232 w 220"/>
                  <a:gd name="T9" fmla="*/ 16 h 2483"/>
                  <a:gd name="T10" fmla="*/ 232 w 220"/>
                  <a:gd name="T11" fmla="*/ 21 h 2483"/>
                  <a:gd name="T12" fmla="*/ 251 w 220"/>
                  <a:gd name="T13" fmla="*/ 24 h 2483"/>
                  <a:gd name="T14" fmla="*/ 251 w 220"/>
                  <a:gd name="T15" fmla="*/ 28 h 2483"/>
                  <a:gd name="T16" fmla="*/ 251 w 220"/>
                  <a:gd name="T17" fmla="*/ 32 h 2483"/>
                  <a:gd name="T18" fmla="*/ 271 w 220"/>
                  <a:gd name="T19" fmla="*/ 34 h 2483"/>
                  <a:gd name="T20" fmla="*/ 291 w 220"/>
                  <a:gd name="T21" fmla="*/ 36 h 2483"/>
                  <a:gd name="T22" fmla="*/ 311 w 220"/>
                  <a:gd name="T23" fmla="*/ 39 h 2483"/>
                  <a:gd name="T24" fmla="*/ 311 w 220"/>
                  <a:gd name="T25" fmla="*/ 47 h 2483"/>
                  <a:gd name="T26" fmla="*/ 329 w 220"/>
                  <a:gd name="T27" fmla="*/ 53 h 2483"/>
                  <a:gd name="T28" fmla="*/ 329 w 220"/>
                  <a:gd name="T29" fmla="*/ 57 h 2483"/>
                  <a:gd name="T30" fmla="*/ 349 w 220"/>
                  <a:gd name="T31" fmla="*/ 61 h 2483"/>
                  <a:gd name="T32" fmla="*/ 368 w 220"/>
                  <a:gd name="T33" fmla="*/ 65 h 2483"/>
                  <a:gd name="T34" fmla="*/ 368 w 220"/>
                  <a:gd name="T35" fmla="*/ 71 h 2483"/>
                  <a:gd name="T36" fmla="*/ 368 w 220"/>
                  <a:gd name="T37" fmla="*/ 75 h 2483"/>
                  <a:gd name="T38" fmla="*/ 368 w 220"/>
                  <a:gd name="T39" fmla="*/ 77 h 2483"/>
                  <a:gd name="T40" fmla="*/ 368 w 220"/>
                  <a:gd name="T41" fmla="*/ 80 h 2483"/>
                  <a:gd name="T42" fmla="*/ 368 w 220"/>
                  <a:gd name="T43" fmla="*/ 87 h 2483"/>
                  <a:gd name="T44" fmla="*/ 368 w 220"/>
                  <a:gd name="T45" fmla="*/ 93 h 2483"/>
                  <a:gd name="T46" fmla="*/ 368 w 220"/>
                  <a:gd name="T47" fmla="*/ 98 h 2483"/>
                  <a:gd name="T48" fmla="*/ 368 w 220"/>
                  <a:gd name="T49" fmla="*/ 105 h 2483"/>
                  <a:gd name="T50" fmla="*/ 349 w 220"/>
                  <a:gd name="T51" fmla="*/ 110 h 2483"/>
                  <a:gd name="T52" fmla="*/ 349 w 220"/>
                  <a:gd name="T53" fmla="*/ 114 h 2483"/>
                  <a:gd name="T54" fmla="*/ 329 w 220"/>
                  <a:gd name="T55" fmla="*/ 120 h 2483"/>
                  <a:gd name="T56" fmla="*/ 329 w 220"/>
                  <a:gd name="T57" fmla="*/ 125 h 2483"/>
                  <a:gd name="T58" fmla="*/ 311 w 220"/>
                  <a:gd name="T59" fmla="*/ 128 h 2483"/>
                  <a:gd name="T60" fmla="*/ 271 w 220"/>
                  <a:gd name="T61" fmla="*/ 132 h 2483"/>
                  <a:gd name="T62" fmla="*/ 232 w 220"/>
                  <a:gd name="T63" fmla="*/ 138 h 2483"/>
                  <a:gd name="T64" fmla="*/ 175 w 220"/>
                  <a:gd name="T65" fmla="*/ 145 h 2483"/>
                  <a:gd name="T66" fmla="*/ 136 w 220"/>
                  <a:gd name="T67" fmla="*/ 152 h 2483"/>
                  <a:gd name="T68" fmla="*/ 77 w 220"/>
                  <a:gd name="T69" fmla="*/ 156 h 2483"/>
                  <a:gd name="T70" fmla="*/ 36 w 220"/>
                  <a:gd name="T71" fmla="*/ 158 h 2483"/>
                  <a:gd name="T72" fmla="*/ 12 w 220"/>
                  <a:gd name="T73" fmla="*/ 161 h 2483"/>
                  <a:gd name="T74" fmla="*/ 0 w 220"/>
                  <a:gd name="T75" fmla="*/ 165 h 2483"/>
                  <a:gd name="T76" fmla="*/ 0 w 220"/>
                  <a:gd name="T77" fmla="*/ 166 h 2483"/>
                  <a:gd name="T78" fmla="*/ 0 w 220"/>
                  <a:gd name="T79" fmla="*/ 170 h 2483"/>
                  <a:gd name="T80" fmla="*/ 0 w 220"/>
                  <a:gd name="T81" fmla="*/ 172 h 2483"/>
                  <a:gd name="T82" fmla="*/ 0 w 220"/>
                  <a:gd name="T83" fmla="*/ 174 h 2483"/>
                  <a:gd name="T84" fmla="*/ 0 w 220"/>
                  <a:gd name="T85" fmla="*/ 178 h 2483"/>
                  <a:gd name="T86" fmla="*/ 0 w 220"/>
                  <a:gd name="T87" fmla="*/ 180 h 2483"/>
                  <a:gd name="T88" fmla="*/ 0 w 220"/>
                  <a:gd name="T89" fmla="*/ 183 h 2483"/>
                  <a:gd name="T90" fmla="*/ 12 w 220"/>
                  <a:gd name="T91" fmla="*/ 185 h 24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0"/>
                  <a:gd name="T139" fmla="*/ 0 h 2483"/>
                  <a:gd name="T140" fmla="*/ 220 w 220"/>
                  <a:gd name="T141" fmla="*/ 2483 h 24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0" h="2483">
                    <a:moveTo>
                      <a:pt x="127" y="0"/>
                    </a:moveTo>
                    <a:lnTo>
                      <a:pt x="138" y="34"/>
                    </a:lnTo>
                    <a:lnTo>
                      <a:pt x="138" y="79"/>
                    </a:lnTo>
                    <a:lnTo>
                      <a:pt x="138" y="147"/>
                    </a:lnTo>
                    <a:lnTo>
                      <a:pt x="138" y="215"/>
                    </a:lnTo>
                    <a:lnTo>
                      <a:pt x="138" y="283"/>
                    </a:lnTo>
                    <a:lnTo>
                      <a:pt x="150" y="329"/>
                    </a:lnTo>
                    <a:lnTo>
                      <a:pt x="150" y="374"/>
                    </a:lnTo>
                    <a:lnTo>
                      <a:pt x="150" y="419"/>
                    </a:lnTo>
                    <a:lnTo>
                      <a:pt x="161" y="453"/>
                    </a:lnTo>
                    <a:lnTo>
                      <a:pt x="173" y="487"/>
                    </a:lnTo>
                    <a:lnTo>
                      <a:pt x="184" y="533"/>
                    </a:lnTo>
                    <a:lnTo>
                      <a:pt x="184" y="612"/>
                    </a:lnTo>
                    <a:lnTo>
                      <a:pt x="196" y="703"/>
                    </a:lnTo>
                    <a:lnTo>
                      <a:pt x="196" y="771"/>
                    </a:lnTo>
                    <a:lnTo>
                      <a:pt x="207" y="816"/>
                    </a:lnTo>
                    <a:lnTo>
                      <a:pt x="219" y="861"/>
                    </a:lnTo>
                    <a:lnTo>
                      <a:pt x="219" y="952"/>
                    </a:lnTo>
                    <a:lnTo>
                      <a:pt x="219" y="997"/>
                    </a:lnTo>
                    <a:lnTo>
                      <a:pt x="219" y="1031"/>
                    </a:lnTo>
                    <a:lnTo>
                      <a:pt x="219" y="1077"/>
                    </a:lnTo>
                    <a:lnTo>
                      <a:pt x="219" y="1167"/>
                    </a:lnTo>
                    <a:lnTo>
                      <a:pt x="219" y="1235"/>
                    </a:lnTo>
                    <a:lnTo>
                      <a:pt x="219" y="1303"/>
                    </a:lnTo>
                    <a:lnTo>
                      <a:pt x="219" y="1394"/>
                    </a:lnTo>
                    <a:lnTo>
                      <a:pt x="207" y="1462"/>
                    </a:lnTo>
                    <a:lnTo>
                      <a:pt x="207" y="1530"/>
                    </a:lnTo>
                    <a:lnTo>
                      <a:pt x="196" y="1621"/>
                    </a:lnTo>
                    <a:lnTo>
                      <a:pt x="196" y="1666"/>
                    </a:lnTo>
                    <a:lnTo>
                      <a:pt x="184" y="1711"/>
                    </a:lnTo>
                    <a:lnTo>
                      <a:pt x="161" y="1757"/>
                    </a:lnTo>
                    <a:lnTo>
                      <a:pt x="138" y="1847"/>
                    </a:lnTo>
                    <a:lnTo>
                      <a:pt x="104" y="1938"/>
                    </a:lnTo>
                    <a:lnTo>
                      <a:pt x="81" y="2029"/>
                    </a:lnTo>
                    <a:lnTo>
                      <a:pt x="46" y="2074"/>
                    </a:lnTo>
                    <a:lnTo>
                      <a:pt x="23" y="2119"/>
                    </a:lnTo>
                    <a:lnTo>
                      <a:pt x="12" y="2153"/>
                    </a:lnTo>
                    <a:lnTo>
                      <a:pt x="0" y="2199"/>
                    </a:lnTo>
                    <a:lnTo>
                      <a:pt x="0" y="2233"/>
                    </a:lnTo>
                    <a:lnTo>
                      <a:pt x="0" y="2267"/>
                    </a:lnTo>
                    <a:lnTo>
                      <a:pt x="0" y="2301"/>
                    </a:lnTo>
                    <a:lnTo>
                      <a:pt x="0" y="2335"/>
                    </a:lnTo>
                    <a:lnTo>
                      <a:pt x="0" y="2369"/>
                    </a:lnTo>
                    <a:lnTo>
                      <a:pt x="0" y="2414"/>
                    </a:lnTo>
                    <a:lnTo>
                      <a:pt x="0" y="2448"/>
                    </a:lnTo>
                    <a:lnTo>
                      <a:pt x="12" y="2482"/>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21" name="Rectangle 20"/>
              <p:cNvSpPr>
                <a:spLocks noChangeArrowheads="1"/>
              </p:cNvSpPr>
              <p:nvPr/>
            </p:nvSpPr>
            <p:spPr bwMode="auto">
              <a:xfrm>
                <a:off x="1872" y="2974"/>
                <a:ext cx="725" cy="223"/>
              </a:xfrm>
              <a:prstGeom prst="rect">
                <a:avLst/>
              </a:prstGeom>
              <a:noFill/>
              <a:ln w="12700">
                <a:noFill/>
                <a:miter lim="800000"/>
                <a:headEnd/>
                <a:tailEnd/>
              </a:ln>
              <a:effectLst/>
            </p:spPr>
            <p:txBody>
              <a:bodyPr wrap="none" lIns="91678" tIns="45005" rIns="91678" bIns="45005">
                <a:spAutoFit/>
              </a:bodyPr>
              <a:lstStyle/>
              <a:p>
                <a:pPr defTabSz="901700" eaLnBrk="0" fontAlgn="auto" hangingPunct="0">
                  <a:spcBef>
                    <a:spcPts val="0"/>
                  </a:spcBef>
                  <a:spcAft>
                    <a:spcPts val="0"/>
                  </a:spcAft>
                  <a:defRPr/>
                </a:pPr>
                <a:r>
                  <a:rPr lang="en-US" sz="1000">
                    <a:effectLst>
                      <a:outerShdw blurRad="38100" dist="38100" dir="2700000" algn="tl">
                        <a:srgbClr val="FFFFFF"/>
                      </a:outerShdw>
                    </a:effectLst>
                    <a:latin typeface="+mn-lt"/>
                    <a:cs typeface="+mn-cs"/>
                  </a:rPr>
                  <a:t>PL SADDLE</a:t>
                </a:r>
              </a:p>
            </p:txBody>
          </p:sp>
          <p:sp>
            <p:nvSpPr>
              <p:cNvPr id="22" name="Rectangle 21"/>
              <p:cNvSpPr>
                <a:spLocks noChangeArrowheads="1"/>
              </p:cNvSpPr>
              <p:nvPr/>
            </p:nvSpPr>
            <p:spPr bwMode="auto">
              <a:xfrm>
                <a:off x="3480" y="2978"/>
                <a:ext cx="589" cy="229"/>
              </a:xfrm>
              <a:prstGeom prst="rect">
                <a:avLst/>
              </a:prstGeom>
              <a:noFill/>
              <a:ln w="12700">
                <a:noFill/>
                <a:miter lim="800000"/>
                <a:headEnd/>
                <a:tailEnd/>
              </a:ln>
              <a:effectLst/>
            </p:spPr>
            <p:txBody>
              <a:bodyPr wrap="none" lIns="91678" tIns="45005" rIns="91678" bIns="45005">
                <a:spAutoFit/>
              </a:bodyPr>
              <a:lstStyle/>
              <a:p>
                <a:pPr defTabSz="901700" eaLnBrk="0" fontAlgn="auto" hangingPunct="0">
                  <a:spcBef>
                    <a:spcPts val="0"/>
                  </a:spcBef>
                  <a:spcAft>
                    <a:spcPts val="0"/>
                  </a:spcAft>
                  <a:defRPr/>
                </a:pPr>
                <a:r>
                  <a:rPr lang="en-US" sz="1000">
                    <a:effectLst>
                      <a:outerShdw blurRad="38100" dist="38100" dir="2700000" algn="tl">
                        <a:srgbClr val="FFFFFF"/>
                      </a:outerShdw>
                    </a:effectLst>
                    <a:latin typeface="+mn-lt"/>
                    <a:cs typeface="+mn-cs"/>
                  </a:rPr>
                  <a:t>PL SPUR</a:t>
                </a:r>
              </a:p>
            </p:txBody>
          </p:sp>
          <p:sp>
            <p:nvSpPr>
              <p:cNvPr id="23" name="Rectangle 22"/>
              <p:cNvSpPr>
                <a:spLocks noChangeArrowheads="1"/>
              </p:cNvSpPr>
              <p:nvPr/>
            </p:nvSpPr>
            <p:spPr bwMode="auto">
              <a:xfrm>
                <a:off x="4905" y="3030"/>
                <a:ext cx="601" cy="363"/>
              </a:xfrm>
              <a:prstGeom prst="rect">
                <a:avLst/>
              </a:prstGeom>
              <a:noFill/>
              <a:ln w="12700">
                <a:noFill/>
                <a:miter lim="800000"/>
                <a:headEnd/>
                <a:tailEnd/>
              </a:ln>
              <a:effectLst/>
            </p:spPr>
            <p:txBody>
              <a:bodyPr wrap="none" lIns="91678" tIns="45005" rIns="91678" bIns="45005">
                <a:spAutoFit/>
              </a:bodyPr>
              <a:lstStyle/>
              <a:p>
                <a:pPr defTabSz="901700" eaLnBrk="0" fontAlgn="auto" hangingPunct="0">
                  <a:spcBef>
                    <a:spcPts val="0"/>
                  </a:spcBef>
                  <a:spcAft>
                    <a:spcPts val="0"/>
                  </a:spcAft>
                  <a:defRPr/>
                </a:pPr>
                <a:r>
                  <a:rPr lang="en-US" sz="1000">
                    <a:effectLst>
                      <a:outerShdw blurRad="38100" dist="38100" dir="2700000" algn="tl">
                        <a:srgbClr val="FFFFFF"/>
                      </a:outerShdw>
                    </a:effectLst>
                    <a:latin typeface="+mn-lt"/>
                    <a:cs typeface="+mn-cs"/>
                  </a:rPr>
                  <a:t>PL BOOT</a:t>
                </a:r>
              </a:p>
              <a:p>
                <a:pPr defTabSz="901700" eaLnBrk="0" fontAlgn="auto" hangingPunct="0">
                  <a:spcBef>
                    <a:spcPts val="0"/>
                  </a:spcBef>
                  <a:spcAft>
                    <a:spcPts val="0"/>
                  </a:spcAft>
                  <a:defRPr/>
                </a:pPr>
                <a:r>
                  <a:rPr lang="en-US" sz="1000">
                    <a:effectLst>
                      <a:outerShdw blurRad="38100" dist="38100" dir="2700000" algn="tl">
                        <a:srgbClr val="FFFFFF"/>
                      </a:outerShdw>
                    </a:effectLst>
                    <a:latin typeface="+mn-lt"/>
                    <a:cs typeface="+mn-cs"/>
                  </a:rPr>
                  <a:t>(LOA)</a:t>
                </a:r>
              </a:p>
            </p:txBody>
          </p:sp>
          <p:sp>
            <p:nvSpPr>
              <p:cNvPr id="4127" name="Rectangle 23"/>
              <p:cNvSpPr>
                <a:spLocks noChangeArrowheads="1"/>
              </p:cNvSpPr>
              <p:nvPr/>
            </p:nvSpPr>
            <p:spPr bwMode="auto">
              <a:xfrm>
                <a:off x="3191" y="1599"/>
                <a:ext cx="266" cy="308"/>
              </a:xfrm>
              <a:prstGeom prst="rect">
                <a:avLst/>
              </a:prstGeom>
              <a:noFill/>
              <a:ln w="12700">
                <a:noFill/>
                <a:miter lim="800000"/>
                <a:headEnd/>
                <a:tailEnd/>
              </a:ln>
            </p:spPr>
            <p:txBody>
              <a:bodyPr wrap="none" lIns="91678" tIns="45005" rIns="91678" bIns="45005">
                <a:spAutoFit/>
              </a:bodyPr>
              <a:lstStyle/>
              <a:p>
                <a:pPr defTabSz="901700" eaLnBrk="0" hangingPunct="0"/>
                <a:r>
                  <a:rPr lang="en-US" sz="1600">
                    <a:latin typeface="Calibri" pitchFamily="34" charset="0"/>
                  </a:rPr>
                  <a:t>A</a:t>
                </a:r>
              </a:p>
            </p:txBody>
          </p:sp>
          <p:sp>
            <p:nvSpPr>
              <p:cNvPr id="4128" name="Rectangle 24"/>
              <p:cNvSpPr>
                <a:spLocks noChangeArrowheads="1"/>
              </p:cNvSpPr>
              <p:nvPr/>
            </p:nvSpPr>
            <p:spPr bwMode="auto">
              <a:xfrm>
                <a:off x="3180" y="1888"/>
                <a:ext cx="265" cy="307"/>
              </a:xfrm>
              <a:prstGeom prst="rect">
                <a:avLst/>
              </a:prstGeom>
              <a:noFill/>
              <a:ln w="12700">
                <a:noFill/>
                <a:miter lim="800000"/>
                <a:headEnd/>
                <a:tailEnd/>
              </a:ln>
            </p:spPr>
            <p:txBody>
              <a:bodyPr wrap="none" lIns="91678" tIns="45005" rIns="91678" bIns="45005">
                <a:spAutoFit/>
              </a:bodyPr>
              <a:lstStyle/>
              <a:p>
                <a:pPr defTabSz="901700" eaLnBrk="0" hangingPunct="0"/>
                <a:r>
                  <a:rPr lang="en-US" sz="1600">
                    <a:latin typeface="Calibri" pitchFamily="34" charset="0"/>
                  </a:rPr>
                  <a:t>B</a:t>
                </a:r>
              </a:p>
            </p:txBody>
          </p:sp>
          <p:sp>
            <p:nvSpPr>
              <p:cNvPr id="4129" name="Freeform 25"/>
              <p:cNvSpPr>
                <a:spLocks/>
              </p:cNvSpPr>
              <p:nvPr/>
            </p:nvSpPr>
            <p:spPr bwMode="auto">
              <a:xfrm>
                <a:off x="522" y="845"/>
                <a:ext cx="4712" cy="1496"/>
              </a:xfrm>
              <a:custGeom>
                <a:avLst/>
                <a:gdLst>
                  <a:gd name="T0" fmla="*/ 53 w 4543"/>
                  <a:gd name="T1" fmla="*/ 124 h 1826"/>
                  <a:gd name="T2" fmla="*/ 166 w 4543"/>
                  <a:gd name="T3" fmla="*/ 124 h 1826"/>
                  <a:gd name="T4" fmla="*/ 277 w 4543"/>
                  <a:gd name="T5" fmla="*/ 126 h 1826"/>
                  <a:gd name="T6" fmla="*/ 387 w 4543"/>
                  <a:gd name="T7" fmla="*/ 126 h 1826"/>
                  <a:gd name="T8" fmla="*/ 517 w 4543"/>
                  <a:gd name="T9" fmla="*/ 128 h 1826"/>
                  <a:gd name="T10" fmla="*/ 629 w 4543"/>
                  <a:gd name="T11" fmla="*/ 128 h 1826"/>
                  <a:gd name="T12" fmla="*/ 741 w 4543"/>
                  <a:gd name="T13" fmla="*/ 128 h 1826"/>
                  <a:gd name="T14" fmla="*/ 891 w 4543"/>
                  <a:gd name="T15" fmla="*/ 131 h 1826"/>
                  <a:gd name="T16" fmla="*/ 1000 w 4543"/>
                  <a:gd name="T17" fmla="*/ 132 h 1826"/>
                  <a:gd name="T18" fmla="*/ 1164 w 4543"/>
                  <a:gd name="T19" fmla="*/ 134 h 1826"/>
                  <a:gd name="T20" fmla="*/ 1384 w 4543"/>
                  <a:gd name="T21" fmla="*/ 135 h 1826"/>
                  <a:gd name="T22" fmla="*/ 1498 w 4543"/>
                  <a:gd name="T23" fmla="*/ 136 h 1826"/>
                  <a:gd name="T24" fmla="*/ 1756 w 4543"/>
                  <a:gd name="T25" fmla="*/ 136 h 1826"/>
                  <a:gd name="T26" fmla="*/ 1867 w 4543"/>
                  <a:gd name="T27" fmla="*/ 136 h 1826"/>
                  <a:gd name="T28" fmla="*/ 1977 w 4543"/>
                  <a:gd name="T29" fmla="*/ 135 h 1826"/>
                  <a:gd name="T30" fmla="*/ 2164 w 4543"/>
                  <a:gd name="T31" fmla="*/ 134 h 1826"/>
                  <a:gd name="T32" fmla="*/ 2277 w 4543"/>
                  <a:gd name="T33" fmla="*/ 132 h 1826"/>
                  <a:gd name="T34" fmla="*/ 2383 w 4543"/>
                  <a:gd name="T35" fmla="*/ 129 h 1826"/>
                  <a:gd name="T36" fmla="*/ 2478 w 4543"/>
                  <a:gd name="T37" fmla="*/ 125 h 1826"/>
                  <a:gd name="T38" fmla="*/ 2570 w 4543"/>
                  <a:gd name="T39" fmla="*/ 120 h 1826"/>
                  <a:gd name="T40" fmla="*/ 2665 w 4543"/>
                  <a:gd name="T41" fmla="*/ 115 h 1826"/>
                  <a:gd name="T42" fmla="*/ 2755 w 4543"/>
                  <a:gd name="T43" fmla="*/ 111 h 1826"/>
                  <a:gd name="T44" fmla="*/ 2867 w 4543"/>
                  <a:gd name="T45" fmla="*/ 110 h 1826"/>
                  <a:gd name="T46" fmla="*/ 2977 w 4543"/>
                  <a:gd name="T47" fmla="*/ 107 h 1826"/>
                  <a:gd name="T48" fmla="*/ 3105 w 4543"/>
                  <a:gd name="T49" fmla="*/ 107 h 1826"/>
                  <a:gd name="T50" fmla="*/ 3237 w 4543"/>
                  <a:gd name="T51" fmla="*/ 107 h 1826"/>
                  <a:gd name="T52" fmla="*/ 3346 w 4543"/>
                  <a:gd name="T53" fmla="*/ 105 h 1826"/>
                  <a:gd name="T54" fmla="*/ 3457 w 4543"/>
                  <a:gd name="T55" fmla="*/ 103 h 1826"/>
                  <a:gd name="T56" fmla="*/ 3549 w 4543"/>
                  <a:gd name="T57" fmla="*/ 98 h 1826"/>
                  <a:gd name="T58" fmla="*/ 3642 w 4543"/>
                  <a:gd name="T59" fmla="*/ 89 h 1826"/>
                  <a:gd name="T60" fmla="*/ 3736 w 4543"/>
                  <a:gd name="T61" fmla="*/ 84 h 1826"/>
                  <a:gd name="T62" fmla="*/ 3809 w 4543"/>
                  <a:gd name="T63" fmla="*/ 78 h 1826"/>
                  <a:gd name="T64" fmla="*/ 3900 w 4543"/>
                  <a:gd name="T65" fmla="*/ 74 h 1826"/>
                  <a:gd name="T66" fmla="*/ 3972 w 4543"/>
                  <a:gd name="T67" fmla="*/ 69 h 1826"/>
                  <a:gd name="T68" fmla="*/ 4105 w 4543"/>
                  <a:gd name="T69" fmla="*/ 62 h 1826"/>
                  <a:gd name="T70" fmla="*/ 4440 w 4543"/>
                  <a:gd name="T71" fmla="*/ 57 h 1826"/>
                  <a:gd name="T72" fmla="*/ 4605 w 4543"/>
                  <a:gd name="T73" fmla="*/ 54 h 1826"/>
                  <a:gd name="T74" fmla="*/ 4735 w 4543"/>
                  <a:gd name="T75" fmla="*/ 52 h 1826"/>
                  <a:gd name="T76" fmla="*/ 4882 w 4543"/>
                  <a:gd name="T77" fmla="*/ 50 h 1826"/>
                  <a:gd name="T78" fmla="*/ 4995 w 4543"/>
                  <a:gd name="T79" fmla="*/ 50 h 1826"/>
                  <a:gd name="T80" fmla="*/ 5140 w 4543"/>
                  <a:gd name="T81" fmla="*/ 48 h 1826"/>
                  <a:gd name="T82" fmla="*/ 5289 w 4543"/>
                  <a:gd name="T83" fmla="*/ 47 h 1826"/>
                  <a:gd name="T84" fmla="*/ 5492 w 4543"/>
                  <a:gd name="T85" fmla="*/ 44 h 1826"/>
                  <a:gd name="T86" fmla="*/ 5673 w 4543"/>
                  <a:gd name="T87" fmla="*/ 43 h 1826"/>
                  <a:gd name="T88" fmla="*/ 5970 w 4543"/>
                  <a:gd name="T89" fmla="*/ 42 h 1826"/>
                  <a:gd name="T90" fmla="*/ 6229 w 4543"/>
                  <a:gd name="T91" fmla="*/ 39 h 1826"/>
                  <a:gd name="T92" fmla="*/ 6341 w 4543"/>
                  <a:gd name="T93" fmla="*/ 35 h 1826"/>
                  <a:gd name="T94" fmla="*/ 6452 w 4543"/>
                  <a:gd name="T95" fmla="*/ 29 h 1826"/>
                  <a:gd name="T96" fmla="*/ 6583 w 4543"/>
                  <a:gd name="T97" fmla="*/ 26 h 1826"/>
                  <a:gd name="T98" fmla="*/ 6657 w 4543"/>
                  <a:gd name="T99" fmla="*/ 20 h 1826"/>
                  <a:gd name="T100" fmla="*/ 6747 w 4543"/>
                  <a:gd name="T101" fmla="*/ 16 h 1826"/>
                  <a:gd name="T102" fmla="*/ 6862 w 4543"/>
                  <a:gd name="T103" fmla="*/ 11 h 1826"/>
                  <a:gd name="T104" fmla="*/ 6969 w 4543"/>
                  <a:gd name="T105" fmla="*/ 9 h 1826"/>
                  <a:gd name="T106" fmla="*/ 7082 w 4543"/>
                  <a:gd name="T107" fmla="*/ 7 h 1826"/>
                  <a:gd name="T108" fmla="*/ 7193 w 4543"/>
                  <a:gd name="T109" fmla="*/ 4 h 1826"/>
                  <a:gd name="T110" fmla="*/ 7303 w 4543"/>
                  <a:gd name="T111" fmla="*/ 0 h 18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43"/>
                  <a:gd name="T169" fmla="*/ 0 h 1826"/>
                  <a:gd name="T170" fmla="*/ 4543 w 4543"/>
                  <a:gd name="T171" fmla="*/ 1826 h 18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43" h="1826">
                    <a:moveTo>
                      <a:pt x="0" y="1632"/>
                    </a:moveTo>
                    <a:lnTo>
                      <a:pt x="34" y="1644"/>
                    </a:lnTo>
                    <a:lnTo>
                      <a:pt x="69" y="1655"/>
                    </a:lnTo>
                    <a:lnTo>
                      <a:pt x="103" y="1655"/>
                    </a:lnTo>
                    <a:lnTo>
                      <a:pt x="138" y="1666"/>
                    </a:lnTo>
                    <a:lnTo>
                      <a:pt x="172" y="1678"/>
                    </a:lnTo>
                    <a:lnTo>
                      <a:pt x="207" y="1678"/>
                    </a:lnTo>
                    <a:lnTo>
                      <a:pt x="241" y="1689"/>
                    </a:lnTo>
                    <a:lnTo>
                      <a:pt x="276" y="1700"/>
                    </a:lnTo>
                    <a:lnTo>
                      <a:pt x="322" y="1700"/>
                    </a:lnTo>
                    <a:lnTo>
                      <a:pt x="356" y="1700"/>
                    </a:lnTo>
                    <a:lnTo>
                      <a:pt x="391" y="1700"/>
                    </a:lnTo>
                    <a:lnTo>
                      <a:pt x="425" y="1712"/>
                    </a:lnTo>
                    <a:lnTo>
                      <a:pt x="460" y="1712"/>
                    </a:lnTo>
                    <a:lnTo>
                      <a:pt x="506" y="1734"/>
                    </a:lnTo>
                    <a:lnTo>
                      <a:pt x="552" y="1746"/>
                    </a:lnTo>
                    <a:lnTo>
                      <a:pt x="586" y="1768"/>
                    </a:lnTo>
                    <a:lnTo>
                      <a:pt x="621" y="1768"/>
                    </a:lnTo>
                    <a:lnTo>
                      <a:pt x="655" y="1780"/>
                    </a:lnTo>
                    <a:lnTo>
                      <a:pt x="724" y="1791"/>
                    </a:lnTo>
                    <a:lnTo>
                      <a:pt x="793" y="1802"/>
                    </a:lnTo>
                    <a:lnTo>
                      <a:pt x="862" y="1814"/>
                    </a:lnTo>
                    <a:lnTo>
                      <a:pt x="897" y="1825"/>
                    </a:lnTo>
                    <a:lnTo>
                      <a:pt x="931" y="1825"/>
                    </a:lnTo>
                    <a:lnTo>
                      <a:pt x="1023" y="1825"/>
                    </a:lnTo>
                    <a:lnTo>
                      <a:pt x="1092" y="1825"/>
                    </a:lnTo>
                    <a:lnTo>
                      <a:pt x="1127" y="1825"/>
                    </a:lnTo>
                    <a:lnTo>
                      <a:pt x="1161" y="1825"/>
                    </a:lnTo>
                    <a:lnTo>
                      <a:pt x="1196" y="1814"/>
                    </a:lnTo>
                    <a:lnTo>
                      <a:pt x="1230" y="1802"/>
                    </a:lnTo>
                    <a:lnTo>
                      <a:pt x="1299" y="1791"/>
                    </a:lnTo>
                    <a:lnTo>
                      <a:pt x="1345" y="1780"/>
                    </a:lnTo>
                    <a:lnTo>
                      <a:pt x="1380" y="1768"/>
                    </a:lnTo>
                    <a:lnTo>
                      <a:pt x="1414" y="1768"/>
                    </a:lnTo>
                    <a:lnTo>
                      <a:pt x="1449" y="1757"/>
                    </a:lnTo>
                    <a:lnTo>
                      <a:pt x="1483" y="1734"/>
                    </a:lnTo>
                    <a:lnTo>
                      <a:pt x="1518" y="1700"/>
                    </a:lnTo>
                    <a:lnTo>
                      <a:pt x="1541" y="1666"/>
                    </a:lnTo>
                    <a:lnTo>
                      <a:pt x="1575" y="1632"/>
                    </a:lnTo>
                    <a:lnTo>
                      <a:pt x="1598" y="1598"/>
                    </a:lnTo>
                    <a:lnTo>
                      <a:pt x="1633" y="1564"/>
                    </a:lnTo>
                    <a:lnTo>
                      <a:pt x="1656" y="1530"/>
                    </a:lnTo>
                    <a:lnTo>
                      <a:pt x="1679" y="1496"/>
                    </a:lnTo>
                    <a:lnTo>
                      <a:pt x="1713" y="1485"/>
                    </a:lnTo>
                    <a:lnTo>
                      <a:pt x="1748" y="1474"/>
                    </a:lnTo>
                    <a:lnTo>
                      <a:pt x="1782" y="1462"/>
                    </a:lnTo>
                    <a:lnTo>
                      <a:pt x="1817" y="1451"/>
                    </a:lnTo>
                    <a:lnTo>
                      <a:pt x="1851" y="1428"/>
                    </a:lnTo>
                    <a:lnTo>
                      <a:pt x="1886" y="1428"/>
                    </a:lnTo>
                    <a:lnTo>
                      <a:pt x="1932" y="1428"/>
                    </a:lnTo>
                    <a:lnTo>
                      <a:pt x="1978" y="1428"/>
                    </a:lnTo>
                    <a:lnTo>
                      <a:pt x="2012" y="1428"/>
                    </a:lnTo>
                    <a:lnTo>
                      <a:pt x="2047" y="1417"/>
                    </a:lnTo>
                    <a:lnTo>
                      <a:pt x="2081" y="1406"/>
                    </a:lnTo>
                    <a:lnTo>
                      <a:pt x="2116" y="1383"/>
                    </a:lnTo>
                    <a:lnTo>
                      <a:pt x="2150" y="1372"/>
                    </a:lnTo>
                    <a:lnTo>
                      <a:pt x="2185" y="1349"/>
                    </a:lnTo>
                    <a:lnTo>
                      <a:pt x="2208" y="1315"/>
                    </a:lnTo>
                    <a:lnTo>
                      <a:pt x="2231" y="1224"/>
                    </a:lnTo>
                    <a:lnTo>
                      <a:pt x="2265" y="1190"/>
                    </a:lnTo>
                    <a:lnTo>
                      <a:pt x="2288" y="1156"/>
                    </a:lnTo>
                    <a:lnTo>
                      <a:pt x="2323" y="1111"/>
                    </a:lnTo>
                    <a:lnTo>
                      <a:pt x="2346" y="1077"/>
                    </a:lnTo>
                    <a:lnTo>
                      <a:pt x="2369" y="1043"/>
                    </a:lnTo>
                    <a:lnTo>
                      <a:pt x="2392" y="1009"/>
                    </a:lnTo>
                    <a:lnTo>
                      <a:pt x="2426" y="986"/>
                    </a:lnTo>
                    <a:lnTo>
                      <a:pt x="2449" y="952"/>
                    </a:lnTo>
                    <a:lnTo>
                      <a:pt x="2472" y="918"/>
                    </a:lnTo>
                    <a:lnTo>
                      <a:pt x="2507" y="884"/>
                    </a:lnTo>
                    <a:lnTo>
                      <a:pt x="2553" y="839"/>
                    </a:lnTo>
                    <a:lnTo>
                      <a:pt x="2645" y="771"/>
                    </a:lnTo>
                    <a:lnTo>
                      <a:pt x="2760" y="748"/>
                    </a:lnTo>
                    <a:lnTo>
                      <a:pt x="2829" y="737"/>
                    </a:lnTo>
                    <a:lnTo>
                      <a:pt x="2863" y="725"/>
                    </a:lnTo>
                    <a:lnTo>
                      <a:pt x="2909" y="703"/>
                    </a:lnTo>
                    <a:lnTo>
                      <a:pt x="2944" y="691"/>
                    </a:lnTo>
                    <a:lnTo>
                      <a:pt x="2990" y="680"/>
                    </a:lnTo>
                    <a:lnTo>
                      <a:pt x="3036" y="669"/>
                    </a:lnTo>
                    <a:lnTo>
                      <a:pt x="3070" y="657"/>
                    </a:lnTo>
                    <a:lnTo>
                      <a:pt x="3105" y="657"/>
                    </a:lnTo>
                    <a:lnTo>
                      <a:pt x="3151" y="635"/>
                    </a:lnTo>
                    <a:lnTo>
                      <a:pt x="3197" y="635"/>
                    </a:lnTo>
                    <a:lnTo>
                      <a:pt x="3243" y="623"/>
                    </a:lnTo>
                    <a:lnTo>
                      <a:pt x="3289" y="612"/>
                    </a:lnTo>
                    <a:lnTo>
                      <a:pt x="3381" y="601"/>
                    </a:lnTo>
                    <a:lnTo>
                      <a:pt x="3415" y="589"/>
                    </a:lnTo>
                    <a:lnTo>
                      <a:pt x="3461" y="589"/>
                    </a:lnTo>
                    <a:lnTo>
                      <a:pt x="3530" y="578"/>
                    </a:lnTo>
                    <a:lnTo>
                      <a:pt x="3622" y="567"/>
                    </a:lnTo>
                    <a:lnTo>
                      <a:pt x="3714" y="555"/>
                    </a:lnTo>
                    <a:lnTo>
                      <a:pt x="3829" y="544"/>
                    </a:lnTo>
                    <a:lnTo>
                      <a:pt x="3875" y="521"/>
                    </a:lnTo>
                    <a:lnTo>
                      <a:pt x="3910" y="499"/>
                    </a:lnTo>
                    <a:lnTo>
                      <a:pt x="3944" y="465"/>
                    </a:lnTo>
                    <a:lnTo>
                      <a:pt x="3979" y="431"/>
                    </a:lnTo>
                    <a:lnTo>
                      <a:pt x="4013" y="397"/>
                    </a:lnTo>
                    <a:lnTo>
                      <a:pt x="4059" y="363"/>
                    </a:lnTo>
                    <a:lnTo>
                      <a:pt x="4094" y="340"/>
                    </a:lnTo>
                    <a:lnTo>
                      <a:pt x="4117" y="306"/>
                    </a:lnTo>
                    <a:lnTo>
                      <a:pt x="4140" y="272"/>
                    </a:lnTo>
                    <a:lnTo>
                      <a:pt x="4163" y="227"/>
                    </a:lnTo>
                    <a:lnTo>
                      <a:pt x="4197" y="204"/>
                    </a:lnTo>
                    <a:lnTo>
                      <a:pt x="4232" y="181"/>
                    </a:lnTo>
                    <a:lnTo>
                      <a:pt x="4266" y="159"/>
                    </a:lnTo>
                    <a:lnTo>
                      <a:pt x="4301" y="147"/>
                    </a:lnTo>
                    <a:lnTo>
                      <a:pt x="4335" y="125"/>
                    </a:lnTo>
                    <a:lnTo>
                      <a:pt x="4370" y="113"/>
                    </a:lnTo>
                    <a:lnTo>
                      <a:pt x="4404" y="91"/>
                    </a:lnTo>
                    <a:lnTo>
                      <a:pt x="4439" y="68"/>
                    </a:lnTo>
                    <a:lnTo>
                      <a:pt x="4473" y="57"/>
                    </a:lnTo>
                    <a:lnTo>
                      <a:pt x="4508" y="23"/>
                    </a:lnTo>
                    <a:lnTo>
                      <a:pt x="4542" y="0"/>
                    </a:lnTo>
                  </a:path>
                </a:pathLst>
              </a:custGeom>
              <a:noFill/>
              <a:ln w="76200" cap="rnd" cmpd="sng">
                <a:solidFill>
                  <a:srgbClr val="004100"/>
                </a:solidFill>
                <a:prstDash val="solid"/>
                <a:round/>
                <a:headEnd type="none" w="med" len="med"/>
                <a:tailEnd type="none" w="med" len="med"/>
              </a:ln>
            </p:spPr>
            <p:txBody>
              <a:bodyPr/>
              <a:lstStyle/>
              <a:p>
                <a:endParaRPr lang="en-US"/>
              </a:p>
            </p:txBody>
          </p:sp>
          <p:sp>
            <p:nvSpPr>
              <p:cNvPr id="27" name="Rectangle 26"/>
              <p:cNvSpPr>
                <a:spLocks noChangeArrowheads="1"/>
              </p:cNvSpPr>
              <p:nvPr/>
            </p:nvSpPr>
            <p:spPr bwMode="auto">
              <a:xfrm>
                <a:off x="1136" y="2389"/>
                <a:ext cx="933" cy="209"/>
              </a:xfrm>
              <a:prstGeom prst="rect">
                <a:avLst/>
              </a:prstGeom>
              <a:noFill/>
              <a:ln w="12700">
                <a:noFill/>
                <a:miter lim="800000"/>
                <a:headEnd/>
                <a:tailEnd/>
              </a:ln>
              <a:effectLst/>
            </p:spPr>
            <p:txBody>
              <a:bodyPr wrap="none" lIns="91678" tIns="45005" rIns="91678" bIns="45005">
                <a:spAutoFit/>
              </a:bodyPr>
              <a:lstStyle/>
              <a:p>
                <a:pPr defTabSz="901700" eaLnBrk="0" fontAlgn="auto" hangingPunct="0">
                  <a:spcBef>
                    <a:spcPts val="0"/>
                  </a:spcBef>
                  <a:spcAft>
                    <a:spcPts val="0"/>
                  </a:spcAft>
                  <a:defRPr/>
                </a:pPr>
                <a:r>
                  <a:rPr lang="en-US" sz="900">
                    <a:effectLst>
                      <a:outerShdw blurRad="38100" dist="38100" dir="2700000" algn="tl">
                        <a:srgbClr val="FFFFFF"/>
                      </a:outerShdw>
                    </a:effectLst>
                    <a:latin typeface="+mn-lt"/>
                    <a:cs typeface="+mn-cs"/>
                  </a:rPr>
                  <a:t>ROUTE DIAMOND</a:t>
                </a:r>
              </a:p>
            </p:txBody>
          </p:sp>
          <p:grpSp>
            <p:nvGrpSpPr>
              <p:cNvPr id="4131" name="Group 27"/>
              <p:cNvGrpSpPr>
                <a:grpSpLocks/>
              </p:cNvGrpSpPr>
              <p:nvPr/>
            </p:nvGrpSpPr>
            <p:grpSpPr bwMode="auto">
              <a:xfrm>
                <a:off x="541" y="1852"/>
                <a:ext cx="220" cy="298"/>
                <a:chOff x="400" y="2108"/>
                <a:chExt cx="212" cy="364"/>
              </a:xfrm>
            </p:grpSpPr>
            <p:sp>
              <p:nvSpPr>
                <p:cNvPr id="4151" name="AutoShape 28"/>
                <p:cNvSpPr>
                  <a:spLocks noChangeArrowheads="1"/>
                </p:cNvSpPr>
                <p:nvPr/>
              </p:nvSpPr>
              <p:spPr bwMode="auto">
                <a:xfrm rot="16200000" flipH="1">
                  <a:off x="340" y="2200"/>
                  <a:ext cx="332" cy="212"/>
                </a:xfrm>
                <a:prstGeom prst="homePlate">
                  <a:avLst>
                    <a:gd name="adj" fmla="val 52201"/>
                  </a:avLst>
                </a:prstGeom>
                <a:solidFill>
                  <a:srgbClr val="FFFFFF"/>
                </a:solidFill>
                <a:ln w="12700">
                  <a:solidFill>
                    <a:schemeClr val="tx1"/>
                  </a:solidFill>
                  <a:miter lim="800000"/>
                  <a:headEnd/>
                  <a:tailEnd/>
                </a:ln>
              </p:spPr>
              <p:txBody>
                <a:bodyPr wrap="none" anchor="ctr"/>
                <a:lstStyle/>
                <a:p>
                  <a:endParaRPr lang="en-US">
                    <a:latin typeface="Calibri" pitchFamily="34" charset="0"/>
                  </a:endParaRPr>
                </a:p>
              </p:txBody>
            </p:sp>
            <p:sp>
              <p:nvSpPr>
                <p:cNvPr id="4152" name="Rectangle 29"/>
                <p:cNvSpPr>
                  <a:spLocks noChangeArrowheads="1"/>
                </p:cNvSpPr>
                <p:nvPr/>
              </p:nvSpPr>
              <p:spPr bwMode="auto">
                <a:xfrm>
                  <a:off x="408" y="2108"/>
                  <a:ext cx="194" cy="325"/>
                </a:xfrm>
                <a:prstGeom prst="rect">
                  <a:avLst/>
                </a:prstGeom>
                <a:noFill/>
                <a:ln w="12700">
                  <a:noFill/>
                  <a:miter lim="800000"/>
                  <a:headEnd/>
                  <a:tailEnd/>
                </a:ln>
              </p:spPr>
              <p:txBody>
                <a:bodyPr wrap="none" lIns="91678" tIns="45005" rIns="91678" bIns="45005">
                  <a:spAutoFit/>
                </a:bodyPr>
                <a:lstStyle/>
                <a:p>
                  <a:pPr algn="ctr" defTabSz="901700" eaLnBrk="0" hangingPunct="0"/>
                  <a:r>
                    <a:rPr lang="en-US" sz="1000" dirty="0">
                      <a:latin typeface="Calibri" pitchFamily="34" charset="0"/>
                    </a:rPr>
                    <a:t>CP</a:t>
                  </a:r>
                </a:p>
                <a:p>
                  <a:pPr algn="ctr" defTabSz="901700" eaLnBrk="0" hangingPunct="0"/>
                  <a:r>
                    <a:rPr lang="en-US" sz="1000" dirty="0">
                      <a:latin typeface="Calibri" pitchFamily="34" charset="0"/>
                    </a:rPr>
                    <a:t>1</a:t>
                  </a:r>
                </a:p>
              </p:txBody>
            </p:sp>
          </p:grpSp>
          <p:grpSp>
            <p:nvGrpSpPr>
              <p:cNvPr id="4132" name="Group 30"/>
              <p:cNvGrpSpPr>
                <a:grpSpLocks/>
              </p:cNvGrpSpPr>
              <p:nvPr/>
            </p:nvGrpSpPr>
            <p:grpSpPr bwMode="auto">
              <a:xfrm>
                <a:off x="2437" y="1680"/>
                <a:ext cx="221" cy="307"/>
                <a:chOff x="2227" y="1906"/>
                <a:chExt cx="214" cy="376"/>
              </a:xfrm>
            </p:grpSpPr>
            <p:sp>
              <p:nvSpPr>
                <p:cNvPr id="4149" name="AutoShape 31"/>
                <p:cNvSpPr>
                  <a:spLocks noChangeArrowheads="1"/>
                </p:cNvSpPr>
                <p:nvPr/>
              </p:nvSpPr>
              <p:spPr bwMode="auto">
                <a:xfrm rot="16200000" flipH="1">
                  <a:off x="2168" y="1995"/>
                  <a:ext cx="332" cy="214"/>
                </a:xfrm>
                <a:prstGeom prst="homePlate">
                  <a:avLst>
                    <a:gd name="adj" fmla="val 51713"/>
                  </a:avLst>
                </a:prstGeom>
                <a:solidFill>
                  <a:srgbClr val="FFFFFF"/>
                </a:solidFill>
                <a:ln w="12700">
                  <a:solidFill>
                    <a:schemeClr val="tx1"/>
                  </a:solidFill>
                  <a:miter lim="800000"/>
                  <a:headEnd/>
                  <a:tailEnd/>
                </a:ln>
              </p:spPr>
              <p:txBody>
                <a:bodyPr wrap="none" anchor="ctr"/>
                <a:lstStyle/>
                <a:p>
                  <a:endParaRPr lang="en-US">
                    <a:latin typeface="Calibri" pitchFamily="34" charset="0"/>
                  </a:endParaRPr>
                </a:p>
              </p:txBody>
            </p:sp>
            <p:sp>
              <p:nvSpPr>
                <p:cNvPr id="4150" name="Rectangle 32"/>
                <p:cNvSpPr>
                  <a:spLocks noChangeArrowheads="1"/>
                </p:cNvSpPr>
                <p:nvPr/>
              </p:nvSpPr>
              <p:spPr bwMode="auto">
                <a:xfrm>
                  <a:off x="2229" y="1906"/>
                  <a:ext cx="212" cy="376"/>
                </a:xfrm>
                <a:prstGeom prst="rect">
                  <a:avLst/>
                </a:prstGeom>
                <a:noFill/>
                <a:ln w="12700">
                  <a:noFill/>
                  <a:miter lim="800000"/>
                  <a:headEnd/>
                  <a:tailEnd/>
                </a:ln>
              </p:spPr>
              <p:txBody>
                <a:bodyPr wrap="none" lIns="91678" tIns="45005" rIns="91678" bIns="45005">
                  <a:spAutoFit/>
                </a:bodyPr>
                <a:lstStyle/>
                <a:p>
                  <a:pPr algn="ctr" defTabSz="901700" eaLnBrk="0" hangingPunct="0"/>
                  <a:r>
                    <a:rPr lang="en-US" sz="1200" dirty="0">
                      <a:latin typeface="Calibri" pitchFamily="34" charset="0"/>
                    </a:rPr>
                    <a:t>CP</a:t>
                  </a:r>
                </a:p>
                <a:p>
                  <a:pPr algn="ctr" defTabSz="901700" eaLnBrk="0" hangingPunct="0"/>
                  <a:r>
                    <a:rPr lang="en-US" sz="1200" dirty="0">
                      <a:latin typeface="Calibri" pitchFamily="34" charset="0"/>
                    </a:rPr>
                    <a:t>2</a:t>
                  </a:r>
                </a:p>
              </p:txBody>
            </p:sp>
          </p:grpSp>
          <p:grpSp>
            <p:nvGrpSpPr>
              <p:cNvPr id="4133" name="Group 33"/>
              <p:cNvGrpSpPr>
                <a:grpSpLocks/>
              </p:cNvGrpSpPr>
              <p:nvPr/>
            </p:nvGrpSpPr>
            <p:grpSpPr bwMode="auto">
              <a:xfrm>
                <a:off x="3829" y="1017"/>
                <a:ext cx="222" cy="276"/>
                <a:chOff x="3561" y="1093"/>
                <a:chExt cx="214" cy="337"/>
              </a:xfrm>
            </p:grpSpPr>
            <p:sp>
              <p:nvSpPr>
                <p:cNvPr id="4147" name="AutoShape 34"/>
                <p:cNvSpPr>
                  <a:spLocks noChangeArrowheads="1"/>
                </p:cNvSpPr>
                <p:nvPr/>
              </p:nvSpPr>
              <p:spPr bwMode="auto">
                <a:xfrm rot="16200000" flipH="1">
                  <a:off x="3502" y="1157"/>
                  <a:ext cx="332" cy="214"/>
                </a:xfrm>
                <a:prstGeom prst="homePlate">
                  <a:avLst>
                    <a:gd name="adj" fmla="val 51713"/>
                  </a:avLst>
                </a:prstGeom>
                <a:solidFill>
                  <a:srgbClr val="FFFFFF"/>
                </a:solidFill>
                <a:ln w="12700">
                  <a:solidFill>
                    <a:schemeClr val="tx1"/>
                  </a:solidFill>
                  <a:miter lim="800000"/>
                  <a:headEnd/>
                  <a:tailEnd/>
                </a:ln>
              </p:spPr>
              <p:txBody>
                <a:bodyPr wrap="none" anchor="ctr"/>
                <a:lstStyle/>
                <a:p>
                  <a:endParaRPr lang="en-US">
                    <a:latin typeface="Calibri" pitchFamily="34" charset="0"/>
                  </a:endParaRPr>
                </a:p>
              </p:txBody>
            </p:sp>
            <p:sp>
              <p:nvSpPr>
                <p:cNvPr id="4148" name="Rectangle 35"/>
                <p:cNvSpPr>
                  <a:spLocks noChangeArrowheads="1"/>
                </p:cNvSpPr>
                <p:nvPr/>
              </p:nvSpPr>
              <p:spPr bwMode="auto">
                <a:xfrm>
                  <a:off x="3568" y="1093"/>
                  <a:ext cx="194" cy="325"/>
                </a:xfrm>
                <a:prstGeom prst="rect">
                  <a:avLst/>
                </a:prstGeom>
                <a:noFill/>
                <a:ln w="12700">
                  <a:noFill/>
                  <a:miter lim="800000"/>
                  <a:headEnd/>
                  <a:tailEnd/>
                </a:ln>
              </p:spPr>
              <p:txBody>
                <a:bodyPr wrap="none" lIns="91678" tIns="45005" rIns="91678" bIns="45005">
                  <a:spAutoFit/>
                </a:bodyPr>
                <a:lstStyle/>
                <a:p>
                  <a:pPr algn="ctr" defTabSz="901700" eaLnBrk="0" hangingPunct="0"/>
                  <a:r>
                    <a:rPr lang="en-US" sz="1000" dirty="0">
                      <a:latin typeface="Calibri" pitchFamily="34" charset="0"/>
                    </a:rPr>
                    <a:t>CP</a:t>
                  </a:r>
                </a:p>
                <a:p>
                  <a:pPr algn="ctr" defTabSz="901700" eaLnBrk="0" hangingPunct="0"/>
                  <a:r>
                    <a:rPr lang="en-US" sz="1000" dirty="0">
                      <a:latin typeface="Calibri" pitchFamily="34" charset="0"/>
                    </a:rPr>
                    <a:t>3</a:t>
                  </a:r>
                </a:p>
              </p:txBody>
            </p:sp>
          </p:grpSp>
          <p:grpSp>
            <p:nvGrpSpPr>
              <p:cNvPr id="4134" name="Group 36"/>
              <p:cNvGrpSpPr>
                <a:grpSpLocks/>
              </p:cNvGrpSpPr>
              <p:nvPr/>
            </p:nvGrpSpPr>
            <p:grpSpPr bwMode="auto">
              <a:xfrm>
                <a:off x="3716" y="2285"/>
                <a:ext cx="263" cy="424"/>
                <a:chOff x="3460" y="2640"/>
                <a:chExt cx="253" cy="518"/>
              </a:xfrm>
            </p:grpSpPr>
            <p:sp>
              <p:nvSpPr>
                <p:cNvPr id="4145" name="AutoShape 37"/>
                <p:cNvSpPr>
                  <a:spLocks noChangeArrowheads="1"/>
                </p:cNvSpPr>
                <p:nvPr/>
              </p:nvSpPr>
              <p:spPr bwMode="auto">
                <a:xfrm rot="10800000" flipH="1">
                  <a:off x="3477" y="2905"/>
                  <a:ext cx="222" cy="253"/>
                </a:xfrm>
                <a:prstGeom prst="triangle">
                  <a:avLst>
                    <a:gd name="adj" fmla="val 49986"/>
                  </a:avLst>
                </a:prstGeom>
                <a:solidFill>
                  <a:srgbClr val="000000"/>
                </a:solidFill>
                <a:ln w="12700">
                  <a:solidFill>
                    <a:schemeClr val="tx1"/>
                  </a:solidFill>
                  <a:miter lim="800000"/>
                  <a:headEnd/>
                  <a:tailEnd/>
                </a:ln>
              </p:spPr>
              <p:txBody>
                <a:bodyPr wrap="none" anchor="ctr"/>
                <a:lstStyle/>
                <a:p>
                  <a:endParaRPr lang="en-US">
                    <a:latin typeface="Calibri" pitchFamily="34" charset="0"/>
                  </a:endParaRPr>
                </a:p>
              </p:txBody>
            </p:sp>
            <p:sp>
              <p:nvSpPr>
                <p:cNvPr id="4146" name="Oval 38"/>
                <p:cNvSpPr>
                  <a:spLocks noChangeArrowheads="1"/>
                </p:cNvSpPr>
                <p:nvPr/>
              </p:nvSpPr>
              <p:spPr bwMode="auto">
                <a:xfrm>
                  <a:off x="3460" y="2640"/>
                  <a:ext cx="253" cy="371"/>
                </a:xfrm>
                <a:prstGeom prst="ellipse">
                  <a:avLst/>
                </a:prstGeom>
                <a:solidFill>
                  <a:srgbClr val="FFFFFF"/>
                </a:solidFill>
                <a:ln w="12700">
                  <a:solidFill>
                    <a:schemeClr val="tx1"/>
                  </a:solidFill>
                  <a:round/>
                  <a:headEnd/>
                  <a:tailEnd/>
                </a:ln>
              </p:spPr>
              <p:txBody>
                <a:bodyPr lIns="0" tIns="0" rIns="0" bIns="0" anchor="ctr" anchorCtr="1">
                  <a:spAutoFit/>
                </a:bodyPr>
                <a:lstStyle/>
                <a:p>
                  <a:pPr algn="ctr" defTabSz="901700" eaLnBrk="0" hangingPunct="0"/>
                  <a:r>
                    <a:rPr lang="en-US" sz="1050" dirty="0">
                      <a:latin typeface="Calibri" pitchFamily="34" charset="0"/>
                    </a:rPr>
                    <a:t>NAI</a:t>
                  </a:r>
                </a:p>
                <a:p>
                  <a:pPr algn="ctr" defTabSz="901700" eaLnBrk="0" hangingPunct="0"/>
                  <a:r>
                    <a:rPr lang="en-US" sz="1050" dirty="0">
                      <a:latin typeface="Calibri" pitchFamily="34" charset="0"/>
                    </a:rPr>
                    <a:t>1</a:t>
                  </a:r>
                </a:p>
              </p:txBody>
            </p:sp>
          </p:grpSp>
          <p:grpSp>
            <p:nvGrpSpPr>
              <p:cNvPr id="4135" name="Group 39"/>
              <p:cNvGrpSpPr>
                <a:grpSpLocks/>
              </p:cNvGrpSpPr>
              <p:nvPr/>
            </p:nvGrpSpPr>
            <p:grpSpPr bwMode="auto">
              <a:xfrm>
                <a:off x="4183" y="2006"/>
                <a:ext cx="1170" cy="595"/>
                <a:chOff x="3910" y="2301"/>
                <a:chExt cx="1128" cy="726"/>
              </a:xfrm>
            </p:grpSpPr>
            <p:sp>
              <p:nvSpPr>
                <p:cNvPr id="4142" name="Freeform 40"/>
                <p:cNvSpPr>
                  <a:spLocks/>
                </p:cNvSpPr>
                <p:nvPr/>
              </p:nvSpPr>
              <p:spPr bwMode="auto">
                <a:xfrm>
                  <a:off x="3910" y="2301"/>
                  <a:ext cx="1128" cy="726"/>
                </a:xfrm>
                <a:custGeom>
                  <a:avLst/>
                  <a:gdLst>
                    <a:gd name="T0" fmla="*/ 207 w 1128"/>
                    <a:gd name="T1" fmla="*/ 272 h 726"/>
                    <a:gd name="T2" fmla="*/ 127 w 1128"/>
                    <a:gd name="T3" fmla="*/ 295 h 726"/>
                    <a:gd name="T4" fmla="*/ 58 w 1128"/>
                    <a:gd name="T5" fmla="*/ 351 h 726"/>
                    <a:gd name="T6" fmla="*/ 23 w 1128"/>
                    <a:gd name="T7" fmla="*/ 430 h 726"/>
                    <a:gd name="T8" fmla="*/ 0 w 1128"/>
                    <a:gd name="T9" fmla="*/ 510 h 726"/>
                    <a:gd name="T10" fmla="*/ 0 w 1128"/>
                    <a:gd name="T11" fmla="*/ 578 h 726"/>
                    <a:gd name="T12" fmla="*/ 46 w 1128"/>
                    <a:gd name="T13" fmla="*/ 646 h 726"/>
                    <a:gd name="T14" fmla="*/ 184 w 1128"/>
                    <a:gd name="T15" fmla="*/ 680 h 726"/>
                    <a:gd name="T16" fmla="*/ 288 w 1128"/>
                    <a:gd name="T17" fmla="*/ 702 h 726"/>
                    <a:gd name="T18" fmla="*/ 472 w 1128"/>
                    <a:gd name="T19" fmla="*/ 725 h 726"/>
                    <a:gd name="T20" fmla="*/ 552 w 1128"/>
                    <a:gd name="T21" fmla="*/ 725 h 726"/>
                    <a:gd name="T22" fmla="*/ 621 w 1128"/>
                    <a:gd name="T23" fmla="*/ 702 h 726"/>
                    <a:gd name="T24" fmla="*/ 667 w 1128"/>
                    <a:gd name="T25" fmla="*/ 623 h 726"/>
                    <a:gd name="T26" fmla="*/ 725 w 1128"/>
                    <a:gd name="T27" fmla="*/ 532 h 726"/>
                    <a:gd name="T28" fmla="*/ 794 w 1128"/>
                    <a:gd name="T29" fmla="*/ 498 h 726"/>
                    <a:gd name="T30" fmla="*/ 863 w 1128"/>
                    <a:gd name="T31" fmla="*/ 555 h 726"/>
                    <a:gd name="T32" fmla="*/ 897 w 1128"/>
                    <a:gd name="T33" fmla="*/ 634 h 726"/>
                    <a:gd name="T34" fmla="*/ 943 w 1128"/>
                    <a:gd name="T35" fmla="*/ 680 h 726"/>
                    <a:gd name="T36" fmla="*/ 1024 w 1128"/>
                    <a:gd name="T37" fmla="*/ 646 h 726"/>
                    <a:gd name="T38" fmla="*/ 1081 w 1128"/>
                    <a:gd name="T39" fmla="*/ 578 h 726"/>
                    <a:gd name="T40" fmla="*/ 1116 w 1128"/>
                    <a:gd name="T41" fmla="*/ 498 h 726"/>
                    <a:gd name="T42" fmla="*/ 1127 w 1128"/>
                    <a:gd name="T43" fmla="*/ 408 h 726"/>
                    <a:gd name="T44" fmla="*/ 1104 w 1128"/>
                    <a:gd name="T45" fmla="*/ 317 h 726"/>
                    <a:gd name="T46" fmla="*/ 1070 w 1128"/>
                    <a:gd name="T47" fmla="*/ 181 h 726"/>
                    <a:gd name="T48" fmla="*/ 943 w 1128"/>
                    <a:gd name="T49" fmla="*/ 57 h 726"/>
                    <a:gd name="T50" fmla="*/ 874 w 1128"/>
                    <a:gd name="T51" fmla="*/ 0 h 726"/>
                    <a:gd name="T52" fmla="*/ 805 w 1128"/>
                    <a:gd name="T53" fmla="*/ 0 h 726"/>
                    <a:gd name="T54" fmla="*/ 736 w 1128"/>
                    <a:gd name="T55" fmla="*/ 11 h 726"/>
                    <a:gd name="T56" fmla="*/ 667 w 1128"/>
                    <a:gd name="T57" fmla="*/ 45 h 726"/>
                    <a:gd name="T58" fmla="*/ 587 w 1128"/>
                    <a:gd name="T59" fmla="*/ 79 h 726"/>
                    <a:gd name="T60" fmla="*/ 518 w 1128"/>
                    <a:gd name="T61" fmla="*/ 136 h 726"/>
                    <a:gd name="T62" fmla="*/ 449 w 1128"/>
                    <a:gd name="T63" fmla="*/ 215 h 726"/>
                    <a:gd name="T64" fmla="*/ 380 w 1128"/>
                    <a:gd name="T65" fmla="*/ 249 h 726"/>
                    <a:gd name="T66" fmla="*/ 311 w 1128"/>
                    <a:gd name="T67" fmla="*/ 261 h 7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28"/>
                    <a:gd name="T103" fmla="*/ 0 h 726"/>
                    <a:gd name="T104" fmla="*/ 1128 w 1128"/>
                    <a:gd name="T105" fmla="*/ 726 h 7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28" h="726">
                      <a:moveTo>
                        <a:pt x="276" y="272"/>
                      </a:moveTo>
                      <a:lnTo>
                        <a:pt x="207" y="272"/>
                      </a:lnTo>
                      <a:lnTo>
                        <a:pt x="161" y="283"/>
                      </a:lnTo>
                      <a:lnTo>
                        <a:pt x="127" y="295"/>
                      </a:lnTo>
                      <a:lnTo>
                        <a:pt x="92" y="317"/>
                      </a:lnTo>
                      <a:lnTo>
                        <a:pt x="58" y="351"/>
                      </a:lnTo>
                      <a:lnTo>
                        <a:pt x="35" y="385"/>
                      </a:lnTo>
                      <a:lnTo>
                        <a:pt x="23" y="430"/>
                      </a:lnTo>
                      <a:lnTo>
                        <a:pt x="0" y="476"/>
                      </a:lnTo>
                      <a:lnTo>
                        <a:pt x="0" y="510"/>
                      </a:lnTo>
                      <a:lnTo>
                        <a:pt x="0" y="544"/>
                      </a:lnTo>
                      <a:lnTo>
                        <a:pt x="0" y="578"/>
                      </a:lnTo>
                      <a:lnTo>
                        <a:pt x="12" y="612"/>
                      </a:lnTo>
                      <a:lnTo>
                        <a:pt x="46" y="646"/>
                      </a:lnTo>
                      <a:lnTo>
                        <a:pt x="92" y="668"/>
                      </a:lnTo>
                      <a:lnTo>
                        <a:pt x="184" y="680"/>
                      </a:lnTo>
                      <a:lnTo>
                        <a:pt x="253" y="691"/>
                      </a:lnTo>
                      <a:lnTo>
                        <a:pt x="288" y="702"/>
                      </a:lnTo>
                      <a:lnTo>
                        <a:pt x="380" y="702"/>
                      </a:lnTo>
                      <a:lnTo>
                        <a:pt x="472" y="725"/>
                      </a:lnTo>
                      <a:lnTo>
                        <a:pt x="518" y="725"/>
                      </a:lnTo>
                      <a:lnTo>
                        <a:pt x="552" y="725"/>
                      </a:lnTo>
                      <a:lnTo>
                        <a:pt x="587" y="725"/>
                      </a:lnTo>
                      <a:lnTo>
                        <a:pt x="621" y="702"/>
                      </a:lnTo>
                      <a:lnTo>
                        <a:pt x="644" y="657"/>
                      </a:lnTo>
                      <a:lnTo>
                        <a:pt x="667" y="623"/>
                      </a:lnTo>
                      <a:lnTo>
                        <a:pt x="702" y="578"/>
                      </a:lnTo>
                      <a:lnTo>
                        <a:pt x="725" y="532"/>
                      </a:lnTo>
                      <a:lnTo>
                        <a:pt x="759" y="510"/>
                      </a:lnTo>
                      <a:lnTo>
                        <a:pt x="794" y="498"/>
                      </a:lnTo>
                      <a:lnTo>
                        <a:pt x="828" y="521"/>
                      </a:lnTo>
                      <a:lnTo>
                        <a:pt x="863" y="555"/>
                      </a:lnTo>
                      <a:lnTo>
                        <a:pt x="874" y="589"/>
                      </a:lnTo>
                      <a:lnTo>
                        <a:pt x="897" y="634"/>
                      </a:lnTo>
                      <a:lnTo>
                        <a:pt x="897" y="668"/>
                      </a:lnTo>
                      <a:lnTo>
                        <a:pt x="943" y="680"/>
                      </a:lnTo>
                      <a:lnTo>
                        <a:pt x="989" y="657"/>
                      </a:lnTo>
                      <a:lnTo>
                        <a:pt x="1024" y="646"/>
                      </a:lnTo>
                      <a:lnTo>
                        <a:pt x="1058" y="623"/>
                      </a:lnTo>
                      <a:lnTo>
                        <a:pt x="1081" y="578"/>
                      </a:lnTo>
                      <a:lnTo>
                        <a:pt x="1104" y="544"/>
                      </a:lnTo>
                      <a:lnTo>
                        <a:pt x="1116" y="498"/>
                      </a:lnTo>
                      <a:lnTo>
                        <a:pt x="1127" y="453"/>
                      </a:lnTo>
                      <a:lnTo>
                        <a:pt x="1127" y="408"/>
                      </a:lnTo>
                      <a:lnTo>
                        <a:pt x="1116" y="363"/>
                      </a:lnTo>
                      <a:lnTo>
                        <a:pt x="1104" y="317"/>
                      </a:lnTo>
                      <a:lnTo>
                        <a:pt x="1081" y="249"/>
                      </a:lnTo>
                      <a:lnTo>
                        <a:pt x="1070" y="181"/>
                      </a:lnTo>
                      <a:lnTo>
                        <a:pt x="978" y="91"/>
                      </a:lnTo>
                      <a:lnTo>
                        <a:pt x="943" y="57"/>
                      </a:lnTo>
                      <a:lnTo>
                        <a:pt x="909" y="34"/>
                      </a:lnTo>
                      <a:lnTo>
                        <a:pt x="874" y="0"/>
                      </a:lnTo>
                      <a:lnTo>
                        <a:pt x="840" y="0"/>
                      </a:lnTo>
                      <a:lnTo>
                        <a:pt x="805" y="0"/>
                      </a:lnTo>
                      <a:lnTo>
                        <a:pt x="771" y="11"/>
                      </a:lnTo>
                      <a:lnTo>
                        <a:pt x="736" y="11"/>
                      </a:lnTo>
                      <a:lnTo>
                        <a:pt x="702" y="34"/>
                      </a:lnTo>
                      <a:lnTo>
                        <a:pt x="667" y="45"/>
                      </a:lnTo>
                      <a:lnTo>
                        <a:pt x="621" y="57"/>
                      </a:lnTo>
                      <a:lnTo>
                        <a:pt x="587" y="79"/>
                      </a:lnTo>
                      <a:lnTo>
                        <a:pt x="552" y="102"/>
                      </a:lnTo>
                      <a:lnTo>
                        <a:pt x="518" y="136"/>
                      </a:lnTo>
                      <a:lnTo>
                        <a:pt x="483" y="170"/>
                      </a:lnTo>
                      <a:lnTo>
                        <a:pt x="449" y="215"/>
                      </a:lnTo>
                      <a:lnTo>
                        <a:pt x="414" y="238"/>
                      </a:lnTo>
                      <a:lnTo>
                        <a:pt x="380" y="249"/>
                      </a:lnTo>
                      <a:lnTo>
                        <a:pt x="345" y="261"/>
                      </a:lnTo>
                      <a:lnTo>
                        <a:pt x="311" y="261"/>
                      </a:lnTo>
                      <a:lnTo>
                        <a:pt x="276" y="272"/>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4143" name="Freeform 41"/>
                <p:cNvSpPr>
                  <a:spLocks/>
                </p:cNvSpPr>
                <p:nvPr/>
              </p:nvSpPr>
              <p:spPr bwMode="auto">
                <a:xfrm>
                  <a:off x="3991" y="2403"/>
                  <a:ext cx="1001" cy="567"/>
                </a:xfrm>
                <a:custGeom>
                  <a:avLst/>
                  <a:gdLst>
                    <a:gd name="T0" fmla="*/ 184 w 1001"/>
                    <a:gd name="T1" fmla="*/ 212 h 567"/>
                    <a:gd name="T2" fmla="*/ 112 w 1001"/>
                    <a:gd name="T3" fmla="*/ 230 h 567"/>
                    <a:gd name="T4" fmla="*/ 51 w 1001"/>
                    <a:gd name="T5" fmla="*/ 274 h 567"/>
                    <a:gd name="T6" fmla="*/ 20 w 1001"/>
                    <a:gd name="T7" fmla="*/ 336 h 567"/>
                    <a:gd name="T8" fmla="*/ 0 w 1001"/>
                    <a:gd name="T9" fmla="*/ 398 h 567"/>
                    <a:gd name="T10" fmla="*/ 0 w 1001"/>
                    <a:gd name="T11" fmla="*/ 451 h 567"/>
                    <a:gd name="T12" fmla="*/ 41 w 1001"/>
                    <a:gd name="T13" fmla="*/ 504 h 567"/>
                    <a:gd name="T14" fmla="*/ 163 w 1001"/>
                    <a:gd name="T15" fmla="*/ 531 h 567"/>
                    <a:gd name="T16" fmla="*/ 255 w 1001"/>
                    <a:gd name="T17" fmla="*/ 548 h 567"/>
                    <a:gd name="T18" fmla="*/ 418 w 1001"/>
                    <a:gd name="T19" fmla="*/ 566 h 567"/>
                    <a:gd name="T20" fmla="*/ 490 w 1001"/>
                    <a:gd name="T21" fmla="*/ 566 h 567"/>
                    <a:gd name="T22" fmla="*/ 551 w 1001"/>
                    <a:gd name="T23" fmla="*/ 548 h 567"/>
                    <a:gd name="T24" fmla="*/ 592 w 1001"/>
                    <a:gd name="T25" fmla="*/ 486 h 567"/>
                    <a:gd name="T26" fmla="*/ 643 w 1001"/>
                    <a:gd name="T27" fmla="*/ 416 h 567"/>
                    <a:gd name="T28" fmla="*/ 704 w 1001"/>
                    <a:gd name="T29" fmla="*/ 389 h 567"/>
                    <a:gd name="T30" fmla="*/ 765 w 1001"/>
                    <a:gd name="T31" fmla="*/ 433 h 567"/>
                    <a:gd name="T32" fmla="*/ 796 w 1001"/>
                    <a:gd name="T33" fmla="*/ 495 h 567"/>
                    <a:gd name="T34" fmla="*/ 837 w 1001"/>
                    <a:gd name="T35" fmla="*/ 531 h 567"/>
                    <a:gd name="T36" fmla="*/ 908 w 1001"/>
                    <a:gd name="T37" fmla="*/ 504 h 567"/>
                    <a:gd name="T38" fmla="*/ 959 w 1001"/>
                    <a:gd name="T39" fmla="*/ 451 h 567"/>
                    <a:gd name="T40" fmla="*/ 990 w 1001"/>
                    <a:gd name="T41" fmla="*/ 389 h 567"/>
                    <a:gd name="T42" fmla="*/ 1000 w 1001"/>
                    <a:gd name="T43" fmla="*/ 318 h 567"/>
                    <a:gd name="T44" fmla="*/ 980 w 1001"/>
                    <a:gd name="T45" fmla="*/ 248 h 567"/>
                    <a:gd name="T46" fmla="*/ 949 w 1001"/>
                    <a:gd name="T47" fmla="*/ 142 h 567"/>
                    <a:gd name="T48" fmla="*/ 837 w 1001"/>
                    <a:gd name="T49" fmla="*/ 44 h 567"/>
                    <a:gd name="T50" fmla="*/ 776 w 1001"/>
                    <a:gd name="T51" fmla="*/ 0 h 567"/>
                    <a:gd name="T52" fmla="*/ 714 w 1001"/>
                    <a:gd name="T53" fmla="*/ 0 h 567"/>
                    <a:gd name="T54" fmla="*/ 653 w 1001"/>
                    <a:gd name="T55" fmla="*/ 9 h 567"/>
                    <a:gd name="T56" fmla="*/ 592 w 1001"/>
                    <a:gd name="T57" fmla="*/ 35 h 567"/>
                    <a:gd name="T58" fmla="*/ 520 w 1001"/>
                    <a:gd name="T59" fmla="*/ 62 h 567"/>
                    <a:gd name="T60" fmla="*/ 459 w 1001"/>
                    <a:gd name="T61" fmla="*/ 106 h 567"/>
                    <a:gd name="T62" fmla="*/ 398 w 1001"/>
                    <a:gd name="T63" fmla="*/ 168 h 567"/>
                    <a:gd name="T64" fmla="*/ 337 w 1001"/>
                    <a:gd name="T65" fmla="*/ 195 h 567"/>
                    <a:gd name="T66" fmla="*/ 276 w 1001"/>
                    <a:gd name="T67" fmla="*/ 203 h 5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1"/>
                    <a:gd name="T103" fmla="*/ 0 h 567"/>
                    <a:gd name="T104" fmla="*/ 1001 w 1001"/>
                    <a:gd name="T105" fmla="*/ 567 h 5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1" h="567">
                      <a:moveTo>
                        <a:pt x="245" y="212"/>
                      </a:moveTo>
                      <a:lnTo>
                        <a:pt x="184" y="212"/>
                      </a:lnTo>
                      <a:lnTo>
                        <a:pt x="143" y="221"/>
                      </a:lnTo>
                      <a:lnTo>
                        <a:pt x="112" y="230"/>
                      </a:lnTo>
                      <a:lnTo>
                        <a:pt x="82" y="248"/>
                      </a:lnTo>
                      <a:lnTo>
                        <a:pt x="51" y="274"/>
                      </a:lnTo>
                      <a:lnTo>
                        <a:pt x="31" y="301"/>
                      </a:lnTo>
                      <a:lnTo>
                        <a:pt x="20" y="336"/>
                      </a:lnTo>
                      <a:lnTo>
                        <a:pt x="0" y="371"/>
                      </a:lnTo>
                      <a:lnTo>
                        <a:pt x="0" y="398"/>
                      </a:lnTo>
                      <a:lnTo>
                        <a:pt x="0" y="425"/>
                      </a:lnTo>
                      <a:lnTo>
                        <a:pt x="0" y="451"/>
                      </a:lnTo>
                      <a:lnTo>
                        <a:pt x="10" y="478"/>
                      </a:lnTo>
                      <a:lnTo>
                        <a:pt x="41" y="504"/>
                      </a:lnTo>
                      <a:lnTo>
                        <a:pt x="82" y="522"/>
                      </a:lnTo>
                      <a:lnTo>
                        <a:pt x="163" y="531"/>
                      </a:lnTo>
                      <a:lnTo>
                        <a:pt x="224" y="539"/>
                      </a:lnTo>
                      <a:lnTo>
                        <a:pt x="255" y="548"/>
                      </a:lnTo>
                      <a:lnTo>
                        <a:pt x="337" y="548"/>
                      </a:lnTo>
                      <a:lnTo>
                        <a:pt x="418" y="566"/>
                      </a:lnTo>
                      <a:lnTo>
                        <a:pt x="459" y="566"/>
                      </a:lnTo>
                      <a:lnTo>
                        <a:pt x="490" y="566"/>
                      </a:lnTo>
                      <a:lnTo>
                        <a:pt x="520" y="566"/>
                      </a:lnTo>
                      <a:lnTo>
                        <a:pt x="551" y="548"/>
                      </a:lnTo>
                      <a:lnTo>
                        <a:pt x="571" y="513"/>
                      </a:lnTo>
                      <a:lnTo>
                        <a:pt x="592" y="486"/>
                      </a:lnTo>
                      <a:lnTo>
                        <a:pt x="622" y="451"/>
                      </a:lnTo>
                      <a:lnTo>
                        <a:pt x="643" y="416"/>
                      </a:lnTo>
                      <a:lnTo>
                        <a:pt x="673" y="398"/>
                      </a:lnTo>
                      <a:lnTo>
                        <a:pt x="704" y="389"/>
                      </a:lnTo>
                      <a:lnTo>
                        <a:pt x="735" y="407"/>
                      </a:lnTo>
                      <a:lnTo>
                        <a:pt x="765" y="433"/>
                      </a:lnTo>
                      <a:lnTo>
                        <a:pt x="776" y="460"/>
                      </a:lnTo>
                      <a:lnTo>
                        <a:pt x="796" y="495"/>
                      </a:lnTo>
                      <a:lnTo>
                        <a:pt x="796" y="522"/>
                      </a:lnTo>
                      <a:lnTo>
                        <a:pt x="837" y="531"/>
                      </a:lnTo>
                      <a:lnTo>
                        <a:pt x="878" y="513"/>
                      </a:lnTo>
                      <a:lnTo>
                        <a:pt x="908" y="504"/>
                      </a:lnTo>
                      <a:lnTo>
                        <a:pt x="939" y="486"/>
                      </a:lnTo>
                      <a:lnTo>
                        <a:pt x="959" y="451"/>
                      </a:lnTo>
                      <a:lnTo>
                        <a:pt x="980" y="425"/>
                      </a:lnTo>
                      <a:lnTo>
                        <a:pt x="990" y="389"/>
                      </a:lnTo>
                      <a:lnTo>
                        <a:pt x="1000" y="354"/>
                      </a:lnTo>
                      <a:lnTo>
                        <a:pt x="1000" y="318"/>
                      </a:lnTo>
                      <a:lnTo>
                        <a:pt x="990" y="283"/>
                      </a:lnTo>
                      <a:lnTo>
                        <a:pt x="980" y="248"/>
                      </a:lnTo>
                      <a:lnTo>
                        <a:pt x="959" y="195"/>
                      </a:lnTo>
                      <a:lnTo>
                        <a:pt x="949" y="142"/>
                      </a:lnTo>
                      <a:lnTo>
                        <a:pt x="867" y="71"/>
                      </a:lnTo>
                      <a:lnTo>
                        <a:pt x="837" y="44"/>
                      </a:lnTo>
                      <a:lnTo>
                        <a:pt x="806" y="27"/>
                      </a:lnTo>
                      <a:lnTo>
                        <a:pt x="776" y="0"/>
                      </a:lnTo>
                      <a:lnTo>
                        <a:pt x="745" y="0"/>
                      </a:lnTo>
                      <a:lnTo>
                        <a:pt x="714" y="0"/>
                      </a:lnTo>
                      <a:lnTo>
                        <a:pt x="684" y="9"/>
                      </a:lnTo>
                      <a:lnTo>
                        <a:pt x="653" y="9"/>
                      </a:lnTo>
                      <a:lnTo>
                        <a:pt x="622" y="27"/>
                      </a:lnTo>
                      <a:lnTo>
                        <a:pt x="592" y="35"/>
                      </a:lnTo>
                      <a:lnTo>
                        <a:pt x="551" y="44"/>
                      </a:lnTo>
                      <a:lnTo>
                        <a:pt x="520" y="62"/>
                      </a:lnTo>
                      <a:lnTo>
                        <a:pt x="490" y="80"/>
                      </a:lnTo>
                      <a:lnTo>
                        <a:pt x="459" y="106"/>
                      </a:lnTo>
                      <a:lnTo>
                        <a:pt x="429" y="133"/>
                      </a:lnTo>
                      <a:lnTo>
                        <a:pt x="398" y="168"/>
                      </a:lnTo>
                      <a:lnTo>
                        <a:pt x="367" y="186"/>
                      </a:lnTo>
                      <a:lnTo>
                        <a:pt x="337" y="195"/>
                      </a:lnTo>
                      <a:lnTo>
                        <a:pt x="306" y="203"/>
                      </a:lnTo>
                      <a:lnTo>
                        <a:pt x="276" y="203"/>
                      </a:lnTo>
                      <a:lnTo>
                        <a:pt x="245" y="212"/>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4144" name="Freeform 42"/>
                <p:cNvSpPr>
                  <a:spLocks/>
                </p:cNvSpPr>
                <p:nvPr/>
              </p:nvSpPr>
              <p:spPr bwMode="auto">
                <a:xfrm>
                  <a:off x="4140" y="2505"/>
                  <a:ext cx="829" cy="307"/>
                </a:xfrm>
                <a:custGeom>
                  <a:avLst/>
                  <a:gdLst>
                    <a:gd name="T0" fmla="*/ 152 w 829"/>
                    <a:gd name="T1" fmla="*/ 115 h 307"/>
                    <a:gd name="T2" fmla="*/ 93 w 829"/>
                    <a:gd name="T3" fmla="*/ 124 h 307"/>
                    <a:gd name="T4" fmla="*/ 42 w 829"/>
                    <a:gd name="T5" fmla="*/ 148 h 307"/>
                    <a:gd name="T6" fmla="*/ 17 w 829"/>
                    <a:gd name="T7" fmla="*/ 182 h 307"/>
                    <a:gd name="T8" fmla="*/ 0 w 829"/>
                    <a:gd name="T9" fmla="*/ 215 h 307"/>
                    <a:gd name="T10" fmla="*/ 0 w 829"/>
                    <a:gd name="T11" fmla="*/ 244 h 307"/>
                    <a:gd name="T12" fmla="*/ 34 w 829"/>
                    <a:gd name="T13" fmla="*/ 273 h 307"/>
                    <a:gd name="T14" fmla="*/ 135 w 829"/>
                    <a:gd name="T15" fmla="*/ 287 h 307"/>
                    <a:gd name="T16" fmla="*/ 211 w 829"/>
                    <a:gd name="T17" fmla="*/ 296 h 307"/>
                    <a:gd name="T18" fmla="*/ 346 w 829"/>
                    <a:gd name="T19" fmla="*/ 306 h 307"/>
                    <a:gd name="T20" fmla="*/ 406 w 829"/>
                    <a:gd name="T21" fmla="*/ 306 h 307"/>
                    <a:gd name="T22" fmla="*/ 456 w 829"/>
                    <a:gd name="T23" fmla="*/ 296 h 307"/>
                    <a:gd name="T24" fmla="*/ 490 w 829"/>
                    <a:gd name="T25" fmla="*/ 263 h 307"/>
                    <a:gd name="T26" fmla="*/ 532 w 829"/>
                    <a:gd name="T27" fmla="*/ 225 h 307"/>
                    <a:gd name="T28" fmla="*/ 583 w 829"/>
                    <a:gd name="T29" fmla="*/ 210 h 307"/>
                    <a:gd name="T30" fmla="*/ 634 w 829"/>
                    <a:gd name="T31" fmla="*/ 234 h 307"/>
                    <a:gd name="T32" fmla="*/ 659 w 829"/>
                    <a:gd name="T33" fmla="*/ 268 h 307"/>
                    <a:gd name="T34" fmla="*/ 693 w 829"/>
                    <a:gd name="T35" fmla="*/ 287 h 307"/>
                    <a:gd name="T36" fmla="*/ 752 w 829"/>
                    <a:gd name="T37" fmla="*/ 273 h 307"/>
                    <a:gd name="T38" fmla="*/ 794 w 829"/>
                    <a:gd name="T39" fmla="*/ 244 h 307"/>
                    <a:gd name="T40" fmla="*/ 820 w 829"/>
                    <a:gd name="T41" fmla="*/ 210 h 307"/>
                    <a:gd name="T42" fmla="*/ 828 w 829"/>
                    <a:gd name="T43" fmla="*/ 172 h 307"/>
                    <a:gd name="T44" fmla="*/ 811 w 829"/>
                    <a:gd name="T45" fmla="*/ 134 h 307"/>
                    <a:gd name="T46" fmla="*/ 786 w 829"/>
                    <a:gd name="T47" fmla="*/ 77 h 307"/>
                    <a:gd name="T48" fmla="*/ 693 w 829"/>
                    <a:gd name="T49" fmla="*/ 24 h 307"/>
                    <a:gd name="T50" fmla="*/ 642 w 829"/>
                    <a:gd name="T51" fmla="*/ 0 h 307"/>
                    <a:gd name="T52" fmla="*/ 591 w 829"/>
                    <a:gd name="T53" fmla="*/ 0 h 307"/>
                    <a:gd name="T54" fmla="*/ 541 w 829"/>
                    <a:gd name="T55" fmla="*/ 5 h 307"/>
                    <a:gd name="T56" fmla="*/ 490 w 829"/>
                    <a:gd name="T57" fmla="*/ 19 h 307"/>
                    <a:gd name="T58" fmla="*/ 431 w 829"/>
                    <a:gd name="T59" fmla="*/ 33 h 307"/>
                    <a:gd name="T60" fmla="*/ 380 w 829"/>
                    <a:gd name="T61" fmla="*/ 57 h 307"/>
                    <a:gd name="T62" fmla="*/ 330 w 829"/>
                    <a:gd name="T63" fmla="*/ 91 h 307"/>
                    <a:gd name="T64" fmla="*/ 279 w 829"/>
                    <a:gd name="T65" fmla="*/ 105 h 307"/>
                    <a:gd name="T66" fmla="*/ 228 w 829"/>
                    <a:gd name="T67" fmla="*/ 110 h 3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9"/>
                    <a:gd name="T103" fmla="*/ 0 h 307"/>
                    <a:gd name="T104" fmla="*/ 829 w 829"/>
                    <a:gd name="T105" fmla="*/ 307 h 3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9" h="307">
                      <a:moveTo>
                        <a:pt x="203" y="115"/>
                      </a:moveTo>
                      <a:lnTo>
                        <a:pt x="152" y="115"/>
                      </a:lnTo>
                      <a:lnTo>
                        <a:pt x="118" y="120"/>
                      </a:lnTo>
                      <a:lnTo>
                        <a:pt x="93" y="124"/>
                      </a:lnTo>
                      <a:lnTo>
                        <a:pt x="68" y="134"/>
                      </a:lnTo>
                      <a:lnTo>
                        <a:pt x="42" y="148"/>
                      </a:lnTo>
                      <a:lnTo>
                        <a:pt x="25" y="163"/>
                      </a:lnTo>
                      <a:lnTo>
                        <a:pt x="17" y="182"/>
                      </a:lnTo>
                      <a:lnTo>
                        <a:pt x="0" y="201"/>
                      </a:lnTo>
                      <a:lnTo>
                        <a:pt x="0" y="215"/>
                      </a:lnTo>
                      <a:lnTo>
                        <a:pt x="0" y="230"/>
                      </a:lnTo>
                      <a:lnTo>
                        <a:pt x="0" y="244"/>
                      </a:lnTo>
                      <a:lnTo>
                        <a:pt x="8" y="258"/>
                      </a:lnTo>
                      <a:lnTo>
                        <a:pt x="34" y="273"/>
                      </a:lnTo>
                      <a:lnTo>
                        <a:pt x="68" y="282"/>
                      </a:lnTo>
                      <a:lnTo>
                        <a:pt x="135" y="287"/>
                      </a:lnTo>
                      <a:lnTo>
                        <a:pt x="186" y="292"/>
                      </a:lnTo>
                      <a:lnTo>
                        <a:pt x="211" y="296"/>
                      </a:lnTo>
                      <a:lnTo>
                        <a:pt x="279" y="296"/>
                      </a:lnTo>
                      <a:lnTo>
                        <a:pt x="346" y="306"/>
                      </a:lnTo>
                      <a:lnTo>
                        <a:pt x="380" y="306"/>
                      </a:lnTo>
                      <a:lnTo>
                        <a:pt x="406" y="306"/>
                      </a:lnTo>
                      <a:lnTo>
                        <a:pt x="431" y="306"/>
                      </a:lnTo>
                      <a:lnTo>
                        <a:pt x="456" y="296"/>
                      </a:lnTo>
                      <a:lnTo>
                        <a:pt x="473" y="277"/>
                      </a:lnTo>
                      <a:lnTo>
                        <a:pt x="490" y="263"/>
                      </a:lnTo>
                      <a:lnTo>
                        <a:pt x="515" y="244"/>
                      </a:lnTo>
                      <a:lnTo>
                        <a:pt x="532" y="225"/>
                      </a:lnTo>
                      <a:lnTo>
                        <a:pt x="558" y="215"/>
                      </a:lnTo>
                      <a:lnTo>
                        <a:pt x="583" y="210"/>
                      </a:lnTo>
                      <a:lnTo>
                        <a:pt x="608" y="220"/>
                      </a:lnTo>
                      <a:lnTo>
                        <a:pt x="634" y="234"/>
                      </a:lnTo>
                      <a:lnTo>
                        <a:pt x="642" y="249"/>
                      </a:lnTo>
                      <a:lnTo>
                        <a:pt x="659" y="268"/>
                      </a:lnTo>
                      <a:lnTo>
                        <a:pt x="659" y="282"/>
                      </a:lnTo>
                      <a:lnTo>
                        <a:pt x="693" y="287"/>
                      </a:lnTo>
                      <a:lnTo>
                        <a:pt x="727" y="277"/>
                      </a:lnTo>
                      <a:lnTo>
                        <a:pt x="752" y="273"/>
                      </a:lnTo>
                      <a:lnTo>
                        <a:pt x="777" y="263"/>
                      </a:lnTo>
                      <a:lnTo>
                        <a:pt x="794" y="244"/>
                      </a:lnTo>
                      <a:lnTo>
                        <a:pt x="811" y="230"/>
                      </a:lnTo>
                      <a:lnTo>
                        <a:pt x="820" y="210"/>
                      </a:lnTo>
                      <a:lnTo>
                        <a:pt x="828" y="191"/>
                      </a:lnTo>
                      <a:lnTo>
                        <a:pt x="828" y="172"/>
                      </a:lnTo>
                      <a:lnTo>
                        <a:pt x="820" y="153"/>
                      </a:lnTo>
                      <a:lnTo>
                        <a:pt x="811" y="134"/>
                      </a:lnTo>
                      <a:lnTo>
                        <a:pt x="794" y="105"/>
                      </a:lnTo>
                      <a:lnTo>
                        <a:pt x="786" y="77"/>
                      </a:lnTo>
                      <a:lnTo>
                        <a:pt x="718" y="38"/>
                      </a:lnTo>
                      <a:lnTo>
                        <a:pt x="693" y="24"/>
                      </a:lnTo>
                      <a:lnTo>
                        <a:pt x="667" y="14"/>
                      </a:lnTo>
                      <a:lnTo>
                        <a:pt x="642" y="0"/>
                      </a:lnTo>
                      <a:lnTo>
                        <a:pt x="617" y="0"/>
                      </a:lnTo>
                      <a:lnTo>
                        <a:pt x="591" y="0"/>
                      </a:lnTo>
                      <a:lnTo>
                        <a:pt x="566" y="5"/>
                      </a:lnTo>
                      <a:lnTo>
                        <a:pt x="541" y="5"/>
                      </a:lnTo>
                      <a:lnTo>
                        <a:pt x="515" y="14"/>
                      </a:lnTo>
                      <a:lnTo>
                        <a:pt x="490" y="19"/>
                      </a:lnTo>
                      <a:lnTo>
                        <a:pt x="456" y="24"/>
                      </a:lnTo>
                      <a:lnTo>
                        <a:pt x="431" y="33"/>
                      </a:lnTo>
                      <a:lnTo>
                        <a:pt x="406" y="43"/>
                      </a:lnTo>
                      <a:lnTo>
                        <a:pt x="380" y="57"/>
                      </a:lnTo>
                      <a:lnTo>
                        <a:pt x="355" y="72"/>
                      </a:lnTo>
                      <a:lnTo>
                        <a:pt x="330" y="91"/>
                      </a:lnTo>
                      <a:lnTo>
                        <a:pt x="304" y="100"/>
                      </a:lnTo>
                      <a:lnTo>
                        <a:pt x="279" y="105"/>
                      </a:lnTo>
                      <a:lnTo>
                        <a:pt x="253" y="110"/>
                      </a:lnTo>
                      <a:lnTo>
                        <a:pt x="228" y="110"/>
                      </a:lnTo>
                      <a:lnTo>
                        <a:pt x="203" y="115"/>
                      </a:lnTo>
                    </a:path>
                  </a:pathLst>
                </a:custGeom>
                <a:noFill/>
                <a:ln w="12700" cap="rnd" cmpd="sng">
                  <a:solidFill>
                    <a:schemeClr val="tx1"/>
                  </a:solidFill>
                  <a:prstDash val="solid"/>
                  <a:round/>
                  <a:headEnd type="none" w="med" len="med"/>
                  <a:tailEnd type="none" w="med" len="med"/>
                </a:ln>
              </p:spPr>
              <p:txBody>
                <a:bodyPr/>
                <a:lstStyle/>
                <a:p>
                  <a:endParaRPr lang="en-US"/>
                </a:p>
              </p:txBody>
            </p:sp>
          </p:grpSp>
          <p:grpSp>
            <p:nvGrpSpPr>
              <p:cNvPr id="4136" name="Group 43"/>
              <p:cNvGrpSpPr>
                <a:grpSpLocks/>
              </p:cNvGrpSpPr>
              <p:nvPr/>
            </p:nvGrpSpPr>
            <p:grpSpPr bwMode="auto">
              <a:xfrm>
                <a:off x="4813" y="1860"/>
                <a:ext cx="264" cy="428"/>
                <a:chOff x="4518" y="2117"/>
                <a:chExt cx="253" cy="520"/>
              </a:xfrm>
            </p:grpSpPr>
            <p:sp>
              <p:nvSpPr>
                <p:cNvPr id="4140" name="AutoShape 44"/>
                <p:cNvSpPr>
                  <a:spLocks noChangeArrowheads="1"/>
                </p:cNvSpPr>
                <p:nvPr/>
              </p:nvSpPr>
              <p:spPr bwMode="auto">
                <a:xfrm rot="10800000" flipH="1">
                  <a:off x="4535" y="2384"/>
                  <a:ext cx="222" cy="253"/>
                </a:xfrm>
                <a:prstGeom prst="triangle">
                  <a:avLst>
                    <a:gd name="adj" fmla="val 49986"/>
                  </a:avLst>
                </a:prstGeom>
                <a:solidFill>
                  <a:srgbClr val="000000"/>
                </a:solidFill>
                <a:ln w="12700">
                  <a:solidFill>
                    <a:schemeClr val="tx1"/>
                  </a:solidFill>
                  <a:miter lim="800000"/>
                  <a:headEnd/>
                  <a:tailEnd/>
                </a:ln>
              </p:spPr>
              <p:txBody>
                <a:bodyPr wrap="none" anchor="ctr"/>
                <a:lstStyle/>
                <a:p>
                  <a:endParaRPr lang="en-US">
                    <a:latin typeface="Calibri" pitchFamily="34" charset="0"/>
                  </a:endParaRPr>
                </a:p>
              </p:txBody>
            </p:sp>
            <p:sp>
              <p:nvSpPr>
                <p:cNvPr id="4141" name="Oval 45"/>
                <p:cNvSpPr>
                  <a:spLocks noChangeArrowheads="1"/>
                </p:cNvSpPr>
                <p:nvPr/>
              </p:nvSpPr>
              <p:spPr bwMode="auto">
                <a:xfrm>
                  <a:off x="4518" y="2117"/>
                  <a:ext cx="253" cy="368"/>
                </a:xfrm>
                <a:prstGeom prst="ellipse">
                  <a:avLst/>
                </a:prstGeom>
                <a:solidFill>
                  <a:srgbClr val="FFFFFF"/>
                </a:solidFill>
                <a:ln w="12700">
                  <a:solidFill>
                    <a:schemeClr val="tx1"/>
                  </a:solidFill>
                  <a:round/>
                  <a:headEnd/>
                  <a:tailEnd/>
                </a:ln>
              </p:spPr>
              <p:txBody>
                <a:bodyPr lIns="0" tIns="0" rIns="0" bIns="0" anchor="ctr" anchorCtr="1">
                  <a:spAutoFit/>
                </a:bodyPr>
                <a:lstStyle/>
                <a:p>
                  <a:pPr algn="ctr" defTabSz="901700" eaLnBrk="0" hangingPunct="0"/>
                  <a:r>
                    <a:rPr lang="en-US" sz="1050" dirty="0">
                      <a:latin typeface="Calibri" pitchFamily="34" charset="0"/>
                    </a:rPr>
                    <a:t>NAI</a:t>
                  </a:r>
                </a:p>
                <a:p>
                  <a:pPr algn="ctr" defTabSz="901700" eaLnBrk="0" hangingPunct="0"/>
                  <a:r>
                    <a:rPr lang="en-US" sz="1050" dirty="0">
                      <a:latin typeface="Calibri" pitchFamily="34" charset="0"/>
                    </a:rPr>
                    <a:t>2</a:t>
                  </a:r>
                </a:p>
              </p:txBody>
            </p:sp>
          </p:grpSp>
          <p:grpSp>
            <p:nvGrpSpPr>
              <p:cNvPr id="4137" name="Group 46"/>
              <p:cNvGrpSpPr>
                <a:grpSpLocks/>
              </p:cNvGrpSpPr>
              <p:nvPr/>
            </p:nvGrpSpPr>
            <p:grpSpPr bwMode="auto">
              <a:xfrm>
                <a:off x="4636" y="815"/>
                <a:ext cx="220" cy="275"/>
                <a:chOff x="4355" y="848"/>
                <a:chExt cx="212" cy="336"/>
              </a:xfrm>
            </p:grpSpPr>
            <p:sp>
              <p:nvSpPr>
                <p:cNvPr id="4138" name="AutoShape 47"/>
                <p:cNvSpPr>
                  <a:spLocks noChangeArrowheads="1"/>
                </p:cNvSpPr>
                <p:nvPr/>
              </p:nvSpPr>
              <p:spPr bwMode="auto">
                <a:xfrm rot="16200000" flipH="1">
                  <a:off x="4295" y="908"/>
                  <a:ext cx="332" cy="212"/>
                </a:xfrm>
                <a:prstGeom prst="homePlate">
                  <a:avLst>
                    <a:gd name="adj" fmla="val 52201"/>
                  </a:avLst>
                </a:prstGeom>
                <a:solidFill>
                  <a:srgbClr val="FFFFFF"/>
                </a:solidFill>
                <a:ln w="12700">
                  <a:solidFill>
                    <a:schemeClr val="tx1"/>
                  </a:solidFill>
                  <a:miter lim="800000"/>
                  <a:headEnd/>
                  <a:tailEnd/>
                </a:ln>
              </p:spPr>
              <p:txBody>
                <a:bodyPr wrap="none" anchor="ctr"/>
                <a:lstStyle/>
                <a:p>
                  <a:endParaRPr lang="en-US">
                    <a:latin typeface="Calibri" pitchFamily="34" charset="0"/>
                  </a:endParaRPr>
                </a:p>
              </p:txBody>
            </p:sp>
            <p:sp>
              <p:nvSpPr>
                <p:cNvPr id="4139" name="Rectangle 48"/>
                <p:cNvSpPr>
                  <a:spLocks noChangeArrowheads="1"/>
                </p:cNvSpPr>
                <p:nvPr/>
              </p:nvSpPr>
              <p:spPr bwMode="auto">
                <a:xfrm>
                  <a:off x="4372" y="859"/>
                  <a:ext cx="194" cy="325"/>
                </a:xfrm>
                <a:prstGeom prst="rect">
                  <a:avLst/>
                </a:prstGeom>
                <a:noFill/>
                <a:ln w="12700">
                  <a:noFill/>
                  <a:miter lim="800000"/>
                  <a:headEnd/>
                  <a:tailEnd/>
                </a:ln>
              </p:spPr>
              <p:txBody>
                <a:bodyPr wrap="none" lIns="91678" tIns="45005" rIns="91678" bIns="45005">
                  <a:spAutoFit/>
                </a:bodyPr>
                <a:lstStyle/>
                <a:p>
                  <a:pPr algn="ctr" defTabSz="901700" eaLnBrk="0" hangingPunct="0"/>
                  <a:r>
                    <a:rPr lang="en-US" sz="1000" dirty="0">
                      <a:latin typeface="Calibri" pitchFamily="34" charset="0"/>
                    </a:rPr>
                    <a:t>CP</a:t>
                  </a:r>
                </a:p>
                <a:p>
                  <a:pPr algn="ctr" defTabSz="901700" eaLnBrk="0" hangingPunct="0"/>
                  <a:r>
                    <a:rPr lang="en-US" sz="1000" dirty="0">
                      <a:latin typeface="Calibri" pitchFamily="34" charset="0"/>
                    </a:rPr>
                    <a:t>4</a:t>
                  </a:r>
                </a:p>
              </p:txBody>
            </p:sp>
          </p:grpSp>
          <p:graphicFrame>
            <p:nvGraphicFramePr>
              <p:cNvPr id="4098" name="Object 49">
                <a:hlinkClick r:id="" action="ppaction://ole?verb=0"/>
              </p:cNvPr>
              <p:cNvGraphicFramePr>
                <a:graphicFrameLocks/>
              </p:cNvGraphicFramePr>
              <p:nvPr/>
            </p:nvGraphicFramePr>
            <p:xfrm>
              <a:off x="3981" y="1568"/>
              <a:ext cx="968" cy="286"/>
            </p:xfrm>
            <a:graphic>
              <a:graphicData uri="http://schemas.openxmlformats.org/presentationml/2006/ole">
                <p:oleObj spid="_x0000_s4098" r:id="rId3" imgW="1479240" imgH="553680" progId="">
                  <p:embed/>
                </p:oleObj>
              </a:graphicData>
            </a:graphic>
          </p:graphicFrame>
          <p:graphicFrame>
            <p:nvGraphicFramePr>
              <p:cNvPr id="4099" name="Object 50">
                <a:hlinkClick r:id="" action="ppaction://ole?verb=0"/>
              </p:cNvPr>
              <p:cNvGraphicFramePr>
                <a:graphicFrameLocks/>
              </p:cNvGraphicFramePr>
              <p:nvPr/>
            </p:nvGraphicFramePr>
            <p:xfrm>
              <a:off x="3313" y="1271"/>
              <a:ext cx="968" cy="286"/>
            </p:xfrm>
            <a:graphic>
              <a:graphicData uri="http://schemas.openxmlformats.org/presentationml/2006/ole">
                <p:oleObj spid="_x0000_s4099" r:id="rId4" imgW="1479240" imgH="553680" progId="">
                  <p:embed/>
                </p:oleObj>
              </a:graphicData>
            </a:graphic>
          </p:graphicFrame>
          <p:graphicFrame>
            <p:nvGraphicFramePr>
              <p:cNvPr id="4100" name="Object 51">
                <a:hlinkClick r:id="" action="ppaction://ole?verb=0"/>
              </p:cNvPr>
              <p:cNvGraphicFramePr>
                <a:graphicFrameLocks/>
              </p:cNvGraphicFramePr>
              <p:nvPr/>
            </p:nvGraphicFramePr>
            <p:xfrm>
              <a:off x="3075" y="2395"/>
              <a:ext cx="967" cy="286"/>
            </p:xfrm>
            <a:graphic>
              <a:graphicData uri="http://schemas.openxmlformats.org/presentationml/2006/ole">
                <p:oleObj spid="_x0000_s4100" r:id="rId5" imgW="1479240" imgH="552240" progId="">
                  <p:embed/>
                </p:oleObj>
              </a:graphicData>
            </a:graphic>
          </p:graphicFrame>
          <p:graphicFrame>
            <p:nvGraphicFramePr>
              <p:cNvPr id="4101" name="Object 52">
                <a:hlinkClick r:id="" action="ppaction://ole?verb=0"/>
              </p:cNvPr>
              <p:cNvGraphicFramePr>
                <a:graphicFrameLocks/>
              </p:cNvGraphicFramePr>
              <p:nvPr/>
            </p:nvGraphicFramePr>
            <p:xfrm>
              <a:off x="3563" y="1893"/>
              <a:ext cx="969" cy="286"/>
            </p:xfrm>
            <a:graphic>
              <a:graphicData uri="http://schemas.openxmlformats.org/presentationml/2006/ole">
                <p:oleObj spid="_x0000_s4101" r:id="rId6" imgW="1481040" imgH="552240" progId="">
                  <p:embed/>
                </p:oleObj>
              </a:graphicData>
            </a:graphic>
          </p:graphicFrame>
          <p:graphicFrame>
            <p:nvGraphicFramePr>
              <p:cNvPr id="4102" name="Object 53">
                <a:hlinkClick r:id="" action="ppaction://ole?verb=0"/>
              </p:cNvPr>
              <p:cNvGraphicFramePr>
                <a:graphicFrameLocks/>
              </p:cNvGraphicFramePr>
              <p:nvPr/>
            </p:nvGraphicFramePr>
            <p:xfrm>
              <a:off x="2012" y="1640"/>
              <a:ext cx="432" cy="415"/>
            </p:xfrm>
            <a:graphic>
              <a:graphicData uri="http://schemas.openxmlformats.org/presentationml/2006/ole">
                <p:oleObj spid="_x0000_s4102" r:id="rId7" imgW="658800" imgH="801360" progId="">
                  <p:embed/>
                </p:oleObj>
              </a:graphicData>
            </a:graphic>
          </p:graphicFrame>
          <p:graphicFrame>
            <p:nvGraphicFramePr>
              <p:cNvPr id="4103" name="Object 54">
                <a:hlinkClick r:id="" action="ppaction://ole?verb=0"/>
              </p:cNvPr>
              <p:cNvGraphicFramePr>
                <a:graphicFrameLocks/>
              </p:cNvGraphicFramePr>
              <p:nvPr/>
            </p:nvGraphicFramePr>
            <p:xfrm>
              <a:off x="2609" y="1176"/>
              <a:ext cx="431" cy="415"/>
            </p:xfrm>
            <a:graphic>
              <a:graphicData uri="http://schemas.openxmlformats.org/presentationml/2006/ole">
                <p:oleObj spid="_x0000_s4103" r:id="rId8" imgW="658800" imgH="803160" progId="">
                  <p:embed/>
                </p:oleObj>
              </a:graphicData>
            </a:graphic>
          </p:graphicFrame>
          <p:graphicFrame>
            <p:nvGraphicFramePr>
              <p:cNvPr id="4104" name="Object 55">
                <a:hlinkClick r:id="" action="ppaction://ole?verb=0"/>
              </p:cNvPr>
              <p:cNvGraphicFramePr>
                <a:graphicFrameLocks/>
              </p:cNvGraphicFramePr>
              <p:nvPr/>
            </p:nvGraphicFramePr>
            <p:xfrm>
              <a:off x="652" y="1192"/>
              <a:ext cx="813" cy="325"/>
            </p:xfrm>
            <a:graphic>
              <a:graphicData uri="http://schemas.openxmlformats.org/presentationml/2006/ole">
                <p:oleObj spid="_x0000_s4104" r:id="rId9" imgW="1242720" imgH="628560" progId="">
                  <p:embed/>
                </p:oleObj>
              </a:graphicData>
            </a:graphic>
          </p:graphicFrame>
          <p:graphicFrame>
            <p:nvGraphicFramePr>
              <p:cNvPr id="4105" name="Object 56">
                <a:hlinkClick r:id="" action="ppaction://ole?verb=0"/>
              </p:cNvPr>
              <p:cNvGraphicFramePr>
                <a:graphicFrameLocks/>
              </p:cNvGraphicFramePr>
              <p:nvPr/>
            </p:nvGraphicFramePr>
            <p:xfrm>
              <a:off x="509" y="1991"/>
              <a:ext cx="813" cy="325"/>
            </p:xfrm>
            <a:graphic>
              <a:graphicData uri="http://schemas.openxmlformats.org/presentationml/2006/ole">
                <p:oleObj spid="_x0000_s4105" r:id="rId10" imgW="1242720" imgH="628560" progId="">
                  <p:embed/>
                </p:oleObj>
              </a:graphicData>
            </a:graphic>
          </p:graphicFrame>
        </p:grpSp>
      </p:grpSp>
      <p:sp>
        <p:nvSpPr>
          <p:cNvPr id="57" name="Rectangle 6"/>
          <p:cNvSpPr txBox="1">
            <a:spLocks noChangeArrowheads="1"/>
          </p:cNvSpPr>
          <p:nvPr/>
        </p:nvSpPr>
        <p:spPr bwMode="auto">
          <a:xfrm>
            <a:off x="381000" y="137825"/>
            <a:ext cx="8229600" cy="584775"/>
          </a:xfrm>
          <a:prstGeom prst="rect">
            <a:avLst/>
          </a:prstGeom>
          <a:solidFill>
            <a:schemeClr val="bg1"/>
          </a:solidFill>
          <a:ln w="57150" algn="ctr">
            <a:solidFill>
              <a:schemeClr val="accent6">
                <a:lumMod val="75000"/>
              </a:schemeClr>
            </a:solidFill>
            <a:miter lim="800000"/>
            <a:headEnd/>
            <a:tailEnd/>
          </a:ln>
          <a:effectLst>
            <a:outerShdw dist="81320" dir="3080412" algn="ctr" rotWithShape="0">
              <a:srgbClr val="0000FF"/>
            </a:outerShdw>
          </a:effectLst>
        </p:spPr>
        <p:txBody>
          <a:bodyPr anchor="ctr">
            <a:spAutoFit/>
          </a:bodyPr>
          <a:lstStyle/>
          <a:p>
            <a:pPr algn="ctr" fontAlgn="auto">
              <a:spcAft>
                <a:spcPts val="0"/>
              </a:spcAft>
              <a:defRPr/>
            </a:pPr>
            <a:r>
              <a:rPr lang="en-US" sz="3200" b="1" dirty="0">
                <a:solidFill>
                  <a:srgbClr val="0000FF"/>
                </a:solidFill>
              </a:rPr>
              <a:t>Movement to Contact</a:t>
            </a:r>
            <a:endParaRPr lang="en-US" sz="3200" b="1" dirty="0">
              <a:solidFill>
                <a:srgbClr val="0000FF"/>
              </a:solidFill>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title"/>
          </p:nvPr>
        </p:nvSpPr>
        <p:spPr>
          <a:xfrm>
            <a:off x="457200" y="137825"/>
            <a:ext cx="8229600" cy="584775"/>
          </a:xfrm>
          <a:solidFill>
            <a:schemeClr val="bg1"/>
          </a:solidFill>
          <a:ln w="57150" algn="ctr">
            <a:solidFill>
              <a:schemeClr val="accent6">
                <a:lumMod val="75000"/>
              </a:schemeClr>
            </a:solidFill>
          </a:ln>
          <a:effectLst>
            <a:outerShdw dist="81320" dir="3080412" algn="ctr" rotWithShape="0">
              <a:srgbClr val="0000FF"/>
            </a:outerShdw>
          </a:effectLst>
        </p:spPr>
        <p:txBody>
          <a:bodyPr rtlCol="0">
            <a:spAutoFit/>
          </a:bodyPr>
          <a:lstStyle/>
          <a:p>
            <a:pPr>
              <a:defRPr/>
            </a:pPr>
            <a:r>
              <a:rPr lang="en-US" sz="3200" b="1" dirty="0" smtClean="0">
                <a:solidFill>
                  <a:srgbClr val="0000FF"/>
                </a:solidFill>
              </a:rPr>
              <a:t>Interdiction Attack (IA)</a:t>
            </a:r>
            <a:endParaRPr lang="en-US" sz="3200" b="1" dirty="0">
              <a:solidFill>
                <a:srgbClr val="0000FF"/>
              </a:solidFill>
            </a:endParaRPr>
          </a:p>
        </p:txBody>
      </p:sp>
      <p:sp>
        <p:nvSpPr>
          <p:cNvPr id="6" name="Rectangle 6"/>
          <p:cNvSpPr>
            <a:spLocks noChangeArrowheads="1"/>
          </p:cNvSpPr>
          <p:nvPr/>
        </p:nvSpPr>
        <p:spPr bwMode="auto">
          <a:xfrm>
            <a:off x="228600" y="1219200"/>
            <a:ext cx="8610600" cy="4770438"/>
          </a:xfrm>
          <a:prstGeom prst="rect">
            <a:avLst/>
          </a:prstGeom>
          <a:noFill/>
          <a:ln w="12700">
            <a:noFill/>
            <a:miter lim="800000"/>
            <a:headEnd/>
            <a:tailEnd/>
          </a:ln>
        </p:spPr>
        <p:txBody>
          <a:bodyPr anchorCtr="1">
            <a:spAutoFit/>
          </a:bodyPr>
          <a:lstStyle/>
          <a:p>
            <a:r>
              <a:rPr lang="en-US" sz="2000" dirty="0"/>
              <a:t>A hasty or deliberate attack by army aircraft to divert, disrupt, delay, degrade, or destroy the enemy </a:t>
            </a:r>
            <a:r>
              <a:rPr lang="en-US" sz="2000" b="1" u="sng" dirty="0">
                <a:solidFill>
                  <a:srgbClr val="0000FF"/>
                </a:solidFill>
              </a:rPr>
              <a:t>before</a:t>
            </a:r>
            <a:r>
              <a:rPr lang="en-US" sz="2000" dirty="0"/>
              <a:t> they can be used effectively against friendly forces. (FM 3-04.126)</a:t>
            </a:r>
          </a:p>
          <a:p>
            <a:endParaRPr lang="en-US" sz="2000" dirty="0"/>
          </a:p>
          <a:p>
            <a:r>
              <a:rPr lang="en-US" sz="2400" dirty="0">
                <a:solidFill>
                  <a:srgbClr val="0000FF"/>
                </a:solidFill>
              </a:rPr>
              <a:t>Employment:</a:t>
            </a:r>
          </a:p>
          <a:p>
            <a:endParaRPr lang="en-US" sz="2000" dirty="0"/>
          </a:p>
          <a:p>
            <a:pPr>
              <a:buFontTx/>
              <a:buChar char="•"/>
            </a:pPr>
            <a:r>
              <a:rPr lang="en-US" sz="2000" dirty="0" smtClean="0"/>
              <a:t> Continuous</a:t>
            </a:r>
            <a:endParaRPr lang="en-US" sz="2000" dirty="0"/>
          </a:p>
          <a:p>
            <a:endParaRPr lang="en-US" sz="2000" dirty="0"/>
          </a:p>
          <a:p>
            <a:pPr>
              <a:buFontTx/>
              <a:buChar char="•"/>
            </a:pPr>
            <a:r>
              <a:rPr lang="en-US" sz="2000" dirty="0" smtClean="0"/>
              <a:t> Phased</a:t>
            </a:r>
            <a:endParaRPr lang="en-US" sz="2000" dirty="0"/>
          </a:p>
          <a:p>
            <a:endParaRPr lang="en-US" sz="2000" dirty="0"/>
          </a:p>
          <a:p>
            <a:pPr>
              <a:buFontTx/>
              <a:buChar char="•"/>
            </a:pPr>
            <a:r>
              <a:rPr lang="en-US" sz="2000" dirty="0" smtClean="0"/>
              <a:t> Maximum </a:t>
            </a:r>
            <a:r>
              <a:rPr lang="en-US" sz="2000" dirty="0"/>
              <a:t>Destruction</a:t>
            </a:r>
          </a:p>
          <a:p>
            <a:endParaRPr lang="en-US" sz="2000" dirty="0"/>
          </a:p>
          <a:p>
            <a:endParaRPr lang="en-US" sz="2000" dirty="0"/>
          </a:p>
          <a:p>
            <a:endParaRPr lang="en-US" sz="2000" dirty="0"/>
          </a:p>
          <a:p>
            <a:r>
              <a:rPr lang="en-US" sz="2000"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 name="Slide Number Placeholder 5"/>
          <p:cNvSpPr>
            <a:spLocks noGrp="1"/>
          </p:cNvSpPr>
          <p:nvPr>
            <p:ph type="sldNum" sz="quarter" idx="12"/>
          </p:nvPr>
        </p:nvSpPr>
        <p:spPr/>
        <p:txBody>
          <a:bodyPr/>
          <a:lstStyle/>
          <a:p>
            <a:pPr>
              <a:defRPr/>
            </a:pPr>
            <a:fld id="{6C11655E-86EB-4E8A-9D40-405AD00586F3}" type="slidenum">
              <a:rPr lang="en-US"/>
              <a:pPr>
                <a:defRPr/>
              </a:pPr>
              <a:t>14</a:t>
            </a:fld>
            <a:endParaRPr lang="en-US"/>
          </a:p>
        </p:txBody>
      </p:sp>
      <p:sp>
        <p:nvSpPr>
          <p:cNvPr id="67588" name="Freeform 4"/>
          <p:cNvSpPr>
            <a:spLocks/>
          </p:cNvSpPr>
          <p:nvPr/>
        </p:nvSpPr>
        <p:spPr bwMode="auto">
          <a:xfrm>
            <a:off x="7080250" y="3340100"/>
            <a:ext cx="1814513" cy="1579563"/>
          </a:xfrm>
          <a:custGeom>
            <a:avLst/>
            <a:gdLst/>
            <a:ahLst/>
            <a:cxnLst>
              <a:cxn ang="0">
                <a:pos x="837" y="0"/>
              </a:cxn>
              <a:cxn ang="0">
                <a:pos x="1143" y="480"/>
              </a:cxn>
              <a:cxn ang="0">
                <a:pos x="515" y="995"/>
              </a:cxn>
              <a:cxn ang="0">
                <a:pos x="0" y="471"/>
              </a:cxn>
              <a:cxn ang="0">
                <a:pos x="837" y="0"/>
              </a:cxn>
            </a:cxnLst>
            <a:rect l="0" t="0" r="r" b="b"/>
            <a:pathLst>
              <a:path w="1143" h="995">
                <a:moveTo>
                  <a:pt x="837" y="0"/>
                </a:moveTo>
                <a:lnTo>
                  <a:pt x="1143" y="480"/>
                </a:lnTo>
                <a:lnTo>
                  <a:pt x="515" y="995"/>
                </a:lnTo>
                <a:lnTo>
                  <a:pt x="0" y="471"/>
                </a:lnTo>
                <a:lnTo>
                  <a:pt x="837" y="0"/>
                </a:lnTo>
                <a:close/>
              </a:path>
            </a:pathLst>
          </a:custGeom>
          <a:solidFill>
            <a:srgbClr val="CC3300"/>
          </a:solidFill>
          <a:ln w="28575" cap="flat" cmpd="sng">
            <a:solidFill>
              <a:schemeClr val="tx1"/>
            </a:solidFill>
            <a:prstDash val="solid"/>
            <a:round/>
            <a:headEnd/>
            <a:tailEnd/>
          </a:ln>
          <a:effectLst>
            <a:outerShdw dist="80322" dir="1106097" algn="ctr" rotWithShape="0">
              <a:schemeClr val="bg2"/>
            </a:outerShdw>
          </a:effectLst>
        </p:spPr>
        <p:txBody>
          <a:bodyPr anchor="ctr" anchorCtr="1"/>
          <a:lstStyle/>
          <a:p>
            <a:pPr fontAlgn="auto">
              <a:spcBef>
                <a:spcPts val="0"/>
              </a:spcBef>
              <a:spcAft>
                <a:spcPts val="0"/>
              </a:spcAft>
              <a:defRPr/>
            </a:pPr>
            <a:endParaRPr lang="en-US">
              <a:latin typeface="+mn-lt"/>
              <a:cs typeface="+mn-cs"/>
            </a:endParaRPr>
          </a:p>
        </p:txBody>
      </p:sp>
      <p:grpSp>
        <p:nvGrpSpPr>
          <p:cNvPr id="18436" name="Group 5"/>
          <p:cNvGrpSpPr>
            <a:grpSpLocks/>
          </p:cNvGrpSpPr>
          <p:nvPr/>
        </p:nvGrpSpPr>
        <p:grpSpPr bwMode="auto">
          <a:xfrm>
            <a:off x="6784975" y="2135188"/>
            <a:ext cx="676275" cy="711200"/>
            <a:chOff x="2523" y="1370"/>
            <a:chExt cx="426" cy="448"/>
          </a:xfrm>
        </p:grpSpPr>
        <p:sp>
          <p:nvSpPr>
            <p:cNvPr id="67590" name="Rectangle 6"/>
            <p:cNvSpPr>
              <a:spLocks noChangeAspect="1" noChangeArrowheads="1"/>
            </p:cNvSpPr>
            <p:nvPr/>
          </p:nvSpPr>
          <p:spPr bwMode="auto">
            <a:xfrm>
              <a:off x="2661" y="1370"/>
              <a:ext cx="158" cy="248"/>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000">
                  <a:latin typeface="+mn-lt"/>
                  <a:cs typeface="+mn-cs"/>
                </a:rPr>
                <a:t>I</a:t>
              </a:r>
              <a:endParaRPr lang="en-US" sz="200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lt"/>
                <a:cs typeface="+mn-cs"/>
              </a:endParaRPr>
            </a:p>
          </p:txBody>
        </p:sp>
        <p:sp>
          <p:nvSpPr>
            <p:cNvPr id="18466" name="Rectangle 7"/>
            <p:cNvSpPr>
              <a:spLocks noChangeAspect="1" noChangeArrowheads="1"/>
            </p:cNvSpPr>
            <p:nvPr/>
          </p:nvSpPr>
          <p:spPr bwMode="auto">
            <a:xfrm>
              <a:off x="2523" y="1532"/>
              <a:ext cx="426" cy="286"/>
            </a:xfrm>
            <a:prstGeom prst="rect">
              <a:avLst/>
            </a:prstGeom>
            <a:solidFill>
              <a:schemeClr val="bg1"/>
            </a:solidFill>
            <a:ln w="38100">
              <a:solidFill>
                <a:schemeClr val="tx1"/>
              </a:solidFill>
              <a:miter lim="800000"/>
              <a:headEnd/>
              <a:tailEnd/>
            </a:ln>
          </p:spPr>
          <p:txBody>
            <a:bodyPr wrap="none" anchor="ctr"/>
            <a:lstStyle/>
            <a:p>
              <a:pPr eaLnBrk="0" hangingPunct="0"/>
              <a:endParaRPr lang="en-US" sz="2000">
                <a:latin typeface="Calibri" pitchFamily="34" charset="0"/>
              </a:endParaRPr>
            </a:p>
          </p:txBody>
        </p:sp>
        <p:grpSp>
          <p:nvGrpSpPr>
            <p:cNvPr id="18467" name="Group 8"/>
            <p:cNvGrpSpPr>
              <a:grpSpLocks noChangeAspect="1"/>
            </p:cNvGrpSpPr>
            <p:nvPr/>
          </p:nvGrpSpPr>
          <p:grpSpPr bwMode="auto">
            <a:xfrm>
              <a:off x="2605" y="1609"/>
              <a:ext cx="257" cy="134"/>
              <a:chOff x="733" y="1375"/>
              <a:chExt cx="383" cy="224"/>
            </a:xfrm>
          </p:grpSpPr>
          <p:sp>
            <p:nvSpPr>
              <p:cNvPr id="18468" name="AutoShape 9"/>
              <p:cNvSpPr>
                <a:spLocks noChangeAspect="1" noChangeArrowheads="1"/>
              </p:cNvSpPr>
              <p:nvPr/>
            </p:nvSpPr>
            <p:spPr bwMode="auto">
              <a:xfrm rot="5400000">
                <a:off x="718" y="1392"/>
                <a:ext cx="222" cy="192"/>
              </a:xfrm>
              <a:prstGeom prst="triangle">
                <a:avLst>
                  <a:gd name="adj" fmla="val 50000"/>
                </a:avLst>
              </a:prstGeom>
              <a:solidFill>
                <a:schemeClr val="bg1"/>
              </a:solidFill>
              <a:ln w="38100">
                <a:solidFill>
                  <a:schemeClr val="tx1"/>
                </a:solidFill>
                <a:miter lim="800000"/>
                <a:headEnd/>
                <a:tailEnd/>
              </a:ln>
            </p:spPr>
            <p:txBody>
              <a:bodyPr wrap="none" anchor="ctr"/>
              <a:lstStyle/>
              <a:p>
                <a:endParaRPr lang="en-US">
                  <a:latin typeface="Calibri" pitchFamily="34" charset="0"/>
                </a:endParaRPr>
              </a:p>
            </p:txBody>
          </p:sp>
          <p:sp>
            <p:nvSpPr>
              <p:cNvPr id="18469" name="AutoShape 10"/>
              <p:cNvSpPr>
                <a:spLocks noChangeAspect="1" noChangeArrowheads="1"/>
              </p:cNvSpPr>
              <p:nvPr/>
            </p:nvSpPr>
            <p:spPr bwMode="auto">
              <a:xfrm rot="5400000" flipV="1">
                <a:off x="909" y="1390"/>
                <a:ext cx="222" cy="192"/>
              </a:xfrm>
              <a:prstGeom prst="triangle">
                <a:avLst>
                  <a:gd name="adj" fmla="val 50000"/>
                </a:avLst>
              </a:prstGeom>
              <a:solidFill>
                <a:schemeClr val="bg1"/>
              </a:solidFill>
              <a:ln w="38100">
                <a:solidFill>
                  <a:schemeClr val="tx1"/>
                </a:solidFill>
                <a:miter lim="800000"/>
                <a:headEnd/>
                <a:tailEnd/>
              </a:ln>
            </p:spPr>
            <p:txBody>
              <a:bodyPr wrap="none" anchor="ctr"/>
              <a:lstStyle/>
              <a:p>
                <a:endParaRPr lang="en-US">
                  <a:latin typeface="Calibri" pitchFamily="34" charset="0"/>
                </a:endParaRPr>
              </a:p>
            </p:txBody>
          </p:sp>
        </p:grpSp>
      </p:grpSp>
      <p:grpSp>
        <p:nvGrpSpPr>
          <p:cNvPr id="18437" name="Group 11"/>
          <p:cNvGrpSpPr>
            <a:grpSpLocks/>
          </p:cNvGrpSpPr>
          <p:nvPr/>
        </p:nvGrpSpPr>
        <p:grpSpPr bwMode="auto">
          <a:xfrm>
            <a:off x="1870075" y="1978025"/>
            <a:ext cx="676275" cy="711200"/>
            <a:chOff x="2523" y="1370"/>
            <a:chExt cx="426" cy="448"/>
          </a:xfrm>
        </p:grpSpPr>
        <p:sp>
          <p:nvSpPr>
            <p:cNvPr id="67596" name="Rectangle 12"/>
            <p:cNvSpPr>
              <a:spLocks noChangeAspect="1" noChangeArrowheads="1"/>
            </p:cNvSpPr>
            <p:nvPr/>
          </p:nvSpPr>
          <p:spPr bwMode="auto">
            <a:xfrm>
              <a:off x="2661" y="1370"/>
              <a:ext cx="158" cy="248"/>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000">
                  <a:latin typeface="+mn-lt"/>
                  <a:cs typeface="+mn-cs"/>
                </a:rPr>
                <a:t>I</a:t>
              </a:r>
              <a:endParaRPr lang="en-US" sz="200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lt"/>
                <a:cs typeface="+mn-cs"/>
              </a:endParaRPr>
            </a:p>
          </p:txBody>
        </p:sp>
        <p:sp>
          <p:nvSpPr>
            <p:cNvPr id="18461" name="Rectangle 13"/>
            <p:cNvSpPr>
              <a:spLocks noChangeAspect="1" noChangeArrowheads="1"/>
            </p:cNvSpPr>
            <p:nvPr/>
          </p:nvSpPr>
          <p:spPr bwMode="auto">
            <a:xfrm>
              <a:off x="2523" y="1532"/>
              <a:ext cx="426" cy="286"/>
            </a:xfrm>
            <a:prstGeom prst="rect">
              <a:avLst/>
            </a:prstGeom>
            <a:solidFill>
              <a:schemeClr val="bg1"/>
            </a:solidFill>
            <a:ln w="38100">
              <a:solidFill>
                <a:schemeClr val="tx1"/>
              </a:solidFill>
              <a:miter lim="800000"/>
              <a:headEnd/>
              <a:tailEnd/>
            </a:ln>
          </p:spPr>
          <p:txBody>
            <a:bodyPr wrap="none" anchor="ctr"/>
            <a:lstStyle/>
            <a:p>
              <a:pPr eaLnBrk="0" hangingPunct="0"/>
              <a:endParaRPr lang="en-US" sz="2000">
                <a:latin typeface="Calibri" pitchFamily="34" charset="0"/>
              </a:endParaRPr>
            </a:p>
          </p:txBody>
        </p:sp>
        <p:grpSp>
          <p:nvGrpSpPr>
            <p:cNvPr id="18462" name="Group 14"/>
            <p:cNvGrpSpPr>
              <a:grpSpLocks noChangeAspect="1"/>
            </p:cNvGrpSpPr>
            <p:nvPr/>
          </p:nvGrpSpPr>
          <p:grpSpPr bwMode="auto">
            <a:xfrm>
              <a:off x="2605" y="1609"/>
              <a:ext cx="257" cy="134"/>
              <a:chOff x="733" y="1375"/>
              <a:chExt cx="383" cy="224"/>
            </a:xfrm>
          </p:grpSpPr>
          <p:sp>
            <p:nvSpPr>
              <p:cNvPr id="18463" name="AutoShape 15"/>
              <p:cNvSpPr>
                <a:spLocks noChangeAspect="1" noChangeArrowheads="1"/>
              </p:cNvSpPr>
              <p:nvPr/>
            </p:nvSpPr>
            <p:spPr bwMode="auto">
              <a:xfrm rot="5400000">
                <a:off x="718" y="1392"/>
                <a:ext cx="222" cy="192"/>
              </a:xfrm>
              <a:prstGeom prst="triangle">
                <a:avLst>
                  <a:gd name="adj" fmla="val 50000"/>
                </a:avLst>
              </a:prstGeom>
              <a:solidFill>
                <a:schemeClr val="bg1"/>
              </a:solidFill>
              <a:ln w="38100">
                <a:solidFill>
                  <a:schemeClr val="tx1"/>
                </a:solidFill>
                <a:miter lim="800000"/>
                <a:headEnd/>
                <a:tailEnd/>
              </a:ln>
            </p:spPr>
            <p:txBody>
              <a:bodyPr wrap="none" anchor="ctr"/>
              <a:lstStyle/>
              <a:p>
                <a:endParaRPr lang="en-US">
                  <a:latin typeface="Calibri" pitchFamily="34" charset="0"/>
                </a:endParaRPr>
              </a:p>
            </p:txBody>
          </p:sp>
          <p:sp>
            <p:nvSpPr>
              <p:cNvPr id="18464" name="AutoShape 16"/>
              <p:cNvSpPr>
                <a:spLocks noChangeAspect="1" noChangeArrowheads="1"/>
              </p:cNvSpPr>
              <p:nvPr/>
            </p:nvSpPr>
            <p:spPr bwMode="auto">
              <a:xfrm rot="5400000" flipV="1">
                <a:off x="909" y="1390"/>
                <a:ext cx="222" cy="192"/>
              </a:xfrm>
              <a:prstGeom prst="triangle">
                <a:avLst>
                  <a:gd name="adj" fmla="val 50000"/>
                </a:avLst>
              </a:prstGeom>
              <a:solidFill>
                <a:schemeClr val="bg1"/>
              </a:solidFill>
              <a:ln w="38100">
                <a:solidFill>
                  <a:schemeClr val="tx1"/>
                </a:solidFill>
                <a:miter lim="800000"/>
                <a:headEnd/>
                <a:tailEnd/>
              </a:ln>
            </p:spPr>
            <p:txBody>
              <a:bodyPr wrap="none" anchor="ctr"/>
              <a:lstStyle/>
              <a:p>
                <a:endParaRPr lang="en-US">
                  <a:latin typeface="Calibri" pitchFamily="34" charset="0"/>
                </a:endParaRPr>
              </a:p>
            </p:txBody>
          </p:sp>
        </p:grpSp>
      </p:grpSp>
      <p:grpSp>
        <p:nvGrpSpPr>
          <p:cNvPr id="18438" name="Group 17"/>
          <p:cNvGrpSpPr>
            <a:grpSpLocks/>
          </p:cNvGrpSpPr>
          <p:nvPr/>
        </p:nvGrpSpPr>
        <p:grpSpPr bwMode="auto">
          <a:xfrm>
            <a:off x="1731963" y="2427288"/>
            <a:ext cx="4017962" cy="2576512"/>
            <a:chOff x="1091" y="1457"/>
            <a:chExt cx="2531" cy="1623"/>
          </a:xfrm>
        </p:grpSpPr>
        <p:sp>
          <p:nvSpPr>
            <p:cNvPr id="18455" name="Freeform 18"/>
            <p:cNvSpPr>
              <a:spLocks/>
            </p:cNvSpPr>
            <p:nvPr/>
          </p:nvSpPr>
          <p:spPr bwMode="auto">
            <a:xfrm>
              <a:off x="1091" y="1457"/>
              <a:ext cx="2531" cy="1615"/>
            </a:xfrm>
            <a:custGeom>
              <a:avLst/>
              <a:gdLst>
                <a:gd name="T0" fmla="*/ 0 w 2531"/>
                <a:gd name="T1" fmla="*/ 1545 h 1615"/>
                <a:gd name="T2" fmla="*/ 122 w 2531"/>
                <a:gd name="T3" fmla="*/ 699 h 1615"/>
                <a:gd name="T4" fmla="*/ 1038 w 2531"/>
                <a:gd name="T5" fmla="*/ 0 h 1615"/>
                <a:gd name="T6" fmla="*/ 2470 w 2531"/>
                <a:gd name="T7" fmla="*/ 44 h 1615"/>
                <a:gd name="T8" fmla="*/ 2531 w 2531"/>
                <a:gd name="T9" fmla="*/ 88 h 1615"/>
                <a:gd name="T10" fmla="*/ 2522 w 2531"/>
                <a:gd name="T11" fmla="*/ 158 h 1615"/>
                <a:gd name="T12" fmla="*/ 2426 w 2531"/>
                <a:gd name="T13" fmla="*/ 192 h 1615"/>
                <a:gd name="T14" fmla="*/ 1065 w 2531"/>
                <a:gd name="T15" fmla="*/ 140 h 1615"/>
                <a:gd name="T16" fmla="*/ 236 w 2531"/>
                <a:gd name="T17" fmla="*/ 777 h 1615"/>
                <a:gd name="T18" fmla="*/ 140 w 2531"/>
                <a:gd name="T19" fmla="*/ 1571 h 1615"/>
                <a:gd name="T20" fmla="*/ 105 w 2531"/>
                <a:gd name="T21" fmla="*/ 1615 h 1615"/>
                <a:gd name="T22" fmla="*/ 26 w 2531"/>
                <a:gd name="T23" fmla="*/ 1615 h 1615"/>
                <a:gd name="T24" fmla="*/ 0 w 2531"/>
                <a:gd name="T25" fmla="*/ 1545 h 16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31"/>
                <a:gd name="T40" fmla="*/ 0 h 1615"/>
                <a:gd name="T41" fmla="*/ 2531 w 2531"/>
                <a:gd name="T42" fmla="*/ 1615 h 16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31" h="1615">
                  <a:moveTo>
                    <a:pt x="0" y="1545"/>
                  </a:moveTo>
                  <a:lnTo>
                    <a:pt x="122" y="699"/>
                  </a:lnTo>
                  <a:lnTo>
                    <a:pt x="1038" y="0"/>
                  </a:lnTo>
                  <a:lnTo>
                    <a:pt x="2470" y="44"/>
                  </a:lnTo>
                  <a:lnTo>
                    <a:pt x="2531" y="88"/>
                  </a:lnTo>
                  <a:lnTo>
                    <a:pt x="2522" y="158"/>
                  </a:lnTo>
                  <a:lnTo>
                    <a:pt x="2426" y="192"/>
                  </a:lnTo>
                  <a:lnTo>
                    <a:pt x="1065" y="140"/>
                  </a:lnTo>
                  <a:lnTo>
                    <a:pt x="236" y="777"/>
                  </a:lnTo>
                  <a:lnTo>
                    <a:pt x="140" y="1571"/>
                  </a:lnTo>
                  <a:lnTo>
                    <a:pt x="105" y="1615"/>
                  </a:lnTo>
                  <a:lnTo>
                    <a:pt x="26" y="1615"/>
                  </a:lnTo>
                  <a:lnTo>
                    <a:pt x="0" y="1545"/>
                  </a:lnTo>
                  <a:close/>
                </a:path>
              </a:pathLst>
            </a:custGeom>
            <a:noFill/>
            <a:ln w="28575" cap="flat" cmpd="sng">
              <a:solidFill>
                <a:srgbClr val="3333CC"/>
              </a:solidFill>
              <a:prstDash val="solid"/>
              <a:round/>
              <a:headEnd/>
              <a:tailEnd/>
            </a:ln>
          </p:spPr>
          <p:txBody>
            <a:bodyPr anchor="ctr" anchorCtr="1"/>
            <a:lstStyle/>
            <a:p>
              <a:endParaRPr lang="en-US"/>
            </a:p>
          </p:txBody>
        </p:sp>
        <p:sp>
          <p:nvSpPr>
            <p:cNvPr id="18456" name="Oval 19"/>
            <p:cNvSpPr>
              <a:spLocks noChangeArrowheads="1"/>
            </p:cNvSpPr>
            <p:nvPr/>
          </p:nvSpPr>
          <p:spPr bwMode="auto">
            <a:xfrm>
              <a:off x="1091" y="2941"/>
              <a:ext cx="139" cy="139"/>
            </a:xfrm>
            <a:prstGeom prst="ellipse">
              <a:avLst/>
            </a:prstGeom>
            <a:solidFill>
              <a:schemeClr val="bg1"/>
            </a:solidFill>
            <a:ln w="38100">
              <a:solidFill>
                <a:srgbClr val="3333CC"/>
              </a:solidFill>
              <a:round/>
              <a:headEnd/>
              <a:tailEnd/>
            </a:ln>
          </p:spPr>
          <p:txBody>
            <a:bodyPr wrap="none" anchor="ctr"/>
            <a:lstStyle/>
            <a:p>
              <a:endParaRPr lang="en-US">
                <a:latin typeface="Calibri" pitchFamily="34" charset="0"/>
              </a:endParaRPr>
            </a:p>
          </p:txBody>
        </p:sp>
        <p:sp>
          <p:nvSpPr>
            <p:cNvPr id="18457" name="Oval 20"/>
            <p:cNvSpPr>
              <a:spLocks noChangeArrowheads="1"/>
            </p:cNvSpPr>
            <p:nvPr/>
          </p:nvSpPr>
          <p:spPr bwMode="auto">
            <a:xfrm>
              <a:off x="1205" y="2112"/>
              <a:ext cx="139" cy="139"/>
            </a:xfrm>
            <a:prstGeom prst="ellipse">
              <a:avLst/>
            </a:prstGeom>
            <a:solidFill>
              <a:schemeClr val="bg1"/>
            </a:solidFill>
            <a:ln w="38100">
              <a:solidFill>
                <a:srgbClr val="3333CC"/>
              </a:solidFill>
              <a:round/>
              <a:headEnd/>
              <a:tailEnd/>
            </a:ln>
          </p:spPr>
          <p:txBody>
            <a:bodyPr wrap="none" anchor="ctr"/>
            <a:lstStyle/>
            <a:p>
              <a:endParaRPr lang="en-US">
                <a:latin typeface="Calibri" pitchFamily="34" charset="0"/>
              </a:endParaRPr>
            </a:p>
          </p:txBody>
        </p:sp>
        <p:sp>
          <p:nvSpPr>
            <p:cNvPr id="18458" name="Oval 21"/>
            <p:cNvSpPr>
              <a:spLocks noChangeArrowheads="1"/>
            </p:cNvSpPr>
            <p:nvPr/>
          </p:nvSpPr>
          <p:spPr bwMode="auto">
            <a:xfrm>
              <a:off x="2086" y="1457"/>
              <a:ext cx="139" cy="139"/>
            </a:xfrm>
            <a:prstGeom prst="ellipse">
              <a:avLst/>
            </a:prstGeom>
            <a:solidFill>
              <a:schemeClr val="bg1"/>
            </a:solidFill>
            <a:ln w="38100">
              <a:solidFill>
                <a:srgbClr val="3333CC"/>
              </a:solidFill>
              <a:round/>
              <a:headEnd/>
              <a:tailEnd/>
            </a:ln>
          </p:spPr>
          <p:txBody>
            <a:bodyPr wrap="none" anchor="ctr"/>
            <a:lstStyle/>
            <a:p>
              <a:endParaRPr lang="en-US">
                <a:latin typeface="Calibri" pitchFamily="34" charset="0"/>
              </a:endParaRPr>
            </a:p>
          </p:txBody>
        </p:sp>
        <p:sp>
          <p:nvSpPr>
            <p:cNvPr id="18459" name="Oval 22"/>
            <p:cNvSpPr>
              <a:spLocks noChangeArrowheads="1"/>
            </p:cNvSpPr>
            <p:nvPr/>
          </p:nvSpPr>
          <p:spPr bwMode="auto">
            <a:xfrm>
              <a:off x="3483" y="1510"/>
              <a:ext cx="139" cy="139"/>
            </a:xfrm>
            <a:prstGeom prst="ellipse">
              <a:avLst/>
            </a:prstGeom>
            <a:solidFill>
              <a:schemeClr val="bg1"/>
            </a:solidFill>
            <a:ln w="38100">
              <a:solidFill>
                <a:srgbClr val="3333CC"/>
              </a:solidFill>
              <a:round/>
              <a:headEnd/>
              <a:tailEnd/>
            </a:ln>
          </p:spPr>
          <p:txBody>
            <a:bodyPr wrap="none" anchor="ctr"/>
            <a:lstStyle/>
            <a:p>
              <a:endParaRPr lang="en-US">
                <a:latin typeface="Calibri" pitchFamily="34" charset="0"/>
              </a:endParaRPr>
            </a:p>
          </p:txBody>
        </p:sp>
      </p:grpSp>
      <p:grpSp>
        <p:nvGrpSpPr>
          <p:cNvPr id="18439" name="Group 26"/>
          <p:cNvGrpSpPr>
            <a:grpSpLocks/>
          </p:cNvGrpSpPr>
          <p:nvPr/>
        </p:nvGrpSpPr>
        <p:grpSpPr bwMode="auto">
          <a:xfrm rot="-2079781">
            <a:off x="7002463" y="2938463"/>
            <a:ext cx="968375" cy="457200"/>
            <a:chOff x="1859" y="3037"/>
            <a:chExt cx="1300" cy="463"/>
          </a:xfrm>
        </p:grpSpPr>
        <p:sp>
          <p:nvSpPr>
            <p:cNvPr id="18453" name="Freeform 27"/>
            <p:cNvSpPr>
              <a:spLocks/>
            </p:cNvSpPr>
            <p:nvPr/>
          </p:nvSpPr>
          <p:spPr bwMode="auto">
            <a:xfrm>
              <a:off x="1859" y="3037"/>
              <a:ext cx="1300" cy="148"/>
            </a:xfrm>
            <a:custGeom>
              <a:avLst/>
              <a:gdLst>
                <a:gd name="T0" fmla="*/ 0 w 1300"/>
                <a:gd name="T1" fmla="*/ 9 h 148"/>
                <a:gd name="T2" fmla="*/ 140 w 1300"/>
                <a:gd name="T3" fmla="*/ 148 h 148"/>
                <a:gd name="T4" fmla="*/ 1152 w 1300"/>
                <a:gd name="T5" fmla="*/ 148 h 148"/>
                <a:gd name="T6" fmla="*/ 1300 w 1300"/>
                <a:gd name="T7" fmla="*/ 0 h 148"/>
                <a:gd name="T8" fmla="*/ 0 60000 65536"/>
                <a:gd name="T9" fmla="*/ 0 60000 65536"/>
                <a:gd name="T10" fmla="*/ 0 60000 65536"/>
                <a:gd name="T11" fmla="*/ 0 60000 65536"/>
                <a:gd name="T12" fmla="*/ 0 w 1300"/>
                <a:gd name="T13" fmla="*/ 0 h 148"/>
                <a:gd name="T14" fmla="*/ 1300 w 1300"/>
                <a:gd name="T15" fmla="*/ 148 h 148"/>
              </a:gdLst>
              <a:ahLst/>
              <a:cxnLst>
                <a:cxn ang="T8">
                  <a:pos x="T0" y="T1"/>
                </a:cxn>
                <a:cxn ang="T9">
                  <a:pos x="T2" y="T3"/>
                </a:cxn>
                <a:cxn ang="T10">
                  <a:pos x="T4" y="T5"/>
                </a:cxn>
                <a:cxn ang="T11">
                  <a:pos x="T6" y="T7"/>
                </a:cxn>
              </a:cxnLst>
              <a:rect l="T12" t="T13" r="T14" b="T15"/>
              <a:pathLst>
                <a:path w="1300" h="148">
                  <a:moveTo>
                    <a:pt x="0" y="9"/>
                  </a:moveTo>
                  <a:lnTo>
                    <a:pt x="140" y="148"/>
                  </a:lnTo>
                  <a:lnTo>
                    <a:pt x="1152" y="148"/>
                  </a:lnTo>
                  <a:lnTo>
                    <a:pt x="1300" y="0"/>
                  </a:lnTo>
                </a:path>
              </a:pathLst>
            </a:custGeom>
            <a:noFill/>
            <a:ln w="38100" cap="flat" cmpd="sng">
              <a:solidFill>
                <a:schemeClr val="tx1"/>
              </a:solidFill>
              <a:prstDash val="solid"/>
              <a:round/>
              <a:headEnd/>
              <a:tailEnd/>
            </a:ln>
          </p:spPr>
          <p:txBody>
            <a:bodyPr anchor="ctr" anchorCtr="1"/>
            <a:lstStyle/>
            <a:p>
              <a:endParaRPr lang="en-US"/>
            </a:p>
          </p:txBody>
        </p:sp>
        <p:sp>
          <p:nvSpPr>
            <p:cNvPr id="18454" name="Line 28"/>
            <p:cNvSpPr>
              <a:spLocks noChangeShapeType="1"/>
            </p:cNvSpPr>
            <p:nvPr/>
          </p:nvSpPr>
          <p:spPr bwMode="auto">
            <a:xfrm>
              <a:off x="2495" y="3186"/>
              <a:ext cx="0" cy="314"/>
            </a:xfrm>
            <a:prstGeom prst="line">
              <a:avLst/>
            </a:prstGeom>
            <a:noFill/>
            <a:ln w="38100">
              <a:solidFill>
                <a:schemeClr val="tx1"/>
              </a:solidFill>
              <a:round/>
              <a:headEnd/>
              <a:tailEnd type="triangle" w="med" len="med"/>
            </a:ln>
          </p:spPr>
          <p:txBody>
            <a:bodyPr anchor="ctr" anchorCtr="1"/>
            <a:lstStyle/>
            <a:p>
              <a:endParaRPr lang="en-US"/>
            </a:p>
          </p:txBody>
        </p:sp>
      </p:grpSp>
      <p:sp>
        <p:nvSpPr>
          <p:cNvPr id="67613" name="Freeform 29"/>
          <p:cNvSpPr>
            <a:spLocks/>
          </p:cNvSpPr>
          <p:nvPr/>
        </p:nvSpPr>
        <p:spPr bwMode="auto">
          <a:xfrm>
            <a:off x="858838" y="5000625"/>
            <a:ext cx="1336675" cy="1174750"/>
          </a:xfrm>
          <a:custGeom>
            <a:avLst/>
            <a:gdLst/>
            <a:ahLst/>
            <a:cxnLst>
              <a:cxn ang="0">
                <a:pos x="38" y="493"/>
              </a:cxn>
              <a:cxn ang="0">
                <a:pos x="273" y="39"/>
              </a:cxn>
              <a:cxn ang="0">
                <a:pos x="762" y="257"/>
              </a:cxn>
              <a:cxn ang="0">
                <a:pos x="753" y="667"/>
              </a:cxn>
              <a:cxn ang="0">
                <a:pos x="265" y="693"/>
              </a:cxn>
              <a:cxn ang="0">
                <a:pos x="46" y="624"/>
              </a:cxn>
              <a:cxn ang="0">
                <a:pos x="38" y="493"/>
              </a:cxn>
            </a:cxnLst>
            <a:rect l="0" t="0" r="r" b="b"/>
            <a:pathLst>
              <a:path w="842" h="740">
                <a:moveTo>
                  <a:pt x="38" y="493"/>
                </a:moveTo>
                <a:cubicBezTo>
                  <a:pt x="76" y="396"/>
                  <a:pt x="152" y="78"/>
                  <a:pt x="273" y="39"/>
                </a:cubicBezTo>
                <a:cubicBezTo>
                  <a:pt x="394" y="0"/>
                  <a:pt x="682" y="152"/>
                  <a:pt x="762" y="257"/>
                </a:cubicBezTo>
                <a:cubicBezTo>
                  <a:pt x="842" y="362"/>
                  <a:pt x="836" y="594"/>
                  <a:pt x="753" y="667"/>
                </a:cubicBezTo>
                <a:cubicBezTo>
                  <a:pt x="670" y="740"/>
                  <a:pt x="383" y="700"/>
                  <a:pt x="265" y="693"/>
                </a:cubicBezTo>
                <a:cubicBezTo>
                  <a:pt x="147" y="686"/>
                  <a:pt x="84" y="656"/>
                  <a:pt x="46" y="624"/>
                </a:cubicBezTo>
                <a:cubicBezTo>
                  <a:pt x="8" y="592"/>
                  <a:pt x="0" y="590"/>
                  <a:pt x="38" y="493"/>
                </a:cubicBezTo>
                <a:close/>
              </a:path>
            </a:pathLst>
          </a:custGeom>
          <a:solidFill>
            <a:schemeClr val="accent2"/>
          </a:solidFill>
          <a:ln w="12700" cap="flat" cmpd="sng">
            <a:solidFill>
              <a:schemeClr val="tx1"/>
            </a:solidFill>
            <a:prstDash val="solid"/>
            <a:round/>
            <a:headEnd/>
            <a:tailEnd/>
          </a:ln>
          <a:effectLst>
            <a:outerShdw dist="107763" dir="2700000" algn="ctr" rotWithShape="0">
              <a:schemeClr val="tx1"/>
            </a:outerShdw>
          </a:effectLst>
        </p:spPr>
        <p:txBody>
          <a:bodyPr anchor="ctr" anchorCtr="1"/>
          <a:lstStyle/>
          <a:p>
            <a:pPr fontAlgn="auto">
              <a:spcBef>
                <a:spcPts val="0"/>
              </a:spcBef>
              <a:spcAft>
                <a:spcPts val="0"/>
              </a:spcAft>
              <a:defRPr/>
            </a:pPr>
            <a:endParaRPr lang="en-US">
              <a:latin typeface="+mn-lt"/>
              <a:cs typeface="+mn-cs"/>
            </a:endParaRPr>
          </a:p>
        </p:txBody>
      </p:sp>
      <p:sp>
        <p:nvSpPr>
          <p:cNvPr id="18441" name="Text Box 30"/>
          <p:cNvSpPr txBox="1">
            <a:spLocks noChangeArrowheads="1"/>
          </p:cNvSpPr>
          <p:nvPr/>
        </p:nvSpPr>
        <p:spPr bwMode="auto">
          <a:xfrm>
            <a:off x="1192213" y="5751513"/>
            <a:ext cx="877887" cy="396875"/>
          </a:xfrm>
          <a:prstGeom prst="rect">
            <a:avLst/>
          </a:prstGeom>
          <a:noFill/>
          <a:ln w="12700">
            <a:noFill/>
            <a:miter lim="800000"/>
            <a:headEnd/>
            <a:tailEnd/>
          </a:ln>
        </p:spPr>
        <p:txBody>
          <a:bodyPr wrap="none" anchorCtr="1">
            <a:spAutoFit/>
          </a:bodyPr>
          <a:lstStyle/>
          <a:p>
            <a:r>
              <a:rPr lang="en-US" sz="2000">
                <a:solidFill>
                  <a:srgbClr val="F8F8F8"/>
                </a:solidFill>
                <a:latin typeface="Calibri" pitchFamily="34" charset="0"/>
              </a:rPr>
              <a:t>FARP</a:t>
            </a:r>
          </a:p>
        </p:txBody>
      </p:sp>
      <p:sp>
        <p:nvSpPr>
          <p:cNvPr id="18442" name="Text Box 31"/>
          <p:cNvSpPr txBox="1">
            <a:spLocks noChangeArrowheads="1"/>
          </p:cNvSpPr>
          <p:nvPr/>
        </p:nvSpPr>
        <p:spPr bwMode="auto">
          <a:xfrm>
            <a:off x="7654925" y="4379913"/>
            <a:ext cx="538163" cy="396875"/>
          </a:xfrm>
          <a:prstGeom prst="rect">
            <a:avLst/>
          </a:prstGeom>
          <a:noFill/>
          <a:ln w="12700">
            <a:noFill/>
            <a:miter lim="800000"/>
            <a:headEnd/>
            <a:tailEnd/>
          </a:ln>
        </p:spPr>
        <p:txBody>
          <a:bodyPr wrap="none" anchorCtr="1">
            <a:spAutoFit/>
          </a:bodyPr>
          <a:lstStyle/>
          <a:p>
            <a:r>
              <a:rPr lang="en-US" sz="2000">
                <a:solidFill>
                  <a:srgbClr val="F8F8F8"/>
                </a:solidFill>
                <a:latin typeface="Calibri" pitchFamily="34" charset="0"/>
              </a:rPr>
              <a:t>EA</a:t>
            </a:r>
          </a:p>
        </p:txBody>
      </p:sp>
      <p:grpSp>
        <p:nvGrpSpPr>
          <p:cNvPr id="18443" name="Group 32"/>
          <p:cNvGrpSpPr>
            <a:grpSpLocks/>
          </p:cNvGrpSpPr>
          <p:nvPr/>
        </p:nvGrpSpPr>
        <p:grpSpPr bwMode="auto">
          <a:xfrm>
            <a:off x="762000" y="4953000"/>
            <a:ext cx="676275" cy="711200"/>
            <a:chOff x="2523" y="1370"/>
            <a:chExt cx="426" cy="448"/>
          </a:xfrm>
        </p:grpSpPr>
        <p:sp>
          <p:nvSpPr>
            <p:cNvPr id="67617" name="Rectangle 33"/>
            <p:cNvSpPr>
              <a:spLocks noChangeAspect="1" noChangeArrowheads="1"/>
            </p:cNvSpPr>
            <p:nvPr/>
          </p:nvSpPr>
          <p:spPr bwMode="auto">
            <a:xfrm>
              <a:off x="2661" y="1370"/>
              <a:ext cx="158" cy="248"/>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000">
                  <a:latin typeface="+mn-lt"/>
                  <a:cs typeface="+mn-cs"/>
                </a:rPr>
                <a:t>I</a:t>
              </a:r>
              <a:endParaRPr lang="en-US" sz="200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lt"/>
                <a:cs typeface="+mn-cs"/>
              </a:endParaRPr>
            </a:p>
          </p:txBody>
        </p:sp>
        <p:sp>
          <p:nvSpPr>
            <p:cNvPr id="18449" name="Rectangle 34"/>
            <p:cNvSpPr>
              <a:spLocks noChangeAspect="1" noChangeArrowheads="1"/>
            </p:cNvSpPr>
            <p:nvPr/>
          </p:nvSpPr>
          <p:spPr bwMode="auto">
            <a:xfrm>
              <a:off x="2523" y="1532"/>
              <a:ext cx="426" cy="286"/>
            </a:xfrm>
            <a:prstGeom prst="rect">
              <a:avLst/>
            </a:prstGeom>
            <a:solidFill>
              <a:schemeClr val="bg1"/>
            </a:solidFill>
            <a:ln w="38100">
              <a:solidFill>
                <a:schemeClr val="tx1"/>
              </a:solidFill>
              <a:miter lim="800000"/>
              <a:headEnd/>
              <a:tailEnd/>
            </a:ln>
          </p:spPr>
          <p:txBody>
            <a:bodyPr wrap="none" anchor="ctr"/>
            <a:lstStyle/>
            <a:p>
              <a:pPr eaLnBrk="0" hangingPunct="0"/>
              <a:endParaRPr lang="en-US" sz="2000">
                <a:latin typeface="Calibri" pitchFamily="34" charset="0"/>
              </a:endParaRPr>
            </a:p>
          </p:txBody>
        </p:sp>
        <p:grpSp>
          <p:nvGrpSpPr>
            <p:cNvPr id="18450" name="Group 35"/>
            <p:cNvGrpSpPr>
              <a:grpSpLocks noChangeAspect="1"/>
            </p:cNvGrpSpPr>
            <p:nvPr/>
          </p:nvGrpSpPr>
          <p:grpSpPr bwMode="auto">
            <a:xfrm>
              <a:off x="2605" y="1609"/>
              <a:ext cx="257" cy="134"/>
              <a:chOff x="733" y="1375"/>
              <a:chExt cx="383" cy="224"/>
            </a:xfrm>
          </p:grpSpPr>
          <p:sp>
            <p:nvSpPr>
              <p:cNvPr id="18451" name="AutoShape 36"/>
              <p:cNvSpPr>
                <a:spLocks noChangeAspect="1" noChangeArrowheads="1"/>
              </p:cNvSpPr>
              <p:nvPr/>
            </p:nvSpPr>
            <p:spPr bwMode="auto">
              <a:xfrm rot="5400000">
                <a:off x="718" y="1392"/>
                <a:ext cx="222" cy="192"/>
              </a:xfrm>
              <a:prstGeom prst="triangle">
                <a:avLst>
                  <a:gd name="adj" fmla="val 50000"/>
                </a:avLst>
              </a:prstGeom>
              <a:solidFill>
                <a:schemeClr val="bg1"/>
              </a:solidFill>
              <a:ln w="38100">
                <a:solidFill>
                  <a:schemeClr val="tx1"/>
                </a:solidFill>
                <a:miter lim="800000"/>
                <a:headEnd/>
                <a:tailEnd/>
              </a:ln>
            </p:spPr>
            <p:txBody>
              <a:bodyPr wrap="none" anchor="ctr"/>
              <a:lstStyle/>
              <a:p>
                <a:endParaRPr lang="en-US">
                  <a:latin typeface="Calibri" pitchFamily="34" charset="0"/>
                </a:endParaRPr>
              </a:p>
            </p:txBody>
          </p:sp>
          <p:sp>
            <p:nvSpPr>
              <p:cNvPr id="18452" name="AutoShape 37"/>
              <p:cNvSpPr>
                <a:spLocks noChangeAspect="1" noChangeArrowheads="1"/>
              </p:cNvSpPr>
              <p:nvPr/>
            </p:nvSpPr>
            <p:spPr bwMode="auto">
              <a:xfrm rot="5400000" flipV="1">
                <a:off x="909" y="1390"/>
                <a:ext cx="222" cy="192"/>
              </a:xfrm>
              <a:prstGeom prst="triangle">
                <a:avLst>
                  <a:gd name="adj" fmla="val 50000"/>
                </a:avLst>
              </a:prstGeom>
              <a:solidFill>
                <a:schemeClr val="bg1"/>
              </a:solidFill>
              <a:ln w="38100">
                <a:solidFill>
                  <a:schemeClr val="tx1"/>
                </a:solidFill>
                <a:miter lim="800000"/>
                <a:headEnd/>
                <a:tailEnd/>
              </a:ln>
            </p:spPr>
            <p:txBody>
              <a:bodyPr wrap="none" anchor="ctr"/>
              <a:lstStyle/>
              <a:p>
                <a:endParaRPr lang="en-US">
                  <a:latin typeface="Calibri" pitchFamily="34" charset="0"/>
                </a:endParaRPr>
              </a:p>
            </p:txBody>
          </p:sp>
        </p:grpSp>
      </p:grpSp>
      <p:sp>
        <p:nvSpPr>
          <p:cNvPr id="67623" name="AutoShape 39"/>
          <p:cNvSpPr>
            <a:spLocks noChangeArrowheads="1"/>
          </p:cNvSpPr>
          <p:nvPr/>
        </p:nvSpPr>
        <p:spPr bwMode="auto">
          <a:xfrm>
            <a:off x="7743825" y="3422650"/>
            <a:ext cx="679450" cy="679450"/>
          </a:xfrm>
          <a:prstGeom prst="irregularSeal1">
            <a:avLst/>
          </a:prstGeom>
          <a:gradFill rotWithShape="0">
            <a:gsLst>
              <a:gs pos="0">
                <a:srgbClr val="CC3300"/>
              </a:gs>
              <a:gs pos="100000">
                <a:srgbClr val="FF9933"/>
              </a:gs>
            </a:gsLst>
            <a:path path="shape">
              <a:fillToRect l="50000" t="50000" r="50000" b="50000"/>
            </a:path>
          </a:gradFill>
          <a:ln w="12700">
            <a:solidFill>
              <a:schemeClr val="tx1"/>
            </a:solidFill>
            <a:miter lim="800000"/>
            <a:headEnd/>
            <a:tailEnd/>
          </a:ln>
          <a:effectLst>
            <a:outerShdw dist="40161" dir="1106097" algn="ctr" rotWithShape="0">
              <a:schemeClr val="tx1"/>
            </a:outerShdw>
          </a:effectLst>
        </p:spPr>
        <p:txBody>
          <a:bodyPr wrap="none" anchor="ctr"/>
          <a:lstStyle/>
          <a:p>
            <a:pPr fontAlgn="auto">
              <a:spcBef>
                <a:spcPts val="0"/>
              </a:spcBef>
              <a:spcAft>
                <a:spcPts val="0"/>
              </a:spcAft>
              <a:defRPr/>
            </a:pPr>
            <a:endParaRPr lang="en-US">
              <a:latin typeface="+mn-lt"/>
              <a:cs typeface="+mn-cs"/>
            </a:endParaRPr>
          </a:p>
        </p:txBody>
      </p:sp>
      <p:sp>
        <p:nvSpPr>
          <p:cNvPr id="67624" name="AutoShape 40"/>
          <p:cNvSpPr>
            <a:spLocks noChangeArrowheads="1"/>
          </p:cNvSpPr>
          <p:nvPr/>
        </p:nvSpPr>
        <p:spPr bwMode="auto">
          <a:xfrm rot="-872315">
            <a:off x="2573338" y="2147888"/>
            <a:ext cx="1773237" cy="331787"/>
          </a:xfrm>
          <a:prstGeom prst="curvedDownArrow">
            <a:avLst>
              <a:gd name="adj1" fmla="val 106890"/>
              <a:gd name="adj2" fmla="val 213780"/>
              <a:gd name="adj3" fmla="val 33333"/>
            </a:avLst>
          </a:prstGeom>
          <a:solidFill>
            <a:srgbClr val="0033CC"/>
          </a:solidFill>
          <a:ln w="12700">
            <a:solidFill>
              <a:schemeClr val="tx1"/>
            </a:solidFill>
            <a:miter lim="800000"/>
            <a:headEnd/>
            <a:tailEnd/>
          </a:ln>
          <a:effectLst>
            <a:outerShdw dist="45791" dir="2021404" algn="ctr" rotWithShape="0">
              <a:schemeClr val="tx1"/>
            </a:outerShdw>
          </a:effectLst>
        </p:spPr>
        <p:txBody>
          <a:bodyPr wrap="none" anchor="ctr"/>
          <a:lstStyle/>
          <a:p>
            <a:pPr fontAlgn="auto">
              <a:spcBef>
                <a:spcPts val="0"/>
              </a:spcBef>
              <a:spcAft>
                <a:spcPts val="0"/>
              </a:spcAft>
              <a:defRPr/>
            </a:pPr>
            <a:endParaRPr lang="en-US">
              <a:latin typeface="+mn-lt"/>
              <a:cs typeface="+mn-cs"/>
            </a:endParaRPr>
          </a:p>
        </p:txBody>
      </p:sp>
      <p:sp>
        <p:nvSpPr>
          <p:cNvPr id="20494" name="Text Box 41"/>
          <p:cNvSpPr txBox="1">
            <a:spLocks noChangeArrowheads="1"/>
          </p:cNvSpPr>
          <p:nvPr/>
        </p:nvSpPr>
        <p:spPr bwMode="auto">
          <a:xfrm>
            <a:off x="2362200" y="5322888"/>
            <a:ext cx="6792913" cy="1201737"/>
          </a:xfrm>
          <a:prstGeom prst="rect">
            <a:avLst/>
          </a:prstGeom>
          <a:noFill/>
          <a:ln w="12700">
            <a:noFill/>
            <a:miter lim="800000"/>
            <a:headEnd/>
            <a:tailEnd/>
          </a:ln>
        </p:spPr>
        <p:txBody>
          <a:bodyPr wrap="none" anchorCtr="1">
            <a:spAutoFit/>
          </a:bodyPr>
          <a:lstStyle/>
          <a:p>
            <a:pPr>
              <a:buFontTx/>
              <a:buChar char="•"/>
              <a:defRPr/>
            </a:pPr>
            <a:r>
              <a:rPr lang="en-US" dirty="0">
                <a:solidFill>
                  <a:srgbClr val="0000FF"/>
                </a:solidFill>
              </a:rPr>
              <a:t> One CO in EA, One </a:t>
            </a:r>
            <a:r>
              <a:rPr lang="en-US" dirty="0" err="1">
                <a:solidFill>
                  <a:srgbClr val="0000FF"/>
                </a:solidFill>
              </a:rPr>
              <a:t>Enroute</a:t>
            </a:r>
            <a:r>
              <a:rPr lang="en-US" dirty="0">
                <a:solidFill>
                  <a:srgbClr val="0000FF"/>
                </a:solidFill>
              </a:rPr>
              <a:t> or in a Holding Area, One in FARP</a:t>
            </a:r>
          </a:p>
          <a:p>
            <a:pPr>
              <a:buFontTx/>
              <a:buChar char="•"/>
              <a:defRPr/>
            </a:pPr>
            <a:r>
              <a:rPr lang="en-US" dirty="0">
                <a:solidFill>
                  <a:srgbClr val="0000FF"/>
                </a:solidFill>
              </a:rPr>
              <a:t> Maintains </a:t>
            </a:r>
            <a:r>
              <a:rPr lang="en-US" b="1" u="sng" dirty="0">
                <a:solidFill>
                  <a:schemeClr val="accent6">
                    <a:lumMod val="75000"/>
                  </a:schemeClr>
                </a:solidFill>
              </a:rPr>
              <a:t>constant pressure</a:t>
            </a:r>
            <a:r>
              <a:rPr lang="en-US" b="1" dirty="0">
                <a:solidFill>
                  <a:schemeClr val="accent6">
                    <a:lumMod val="75000"/>
                  </a:schemeClr>
                </a:solidFill>
              </a:rPr>
              <a:t> </a:t>
            </a:r>
            <a:r>
              <a:rPr lang="en-US" dirty="0">
                <a:solidFill>
                  <a:srgbClr val="0000FF"/>
                </a:solidFill>
              </a:rPr>
              <a:t>on enemy in EA</a:t>
            </a:r>
          </a:p>
          <a:p>
            <a:pPr>
              <a:buFontTx/>
              <a:buChar char="•"/>
              <a:defRPr/>
            </a:pPr>
            <a:r>
              <a:rPr lang="en-US" dirty="0">
                <a:solidFill>
                  <a:srgbClr val="0000FF"/>
                </a:solidFill>
              </a:rPr>
              <a:t> Provides most flexibility to CDR</a:t>
            </a:r>
          </a:p>
          <a:p>
            <a:pPr>
              <a:buFontTx/>
              <a:buChar char="•"/>
              <a:defRPr/>
            </a:pPr>
            <a:r>
              <a:rPr lang="en-US" dirty="0">
                <a:solidFill>
                  <a:srgbClr val="0000FF"/>
                </a:solidFill>
              </a:rPr>
              <a:t> Facilitates efficient FARP operations</a:t>
            </a:r>
          </a:p>
        </p:txBody>
      </p:sp>
      <p:sp>
        <p:nvSpPr>
          <p:cNvPr id="39" name="Rectangle 6"/>
          <p:cNvSpPr txBox="1">
            <a:spLocks noChangeArrowheads="1"/>
          </p:cNvSpPr>
          <p:nvPr/>
        </p:nvSpPr>
        <p:spPr bwMode="auto">
          <a:xfrm>
            <a:off x="533400" y="115600"/>
            <a:ext cx="8229600" cy="584775"/>
          </a:xfrm>
          <a:prstGeom prst="rect">
            <a:avLst/>
          </a:prstGeom>
          <a:solidFill>
            <a:schemeClr val="bg1"/>
          </a:solidFill>
          <a:ln w="57150" algn="ctr">
            <a:solidFill>
              <a:schemeClr val="accent6">
                <a:lumMod val="75000"/>
              </a:schemeClr>
            </a:solidFill>
            <a:miter lim="800000"/>
            <a:headEnd/>
            <a:tailEnd/>
          </a:ln>
          <a:effectLst>
            <a:outerShdw dist="81320" dir="3080412" algn="ctr" rotWithShape="0">
              <a:srgbClr val="0000FF"/>
            </a:outerShdw>
          </a:effectLst>
        </p:spPr>
        <p:txBody>
          <a:bodyPr anchor="ctr">
            <a:spAutoFit/>
          </a:bodyPr>
          <a:lstStyle/>
          <a:p>
            <a:pPr algn="ctr" fontAlgn="auto">
              <a:spcAft>
                <a:spcPts val="0"/>
              </a:spcAft>
              <a:defRPr/>
            </a:pPr>
            <a:r>
              <a:rPr lang="en-US" sz="3200" b="1" dirty="0">
                <a:solidFill>
                  <a:srgbClr val="0033CC"/>
                </a:solidFill>
                <a:latin typeface="Arial" pitchFamily="34" charset="0"/>
                <a:ea typeface="+mj-ea"/>
                <a:cs typeface="Arial" pitchFamily="34" charset="0"/>
              </a:rPr>
              <a:t>Continuous Attack </a:t>
            </a:r>
            <a:endParaRPr lang="en-US" sz="3200" b="1" dirty="0">
              <a:solidFill>
                <a:srgbClr val="0033CC"/>
              </a:solidFill>
              <a:ea typeface="+mj-ea"/>
              <a:cs typeface="+mj-cs"/>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 name="Slide Number Placeholder 3"/>
          <p:cNvSpPr>
            <a:spLocks noGrp="1"/>
          </p:cNvSpPr>
          <p:nvPr>
            <p:ph type="sldNum" sz="quarter" idx="12"/>
          </p:nvPr>
        </p:nvSpPr>
        <p:spPr/>
        <p:txBody>
          <a:bodyPr/>
          <a:lstStyle/>
          <a:p>
            <a:pPr>
              <a:defRPr/>
            </a:pPr>
            <a:fld id="{A169C13F-ECC9-414E-BDC5-6C6F558392A0}" type="slidenum">
              <a:rPr lang="en-US"/>
              <a:pPr>
                <a:defRPr/>
              </a:pPr>
              <a:t>15</a:t>
            </a:fld>
            <a:endParaRPr lang="en-US"/>
          </a:p>
        </p:txBody>
      </p:sp>
      <p:sp>
        <p:nvSpPr>
          <p:cNvPr id="66563" name="Freeform 1027"/>
          <p:cNvSpPr>
            <a:spLocks/>
          </p:cNvSpPr>
          <p:nvPr/>
        </p:nvSpPr>
        <p:spPr bwMode="auto">
          <a:xfrm>
            <a:off x="7080250" y="3340100"/>
            <a:ext cx="1814513" cy="1579563"/>
          </a:xfrm>
          <a:custGeom>
            <a:avLst/>
            <a:gdLst/>
            <a:ahLst/>
            <a:cxnLst>
              <a:cxn ang="0">
                <a:pos x="837" y="0"/>
              </a:cxn>
              <a:cxn ang="0">
                <a:pos x="1143" y="480"/>
              </a:cxn>
              <a:cxn ang="0">
                <a:pos x="515" y="995"/>
              </a:cxn>
              <a:cxn ang="0">
                <a:pos x="0" y="471"/>
              </a:cxn>
              <a:cxn ang="0">
                <a:pos x="837" y="0"/>
              </a:cxn>
            </a:cxnLst>
            <a:rect l="0" t="0" r="r" b="b"/>
            <a:pathLst>
              <a:path w="1143" h="995">
                <a:moveTo>
                  <a:pt x="837" y="0"/>
                </a:moveTo>
                <a:lnTo>
                  <a:pt x="1143" y="480"/>
                </a:lnTo>
                <a:lnTo>
                  <a:pt x="515" y="995"/>
                </a:lnTo>
                <a:lnTo>
                  <a:pt x="0" y="471"/>
                </a:lnTo>
                <a:lnTo>
                  <a:pt x="837" y="0"/>
                </a:lnTo>
                <a:close/>
              </a:path>
            </a:pathLst>
          </a:custGeom>
          <a:solidFill>
            <a:srgbClr val="CC3300"/>
          </a:solidFill>
          <a:ln w="28575" cap="flat" cmpd="sng">
            <a:solidFill>
              <a:schemeClr val="tx1"/>
            </a:solidFill>
            <a:prstDash val="solid"/>
            <a:round/>
            <a:headEnd/>
            <a:tailEnd/>
          </a:ln>
          <a:effectLst>
            <a:outerShdw dist="80322" dir="1106097" algn="ctr" rotWithShape="0">
              <a:schemeClr val="bg2"/>
            </a:outerShdw>
          </a:effectLst>
        </p:spPr>
        <p:txBody>
          <a:bodyPr anchor="ctr" anchorCtr="1"/>
          <a:lstStyle/>
          <a:p>
            <a:pPr fontAlgn="auto">
              <a:spcBef>
                <a:spcPts val="0"/>
              </a:spcBef>
              <a:spcAft>
                <a:spcPts val="0"/>
              </a:spcAft>
              <a:defRPr/>
            </a:pPr>
            <a:endParaRPr lang="en-US">
              <a:latin typeface="+mn-lt"/>
              <a:cs typeface="+mn-cs"/>
            </a:endParaRPr>
          </a:p>
        </p:txBody>
      </p:sp>
      <p:grpSp>
        <p:nvGrpSpPr>
          <p:cNvPr id="19460" name="Group 1040"/>
          <p:cNvGrpSpPr>
            <a:grpSpLocks/>
          </p:cNvGrpSpPr>
          <p:nvPr/>
        </p:nvGrpSpPr>
        <p:grpSpPr bwMode="auto">
          <a:xfrm>
            <a:off x="6784975" y="2135188"/>
            <a:ext cx="676275" cy="711200"/>
            <a:chOff x="2523" y="1370"/>
            <a:chExt cx="426" cy="448"/>
          </a:xfrm>
        </p:grpSpPr>
        <p:sp>
          <p:nvSpPr>
            <p:cNvPr id="66571" name="Rectangle 1035"/>
            <p:cNvSpPr>
              <a:spLocks noChangeAspect="1" noChangeArrowheads="1"/>
            </p:cNvSpPr>
            <p:nvPr/>
          </p:nvSpPr>
          <p:spPr bwMode="auto">
            <a:xfrm>
              <a:off x="2661" y="1370"/>
              <a:ext cx="158" cy="248"/>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000">
                  <a:latin typeface="+mn-lt"/>
                  <a:cs typeface="+mn-cs"/>
                </a:rPr>
                <a:t>I</a:t>
              </a:r>
              <a:endParaRPr lang="en-US" sz="200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lt"/>
                <a:cs typeface="+mn-cs"/>
              </a:endParaRPr>
            </a:p>
          </p:txBody>
        </p:sp>
        <p:sp>
          <p:nvSpPr>
            <p:cNvPr id="19493" name="Rectangle 1036"/>
            <p:cNvSpPr>
              <a:spLocks noChangeAspect="1" noChangeArrowheads="1"/>
            </p:cNvSpPr>
            <p:nvPr/>
          </p:nvSpPr>
          <p:spPr bwMode="auto">
            <a:xfrm>
              <a:off x="2523" y="1532"/>
              <a:ext cx="426" cy="286"/>
            </a:xfrm>
            <a:prstGeom prst="rect">
              <a:avLst/>
            </a:prstGeom>
            <a:solidFill>
              <a:schemeClr val="bg1"/>
            </a:solidFill>
            <a:ln w="38100">
              <a:solidFill>
                <a:schemeClr val="tx1"/>
              </a:solidFill>
              <a:miter lim="800000"/>
              <a:headEnd/>
              <a:tailEnd/>
            </a:ln>
          </p:spPr>
          <p:txBody>
            <a:bodyPr wrap="none" anchor="ctr"/>
            <a:lstStyle/>
            <a:p>
              <a:pPr eaLnBrk="0" hangingPunct="0"/>
              <a:endParaRPr lang="en-US" sz="2000">
                <a:latin typeface="Calibri" pitchFamily="34" charset="0"/>
              </a:endParaRPr>
            </a:p>
          </p:txBody>
        </p:sp>
        <p:grpSp>
          <p:nvGrpSpPr>
            <p:cNvPr id="19494" name="Group 1037"/>
            <p:cNvGrpSpPr>
              <a:grpSpLocks noChangeAspect="1"/>
            </p:cNvGrpSpPr>
            <p:nvPr/>
          </p:nvGrpSpPr>
          <p:grpSpPr bwMode="auto">
            <a:xfrm>
              <a:off x="2605" y="1609"/>
              <a:ext cx="257" cy="134"/>
              <a:chOff x="733" y="1375"/>
              <a:chExt cx="383" cy="224"/>
            </a:xfrm>
          </p:grpSpPr>
          <p:sp>
            <p:nvSpPr>
              <p:cNvPr id="19495" name="AutoShape 1038"/>
              <p:cNvSpPr>
                <a:spLocks noChangeAspect="1" noChangeArrowheads="1"/>
              </p:cNvSpPr>
              <p:nvPr/>
            </p:nvSpPr>
            <p:spPr bwMode="auto">
              <a:xfrm rot="5400000">
                <a:off x="718" y="1392"/>
                <a:ext cx="222" cy="192"/>
              </a:xfrm>
              <a:prstGeom prst="triangle">
                <a:avLst>
                  <a:gd name="adj" fmla="val 50000"/>
                </a:avLst>
              </a:prstGeom>
              <a:solidFill>
                <a:schemeClr val="bg1"/>
              </a:solidFill>
              <a:ln w="38100">
                <a:solidFill>
                  <a:schemeClr val="tx1"/>
                </a:solidFill>
                <a:miter lim="800000"/>
                <a:headEnd/>
                <a:tailEnd/>
              </a:ln>
            </p:spPr>
            <p:txBody>
              <a:bodyPr wrap="none" anchor="ctr"/>
              <a:lstStyle/>
              <a:p>
                <a:endParaRPr lang="en-US">
                  <a:latin typeface="Calibri" pitchFamily="34" charset="0"/>
                </a:endParaRPr>
              </a:p>
            </p:txBody>
          </p:sp>
          <p:sp>
            <p:nvSpPr>
              <p:cNvPr id="19496" name="AutoShape 1039"/>
              <p:cNvSpPr>
                <a:spLocks noChangeAspect="1" noChangeArrowheads="1"/>
              </p:cNvSpPr>
              <p:nvPr/>
            </p:nvSpPr>
            <p:spPr bwMode="auto">
              <a:xfrm rot="5400000" flipV="1">
                <a:off x="909" y="1390"/>
                <a:ext cx="222" cy="192"/>
              </a:xfrm>
              <a:prstGeom prst="triangle">
                <a:avLst>
                  <a:gd name="adj" fmla="val 50000"/>
                </a:avLst>
              </a:prstGeom>
              <a:solidFill>
                <a:schemeClr val="bg1"/>
              </a:solidFill>
              <a:ln w="38100">
                <a:solidFill>
                  <a:schemeClr val="tx1"/>
                </a:solidFill>
                <a:miter lim="800000"/>
                <a:headEnd/>
                <a:tailEnd/>
              </a:ln>
            </p:spPr>
            <p:txBody>
              <a:bodyPr wrap="none" anchor="ctr"/>
              <a:lstStyle/>
              <a:p>
                <a:endParaRPr lang="en-US">
                  <a:latin typeface="Calibri" pitchFamily="34" charset="0"/>
                </a:endParaRPr>
              </a:p>
            </p:txBody>
          </p:sp>
        </p:grpSp>
      </p:grpSp>
      <p:grpSp>
        <p:nvGrpSpPr>
          <p:cNvPr id="19461" name="Group 1041"/>
          <p:cNvGrpSpPr>
            <a:grpSpLocks/>
          </p:cNvGrpSpPr>
          <p:nvPr/>
        </p:nvGrpSpPr>
        <p:grpSpPr bwMode="auto">
          <a:xfrm>
            <a:off x="5487988" y="3340100"/>
            <a:ext cx="676275" cy="711200"/>
            <a:chOff x="2523" y="1370"/>
            <a:chExt cx="426" cy="448"/>
          </a:xfrm>
        </p:grpSpPr>
        <p:sp>
          <p:nvSpPr>
            <p:cNvPr id="66578" name="Rectangle 1042"/>
            <p:cNvSpPr>
              <a:spLocks noChangeAspect="1" noChangeArrowheads="1"/>
            </p:cNvSpPr>
            <p:nvPr/>
          </p:nvSpPr>
          <p:spPr bwMode="auto">
            <a:xfrm>
              <a:off x="2661" y="1370"/>
              <a:ext cx="158" cy="248"/>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000">
                  <a:latin typeface="+mn-lt"/>
                  <a:cs typeface="+mn-cs"/>
                </a:rPr>
                <a:t>I</a:t>
              </a:r>
              <a:endParaRPr lang="en-US" sz="200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lt"/>
                <a:cs typeface="+mn-cs"/>
              </a:endParaRPr>
            </a:p>
          </p:txBody>
        </p:sp>
        <p:sp>
          <p:nvSpPr>
            <p:cNvPr id="19488" name="Rectangle 1043"/>
            <p:cNvSpPr>
              <a:spLocks noChangeAspect="1" noChangeArrowheads="1"/>
            </p:cNvSpPr>
            <p:nvPr/>
          </p:nvSpPr>
          <p:spPr bwMode="auto">
            <a:xfrm>
              <a:off x="2523" y="1532"/>
              <a:ext cx="426" cy="286"/>
            </a:xfrm>
            <a:prstGeom prst="rect">
              <a:avLst/>
            </a:prstGeom>
            <a:solidFill>
              <a:schemeClr val="bg1"/>
            </a:solidFill>
            <a:ln w="38100">
              <a:solidFill>
                <a:schemeClr val="tx1"/>
              </a:solidFill>
              <a:miter lim="800000"/>
              <a:headEnd/>
              <a:tailEnd/>
            </a:ln>
          </p:spPr>
          <p:txBody>
            <a:bodyPr wrap="none" anchor="ctr"/>
            <a:lstStyle/>
            <a:p>
              <a:pPr eaLnBrk="0" hangingPunct="0"/>
              <a:endParaRPr lang="en-US" sz="2000">
                <a:latin typeface="Calibri" pitchFamily="34" charset="0"/>
              </a:endParaRPr>
            </a:p>
          </p:txBody>
        </p:sp>
        <p:grpSp>
          <p:nvGrpSpPr>
            <p:cNvPr id="19489" name="Group 1044"/>
            <p:cNvGrpSpPr>
              <a:grpSpLocks noChangeAspect="1"/>
            </p:cNvGrpSpPr>
            <p:nvPr/>
          </p:nvGrpSpPr>
          <p:grpSpPr bwMode="auto">
            <a:xfrm>
              <a:off x="2605" y="1609"/>
              <a:ext cx="257" cy="134"/>
              <a:chOff x="733" y="1375"/>
              <a:chExt cx="383" cy="224"/>
            </a:xfrm>
          </p:grpSpPr>
          <p:sp>
            <p:nvSpPr>
              <p:cNvPr id="19490" name="AutoShape 1045"/>
              <p:cNvSpPr>
                <a:spLocks noChangeAspect="1" noChangeArrowheads="1"/>
              </p:cNvSpPr>
              <p:nvPr/>
            </p:nvSpPr>
            <p:spPr bwMode="auto">
              <a:xfrm rot="5400000">
                <a:off x="718" y="1392"/>
                <a:ext cx="222" cy="192"/>
              </a:xfrm>
              <a:prstGeom prst="triangle">
                <a:avLst>
                  <a:gd name="adj" fmla="val 50000"/>
                </a:avLst>
              </a:prstGeom>
              <a:solidFill>
                <a:schemeClr val="bg1"/>
              </a:solidFill>
              <a:ln w="38100">
                <a:solidFill>
                  <a:schemeClr val="tx1"/>
                </a:solidFill>
                <a:miter lim="800000"/>
                <a:headEnd/>
                <a:tailEnd/>
              </a:ln>
            </p:spPr>
            <p:txBody>
              <a:bodyPr wrap="none" anchor="ctr"/>
              <a:lstStyle/>
              <a:p>
                <a:endParaRPr lang="en-US">
                  <a:latin typeface="Calibri" pitchFamily="34" charset="0"/>
                </a:endParaRPr>
              </a:p>
            </p:txBody>
          </p:sp>
          <p:sp>
            <p:nvSpPr>
              <p:cNvPr id="19491" name="AutoShape 1046"/>
              <p:cNvSpPr>
                <a:spLocks noChangeAspect="1" noChangeArrowheads="1"/>
              </p:cNvSpPr>
              <p:nvPr/>
            </p:nvSpPr>
            <p:spPr bwMode="auto">
              <a:xfrm rot="5400000" flipV="1">
                <a:off x="909" y="1390"/>
                <a:ext cx="222" cy="192"/>
              </a:xfrm>
              <a:prstGeom prst="triangle">
                <a:avLst>
                  <a:gd name="adj" fmla="val 50000"/>
                </a:avLst>
              </a:prstGeom>
              <a:solidFill>
                <a:schemeClr val="bg1"/>
              </a:solidFill>
              <a:ln w="38100">
                <a:solidFill>
                  <a:schemeClr val="tx1"/>
                </a:solidFill>
                <a:miter lim="800000"/>
                <a:headEnd/>
                <a:tailEnd/>
              </a:ln>
            </p:spPr>
            <p:txBody>
              <a:bodyPr wrap="none" anchor="ctr"/>
              <a:lstStyle/>
              <a:p>
                <a:endParaRPr lang="en-US">
                  <a:latin typeface="Calibri" pitchFamily="34" charset="0"/>
                </a:endParaRPr>
              </a:p>
            </p:txBody>
          </p:sp>
        </p:grpSp>
      </p:grpSp>
      <p:grpSp>
        <p:nvGrpSpPr>
          <p:cNvPr id="19462" name="Group 1073"/>
          <p:cNvGrpSpPr>
            <a:grpSpLocks/>
          </p:cNvGrpSpPr>
          <p:nvPr/>
        </p:nvGrpSpPr>
        <p:grpSpPr bwMode="auto">
          <a:xfrm>
            <a:off x="1731963" y="2427288"/>
            <a:ext cx="4017962" cy="2576512"/>
            <a:chOff x="1091" y="1457"/>
            <a:chExt cx="2531" cy="1623"/>
          </a:xfrm>
        </p:grpSpPr>
        <p:sp>
          <p:nvSpPr>
            <p:cNvPr id="19482" name="Freeform 1059"/>
            <p:cNvSpPr>
              <a:spLocks/>
            </p:cNvSpPr>
            <p:nvPr/>
          </p:nvSpPr>
          <p:spPr bwMode="auto">
            <a:xfrm>
              <a:off x="1091" y="1457"/>
              <a:ext cx="2531" cy="1615"/>
            </a:xfrm>
            <a:custGeom>
              <a:avLst/>
              <a:gdLst>
                <a:gd name="T0" fmla="*/ 0 w 2531"/>
                <a:gd name="T1" fmla="*/ 1545 h 1615"/>
                <a:gd name="T2" fmla="*/ 122 w 2531"/>
                <a:gd name="T3" fmla="*/ 699 h 1615"/>
                <a:gd name="T4" fmla="*/ 1038 w 2531"/>
                <a:gd name="T5" fmla="*/ 0 h 1615"/>
                <a:gd name="T6" fmla="*/ 2470 w 2531"/>
                <a:gd name="T7" fmla="*/ 44 h 1615"/>
                <a:gd name="T8" fmla="*/ 2531 w 2531"/>
                <a:gd name="T9" fmla="*/ 88 h 1615"/>
                <a:gd name="T10" fmla="*/ 2522 w 2531"/>
                <a:gd name="T11" fmla="*/ 158 h 1615"/>
                <a:gd name="T12" fmla="*/ 2426 w 2531"/>
                <a:gd name="T13" fmla="*/ 192 h 1615"/>
                <a:gd name="T14" fmla="*/ 1065 w 2531"/>
                <a:gd name="T15" fmla="*/ 140 h 1615"/>
                <a:gd name="T16" fmla="*/ 236 w 2531"/>
                <a:gd name="T17" fmla="*/ 777 h 1615"/>
                <a:gd name="T18" fmla="*/ 140 w 2531"/>
                <a:gd name="T19" fmla="*/ 1571 h 1615"/>
                <a:gd name="T20" fmla="*/ 105 w 2531"/>
                <a:gd name="T21" fmla="*/ 1615 h 1615"/>
                <a:gd name="T22" fmla="*/ 26 w 2531"/>
                <a:gd name="T23" fmla="*/ 1615 h 1615"/>
                <a:gd name="T24" fmla="*/ 0 w 2531"/>
                <a:gd name="T25" fmla="*/ 1545 h 16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31"/>
                <a:gd name="T40" fmla="*/ 0 h 1615"/>
                <a:gd name="T41" fmla="*/ 2531 w 2531"/>
                <a:gd name="T42" fmla="*/ 1615 h 16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31" h="1615">
                  <a:moveTo>
                    <a:pt x="0" y="1545"/>
                  </a:moveTo>
                  <a:lnTo>
                    <a:pt x="122" y="699"/>
                  </a:lnTo>
                  <a:lnTo>
                    <a:pt x="1038" y="0"/>
                  </a:lnTo>
                  <a:lnTo>
                    <a:pt x="2470" y="44"/>
                  </a:lnTo>
                  <a:lnTo>
                    <a:pt x="2531" y="88"/>
                  </a:lnTo>
                  <a:lnTo>
                    <a:pt x="2522" y="158"/>
                  </a:lnTo>
                  <a:lnTo>
                    <a:pt x="2426" y="192"/>
                  </a:lnTo>
                  <a:lnTo>
                    <a:pt x="1065" y="140"/>
                  </a:lnTo>
                  <a:lnTo>
                    <a:pt x="236" y="777"/>
                  </a:lnTo>
                  <a:lnTo>
                    <a:pt x="140" y="1571"/>
                  </a:lnTo>
                  <a:lnTo>
                    <a:pt x="105" y="1615"/>
                  </a:lnTo>
                  <a:lnTo>
                    <a:pt x="26" y="1615"/>
                  </a:lnTo>
                  <a:lnTo>
                    <a:pt x="0" y="1545"/>
                  </a:lnTo>
                  <a:close/>
                </a:path>
              </a:pathLst>
            </a:custGeom>
            <a:noFill/>
            <a:ln w="28575" cap="flat" cmpd="sng">
              <a:solidFill>
                <a:srgbClr val="3333CC"/>
              </a:solidFill>
              <a:prstDash val="solid"/>
              <a:round/>
              <a:headEnd/>
              <a:tailEnd/>
            </a:ln>
          </p:spPr>
          <p:txBody>
            <a:bodyPr anchor="ctr" anchorCtr="1"/>
            <a:lstStyle/>
            <a:p>
              <a:endParaRPr lang="en-US"/>
            </a:p>
          </p:txBody>
        </p:sp>
        <p:sp>
          <p:nvSpPr>
            <p:cNvPr id="19483" name="Oval 1054"/>
            <p:cNvSpPr>
              <a:spLocks noChangeArrowheads="1"/>
            </p:cNvSpPr>
            <p:nvPr/>
          </p:nvSpPr>
          <p:spPr bwMode="auto">
            <a:xfrm>
              <a:off x="1091" y="2941"/>
              <a:ext cx="139" cy="139"/>
            </a:xfrm>
            <a:prstGeom prst="ellipse">
              <a:avLst/>
            </a:prstGeom>
            <a:solidFill>
              <a:schemeClr val="bg1"/>
            </a:solidFill>
            <a:ln w="38100">
              <a:solidFill>
                <a:srgbClr val="3333CC"/>
              </a:solidFill>
              <a:round/>
              <a:headEnd/>
              <a:tailEnd/>
            </a:ln>
          </p:spPr>
          <p:txBody>
            <a:bodyPr wrap="none" anchor="ctr"/>
            <a:lstStyle/>
            <a:p>
              <a:endParaRPr lang="en-US">
                <a:latin typeface="Calibri" pitchFamily="34" charset="0"/>
              </a:endParaRPr>
            </a:p>
          </p:txBody>
        </p:sp>
        <p:sp>
          <p:nvSpPr>
            <p:cNvPr id="19484" name="Oval 1055"/>
            <p:cNvSpPr>
              <a:spLocks noChangeArrowheads="1"/>
            </p:cNvSpPr>
            <p:nvPr/>
          </p:nvSpPr>
          <p:spPr bwMode="auto">
            <a:xfrm>
              <a:off x="1205" y="2112"/>
              <a:ext cx="139" cy="139"/>
            </a:xfrm>
            <a:prstGeom prst="ellipse">
              <a:avLst/>
            </a:prstGeom>
            <a:solidFill>
              <a:schemeClr val="bg1"/>
            </a:solidFill>
            <a:ln w="38100">
              <a:solidFill>
                <a:srgbClr val="3333CC"/>
              </a:solidFill>
              <a:round/>
              <a:headEnd/>
              <a:tailEnd/>
            </a:ln>
          </p:spPr>
          <p:txBody>
            <a:bodyPr wrap="none" anchor="ctr"/>
            <a:lstStyle/>
            <a:p>
              <a:endParaRPr lang="en-US">
                <a:latin typeface="Calibri" pitchFamily="34" charset="0"/>
              </a:endParaRPr>
            </a:p>
          </p:txBody>
        </p:sp>
        <p:sp>
          <p:nvSpPr>
            <p:cNvPr id="19485" name="Oval 1056"/>
            <p:cNvSpPr>
              <a:spLocks noChangeArrowheads="1"/>
            </p:cNvSpPr>
            <p:nvPr/>
          </p:nvSpPr>
          <p:spPr bwMode="auto">
            <a:xfrm>
              <a:off x="2086" y="1457"/>
              <a:ext cx="139" cy="139"/>
            </a:xfrm>
            <a:prstGeom prst="ellipse">
              <a:avLst/>
            </a:prstGeom>
            <a:solidFill>
              <a:schemeClr val="bg1"/>
            </a:solidFill>
            <a:ln w="38100">
              <a:solidFill>
                <a:srgbClr val="3333CC"/>
              </a:solidFill>
              <a:round/>
              <a:headEnd/>
              <a:tailEnd/>
            </a:ln>
          </p:spPr>
          <p:txBody>
            <a:bodyPr wrap="none" anchor="ctr"/>
            <a:lstStyle/>
            <a:p>
              <a:endParaRPr lang="en-US">
                <a:latin typeface="Calibri" pitchFamily="34" charset="0"/>
              </a:endParaRPr>
            </a:p>
          </p:txBody>
        </p:sp>
        <p:sp>
          <p:nvSpPr>
            <p:cNvPr id="19486" name="Oval 1057"/>
            <p:cNvSpPr>
              <a:spLocks noChangeArrowheads="1"/>
            </p:cNvSpPr>
            <p:nvPr/>
          </p:nvSpPr>
          <p:spPr bwMode="auto">
            <a:xfrm>
              <a:off x="3483" y="1510"/>
              <a:ext cx="139" cy="139"/>
            </a:xfrm>
            <a:prstGeom prst="ellipse">
              <a:avLst/>
            </a:prstGeom>
            <a:solidFill>
              <a:schemeClr val="bg1"/>
            </a:solidFill>
            <a:ln w="38100">
              <a:solidFill>
                <a:srgbClr val="3333CC"/>
              </a:solidFill>
              <a:round/>
              <a:headEnd/>
              <a:tailEnd/>
            </a:ln>
          </p:spPr>
          <p:txBody>
            <a:bodyPr wrap="none" anchor="ctr"/>
            <a:lstStyle/>
            <a:p>
              <a:endParaRPr lang="en-US">
                <a:latin typeface="Calibri" pitchFamily="34" charset="0"/>
              </a:endParaRPr>
            </a:p>
          </p:txBody>
        </p:sp>
      </p:grpSp>
      <p:grpSp>
        <p:nvGrpSpPr>
          <p:cNvPr id="19463" name="Group 1065"/>
          <p:cNvGrpSpPr>
            <a:grpSpLocks/>
          </p:cNvGrpSpPr>
          <p:nvPr/>
        </p:nvGrpSpPr>
        <p:grpSpPr bwMode="auto">
          <a:xfrm rot="-3967413">
            <a:off x="5926137" y="3805238"/>
            <a:ext cx="968375" cy="457200"/>
            <a:chOff x="1859" y="3037"/>
            <a:chExt cx="1300" cy="463"/>
          </a:xfrm>
        </p:grpSpPr>
        <p:sp>
          <p:nvSpPr>
            <p:cNvPr id="19480" name="Freeform 1063"/>
            <p:cNvSpPr>
              <a:spLocks/>
            </p:cNvSpPr>
            <p:nvPr/>
          </p:nvSpPr>
          <p:spPr bwMode="auto">
            <a:xfrm>
              <a:off x="1859" y="3037"/>
              <a:ext cx="1300" cy="148"/>
            </a:xfrm>
            <a:custGeom>
              <a:avLst/>
              <a:gdLst>
                <a:gd name="T0" fmla="*/ 0 w 1300"/>
                <a:gd name="T1" fmla="*/ 9 h 148"/>
                <a:gd name="T2" fmla="*/ 140 w 1300"/>
                <a:gd name="T3" fmla="*/ 148 h 148"/>
                <a:gd name="T4" fmla="*/ 1152 w 1300"/>
                <a:gd name="T5" fmla="*/ 148 h 148"/>
                <a:gd name="T6" fmla="*/ 1300 w 1300"/>
                <a:gd name="T7" fmla="*/ 0 h 148"/>
                <a:gd name="T8" fmla="*/ 0 60000 65536"/>
                <a:gd name="T9" fmla="*/ 0 60000 65536"/>
                <a:gd name="T10" fmla="*/ 0 60000 65536"/>
                <a:gd name="T11" fmla="*/ 0 60000 65536"/>
                <a:gd name="T12" fmla="*/ 0 w 1300"/>
                <a:gd name="T13" fmla="*/ 0 h 148"/>
                <a:gd name="T14" fmla="*/ 1300 w 1300"/>
                <a:gd name="T15" fmla="*/ 148 h 148"/>
              </a:gdLst>
              <a:ahLst/>
              <a:cxnLst>
                <a:cxn ang="T8">
                  <a:pos x="T0" y="T1"/>
                </a:cxn>
                <a:cxn ang="T9">
                  <a:pos x="T2" y="T3"/>
                </a:cxn>
                <a:cxn ang="T10">
                  <a:pos x="T4" y="T5"/>
                </a:cxn>
                <a:cxn ang="T11">
                  <a:pos x="T6" y="T7"/>
                </a:cxn>
              </a:cxnLst>
              <a:rect l="T12" t="T13" r="T14" b="T15"/>
              <a:pathLst>
                <a:path w="1300" h="148">
                  <a:moveTo>
                    <a:pt x="0" y="9"/>
                  </a:moveTo>
                  <a:lnTo>
                    <a:pt x="140" y="148"/>
                  </a:lnTo>
                  <a:lnTo>
                    <a:pt x="1152" y="148"/>
                  </a:lnTo>
                  <a:lnTo>
                    <a:pt x="1300" y="0"/>
                  </a:lnTo>
                </a:path>
              </a:pathLst>
            </a:custGeom>
            <a:noFill/>
            <a:ln w="38100" cap="flat" cmpd="sng">
              <a:solidFill>
                <a:schemeClr val="tx1"/>
              </a:solidFill>
              <a:prstDash val="solid"/>
              <a:round/>
              <a:headEnd/>
              <a:tailEnd/>
            </a:ln>
          </p:spPr>
          <p:txBody>
            <a:bodyPr anchor="ctr" anchorCtr="1"/>
            <a:lstStyle/>
            <a:p>
              <a:endParaRPr lang="en-US"/>
            </a:p>
          </p:txBody>
        </p:sp>
        <p:sp>
          <p:nvSpPr>
            <p:cNvPr id="19481" name="Line 1064"/>
            <p:cNvSpPr>
              <a:spLocks noChangeShapeType="1"/>
            </p:cNvSpPr>
            <p:nvPr/>
          </p:nvSpPr>
          <p:spPr bwMode="auto">
            <a:xfrm>
              <a:off x="2495" y="3186"/>
              <a:ext cx="0" cy="314"/>
            </a:xfrm>
            <a:prstGeom prst="line">
              <a:avLst/>
            </a:prstGeom>
            <a:noFill/>
            <a:ln w="38100">
              <a:solidFill>
                <a:schemeClr val="tx1"/>
              </a:solidFill>
              <a:round/>
              <a:headEnd/>
              <a:tailEnd type="triangle" w="med" len="med"/>
            </a:ln>
          </p:spPr>
          <p:txBody>
            <a:bodyPr anchor="ctr" anchorCtr="1"/>
            <a:lstStyle/>
            <a:p>
              <a:endParaRPr lang="en-US"/>
            </a:p>
          </p:txBody>
        </p:sp>
      </p:grpSp>
      <p:grpSp>
        <p:nvGrpSpPr>
          <p:cNvPr id="19464" name="Group 1067"/>
          <p:cNvGrpSpPr>
            <a:grpSpLocks/>
          </p:cNvGrpSpPr>
          <p:nvPr/>
        </p:nvGrpSpPr>
        <p:grpSpPr bwMode="auto">
          <a:xfrm rot="-2079781">
            <a:off x="7002463" y="2938463"/>
            <a:ext cx="968375" cy="457200"/>
            <a:chOff x="1859" y="3037"/>
            <a:chExt cx="1300" cy="463"/>
          </a:xfrm>
        </p:grpSpPr>
        <p:sp>
          <p:nvSpPr>
            <p:cNvPr id="19478" name="Freeform 1068"/>
            <p:cNvSpPr>
              <a:spLocks/>
            </p:cNvSpPr>
            <p:nvPr/>
          </p:nvSpPr>
          <p:spPr bwMode="auto">
            <a:xfrm>
              <a:off x="1859" y="3037"/>
              <a:ext cx="1300" cy="148"/>
            </a:xfrm>
            <a:custGeom>
              <a:avLst/>
              <a:gdLst>
                <a:gd name="T0" fmla="*/ 0 w 1300"/>
                <a:gd name="T1" fmla="*/ 9 h 148"/>
                <a:gd name="T2" fmla="*/ 140 w 1300"/>
                <a:gd name="T3" fmla="*/ 148 h 148"/>
                <a:gd name="T4" fmla="*/ 1152 w 1300"/>
                <a:gd name="T5" fmla="*/ 148 h 148"/>
                <a:gd name="T6" fmla="*/ 1300 w 1300"/>
                <a:gd name="T7" fmla="*/ 0 h 148"/>
                <a:gd name="T8" fmla="*/ 0 60000 65536"/>
                <a:gd name="T9" fmla="*/ 0 60000 65536"/>
                <a:gd name="T10" fmla="*/ 0 60000 65536"/>
                <a:gd name="T11" fmla="*/ 0 60000 65536"/>
                <a:gd name="T12" fmla="*/ 0 w 1300"/>
                <a:gd name="T13" fmla="*/ 0 h 148"/>
                <a:gd name="T14" fmla="*/ 1300 w 1300"/>
                <a:gd name="T15" fmla="*/ 148 h 148"/>
              </a:gdLst>
              <a:ahLst/>
              <a:cxnLst>
                <a:cxn ang="T8">
                  <a:pos x="T0" y="T1"/>
                </a:cxn>
                <a:cxn ang="T9">
                  <a:pos x="T2" y="T3"/>
                </a:cxn>
                <a:cxn ang="T10">
                  <a:pos x="T4" y="T5"/>
                </a:cxn>
                <a:cxn ang="T11">
                  <a:pos x="T6" y="T7"/>
                </a:cxn>
              </a:cxnLst>
              <a:rect l="T12" t="T13" r="T14" b="T15"/>
              <a:pathLst>
                <a:path w="1300" h="148">
                  <a:moveTo>
                    <a:pt x="0" y="9"/>
                  </a:moveTo>
                  <a:lnTo>
                    <a:pt x="140" y="148"/>
                  </a:lnTo>
                  <a:lnTo>
                    <a:pt x="1152" y="148"/>
                  </a:lnTo>
                  <a:lnTo>
                    <a:pt x="1300" y="0"/>
                  </a:lnTo>
                </a:path>
              </a:pathLst>
            </a:custGeom>
            <a:noFill/>
            <a:ln w="38100" cap="flat" cmpd="sng">
              <a:solidFill>
                <a:schemeClr val="tx1"/>
              </a:solidFill>
              <a:prstDash val="solid"/>
              <a:round/>
              <a:headEnd/>
              <a:tailEnd/>
            </a:ln>
          </p:spPr>
          <p:txBody>
            <a:bodyPr anchor="ctr" anchorCtr="1"/>
            <a:lstStyle/>
            <a:p>
              <a:endParaRPr lang="en-US"/>
            </a:p>
          </p:txBody>
        </p:sp>
        <p:sp>
          <p:nvSpPr>
            <p:cNvPr id="19479" name="Line 1069"/>
            <p:cNvSpPr>
              <a:spLocks noChangeShapeType="1"/>
            </p:cNvSpPr>
            <p:nvPr/>
          </p:nvSpPr>
          <p:spPr bwMode="auto">
            <a:xfrm>
              <a:off x="2495" y="3186"/>
              <a:ext cx="0" cy="314"/>
            </a:xfrm>
            <a:prstGeom prst="line">
              <a:avLst/>
            </a:prstGeom>
            <a:noFill/>
            <a:ln w="38100">
              <a:solidFill>
                <a:schemeClr val="tx1"/>
              </a:solidFill>
              <a:round/>
              <a:headEnd/>
              <a:tailEnd type="triangle" w="med" len="med"/>
            </a:ln>
          </p:spPr>
          <p:txBody>
            <a:bodyPr anchor="ctr" anchorCtr="1"/>
            <a:lstStyle/>
            <a:p>
              <a:endParaRPr lang="en-US"/>
            </a:p>
          </p:txBody>
        </p:sp>
      </p:grpSp>
      <p:sp>
        <p:nvSpPr>
          <p:cNvPr id="66606" name="Freeform 1070"/>
          <p:cNvSpPr>
            <a:spLocks/>
          </p:cNvSpPr>
          <p:nvPr/>
        </p:nvSpPr>
        <p:spPr bwMode="auto">
          <a:xfrm>
            <a:off x="1139825" y="5149850"/>
            <a:ext cx="1336675" cy="1174750"/>
          </a:xfrm>
          <a:custGeom>
            <a:avLst/>
            <a:gdLst/>
            <a:ahLst/>
            <a:cxnLst>
              <a:cxn ang="0">
                <a:pos x="38" y="493"/>
              </a:cxn>
              <a:cxn ang="0">
                <a:pos x="273" y="39"/>
              </a:cxn>
              <a:cxn ang="0">
                <a:pos x="762" y="257"/>
              </a:cxn>
              <a:cxn ang="0">
                <a:pos x="753" y="667"/>
              </a:cxn>
              <a:cxn ang="0">
                <a:pos x="265" y="693"/>
              </a:cxn>
              <a:cxn ang="0">
                <a:pos x="46" y="624"/>
              </a:cxn>
              <a:cxn ang="0">
                <a:pos x="38" y="493"/>
              </a:cxn>
            </a:cxnLst>
            <a:rect l="0" t="0" r="r" b="b"/>
            <a:pathLst>
              <a:path w="842" h="740">
                <a:moveTo>
                  <a:pt x="38" y="493"/>
                </a:moveTo>
                <a:cubicBezTo>
                  <a:pt x="76" y="396"/>
                  <a:pt x="152" y="78"/>
                  <a:pt x="273" y="39"/>
                </a:cubicBezTo>
                <a:cubicBezTo>
                  <a:pt x="394" y="0"/>
                  <a:pt x="682" y="152"/>
                  <a:pt x="762" y="257"/>
                </a:cubicBezTo>
                <a:cubicBezTo>
                  <a:pt x="842" y="362"/>
                  <a:pt x="836" y="594"/>
                  <a:pt x="753" y="667"/>
                </a:cubicBezTo>
                <a:cubicBezTo>
                  <a:pt x="670" y="740"/>
                  <a:pt x="383" y="700"/>
                  <a:pt x="265" y="693"/>
                </a:cubicBezTo>
                <a:cubicBezTo>
                  <a:pt x="147" y="686"/>
                  <a:pt x="84" y="656"/>
                  <a:pt x="46" y="624"/>
                </a:cubicBezTo>
                <a:cubicBezTo>
                  <a:pt x="8" y="592"/>
                  <a:pt x="0" y="590"/>
                  <a:pt x="38" y="493"/>
                </a:cubicBezTo>
                <a:close/>
              </a:path>
            </a:pathLst>
          </a:custGeom>
          <a:solidFill>
            <a:schemeClr val="accent2"/>
          </a:solidFill>
          <a:ln w="12700" cap="flat" cmpd="sng">
            <a:solidFill>
              <a:schemeClr val="tx1"/>
            </a:solidFill>
            <a:prstDash val="solid"/>
            <a:round/>
            <a:headEnd/>
            <a:tailEnd/>
          </a:ln>
          <a:effectLst>
            <a:outerShdw dist="107763" dir="2700000" algn="ctr" rotWithShape="0">
              <a:schemeClr val="tx1"/>
            </a:outerShdw>
          </a:effectLst>
        </p:spPr>
        <p:txBody>
          <a:bodyPr anchor="ctr" anchorCtr="1"/>
          <a:lstStyle/>
          <a:p>
            <a:pPr fontAlgn="auto">
              <a:spcBef>
                <a:spcPts val="0"/>
              </a:spcBef>
              <a:spcAft>
                <a:spcPts val="0"/>
              </a:spcAft>
              <a:defRPr/>
            </a:pPr>
            <a:endParaRPr lang="en-US">
              <a:latin typeface="+mn-lt"/>
              <a:cs typeface="+mn-cs"/>
            </a:endParaRPr>
          </a:p>
        </p:txBody>
      </p:sp>
      <p:sp>
        <p:nvSpPr>
          <p:cNvPr id="19466" name="Text Box 1071"/>
          <p:cNvSpPr txBox="1">
            <a:spLocks noChangeArrowheads="1"/>
          </p:cNvSpPr>
          <p:nvPr/>
        </p:nvSpPr>
        <p:spPr bwMode="auto">
          <a:xfrm>
            <a:off x="1473200" y="5900738"/>
            <a:ext cx="877888" cy="396875"/>
          </a:xfrm>
          <a:prstGeom prst="rect">
            <a:avLst/>
          </a:prstGeom>
          <a:noFill/>
          <a:ln w="12700">
            <a:noFill/>
            <a:miter lim="800000"/>
            <a:headEnd/>
            <a:tailEnd/>
          </a:ln>
        </p:spPr>
        <p:txBody>
          <a:bodyPr wrap="none" anchorCtr="1">
            <a:spAutoFit/>
          </a:bodyPr>
          <a:lstStyle/>
          <a:p>
            <a:r>
              <a:rPr lang="en-US" sz="2000">
                <a:solidFill>
                  <a:srgbClr val="F8F8F8"/>
                </a:solidFill>
                <a:latin typeface="Calibri" pitchFamily="34" charset="0"/>
              </a:rPr>
              <a:t>FARP</a:t>
            </a:r>
          </a:p>
        </p:txBody>
      </p:sp>
      <p:sp>
        <p:nvSpPr>
          <p:cNvPr id="19467" name="Text Box 1072"/>
          <p:cNvSpPr txBox="1">
            <a:spLocks noChangeArrowheads="1"/>
          </p:cNvSpPr>
          <p:nvPr/>
        </p:nvSpPr>
        <p:spPr bwMode="auto">
          <a:xfrm>
            <a:off x="7654925" y="4379913"/>
            <a:ext cx="538163" cy="396875"/>
          </a:xfrm>
          <a:prstGeom prst="rect">
            <a:avLst/>
          </a:prstGeom>
          <a:noFill/>
          <a:ln w="12700">
            <a:noFill/>
            <a:miter lim="800000"/>
            <a:headEnd/>
            <a:tailEnd/>
          </a:ln>
        </p:spPr>
        <p:txBody>
          <a:bodyPr wrap="none" anchorCtr="1">
            <a:spAutoFit/>
          </a:bodyPr>
          <a:lstStyle/>
          <a:p>
            <a:r>
              <a:rPr lang="en-US" sz="2000">
                <a:solidFill>
                  <a:srgbClr val="F8F8F8"/>
                </a:solidFill>
                <a:latin typeface="Calibri" pitchFamily="34" charset="0"/>
              </a:rPr>
              <a:t>EA</a:t>
            </a:r>
          </a:p>
        </p:txBody>
      </p:sp>
      <p:grpSp>
        <p:nvGrpSpPr>
          <p:cNvPr id="19468" name="Group 1047"/>
          <p:cNvGrpSpPr>
            <a:grpSpLocks/>
          </p:cNvGrpSpPr>
          <p:nvPr/>
        </p:nvGrpSpPr>
        <p:grpSpPr bwMode="auto">
          <a:xfrm>
            <a:off x="1042988" y="5102225"/>
            <a:ext cx="676275" cy="711200"/>
            <a:chOff x="2523" y="1370"/>
            <a:chExt cx="426" cy="448"/>
          </a:xfrm>
        </p:grpSpPr>
        <p:sp>
          <p:nvSpPr>
            <p:cNvPr id="66584" name="Rectangle 1048"/>
            <p:cNvSpPr>
              <a:spLocks noChangeAspect="1" noChangeArrowheads="1"/>
            </p:cNvSpPr>
            <p:nvPr/>
          </p:nvSpPr>
          <p:spPr bwMode="auto">
            <a:xfrm>
              <a:off x="2661" y="1370"/>
              <a:ext cx="158" cy="248"/>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000">
                  <a:latin typeface="+mn-lt"/>
                  <a:cs typeface="+mn-cs"/>
                </a:rPr>
                <a:t>I</a:t>
              </a:r>
              <a:endParaRPr lang="en-US" sz="200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lt"/>
                <a:cs typeface="+mn-cs"/>
              </a:endParaRPr>
            </a:p>
          </p:txBody>
        </p:sp>
        <p:sp>
          <p:nvSpPr>
            <p:cNvPr id="19474" name="Rectangle 1049"/>
            <p:cNvSpPr>
              <a:spLocks noChangeAspect="1" noChangeArrowheads="1"/>
            </p:cNvSpPr>
            <p:nvPr/>
          </p:nvSpPr>
          <p:spPr bwMode="auto">
            <a:xfrm>
              <a:off x="2523" y="1532"/>
              <a:ext cx="426" cy="286"/>
            </a:xfrm>
            <a:prstGeom prst="rect">
              <a:avLst/>
            </a:prstGeom>
            <a:solidFill>
              <a:schemeClr val="bg1"/>
            </a:solidFill>
            <a:ln w="38100">
              <a:solidFill>
                <a:schemeClr val="tx1"/>
              </a:solidFill>
              <a:miter lim="800000"/>
              <a:headEnd/>
              <a:tailEnd/>
            </a:ln>
          </p:spPr>
          <p:txBody>
            <a:bodyPr wrap="none" anchor="ctr"/>
            <a:lstStyle/>
            <a:p>
              <a:pPr eaLnBrk="0" hangingPunct="0"/>
              <a:endParaRPr lang="en-US" sz="2000">
                <a:latin typeface="Calibri" pitchFamily="34" charset="0"/>
              </a:endParaRPr>
            </a:p>
          </p:txBody>
        </p:sp>
        <p:grpSp>
          <p:nvGrpSpPr>
            <p:cNvPr id="19475" name="Group 1050"/>
            <p:cNvGrpSpPr>
              <a:grpSpLocks noChangeAspect="1"/>
            </p:cNvGrpSpPr>
            <p:nvPr/>
          </p:nvGrpSpPr>
          <p:grpSpPr bwMode="auto">
            <a:xfrm>
              <a:off x="2605" y="1609"/>
              <a:ext cx="257" cy="134"/>
              <a:chOff x="733" y="1375"/>
              <a:chExt cx="383" cy="224"/>
            </a:xfrm>
          </p:grpSpPr>
          <p:sp>
            <p:nvSpPr>
              <p:cNvPr id="19476" name="AutoShape 1051"/>
              <p:cNvSpPr>
                <a:spLocks noChangeAspect="1" noChangeArrowheads="1"/>
              </p:cNvSpPr>
              <p:nvPr/>
            </p:nvSpPr>
            <p:spPr bwMode="auto">
              <a:xfrm rot="5400000">
                <a:off x="718" y="1392"/>
                <a:ext cx="222" cy="192"/>
              </a:xfrm>
              <a:prstGeom prst="triangle">
                <a:avLst>
                  <a:gd name="adj" fmla="val 50000"/>
                </a:avLst>
              </a:prstGeom>
              <a:solidFill>
                <a:schemeClr val="bg1"/>
              </a:solidFill>
              <a:ln w="38100">
                <a:solidFill>
                  <a:schemeClr val="tx1"/>
                </a:solidFill>
                <a:miter lim="800000"/>
                <a:headEnd/>
                <a:tailEnd/>
              </a:ln>
            </p:spPr>
            <p:txBody>
              <a:bodyPr wrap="none" anchor="ctr"/>
              <a:lstStyle/>
              <a:p>
                <a:endParaRPr lang="en-US">
                  <a:latin typeface="Calibri" pitchFamily="34" charset="0"/>
                </a:endParaRPr>
              </a:p>
            </p:txBody>
          </p:sp>
          <p:sp>
            <p:nvSpPr>
              <p:cNvPr id="19477" name="AutoShape 1052"/>
              <p:cNvSpPr>
                <a:spLocks noChangeAspect="1" noChangeArrowheads="1"/>
              </p:cNvSpPr>
              <p:nvPr/>
            </p:nvSpPr>
            <p:spPr bwMode="auto">
              <a:xfrm rot="5400000" flipV="1">
                <a:off x="909" y="1390"/>
                <a:ext cx="222" cy="192"/>
              </a:xfrm>
              <a:prstGeom prst="triangle">
                <a:avLst>
                  <a:gd name="adj" fmla="val 50000"/>
                </a:avLst>
              </a:prstGeom>
              <a:solidFill>
                <a:schemeClr val="bg1"/>
              </a:solidFill>
              <a:ln w="38100">
                <a:solidFill>
                  <a:schemeClr val="tx1"/>
                </a:solidFill>
                <a:miter lim="800000"/>
                <a:headEnd/>
                <a:tailEnd/>
              </a:ln>
            </p:spPr>
            <p:txBody>
              <a:bodyPr wrap="none" anchor="ctr"/>
              <a:lstStyle/>
              <a:p>
                <a:endParaRPr lang="en-US">
                  <a:latin typeface="Calibri" pitchFamily="34" charset="0"/>
                </a:endParaRPr>
              </a:p>
            </p:txBody>
          </p:sp>
        </p:grpSp>
      </p:grpSp>
      <p:sp>
        <p:nvSpPr>
          <p:cNvPr id="66610" name="AutoShape 1074"/>
          <p:cNvSpPr>
            <a:spLocks noChangeArrowheads="1"/>
          </p:cNvSpPr>
          <p:nvPr/>
        </p:nvSpPr>
        <p:spPr bwMode="auto">
          <a:xfrm>
            <a:off x="7231063" y="3851275"/>
            <a:ext cx="679450" cy="679450"/>
          </a:xfrm>
          <a:prstGeom prst="irregularSeal1">
            <a:avLst/>
          </a:prstGeom>
          <a:gradFill rotWithShape="0">
            <a:gsLst>
              <a:gs pos="0">
                <a:srgbClr val="CC3300"/>
              </a:gs>
              <a:gs pos="100000">
                <a:srgbClr val="FF9933"/>
              </a:gs>
            </a:gsLst>
            <a:path path="shape">
              <a:fillToRect l="50000" t="50000" r="50000" b="50000"/>
            </a:path>
          </a:gradFill>
          <a:ln w="12700">
            <a:solidFill>
              <a:schemeClr val="tx1"/>
            </a:solidFill>
            <a:miter lim="800000"/>
            <a:headEnd/>
            <a:tailEnd/>
          </a:ln>
          <a:effectLst>
            <a:outerShdw dist="40161" dir="1106097" algn="ctr" rotWithShape="0">
              <a:schemeClr val="tx1"/>
            </a:outerShdw>
          </a:effectLst>
        </p:spPr>
        <p:txBody>
          <a:bodyPr wrap="none" anchor="ctr"/>
          <a:lstStyle/>
          <a:p>
            <a:pPr fontAlgn="auto">
              <a:spcBef>
                <a:spcPts val="0"/>
              </a:spcBef>
              <a:spcAft>
                <a:spcPts val="0"/>
              </a:spcAft>
              <a:defRPr/>
            </a:pPr>
            <a:endParaRPr lang="en-US">
              <a:latin typeface="+mn-lt"/>
              <a:cs typeface="+mn-cs"/>
            </a:endParaRPr>
          </a:p>
        </p:txBody>
      </p:sp>
      <p:sp>
        <p:nvSpPr>
          <p:cNvPr id="66611" name="AutoShape 1075"/>
          <p:cNvSpPr>
            <a:spLocks noChangeArrowheads="1"/>
          </p:cNvSpPr>
          <p:nvPr/>
        </p:nvSpPr>
        <p:spPr bwMode="auto">
          <a:xfrm>
            <a:off x="7743825" y="3422650"/>
            <a:ext cx="679450" cy="679450"/>
          </a:xfrm>
          <a:prstGeom prst="irregularSeal1">
            <a:avLst/>
          </a:prstGeom>
          <a:gradFill rotWithShape="0">
            <a:gsLst>
              <a:gs pos="0">
                <a:srgbClr val="CC3300"/>
              </a:gs>
              <a:gs pos="100000">
                <a:srgbClr val="FF9933"/>
              </a:gs>
            </a:gsLst>
            <a:path path="shape">
              <a:fillToRect l="50000" t="50000" r="50000" b="50000"/>
            </a:path>
          </a:gradFill>
          <a:ln w="12700">
            <a:solidFill>
              <a:schemeClr val="tx1"/>
            </a:solidFill>
            <a:miter lim="800000"/>
            <a:headEnd/>
            <a:tailEnd/>
          </a:ln>
          <a:effectLst>
            <a:outerShdw dist="40161" dir="1106097" algn="ctr" rotWithShape="0">
              <a:schemeClr val="tx1"/>
            </a:outerShdw>
          </a:effectLst>
        </p:spPr>
        <p:txBody>
          <a:bodyPr wrap="none" anchor="ctr"/>
          <a:lstStyle/>
          <a:p>
            <a:pPr fontAlgn="auto">
              <a:spcBef>
                <a:spcPts val="0"/>
              </a:spcBef>
              <a:spcAft>
                <a:spcPts val="0"/>
              </a:spcAft>
              <a:defRPr/>
            </a:pPr>
            <a:endParaRPr lang="en-US">
              <a:latin typeface="+mn-lt"/>
              <a:cs typeface="+mn-cs"/>
            </a:endParaRPr>
          </a:p>
        </p:txBody>
      </p:sp>
      <p:sp>
        <p:nvSpPr>
          <p:cNvPr id="21519" name="Text Box 1076"/>
          <p:cNvSpPr txBox="1">
            <a:spLocks noChangeArrowheads="1"/>
          </p:cNvSpPr>
          <p:nvPr/>
        </p:nvSpPr>
        <p:spPr bwMode="auto">
          <a:xfrm>
            <a:off x="2968625" y="4937125"/>
            <a:ext cx="5100638" cy="1938338"/>
          </a:xfrm>
          <a:prstGeom prst="rect">
            <a:avLst/>
          </a:prstGeom>
          <a:noFill/>
          <a:ln w="12700">
            <a:noFill/>
            <a:miter lim="800000"/>
            <a:headEnd/>
            <a:tailEnd/>
          </a:ln>
        </p:spPr>
        <p:txBody>
          <a:bodyPr wrap="none" anchorCtr="1">
            <a:spAutoFit/>
          </a:bodyPr>
          <a:lstStyle/>
          <a:p>
            <a:pPr>
              <a:buFontTx/>
              <a:buChar char="•"/>
              <a:defRPr/>
            </a:pPr>
            <a:r>
              <a:rPr lang="en-US" sz="2000" dirty="0">
                <a:solidFill>
                  <a:srgbClr val="0000FF"/>
                </a:solidFill>
              </a:rPr>
              <a:t> Modification of continuous attack</a:t>
            </a:r>
          </a:p>
          <a:p>
            <a:pPr>
              <a:buFontTx/>
              <a:buChar char="•"/>
              <a:defRPr/>
            </a:pPr>
            <a:r>
              <a:rPr lang="en-US" sz="2000" dirty="0">
                <a:solidFill>
                  <a:srgbClr val="0000FF"/>
                </a:solidFill>
              </a:rPr>
              <a:t> “</a:t>
            </a:r>
            <a:r>
              <a:rPr lang="en-US" sz="2000" b="1" u="sng" dirty="0">
                <a:solidFill>
                  <a:schemeClr val="accent6">
                    <a:lumMod val="75000"/>
                  </a:schemeClr>
                </a:solidFill>
              </a:rPr>
              <a:t>Phases” in </a:t>
            </a:r>
            <a:r>
              <a:rPr lang="en-US" sz="2000" u="sng" dirty="0">
                <a:solidFill>
                  <a:srgbClr val="0000FF"/>
                </a:solidFill>
              </a:rPr>
              <a:t>a 2</a:t>
            </a:r>
            <a:r>
              <a:rPr lang="en-US" sz="2000" u="sng" baseline="30000" dirty="0">
                <a:solidFill>
                  <a:srgbClr val="0000FF"/>
                </a:solidFill>
              </a:rPr>
              <a:t>nd</a:t>
            </a:r>
            <a:r>
              <a:rPr lang="en-US" sz="2000" u="sng" dirty="0">
                <a:solidFill>
                  <a:srgbClr val="0000FF"/>
                </a:solidFill>
              </a:rPr>
              <a:t> ARC</a:t>
            </a:r>
            <a:r>
              <a:rPr lang="en-US" sz="2000" dirty="0">
                <a:solidFill>
                  <a:srgbClr val="0000FF"/>
                </a:solidFill>
              </a:rPr>
              <a:t> from different ABF</a:t>
            </a:r>
          </a:p>
          <a:p>
            <a:pPr>
              <a:buFontTx/>
              <a:buChar char="•"/>
              <a:defRPr/>
            </a:pPr>
            <a:r>
              <a:rPr lang="en-US" sz="2000" dirty="0">
                <a:solidFill>
                  <a:srgbClr val="0000FF"/>
                </a:solidFill>
              </a:rPr>
              <a:t> Surges combat power with 2 x CO</a:t>
            </a:r>
          </a:p>
          <a:p>
            <a:pPr>
              <a:buFontTx/>
              <a:buChar char="•"/>
              <a:defRPr/>
            </a:pPr>
            <a:r>
              <a:rPr lang="en-US" sz="2000" dirty="0">
                <a:solidFill>
                  <a:srgbClr val="0000FF"/>
                </a:solidFill>
              </a:rPr>
              <a:t> FARP limitations eventually revert this</a:t>
            </a:r>
          </a:p>
          <a:p>
            <a:pPr>
              <a:defRPr/>
            </a:pPr>
            <a:r>
              <a:rPr lang="en-US" sz="2000" dirty="0">
                <a:solidFill>
                  <a:srgbClr val="0000FF"/>
                </a:solidFill>
              </a:rPr>
              <a:t>  into continuous attack</a:t>
            </a:r>
          </a:p>
          <a:p>
            <a:pPr>
              <a:defRPr/>
            </a:pPr>
            <a:endParaRPr lang="en-US" sz="2000" dirty="0">
              <a:solidFill>
                <a:srgbClr val="0000FF"/>
              </a:solidFill>
            </a:endParaRPr>
          </a:p>
        </p:txBody>
      </p:sp>
      <p:sp>
        <p:nvSpPr>
          <p:cNvPr id="41" name="Rectangle 6"/>
          <p:cNvSpPr txBox="1">
            <a:spLocks noChangeArrowheads="1"/>
          </p:cNvSpPr>
          <p:nvPr/>
        </p:nvSpPr>
        <p:spPr bwMode="auto">
          <a:xfrm>
            <a:off x="457200" y="115600"/>
            <a:ext cx="8229600" cy="584775"/>
          </a:xfrm>
          <a:prstGeom prst="rect">
            <a:avLst/>
          </a:prstGeom>
          <a:solidFill>
            <a:schemeClr val="bg1"/>
          </a:solidFill>
          <a:ln w="57150" algn="ctr">
            <a:solidFill>
              <a:schemeClr val="accent6">
                <a:lumMod val="75000"/>
              </a:schemeClr>
            </a:solidFill>
            <a:miter lim="800000"/>
            <a:headEnd/>
            <a:tailEnd/>
          </a:ln>
          <a:effectLst>
            <a:outerShdw dist="81320" dir="3080412" algn="ctr" rotWithShape="0">
              <a:srgbClr val="0000FF"/>
            </a:outerShdw>
          </a:effectLst>
        </p:spPr>
        <p:txBody>
          <a:bodyPr anchor="ctr">
            <a:spAutoFit/>
          </a:bodyPr>
          <a:lstStyle/>
          <a:p>
            <a:pPr algn="ctr" fontAlgn="auto">
              <a:spcAft>
                <a:spcPts val="0"/>
              </a:spcAft>
              <a:defRPr/>
            </a:pPr>
            <a:r>
              <a:rPr lang="en-US" sz="3200" b="1" dirty="0">
                <a:solidFill>
                  <a:srgbClr val="0033CC"/>
                </a:solidFill>
                <a:latin typeface="Arial" pitchFamily="34" charset="0"/>
                <a:ea typeface="+mj-ea"/>
                <a:cs typeface="Arial" pitchFamily="34" charset="0"/>
              </a:rPr>
              <a:t>Phased Attack </a:t>
            </a:r>
            <a:endParaRPr lang="en-US" sz="3200" b="1" dirty="0">
              <a:solidFill>
                <a:srgbClr val="0033CC"/>
              </a:solidFill>
              <a:ea typeface="+mj-ea"/>
              <a:cs typeface="+mj-cs"/>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 name="Slide Number Placeholder 5"/>
          <p:cNvSpPr>
            <a:spLocks noGrp="1"/>
          </p:cNvSpPr>
          <p:nvPr>
            <p:ph type="sldNum" sz="quarter" idx="12"/>
          </p:nvPr>
        </p:nvSpPr>
        <p:spPr/>
        <p:txBody>
          <a:bodyPr/>
          <a:lstStyle/>
          <a:p>
            <a:pPr>
              <a:defRPr/>
            </a:pPr>
            <a:fld id="{3412C823-7DD3-461F-A394-5666BCAC7F1C}" type="slidenum">
              <a:rPr lang="en-US"/>
              <a:pPr>
                <a:defRPr/>
              </a:pPr>
              <a:t>16</a:t>
            </a:fld>
            <a:endParaRPr lang="en-US"/>
          </a:p>
        </p:txBody>
      </p:sp>
      <p:sp>
        <p:nvSpPr>
          <p:cNvPr id="68612" name="Freeform 4"/>
          <p:cNvSpPr>
            <a:spLocks/>
          </p:cNvSpPr>
          <p:nvPr/>
        </p:nvSpPr>
        <p:spPr bwMode="auto">
          <a:xfrm>
            <a:off x="7080250" y="3340100"/>
            <a:ext cx="1814513" cy="1579563"/>
          </a:xfrm>
          <a:custGeom>
            <a:avLst/>
            <a:gdLst/>
            <a:ahLst/>
            <a:cxnLst>
              <a:cxn ang="0">
                <a:pos x="837" y="0"/>
              </a:cxn>
              <a:cxn ang="0">
                <a:pos x="1143" y="480"/>
              </a:cxn>
              <a:cxn ang="0">
                <a:pos x="515" y="995"/>
              </a:cxn>
              <a:cxn ang="0">
                <a:pos x="0" y="471"/>
              </a:cxn>
              <a:cxn ang="0">
                <a:pos x="837" y="0"/>
              </a:cxn>
            </a:cxnLst>
            <a:rect l="0" t="0" r="r" b="b"/>
            <a:pathLst>
              <a:path w="1143" h="995">
                <a:moveTo>
                  <a:pt x="837" y="0"/>
                </a:moveTo>
                <a:lnTo>
                  <a:pt x="1143" y="480"/>
                </a:lnTo>
                <a:lnTo>
                  <a:pt x="515" y="995"/>
                </a:lnTo>
                <a:lnTo>
                  <a:pt x="0" y="471"/>
                </a:lnTo>
                <a:lnTo>
                  <a:pt x="837" y="0"/>
                </a:lnTo>
                <a:close/>
              </a:path>
            </a:pathLst>
          </a:custGeom>
          <a:solidFill>
            <a:srgbClr val="CC3300"/>
          </a:solidFill>
          <a:ln w="28575" cap="flat" cmpd="sng">
            <a:solidFill>
              <a:schemeClr val="tx1"/>
            </a:solidFill>
            <a:prstDash val="solid"/>
            <a:round/>
            <a:headEnd/>
            <a:tailEnd/>
          </a:ln>
          <a:effectLst>
            <a:outerShdw dist="80322" dir="1106097" algn="ctr" rotWithShape="0">
              <a:schemeClr val="bg2"/>
            </a:outerShdw>
          </a:effectLst>
        </p:spPr>
        <p:txBody>
          <a:bodyPr anchor="ctr" anchorCtr="1"/>
          <a:lstStyle/>
          <a:p>
            <a:pPr fontAlgn="auto">
              <a:spcBef>
                <a:spcPts val="0"/>
              </a:spcBef>
              <a:spcAft>
                <a:spcPts val="0"/>
              </a:spcAft>
              <a:defRPr/>
            </a:pPr>
            <a:endParaRPr lang="en-US">
              <a:latin typeface="+mn-lt"/>
              <a:cs typeface="+mn-cs"/>
            </a:endParaRPr>
          </a:p>
        </p:txBody>
      </p:sp>
      <p:grpSp>
        <p:nvGrpSpPr>
          <p:cNvPr id="20484" name="Group 5"/>
          <p:cNvGrpSpPr>
            <a:grpSpLocks/>
          </p:cNvGrpSpPr>
          <p:nvPr/>
        </p:nvGrpSpPr>
        <p:grpSpPr bwMode="auto">
          <a:xfrm>
            <a:off x="7435850" y="1858963"/>
            <a:ext cx="676275" cy="711200"/>
            <a:chOff x="2523" y="1370"/>
            <a:chExt cx="426" cy="448"/>
          </a:xfrm>
        </p:grpSpPr>
        <p:sp>
          <p:nvSpPr>
            <p:cNvPr id="68614" name="Rectangle 6"/>
            <p:cNvSpPr>
              <a:spLocks noChangeAspect="1" noChangeArrowheads="1"/>
            </p:cNvSpPr>
            <p:nvPr/>
          </p:nvSpPr>
          <p:spPr bwMode="auto">
            <a:xfrm>
              <a:off x="2661" y="1370"/>
              <a:ext cx="158" cy="248"/>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000">
                  <a:latin typeface="+mn-lt"/>
                  <a:cs typeface="+mn-cs"/>
                </a:rPr>
                <a:t>I</a:t>
              </a:r>
              <a:endParaRPr lang="en-US" sz="200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lt"/>
                <a:cs typeface="+mn-cs"/>
              </a:endParaRPr>
            </a:p>
          </p:txBody>
        </p:sp>
        <p:sp>
          <p:nvSpPr>
            <p:cNvPr id="20521" name="Rectangle 7"/>
            <p:cNvSpPr>
              <a:spLocks noChangeAspect="1" noChangeArrowheads="1"/>
            </p:cNvSpPr>
            <p:nvPr/>
          </p:nvSpPr>
          <p:spPr bwMode="auto">
            <a:xfrm>
              <a:off x="2523" y="1532"/>
              <a:ext cx="426" cy="286"/>
            </a:xfrm>
            <a:prstGeom prst="rect">
              <a:avLst/>
            </a:prstGeom>
            <a:solidFill>
              <a:schemeClr val="bg1"/>
            </a:solidFill>
            <a:ln w="38100">
              <a:solidFill>
                <a:schemeClr val="tx1"/>
              </a:solidFill>
              <a:miter lim="800000"/>
              <a:headEnd/>
              <a:tailEnd/>
            </a:ln>
          </p:spPr>
          <p:txBody>
            <a:bodyPr wrap="none" anchor="ctr"/>
            <a:lstStyle/>
            <a:p>
              <a:pPr eaLnBrk="0" hangingPunct="0"/>
              <a:endParaRPr lang="en-US" sz="2000">
                <a:latin typeface="Calibri" pitchFamily="34" charset="0"/>
              </a:endParaRPr>
            </a:p>
          </p:txBody>
        </p:sp>
        <p:grpSp>
          <p:nvGrpSpPr>
            <p:cNvPr id="20522" name="Group 8"/>
            <p:cNvGrpSpPr>
              <a:grpSpLocks noChangeAspect="1"/>
            </p:cNvGrpSpPr>
            <p:nvPr/>
          </p:nvGrpSpPr>
          <p:grpSpPr bwMode="auto">
            <a:xfrm>
              <a:off x="2605" y="1609"/>
              <a:ext cx="257" cy="134"/>
              <a:chOff x="733" y="1375"/>
              <a:chExt cx="383" cy="224"/>
            </a:xfrm>
          </p:grpSpPr>
          <p:sp>
            <p:nvSpPr>
              <p:cNvPr id="20523" name="AutoShape 9"/>
              <p:cNvSpPr>
                <a:spLocks noChangeAspect="1" noChangeArrowheads="1"/>
              </p:cNvSpPr>
              <p:nvPr/>
            </p:nvSpPr>
            <p:spPr bwMode="auto">
              <a:xfrm rot="5400000">
                <a:off x="718" y="1392"/>
                <a:ext cx="222" cy="192"/>
              </a:xfrm>
              <a:prstGeom prst="triangle">
                <a:avLst>
                  <a:gd name="adj" fmla="val 50000"/>
                </a:avLst>
              </a:prstGeom>
              <a:solidFill>
                <a:schemeClr val="bg1"/>
              </a:solidFill>
              <a:ln w="38100">
                <a:solidFill>
                  <a:schemeClr val="tx1"/>
                </a:solidFill>
                <a:miter lim="800000"/>
                <a:headEnd/>
                <a:tailEnd/>
              </a:ln>
            </p:spPr>
            <p:txBody>
              <a:bodyPr wrap="none" anchor="ctr"/>
              <a:lstStyle/>
              <a:p>
                <a:endParaRPr lang="en-US">
                  <a:latin typeface="Calibri" pitchFamily="34" charset="0"/>
                </a:endParaRPr>
              </a:p>
            </p:txBody>
          </p:sp>
          <p:sp>
            <p:nvSpPr>
              <p:cNvPr id="20524" name="AutoShape 10"/>
              <p:cNvSpPr>
                <a:spLocks noChangeAspect="1" noChangeArrowheads="1"/>
              </p:cNvSpPr>
              <p:nvPr/>
            </p:nvSpPr>
            <p:spPr bwMode="auto">
              <a:xfrm rot="5400000" flipV="1">
                <a:off x="909" y="1390"/>
                <a:ext cx="222" cy="192"/>
              </a:xfrm>
              <a:prstGeom prst="triangle">
                <a:avLst>
                  <a:gd name="adj" fmla="val 50000"/>
                </a:avLst>
              </a:prstGeom>
              <a:solidFill>
                <a:schemeClr val="bg1"/>
              </a:solidFill>
              <a:ln w="38100">
                <a:solidFill>
                  <a:schemeClr val="tx1"/>
                </a:solidFill>
                <a:miter lim="800000"/>
                <a:headEnd/>
                <a:tailEnd/>
              </a:ln>
            </p:spPr>
            <p:txBody>
              <a:bodyPr wrap="none" anchor="ctr"/>
              <a:lstStyle/>
              <a:p>
                <a:endParaRPr lang="en-US">
                  <a:latin typeface="Calibri" pitchFamily="34" charset="0"/>
                </a:endParaRPr>
              </a:p>
            </p:txBody>
          </p:sp>
        </p:grpSp>
      </p:grpSp>
      <p:grpSp>
        <p:nvGrpSpPr>
          <p:cNvPr id="20485" name="Group 11"/>
          <p:cNvGrpSpPr>
            <a:grpSpLocks/>
          </p:cNvGrpSpPr>
          <p:nvPr/>
        </p:nvGrpSpPr>
        <p:grpSpPr bwMode="auto">
          <a:xfrm>
            <a:off x="6083300" y="2605088"/>
            <a:ext cx="676275" cy="711200"/>
            <a:chOff x="2523" y="1370"/>
            <a:chExt cx="426" cy="448"/>
          </a:xfrm>
        </p:grpSpPr>
        <p:sp>
          <p:nvSpPr>
            <p:cNvPr id="68620" name="Rectangle 12"/>
            <p:cNvSpPr>
              <a:spLocks noChangeAspect="1" noChangeArrowheads="1"/>
            </p:cNvSpPr>
            <p:nvPr/>
          </p:nvSpPr>
          <p:spPr bwMode="auto">
            <a:xfrm>
              <a:off x="2661" y="1370"/>
              <a:ext cx="158" cy="248"/>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000">
                  <a:latin typeface="+mn-lt"/>
                  <a:cs typeface="+mn-cs"/>
                </a:rPr>
                <a:t>I</a:t>
              </a:r>
              <a:endParaRPr lang="en-US" sz="200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lt"/>
                <a:cs typeface="+mn-cs"/>
              </a:endParaRPr>
            </a:p>
          </p:txBody>
        </p:sp>
        <p:sp>
          <p:nvSpPr>
            <p:cNvPr id="20516" name="Rectangle 13"/>
            <p:cNvSpPr>
              <a:spLocks noChangeAspect="1" noChangeArrowheads="1"/>
            </p:cNvSpPr>
            <p:nvPr/>
          </p:nvSpPr>
          <p:spPr bwMode="auto">
            <a:xfrm>
              <a:off x="2523" y="1532"/>
              <a:ext cx="426" cy="286"/>
            </a:xfrm>
            <a:prstGeom prst="rect">
              <a:avLst/>
            </a:prstGeom>
            <a:solidFill>
              <a:schemeClr val="bg1"/>
            </a:solidFill>
            <a:ln w="38100">
              <a:solidFill>
                <a:schemeClr val="tx1"/>
              </a:solidFill>
              <a:miter lim="800000"/>
              <a:headEnd/>
              <a:tailEnd/>
            </a:ln>
          </p:spPr>
          <p:txBody>
            <a:bodyPr wrap="none" anchor="ctr"/>
            <a:lstStyle/>
            <a:p>
              <a:pPr eaLnBrk="0" hangingPunct="0"/>
              <a:endParaRPr lang="en-US" sz="2000">
                <a:latin typeface="Calibri" pitchFamily="34" charset="0"/>
              </a:endParaRPr>
            </a:p>
          </p:txBody>
        </p:sp>
        <p:grpSp>
          <p:nvGrpSpPr>
            <p:cNvPr id="20517" name="Group 14"/>
            <p:cNvGrpSpPr>
              <a:grpSpLocks noChangeAspect="1"/>
            </p:cNvGrpSpPr>
            <p:nvPr/>
          </p:nvGrpSpPr>
          <p:grpSpPr bwMode="auto">
            <a:xfrm>
              <a:off x="2605" y="1609"/>
              <a:ext cx="257" cy="134"/>
              <a:chOff x="733" y="1375"/>
              <a:chExt cx="383" cy="224"/>
            </a:xfrm>
          </p:grpSpPr>
          <p:sp>
            <p:nvSpPr>
              <p:cNvPr id="20518" name="AutoShape 15"/>
              <p:cNvSpPr>
                <a:spLocks noChangeAspect="1" noChangeArrowheads="1"/>
              </p:cNvSpPr>
              <p:nvPr/>
            </p:nvSpPr>
            <p:spPr bwMode="auto">
              <a:xfrm rot="5400000">
                <a:off x="718" y="1392"/>
                <a:ext cx="222" cy="192"/>
              </a:xfrm>
              <a:prstGeom prst="triangle">
                <a:avLst>
                  <a:gd name="adj" fmla="val 50000"/>
                </a:avLst>
              </a:prstGeom>
              <a:solidFill>
                <a:schemeClr val="bg1"/>
              </a:solidFill>
              <a:ln w="38100">
                <a:solidFill>
                  <a:schemeClr val="tx1"/>
                </a:solidFill>
                <a:miter lim="800000"/>
                <a:headEnd/>
                <a:tailEnd/>
              </a:ln>
            </p:spPr>
            <p:txBody>
              <a:bodyPr wrap="none" anchor="ctr"/>
              <a:lstStyle/>
              <a:p>
                <a:endParaRPr lang="en-US">
                  <a:latin typeface="Calibri" pitchFamily="34" charset="0"/>
                </a:endParaRPr>
              </a:p>
            </p:txBody>
          </p:sp>
          <p:sp>
            <p:nvSpPr>
              <p:cNvPr id="20519" name="AutoShape 16"/>
              <p:cNvSpPr>
                <a:spLocks noChangeAspect="1" noChangeArrowheads="1"/>
              </p:cNvSpPr>
              <p:nvPr/>
            </p:nvSpPr>
            <p:spPr bwMode="auto">
              <a:xfrm rot="5400000" flipV="1">
                <a:off x="909" y="1390"/>
                <a:ext cx="222" cy="192"/>
              </a:xfrm>
              <a:prstGeom prst="triangle">
                <a:avLst>
                  <a:gd name="adj" fmla="val 50000"/>
                </a:avLst>
              </a:prstGeom>
              <a:solidFill>
                <a:schemeClr val="bg1"/>
              </a:solidFill>
              <a:ln w="38100">
                <a:solidFill>
                  <a:schemeClr val="tx1"/>
                </a:solidFill>
                <a:miter lim="800000"/>
                <a:headEnd/>
                <a:tailEnd/>
              </a:ln>
            </p:spPr>
            <p:txBody>
              <a:bodyPr wrap="none" anchor="ctr"/>
              <a:lstStyle/>
              <a:p>
                <a:endParaRPr lang="en-US">
                  <a:latin typeface="Calibri" pitchFamily="34" charset="0"/>
                </a:endParaRPr>
              </a:p>
            </p:txBody>
          </p:sp>
        </p:grpSp>
      </p:grpSp>
      <p:grpSp>
        <p:nvGrpSpPr>
          <p:cNvPr id="20486" name="Group 17"/>
          <p:cNvGrpSpPr>
            <a:grpSpLocks/>
          </p:cNvGrpSpPr>
          <p:nvPr/>
        </p:nvGrpSpPr>
        <p:grpSpPr bwMode="auto">
          <a:xfrm>
            <a:off x="1346200" y="2284413"/>
            <a:ext cx="4017963" cy="2576512"/>
            <a:chOff x="1091" y="1457"/>
            <a:chExt cx="2531" cy="1623"/>
          </a:xfrm>
        </p:grpSpPr>
        <p:sp>
          <p:nvSpPr>
            <p:cNvPr id="20510" name="Freeform 18"/>
            <p:cNvSpPr>
              <a:spLocks/>
            </p:cNvSpPr>
            <p:nvPr/>
          </p:nvSpPr>
          <p:spPr bwMode="auto">
            <a:xfrm>
              <a:off x="1091" y="1457"/>
              <a:ext cx="2531" cy="1615"/>
            </a:xfrm>
            <a:custGeom>
              <a:avLst/>
              <a:gdLst>
                <a:gd name="T0" fmla="*/ 0 w 2531"/>
                <a:gd name="T1" fmla="*/ 1545 h 1615"/>
                <a:gd name="T2" fmla="*/ 122 w 2531"/>
                <a:gd name="T3" fmla="*/ 699 h 1615"/>
                <a:gd name="T4" fmla="*/ 1038 w 2531"/>
                <a:gd name="T5" fmla="*/ 0 h 1615"/>
                <a:gd name="T6" fmla="*/ 2470 w 2531"/>
                <a:gd name="T7" fmla="*/ 44 h 1615"/>
                <a:gd name="T8" fmla="*/ 2531 w 2531"/>
                <a:gd name="T9" fmla="*/ 88 h 1615"/>
                <a:gd name="T10" fmla="*/ 2522 w 2531"/>
                <a:gd name="T11" fmla="*/ 158 h 1615"/>
                <a:gd name="T12" fmla="*/ 2426 w 2531"/>
                <a:gd name="T13" fmla="*/ 192 h 1615"/>
                <a:gd name="T14" fmla="*/ 1065 w 2531"/>
                <a:gd name="T15" fmla="*/ 140 h 1615"/>
                <a:gd name="T16" fmla="*/ 236 w 2531"/>
                <a:gd name="T17" fmla="*/ 777 h 1615"/>
                <a:gd name="T18" fmla="*/ 140 w 2531"/>
                <a:gd name="T19" fmla="*/ 1571 h 1615"/>
                <a:gd name="T20" fmla="*/ 105 w 2531"/>
                <a:gd name="T21" fmla="*/ 1615 h 1615"/>
                <a:gd name="T22" fmla="*/ 26 w 2531"/>
                <a:gd name="T23" fmla="*/ 1615 h 1615"/>
                <a:gd name="T24" fmla="*/ 0 w 2531"/>
                <a:gd name="T25" fmla="*/ 1545 h 16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31"/>
                <a:gd name="T40" fmla="*/ 0 h 1615"/>
                <a:gd name="T41" fmla="*/ 2531 w 2531"/>
                <a:gd name="T42" fmla="*/ 1615 h 16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31" h="1615">
                  <a:moveTo>
                    <a:pt x="0" y="1545"/>
                  </a:moveTo>
                  <a:lnTo>
                    <a:pt x="122" y="699"/>
                  </a:lnTo>
                  <a:lnTo>
                    <a:pt x="1038" y="0"/>
                  </a:lnTo>
                  <a:lnTo>
                    <a:pt x="2470" y="44"/>
                  </a:lnTo>
                  <a:lnTo>
                    <a:pt x="2531" y="88"/>
                  </a:lnTo>
                  <a:lnTo>
                    <a:pt x="2522" y="158"/>
                  </a:lnTo>
                  <a:lnTo>
                    <a:pt x="2426" y="192"/>
                  </a:lnTo>
                  <a:lnTo>
                    <a:pt x="1065" y="140"/>
                  </a:lnTo>
                  <a:lnTo>
                    <a:pt x="236" y="777"/>
                  </a:lnTo>
                  <a:lnTo>
                    <a:pt x="140" y="1571"/>
                  </a:lnTo>
                  <a:lnTo>
                    <a:pt x="105" y="1615"/>
                  </a:lnTo>
                  <a:lnTo>
                    <a:pt x="26" y="1615"/>
                  </a:lnTo>
                  <a:lnTo>
                    <a:pt x="0" y="1545"/>
                  </a:lnTo>
                  <a:close/>
                </a:path>
              </a:pathLst>
            </a:custGeom>
            <a:noFill/>
            <a:ln w="28575" cap="flat" cmpd="sng">
              <a:solidFill>
                <a:srgbClr val="3333CC"/>
              </a:solidFill>
              <a:prstDash val="solid"/>
              <a:round/>
              <a:headEnd/>
              <a:tailEnd/>
            </a:ln>
          </p:spPr>
          <p:txBody>
            <a:bodyPr anchor="ctr" anchorCtr="1"/>
            <a:lstStyle/>
            <a:p>
              <a:endParaRPr lang="en-US"/>
            </a:p>
          </p:txBody>
        </p:sp>
        <p:sp>
          <p:nvSpPr>
            <p:cNvPr id="20511" name="Oval 19"/>
            <p:cNvSpPr>
              <a:spLocks noChangeArrowheads="1"/>
            </p:cNvSpPr>
            <p:nvPr/>
          </p:nvSpPr>
          <p:spPr bwMode="auto">
            <a:xfrm>
              <a:off x="1091" y="2941"/>
              <a:ext cx="139" cy="139"/>
            </a:xfrm>
            <a:prstGeom prst="ellipse">
              <a:avLst/>
            </a:prstGeom>
            <a:solidFill>
              <a:schemeClr val="bg1"/>
            </a:solidFill>
            <a:ln w="38100">
              <a:solidFill>
                <a:srgbClr val="3333CC"/>
              </a:solidFill>
              <a:round/>
              <a:headEnd/>
              <a:tailEnd/>
            </a:ln>
          </p:spPr>
          <p:txBody>
            <a:bodyPr wrap="none" anchor="ctr"/>
            <a:lstStyle/>
            <a:p>
              <a:endParaRPr lang="en-US">
                <a:latin typeface="Calibri" pitchFamily="34" charset="0"/>
              </a:endParaRPr>
            </a:p>
          </p:txBody>
        </p:sp>
        <p:sp>
          <p:nvSpPr>
            <p:cNvPr id="20512" name="Oval 20"/>
            <p:cNvSpPr>
              <a:spLocks noChangeArrowheads="1"/>
            </p:cNvSpPr>
            <p:nvPr/>
          </p:nvSpPr>
          <p:spPr bwMode="auto">
            <a:xfrm>
              <a:off x="1205" y="2112"/>
              <a:ext cx="139" cy="139"/>
            </a:xfrm>
            <a:prstGeom prst="ellipse">
              <a:avLst/>
            </a:prstGeom>
            <a:solidFill>
              <a:schemeClr val="bg1"/>
            </a:solidFill>
            <a:ln w="38100">
              <a:solidFill>
                <a:srgbClr val="3333CC"/>
              </a:solidFill>
              <a:round/>
              <a:headEnd/>
              <a:tailEnd/>
            </a:ln>
          </p:spPr>
          <p:txBody>
            <a:bodyPr wrap="none" anchor="ctr"/>
            <a:lstStyle/>
            <a:p>
              <a:endParaRPr lang="en-US">
                <a:latin typeface="Calibri" pitchFamily="34" charset="0"/>
              </a:endParaRPr>
            </a:p>
          </p:txBody>
        </p:sp>
        <p:sp>
          <p:nvSpPr>
            <p:cNvPr id="20513" name="Oval 21"/>
            <p:cNvSpPr>
              <a:spLocks noChangeArrowheads="1"/>
            </p:cNvSpPr>
            <p:nvPr/>
          </p:nvSpPr>
          <p:spPr bwMode="auto">
            <a:xfrm>
              <a:off x="2086" y="1457"/>
              <a:ext cx="139" cy="139"/>
            </a:xfrm>
            <a:prstGeom prst="ellipse">
              <a:avLst/>
            </a:prstGeom>
            <a:solidFill>
              <a:schemeClr val="bg1"/>
            </a:solidFill>
            <a:ln w="38100">
              <a:solidFill>
                <a:srgbClr val="3333CC"/>
              </a:solidFill>
              <a:round/>
              <a:headEnd/>
              <a:tailEnd/>
            </a:ln>
          </p:spPr>
          <p:txBody>
            <a:bodyPr wrap="none" anchor="ctr"/>
            <a:lstStyle/>
            <a:p>
              <a:endParaRPr lang="en-US">
                <a:latin typeface="Calibri" pitchFamily="34" charset="0"/>
              </a:endParaRPr>
            </a:p>
          </p:txBody>
        </p:sp>
        <p:sp>
          <p:nvSpPr>
            <p:cNvPr id="20514" name="Oval 22"/>
            <p:cNvSpPr>
              <a:spLocks noChangeArrowheads="1"/>
            </p:cNvSpPr>
            <p:nvPr/>
          </p:nvSpPr>
          <p:spPr bwMode="auto">
            <a:xfrm>
              <a:off x="3483" y="1510"/>
              <a:ext cx="139" cy="139"/>
            </a:xfrm>
            <a:prstGeom prst="ellipse">
              <a:avLst/>
            </a:prstGeom>
            <a:solidFill>
              <a:schemeClr val="bg1"/>
            </a:solidFill>
            <a:ln w="38100">
              <a:solidFill>
                <a:srgbClr val="3333CC"/>
              </a:solidFill>
              <a:round/>
              <a:headEnd/>
              <a:tailEnd/>
            </a:ln>
          </p:spPr>
          <p:txBody>
            <a:bodyPr wrap="none" anchor="ctr"/>
            <a:lstStyle/>
            <a:p>
              <a:endParaRPr lang="en-US">
                <a:latin typeface="Calibri" pitchFamily="34" charset="0"/>
              </a:endParaRPr>
            </a:p>
          </p:txBody>
        </p:sp>
      </p:grpSp>
      <p:grpSp>
        <p:nvGrpSpPr>
          <p:cNvPr id="20487" name="Group 23"/>
          <p:cNvGrpSpPr>
            <a:grpSpLocks/>
          </p:cNvGrpSpPr>
          <p:nvPr/>
        </p:nvGrpSpPr>
        <p:grpSpPr bwMode="auto">
          <a:xfrm rot="-2963357">
            <a:off x="6407150" y="3227388"/>
            <a:ext cx="968375" cy="457200"/>
            <a:chOff x="1859" y="3037"/>
            <a:chExt cx="1300" cy="463"/>
          </a:xfrm>
        </p:grpSpPr>
        <p:sp>
          <p:nvSpPr>
            <p:cNvPr id="20508" name="Freeform 24"/>
            <p:cNvSpPr>
              <a:spLocks/>
            </p:cNvSpPr>
            <p:nvPr/>
          </p:nvSpPr>
          <p:spPr bwMode="auto">
            <a:xfrm>
              <a:off x="1859" y="3037"/>
              <a:ext cx="1300" cy="148"/>
            </a:xfrm>
            <a:custGeom>
              <a:avLst/>
              <a:gdLst>
                <a:gd name="T0" fmla="*/ 0 w 1300"/>
                <a:gd name="T1" fmla="*/ 9 h 148"/>
                <a:gd name="T2" fmla="*/ 140 w 1300"/>
                <a:gd name="T3" fmla="*/ 148 h 148"/>
                <a:gd name="T4" fmla="*/ 1152 w 1300"/>
                <a:gd name="T5" fmla="*/ 148 h 148"/>
                <a:gd name="T6" fmla="*/ 1300 w 1300"/>
                <a:gd name="T7" fmla="*/ 0 h 148"/>
                <a:gd name="T8" fmla="*/ 0 60000 65536"/>
                <a:gd name="T9" fmla="*/ 0 60000 65536"/>
                <a:gd name="T10" fmla="*/ 0 60000 65536"/>
                <a:gd name="T11" fmla="*/ 0 60000 65536"/>
                <a:gd name="T12" fmla="*/ 0 w 1300"/>
                <a:gd name="T13" fmla="*/ 0 h 148"/>
                <a:gd name="T14" fmla="*/ 1300 w 1300"/>
                <a:gd name="T15" fmla="*/ 148 h 148"/>
              </a:gdLst>
              <a:ahLst/>
              <a:cxnLst>
                <a:cxn ang="T8">
                  <a:pos x="T0" y="T1"/>
                </a:cxn>
                <a:cxn ang="T9">
                  <a:pos x="T2" y="T3"/>
                </a:cxn>
                <a:cxn ang="T10">
                  <a:pos x="T4" y="T5"/>
                </a:cxn>
                <a:cxn ang="T11">
                  <a:pos x="T6" y="T7"/>
                </a:cxn>
              </a:cxnLst>
              <a:rect l="T12" t="T13" r="T14" b="T15"/>
              <a:pathLst>
                <a:path w="1300" h="148">
                  <a:moveTo>
                    <a:pt x="0" y="9"/>
                  </a:moveTo>
                  <a:lnTo>
                    <a:pt x="140" y="148"/>
                  </a:lnTo>
                  <a:lnTo>
                    <a:pt x="1152" y="148"/>
                  </a:lnTo>
                  <a:lnTo>
                    <a:pt x="1300" y="0"/>
                  </a:lnTo>
                </a:path>
              </a:pathLst>
            </a:custGeom>
            <a:noFill/>
            <a:ln w="38100" cap="flat" cmpd="sng">
              <a:solidFill>
                <a:schemeClr val="tx1"/>
              </a:solidFill>
              <a:prstDash val="solid"/>
              <a:round/>
              <a:headEnd/>
              <a:tailEnd/>
            </a:ln>
          </p:spPr>
          <p:txBody>
            <a:bodyPr anchor="ctr" anchorCtr="1"/>
            <a:lstStyle/>
            <a:p>
              <a:endParaRPr lang="en-US"/>
            </a:p>
          </p:txBody>
        </p:sp>
        <p:sp>
          <p:nvSpPr>
            <p:cNvPr id="20509" name="Line 25"/>
            <p:cNvSpPr>
              <a:spLocks noChangeShapeType="1"/>
            </p:cNvSpPr>
            <p:nvPr/>
          </p:nvSpPr>
          <p:spPr bwMode="auto">
            <a:xfrm>
              <a:off x="2495" y="3186"/>
              <a:ext cx="0" cy="314"/>
            </a:xfrm>
            <a:prstGeom prst="line">
              <a:avLst/>
            </a:prstGeom>
            <a:noFill/>
            <a:ln w="38100">
              <a:solidFill>
                <a:schemeClr val="tx1"/>
              </a:solidFill>
              <a:round/>
              <a:headEnd/>
              <a:tailEnd type="triangle" w="med" len="med"/>
            </a:ln>
          </p:spPr>
          <p:txBody>
            <a:bodyPr anchor="ctr" anchorCtr="1"/>
            <a:lstStyle/>
            <a:p>
              <a:endParaRPr lang="en-US"/>
            </a:p>
          </p:txBody>
        </p:sp>
      </p:grpSp>
      <p:grpSp>
        <p:nvGrpSpPr>
          <p:cNvPr id="20488" name="Group 26"/>
          <p:cNvGrpSpPr>
            <a:grpSpLocks/>
          </p:cNvGrpSpPr>
          <p:nvPr/>
        </p:nvGrpSpPr>
        <p:grpSpPr bwMode="auto">
          <a:xfrm rot="-777318">
            <a:off x="7453313" y="2662238"/>
            <a:ext cx="968375" cy="457200"/>
            <a:chOff x="1859" y="3037"/>
            <a:chExt cx="1300" cy="463"/>
          </a:xfrm>
        </p:grpSpPr>
        <p:sp>
          <p:nvSpPr>
            <p:cNvPr id="20506" name="Freeform 27"/>
            <p:cNvSpPr>
              <a:spLocks/>
            </p:cNvSpPr>
            <p:nvPr/>
          </p:nvSpPr>
          <p:spPr bwMode="auto">
            <a:xfrm>
              <a:off x="1859" y="3037"/>
              <a:ext cx="1300" cy="148"/>
            </a:xfrm>
            <a:custGeom>
              <a:avLst/>
              <a:gdLst>
                <a:gd name="T0" fmla="*/ 0 w 1300"/>
                <a:gd name="T1" fmla="*/ 9 h 148"/>
                <a:gd name="T2" fmla="*/ 140 w 1300"/>
                <a:gd name="T3" fmla="*/ 148 h 148"/>
                <a:gd name="T4" fmla="*/ 1152 w 1300"/>
                <a:gd name="T5" fmla="*/ 148 h 148"/>
                <a:gd name="T6" fmla="*/ 1300 w 1300"/>
                <a:gd name="T7" fmla="*/ 0 h 148"/>
                <a:gd name="T8" fmla="*/ 0 60000 65536"/>
                <a:gd name="T9" fmla="*/ 0 60000 65536"/>
                <a:gd name="T10" fmla="*/ 0 60000 65536"/>
                <a:gd name="T11" fmla="*/ 0 60000 65536"/>
                <a:gd name="T12" fmla="*/ 0 w 1300"/>
                <a:gd name="T13" fmla="*/ 0 h 148"/>
                <a:gd name="T14" fmla="*/ 1300 w 1300"/>
                <a:gd name="T15" fmla="*/ 148 h 148"/>
              </a:gdLst>
              <a:ahLst/>
              <a:cxnLst>
                <a:cxn ang="T8">
                  <a:pos x="T0" y="T1"/>
                </a:cxn>
                <a:cxn ang="T9">
                  <a:pos x="T2" y="T3"/>
                </a:cxn>
                <a:cxn ang="T10">
                  <a:pos x="T4" y="T5"/>
                </a:cxn>
                <a:cxn ang="T11">
                  <a:pos x="T6" y="T7"/>
                </a:cxn>
              </a:cxnLst>
              <a:rect l="T12" t="T13" r="T14" b="T15"/>
              <a:pathLst>
                <a:path w="1300" h="148">
                  <a:moveTo>
                    <a:pt x="0" y="9"/>
                  </a:moveTo>
                  <a:lnTo>
                    <a:pt x="140" y="148"/>
                  </a:lnTo>
                  <a:lnTo>
                    <a:pt x="1152" y="148"/>
                  </a:lnTo>
                  <a:lnTo>
                    <a:pt x="1300" y="0"/>
                  </a:lnTo>
                </a:path>
              </a:pathLst>
            </a:custGeom>
            <a:noFill/>
            <a:ln w="38100" cap="flat" cmpd="sng">
              <a:solidFill>
                <a:schemeClr val="tx1"/>
              </a:solidFill>
              <a:prstDash val="solid"/>
              <a:round/>
              <a:headEnd/>
              <a:tailEnd/>
            </a:ln>
          </p:spPr>
          <p:txBody>
            <a:bodyPr anchor="ctr" anchorCtr="1"/>
            <a:lstStyle/>
            <a:p>
              <a:endParaRPr lang="en-US"/>
            </a:p>
          </p:txBody>
        </p:sp>
        <p:sp>
          <p:nvSpPr>
            <p:cNvPr id="20507" name="Line 28"/>
            <p:cNvSpPr>
              <a:spLocks noChangeShapeType="1"/>
            </p:cNvSpPr>
            <p:nvPr/>
          </p:nvSpPr>
          <p:spPr bwMode="auto">
            <a:xfrm>
              <a:off x="2495" y="3186"/>
              <a:ext cx="0" cy="314"/>
            </a:xfrm>
            <a:prstGeom prst="line">
              <a:avLst/>
            </a:prstGeom>
            <a:noFill/>
            <a:ln w="38100">
              <a:solidFill>
                <a:schemeClr val="tx1"/>
              </a:solidFill>
              <a:round/>
              <a:headEnd/>
              <a:tailEnd type="triangle" w="med" len="med"/>
            </a:ln>
          </p:spPr>
          <p:txBody>
            <a:bodyPr anchor="ctr" anchorCtr="1"/>
            <a:lstStyle/>
            <a:p>
              <a:endParaRPr lang="en-US"/>
            </a:p>
          </p:txBody>
        </p:sp>
      </p:grpSp>
      <p:sp>
        <p:nvSpPr>
          <p:cNvPr id="68637" name="Freeform 29"/>
          <p:cNvSpPr>
            <a:spLocks/>
          </p:cNvSpPr>
          <p:nvPr/>
        </p:nvSpPr>
        <p:spPr bwMode="auto">
          <a:xfrm>
            <a:off x="754063" y="5006975"/>
            <a:ext cx="1336675" cy="1174750"/>
          </a:xfrm>
          <a:custGeom>
            <a:avLst/>
            <a:gdLst/>
            <a:ahLst/>
            <a:cxnLst>
              <a:cxn ang="0">
                <a:pos x="38" y="493"/>
              </a:cxn>
              <a:cxn ang="0">
                <a:pos x="273" y="39"/>
              </a:cxn>
              <a:cxn ang="0">
                <a:pos x="762" y="257"/>
              </a:cxn>
              <a:cxn ang="0">
                <a:pos x="753" y="667"/>
              </a:cxn>
              <a:cxn ang="0">
                <a:pos x="265" y="693"/>
              </a:cxn>
              <a:cxn ang="0">
                <a:pos x="46" y="624"/>
              </a:cxn>
              <a:cxn ang="0">
                <a:pos x="38" y="493"/>
              </a:cxn>
            </a:cxnLst>
            <a:rect l="0" t="0" r="r" b="b"/>
            <a:pathLst>
              <a:path w="842" h="740">
                <a:moveTo>
                  <a:pt x="38" y="493"/>
                </a:moveTo>
                <a:cubicBezTo>
                  <a:pt x="76" y="396"/>
                  <a:pt x="152" y="78"/>
                  <a:pt x="273" y="39"/>
                </a:cubicBezTo>
                <a:cubicBezTo>
                  <a:pt x="394" y="0"/>
                  <a:pt x="682" y="152"/>
                  <a:pt x="762" y="257"/>
                </a:cubicBezTo>
                <a:cubicBezTo>
                  <a:pt x="842" y="362"/>
                  <a:pt x="836" y="594"/>
                  <a:pt x="753" y="667"/>
                </a:cubicBezTo>
                <a:cubicBezTo>
                  <a:pt x="670" y="740"/>
                  <a:pt x="383" y="700"/>
                  <a:pt x="265" y="693"/>
                </a:cubicBezTo>
                <a:cubicBezTo>
                  <a:pt x="147" y="686"/>
                  <a:pt x="84" y="656"/>
                  <a:pt x="46" y="624"/>
                </a:cubicBezTo>
                <a:cubicBezTo>
                  <a:pt x="8" y="592"/>
                  <a:pt x="0" y="590"/>
                  <a:pt x="38" y="493"/>
                </a:cubicBezTo>
                <a:close/>
              </a:path>
            </a:pathLst>
          </a:custGeom>
          <a:solidFill>
            <a:schemeClr val="accent2"/>
          </a:solidFill>
          <a:ln w="12700" cap="flat" cmpd="sng">
            <a:solidFill>
              <a:schemeClr val="tx1"/>
            </a:solidFill>
            <a:prstDash val="solid"/>
            <a:round/>
            <a:headEnd/>
            <a:tailEnd/>
          </a:ln>
          <a:effectLst>
            <a:outerShdw dist="107763" dir="2700000" algn="ctr" rotWithShape="0">
              <a:schemeClr val="tx1"/>
            </a:outerShdw>
          </a:effectLst>
        </p:spPr>
        <p:txBody>
          <a:bodyPr anchor="ctr" anchorCtr="1"/>
          <a:lstStyle/>
          <a:p>
            <a:pPr fontAlgn="auto">
              <a:spcBef>
                <a:spcPts val="0"/>
              </a:spcBef>
              <a:spcAft>
                <a:spcPts val="0"/>
              </a:spcAft>
              <a:defRPr/>
            </a:pPr>
            <a:endParaRPr lang="en-US">
              <a:latin typeface="+mn-lt"/>
              <a:cs typeface="+mn-cs"/>
            </a:endParaRPr>
          </a:p>
        </p:txBody>
      </p:sp>
      <p:sp>
        <p:nvSpPr>
          <p:cNvPr id="20490" name="Text Box 30"/>
          <p:cNvSpPr txBox="1">
            <a:spLocks noChangeArrowheads="1"/>
          </p:cNvSpPr>
          <p:nvPr/>
        </p:nvSpPr>
        <p:spPr bwMode="auto">
          <a:xfrm>
            <a:off x="1058863" y="5757863"/>
            <a:ext cx="877887" cy="396875"/>
          </a:xfrm>
          <a:prstGeom prst="rect">
            <a:avLst/>
          </a:prstGeom>
          <a:noFill/>
          <a:ln w="12700">
            <a:noFill/>
            <a:miter lim="800000"/>
            <a:headEnd/>
            <a:tailEnd/>
          </a:ln>
        </p:spPr>
        <p:txBody>
          <a:bodyPr wrap="none" anchorCtr="1">
            <a:spAutoFit/>
          </a:bodyPr>
          <a:lstStyle/>
          <a:p>
            <a:r>
              <a:rPr lang="en-US" sz="2000">
                <a:solidFill>
                  <a:srgbClr val="F8F8F8"/>
                </a:solidFill>
                <a:latin typeface="Calibri" pitchFamily="34" charset="0"/>
              </a:rPr>
              <a:t>FARP</a:t>
            </a:r>
          </a:p>
        </p:txBody>
      </p:sp>
      <p:sp>
        <p:nvSpPr>
          <p:cNvPr id="20491" name="Text Box 31"/>
          <p:cNvSpPr txBox="1">
            <a:spLocks noChangeArrowheads="1"/>
          </p:cNvSpPr>
          <p:nvPr/>
        </p:nvSpPr>
        <p:spPr bwMode="auto">
          <a:xfrm>
            <a:off x="8347075" y="3852863"/>
            <a:ext cx="538163" cy="396875"/>
          </a:xfrm>
          <a:prstGeom prst="rect">
            <a:avLst/>
          </a:prstGeom>
          <a:noFill/>
          <a:ln w="12700">
            <a:noFill/>
            <a:miter lim="800000"/>
            <a:headEnd/>
            <a:tailEnd/>
          </a:ln>
        </p:spPr>
        <p:txBody>
          <a:bodyPr wrap="none" anchorCtr="1">
            <a:spAutoFit/>
          </a:bodyPr>
          <a:lstStyle/>
          <a:p>
            <a:r>
              <a:rPr lang="en-US" sz="2000">
                <a:solidFill>
                  <a:srgbClr val="F8F8F8"/>
                </a:solidFill>
                <a:latin typeface="Calibri" pitchFamily="34" charset="0"/>
              </a:rPr>
              <a:t>EA</a:t>
            </a:r>
          </a:p>
        </p:txBody>
      </p:sp>
      <p:sp>
        <p:nvSpPr>
          <p:cNvPr id="68646" name="AutoShape 38"/>
          <p:cNvSpPr>
            <a:spLocks noChangeArrowheads="1"/>
          </p:cNvSpPr>
          <p:nvPr/>
        </p:nvSpPr>
        <p:spPr bwMode="auto">
          <a:xfrm>
            <a:off x="7231063" y="3851275"/>
            <a:ext cx="679450" cy="679450"/>
          </a:xfrm>
          <a:prstGeom prst="irregularSeal1">
            <a:avLst/>
          </a:prstGeom>
          <a:gradFill rotWithShape="0">
            <a:gsLst>
              <a:gs pos="0">
                <a:srgbClr val="CC3300"/>
              </a:gs>
              <a:gs pos="100000">
                <a:srgbClr val="FF9933"/>
              </a:gs>
            </a:gsLst>
            <a:path path="shape">
              <a:fillToRect l="50000" t="50000" r="50000" b="50000"/>
            </a:path>
          </a:gradFill>
          <a:ln w="12700">
            <a:solidFill>
              <a:schemeClr val="tx1"/>
            </a:solidFill>
            <a:miter lim="800000"/>
            <a:headEnd/>
            <a:tailEnd/>
          </a:ln>
          <a:effectLst>
            <a:outerShdw dist="40161" dir="1106097" algn="ctr" rotWithShape="0">
              <a:schemeClr val="tx1"/>
            </a:outerShdw>
          </a:effectLst>
        </p:spPr>
        <p:txBody>
          <a:bodyPr wrap="none" anchor="ctr"/>
          <a:lstStyle/>
          <a:p>
            <a:pPr fontAlgn="auto">
              <a:spcBef>
                <a:spcPts val="0"/>
              </a:spcBef>
              <a:spcAft>
                <a:spcPts val="0"/>
              </a:spcAft>
              <a:defRPr/>
            </a:pPr>
            <a:endParaRPr lang="en-US">
              <a:latin typeface="+mn-lt"/>
              <a:cs typeface="+mn-cs"/>
            </a:endParaRPr>
          </a:p>
        </p:txBody>
      </p:sp>
      <p:sp>
        <p:nvSpPr>
          <p:cNvPr id="68647" name="AutoShape 39"/>
          <p:cNvSpPr>
            <a:spLocks noChangeArrowheads="1"/>
          </p:cNvSpPr>
          <p:nvPr/>
        </p:nvSpPr>
        <p:spPr bwMode="auto">
          <a:xfrm>
            <a:off x="7743825" y="3422650"/>
            <a:ext cx="679450" cy="679450"/>
          </a:xfrm>
          <a:prstGeom prst="irregularSeal1">
            <a:avLst/>
          </a:prstGeom>
          <a:gradFill rotWithShape="0">
            <a:gsLst>
              <a:gs pos="0">
                <a:srgbClr val="CC3300"/>
              </a:gs>
              <a:gs pos="100000">
                <a:srgbClr val="FF9933"/>
              </a:gs>
            </a:gsLst>
            <a:path path="shape">
              <a:fillToRect l="50000" t="50000" r="50000" b="50000"/>
            </a:path>
          </a:gradFill>
          <a:ln w="12700">
            <a:solidFill>
              <a:schemeClr val="tx1"/>
            </a:solidFill>
            <a:miter lim="800000"/>
            <a:headEnd/>
            <a:tailEnd/>
          </a:ln>
          <a:effectLst>
            <a:outerShdw dist="40161" dir="1106097" algn="ctr" rotWithShape="0">
              <a:schemeClr val="tx1"/>
            </a:outerShdw>
          </a:effectLst>
        </p:spPr>
        <p:txBody>
          <a:bodyPr wrap="none" anchor="ctr"/>
          <a:lstStyle/>
          <a:p>
            <a:pPr fontAlgn="auto">
              <a:spcBef>
                <a:spcPts val="0"/>
              </a:spcBef>
              <a:spcAft>
                <a:spcPts val="0"/>
              </a:spcAft>
              <a:defRPr/>
            </a:pPr>
            <a:endParaRPr lang="en-US">
              <a:latin typeface="+mn-lt"/>
              <a:cs typeface="+mn-cs"/>
            </a:endParaRPr>
          </a:p>
        </p:txBody>
      </p:sp>
      <p:grpSp>
        <p:nvGrpSpPr>
          <p:cNvPr id="20494" name="Group 40"/>
          <p:cNvGrpSpPr>
            <a:grpSpLocks/>
          </p:cNvGrpSpPr>
          <p:nvPr/>
        </p:nvGrpSpPr>
        <p:grpSpPr bwMode="auto">
          <a:xfrm>
            <a:off x="5264150" y="3729038"/>
            <a:ext cx="676275" cy="711200"/>
            <a:chOff x="2523" y="1370"/>
            <a:chExt cx="426" cy="448"/>
          </a:xfrm>
        </p:grpSpPr>
        <p:sp>
          <p:nvSpPr>
            <p:cNvPr id="68649" name="Rectangle 41"/>
            <p:cNvSpPr>
              <a:spLocks noChangeAspect="1" noChangeArrowheads="1"/>
            </p:cNvSpPr>
            <p:nvPr/>
          </p:nvSpPr>
          <p:spPr bwMode="auto">
            <a:xfrm>
              <a:off x="2661" y="1370"/>
              <a:ext cx="158" cy="248"/>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000">
                  <a:latin typeface="+mn-lt"/>
                  <a:cs typeface="+mn-cs"/>
                </a:rPr>
                <a:t>I</a:t>
              </a:r>
              <a:endParaRPr lang="en-US" sz="200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lt"/>
                <a:cs typeface="+mn-cs"/>
              </a:endParaRPr>
            </a:p>
          </p:txBody>
        </p:sp>
        <p:sp>
          <p:nvSpPr>
            <p:cNvPr id="20502" name="Rectangle 42"/>
            <p:cNvSpPr>
              <a:spLocks noChangeAspect="1" noChangeArrowheads="1"/>
            </p:cNvSpPr>
            <p:nvPr/>
          </p:nvSpPr>
          <p:spPr bwMode="auto">
            <a:xfrm>
              <a:off x="2523" y="1532"/>
              <a:ext cx="426" cy="286"/>
            </a:xfrm>
            <a:prstGeom prst="rect">
              <a:avLst/>
            </a:prstGeom>
            <a:solidFill>
              <a:schemeClr val="bg1"/>
            </a:solidFill>
            <a:ln w="38100">
              <a:solidFill>
                <a:schemeClr val="tx1"/>
              </a:solidFill>
              <a:miter lim="800000"/>
              <a:headEnd/>
              <a:tailEnd/>
            </a:ln>
          </p:spPr>
          <p:txBody>
            <a:bodyPr wrap="none" anchor="ctr"/>
            <a:lstStyle/>
            <a:p>
              <a:pPr eaLnBrk="0" hangingPunct="0"/>
              <a:endParaRPr lang="en-US" sz="2000">
                <a:latin typeface="Calibri" pitchFamily="34" charset="0"/>
              </a:endParaRPr>
            </a:p>
          </p:txBody>
        </p:sp>
        <p:grpSp>
          <p:nvGrpSpPr>
            <p:cNvPr id="20503" name="Group 43"/>
            <p:cNvGrpSpPr>
              <a:grpSpLocks noChangeAspect="1"/>
            </p:cNvGrpSpPr>
            <p:nvPr/>
          </p:nvGrpSpPr>
          <p:grpSpPr bwMode="auto">
            <a:xfrm>
              <a:off x="2605" y="1609"/>
              <a:ext cx="257" cy="134"/>
              <a:chOff x="733" y="1375"/>
              <a:chExt cx="383" cy="224"/>
            </a:xfrm>
          </p:grpSpPr>
          <p:sp>
            <p:nvSpPr>
              <p:cNvPr id="20504" name="AutoShape 44"/>
              <p:cNvSpPr>
                <a:spLocks noChangeAspect="1" noChangeArrowheads="1"/>
              </p:cNvSpPr>
              <p:nvPr/>
            </p:nvSpPr>
            <p:spPr bwMode="auto">
              <a:xfrm rot="5400000">
                <a:off x="718" y="1392"/>
                <a:ext cx="222" cy="192"/>
              </a:xfrm>
              <a:prstGeom prst="triangle">
                <a:avLst>
                  <a:gd name="adj" fmla="val 50000"/>
                </a:avLst>
              </a:prstGeom>
              <a:solidFill>
                <a:schemeClr val="bg1"/>
              </a:solidFill>
              <a:ln w="38100">
                <a:solidFill>
                  <a:schemeClr val="tx1"/>
                </a:solidFill>
                <a:miter lim="800000"/>
                <a:headEnd/>
                <a:tailEnd/>
              </a:ln>
            </p:spPr>
            <p:txBody>
              <a:bodyPr wrap="none" anchor="ctr"/>
              <a:lstStyle/>
              <a:p>
                <a:endParaRPr lang="en-US">
                  <a:latin typeface="Calibri" pitchFamily="34" charset="0"/>
                </a:endParaRPr>
              </a:p>
            </p:txBody>
          </p:sp>
          <p:sp>
            <p:nvSpPr>
              <p:cNvPr id="20505" name="AutoShape 45"/>
              <p:cNvSpPr>
                <a:spLocks noChangeAspect="1" noChangeArrowheads="1"/>
              </p:cNvSpPr>
              <p:nvPr/>
            </p:nvSpPr>
            <p:spPr bwMode="auto">
              <a:xfrm rot="5400000" flipV="1">
                <a:off x="909" y="1390"/>
                <a:ext cx="222" cy="192"/>
              </a:xfrm>
              <a:prstGeom prst="triangle">
                <a:avLst>
                  <a:gd name="adj" fmla="val 50000"/>
                </a:avLst>
              </a:prstGeom>
              <a:solidFill>
                <a:schemeClr val="bg1"/>
              </a:solidFill>
              <a:ln w="38100">
                <a:solidFill>
                  <a:schemeClr val="tx1"/>
                </a:solidFill>
                <a:miter lim="800000"/>
                <a:headEnd/>
                <a:tailEnd/>
              </a:ln>
            </p:spPr>
            <p:txBody>
              <a:bodyPr wrap="none" anchor="ctr"/>
              <a:lstStyle/>
              <a:p>
                <a:endParaRPr lang="en-US">
                  <a:latin typeface="Calibri" pitchFamily="34" charset="0"/>
                </a:endParaRPr>
              </a:p>
            </p:txBody>
          </p:sp>
        </p:grpSp>
      </p:grpSp>
      <p:grpSp>
        <p:nvGrpSpPr>
          <p:cNvPr id="20495" name="Group 46"/>
          <p:cNvGrpSpPr>
            <a:grpSpLocks/>
          </p:cNvGrpSpPr>
          <p:nvPr/>
        </p:nvGrpSpPr>
        <p:grpSpPr bwMode="auto">
          <a:xfrm rot="-5438668">
            <a:off x="5770562" y="3971926"/>
            <a:ext cx="968375" cy="457200"/>
            <a:chOff x="1859" y="3037"/>
            <a:chExt cx="1300" cy="463"/>
          </a:xfrm>
        </p:grpSpPr>
        <p:sp>
          <p:nvSpPr>
            <p:cNvPr id="20499" name="Freeform 47"/>
            <p:cNvSpPr>
              <a:spLocks/>
            </p:cNvSpPr>
            <p:nvPr/>
          </p:nvSpPr>
          <p:spPr bwMode="auto">
            <a:xfrm>
              <a:off x="1859" y="3037"/>
              <a:ext cx="1300" cy="148"/>
            </a:xfrm>
            <a:custGeom>
              <a:avLst/>
              <a:gdLst>
                <a:gd name="T0" fmla="*/ 0 w 1300"/>
                <a:gd name="T1" fmla="*/ 9 h 148"/>
                <a:gd name="T2" fmla="*/ 140 w 1300"/>
                <a:gd name="T3" fmla="*/ 148 h 148"/>
                <a:gd name="T4" fmla="*/ 1152 w 1300"/>
                <a:gd name="T5" fmla="*/ 148 h 148"/>
                <a:gd name="T6" fmla="*/ 1300 w 1300"/>
                <a:gd name="T7" fmla="*/ 0 h 148"/>
                <a:gd name="T8" fmla="*/ 0 60000 65536"/>
                <a:gd name="T9" fmla="*/ 0 60000 65536"/>
                <a:gd name="T10" fmla="*/ 0 60000 65536"/>
                <a:gd name="T11" fmla="*/ 0 60000 65536"/>
                <a:gd name="T12" fmla="*/ 0 w 1300"/>
                <a:gd name="T13" fmla="*/ 0 h 148"/>
                <a:gd name="T14" fmla="*/ 1300 w 1300"/>
                <a:gd name="T15" fmla="*/ 148 h 148"/>
              </a:gdLst>
              <a:ahLst/>
              <a:cxnLst>
                <a:cxn ang="T8">
                  <a:pos x="T0" y="T1"/>
                </a:cxn>
                <a:cxn ang="T9">
                  <a:pos x="T2" y="T3"/>
                </a:cxn>
                <a:cxn ang="T10">
                  <a:pos x="T4" y="T5"/>
                </a:cxn>
                <a:cxn ang="T11">
                  <a:pos x="T6" y="T7"/>
                </a:cxn>
              </a:cxnLst>
              <a:rect l="T12" t="T13" r="T14" b="T15"/>
              <a:pathLst>
                <a:path w="1300" h="148">
                  <a:moveTo>
                    <a:pt x="0" y="9"/>
                  </a:moveTo>
                  <a:lnTo>
                    <a:pt x="140" y="148"/>
                  </a:lnTo>
                  <a:lnTo>
                    <a:pt x="1152" y="148"/>
                  </a:lnTo>
                  <a:lnTo>
                    <a:pt x="1300" y="0"/>
                  </a:lnTo>
                </a:path>
              </a:pathLst>
            </a:custGeom>
            <a:noFill/>
            <a:ln w="38100" cap="flat" cmpd="sng">
              <a:solidFill>
                <a:schemeClr val="tx1"/>
              </a:solidFill>
              <a:prstDash val="solid"/>
              <a:round/>
              <a:headEnd/>
              <a:tailEnd/>
            </a:ln>
          </p:spPr>
          <p:txBody>
            <a:bodyPr anchor="ctr" anchorCtr="1"/>
            <a:lstStyle/>
            <a:p>
              <a:endParaRPr lang="en-US"/>
            </a:p>
          </p:txBody>
        </p:sp>
        <p:sp>
          <p:nvSpPr>
            <p:cNvPr id="20500" name="Line 48"/>
            <p:cNvSpPr>
              <a:spLocks noChangeShapeType="1"/>
            </p:cNvSpPr>
            <p:nvPr/>
          </p:nvSpPr>
          <p:spPr bwMode="auto">
            <a:xfrm>
              <a:off x="2495" y="3186"/>
              <a:ext cx="0" cy="314"/>
            </a:xfrm>
            <a:prstGeom prst="line">
              <a:avLst/>
            </a:prstGeom>
            <a:noFill/>
            <a:ln w="38100">
              <a:solidFill>
                <a:schemeClr val="tx1"/>
              </a:solidFill>
              <a:round/>
              <a:headEnd/>
              <a:tailEnd type="triangle" w="med" len="med"/>
            </a:ln>
          </p:spPr>
          <p:txBody>
            <a:bodyPr anchor="ctr" anchorCtr="1"/>
            <a:lstStyle/>
            <a:p>
              <a:endParaRPr lang="en-US"/>
            </a:p>
          </p:txBody>
        </p:sp>
      </p:grpSp>
      <p:sp>
        <p:nvSpPr>
          <p:cNvPr id="68657" name="AutoShape 49"/>
          <p:cNvSpPr>
            <a:spLocks noChangeArrowheads="1"/>
          </p:cNvSpPr>
          <p:nvPr/>
        </p:nvSpPr>
        <p:spPr bwMode="auto">
          <a:xfrm>
            <a:off x="7697788" y="4318000"/>
            <a:ext cx="679450" cy="679450"/>
          </a:xfrm>
          <a:prstGeom prst="irregularSeal1">
            <a:avLst/>
          </a:prstGeom>
          <a:gradFill rotWithShape="0">
            <a:gsLst>
              <a:gs pos="0">
                <a:srgbClr val="CC3300"/>
              </a:gs>
              <a:gs pos="100000">
                <a:srgbClr val="FF9933"/>
              </a:gs>
            </a:gsLst>
            <a:path path="shape">
              <a:fillToRect l="50000" t="50000" r="50000" b="50000"/>
            </a:path>
          </a:gradFill>
          <a:ln w="12700">
            <a:solidFill>
              <a:schemeClr val="tx1"/>
            </a:solidFill>
            <a:miter lim="800000"/>
            <a:headEnd/>
            <a:tailEnd/>
          </a:ln>
          <a:effectLst>
            <a:outerShdw dist="40161" dir="1106097" algn="ctr" rotWithShape="0">
              <a:schemeClr val="tx1"/>
            </a:outerShdw>
          </a:effectLst>
        </p:spPr>
        <p:txBody>
          <a:bodyPr wrap="none" anchor="ctr"/>
          <a:lstStyle/>
          <a:p>
            <a:pPr fontAlgn="auto">
              <a:spcBef>
                <a:spcPts val="0"/>
              </a:spcBef>
              <a:spcAft>
                <a:spcPts val="0"/>
              </a:spcAft>
              <a:defRPr/>
            </a:pPr>
            <a:endParaRPr lang="en-US">
              <a:latin typeface="+mn-lt"/>
              <a:cs typeface="+mn-cs"/>
            </a:endParaRPr>
          </a:p>
        </p:txBody>
      </p:sp>
      <p:sp>
        <p:nvSpPr>
          <p:cNvPr id="22545" name="Text Box 50"/>
          <p:cNvSpPr txBox="1">
            <a:spLocks noChangeArrowheads="1"/>
          </p:cNvSpPr>
          <p:nvPr/>
        </p:nvSpPr>
        <p:spPr bwMode="auto">
          <a:xfrm>
            <a:off x="2705100" y="5359400"/>
            <a:ext cx="5141913" cy="1323975"/>
          </a:xfrm>
          <a:prstGeom prst="rect">
            <a:avLst/>
          </a:prstGeom>
          <a:noFill/>
          <a:ln w="12700">
            <a:noFill/>
            <a:miter lim="800000"/>
            <a:headEnd/>
            <a:tailEnd/>
          </a:ln>
        </p:spPr>
        <p:txBody>
          <a:bodyPr wrap="none" anchorCtr="1">
            <a:spAutoFit/>
          </a:bodyPr>
          <a:lstStyle/>
          <a:p>
            <a:pPr>
              <a:buFontTx/>
              <a:buChar char="•"/>
              <a:defRPr/>
            </a:pPr>
            <a:r>
              <a:rPr lang="en-US" sz="2000" dirty="0">
                <a:solidFill>
                  <a:srgbClr val="0000FF"/>
                </a:solidFill>
              </a:rPr>
              <a:t> </a:t>
            </a:r>
            <a:r>
              <a:rPr lang="en-US" sz="2000" b="1" u="sng" dirty="0">
                <a:solidFill>
                  <a:schemeClr val="accent6">
                    <a:lumMod val="75000"/>
                  </a:schemeClr>
                </a:solidFill>
              </a:rPr>
              <a:t>All three COs</a:t>
            </a:r>
            <a:r>
              <a:rPr lang="en-US" sz="2000" b="1" dirty="0">
                <a:solidFill>
                  <a:schemeClr val="accent6">
                    <a:lumMod val="75000"/>
                  </a:schemeClr>
                </a:solidFill>
              </a:rPr>
              <a:t> </a:t>
            </a:r>
            <a:r>
              <a:rPr lang="en-US" sz="2000" dirty="0">
                <a:solidFill>
                  <a:srgbClr val="0000FF"/>
                </a:solidFill>
              </a:rPr>
              <a:t>in contact at once</a:t>
            </a:r>
          </a:p>
          <a:p>
            <a:pPr>
              <a:buFontTx/>
              <a:buChar char="•"/>
              <a:defRPr/>
            </a:pPr>
            <a:r>
              <a:rPr lang="en-US" sz="2000" dirty="0">
                <a:solidFill>
                  <a:srgbClr val="0000FF"/>
                </a:solidFill>
              </a:rPr>
              <a:t> Overwhelms the enemy with massed fires</a:t>
            </a:r>
          </a:p>
          <a:p>
            <a:pPr>
              <a:buFontTx/>
              <a:buChar char="•"/>
              <a:defRPr/>
            </a:pPr>
            <a:r>
              <a:rPr lang="en-US" sz="2000" dirty="0">
                <a:solidFill>
                  <a:srgbClr val="0000FF"/>
                </a:solidFill>
              </a:rPr>
              <a:t> After initial attack, expect up to 90 minutes</a:t>
            </a:r>
          </a:p>
          <a:p>
            <a:pPr>
              <a:defRPr/>
            </a:pPr>
            <a:r>
              <a:rPr lang="en-US" sz="2000" dirty="0">
                <a:solidFill>
                  <a:srgbClr val="0000FF"/>
                </a:solidFill>
              </a:rPr>
              <a:t>  to refuel/rearm battalion</a:t>
            </a:r>
          </a:p>
        </p:txBody>
      </p:sp>
      <p:sp>
        <p:nvSpPr>
          <p:cNvPr id="45" name="Rectangle 6"/>
          <p:cNvSpPr txBox="1">
            <a:spLocks noChangeArrowheads="1"/>
          </p:cNvSpPr>
          <p:nvPr/>
        </p:nvSpPr>
        <p:spPr bwMode="auto">
          <a:xfrm>
            <a:off x="533400" y="115600"/>
            <a:ext cx="8229600" cy="584775"/>
          </a:xfrm>
          <a:prstGeom prst="rect">
            <a:avLst/>
          </a:prstGeom>
          <a:solidFill>
            <a:schemeClr val="bg1"/>
          </a:solidFill>
          <a:ln w="57150" algn="ctr">
            <a:solidFill>
              <a:schemeClr val="accent6">
                <a:lumMod val="75000"/>
              </a:schemeClr>
            </a:solidFill>
            <a:miter lim="800000"/>
            <a:headEnd/>
            <a:tailEnd/>
          </a:ln>
          <a:effectLst>
            <a:outerShdw dist="81320" dir="3080412" algn="ctr" rotWithShape="0">
              <a:srgbClr val="0000FF"/>
            </a:outerShdw>
          </a:effectLst>
        </p:spPr>
        <p:txBody>
          <a:bodyPr anchor="ctr">
            <a:spAutoFit/>
          </a:bodyPr>
          <a:lstStyle/>
          <a:p>
            <a:pPr algn="ctr" fontAlgn="auto">
              <a:spcAft>
                <a:spcPts val="0"/>
              </a:spcAft>
              <a:defRPr/>
            </a:pPr>
            <a:r>
              <a:rPr lang="en-US" sz="3200" b="1" dirty="0">
                <a:solidFill>
                  <a:srgbClr val="0000FF"/>
                </a:solidFill>
              </a:rPr>
              <a:t>Maximum Destruction </a:t>
            </a:r>
            <a:r>
              <a:rPr lang="en-US" sz="3200" b="1" dirty="0">
                <a:solidFill>
                  <a:srgbClr val="0000FF"/>
                </a:solidFill>
                <a:latin typeface="Arial" pitchFamily="34" charset="0"/>
                <a:ea typeface="+mj-ea"/>
                <a:cs typeface="Arial" pitchFamily="34" charset="0"/>
              </a:rPr>
              <a:t>Attack </a:t>
            </a:r>
            <a:endParaRPr lang="en-US" sz="3200" b="1" dirty="0">
              <a:solidFill>
                <a:srgbClr val="0000FF"/>
              </a:solidFill>
              <a:ea typeface="+mj-ea"/>
              <a:cs typeface="+mj-cs"/>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4"/>
          <p:cNvSpPr>
            <a:spLocks noGrp="1"/>
          </p:cNvSpPr>
          <p:nvPr>
            <p:ph idx="1"/>
          </p:nvPr>
        </p:nvSpPr>
        <p:spPr>
          <a:xfrm>
            <a:off x="152400" y="1295400"/>
            <a:ext cx="8991600" cy="4525963"/>
          </a:xfrm>
        </p:spPr>
        <p:txBody>
          <a:bodyPr/>
          <a:lstStyle/>
          <a:p>
            <a:pPr eaLnBrk="1" hangingPunct="1">
              <a:buFont typeface="Arial" charset="0"/>
              <a:buNone/>
            </a:pPr>
            <a:r>
              <a:rPr lang="en-US" sz="2000" smtClean="0">
                <a:latin typeface="Arial" charset="0"/>
                <a:cs typeface="Arial" charset="0"/>
              </a:rPr>
              <a:t>In addition to finding, fixing, and destroying enemy forces and confirming </a:t>
            </a:r>
          </a:p>
          <a:p>
            <a:pPr eaLnBrk="1" hangingPunct="1">
              <a:buFont typeface="Arial" charset="0"/>
              <a:buNone/>
            </a:pPr>
            <a:r>
              <a:rPr lang="en-US" sz="2000" smtClean="0">
                <a:latin typeface="Arial" charset="0"/>
                <a:cs typeface="Arial" charset="0"/>
              </a:rPr>
              <a:t>intelligence, the battalion can facilitate shaping operations by:</a:t>
            </a:r>
          </a:p>
          <a:p>
            <a:pPr eaLnBrk="1" hangingPunct="1">
              <a:buFont typeface="Arial" charset="0"/>
              <a:buNone/>
            </a:pPr>
            <a:endParaRPr lang="en-US" sz="2000" smtClean="0">
              <a:latin typeface="Arial" charset="0"/>
              <a:cs typeface="Arial" charset="0"/>
            </a:endParaRPr>
          </a:p>
          <a:p>
            <a:pPr eaLnBrk="1" hangingPunct="1"/>
            <a:r>
              <a:rPr lang="en-US" sz="2000" smtClean="0">
                <a:latin typeface="Arial" charset="0"/>
                <a:cs typeface="Arial" charset="0"/>
              </a:rPr>
              <a:t>Conducting reconnaissance and surveillance (R&amp;S) operations to</a:t>
            </a:r>
          </a:p>
          <a:p>
            <a:pPr eaLnBrk="1" hangingPunct="1">
              <a:buFont typeface="Arial" charset="0"/>
              <a:buNone/>
            </a:pPr>
            <a:r>
              <a:rPr lang="en-US" sz="2000" smtClean="0">
                <a:latin typeface="Arial" charset="0"/>
                <a:cs typeface="Arial" charset="0"/>
              </a:rPr>
              <a:t>complement other maneuver forces.</a:t>
            </a:r>
          </a:p>
          <a:p>
            <a:pPr eaLnBrk="1" hangingPunct="1"/>
            <a:endParaRPr lang="en-US" sz="2000" smtClean="0">
              <a:latin typeface="Arial" charset="0"/>
              <a:cs typeface="Arial" charset="0"/>
            </a:endParaRPr>
          </a:p>
          <a:p>
            <a:pPr eaLnBrk="1" hangingPunct="1"/>
            <a:r>
              <a:rPr lang="en-US" sz="2000" smtClean="0">
                <a:latin typeface="Arial" charset="0"/>
                <a:cs typeface="Arial" charset="0"/>
              </a:rPr>
              <a:t>Orchestrating Joint Air Attack Team (JAAT) operations.</a:t>
            </a:r>
          </a:p>
          <a:p>
            <a:pPr eaLnBrk="1" hangingPunct="1"/>
            <a:endParaRPr lang="en-US" sz="2000" smtClean="0">
              <a:latin typeface="Arial" charset="0"/>
              <a:cs typeface="Arial" charset="0"/>
            </a:endParaRPr>
          </a:p>
          <a:p>
            <a:pPr eaLnBrk="1" hangingPunct="1"/>
            <a:r>
              <a:rPr lang="en-US" sz="2000" smtClean="0">
                <a:latin typeface="Arial" charset="0"/>
                <a:cs typeface="Arial" charset="0"/>
              </a:rPr>
              <a:t>Providing security for air assault and air movement operations.</a:t>
            </a:r>
          </a:p>
          <a:p>
            <a:pPr eaLnBrk="1" hangingPunct="1"/>
            <a:endParaRPr lang="en-US" sz="2000" smtClean="0">
              <a:latin typeface="Arial" charset="0"/>
              <a:cs typeface="Arial" charset="0"/>
            </a:endParaRPr>
          </a:p>
          <a:p>
            <a:pPr eaLnBrk="1" hangingPunct="1"/>
            <a:r>
              <a:rPr lang="en-US" sz="2000" smtClean="0">
                <a:latin typeface="Arial" charset="0"/>
                <a:cs typeface="Arial" charset="0"/>
              </a:rPr>
              <a:t>Conducting feint and/or demonstration operations.</a:t>
            </a:r>
          </a:p>
        </p:txBody>
      </p:sp>
      <p:sp>
        <p:nvSpPr>
          <p:cNvPr id="6" name="Rectangle 6"/>
          <p:cNvSpPr>
            <a:spLocks noGrp="1" noChangeArrowheads="1"/>
          </p:cNvSpPr>
          <p:nvPr>
            <p:ph type="title"/>
          </p:nvPr>
        </p:nvSpPr>
        <p:spPr>
          <a:xfrm>
            <a:off x="457200" y="137825"/>
            <a:ext cx="8229600" cy="584775"/>
          </a:xfrm>
          <a:solidFill>
            <a:schemeClr val="bg1"/>
          </a:solidFill>
          <a:ln w="57150" algn="ctr">
            <a:solidFill>
              <a:schemeClr val="accent6">
                <a:lumMod val="75000"/>
              </a:schemeClr>
            </a:solidFill>
          </a:ln>
          <a:effectLst>
            <a:outerShdw dist="81320" dir="3080412" algn="ctr" rotWithShape="0">
              <a:srgbClr val="0000FF"/>
            </a:outerShdw>
          </a:effectLst>
        </p:spPr>
        <p:txBody>
          <a:bodyPr rtlCol="0">
            <a:spAutoFit/>
          </a:bodyPr>
          <a:lstStyle/>
          <a:p>
            <a:pPr eaLnBrk="1" fontAlgn="auto" hangingPunct="1">
              <a:spcAft>
                <a:spcPts val="0"/>
              </a:spcAft>
              <a:defRPr/>
            </a:pPr>
            <a:r>
              <a:rPr lang="en-US" sz="3200" b="1" dirty="0" smtClean="0">
                <a:solidFill>
                  <a:srgbClr val="0033CC"/>
                </a:solidFill>
                <a:latin typeface="Arial" pitchFamily="34" charset="0"/>
                <a:cs typeface="Arial" pitchFamily="34" charset="0"/>
              </a:rPr>
              <a:t>Other Missions</a:t>
            </a:r>
            <a:endParaRPr lang="en-US" sz="3200" b="1" dirty="0">
              <a:solidFill>
                <a:srgbClr val="0033CC"/>
              </a:solidFill>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title"/>
          </p:nvPr>
        </p:nvSpPr>
        <p:spPr>
          <a:xfrm>
            <a:off x="457200" y="106869"/>
            <a:ext cx="8229600" cy="584775"/>
          </a:xfrm>
          <a:solidFill>
            <a:schemeClr val="bg1"/>
          </a:solidFill>
          <a:ln w="57150" algn="ctr">
            <a:solidFill>
              <a:schemeClr val="accent6">
                <a:lumMod val="75000"/>
              </a:schemeClr>
            </a:solidFill>
          </a:ln>
          <a:effectLst>
            <a:outerShdw dist="81320" dir="3080412" algn="ctr" rotWithShape="0">
              <a:srgbClr val="0000FF"/>
            </a:outerShdw>
          </a:effectLst>
        </p:spPr>
        <p:txBody>
          <a:bodyPr rtlCol="0">
            <a:spAutoFit/>
          </a:bodyPr>
          <a:lstStyle/>
          <a:p>
            <a:pPr eaLnBrk="1" hangingPunct="1">
              <a:defRPr/>
            </a:pPr>
            <a:r>
              <a:rPr lang="en-US" sz="3200" b="1" dirty="0" smtClean="0">
                <a:solidFill>
                  <a:srgbClr val="0000FF"/>
                </a:solidFill>
                <a:latin typeface="Arial" pitchFamily="34" charset="0"/>
                <a:cs typeface="Arial" pitchFamily="34" charset="0"/>
              </a:rPr>
              <a:t>Joint Air Attack Team (JAAT)</a:t>
            </a:r>
          </a:p>
        </p:txBody>
      </p:sp>
      <p:sp>
        <p:nvSpPr>
          <p:cNvPr id="22531" name="Rectangle 6"/>
          <p:cNvSpPr>
            <a:spLocks noChangeArrowheads="1"/>
          </p:cNvSpPr>
          <p:nvPr/>
        </p:nvSpPr>
        <p:spPr bwMode="auto">
          <a:xfrm>
            <a:off x="304800" y="838200"/>
            <a:ext cx="8610600" cy="2031325"/>
          </a:xfrm>
          <a:prstGeom prst="rect">
            <a:avLst/>
          </a:prstGeom>
          <a:noFill/>
          <a:ln w="12700">
            <a:noFill/>
            <a:miter lim="800000"/>
            <a:headEnd/>
            <a:tailEnd/>
          </a:ln>
        </p:spPr>
        <p:txBody>
          <a:bodyPr anchorCtr="1">
            <a:spAutoFit/>
          </a:bodyPr>
          <a:lstStyle/>
          <a:p>
            <a:r>
              <a:rPr lang="en-US" dirty="0"/>
              <a:t>A JAAT is an engagement technique using a combination of attack reconnaissance aircraft and joint fixed wing aircraft operating together to locate and attack high priority targets and other targets of opportunity. </a:t>
            </a:r>
          </a:p>
          <a:p>
            <a:endParaRPr lang="en-US" dirty="0"/>
          </a:p>
          <a:p>
            <a:r>
              <a:rPr lang="en-US" dirty="0"/>
              <a:t>The JAAT normally operates as a coordinated effort supported by FS, ADA, NSFS, ISR systems, EW systems, and ground maneuver forces against enemy forces (JP 3-09.3). </a:t>
            </a:r>
          </a:p>
        </p:txBody>
      </p:sp>
      <p:grpSp>
        <p:nvGrpSpPr>
          <p:cNvPr id="5" name="Group 5"/>
          <p:cNvGrpSpPr>
            <a:grpSpLocks/>
          </p:cNvGrpSpPr>
          <p:nvPr/>
        </p:nvGrpSpPr>
        <p:grpSpPr bwMode="auto">
          <a:xfrm>
            <a:off x="3657600" y="2819400"/>
            <a:ext cx="5181600" cy="3505200"/>
            <a:chOff x="2141" y="1212"/>
            <a:chExt cx="3421" cy="2436"/>
          </a:xfrm>
        </p:grpSpPr>
        <p:sp>
          <p:nvSpPr>
            <p:cNvPr id="6" name="Freeform 6"/>
            <p:cNvSpPr>
              <a:spLocks/>
            </p:cNvSpPr>
            <p:nvPr/>
          </p:nvSpPr>
          <p:spPr bwMode="auto">
            <a:xfrm>
              <a:off x="2141" y="2332"/>
              <a:ext cx="2467" cy="1028"/>
            </a:xfrm>
            <a:custGeom>
              <a:avLst/>
              <a:gdLst>
                <a:gd name="T0" fmla="*/ 1829 w 2208"/>
                <a:gd name="T1" fmla="*/ 547 h 833"/>
                <a:gd name="T2" fmla="*/ 760 w 2208"/>
                <a:gd name="T3" fmla="*/ 1722 h 833"/>
                <a:gd name="T4" fmla="*/ 301 w 2208"/>
                <a:gd name="T5" fmla="*/ 4259 h 833"/>
                <a:gd name="T6" fmla="*/ 203 w 2208"/>
                <a:gd name="T7" fmla="*/ 5256 h 833"/>
                <a:gd name="T8" fmla="*/ 151 w 2208"/>
                <a:gd name="T9" fmla="*/ 5760 h 833"/>
                <a:gd name="T10" fmla="*/ 511 w 2208"/>
                <a:gd name="T11" fmla="*/ 10807 h 833"/>
                <a:gd name="T12" fmla="*/ 760 w 2208"/>
                <a:gd name="T13" fmla="*/ 11658 h 833"/>
                <a:gd name="T14" fmla="*/ 1321 w 2208"/>
                <a:gd name="T15" fmla="*/ 11828 h 833"/>
                <a:gd name="T16" fmla="*/ 3041 w 2208"/>
                <a:gd name="T17" fmla="*/ 12315 h 833"/>
                <a:gd name="T18" fmla="*/ 4161 w 2208"/>
                <a:gd name="T19" fmla="*/ 12838 h 833"/>
                <a:gd name="T20" fmla="*/ 8118 w 2208"/>
                <a:gd name="T21" fmla="*/ 12646 h 833"/>
                <a:gd name="T22" fmla="*/ 8266 w 2208"/>
                <a:gd name="T23" fmla="*/ 12315 h 833"/>
                <a:gd name="T24" fmla="*/ 8782 w 2208"/>
                <a:gd name="T25" fmla="*/ 12106 h 833"/>
                <a:gd name="T26" fmla="*/ 8980 w 2208"/>
                <a:gd name="T27" fmla="*/ 11932 h 833"/>
                <a:gd name="T28" fmla="*/ 9323 w 2208"/>
                <a:gd name="T29" fmla="*/ 10749 h 833"/>
                <a:gd name="T30" fmla="*/ 9302 w 2208"/>
                <a:gd name="T31" fmla="*/ 8568 h 833"/>
                <a:gd name="T32" fmla="*/ 9234 w 2208"/>
                <a:gd name="T33" fmla="*/ 7443 h 833"/>
                <a:gd name="T34" fmla="*/ 9186 w 2208"/>
                <a:gd name="T35" fmla="*/ 6778 h 833"/>
                <a:gd name="T36" fmla="*/ 8524 w 2208"/>
                <a:gd name="T37" fmla="*/ 6094 h 833"/>
                <a:gd name="T38" fmla="*/ 8239 w 2208"/>
                <a:gd name="T39" fmla="*/ 5868 h 833"/>
                <a:gd name="T40" fmla="*/ 7729 w 2208"/>
                <a:gd name="T41" fmla="*/ 6163 h 833"/>
                <a:gd name="T42" fmla="*/ 7287 w 2208"/>
                <a:gd name="T43" fmla="*/ 5926 h 833"/>
                <a:gd name="T44" fmla="*/ 6381 w 2208"/>
                <a:gd name="T45" fmla="*/ 4696 h 833"/>
                <a:gd name="T46" fmla="*/ 5670 w 2208"/>
                <a:gd name="T47" fmla="*/ 4938 h 833"/>
                <a:gd name="T48" fmla="*/ 4665 w 2208"/>
                <a:gd name="T49" fmla="*/ 3817 h 833"/>
                <a:gd name="T50" fmla="*/ 1829 w 2208"/>
                <a:gd name="T51" fmla="*/ 547 h 8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08"/>
                <a:gd name="T79" fmla="*/ 0 h 833"/>
                <a:gd name="T80" fmla="*/ 2208 w 2208"/>
                <a:gd name="T81" fmla="*/ 833 h 8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08" h="833">
                  <a:moveTo>
                    <a:pt x="432" y="36"/>
                  </a:moveTo>
                  <a:cubicBezTo>
                    <a:pt x="268" y="0"/>
                    <a:pt x="228" y="97"/>
                    <a:pt x="180" y="112"/>
                  </a:cubicBezTo>
                  <a:cubicBezTo>
                    <a:pt x="120" y="152"/>
                    <a:pt x="94" y="238"/>
                    <a:pt x="72" y="276"/>
                  </a:cubicBezTo>
                  <a:cubicBezTo>
                    <a:pt x="63" y="297"/>
                    <a:pt x="56" y="320"/>
                    <a:pt x="48" y="341"/>
                  </a:cubicBezTo>
                  <a:cubicBezTo>
                    <a:pt x="44" y="352"/>
                    <a:pt x="36" y="374"/>
                    <a:pt x="36" y="374"/>
                  </a:cubicBezTo>
                  <a:cubicBezTo>
                    <a:pt x="49" y="647"/>
                    <a:pt x="0" y="574"/>
                    <a:pt x="120" y="702"/>
                  </a:cubicBezTo>
                  <a:cubicBezTo>
                    <a:pt x="140" y="724"/>
                    <a:pt x="144" y="749"/>
                    <a:pt x="180" y="757"/>
                  </a:cubicBezTo>
                  <a:cubicBezTo>
                    <a:pt x="223" y="765"/>
                    <a:pt x="268" y="764"/>
                    <a:pt x="312" y="767"/>
                  </a:cubicBezTo>
                  <a:cubicBezTo>
                    <a:pt x="471" y="804"/>
                    <a:pt x="464" y="792"/>
                    <a:pt x="720" y="800"/>
                  </a:cubicBezTo>
                  <a:cubicBezTo>
                    <a:pt x="812" y="814"/>
                    <a:pt x="888" y="826"/>
                    <a:pt x="984" y="833"/>
                  </a:cubicBezTo>
                  <a:cubicBezTo>
                    <a:pt x="1296" y="829"/>
                    <a:pt x="1608" y="833"/>
                    <a:pt x="1920" y="822"/>
                  </a:cubicBezTo>
                  <a:cubicBezTo>
                    <a:pt x="1934" y="821"/>
                    <a:pt x="1943" y="806"/>
                    <a:pt x="1956" y="800"/>
                  </a:cubicBezTo>
                  <a:cubicBezTo>
                    <a:pt x="1982" y="794"/>
                    <a:pt x="2048" y="790"/>
                    <a:pt x="2076" y="786"/>
                  </a:cubicBezTo>
                  <a:cubicBezTo>
                    <a:pt x="2098" y="783"/>
                    <a:pt x="2099" y="783"/>
                    <a:pt x="2124" y="775"/>
                  </a:cubicBezTo>
                  <a:cubicBezTo>
                    <a:pt x="2132" y="753"/>
                    <a:pt x="2198" y="721"/>
                    <a:pt x="2204" y="698"/>
                  </a:cubicBezTo>
                  <a:cubicBezTo>
                    <a:pt x="2208" y="684"/>
                    <a:pt x="2195" y="571"/>
                    <a:pt x="2200" y="556"/>
                  </a:cubicBezTo>
                  <a:cubicBezTo>
                    <a:pt x="2207" y="534"/>
                    <a:pt x="2184" y="483"/>
                    <a:pt x="2184" y="483"/>
                  </a:cubicBezTo>
                  <a:cubicBezTo>
                    <a:pt x="2180" y="469"/>
                    <a:pt x="2183" y="452"/>
                    <a:pt x="2172" y="440"/>
                  </a:cubicBezTo>
                  <a:cubicBezTo>
                    <a:pt x="2143" y="409"/>
                    <a:pt x="2055" y="403"/>
                    <a:pt x="2016" y="396"/>
                  </a:cubicBezTo>
                  <a:cubicBezTo>
                    <a:pt x="1889" y="310"/>
                    <a:pt x="2091" y="440"/>
                    <a:pt x="1948" y="381"/>
                  </a:cubicBezTo>
                  <a:cubicBezTo>
                    <a:pt x="1917" y="382"/>
                    <a:pt x="1859" y="394"/>
                    <a:pt x="1828" y="400"/>
                  </a:cubicBezTo>
                  <a:cubicBezTo>
                    <a:pt x="1804" y="397"/>
                    <a:pt x="1749" y="377"/>
                    <a:pt x="1724" y="385"/>
                  </a:cubicBezTo>
                  <a:cubicBezTo>
                    <a:pt x="1623" y="340"/>
                    <a:pt x="1639" y="338"/>
                    <a:pt x="1508" y="305"/>
                  </a:cubicBezTo>
                  <a:cubicBezTo>
                    <a:pt x="1443" y="289"/>
                    <a:pt x="1408" y="333"/>
                    <a:pt x="1341" y="321"/>
                  </a:cubicBezTo>
                  <a:cubicBezTo>
                    <a:pt x="1247" y="304"/>
                    <a:pt x="1199" y="256"/>
                    <a:pt x="1103" y="248"/>
                  </a:cubicBezTo>
                  <a:cubicBezTo>
                    <a:pt x="959" y="222"/>
                    <a:pt x="578" y="36"/>
                    <a:pt x="432" y="36"/>
                  </a:cubicBezTo>
                  <a:close/>
                </a:path>
              </a:pathLst>
            </a:custGeom>
            <a:solidFill>
              <a:srgbClr val="ADC8AA"/>
            </a:solidFill>
            <a:ln w="9525">
              <a:noFill/>
              <a:prstDash val="solid"/>
              <a:round/>
              <a:headEnd/>
              <a:tailEnd/>
            </a:ln>
          </p:spPr>
          <p:txBody>
            <a:bodyPr/>
            <a:lstStyle/>
            <a:p>
              <a:endParaRPr lang="en-US"/>
            </a:p>
          </p:txBody>
        </p:sp>
        <p:sp>
          <p:nvSpPr>
            <p:cNvPr id="7" name="Freeform 7" descr="Large confetti"/>
            <p:cNvSpPr>
              <a:spLocks/>
            </p:cNvSpPr>
            <p:nvPr/>
          </p:nvSpPr>
          <p:spPr bwMode="auto">
            <a:xfrm>
              <a:off x="2989" y="2657"/>
              <a:ext cx="556" cy="349"/>
            </a:xfrm>
            <a:custGeom>
              <a:avLst/>
              <a:gdLst>
                <a:gd name="T0" fmla="*/ 1 w 803"/>
                <a:gd name="T1" fmla="*/ 1 h 611"/>
                <a:gd name="T2" fmla="*/ 2 w 803"/>
                <a:gd name="T3" fmla="*/ 1 h 611"/>
                <a:gd name="T4" fmla="*/ 3 w 803"/>
                <a:gd name="T5" fmla="*/ 1 h 611"/>
                <a:gd name="T6" fmla="*/ 4 w 803"/>
                <a:gd name="T7" fmla="*/ 1 h 611"/>
                <a:gd name="T8" fmla="*/ 6 w 803"/>
                <a:gd name="T9" fmla="*/ 1 h 611"/>
                <a:gd name="T10" fmla="*/ 7 w 803"/>
                <a:gd name="T11" fmla="*/ 1 h 611"/>
                <a:gd name="T12" fmla="*/ 6 w 803"/>
                <a:gd name="T13" fmla="*/ 1 h 611"/>
                <a:gd name="T14" fmla="*/ 4 w 803"/>
                <a:gd name="T15" fmla="*/ 1 h 611"/>
                <a:gd name="T16" fmla="*/ 3 w 803"/>
                <a:gd name="T17" fmla="*/ 1 h 611"/>
                <a:gd name="T18" fmla="*/ 1 w 803"/>
                <a:gd name="T19" fmla="*/ 1 h 611"/>
                <a:gd name="T20" fmla="*/ 1 w 803"/>
                <a:gd name="T21" fmla="*/ 1 h 611"/>
                <a:gd name="T22" fmla="*/ 1 w 803"/>
                <a:gd name="T23" fmla="*/ 1 h 6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3"/>
                <a:gd name="T37" fmla="*/ 0 h 611"/>
                <a:gd name="T38" fmla="*/ 803 w 803"/>
                <a:gd name="T39" fmla="*/ 611 h 6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3" h="611">
                  <a:moveTo>
                    <a:pt x="59" y="260"/>
                  </a:moveTo>
                  <a:cubicBezTo>
                    <a:pt x="97" y="295"/>
                    <a:pt x="211" y="331"/>
                    <a:pt x="251" y="376"/>
                  </a:cubicBezTo>
                  <a:cubicBezTo>
                    <a:pt x="291" y="421"/>
                    <a:pt x="262" y="491"/>
                    <a:pt x="299" y="529"/>
                  </a:cubicBezTo>
                  <a:cubicBezTo>
                    <a:pt x="336" y="567"/>
                    <a:pt x="405" y="611"/>
                    <a:pt x="472" y="606"/>
                  </a:cubicBezTo>
                  <a:cubicBezTo>
                    <a:pt x="539" y="601"/>
                    <a:pt x="648" y="550"/>
                    <a:pt x="702" y="500"/>
                  </a:cubicBezTo>
                  <a:cubicBezTo>
                    <a:pt x="756" y="450"/>
                    <a:pt x="803" y="385"/>
                    <a:pt x="798" y="308"/>
                  </a:cubicBezTo>
                  <a:cubicBezTo>
                    <a:pt x="793" y="231"/>
                    <a:pt x="723" y="80"/>
                    <a:pt x="674" y="40"/>
                  </a:cubicBezTo>
                  <a:cubicBezTo>
                    <a:pt x="625" y="0"/>
                    <a:pt x="555" y="55"/>
                    <a:pt x="501" y="68"/>
                  </a:cubicBezTo>
                  <a:cubicBezTo>
                    <a:pt x="447" y="81"/>
                    <a:pt x="398" y="121"/>
                    <a:pt x="347" y="116"/>
                  </a:cubicBezTo>
                  <a:cubicBezTo>
                    <a:pt x="296" y="111"/>
                    <a:pt x="248" y="32"/>
                    <a:pt x="194" y="40"/>
                  </a:cubicBezTo>
                  <a:cubicBezTo>
                    <a:pt x="140" y="48"/>
                    <a:pt x="42" y="127"/>
                    <a:pt x="21" y="164"/>
                  </a:cubicBezTo>
                  <a:cubicBezTo>
                    <a:pt x="0" y="201"/>
                    <a:pt x="21" y="225"/>
                    <a:pt x="59" y="260"/>
                  </a:cubicBezTo>
                  <a:close/>
                </a:path>
              </a:pathLst>
            </a:custGeom>
            <a:noFill/>
            <a:ln w="25400" cmpd="sng">
              <a:solidFill>
                <a:schemeClr val="tx1"/>
              </a:solidFill>
              <a:round/>
              <a:headEnd/>
              <a:tailEnd/>
            </a:ln>
          </p:spPr>
          <p:txBody>
            <a:bodyPr/>
            <a:lstStyle/>
            <a:p>
              <a:endParaRPr lang="en-US"/>
            </a:p>
          </p:txBody>
        </p:sp>
        <p:graphicFrame>
          <p:nvGraphicFramePr>
            <p:cNvPr id="8" name="Object 8"/>
            <p:cNvGraphicFramePr>
              <a:graphicFrameLocks noChangeAspect="1"/>
            </p:cNvGraphicFramePr>
            <p:nvPr/>
          </p:nvGraphicFramePr>
          <p:xfrm>
            <a:off x="3336" y="2827"/>
            <a:ext cx="96" cy="63"/>
          </p:xfrm>
          <a:graphic>
            <a:graphicData uri="http://schemas.openxmlformats.org/presentationml/2006/ole">
              <p:oleObj spid="_x0000_s33793" name="Image" r:id="rId4" imgW="2560976" imgH="1417683" progId="">
                <p:embed/>
              </p:oleObj>
            </a:graphicData>
          </a:graphic>
        </p:graphicFrame>
        <p:graphicFrame>
          <p:nvGraphicFramePr>
            <p:cNvPr id="9" name="Object 9"/>
            <p:cNvGraphicFramePr>
              <a:graphicFrameLocks noChangeAspect="1"/>
            </p:cNvGraphicFramePr>
            <p:nvPr/>
          </p:nvGraphicFramePr>
          <p:xfrm>
            <a:off x="3387" y="2767"/>
            <a:ext cx="89" cy="58"/>
          </p:xfrm>
          <a:graphic>
            <a:graphicData uri="http://schemas.openxmlformats.org/presentationml/2006/ole">
              <p:oleObj spid="_x0000_s33794" name="Image" r:id="rId5" imgW="2551829" imgH="1417683" progId="">
                <p:embed/>
              </p:oleObj>
            </a:graphicData>
          </a:graphic>
        </p:graphicFrame>
        <p:sp>
          <p:nvSpPr>
            <p:cNvPr id="10" name="Freeform 10" descr="Better cammy"/>
            <p:cNvSpPr>
              <a:spLocks/>
            </p:cNvSpPr>
            <p:nvPr/>
          </p:nvSpPr>
          <p:spPr bwMode="auto">
            <a:xfrm>
              <a:off x="3375" y="2919"/>
              <a:ext cx="24" cy="55"/>
            </a:xfrm>
            <a:custGeom>
              <a:avLst/>
              <a:gdLst>
                <a:gd name="T0" fmla="*/ 0 w 359"/>
                <a:gd name="T1" fmla="*/ 0 h 626"/>
                <a:gd name="T2" fmla="*/ 0 w 359"/>
                <a:gd name="T3" fmla="*/ 0 h 626"/>
                <a:gd name="T4" fmla="*/ 0 w 359"/>
                <a:gd name="T5" fmla="*/ 0 h 626"/>
                <a:gd name="T6" fmla="*/ 0 w 359"/>
                <a:gd name="T7" fmla="*/ 0 h 626"/>
                <a:gd name="T8" fmla="*/ 0 w 359"/>
                <a:gd name="T9" fmla="*/ 0 h 626"/>
                <a:gd name="T10" fmla="*/ 0 w 359"/>
                <a:gd name="T11" fmla="*/ 0 h 626"/>
                <a:gd name="T12" fmla="*/ 0 w 359"/>
                <a:gd name="T13" fmla="*/ 0 h 626"/>
                <a:gd name="T14" fmla="*/ 0 w 359"/>
                <a:gd name="T15" fmla="*/ 0 h 626"/>
                <a:gd name="T16" fmla="*/ 0 w 359"/>
                <a:gd name="T17" fmla="*/ 0 h 626"/>
                <a:gd name="T18" fmla="*/ 0 w 359"/>
                <a:gd name="T19" fmla="*/ 0 h 626"/>
                <a:gd name="T20" fmla="*/ 0 w 359"/>
                <a:gd name="T21" fmla="*/ 0 h 626"/>
                <a:gd name="T22" fmla="*/ 0 w 359"/>
                <a:gd name="T23" fmla="*/ 0 h 626"/>
                <a:gd name="T24" fmla="*/ 0 w 359"/>
                <a:gd name="T25" fmla="*/ 0 h 626"/>
                <a:gd name="T26" fmla="*/ 0 w 359"/>
                <a:gd name="T27" fmla="*/ 0 h 626"/>
                <a:gd name="T28" fmla="*/ 0 w 359"/>
                <a:gd name="T29" fmla="*/ 0 h 626"/>
                <a:gd name="T30" fmla="*/ 0 w 359"/>
                <a:gd name="T31" fmla="*/ 0 h 626"/>
                <a:gd name="T32" fmla="*/ 0 w 359"/>
                <a:gd name="T33" fmla="*/ 0 h 626"/>
                <a:gd name="T34" fmla="*/ 0 w 359"/>
                <a:gd name="T35" fmla="*/ 0 h 626"/>
                <a:gd name="T36" fmla="*/ 0 w 359"/>
                <a:gd name="T37" fmla="*/ 0 h 626"/>
                <a:gd name="T38" fmla="*/ 0 w 359"/>
                <a:gd name="T39" fmla="*/ 0 h 626"/>
                <a:gd name="T40" fmla="*/ 0 w 359"/>
                <a:gd name="T41" fmla="*/ 0 h 626"/>
                <a:gd name="T42" fmla="*/ 0 w 359"/>
                <a:gd name="T43" fmla="*/ 0 h 626"/>
                <a:gd name="T44" fmla="*/ 0 w 359"/>
                <a:gd name="T45" fmla="*/ 0 h 626"/>
                <a:gd name="T46" fmla="*/ 0 w 359"/>
                <a:gd name="T47" fmla="*/ 0 h 626"/>
                <a:gd name="T48" fmla="*/ 0 w 359"/>
                <a:gd name="T49" fmla="*/ 0 h 626"/>
                <a:gd name="T50" fmla="*/ 0 w 359"/>
                <a:gd name="T51" fmla="*/ 0 h 626"/>
                <a:gd name="T52" fmla="*/ 0 w 359"/>
                <a:gd name="T53" fmla="*/ 0 h 626"/>
                <a:gd name="T54" fmla="*/ 0 w 359"/>
                <a:gd name="T55" fmla="*/ 0 h 626"/>
                <a:gd name="T56" fmla="*/ 0 w 359"/>
                <a:gd name="T57" fmla="*/ 0 h 626"/>
                <a:gd name="T58" fmla="*/ 0 w 359"/>
                <a:gd name="T59" fmla="*/ 0 h 626"/>
                <a:gd name="T60" fmla="*/ 0 w 359"/>
                <a:gd name="T61" fmla="*/ 0 h 626"/>
                <a:gd name="T62" fmla="*/ 0 w 359"/>
                <a:gd name="T63" fmla="*/ 0 h 626"/>
                <a:gd name="T64" fmla="*/ 0 w 359"/>
                <a:gd name="T65" fmla="*/ 0 h 626"/>
                <a:gd name="T66" fmla="*/ 0 w 359"/>
                <a:gd name="T67" fmla="*/ 0 h 626"/>
                <a:gd name="T68" fmla="*/ 0 w 359"/>
                <a:gd name="T69" fmla="*/ 0 h 626"/>
                <a:gd name="T70" fmla="*/ 0 w 359"/>
                <a:gd name="T71" fmla="*/ 0 h 626"/>
                <a:gd name="T72" fmla="*/ 0 w 359"/>
                <a:gd name="T73" fmla="*/ 0 h 626"/>
                <a:gd name="T74" fmla="*/ 0 w 359"/>
                <a:gd name="T75" fmla="*/ 0 h 626"/>
                <a:gd name="T76" fmla="*/ 0 w 359"/>
                <a:gd name="T77" fmla="*/ 0 h 626"/>
                <a:gd name="T78" fmla="*/ 0 w 359"/>
                <a:gd name="T79" fmla="*/ 0 h 626"/>
                <a:gd name="T80" fmla="*/ 0 w 359"/>
                <a:gd name="T81" fmla="*/ 0 h 626"/>
                <a:gd name="T82" fmla="*/ 0 w 359"/>
                <a:gd name="T83" fmla="*/ 0 h 626"/>
                <a:gd name="T84" fmla="*/ 0 w 359"/>
                <a:gd name="T85" fmla="*/ 0 h 626"/>
                <a:gd name="T86" fmla="*/ 0 w 359"/>
                <a:gd name="T87" fmla="*/ 0 h 626"/>
                <a:gd name="T88" fmla="*/ 0 w 359"/>
                <a:gd name="T89" fmla="*/ 0 h 626"/>
                <a:gd name="T90" fmla="*/ 0 w 359"/>
                <a:gd name="T91" fmla="*/ 0 h 626"/>
                <a:gd name="T92" fmla="*/ 0 w 359"/>
                <a:gd name="T93" fmla="*/ 0 h 626"/>
                <a:gd name="T94" fmla="*/ 0 w 359"/>
                <a:gd name="T95" fmla="*/ 0 h 626"/>
                <a:gd name="T96" fmla="*/ 0 w 359"/>
                <a:gd name="T97" fmla="*/ 0 h 626"/>
                <a:gd name="T98" fmla="*/ 0 w 359"/>
                <a:gd name="T99" fmla="*/ 0 h 626"/>
                <a:gd name="T100" fmla="*/ 0 w 359"/>
                <a:gd name="T101" fmla="*/ 0 h 626"/>
                <a:gd name="T102" fmla="*/ 0 w 359"/>
                <a:gd name="T103" fmla="*/ 0 h 626"/>
                <a:gd name="T104" fmla="*/ 0 w 359"/>
                <a:gd name="T105" fmla="*/ 0 h 626"/>
                <a:gd name="T106" fmla="*/ 0 w 359"/>
                <a:gd name="T107" fmla="*/ 0 h 626"/>
                <a:gd name="T108" fmla="*/ 0 w 359"/>
                <a:gd name="T109" fmla="*/ 0 h 6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9"/>
                <a:gd name="T166" fmla="*/ 0 h 626"/>
                <a:gd name="T167" fmla="*/ 359 w 359"/>
                <a:gd name="T168" fmla="*/ 626 h 6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9" h="626">
                  <a:moveTo>
                    <a:pt x="169" y="423"/>
                  </a:moveTo>
                  <a:lnTo>
                    <a:pt x="177" y="416"/>
                  </a:lnTo>
                  <a:lnTo>
                    <a:pt x="186" y="388"/>
                  </a:lnTo>
                  <a:lnTo>
                    <a:pt x="190" y="370"/>
                  </a:lnTo>
                  <a:lnTo>
                    <a:pt x="191" y="353"/>
                  </a:lnTo>
                  <a:lnTo>
                    <a:pt x="191" y="330"/>
                  </a:lnTo>
                  <a:lnTo>
                    <a:pt x="202" y="321"/>
                  </a:lnTo>
                  <a:lnTo>
                    <a:pt x="209" y="319"/>
                  </a:lnTo>
                  <a:lnTo>
                    <a:pt x="194" y="273"/>
                  </a:lnTo>
                  <a:lnTo>
                    <a:pt x="222" y="264"/>
                  </a:lnTo>
                  <a:lnTo>
                    <a:pt x="218" y="222"/>
                  </a:lnTo>
                  <a:lnTo>
                    <a:pt x="241" y="225"/>
                  </a:lnTo>
                  <a:lnTo>
                    <a:pt x="245" y="222"/>
                  </a:lnTo>
                  <a:lnTo>
                    <a:pt x="251" y="218"/>
                  </a:lnTo>
                  <a:lnTo>
                    <a:pt x="252" y="209"/>
                  </a:lnTo>
                  <a:lnTo>
                    <a:pt x="268" y="206"/>
                  </a:lnTo>
                  <a:lnTo>
                    <a:pt x="268" y="194"/>
                  </a:lnTo>
                  <a:lnTo>
                    <a:pt x="289" y="194"/>
                  </a:lnTo>
                  <a:lnTo>
                    <a:pt x="289" y="183"/>
                  </a:lnTo>
                  <a:lnTo>
                    <a:pt x="359" y="183"/>
                  </a:lnTo>
                  <a:lnTo>
                    <a:pt x="359" y="174"/>
                  </a:lnTo>
                  <a:lnTo>
                    <a:pt x="303" y="174"/>
                  </a:lnTo>
                  <a:lnTo>
                    <a:pt x="303" y="162"/>
                  </a:lnTo>
                  <a:lnTo>
                    <a:pt x="279" y="171"/>
                  </a:lnTo>
                  <a:lnTo>
                    <a:pt x="233" y="171"/>
                  </a:lnTo>
                  <a:lnTo>
                    <a:pt x="235" y="162"/>
                  </a:lnTo>
                  <a:lnTo>
                    <a:pt x="235" y="151"/>
                  </a:lnTo>
                  <a:lnTo>
                    <a:pt x="233" y="141"/>
                  </a:lnTo>
                  <a:lnTo>
                    <a:pt x="231" y="135"/>
                  </a:lnTo>
                  <a:lnTo>
                    <a:pt x="227" y="125"/>
                  </a:lnTo>
                  <a:lnTo>
                    <a:pt x="171" y="94"/>
                  </a:lnTo>
                  <a:lnTo>
                    <a:pt x="191" y="62"/>
                  </a:lnTo>
                  <a:lnTo>
                    <a:pt x="196" y="61"/>
                  </a:lnTo>
                  <a:lnTo>
                    <a:pt x="187" y="43"/>
                  </a:lnTo>
                  <a:lnTo>
                    <a:pt x="187" y="35"/>
                  </a:lnTo>
                  <a:lnTo>
                    <a:pt x="186" y="27"/>
                  </a:lnTo>
                  <a:lnTo>
                    <a:pt x="182" y="20"/>
                  </a:lnTo>
                  <a:lnTo>
                    <a:pt x="178" y="13"/>
                  </a:lnTo>
                  <a:lnTo>
                    <a:pt x="173" y="8"/>
                  </a:lnTo>
                  <a:lnTo>
                    <a:pt x="166" y="4"/>
                  </a:lnTo>
                  <a:lnTo>
                    <a:pt x="159" y="1"/>
                  </a:lnTo>
                  <a:lnTo>
                    <a:pt x="151" y="0"/>
                  </a:lnTo>
                  <a:lnTo>
                    <a:pt x="143" y="0"/>
                  </a:lnTo>
                  <a:lnTo>
                    <a:pt x="135" y="1"/>
                  </a:lnTo>
                  <a:lnTo>
                    <a:pt x="128" y="5"/>
                  </a:lnTo>
                  <a:lnTo>
                    <a:pt x="121" y="8"/>
                  </a:lnTo>
                  <a:lnTo>
                    <a:pt x="116" y="15"/>
                  </a:lnTo>
                  <a:lnTo>
                    <a:pt x="111" y="20"/>
                  </a:lnTo>
                  <a:lnTo>
                    <a:pt x="108" y="28"/>
                  </a:lnTo>
                  <a:lnTo>
                    <a:pt x="107" y="36"/>
                  </a:lnTo>
                  <a:lnTo>
                    <a:pt x="107" y="43"/>
                  </a:lnTo>
                  <a:lnTo>
                    <a:pt x="104" y="50"/>
                  </a:lnTo>
                  <a:lnTo>
                    <a:pt x="104" y="58"/>
                  </a:lnTo>
                  <a:lnTo>
                    <a:pt x="117" y="71"/>
                  </a:lnTo>
                  <a:lnTo>
                    <a:pt x="116" y="89"/>
                  </a:lnTo>
                  <a:lnTo>
                    <a:pt x="32" y="118"/>
                  </a:lnTo>
                  <a:lnTo>
                    <a:pt x="26" y="127"/>
                  </a:lnTo>
                  <a:lnTo>
                    <a:pt x="22" y="136"/>
                  </a:lnTo>
                  <a:lnTo>
                    <a:pt x="18" y="144"/>
                  </a:lnTo>
                  <a:lnTo>
                    <a:pt x="15" y="155"/>
                  </a:lnTo>
                  <a:lnTo>
                    <a:pt x="15" y="164"/>
                  </a:lnTo>
                  <a:lnTo>
                    <a:pt x="4" y="168"/>
                  </a:lnTo>
                  <a:lnTo>
                    <a:pt x="0" y="178"/>
                  </a:lnTo>
                  <a:lnTo>
                    <a:pt x="1" y="187"/>
                  </a:lnTo>
                  <a:lnTo>
                    <a:pt x="0" y="197"/>
                  </a:lnTo>
                  <a:lnTo>
                    <a:pt x="0" y="205"/>
                  </a:lnTo>
                  <a:lnTo>
                    <a:pt x="1" y="214"/>
                  </a:lnTo>
                  <a:lnTo>
                    <a:pt x="57" y="225"/>
                  </a:lnTo>
                  <a:lnTo>
                    <a:pt x="38" y="246"/>
                  </a:lnTo>
                  <a:lnTo>
                    <a:pt x="55" y="271"/>
                  </a:lnTo>
                  <a:lnTo>
                    <a:pt x="36" y="306"/>
                  </a:lnTo>
                  <a:lnTo>
                    <a:pt x="43" y="312"/>
                  </a:lnTo>
                  <a:lnTo>
                    <a:pt x="38" y="322"/>
                  </a:lnTo>
                  <a:lnTo>
                    <a:pt x="62" y="334"/>
                  </a:lnTo>
                  <a:lnTo>
                    <a:pt x="70" y="432"/>
                  </a:lnTo>
                  <a:lnTo>
                    <a:pt x="84" y="438"/>
                  </a:lnTo>
                  <a:lnTo>
                    <a:pt x="85" y="453"/>
                  </a:lnTo>
                  <a:lnTo>
                    <a:pt x="90" y="463"/>
                  </a:lnTo>
                  <a:lnTo>
                    <a:pt x="96" y="470"/>
                  </a:lnTo>
                  <a:lnTo>
                    <a:pt x="108" y="479"/>
                  </a:lnTo>
                  <a:lnTo>
                    <a:pt x="104" y="493"/>
                  </a:lnTo>
                  <a:lnTo>
                    <a:pt x="116" y="543"/>
                  </a:lnTo>
                  <a:lnTo>
                    <a:pt x="121" y="549"/>
                  </a:lnTo>
                  <a:lnTo>
                    <a:pt x="129" y="558"/>
                  </a:lnTo>
                  <a:lnTo>
                    <a:pt x="123" y="566"/>
                  </a:lnTo>
                  <a:lnTo>
                    <a:pt x="117" y="576"/>
                  </a:lnTo>
                  <a:lnTo>
                    <a:pt x="116" y="585"/>
                  </a:lnTo>
                  <a:lnTo>
                    <a:pt x="117" y="591"/>
                  </a:lnTo>
                  <a:lnTo>
                    <a:pt x="119" y="599"/>
                  </a:lnTo>
                  <a:lnTo>
                    <a:pt x="116" y="603"/>
                  </a:lnTo>
                  <a:lnTo>
                    <a:pt x="115" y="607"/>
                  </a:lnTo>
                  <a:lnTo>
                    <a:pt x="115" y="613"/>
                  </a:lnTo>
                  <a:lnTo>
                    <a:pt x="116" y="618"/>
                  </a:lnTo>
                  <a:lnTo>
                    <a:pt x="119" y="622"/>
                  </a:lnTo>
                  <a:lnTo>
                    <a:pt x="124" y="626"/>
                  </a:lnTo>
                  <a:lnTo>
                    <a:pt x="131" y="626"/>
                  </a:lnTo>
                  <a:lnTo>
                    <a:pt x="138" y="625"/>
                  </a:lnTo>
                  <a:lnTo>
                    <a:pt x="142" y="622"/>
                  </a:lnTo>
                  <a:lnTo>
                    <a:pt x="143" y="618"/>
                  </a:lnTo>
                  <a:lnTo>
                    <a:pt x="146" y="613"/>
                  </a:lnTo>
                  <a:lnTo>
                    <a:pt x="156" y="597"/>
                  </a:lnTo>
                  <a:lnTo>
                    <a:pt x="160" y="586"/>
                  </a:lnTo>
                  <a:lnTo>
                    <a:pt x="162" y="580"/>
                  </a:lnTo>
                  <a:lnTo>
                    <a:pt x="160" y="576"/>
                  </a:lnTo>
                  <a:lnTo>
                    <a:pt x="159" y="571"/>
                  </a:lnTo>
                  <a:lnTo>
                    <a:pt x="154" y="566"/>
                  </a:lnTo>
                  <a:lnTo>
                    <a:pt x="154" y="554"/>
                  </a:lnTo>
                  <a:lnTo>
                    <a:pt x="162" y="544"/>
                  </a:lnTo>
                  <a:lnTo>
                    <a:pt x="170" y="531"/>
                  </a:lnTo>
                  <a:lnTo>
                    <a:pt x="169" y="423"/>
                  </a:lnTo>
                  <a:close/>
                </a:path>
              </a:pathLst>
            </a:custGeom>
            <a:blipFill dpi="0" rotWithShape="0">
              <a:blip r:embed="rId6" cstate="print"/>
              <a:srcRect/>
              <a:stretch>
                <a:fillRect/>
              </a:stretch>
            </a:blipFill>
            <a:ln w="3175" cap="flat" cmpd="sng">
              <a:solidFill>
                <a:schemeClr val="tx1"/>
              </a:solidFill>
              <a:prstDash val="solid"/>
              <a:round/>
              <a:headEnd/>
              <a:tailEnd/>
            </a:ln>
          </p:spPr>
          <p:txBody>
            <a:bodyPr wrap="none" anchor="ctr"/>
            <a:lstStyle/>
            <a:p>
              <a:endParaRPr lang="en-US"/>
            </a:p>
          </p:txBody>
        </p:sp>
        <p:sp>
          <p:nvSpPr>
            <p:cNvPr id="11" name="Freeform 11" descr="Better cammy"/>
            <p:cNvSpPr>
              <a:spLocks/>
            </p:cNvSpPr>
            <p:nvPr/>
          </p:nvSpPr>
          <p:spPr bwMode="auto">
            <a:xfrm>
              <a:off x="3298" y="2901"/>
              <a:ext cx="25" cy="55"/>
            </a:xfrm>
            <a:custGeom>
              <a:avLst/>
              <a:gdLst>
                <a:gd name="T0" fmla="*/ 0 w 359"/>
                <a:gd name="T1" fmla="*/ 0 h 626"/>
                <a:gd name="T2" fmla="*/ 0 w 359"/>
                <a:gd name="T3" fmla="*/ 0 h 626"/>
                <a:gd name="T4" fmla="*/ 0 w 359"/>
                <a:gd name="T5" fmla="*/ 0 h 626"/>
                <a:gd name="T6" fmla="*/ 0 w 359"/>
                <a:gd name="T7" fmla="*/ 0 h 626"/>
                <a:gd name="T8" fmla="*/ 0 w 359"/>
                <a:gd name="T9" fmla="*/ 0 h 626"/>
                <a:gd name="T10" fmla="*/ 0 w 359"/>
                <a:gd name="T11" fmla="*/ 0 h 626"/>
                <a:gd name="T12" fmla="*/ 0 w 359"/>
                <a:gd name="T13" fmla="*/ 0 h 626"/>
                <a:gd name="T14" fmla="*/ 0 w 359"/>
                <a:gd name="T15" fmla="*/ 0 h 626"/>
                <a:gd name="T16" fmla="*/ 0 w 359"/>
                <a:gd name="T17" fmla="*/ 0 h 626"/>
                <a:gd name="T18" fmla="*/ 0 w 359"/>
                <a:gd name="T19" fmla="*/ 0 h 626"/>
                <a:gd name="T20" fmla="*/ 0 w 359"/>
                <a:gd name="T21" fmla="*/ 0 h 626"/>
                <a:gd name="T22" fmla="*/ 0 w 359"/>
                <a:gd name="T23" fmla="*/ 0 h 626"/>
                <a:gd name="T24" fmla="*/ 0 w 359"/>
                <a:gd name="T25" fmla="*/ 0 h 626"/>
                <a:gd name="T26" fmla="*/ 0 w 359"/>
                <a:gd name="T27" fmla="*/ 0 h 626"/>
                <a:gd name="T28" fmla="*/ 0 w 359"/>
                <a:gd name="T29" fmla="*/ 0 h 626"/>
                <a:gd name="T30" fmla="*/ 0 w 359"/>
                <a:gd name="T31" fmla="*/ 0 h 626"/>
                <a:gd name="T32" fmla="*/ 0 w 359"/>
                <a:gd name="T33" fmla="*/ 0 h 626"/>
                <a:gd name="T34" fmla="*/ 0 w 359"/>
                <a:gd name="T35" fmla="*/ 0 h 626"/>
                <a:gd name="T36" fmla="*/ 0 w 359"/>
                <a:gd name="T37" fmla="*/ 0 h 626"/>
                <a:gd name="T38" fmla="*/ 0 w 359"/>
                <a:gd name="T39" fmla="*/ 0 h 626"/>
                <a:gd name="T40" fmla="*/ 0 w 359"/>
                <a:gd name="T41" fmla="*/ 0 h 626"/>
                <a:gd name="T42" fmla="*/ 0 w 359"/>
                <a:gd name="T43" fmla="*/ 0 h 626"/>
                <a:gd name="T44" fmla="*/ 0 w 359"/>
                <a:gd name="T45" fmla="*/ 0 h 626"/>
                <a:gd name="T46" fmla="*/ 0 w 359"/>
                <a:gd name="T47" fmla="*/ 0 h 626"/>
                <a:gd name="T48" fmla="*/ 0 w 359"/>
                <a:gd name="T49" fmla="*/ 0 h 626"/>
                <a:gd name="T50" fmla="*/ 0 w 359"/>
                <a:gd name="T51" fmla="*/ 0 h 626"/>
                <a:gd name="T52" fmla="*/ 0 w 359"/>
                <a:gd name="T53" fmla="*/ 0 h 626"/>
                <a:gd name="T54" fmla="*/ 0 w 359"/>
                <a:gd name="T55" fmla="*/ 0 h 626"/>
                <a:gd name="T56" fmla="*/ 0 w 359"/>
                <a:gd name="T57" fmla="*/ 0 h 626"/>
                <a:gd name="T58" fmla="*/ 0 w 359"/>
                <a:gd name="T59" fmla="*/ 0 h 626"/>
                <a:gd name="T60" fmla="*/ 0 w 359"/>
                <a:gd name="T61" fmla="*/ 0 h 626"/>
                <a:gd name="T62" fmla="*/ 0 w 359"/>
                <a:gd name="T63" fmla="*/ 0 h 626"/>
                <a:gd name="T64" fmla="*/ 0 w 359"/>
                <a:gd name="T65" fmla="*/ 0 h 626"/>
                <a:gd name="T66" fmla="*/ 0 w 359"/>
                <a:gd name="T67" fmla="*/ 0 h 626"/>
                <a:gd name="T68" fmla="*/ 0 w 359"/>
                <a:gd name="T69" fmla="*/ 0 h 626"/>
                <a:gd name="T70" fmla="*/ 0 w 359"/>
                <a:gd name="T71" fmla="*/ 0 h 626"/>
                <a:gd name="T72" fmla="*/ 0 w 359"/>
                <a:gd name="T73" fmla="*/ 0 h 626"/>
                <a:gd name="T74" fmla="*/ 0 w 359"/>
                <a:gd name="T75" fmla="*/ 0 h 626"/>
                <a:gd name="T76" fmla="*/ 0 w 359"/>
                <a:gd name="T77" fmla="*/ 0 h 626"/>
                <a:gd name="T78" fmla="*/ 0 w 359"/>
                <a:gd name="T79" fmla="*/ 0 h 626"/>
                <a:gd name="T80" fmla="*/ 0 w 359"/>
                <a:gd name="T81" fmla="*/ 0 h 626"/>
                <a:gd name="T82" fmla="*/ 0 w 359"/>
                <a:gd name="T83" fmla="*/ 0 h 626"/>
                <a:gd name="T84" fmla="*/ 0 w 359"/>
                <a:gd name="T85" fmla="*/ 0 h 626"/>
                <a:gd name="T86" fmla="*/ 0 w 359"/>
                <a:gd name="T87" fmla="*/ 0 h 626"/>
                <a:gd name="T88" fmla="*/ 0 w 359"/>
                <a:gd name="T89" fmla="*/ 0 h 626"/>
                <a:gd name="T90" fmla="*/ 0 w 359"/>
                <a:gd name="T91" fmla="*/ 0 h 626"/>
                <a:gd name="T92" fmla="*/ 0 w 359"/>
                <a:gd name="T93" fmla="*/ 0 h 626"/>
                <a:gd name="T94" fmla="*/ 0 w 359"/>
                <a:gd name="T95" fmla="*/ 0 h 626"/>
                <a:gd name="T96" fmla="*/ 0 w 359"/>
                <a:gd name="T97" fmla="*/ 0 h 626"/>
                <a:gd name="T98" fmla="*/ 0 w 359"/>
                <a:gd name="T99" fmla="*/ 0 h 626"/>
                <a:gd name="T100" fmla="*/ 0 w 359"/>
                <a:gd name="T101" fmla="*/ 0 h 626"/>
                <a:gd name="T102" fmla="*/ 0 w 359"/>
                <a:gd name="T103" fmla="*/ 0 h 626"/>
                <a:gd name="T104" fmla="*/ 0 w 359"/>
                <a:gd name="T105" fmla="*/ 0 h 626"/>
                <a:gd name="T106" fmla="*/ 0 w 359"/>
                <a:gd name="T107" fmla="*/ 0 h 626"/>
                <a:gd name="T108" fmla="*/ 0 w 359"/>
                <a:gd name="T109" fmla="*/ 0 h 6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9"/>
                <a:gd name="T166" fmla="*/ 0 h 626"/>
                <a:gd name="T167" fmla="*/ 359 w 359"/>
                <a:gd name="T168" fmla="*/ 626 h 6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9" h="626">
                  <a:moveTo>
                    <a:pt x="169" y="423"/>
                  </a:moveTo>
                  <a:lnTo>
                    <a:pt x="177" y="416"/>
                  </a:lnTo>
                  <a:lnTo>
                    <a:pt x="186" y="388"/>
                  </a:lnTo>
                  <a:lnTo>
                    <a:pt x="190" y="370"/>
                  </a:lnTo>
                  <a:lnTo>
                    <a:pt x="191" y="353"/>
                  </a:lnTo>
                  <a:lnTo>
                    <a:pt x="191" y="330"/>
                  </a:lnTo>
                  <a:lnTo>
                    <a:pt x="202" y="321"/>
                  </a:lnTo>
                  <a:lnTo>
                    <a:pt x="209" y="319"/>
                  </a:lnTo>
                  <a:lnTo>
                    <a:pt x="194" y="273"/>
                  </a:lnTo>
                  <a:lnTo>
                    <a:pt x="222" y="264"/>
                  </a:lnTo>
                  <a:lnTo>
                    <a:pt x="218" y="222"/>
                  </a:lnTo>
                  <a:lnTo>
                    <a:pt x="241" y="225"/>
                  </a:lnTo>
                  <a:lnTo>
                    <a:pt x="245" y="222"/>
                  </a:lnTo>
                  <a:lnTo>
                    <a:pt x="251" y="218"/>
                  </a:lnTo>
                  <a:lnTo>
                    <a:pt x="252" y="209"/>
                  </a:lnTo>
                  <a:lnTo>
                    <a:pt x="268" y="206"/>
                  </a:lnTo>
                  <a:lnTo>
                    <a:pt x="268" y="194"/>
                  </a:lnTo>
                  <a:lnTo>
                    <a:pt x="289" y="194"/>
                  </a:lnTo>
                  <a:lnTo>
                    <a:pt x="289" y="183"/>
                  </a:lnTo>
                  <a:lnTo>
                    <a:pt x="359" y="183"/>
                  </a:lnTo>
                  <a:lnTo>
                    <a:pt x="359" y="174"/>
                  </a:lnTo>
                  <a:lnTo>
                    <a:pt x="303" y="174"/>
                  </a:lnTo>
                  <a:lnTo>
                    <a:pt x="303" y="162"/>
                  </a:lnTo>
                  <a:lnTo>
                    <a:pt x="279" y="171"/>
                  </a:lnTo>
                  <a:lnTo>
                    <a:pt x="233" y="171"/>
                  </a:lnTo>
                  <a:lnTo>
                    <a:pt x="235" y="162"/>
                  </a:lnTo>
                  <a:lnTo>
                    <a:pt x="235" y="151"/>
                  </a:lnTo>
                  <a:lnTo>
                    <a:pt x="233" y="141"/>
                  </a:lnTo>
                  <a:lnTo>
                    <a:pt x="231" y="135"/>
                  </a:lnTo>
                  <a:lnTo>
                    <a:pt x="227" y="125"/>
                  </a:lnTo>
                  <a:lnTo>
                    <a:pt x="171" y="94"/>
                  </a:lnTo>
                  <a:lnTo>
                    <a:pt x="191" y="62"/>
                  </a:lnTo>
                  <a:lnTo>
                    <a:pt x="196" y="61"/>
                  </a:lnTo>
                  <a:lnTo>
                    <a:pt x="187" y="43"/>
                  </a:lnTo>
                  <a:lnTo>
                    <a:pt x="187" y="35"/>
                  </a:lnTo>
                  <a:lnTo>
                    <a:pt x="186" y="27"/>
                  </a:lnTo>
                  <a:lnTo>
                    <a:pt x="182" y="20"/>
                  </a:lnTo>
                  <a:lnTo>
                    <a:pt x="178" y="13"/>
                  </a:lnTo>
                  <a:lnTo>
                    <a:pt x="173" y="8"/>
                  </a:lnTo>
                  <a:lnTo>
                    <a:pt x="166" y="4"/>
                  </a:lnTo>
                  <a:lnTo>
                    <a:pt x="159" y="1"/>
                  </a:lnTo>
                  <a:lnTo>
                    <a:pt x="151" y="0"/>
                  </a:lnTo>
                  <a:lnTo>
                    <a:pt x="143" y="0"/>
                  </a:lnTo>
                  <a:lnTo>
                    <a:pt x="135" y="1"/>
                  </a:lnTo>
                  <a:lnTo>
                    <a:pt x="128" y="5"/>
                  </a:lnTo>
                  <a:lnTo>
                    <a:pt x="121" y="8"/>
                  </a:lnTo>
                  <a:lnTo>
                    <a:pt x="116" y="15"/>
                  </a:lnTo>
                  <a:lnTo>
                    <a:pt x="111" y="20"/>
                  </a:lnTo>
                  <a:lnTo>
                    <a:pt x="108" y="28"/>
                  </a:lnTo>
                  <a:lnTo>
                    <a:pt x="107" y="36"/>
                  </a:lnTo>
                  <a:lnTo>
                    <a:pt x="107" y="43"/>
                  </a:lnTo>
                  <a:lnTo>
                    <a:pt x="104" y="50"/>
                  </a:lnTo>
                  <a:lnTo>
                    <a:pt x="104" y="58"/>
                  </a:lnTo>
                  <a:lnTo>
                    <a:pt x="117" y="71"/>
                  </a:lnTo>
                  <a:lnTo>
                    <a:pt x="116" y="89"/>
                  </a:lnTo>
                  <a:lnTo>
                    <a:pt x="32" y="118"/>
                  </a:lnTo>
                  <a:lnTo>
                    <a:pt x="26" y="127"/>
                  </a:lnTo>
                  <a:lnTo>
                    <a:pt x="22" y="136"/>
                  </a:lnTo>
                  <a:lnTo>
                    <a:pt x="18" y="144"/>
                  </a:lnTo>
                  <a:lnTo>
                    <a:pt x="15" y="155"/>
                  </a:lnTo>
                  <a:lnTo>
                    <a:pt x="15" y="164"/>
                  </a:lnTo>
                  <a:lnTo>
                    <a:pt x="4" y="168"/>
                  </a:lnTo>
                  <a:lnTo>
                    <a:pt x="0" y="178"/>
                  </a:lnTo>
                  <a:lnTo>
                    <a:pt x="1" y="187"/>
                  </a:lnTo>
                  <a:lnTo>
                    <a:pt x="0" y="197"/>
                  </a:lnTo>
                  <a:lnTo>
                    <a:pt x="0" y="205"/>
                  </a:lnTo>
                  <a:lnTo>
                    <a:pt x="1" y="214"/>
                  </a:lnTo>
                  <a:lnTo>
                    <a:pt x="57" y="225"/>
                  </a:lnTo>
                  <a:lnTo>
                    <a:pt x="38" y="246"/>
                  </a:lnTo>
                  <a:lnTo>
                    <a:pt x="55" y="271"/>
                  </a:lnTo>
                  <a:lnTo>
                    <a:pt x="36" y="306"/>
                  </a:lnTo>
                  <a:lnTo>
                    <a:pt x="43" y="312"/>
                  </a:lnTo>
                  <a:lnTo>
                    <a:pt x="38" y="322"/>
                  </a:lnTo>
                  <a:lnTo>
                    <a:pt x="62" y="334"/>
                  </a:lnTo>
                  <a:lnTo>
                    <a:pt x="70" y="432"/>
                  </a:lnTo>
                  <a:lnTo>
                    <a:pt x="84" y="438"/>
                  </a:lnTo>
                  <a:lnTo>
                    <a:pt x="85" y="453"/>
                  </a:lnTo>
                  <a:lnTo>
                    <a:pt x="90" y="463"/>
                  </a:lnTo>
                  <a:lnTo>
                    <a:pt x="96" y="470"/>
                  </a:lnTo>
                  <a:lnTo>
                    <a:pt x="108" y="479"/>
                  </a:lnTo>
                  <a:lnTo>
                    <a:pt x="104" y="493"/>
                  </a:lnTo>
                  <a:lnTo>
                    <a:pt x="116" y="543"/>
                  </a:lnTo>
                  <a:lnTo>
                    <a:pt x="121" y="549"/>
                  </a:lnTo>
                  <a:lnTo>
                    <a:pt x="129" y="558"/>
                  </a:lnTo>
                  <a:lnTo>
                    <a:pt x="123" y="566"/>
                  </a:lnTo>
                  <a:lnTo>
                    <a:pt x="117" y="576"/>
                  </a:lnTo>
                  <a:lnTo>
                    <a:pt x="116" y="585"/>
                  </a:lnTo>
                  <a:lnTo>
                    <a:pt x="117" y="591"/>
                  </a:lnTo>
                  <a:lnTo>
                    <a:pt x="119" y="599"/>
                  </a:lnTo>
                  <a:lnTo>
                    <a:pt x="116" y="603"/>
                  </a:lnTo>
                  <a:lnTo>
                    <a:pt x="115" y="607"/>
                  </a:lnTo>
                  <a:lnTo>
                    <a:pt x="115" y="613"/>
                  </a:lnTo>
                  <a:lnTo>
                    <a:pt x="116" y="618"/>
                  </a:lnTo>
                  <a:lnTo>
                    <a:pt x="119" y="622"/>
                  </a:lnTo>
                  <a:lnTo>
                    <a:pt x="124" y="626"/>
                  </a:lnTo>
                  <a:lnTo>
                    <a:pt x="131" y="626"/>
                  </a:lnTo>
                  <a:lnTo>
                    <a:pt x="138" y="625"/>
                  </a:lnTo>
                  <a:lnTo>
                    <a:pt x="142" y="622"/>
                  </a:lnTo>
                  <a:lnTo>
                    <a:pt x="143" y="618"/>
                  </a:lnTo>
                  <a:lnTo>
                    <a:pt x="146" y="613"/>
                  </a:lnTo>
                  <a:lnTo>
                    <a:pt x="156" y="597"/>
                  </a:lnTo>
                  <a:lnTo>
                    <a:pt x="160" y="586"/>
                  </a:lnTo>
                  <a:lnTo>
                    <a:pt x="162" y="580"/>
                  </a:lnTo>
                  <a:lnTo>
                    <a:pt x="160" y="576"/>
                  </a:lnTo>
                  <a:lnTo>
                    <a:pt x="159" y="571"/>
                  </a:lnTo>
                  <a:lnTo>
                    <a:pt x="154" y="566"/>
                  </a:lnTo>
                  <a:lnTo>
                    <a:pt x="154" y="554"/>
                  </a:lnTo>
                  <a:lnTo>
                    <a:pt x="162" y="544"/>
                  </a:lnTo>
                  <a:lnTo>
                    <a:pt x="170" y="531"/>
                  </a:lnTo>
                  <a:lnTo>
                    <a:pt x="169" y="423"/>
                  </a:lnTo>
                </a:path>
              </a:pathLst>
            </a:custGeom>
            <a:blipFill dpi="0" rotWithShape="0">
              <a:blip r:embed="rId7" cstate="print"/>
              <a:srcRect/>
              <a:stretch>
                <a:fillRect/>
              </a:stretch>
            </a:blipFill>
            <a:ln w="3175" cap="flat" cmpd="sng">
              <a:solidFill>
                <a:schemeClr val="tx1"/>
              </a:solidFill>
              <a:prstDash val="solid"/>
              <a:round/>
              <a:headEnd/>
              <a:tailEnd/>
            </a:ln>
          </p:spPr>
          <p:txBody>
            <a:bodyPr wrap="none" anchor="ctr"/>
            <a:lstStyle/>
            <a:p>
              <a:endParaRPr lang="en-US"/>
            </a:p>
          </p:txBody>
        </p:sp>
        <p:sp>
          <p:nvSpPr>
            <p:cNvPr id="12" name="Freeform 12" descr="Better cammy"/>
            <p:cNvSpPr>
              <a:spLocks/>
            </p:cNvSpPr>
            <p:nvPr/>
          </p:nvSpPr>
          <p:spPr bwMode="auto">
            <a:xfrm>
              <a:off x="3262" y="2908"/>
              <a:ext cx="25" cy="55"/>
            </a:xfrm>
            <a:custGeom>
              <a:avLst/>
              <a:gdLst>
                <a:gd name="T0" fmla="*/ 0 w 359"/>
                <a:gd name="T1" fmla="*/ 0 h 626"/>
                <a:gd name="T2" fmla="*/ 0 w 359"/>
                <a:gd name="T3" fmla="*/ 0 h 626"/>
                <a:gd name="T4" fmla="*/ 0 w 359"/>
                <a:gd name="T5" fmla="*/ 0 h 626"/>
                <a:gd name="T6" fmla="*/ 0 w 359"/>
                <a:gd name="T7" fmla="*/ 0 h 626"/>
                <a:gd name="T8" fmla="*/ 0 w 359"/>
                <a:gd name="T9" fmla="*/ 0 h 626"/>
                <a:gd name="T10" fmla="*/ 0 w 359"/>
                <a:gd name="T11" fmla="*/ 0 h 626"/>
                <a:gd name="T12" fmla="*/ 0 w 359"/>
                <a:gd name="T13" fmla="*/ 0 h 626"/>
                <a:gd name="T14" fmla="*/ 0 w 359"/>
                <a:gd name="T15" fmla="*/ 0 h 626"/>
                <a:gd name="T16" fmla="*/ 0 w 359"/>
                <a:gd name="T17" fmla="*/ 0 h 626"/>
                <a:gd name="T18" fmla="*/ 0 w 359"/>
                <a:gd name="T19" fmla="*/ 0 h 626"/>
                <a:gd name="T20" fmla="*/ 0 w 359"/>
                <a:gd name="T21" fmla="*/ 0 h 626"/>
                <a:gd name="T22" fmla="*/ 0 w 359"/>
                <a:gd name="T23" fmla="*/ 0 h 626"/>
                <a:gd name="T24" fmla="*/ 0 w 359"/>
                <a:gd name="T25" fmla="*/ 0 h 626"/>
                <a:gd name="T26" fmla="*/ 0 w 359"/>
                <a:gd name="T27" fmla="*/ 0 h 626"/>
                <a:gd name="T28" fmla="*/ 0 w 359"/>
                <a:gd name="T29" fmla="*/ 0 h 626"/>
                <a:gd name="T30" fmla="*/ 0 w 359"/>
                <a:gd name="T31" fmla="*/ 0 h 626"/>
                <a:gd name="T32" fmla="*/ 0 w 359"/>
                <a:gd name="T33" fmla="*/ 0 h 626"/>
                <a:gd name="T34" fmla="*/ 0 w 359"/>
                <a:gd name="T35" fmla="*/ 0 h 626"/>
                <a:gd name="T36" fmla="*/ 0 w 359"/>
                <a:gd name="T37" fmla="*/ 0 h 626"/>
                <a:gd name="T38" fmla="*/ 0 w 359"/>
                <a:gd name="T39" fmla="*/ 0 h 626"/>
                <a:gd name="T40" fmla="*/ 0 w 359"/>
                <a:gd name="T41" fmla="*/ 0 h 626"/>
                <a:gd name="T42" fmla="*/ 0 w 359"/>
                <a:gd name="T43" fmla="*/ 0 h 626"/>
                <a:gd name="T44" fmla="*/ 0 w 359"/>
                <a:gd name="T45" fmla="*/ 0 h 626"/>
                <a:gd name="T46" fmla="*/ 0 w 359"/>
                <a:gd name="T47" fmla="*/ 0 h 626"/>
                <a:gd name="T48" fmla="*/ 0 w 359"/>
                <a:gd name="T49" fmla="*/ 0 h 626"/>
                <a:gd name="T50" fmla="*/ 0 w 359"/>
                <a:gd name="T51" fmla="*/ 0 h 626"/>
                <a:gd name="T52" fmla="*/ 0 w 359"/>
                <a:gd name="T53" fmla="*/ 0 h 626"/>
                <a:gd name="T54" fmla="*/ 0 w 359"/>
                <a:gd name="T55" fmla="*/ 0 h 626"/>
                <a:gd name="T56" fmla="*/ 0 w 359"/>
                <a:gd name="T57" fmla="*/ 0 h 626"/>
                <a:gd name="T58" fmla="*/ 0 w 359"/>
                <a:gd name="T59" fmla="*/ 0 h 626"/>
                <a:gd name="T60" fmla="*/ 0 w 359"/>
                <a:gd name="T61" fmla="*/ 0 h 626"/>
                <a:gd name="T62" fmla="*/ 0 w 359"/>
                <a:gd name="T63" fmla="*/ 0 h 626"/>
                <a:gd name="T64" fmla="*/ 0 w 359"/>
                <a:gd name="T65" fmla="*/ 0 h 626"/>
                <a:gd name="T66" fmla="*/ 0 w 359"/>
                <a:gd name="T67" fmla="*/ 0 h 626"/>
                <a:gd name="T68" fmla="*/ 0 w 359"/>
                <a:gd name="T69" fmla="*/ 0 h 626"/>
                <a:gd name="T70" fmla="*/ 0 w 359"/>
                <a:gd name="T71" fmla="*/ 0 h 626"/>
                <a:gd name="T72" fmla="*/ 0 w 359"/>
                <a:gd name="T73" fmla="*/ 0 h 626"/>
                <a:gd name="T74" fmla="*/ 0 w 359"/>
                <a:gd name="T75" fmla="*/ 0 h 626"/>
                <a:gd name="T76" fmla="*/ 0 w 359"/>
                <a:gd name="T77" fmla="*/ 0 h 626"/>
                <a:gd name="T78" fmla="*/ 0 w 359"/>
                <a:gd name="T79" fmla="*/ 0 h 626"/>
                <a:gd name="T80" fmla="*/ 0 w 359"/>
                <a:gd name="T81" fmla="*/ 0 h 626"/>
                <a:gd name="T82" fmla="*/ 0 w 359"/>
                <a:gd name="T83" fmla="*/ 0 h 626"/>
                <a:gd name="T84" fmla="*/ 0 w 359"/>
                <a:gd name="T85" fmla="*/ 0 h 626"/>
                <a:gd name="T86" fmla="*/ 0 w 359"/>
                <a:gd name="T87" fmla="*/ 0 h 626"/>
                <a:gd name="T88" fmla="*/ 0 w 359"/>
                <a:gd name="T89" fmla="*/ 0 h 626"/>
                <a:gd name="T90" fmla="*/ 0 w 359"/>
                <a:gd name="T91" fmla="*/ 0 h 626"/>
                <a:gd name="T92" fmla="*/ 0 w 359"/>
                <a:gd name="T93" fmla="*/ 0 h 626"/>
                <a:gd name="T94" fmla="*/ 0 w 359"/>
                <a:gd name="T95" fmla="*/ 0 h 626"/>
                <a:gd name="T96" fmla="*/ 0 w 359"/>
                <a:gd name="T97" fmla="*/ 0 h 626"/>
                <a:gd name="T98" fmla="*/ 0 w 359"/>
                <a:gd name="T99" fmla="*/ 0 h 626"/>
                <a:gd name="T100" fmla="*/ 0 w 359"/>
                <a:gd name="T101" fmla="*/ 0 h 626"/>
                <a:gd name="T102" fmla="*/ 0 w 359"/>
                <a:gd name="T103" fmla="*/ 0 h 626"/>
                <a:gd name="T104" fmla="*/ 0 w 359"/>
                <a:gd name="T105" fmla="*/ 0 h 626"/>
                <a:gd name="T106" fmla="*/ 0 w 359"/>
                <a:gd name="T107" fmla="*/ 0 h 626"/>
                <a:gd name="T108" fmla="*/ 0 w 359"/>
                <a:gd name="T109" fmla="*/ 0 h 6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9"/>
                <a:gd name="T166" fmla="*/ 0 h 626"/>
                <a:gd name="T167" fmla="*/ 359 w 359"/>
                <a:gd name="T168" fmla="*/ 626 h 6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9" h="626">
                  <a:moveTo>
                    <a:pt x="169" y="423"/>
                  </a:moveTo>
                  <a:lnTo>
                    <a:pt x="177" y="416"/>
                  </a:lnTo>
                  <a:lnTo>
                    <a:pt x="186" y="388"/>
                  </a:lnTo>
                  <a:lnTo>
                    <a:pt x="190" y="370"/>
                  </a:lnTo>
                  <a:lnTo>
                    <a:pt x="191" y="353"/>
                  </a:lnTo>
                  <a:lnTo>
                    <a:pt x="191" y="330"/>
                  </a:lnTo>
                  <a:lnTo>
                    <a:pt x="202" y="321"/>
                  </a:lnTo>
                  <a:lnTo>
                    <a:pt x="209" y="319"/>
                  </a:lnTo>
                  <a:lnTo>
                    <a:pt x="194" y="273"/>
                  </a:lnTo>
                  <a:lnTo>
                    <a:pt x="222" y="264"/>
                  </a:lnTo>
                  <a:lnTo>
                    <a:pt x="218" y="222"/>
                  </a:lnTo>
                  <a:lnTo>
                    <a:pt x="241" y="225"/>
                  </a:lnTo>
                  <a:lnTo>
                    <a:pt x="245" y="222"/>
                  </a:lnTo>
                  <a:lnTo>
                    <a:pt x="251" y="218"/>
                  </a:lnTo>
                  <a:lnTo>
                    <a:pt x="252" y="209"/>
                  </a:lnTo>
                  <a:lnTo>
                    <a:pt x="268" y="206"/>
                  </a:lnTo>
                  <a:lnTo>
                    <a:pt x="268" y="194"/>
                  </a:lnTo>
                  <a:lnTo>
                    <a:pt x="289" y="194"/>
                  </a:lnTo>
                  <a:lnTo>
                    <a:pt x="289" y="183"/>
                  </a:lnTo>
                  <a:lnTo>
                    <a:pt x="359" y="183"/>
                  </a:lnTo>
                  <a:lnTo>
                    <a:pt x="359" y="174"/>
                  </a:lnTo>
                  <a:lnTo>
                    <a:pt x="303" y="174"/>
                  </a:lnTo>
                  <a:lnTo>
                    <a:pt x="303" y="162"/>
                  </a:lnTo>
                  <a:lnTo>
                    <a:pt x="279" y="171"/>
                  </a:lnTo>
                  <a:lnTo>
                    <a:pt x="233" y="171"/>
                  </a:lnTo>
                  <a:lnTo>
                    <a:pt x="235" y="162"/>
                  </a:lnTo>
                  <a:lnTo>
                    <a:pt x="235" y="151"/>
                  </a:lnTo>
                  <a:lnTo>
                    <a:pt x="233" y="141"/>
                  </a:lnTo>
                  <a:lnTo>
                    <a:pt x="231" y="135"/>
                  </a:lnTo>
                  <a:lnTo>
                    <a:pt x="227" y="125"/>
                  </a:lnTo>
                  <a:lnTo>
                    <a:pt x="171" y="94"/>
                  </a:lnTo>
                  <a:lnTo>
                    <a:pt x="191" y="62"/>
                  </a:lnTo>
                  <a:lnTo>
                    <a:pt x="196" y="61"/>
                  </a:lnTo>
                  <a:lnTo>
                    <a:pt x="187" y="43"/>
                  </a:lnTo>
                  <a:lnTo>
                    <a:pt x="187" y="35"/>
                  </a:lnTo>
                  <a:lnTo>
                    <a:pt x="186" y="27"/>
                  </a:lnTo>
                  <a:lnTo>
                    <a:pt x="182" y="20"/>
                  </a:lnTo>
                  <a:lnTo>
                    <a:pt x="178" y="13"/>
                  </a:lnTo>
                  <a:lnTo>
                    <a:pt x="173" y="8"/>
                  </a:lnTo>
                  <a:lnTo>
                    <a:pt x="166" y="4"/>
                  </a:lnTo>
                  <a:lnTo>
                    <a:pt x="159" y="1"/>
                  </a:lnTo>
                  <a:lnTo>
                    <a:pt x="151" y="0"/>
                  </a:lnTo>
                  <a:lnTo>
                    <a:pt x="143" y="0"/>
                  </a:lnTo>
                  <a:lnTo>
                    <a:pt x="135" y="1"/>
                  </a:lnTo>
                  <a:lnTo>
                    <a:pt x="128" y="5"/>
                  </a:lnTo>
                  <a:lnTo>
                    <a:pt x="121" y="8"/>
                  </a:lnTo>
                  <a:lnTo>
                    <a:pt x="116" y="15"/>
                  </a:lnTo>
                  <a:lnTo>
                    <a:pt x="111" y="20"/>
                  </a:lnTo>
                  <a:lnTo>
                    <a:pt x="108" y="28"/>
                  </a:lnTo>
                  <a:lnTo>
                    <a:pt x="107" y="36"/>
                  </a:lnTo>
                  <a:lnTo>
                    <a:pt x="107" y="43"/>
                  </a:lnTo>
                  <a:lnTo>
                    <a:pt x="104" y="50"/>
                  </a:lnTo>
                  <a:lnTo>
                    <a:pt x="104" y="58"/>
                  </a:lnTo>
                  <a:lnTo>
                    <a:pt x="117" y="71"/>
                  </a:lnTo>
                  <a:lnTo>
                    <a:pt x="116" y="89"/>
                  </a:lnTo>
                  <a:lnTo>
                    <a:pt x="32" y="118"/>
                  </a:lnTo>
                  <a:lnTo>
                    <a:pt x="26" y="127"/>
                  </a:lnTo>
                  <a:lnTo>
                    <a:pt x="22" y="136"/>
                  </a:lnTo>
                  <a:lnTo>
                    <a:pt x="18" y="144"/>
                  </a:lnTo>
                  <a:lnTo>
                    <a:pt x="15" y="155"/>
                  </a:lnTo>
                  <a:lnTo>
                    <a:pt x="15" y="164"/>
                  </a:lnTo>
                  <a:lnTo>
                    <a:pt x="4" y="168"/>
                  </a:lnTo>
                  <a:lnTo>
                    <a:pt x="0" y="178"/>
                  </a:lnTo>
                  <a:lnTo>
                    <a:pt x="1" y="187"/>
                  </a:lnTo>
                  <a:lnTo>
                    <a:pt x="0" y="197"/>
                  </a:lnTo>
                  <a:lnTo>
                    <a:pt x="0" y="205"/>
                  </a:lnTo>
                  <a:lnTo>
                    <a:pt x="1" y="214"/>
                  </a:lnTo>
                  <a:lnTo>
                    <a:pt x="57" y="225"/>
                  </a:lnTo>
                  <a:lnTo>
                    <a:pt x="38" y="246"/>
                  </a:lnTo>
                  <a:lnTo>
                    <a:pt x="55" y="271"/>
                  </a:lnTo>
                  <a:lnTo>
                    <a:pt x="36" y="306"/>
                  </a:lnTo>
                  <a:lnTo>
                    <a:pt x="43" y="312"/>
                  </a:lnTo>
                  <a:lnTo>
                    <a:pt x="38" y="322"/>
                  </a:lnTo>
                  <a:lnTo>
                    <a:pt x="62" y="334"/>
                  </a:lnTo>
                  <a:lnTo>
                    <a:pt x="70" y="432"/>
                  </a:lnTo>
                  <a:lnTo>
                    <a:pt x="84" y="438"/>
                  </a:lnTo>
                  <a:lnTo>
                    <a:pt x="85" y="453"/>
                  </a:lnTo>
                  <a:lnTo>
                    <a:pt x="90" y="463"/>
                  </a:lnTo>
                  <a:lnTo>
                    <a:pt x="96" y="470"/>
                  </a:lnTo>
                  <a:lnTo>
                    <a:pt x="108" y="479"/>
                  </a:lnTo>
                  <a:lnTo>
                    <a:pt x="104" y="493"/>
                  </a:lnTo>
                  <a:lnTo>
                    <a:pt x="116" y="543"/>
                  </a:lnTo>
                  <a:lnTo>
                    <a:pt x="121" y="549"/>
                  </a:lnTo>
                  <a:lnTo>
                    <a:pt x="129" y="558"/>
                  </a:lnTo>
                  <a:lnTo>
                    <a:pt x="123" y="566"/>
                  </a:lnTo>
                  <a:lnTo>
                    <a:pt x="117" y="576"/>
                  </a:lnTo>
                  <a:lnTo>
                    <a:pt x="116" y="585"/>
                  </a:lnTo>
                  <a:lnTo>
                    <a:pt x="117" y="591"/>
                  </a:lnTo>
                  <a:lnTo>
                    <a:pt x="119" y="599"/>
                  </a:lnTo>
                  <a:lnTo>
                    <a:pt x="116" y="603"/>
                  </a:lnTo>
                  <a:lnTo>
                    <a:pt x="115" y="607"/>
                  </a:lnTo>
                  <a:lnTo>
                    <a:pt x="115" y="613"/>
                  </a:lnTo>
                  <a:lnTo>
                    <a:pt x="116" y="618"/>
                  </a:lnTo>
                  <a:lnTo>
                    <a:pt x="119" y="622"/>
                  </a:lnTo>
                  <a:lnTo>
                    <a:pt x="124" y="626"/>
                  </a:lnTo>
                  <a:lnTo>
                    <a:pt x="131" y="626"/>
                  </a:lnTo>
                  <a:lnTo>
                    <a:pt x="138" y="625"/>
                  </a:lnTo>
                  <a:lnTo>
                    <a:pt x="142" y="622"/>
                  </a:lnTo>
                  <a:lnTo>
                    <a:pt x="143" y="618"/>
                  </a:lnTo>
                  <a:lnTo>
                    <a:pt x="146" y="613"/>
                  </a:lnTo>
                  <a:lnTo>
                    <a:pt x="156" y="597"/>
                  </a:lnTo>
                  <a:lnTo>
                    <a:pt x="160" y="586"/>
                  </a:lnTo>
                  <a:lnTo>
                    <a:pt x="162" y="580"/>
                  </a:lnTo>
                  <a:lnTo>
                    <a:pt x="160" y="576"/>
                  </a:lnTo>
                  <a:lnTo>
                    <a:pt x="159" y="571"/>
                  </a:lnTo>
                  <a:lnTo>
                    <a:pt x="154" y="566"/>
                  </a:lnTo>
                  <a:lnTo>
                    <a:pt x="154" y="554"/>
                  </a:lnTo>
                  <a:lnTo>
                    <a:pt x="162" y="544"/>
                  </a:lnTo>
                  <a:lnTo>
                    <a:pt x="170" y="531"/>
                  </a:lnTo>
                  <a:lnTo>
                    <a:pt x="169" y="423"/>
                  </a:lnTo>
                </a:path>
              </a:pathLst>
            </a:custGeom>
            <a:blipFill dpi="0" rotWithShape="0">
              <a:blip r:embed="rId7" cstate="print"/>
              <a:srcRect/>
              <a:stretch>
                <a:fillRect/>
              </a:stretch>
            </a:blipFill>
            <a:ln w="3175" cap="flat" cmpd="sng">
              <a:solidFill>
                <a:schemeClr val="tx1"/>
              </a:solidFill>
              <a:prstDash val="solid"/>
              <a:round/>
              <a:headEnd/>
              <a:tailEnd/>
            </a:ln>
          </p:spPr>
          <p:txBody>
            <a:bodyPr wrap="none" anchor="ctr"/>
            <a:lstStyle/>
            <a:p>
              <a:endParaRPr lang="en-US"/>
            </a:p>
          </p:txBody>
        </p:sp>
        <p:sp>
          <p:nvSpPr>
            <p:cNvPr id="13" name="Freeform 13" descr="Better cammy"/>
            <p:cNvSpPr>
              <a:spLocks/>
            </p:cNvSpPr>
            <p:nvPr/>
          </p:nvSpPr>
          <p:spPr bwMode="auto">
            <a:xfrm>
              <a:off x="3323" y="2888"/>
              <a:ext cx="24" cy="53"/>
            </a:xfrm>
            <a:custGeom>
              <a:avLst/>
              <a:gdLst>
                <a:gd name="T0" fmla="*/ 0 w 359"/>
                <a:gd name="T1" fmla="*/ 0 h 626"/>
                <a:gd name="T2" fmla="*/ 0 w 359"/>
                <a:gd name="T3" fmla="*/ 0 h 626"/>
                <a:gd name="T4" fmla="*/ 0 w 359"/>
                <a:gd name="T5" fmla="*/ 0 h 626"/>
                <a:gd name="T6" fmla="*/ 0 w 359"/>
                <a:gd name="T7" fmla="*/ 0 h 626"/>
                <a:gd name="T8" fmla="*/ 0 w 359"/>
                <a:gd name="T9" fmla="*/ 0 h 626"/>
                <a:gd name="T10" fmla="*/ 0 w 359"/>
                <a:gd name="T11" fmla="*/ 0 h 626"/>
                <a:gd name="T12" fmla="*/ 0 w 359"/>
                <a:gd name="T13" fmla="*/ 0 h 626"/>
                <a:gd name="T14" fmla="*/ 0 w 359"/>
                <a:gd name="T15" fmla="*/ 0 h 626"/>
                <a:gd name="T16" fmla="*/ 0 w 359"/>
                <a:gd name="T17" fmla="*/ 0 h 626"/>
                <a:gd name="T18" fmla="*/ 0 w 359"/>
                <a:gd name="T19" fmla="*/ 0 h 626"/>
                <a:gd name="T20" fmla="*/ 0 w 359"/>
                <a:gd name="T21" fmla="*/ 0 h 626"/>
                <a:gd name="T22" fmla="*/ 0 w 359"/>
                <a:gd name="T23" fmla="*/ 0 h 626"/>
                <a:gd name="T24" fmla="*/ 0 w 359"/>
                <a:gd name="T25" fmla="*/ 0 h 626"/>
                <a:gd name="T26" fmla="*/ 0 w 359"/>
                <a:gd name="T27" fmla="*/ 0 h 626"/>
                <a:gd name="T28" fmla="*/ 0 w 359"/>
                <a:gd name="T29" fmla="*/ 0 h 626"/>
                <a:gd name="T30" fmla="*/ 0 w 359"/>
                <a:gd name="T31" fmla="*/ 0 h 626"/>
                <a:gd name="T32" fmla="*/ 0 w 359"/>
                <a:gd name="T33" fmla="*/ 0 h 626"/>
                <a:gd name="T34" fmla="*/ 0 w 359"/>
                <a:gd name="T35" fmla="*/ 0 h 626"/>
                <a:gd name="T36" fmla="*/ 0 w 359"/>
                <a:gd name="T37" fmla="*/ 0 h 626"/>
                <a:gd name="T38" fmla="*/ 0 w 359"/>
                <a:gd name="T39" fmla="*/ 0 h 626"/>
                <a:gd name="T40" fmla="*/ 0 w 359"/>
                <a:gd name="T41" fmla="*/ 0 h 626"/>
                <a:gd name="T42" fmla="*/ 0 w 359"/>
                <a:gd name="T43" fmla="*/ 0 h 626"/>
                <a:gd name="T44" fmla="*/ 0 w 359"/>
                <a:gd name="T45" fmla="*/ 0 h 626"/>
                <a:gd name="T46" fmla="*/ 0 w 359"/>
                <a:gd name="T47" fmla="*/ 0 h 626"/>
                <a:gd name="T48" fmla="*/ 0 w 359"/>
                <a:gd name="T49" fmla="*/ 0 h 626"/>
                <a:gd name="T50" fmla="*/ 0 w 359"/>
                <a:gd name="T51" fmla="*/ 0 h 626"/>
                <a:gd name="T52" fmla="*/ 0 w 359"/>
                <a:gd name="T53" fmla="*/ 0 h 626"/>
                <a:gd name="T54" fmla="*/ 0 w 359"/>
                <a:gd name="T55" fmla="*/ 0 h 626"/>
                <a:gd name="T56" fmla="*/ 0 w 359"/>
                <a:gd name="T57" fmla="*/ 0 h 626"/>
                <a:gd name="T58" fmla="*/ 0 w 359"/>
                <a:gd name="T59" fmla="*/ 0 h 626"/>
                <a:gd name="T60" fmla="*/ 0 w 359"/>
                <a:gd name="T61" fmla="*/ 0 h 626"/>
                <a:gd name="T62" fmla="*/ 0 w 359"/>
                <a:gd name="T63" fmla="*/ 0 h 626"/>
                <a:gd name="T64" fmla="*/ 0 w 359"/>
                <a:gd name="T65" fmla="*/ 0 h 626"/>
                <a:gd name="T66" fmla="*/ 0 w 359"/>
                <a:gd name="T67" fmla="*/ 0 h 626"/>
                <a:gd name="T68" fmla="*/ 0 w 359"/>
                <a:gd name="T69" fmla="*/ 0 h 626"/>
                <a:gd name="T70" fmla="*/ 0 w 359"/>
                <a:gd name="T71" fmla="*/ 0 h 626"/>
                <a:gd name="T72" fmla="*/ 0 w 359"/>
                <a:gd name="T73" fmla="*/ 0 h 626"/>
                <a:gd name="T74" fmla="*/ 0 w 359"/>
                <a:gd name="T75" fmla="*/ 0 h 626"/>
                <a:gd name="T76" fmla="*/ 0 w 359"/>
                <a:gd name="T77" fmla="*/ 0 h 626"/>
                <a:gd name="T78" fmla="*/ 0 w 359"/>
                <a:gd name="T79" fmla="*/ 0 h 626"/>
                <a:gd name="T80" fmla="*/ 0 w 359"/>
                <a:gd name="T81" fmla="*/ 0 h 626"/>
                <a:gd name="T82" fmla="*/ 0 w 359"/>
                <a:gd name="T83" fmla="*/ 0 h 626"/>
                <a:gd name="T84" fmla="*/ 0 w 359"/>
                <a:gd name="T85" fmla="*/ 0 h 626"/>
                <a:gd name="T86" fmla="*/ 0 w 359"/>
                <a:gd name="T87" fmla="*/ 0 h 626"/>
                <a:gd name="T88" fmla="*/ 0 w 359"/>
                <a:gd name="T89" fmla="*/ 0 h 626"/>
                <a:gd name="T90" fmla="*/ 0 w 359"/>
                <a:gd name="T91" fmla="*/ 0 h 626"/>
                <a:gd name="T92" fmla="*/ 0 w 359"/>
                <a:gd name="T93" fmla="*/ 0 h 626"/>
                <a:gd name="T94" fmla="*/ 0 w 359"/>
                <a:gd name="T95" fmla="*/ 0 h 626"/>
                <a:gd name="T96" fmla="*/ 0 w 359"/>
                <a:gd name="T97" fmla="*/ 0 h 626"/>
                <a:gd name="T98" fmla="*/ 0 w 359"/>
                <a:gd name="T99" fmla="*/ 0 h 626"/>
                <a:gd name="T100" fmla="*/ 0 w 359"/>
                <a:gd name="T101" fmla="*/ 0 h 626"/>
                <a:gd name="T102" fmla="*/ 0 w 359"/>
                <a:gd name="T103" fmla="*/ 0 h 626"/>
                <a:gd name="T104" fmla="*/ 0 w 359"/>
                <a:gd name="T105" fmla="*/ 0 h 626"/>
                <a:gd name="T106" fmla="*/ 0 w 359"/>
                <a:gd name="T107" fmla="*/ 0 h 626"/>
                <a:gd name="T108" fmla="*/ 0 w 359"/>
                <a:gd name="T109" fmla="*/ 0 h 6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9"/>
                <a:gd name="T166" fmla="*/ 0 h 626"/>
                <a:gd name="T167" fmla="*/ 359 w 359"/>
                <a:gd name="T168" fmla="*/ 626 h 6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9" h="626">
                  <a:moveTo>
                    <a:pt x="169" y="423"/>
                  </a:moveTo>
                  <a:lnTo>
                    <a:pt x="177" y="416"/>
                  </a:lnTo>
                  <a:lnTo>
                    <a:pt x="186" y="388"/>
                  </a:lnTo>
                  <a:lnTo>
                    <a:pt x="190" y="370"/>
                  </a:lnTo>
                  <a:lnTo>
                    <a:pt x="191" y="353"/>
                  </a:lnTo>
                  <a:lnTo>
                    <a:pt x="191" y="330"/>
                  </a:lnTo>
                  <a:lnTo>
                    <a:pt x="202" y="321"/>
                  </a:lnTo>
                  <a:lnTo>
                    <a:pt x="209" y="319"/>
                  </a:lnTo>
                  <a:lnTo>
                    <a:pt x="194" y="273"/>
                  </a:lnTo>
                  <a:lnTo>
                    <a:pt x="222" y="264"/>
                  </a:lnTo>
                  <a:lnTo>
                    <a:pt x="218" y="222"/>
                  </a:lnTo>
                  <a:lnTo>
                    <a:pt x="241" y="225"/>
                  </a:lnTo>
                  <a:lnTo>
                    <a:pt x="245" y="222"/>
                  </a:lnTo>
                  <a:lnTo>
                    <a:pt x="251" y="218"/>
                  </a:lnTo>
                  <a:lnTo>
                    <a:pt x="252" y="209"/>
                  </a:lnTo>
                  <a:lnTo>
                    <a:pt x="268" y="206"/>
                  </a:lnTo>
                  <a:lnTo>
                    <a:pt x="268" y="194"/>
                  </a:lnTo>
                  <a:lnTo>
                    <a:pt x="289" y="194"/>
                  </a:lnTo>
                  <a:lnTo>
                    <a:pt x="289" y="183"/>
                  </a:lnTo>
                  <a:lnTo>
                    <a:pt x="359" y="183"/>
                  </a:lnTo>
                  <a:lnTo>
                    <a:pt x="359" y="174"/>
                  </a:lnTo>
                  <a:lnTo>
                    <a:pt x="303" y="174"/>
                  </a:lnTo>
                  <a:lnTo>
                    <a:pt x="303" y="162"/>
                  </a:lnTo>
                  <a:lnTo>
                    <a:pt x="279" y="171"/>
                  </a:lnTo>
                  <a:lnTo>
                    <a:pt x="233" y="171"/>
                  </a:lnTo>
                  <a:lnTo>
                    <a:pt x="235" y="162"/>
                  </a:lnTo>
                  <a:lnTo>
                    <a:pt x="235" y="151"/>
                  </a:lnTo>
                  <a:lnTo>
                    <a:pt x="233" y="141"/>
                  </a:lnTo>
                  <a:lnTo>
                    <a:pt x="231" y="135"/>
                  </a:lnTo>
                  <a:lnTo>
                    <a:pt x="227" y="125"/>
                  </a:lnTo>
                  <a:lnTo>
                    <a:pt x="171" y="94"/>
                  </a:lnTo>
                  <a:lnTo>
                    <a:pt x="191" y="62"/>
                  </a:lnTo>
                  <a:lnTo>
                    <a:pt x="196" y="61"/>
                  </a:lnTo>
                  <a:lnTo>
                    <a:pt x="187" y="43"/>
                  </a:lnTo>
                  <a:lnTo>
                    <a:pt x="187" y="35"/>
                  </a:lnTo>
                  <a:lnTo>
                    <a:pt x="186" y="27"/>
                  </a:lnTo>
                  <a:lnTo>
                    <a:pt x="182" y="20"/>
                  </a:lnTo>
                  <a:lnTo>
                    <a:pt x="178" y="13"/>
                  </a:lnTo>
                  <a:lnTo>
                    <a:pt x="173" y="8"/>
                  </a:lnTo>
                  <a:lnTo>
                    <a:pt x="166" y="4"/>
                  </a:lnTo>
                  <a:lnTo>
                    <a:pt x="159" y="1"/>
                  </a:lnTo>
                  <a:lnTo>
                    <a:pt x="151" y="0"/>
                  </a:lnTo>
                  <a:lnTo>
                    <a:pt x="143" y="0"/>
                  </a:lnTo>
                  <a:lnTo>
                    <a:pt x="135" y="1"/>
                  </a:lnTo>
                  <a:lnTo>
                    <a:pt x="128" y="5"/>
                  </a:lnTo>
                  <a:lnTo>
                    <a:pt x="121" y="8"/>
                  </a:lnTo>
                  <a:lnTo>
                    <a:pt x="116" y="15"/>
                  </a:lnTo>
                  <a:lnTo>
                    <a:pt x="111" y="20"/>
                  </a:lnTo>
                  <a:lnTo>
                    <a:pt x="108" y="28"/>
                  </a:lnTo>
                  <a:lnTo>
                    <a:pt x="107" y="36"/>
                  </a:lnTo>
                  <a:lnTo>
                    <a:pt x="107" y="43"/>
                  </a:lnTo>
                  <a:lnTo>
                    <a:pt x="104" y="50"/>
                  </a:lnTo>
                  <a:lnTo>
                    <a:pt x="104" y="58"/>
                  </a:lnTo>
                  <a:lnTo>
                    <a:pt x="117" y="71"/>
                  </a:lnTo>
                  <a:lnTo>
                    <a:pt x="116" y="89"/>
                  </a:lnTo>
                  <a:lnTo>
                    <a:pt x="32" y="118"/>
                  </a:lnTo>
                  <a:lnTo>
                    <a:pt x="26" y="127"/>
                  </a:lnTo>
                  <a:lnTo>
                    <a:pt x="22" y="136"/>
                  </a:lnTo>
                  <a:lnTo>
                    <a:pt x="18" y="144"/>
                  </a:lnTo>
                  <a:lnTo>
                    <a:pt x="15" y="155"/>
                  </a:lnTo>
                  <a:lnTo>
                    <a:pt x="15" y="164"/>
                  </a:lnTo>
                  <a:lnTo>
                    <a:pt x="4" y="168"/>
                  </a:lnTo>
                  <a:lnTo>
                    <a:pt x="0" y="178"/>
                  </a:lnTo>
                  <a:lnTo>
                    <a:pt x="1" y="187"/>
                  </a:lnTo>
                  <a:lnTo>
                    <a:pt x="0" y="197"/>
                  </a:lnTo>
                  <a:lnTo>
                    <a:pt x="0" y="205"/>
                  </a:lnTo>
                  <a:lnTo>
                    <a:pt x="1" y="214"/>
                  </a:lnTo>
                  <a:lnTo>
                    <a:pt x="57" y="225"/>
                  </a:lnTo>
                  <a:lnTo>
                    <a:pt x="38" y="246"/>
                  </a:lnTo>
                  <a:lnTo>
                    <a:pt x="55" y="271"/>
                  </a:lnTo>
                  <a:lnTo>
                    <a:pt x="36" y="306"/>
                  </a:lnTo>
                  <a:lnTo>
                    <a:pt x="43" y="312"/>
                  </a:lnTo>
                  <a:lnTo>
                    <a:pt x="38" y="322"/>
                  </a:lnTo>
                  <a:lnTo>
                    <a:pt x="62" y="334"/>
                  </a:lnTo>
                  <a:lnTo>
                    <a:pt x="70" y="432"/>
                  </a:lnTo>
                  <a:lnTo>
                    <a:pt x="84" y="438"/>
                  </a:lnTo>
                  <a:lnTo>
                    <a:pt x="85" y="453"/>
                  </a:lnTo>
                  <a:lnTo>
                    <a:pt x="90" y="463"/>
                  </a:lnTo>
                  <a:lnTo>
                    <a:pt x="96" y="470"/>
                  </a:lnTo>
                  <a:lnTo>
                    <a:pt x="108" y="479"/>
                  </a:lnTo>
                  <a:lnTo>
                    <a:pt x="104" y="493"/>
                  </a:lnTo>
                  <a:lnTo>
                    <a:pt x="116" y="543"/>
                  </a:lnTo>
                  <a:lnTo>
                    <a:pt x="121" y="549"/>
                  </a:lnTo>
                  <a:lnTo>
                    <a:pt x="129" y="558"/>
                  </a:lnTo>
                  <a:lnTo>
                    <a:pt x="123" y="566"/>
                  </a:lnTo>
                  <a:lnTo>
                    <a:pt x="117" y="576"/>
                  </a:lnTo>
                  <a:lnTo>
                    <a:pt x="116" y="585"/>
                  </a:lnTo>
                  <a:lnTo>
                    <a:pt x="117" y="591"/>
                  </a:lnTo>
                  <a:lnTo>
                    <a:pt x="119" y="599"/>
                  </a:lnTo>
                  <a:lnTo>
                    <a:pt x="116" y="603"/>
                  </a:lnTo>
                  <a:lnTo>
                    <a:pt x="115" y="607"/>
                  </a:lnTo>
                  <a:lnTo>
                    <a:pt x="115" y="613"/>
                  </a:lnTo>
                  <a:lnTo>
                    <a:pt x="116" y="618"/>
                  </a:lnTo>
                  <a:lnTo>
                    <a:pt x="119" y="622"/>
                  </a:lnTo>
                  <a:lnTo>
                    <a:pt x="124" y="626"/>
                  </a:lnTo>
                  <a:lnTo>
                    <a:pt x="131" y="626"/>
                  </a:lnTo>
                  <a:lnTo>
                    <a:pt x="138" y="625"/>
                  </a:lnTo>
                  <a:lnTo>
                    <a:pt x="142" y="622"/>
                  </a:lnTo>
                  <a:lnTo>
                    <a:pt x="143" y="618"/>
                  </a:lnTo>
                  <a:lnTo>
                    <a:pt x="146" y="613"/>
                  </a:lnTo>
                  <a:lnTo>
                    <a:pt x="156" y="597"/>
                  </a:lnTo>
                  <a:lnTo>
                    <a:pt x="160" y="586"/>
                  </a:lnTo>
                  <a:lnTo>
                    <a:pt x="162" y="580"/>
                  </a:lnTo>
                  <a:lnTo>
                    <a:pt x="160" y="576"/>
                  </a:lnTo>
                  <a:lnTo>
                    <a:pt x="159" y="571"/>
                  </a:lnTo>
                  <a:lnTo>
                    <a:pt x="154" y="566"/>
                  </a:lnTo>
                  <a:lnTo>
                    <a:pt x="154" y="554"/>
                  </a:lnTo>
                  <a:lnTo>
                    <a:pt x="162" y="544"/>
                  </a:lnTo>
                  <a:lnTo>
                    <a:pt x="170" y="531"/>
                  </a:lnTo>
                  <a:lnTo>
                    <a:pt x="169" y="423"/>
                  </a:lnTo>
                  <a:close/>
                </a:path>
              </a:pathLst>
            </a:custGeom>
            <a:blipFill dpi="0" rotWithShape="0">
              <a:blip r:embed="rId8" cstate="print"/>
              <a:srcRect/>
              <a:stretch>
                <a:fillRect/>
              </a:stretch>
            </a:blipFill>
            <a:ln w="3175" cap="flat" cmpd="sng">
              <a:solidFill>
                <a:schemeClr val="tx1"/>
              </a:solidFill>
              <a:prstDash val="solid"/>
              <a:round/>
              <a:headEnd/>
              <a:tailEnd/>
            </a:ln>
          </p:spPr>
          <p:txBody>
            <a:bodyPr wrap="none" anchor="ctr"/>
            <a:lstStyle/>
            <a:p>
              <a:endParaRPr lang="en-US"/>
            </a:p>
          </p:txBody>
        </p:sp>
        <p:sp>
          <p:nvSpPr>
            <p:cNvPr id="14" name="Freeform 14" descr="Better cammy"/>
            <p:cNvSpPr>
              <a:spLocks/>
            </p:cNvSpPr>
            <p:nvPr/>
          </p:nvSpPr>
          <p:spPr bwMode="auto">
            <a:xfrm>
              <a:off x="3224" y="2893"/>
              <a:ext cx="23" cy="53"/>
            </a:xfrm>
            <a:custGeom>
              <a:avLst/>
              <a:gdLst>
                <a:gd name="T0" fmla="*/ 0 w 359"/>
                <a:gd name="T1" fmla="*/ 0 h 626"/>
                <a:gd name="T2" fmla="*/ 0 w 359"/>
                <a:gd name="T3" fmla="*/ 0 h 626"/>
                <a:gd name="T4" fmla="*/ 0 w 359"/>
                <a:gd name="T5" fmla="*/ 0 h 626"/>
                <a:gd name="T6" fmla="*/ 0 w 359"/>
                <a:gd name="T7" fmla="*/ 0 h 626"/>
                <a:gd name="T8" fmla="*/ 0 w 359"/>
                <a:gd name="T9" fmla="*/ 0 h 626"/>
                <a:gd name="T10" fmla="*/ 0 w 359"/>
                <a:gd name="T11" fmla="*/ 0 h 626"/>
                <a:gd name="T12" fmla="*/ 0 w 359"/>
                <a:gd name="T13" fmla="*/ 0 h 626"/>
                <a:gd name="T14" fmla="*/ 0 w 359"/>
                <a:gd name="T15" fmla="*/ 0 h 626"/>
                <a:gd name="T16" fmla="*/ 0 w 359"/>
                <a:gd name="T17" fmla="*/ 0 h 626"/>
                <a:gd name="T18" fmla="*/ 0 w 359"/>
                <a:gd name="T19" fmla="*/ 0 h 626"/>
                <a:gd name="T20" fmla="*/ 0 w 359"/>
                <a:gd name="T21" fmla="*/ 0 h 626"/>
                <a:gd name="T22" fmla="*/ 0 w 359"/>
                <a:gd name="T23" fmla="*/ 0 h 626"/>
                <a:gd name="T24" fmla="*/ 0 w 359"/>
                <a:gd name="T25" fmla="*/ 0 h 626"/>
                <a:gd name="T26" fmla="*/ 0 w 359"/>
                <a:gd name="T27" fmla="*/ 0 h 626"/>
                <a:gd name="T28" fmla="*/ 0 w 359"/>
                <a:gd name="T29" fmla="*/ 0 h 626"/>
                <a:gd name="T30" fmla="*/ 0 w 359"/>
                <a:gd name="T31" fmla="*/ 0 h 626"/>
                <a:gd name="T32" fmla="*/ 0 w 359"/>
                <a:gd name="T33" fmla="*/ 0 h 626"/>
                <a:gd name="T34" fmla="*/ 0 w 359"/>
                <a:gd name="T35" fmla="*/ 0 h 626"/>
                <a:gd name="T36" fmla="*/ 0 w 359"/>
                <a:gd name="T37" fmla="*/ 0 h 626"/>
                <a:gd name="T38" fmla="*/ 0 w 359"/>
                <a:gd name="T39" fmla="*/ 0 h 626"/>
                <a:gd name="T40" fmla="*/ 0 w 359"/>
                <a:gd name="T41" fmla="*/ 0 h 626"/>
                <a:gd name="T42" fmla="*/ 0 w 359"/>
                <a:gd name="T43" fmla="*/ 0 h 626"/>
                <a:gd name="T44" fmla="*/ 0 w 359"/>
                <a:gd name="T45" fmla="*/ 0 h 626"/>
                <a:gd name="T46" fmla="*/ 0 w 359"/>
                <a:gd name="T47" fmla="*/ 0 h 626"/>
                <a:gd name="T48" fmla="*/ 0 w 359"/>
                <a:gd name="T49" fmla="*/ 0 h 626"/>
                <a:gd name="T50" fmla="*/ 0 w 359"/>
                <a:gd name="T51" fmla="*/ 0 h 626"/>
                <a:gd name="T52" fmla="*/ 0 w 359"/>
                <a:gd name="T53" fmla="*/ 0 h 626"/>
                <a:gd name="T54" fmla="*/ 0 w 359"/>
                <a:gd name="T55" fmla="*/ 0 h 626"/>
                <a:gd name="T56" fmla="*/ 0 w 359"/>
                <a:gd name="T57" fmla="*/ 0 h 626"/>
                <a:gd name="T58" fmla="*/ 0 w 359"/>
                <a:gd name="T59" fmla="*/ 0 h 626"/>
                <a:gd name="T60" fmla="*/ 0 w 359"/>
                <a:gd name="T61" fmla="*/ 0 h 626"/>
                <a:gd name="T62" fmla="*/ 0 w 359"/>
                <a:gd name="T63" fmla="*/ 0 h 626"/>
                <a:gd name="T64" fmla="*/ 0 w 359"/>
                <a:gd name="T65" fmla="*/ 0 h 626"/>
                <a:gd name="T66" fmla="*/ 0 w 359"/>
                <a:gd name="T67" fmla="*/ 0 h 626"/>
                <a:gd name="T68" fmla="*/ 0 w 359"/>
                <a:gd name="T69" fmla="*/ 0 h 626"/>
                <a:gd name="T70" fmla="*/ 0 w 359"/>
                <a:gd name="T71" fmla="*/ 0 h 626"/>
                <a:gd name="T72" fmla="*/ 0 w 359"/>
                <a:gd name="T73" fmla="*/ 0 h 626"/>
                <a:gd name="T74" fmla="*/ 0 w 359"/>
                <a:gd name="T75" fmla="*/ 0 h 626"/>
                <a:gd name="T76" fmla="*/ 0 w 359"/>
                <a:gd name="T77" fmla="*/ 0 h 626"/>
                <a:gd name="T78" fmla="*/ 0 w 359"/>
                <a:gd name="T79" fmla="*/ 0 h 626"/>
                <a:gd name="T80" fmla="*/ 0 w 359"/>
                <a:gd name="T81" fmla="*/ 0 h 626"/>
                <a:gd name="T82" fmla="*/ 0 w 359"/>
                <a:gd name="T83" fmla="*/ 0 h 626"/>
                <a:gd name="T84" fmla="*/ 0 w 359"/>
                <a:gd name="T85" fmla="*/ 0 h 626"/>
                <a:gd name="T86" fmla="*/ 0 w 359"/>
                <a:gd name="T87" fmla="*/ 0 h 626"/>
                <a:gd name="T88" fmla="*/ 0 w 359"/>
                <a:gd name="T89" fmla="*/ 0 h 626"/>
                <a:gd name="T90" fmla="*/ 0 w 359"/>
                <a:gd name="T91" fmla="*/ 0 h 626"/>
                <a:gd name="T92" fmla="*/ 0 w 359"/>
                <a:gd name="T93" fmla="*/ 0 h 626"/>
                <a:gd name="T94" fmla="*/ 0 w 359"/>
                <a:gd name="T95" fmla="*/ 0 h 626"/>
                <a:gd name="T96" fmla="*/ 0 w 359"/>
                <a:gd name="T97" fmla="*/ 0 h 626"/>
                <a:gd name="T98" fmla="*/ 0 w 359"/>
                <a:gd name="T99" fmla="*/ 0 h 626"/>
                <a:gd name="T100" fmla="*/ 0 w 359"/>
                <a:gd name="T101" fmla="*/ 0 h 626"/>
                <a:gd name="T102" fmla="*/ 0 w 359"/>
                <a:gd name="T103" fmla="*/ 0 h 626"/>
                <a:gd name="T104" fmla="*/ 0 w 359"/>
                <a:gd name="T105" fmla="*/ 0 h 626"/>
                <a:gd name="T106" fmla="*/ 0 w 359"/>
                <a:gd name="T107" fmla="*/ 0 h 626"/>
                <a:gd name="T108" fmla="*/ 0 w 359"/>
                <a:gd name="T109" fmla="*/ 0 h 6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9"/>
                <a:gd name="T166" fmla="*/ 0 h 626"/>
                <a:gd name="T167" fmla="*/ 359 w 359"/>
                <a:gd name="T168" fmla="*/ 626 h 6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9" h="626">
                  <a:moveTo>
                    <a:pt x="169" y="423"/>
                  </a:moveTo>
                  <a:lnTo>
                    <a:pt x="177" y="416"/>
                  </a:lnTo>
                  <a:lnTo>
                    <a:pt x="186" y="388"/>
                  </a:lnTo>
                  <a:lnTo>
                    <a:pt x="190" y="370"/>
                  </a:lnTo>
                  <a:lnTo>
                    <a:pt x="191" y="353"/>
                  </a:lnTo>
                  <a:lnTo>
                    <a:pt x="191" y="330"/>
                  </a:lnTo>
                  <a:lnTo>
                    <a:pt x="202" y="321"/>
                  </a:lnTo>
                  <a:lnTo>
                    <a:pt x="209" y="319"/>
                  </a:lnTo>
                  <a:lnTo>
                    <a:pt x="194" y="273"/>
                  </a:lnTo>
                  <a:lnTo>
                    <a:pt x="222" y="264"/>
                  </a:lnTo>
                  <a:lnTo>
                    <a:pt x="218" y="222"/>
                  </a:lnTo>
                  <a:lnTo>
                    <a:pt x="241" y="225"/>
                  </a:lnTo>
                  <a:lnTo>
                    <a:pt x="245" y="222"/>
                  </a:lnTo>
                  <a:lnTo>
                    <a:pt x="251" y="218"/>
                  </a:lnTo>
                  <a:lnTo>
                    <a:pt x="252" y="209"/>
                  </a:lnTo>
                  <a:lnTo>
                    <a:pt x="268" y="206"/>
                  </a:lnTo>
                  <a:lnTo>
                    <a:pt x="268" y="194"/>
                  </a:lnTo>
                  <a:lnTo>
                    <a:pt x="289" y="194"/>
                  </a:lnTo>
                  <a:lnTo>
                    <a:pt x="289" y="183"/>
                  </a:lnTo>
                  <a:lnTo>
                    <a:pt x="359" y="183"/>
                  </a:lnTo>
                  <a:lnTo>
                    <a:pt x="359" y="174"/>
                  </a:lnTo>
                  <a:lnTo>
                    <a:pt x="303" y="174"/>
                  </a:lnTo>
                  <a:lnTo>
                    <a:pt x="303" y="162"/>
                  </a:lnTo>
                  <a:lnTo>
                    <a:pt x="279" y="171"/>
                  </a:lnTo>
                  <a:lnTo>
                    <a:pt x="233" y="171"/>
                  </a:lnTo>
                  <a:lnTo>
                    <a:pt x="235" y="162"/>
                  </a:lnTo>
                  <a:lnTo>
                    <a:pt x="235" y="151"/>
                  </a:lnTo>
                  <a:lnTo>
                    <a:pt x="233" y="141"/>
                  </a:lnTo>
                  <a:lnTo>
                    <a:pt x="231" y="135"/>
                  </a:lnTo>
                  <a:lnTo>
                    <a:pt x="227" y="125"/>
                  </a:lnTo>
                  <a:lnTo>
                    <a:pt x="171" y="94"/>
                  </a:lnTo>
                  <a:lnTo>
                    <a:pt x="191" y="62"/>
                  </a:lnTo>
                  <a:lnTo>
                    <a:pt x="196" y="61"/>
                  </a:lnTo>
                  <a:lnTo>
                    <a:pt x="187" y="43"/>
                  </a:lnTo>
                  <a:lnTo>
                    <a:pt x="187" y="35"/>
                  </a:lnTo>
                  <a:lnTo>
                    <a:pt x="186" y="27"/>
                  </a:lnTo>
                  <a:lnTo>
                    <a:pt x="182" y="20"/>
                  </a:lnTo>
                  <a:lnTo>
                    <a:pt x="178" y="13"/>
                  </a:lnTo>
                  <a:lnTo>
                    <a:pt x="173" y="8"/>
                  </a:lnTo>
                  <a:lnTo>
                    <a:pt x="166" y="4"/>
                  </a:lnTo>
                  <a:lnTo>
                    <a:pt x="159" y="1"/>
                  </a:lnTo>
                  <a:lnTo>
                    <a:pt x="151" y="0"/>
                  </a:lnTo>
                  <a:lnTo>
                    <a:pt x="143" y="0"/>
                  </a:lnTo>
                  <a:lnTo>
                    <a:pt x="135" y="1"/>
                  </a:lnTo>
                  <a:lnTo>
                    <a:pt x="128" y="5"/>
                  </a:lnTo>
                  <a:lnTo>
                    <a:pt x="121" y="8"/>
                  </a:lnTo>
                  <a:lnTo>
                    <a:pt x="116" y="15"/>
                  </a:lnTo>
                  <a:lnTo>
                    <a:pt x="111" y="20"/>
                  </a:lnTo>
                  <a:lnTo>
                    <a:pt x="108" y="28"/>
                  </a:lnTo>
                  <a:lnTo>
                    <a:pt x="107" y="36"/>
                  </a:lnTo>
                  <a:lnTo>
                    <a:pt x="107" y="43"/>
                  </a:lnTo>
                  <a:lnTo>
                    <a:pt x="104" y="50"/>
                  </a:lnTo>
                  <a:lnTo>
                    <a:pt x="104" y="58"/>
                  </a:lnTo>
                  <a:lnTo>
                    <a:pt x="117" y="71"/>
                  </a:lnTo>
                  <a:lnTo>
                    <a:pt x="116" y="89"/>
                  </a:lnTo>
                  <a:lnTo>
                    <a:pt x="32" y="118"/>
                  </a:lnTo>
                  <a:lnTo>
                    <a:pt x="26" y="127"/>
                  </a:lnTo>
                  <a:lnTo>
                    <a:pt x="22" y="136"/>
                  </a:lnTo>
                  <a:lnTo>
                    <a:pt x="18" y="144"/>
                  </a:lnTo>
                  <a:lnTo>
                    <a:pt x="15" y="155"/>
                  </a:lnTo>
                  <a:lnTo>
                    <a:pt x="15" y="164"/>
                  </a:lnTo>
                  <a:lnTo>
                    <a:pt x="4" y="168"/>
                  </a:lnTo>
                  <a:lnTo>
                    <a:pt x="0" y="178"/>
                  </a:lnTo>
                  <a:lnTo>
                    <a:pt x="1" y="187"/>
                  </a:lnTo>
                  <a:lnTo>
                    <a:pt x="0" y="197"/>
                  </a:lnTo>
                  <a:lnTo>
                    <a:pt x="0" y="205"/>
                  </a:lnTo>
                  <a:lnTo>
                    <a:pt x="1" y="214"/>
                  </a:lnTo>
                  <a:lnTo>
                    <a:pt x="57" y="225"/>
                  </a:lnTo>
                  <a:lnTo>
                    <a:pt x="38" y="246"/>
                  </a:lnTo>
                  <a:lnTo>
                    <a:pt x="55" y="271"/>
                  </a:lnTo>
                  <a:lnTo>
                    <a:pt x="36" y="306"/>
                  </a:lnTo>
                  <a:lnTo>
                    <a:pt x="43" y="312"/>
                  </a:lnTo>
                  <a:lnTo>
                    <a:pt x="38" y="322"/>
                  </a:lnTo>
                  <a:lnTo>
                    <a:pt x="62" y="334"/>
                  </a:lnTo>
                  <a:lnTo>
                    <a:pt x="70" y="432"/>
                  </a:lnTo>
                  <a:lnTo>
                    <a:pt x="84" y="438"/>
                  </a:lnTo>
                  <a:lnTo>
                    <a:pt x="85" y="453"/>
                  </a:lnTo>
                  <a:lnTo>
                    <a:pt x="90" y="463"/>
                  </a:lnTo>
                  <a:lnTo>
                    <a:pt x="96" y="470"/>
                  </a:lnTo>
                  <a:lnTo>
                    <a:pt x="108" y="479"/>
                  </a:lnTo>
                  <a:lnTo>
                    <a:pt x="104" y="493"/>
                  </a:lnTo>
                  <a:lnTo>
                    <a:pt x="116" y="543"/>
                  </a:lnTo>
                  <a:lnTo>
                    <a:pt x="121" y="549"/>
                  </a:lnTo>
                  <a:lnTo>
                    <a:pt x="129" y="558"/>
                  </a:lnTo>
                  <a:lnTo>
                    <a:pt x="123" y="566"/>
                  </a:lnTo>
                  <a:lnTo>
                    <a:pt x="117" y="576"/>
                  </a:lnTo>
                  <a:lnTo>
                    <a:pt x="116" y="585"/>
                  </a:lnTo>
                  <a:lnTo>
                    <a:pt x="117" y="591"/>
                  </a:lnTo>
                  <a:lnTo>
                    <a:pt x="119" y="599"/>
                  </a:lnTo>
                  <a:lnTo>
                    <a:pt x="116" y="603"/>
                  </a:lnTo>
                  <a:lnTo>
                    <a:pt x="115" y="607"/>
                  </a:lnTo>
                  <a:lnTo>
                    <a:pt x="115" y="613"/>
                  </a:lnTo>
                  <a:lnTo>
                    <a:pt x="116" y="618"/>
                  </a:lnTo>
                  <a:lnTo>
                    <a:pt x="119" y="622"/>
                  </a:lnTo>
                  <a:lnTo>
                    <a:pt x="124" y="626"/>
                  </a:lnTo>
                  <a:lnTo>
                    <a:pt x="131" y="626"/>
                  </a:lnTo>
                  <a:lnTo>
                    <a:pt x="138" y="625"/>
                  </a:lnTo>
                  <a:lnTo>
                    <a:pt x="142" y="622"/>
                  </a:lnTo>
                  <a:lnTo>
                    <a:pt x="143" y="618"/>
                  </a:lnTo>
                  <a:lnTo>
                    <a:pt x="146" y="613"/>
                  </a:lnTo>
                  <a:lnTo>
                    <a:pt x="156" y="597"/>
                  </a:lnTo>
                  <a:lnTo>
                    <a:pt x="160" y="586"/>
                  </a:lnTo>
                  <a:lnTo>
                    <a:pt x="162" y="580"/>
                  </a:lnTo>
                  <a:lnTo>
                    <a:pt x="160" y="576"/>
                  </a:lnTo>
                  <a:lnTo>
                    <a:pt x="159" y="571"/>
                  </a:lnTo>
                  <a:lnTo>
                    <a:pt x="154" y="566"/>
                  </a:lnTo>
                  <a:lnTo>
                    <a:pt x="154" y="554"/>
                  </a:lnTo>
                  <a:lnTo>
                    <a:pt x="162" y="544"/>
                  </a:lnTo>
                  <a:lnTo>
                    <a:pt x="170" y="531"/>
                  </a:lnTo>
                  <a:lnTo>
                    <a:pt x="169" y="423"/>
                  </a:lnTo>
                </a:path>
              </a:pathLst>
            </a:custGeom>
            <a:blipFill dpi="0" rotWithShape="0">
              <a:blip r:embed="rId8" cstate="print"/>
              <a:srcRect/>
              <a:stretch>
                <a:fillRect/>
              </a:stretch>
            </a:blipFill>
            <a:ln w="3175" cap="flat" cmpd="sng">
              <a:solidFill>
                <a:schemeClr val="tx1"/>
              </a:solidFill>
              <a:prstDash val="solid"/>
              <a:round/>
              <a:headEnd/>
              <a:tailEnd/>
            </a:ln>
          </p:spPr>
          <p:txBody>
            <a:bodyPr wrap="none" anchor="ctr"/>
            <a:lstStyle/>
            <a:p>
              <a:endParaRPr lang="en-US"/>
            </a:p>
          </p:txBody>
        </p:sp>
        <p:sp>
          <p:nvSpPr>
            <p:cNvPr id="15" name="Freeform 15" descr="Better cammy"/>
            <p:cNvSpPr>
              <a:spLocks/>
            </p:cNvSpPr>
            <p:nvPr/>
          </p:nvSpPr>
          <p:spPr bwMode="auto">
            <a:xfrm>
              <a:off x="3364" y="2904"/>
              <a:ext cx="24" cy="54"/>
            </a:xfrm>
            <a:custGeom>
              <a:avLst/>
              <a:gdLst>
                <a:gd name="T0" fmla="*/ 0 w 359"/>
                <a:gd name="T1" fmla="*/ 0 h 626"/>
                <a:gd name="T2" fmla="*/ 0 w 359"/>
                <a:gd name="T3" fmla="*/ 0 h 626"/>
                <a:gd name="T4" fmla="*/ 0 w 359"/>
                <a:gd name="T5" fmla="*/ 0 h 626"/>
                <a:gd name="T6" fmla="*/ 0 w 359"/>
                <a:gd name="T7" fmla="*/ 0 h 626"/>
                <a:gd name="T8" fmla="*/ 0 w 359"/>
                <a:gd name="T9" fmla="*/ 0 h 626"/>
                <a:gd name="T10" fmla="*/ 0 w 359"/>
                <a:gd name="T11" fmla="*/ 0 h 626"/>
                <a:gd name="T12" fmla="*/ 0 w 359"/>
                <a:gd name="T13" fmla="*/ 0 h 626"/>
                <a:gd name="T14" fmla="*/ 0 w 359"/>
                <a:gd name="T15" fmla="*/ 0 h 626"/>
                <a:gd name="T16" fmla="*/ 0 w 359"/>
                <a:gd name="T17" fmla="*/ 0 h 626"/>
                <a:gd name="T18" fmla="*/ 0 w 359"/>
                <a:gd name="T19" fmla="*/ 0 h 626"/>
                <a:gd name="T20" fmla="*/ 0 w 359"/>
                <a:gd name="T21" fmla="*/ 0 h 626"/>
                <a:gd name="T22" fmla="*/ 0 w 359"/>
                <a:gd name="T23" fmla="*/ 0 h 626"/>
                <a:gd name="T24" fmla="*/ 0 w 359"/>
                <a:gd name="T25" fmla="*/ 0 h 626"/>
                <a:gd name="T26" fmla="*/ 0 w 359"/>
                <a:gd name="T27" fmla="*/ 0 h 626"/>
                <a:gd name="T28" fmla="*/ 0 w 359"/>
                <a:gd name="T29" fmla="*/ 0 h 626"/>
                <a:gd name="T30" fmla="*/ 0 w 359"/>
                <a:gd name="T31" fmla="*/ 0 h 626"/>
                <a:gd name="T32" fmla="*/ 0 w 359"/>
                <a:gd name="T33" fmla="*/ 0 h 626"/>
                <a:gd name="T34" fmla="*/ 0 w 359"/>
                <a:gd name="T35" fmla="*/ 0 h 626"/>
                <a:gd name="T36" fmla="*/ 0 w 359"/>
                <a:gd name="T37" fmla="*/ 0 h 626"/>
                <a:gd name="T38" fmla="*/ 0 w 359"/>
                <a:gd name="T39" fmla="*/ 0 h 626"/>
                <a:gd name="T40" fmla="*/ 0 w 359"/>
                <a:gd name="T41" fmla="*/ 0 h 626"/>
                <a:gd name="T42" fmla="*/ 0 w 359"/>
                <a:gd name="T43" fmla="*/ 0 h 626"/>
                <a:gd name="T44" fmla="*/ 0 w 359"/>
                <a:gd name="T45" fmla="*/ 0 h 626"/>
                <a:gd name="T46" fmla="*/ 0 w 359"/>
                <a:gd name="T47" fmla="*/ 0 h 626"/>
                <a:gd name="T48" fmla="*/ 0 w 359"/>
                <a:gd name="T49" fmla="*/ 0 h 626"/>
                <a:gd name="T50" fmla="*/ 0 w 359"/>
                <a:gd name="T51" fmla="*/ 0 h 626"/>
                <a:gd name="T52" fmla="*/ 0 w 359"/>
                <a:gd name="T53" fmla="*/ 0 h 626"/>
                <a:gd name="T54" fmla="*/ 0 w 359"/>
                <a:gd name="T55" fmla="*/ 0 h 626"/>
                <a:gd name="T56" fmla="*/ 0 w 359"/>
                <a:gd name="T57" fmla="*/ 0 h 626"/>
                <a:gd name="T58" fmla="*/ 0 w 359"/>
                <a:gd name="T59" fmla="*/ 0 h 626"/>
                <a:gd name="T60" fmla="*/ 0 w 359"/>
                <a:gd name="T61" fmla="*/ 0 h 626"/>
                <a:gd name="T62" fmla="*/ 0 w 359"/>
                <a:gd name="T63" fmla="*/ 0 h 626"/>
                <a:gd name="T64" fmla="*/ 0 w 359"/>
                <a:gd name="T65" fmla="*/ 0 h 626"/>
                <a:gd name="T66" fmla="*/ 0 w 359"/>
                <a:gd name="T67" fmla="*/ 0 h 626"/>
                <a:gd name="T68" fmla="*/ 0 w 359"/>
                <a:gd name="T69" fmla="*/ 0 h 626"/>
                <a:gd name="T70" fmla="*/ 0 w 359"/>
                <a:gd name="T71" fmla="*/ 0 h 626"/>
                <a:gd name="T72" fmla="*/ 0 w 359"/>
                <a:gd name="T73" fmla="*/ 0 h 626"/>
                <a:gd name="T74" fmla="*/ 0 w 359"/>
                <a:gd name="T75" fmla="*/ 0 h 626"/>
                <a:gd name="T76" fmla="*/ 0 w 359"/>
                <a:gd name="T77" fmla="*/ 0 h 626"/>
                <a:gd name="T78" fmla="*/ 0 w 359"/>
                <a:gd name="T79" fmla="*/ 0 h 626"/>
                <a:gd name="T80" fmla="*/ 0 w 359"/>
                <a:gd name="T81" fmla="*/ 0 h 626"/>
                <a:gd name="T82" fmla="*/ 0 w 359"/>
                <a:gd name="T83" fmla="*/ 0 h 626"/>
                <a:gd name="T84" fmla="*/ 0 w 359"/>
                <a:gd name="T85" fmla="*/ 0 h 626"/>
                <a:gd name="T86" fmla="*/ 0 w 359"/>
                <a:gd name="T87" fmla="*/ 0 h 626"/>
                <a:gd name="T88" fmla="*/ 0 w 359"/>
                <a:gd name="T89" fmla="*/ 0 h 626"/>
                <a:gd name="T90" fmla="*/ 0 w 359"/>
                <a:gd name="T91" fmla="*/ 0 h 626"/>
                <a:gd name="T92" fmla="*/ 0 w 359"/>
                <a:gd name="T93" fmla="*/ 0 h 626"/>
                <a:gd name="T94" fmla="*/ 0 w 359"/>
                <a:gd name="T95" fmla="*/ 0 h 626"/>
                <a:gd name="T96" fmla="*/ 0 w 359"/>
                <a:gd name="T97" fmla="*/ 0 h 626"/>
                <a:gd name="T98" fmla="*/ 0 w 359"/>
                <a:gd name="T99" fmla="*/ 0 h 626"/>
                <a:gd name="T100" fmla="*/ 0 w 359"/>
                <a:gd name="T101" fmla="*/ 0 h 626"/>
                <a:gd name="T102" fmla="*/ 0 w 359"/>
                <a:gd name="T103" fmla="*/ 0 h 626"/>
                <a:gd name="T104" fmla="*/ 0 w 359"/>
                <a:gd name="T105" fmla="*/ 0 h 626"/>
                <a:gd name="T106" fmla="*/ 0 w 359"/>
                <a:gd name="T107" fmla="*/ 0 h 626"/>
                <a:gd name="T108" fmla="*/ 0 w 359"/>
                <a:gd name="T109" fmla="*/ 0 h 6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9"/>
                <a:gd name="T166" fmla="*/ 0 h 626"/>
                <a:gd name="T167" fmla="*/ 359 w 359"/>
                <a:gd name="T168" fmla="*/ 626 h 6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9" h="626">
                  <a:moveTo>
                    <a:pt x="169" y="423"/>
                  </a:moveTo>
                  <a:lnTo>
                    <a:pt x="177" y="416"/>
                  </a:lnTo>
                  <a:lnTo>
                    <a:pt x="186" y="388"/>
                  </a:lnTo>
                  <a:lnTo>
                    <a:pt x="190" y="370"/>
                  </a:lnTo>
                  <a:lnTo>
                    <a:pt x="191" y="353"/>
                  </a:lnTo>
                  <a:lnTo>
                    <a:pt x="191" y="330"/>
                  </a:lnTo>
                  <a:lnTo>
                    <a:pt x="202" y="321"/>
                  </a:lnTo>
                  <a:lnTo>
                    <a:pt x="209" y="319"/>
                  </a:lnTo>
                  <a:lnTo>
                    <a:pt x="194" y="273"/>
                  </a:lnTo>
                  <a:lnTo>
                    <a:pt x="222" y="264"/>
                  </a:lnTo>
                  <a:lnTo>
                    <a:pt x="218" y="222"/>
                  </a:lnTo>
                  <a:lnTo>
                    <a:pt x="241" y="225"/>
                  </a:lnTo>
                  <a:lnTo>
                    <a:pt x="245" y="222"/>
                  </a:lnTo>
                  <a:lnTo>
                    <a:pt x="251" y="218"/>
                  </a:lnTo>
                  <a:lnTo>
                    <a:pt x="252" y="209"/>
                  </a:lnTo>
                  <a:lnTo>
                    <a:pt x="268" y="206"/>
                  </a:lnTo>
                  <a:lnTo>
                    <a:pt x="268" y="194"/>
                  </a:lnTo>
                  <a:lnTo>
                    <a:pt x="289" y="194"/>
                  </a:lnTo>
                  <a:lnTo>
                    <a:pt x="289" y="183"/>
                  </a:lnTo>
                  <a:lnTo>
                    <a:pt x="359" y="183"/>
                  </a:lnTo>
                  <a:lnTo>
                    <a:pt x="359" y="174"/>
                  </a:lnTo>
                  <a:lnTo>
                    <a:pt x="303" y="174"/>
                  </a:lnTo>
                  <a:lnTo>
                    <a:pt x="303" y="162"/>
                  </a:lnTo>
                  <a:lnTo>
                    <a:pt x="279" y="171"/>
                  </a:lnTo>
                  <a:lnTo>
                    <a:pt x="233" y="171"/>
                  </a:lnTo>
                  <a:lnTo>
                    <a:pt x="235" y="162"/>
                  </a:lnTo>
                  <a:lnTo>
                    <a:pt x="235" y="151"/>
                  </a:lnTo>
                  <a:lnTo>
                    <a:pt x="233" y="141"/>
                  </a:lnTo>
                  <a:lnTo>
                    <a:pt x="231" y="135"/>
                  </a:lnTo>
                  <a:lnTo>
                    <a:pt x="227" y="125"/>
                  </a:lnTo>
                  <a:lnTo>
                    <a:pt x="171" y="94"/>
                  </a:lnTo>
                  <a:lnTo>
                    <a:pt x="191" y="62"/>
                  </a:lnTo>
                  <a:lnTo>
                    <a:pt x="196" y="61"/>
                  </a:lnTo>
                  <a:lnTo>
                    <a:pt x="187" y="43"/>
                  </a:lnTo>
                  <a:lnTo>
                    <a:pt x="187" y="35"/>
                  </a:lnTo>
                  <a:lnTo>
                    <a:pt x="186" y="27"/>
                  </a:lnTo>
                  <a:lnTo>
                    <a:pt x="182" y="20"/>
                  </a:lnTo>
                  <a:lnTo>
                    <a:pt x="178" y="13"/>
                  </a:lnTo>
                  <a:lnTo>
                    <a:pt x="173" y="8"/>
                  </a:lnTo>
                  <a:lnTo>
                    <a:pt x="166" y="4"/>
                  </a:lnTo>
                  <a:lnTo>
                    <a:pt x="159" y="1"/>
                  </a:lnTo>
                  <a:lnTo>
                    <a:pt x="151" y="0"/>
                  </a:lnTo>
                  <a:lnTo>
                    <a:pt x="143" y="0"/>
                  </a:lnTo>
                  <a:lnTo>
                    <a:pt x="135" y="1"/>
                  </a:lnTo>
                  <a:lnTo>
                    <a:pt x="128" y="5"/>
                  </a:lnTo>
                  <a:lnTo>
                    <a:pt x="121" y="8"/>
                  </a:lnTo>
                  <a:lnTo>
                    <a:pt x="116" y="15"/>
                  </a:lnTo>
                  <a:lnTo>
                    <a:pt x="111" y="20"/>
                  </a:lnTo>
                  <a:lnTo>
                    <a:pt x="108" y="28"/>
                  </a:lnTo>
                  <a:lnTo>
                    <a:pt x="107" y="36"/>
                  </a:lnTo>
                  <a:lnTo>
                    <a:pt x="107" y="43"/>
                  </a:lnTo>
                  <a:lnTo>
                    <a:pt x="104" y="50"/>
                  </a:lnTo>
                  <a:lnTo>
                    <a:pt x="104" y="58"/>
                  </a:lnTo>
                  <a:lnTo>
                    <a:pt x="117" y="71"/>
                  </a:lnTo>
                  <a:lnTo>
                    <a:pt x="116" y="89"/>
                  </a:lnTo>
                  <a:lnTo>
                    <a:pt x="32" y="118"/>
                  </a:lnTo>
                  <a:lnTo>
                    <a:pt x="26" y="127"/>
                  </a:lnTo>
                  <a:lnTo>
                    <a:pt x="22" y="136"/>
                  </a:lnTo>
                  <a:lnTo>
                    <a:pt x="18" y="144"/>
                  </a:lnTo>
                  <a:lnTo>
                    <a:pt x="15" y="155"/>
                  </a:lnTo>
                  <a:lnTo>
                    <a:pt x="15" y="164"/>
                  </a:lnTo>
                  <a:lnTo>
                    <a:pt x="4" y="168"/>
                  </a:lnTo>
                  <a:lnTo>
                    <a:pt x="0" y="178"/>
                  </a:lnTo>
                  <a:lnTo>
                    <a:pt x="1" y="187"/>
                  </a:lnTo>
                  <a:lnTo>
                    <a:pt x="0" y="197"/>
                  </a:lnTo>
                  <a:lnTo>
                    <a:pt x="0" y="205"/>
                  </a:lnTo>
                  <a:lnTo>
                    <a:pt x="1" y="214"/>
                  </a:lnTo>
                  <a:lnTo>
                    <a:pt x="57" y="225"/>
                  </a:lnTo>
                  <a:lnTo>
                    <a:pt x="38" y="246"/>
                  </a:lnTo>
                  <a:lnTo>
                    <a:pt x="55" y="271"/>
                  </a:lnTo>
                  <a:lnTo>
                    <a:pt x="36" y="306"/>
                  </a:lnTo>
                  <a:lnTo>
                    <a:pt x="43" y="312"/>
                  </a:lnTo>
                  <a:lnTo>
                    <a:pt x="38" y="322"/>
                  </a:lnTo>
                  <a:lnTo>
                    <a:pt x="62" y="334"/>
                  </a:lnTo>
                  <a:lnTo>
                    <a:pt x="70" y="432"/>
                  </a:lnTo>
                  <a:lnTo>
                    <a:pt x="84" y="438"/>
                  </a:lnTo>
                  <a:lnTo>
                    <a:pt x="85" y="453"/>
                  </a:lnTo>
                  <a:lnTo>
                    <a:pt x="90" y="463"/>
                  </a:lnTo>
                  <a:lnTo>
                    <a:pt x="96" y="470"/>
                  </a:lnTo>
                  <a:lnTo>
                    <a:pt x="108" y="479"/>
                  </a:lnTo>
                  <a:lnTo>
                    <a:pt x="104" y="493"/>
                  </a:lnTo>
                  <a:lnTo>
                    <a:pt x="116" y="543"/>
                  </a:lnTo>
                  <a:lnTo>
                    <a:pt x="121" y="549"/>
                  </a:lnTo>
                  <a:lnTo>
                    <a:pt x="129" y="558"/>
                  </a:lnTo>
                  <a:lnTo>
                    <a:pt x="123" y="566"/>
                  </a:lnTo>
                  <a:lnTo>
                    <a:pt x="117" y="576"/>
                  </a:lnTo>
                  <a:lnTo>
                    <a:pt x="116" y="585"/>
                  </a:lnTo>
                  <a:lnTo>
                    <a:pt x="117" y="591"/>
                  </a:lnTo>
                  <a:lnTo>
                    <a:pt x="119" y="599"/>
                  </a:lnTo>
                  <a:lnTo>
                    <a:pt x="116" y="603"/>
                  </a:lnTo>
                  <a:lnTo>
                    <a:pt x="115" y="607"/>
                  </a:lnTo>
                  <a:lnTo>
                    <a:pt x="115" y="613"/>
                  </a:lnTo>
                  <a:lnTo>
                    <a:pt x="116" y="618"/>
                  </a:lnTo>
                  <a:lnTo>
                    <a:pt x="119" y="622"/>
                  </a:lnTo>
                  <a:lnTo>
                    <a:pt x="124" y="626"/>
                  </a:lnTo>
                  <a:lnTo>
                    <a:pt x="131" y="626"/>
                  </a:lnTo>
                  <a:lnTo>
                    <a:pt x="138" y="625"/>
                  </a:lnTo>
                  <a:lnTo>
                    <a:pt x="142" y="622"/>
                  </a:lnTo>
                  <a:lnTo>
                    <a:pt x="143" y="618"/>
                  </a:lnTo>
                  <a:lnTo>
                    <a:pt x="146" y="613"/>
                  </a:lnTo>
                  <a:lnTo>
                    <a:pt x="156" y="597"/>
                  </a:lnTo>
                  <a:lnTo>
                    <a:pt x="160" y="586"/>
                  </a:lnTo>
                  <a:lnTo>
                    <a:pt x="162" y="580"/>
                  </a:lnTo>
                  <a:lnTo>
                    <a:pt x="160" y="576"/>
                  </a:lnTo>
                  <a:lnTo>
                    <a:pt x="159" y="571"/>
                  </a:lnTo>
                  <a:lnTo>
                    <a:pt x="154" y="566"/>
                  </a:lnTo>
                  <a:lnTo>
                    <a:pt x="154" y="554"/>
                  </a:lnTo>
                  <a:lnTo>
                    <a:pt x="162" y="544"/>
                  </a:lnTo>
                  <a:lnTo>
                    <a:pt x="170" y="531"/>
                  </a:lnTo>
                  <a:lnTo>
                    <a:pt x="169" y="423"/>
                  </a:lnTo>
                  <a:close/>
                </a:path>
              </a:pathLst>
            </a:custGeom>
            <a:blipFill dpi="0" rotWithShape="0">
              <a:blip r:embed="rId6" cstate="print"/>
              <a:srcRect/>
              <a:stretch>
                <a:fillRect/>
              </a:stretch>
            </a:blipFill>
            <a:ln w="3175" cap="flat" cmpd="sng">
              <a:solidFill>
                <a:schemeClr val="tx1"/>
              </a:solidFill>
              <a:prstDash val="solid"/>
              <a:round/>
              <a:headEnd/>
              <a:tailEnd/>
            </a:ln>
          </p:spPr>
          <p:txBody>
            <a:bodyPr wrap="none" anchor="ctr"/>
            <a:lstStyle/>
            <a:p>
              <a:endParaRPr lang="en-US"/>
            </a:p>
          </p:txBody>
        </p:sp>
        <p:sp>
          <p:nvSpPr>
            <p:cNvPr id="16" name="Freeform 16" descr="Better cammy"/>
            <p:cNvSpPr>
              <a:spLocks/>
            </p:cNvSpPr>
            <p:nvPr/>
          </p:nvSpPr>
          <p:spPr bwMode="auto">
            <a:xfrm>
              <a:off x="3364" y="2904"/>
              <a:ext cx="24" cy="54"/>
            </a:xfrm>
            <a:custGeom>
              <a:avLst/>
              <a:gdLst>
                <a:gd name="T0" fmla="*/ 0 w 359"/>
                <a:gd name="T1" fmla="*/ 0 h 626"/>
                <a:gd name="T2" fmla="*/ 0 w 359"/>
                <a:gd name="T3" fmla="*/ 0 h 626"/>
                <a:gd name="T4" fmla="*/ 0 w 359"/>
                <a:gd name="T5" fmla="*/ 0 h 626"/>
                <a:gd name="T6" fmla="*/ 0 w 359"/>
                <a:gd name="T7" fmla="*/ 0 h 626"/>
                <a:gd name="T8" fmla="*/ 0 w 359"/>
                <a:gd name="T9" fmla="*/ 0 h 626"/>
                <a:gd name="T10" fmla="*/ 0 w 359"/>
                <a:gd name="T11" fmla="*/ 0 h 626"/>
                <a:gd name="T12" fmla="*/ 0 w 359"/>
                <a:gd name="T13" fmla="*/ 0 h 626"/>
                <a:gd name="T14" fmla="*/ 0 w 359"/>
                <a:gd name="T15" fmla="*/ 0 h 626"/>
                <a:gd name="T16" fmla="*/ 0 w 359"/>
                <a:gd name="T17" fmla="*/ 0 h 626"/>
                <a:gd name="T18" fmla="*/ 0 w 359"/>
                <a:gd name="T19" fmla="*/ 0 h 626"/>
                <a:gd name="T20" fmla="*/ 0 w 359"/>
                <a:gd name="T21" fmla="*/ 0 h 626"/>
                <a:gd name="T22" fmla="*/ 0 w 359"/>
                <a:gd name="T23" fmla="*/ 0 h 626"/>
                <a:gd name="T24" fmla="*/ 0 w 359"/>
                <a:gd name="T25" fmla="*/ 0 h 626"/>
                <a:gd name="T26" fmla="*/ 0 w 359"/>
                <a:gd name="T27" fmla="*/ 0 h 626"/>
                <a:gd name="T28" fmla="*/ 0 w 359"/>
                <a:gd name="T29" fmla="*/ 0 h 626"/>
                <a:gd name="T30" fmla="*/ 0 w 359"/>
                <a:gd name="T31" fmla="*/ 0 h 626"/>
                <a:gd name="T32" fmla="*/ 0 w 359"/>
                <a:gd name="T33" fmla="*/ 0 h 626"/>
                <a:gd name="T34" fmla="*/ 0 w 359"/>
                <a:gd name="T35" fmla="*/ 0 h 626"/>
                <a:gd name="T36" fmla="*/ 0 w 359"/>
                <a:gd name="T37" fmla="*/ 0 h 626"/>
                <a:gd name="T38" fmla="*/ 0 w 359"/>
                <a:gd name="T39" fmla="*/ 0 h 626"/>
                <a:gd name="T40" fmla="*/ 0 w 359"/>
                <a:gd name="T41" fmla="*/ 0 h 626"/>
                <a:gd name="T42" fmla="*/ 0 w 359"/>
                <a:gd name="T43" fmla="*/ 0 h 626"/>
                <a:gd name="T44" fmla="*/ 0 w 359"/>
                <a:gd name="T45" fmla="*/ 0 h 626"/>
                <a:gd name="T46" fmla="*/ 0 w 359"/>
                <a:gd name="T47" fmla="*/ 0 h 626"/>
                <a:gd name="T48" fmla="*/ 0 w 359"/>
                <a:gd name="T49" fmla="*/ 0 h 626"/>
                <a:gd name="T50" fmla="*/ 0 w 359"/>
                <a:gd name="T51" fmla="*/ 0 h 626"/>
                <a:gd name="T52" fmla="*/ 0 w 359"/>
                <a:gd name="T53" fmla="*/ 0 h 626"/>
                <a:gd name="T54" fmla="*/ 0 w 359"/>
                <a:gd name="T55" fmla="*/ 0 h 626"/>
                <a:gd name="T56" fmla="*/ 0 w 359"/>
                <a:gd name="T57" fmla="*/ 0 h 626"/>
                <a:gd name="T58" fmla="*/ 0 w 359"/>
                <a:gd name="T59" fmla="*/ 0 h 626"/>
                <a:gd name="T60" fmla="*/ 0 w 359"/>
                <a:gd name="T61" fmla="*/ 0 h 626"/>
                <a:gd name="T62" fmla="*/ 0 w 359"/>
                <a:gd name="T63" fmla="*/ 0 h 626"/>
                <a:gd name="T64" fmla="*/ 0 w 359"/>
                <a:gd name="T65" fmla="*/ 0 h 626"/>
                <a:gd name="T66" fmla="*/ 0 w 359"/>
                <a:gd name="T67" fmla="*/ 0 h 626"/>
                <a:gd name="T68" fmla="*/ 0 w 359"/>
                <a:gd name="T69" fmla="*/ 0 h 626"/>
                <a:gd name="T70" fmla="*/ 0 w 359"/>
                <a:gd name="T71" fmla="*/ 0 h 626"/>
                <a:gd name="T72" fmla="*/ 0 w 359"/>
                <a:gd name="T73" fmla="*/ 0 h 626"/>
                <a:gd name="T74" fmla="*/ 0 w 359"/>
                <a:gd name="T75" fmla="*/ 0 h 626"/>
                <a:gd name="T76" fmla="*/ 0 w 359"/>
                <a:gd name="T77" fmla="*/ 0 h 626"/>
                <a:gd name="T78" fmla="*/ 0 w 359"/>
                <a:gd name="T79" fmla="*/ 0 h 626"/>
                <a:gd name="T80" fmla="*/ 0 w 359"/>
                <a:gd name="T81" fmla="*/ 0 h 626"/>
                <a:gd name="T82" fmla="*/ 0 w 359"/>
                <a:gd name="T83" fmla="*/ 0 h 626"/>
                <a:gd name="T84" fmla="*/ 0 w 359"/>
                <a:gd name="T85" fmla="*/ 0 h 626"/>
                <a:gd name="T86" fmla="*/ 0 w 359"/>
                <a:gd name="T87" fmla="*/ 0 h 626"/>
                <a:gd name="T88" fmla="*/ 0 w 359"/>
                <a:gd name="T89" fmla="*/ 0 h 626"/>
                <a:gd name="T90" fmla="*/ 0 w 359"/>
                <a:gd name="T91" fmla="*/ 0 h 626"/>
                <a:gd name="T92" fmla="*/ 0 w 359"/>
                <a:gd name="T93" fmla="*/ 0 h 626"/>
                <a:gd name="T94" fmla="*/ 0 w 359"/>
                <a:gd name="T95" fmla="*/ 0 h 626"/>
                <a:gd name="T96" fmla="*/ 0 w 359"/>
                <a:gd name="T97" fmla="*/ 0 h 626"/>
                <a:gd name="T98" fmla="*/ 0 w 359"/>
                <a:gd name="T99" fmla="*/ 0 h 626"/>
                <a:gd name="T100" fmla="*/ 0 w 359"/>
                <a:gd name="T101" fmla="*/ 0 h 626"/>
                <a:gd name="T102" fmla="*/ 0 w 359"/>
                <a:gd name="T103" fmla="*/ 0 h 626"/>
                <a:gd name="T104" fmla="*/ 0 w 359"/>
                <a:gd name="T105" fmla="*/ 0 h 626"/>
                <a:gd name="T106" fmla="*/ 0 w 359"/>
                <a:gd name="T107" fmla="*/ 0 h 626"/>
                <a:gd name="T108" fmla="*/ 0 w 359"/>
                <a:gd name="T109" fmla="*/ 0 h 6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9"/>
                <a:gd name="T166" fmla="*/ 0 h 626"/>
                <a:gd name="T167" fmla="*/ 359 w 359"/>
                <a:gd name="T168" fmla="*/ 626 h 6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9" h="626">
                  <a:moveTo>
                    <a:pt x="169" y="423"/>
                  </a:moveTo>
                  <a:lnTo>
                    <a:pt x="177" y="416"/>
                  </a:lnTo>
                  <a:lnTo>
                    <a:pt x="186" y="388"/>
                  </a:lnTo>
                  <a:lnTo>
                    <a:pt x="190" y="370"/>
                  </a:lnTo>
                  <a:lnTo>
                    <a:pt x="191" y="353"/>
                  </a:lnTo>
                  <a:lnTo>
                    <a:pt x="191" y="330"/>
                  </a:lnTo>
                  <a:lnTo>
                    <a:pt x="202" y="321"/>
                  </a:lnTo>
                  <a:lnTo>
                    <a:pt x="209" y="319"/>
                  </a:lnTo>
                  <a:lnTo>
                    <a:pt x="194" y="273"/>
                  </a:lnTo>
                  <a:lnTo>
                    <a:pt x="222" y="264"/>
                  </a:lnTo>
                  <a:lnTo>
                    <a:pt x="218" y="222"/>
                  </a:lnTo>
                  <a:lnTo>
                    <a:pt x="241" y="225"/>
                  </a:lnTo>
                  <a:lnTo>
                    <a:pt x="245" y="222"/>
                  </a:lnTo>
                  <a:lnTo>
                    <a:pt x="251" y="218"/>
                  </a:lnTo>
                  <a:lnTo>
                    <a:pt x="252" y="209"/>
                  </a:lnTo>
                  <a:lnTo>
                    <a:pt x="268" y="206"/>
                  </a:lnTo>
                  <a:lnTo>
                    <a:pt x="268" y="194"/>
                  </a:lnTo>
                  <a:lnTo>
                    <a:pt x="289" y="194"/>
                  </a:lnTo>
                  <a:lnTo>
                    <a:pt x="289" y="183"/>
                  </a:lnTo>
                  <a:lnTo>
                    <a:pt x="359" y="183"/>
                  </a:lnTo>
                  <a:lnTo>
                    <a:pt x="359" y="174"/>
                  </a:lnTo>
                  <a:lnTo>
                    <a:pt x="303" y="174"/>
                  </a:lnTo>
                  <a:lnTo>
                    <a:pt x="303" y="162"/>
                  </a:lnTo>
                  <a:lnTo>
                    <a:pt x="279" y="171"/>
                  </a:lnTo>
                  <a:lnTo>
                    <a:pt x="233" y="171"/>
                  </a:lnTo>
                  <a:lnTo>
                    <a:pt x="235" y="162"/>
                  </a:lnTo>
                  <a:lnTo>
                    <a:pt x="235" y="151"/>
                  </a:lnTo>
                  <a:lnTo>
                    <a:pt x="233" y="141"/>
                  </a:lnTo>
                  <a:lnTo>
                    <a:pt x="231" y="135"/>
                  </a:lnTo>
                  <a:lnTo>
                    <a:pt x="227" y="125"/>
                  </a:lnTo>
                  <a:lnTo>
                    <a:pt x="171" y="94"/>
                  </a:lnTo>
                  <a:lnTo>
                    <a:pt x="191" y="62"/>
                  </a:lnTo>
                  <a:lnTo>
                    <a:pt x="196" y="61"/>
                  </a:lnTo>
                  <a:lnTo>
                    <a:pt x="187" y="43"/>
                  </a:lnTo>
                  <a:lnTo>
                    <a:pt x="187" y="35"/>
                  </a:lnTo>
                  <a:lnTo>
                    <a:pt x="186" y="27"/>
                  </a:lnTo>
                  <a:lnTo>
                    <a:pt x="182" y="20"/>
                  </a:lnTo>
                  <a:lnTo>
                    <a:pt x="178" y="13"/>
                  </a:lnTo>
                  <a:lnTo>
                    <a:pt x="173" y="8"/>
                  </a:lnTo>
                  <a:lnTo>
                    <a:pt x="166" y="4"/>
                  </a:lnTo>
                  <a:lnTo>
                    <a:pt x="159" y="1"/>
                  </a:lnTo>
                  <a:lnTo>
                    <a:pt x="151" y="0"/>
                  </a:lnTo>
                  <a:lnTo>
                    <a:pt x="143" y="0"/>
                  </a:lnTo>
                  <a:lnTo>
                    <a:pt x="135" y="1"/>
                  </a:lnTo>
                  <a:lnTo>
                    <a:pt x="128" y="5"/>
                  </a:lnTo>
                  <a:lnTo>
                    <a:pt x="121" y="8"/>
                  </a:lnTo>
                  <a:lnTo>
                    <a:pt x="116" y="15"/>
                  </a:lnTo>
                  <a:lnTo>
                    <a:pt x="111" y="20"/>
                  </a:lnTo>
                  <a:lnTo>
                    <a:pt x="108" y="28"/>
                  </a:lnTo>
                  <a:lnTo>
                    <a:pt x="107" y="36"/>
                  </a:lnTo>
                  <a:lnTo>
                    <a:pt x="107" y="43"/>
                  </a:lnTo>
                  <a:lnTo>
                    <a:pt x="104" y="50"/>
                  </a:lnTo>
                  <a:lnTo>
                    <a:pt x="104" y="58"/>
                  </a:lnTo>
                  <a:lnTo>
                    <a:pt x="117" y="71"/>
                  </a:lnTo>
                  <a:lnTo>
                    <a:pt x="116" y="89"/>
                  </a:lnTo>
                  <a:lnTo>
                    <a:pt x="32" y="118"/>
                  </a:lnTo>
                  <a:lnTo>
                    <a:pt x="26" y="127"/>
                  </a:lnTo>
                  <a:lnTo>
                    <a:pt x="22" y="136"/>
                  </a:lnTo>
                  <a:lnTo>
                    <a:pt x="18" y="144"/>
                  </a:lnTo>
                  <a:lnTo>
                    <a:pt x="15" y="155"/>
                  </a:lnTo>
                  <a:lnTo>
                    <a:pt x="15" y="164"/>
                  </a:lnTo>
                  <a:lnTo>
                    <a:pt x="4" y="168"/>
                  </a:lnTo>
                  <a:lnTo>
                    <a:pt x="0" y="178"/>
                  </a:lnTo>
                  <a:lnTo>
                    <a:pt x="1" y="187"/>
                  </a:lnTo>
                  <a:lnTo>
                    <a:pt x="0" y="197"/>
                  </a:lnTo>
                  <a:lnTo>
                    <a:pt x="0" y="205"/>
                  </a:lnTo>
                  <a:lnTo>
                    <a:pt x="1" y="214"/>
                  </a:lnTo>
                  <a:lnTo>
                    <a:pt x="57" y="225"/>
                  </a:lnTo>
                  <a:lnTo>
                    <a:pt x="38" y="246"/>
                  </a:lnTo>
                  <a:lnTo>
                    <a:pt x="55" y="271"/>
                  </a:lnTo>
                  <a:lnTo>
                    <a:pt x="36" y="306"/>
                  </a:lnTo>
                  <a:lnTo>
                    <a:pt x="43" y="312"/>
                  </a:lnTo>
                  <a:lnTo>
                    <a:pt x="38" y="322"/>
                  </a:lnTo>
                  <a:lnTo>
                    <a:pt x="62" y="334"/>
                  </a:lnTo>
                  <a:lnTo>
                    <a:pt x="70" y="432"/>
                  </a:lnTo>
                  <a:lnTo>
                    <a:pt x="84" y="438"/>
                  </a:lnTo>
                  <a:lnTo>
                    <a:pt x="85" y="453"/>
                  </a:lnTo>
                  <a:lnTo>
                    <a:pt x="90" y="463"/>
                  </a:lnTo>
                  <a:lnTo>
                    <a:pt x="96" y="470"/>
                  </a:lnTo>
                  <a:lnTo>
                    <a:pt x="108" y="479"/>
                  </a:lnTo>
                  <a:lnTo>
                    <a:pt x="104" y="493"/>
                  </a:lnTo>
                  <a:lnTo>
                    <a:pt x="116" y="543"/>
                  </a:lnTo>
                  <a:lnTo>
                    <a:pt x="121" y="549"/>
                  </a:lnTo>
                  <a:lnTo>
                    <a:pt x="129" y="558"/>
                  </a:lnTo>
                  <a:lnTo>
                    <a:pt x="123" y="566"/>
                  </a:lnTo>
                  <a:lnTo>
                    <a:pt x="117" y="576"/>
                  </a:lnTo>
                  <a:lnTo>
                    <a:pt x="116" y="585"/>
                  </a:lnTo>
                  <a:lnTo>
                    <a:pt x="117" y="591"/>
                  </a:lnTo>
                  <a:lnTo>
                    <a:pt x="119" y="599"/>
                  </a:lnTo>
                  <a:lnTo>
                    <a:pt x="116" y="603"/>
                  </a:lnTo>
                  <a:lnTo>
                    <a:pt x="115" y="607"/>
                  </a:lnTo>
                  <a:lnTo>
                    <a:pt x="115" y="613"/>
                  </a:lnTo>
                  <a:lnTo>
                    <a:pt x="116" y="618"/>
                  </a:lnTo>
                  <a:lnTo>
                    <a:pt x="119" y="622"/>
                  </a:lnTo>
                  <a:lnTo>
                    <a:pt x="124" y="626"/>
                  </a:lnTo>
                  <a:lnTo>
                    <a:pt x="131" y="626"/>
                  </a:lnTo>
                  <a:lnTo>
                    <a:pt x="138" y="625"/>
                  </a:lnTo>
                  <a:lnTo>
                    <a:pt x="142" y="622"/>
                  </a:lnTo>
                  <a:lnTo>
                    <a:pt x="143" y="618"/>
                  </a:lnTo>
                  <a:lnTo>
                    <a:pt x="146" y="613"/>
                  </a:lnTo>
                  <a:lnTo>
                    <a:pt x="156" y="597"/>
                  </a:lnTo>
                  <a:lnTo>
                    <a:pt x="160" y="586"/>
                  </a:lnTo>
                  <a:lnTo>
                    <a:pt x="162" y="580"/>
                  </a:lnTo>
                  <a:lnTo>
                    <a:pt x="160" y="576"/>
                  </a:lnTo>
                  <a:lnTo>
                    <a:pt x="159" y="571"/>
                  </a:lnTo>
                  <a:lnTo>
                    <a:pt x="154" y="566"/>
                  </a:lnTo>
                  <a:lnTo>
                    <a:pt x="154" y="554"/>
                  </a:lnTo>
                  <a:lnTo>
                    <a:pt x="162" y="544"/>
                  </a:lnTo>
                  <a:lnTo>
                    <a:pt x="170" y="531"/>
                  </a:lnTo>
                  <a:lnTo>
                    <a:pt x="169" y="423"/>
                  </a:lnTo>
                </a:path>
              </a:pathLst>
            </a:custGeom>
            <a:blipFill dpi="0" rotWithShape="0">
              <a:blip r:embed="rId6" cstate="print"/>
              <a:srcRect/>
              <a:stretch>
                <a:fillRect/>
              </a:stretch>
            </a:blipFill>
            <a:ln w="3175" cap="flat" cmpd="sng">
              <a:solidFill>
                <a:schemeClr val="tx1"/>
              </a:solidFill>
              <a:prstDash val="solid"/>
              <a:round/>
              <a:headEnd/>
              <a:tailEnd/>
            </a:ln>
          </p:spPr>
          <p:txBody>
            <a:bodyPr wrap="none" anchor="ctr"/>
            <a:lstStyle/>
            <a:p>
              <a:endParaRPr lang="en-US"/>
            </a:p>
          </p:txBody>
        </p:sp>
        <p:sp>
          <p:nvSpPr>
            <p:cNvPr id="17" name="Freeform 17"/>
            <p:cNvSpPr>
              <a:spLocks/>
            </p:cNvSpPr>
            <p:nvPr/>
          </p:nvSpPr>
          <p:spPr bwMode="auto">
            <a:xfrm rot="20222242" flipH="1">
              <a:off x="3129" y="1286"/>
              <a:ext cx="87" cy="1038"/>
            </a:xfrm>
            <a:custGeom>
              <a:avLst/>
              <a:gdLst>
                <a:gd name="T0" fmla="*/ 0 w 576"/>
                <a:gd name="T1" fmla="*/ 0 h 1776"/>
                <a:gd name="T2" fmla="*/ 0 w 576"/>
                <a:gd name="T3" fmla="*/ 1 h 1776"/>
                <a:gd name="T4" fmla="*/ 0 w 576"/>
                <a:gd name="T5" fmla="*/ 1 h 1776"/>
                <a:gd name="T6" fmla="*/ 0 w 576"/>
                <a:gd name="T7" fmla="*/ 1 h 1776"/>
                <a:gd name="T8" fmla="*/ 0 w 576"/>
                <a:gd name="T9" fmla="*/ 1 h 1776"/>
                <a:gd name="T10" fmla="*/ 0 w 576"/>
                <a:gd name="T11" fmla="*/ 1 h 1776"/>
                <a:gd name="T12" fmla="*/ 0 w 576"/>
                <a:gd name="T13" fmla="*/ 1 h 1776"/>
                <a:gd name="T14" fmla="*/ 0 w 576"/>
                <a:gd name="T15" fmla="*/ 1 h 1776"/>
                <a:gd name="T16" fmla="*/ 0 w 576"/>
                <a:gd name="T17" fmla="*/ 1 h 1776"/>
                <a:gd name="T18" fmla="*/ 0 w 576"/>
                <a:gd name="T19" fmla="*/ 1 h 1776"/>
                <a:gd name="T20" fmla="*/ 0 w 576"/>
                <a:gd name="T21" fmla="*/ 1 h 1776"/>
                <a:gd name="T22" fmla="*/ 0 w 576"/>
                <a:gd name="T23" fmla="*/ 2 h 17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6"/>
                <a:gd name="T37" fmla="*/ 0 h 1776"/>
                <a:gd name="T38" fmla="*/ 576 w 576"/>
                <a:gd name="T39" fmla="*/ 1776 h 17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6" h="1776">
                  <a:moveTo>
                    <a:pt x="576" y="0"/>
                  </a:moveTo>
                  <a:lnTo>
                    <a:pt x="432" y="240"/>
                  </a:lnTo>
                  <a:lnTo>
                    <a:pt x="576" y="240"/>
                  </a:lnTo>
                  <a:lnTo>
                    <a:pt x="336" y="624"/>
                  </a:lnTo>
                  <a:lnTo>
                    <a:pt x="480" y="624"/>
                  </a:lnTo>
                  <a:lnTo>
                    <a:pt x="240" y="960"/>
                  </a:lnTo>
                  <a:lnTo>
                    <a:pt x="336" y="960"/>
                  </a:lnTo>
                  <a:lnTo>
                    <a:pt x="144" y="1248"/>
                  </a:lnTo>
                  <a:lnTo>
                    <a:pt x="240" y="1248"/>
                  </a:lnTo>
                  <a:lnTo>
                    <a:pt x="48" y="1536"/>
                  </a:lnTo>
                  <a:lnTo>
                    <a:pt x="144" y="1536"/>
                  </a:lnTo>
                  <a:lnTo>
                    <a:pt x="0" y="1776"/>
                  </a:lnTo>
                </a:path>
              </a:pathLst>
            </a:custGeom>
            <a:noFill/>
            <a:ln w="19050" cap="flat" cmpd="sng">
              <a:solidFill>
                <a:srgbClr val="FF9900"/>
              </a:solidFill>
              <a:prstDash val="solid"/>
              <a:round/>
              <a:headEnd/>
              <a:tailEnd/>
            </a:ln>
          </p:spPr>
          <p:txBody>
            <a:bodyPr wrap="none" anchor="ctr"/>
            <a:lstStyle/>
            <a:p>
              <a:endParaRPr lang="en-US"/>
            </a:p>
          </p:txBody>
        </p:sp>
        <p:sp>
          <p:nvSpPr>
            <p:cNvPr id="18" name="Freeform 18"/>
            <p:cNvSpPr>
              <a:spLocks/>
            </p:cNvSpPr>
            <p:nvPr/>
          </p:nvSpPr>
          <p:spPr bwMode="auto">
            <a:xfrm rot="5349916" flipH="1" flipV="1">
              <a:off x="3582" y="2078"/>
              <a:ext cx="420" cy="762"/>
            </a:xfrm>
            <a:custGeom>
              <a:avLst/>
              <a:gdLst>
                <a:gd name="T0" fmla="*/ 9 w 576"/>
                <a:gd name="T1" fmla="*/ 0 h 1776"/>
                <a:gd name="T2" fmla="*/ 7 w 576"/>
                <a:gd name="T3" fmla="*/ 0 h 1776"/>
                <a:gd name="T4" fmla="*/ 9 w 576"/>
                <a:gd name="T5" fmla="*/ 0 h 1776"/>
                <a:gd name="T6" fmla="*/ 6 w 576"/>
                <a:gd name="T7" fmla="*/ 0 h 1776"/>
                <a:gd name="T8" fmla="*/ 8 w 576"/>
                <a:gd name="T9" fmla="*/ 0 h 1776"/>
                <a:gd name="T10" fmla="*/ 4 w 576"/>
                <a:gd name="T11" fmla="*/ 0 h 1776"/>
                <a:gd name="T12" fmla="*/ 6 w 576"/>
                <a:gd name="T13" fmla="*/ 0 h 1776"/>
                <a:gd name="T14" fmla="*/ 3 w 576"/>
                <a:gd name="T15" fmla="*/ 0 h 1776"/>
                <a:gd name="T16" fmla="*/ 4 w 576"/>
                <a:gd name="T17" fmla="*/ 0 h 1776"/>
                <a:gd name="T18" fmla="*/ 1 w 576"/>
                <a:gd name="T19" fmla="*/ 0 h 1776"/>
                <a:gd name="T20" fmla="*/ 3 w 576"/>
                <a:gd name="T21" fmla="*/ 0 h 1776"/>
                <a:gd name="T22" fmla="*/ 0 w 576"/>
                <a:gd name="T23" fmla="*/ 0 h 17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6"/>
                <a:gd name="T37" fmla="*/ 0 h 1776"/>
                <a:gd name="T38" fmla="*/ 576 w 576"/>
                <a:gd name="T39" fmla="*/ 1776 h 17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6" h="1776">
                  <a:moveTo>
                    <a:pt x="576" y="0"/>
                  </a:moveTo>
                  <a:lnTo>
                    <a:pt x="432" y="240"/>
                  </a:lnTo>
                  <a:lnTo>
                    <a:pt x="576" y="240"/>
                  </a:lnTo>
                  <a:lnTo>
                    <a:pt x="336" y="624"/>
                  </a:lnTo>
                  <a:lnTo>
                    <a:pt x="480" y="624"/>
                  </a:lnTo>
                  <a:lnTo>
                    <a:pt x="240" y="960"/>
                  </a:lnTo>
                  <a:lnTo>
                    <a:pt x="336" y="960"/>
                  </a:lnTo>
                  <a:lnTo>
                    <a:pt x="144" y="1248"/>
                  </a:lnTo>
                  <a:lnTo>
                    <a:pt x="240" y="1248"/>
                  </a:lnTo>
                  <a:lnTo>
                    <a:pt x="48" y="1536"/>
                  </a:lnTo>
                  <a:lnTo>
                    <a:pt x="144" y="1536"/>
                  </a:lnTo>
                  <a:lnTo>
                    <a:pt x="0" y="1776"/>
                  </a:lnTo>
                </a:path>
              </a:pathLst>
            </a:custGeom>
            <a:noFill/>
            <a:ln w="19050" cap="flat" cmpd="sng">
              <a:solidFill>
                <a:srgbClr val="FF9900"/>
              </a:solidFill>
              <a:prstDash val="solid"/>
              <a:round/>
              <a:headEnd/>
              <a:tailEnd/>
            </a:ln>
          </p:spPr>
          <p:txBody>
            <a:bodyPr wrap="none" anchor="ctr"/>
            <a:lstStyle/>
            <a:p>
              <a:endParaRPr lang="en-US"/>
            </a:p>
          </p:txBody>
        </p:sp>
        <p:sp>
          <p:nvSpPr>
            <p:cNvPr id="19" name="Rectangle 19"/>
            <p:cNvSpPr>
              <a:spLocks noChangeArrowheads="1"/>
            </p:cNvSpPr>
            <p:nvPr/>
          </p:nvSpPr>
          <p:spPr bwMode="auto">
            <a:xfrm>
              <a:off x="3701" y="1739"/>
              <a:ext cx="552" cy="591"/>
            </a:xfrm>
            <a:prstGeom prst="rect">
              <a:avLst/>
            </a:prstGeom>
            <a:solidFill>
              <a:srgbClr val="FCFEB9"/>
            </a:solidFill>
            <a:ln w="9525">
              <a:solidFill>
                <a:srgbClr val="B2B2B2"/>
              </a:solidFill>
              <a:miter lim="800000"/>
              <a:headEnd/>
              <a:tailEnd/>
            </a:ln>
          </p:spPr>
          <p:txBody>
            <a:bodyPr wrap="none" anchor="ctr"/>
            <a:lstStyle/>
            <a:p>
              <a:pPr eaLnBrk="0" hangingPunct="0"/>
              <a:endParaRPr lang="en-US" sz="1400" u="sng">
                <a:latin typeface="Calibri" pitchFamily="34" charset="0"/>
              </a:endParaRPr>
            </a:p>
          </p:txBody>
        </p:sp>
        <p:sp>
          <p:nvSpPr>
            <p:cNvPr id="20" name="AutoShape 20"/>
            <p:cNvSpPr>
              <a:spLocks noChangeArrowheads="1"/>
            </p:cNvSpPr>
            <p:nvPr/>
          </p:nvSpPr>
          <p:spPr bwMode="auto">
            <a:xfrm rot="-26693">
              <a:off x="3976" y="1769"/>
              <a:ext cx="147" cy="129"/>
            </a:xfrm>
            <a:prstGeom prst="flowChartDecision">
              <a:avLst/>
            </a:prstGeom>
            <a:solidFill>
              <a:srgbClr val="FF3300"/>
            </a:solidFill>
            <a:ln w="28575">
              <a:solidFill>
                <a:srgbClr val="B2B2B2"/>
              </a:solidFill>
              <a:miter lim="800000"/>
              <a:headEnd/>
              <a:tailEnd/>
            </a:ln>
          </p:spPr>
          <p:txBody>
            <a:bodyPr wrap="none" anchor="ctr"/>
            <a:lstStyle/>
            <a:p>
              <a:endParaRPr lang="en-US">
                <a:latin typeface="Calibri" pitchFamily="34" charset="0"/>
              </a:endParaRPr>
            </a:p>
          </p:txBody>
        </p:sp>
        <p:grpSp>
          <p:nvGrpSpPr>
            <p:cNvPr id="21" name="Group 21"/>
            <p:cNvGrpSpPr>
              <a:grpSpLocks/>
            </p:cNvGrpSpPr>
            <p:nvPr/>
          </p:nvGrpSpPr>
          <p:grpSpPr bwMode="auto">
            <a:xfrm>
              <a:off x="3745" y="1862"/>
              <a:ext cx="146" cy="127"/>
              <a:chOff x="1921" y="1785"/>
              <a:chExt cx="242" cy="241"/>
            </a:xfrm>
          </p:grpSpPr>
          <p:sp>
            <p:nvSpPr>
              <p:cNvPr id="228" name="AutoShape 22"/>
              <p:cNvSpPr>
                <a:spLocks noChangeArrowheads="1"/>
              </p:cNvSpPr>
              <p:nvPr/>
            </p:nvSpPr>
            <p:spPr bwMode="auto">
              <a:xfrm rot="-26693">
                <a:off x="1921" y="1785"/>
                <a:ext cx="242" cy="241"/>
              </a:xfrm>
              <a:prstGeom prst="flowChartDecision">
                <a:avLst/>
              </a:prstGeom>
              <a:solidFill>
                <a:srgbClr val="FF3300"/>
              </a:solidFill>
              <a:ln w="28575">
                <a:solidFill>
                  <a:srgbClr val="B2B2B2"/>
                </a:solidFill>
                <a:miter lim="800000"/>
                <a:headEnd/>
                <a:tailEnd/>
              </a:ln>
            </p:spPr>
            <p:txBody>
              <a:bodyPr wrap="none" anchor="ctr"/>
              <a:lstStyle/>
              <a:p>
                <a:endParaRPr lang="en-US">
                  <a:latin typeface="Calibri" pitchFamily="34" charset="0"/>
                </a:endParaRPr>
              </a:p>
            </p:txBody>
          </p:sp>
          <p:sp>
            <p:nvSpPr>
              <p:cNvPr id="229" name="Oval 23"/>
              <p:cNvSpPr>
                <a:spLocks noChangeArrowheads="1"/>
              </p:cNvSpPr>
              <p:nvPr/>
            </p:nvSpPr>
            <p:spPr bwMode="auto">
              <a:xfrm>
                <a:off x="2014" y="1875"/>
                <a:ext cx="56" cy="56"/>
              </a:xfrm>
              <a:prstGeom prst="ellipse">
                <a:avLst/>
              </a:prstGeom>
              <a:solidFill>
                <a:srgbClr val="FF3300"/>
              </a:solidFill>
              <a:ln w="9525">
                <a:solidFill>
                  <a:srgbClr val="B2B2B2"/>
                </a:solidFill>
                <a:round/>
                <a:headEnd/>
                <a:tailEnd/>
              </a:ln>
            </p:spPr>
            <p:txBody>
              <a:bodyPr wrap="none" anchor="ctr"/>
              <a:lstStyle/>
              <a:p>
                <a:endParaRPr lang="en-US">
                  <a:latin typeface="Calibri" pitchFamily="34" charset="0"/>
                </a:endParaRPr>
              </a:p>
            </p:txBody>
          </p:sp>
        </p:grpSp>
        <p:sp>
          <p:nvSpPr>
            <p:cNvPr id="22" name="Freeform 24"/>
            <p:cNvSpPr>
              <a:spLocks/>
            </p:cNvSpPr>
            <p:nvPr/>
          </p:nvSpPr>
          <p:spPr bwMode="auto">
            <a:xfrm>
              <a:off x="3480" y="2210"/>
              <a:ext cx="546" cy="183"/>
            </a:xfrm>
            <a:custGeom>
              <a:avLst/>
              <a:gdLst>
                <a:gd name="T0" fmla="*/ 0 w 987"/>
                <a:gd name="T1" fmla="*/ 0 h 718"/>
                <a:gd name="T2" fmla="*/ 1 w 987"/>
                <a:gd name="T3" fmla="*/ 0 h 718"/>
                <a:gd name="T4" fmla="*/ 1 w 987"/>
                <a:gd name="T5" fmla="*/ 0 h 718"/>
                <a:gd name="T6" fmla="*/ 0 60000 65536"/>
                <a:gd name="T7" fmla="*/ 0 60000 65536"/>
                <a:gd name="T8" fmla="*/ 0 60000 65536"/>
                <a:gd name="T9" fmla="*/ 0 w 987"/>
                <a:gd name="T10" fmla="*/ 0 h 718"/>
                <a:gd name="T11" fmla="*/ 987 w 987"/>
                <a:gd name="T12" fmla="*/ 718 h 718"/>
              </a:gdLst>
              <a:ahLst/>
              <a:cxnLst>
                <a:cxn ang="T6">
                  <a:pos x="T0" y="T1"/>
                </a:cxn>
                <a:cxn ang="T7">
                  <a:pos x="T2" y="T3"/>
                </a:cxn>
                <a:cxn ang="T8">
                  <a:pos x="T4" y="T5"/>
                </a:cxn>
              </a:cxnLst>
              <a:rect l="T9" t="T10" r="T11" b="T12"/>
              <a:pathLst>
                <a:path w="987" h="718">
                  <a:moveTo>
                    <a:pt x="0" y="718"/>
                  </a:moveTo>
                  <a:cubicBezTo>
                    <a:pt x="229" y="464"/>
                    <a:pt x="458" y="210"/>
                    <a:pt x="622" y="105"/>
                  </a:cubicBezTo>
                  <a:cubicBezTo>
                    <a:pt x="786" y="0"/>
                    <a:pt x="926" y="90"/>
                    <a:pt x="987" y="87"/>
                  </a:cubicBezTo>
                </a:path>
              </a:pathLst>
            </a:custGeom>
            <a:noFill/>
            <a:ln w="19050" cap="flat" cmpd="sng">
              <a:solidFill>
                <a:srgbClr val="CC3399"/>
              </a:solidFill>
              <a:prstDash val="solid"/>
              <a:round/>
              <a:headEnd type="none" w="med" len="med"/>
              <a:tailEnd type="triangle" w="med" len="med"/>
            </a:ln>
          </p:spPr>
          <p:txBody>
            <a:bodyPr wrap="none" anchor="ctr"/>
            <a:lstStyle/>
            <a:p>
              <a:endParaRPr lang="en-US"/>
            </a:p>
          </p:txBody>
        </p:sp>
        <p:sp>
          <p:nvSpPr>
            <p:cNvPr id="23" name="Text Box 25"/>
            <p:cNvSpPr txBox="1">
              <a:spLocks noChangeArrowheads="1"/>
            </p:cNvSpPr>
            <p:nvPr/>
          </p:nvSpPr>
          <p:spPr bwMode="auto">
            <a:xfrm>
              <a:off x="3750" y="1962"/>
              <a:ext cx="166" cy="289"/>
            </a:xfrm>
            <a:prstGeom prst="rect">
              <a:avLst/>
            </a:prstGeom>
            <a:noFill/>
            <a:ln w="9525">
              <a:noFill/>
              <a:miter lim="800000"/>
              <a:headEnd/>
              <a:tailEnd/>
            </a:ln>
          </p:spPr>
          <p:txBody>
            <a:bodyPr>
              <a:spAutoFit/>
            </a:bodyPr>
            <a:lstStyle/>
            <a:p>
              <a:pPr eaLnBrk="0" hangingPunct="0">
                <a:spcBef>
                  <a:spcPct val="50000"/>
                </a:spcBef>
              </a:pPr>
              <a:endParaRPr lang="en-US" sz="1400">
                <a:latin typeface="Calibri" pitchFamily="34" charset="0"/>
              </a:endParaRPr>
            </a:p>
          </p:txBody>
        </p:sp>
        <p:sp>
          <p:nvSpPr>
            <p:cNvPr id="24" name="Text Box 26"/>
            <p:cNvSpPr txBox="1">
              <a:spLocks noChangeArrowheads="1"/>
            </p:cNvSpPr>
            <p:nvPr/>
          </p:nvSpPr>
          <p:spPr bwMode="auto">
            <a:xfrm>
              <a:off x="2376" y="1564"/>
              <a:ext cx="596" cy="231"/>
            </a:xfrm>
            <a:prstGeom prst="rect">
              <a:avLst/>
            </a:prstGeom>
            <a:noFill/>
            <a:ln w="9525">
              <a:noFill/>
              <a:miter lim="800000"/>
              <a:headEnd/>
              <a:tailEnd/>
            </a:ln>
          </p:spPr>
          <p:txBody>
            <a:bodyPr>
              <a:spAutoFit/>
            </a:bodyPr>
            <a:lstStyle/>
            <a:p>
              <a:pPr eaLnBrk="0" hangingPunct="0">
                <a:spcBef>
                  <a:spcPct val="50000"/>
                </a:spcBef>
              </a:pPr>
              <a:r>
                <a:rPr lang="en-US" sz="1000">
                  <a:latin typeface="Calibri" pitchFamily="34" charset="0"/>
                </a:rPr>
                <a:t>JDAM</a:t>
              </a:r>
            </a:p>
          </p:txBody>
        </p:sp>
        <p:grpSp>
          <p:nvGrpSpPr>
            <p:cNvPr id="25" name="Group 27"/>
            <p:cNvGrpSpPr>
              <a:grpSpLocks/>
            </p:cNvGrpSpPr>
            <p:nvPr/>
          </p:nvGrpSpPr>
          <p:grpSpPr bwMode="auto">
            <a:xfrm>
              <a:off x="2419" y="1454"/>
              <a:ext cx="402" cy="166"/>
              <a:chOff x="227" y="2729"/>
              <a:chExt cx="2462" cy="1400"/>
            </a:xfrm>
          </p:grpSpPr>
          <p:grpSp>
            <p:nvGrpSpPr>
              <p:cNvPr id="170" name="Group 28"/>
              <p:cNvGrpSpPr>
                <a:grpSpLocks/>
              </p:cNvGrpSpPr>
              <p:nvPr/>
            </p:nvGrpSpPr>
            <p:grpSpPr bwMode="auto">
              <a:xfrm>
                <a:off x="1239" y="2729"/>
                <a:ext cx="712" cy="655"/>
                <a:chOff x="1239" y="2729"/>
                <a:chExt cx="712" cy="655"/>
              </a:xfrm>
            </p:grpSpPr>
            <p:grpSp>
              <p:nvGrpSpPr>
                <p:cNvPr id="214" name="Group 29"/>
                <p:cNvGrpSpPr>
                  <a:grpSpLocks/>
                </p:cNvGrpSpPr>
                <p:nvPr/>
              </p:nvGrpSpPr>
              <p:grpSpPr bwMode="auto">
                <a:xfrm>
                  <a:off x="1239" y="2809"/>
                  <a:ext cx="616" cy="575"/>
                  <a:chOff x="1239" y="2809"/>
                  <a:chExt cx="616" cy="575"/>
                </a:xfrm>
              </p:grpSpPr>
              <p:sp>
                <p:nvSpPr>
                  <p:cNvPr id="220" name="Freeform 30"/>
                  <p:cNvSpPr>
                    <a:spLocks/>
                  </p:cNvSpPr>
                  <p:nvPr/>
                </p:nvSpPr>
                <p:spPr bwMode="auto">
                  <a:xfrm>
                    <a:off x="1382" y="2833"/>
                    <a:ext cx="466" cy="551"/>
                  </a:xfrm>
                  <a:custGeom>
                    <a:avLst/>
                    <a:gdLst>
                      <a:gd name="T0" fmla="*/ 0 w 466"/>
                      <a:gd name="T1" fmla="*/ 424 h 551"/>
                      <a:gd name="T2" fmla="*/ 342 w 466"/>
                      <a:gd name="T3" fmla="*/ 0 h 551"/>
                      <a:gd name="T4" fmla="*/ 465 w 466"/>
                      <a:gd name="T5" fmla="*/ 43 h 551"/>
                      <a:gd name="T6" fmla="*/ 367 w 466"/>
                      <a:gd name="T7" fmla="*/ 527 h 551"/>
                      <a:gd name="T8" fmla="*/ 100 w 466"/>
                      <a:gd name="T9" fmla="*/ 550 h 551"/>
                      <a:gd name="T10" fmla="*/ 0 w 466"/>
                      <a:gd name="T11" fmla="*/ 424 h 551"/>
                      <a:gd name="T12" fmla="*/ 0 60000 65536"/>
                      <a:gd name="T13" fmla="*/ 0 60000 65536"/>
                      <a:gd name="T14" fmla="*/ 0 60000 65536"/>
                      <a:gd name="T15" fmla="*/ 0 60000 65536"/>
                      <a:gd name="T16" fmla="*/ 0 60000 65536"/>
                      <a:gd name="T17" fmla="*/ 0 60000 65536"/>
                      <a:gd name="T18" fmla="*/ 0 w 466"/>
                      <a:gd name="T19" fmla="*/ 0 h 551"/>
                      <a:gd name="T20" fmla="*/ 466 w 466"/>
                      <a:gd name="T21" fmla="*/ 551 h 551"/>
                    </a:gdLst>
                    <a:ahLst/>
                    <a:cxnLst>
                      <a:cxn ang="T12">
                        <a:pos x="T0" y="T1"/>
                      </a:cxn>
                      <a:cxn ang="T13">
                        <a:pos x="T2" y="T3"/>
                      </a:cxn>
                      <a:cxn ang="T14">
                        <a:pos x="T4" y="T5"/>
                      </a:cxn>
                      <a:cxn ang="T15">
                        <a:pos x="T6" y="T7"/>
                      </a:cxn>
                      <a:cxn ang="T16">
                        <a:pos x="T8" y="T9"/>
                      </a:cxn>
                      <a:cxn ang="T17">
                        <a:pos x="T10" y="T11"/>
                      </a:cxn>
                    </a:cxnLst>
                    <a:rect l="T18" t="T19" r="T20" b="T21"/>
                    <a:pathLst>
                      <a:path w="466" h="551">
                        <a:moveTo>
                          <a:pt x="0" y="424"/>
                        </a:moveTo>
                        <a:lnTo>
                          <a:pt x="342" y="0"/>
                        </a:lnTo>
                        <a:lnTo>
                          <a:pt x="465" y="43"/>
                        </a:lnTo>
                        <a:lnTo>
                          <a:pt x="367" y="527"/>
                        </a:lnTo>
                        <a:lnTo>
                          <a:pt x="100" y="550"/>
                        </a:lnTo>
                        <a:lnTo>
                          <a:pt x="0" y="424"/>
                        </a:lnTo>
                      </a:path>
                    </a:pathLst>
                  </a:custGeom>
                  <a:solidFill>
                    <a:srgbClr val="3333CC"/>
                  </a:solidFill>
                  <a:ln w="12700" cap="rnd" cmpd="sng">
                    <a:solidFill>
                      <a:schemeClr val="tx1"/>
                    </a:solidFill>
                    <a:prstDash val="solid"/>
                    <a:round/>
                    <a:headEnd/>
                    <a:tailEnd/>
                  </a:ln>
                </p:spPr>
                <p:txBody>
                  <a:bodyPr/>
                  <a:lstStyle/>
                  <a:p>
                    <a:endParaRPr lang="en-US"/>
                  </a:p>
                </p:txBody>
              </p:sp>
              <p:sp>
                <p:nvSpPr>
                  <p:cNvPr id="221" name="Freeform 31"/>
                  <p:cNvSpPr>
                    <a:spLocks/>
                  </p:cNvSpPr>
                  <p:nvPr/>
                </p:nvSpPr>
                <p:spPr bwMode="auto">
                  <a:xfrm>
                    <a:off x="1239" y="2809"/>
                    <a:ext cx="504" cy="453"/>
                  </a:xfrm>
                  <a:custGeom>
                    <a:avLst/>
                    <a:gdLst>
                      <a:gd name="T0" fmla="*/ 161 w 504"/>
                      <a:gd name="T1" fmla="*/ 452 h 453"/>
                      <a:gd name="T2" fmla="*/ 503 w 504"/>
                      <a:gd name="T3" fmla="*/ 29 h 453"/>
                      <a:gd name="T4" fmla="*/ 420 w 504"/>
                      <a:gd name="T5" fmla="*/ 0 h 453"/>
                      <a:gd name="T6" fmla="*/ 0 w 504"/>
                      <a:gd name="T7" fmla="*/ 402 h 453"/>
                      <a:gd name="T8" fmla="*/ 161 w 504"/>
                      <a:gd name="T9" fmla="*/ 452 h 453"/>
                      <a:gd name="T10" fmla="*/ 0 60000 65536"/>
                      <a:gd name="T11" fmla="*/ 0 60000 65536"/>
                      <a:gd name="T12" fmla="*/ 0 60000 65536"/>
                      <a:gd name="T13" fmla="*/ 0 60000 65536"/>
                      <a:gd name="T14" fmla="*/ 0 60000 65536"/>
                      <a:gd name="T15" fmla="*/ 0 w 504"/>
                      <a:gd name="T16" fmla="*/ 0 h 453"/>
                      <a:gd name="T17" fmla="*/ 504 w 504"/>
                      <a:gd name="T18" fmla="*/ 453 h 453"/>
                    </a:gdLst>
                    <a:ahLst/>
                    <a:cxnLst>
                      <a:cxn ang="T10">
                        <a:pos x="T0" y="T1"/>
                      </a:cxn>
                      <a:cxn ang="T11">
                        <a:pos x="T2" y="T3"/>
                      </a:cxn>
                      <a:cxn ang="T12">
                        <a:pos x="T4" y="T5"/>
                      </a:cxn>
                      <a:cxn ang="T13">
                        <a:pos x="T6" y="T7"/>
                      </a:cxn>
                      <a:cxn ang="T14">
                        <a:pos x="T8" y="T9"/>
                      </a:cxn>
                    </a:cxnLst>
                    <a:rect l="T15" t="T16" r="T17" b="T18"/>
                    <a:pathLst>
                      <a:path w="504" h="453">
                        <a:moveTo>
                          <a:pt x="161" y="452"/>
                        </a:moveTo>
                        <a:lnTo>
                          <a:pt x="503" y="29"/>
                        </a:lnTo>
                        <a:lnTo>
                          <a:pt x="420" y="0"/>
                        </a:lnTo>
                        <a:lnTo>
                          <a:pt x="0" y="402"/>
                        </a:lnTo>
                        <a:lnTo>
                          <a:pt x="161" y="452"/>
                        </a:lnTo>
                      </a:path>
                    </a:pathLst>
                  </a:custGeom>
                  <a:solidFill>
                    <a:srgbClr val="3333CC"/>
                  </a:solidFill>
                  <a:ln w="12700" cap="rnd" cmpd="sng">
                    <a:solidFill>
                      <a:schemeClr val="tx1"/>
                    </a:solidFill>
                    <a:prstDash val="solid"/>
                    <a:round/>
                    <a:headEnd/>
                    <a:tailEnd/>
                  </a:ln>
                </p:spPr>
                <p:txBody>
                  <a:bodyPr/>
                  <a:lstStyle/>
                  <a:p>
                    <a:endParaRPr lang="en-US"/>
                  </a:p>
                </p:txBody>
              </p:sp>
              <p:sp>
                <p:nvSpPr>
                  <p:cNvPr id="222" name="Freeform 32"/>
                  <p:cNvSpPr>
                    <a:spLocks/>
                  </p:cNvSpPr>
                  <p:nvPr/>
                </p:nvSpPr>
                <p:spPr bwMode="auto">
                  <a:xfrm>
                    <a:off x="1402" y="2833"/>
                    <a:ext cx="358" cy="442"/>
                  </a:xfrm>
                  <a:custGeom>
                    <a:avLst/>
                    <a:gdLst>
                      <a:gd name="T0" fmla="*/ 347 w 358"/>
                      <a:gd name="T1" fmla="*/ 2 h 442"/>
                      <a:gd name="T2" fmla="*/ 0 w 358"/>
                      <a:gd name="T3" fmla="*/ 424 h 442"/>
                      <a:gd name="T4" fmla="*/ 4 w 358"/>
                      <a:gd name="T5" fmla="*/ 441 h 442"/>
                      <a:gd name="T6" fmla="*/ 357 w 358"/>
                      <a:gd name="T7" fmla="*/ 0 h 442"/>
                      <a:gd name="T8" fmla="*/ 347 w 358"/>
                      <a:gd name="T9" fmla="*/ 2 h 442"/>
                      <a:gd name="T10" fmla="*/ 0 60000 65536"/>
                      <a:gd name="T11" fmla="*/ 0 60000 65536"/>
                      <a:gd name="T12" fmla="*/ 0 60000 65536"/>
                      <a:gd name="T13" fmla="*/ 0 60000 65536"/>
                      <a:gd name="T14" fmla="*/ 0 60000 65536"/>
                      <a:gd name="T15" fmla="*/ 0 w 358"/>
                      <a:gd name="T16" fmla="*/ 0 h 442"/>
                      <a:gd name="T17" fmla="*/ 358 w 358"/>
                      <a:gd name="T18" fmla="*/ 442 h 442"/>
                    </a:gdLst>
                    <a:ahLst/>
                    <a:cxnLst>
                      <a:cxn ang="T10">
                        <a:pos x="T0" y="T1"/>
                      </a:cxn>
                      <a:cxn ang="T11">
                        <a:pos x="T2" y="T3"/>
                      </a:cxn>
                      <a:cxn ang="T12">
                        <a:pos x="T4" y="T5"/>
                      </a:cxn>
                      <a:cxn ang="T13">
                        <a:pos x="T6" y="T7"/>
                      </a:cxn>
                      <a:cxn ang="T14">
                        <a:pos x="T8" y="T9"/>
                      </a:cxn>
                    </a:cxnLst>
                    <a:rect l="T15" t="T16" r="T17" b="T18"/>
                    <a:pathLst>
                      <a:path w="358" h="442">
                        <a:moveTo>
                          <a:pt x="347" y="2"/>
                        </a:moveTo>
                        <a:lnTo>
                          <a:pt x="0" y="424"/>
                        </a:lnTo>
                        <a:lnTo>
                          <a:pt x="4" y="441"/>
                        </a:lnTo>
                        <a:lnTo>
                          <a:pt x="357" y="0"/>
                        </a:lnTo>
                        <a:lnTo>
                          <a:pt x="347" y="2"/>
                        </a:lnTo>
                      </a:path>
                    </a:pathLst>
                  </a:custGeom>
                  <a:solidFill>
                    <a:srgbClr val="3333CC"/>
                  </a:solidFill>
                  <a:ln w="12700" cap="rnd" cmpd="sng">
                    <a:solidFill>
                      <a:schemeClr val="tx1"/>
                    </a:solidFill>
                    <a:prstDash val="solid"/>
                    <a:round/>
                    <a:headEnd/>
                    <a:tailEnd/>
                  </a:ln>
                </p:spPr>
                <p:txBody>
                  <a:bodyPr/>
                  <a:lstStyle/>
                  <a:p>
                    <a:endParaRPr lang="en-US"/>
                  </a:p>
                </p:txBody>
              </p:sp>
              <p:grpSp>
                <p:nvGrpSpPr>
                  <p:cNvPr id="223" name="Group 33"/>
                  <p:cNvGrpSpPr>
                    <a:grpSpLocks/>
                  </p:cNvGrpSpPr>
                  <p:nvPr/>
                </p:nvGrpSpPr>
                <p:grpSpPr bwMode="auto">
                  <a:xfrm>
                    <a:off x="1330" y="2872"/>
                    <a:ext cx="342" cy="323"/>
                    <a:chOff x="1330" y="2872"/>
                    <a:chExt cx="342" cy="323"/>
                  </a:xfrm>
                </p:grpSpPr>
                <p:sp>
                  <p:nvSpPr>
                    <p:cNvPr id="225" name="Line 34"/>
                    <p:cNvSpPr>
                      <a:spLocks noChangeShapeType="1"/>
                    </p:cNvSpPr>
                    <p:nvPr/>
                  </p:nvSpPr>
                  <p:spPr bwMode="auto">
                    <a:xfrm flipH="1" flipV="1">
                      <a:off x="1592" y="2872"/>
                      <a:ext cx="80" cy="41"/>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26" name="Line 35"/>
                    <p:cNvSpPr>
                      <a:spLocks noChangeShapeType="1"/>
                    </p:cNvSpPr>
                    <p:nvPr/>
                  </p:nvSpPr>
                  <p:spPr bwMode="auto">
                    <a:xfrm flipH="1" flipV="1">
                      <a:off x="1482" y="2994"/>
                      <a:ext cx="85" cy="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27" name="Line 36"/>
                    <p:cNvSpPr>
                      <a:spLocks noChangeShapeType="1"/>
                    </p:cNvSpPr>
                    <p:nvPr/>
                  </p:nvSpPr>
                  <p:spPr bwMode="auto">
                    <a:xfrm flipH="1" flipV="1">
                      <a:off x="1330" y="3138"/>
                      <a:ext cx="106" cy="57"/>
                    </a:xfrm>
                    <a:prstGeom prst="line">
                      <a:avLst/>
                    </a:prstGeom>
                    <a:noFill/>
                    <a:ln w="12700">
                      <a:solidFill>
                        <a:schemeClr val="tx1"/>
                      </a:solidFill>
                      <a:round/>
                      <a:headEnd type="none" w="sm" len="sm"/>
                      <a:tailEnd type="none" w="sm" len="sm"/>
                    </a:ln>
                  </p:spPr>
                  <p:txBody>
                    <a:bodyPr wrap="none" anchor="ctr"/>
                    <a:lstStyle/>
                    <a:p>
                      <a:endParaRPr lang="en-US"/>
                    </a:p>
                  </p:txBody>
                </p:sp>
              </p:grpSp>
              <p:sp>
                <p:nvSpPr>
                  <p:cNvPr id="224" name="Freeform 37"/>
                  <p:cNvSpPr>
                    <a:spLocks/>
                  </p:cNvSpPr>
                  <p:nvPr/>
                </p:nvSpPr>
                <p:spPr bwMode="auto">
                  <a:xfrm>
                    <a:off x="1762" y="2870"/>
                    <a:ext cx="93" cy="460"/>
                  </a:xfrm>
                  <a:custGeom>
                    <a:avLst/>
                    <a:gdLst>
                      <a:gd name="T0" fmla="*/ 92 w 93"/>
                      <a:gd name="T1" fmla="*/ 12 h 460"/>
                      <a:gd name="T2" fmla="*/ 13 w 93"/>
                      <a:gd name="T3" fmla="*/ 459 h 460"/>
                      <a:gd name="T4" fmla="*/ 0 w 93"/>
                      <a:gd name="T5" fmla="*/ 455 h 460"/>
                      <a:gd name="T6" fmla="*/ 82 w 93"/>
                      <a:gd name="T7" fmla="*/ 0 h 460"/>
                      <a:gd name="T8" fmla="*/ 92 w 93"/>
                      <a:gd name="T9" fmla="*/ 12 h 460"/>
                      <a:gd name="T10" fmla="*/ 0 60000 65536"/>
                      <a:gd name="T11" fmla="*/ 0 60000 65536"/>
                      <a:gd name="T12" fmla="*/ 0 60000 65536"/>
                      <a:gd name="T13" fmla="*/ 0 60000 65536"/>
                      <a:gd name="T14" fmla="*/ 0 60000 65536"/>
                      <a:gd name="T15" fmla="*/ 0 w 93"/>
                      <a:gd name="T16" fmla="*/ 0 h 460"/>
                      <a:gd name="T17" fmla="*/ 93 w 93"/>
                      <a:gd name="T18" fmla="*/ 460 h 460"/>
                    </a:gdLst>
                    <a:ahLst/>
                    <a:cxnLst>
                      <a:cxn ang="T10">
                        <a:pos x="T0" y="T1"/>
                      </a:cxn>
                      <a:cxn ang="T11">
                        <a:pos x="T2" y="T3"/>
                      </a:cxn>
                      <a:cxn ang="T12">
                        <a:pos x="T4" y="T5"/>
                      </a:cxn>
                      <a:cxn ang="T13">
                        <a:pos x="T6" y="T7"/>
                      </a:cxn>
                      <a:cxn ang="T14">
                        <a:pos x="T8" y="T9"/>
                      </a:cxn>
                    </a:cxnLst>
                    <a:rect l="T15" t="T16" r="T17" b="T18"/>
                    <a:pathLst>
                      <a:path w="93" h="460">
                        <a:moveTo>
                          <a:pt x="92" y="12"/>
                        </a:moveTo>
                        <a:lnTo>
                          <a:pt x="13" y="459"/>
                        </a:lnTo>
                        <a:lnTo>
                          <a:pt x="0" y="455"/>
                        </a:lnTo>
                        <a:lnTo>
                          <a:pt x="82" y="0"/>
                        </a:lnTo>
                        <a:lnTo>
                          <a:pt x="92" y="12"/>
                        </a:lnTo>
                      </a:path>
                    </a:pathLst>
                  </a:custGeom>
                  <a:solidFill>
                    <a:srgbClr val="3333CC"/>
                  </a:solidFill>
                  <a:ln w="12700" cap="rnd" cmpd="sng">
                    <a:solidFill>
                      <a:schemeClr val="tx1"/>
                    </a:solidFill>
                    <a:prstDash val="solid"/>
                    <a:round/>
                    <a:headEnd/>
                    <a:tailEnd/>
                  </a:ln>
                </p:spPr>
                <p:txBody>
                  <a:bodyPr/>
                  <a:lstStyle/>
                  <a:p>
                    <a:endParaRPr lang="en-US"/>
                  </a:p>
                </p:txBody>
              </p:sp>
            </p:grpSp>
            <p:grpSp>
              <p:nvGrpSpPr>
                <p:cNvPr id="215" name="Group 38"/>
                <p:cNvGrpSpPr>
                  <a:grpSpLocks/>
                </p:cNvGrpSpPr>
                <p:nvPr/>
              </p:nvGrpSpPr>
              <p:grpSpPr bwMode="auto">
                <a:xfrm>
                  <a:off x="1601" y="2729"/>
                  <a:ext cx="350" cy="183"/>
                  <a:chOff x="1601" y="2729"/>
                  <a:chExt cx="350" cy="183"/>
                </a:xfrm>
              </p:grpSpPr>
              <p:sp>
                <p:nvSpPr>
                  <p:cNvPr id="216" name="Freeform 39"/>
                  <p:cNvSpPr>
                    <a:spLocks/>
                  </p:cNvSpPr>
                  <p:nvPr/>
                </p:nvSpPr>
                <p:spPr bwMode="auto">
                  <a:xfrm>
                    <a:off x="1898" y="2841"/>
                    <a:ext cx="40" cy="71"/>
                  </a:xfrm>
                  <a:custGeom>
                    <a:avLst/>
                    <a:gdLst>
                      <a:gd name="T0" fmla="*/ 23 w 40"/>
                      <a:gd name="T1" fmla="*/ 0 h 71"/>
                      <a:gd name="T2" fmla="*/ 10 w 40"/>
                      <a:gd name="T3" fmla="*/ 31 h 71"/>
                      <a:gd name="T4" fmla="*/ 0 w 40"/>
                      <a:gd name="T5" fmla="*/ 70 h 71"/>
                      <a:gd name="T6" fmla="*/ 10 w 40"/>
                      <a:gd name="T7" fmla="*/ 66 h 71"/>
                      <a:gd name="T8" fmla="*/ 16 w 40"/>
                      <a:gd name="T9" fmla="*/ 64 h 71"/>
                      <a:gd name="T10" fmla="*/ 27 w 40"/>
                      <a:gd name="T11" fmla="*/ 62 h 71"/>
                      <a:gd name="T12" fmla="*/ 31 w 40"/>
                      <a:gd name="T13" fmla="*/ 56 h 71"/>
                      <a:gd name="T14" fmla="*/ 39 w 40"/>
                      <a:gd name="T15" fmla="*/ 37 h 71"/>
                      <a:gd name="T16" fmla="*/ 33 w 40"/>
                      <a:gd name="T17" fmla="*/ 27 h 71"/>
                      <a:gd name="T18" fmla="*/ 31 w 40"/>
                      <a:gd name="T19" fmla="*/ 16 h 71"/>
                      <a:gd name="T20" fmla="*/ 25 w 40"/>
                      <a:gd name="T21" fmla="*/ 8 h 71"/>
                      <a:gd name="T22" fmla="*/ 23 w 40"/>
                      <a:gd name="T23" fmla="*/ 0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71"/>
                      <a:gd name="T38" fmla="*/ 40 w 40"/>
                      <a:gd name="T39" fmla="*/ 71 h 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71">
                        <a:moveTo>
                          <a:pt x="23" y="0"/>
                        </a:moveTo>
                        <a:lnTo>
                          <a:pt x="10" y="31"/>
                        </a:lnTo>
                        <a:lnTo>
                          <a:pt x="0" y="70"/>
                        </a:lnTo>
                        <a:lnTo>
                          <a:pt x="10" y="66"/>
                        </a:lnTo>
                        <a:lnTo>
                          <a:pt x="16" y="64"/>
                        </a:lnTo>
                        <a:lnTo>
                          <a:pt x="27" y="62"/>
                        </a:lnTo>
                        <a:lnTo>
                          <a:pt x="31" y="56"/>
                        </a:lnTo>
                        <a:lnTo>
                          <a:pt x="39" y="37"/>
                        </a:lnTo>
                        <a:lnTo>
                          <a:pt x="33" y="27"/>
                        </a:lnTo>
                        <a:lnTo>
                          <a:pt x="31" y="16"/>
                        </a:lnTo>
                        <a:lnTo>
                          <a:pt x="25" y="8"/>
                        </a:lnTo>
                        <a:lnTo>
                          <a:pt x="23" y="0"/>
                        </a:lnTo>
                      </a:path>
                    </a:pathLst>
                  </a:custGeom>
                  <a:solidFill>
                    <a:srgbClr val="3333CC"/>
                  </a:solidFill>
                  <a:ln w="12700" cap="rnd" cmpd="sng">
                    <a:solidFill>
                      <a:schemeClr val="tx1"/>
                    </a:solidFill>
                    <a:prstDash val="solid"/>
                    <a:round/>
                    <a:headEnd/>
                    <a:tailEnd/>
                  </a:ln>
                </p:spPr>
                <p:txBody>
                  <a:bodyPr/>
                  <a:lstStyle/>
                  <a:p>
                    <a:endParaRPr lang="en-US"/>
                  </a:p>
                </p:txBody>
              </p:sp>
              <p:sp>
                <p:nvSpPr>
                  <p:cNvPr id="217" name="Freeform 40"/>
                  <p:cNvSpPr>
                    <a:spLocks/>
                  </p:cNvSpPr>
                  <p:nvPr/>
                </p:nvSpPr>
                <p:spPr bwMode="auto">
                  <a:xfrm>
                    <a:off x="1601" y="2755"/>
                    <a:ext cx="350" cy="141"/>
                  </a:xfrm>
                  <a:custGeom>
                    <a:avLst/>
                    <a:gdLst>
                      <a:gd name="T0" fmla="*/ 349 w 350"/>
                      <a:gd name="T1" fmla="*/ 125 h 141"/>
                      <a:gd name="T2" fmla="*/ 313 w 350"/>
                      <a:gd name="T3" fmla="*/ 109 h 141"/>
                      <a:gd name="T4" fmla="*/ 4 w 350"/>
                      <a:gd name="T5" fmla="*/ 0 h 141"/>
                      <a:gd name="T6" fmla="*/ 0 w 350"/>
                      <a:gd name="T7" fmla="*/ 6 h 141"/>
                      <a:gd name="T8" fmla="*/ 0 w 350"/>
                      <a:gd name="T9" fmla="*/ 17 h 141"/>
                      <a:gd name="T10" fmla="*/ 4 w 350"/>
                      <a:gd name="T11" fmla="*/ 27 h 141"/>
                      <a:gd name="T12" fmla="*/ 8 w 350"/>
                      <a:gd name="T13" fmla="*/ 29 h 141"/>
                      <a:gd name="T14" fmla="*/ 301 w 350"/>
                      <a:gd name="T15" fmla="*/ 134 h 141"/>
                      <a:gd name="T16" fmla="*/ 334 w 350"/>
                      <a:gd name="T17" fmla="*/ 140 h 141"/>
                      <a:gd name="T18" fmla="*/ 347 w 350"/>
                      <a:gd name="T19" fmla="*/ 140 h 141"/>
                      <a:gd name="T20" fmla="*/ 347 w 350"/>
                      <a:gd name="T21" fmla="*/ 134 h 141"/>
                      <a:gd name="T22" fmla="*/ 349 w 350"/>
                      <a:gd name="T23" fmla="*/ 125 h 1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
                      <a:gd name="T37" fmla="*/ 0 h 141"/>
                      <a:gd name="T38" fmla="*/ 350 w 350"/>
                      <a:gd name="T39" fmla="*/ 141 h 1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 h="141">
                        <a:moveTo>
                          <a:pt x="349" y="125"/>
                        </a:moveTo>
                        <a:lnTo>
                          <a:pt x="313" y="109"/>
                        </a:lnTo>
                        <a:lnTo>
                          <a:pt x="4" y="0"/>
                        </a:lnTo>
                        <a:lnTo>
                          <a:pt x="0" y="6"/>
                        </a:lnTo>
                        <a:lnTo>
                          <a:pt x="0" y="17"/>
                        </a:lnTo>
                        <a:lnTo>
                          <a:pt x="4" y="27"/>
                        </a:lnTo>
                        <a:lnTo>
                          <a:pt x="8" y="29"/>
                        </a:lnTo>
                        <a:lnTo>
                          <a:pt x="301" y="134"/>
                        </a:lnTo>
                        <a:lnTo>
                          <a:pt x="334" y="140"/>
                        </a:lnTo>
                        <a:lnTo>
                          <a:pt x="347" y="140"/>
                        </a:lnTo>
                        <a:lnTo>
                          <a:pt x="347" y="134"/>
                        </a:lnTo>
                        <a:lnTo>
                          <a:pt x="349" y="125"/>
                        </a:lnTo>
                      </a:path>
                    </a:pathLst>
                  </a:custGeom>
                  <a:solidFill>
                    <a:srgbClr val="3333CC"/>
                  </a:solidFill>
                  <a:ln w="12700" cap="rnd" cmpd="sng">
                    <a:solidFill>
                      <a:schemeClr val="tx1"/>
                    </a:solidFill>
                    <a:prstDash val="solid"/>
                    <a:round/>
                    <a:headEnd/>
                    <a:tailEnd/>
                  </a:ln>
                </p:spPr>
                <p:txBody>
                  <a:bodyPr/>
                  <a:lstStyle/>
                  <a:p>
                    <a:endParaRPr lang="en-US"/>
                  </a:p>
                </p:txBody>
              </p:sp>
              <p:sp>
                <p:nvSpPr>
                  <p:cNvPr id="218" name="Freeform 41"/>
                  <p:cNvSpPr>
                    <a:spLocks/>
                  </p:cNvSpPr>
                  <p:nvPr/>
                </p:nvSpPr>
                <p:spPr bwMode="auto">
                  <a:xfrm>
                    <a:off x="1601" y="2776"/>
                    <a:ext cx="58" cy="37"/>
                  </a:xfrm>
                  <a:custGeom>
                    <a:avLst/>
                    <a:gdLst>
                      <a:gd name="T0" fmla="*/ 57 w 58"/>
                      <a:gd name="T1" fmla="*/ 21 h 37"/>
                      <a:gd name="T2" fmla="*/ 36 w 58"/>
                      <a:gd name="T3" fmla="*/ 36 h 37"/>
                      <a:gd name="T4" fmla="*/ 4 w 58"/>
                      <a:gd name="T5" fmla="*/ 19 h 37"/>
                      <a:gd name="T6" fmla="*/ 0 w 58"/>
                      <a:gd name="T7" fmla="*/ 0 h 37"/>
                      <a:gd name="T8" fmla="*/ 57 w 58"/>
                      <a:gd name="T9" fmla="*/ 21 h 37"/>
                      <a:gd name="T10" fmla="*/ 0 60000 65536"/>
                      <a:gd name="T11" fmla="*/ 0 60000 65536"/>
                      <a:gd name="T12" fmla="*/ 0 60000 65536"/>
                      <a:gd name="T13" fmla="*/ 0 60000 65536"/>
                      <a:gd name="T14" fmla="*/ 0 60000 65536"/>
                      <a:gd name="T15" fmla="*/ 0 w 58"/>
                      <a:gd name="T16" fmla="*/ 0 h 37"/>
                      <a:gd name="T17" fmla="*/ 58 w 58"/>
                      <a:gd name="T18" fmla="*/ 37 h 37"/>
                    </a:gdLst>
                    <a:ahLst/>
                    <a:cxnLst>
                      <a:cxn ang="T10">
                        <a:pos x="T0" y="T1"/>
                      </a:cxn>
                      <a:cxn ang="T11">
                        <a:pos x="T2" y="T3"/>
                      </a:cxn>
                      <a:cxn ang="T12">
                        <a:pos x="T4" y="T5"/>
                      </a:cxn>
                      <a:cxn ang="T13">
                        <a:pos x="T6" y="T7"/>
                      </a:cxn>
                      <a:cxn ang="T14">
                        <a:pos x="T8" y="T9"/>
                      </a:cxn>
                    </a:cxnLst>
                    <a:rect l="T15" t="T16" r="T17" b="T18"/>
                    <a:pathLst>
                      <a:path w="58" h="37">
                        <a:moveTo>
                          <a:pt x="57" y="21"/>
                        </a:moveTo>
                        <a:lnTo>
                          <a:pt x="36" y="36"/>
                        </a:lnTo>
                        <a:lnTo>
                          <a:pt x="4" y="19"/>
                        </a:lnTo>
                        <a:lnTo>
                          <a:pt x="0" y="0"/>
                        </a:lnTo>
                        <a:lnTo>
                          <a:pt x="57" y="21"/>
                        </a:lnTo>
                      </a:path>
                    </a:pathLst>
                  </a:custGeom>
                  <a:solidFill>
                    <a:srgbClr val="3333CC"/>
                  </a:solidFill>
                  <a:ln w="12700" cap="rnd" cmpd="sng">
                    <a:solidFill>
                      <a:schemeClr val="tx1"/>
                    </a:solidFill>
                    <a:prstDash val="solid"/>
                    <a:round/>
                    <a:headEnd/>
                    <a:tailEnd/>
                  </a:ln>
                </p:spPr>
                <p:txBody>
                  <a:bodyPr/>
                  <a:lstStyle/>
                  <a:p>
                    <a:endParaRPr lang="en-US"/>
                  </a:p>
                </p:txBody>
              </p:sp>
              <p:sp>
                <p:nvSpPr>
                  <p:cNvPr id="219" name="Freeform 42"/>
                  <p:cNvSpPr>
                    <a:spLocks/>
                  </p:cNvSpPr>
                  <p:nvPr/>
                </p:nvSpPr>
                <p:spPr bwMode="auto">
                  <a:xfrm>
                    <a:off x="1605" y="2729"/>
                    <a:ext cx="62" cy="40"/>
                  </a:xfrm>
                  <a:custGeom>
                    <a:avLst/>
                    <a:gdLst>
                      <a:gd name="T0" fmla="*/ 61 w 62"/>
                      <a:gd name="T1" fmla="*/ 39 h 40"/>
                      <a:gd name="T2" fmla="*/ 0 w 62"/>
                      <a:gd name="T3" fmla="*/ 18 h 40"/>
                      <a:gd name="T4" fmla="*/ 19 w 62"/>
                      <a:gd name="T5" fmla="*/ 0 h 40"/>
                      <a:gd name="T6" fmla="*/ 57 w 62"/>
                      <a:gd name="T7" fmla="*/ 14 h 40"/>
                      <a:gd name="T8" fmla="*/ 61 w 62"/>
                      <a:gd name="T9" fmla="*/ 39 h 40"/>
                      <a:gd name="T10" fmla="*/ 0 60000 65536"/>
                      <a:gd name="T11" fmla="*/ 0 60000 65536"/>
                      <a:gd name="T12" fmla="*/ 0 60000 65536"/>
                      <a:gd name="T13" fmla="*/ 0 60000 65536"/>
                      <a:gd name="T14" fmla="*/ 0 60000 65536"/>
                      <a:gd name="T15" fmla="*/ 0 w 62"/>
                      <a:gd name="T16" fmla="*/ 0 h 40"/>
                      <a:gd name="T17" fmla="*/ 62 w 62"/>
                      <a:gd name="T18" fmla="*/ 40 h 40"/>
                    </a:gdLst>
                    <a:ahLst/>
                    <a:cxnLst>
                      <a:cxn ang="T10">
                        <a:pos x="T0" y="T1"/>
                      </a:cxn>
                      <a:cxn ang="T11">
                        <a:pos x="T2" y="T3"/>
                      </a:cxn>
                      <a:cxn ang="T12">
                        <a:pos x="T4" y="T5"/>
                      </a:cxn>
                      <a:cxn ang="T13">
                        <a:pos x="T6" y="T7"/>
                      </a:cxn>
                      <a:cxn ang="T14">
                        <a:pos x="T8" y="T9"/>
                      </a:cxn>
                    </a:cxnLst>
                    <a:rect l="T15" t="T16" r="T17" b="T18"/>
                    <a:pathLst>
                      <a:path w="62" h="40">
                        <a:moveTo>
                          <a:pt x="61" y="39"/>
                        </a:moveTo>
                        <a:lnTo>
                          <a:pt x="0" y="18"/>
                        </a:lnTo>
                        <a:lnTo>
                          <a:pt x="19" y="0"/>
                        </a:lnTo>
                        <a:lnTo>
                          <a:pt x="57" y="14"/>
                        </a:lnTo>
                        <a:lnTo>
                          <a:pt x="61" y="39"/>
                        </a:lnTo>
                      </a:path>
                    </a:pathLst>
                  </a:custGeom>
                  <a:solidFill>
                    <a:srgbClr val="3333CC"/>
                  </a:solidFill>
                  <a:ln w="12700" cap="rnd" cmpd="sng">
                    <a:solidFill>
                      <a:schemeClr val="tx1"/>
                    </a:solidFill>
                    <a:prstDash val="solid"/>
                    <a:round/>
                    <a:headEnd/>
                    <a:tailEnd/>
                  </a:ln>
                </p:spPr>
                <p:txBody>
                  <a:bodyPr/>
                  <a:lstStyle/>
                  <a:p>
                    <a:endParaRPr lang="en-US"/>
                  </a:p>
                </p:txBody>
              </p:sp>
            </p:grpSp>
          </p:grpSp>
          <p:sp>
            <p:nvSpPr>
              <p:cNvPr id="171" name="Freeform 43"/>
              <p:cNvSpPr>
                <a:spLocks/>
              </p:cNvSpPr>
              <p:nvPr/>
            </p:nvSpPr>
            <p:spPr bwMode="auto">
              <a:xfrm>
                <a:off x="537" y="2921"/>
                <a:ext cx="2152" cy="897"/>
              </a:xfrm>
              <a:custGeom>
                <a:avLst/>
                <a:gdLst>
                  <a:gd name="T0" fmla="*/ 38 w 2152"/>
                  <a:gd name="T1" fmla="*/ 445 h 897"/>
                  <a:gd name="T2" fmla="*/ 146 w 2152"/>
                  <a:gd name="T3" fmla="*/ 505 h 897"/>
                  <a:gd name="T4" fmla="*/ 286 w 2152"/>
                  <a:gd name="T5" fmla="*/ 559 h 897"/>
                  <a:gd name="T6" fmla="*/ 452 w 2152"/>
                  <a:gd name="T7" fmla="*/ 615 h 897"/>
                  <a:gd name="T8" fmla="*/ 1242 w 2152"/>
                  <a:gd name="T9" fmla="*/ 728 h 897"/>
                  <a:gd name="T10" fmla="*/ 1369 w 2152"/>
                  <a:gd name="T11" fmla="*/ 774 h 897"/>
                  <a:gd name="T12" fmla="*/ 1501 w 2152"/>
                  <a:gd name="T13" fmla="*/ 803 h 897"/>
                  <a:gd name="T14" fmla="*/ 1662 w 2152"/>
                  <a:gd name="T15" fmla="*/ 842 h 897"/>
                  <a:gd name="T16" fmla="*/ 1840 w 2152"/>
                  <a:gd name="T17" fmla="*/ 867 h 897"/>
                  <a:gd name="T18" fmla="*/ 1925 w 2152"/>
                  <a:gd name="T19" fmla="*/ 884 h 897"/>
                  <a:gd name="T20" fmla="*/ 1992 w 2152"/>
                  <a:gd name="T21" fmla="*/ 892 h 897"/>
                  <a:gd name="T22" fmla="*/ 2044 w 2152"/>
                  <a:gd name="T23" fmla="*/ 896 h 897"/>
                  <a:gd name="T24" fmla="*/ 2092 w 2152"/>
                  <a:gd name="T25" fmla="*/ 892 h 897"/>
                  <a:gd name="T26" fmla="*/ 2134 w 2152"/>
                  <a:gd name="T27" fmla="*/ 877 h 897"/>
                  <a:gd name="T28" fmla="*/ 2138 w 2152"/>
                  <a:gd name="T29" fmla="*/ 857 h 897"/>
                  <a:gd name="T30" fmla="*/ 2101 w 2152"/>
                  <a:gd name="T31" fmla="*/ 815 h 897"/>
                  <a:gd name="T32" fmla="*/ 2049 w 2152"/>
                  <a:gd name="T33" fmla="*/ 778 h 897"/>
                  <a:gd name="T34" fmla="*/ 2005 w 2152"/>
                  <a:gd name="T35" fmla="*/ 741 h 897"/>
                  <a:gd name="T36" fmla="*/ 1923 w 2152"/>
                  <a:gd name="T37" fmla="*/ 699 h 897"/>
                  <a:gd name="T38" fmla="*/ 1800 w 2152"/>
                  <a:gd name="T39" fmla="*/ 639 h 897"/>
                  <a:gd name="T40" fmla="*/ 1676 w 2152"/>
                  <a:gd name="T41" fmla="*/ 586 h 897"/>
                  <a:gd name="T42" fmla="*/ 1516 w 2152"/>
                  <a:gd name="T43" fmla="*/ 511 h 897"/>
                  <a:gd name="T44" fmla="*/ 1350 w 2152"/>
                  <a:gd name="T45" fmla="*/ 461 h 897"/>
                  <a:gd name="T46" fmla="*/ 1279 w 2152"/>
                  <a:gd name="T47" fmla="*/ 426 h 897"/>
                  <a:gd name="T48" fmla="*/ 1194 w 2152"/>
                  <a:gd name="T49" fmla="*/ 406 h 897"/>
                  <a:gd name="T50" fmla="*/ 1104 w 2152"/>
                  <a:gd name="T51" fmla="*/ 395 h 897"/>
                  <a:gd name="T52" fmla="*/ 1010 w 2152"/>
                  <a:gd name="T53" fmla="*/ 404 h 897"/>
                  <a:gd name="T54" fmla="*/ 962 w 2152"/>
                  <a:gd name="T55" fmla="*/ 379 h 897"/>
                  <a:gd name="T56" fmla="*/ 895 w 2152"/>
                  <a:gd name="T57" fmla="*/ 348 h 897"/>
                  <a:gd name="T58" fmla="*/ 822 w 2152"/>
                  <a:gd name="T59" fmla="*/ 325 h 897"/>
                  <a:gd name="T60" fmla="*/ 727 w 2152"/>
                  <a:gd name="T61" fmla="*/ 302 h 897"/>
                  <a:gd name="T62" fmla="*/ 355 w 2152"/>
                  <a:gd name="T63" fmla="*/ 4 h 897"/>
                  <a:gd name="T64" fmla="*/ 314 w 2152"/>
                  <a:gd name="T65" fmla="*/ 6 h 897"/>
                  <a:gd name="T66" fmla="*/ 284 w 2152"/>
                  <a:gd name="T67" fmla="*/ 48 h 897"/>
                  <a:gd name="T68" fmla="*/ 242 w 2152"/>
                  <a:gd name="T69" fmla="*/ 230 h 897"/>
                  <a:gd name="T70" fmla="*/ 161 w 2152"/>
                  <a:gd name="T71" fmla="*/ 234 h 897"/>
                  <a:gd name="T72" fmla="*/ 105 w 2152"/>
                  <a:gd name="T73" fmla="*/ 248 h 897"/>
                  <a:gd name="T74" fmla="*/ 84 w 2152"/>
                  <a:gd name="T75" fmla="*/ 294 h 897"/>
                  <a:gd name="T76" fmla="*/ 84 w 2152"/>
                  <a:gd name="T77" fmla="*/ 327 h 897"/>
                  <a:gd name="T78" fmla="*/ 46 w 2152"/>
                  <a:gd name="T79" fmla="*/ 319 h 897"/>
                  <a:gd name="T80" fmla="*/ 10 w 2152"/>
                  <a:gd name="T81" fmla="*/ 354 h 897"/>
                  <a:gd name="T82" fmla="*/ 0 w 2152"/>
                  <a:gd name="T83" fmla="*/ 395 h 8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52"/>
                  <a:gd name="T127" fmla="*/ 0 h 897"/>
                  <a:gd name="T128" fmla="*/ 2152 w 2152"/>
                  <a:gd name="T129" fmla="*/ 897 h 8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52" h="897">
                    <a:moveTo>
                      <a:pt x="4" y="424"/>
                    </a:moveTo>
                    <a:lnTo>
                      <a:pt x="38" y="445"/>
                    </a:lnTo>
                    <a:lnTo>
                      <a:pt x="75" y="470"/>
                    </a:lnTo>
                    <a:lnTo>
                      <a:pt x="146" y="505"/>
                    </a:lnTo>
                    <a:lnTo>
                      <a:pt x="211" y="534"/>
                    </a:lnTo>
                    <a:lnTo>
                      <a:pt x="286" y="559"/>
                    </a:lnTo>
                    <a:lnTo>
                      <a:pt x="360" y="588"/>
                    </a:lnTo>
                    <a:lnTo>
                      <a:pt x="452" y="615"/>
                    </a:lnTo>
                    <a:lnTo>
                      <a:pt x="913" y="662"/>
                    </a:lnTo>
                    <a:lnTo>
                      <a:pt x="1242" y="728"/>
                    </a:lnTo>
                    <a:lnTo>
                      <a:pt x="1298" y="747"/>
                    </a:lnTo>
                    <a:lnTo>
                      <a:pt x="1369" y="774"/>
                    </a:lnTo>
                    <a:lnTo>
                      <a:pt x="1436" y="790"/>
                    </a:lnTo>
                    <a:lnTo>
                      <a:pt x="1501" y="803"/>
                    </a:lnTo>
                    <a:lnTo>
                      <a:pt x="1580" y="826"/>
                    </a:lnTo>
                    <a:lnTo>
                      <a:pt x="1662" y="842"/>
                    </a:lnTo>
                    <a:lnTo>
                      <a:pt x="1748" y="859"/>
                    </a:lnTo>
                    <a:lnTo>
                      <a:pt x="1840" y="867"/>
                    </a:lnTo>
                    <a:lnTo>
                      <a:pt x="1890" y="873"/>
                    </a:lnTo>
                    <a:lnTo>
                      <a:pt x="1925" y="884"/>
                    </a:lnTo>
                    <a:lnTo>
                      <a:pt x="1961" y="888"/>
                    </a:lnTo>
                    <a:lnTo>
                      <a:pt x="1992" y="892"/>
                    </a:lnTo>
                    <a:lnTo>
                      <a:pt x="2015" y="894"/>
                    </a:lnTo>
                    <a:lnTo>
                      <a:pt x="2044" y="896"/>
                    </a:lnTo>
                    <a:lnTo>
                      <a:pt x="2065" y="892"/>
                    </a:lnTo>
                    <a:lnTo>
                      <a:pt x="2092" y="892"/>
                    </a:lnTo>
                    <a:lnTo>
                      <a:pt x="2107" y="882"/>
                    </a:lnTo>
                    <a:lnTo>
                      <a:pt x="2134" y="877"/>
                    </a:lnTo>
                    <a:lnTo>
                      <a:pt x="2151" y="869"/>
                    </a:lnTo>
                    <a:lnTo>
                      <a:pt x="2138" y="857"/>
                    </a:lnTo>
                    <a:lnTo>
                      <a:pt x="2122" y="840"/>
                    </a:lnTo>
                    <a:lnTo>
                      <a:pt x="2101" y="815"/>
                    </a:lnTo>
                    <a:lnTo>
                      <a:pt x="2076" y="795"/>
                    </a:lnTo>
                    <a:lnTo>
                      <a:pt x="2049" y="778"/>
                    </a:lnTo>
                    <a:lnTo>
                      <a:pt x="2026" y="764"/>
                    </a:lnTo>
                    <a:lnTo>
                      <a:pt x="2005" y="741"/>
                    </a:lnTo>
                    <a:lnTo>
                      <a:pt x="1977" y="730"/>
                    </a:lnTo>
                    <a:lnTo>
                      <a:pt x="1923" y="699"/>
                    </a:lnTo>
                    <a:lnTo>
                      <a:pt x="1854" y="668"/>
                    </a:lnTo>
                    <a:lnTo>
                      <a:pt x="1800" y="639"/>
                    </a:lnTo>
                    <a:lnTo>
                      <a:pt x="1735" y="608"/>
                    </a:lnTo>
                    <a:lnTo>
                      <a:pt x="1676" y="586"/>
                    </a:lnTo>
                    <a:lnTo>
                      <a:pt x="1599" y="546"/>
                    </a:lnTo>
                    <a:lnTo>
                      <a:pt x="1516" y="511"/>
                    </a:lnTo>
                    <a:lnTo>
                      <a:pt x="1428" y="482"/>
                    </a:lnTo>
                    <a:lnTo>
                      <a:pt x="1350" y="461"/>
                    </a:lnTo>
                    <a:lnTo>
                      <a:pt x="1319" y="447"/>
                    </a:lnTo>
                    <a:lnTo>
                      <a:pt x="1279" y="426"/>
                    </a:lnTo>
                    <a:lnTo>
                      <a:pt x="1240" y="412"/>
                    </a:lnTo>
                    <a:lnTo>
                      <a:pt x="1194" y="406"/>
                    </a:lnTo>
                    <a:lnTo>
                      <a:pt x="1150" y="401"/>
                    </a:lnTo>
                    <a:lnTo>
                      <a:pt x="1104" y="395"/>
                    </a:lnTo>
                    <a:lnTo>
                      <a:pt x="1058" y="397"/>
                    </a:lnTo>
                    <a:lnTo>
                      <a:pt x="1010" y="404"/>
                    </a:lnTo>
                    <a:lnTo>
                      <a:pt x="987" y="391"/>
                    </a:lnTo>
                    <a:lnTo>
                      <a:pt x="962" y="379"/>
                    </a:lnTo>
                    <a:lnTo>
                      <a:pt x="928" y="362"/>
                    </a:lnTo>
                    <a:lnTo>
                      <a:pt x="895" y="348"/>
                    </a:lnTo>
                    <a:lnTo>
                      <a:pt x="855" y="337"/>
                    </a:lnTo>
                    <a:lnTo>
                      <a:pt x="822" y="325"/>
                    </a:lnTo>
                    <a:lnTo>
                      <a:pt x="776" y="312"/>
                    </a:lnTo>
                    <a:lnTo>
                      <a:pt x="727" y="302"/>
                    </a:lnTo>
                    <a:lnTo>
                      <a:pt x="437" y="223"/>
                    </a:lnTo>
                    <a:lnTo>
                      <a:pt x="355" y="4"/>
                    </a:lnTo>
                    <a:lnTo>
                      <a:pt x="334" y="0"/>
                    </a:lnTo>
                    <a:lnTo>
                      <a:pt x="314" y="6"/>
                    </a:lnTo>
                    <a:lnTo>
                      <a:pt x="291" y="21"/>
                    </a:lnTo>
                    <a:lnTo>
                      <a:pt x="284" y="48"/>
                    </a:lnTo>
                    <a:lnTo>
                      <a:pt x="253" y="238"/>
                    </a:lnTo>
                    <a:lnTo>
                      <a:pt x="242" y="230"/>
                    </a:lnTo>
                    <a:lnTo>
                      <a:pt x="203" y="223"/>
                    </a:lnTo>
                    <a:lnTo>
                      <a:pt x="161" y="234"/>
                    </a:lnTo>
                    <a:lnTo>
                      <a:pt x="117" y="234"/>
                    </a:lnTo>
                    <a:lnTo>
                      <a:pt x="105" y="248"/>
                    </a:lnTo>
                    <a:lnTo>
                      <a:pt x="92" y="267"/>
                    </a:lnTo>
                    <a:lnTo>
                      <a:pt x="84" y="294"/>
                    </a:lnTo>
                    <a:lnTo>
                      <a:pt x="84" y="315"/>
                    </a:lnTo>
                    <a:lnTo>
                      <a:pt x="84" y="327"/>
                    </a:lnTo>
                    <a:lnTo>
                      <a:pt x="61" y="325"/>
                    </a:lnTo>
                    <a:lnTo>
                      <a:pt x="46" y="319"/>
                    </a:lnTo>
                    <a:lnTo>
                      <a:pt x="27" y="333"/>
                    </a:lnTo>
                    <a:lnTo>
                      <a:pt x="10" y="354"/>
                    </a:lnTo>
                    <a:lnTo>
                      <a:pt x="4" y="370"/>
                    </a:lnTo>
                    <a:lnTo>
                      <a:pt x="0" y="395"/>
                    </a:lnTo>
                    <a:lnTo>
                      <a:pt x="4" y="424"/>
                    </a:lnTo>
                  </a:path>
                </a:pathLst>
              </a:custGeom>
              <a:solidFill>
                <a:srgbClr val="3333CC"/>
              </a:solidFill>
              <a:ln w="12700" cap="rnd" cmpd="sng">
                <a:solidFill>
                  <a:schemeClr val="tx1"/>
                </a:solidFill>
                <a:prstDash val="solid"/>
                <a:round/>
                <a:headEnd/>
                <a:tailEnd/>
              </a:ln>
            </p:spPr>
            <p:txBody>
              <a:bodyPr/>
              <a:lstStyle/>
              <a:p>
                <a:endParaRPr lang="en-US"/>
              </a:p>
            </p:txBody>
          </p:sp>
          <p:sp>
            <p:nvSpPr>
              <p:cNvPr id="172" name="Freeform 44"/>
              <p:cNvSpPr>
                <a:spLocks/>
              </p:cNvSpPr>
              <p:nvPr/>
            </p:nvSpPr>
            <p:spPr bwMode="auto">
              <a:xfrm>
                <a:off x="634" y="4002"/>
                <a:ext cx="169" cy="65"/>
              </a:xfrm>
              <a:custGeom>
                <a:avLst/>
                <a:gdLst>
                  <a:gd name="T0" fmla="*/ 166 w 169"/>
                  <a:gd name="T1" fmla="*/ 52 h 65"/>
                  <a:gd name="T2" fmla="*/ 0 w 169"/>
                  <a:gd name="T3" fmla="*/ 0 h 65"/>
                  <a:gd name="T4" fmla="*/ 2 w 169"/>
                  <a:gd name="T5" fmla="*/ 8 h 65"/>
                  <a:gd name="T6" fmla="*/ 168 w 169"/>
                  <a:gd name="T7" fmla="*/ 64 h 65"/>
                  <a:gd name="T8" fmla="*/ 166 w 169"/>
                  <a:gd name="T9" fmla="*/ 52 h 65"/>
                  <a:gd name="T10" fmla="*/ 0 60000 65536"/>
                  <a:gd name="T11" fmla="*/ 0 60000 65536"/>
                  <a:gd name="T12" fmla="*/ 0 60000 65536"/>
                  <a:gd name="T13" fmla="*/ 0 60000 65536"/>
                  <a:gd name="T14" fmla="*/ 0 60000 65536"/>
                  <a:gd name="T15" fmla="*/ 0 w 169"/>
                  <a:gd name="T16" fmla="*/ 0 h 65"/>
                  <a:gd name="T17" fmla="*/ 169 w 169"/>
                  <a:gd name="T18" fmla="*/ 65 h 65"/>
                </a:gdLst>
                <a:ahLst/>
                <a:cxnLst>
                  <a:cxn ang="T10">
                    <a:pos x="T0" y="T1"/>
                  </a:cxn>
                  <a:cxn ang="T11">
                    <a:pos x="T2" y="T3"/>
                  </a:cxn>
                  <a:cxn ang="T12">
                    <a:pos x="T4" y="T5"/>
                  </a:cxn>
                  <a:cxn ang="T13">
                    <a:pos x="T6" y="T7"/>
                  </a:cxn>
                  <a:cxn ang="T14">
                    <a:pos x="T8" y="T9"/>
                  </a:cxn>
                </a:cxnLst>
                <a:rect l="T15" t="T16" r="T17" b="T18"/>
                <a:pathLst>
                  <a:path w="169" h="65">
                    <a:moveTo>
                      <a:pt x="166" y="52"/>
                    </a:moveTo>
                    <a:lnTo>
                      <a:pt x="0" y="0"/>
                    </a:lnTo>
                    <a:lnTo>
                      <a:pt x="2" y="8"/>
                    </a:lnTo>
                    <a:lnTo>
                      <a:pt x="168" y="64"/>
                    </a:lnTo>
                    <a:lnTo>
                      <a:pt x="166" y="52"/>
                    </a:lnTo>
                  </a:path>
                </a:pathLst>
              </a:custGeom>
              <a:solidFill>
                <a:srgbClr val="3333CC"/>
              </a:solidFill>
              <a:ln w="12700" cap="rnd" cmpd="sng">
                <a:solidFill>
                  <a:schemeClr val="tx1"/>
                </a:solidFill>
                <a:prstDash val="solid"/>
                <a:round/>
                <a:headEnd/>
                <a:tailEnd/>
              </a:ln>
            </p:spPr>
            <p:txBody>
              <a:bodyPr/>
              <a:lstStyle/>
              <a:p>
                <a:endParaRPr lang="en-US"/>
              </a:p>
            </p:txBody>
          </p:sp>
          <p:grpSp>
            <p:nvGrpSpPr>
              <p:cNvPr id="173" name="Group 45"/>
              <p:cNvGrpSpPr>
                <a:grpSpLocks/>
              </p:cNvGrpSpPr>
              <p:nvPr/>
            </p:nvGrpSpPr>
            <p:grpSpPr bwMode="auto">
              <a:xfrm>
                <a:off x="538" y="3423"/>
                <a:ext cx="1653" cy="706"/>
                <a:chOff x="538" y="3423"/>
                <a:chExt cx="1653" cy="706"/>
              </a:xfrm>
            </p:grpSpPr>
            <p:grpSp>
              <p:nvGrpSpPr>
                <p:cNvPr id="196" name="Group 46"/>
                <p:cNvGrpSpPr>
                  <a:grpSpLocks/>
                </p:cNvGrpSpPr>
                <p:nvPr/>
              </p:nvGrpSpPr>
              <p:grpSpPr bwMode="auto">
                <a:xfrm>
                  <a:off x="619" y="3423"/>
                  <a:ext cx="1572" cy="645"/>
                  <a:chOff x="619" y="3423"/>
                  <a:chExt cx="1572" cy="645"/>
                </a:xfrm>
              </p:grpSpPr>
              <p:sp>
                <p:nvSpPr>
                  <p:cNvPr id="202" name="Freeform 47"/>
                  <p:cNvSpPr>
                    <a:spLocks/>
                  </p:cNvSpPr>
                  <p:nvPr/>
                </p:nvSpPr>
                <p:spPr bwMode="auto">
                  <a:xfrm>
                    <a:off x="815" y="3608"/>
                    <a:ext cx="639" cy="460"/>
                  </a:xfrm>
                  <a:custGeom>
                    <a:avLst/>
                    <a:gdLst>
                      <a:gd name="T0" fmla="*/ 358 w 639"/>
                      <a:gd name="T1" fmla="*/ 167 h 460"/>
                      <a:gd name="T2" fmla="*/ 0 w 639"/>
                      <a:gd name="T3" fmla="*/ 440 h 460"/>
                      <a:gd name="T4" fmla="*/ 0 w 639"/>
                      <a:gd name="T5" fmla="*/ 459 h 460"/>
                      <a:gd name="T6" fmla="*/ 102 w 639"/>
                      <a:gd name="T7" fmla="*/ 414 h 460"/>
                      <a:gd name="T8" fmla="*/ 245 w 639"/>
                      <a:gd name="T9" fmla="*/ 339 h 460"/>
                      <a:gd name="T10" fmla="*/ 400 w 639"/>
                      <a:gd name="T11" fmla="*/ 246 h 460"/>
                      <a:gd name="T12" fmla="*/ 502 w 639"/>
                      <a:gd name="T13" fmla="*/ 180 h 460"/>
                      <a:gd name="T14" fmla="*/ 638 w 639"/>
                      <a:gd name="T15" fmla="*/ 95 h 460"/>
                      <a:gd name="T16" fmla="*/ 517 w 639"/>
                      <a:gd name="T17" fmla="*/ 0 h 460"/>
                      <a:gd name="T18" fmla="*/ 358 w 639"/>
                      <a:gd name="T19" fmla="*/ 167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9"/>
                      <a:gd name="T31" fmla="*/ 0 h 460"/>
                      <a:gd name="T32" fmla="*/ 639 w 639"/>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9" h="460">
                        <a:moveTo>
                          <a:pt x="358" y="167"/>
                        </a:moveTo>
                        <a:lnTo>
                          <a:pt x="0" y="440"/>
                        </a:lnTo>
                        <a:lnTo>
                          <a:pt x="0" y="459"/>
                        </a:lnTo>
                        <a:lnTo>
                          <a:pt x="102" y="414"/>
                        </a:lnTo>
                        <a:lnTo>
                          <a:pt x="245" y="339"/>
                        </a:lnTo>
                        <a:lnTo>
                          <a:pt x="400" y="246"/>
                        </a:lnTo>
                        <a:lnTo>
                          <a:pt x="502" y="180"/>
                        </a:lnTo>
                        <a:lnTo>
                          <a:pt x="638" y="95"/>
                        </a:lnTo>
                        <a:lnTo>
                          <a:pt x="517" y="0"/>
                        </a:lnTo>
                        <a:lnTo>
                          <a:pt x="358" y="167"/>
                        </a:lnTo>
                      </a:path>
                    </a:pathLst>
                  </a:custGeom>
                  <a:solidFill>
                    <a:srgbClr val="3333CC"/>
                  </a:solidFill>
                  <a:ln w="12700" cap="rnd" cmpd="sng">
                    <a:solidFill>
                      <a:schemeClr val="tx1"/>
                    </a:solidFill>
                    <a:prstDash val="solid"/>
                    <a:round/>
                    <a:headEnd/>
                    <a:tailEnd/>
                  </a:ln>
                </p:spPr>
                <p:txBody>
                  <a:bodyPr/>
                  <a:lstStyle/>
                  <a:p>
                    <a:endParaRPr lang="en-US"/>
                  </a:p>
                </p:txBody>
              </p:sp>
              <p:grpSp>
                <p:nvGrpSpPr>
                  <p:cNvPr id="203" name="Group 48"/>
                  <p:cNvGrpSpPr>
                    <a:grpSpLocks/>
                  </p:cNvGrpSpPr>
                  <p:nvPr/>
                </p:nvGrpSpPr>
                <p:grpSpPr bwMode="auto">
                  <a:xfrm>
                    <a:off x="637" y="3423"/>
                    <a:ext cx="1554" cy="626"/>
                    <a:chOff x="637" y="3423"/>
                    <a:chExt cx="1554" cy="626"/>
                  </a:xfrm>
                </p:grpSpPr>
                <p:sp>
                  <p:nvSpPr>
                    <p:cNvPr id="212" name="Freeform 49"/>
                    <p:cNvSpPr>
                      <a:spLocks/>
                    </p:cNvSpPr>
                    <p:nvPr/>
                  </p:nvSpPr>
                  <p:spPr bwMode="auto">
                    <a:xfrm>
                      <a:off x="650" y="3423"/>
                      <a:ext cx="1541" cy="615"/>
                    </a:xfrm>
                    <a:custGeom>
                      <a:avLst/>
                      <a:gdLst>
                        <a:gd name="T0" fmla="*/ 1181 w 1541"/>
                        <a:gd name="T1" fmla="*/ 289 h 615"/>
                        <a:gd name="T2" fmla="*/ 1218 w 1541"/>
                        <a:gd name="T3" fmla="*/ 279 h 615"/>
                        <a:gd name="T4" fmla="*/ 1264 w 1541"/>
                        <a:gd name="T5" fmla="*/ 275 h 615"/>
                        <a:gd name="T6" fmla="*/ 1306 w 1541"/>
                        <a:gd name="T7" fmla="*/ 281 h 615"/>
                        <a:gd name="T8" fmla="*/ 1344 w 1541"/>
                        <a:gd name="T9" fmla="*/ 279 h 615"/>
                        <a:gd name="T10" fmla="*/ 1381 w 1541"/>
                        <a:gd name="T11" fmla="*/ 285 h 615"/>
                        <a:gd name="T12" fmla="*/ 1415 w 1541"/>
                        <a:gd name="T13" fmla="*/ 281 h 615"/>
                        <a:gd name="T14" fmla="*/ 1444 w 1541"/>
                        <a:gd name="T15" fmla="*/ 277 h 615"/>
                        <a:gd name="T16" fmla="*/ 1473 w 1541"/>
                        <a:gd name="T17" fmla="*/ 273 h 615"/>
                        <a:gd name="T18" fmla="*/ 1507 w 1541"/>
                        <a:gd name="T19" fmla="*/ 267 h 615"/>
                        <a:gd name="T20" fmla="*/ 1540 w 1541"/>
                        <a:gd name="T21" fmla="*/ 263 h 615"/>
                        <a:gd name="T22" fmla="*/ 1498 w 1541"/>
                        <a:gd name="T23" fmla="*/ 238 h 615"/>
                        <a:gd name="T24" fmla="*/ 1456 w 1541"/>
                        <a:gd name="T25" fmla="*/ 221 h 615"/>
                        <a:gd name="T26" fmla="*/ 1417 w 1541"/>
                        <a:gd name="T27" fmla="*/ 201 h 615"/>
                        <a:gd name="T28" fmla="*/ 1364 w 1541"/>
                        <a:gd name="T29" fmla="*/ 184 h 615"/>
                        <a:gd name="T30" fmla="*/ 1319 w 1541"/>
                        <a:gd name="T31" fmla="*/ 172 h 615"/>
                        <a:gd name="T32" fmla="*/ 1266 w 1541"/>
                        <a:gd name="T33" fmla="*/ 155 h 615"/>
                        <a:gd name="T34" fmla="*/ 1210 w 1541"/>
                        <a:gd name="T35" fmla="*/ 143 h 615"/>
                        <a:gd name="T36" fmla="*/ 1151 w 1541"/>
                        <a:gd name="T37" fmla="*/ 128 h 615"/>
                        <a:gd name="T38" fmla="*/ 1110 w 1541"/>
                        <a:gd name="T39" fmla="*/ 105 h 615"/>
                        <a:gd name="T40" fmla="*/ 1078 w 1541"/>
                        <a:gd name="T41" fmla="*/ 89 h 615"/>
                        <a:gd name="T42" fmla="*/ 1045 w 1541"/>
                        <a:gd name="T43" fmla="*/ 62 h 615"/>
                        <a:gd name="T44" fmla="*/ 1003 w 1541"/>
                        <a:gd name="T45" fmla="*/ 45 h 615"/>
                        <a:gd name="T46" fmla="*/ 961 w 1541"/>
                        <a:gd name="T47" fmla="*/ 35 h 615"/>
                        <a:gd name="T48" fmla="*/ 899 w 1541"/>
                        <a:gd name="T49" fmla="*/ 17 h 615"/>
                        <a:gd name="T50" fmla="*/ 817 w 1541"/>
                        <a:gd name="T51" fmla="*/ 2 h 615"/>
                        <a:gd name="T52" fmla="*/ 748 w 1541"/>
                        <a:gd name="T53" fmla="*/ 0 h 615"/>
                        <a:gd name="T54" fmla="*/ 675 w 1541"/>
                        <a:gd name="T55" fmla="*/ 2 h 615"/>
                        <a:gd name="T56" fmla="*/ 593 w 1541"/>
                        <a:gd name="T57" fmla="*/ 0 h 615"/>
                        <a:gd name="T58" fmla="*/ 522 w 1541"/>
                        <a:gd name="T59" fmla="*/ 10 h 615"/>
                        <a:gd name="T60" fmla="*/ 453 w 1541"/>
                        <a:gd name="T61" fmla="*/ 21 h 615"/>
                        <a:gd name="T62" fmla="*/ 389 w 1541"/>
                        <a:gd name="T63" fmla="*/ 31 h 615"/>
                        <a:gd name="T64" fmla="*/ 328 w 1541"/>
                        <a:gd name="T65" fmla="*/ 124 h 615"/>
                        <a:gd name="T66" fmla="*/ 251 w 1541"/>
                        <a:gd name="T67" fmla="*/ 240 h 615"/>
                        <a:gd name="T68" fmla="*/ 161 w 1541"/>
                        <a:gd name="T69" fmla="*/ 370 h 615"/>
                        <a:gd name="T70" fmla="*/ 65 w 1541"/>
                        <a:gd name="T71" fmla="*/ 492 h 615"/>
                        <a:gd name="T72" fmla="*/ 0 w 1541"/>
                        <a:gd name="T73" fmla="*/ 558 h 615"/>
                        <a:gd name="T74" fmla="*/ 169 w 1541"/>
                        <a:gd name="T75" fmla="*/ 614 h 615"/>
                        <a:gd name="T76" fmla="*/ 278 w 1541"/>
                        <a:gd name="T77" fmla="*/ 538 h 615"/>
                        <a:gd name="T78" fmla="*/ 405 w 1541"/>
                        <a:gd name="T79" fmla="*/ 463 h 615"/>
                        <a:gd name="T80" fmla="*/ 543 w 1541"/>
                        <a:gd name="T81" fmla="*/ 387 h 615"/>
                        <a:gd name="T82" fmla="*/ 667 w 1541"/>
                        <a:gd name="T83" fmla="*/ 302 h 615"/>
                        <a:gd name="T84" fmla="*/ 781 w 1541"/>
                        <a:gd name="T85" fmla="*/ 263 h 615"/>
                        <a:gd name="T86" fmla="*/ 832 w 1541"/>
                        <a:gd name="T87" fmla="*/ 277 h 615"/>
                        <a:gd name="T88" fmla="*/ 861 w 1541"/>
                        <a:gd name="T89" fmla="*/ 285 h 615"/>
                        <a:gd name="T90" fmla="*/ 899 w 1541"/>
                        <a:gd name="T91" fmla="*/ 291 h 615"/>
                        <a:gd name="T92" fmla="*/ 940 w 1541"/>
                        <a:gd name="T93" fmla="*/ 296 h 615"/>
                        <a:gd name="T94" fmla="*/ 980 w 1541"/>
                        <a:gd name="T95" fmla="*/ 298 h 615"/>
                        <a:gd name="T96" fmla="*/ 1024 w 1541"/>
                        <a:gd name="T97" fmla="*/ 304 h 615"/>
                        <a:gd name="T98" fmla="*/ 1057 w 1541"/>
                        <a:gd name="T99" fmla="*/ 300 h 615"/>
                        <a:gd name="T100" fmla="*/ 1099 w 1541"/>
                        <a:gd name="T101" fmla="*/ 294 h 615"/>
                        <a:gd name="T102" fmla="*/ 1133 w 1541"/>
                        <a:gd name="T103" fmla="*/ 294 h 615"/>
                        <a:gd name="T104" fmla="*/ 1181 w 1541"/>
                        <a:gd name="T105" fmla="*/ 289 h 6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41"/>
                        <a:gd name="T160" fmla="*/ 0 h 615"/>
                        <a:gd name="T161" fmla="*/ 1541 w 1541"/>
                        <a:gd name="T162" fmla="*/ 615 h 61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41" h="615">
                          <a:moveTo>
                            <a:pt x="1181" y="289"/>
                          </a:moveTo>
                          <a:lnTo>
                            <a:pt x="1218" y="279"/>
                          </a:lnTo>
                          <a:lnTo>
                            <a:pt x="1264" y="275"/>
                          </a:lnTo>
                          <a:lnTo>
                            <a:pt x="1306" y="281"/>
                          </a:lnTo>
                          <a:lnTo>
                            <a:pt x="1344" y="279"/>
                          </a:lnTo>
                          <a:lnTo>
                            <a:pt x="1381" y="285"/>
                          </a:lnTo>
                          <a:lnTo>
                            <a:pt x="1415" y="281"/>
                          </a:lnTo>
                          <a:lnTo>
                            <a:pt x="1444" y="277"/>
                          </a:lnTo>
                          <a:lnTo>
                            <a:pt x="1473" y="273"/>
                          </a:lnTo>
                          <a:lnTo>
                            <a:pt x="1507" y="267"/>
                          </a:lnTo>
                          <a:lnTo>
                            <a:pt x="1540" y="263"/>
                          </a:lnTo>
                          <a:lnTo>
                            <a:pt x="1498" y="238"/>
                          </a:lnTo>
                          <a:lnTo>
                            <a:pt x="1456" y="221"/>
                          </a:lnTo>
                          <a:lnTo>
                            <a:pt x="1417" y="201"/>
                          </a:lnTo>
                          <a:lnTo>
                            <a:pt x="1364" y="184"/>
                          </a:lnTo>
                          <a:lnTo>
                            <a:pt x="1319" y="172"/>
                          </a:lnTo>
                          <a:lnTo>
                            <a:pt x="1266" y="155"/>
                          </a:lnTo>
                          <a:lnTo>
                            <a:pt x="1210" y="143"/>
                          </a:lnTo>
                          <a:lnTo>
                            <a:pt x="1151" y="128"/>
                          </a:lnTo>
                          <a:lnTo>
                            <a:pt x="1110" y="105"/>
                          </a:lnTo>
                          <a:lnTo>
                            <a:pt x="1078" y="89"/>
                          </a:lnTo>
                          <a:lnTo>
                            <a:pt x="1045" y="62"/>
                          </a:lnTo>
                          <a:lnTo>
                            <a:pt x="1003" y="45"/>
                          </a:lnTo>
                          <a:lnTo>
                            <a:pt x="961" y="35"/>
                          </a:lnTo>
                          <a:lnTo>
                            <a:pt x="899" y="17"/>
                          </a:lnTo>
                          <a:lnTo>
                            <a:pt x="817" y="2"/>
                          </a:lnTo>
                          <a:lnTo>
                            <a:pt x="748" y="0"/>
                          </a:lnTo>
                          <a:lnTo>
                            <a:pt x="675" y="2"/>
                          </a:lnTo>
                          <a:lnTo>
                            <a:pt x="593" y="0"/>
                          </a:lnTo>
                          <a:lnTo>
                            <a:pt x="522" y="10"/>
                          </a:lnTo>
                          <a:lnTo>
                            <a:pt x="453" y="21"/>
                          </a:lnTo>
                          <a:lnTo>
                            <a:pt x="389" y="31"/>
                          </a:lnTo>
                          <a:lnTo>
                            <a:pt x="328" y="124"/>
                          </a:lnTo>
                          <a:lnTo>
                            <a:pt x="251" y="240"/>
                          </a:lnTo>
                          <a:lnTo>
                            <a:pt x="161" y="370"/>
                          </a:lnTo>
                          <a:lnTo>
                            <a:pt x="65" y="492"/>
                          </a:lnTo>
                          <a:lnTo>
                            <a:pt x="0" y="558"/>
                          </a:lnTo>
                          <a:lnTo>
                            <a:pt x="169" y="614"/>
                          </a:lnTo>
                          <a:lnTo>
                            <a:pt x="278" y="538"/>
                          </a:lnTo>
                          <a:lnTo>
                            <a:pt x="405" y="463"/>
                          </a:lnTo>
                          <a:lnTo>
                            <a:pt x="543" y="387"/>
                          </a:lnTo>
                          <a:lnTo>
                            <a:pt x="667" y="302"/>
                          </a:lnTo>
                          <a:lnTo>
                            <a:pt x="781" y="263"/>
                          </a:lnTo>
                          <a:lnTo>
                            <a:pt x="832" y="277"/>
                          </a:lnTo>
                          <a:lnTo>
                            <a:pt x="861" y="285"/>
                          </a:lnTo>
                          <a:lnTo>
                            <a:pt x="899" y="291"/>
                          </a:lnTo>
                          <a:lnTo>
                            <a:pt x="940" y="296"/>
                          </a:lnTo>
                          <a:lnTo>
                            <a:pt x="980" y="298"/>
                          </a:lnTo>
                          <a:lnTo>
                            <a:pt x="1024" y="304"/>
                          </a:lnTo>
                          <a:lnTo>
                            <a:pt x="1057" y="300"/>
                          </a:lnTo>
                          <a:lnTo>
                            <a:pt x="1099" y="294"/>
                          </a:lnTo>
                          <a:lnTo>
                            <a:pt x="1133" y="294"/>
                          </a:lnTo>
                          <a:lnTo>
                            <a:pt x="1181" y="289"/>
                          </a:lnTo>
                        </a:path>
                      </a:pathLst>
                    </a:custGeom>
                    <a:solidFill>
                      <a:srgbClr val="3333CC"/>
                    </a:solidFill>
                    <a:ln w="12700" cap="rnd" cmpd="sng">
                      <a:solidFill>
                        <a:schemeClr val="tx1"/>
                      </a:solidFill>
                      <a:prstDash val="solid"/>
                      <a:round/>
                      <a:headEnd/>
                      <a:tailEnd/>
                    </a:ln>
                  </p:spPr>
                  <p:txBody>
                    <a:bodyPr/>
                    <a:lstStyle/>
                    <a:p>
                      <a:endParaRPr lang="en-US"/>
                    </a:p>
                  </p:txBody>
                </p:sp>
                <p:sp>
                  <p:nvSpPr>
                    <p:cNvPr id="213" name="Freeform 50"/>
                    <p:cNvSpPr>
                      <a:spLocks/>
                    </p:cNvSpPr>
                    <p:nvPr/>
                  </p:nvSpPr>
                  <p:spPr bwMode="auto">
                    <a:xfrm>
                      <a:off x="637" y="3424"/>
                      <a:ext cx="1542" cy="625"/>
                    </a:xfrm>
                    <a:custGeom>
                      <a:avLst/>
                      <a:gdLst>
                        <a:gd name="T0" fmla="*/ 1183 w 1542"/>
                        <a:gd name="T1" fmla="*/ 292 h 625"/>
                        <a:gd name="T2" fmla="*/ 1219 w 1542"/>
                        <a:gd name="T3" fmla="*/ 282 h 625"/>
                        <a:gd name="T4" fmla="*/ 1269 w 1542"/>
                        <a:gd name="T5" fmla="*/ 276 h 625"/>
                        <a:gd name="T6" fmla="*/ 1311 w 1542"/>
                        <a:gd name="T7" fmla="*/ 282 h 625"/>
                        <a:gd name="T8" fmla="*/ 1347 w 1542"/>
                        <a:gd name="T9" fmla="*/ 290 h 625"/>
                        <a:gd name="T10" fmla="*/ 1380 w 1542"/>
                        <a:gd name="T11" fmla="*/ 286 h 625"/>
                        <a:gd name="T12" fmla="*/ 1413 w 1542"/>
                        <a:gd name="T13" fmla="*/ 286 h 625"/>
                        <a:gd name="T14" fmla="*/ 1443 w 1542"/>
                        <a:gd name="T15" fmla="*/ 282 h 625"/>
                        <a:gd name="T16" fmla="*/ 1472 w 1542"/>
                        <a:gd name="T17" fmla="*/ 284 h 625"/>
                        <a:gd name="T18" fmla="*/ 1508 w 1542"/>
                        <a:gd name="T19" fmla="*/ 274 h 625"/>
                        <a:gd name="T20" fmla="*/ 1541 w 1542"/>
                        <a:gd name="T21" fmla="*/ 267 h 625"/>
                        <a:gd name="T22" fmla="*/ 1499 w 1542"/>
                        <a:gd name="T23" fmla="*/ 240 h 625"/>
                        <a:gd name="T24" fmla="*/ 1457 w 1542"/>
                        <a:gd name="T25" fmla="*/ 226 h 625"/>
                        <a:gd name="T26" fmla="*/ 1411 w 1542"/>
                        <a:gd name="T27" fmla="*/ 205 h 625"/>
                        <a:gd name="T28" fmla="*/ 1363 w 1542"/>
                        <a:gd name="T29" fmla="*/ 191 h 625"/>
                        <a:gd name="T30" fmla="*/ 1315 w 1542"/>
                        <a:gd name="T31" fmla="*/ 176 h 625"/>
                        <a:gd name="T32" fmla="*/ 1261 w 1542"/>
                        <a:gd name="T33" fmla="*/ 162 h 625"/>
                        <a:gd name="T34" fmla="*/ 1206 w 1542"/>
                        <a:gd name="T35" fmla="*/ 147 h 625"/>
                        <a:gd name="T36" fmla="*/ 1148 w 1542"/>
                        <a:gd name="T37" fmla="*/ 131 h 625"/>
                        <a:gd name="T38" fmla="*/ 1108 w 1542"/>
                        <a:gd name="T39" fmla="*/ 110 h 625"/>
                        <a:gd name="T40" fmla="*/ 1077 w 1542"/>
                        <a:gd name="T41" fmla="*/ 89 h 625"/>
                        <a:gd name="T42" fmla="*/ 1041 w 1542"/>
                        <a:gd name="T43" fmla="*/ 68 h 625"/>
                        <a:gd name="T44" fmla="*/ 1006 w 1542"/>
                        <a:gd name="T45" fmla="*/ 50 h 625"/>
                        <a:gd name="T46" fmla="*/ 958 w 1542"/>
                        <a:gd name="T47" fmla="*/ 37 h 625"/>
                        <a:gd name="T48" fmla="*/ 897 w 1542"/>
                        <a:gd name="T49" fmla="*/ 21 h 625"/>
                        <a:gd name="T50" fmla="*/ 818 w 1542"/>
                        <a:gd name="T51" fmla="*/ 10 h 625"/>
                        <a:gd name="T52" fmla="*/ 744 w 1542"/>
                        <a:gd name="T53" fmla="*/ 4 h 625"/>
                        <a:gd name="T54" fmla="*/ 673 w 1542"/>
                        <a:gd name="T55" fmla="*/ 0 h 625"/>
                        <a:gd name="T56" fmla="*/ 590 w 1542"/>
                        <a:gd name="T57" fmla="*/ 4 h 625"/>
                        <a:gd name="T58" fmla="*/ 521 w 1542"/>
                        <a:gd name="T59" fmla="*/ 15 h 625"/>
                        <a:gd name="T60" fmla="*/ 458 w 1542"/>
                        <a:gd name="T61" fmla="*/ 23 h 625"/>
                        <a:gd name="T62" fmla="*/ 393 w 1542"/>
                        <a:gd name="T63" fmla="*/ 35 h 625"/>
                        <a:gd name="T64" fmla="*/ 330 w 1542"/>
                        <a:gd name="T65" fmla="*/ 126 h 625"/>
                        <a:gd name="T66" fmla="*/ 255 w 1542"/>
                        <a:gd name="T67" fmla="*/ 243 h 625"/>
                        <a:gd name="T68" fmla="*/ 161 w 1542"/>
                        <a:gd name="T69" fmla="*/ 371 h 625"/>
                        <a:gd name="T70" fmla="*/ 67 w 1542"/>
                        <a:gd name="T71" fmla="*/ 493 h 625"/>
                        <a:gd name="T72" fmla="*/ 0 w 1542"/>
                        <a:gd name="T73" fmla="*/ 562 h 625"/>
                        <a:gd name="T74" fmla="*/ 178 w 1542"/>
                        <a:gd name="T75" fmla="*/ 624 h 625"/>
                        <a:gd name="T76" fmla="*/ 305 w 1542"/>
                        <a:gd name="T77" fmla="*/ 564 h 625"/>
                        <a:gd name="T78" fmla="*/ 435 w 1542"/>
                        <a:gd name="T79" fmla="*/ 491 h 625"/>
                        <a:gd name="T80" fmla="*/ 573 w 1542"/>
                        <a:gd name="T81" fmla="*/ 406 h 625"/>
                        <a:gd name="T82" fmla="*/ 690 w 1542"/>
                        <a:gd name="T83" fmla="*/ 332 h 625"/>
                        <a:gd name="T84" fmla="*/ 786 w 1542"/>
                        <a:gd name="T85" fmla="*/ 276 h 625"/>
                        <a:gd name="T86" fmla="*/ 828 w 1542"/>
                        <a:gd name="T87" fmla="*/ 282 h 625"/>
                        <a:gd name="T88" fmla="*/ 864 w 1542"/>
                        <a:gd name="T89" fmla="*/ 288 h 625"/>
                        <a:gd name="T90" fmla="*/ 901 w 1542"/>
                        <a:gd name="T91" fmla="*/ 294 h 625"/>
                        <a:gd name="T92" fmla="*/ 941 w 1542"/>
                        <a:gd name="T93" fmla="*/ 299 h 625"/>
                        <a:gd name="T94" fmla="*/ 983 w 1542"/>
                        <a:gd name="T95" fmla="*/ 305 h 625"/>
                        <a:gd name="T96" fmla="*/ 1020 w 1542"/>
                        <a:gd name="T97" fmla="*/ 303 h 625"/>
                        <a:gd name="T98" fmla="*/ 1056 w 1542"/>
                        <a:gd name="T99" fmla="*/ 303 h 625"/>
                        <a:gd name="T100" fmla="*/ 1098 w 1542"/>
                        <a:gd name="T101" fmla="*/ 301 h 625"/>
                        <a:gd name="T102" fmla="*/ 1131 w 1542"/>
                        <a:gd name="T103" fmla="*/ 296 h 625"/>
                        <a:gd name="T104" fmla="*/ 1183 w 1542"/>
                        <a:gd name="T105" fmla="*/ 292 h 6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42"/>
                        <a:gd name="T160" fmla="*/ 0 h 625"/>
                        <a:gd name="T161" fmla="*/ 1542 w 1542"/>
                        <a:gd name="T162" fmla="*/ 625 h 62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42" h="625">
                          <a:moveTo>
                            <a:pt x="1183" y="292"/>
                          </a:moveTo>
                          <a:lnTo>
                            <a:pt x="1219" y="282"/>
                          </a:lnTo>
                          <a:lnTo>
                            <a:pt x="1269" y="276"/>
                          </a:lnTo>
                          <a:lnTo>
                            <a:pt x="1311" y="282"/>
                          </a:lnTo>
                          <a:lnTo>
                            <a:pt x="1347" y="290"/>
                          </a:lnTo>
                          <a:lnTo>
                            <a:pt x="1380" y="286"/>
                          </a:lnTo>
                          <a:lnTo>
                            <a:pt x="1413" y="286"/>
                          </a:lnTo>
                          <a:lnTo>
                            <a:pt x="1443" y="282"/>
                          </a:lnTo>
                          <a:lnTo>
                            <a:pt x="1472" y="284"/>
                          </a:lnTo>
                          <a:lnTo>
                            <a:pt x="1508" y="274"/>
                          </a:lnTo>
                          <a:lnTo>
                            <a:pt x="1541" y="267"/>
                          </a:lnTo>
                          <a:lnTo>
                            <a:pt x="1499" y="240"/>
                          </a:lnTo>
                          <a:lnTo>
                            <a:pt x="1457" y="226"/>
                          </a:lnTo>
                          <a:lnTo>
                            <a:pt x="1411" y="205"/>
                          </a:lnTo>
                          <a:lnTo>
                            <a:pt x="1363" y="191"/>
                          </a:lnTo>
                          <a:lnTo>
                            <a:pt x="1315" y="176"/>
                          </a:lnTo>
                          <a:lnTo>
                            <a:pt x="1261" y="162"/>
                          </a:lnTo>
                          <a:lnTo>
                            <a:pt x="1206" y="147"/>
                          </a:lnTo>
                          <a:lnTo>
                            <a:pt x="1148" y="131"/>
                          </a:lnTo>
                          <a:lnTo>
                            <a:pt x="1108" y="110"/>
                          </a:lnTo>
                          <a:lnTo>
                            <a:pt x="1077" y="89"/>
                          </a:lnTo>
                          <a:lnTo>
                            <a:pt x="1041" y="68"/>
                          </a:lnTo>
                          <a:lnTo>
                            <a:pt x="1006" y="50"/>
                          </a:lnTo>
                          <a:lnTo>
                            <a:pt x="958" y="37"/>
                          </a:lnTo>
                          <a:lnTo>
                            <a:pt x="897" y="21"/>
                          </a:lnTo>
                          <a:lnTo>
                            <a:pt x="818" y="10"/>
                          </a:lnTo>
                          <a:lnTo>
                            <a:pt x="744" y="4"/>
                          </a:lnTo>
                          <a:lnTo>
                            <a:pt x="673" y="0"/>
                          </a:lnTo>
                          <a:lnTo>
                            <a:pt x="590" y="4"/>
                          </a:lnTo>
                          <a:lnTo>
                            <a:pt x="521" y="15"/>
                          </a:lnTo>
                          <a:lnTo>
                            <a:pt x="458" y="23"/>
                          </a:lnTo>
                          <a:lnTo>
                            <a:pt x="393" y="35"/>
                          </a:lnTo>
                          <a:lnTo>
                            <a:pt x="330" y="126"/>
                          </a:lnTo>
                          <a:lnTo>
                            <a:pt x="255" y="243"/>
                          </a:lnTo>
                          <a:lnTo>
                            <a:pt x="161" y="371"/>
                          </a:lnTo>
                          <a:lnTo>
                            <a:pt x="67" y="493"/>
                          </a:lnTo>
                          <a:lnTo>
                            <a:pt x="0" y="562"/>
                          </a:lnTo>
                          <a:lnTo>
                            <a:pt x="178" y="624"/>
                          </a:lnTo>
                          <a:lnTo>
                            <a:pt x="305" y="564"/>
                          </a:lnTo>
                          <a:lnTo>
                            <a:pt x="435" y="491"/>
                          </a:lnTo>
                          <a:lnTo>
                            <a:pt x="573" y="406"/>
                          </a:lnTo>
                          <a:lnTo>
                            <a:pt x="690" y="332"/>
                          </a:lnTo>
                          <a:lnTo>
                            <a:pt x="786" y="276"/>
                          </a:lnTo>
                          <a:lnTo>
                            <a:pt x="828" y="282"/>
                          </a:lnTo>
                          <a:lnTo>
                            <a:pt x="864" y="288"/>
                          </a:lnTo>
                          <a:lnTo>
                            <a:pt x="901" y="294"/>
                          </a:lnTo>
                          <a:lnTo>
                            <a:pt x="941" y="299"/>
                          </a:lnTo>
                          <a:lnTo>
                            <a:pt x="983" y="305"/>
                          </a:lnTo>
                          <a:lnTo>
                            <a:pt x="1020" y="303"/>
                          </a:lnTo>
                          <a:lnTo>
                            <a:pt x="1056" y="303"/>
                          </a:lnTo>
                          <a:lnTo>
                            <a:pt x="1098" y="301"/>
                          </a:lnTo>
                          <a:lnTo>
                            <a:pt x="1131" y="296"/>
                          </a:lnTo>
                          <a:lnTo>
                            <a:pt x="1183" y="292"/>
                          </a:lnTo>
                        </a:path>
                      </a:pathLst>
                    </a:custGeom>
                    <a:solidFill>
                      <a:srgbClr val="3333CC"/>
                    </a:solidFill>
                    <a:ln w="12700" cap="rnd" cmpd="sng">
                      <a:solidFill>
                        <a:schemeClr val="tx1"/>
                      </a:solidFill>
                      <a:prstDash val="solid"/>
                      <a:round/>
                      <a:headEnd/>
                      <a:tailEnd/>
                    </a:ln>
                  </p:spPr>
                  <p:txBody>
                    <a:bodyPr/>
                    <a:lstStyle/>
                    <a:p>
                      <a:endParaRPr lang="en-US"/>
                    </a:p>
                  </p:txBody>
                </p:sp>
              </p:grpSp>
              <p:sp>
                <p:nvSpPr>
                  <p:cNvPr id="204" name="Freeform 51"/>
                  <p:cNvSpPr>
                    <a:spLocks/>
                  </p:cNvSpPr>
                  <p:nvPr/>
                </p:nvSpPr>
                <p:spPr bwMode="auto">
                  <a:xfrm>
                    <a:off x="1122" y="3590"/>
                    <a:ext cx="300" cy="120"/>
                  </a:xfrm>
                  <a:custGeom>
                    <a:avLst/>
                    <a:gdLst>
                      <a:gd name="T0" fmla="*/ 299 w 300"/>
                      <a:gd name="T1" fmla="*/ 119 h 120"/>
                      <a:gd name="T2" fmla="*/ 257 w 300"/>
                      <a:gd name="T3" fmla="*/ 84 h 120"/>
                      <a:gd name="T4" fmla="*/ 224 w 300"/>
                      <a:gd name="T5" fmla="*/ 55 h 120"/>
                      <a:gd name="T6" fmla="*/ 184 w 300"/>
                      <a:gd name="T7" fmla="*/ 33 h 120"/>
                      <a:gd name="T8" fmla="*/ 151 w 300"/>
                      <a:gd name="T9" fmla="*/ 16 h 120"/>
                      <a:gd name="T10" fmla="*/ 107 w 300"/>
                      <a:gd name="T11" fmla="*/ 4 h 120"/>
                      <a:gd name="T12" fmla="*/ 75 w 300"/>
                      <a:gd name="T13" fmla="*/ 2 h 120"/>
                      <a:gd name="T14" fmla="*/ 40 w 300"/>
                      <a:gd name="T15" fmla="*/ 0 h 120"/>
                      <a:gd name="T16" fmla="*/ 0 w 300"/>
                      <a:gd name="T17" fmla="*/ 4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0"/>
                      <a:gd name="T28" fmla="*/ 0 h 120"/>
                      <a:gd name="T29" fmla="*/ 300 w 300"/>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0" h="120">
                        <a:moveTo>
                          <a:pt x="299" y="119"/>
                        </a:moveTo>
                        <a:lnTo>
                          <a:pt x="257" y="84"/>
                        </a:lnTo>
                        <a:lnTo>
                          <a:pt x="224" y="55"/>
                        </a:lnTo>
                        <a:lnTo>
                          <a:pt x="184" y="33"/>
                        </a:lnTo>
                        <a:lnTo>
                          <a:pt x="151" y="16"/>
                        </a:lnTo>
                        <a:lnTo>
                          <a:pt x="107" y="4"/>
                        </a:lnTo>
                        <a:lnTo>
                          <a:pt x="75" y="2"/>
                        </a:lnTo>
                        <a:lnTo>
                          <a:pt x="40" y="0"/>
                        </a:lnTo>
                        <a:lnTo>
                          <a:pt x="0" y="4"/>
                        </a:lnTo>
                      </a:path>
                    </a:pathLst>
                  </a:custGeom>
                  <a:solidFill>
                    <a:srgbClr val="3333CC"/>
                  </a:solidFill>
                  <a:ln w="12700" cap="rnd" cmpd="sng">
                    <a:solidFill>
                      <a:schemeClr val="tx1"/>
                    </a:solidFill>
                    <a:prstDash val="solid"/>
                    <a:round/>
                    <a:headEnd type="none" w="sm" len="sm"/>
                    <a:tailEnd type="none" w="sm" len="sm"/>
                  </a:ln>
                </p:spPr>
                <p:txBody>
                  <a:bodyPr/>
                  <a:lstStyle/>
                  <a:p>
                    <a:endParaRPr lang="en-US"/>
                  </a:p>
                </p:txBody>
              </p:sp>
              <p:grpSp>
                <p:nvGrpSpPr>
                  <p:cNvPr id="205" name="Group 52"/>
                  <p:cNvGrpSpPr>
                    <a:grpSpLocks/>
                  </p:cNvGrpSpPr>
                  <p:nvPr/>
                </p:nvGrpSpPr>
                <p:grpSpPr bwMode="auto">
                  <a:xfrm>
                    <a:off x="619" y="3459"/>
                    <a:ext cx="543" cy="573"/>
                    <a:chOff x="619" y="3459"/>
                    <a:chExt cx="543" cy="573"/>
                  </a:xfrm>
                </p:grpSpPr>
                <p:sp>
                  <p:nvSpPr>
                    <p:cNvPr id="207" name="Freeform 53"/>
                    <p:cNvSpPr>
                      <a:spLocks/>
                    </p:cNvSpPr>
                    <p:nvPr/>
                  </p:nvSpPr>
                  <p:spPr bwMode="auto">
                    <a:xfrm>
                      <a:off x="619" y="3459"/>
                      <a:ext cx="543" cy="573"/>
                    </a:xfrm>
                    <a:custGeom>
                      <a:avLst/>
                      <a:gdLst>
                        <a:gd name="T0" fmla="*/ 390 w 543"/>
                        <a:gd name="T1" fmla="*/ 0 h 573"/>
                        <a:gd name="T2" fmla="*/ 0 w 543"/>
                        <a:gd name="T3" fmla="*/ 541 h 573"/>
                        <a:gd name="T4" fmla="*/ 79 w 543"/>
                        <a:gd name="T5" fmla="*/ 572 h 573"/>
                        <a:gd name="T6" fmla="*/ 542 w 543"/>
                        <a:gd name="T7" fmla="*/ 27 h 573"/>
                        <a:gd name="T8" fmla="*/ 390 w 543"/>
                        <a:gd name="T9" fmla="*/ 0 h 573"/>
                        <a:gd name="T10" fmla="*/ 0 60000 65536"/>
                        <a:gd name="T11" fmla="*/ 0 60000 65536"/>
                        <a:gd name="T12" fmla="*/ 0 60000 65536"/>
                        <a:gd name="T13" fmla="*/ 0 60000 65536"/>
                        <a:gd name="T14" fmla="*/ 0 60000 65536"/>
                        <a:gd name="T15" fmla="*/ 0 w 543"/>
                        <a:gd name="T16" fmla="*/ 0 h 573"/>
                        <a:gd name="T17" fmla="*/ 543 w 543"/>
                        <a:gd name="T18" fmla="*/ 573 h 573"/>
                      </a:gdLst>
                      <a:ahLst/>
                      <a:cxnLst>
                        <a:cxn ang="T10">
                          <a:pos x="T0" y="T1"/>
                        </a:cxn>
                        <a:cxn ang="T11">
                          <a:pos x="T2" y="T3"/>
                        </a:cxn>
                        <a:cxn ang="T12">
                          <a:pos x="T4" y="T5"/>
                        </a:cxn>
                        <a:cxn ang="T13">
                          <a:pos x="T6" y="T7"/>
                        </a:cxn>
                        <a:cxn ang="T14">
                          <a:pos x="T8" y="T9"/>
                        </a:cxn>
                      </a:cxnLst>
                      <a:rect l="T15" t="T16" r="T17" b="T18"/>
                      <a:pathLst>
                        <a:path w="543" h="573">
                          <a:moveTo>
                            <a:pt x="390" y="0"/>
                          </a:moveTo>
                          <a:lnTo>
                            <a:pt x="0" y="541"/>
                          </a:lnTo>
                          <a:lnTo>
                            <a:pt x="79" y="572"/>
                          </a:lnTo>
                          <a:lnTo>
                            <a:pt x="542" y="27"/>
                          </a:lnTo>
                          <a:lnTo>
                            <a:pt x="390" y="0"/>
                          </a:lnTo>
                        </a:path>
                      </a:pathLst>
                    </a:custGeom>
                    <a:solidFill>
                      <a:srgbClr val="3333CC"/>
                    </a:solidFill>
                    <a:ln w="12700" cap="rnd" cmpd="sng">
                      <a:solidFill>
                        <a:schemeClr val="tx1"/>
                      </a:solidFill>
                      <a:prstDash val="solid"/>
                      <a:round/>
                      <a:headEnd/>
                      <a:tailEnd/>
                    </a:ln>
                  </p:spPr>
                  <p:txBody>
                    <a:bodyPr/>
                    <a:lstStyle/>
                    <a:p>
                      <a:endParaRPr lang="en-US"/>
                    </a:p>
                  </p:txBody>
                </p:sp>
                <p:grpSp>
                  <p:nvGrpSpPr>
                    <p:cNvPr id="208" name="Group 54"/>
                    <p:cNvGrpSpPr>
                      <a:grpSpLocks/>
                    </p:cNvGrpSpPr>
                    <p:nvPr/>
                  </p:nvGrpSpPr>
                  <p:grpSpPr bwMode="auto">
                    <a:xfrm>
                      <a:off x="693" y="3608"/>
                      <a:ext cx="316" cy="317"/>
                      <a:chOff x="693" y="3608"/>
                      <a:chExt cx="316" cy="317"/>
                    </a:xfrm>
                  </p:grpSpPr>
                  <p:sp>
                    <p:nvSpPr>
                      <p:cNvPr id="209" name="Line 55"/>
                      <p:cNvSpPr>
                        <a:spLocks noChangeShapeType="1"/>
                      </p:cNvSpPr>
                      <p:nvPr/>
                    </p:nvSpPr>
                    <p:spPr bwMode="auto">
                      <a:xfrm flipH="1" flipV="1">
                        <a:off x="887" y="3608"/>
                        <a:ext cx="122" cy="4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10" name="Line 56"/>
                      <p:cNvSpPr>
                        <a:spLocks noChangeShapeType="1"/>
                      </p:cNvSpPr>
                      <p:nvPr/>
                    </p:nvSpPr>
                    <p:spPr bwMode="auto">
                      <a:xfrm flipH="1" flipV="1">
                        <a:off x="785" y="3759"/>
                        <a:ext cx="98" cy="4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11" name="Line 57"/>
                      <p:cNvSpPr>
                        <a:spLocks noChangeShapeType="1"/>
                      </p:cNvSpPr>
                      <p:nvPr/>
                    </p:nvSpPr>
                    <p:spPr bwMode="auto">
                      <a:xfrm flipH="1" flipV="1">
                        <a:off x="693" y="3890"/>
                        <a:ext cx="87" cy="35"/>
                      </a:xfrm>
                      <a:prstGeom prst="line">
                        <a:avLst/>
                      </a:prstGeom>
                      <a:noFill/>
                      <a:ln w="12700">
                        <a:solidFill>
                          <a:schemeClr val="tx1"/>
                        </a:solidFill>
                        <a:round/>
                        <a:headEnd type="none" w="sm" len="sm"/>
                        <a:tailEnd type="none" w="sm" len="sm"/>
                      </a:ln>
                    </p:spPr>
                    <p:txBody>
                      <a:bodyPr wrap="none" anchor="ctr"/>
                      <a:lstStyle/>
                      <a:p>
                        <a:endParaRPr lang="en-US"/>
                      </a:p>
                    </p:txBody>
                  </p:sp>
                </p:grpSp>
              </p:grpSp>
              <p:sp>
                <p:nvSpPr>
                  <p:cNvPr id="206" name="Freeform 58"/>
                  <p:cNvSpPr>
                    <a:spLocks/>
                  </p:cNvSpPr>
                  <p:nvPr/>
                </p:nvSpPr>
                <p:spPr bwMode="auto">
                  <a:xfrm>
                    <a:off x="712" y="3487"/>
                    <a:ext cx="457" cy="538"/>
                  </a:xfrm>
                  <a:custGeom>
                    <a:avLst/>
                    <a:gdLst>
                      <a:gd name="T0" fmla="*/ 456 w 457"/>
                      <a:gd name="T1" fmla="*/ 0 h 538"/>
                      <a:gd name="T2" fmla="*/ 0 w 457"/>
                      <a:gd name="T3" fmla="*/ 533 h 538"/>
                      <a:gd name="T4" fmla="*/ 15 w 457"/>
                      <a:gd name="T5" fmla="*/ 537 h 538"/>
                      <a:gd name="T6" fmla="*/ 454 w 457"/>
                      <a:gd name="T7" fmla="*/ 19 h 538"/>
                      <a:gd name="T8" fmla="*/ 456 w 457"/>
                      <a:gd name="T9" fmla="*/ 0 h 538"/>
                      <a:gd name="T10" fmla="*/ 0 60000 65536"/>
                      <a:gd name="T11" fmla="*/ 0 60000 65536"/>
                      <a:gd name="T12" fmla="*/ 0 60000 65536"/>
                      <a:gd name="T13" fmla="*/ 0 60000 65536"/>
                      <a:gd name="T14" fmla="*/ 0 60000 65536"/>
                      <a:gd name="T15" fmla="*/ 0 w 457"/>
                      <a:gd name="T16" fmla="*/ 0 h 538"/>
                      <a:gd name="T17" fmla="*/ 457 w 457"/>
                      <a:gd name="T18" fmla="*/ 538 h 538"/>
                    </a:gdLst>
                    <a:ahLst/>
                    <a:cxnLst>
                      <a:cxn ang="T10">
                        <a:pos x="T0" y="T1"/>
                      </a:cxn>
                      <a:cxn ang="T11">
                        <a:pos x="T2" y="T3"/>
                      </a:cxn>
                      <a:cxn ang="T12">
                        <a:pos x="T4" y="T5"/>
                      </a:cxn>
                      <a:cxn ang="T13">
                        <a:pos x="T6" y="T7"/>
                      </a:cxn>
                      <a:cxn ang="T14">
                        <a:pos x="T8" y="T9"/>
                      </a:cxn>
                    </a:cxnLst>
                    <a:rect l="T15" t="T16" r="T17" b="T18"/>
                    <a:pathLst>
                      <a:path w="457" h="538">
                        <a:moveTo>
                          <a:pt x="456" y="0"/>
                        </a:moveTo>
                        <a:lnTo>
                          <a:pt x="0" y="533"/>
                        </a:lnTo>
                        <a:lnTo>
                          <a:pt x="15" y="537"/>
                        </a:lnTo>
                        <a:lnTo>
                          <a:pt x="454" y="19"/>
                        </a:lnTo>
                        <a:lnTo>
                          <a:pt x="456" y="0"/>
                        </a:lnTo>
                      </a:path>
                    </a:pathLst>
                  </a:custGeom>
                  <a:solidFill>
                    <a:srgbClr val="3333CC"/>
                  </a:solidFill>
                  <a:ln w="12700" cap="rnd" cmpd="sng">
                    <a:solidFill>
                      <a:schemeClr val="tx1"/>
                    </a:solidFill>
                    <a:prstDash val="solid"/>
                    <a:round/>
                    <a:headEnd/>
                    <a:tailEnd/>
                  </a:ln>
                </p:spPr>
                <p:txBody>
                  <a:bodyPr/>
                  <a:lstStyle/>
                  <a:p>
                    <a:endParaRPr lang="en-US"/>
                  </a:p>
                </p:txBody>
              </p:sp>
            </p:grpSp>
            <p:grpSp>
              <p:nvGrpSpPr>
                <p:cNvPr id="197" name="Group 59"/>
                <p:cNvGrpSpPr>
                  <a:grpSpLocks/>
                </p:cNvGrpSpPr>
                <p:nvPr/>
              </p:nvGrpSpPr>
              <p:grpSpPr bwMode="auto">
                <a:xfrm>
                  <a:off x="538" y="3944"/>
                  <a:ext cx="353" cy="185"/>
                  <a:chOff x="538" y="3944"/>
                  <a:chExt cx="353" cy="185"/>
                </a:xfrm>
              </p:grpSpPr>
              <p:sp>
                <p:nvSpPr>
                  <p:cNvPr id="198" name="Freeform 60"/>
                  <p:cNvSpPr>
                    <a:spLocks/>
                  </p:cNvSpPr>
                  <p:nvPr/>
                </p:nvSpPr>
                <p:spPr bwMode="auto">
                  <a:xfrm>
                    <a:off x="839" y="4064"/>
                    <a:ext cx="39" cy="65"/>
                  </a:xfrm>
                  <a:custGeom>
                    <a:avLst/>
                    <a:gdLst>
                      <a:gd name="T0" fmla="*/ 19 w 39"/>
                      <a:gd name="T1" fmla="*/ 0 h 65"/>
                      <a:gd name="T2" fmla="*/ 8 w 39"/>
                      <a:gd name="T3" fmla="*/ 29 h 65"/>
                      <a:gd name="T4" fmla="*/ 0 w 39"/>
                      <a:gd name="T5" fmla="*/ 64 h 65"/>
                      <a:gd name="T6" fmla="*/ 8 w 39"/>
                      <a:gd name="T7" fmla="*/ 58 h 65"/>
                      <a:gd name="T8" fmla="*/ 19 w 39"/>
                      <a:gd name="T9" fmla="*/ 56 h 65"/>
                      <a:gd name="T10" fmla="*/ 25 w 39"/>
                      <a:gd name="T11" fmla="*/ 56 h 65"/>
                      <a:gd name="T12" fmla="*/ 32 w 39"/>
                      <a:gd name="T13" fmla="*/ 54 h 65"/>
                      <a:gd name="T14" fmla="*/ 38 w 39"/>
                      <a:gd name="T15" fmla="*/ 37 h 65"/>
                      <a:gd name="T16" fmla="*/ 34 w 39"/>
                      <a:gd name="T17" fmla="*/ 29 h 65"/>
                      <a:gd name="T18" fmla="*/ 25 w 39"/>
                      <a:gd name="T19" fmla="*/ 17 h 65"/>
                      <a:gd name="T20" fmla="*/ 25 w 39"/>
                      <a:gd name="T21" fmla="*/ 8 h 65"/>
                      <a:gd name="T22" fmla="*/ 19 w 39"/>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65"/>
                      <a:gd name="T38" fmla="*/ 39 w 39"/>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65">
                        <a:moveTo>
                          <a:pt x="19" y="0"/>
                        </a:moveTo>
                        <a:lnTo>
                          <a:pt x="8" y="29"/>
                        </a:lnTo>
                        <a:lnTo>
                          <a:pt x="0" y="64"/>
                        </a:lnTo>
                        <a:lnTo>
                          <a:pt x="8" y="58"/>
                        </a:lnTo>
                        <a:lnTo>
                          <a:pt x="19" y="56"/>
                        </a:lnTo>
                        <a:lnTo>
                          <a:pt x="25" y="56"/>
                        </a:lnTo>
                        <a:lnTo>
                          <a:pt x="32" y="54"/>
                        </a:lnTo>
                        <a:lnTo>
                          <a:pt x="38" y="37"/>
                        </a:lnTo>
                        <a:lnTo>
                          <a:pt x="34" y="29"/>
                        </a:lnTo>
                        <a:lnTo>
                          <a:pt x="25" y="17"/>
                        </a:lnTo>
                        <a:lnTo>
                          <a:pt x="25" y="8"/>
                        </a:lnTo>
                        <a:lnTo>
                          <a:pt x="19" y="0"/>
                        </a:lnTo>
                      </a:path>
                    </a:pathLst>
                  </a:custGeom>
                  <a:solidFill>
                    <a:srgbClr val="3333CC"/>
                  </a:solidFill>
                  <a:ln w="12700" cap="rnd" cmpd="sng">
                    <a:solidFill>
                      <a:schemeClr val="tx1"/>
                    </a:solidFill>
                    <a:prstDash val="solid"/>
                    <a:round/>
                    <a:headEnd/>
                    <a:tailEnd/>
                  </a:ln>
                </p:spPr>
                <p:txBody>
                  <a:bodyPr/>
                  <a:lstStyle/>
                  <a:p>
                    <a:endParaRPr lang="en-US"/>
                  </a:p>
                </p:txBody>
              </p:sp>
              <p:sp>
                <p:nvSpPr>
                  <p:cNvPr id="199" name="Freeform 61"/>
                  <p:cNvSpPr>
                    <a:spLocks/>
                  </p:cNvSpPr>
                  <p:nvPr/>
                </p:nvSpPr>
                <p:spPr bwMode="auto">
                  <a:xfrm>
                    <a:off x="538" y="3973"/>
                    <a:ext cx="353" cy="144"/>
                  </a:xfrm>
                  <a:custGeom>
                    <a:avLst/>
                    <a:gdLst>
                      <a:gd name="T0" fmla="*/ 346 w 353"/>
                      <a:gd name="T1" fmla="*/ 126 h 144"/>
                      <a:gd name="T2" fmla="*/ 316 w 353"/>
                      <a:gd name="T3" fmla="*/ 108 h 144"/>
                      <a:gd name="T4" fmla="*/ 6 w 353"/>
                      <a:gd name="T5" fmla="*/ 0 h 144"/>
                      <a:gd name="T6" fmla="*/ 0 w 353"/>
                      <a:gd name="T7" fmla="*/ 8 h 144"/>
                      <a:gd name="T8" fmla="*/ 4 w 353"/>
                      <a:gd name="T9" fmla="*/ 19 h 144"/>
                      <a:gd name="T10" fmla="*/ 8 w 353"/>
                      <a:gd name="T11" fmla="*/ 29 h 144"/>
                      <a:gd name="T12" fmla="*/ 8 w 353"/>
                      <a:gd name="T13" fmla="*/ 29 h 144"/>
                      <a:gd name="T14" fmla="*/ 308 w 353"/>
                      <a:gd name="T15" fmla="*/ 135 h 144"/>
                      <a:gd name="T16" fmla="*/ 339 w 353"/>
                      <a:gd name="T17" fmla="*/ 143 h 144"/>
                      <a:gd name="T18" fmla="*/ 350 w 353"/>
                      <a:gd name="T19" fmla="*/ 137 h 144"/>
                      <a:gd name="T20" fmla="*/ 352 w 353"/>
                      <a:gd name="T21" fmla="*/ 133 h 144"/>
                      <a:gd name="T22" fmla="*/ 346 w 353"/>
                      <a:gd name="T23" fmla="*/ 126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3"/>
                      <a:gd name="T37" fmla="*/ 0 h 144"/>
                      <a:gd name="T38" fmla="*/ 353 w 353"/>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3" h="144">
                        <a:moveTo>
                          <a:pt x="346" y="126"/>
                        </a:moveTo>
                        <a:lnTo>
                          <a:pt x="316" y="108"/>
                        </a:lnTo>
                        <a:lnTo>
                          <a:pt x="6" y="0"/>
                        </a:lnTo>
                        <a:lnTo>
                          <a:pt x="0" y="8"/>
                        </a:lnTo>
                        <a:lnTo>
                          <a:pt x="4" y="19"/>
                        </a:lnTo>
                        <a:lnTo>
                          <a:pt x="8" y="29"/>
                        </a:lnTo>
                        <a:lnTo>
                          <a:pt x="308" y="135"/>
                        </a:lnTo>
                        <a:lnTo>
                          <a:pt x="339" y="143"/>
                        </a:lnTo>
                        <a:lnTo>
                          <a:pt x="350" y="137"/>
                        </a:lnTo>
                        <a:lnTo>
                          <a:pt x="352" y="133"/>
                        </a:lnTo>
                        <a:lnTo>
                          <a:pt x="346" y="126"/>
                        </a:lnTo>
                      </a:path>
                    </a:pathLst>
                  </a:custGeom>
                  <a:solidFill>
                    <a:srgbClr val="3333CC"/>
                  </a:solidFill>
                  <a:ln w="12700" cap="rnd" cmpd="sng">
                    <a:solidFill>
                      <a:schemeClr val="tx1"/>
                    </a:solidFill>
                    <a:prstDash val="solid"/>
                    <a:round/>
                    <a:headEnd/>
                    <a:tailEnd/>
                  </a:ln>
                </p:spPr>
                <p:txBody>
                  <a:bodyPr/>
                  <a:lstStyle/>
                  <a:p>
                    <a:endParaRPr lang="en-US"/>
                  </a:p>
                </p:txBody>
              </p:sp>
              <p:sp>
                <p:nvSpPr>
                  <p:cNvPr id="200" name="Freeform 62"/>
                  <p:cNvSpPr>
                    <a:spLocks/>
                  </p:cNvSpPr>
                  <p:nvPr/>
                </p:nvSpPr>
                <p:spPr bwMode="auto">
                  <a:xfrm>
                    <a:off x="541" y="3995"/>
                    <a:ext cx="59" cy="37"/>
                  </a:xfrm>
                  <a:custGeom>
                    <a:avLst/>
                    <a:gdLst>
                      <a:gd name="T0" fmla="*/ 58 w 59"/>
                      <a:gd name="T1" fmla="*/ 15 h 37"/>
                      <a:gd name="T2" fmla="*/ 35 w 59"/>
                      <a:gd name="T3" fmla="*/ 36 h 37"/>
                      <a:gd name="T4" fmla="*/ 4 w 59"/>
                      <a:gd name="T5" fmla="*/ 23 h 37"/>
                      <a:gd name="T6" fmla="*/ 0 w 59"/>
                      <a:gd name="T7" fmla="*/ 0 h 37"/>
                      <a:gd name="T8" fmla="*/ 58 w 59"/>
                      <a:gd name="T9" fmla="*/ 15 h 37"/>
                      <a:gd name="T10" fmla="*/ 0 60000 65536"/>
                      <a:gd name="T11" fmla="*/ 0 60000 65536"/>
                      <a:gd name="T12" fmla="*/ 0 60000 65536"/>
                      <a:gd name="T13" fmla="*/ 0 60000 65536"/>
                      <a:gd name="T14" fmla="*/ 0 60000 65536"/>
                      <a:gd name="T15" fmla="*/ 0 w 59"/>
                      <a:gd name="T16" fmla="*/ 0 h 37"/>
                      <a:gd name="T17" fmla="*/ 59 w 59"/>
                      <a:gd name="T18" fmla="*/ 37 h 37"/>
                    </a:gdLst>
                    <a:ahLst/>
                    <a:cxnLst>
                      <a:cxn ang="T10">
                        <a:pos x="T0" y="T1"/>
                      </a:cxn>
                      <a:cxn ang="T11">
                        <a:pos x="T2" y="T3"/>
                      </a:cxn>
                      <a:cxn ang="T12">
                        <a:pos x="T4" y="T5"/>
                      </a:cxn>
                      <a:cxn ang="T13">
                        <a:pos x="T6" y="T7"/>
                      </a:cxn>
                      <a:cxn ang="T14">
                        <a:pos x="T8" y="T9"/>
                      </a:cxn>
                    </a:cxnLst>
                    <a:rect l="T15" t="T16" r="T17" b="T18"/>
                    <a:pathLst>
                      <a:path w="59" h="37">
                        <a:moveTo>
                          <a:pt x="58" y="15"/>
                        </a:moveTo>
                        <a:lnTo>
                          <a:pt x="35" y="36"/>
                        </a:lnTo>
                        <a:lnTo>
                          <a:pt x="4" y="23"/>
                        </a:lnTo>
                        <a:lnTo>
                          <a:pt x="0" y="0"/>
                        </a:lnTo>
                        <a:lnTo>
                          <a:pt x="58" y="15"/>
                        </a:lnTo>
                      </a:path>
                    </a:pathLst>
                  </a:custGeom>
                  <a:solidFill>
                    <a:srgbClr val="3333CC"/>
                  </a:solidFill>
                  <a:ln w="12700" cap="rnd" cmpd="sng">
                    <a:solidFill>
                      <a:schemeClr val="tx1"/>
                    </a:solidFill>
                    <a:prstDash val="solid"/>
                    <a:round/>
                    <a:headEnd/>
                    <a:tailEnd/>
                  </a:ln>
                </p:spPr>
                <p:txBody>
                  <a:bodyPr/>
                  <a:lstStyle/>
                  <a:p>
                    <a:endParaRPr lang="en-US"/>
                  </a:p>
                </p:txBody>
              </p:sp>
              <p:sp>
                <p:nvSpPr>
                  <p:cNvPr id="201" name="Freeform 63"/>
                  <p:cNvSpPr>
                    <a:spLocks/>
                  </p:cNvSpPr>
                  <p:nvPr/>
                </p:nvSpPr>
                <p:spPr bwMode="auto">
                  <a:xfrm>
                    <a:off x="542" y="3944"/>
                    <a:ext cx="65" cy="48"/>
                  </a:xfrm>
                  <a:custGeom>
                    <a:avLst/>
                    <a:gdLst>
                      <a:gd name="T0" fmla="*/ 64 w 65"/>
                      <a:gd name="T1" fmla="*/ 47 h 48"/>
                      <a:gd name="T2" fmla="*/ 0 w 65"/>
                      <a:gd name="T3" fmla="*/ 27 h 48"/>
                      <a:gd name="T4" fmla="*/ 23 w 65"/>
                      <a:gd name="T5" fmla="*/ 0 h 48"/>
                      <a:gd name="T6" fmla="*/ 58 w 65"/>
                      <a:gd name="T7" fmla="*/ 12 h 48"/>
                      <a:gd name="T8" fmla="*/ 64 w 65"/>
                      <a:gd name="T9" fmla="*/ 47 h 48"/>
                      <a:gd name="T10" fmla="*/ 0 60000 65536"/>
                      <a:gd name="T11" fmla="*/ 0 60000 65536"/>
                      <a:gd name="T12" fmla="*/ 0 60000 65536"/>
                      <a:gd name="T13" fmla="*/ 0 60000 65536"/>
                      <a:gd name="T14" fmla="*/ 0 60000 65536"/>
                      <a:gd name="T15" fmla="*/ 0 w 65"/>
                      <a:gd name="T16" fmla="*/ 0 h 48"/>
                      <a:gd name="T17" fmla="*/ 65 w 65"/>
                      <a:gd name="T18" fmla="*/ 48 h 48"/>
                    </a:gdLst>
                    <a:ahLst/>
                    <a:cxnLst>
                      <a:cxn ang="T10">
                        <a:pos x="T0" y="T1"/>
                      </a:cxn>
                      <a:cxn ang="T11">
                        <a:pos x="T2" y="T3"/>
                      </a:cxn>
                      <a:cxn ang="T12">
                        <a:pos x="T4" y="T5"/>
                      </a:cxn>
                      <a:cxn ang="T13">
                        <a:pos x="T6" y="T7"/>
                      </a:cxn>
                      <a:cxn ang="T14">
                        <a:pos x="T8" y="T9"/>
                      </a:cxn>
                    </a:cxnLst>
                    <a:rect l="T15" t="T16" r="T17" b="T18"/>
                    <a:pathLst>
                      <a:path w="65" h="48">
                        <a:moveTo>
                          <a:pt x="64" y="47"/>
                        </a:moveTo>
                        <a:lnTo>
                          <a:pt x="0" y="27"/>
                        </a:lnTo>
                        <a:lnTo>
                          <a:pt x="23" y="0"/>
                        </a:lnTo>
                        <a:lnTo>
                          <a:pt x="58" y="12"/>
                        </a:lnTo>
                        <a:lnTo>
                          <a:pt x="64" y="47"/>
                        </a:lnTo>
                      </a:path>
                    </a:pathLst>
                  </a:custGeom>
                  <a:solidFill>
                    <a:srgbClr val="3333CC"/>
                  </a:solidFill>
                  <a:ln w="12700" cap="rnd" cmpd="sng">
                    <a:solidFill>
                      <a:schemeClr val="tx1"/>
                    </a:solidFill>
                    <a:prstDash val="solid"/>
                    <a:round/>
                    <a:headEnd/>
                    <a:tailEnd/>
                  </a:ln>
                </p:spPr>
                <p:txBody>
                  <a:bodyPr/>
                  <a:lstStyle/>
                  <a:p>
                    <a:endParaRPr lang="en-US"/>
                  </a:p>
                </p:txBody>
              </p:sp>
            </p:grpSp>
          </p:grpSp>
          <p:grpSp>
            <p:nvGrpSpPr>
              <p:cNvPr id="174" name="Group 64"/>
              <p:cNvGrpSpPr>
                <a:grpSpLocks/>
              </p:cNvGrpSpPr>
              <p:nvPr/>
            </p:nvGrpSpPr>
            <p:grpSpPr bwMode="auto">
              <a:xfrm>
                <a:off x="227" y="2784"/>
                <a:ext cx="2284" cy="1034"/>
                <a:chOff x="227" y="2784"/>
                <a:chExt cx="2284" cy="1034"/>
              </a:xfrm>
            </p:grpSpPr>
            <p:sp>
              <p:nvSpPr>
                <p:cNvPr id="180" name="Freeform 65"/>
                <p:cNvSpPr>
                  <a:spLocks/>
                </p:cNvSpPr>
                <p:nvPr/>
              </p:nvSpPr>
              <p:spPr bwMode="auto">
                <a:xfrm>
                  <a:off x="2475" y="3675"/>
                  <a:ext cx="36" cy="143"/>
                </a:xfrm>
                <a:custGeom>
                  <a:avLst/>
                  <a:gdLst>
                    <a:gd name="T0" fmla="*/ 35 w 36"/>
                    <a:gd name="T1" fmla="*/ 0 h 143"/>
                    <a:gd name="T2" fmla="*/ 25 w 36"/>
                    <a:gd name="T3" fmla="*/ 12 h 143"/>
                    <a:gd name="T4" fmla="*/ 19 w 36"/>
                    <a:gd name="T5" fmla="*/ 33 h 143"/>
                    <a:gd name="T6" fmla="*/ 12 w 36"/>
                    <a:gd name="T7" fmla="*/ 54 h 143"/>
                    <a:gd name="T8" fmla="*/ 10 w 36"/>
                    <a:gd name="T9" fmla="*/ 76 h 143"/>
                    <a:gd name="T10" fmla="*/ 4 w 36"/>
                    <a:gd name="T11" fmla="*/ 95 h 143"/>
                    <a:gd name="T12" fmla="*/ 0 w 36"/>
                    <a:gd name="T13" fmla="*/ 119 h 143"/>
                    <a:gd name="T14" fmla="*/ 0 w 36"/>
                    <a:gd name="T15" fmla="*/ 142 h 143"/>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43"/>
                    <a:gd name="T26" fmla="*/ 36 w 36"/>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43">
                      <a:moveTo>
                        <a:pt x="35" y="0"/>
                      </a:moveTo>
                      <a:lnTo>
                        <a:pt x="25" y="12"/>
                      </a:lnTo>
                      <a:lnTo>
                        <a:pt x="19" y="33"/>
                      </a:lnTo>
                      <a:lnTo>
                        <a:pt x="12" y="54"/>
                      </a:lnTo>
                      <a:lnTo>
                        <a:pt x="10" y="76"/>
                      </a:lnTo>
                      <a:lnTo>
                        <a:pt x="4" y="95"/>
                      </a:lnTo>
                      <a:lnTo>
                        <a:pt x="0" y="119"/>
                      </a:lnTo>
                      <a:lnTo>
                        <a:pt x="0" y="142"/>
                      </a:lnTo>
                    </a:path>
                  </a:pathLst>
                </a:custGeom>
                <a:solidFill>
                  <a:srgbClr val="3333CC"/>
                </a:solidFill>
                <a:ln w="12700" cap="rnd" cmpd="sng">
                  <a:solidFill>
                    <a:schemeClr val="tx1"/>
                  </a:solidFill>
                  <a:prstDash val="solid"/>
                  <a:round/>
                  <a:headEnd type="none" w="sm" len="sm"/>
                  <a:tailEnd type="none" w="sm" len="sm"/>
                </a:ln>
              </p:spPr>
              <p:txBody>
                <a:bodyPr/>
                <a:lstStyle/>
                <a:p>
                  <a:endParaRPr lang="en-US"/>
                </a:p>
              </p:txBody>
            </p:sp>
            <p:grpSp>
              <p:nvGrpSpPr>
                <p:cNvPr id="181" name="Group 66"/>
                <p:cNvGrpSpPr>
                  <a:grpSpLocks/>
                </p:cNvGrpSpPr>
                <p:nvPr/>
              </p:nvGrpSpPr>
              <p:grpSpPr bwMode="auto">
                <a:xfrm>
                  <a:off x="227" y="2784"/>
                  <a:ext cx="1057" cy="890"/>
                  <a:chOff x="227" y="2784"/>
                  <a:chExt cx="1057" cy="890"/>
                </a:xfrm>
              </p:grpSpPr>
              <p:grpSp>
                <p:nvGrpSpPr>
                  <p:cNvPr id="182" name="Group 67"/>
                  <p:cNvGrpSpPr>
                    <a:grpSpLocks/>
                  </p:cNvGrpSpPr>
                  <p:nvPr/>
                </p:nvGrpSpPr>
                <p:grpSpPr bwMode="auto">
                  <a:xfrm>
                    <a:off x="595" y="3257"/>
                    <a:ext cx="103" cy="128"/>
                    <a:chOff x="595" y="3257"/>
                    <a:chExt cx="103" cy="128"/>
                  </a:xfrm>
                </p:grpSpPr>
                <p:grpSp>
                  <p:nvGrpSpPr>
                    <p:cNvPr id="192" name="Group 68"/>
                    <p:cNvGrpSpPr>
                      <a:grpSpLocks/>
                    </p:cNvGrpSpPr>
                    <p:nvPr/>
                  </p:nvGrpSpPr>
                  <p:grpSpPr bwMode="auto">
                    <a:xfrm>
                      <a:off x="602" y="3271"/>
                      <a:ext cx="61" cy="114"/>
                      <a:chOff x="602" y="3271"/>
                      <a:chExt cx="61" cy="114"/>
                    </a:xfrm>
                  </p:grpSpPr>
                  <p:sp>
                    <p:nvSpPr>
                      <p:cNvPr id="194" name="Freeform 69"/>
                      <p:cNvSpPr>
                        <a:spLocks/>
                      </p:cNvSpPr>
                      <p:nvPr/>
                    </p:nvSpPr>
                    <p:spPr bwMode="auto">
                      <a:xfrm>
                        <a:off x="602" y="3274"/>
                        <a:ext cx="54" cy="111"/>
                      </a:xfrm>
                      <a:custGeom>
                        <a:avLst/>
                        <a:gdLst>
                          <a:gd name="T0" fmla="*/ 53 w 54"/>
                          <a:gd name="T1" fmla="*/ 12 h 111"/>
                          <a:gd name="T2" fmla="*/ 45 w 54"/>
                          <a:gd name="T3" fmla="*/ 24 h 111"/>
                          <a:gd name="T4" fmla="*/ 41 w 54"/>
                          <a:gd name="T5" fmla="*/ 43 h 111"/>
                          <a:gd name="T6" fmla="*/ 33 w 54"/>
                          <a:gd name="T7" fmla="*/ 65 h 111"/>
                          <a:gd name="T8" fmla="*/ 33 w 54"/>
                          <a:gd name="T9" fmla="*/ 88 h 111"/>
                          <a:gd name="T10" fmla="*/ 29 w 54"/>
                          <a:gd name="T11" fmla="*/ 110 h 111"/>
                          <a:gd name="T12" fmla="*/ 4 w 54"/>
                          <a:gd name="T13" fmla="*/ 100 h 111"/>
                          <a:gd name="T14" fmla="*/ 0 w 54"/>
                          <a:gd name="T15" fmla="*/ 75 h 111"/>
                          <a:gd name="T16" fmla="*/ 6 w 54"/>
                          <a:gd name="T17" fmla="*/ 55 h 111"/>
                          <a:gd name="T18" fmla="*/ 8 w 54"/>
                          <a:gd name="T19" fmla="*/ 37 h 111"/>
                          <a:gd name="T20" fmla="*/ 16 w 54"/>
                          <a:gd name="T21" fmla="*/ 20 h 111"/>
                          <a:gd name="T22" fmla="*/ 24 w 54"/>
                          <a:gd name="T23" fmla="*/ 0 h 111"/>
                          <a:gd name="T24" fmla="*/ 53 w 54"/>
                          <a:gd name="T25" fmla="*/ 12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111"/>
                          <a:gd name="T41" fmla="*/ 54 w 54"/>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111">
                            <a:moveTo>
                              <a:pt x="53" y="12"/>
                            </a:moveTo>
                            <a:lnTo>
                              <a:pt x="45" y="24"/>
                            </a:lnTo>
                            <a:lnTo>
                              <a:pt x="41" y="43"/>
                            </a:lnTo>
                            <a:lnTo>
                              <a:pt x="33" y="65"/>
                            </a:lnTo>
                            <a:lnTo>
                              <a:pt x="33" y="88"/>
                            </a:lnTo>
                            <a:lnTo>
                              <a:pt x="29" y="110"/>
                            </a:lnTo>
                            <a:lnTo>
                              <a:pt x="4" y="100"/>
                            </a:lnTo>
                            <a:lnTo>
                              <a:pt x="0" y="75"/>
                            </a:lnTo>
                            <a:lnTo>
                              <a:pt x="6" y="55"/>
                            </a:lnTo>
                            <a:lnTo>
                              <a:pt x="8" y="37"/>
                            </a:lnTo>
                            <a:lnTo>
                              <a:pt x="16" y="20"/>
                            </a:lnTo>
                            <a:lnTo>
                              <a:pt x="24" y="0"/>
                            </a:lnTo>
                            <a:lnTo>
                              <a:pt x="53" y="12"/>
                            </a:lnTo>
                          </a:path>
                        </a:pathLst>
                      </a:custGeom>
                      <a:solidFill>
                        <a:srgbClr val="3333CC"/>
                      </a:solidFill>
                      <a:ln w="12700" cap="rnd" cmpd="sng">
                        <a:solidFill>
                          <a:schemeClr val="tx1"/>
                        </a:solidFill>
                        <a:prstDash val="solid"/>
                        <a:round/>
                        <a:headEnd/>
                        <a:tailEnd/>
                      </a:ln>
                    </p:spPr>
                    <p:txBody>
                      <a:bodyPr/>
                      <a:lstStyle/>
                      <a:p>
                        <a:endParaRPr lang="en-US"/>
                      </a:p>
                    </p:txBody>
                  </p:sp>
                  <p:sp>
                    <p:nvSpPr>
                      <p:cNvPr id="195" name="Freeform 70"/>
                      <p:cNvSpPr>
                        <a:spLocks/>
                      </p:cNvSpPr>
                      <p:nvPr/>
                    </p:nvSpPr>
                    <p:spPr bwMode="auto">
                      <a:xfrm>
                        <a:off x="607" y="3271"/>
                        <a:ext cx="56" cy="114"/>
                      </a:xfrm>
                      <a:custGeom>
                        <a:avLst/>
                        <a:gdLst>
                          <a:gd name="T0" fmla="*/ 55 w 56"/>
                          <a:gd name="T1" fmla="*/ 16 h 114"/>
                          <a:gd name="T2" fmla="*/ 51 w 56"/>
                          <a:gd name="T3" fmla="*/ 27 h 114"/>
                          <a:gd name="T4" fmla="*/ 44 w 56"/>
                          <a:gd name="T5" fmla="*/ 47 h 114"/>
                          <a:gd name="T6" fmla="*/ 36 w 56"/>
                          <a:gd name="T7" fmla="*/ 68 h 114"/>
                          <a:gd name="T8" fmla="*/ 32 w 56"/>
                          <a:gd name="T9" fmla="*/ 97 h 114"/>
                          <a:gd name="T10" fmla="*/ 30 w 56"/>
                          <a:gd name="T11" fmla="*/ 113 h 114"/>
                          <a:gd name="T12" fmla="*/ 2 w 56"/>
                          <a:gd name="T13" fmla="*/ 105 h 114"/>
                          <a:gd name="T14" fmla="*/ 0 w 56"/>
                          <a:gd name="T15" fmla="*/ 82 h 114"/>
                          <a:gd name="T16" fmla="*/ 2 w 56"/>
                          <a:gd name="T17" fmla="*/ 55 h 114"/>
                          <a:gd name="T18" fmla="*/ 8 w 56"/>
                          <a:gd name="T19" fmla="*/ 37 h 114"/>
                          <a:gd name="T20" fmla="*/ 15 w 56"/>
                          <a:gd name="T21" fmla="*/ 16 h 114"/>
                          <a:gd name="T22" fmla="*/ 28 w 56"/>
                          <a:gd name="T23" fmla="*/ 0 h 114"/>
                          <a:gd name="T24" fmla="*/ 55 w 56"/>
                          <a:gd name="T25" fmla="*/ 16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114"/>
                          <a:gd name="T41" fmla="*/ 56 w 56"/>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114">
                            <a:moveTo>
                              <a:pt x="55" y="16"/>
                            </a:moveTo>
                            <a:lnTo>
                              <a:pt x="51" y="27"/>
                            </a:lnTo>
                            <a:lnTo>
                              <a:pt x="44" y="47"/>
                            </a:lnTo>
                            <a:lnTo>
                              <a:pt x="36" y="68"/>
                            </a:lnTo>
                            <a:lnTo>
                              <a:pt x="32" y="97"/>
                            </a:lnTo>
                            <a:lnTo>
                              <a:pt x="30" y="113"/>
                            </a:lnTo>
                            <a:lnTo>
                              <a:pt x="2" y="105"/>
                            </a:lnTo>
                            <a:lnTo>
                              <a:pt x="0" y="82"/>
                            </a:lnTo>
                            <a:lnTo>
                              <a:pt x="2" y="55"/>
                            </a:lnTo>
                            <a:lnTo>
                              <a:pt x="8" y="37"/>
                            </a:lnTo>
                            <a:lnTo>
                              <a:pt x="15" y="16"/>
                            </a:lnTo>
                            <a:lnTo>
                              <a:pt x="28" y="0"/>
                            </a:lnTo>
                            <a:lnTo>
                              <a:pt x="55" y="16"/>
                            </a:lnTo>
                          </a:path>
                        </a:pathLst>
                      </a:custGeom>
                      <a:solidFill>
                        <a:srgbClr val="3333CC"/>
                      </a:solidFill>
                      <a:ln w="12700" cap="rnd" cmpd="sng">
                        <a:solidFill>
                          <a:schemeClr val="tx1"/>
                        </a:solidFill>
                        <a:prstDash val="solid"/>
                        <a:round/>
                        <a:headEnd/>
                        <a:tailEnd/>
                      </a:ln>
                    </p:spPr>
                    <p:txBody>
                      <a:bodyPr/>
                      <a:lstStyle/>
                      <a:p>
                        <a:endParaRPr lang="en-US"/>
                      </a:p>
                    </p:txBody>
                  </p:sp>
                </p:grpSp>
                <p:sp>
                  <p:nvSpPr>
                    <p:cNvPr id="193" name="Line 71"/>
                    <p:cNvSpPr>
                      <a:spLocks noChangeShapeType="1"/>
                    </p:cNvSpPr>
                    <p:nvPr/>
                  </p:nvSpPr>
                  <p:spPr bwMode="auto">
                    <a:xfrm>
                      <a:off x="595" y="3257"/>
                      <a:ext cx="103" cy="43"/>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183" name="Group 72"/>
                  <p:cNvGrpSpPr>
                    <a:grpSpLocks/>
                  </p:cNvGrpSpPr>
                  <p:nvPr/>
                </p:nvGrpSpPr>
                <p:grpSpPr bwMode="auto">
                  <a:xfrm>
                    <a:off x="227" y="2784"/>
                    <a:ext cx="1057" cy="890"/>
                    <a:chOff x="227" y="2784"/>
                    <a:chExt cx="1057" cy="890"/>
                  </a:xfrm>
                </p:grpSpPr>
                <p:sp>
                  <p:nvSpPr>
                    <p:cNvPr id="184" name="Freeform 73"/>
                    <p:cNvSpPr>
                      <a:spLocks/>
                    </p:cNvSpPr>
                    <p:nvPr/>
                  </p:nvSpPr>
                  <p:spPr bwMode="auto">
                    <a:xfrm>
                      <a:off x="227" y="3391"/>
                      <a:ext cx="557" cy="283"/>
                    </a:xfrm>
                    <a:custGeom>
                      <a:avLst/>
                      <a:gdLst>
                        <a:gd name="T0" fmla="*/ 556 w 557"/>
                        <a:gd name="T1" fmla="*/ 73 h 283"/>
                        <a:gd name="T2" fmla="*/ 77 w 557"/>
                        <a:gd name="T3" fmla="*/ 280 h 283"/>
                        <a:gd name="T4" fmla="*/ 52 w 557"/>
                        <a:gd name="T5" fmla="*/ 282 h 283"/>
                        <a:gd name="T6" fmla="*/ 38 w 557"/>
                        <a:gd name="T7" fmla="*/ 274 h 283"/>
                        <a:gd name="T8" fmla="*/ 17 w 557"/>
                        <a:gd name="T9" fmla="*/ 263 h 283"/>
                        <a:gd name="T10" fmla="*/ 8 w 557"/>
                        <a:gd name="T11" fmla="*/ 253 h 283"/>
                        <a:gd name="T12" fmla="*/ 4 w 557"/>
                        <a:gd name="T13" fmla="*/ 236 h 283"/>
                        <a:gd name="T14" fmla="*/ 0 w 557"/>
                        <a:gd name="T15" fmla="*/ 214 h 283"/>
                        <a:gd name="T16" fmla="*/ 10 w 557"/>
                        <a:gd name="T17" fmla="*/ 191 h 283"/>
                        <a:gd name="T18" fmla="*/ 29 w 557"/>
                        <a:gd name="T19" fmla="*/ 174 h 283"/>
                        <a:gd name="T20" fmla="*/ 364 w 557"/>
                        <a:gd name="T21" fmla="*/ 0 h 283"/>
                        <a:gd name="T22" fmla="*/ 403 w 557"/>
                        <a:gd name="T23" fmla="*/ 4 h 283"/>
                        <a:gd name="T24" fmla="*/ 449 w 557"/>
                        <a:gd name="T25" fmla="*/ 19 h 283"/>
                        <a:gd name="T26" fmla="*/ 495 w 557"/>
                        <a:gd name="T27" fmla="*/ 35 h 283"/>
                        <a:gd name="T28" fmla="*/ 523 w 557"/>
                        <a:gd name="T29" fmla="*/ 50 h 283"/>
                        <a:gd name="T30" fmla="*/ 556 w 557"/>
                        <a:gd name="T31" fmla="*/ 73 h 2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57"/>
                        <a:gd name="T49" fmla="*/ 0 h 283"/>
                        <a:gd name="T50" fmla="*/ 557 w 557"/>
                        <a:gd name="T51" fmla="*/ 283 h 2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57" h="283">
                          <a:moveTo>
                            <a:pt x="556" y="73"/>
                          </a:moveTo>
                          <a:lnTo>
                            <a:pt x="77" y="280"/>
                          </a:lnTo>
                          <a:lnTo>
                            <a:pt x="52" y="282"/>
                          </a:lnTo>
                          <a:lnTo>
                            <a:pt x="38" y="274"/>
                          </a:lnTo>
                          <a:lnTo>
                            <a:pt x="17" y="263"/>
                          </a:lnTo>
                          <a:lnTo>
                            <a:pt x="8" y="253"/>
                          </a:lnTo>
                          <a:lnTo>
                            <a:pt x="4" y="236"/>
                          </a:lnTo>
                          <a:lnTo>
                            <a:pt x="0" y="214"/>
                          </a:lnTo>
                          <a:lnTo>
                            <a:pt x="10" y="191"/>
                          </a:lnTo>
                          <a:lnTo>
                            <a:pt x="29" y="174"/>
                          </a:lnTo>
                          <a:lnTo>
                            <a:pt x="364" y="0"/>
                          </a:lnTo>
                          <a:lnTo>
                            <a:pt x="403" y="4"/>
                          </a:lnTo>
                          <a:lnTo>
                            <a:pt x="449" y="19"/>
                          </a:lnTo>
                          <a:lnTo>
                            <a:pt x="495" y="35"/>
                          </a:lnTo>
                          <a:lnTo>
                            <a:pt x="523" y="50"/>
                          </a:lnTo>
                          <a:lnTo>
                            <a:pt x="556" y="73"/>
                          </a:lnTo>
                        </a:path>
                      </a:pathLst>
                    </a:custGeom>
                    <a:solidFill>
                      <a:srgbClr val="3333CC"/>
                    </a:solidFill>
                    <a:ln w="12700" cap="rnd" cmpd="sng">
                      <a:solidFill>
                        <a:schemeClr val="tx1"/>
                      </a:solidFill>
                      <a:prstDash val="solid"/>
                      <a:round/>
                      <a:headEnd/>
                      <a:tailEnd/>
                    </a:ln>
                  </p:spPr>
                  <p:txBody>
                    <a:bodyPr/>
                    <a:lstStyle/>
                    <a:p>
                      <a:endParaRPr lang="en-US"/>
                    </a:p>
                  </p:txBody>
                </p:sp>
                <p:grpSp>
                  <p:nvGrpSpPr>
                    <p:cNvPr id="185" name="Group 74"/>
                    <p:cNvGrpSpPr>
                      <a:grpSpLocks/>
                    </p:cNvGrpSpPr>
                    <p:nvPr/>
                  </p:nvGrpSpPr>
                  <p:grpSpPr bwMode="auto">
                    <a:xfrm>
                      <a:off x="562" y="2784"/>
                      <a:ext cx="722" cy="662"/>
                      <a:chOff x="562" y="2784"/>
                      <a:chExt cx="722" cy="662"/>
                    </a:xfrm>
                  </p:grpSpPr>
                  <p:grpSp>
                    <p:nvGrpSpPr>
                      <p:cNvPr id="186" name="Group 75"/>
                      <p:cNvGrpSpPr>
                        <a:grpSpLocks/>
                      </p:cNvGrpSpPr>
                      <p:nvPr/>
                    </p:nvGrpSpPr>
                    <p:grpSpPr bwMode="auto">
                      <a:xfrm>
                        <a:off x="790" y="2784"/>
                        <a:ext cx="494" cy="462"/>
                        <a:chOff x="790" y="2784"/>
                        <a:chExt cx="494" cy="462"/>
                      </a:xfrm>
                    </p:grpSpPr>
                    <p:grpSp>
                      <p:nvGrpSpPr>
                        <p:cNvPr id="188" name="Group 76"/>
                        <p:cNvGrpSpPr>
                          <a:grpSpLocks/>
                        </p:cNvGrpSpPr>
                        <p:nvPr/>
                      </p:nvGrpSpPr>
                      <p:grpSpPr bwMode="auto">
                        <a:xfrm>
                          <a:off x="876" y="2784"/>
                          <a:ext cx="408" cy="462"/>
                          <a:chOff x="876" y="2784"/>
                          <a:chExt cx="408" cy="462"/>
                        </a:xfrm>
                      </p:grpSpPr>
                      <p:sp>
                        <p:nvSpPr>
                          <p:cNvPr id="190" name="Freeform 77"/>
                          <p:cNvSpPr>
                            <a:spLocks/>
                          </p:cNvSpPr>
                          <p:nvPr/>
                        </p:nvSpPr>
                        <p:spPr bwMode="auto">
                          <a:xfrm>
                            <a:off x="876" y="2784"/>
                            <a:ext cx="408" cy="462"/>
                          </a:xfrm>
                          <a:custGeom>
                            <a:avLst/>
                            <a:gdLst>
                              <a:gd name="T0" fmla="*/ 407 w 408"/>
                              <a:gd name="T1" fmla="*/ 461 h 462"/>
                              <a:gd name="T2" fmla="*/ 290 w 408"/>
                              <a:gd name="T3" fmla="*/ 268 h 462"/>
                              <a:gd name="T4" fmla="*/ 157 w 408"/>
                              <a:gd name="T5" fmla="*/ 50 h 462"/>
                              <a:gd name="T6" fmla="*/ 150 w 408"/>
                              <a:gd name="T7" fmla="*/ 33 h 462"/>
                              <a:gd name="T8" fmla="*/ 0 w 408"/>
                              <a:gd name="T9" fmla="*/ 0 h 462"/>
                              <a:gd name="T10" fmla="*/ 48 w 408"/>
                              <a:gd name="T11" fmla="*/ 376 h 462"/>
                              <a:gd name="T12" fmla="*/ 83 w 408"/>
                              <a:gd name="T13" fmla="*/ 395 h 462"/>
                              <a:gd name="T14" fmla="*/ 117 w 408"/>
                              <a:gd name="T15" fmla="*/ 411 h 462"/>
                              <a:gd name="T16" fmla="*/ 157 w 408"/>
                              <a:gd name="T17" fmla="*/ 428 h 462"/>
                              <a:gd name="T18" fmla="*/ 200 w 408"/>
                              <a:gd name="T19" fmla="*/ 436 h 462"/>
                              <a:gd name="T20" fmla="*/ 248 w 408"/>
                              <a:gd name="T21" fmla="*/ 444 h 462"/>
                              <a:gd name="T22" fmla="*/ 296 w 408"/>
                              <a:gd name="T23" fmla="*/ 446 h 462"/>
                              <a:gd name="T24" fmla="*/ 353 w 408"/>
                              <a:gd name="T25" fmla="*/ 455 h 462"/>
                              <a:gd name="T26" fmla="*/ 407 w 408"/>
                              <a:gd name="T27" fmla="*/ 461 h 4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8"/>
                              <a:gd name="T43" fmla="*/ 0 h 462"/>
                              <a:gd name="T44" fmla="*/ 408 w 408"/>
                              <a:gd name="T45" fmla="*/ 462 h 4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8" h="462">
                                <a:moveTo>
                                  <a:pt x="407" y="461"/>
                                </a:moveTo>
                                <a:lnTo>
                                  <a:pt x="290" y="268"/>
                                </a:lnTo>
                                <a:lnTo>
                                  <a:pt x="157" y="50"/>
                                </a:lnTo>
                                <a:lnTo>
                                  <a:pt x="150" y="33"/>
                                </a:lnTo>
                                <a:lnTo>
                                  <a:pt x="0" y="0"/>
                                </a:lnTo>
                                <a:lnTo>
                                  <a:pt x="48" y="376"/>
                                </a:lnTo>
                                <a:lnTo>
                                  <a:pt x="83" y="395"/>
                                </a:lnTo>
                                <a:lnTo>
                                  <a:pt x="117" y="411"/>
                                </a:lnTo>
                                <a:lnTo>
                                  <a:pt x="157" y="428"/>
                                </a:lnTo>
                                <a:lnTo>
                                  <a:pt x="200" y="436"/>
                                </a:lnTo>
                                <a:lnTo>
                                  <a:pt x="248" y="444"/>
                                </a:lnTo>
                                <a:lnTo>
                                  <a:pt x="296" y="446"/>
                                </a:lnTo>
                                <a:lnTo>
                                  <a:pt x="353" y="455"/>
                                </a:lnTo>
                                <a:lnTo>
                                  <a:pt x="407" y="461"/>
                                </a:lnTo>
                              </a:path>
                            </a:pathLst>
                          </a:custGeom>
                          <a:solidFill>
                            <a:srgbClr val="3333CC"/>
                          </a:solidFill>
                          <a:ln w="12700" cap="rnd" cmpd="sng">
                            <a:solidFill>
                              <a:schemeClr val="tx1"/>
                            </a:solidFill>
                            <a:prstDash val="solid"/>
                            <a:round/>
                            <a:headEnd/>
                            <a:tailEnd/>
                          </a:ln>
                        </p:spPr>
                        <p:txBody>
                          <a:bodyPr/>
                          <a:lstStyle/>
                          <a:p>
                            <a:endParaRPr lang="en-US"/>
                          </a:p>
                        </p:txBody>
                      </p:sp>
                      <p:sp>
                        <p:nvSpPr>
                          <p:cNvPr id="191" name="Freeform 78"/>
                          <p:cNvSpPr>
                            <a:spLocks/>
                          </p:cNvSpPr>
                          <p:nvPr/>
                        </p:nvSpPr>
                        <p:spPr bwMode="auto">
                          <a:xfrm>
                            <a:off x="913" y="2833"/>
                            <a:ext cx="319" cy="388"/>
                          </a:xfrm>
                          <a:custGeom>
                            <a:avLst/>
                            <a:gdLst>
                              <a:gd name="T0" fmla="*/ 318 w 319"/>
                              <a:gd name="T1" fmla="*/ 387 h 388"/>
                              <a:gd name="T2" fmla="*/ 94 w 319"/>
                              <a:gd name="T3" fmla="*/ 27 h 388"/>
                              <a:gd name="T4" fmla="*/ 0 w 319"/>
                              <a:gd name="T5" fmla="*/ 0 h 388"/>
                              <a:gd name="T6" fmla="*/ 52 w 319"/>
                              <a:gd name="T7" fmla="*/ 327 h 388"/>
                              <a:gd name="T8" fmla="*/ 77 w 319"/>
                              <a:gd name="T9" fmla="*/ 350 h 388"/>
                              <a:gd name="T10" fmla="*/ 117 w 319"/>
                              <a:gd name="T11" fmla="*/ 362 h 388"/>
                              <a:gd name="T12" fmla="*/ 163 w 319"/>
                              <a:gd name="T13" fmla="*/ 366 h 388"/>
                              <a:gd name="T14" fmla="*/ 203 w 319"/>
                              <a:gd name="T15" fmla="*/ 375 h 388"/>
                              <a:gd name="T16" fmla="*/ 236 w 319"/>
                              <a:gd name="T17" fmla="*/ 379 h 388"/>
                              <a:gd name="T18" fmla="*/ 280 w 319"/>
                              <a:gd name="T19" fmla="*/ 387 h 388"/>
                              <a:gd name="T20" fmla="*/ 318 w 319"/>
                              <a:gd name="T21" fmla="*/ 387 h 3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9"/>
                              <a:gd name="T34" fmla="*/ 0 h 388"/>
                              <a:gd name="T35" fmla="*/ 319 w 319"/>
                              <a:gd name="T36" fmla="*/ 388 h 3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9" h="388">
                                <a:moveTo>
                                  <a:pt x="318" y="387"/>
                                </a:moveTo>
                                <a:lnTo>
                                  <a:pt x="94" y="27"/>
                                </a:lnTo>
                                <a:lnTo>
                                  <a:pt x="0" y="0"/>
                                </a:lnTo>
                                <a:lnTo>
                                  <a:pt x="52" y="327"/>
                                </a:lnTo>
                                <a:lnTo>
                                  <a:pt x="77" y="350"/>
                                </a:lnTo>
                                <a:lnTo>
                                  <a:pt x="117" y="362"/>
                                </a:lnTo>
                                <a:lnTo>
                                  <a:pt x="163" y="366"/>
                                </a:lnTo>
                                <a:lnTo>
                                  <a:pt x="203" y="375"/>
                                </a:lnTo>
                                <a:lnTo>
                                  <a:pt x="236" y="379"/>
                                </a:lnTo>
                                <a:lnTo>
                                  <a:pt x="280" y="387"/>
                                </a:lnTo>
                                <a:lnTo>
                                  <a:pt x="318" y="387"/>
                                </a:lnTo>
                              </a:path>
                            </a:pathLst>
                          </a:custGeom>
                          <a:solidFill>
                            <a:srgbClr val="3333CC"/>
                          </a:solidFill>
                          <a:ln w="12700" cap="rnd" cmpd="sng">
                            <a:solidFill>
                              <a:schemeClr val="tx1"/>
                            </a:solidFill>
                            <a:prstDash val="solid"/>
                            <a:round/>
                            <a:headEnd/>
                            <a:tailEnd/>
                          </a:ln>
                        </p:spPr>
                        <p:txBody>
                          <a:bodyPr/>
                          <a:lstStyle/>
                          <a:p>
                            <a:endParaRPr lang="en-US"/>
                          </a:p>
                        </p:txBody>
                      </p:sp>
                    </p:grpSp>
                    <p:sp>
                      <p:nvSpPr>
                        <p:cNvPr id="189" name="Freeform 79"/>
                        <p:cNvSpPr>
                          <a:spLocks/>
                        </p:cNvSpPr>
                        <p:nvPr/>
                      </p:nvSpPr>
                      <p:spPr bwMode="auto">
                        <a:xfrm>
                          <a:off x="790" y="3080"/>
                          <a:ext cx="235" cy="138"/>
                        </a:xfrm>
                        <a:custGeom>
                          <a:avLst/>
                          <a:gdLst>
                            <a:gd name="T0" fmla="*/ 234 w 235"/>
                            <a:gd name="T1" fmla="*/ 137 h 138"/>
                            <a:gd name="T2" fmla="*/ 203 w 235"/>
                            <a:gd name="T3" fmla="*/ 114 h 138"/>
                            <a:gd name="T4" fmla="*/ 186 w 235"/>
                            <a:gd name="T5" fmla="*/ 98 h 138"/>
                            <a:gd name="T6" fmla="*/ 165 w 235"/>
                            <a:gd name="T7" fmla="*/ 71 h 138"/>
                            <a:gd name="T8" fmla="*/ 144 w 235"/>
                            <a:gd name="T9" fmla="*/ 48 h 138"/>
                            <a:gd name="T10" fmla="*/ 119 w 235"/>
                            <a:gd name="T11" fmla="*/ 29 h 138"/>
                            <a:gd name="T12" fmla="*/ 94 w 235"/>
                            <a:gd name="T13" fmla="*/ 12 h 138"/>
                            <a:gd name="T14" fmla="*/ 81 w 235"/>
                            <a:gd name="T15" fmla="*/ 8 h 138"/>
                            <a:gd name="T16" fmla="*/ 73 w 235"/>
                            <a:gd name="T17" fmla="*/ 2 h 138"/>
                            <a:gd name="T18" fmla="*/ 67 w 235"/>
                            <a:gd name="T19" fmla="*/ 0 h 138"/>
                            <a:gd name="T20" fmla="*/ 65 w 235"/>
                            <a:gd name="T21" fmla="*/ 10 h 138"/>
                            <a:gd name="T22" fmla="*/ 61 w 235"/>
                            <a:gd name="T23" fmla="*/ 23 h 138"/>
                            <a:gd name="T24" fmla="*/ 61 w 235"/>
                            <a:gd name="T25" fmla="*/ 29 h 138"/>
                            <a:gd name="T26" fmla="*/ 50 w 235"/>
                            <a:gd name="T27" fmla="*/ 39 h 138"/>
                            <a:gd name="T28" fmla="*/ 38 w 235"/>
                            <a:gd name="T29" fmla="*/ 50 h 138"/>
                            <a:gd name="T30" fmla="*/ 27 w 235"/>
                            <a:gd name="T31" fmla="*/ 56 h 138"/>
                            <a:gd name="T32" fmla="*/ 19 w 235"/>
                            <a:gd name="T33" fmla="*/ 66 h 138"/>
                            <a:gd name="T34" fmla="*/ 0 w 235"/>
                            <a:gd name="T35" fmla="*/ 75 h 138"/>
                            <a:gd name="T36" fmla="*/ 10 w 235"/>
                            <a:gd name="T37" fmla="*/ 85 h 138"/>
                            <a:gd name="T38" fmla="*/ 17 w 235"/>
                            <a:gd name="T39" fmla="*/ 89 h 138"/>
                            <a:gd name="T40" fmla="*/ 27 w 235"/>
                            <a:gd name="T41" fmla="*/ 98 h 138"/>
                            <a:gd name="T42" fmla="*/ 48 w 235"/>
                            <a:gd name="T43" fmla="*/ 104 h 138"/>
                            <a:gd name="T44" fmla="*/ 234 w 235"/>
                            <a:gd name="T45" fmla="*/ 137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5"/>
                            <a:gd name="T70" fmla="*/ 0 h 138"/>
                            <a:gd name="T71" fmla="*/ 235 w 235"/>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5" h="138">
                              <a:moveTo>
                                <a:pt x="234" y="137"/>
                              </a:moveTo>
                              <a:lnTo>
                                <a:pt x="203" y="114"/>
                              </a:lnTo>
                              <a:lnTo>
                                <a:pt x="186" y="98"/>
                              </a:lnTo>
                              <a:lnTo>
                                <a:pt x="165" y="71"/>
                              </a:lnTo>
                              <a:lnTo>
                                <a:pt x="144" y="48"/>
                              </a:lnTo>
                              <a:lnTo>
                                <a:pt x="119" y="29"/>
                              </a:lnTo>
                              <a:lnTo>
                                <a:pt x="94" y="12"/>
                              </a:lnTo>
                              <a:lnTo>
                                <a:pt x="81" y="8"/>
                              </a:lnTo>
                              <a:lnTo>
                                <a:pt x="73" y="2"/>
                              </a:lnTo>
                              <a:lnTo>
                                <a:pt x="67" y="0"/>
                              </a:lnTo>
                              <a:lnTo>
                                <a:pt x="65" y="10"/>
                              </a:lnTo>
                              <a:lnTo>
                                <a:pt x="61" y="23"/>
                              </a:lnTo>
                              <a:lnTo>
                                <a:pt x="61" y="29"/>
                              </a:lnTo>
                              <a:lnTo>
                                <a:pt x="50" y="39"/>
                              </a:lnTo>
                              <a:lnTo>
                                <a:pt x="38" y="50"/>
                              </a:lnTo>
                              <a:lnTo>
                                <a:pt x="27" y="56"/>
                              </a:lnTo>
                              <a:lnTo>
                                <a:pt x="19" y="66"/>
                              </a:lnTo>
                              <a:lnTo>
                                <a:pt x="0" y="75"/>
                              </a:lnTo>
                              <a:lnTo>
                                <a:pt x="10" y="85"/>
                              </a:lnTo>
                              <a:lnTo>
                                <a:pt x="17" y="89"/>
                              </a:lnTo>
                              <a:lnTo>
                                <a:pt x="27" y="98"/>
                              </a:lnTo>
                              <a:lnTo>
                                <a:pt x="48" y="104"/>
                              </a:lnTo>
                              <a:lnTo>
                                <a:pt x="234" y="137"/>
                              </a:lnTo>
                            </a:path>
                          </a:pathLst>
                        </a:custGeom>
                        <a:solidFill>
                          <a:srgbClr val="3333CC"/>
                        </a:solidFill>
                        <a:ln w="12700" cap="rnd" cmpd="sng">
                          <a:solidFill>
                            <a:schemeClr val="tx1"/>
                          </a:solidFill>
                          <a:prstDash val="solid"/>
                          <a:round/>
                          <a:headEnd/>
                          <a:tailEnd/>
                        </a:ln>
                      </p:spPr>
                      <p:txBody>
                        <a:bodyPr/>
                        <a:lstStyle/>
                        <a:p>
                          <a:endParaRPr lang="en-US"/>
                        </a:p>
                      </p:txBody>
                    </p:sp>
                  </p:grpSp>
                  <p:sp>
                    <p:nvSpPr>
                      <p:cNvPr id="187" name="Freeform 80"/>
                      <p:cNvSpPr>
                        <a:spLocks/>
                      </p:cNvSpPr>
                      <p:nvPr/>
                    </p:nvSpPr>
                    <p:spPr bwMode="auto">
                      <a:xfrm>
                        <a:off x="562" y="3128"/>
                        <a:ext cx="557" cy="318"/>
                      </a:xfrm>
                      <a:custGeom>
                        <a:avLst/>
                        <a:gdLst>
                          <a:gd name="T0" fmla="*/ 556 w 557"/>
                          <a:gd name="T1" fmla="*/ 296 h 318"/>
                          <a:gd name="T2" fmla="*/ 489 w 557"/>
                          <a:gd name="T3" fmla="*/ 309 h 318"/>
                          <a:gd name="T4" fmla="*/ 466 w 557"/>
                          <a:gd name="T5" fmla="*/ 317 h 318"/>
                          <a:gd name="T6" fmla="*/ 426 w 557"/>
                          <a:gd name="T7" fmla="*/ 307 h 318"/>
                          <a:gd name="T8" fmla="*/ 355 w 557"/>
                          <a:gd name="T9" fmla="*/ 290 h 318"/>
                          <a:gd name="T10" fmla="*/ 261 w 557"/>
                          <a:gd name="T11" fmla="*/ 261 h 318"/>
                          <a:gd name="T12" fmla="*/ 207 w 557"/>
                          <a:gd name="T13" fmla="*/ 238 h 318"/>
                          <a:gd name="T14" fmla="*/ 123 w 557"/>
                          <a:gd name="T15" fmla="*/ 141 h 318"/>
                          <a:gd name="T16" fmla="*/ 61 w 557"/>
                          <a:gd name="T17" fmla="*/ 73 h 318"/>
                          <a:gd name="T18" fmla="*/ 0 w 557"/>
                          <a:gd name="T19" fmla="*/ 12 h 318"/>
                          <a:gd name="T20" fmla="*/ 8 w 557"/>
                          <a:gd name="T21" fmla="*/ 0 h 318"/>
                          <a:gd name="T22" fmla="*/ 98 w 557"/>
                          <a:gd name="T23" fmla="*/ 31 h 318"/>
                          <a:gd name="T24" fmla="*/ 190 w 557"/>
                          <a:gd name="T25" fmla="*/ 60 h 318"/>
                          <a:gd name="T26" fmla="*/ 249 w 557"/>
                          <a:gd name="T27" fmla="*/ 99 h 318"/>
                          <a:gd name="T28" fmla="*/ 324 w 557"/>
                          <a:gd name="T29" fmla="*/ 145 h 318"/>
                          <a:gd name="T30" fmla="*/ 439 w 557"/>
                          <a:gd name="T31" fmla="*/ 222 h 318"/>
                          <a:gd name="T32" fmla="*/ 556 w 557"/>
                          <a:gd name="T33" fmla="*/ 296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7"/>
                          <a:gd name="T52" fmla="*/ 0 h 318"/>
                          <a:gd name="T53" fmla="*/ 557 w 55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7" h="318">
                            <a:moveTo>
                              <a:pt x="556" y="296"/>
                            </a:moveTo>
                            <a:lnTo>
                              <a:pt x="489" y="309"/>
                            </a:lnTo>
                            <a:lnTo>
                              <a:pt x="466" y="317"/>
                            </a:lnTo>
                            <a:lnTo>
                              <a:pt x="426" y="307"/>
                            </a:lnTo>
                            <a:lnTo>
                              <a:pt x="355" y="290"/>
                            </a:lnTo>
                            <a:lnTo>
                              <a:pt x="261" y="261"/>
                            </a:lnTo>
                            <a:lnTo>
                              <a:pt x="207" y="238"/>
                            </a:lnTo>
                            <a:lnTo>
                              <a:pt x="123" y="141"/>
                            </a:lnTo>
                            <a:lnTo>
                              <a:pt x="61" y="73"/>
                            </a:lnTo>
                            <a:lnTo>
                              <a:pt x="0" y="12"/>
                            </a:lnTo>
                            <a:lnTo>
                              <a:pt x="8" y="0"/>
                            </a:lnTo>
                            <a:lnTo>
                              <a:pt x="98" y="31"/>
                            </a:lnTo>
                            <a:lnTo>
                              <a:pt x="190" y="60"/>
                            </a:lnTo>
                            <a:lnTo>
                              <a:pt x="249" y="99"/>
                            </a:lnTo>
                            <a:lnTo>
                              <a:pt x="324" y="145"/>
                            </a:lnTo>
                            <a:lnTo>
                              <a:pt x="439" y="222"/>
                            </a:lnTo>
                            <a:lnTo>
                              <a:pt x="556" y="296"/>
                            </a:lnTo>
                          </a:path>
                        </a:pathLst>
                      </a:custGeom>
                      <a:solidFill>
                        <a:srgbClr val="3333CC"/>
                      </a:solidFill>
                      <a:ln w="12700" cap="rnd" cmpd="sng">
                        <a:solidFill>
                          <a:schemeClr val="tx1"/>
                        </a:solidFill>
                        <a:prstDash val="solid"/>
                        <a:round/>
                        <a:headEnd/>
                        <a:tailEnd/>
                      </a:ln>
                    </p:spPr>
                    <p:txBody>
                      <a:bodyPr/>
                      <a:lstStyle/>
                      <a:p>
                        <a:endParaRPr lang="en-US"/>
                      </a:p>
                    </p:txBody>
                  </p:sp>
                </p:grpSp>
              </p:grpSp>
            </p:grpSp>
          </p:grpSp>
          <p:grpSp>
            <p:nvGrpSpPr>
              <p:cNvPr id="175" name="Group 81"/>
              <p:cNvGrpSpPr>
                <a:grpSpLocks/>
              </p:cNvGrpSpPr>
              <p:nvPr/>
            </p:nvGrpSpPr>
            <p:grpSpPr bwMode="auto">
              <a:xfrm>
                <a:off x="1747" y="3377"/>
                <a:ext cx="519" cy="236"/>
                <a:chOff x="1747" y="3377"/>
                <a:chExt cx="519" cy="236"/>
              </a:xfrm>
            </p:grpSpPr>
            <p:grpSp>
              <p:nvGrpSpPr>
                <p:cNvPr id="176" name="Group 82"/>
                <p:cNvGrpSpPr>
                  <a:grpSpLocks/>
                </p:cNvGrpSpPr>
                <p:nvPr/>
              </p:nvGrpSpPr>
              <p:grpSpPr bwMode="auto">
                <a:xfrm>
                  <a:off x="1747" y="3377"/>
                  <a:ext cx="519" cy="236"/>
                  <a:chOff x="1747" y="3377"/>
                  <a:chExt cx="519" cy="236"/>
                </a:xfrm>
              </p:grpSpPr>
              <p:sp>
                <p:nvSpPr>
                  <p:cNvPr id="178" name="Freeform 83"/>
                  <p:cNvSpPr>
                    <a:spLocks/>
                  </p:cNvSpPr>
                  <p:nvPr/>
                </p:nvSpPr>
                <p:spPr bwMode="auto">
                  <a:xfrm>
                    <a:off x="1747" y="3379"/>
                    <a:ext cx="519" cy="234"/>
                  </a:xfrm>
                  <a:custGeom>
                    <a:avLst/>
                    <a:gdLst>
                      <a:gd name="T0" fmla="*/ 499 w 519"/>
                      <a:gd name="T1" fmla="*/ 219 h 234"/>
                      <a:gd name="T2" fmla="*/ 476 w 519"/>
                      <a:gd name="T3" fmla="*/ 225 h 234"/>
                      <a:gd name="T4" fmla="*/ 451 w 519"/>
                      <a:gd name="T5" fmla="*/ 231 h 234"/>
                      <a:gd name="T6" fmla="*/ 420 w 519"/>
                      <a:gd name="T7" fmla="*/ 233 h 234"/>
                      <a:gd name="T8" fmla="*/ 393 w 519"/>
                      <a:gd name="T9" fmla="*/ 233 h 234"/>
                      <a:gd name="T10" fmla="*/ 353 w 519"/>
                      <a:gd name="T11" fmla="*/ 229 h 234"/>
                      <a:gd name="T12" fmla="*/ 322 w 519"/>
                      <a:gd name="T13" fmla="*/ 227 h 234"/>
                      <a:gd name="T14" fmla="*/ 284 w 519"/>
                      <a:gd name="T15" fmla="*/ 219 h 234"/>
                      <a:gd name="T16" fmla="*/ 255 w 519"/>
                      <a:gd name="T17" fmla="*/ 210 h 234"/>
                      <a:gd name="T18" fmla="*/ 221 w 519"/>
                      <a:gd name="T19" fmla="*/ 202 h 234"/>
                      <a:gd name="T20" fmla="*/ 192 w 519"/>
                      <a:gd name="T21" fmla="*/ 194 h 234"/>
                      <a:gd name="T22" fmla="*/ 169 w 519"/>
                      <a:gd name="T23" fmla="*/ 181 h 234"/>
                      <a:gd name="T24" fmla="*/ 146 w 519"/>
                      <a:gd name="T25" fmla="*/ 165 h 234"/>
                      <a:gd name="T26" fmla="*/ 123 w 519"/>
                      <a:gd name="T27" fmla="*/ 153 h 234"/>
                      <a:gd name="T28" fmla="*/ 96 w 519"/>
                      <a:gd name="T29" fmla="*/ 136 h 234"/>
                      <a:gd name="T30" fmla="*/ 75 w 519"/>
                      <a:gd name="T31" fmla="*/ 124 h 234"/>
                      <a:gd name="T32" fmla="*/ 52 w 519"/>
                      <a:gd name="T33" fmla="*/ 103 h 234"/>
                      <a:gd name="T34" fmla="*/ 29 w 519"/>
                      <a:gd name="T35" fmla="*/ 82 h 234"/>
                      <a:gd name="T36" fmla="*/ 17 w 519"/>
                      <a:gd name="T37" fmla="*/ 66 h 234"/>
                      <a:gd name="T38" fmla="*/ 4 w 519"/>
                      <a:gd name="T39" fmla="*/ 41 h 234"/>
                      <a:gd name="T40" fmla="*/ 0 w 519"/>
                      <a:gd name="T41" fmla="*/ 23 h 234"/>
                      <a:gd name="T42" fmla="*/ 19 w 519"/>
                      <a:gd name="T43" fmla="*/ 16 h 234"/>
                      <a:gd name="T44" fmla="*/ 44 w 519"/>
                      <a:gd name="T45" fmla="*/ 8 h 234"/>
                      <a:gd name="T46" fmla="*/ 73 w 519"/>
                      <a:gd name="T47" fmla="*/ 2 h 234"/>
                      <a:gd name="T48" fmla="*/ 96 w 519"/>
                      <a:gd name="T49" fmla="*/ 0 h 234"/>
                      <a:gd name="T50" fmla="*/ 167 w 519"/>
                      <a:gd name="T51" fmla="*/ 16 h 234"/>
                      <a:gd name="T52" fmla="*/ 196 w 519"/>
                      <a:gd name="T53" fmla="*/ 16 h 234"/>
                      <a:gd name="T54" fmla="*/ 226 w 519"/>
                      <a:gd name="T55" fmla="*/ 19 h 234"/>
                      <a:gd name="T56" fmla="*/ 251 w 519"/>
                      <a:gd name="T57" fmla="*/ 29 h 234"/>
                      <a:gd name="T58" fmla="*/ 282 w 519"/>
                      <a:gd name="T59" fmla="*/ 39 h 234"/>
                      <a:gd name="T60" fmla="*/ 307 w 519"/>
                      <a:gd name="T61" fmla="*/ 45 h 234"/>
                      <a:gd name="T62" fmla="*/ 332 w 519"/>
                      <a:gd name="T63" fmla="*/ 58 h 234"/>
                      <a:gd name="T64" fmla="*/ 357 w 519"/>
                      <a:gd name="T65" fmla="*/ 70 h 234"/>
                      <a:gd name="T66" fmla="*/ 380 w 519"/>
                      <a:gd name="T67" fmla="*/ 87 h 234"/>
                      <a:gd name="T68" fmla="*/ 399 w 519"/>
                      <a:gd name="T69" fmla="*/ 99 h 234"/>
                      <a:gd name="T70" fmla="*/ 455 w 519"/>
                      <a:gd name="T71" fmla="*/ 136 h 234"/>
                      <a:gd name="T72" fmla="*/ 480 w 519"/>
                      <a:gd name="T73" fmla="*/ 153 h 234"/>
                      <a:gd name="T74" fmla="*/ 497 w 519"/>
                      <a:gd name="T75" fmla="*/ 173 h 234"/>
                      <a:gd name="T76" fmla="*/ 510 w 519"/>
                      <a:gd name="T77" fmla="*/ 198 h 234"/>
                      <a:gd name="T78" fmla="*/ 518 w 519"/>
                      <a:gd name="T79" fmla="*/ 214 h 234"/>
                      <a:gd name="T80" fmla="*/ 499 w 519"/>
                      <a:gd name="T81" fmla="*/ 219 h 2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9"/>
                      <a:gd name="T124" fmla="*/ 0 h 234"/>
                      <a:gd name="T125" fmla="*/ 519 w 519"/>
                      <a:gd name="T126" fmla="*/ 234 h 2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9" h="234">
                        <a:moveTo>
                          <a:pt x="499" y="219"/>
                        </a:moveTo>
                        <a:lnTo>
                          <a:pt x="476" y="225"/>
                        </a:lnTo>
                        <a:lnTo>
                          <a:pt x="451" y="231"/>
                        </a:lnTo>
                        <a:lnTo>
                          <a:pt x="420" y="233"/>
                        </a:lnTo>
                        <a:lnTo>
                          <a:pt x="393" y="233"/>
                        </a:lnTo>
                        <a:lnTo>
                          <a:pt x="353" y="229"/>
                        </a:lnTo>
                        <a:lnTo>
                          <a:pt x="322" y="227"/>
                        </a:lnTo>
                        <a:lnTo>
                          <a:pt x="284" y="219"/>
                        </a:lnTo>
                        <a:lnTo>
                          <a:pt x="255" y="210"/>
                        </a:lnTo>
                        <a:lnTo>
                          <a:pt x="221" y="202"/>
                        </a:lnTo>
                        <a:lnTo>
                          <a:pt x="192" y="194"/>
                        </a:lnTo>
                        <a:lnTo>
                          <a:pt x="169" y="181"/>
                        </a:lnTo>
                        <a:lnTo>
                          <a:pt x="146" y="165"/>
                        </a:lnTo>
                        <a:lnTo>
                          <a:pt x="123" y="153"/>
                        </a:lnTo>
                        <a:lnTo>
                          <a:pt x="96" y="136"/>
                        </a:lnTo>
                        <a:lnTo>
                          <a:pt x="75" y="124"/>
                        </a:lnTo>
                        <a:lnTo>
                          <a:pt x="52" y="103"/>
                        </a:lnTo>
                        <a:lnTo>
                          <a:pt x="29" y="82"/>
                        </a:lnTo>
                        <a:lnTo>
                          <a:pt x="17" y="66"/>
                        </a:lnTo>
                        <a:lnTo>
                          <a:pt x="4" y="41"/>
                        </a:lnTo>
                        <a:lnTo>
                          <a:pt x="0" y="23"/>
                        </a:lnTo>
                        <a:lnTo>
                          <a:pt x="19" y="16"/>
                        </a:lnTo>
                        <a:lnTo>
                          <a:pt x="44" y="8"/>
                        </a:lnTo>
                        <a:lnTo>
                          <a:pt x="73" y="2"/>
                        </a:lnTo>
                        <a:lnTo>
                          <a:pt x="96" y="0"/>
                        </a:lnTo>
                        <a:lnTo>
                          <a:pt x="167" y="16"/>
                        </a:lnTo>
                        <a:lnTo>
                          <a:pt x="196" y="16"/>
                        </a:lnTo>
                        <a:lnTo>
                          <a:pt x="226" y="19"/>
                        </a:lnTo>
                        <a:lnTo>
                          <a:pt x="251" y="29"/>
                        </a:lnTo>
                        <a:lnTo>
                          <a:pt x="282" y="39"/>
                        </a:lnTo>
                        <a:lnTo>
                          <a:pt x="307" y="45"/>
                        </a:lnTo>
                        <a:lnTo>
                          <a:pt x="332" y="58"/>
                        </a:lnTo>
                        <a:lnTo>
                          <a:pt x="357" y="70"/>
                        </a:lnTo>
                        <a:lnTo>
                          <a:pt x="380" y="87"/>
                        </a:lnTo>
                        <a:lnTo>
                          <a:pt x="399" y="99"/>
                        </a:lnTo>
                        <a:lnTo>
                          <a:pt x="455" y="136"/>
                        </a:lnTo>
                        <a:lnTo>
                          <a:pt x="480" y="153"/>
                        </a:lnTo>
                        <a:lnTo>
                          <a:pt x="497" y="173"/>
                        </a:lnTo>
                        <a:lnTo>
                          <a:pt x="510" y="198"/>
                        </a:lnTo>
                        <a:lnTo>
                          <a:pt x="518" y="214"/>
                        </a:lnTo>
                        <a:lnTo>
                          <a:pt x="499" y="219"/>
                        </a:lnTo>
                      </a:path>
                    </a:pathLst>
                  </a:custGeom>
                  <a:solidFill>
                    <a:srgbClr val="3333CC"/>
                  </a:solidFill>
                  <a:ln w="12700" cap="rnd" cmpd="sng">
                    <a:solidFill>
                      <a:schemeClr val="tx1"/>
                    </a:solidFill>
                    <a:prstDash val="solid"/>
                    <a:round/>
                    <a:headEnd/>
                    <a:tailEnd/>
                  </a:ln>
                </p:spPr>
                <p:txBody>
                  <a:bodyPr/>
                  <a:lstStyle/>
                  <a:p>
                    <a:endParaRPr lang="en-US"/>
                  </a:p>
                </p:txBody>
              </p:sp>
              <p:sp>
                <p:nvSpPr>
                  <p:cNvPr id="179" name="Freeform 84"/>
                  <p:cNvSpPr>
                    <a:spLocks/>
                  </p:cNvSpPr>
                  <p:nvPr/>
                </p:nvSpPr>
                <p:spPr bwMode="auto">
                  <a:xfrm>
                    <a:off x="1759" y="3377"/>
                    <a:ext cx="497" cy="222"/>
                  </a:xfrm>
                  <a:custGeom>
                    <a:avLst/>
                    <a:gdLst>
                      <a:gd name="T0" fmla="*/ 496 w 497"/>
                      <a:gd name="T1" fmla="*/ 209 h 222"/>
                      <a:gd name="T2" fmla="*/ 469 w 497"/>
                      <a:gd name="T3" fmla="*/ 213 h 222"/>
                      <a:gd name="T4" fmla="*/ 444 w 497"/>
                      <a:gd name="T5" fmla="*/ 217 h 222"/>
                      <a:gd name="T6" fmla="*/ 416 w 497"/>
                      <a:gd name="T7" fmla="*/ 221 h 222"/>
                      <a:gd name="T8" fmla="*/ 387 w 497"/>
                      <a:gd name="T9" fmla="*/ 219 h 222"/>
                      <a:gd name="T10" fmla="*/ 350 w 497"/>
                      <a:gd name="T11" fmla="*/ 217 h 222"/>
                      <a:gd name="T12" fmla="*/ 314 w 497"/>
                      <a:gd name="T13" fmla="*/ 215 h 222"/>
                      <a:gd name="T14" fmla="*/ 278 w 497"/>
                      <a:gd name="T15" fmla="*/ 207 h 222"/>
                      <a:gd name="T16" fmla="*/ 249 w 497"/>
                      <a:gd name="T17" fmla="*/ 196 h 222"/>
                      <a:gd name="T18" fmla="*/ 220 w 497"/>
                      <a:gd name="T19" fmla="*/ 188 h 222"/>
                      <a:gd name="T20" fmla="*/ 190 w 497"/>
                      <a:gd name="T21" fmla="*/ 180 h 222"/>
                      <a:gd name="T22" fmla="*/ 163 w 497"/>
                      <a:gd name="T23" fmla="*/ 167 h 222"/>
                      <a:gd name="T24" fmla="*/ 140 w 497"/>
                      <a:gd name="T25" fmla="*/ 155 h 222"/>
                      <a:gd name="T26" fmla="*/ 111 w 497"/>
                      <a:gd name="T27" fmla="*/ 140 h 222"/>
                      <a:gd name="T28" fmla="*/ 92 w 497"/>
                      <a:gd name="T29" fmla="*/ 122 h 222"/>
                      <a:gd name="T30" fmla="*/ 71 w 497"/>
                      <a:gd name="T31" fmla="*/ 109 h 222"/>
                      <a:gd name="T32" fmla="*/ 46 w 497"/>
                      <a:gd name="T33" fmla="*/ 87 h 222"/>
                      <a:gd name="T34" fmla="*/ 21 w 497"/>
                      <a:gd name="T35" fmla="*/ 72 h 222"/>
                      <a:gd name="T36" fmla="*/ 6 w 497"/>
                      <a:gd name="T37" fmla="*/ 48 h 222"/>
                      <a:gd name="T38" fmla="*/ 0 w 497"/>
                      <a:gd name="T39" fmla="*/ 29 h 222"/>
                      <a:gd name="T40" fmla="*/ 17 w 497"/>
                      <a:gd name="T41" fmla="*/ 19 h 222"/>
                      <a:gd name="T42" fmla="*/ 54 w 497"/>
                      <a:gd name="T43" fmla="*/ 10 h 222"/>
                      <a:gd name="T44" fmla="*/ 77 w 497"/>
                      <a:gd name="T45" fmla="*/ 6 h 222"/>
                      <a:gd name="T46" fmla="*/ 109 w 497"/>
                      <a:gd name="T47" fmla="*/ 4 h 222"/>
                      <a:gd name="T48" fmla="*/ 138 w 497"/>
                      <a:gd name="T49" fmla="*/ 0 h 222"/>
                      <a:gd name="T50" fmla="*/ 161 w 497"/>
                      <a:gd name="T51" fmla="*/ 6 h 222"/>
                      <a:gd name="T52" fmla="*/ 193 w 497"/>
                      <a:gd name="T53" fmla="*/ 2 h 222"/>
                      <a:gd name="T54" fmla="*/ 213 w 497"/>
                      <a:gd name="T55" fmla="*/ 10 h 222"/>
                      <a:gd name="T56" fmla="*/ 243 w 497"/>
                      <a:gd name="T57" fmla="*/ 17 h 222"/>
                      <a:gd name="T58" fmla="*/ 274 w 497"/>
                      <a:gd name="T59" fmla="*/ 23 h 222"/>
                      <a:gd name="T60" fmla="*/ 299 w 497"/>
                      <a:gd name="T61" fmla="*/ 35 h 222"/>
                      <a:gd name="T62" fmla="*/ 326 w 497"/>
                      <a:gd name="T63" fmla="*/ 45 h 222"/>
                      <a:gd name="T64" fmla="*/ 354 w 497"/>
                      <a:gd name="T65" fmla="*/ 60 h 222"/>
                      <a:gd name="T66" fmla="*/ 375 w 497"/>
                      <a:gd name="T67" fmla="*/ 74 h 222"/>
                      <a:gd name="T68" fmla="*/ 398 w 497"/>
                      <a:gd name="T69" fmla="*/ 89 h 222"/>
                      <a:gd name="T70" fmla="*/ 416 w 497"/>
                      <a:gd name="T71" fmla="*/ 105 h 222"/>
                      <a:gd name="T72" fmla="*/ 433 w 497"/>
                      <a:gd name="T73" fmla="*/ 128 h 222"/>
                      <a:gd name="T74" fmla="*/ 452 w 497"/>
                      <a:gd name="T75" fmla="*/ 147 h 222"/>
                      <a:gd name="T76" fmla="*/ 467 w 497"/>
                      <a:gd name="T77" fmla="*/ 165 h 222"/>
                      <a:gd name="T78" fmla="*/ 481 w 497"/>
                      <a:gd name="T79" fmla="*/ 188 h 222"/>
                      <a:gd name="T80" fmla="*/ 496 w 497"/>
                      <a:gd name="T81" fmla="*/ 209 h 2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7"/>
                      <a:gd name="T124" fmla="*/ 0 h 222"/>
                      <a:gd name="T125" fmla="*/ 497 w 497"/>
                      <a:gd name="T126" fmla="*/ 222 h 2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7" h="222">
                        <a:moveTo>
                          <a:pt x="496" y="209"/>
                        </a:moveTo>
                        <a:lnTo>
                          <a:pt x="469" y="213"/>
                        </a:lnTo>
                        <a:lnTo>
                          <a:pt x="444" y="217"/>
                        </a:lnTo>
                        <a:lnTo>
                          <a:pt x="416" y="221"/>
                        </a:lnTo>
                        <a:lnTo>
                          <a:pt x="387" y="219"/>
                        </a:lnTo>
                        <a:lnTo>
                          <a:pt x="350" y="217"/>
                        </a:lnTo>
                        <a:lnTo>
                          <a:pt x="314" y="215"/>
                        </a:lnTo>
                        <a:lnTo>
                          <a:pt x="278" y="207"/>
                        </a:lnTo>
                        <a:lnTo>
                          <a:pt x="249" y="196"/>
                        </a:lnTo>
                        <a:lnTo>
                          <a:pt x="220" y="188"/>
                        </a:lnTo>
                        <a:lnTo>
                          <a:pt x="190" y="180"/>
                        </a:lnTo>
                        <a:lnTo>
                          <a:pt x="163" y="167"/>
                        </a:lnTo>
                        <a:lnTo>
                          <a:pt x="140" y="155"/>
                        </a:lnTo>
                        <a:lnTo>
                          <a:pt x="111" y="140"/>
                        </a:lnTo>
                        <a:lnTo>
                          <a:pt x="92" y="122"/>
                        </a:lnTo>
                        <a:lnTo>
                          <a:pt x="71" y="109"/>
                        </a:lnTo>
                        <a:lnTo>
                          <a:pt x="46" y="87"/>
                        </a:lnTo>
                        <a:lnTo>
                          <a:pt x="21" y="72"/>
                        </a:lnTo>
                        <a:lnTo>
                          <a:pt x="6" y="48"/>
                        </a:lnTo>
                        <a:lnTo>
                          <a:pt x="0" y="29"/>
                        </a:lnTo>
                        <a:lnTo>
                          <a:pt x="17" y="19"/>
                        </a:lnTo>
                        <a:lnTo>
                          <a:pt x="54" y="10"/>
                        </a:lnTo>
                        <a:lnTo>
                          <a:pt x="77" y="6"/>
                        </a:lnTo>
                        <a:lnTo>
                          <a:pt x="109" y="4"/>
                        </a:lnTo>
                        <a:lnTo>
                          <a:pt x="138" y="0"/>
                        </a:lnTo>
                        <a:lnTo>
                          <a:pt x="161" y="6"/>
                        </a:lnTo>
                        <a:lnTo>
                          <a:pt x="193" y="2"/>
                        </a:lnTo>
                        <a:lnTo>
                          <a:pt x="213" y="10"/>
                        </a:lnTo>
                        <a:lnTo>
                          <a:pt x="243" y="17"/>
                        </a:lnTo>
                        <a:lnTo>
                          <a:pt x="274" y="23"/>
                        </a:lnTo>
                        <a:lnTo>
                          <a:pt x="299" y="35"/>
                        </a:lnTo>
                        <a:lnTo>
                          <a:pt x="326" y="45"/>
                        </a:lnTo>
                        <a:lnTo>
                          <a:pt x="354" y="60"/>
                        </a:lnTo>
                        <a:lnTo>
                          <a:pt x="375" y="74"/>
                        </a:lnTo>
                        <a:lnTo>
                          <a:pt x="398" y="89"/>
                        </a:lnTo>
                        <a:lnTo>
                          <a:pt x="416" y="105"/>
                        </a:lnTo>
                        <a:lnTo>
                          <a:pt x="433" y="128"/>
                        </a:lnTo>
                        <a:lnTo>
                          <a:pt x="452" y="147"/>
                        </a:lnTo>
                        <a:lnTo>
                          <a:pt x="467" y="165"/>
                        </a:lnTo>
                        <a:lnTo>
                          <a:pt x="481" y="188"/>
                        </a:lnTo>
                        <a:lnTo>
                          <a:pt x="496" y="209"/>
                        </a:lnTo>
                      </a:path>
                    </a:pathLst>
                  </a:custGeom>
                  <a:solidFill>
                    <a:srgbClr val="3333CC"/>
                  </a:solidFill>
                  <a:ln w="12700" cap="rnd" cmpd="sng">
                    <a:solidFill>
                      <a:schemeClr val="tx1"/>
                    </a:solidFill>
                    <a:prstDash val="solid"/>
                    <a:round/>
                    <a:headEnd/>
                    <a:tailEnd/>
                  </a:ln>
                </p:spPr>
                <p:txBody>
                  <a:bodyPr/>
                  <a:lstStyle/>
                  <a:p>
                    <a:endParaRPr lang="en-US"/>
                  </a:p>
                </p:txBody>
              </p:sp>
            </p:grpSp>
            <p:sp>
              <p:nvSpPr>
                <p:cNvPr id="177" name="Freeform 85"/>
                <p:cNvSpPr>
                  <a:spLocks/>
                </p:cNvSpPr>
                <p:nvPr/>
              </p:nvSpPr>
              <p:spPr bwMode="auto">
                <a:xfrm>
                  <a:off x="2172" y="3511"/>
                  <a:ext cx="59" cy="47"/>
                </a:xfrm>
                <a:custGeom>
                  <a:avLst/>
                  <a:gdLst>
                    <a:gd name="T0" fmla="*/ 58 w 59"/>
                    <a:gd name="T1" fmla="*/ 40 h 47"/>
                    <a:gd name="T2" fmla="*/ 41 w 59"/>
                    <a:gd name="T3" fmla="*/ 46 h 47"/>
                    <a:gd name="T4" fmla="*/ 39 w 59"/>
                    <a:gd name="T5" fmla="*/ 44 h 47"/>
                    <a:gd name="T6" fmla="*/ 33 w 59"/>
                    <a:gd name="T7" fmla="*/ 31 h 47"/>
                    <a:gd name="T8" fmla="*/ 23 w 59"/>
                    <a:gd name="T9" fmla="*/ 21 h 47"/>
                    <a:gd name="T10" fmla="*/ 17 w 59"/>
                    <a:gd name="T11" fmla="*/ 10 h 47"/>
                    <a:gd name="T12" fmla="*/ 10 w 59"/>
                    <a:gd name="T13" fmla="*/ 6 h 47"/>
                    <a:gd name="T14" fmla="*/ 0 w 59"/>
                    <a:gd name="T15" fmla="*/ 2 h 47"/>
                    <a:gd name="T16" fmla="*/ 6 w 59"/>
                    <a:gd name="T17" fmla="*/ 0 h 47"/>
                    <a:gd name="T18" fmla="*/ 17 w 59"/>
                    <a:gd name="T19" fmla="*/ 4 h 47"/>
                    <a:gd name="T20" fmla="*/ 27 w 59"/>
                    <a:gd name="T21" fmla="*/ 10 h 47"/>
                    <a:gd name="T22" fmla="*/ 35 w 59"/>
                    <a:gd name="T23" fmla="*/ 17 h 47"/>
                    <a:gd name="T24" fmla="*/ 48 w 59"/>
                    <a:gd name="T25" fmla="*/ 27 h 47"/>
                    <a:gd name="T26" fmla="*/ 52 w 59"/>
                    <a:gd name="T27" fmla="*/ 33 h 47"/>
                    <a:gd name="T28" fmla="*/ 58 w 59"/>
                    <a:gd name="T29" fmla="*/ 40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
                    <a:gd name="T46" fmla="*/ 0 h 47"/>
                    <a:gd name="T47" fmla="*/ 59 w 59"/>
                    <a:gd name="T48" fmla="*/ 47 h 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 h="47">
                      <a:moveTo>
                        <a:pt x="58" y="40"/>
                      </a:moveTo>
                      <a:lnTo>
                        <a:pt x="41" y="46"/>
                      </a:lnTo>
                      <a:lnTo>
                        <a:pt x="39" y="44"/>
                      </a:lnTo>
                      <a:lnTo>
                        <a:pt x="33" y="31"/>
                      </a:lnTo>
                      <a:lnTo>
                        <a:pt x="23" y="21"/>
                      </a:lnTo>
                      <a:lnTo>
                        <a:pt x="17" y="10"/>
                      </a:lnTo>
                      <a:lnTo>
                        <a:pt x="10" y="6"/>
                      </a:lnTo>
                      <a:lnTo>
                        <a:pt x="0" y="2"/>
                      </a:lnTo>
                      <a:lnTo>
                        <a:pt x="6" y="0"/>
                      </a:lnTo>
                      <a:lnTo>
                        <a:pt x="17" y="4"/>
                      </a:lnTo>
                      <a:lnTo>
                        <a:pt x="27" y="10"/>
                      </a:lnTo>
                      <a:lnTo>
                        <a:pt x="35" y="17"/>
                      </a:lnTo>
                      <a:lnTo>
                        <a:pt x="48" y="27"/>
                      </a:lnTo>
                      <a:lnTo>
                        <a:pt x="52" y="33"/>
                      </a:lnTo>
                      <a:lnTo>
                        <a:pt x="58" y="40"/>
                      </a:lnTo>
                    </a:path>
                  </a:pathLst>
                </a:custGeom>
                <a:solidFill>
                  <a:srgbClr val="3333CC"/>
                </a:solidFill>
                <a:ln w="12700" cap="rnd" cmpd="sng">
                  <a:solidFill>
                    <a:schemeClr val="tx1"/>
                  </a:solidFill>
                  <a:prstDash val="solid"/>
                  <a:round/>
                  <a:headEnd/>
                  <a:tailEnd/>
                </a:ln>
              </p:spPr>
              <p:txBody>
                <a:bodyPr/>
                <a:lstStyle/>
                <a:p>
                  <a:endParaRPr lang="en-US"/>
                </a:p>
              </p:txBody>
            </p:sp>
          </p:grpSp>
        </p:grpSp>
        <p:sp>
          <p:nvSpPr>
            <p:cNvPr id="26" name="Freeform 86"/>
            <p:cNvSpPr>
              <a:spLocks/>
            </p:cNvSpPr>
            <p:nvPr/>
          </p:nvSpPr>
          <p:spPr bwMode="auto">
            <a:xfrm>
              <a:off x="2832" y="1546"/>
              <a:ext cx="940" cy="328"/>
            </a:xfrm>
            <a:custGeom>
              <a:avLst/>
              <a:gdLst>
                <a:gd name="T0" fmla="*/ 0 w 2030"/>
                <a:gd name="T1" fmla="*/ 1 h 624"/>
                <a:gd name="T2" fmla="*/ 0 w 2030"/>
                <a:gd name="T3" fmla="*/ 1 h 624"/>
                <a:gd name="T4" fmla="*/ 0 w 2030"/>
                <a:gd name="T5" fmla="*/ 1 h 624"/>
                <a:gd name="T6" fmla="*/ 0 60000 65536"/>
                <a:gd name="T7" fmla="*/ 0 60000 65536"/>
                <a:gd name="T8" fmla="*/ 0 60000 65536"/>
                <a:gd name="T9" fmla="*/ 0 w 2030"/>
                <a:gd name="T10" fmla="*/ 0 h 624"/>
                <a:gd name="T11" fmla="*/ 2030 w 2030"/>
                <a:gd name="T12" fmla="*/ 624 h 624"/>
              </a:gdLst>
              <a:ahLst/>
              <a:cxnLst>
                <a:cxn ang="T6">
                  <a:pos x="T0" y="T1"/>
                </a:cxn>
                <a:cxn ang="T7">
                  <a:pos x="T2" y="T3"/>
                </a:cxn>
                <a:cxn ang="T8">
                  <a:pos x="T4" y="T5"/>
                </a:cxn>
              </a:cxnLst>
              <a:rect l="T9" t="T10" r="T11" b="T12"/>
              <a:pathLst>
                <a:path w="2030" h="624">
                  <a:moveTo>
                    <a:pt x="0" y="167"/>
                  </a:moveTo>
                  <a:cubicBezTo>
                    <a:pt x="516" y="83"/>
                    <a:pt x="1033" y="0"/>
                    <a:pt x="1371" y="76"/>
                  </a:cubicBezTo>
                  <a:cubicBezTo>
                    <a:pt x="1709" y="152"/>
                    <a:pt x="1869" y="388"/>
                    <a:pt x="2030" y="624"/>
                  </a:cubicBezTo>
                </a:path>
              </a:pathLst>
            </a:custGeom>
            <a:noFill/>
            <a:ln w="19050" cap="flat" cmpd="sng">
              <a:solidFill>
                <a:srgbClr val="CC3399"/>
              </a:solidFill>
              <a:prstDash val="solid"/>
              <a:round/>
              <a:headEnd type="none" w="med" len="med"/>
              <a:tailEnd type="triangle" w="med" len="med"/>
            </a:ln>
          </p:spPr>
          <p:txBody>
            <a:bodyPr wrap="none" anchor="ctr"/>
            <a:lstStyle/>
            <a:p>
              <a:endParaRPr lang="en-US"/>
            </a:p>
          </p:txBody>
        </p:sp>
        <p:sp>
          <p:nvSpPr>
            <p:cNvPr id="27" name="AutoShape 87"/>
            <p:cNvSpPr>
              <a:spLocks noChangeArrowheads="1"/>
            </p:cNvSpPr>
            <p:nvPr/>
          </p:nvSpPr>
          <p:spPr bwMode="auto">
            <a:xfrm rot="-26693">
              <a:off x="4082" y="2163"/>
              <a:ext cx="147" cy="129"/>
            </a:xfrm>
            <a:prstGeom prst="flowChartDecision">
              <a:avLst/>
            </a:prstGeom>
            <a:solidFill>
              <a:srgbClr val="FF3300"/>
            </a:solidFill>
            <a:ln w="28575">
              <a:solidFill>
                <a:srgbClr val="B2B2B2"/>
              </a:solidFill>
              <a:miter lim="800000"/>
              <a:headEnd/>
              <a:tailEnd/>
            </a:ln>
          </p:spPr>
          <p:txBody>
            <a:bodyPr wrap="none" anchor="ctr"/>
            <a:lstStyle/>
            <a:p>
              <a:pPr eaLnBrk="0" hangingPunct="0"/>
              <a:endParaRPr lang="en-US" sz="1400">
                <a:latin typeface="Calibri" pitchFamily="34" charset="0"/>
              </a:endParaRPr>
            </a:p>
          </p:txBody>
        </p:sp>
        <p:sp>
          <p:nvSpPr>
            <p:cNvPr id="28" name="AutoShape 88"/>
            <p:cNvSpPr>
              <a:spLocks noChangeArrowheads="1"/>
            </p:cNvSpPr>
            <p:nvPr/>
          </p:nvSpPr>
          <p:spPr bwMode="auto">
            <a:xfrm rot="16200000" flipH="1">
              <a:off x="4627" y="1454"/>
              <a:ext cx="85" cy="61"/>
            </a:xfrm>
            <a:prstGeom prst="rtTriangle">
              <a:avLst/>
            </a:prstGeom>
            <a:solidFill>
              <a:srgbClr val="008000"/>
            </a:solidFill>
            <a:ln w="12700">
              <a:solidFill>
                <a:schemeClr val="bg1"/>
              </a:solidFill>
              <a:miter lim="800000"/>
              <a:headEnd type="none" w="sm" len="sm"/>
              <a:tailEnd type="none" w="sm" len="sm"/>
            </a:ln>
          </p:spPr>
          <p:txBody>
            <a:bodyPr wrap="none" anchor="ctr"/>
            <a:lstStyle/>
            <a:p>
              <a:endParaRPr lang="en-US">
                <a:latin typeface="Calibri" pitchFamily="34" charset="0"/>
              </a:endParaRPr>
            </a:p>
          </p:txBody>
        </p:sp>
        <p:sp>
          <p:nvSpPr>
            <p:cNvPr id="29" name="AutoShape 89"/>
            <p:cNvSpPr>
              <a:spLocks noChangeArrowheads="1"/>
            </p:cNvSpPr>
            <p:nvPr/>
          </p:nvSpPr>
          <p:spPr bwMode="auto">
            <a:xfrm rot="-5400000">
              <a:off x="4616" y="1363"/>
              <a:ext cx="95" cy="62"/>
            </a:xfrm>
            <a:prstGeom prst="rtTriangle">
              <a:avLst/>
            </a:prstGeom>
            <a:solidFill>
              <a:srgbClr val="008000"/>
            </a:solidFill>
            <a:ln w="12700">
              <a:solidFill>
                <a:schemeClr val="bg1"/>
              </a:solidFill>
              <a:miter lim="800000"/>
              <a:headEnd type="none" w="sm" len="sm"/>
              <a:tailEnd type="none" w="sm" len="sm"/>
            </a:ln>
          </p:spPr>
          <p:txBody>
            <a:bodyPr wrap="none" anchor="ctr"/>
            <a:lstStyle/>
            <a:p>
              <a:endParaRPr lang="en-US">
                <a:latin typeface="Calibri" pitchFamily="34" charset="0"/>
              </a:endParaRPr>
            </a:p>
          </p:txBody>
        </p:sp>
        <p:sp>
          <p:nvSpPr>
            <p:cNvPr id="30" name="Oval 90"/>
            <p:cNvSpPr>
              <a:spLocks noChangeArrowheads="1"/>
            </p:cNvSpPr>
            <p:nvPr/>
          </p:nvSpPr>
          <p:spPr bwMode="auto">
            <a:xfrm flipH="1">
              <a:off x="4296" y="1337"/>
              <a:ext cx="557" cy="194"/>
            </a:xfrm>
            <a:prstGeom prst="ellipse">
              <a:avLst/>
            </a:prstGeom>
            <a:noFill/>
            <a:ln w="9525">
              <a:solidFill>
                <a:schemeClr val="tx1"/>
              </a:solidFill>
              <a:round/>
              <a:headEnd/>
              <a:tailEnd/>
            </a:ln>
          </p:spPr>
          <p:txBody>
            <a:bodyPr wrap="none" anchor="ctr"/>
            <a:lstStyle/>
            <a:p>
              <a:endParaRPr lang="en-US">
                <a:latin typeface="Calibri" pitchFamily="34" charset="0"/>
              </a:endParaRPr>
            </a:p>
          </p:txBody>
        </p:sp>
        <p:sp>
          <p:nvSpPr>
            <p:cNvPr id="31" name="Freeform 91"/>
            <p:cNvSpPr>
              <a:spLocks/>
            </p:cNvSpPr>
            <p:nvPr/>
          </p:nvSpPr>
          <p:spPr bwMode="auto">
            <a:xfrm rot="16200000" flipH="1">
              <a:off x="4518" y="1275"/>
              <a:ext cx="46" cy="321"/>
            </a:xfrm>
            <a:custGeom>
              <a:avLst/>
              <a:gdLst>
                <a:gd name="T0" fmla="*/ 0 w 445"/>
                <a:gd name="T1" fmla="*/ 0 h 3766"/>
                <a:gd name="T2" fmla="*/ 0 w 445"/>
                <a:gd name="T3" fmla="*/ 0 h 3766"/>
                <a:gd name="T4" fmla="*/ 0 w 445"/>
                <a:gd name="T5" fmla="*/ 0 h 3766"/>
                <a:gd name="T6" fmla="*/ 0 w 445"/>
                <a:gd name="T7" fmla="*/ 0 h 3766"/>
                <a:gd name="T8" fmla="*/ 0 w 445"/>
                <a:gd name="T9" fmla="*/ 0 h 3766"/>
                <a:gd name="T10" fmla="*/ 0 w 445"/>
                <a:gd name="T11" fmla="*/ 0 h 3766"/>
                <a:gd name="T12" fmla="*/ 0 60000 65536"/>
                <a:gd name="T13" fmla="*/ 0 60000 65536"/>
                <a:gd name="T14" fmla="*/ 0 60000 65536"/>
                <a:gd name="T15" fmla="*/ 0 60000 65536"/>
                <a:gd name="T16" fmla="*/ 0 60000 65536"/>
                <a:gd name="T17" fmla="*/ 0 60000 65536"/>
                <a:gd name="T18" fmla="*/ 0 w 445"/>
                <a:gd name="T19" fmla="*/ 0 h 3766"/>
                <a:gd name="T20" fmla="*/ 445 w 445"/>
                <a:gd name="T21" fmla="*/ 3766 h 3766"/>
              </a:gdLst>
              <a:ahLst/>
              <a:cxnLst>
                <a:cxn ang="T12">
                  <a:pos x="T0" y="T1"/>
                </a:cxn>
                <a:cxn ang="T13">
                  <a:pos x="T2" y="T3"/>
                </a:cxn>
                <a:cxn ang="T14">
                  <a:pos x="T4" y="T5"/>
                </a:cxn>
                <a:cxn ang="T15">
                  <a:pos x="T6" y="T7"/>
                </a:cxn>
                <a:cxn ang="T16">
                  <a:pos x="T8" y="T9"/>
                </a:cxn>
                <a:cxn ang="T17">
                  <a:pos x="T10" y="T11"/>
                </a:cxn>
              </a:cxnLst>
              <a:rect l="T18" t="T19" r="T20" b="T21"/>
              <a:pathLst>
                <a:path w="445" h="3766">
                  <a:moveTo>
                    <a:pt x="445" y="789"/>
                  </a:moveTo>
                  <a:lnTo>
                    <a:pt x="445" y="3766"/>
                  </a:lnTo>
                  <a:lnTo>
                    <a:pt x="0" y="3766"/>
                  </a:lnTo>
                  <a:lnTo>
                    <a:pt x="0" y="789"/>
                  </a:lnTo>
                  <a:lnTo>
                    <a:pt x="234" y="0"/>
                  </a:lnTo>
                  <a:lnTo>
                    <a:pt x="445" y="789"/>
                  </a:lnTo>
                  <a:close/>
                </a:path>
              </a:pathLst>
            </a:custGeom>
            <a:solidFill>
              <a:srgbClr val="999933"/>
            </a:solidFill>
            <a:ln w="9525">
              <a:solidFill>
                <a:schemeClr val="bg1"/>
              </a:solidFill>
              <a:round/>
              <a:headEnd/>
              <a:tailEnd/>
            </a:ln>
          </p:spPr>
          <p:txBody>
            <a:bodyPr/>
            <a:lstStyle/>
            <a:p>
              <a:endParaRPr lang="en-US"/>
            </a:p>
          </p:txBody>
        </p:sp>
        <p:sp>
          <p:nvSpPr>
            <p:cNvPr id="32" name="Rectangle 92"/>
            <p:cNvSpPr>
              <a:spLocks noChangeArrowheads="1"/>
            </p:cNvSpPr>
            <p:nvPr/>
          </p:nvSpPr>
          <p:spPr bwMode="auto">
            <a:xfrm>
              <a:off x="4835" y="1357"/>
              <a:ext cx="309" cy="136"/>
            </a:xfrm>
            <a:prstGeom prst="rect">
              <a:avLst/>
            </a:prstGeom>
            <a:noFill/>
            <a:ln w="9525">
              <a:noFill/>
              <a:miter lim="800000"/>
              <a:headEnd/>
              <a:tailEnd/>
            </a:ln>
          </p:spPr>
          <p:txBody>
            <a:bodyPr wrap="none" anchor="ctr"/>
            <a:lstStyle/>
            <a:p>
              <a:pPr eaLnBrk="0" hangingPunct="0"/>
              <a:r>
                <a:rPr lang="en-US" sz="1000">
                  <a:latin typeface="Calibri" pitchFamily="34" charset="0"/>
                </a:rPr>
                <a:t>LAM</a:t>
              </a:r>
            </a:p>
          </p:txBody>
        </p:sp>
        <p:sp>
          <p:nvSpPr>
            <p:cNvPr id="33" name="Freeform 93"/>
            <p:cNvSpPr>
              <a:spLocks/>
            </p:cNvSpPr>
            <p:nvPr/>
          </p:nvSpPr>
          <p:spPr bwMode="auto">
            <a:xfrm rot="20171103" flipH="1">
              <a:off x="3910" y="1523"/>
              <a:ext cx="432" cy="194"/>
            </a:xfrm>
            <a:custGeom>
              <a:avLst/>
              <a:gdLst>
                <a:gd name="T0" fmla="*/ 0 w 618"/>
                <a:gd name="T1" fmla="*/ 0 h 969"/>
                <a:gd name="T2" fmla="*/ 4 w 618"/>
                <a:gd name="T3" fmla="*/ 0 h 969"/>
                <a:gd name="T4" fmla="*/ 6 w 618"/>
                <a:gd name="T5" fmla="*/ 0 h 969"/>
                <a:gd name="T6" fmla="*/ 5 w 618"/>
                <a:gd name="T7" fmla="*/ 0 h 969"/>
                <a:gd name="T8" fmla="*/ 0 60000 65536"/>
                <a:gd name="T9" fmla="*/ 0 60000 65536"/>
                <a:gd name="T10" fmla="*/ 0 60000 65536"/>
                <a:gd name="T11" fmla="*/ 0 60000 65536"/>
                <a:gd name="T12" fmla="*/ 0 w 618"/>
                <a:gd name="T13" fmla="*/ 0 h 969"/>
                <a:gd name="T14" fmla="*/ 618 w 618"/>
                <a:gd name="T15" fmla="*/ 969 h 969"/>
              </a:gdLst>
              <a:ahLst/>
              <a:cxnLst>
                <a:cxn ang="T8">
                  <a:pos x="T0" y="T1"/>
                </a:cxn>
                <a:cxn ang="T9">
                  <a:pos x="T2" y="T3"/>
                </a:cxn>
                <a:cxn ang="T10">
                  <a:pos x="T4" y="T5"/>
                </a:cxn>
                <a:cxn ang="T11">
                  <a:pos x="T6" y="T7"/>
                </a:cxn>
              </a:cxnLst>
              <a:rect l="T12" t="T13" r="T14" b="T15"/>
              <a:pathLst>
                <a:path w="618" h="969">
                  <a:moveTo>
                    <a:pt x="0" y="0"/>
                  </a:moveTo>
                  <a:cubicBezTo>
                    <a:pt x="67" y="41"/>
                    <a:pt x="304" y="150"/>
                    <a:pt x="403" y="247"/>
                  </a:cubicBezTo>
                  <a:cubicBezTo>
                    <a:pt x="502" y="344"/>
                    <a:pt x="572" y="465"/>
                    <a:pt x="595" y="585"/>
                  </a:cubicBezTo>
                  <a:cubicBezTo>
                    <a:pt x="618" y="705"/>
                    <a:pt x="551" y="889"/>
                    <a:pt x="540" y="969"/>
                  </a:cubicBezTo>
                </a:path>
              </a:pathLst>
            </a:custGeom>
            <a:noFill/>
            <a:ln w="19050" cap="flat" cmpd="sng">
              <a:solidFill>
                <a:srgbClr val="CC3399"/>
              </a:solidFill>
              <a:prstDash val="solid"/>
              <a:round/>
              <a:headEnd type="none" w="med" len="med"/>
              <a:tailEnd type="triangle" w="med" len="med"/>
            </a:ln>
          </p:spPr>
          <p:txBody>
            <a:bodyPr wrap="none" anchor="ctr"/>
            <a:lstStyle/>
            <a:p>
              <a:endParaRPr lang="en-US"/>
            </a:p>
          </p:txBody>
        </p:sp>
        <p:grpSp>
          <p:nvGrpSpPr>
            <p:cNvPr id="34" name="Group 94"/>
            <p:cNvGrpSpPr>
              <a:grpSpLocks/>
            </p:cNvGrpSpPr>
            <p:nvPr/>
          </p:nvGrpSpPr>
          <p:grpSpPr bwMode="auto">
            <a:xfrm>
              <a:off x="3093" y="2707"/>
              <a:ext cx="146" cy="127"/>
              <a:chOff x="1921" y="1785"/>
              <a:chExt cx="242" cy="241"/>
            </a:xfrm>
          </p:grpSpPr>
          <p:sp>
            <p:nvSpPr>
              <p:cNvPr id="168" name="AutoShape 95"/>
              <p:cNvSpPr>
                <a:spLocks noChangeArrowheads="1"/>
              </p:cNvSpPr>
              <p:nvPr/>
            </p:nvSpPr>
            <p:spPr bwMode="auto">
              <a:xfrm rot="-26693">
                <a:off x="1921" y="1785"/>
                <a:ext cx="242" cy="241"/>
              </a:xfrm>
              <a:prstGeom prst="flowChartDecision">
                <a:avLst/>
              </a:prstGeom>
              <a:solidFill>
                <a:srgbClr val="FF3300"/>
              </a:solidFill>
              <a:ln w="28575">
                <a:solidFill>
                  <a:srgbClr val="B2B2B2"/>
                </a:solidFill>
                <a:miter lim="800000"/>
                <a:headEnd/>
                <a:tailEnd/>
              </a:ln>
            </p:spPr>
            <p:txBody>
              <a:bodyPr wrap="none" anchor="ctr"/>
              <a:lstStyle/>
              <a:p>
                <a:endParaRPr lang="en-US">
                  <a:latin typeface="Calibri" pitchFamily="34" charset="0"/>
                </a:endParaRPr>
              </a:p>
            </p:txBody>
          </p:sp>
          <p:sp>
            <p:nvSpPr>
              <p:cNvPr id="169" name="Oval 96"/>
              <p:cNvSpPr>
                <a:spLocks noChangeArrowheads="1"/>
              </p:cNvSpPr>
              <p:nvPr/>
            </p:nvSpPr>
            <p:spPr bwMode="auto">
              <a:xfrm>
                <a:off x="2014" y="1875"/>
                <a:ext cx="56" cy="56"/>
              </a:xfrm>
              <a:prstGeom prst="ellipse">
                <a:avLst/>
              </a:prstGeom>
              <a:solidFill>
                <a:srgbClr val="FF3300"/>
              </a:solidFill>
              <a:ln w="9525">
                <a:solidFill>
                  <a:srgbClr val="B2B2B2"/>
                </a:solidFill>
                <a:round/>
                <a:headEnd/>
                <a:tailEnd/>
              </a:ln>
            </p:spPr>
            <p:txBody>
              <a:bodyPr wrap="none" anchor="ctr"/>
              <a:lstStyle/>
              <a:p>
                <a:endParaRPr lang="en-US">
                  <a:latin typeface="Calibri" pitchFamily="34" charset="0"/>
                </a:endParaRPr>
              </a:p>
            </p:txBody>
          </p:sp>
        </p:grpSp>
        <p:sp>
          <p:nvSpPr>
            <p:cNvPr id="35" name="Freeform 97"/>
            <p:cNvSpPr>
              <a:spLocks/>
            </p:cNvSpPr>
            <p:nvPr/>
          </p:nvSpPr>
          <p:spPr bwMode="auto">
            <a:xfrm rot="724286">
              <a:off x="3495" y="1342"/>
              <a:ext cx="268" cy="942"/>
            </a:xfrm>
            <a:custGeom>
              <a:avLst/>
              <a:gdLst>
                <a:gd name="T0" fmla="*/ 0 w 576"/>
                <a:gd name="T1" fmla="*/ 0 h 1776"/>
                <a:gd name="T2" fmla="*/ 0 w 576"/>
                <a:gd name="T3" fmla="*/ 1 h 1776"/>
                <a:gd name="T4" fmla="*/ 0 w 576"/>
                <a:gd name="T5" fmla="*/ 1 h 1776"/>
                <a:gd name="T6" fmla="*/ 0 w 576"/>
                <a:gd name="T7" fmla="*/ 1 h 1776"/>
                <a:gd name="T8" fmla="*/ 0 w 576"/>
                <a:gd name="T9" fmla="*/ 1 h 1776"/>
                <a:gd name="T10" fmla="*/ 0 w 576"/>
                <a:gd name="T11" fmla="*/ 1 h 1776"/>
                <a:gd name="T12" fmla="*/ 0 w 576"/>
                <a:gd name="T13" fmla="*/ 1 h 1776"/>
                <a:gd name="T14" fmla="*/ 0 w 576"/>
                <a:gd name="T15" fmla="*/ 1 h 1776"/>
                <a:gd name="T16" fmla="*/ 0 w 576"/>
                <a:gd name="T17" fmla="*/ 1 h 1776"/>
                <a:gd name="T18" fmla="*/ 0 w 576"/>
                <a:gd name="T19" fmla="*/ 1 h 1776"/>
                <a:gd name="T20" fmla="*/ 0 w 576"/>
                <a:gd name="T21" fmla="*/ 1 h 1776"/>
                <a:gd name="T22" fmla="*/ 0 w 576"/>
                <a:gd name="T23" fmla="*/ 1 h 17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6"/>
                <a:gd name="T37" fmla="*/ 0 h 1776"/>
                <a:gd name="T38" fmla="*/ 576 w 576"/>
                <a:gd name="T39" fmla="*/ 1776 h 17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6" h="1776">
                  <a:moveTo>
                    <a:pt x="576" y="0"/>
                  </a:moveTo>
                  <a:lnTo>
                    <a:pt x="432" y="240"/>
                  </a:lnTo>
                  <a:lnTo>
                    <a:pt x="576" y="240"/>
                  </a:lnTo>
                  <a:lnTo>
                    <a:pt x="336" y="624"/>
                  </a:lnTo>
                  <a:lnTo>
                    <a:pt x="480" y="624"/>
                  </a:lnTo>
                  <a:lnTo>
                    <a:pt x="240" y="960"/>
                  </a:lnTo>
                  <a:lnTo>
                    <a:pt x="336" y="960"/>
                  </a:lnTo>
                  <a:lnTo>
                    <a:pt x="144" y="1248"/>
                  </a:lnTo>
                  <a:lnTo>
                    <a:pt x="240" y="1248"/>
                  </a:lnTo>
                  <a:lnTo>
                    <a:pt x="48" y="1536"/>
                  </a:lnTo>
                  <a:lnTo>
                    <a:pt x="144" y="1536"/>
                  </a:lnTo>
                  <a:lnTo>
                    <a:pt x="0" y="1776"/>
                  </a:lnTo>
                </a:path>
              </a:pathLst>
            </a:custGeom>
            <a:noFill/>
            <a:ln w="19050" cap="flat" cmpd="sng">
              <a:solidFill>
                <a:srgbClr val="FF9900"/>
              </a:solidFill>
              <a:prstDash val="solid"/>
              <a:round/>
              <a:headEnd/>
              <a:tailEnd/>
            </a:ln>
          </p:spPr>
          <p:txBody>
            <a:bodyPr wrap="none" anchor="ctr"/>
            <a:lstStyle/>
            <a:p>
              <a:endParaRPr lang="en-US"/>
            </a:p>
          </p:txBody>
        </p:sp>
        <p:grpSp>
          <p:nvGrpSpPr>
            <p:cNvPr id="36" name="Group 98"/>
            <p:cNvGrpSpPr>
              <a:grpSpLocks/>
            </p:cNvGrpSpPr>
            <p:nvPr/>
          </p:nvGrpSpPr>
          <p:grpSpPr bwMode="auto">
            <a:xfrm>
              <a:off x="4080" y="1906"/>
              <a:ext cx="148" cy="161"/>
              <a:chOff x="4739" y="2176"/>
              <a:chExt cx="274" cy="344"/>
            </a:xfrm>
          </p:grpSpPr>
          <p:sp>
            <p:nvSpPr>
              <p:cNvPr id="114" name="Freeform 99"/>
              <p:cNvSpPr>
                <a:spLocks/>
              </p:cNvSpPr>
              <p:nvPr/>
            </p:nvSpPr>
            <p:spPr bwMode="auto">
              <a:xfrm>
                <a:off x="4914" y="2403"/>
                <a:ext cx="91" cy="55"/>
              </a:xfrm>
              <a:custGeom>
                <a:avLst/>
                <a:gdLst>
                  <a:gd name="T0" fmla="*/ 90 w 91"/>
                  <a:gd name="T1" fmla="*/ 0 h 55"/>
                  <a:gd name="T2" fmla="*/ 5 w 91"/>
                  <a:gd name="T3" fmla="*/ 38 h 55"/>
                  <a:gd name="T4" fmla="*/ 0 w 91"/>
                  <a:gd name="T5" fmla="*/ 54 h 55"/>
                  <a:gd name="T6" fmla="*/ 5 w 91"/>
                  <a:gd name="T7" fmla="*/ 50 h 55"/>
                  <a:gd name="T8" fmla="*/ 42 w 91"/>
                  <a:gd name="T9" fmla="*/ 52 h 55"/>
                  <a:gd name="T10" fmla="*/ 53 w 91"/>
                  <a:gd name="T11" fmla="*/ 46 h 55"/>
                  <a:gd name="T12" fmla="*/ 53 w 91"/>
                  <a:gd name="T13" fmla="*/ 36 h 55"/>
                  <a:gd name="T14" fmla="*/ 61 w 91"/>
                  <a:gd name="T15" fmla="*/ 28 h 55"/>
                  <a:gd name="T16" fmla="*/ 69 w 91"/>
                  <a:gd name="T17" fmla="*/ 23 h 55"/>
                  <a:gd name="T18" fmla="*/ 73 w 91"/>
                  <a:gd name="T19" fmla="*/ 28 h 55"/>
                  <a:gd name="T20" fmla="*/ 80 w 91"/>
                  <a:gd name="T21" fmla="*/ 22 h 55"/>
                  <a:gd name="T22" fmla="*/ 90 w 91"/>
                  <a:gd name="T23" fmla="*/ 28 h 55"/>
                  <a:gd name="T24" fmla="*/ 90 w 91"/>
                  <a:gd name="T25" fmla="*/ 0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55"/>
                  <a:gd name="T41" fmla="*/ 91 w 91"/>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55">
                    <a:moveTo>
                      <a:pt x="90" y="0"/>
                    </a:moveTo>
                    <a:lnTo>
                      <a:pt x="5" y="38"/>
                    </a:lnTo>
                    <a:lnTo>
                      <a:pt x="0" y="54"/>
                    </a:lnTo>
                    <a:lnTo>
                      <a:pt x="5" y="50"/>
                    </a:lnTo>
                    <a:lnTo>
                      <a:pt x="42" y="52"/>
                    </a:lnTo>
                    <a:lnTo>
                      <a:pt x="53" y="46"/>
                    </a:lnTo>
                    <a:lnTo>
                      <a:pt x="53" y="36"/>
                    </a:lnTo>
                    <a:lnTo>
                      <a:pt x="61" y="28"/>
                    </a:lnTo>
                    <a:lnTo>
                      <a:pt x="69" y="23"/>
                    </a:lnTo>
                    <a:lnTo>
                      <a:pt x="73" y="28"/>
                    </a:lnTo>
                    <a:lnTo>
                      <a:pt x="80" y="22"/>
                    </a:lnTo>
                    <a:lnTo>
                      <a:pt x="90" y="28"/>
                    </a:lnTo>
                    <a:lnTo>
                      <a:pt x="90"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15" name="Freeform 100"/>
              <p:cNvSpPr>
                <a:spLocks/>
              </p:cNvSpPr>
              <p:nvPr/>
            </p:nvSpPr>
            <p:spPr bwMode="auto">
              <a:xfrm>
                <a:off x="4914" y="2403"/>
                <a:ext cx="97" cy="61"/>
              </a:xfrm>
              <a:custGeom>
                <a:avLst/>
                <a:gdLst>
                  <a:gd name="T0" fmla="*/ 96 w 97"/>
                  <a:gd name="T1" fmla="*/ 0 h 61"/>
                  <a:gd name="T2" fmla="*/ 5 w 97"/>
                  <a:gd name="T3" fmla="*/ 42 h 61"/>
                  <a:gd name="T4" fmla="*/ 0 w 97"/>
                  <a:gd name="T5" fmla="*/ 60 h 61"/>
                  <a:gd name="T6" fmla="*/ 5 w 97"/>
                  <a:gd name="T7" fmla="*/ 56 h 61"/>
                  <a:gd name="T8" fmla="*/ 45 w 97"/>
                  <a:gd name="T9" fmla="*/ 58 h 61"/>
                  <a:gd name="T10" fmla="*/ 56 w 97"/>
                  <a:gd name="T11" fmla="*/ 51 h 61"/>
                  <a:gd name="T12" fmla="*/ 56 w 97"/>
                  <a:gd name="T13" fmla="*/ 40 h 61"/>
                  <a:gd name="T14" fmla="*/ 65 w 97"/>
                  <a:gd name="T15" fmla="*/ 31 h 61"/>
                  <a:gd name="T16" fmla="*/ 74 w 97"/>
                  <a:gd name="T17" fmla="*/ 25 h 61"/>
                  <a:gd name="T18" fmla="*/ 78 w 97"/>
                  <a:gd name="T19" fmla="*/ 31 h 61"/>
                  <a:gd name="T20" fmla="*/ 85 w 97"/>
                  <a:gd name="T21" fmla="*/ 24 h 61"/>
                  <a:gd name="T22" fmla="*/ 96 w 97"/>
                  <a:gd name="T23" fmla="*/ 31 h 61"/>
                  <a:gd name="T24" fmla="*/ 96 w 97"/>
                  <a:gd name="T25" fmla="*/ 0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
                  <a:gd name="T40" fmla="*/ 0 h 61"/>
                  <a:gd name="T41" fmla="*/ 97 w 97"/>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 h="61">
                    <a:moveTo>
                      <a:pt x="96" y="0"/>
                    </a:moveTo>
                    <a:lnTo>
                      <a:pt x="5" y="42"/>
                    </a:lnTo>
                    <a:lnTo>
                      <a:pt x="0" y="60"/>
                    </a:lnTo>
                    <a:lnTo>
                      <a:pt x="5" y="56"/>
                    </a:lnTo>
                    <a:lnTo>
                      <a:pt x="45" y="58"/>
                    </a:lnTo>
                    <a:lnTo>
                      <a:pt x="56" y="51"/>
                    </a:lnTo>
                    <a:lnTo>
                      <a:pt x="56" y="40"/>
                    </a:lnTo>
                    <a:lnTo>
                      <a:pt x="65" y="31"/>
                    </a:lnTo>
                    <a:lnTo>
                      <a:pt x="74" y="25"/>
                    </a:lnTo>
                    <a:lnTo>
                      <a:pt x="78" y="31"/>
                    </a:lnTo>
                    <a:lnTo>
                      <a:pt x="85" y="24"/>
                    </a:lnTo>
                    <a:lnTo>
                      <a:pt x="96" y="31"/>
                    </a:lnTo>
                    <a:lnTo>
                      <a:pt x="96"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116" name="Freeform 101"/>
              <p:cNvSpPr>
                <a:spLocks/>
              </p:cNvSpPr>
              <p:nvPr/>
            </p:nvSpPr>
            <p:spPr bwMode="auto">
              <a:xfrm>
                <a:off x="4892" y="2367"/>
                <a:ext cx="58" cy="37"/>
              </a:xfrm>
              <a:custGeom>
                <a:avLst/>
                <a:gdLst>
                  <a:gd name="T0" fmla="*/ 57 w 58"/>
                  <a:gd name="T1" fmla="*/ 15 h 37"/>
                  <a:gd name="T2" fmla="*/ 57 w 58"/>
                  <a:gd name="T3" fmla="*/ 25 h 37"/>
                  <a:gd name="T4" fmla="*/ 16 w 58"/>
                  <a:gd name="T5" fmla="*/ 36 h 37"/>
                  <a:gd name="T6" fmla="*/ 0 w 58"/>
                  <a:gd name="T7" fmla="*/ 29 h 37"/>
                  <a:gd name="T8" fmla="*/ 34 w 58"/>
                  <a:gd name="T9" fmla="*/ 20 h 37"/>
                  <a:gd name="T10" fmla="*/ 36 w 58"/>
                  <a:gd name="T11" fmla="*/ 12 h 37"/>
                  <a:gd name="T12" fmla="*/ 41 w 58"/>
                  <a:gd name="T13" fmla="*/ 10 h 37"/>
                  <a:gd name="T14" fmla="*/ 41 w 58"/>
                  <a:gd name="T15" fmla="*/ 2 h 37"/>
                  <a:gd name="T16" fmla="*/ 44 w 58"/>
                  <a:gd name="T17" fmla="*/ 0 h 37"/>
                  <a:gd name="T18" fmla="*/ 52 w 58"/>
                  <a:gd name="T19" fmla="*/ 0 h 37"/>
                  <a:gd name="T20" fmla="*/ 57 w 58"/>
                  <a:gd name="T21" fmla="*/ 15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37"/>
                  <a:gd name="T35" fmla="*/ 58 w 58"/>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37">
                    <a:moveTo>
                      <a:pt x="57" y="15"/>
                    </a:moveTo>
                    <a:lnTo>
                      <a:pt x="57" y="25"/>
                    </a:lnTo>
                    <a:lnTo>
                      <a:pt x="16" y="36"/>
                    </a:lnTo>
                    <a:lnTo>
                      <a:pt x="0" y="29"/>
                    </a:lnTo>
                    <a:lnTo>
                      <a:pt x="34" y="20"/>
                    </a:lnTo>
                    <a:lnTo>
                      <a:pt x="36" y="12"/>
                    </a:lnTo>
                    <a:lnTo>
                      <a:pt x="41" y="10"/>
                    </a:lnTo>
                    <a:lnTo>
                      <a:pt x="41" y="2"/>
                    </a:lnTo>
                    <a:lnTo>
                      <a:pt x="44" y="0"/>
                    </a:lnTo>
                    <a:lnTo>
                      <a:pt x="52" y="0"/>
                    </a:lnTo>
                    <a:lnTo>
                      <a:pt x="57" y="15"/>
                    </a:lnTo>
                  </a:path>
                </a:pathLst>
              </a:custGeom>
              <a:solidFill>
                <a:srgbClr val="EE0000"/>
              </a:solidFill>
              <a:ln w="12700" cap="rnd" cmpd="sng">
                <a:noFill/>
                <a:prstDash val="solid"/>
                <a:round/>
                <a:headEnd type="none" w="med" len="med"/>
                <a:tailEnd type="none" w="med" len="med"/>
              </a:ln>
            </p:spPr>
            <p:txBody>
              <a:bodyPr/>
              <a:lstStyle/>
              <a:p>
                <a:endParaRPr lang="en-US"/>
              </a:p>
            </p:txBody>
          </p:sp>
          <p:sp>
            <p:nvSpPr>
              <p:cNvPr id="117" name="Freeform 102"/>
              <p:cNvSpPr>
                <a:spLocks/>
              </p:cNvSpPr>
              <p:nvPr/>
            </p:nvSpPr>
            <p:spPr bwMode="auto">
              <a:xfrm>
                <a:off x="4892" y="2367"/>
                <a:ext cx="64" cy="43"/>
              </a:xfrm>
              <a:custGeom>
                <a:avLst/>
                <a:gdLst>
                  <a:gd name="T0" fmla="*/ 63 w 64"/>
                  <a:gd name="T1" fmla="*/ 18 h 43"/>
                  <a:gd name="T2" fmla="*/ 63 w 64"/>
                  <a:gd name="T3" fmla="*/ 29 h 43"/>
                  <a:gd name="T4" fmla="*/ 18 w 64"/>
                  <a:gd name="T5" fmla="*/ 42 h 43"/>
                  <a:gd name="T6" fmla="*/ 0 w 64"/>
                  <a:gd name="T7" fmla="*/ 34 h 43"/>
                  <a:gd name="T8" fmla="*/ 38 w 64"/>
                  <a:gd name="T9" fmla="*/ 23 h 43"/>
                  <a:gd name="T10" fmla="*/ 40 w 64"/>
                  <a:gd name="T11" fmla="*/ 14 h 43"/>
                  <a:gd name="T12" fmla="*/ 45 w 64"/>
                  <a:gd name="T13" fmla="*/ 12 h 43"/>
                  <a:gd name="T14" fmla="*/ 45 w 64"/>
                  <a:gd name="T15" fmla="*/ 2 h 43"/>
                  <a:gd name="T16" fmla="*/ 49 w 64"/>
                  <a:gd name="T17" fmla="*/ 0 h 43"/>
                  <a:gd name="T18" fmla="*/ 58 w 64"/>
                  <a:gd name="T19" fmla="*/ 0 h 43"/>
                  <a:gd name="T20" fmla="*/ 63 w 64"/>
                  <a:gd name="T21" fmla="*/ 18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43"/>
                  <a:gd name="T35" fmla="*/ 64 w 64"/>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43">
                    <a:moveTo>
                      <a:pt x="63" y="18"/>
                    </a:moveTo>
                    <a:lnTo>
                      <a:pt x="63" y="29"/>
                    </a:lnTo>
                    <a:lnTo>
                      <a:pt x="18" y="42"/>
                    </a:lnTo>
                    <a:lnTo>
                      <a:pt x="0" y="34"/>
                    </a:lnTo>
                    <a:lnTo>
                      <a:pt x="38" y="23"/>
                    </a:lnTo>
                    <a:lnTo>
                      <a:pt x="40" y="14"/>
                    </a:lnTo>
                    <a:lnTo>
                      <a:pt x="45" y="12"/>
                    </a:lnTo>
                    <a:lnTo>
                      <a:pt x="45" y="2"/>
                    </a:lnTo>
                    <a:lnTo>
                      <a:pt x="49" y="0"/>
                    </a:lnTo>
                    <a:lnTo>
                      <a:pt x="58" y="0"/>
                    </a:lnTo>
                    <a:lnTo>
                      <a:pt x="63" y="18"/>
                    </a:lnTo>
                  </a:path>
                </a:pathLst>
              </a:custGeom>
              <a:solidFill>
                <a:srgbClr val="EE0000"/>
              </a:solidFill>
              <a:ln w="12700" cap="rnd" cmpd="sng">
                <a:solidFill>
                  <a:srgbClr val="000000"/>
                </a:solidFill>
                <a:prstDash val="solid"/>
                <a:round/>
                <a:headEnd type="none" w="med" len="med"/>
                <a:tailEnd type="none" w="med" len="med"/>
              </a:ln>
            </p:spPr>
            <p:txBody>
              <a:bodyPr/>
              <a:lstStyle/>
              <a:p>
                <a:endParaRPr lang="en-US"/>
              </a:p>
            </p:txBody>
          </p:sp>
          <p:sp>
            <p:nvSpPr>
              <p:cNvPr id="118" name="Freeform 103"/>
              <p:cNvSpPr>
                <a:spLocks/>
              </p:cNvSpPr>
              <p:nvPr/>
            </p:nvSpPr>
            <p:spPr bwMode="auto">
              <a:xfrm>
                <a:off x="4986" y="2418"/>
                <a:ext cx="21" cy="39"/>
              </a:xfrm>
              <a:custGeom>
                <a:avLst/>
                <a:gdLst>
                  <a:gd name="T0" fmla="*/ 17 w 21"/>
                  <a:gd name="T1" fmla="*/ 38 h 39"/>
                  <a:gd name="T2" fmla="*/ 11 w 21"/>
                  <a:gd name="T3" fmla="*/ 38 h 39"/>
                  <a:gd name="T4" fmla="*/ 6 w 21"/>
                  <a:gd name="T5" fmla="*/ 38 h 39"/>
                  <a:gd name="T6" fmla="*/ 4 w 21"/>
                  <a:gd name="T7" fmla="*/ 36 h 39"/>
                  <a:gd name="T8" fmla="*/ 0 w 21"/>
                  <a:gd name="T9" fmla="*/ 32 h 39"/>
                  <a:gd name="T10" fmla="*/ 0 w 21"/>
                  <a:gd name="T11" fmla="*/ 27 h 39"/>
                  <a:gd name="T12" fmla="*/ 0 w 21"/>
                  <a:gd name="T13" fmla="*/ 20 h 39"/>
                  <a:gd name="T14" fmla="*/ 0 w 21"/>
                  <a:gd name="T15" fmla="*/ 12 h 39"/>
                  <a:gd name="T16" fmla="*/ 2 w 21"/>
                  <a:gd name="T17" fmla="*/ 7 h 39"/>
                  <a:gd name="T18" fmla="*/ 6 w 21"/>
                  <a:gd name="T19" fmla="*/ 3 h 39"/>
                  <a:gd name="T20" fmla="*/ 8 w 21"/>
                  <a:gd name="T21" fmla="*/ 0 h 39"/>
                  <a:gd name="T22" fmla="*/ 9 w 21"/>
                  <a:gd name="T23" fmla="*/ 0 h 39"/>
                  <a:gd name="T24" fmla="*/ 13 w 21"/>
                  <a:gd name="T25" fmla="*/ 0 h 39"/>
                  <a:gd name="T26" fmla="*/ 17 w 21"/>
                  <a:gd name="T27" fmla="*/ 0 h 39"/>
                  <a:gd name="T28" fmla="*/ 20 w 21"/>
                  <a:gd name="T29" fmla="*/ 1 h 39"/>
                  <a:gd name="T30" fmla="*/ 20 w 21"/>
                  <a:gd name="T31" fmla="*/ 5 h 39"/>
                  <a:gd name="T32" fmla="*/ 20 w 21"/>
                  <a:gd name="T33" fmla="*/ 9 h 39"/>
                  <a:gd name="T34" fmla="*/ 20 w 21"/>
                  <a:gd name="T35" fmla="*/ 14 h 39"/>
                  <a:gd name="T36" fmla="*/ 20 w 21"/>
                  <a:gd name="T37" fmla="*/ 20 h 39"/>
                  <a:gd name="T38" fmla="*/ 20 w 21"/>
                  <a:gd name="T39" fmla="*/ 25 h 39"/>
                  <a:gd name="T40" fmla="*/ 18 w 21"/>
                  <a:gd name="T41" fmla="*/ 30 h 39"/>
                  <a:gd name="T42" fmla="*/ 18 w 21"/>
                  <a:gd name="T43" fmla="*/ 36 h 39"/>
                  <a:gd name="T44" fmla="*/ 17 w 21"/>
                  <a:gd name="T45" fmla="*/ 38 h 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
                  <a:gd name="T70" fmla="*/ 0 h 39"/>
                  <a:gd name="T71" fmla="*/ 21 w 21"/>
                  <a:gd name="T72" fmla="*/ 39 h 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 h="39">
                    <a:moveTo>
                      <a:pt x="17" y="38"/>
                    </a:moveTo>
                    <a:lnTo>
                      <a:pt x="11" y="38"/>
                    </a:lnTo>
                    <a:lnTo>
                      <a:pt x="6" y="38"/>
                    </a:lnTo>
                    <a:lnTo>
                      <a:pt x="4" y="36"/>
                    </a:lnTo>
                    <a:lnTo>
                      <a:pt x="0" y="32"/>
                    </a:lnTo>
                    <a:lnTo>
                      <a:pt x="0" y="27"/>
                    </a:lnTo>
                    <a:lnTo>
                      <a:pt x="0" y="20"/>
                    </a:lnTo>
                    <a:lnTo>
                      <a:pt x="0" y="12"/>
                    </a:lnTo>
                    <a:lnTo>
                      <a:pt x="2" y="7"/>
                    </a:lnTo>
                    <a:lnTo>
                      <a:pt x="6" y="3"/>
                    </a:lnTo>
                    <a:lnTo>
                      <a:pt x="8" y="0"/>
                    </a:lnTo>
                    <a:lnTo>
                      <a:pt x="9" y="0"/>
                    </a:lnTo>
                    <a:lnTo>
                      <a:pt x="13" y="0"/>
                    </a:lnTo>
                    <a:lnTo>
                      <a:pt x="17" y="0"/>
                    </a:lnTo>
                    <a:lnTo>
                      <a:pt x="20" y="1"/>
                    </a:lnTo>
                    <a:lnTo>
                      <a:pt x="20" y="5"/>
                    </a:lnTo>
                    <a:lnTo>
                      <a:pt x="20" y="9"/>
                    </a:lnTo>
                    <a:lnTo>
                      <a:pt x="20" y="14"/>
                    </a:lnTo>
                    <a:lnTo>
                      <a:pt x="20" y="20"/>
                    </a:lnTo>
                    <a:lnTo>
                      <a:pt x="20" y="25"/>
                    </a:lnTo>
                    <a:lnTo>
                      <a:pt x="18" y="30"/>
                    </a:lnTo>
                    <a:lnTo>
                      <a:pt x="18" y="36"/>
                    </a:lnTo>
                    <a:lnTo>
                      <a:pt x="17" y="38"/>
                    </a:lnTo>
                  </a:path>
                </a:pathLst>
              </a:custGeom>
              <a:solidFill>
                <a:srgbClr val="111111"/>
              </a:solidFill>
              <a:ln w="12700" cap="rnd" cmpd="sng">
                <a:solidFill>
                  <a:srgbClr val="111111"/>
                </a:solidFill>
                <a:prstDash val="solid"/>
                <a:round/>
                <a:headEnd type="none" w="med" len="med"/>
                <a:tailEnd type="none" w="med" len="med"/>
              </a:ln>
            </p:spPr>
            <p:txBody>
              <a:bodyPr/>
              <a:lstStyle/>
              <a:p>
                <a:endParaRPr lang="en-US"/>
              </a:p>
            </p:txBody>
          </p:sp>
          <p:sp>
            <p:nvSpPr>
              <p:cNvPr id="119" name="Freeform 104"/>
              <p:cNvSpPr>
                <a:spLocks/>
              </p:cNvSpPr>
              <p:nvPr/>
            </p:nvSpPr>
            <p:spPr bwMode="auto">
              <a:xfrm>
                <a:off x="4925" y="2445"/>
                <a:ext cx="31" cy="55"/>
              </a:xfrm>
              <a:custGeom>
                <a:avLst/>
                <a:gdLst>
                  <a:gd name="T0" fmla="*/ 27 w 31"/>
                  <a:gd name="T1" fmla="*/ 0 h 55"/>
                  <a:gd name="T2" fmla="*/ 29 w 31"/>
                  <a:gd name="T3" fmla="*/ 2 h 55"/>
                  <a:gd name="T4" fmla="*/ 30 w 31"/>
                  <a:gd name="T5" fmla="*/ 7 h 55"/>
                  <a:gd name="T6" fmla="*/ 30 w 31"/>
                  <a:gd name="T7" fmla="*/ 16 h 55"/>
                  <a:gd name="T8" fmla="*/ 30 w 31"/>
                  <a:gd name="T9" fmla="*/ 25 h 55"/>
                  <a:gd name="T10" fmla="*/ 30 w 31"/>
                  <a:gd name="T11" fmla="*/ 34 h 55"/>
                  <a:gd name="T12" fmla="*/ 29 w 31"/>
                  <a:gd name="T13" fmla="*/ 42 h 55"/>
                  <a:gd name="T14" fmla="*/ 29 w 31"/>
                  <a:gd name="T15" fmla="*/ 49 h 55"/>
                  <a:gd name="T16" fmla="*/ 27 w 31"/>
                  <a:gd name="T17" fmla="*/ 52 h 55"/>
                  <a:gd name="T18" fmla="*/ 23 w 31"/>
                  <a:gd name="T19" fmla="*/ 54 h 55"/>
                  <a:gd name="T20" fmla="*/ 18 w 31"/>
                  <a:gd name="T21" fmla="*/ 54 h 55"/>
                  <a:gd name="T22" fmla="*/ 12 w 31"/>
                  <a:gd name="T23" fmla="*/ 52 h 55"/>
                  <a:gd name="T24" fmla="*/ 9 w 31"/>
                  <a:gd name="T25" fmla="*/ 52 h 55"/>
                  <a:gd name="T26" fmla="*/ 5 w 31"/>
                  <a:gd name="T27" fmla="*/ 51 h 55"/>
                  <a:gd name="T28" fmla="*/ 1 w 31"/>
                  <a:gd name="T29" fmla="*/ 45 h 55"/>
                  <a:gd name="T30" fmla="*/ 0 w 31"/>
                  <a:gd name="T31" fmla="*/ 36 h 55"/>
                  <a:gd name="T32" fmla="*/ 0 w 31"/>
                  <a:gd name="T33" fmla="*/ 27 h 55"/>
                  <a:gd name="T34" fmla="*/ 1 w 31"/>
                  <a:gd name="T35" fmla="*/ 16 h 55"/>
                  <a:gd name="T36" fmla="*/ 3 w 31"/>
                  <a:gd name="T37" fmla="*/ 9 h 55"/>
                  <a:gd name="T38" fmla="*/ 7 w 31"/>
                  <a:gd name="T39" fmla="*/ 3 h 55"/>
                  <a:gd name="T40" fmla="*/ 10 w 31"/>
                  <a:gd name="T41" fmla="*/ 0 h 55"/>
                  <a:gd name="T42" fmla="*/ 18 w 31"/>
                  <a:gd name="T43" fmla="*/ 0 h 55"/>
                  <a:gd name="T44" fmla="*/ 27 w 31"/>
                  <a:gd name="T45" fmla="*/ 0 h 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55"/>
                  <a:gd name="T71" fmla="*/ 31 w 31"/>
                  <a:gd name="T72" fmla="*/ 55 h 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55">
                    <a:moveTo>
                      <a:pt x="27" y="0"/>
                    </a:moveTo>
                    <a:lnTo>
                      <a:pt x="29" y="2"/>
                    </a:lnTo>
                    <a:lnTo>
                      <a:pt x="30" y="7"/>
                    </a:lnTo>
                    <a:lnTo>
                      <a:pt x="30" y="16"/>
                    </a:lnTo>
                    <a:lnTo>
                      <a:pt x="30" y="25"/>
                    </a:lnTo>
                    <a:lnTo>
                      <a:pt x="30" y="34"/>
                    </a:lnTo>
                    <a:lnTo>
                      <a:pt x="29" y="42"/>
                    </a:lnTo>
                    <a:lnTo>
                      <a:pt x="29" y="49"/>
                    </a:lnTo>
                    <a:lnTo>
                      <a:pt x="27" y="52"/>
                    </a:lnTo>
                    <a:lnTo>
                      <a:pt x="23" y="54"/>
                    </a:lnTo>
                    <a:lnTo>
                      <a:pt x="18" y="54"/>
                    </a:lnTo>
                    <a:lnTo>
                      <a:pt x="12" y="52"/>
                    </a:lnTo>
                    <a:lnTo>
                      <a:pt x="9" y="52"/>
                    </a:lnTo>
                    <a:lnTo>
                      <a:pt x="5" y="51"/>
                    </a:lnTo>
                    <a:lnTo>
                      <a:pt x="1" y="45"/>
                    </a:lnTo>
                    <a:lnTo>
                      <a:pt x="0" y="36"/>
                    </a:lnTo>
                    <a:lnTo>
                      <a:pt x="0" y="27"/>
                    </a:lnTo>
                    <a:lnTo>
                      <a:pt x="1" y="16"/>
                    </a:lnTo>
                    <a:lnTo>
                      <a:pt x="3" y="9"/>
                    </a:lnTo>
                    <a:lnTo>
                      <a:pt x="7" y="3"/>
                    </a:lnTo>
                    <a:lnTo>
                      <a:pt x="10" y="0"/>
                    </a:lnTo>
                    <a:lnTo>
                      <a:pt x="18" y="0"/>
                    </a:lnTo>
                    <a:lnTo>
                      <a:pt x="27" y="0"/>
                    </a:lnTo>
                  </a:path>
                </a:pathLst>
              </a:custGeom>
              <a:solidFill>
                <a:srgbClr val="111111"/>
              </a:solidFill>
              <a:ln w="12700" cap="rnd" cmpd="sng">
                <a:solidFill>
                  <a:srgbClr val="111111"/>
                </a:solidFill>
                <a:prstDash val="solid"/>
                <a:round/>
                <a:headEnd type="none" w="med" len="med"/>
                <a:tailEnd type="none" w="med" len="med"/>
              </a:ln>
            </p:spPr>
            <p:txBody>
              <a:bodyPr/>
              <a:lstStyle/>
              <a:p>
                <a:endParaRPr lang="en-US"/>
              </a:p>
            </p:txBody>
          </p:sp>
          <p:sp>
            <p:nvSpPr>
              <p:cNvPr id="120" name="Freeform 105"/>
              <p:cNvSpPr>
                <a:spLocks/>
              </p:cNvSpPr>
              <p:nvPr/>
            </p:nvSpPr>
            <p:spPr bwMode="auto">
              <a:xfrm>
                <a:off x="4941" y="2445"/>
                <a:ext cx="21" cy="53"/>
              </a:xfrm>
              <a:custGeom>
                <a:avLst/>
                <a:gdLst>
                  <a:gd name="T0" fmla="*/ 20 w 21"/>
                  <a:gd name="T1" fmla="*/ 27 h 53"/>
                  <a:gd name="T2" fmla="*/ 18 w 21"/>
                  <a:gd name="T3" fmla="*/ 38 h 53"/>
                  <a:gd name="T4" fmla="*/ 16 w 21"/>
                  <a:gd name="T5" fmla="*/ 45 h 53"/>
                  <a:gd name="T6" fmla="*/ 13 w 21"/>
                  <a:gd name="T7" fmla="*/ 51 h 53"/>
                  <a:gd name="T8" fmla="*/ 9 w 21"/>
                  <a:gd name="T9" fmla="*/ 52 h 53"/>
                  <a:gd name="T10" fmla="*/ 5 w 21"/>
                  <a:gd name="T11" fmla="*/ 51 h 53"/>
                  <a:gd name="T12" fmla="*/ 2 w 21"/>
                  <a:gd name="T13" fmla="*/ 45 h 53"/>
                  <a:gd name="T14" fmla="*/ 0 w 21"/>
                  <a:gd name="T15" fmla="*/ 36 h 53"/>
                  <a:gd name="T16" fmla="*/ 0 w 21"/>
                  <a:gd name="T17" fmla="*/ 27 h 53"/>
                  <a:gd name="T18" fmla="*/ 2 w 21"/>
                  <a:gd name="T19" fmla="*/ 16 h 53"/>
                  <a:gd name="T20" fmla="*/ 4 w 21"/>
                  <a:gd name="T21" fmla="*/ 7 h 53"/>
                  <a:gd name="T22" fmla="*/ 7 w 21"/>
                  <a:gd name="T23" fmla="*/ 2 h 53"/>
                  <a:gd name="T24" fmla="*/ 11 w 21"/>
                  <a:gd name="T25" fmla="*/ 0 h 53"/>
                  <a:gd name="T26" fmla="*/ 14 w 21"/>
                  <a:gd name="T27" fmla="*/ 2 h 53"/>
                  <a:gd name="T28" fmla="*/ 18 w 21"/>
                  <a:gd name="T29" fmla="*/ 9 h 53"/>
                  <a:gd name="T30" fmla="*/ 20 w 21"/>
                  <a:gd name="T31" fmla="*/ 16 h 53"/>
                  <a:gd name="T32" fmla="*/ 20 w 21"/>
                  <a:gd name="T33" fmla="*/ 27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53"/>
                  <a:gd name="T53" fmla="*/ 21 w 21"/>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53">
                    <a:moveTo>
                      <a:pt x="20" y="27"/>
                    </a:moveTo>
                    <a:lnTo>
                      <a:pt x="18" y="38"/>
                    </a:lnTo>
                    <a:lnTo>
                      <a:pt x="16" y="45"/>
                    </a:lnTo>
                    <a:lnTo>
                      <a:pt x="13" y="51"/>
                    </a:lnTo>
                    <a:lnTo>
                      <a:pt x="9" y="52"/>
                    </a:lnTo>
                    <a:lnTo>
                      <a:pt x="5" y="51"/>
                    </a:lnTo>
                    <a:lnTo>
                      <a:pt x="2" y="45"/>
                    </a:lnTo>
                    <a:lnTo>
                      <a:pt x="0" y="36"/>
                    </a:lnTo>
                    <a:lnTo>
                      <a:pt x="0" y="27"/>
                    </a:lnTo>
                    <a:lnTo>
                      <a:pt x="2" y="16"/>
                    </a:lnTo>
                    <a:lnTo>
                      <a:pt x="4" y="7"/>
                    </a:lnTo>
                    <a:lnTo>
                      <a:pt x="7" y="2"/>
                    </a:lnTo>
                    <a:lnTo>
                      <a:pt x="11" y="0"/>
                    </a:lnTo>
                    <a:lnTo>
                      <a:pt x="14" y="2"/>
                    </a:lnTo>
                    <a:lnTo>
                      <a:pt x="18" y="9"/>
                    </a:lnTo>
                    <a:lnTo>
                      <a:pt x="20" y="16"/>
                    </a:lnTo>
                    <a:lnTo>
                      <a:pt x="20" y="27"/>
                    </a:lnTo>
                  </a:path>
                </a:pathLst>
              </a:custGeom>
              <a:solidFill>
                <a:srgbClr val="555555"/>
              </a:solidFill>
              <a:ln w="12700" cap="rnd" cmpd="sng">
                <a:solidFill>
                  <a:srgbClr val="555555"/>
                </a:solidFill>
                <a:prstDash val="solid"/>
                <a:round/>
                <a:headEnd type="none" w="med" len="med"/>
                <a:tailEnd type="none" w="med" len="med"/>
              </a:ln>
            </p:spPr>
            <p:txBody>
              <a:bodyPr/>
              <a:lstStyle/>
              <a:p>
                <a:endParaRPr lang="en-US"/>
              </a:p>
            </p:txBody>
          </p:sp>
          <p:sp>
            <p:nvSpPr>
              <p:cNvPr id="121" name="Freeform 106"/>
              <p:cNvSpPr>
                <a:spLocks/>
              </p:cNvSpPr>
              <p:nvPr/>
            </p:nvSpPr>
            <p:spPr bwMode="auto">
              <a:xfrm>
                <a:off x="4946" y="2456"/>
                <a:ext cx="12" cy="33"/>
              </a:xfrm>
              <a:custGeom>
                <a:avLst/>
                <a:gdLst>
                  <a:gd name="T0" fmla="*/ 11 w 12"/>
                  <a:gd name="T1" fmla="*/ 16 h 33"/>
                  <a:gd name="T2" fmla="*/ 11 w 12"/>
                  <a:gd name="T3" fmla="*/ 21 h 33"/>
                  <a:gd name="T4" fmla="*/ 9 w 12"/>
                  <a:gd name="T5" fmla="*/ 27 h 33"/>
                  <a:gd name="T6" fmla="*/ 8 w 12"/>
                  <a:gd name="T7" fmla="*/ 31 h 33"/>
                  <a:gd name="T8" fmla="*/ 6 w 12"/>
                  <a:gd name="T9" fmla="*/ 32 h 33"/>
                  <a:gd name="T10" fmla="*/ 4 w 12"/>
                  <a:gd name="T11" fmla="*/ 31 h 33"/>
                  <a:gd name="T12" fmla="*/ 2 w 12"/>
                  <a:gd name="T13" fmla="*/ 27 h 33"/>
                  <a:gd name="T14" fmla="*/ 0 w 12"/>
                  <a:gd name="T15" fmla="*/ 21 h 33"/>
                  <a:gd name="T16" fmla="*/ 0 w 12"/>
                  <a:gd name="T17" fmla="*/ 16 h 33"/>
                  <a:gd name="T18" fmla="*/ 0 w 12"/>
                  <a:gd name="T19" fmla="*/ 9 h 33"/>
                  <a:gd name="T20" fmla="*/ 2 w 12"/>
                  <a:gd name="T21" fmla="*/ 3 h 33"/>
                  <a:gd name="T22" fmla="*/ 4 w 12"/>
                  <a:gd name="T23" fmla="*/ 0 h 33"/>
                  <a:gd name="T24" fmla="*/ 6 w 12"/>
                  <a:gd name="T25" fmla="*/ 0 h 33"/>
                  <a:gd name="T26" fmla="*/ 9 w 12"/>
                  <a:gd name="T27" fmla="*/ 1 h 33"/>
                  <a:gd name="T28" fmla="*/ 9 w 12"/>
                  <a:gd name="T29" fmla="*/ 3 h 33"/>
                  <a:gd name="T30" fmla="*/ 11 w 12"/>
                  <a:gd name="T31" fmla="*/ 9 h 33"/>
                  <a:gd name="T32" fmla="*/ 11 w 12"/>
                  <a:gd name="T33" fmla="*/ 16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33"/>
                  <a:gd name="T53" fmla="*/ 12 w 12"/>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33">
                    <a:moveTo>
                      <a:pt x="11" y="16"/>
                    </a:moveTo>
                    <a:lnTo>
                      <a:pt x="11" y="21"/>
                    </a:lnTo>
                    <a:lnTo>
                      <a:pt x="9" y="27"/>
                    </a:lnTo>
                    <a:lnTo>
                      <a:pt x="8" y="31"/>
                    </a:lnTo>
                    <a:lnTo>
                      <a:pt x="6" y="32"/>
                    </a:lnTo>
                    <a:lnTo>
                      <a:pt x="4" y="31"/>
                    </a:lnTo>
                    <a:lnTo>
                      <a:pt x="2" y="27"/>
                    </a:lnTo>
                    <a:lnTo>
                      <a:pt x="0" y="21"/>
                    </a:lnTo>
                    <a:lnTo>
                      <a:pt x="0" y="16"/>
                    </a:lnTo>
                    <a:lnTo>
                      <a:pt x="0" y="9"/>
                    </a:lnTo>
                    <a:lnTo>
                      <a:pt x="2" y="3"/>
                    </a:lnTo>
                    <a:lnTo>
                      <a:pt x="4" y="0"/>
                    </a:lnTo>
                    <a:lnTo>
                      <a:pt x="6" y="0"/>
                    </a:lnTo>
                    <a:lnTo>
                      <a:pt x="9" y="1"/>
                    </a:lnTo>
                    <a:lnTo>
                      <a:pt x="9" y="3"/>
                    </a:lnTo>
                    <a:lnTo>
                      <a:pt x="11" y="9"/>
                    </a:lnTo>
                    <a:lnTo>
                      <a:pt x="11" y="16"/>
                    </a:lnTo>
                  </a:path>
                </a:pathLst>
              </a:custGeom>
              <a:solidFill>
                <a:srgbClr val="220000"/>
              </a:solidFill>
              <a:ln w="12700" cap="rnd" cmpd="sng">
                <a:solidFill>
                  <a:srgbClr val="220000"/>
                </a:solidFill>
                <a:prstDash val="solid"/>
                <a:round/>
                <a:headEnd type="none" w="med" len="med"/>
                <a:tailEnd type="none" w="med" len="med"/>
              </a:ln>
            </p:spPr>
            <p:txBody>
              <a:bodyPr/>
              <a:lstStyle/>
              <a:p>
                <a:endParaRPr lang="en-US"/>
              </a:p>
            </p:txBody>
          </p:sp>
          <p:sp>
            <p:nvSpPr>
              <p:cNvPr id="122" name="Freeform 107"/>
              <p:cNvSpPr>
                <a:spLocks/>
              </p:cNvSpPr>
              <p:nvPr/>
            </p:nvSpPr>
            <p:spPr bwMode="auto">
              <a:xfrm>
                <a:off x="4997" y="2419"/>
                <a:ext cx="14" cy="38"/>
              </a:xfrm>
              <a:custGeom>
                <a:avLst/>
                <a:gdLst>
                  <a:gd name="T0" fmla="*/ 13 w 14"/>
                  <a:gd name="T1" fmla="*/ 19 h 38"/>
                  <a:gd name="T2" fmla="*/ 13 w 14"/>
                  <a:gd name="T3" fmla="*/ 26 h 38"/>
                  <a:gd name="T4" fmla="*/ 11 w 14"/>
                  <a:gd name="T5" fmla="*/ 31 h 38"/>
                  <a:gd name="T6" fmla="*/ 7 w 14"/>
                  <a:gd name="T7" fmla="*/ 35 h 38"/>
                  <a:gd name="T8" fmla="*/ 6 w 14"/>
                  <a:gd name="T9" fmla="*/ 37 h 38"/>
                  <a:gd name="T10" fmla="*/ 2 w 14"/>
                  <a:gd name="T11" fmla="*/ 35 h 38"/>
                  <a:gd name="T12" fmla="*/ 0 w 14"/>
                  <a:gd name="T13" fmla="*/ 31 h 38"/>
                  <a:gd name="T14" fmla="*/ 0 w 14"/>
                  <a:gd name="T15" fmla="*/ 24 h 38"/>
                  <a:gd name="T16" fmla="*/ 0 w 14"/>
                  <a:gd name="T17" fmla="*/ 19 h 38"/>
                  <a:gd name="T18" fmla="*/ 0 w 14"/>
                  <a:gd name="T19" fmla="*/ 11 h 38"/>
                  <a:gd name="T20" fmla="*/ 2 w 14"/>
                  <a:gd name="T21" fmla="*/ 6 h 38"/>
                  <a:gd name="T22" fmla="*/ 4 w 14"/>
                  <a:gd name="T23" fmla="*/ 2 h 38"/>
                  <a:gd name="T24" fmla="*/ 7 w 14"/>
                  <a:gd name="T25" fmla="*/ 0 h 38"/>
                  <a:gd name="T26" fmla="*/ 9 w 14"/>
                  <a:gd name="T27" fmla="*/ 2 h 38"/>
                  <a:gd name="T28" fmla="*/ 11 w 14"/>
                  <a:gd name="T29" fmla="*/ 6 h 38"/>
                  <a:gd name="T30" fmla="*/ 13 w 14"/>
                  <a:gd name="T31" fmla="*/ 11 h 38"/>
                  <a:gd name="T32" fmla="*/ 13 w 14"/>
                  <a:gd name="T33" fmla="*/ 19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38"/>
                  <a:gd name="T53" fmla="*/ 14 w 14"/>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38">
                    <a:moveTo>
                      <a:pt x="13" y="19"/>
                    </a:moveTo>
                    <a:lnTo>
                      <a:pt x="13" y="26"/>
                    </a:lnTo>
                    <a:lnTo>
                      <a:pt x="11" y="31"/>
                    </a:lnTo>
                    <a:lnTo>
                      <a:pt x="7" y="35"/>
                    </a:lnTo>
                    <a:lnTo>
                      <a:pt x="6" y="37"/>
                    </a:lnTo>
                    <a:lnTo>
                      <a:pt x="2" y="35"/>
                    </a:lnTo>
                    <a:lnTo>
                      <a:pt x="0" y="31"/>
                    </a:lnTo>
                    <a:lnTo>
                      <a:pt x="0" y="24"/>
                    </a:lnTo>
                    <a:lnTo>
                      <a:pt x="0" y="19"/>
                    </a:lnTo>
                    <a:lnTo>
                      <a:pt x="0" y="11"/>
                    </a:lnTo>
                    <a:lnTo>
                      <a:pt x="2" y="6"/>
                    </a:lnTo>
                    <a:lnTo>
                      <a:pt x="4" y="2"/>
                    </a:lnTo>
                    <a:lnTo>
                      <a:pt x="7" y="0"/>
                    </a:lnTo>
                    <a:lnTo>
                      <a:pt x="9" y="2"/>
                    </a:lnTo>
                    <a:lnTo>
                      <a:pt x="11" y="6"/>
                    </a:lnTo>
                    <a:lnTo>
                      <a:pt x="13" y="11"/>
                    </a:lnTo>
                    <a:lnTo>
                      <a:pt x="13" y="19"/>
                    </a:lnTo>
                  </a:path>
                </a:pathLst>
              </a:custGeom>
              <a:solidFill>
                <a:srgbClr val="555555"/>
              </a:solidFill>
              <a:ln w="12700" cap="rnd" cmpd="sng">
                <a:solidFill>
                  <a:srgbClr val="555555"/>
                </a:solidFill>
                <a:prstDash val="solid"/>
                <a:round/>
                <a:headEnd type="none" w="med" len="med"/>
                <a:tailEnd type="none" w="med" len="med"/>
              </a:ln>
            </p:spPr>
            <p:txBody>
              <a:bodyPr/>
              <a:lstStyle/>
              <a:p>
                <a:endParaRPr lang="en-US"/>
              </a:p>
            </p:txBody>
          </p:sp>
          <p:sp>
            <p:nvSpPr>
              <p:cNvPr id="123" name="Freeform 108"/>
              <p:cNvSpPr>
                <a:spLocks/>
              </p:cNvSpPr>
              <p:nvPr/>
            </p:nvSpPr>
            <p:spPr bwMode="auto">
              <a:xfrm>
                <a:off x="5001" y="2427"/>
                <a:ext cx="8" cy="22"/>
              </a:xfrm>
              <a:custGeom>
                <a:avLst/>
                <a:gdLst>
                  <a:gd name="T0" fmla="*/ 7 w 8"/>
                  <a:gd name="T1" fmla="*/ 11 h 22"/>
                  <a:gd name="T2" fmla="*/ 5 w 8"/>
                  <a:gd name="T3" fmla="*/ 14 h 22"/>
                  <a:gd name="T4" fmla="*/ 5 w 8"/>
                  <a:gd name="T5" fmla="*/ 18 h 22"/>
                  <a:gd name="T6" fmla="*/ 3 w 8"/>
                  <a:gd name="T7" fmla="*/ 20 h 22"/>
                  <a:gd name="T8" fmla="*/ 2 w 8"/>
                  <a:gd name="T9" fmla="*/ 21 h 22"/>
                  <a:gd name="T10" fmla="*/ 2 w 8"/>
                  <a:gd name="T11" fmla="*/ 20 h 22"/>
                  <a:gd name="T12" fmla="*/ 0 w 8"/>
                  <a:gd name="T13" fmla="*/ 18 h 22"/>
                  <a:gd name="T14" fmla="*/ 0 w 8"/>
                  <a:gd name="T15" fmla="*/ 14 h 22"/>
                  <a:gd name="T16" fmla="*/ 0 w 8"/>
                  <a:gd name="T17" fmla="*/ 11 h 22"/>
                  <a:gd name="T18" fmla="*/ 0 w 8"/>
                  <a:gd name="T19" fmla="*/ 5 h 22"/>
                  <a:gd name="T20" fmla="*/ 0 w 8"/>
                  <a:gd name="T21" fmla="*/ 1 h 22"/>
                  <a:gd name="T22" fmla="*/ 2 w 8"/>
                  <a:gd name="T23" fmla="*/ 0 h 22"/>
                  <a:gd name="T24" fmla="*/ 3 w 8"/>
                  <a:gd name="T25" fmla="*/ 0 h 22"/>
                  <a:gd name="T26" fmla="*/ 5 w 8"/>
                  <a:gd name="T27" fmla="*/ 0 h 22"/>
                  <a:gd name="T28" fmla="*/ 5 w 8"/>
                  <a:gd name="T29" fmla="*/ 3 h 22"/>
                  <a:gd name="T30" fmla="*/ 7 w 8"/>
                  <a:gd name="T31" fmla="*/ 5 h 22"/>
                  <a:gd name="T32" fmla="*/ 7 w 8"/>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22"/>
                  <a:gd name="T53" fmla="*/ 8 w 8"/>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22">
                    <a:moveTo>
                      <a:pt x="7" y="11"/>
                    </a:moveTo>
                    <a:lnTo>
                      <a:pt x="5" y="14"/>
                    </a:lnTo>
                    <a:lnTo>
                      <a:pt x="5" y="18"/>
                    </a:lnTo>
                    <a:lnTo>
                      <a:pt x="3" y="20"/>
                    </a:lnTo>
                    <a:lnTo>
                      <a:pt x="2" y="21"/>
                    </a:lnTo>
                    <a:lnTo>
                      <a:pt x="2" y="20"/>
                    </a:lnTo>
                    <a:lnTo>
                      <a:pt x="0" y="18"/>
                    </a:lnTo>
                    <a:lnTo>
                      <a:pt x="0" y="14"/>
                    </a:lnTo>
                    <a:lnTo>
                      <a:pt x="0" y="11"/>
                    </a:lnTo>
                    <a:lnTo>
                      <a:pt x="0" y="5"/>
                    </a:lnTo>
                    <a:lnTo>
                      <a:pt x="0" y="1"/>
                    </a:lnTo>
                    <a:lnTo>
                      <a:pt x="2" y="0"/>
                    </a:lnTo>
                    <a:lnTo>
                      <a:pt x="3" y="0"/>
                    </a:lnTo>
                    <a:lnTo>
                      <a:pt x="5" y="0"/>
                    </a:lnTo>
                    <a:lnTo>
                      <a:pt x="5" y="3"/>
                    </a:lnTo>
                    <a:lnTo>
                      <a:pt x="7" y="5"/>
                    </a:lnTo>
                    <a:lnTo>
                      <a:pt x="7" y="11"/>
                    </a:lnTo>
                  </a:path>
                </a:pathLst>
              </a:custGeom>
              <a:solidFill>
                <a:srgbClr val="220000"/>
              </a:solidFill>
              <a:ln w="12700" cap="rnd" cmpd="sng">
                <a:solidFill>
                  <a:srgbClr val="220000"/>
                </a:solidFill>
                <a:prstDash val="solid"/>
                <a:round/>
                <a:headEnd type="none" w="med" len="med"/>
                <a:tailEnd type="none" w="med" len="med"/>
              </a:ln>
            </p:spPr>
            <p:txBody>
              <a:bodyPr/>
              <a:lstStyle/>
              <a:p>
                <a:endParaRPr lang="en-US"/>
              </a:p>
            </p:txBody>
          </p:sp>
          <p:sp>
            <p:nvSpPr>
              <p:cNvPr id="124" name="Freeform 109"/>
              <p:cNvSpPr>
                <a:spLocks/>
              </p:cNvSpPr>
              <p:nvPr/>
            </p:nvSpPr>
            <p:spPr bwMode="auto">
              <a:xfrm>
                <a:off x="4894" y="2459"/>
                <a:ext cx="32" cy="61"/>
              </a:xfrm>
              <a:custGeom>
                <a:avLst/>
                <a:gdLst>
                  <a:gd name="T0" fmla="*/ 29 w 32"/>
                  <a:gd name="T1" fmla="*/ 0 h 61"/>
                  <a:gd name="T2" fmla="*/ 31 w 32"/>
                  <a:gd name="T3" fmla="*/ 4 h 61"/>
                  <a:gd name="T4" fmla="*/ 31 w 32"/>
                  <a:gd name="T5" fmla="*/ 9 h 61"/>
                  <a:gd name="T6" fmla="*/ 31 w 32"/>
                  <a:gd name="T7" fmla="*/ 18 h 61"/>
                  <a:gd name="T8" fmla="*/ 31 w 32"/>
                  <a:gd name="T9" fmla="*/ 29 h 61"/>
                  <a:gd name="T10" fmla="*/ 31 w 32"/>
                  <a:gd name="T11" fmla="*/ 40 h 61"/>
                  <a:gd name="T12" fmla="*/ 31 w 32"/>
                  <a:gd name="T13" fmla="*/ 49 h 61"/>
                  <a:gd name="T14" fmla="*/ 29 w 32"/>
                  <a:gd name="T15" fmla="*/ 57 h 61"/>
                  <a:gd name="T16" fmla="*/ 27 w 32"/>
                  <a:gd name="T17" fmla="*/ 60 h 61"/>
                  <a:gd name="T18" fmla="*/ 22 w 32"/>
                  <a:gd name="T19" fmla="*/ 60 h 61"/>
                  <a:gd name="T20" fmla="*/ 16 w 32"/>
                  <a:gd name="T21" fmla="*/ 60 h 61"/>
                  <a:gd name="T22" fmla="*/ 9 w 32"/>
                  <a:gd name="T23" fmla="*/ 58 h 61"/>
                  <a:gd name="T24" fmla="*/ 5 w 32"/>
                  <a:gd name="T25" fmla="*/ 57 h 61"/>
                  <a:gd name="T26" fmla="*/ 2 w 32"/>
                  <a:gd name="T27" fmla="*/ 53 h 61"/>
                  <a:gd name="T28" fmla="*/ 0 w 32"/>
                  <a:gd name="T29" fmla="*/ 47 h 61"/>
                  <a:gd name="T30" fmla="*/ 0 w 32"/>
                  <a:gd name="T31" fmla="*/ 40 h 61"/>
                  <a:gd name="T32" fmla="*/ 0 w 32"/>
                  <a:gd name="T33" fmla="*/ 29 h 61"/>
                  <a:gd name="T34" fmla="*/ 0 w 32"/>
                  <a:gd name="T35" fmla="*/ 18 h 61"/>
                  <a:gd name="T36" fmla="*/ 3 w 32"/>
                  <a:gd name="T37" fmla="*/ 9 h 61"/>
                  <a:gd name="T38" fmla="*/ 7 w 32"/>
                  <a:gd name="T39" fmla="*/ 2 h 61"/>
                  <a:gd name="T40" fmla="*/ 11 w 32"/>
                  <a:gd name="T41" fmla="*/ 0 h 61"/>
                  <a:gd name="T42" fmla="*/ 20 w 32"/>
                  <a:gd name="T43" fmla="*/ 0 h 61"/>
                  <a:gd name="T44" fmla="*/ 29 w 32"/>
                  <a:gd name="T45" fmla="*/ 0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61"/>
                  <a:gd name="T71" fmla="*/ 32 w 32"/>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61">
                    <a:moveTo>
                      <a:pt x="29" y="0"/>
                    </a:moveTo>
                    <a:lnTo>
                      <a:pt x="31" y="4"/>
                    </a:lnTo>
                    <a:lnTo>
                      <a:pt x="31" y="9"/>
                    </a:lnTo>
                    <a:lnTo>
                      <a:pt x="31" y="18"/>
                    </a:lnTo>
                    <a:lnTo>
                      <a:pt x="31" y="29"/>
                    </a:lnTo>
                    <a:lnTo>
                      <a:pt x="31" y="40"/>
                    </a:lnTo>
                    <a:lnTo>
                      <a:pt x="31" y="49"/>
                    </a:lnTo>
                    <a:lnTo>
                      <a:pt x="29" y="57"/>
                    </a:lnTo>
                    <a:lnTo>
                      <a:pt x="27" y="60"/>
                    </a:lnTo>
                    <a:lnTo>
                      <a:pt x="22" y="60"/>
                    </a:lnTo>
                    <a:lnTo>
                      <a:pt x="16" y="60"/>
                    </a:lnTo>
                    <a:lnTo>
                      <a:pt x="9" y="58"/>
                    </a:lnTo>
                    <a:lnTo>
                      <a:pt x="5" y="57"/>
                    </a:lnTo>
                    <a:lnTo>
                      <a:pt x="2" y="53"/>
                    </a:lnTo>
                    <a:lnTo>
                      <a:pt x="0" y="47"/>
                    </a:lnTo>
                    <a:lnTo>
                      <a:pt x="0" y="40"/>
                    </a:lnTo>
                    <a:lnTo>
                      <a:pt x="0" y="29"/>
                    </a:lnTo>
                    <a:lnTo>
                      <a:pt x="0" y="18"/>
                    </a:lnTo>
                    <a:lnTo>
                      <a:pt x="3" y="9"/>
                    </a:lnTo>
                    <a:lnTo>
                      <a:pt x="7" y="2"/>
                    </a:lnTo>
                    <a:lnTo>
                      <a:pt x="11" y="0"/>
                    </a:lnTo>
                    <a:lnTo>
                      <a:pt x="20" y="0"/>
                    </a:lnTo>
                    <a:lnTo>
                      <a:pt x="29" y="0"/>
                    </a:lnTo>
                  </a:path>
                </a:pathLst>
              </a:custGeom>
              <a:solidFill>
                <a:srgbClr val="111111"/>
              </a:solidFill>
              <a:ln w="12700" cap="rnd" cmpd="sng">
                <a:solidFill>
                  <a:srgbClr val="111111"/>
                </a:solidFill>
                <a:prstDash val="solid"/>
                <a:round/>
                <a:headEnd type="none" w="med" len="med"/>
                <a:tailEnd type="none" w="med" len="med"/>
              </a:ln>
            </p:spPr>
            <p:txBody>
              <a:bodyPr/>
              <a:lstStyle/>
              <a:p>
                <a:endParaRPr lang="en-US"/>
              </a:p>
            </p:txBody>
          </p:sp>
          <p:sp>
            <p:nvSpPr>
              <p:cNvPr id="125" name="Freeform 110"/>
              <p:cNvSpPr>
                <a:spLocks/>
              </p:cNvSpPr>
              <p:nvPr/>
            </p:nvSpPr>
            <p:spPr bwMode="auto">
              <a:xfrm>
                <a:off x="4901" y="2456"/>
                <a:ext cx="28" cy="15"/>
              </a:xfrm>
              <a:custGeom>
                <a:avLst/>
                <a:gdLst>
                  <a:gd name="T0" fmla="*/ 27 w 28"/>
                  <a:gd name="T1" fmla="*/ 9 h 15"/>
                  <a:gd name="T2" fmla="*/ 25 w 28"/>
                  <a:gd name="T3" fmla="*/ 11 h 15"/>
                  <a:gd name="T4" fmla="*/ 24 w 28"/>
                  <a:gd name="T5" fmla="*/ 12 h 15"/>
                  <a:gd name="T6" fmla="*/ 18 w 28"/>
                  <a:gd name="T7" fmla="*/ 14 h 15"/>
                  <a:gd name="T8" fmla="*/ 15 w 28"/>
                  <a:gd name="T9" fmla="*/ 14 h 15"/>
                  <a:gd name="T10" fmla="*/ 9 w 28"/>
                  <a:gd name="T11" fmla="*/ 14 h 15"/>
                  <a:gd name="T12" fmla="*/ 5 w 28"/>
                  <a:gd name="T13" fmla="*/ 12 h 15"/>
                  <a:gd name="T14" fmla="*/ 2 w 28"/>
                  <a:gd name="T15" fmla="*/ 9 h 15"/>
                  <a:gd name="T16" fmla="*/ 0 w 28"/>
                  <a:gd name="T17" fmla="*/ 7 h 15"/>
                  <a:gd name="T18" fmla="*/ 2 w 28"/>
                  <a:gd name="T19" fmla="*/ 5 h 15"/>
                  <a:gd name="T20" fmla="*/ 5 w 28"/>
                  <a:gd name="T21" fmla="*/ 1 h 15"/>
                  <a:gd name="T22" fmla="*/ 9 w 28"/>
                  <a:gd name="T23" fmla="*/ 1 h 15"/>
                  <a:gd name="T24" fmla="*/ 15 w 28"/>
                  <a:gd name="T25" fmla="*/ 0 h 15"/>
                  <a:gd name="T26" fmla="*/ 20 w 28"/>
                  <a:gd name="T27" fmla="*/ 1 h 15"/>
                  <a:gd name="T28" fmla="*/ 24 w 28"/>
                  <a:gd name="T29" fmla="*/ 3 h 15"/>
                  <a:gd name="T30" fmla="*/ 25 w 28"/>
                  <a:gd name="T31" fmla="*/ 5 h 15"/>
                  <a:gd name="T32" fmla="*/ 27 w 28"/>
                  <a:gd name="T33" fmla="*/ 9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15"/>
                  <a:gd name="T53" fmla="*/ 28 w 28"/>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15">
                    <a:moveTo>
                      <a:pt x="27" y="9"/>
                    </a:moveTo>
                    <a:lnTo>
                      <a:pt x="25" y="11"/>
                    </a:lnTo>
                    <a:lnTo>
                      <a:pt x="24" y="12"/>
                    </a:lnTo>
                    <a:lnTo>
                      <a:pt x="18" y="14"/>
                    </a:lnTo>
                    <a:lnTo>
                      <a:pt x="15" y="14"/>
                    </a:lnTo>
                    <a:lnTo>
                      <a:pt x="9" y="14"/>
                    </a:lnTo>
                    <a:lnTo>
                      <a:pt x="5" y="12"/>
                    </a:lnTo>
                    <a:lnTo>
                      <a:pt x="2" y="9"/>
                    </a:lnTo>
                    <a:lnTo>
                      <a:pt x="0" y="7"/>
                    </a:lnTo>
                    <a:lnTo>
                      <a:pt x="2" y="5"/>
                    </a:lnTo>
                    <a:lnTo>
                      <a:pt x="5" y="1"/>
                    </a:lnTo>
                    <a:lnTo>
                      <a:pt x="9" y="1"/>
                    </a:lnTo>
                    <a:lnTo>
                      <a:pt x="15" y="0"/>
                    </a:lnTo>
                    <a:lnTo>
                      <a:pt x="20" y="1"/>
                    </a:lnTo>
                    <a:lnTo>
                      <a:pt x="24" y="3"/>
                    </a:lnTo>
                    <a:lnTo>
                      <a:pt x="25" y="5"/>
                    </a:lnTo>
                    <a:lnTo>
                      <a:pt x="27" y="9"/>
                    </a:lnTo>
                  </a:path>
                </a:pathLst>
              </a:custGeom>
              <a:solidFill>
                <a:srgbClr val="111111"/>
              </a:solidFill>
              <a:ln w="12700" cap="rnd" cmpd="sng">
                <a:solidFill>
                  <a:srgbClr val="111111"/>
                </a:solidFill>
                <a:prstDash val="solid"/>
                <a:round/>
                <a:headEnd type="none" w="med" len="med"/>
                <a:tailEnd type="none" w="med" len="med"/>
              </a:ln>
            </p:spPr>
            <p:txBody>
              <a:bodyPr/>
              <a:lstStyle/>
              <a:p>
                <a:endParaRPr lang="en-US"/>
              </a:p>
            </p:txBody>
          </p:sp>
          <p:sp>
            <p:nvSpPr>
              <p:cNvPr id="126" name="Freeform 111"/>
              <p:cNvSpPr>
                <a:spLocks/>
              </p:cNvSpPr>
              <p:nvPr/>
            </p:nvSpPr>
            <p:spPr bwMode="auto">
              <a:xfrm>
                <a:off x="4965" y="2428"/>
                <a:ext cx="21" cy="41"/>
              </a:xfrm>
              <a:custGeom>
                <a:avLst/>
                <a:gdLst>
                  <a:gd name="T0" fmla="*/ 20 w 21"/>
                  <a:gd name="T1" fmla="*/ 39 h 41"/>
                  <a:gd name="T2" fmla="*/ 18 w 21"/>
                  <a:gd name="T3" fmla="*/ 40 h 41"/>
                  <a:gd name="T4" fmla="*/ 14 w 21"/>
                  <a:gd name="T5" fmla="*/ 40 h 41"/>
                  <a:gd name="T6" fmla="*/ 10 w 21"/>
                  <a:gd name="T7" fmla="*/ 40 h 41"/>
                  <a:gd name="T8" fmla="*/ 7 w 21"/>
                  <a:gd name="T9" fmla="*/ 40 h 41"/>
                  <a:gd name="T10" fmla="*/ 3 w 21"/>
                  <a:gd name="T11" fmla="*/ 39 h 41"/>
                  <a:gd name="T12" fmla="*/ 1 w 21"/>
                  <a:gd name="T13" fmla="*/ 35 h 41"/>
                  <a:gd name="T14" fmla="*/ 0 w 21"/>
                  <a:gd name="T15" fmla="*/ 28 h 41"/>
                  <a:gd name="T16" fmla="*/ 0 w 21"/>
                  <a:gd name="T17" fmla="*/ 20 h 41"/>
                  <a:gd name="T18" fmla="*/ 1 w 21"/>
                  <a:gd name="T19" fmla="*/ 11 h 41"/>
                  <a:gd name="T20" fmla="*/ 3 w 21"/>
                  <a:gd name="T21" fmla="*/ 6 h 41"/>
                  <a:gd name="T22" fmla="*/ 5 w 21"/>
                  <a:gd name="T23" fmla="*/ 2 h 41"/>
                  <a:gd name="T24" fmla="*/ 9 w 21"/>
                  <a:gd name="T25" fmla="*/ 0 h 41"/>
                  <a:gd name="T26" fmla="*/ 10 w 21"/>
                  <a:gd name="T27" fmla="*/ 0 h 41"/>
                  <a:gd name="T28" fmla="*/ 12 w 21"/>
                  <a:gd name="T29" fmla="*/ 4 h 41"/>
                  <a:gd name="T30" fmla="*/ 14 w 21"/>
                  <a:gd name="T31" fmla="*/ 10 h 41"/>
                  <a:gd name="T32" fmla="*/ 16 w 21"/>
                  <a:gd name="T33" fmla="*/ 15 h 41"/>
                  <a:gd name="T34" fmla="*/ 18 w 21"/>
                  <a:gd name="T35" fmla="*/ 22 h 41"/>
                  <a:gd name="T36" fmla="*/ 18 w 21"/>
                  <a:gd name="T37" fmla="*/ 28 h 41"/>
                  <a:gd name="T38" fmla="*/ 20 w 21"/>
                  <a:gd name="T39" fmla="*/ 35 h 41"/>
                  <a:gd name="T40" fmla="*/ 20 w 21"/>
                  <a:gd name="T41" fmla="*/ 39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41"/>
                  <a:gd name="T65" fmla="*/ 21 w 21"/>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41">
                    <a:moveTo>
                      <a:pt x="20" y="39"/>
                    </a:moveTo>
                    <a:lnTo>
                      <a:pt x="18" y="40"/>
                    </a:lnTo>
                    <a:lnTo>
                      <a:pt x="14" y="40"/>
                    </a:lnTo>
                    <a:lnTo>
                      <a:pt x="10" y="40"/>
                    </a:lnTo>
                    <a:lnTo>
                      <a:pt x="7" y="40"/>
                    </a:lnTo>
                    <a:lnTo>
                      <a:pt x="3" y="39"/>
                    </a:lnTo>
                    <a:lnTo>
                      <a:pt x="1" y="35"/>
                    </a:lnTo>
                    <a:lnTo>
                      <a:pt x="0" y="28"/>
                    </a:lnTo>
                    <a:lnTo>
                      <a:pt x="0" y="20"/>
                    </a:lnTo>
                    <a:lnTo>
                      <a:pt x="1" y="11"/>
                    </a:lnTo>
                    <a:lnTo>
                      <a:pt x="3" y="6"/>
                    </a:lnTo>
                    <a:lnTo>
                      <a:pt x="5" y="2"/>
                    </a:lnTo>
                    <a:lnTo>
                      <a:pt x="9" y="0"/>
                    </a:lnTo>
                    <a:lnTo>
                      <a:pt x="10" y="0"/>
                    </a:lnTo>
                    <a:lnTo>
                      <a:pt x="12" y="4"/>
                    </a:lnTo>
                    <a:lnTo>
                      <a:pt x="14" y="10"/>
                    </a:lnTo>
                    <a:lnTo>
                      <a:pt x="16" y="15"/>
                    </a:lnTo>
                    <a:lnTo>
                      <a:pt x="18" y="22"/>
                    </a:lnTo>
                    <a:lnTo>
                      <a:pt x="18" y="28"/>
                    </a:lnTo>
                    <a:lnTo>
                      <a:pt x="20" y="35"/>
                    </a:lnTo>
                    <a:lnTo>
                      <a:pt x="20" y="39"/>
                    </a:lnTo>
                  </a:path>
                </a:pathLst>
              </a:custGeom>
              <a:solidFill>
                <a:srgbClr val="111111"/>
              </a:solidFill>
              <a:ln w="12700" cap="rnd" cmpd="sng">
                <a:solidFill>
                  <a:srgbClr val="111111"/>
                </a:solidFill>
                <a:prstDash val="solid"/>
                <a:round/>
                <a:headEnd type="none" w="med" len="med"/>
                <a:tailEnd type="none" w="med" len="med"/>
              </a:ln>
            </p:spPr>
            <p:txBody>
              <a:bodyPr/>
              <a:lstStyle/>
              <a:p>
                <a:endParaRPr lang="en-US"/>
              </a:p>
            </p:txBody>
          </p:sp>
          <p:sp>
            <p:nvSpPr>
              <p:cNvPr id="127" name="Freeform 112"/>
              <p:cNvSpPr>
                <a:spLocks/>
              </p:cNvSpPr>
              <p:nvPr/>
            </p:nvSpPr>
            <p:spPr bwMode="auto">
              <a:xfrm>
                <a:off x="4970" y="2425"/>
                <a:ext cx="19" cy="12"/>
              </a:xfrm>
              <a:custGeom>
                <a:avLst/>
                <a:gdLst>
                  <a:gd name="T0" fmla="*/ 18 w 19"/>
                  <a:gd name="T1" fmla="*/ 5 h 12"/>
                  <a:gd name="T2" fmla="*/ 18 w 19"/>
                  <a:gd name="T3" fmla="*/ 7 h 12"/>
                  <a:gd name="T4" fmla="*/ 16 w 19"/>
                  <a:gd name="T5" fmla="*/ 9 h 12"/>
                  <a:gd name="T6" fmla="*/ 13 w 19"/>
                  <a:gd name="T7" fmla="*/ 9 h 12"/>
                  <a:gd name="T8" fmla="*/ 9 w 19"/>
                  <a:gd name="T9" fmla="*/ 11 h 12"/>
                  <a:gd name="T10" fmla="*/ 5 w 19"/>
                  <a:gd name="T11" fmla="*/ 9 h 12"/>
                  <a:gd name="T12" fmla="*/ 4 w 19"/>
                  <a:gd name="T13" fmla="*/ 9 h 12"/>
                  <a:gd name="T14" fmla="*/ 2 w 19"/>
                  <a:gd name="T15" fmla="*/ 7 h 12"/>
                  <a:gd name="T16" fmla="*/ 0 w 19"/>
                  <a:gd name="T17" fmla="*/ 5 h 12"/>
                  <a:gd name="T18" fmla="*/ 2 w 19"/>
                  <a:gd name="T19" fmla="*/ 3 h 12"/>
                  <a:gd name="T20" fmla="*/ 4 w 19"/>
                  <a:gd name="T21" fmla="*/ 2 h 12"/>
                  <a:gd name="T22" fmla="*/ 7 w 19"/>
                  <a:gd name="T23" fmla="*/ 0 h 12"/>
                  <a:gd name="T24" fmla="*/ 9 w 19"/>
                  <a:gd name="T25" fmla="*/ 0 h 12"/>
                  <a:gd name="T26" fmla="*/ 13 w 19"/>
                  <a:gd name="T27" fmla="*/ 2 h 12"/>
                  <a:gd name="T28" fmla="*/ 16 w 19"/>
                  <a:gd name="T29" fmla="*/ 2 h 12"/>
                  <a:gd name="T30" fmla="*/ 18 w 19"/>
                  <a:gd name="T31" fmla="*/ 3 h 12"/>
                  <a:gd name="T32" fmla="*/ 18 w 19"/>
                  <a:gd name="T33" fmla="*/ 5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2"/>
                  <a:gd name="T53" fmla="*/ 19 w 19"/>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2">
                    <a:moveTo>
                      <a:pt x="18" y="5"/>
                    </a:moveTo>
                    <a:lnTo>
                      <a:pt x="18" y="7"/>
                    </a:lnTo>
                    <a:lnTo>
                      <a:pt x="16" y="9"/>
                    </a:lnTo>
                    <a:lnTo>
                      <a:pt x="13" y="9"/>
                    </a:lnTo>
                    <a:lnTo>
                      <a:pt x="9" y="11"/>
                    </a:lnTo>
                    <a:lnTo>
                      <a:pt x="5" y="9"/>
                    </a:lnTo>
                    <a:lnTo>
                      <a:pt x="4" y="9"/>
                    </a:lnTo>
                    <a:lnTo>
                      <a:pt x="2" y="7"/>
                    </a:lnTo>
                    <a:lnTo>
                      <a:pt x="0" y="5"/>
                    </a:lnTo>
                    <a:lnTo>
                      <a:pt x="2" y="3"/>
                    </a:lnTo>
                    <a:lnTo>
                      <a:pt x="4" y="2"/>
                    </a:lnTo>
                    <a:lnTo>
                      <a:pt x="7" y="0"/>
                    </a:lnTo>
                    <a:lnTo>
                      <a:pt x="9" y="0"/>
                    </a:lnTo>
                    <a:lnTo>
                      <a:pt x="13" y="2"/>
                    </a:lnTo>
                    <a:lnTo>
                      <a:pt x="16" y="2"/>
                    </a:lnTo>
                    <a:lnTo>
                      <a:pt x="18" y="3"/>
                    </a:lnTo>
                    <a:lnTo>
                      <a:pt x="18" y="5"/>
                    </a:lnTo>
                  </a:path>
                </a:pathLst>
              </a:custGeom>
              <a:solidFill>
                <a:srgbClr val="111111"/>
              </a:solidFill>
              <a:ln w="12700" cap="rnd" cmpd="sng">
                <a:solidFill>
                  <a:srgbClr val="111111"/>
                </a:solidFill>
                <a:prstDash val="solid"/>
                <a:round/>
                <a:headEnd type="none" w="med" len="med"/>
                <a:tailEnd type="none" w="med" len="med"/>
              </a:ln>
            </p:spPr>
            <p:txBody>
              <a:bodyPr/>
              <a:lstStyle/>
              <a:p>
                <a:endParaRPr lang="en-US"/>
              </a:p>
            </p:txBody>
          </p:sp>
          <p:sp>
            <p:nvSpPr>
              <p:cNvPr id="128" name="Freeform 113"/>
              <p:cNvSpPr>
                <a:spLocks/>
              </p:cNvSpPr>
              <p:nvPr/>
            </p:nvSpPr>
            <p:spPr bwMode="auto">
              <a:xfrm>
                <a:off x="4977" y="2428"/>
                <a:ext cx="16" cy="41"/>
              </a:xfrm>
              <a:custGeom>
                <a:avLst/>
                <a:gdLst>
                  <a:gd name="T0" fmla="*/ 15 w 16"/>
                  <a:gd name="T1" fmla="*/ 20 h 41"/>
                  <a:gd name="T2" fmla="*/ 15 w 16"/>
                  <a:gd name="T3" fmla="*/ 28 h 41"/>
                  <a:gd name="T4" fmla="*/ 13 w 16"/>
                  <a:gd name="T5" fmla="*/ 35 h 41"/>
                  <a:gd name="T6" fmla="*/ 9 w 16"/>
                  <a:gd name="T7" fmla="*/ 39 h 41"/>
                  <a:gd name="T8" fmla="*/ 8 w 16"/>
                  <a:gd name="T9" fmla="*/ 40 h 41"/>
                  <a:gd name="T10" fmla="*/ 4 w 16"/>
                  <a:gd name="T11" fmla="*/ 39 h 41"/>
                  <a:gd name="T12" fmla="*/ 2 w 16"/>
                  <a:gd name="T13" fmla="*/ 33 h 41"/>
                  <a:gd name="T14" fmla="*/ 0 w 16"/>
                  <a:gd name="T15" fmla="*/ 28 h 41"/>
                  <a:gd name="T16" fmla="*/ 0 w 16"/>
                  <a:gd name="T17" fmla="*/ 19 h 41"/>
                  <a:gd name="T18" fmla="*/ 0 w 16"/>
                  <a:gd name="T19" fmla="*/ 11 h 41"/>
                  <a:gd name="T20" fmla="*/ 2 w 16"/>
                  <a:gd name="T21" fmla="*/ 6 h 41"/>
                  <a:gd name="T22" fmla="*/ 6 w 16"/>
                  <a:gd name="T23" fmla="*/ 0 h 41"/>
                  <a:gd name="T24" fmla="*/ 8 w 16"/>
                  <a:gd name="T25" fmla="*/ 0 h 41"/>
                  <a:gd name="T26" fmla="*/ 11 w 16"/>
                  <a:gd name="T27" fmla="*/ 0 h 41"/>
                  <a:gd name="T28" fmla="*/ 13 w 16"/>
                  <a:gd name="T29" fmla="*/ 6 h 41"/>
                  <a:gd name="T30" fmla="*/ 15 w 16"/>
                  <a:gd name="T31" fmla="*/ 11 h 41"/>
                  <a:gd name="T32" fmla="*/ 15 w 16"/>
                  <a:gd name="T33" fmla="*/ 2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41"/>
                  <a:gd name="T53" fmla="*/ 16 w 16"/>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41">
                    <a:moveTo>
                      <a:pt x="15" y="20"/>
                    </a:moveTo>
                    <a:lnTo>
                      <a:pt x="15" y="28"/>
                    </a:lnTo>
                    <a:lnTo>
                      <a:pt x="13" y="35"/>
                    </a:lnTo>
                    <a:lnTo>
                      <a:pt x="9" y="39"/>
                    </a:lnTo>
                    <a:lnTo>
                      <a:pt x="8" y="40"/>
                    </a:lnTo>
                    <a:lnTo>
                      <a:pt x="4" y="39"/>
                    </a:lnTo>
                    <a:lnTo>
                      <a:pt x="2" y="33"/>
                    </a:lnTo>
                    <a:lnTo>
                      <a:pt x="0" y="28"/>
                    </a:lnTo>
                    <a:lnTo>
                      <a:pt x="0" y="19"/>
                    </a:lnTo>
                    <a:lnTo>
                      <a:pt x="0" y="11"/>
                    </a:lnTo>
                    <a:lnTo>
                      <a:pt x="2" y="6"/>
                    </a:lnTo>
                    <a:lnTo>
                      <a:pt x="6" y="0"/>
                    </a:lnTo>
                    <a:lnTo>
                      <a:pt x="8" y="0"/>
                    </a:lnTo>
                    <a:lnTo>
                      <a:pt x="11" y="0"/>
                    </a:lnTo>
                    <a:lnTo>
                      <a:pt x="13" y="6"/>
                    </a:lnTo>
                    <a:lnTo>
                      <a:pt x="15" y="11"/>
                    </a:lnTo>
                    <a:lnTo>
                      <a:pt x="15" y="20"/>
                    </a:lnTo>
                  </a:path>
                </a:pathLst>
              </a:custGeom>
              <a:solidFill>
                <a:srgbClr val="555555"/>
              </a:solidFill>
              <a:ln w="12700" cap="rnd" cmpd="sng">
                <a:solidFill>
                  <a:srgbClr val="555555"/>
                </a:solidFill>
                <a:prstDash val="solid"/>
                <a:round/>
                <a:headEnd type="none" w="med" len="med"/>
                <a:tailEnd type="none" w="med" len="med"/>
              </a:ln>
            </p:spPr>
            <p:txBody>
              <a:bodyPr/>
              <a:lstStyle/>
              <a:p>
                <a:endParaRPr lang="en-US"/>
              </a:p>
            </p:txBody>
          </p:sp>
          <p:sp>
            <p:nvSpPr>
              <p:cNvPr id="129" name="Freeform 114"/>
              <p:cNvSpPr>
                <a:spLocks/>
              </p:cNvSpPr>
              <p:nvPr/>
            </p:nvSpPr>
            <p:spPr bwMode="auto">
              <a:xfrm>
                <a:off x="4981" y="2436"/>
                <a:ext cx="10" cy="26"/>
              </a:xfrm>
              <a:custGeom>
                <a:avLst/>
                <a:gdLst>
                  <a:gd name="T0" fmla="*/ 9 w 10"/>
                  <a:gd name="T1" fmla="*/ 12 h 26"/>
                  <a:gd name="T2" fmla="*/ 9 w 10"/>
                  <a:gd name="T3" fmla="*/ 16 h 26"/>
                  <a:gd name="T4" fmla="*/ 7 w 10"/>
                  <a:gd name="T5" fmla="*/ 21 h 26"/>
                  <a:gd name="T6" fmla="*/ 5 w 10"/>
                  <a:gd name="T7" fmla="*/ 23 h 26"/>
                  <a:gd name="T8" fmla="*/ 4 w 10"/>
                  <a:gd name="T9" fmla="*/ 25 h 26"/>
                  <a:gd name="T10" fmla="*/ 2 w 10"/>
                  <a:gd name="T11" fmla="*/ 23 h 26"/>
                  <a:gd name="T12" fmla="*/ 2 w 10"/>
                  <a:gd name="T13" fmla="*/ 20 h 26"/>
                  <a:gd name="T14" fmla="*/ 0 w 10"/>
                  <a:gd name="T15" fmla="*/ 16 h 26"/>
                  <a:gd name="T16" fmla="*/ 0 w 10"/>
                  <a:gd name="T17" fmla="*/ 12 h 26"/>
                  <a:gd name="T18" fmla="*/ 0 w 10"/>
                  <a:gd name="T19" fmla="*/ 7 h 26"/>
                  <a:gd name="T20" fmla="*/ 2 w 10"/>
                  <a:gd name="T21" fmla="*/ 3 h 26"/>
                  <a:gd name="T22" fmla="*/ 4 w 10"/>
                  <a:gd name="T23" fmla="*/ 0 h 26"/>
                  <a:gd name="T24" fmla="*/ 5 w 10"/>
                  <a:gd name="T25" fmla="*/ 0 h 26"/>
                  <a:gd name="T26" fmla="*/ 7 w 10"/>
                  <a:gd name="T27" fmla="*/ 0 h 26"/>
                  <a:gd name="T28" fmla="*/ 7 w 10"/>
                  <a:gd name="T29" fmla="*/ 3 h 26"/>
                  <a:gd name="T30" fmla="*/ 9 w 10"/>
                  <a:gd name="T31" fmla="*/ 7 h 26"/>
                  <a:gd name="T32" fmla="*/ 9 w 10"/>
                  <a:gd name="T33" fmla="*/ 12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26"/>
                  <a:gd name="T53" fmla="*/ 10 w 10"/>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26">
                    <a:moveTo>
                      <a:pt x="9" y="12"/>
                    </a:moveTo>
                    <a:lnTo>
                      <a:pt x="9" y="16"/>
                    </a:lnTo>
                    <a:lnTo>
                      <a:pt x="7" y="21"/>
                    </a:lnTo>
                    <a:lnTo>
                      <a:pt x="5" y="23"/>
                    </a:lnTo>
                    <a:lnTo>
                      <a:pt x="4" y="25"/>
                    </a:lnTo>
                    <a:lnTo>
                      <a:pt x="2" y="23"/>
                    </a:lnTo>
                    <a:lnTo>
                      <a:pt x="2" y="20"/>
                    </a:lnTo>
                    <a:lnTo>
                      <a:pt x="0" y="16"/>
                    </a:lnTo>
                    <a:lnTo>
                      <a:pt x="0" y="12"/>
                    </a:lnTo>
                    <a:lnTo>
                      <a:pt x="0" y="7"/>
                    </a:lnTo>
                    <a:lnTo>
                      <a:pt x="2" y="3"/>
                    </a:lnTo>
                    <a:lnTo>
                      <a:pt x="4" y="0"/>
                    </a:lnTo>
                    <a:lnTo>
                      <a:pt x="5" y="0"/>
                    </a:lnTo>
                    <a:lnTo>
                      <a:pt x="7" y="0"/>
                    </a:lnTo>
                    <a:lnTo>
                      <a:pt x="7" y="3"/>
                    </a:lnTo>
                    <a:lnTo>
                      <a:pt x="9" y="7"/>
                    </a:lnTo>
                    <a:lnTo>
                      <a:pt x="9" y="12"/>
                    </a:lnTo>
                  </a:path>
                </a:pathLst>
              </a:custGeom>
              <a:solidFill>
                <a:srgbClr val="220000"/>
              </a:solidFill>
              <a:ln w="12700" cap="rnd" cmpd="sng">
                <a:solidFill>
                  <a:srgbClr val="220000"/>
                </a:solidFill>
                <a:prstDash val="solid"/>
                <a:round/>
                <a:headEnd type="none" w="med" len="med"/>
                <a:tailEnd type="none" w="med" len="med"/>
              </a:ln>
            </p:spPr>
            <p:txBody>
              <a:bodyPr/>
              <a:lstStyle/>
              <a:p>
                <a:endParaRPr lang="en-US"/>
              </a:p>
            </p:txBody>
          </p:sp>
          <p:sp>
            <p:nvSpPr>
              <p:cNvPr id="130" name="Freeform 115"/>
              <p:cNvSpPr>
                <a:spLocks/>
              </p:cNvSpPr>
              <p:nvPr/>
            </p:nvSpPr>
            <p:spPr bwMode="auto">
              <a:xfrm>
                <a:off x="4946" y="2372"/>
                <a:ext cx="61" cy="84"/>
              </a:xfrm>
              <a:custGeom>
                <a:avLst/>
                <a:gdLst>
                  <a:gd name="T0" fmla="*/ 52 w 61"/>
                  <a:gd name="T1" fmla="*/ 0 h 84"/>
                  <a:gd name="T2" fmla="*/ 60 w 61"/>
                  <a:gd name="T3" fmla="*/ 21 h 84"/>
                  <a:gd name="T4" fmla="*/ 58 w 61"/>
                  <a:gd name="T5" fmla="*/ 39 h 84"/>
                  <a:gd name="T6" fmla="*/ 53 w 61"/>
                  <a:gd name="T7" fmla="*/ 35 h 84"/>
                  <a:gd name="T8" fmla="*/ 46 w 61"/>
                  <a:gd name="T9" fmla="*/ 39 h 84"/>
                  <a:gd name="T10" fmla="*/ 46 w 61"/>
                  <a:gd name="T11" fmla="*/ 51 h 84"/>
                  <a:gd name="T12" fmla="*/ 42 w 61"/>
                  <a:gd name="T13" fmla="*/ 54 h 84"/>
                  <a:gd name="T14" fmla="*/ 38 w 61"/>
                  <a:gd name="T15" fmla="*/ 48 h 84"/>
                  <a:gd name="T16" fmla="*/ 28 w 61"/>
                  <a:gd name="T17" fmla="*/ 52 h 84"/>
                  <a:gd name="T18" fmla="*/ 28 w 61"/>
                  <a:gd name="T19" fmla="*/ 56 h 84"/>
                  <a:gd name="T20" fmla="*/ 28 w 61"/>
                  <a:gd name="T21" fmla="*/ 75 h 84"/>
                  <a:gd name="T22" fmla="*/ 17 w 61"/>
                  <a:gd name="T23" fmla="*/ 83 h 84"/>
                  <a:gd name="T24" fmla="*/ 17 w 61"/>
                  <a:gd name="T25" fmla="*/ 64 h 84"/>
                  <a:gd name="T26" fmla="*/ 12 w 61"/>
                  <a:gd name="T27" fmla="*/ 60 h 84"/>
                  <a:gd name="T28" fmla="*/ 0 w 61"/>
                  <a:gd name="T29" fmla="*/ 60 h 84"/>
                  <a:gd name="T30" fmla="*/ 7 w 61"/>
                  <a:gd name="T31" fmla="*/ 21 h 84"/>
                  <a:gd name="T32" fmla="*/ 40 w 61"/>
                  <a:gd name="T33" fmla="*/ 19 h 84"/>
                  <a:gd name="T34" fmla="*/ 45 w 61"/>
                  <a:gd name="T35" fmla="*/ 2 h 84"/>
                  <a:gd name="T36" fmla="*/ 52 w 61"/>
                  <a:gd name="T37" fmla="*/ 0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
                  <a:gd name="T58" fmla="*/ 0 h 84"/>
                  <a:gd name="T59" fmla="*/ 61 w 61"/>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 h="84">
                    <a:moveTo>
                      <a:pt x="52" y="0"/>
                    </a:moveTo>
                    <a:lnTo>
                      <a:pt x="60" y="21"/>
                    </a:lnTo>
                    <a:lnTo>
                      <a:pt x="58" y="39"/>
                    </a:lnTo>
                    <a:lnTo>
                      <a:pt x="53" y="35"/>
                    </a:lnTo>
                    <a:lnTo>
                      <a:pt x="46" y="39"/>
                    </a:lnTo>
                    <a:lnTo>
                      <a:pt x="46" y="51"/>
                    </a:lnTo>
                    <a:lnTo>
                      <a:pt x="42" y="54"/>
                    </a:lnTo>
                    <a:lnTo>
                      <a:pt x="38" y="48"/>
                    </a:lnTo>
                    <a:lnTo>
                      <a:pt x="28" y="52"/>
                    </a:lnTo>
                    <a:lnTo>
                      <a:pt x="28" y="56"/>
                    </a:lnTo>
                    <a:lnTo>
                      <a:pt x="28" y="75"/>
                    </a:lnTo>
                    <a:lnTo>
                      <a:pt x="17" y="83"/>
                    </a:lnTo>
                    <a:lnTo>
                      <a:pt x="17" y="64"/>
                    </a:lnTo>
                    <a:lnTo>
                      <a:pt x="12" y="60"/>
                    </a:lnTo>
                    <a:lnTo>
                      <a:pt x="0" y="60"/>
                    </a:lnTo>
                    <a:lnTo>
                      <a:pt x="7" y="21"/>
                    </a:lnTo>
                    <a:lnTo>
                      <a:pt x="40" y="19"/>
                    </a:lnTo>
                    <a:lnTo>
                      <a:pt x="45" y="2"/>
                    </a:lnTo>
                    <a:lnTo>
                      <a:pt x="52" y="0"/>
                    </a:lnTo>
                  </a:path>
                </a:pathLst>
              </a:custGeom>
              <a:solidFill>
                <a:srgbClr val="880000"/>
              </a:solidFill>
              <a:ln w="12700" cap="rnd" cmpd="sng">
                <a:noFill/>
                <a:prstDash val="solid"/>
                <a:round/>
                <a:headEnd type="none" w="med" len="med"/>
                <a:tailEnd type="none" w="med" len="med"/>
              </a:ln>
            </p:spPr>
            <p:txBody>
              <a:bodyPr/>
              <a:lstStyle/>
              <a:p>
                <a:endParaRPr lang="en-US"/>
              </a:p>
            </p:txBody>
          </p:sp>
          <p:sp>
            <p:nvSpPr>
              <p:cNvPr id="131" name="Freeform 116"/>
              <p:cNvSpPr>
                <a:spLocks/>
              </p:cNvSpPr>
              <p:nvPr/>
            </p:nvSpPr>
            <p:spPr bwMode="auto">
              <a:xfrm>
                <a:off x="4946" y="2372"/>
                <a:ext cx="67" cy="90"/>
              </a:xfrm>
              <a:custGeom>
                <a:avLst/>
                <a:gdLst>
                  <a:gd name="T0" fmla="*/ 57 w 67"/>
                  <a:gd name="T1" fmla="*/ 0 h 90"/>
                  <a:gd name="T2" fmla="*/ 66 w 67"/>
                  <a:gd name="T3" fmla="*/ 22 h 90"/>
                  <a:gd name="T4" fmla="*/ 64 w 67"/>
                  <a:gd name="T5" fmla="*/ 42 h 90"/>
                  <a:gd name="T6" fmla="*/ 58 w 67"/>
                  <a:gd name="T7" fmla="*/ 38 h 90"/>
                  <a:gd name="T8" fmla="*/ 51 w 67"/>
                  <a:gd name="T9" fmla="*/ 42 h 90"/>
                  <a:gd name="T10" fmla="*/ 51 w 67"/>
                  <a:gd name="T11" fmla="*/ 55 h 90"/>
                  <a:gd name="T12" fmla="*/ 46 w 67"/>
                  <a:gd name="T13" fmla="*/ 58 h 90"/>
                  <a:gd name="T14" fmla="*/ 42 w 67"/>
                  <a:gd name="T15" fmla="*/ 51 h 90"/>
                  <a:gd name="T16" fmla="*/ 31 w 67"/>
                  <a:gd name="T17" fmla="*/ 56 h 90"/>
                  <a:gd name="T18" fmla="*/ 31 w 67"/>
                  <a:gd name="T19" fmla="*/ 60 h 90"/>
                  <a:gd name="T20" fmla="*/ 31 w 67"/>
                  <a:gd name="T21" fmla="*/ 80 h 90"/>
                  <a:gd name="T22" fmla="*/ 19 w 67"/>
                  <a:gd name="T23" fmla="*/ 89 h 90"/>
                  <a:gd name="T24" fmla="*/ 19 w 67"/>
                  <a:gd name="T25" fmla="*/ 69 h 90"/>
                  <a:gd name="T26" fmla="*/ 13 w 67"/>
                  <a:gd name="T27" fmla="*/ 64 h 90"/>
                  <a:gd name="T28" fmla="*/ 0 w 67"/>
                  <a:gd name="T29" fmla="*/ 64 h 90"/>
                  <a:gd name="T30" fmla="*/ 8 w 67"/>
                  <a:gd name="T31" fmla="*/ 22 h 90"/>
                  <a:gd name="T32" fmla="*/ 44 w 67"/>
                  <a:gd name="T33" fmla="*/ 20 h 90"/>
                  <a:gd name="T34" fmla="*/ 49 w 67"/>
                  <a:gd name="T35" fmla="*/ 2 h 90"/>
                  <a:gd name="T36" fmla="*/ 57 w 67"/>
                  <a:gd name="T37" fmla="*/ 0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90"/>
                  <a:gd name="T59" fmla="*/ 67 w 67"/>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90">
                    <a:moveTo>
                      <a:pt x="57" y="0"/>
                    </a:moveTo>
                    <a:lnTo>
                      <a:pt x="66" y="22"/>
                    </a:lnTo>
                    <a:lnTo>
                      <a:pt x="64" y="42"/>
                    </a:lnTo>
                    <a:lnTo>
                      <a:pt x="58" y="38"/>
                    </a:lnTo>
                    <a:lnTo>
                      <a:pt x="51" y="42"/>
                    </a:lnTo>
                    <a:lnTo>
                      <a:pt x="51" y="55"/>
                    </a:lnTo>
                    <a:lnTo>
                      <a:pt x="46" y="58"/>
                    </a:lnTo>
                    <a:lnTo>
                      <a:pt x="42" y="51"/>
                    </a:lnTo>
                    <a:lnTo>
                      <a:pt x="31" y="56"/>
                    </a:lnTo>
                    <a:lnTo>
                      <a:pt x="31" y="60"/>
                    </a:lnTo>
                    <a:lnTo>
                      <a:pt x="31" y="80"/>
                    </a:lnTo>
                    <a:lnTo>
                      <a:pt x="19" y="89"/>
                    </a:lnTo>
                    <a:lnTo>
                      <a:pt x="19" y="69"/>
                    </a:lnTo>
                    <a:lnTo>
                      <a:pt x="13" y="64"/>
                    </a:lnTo>
                    <a:lnTo>
                      <a:pt x="0" y="64"/>
                    </a:lnTo>
                    <a:lnTo>
                      <a:pt x="8" y="22"/>
                    </a:lnTo>
                    <a:lnTo>
                      <a:pt x="44" y="20"/>
                    </a:lnTo>
                    <a:lnTo>
                      <a:pt x="49" y="2"/>
                    </a:lnTo>
                    <a:lnTo>
                      <a:pt x="57" y="0"/>
                    </a:lnTo>
                  </a:path>
                </a:pathLst>
              </a:custGeom>
              <a:solidFill>
                <a:srgbClr val="880000"/>
              </a:solidFill>
              <a:ln w="12700" cap="rnd" cmpd="sng">
                <a:solidFill>
                  <a:srgbClr val="000000"/>
                </a:solidFill>
                <a:prstDash val="solid"/>
                <a:round/>
                <a:headEnd type="none" w="med" len="med"/>
                <a:tailEnd type="none" w="med" len="med"/>
              </a:ln>
            </p:spPr>
            <p:txBody>
              <a:bodyPr/>
              <a:lstStyle/>
              <a:p>
                <a:endParaRPr lang="en-US"/>
              </a:p>
            </p:txBody>
          </p:sp>
          <p:sp>
            <p:nvSpPr>
              <p:cNvPr id="132" name="Freeform 117"/>
              <p:cNvSpPr>
                <a:spLocks/>
              </p:cNvSpPr>
              <p:nvPr/>
            </p:nvSpPr>
            <p:spPr bwMode="auto">
              <a:xfrm>
                <a:off x="4957" y="2341"/>
                <a:ext cx="41" cy="55"/>
              </a:xfrm>
              <a:custGeom>
                <a:avLst/>
                <a:gdLst>
                  <a:gd name="T0" fmla="*/ 5 w 41"/>
                  <a:gd name="T1" fmla="*/ 2 h 55"/>
                  <a:gd name="T2" fmla="*/ 3 w 41"/>
                  <a:gd name="T3" fmla="*/ 43 h 55"/>
                  <a:gd name="T4" fmla="*/ 0 w 41"/>
                  <a:gd name="T5" fmla="*/ 43 h 55"/>
                  <a:gd name="T6" fmla="*/ 2 w 41"/>
                  <a:gd name="T7" fmla="*/ 51 h 55"/>
                  <a:gd name="T8" fmla="*/ 3 w 41"/>
                  <a:gd name="T9" fmla="*/ 51 h 55"/>
                  <a:gd name="T10" fmla="*/ 24 w 41"/>
                  <a:gd name="T11" fmla="*/ 51 h 55"/>
                  <a:gd name="T12" fmla="*/ 24 w 41"/>
                  <a:gd name="T13" fmla="*/ 54 h 55"/>
                  <a:gd name="T14" fmla="*/ 40 w 41"/>
                  <a:gd name="T15" fmla="*/ 46 h 55"/>
                  <a:gd name="T16" fmla="*/ 7 w 41"/>
                  <a:gd name="T17" fmla="*/ 44 h 55"/>
                  <a:gd name="T18" fmla="*/ 7 w 41"/>
                  <a:gd name="T19" fmla="*/ 0 h 55"/>
                  <a:gd name="T20" fmla="*/ 5 w 41"/>
                  <a:gd name="T21" fmla="*/ 2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55"/>
                  <a:gd name="T35" fmla="*/ 41 w 41"/>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55">
                    <a:moveTo>
                      <a:pt x="5" y="2"/>
                    </a:moveTo>
                    <a:lnTo>
                      <a:pt x="3" y="43"/>
                    </a:lnTo>
                    <a:lnTo>
                      <a:pt x="0" y="43"/>
                    </a:lnTo>
                    <a:lnTo>
                      <a:pt x="2" y="51"/>
                    </a:lnTo>
                    <a:lnTo>
                      <a:pt x="3" y="51"/>
                    </a:lnTo>
                    <a:lnTo>
                      <a:pt x="24" y="51"/>
                    </a:lnTo>
                    <a:lnTo>
                      <a:pt x="24" y="54"/>
                    </a:lnTo>
                    <a:lnTo>
                      <a:pt x="40" y="46"/>
                    </a:lnTo>
                    <a:lnTo>
                      <a:pt x="7" y="44"/>
                    </a:lnTo>
                    <a:lnTo>
                      <a:pt x="7" y="0"/>
                    </a:lnTo>
                    <a:lnTo>
                      <a:pt x="5" y="2"/>
                    </a:lnTo>
                  </a:path>
                </a:pathLst>
              </a:custGeom>
              <a:solidFill>
                <a:srgbClr val="EE0000"/>
              </a:solidFill>
              <a:ln w="12700" cap="rnd" cmpd="sng">
                <a:noFill/>
                <a:prstDash val="solid"/>
                <a:round/>
                <a:headEnd type="none" w="med" len="med"/>
                <a:tailEnd type="none" w="med" len="med"/>
              </a:ln>
            </p:spPr>
            <p:txBody>
              <a:bodyPr/>
              <a:lstStyle/>
              <a:p>
                <a:endParaRPr lang="en-US"/>
              </a:p>
            </p:txBody>
          </p:sp>
          <p:sp>
            <p:nvSpPr>
              <p:cNvPr id="133" name="Freeform 118"/>
              <p:cNvSpPr>
                <a:spLocks/>
              </p:cNvSpPr>
              <p:nvPr/>
            </p:nvSpPr>
            <p:spPr bwMode="auto">
              <a:xfrm>
                <a:off x="4957" y="2341"/>
                <a:ext cx="47" cy="61"/>
              </a:xfrm>
              <a:custGeom>
                <a:avLst/>
                <a:gdLst>
                  <a:gd name="T0" fmla="*/ 6 w 47"/>
                  <a:gd name="T1" fmla="*/ 2 h 61"/>
                  <a:gd name="T2" fmla="*/ 4 w 47"/>
                  <a:gd name="T3" fmla="*/ 48 h 61"/>
                  <a:gd name="T4" fmla="*/ 0 w 47"/>
                  <a:gd name="T5" fmla="*/ 48 h 61"/>
                  <a:gd name="T6" fmla="*/ 2 w 47"/>
                  <a:gd name="T7" fmla="*/ 57 h 61"/>
                  <a:gd name="T8" fmla="*/ 4 w 47"/>
                  <a:gd name="T9" fmla="*/ 57 h 61"/>
                  <a:gd name="T10" fmla="*/ 28 w 47"/>
                  <a:gd name="T11" fmla="*/ 57 h 61"/>
                  <a:gd name="T12" fmla="*/ 28 w 47"/>
                  <a:gd name="T13" fmla="*/ 60 h 61"/>
                  <a:gd name="T14" fmla="*/ 46 w 47"/>
                  <a:gd name="T15" fmla="*/ 51 h 61"/>
                  <a:gd name="T16" fmla="*/ 8 w 47"/>
                  <a:gd name="T17" fmla="*/ 49 h 61"/>
                  <a:gd name="T18" fmla="*/ 8 w 47"/>
                  <a:gd name="T19" fmla="*/ 0 h 61"/>
                  <a:gd name="T20" fmla="*/ 6 w 47"/>
                  <a:gd name="T21" fmla="*/ 2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61"/>
                  <a:gd name="T35" fmla="*/ 47 w 47"/>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61">
                    <a:moveTo>
                      <a:pt x="6" y="2"/>
                    </a:moveTo>
                    <a:lnTo>
                      <a:pt x="4" y="48"/>
                    </a:lnTo>
                    <a:lnTo>
                      <a:pt x="0" y="48"/>
                    </a:lnTo>
                    <a:lnTo>
                      <a:pt x="2" y="57"/>
                    </a:lnTo>
                    <a:lnTo>
                      <a:pt x="4" y="57"/>
                    </a:lnTo>
                    <a:lnTo>
                      <a:pt x="28" y="57"/>
                    </a:lnTo>
                    <a:lnTo>
                      <a:pt x="28" y="60"/>
                    </a:lnTo>
                    <a:lnTo>
                      <a:pt x="46" y="51"/>
                    </a:lnTo>
                    <a:lnTo>
                      <a:pt x="8" y="49"/>
                    </a:lnTo>
                    <a:lnTo>
                      <a:pt x="8" y="0"/>
                    </a:lnTo>
                    <a:lnTo>
                      <a:pt x="6" y="2"/>
                    </a:lnTo>
                  </a:path>
                </a:pathLst>
              </a:custGeom>
              <a:solidFill>
                <a:srgbClr val="EE0000"/>
              </a:solidFill>
              <a:ln w="12700" cap="rnd" cmpd="sng">
                <a:solidFill>
                  <a:srgbClr val="000000"/>
                </a:solidFill>
                <a:prstDash val="solid"/>
                <a:round/>
                <a:headEnd type="none" w="med" len="med"/>
                <a:tailEnd type="none" w="med" len="med"/>
              </a:ln>
            </p:spPr>
            <p:txBody>
              <a:bodyPr/>
              <a:lstStyle/>
              <a:p>
                <a:endParaRPr lang="en-US"/>
              </a:p>
            </p:txBody>
          </p:sp>
          <p:sp>
            <p:nvSpPr>
              <p:cNvPr id="134" name="Freeform 119"/>
              <p:cNvSpPr>
                <a:spLocks/>
              </p:cNvSpPr>
              <p:nvPr/>
            </p:nvSpPr>
            <p:spPr bwMode="auto">
              <a:xfrm>
                <a:off x="4883" y="2438"/>
                <a:ext cx="51" cy="56"/>
              </a:xfrm>
              <a:custGeom>
                <a:avLst/>
                <a:gdLst>
                  <a:gd name="T0" fmla="*/ 50 w 51"/>
                  <a:gd name="T1" fmla="*/ 3 h 56"/>
                  <a:gd name="T2" fmla="*/ 50 w 51"/>
                  <a:gd name="T3" fmla="*/ 21 h 56"/>
                  <a:gd name="T4" fmla="*/ 46 w 51"/>
                  <a:gd name="T5" fmla="*/ 24 h 56"/>
                  <a:gd name="T6" fmla="*/ 40 w 51"/>
                  <a:gd name="T7" fmla="*/ 14 h 56"/>
                  <a:gd name="T8" fmla="*/ 34 w 51"/>
                  <a:gd name="T9" fmla="*/ 13 h 56"/>
                  <a:gd name="T10" fmla="*/ 21 w 51"/>
                  <a:gd name="T11" fmla="*/ 0 h 56"/>
                  <a:gd name="T12" fmla="*/ 8 w 51"/>
                  <a:gd name="T13" fmla="*/ 6 h 56"/>
                  <a:gd name="T14" fmla="*/ 0 w 51"/>
                  <a:gd name="T15" fmla="*/ 17 h 56"/>
                  <a:gd name="T16" fmla="*/ 0 w 51"/>
                  <a:gd name="T17" fmla="*/ 49 h 56"/>
                  <a:gd name="T18" fmla="*/ 3 w 51"/>
                  <a:gd name="T19" fmla="*/ 52 h 56"/>
                  <a:gd name="T20" fmla="*/ 12 w 51"/>
                  <a:gd name="T21" fmla="*/ 45 h 56"/>
                  <a:gd name="T22" fmla="*/ 13 w 51"/>
                  <a:gd name="T23" fmla="*/ 55 h 56"/>
                  <a:gd name="T24" fmla="*/ 21 w 51"/>
                  <a:gd name="T25" fmla="*/ 47 h 56"/>
                  <a:gd name="T26" fmla="*/ 21 w 51"/>
                  <a:gd name="T27" fmla="*/ 35 h 56"/>
                  <a:gd name="T28" fmla="*/ 32 w 51"/>
                  <a:gd name="T29" fmla="*/ 11 h 56"/>
                  <a:gd name="T30" fmla="*/ 50 w 51"/>
                  <a:gd name="T31" fmla="*/ 3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56"/>
                  <a:gd name="T50" fmla="*/ 51 w 51"/>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56">
                    <a:moveTo>
                      <a:pt x="50" y="3"/>
                    </a:moveTo>
                    <a:lnTo>
                      <a:pt x="50" y="21"/>
                    </a:lnTo>
                    <a:lnTo>
                      <a:pt x="46" y="24"/>
                    </a:lnTo>
                    <a:lnTo>
                      <a:pt x="40" y="14"/>
                    </a:lnTo>
                    <a:lnTo>
                      <a:pt x="34" y="13"/>
                    </a:lnTo>
                    <a:lnTo>
                      <a:pt x="21" y="0"/>
                    </a:lnTo>
                    <a:lnTo>
                      <a:pt x="8" y="6"/>
                    </a:lnTo>
                    <a:lnTo>
                      <a:pt x="0" y="17"/>
                    </a:lnTo>
                    <a:lnTo>
                      <a:pt x="0" y="49"/>
                    </a:lnTo>
                    <a:lnTo>
                      <a:pt x="3" y="52"/>
                    </a:lnTo>
                    <a:lnTo>
                      <a:pt x="12" y="45"/>
                    </a:lnTo>
                    <a:lnTo>
                      <a:pt x="13" y="55"/>
                    </a:lnTo>
                    <a:lnTo>
                      <a:pt x="21" y="47"/>
                    </a:lnTo>
                    <a:lnTo>
                      <a:pt x="21" y="35"/>
                    </a:lnTo>
                    <a:lnTo>
                      <a:pt x="32" y="11"/>
                    </a:lnTo>
                    <a:lnTo>
                      <a:pt x="50" y="3"/>
                    </a:lnTo>
                  </a:path>
                </a:pathLst>
              </a:custGeom>
              <a:solidFill>
                <a:srgbClr val="880000"/>
              </a:solidFill>
              <a:ln w="12700" cap="rnd" cmpd="sng">
                <a:noFill/>
                <a:prstDash val="solid"/>
                <a:round/>
                <a:headEnd type="none" w="med" len="med"/>
                <a:tailEnd type="none" w="med" len="med"/>
              </a:ln>
            </p:spPr>
            <p:txBody>
              <a:bodyPr/>
              <a:lstStyle/>
              <a:p>
                <a:endParaRPr lang="en-US"/>
              </a:p>
            </p:txBody>
          </p:sp>
          <p:sp>
            <p:nvSpPr>
              <p:cNvPr id="135" name="Freeform 120"/>
              <p:cNvSpPr>
                <a:spLocks/>
              </p:cNvSpPr>
              <p:nvPr/>
            </p:nvSpPr>
            <p:spPr bwMode="auto">
              <a:xfrm>
                <a:off x="4883" y="2438"/>
                <a:ext cx="57" cy="62"/>
              </a:xfrm>
              <a:custGeom>
                <a:avLst/>
                <a:gdLst>
                  <a:gd name="T0" fmla="*/ 56 w 57"/>
                  <a:gd name="T1" fmla="*/ 3 h 62"/>
                  <a:gd name="T2" fmla="*/ 56 w 57"/>
                  <a:gd name="T3" fmla="*/ 23 h 62"/>
                  <a:gd name="T4" fmla="*/ 51 w 57"/>
                  <a:gd name="T5" fmla="*/ 27 h 62"/>
                  <a:gd name="T6" fmla="*/ 45 w 57"/>
                  <a:gd name="T7" fmla="*/ 16 h 62"/>
                  <a:gd name="T8" fmla="*/ 38 w 57"/>
                  <a:gd name="T9" fmla="*/ 14 h 62"/>
                  <a:gd name="T10" fmla="*/ 23 w 57"/>
                  <a:gd name="T11" fmla="*/ 0 h 62"/>
                  <a:gd name="T12" fmla="*/ 9 w 57"/>
                  <a:gd name="T13" fmla="*/ 7 h 62"/>
                  <a:gd name="T14" fmla="*/ 0 w 57"/>
                  <a:gd name="T15" fmla="*/ 19 h 62"/>
                  <a:gd name="T16" fmla="*/ 0 w 57"/>
                  <a:gd name="T17" fmla="*/ 54 h 62"/>
                  <a:gd name="T18" fmla="*/ 3 w 57"/>
                  <a:gd name="T19" fmla="*/ 58 h 62"/>
                  <a:gd name="T20" fmla="*/ 13 w 57"/>
                  <a:gd name="T21" fmla="*/ 50 h 62"/>
                  <a:gd name="T22" fmla="*/ 14 w 57"/>
                  <a:gd name="T23" fmla="*/ 61 h 62"/>
                  <a:gd name="T24" fmla="*/ 23 w 57"/>
                  <a:gd name="T25" fmla="*/ 52 h 62"/>
                  <a:gd name="T26" fmla="*/ 23 w 57"/>
                  <a:gd name="T27" fmla="*/ 39 h 62"/>
                  <a:gd name="T28" fmla="*/ 36 w 57"/>
                  <a:gd name="T29" fmla="*/ 12 h 62"/>
                  <a:gd name="T30" fmla="*/ 56 w 57"/>
                  <a:gd name="T31" fmla="*/ 3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
                  <a:gd name="T49" fmla="*/ 0 h 62"/>
                  <a:gd name="T50" fmla="*/ 57 w 57"/>
                  <a:gd name="T51" fmla="*/ 62 h 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 h="62">
                    <a:moveTo>
                      <a:pt x="56" y="3"/>
                    </a:moveTo>
                    <a:lnTo>
                      <a:pt x="56" y="23"/>
                    </a:lnTo>
                    <a:lnTo>
                      <a:pt x="51" y="27"/>
                    </a:lnTo>
                    <a:lnTo>
                      <a:pt x="45" y="16"/>
                    </a:lnTo>
                    <a:lnTo>
                      <a:pt x="38" y="14"/>
                    </a:lnTo>
                    <a:lnTo>
                      <a:pt x="23" y="0"/>
                    </a:lnTo>
                    <a:lnTo>
                      <a:pt x="9" y="7"/>
                    </a:lnTo>
                    <a:lnTo>
                      <a:pt x="0" y="19"/>
                    </a:lnTo>
                    <a:lnTo>
                      <a:pt x="0" y="54"/>
                    </a:lnTo>
                    <a:lnTo>
                      <a:pt x="3" y="58"/>
                    </a:lnTo>
                    <a:lnTo>
                      <a:pt x="13" y="50"/>
                    </a:lnTo>
                    <a:lnTo>
                      <a:pt x="14" y="61"/>
                    </a:lnTo>
                    <a:lnTo>
                      <a:pt x="23" y="52"/>
                    </a:lnTo>
                    <a:lnTo>
                      <a:pt x="23" y="39"/>
                    </a:lnTo>
                    <a:lnTo>
                      <a:pt x="36" y="12"/>
                    </a:lnTo>
                    <a:lnTo>
                      <a:pt x="56" y="3"/>
                    </a:lnTo>
                  </a:path>
                </a:pathLst>
              </a:custGeom>
              <a:solidFill>
                <a:srgbClr val="880000"/>
              </a:solidFill>
              <a:ln w="12700" cap="rnd" cmpd="sng">
                <a:solidFill>
                  <a:srgbClr val="880000"/>
                </a:solidFill>
                <a:prstDash val="solid"/>
                <a:round/>
                <a:headEnd type="none" w="med" len="med"/>
                <a:tailEnd type="none" w="med" len="med"/>
              </a:ln>
            </p:spPr>
            <p:txBody>
              <a:bodyPr/>
              <a:lstStyle/>
              <a:p>
                <a:endParaRPr lang="en-US"/>
              </a:p>
            </p:txBody>
          </p:sp>
          <p:sp>
            <p:nvSpPr>
              <p:cNvPr id="136" name="Freeform 121"/>
              <p:cNvSpPr>
                <a:spLocks/>
              </p:cNvSpPr>
              <p:nvPr/>
            </p:nvSpPr>
            <p:spPr bwMode="auto">
              <a:xfrm>
                <a:off x="4785" y="2472"/>
                <a:ext cx="39" cy="37"/>
              </a:xfrm>
              <a:custGeom>
                <a:avLst/>
                <a:gdLst>
                  <a:gd name="T0" fmla="*/ 34 w 39"/>
                  <a:gd name="T1" fmla="*/ 34 h 37"/>
                  <a:gd name="T2" fmla="*/ 31 w 39"/>
                  <a:gd name="T3" fmla="*/ 36 h 37"/>
                  <a:gd name="T4" fmla="*/ 23 w 39"/>
                  <a:gd name="T5" fmla="*/ 36 h 37"/>
                  <a:gd name="T6" fmla="*/ 18 w 39"/>
                  <a:gd name="T7" fmla="*/ 34 h 37"/>
                  <a:gd name="T8" fmla="*/ 14 w 39"/>
                  <a:gd name="T9" fmla="*/ 34 h 37"/>
                  <a:gd name="T10" fmla="*/ 9 w 39"/>
                  <a:gd name="T11" fmla="*/ 31 h 37"/>
                  <a:gd name="T12" fmla="*/ 5 w 39"/>
                  <a:gd name="T13" fmla="*/ 25 h 37"/>
                  <a:gd name="T14" fmla="*/ 2 w 39"/>
                  <a:gd name="T15" fmla="*/ 16 h 37"/>
                  <a:gd name="T16" fmla="*/ 0 w 39"/>
                  <a:gd name="T17" fmla="*/ 5 h 37"/>
                  <a:gd name="T18" fmla="*/ 0 w 39"/>
                  <a:gd name="T19" fmla="*/ 7 h 37"/>
                  <a:gd name="T20" fmla="*/ 0 w 39"/>
                  <a:gd name="T21" fmla="*/ 9 h 37"/>
                  <a:gd name="T22" fmla="*/ 0 w 39"/>
                  <a:gd name="T23" fmla="*/ 11 h 37"/>
                  <a:gd name="T24" fmla="*/ 0 w 39"/>
                  <a:gd name="T25" fmla="*/ 13 h 37"/>
                  <a:gd name="T26" fmla="*/ 0 w 39"/>
                  <a:gd name="T27" fmla="*/ 11 h 37"/>
                  <a:gd name="T28" fmla="*/ 0 w 39"/>
                  <a:gd name="T29" fmla="*/ 5 h 37"/>
                  <a:gd name="T30" fmla="*/ 0 w 39"/>
                  <a:gd name="T31" fmla="*/ 2 h 37"/>
                  <a:gd name="T32" fmla="*/ 0 w 39"/>
                  <a:gd name="T33" fmla="*/ 4 h 37"/>
                  <a:gd name="T34" fmla="*/ 0 w 39"/>
                  <a:gd name="T35" fmla="*/ 5 h 37"/>
                  <a:gd name="T36" fmla="*/ 0 w 39"/>
                  <a:gd name="T37" fmla="*/ 9 h 37"/>
                  <a:gd name="T38" fmla="*/ 0 w 39"/>
                  <a:gd name="T39" fmla="*/ 11 h 37"/>
                  <a:gd name="T40" fmla="*/ 0 w 39"/>
                  <a:gd name="T41" fmla="*/ 9 h 37"/>
                  <a:gd name="T42" fmla="*/ 0 w 39"/>
                  <a:gd name="T43" fmla="*/ 5 h 37"/>
                  <a:gd name="T44" fmla="*/ 0 w 39"/>
                  <a:gd name="T45" fmla="*/ 2 h 37"/>
                  <a:gd name="T46" fmla="*/ 2 w 39"/>
                  <a:gd name="T47" fmla="*/ 0 h 37"/>
                  <a:gd name="T48" fmla="*/ 5 w 39"/>
                  <a:gd name="T49" fmla="*/ 2 h 37"/>
                  <a:gd name="T50" fmla="*/ 9 w 39"/>
                  <a:gd name="T51" fmla="*/ 5 h 37"/>
                  <a:gd name="T52" fmla="*/ 13 w 39"/>
                  <a:gd name="T53" fmla="*/ 9 h 37"/>
                  <a:gd name="T54" fmla="*/ 16 w 39"/>
                  <a:gd name="T55" fmla="*/ 15 h 37"/>
                  <a:gd name="T56" fmla="*/ 20 w 39"/>
                  <a:gd name="T57" fmla="*/ 16 h 37"/>
                  <a:gd name="T58" fmla="*/ 23 w 39"/>
                  <a:gd name="T59" fmla="*/ 18 h 37"/>
                  <a:gd name="T60" fmla="*/ 25 w 39"/>
                  <a:gd name="T61" fmla="*/ 20 h 37"/>
                  <a:gd name="T62" fmla="*/ 27 w 39"/>
                  <a:gd name="T63" fmla="*/ 20 h 37"/>
                  <a:gd name="T64" fmla="*/ 31 w 39"/>
                  <a:gd name="T65" fmla="*/ 22 h 37"/>
                  <a:gd name="T66" fmla="*/ 34 w 39"/>
                  <a:gd name="T67" fmla="*/ 22 h 37"/>
                  <a:gd name="T68" fmla="*/ 36 w 39"/>
                  <a:gd name="T69" fmla="*/ 25 h 37"/>
                  <a:gd name="T70" fmla="*/ 38 w 39"/>
                  <a:gd name="T71" fmla="*/ 27 h 37"/>
                  <a:gd name="T72" fmla="*/ 38 w 39"/>
                  <a:gd name="T73" fmla="*/ 31 h 37"/>
                  <a:gd name="T74" fmla="*/ 34 w 39"/>
                  <a:gd name="T75" fmla="*/ 34 h 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
                  <a:gd name="T115" fmla="*/ 0 h 37"/>
                  <a:gd name="T116" fmla="*/ 39 w 39"/>
                  <a:gd name="T117" fmla="*/ 37 h 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 h="37">
                    <a:moveTo>
                      <a:pt x="34" y="34"/>
                    </a:moveTo>
                    <a:lnTo>
                      <a:pt x="31" y="36"/>
                    </a:lnTo>
                    <a:lnTo>
                      <a:pt x="23" y="36"/>
                    </a:lnTo>
                    <a:lnTo>
                      <a:pt x="18" y="34"/>
                    </a:lnTo>
                    <a:lnTo>
                      <a:pt x="14" y="34"/>
                    </a:lnTo>
                    <a:lnTo>
                      <a:pt x="9" y="31"/>
                    </a:lnTo>
                    <a:lnTo>
                      <a:pt x="5" y="25"/>
                    </a:lnTo>
                    <a:lnTo>
                      <a:pt x="2" y="16"/>
                    </a:lnTo>
                    <a:lnTo>
                      <a:pt x="0" y="5"/>
                    </a:lnTo>
                    <a:lnTo>
                      <a:pt x="0" y="7"/>
                    </a:lnTo>
                    <a:lnTo>
                      <a:pt x="0" y="9"/>
                    </a:lnTo>
                    <a:lnTo>
                      <a:pt x="0" y="11"/>
                    </a:lnTo>
                    <a:lnTo>
                      <a:pt x="0" y="13"/>
                    </a:lnTo>
                    <a:lnTo>
                      <a:pt x="0" y="11"/>
                    </a:lnTo>
                    <a:lnTo>
                      <a:pt x="0" y="5"/>
                    </a:lnTo>
                    <a:lnTo>
                      <a:pt x="0" y="2"/>
                    </a:lnTo>
                    <a:lnTo>
                      <a:pt x="0" y="4"/>
                    </a:lnTo>
                    <a:lnTo>
                      <a:pt x="0" y="5"/>
                    </a:lnTo>
                    <a:lnTo>
                      <a:pt x="0" y="9"/>
                    </a:lnTo>
                    <a:lnTo>
                      <a:pt x="0" y="11"/>
                    </a:lnTo>
                    <a:lnTo>
                      <a:pt x="0" y="9"/>
                    </a:lnTo>
                    <a:lnTo>
                      <a:pt x="0" y="5"/>
                    </a:lnTo>
                    <a:lnTo>
                      <a:pt x="0" y="2"/>
                    </a:lnTo>
                    <a:lnTo>
                      <a:pt x="2" y="0"/>
                    </a:lnTo>
                    <a:lnTo>
                      <a:pt x="5" y="2"/>
                    </a:lnTo>
                    <a:lnTo>
                      <a:pt x="9" y="5"/>
                    </a:lnTo>
                    <a:lnTo>
                      <a:pt x="13" y="9"/>
                    </a:lnTo>
                    <a:lnTo>
                      <a:pt x="16" y="15"/>
                    </a:lnTo>
                    <a:lnTo>
                      <a:pt x="20" y="16"/>
                    </a:lnTo>
                    <a:lnTo>
                      <a:pt x="23" y="18"/>
                    </a:lnTo>
                    <a:lnTo>
                      <a:pt x="25" y="20"/>
                    </a:lnTo>
                    <a:lnTo>
                      <a:pt x="27" y="20"/>
                    </a:lnTo>
                    <a:lnTo>
                      <a:pt x="31" y="22"/>
                    </a:lnTo>
                    <a:lnTo>
                      <a:pt x="34" y="22"/>
                    </a:lnTo>
                    <a:lnTo>
                      <a:pt x="36" y="25"/>
                    </a:lnTo>
                    <a:lnTo>
                      <a:pt x="38" y="27"/>
                    </a:lnTo>
                    <a:lnTo>
                      <a:pt x="38" y="31"/>
                    </a:lnTo>
                    <a:lnTo>
                      <a:pt x="34" y="34"/>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137" name="Freeform 122"/>
              <p:cNvSpPr>
                <a:spLocks/>
              </p:cNvSpPr>
              <p:nvPr/>
            </p:nvSpPr>
            <p:spPr bwMode="auto">
              <a:xfrm>
                <a:off x="4805" y="2448"/>
                <a:ext cx="24" cy="59"/>
              </a:xfrm>
              <a:custGeom>
                <a:avLst/>
                <a:gdLst>
                  <a:gd name="T0" fmla="*/ 23 w 24"/>
                  <a:gd name="T1" fmla="*/ 29 h 59"/>
                  <a:gd name="T2" fmla="*/ 23 w 24"/>
                  <a:gd name="T3" fmla="*/ 40 h 59"/>
                  <a:gd name="T4" fmla="*/ 22 w 24"/>
                  <a:gd name="T5" fmla="*/ 49 h 59"/>
                  <a:gd name="T6" fmla="*/ 18 w 24"/>
                  <a:gd name="T7" fmla="*/ 57 h 59"/>
                  <a:gd name="T8" fmla="*/ 14 w 24"/>
                  <a:gd name="T9" fmla="*/ 58 h 59"/>
                  <a:gd name="T10" fmla="*/ 9 w 24"/>
                  <a:gd name="T11" fmla="*/ 57 h 59"/>
                  <a:gd name="T12" fmla="*/ 5 w 24"/>
                  <a:gd name="T13" fmla="*/ 51 h 59"/>
                  <a:gd name="T14" fmla="*/ 2 w 24"/>
                  <a:gd name="T15" fmla="*/ 42 h 59"/>
                  <a:gd name="T16" fmla="*/ 0 w 24"/>
                  <a:gd name="T17" fmla="*/ 31 h 59"/>
                  <a:gd name="T18" fmla="*/ 0 w 24"/>
                  <a:gd name="T19" fmla="*/ 19 h 59"/>
                  <a:gd name="T20" fmla="*/ 2 w 24"/>
                  <a:gd name="T21" fmla="*/ 9 h 59"/>
                  <a:gd name="T22" fmla="*/ 5 w 24"/>
                  <a:gd name="T23" fmla="*/ 4 h 59"/>
                  <a:gd name="T24" fmla="*/ 11 w 24"/>
                  <a:gd name="T25" fmla="*/ 0 h 59"/>
                  <a:gd name="T26" fmla="*/ 14 w 24"/>
                  <a:gd name="T27" fmla="*/ 2 h 59"/>
                  <a:gd name="T28" fmla="*/ 20 w 24"/>
                  <a:gd name="T29" fmla="*/ 8 h 59"/>
                  <a:gd name="T30" fmla="*/ 23 w 24"/>
                  <a:gd name="T31" fmla="*/ 17 h 59"/>
                  <a:gd name="T32" fmla="*/ 23 w 24"/>
                  <a:gd name="T33" fmla="*/ 2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59"/>
                  <a:gd name="T53" fmla="*/ 24 w 24"/>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59">
                    <a:moveTo>
                      <a:pt x="23" y="29"/>
                    </a:moveTo>
                    <a:lnTo>
                      <a:pt x="23" y="40"/>
                    </a:lnTo>
                    <a:lnTo>
                      <a:pt x="22" y="49"/>
                    </a:lnTo>
                    <a:lnTo>
                      <a:pt x="18" y="57"/>
                    </a:lnTo>
                    <a:lnTo>
                      <a:pt x="14" y="58"/>
                    </a:lnTo>
                    <a:lnTo>
                      <a:pt x="9" y="57"/>
                    </a:lnTo>
                    <a:lnTo>
                      <a:pt x="5" y="51"/>
                    </a:lnTo>
                    <a:lnTo>
                      <a:pt x="2" y="42"/>
                    </a:lnTo>
                    <a:lnTo>
                      <a:pt x="0" y="31"/>
                    </a:lnTo>
                    <a:lnTo>
                      <a:pt x="0" y="19"/>
                    </a:lnTo>
                    <a:lnTo>
                      <a:pt x="2" y="9"/>
                    </a:lnTo>
                    <a:lnTo>
                      <a:pt x="5" y="4"/>
                    </a:lnTo>
                    <a:lnTo>
                      <a:pt x="11" y="0"/>
                    </a:lnTo>
                    <a:lnTo>
                      <a:pt x="14" y="2"/>
                    </a:lnTo>
                    <a:lnTo>
                      <a:pt x="20" y="8"/>
                    </a:lnTo>
                    <a:lnTo>
                      <a:pt x="23" y="17"/>
                    </a:lnTo>
                    <a:lnTo>
                      <a:pt x="23" y="29"/>
                    </a:lnTo>
                  </a:path>
                </a:pathLst>
              </a:custGeom>
              <a:solidFill>
                <a:srgbClr val="222222"/>
              </a:solidFill>
              <a:ln w="12700" cap="rnd" cmpd="sng">
                <a:solidFill>
                  <a:srgbClr val="222222"/>
                </a:solidFill>
                <a:prstDash val="solid"/>
                <a:round/>
                <a:headEnd type="none" w="med" len="med"/>
                <a:tailEnd type="none" w="med" len="med"/>
              </a:ln>
            </p:spPr>
            <p:txBody>
              <a:bodyPr/>
              <a:lstStyle/>
              <a:p>
                <a:endParaRPr lang="en-US"/>
              </a:p>
            </p:txBody>
          </p:sp>
          <p:sp>
            <p:nvSpPr>
              <p:cNvPr id="138" name="Freeform 123"/>
              <p:cNvSpPr>
                <a:spLocks/>
              </p:cNvSpPr>
              <p:nvPr/>
            </p:nvSpPr>
            <p:spPr bwMode="auto">
              <a:xfrm>
                <a:off x="4739" y="2467"/>
                <a:ext cx="142" cy="34"/>
              </a:xfrm>
              <a:custGeom>
                <a:avLst/>
                <a:gdLst>
                  <a:gd name="T0" fmla="*/ 8 w 142"/>
                  <a:gd name="T1" fmla="*/ 0 h 34"/>
                  <a:gd name="T2" fmla="*/ 138 w 142"/>
                  <a:gd name="T3" fmla="*/ 10 h 34"/>
                  <a:gd name="T4" fmla="*/ 138 w 142"/>
                  <a:gd name="T5" fmla="*/ 21 h 34"/>
                  <a:gd name="T6" fmla="*/ 141 w 142"/>
                  <a:gd name="T7" fmla="*/ 25 h 34"/>
                  <a:gd name="T8" fmla="*/ 136 w 142"/>
                  <a:gd name="T9" fmla="*/ 29 h 34"/>
                  <a:gd name="T10" fmla="*/ 141 w 142"/>
                  <a:gd name="T11" fmla="*/ 33 h 34"/>
                  <a:gd name="T12" fmla="*/ 74 w 142"/>
                  <a:gd name="T13" fmla="*/ 29 h 34"/>
                  <a:gd name="T14" fmla="*/ 61 w 142"/>
                  <a:gd name="T15" fmla="*/ 21 h 34"/>
                  <a:gd name="T16" fmla="*/ 47 w 142"/>
                  <a:gd name="T17" fmla="*/ 23 h 34"/>
                  <a:gd name="T18" fmla="*/ 37 w 142"/>
                  <a:gd name="T19" fmla="*/ 21 h 34"/>
                  <a:gd name="T20" fmla="*/ 0 w 142"/>
                  <a:gd name="T21" fmla="*/ 12 h 34"/>
                  <a:gd name="T22" fmla="*/ 0 w 142"/>
                  <a:gd name="T23" fmla="*/ 3 h 34"/>
                  <a:gd name="T24" fmla="*/ 8 w 142"/>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34"/>
                  <a:gd name="T41" fmla="*/ 142 w 142"/>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34">
                    <a:moveTo>
                      <a:pt x="8" y="0"/>
                    </a:moveTo>
                    <a:lnTo>
                      <a:pt x="138" y="10"/>
                    </a:lnTo>
                    <a:lnTo>
                      <a:pt x="138" y="21"/>
                    </a:lnTo>
                    <a:lnTo>
                      <a:pt x="141" y="25"/>
                    </a:lnTo>
                    <a:lnTo>
                      <a:pt x="136" y="29"/>
                    </a:lnTo>
                    <a:lnTo>
                      <a:pt x="141" y="33"/>
                    </a:lnTo>
                    <a:lnTo>
                      <a:pt x="74" y="29"/>
                    </a:lnTo>
                    <a:lnTo>
                      <a:pt x="61" y="21"/>
                    </a:lnTo>
                    <a:lnTo>
                      <a:pt x="47" y="23"/>
                    </a:lnTo>
                    <a:lnTo>
                      <a:pt x="37" y="21"/>
                    </a:lnTo>
                    <a:lnTo>
                      <a:pt x="0" y="12"/>
                    </a:lnTo>
                    <a:lnTo>
                      <a:pt x="0" y="3"/>
                    </a:lnTo>
                    <a:lnTo>
                      <a:pt x="8" y="0"/>
                    </a:lnTo>
                  </a:path>
                </a:pathLst>
              </a:custGeom>
              <a:solidFill>
                <a:srgbClr val="880000"/>
              </a:solidFill>
              <a:ln w="12700" cap="rnd" cmpd="sng">
                <a:noFill/>
                <a:prstDash val="solid"/>
                <a:round/>
                <a:headEnd type="none" w="med" len="med"/>
                <a:tailEnd type="none" w="med" len="med"/>
              </a:ln>
            </p:spPr>
            <p:txBody>
              <a:bodyPr/>
              <a:lstStyle/>
              <a:p>
                <a:endParaRPr lang="en-US"/>
              </a:p>
            </p:txBody>
          </p:sp>
          <p:sp>
            <p:nvSpPr>
              <p:cNvPr id="139" name="Freeform 124"/>
              <p:cNvSpPr>
                <a:spLocks/>
              </p:cNvSpPr>
              <p:nvPr/>
            </p:nvSpPr>
            <p:spPr bwMode="auto">
              <a:xfrm>
                <a:off x="4739" y="2467"/>
                <a:ext cx="148" cy="40"/>
              </a:xfrm>
              <a:custGeom>
                <a:avLst/>
                <a:gdLst>
                  <a:gd name="T0" fmla="*/ 8 w 148"/>
                  <a:gd name="T1" fmla="*/ 0 h 40"/>
                  <a:gd name="T2" fmla="*/ 144 w 148"/>
                  <a:gd name="T3" fmla="*/ 12 h 40"/>
                  <a:gd name="T4" fmla="*/ 144 w 148"/>
                  <a:gd name="T5" fmla="*/ 25 h 40"/>
                  <a:gd name="T6" fmla="*/ 147 w 148"/>
                  <a:gd name="T7" fmla="*/ 29 h 40"/>
                  <a:gd name="T8" fmla="*/ 142 w 148"/>
                  <a:gd name="T9" fmla="*/ 34 h 40"/>
                  <a:gd name="T10" fmla="*/ 147 w 148"/>
                  <a:gd name="T11" fmla="*/ 39 h 40"/>
                  <a:gd name="T12" fmla="*/ 77 w 148"/>
                  <a:gd name="T13" fmla="*/ 34 h 40"/>
                  <a:gd name="T14" fmla="*/ 64 w 148"/>
                  <a:gd name="T15" fmla="*/ 25 h 40"/>
                  <a:gd name="T16" fmla="*/ 49 w 148"/>
                  <a:gd name="T17" fmla="*/ 27 h 40"/>
                  <a:gd name="T18" fmla="*/ 39 w 148"/>
                  <a:gd name="T19" fmla="*/ 25 h 40"/>
                  <a:gd name="T20" fmla="*/ 0 w 148"/>
                  <a:gd name="T21" fmla="*/ 14 h 40"/>
                  <a:gd name="T22" fmla="*/ 0 w 148"/>
                  <a:gd name="T23" fmla="*/ 3 h 40"/>
                  <a:gd name="T24" fmla="*/ 8 w 148"/>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
                  <a:gd name="T40" fmla="*/ 0 h 40"/>
                  <a:gd name="T41" fmla="*/ 148 w 148"/>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 h="40">
                    <a:moveTo>
                      <a:pt x="8" y="0"/>
                    </a:moveTo>
                    <a:lnTo>
                      <a:pt x="144" y="12"/>
                    </a:lnTo>
                    <a:lnTo>
                      <a:pt x="144" y="25"/>
                    </a:lnTo>
                    <a:lnTo>
                      <a:pt x="147" y="29"/>
                    </a:lnTo>
                    <a:lnTo>
                      <a:pt x="142" y="34"/>
                    </a:lnTo>
                    <a:lnTo>
                      <a:pt x="147" y="39"/>
                    </a:lnTo>
                    <a:lnTo>
                      <a:pt x="77" y="34"/>
                    </a:lnTo>
                    <a:lnTo>
                      <a:pt x="64" y="25"/>
                    </a:lnTo>
                    <a:lnTo>
                      <a:pt x="49" y="27"/>
                    </a:lnTo>
                    <a:lnTo>
                      <a:pt x="39" y="25"/>
                    </a:lnTo>
                    <a:lnTo>
                      <a:pt x="0" y="14"/>
                    </a:lnTo>
                    <a:lnTo>
                      <a:pt x="0" y="3"/>
                    </a:lnTo>
                    <a:lnTo>
                      <a:pt x="8" y="0"/>
                    </a:lnTo>
                  </a:path>
                </a:pathLst>
              </a:custGeom>
              <a:solidFill>
                <a:srgbClr val="880000"/>
              </a:solidFill>
              <a:ln w="12700" cap="rnd" cmpd="sng">
                <a:solidFill>
                  <a:srgbClr val="000000"/>
                </a:solidFill>
                <a:prstDash val="solid"/>
                <a:round/>
                <a:headEnd type="none" w="med" len="med"/>
                <a:tailEnd type="none" w="med" len="med"/>
              </a:ln>
            </p:spPr>
            <p:txBody>
              <a:bodyPr/>
              <a:lstStyle/>
              <a:p>
                <a:endParaRPr lang="en-US"/>
              </a:p>
            </p:txBody>
          </p:sp>
          <p:sp>
            <p:nvSpPr>
              <p:cNvPr id="140" name="Freeform 125"/>
              <p:cNvSpPr>
                <a:spLocks/>
              </p:cNvSpPr>
              <p:nvPr/>
            </p:nvSpPr>
            <p:spPr bwMode="auto">
              <a:xfrm>
                <a:off x="4743" y="2383"/>
                <a:ext cx="149" cy="91"/>
              </a:xfrm>
              <a:custGeom>
                <a:avLst/>
                <a:gdLst>
                  <a:gd name="T0" fmla="*/ 148 w 149"/>
                  <a:gd name="T1" fmla="*/ 15 h 91"/>
                  <a:gd name="T2" fmla="*/ 148 w 149"/>
                  <a:gd name="T3" fmla="*/ 10 h 91"/>
                  <a:gd name="T4" fmla="*/ 128 w 149"/>
                  <a:gd name="T5" fmla="*/ 8 h 91"/>
                  <a:gd name="T6" fmla="*/ 128 w 149"/>
                  <a:gd name="T7" fmla="*/ 0 h 91"/>
                  <a:gd name="T8" fmla="*/ 73 w 149"/>
                  <a:gd name="T9" fmla="*/ 14 h 91"/>
                  <a:gd name="T10" fmla="*/ 56 w 149"/>
                  <a:gd name="T11" fmla="*/ 19 h 91"/>
                  <a:gd name="T12" fmla="*/ 40 w 149"/>
                  <a:gd name="T13" fmla="*/ 29 h 91"/>
                  <a:gd name="T14" fmla="*/ 11 w 149"/>
                  <a:gd name="T15" fmla="*/ 27 h 91"/>
                  <a:gd name="T16" fmla="*/ 7 w 149"/>
                  <a:gd name="T17" fmla="*/ 54 h 91"/>
                  <a:gd name="T18" fmla="*/ 4 w 149"/>
                  <a:gd name="T19" fmla="*/ 58 h 91"/>
                  <a:gd name="T20" fmla="*/ 4 w 149"/>
                  <a:gd name="T21" fmla="*/ 79 h 91"/>
                  <a:gd name="T22" fmla="*/ 0 w 149"/>
                  <a:gd name="T23" fmla="*/ 80 h 91"/>
                  <a:gd name="T24" fmla="*/ 96 w 149"/>
                  <a:gd name="T25" fmla="*/ 90 h 91"/>
                  <a:gd name="T26" fmla="*/ 100 w 149"/>
                  <a:gd name="T27" fmla="*/ 88 h 91"/>
                  <a:gd name="T28" fmla="*/ 136 w 149"/>
                  <a:gd name="T29" fmla="*/ 90 h 91"/>
                  <a:gd name="T30" fmla="*/ 136 w 149"/>
                  <a:gd name="T31" fmla="*/ 68 h 91"/>
                  <a:gd name="T32" fmla="*/ 137 w 149"/>
                  <a:gd name="T33" fmla="*/ 65 h 91"/>
                  <a:gd name="T34" fmla="*/ 135 w 149"/>
                  <a:gd name="T35" fmla="*/ 34 h 91"/>
                  <a:gd name="T36" fmla="*/ 148 w 149"/>
                  <a:gd name="T37" fmla="*/ 15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
                  <a:gd name="T58" fmla="*/ 0 h 91"/>
                  <a:gd name="T59" fmla="*/ 149 w 149"/>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 h="91">
                    <a:moveTo>
                      <a:pt x="148" y="15"/>
                    </a:moveTo>
                    <a:lnTo>
                      <a:pt x="148" y="10"/>
                    </a:lnTo>
                    <a:lnTo>
                      <a:pt x="128" y="8"/>
                    </a:lnTo>
                    <a:lnTo>
                      <a:pt x="128" y="0"/>
                    </a:lnTo>
                    <a:lnTo>
                      <a:pt x="73" y="14"/>
                    </a:lnTo>
                    <a:lnTo>
                      <a:pt x="56" y="19"/>
                    </a:lnTo>
                    <a:lnTo>
                      <a:pt x="40" y="29"/>
                    </a:lnTo>
                    <a:lnTo>
                      <a:pt x="11" y="27"/>
                    </a:lnTo>
                    <a:lnTo>
                      <a:pt x="7" y="54"/>
                    </a:lnTo>
                    <a:lnTo>
                      <a:pt x="4" y="58"/>
                    </a:lnTo>
                    <a:lnTo>
                      <a:pt x="4" y="79"/>
                    </a:lnTo>
                    <a:lnTo>
                      <a:pt x="0" y="80"/>
                    </a:lnTo>
                    <a:lnTo>
                      <a:pt x="96" y="90"/>
                    </a:lnTo>
                    <a:lnTo>
                      <a:pt x="100" y="88"/>
                    </a:lnTo>
                    <a:lnTo>
                      <a:pt x="136" y="90"/>
                    </a:lnTo>
                    <a:lnTo>
                      <a:pt x="136" y="68"/>
                    </a:lnTo>
                    <a:lnTo>
                      <a:pt x="137" y="65"/>
                    </a:lnTo>
                    <a:lnTo>
                      <a:pt x="135" y="34"/>
                    </a:lnTo>
                    <a:lnTo>
                      <a:pt x="148" y="15"/>
                    </a:lnTo>
                  </a:path>
                </a:pathLst>
              </a:custGeom>
              <a:solidFill>
                <a:srgbClr val="BB0000"/>
              </a:solidFill>
              <a:ln w="12700" cap="rnd" cmpd="sng">
                <a:noFill/>
                <a:prstDash val="solid"/>
                <a:round/>
                <a:headEnd type="none" w="med" len="med"/>
                <a:tailEnd type="none" w="med" len="med"/>
              </a:ln>
            </p:spPr>
            <p:txBody>
              <a:bodyPr/>
              <a:lstStyle/>
              <a:p>
                <a:endParaRPr lang="en-US"/>
              </a:p>
            </p:txBody>
          </p:sp>
          <p:sp>
            <p:nvSpPr>
              <p:cNvPr id="141" name="Freeform 126"/>
              <p:cNvSpPr>
                <a:spLocks/>
              </p:cNvSpPr>
              <p:nvPr/>
            </p:nvSpPr>
            <p:spPr bwMode="auto">
              <a:xfrm>
                <a:off x="4743" y="2383"/>
                <a:ext cx="155" cy="97"/>
              </a:xfrm>
              <a:custGeom>
                <a:avLst/>
                <a:gdLst>
                  <a:gd name="T0" fmla="*/ 154 w 155"/>
                  <a:gd name="T1" fmla="*/ 16 h 97"/>
                  <a:gd name="T2" fmla="*/ 154 w 155"/>
                  <a:gd name="T3" fmla="*/ 11 h 97"/>
                  <a:gd name="T4" fmla="*/ 133 w 155"/>
                  <a:gd name="T5" fmla="*/ 9 h 97"/>
                  <a:gd name="T6" fmla="*/ 133 w 155"/>
                  <a:gd name="T7" fmla="*/ 0 h 97"/>
                  <a:gd name="T8" fmla="*/ 76 w 155"/>
                  <a:gd name="T9" fmla="*/ 15 h 97"/>
                  <a:gd name="T10" fmla="*/ 58 w 155"/>
                  <a:gd name="T11" fmla="*/ 20 h 97"/>
                  <a:gd name="T12" fmla="*/ 42 w 155"/>
                  <a:gd name="T13" fmla="*/ 31 h 97"/>
                  <a:gd name="T14" fmla="*/ 11 w 155"/>
                  <a:gd name="T15" fmla="*/ 29 h 97"/>
                  <a:gd name="T16" fmla="*/ 7 w 155"/>
                  <a:gd name="T17" fmla="*/ 58 h 97"/>
                  <a:gd name="T18" fmla="*/ 4 w 155"/>
                  <a:gd name="T19" fmla="*/ 62 h 97"/>
                  <a:gd name="T20" fmla="*/ 4 w 155"/>
                  <a:gd name="T21" fmla="*/ 84 h 97"/>
                  <a:gd name="T22" fmla="*/ 0 w 155"/>
                  <a:gd name="T23" fmla="*/ 85 h 97"/>
                  <a:gd name="T24" fmla="*/ 100 w 155"/>
                  <a:gd name="T25" fmla="*/ 96 h 97"/>
                  <a:gd name="T26" fmla="*/ 104 w 155"/>
                  <a:gd name="T27" fmla="*/ 94 h 97"/>
                  <a:gd name="T28" fmla="*/ 142 w 155"/>
                  <a:gd name="T29" fmla="*/ 96 h 97"/>
                  <a:gd name="T30" fmla="*/ 142 w 155"/>
                  <a:gd name="T31" fmla="*/ 73 h 97"/>
                  <a:gd name="T32" fmla="*/ 143 w 155"/>
                  <a:gd name="T33" fmla="*/ 69 h 97"/>
                  <a:gd name="T34" fmla="*/ 140 w 155"/>
                  <a:gd name="T35" fmla="*/ 36 h 97"/>
                  <a:gd name="T36" fmla="*/ 154 w 155"/>
                  <a:gd name="T37" fmla="*/ 16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5"/>
                  <a:gd name="T58" fmla="*/ 0 h 97"/>
                  <a:gd name="T59" fmla="*/ 155 w 155"/>
                  <a:gd name="T60" fmla="*/ 97 h 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5" h="97">
                    <a:moveTo>
                      <a:pt x="154" y="16"/>
                    </a:moveTo>
                    <a:lnTo>
                      <a:pt x="154" y="11"/>
                    </a:lnTo>
                    <a:lnTo>
                      <a:pt x="133" y="9"/>
                    </a:lnTo>
                    <a:lnTo>
                      <a:pt x="133" y="0"/>
                    </a:lnTo>
                    <a:lnTo>
                      <a:pt x="76" y="15"/>
                    </a:lnTo>
                    <a:lnTo>
                      <a:pt x="58" y="20"/>
                    </a:lnTo>
                    <a:lnTo>
                      <a:pt x="42" y="31"/>
                    </a:lnTo>
                    <a:lnTo>
                      <a:pt x="11" y="29"/>
                    </a:lnTo>
                    <a:lnTo>
                      <a:pt x="7" y="58"/>
                    </a:lnTo>
                    <a:lnTo>
                      <a:pt x="4" y="62"/>
                    </a:lnTo>
                    <a:lnTo>
                      <a:pt x="4" y="84"/>
                    </a:lnTo>
                    <a:lnTo>
                      <a:pt x="0" y="85"/>
                    </a:lnTo>
                    <a:lnTo>
                      <a:pt x="100" y="96"/>
                    </a:lnTo>
                    <a:lnTo>
                      <a:pt x="104" y="94"/>
                    </a:lnTo>
                    <a:lnTo>
                      <a:pt x="142" y="96"/>
                    </a:lnTo>
                    <a:lnTo>
                      <a:pt x="142" y="73"/>
                    </a:lnTo>
                    <a:lnTo>
                      <a:pt x="143" y="69"/>
                    </a:lnTo>
                    <a:lnTo>
                      <a:pt x="140" y="36"/>
                    </a:lnTo>
                    <a:lnTo>
                      <a:pt x="154" y="16"/>
                    </a:lnTo>
                  </a:path>
                </a:pathLst>
              </a:custGeom>
              <a:solidFill>
                <a:srgbClr val="BB0000"/>
              </a:solidFill>
              <a:ln w="12700" cap="rnd" cmpd="sng">
                <a:solidFill>
                  <a:srgbClr val="000000"/>
                </a:solidFill>
                <a:prstDash val="solid"/>
                <a:round/>
                <a:headEnd type="none" w="med" len="med"/>
                <a:tailEnd type="none" w="med" len="med"/>
              </a:ln>
            </p:spPr>
            <p:txBody>
              <a:bodyPr/>
              <a:lstStyle/>
              <a:p>
                <a:endParaRPr lang="en-US"/>
              </a:p>
            </p:txBody>
          </p:sp>
          <p:sp>
            <p:nvSpPr>
              <p:cNvPr id="142" name="Freeform 127"/>
              <p:cNvSpPr>
                <a:spLocks/>
              </p:cNvSpPr>
              <p:nvPr/>
            </p:nvSpPr>
            <p:spPr bwMode="auto">
              <a:xfrm>
                <a:off x="4752" y="2381"/>
                <a:ext cx="117" cy="28"/>
              </a:xfrm>
              <a:custGeom>
                <a:avLst/>
                <a:gdLst>
                  <a:gd name="T0" fmla="*/ 29 w 117"/>
                  <a:gd name="T1" fmla="*/ 27 h 28"/>
                  <a:gd name="T2" fmla="*/ 47 w 117"/>
                  <a:gd name="T3" fmla="*/ 20 h 28"/>
                  <a:gd name="T4" fmla="*/ 64 w 117"/>
                  <a:gd name="T5" fmla="*/ 14 h 28"/>
                  <a:gd name="T6" fmla="*/ 69 w 117"/>
                  <a:gd name="T7" fmla="*/ 14 h 28"/>
                  <a:gd name="T8" fmla="*/ 102 w 117"/>
                  <a:gd name="T9" fmla="*/ 7 h 28"/>
                  <a:gd name="T10" fmla="*/ 107 w 117"/>
                  <a:gd name="T11" fmla="*/ 3 h 28"/>
                  <a:gd name="T12" fmla="*/ 116 w 117"/>
                  <a:gd name="T13" fmla="*/ 2 h 28"/>
                  <a:gd name="T14" fmla="*/ 109 w 117"/>
                  <a:gd name="T15" fmla="*/ 0 h 28"/>
                  <a:gd name="T16" fmla="*/ 97 w 117"/>
                  <a:gd name="T17" fmla="*/ 3 h 28"/>
                  <a:gd name="T18" fmla="*/ 93 w 117"/>
                  <a:gd name="T19" fmla="*/ 7 h 28"/>
                  <a:gd name="T20" fmla="*/ 62 w 117"/>
                  <a:gd name="T21" fmla="*/ 12 h 28"/>
                  <a:gd name="T22" fmla="*/ 47 w 117"/>
                  <a:gd name="T23" fmla="*/ 11 h 28"/>
                  <a:gd name="T24" fmla="*/ 0 w 117"/>
                  <a:gd name="T25" fmla="*/ 25 h 28"/>
                  <a:gd name="T26" fmla="*/ 29 w 117"/>
                  <a:gd name="T27" fmla="*/ 27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7"/>
                  <a:gd name="T43" fmla="*/ 0 h 28"/>
                  <a:gd name="T44" fmla="*/ 117 w 117"/>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7" h="28">
                    <a:moveTo>
                      <a:pt x="29" y="27"/>
                    </a:moveTo>
                    <a:lnTo>
                      <a:pt x="47" y="20"/>
                    </a:lnTo>
                    <a:lnTo>
                      <a:pt x="64" y="14"/>
                    </a:lnTo>
                    <a:lnTo>
                      <a:pt x="69" y="14"/>
                    </a:lnTo>
                    <a:lnTo>
                      <a:pt x="102" y="7"/>
                    </a:lnTo>
                    <a:lnTo>
                      <a:pt x="107" y="3"/>
                    </a:lnTo>
                    <a:lnTo>
                      <a:pt x="116" y="2"/>
                    </a:lnTo>
                    <a:lnTo>
                      <a:pt x="109" y="0"/>
                    </a:lnTo>
                    <a:lnTo>
                      <a:pt x="97" y="3"/>
                    </a:lnTo>
                    <a:lnTo>
                      <a:pt x="93" y="7"/>
                    </a:lnTo>
                    <a:lnTo>
                      <a:pt x="62" y="12"/>
                    </a:lnTo>
                    <a:lnTo>
                      <a:pt x="47" y="11"/>
                    </a:lnTo>
                    <a:lnTo>
                      <a:pt x="0" y="25"/>
                    </a:lnTo>
                    <a:lnTo>
                      <a:pt x="29" y="27"/>
                    </a:lnTo>
                  </a:path>
                </a:pathLst>
              </a:custGeom>
              <a:solidFill>
                <a:srgbClr val="EE0000"/>
              </a:solidFill>
              <a:ln w="12700" cap="rnd" cmpd="sng">
                <a:noFill/>
                <a:prstDash val="solid"/>
                <a:round/>
                <a:headEnd type="none" w="med" len="med"/>
                <a:tailEnd type="none" w="med" len="med"/>
              </a:ln>
            </p:spPr>
            <p:txBody>
              <a:bodyPr/>
              <a:lstStyle/>
              <a:p>
                <a:endParaRPr lang="en-US"/>
              </a:p>
            </p:txBody>
          </p:sp>
          <p:sp>
            <p:nvSpPr>
              <p:cNvPr id="143" name="Freeform 128"/>
              <p:cNvSpPr>
                <a:spLocks/>
              </p:cNvSpPr>
              <p:nvPr/>
            </p:nvSpPr>
            <p:spPr bwMode="auto">
              <a:xfrm>
                <a:off x="4752" y="2381"/>
                <a:ext cx="123" cy="34"/>
              </a:xfrm>
              <a:custGeom>
                <a:avLst/>
                <a:gdLst>
                  <a:gd name="T0" fmla="*/ 31 w 123"/>
                  <a:gd name="T1" fmla="*/ 33 h 34"/>
                  <a:gd name="T2" fmla="*/ 49 w 123"/>
                  <a:gd name="T3" fmla="*/ 24 h 34"/>
                  <a:gd name="T4" fmla="*/ 67 w 123"/>
                  <a:gd name="T5" fmla="*/ 17 h 34"/>
                  <a:gd name="T6" fmla="*/ 73 w 123"/>
                  <a:gd name="T7" fmla="*/ 17 h 34"/>
                  <a:gd name="T8" fmla="*/ 107 w 123"/>
                  <a:gd name="T9" fmla="*/ 8 h 34"/>
                  <a:gd name="T10" fmla="*/ 113 w 123"/>
                  <a:gd name="T11" fmla="*/ 4 h 34"/>
                  <a:gd name="T12" fmla="*/ 122 w 123"/>
                  <a:gd name="T13" fmla="*/ 2 h 34"/>
                  <a:gd name="T14" fmla="*/ 115 w 123"/>
                  <a:gd name="T15" fmla="*/ 0 h 34"/>
                  <a:gd name="T16" fmla="*/ 102 w 123"/>
                  <a:gd name="T17" fmla="*/ 4 h 34"/>
                  <a:gd name="T18" fmla="*/ 98 w 123"/>
                  <a:gd name="T19" fmla="*/ 8 h 34"/>
                  <a:gd name="T20" fmla="*/ 65 w 123"/>
                  <a:gd name="T21" fmla="*/ 15 h 34"/>
                  <a:gd name="T22" fmla="*/ 49 w 123"/>
                  <a:gd name="T23" fmla="*/ 13 h 34"/>
                  <a:gd name="T24" fmla="*/ 0 w 123"/>
                  <a:gd name="T25" fmla="*/ 31 h 34"/>
                  <a:gd name="T26" fmla="*/ 31 w 123"/>
                  <a:gd name="T27" fmla="*/ 33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3"/>
                  <a:gd name="T43" fmla="*/ 0 h 34"/>
                  <a:gd name="T44" fmla="*/ 123 w 123"/>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3" h="34">
                    <a:moveTo>
                      <a:pt x="31" y="33"/>
                    </a:moveTo>
                    <a:lnTo>
                      <a:pt x="49" y="24"/>
                    </a:lnTo>
                    <a:lnTo>
                      <a:pt x="67" y="17"/>
                    </a:lnTo>
                    <a:lnTo>
                      <a:pt x="73" y="17"/>
                    </a:lnTo>
                    <a:lnTo>
                      <a:pt x="107" y="8"/>
                    </a:lnTo>
                    <a:lnTo>
                      <a:pt x="113" y="4"/>
                    </a:lnTo>
                    <a:lnTo>
                      <a:pt x="122" y="2"/>
                    </a:lnTo>
                    <a:lnTo>
                      <a:pt x="115" y="0"/>
                    </a:lnTo>
                    <a:lnTo>
                      <a:pt x="102" y="4"/>
                    </a:lnTo>
                    <a:lnTo>
                      <a:pt x="98" y="8"/>
                    </a:lnTo>
                    <a:lnTo>
                      <a:pt x="65" y="15"/>
                    </a:lnTo>
                    <a:lnTo>
                      <a:pt x="49" y="13"/>
                    </a:lnTo>
                    <a:lnTo>
                      <a:pt x="0" y="31"/>
                    </a:lnTo>
                    <a:lnTo>
                      <a:pt x="31" y="33"/>
                    </a:lnTo>
                  </a:path>
                </a:pathLst>
              </a:custGeom>
              <a:solidFill>
                <a:srgbClr val="EE0000"/>
              </a:solidFill>
              <a:ln w="12700" cap="rnd" cmpd="sng">
                <a:solidFill>
                  <a:srgbClr val="000000"/>
                </a:solidFill>
                <a:prstDash val="solid"/>
                <a:round/>
                <a:headEnd type="none" w="med" len="med"/>
                <a:tailEnd type="none" w="med" len="med"/>
              </a:ln>
            </p:spPr>
            <p:txBody>
              <a:bodyPr/>
              <a:lstStyle/>
              <a:p>
                <a:endParaRPr lang="en-US"/>
              </a:p>
            </p:txBody>
          </p:sp>
          <p:sp>
            <p:nvSpPr>
              <p:cNvPr id="144" name="Freeform 129"/>
              <p:cNvSpPr>
                <a:spLocks/>
              </p:cNvSpPr>
              <p:nvPr/>
            </p:nvSpPr>
            <p:spPr bwMode="auto">
              <a:xfrm>
                <a:off x="4879" y="2490"/>
                <a:ext cx="13" cy="11"/>
              </a:xfrm>
              <a:custGeom>
                <a:avLst/>
                <a:gdLst>
                  <a:gd name="T0" fmla="*/ 11 w 13"/>
                  <a:gd name="T1" fmla="*/ 0 h 11"/>
                  <a:gd name="T2" fmla="*/ 4 w 13"/>
                  <a:gd name="T3" fmla="*/ 3 h 11"/>
                  <a:gd name="T4" fmla="*/ 0 w 13"/>
                  <a:gd name="T5" fmla="*/ 8 h 11"/>
                  <a:gd name="T6" fmla="*/ 5 w 13"/>
                  <a:gd name="T7" fmla="*/ 10 h 11"/>
                  <a:gd name="T8" fmla="*/ 9 w 13"/>
                  <a:gd name="T9" fmla="*/ 8 h 11"/>
                  <a:gd name="T10" fmla="*/ 9 w 13"/>
                  <a:gd name="T11" fmla="*/ 3 h 11"/>
                  <a:gd name="T12" fmla="*/ 12 w 13"/>
                  <a:gd name="T13" fmla="*/ 4 h 11"/>
                  <a:gd name="T14" fmla="*/ 11 w 1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1"/>
                  <a:gd name="T26" fmla="*/ 13 w 1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1">
                    <a:moveTo>
                      <a:pt x="11" y="0"/>
                    </a:moveTo>
                    <a:lnTo>
                      <a:pt x="4" y="3"/>
                    </a:lnTo>
                    <a:lnTo>
                      <a:pt x="0" y="8"/>
                    </a:lnTo>
                    <a:lnTo>
                      <a:pt x="5" y="10"/>
                    </a:lnTo>
                    <a:lnTo>
                      <a:pt x="9" y="8"/>
                    </a:lnTo>
                    <a:lnTo>
                      <a:pt x="9" y="3"/>
                    </a:lnTo>
                    <a:lnTo>
                      <a:pt x="12" y="4"/>
                    </a:lnTo>
                    <a:lnTo>
                      <a:pt x="11"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45" name="Freeform 130"/>
              <p:cNvSpPr>
                <a:spLocks/>
              </p:cNvSpPr>
              <p:nvPr/>
            </p:nvSpPr>
            <p:spPr bwMode="auto">
              <a:xfrm>
                <a:off x="4879" y="2490"/>
                <a:ext cx="19" cy="17"/>
              </a:xfrm>
              <a:custGeom>
                <a:avLst/>
                <a:gdLst>
                  <a:gd name="T0" fmla="*/ 17 w 19"/>
                  <a:gd name="T1" fmla="*/ 0 h 17"/>
                  <a:gd name="T2" fmla="*/ 6 w 19"/>
                  <a:gd name="T3" fmla="*/ 4 h 17"/>
                  <a:gd name="T4" fmla="*/ 0 w 19"/>
                  <a:gd name="T5" fmla="*/ 13 h 17"/>
                  <a:gd name="T6" fmla="*/ 7 w 19"/>
                  <a:gd name="T7" fmla="*/ 16 h 17"/>
                  <a:gd name="T8" fmla="*/ 13 w 19"/>
                  <a:gd name="T9" fmla="*/ 13 h 17"/>
                  <a:gd name="T10" fmla="*/ 13 w 19"/>
                  <a:gd name="T11" fmla="*/ 4 h 17"/>
                  <a:gd name="T12" fmla="*/ 18 w 19"/>
                  <a:gd name="T13" fmla="*/ 7 h 17"/>
                  <a:gd name="T14" fmla="*/ 17 w 19"/>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7"/>
                  <a:gd name="T26" fmla="*/ 19 w 1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7">
                    <a:moveTo>
                      <a:pt x="17" y="0"/>
                    </a:moveTo>
                    <a:lnTo>
                      <a:pt x="6" y="4"/>
                    </a:lnTo>
                    <a:lnTo>
                      <a:pt x="0" y="13"/>
                    </a:lnTo>
                    <a:lnTo>
                      <a:pt x="7" y="16"/>
                    </a:lnTo>
                    <a:lnTo>
                      <a:pt x="13" y="13"/>
                    </a:lnTo>
                    <a:lnTo>
                      <a:pt x="13" y="4"/>
                    </a:lnTo>
                    <a:lnTo>
                      <a:pt x="18" y="7"/>
                    </a:lnTo>
                    <a:lnTo>
                      <a:pt x="17"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146" name="Line 131"/>
              <p:cNvSpPr>
                <a:spLocks noChangeShapeType="1"/>
              </p:cNvSpPr>
              <p:nvPr/>
            </p:nvSpPr>
            <p:spPr bwMode="auto">
              <a:xfrm flipV="1">
                <a:off x="4898" y="2478"/>
                <a:ext cx="6" cy="16"/>
              </a:xfrm>
              <a:prstGeom prst="line">
                <a:avLst/>
              </a:prstGeom>
              <a:noFill/>
              <a:ln w="12700">
                <a:solidFill>
                  <a:srgbClr val="000000"/>
                </a:solidFill>
                <a:round/>
                <a:headEnd/>
                <a:tailEnd/>
              </a:ln>
            </p:spPr>
            <p:txBody>
              <a:bodyPr wrap="none" anchor="ctr"/>
              <a:lstStyle/>
              <a:p>
                <a:endParaRPr lang="en-US"/>
              </a:p>
            </p:txBody>
          </p:sp>
          <p:sp>
            <p:nvSpPr>
              <p:cNvPr id="147" name="Freeform 132"/>
              <p:cNvSpPr>
                <a:spLocks/>
              </p:cNvSpPr>
              <p:nvPr/>
            </p:nvSpPr>
            <p:spPr bwMode="auto">
              <a:xfrm>
                <a:off x="4910" y="2459"/>
                <a:ext cx="25" cy="59"/>
              </a:xfrm>
              <a:custGeom>
                <a:avLst/>
                <a:gdLst>
                  <a:gd name="T0" fmla="*/ 24 w 25"/>
                  <a:gd name="T1" fmla="*/ 31 h 59"/>
                  <a:gd name="T2" fmla="*/ 22 w 25"/>
                  <a:gd name="T3" fmla="*/ 42 h 59"/>
                  <a:gd name="T4" fmla="*/ 18 w 25"/>
                  <a:gd name="T5" fmla="*/ 51 h 59"/>
                  <a:gd name="T6" fmla="*/ 15 w 25"/>
                  <a:gd name="T7" fmla="*/ 57 h 59"/>
                  <a:gd name="T8" fmla="*/ 11 w 25"/>
                  <a:gd name="T9" fmla="*/ 58 h 59"/>
                  <a:gd name="T10" fmla="*/ 7 w 25"/>
                  <a:gd name="T11" fmla="*/ 57 h 59"/>
                  <a:gd name="T12" fmla="*/ 4 w 25"/>
                  <a:gd name="T13" fmla="*/ 51 h 59"/>
                  <a:gd name="T14" fmla="*/ 2 w 25"/>
                  <a:gd name="T15" fmla="*/ 40 h 59"/>
                  <a:gd name="T16" fmla="*/ 0 w 25"/>
                  <a:gd name="T17" fmla="*/ 29 h 59"/>
                  <a:gd name="T18" fmla="*/ 2 w 25"/>
                  <a:gd name="T19" fmla="*/ 18 h 59"/>
                  <a:gd name="T20" fmla="*/ 6 w 25"/>
                  <a:gd name="T21" fmla="*/ 9 h 59"/>
                  <a:gd name="T22" fmla="*/ 9 w 25"/>
                  <a:gd name="T23" fmla="*/ 2 h 59"/>
                  <a:gd name="T24" fmla="*/ 13 w 25"/>
                  <a:gd name="T25" fmla="*/ 0 h 59"/>
                  <a:gd name="T26" fmla="*/ 16 w 25"/>
                  <a:gd name="T27" fmla="*/ 4 h 59"/>
                  <a:gd name="T28" fmla="*/ 20 w 25"/>
                  <a:gd name="T29" fmla="*/ 9 h 59"/>
                  <a:gd name="T30" fmla="*/ 22 w 25"/>
                  <a:gd name="T31" fmla="*/ 18 h 59"/>
                  <a:gd name="T32" fmla="*/ 24 w 25"/>
                  <a:gd name="T33" fmla="*/ 31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59"/>
                  <a:gd name="T53" fmla="*/ 25 w 2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59">
                    <a:moveTo>
                      <a:pt x="24" y="31"/>
                    </a:moveTo>
                    <a:lnTo>
                      <a:pt x="22" y="42"/>
                    </a:lnTo>
                    <a:lnTo>
                      <a:pt x="18" y="51"/>
                    </a:lnTo>
                    <a:lnTo>
                      <a:pt x="15" y="57"/>
                    </a:lnTo>
                    <a:lnTo>
                      <a:pt x="11" y="58"/>
                    </a:lnTo>
                    <a:lnTo>
                      <a:pt x="7" y="57"/>
                    </a:lnTo>
                    <a:lnTo>
                      <a:pt x="4" y="51"/>
                    </a:lnTo>
                    <a:lnTo>
                      <a:pt x="2" y="40"/>
                    </a:lnTo>
                    <a:lnTo>
                      <a:pt x="0" y="29"/>
                    </a:lnTo>
                    <a:lnTo>
                      <a:pt x="2" y="18"/>
                    </a:lnTo>
                    <a:lnTo>
                      <a:pt x="6" y="9"/>
                    </a:lnTo>
                    <a:lnTo>
                      <a:pt x="9" y="2"/>
                    </a:lnTo>
                    <a:lnTo>
                      <a:pt x="13" y="0"/>
                    </a:lnTo>
                    <a:lnTo>
                      <a:pt x="16" y="4"/>
                    </a:lnTo>
                    <a:lnTo>
                      <a:pt x="20" y="9"/>
                    </a:lnTo>
                    <a:lnTo>
                      <a:pt x="22" y="18"/>
                    </a:lnTo>
                    <a:lnTo>
                      <a:pt x="24" y="31"/>
                    </a:lnTo>
                  </a:path>
                </a:pathLst>
              </a:custGeom>
              <a:solidFill>
                <a:srgbClr val="555555"/>
              </a:solidFill>
              <a:ln w="12700" cap="rnd" cmpd="sng">
                <a:solidFill>
                  <a:srgbClr val="555555"/>
                </a:solidFill>
                <a:prstDash val="solid"/>
                <a:round/>
                <a:headEnd type="none" w="med" len="med"/>
                <a:tailEnd type="none" w="med" len="med"/>
              </a:ln>
            </p:spPr>
            <p:txBody>
              <a:bodyPr/>
              <a:lstStyle/>
              <a:p>
                <a:endParaRPr lang="en-US"/>
              </a:p>
            </p:txBody>
          </p:sp>
          <p:sp>
            <p:nvSpPr>
              <p:cNvPr id="148" name="Freeform 133"/>
              <p:cNvSpPr>
                <a:spLocks/>
              </p:cNvSpPr>
              <p:nvPr/>
            </p:nvSpPr>
            <p:spPr bwMode="auto">
              <a:xfrm>
                <a:off x="4917" y="2470"/>
                <a:ext cx="14" cy="37"/>
              </a:xfrm>
              <a:custGeom>
                <a:avLst/>
                <a:gdLst>
                  <a:gd name="T0" fmla="*/ 13 w 14"/>
                  <a:gd name="T1" fmla="*/ 20 h 37"/>
                  <a:gd name="T2" fmla="*/ 11 w 14"/>
                  <a:gd name="T3" fmla="*/ 26 h 37"/>
                  <a:gd name="T4" fmla="*/ 9 w 14"/>
                  <a:gd name="T5" fmla="*/ 33 h 37"/>
                  <a:gd name="T6" fmla="*/ 8 w 14"/>
                  <a:gd name="T7" fmla="*/ 36 h 37"/>
                  <a:gd name="T8" fmla="*/ 6 w 14"/>
                  <a:gd name="T9" fmla="*/ 36 h 37"/>
                  <a:gd name="T10" fmla="*/ 4 w 14"/>
                  <a:gd name="T11" fmla="*/ 36 h 37"/>
                  <a:gd name="T12" fmla="*/ 2 w 14"/>
                  <a:gd name="T13" fmla="*/ 31 h 37"/>
                  <a:gd name="T14" fmla="*/ 0 w 14"/>
                  <a:gd name="T15" fmla="*/ 26 h 37"/>
                  <a:gd name="T16" fmla="*/ 0 w 14"/>
                  <a:gd name="T17" fmla="*/ 18 h 37"/>
                  <a:gd name="T18" fmla="*/ 0 w 14"/>
                  <a:gd name="T19" fmla="*/ 11 h 37"/>
                  <a:gd name="T20" fmla="*/ 2 w 14"/>
                  <a:gd name="T21" fmla="*/ 6 h 37"/>
                  <a:gd name="T22" fmla="*/ 4 w 14"/>
                  <a:gd name="T23" fmla="*/ 2 h 37"/>
                  <a:gd name="T24" fmla="*/ 8 w 14"/>
                  <a:gd name="T25" fmla="*/ 0 h 37"/>
                  <a:gd name="T26" fmla="*/ 9 w 14"/>
                  <a:gd name="T27" fmla="*/ 2 h 37"/>
                  <a:gd name="T28" fmla="*/ 11 w 14"/>
                  <a:gd name="T29" fmla="*/ 6 h 37"/>
                  <a:gd name="T30" fmla="*/ 11 w 14"/>
                  <a:gd name="T31" fmla="*/ 13 h 37"/>
                  <a:gd name="T32" fmla="*/ 13 w 14"/>
                  <a:gd name="T33" fmla="*/ 2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37"/>
                  <a:gd name="T53" fmla="*/ 14 w 14"/>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37">
                    <a:moveTo>
                      <a:pt x="13" y="20"/>
                    </a:moveTo>
                    <a:lnTo>
                      <a:pt x="11" y="26"/>
                    </a:lnTo>
                    <a:lnTo>
                      <a:pt x="9" y="33"/>
                    </a:lnTo>
                    <a:lnTo>
                      <a:pt x="8" y="36"/>
                    </a:lnTo>
                    <a:lnTo>
                      <a:pt x="6" y="36"/>
                    </a:lnTo>
                    <a:lnTo>
                      <a:pt x="4" y="36"/>
                    </a:lnTo>
                    <a:lnTo>
                      <a:pt x="2" y="31"/>
                    </a:lnTo>
                    <a:lnTo>
                      <a:pt x="0" y="26"/>
                    </a:lnTo>
                    <a:lnTo>
                      <a:pt x="0" y="18"/>
                    </a:lnTo>
                    <a:lnTo>
                      <a:pt x="0" y="11"/>
                    </a:lnTo>
                    <a:lnTo>
                      <a:pt x="2" y="6"/>
                    </a:lnTo>
                    <a:lnTo>
                      <a:pt x="4" y="2"/>
                    </a:lnTo>
                    <a:lnTo>
                      <a:pt x="8" y="0"/>
                    </a:lnTo>
                    <a:lnTo>
                      <a:pt x="9" y="2"/>
                    </a:lnTo>
                    <a:lnTo>
                      <a:pt x="11" y="6"/>
                    </a:lnTo>
                    <a:lnTo>
                      <a:pt x="11" y="13"/>
                    </a:lnTo>
                    <a:lnTo>
                      <a:pt x="13" y="20"/>
                    </a:lnTo>
                  </a:path>
                </a:pathLst>
              </a:custGeom>
              <a:solidFill>
                <a:srgbClr val="220000"/>
              </a:solidFill>
              <a:ln w="12700" cap="rnd" cmpd="sng">
                <a:solidFill>
                  <a:srgbClr val="220000"/>
                </a:solidFill>
                <a:prstDash val="solid"/>
                <a:round/>
                <a:headEnd type="none" w="med" len="med"/>
                <a:tailEnd type="none" w="med" len="med"/>
              </a:ln>
            </p:spPr>
            <p:txBody>
              <a:bodyPr/>
              <a:lstStyle/>
              <a:p>
                <a:endParaRPr lang="en-US"/>
              </a:p>
            </p:txBody>
          </p:sp>
          <p:sp>
            <p:nvSpPr>
              <p:cNvPr id="149" name="Freeform 134"/>
              <p:cNvSpPr>
                <a:spLocks/>
              </p:cNvSpPr>
              <p:nvPr/>
            </p:nvSpPr>
            <p:spPr bwMode="auto">
              <a:xfrm>
                <a:off x="4785" y="2398"/>
                <a:ext cx="49" cy="33"/>
              </a:xfrm>
              <a:custGeom>
                <a:avLst/>
                <a:gdLst>
                  <a:gd name="T0" fmla="*/ 0 w 49"/>
                  <a:gd name="T1" fmla="*/ 13 h 33"/>
                  <a:gd name="T2" fmla="*/ 2 w 49"/>
                  <a:gd name="T3" fmla="*/ 32 h 33"/>
                  <a:gd name="T4" fmla="*/ 12 w 49"/>
                  <a:gd name="T5" fmla="*/ 27 h 33"/>
                  <a:gd name="T6" fmla="*/ 18 w 49"/>
                  <a:gd name="T7" fmla="*/ 19 h 33"/>
                  <a:gd name="T8" fmla="*/ 46 w 49"/>
                  <a:gd name="T9" fmla="*/ 23 h 33"/>
                  <a:gd name="T10" fmla="*/ 48 w 49"/>
                  <a:gd name="T11" fmla="*/ 17 h 33"/>
                  <a:gd name="T12" fmla="*/ 36 w 49"/>
                  <a:gd name="T13" fmla="*/ 15 h 33"/>
                  <a:gd name="T14" fmla="*/ 30 w 49"/>
                  <a:gd name="T15" fmla="*/ 9 h 33"/>
                  <a:gd name="T16" fmla="*/ 30 w 49"/>
                  <a:gd name="T17" fmla="*/ 1 h 33"/>
                  <a:gd name="T18" fmla="*/ 28 w 49"/>
                  <a:gd name="T19" fmla="*/ 0 h 33"/>
                  <a:gd name="T20" fmla="*/ 12 w 49"/>
                  <a:gd name="T21" fmla="*/ 4 h 33"/>
                  <a:gd name="T22" fmla="*/ 0 w 49"/>
                  <a:gd name="T23" fmla="*/ 13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33"/>
                  <a:gd name="T38" fmla="*/ 49 w 49"/>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33">
                    <a:moveTo>
                      <a:pt x="0" y="13"/>
                    </a:moveTo>
                    <a:lnTo>
                      <a:pt x="2" y="32"/>
                    </a:lnTo>
                    <a:lnTo>
                      <a:pt x="12" y="27"/>
                    </a:lnTo>
                    <a:lnTo>
                      <a:pt x="18" y="19"/>
                    </a:lnTo>
                    <a:lnTo>
                      <a:pt x="46" y="23"/>
                    </a:lnTo>
                    <a:lnTo>
                      <a:pt x="48" y="17"/>
                    </a:lnTo>
                    <a:lnTo>
                      <a:pt x="36" y="15"/>
                    </a:lnTo>
                    <a:lnTo>
                      <a:pt x="30" y="9"/>
                    </a:lnTo>
                    <a:lnTo>
                      <a:pt x="30" y="1"/>
                    </a:lnTo>
                    <a:lnTo>
                      <a:pt x="28" y="0"/>
                    </a:lnTo>
                    <a:lnTo>
                      <a:pt x="12" y="4"/>
                    </a:lnTo>
                    <a:lnTo>
                      <a:pt x="0" y="13"/>
                    </a:lnTo>
                  </a:path>
                </a:pathLst>
              </a:custGeom>
              <a:solidFill>
                <a:srgbClr val="880000"/>
              </a:solidFill>
              <a:ln w="12700" cap="rnd" cmpd="sng">
                <a:noFill/>
                <a:prstDash val="solid"/>
                <a:round/>
                <a:headEnd type="none" w="med" len="med"/>
                <a:tailEnd type="none" w="med" len="med"/>
              </a:ln>
            </p:spPr>
            <p:txBody>
              <a:bodyPr/>
              <a:lstStyle/>
              <a:p>
                <a:endParaRPr lang="en-US"/>
              </a:p>
            </p:txBody>
          </p:sp>
          <p:sp>
            <p:nvSpPr>
              <p:cNvPr id="150" name="Freeform 135"/>
              <p:cNvSpPr>
                <a:spLocks/>
              </p:cNvSpPr>
              <p:nvPr/>
            </p:nvSpPr>
            <p:spPr bwMode="auto">
              <a:xfrm>
                <a:off x="4785" y="2398"/>
                <a:ext cx="55" cy="39"/>
              </a:xfrm>
              <a:custGeom>
                <a:avLst/>
                <a:gdLst>
                  <a:gd name="T0" fmla="*/ 0 w 55"/>
                  <a:gd name="T1" fmla="*/ 16 h 39"/>
                  <a:gd name="T2" fmla="*/ 2 w 55"/>
                  <a:gd name="T3" fmla="*/ 38 h 39"/>
                  <a:gd name="T4" fmla="*/ 13 w 55"/>
                  <a:gd name="T5" fmla="*/ 32 h 39"/>
                  <a:gd name="T6" fmla="*/ 20 w 55"/>
                  <a:gd name="T7" fmla="*/ 23 h 39"/>
                  <a:gd name="T8" fmla="*/ 52 w 55"/>
                  <a:gd name="T9" fmla="*/ 27 h 39"/>
                  <a:gd name="T10" fmla="*/ 54 w 55"/>
                  <a:gd name="T11" fmla="*/ 20 h 39"/>
                  <a:gd name="T12" fmla="*/ 40 w 55"/>
                  <a:gd name="T13" fmla="*/ 18 h 39"/>
                  <a:gd name="T14" fmla="*/ 34 w 55"/>
                  <a:gd name="T15" fmla="*/ 11 h 39"/>
                  <a:gd name="T16" fmla="*/ 34 w 55"/>
                  <a:gd name="T17" fmla="*/ 1 h 39"/>
                  <a:gd name="T18" fmla="*/ 32 w 55"/>
                  <a:gd name="T19" fmla="*/ 0 h 39"/>
                  <a:gd name="T20" fmla="*/ 14 w 55"/>
                  <a:gd name="T21" fmla="*/ 5 h 39"/>
                  <a:gd name="T22" fmla="*/ 0 w 55"/>
                  <a:gd name="T23" fmla="*/ 16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39"/>
                  <a:gd name="T38" fmla="*/ 55 w 55"/>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39">
                    <a:moveTo>
                      <a:pt x="0" y="16"/>
                    </a:moveTo>
                    <a:lnTo>
                      <a:pt x="2" y="38"/>
                    </a:lnTo>
                    <a:lnTo>
                      <a:pt x="13" y="32"/>
                    </a:lnTo>
                    <a:lnTo>
                      <a:pt x="20" y="23"/>
                    </a:lnTo>
                    <a:lnTo>
                      <a:pt x="52" y="27"/>
                    </a:lnTo>
                    <a:lnTo>
                      <a:pt x="54" y="20"/>
                    </a:lnTo>
                    <a:lnTo>
                      <a:pt x="40" y="18"/>
                    </a:lnTo>
                    <a:lnTo>
                      <a:pt x="34" y="11"/>
                    </a:lnTo>
                    <a:lnTo>
                      <a:pt x="34" y="1"/>
                    </a:lnTo>
                    <a:lnTo>
                      <a:pt x="32" y="0"/>
                    </a:lnTo>
                    <a:lnTo>
                      <a:pt x="14" y="5"/>
                    </a:lnTo>
                    <a:lnTo>
                      <a:pt x="0" y="16"/>
                    </a:lnTo>
                  </a:path>
                </a:pathLst>
              </a:custGeom>
              <a:solidFill>
                <a:srgbClr val="880000"/>
              </a:solidFill>
              <a:ln w="12700" cap="rnd" cmpd="sng">
                <a:solidFill>
                  <a:srgbClr val="000000"/>
                </a:solidFill>
                <a:prstDash val="solid"/>
                <a:round/>
                <a:headEnd type="none" w="med" len="med"/>
                <a:tailEnd type="none" w="med" len="med"/>
              </a:ln>
            </p:spPr>
            <p:txBody>
              <a:bodyPr/>
              <a:lstStyle/>
              <a:p>
                <a:endParaRPr lang="en-US"/>
              </a:p>
            </p:txBody>
          </p:sp>
          <p:sp>
            <p:nvSpPr>
              <p:cNvPr id="151" name="Freeform 136"/>
              <p:cNvSpPr>
                <a:spLocks/>
              </p:cNvSpPr>
              <p:nvPr/>
            </p:nvSpPr>
            <p:spPr bwMode="auto">
              <a:xfrm>
                <a:off x="4747" y="2443"/>
                <a:ext cx="146" cy="35"/>
              </a:xfrm>
              <a:custGeom>
                <a:avLst/>
                <a:gdLst>
                  <a:gd name="T0" fmla="*/ 145 w 146"/>
                  <a:gd name="T1" fmla="*/ 2 h 35"/>
                  <a:gd name="T2" fmla="*/ 136 w 146"/>
                  <a:gd name="T3" fmla="*/ 14 h 35"/>
                  <a:gd name="T4" fmla="*/ 136 w 146"/>
                  <a:gd name="T5" fmla="*/ 34 h 35"/>
                  <a:gd name="T6" fmla="*/ 98 w 146"/>
                  <a:gd name="T7" fmla="*/ 31 h 35"/>
                  <a:gd name="T8" fmla="*/ 100 w 146"/>
                  <a:gd name="T9" fmla="*/ 11 h 35"/>
                  <a:gd name="T10" fmla="*/ 101 w 146"/>
                  <a:gd name="T11" fmla="*/ 5 h 35"/>
                  <a:gd name="T12" fmla="*/ 34 w 146"/>
                  <a:gd name="T13" fmla="*/ 0 h 35"/>
                  <a:gd name="T14" fmla="*/ 31 w 146"/>
                  <a:gd name="T15" fmla="*/ 4 h 35"/>
                  <a:gd name="T16" fmla="*/ 31 w 146"/>
                  <a:gd name="T17" fmla="*/ 25 h 35"/>
                  <a:gd name="T18" fmla="*/ 0 w 146"/>
                  <a:gd name="T19" fmla="*/ 22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35"/>
                  <a:gd name="T32" fmla="*/ 146 w 146"/>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35">
                    <a:moveTo>
                      <a:pt x="145" y="2"/>
                    </a:moveTo>
                    <a:lnTo>
                      <a:pt x="136" y="14"/>
                    </a:lnTo>
                    <a:lnTo>
                      <a:pt x="136" y="34"/>
                    </a:lnTo>
                    <a:lnTo>
                      <a:pt x="98" y="31"/>
                    </a:lnTo>
                    <a:lnTo>
                      <a:pt x="100" y="11"/>
                    </a:lnTo>
                    <a:lnTo>
                      <a:pt x="101" y="5"/>
                    </a:lnTo>
                    <a:lnTo>
                      <a:pt x="34" y="0"/>
                    </a:lnTo>
                    <a:lnTo>
                      <a:pt x="31" y="4"/>
                    </a:lnTo>
                    <a:lnTo>
                      <a:pt x="31" y="25"/>
                    </a:lnTo>
                    <a:lnTo>
                      <a:pt x="0" y="22"/>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152" name="Line 137"/>
              <p:cNvSpPr>
                <a:spLocks noChangeShapeType="1"/>
              </p:cNvSpPr>
              <p:nvPr/>
            </p:nvSpPr>
            <p:spPr bwMode="auto">
              <a:xfrm flipV="1">
                <a:off x="4881" y="2404"/>
                <a:ext cx="5" cy="19"/>
              </a:xfrm>
              <a:prstGeom prst="line">
                <a:avLst/>
              </a:prstGeom>
              <a:noFill/>
              <a:ln w="12700">
                <a:solidFill>
                  <a:srgbClr val="000000"/>
                </a:solidFill>
                <a:round/>
                <a:headEnd/>
                <a:tailEnd/>
              </a:ln>
            </p:spPr>
            <p:txBody>
              <a:bodyPr wrap="none" anchor="ctr"/>
              <a:lstStyle/>
              <a:p>
                <a:endParaRPr lang="en-US"/>
              </a:p>
            </p:txBody>
          </p:sp>
          <p:sp>
            <p:nvSpPr>
              <p:cNvPr id="153" name="Line 138"/>
              <p:cNvSpPr>
                <a:spLocks noChangeShapeType="1"/>
              </p:cNvSpPr>
              <p:nvPr/>
            </p:nvSpPr>
            <p:spPr bwMode="auto">
              <a:xfrm>
                <a:off x="4825" y="2402"/>
                <a:ext cx="0" cy="8"/>
              </a:xfrm>
              <a:prstGeom prst="line">
                <a:avLst/>
              </a:prstGeom>
              <a:noFill/>
              <a:ln w="12700">
                <a:solidFill>
                  <a:srgbClr val="000000"/>
                </a:solidFill>
                <a:round/>
                <a:headEnd/>
                <a:tailEnd/>
              </a:ln>
            </p:spPr>
            <p:txBody>
              <a:bodyPr wrap="none" anchor="ctr"/>
              <a:lstStyle/>
              <a:p>
                <a:endParaRPr lang="en-US"/>
              </a:p>
            </p:txBody>
          </p:sp>
          <p:sp>
            <p:nvSpPr>
              <p:cNvPr id="154" name="Line 139"/>
              <p:cNvSpPr>
                <a:spLocks noChangeShapeType="1"/>
              </p:cNvSpPr>
              <p:nvPr/>
            </p:nvSpPr>
            <p:spPr bwMode="auto">
              <a:xfrm flipV="1">
                <a:off x="4874" y="2377"/>
                <a:ext cx="0" cy="19"/>
              </a:xfrm>
              <a:prstGeom prst="line">
                <a:avLst/>
              </a:prstGeom>
              <a:noFill/>
              <a:ln w="12700">
                <a:solidFill>
                  <a:srgbClr val="000000"/>
                </a:solidFill>
                <a:round/>
                <a:headEnd/>
                <a:tailEnd/>
              </a:ln>
            </p:spPr>
            <p:txBody>
              <a:bodyPr wrap="none" anchor="ctr"/>
              <a:lstStyle/>
              <a:p>
                <a:endParaRPr lang="en-US"/>
              </a:p>
            </p:txBody>
          </p:sp>
          <p:sp>
            <p:nvSpPr>
              <p:cNvPr id="155" name="Freeform 140"/>
              <p:cNvSpPr>
                <a:spLocks/>
              </p:cNvSpPr>
              <p:nvPr/>
            </p:nvSpPr>
            <p:spPr bwMode="auto">
              <a:xfrm>
                <a:off x="4968" y="2176"/>
                <a:ext cx="19" cy="209"/>
              </a:xfrm>
              <a:custGeom>
                <a:avLst/>
                <a:gdLst>
                  <a:gd name="T0" fmla="*/ 7 w 19"/>
                  <a:gd name="T1" fmla="*/ 0 h 209"/>
                  <a:gd name="T2" fmla="*/ 2 w 19"/>
                  <a:gd name="T3" fmla="*/ 39 h 209"/>
                  <a:gd name="T4" fmla="*/ 2 w 19"/>
                  <a:gd name="T5" fmla="*/ 147 h 209"/>
                  <a:gd name="T6" fmla="*/ 0 w 19"/>
                  <a:gd name="T7" fmla="*/ 207 h 209"/>
                  <a:gd name="T8" fmla="*/ 18 w 19"/>
                  <a:gd name="T9" fmla="*/ 208 h 209"/>
                  <a:gd name="T10" fmla="*/ 14 w 19"/>
                  <a:gd name="T11" fmla="*/ 39 h 209"/>
                  <a:gd name="T12" fmla="*/ 7 w 19"/>
                  <a:gd name="T13" fmla="*/ 0 h 209"/>
                  <a:gd name="T14" fmla="*/ 0 60000 65536"/>
                  <a:gd name="T15" fmla="*/ 0 60000 65536"/>
                  <a:gd name="T16" fmla="*/ 0 60000 65536"/>
                  <a:gd name="T17" fmla="*/ 0 60000 65536"/>
                  <a:gd name="T18" fmla="*/ 0 60000 65536"/>
                  <a:gd name="T19" fmla="*/ 0 60000 65536"/>
                  <a:gd name="T20" fmla="*/ 0 60000 65536"/>
                  <a:gd name="T21" fmla="*/ 0 w 19"/>
                  <a:gd name="T22" fmla="*/ 0 h 209"/>
                  <a:gd name="T23" fmla="*/ 19 w 19"/>
                  <a:gd name="T24" fmla="*/ 209 h 2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09">
                    <a:moveTo>
                      <a:pt x="7" y="0"/>
                    </a:moveTo>
                    <a:lnTo>
                      <a:pt x="2" y="39"/>
                    </a:lnTo>
                    <a:lnTo>
                      <a:pt x="2" y="147"/>
                    </a:lnTo>
                    <a:lnTo>
                      <a:pt x="0" y="207"/>
                    </a:lnTo>
                    <a:lnTo>
                      <a:pt x="18" y="208"/>
                    </a:lnTo>
                    <a:lnTo>
                      <a:pt x="14" y="39"/>
                    </a:lnTo>
                    <a:lnTo>
                      <a:pt x="7" y="0"/>
                    </a:lnTo>
                  </a:path>
                </a:pathLst>
              </a:custGeom>
              <a:solidFill>
                <a:srgbClr val="444444"/>
              </a:solidFill>
              <a:ln w="12700" cap="rnd" cmpd="sng">
                <a:noFill/>
                <a:prstDash val="solid"/>
                <a:round/>
                <a:headEnd type="none" w="med" len="med"/>
                <a:tailEnd type="none" w="med" len="med"/>
              </a:ln>
            </p:spPr>
            <p:txBody>
              <a:bodyPr/>
              <a:lstStyle/>
              <a:p>
                <a:endParaRPr lang="en-US"/>
              </a:p>
            </p:txBody>
          </p:sp>
          <p:sp>
            <p:nvSpPr>
              <p:cNvPr id="156" name="Freeform 141"/>
              <p:cNvSpPr>
                <a:spLocks/>
              </p:cNvSpPr>
              <p:nvPr/>
            </p:nvSpPr>
            <p:spPr bwMode="auto">
              <a:xfrm>
                <a:off x="4968" y="2176"/>
                <a:ext cx="25" cy="215"/>
              </a:xfrm>
              <a:custGeom>
                <a:avLst/>
                <a:gdLst>
                  <a:gd name="T0" fmla="*/ 9 w 25"/>
                  <a:gd name="T1" fmla="*/ 0 h 215"/>
                  <a:gd name="T2" fmla="*/ 2 w 25"/>
                  <a:gd name="T3" fmla="*/ 40 h 215"/>
                  <a:gd name="T4" fmla="*/ 2 w 25"/>
                  <a:gd name="T5" fmla="*/ 151 h 215"/>
                  <a:gd name="T6" fmla="*/ 0 w 25"/>
                  <a:gd name="T7" fmla="*/ 213 h 215"/>
                  <a:gd name="T8" fmla="*/ 24 w 25"/>
                  <a:gd name="T9" fmla="*/ 214 h 215"/>
                  <a:gd name="T10" fmla="*/ 18 w 25"/>
                  <a:gd name="T11" fmla="*/ 40 h 215"/>
                  <a:gd name="T12" fmla="*/ 9 w 25"/>
                  <a:gd name="T13" fmla="*/ 0 h 215"/>
                  <a:gd name="T14" fmla="*/ 0 60000 65536"/>
                  <a:gd name="T15" fmla="*/ 0 60000 65536"/>
                  <a:gd name="T16" fmla="*/ 0 60000 65536"/>
                  <a:gd name="T17" fmla="*/ 0 60000 65536"/>
                  <a:gd name="T18" fmla="*/ 0 60000 65536"/>
                  <a:gd name="T19" fmla="*/ 0 60000 65536"/>
                  <a:gd name="T20" fmla="*/ 0 60000 65536"/>
                  <a:gd name="T21" fmla="*/ 0 w 25"/>
                  <a:gd name="T22" fmla="*/ 0 h 215"/>
                  <a:gd name="T23" fmla="*/ 25 w 25"/>
                  <a:gd name="T24" fmla="*/ 215 h 2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15">
                    <a:moveTo>
                      <a:pt x="9" y="0"/>
                    </a:moveTo>
                    <a:lnTo>
                      <a:pt x="2" y="40"/>
                    </a:lnTo>
                    <a:lnTo>
                      <a:pt x="2" y="151"/>
                    </a:lnTo>
                    <a:lnTo>
                      <a:pt x="0" y="213"/>
                    </a:lnTo>
                    <a:lnTo>
                      <a:pt x="24" y="214"/>
                    </a:lnTo>
                    <a:lnTo>
                      <a:pt x="18" y="40"/>
                    </a:lnTo>
                    <a:lnTo>
                      <a:pt x="9" y="0"/>
                    </a:lnTo>
                  </a:path>
                </a:pathLst>
              </a:custGeom>
              <a:solidFill>
                <a:srgbClr val="444444"/>
              </a:solidFill>
              <a:ln w="12700" cap="rnd" cmpd="sng">
                <a:solidFill>
                  <a:srgbClr val="000000"/>
                </a:solidFill>
                <a:prstDash val="solid"/>
                <a:round/>
                <a:headEnd type="none" w="med" len="med"/>
                <a:tailEnd type="none" w="med" len="med"/>
              </a:ln>
            </p:spPr>
            <p:txBody>
              <a:bodyPr/>
              <a:lstStyle/>
              <a:p>
                <a:endParaRPr lang="en-US"/>
              </a:p>
            </p:txBody>
          </p:sp>
          <p:sp>
            <p:nvSpPr>
              <p:cNvPr id="157" name="Freeform 142"/>
              <p:cNvSpPr>
                <a:spLocks/>
              </p:cNvSpPr>
              <p:nvPr/>
            </p:nvSpPr>
            <p:spPr bwMode="auto">
              <a:xfrm>
                <a:off x="4992" y="2341"/>
                <a:ext cx="2" cy="24"/>
              </a:xfrm>
              <a:custGeom>
                <a:avLst/>
                <a:gdLst>
                  <a:gd name="T0" fmla="*/ 1 w 2"/>
                  <a:gd name="T1" fmla="*/ 0 h 24"/>
                  <a:gd name="T2" fmla="*/ 1 w 2"/>
                  <a:gd name="T3" fmla="*/ 23 h 24"/>
                  <a:gd name="T4" fmla="*/ 0 w 2"/>
                  <a:gd name="T5" fmla="*/ 23 h 24"/>
                  <a:gd name="T6" fmla="*/ 0 w 2"/>
                  <a:gd name="T7" fmla="*/ 0 h 24"/>
                  <a:gd name="T8" fmla="*/ 1 w 2"/>
                  <a:gd name="T9" fmla="*/ 0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0"/>
                    </a:moveTo>
                    <a:lnTo>
                      <a:pt x="1" y="23"/>
                    </a:lnTo>
                    <a:lnTo>
                      <a:pt x="0" y="23"/>
                    </a:lnTo>
                    <a:lnTo>
                      <a:pt x="0" y="0"/>
                    </a:lnTo>
                    <a:lnTo>
                      <a:pt x="1" y="0"/>
                    </a:lnTo>
                  </a:path>
                </a:pathLst>
              </a:custGeom>
              <a:solidFill>
                <a:srgbClr val="880000"/>
              </a:solidFill>
              <a:ln w="12700" cap="rnd" cmpd="sng">
                <a:noFill/>
                <a:prstDash val="solid"/>
                <a:round/>
                <a:headEnd type="none" w="med" len="med"/>
                <a:tailEnd type="none" w="med" len="med"/>
              </a:ln>
            </p:spPr>
            <p:txBody>
              <a:bodyPr/>
              <a:lstStyle/>
              <a:p>
                <a:endParaRPr lang="en-US"/>
              </a:p>
            </p:txBody>
          </p:sp>
          <p:sp>
            <p:nvSpPr>
              <p:cNvPr id="158" name="Freeform 143"/>
              <p:cNvSpPr>
                <a:spLocks/>
              </p:cNvSpPr>
              <p:nvPr/>
            </p:nvSpPr>
            <p:spPr bwMode="auto">
              <a:xfrm>
                <a:off x="4992" y="2341"/>
                <a:ext cx="8" cy="30"/>
              </a:xfrm>
              <a:custGeom>
                <a:avLst/>
                <a:gdLst>
                  <a:gd name="T0" fmla="*/ 7 w 8"/>
                  <a:gd name="T1" fmla="*/ 0 h 30"/>
                  <a:gd name="T2" fmla="*/ 7 w 8"/>
                  <a:gd name="T3" fmla="*/ 29 h 30"/>
                  <a:gd name="T4" fmla="*/ 0 w 8"/>
                  <a:gd name="T5" fmla="*/ 29 h 30"/>
                  <a:gd name="T6" fmla="*/ 0 w 8"/>
                  <a:gd name="T7" fmla="*/ 0 h 30"/>
                  <a:gd name="T8" fmla="*/ 7 w 8"/>
                  <a:gd name="T9" fmla="*/ 0 h 30"/>
                  <a:gd name="T10" fmla="*/ 0 60000 65536"/>
                  <a:gd name="T11" fmla="*/ 0 60000 65536"/>
                  <a:gd name="T12" fmla="*/ 0 60000 65536"/>
                  <a:gd name="T13" fmla="*/ 0 60000 65536"/>
                  <a:gd name="T14" fmla="*/ 0 60000 65536"/>
                  <a:gd name="T15" fmla="*/ 0 w 8"/>
                  <a:gd name="T16" fmla="*/ 0 h 30"/>
                  <a:gd name="T17" fmla="*/ 8 w 8"/>
                  <a:gd name="T18" fmla="*/ 30 h 30"/>
                </a:gdLst>
                <a:ahLst/>
                <a:cxnLst>
                  <a:cxn ang="T10">
                    <a:pos x="T0" y="T1"/>
                  </a:cxn>
                  <a:cxn ang="T11">
                    <a:pos x="T2" y="T3"/>
                  </a:cxn>
                  <a:cxn ang="T12">
                    <a:pos x="T4" y="T5"/>
                  </a:cxn>
                  <a:cxn ang="T13">
                    <a:pos x="T6" y="T7"/>
                  </a:cxn>
                  <a:cxn ang="T14">
                    <a:pos x="T8" y="T9"/>
                  </a:cxn>
                </a:cxnLst>
                <a:rect l="T15" t="T16" r="T17" b="T18"/>
                <a:pathLst>
                  <a:path w="8" h="30">
                    <a:moveTo>
                      <a:pt x="7" y="0"/>
                    </a:moveTo>
                    <a:lnTo>
                      <a:pt x="7" y="29"/>
                    </a:lnTo>
                    <a:lnTo>
                      <a:pt x="0" y="29"/>
                    </a:lnTo>
                    <a:lnTo>
                      <a:pt x="0" y="0"/>
                    </a:lnTo>
                    <a:lnTo>
                      <a:pt x="7" y="0"/>
                    </a:lnTo>
                  </a:path>
                </a:pathLst>
              </a:custGeom>
              <a:solidFill>
                <a:srgbClr val="880000"/>
              </a:solidFill>
              <a:ln w="12700" cap="rnd" cmpd="sng">
                <a:solidFill>
                  <a:srgbClr val="000000"/>
                </a:solidFill>
                <a:prstDash val="solid"/>
                <a:round/>
                <a:headEnd type="none" w="med" len="med"/>
                <a:tailEnd type="none" w="med" len="med"/>
              </a:ln>
            </p:spPr>
            <p:txBody>
              <a:bodyPr/>
              <a:lstStyle/>
              <a:p>
                <a:endParaRPr lang="en-US"/>
              </a:p>
            </p:txBody>
          </p:sp>
          <p:sp>
            <p:nvSpPr>
              <p:cNvPr id="159" name="Line 144"/>
              <p:cNvSpPr>
                <a:spLocks noChangeShapeType="1"/>
              </p:cNvSpPr>
              <p:nvPr/>
            </p:nvSpPr>
            <p:spPr bwMode="auto">
              <a:xfrm>
                <a:off x="4999" y="2372"/>
                <a:ext cx="4" cy="0"/>
              </a:xfrm>
              <a:prstGeom prst="line">
                <a:avLst/>
              </a:prstGeom>
              <a:noFill/>
              <a:ln w="12700">
                <a:solidFill>
                  <a:srgbClr val="000000"/>
                </a:solidFill>
                <a:round/>
                <a:headEnd/>
                <a:tailEnd/>
              </a:ln>
            </p:spPr>
            <p:txBody>
              <a:bodyPr wrap="none" anchor="ctr"/>
              <a:lstStyle/>
              <a:p>
                <a:endParaRPr lang="en-US"/>
              </a:p>
            </p:txBody>
          </p:sp>
          <p:sp>
            <p:nvSpPr>
              <p:cNvPr id="160" name="Freeform 145"/>
              <p:cNvSpPr>
                <a:spLocks/>
              </p:cNvSpPr>
              <p:nvPr/>
            </p:nvSpPr>
            <p:spPr bwMode="auto">
              <a:xfrm>
                <a:off x="4988" y="2372"/>
                <a:ext cx="10" cy="15"/>
              </a:xfrm>
              <a:custGeom>
                <a:avLst/>
                <a:gdLst>
                  <a:gd name="T0" fmla="*/ 0 w 10"/>
                  <a:gd name="T1" fmla="*/ 0 h 15"/>
                  <a:gd name="T2" fmla="*/ 0 w 10"/>
                  <a:gd name="T3" fmla="*/ 13 h 15"/>
                  <a:gd name="T4" fmla="*/ 9 w 10"/>
                  <a:gd name="T5" fmla="*/ 14 h 15"/>
                  <a:gd name="T6" fmla="*/ 9 w 10"/>
                  <a:gd name="T7" fmla="*/ 9 h 15"/>
                  <a:gd name="T8" fmla="*/ 4 w 10"/>
                  <a:gd name="T9" fmla="*/ 0 h 15"/>
                  <a:gd name="T10" fmla="*/ 0 w 10"/>
                  <a:gd name="T11" fmla="*/ 0 h 15"/>
                  <a:gd name="T12" fmla="*/ 0 60000 65536"/>
                  <a:gd name="T13" fmla="*/ 0 60000 65536"/>
                  <a:gd name="T14" fmla="*/ 0 60000 65536"/>
                  <a:gd name="T15" fmla="*/ 0 60000 65536"/>
                  <a:gd name="T16" fmla="*/ 0 60000 65536"/>
                  <a:gd name="T17" fmla="*/ 0 60000 65536"/>
                  <a:gd name="T18" fmla="*/ 0 w 10"/>
                  <a:gd name="T19" fmla="*/ 0 h 15"/>
                  <a:gd name="T20" fmla="*/ 10 w 10"/>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0" h="15">
                    <a:moveTo>
                      <a:pt x="0" y="0"/>
                    </a:moveTo>
                    <a:lnTo>
                      <a:pt x="0" y="13"/>
                    </a:lnTo>
                    <a:lnTo>
                      <a:pt x="9" y="14"/>
                    </a:lnTo>
                    <a:lnTo>
                      <a:pt x="9" y="9"/>
                    </a:lnTo>
                    <a:lnTo>
                      <a:pt x="4" y="0"/>
                    </a:lnTo>
                    <a:lnTo>
                      <a:pt x="0" y="0"/>
                    </a:lnTo>
                  </a:path>
                </a:pathLst>
              </a:custGeom>
              <a:solidFill>
                <a:srgbClr val="EE0000"/>
              </a:solidFill>
              <a:ln w="12700" cap="rnd" cmpd="sng">
                <a:noFill/>
                <a:prstDash val="solid"/>
                <a:round/>
                <a:headEnd type="none" w="med" len="med"/>
                <a:tailEnd type="none" w="med" len="med"/>
              </a:ln>
            </p:spPr>
            <p:txBody>
              <a:bodyPr/>
              <a:lstStyle/>
              <a:p>
                <a:endParaRPr lang="en-US"/>
              </a:p>
            </p:txBody>
          </p:sp>
          <p:sp>
            <p:nvSpPr>
              <p:cNvPr id="161" name="Freeform 146"/>
              <p:cNvSpPr>
                <a:spLocks/>
              </p:cNvSpPr>
              <p:nvPr/>
            </p:nvSpPr>
            <p:spPr bwMode="auto">
              <a:xfrm>
                <a:off x="4988" y="2372"/>
                <a:ext cx="16" cy="21"/>
              </a:xfrm>
              <a:custGeom>
                <a:avLst/>
                <a:gdLst>
                  <a:gd name="T0" fmla="*/ 0 w 16"/>
                  <a:gd name="T1" fmla="*/ 0 h 21"/>
                  <a:gd name="T2" fmla="*/ 0 w 16"/>
                  <a:gd name="T3" fmla="*/ 18 h 21"/>
                  <a:gd name="T4" fmla="*/ 15 w 16"/>
                  <a:gd name="T5" fmla="*/ 20 h 21"/>
                  <a:gd name="T6" fmla="*/ 15 w 16"/>
                  <a:gd name="T7" fmla="*/ 13 h 21"/>
                  <a:gd name="T8" fmla="*/ 7 w 16"/>
                  <a:gd name="T9" fmla="*/ 0 h 21"/>
                  <a:gd name="T10" fmla="*/ 0 w 16"/>
                  <a:gd name="T11" fmla="*/ 0 h 21"/>
                  <a:gd name="T12" fmla="*/ 0 60000 65536"/>
                  <a:gd name="T13" fmla="*/ 0 60000 65536"/>
                  <a:gd name="T14" fmla="*/ 0 60000 65536"/>
                  <a:gd name="T15" fmla="*/ 0 60000 65536"/>
                  <a:gd name="T16" fmla="*/ 0 60000 65536"/>
                  <a:gd name="T17" fmla="*/ 0 60000 65536"/>
                  <a:gd name="T18" fmla="*/ 0 w 16"/>
                  <a:gd name="T19" fmla="*/ 0 h 21"/>
                  <a:gd name="T20" fmla="*/ 16 w 16"/>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6" h="21">
                    <a:moveTo>
                      <a:pt x="0" y="0"/>
                    </a:moveTo>
                    <a:lnTo>
                      <a:pt x="0" y="18"/>
                    </a:lnTo>
                    <a:lnTo>
                      <a:pt x="15" y="20"/>
                    </a:lnTo>
                    <a:lnTo>
                      <a:pt x="15" y="13"/>
                    </a:lnTo>
                    <a:lnTo>
                      <a:pt x="7" y="0"/>
                    </a:lnTo>
                    <a:lnTo>
                      <a:pt x="0" y="0"/>
                    </a:lnTo>
                  </a:path>
                </a:pathLst>
              </a:custGeom>
              <a:solidFill>
                <a:srgbClr val="EE0000"/>
              </a:solidFill>
              <a:ln w="12700" cap="rnd" cmpd="sng">
                <a:solidFill>
                  <a:srgbClr val="000000"/>
                </a:solidFill>
                <a:prstDash val="solid"/>
                <a:round/>
                <a:headEnd type="none" w="med" len="med"/>
                <a:tailEnd type="none" w="med" len="med"/>
              </a:ln>
            </p:spPr>
            <p:txBody>
              <a:bodyPr/>
              <a:lstStyle/>
              <a:p>
                <a:endParaRPr lang="en-US"/>
              </a:p>
            </p:txBody>
          </p:sp>
          <p:sp>
            <p:nvSpPr>
              <p:cNvPr id="162" name="Freeform 147"/>
              <p:cNvSpPr>
                <a:spLocks/>
              </p:cNvSpPr>
              <p:nvPr/>
            </p:nvSpPr>
            <p:spPr bwMode="auto">
              <a:xfrm>
                <a:off x="4972" y="2214"/>
                <a:ext cx="15" cy="5"/>
              </a:xfrm>
              <a:custGeom>
                <a:avLst/>
                <a:gdLst>
                  <a:gd name="T0" fmla="*/ 0 w 15"/>
                  <a:gd name="T1" fmla="*/ 0 h 5"/>
                  <a:gd name="T2" fmla="*/ 0 w 15"/>
                  <a:gd name="T3" fmla="*/ 4 h 5"/>
                  <a:gd name="T4" fmla="*/ 2 w 15"/>
                  <a:gd name="T5" fmla="*/ 2 h 5"/>
                  <a:gd name="T6" fmla="*/ 5 w 15"/>
                  <a:gd name="T7" fmla="*/ 2 h 5"/>
                  <a:gd name="T8" fmla="*/ 9 w 15"/>
                  <a:gd name="T9" fmla="*/ 2 h 5"/>
                  <a:gd name="T10" fmla="*/ 11 w 15"/>
                  <a:gd name="T11" fmla="*/ 2 h 5"/>
                  <a:gd name="T12" fmla="*/ 14 w 15"/>
                  <a:gd name="T13" fmla="*/ 4 h 5"/>
                  <a:gd name="T14" fmla="*/ 14 w 15"/>
                  <a:gd name="T15" fmla="*/ 0 h 5"/>
                  <a:gd name="T16" fmla="*/ 13 w 15"/>
                  <a:gd name="T17" fmla="*/ 0 h 5"/>
                  <a:gd name="T18" fmla="*/ 11 w 15"/>
                  <a:gd name="T19" fmla="*/ 0 h 5"/>
                  <a:gd name="T20" fmla="*/ 7 w 15"/>
                  <a:gd name="T21" fmla="*/ 0 h 5"/>
                  <a:gd name="T22" fmla="*/ 5 w 15"/>
                  <a:gd name="T23" fmla="*/ 0 h 5"/>
                  <a:gd name="T24" fmla="*/ 2 w 15"/>
                  <a:gd name="T25" fmla="*/ 0 h 5"/>
                  <a:gd name="T26" fmla="*/ 0 w 1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5"/>
                  <a:gd name="T44" fmla="*/ 15 w 1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5">
                    <a:moveTo>
                      <a:pt x="0" y="0"/>
                    </a:moveTo>
                    <a:lnTo>
                      <a:pt x="0" y="4"/>
                    </a:lnTo>
                    <a:lnTo>
                      <a:pt x="2" y="2"/>
                    </a:lnTo>
                    <a:lnTo>
                      <a:pt x="5" y="2"/>
                    </a:lnTo>
                    <a:lnTo>
                      <a:pt x="9" y="2"/>
                    </a:lnTo>
                    <a:lnTo>
                      <a:pt x="11" y="2"/>
                    </a:lnTo>
                    <a:lnTo>
                      <a:pt x="14" y="4"/>
                    </a:lnTo>
                    <a:lnTo>
                      <a:pt x="14" y="0"/>
                    </a:lnTo>
                    <a:lnTo>
                      <a:pt x="13" y="0"/>
                    </a:lnTo>
                    <a:lnTo>
                      <a:pt x="11" y="0"/>
                    </a:lnTo>
                    <a:lnTo>
                      <a:pt x="7" y="0"/>
                    </a:lnTo>
                    <a:lnTo>
                      <a:pt x="5" y="0"/>
                    </a:lnTo>
                    <a:lnTo>
                      <a:pt x="2" y="0"/>
                    </a:lnTo>
                    <a:lnTo>
                      <a:pt x="0" y="0"/>
                    </a:lnTo>
                  </a:path>
                </a:pathLst>
              </a:custGeom>
              <a:solidFill>
                <a:srgbClr val="770000"/>
              </a:solidFill>
              <a:ln w="12700" cap="rnd" cmpd="sng">
                <a:solidFill>
                  <a:srgbClr val="770000"/>
                </a:solidFill>
                <a:prstDash val="solid"/>
                <a:round/>
                <a:headEnd type="none" w="med" len="med"/>
                <a:tailEnd type="none" w="med" len="med"/>
              </a:ln>
            </p:spPr>
            <p:txBody>
              <a:bodyPr/>
              <a:lstStyle/>
              <a:p>
                <a:endParaRPr lang="en-US"/>
              </a:p>
            </p:txBody>
          </p:sp>
          <p:sp>
            <p:nvSpPr>
              <p:cNvPr id="163" name="Line 148"/>
              <p:cNvSpPr>
                <a:spLocks noChangeShapeType="1"/>
              </p:cNvSpPr>
              <p:nvPr/>
            </p:nvSpPr>
            <p:spPr bwMode="auto">
              <a:xfrm>
                <a:off x="4998" y="2370"/>
                <a:ext cx="1" cy="0"/>
              </a:xfrm>
              <a:prstGeom prst="line">
                <a:avLst/>
              </a:prstGeom>
              <a:noFill/>
              <a:ln w="12700">
                <a:solidFill>
                  <a:srgbClr val="000000"/>
                </a:solidFill>
                <a:round/>
                <a:headEnd/>
                <a:tailEnd/>
              </a:ln>
            </p:spPr>
            <p:txBody>
              <a:bodyPr wrap="none" anchor="ctr"/>
              <a:lstStyle/>
              <a:p>
                <a:endParaRPr lang="en-US"/>
              </a:p>
            </p:txBody>
          </p:sp>
          <p:sp>
            <p:nvSpPr>
              <p:cNvPr id="164" name="Freeform 149"/>
              <p:cNvSpPr>
                <a:spLocks/>
              </p:cNvSpPr>
              <p:nvPr/>
            </p:nvSpPr>
            <p:spPr bwMode="auto">
              <a:xfrm>
                <a:off x="4874" y="2369"/>
                <a:ext cx="80" cy="80"/>
              </a:xfrm>
              <a:custGeom>
                <a:avLst/>
                <a:gdLst>
                  <a:gd name="T0" fmla="*/ 71 w 80"/>
                  <a:gd name="T1" fmla="*/ 0 h 80"/>
                  <a:gd name="T2" fmla="*/ 74 w 80"/>
                  <a:gd name="T3" fmla="*/ 8 h 80"/>
                  <a:gd name="T4" fmla="*/ 79 w 80"/>
                  <a:gd name="T5" fmla="*/ 19 h 80"/>
                  <a:gd name="T6" fmla="*/ 79 w 80"/>
                  <a:gd name="T7" fmla="*/ 42 h 80"/>
                  <a:gd name="T8" fmla="*/ 69 w 80"/>
                  <a:gd name="T9" fmla="*/ 62 h 80"/>
                  <a:gd name="T10" fmla="*/ 37 w 80"/>
                  <a:gd name="T11" fmla="*/ 79 h 80"/>
                  <a:gd name="T12" fmla="*/ 11 w 80"/>
                  <a:gd name="T13" fmla="*/ 75 h 80"/>
                  <a:gd name="T14" fmla="*/ 5 w 80"/>
                  <a:gd name="T15" fmla="*/ 50 h 80"/>
                  <a:gd name="T16" fmla="*/ 0 w 80"/>
                  <a:gd name="T17" fmla="*/ 46 h 80"/>
                  <a:gd name="T18" fmla="*/ 21 w 80"/>
                  <a:gd name="T19" fmla="*/ 30 h 80"/>
                  <a:gd name="T20" fmla="*/ 35 w 80"/>
                  <a:gd name="T21" fmla="*/ 35 h 80"/>
                  <a:gd name="T22" fmla="*/ 62 w 80"/>
                  <a:gd name="T23" fmla="*/ 25 h 80"/>
                  <a:gd name="T24" fmla="*/ 62 w 80"/>
                  <a:gd name="T25" fmla="*/ 11 h 80"/>
                  <a:gd name="T26" fmla="*/ 66 w 80"/>
                  <a:gd name="T27" fmla="*/ 8 h 80"/>
                  <a:gd name="T28" fmla="*/ 66 w 80"/>
                  <a:gd name="T29" fmla="*/ 1 h 80"/>
                  <a:gd name="T30" fmla="*/ 71 w 80"/>
                  <a:gd name="T31" fmla="*/ 0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80"/>
                  <a:gd name="T50" fmla="*/ 80 w 80"/>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80">
                    <a:moveTo>
                      <a:pt x="71" y="0"/>
                    </a:moveTo>
                    <a:lnTo>
                      <a:pt x="74" y="8"/>
                    </a:lnTo>
                    <a:lnTo>
                      <a:pt x="79" y="19"/>
                    </a:lnTo>
                    <a:lnTo>
                      <a:pt x="79" y="42"/>
                    </a:lnTo>
                    <a:lnTo>
                      <a:pt x="69" y="62"/>
                    </a:lnTo>
                    <a:lnTo>
                      <a:pt x="37" y="79"/>
                    </a:lnTo>
                    <a:lnTo>
                      <a:pt x="11" y="75"/>
                    </a:lnTo>
                    <a:lnTo>
                      <a:pt x="5" y="50"/>
                    </a:lnTo>
                    <a:lnTo>
                      <a:pt x="0" y="46"/>
                    </a:lnTo>
                    <a:lnTo>
                      <a:pt x="21" y="30"/>
                    </a:lnTo>
                    <a:lnTo>
                      <a:pt x="35" y="35"/>
                    </a:lnTo>
                    <a:lnTo>
                      <a:pt x="62" y="25"/>
                    </a:lnTo>
                    <a:lnTo>
                      <a:pt x="62" y="11"/>
                    </a:lnTo>
                    <a:lnTo>
                      <a:pt x="66" y="8"/>
                    </a:lnTo>
                    <a:lnTo>
                      <a:pt x="66" y="1"/>
                    </a:lnTo>
                    <a:lnTo>
                      <a:pt x="71" y="0"/>
                    </a:lnTo>
                  </a:path>
                </a:pathLst>
              </a:custGeom>
              <a:solidFill>
                <a:srgbClr val="880000"/>
              </a:solidFill>
              <a:ln w="12700" cap="rnd" cmpd="sng">
                <a:noFill/>
                <a:prstDash val="solid"/>
                <a:round/>
                <a:headEnd type="none" w="med" len="med"/>
                <a:tailEnd type="none" w="med" len="med"/>
              </a:ln>
            </p:spPr>
            <p:txBody>
              <a:bodyPr/>
              <a:lstStyle/>
              <a:p>
                <a:endParaRPr lang="en-US"/>
              </a:p>
            </p:txBody>
          </p:sp>
          <p:sp>
            <p:nvSpPr>
              <p:cNvPr id="165" name="Freeform 150"/>
              <p:cNvSpPr>
                <a:spLocks/>
              </p:cNvSpPr>
              <p:nvPr/>
            </p:nvSpPr>
            <p:spPr bwMode="auto">
              <a:xfrm>
                <a:off x="4874" y="2369"/>
                <a:ext cx="86" cy="86"/>
              </a:xfrm>
              <a:custGeom>
                <a:avLst/>
                <a:gdLst>
                  <a:gd name="T0" fmla="*/ 76 w 86"/>
                  <a:gd name="T1" fmla="*/ 0 h 86"/>
                  <a:gd name="T2" fmla="*/ 80 w 86"/>
                  <a:gd name="T3" fmla="*/ 9 h 86"/>
                  <a:gd name="T4" fmla="*/ 85 w 86"/>
                  <a:gd name="T5" fmla="*/ 20 h 86"/>
                  <a:gd name="T6" fmla="*/ 85 w 86"/>
                  <a:gd name="T7" fmla="*/ 45 h 86"/>
                  <a:gd name="T8" fmla="*/ 74 w 86"/>
                  <a:gd name="T9" fmla="*/ 67 h 86"/>
                  <a:gd name="T10" fmla="*/ 40 w 86"/>
                  <a:gd name="T11" fmla="*/ 85 h 86"/>
                  <a:gd name="T12" fmla="*/ 12 w 86"/>
                  <a:gd name="T13" fmla="*/ 81 h 86"/>
                  <a:gd name="T14" fmla="*/ 5 w 86"/>
                  <a:gd name="T15" fmla="*/ 54 h 86"/>
                  <a:gd name="T16" fmla="*/ 0 w 86"/>
                  <a:gd name="T17" fmla="*/ 50 h 86"/>
                  <a:gd name="T18" fmla="*/ 23 w 86"/>
                  <a:gd name="T19" fmla="*/ 32 h 86"/>
                  <a:gd name="T20" fmla="*/ 38 w 86"/>
                  <a:gd name="T21" fmla="*/ 38 h 86"/>
                  <a:gd name="T22" fmla="*/ 67 w 86"/>
                  <a:gd name="T23" fmla="*/ 27 h 86"/>
                  <a:gd name="T24" fmla="*/ 67 w 86"/>
                  <a:gd name="T25" fmla="*/ 12 h 86"/>
                  <a:gd name="T26" fmla="*/ 71 w 86"/>
                  <a:gd name="T27" fmla="*/ 9 h 86"/>
                  <a:gd name="T28" fmla="*/ 71 w 86"/>
                  <a:gd name="T29" fmla="*/ 1 h 86"/>
                  <a:gd name="T30" fmla="*/ 76 w 86"/>
                  <a:gd name="T31" fmla="*/ 0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6"/>
                  <a:gd name="T49" fmla="*/ 0 h 86"/>
                  <a:gd name="T50" fmla="*/ 86 w 86"/>
                  <a:gd name="T51" fmla="*/ 86 h 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6" h="86">
                    <a:moveTo>
                      <a:pt x="76" y="0"/>
                    </a:moveTo>
                    <a:lnTo>
                      <a:pt x="80" y="9"/>
                    </a:lnTo>
                    <a:lnTo>
                      <a:pt x="85" y="20"/>
                    </a:lnTo>
                    <a:lnTo>
                      <a:pt x="85" y="45"/>
                    </a:lnTo>
                    <a:lnTo>
                      <a:pt x="74" y="67"/>
                    </a:lnTo>
                    <a:lnTo>
                      <a:pt x="40" y="85"/>
                    </a:lnTo>
                    <a:lnTo>
                      <a:pt x="12" y="81"/>
                    </a:lnTo>
                    <a:lnTo>
                      <a:pt x="5" y="54"/>
                    </a:lnTo>
                    <a:lnTo>
                      <a:pt x="0" y="50"/>
                    </a:lnTo>
                    <a:lnTo>
                      <a:pt x="23" y="32"/>
                    </a:lnTo>
                    <a:lnTo>
                      <a:pt x="38" y="38"/>
                    </a:lnTo>
                    <a:lnTo>
                      <a:pt x="67" y="27"/>
                    </a:lnTo>
                    <a:lnTo>
                      <a:pt x="67" y="12"/>
                    </a:lnTo>
                    <a:lnTo>
                      <a:pt x="71" y="9"/>
                    </a:lnTo>
                    <a:lnTo>
                      <a:pt x="71" y="1"/>
                    </a:lnTo>
                    <a:lnTo>
                      <a:pt x="76" y="0"/>
                    </a:lnTo>
                  </a:path>
                </a:pathLst>
              </a:custGeom>
              <a:solidFill>
                <a:srgbClr val="880000"/>
              </a:solidFill>
              <a:ln w="12700" cap="rnd" cmpd="sng">
                <a:solidFill>
                  <a:srgbClr val="000000"/>
                </a:solidFill>
                <a:prstDash val="solid"/>
                <a:round/>
                <a:headEnd type="none" w="med" len="med"/>
                <a:tailEnd type="none" w="med" len="med"/>
              </a:ln>
            </p:spPr>
            <p:txBody>
              <a:bodyPr/>
              <a:lstStyle/>
              <a:p>
                <a:endParaRPr lang="en-US"/>
              </a:p>
            </p:txBody>
          </p:sp>
          <p:sp>
            <p:nvSpPr>
              <p:cNvPr id="166" name="Freeform 151"/>
              <p:cNvSpPr>
                <a:spLocks/>
              </p:cNvSpPr>
              <p:nvPr/>
            </p:nvSpPr>
            <p:spPr bwMode="auto">
              <a:xfrm>
                <a:off x="4839" y="2399"/>
                <a:ext cx="59" cy="15"/>
              </a:xfrm>
              <a:custGeom>
                <a:avLst/>
                <a:gdLst>
                  <a:gd name="T0" fmla="*/ 16 w 59"/>
                  <a:gd name="T1" fmla="*/ 4 h 15"/>
                  <a:gd name="T2" fmla="*/ 0 w 59"/>
                  <a:gd name="T3" fmla="*/ 13 h 15"/>
                  <a:gd name="T4" fmla="*/ 32 w 59"/>
                  <a:gd name="T5" fmla="*/ 14 h 15"/>
                  <a:gd name="T6" fmla="*/ 50 w 59"/>
                  <a:gd name="T7" fmla="*/ 4 h 15"/>
                  <a:gd name="T8" fmla="*/ 58 w 59"/>
                  <a:gd name="T9" fmla="*/ 1 h 15"/>
                  <a:gd name="T10" fmla="*/ 43 w 59"/>
                  <a:gd name="T11" fmla="*/ 0 h 15"/>
                  <a:gd name="T12" fmla="*/ 16 w 59"/>
                  <a:gd name="T13" fmla="*/ 4 h 15"/>
                  <a:gd name="T14" fmla="*/ 0 60000 65536"/>
                  <a:gd name="T15" fmla="*/ 0 60000 65536"/>
                  <a:gd name="T16" fmla="*/ 0 60000 65536"/>
                  <a:gd name="T17" fmla="*/ 0 60000 65536"/>
                  <a:gd name="T18" fmla="*/ 0 60000 65536"/>
                  <a:gd name="T19" fmla="*/ 0 60000 65536"/>
                  <a:gd name="T20" fmla="*/ 0 60000 65536"/>
                  <a:gd name="T21" fmla="*/ 0 w 59"/>
                  <a:gd name="T22" fmla="*/ 0 h 15"/>
                  <a:gd name="T23" fmla="*/ 59 w 59"/>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15">
                    <a:moveTo>
                      <a:pt x="16" y="4"/>
                    </a:moveTo>
                    <a:lnTo>
                      <a:pt x="0" y="13"/>
                    </a:lnTo>
                    <a:lnTo>
                      <a:pt x="32" y="14"/>
                    </a:lnTo>
                    <a:lnTo>
                      <a:pt x="50" y="4"/>
                    </a:lnTo>
                    <a:lnTo>
                      <a:pt x="58" y="1"/>
                    </a:lnTo>
                    <a:lnTo>
                      <a:pt x="43" y="0"/>
                    </a:lnTo>
                    <a:lnTo>
                      <a:pt x="16" y="4"/>
                    </a:lnTo>
                  </a:path>
                </a:pathLst>
              </a:custGeom>
              <a:solidFill>
                <a:srgbClr val="EE0000"/>
              </a:solidFill>
              <a:ln w="12700" cap="rnd" cmpd="sng">
                <a:noFill/>
                <a:prstDash val="solid"/>
                <a:round/>
                <a:headEnd type="none" w="med" len="med"/>
                <a:tailEnd type="none" w="med" len="med"/>
              </a:ln>
            </p:spPr>
            <p:txBody>
              <a:bodyPr/>
              <a:lstStyle/>
              <a:p>
                <a:endParaRPr lang="en-US"/>
              </a:p>
            </p:txBody>
          </p:sp>
          <p:sp>
            <p:nvSpPr>
              <p:cNvPr id="167" name="Freeform 152"/>
              <p:cNvSpPr>
                <a:spLocks/>
              </p:cNvSpPr>
              <p:nvPr/>
            </p:nvSpPr>
            <p:spPr bwMode="auto">
              <a:xfrm>
                <a:off x="4839" y="2399"/>
                <a:ext cx="65" cy="21"/>
              </a:xfrm>
              <a:custGeom>
                <a:avLst/>
                <a:gdLst>
                  <a:gd name="T0" fmla="*/ 18 w 65"/>
                  <a:gd name="T1" fmla="*/ 6 h 21"/>
                  <a:gd name="T2" fmla="*/ 0 w 65"/>
                  <a:gd name="T3" fmla="*/ 19 h 21"/>
                  <a:gd name="T4" fmla="*/ 35 w 65"/>
                  <a:gd name="T5" fmla="*/ 20 h 21"/>
                  <a:gd name="T6" fmla="*/ 55 w 65"/>
                  <a:gd name="T7" fmla="*/ 6 h 21"/>
                  <a:gd name="T8" fmla="*/ 64 w 65"/>
                  <a:gd name="T9" fmla="*/ 2 h 21"/>
                  <a:gd name="T10" fmla="*/ 47 w 65"/>
                  <a:gd name="T11" fmla="*/ 0 h 21"/>
                  <a:gd name="T12" fmla="*/ 18 w 65"/>
                  <a:gd name="T13" fmla="*/ 6 h 21"/>
                  <a:gd name="T14" fmla="*/ 0 60000 65536"/>
                  <a:gd name="T15" fmla="*/ 0 60000 65536"/>
                  <a:gd name="T16" fmla="*/ 0 60000 65536"/>
                  <a:gd name="T17" fmla="*/ 0 60000 65536"/>
                  <a:gd name="T18" fmla="*/ 0 60000 65536"/>
                  <a:gd name="T19" fmla="*/ 0 60000 65536"/>
                  <a:gd name="T20" fmla="*/ 0 60000 65536"/>
                  <a:gd name="T21" fmla="*/ 0 w 65"/>
                  <a:gd name="T22" fmla="*/ 0 h 21"/>
                  <a:gd name="T23" fmla="*/ 65 w 65"/>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21">
                    <a:moveTo>
                      <a:pt x="18" y="6"/>
                    </a:moveTo>
                    <a:lnTo>
                      <a:pt x="0" y="19"/>
                    </a:lnTo>
                    <a:lnTo>
                      <a:pt x="35" y="20"/>
                    </a:lnTo>
                    <a:lnTo>
                      <a:pt x="55" y="6"/>
                    </a:lnTo>
                    <a:lnTo>
                      <a:pt x="64" y="2"/>
                    </a:lnTo>
                    <a:lnTo>
                      <a:pt x="47" y="0"/>
                    </a:lnTo>
                    <a:lnTo>
                      <a:pt x="18" y="6"/>
                    </a:lnTo>
                  </a:path>
                </a:pathLst>
              </a:custGeom>
              <a:solidFill>
                <a:srgbClr val="EE0000"/>
              </a:solidFill>
              <a:ln w="12700" cap="rnd" cmpd="sng">
                <a:solidFill>
                  <a:srgbClr val="000000"/>
                </a:solidFill>
                <a:prstDash val="solid"/>
                <a:round/>
                <a:headEnd type="none" w="med" len="med"/>
                <a:tailEnd type="none" w="med" len="med"/>
              </a:ln>
            </p:spPr>
            <p:txBody>
              <a:bodyPr/>
              <a:lstStyle/>
              <a:p>
                <a:endParaRPr lang="en-US"/>
              </a:p>
            </p:txBody>
          </p:sp>
        </p:grpSp>
        <p:sp>
          <p:nvSpPr>
            <p:cNvPr id="37" name="Text Box 153"/>
            <p:cNvSpPr txBox="1">
              <a:spLocks noChangeArrowheads="1"/>
            </p:cNvSpPr>
            <p:nvPr/>
          </p:nvSpPr>
          <p:spPr bwMode="auto">
            <a:xfrm>
              <a:off x="3778" y="2880"/>
              <a:ext cx="1035" cy="550"/>
            </a:xfrm>
            <a:prstGeom prst="rect">
              <a:avLst/>
            </a:prstGeom>
            <a:noFill/>
            <a:ln w="12700">
              <a:noFill/>
              <a:miter lim="800000"/>
              <a:headEnd/>
              <a:tailEnd/>
            </a:ln>
          </p:spPr>
          <p:txBody>
            <a:bodyPr wrap="none">
              <a:spAutoFit/>
            </a:bodyPr>
            <a:lstStyle/>
            <a:p>
              <a:pPr eaLnBrk="0" hangingPunct="0"/>
              <a:r>
                <a:rPr lang="en-US" sz="1600">
                  <a:latin typeface="Calibri" pitchFamily="34" charset="0"/>
                </a:rPr>
                <a:t>Decisive </a:t>
              </a:r>
            </a:p>
            <a:p>
              <a:pPr eaLnBrk="0" hangingPunct="0"/>
              <a:r>
                <a:rPr lang="en-US" sz="1600">
                  <a:latin typeface="Calibri" pitchFamily="34" charset="0"/>
                </a:rPr>
                <a:t>Operation</a:t>
              </a:r>
            </a:p>
          </p:txBody>
        </p:sp>
        <p:sp>
          <p:nvSpPr>
            <p:cNvPr id="38" name="Text Box 154"/>
            <p:cNvSpPr txBox="1">
              <a:spLocks noChangeArrowheads="1"/>
            </p:cNvSpPr>
            <p:nvPr/>
          </p:nvSpPr>
          <p:spPr bwMode="auto">
            <a:xfrm>
              <a:off x="4528" y="1759"/>
              <a:ext cx="1034" cy="551"/>
            </a:xfrm>
            <a:prstGeom prst="rect">
              <a:avLst/>
            </a:prstGeom>
            <a:noFill/>
            <a:ln w="12700">
              <a:noFill/>
              <a:miter lim="800000"/>
              <a:headEnd/>
              <a:tailEnd/>
            </a:ln>
          </p:spPr>
          <p:txBody>
            <a:bodyPr wrap="none">
              <a:spAutoFit/>
            </a:bodyPr>
            <a:lstStyle/>
            <a:p>
              <a:pPr eaLnBrk="0" hangingPunct="0"/>
              <a:r>
                <a:rPr lang="en-US" sz="1600" dirty="0">
                  <a:latin typeface="Calibri" pitchFamily="34" charset="0"/>
                </a:rPr>
                <a:t>Shaping </a:t>
              </a:r>
            </a:p>
            <a:p>
              <a:pPr eaLnBrk="0" hangingPunct="0"/>
              <a:r>
                <a:rPr lang="en-US" sz="1600" dirty="0">
                  <a:latin typeface="Calibri" pitchFamily="34" charset="0"/>
                </a:rPr>
                <a:t>Operation</a:t>
              </a:r>
            </a:p>
          </p:txBody>
        </p:sp>
        <p:sp>
          <p:nvSpPr>
            <p:cNvPr id="39" name="Freeform 155"/>
            <p:cNvSpPr>
              <a:spLocks/>
            </p:cNvSpPr>
            <p:nvPr/>
          </p:nvSpPr>
          <p:spPr bwMode="auto">
            <a:xfrm rot="-6489914">
              <a:off x="2922" y="1902"/>
              <a:ext cx="217" cy="419"/>
            </a:xfrm>
            <a:custGeom>
              <a:avLst/>
              <a:gdLst>
                <a:gd name="T0" fmla="*/ 0 w 576"/>
                <a:gd name="T1" fmla="*/ 0 h 1776"/>
                <a:gd name="T2" fmla="*/ 0 w 576"/>
                <a:gd name="T3" fmla="*/ 0 h 1776"/>
                <a:gd name="T4" fmla="*/ 0 w 576"/>
                <a:gd name="T5" fmla="*/ 0 h 1776"/>
                <a:gd name="T6" fmla="*/ 0 w 576"/>
                <a:gd name="T7" fmla="*/ 0 h 1776"/>
                <a:gd name="T8" fmla="*/ 0 w 576"/>
                <a:gd name="T9" fmla="*/ 0 h 1776"/>
                <a:gd name="T10" fmla="*/ 0 w 576"/>
                <a:gd name="T11" fmla="*/ 0 h 1776"/>
                <a:gd name="T12" fmla="*/ 0 w 576"/>
                <a:gd name="T13" fmla="*/ 0 h 1776"/>
                <a:gd name="T14" fmla="*/ 0 w 576"/>
                <a:gd name="T15" fmla="*/ 0 h 1776"/>
                <a:gd name="T16" fmla="*/ 0 w 576"/>
                <a:gd name="T17" fmla="*/ 0 h 1776"/>
                <a:gd name="T18" fmla="*/ 0 w 576"/>
                <a:gd name="T19" fmla="*/ 0 h 1776"/>
                <a:gd name="T20" fmla="*/ 0 w 576"/>
                <a:gd name="T21" fmla="*/ 0 h 1776"/>
                <a:gd name="T22" fmla="*/ 0 w 576"/>
                <a:gd name="T23" fmla="*/ 0 h 17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6"/>
                <a:gd name="T37" fmla="*/ 0 h 1776"/>
                <a:gd name="T38" fmla="*/ 576 w 576"/>
                <a:gd name="T39" fmla="*/ 1776 h 17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6" h="1776">
                  <a:moveTo>
                    <a:pt x="576" y="0"/>
                  </a:moveTo>
                  <a:lnTo>
                    <a:pt x="432" y="240"/>
                  </a:lnTo>
                  <a:lnTo>
                    <a:pt x="576" y="240"/>
                  </a:lnTo>
                  <a:lnTo>
                    <a:pt x="336" y="624"/>
                  </a:lnTo>
                  <a:lnTo>
                    <a:pt x="480" y="624"/>
                  </a:lnTo>
                  <a:lnTo>
                    <a:pt x="240" y="960"/>
                  </a:lnTo>
                  <a:lnTo>
                    <a:pt x="336" y="960"/>
                  </a:lnTo>
                  <a:lnTo>
                    <a:pt x="144" y="1248"/>
                  </a:lnTo>
                  <a:lnTo>
                    <a:pt x="240" y="1248"/>
                  </a:lnTo>
                  <a:lnTo>
                    <a:pt x="48" y="1536"/>
                  </a:lnTo>
                  <a:lnTo>
                    <a:pt x="144" y="1536"/>
                  </a:lnTo>
                  <a:lnTo>
                    <a:pt x="0" y="1776"/>
                  </a:lnTo>
                </a:path>
              </a:pathLst>
            </a:custGeom>
            <a:noFill/>
            <a:ln w="12700" cap="flat" cmpd="sng">
              <a:solidFill>
                <a:srgbClr val="FF9900"/>
              </a:solidFill>
              <a:prstDash val="solid"/>
              <a:round/>
              <a:headEnd/>
              <a:tailEnd/>
            </a:ln>
          </p:spPr>
          <p:txBody>
            <a:bodyPr wrap="none" anchor="ctr"/>
            <a:lstStyle/>
            <a:p>
              <a:endParaRPr lang="en-US"/>
            </a:p>
          </p:txBody>
        </p:sp>
        <p:graphicFrame>
          <p:nvGraphicFramePr>
            <p:cNvPr id="40" name="Object 156"/>
            <p:cNvGraphicFramePr>
              <a:graphicFrameLocks noChangeAspect="1"/>
            </p:cNvGraphicFramePr>
            <p:nvPr/>
          </p:nvGraphicFramePr>
          <p:xfrm>
            <a:off x="2577" y="1252"/>
            <a:ext cx="409" cy="191"/>
          </p:xfrm>
          <a:graphic>
            <a:graphicData uri="http://schemas.openxmlformats.org/presentationml/2006/ole">
              <p:oleObj spid="_x0000_s33795" name="Picture" r:id="rId9" imgW="1366560" imgH="623880" progId="StaticMetafile">
                <p:embed/>
              </p:oleObj>
            </a:graphicData>
          </a:graphic>
        </p:graphicFrame>
        <p:grpSp>
          <p:nvGrpSpPr>
            <p:cNvPr id="41" name="Group 157"/>
            <p:cNvGrpSpPr>
              <a:grpSpLocks/>
            </p:cNvGrpSpPr>
            <p:nvPr/>
          </p:nvGrpSpPr>
          <p:grpSpPr bwMode="auto">
            <a:xfrm>
              <a:off x="2294" y="1813"/>
              <a:ext cx="524" cy="306"/>
              <a:chOff x="3648" y="432"/>
              <a:chExt cx="432" cy="245"/>
            </a:xfrm>
          </p:grpSpPr>
          <p:sp>
            <p:nvSpPr>
              <p:cNvPr id="57" name="Rectangle 158"/>
              <p:cNvSpPr>
                <a:spLocks noChangeArrowheads="1"/>
              </p:cNvSpPr>
              <p:nvPr/>
            </p:nvSpPr>
            <p:spPr bwMode="auto">
              <a:xfrm>
                <a:off x="3696" y="432"/>
                <a:ext cx="296" cy="97"/>
              </a:xfrm>
              <a:prstGeom prst="rect">
                <a:avLst/>
              </a:prstGeom>
              <a:noFill/>
              <a:ln w="9525">
                <a:noFill/>
                <a:miter lim="800000"/>
                <a:headEnd/>
                <a:tailEnd/>
              </a:ln>
            </p:spPr>
            <p:txBody>
              <a:bodyPr wrap="none" anchor="ctr"/>
              <a:lstStyle/>
              <a:p>
                <a:pPr eaLnBrk="0" hangingPunct="0"/>
                <a:r>
                  <a:rPr lang="en-US" sz="1000">
                    <a:latin typeface="Calibri" pitchFamily="34" charset="0"/>
                  </a:rPr>
                  <a:t>JSTARS</a:t>
                </a:r>
              </a:p>
            </p:txBody>
          </p:sp>
          <p:grpSp>
            <p:nvGrpSpPr>
              <p:cNvPr id="58" name="Group 159"/>
              <p:cNvGrpSpPr>
                <a:grpSpLocks/>
              </p:cNvGrpSpPr>
              <p:nvPr/>
            </p:nvGrpSpPr>
            <p:grpSpPr bwMode="auto">
              <a:xfrm>
                <a:off x="3648" y="537"/>
                <a:ext cx="432" cy="140"/>
                <a:chOff x="3983" y="2863"/>
                <a:chExt cx="722" cy="243"/>
              </a:xfrm>
            </p:grpSpPr>
            <p:grpSp>
              <p:nvGrpSpPr>
                <p:cNvPr id="59" name="Group 160"/>
                <p:cNvGrpSpPr>
                  <a:grpSpLocks/>
                </p:cNvGrpSpPr>
                <p:nvPr/>
              </p:nvGrpSpPr>
              <p:grpSpPr bwMode="auto">
                <a:xfrm>
                  <a:off x="3983" y="2863"/>
                  <a:ext cx="722" cy="243"/>
                  <a:chOff x="3983" y="2863"/>
                  <a:chExt cx="722" cy="243"/>
                </a:xfrm>
              </p:grpSpPr>
              <p:sp>
                <p:nvSpPr>
                  <p:cNvPr id="63" name="Freeform 161"/>
                  <p:cNvSpPr>
                    <a:spLocks/>
                  </p:cNvSpPr>
                  <p:nvPr/>
                </p:nvSpPr>
                <p:spPr bwMode="auto">
                  <a:xfrm>
                    <a:off x="4617" y="2953"/>
                    <a:ext cx="88" cy="38"/>
                  </a:xfrm>
                  <a:custGeom>
                    <a:avLst/>
                    <a:gdLst>
                      <a:gd name="T0" fmla="*/ 1 w 174"/>
                      <a:gd name="T1" fmla="*/ 0 h 77"/>
                      <a:gd name="T2" fmla="*/ 1 w 174"/>
                      <a:gd name="T3" fmla="*/ 0 h 77"/>
                      <a:gd name="T4" fmla="*/ 0 w 174"/>
                      <a:gd name="T5" fmla="*/ 0 h 77"/>
                      <a:gd name="T6" fmla="*/ 1 w 174"/>
                      <a:gd name="T7" fmla="*/ 0 h 77"/>
                      <a:gd name="T8" fmla="*/ 1 w 174"/>
                      <a:gd name="T9" fmla="*/ 0 h 77"/>
                      <a:gd name="T10" fmla="*/ 0 60000 65536"/>
                      <a:gd name="T11" fmla="*/ 0 60000 65536"/>
                      <a:gd name="T12" fmla="*/ 0 60000 65536"/>
                      <a:gd name="T13" fmla="*/ 0 60000 65536"/>
                      <a:gd name="T14" fmla="*/ 0 60000 65536"/>
                      <a:gd name="T15" fmla="*/ 0 w 174"/>
                      <a:gd name="T16" fmla="*/ 0 h 77"/>
                      <a:gd name="T17" fmla="*/ 174 w 174"/>
                      <a:gd name="T18" fmla="*/ 77 h 77"/>
                    </a:gdLst>
                    <a:ahLst/>
                    <a:cxnLst>
                      <a:cxn ang="T10">
                        <a:pos x="T0" y="T1"/>
                      </a:cxn>
                      <a:cxn ang="T11">
                        <a:pos x="T2" y="T3"/>
                      </a:cxn>
                      <a:cxn ang="T12">
                        <a:pos x="T4" y="T5"/>
                      </a:cxn>
                      <a:cxn ang="T13">
                        <a:pos x="T6" y="T7"/>
                      </a:cxn>
                      <a:cxn ang="T14">
                        <a:pos x="T8" y="T9"/>
                      </a:cxn>
                    </a:cxnLst>
                    <a:rect l="T15" t="T16" r="T17" b="T18"/>
                    <a:pathLst>
                      <a:path w="174" h="77">
                        <a:moveTo>
                          <a:pt x="174" y="0"/>
                        </a:moveTo>
                        <a:lnTo>
                          <a:pt x="127" y="0"/>
                        </a:lnTo>
                        <a:lnTo>
                          <a:pt x="0" y="41"/>
                        </a:lnTo>
                        <a:lnTo>
                          <a:pt x="89" y="77"/>
                        </a:lnTo>
                        <a:lnTo>
                          <a:pt x="174" y="0"/>
                        </a:lnTo>
                        <a:close/>
                      </a:path>
                    </a:pathLst>
                  </a:custGeom>
                  <a:solidFill>
                    <a:srgbClr val="B2B2B2"/>
                  </a:solidFill>
                  <a:ln w="3175">
                    <a:solidFill>
                      <a:srgbClr val="000000"/>
                    </a:solidFill>
                    <a:prstDash val="solid"/>
                    <a:round/>
                    <a:headEnd/>
                    <a:tailEnd/>
                  </a:ln>
                </p:spPr>
                <p:txBody>
                  <a:bodyPr/>
                  <a:lstStyle/>
                  <a:p>
                    <a:endParaRPr lang="en-US"/>
                  </a:p>
                </p:txBody>
              </p:sp>
              <p:sp>
                <p:nvSpPr>
                  <p:cNvPr id="64" name="Freeform 162"/>
                  <p:cNvSpPr>
                    <a:spLocks/>
                  </p:cNvSpPr>
                  <p:nvPr/>
                </p:nvSpPr>
                <p:spPr bwMode="auto">
                  <a:xfrm>
                    <a:off x="4207" y="3049"/>
                    <a:ext cx="88" cy="53"/>
                  </a:xfrm>
                  <a:custGeom>
                    <a:avLst/>
                    <a:gdLst>
                      <a:gd name="T0" fmla="*/ 0 w 177"/>
                      <a:gd name="T1" fmla="*/ 0 h 106"/>
                      <a:gd name="T2" fmla="*/ 0 w 177"/>
                      <a:gd name="T3" fmla="*/ 1 h 106"/>
                      <a:gd name="T4" fmla="*/ 0 w 177"/>
                      <a:gd name="T5" fmla="*/ 1 h 106"/>
                      <a:gd name="T6" fmla="*/ 0 w 177"/>
                      <a:gd name="T7" fmla="*/ 1 h 106"/>
                      <a:gd name="T8" fmla="*/ 0 w 177"/>
                      <a:gd name="T9" fmla="*/ 1 h 106"/>
                      <a:gd name="T10" fmla="*/ 0 w 177"/>
                      <a:gd name="T11" fmla="*/ 1 h 106"/>
                      <a:gd name="T12" fmla="*/ 0 w 177"/>
                      <a:gd name="T13" fmla="*/ 1 h 106"/>
                      <a:gd name="T14" fmla="*/ 0 w 177"/>
                      <a:gd name="T15" fmla="*/ 1 h 106"/>
                      <a:gd name="T16" fmla="*/ 0 w 177"/>
                      <a:gd name="T17" fmla="*/ 1 h 106"/>
                      <a:gd name="T18" fmla="*/ 0 w 177"/>
                      <a:gd name="T19" fmla="*/ 1 h 106"/>
                      <a:gd name="T20" fmla="*/ 0 w 177"/>
                      <a:gd name="T21" fmla="*/ 1 h 106"/>
                      <a:gd name="T22" fmla="*/ 0 w 177"/>
                      <a:gd name="T23" fmla="*/ 1 h 106"/>
                      <a:gd name="T24" fmla="*/ 0 w 177"/>
                      <a:gd name="T25" fmla="*/ 1 h 106"/>
                      <a:gd name="T26" fmla="*/ 0 w 177"/>
                      <a:gd name="T27" fmla="*/ 1 h 106"/>
                      <a:gd name="T28" fmla="*/ 0 w 177"/>
                      <a:gd name="T29" fmla="*/ 0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7"/>
                      <a:gd name="T46" fmla="*/ 0 h 106"/>
                      <a:gd name="T47" fmla="*/ 177 w 177"/>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7" h="106">
                        <a:moveTo>
                          <a:pt x="12" y="0"/>
                        </a:moveTo>
                        <a:lnTo>
                          <a:pt x="52" y="2"/>
                        </a:lnTo>
                        <a:lnTo>
                          <a:pt x="177" y="55"/>
                        </a:lnTo>
                        <a:lnTo>
                          <a:pt x="124" y="64"/>
                        </a:lnTo>
                        <a:lnTo>
                          <a:pt x="124" y="69"/>
                        </a:lnTo>
                        <a:lnTo>
                          <a:pt x="156" y="76"/>
                        </a:lnTo>
                        <a:lnTo>
                          <a:pt x="156" y="81"/>
                        </a:lnTo>
                        <a:lnTo>
                          <a:pt x="122" y="87"/>
                        </a:lnTo>
                        <a:lnTo>
                          <a:pt x="114" y="96"/>
                        </a:lnTo>
                        <a:lnTo>
                          <a:pt x="107" y="96"/>
                        </a:lnTo>
                        <a:lnTo>
                          <a:pt x="101" y="101"/>
                        </a:lnTo>
                        <a:lnTo>
                          <a:pt x="95" y="106"/>
                        </a:lnTo>
                        <a:lnTo>
                          <a:pt x="82" y="97"/>
                        </a:lnTo>
                        <a:lnTo>
                          <a:pt x="0" y="32"/>
                        </a:lnTo>
                        <a:lnTo>
                          <a:pt x="12" y="0"/>
                        </a:lnTo>
                        <a:close/>
                      </a:path>
                    </a:pathLst>
                  </a:custGeom>
                  <a:solidFill>
                    <a:srgbClr val="000000"/>
                  </a:solidFill>
                  <a:ln w="3175">
                    <a:solidFill>
                      <a:srgbClr val="000000"/>
                    </a:solidFill>
                    <a:prstDash val="solid"/>
                    <a:round/>
                    <a:headEnd/>
                    <a:tailEnd/>
                  </a:ln>
                </p:spPr>
                <p:txBody>
                  <a:bodyPr/>
                  <a:lstStyle/>
                  <a:p>
                    <a:endParaRPr lang="en-US"/>
                  </a:p>
                </p:txBody>
              </p:sp>
              <p:grpSp>
                <p:nvGrpSpPr>
                  <p:cNvPr id="65" name="Group 163"/>
                  <p:cNvGrpSpPr>
                    <a:grpSpLocks/>
                  </p:cNvGrpSpPr>
                  <p:nvPr/>
                </p:nvGrpSpPr>
                <p:grpSpPr bwMode="auto">
                  <a:xfrm>
                    <a:off x="4381" y="3027"/>
                    <a:ext cx="62" cy="18"/>
                    <a:chOff x="4381" y="3027"/>
                    <a:chExt cx="62" cy="18"/>
                  </a:xfrm>
                </p:grpSpPr>
                <p:sp>
                  <p:nvSpPr>
                    <p:cNvPr id="110" name="Rectangle 164"/>
                    <p:cNvSpPr>
                      <a:spLocks noChangeArrowheads="1"/>
                    </p:cNvSpPr>
                    <p:nvPr/>
                  </p:nvSpPr>
                  <p:spPr bwMode="auto">
                    <a:xfrm>
                      <a:off x="4381" y="3029"/>
                      <a:ext cx="8" cy="16"/>
                    </a:xfrm>
                    <a:prstGeom prst="rect">
                      <a:avLst/>
                    </a:prstGeom>
                    <a:solidFill>
                      <a:srgbClr val="808080"/>
                    </a:solidFill>
                    <a:ln w="3175">
                      <a:solidFill>
                        <a:srgbClr val="000000"/>
                      </a:solidFill>
                      <a:miter lim="800000"/>
                      <a:headEnd/>
                      <a:tailEnd/>
                    </a:ln>
                  </p:spPr>
                  <p:txBody>
                    <a:bodyPr/>
                    <a:lstStyle/>
                    <a:p>
                      <a:endParaRPr lang="en-US">
                        <a:latin typeface="Calibri" pitchFamily="34" charset="0"/>
                      </a:endParaRPr>
                    </a:p>
                  </p:txBody>
                </p:sp>
                <p:sp>
                  <p:nvSpPr>
                    <p:cNvPr id="111" name="Rectangle 165"/>
                    <p:cNvSpPr>
                      <a:spLocks noChangeArrowheads="1"/>
                    </p:cNvSpPr>
                    <p:nvPr/>
                  </p:nvSpPr>
                  <p:spPr bwMode="auto">
                    <a:xfrm>
                      <a:off x="4416" y="3028"/>
                      <a:ext cx="7" cy="17"/>
                    </a:xfrm>
                    <a:prstGeom prst="rect">
                      <a:avLst/>
                    </a:prstGeom>
                    <a:solidFill>
                      <a:srgbClr val="808080"/>
                    </a:solidFill>
                    <a:ln w="3175">
                      <a:solidFill>
                        <a:srgbClr val="000000"/>
                      </a:solidFill>
                      <a:miter lim="800000"/>
                      <a:headEnd/>
                      <a:tailEnd/>
                    </a:ln>
                  </p:spPr>
                  <p:txBody>
                    <a:bodyPr/>
                    <a:lstStyle/>
                    <a:p>
                      <a:endParaRPr lang="en-US">
                        <a:latin typeface="Calibri" pitchFamily="34" charset="0"/>
                      </a:endParaRPr>
                    </a:p>
                  </p:txBody>
                </p:sp>
                <p:sp>
                  <p:nvSpPr>
                    <p:cNvPr id="112" name="Rectangle 166"/>
                    <p:cNvSpPr>
                      <a:spLocks noChangeArrowheads="1"/>
                    </p:cNvSpPr>
                    <p:nvPr/>
                  </p:nvSpPr>
                  <p:spPr bwMode="auto">
                    <a:xfrm>
                      <a:off x="4427" y="3028"/>
                      <a:ext cx="7" cy="17"/>
                    </a:xfrm>
                    <a:prstGeom prst="rect">
                      <a:avLst/>
                    </a:prstGeom>
                    <a:solidFill>
                      <a:srgbClr val="808080"/>
                    </a:solidFill>
                    <a:ln w="3175">
                      <a:solidFill>
                        <a:srgbClr val="000000"/>
                      </a:solidFill>
                      <a:miter lim="800000"/>
                      <a:headEnd/>
                      <a:tailEnd/>
                    </a:ln>
                  </p:spPr>
                  <p:txBody>
                    <a:bodyPr/>
                    <a:lstStyle/>
                    <a:p>
                      <a:endParaRPr lang="en-US">
                        <a:latin typeface="Calibri" pitchFamily="34" charset="0"/>
                      </a:endParaRPr>
                    </a:p>
                  </p:txBody>
                </p:sp>
                <p:sp>
                  <p:nvSpPr>
                    <p:cNvPr id="113" name="Rectangle 167"/>
                    <p:cNvSpPr>
                      <a:spLocks noChangeArrowheads="1"/>
                    </p:cNvSpPr>
                    <p:nvPr/>
                  </p:nvSpPr>
                  <p:spPr bwMode="auto">
                    <a:xfrm>
                      <a:off x="4436" y="3027"/>
                      <a:ext cx="7" cy="17"/>
                    </a:xfrm>
                    <a:prstGeom prst="rect">
                      <a:avLst/>
                    </a:prstGeom>
                    <a:solidFill>
                      <a:srgbClr val="808080"/>
                    </a:solidFill>
                    <a:ln w="3175">
                      <a:solidFill>
                        <a:srgbClr val="000000"/>
                      </a:solidFill>
                      <a:miter lim="800000"/>
                      <a:headEnd/>
                      <a:tailEnd/>
                    </a:ln>
                  </p:spPr>
                  <p:txBody>
                    <a:bodyPr/>
                    <a:lstStyle/>
                    <a:p>
                      <a:endParaRPr lang="en-US">
                        <a:latin typeface="Calibri" pitchFamily="34" charset="0"/>
                      </a:endParaRPr>
                    </a:p>
                  </p:txBody>
                </p:sp>
              </p:grpSp>
              <p:grpSp>
                <p:nvGrpSpPr>
                  <p:cNvPr id="66" name="Group 168"/>
                  <p:cNvGrpSpPr>
                    <a:grpSpLocks/>
                  </p:cNvGrpSpPr>
                  <p:nvPr/>
                </p:nvGrpSpPr>
                <p:grpSpPr bwMode="auto">
                  <a:xfrm>
                    <a:off x="4286" y="2899"/>
                    <a:ext cx="293" cy="83"/>
                    <a:chOff x="4286" y="2899"/>
                    <a:chExt cx="293" cy="83"/>
                  </a:xfrm>
                </p:grpSpPr>
                <p:sp>
                  <p:nvSpPr>
                    <p:cNvPr id="106" name="Freeform 169"/>
                    <p:cNvSpPr>
                      <a:spLocks/>
                    </p:cNvSpPr>
                    <p:nvPr/>
                  </p:nvSpPr>
                  <p:spPr bwMode="auto">
                    <a:xfrm>
                      <a:off x="4359" y="2935"/>
                      <a:ext cx="65" cy="24"/>
                    </a:xfrm>
                    <a:custGeom>
                      <a:avLst/>
                      <a:gdLst>
                        <a:gd name="T0" fmla="*/ 1 w 129"/>
                        <a:gd name="T1" fmla="*/ 0 h 46"/>
                        <a:gd name="T2" fmla="*/ 1 w 129"/>
                        <a:gd name="T3" fmla="*/ 0 h 46"/>
                        <a:gd name="T4" fmla="*/ 1 w 129"/>
                        <a:gd name="T5" fmla="*/ 1 h 46"/>
                        <a:gd name="T6" fmla="*/ 1 w 129"/>
                        <a:gd name="T7" fmla="*/ 1 h 46"/>
                        <a:gd name="T8" fmla="*/ 1 w 129"/>
                        <a:gd name="T9" fmla="*/ 1 h 46"/>
                        <a:gd name="T10" fmla="*/ 1 w 129"/>
                        <a:gd name="T11" fmla="*/ 1 h 46"/>
                        <a:gd name="T12" fmla="*/ 0 w 129"/>
                        <a:gd name="T13" fmla="*/ 1 h 46"/>
                        <a:gd name="T14" fmla="*/ 1 w 129"/>
                        <a:gd name="T15" fmla="*/ 1 h 46"/>
                        <a:gd name="T16" fmla="*/ 1 w 129"/>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46"/>
                        <a:gd name="T29" fmla="*/ 129 w 129"/>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46">
                          <a:moveTo>
                            <a:pt x="129" y="0"/>
                          </a:moveTo>
                          <a:lnTo>
                            <a:pt x="62" y="0"/>
                          </a:lnTo>
                          <a:lnTo>
                            <a:pt x="51" y="5"/>
                          </a:lnTo>
                          <a:lnTo>
                            <a:pt x="21" y="4"/>
                          </a:lnTo>
                          <a:lnTo>
                            <a:pt x="7" y="9"/>
                          </a:lnTo>
                          <a:lnTo>
                            <a:pt x="2" y="21"/>
                          </a:lnTo>
                          <a:lnTo>
                            <a:pt x="0" y="30"/>
                          </a:lnTo>
                          <a:lnTo>
                            <a:pt x="2" y="46"/>
                          </a:lnTo>
                          <a:lnTo>
                            <a:pt x="129" y="0"/>
                          </a:lnTo>
                          <a:close/>
                        </a:path>
                      </a:pathLst>
                    </a:custGeom>
                    <a:solidFill>
                      <a:srgbClr val="B2B2B2"/>
                    </a:solidFill>
                    <a:ln w="3175">
                      <a:solidFill>
                        <a:srgbClr val="000000"/>
                      </a:solidFill>
                      <a:prstDash val="solid"/>
                      <a:round/>
                      <a:headEnd/>
                      <a:tailEnd/>
                    </a:ln>
                  </p:spPr>
                  <p:txBody>
                    <a:bodyPr/>
                    <a:lstStyle/>
                    <a:p>
                      <a:endParaRPr lang="en-US"/>
                    </a:p>
                  </p:txBody>
                </p:sp>
                <p:sp>
                  <p:nvSpPr>
                    <p:cNvPr id="107" name="Freeform 170"/>
                    <p:cNvSpPr>
                      <a:spLocks/>
                    </p:cNvSpPr>
                    <p:nvPr/>
                  </p:nvSpPr>
                  <p:spPr bwMode="auto">
                    <a:xfrm>
                      <a:off x="4302" y="2899"/>
                      <a:ext cx="277" cy="83"/>
                    </a:xfrm>
                    <a:custGeom>
                      <a:avLst/>
                      <a:gdLst>
                        <a:gd name="T0" fmla="*/ 0 w 556"/>
                        <a:gd name="T1" fmla="*/ 1 h 165"/>
                        <a:gd name="T2" fmla="*/ 0 w 556"/>
                        <a:gd name="T3" fmla="*/ 1 h 165"/>
                        <a:gd name="T4" fmla="*/ 0 w 556"/>
                        <a:gd name="T5" fmla="*/ 0 h 165"/>
                        <a:gd name="T6" fmla="*/ 0 w 556"/>
                        <a:gd name="T7" fmla="*/ 0 h 165"/>
                        <a:gd name="T8" fmla="*/ 0 w 556"/>
                        <a:gd name="T9" fmla="*/ 1 h 165"/>
                        <a:gd name="T10" fmla="*/ 0 w 556"/>
                        <a:gd name="T11" fmla="*/ 1 h 165"/>
                        <a:gd name="T12" fmla="*/ 0 w 556"/>
                        <a:gd name="T13" fmla="*/ 1 h 165"/>
                        <a:gd name="T14" fmla="*/ 0 60000 65536"/>
                        <a:gd name="T15" fmla="*/ 0 60000 65536"/>
                        <a:gd name="T16" fmla="*/ 0 60000 65536"/>
                        <a:gd name="T17" fmla="*/ 0 60000 65536"/>
                        <a:gd name="T18" fmla="*/ 0 60000 65536"/>
                        <a:gd name="T19" fmla="*/ 0 60000 65536"/>
                        <a:gd name="T20" fmla="*/ 0 60000 65536"/>
                        <a:gd name="T21" fmla="*/ 0 w 556"/>
                        <a:gd name="T22" fmla="*/ 0 h 165"/>
                        <a:gd name="T23" fmla="*/ 556 w 556"/>
                        <a:gd name="T24" fmla="*/ 165 h 1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165">
                          <a:moveTo>
                            <a:pt x="0" y="156"/>
                          </a:moveTo>
                          <a:lnTo>
                            <a:pt x="425" y="2"/>
                          </a:lnTo>
                          <a:lnTo>
                            <a:pt x="438" y="0"/>
                          </a:lnTo>
                          <a:lnTo>
                            <a:pt x="556" y="0"/>
                          </a:lnTo>
                          <a:lnTo>
                            <a:pt x="493" y="6"/>
                          </a:lnTo>
                          <a:lnTo>
                            <a:pt x="237" y="165"/>
                          </a:lnTo>
                          <a:lnTo>
                            <a:pt x="0" y="156"/>
                          </a:lnTo>
                          <a:close/>
                        </a:path>
                      </a:pathLst>
                    </a:custGeom>
                    <a:solidFill>
                      <a:srgbClr val="B2B2B2"/>
                    </a:solidFill>
                    <a:ln w="3175">
                      <a:solidFill>
                        <a:srgbClr val="000000"/>
                      </a:solidFill>
                      <a:prstDash val="solid"/>
                      <a:round/>
                      <a:headEnd/>
                      <a:tailEnd/>
                    </a:ln>
                  </p:spPr>
                  <p:txBody>
                    <a:bodyPr/>
                    <a:lstStyle/>
                    <a:p>
                      <a:endParaRPr lang="en-US"/>
                    </a:p>
                  </p:txBody>
                </p:sp>
                <p:sp>
                  <p:nvSpPr>
                    <p:cNvPr id="108" name="Freeform 171"/>
                    <p:cNvSpPr>
                      <a:spLocks/>
                    </p:cNvSpPr>
                    <p:nvPr/>
                  </p:nvSpPr>
                  <p:spPr bwMode="auto">
                    <a:xfrm>
                      <a:off x="4286" y="2962"/>
                      <a:ext cx="61" cy="10"/>
                    </a:xfrm>
                    <a:custGeom>
                      <a:avLst/>
                      <a:gdLst>
                        <a:gd name="T0" fmla="*/ 1 w 121"/>
                        <a:gd name="T1" fmla="*/ 1 h 20"/>
                        <a:gd name="T2" fmla="*/ 1 w 121"/>
                        <a:gd name="T3" fmla="*/ 0 h 20"/>
                        <a:gd name="T4" fmla="*/ 1 w 121"/>
                        <a:gd name="T5" fmla="*/ 1 h 20"/>
                        <a:gd name="T6" fmla="*/ 1 w 121"/>
                        <a:gd name="T7" fmla="*/ 1 h 20"/>
                        <a:gd name="T8" fmla="*/ 1 w 121"/>
                        <a:gd name="T9" fmla="*/ 1 h 20"/>
                        <a:gd name="T10" fmla="*/ 0 w 121"/>
                        <a:gd name="T11" fmla="*/ 1 h 20"/>
                        <a:gd name="T12" fmla="*/ 1 w 121"/>
                        <a:gd name="T13" fmla="*/ 1 h 20"/>
                        <a:gd name="T14" fmla="*/ 1 w 121"/>
                        <a:gd name="T15" fmla="*/ 1 h 20"/>
                        <a:gd name="T16" fmla="*/ 1 w 121"/>
                        <a:gd name="T17" fmla="*/ 1 h 20"/>
                        <a:gd name="T18" fmla="*/ 1 w 121"/>
                        <a:gd name="T19" fmla="*/ 1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20"/>
                        <a:gd name="T32" fmla="*/ 121 w 12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20">
                          <a:moveTo>
                            <a:pt x="121" y="4"/>
                          </a:moveTo>
                          <a:lnTo>
                            <a:pt x="70" y="0"/>
                          </a:lnTo>
                          <a:lnTo>
                            <a:pt x="59" y="4"/>
                          </a:lnTo>
                          <a:lnTo>
                            <a:pt x="22" y="2"/>
                          </a:lnTo>
                          <a:lnTo>
                            <a:pt x="9" y="7"/>
                          </a:lnTo>
                          <a:lnTo>
                            <a:pt x="0" y="20"/>
                          </a:lnTo>
                          <a:lnTo>
                            <a:pt x="60" y="20"/>
                          </a:lnTo>
                          <a:lnTo>
                            <a:pt x="79" y="13"/>
                          </a:lnTo>
                          <a:lnTo>
                            <a:pt x="89" y="9"/>
                          </a:lnTo>
                          <a:lnTo>
                            <a:pt x="121" y="4"/>
                          </a:lnTo>
                          <a:close/>
                        </a:path>
                      </a:pathLst>
                    </a:custGeom>
                    <a:solidFill>
                      <a:srgbClr val="B2B2B2"/>
                    </a:solidFill>
                    <a:ln w="3175">
                      <a:solidFill>
                        <a:srgbClr val="000000"/>
                      </a:solidFill>
                      <a:prstDash val="solid"/>
                      <a:round/>
                      <a:headEnd/>
                      <a:tailEnd/>
                    </a:ln>
                  </p:spPr>
                  <p:txBody>
                    <a:bodyPr/>
                    <a:lstStyle/>
                    <a:p>
                      <a:endParaRPr lang="en-US"/>
                    </a:p>
                  </p:txBody>
                </p:sp>
                <p:sp>
                  <p:nvSpPr>
                    <p:cNvPr id="109" name="Line 172"/>
                    <p:cNvSpPr>
                      <a:spLocks noChangeShapeType="1"/>
                    </p:cNvSpPr>
                    <p:nvPr/>
                  </p:nvSpPr>
                  <p:spPr bwMode="auto">
                    <a:xfrm flipH="1">
                      <a:off x="4367" y="2909"/>
                      <a:ext cx="150" cy="69"/>
                    </a:xfrm>
                    <a:prstGeom prst="line">
                      <a:avLst/>
                    </a:prstGeom>
                    <a:noFill/>
                    <a:ln w="3175">
                      <a:solidFill>
                        <a:srgbClr val="000000"/>
                      </a:solidFill>
                      <a:round/>
                      <a:headEnd/>
                      <a:tailEnd/>
                    </a:ln>
                  </p:spPr>
                  <p:txBody>
                    <a:bodyPr/>
                    <a:lstStyle/>
                    <a:p>
                      <a:endParaRPr lang="en-US"/>
                    </a:p>
                  </p:txBody>
                </p:sp>
              </p:grpSp>
              <p:sp>
                <p:nvSpPr>
                  <p:cNvPr id="67" name="Freeform 173"/>
                  <p:cNvSpPr>
                    <a:spLocks/>
                  </p:cNvSpPr>
                  <p:nvPr/>
                </p:nvSpPr>
                <p:spPr bwMode="auto">
                  <a:xfrm>
                    <a:off x="3983" y="2968"/>
                    <a:ext cx="677" cy="70"/>
                  </a:xfrm>
                  <a:custGeom>
                    <a:avLst/>
                    <a:gdLst>
                      <a:gd name="T0" fmla="*/ 1 w 1354"/>
                      <a:gd name="T1" fmla="*/ 1 h 140"/>
                      <a:gd name="T2" fmla="*/ 1 w 1354"/>
                      <a:gd name="T3" fmla="*/ 1 h 140"/>
                      <a:gd name="T4" fmla="*/ 1 w 1354"/>
                      <a:gd name="T5" fmla="*/ 1 h 140"/>
                      <a:gd name="T6" fmla="*/ 1 w 1354"/>
                      <a:gd name="T7" fmla="*/ 0 h 140"/>
                      <a:gd name="T8" fmla="*/ 1 w 1354"/>
                      <a:gd name="T9" fmla="*/ 0 h 140"/>
                      <a:gd name="T10" fmla="*/ 1 w 1354"/>
                      <a:gd name="T11" fmla="*/ 1 h 140"/>
                      <a:gd name="T12" fmla="*/ 1 w 1354"/>
                      <a:gd name="T13" fmla="*/ 1 h 140"/>
                      <a:gd name="T14" fmla="*/ 1 w 1354"/>
                      <a:gd name="T15" fmla="*/ 1 h 140"/>
                      <a:gd name="T16" fmla="*/ 1 w 1354"/>
                      <a:gd name="T17" fmla="*/ 1 h 140"/>
                      <a:gd name="T18" fmla="*/ 1 w 1354"/>
                      <a:gd name="T19" fmla="*/ 1 h 140"/>
                      <a:gd name="T20" fmla="*/ 1 w 1354"/>
                      <a:gd name="T21" fmla="*/ 1 h 140"/>
                      <a:gd name="T22" fmla="*/ 1 w 1354"/>
                      <a:gd name="T23" fmla="*/ 1 h 140"/>
                      <a:gd name="T24" fmla="*/ 1 w 1354"/>
                      <a:gd name="T25" fmla="*/ 1 h 140"/>
                      <a:gd name="T26" fmla="*/ 1 w 1354"/>
                      <a:gd name="T27" fmla="*/ 1 h 140"/>
                      <a:gd name="T28" fmla="*/ 1 w 1354"/>
                      <a:gd name="T29" fmla="*/ 1 h 140"/>
                      <a:gd name="T30" fmla="*/ 1 w 1354"/>
                      <a:gd name="T31" fmla="*/ 1 h 140"/>
                      <a:gd name="T32" fmla="*/ 1 w 1354"/>
                      <a:gd name="T33" fmla="*/ 1 h 140"/>
                      <a:gd name="T34" fmla="*/ 1 w 1354"/>
                      <a:gd name="T35" fmla="*/ 1 h 140"/>
                      <a:gd name="T36" fmla="*/ 1 w 1354"/>
                      <a:gd name="T37" fmla="*/ 1 h 140"/>
                      <a:gd name="T38" fmla="*/ 1 w 1354"/>
                      <a:gd name="T39" fmla="*/ 1 h 140"/>
                      <a:gd name="T40" fmla="*/ 0 w 1354"/>
                      <a:gd name="T41" fmla="*/ 1 h 140"/>
                      <a:gd name="T42" fmla="*/ 1 w 1354"/>
                      <a:gd name="T43" fmla="*/ 1 h 140"/>
                      <a:gd name="T44" fmla="*/ 1 w 1354"/>
                      <a:gd name="T45" fmla="*/ 1 h 140"/>
                      <a:gd name="T46" fmla="*/ 1 w 1354"/>
                      <a:gd name="T47" fmla="*/ 1 h 1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54"/>
                      <a:gd name="T73" fmla="*/ 0 h 140"/>
                      <a:gd name="T74" fmla="*/ 1354 w 1354"/>
                      <a:gd name="T75" fmla="*/ 140 h 1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54" h="140">
                        <a:moveTo>
                          <a:pt x="30" y="33"/>
                        </a:moveTo>
                        <a:lnTo>
                          <a:pt x="72" y="14"/>
                        </a:lnTo>
                        <a:lnTo>
                          <a:pt x="100" y="3"/>
                        </a:lnTo>
                        <a:lnTo>
                          <a:pt x="134" y="0"/>
                        </a:lnTo>
                        <a:lnTo>
                          <a:pt x="846" y="0"/>
                        </a:lnTo>
                        <a:lnTo>
                          <a:pt x="1331" y="16"/>
                        </a:lnTo>
                        <a:lnTo>
                          <a:pt x="1344" y="19"/>
                        </a:lnTo>
                        <a:lnTo>
                          <a:pt x="1354" y="30"/>
                        </a:lnTo>
                        <a:lnTo>
                          <a:pt x="1352" y="44"/>
                        </a:lnTo>
                        <a:lnTo>
                          <a:pt x="1341" y="53"/>
                        </a:lnTo>
                        <a:lnTo>
                          <a:pt x="1259" y="74"/>
                        </a:lnTo>
                        <a:lnTo>
                          <a:pt x="1094" y="111"/>
                        </a:lnTo>
                        <a:lnTo>
                          <a:pt x="1007" y="125"/>
                        </a:lnTo>
                        <a:lnTo>
                          <a:pt x="903" y="134"/>
                        </a:lnTo>
                        <a:lnTo>
                          <a:pt x="757" y="140"/>
                        </a:lnTo>
                        <a:lnTo>
                          <a:pt x="150" y="120"/>
                        </a:lnTo>
                        <a:lnTo>
                          <a:pt x="87" y="109"/>
                        </a:lnTo>
                        <a:lnTo>
                          <a:pt x="43" y="95"/>
                        </a:lnTo>
                        <a:lnTo>
                          <a:pt x="19" y="79"/>
                        </a:lnTo>
                        <a:lnTo>
                          <a:pt x="4" y="65"/>
                        </a:lnTo>
                        <a:lnTo>
                          <a:pt x="0" y="58"/>
                        </a:lnTo>
                        <a:lnTo>
                          <a:pt x="4" y="49"/>
                        </a:lnTo>
                        <a:lnTo>
                          <a:pt x="13" y="44"/>
                        </a:lnTo>
                        <a:lnTo>
                          <a:pt x="30" y="33"/>
                        </a:lnTo>
                        <a:close/>
                      </a:path>
                    </a:pathLst>
                  </a:custGeom>
                  <a:solidFill>
                    <a:srgbClr val="B2B2B2"/>
                  </a:solidFill>
                  <a:ln w="3175">
                    <a:solidFill>
                      <a:srgbClr val="000000"/>
                    </a:solidFill>
                    <a:prstDash val="solid"/>
                    <a:round/>
                    <a:headEnd/>
                    <a:tailEnd/>
                  </a:ln>
                </p:spPr>
                <p:txBody>
                  <a:bodyPr/>
                  <a:lstStyle/>
                  <a:p>
                    <a:endParaRPr lang="en-US"/>
                  </a:p>
                </p:txBody>
              </p:sp>
              <p:sp>
                <p:nvSpPr>
                  <p:cNvPr id="68" name="Freeform 174"/>
                  <p:cNvSpPr>
                    <a:spLocks/>
                  </p:cNvSpPr>
                  <p:nvPr/>
                </p:nvSpPr>
                <p:spPr bwMode="auto">
                  <a:xfrm>
                    <a:off x="4575" y="2990"/>
                    <a:ext cx="117" cy="23"/>
                  </a:xfrm>
                  <a:custGeom>
                    <a:avLst/>
                    <a:gdLst>
                      <a:gd name="T0" fmla="*/ 0 w 235"/>
                      <a:gd name="T1" fmla="*/ 0 h 48"/>
                      <a:gd name="T2" fmla="*/ 0 w 235"/>
                      <a:gd name="T3" fmla="*/ 0 h 48"/>
                      <a:gd name="T4" fmla="*/ 0 w 235"/>
                      <a:gd name="T5" fmla="*/ 0 h 48"/>
                      <a:gd name="T6" fmla="*/ 0 w 235"/>
                      <a:gd name="T7" fmla="*/ 0 h 48"/>
                      <a:gd name="T8" fmla="*/ 0 w 235"/>
                      <a:gd name="T9" fmla="*/ 0 h 48"/>
                      <a:gd name="T10" fmla="*/ 0 w 235"/>
                      <a:gd name="T11" fmla="*/ 0 h 48"/>
                      <a:gd name="T12" fmla="*/ 0 w 235"/>
                      <a:gd name="T13" fmla="*/ 0 h 48"/>
                      <a:gd name="T14" fmla="*/ 0 w 235"/>
                      <a:gd name="T15" fmla="*/ 0 h 48"/>
                      <a:gd name="T16" fmla="*/ 0 w 235"/>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5"/>
                      <a:gd name="T28" fmla="*/ 0 h 48"/>
                      <a:gd name="T29" fmla="*/ 235 w 235"/>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5" h="48">
                        <a:moveTo>
                          <a:pt x="235" y="37"/>
                        </a:moveTo>
                        <a:lnTo>
                          <a:pt x="154" y="48"/>
                        </a:lnTo>
                        <a:lnTo>
                          <a:pt x="143" y="46"/>
                        </a:lnTo>
                        <a:lnTo>
                          <a:pt x="4" y="18"/>
                        </a:lnTo>
                        <a:lnTo>
                          <a:pt x="0" y="13"/>
                        </a:lnTo>
                        <a:lnTo>
                          <a:pt x="6" y="7"/>
                        </a:lnTo>
                        <a:lnTo>
                          <a:pt x="80" y="4"/>
                        </a:lnTo>
                        <a:lnTo>
                          <a:pt x="169" y="0"/>
                        </a:lnTo>
                        <a:lnTo>
                          <a:pt x="235" y="37"/>
                        </a:lnTo>
                        <a:close/>
                      </a:path>
                    </a:pathLst>
                  </a:custGeom>
                  <a:solidFill>
                    <a:srgbClr val="B2B2B2"/>
                  </a:solidFill>
                  <a:ln w="3175">
                    <a:solidFill>
                      <a:srgbClr val="000000"/>
                    </a:solidFill>
                    <a:prstDash val="solid"/>
                    <a:round/>
                    <a:headEnd/>
                    <a:tailEnd/>
                  </a:ln>
                </p:spPr>
                <p:txBody>
                  <a:bodyPr/>
                  <a:lstStyle/>
                  <a:p>
                    <a:endParaRPr lang="en-US"/>
                  </a:p>
                </p:txBody>
              </p:sp>
              <p:grpSp>
                <p:nvGrpSpPr>
                  <p:cNvPr id="69" name="Group 175"/>
                  <p:cNvGrpSpPr>
                    <a:grpSpLocks/>
                  </p:cNvGrpSpPr>
                  <p:nvPr/>
                </p:nvGrpSpPr>
                <p:grpSpPr bwMode="auto">
                  <a:xfrm>
                    <a:off x="4521" y="2863"/>
                    <a:ext cx="148" cy="116"/>
                    <a:chOff x="4521" y="2863"/>
                    <a:chExt cx="148" cy="116"/>
                  </a:xfrm>
                </p:grpSpPr>
                <p:sp>
                  <p:nvSpPr>
                    <p:cNvPr id="103" name="Freeform 176"/>
                    <p:cNvSpPr>
                      <a:spLocks/>
                    </p:cNvSpPr>
                    <p:nvPr/>
                  </p:nvSpPr>
                  <p:spPr bwMode="auto">
                    <a:xfrm>
                      <a:off x="4521" y="2863"/>
                      <a:ext cx="148" cy="116"/>
                    </a:xfrm>
                    <a:custGeom>
                      <a:avLst/>
                      <a:gdLst>
                        <a:gd name="T0" fmla="*/ 0 w 298"/>
                        <a:gd name="T1" fmla="*/ 1 h 232"/>
                        <a:gd name="T2" fmla="*/ 0 w 298"/>
                        <a:gd name="T3" fmla="*/ 1 h 232"/>
                        <a:gd name="T4" fmla="*/ 0 w 298"/>
                        <a:gd name="T5" fmla="*/ 1 h 232"/>
                        <a:gd name="T6" fmla="*/ 0 w 298"/>
                        <a:gd name="T7" fmla="*/ 1 h 232"/>
                        <a:gd name="T8" fmla="*/ 0 w 298"/>
                        <a:gd name="T9" fmla="*/ 1 h 232"/>
                        <a:gd name="T10" fmla="*/ 0 w 298"/>
                        <a:gd name="T11" fmla="*/ 1 h 232"/>
                        <a:gd name="T12" fmla="*/ 0 w 298"/>
                        <a:gd name="T13" fmla="*/ 1 h 232"/>
                        <a:gd name="T14" fmla="*/ 0 w 298"/>
                        <a:gd name="T15" fmla="*/ 1 h 232"/>
                        <a:gd name="T16" fmla="*/ 0 w 298"/>
                        <a:gd name="T17" fmla="*/ 0 h 232"/>
                        <a:gd name="T18" fmla="*/ 0 w 298"/>
                        <a:gd name="T19" fmla="*/ 0 h 232"/>
                        <a:gd name="T20" fmla="*/ 0 w 298"/>
                        <a:gd name="T21" fmla="*/ 1 h 232"/>
                        <a:gd name="T22" fmla="*/ 0 w 298"/>
                        <a:gd name="T23" fmla="*/ 1 h 232"/>
                        <a:gd name="T24" fmla="*/ 0 w 298"/>
                        <a:gd name="T25" fmla="*/ 1 h 2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8"/>
                        <a:gd name="T40" fmla="*/ 0 h 232"/>
                        <a:gd name="T41" fmla="*/ 298 w 298"/>
                        <a:gd name="T42" fmla="*/ 232 h 2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8" h="232">
                          <a:moveTo>
                            <a:pt x="0" y="225"/>
                          </a:moveTo>
                          <a:lnTo>
                            <a:pt x="42" y="214"/>
                          </a:lnTo>
                          <a:lnTo>
                            <a:pt x="59" y="203"/>
                          </a:lnTo>
                          <a:lnTo>
                            <a:pt x="84" y="175"/>
                          </a:lnTo>
                          <a:lnTo>
                            <a:pt x="197" y="19"/>
                          </a:lnTo>
                          <a:lnTo>
                            <a:pt x="197" y="14"/>
                          </a:lnTo>
                          <a:lnTo>
                            <a:pt x="192" y="7"/>
                          </a:lnTo>
                          <a:lnTo>
                            <a:pt x="118" y="5"/>
                          </a:lnTo>
                          <a:lnTo>
                            <a:pt x="118" y="0"/>
                          </a:lnTo>
                          <a:lnTo>
                            <a:pt x="292" y="0"/>
                          </a:lnTo>
                          <a:lnTo>
                            <a:pt x="298" y="5"/>
                          </a:lnTo>
                          <a:lnTo>
                            <a:pt x="252" y="232"/>
                          </a:lnTo>
                          <a:lnTo>
                            <a:pt x="0" y="225"/>
                          </a:lnTo>
                          <a:close/>
                        </a:path>
                      </a:pathLst>
                    </a:custGeom>
                    <a:solidFill>
                      <a:srgbClr val="B2B2B2"/>
                    </a:solidFill>
                    <a:ln w="3175">
                      <a:solidFill>
                        <a:srgbClr val="000000"/>
                      </a:solidFill>
                      <a:prstDash val="solid"/>
                      <a:round/>
                      <a:headEnd/>
                      <a:tailEnd/>
                    </a:ln>
                  </p:spPr>
                  <p:txBody>
                    <a:bodyPr/>
                    <a:lstStyle/>
                    <a:p>
                      <a:endParaRPr lang="en-US"/>
                    </a:p>
                  </p:txBody>
                </p:sp>
                <p:sp>
                  <p:nvSpPr>
                    <p:cNvPr id="104" name="Freeform 177"/>
                    <p:cNvSpPr>
                      <a:spLocks/>
                    </p:cNvSpPr>
                    <p:nvPr/>
                  </p:nvSpPr>
                  <p:spPr bwMode="auto">
                    <a:xfrm>
                      <a:off x="4582" y="2886"/>
                      <a:ext cx="84" cy="93"/>
                    </a:xfrm>
                    <a:custGeom>
                      <a:avLst/>
                      <a:gdLst>
                        <a:gd name="T0" fmla="*/ 0 w 167"/>
                        <a:gd name="T1" fmla="*/ 1 h 186"/>
                        <a:gd name="T2" fmla="*/ 1 w 167"/>
                        <a:gd name="T3" fmla="*/ 0 h 186"/>
                        <a:gd name="T4" fmla="*/ 1 w 167"/>
                        <a:gd name="T5" fmla="*/ 1 h 186"/>
                        <a:gd name="T6" fmla="*/ 1 w 167"/>
                        <a:gd name="T7" fmla="*/ 1 h 186"/>
                        <a:gd name="T8" fmla="*/ 0 w 167"/>
                        <a:gd name="T9" fmla="*/ 1 h 186"/>
                        <a:gd name="T10" fmla="*/ 0 60000 65536"/>
                        <a:gd name="T11" fmla="*/ 0 60000 65536"/>
                        <a:gd name="T12" fmla="*/ 0 60000 65536"/>
                        <a:gd name="T13" fmla="*/ 0 60000 65536"/>
                        <a:gd name="T14" fmla="*/ 0 60000 65536"/>
                        <a:gd name="T15" fmla="*/ 0 w 167"/>
                        <a:gd name="T16" fmla="*/ 0 h 186"/>
                        <a:gd name="T17" fmla="*/ 167 w 167"/>
                        <a:gd name="T18" fmla="*/ 186 h 186"/>
                      </a:gdLst>
                      <a:ahLst/>
                      <a:cxnLst>
                        <a:cxn ang="T10">
                          <a:pos x="T0" y="T1"/>
                        </a:cxn>
                        <a:cxn ang="T11">
                          <a:pos x="T2" y="T3"/>
                        </a:cxn>
                        <a:cxn ang="T12">
                          <a:pos x="T4" y="T5"/>
                        </a:cxn>
                        <a:cxn ang="T13">
                          <a:pos x="T6" y="T7"/>
                        </a:cxn>
                        <a:cxn ang="T14">
                          <a:pos x="T8" y="T9"/>
                        </a:cxn>
                      </a:cxnLst>
                      <a:rect l="T15" t="T16" r="T17" b="T18"/>
                      <a:pathLst>
                        <a:path w="167" h="186">
                          <a:moveTo>
                            <a:pt x="0" y="182"/>
                          </a:moveTo>
                          <a:lnTo>
                            <a:pt x="99" y="0"/>
                          </a:lnTo>
                          <a:lnTo>
                            <a:pt x="167" y="1"/>
                          </a:lnTo>
                          <a:lnTo>
                            <a:pt x="131" y="186"/>
                          </a:lnTo>
                          <a:lnTo>
                            <a:pt x="0" y="182"/>
                          </a:lnTo>
                          <a:close/>
                        </a:path>
                      </a:pathLst>
                    </a:custGeom>
                    <a:solidFill>
                      <a:srgbClr val="EAEAEA"/>
                    </a:solidFill>
                    <a:ln w="3175">
                      <a:solidFill>
                        <a:srgbClr val="000000"/>
                      </a:solidFill>
                      <a:prstDash val="solid"/>
                      <a:round/>
                      <a:headEnd/>
                      <a:tailEnd/>
                    </a:ln>
                  </p:spPr>
                  <p:txBody>
                    <a:bodyPr/>
                    <a:lstStyle/>
                    <a:p>
                      <a:endParaRPr lang="en-US"/>
                    </a:p>
                  </p:txBody>
                </p:sp>
                <p:sp>
                  <p:nvSpPr>
                    <p:cNvPr id="105" name="Line 178"/>
                    <p:cNvSpPr>
                      <a:spLocks noChangeShapeType="1"/>
                    </p:cNvSpPr>
                    <p:nvPr/>
                  </p:nvSpPr>
                  <p:spPr bwMode="auto">
                    <a:xfrm flipH="1">
                      <a:off x="4614" y="2886"/>
                      <a:ext cx="30" cy="93"/>
                    </a:xfrm>
                    <a:prstGeom prst="line">
                      <a:avLst/>
                    </a:prstGeom>
                    <a:noFill/>
                    <a:ln w="3175">
                      <a:solidFill>
                        <a:srgbClr val="000000"/>
                      </a:solidFill>
                      <a:round/>
                      <a:headEnd/>
                      <a:tailEnd/>
                    </a:ln>
                  </p:spPr>
                  <p:txBody>
                    <a:bodyPr/>
                    <a:lstStyle/>
                    <a:p>
                      <a:endParaRPr lang="en-US"/>
                    </a:p>
                  </p:txBody>
                </p:sp>
              </p:grpSp>
              <p:sp>
                <p:nvSpPr>
                  <p:cNvPr id="70" name="Freeform 179"/>
                  <p:cNvSpPr>
                    <a:spLocks/>
                  </p:cNvSpPr>
                  <p:nvPr/>
                </p:nvSpPr>
                <p:spPr bwMode="auto">
                  <a:xfrm>
                    <a:off x="4156" y="3045"/>
                    <a:ext cx="70" cy="45"/>
                  </a:xfrm>
                  <a:custGeom>
                    <a:avLst/>
                    <a:gdLst>
                      <a:gd name="T0" fmla="*/ 1 w 138"/>
                      <a:gd name="T1" fmla="*/ 0 h 90"/>
                      <a:gd name="T2" fmla="*/ 1 w 138"/>
                      <a:gd name="T3" fmla="*/ 1 h 90"/>
                      <a:gd name="T4" fmla="*/ 1 w 138"/>
                      <a:gd name="T5" fmla="*/ 1 h 90"/>
                      <a:gd name="T6" fmla="*/ 1 w 138"/>
                      <a:gd name="T7" fmla="*/ 1 h 90"/>
                      <a:gd name="T8" fmla="*/ 1 w 138"/>
                      <a:gd name="T9" fmla="*/ 1 h 90"/>
                      <a:gd name="T10" fmla="*/ 1 w 138"/>
                      <a:gd name="T11" fmla="*/ 1 h 90"/>
                      <a:gd name="T12" fmla="*/ 1 w 138"/>
                      <a:gd name="T13" fmla="*/ 1 h 90"/>
                      <a:gd name="T14" fmla="*/ 0 w 138"/>
                      <a:gd name="T15" fmla="*/ 1 h 90"/>
                      <a:gd name="T16" fmla="*/ 1 w 138"/>
                      <a:gd name="T17" fmla="*/ 1 h 90"/>
                      <a:gd name="T18" fmla="*/ 1 w 138"/>
                      <a:gd name="T19" fmla="*/ 1 h 90"/>
                      <a:gd name="T20" fmla="*/ 1 w 138"/>
                      <a:gd name="T21" fmla="*/ 1 h 90"/>
                      <a:gd name="T22" fmla="*/ 1 w 138"/>
                      <a:gd name="T23" fmla="*/ 1 h 90"/>
                      <a:gd name="T24" fmla="*/ 1 w 138"/>
                      <a:gd name="T25" fmla="*/ 1 h 90"/>
                      <a:gd name="T26" fmla="*/ 1 w 138"/>
                      <a:gd name="T27" fmla="*/ 1 h 90"/>
                      <a:gd name="T28" fmla="*/ 1 w 138"/>
                      <a:gd name="T29" fmla="*/ 1 h 90"/>
                      <a:gd name="T30" fmla="*/ 1 w 138"/>
                      <a:gd name="T31" fmla="*/ 1 h 90"/>
                      <a:gd name="T32" fmla="*/ 1 w 138"/>
                      <a:gd name="T33" fmla="*/ 1 h 90"/>
                      <a:gd name="T34" fmla="*/ 1 w 138"/>
                      <a:gd name="T35" fmla="*/ 1 h 90"/>
                      <a:gd name="T36" fmla="*/ 1 w 138"/>
                      <a:gd name="T37" fmla="*/ 1 h 90"/>
                      <a:gd name="T38" fmla="*/ 1 w 138"/>
                      <a:gd name="T39" fmla="*/ 1 h 90"/>
                      <a:gd name="T40" fmla="*/ 1 w 138"/>
                      <a:gd name="T41" fmla="*/ 0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
                      <a:gd name="T64" fmla="*/ 0 h 90"/>
                      <a:gd name="T65" fmla="*/ 138 w 138"/>
                      <a:gd name="T66" fmla="*/ 90 h 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 h="90">
                        <a:moveTo>
                          <a:pt x="131" y="0"/>
                        </a:moveTo>
                        <a:lnTo>
                          <a:pt x="57" y="4"/>
                        </a:lnTo>
                        <a:lnTo>
                          <a:pt x="45" y="9"/>
                        </a:lnTo>
                        <a:lnTo>
                          <a:pt x="28" y="9"/>
                        </a:lnTo>
                        <a:lnTo>
                          <a:pt x="17" y="11"/>
                        </a:lnTo>
                        <a:lnTo>
                          <a:pt x="7" y="14"/>
                        </a:lnTo>
                        <a:lnTo>
                          <a:pt x="2" y="27"/>
                        </a:lnTo>
                        <a:lnTo>
                          <a:pt x="0" y="43"/>
                        </a:lnTo>
                        <a:lnTo>
                          <a:pt x="2" y="51"/>
                        </a:lnTo>
                        <a:lnTo>
                          <a:pt x="7" y="69"/>
                        </a:lnTo>
                        <a:lnTo>
                          <a:pt x="19" y="76"/>
                        </a:lnTo>
                        <a:lnTo>
                          <a:pt x="36" y="82"/>
                        </a:lnTo>
                        <a:lnTo>
                          <a:pt x="57" y="85"/>
                        </a:lnTo>
                        <a:lnTo>
                          <a:pt x="112" y="90"/>
                        </a:lnTo>
                        <a:lnTo>
                          <a:pt x="112" y="57"/>
                        </a:lnTo>
                        <a:lnTo>
                          <a:pt x="112" y="43"/>
                        </a:lnTo>
                        <a:lnTo>
                          <a:pt x="112" y="28"/>
                        </a:lnTo>
                        <a:lnTo>
                          <a:pt x="117" y="20"/>
                        </a:lnTo>
                        <a:lnTo>
                          <a:pt x="121" y="11"/>
                        </a:lnTo>
                        <a:lnTo>
                          <a:pt x="138" y="5"/>
                        </a:lnTo>
                        <a:lnTo>
                          <a:pt x="131" y="0"/>
                        </a:lnTo>
                        <a:close/>
                      </a:path>
                    </a:pathLst>
                  </a:custGeom>
                  <a:solidFill>
                    <a:srgbClr val="B2B2B2"/>
                  </a:solidFill>
                  <a:ln w="3175">
                    <a:solidFill>
                      <a:srgbClr val="000000"/>
                    </a:solidFill>
                    <a:prstDash val="solid"/>
                    <a:round/>
                    <a:headEnd/>
                    <a:tailEnd/>
                  </a:ln>
                </p:spPr>
                <p:txBody>
                  <a:bodyPr/>
                  <a:lstStyle/>
                  <a:p>
                    <a:endParaRPr lang="en-US"/>
                  </a:p>
                </p:txBody>
              </p:sp>
              <p:sp>
                <p:nvSpPr>
                  <p:cNvPr id="71" name="Line 180"/>
                  <p:cNvSpPr>
                    <a:spLocks noChangeShapeType="1"/>
                  </p:cNvSpPr>
                  <p:nvPr/>
                </p:nvSpPr>
                <p:spPr bwMode="auto">
                  <a:xfrm>
                    <a:off x="4180" y="3049"/>
                    <a:ext cx="37" cy="2"/>
                  </a:xfrm>
                  <a:prstGeom prst="line">
                    <a:avLst/>
                  </a:prstGeom>
                  <a:noFill/>
                  <a:ln w="3175">
                    <a:solidFill>
                      <a:srgbClr val="000000"/>
                    </a:solidFill>
                    <a:round/>
                    <a:headEnd/>
                    <a:tailEnd/>
                  </a:ln>
                </p:spPr>
                <p:txBody>
                  <a:bodyPr/>
                  <a:lstStyle/>
                  <a:p>
                    <a:endParaRPr lang="en-US"/>
                  </a:p>
                </p:txBody>
              </p:sp>
              <p:grpSp>
                <p:nvGrpSpPr>
                  <p:cNvPr id="72" name="Group 181"/>
                  <p:cNvGrpSpPr>
                    <a:grpSpLocks/>
                  </p:cNvGrpSpPr>
                  <p:nvPr/>
                </p:nvGrpSpPr>
                <p:grpSpPr bwMode="auto">
                  <a:xfrm>
                    <a:off x="4339" y="2887"/>
                    <a:ext cx="166" cy="92"/>
                    <a:chOff x="4339" y="2887"/>
                    <a:chExt cx="166" cy="92"/>
                  </a:xfrm>
                </p:grpSpPr>
                <p:sp>
                  <p:nvSpPr>
                    <p:cNvPr id="99" name="Freeform 182"/>
                    <p:cNvSpPr>
                      <a:spLocks/>
                    </p:cNvSpPr>
                    <p:nvPr/>
                  </p:nvSpPr>
                  <p:spPr bwMode="auto">
                    <a:xfrm>
                      <a:off x="4427" y="2922"/>
                      <a:ext cx="22" cy="51"/>
                    </a:xfrm>
                    <a:custGeom>
                      <a:avLst/>
                      <a:gdLst>
                        <a:gd name="T0" fmla="*/ 0 w 46"/>
                        <a:gd name="T1" fmla="*/ 1 h 101"/>
                        <a:gd name="T2" fmla="*/ 0 w 46"/>
                        <a:gd name="T3" fmla="*/ 1 h 101"/>
                        <a:gd name="T4" fmla="*/ 0 w 46"/>
                        <a:gd name="T5" fmla="*/ 1 h 101"/>
                        <a:gd name="T6" fmla="*/ 0 w 46"/>
                        <a:gd name="T7" fmla="*/ 0 h 101"/>
                        <a:gd name="T8" fmla="*/ 0 w 46"/>
                        <a:gd name="T9" fmla="*/ 1 h 101"/>
                        <a:gd name="T10" fmla="*/ 0 60000 65536"/>
                        <a:gd name="T11" fmla="*/ 0 60000 65536"/>
                        <a:gd name="T12" fmla="*/ 0 60000 65536"/>
                        <a:gd name="T13" fmla="*/ 0 60000 65536"/>
                        <a:gd name="T14" fmla="*/ 0 60000 65536"/>
                        <a:gd name="T15" fmla="*/ 0 w 46"/>
                        <a:gd name="T16" fmla="*/ 0 h 101"/>
                        <a:gd name="T17" fmla="*/ 46 w 46"/>
                        <a:gd name="T18" fmla="*/ 101 h 101"/>
                      </a:gdLst>
                      <a:ahLst/>
                      <a:cxnLst>
                        <a:cxn ang="T10">
                          <a:pos x="T0" y="T1"/>
                        </a:cxn>
                        <a:cxn ang="T11">
                          <a:pos x="T2" y="T3"/>
                        </a:cxn>
                        <a:cxn ang="T12">
                          <a:pos x="T4" y="T5"/>
                        </a:cxn>
                        <a:cxn ang="T13">
                          <a:pos x="T6" y="T7"/>
                        </a:cxn>
                        <a:cxn ang="T14">
                          <a:pos x="T8" y="T9"/>
                        </a:cxn>
                      </a:cxnLst>
                      <a:rect l="T15" t="T16" r="T17" b="T18"/>
                      <a:pathLst>
                        <a:path w="46" h="101">
                          <a:moveTo>
                            <a:pt x="46" y="101"/>
                          </a:moveTo>
                          <a:lnTo>
                            <a:pt x="0" y="100"/>
                          </a:lnTo>
                          <a:lnTo>
                            <a:pt x="4" y="2"/>
                          </a:lnTo>
                          <a:lnTo>
                            <a:pt x="31" y="0"/>
                          </a:lnTo>
                          <a:lnTo>
                            <a:pt x="46" y="101"/>
                          </a:lnTo>
                          <a:close/>
                        </a:path>
                      </a:pathLst>
                    </a:custGeom>
                    <a:solidFill>
                      <a:srgbClr val="808080"/>
                    </a:solidFill>
                    <a:ln w="3175">
                      <a:solidFill>
                        <a:srgbClr val="000000"/>
                      </a:solidFill>
                      <a:prstDash val="solid"/>
                      <a:round/>
                      <a:headEnd/>
                      <a:tailEnd/>
                    </a:ln>
                  </p:spPr>
                  <p:txBody>
                    <a:bodyPr/>
                    <a:lstStyle/>
                    <a:p>
                      <a:endParaRPr lang="en-US"/>
                    </a:p>
                  </p:txBody>
                </p:sp>
                <p:sp>
                  <p:nvSpPr>
                    <p:cNvPr id="100" name="Freeform 183"/>
                    <p:cNvSpPr>
                      <a:spLocks/>
                    </p:cNvSpPr>
                    <p:nvPr/>
                  </p:nvSpPr>
                  <p:spPr bwMode="auto">
                    <a:xfrm>
                      <a:off x="4404" y="2917"/>
                      <a:ext cx="33" cy="62"/>
                    </a:xfrm>
                    <a:custGeom>
                      <a:avLst/>
                      <a:gdLst>
                        <a:gd name="T0" fmla="*/ 1 w 66"/>
                        <a:gd name="T1" fmla="*/ 0 h 124"/>
                        <a:gd name="T2" fmla="*/ 1 w 66"/>
                        <a:gd name="T3" fmla="*/ 1 h 124"/>
                        <a:gd name="T4" fmla="*/ 0 w 66"/>
                        <a:gd name="T5" fmla="*/ 1 h 124"/>
                        <a:gd name="T6" fmla="*/ 1 w 66"/>
                        <a:gd name="T7" fmla="*/ 1 h 124"/>
                        <a:gd name="T8" fmla="*/ 1 w 66"/>
                        <a:gd name="T9" fmla="*/ 0 h 124"/>
                        <a:gd name="T10" fmla="*/ 0 60000 65536"/>
                        <a:gd name="T11" fmla="*/ 0 60000 65536"/>
                        <a:gd name="T12" fmla="*/ 0 60000 65536"/>
                        <a:gd name="T13" fmla="*/ 0 60000 65536"/>
                        <a:gd name="T14" fmla="*/ 0 60000 65536"/>
                        <a:gd name="T15" fmla="*/ 0 w 66"/>
                        <a:gd name="T16" fmla="*/ 0 h 124"/>
                        <a:gd name="T17" fmla="*/ 66 w 66"/>
                        <a:gd name="T18" fmla="*/ 124 h 124"/>
                      </a:gdLst>
                      <a:ahLst/>
                      <a:cxnLst>
                        <a:cxn ang="T10">
                          <a:pos x="T0" y="T1"/>
                        </a:cxn>
                        <a:cxn ang="T11">
                          <a:pos x="T2" y="T3"/>
                        </a:cxn>
                        <a:cxn ang="T12">
                          <a:pos x="T4" y="T5"/>
                        </a:cxn>
                        <a:cxn ang="T13">
                          <a:pos x="T6" y="T7"/>
                        </a:cxn>
                        <a:cxn ang="T14">
                          <a:pos x="T8" y="T9"/>
                        </a:cxn>
                      </a:cxnLst>
                      <a:rect l="T15" t="T16" r="T17" b="T18"/>
                      <a:pathLst>
                        <a:path w="66" h="124">
                          <a:moveTo>
                            <a:pt x="66" y="0"/>
                          </a:moveTo>
                          <a:lnTo>
                            <a:pt x="66" y="124"/>
                          </a:lnTo>
                          <a:lnTo>
                            <a:pt x="0" y="124"/>
                          </a:lnTo>
                          <a:lnTo>
                            <a:pt x="9" y="12"/>
                          </a:lnTo>
                          <a:lnTo>
                            <a:pt x="66" y="0"/>
                          </a:lnTo>
                          <a:close/>
                        </a:path>
                      </a:pathLst>
                    </a:custGeom>
                    <a:solidFill>
                      <a:srgbClr val="B2B2B2"/>
                    </a:solidFill>
                    <a:ln w="3175">
                      <a:solidFill>
                        <a:srgbClr val="000000"/>
                      </a:solidFill>
                      <a:prstDash val="solid"/>
                      <a:round/>
                      <a:headEnd/>
                      <a:tailEnd/>
                    </a:ln>
                  </p:spPr>
                  <p:txBody>
                    <a:bodyPr/>
                    <a:lstStyle/>
                    <a:p>
                      <a:endParaRPr lang="en-US"/>
                    </a:p>
                  </p:txBody>
                </p:sp>
                <p:sp>
                  <p:nvSpPr>
                    <p:cNvPr id="101" name="Freeform 184"/>
                    <p:cNvSpPr>
                      <a:spLocks/>
                    </p:cNvSpPr>
                    <p:nvPr/>
                  </p:nvSpPr>
                  <p:spPr bwMode="auto">
                    <a:xfrm>
                      <a:off x="4339" y="2887"/>
                      <a:ext cx="166" cy="43"/>
                    </a:xfrm>
                    <a:custGeom>
                      <a:avLst/>
                      <a:gdLst>
                        <a:gd name="T0" fmla="*/ 1 w 332"/>
                        <a:gd name="T1" fmla="*/ 0 h 87"/>
                        <a:gd name="T2" fmla="*/ 1 w 332"/>
                        <a:gd name="T3" fmla="*/ 0 h 87"/>
                        <a:gd name="T4" fmla="*/ 1 w 332"/>
                        <a:gd name="T5" fmla="*/ 0 h 87"/>
                        <a:gd name="T6" fmla="*/ 1 w 332"/>
                        <a:gd name="T7" fmla="*/ 0 h 87"/>
                        <a:gd name="T8" fmla="*/ 1 w 332"/>
                        <a:gd name="T9" fmla="*/ 0 h 87"/>
                        <a:gd name="T10" fmla="*/ 1 w 332"/>
                        <a:gd name="T11" fmla="*/ 0 h 87"/>
                        <a:gd name="T12" fmla="*/ 1 w 332"/>
                        <a:gd name="T13" fmla="*/ 0 h 87"/>
                        <a:gd name="T14" fmla="*/ 1 w 332"/>
                        <a:gd name="T15" fmla="*/ 0 h 87"/>
                        <a:gd name="T16" fmla="*/ 0 w 332"/>
                        <a:gd name="T17" fmla="*/ 0 h 87"/>
                        <a:gd name="T18" fmla="*/ 1 w 332"/>
                        <a:gd name="T19" fmla="*/ 0 h 87"/>
                        <a:gd name="T20" fmla="*/ 1 w 332"/>
                        <a:gd name="T21" fmla="*/ 0 h 87"/>
                        <a:gd name="T22" fmla="*/ 1 w 332"/>
                        <a:gd name="T23" fmla="*/ 0 h 87"/>
                        <a:gd name="T24" fmla="*/ 1 w 332"/>
                        <a:gd name="T25" fmla="*/ 0 h 87"/>
                        <a:gd name="T26" fmla="*/ 1 w 332"/>
                        <a:gd name="T27" fmla="*/ 0 h 87"/>
                        <a:gd name="T28" fmla="*/ 1 w 332"/>
                        <a:gd name="T29" fmla="*/ 0 h 87"/>
                        <a:gd name="T30" fmla="*/ 1 w 332"/>
                        <a:gd name="T31" fmla="*/ 0 h 87"/>
                        <a:gd name="T32" fmla="*/ 1 w 332"/>
                        <a:gd name="T33" fmla="*/ 0 h 87"/>
                        <a:gd name="T34" fmla="*/ 1 w 332"/>
                        <a:gd name="T35" fmla="*/ 0 h 87"/>
                        <a:gd name="T36" fmla="*/ 1 w 332"/>
                        <a:gd name="T37" fmla="*/ 0 h 87"/>
                        <a:gd name="T38" fmla="*/ 1 w 332"/>
                        <a:gd name="T39" fmla="*/ 0 h 87"/>
                        <a:gd name="T40" fmla="*/ 1 w 332"/>
                        <a:gd name="T41" fmla="*/ 0 h 87"/>
                        <a:gd name="T42" fmla="*/ 1 w 332"/>
                        <a:gd name="T43" fmla="*/ 0 h 87"/>
                        <a:gd name="T44" fmla="*/ 1 w 332"/>
                        <a:gd name="T45" fmla="*/ 0 h 87"/>
                        <a:gd name="T46" fmla="*/ 1 w 332"/>
                        <a:gd name="T47" fmla="*/ 0 h 87"/>
                        <a:gd name="T48" fmla="*/ 1 w 332"/>
                        <a:gd name="T49" fmla="*/ 0 h 87"/>
                        <a:gd name="T50" fmla="*/ 1 w 332"/>
                        <a:gd name="T51" fmla="*/ 0 h 87"/>
                        <a:gd name="T52" fmla="*/ 1 w 332"/>
                        <a:gd name="T53" fmla="*/ 0 h 87"/>
                        <a:gd name="T54" fmla="*/ 1 w 332"/>
                        <a:gd name="T55" fmla="*/ 0 h 87"/>
                        <a:gd name="T56" fmla="*/ 1 w 332"/>
                        <a:gd name="T57" fmla="*/ 0 h 87"/>
                        <a:gd name="T58" fmla="*/ 1 w 332"/>
                        <a:gd name="T59" fmla="*/ 0 h 87"/>
                        <a:gd name="T60" fmla="*/ 1 w 332"/>
                        <a:gd name="T61" fmla="*/ 0 h 87"/>
                        <a:gd name="T62" fmla="*/ 1 w 332"/>
                        <a:gd name="T63" fmla="*/ 0 h 87"/>
                        <a:gd name="T64" fmla="*/ 1 w 332"/>
                        <a:gd name="T65" fmla="*/ 0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87"/>
                        <a:gd name="T101" fmla="*/ 332 w 332"/>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87">
                          <a:moveTo>
                            <a:pt x="163" y="2"/>
                          </a:moveTo>
                          <a:lnTo>
                            <a:pt x="129" y="6"/>
                          </a:lnTo>
                          <a:lnTo>
                            <a:pt x="99" y="11"/>
                          </a:lnTo>
                          <a:lnTo>
                            <a:pt x="70" y="15"/>
                          </a:lnTo>
                          <a:lnTo>
                            <a:pt x="47" y="22"/>
                          </a:lnTo>
                          <a:lnTo>
                            <a:pt x="26" y="31"/>
                          </a:lnTo>
                          <a:lnTo>
                            <a:pt x="13" y="38"/>
                          </a:lnTo>
                          <a:lnTo>
                            <a:pt x="4" y="47"/>
                          </a:lnTo>
                          <a:lnTo>
                            <a:pt x="0" y="55"/>
                          </a:lnTo>
                          <a:lnTo>
                            <a:pt x="4" y="63"/>
                          </a:lnTo>
                          <a:lnTo>
                            <a:pt x="15" y="70"/>
                          </a:lnTo>
                          <a:lnTo>
                            <a:pt x="30" y="77"/>
                          </a:lnTo>
                          <a:lnTo>
                            <a:pt x="51" y="82"/>
                          </a:lnTo>
                          <a:lnTo>
                            <a:pt x="76" y="86"/>
                          </a:lnTo>
                          <a:lnTo>
                            <a:pt x="104" y="87"/>
                          </a:lnTo>
                          <a:lnTo>
                            <a:pt x="136" y="87"/>
                          </a:lnTo>
                          <a:lnTo>
                            <a:pt x="169" y="86"/>
                          </a:lnTo>
                          <a:lnTo>
                            <a:pt x="203" y="82"/>
                          </a:lnTo>
                          <a:lnTo>
                            <a:pt x="233" y="77"/>
                          </a:lnTo>
                          <a:lnTo>
                            <a:pt x="262" y="71"/>
                          </a:lnTo>
                          <a:lnTo>
                            <a:pt x="286" y="64"/>
                          </a:lnTo>
                          <a:lnTo>
                            <a:pt x="305" y="55"/>
                          </a:lnTo>
                          <a:lnTo>
                            <a:pt x="320" y="50"/>
                          </a:lnTo>
                          <a:lnTo>
                            <a:pt x="330" y="41"/>
                          </a:lnTo>
                          <a:lnTo>
                            <a:pt x="332" y="32"/>
                          </a:lnTo>
                          <a:lnTo>
                            <a:pt x="328" y="24"/>
                          </a:lnTo>
                          <a:lnTo>
                            <a:pt x="317" y="16"/>
                          </a:lnTo>
                          <a:lnTo>
                            <a:pt x="301" y="11"/>
                          </a:lnTo>
                          <a:lnTo>
                            <a:pt x="281" y="6"/>
                          </a:lnTo>
                          <a:lnTo>
                            <a:pt x="256" y="2"/>
                          </a:lnTo>
                          <a:lnTo>
                            <a:pt x="228" y="0"/>
                          </a:lnTo>
                          <a:lnTo>
                            <a:pt x="195" y="0"/>
                          </a:lnTo>
                          <a:lnTo>
                            <a:pt x="163" y="2"/>
                          </a:lnTo>
                          <a:close/>
                        </a:path>
                      </a:pathLst>
                    </a:custGeom>
                    <a:solidFill>
                      <a:srgbClr val="000000"/>
                    </a:solidFill>
                    <a:ln w="9525">
                      <a:noFill/>
                      <a:round/>
                      <a:headEnd/>
                      <a:tailEnd/>
                    </a:ln>
                  </p:spPr>
                  <p:txBody>
                    <a:bodyPr/>
                    <a:lstStyle/>
                    <a:p>
                      <a:endParaRPr lang="en-US"/>
                    </a:p>
                  </p:txBody>
                </p:sp>
                <p:sp>
                  <p:nvSpPr>
                    <p:cNvPr id="102" name="Freeform 185"/>
                    <p:cNvSpPr>
                      <a:spLocks/>
                    </p:cNvSpPr>
                    <p:nvPr/>
                  </p:nvSpPr>
                  <p:spPr bwMode="auto">
                    <a:xfrm>
                      <a:off x="4388" y="2889"/>
                      <a:ext cx="97" cy="35"/>
                    </a:xfrm>
                    <a:custGeom>
                      <a:avLst/>
                      <a:gdLst>
                        <a:gd name="T0" fmla="*/ 0 w 193"/>
                        <a:gd name="T1" fmla="*/ 1 h 69"/>
                        <a:gd name="T2" fmla="*/ 1 w 193"/>
                        <a:gd name="T3" fmla="*/ 1 h 69"/>
                        <a:gd name="T4" fmla="*/ 1 w 193"/>
                        <a:gd name="T5" fmla="*/ 0 h 69"/>
                        <a:gd name="T6" fmla="*/ 1 w 193"/>
                        <a:gd name="T7" fmla="*/ 1 h 69"/>
                        <a:gd name="T8" fmla="*/ 1 w 193"/>
                        <a:gd name="T9" fmla="*/ 1 h 69"/>
                        <a:gd name="T10" fmla="*/ 1 w 193"/>
                        <a:gd name="T11" fmla="*/ 1 h 69"/>
                        <a:gd name="T12" fmla="*/ 1 w 193"/>
                        <a:gd name="T13" fmla="*/ 1 h 69"/>
                        <a:gd name="T14" fmla="*/ 1 w 193"/>
                        <a:gd name="T15" fmla="*/ 1 h 69"/>
                        <a:gd name="T16" fmla="*/ 1 w 193"/>
                        <a:gd name="T17" fmla="*/ 1 h 69"/>
                        <a:gd name="T18" fmla="*/ 1 w 193"/>
                        <a:gd name="T19" fmla="*/ 1 h 69"/>
                        <a:gd name="T20" fmla="*/ 1 w 193"/>
                        <a:gd name="T21" fmla="*/ 1 h 69"/>
                        <a:gd name="T22" fmla="*/ 1 w 193"/>
                        <a:gd name="T23" fmla="*/ 1 h 69"/>
                        <a:gd name="T24" fmla="*/ 1 w 193"/>
                        <a:gd name="T25" fmla="*/ 1 h 69"/>
                        <a:gd name="T26" fmla="*/ 0 w 193"/>
                        <a:gd name="T27" fmla="*/ 1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
                        <a:gd name="T43" fmla="*/ 0 h 69"/>
                        <a:gd name="T44" fmla="*/ 193 w 193"/>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 h="69">
                          <a:moveTo>
                            <a:pt x="0" y="7"/>
                          </a:moveTo>
                          <a:lnTo>
                            <a:pt x="24" y="2"/>
                          </a:lnTo>
                          <a:lnTo>
                            <a:pt x="53" y="0"/>
                          </a:lnTo>
                          <a:lnTo>
                            <a:pt x="165" y="21"/>
                          </a:lnTo>
                          <a:lnTo>
                            <a:pt x="184" y="30"/>
                          </a:lnTo>
                          <a:lnTo>
                            <a:pt x="193" y="41"/>
                          </a:lnTo>
                          <a:lnTo>
                            <a:pt x="193" y="48"/>
                          </a:lnTo>
                          <a:lnTo>
                            <a:pt x="187" y="57"/>
                          </a:lnTo>
                          <a:lnTo>
                            <a:pt x="148" y="69"/>
                          </a:lnTo>
                          <a:lnTo>
                            <a:pt x="151" y="57"/>
                          </a:lnTo>
                          <a:lnTo>
                            <a:pt x="149" y="48"/>
                          </a:lnTo>
                          <a:lnTo>
                            <a:pt x="136" y="37"/>
                          </a:lnTo>
                          <a:lnTo>
                            <a:pt x="81" y="23"/>
                          </a:lnTo>
                          <a:lnTo>
                            <a:pt x="0" y="7"/>
                          </a:lnTo>
                          <a:close/>
                        </a:path>
                      </a:pathLst>
                    </a:custGeom>
                    <a:solidFill>
                      <a:srgbClr val="FFFFFF"/>
                    </a:solidFill>
                    <a:ln w="9525">
                      <a:noFill/>
                      <a:round/>
                      <a:headEnd/>
                      <a:tailEnd/>
                    </a:ln>
                  </p:spPr>
                  <p:txBody>
                    <a:bodyPr/>
                    <a:lstStyle/>
                    <a:p>
                      <a:endParaRPr lang="en-US"/>
                    </a:p>
                  </p:txBody>
                </p:sp>
              </p:grpSp>
              <p:sp>
                <p:nvSpPr>
                  <p:cNvPr id="73" name="Rectangle 186"/>
                  <p:cNvSpPr>
                    <a:spLocks noChangeArrowheads="1"/>
                  </p:cNvSpPr>
                  <p:nvPr/>
                </p:nvSpPr>
                <p:spPr bwMode="auto">
                  <a:xfrm>
                    <a:off x="4253" y="2991"/>
                    <a:ext cx="14" cy="20"/>
                  </a:xfrm>
                  <a:prstGeom prst="rect">
                    <a:avLst/>
                  </a:prstGeom>
                  <a:noFill/>
                  <a:ln w="3175">
                    <a:solidFill>
                      <a:srgbClr val="000000"/>
                    </a:solidFill>
                    <a:miter lim="800000"/>
                    <a:headEnd/>
                    <a:tailEnd/>
                  </a:ln>
                </p:spPr>
                <p:txBody>
                  <a:bodyPr/>
                  <a:lstStyle/>
                  <a:p>
                    <a:endParaRPr lang="en-US">
                      <a:latin typeface="Calibri" pitchFamily="34" charset="0"/>
                    </a:endParaRPr>
                  </a:p>
                </p:txBody>
              </p:sp>
              <p:sp>
                <p:nvSpPr>
                  <p:cNvPr id="74" name="Freeform 187"/>
                  <p:cNvSpPr>
                    <a:spLocks/>
                  </p:cNvSpPr>
                  <p:nvPr/>
                </p:nvSpPr>
                <p:spPr bwMode="auto">
                  <a:xfrm>
                    <a:off x="3998" y="2982"/>
                    <a:ext cx="23" cy="13"/>
                  </a:xfrm>
                  <a:custGeom>
                    <a:avLst/>
                    <a:gdLst>
                      <a:gd name="T0" fmla="*/ 1 w 46"/>
                      <a:gd name="T1" fmla="*/ 0 h 25"/>
                      <a:gd name="T2" fmla="*/ 1 w 46"/>
                      <a:gd name="T3" fmla="*/ 1 h 25"/>
                      <a:gd name="T4" fmla="*/ 1 w 46"/>
                      <a:gd name="T5" fmla="*/ 1 h 25"/>
                      <a:gd name="T6" fmla="*/ 1 w 46"/>
                      <a:gd name="T7" fmla="*/ 1 h 25"/>
                      <a:gd name="T8" fmla="*/ 1 w 46"/>
                      <a:gd name="T9" fmla="*/ 1 h 25"/>
                      <a:gd name="T10" fmla="*/ 1 w 46"/>
                      <a:gd name="T11" fmla="*/ 1 h 25"/>
                      <a:gd name="T12" fmla="*/ 1 w 46"/>
                      <a:gd name="T13" fmla="*/ 1 h 25"/>
                      <a:gd name="T14" fmla="*/ 0 w 46"/>
                      <a:gd name="T15" fmla="*/ 1 h 25"/>
                      <a:gd name="T16" fmla="*/ 1 w 46"/>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25"/>
                      <a:gd name="T29" fmla="*/ 46 w 4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25">
                        <a:moveTo>
                          <a:pt x="10" y="0"/>
                        </a:moveTo>
                        <a:lnTo>
                          <a:pt x="17" y="5"/>
                        </a:lnTo>
                        <a:lnTo>
                          <a:pt x="29" y="11"/>
                        </a:lnTo>
                        <a:lnTo>
                          <a:pt x="42" y="14"/>
                        </a:lnTo>
                        <a:lnTo>
                          <a:pt x="46" y="19"/>
                        </a:lnTo>
                        <a:lnTo>
                          <a:pt x="21" y="25"/>
                        </a:lnTo>
                        <a:lnTo>
                          <a:pt x="8" y="14"/>
                        </a:lnTo>
                        <a:lnTo>
                          <a:pt x="0" y="7"/>
                        </a:lnTo>
                        <a:lnTo>
                          <a:pt x="10" y="0"/>
                        </a:lnTo>
                        <a:close/>
                      </a:path>
                    </a:pathLst>
                  </a:custGeom>
                  <a:solidFill>
                    <a:srgbClr val="3333CC"/>
                  </a:solidFill>
                  <a:ln w="3175">
                    <a:solidFill>
                      <a:srgbClr val="000000"/>
                    </a:solidFill>
                    <a:prstDash val="solid"/>
                    <a:round/>
                    <a:headEnd/>
                    <a:tailEnd/>
                  </a:ln>
                </p:spPr>
                <p:txBody>
                  <a:bodyPr/>
                  <a:lstStyle/>
                  <a:p>
                    <a:endParaRPr lang="en-US"/>
                  </a:p>
                </p:txBody>
              </p:sp>
              <p:sp>
                <p:nvSpPr>
                  <p:cNvPr id="75" name="Freeform 188"/>
                  <p:cNvSpPr>
                    <a:spLocks/>
                  </p:cNvSpPr>
                  <p:nvPr/>
                </p:nvSpPr>
                <p:spPr bwMode="auto">
                  <a:xfrm>
                    <a:off x="3988" y="2987"/>
                    <a:ext cx="21" cy="9"/>
                  </a:xfrm>
                  <a:custGeom>
                    <a:avLst/>
                    <a:gdLst>
                      <a:gd name="T0" fmla="*/ 1 w 42"/>
                      <a:gd name="T1" fmla="*/ 1 h 18"/>
                      <a:gd name="T2" fmla="*/ 1 w 42"/>
                      <a:gd name="T3" fmla="*/ 1 h 18"/>
                      <a:gd name="T4" fmla="*/ 1 w 42"/>
                      <a:gd name="T5" fmla="*/ 1 h 18"/>
                      <a:gd name="T6" fmla="*/ 0 w 42"/>
                      <a:gd name="T7" fmla="*/ 1 h 18"/>
                      <a:gd name="T8" fmla="*/ 1 w 42"/>
                      <a:gd name="T9" fmla="*/ 1 h 18"/>
                      <a:gd name="T10" fmla="*/ 1 w 42"/>
                      <a:gd name="T11" fmla="*/ 0 h 18"/>
                      <a:gd name="T12" fmla="*/ 1 w 42"/>
                      <a:gd name="T13" fmla="*/ 1 h 18"/>
                      <a:gd name="T14" fmla="*/ 1 w 42"/>
                      <a:gd name="T15" fmla="*/ 1 h 18"/>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18"/>
                      <a:gd name="T26" fmla="*/ 42 w 4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18">
                        <a:moveTo>
                          <a:pt x="42" y="16"/>
                        </a:moveTo>
                        <a:lnTo>
                          <a:pt x="23" y="18"/>
                        </a:lnTo>
                        <a:lnTo>
                          <a:pt x="8" y="16"/>
                        </a:lnTo>
                        <a:lnTo>
                          <a:pt x="0" y="10"/>
                        </a:lnTo>
                        <a:lnTo>
                          <a:pt x="8" y="5"/>
                        </a:lnTo>
                        <a:lnTo>
                          <a:pt x="21" y="0"/>
                        </a:lnTo>
                        <a:lnTo>
                          <a:pt x="27" y="7"/>
                        </a:lnTo>
                        <a:lnTo>
                          <a:pt x="42" y="16"/>
                        </a:lnTo>
                        <a:close/>
                      </a:path>
                    </a:pathLst>
                  </a:custGeom>
                  <a:solidFill>
                    <a:srgbClr val="333333"/>
                  </a:solidFill>
                  <a:ln w="3175">
                    <a:solidFill>
                      <a:srgbClr val="000000"/>
                    </a:solidFill>
                    <a:prstDash val="solid"/>
                    <a:round/>
                    <a:headEnd/>
                    <a:tailEnd/>
                  </a:ln>
                </p:spPr>
                <p:txBody>
                  <a:bodyPr/>
                  <a:lstStyle/>
                  <a:p>
                    <a:endParaRPr lang="en-US"/>
                  </a:p>
                </p:txBody>
              </p:sp>
              <p:sp>
                <p:nvSpPr>
                  <p:cNvPr id="76" name="Rectangle 189"/>
                  <p:cNvSpPr>
                    <a:spLocks noChangeArrowheads="1"/>
                  </p:cNvSpPr>
                  <p:nvPr/>
                </p:nvSpPr>
                <p:spPr bwMode="auto">
                  <a:xfrm>
                    <a:off x="4511" y="2992"/>
                    <a:ext cx="13" cy="20"/>
                  </a:xfrm>
                  <a:prstGeom prst="rect">
                    <a:avLst/>
                  </a:prstGeom>
                  <a:noFill/>
                  <a:ln w="3175">
                    <a:solidFill>
                      <a:srgbClr val="000000"/>
                    </a:solidFill>
                    <a:miter lim="800000"/>
                    <a:headEnd/>
                    <a:tailEnd/>
                  </a:ln>
                </p:spPr>
                <p:txBody>
                  <a:bodyPr/>
                  <a:lstStyle/>
                  <a:p>
                    <a:endParaRPr lang="en-US">
                      <a:latin typeface="Calibri" pitchFamily="34" charset="0"/>
                    </a:endParaRPr>
                  </a:p>
                </p:txBody>
              </p:sp>
              <p:sp>
                <p:nvSpPr>
                  <p:cNvPr id="77" name="Line 190"/>
                  <p:cNvSpPr>
                    <a:spLocks noChangeShapeType="1"/>
                  </p:cNvSpPr>
                  <p:nvPr/>
                </p:nvSpPr>
                <p:spPr bwMode="auto">
                  <a:xfrm flipV="1">
                    <a:off x="4009" y="2988"/>
                    <a:ext cx="3" cy="7"/>
                  </a:xfrm>
                  <a:prstGeom prst="line">
                    <a:avLst/>
                  </a:prstGeom>
                  <a:noFill/>
                  <a:ln w="3175">
                    <a:solidFill>
                      <a:srgbClr val="B2B2B2"/>
                    </a:solidFill>
                    <a:round/>
                    <a:headEnd/>
                    <a:tailEnd/>
                  </a:ln>
                </p:spPr>
                <p:txBody>
                  <a:bodyPr/>
                  <a:lstStyle/>
                  <a:p>
                    <a:endParaRPr lang="en-US"/>
                  </a:p>
                </p:txBody>
              </p:sp>
              <p:sp>
                <p:nvSpPr>
                  <p:cNvPr id="78" name="Line 191"/>
                  <p:cNvSpPr>
                    <a:spLocks noChangeShapeType="1"/>
                  </p:cNvSpPr>
                  <p:nvPr/>
                </p:nvSpPr>
                <p:spPr bwMode="auto">
                  <a:xfrm flipV="1">
                    <a:off x="4003" y="2986"/>
                    <a:ext cx="6" cy="4"/>
                  </a:xfrm>
                  <a:prstGeom prst="line">
                    <a:avLst/>
                  </a:prstGeom>
                  <a:noFill/>
                  <a:ln w="3175">
                    <a:solidFill>
                      <a:srgbClr val="B2B2B2"/>
                    </a:solidFill>
                    <a:round/>
                    <a:headEnd/>
                    <a:tailEnd/>
                  </a:ln>
                </p:spPr>
                <p:txBody>
                  <a:bodyPr/>
                  <a:lstStyle/>
                  <a:p>
                    <a:endParaRPr lang="en-US"/>
                  </a:p>
                </p:txBody>
              </p:sp>
              <p:sp>
                <p:nvSpPr>
                  <p:cNvPr id="79" name="Freeform 192"/>
                  <p:cNvSpPr>
                    <a:spLocks/>
                  </p:cNvSpPr>
                  <p:nvPr/>
                </p:nvSpPr>
                <p:spPr bwMode="auto">
                  <a:xfrm>
                    <a:off x="4157" y="3068"/>
                    <a:ext cx="30" cy="18"/>
                  </a:xfrm>
                  <a:custGeom>
                    <a:avLst/>
                    <a:gdLst>
                      <a:gd name="T0" fmla="*/ 0 w 59"/>
                      <a:gd name="T1" fmla="*/ 0 h 35"/>
                      <a:gd name="T2" fmla="*/ 1 w 59"/>
                      <a:gd name="T3" fmla="*/ 1 h 35"/>
                      <a:gd name="T4" fmla="*/ 1 w 59"/>
                      <a:gd name="T5" fmla="*/ 1 h 35"/>
                      <a:gd name="T6" fmla="*/ 1 w 59"/>
                      <a:gd name="T7" fmla="*/ 1 h 35"/>
                      <a:gd name="T8" fmla="*/ 1 w 59"/>
                      <a:gd name="T9" fmla="*/ 1 h 35"/>
                      <a:gd name="T10" fmla="*/ 1 w 59"/>
                      <a:gd name="T11" fmla="*/ 1 h 35"/>
                      <a:gd name="T12" fmla="*/ 1 w 59"/>
                      <a:gd name="T13" fmla="*/ 1 h 35"/>
                      <a:gd name="T14" fmla="*/ 1 w 59"/>
                      <a:gd name="T15" fmla="*/ 1 h 35"/>
                      <a:gd name="T16" fmla="*/ 1 w 59"/>
                      <a:gd name="T17" fmla="*/ 1 h 35"/>
                      <a:gd name="T18" fmla="*/ 1 w 59"/>
                      <a:gd name="T19" fmla="*/ 1 h 35"/>
                      <a:gd name="T20" fmla="*/ 0 w 59"/>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
                      <a:gd name="T34" fmla="*/ 0 h 35"/>
                      <a:gd name="T35" fmla="*/ 59 w 59"/>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 h="35">
                        <a:moveTo>
                          <a:pt x="0" y="0"/>
                        </a:moveTo>
                        <a:lnTo>
                          <a:pt x="2" y="7"/>
                        </a:lnTo>
                        <a:lnTo>
                          <a:pt x="4" y="16"/>
                        </a:lnTo>
                        <a:lnTo>
                          <a:pt x="9" y="23"/>
                        </a:lnTo>
                        <a:lnTo>
                          <a:pt x="17" y="26"/>
                        </a:lnTo>
                        <a:lnTo>
                          <a:pt x="36" y="34"/>
                        </a:lnTo>
                        <a:lnTo>
                          <a:pt x="55" y="35"/>
                        </a:lnTo>
                        <a:lnTo>
                          <a:pt x="57" y="19"/>
                        </a:lnTo>
                        <a:lnTo>
                          <a:pt x="59" y="12"/>
                        </a:lnTo>
                        <a:lnTo>
                          <a:pt x="30" y="9"/>
                        </a:lnTo>
                        <a:lnTo>
                          <a:pt x="0" y="0"/>
                        </a:lnTo>
                        <a:close/>
                      </a:path>
                    </a:pathLst>
                  </a:custGeom>
                  <a:solidFill>
                    <a:srgbClr val="969696"/>
                  </a:solidFill>
                  <a:ln w="9525">
                    <a:noFill/>
                    <a:round/>
                    <a:headEnd/>
                    <a:tailEnd/>
                  </a:ln>
                </p:spPr>
                <p:txBody>
                  <a:bodyPr/>
                  <a:lstStyle/>
                  <a:p>
                    <a:endParaRPr lang="en-US"/>
                  </a:p>
                </p:txBody>
              </p:sp>
              <p:sp>
                <p:nvSpPr>
                  <p:cNvPr id="80" name="Freeform 193"/>
                  <p:cNvSpPr>
                    <a:spLocks/>
                  </p:cNvSpPr>
                  <p:nvPr/>
                </p:nvSpPr>
                <p:spPr bwMode="auto">
                  <a:xfrm>
                    <a:off x="3987" y="2999"/>
                    <a:ext cx="620" cy="38"/>
                  </a:xfrm>
                  <a:custGeom>
                    <a:avLst/>
                    <a:gdLst>
                      <a:gd name="T0" fmla="*/ 0 w 1241"/>
                      <a:gd name="T1" fmla="*/ 0 h 76"/>
                      <a:gd name="T2" fmla="*/ 0 w 1241"/>
                      <a:gd name="T3" fmla="*/ 1 h 76"/>
                      <a:gd name="T4" fmla="*/ 0 w 1241"/>
                      <a:gd name="T5" fmla="*/ 1 h 76"/>
                      <a:gd name="T6" fmla="*/ 0 w 1241"/>
                      <a:gd name="T7" fmla="*/ 1 h 76"/>
                      <a:gd name="T8" fmla="*/ 0 w 1241"/>
                      <a:gd name="T9" fmla="*/ 1 h 76"/>
                      <a:gd name="T10" fmla="*/ 0 w 1241"/>
                      <a:gd name="T11" fmla="*/ 1 h 76"/>
                      <a:gd name="T12" fmla="*/ 0 w 1241"/>
                      <a:gd name="T13" fmla="*/ 1 h 76"/>
                      <a:gd name="T14" fmla="*/ 0 w 1241"/>
                      <a:gd name="T15" fmla="*/ 1 h 76"/>
                      <a:gd name="T16" fmla="*/ 0 w 1241"/>
                      <a:gd name="T17" fmla="*/ 1 h 76"/>
                      <a:gd name="T18" fmla="*/ 0 w 1241"/>
                      <a:gd name="T19" fmla="*/ 1 h 76"/>
                      <a:gd name="T20" fmla="*/ 0 w 1241"/>
                      <a:gd name="T21" fmla="*/ 1 h 76"/>
                      <a:gd name="T22" fmla="*/ 0 w 1241"/>
                      <a:gd name="T23" fmla="*/ 1 h 76"/>
                      <a:gd name="T24" fmla="*/ 0 w 1241"/>
                      <a:gd name="T25" fmla="*/ 1 h 76"/>
                      <a:gd name="T26" fmla="*/ 0 w 1241"/>
                      <a:gd name="T27" fmla="*/ 1 h 76"/>
                      <a:gd name="T28" fmla="*/ 0 w 1241"/>
                      <a:gd name="T29" fmla="*/ 1 h 76"/>
                      <a:gd name="T30" fmla="*/ 0 w 1241"/>
                      <a:gd name="T31" fmla="*/ 1 h 76"/>
                      <a:gd name="T32" fmla="*/ 0 w 1241"/>
                      <a:gd name="T33" fmla="*/ 1 h 76"/>
                      <a:gd name="T34" fmla="*/ 0 w 1241"/>
                      <a:gd name="T35" fmla="*/ 1 h 76"/>
                      <a:gd name="T36" fmla="*/ 0 w 1241"/>
                      <a:gd name="T37" fmla="*/ 1 h 76"/>
                      <a:gd name="T38" fmla="*/ 0 w 1241"/>
                      <a:gd name="T39" fmla="*/ 1 h 76"/>
                      <a:gd name="T40" fmla="*/ 0 w 1241"/>
                      <a:gd name="T41" fmla="*/ 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41"/>
                      <a:gd name="T64" fmla="*/ 0 h 76"/>
                      <a:gd name="T65" fmla="*/ 1241 w 1241"/>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41" h="76">
                        <a:moveTo>
                          <a:pt x="0" y="0"/>
                        </a:moveTo>
                        <a:lnTo>
                          <a:pt x="29" y="24"/>
                        </a:lnTo>
                        <a:lnTo>
                          <a:pt x="84" y="47"/>
                        </a:lnTo>
                        <a:lnTo>
                          <a:pt x="156" y="58"/>
                        </a:lnTo>
                        <a:lnTo>
                          <a:pt x="239" y="60"/>
                        </a:lnTo>
                        <a:lnTo>
                          <a:pt x="368" y="62"/>
                        </a:lnTo>
                        <a:lnTo>
                          <a:pt x="736" y="76"/>
                        </a:lnTo>
                        <a:lnTo>
                          <a:pt x="818" y="76"/>
                        </a:lnTo>
                        <a:lnTo>
                          <a:pt x="956" y="67"/>
                        </a:lnTo>
                        <a:lnTo>
                          <a:pt x="1036" y="58"/>
                        </a:lnTo>
                        <a:lnTo>
                          <a:pt x="1080" y="49"/>
                        </a:lnTo>
                        <a:lnTo>
                          <a:pt x="1167" y="30"/>
                        </a:lnTo>
                        <a:lnTo>
                          <a:pt x="1241" y="14"/>
                        </a:lnTo>
                        <a:lnTo>
                          <a:pt x="1231" y="12"/>
                        </a:lnTo>
                        <a:lnTo>
                          <a:pt x="1034" y="40"/>
                        </a:lnTo>
                        <a:lnTo>
                          <a:pt x="818" y="49"/>
                        </a:lnTo>
                        <a:lnTo>
                          <a:pt x="296" y="37"/>
                        </a:lnTo>
                        <a:lnTo>
                          <a:pt x="122" y="28"/>
                        </a:lnTo>
                        <a:lnTo>
                          <a:pt x="57" y="19"/>
                        </a:lnTo>
                        <a:lnTo>
                          <a:pt x="17" y="3"/>
                        </a:lnTo>
                        <a:lnTo>
                          <a:pt x="0" y="0"/>
                        </a:lnTo>
                        <a:close/>
                      </a:path>
                    </a:pathLst>
                  </a:custGeom>
                  <a:solidFill>
                    <a:srgbClr val="969696"/>
                  </a:solidFill>
                  <a:ln w="9525">
                    <a:noFill/>
                    <a:round/>
                    <a:headEnd/>
                    <a:tailEnd/>
                  </a:ln>
                </p:spPr>
                <p:txBody>
                  <a:bodyPr/>
                  <a:lstStyle/>
                  <a:p>
                    <a:endParaRPr lang="en-US"/>
                  </a:p>
                </p:txBody>
              </p:sp>
              <p:sp>
                <p:nvSpPr>
                  <p:cNvPr id="81" name="Freeform 194"/>
                  <p:cNvSpPr>
                    <a:spLocks/>
                  </p:cNvSpPr>
                  <p:nvPr/>
                </p:nvSpPr>
                <p:spPr bwMode="auto">
                  <a:xfrm>
                    <a:off x="4203" y="3051"/>
                    <a:ext cx="4" cy="34"/>
                  </a:xfrm>
                  <a:custGeom>
                    <a:avLst/>
                    <a:gdLst>
                      <a:gd name="T0" fmla="*/ 1 w 7"/>
                      <a:gd name="T1" fmla="*/ 0 h 70"/>
                      <a:gd name="T2" fmla="*/ 1 w 7"/>
                      <a:gd name="T3" fmla="*/ 0 h 70"/>
                      <a:gd name="T4" fmla="*/ 0 w 7"/>
                      <a:gd name="T5" fmla="*/ 0 h 70"/>
                      <a:gd name="T6" fmla="*/ 0 w 7"/>
                      <a:gd name="T7" fmla="*/ 0 h 70"/>
                      <a:gd name="T8" fmla="*/ 0 w 7"/>
                      <a:gd name="T9" fmla="*/ 0 h 70"/>
                      <a:gd name="T10" fmla="*/ 1 w 7"/>
                      <a:gd name="T11" fmla="*/ 0 h 70"/>
                      <a:gd name="T12" fmla="*/ 1 w 7"/>
                      <a:gd name="T13" fmla="*/ 0 h 70"/>
                      <a:gd name="T14" fmla="*/ 1 w 7"/>
                      <a:gd name="T15" fmla="*/ 0 h 70"/>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70"/>
                      <a:gd name="T26" fmla="*/ 7 w 7"/>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70">
                        <a:moveTo>
                          <a:pt x="7" y="0"/>
                        </a:moveTo>
                        <a:lnTo>
                          <a:pt x="4" y="8"/>
                        </a:lnTo>
                        <a:lnTo>
                          <a:pt x="0" y="18"/>
                        </a:lnTo>
                        <a:lnTo>
                          <a:pt x="0" y="31"/>
                        </a:lnTo>
                        <a:lnTo>
                          <a:pt x="0" y="43"/>
                        </a:lnTo>
                        <a:lnTo>
                          <a:pt x="4" y="57"/>
                        </a:lnTo>
                        <a:lnTo>
                          <a:pt x="6" y="64"/>
                        </a:lnTo>
                        <a:lnTo>
                          <a:pt x="7" y="70"/>
                        </a:lnTo>
                      </a:path>
                    </a:pathLst>
                  </a:custGeom>
                  <a:noFill/>
                  <a:ln w="3175">
                    <a:solidFill>
                      <a:srgbClr val="FF0000"/>
                    </a:solidFill>
                    <a:prstDash val="solid"/>
                    <a:round/>
                    <a:headEnd/>
                    <a:tailEnd/>
                  </a:ln>
                </p:spPr>
                <p:txBody>
                  <a:bodyPr/>
                  <a:lstStyle/>
                  <a:p>
                    <a:endParaRPr lang="en-US"/>
                  </a:p>
                </p:txBody>
              </p:sp>
              <p:grpSp>
                <p:nvGrpSpPr>
                  <p:cNvPr id="82" name="Group 195"/>
                  <p:cNvGrpSpPr>
                    <a:grpSpLocks/>
                  </p:cNvGrpSpPr>
                  <p:nvPr/>
                </p:nvGrpSpPr>
                <p:grpSpPr bwMode="auto">
                  <a:xfrm>
                    <a:off x="4187" y="3064"/>
                    <a:ext cx="72" cy="42"/>
                    <a:chOff x="4187" y="3064"/>
                    <a:chExt cx="72" cy="42"/>
                  </a:xfrm>
                </p:grpSpPr>
                <p:sp>
                  <p:nvSpPr>
                    <p:cNvPr id="95" name="Freeform 196"/>
                    <p:cNvSpPr>
                      <a:spLocks/>
                    </p:cNvSpPr>
                    <p:nvPr/>
                  </p:nvSpPr>
                  <p:spPr bwMode="auto">
                    <a:xfrm>
                      <a:off x="4187" y="3064"/>
                      <a:ext cx="72" cy="42"/>
                    </a:xfrm>
                    <a:custGeom>
                      <a:avLst/>
                      <a:gdLst>
                        <a:gd name="T0" fmla="*/ 1 w 144"/>
                        <a:gd name="T1" fmla="*/ 1 h 83"/>
                        <a:gd name="T2" fmla="*/ 1 w 144"/>
                        <a:gd name="T3" fmla="*/ 0 h 83"/>
                        <a:gd name="T4" fmla="*/ 1 w 144"/>
                        <a:gd name="T5" fmla="*/ 1 h 83"/>
                        <a:gd name="T6" fmla="*/ 1 w 144"/>
                        <a:gd name="T7" fmla="*/ 1 h 83"/>
                        <a:gd name="T8" fmla="*/ 1 w 144"/>
                        <a:gd name="T9" fmla="*/ 1 h 83"/>
                        <a:gd name="T10" fmla="*/ 1 w 144"/>
                        <a:gd name="T11" fmla="*/ 1 h 83"/>
                        <a:gd name="T12" fmla="*/ 1 w 144"/>
                        <a:gd name="T13" fmla="*/ 1 h 83"/>
                        <a:gd name="T14" fmla="*/ 1 w 144"/>
                        <a:gd name="T15" fmla="*/ 1 h 83"/>
                        <a:gd name="T16" fmla="*/ 0 w 144"/>
                        <a:gd name="T17" fmla="*/ 1 h 83"/>
                        <a:gd name="T18" fmla="*/ 0 w 144"/>
                        <a:gd name="T19" fmla="*/ 1 h 83"/>
                        <a:gd name="T20" fmla="*/ 1 w 144"/>
                        <a:gd name="T21" fmla="*/ 1 h 83"/>
                        <a:gd name="T22" fmla="*/ 1 w 144"/>
                        <a:gd name="T23" fmla="*/ 1 h 83"/>
                        <a:gd name="T24" fmla="*/ 1 w 144"/>
                        <a:gd name="T25" fmla="*/ 1 h 83"/>
                        <a:gd name="T26" fmla="*/ 1 w 144"/>
                        <a:gd name="T27" fmla="*/ 1 h 83"/>
                        <a:gd name="T28" fmla="*/ 1 w 144"/>
                        <a:gd name="T29" fmla="*/ 1 h 83"/>
                        <a:gd name="T30" fmla="*/ 1 w 144"/>
                        <a:gd name="T31" fmla="*/ 1 h 83"/>
                        <a:gd name="T32" fmla="*/ 1 w 144"/>
                        <a:gd name="T33" fmla="*/ 1 h 83"/>
                        <a:gd name="T34" fmla="*/ 1 w 144"/>
                        <a:gd name="T35" fmla="*/ 1 h 83"/>
                        <a:gd name="T36" fmla="*/ 1 w 144"/>
                        <a:gd name="T37" fmla="*/ 1 h 83"/>
                        <a:gd name="T38" fmla="*/ 1 w 144"/>
                        <a:gd name="T39" fmla="*/ 1 h 83"/>
                        <a:gd name="T40" fmla="*/ 1 w 144"/>
                        <a:gd name="T41" fmla="*/ 1 h 83"/>
                        <a:gd name="T42" fmla="*/ 1 w 144"/>
                        <a:gd name="T43" fmla="*/ 1 h 83"/>
                        <a:gd name="T44" fmla="*/ 1 w 144"/>
                        <a:gd name="T45" fmla="*/ 1 h 83"/>
                        <a:gd name="T46" fmla="*/ 1 w 144"/>
                        <a:gd name="T47" fmla="*/ 1 h 83"/>
                        <a:gd name="T48" fmla="*/ 1 w 144"/>
                        <a:gd name="T49" fmla="*/ 1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83"/>
                        <a:gd name="T77" fmla="*/ 144 w 144"/>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83">
                          <a:moveTo>
                            <a:pt x="144" y="2"/>
                          </a:moveTo>
                          <a:lnTo>
                            <a:pt x="74" y="0"/>
                          </a:lnTo>
                          <a:lnTo>
                            <a:pt x="60" y="2"/>
                          </a:lnTo>
                          <a:lnTo>
                            <a:pt x="45" y="9"/>
                          </a:lnTo>
                          <a:lnTo>
                            <a:pt x="24" y="7"/>
                          </a:lnTo>
                          <a:lnTo>
                            <a:pt x="15" y="11"/>
                          </a:lnTo>
                          <a:lnTo>
                            <a:pt x="7" y="16"/>
                          </a:lnTo>
                          <a:lnTo>
                            <a:pt x="1" y="28"/>
                          </a:lnTo>
                          <a:lnTo>
                            <a:pt x="0" y="43"/>
                          </a:lnTo>
                          <a:lnTo>
                            <a:pt x="0" y="53"/>
                          </a:lnTo>
                          <a:lnTo>
                            <a:pt x="3" y="66"/>
                          </a:lnTo>
                          <a:lnTo>
                            <a:pt x="7" y="73"/>
                          </a:lnTo>
                          <a:lnTo>
                            <a:pt x="15" y="78"/>
                          </a:lnTo>
                          <a:lnTo>
                            <a:pt x="32" y="80"/>
                          </a:lnTo>
                          <a:lnTo>
                            <a:pt x="60" y="83"/>
                          </a:lnTo>
                          <a:lnTo>
                            <a:pt x="83" y="83"/>
                          </a:lnTo>
                          <a:lnTo>
                            <a:pt x="111" y="80"/>
                          </a:lnTo>
                          <a:lnTo>
                            <a:pt x="134" y="74"/>
                          </a:lnTo>
                          <a:lnTo>
                            <a:pt x="129" y="69"/>
                          </a:lnTo>
                          <a:lnTo>
                            <a:pt x="125" y="57"/>
                          </a:lnTo>
                          <a:lnTo>
                            <a:pt x="125" y="43"/>
                          </a:lnTo>
                          <a:lnTo>
                            <a:pt x="127" y="32"/>
                          </a:lnTo>
                          <a:lnTo>
                            <a:pt x="132" y="21"/>
                          </a:lnTo>
                          <a:lnTo>
                            <a:pt x="138" y="18"/>
                          </a:lnTo>
                          <a:lnTo>
                            <a:pt x="144" y="2"/>
                          </a:lnTo>
                          <a:close/>
                        </a:path>
                      </a:pathLst>
                    </a:custGeom>
                    <a:solidFill>
                      <a:srgbClr val="B2B2B2"/>
                    </a:solidFill>
                    <a:ln w="3175">
                      <a:solidFill>
                        <a:srgbClr val="000000"/>
                      </a:solidFill>
                      <a:prstDash val="solid"/>
                      <a:round/>
                      <a:headEnd/>
                      <a:tailEnd/>
                    </a:ln>
                  </p:spPr>
                  <p:txBody>
                    <a:bodyPr/>
                    <a:lstStyle/>
                    <a:p>
                      <a:endParaRPr lang="en-US"/>
                    </a:p>
                  </p:txBody>
                </p:sp>
                <p:sp>
                  <p:nvSpPr>
                    <p:cNvPr id="96" name="Freeform 197"/>
                    <p:cNvSpPr>
                      <a:spLocks/>
                    </p:cNvSpPr>
                    <p:nvPr/>
                  </p:nvSpPr>
                  <p:spPr bwMode="auto">
                    <a:xfrm>
                      <a:off x="4212" y="3068"/>
                      <a:ext cx="44" cy="4"/>
                    </a:xfrm>
                    <a:custGeom>
                      <a:avLst/>
                      <a:gdLst>
                        <a:gd name="T0" fmla="*/ 0 w 87"/>
                        <a:gd name="T1" fmla="*/ 0 h 9"/>
                        <a:gd name="T2" fmla="*/ 1 w 87"/>
                        <a:gd name="T3" fmla="*/ 0 h 9"/>
                        <a:gd name="T4" fmla="*/ 1 w 87"/>
                        <a:gd name="T5" fmla="*/ 0 h 9"/>
                        <a:gd name="T6" fmla="*/ 1 w 87"/>
                        <a:gd name="T7" fmla="*/ 0 h 9"/>
                        <a:gd name="T8" fmla="*/ 1 w 87"/>
                        <a:gd name="T9" fmla="*/ 0 h 9"/>
                        <a:gd name="T10" fmla="*/ 1 w 87"/>
                        <a:gd name="T11" fmla="*/ 0 h 9"/>
                        <a:gd name="T12" fmla="*/ 1 w 87"/>
                        <a:gd name="T13" fmla="*/ 0 h 9"/>
                        <a:gd name="T14" fmla="*/ 1 w 87"/>
                        <a:gd name="T15" fmla="*/ 0 h 9"/>
                        <a:gd name="T16" fmla="*/ 1 w 87"/>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9"/>
                        <a:gd name="T29" fmla="*/ 87 w 87"/>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9">
                          <a:moveTo>
                            <a:pt x="0" y="0"/>
                          </a:moveTo>
                          <a:lnTo>
                            <a:pt x="7" y="0"/>
                          </a:lnTo>
                          <a:lnTo>
                            <a:pt x="19" y="0"/>
                          </a:lnTo>
                          <a:lnTo>
                            <a:pt x="30" y="0"/>
                          </a:lnTo>
                          <a:lnTo>
                            <a:pt x="42" y="2"/>
                          </a:lnTo>
                          <a:lnTo>
                            <a:pt x="55" y="4"/>
                          </a:lnTo>
                          <a:lnTo>
                            <a:pt x="66" y="5"/>
                          </a:lnTo>
                          <a:lnTo>
                            <a:pt x="78" y="7"/>
                          </a:lnTo>
                          <a:lnTo>
                            <a:pt x="87" y="9"/>
                          </a:lnTo>
                        </a:path>
                      </a:pathLst>
                    </a:custGeom>
                    <a:noFill/>
                    <a:ln w="3175">
                      <a:solidFill>
                        <a:srgbClr val="000000"/>
                      </a:solidFill>
                      <a:prstDash val="solid"/>
                      <a:round/>
                      <a:headEnd/>
                      <a:tailEnd/>
                    </a:ln>
                  </p:spPr>
                  <p:txBody>
                    <a:bodyPr/>
                    <a:lstStyle/>
                    <a:p>
                      <a:endParaRPr lang="en-US"/>
                    </a:p>
                  </p:txBody>
                </p:sp>
                <p:sp>
                  <p:nvSpPr>
                    <p:cNvPr id="97" name="Freeform 198"/>
                    <p:cNvSpPr>
                      <a:spLocks/>
                    </p:cNvSpPr>
                    <p:nvPr/>
                  </p:nvSpPr>
                  <p:spPr bwMode="auto">
                    <a:xfrm>
                      <a:off x="4190" y="3088"/>
                      <a:ext cx="61" cy="17"/>
                    </a:xfrm>
                    <a:custGeom>
                      <a:avLst/>
                      <a:gdLst>
                        <a:gd name="T0" fmla="*/ 0 w 124"/>
                        <a:gd name="T1" fmla="*/ 0 h 34"/>
                        <a:gd name="T2" fmla="*/ 0 w 124"/>
                        <a:gd name="T3" fmla="*/ 1 h 34"/>
                        <a:gd name="T4" fmla="*/ 0 w 124"/>
                        <a:gd name="T5" fmla="*/ 1 h 34"/>
                        <a:gd name="T6" fmla="*/ 0 w 124"/>
                        <a:gd name="T7" fmla="*/ 1 h 34"/>
                        <a:gd name="T8" fmla="*/ 0 w 124"/>
                        <a:gd name="T9" fmla="*/ 1 h 34"/>
                        <a:gd name="T10" fmla="*/ 0 w 124"/>
                        <a:gd name="T11" fmla="*/ 1 h 34"/>
                        <a:gd name="T12" fmla="*/ 0 w 124"/>
                        <a:gd name="T13" fmla="*/ 1 h 34"/>
                        <a:gd name="T14" fmla="*/ 0 w 124"/>
                        <a:gd name="T15" fmla="*/ 1 h 34"/>
                        <a:gd name="T16" fmla="*/ 0 w 124"/>
                        <a:gd name="T17" fmla="*/ 1 h 34"/>
                        <a:gd name="T18" fmla="*/ 0 w 124"/>
                        <a:gd name="T19" fmla="*/ 1 h 34"/>
                        <a:gd name="T20" fmla="*/ 0 w 124"/>
                        <a:gd name="T21" fmla="*/ 1 h 34"/>
                        <a:gd name="T22" fmla="*/ 0 w 124"/>
                        <a:gd name="T23" fmla="*/ 1 h 34"/>
                        <a:gd name="T24" fmla="*/ 0 w 124"/>
                        <a:gd name="T25" fmla="*/ 1 h 34"/>
                        <a:gd name="T26" fmla="*/ 0 w 124"/>
                        <a:gd name="T27" fmla="*/ 0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34"/>
                        <a:gd name="T44" fmla="*/ 124 w 124"/>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34">
                          <a:moveTo>
                            <a:pt x="0" y="0"/>
                          </a:moveTo>
                          <a:lnTo>
                            <a:pt x="0" y="12"/>
                          </a:lnTo>
                          <a:lnTo>
                            <a:pt x="4" y="21"/>
                          </a:lnTo>
                          <a:lnTo>
                            <a:pt x="10" y="26"/>
                          </a:lnTo>
                          <a:lnTo>
                            <a:pt x="17" y="30"/>
                          </a:lnTo>
                          <a:lnTo>
                            <a:pt x="44" y="34"/>
                          </a:lnTo>
                          <a:lnTo>
                            <a:pt x="55" y="34"/>
                          </a:lnTo>
                          <a:lnTo>
                            <a:pt x="78" y="34"/>
                          </a:lnTo>
                          <a:lnTo>
                            <a:pt x="101" y="32"/>
                          </a:lnTo>
                          <a:lnTo>
                            <a:pt x="124" y="26"/>
                          </a:lnTo>
                          <a:lnTo>
                            <a:pt x="120" y="21"/>
                          </a:lnTo>
                          <a:lnTo>
                            <a:pt x="118" y="7"/>
                          </a:lnTo>
                          <a:lnTo>
                            <a:pt x="55" y="7"/>
                          </a:lnTo>
                          <a:lnTo>
                            <a:pt x="0" y="0"/>
                          </a:lnTo>
                          <a:close/>
                        </a:path>
                      </a:pathLst>
                    </a:custGeom>
                    <a:solidFill>
                      <a:srgbClr val="969696"/>
                    </a:solidFill>
                    <a:ln w="9525">
                      <a:noFill/>
                      <a:round/>
                      <a:headEnd/>
                      <a:tailEnd/>
                    </a:ln>
                  </p:spPr>
                  <p:txBody>
                    <a:bodyPr/>
                    <a:lstStyle/>
                    <a:p>
                      <a:endParaRPr lang="en-US"/>
                    </a:p>
                  </p:txBody>
                </p:sp>
                <p:sp>
                  <p:nvSpPr>
                    <p:cNvPr id="98" name="Freeform 199"/>
                    <p:cNvSpPr>
                      <a:spLocks/>
                    </p:cNvSpPr>
                    <p:nvPr/>
                  </p:nvSpPr>
                  <p:spPr bwMode="auto">
                    <a:xfrm>
                      <a:off x="4239" y="3070"/>
                      <a:ext cx="5" cy="35"/>
                    </a:xfrm>
                    <a:custGeom>
                      <a:avLst/>
                      <a:gdLst>
                        <a:gd name="T0" fmla="*/ 1 w 9"/>
                        <a:gd name="T1" fmla="*/ 0 h 70"/>
                        <a:gd name="T2" fmla="*/ 1 w 9"/>
                        <a:gd name="T3" fmla="*/ 1 h 70"/>
                        <a:gd name="T4" fmla="*/ 0 w 9"/>
                        <a:gd name="T5" fmla="*/ 1 h 70"/>
                        <a:gd name="T6" fmla="*/ 0 w 9"/>
                        <a:gd name="T7" fmla="*/ 1 h 70"/>
                        <a:gd name="T8" fmla="*/ 0 w 9"/>
                        <a:gd name="T9" fmla="*/ 1 h 70"/>
                        <a:gd name="T10" fmla="*/ 1 w 9"/>
                        <a:gd name="T11" fmla="*/ 1 h 70"/>
                        <a:gd name="T12" fmla="*/ 1 w 9"/>
                        <a:gd name="T13" fmla="*/ 1 h 70"/>
                        <a:gd name="T14" fmla="*/ 1 w 9"/>
                        <a:gd name="T15" fmla="*/ 1 h 70"/>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0"/>
                        <a:gd name="T26" fmla="*/ 9 w 9"/>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0">
                          <a:moveTo>
                            <a:pt x="9" y="0"/>
                          </a:moveTo>
                          <a:lnTo>
                            <a:pt x="6" y="8"/>
                          </a:lnTo>
                          <a:lnTo>
                            <a:pt x="0" y="18"/>
                          </a:lnTo>
                          <a:lnTo>
                            <a:pt x="0" y="31"/>
                          </a:lnTo>
                          <a:lnTo>
                            <a:pt x="0" y="43"/>
                          </a:lnTo>
                          <a:lnTo>
                            <a:pt x="6" y="57"/>
                          </a:lnTo>
                          <a:lnTo>
                            <a:pt x="7" y="64"/>
                          </a:lnTo>
                          <a:lnTo>
                            <a:pt x="9" y="70"/>
                          </a:lnTo>
                        </a:path>
                      </a:pathLst>
                    </a:custGeom>
                    <a:noFill/>
                    <a:ln w="3175">
                      <a:solidFill>
                        <a:srgbClr val="FF0000"/>
                      </a:solidFill>
                      <a:prstDash val="solid"/>
                      <a:round/>
                      <a:headEnd/>
                      <a:tailEnd/>
                    </a:ln>
                  </p:spPr>
                  <p:txBody>
                    <a:bodyPr/>
                    <a:lstStyle/>
                    <a:p>
                      <a:endParaRPr lang="en-US"/>
                    </a:p>
                  </p:txBody>
                </p:sp>
              </p:grpSp>
              <p:grpSp>
                <p:nvGrpSpPr>
                  <p:cNvPr id="83" name="Group 200"/>
                  <p:cNvGrpSpPr>
                    <a:grpSpLocks/>
                  </p:cNvGrpSpPr>
                  <p:nvPr/>
                </p:nvGrpSpPr>
                <p:grpSpPr bwMode="auto">
                  <a:xfrm>
                    <a:off x="4181" y="3013"/>
                    <a:ext cx="235" cy="73"/>
                    <a:chOff x="4181" y="3013"/>
                    <a:chExt cx="235" cy="73"/>
                  </a:xfrm>
                </p:grpSpPr>
                <p:sp>
                  <p:nvSpPr>
                    <p:cNvPr id="91" name="Freeform 201"/>
                    <p:cNvSpPr>
                      <a:spLocks/>
                    </p:cNvSpPr>
                    <p:nvPr/>
                  </p:nvSpPr>
                  <p:spPr bwMode="auto">
                    <a:xfrm>
                      <a:off x="4181" y="3013"/>
                      <a:ext cx="235" cy="73"/>
                    </a:xfrm>
                    <a:custGeom>
                      <a:avLst/>
                      <a:gdLst>
                        <a:gd name="T0" fmla="*/ 0 w 471"/>
                        <a:gd name="T1" fmla="*/ 0 h 147"/>
                        <a:gd name="T2" fmla="*/ 0 w 471"/>
                        <a:gd name="T3" fmla="*/ 0 h 147"/>
                        <a:gd name="T4" fmla="*/ 0 w 471"/>
                        <a:gd name="T5" fmla="*/ 0 h 147"/>
                        <a:gd name="T6" fmla="*/ 0 w 471"/>
                        <a:gd name="T7" fmla="*/ 0 h 147"/>
                        <a:gd name="T8" fmla="*/ 0 w 471"/>
                        <a:gd name="T9" fmla="*/ 0 h 147"/>
                        <a:gd name="T10" fmla="*/ 0 w 471"/>
                        <a:gd name="T11" fmla="*/ 0 h 147"/>
                        <a:gd name="T12" fmla="*/ 0 w 471"/>
                        <a:gd name="T13" fmla="*/ 0 h 147"/>
                        <a:gd name="T14" fmla="*/ 0 w 471"/>
                        <a:gd name="T15" fmla="*/ 0 h 147"/>
                        <a:gd name="T16" fmla="*/ 0 w 471"/>
                        <a:gd name="T17" fmla="*/ 0 h 147"/>
                        <a:gd name="T18" fmla="*/ 0 w 471"/>
                        <a:gd name="T19" fmla="*/ 0 h 147"/>
                        <a:gd name="T20" fmla="*/ 0 w 471"/>
                        <a:gd name="T21" fmla="*/ 0 h 147"/>
                        <a:gd name="T22" fmla="*/ 0 w 471"/>
                        <a:gd name="T23" fmla="*/ 0 h 147"/>
                        <a:gd name="T24" fmla="*/ 0 w 471"/>
                        <a:gd name="T25" fmla="*/ 0 h 147"/>
                        <a:gd name="T26" fmla="*/ 0 w 471"/>
                        <a:gd name="T27" fmla="*/ 0 h 147"/>
                        <a:gd name="T28" fmla="*/ 0 w 471"/>
                        <a:gd name="T29" fmla="*/ 0 h 147"/>
                        <a:gd name="T30" fmla="*/ 0 w 471"/>
                        <a:gd name="T31" fmla="*/ 0 h 147"/>
                        <a:gd name="T32" fmla="*/ 0 w 471"/>
                        <a:gd name="T33" fmla="*/ 0 h 147"/>
                        <a:gd name="T34" fmla="*/ 0 w 471"/>
                        <a:gd name="T35" fmla="*/ 0 h 147"/>
                        <a:gd name="T36" fmla="*/ 0 w 471"/>
                        <a:gd name="T37" fmla="*/ 0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71"/>
                        <a:gd name="T58" fmla="*/ 0 h 147"/>
                        <a:gd name="T59" fmla="*/ 471 w 471"/>
                        <a:gd name="T60" fmla="*/ 147 h 1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71" h="147">
                          <a:moveTo>
                            <a:pt x="19" y="4"/>
                          </a:moveTo>
                          <a:lnTo>
                            <a:pt x="106" y="0"/>
                          </a:lnTo>
                          <a:lnTo>
                            <a:pt x="207" y="6"/>
                          </a:lnTo>
                          <a:lnTo>
                            <a:pt x="342" y="18"/>
                          </a:lnTo>
                          <a:lnTo>
                            <a:pt x="309" y="69"/>
                          </a:lnTo>
                          <a:lnTo>
                            <a:pt x="376" y="135"/>
                          </a:lnTo>
                          <a:lnTo>
                            <a:pt x="471" y="138"/>
                          </a:lnTo>
                          <a:lnTo>
                            <a:pt x="334" y="146"/>
                          </a:lnTo>
                          <a:lnTo>
                            <a:pt x="290" y="147"/>
                          </a:lnTo>
                          <a:lnTo>
                            <a:pt x="266" y="146"/>
                          </a:lnTo>
                          <a:lnTo>
                            <a:pt x="249" y="140"/>
                          </a:lnTo>
                          <a:lnTo>
                            <a:pt x="163" y="114"/>
                          </a:lnTo>
                          <a:lnTo>
                            <a:pt x="108" y="91"/>
                          </a:lnTo>
                          <a:lnTo>
                            <a:pt x="34" y="48"/>
                          </a:lnTo>
                          <a:lnTo>
                            <a:pt x="8" y="25"/>
                          </a:lnTo>
                          <a:lnTo>
                            <a:pt x="0" y="16"/>
                          </a:lnTo>
                          <a:lnTo>
                            <a:pt x="0" y="11"/>
                          </a:lnTo>
                          <a:lnTo>
                            <a:pt x="6" y="6"/>
                          </a:lnTo>
                          <a:lnTo>
                            <a:pt x="19" y="4"/>
                          </a:lnTo>
                          <a:close/>
                        </a:path>
                      </a:pathLst>
                    </a:custGeom>
                    <a:solidFill>
                      <a:srgbClr val="B2B2B2"/>
                    </a:solidFill>
                    <a:ln w="3175">
                      <a:solidFill>
                        <a:srgbClr val="000000"/>
                      </a:solidFill>
                      <a:prstDash val="solid"/>
                      <a:round/>
                      <a:headEnd/>
                      <a:tailEnd/>
                    </a:ln>
                  </p:spPr>
                  <p:txBody>
                    <a:bodyPr/>
                    <a:lstStyle/>
                    <a:p>
                      <a:endParaRPr lang="en-US"/>
                    </a:p>
                  </p:txBody>
                </p:sp>
                <p:grpSp>
                  <p:nvGrpSpPr>
                    <p:cNvPr id="92" name="Group 202"/>
                    <p:cNvGrpSpPr>
                      <a:grpSpLocks/>
                    </p:cNvGrpSpPr>
                    <p:nvPr/>
                  </p:nvGrpSpPr>
                  <p:grpSpPr bwMode="auto">
                    <a:xfrm>
                      <a:off x="4190" y="3015"/>
                      <a:ext cx="149" cy="69"/>
                      <a:chOff x="4190" y="3015"/>
                      <a:chExt cx="149" cy="69"/>
                    </a:xfrm>
                  </p:grpSpPr>
                  <p:sp>
                    <p:nvSpPr>
                      <p:cNvPr id="93" name="Freeform 203"/>
                      <p:cNvSpPr>
                        <a:spLocks/>
                      </p:cNvSpPr>
                      <p:nvPr/>
                    </p:nvSpPr>
                    <p:spPr bwMode="auto">
                      <a:xfrm>
                        <a:off x="4190" y="3015"/>
                        <a:ext cx="125" cy="61"/>
                      </a:xfrm>
                      <a:custGeom>
                        <a:avLst/>
                        <a:gdLst>
                          <a:gd name="T0" fmla="*/ 0 w 251"/>
                          <a:gd name="T1" fmla="*/ 0 h 122"/>
                          <a:gd name="T2" fmla="*/ 0 w 251"/>
                          <a:gd name="T3" fmla="*/ 1 h 122"/>
                          <a:gd name="T4" fmla="*/ 0 w 251"/>
                          <a:gd name="T5" fmla="*/ 1 h 122"/>
                          <a:gd name="T6" fmla="*/ 0 w 251"/>
                          <a:gd name="T7" fmla="*/ 1 h 122"/>
                          <a:gd name="T8" fmla="*/ 0 w 251"/>
                          <a:gd name="T9" fmla="*/ 1 h 122"/>
                          <a:gd name="T10" fmla="*/ 0 w 251"/>
                          <a:gd name="T11" fmla="*/ 1 h 122"/>
                          <a:gd name="T12" fmla="*/ 0 w 251"/>
                          <a:gd name="T13" fmla="*/ 1 h 122"/>
                          <a:gd name="T14" fmla="*/ 0 w 251"/>
                          <a:gd name="T15" fmla="*/ 1 h 122"/>
                          <a:gd name="T16" fmla="*/ 0 60000 65536"/>
                          <a:gd name="T17" fmla="*/ 0 60000 65536"/>
                          <a:gd name="T18" fmla="*/ 0 60000 65536"/>
                          <a:gd name="T19" fmla="*/ 0 60000 65536"/>
                          <a:gd name="T20" fmla="*/ 0 60000 65536"/>
                          <a:gd name="T21" fmla="*/ 0 60000 65536"/>
                          <a:gd name="T22" fmla="*/ 0 60000 65536"/>
                          <a:gd name="T23" fmla="*/ 0 60000 65536"/>
                          <a:gd name="T24" fmla="*/ 0 w 251"/>
                          <a:gd name="T25" fmla="*/ 0 h 122"/>
                          <a:gd name="T26" fmla="*/ 251 w 251"/>
                          <a:gd name="T27" fmla="*/ 122 h 1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1" h="122">
                            <a:moveTo>
                              <a:pt x="0" y="0"/>
                            </a:moveTo>
                            <a:lnTo>
                              <a:pt x="29" y="21"/>
                            </a:lnTo>
                            <a:lnTo>
                              <a:pt x="59" y="44"/>
                            </a:lnTo>
                            <a:lnTo>
                              <a:pt x="89" y="62"/>
                            </a:lnTo>
                            <a:lnTo>
                              <a:pt x="129" y="83"/>
                            </a:lnTo>
                            <a:lnTo>
                              <a:pt x="154" y="90"/>
                            </a:lnTo>
                            <a:lnTo>
                              <a:pt x="203" y="109"/>
                            </a:lnTo>
                            <a:lnTo>
                              <a:pt x="251" y="122"/>
                            </a:lnTo>
                          </a:path>
                        </a:pathLst>
                      </a:custGeom>
                      <a:noFill/>
                      <a:ln w="3175">
                        <a:solidFill>
                          <a:srgbClr val="000000"/>
                        </a:solidFill>
                        <a:prstDash val="solid"/>
                        <a:round/>
                        <a:headEnd/>
                        <a:tailEnd/>
                      </a:ln>
                    </p:spPr>
                    <p:txBody>
                      <a:bodyPr/>
                      <a:lstStyle/>
                      <a:p>
                        <a:endParaRPr lang="en-US"/>
                      </a:p>
                    </p:txBody>
                  </p:sp>
                  <p:sp>
                    <p:nvSpPr>
                      <p:cNvPr id="94" name="Freeform 204"/>
                      <p:cNvSpPr>
                        <a:spLocks/>
                      </p:cNvSpPr>
                      <p:nvPr/>
                    </p:nvSpPr>
                    <p:spPr bwMode="auto">
                      <a:xfrm>
                        <a:off x="4280" y="3016"/>
                        <a:ext cx="59" cy="68"/>
                      </a:xfrm>
                      <a:custGeom>
                        <a:avLst/>
                        <a:gdLst>
                          <a:gd name="T0" fmla="*/ 0 w 120"/>
                          <a:gd name="T1" fmla="*/ 1 h 135"/>
                          <a:gd name="T2" fmla="*/ 0 w 120"/>
                          <a:gd name="T3" fmla="*/ 1 h 135"/>
                          <a:gd name="T4" fmla="*/ 0 w 120"/>
                          <a:gd name="T5" fmla="*/ 1 h 135"/>
                          <a:gd name="T6" fmla="*/ 0 w 120"/>
                          <a:gd name="T7" fmla="*/ 1 h 135"/>
                          <a:gd name="T8" fmla="*/ 0 w 120"/>
                          <a:gd name="T9" fmla="*/ 1 h 135"/>
                          <a:gd name="T10" fmla="*/ 0 w 120"/>
                          <a:gd name="T11" fmla="*/ 1 h 135"/>
                          <a:gd name="T12" fmla="*/ 0 w 120"/>
                          <a:gd name="T13" fmla="*/ 1 h 135"/>
                          <a:gd name="T14" fmla="*/ 0 w 120"/>
                          <a:gd name="T15" fmla="*/ 0 h 135"/>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35"/>
                          <a:gd name="T26" fmla="*/ 120 w 120"/>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35">
                            <a:moveTo>
                              <a:pt x="52" y="135"/>
                            </a:moveTo>
                            <a:lnTo>
                              <a:pt x="59" y="126"/>
                            </a:lnTo>
                            <a:lnTo>
                              <a:pt x="71" y="121"/>
                            </a:lnTo>
                            <a:lnTo>
                              <a:pt x="91" y="117"/>
                            </a:lnTo>
                            <a:lnTo>
                              <a:pt x="120" y="116"/>
                            </a:lnTo>
                            <a:lnTo>
                              <a:pt x="61" y="91"/>
                            </a:lnTo>
                            <a:lnTo>
                              <a:pt x="4" y="41"/>
                            </a:lnTo>
                            <a:lnTo>
                              <a:pt x="0" y="0"/>
                            </a:lnTo>
                          </a:path>
                        </a:pathLst>
                      </a:custGeom>
                      <a:noFill/>
                      <a:ln w="3175">
                        <a:solidFill>
                          <a:srgbClr val="000000"/>
                        </a:solidFill>
                        <a:prstDash val="solid"/>
                        <a:round/>
                        <a:headEnd/>
                        <a:tailEnd/>
                      </a:ln>
                    </p:spPr>
                    <p:txBody>
                      <a:bodyPr/>
                      <a:lstStyle/>
                      <a:p>
                        <a:endParaRPr lang="en-US"/>
                      </a:p>
                    </p:txBody>
                  </p:sp>
                </p:grpSp>
              </p:grpSp>
              <p:sp>
                <p:nvSpPr>
                  <p:cNvPr id="84" name="Line 205"/>
                  <p:cNvSpPr>
                    <a:spLocks noChangeShapeType="1"/>
                  </p:cNvSpPr>
                  <p:nvPr/>
                </p:nvSpPr>
                <p:spPr bwMode="auto">
                  <a:xfrm>
                    <a:off x="4389" y="2939"/>
                    <a:ext cx="11" cy="1"/>
                  </a:xfrm>
                  <a:prstGeom prst="line">
                    <a:avLst/>
                  </a:prstGeom>
                  <a:noFill/>
                  <a:ln w="3175">
                    <a:solidFill>
                      <a:srgbClr val="808080"/>
                    </a:solidFill>
                    <a:round/>
                    <a:headEnd/>
                    <a:tailEnd/>
                  </a:ln>
                </p:spPr>
                <p:txBody>
                  <a:bodyPr/>
                  <a:lstStyle/>
                  <a:p>
                    <a:endParaRPr lang="en-US"/>
                  </a:p>
                </p:txBody>
              </p:sp>
              <p:sp>
                <p:nvSpPr>
                  <p:cNvPr id="85" name="Freeform 206"/>
                  <p:cNvSpPr>
                    <a:spLocks/>
                  </p:cNvSpPr>
                  <p:nvPr/>
                </p:nvSpPr>
                <p:spPr bwMode="auto">
                  <a:xfrm>
                    <a:off x="4009" y="2982"/>
                    <a:ext cx="6" cy="3"/>
                  </a:xfrm>
                  <a:custGeom>
                    <a:avLst/>
                    <a:gdLst>
                      <a:gd name="T0" fmla="*/ 0 w 13"/>
                      <a:gd name="T1" fmla="*/ 0 h 7"/>
                      <a:gd name="T2" fmla="*/ 0 w 13"/>
                      <a:gd name="T3" fmla="*/ 0 h 7"/>
                      <a:gd name="T4" fmla="*/ 0 w 13"/>
                      <a:gd name="T5" fmla="*/ 0 h 7"/>
                      <a:gd name="T6" fmla="*/ 0 60000 65536"/>
                      <a:gd name="T7" fmla="*/ 0 60000 65536"/>
                      <a:gd name="T8" fmla="*/ 0 60000 65536"/>
                      <a:gd name="T9" fmla="*/ 0 w 13"/>
                      <a:gd name="T10" fmla="*/ 0 h 7"/>
                      <a:gd name="T11" fmla="*/ 13 w 13"/>
                      <a:gd name="T12" fmla="*/ 7 h 7"/>
                    </a:gdLst>
                    <a:ahLst/>
                    <a:cxnLst>
                      <a:cxn ang="T6">
                        <a:pos x="T0" y="T1"/>
                      </a:cxn>
                      <a:cxn ang="T7">
                        <a:pos x="T2" y="T3"/>
                      </a:cxn>
                      <a:cxn ang="T8">
                        <a:pos x="T4" y="T5"/>
                      </a:cxn>
                    </a:cxnLst>
                    <a:rect l="T9" t="T10" r="T11" b="T12"/>
                    <a:pathLst>
                      <a:path w="13" h="7">
                        <a:moveTo>
                          <a:pt x="0" y="0"/>
                        </a:moveTo>
                        <a:lnTo>
                          <a:pt x="4" y="4"/>
                        </a:lnTo>
                        <a:lnTo>
                          <a:pt x="13" y="7"/>
                        </a:lnTo>
                      </a:path>
                    </a:pathLst>
                  </a:custGeom>
                  <a:noFill/>
                  <a:ln w="3175">
                    <a:solidFill>
                      <a:srgbClr val="000000"/>
                    </a:solidFill>
                    <a:prstDash val="solid"/>
                    <a:round/>
                    <a:headEnd/>
                    <a:tailEnd/>
                  </a:ln>
                </p:spPr>
                <p:txBody>
                  <a:bodyPr/>
                  <a:lstStyle/>
                  <a:p>
                    <a:endParaRPr lang="en-US"/>
                  </a:p>
                </p:txBody>
              </p:sp>
              <p:grpSp>
                <p:nvGrpSpPr>
                  <p:cNvPr id="86" name="Group 207"/>
                  <p:cNvGrpSpPr>
                    <a:grpSpLocks/>
                  </p:cNvGrpSpPr>
                  <p:nvPr/>
                </p:nvGrpSpPr>
                <p:grpSpPr bwMode="auto">
                  <a:xfrm>
                    <a:off x="4414" y="2996"/>
                    <a:ext cx="50" cy="24"/>
                    <a:chOff x="4414" y="2996"/>
                    <a:chExt cx="50" cy="24"/>
                  </a:xfrm>
                </p:grpSpPr>
                <p:sp>
                  <p:nvSpPr>
                    <p:cNvPr id="87" name="Rectangle 208"/>
                    <p:cNvSpPr>
                      <a:spLocks noChangeArrowheads="1"/>
                    </p:cNvSpPr>
                    <p:nvPr/>
                  </p:nvSpPr>
                  <p:spPr bwMode="auto">
                    <a:xfrm>
                      <a:off x="4414" y="3002"/>
                      <a:ext cx="50" cy="11"/>
                    </a:xfrm>
                    <a:prstGeom prst="rect">
                      <a:avLst/>
                    </a:prstGeom>
                    <a:solidFill>
                      <a:srgbClr val="EAEAEA"/>
                    </a:solidFill>
                    <a:ln w="3175">
                      <a:solidFill>
                        <a:srgbClr val="3333CC"/>
                      </a:solidFill>
                      <a:miter lim="800000"/>
                      <a:headEnd/>
                      <a:tailEnd/>
                    </a:ln>
                  </p:spPr>
                  <p:txBody>
                    <a:bodyPr/>
                    <a:lstStyle/>
                    <a:p>
                      <a:endParaRPr lang="en-US">
                        <a:latin typeface="Calibri" pitchFamily="34" charset="0"/>
                      </a:endParaRPr>
                    </a:p>
                  </p:txBody>
                </p:sp>
                <p:sp>
                  <p:nvSpPr>
                    <p:cNvPr id="88" name="Line 209"/>
                    <p:cNvSpPr>
                      <a:spLocks noChangeShapeType="1"/>
                    </p:cNvSpPr>
                    <p:nvPr/>
                  </p:nvSpPr>
                  <p:spPr bwMode="auto">
                    <a:xfrm>
                      <a:off x="4414" y="3006"/>
                      <a:ext cx="49" cy="1"/>
                    </a:xfrm>
                    <a:prstGeom prst="line">
                      <a:avLst/>
                    </a:prstGeom>
                    <a:noFill/>
                    <a:ln w="3175">
                      <a:solidFill>
                        <a:srgbClr val="FF0000"/>
                      </a:solidFill>
                      <a:round/>
                      <a:headEnd/>
                      <a:tailEnd/>
                    </a:ln>
                  </p:spPr>
                  <p:txBody>
                    <a:bodyPr/>
                    <a:lstStyle/>
                    <a:p>
                      <a:endParaRPr lang="en-US"/>
                    </a:p>
                  </p:txBody>
                </p:sp>
                <p:sp>
                  <p:nvSpPr>
                    <p:cNvPr id="89" name="Oval 210"/>
                    <p:cNvSpPr>
                      <a:spLocks noChangeArrowheads="1"/>
                    </p:cNvSpPr>
                    <p:nvPr/>
                  </p:nvSpPr>
                  <p:spPr bwMode="auto">
                    <a:xfrm>
                      <a:off x="4427" y="2996"/>
                      <a:ext cx="25" cy="24"/>
                    </a:xfrm>
                    <a:prstGeom prst="ellipse">
                      <a:avLst/>
                    </a:prstGeom>
                    <a:solidFill>
                      <a:srgbClr val="3333CC"/>
                    </a:solidFill>
                    <a:ln w="9525">
                      <a:noFill/>
                      <a:round/>
                      <a:headEnd/>
                      <a:tailEnd/>
                    </a:ln>
                  </p:spPr>
                  <p:txBody>
                    <a:bodyPr/>
                    <a:lstStyle/>
                    <a:p>
                      <a:endParaRPr lang="en-US">
                        <a:latin typeface="Calibri" pitchFamily="34" charset="0"/>
                      </a:endParaRPr>
                    </a:p>
                  </p:txBody>
                </p:sp>
                <p:sp>
                  <p:nvSpPr>
                    <p:cNvPr id="90" name="Freeform 211"/>
                    <p:cNvSpPr>
                      <a:spLocks/>
                    </p:cNvSpPr>
                    <p:nvPr/>
                  </p:nvSpPr>
                  <p:spPr bwMode="auto">
                    <a:xfrm>
                      <a:off x="4428" y="2996"/>
                      <a:ext cx="22" cy="20"/>
                    </a:xfrm>
                    <a:custGeom>
                      <a:avLst/>
                      <a:gdLst>
                        <a:gd name="T0" fmla="*/ 0 w 46"/>
                        <a:gd name="T1" fmla="*/ 0 h 40"/>
                        <a:gd name="T2" fmla="*/ 0 w 46"/>
                        <a:gd name="T3" fmla="*/ 1 h 40"/>
                        <a:gd name="T4" fmla="*/ 0 w 46"/>
                        <a:gd name="T5" fmla="*/ 1 h 40"/>
                        <a:gd name="T6" fmla="*/ 0 w 46"/>
                        <a:gd name="T7" fmla="*/ 1 h 40"/>
                        <a:gd name="T8" fmla="*/ 0 w 46"/>
                        <a:gd name="T9" fmla="*/ 1 h 40"/>
                        <a:gd name="T10" fmla="*/ 0 w 46"/>
                        <a:gd name="T11" fmla="*/ 1 h 40"/>
                        <a:gd name="T12" fmla="*/ 0 w 46"/>
                        <a:gd name="T13" fmla="*/ 1 h 40"/>
                        <a:gd name="T14" fmla="*/ 0 w 46"/>
                        <a:gd name="T15" fmla="*/ 1 h 40"/>
                        <a:gd name="T16" fmla="*/ 0 w 46"/>
                        <a:gd name="T17" fmla="*/ 1 h 40"/>
                        <a:gd name="T18" fmla="*/ 0 w 46"/>
                        <a:gd name="T19" fmla="*/ 1 h 40"/>
                        <a:gd name="T20" fmla="*/ 0 w 46"/>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40"/>
                        <a:gd name="T35" fmla="*/ 46 w 46"/>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40">
                          <a:moveTo>
                            <a:pt x="21" y="0"/>
                          </a:moveTo>
                          <a:lnTo>
                            <a:pt x="17" y="14"/>
                          </a:lnTo>
                          <a:lnTo>
                            <a:pt x="0" y="14"/>
                          </a:lnTo>
                          <a:lnTo>
                            <a:pt x="14" y="24"/>
                          </a:lnTo>
                          <a:lnTo>
                            <a:pt x="8" y="40"/>
                          </a:lnTo>
                          <a:lnTo>
                            <a:pt x="21" y="30"/>
                          </a:lnTo>
                          <a:lnTo>
                            <a:pt x="36" y="40"/>
                          </a:lnTo>
                          <a:lnTo>
                            <a:pt x="31" y="24"/>
                          </a:lnTo>
                          <a:lnTo>
                            <a:pt x="46" y="14"/>
                          </a:lnTo>
                          <a:lnTo>
                            <a:pt x="27" y="14"/>
                          </a:lnTo>
                          <a:lnTo>
                            <a:pt x="21" y="0"/>
                          </a:lnTo>
                          <a:close/>
                        </a:path>
                      </a:pathLst>
                    </a:custGeom>
                    <a:solidFill>
                      <a:srgbClr val="EAEAEA"/>
                    </a:solidFill>
                    <a:ln w="3175">
                      <a:solidFill>
                        <a:srgbClr val="3333CC"/>
                      </a:solidFill>
                      <a:prstDash val="solid"/>
                      <a:round/>
                      <a:headEnd/>
                      <a:tailEnd/>
                    </a:ln>
                  </p:spPr>
                  <p:txBody>
                    <a:bodyPr/>
                    <a:lstStyle/>
                    <a:p>
                      <a:endParaRPr lang="en-US"/>
                    </a:p>
                  </p:txBody>
                </p:sp>
              </p:grpSp>
            </p:grpSp>
            <p:sp>
              <p:nvSpPr>
                <p:cNvPr id="60" name="Rectangle 212"/>
                <p:cNvSpPr>
                  <a:spLocks noChangeArrowheads="1"/>
                </p:cNvSpPr>
                <p:nvPr/>
              </p:nvSpPr>
              <p:spPr bwMode="auto">
                <a:xfrm>
                  <a:off x="3994" y="2972"/>
                  <a:ext cx="235" cy="67"/>
                </a:xfrm>
                <a:prstGeom prst="rect">
                  <a:avLst/>
                </a:prstGeom>
                <a:noFill/>
                <a:ln w="9525">
                  <a:noFill/>
                  <a:miter lim="800000"/>
                  <a:headEnd/>
                  <a:tailEnd/>
                </a:ln>
              </p:spPr>
              <p:txBody>
                <a:bodyPr/>
                <a:lstStyle/>
                <a:p>
                  <a:endParaRPr lang="en-US">
                    <a:latin typeface="Calibri" pitchFamily="34" charset="0"/>
                  </a:endParaRPr>
                </a:p>
              </p:txBody>
            </p:sp>
            <p:sp>
              <p:nvSpPr>
                <p:cNvPr id="61" name="Rectangle 213"/>
                <p:cNvSpPr>
                  <a:spLocks noChangeArrowheads="1"/>
                </p:cNvSpPr>
                <p:nvPr/>
              </p:nvSpPr>
              <p:spPr bwMode="auto">
                <a:xfrm>
                  <a:off x="4046" y="2998"/>
                  <a:ext cx="118" cy="17"/>
                </a:xfrm>
                <a:prstGeom prst="rect">
                  <a:avLst/>
                </a:prstGeom>
                <a:noFill/>
                <a:ln w="9525">
                  <a:noFill/>
                  <a:miter lim="800000"/>
                  <a:headEnd/>
                  <a:tailEnd/>
                </a:ln>
              </p:spPr>
              <p:txBody>
                <a:bodyPr/>
                <a:lstStyle/>
                <a:p>
                  <a:endParaRPr lang="en-US">
                    <a:latin typeface="Calibri" pitchFamily="34" charset="0"/>
                  </a:endParaRPr>
                </a:p>
              </p:txBody>
            </p:sp>
            <p:sp>
              <p:nvSpPr>
                <p:cNvPr id="62" name="Rectangle 214"/>
                <p:cNvSpPr>
                  <a:spLocks noChangeArrowheads="1"/>
                </p:cNvSpPr>
                <p:nvPr/>
              </p:nvSpPr>
              <p:spPr bwMode="auto">
                <a:xfrm>
                  <a:off x="4046" y="3000"/>
                  <a:ext cx="243" cy="40"/>
                </a:xfrm>
                <a:prstGeom prst="rect">
                  <a:avLst/>
                </a:prstGeom>
                <a:noFill/>
                <a:ln w="9525">
                  <a:noFill/>
                  <a:miter lim="800000"/>
                  <a:headEnd/>
                  <a:tailEnd/>
                </a:ln>
              </p:spPr>
              <p:txBody>
                <a:bodyPr wrap="none" lIns="0" tIns="0" rIns="0" bIns="0">
                  <a:spAutoFit/>
                </a:bodyPr>
                <a:lstStyle/>
                <a:p>
                  <a:pPr eaLnBrk="0" hangingPunct="0"/>
                  <a:r>
                    <a:rPr lang="en-US" sz="200">
                      <a:solidFill>
                        <a:srgbClr val="000000"/>
                      </a:solidFill>
                      <a:latin typeface="Calibri" pitchFamily="34" charset="0"/>
                    </a:rPr>
                    <a:t>U.S. AIR FORCE</a:t>
                  </a:r>
                  <a:endParaRPr lang="en-US" sz="2400">
                    <a:latin typeface="Times New Roman" pitchFamily="18" charset="0"/>
                  </a:endParaRPr>
                </a:p>
              </p:txBody>
            </p:sp>
          </p:grpSp>
        </p:grpSp>
        <p:grpSp>
          <p:nvGrpSpPr>
            <p:cNvPr id="42" name="Group 215"/>
            <p:cNvGrpSpPr>
              <a:grpSpLocks/>
            </p:cNvGrpSpPr>
            <p:nvPr/>
          </p:nvGrpSpPr>
          <p:grpSpPr bwMode="auto">
            <a:xfrm flipH="1">
              <a:off x="4738" y="3161"/>
              <a:ext cx="659" cy="240"/>
              <a:chOff x="1744" y="3584"/>
              <a:chExt cx="734" cy="222"/>
            </a:xfrm>
          </p:grpSpPr>
          <p:pic>
            <p:nvPicPr>
              <p:cNvPr id="55" name="Picture 216"/>
              <p:cNvPicPr>
                <a:picLocks noChangeAspect="1" noChangeArrowheads="1"/>
              </p:cNvPicPr>
              <p:nvPr/>
            </p:nvPicPr>
            <p:blipFill>
              <a:blip r:embed="rId10" cstate="print"/>
              <a:srcRect/>
              <a:stretch>
                <a:fillRect/>
              </a:stretch>
            </p:blipFill>
            <p:spPr bwMode="auto">
              <a:xfrm>
                <a:off x="1744" y="3584"/>
                <a:ext cx="734" cy="222"/>
              </a:xfrm>
              <a:prstGeom prst="rect">
                <a:avLst/>
              </a:prstGeom>
              <a:noFill/>
              <a:ln w="9525">
                <a:noFill/>
                <a:miter lim="800000"/>
                <a:headEnd/>
                <a:tailEnd/>
              </a:ln>
            </p:spPr>
          </p:pic>
          <p:pic>
            <p:nvPicPr>
              <p:cNvPr id="56" name="Picture 217"/>
              <p:cNvPicPr>
                <a:picLocks noChangeAspect="1" noChangeArrowheads="1"/>
              </p:cNvPicPr>
              <p:nvPr/>
            </p:nvPicPr>
            <p:blipFill>
              <a:blip r:embed="rId11" cstate="print"/>
              <a:srcRect/>
              <a:stretch>
                <a:fillRect/>
              </a:stretch>
            </p:blipFill>
            <p:spPr bwMode="auto">
              <a:xfrm>
                <a:off x="1744" y="3584"/>
                <a:ext cx="734" cy="222"/>
              </a:xfrm>
              <a:prstGeom prst="rect">
                <a:avLst/>
              </a:prstGeom>
              <a:noFill/>
              <a:ln w="9525">
                <a:noFill/>
                <a:miter lim="800000"/>
                <a:headEnd/>
                <a:tailEnd/>
              </a:ln>
            </p:spPr>
          </p:pic>
        </p:grpSp>
        <p:sp>
          <p:nvSpPr>
            <p:cNvPr id="43" name="Freeform 218"/>
            <p:cNvSpPr>
              <a:spLocks/>
            </p:cNvSpPr>
            <p:nvPr/>
          </p:nvSpPr>
          <p:spPr bwMode="auto">
            <a:xfrm rot="5400000" flipH="1">
              <a:off x="4162" y="2141"/>
              <a:ext cx="1232" cy="1084"/>
            </a:xfrm>
            <a:custGeom>
              <a:avLst/>
              <a:gdLst>
                <a:gd name="T0" fmla="*/ 0 w 2030"/>
                <a:gd name="T1" fmla="*/ 219291 h 624"/>
                <a:gd name="T2" fmla="*/ 2 w 2030"/>
                <a:gd name="T3" fmla="*/ 99539 h 624"/>
                <a:gd name="T4" fmla="*/ 3 w 2030"/>
                <a:gd name="T5" fmla="*/ 818696 h 624"/>
                <a:gd name="T6" fmla="*/ 0 60000 65536"/>
                <a:gd name="T7" fmla="*/ 0 60000 65536"/>
                <a:gd name="T8" fmla="*/ 0 60000 65536"/>
                <a:gd name="T9" fmla="*/ 0 w 2030"/>
                <a:gd name="T10" fmla="*/ 0 h 624"/>
                <a:gd name="T11" fmla="*/ 2030 w 2030"/>
                <a:gd name="T12" fmla="*/ 624 h 624"/>
              </a:gdLst>
              <a:ahLst/>
              <a:cxnLst>
                <a:cxn ang="T6">
                  <a:pos x="T0" y="T1"/>
                </a:cxn>
                <a:cxn ang="T7">
                  <a:pos x="T2" y="T3"/>
                </a:cxn>
                <a:cxn ang="T8">
                  <a:pos x="T4" y="T5"/>
                </a:cxn>
              </a:cxnLst>
              <a:rect l="T9" t="T10" r="T11" b="T12"/>
              <a:pathLst>
                <a:path w="2030" h="624">
                  <a:moveTo>
                    <a:pt x="0" y="167"/>
                  </a:moveTo>
                  <a:cubicBezTo>
                    <a:pt x="516" y="83"/>
                    <a:pt x="1033" y="0"/>
                    <a:pt x="1371" y="76"/>
                  </a:cubicBezTo>
                  <a:cubicBezTo>
                    <a:pt x="1709" y="152"/>
                    <a:pt x="1869" y="388"/>
                    <a:pt x="2030" y="624"/>
                  </a:cubicBezTo>
                </a:path>
              </a:pathLst>
            </a:custGeom>
            <a:noFill/>
            <a:ln w="19050" cap="flat" cmpd="sng">
              <a:solidFill>
                <a:srgbClr val="CC3399"/>
              </a:solidFill>
              <a:prstDash val="solid"/>
              <a:round/>
              <a:headEnd type="none" w="med" len="med"/>
              <a:tailEnd type="triangle" w="med" len="med"/>
            </a:ln>
          </p:spPr>
          <p:txBody>
            <a:bodyPr wrap="none" anchor="ctr"/>
            <a:lstStyle/>
            <a:p>
              <a:endParaRPr lang="en-US"/>
            </a:p>
          </p:txBody>
        </p:sp>
        <p:sp>
          <p:nvSpPr>
            <p:cNvPr id="44" name="Freeform 219"/>
            <p:cNvSpPr>
              <a:spLocks/>
            </p:cNvSpPr>
            <p:nvPr/>
          </p:nvSpPr>
          <p:spPr bwMode="auto">
            <a:xfrm rot="1036124" flipH="1">
              <a:off x="2743" y="2495"/>
              <a:ext cx="53" cy="357"/>
            </a:xfrm>
            <a:custGeom>
              <a:avLst/>
              <a:gdLst>
                <a:gd name="T0" fmla="*/ 0 w 576"/>
                <a:gd name="T1" fmla="*/ 0 h 1776"/>
                <a:gd name="T2" fmla="*/ 0 w 576"/>
                <a:gd name="T3" fmla="*/ 0 h 1776"/>
                <a:gd name="T4" fmla="*/ 0 w 576"/>
                <a:gd name="T5" fmla="*/ 0 h 1776"/>
                <a:gd name="T6" fmla="*/ 0 w 576"/>
                <a:gd name="T7" fmla="*/ 0 h 1776"/>
                <a:gd name="T8" fmla="*/ 0 w 576"/>
                <a:gd name="T9" fmla="*/ 0 h 1776"/>
                <a:gd name="T10" fmla="*/ 0 w 576"/>
                <a:gd name="T11" fmla="*/ 0 h 1776"/>
                <a:gd name="T12" fmla="*/ 0 w 576"/>
                <a:gd name="T13" fmla="*/ 0 h 1776"/>
                <a:gd name="T14" fmla="*/ 0 w 576"/>
                <a:gd name="T15" fmla="*/ 0 h 1776"/>
                <a:gd name="T16" fmla="*/ 0 w 576"/>
                <a:gd name="T17" fmla="*/ 0 h 1776"/>
                <a:gd name="T18" fmla="*/ 0 w 576"/>
                <a:gd name="T19" fmla="*/ 0 h 1776"/>
                <a:gd name="T20" fmla="*/ 0 w 576"/>
                <a:gd name="T21" fmla="*/ 0 h 1776"/>
                <a:gd name="T22" fmla="*/ 0 w 576"/>
                <a:gd name="T23" fmla="*/ 0 h 17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6"/>
                <a:gd name="T37" fmla="*/ 0 h 1776"/>
                <a:gd name="T38" fmla="*/ 576 w 576"/>
                <a:gd name="T39" fmla="*/ 1776 h 17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6" h="1776">
                  <a:moveTo>
                    <a:pt x="576" y="0"/>
                  </a:moveTo>
                  <a:lnTo>
                    <a:pt x="432" y="240"/>
                  </a:lnTo>
                  <a:lnTo>
                    <a:pt x="576" y="240"/>
                  </a:lnTo>
                  <a:lnTo>
                    <a:pt x="336" y="624"/>
                  </a:lnTo>
                  <a:lnTo>
                    <a:pt x="480" y="624"/>
                  </a:lnTo>
                  <a:lnTo>
                    <a:pt x="240" y="960"/>
                  </a:lnTo>
                  <a:lnTo>
                    <a:pt x="336" y="960"/>
                  </a:lnTo>
                  <a:lnTo>
                    <a:pt x="144" y="1248"/>
                  </a:lnTo>
                  <a:lnTo>
                    <a:pt x="240" y="1248"/>
                  </a:lnTo>
                  <a:lnTo>
                    <a:pt x="48" y="1536"/>
                  </a:lnTo>
                  <a:lnTo>
                    <a:pt x="144" y="1536"/>
                  </a:lnTo>
                  <a:lnTo>
                    <a:pt x="0" y="1776"/>
                  </a:lnTo>
                </a:path>
              </a:pathLst>
            </a:custGeom>
            <a:noFill/>
            <a:ln w="12700" cap="flat" cmpd="sng">
              <a:solidFill>
                <a:srgbClr val="FF9900"/>
              </a:solidFill>
              <a:prstDash val="solid"/>
              <a:round/>
              <a:headEnd/>
              <a:tailEnd/>
            </a:ln>
          </p:spPr>
          <p:txBody>
            <a:bodyPr wrap="none" anchor="ctr"/>
            <a:lstStyle/>
            <a:p>
              <a:endParaRPr lang="en-US"/>
            </a:p>
          </p:txBody>
        </p:sp>
        <p:pic>
          <p:nvPicPr>
            <p:cNvPr id="45" name="Picture 220" descr="Shado200"/>
            <p:cNvPicPr>
              <a:picLocks noChangeAspect="1" noChangeArrowheads="1"/>
            </p:cNvPicPr>
            <p:nvPr/>
          </p:nvPicPr>
          <p:blipFill>
            <a:blip r:embed="rId12" cstate="print">
              <a:clrChange>
                <a:clrFrom>
                  <a:srgbClr val="FFFFFF"/>
                </a:clrFrom>
                <a:clrTo>
                  <a:srgbClr val="FFFFFF">
                    <a:alpha val="0"/>
                  </a:srgbClr>
                </a:clrTo>
              </a:clrChange>
              <a:lum bright="12000"/>
            </a:blip>
            <a:srcRect/>
            <a:stretch>
              <a:fillRect/>
            </a:stretch>
          </p:blipFill>
          <p:spPr bwMode="auto">
            <a:xfrm>
              <a:off x="4127" y="2568"/>
              <a:ext cx="452" cy="159"/>
            </a:xfrm>
            <a:prstGeom prst="rect">
              <a:avLst/>
            </a:prstGeom>
            <a:noFill/>
            <a:ln w="9525">
              <a:noFill/>
              <a:miter lim="800000"/>
              <a:headEnd/>
              <a:tailEnd/>
            </a:ln>
          </p:spPr>
        </p:pic>
        <p:graphicFrame>
          <p:nvGraphicFramePr>
            <p:cNvPr id="46" name="Object 221"/>
            <p:cNvGraphicFramePr>
              <a:graphicFrameLocks noChangeAspect="1"/>
            </p:cNvGraphicFramePr>
            <p:nvPr/>
          </p:nvGraphicFramePr>
          <p:xfrm>
            <a:off x="2568" y="2988"/>
            <a:ext cx="706" cy="305"/>
          </p:xfrm>
          <a:graphic>
            <a:graphicData uri="http://schemas.openxmlformats.org/presentationml/2006/ole">
              <p:oleObj spid="_x0000_s33796" name="Photo Editor Photo" r:id="rId13" imgW="4657143" imgH="3095238" progId="">
                <p:embed/>
              </p:oleObj>
            </a:graphicData>
          </a:graphic>
        </p:graphicFrame>
        <p:graphicFrame>
          <p:nvGraphicFramePr>
            <p:cNvPr id="47" name="Object 222"/>
            <p:cNvGraphicFramePr>
              <a:graphicFrameLocks noChangeAspect="1"/>
            </p:cNvGraphicFramePr>
            <p:nvPr/>
          </p:nvGraphicFramePr>
          <p:xfrm>
            <a:off x="2331" y="2802"/>
            <a:ext cx="706" cy="304"/>
          </p:xfrm>
          <a:graphic>
            <a:graphicData uri="http://schemas.openxmlformats.org/presentationml/2006/ole">
              <p:oleObj spid="_x0000_s33797" name="Photo Editor Photo" r:id="rId14" imgW="4657143" imgH="3095238" progId="">
                <p:embed/>
              </p:oleObj>
            </a:graphicData>
          </a:graphic>
        </p:graphicFrame>
        <p:graphicFrame>
          <p:nvGraphicFramePr>
            <p:cNvPr id="48" name="Object 223"/>
            <p:cNvGraphicFramePr>
              <a:graphicFrameLocks noChangeAspect="1"/>
            </p:cNvGraphicFramePr>
            <p:nvPr/>
          </p:nvGraphicFramePr>
          <p:xfrm>
            <a:off x="2948" y="2283"/>
            <a:ext cx="706" cy="305"/>
          </p:xfrm>
          <a:graphic>
            <a:graphicData uri="http://schemas.openxmlformats.org/presentationml/2006/ole">
              <p:oleObj spid="_x0000_s33798" name="Photo Editor Photo" r:id="rId15" imgW="4657143" imgH="3095238" progId="">
                <p:embed/>
              </p:oleObj>
            </a:graphicData>
          </a:graphic>
        </p:graphicFrame>
        <p:graphicFrame>
          <p:nvGraphicFramePr>
            <p:cNvPr id="49" name="Object 224"/>
            <p:cNvGraphicFramePr>
              <a:graphicFrameLocks noChangeAspect="1"/>
            </p:cNvGraphicFramePr>
            <p:nvPr/>
          </p:nvGraphicFramePr>
          <p:xfrm>
            <a:off x="2886" y="2127"/>
            <a:ext cx="705" cy="305"/>
          </p:xfrm>
          <a:graphic>
            <a:graphicData uri="http://schemas.openxmlformats.org/presentationml/2006/ole">
              <p:oleObj spid="_x0000_s33799" name="Photo Editor Photo" r:id="rId16" imgW="4657143" imgH="3095238" progId="">
                <p:embed/>
              </p:oleObj>
            </a:graphicData>
          </a:graphic>
        </p:graphicFrame>
        <p:sp>
          <p:nvSpPr>
            <p:cNvPr id="50" name="Freeform 225"/>
            <p:cNvSpPr>
              <a:spLocks/>
            </p:cNvSpPr>
            <p:nvPr/>
          </p:nvSpPr>
          <p:spPr bwMode="auto">
            <a:xfrm>
              <a:off x="2832" y="2496"/>
              <a:ext cx="266" cy="205"/>
            </a:xfrm>
            <a:custGeom>
              <a:avLst/>
              <a:gdLst>
                <a:gd name="T0" fmla="*/ 0 w 219"/>
                <a:gd name="T1" fmla="*/ 0 h 164"/>
                <a:gd name="T2" fmla="*/ 1934 w 219"/>
                <a:gd name="T3" fmla="*/ 651 h 164"/>
                <a:gd name="T4" fmla="*/ 2738 w 219"/>
                <a:gd name="T5" fmla="*/ 2978 h 164"/>
                <a:gd name="T6" fmla="*/ 0 60000 65536"/>
                <a:gd name="T7" fmla="*/ 0 60000 65536"/>
                <a:gd name="T8" fmla="*/ 0 60000 65536"/>
                <a:gd name="T9" fmla="*/ 0 w 219"/>
                <a:gd name="T10" fmla="*/ 0 h 164"/>
                <a:gd name="T11" fmla="*/ 219 w 219"/>
                <a:gd name="T12" fmla="*/ 164 h 164"/>
              </a:gdLst>
              <a:ahLst/>
              <a:cxnLst>
                <a:cxn ang="T6">
                  <a:pos x="T0" y="T1"/>
                </a:cxn>
                <a:cxn ang="T7">
                  <a:pos x="T2" y="T3"/>
                </a:cxn>
                <a:cxn ang="T8">
                  <a:pos x="T4" y="T5"/>
                </a:cxn>
              </a:cxnLst>
              <a:rect l="T9" t="T10" r="T11" b="T12"/>
              <a:pathLst>
                <a:path w="219" h="164">
                  <a:moveTo>
                    <a:pt x="0" y="0"/>
                  </a:moveTo>
                  <a:cubicBezTo>
                    <a:pt x="59" y="4"/>
                    <a:pt x="119" y="9"/>
                    <a:pt x="155" y="36"/>
                  </a:cubicBezTo>
                  <a:cubicBezTo>
                    <a:pt x="191" y="63"/>
                    <a:pt x="205" y="113"/>
                    <a:pt x="219" y="164"/>
                  </a:cubicBezTo>
                </a:path>
              </a:pathLst>
            </a:custGeom>
            <a:noFill/>
            <a:ln w="19050" cap="flat" cmpd="sng">
              <a:solidFill>
                <a:srgbClr val="CC3399"/>
              </a:solidFill>
              <a:prstDash val="solid"/>
              <a:round/>
              <a:headEnd type="none" w="med" len="med"/>
              <a:tailEnd type="triangle" w="med" len="med"/>
            </a:ln>
          </p:spPr>
          <p:txBody>
            <a:bodyPr wrap="none" anchor="ctr"/>
            <a:lstStyle/>
            <a:p>
              <a:endParaRPr lang="en-US"/>
            </a:p>
          </p:txBody>
        </p:sp>
        <p:pic>
          <p:nvPicPr>
            <p:cNvPr id="51" name="Picture 226" descr="Shado200"/>
            <p:cNvPicPr>
              <a:picLocks noChangeAspect="1" noChangeArrowheads="1"/>
            </p:cNvPicPr>
            <p:nvPr/>
          </p:nvPicPr>
          <p:blipFill>
            <a:blip r:embed="rId12" cstate="print">
              <a:clrChange>
                <a:clrFrom>
                  <a:srgbClr val="FFFFFF"/>
                </a:clrFrom>
                <a:clrTo>
                  <a:srgbClr val="FFFFFF">
                    <a:alpha val="0"/>
                  </a:srgbClr>
                </a:clrTo>
              </a:clrChange>
              <a:lum bright="12000"/>
            </a:blip>
            <a:srcRect/>
            <a:stretch>
              <a:fillRect/>
            </a:stretch>
          </p:blipFill>
          <p:spPr bwMode="auto">
            <a:xfrm>
              <a:off x="2409" y="2370"/>
              <a:ext cx="487" cy="170"/>
            </a:xfrm>
            <a:prstGeom prst="rect">
              <a:avLst/>
            </a:prstGeom>
            <a:noFill/>
            <a:ln w="9525">
              <a:noFill/>
              <a:miter lim="800000"/>
              <a:headEnd/>
              <a:tailEnd/>
            </a:ln>
          </p:spPr>
        </p:pic>
        <p:pic>
          <p:nvPicPr>
            <p:cNvPr id="52" name="Picture 227" descr="preditor"/>
            <p:cNvPicPr>
              <a:picLocks noChangeAspect="1" noChangeArrowheads="1"/>
            </p:cNvPicPr>
            <p:nvPr/>
          </p:nvPicPr>
          <p:blipFill>
            <a:blip r:embed="rId17" cstate="print"/>
            <a:srcRect/>
            <a:stretch>
              <a:fillRect/>
            </a:stretch>
          </p:blipFill>
          <p:spPr bwMode="auto">
            <a:xfrm>
              <a:off x="3528" y="1212"/>
              <a:ext cx="674" cy="300"/>
            </a:xfrm>
            <a:prstGeom prst="rect">
              <a:avLst/>
            </a:prstGeom>
            <a:noFill/>
            <a:ln w="9525">
              <a:noFill/>
              <a:miter lim="800000"/>
              <a:headEnd/>
              <a:tailEnd/>
            </a:ln>
          </p:spPr>
        </p:pic>
        <p:pic>
          <p:nvPicPr>
            <p:cNvPr id="53" name="Picture 228" descr="uh60"/>
            <p:cNvPicPr>
              <a:picLocks noChangeAspect="1" noChangeArrowheads="1"/>
            </p:cNvPicPr>
            <p:nvPr/>
          </p:nvPicPr>
          <p:blipFill>
            <a:blip r:embed="rId18" cstate="print"/>
            <a:srcRect/>
            <a:stretch>
              <a:fillRect/>
            </a:stretch>
          </p:blipFill>
          <p:spPr bwMode="auto">
            <a:xfrm>
              <a:off x="3312" y="3016"/>
              <a:ext cx="720" cy="392"/>
            </a:xfrm>
            <a:prstGeom prst="rect">
              <a:avLst/>
            </a:prstGeom>
            <a:noFill/>
            <a:ln w="9525">
              <a:noFill/>
              <a:miter lim="800000"/>
              <a:headEnd/>
              <a:tailEnd/>
            </a:ln>
          </p:spPr>
        </p:pic>
        <p:pic>
          <p:nvPicPr>
            <p:cNvPr id="54" name="Picture 229" descr="uh60"/>
            <p:cNvPicPr>
              <a:picLocks noChangeAspect="1" noChangeArrowheads="1"/>
            </p:cNvPicPr>
            <p:nvPr/>
          </p:nvPicPr>
          <p:blipFill>
            <a:blip r:embed="rId18" cstate="print"/>
            <a:srcRect/>
            <a:stretch>
              <a:fillRect/>
            </a:stretch>
          </p:blipFill>
          <p:spPr bwMode="auto">
            <a:xfrm>
              <a:off x="3024" y="3256"/>
              <a:ext cx="720" cy="392"/>
            </a:xfrm>
            <a:prstGeom prst="rect">
              <a:avLst/>
            </a:prstGeom>
            <a:noFill/>
            <a:ln w="9525">
              <a:noFill/>
              <a:miter lim="800000"/>
              <a:headEnd/>
              <a:tailEnd/>
            </a:ln>
          </p:spPr>
        </p:pic>
      </p:grpSp>
      <p:sp>
        <p:nvSpPr>
          <p:cNvPr id="230" name="Text Box 230"/>
          <p:cNvSpPr txBox="1">
            <a:spLocks noChangeArrowheads="1"/>
          </p:cNvSpPr>
          <p:nvPr/>
        </p:nvSpPr>
        <p:spPr bwMode="auto">
          <a:xfrm>
            <a:off x="327025" y="2884488"/>
            <a:ext cx="3254375" cy="1570037"/>
          </a:xfrm>
          <a:prstGeom prst="rect">
            <a:avLst/>
          </a:prstGeom>
          <a:noFill/>
          <a:ln w="25400" algn="ctr">
            <a:noFill/>
            <a:miter lim="800000"/>
            <a:headEnd/>
            <a:tailEnd/>
          </a:ln>
        </p:spPr>
        <p:txBody>
          <a:bodyPr>
            <a:spAutoFit/>
          </a:bodyPr>
          <a:lstStyle/>
          <a:p>
            <a:r>
              <a:rPr lang="en-US" sz="1600" b="1" u="sng">
                <a:solidFill>
                  <a:srgbClr val="0000FF"/>
                </a:solidFill>
              </a:rPr>
              <a:t>Interdiction Attack</a:t>
            </a:r>
            <a:r>
              <a:rPr lang="en-US" sz="1600" b="1">
                <a:solidFill>
                  <a:srgbClr val="0000FF"/>
                </a:solidFill>
              </a:rPr>
              <a:t> </a:t>
            </a:r>
            <a:r>
              <a:rPr lang="en-US" sz="1600" b="1"/>
              <a:t>- An attack by Army aircraft to divert, disrupt, delay, or destroy the enemy before it can be used effectively against friendly forces. (FM 3-04.126, 2007)</a:t>
            </a:r>
          </a:p>
        </p:txBody>
      </p:sp>
      <p:sp>
        <p:nvSpPr>
          <p:cNvPr id="231" name="Text Box 232"/>
          <p:cNvSpPr txBox="1">
            <a:spLocks noChangeArrowheads="1"/>
          </p:cNvSpPr>
          <p:nvPr/>
        </p:nvSpPr>
        <p:spPr bwMode="auto">
          <a:xfrm>
            <a:off x="312738" y="4953000"/>
            <a:ext cx="3421062" cy="1569660"/>
          </a:xfrm>
          <a:prstGeom prst="rect">
            <a:avLst/>
          </a:prstGeom>
          <a:noFill/>
          <a:ln w="25400" algn="ctr">
            <a:noFill/>
            <a:miter lim="800000"/>
            <a:headEnd/>
            <a:tailEnd/>
          </a:ln>
        </p:spPr>
        <p:txBody>
          <a:bodyPr wrap="square">
            <a:spAutoFit/>
          </a:bodyPr>
          <a:lstStyle/>
          <a:p>
            <a:r>
              <a:rPr lang="en-US" sz="1600" b="1" dirty="0">
                <a:solidFill>
                  <a:srgbClr val="0000FF"/>
                </a:solidFill>
              </a:rPr>
              <a:t>Interdiction:  </a:t>
            </a:r>
            <a:r>
              <a:rPr lang="en-US" sz="1600" b="1" dirty="0"/>
              <a:t>An action to divert, disrupt, delay, or destroy the enemy's surface military potential before it can be used effectively against friendly forces. (JP 1-02)</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a:hlinkClick r:id="" action="ppaction://ole?verb=0"/>
          </p:cNvPr>
          <p:cNvGraphicFramePr>
            <a:graphicFrameLocks noChangeAspect="1"/>
          </p:cNvGraphicFramePr>
          <p:nvPr/>
        </p:nvGraphicFramePr>
        <p:xfrm>
          <a:off x="914400" y="1125538"/>
          <a:ext cx="7543800" cy="5656262"/>
        </p:xfrm>
        <a:graphic>
          <a:graphicData uri="http://schemas.openxmlformats.org/presentationml/2006/ole">
            <p:oleObj spid="_x0000_s6146" name="Presentation" r:id="rId3" imgW="4570388" imgH="3427437" progId="PowerPoint.Show.12">
              <p:embed/>
            </p:oleObj>
          </a:graphicData>
        </a:graphic>
      </p:graphicFrame>
      <p:sp>
        <p:nvSpPr>
          <p:cNvPr id="4" name="Rectangle 6"/>
          <p:cNvSpPr txBox="1">
            <a:spLocks noChangeArrowheads="1"/>
          </p:cNvSpPr>
          <p:nvPr/>
        </p:nvSpPr>
        <p:spPr bwMode="auto">
          <a:xfrm>
            <a:off x="533400" y="84138"/>
            <a:ext cx="8229600" cy="830262"/>
          </a:xfrm>
          <a:prstGeom prst="rect">
            <a:avLst/>
          </a:prstGeom>
          <a:solidFill>
            <a:schemeClr val="bg1"/>
          </a:solidFill>
          <a:ln w="57150" algn="ctr">
            <a:solidFill>
              <a:schemeClr val="accent6">
                <a:lumMod val="75000"/>
              </a:schemeClr>
            </a:solidFill>
            <a:miter lim="800000"/>
            <a:headEnd/>
            <a:tailEnd/>
          </a:ln>
          <a:effectLst>
            <a:outerShdw dist="81320" dir="3080412" algn="ctr" rotWithShape="0">
              <a:srgbClr val="0000FF"/>
            </a:outerShdw>
          </a:effectLst>
        </p:spPr>
        <p:txBody>
          <a:bodyPr anchor="ctr">
            <a:spAutoFit/>
          </a:bodyPr>
          <a:lstStyle/>
          <a:p>
            <a:pPr algn="ctr" fontAlgn="auto">
              <a:spcAft>
                <a:spcPts val="0"/>
              </a:spcAft>
              <a:defRPr/>
            </a:pPr>
            <a:r>
              <a:rPr lang="en-US" sz="3200" b="1" dirty="0">
                <a:solidFill>
                  <a:srgbClr val="0000FF"/>
                </a:solidFill>
              </a:rPr>
              <a:t>Notional JAAT Scenario</a:t>
            </a:r>
          </a:p>
          <a:p>
            <a:pPr algn="ctr" fontAlgn="auto">
              <a:spcAft>
                <a:spcPts val="0"/>
              </a:spcAft>
              <a:defRPr/>
            </a:pPr>
            <a:r>
              <a:rPr lang="en-US" sz="1600" b="1" dirty="0">
                <a:solidFill>
                  <a:schemeClr val="accent6">
                    <a:lumMod val="75000"/>
                  </a:schemeClr>
                </a:solidFill>
                <a:ea typeface="+mj-ea"/>
                <a:cs typeface="+mj-cs"/>
              </a:rPr>
              <a:t>Animated – Click center to activate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8"/>
          <p:cNvGrpSpPr>
            <a:grpSpLocks noChangeAspect="1"/>
          </p:cNvGrpSpPr>
          <p:nvPr/>
        </p:nvGrpSpPr>
        <p:grpSpPr bwMode="auto">
          <a:xfrm>
            <a:off x="3962400" y="2033588"/>
            <a:ext cx="4830763" cy="3300412"/>
            <a:chOff x="2137952" y="381001"/>
            <a:chExt cx="7295608" cy="4983479"/>
          </a:xfrm>
        </p:grpSpPr>
        <p:pic>
          <p:nvPicPr>
            <p:cNvPr id="9223" name="Picture 4" descr="C:\Users\kent.may\Desktop\ERMP.jpg"/>
            <p:cNvPicPr>
              <a:picLocks noChangeAspect="1" noChangeArrowheads="1"/>
            </p:cNvPicPr>
            <p:nvPr/>
          </p:nvPicPr>
          <p:blipFill>
            <a:blip r:embed="rId2" cstate="print"/>
            <a:srcRect/>
            <a:stretch>
              <a:fillRect/>
            </a:stretch>
          </p:blipFill>
          <p:spPr bwMode="auto">
            <a:xfrm>
              <a:off x="5867400" y="381001"/>
              <a:ext cx="3566160" cy="2376151"/>
            </a:xfrm>
            <a:prstGeom prst="rect">
              <a:avLst/>
            </a:prstGeom>
            <a:solidFill>
              <a:schemeClr val="tx1"/>
            </a:solidFill>
            <a:ln w="19050">
              <a:solidFill>
                <a:schemeClr val="tx1"/>
              </a:solidFill>
              <a:miter lim="800000"/>
              <a:headEnd/>
              <a:tailEnd/>
            </a:ln>
          </p:spPr>
        </p:pic>
        <p:pic>
          <p:nvPicPr>
            <p:cNvPr id="9224" name="Picture 3" descr="C:\Users\kent.may\Desktop\Hunter-Unmanned-Aircraft-System-UAS-UAV.jpg"/>
            <p:cNvPicPr>
              <a:picLocks noChangeAspect="1" noChangeArrowheads="1"/>
            </p:cNvPicPr>
            <p:nvPr/>
          </p:nvPicPr>
          <p:blipFill>
            <a:blip r:embed="rId3" cstate="print"/>
            <a:srcRect/>
            <a:stretch>
              <a:fillRect/>
            </a:stretch>
          </p:blipFill>
          <p:spPr bwMode="auto">
            <a:xfrm>
              <a:off x="2137952" y="381001"/>
              <a:ext cx="3566160" cy="2385566"/>
            </a:xfrm>
            <a:prstGeom prst="rect">
              <a:avLst/>
            </a:prstGeom>
            <a:solidFill>
              <a:schemeClr val="tx1"/>
            </a:solidFill>
            <a:ln w="19050">
              <a:solidFill>
                <a:schemeClr val="tx1"/>
              </a:solidFill>
              <a:miter lim="800000"/>
              <a:headEnd/>
              <a:tailEnd/>
            </a:ln>
          </p:spPr>
        </p:pic>
        <p:pic>
          <p:nvPicPr>
            <p:cNvPr id="9225" name="Picture 5" descr="C:\Users\kent.may\Desktop\Shadow and GCS.jpg"/>
            <p:cNvPicPr>
              <a:picLocks noChangeAspect="1" noChangeArrowheads="1"/>
            </p:cNvPicPr>
            <p:nvPr/>
          </p:nvPicPr>
          <p:blipFill>
            <a:blip r:embed="rId4" cstate="print"/>
            <a:srcRect/>
            <a:stretch>
              <a:fillRect/>
            </a:stretch>
          </p:blipFill>
          <p:spPr bwMode="auto">
            <a:xfrm>
              <a:off x="2137952" y="2895600"/>
              <a:ext cx="7295608" cy="2468880"/>
            </a:xfrm>
            <a:prstGeom prst="rect">
              <a:avLst/>
            </a:prstGeom>
            <a:solidFill>
              <a:schemeClr val="tx1"/>
            </a:solidFill>
            <a:ln w="19050">
              <a:solidFill>
                <a:schemeClr val="tx1"/>
              </a:solidFill>
              <a:miter lim="800000"/>
              <a:headEnd/>
              <a:tailEnd/>
            </a:ln>
          </p:spPr>
        </p:pic>
      </p:grpSp>
      <p:sp>
        <p:nvSpPr>
          <p:cNvPr id="9219" name="Rectangle 7"/>
          <p:cNvSpPr>
            <a:spLocks noChangeArrowheads="1"/>
          </p:cNvSpPr>
          <p:nvPr/>
        </p:nvSpPr>
        <p:spPr bwMode="auto">
          <a:xfrm>
            <a:off x="76200" y="2087563"/>
            <a:ext cx="3581400" cy="3170237"/>
          </a:xfrm>
          <a:prstGeom prst="rect">
            <a:avLst/>
          </a:prstGeom>
          <a:noFill/>
          <a:ln w="25400">
            <a:noFill/>
            <a:miter lim="800000"/>
            <a:headEnd/>
            <a:tailEnd/>
          </a:ln>
        </p:spPr>
        <p:txBody>
          <a:bodyPr lIns="79375" tIns="38100" rIns="79375" bIns="38100">
            <a:spAutoFit/>
          </a:bodyPr>
          <a:lstStyle/>
          <a:p>
            <a:pPr marL="279400" indent="-279400" defTabSz="779463" eaLnBrk="0" hangingPunct="0">
              <a:buClr>
                <a:srgbClr val="FC0128"/>
              </a:buClr>
              <a:buSzPct val="200000"/>
              <a:tabLst>
                <a:tab pos="393700" algn="l"/>
              </a:tabLst>
            </a:pPr>
            <a:r>
              <a:rPr lang="en-US" sz="1600" b="1"/>
              <a:t>TASKS: </a:t>
            </a:r>
          </a:p>
          <a:p>
            <a:pPr marL="279400" indent="-279400" defTabSz="779463" eaLnBrk="0" hangingPunct="0">
              <a:buClr>
                <a:srgbClr val="FC0128"/>
              </a:buClr>
              <a:buSzPct val="200000"/>
              <a:tabLst>
                <a:tab pos="393700" algn="l"/>
              </a:tabLst>
            </a:pPr>
            <a:endParaRPr lang="en-US" sz="800" b="1"/>
          </a:p>
          <a:p>
            <a:pPr marL="279400" indent="-279400" defTabSz="779463" eaLnBrk="0" hangingPunct="0">
              <a:buClr>
                <a:srgbClr val="FC0128"/>
              </a:buClr>
              <a:buSzPct val="200000"/>
              <a:tabLst>
                <a:tab pos="393700" algn="l"/>
              </a:tabLst>
            </a:pPr>
            <a:r>
              <a:rPr lang="en-US" sz="1600" b="1"/>
              <a:t>	</a:t>
            </a:r>
            <a:r>
              <a:rPr lang="en-US" sz="1600" b="1" u="sng">
                <a:solidFill>
                  <a:srgbClr val="0000FF"/>
                </a:solidFill>
              </a:rPr>
              <a:t>SUPPORTS. . .</a:t>
            </a:r>
          </a:p>
          <a:p>
            <a:pPr marL="279400" indent="-279400" defTabSz="779463" eaLnBrk="0" hangingPunct="0">
              <a:buClr>
                <a:srgbClr val="FC0128"/>
              </a:buClr>
              <a:buSzPct val="200000"/>
              <a:tabLst>
                <a:tab pos="393700" algn="l"/>
              </a:tabLst>
            </a:pPr>
            <a:endParaRPr lang="en-US" sz="800" b="1"/>
          </a:p>
          <a:p>
            <a:pPr marL="279400" indent="-279400" defTabSz="779463" eaLnBrk="0" hangingPunct="0">
              <a:spcAft>
                <a:spcPct val="135000"/>
              </a:spcAft>
              <a:buClr>
                <a:srgbClr val="FC0128"/>
              </a:buClr>
              <a:buSzPct val="200000"/>
              <a:buFont typeface="Wingdings" pitchFamily="2" charset="2"/>
              <a:buChar char="ü"/>
              <a:tabLst>
                <a:tab pos="393700" algn="l"/>
              </a:tabLst>
            </a:pPr>
            <a:r>
              <a:rPr lang="en-US" sz="1200" b="1"/>
              <a:t>MOVEMENT AND MANEUVER</a:t>
            </a:r>
          </a:p>
          <a:p>
            <a:pPr marL="279400" indent="-279400" defTabSz="779463" eaLnBrk="0" hangingPunct="0">
              <a:spcAft>
                <a:spcPct val="135000"/>
              </a:spcAft>
              <a:buClr>
                <a:srgbClr val="FC0128"/>
              </a:buClr>
              <a:buSzPct val="200000"/>
              <a:buFont typeface="Wingdings" pitchFamily="2" charset="2"/>
              <a:buChar char="ü"/>
              <a:tabLst>
                <a:tab pos="393700" algn="l"/>
              </a:tabLst>
            </a:pPr>
            <a:r>
              <a:rPr lang="en-US" sz="1200" b="1"/>
              <a:t>INTELLIGENCE</a:t>
            </a:r>
          </a:p>
          <a:p>
            <a:pPr marL="279400" indent="-279400" defTabSz="779463" eaLnBrk="0" hangingPunct="0">
              <a:spcAft>
                <a:spcPct val="135000"/>
              </a:spcAft>
              <a:buClr>
                <a:srgbClr val="FC0128"/>
              </a:buClr>
              <a:buSzPct val="200000"/>
              <a:buFont typeface="Wingdings" pitchFamily="2" charset="2"/>
              <a:buChar char="ü"/>
              <a:tabLst>
                <a:tab pos="393700" algn="l"/>
              </a:tabLst>
            </a:pPr>
            <a:r>
              <a:rPr lang="en-US" sz="1200" b="1"/>
              <a:t>FIRES</a:t>
            </a:r>
          </a:p>
          <a:p>
            <a:pPr marL="279400" indent="-279400" defTabSz="779463" eaLnBrk="0" hangingPunct="0">
              <a:spcAft>
                <a:spcPct val="135000"/>
              </a:spcAft>
              <a:buClr>
                <a:srgbClr val="FC0128"/>
              </a:buClr>
              <a:buSzPct val="200000"/>
              <a:buFont typeface="Wingdings" pitchFamily="2" charset="2"/>
              <a:buChar char="ü"/>
              <a:tabLst>
                <a:tab pos="393700" algn="l"/>
              </a:tabLst>
            </a:pPr>
            <a:r>
              <a:rPr lang="en-US" sz="1200" b="1"/>
              <a:t>PROTECTION</a:t>
            </a:r>
          </a:p>
          <a:p>
            <a:pPr marL="279400" indent="-279400" defTabSz="779463" eaLnBrk="0" hangingPunct="0">
              <a:spcAft>
                <a:spcPct val="135000"/>
              </a:spcAft>
              <a:buClr>
                <a:srgbClr val="FC0128"/>
              </a:buClr>
              <a:buSzPct val="200000"/>
              <a:buFont typeface="Wingdings" pitchFamily="2" charset="2"/>
              <a:buChar char="ü"/>
              <a:tabLst>
                <a:tab pos="393700" algn="l"/>
              </a:tabLst>
            </a:pPr>
            <a:r>
              <a:rPr lang="en-US" sz="1200" b="1"/>
              <a:t>SUSTAINMENT</a:t>
            </a:r>
          </a:p>
          <a:p>
            <a:pPr marL="279400" indent="-279400" defTabSz="779463" eaLnBrk="0" hangingPunct="0">
              <a:spcAft>
                <a:spcPct val="135000"/>
              </a:spcAft>
              <a:buClr>
                <a:srgbClr val="FC0128"/>
              </a:buClr>
              <a:buSzPct val="200000"/>
              <a:buFont typeface="Wingdings" pitchFamily="2" charset="2"/>
              <a:buChar char="ü"/>
              <a:tabLst>
                <a:tab pos="393700" algn="l"/>
              </a:tabLst>
            </a:pPr>
            <a:r>
              <a:rPr lang="en-US" sz="1200" b="1"/>
              <a:t>MISSION COMMAND</a:t>
            </a:r>
          </a:p>
        </p:txBody>
      </p:sp>
      <p:sp>
        <p:nvSpPr>
          <p:cNvPr id="9220" name="Rectangle 64" descr="Dark vertical"/>
          <p:cNvSpPr>
            <a:spLocks noChangeArrowheads="1"/>
          </p:cNvSpPr>
          <p:nvPr/>
        </p:nvSpPr>
        <p:spPr bwMode="auto">
          <a:xfrm>
            <a:off x="76200" y="5473700"/>
            <a:ext cx="9067800" cy="1384300"/>
          </a:xfrm>
          <a:prstGeom prst="rect">
            <a:avLst/>
          </a:prstGeom>
          <a:noFill/>
          <a:ln w="12700" algn="ctr">
            <a:noFill/>
            <a:miter lim="800000"/>
            <a:headEnd/>
            <a:tailEnd/>
          </a:ln>
        </p:spPr>
        <p:txBody>
          <a:bodyPr anchor="ctr">
            <a:spAutoFit/>
          </a:bodyPr>
          <a:lstStyle/>
          <a:p>
            <a:r>
              <a:rPr lang="en-US" sz="1400" b="1" u="sng" dirty="0" smtClean="0">
                <a:solidFill>
                  <a:srgbClr val="000000"/>
                </a:solidFill>
              </a:rPr>
              <a:t>Missions</a:t>
            </a:r>
            <a:r>
              <a:rPr lang="en-US" sz="1400" b="1" dirty="0">
                <a:solidFill>
                  <a:srgbClr val="000000"/>
                </a:solidFill>
              </a:rPr>
              <a:t>: UAS significantly increase situational awareness (SA) and the ability to decisively influence current and future operations when employed as a tactical reconnaissance, surveillance, and target acquisition (RSTA) platform, and provides Intelligence at the operational level. </a:t>
            </a:r>
            <a:r>
              <a:rPr lang="en-US" sz="1400" b="1" dirty="0" smtClean="0">
                <a:solidFill>
                  <a:srgbClr val="000000"/>
                </a:solidFill>
              </a:rPr>
              <a:t> UAS </a:t>
            </a:r>
            <a:r>
              <a:rPr lang="en-US" sz="1400" b="1" dirty="0">
                <a:solidFill>
                  <a:srgbClr val="000000"/>
                </a:solidFill>
              </a:rPr>
              <a:t>provide battlefield data, precision engagement, and increased </a:t>
            </a:r>
            <a:r>
              <a:rPr lang="en-US" sz="1400" b="1" dirty="0"/>
              <a:t>mission command</a:t>
            </a:r>
            <a:r>
              <a:rPr lang="en-US" sz="1400" b="1" dirty="0">
                <a:solidFill>
                  <a:srgbClr val="0000FF"/>
                </a:solidFill>
              </a:rPr>
              <a:t> </a:t>
            </a:r>
            <a:r>
              <a:rPr lang="en-US" sz="1400" b="1" dirty="0">
                <a:solidFill>
                  <a:srgbClr val="000000"/>
                </a:solidFill>
              </a:rPr>
              <a:t>capability to prosecute the fight and shape the battlefield for future operations. </a:t>
            </a:r>
            <a:r>
              <a:rPr lang="en-US" sz="1400" b="1" dirty="0" smtClean="0">
                <a:solidFill>
                  <a:srgbClr val="000000"/>
                </a:solidFill>
              </a:rPr>
              <a:t> UAS </a:t>
            </a:r>
            <a:r>
              <a:rPr lang="en-US" sz="1400" b="1" dirty="0">
                <a:solidFill>
                  <a:srgbClr val="000000"/>
                </a:solidFill>
              </a:rPr>
              <a:t>capabilities are maximized when employed as part of an integrated and synchronized effort. </a:t>
            </a:r>
          </a:p>
        </p:txBody>
      </p:sp>
      <p:sp>
        <p:nvSpPr>
          <p:cNvPr id="9221" name="Rectangle 5"/>
          <p:cNvSpPr>
            <a:spLocks noChangeArrowheads="1"/>
          </p:cNvSpPr>
          <p:nvPr/>
        </p:nvSpPr>
        <p:spPr bwMode="auto">
          <a:xfrm>
            <a:off x="-76200" y="950913"/>
            <a:ext cx="8382000" cy="954087"/>
          </a:xfrm>
          <a:prstGeom prst="rect">
            <a:avLst/>
          </a:prstGeom>
          <a:noFill/>
          <a:ln w="25400">
            <a:noFill/>
            <a:miter lim="800000"/>
            <a:headEnd/>
            <a:tailEnd/>
          </a:ln>
        </p:spPr>
        <p:txBody>
          <a:bodyPr lIns="0" tIns="0" rIns="0" bIns="0" anchor="ctr" anchorCtr="1">
            <a:spAutoFit/>
          </a:bodyPr>
          <a:lstStyle/>
          <a:p>
            <a:pPr defTabSz="1257300" eaLnBrk="0" hangingPunct="0"/>
            <a:r>
              <a:rPr lang="en-US" sz="1400" b="1" u="sng" dirty="0">
                <a:solidFill>
                  <a:srgbClr val="0000FF"/>
                </a:solidFill>
              </a:rPr>
              <a:t>Shadow and MQ-1C UAS are Organic to Aviation Brigades; employed at Division and Below </a:t>
            </a:r>
          </a:p>
          <a:p>
            <a:pPr defTabSz="1257300" eaLnBrk="0" hangingPunct="0"/>
            <a:endParaRPr lang="en-US" sz="1600" b="1" u="sng" dirty="0">
              <a:solidFill>
                <a:srgbClr val="000000"/>
              </a:solidFill>
            </a:endParaRPr>
          </a:p>
          <a:p>
            <a:pPr defTabSz="1257300" eaLnBrk="0" hangingPunct="0"/>
            <a:r>
              <a:rPr lang="en-US" sz="1600" b="1" u="sng" dirty="0">
                <a:solidFill>
                  <a:srgbClr val="000000"/>
                </a:solidFill>
              </a:rPr>
              <a:t>PURPOSE</a:t>
            </a:r>
            <a:r>
              <a:rPr lang="en-US" sz="1600" b="1" dirty="0">
                <a:solidFill>
                  <a:srgbClr val="000000"/>
                </a:solidFill>
              </a:rPr>
              <a:t>:  </a:t>
            </a:r>
            <a:r>
              <a:rPr lang="en-US" sz="1400" b="1" dirty="0">
                <a:solidFill>
                  <a:srgbClr val="000000"/>
                </a:solidFill>
              </a:rPr>
              <a:t>Provide situational awareness with multi-role capabilities on demand (including communications, reconnaissance, and armed response)</a:t>
            </a:r>
          </a:p>
        </p:txBody>
      </p:sp>
      <p:sp>
        <p:nvSpPr>
          <p:cNvPr id="15" name="Rectangle 6"/>
          <p:cNvSpPr>
            <a:spLocks noGrp="1" noChangeArrowheads="1"/>
          </p:cNvSpPr>
          <p:nvPr>
            <p:ph type="title"/>
          </p:nvPr>
        </p:nvSpPr>
        <p:spPr>
          <a:xfrm>
            <a:off x="457200" y="137825"/>
            <a:ext cx="8229600" cy="584775"/>
          </a:xfrm>
          <a:solidFill>
            <a:schemeClr val="bg1"/>
          </a:solidFill>
          <a:ln w="57150" algn="ctr">
            <a:solidFill>
              <a:schemeClr val="accent6">
                <a:lumMod val="75000"/>
              </a:schemeClr>
            </a:solidFill>
          </a:ln>
          <a:effectLst>
            <a:outerShdw dist="81320" dir="3080412" algn="ctr" rotWithShape="0">
              <a:srgbClr val="0000FF"/>
            </a:outerShdw>
          </a:effectLst>
        </p:spPr>
        <p:txBody>
          <a:bodyPr rtlCol="0">
            <a:spAutoFit/>
          </a:bodyPr>
          <a:lstStyle/>
          <a:p>
            <a:pPr eaLnBrk="1" hangingPunct="1">
              <a:defRPr/>
            </a:pPr>
            <a:r>
              <a:rPr lang="en-US" sz="3200" b="1" dirty="0" smtClean="0">
                <a:solidFill>
                  <a:srgbClr val="0000FF"/>
                </a:solidFill>
                <a:latin typeface="Arial" pitchFamily="34" charset="0"/>
                <a:cs typeface="Arial" pitchFamily="34" charset="0"/>
              </a:rPr>
              <a:t>Unmanned Aircraft Systems (UAS)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pPr>
              <a:defRPr/>
            </a:pPr>
            <a:fld id="{D07E88E4-99E8-40EC-A949-8012BAC31F7E}" type="slidenum">
              <a:rPr lang="en-US"/>
              <a:pPr>
                <a:defRPr/>
              </a:pPr>
              <a:t>20</a:t>
            </a:fld>
            <a:endParaRPr lang="en-US"/>
          </a:p>
        </p:txBody>
      </p:sp>
      <p:sp>
        <p:nvSpPr>
          <p:cNvPr id="23555" name="Rectangle 3"/>
          <p:cNvSpPr>
            <a:spLocks noChangeArrowheads="1"/>
          </p:cNvSpPr>
          <p:nvPr/>
        </p:nvSpPr>
        <p:spPr bwMode="auto">
          <a:xfrm>
            <a:off x="457200" y="4395788"/>
            <a:ext cx="3044825" cy="2097087"/>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400">
                <a:latin typeface="Calibri" pitchFamily="34" charset="0"/>
              </a:rPr>
              <a:t>.50 CAL MG </a:t>
            </a:r>
          </a:p>
          <a:p>
            <a:pPr eaLnBrk="0" hangingPunct="0">
              <a:spcBef>
                <a:spcPct val="50000"/>
              </a:spcBef>
            </a:pPr>
            <a:r>
              <a:rPr lang="en-US" sz="2400">
                <a:latin typeface="Calibri" pitchFamily="34" charset="0"/>
              </a:rPr>
              <a:t>2.75” RKTS</a:t>
            </a:r>
          </a:p>
          <a:p>
            <a:pPr eaLnBrk="0" hangingPunct="0">
              <a:spcBef>
                <a:spcPct val="50000"/>
              </a:spcBef>
            </a:pPr>
            <a:r>
              <a:rPr lang="en-US" sz="2400">
                <a:latin typeface="Calibri" pitchFamily="34" charset="0"/>
              </a:rPr>
              <a:t>HELLFIRE (laser)</a:t>
            </a:r>
          </a:p>
          <a:p>
            <a:pPr eaLnBrk="0" hangingPunct="0">
              <a:spcBef>
                <a:spcPct val="50000"/>
              </a:spcBef>
            </a:pPr>
            <a:r>
              <a:rPr lang="en-US" sz="2400">
                <a:latin typeface="Calibri" pitchFamily="34" charset="0"/>
              </a:rPr>
              <a:t>STINGER</a:t>
            </a:r>
          </a:p>
        </p:txBody>
      </p:sp>
      <p:sp>
        <p:nvSpPr>
          <p:cNvPr id="23556" name="Rectangle 4"/>
          <p:cNvSpPr>
            <a:spLocks noChangeArrowheads="1"/>
          </p:cNvSpPr>
          <p:nvPr/>
        </p:nvSpPr>
        <p:spPr bwMode="auto">
          <a:xfrm>
            <a:off x="3429000" y="4395788"/>
            <a:ext cx="2438400" cy="2097087"/>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400">
                <a:latin typeface="Calibri" pitchFamily="34" charset="0"/>
              </a:rPr>
              <a:t>500 RNDS</a:t>
            </a:r>
          </a:p>
          <a:p>
            <a:pPr eaLnBrk="0" hangingPunct="0">
              <a:spcBef>
                <a:spcPct val="50000"/>
              </a:spcBef>
            </a:pPr>
            <a:r>
              <a:rPr lang="en-US" sz="2400">
                <a:latin typeface="Calibri" pitchFamily="34" charset="0"/>
              </a:rPr>
              <a:t>7 PER POD(14)</a:t>
            </a:r>
          </a:p>
          <a:p>
            <a:pPr eaLnBrk="0" hangingPunct="0">
              <a:spcBef>
                <a:spcPct val="50000"/>
              </a:spcBef>
            </a:pPr>
            <a:r>
              <a:rPr lang="en-US" sz="2400">
                <a:latin typeface="Calibri" pitchFamily="34" charset="0"/>
              </a:rPr>
              <a:t>2 PER SIDE(4)</a:t>
            </a:r>
          </a:p>
          <a:p>
            <a:pPr eaLnBrk="0" hangingPunct="0">
              <a:spcBef>
                <a:spcPct val="50000"/>
              </a:spcBef>
            </a:pPr>
            <a:r>
              <a:rPr lang="en-US" sz="2400">
                <a:latin typeface="Calibri" pitchFamily="34" charset="0"/>
              </a:rPr>
              <a:t>2 PER SIDE(4)     </a:t>
            </a:r>
          </a:p>
        </p:txBody>
      </p:sp>
      <p:sp>
        <p:nvSpPr>
          <p:cNvPr id="23557" name="Rectangle 5"/>
          <p:cNvSpPr>
            <a:spLocks noChangeArrowheads="1"/>
          </p:cNvSpPr>
          <p:nvPr/>
        </p:nvSpPr>
        <p:spPr bwMode="auto">
          <a:xfrm>
            <a:off x="6096000" y="4395788"/>
            <a:ext cx="2819400" cy="2120900"/>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400" u="sng">
                <a:latin typeface="Calibri" pitchFamily="34" charset="0"/>
              </a:rPr>
              <a:t>2000m</a:t>
            </a:r>
            <a:endParaRPr lang="en-US" sz="2400">
              <a:latin typeface="Calibri" pitchFamily="34" charset="0"/>
            </a:endParaRPr>
          </a:p>
          <a:p>
            <a:pPr eaLnBrk="0" hangingPunct="0">
              <a:spcBef>
                <a:spcPct val="50000"/>
              </a:spcBef>
            </a:pPr>
            <a:r>
              <a:rPr lang="en-US" sz="2400" u="sng">
                <a:latin typeface="Calibri" pitchFamily="34" charset="0"/>
              </a:rPr>
              <a:t>8000m Contact</a:t>
            </a:r>
          </a:p>
          <a:p>
            <a:pPr eaLnBrk="0" hangingPunct="0">
              <a:spcBef>
                <a:spcPct val="50000"/>
              </a:spcBef>
            </a:pPr>
            <a:r>
              <a:rPr lang="en-US" sz="2400" u="sng">
                <a:latin typeface="Calibri" pitchFamily="34" charset="0"/>
              </a:rPr>
              <a:t>8000m</a:t>
            </a:r>
            <a:endParaRPr lang="en-US" sz="2400">
              <a:latin typeface="Calibri" pitchFamily="34" charset="0"/>
            </a:endParaRPr>
          </a:p>
          <a:p>
            <a:pPr eaLnBrk="0" hangingPunct="0">
              <a:spcBef>
                <a:spcPct val="50000"/>
              </a:spcBef>
            </a:pPr>
            <a:r>
              <a:rPr lang="en-US" sz="2400" u="sng">
                <a:latin typeface="Calibri" pitchFamily="34" charset="0"/>
              </a:rPr>
              <a:t>5000m   </a:t>
            </a:r>
          </a:p>
        </p:txBody>
      </p:sp>
      <p:sp>
        <p:nvSpPr>
          <p:cNvPr id="23558" name="Line 6"/>
          <p:cNvSpPr>
            <a:spLocks noChangeShapeType="1"/>
          </p:cNvSpPr>
          <p:nvPr/>
        </p:nvSpPr>
        <p:spPr bwMode="auto">
          <a:xfrm>
            <a:off x="622300" y="4391025"/>
            <a:ext cx="7440613" cy="0"/>
          </a:xfrm>
          <a:prstGeom prst="line">
            <a:avLst/>
          </a:prstGeom>
          <a:noFill/>
          <a:ln w="12700">
            <a:solidFill>
              <a:schemeClr val="tx1"/>
            </a:solidFill>
            <a:round/>
            <a:headEnd/>
            <a:tailEnd/>
          </a:ln>
        </p:spPr>
        <p:txBody>
          <a:bodyPr wrap="none" anchor="ctr"/>
          <a:lstStyle/>
          <a:p>
            <a:endParaRPr lang="en-US"/>
          </a:p>
        </p:txBody>
      </p:sp>
      <p:sp>
        <p:nvSpPr>
          <p:cNvPr id="23559" name="Rectangle 7"/>
          <p:cNvSpPr>
            <a:spLocks noChangeArrowheads="1"/>
          </p:cNvSpPr>
          <p:nvPr/>
        </p:nvSpPr>
        <p:spPr bwMode="auto">
          <a:xfrm>
            <a:off x="3409950" y="3914775"/>
            <a:ext cx="2379663" cy="515938"/>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800">
                <a:latin typeface="Calibri" pitchFamily="34" charset="0"/>
              </a:rPr>
              <a:t>MAX LOAD</a:t>
            </a:r>
          </a:p>
        </p:txBody>
      </p:sp>
      <p:sp>
        <p:nvSpPr>
          <p:cNvPr id="23560" name="Rectangle 8"/>
          <p:cNvSpPr>
            <a:spLocks noChangeArrowheads="1"/>
          </p:cNvSpPr>
          <p:nvPr/>
        </p:nvSpPr>
        <p:spPr bwMode="auto">
          <a:xfrm>
            <a:off x="6096000" y="3914775"/>
            <a:ext cx="2130425" cy="515938"/>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800">
                <a:latin typeface="Calibri" pitchFamily="34" charset="0"/>
              </a:rPr>
              <a:t>MAX RNG</a:t>
            </a:r>
          </a:p>
        </p:txBody>
      </p:sp>
      <p:sp>
        <p:nvSpPr>
          <p:cNvPr id="23561" name="Rectangle 9"/>
          <p:cNvSpPr>
            <a:spLocks noChangeArrowheads="1"/>
          </p:cNvSpPr>
          <p:nvPr/>
        </p:nvSpPr>
        <p:spPr bwMode="auto">
          <a:xfrm>
            <a:off x="762000" y="3914775"/>
            <a:ext cx="1901825" cy="515938"/>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800">
                <a:latin typeface="Calibri" pitchFamily="34" charset="0"/>
              </a:rPr>
              <a:t>WEAPON</a:t>
            </a:r>
          </a:p>
        </p:txBody>
      </p:sp>
      <p:pic>
        <p:nvPicPr>
          <p:cNvPr id="23562" name="Picture 10" descr="KW"/>
          <p:cNvPicPr>
            <a:picLocks noChangeAspect="1" noChangeArrowheads="1"/>
          </p:cNvPicPr>
          <p:nvPr/>
        </p:nvPicPr>
        <p:blipFill>
          <a:blip r:embed="rId3" cstate="print"/>
          <a:srcRect/>
          <a:stretch>
            <a:fillRect/>
          </a:stretch>
        </p:blipFill>
        <p:spPr bwMode="auto">
          <a:xfrm>
            <a:off x="2000250" y="1547813"/>
            <a:ext cx="5143500" cy="2389187"/>
          </a:xfrm>
          <a:prstGeom prst="rect">
            <a:avLst/>
          </a:prstGeom>
          <a:noFill/>
          <a:ln w="9525">
            <a:noFill/>
            <a:miter lim="800000"/>
            <a:headEnd/>
            <a:tailEnd/>
          </a:ln>
        </p:spPr>
      </p:pic>
      <p:sp>
        <p:nvSpPr>
          <p:cNvPr id="12" name="Rectangle 6"/>
          <p:cNvSpPr txBox="1">
            <a:spLocks noChangeArrowheads="1"/>
          </p:cNvSpPr>
          <p:nvPr/>
        </p:nvSpPr>
        <p:spPr bwMode="auto">
          <a:xfrm>
            <a:off x="609600" y="61913"/>
            <a:ext cx="8229600" cy="584200"/>
          </a:xfrm>
          <a:prstGeom prst="rect">
            <a:avLst/>
          </a:prstGeom>
          <a:solidFill>
            <a:schemeClr val="bg1"/>
          </a:solidFill>
          <a:ln w="57150" algn="ctr">
            <a:solidFill>
              <a:schemeClr val="accent6">
                <a:lumMod val="75000"/>
              </a:schemeClr>
            </a:solidFill>
            <a:miter lim="800000"/>
            <a:headEnd/>
            <a:tailEnd/>
          </a:ln>
          <a:effectLst>
            <a:outerShdw dist="81320" dir="3080412" algn="ctr" rotWithShape="0">
              <a:srgbClr val="0000FF"/>
            </a:outerShdw>
          </a:effectLst>
        </p:spPr>
        <p:txBody>
          <a:bodyPr anchor="ctr">
            <a:spAutoFit/>
          </a:bodyPr>
          <a:lstStyle/>
          <a:p>
            <a:pPr algn="ctr" fontAlgn="auto">
              <a:spcAft>
                <a:spcPts val="0"/>
              </a:spcAft>
              <a:defRPr/>
            </a:pPr>
            <a:r>
              <a:rPr lang="en-US" sz="3200" b="1" dirty="0">
                <a:solidFill>
                  <a:srgbClr val="0000FF"/>
                </a:solidFill>
              </a:rPr>
              <a:t>OH58D KIOWA WARRIOR</a:t>
            </a:r>
            <a:endParaRPr lang="en-US" sz="3200" b="1" dirty="0">
              <a:solidFill>
                <a:srgbClr val="0000FF"/>
              </a:solidFill>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p:txBody>
          <a:bodyPr/>
          <a:lstStyle/>
          <a:p>
            <a:pPr>
              <a:defRPr/>
            </a:pPr>
            <a:fld id="{E36CC705-EC91-4CF7-B09A-7182E14D71C2}" type="slidenum">
              <a:rPr lang="en-US"/>
              <a:pPr>
                <a:defRPr/>
              </a:pPr>
              <a:t>21</a:t>
            </a:fld>
            <a:endParaRPr lang="en-US"/>
          </a:p>
        </p:txBody>
      </p:sp>
      <p:sp>
        <p:nvSpPr>
          <p:cNvPr id="24579" name="Rectangle 3"/>
          <p:cNvSpPr>
            <a:spLocks noChangeArrowheads="1"/>
          </p:cNvSpPr>
          <p:nvPr/>
        </p:nvSpPr>
        <p:spPr bwMode="auto">
          <a:xfrm>
            <a:off x="222250" y="4741863"/>
            <a:ext cx="3843338" cy="1951037"/>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400">
                <a:latin typeface="Calibri" pitchFamily="34" charset="0"/>
              </a:rPr>
              <a:t>30 mm Chain Gun</a:t>
            </a:r>
          </a:p>
          <a:p>
            <a:pPr eaLnBrk="0" hangingPunct="0">
              <a:spcBef>
                <a:spcPct val="50000"/>
              </a:spcBef>
            </a:pPr>
            <a:r>
              <a:rPr lang="en-US" sz="2400">
                <a:latin typeface="Calibri" pitchFamily="34" charset="0"/>
              </a:rPr>
              <a:t>2.75” Rockets</a:t>
            </a:r>
          </a:p>
          <a:p>
            <a:pPr eaLnBrk="0" hangingPunct="0">
              <a:spcBef>
                <a:spcPct val="50000"/>
              </a:spcBef>
            </a:pPr>
            <a:r>
              <a:rPr lang="en-US" sz="2400">
                <a:latin typeface="Calibri" pitchFamily="34" charset="0"/>
              </a:rPr>
              <a:t>Hellfire Missile</a:t>
            </a:r>
          </a:p>
          <a:p>
            <a:pPr eaLnBrk="0" hangingPunct="0">
              <a:lnSpc>
                <a:spcPct val="60000"/>
              </a:lnSpc>
              <a:spcBef>
                <a:spcPct val="50000"/>
              </a:spcBef>
            </a:pPr>
            <a:r>
              <a:rPr lang="en-US" sz="2400">
                <a:latin typeface="Calibri" pitchFamily="34" charset="0"/>
              </a:rPr>
              <a:t>(laser or RF)</a:t>
            </a:r>
          </a:p>
        </p:txBody>
      </p:sp>
      <p:sp>
        <p:nvSpPr>
          <p:cNvPr id="24580" name="Rectangle 4"/>
          <p:cNvSpPr>
            <a:spLocks noChangeArrowheads="1"/>
          </p:cNvSpPr>
          <p:nvPr/>
        </p:nvSpPr>
        <p:spPr bwMode="auto">
          <a:xfrm>
            <a:off x="5861050" y="4741863"/>
            <a:ext cx="3197225" cy="1566862"/>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400" u="sng">
                <a:latin typeface="Calibri" pitchFamily="34" charset="0"/>
              </a:rPr>
              <a:t>4000m</a:t>
            </a:r>
            <a:endParaRPr lang="en-US" sz="2400">
              <a:latin typeface="Calibri" pitchFamily="34" charset="0"/>
            </a:endParaRPr>
          </a:p>
          <a:p>
            <a:pPr eaLnBrk="0" hangingPunct="0">
              <a:spcBef>
                <a:spcPct val="50000"/>
              </a:spcBef>
            </a:pPr>
            <a:r>
              <a:rPr lang="en-US" sz="2400" u="sng">
                <a:latin typeface="Calibri" pitchFamily="34" charset="0"/>
              </a:rPr>
              <a:t>9000m</a:t>
            </a:r>
            <a:endParaRPr lang="en-US" sz="2400">
              <a:latin typeface="Calibri" pitchFamily="34" charset="0"/>
            </a:endParaRPr>
          </a:p>
          <a:p>
            <a:pPr eaLnBrk="0" hangingPunct="0">
              <a:spcBef>
                <a:spcPct val="50000"/>
              </a:spcBef>
            </a:pPr>
            <a:r>
              <a:rPr lang="en-US" sz="2400" u="sng">
                <a:latin typeface="Calibri" pitchFamily="34" charset="0"/>
              </a:rPr>
              <a:t>8000m</a:t>
            </a:r>
            <a:endParaRPr lang="en-US" sz="2400">
              <a:latin typeface="Calibri" pitchFamily="34" charset="0"/>
            </a:endParaRPr>
          </a:p>
        </p:txBody>
      </p:sp>
      <p:sp>
        <p:nvSpPr>
          <p:cNvPr id="24581" name="Line 5"/>
          <p:cNvSpPr>
            <a:spLocks noChangeShapeType="1"/>
          </p:cNvSpPr>
          <p:nvPr/>
        </p:nvSpPr>
        <p:spPr bwMode="auto">
          <a:xfrm>
            <a:off x="387350" y="4740275"/>
            <a:ext cx="7666038" cy="1588"/>
          </a:xfrm>
          <a:prstGeom prst="line">
            <a:avLst/>
          </a:prstGeom>
          <a:noFill/>
          <a:ln w="12700">
            <a:solidFill>
              <a:schemeClr val="tx1"/>
            </a:solidFill>
            <a:round/>
            <a:headEnd/>
            <a:tailEnd/>
          </a:ln>
        </p:spPr>
        <p:txBody>
          <a:bodyPr wrap="none" anchor="ctr"/>
          <a:lstStyle/>
          <a:p>
            <a:endParaRPr lang="en-US"/>
          </a:p>
        </p:txBody>
      </p:sp>
      <p:sp>
        <p:nvSpPr>
          <p:cNvPr id="24582" name="Rectangle 6"/>
          <p:cNvSpPr>
            <a:spLocks noChangeArrowheads="1"/>
          </p:cNvSpPr>
          <p:nvPr/>
        </p:nvSpPr>
        <p:spPr bwMode="auto">
          <a:xfrm>
            <a:off x="3289300" y="4221163"/>
            <a:ext cx="2149475" cy="515937"/>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800">
                <a:latin typeface="Calibri" pitchFamily="34" charset="0"/>
              </a:rPr>
              <a:t>MAX LOAD</a:t>
            </a:r>
          </a:p>
        </p:txBody>
      </p:sp>
      <p:sp>
        <p:nvSpPr>
          <p:cNvPr id="24583" name="Rectangle 7"/>
          <p:cNvSpPr>
            <a:spLocks noChangeArrowheads="1"/>
          </p:cNvSpPr>
          <p:nvPr/>
        </p:nvSpPr>
        <p:spPr bwMode="auto">
          <a:xfrm>
            <a:off x="5861050" y="4206875"/>
            <a:ext cx="2195513" cy="515938"/>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800">
                <a:latin typeface="Calibri" pitchFamily="34" charset="0"/>
              </a:rPr>
              <a:t>MAX RNG</a:t>
            </a:r>
          </a:p>
        </p:txBody>
      </p:sp>
      <p:sp>
        <p:nvSpPr>
          <p:cNvPr id="24584" name="Rectangle 8"/>
          <p:cNvSpPr>
            <a:spLocks noChangeArrowheads="1"/>
          </p:cNvSpPr>
          <p:nvPr/>
        </p:nvSpPr>
        <p:spPr bwMode="auto">
          <a:xfrm>
            <a:off x="527050" y="4206875"/>
            <a:ext cx="1958975" cy="515938"/>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800">
                <a:latin typeface="Calibri" pitchFamily="34" charset="0"/>
              </a:rPr>
              <a:t>WEAPON</a:t>
            </a:r>
          </a:p>
        </p:txBody>
      </p:sp>
      <p:sp>
        <p:nvSpPr>
          <p:cNvPr id="441353" name="Rectangle 9"/>
          <p:cNvSpPr>
            <a:spLocks noChangeArrowheads="1"/>
          </p:cNvSpPr>
          <p:nvPr/>
        </p:nvSpPr>
        <p:spPr bwMode="auto">
          <a:xfrm>
            <a:off x="3194050" y="4784725"/>
            <a:ext cx="2979738" cy="1549400"/>
          </a:xfrm>
          <a:prstGeom prst="rect">
            <a:avLst/>
          </a:prstGeom>
          <a:noFill/>
          <a:ln w="12700">
            <a:noFill/>
            <a:miter lim="800000"/>
            <a:headEnd/>
            <a:tailEnd/>
          </a:ln>
          <a:effectLst/>
        </p:spPr>
        <p:txBody>
          <a:bodyPr lIns="90488" tIns="44450" rIns="90488" bIns="44450">
            <a:spAutoFit/>
          </a:bodyPr>
          <a:lstStyle/>
          <a:p>
            <a:pPr eaLnBrk="0" fontAlgn="auto" hangingPunct="0">
              <a:spcBef>
                <a:spcPct val="50000"/>
              </a:spcBef>
              <a:spcAft>
                <a:spcPts val="0"/>
              </a:spcAft>
              <a:defRPr/>
            </a:pPr>
            <a:r>
              <a:rPr lang="en-US" sz="2400">
                <a:latin typeface="+mn-lt"/>
                <a:cs typeface="+mn-cs"/>
              </a:rPr>
              <a:t>1200 RNDS</a:t>
            </a:r>
          </a:p>
          <a:p>
            <a:pPr eaLnBrk="0" fontAlgn="auto" hangingPunct="0">
              <a:spcBef>
                <a:spcPct val="50000"/>
              </a:spcBef>
              <a:spcAft>
                <a:spcPts val="0"/>
              </a:spcAft>
              <a:defRPr/>
            </a:pPr>
            <a:r>
              <a:rPr lang="en-US" sz="2400">
                <a:latin typeface="+mn-lt"/>
                <a:cs typeface="+mn-cs"/>
              </a:rPr>
              <a:t>19 PER POD(76)</a:t>
            </a:r>
          </a:p>
          <a:p>
            <a:pPr eaLnBrk="0" fontAlgn="auto" hangingPunct="0">
              <a:spcBef>
                <a:spcPct val="50000"/>
              </a:spcBef>
              <a:spcAft>
                <a:spcPts val="0"/>
              </a:spcAft>
              <a:defRPr/>
            </a:pPr>
            <a:r>
              <a:rPr lang="en-US" sz="2400">
                <a:latin typeface="+mn-lt"/>
                <a:cs typeface="+mn-cs"/>
              </a:rPr>
              <a:t>8 PER SIDE(16)</a:t>
            </a:r>
            <a:endParaRPr lang="en-US" sz="240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lt"/>
              <a:cs typeface="+mn-cs"/>
            </a:endParaRPr>
          </a:p>
        </p:txBody>
      </p:sp>
      <p:pic>
        <p:nvPicPr>
          <p:cNvPr id="24586" name="Picture 10" descr="Longbow2"/>
          <p:cNvPicPr>
            <a:picLocks noChangeAspect="1" noChangeArrowheads="1"/>
          </p:cNvPicPr>
          <p:nvPr/>
        </p:nvPicPr>
        <p:blipFill>
          <a:blip r:embed="rId3" cstate="print"/>
          <a:srcRect/>
          <a:stretch>
            <a:fillRect/>
          </a:stretch>
        </p:blipFill>
        <p:spPr bwMode="auto">
          <a:xfrm>
            <a:off x="2000250" y="1708150"/>
            <a:ext cx="5143500" cy="2389188"/>
          </a:xfrm>
          <a:prstGeom prst="rect">
            <a:avLst/>
          </a:prstGeom>
          <a:noFill/>
          <a:ln w="9525">
            <a:noFill/>
            <a:miter lim="800000"/>
            <a:headEnd/>
            <a:tailEnd/>
          </a:ln>
        </p:spPr>
      </p:pic>
      <p:sp>
        <p:nvSpPr>
          <p:cNvPr id="441355" name="Text Box 11"/>
          <p:cNvSpPr txBox="1">
            <a:spLocks noChangeArrowheads="1"/>
          </p:cNvSpPr>
          <p:nvPr/>
        </p:nvSpPr>
        <p:spPr bwMode="auto">
          <a:xfrm>
            <a:off x="227013" y="1558925"/>
            <a:ext cx="184150" cy="762000"/>
          </a:xfrm>
          <a:prstGeom prst="rect">
            <a:avLst/>
          </a:prstGeom>
          <a:noFill/>
          <a:ln w="12700">
            <a:noFill/>
            <a:miter lim="800000"/>
            <a:headEnd/>
            <a:tailEnd/>
          </a:ln>
          <a:effectLst>
            <a:outerShdw dist="107763" dir="2700000" algn="ctr" rotWithShape="0">
              <a:schemeClr val="tx1"/>
            </a:outerShdw>
          </a:effectLst>
        </p:spPr>
        <p:txBody>
          <a:bodyPr wrap="none" anchorCtr="1">
            <a:spAutoFit/>
          </a:bodyPr>
          <a:lstStyle/>
          <a:p>
            <a:pPr fontAlgn="auto">
              <a:spcBef>
                <a:spcPts val="0"/>
              </a:spcBef>
              <a:spcAft>
                <a:spcPts val="0"/>
              </a:spcAft>
              <a:defRPr/>
            </a:pPr>
            <a:endParaRPr lang="en-US">
              <a:latin typeface="+mn-lt"/>
              <a:cs typeface="+mn-cs"/>
            </a:endParaRPr>
          </a:p>
        </p:txBody>
      </p:sp>
      <p:sp>
        <p:nvSpPr>
          <p:cNvPr id="13" name="Rectangle 6"/>
          <p:cNvSpPr txBox="1">
            <a:spLocks noChangeArrowheads="1"/>
          </p:cNvSpPr>
          <p:nvPr/>
        </p:nvSpPr>
        <p:spPr bwMode="auto">
          <a:xfrm>
            <a:off x="609600" y="61913"/>
            <a:ext cx="8229600" cy="584200"/>
          </a:xfrm>
          <a:prstGeom prst="rect">
            <a:avLst/>
          </a:prstGeom>
          <a:solidFill>
            <a:schemeClr val="bg1"/>
          </a:solidFill>
          <a:ln w="57150" algn="ctr">
            <a:solidFill>
              <a:schemeClr val="accent6">
                <a:lumMod val="75000"/>
              </a:schemeClr>
            </a:solidFill>
            <a:miter lim="800000"/>
            <a:headEnd/>
            <a:tailEnd/>
          </a:ln>
          <a:effectLst>
            <a:outerShdw dist="81320" dir="3080412" algn="ctr" rotWithShape="0">
              <a:srgbClr val="0000FF"/>
            </a:outerShdw>
          </a:effectLst>
        </p:spPr>
        <p:txBody>
          <a:bodyPr anchor="ctr">
            <a:spAutoFit/>
          </a:bodyPr>
          <a:lstStyle/>
          <a:p>
            <a:pPr algn="ctr" fontAlgn="auto">
              <a:spcAft>
                <a:spcPts val="0"/>
              </a:spcAft>
              <a:defRPr/>
            </a:pPr>
            <a:r>
              <a:rPr lang="en-US" sz="3200" b="1" dirty="0">
                <a:solidFill>
                  <a:srgbClr val="0000FF"/>
                </a:solidFill>
              </a:rPr>
              <a:t>AH64D LONGBOW</a:t>
            </a:r>
            <a:endParaRPr lang="en-US" sz="3200" b="1" dirty="0">
              <a:solidFill>
                <a:srgbClr val="0000FF"/>
              </a:solidFill>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152400" y="5638800"/>
            <a:ext cx="8229600" cy="914400"/>
          </a:xfrm>
        </p:spPr>
        <p:txBody>
          <a:bodyPr/>
          <a:lstStyle/>
          <a:p>
            <a:pPr eaLnBrk="1" hangingPunct="1"/>
            <a:r>
              <a:rPr lang="en-US" sz="1600" dirty="0" smtClean="0">
                <a:latin typeface="Arial" charset="0"/>
                <a:cs typeface="Arial" charset="0"/>
              </a:rPr>
              <a:t>ARBs comprised of </a:t>
            </a:r>
            <a:r>
              <a:rPr lang="en-US" sz="1600" b="1" u="sng" dirty="0" smtClean="0">
                <a:solidFill>
                  <a:srgbClr val="0000FF"/>
                </a:solidFill>
                <a:latin typeface="Arial" charset="0"/>
                <a:cs typeface="Arial" charset="0"/>
              </a:rPr>
              <a:t>OH-58D and AH-64D </a:t>
            </a:r>
            <a:r>
              <a:rPr lang="en-US" sz="1600" dirty="0" smtClean="0">
                <a:latin typeface="Arial" charset="0"/>
                <a:cs typeface="Arial" charset="0"/>
              </a:rPr>
              <a:t>aircraft. </a:t>
            </a:r>
          </a:p>
          <a:p>
            <a:pPr eaLnBrk="1" hangingPunct="1"/>
            <a:r>
              <a:rPr lang="en-US" sz="1600" dirty="0" smtClean="0">
                <a:latin typeface="Arial" charset="0"/>
                <a:cs typeface="Arial" charset="0"/>
              </a:rPr>
              <a:t>Generally</a:t>
            </a:r>
            <a:r>
              <a:rPr lang="en-US" sz="1600" b="1" u="sng" dirty="0" smtClean="0">
                <a:solidFill>
                  <a:srgbClr val="0000FF"/>
                </a:solidFill>
                <a:latin typeface="Arial" charset="0"/>
                <a:cs typeface="Arial" charset="0"/>
              </a:rPr>
              <a:t> used as a shaping force </a:t>
            </a:r>
            <a:r>
              <a:rPr lang="en-US" sz="1600" dirty="0" smtClean="0">
                <a:latin typeface="Arial" charset="0"/>
                <a:cs typeface="Arial" charset="0"/>
              </a:rPr>
              <a:t>– can dominate terrain for short amount of time but </a:t>
            </a:r>
            <a:r>
              <a:rPr lang="en-US" sz="1600" b="1" i="1" u="sng" dirty="0" smtClean="0">
                <a:latin typeface="Arial" charset="0"/>
                <a:cs typeface="Arial" charset="0"/>
              </a:rPr>
              <a:t>cannot</a:t>
            </a:r>
            <a:r>
              <a:rPr lang="en-US" sz="1600" dirty="0" smtClean="0">
                <a:latin typeface="Arial" charset="0"/>
                <a:cs typeface="Arial" charset="0"/>
              </a:rPr>
              <a:t> occupy or secure terrain.  </a:t>
            </a:r>
          </a:p>
          <a:p>
            <a:pPr eaLnBrk="1" hangingPunct="1"/>
            <a:endParaRPr lang="en-US" sz="1600" dirty="0" smtClean="0">
              <a:latin typeface="Arial" charset="0"/>
              <a:cs typeface="Arial" charset="0"/>
            </a:endParaRPr>
          </a:p>
        </p:txBody>
      </p:sp>
      <p:sp>
        <p:nvSpPr>
          <p:cNvPr id="4" name="Rectangle 6"/>
          <p:cNvSpPr>
            <a:spLocks noGrp="1" noChangeArrowheads="1"/>
          </p:cNvSpPr>
          <p:nvPr>
            <p:ph type="title"/>
          </p:nvPr>
        </p:nvSpPr>
        <p:spPr>
          <a:xfrm>
            <a:off x="152400" y="106869"/>
            <a:ext cx="8839200" cy="584775"/>
          </a:xfrm>
          <a:solidFill>
            <a:schemeClr val="bg1"/>
          </a:solidFill>
          <a:ln w="57150" algn="ctr">
            <a:solidFill>
              <a:schemeClr val="accent6">
                <a:lumMod val="75000"/>
              </a:schemeClr>
            </a:solidFill>
          </a:ln>
          <a:effectLst>
            <a:outerShdw dist="81320" dir="3080412" algn="ctr" rotWithShape="0">
              <a:srgbClr val="0000FF"/>
            </a:outerShdw>
          </a:effectLst>
        </p:spPr>
        <p:txBody>
          <a:bodyPr rtlCol="0">
            <a:spAutoFit/>
          </a:bodyPr>
          <a:lstStyle/>
          <a:p>
            <a:pPr eaLnBrk="1" fontAlgn="auto" hangingPunct="1">
              <a:spcAft>
                <a:spcPts val="0"/>
              </a:spcAft>
              <a:defRPr/>
            </a:pPr>
            <a:r>
              <a:rPr lang="en-US" sz="3200" b="1" dirty="0" smtClean="0">
                <a:solidFill>
                  <a:srgbClr val="0033CC"/>
                </a:solidFill>
                <a:latin typeface="Arial" charset="0"/>
              </a:rPr>
              <a:t>Attack Reconnaissance Battalion (ARB)</a:t>
            </a:r>
            <a:endParaRPr lang="en-US" sz="3200" b="1" dirty="0">
              <a:solidFill>
                <a:srgbClr val="0033CC"/>
              </a:solidFill>
              <a:latin typeface="Arial" charset="0"/>
            </a:endParaRPr>
          </a:p>
        </p:txBody>
      </p:sp>
      <p:sp>
        <p:nvSpPr>
          <p:cNvPr id="10244" name="Rectangle 7"/>
          <p:cNvSpPr>
            <a:spLocks noChangeArrowheads="1"/>
          </p:cNvSpPr>
          <p:nvPr/>
        </p:nvSpPr>
        <p:spPr bwMode="auto">
          <a:xfrm>
            <a:off x="152400" y="1965325"/>
            <a:ext cx="3071813" cy="3292475"/>
          </a:xfrm>
          <a:prstGeom prst="rect">
            <a:avLst/>
          </a:prstGeom>
          <a:noFill/>
          <a:ln w="25400">
            <a:noFill/>
            <a:miter lim="800000"/>
            <a:headEnd/>
            <a:tailEnd/>
          </a:ln>
        </p:spPr>
        <p:txBody>
          <a:bodyPr lIns="79375" tIns="38100" rIns="79375" bIns="38100">
            <a:spAutoFit/>
          </a:bodyPr>
          <a:lstStyle/>
          <a:p>
            <a:pPr marL="279400" indent="-279400" defTabSz="779463" eaLnBrk="0" hangingPunct="0">
              <a:buClr>
                <a:srgbClr val="FC0128"/>
              </a:buClr>
              <a:buSzPct val="200000"/>
              <a:tabLst>
                <a:tab pos="393700" algn="l"/>
              </a:tabLst>
            </a:pPr>
            <a:r>
              <a:rPr lang="en-US" sz="1600" b="1">
                <a:solidFill>
                  <a:srgbClr val="0000FF"/>
                </a:solidFill>
              </a:rPr>
              <a:t>TASKS:</a:t>
            </a:r>
            <a:r>
              <a:rPr lang="en-US" sz="1600" b="1">
                <a:solidFill>
                  <a:srgbClr val="000000"/>
                </a:solidFill>
              </a:rPr>
              <a:t> </a:t>
            </a:r>
          </a:p>
          <a:p>
            <a:pPr marL="279400" indent="-279400" defTabSz="779463" eaLnBrk="0" hangingPunct="0">
              <a:buClr>
                <a:srgbClr val="FC0128"/>
              </a:buClr>
              <a:buSzPct val="200000"/>
              <a:tabLst>
                <a:tab pos="393700" algn="l"/>
              </a:tabLst>
            </a:pPr>
            <a:endParaRPr lang="en-US" sz="800" b="1">
              <a:solidFill>
                <a:srgbClr val="000000"/>
              </a:solidFill>
            </a:endParaRPr>
          </a:p>
          <a:p>
            <a:pPr marL="279400" indent="-279400" defTabSz="779463" eaLnBrk="0" hangingPunct="0">
              <a:buClr>
                <a:srgbClr val="FC0128"/>
              </a:buClr>
              <a:buSzPct val="200000"/>
              <a:tabLst>
                <a:tab pos="393700" algn="l"/>
              </a:tabLst>
            </a:pPr>
            <a:r>
              <a:rPr lang="en-US" sz="1600" b="1">
                <a:solidFill>
                  <a:srgbClr val="000000"/>
                </a:solidFill>
              </a:rPr>
              <a:t>	CONDUCT. . .</a:t>
            </a:r>
          </a:p>
          <a:p>
            <a:pPr marL="279400" indent="-279400" defTabSz="779463" eaLnBrk="0" hangingPunct="0">
              <a:buClr>
                <a:srgbClr val="FC0128"/>
              </a:buClr>
              <a:buSzPct val="200000"/>
              <a:tabLst>
                <a:tab pos="393700" algn="l"/>
              </a:tabLst>
            </a:pPr>
            <a:endParaRPr lang="en-US" sz="800" b="1">
              <a:solidFill>
                <a:srgbClr val="000000"/>
              </a:solidFill>
            </a:endParaRPr>
          </a:p>
          <a:p>
            <a:pPr marL="279400" indent="-279400" defTabSz="779463" eaLnBrk="0" hangingPunct="0">
              <a:spcAft>
                <a:spcPct val="135000"/>
              </a:spcAft>
              <a:buClr>
                <a:srgbClr val="FC0128"/>
              </a:buClr>
              <a:buSzPct val="200000"/>
              <a:buFont typeface="Wingdings" pitchFamily="2" charset="2"/>
              <a:buChar char="ü"/>
              <a:tabLst>
                <a:tab pos="393700" algn="l"/>
              </a:tabLst>
            </a:pPr>
            <a:r>
              <a:rPr lang="en-US" sz="1200" b="1">
                <a:solidFill>
                  <a:srgbClr val="000000"/>
                </a:solidFill>
              </a:rPr>
              <a:t>RECON</a:t>
            </a:r>
          </a:p>
          <a:p>
            <a:pPr marL="279400" indent="-279400" defTabSz="779463" eaLnBrk="0" hangingPunct="0">
              <a:spcAft>
                <a:spcPct val="135000"/>
              </a:spcAft>
              <a:buClr>
                <a:srgbClr val="FC0128"/>
              </a:buClr>
              <a:buSzPct val="200000"/>
              <a:buFont typeface="Wingdings" pitchFamily="2" charset="2"/>
              <a:buChar char="ü"/>
              <a:tabLst>
                <a:tab pos="393700" algn="l"/>
              </a:tabLst>
            </a:pPr>
            <a:r>
              <a:rPr lang="en-US" sz="1200" b="1">
                <a:solidFill>
                  <a:srgbClr val="000000"/>
                </a:solidFill>
              </a:rPr>
              <a:t>SECURITY</a:t>
            </a:r>
          </a:p>
          <a:p>
            <a:pPr marL="279400" indent="-279400" defTabSz="779463" eaLnBrk="0" hangingPunct="0">
              <a:spcAft>
                <a:spcPct val="135000"/>
              </a:spcAft>
              <a:buClr>
                <a:srgbClr val="FC0128"/>
              </a:buClr>
              <a:buSzPct val="200000"/>
              <a:buFont typeface="Wingdings" pitchFamily="2" charset="2"/>
              <a:buChar char="ü"/>
              <a:tabLst>
                <a:tab pos="393700" algn="l"/>
              </a:tabLst>
            </a:pPr>
            <a:r>
              <a:rPr lang="en-US" sz="1200" b="1">
                <a:solidFill>
                  <a:srgbClr val="000000"/>
                </a:solidFill>
              </a:rPr>
              <a:t>MOVEMENT TO CONTACT</a:t>
            </a:r>
          </a:p>
          <a:p>
            <a:pPr marL="279400" indent="-279400" defTabSz="779463" eaLnBrk="0" hangingPunct="0">
              <a:spcAft>
                <a:spcPct val="135000"/>
              </a:spcAft>
              <a:buClr>
                <a:srgbClr val="FC0128"/>
              </a:buClr>
              <a:buSzPct val="200000"/>
              <a:buFont typeface="Wingdings" pitchFamily="2" charset="2"/>
              <a:buChar char="ü"/>
              <a:tabLst>
                <a:tab pos="393700" algn="l"/>
              </a:tabLst>
            </a:pPr>
            <a:r>
              <a:rPr lang="en-US" sz="1200" b="1">
                <a:solidFill>
                  <a:srgbClr val="000000"/>
                </a:solidFill>
              </a:rPr>
              <a:t>ATTACK</a:t>
            </a:r>
          </a:p>
          <a:p>
            <a:pPr marL="279400" indent="-279400" defTabSz="779463" eaLnBrk="0" hangingPunct="0">
              <a:spcAft>
                <a:spcPct val="135000"/>
              </a:spcAft>
              <a:buClr>
                <a:srgbClr val="FC0128"/>
              </a:buClr>
              <a:buSzPct val="200000"/>
              <a:buFont typeface="Wingdings" pitchFamily="2" charset="2"/>
              <a:buChar char="ü"/>
              <a:tabLst>
                <a:tab pos="393700" algn="l"/>
              </a:tabLst>
            </a:pPr>
            <a:r>
              <a:rPr lang="en-US" sz="1200" b="1">
                <a:solidFill>
                  <a:srgbClr val="000000"/>
                </a:solidFill>
              </a:rPr>
              <a:t>TARGET ACQUISITION</a:t>
            </a:r>
          </a:p>
          <a:p>
            <a:pPr marL="279400" indent="-279400" defTabSz="779463" eaLnBrk="0" hangingPunct="0">
              <a:spcAft>
                <a:spcPct val="135000"/>
              </a:spcAft>
              <a:buClr>
                <a:srgbClr val="FC0128"/>
              </a:buClr>
              <a:buSzPct val="200000"/>
              <a:buFont typeface="Wingdings" pitchFamily="2" charset="2"/>
              <a:buChar char="ü"/>
              <a:tabLst>
                <a:tab pos="393700" algn="l"/>
              </a:tabLst>
            </a:pPr>
            <a:r>
              <a:rPr lang="en-US" sz="1200" b="1">
                <a:solidFill>
                  <a:srgbClr val="000000"/>
                </a:solidFill>
              </a:rPr>
              <a:t>BATTLE DAMAGE ASSESSMENT</a:t>
            </a:r>
          </a:p>
        </p:txBody>
      </p:sp>
      <p:sp>
        <p:nvSpPr>
          <p:cNvPr id="10245" name="Rectangle 5"/>
          <p:cNvSpPr>
            <a:spLocks noChangeArrowheads="1"/>
          </p:cNvSpPr>
          <p:nvPr/>
        </p:nvSpPr>
        <p:spPr bwMode="auto">
          <a:xfrm>
            <a:off x="152400" y="1123950"/>
            <a:ext cx="8686800" cy="460375"/>
          </a:xfrm>
          <a:prstGeom prst="rect">
            <a:avLst/>
          </a:prstGeom>
          <a:noFill/>
          <a:ln w="25400">
            <a:noFill/>
            <a:miter lim="800000"/>
            <a:headEnd/>
            <a:tailEnd/>
          </a:ln>
        </p:spPr>
        <p:txBody>
          <a:bodyPr lIns="0" tIns="0" rIns="0" bIns="0" anchor="ctr" anchorCtr="1">
            <a:spAutoFit/>
          </a:bodyPr>
          <a:lstStyle/>
          <a:p>
            <a:pPr defTabSz="1257300" eaLnBrk="0" hangingPunct="0"/>
            <a:r>
              <a:rPr lang="en-US" sz="1600" b="1" u="sng">
                <a:solidFill>
                  <a:srgbClr val="0000FF"/>
                </a:solidFill>
              </a:rPr>
              <a:t>PURPOSE</a:t>
            </a:r>
            <a:r>
              <a:rPr lang="en-US" sz="1600" b="1">
                <a:solidFill>
                  <a:srgbClr val="0000FF"/>
                </a:solidFill>
              </a:rPr>
              <a:t>:  </a:t>
            </a:r>
            <a:r>
              <a:rPr lang="en-US" sz="1400" b="1">
                <a:solidFill>
                  <a:srgbClr val="000000"/>
                </a:solidFill>
              </a:rPr>
              <a:t>Conduct decisive, integrated air-ground operations, close combat attacks, interdiction attacks, reconnaissance and security.</a:t>
            </a:r>
          </a:p>
        </p:txBody>
      </p:sp>
      <p:grpSp>
        <p:nvGrpSpPr>
          <p:cNvPr id="10246" name="Group 8"/>
          <p:cNvGrpSpPr>
            <a:grpSpLocks/>
          </p:cNvGrpSpPr>
          <p:nvPr/>
        </p:nvGrpSpPr>
        <p:grpSpPr bwMode="auto">
          <a:xfrm>
            <a:off x="3452813" y="2270125"/>
            <a:ext cx="5470525" cy="2263775"/>
            <a:chOff x="3352800" y="838200"/>
            <a:chExt cx="5471160" cy="2263559"/>
          </a:xfrm>
        </p:grpSpPr>
        <p:pic>
          <p:nvPicPr>
            <p:cNvPr id="10247" name="Picture 2" descr="AH-64D Apache Longbow (Neg#: DVD-389-6)"/>
            <p:cNvPicPr>
              <a:picLocks noChangeAspect="1" noChangeArrowheads="1"/>
            </p:cNvPicPr>
            <p:nvPr/>
          </p:nvPicPr>
          <p:blipFill>
            <a:blip r:embed="rId2" cstate="print"/>
            <a:srcRect l="8749" r="7214"/>
            <a:stretch>
              <a:fillRect/>
            </a:stretch>
          </p:blipFill>
          <p:spPr bwMode="auto">
            <a:xfrm>
              <a:off x="6172200" y="838200"/>
              <a:ext cx="2651760" cy="2263559"/>
            </a:xfrm>
            <a:prstGeom prst="rect">
              <a:avLst/>
            </a:prstGeom>
            <a:noFill/>
            <a:ln w="19050">
              <a:solidFill>
                <a:schemeClr val="tx1"/>
              </a:solidFill>
              <a:miter lim="800000"/>
              <a:headEnd/>
              <a:tailEnd/>
            </a:ln>
          </p:spPr>
        </p:pic>
        <p:pic>
          <p:nvPicPr>
            <p:cNvPr id="10248" name="Picture 2" descr="http://cavhooah.com/gallery/albums/3d-ACR-Photos/Kiowa_Warrior.jpg"/>
            <p:cNvPicPr>
              <a:picLocks noChangeAspect="1" noChangeArrowheads="1"/>
            </p:cNvPicPr>
            <p:nvPr/>
          </p:nvPicPr>
          <p:blipFill>
            <a:blip r:embed="rId3" cstate="print"/>
            <a:srcRect/>
            <a:stretch>
              <a:fillRect/>
            </a:stretch>
          </p:blipFill>
          <p:spPr bwMode="auto">
            <a:xfrm>
              <a:off x="3352800" y="838200"/>
              <a:ext cx="2651760" cy="2263559"/>
            </a:xfrm>
            <a:prstGeom prst="rect">
              <a:avLst/>
            </a:prstGeom>
            <a:noFill/>
            <a:ln w="19050">
              <a:solidFill>
                <a:schemeClr val="tx1"/>
              </a:solidFill>
              <a:miter lim="800000"/>
              <a:headEnd/>
              <a:tailEnd/>
            </a:ln>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28600" y="1447800"/>
            <a:ext cx="8763000" cy="3970338"/>
          </a:xfrm>
          <a:prstGeom prst="rect">
            <a:avLst/>
          </a:prstGeom>
          <a:noFill/>
          <a:ln w="9525">
            <a:noFill/>
            <a:miter lim="800000"/>
            <a:headEnd/>
            <a:tailEnd/>
          </a:ln>
        </p:spPr>
        <p:txBody>
          <a:bodyPr>
            <a:spAutoFit/>
          </a:bodyPr>
          <a:lstStyle/>
          <a:p>
            <a:pPr fontAlgn="auto">
              <a:spcBef>
                <a:spcPts val="0"/>
              </a:spcBef>
              <a:spcAft>
                <a:spcPts val="0"/>
              </a:spcAft>
              <a:defRPr/>
            </a:pPr>
            <a:r>
              <a:rPr lang="en-US" sz="1400" b="1" u="sng" kern="0" dirty="0">
                <a:solidFill>
                  <a:sysClr val="windowText" lastClr="000000"/>
                </a:solidFill>
                <a:latin typeface="Arial" pitchFamily="34" charset="0"/>
                <a:cs typeface="Arial" pitchFamily="34" charset="0"/>
              </a:rPr>
              <a:t>Reconnaissance</a:t>
            </a:r>
            <a:r>
              <a:rPr lang="en-US" sz="1400" b="1" kern="0" dirty="0">
                <a:solidFill>
                  <a:sysClr val="windowText" lastClr="000000"/>
                </a:solidFill>
                <a:latin typeface="Arial" pitchFamily="34" charset="0"/>
                <a:cs typeface="Arial" pitchFamily="34" charset="0"/>
              </a:rPr>
              <a:t>:  A mission undertaken to obtain, by visual observation or other detection methods, information about the activities and resources of an enemy or potential enemy, or to secure data concerning the meteorological, hydrographic, or geographic characteristics of a particular area.  (FM 1-02) </a:t>
            </a:r>
            <a:r>
              <a:rPr lang="en-US" sz="1400" b="1" dirty="0">
                <a:solidFill>
                  <a:srgbClr val="0000FF"/>
                </a:solidFill>
              </a:rPr>
              <a:t>The principles of an air route reconnaissance are the same as for a ground route.</a:t>
            </a:r>
            <a:endParaRPr lang="en-US" sz="1400" b="1" kern="0" dirty="0">
              <a:solidFill>
                <a:srgbClr val="0000FF"/>
              </a:solidFill>
              <a:latin typeface="Arial" pitchFamily="34" charset="0"/>
              <a:cs typeface="Arial" pitchFamily="34" charset="0"/>
            </a:endParaRPr>
          </a:p>
          <a:p>
            <a:pPr fontAlgn="auto">
              <a:spcBef>
                <a:spcPts val="0"/>
              </a:spcBef>
              <a:spcAft>
                <a:spcPts val="0"/>
              </a:spcAft>
              <a:defRPr/>
            </a:pPr>
            <a:endParaRPr lang="en-US" sz="1400" b="1" kern="0" dirty="0">
              <a:solidFill>
                <a:sysClr val="windowText" lastClr="000000"/>
              </a:solidFill>
              <a:latin typeface="Arial" pitchFamily="34" charset="0"/>
              <a:cs typeface="Arial" pitchFamily="34" charset="0"/>
            </a:endParaRPr>
          </a:p>
          <a:p>
            <a:pPr fontAlgn="auto">
              <a:spcBef>
                <a:spcPts val="0"/>
              </a:spcBef>
              <a:spcAft>
                <a:spcPts val="0"/>
              </a:spcAft>
              <a:defRPr/>
            </a:pPr>
            <a:r>
              <a:rPr lang="en-US" sz="1400" b="1" u="sng" kern="0" dirty="0">
                <a:solidFill>
                  <a:sysClr val="windowText" lastClr="000000"/>
                </a:solidFill>
                <a:latin typeface="Arial" pitchFamily="34" charset="0"/>
                <a:cs typeface="Arial" pitchFamily="34" charset="0"/>
              </a:rPr>
              <a:t>Route</a:t>
            </a:r>
            <a:r>
              <a:rPr lang="en-US" sz="1400" b="1" kern="0" dirty="0">
                <a:solidFill>
                  <a:sysClr val="windowText" lastClr="000000"/>
                </a:solidFill>
                <a:latin typeface="Arial" pitchFamily="34" charset="0"/>
                <a:cs typeface="Arial" pitchFamily="34" charset="0"/>
              </a:rPr>
              <a:t>:  A directed effort to obtain detailed information of a specified route and all terrain from which the enemy could influence movement along that route. (FM 1-02)</a:t>
            </a:r>
          </a:p>
          <a:p>
            <a:pPr fontAlgn="auto">
              <a:spcBef>
                <a:spcPts val="0"/>
              </a:spcBef>
              <a:spcAft>
                <a:spcPts val="0"/>
              </a:spcAft>
              <a:defRPr/>
            </a:pPr>
            <a:endParaRPr lang="en-US" sz="1400" b="1" kern="0" dirty="0">
              <a:solidFill>
                <a:sysClr val="windowText" lastClr="000000"/>
              </a:solidFill>
              <a:latin typeface="Arial" pitchFamily="34" charset="0"/>
              <a:cs typeface="Arial" pitchFamily="34" charset="0"/>
            </a:endParaRPr>
          </a:p>
          <a:p>
            <a:pPr fontAlgn="auto">
              <a:spcBef>
                <a:spcPts val="0"/>
              </a:spcBef>
              <a:spcAft>
                <a:spcPts val="0"/>
              </a:spcAft>
              <a:defRPr/>
            </a:pPr>
            <a:r>
              <a:rPr lang="en-US" sz="1400" b="1" u="sng" kern="0" dirty="0">
                <a:solidFill>
                  <a:sysClr val="windowText" lastClr="000000"/>
                </a:solidFill>
                <a:latin typeface="Arial" pitchFamily="34" charset="0"/>
                <a:cs typeface="Arial" pitchFamily="34" charset="0"/>
              </a:rPr>
              <a:t>Zone</a:t>
            </a:r>
            <a:r>
              <a:rPr lang="en-US" sz="1400" b="1" kern="0" dirty="0">
                <a:solidFill>
                  <a:sysClr val="windowText" lastClr="000000"/>
                </a:solidFill>
                <a:latin typeface="Arial" pitchFamily="34" charset="0"/>
                <a:cs typeface="Arial" pitchFamily="34" charset="0"/>
              </a:rPr>
              <a:t>:  A form of reconnaissance that involves a directed effort to obtain detailed information on all routes, obstacles, terrain, and enemy forces within a zone defined by boundaries.  (FM 1-02)</a:t>
            </a:r>
          </a:p>
          <a:p>
            <a:pPr fontAlgn="auto">
              <a:spcBef>
                <a:spcPts val="0"/>
              </a:spcBef>
              <a:spcAft>
                <a:spcPts val="0"/>
              </a:spcAft>
              <a:defRPr/>
            </a:pPr>
            <a:endParaRPr lang="en-US" sz="1400" b="1" kern="0" dirty="0">
              <a:solidFill>
                <a:sysClr val="windowText" lastClr="000000"/>
              </a:solidFill>
              <a:latin typeface="Arial" pitchFamily="34" charset="0"/>
              <a:cs typeface="Arial" pitchFamily="34" charset="0"/>
            </a:endParaRPr>
          </a:p>
          <a:p>
            <a:pPr fontAlgn="auto">
              <a:spcBef>
                <a:spcPts val="0"/>
              </a:spcBef>
              <a:spcAft>
                <a:spcPts val="0"/>
              </a:spcAft>
              <a:defRPr/>
            </a:pPr>
            <a:r>
              <a:rPr lang="en-US" sz="1400" b="1" u="sng" kern="0" dirty="0">
                <a:solidFill>
                  <a:sysClr val="windowText" lastClr="000000"/>
                </a:solidFill>
                <a:latin typeface="Arial" pitchFamily="34" charset="0"/>
                <a:cs typeface="Arial" pitchFamily="34" charset="0"/>
              </a:rPr>
              <a:t>Area</a:t>
            </a:r>
            <a:r>
              <a:rPr lang="en-US" sz="1400" b="1" kern="0" dirty="0">
                <a:solidFill>
                  <a:sysClr val="windowText" lastClr="000000"/>
                </a:solidFill>
                <a:latin typeface="Arial" pitchFamily="34" charset="0"/>
                <a:cs typeface="Arial" pitchFamily="34" charset="0"/>
              </a:rPr>
              <a:t>:  A form of reconnaissance operations that is a directed effort to obtain detailed information concerning the terrain or enemy activity within a prescribed area. (FM 1-02)</a:t>
            </a:r>
          </a:p>
          <a:p>
            <a:pPr fontAlgn="auto">
              <a:spcBef>
                <a:spcPts val="0"/>
              </a:spcBef>
              <a:spcAft>
                <a:spcPts val="0"/>
              </a:spcAft>
              <a:defRPr/>
            </a:pPr>
            <a:endParaRPr lang="en-US" sz="1400" b="1" kern="0" dirty="0">
              <a:solidFill>
                <a:sysClr val="windowText" lastClr="000000"/>
              </a:solidFill>
              <a:latin typeface="Arial" pitchFamily="34" charset="0"/>
              <a:cs typeface="Arial" pitchFamily="34" charset="0"/>
            </a:endParaRPr>
          </a:p>
          <a:p>
            <a:pPr fontAlgn="auto">
              <a:spcBef>
                <a:spcPts val="0"/>
              </a:spcBef>
              <a:spcAft>
                <a:spcPts val="0"/>
              </a:spcAft>
              <a:defRPr/>
            </a:pPr>
            <a:endParaRPr lang="en-US" sz="1400" b="1" kern="0" dirty="0">
              <a:solidFill>
                <a:sysClr val="windowText" lastClr="000000"/>
              </a:solidFill>
              <a:latin typeface="Arial" pitchFamily="34" charset="0"/>
              <a:cs typeface="Arial" pitchFamily="34" charset="0"/>
            </a:endParaRPr>
          </a:p>
          <a:p>
            <a:pPr marL="0" lvl="2" fontAlgn="auto">
              <a:spcBef>
                <a:spcPts val="0"/>
              </a:spcBef>
              <a:spcAft>
                <a:spcPts val="0"/>
              </a:spcAft>
              <a:defRPr/>
            </a:pPr>
            <a:r>
              <a:rPr lang="en-US" sz="1400" b="1" u="sng" dirty="0">
                <a:solidFill>
                  <a:srgbClr val="000000"/>
                </a:solidFill>
                <a:latin typeface="Arial" pitchFamily="34" charset="0"/>
                <a:cs typeface="Arial" pitchFamily="34" charset="0"/>
              </a:rPr>
              <a:t>Aerial Surveillance:</a:t>
            </a:r>
            <a:r>
              <a:rPr lang="en-US" sz="1400" b="1" dirty="0">
                <a:solidFill>
                  <a:srgbClr val="000000"/>
                </a:solidFill>
                <a:latin typeface="Arial" pitchFamily="34" charset="0"/>
                <a:cs typeface="Arial" pitchFamily="34" charset="0"/>
              </a:rPr>
              <a:t> </a:t>
            </a:r>
            <a:r>
              <a:rPr lang="en-US" sz="1400" b="1" dirty="0">
                <a:latin typeface="Arial" pitchFamily="34" charset="0"/>
                <a:cs typeface="Arial" pitchFamily="34" charset="0"/>
              </a:rPr>
              <a:t>Systematic observation to obtain detailed information of a specific target or area.</a:t>
            </a:r>
          </a:p>
          <a:p>
            <a:pPr marL="0" lvl="2" fontAlgn="auto">
              <a:spcBef>
                <a:spcPts val="0"/>
              </a:spcBef>
              <a:spcAft>
                <a:spcPts val="0"/>
              </a:spcAft>
              <a:defRPr/>
            </a:pPr>
            <a:endParaRPr lang="en-US" sz="1400" dirty="0">
              <a:solidFill>
                <a:srgbClr val="000000"/>
              </a:solidFill>
              <a:latin typeface="Arial" pitchFamily="34" charset="0"/>
              <a:cs typeface="Arial" pitchFamily="34" charset="0"/>
            </a:endParaRPr>
          </a:p>
          <a:p>
            <a:pPr fontAlgn="auto">
              <a:spcBef>
                <a:spcPts val="0"/>
              </a:spcBef>
              <a:spcAft>
                <a:spcPts val="0"/>
              </a:spcAft>
              <a:defRPr/>
            </a:pPr>
            <a:endParaRPr lang="en-US" sz="1400" b="1" kern="0" dirty="0">
              <a:solidFill>
                <a:sysClr val="windowText" lastClr="000000"/>
              </a:solidFill>
              <a:latin typeface="Arial" pitchFamily="34" charset="0"/>
              <a:cs typeface="Arial" pitchFamily="34" charset="0"/>
            </a:endParaRPr>
          </a:p>
        </p:txBody>
      </p:sp>
      <p:sp>
        <p:nvSpPr>
          <p:cNvPr id="4" name="Rectangle 6"/>
          <p:cNvSpPr>
            <a:spLocks noGrp="1" noChangeArrowheads="1"/>
          </p:cNvSpPr>
          <p:nvPr>
            <p:ph type="title"/>
          </p:nvPr>
        </p:nvSpPr>
        <p:spPr>
          <a:xfrm>
            <a:off x="457200" y="191800"/>
            <a:ext cx="8229600" cy="584775"/>
          </a:xfrm>
          <a:solidFill>
            <a:schemeClr val="bg1"/>
          </a:solidFill>
          <a:ln w="57150" algn="ctr">
            <a:solidFill>
              <a:schemeClr val="accent6">
                <a:lumMod val="75000"/>
              </a:schemeClr>
            </a:solidFill>
          </a:ln>
          <a:effectLst>
            <a:outerShdw dist="81320" dir="3080412" algn="ctr" rotWithShape="0">
              <a:srgbClr val="0000FF"/>
            </a:outerShdw>
          </a:effectLst>
        </p:spPr>
        <p:txBody>
          <a:bodyPr rtlCol="0">
            <a:spAutoFit/>
          </a:bodyPr>
          <a:lstStyle/>
          <a:p>
            <a:pPr eaLnBrk="1" fontAlgn="auto" hangingPunct="1">
              <a:spcAft>
                <a:spcPts val="0"/>
              </a:spcAft>
              <a:defRPr/>
            </a:pPr>
            <a:r>
              <a:rPr lang="en-US" sz="3200" b="1" dirty="0" smtClean="0">
                <a:solidFill>
                  <a:srgbClr val="0033CC"/>
                </a:solidFill>
                <a:latin typeface="Arial" pitchFamily="34" charset="0"/>
                <a:cs typeface="Arial" pitchFamily="34" charset="0"/>
              </a:rPr>
              <a:t>Reconnaissance  </a:t>
            </a:r>
            <a:endParaRPr lang="en-US" sz="3200" b="1" dirty="0">
              <a:solidFill>
                <a:srgbClr val="0033CC"/>
              </a:solidFill>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 name="Slide Number Placeholder 4"/>
          <p:cNvSpPr>
            <a:spLocks noGrp="1"/>
          </p:cNvSpPr>
          <p:nvPr>
            <p:ph type="sldNum" sz="quarter" idx="12"/>
          </p:nvPr>
        </p:nvSpPr>
        <p:spPr/>
        <p:txBody>
          <a:bodyPr/>
          <a:lstStyle/>
          <a:p>
            <a:pPr>
              <a:defRPr/>
            </a:pPr>
            <a:fld id="{0EAB1762-8D0C-4C5F-8FA5-D60C9DFD6935}" type="slidenum">
              <a:rPr lang="en-US"/>
              <a:pPr>
                <a:defRPr/>
              </a:pPr>
              <a:t>5</a:t>
            </a:fld>
            <a:endParaRPr lang="en-US"/>
          </a:p>
        </p:txBody>
      </p:sp>
      <p:sp>
        <p:nvSpPr>
          <p:cNvPr id="2059" name="Freeform 3"/>
          <p:cNvSpPr>
            <a:spLocks/>
          </p:cNvSpPr>
          <p:nvPr/>
        </p:nvSpPr>
        <p:spPr bwMode="auto">
          <a:xfrm>
            <a:off x="4021138" y="1695450"/>
            <a:ext cx="252412" cy="4314825"/>
          </a:xfrm>
          <a:custGeom>
            <a:avLst/>
            <a:gdLst>
              <a:gd name="T0" fmla="*/ 0 w 153"/>
              <a:gd name="T1" fmla="*/ 0 h 2567"/>
              <a:gd name="T2" fmla="*/ 2147483647 w 153"/>
              <a:gd name="T3" fmla="*/ 2147483647 h 2567"/>
              <a:gd name="T4" fmla="*/ 2147483647 w 153"/>
              <a:gd name="T5" fmla="*/ 2147483647 h 2567"/>
              <a:gd name="T6" fmla="*/ 2147483647 w 153"/>
              <a:gd name="T7" fmla="*/ 2147483647 h 2567"/>
              <a:gd name="T8" fmla="*/ 2147483647 w 153"/>
              <a:gd name="T9" fmla="*/ 2147483647 h 2567"/>
              <a:gd name="T10" fmla="*/ 2147483647 w 153"/>
              <a:gd name="T11" fmla="*/ 2147483647 h 2567"/>
              <a:gd name="T12" fmla="*/ 2147483647 w 153"/>
              <a:gd name="T13" fmla="*/ 2147483647 h 2567"/>
              <a:gd name="T14" fmla="*/ 2147483647 w 153"/>
              <a:gd name="T15" fmla="*/ 2147483647 h 2567"/>
              <a:gd name="T16" fmla="*/ 2147483647 w 153"/>
              <a:gd name="T17" fmla="*/ 2147483647 h 2567"/>
              <a:gd name="T18" fmla="*/ 2147483647 w 153"/>
              <a:gd name="T19" fmla="*/ 2147483647 h 2567"/>
              <a:gd name="T20" fmla="*/ 2147483647 w 153"/>
              <a:gd name="T21" fmla="*/ 2147483647 h 2567"/>
              <a:gd name="T22" fmla="*/ 2147483647 w 153"/>
              <a:gd name="T23" fmla="*/ 2147483647 h 2567"/>
              <a:gd name="T24" fmla="*/ 2147483647 w 153"/>
              <a:gd name="T25" fmla="*/ 2147483647 h 2567"/>
              <a:gd name="T26" fmla="*/ 2147483647 w 153"/>
              <a:gd name="T27" fmla="*/ 2147483647 h 2567"/>
              <a:gd name="T28" fmla="*/ 2147483647 w 153"/>
              <a:gd name="T29" fmla="*/ 2147483647 h 2567"/>
              <a:gd name="T30" fmla="*/ 2147483647 w 153"/>
              <a:gd name="T31" fmla="*/ 2147483647 h 2567"/>
              <a:gd name="T32" fmla="*/ 2147483647 w 153"/>
              <a:gd name="T33" fmla="*/ 2147483647 h 2567"/>
              <a:gd name="T34" fmla="*/ 2147483647 w 153"/>
              <a:gd name="T35" fmla="*/ 2147483647 h 2567"/>
              <a:gd name="T36" fmla="*/ 2147483647 w 153"/>
              <a:gd name="T37" fmla="*/ 2147483647 h 2567"/>
              <a:gd name="T38" fmla="*/ 2147483647 w 153"/>
              <a:gd name="T39" fmla="*/ 2147483647 h 2567"/>
              <a:gd name="T40" fmla="*/ 2147483647 w 153"/>
              <a:gd name="T41" fmla="*/ 2147483647 h 2567"/>
              <a:gd name="T42" fmla="*/ 2147483647 w 153"/>
              <a:gd name="T43" fmla="*/ 2147483647 h 2567"/>
              <a:gd name="T44" fmla="*/ 2147483647 w 153"/>
              <a:gd name="T45" fmla="*/ 2147483647 h 2567"/>
              <a:gd name="T46" fmla="*/ 2147483647 w 153"/>
              <a:gd name="T47" fmla="*/ 2147483647 h 2567"/>
              <a:gd name="T48" fmla="*/ 2147483647 w 153"/>
              <a:gd name="T49" fmla="*/ 2147483647 h 2567"/>
              <a:gd name="T50" fmla="*/ 2147483647 w 153"/>
              <a:gd name="T51" fmla="*/ 2147483647 h 2567"/>
              <a:gd name="T52" fmla="*/ 2147483647 w 153"/>
              <a:gd name="T53" fmla="*/ 2147483647 h 2567"/>
              <a:gd name="T54" fmla="*/ 2147483647 w 153"/>
              <a:gd name="T55" fmla="*/ 2147483647 h 2567"/>
              <a:gd name="T56" fmla="*/ 2147483647 w 153"/>
              <a:gd name="T57" fmla="*/ 2147483647 h 2567"/>
              <a:gd name="T58" fmla="*/ 2147483647 w 153"/>
              <a:gd name="T59" fmla="*/ 2147483647 h 2567"/>
              <a:gd name="T60" fmla="*/ 2147483647 w 153"/>
              <a:gd name="T61" fmla="*/ 2147483647 h 2567"/>
              <a:gd name="T62" fmla="*/ 2147483647 w 153"/>
              <a:gd name="T63" fmla="*/ 2147483647 h 2567"/>
              <a:gd name="T64" fmla="*/ 2147483647 w 153"/>
              <a:gd name="T65" fmla="*/ 2147483647 h 2567"/>
              <a:gd name="T66" fmla="*/ 2147483647 w 153"/>
              <a:gd name="T67" fmla="*/ 2147483647 h 2567"/>
              <a:gd name="T68" fmla="*/ 2147483647 w 153"/>
              <a:gd name="T69" fmla="*/ 2147483647 h 2567"/>
              <a:gd name="T70" fmla="*/ 2147483647 w 153"/>
              <a:gd name="T71" fmla="*/ 2147483647 h 2567"/>
              <a:gd name="T72" fmla="*/ 2147483647 w 153"/>
              <a:gd name="T73" fmla="*/ 2147483647 h 2567"/>
              <a:gd name="T74" fmla="*/ 2147483647 w 153"/>
              <a:gd name="T75" fmla="*/ 2147483647 h 2567"/>
              <a:gd name="T76" fmla="*/ 2147483647 w 153"/>
              <a:gd name="T77" fmla="*/ 2147483647 h 2567"/>
              <a:gd name="T78" fmla="*/ 2147483647 w 153"/>
              <a:gd name="T79" fmla="*/ 2147483647 h 2567"/>
              <a:gd name="T80" fmla="*/ 2147483647 w 153"/>
              <a:gd name="T81" fmla="*/ 2147483647 h 2567"/>
              <a:gd name="T82" fmla="*/ 2147483647 w 153"/>
              <a:gd name="T83" fmla="*/ 2147483647 h 2567"/>
              <a:gd name="T84" fmla="*/ 2147483647 w 153"/>
              <a:gd name="T85" fmla="*/ 2147483647 h 2567"/>
              <a:gd name="T86" fmla="*/ 2147483647 w 153"/>
              <a:gd name="T87" fmla="*/ 2147483647 h 2567"/>
              <a:gd name="T88" fmla="*/ 2147483647 w 153"/>
              <a:gd name="T89" fmla="*/ 2147483647 h 2567"/>
              <a:gd name="T90" fmla="*/ 2147483647 w 153"/>
              <a:gd name="T91" fmla="*/ 2147483647 h 2567"/>
              <a:gd name="T92" fmla="*/ 2147483647 w 153"/>
              <a:gd name="T93" fmla="*/ 2147483647 h 2567"/>
              <a:gd name="T94" fmla="*/ 2147483647 w 153"/>
              <a:gd name="T95" fmla="*/ 2147483647 h 2567"/>
              <a:gd name="T96" fmla="*/ 2147483647 w 153"/>
              <a:gd name="T97" fmla="*/ 2147483647 h 2567"/>
              <a:gd name="T98" fmla="*/ 2147483647 w 153"/>
              <a:gd name="T99" fmla="*/ 2147483647 h 2567"/>
              <a:gd name="T100" fmla="*/ 2147483647 w 153"/>
              <a:gd name="T101" fmla="*/ 2147483647 h 2567"/>
              <a:gd name="T102" fmla="*/ 2147483647 w 153"/>
              <a:gd name="T103" fmla="*/ 2147483647 h 2567"/>
              <a:gd name="T104" fmla="*/ 2147483647 w 153"/>
              <a:gd name="T105" fmla="*/ 2147483647 h 2567"/>
              <a:gd name="T106" fmla="*/ 2147483647 w 153"/>
              <a:gd name="T107" fmla="*/ 2147483647 h 2567"/>
              <a:gd name="T108" fmla="*/ 2147483647 w 153"/>
              <a:gd name="T109" fmla="*/ 2147483647 h 2567"/>
              <a:gd name="T110" fmla="*/ 2147483647 w 153"/>
              <a:gd name="T111" fmla="*/ 2147483647 h 2567"/>
              <a:gd name="T112" fmla="*/ 2147483647 w 153"/>
              <a:gd name="T113" fmla="*/ 2147483647 h 2567"/>
              <a:gd name="T114" fmla="*/ 2147483647 w 153"/>
              <a:gd name="T115" fmla="*/ 2147483647 h 25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3"/>
              <a:gd name="T175" fmla="*/ 0 h 2567"/>
              <a:gd name="T176" fmla="*/ 153 w 153"/>
              <a:gd name="T177" fmla="*/ 2567 h 256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3" h="2567">
                <a:moveTo>
                  <a:pt x="0" y="0"/>
                </a:moveTo>
                <a:lnTo>
                  <a:pt x="12" y="43"/>
                </a:lnTo>
                <a:lnTo>
                  <a:pt x="20" y="109"/>
                </a:lnTo>
                <a:lnTo>
                  <a:pt x="37" y="156"/>
                </a:lnTo>
                <a:lnTo>
                  <a:pt x="53" y="212"/>
                </a:lnTo>
                <a:lnTo>
                  <a:pt x="69" y="258"/>
                </a:lnTo>
                <a:lnTo>
                  <a:pt x="78" y="287"/>
                </a:lnTo>
                <a:lnTo>
                  <a:pt x="94" y="343"/>
                </a:lnTo>
                <a:lnTo>
                  <a:pt x="94" y="371"/>
                </a:lnTo>
                <a:lnTo>
                  <a:pt x="94" y="417"/>
                </a:lnTo>
                <a:lnTo>
                  <a:pt x="94" y="454"/>
                </a:lnTo>
                <a:lnTo>
                  <a:pt x="94" y="501"/>
                </a:lnTo>
                <a:lnTo>
                  <a:pt x="94" y="549"/>
                </a:lnTo>
                <a:lnTo>
                  <a:pt x="94" y="604"/>
                </a:lnTo>
                <a:lnTo>
                  <a:pt x="94" y="651"/>
                </a:lnTo>
                <a:lnTo>
                  <a:pt x="94" y="679"/>
                </a:lnTo>
                <a:lnTo>
                  <a:pt x="94" y="735"/>
                </a:lnTo>
                <a:lnTo>
                  <a:pt x="94" y="782"/>
                </a:lnTo>
                <a:lnTo>
                  <a:pt x="94" y="828"/>
                </a:lnTo>
                <a:lnTo>
                  <a:pt x="86" y="875"/>
                </a:lnTo>
                <a:lnTo>
                  <a:pt x="78" y="941"/>
                </a:lnTo>
                <a:lnTo>
                  <a:pt x="62" y="997"/>
                </a:lnTo>
                <a:lnTo>
                  <a:pt x="62" y="1044"/>
                </a:lnTo>
                <a:lnTo>
                  <a:pt x="62" y="1090"/>
                </a:lnTo>
                <a:lnTo>
                  <a:pt x="62" y="1127"/>
                </a:lnTo>
                <a:lnTo>
                  <a:pt x="62" y="1156"/>
                </a:lnTo>
                <a:lnTo>
                  <a:pt x="62" y="1203"/>
                </a:lnTo>
                <a:lnTo>
                  <a:pt x="62" y="1259"/>
                </a:lnTo>
                <a:lnTo>
                  <a:pt x="62" y="1333"/>
                </a:lnTo>
                <a:lnTo>
                  <a:pt x="62" y="1370"/>
                </a:lnTo>
                <a:lnTo>
                  <a:pt x="62" y="1417"/>
                </a:lnTo>
                <a:lnTo>
                  <a:pt x="62" y="1482"/>
                </a:lnTo>
                <a:lnTo>
                  <a:pt x="62" y="1520"/>
                </a:lnTo>
                <a:lnTo>
                  <a:pt x="62" y="1548"/>
                </a:lnTo>
                <a:lnTo>
                  <a:pt x="62" y="1595"/>
                </a:lnTo>
                <a:lnTo>
                  <a:pt x="62" y="1651"/>
                </a:lnTo>
                <a:lnTo>
                  <a:pt x="62" y="1697"/>
                </a:lnTo>
                <a:lnTo>
                  <a:pt x="62" y="1725"/>
                </a:lnTo>
                <a:lnTo>
                  <a:pt x="69" y="1781"/>
                </a:lnTo>
                <a:lnTo>
                  <a:pt x="69" y="1810"/>
                </a:lnTo>
                <a:lnTo>
                  <a:pt x="69" y="1847"/>
                </a:lnTo>
                <a:lnTo>
                  <a:pt x="94" y="1913"/>
                </a:lnTo>
                <a:lnTo>
                  <a:pt x="94" y="1987"/>
                </a:lnTo>
                <a:lnTo>
                  <a:pt x="127" y="2025"/>
                </a:lnTo>
                <a:lnTo>
                  <a:pt x="135" y="2071"/>
                </a:lnTo>
                <a:lnTo>
                  <a:pt x="135" y="2109"/>
                </a:lnTo>
                <a:lnTo>
                  <a:pt x="152" y="2155"/>
                </a:lnTo>
                <a:lnTo>
                  <a:pt x="152" y="2183"/>
                </a:lnTo>
                <a:lnTo>
                  <a:pt x="152" y="2239"/>
                </a:lnTo>
                <a:lnTo>
                  <a:pt x="152" y="2268"/>
                </a:lnTo>
                <a:lnTo>
                  <a:pt x="152" y="2305"/>
                </a:lnTo>
                <a:lnTo>
                  <a:pt x="152" y="2351"/>
                </a:lnTo>
                <a:lnTo>
                  <a:pt x="152" y="2380"/>
                </a:lnTo>
                <a:lnTo>
                  <a:pt x="152" y="2417"/>
                </a:lnTo>
                <a:lnTo>
                  <a:pt x="152" y="2445"/>
                </a:lnTo>
                <a:lnTo>
                  <a:pt x="152" y="2483"/>
                </a:lnTo>
                <a:lnTo>
                  <a:pt x="152" y="2529"/>
                </a:lnTo>
                <a:lnTo>
                  <a:pt x="143" y="2566"/>
                </a:lnTo>
              </a:path>
            </a:pathLst>
          </a:custGeom>
          <a:noFill/>
          <a:ln w="25400" cap="rnd" cmpd="sng">
            <a:solidFill>
              <a:schemeClr val="tx1"/>
            </a:solidFill>
            <a:prstDash val="solid"/>
            <a:round/>
            <a:headEnd type="none" w="med" len="med"/>
            <a:tailEnd type="none" w="med" len="med"/>
          </a:ln>
        </p:spPr>
        <p:txBody>
          <a:bodyPr/>
          <a:lstStyle/>
          <a:p>
            <a:endParaRPr lang="en-US"/>
          </a:p>
        </p:txBody>
      </p:sp>
      <p:sp>
        <p:nvSpPr>
          <p:cNvPr id="2060" name="Freeform 4"/>
          <p:cNvSpPr>
            <a:spLocks/>
          </p:cNvSpPr>
          <p:nvPr/>
        </p:nvSpPr>
        <p:spPr bwMode="auto">
          <a:xfrm>
            <a:off x="1524000" y="1885950"/>
            <a:ext cx="452438" cy="3997325"/>
          </a:xfrm>
          <a:custGeom>
            <a:avLst/>
            <a:gdLst>
              <a:gd name="T0" fmla="*/ 0 w 273"/>
              <a:gd name="T1" fmla="*/ 0 h 2378"/>
              <a:gd name="T2" fmla="*/ 0 w 273"/>
              <a:gd name="T3" fmla="*/ 2147483647 h 2378"/>
              <a:gd name="T4" fmla="*/ 0 w 273"/>
              <a:gd name="T5" fmla="*/ 2147483647 h 2378"/>
              <a:gd name="T6" fmla="*/ 2147483647 w 273"/>
              <a:gd name="T7" fmla="*/ 2147483647 h 2378"/>
              <a:gd name="T8" fmla="*/ 2147483647 w 273"/>
              <a:gd name="T9" fmla="*/ 2147483647 h 2378"/>
              <a:gd name="T10" fmla="*/ 2147483647 w 273"/>
              <a:gd name="T11" fmla="*/ 2147483647 h 2378"/>
              <a:gd name="T12" fmla="*/ 2147483647 w 273"/>
              <a:gd name="T13" fmla="*/ 2147483647 h 2378"/>
              <a:gd name="T14" fmla="*/ 2147483647 w 273"/>
              <a:gd name="T15" fmla="*/ 2147483647 h 2378"/>
              <a:gd name="T16" fmla="*/ 2147483647 w 273"/>
              <a:gd name="T17" fmla="*/ 2147483647 h 2378"/>
              <a:gd name="T18" fmla="*/ 2147483647 w 273"/>
              <a:gd name="T19" fmla="*/ 2147483647 h 2378"/>
              <a:gd name="T20" fmla="*/ 2147483647 w 273"/>
              <a:gd name="T21" fmla="*/ 2147483647 h 2378"/>
              <a:gd name="T22" fmla="*/ 2147483647 w 273"/>
              <a:gd name="T23" fmla="*/ 2147483647 h 2378"/>
              <a:gd name="T24" fmla="*/ 2147483647 w 273"/>
              <a:gd name="T25" fmla="*/ 2147483647 h 2378"/>
              <a:gd name="T26" fmla="*/ 2147483647 w 273"/>
              <a:gd name="T27" fmla="*/ 2147483647 h 2378"/>
              <a:gd name="T28" fmla="*/ 2147483647 w 273"/>
              <a:gd name="T29" fmla="*/ 2147483647 h 2378"/>
              <a:gd name="T30" fmla="*/ 2147483647 w 273"/>
              <a:gd name="T31" fmla="*/ 2147483647 h 2378"/>
              <a:gd name="T32" fmla="*/ 2147483647 w 273"/>
              <a:gd name="T33" fmla="*/ 2147483647 h 2378"/>
              <a:gd name="T34" fmla="*/ 2147483647 w 273"/>
              <a:gd name="T35" fmla="*/ 2147483647 h 2378"/>
              <a:gd name="T36" fmla="*/ 2147483647 w 273"/>
              <a:gd name="T37" fmla="*/ 2147483647 h 2378"/>
              <a:gd name="T38" fmla="*/ 2147483647 w 273"/>
              <a:gd name="T39" fmla="*/ 2147483647 h 2378"/>
              <a:gd name="T40" fmla="*/ 2147483647 w 273"/>
              <a:gd name="T41" fmla="*/ 2147483647 h 2378"/>
              <a:gd name="T42" fmla="*/ 2147483647 w 273"/>
              <a:gd name="T43" fmla="*/ 2147483647 h 2378"/>
              <a:gd name="T44" fmla="*/ 2147483647 w 273"/>
              <a:gd name="T45" fmla="*/ 2147483647 h 2378"/>
              <a:gd name="T46" fmla="*/ 2147483647 w 273"/>
              <a:gd name="T47" fmla="*/ 2147483647 h 2378"/>
              <a:gd name="T48" fmla="*/ 2147483647 w 273"/>
              <a:gd name="T49" fmla="*/ 2147483647 h 2378"/>
              <a:gd name="T50" fmla="*/ 2147483647 w 273"/>
              <a:gd name="T51" fmla="*/ 2147483647 h 2378"/>
              <a:gd name="T52" fmla="*/ 2147483647 w 273"/>
              <a:gd name="T53" fmla="*/ 2147483647 h 2378"/>
              <a:gd name="T54" fmla="*/ 2147483647 w 273"/>
              <a:gd name="T55" fmla="*/ 2147483647 h 2378"/>
              <a:gd name="T56" fmla="*/ 2147483647 w 273"/>
              <a:gd name="T57" fmla="*/ 2147483647 h 2378"/>
              <a:gd name="T58" fmla="*/ 2147483647 w 273"/>
              <a:gd name="T59" fmla="*/ 2147483647 h 2378"/>
              <a:gd name="T60" fmla="*/ 2147483647 w 273"/>
              <a:gd name="T61" fmla="*/ 2147483647 h 2378"/>
              <a:gd name="T62" fmla="*/ 2147483647 w 273"/>
              <a:gd name="T63" fmla="*/ 2147483647 h 2378"/>
              <a:gd name="T64" fmla="*/ 2147483647 w 273"/>
              <a:gd name="T65" fmla="*/ 2147483647 h 2378"/>
              <a:gd name="T66" fmla="*/ 2147483647 w 273"/>
              <a:gd name="T67" fmla="*/ 2147483647 h 2378"/>
              <a:gd name="T68" fmla="*/ 2147483647 w 273"/>
              <a:gd name="T69" fmla="*/ 2147483647 h 2378"/>
              <a:gd name="T70" fmla="*/ 2147483647 w 273"/>
              <a:gd name="T71" fmla="*/ 2147483647 h 2378"/>
              <a:gd name="T72" fmla="*/ 2147483647 w 273"/>
              <a:gd name="T73" fmla="*/ 2147483647 h 2378"/>
              <a:gd name="T74" fmla="*/ 2147483647 w 273"/>
              <a:gd name="T75" fmla="*/ 2147483647 h 2378"/>
              <a:gd name="T76" fmla="*/ 2147483647 w 273"/>
              <a:gd name="T77" fmla="*/ 2147483647 h 2378"/>
              <a:gd name="T78" fmla="*/ 2147483647 w 273"/>
              <a:gd name="T79" fmla="*/ 2147483647 h 2378"/>
              <a:gd name="T80" fmla="*/ 2147483647 w 273"/>
              <a:gd name="T81" fmla="*/ 2147483647 h 2378"/>
              <a:gd name="T82" fmla="*/ 2147483647 w 273"/>
              <a:gd name="T83" fmla="*/ 2147483647 h 2378"/>
              <a:gd name="T84" fmla="*/ 2147483647 w 273"/>
              <a:gd name="T85" fmla="*/ 2147483647 h 2378"/>
              <a:gd name="T86" fmla="*/ 2147483647 w 273"/>
              <a:gd name="T87" fmla="*/ 2147483647 h 2378"/>
              <a:gd name="T88" fmla="*/ 2147483647 w 273"/>
              <a:gd name="T89" fmla="*/ 2147483647 h 2378"/>
              <a:gd name="T90" fmla="*/ 2147483647 w 273"/>
              <a:gd name="T91" fmla="*/ 2147483647 h 2378"/>
              <a:gd name="T92" fmla="*/ 2147483647 w 273"/>
              <a:gd name="T93" fmla="*/ 2147483647 h 2378"/>
              <a:gd name="T94" fmla="*/ 2147483647 w 273"/>
              <a:gd name="T95" fmla="*/ 2147483647 h 2378"/>
              <a:gd name="T96" fmla="*/ 2147483647 w 273"/>
              <a:gd name="T97" fmla="*/ 2147483647 h 2378"/>
              <a:gd name="T98" fmla="*/ 2147483647 w 273"/>
              <a:gd name="T99" fmla="*/ 2147483647 h 2378"/>
              <a:gd name="T100" fmla="*/ 2147483647 w 273"/>
              <a:gd name="T101" fmla="*/ 2147483647 h 2378"/>
              <a:gd name="T102" fmla="*/ 2147483647 w 273"/>
              <a:gd name="T103" fmla="*/ 2147483647 h 2378"/>
              <a:gd name="T104" fmla="*/ 2147483647 w 273"/>
              <a:gd name="T105" fmla="*/ 2147483647 h 2378"/>
              <a:gd name="T106" fmla="*/ 2147483647 w 273"/>
              <a:gd name="T107" fmla="*/ 2147483647 h 2378"/>
              <a:gd name="T108" fmla="*/ 2147483647 w 273"/>
              <a:gd name="T109" fmla="*/ 2147483647 h 2378"/>
              <a:gd name="T110" fmla="*/ 0 w 273"/>
              <a:gd name="T111" fmla="*/ 2147483647 h 23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3"/>
              <a:gd name="T169" fmla="*/ 0 h 2378"/>
              <a:gd name="T170" fmla="*/ 273 w 273"/>
              <a:gd name="T171" fmla="*/ 2378 h 23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3" h="2378">
                <a:moveTo>
                  <a:pt x="0" y="0"/>
                </a:moveTo>
                <a:lnTo>
                  <a:pt x="0" y="45"/>
                </a:lnTo>
                <a:lnTo>
                  <a:pt x="0" y="107"/>
                </a:lnTo>
                <a:lnTo>
                  <a:pt x="20" y="151"/>
                </a:lnTo>
                <a:lnTo>
                  <a:pt x="60" y="196"/>
                </a:lnTo>
                <a:lnTo>
                  <a:pt x="90" y="240"/>
                </a:lnTo>
                <a:lnTo>
                  <a:pt x="150" y="303"/>
                </a:lnTo>
                <a:lnTo>
                  <a:pt x="201" y="356"/>
                </a:lnTo>
                <a:lnTo>
                  <a:pt x="232" y="401"/>
                </a:lnTo>
                <a:lnTo>
                  <a:pt x="252" y="463"/>
                </a:lnTo>
                <a:lnTo>
                  <a:pt x="252" y="507"/>
                </a:lnTo>
                <a:lnTo>
                  <a:pt x="272" y="552"/>
                </a:lnTo>
                <a:lnTo>
                  <a:pt x="272" y="588"/>
                </a:lnTo>
                <a:lnTo>
                  <a:pt x="272" y="632"/>
                </a:lnTo>
                <a:lnTo>
                  <a:pt x="272" y="667"/>
                </a:lnTo>
                <a:lnTo>
                  <a:pt x="272" y="694"/>
                </a:lnTo>
                <a:lnTo>
                  <a:pt x="272" y="730"/>
                </a:lnTo>
                <a:lnTo>
                  <a:pt x="261" y="757"/>
                </a:lnTo>
                <a:lnTo>
                  <a:pt x="241" y="801"/>
                </a:lnTo>
                <a:lnTo>
                  <a:pt x="241" y="836"/>
                </a:lnTo>
                <a:lnTo>
                  <a:pt x="241" y="863"/>
                </a:lnTo>
                <a:lnTo>
                  <a:pt x="241" y="917"/>
                </a:lnTo>
                <a:lnTo>
                  <a:pt x="241" y="944"/>
                </a:lnTo>
                <a:lnTo>
                  <a:pt x="241" y="979"/>
                </a:lnTo>
                <a:lnTo>
                  <a:pt x="241" y="1042"/>
                </a:lnTo>
                <a:lnTo>
                  <a:pt x="241" y="1131"/>
                </a:lnTo>
                <a:lnTo>
                  <a:pt x="241" y="1175"/>
                </a:lnTo>
                <a:lnTo>
                  <a:pt x="241" y="1229"/>
                </a:lnTo>
                <a:lnTo>
                  <a:pt x="241" y="1300"/>
                </a:lnTo>
                <a:lnTo>
                  <a:pt x="241" y="1335"/>
                </a:lnTo>
                <a:lnTo>
                  <a:pt x="241" y="1362"/>
                </a:lnTo>
                <a:lnTo>
                  <a:pt x="241" y="1416"/>
                </a:lnTo>
                <a:lnTo>
                  <a:pt x="241" y="1460"/>
                </a:lnTo>
                <a:lnTo>
                  <a:pt x="241" y="1487"/>
                </a:lnTo>
                <a:lnTo>
                  <a:pt x="241" y="1540"/>
                </a:lnTo>
                <a:lnTo>
                  <a:pt x="241" y="1611"/>
                </a:lnTo>
                <a:lnTo>
                  <a:pt x="252" y="1664"/>
                </a:lnTo>
                <a:lnTo>
                  <a:pt x="252" y="1709"/>
                </a:lnTo>
                <a:lnTo>
                  <a:pt x="252" y="1736"/>
                </a:lnTo>
                <a:lnTo>
                  <a:pt x="252" y="1772"/>
                </a:lnTo>
                <a:lnTo>
                  <a:pt x="252" y="1816"/>
                </a:lnTo>
                <a:lnTo>
                  <a:pt x="252" y="1860"/>
                </a:lnTo>
                <a:lnTo>
                  <a:pt x="252" y="1914"/>
                </a:lnTo>
                <a:lnTo>
                  <a:pt x="252" y="1958"/>
                </a:lnTo>
                <a:lnTo>
                  <a:pt x="241" y="2002"/>
                </a:lnTo>
                <a:lnTo>
                  <a:pt x="241" y="2039"/>
                </a:lnTo>
                <a:lnTo>
                  <a:pt x="232" y="2083"/>
                </a:lnTo>
                <a:lnTo>
                  <a:pt x="232" y="2110"/>
                </a:lnTo>
                <a:lnTo>
                  <a:pt x="212" y="2145"/>
                </a:lnTo>
                <a:lnTo>
                  <a:pt x="171" y="2189"/>
                </a:lnTo>
                <a:lnTo>
                  <a:pt x="141" y="2226"/>
                </a:lnTo>
                <a:lnTo>
                  <a:pt x="90" y="2252"/>
                </a:lnTo>
                <a:lnTo>
                  <a:pt x="50" y="2287"/>
                </a:lnTo>
                <a:lnTo>
                  <a:pt x="20" y="2314"/>
                </a:lnTo>
                <a:lnTo>
                  <a:pt x="20" y="2350"/>
                </a:lnTo>
                <a:lnTo>
                  <a:pt x="0" y="2377"/>
                </a:lnTo>
              </a:path>
            </a:pathLst>
          </a:custGeom>
          <a:noFill/>
          <a:ln w="25400" cap="rnd" cmpd="sng">
            <a:solidFill>
              <a:schemeClr val="tx1"/>
            </a:solidFill>
            <a:prstDash val="solid"/>
            <a:round/>
            <a:headEnd type="none" w="med" len="med"/>
            <a:tailEnd type="none" w="med" len="med"/>
          </a:ln>
        </p:spPr>
        <p:txBody>
          <a:bodyPr/>
          <a:lstStyle/>
          <a:p>
            <a:endParaRPr lang="en-US"/>
          </a:p>
        </p:txBody>
      </p:sp>
      <p:sp>
        <p:nvSpPr>
          <p:cNvPr id="2061" name="Freeform 6"/>
          <p:cNvSpPr>
            <a:spLocks/>
          </p:cNvSpPr>
          <p:nvPr/>
        </p:nvSpPr>
        <p:spPr bwMode="auto">
          <a:xfrm>
            <a:off x="990600" y="3457575"/>
            <a:ext cx="7392988" cy="763588"/>
          </a:xfrm>
          <a:custGeom>
            <a:avLst/>
            <a:gdLst>
              <a:gd name="T0" fmla="*/ 0 w 4463"/>
              <a:gd name="T1" fmla="*/ 2147483647 h 454"/>
              <a:gd name="T2" fmla="*/ 2147483647 w 4463"/>
              <a:gd name="T3" fmla="*/ 0 h 454"/>
              <a:gd name="T4" fmla="*/ 2147483647 w 4463"/>
              <a:gd name="T5" fmla="*/ 2147483647 h 454"/>
              <a:gd name="T6" fmla="*/ 2147483647 w 4463"/>
              <a:gd name="T7" fmla="*/ 2147483647 h 454"/>
              <a:gd name="T8" fmla="*/ 2147483647 w 4463"/>
              <a:gd name="T9" fmla="*/ 2147483647 h 454"/>
              <a:gd name="T10" fmla="*/ 2147483647 w 4463"/>
              <a:gd name="T11" fmla="*/ 2147483647 h 454"/>
              <a:gd name="T12" fmla="*/ 2147483647 w 4463"/>
              <a:gd name="T13" fmla="*/ 2147483647 h 454"/>
              <a:gd name="T14" fmla="*/ 2147483647 w 4463"/>
              <a:gd name="T15" fmla="*/ 2147483647 h 454"/>
              <a:gd name="T16" fmla="*/ 2147483647 w 4463"/>
              <a:gd name="T17" fmla="*/ 2147483647 h 4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63"/>
              <a:gd name="T28" fmla="*/ 0 h 454"/>
              <a:gd name="T29" fmla="*/ 4463 w 4463"/>
              <a:gd name="T30" fmla="*/ 454 h 4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63" h="454">
                <a:moveTo>
                  <a:pt x="0" y="181"/>
                </a:moveTo>
                <a:lnTo>
                  <a:pt x="1012" y="0"/>
                </a:lnTo>
                <a:lnTo>
                  <a:pt x="1334" y="227"/>
                </a:lnTo>
                <a:lnTo>
                  <a:pt x="1794" y="227"/>
                </a:lnTo>
                <a:lnTo>
                  <a:pt x="2576" y="181"/>
                </a:lnTo>
                <a:lnTo>
                  <a:pt x="2944" y="408"/>
                </a:lnTo>
                <a:lnTo>
                  <a:pt x="3726" y="453"/>
                </a:lnTo>
                <a:lnTo>
                  <a:pt x="4186" y="227"/>
                </a:lnTo>
                <a:lnTo>
                  <a:pt x="4462" y="408"/>
                </a:lnTo>
              </a:path>
            </a:pathLst>
          </a:custGeom>
          <a:noFill/>
          <a:ln w="76200" cap="rnd" cmpd="sng">
            <a:solidFill>
              <a:srgbClr val="004100"/>
            </a:solidFill>
            <a:prstDash val="solid"/>
            <a:round/>
            <a:headEnd type="none" w="med" len="med"/>
            <a:tailEnd type="none" w="med" len="med"/>
          </a:ln>
        </p:spPr>
        <p:txBody>
          <a:bodyPr/>
          <a:lstStyle/>
          <a:p>
            <a:endParaRPr lang="en-US"/>
          </a:p>
        </p:txBody>
      </p:sp>
      <p:sp>
        <p:nvSpPr>
          <p:cNvPr id="2062" name="Freeform 7"/>
          <p:cNvSpPr>
            <a:spLocks/>
          </p:cNvSpPr>
          <p:nvPr/>
        </p:nvSpPr>
        <p:spPr bwMode="auto">
          <a:xfrm>
            <a:off x="6019800" y="1638300"/>
            <a:ext cx="658813" cy="4322763"/>
          </a:xfrm>
          <a:custGeom>
            <a:avLst/>
            <a:gdLst>
              <a:gd name="T0" fmla="*/ 0 w 398"/>
              <a:gd name="T1" fmla="*/ 0 h 2571"/>
              <a:gd name="T2" fmla="*/ 2147483647 w 398"/>
              <a:gd name="T3" fmla="*/ 2147483647 h 2571"/>
              <a:gd name="T4" fmla="*/ 2147483647 w 398"/>
              <a:gd name="T5" fmla="*/ 2147483647 h 2571"/>
              <a:gd name="T6" fmla="*/ 2147483647 w 398"/>
              <a:gd name="T7" fmla="*/ 2147483647 h 2571"/>
              <a:gd name="T8" fmla="*/ 2147483647 w 398"/>
              <a:gd name="T9" fmla="*/ 2147483647 h 2571"/>
              <a:gd name="T10" fmla="*/ 2147483647 w 398"/>
              <a:gd name="T11" fmla="*/ 2147483647 h 2571"/>
              <a:gd name="T12" fmla="*/ 2147483647 w 398"/>
              <a:gd name="T13" fmla="*/ 2147483647 h 2571"/>
              <a:gd name="T14" fmla="*/ 2147483647 w 398"/>
              <a:gd name="T15" fmla="*/ 2147483647 h 2571"/>
              <a:gd name="T16" fmla="*/ 2147483647 w 398"/>
              <a:gd name="T17" fmla="*/ 2147483647 h 2571"/>
              <a:gd name="T18" fmla="*/ 2147483647 w 398"/>
              <a:gd name="T19" fmla="*/ 2147483647 h 2571"/>
              <a:gd name="T20" fmla="*/ 2147483647 w 398"/>
              <a:gd name="T21" fmla="*/ 2147483647 h 2571"/>
              <a:gd name="T22" fmla="*/ 2147483647 w 398"/>
              <a:gd name="T23" fmla="*/ 2147483647 h 2571"/>
              <a:gd name="T24" fmla="*/ 2147483647 w 398"/>
              <a:gd name="T25" fmla="*/ 2147483647 h 2571"/>
              <a:gd name="T26" fmla="*/ 2147483647 w 398"/>
              <a:gd name="T27" fmla="*/ 2147483647 h 2571"/>
              <a:gd name="T28" fmla="*/ 2147483647 w 398"/>
              <a:gd name="T29" fmla="*/ 2147483647 h 2571"/>
              <a:gd name="T30" fmla="*/ 2147483647 w 398"/>
              <a:gd name="T31" fmla="*/ 2147483647 h 2571"/>
              <a:gd name="T32" fmla="*/ 2147483647 w 398"/>
              <a:gd name="T33" fmla="*/ 2147483647 h 2571"/>
              <a:gd name="T34" fmla="*/ 2147483647 w 398"/>
              <a:gd name="T35" fmla="*/ 2147483647 h 2571"/>
              <a:gd name="T36" fmla="*/ 2147483647 w 398"/>
              <a:gd name="T37" fmla="*/ 2147483647 h 2571"/>
              <a:gd name="T38" fmla="*/ 2147483647 w 398"/>
              <a:gd name="T39" fmla="*/ 2147483647 h 2571"/>
              <a:gd name="T40" fmla="*/ 2147483647 w 398"/>
              <a:gd name="T41" fmla="*/ 2147483647 h 2571"/>
              <a:gd name="T42" fmla="*/ 2147483647 w 398"/>
              <a:gd name="T43" fmla="*/ 2147483647 h 2571"/>
              <a:gd name="T44" fmla="*/ 2147483647 w 398"/>
              <a:gd name="T45" fmla="*/ 2147483647 h 2571"/>
              <a:gd name="T46" fmla="*/ 2147483647 w 398"/>
              <a:gd name="T47" fmla="*/ 2147483647 h 2571"/>
              <a:gd name="T48" fmla="*/ 2147483647 w 398"/>
              <a:gd name="T49" fmla="*/ 2147483647 h 2571"/>
              <a:gd name="T50" fmla="*/ 2147483647 w 398"/>
              <a:gd name="T51" fmla="*/ 2147483647 h 2571"/>
              <a:gd name="T52" fmla="*/ 2147483647 w 398"/>
              <a:gd name="T53" fmla="*/ 2147483647 h 2571"/>
              <a:gd name="T54" fmla="*/ 2147483647 w 398"/>
              <a:gd name="T55" fmla="*/ 2147483647 h 2571"/>
              <a:gd name="T56" fmla="*/ 2147483647 w 398"/>
              <a:gd name="T57" fmla="*/ 2147483647 h 2571"/>
              <a:gd name="T58" fmla="*/ 2147483647 w 398"/>
              <a:gd name="T59" fmla="*/ 2147483647 h 2571"/>
              <a:gd name="T60" fmla="*/ 2147483647 w 398"/>
              <a:gd name="T61" fmla="*/ 2147483647 h 2571"/>
              <a:gd name="T62" fmla="*/ 2147483647 w 398"/>
              <a:gd name="T63" fmla="*/ 2147483647 h 2571"/>
              <a:gd name="T64" fmla="*/ 2147483647 w 398"/>
              <a:gd name="T65" fmla="*/ 2147483647 h 2571"/>
              <a:gd name="T66" fmla="*/ 2147483647 w 398"/>
              <a:gd name="T67" fmla="*/ 2147483647 h 2571"/>
              <a:gd name="T68" fmla="*/ 2147483647 w 398"/>
              <a:gd name="T69" fmla="*/ 2147483647 h 2571"/>
              <a:gd name="T70" fmla="*/ 2147483647 w 398"/>
              <a:gd name="T71" fmla="*/ 2147483647 h 2571"/>
              <a:gd name="T72" fmla="*/ 2147483647 w 398"/>
              <a:gd name="T73" fmla="*/ 2147483647 h 2571"/>
              <a:gd name="T74" fmla="*/ 2147483647 w 398"/>
              <a:gd name="T75" fmla="*/ 2147483647 h 2571"/>
              <a:gd name="T76" fmla="*/ 2147483647 w 398"/>
              <a:gd name="T77" fmla="*/ 2147483647 h 2571"/>
              <a:gd name="T78" fmla="*/ 2147483647 w 398"/>
              <a:gd name="T79" fmla="*/ 2147483647 h 2571"/>
              <a:gd name="T80" fmla="*/ 2147483647 w 398"/>
              <a:gd name="T81" fmla="*/ 2147483647 h 2571"/>
              <a:gd name="T82" fmla="*/ 2147483647 w 398"/>
              <a:gd name="T83" fmla="*/ 2147483647 h 2571"/>
              <a:gd name="T84" fmla="*/ 2147483647 w 398"/>
              <a:gd name="T85" fmla="*/ 2147483647 h 2571"/>
              <a:gd name="T86" fmla="*/ 2147483647 w 398"/>
              <a:gd name="T87" fmla="*/ 2147483647 h 2571"/>
              <a:gd name="T88" fmla="*/ 2147483647 w 398"/>
              <a:gd name="T89" fmla="*/ 2147483647 h 2571"/>
              <a:gd name="T90" fmla="*/ 2147483647 w 398"/>
              <a:gd name="T91" fmla="*/ 2147483647 h 2571"/>
              <a:gd name="T92" fmla="*/ 2147483647 w 398"/>
              <a:gd name="T93" fmla="*/ 2147483647 h 2571"/>
              <a:gd name="T94" fmla="*/ 2147483647 w 398"/>
              <a:gd name="T95" fmla="*/ 2147483647 h 2571"/>
              <a:gd name="T96" fmla="*/ 2147483647 w 398"/>
              <a:gd name="T97" fmla="*/ 2147483647 h 2571"/>
              <a:gd name="T98" fmla="*/ 2147483647 w 398"/>
              <a:gd name="T99" fmla="*/ 2147483647 h 2571"/>
              <a:gd name="T100" fmla="*/ 2147483647 w 398"/>
              <a:gd name="T101" fmla="*/ 2147483647 h 2571"/>
              <a:gd name="T102" fmla="*/ 2147483647 w 398"/>
              <a:gd name="T103" fmla="*/ 2147483647 h 2571"/>
              <a:gd name="T104" fmla="*/ 2147483647 w 398"/>
              <a:gd name="T105" fmla="*/ 2147483647 h 2571"/>
              <a:gd name="T106" fmla="*/ 2147483647 w 398"/>
              <a:gd name="T107" fmla="*/ 2147483647 h 2571"/>
              <a:gd name="T108" fmla="*/ 2147483647 w 398"/>
              <a:gd name="T109" fmla="*/ 2147483647 h 2571"/>
              <a:gd name="T110" fmla="*/ 2147483647 w 398"/>
              <a:gd name="T111" fmla="*/ 2147483647 h 257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98"/>
              <a:gd name="T169" fmla="*/ 0 h 2571"/>
              <a:gd name="T170" fmla="*/ 398 w 398"/>
              <a:gd name="T171" fmla="*/ 2571 h 257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98" h="2571">
                <a:moveTo>
                  <a:pt x="0" y="0"/>
                </a:moveTo>
                <a:lnTo>
                  <a:pt x="13" y="35"/>
                </a:lnTo>
                <a:lnTo>
                  <a:pt x="44" y="73"/>
                </a:lnTo>
                <a:lnTo>
                  <a:pt x="84" y="101"/>
                </a:lnTo>
                <a:lnTo>
                  <a:pt x="155" y="148"/>
                </a:lnTo>
                <a:lnTo>
                  <a:pt x="225" y="205"/>
                </a:lnTo>
                <a:lnTo>
                  <a:pt x="327" y="280"/>
                </a:lnTo>
                <a:lnTo>
                  <a:pt x="377" y="347"/>
                </a:lnTo>
                <a:lnTo>
                  <a:pt x="397" y="413"/>
                </a:lnTo>
                <a:lnTo>
                  <a:pt x="397" y="451"/>
                </a:lnTo>
                <a:lnTo>
                  <a:pt x="397" y="499"/>
                </a:lnTo>
                <a:lnTo>
                  <a:pt x="397" y="564"/>
                </a:lnTo>
                <a:lnTo>
                  <a:pt x="397" y="612"/>
                </a:lnTo>
                <a:lnTo>
                  <a:pt x="397" y="678"/>
                </a:lnTo>
                <a:lnTo>
                  <a:pt x="397" y="735"/>
                </a:lnTo>
                <a:lnTo>
                  <a:pt x="397" y="782"/>
                </a:lnTo>
                <a:lnTo>
                  <a:pt x="397" y="829"/>
                </a:lnTo>
                <a:lnTo>
                  <a:pt x="397" y="867"/>
                </a:lnTo>
                <a:lnTo>
                  <a:pt x="387" y="915"/>
                </a:lnTo>
                <a:lnTo>
                  <a:pt x="387" y="999"/>
                </a:lnTo>
                <a:lnTo>
                  <a:pt x="387" y="1047"/>
                </a:lnTo>
                <a:lnTo>
                  <a:pt x="387" y="1094"/>
                </a:lnTo>
                <a:lnTo>
                  <a:pt x="387" y="1132"/>
                </a:lnTo>
                <a:lnTo>
                  <a:pt x="387" y="1179"/>
                </a:lnTo>
                <a:lnTo>
                  <a:pt x="387" y="1208"/>
                </a:lnTo>
                <a:lnTo>
                  <a:pt x="387" y="1245"/>
                </a:lnTo>
                <a:lnTo>
                  <a:pt x="387" y="1293"/>
                </a:lnTo>
                <a:lnTo>
                  <a:pt x="387" y="1340"/>
                </a:lnTo>
                <a:lnTo>
                  <a:pt x="387" y="1397"/>
                </a:lnTo>
                <a:lnTo>
                  <a:pt x="387" y="1444"/>
                </a:lnTo>
                <a:lnTo>
                  <a:pt x="387" y="1492"/>
                </a:lnTo>
                <a:lnTo>
                  <a:pt x="387" y="1538"/>
                </a:lnTo>
                <a:lnTo>
                  <a:pt x="387" y="1596"/>
                </a:lnTo>
                <a:lnTo>
                  <a:pt x="387" y="1643"/>
                </a:lnTo>
                <a:lnTo>
                  <a:pt x="387" y="1690"/>
                </a:lnTo>
                <a:lnTo>
                  <a:pt x="377" y="1757"/>
                </a:lnTo>
                <a:lnTo>
                  <a:pt x="337" y="1822"/>
                </a:lnTo>
                <a:lnTo>
                  <a:pt x="316" y="1870"/>
                </a:lnTo>
                <a:lnTo>
                  <a:pt x="316" y="1927"/>
                </a:lnTo>
                <a:lnTo>
                  <a:pt x="307" y="1955"/>
                </a:lnTo>
                <a:lnTo>
                  <a:pt x="266" y="2002"/>
                </a:lnTo>
                <a:lnTo>
                  <a:pt x="236" y="2059"/>
                </a:lnTo>
                <a:lnTo>
                  <a:pt x="196" y="2087"/>
                </a:lnTo>
                <a:lnTo>
                  <a:pt x="165" y="2125"/>
                </a:lnTo>
                <a:lnTo>
                  <a:pt x="145" y="2154"/>
                </a:lnTo>
                <a:lnTo>
                  <a:pt x="105" y="2192"/>
                </a:lnTo>
                <a:lnTo>
                  <a:pt x="105" y="2238"/>
                </a:lnTo>
                <a:lnTo>
                  <a:pt x="105" y="2267"/>
                </a:lnTo>
                <a:lnTo>
                  <a:pt x="95" y="2324"/>
                </a:lnTo>
                <a:lnTo>
                  <a:pt x="95" y="2353"/>
                </a:lnTo>
                <a:lnTo>
                  <a:pt x="95" y="2390"/>
                </a:lnTo>
                <a:lnTo>
                  <a:pt x="95" y="2437"/>
                </a:lnTo>
                <a:lnTo>
                  <a:pt x="95" y="2466"/>
                </a:lnTo>
                <a:lnTo>
                  <a:pt x="95" y="2504"/>
                </a:lnTo>
                <a:lnTo>
                  <a:pt x="95" y="2532"/>
                </a:lnTo>
                <a:lnTo>
                  <a:pt x="95" y="2570"/>
                </a:lnTo>
              </a:path>
            </a:pathLst>
          </a:custGeom>
          <a:noFill/>
          <a:ln w="25400" cap="rnd" cmpd="sng">
            <a:solidFill>
              <a:schemeClr val="tx1"/>
            </a:solidFill>
            <a:prstDash val="solid"/>
            <a:round/>
            <a:headEnd type="none" w="med" len="med"/>
            <a:tailEnd type="none" w="med" len="med"/>
          </a:ln>
        </p:spPr>
        <p:txBody>
          <a:bodyPr/>
          <a:lstStyle/>
          <a:p>
            <a:endParaRPr lang="en-US"/>
          </a:p>
        </p:txBody>
      </p:sp>
      <p:sp>
        <p:nvSpPr>
          <p:cNvPr id="2063" name="Freeform 8"/>
          <p:cNvSpPr>
            <a:spLocks/>
          </p:cNvSpPr>
          <p:nvPr/>
        </p:nvSpPr>
        <p:spPr bwMode="auto">
          <a:xfrm>
            <a:off x="8077200" y="1562100"/>
            <a:ext cx="473075" cy="4249738"/>
          </a:xfrm>
          <a:custGeom>
            <a:avLst/>
            <a:gdLst>
              <a:gd name="T0" fmla="*/ 0 w 286"/>
              <a:gd name="T1" fmla="*/ 0 h 2529"/>
              <a:gd name="T2" fmla="*/ 2147483647 w 286"/>
              <a:gd name="T3" fmla="*/ 2147483647 h 2529"/>
              <a:gd name="T4" fmla="*/ 2147483647 w 286"/>
              <a:gd name="T5" fmla="*/ 2147483647 h 2529"/>
              <a:gd name="T6" fmla="*/ 2147483647 w 286"/>
              <a:gd name="T7" fmla="*/ 2147483647 h 2529"/>
              <a:gd name="T8" fmla="*/ 2147483647 w 286"/>
              <a:gd name="T9" fmla="*/ 2147483647 h 2529"/>
              <a:gd name="T10" fmla="*/ 2147483647 w 286"/>
              <a:gd name="T11" fmla="*/ 2147483647 h 2529"/>
              <a:gd name="T12" fmla="*/ 2147483647 w 286"/>
              <a:gd name="T13" fmla="*/ 2147483647 h 2529"/>
              <a:gd name="T14" fmla="*/ 2147483647 w 286"/>
              <a:gd name="T15" fmla="*/ 2147483647 h 2529"/>
              <a:gd name="T16" fmla="*/ 2147483647 w 286"/>
              <a:gd name="T17" fmla="*/ 2147483647 h 2529"/>
              <a:gd name="T18" fmla="*/ 2147483647 w 286"/>
              <a:gd name="T19" fmla="*/ 2147483647 h 2529"/>
              <a:gd name="T20" fmla="*/ 2147483647 w 286"/>
              <a:gd name="T21" fmla="*/ 2147483647 h 2529"/>
              <a:gd name="T22" fmla="*/ 2147483647 w 286"/>
              <a:gd name="T23" fmla="*/ 2147483647 h 2529"/>
              <a:gd name="T24" fmla="*/ 2147483647 w 286"/>
              <a:gd name="T25" fmla="*/ 2147483647 h 2529"/>
              <a:gd name="T26" fmla="*/ 2147483647 w 286"/>
              <a:gd name="T27" fmla="*/ 2147483647 h 2529"/>
              <a:gd name="T28" fmla="*/ 2147483647 w 286"/>
              <a:gd name="T29" fmla="*/ 2147483647 h 2529"/>
              <a:gd name="T30" fmla="*/ 2147483647 w 286"/>
              <a:gd name="T31" fmla="*/ 2147483647 h 2529"/>
              <a:gd name="T32" fmla="*/ 2147483647 w 286"/>
              <a:gd name="T33" fmla="*/ 2147483647 h 2529"/>
              <a:gd name="T34" fmla="*/ 2147483647 w 286"/>
              <a:gd name="T35" fmla="*/ 2147483647 h 2529"/>
              <a:gd name="T36" fmla="*/ 2147483647 w 286"/>
              <a:gd name="T37" fmla="*/ 2147483647 h 2529"/>
              <a:gd name="T38" fmla="*/ 2147483647 w 286"/>
              <a:gd name="T39" fmla="*/ 2147483647 h 2529"/>
              <a:gd name="T40" fmla="*/ 2147483647 w 286"/>
              <a:gd name="T41" fmla="*/ 2147483647 h 2529"/>
              <a:gd name="T42" fmla="*/ 2147483647 w 286"/>
              <a:gd name="T43" fmla="*/ 2147483647 h 2529"/>
              <a:gd name="T44" fmla="*/ 2147483647 w 286"/>
              <a:gd name="T45" fmla="*/ 2147483647 h 2529"/>
              <a:gd name="T46" fmla="*/ 2147483647 w 286"/>
              <a:gd name="T47" fmla="*/ 2147483647 h 2529"/>
              <a:gd name="T48" fmla="*/ 2147483647 w 286"/>
              <a:gd name="T49" fmla="*/ 2147483647 h 2529"/>
              <a:gd name="T50" fmla="*/ 2147483647 w 286"/>
              <a:gd name="T51" fmla="*/ 2147483647 h 2529"/>
              <a:gd name="T52" fmla="*/ 2147483647 w 286"/>
              <a:gd name="T53" fmla="*/ 2147483647 h 2529"/>
              <a:gd name="T54" fmla="*/ 2147483647 w 286"/>
              <a:gd name="T55" fmla="*/ 2147483647 h 2529"/>
              <a:gd name="T56" fmla="*/ 2147483647 w 286"/>
              <a:gd name="T57" fmla="*/ 2147483647 h 2529"/>
              <a:gd name="T58" fmla="*/ 2147483647 w 286"/>
              <a:gd name="T59" fmla="*/ 2147483647 h 2529"/>
              <a:gd name="T60" fmla="*/ 2147483647 w 286"/>
              <a:gd name="T61" fmla="*/ 2147483647 h 2529"/>
              <a:gd name="T62" fmla="*/ 2147483647 w 286"/>
              <a:gd name="T63" fmla="*/ 2147483647 h 2529"/>
              <a:gd name="T64" fmla="*/ 2147483647 w 286"/>
              <a:gd name="T65" fmla="*/ 2147483647 h 2529"/>
              <a:gd name="T66" fmla="*/ 2147483647 w 286"/>
              <a:gd name="T67" fmla="*/ 2147483647 h 2529"/>
              <a:gd name="T68" fmla="*/ 2147483647 w 286"/>
              <a:gd name="T69" fmla="*/ 2147483647 h 2529"/>
              <a:gd name="T70" fmla="*/ 2147483647 w 286"/>
              <a:gd name="T71" fmla="*/ 2147483647 h 2529"/>
              <a:gd name="T72" fmla="*/ 2147483647 w 286"/>
              <a:gd name="T73" fmla="*/ 2147483647 h 2529"/>
              <a:gd name="T74" fmla="*/ 2147483647 w 286"/>
              <a:gd name="T75" fmla="*/ 2147483647 h 2529"/>
              <a:gd name="T76" fmla="*/ 2147483647 w 286"/>
              <a:gd name="T77" fmla="*/ 2147483647 h 2529"/>
              <a:gd name="T78" fmla="*/ 2147483647 w 286"/>
              <a:gd name="T79" fmla="*/ 2147483647 h 2529"/>
              <a:gd name="T80" fmla="*/ 2147483647 w 286"/>
              <a:gd name="T81" fmla="*/ 2147483647 h 2529"/>
              <a:gd name="T82" fmla="*/ 2147483647 w 286"/>
              <a:gd name="T83" fmla="*/ 2147483647 h 2529"/>
              <a:gd name="T84" fmla="*/ 2147483647 w 286"/>
              <a:gd name="T85" fmla="*/ 2147483647 h 2529"/>
              <a:gd name="T86" fmla="*/ 2147483647 w 286"/>
              <a:gd name="T87" fmla="*/ 2147483647 h 2529"/>
              <a:gd name="T88" fmla="*/ 2147483647 w 286"/>
              <a:gd name="T89" fmla="*/ 2147483647 h 2529"/>
              <a:gd name="T90" fmla="*/ 2147483647 w 286"/>
              <a:gd name="T91" fmla="*/ 2147483647 h 2529"/>
              <a:gd name="T92" fmla="*/ 2147483647 w 286"/>
              <a:gd name="T93" fmla="*/ 2147483647 h 2529"/>
              <a:gd name="T94" fmla="*/ 2147483647 w 286"/>
              <a:gd name="T95" fmla="*/ 2147483647 h 2529"/>
              <a:gd name="T96" fmla="*/ 2147483647 w 286"/>
              <a:gd name="T97" fmla="*/ 2147483647 h 2529"/>
              <a:gd name="T98" fmla="*/ 2147483647 w 286"/>
              <a:gd name="T99" fmla="*/ 2147483647 h 2529"/>
              <a:gd name="T100" fmla="*/ 2147483647 w 286"/>
              <a:gd name="T101" fmla="*/ 2147483647 h 2529"/>
              <a:gd name="T102" fmla="*/ 2147483647 w 286"/>
              <a:gd name="T103" fmla="*/ 2147483647 h 2529"/>
              <a:gd name="T104" fmla="*/ 2147483647 w 286"/>
              <a:gd name="T105" fmla="*/ 2147483647 h 2529"/>
              <a:gd name="T106" fmla="*/ 2147483647 w 286"/>
              <a:gd name="T107" fmla="*/ 2147483647 h 2529"/>
              <a:gd name="T108" fmla="*/ 2147483647 w 286"/>
              <a:gd name="T109" fmla="*/ 2147483647 h 2529"/>
              <a:gd name="T110" fmla="*/ 2147483647 w 286"/>
              <a:gd name="T111" fmla="*/ 2147483647 h 2529"/>
              <a:gd name="T112" fmla="*/ 2147483647 w 286"/>
              <a:gd name="T113" fmla="*/ 2147483647 h 2529"/>
              <a:gd name="T114" fmla="*/ 2147483647 w 286"/>
              <a:gd name="T115" fmla="*/ 2147483647 h 2529"/>
              <a:gd name="T116" fmla="*/ 2147483647 w 286"/>
              <a:gd name="T117" fmla="*/ 2147483647 h 2529"/>
              <a:gd name="T118" fmla="*/ 2147483647 w 286"/>
              <a:gd name="T119" fmla="*/ 2147483647 h 2529"/>
              <a:gd name="T120" fmla="*/ 2147483647 w 286"/>
              <a:gd name="T121" fmla="*/ 2147483647 h 2529"/>
              <a:gd name="T122" fmla="*/ 2147483647 w 286"/>
              <a:gd name="T123" fmla="*/ 2147483647 h 25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6"/>
              <a:gd name="T187" fmla="*/ 0 h 2529"/>
              <a:gd name="T188" fmla="*/ 286 w 286"/>
              <a:gd name="T189" fmla="*/ 2529 h 25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6" h="2529">
                <a:moveTo>
                  <a:pt x="0" y="0"/>
                </a:moveTo>
                <a:lnTo>
                  <a:pt x="53" y="20"/>
                </a:lnTo>
                <a:lnTo>
                  <a:pt x="93" y="63"/>
                </a:lnTo>
                <a:lnTo>
                  <a:pt x="164" y="97"/>
                </a:lnTo>
                <a:lnTo>
                  <a:pt x="215" y="141"/>
                </a:lnTo>
                <a:lnTo>
                  <a:pt x="265" y="185"/>
                </a:lnTo>
                <a:lnTo>
                  <a:pt x="285" y="237"/>
                </a:lnTo>
                <a:lnTo>
                  <a:pt x="285" y="280"/>
                </a:lnTo>
                <a:lnTo>
                  <a:pt x="285" y="323"/>
                </a:lnTo>
                <a:lnTo>
                  <a:pt x="285" y="367"/>
                </a:lnTo>
                <a:lnTo>
                  <a:pt x="285" y="419"/>
                </a:lnTo>
                <a:lnTo>
                  <a:pt x="285" y="462"/>
                </a:lnTo>
                <a:lnTo>
                  <a:pt x="285" y="488"/>
                </a:lnTo>
                <a:lnTo>
                  <a:pt x="285" y="523"/>
                </a:lnTo>
                <a:lnTo>
                  <a:pt x="285" y="549"/>
                </a:lnTo>
                <a:lnTo>
                  <a:pt x="285" y="601"/>
                </a:lnTo>
                <a:lnTo>
                  <a:pt x="285" y="670"/>
                </a:lnTo>
                <a:lnTo>
                  <a:pt x="275" y="705"/>
                </a:lnTo>
                <a:lnTo>
                  <a:pt x="275" y="731"/>
                </a:lnTo>
                <a:lnTo>
                  <a:pt x="265" y="783"/>
                </a:lnTo>
                <a:lnTo>
                  <a:pt x="265" y="853"/>
                </a:lnTo>
                <a:lnTo>
                  <a:pt x="245" y="905"/>
                </a:lnTo>
                <a:lnTo>
                  <a:pt x="245" y="948"/>
                </a:lnTo>
                <a:lnTo>
                  <a:pt x="245" y="992"/>
                </a:lnTo>
                <a:lnTo>
                  <a:pt x="245" y="1027"/>
                </a:lnTo>
                <a:lnTo>
                  <a:pt x="245" y="1087"/>
                </a:lnTo>
                <a:lnTo>
                  <a:pt x="245" y="1113"/>
                </a:lnTo>
                <a:lnTo>
                  <a:pt x="245" y="1157"/>
                </a:lnTo>
                <a:lnTo>
                  <a:pt x="245" y="1209"/>
                </a:lnTo>
                <a:lnTo>
                  <a:pt x="245" y="1252"/>
                </a:lnTo>
                <a:lnTo>
                  <a:pt x="245" y="1295"/>
                </a:lnTo>
                <a:lnTo>
                  <a:pt x="245" y="1339"/>
                </a:lnTo>
                <a:lnTo>
                  <a:pt x="245" y="1391"/>
                </a:lnTo>
                <a:lnTo>
                  <a:pt x="245" y="1460"/>
                </a:lnTo>
                <a:lnTo>
                  <a:pt x="245" y="1512"/>
                </a:lnTo>
                <a:lnTo>
                  <a:pt x="245" y="1539"/>
                </a:lnTo>
                <a:lnTo>
                  <a:pt x="245" y="1573"/>
                </a:lnTo>
                <a:lnTo>
                  <a:pt x="245" y="1633"/>
                </a:lnTo>
                <a:lnTo>
                  <a:pt x="245" y="1660"/>
                </a:lnTo>
                <a:lnTo>
                  <a:pt x="245" y="1694"/>
                </a:lnTo>
                <a:lnTo>
                  <a:pt x="245" y="1738"/>
                </a:lnTo>
                <a:lnTo>
                  <a:pt x="245" y="1781"/>
                </a:lnTo>
                <a:lnTo>
                  <a:pt x="245" y="1816"/>
                </a:lnTo>
                <a:lnTo>
                  <a:pt x="245" y="1859"/>
                </a:lnTo>
                <a:lnTo>
                  <a:pt x="245" y="1886"/>
                </a:lnTo>
                <a:lnTo>
                  <a:pt x="245" y="1920"/>
                </a:lnTo>
                <a:lnTo>
                  <a:pt x="245" y="1963"/>
                </a:lnTo>
                <a:lnTo>
                  <a:pt x="245" y="1999"/>
                </a:lnTo>
                <a:lnTo>
                  <a:pt x="245" y="2042"/>
                </a:lnTo>
                <a:lnTo>
                  <a:pt x="245" y="2085"/>
                </a:lnTo>
                <a:lnTo>
                  <a:pt x="245" y="2120"/>
                </a:lnTo>
                <a:lnTo>
                  <a:pt x="245" y="2164"/>
                </a:lnTo>
                <a:lnTo>
                  <a:pt x="225" y="2224"/>
                </a:lnTo>
                <a:lnTo>
                  <a:pt x="225" y="2250"/>
                </a:lnTo>
                <a:lnTo>
                  <a:pt x="225" y="2285"/>
                </a:lnTo>
                <a:lnTo>
                  <a:pt x="225" y="2311"/>
                </a:lnTo>
                <a:lnTo>
                  <a:pt x="225" y="2346"/>
                </a:lnTo>
                <a:lnTo>
                  <a:pt x="225" y="2406"/>
                </a:lnTo>
                <a:lnTo>
                  <a:pt x="225" y="2432"/>
                </a:lnTo>
                <a:lnTo>
                  <a:pt x="225" y="2467"/>
                </a:lnTo>
                <a:lnTo>
                  <a:pt x="225" y="2493"/>
                </a:lnTo>
                <a:lnTo>
                  <a:pt x="235" y="2528"/>
                </a:lnTo>
              </a:path>
            </a:pathLst>
          </a:custGeom>
          <a:noFill/>
          <a:ln w="25400" cap="rnd" cmpd="sng">
            <a:solidFill>
              <a:schemeClr val="tx1"/>
            </a:solidFill>
            <a:prstDash val="solid"/>
            <a:round/>
            <a:headEnd type="none" w="med" len="med"/>
            <a:tailEnd type="none" w="med" len="med"/>
          </a:ln>
        </p:spPr>
        <p:txBody>
          <a:bodyPr/>
          <a:lstStyle/>
          <a:p>
            <a:endParaRPr lang="en-US"/>
          </a:p>
        </p:txBody>
      </p:sp>
      <p:sp>
        <p:nvSpPr>
          <p:cNvPr id="2064" name="Line 9"/>
          <p:cNvSpPr>
            <a:spLocks noChangeShapeType="1"/>
          </p:cNvSpPr>
          <p:nvPr/>
        </p:nvSpPr>
        <p:spPr bwMode="auto">
          <a:xfrm>
            <a:off x="809625" y="5895975"/>
            <a:ext cx="3984625" cy="96838"/>
          </a:xfrm>
          <a:prstGeom prst="line">
            <a:avLst/>
          </a:prstGeom>
          <a:noFill/>
          <a:ln w="25400">
            <a:solidFill>
              <a:schemeClr val="tx1"/>
            </a:solidFill>
            <a:round/>
            <a:headEnd/>
            <a:tailEnd/>
          </a:ln>
        </p:spPr>
        <p:txBody>
          <a:bodyPr wrap="none" anchor="ctr"/>
          <a:lstStyle/>
          <a:p>
            <a:endParaRPr lang="en-US"/>
          </a:p>
        </p:txBody>
      </p:sp>
      <p:sp>
        <p:nvSpPr>
          <p:cNvPr id="2065" name="Line 10"/>
          <p:cNvSpPr>
            <a:spLocks noChangeShapeType="1"/>
          </p:cNvSpPr>
          <p:nvPr/>
        </p:nvSpPr>
        <p:spPr bwMode="auto">
          <a:xfrm>
            <a:off x="4914900" y="5953125"/>
            <a:ext cx="0" cy="192088"/>
          </a:xfrm>
          <a:prstGeom prst="line">
            <a:avLst/>
          </a:prstGeom>
          <a:noFill/>
          <a:ln w="25400">
            <a:solidFill>
              <a:schemeClr val="tx1"/>
            </a:solidFill>
            <a:round/>
            <a:headEnd/>
            <a:tailEnd/>
          </a:ln>
        </p:spPr>
        <p:txBody>
          <a:bodyPr wrap="none" anchor="ctr"/>
          <a:lstStyle/>
          <a:p>
            <a:endParaRPr lang="en-US"/>
          </a:p>
        </p:txBody>
      </p:sp>
      <p:sp>
        <p:nvSpPr>
          <p:cNvPr id="2066" name="Line 11"/>
          <p:cNvSpPr>
            <a:spLocks noChangeShapeType="1"/>
          </p:cNvSpPr>
          <p:nvPr/>
        </p:nvSpPr>
        <p:spPr bwMode="auto">
          <a:xfrm>
            <a:off x="5029200" y="5953125"/>
            <a:ext cx="0" cy="192088"/>
          </a:xfrm>
          <a:prstGeom prst="line">
            <a:avLst/>
          </a:prstGeom>
          <a:noFill/>
          <a:ln w="25400">
            <a:solidFill>
              <a:schemeClr val="tx1"/>
            </a:solidFill>
            <a:round/>
            <a:headEnd/>
            <a:tailEnd/>
          </a:ln>
        </p:spPr>
        <p:txBody>
          <a:bodyPr wrap="none" anchor="ctr"/>
          <a:lstStyle/>
          <a:p>
            <a:endParaRPr lang="en-US"/>
          </a:p>
        </p:txBody>
      </p:sp>
      <p:sp>
        <p:nvSpPr>
          <p:cNvPr id="2067" name="Line 12"/>
          <p:cNvSpPr>
            <a:spLocks noChangeShapeType="1"/>
          </p:cNvSpPr>
          <p:nvPr/>
        </p:nvSpPr>
        <p:spPr bwMode="auto">
          <a:xfrm flipV="1">
            <a:off x="5189538" y="5632450"/>
            <a:ext cx="3641725" cy="452438"/>
          </a:xfrm>
          <a:prstGeom prst="line">
            <a:avLst/>
          </a:prstGeom>
          <a:noFill/>
          <a:ln w="25400">
            <a:solidFill>
              <a:schemeClr val="tx1"/>
            </a:solidFill>
            <a:round/>
            <a:headEnd/>
            <a:tailEnd/>
          </a:ln>
        </p:spPr>
        <p:txBody>
          <a:bodyPr wrap="none" anchor="ctr"/>
          <a:lstStyle/>
          <a:p>
            <a:endParaRPr lang="en-US"/>
          </a:p>
        </p:txBody>
      </p:sp>
      <p:sp>
        <p:nvSpPr>
          <p:cNvPr id="2068" name="Line 13"/>
          <p:cNvSpPr>
            <a:spLocks noChangeShapeType="1"/>
          </p:cNvSpPr>
          <p:nvPr/>
        </p:nvSpPr>
        <p:spPr bwMode="auto">
          <a:xfrm flipV="1">
            <a:off x="769938" y="1801813"/>
            <a:ext cx="3925887" cy="414337"/>
          </a:xfrm>
          <a:prstGeom prst="line">
            <a:avLst/>
          </a:prstGeom>
          <a:noFill/>
          <a:ln w="25400">
            <a:solidFill>
              <a:schemeClr val="tx1"/>
            </a:solidFill>
            <a:round/>
            <a:headEnd/>
            <a:tailEnd/>
          </a:ln>
        </p:spPr>
        <p:txBody>
          <a:bodyPr wrap="none" anchor="ctr"/>
          <a:lstStyle/>
          <a:p>
            <a:endParaRPr lang="en-US"/>
          </a:p>
        </p:txBody>
      </p:sp>
      <p:sp>
        <p:nvSpPr>
          <p:cNvPr id="2069" name="Line 14"/>
          <p:cNvSpPr>
            <a:spLocks noChangeShapeType="1"/>
          </p:cNvSpPr>
          <p:nvPr/>
        </p:nvSpPr>
        <p:spPr bwMode="auto">
          <a:xfrm>
            <a:off x="4876800" y="1724025"/>
            <a:ext cx="0" cy="192088"/>
          </a:xfrm>
          <a:prstGeom prst="line">
            <a:avLst/>
          </a:prstGeom>
          <a:noFill/>
          <a:ln w="25400">
            <a:solidFill>
              <a:schemeClr val="tx1"/>
            </a:solidFill>
            <a:round/>
            <a:headEnd/>
            <a:tailEnd/>
          </a:ln>
        </p:spPr>
        <p:txBody>
          <a:bodyPr wrap="none" anchor="ctr"/>
          <a:lstStyle/>
          <a:p>
            <a:endParaRPr lang="en-US"/>
          </a:p>
        </p:txBody>
      </p:sp>
      <p:sp>
        <p:nvSpPr>
          <p:cNvPr id="2070" name="Line 15"/>
          <p:cNvSpPr>
            <a:spLocks noChangeShapeType="1"/>
          </p:cNvSpPr>
          <p:nvPr/>
        </p:nvSpPr>
        <p:spPr bwMode="auto">
          <a:xfrm>
            <a:off x="4991100" y="1724025"/>
            <a:ext cx="0" cy="192088"/>
          </a:xfrm>
          <a:prstGeom prst="line">
            <a:avLst/>
          </a:prstGeom>
          <a:noFill/>
          <a:ln w="25400">
            <a:solidFill>
              <a:schemeClr val="tx1"/>
            </a:solidFill>
            <a:round/>
            <a:headEnd/>
            <a:tailEnd/>
          </a:ln>
        </p:spPr>
        <p:txBody>
          <a:bodyPr wrap="none" anchor="ctr"/>
          <a:lstStyle/>
          <a:p>
            <a:endParaRPr lang="en-US"/>
          </a:p>
        </p:txBody>
      </p:sp>
      <p:sp>
        <p:nvSpPr>
          <p:cNvPr id="2071" name="Line 16"/>
          <p:cNvSpPr>
            <a:spLocks noChangeShapeType="1"/>
          </p:cNvSpPr>
          <p:nvPr/>
        </p:nvSpPr>
        <p:spPr bwMode="auto">
          <a:xfrm>
            <a:off x="5191125" y="1809750"/>
            <a:ext cx="3659188" cy="0"/>
          </a:xfrm>
          <a:prstGeom prst="line">
            <a:avLst/>
          </a:prstGeom>
          <a:noFill/>
          <a:ln w="25400">
            <a:solidFill>
              <a:schemeClr val="tx1"/>
            </a:solidFill>
            <a:round/>
            <a:headEnd/>
            <a:tailEnd/>
          </a:ln>
        </p:spPr>
        <p:txBody>
          <a:bodyPr wrap="none" anchor="ctr"/>
          <a:lstStyle/>
          <a:p>
            <a:endParaRPr lang="en-US"/>
          </a:p>
        </p:txBody>
      </p:sp>
      <p:sp>
        <p:nvSpPr>
          <p:cNvPr id="326673" name="Rectangle 17"/>
          <p:cNvSpPr>
            <a:spLocks noChangeArrowheads="1"/>
          </p:cNvSpPr>
          <p:nvPr/>
        </p:nvSpPr>
        <p:spPr bwMode="auto">
          <a:xfrm rot="790274">
            <a:off x="4953000" y="4110557"/>
            <a:ext cx="1346427" cy="398666"/>
          </a:xfrm>
          <a:prstGeom prst="rect">
            <a:avLst/>
          </a:prstGeom>
          <a:noFill/>
          <a:ln w="12700">
            <a:noFill/>
            <a:miter lim="800000"/>
            <a:headEnd/>
            <a:tailEnd/>
          </a:ln>
          <a:effectLst/>
        </p:spPr>
        <p:txBody>
          <a:bodyPr wrap="none" lIns="91678" tIns="45005" rIns="91678" bIns="45005">
            <a:spAutoFit/>
          </a:bodyPr>
          <a:lstStyle/>
          <a:p>
            <a:pPr defTabSz="901700" eaLnBrk="0" fontAlgn="auto" hangingPunct="0">
              <a:spcBef>
                <a:spcPts val="0"/>
              </a:spcBef>
              <a:spcAft>
                <a:spcPts val="0"/>
              </a:spcAft>
              <a:defRPr/>
            </a:pPr>
            <a:r>
              <a:rPr lang="en-US" sz="2000" dirty="0">
                <a:solidFill>
                  <a:schemeClr val="accent3">
                    <a:lumMod val="50000"/>
                  </a:schemeClr>
                </a:solidFill>
                <a:effectLst>
                  <a:outerShdw blurRad="38100" dist="38100" dir="2700000" algn="tl">
                    <a:srgbClr val="000000"/>
                  </a:outerShdw>
                </a:effectLst>
                <a:latin typeface="+mn-lt"/>
                <a:cs typeface="+mn-cs"/>
              </a:rPr>
              <a:t>RTE GREEN</a:t>
            </a:r>
          </a:p>
        </p:txBody>
      </p:sp>
      <p:sp>
        <p:nvSpPr>
          <p:cNvPr id="326674" name="Rectangle 18"/>
          <p:cNvSpPr>
            <a:spLocks noChangeArrowheads="1"/>
          </p:cNvSpPr>
          <p:nvPr/>
        </p:nvSpPr>
        <p:spPr bwMode="auto">
          <a:xfrm>
            <a:off x="854075" y="5946775"/>
            <a:ext cx="1273175" cy="396875"/>
          </a:xfrm>
          <a:prstGeom prst="rect">
            <a:avLst/>
          </a:prstGeom>
          <a:noFill/>
          <a:ln w="12700">
            <a:noFill/>
            <a:miter lim="800000"/>
            <a:headEnd/>
            <a:tailEnd/>
          </a:ln>
          <a:effectLst/>
        </p:spPr>
        <p:txBody>
          <a:bodyPr wrap="none" lIns="91678" tIns="45005" rIns="91678" bIns="45005">
            <a:spAutoFit/>
          </a:bodyPr>
          <a:lstStyle/>
          <a:p>
            <a:pPr defTabSz="901700" eaLnBrk="0" fontAlgn="auto" hangingPunct="0">
              <a:spcBef>
                <a:spcPts val="0"/>
              </a:spcBef>
              <a:spcAft>
                <a:spcPts val="0"/>
              </a:spcAft>
              <a:defRPr/>
            </a:pPr>
            <a:r>
              <a:rPr lang="en-US" sz="2000">
                <a:effectLst>
                  <a:outerShdw blurRad="38100" dist="38100" dir="2700000" algn="tl">
                    <a:srgbClr val="C0C0C0"/>
                  </a:outerShdw>
                </a:effectLst>
                <a:latin typeface="+mn-lt"/>
                <a:cs typeface="+mn-cs"/>
              </a:rPr>
              <a:t>PL SPUR</a:t>
            </a:r>
          </a:p>
        </p:txBody>
      </p:sp>
      <p:sp>
        <p:nvSpPr>
          <p:cNvPr id="326675" name="Rectangle 19"/>
          <p:cNvSpPr>
            <a:spLocks noChangeArrowheads="1"/>
          </p:cNvSpPr>
          <p:nvPr/>
        </p:nvSpPr>
        <p:spPr bwMode="auto">
          <a:xfrm>
            <a:off x="3503613" y="6022975"/>
            <a:ext cx="979487" cy="396875"/>
          </a:xfrm>
          <a:prstGeom prst="rect">
            <a:avLst/>
          </a:prstGeom>
          <a:noFill/>
          <a:ln w="12700">
            <a:noFill/>
            <a:miter lim="800000"/>
            <a:headEnd/>
            <a:tailEnd/>
          </a:ln>
          <a:effectLst/>
        </p:spPr>
        <p:txBody>
          <a:bodyPr wrap="none" lIns="91678" tIns="45005" rIns="91678" bIns="45005">
            <a:spAutoFit/>
          </a:bodyPr>
          <a:lstStyle/>
          <a:p>
            <a:pPr defTabSz="901700" eaLnBrk="0" fontAlgn="auto" hangingPunct="0">
              <a:spcBef>
                <a:spcPts val="0"/>
              </a:spcBef>
              <a:spcAft>
                <a:spcPts val="0"/>
              </a:spcAft>
              <a:defRPr/>
            </a:pPr>
            <a:r>
              <a:rPr lang="en-US" sz="2000">
                <a:effectLst>
                  <a:outerShdw blurRad="38100" dist="38100" dir="2700000" algn="tl">
                    <a:srgbClr val="C0C0C0"/>
                  </a:outerShdw>
                </a:effectLst>
                <a:latin typeface="+mn-lt"/>
                <a:cs typeface="+mn-cs"/>
              </a:rPr>
              <a:t>PL BIT</a:t>
            </a:r>
          </a:p>
        </p:txBody>
      </p:sp>
      <p:sp>
        <p:nvSpPr>
          <p:cNvPr id="326676" name="Rectangle 20"/>
          <p:cNvSpPr>
            <a:spLocks noChangeArrowheads="1"/>
          </p:cNvSpPr>
          <p:nvPr/>
        </p:nvSpPr>
        <p:spPr bwMode="auto">
          <a:xfrm>
            <a:off x="5522913" y="5984875"/>
            <a:ext cx="1258887" cy="396875"/>
          </a:xfrm>
          <a:prstGeom prst="rect">
            <a:avLst/>
          </a:prstGeom>
          <a:noFill/>
          <a:ln w="12700">
            <a:noFill/>
            <a:miter lim="800000"/>
            <a:headEnd/>
            <a:tailEnd/>
          </a:ln>
          <a:effectLst/>
        </p:spPr>
        <p:txBody>
          <a:bodyPr wrap="none" lIns="91678" tIns="45005" rIns="91678" bIns="45005">
            <a:spAutoFit/>
          </a:bodyPr>
          <a:lstStyle/>
          <a:p>
            <a:pPr defTabSz="901700" eaLnBrk="0" fontAlgn="auto" hangingPunct="0">
              <a:spcBef>
                <a:spcPts val="0"/>
              </a:spcBef>
              <a:spcAft>
                <a:spcPts val="0"/>
              </a:spcAft>
              <a:defRPr/>
            </a:pPr>
            <a:r>
              <a:rPr lang="en-US" sz="2000">
                <a:effectLst>
                  <a:outerShdw blurRad="38100" dist="38100" dir="2700000" algn="tl">
                    <a:srgbClr val="C0C0C0"/>
                  </a:outerShdw>
                </a:effectLst>
                <a:latin typeface="+mn-lt"/>
                <a:cs typeface="+mn-cs"/>
              </a:rPr>
              <a:t>PL STAR</a:t>
            </a:r>
          </a:p>
        </p:txBody>
      </p:sp>
      <p:sp>
        <p:nvSpPr>
          <p:cNvPr id="326677" name="Rectangle 21"/>
          <p:cNvSpPr>
            <a:spLocks noChangeArrowheads="1"/>
          </p:cNvSpPr>
          <p:nvPr/>
        </p:nvSpPr>
        <p:spPr bwMode="auto">
          <a:xfrm>
            <a:off x="7732713" y="5946775"/>
            <a:ext cx="1285875" cy="396875"/>
          </a:xfrm>
          <a:prstGeom prst="rect">
            <a:avLst/>
          </a:prstGeom>
          <a:noFill/>
          <a:ln w="12700">
            <a:noFill/>
            <a:miter lim="800000"/>
            <a:headEnd/>
            <a:tailEnd/>
          </a:ln>
          <a:effectLst/>
        </p:spPr>
        <p:txBody>
          <a:bodyPr wrap="none" lIns="91678" tIns="45005" rIns="91678" bIns="45005">
            <a:spAutoFit/>
          </a:bodyPr>
          <a:lstStyle/>
          <a:p>
            <a:pPr defTabSz="901700" eaLnBrk="0" fontAlgn="auto" hangingPunct="0">
              <a:spcBef>
                <a:spcPts val="0"/>
              </a:spcBef>
              <a:spcAft>
                <a:spcPts val="0"/>
              </a:spcAft>
              <a:defRPr/>
            </a:pPr>
            <a:r>
              <a:rPr lang="en-US" sz="2000">
                <a:effectLst>
                  <a:outerShdw blurRad="38100" dist="38100" dir="2700000" algn="tl">
                    <a:srgbClr val="C0C0C0"/>
                  </a:outerShdw>
                </a:effectLst>
                <a:latin typeface="+mn-lt"/>
                <a:cs typeface="+mn-cs"/>
              </a:rPr>
              <a:t>PL ROPE</a:t>
            </a:r>
          </a:p>
        </p:txBody>
      </p:sp>
      <p:grpSp>
        <p:nvGrpSpPr>
          <p:cNvPr id="2077" name="Group 22"/>
          <p:cNvGrpSpPr>
            <a:grpSpLocks/>
          </p:cNvGrpSpPr>
          <p:nvPr/>
        </p:nvGrpSpPr>
        <p:grpSpPr bwMode="auto">
          <a:xfrm>
            <a:off x="1707743" y="2782889"/>
            <a:ext cx="407142" cy="687391"/>
            <a:chOff x="1031" y="1656"/>
            <a:chExt cx="246" cy="409"/>
          </a:xfrm>
        </p:grpSpPr>
        <p:sp>
          <p:nvSpPr>
            <p:cNvPr id="2101" name="AutoShape 23"/>
            <p:cNvSpPr>
              <a:spLocks noChangeArrowheads="1"/>
            </p:cNvSpPr>
            <p:nvPr/>
          </p:nvSpPr>
          <p:spPr bwMode="auto">
            <a:xfrm rot="16200000" flipH="1">
              <a:off x="958" y="1746"/>
              <a:ext cx="392" cy="246"/>
            </a:xfrm>
            <a:prstGeom prst="homePlate">
              <a:avLst>
                <a:gd name="adj" fmla="val 53117"/>
              </a:avLst>
            </a:prstGeom>
            <a:solidFill>
              <a:srgbClr val="FFFFFF"/>
            </a:solidFill>
            <a:ln w="25400">
              <a:solidFill>
                <a:schemeClr val="tx1"/>
              </a:solidFill>
              <a:miter lim="800000"/>
              <a:headEnd/>
              <a:tailEnd/>
            </a:ln>
          </p:spPr>
          <p:txBody>
            <a:bodyPr wrap="none" anchor="ctr"/>
            <a:lstStyle/>
            <a:p>
              <a:endParaRPr lang="en-US">
                <a:latin typeface="Calibri" pitchFamily="34" charset="0"/>
              </a:endParaRPr>
            </a:p>
          </p:txBody>
        </p:sp>
        <p:sp>
          <p:nvSpPr>
            <p:cNvPr id="2102" name="Rectangle 24"/>
            <p:cNvSpPr>
              <a:spLocks noChangeArrowheads="1"/>
            </p:cNvSpPr>
            <p:nvPr/>
          </p:nvSpPr>
          <p:spPr bwMode="auto">
            <a:xfrm>
              <a:off x="1034" y="1656"/>
              <a:ext cx="242" cy="347"/>
            </a:xfrm>
            <a:prstGeom prst="rect">
              <a:avLst/>
            </a:prstGeom>
            <a:noFill/>
            <a:ln w="12700">
              <a:noFill/>
              <a:miter lim="800000"/>
              <a:headEnd/>
              <a:tailEnd/>
            </a:ln>
          </p:spPr>
          <p:txBody>
            <a:bodyPr wrap="none" lIns="91678" tIns="45005" rIns="91678" bIns="45005">
              <a:spAutoFit/>
            </a:bodyPr>
            <a:lstStyle/>
            <a:p>
              <a:pPr algn="ctr" defTabSz="901700" eaLnBrk="0" hangingPunct="0"/>
              <a:r>
                <a:rPr lang="en-US" sz="1600" dirty="0">
                  <a:latin typeface="Calibri" pitchFamily="34" charset="0"/>
                </a:rPr>
                <a:t>CP</a:t>
              </a:r>
            </a:p>
            <a:p>
              <a:pPr algn="ctr" defTabSz="901700" eaLnBrk="0" hangingPunct="0"/>
              <a:r>
                <a:rPr lang="en-US" sz="1600" dirty="0">
                  <a:latin typeface="Calibri" pitchFamily="34" charset="0"/>
                </a:rPr>
                <a:t>1</a:t>
              </a:r>
            </a:p>
          </p:txBody>
        </p:sp>
      </p:grpSp>
      <p:grpSp>
        <p:nvGrpSpPr>
          <p:cNvPr id="2078" name="Group 25"/>
          <p:cNvGrpSpPr>
            <a:grpSpLocks/>
          </p:cNvGrpSpPr>
          <p:nvPr/>
        </p:nvGrpSpPr>
        <p:grpSpPr bwMode="auto">
          <a:xfrm>
            <a:off x="3900144" y="2992436"/>
            <a:ext cx="407142" cy="689071"/>
            <a:chOff x="2354" y="1780"/>
            <a:chExt cx="246" cy="410"/>
          </a:xfrm>
        </p:grpSpPr>
        <p:sp>
          <p:nvSpPr>
            <p:cNvPr id="2099" name="AutoShape 26"/>
            <p:cNvSpPr>
              <a:spLocks noChangeArrowheads="1"/>
            </p:cNvSpPr>
            <p:nvPr/>
          </p:nvSpPr>
          <p:spPr bwMode="auto">
            <a:xfrm rot="16200000" flipH="1">
              <a:off x="2281" y="1871"/>
              <a:ext cx="392" cy="246"/>
            </a:xfrm>
            <a:prstGeom prst="homePlate">
              <a:avLst>
                <a:gd name="adj" fmla="val 53117"/>
              </a:avLst>
            </a:prstGeom>
            <a:solidFill>
              <a:srgbClr val="FFFFFF"/>
            </a:solidFill>
            <a:ln w="25400">
              <a:solidFill>
                <a:schemeClr val="tx1"/>
              </a:solidFill>
              <a:miter lim="800000"/>
              <a:headEnd/>
              <a:tailEnd/>
            </a:ln>
          </p:spPr>
          <p:txBody>
            <a:bodyPr wrap="none" anchor="ctr"/>
            <a:lstStyle/>
            <a:p>
              <a:endParaRPr lang="en-US">
                <a:latin typeface="Calibri" pitchFamily="34" charset="0"/>
              </a:endParaRPr>
            </a:p>
          </p:txBody>
        </p:sp>
        <p:sp>
          <p:nvSpPr>
            <p:cNvPr id="2100" name="Rectangle 27"/>
            <p:cNvSpPr>
              <a:spLocks noChangeArrowheads="1"/>
            </p:cNvSpPr>
            <p:nvPr/>
          </p:nvSpPr>
          <p:spPr bwMode="auto">
            <a:xfrm>
              <a:off x="2356" y="1780"/>
              <a:ext cx="242" cy="347"/>
            </a:xfrm>
            <a:prstGeom prst="rect">
              <a:avLst/>
            </a:prstGeom>
            <a:noFill/>
            <a:ln w="12700">
              <a:noFill/>
              <a:miter lim="800000"/>
              <a:headEnd/>
              <a:tailEnd/>
            </a:ln>
          </p:spPr>
          <p:txBody>
            <a:bodyPr wrap="none" lIns="91678" tIns="45005" rIns="91678" bIns="45005">
              <a:spAutoFit/>
            </a:bodyPr>
            <a:lstStyle/>
            <a:p>
              <a:pPr algn="ctr" defTabSz="901700" eaLnBrk="0" hangingPunct="0"/>
              <a:r>
                <a:rPr lang="en-US" sz="1600" dirty="0">
                  <a:latin typeface="Calibri" pitchFamily="34" charset="0"/>
                </a:rPr>
                <a:t>CP</a:t>
              </a:r>
            </a:p>
            <a:p>
              <a:pPr algn="ctr" defTabSz="901700" eaLnBrk="0" hangingPunct="0"/>
              <a:r>
                <a:rPr lang="en-US" sz="1600" dirty="0">
                  <a:latin typeface="Calibri" pitchFamily="34" charset="0"/>
                </a:rPr>
                <a:t>2</a:t>
              </a:r>
            </a:p>
          </p:txBody>
        </p:sp>
      </p:grpSp>
      <p:grpSp>
        <p:nvGrpSpPr>
          <p:cNvPr id="2079" name="Group 28"/>
          <p:cNvGrpSpPr>
            <a:grpSpLocks/>
          </p:cNvGrpSpPr>
          <p:nvPr/>
        </p:nvGrpSpPr>
        <p:grpSpPr bwMode="auto">
          <a:xfrm>
            <a:off x="6470233" y="3411539"/>
            <a:ext cx="407142" cy="687391"/>
            <a:chOff x="3906" y="2030"/>
            <a:chExt cx="246" cy="409"/>
          </a:xfrm>
        </p:grpSpPr>
        <p:sp>
          <p:nvSpPr>
            <p:cNvPr id="2097" name="AutoShape 29"/>
            <p:cNvSpPr>
              <a:spLocks noChangeArrowheads="1"/>
            </p:cNvSpPr>
            <p:nvPr/>
          </p:nvSpPr>
          <p:spPr bwMode="auto">
            <a:xfrm rot="16200000" flipH="1">
              <a:off x="3833" y="2120"/>
              <a:ext cx="392" cy="246"/>
            </a:xfrm>
            <a:prstGeom prst="homePlate">
              <a:avLst>
                <a:gd name="adj" fmla="val 53117"/>
              </a:avLst>
            </a:prstGeom>
            <a:solidFill>
              <a:srgbClr val="FFFFFF"/>
            </a:solidFill>
            <a:ln w="25400">
              <a:solidFill>
                <a:schemeClr val="tx1"/>
              </a:solidFill>
              <a:miter lim="800000"/>
              <a:headEnd/>
              <a:tailEnd/>
            </a:ln>
          </p:spPr>
          <p:txBody>
            <a:bodyPr wrap="none" anchor="ctr"/>
            <a:lstStyle/>
            <a:p>
              <a:endParaRPr lang="en-US">
                <a:latin typeface="Calibri" pitchFamily="34" charset="0"/>
              </a:endParaRPr>
            </a:p>
          </p:txBody>
        </p:sp>
        <p:sp>
          <p:nvSpPr>
            <p:cNvPr id="2098" name="Rectangle 30"/>
            <p:cNvSpPr>
              <a:spLocks noChangeArrowheads="1"/>
            </p:cNvSpPr>
            <p:nvPr/>
          </p:nvSpPr>
          <p:spPr bwMode="auto">
            <a:xfrm>
              <a:off x="3909" y="2030"/>
              <a:ext cx="242" cy="347"/>
            </a:xfrm>
            <a:prstGeom prst="rect">
              <a:avLst/>
            </a:prstGeom>
            <a:noFill/>
            <a:ln w="12700">
              <a:noFill/>
              <a:miter lim="800000"/>
              <a:headEnd/>
              <a:tailEnd/>
            </a:ln>
          </p:spPr>
          <p:txBody>
            <a:bodyPr wrap="none" lIns="91678" tIns="45005" rIns="91678" bIns="45005">
              <a:spAutoFit/>
            </a:bodyPr>
            <a:lstStyle/>
            <a:p>
              <a:pPr algn="ctr" defTabSz="901700" eaLnBrk="0" hangingPunct="0"/>
              <a:r>
                <a:rPr lang="en-US" sz="1600" dirty="0">
                  <a:latin typeface="Calibri" pitchFamily="34" charset="0"/>
                </a:rPr>
                <a:t>CP</a:t>
              </a:r>
            </a:p>
            <a:p>
              <a:pPr algn="ctr" defTabSz="901700" eaLnBrk="0" hangingPunct="0"/>
              <a:r>
                <a:rPr lang="en-US" sz="1600" dirty="0">
                  <a:latin typeface="Calibri" pitchFamily="34" charset="0"/>
                </a:rPr>
                <a:t>3</a:t>
              </a:r>
            </a:p>
          </p:txBody>
        </p:sp>
      </p:grpSp>
      <p:grpSp>
        <p:nvGrpSpPr>
          <p:cNvPr id="2080" name="Group 31"/>
          <p:cNvGrpSpPr>
            <a:grpSpLocks/>
          </p:cNvGrpSpPr>
          <p:nvPr/>
        </p:nvGrpSpPr>
        <p:grpSpPr bwMode="auto">
          <a:xfrm>
            <a:off x="731164" y="2954338"/>
            <a:ext cx="414239" cy="687387"/>
            <a:chOff x="441" y="1758"/>
            <a:chExt cx="250" cy="409"/>
          </a:xfrm>
        </p:grpSpPr>
        <p:sp>
          <p:nvSpPr>
            <p:cNvPr id="2095" name="AutoShape 32"/>
            <p:cNvSpPr>
              <a:spLocks noChangeArrowheads="1"/>
            </p:cNvSpPr>
            <p:nvPr/>
          </p:nvSpPr>
          <p:spPr bwMode="auto">
            <a:xfrm rot="16200000" flipH="1">
              <a:off x="372" y="1848"/>
              <a:ext cx="392" cy="246"/>
            </a:xfrm>
            <a:prstGeom prst="homePlate">
              <a:avLst>
                <a:gd name="adj" fmla="val 53117"/>
              </a:avLst>
            </a:prstGeom>
            <a:solidFill>
              <a:srgbClr val="FFFFFF"/>
            </a:solidFill>
            <a:ln w="25400">
              <a:solidFill>
                <a:schemeClr val="tx1"/>
              </a:solidFill>
              <a:miter lim="800000"/>
              <a:headEnd/>
              <a:tailEnd/>
            </a:ln>
          </p:spPr>
          <p:txBody>
            <a:bodyPr wrap="none" anchor="ctr"/>
            <a:lstStyle/>
            <a:p>
              <a:endParaRPr lang="en-US">
                <a:latin typeface="Calibri" pitchFamily="34" charset="0"/>
              </a:endParaRPr>
            </a:p>
          </p:txBody>
        </p:sp>
        <p:sp>
          <p:nvSpPr>
            <p:cNvPr id="2096" name="Rectangle 33"/>
            <p:cNvSpPr>
              <a:spLocks noChangeArrowheads="1"/>
            </p:cNvSpPr>
            <p:nvPr/>
          </p:nvSpPr>
          <p:spPr bwMode="auto">
            <a:xfrm>
              <a:off x="441" y="1758"/>
              <a:ext cx="247" cy="219"/>
            </a:xfrm>
            <a:prstGeom prst="rect">
              <a:avLst/>
            </a:prstGeom>
            <a:noFill/>
            <a:ln w="12700">
              <a:noFill/>
              <a:miter lim="800000"/>
              <a:headEnd/>
              <a:tailEnd/>
            </a:ln>
          </p:spPr>
          <p:txBody>
            <a:bodyPr wrap="none" lIns="91678" tIns="45005" rIns="91678" bIns="45005">
              <a:spAutoFit/>
            </a:bodyPr>
            <a:lstStyle/>
            <a:p>
              <a:pPr algn="ctr" defTabSz="901700" eaLnBrk="0" hangingPunct="0"/>
              <a:r>
                <a:rPr lang="en-US" dirty="0">
                  <a:latin typeface="Calibri" pitchFamily="34" charset="0"/>
                </a:rPr>
                <a:t>SP</a:t>
              </a:r>
            </a:p>
          </p:txBody>
        </p:sp>
      </p:grpSp>
      <p:grpSp>
        <p:nvGrpSpPr>
          <p:cNvPr id="2081" name="Group 34"/>
          <p:cNvGrpSpPr>
            <a:grpSpLocks/>
          </p:cNvGrpSpPr>
          <p:nvPr/>
        </p:nvGrpSpPr>
        <p:grpSpPr bwMode="auto">
          <a:xfrm>
            <a:off x="8203781" y="3335338"/>
            <a:ext cx="407142" cy="688975"/>
            <a:chOff x="4952" y="1984"/>
            <a:chExt cx="246" cy="410"/>
          </a:xfrm>
        </p:grpSpPr>
        <p:sp>
          <p:nvSpPr>
            <p:cNvPr id="2093" name="AutoShape 35"/>
            <p:cNvSpPr>
              <a:spLocks noChangeArrowheads="1"/>
            </p:cNvSpPr>
            <p:nvPr/>
          </p:nvSpPr>
          <p:spPr bwMode="auto">
            <a:xfrm rot="16200000" flipH="1">
              <a:off x="4879" y="2075"/>
              <a:ext cx="392" cy="246"/>
            </a:xfrm>
            <a:prstGeom prst="homePlate">
              <a:avLst>
                <a:gd name="adj" fmla="val 53117"/>
              </a:avLst>
            </a:prstGeom>
            <a:solidFill>
              <a:srgbClr val="FFFFFF"/>
            </a:solidFill>
            <a:ln w="25400">
              <a:solidFill>
                <a:schemeClr val="tx1"/>
              </a:solidFill>
              <a:miter lim="800000"/>
              <a:headEnd/>
              <a:tailEnd/>
            </a:ln>
          </p:spPr>
          <p:txBody>
            <a:bodyPr wrap="none" anchor="ctr"/>
            <a:lstStyle/>
            <a:p>
              <a:endParaRPr lang="en-US">
                <a:latin typeface="Calibri" pitchFamily="34" charset="0"/>
              </a:endParaRPr>
            </a:p>
          </p:txBody>
        </p:sp>
        <p:sp>
          <p:nvSpPr>
            <p:cNvPr id="2094" name="Rectangle 36"/>
            <p:cNvSpPr>
              <a:spLocks noChangeArrowheads="1"/>
            </p:cNvSpPr>
            <p:nvPr/>
          </p:nvSpPr>
          <p:spPr bwMode="auto">
            <a:xfrm>
              <a:off x="4954" y="1984"/>
              <a:ext cx="244" cy="201"/>
            </a:xfrm>
            <a:prstGeom prst="rect">
              <a:avLst/>
            </a:prstGeom>
            <a:noFill/>
            <a:ln w="12700">
              <a:noFill/>
              <a:miter lim="800000"/>
              <a:headEnd/>
              <a:tailEnd/>
            </a:ln>
          </p:spPr>
          <p:txBody>
            <a:bodyPr wrap="none" lIns="91678" tIns="45005" rIns="91678" bIns="45005">
              <a:spAutoFit/>
            </a:bodyPr>
            <a:lstStyle/>
            <a:p>
              <a:pPr algn="ctr" defTabSz="901700" eaLnBrk="0" hangingPunct="0"/>
              <a:r>
                <a:rPr lang="en-US" sz="1600" dirty="0">
                  <a:latin typeface="Calibri" pitchFamily="34" charset="0"/>
                </a:rPr>
                <a:t>RP</a:t>
              </a:r>
            </a:p>
          </p:txBody>
        </p:sp>
      </p:grpSp>
      <p:grpSp>
        <p:nvGrpSpPr>
          <p:cNvPr id="2082" name="Group 37"/>
          <p:cNvGrpSpPr>
            <a:grpSpLocks/>
          </p:cNvGrpSpPr>
          <p:nvPr/>
        </p:nvGrpSpPr>
        <p:grpSpPr bwMode="auto">
          <a:xfrm>
            <a:off x="4745038" y="2247900"/>
            <a:ext cx="1314450" cy="763588"/>
            <a:chOff x="2864" y="1337"/>
            <a:chExt cx="794" cy="455"/>
          </a:xfrm>
        </p:grpSpPr>
        <p:sp>
          <p:nvSpPr>
            <p:cNvPr id="2090" name="Freeform 38"/>
            <p:cNvSpPr>
              <a:spLocks/>
            </p:cNvSpPr>
            <p:nvPr/>
          </p:nvSpPr>
          <p:spPr bwMode="auto">
            <a:xfrm>
              <a:off x="2864" y="1337"/>
              <a:ext cx="794" cy="455"/>
            </a:xfrm>
            <a:custGeom>
              <a:avLst/>
              <a:gdLst>
                <a:gd name="T0" fmla="*/ 184 w 794"/>
                <a:gd name="T1" fmla="*/ 0 h 455"/>
                <a:gd name="T2" fmla="*/ 230 w 794"/>
                <a:gd name="T3" fmla="*/ 0 h 455"/>
                <a:gd name="T4" fmla="*/ 322 w 794"/>
                <a:gd name="T5" fmla="*/ 11 h 455"/>
                <a:gd name="T6" fmla="*/ 414 w 794"/>
                <a:gd name="T7" fmla="*/ 11 h 455"/>
                <a:gd name="T8" fmla="*/ 506 w 794"/>
                <a:gd name="T9" fmla="*/ 23 h 455"/>
                <a:gd name="T10" fmla="*/ 575 w 794"/>
                <a:gd name="T11" fmla="*/ 34 h 455"/>
                <a:gd name="T12" fmla="*/ 644 w 794"/>
                <a:gd name="T13" fmla="*/ 34 h 455"/>
                <a:gd name="T14" fmla="*/ 713 w 794"/>
                <a:gd name="T15" fmla="*/ 34 h 455"/>
                <a:gd name="T16" fmla="*/ 747 w 794"/>
                <a:gd name="T17" fmla="*/ 45 h 455"/>
                <a:gd name="T18" fmla="*/ 782 w 794"/>
                <a:gd name="T19" fmla="*/ 68 h 455"/>
                <a:gd name="T20" fmla="*/ 793 w 794"/>
                <a:gd name="T21" fmla="*/ 102 h 455"/>
                <a:gd name="T22" fmla="*/ 793 w 794"/>
                <a:gd name="T23" fmla="*/ 148 h 455"/>
                <a:gd name="T24" fmla="*/ 793 w 794"/>
                <a:gd name="T25" fmla="*/ 182 h 455"/>
                <a:gd name="T26" fmla="*/ 793 w 794"/>
                <a:gd name="T27" fmla="*/ 227 h 455"/>
                <a:gd name="T28" fmla="*/ 793 w 794"/>
                <a:gd name="T29" fmla="*/ 272 h 455"/>
                <a:gd name="T30" fmla="*/ 793 w 794"/>
                <a:gd name="T31" fmla="*/ 306 h 455"/>
                <a:gd name="T32" fmla="*/ 793 w 794"/>
                <a:gd name="T33" fmla="*/ 341 h 455"/>
                <a:gd name="T34" fmla="*/ 759 w 794"/>
                <a:gd name="T35" fmla="*/ 386 h 455"/>
                <a:gd name="T36" fmla="*/ 724 w 794"/>
                <a:gd name="T37" fmla="*/ 409 h 455"/>
                <a:gd name="T38" fmla="*/ 609 w 794"/>
                <a:gd name="T39" fmla="*/ 420 h 455"/>
                <a:gd name="T40" fmla="*/ 540 w 794"/>
                <a:gd name="T41" fmla="*/ 431 h 455"/>
                <a:gd name="T42" fmla="*/ 506 w 794"/>
                <a:gd name="T43" fmla="*/ 443 h 455"/>
                <a:gd name="T44" fmla="*/ 471 w 794"/>
                <a:gd name="T45" fmla="*/ 443 h 455"/>
                <a:gd name="T46" fmla="*/ 425 w 794"/>
                <a:gd name="T47" fmla="*/ 454 h 455"/>
                <a:gd name="T48" fmla="*/ 356 w 794"/>
                <a:gd name="T49" fmla="*/ 454 h 455"/>
                <a:gd name="T50" fmla="*/ 264 w 794"/>
                <a:gd name="T51" fmla="*/ 454 h 455"/>
                <a:gd name="T52" fmla="*/ 230 w 794"/>
                <a:gd name="T53" fmla="*/ 454 h 455"/>
                <a:gd name="T54" fmla="*/ 184 w 794"/>
                <a:gd name="T55" fmla="*/ 443 h 455"/>
                <a:gd name="T56" fmla="*/ 115 w 794"/>
                <a:gd name="T57" fmla="*/ 420 h 455"/>
                <a:gd name="T58" fmla="*/ 46 w 794"/>
                <a:gd name="T59" fmla="*/ 397 h 455"/>
                <a:gd name="T60" fmla="*/ 11 w 794"/>
                <a:gd name="T61" fmla="*/ 363 h 455"/>
                <a:gd name="T62" fmla="*/ 11 w 794"/>
                <a:gd name="T63" fmla="*/ 329 h 455"/>
                <a:gd name="T64" fmla="*/ 0 w 794"/>
                <a:gd name="T65" fmla="*/ 284 h 455"/>
                <a:gd name="T66" fmla="*/ 0 w 794"/>
                <a:gd name="T67" fmla="*/ 250 h 455"/>
                <a:gd name="T68" fmla="*/ 0 w 794"/>
                <a:gd name="T69" fmla="*/ 216 h 455"/>
                <a:gd name="T70" fmla="*/ 23 w 794"/>
                <a:gd name="T71" fmla="*/ 182 h 455"/>
                <a:gd name="T72" fmla="*/ 57 w 794"/>
                <a:gd name="T73" fmla="*/ 148 h 455"/>
                <a:gd name="T74" fmla="*/ 92 w 794"/>
                <a:gd name="T75" fmla="*/ 114 h 455"/>
                <a:gd name="T76" fmla="*/ 115 w 794"/>
                <a:gd name="T77" fmla="*/ 79 h 455"/>
                <a:gd name="T78" fmla="*/ 138 w 794"/>
                <a:gd name="T79" fmla="*/ 45 h 455"/>
                <a:gd name="T80" fmla="*/ 161 w 794"/>
                <a:gd name="T81" fmla="*/ 11 h 455"/>
                <a:gd name="T82" fmla="*/ 184 w 794"/>
                <a:gd name="T83" fmla="*/ 0 h 4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94"/>
                <a:gd name="T127" fmla="*/ 0 h 455"/>
                <a:gd name="T128" fmla="*/ 794 w 794"/>
                <a:gd name="T129" fmla="*/ 455 h 4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94" h="455">
                  <a:moveTo>
                    <a:pt x="184" y="0"/>
                  </a:moveTo>
                  <a:lnTo>
                    <a:pt x="230" y="0"/>
                  </a:lnTo>
                  <a:lnTo>
                    <a:pt x="322" y="11"/>
                  </a:lnTo>
                  <a:lnTo>
                    <a:pt x="414" y="11"/>
                  </a:lnTo>
                  <a:lnTo>
                    <a:pt x="506" y="23"/>
                  </a:lnTo>
                  <a:lnTo>
                    <a:pt x="575" y="34"/>
                  </a:lnTo>
                  <a:lnTo>
                    <a:pt x="644" y="34"/>
                  </a:lnTo>
                  <a:lnTo>
                    <a:pt x="713" y="34"/>
                  </a:lnTo>
                  <a:lnTo>
                    <a:pt x="747" y="45"/>
                  </a:lnTo>
                  <a:lnTo>
                    <a:pt x="782" y="68"/>
                  </a:lnTo>
                  <a:lnTo>
                    <a:pt x="793" y="102"/>
                  </a:lnTo>
                  <a:lnTo>
                    <a:pt x="793" y="148"/>
                  </a:lnTo>
                  <a:lnTo>
                    <a:pt x="793" y="182"/>
                  </a:lnTo>
                  <a:lnTo>
                    <a:pt x="793" y="227"/>
                  </a:lnTo>
                  <a:lnTo>
                    <a:pt x="793" y="272"/>
                  </a:lnTo>
                  <a:lnTo>
                    <a:pt x="793" y="306"/>
                  </a:lnTo>
                  <a:lnTo>
                    <a:pt x="793" y="341"/>
                  </a:lnTo>
                  <a:lnTo>
                    <a:pt x="759" y="386"/>
                  </a:lnTo>
                  <a:lnTo>
                    <a:pt x="724" y="409"/>
                  </a:lnTo>
                  <a:lnTo>
                    <a:pt x="609" y="420"/>
                  </a:lnTo>
                  <a:lnTo>
                    <a:pt x="540" y="431"/>
                  </a:lnTo>
                  <a:lnTo>
                    <a:pt x="506" y="443"/>
                  </a:lnTo>
                  <a:lnTo>
                    <a:pt x="471" y="443"/>
                  </a:lnTo>
                  <a:lnTo>
                    <a:pt x="425" y="454"/>
                  </a:lnTo>
                  <a:lnTo>
                    <a:pt x="356" y="454"/>
                  </a:lnTo>
                  <a:lnTo>
                    <a:pt x="264" y="454"/>
                  </a:lnTo>
                  <a:lnTo>
                    <a:pt x="230" y="454"/>
                  </a:lnTo>
                  <a:lnTo>
                    <a:pt x="184" y="443"/>
                  </a:lnTo>
                  <a:lnTo>
                    <a:pt x="115" y="420"/>
                  </a:lnTo>
                  <a:lnTo>
                    <a:pt x="46" y="397"/>
                  </a:lnTo>
                  <a:lnTo>
                    <a:pt x="11" y="363"/>
                  </a:lnTo>
                  <a:lnTo>
                    <a:pt x="11" y="329"/>
                  </a:lnTo>
                  <a:lnTo>
                    <a:pt x="0" y="284"/>
                  </a:lnTo>
                  <a:lnTo>
                    <a:pt x="0" y="250"/>
                  </a:lnTo>
                  <a:lnTo>
                    <a:pt x="0" y="216"/>
                  </a:lnTo>
                  <a:lnTo>
                    <a:pt x="23" y="182"/>
                  </a:lnTo>
                  <a:lnTo>
                    <a:pt x="57" y="148"/>
                  </a:lnTo>
                  <a:lnTo>
                    <a:pt x="92" y="114"/>
                  </a:lnTo>
                  <a:lnTo>
                    <a:pt x="115" y="79"/>
                  </a:lnTo>
                  <a:lnTo>
                    <a:pt x="138" y="45"/>
                  </a:lnTo>
                  <a:lnTo>
                    <a:pt x="161" y="11"/>
                  </a:lnTo>
                  <a:lnTo>
                    <a:pt x="184" y="0"/>
                  </a:lnTo>
                </a:path>
              </a:pathLst>
            </a:custGeom>
            <a:noFill/>
            <a:ln w="25400" cap="rnd" cmpd="sng">
              <a:solidFill>
                <a:schemeClr val="tx1"/>
              </a:solidFill>
              <a:prstDash val="solid"/>
              <a:round/>
              <a:headEnd type="none" w="med" len="med"/>
              <a:tailEnd type="none" w="med" len="med"/>
            </a:ln>
          </p:spPr>
          <p:txBody>
            <a:bodyPr/>
            <a:lstStyle/>
            <a:p>
              <a:endParaRPr lang="en-US"/>
            </a:p>
          </p:txBody>
        </p:sp>
        <p:sp>
          <p:nvSpPr>
            <p:cNvPr id="2091" name="Freeform 39"/>
            <p:cNvSpPr>
              <a:spLocks/>
            </p:cNvSpPr>
            <p:nvPr/>
          </p:nvSpPr>
          <p:spPr bwMode="auto">
            <a:xfrm>
              <a:off x="2967" y="1405"/>
              <a:ext cx="634" cy="319"/>
            </a:xfrm>
            <a:custGeom>
              <a:avLst/>
              <a:gdLst>
                <a:gd name="T0" fmla="*/ 147 w 634"/>
                <a:gd name="T1" fmla="*/ 0 h 319"/>
                <a:gd name="T2" fmla="*/ 183 w 634"/>
                <a:gd name="T3" fmla="*/ 0 h 319"/>
                <a:gd name="T4" fmla="*/ 257 w 634"/>
                <a:gd name="T5" fmla="*/ 8 h 319"/>
                <a:gd name="T6" fmla="*/ 330 w 634"/>
                <a:gd name="T7" fmla="*/ 8 h 319"/>
                <a:gd name="T8" fmla="*/ 404 w 634"/>
                <a:gd name="T9" fmla="*/ 16 h 319"/>
                <a:gd name="T10" fmla="*/ 459 w 634"/>
                <a:gd name="T11" fmla="*/ 24 h 319"/>
                <a:gd name="T12" fmla="*/ 514 w 634"/>
                <a:gd name="T13" fmla="*/ 24 h 319"/>
                <a:gd name="T14" fmla="*/ 569 w 634"/>
                <a:gd name="T15" fmla="*/ 24 h 319"/>
                <a:gd name="T16" fmla="*/ 596 w 634"/>
                <a:gd name="T17" fmla="*/ 32 h 319"/>
                <a:gd name="T18" fmla="*/ 624 w 634"/>
                <a:gd name="T19" fmla="*/ 48 h 319"/>
                <a:gd name="T20" fmla="*/ 633 w 634"/>
                <a:gd name="T21" fmla="*/ 72 h 319"/>
                <a:gd name="T22" fmla="*/ 633 w 634"/>
                <a:gd name="T23" fmla="*/ 103 h 319"/>
                <a:gd name="T24" fmla="*/ 633 w 634"/>
                <a:gd name="T25" fmla="*/ 127 h 319"/>
                <a:gd name="T26" fmla="*/ 633 w 634"/>
                <a:gd name="T27" fmla="*/ 159 h 319"/>
                <a:gd name="T28" fmla="*/ 633 w 634"/>
                <a:gd name="T29" fmla="*/ 191 h 319"/>
                <a:gd name="T30" fmla="*/ 633 w 634"/>
                <a:gd name="T31" fmla="*/ 215 h 319"/>
                <a:gd name="T32" fmla="*/ 633 w 634"/>
                <a:gd name="T33" fmla="*/ 239 h 319"/>
                <a:gd name="T34" fmla="*/ 605 w 634"/>
                <a:gd name="T35" fmla="*/ 270 h 319"/>
                <a:gd name="T36" fmla="*/ 578 w 634"/>
                <a:gd name="T37" fmla="*/ 286 h 319"/>
                <a:gd name="T38" fmla="*/ 486 w 634"/>
                <a:gd name="T39" fmla="*/ 294 h 319"/>
                <a:gd name="T40" fmla="*/ 431 w 634"/>
                <a:gd name="T41" fmla="*/ 302 h 319"/>
                <a:gd name="T42" fmla="*/ 404 w 634"/>
                <a:gd name="T43" fmla="*/ 310 h 319"/>
                <a:gd name="T44" fmla="*/ 376 w 634"/>
                <a:gd name="T45" fmla="*/ 310 h 319"/>
                <a:gd name="T46" fmla="*/ 339 w 634"/>
                <a:gd name="T47" fmla="*/ 318 h 319"/>
                <a:gd name="T48" fmla="*/ 284 w 634"/>
                <a:gd name="T49" fmla="*/ 318 h 319"/>
                <a:gd name="T50" fmla="*/ 211 w 634"/>
                <a:gd name="T51" fmla="*/ 318 h 319"/>
                <a:gd name="T52" fmla="*/ 183 w 634"/>
                <a:gd name="T53" fmla="*/ 318 h 319"/>
                <a:gd name="T54" fmla="*/ 147 w 634"/>
                <a:gd name="T55" fmla="*/ 310 h 319"/>
                <a:gd name="T56" fmla="*/ 92 w 634"/>
                <a:gd name="T57" fmla="*/ 294 h 319"/>
                <a:gd name="T58" fmla="*/ 37 w 634"/>
                <a:gd name="T59" fmla="*/ 278 h 319"/>
                <a:gd name="T60" fmla="*/ 9 w 634"/>
                <a:gd name="T61" fmla="*/ 254 h 319"/>
                <a:gd name="T62" fmla="*/ 9 w 634"/>
                <a:gd name="T63" fmla="*/ 231 h 319"/>
                <a:gd name="T64" fmla="*/ 0 w 634"/>
                <a:gd name="T65" fmla="*/ 199 h 319"/>
                <a:gd name="T66" fmla="*/ 0 w 634"/>
                <a:gd name="T67" fmla="*/ 175 h 319"/>
                <a:gd name="T68" fmla="*/ 0 w 634"/>
                <a:gd name="T69" fmla="*/ 151 h 319"/>
                <a:gd name="T70" fmla="*/ 18 w 634"/>
                <a:gd name="T71" fmla="*/ 127 h 319"/>
                <a:gd name="T72" fmla="*/ 46 w 634"/>
                <a:gd name="T73" fmla="*/ 103 h 319"/>
                <a:gd name="T74" fmla="*/ 73 w 634"/>
                <a:gd name="T75" fmla="*/ 80 h 319"/>
                <a:gd name="T76" fmla="*/ 92 w 634"/>
                <a:gd name="T77" fmla="*/ 56 h 319"/>
                <a:gd name="T78" fmla="*/ 110 w 634"/>
                <a:gd name="T79" fmla="*/ 32 h 319"/>
                <a:gd name="T80" fmla="*/ 128 w 634"/>
                <a:gd name="T81" fmla="*/ 8 h 319"/>
                <a:gd name="T82" fmla="*/ 147 w 634"/>
                <a:gd name="T83" fmla="*/ 0 h 3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4"/>
                <a:gd name="T127" fmla="*/ 0 h 319"/>
                <a:gd name="T128" fmla="*/ 634 w 634"/>
                <a:gd name="T129" fmla="*/ 319 h 3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4" h="319">
                  <a:moveTo>
                    <a:pt x="147" y="0"/>
                  </a:moveTo>
                  <a:lnTo>
                    <a:pt x="183" y="0"/>
                  </a:lnTo>
                  <a:lnTo>
                    <a:pt x="257" y="8"/>
                  </a:lnTo>
                  <a:lnTo>
                    <a:pt x="330" y="8"/>
                  </a:lnTo>
                  <a:lnTo>
                    <a:pt x="404" y="16"/>
                  </a:lnTo>
                  <a:lnTo>
                    <a:pt x="459" y="24"/>
                  </a:lnTo>
                  <a:lnTo>
                    <a:pt x="514" y="24"/>
                  </a:lnTo>
                  <a:lnTo>
                    <a:pt x="569" y="24"/>
                  </a:lnTo>
                  <a:lnTo>
                    <a:pt x="596" y="32"/>
                  </a:lnTo>
                  <a:lnTo>
                    <a:pt x="624" y="48"/>
                  </a:lnTo>
                  <a:lnTo>
                    <a:pt x="633" y="72"/>
                  </a:lnTo>
                  <a:lnTo>
                    <a:pt x="633" y="103"/>
                  </a:lnTo>
                  <a:lnTo>
                    <a:pt x="633" y="127"/>
                  </a:lnTo>
                  <a:lnTo>
                    <a:pt x="633" y="159"/>
                  </a:lnTo>
                  <a:lnTo>
                    <a:pt x="633" y="191"/>
                  </a:lnTo>
                  <a:lnTo>
                    <a:pt x="633" y="215"/>
                  </a:lnTo>
                  <a:lnTo>
                    <a:pt x="633" y="239"/>
                  </a:lnTo>
                  <a:lnTo>
                    <a:pt x="605" y="270"/>
                  </a:lnTo>
                  <a:lnTo>
                    <a:pt x="578" y="286"/>
                  </a:lnTo>
                  <a:lnTo>
                    <a:pt x="486" y="294"/>
                  </a:lnTo>
                  <a:lnTo>
                    <a:pt x="431" y="302"/>
                  </a:lnTo>
                  <a:lnTo>
                    <a:pt x="404" y="310"/>
                  </a:lnTo>
                  <a:lnTo>
                    <a:pt x="376" y="310"/>
                  </a:lnTo>
                  <a:lnTo>
                    <a:pt x="339" y="318"/>
                  </a:lnTo>
                  <a:lnTo>
                    <a:pt x="284" y="318"/>
                  </a:lnTo>
                  <a:lnTo>
                    <a:pt x="211" y="318"/>
                  </a:lnTo>
                  <a:lnTo>
                    <a:pt x="183" y="318"/>
                  </a:lnTo>
                  <a:lnTo>
                    <a:pt x="147" y="310"/>
                  </a:lnTo>
                  <a:lnTo>
                    <a:pt x="92" y="294"/>
                  </a:lnTo>
                  <a:lnTo>
                    <a:pt x="37" y="278"/>
                  </a:lnTo>
                  <a:lnTo>
                    <a:pt x="9" y="254"/>
                  </a:lnTo>
                  <a:lnTo>
                    <a:pt x="9" y="231"/>
                  </a:lnTo>
                  <a:lnTo>
                    <a:pt x="0" y="199"/>
                  </a:lnTo>
                  <a:lnTo>
                    <a:pt x="0" y="175"/>
                  </a:lnTo>
                  <a:lnTo>
                    <a:pt x="0" y="151"/>
                  </a:lnTo>
                  <a:lnTo>
                    <a:pt x="18" y="127"/>
                  </a:lnTo>
                  <a:lnTo>
                    <a:pt x="46" y="103"/>
                  </a:lnTo>
                  <a:lnTo>
                    <a:pt x="73" y="80"/>
                  </a:lnTo>
                  <a:lnTo>
                    <a:pt x="92" y="56"/>
                  </a:lnTo>
                  <a:lnTo>
                    <a:pt x="110" y="32"/>
                  </a:lnTo>
                  <a:lnTo>
                    <a:pt x="128" y="8"/>
                  </a:lnTo>
                  <a:lnTo>
                    <a:pt x="147" y="0"/>
                  </a:lnTo>
                </a:path>
              </a:pathLst>
            </a:custGeom>
            <a:noFill/>
            <a:ln w="25400" cap="rnd" cmpd="sng">
              <a:solidFill>
                <a:schemeClr val="tx1"/>
              </a:solidFill>
              <a:prstDash val="solid"/>
              <a:round/>
              <a:headEnd type="none" w="med" len="med"/>
              <a:tailEnd type="none" w="med" len="med"/>
            </a:ln>
          </p:spPr>
          <p:txBody>
            <a:bodyPr/>
            <a:lstStyle/>
            <a:p>
              <a:endParaRPr lang="en-US"/>
            </a:p>
          </p:txBody>
        </p:sp>
        <p:sp>
          <p:nvSpPr>
            <p:cNvPr id="2092" name="Freeform 40"/>
            <p:cNvSpPr>
              <a:spLocks/>
            </p:cNvSpPr>
            <p:nvPr/>
          </p:nvSpPr>
          <p:spPr bwMode="auto">
            <a:xfrm>
              <a:off x="2979" y="1473"/>
              <a:ext cx="530" cy="171"/>
            </a:xfrm>
            <a:custGeom>
              <a:avLst/>
              <a:gdLst>
                <a:gd name="T0" fmla="*/ 123 w 530"/>
                <a:gd name="T1" fmla="*/ 0 h 171"/>
                <a:gd name="T2" fmla="*/ 153 w 530"/>
                <a:gd name="T3" fmla="*/ 0 h 171"/>
                <a:gd name="T4" fmla="*/ 215 w 530"/>
                <a:gd name="T5" fmla="*/ 4 h 171"/>
                <a:gd name="T6" fmla="*/ 276 w 530"/>
                <a:gd name="T7" fmla="*/ 4 h 171"/>
                <a:gd name="T8" fmla="*/ 337 w 530"/>
                <a:gd name="T9" fmla="*/ 9 h 171"/>
                <a:gd name="T10" fmla="*/ 383 w 530"/>
                <a:gd name="T11" fmla="*/ 13 h 171"/>
                <a:gd name="T12" fmla="*/ 429 w 530"/>
                <a:gd name="T13" fmla="*/ 13 h 171"/>
                <a:gd name="T14" fmla="*/ 475 w 530"/>
                <a:gd name="T15" fmla="*/ 13 h 171"/>
                <a:gd name="T16" fmla="*/ 498 w 530"/>
                <a:gd name="T17" fmla="*/ 17 h 171"/>
                <a:gd name="T18" fmla="*/ 521 w 530"/>
                <a:gd name="T19" fmla="*/ 26 h 171"/>
                <a:gd name="T20" fmla="*/ 529 w 530"/>
                <a:gd name="T21" fmla="*/ 38 h 171"/>
                <a:gd name="T22" fmla="*/ 529 w 530"/>
                <a:gd name="T23" fmla="*/ 55 h 171"/>
                <a:gd name="T24" fmla="*/ 529 w 530"/>
                <a:gd name="T25" fmla="*/ 68 h 171"/>
                <a:gd name="T26" fmla="*/ 529 w 530"/>
                <a:gd name="T27" fmla="*/ 85 h 171"/>
                <a:gd name="T28" fmla="*/ 529 w 530"/>
                <a:gd name="T29" fmla="*/ 102 h 171"/>
                <a:gd name="T30" fmla="*/ 529 w 530"/>
                <a:gd name="T31" fmla="*/ 115 h 171"/>
                <a:gd name="T32" fmla="*/ 529 w 530"/>
                <a:gd name="T33" fmla="*/ 128 h 171"/>
                <a:gd name="T34" fmla="*/ 506 w 530"/>
                <a:gd name="T35" fmla="*/ 145 h 171"/>
                <a:gd name="T36" fmla="*/ 483 w 530"/>
                <a:gd name="T37" fmla="*/ 153 h 171"/>
                <a:gd name="T38" fmla="*/ 406 w 530"/>
                <a:gd name="T39" fmla="*/ 157 h 171"/>
                <a:gd name="T40" fmla="*/ 360 w 530"/>
                <a:gd name="T41" fmla="*/ 162 h 171"/>
                <a:gd name="T42" fmla="*/ 337 w 530"/>
                <a:gd name="T43" fmla="*/ 166 h 171"/>
                <a:gd name="T44" fmla="*/ 314 w 530"/>
                <a:gd name="T45" fmla="*/ 166 h 171"/>
                <a:gd name="T46" fmla="*/ 284 w 530"/>
                <a:gd name="T47" fmla="*/ 170 h 171"/>
                <a:gd name="T48" fmla="*/ 238 w 530"/>
                <a:gd name="T49" fmla="*/ 170 h 171"/>
                <a:gd name="T50" fmla="*/ 176 w 530"/>
                <a:gd name="T51" fmla="*/ 170 h 171"/>
                <a:gd name="T52" fmla="*/ 153 w 530"/>
                <a:gd name="T53" fmla="*/ 170 h 171"/>
                <a:gd name="T54" fmla="*/ 123 w 530"/>
                <a:gd name="T55" fmla="*/ 166 h 171"/>
                <a:gd name="T56" fmla="*/ 77 w 530"/>
                <a:gd name="T57" fmla="*/ 157 h 171"/>
                <a:gd name="T58" fmla="*/ 31 w 530"/>
                <a:gd name="T59" fmla="*/ 149 h 171"/>
                <a:gd name="T60" fmla="*/ 8 w 530"/>
                <a:gd name="T61" fmla="*/ 136 h 171"/>
                <a:gd name="T62" fmla="*/ 8 w 530"/>
                <a:gd name="T63" fmla="*/ 123 h 171"/>
                <a:gd name="T64" fmla="*/ 0 w 530"/>
                <a:gd name="T65" fmla="*/ 106 h 171"/>
                <a:gd name="T66" fmla="*/ 0 w 530"/>
                <a:gd name="T67" fmla="*/ 94 h 171"/>
                <a:gd name="T68" fmla="*/ 0 w 530"/>
                <a:gd name="T69" fmla="*/ 81 h 171"/>
                <a:gd name="T70" fmla="*/ 15 w 530"/>
                <a:gd name="T71" fmla="*/ 68 h 171"/>
                <a:gd name="T72" fmla="*/ 38 w 530"/>
                <a:gd name="T73" fmla="*/ 55 h 171"/>
                <a:gd name="T74" fmla="*/ 61 w 530"/>
                <a:gd name="T75" fmla="*/ 43 h 171"/>
                <a:gd name="T76" fmla="*/ 77 w 530"/>
                <a:gd name="T77" fmla="*/ 30 h 171"/>
                <a:gd name="T78" fmla="*/ 92 w 530"/>
                <a:gd name="T79" fmla="*/ 17 h 171"/>
                <a:gd name="T80" fmla="*/ 107 w 530"/>
                <a:gd name="T81" fmla="*/ 4 h 171"/>
                <a:gd name="T82" fmla="*/ 123 w 530"/>
                <a:gd name="T83" fmla="*/ 0 h 1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0"/>
                <a:gd name="T127" fmla="*/ 0 h 171"/>
                <a:gd name="T128" fmla="*/ 530 w 530"/>
                <a:gd name="T129" fmla="*/ 171 h 1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0" h="171">
                  <a:moveTo>
                    <a:pt x="123" y="0"/>
                  </a:moveTo>
                  <a:lnTo>
                    <a:pt x="153" y="0"/>
                  </a:lnTo>
                  <a:lnTo>
                    <a:pt x="215" y="4"/>
                  </a:lnTo>
                  <a:lnTo>
                    <a:pt x="276" y="4"/>
                  </a:lnTo>
                  <a:lnTo>
                    <a:pt x="337" y="9"/>
                  </a:lnTo>
                  <a:lnTo>
                    <a:pt x="383" y="13"/>
                  </a:lnTo>
                  <a:lnTo>
                    <a:pt x="429" y="13"/>
                  </a:lnTo>
                  <a:lnTo>
                    <a:pt x="475" y="13"/>
                  </a:lnTo>
                  <a:lnTo>
                    <a:pt x="498" y="17"/>
                  </a:lnTo>
                  <a:lnTo>
                    <a:pt x="521" y="26"/>
                  </a:lnTo>
                  <a:lnTo>
                    <a:pt x="529" y="38"/>
                  </a:lnTo>
                  <a:lnTo>
                    <a:pt x="529" y="55"/>
                  </a:lnTo>
                  <a:lnTo>
                    <a:pt x="529" y="68"/>
                  </a:lnTo>
                  <a:lnTo>
                    <a:pt x="529" y="85"/>
                  </a:lnTo>
                  <a:lnTo>
                    <a:pt x="529" y="102"/>
                  </a:lnTo>
                  <a:lnTo>
                    <a:pt x="529" y="115"/>
                  </a:lnTo>
                  <a:lnTo>
                    <a:pt x="529" y="128"/>
                  </a:lnTo>
                  <a:lnTo>
                    <a:pt x="506" y="145"/>
                  </a:lnTo>
                  <a:lnTo>
                    <a:pt x="483" y="153"/>
                  </a:lnTo>
                  <a:lnTo>
                    <a:pt x="406" y="157"/>
                  </a:lnTo>
                  <a:lnTo>
                    <a:pt x="360" y="162"/>
                  </a:lnTo>
                  <a:lnTo>
                    <a:pt x="337" y="166"/>
                  </a:lnTo>
                  <a:lnTo>
                    <a:pt x="314" y="166"/>
                  </a:lnTo>
                  <a:lnTo>
                    <a:pt x="284" y="170"/>
                  </a:lnTo>
                  <a:lnTo>
                    <a:pt x="238" y="170"/>
                  </a:lnTo>
                  <a:lnTo>
                    <a:pt x="176" y="170"/>
                  </a:lnTo>
                  <a:lnTo>
                    <a:pt x="153" y="170"/>
                  </a:lnTo>
                  <a:lnTo>
                    <a:pt x="123" y="166"/>
                  </a:lnTo>
                  <a:lnTo>
                    <a:pt x="77" y="157"/>
                  </a:lnTo>
                  <a:lnTo>
                    <a:pt x="31" y="149"/>
                  </a:lnTo>
                  <a:lnTo>
                    <a:pt x="8" y="136"/>
                  </a:lnTo>
                  <a:lnTo>
                    <a:pt x="8" y="123"/>
                  </a:lnTo>
                  <a:lnTo>
                    <a:pt x="0" y="106"/>
                  </a:lnTo>
                  <a:lnTo>
                    <a:pt x="0" y="94"/>
                  </a:lnTo>
                  <a:lnTo>
                    <a:pt x="0" y="81"/>
                  </a:lnTo>
                  <a:lnTo>
                    <a:pt x="15" y="68"/>
                  </a:lnTo>
                  <a:lnTo>
                    <a:pt x="38" y="55"/>
                  </a:lnTo>
                  <a:lnTo>
                    <a:pt x="61" y="43"/>
                  </a:lnTo>
                  <a:lnTo>
                    <a:pt x="77" y="30"/>
                  </a:lnTo>
                  <a:lnTo>
                    <a:pt x="92" y="17"/>
                  </a:lnTo>
                  <a:lnTo>
                    <a:pt x="107" y="4"/>
                  </a:lnTo>
                  <a:lnTo>
                    <a:pt x="123" y="0"/>
                  </a:lnTo>
                </a:path>
              </a:pathLst>
            </a:custGeom>
            <a:noFill/>
            <a:ln w="25400" cap="rnd" cmpd="sng">
              <a:solidFill>
                <a:schemeClr val="tx1"/>
              </a:solidFill>
              <a:prstDash val="solid"/>
              <a:round/>
              <a:headEnd type="none" w="med" len="med"/>
              <a:tailEnd type="none" w="med" len="med"/>
            </a:ln>
          </p:spPr>
          <p:txBody>
            <a:bodyPr/>
            <a:lstStyle/>
            <a:p>
              <a:endParaRPr lang="en-US"/>
            </a:p>
          </p:txBody>
        </p:sp>
      </p:grpSp>
      <p:grpSp>
        <p:nvGrpSpPr>
          <p:cNvPr id="2083" name="Group 41"/>
          <p:cNvGrpSpPr>
            <a:grpSpLocks/>
          </p:cNvGrpSpPr>
          <p:nvPr/>
        </p:nvGrpSpPr>
        <p:grpSpPr bwMode="auto">
          <a:xfrm>
            <a:off x="6345238" y="4953000"/>
            <a:ext cx="2038350" cy="630238"/>
            <a:chOff x="3830" y="2947"/>
            <a:chExt cx="1231" cy="375"/>
          </a:xfrm>
        </p:grpSpPr>
        <p:sp>
          <p:nvSpPr>
            <p:cNvPr id="2087" name="Freeform 42"/>
            <p:cNvSpPr>
              <a:spLocks/>
            </p:cNvSpPr>
            <p:nvPr/>
          </p:nvSpPr>
          <p:spPr bwMode="auto">
            <a:xfrm>
              <a:off x="3830" y="2947"/>
              <a:ext cx="1231" cy="375"/>
            </a:xfrm>
            <a:custGeom>
              <a:avLst/>
              <a:gdLst>
                <a:gd name="T0" fmla="*/ 285 w 1231"/>
                <a:gd name="T1" fmla="*/ 0 h 375"/>
                <a:gd name="T2" fmla="*/ 357 w 1231"/>
                <a:gd name="T3" fmla="*/ 0 h 375"/>
                <a:gd name="T4" fmla="*/ 499 w 1231"/>
                <a:gd name="T5" fmla="*/ 9 h 375"/>
                <a:gd name="T6" fmla="*/ 642 w 1231"/>
                <a:gd name="T7" fmla="*/ 9 h 375"/>
                <a:gd name="T8" fmla="*/ 784 w 1231"/>
                <a:gd name="T9" fmla="*/ 19 h 375"/>
                <a:gd name="T10" fmla="*/ 891 w 1231"/>
                <a:gd name="T11" fmla="*/ 28 h 375"/>
                <a:gd name="T12" fmla="*/ 998 w 1231"/>
                <a:gd name="T13" fmla="*/ 28 h 375"/>
                <a:gd name="T14" fmla="*/ 1105 w 1231"/>
                <a:gd name="T15" fmla="*/ 28 h 375"/>
                <a:gd name="T16" fmla="*/ 1159 w 1231"/>
                <a:gd name="T17" fmla="*/ 37 h 375"/>
                <a:gd name="T18" fmla="*/ 1212 w 1231"/>
                <a:gd name="T19" fmla="*/ 56 h 375"/>
                <a:gd name="T20" fmla="*/ 1230 w 1231"/>
                <a:gd name="T21" fmla="*/ 84 h 375"/>
                <a:gd name="T22" fmla="*/ 1230 w 1231"/>
                <a:gd name="T23" fmla="*/ 122 h 375"/>
                <a:gd name="T24" fmla="*/ 1230 w 1231"/>
                <a:gd name="T25" fmla="*/ 150 h 375"/>
                <a:gd name="T26" fmla="*/ 1230 w 1231"/>
                <a:gd name="T27" fmla="*/ 187 h 375"/>
                <a:gd name="T28" fmla="*/ 1230 w 1231"/>
                <a:gd name="T29" fmla="*/ 224 h 375"/>
                <a:gd name="T30" fmla="*/ 1230 w 1231"/>
                <a:gd name="T31" fmla="*/ 252 h 375"/>
                <a:gd name="T32" fmla="*/ 1230 w 1231"/>
                <a:gd name="T33" fmla="*/ 281 h 375"/>
                <a:gd name="T34" fmla="*/ 1177 w 1231"/>
                <a:gd name="T35" fmla="*/ 318 h 375"/>
                <a:gd name="T36" fmla="*/ 1123 w 1231"/>
                <a:gd name="T37" fmla="*/ 337 h 375"/>
                <a:gd name="T38" fmla="*/ 945 w 1231"/>
                <a:gd name="T39" fmla="*/ 346 h 375"/>
                <a:gd name="T40" fmla="*/ 838 w 1231"/>
                <a:gd name="T41" fmla="*/ 355 h 375"/>
                <a:gd name="T42" fmla="*/ 784 w 1231"/>
                <a:gd name="T43" fmla="*/ 365 h 375"/>
                <a:gd name="T44" fmla="*/ 731 w 1231"/>
                <a:gd name="T45" fmla="*/ 365 h 375"/>
                <a:gd name="T46" fmla="*/ 660 w 1231"/>
                <a:gd name="T47" fmla="*/ 374 h 375"/>
                <a:gd name="T48" fmla="*/ 553 w 1231"/>
                <a:gd name="T49" fmla="*/ 374 h 375"/>
                <a:gd name="T50" fmla="*/ 410 w 1231"/>
                <a:gd name="T51" fmla="*/ 374 h 375"/>
                <a:gd name="T52" fmla="*/ 357 w 1231"/>
                <a:gd name="T53" fmla="*/ 374 h 375"/>
                <a:gd name="T54" fmla="*/ 285 w 1231"/>
                <a:gd name="T55" fmla="*/ 365 h 375"/>
                <a:gd name="T56" fmla="*/ 178 w 1231"/>
                <a:gd name="T57" fmla="*/ 346 h 375"/>
                <a:gd name="T58" fmla="*/ 71 w 1231"/>
                <a:gd name="T59" fmla="*/ 327 h 375"/>
                <a:gd name="T60" fmla="*/ 18 w 1231"/>
                <a:gd name="T61" fmla="*/ 299 h 375"/>
                <a:gd name="T62" fmla="*/ 18 w 1231"/>
                <a:gd name="T63" fmla="*/ 271 h 375"/>
                <a:gd name="T64" fmla="*/ 0 w 1231"/>
                <a:gd name="T65" fmla="*/ 234 h 375"/>
                <a:gd name="T66" fmla="*/ 0 w 1231"/>
                <a:gd name="T67" fmla="*/ 206 h 375"/>
                <a:gd name="T68" fmla="*/ 0 w 1231"/>
                <a:gd name="T69" fmla="*/ 178 h 375"/>
                <a:gd name="T70" fmla="*/ 36 w 1231"/>
                <a:gd name="T71" fmla="*/ 150 h 375"/>
                <a:gd name="T72" fmla="*/ 89 w 1231"/>
                <a:gd name="T73" fmla="*/ 122 h 375"/>
                <a:gd name="T74" fmla="*/ 143 w 1231"/>
                <a:gd name="T75" fmla="*/ 94 h 375"/>
                <a:gd name="T76" fmla="*/ 178 w 1231"/>
                <a:gd name="T77" fmla="*/ 65 h 375"/>
                <a:gd name="T78" fmla="*/ 214 w 1231"/>
                <a:gd name="T79" fmla="*/ 37 h 375"/>
                <a:gd name="T80" fmla="*/ 250 w 1231"/>
                <a:gd name="T81" fmla="*/ 9 h 375"/>
                <a:gd name="T82" fmla="*/ 285 w 1231"/>
                <a:gd name="T83" fmla="*/ 0 h 3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31"/>
                <a:gd name="T127" fmla="*/ 0 h 375"/>
                <a:gd name="T128" fmla="*/ 1231 w 1231"/>
                <a:gd name="T129" fmla="*/ 375 h 3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31" h="375">
                  <a:moveTo>
                    <a:pt x="285" y="0"/>
                  </a:moveTo>
                  <a:lnTo>
                    <a:pt x="357" y="0"/>
                  </a:lnTo>
                  <a:lnTo>
                    <a:pt x="499" y="9"/>
                  </a:lnTo>
                  <a:lnTo>
                    <a:pt x="642" y="9"/>
                  </a:lnTo>
                  <a:lnTo>
                    <a:pt x="784" y="19"/>
                  </a:lnTo>
                  <a:lnTo>
                    <a:pt x="891" y="28"/>
                  </a:lnTo>
                  <a:lnTo>
                    <a:pt x="998" y="28"/>
                  </a:lnTo>
                  <a:lnTo>
                    <a:pt x="1105" y="28"/>
                  </a:lnTo>
                  <a:lnTo>
                    <a:pt x="1159" y="37"/>
                  </a:lnTo>
                  <a:lnTo>
                    <a:pt x="1212" y="56"/>
                  </a:lnTo>
                  <a:lnTo>
                    <a:pt x="1230" y="84"/>
                  </a:lnTo>
                  <a:lnTo>
                    <a:pt x="1230" y="122"/>
                  </a:lnTo>
                  <a:lnTo>
                    <a:pt x="1230" y="150"/>
                  </a:lnTo>
                  <a:lnTo>
                    <a:pt x="1230" y="187"/>
                  </a:lnTo>
                  <a:lnTo>
                    <a:pt x="1230" y="224"/>
                  </a:lnTo>
                  <a:lnTo>
                    <a:pt x="1230" y="252"/>
                  </a:lnTo>
                  <a:lnTo>
                    <a:pt x="1230" y="281"/>
                  </a:lnTo>
                  <a:lnTo>
                    <a:pt x="1177" y="318"/>
                  </a:lnTo>
                  <a:lnTo>
                    <a:pt x="1123" y="337"/>
                  </a:lnTo>
                  <a:lnTo>
                    <a:pt x="945" y="346"/>
                  </a:lnTo>
                  <a:lnTo>
                    <a:pt x="838" y="355"/>
                  </a:lnTo>
                  <a:lnTo>
                    <a:pt x="784" y="365"/>
                  </a:lnTo>
                  <a:lnTo>
                    <a:pt x="731" y="365"/>
                  </a:lnTo>
                  <a:lnTo>
                    <a:pt x="660" y="374"/>
                  </a:lnTo>
                  <a:lnTo>
                    <a:pt x="553" y="374"/>
                  </a:lnTo>
                  <a:lnTo>
                    <a:pt x="410" y="374"/>
                  </a:lnTo>
                  <a:lnTo>
                    <a:pt x="357" y="374"/>
                  </a:lnTo>
                  <a:lnTo>
                    <a:pt x="285" y="365"/>
                  </a:lnTo>
                  <a:lnTo>
                    <a:pt x="178" y="346"/>
                  </a:lnTo>
                  <a:lnTo>
                    <a:pt x="71" y="327"/>
                  </a:lnTo>
                  <a:lnTo>
                    <a:pt x="18" y="299"/>
                  </a:lnTo>
                  <a:lnTo>
                    <a:pt x="18" y="271"/>
                  </a:lnTo>
                  <a:lnTo>
                    <a:pt x="0" y="234"/>
                  </a:lnTo>
                  <a:lnTo>
                    <a:pt x="0" y="206"/>
                  </a:lnTo>
                  <a:lnTo>
                    <a:pt x="0" y="178"/>
                  </a:lnTo>
                  <a:lnTo>
                    <a:pt x="36" y="150"/>
                  </a:lnTo>
                  <a:lnTo>
                    <a:pt x="89" y="122"/>
                  </a:lnTo>
                  <a:lnTo>
                    <a:pt x="143" y="94"/>
                  </a:lnTo>
                  <a:lnTo>
                    <a:pt x="178" y="65"/>
                  </a:lnTo>
                  <a:lnTo>
                    <a:pt x="214" y="37"/>
                  </a:lnTo>
                  <a:lnTo>
                    <a:pt x="250" y="9"/>
                  </a:lnTo>
                  <a:lnTo>
                    <a:pt x="285" y="0"/>
                  </a:lnTo>
                </a:path>
              </a:pathLst>
            </a:custGeom>
            <a:noFill/>
            <a:ln w="25400" cap="rnd" cmpd="sng">
              <a:solidFill>
                <a:schemeClr val="tx1"/>
              </a:solidFill>
              <a:prstDash val="solid"/>
              <a:round/>
              <a:headEnd type="none" w="med" len="med"/>
              <a:tailEnd type="none" w="med" len="med"/>
            </a:ln>
          </p:spPr>
          <p:txBody>
            <a:bodyPr/>
            <a:lstStyle/>
            <a:p>
              <a:endParaRPr lang="en-US"/>
            </a:p>
          </p:txBody>
        </p:sp>
        <p:sp>
          <p:nvSpPr>
            <p:cNvPr id="2088" name="Freeform 43"/>
            <p:cNvSpPr>
              <a:spLocks/>
            </p:cNvSpPr>
            <p:nvPr/>
          </p:nvSpPr>
          <p:spPr bwMode="auto">
            <a:xfrm>
              <a:off x="3990" y="3002"/>
              <a:ext cx="982" cy="264"/>
            </a:xfrm>
            <a:custGeom>
              <a:avLst/>
              <a:gdLst>
                <a:gd name="T0" fmla="*/ 227 w 982"/>
                <a:gd name="T1" fmla="*/ 0 h 264"/>
                <a:gd name="T2" fmla="*/ 284 w 982"/>
                <a:gd name="T3" fmla="*/ 0 h 264"/>
                <a:gd name="T4" fmla="*/ 398 w 982"/>
                <a:gd name="T5" fmla="*/ 7 h 264"/>
                <a:gd name="T6" fmla="*/ 512 w 982"/>
                <a:gd name="T7" fmla="*/ 7 h 264"/>
                <a:gd name="T8" fmla="*/ 626 w 982"/>
                <a:gd name="T9" fmla="*/ 13 h 264"/>
                <a:gd name="T10" fmla="*/ 711 w 982"/>
                <a:gd name="T11" fmla="*/ 20 h 264"/>
                <a:gd name="T12" fmla="*/ 796 w 982"/>
                <a:gd name="T13" fmla="*/ 20 h 264"/>
                <a:gd name="T14" fmla="*/ 881 w 982"/>
                <a:gd name="T15" fmla="*/ 20 h 264"/>
                <a:gd name="T16" fmla="*/ 924 w 982"/>
                <a:gd name="T17" fmla="*/ 26 h 264"/>
                <a:gd name="T18" fmla="*/ 967 w 982"/>
                <a:gd name="T19" fmla="*/ 39 h 264"/>
                <a:gd name="T20" fmla="*/ 981 w 982"/>
                <a:gd name="T21" fmla="*/ 59 h 264"/>
                <a:gd name="T22" fmla="*/ 981 w 982"/>
                <a:gd name="T23" fmla="*/ 85 h 264"/>
                <a:gd name="T24" fmla="*/ 981 w 982"/>
                <a:gd name="T25" fmla="*/ 105 h 264"/>
                <a:gd name="T26" fmla="*/ 981 w 982"/>
                <a:gd name="T27" fmla="*/ 132 h 264"/>
                <a:gd name="T28" fmla="*/ 981 w 982"/>
                <a:gd name="T29" fmla="*/ 158 h 264"/>
                <a:gd name="T30" fmla="*/ 981 w 982"/>
                <a:gd name="T31" fmla="*/ 178 h 264"/>
                <a:gd name="T32" fmla="*/ 981 w 982"/>
                <a:gd name="T33" fmla="*/ 197 h 264"/>
                <a:gd name="T34" fmla="*/ 938 w 982"/>
                <a:gd name="T35" fmla="*/ 224 h 264"/>
                <a:gd name="T36" fmla="*/ 896 w 982"/>
                <a:gd name="T37" fmla="*/ 237 h 264"/>
                <a:gd name="T38" fmla="*/ 754 w 982"/>
                <a:gd name="T39" fmla="*/ 243 h 264"/>
                <a:gd name="T40" fmla="*/ 668 w 982"/>
                <a:gd name="T41" fmla="*/ 250 h 264"/>
                <a:gd name="T42" fmla="*/ 626 w 982"/>
                <a:gd name="T43" fmla="*/ 256 h 264"/>
                <a:gd name="T44" fmla="*/ 583 w 982"/>
                <a:gd name="T45" fmla="*/ 256 h 264"/>
                <a:gd name="T46" fmla="*/ 526 w 982"/>
                <a:gd name="T47" fmla="*/ 263 h 264"/>
                <a:gd name="T48" fmla="*/ 441 w 982"/>
                <a:gd name="T49" fmla="*/ 263 h 264"/>
                <a:gd name="T50" fmla="*/ 327 w 982"/>
                <a:gd name="T51" fmla="*/ 263 h 264"/>
                <a:gd name="T52" fmla="*/ 284 w 982"/>
                <a:gd name="T53" fmla="*/ 263 h 264"/>
                <a:gd name="T54" fmla="*/ 227 w 982"/>
                <a:gd name="T55" fmla="*/ 256 h 264"/>
                <a:gd name="T56" fmla="*/ 142 w 982"/>
                <a:gd name="T57" fmla="*/ 243 h 264"/>
                <a:gd name="T58" fmla="*/ 57 w 982"/>
                <a:gd name="T59" fmla="*/ 230 h 264"/>
                <a:gd name="T60" fmla="*/ 14 w 982"/>
                <a:gd name="T61" fmla="*/ 210 h 264"/>
                <a:gd name="T62" fmla="*/ 14 w 982"/>
                <a:gd name="T63" fmla="*/ 191 h 264"/>
                <a:gd name="T64" fmla="*/ 0 w 982"/>
                <a:gd name="T65" fmla="*/ 164 h 264"/>
                <a:gd name="T66" fmla="*/ 0 w 982"/>
                <a:gd name="T67" fmla="*/ 145 h 264"/>
                <a:gd name="T68" fmla="*/ 0 w 982"/>
                <a:gd name="T69" fmla="*/ 125 h 264"/>
                <a:gd name="T70" fmla="*/ 28 w 982"/>
                <a:gd name="T71" fmla="*/ 105 h 264"/>
                <a:gd name="T72" fmla="*/ 71 w 982"/>
                <a:gd name="T73" fmla="*/ 85 h 264"/>
                <a:gd name="T74" fmla="*/ 114 w 982"/>
                <a:gd name="T75" fmla="*/ 66 h 264"/>
                <a:gd name="T76" fmla="*/ 142 w 982"/>
                <a:gd name="T77" fmla="*/ 46 h 264"/>
                <a:gd name="T78" fmla="*/ 171 w 982"/>
                <a:gd name="T79" fmla="*/ 26 h 264"/>
                <a:gd name="T80" fmla="*/ 199 w 982"/>
                <a:gd name="T81" fmla="*/ 7 h 264"/>
                <a:gd name="T82" fmla="*/ 227 w 982"/>
                <a:gd name="T83" fmla="*/ 0 h 2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82"/>
                <a:gd name="T127" fmla="*/ 0 h 264"/>
                <a:gd name="T128" fmla="*/ 982 w 982"/>
                <a:gd name="T129" fmla="*/ 264 h 2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82" h="264">
                  <a:moveTo>
                    <a:pt x="227" y="0"/>
                  </a:moveTo>
                  <a:lnTo>
                    <a:pt x="284" y="0"/>
                  </a:lnTo>
                  <a:lnTo>
                    <a:pt x="398" y="7"/>
                  </a:lnTo>
                  <a:lnTo>
                    <a:pt x="512" y="7"/>
                  </a:lnTo>
                  <a:lnTo>
                    <a:pt x="626" y="13"/>
                  </a:lnTo>
                  <a:lnTo>
                    <a:pt x="711" y="20"/>
                  </a:lnTo>
                  <a:lnTo>
                    <a:pt x="796" y="20"/>
                  </a:lnTo>
                  <a:lnTo>
                    <a:pt x="881" y="20"/>
                  </a:lnTo>
                  <a:lnTo>
                    <a:pt x="924" y="26"/>
                  </a:lnTo>
                  <a:lnTo>
                    <a:pt x="967" y="39"/>
                  </a:lnTo>
                  <a:lnTo>
                    <a:pt x="981" y="59"/>
                  </a:lnTo>
                  <a:lnTo>
                    <a:pt x="981" y="85"/>
                  </a:lnTo>
                  <a:lnTo>
                    <a:pt x="981" y="105"/>
                  </a:lnTo>
                  <a:lnTo>
                    <a:pt x="981" y="132"/>
                  </a:lnTo>
                  <a:lnTo>
                    <a:pt x="981" y="158"/>
                  </a:lnTo>
                  <a:lnTo>
                    <a:pt x="981" y="178"/>
                  </a:lnTo>
                  <a:lnTo>
                    <a:pt x="981" y="197"/>
                  </a:lnTo>
                  <a:lnTo>
                    <a:pt x="938" y="224"/>
                  </a:lnTo>
                  <a:lnTo>
                    <a:pt x="896" y="237"/>
                  </a:lnTo>
                  <a:lnTo>
                    <a:pt x="754" y="243"/>
                  </a:lnTo>
                  <a:lnTo>
                    <a:pt x="668" y="250"/>
                  </a:lnTo>
                  <a:lnTo>
                    <a:pt x="626" y="256"/>
                  </a:lnTo>
                  <a:lnTo>
                    <a:pt x="583" y="256"/>
                  </a:lnTo>
                  <a:lnTo>
                    <a:pt x="526" y="263"/>
                  </a:lnTo>
                  <a:lnTo>
                    <a:pt x="441" y="263"/>
                  </a:lnTo>
                  <a:lnTo>
                    <a:pt x="327" y="263"/>
                  </a:lnTo>
                  <a:lnTo>
                    <a:pt x="284" y="263"/>
                  </a:lnTo>
                  <a:lnTo>
                    <a:pt x="227" y="256"/>
                  </a:lnTo>
                  <a:lnTo>
                    <a:pt x="142" y="243"/>
                  </a:lnTo>
                  <a:lnTo>
                    <a:pt x="57" y="230"/>
                  </a:lnTo>
                  <a:lnTo>
                    <a:pt x="14" y="210"/>
                  </a:lnTo>
                  <a:lnTo>
                    <a:pt x="14" y="191"/>
                  </a:lnTo>
                  <a:lnTo>
                    <a:pt x="0" y="164"/>
                  </a:lnTo>
                  <a:lnTo>
                    <a:pt x="0" y="145"/>
                  </a:lnTo>
                  <a:lnTo>
                    <a:pt x="0" y="125"/>
                  </a:lnTo>
                  <a:lnTo>
                    <a:pt x="28" y="105"/>
                  </a:lnTo>
                  <a:lnTo>
                    <a:pt x="71" y="85"/>
                  </a:lnTo>
                  <a:lnTo>
                    <a:pt x="114" y="66"/>
                  </a:lnTo>
                  <a:lnTo>
                    <a:pt x="142" y="46"/>
                  </a:lnTo>
                  <a:lnTo>
                    <a:pt x="171" y="26"/>
                  </a:lnTo>
                  <a:lnTo>
                    <a:pt x="199" y="7"/>
                  </a:lnTo>
                  <a:lnTo>
                    <a:pt x="227" y="0"/>
                  </a:lnTo>
                </a:path>
              </a:pathLst>
            </a:custGeom>
            <a:noFill/>
            <a:ln w="25400" cap="rnd" cmpd="sng">
              <a:solidFill>
                <a:schemeClr val="tx1"/>
              </a:solidFill>
              <a:prstDash val="solid"/>
              <a:round/>
              <a:headEnd type="none" w="med" len="med"/>
              <a:tailEnd type="none" w="med" len="med"/>
            </a:ln>
          </p:spPr>
          <p:txBody>
            <a:bodyPr/>
            <a:lstStyle/>
            <a:p>
              <a:endParaRPr lang="en-US"/>
            </a:p>
          </p:txBody>
        </p:sp>
        <p:sp>
          <p:nvSpPr>
            <p:cNvPr id="2089" name="Freeform 44"/>
            <p:cNvSpPr>
              <a:spLocks/>
            </p:cNvSpPr>
            <p:nvPr/>
          </p:nvSpPr>
          <p:spPr bwMode="auto">
            <a:xfrm>
              <a:off x="4008" y="3059"/>
              <a:ext cx="821" cy="141"/>
            </a:xfrm>
            <a:custGeom>
              <a:avLst/>
              <a:gdLst>
                <a:gd name="T0" fmla="*/ 190 w 821"/>
                <a:gd name="T1" fmla="*/ 0 h 141"/>
                <a:gd name="T2" fmla="*/ 238 w 821"/>
                <a:gd name="T3" fmla="*/ 0 h 141"/>
                <a:gd name="T4" fmla="*/ 333 w 821"/>
                <a:gd name="T5" fmla="*/ 4 h 141"/>
                <a:gd name="T6" fmla="*/ 428 w 821"/>
                <a:gd name="T7" fmla="*/ 4 h 141"/>
                <a:gd name="T8" fmla="*/ 523 w 821"/>
                <a:gd name="T9" fmla="*/ 7 h 141"/>
                <a:gd name="T10" fmla="*/ 594 w 821"/>
                <a:gd name="T11" fmla="*/ 11 h 141"/>
                <a:gd name="T12" fmla="*/ 666 w 821"/>
                <a:gd name="T13" fmla="*/ 11 h 141"/>
                <a:gd name="T14" fmla="*/ 737 w 821"/>
                <a:gd name="T15" fmla="*/ 11 h 141"/>
                <a:gd name="T16" fmla="*/ 772 w 821"/>
                <a:gd name="T17" fmla="*/ 14 h 141"/>
                <a:gd name="T18" fmla="*/ 808 w 821"/>
                <a:gd name="T19" fmla="*/ 21 h 141"/>
                <a:gd name="T20" fmla="*/ 820 w 821"/>
                <a:gd name="T21" fmla="*/ 32 h 141"/>
                <a:gd name="T22" fmla="*/ 820 w 821"/>
                <a:gd name="T23" fmla="*/ 46 h 141"/>
                <a:gd name="T24" fmla="*/ 820 w 821"/>
                <a:gd name="T25" fmla="*/ 56 h 141"/>
                <a:gd name="T26" fmla="*/ 820 w 821"/>
                <a:gd name="T27" fmla="*/ 70 h 141"/>
                <a:gd name="T28" fmla="*/ 820 w 821"/>
                <a:gd name="T29" fmla="*/ 84 h 141"/>
                <a:gd name="T30" fmla="*/ 820 w 821"/>
                <a:gd name="T31" fmla="*/ 95 h 141"/>
                <a:gd name="T32" fmla="*/ 820 w 821"/>
                <a:gd name="T33" fmla="*/ 105 h 141"/>
                <a:gd name="T34" fmla="*/ 784 w 821"/>
                <a:gd name="T35" fmla="*/ 119 h 141"/>
                <a:gd name="T36" fmla="*/ 749 w 821"/>
                <a:gd name="T37" fmla="*/ 126 h 141"/>
                <a:gd name="T38" fmla="*/ 630 w 821"/>
                <a:gd name="T39" fmla="*/ 130 h 141"/>
                <a:gd name="T40" fmla="*/ 559 w 821"/>
                <a:gd name="T41" fmla="*/ 133 h 141"/>
                <a:gd name="T42" fmla="*/ 523 w 821"/>
                <a:gd name="T43" fmla="*/ 137 h 141"/>
                <a:gd name="T44" fmla="*/ 487 w 821"/>
                <a:gd name="T45" fmla="*/ 137 h 141"/>
                <a:gd name="T46" fmla="*/ 440 w 821"/>
                <a:gd name="T47" fmla="*/ 140 h 141"/>
                <a:gd name="T48" fmla="*/ 368 w 821"/>
                <a:gd name="T49" fmla="*/ 140 h 141"/>
                <a:gd name="T50" fmla="*/ 273 w 821"/>
                <a:gd name="T51" fmla="*/ 140 h 141"/>
                <a:gd name="T52" fmla="*/ 238 w 821"/>
                <a:gd name="T53" fmla="*/ 140 h 141"/>
                <a:gd name="T54" fmla="*/ 190 w 821"/>
                <a:gd name="T55" fmla="*/ 137 h 141"/>
                <a:gd name="T56" fmla="*/ 119 w 821"/>
                <a:gd name="T57" fmla="*/ 130 h 141"/>
                <a:gd name="T58" fmla="*/ 48 w 821"/>
                <a:gd name="T59" fmla="*/ 123 h 141"/>
                <a:gd name="T60" fmla="*/ 12 w 821"/>
                <a:gd name="T61" fmla="*/ 112 h 141"/>
                <a:gd name="T62" fmla="*/ 12 w 821"/>
                <a:gd name="T63" fmla="*/ 102 h 141"/>
                <a:gd name="T64" fmla="*/ 0 w 821"/>
                <a:gd name="T65" fmla="*/ 88 h 141"/>
                <a:gd name="T66" fmla="*/ 0 w 821"/>
                <a:gd name="T67" fmla="*/ 77 h 141"/>
                <a:gd name="T68" fmla="*/ 0 w 821"/>
                <a:gd name="T69" fmla="*/ 67 h 141"/>
                <a:gd name="T70" fmla="*/ 24 w 821"/>
                <a:gd name="T71" fmla="*/ 56 h 141"/>
                <a:gd name="T72" fmla="*/ 59 w 821"/>
                <a:gd name="T73" fmla="*/ 46 h 141"/>
                <a:gd name="T74" fmla="*/ 95 w 821"/>
                <a:gd name="T75" fmla="*/ 35 h 141"/>
                <a:gd name="T76" fmla="*/ 119 w 821"/>
                <a:gd name="T77" fmla="*/ 25 h 141"/>
                <a:gd name="T78" fmla="*/ 143 w 821"/>
                <a:gd name="T79" fmla="*/ 14 h 141"/>
                <a:gd name="T80" fmla="*/ 166 w 821"/>
                <a:gd name="T81" fmla="*/ 4 h 141"/>
                <a:gd name="T82" fmla="*/ 190 w 821"/>
                <a:gd name="T83" fmla="*/ 0 h 1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1"/>
                <a:gd name="T127" fmla="*/ 0 h 141"/>
                <a:gd name="T128" fmla="*/ 821 w 821"/>
                <a:gd name="T129" fmla="*/ 141 h 14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1" h="141">
                  <a:moveTo>
                    <a:pt x="190" y="0"/>
                  </a:moveTo>
                  <a:lnTo>
                    <a:pt x="238" y="0"/>
                  </a:lnTo>
                  <a:lnTo>
                    <a:pt x="333" y="4"/>
                  </a:lnTo>
                  <a:lnTo>
                    <a:pt x="428" y="4"/>
                  </a:lnTo>
                  <a:lnTo>
                    <a:pt x="523" y="7"/>
                  </a:lnTo>
                  <a:lnTo>
                    <a:pt x="594" y="11"/>
                  </a:lnTo>
                  <a:lnTo>
                    <a:pt x="666" y="11"/>
                  </a:lnTo>
                  <a:lnTo>
                    <a:pt x="737" y="11"/>
                  </a:lnTo>
                  <a:lnTo>
                    <a:pt x="772" y="14"/>
                  </a:lnTo>
                  <a:lnTo>
                    <a:pt x="808" y="21"/>
                  </a:lnTo>
                  <a:lnTo>
                    <a:pt x="820" y="32"/>
                  </a:lnTo>
                  <a:lnTo>
                    <a:pt x="820" y="46"/>
                  </a:lnTo>
                  <a:lnTo>
                    <a:pt x="820" y="56"/>
                  </a:lnTo>
                  <a:lnTo>
                    <a:pt x="820" y="70"/>
                  </a:lnTo>
                  <a:lnTo>
                    <a:pt x="820" y="84"/>
                  </a:lnTo>
                  <a:lnTo>
                    <a:pt x="820" y="95"/>
                  </a:lnTo>
                  <a:lnTo>
                    <a:pt x="820" y="105"/>
                  </a:lnTo>
                  <a:lnTo>
                    <a:pt x="784" y="119"/>
                  </a:lnTo>
                  <a:lnTo>
                    <a:pt x="749" y="126"/>
                  </a:lnTo>
                  <a:lnTo>
                    <a:pt x="630" y="130"/>
                  </a:lnTo>
                  <a:lnTo>
                    <a:pt x="559" y="133"/>
                  </a:lnTo>
                  <a:lnTo>
                    <a:pt x="523" y="137"/>
                  </a:lnTo>
                  <a:lnTo>
                    <a:pt x="487" y="137"/>
                  </a:lnTo>
                  <a:lnTo>
                    <a:pt x="440" y="140"/>
                  </a:lnTo>
                  <a:lnTo>
                    <a:pt x="368" y="140"/>
                  </a:lnTo>
                  <a:lnTo>
                    <a:pt x="273" y="140"/>
                  </a:lnTo>
                  <a:lnTo>
                    <a:pt x="238" y="140"/>
                  </a:lnTo>
                  <a:lnTo>
                    <a:pt x="190" y="137"/>
                  </a:lnTo>
                  <a:lnTo>
                    <a:pt x="119" y="130"/>
                  </a:lnTo>
                  <a:lnTo>
                    <a:pt x="48" y="123"/>
                  </a:lnTo>
                  <a:lnTo>
                    <a:pt x="12" y="112"/>
                  </a:lnTo>
                  <a:lnTo>
                    <a:pt x="12" y="102"/>
                  </a:lnTo>
                  <a:lnTo>
                    <a:pt x="0" y="88"/>
                  </a:lnTo>
                  <a:lnTo>
                    <a:pt x="0" y="77"/>
                  </a:lnTo>
                  <a:lnTo>
                    <a:pt x="0" y="67"/>
                  </a:lnTo>
                  <a:lnTo>
                    <a:pt x="24" y="56"/>
                  </a:lnTo>
                  <a:lnTo>
                    <a:pt x="59" y="46"/>
                  </a:lnTo>
                  <a:lnTo>
                    <a:pt x="95" y="35"/>
                  </a:lnTo>
                  <a:lnTo>
                    <a:pt x="119" y="25"/>
                  </a:lnTo>
                  <a:lnTo>
                    <a:pt x="143" y="14"/>
                  </a:lnTo>
                  <a:lnTo>
                    <a:pt x="166" y="4"/>
                  </a:lnTo>
                  <a:lnTo>
                    <a:pt x="190" y="0"/>
                  </a:lnTo>
                </a:path>
              </a:pathLst>
            </a:custGeom>
            <a:noFill/>
            <a:ln w="25400" cap="rnd" cmpd="sng">
              <a:solidFill>
                <a:schemeClr val="tx1"/>
              </a:solidFill>
              <a:prstDash val="solid"/>
              <a:round/>
              <a:headEnd type="none" w="med" len="med"/>
              <a:tailEnd type="none" w="med" len="med"/>
            </a:ln>
          </p:spPr>
          <p:txBody>
            <a:bodyPr/>
            <a:lstStyle/>
            <a:p>
              <a:endParaRPr lang="en-US"/>
            </a:p>
          </p:txBody>
        </p:sp>
      </p:grpSp>
      <p:sp>
        <p:nvSpPr>
          <p:cNvPr id="2084" name="Freeform 45"/>
          <p:cNvSpPr>
            <a:spLocks/>
          </p:cNvSpPr>
          <p:nvPr/>
        </p:nvSpPr>
        <p:spPr bwMode="auto">
          <a:xfrm>
            <a:off x="2878138" y="2171700"/>
            <a:ext cx="801687" cy="3811588"/>
          </a:xfrm>
          <a:custGeom>
            <a:avLst/>
            <a:gdLst>
              <a:gd name="T0" fmla="*/ 2147483647 w 484"/>
              <a:gd name="T1" fmla="*/ 0 h 2268"/>
              <a:gd name="T2" fmla="*/ 2147483647 w 484"/>
              <a:gd name="T3" fmla="*/ 2147483647 h 2268"/>
              <a:gd name="T4" fmla="*/ 2147483647 w 484"/>
              <a:gd name="T5" fmla="*/ 2147483647 h 2268"/>
              <a:gd name="T6" fmla="*/ 2147483647 w 484"/>
              <a:gd name="T7" fmla="*/ 2147483647 h 2268"/>
              <a:gd name="T8" fmla="*/ 2147483647 w 484"/>
              <a:gd name="T9" fmla="*/ 2147483647 h 2268"/>
              <a:gd name="T10" fmla="*/ 2147483647 w 484"/>
              <a:gd name="T11" fmla="*/ 2147483647 h 2268"/>
              <a:gd name="T12" fmla="*/ 2147483647 w 484"/>
              <a:gd name="T13" fmla="*/ 2147483647 h 2268"/>
              <a:gd name="T14" fmla="*/ 2147483647 w 484"/>
              <a:gd name="T15" fmla="*/ 2147483647 h 2268"/>
              <a:gd name="T16" fmla="*/ 2147483647 w 484"/>
              <a:gd name="T17" fmla="*/ 2147483647 h 2268"/>
              <a:gd name="T18" fmla="*/ 2147483647 w 484"/>
              <a:gd name="T19" fmla="*/ 2147483647 h 2268"/>
              <a:gd name="T20" fmla="*/ 2147483647 w 484"/>
              <a:gd name="T21" fmla="*/ 2147483647 h 2268"/>
              <a:gd name="T22" fmla="*/ 2147483647 w 484"/>
              <a:gd name="T23" fmla="*/ 2147483647 h 2268"/>
              <a:gd name="T24" fmla="*/ 2147483647 w 484"/>
              <a:gd name="T25" fmla="*/ 2147483647 h 2268"/>
              <a:gd name="T26" fmla="*/ 2147483647 w 484"/>
              <a:gd name="T27" fmla="*/ 2147483647 h 2268"/>
              <a:gd name="T28" fmla="*/ 2147483647 w 484"/>
              <a:gd name="T29" fmla="*/ 2147483647 h 2268"/>
              <a:gd name="T30" fmla="*/ 2147483647 w 484"/>
              <a:gd name="T31" fmla="*/ 2147483647 h 2268"/>
              <a:gd name="T32" fmla="*/ 2147483647 w 484"/>
              <a:gd name="T33" fmla="*/ 2147483647 h 2268"/>
              <a:gd name="T34" fmla="*/ 2147483647 w 484"/>
              <a:gd name="T35" fmla="*/ 2147483647 h 2268"/>
              <a:gd name="T36" fmla="*/ 2147483647 w 484"/>
              <a:gd name="T37" fmla="*/ 2147483647 h 2268"/>
              <a:gd name="T38" fmla="*/ 2147483647 w 484"/>
              <a:gd name="T39" fmla="*/ 2147483647 h 2268"/>
              <a:gd name="T40" fmla="*/ 2147483647 w 484"/>
              <a:gd name="T41" fmla="*/ 2147483647 h 2268"/>
              <a:gd name="T42" fmla="*/ 2147483647 w 484"/>
              <a:gd name="T43" fmla="*/ 2147483647 h 2268"/>
              <a:gd name="T44" fmla="*/ 2147483647 w 484"/>
              <a:gd name="T45" fmla="*/ 2147483647 h 2268"/>
              <a:gd name="T46" fmla="*/ 2147483647 w 484"/>
              <a:gd name="T47" fmla="*/ 2147483647 h 2268"/>
              <a:gd name="T48" fmla="*/ 2147483647 w 484"/>
              <a:gd name="T49" fmla="*/ 2147483647 h 2268"/>
              <a:gd name="T50" fmla="*/ 0 w 484"/>
              <a:gd name="T51" fmla="*/ 2147483647 h 2268"/>
              <a:gd name="T52" fmla="*/ 0 w 484"/>
              <a:gd name="T53" fmla="*/ 2147483647 h 2268"/>
              <a:gd name="T54" fmla="*/ 0 w 484"/>
              <a:gd name="T55" fmla="*/ 2147483647 h 2268"/>
              <a:gd name="T56" fmla="*/ 0 w 484"/>
              <a:gd name="T57" fmla="*/ 2147483647 h 2268"/>
              <a:gd name="T58" fmla="*/ 0 w 484"/>
              <a:gd name="T59" fmla="*/ 2147483647 h 2268"/>
              <a:gd name="T60" fmla="*/ 0 w 484"/>
              <a:gd name="T61" fmla="*/ 2147483647 h 2268"/>
              <a:gd name="T62" fmla="*/ 0 w 484"/>
              <a:gd name="T63" fmla="*/ 2147483647 h 2268"/>
              <a:gd name="T64" fmla="*/ 0 w 484"/>
              <a:gd name="T65" fmla="*/ 2147483647 h 2268"/>
              <a:gd name="T66" fmla="*/ 0 w 484"/>
              <a:gd name="T67" fmla="*/ 2147483647 h 2268"/>
              <a:gd name="T68" fmla="*/ 2147483647 w 484"/>
              <a:gd name="T69" fmla="*/ 2147483647 h 2268"/>
              <a:gd name="T70" fmla="*/ 2147483647 w 484"/>
              <a:gd name="T71" fmla="*/ 2147483647 h 2268"/>
              <a:gd name="T72" fmla="*/ 2147483647 w 484"/>
              <a:gd name="T73" fmla="*/ 2147483647 h 2268"/>
              <a:gd name="T74" fmla="*/ 2147483647 w 484"/>
              <a:gd name="T75" fmla="*/ 2147483647 h 2268"/>
              <a:gd name="T76" fmla="*/ 2147483647 w 484"/>
              <a:gd name="T77" fmla="*/ 2147483647 h 2268"/>
              <a:gd name="T78" fmla="*/ 2147483647 w 484"/>
              <a:gd name="T79" fmla="*/ 2147483647 h 2268"/>
              <a:gd name="T80" fmla="*/ 2147483647 w 484"/>
              <a:gd name="T81" fmla="*/ 2147483647 h 2268"/>
              <a:gd name="T82" fmla="*/ 2147483647 w 484"/>
              <a:gd name="T83" fmla="*/ 2147483647 h 2268"/>
              <a:gd name="T84" fmla="*/ 2147483647 w 484"/>
              <a:gd name="T85" fmla="*/ 2147483647 h 2268"/>
              <a:gd name="T86" fmla="*/ 2147483647 w 484"/>
              <a:gd name="T87" fmla="*/ 2147483647 h 2268"/>
              <a:gd name="T88" fmla="*/ 2147483647 w 484"/>
              <a:gd name="T89" fmla="*/ 2147483647 h 2268"/>
              <a:gd name="T90" fmla="*/ 2147483647 w 484"/>
              <a:gd name="T91" fmla="*/ 2147483647 h 2268"/>
              <a:gd name="T92" fmla="*/ 2147483647 w 484"/>
              <a:gd name="T93" fmla="*/ 2147483647 h 2268"/>
              <a:gd name="T94" fmla="*/ 2147483647 w 484"/>
              <a:gd name="T95" fmla="*/ 2147483647 h 2268"/>
              <a:gd name="T96" fmla="*/ 2147483647 w 484"/>
              <a:gd name="T97" fmla="*/ 2147483647 h 2268"/>
              <a:gd name="T98" fmla="*/ 2147483647 w 484"/>
              <a:gd name="T99" fmla="*/ 2147483647 h 2268"/>
              <a:gd name="T100" fmla="*/ 2147483647 w 484"/>
              <a:gd name="T101" fmla="*/ 2147483647 h 2268"/>
              <a:gd name="T102" fmla="*/ 2147483647 w 484"/>
              <a:gd name="T103" fmla="*/ 2147483647 h 2268"/>
              <a:gd name="T104" fmla="*/ 2147483647 w 484"/>
              <a:gd name="T105" fmla="*/ 2147483647 h 2268"/>
              <a:gd name="T106" fmla="*/ 2147483647 w 484"/>
              <a:gd name="T107" fmla="*/ 2147483647 h 2268"/>
              <a:gd name="T108" fmla="*/ 2147483647 w 484"/>
              <a:gd name="T109" fmla="*/ 2147483647 h 2268"/>
              <a:gd name="T110" fmla="*/ 2147483647 w 484"/>
              <a:gd name="T111" fmla="*/ 2147483647 h 2268"/>
              <a:gd name="T112" fmla="*/ 2147483647 w 484"/>
              <a:gd name="T113" fmla="*/ 2147483647 h 2268"/>
              <a:gd name="T114" fmla="*/ 2147483647 w 484"/>
              <a:gd name="T115" fmla="*/ 2147483647 h 2268"/>
              <a:gd name="T116" fmla="*/ 2147483647 w 484"/>
              <a:gd name="T117" fmla="*/ 2147483647 h 2268"/>
              <a:gd name="T118" fmla="*/ 2147483647 w 484"/>
              <a:gd name="T119" fmla="*/ 2147483647 h 2268"/>
              <a:gd name="T120" fmla="*/ 2147483647 w 484"/>
              <a:gd name="T121" fmla="*/ 2147483647 h 2268"/>
              <a:gd name="T122" fmla="*/ 2147483647 w 484"/>
              <a:gd name="T123" fmla="*/ 2147483647 h 22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4"/>
              <a:gd name="T187" fmla="*/ 0 h 2268"/>
              <a:gd name="T188" fmla="*/ 484 w 484"/>
              <a:gd name="T189" fmla="*/ 2268 h 22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4" h="2268">
                <a:moveTo>
                  <a:pt x="483" y="0"/>
                </a:moveTo>
                <a:lnTo>
                  <a:pt x="472" y="45"/>
                </a:lnTo>
                <a:lnTo>
                  <a:pt x="449" y="79"/>
                </a:lnTo>
                <a:lnTo>
                  <a:pt x="437" y="113"/>
                </a:lnTo>
                <a:lnTo>
                  <a:pt x="414" y="159"/>
                </a:lnTo>
                <a:lnTo>
                  <a:pt x="414" y="193"/>
                </a:lnTo>
                <a:lnTo>
                  <a:pt x="391" y="227"/>
                </a:lnTo>
                <a:lnTo>
                  <a:pt x="368" y="261"/>
                </a:lnTo>
                <a:lnTo>
                  <a:pt x="334" y="283"/>
                </a:lnTo>
                <a:lnTo>
                  <a:pt x="299" y="306"/>
                </a:lnTo>
                <a:lnTo>
                  <a:pt x="265" y="329"/>
                </a:lnTo>
                <a:lnTo>
                  <a:pt x="253" y="363"/>
                </a:lnTo>
                <a:lnTo>
                  <a:pt x="230" y="397"/>
                </a:lnTo>
                <a:lnTo>
                  <a:pt x="207" y="431"/>
                </a:lnTo>
                <a:lnTo>
                  <a:pt x="184" y="465"/>
                </a:lnTo>
                <a:lnTo>
                  <a:pt x="161" y="499"/>
                </a:lnTo>
                <a:lnTo>
                  <a:pt x="127" y="521"/>
                </a:lnTo>
                <a:lnTo>
                  <a:pt x="104" y="555"/>
                </a:lnTo>
                <a:lnTo>
                  <a:pt x="81" y="589"/>
                </a:lnTo>
                <a:lnTo>
                  <a:pt x="69" y="635"/>
                </a:lnTo>
                <a:lnTo>
                  <a:pt x="46" y="680"/>
                </a:lnTo>
                <a:lnTo>
                  <a:pt x="46" y="714"/>
                </a:lnTo>
                <a:lnTo>
                  <a:pt x="23" y="748"/>
                </a:lnTo>
                <a:lnTo>
                  <a:pt x="12" y="782"/>
                </a:lnTo>
                <a:lnTo>
                  <a:pt x="12" y="816"/>
                </a:lnTo>
                <a:lnTo>
                  <a:pt x="0" y="861"/>
                </a:lnTo>
                <a:lnTo>
                  <a:pt x="0" y="907"/>
                </a:lnTo>
                <a:lnTo>
                  <a:pt x="0" y="952"/>
                </a:lnTo>
                <a:lnTo>
                  <a:pt x="0" y="986"/>
                </a:lnTo>
                <a:lnTo>
                  <a:pt x="0" y="1020"/>
                </a:lnTo>
                <a:lnTo>
                  <a:pt x="0" y="1054"/>
                </a:lnTo>
                <a:lnTo>
                  <a:pt x="0" y="1088"/>
                </a:lnTo>
                <a:lnTo>
                  <a:pt x="0" y="1122"/>
                </a:lnTo>
                <a:lnTo>
                  <a:pt x="0" y="1156"/>
                </a:lnTo>
                <a:lnTo>
                  <a:pt x="12" y="1202"/>
                </a:lnTo>
                <a:lnTo>
                  <a:pt x="12" y="1236"/>
                </a:lnTo>
                <a:lnTo>
                  <a:pt x="12" y="1270"/>
                </a:lnTo>
                <a:lnTo>
                  <a:pt x="23" y="1304"/>
                </a:lnTo>
                <a:lnTo>
                  <a:pt x="23" y="1338"/>
                </a:lnTo>
                <a:lnTo>
                  <a:pt x="35" y="1372"/>
                </a:lnTo>
                <a:lnTo>
                  <a:pt x="46" y="1406"/>
                </a:lnTo>
                <a:lnTo>
                  <a:pt x="58" y="1440"/>
                </a:lnTo>
                <a:lnTo>
                  <a:pt x="69" y="1485"/>
                </a:lnTo>
                <a:lnTo>
                  <a:pt x="92" y="1530"/>
                </a:lnTo>
                <a:lnTo>
                  <a:pt x="104" y="1576"/>
                </a:lnTo>
                <a:lnTo>
                  <a:pt x="127" y="1610"/>
                </a:lnTo>
                <a:lnTo>
                  <a:pt x="161" y="1644"/>
                </a:lnTo>
                <a:lnTo>
                  <a:pt x="196" y="1678"/>
                </a:lnTo>
                <a:lnTo>
                  <a:pt x="219" y="1712"/>
                </a:lnTo>
                <a:lnTo>
                  <a:pt x="230" y="1757"/>
                </a:lnTo>
                <a:lnTo>
                  <a:pt x="242" y="1791"/>
                </a:lnTo>
                <a:lnTo>
                  <a:pt x="265" y="1825"/>
                </a:lnTo>
                <a:lnTo>
                  <a:pt x="288" y="1870"/>
                </a:lnTo>
                <a:lnTo>
                  <a:pt x="322" y="1961"/>
                </a:lnTo>
                <a:lnTo>
                  <a:pt x="391" y="2029"/>
                </a:lnTo>
                <a:lnTo>
                  <a:pt x="426" y="2063"/>
                </a:lnTo>
                <a:lnTo>
                  <a:pt x="426" y="2097"/>
                </a:lnTo>
                <a:lnTo>
                  <a:pt x="426" y="2131"/>
                </a:lnTo>
                <a:lnTo>
                  <a:pt x="414" y="2165"/>
                </a:lnTo>
                <a:lnTo>
                  <a:pt x="414" y="2199"/>
                </a:lnTo>
                <a:lnTo>
                  <a:pt x="414" y="2233"/>
                </a:lnTo>
                <a:lnTo>
                  <a:pt x="414" y="2267"/>
                </a:lnTo>
              </a:path>
            </a:pathLst>
          </a:custGeom>
          <a:noFill/>
          <a:ln w="50800" cap="rnd" cmpd="sng">
            <a:solidFill>
              <a:srgbClr val="0000FF"/>
            </a:solidFill>
            <a:prstDash val="solid"/>
            <a:round/>
            <a:headEnd type="none" w="med" len="med"/>
            <a:tailEnd type="none" w="med" len="med"/>
          </a:ln>
        </p:spPr>
        <p:txBody>
          <a:bodyPr/>
          <a:lstStyle/>
          <a:p>
            <a:endParaRPr lang="en-US"/>
          </a:p>
        </p:txBody>
      </p:sp>
      <p:graphicFrame>
        <p:nvGraphicFramePr>
          <p:cNvPr id="2050" name="Object 2">
            <a:hlinkClick r:id="" action="ppaction://ole?verb=0"/>
          </p:cNvPr>
          <p:cNvGraphicFramePr>
            <a:graphicFrameLocks/>
          </p:cNvGraphicFramePr>
          <p:nvPr/>
        </p:nvGraphicFramePr>
        <p:xfrm>
          <a:off x="6154738" y="2968625"/>
          <a:ext cx="1544637" cy="587375"/>
        </p:xfrm>
        <a:graphic>
          <a:graphicData uri="http://schemas.openxmlformats.org/presentationml/2006/ole">
            <p:oleObj spid="_x0000_s2050" r:id="rId4" imgW="1479240" imgH="553680" progId="">
              <p:embed/>
            </p:oleObj>
          </a:graphicData>
        </a:graphic>
      </p:graphicFrame>
      <p:graphicFrame>
        <p:nvGraphicFramePr>
          <p:cNvPr id="2051" name="Object 3">
            <a:hlinkClick r:id="" action="ppaction://ole?verb=0"/>
          </p:cNvPr>
          <p:cNvGraphicFramePr>
            <a:graphicFrameLocks/>
          </p:cNvGraphicFramePr>
          <p:nvPr/>
        </p:nvGraphicFramePr>
        <p:xfrm>
          <a:off x="5087938" y="2359025"/>
          <a:ext cx="1544637" cy="587375"/>
        </p:xfrm>
        <a:graphic>
          <a:graphicData uri="http://schemas.openxmlformats.org/presentationml/2006/ole">
            <p:oleObj spid="_x0000_s2051" r:id="rId5" imgW="1479240" imgH="553680" progId="">
              <p:embed/>
            </p:oleObj>
          </a:graphicData>
        </a:graphic>
      </p:graphicFrame>
      <p:graphicFrame>
        <p:nvGraphicFramePr>
          <p:cNvPr id="2052" name="Object 4">
            <a:hlinkClick r:id="" action="ppaction://ole?verb=0"/>
          </p:cNvPr>
          <p:cNvGraphicFramePr>
            <a:graphicFrameLocks/>
          </p:cNvGraphicFramePr>
          <p:nvPr/>
        </p:nvGraphicFramePr>
        <p:xfrm>
          <a:off x="4706938" y="4664075"/>
          <a:ext cx="1544637" cy="587375"/>
        </p:xfrm>
        <a:graphic>
          <a:graphicData uri="http://schemas.openxmlformats.org/presentationml/2006/ole">
            <p:oleObj spid="_x0000_s2052" r:id="rId6" imgW="1479240" imgH="552240" progId="">
              <p:embed/>
            </p:oleObj>
          </a:graphicData>
        </a:graphic>
      </p:graphicFrame>
      <p:graphicFrame>
        <p:nvGraphicFramePr>
          <p:cNvPr id="2053" name="Object 5">
            <a:hlinkClick r:id="" action="ppaction://ole?verb=0"/>
          </p:cNvPr>
          <p:cNvGraphicFramePr>
            <a:graphicFrameLocks/>
          </p:cNvGraphicFramePr>
          <p:nvPr/>
        </p:nvGraphicFramePr>
        <p:xfrm>
          <a:off x="5753100" y="5197475"/>
          <a:ext cx="1547813" cy="587375"/>
        </p:xfrm>
        <a:graphic>
          <a:graphicData uri="http://schemas.openxmlformats.org/presentationml/2006/ole">
            <p:oleObj spid="_x0000_s2053" r:id="rId7" imgW="1481040" imgH="553680" progId="">
              <p:embed/>
            </p:oleObj>
          </a:graphicData>
        </a:graphic>
      </p:graphicFrame>
      <p:graphicFrame>
        <p:nvGraphicFramePr>
          <p:cNvPr id="2054" name="Object 6">
            <a:hlinkClick r:id="" action="ppaction://ole?verb=0"/>
          </p:cNvPr>
          <p:cNvGraphicFramePr>
            <a:graphicFrameLocks/>
          </p:cNvGraphicFramePr>
          <p:nvPr/>
        </p:nvGraphicFramePr>
        <p:xfrm>
          <a:off x="3009900" y="3116263"/>
          <a:ext cx="688975" cy="850900"/>
        </p:xfrm>
        <a:graphic>
          <a:graphicData uri="http://schemas.openxmlformats.org/presentationml/2006/ole">
            <p:oleObj spid="_x0000_s2054" r:id="rId8" imgW="658800" imgH="801360" progId="">
              <p:embed/>
            </p:oleObj>
          </a:graphicData>
        </a:graphic>
      </p:graphicFrame>
      <p:graphicFrame>
        <p:nvGraphicFramePr>
          <p:cNvPr id="2055" name="Object 7">
            <a:hlinkClick r:id="" action="ppaction://ole?verb=0"/>
          </p:cNvPr>
          <p:cNvGraphicFramePr>
            <a:graphicFrameLocks/>
          </p:cNvGraphicFramePr>
          <p:nvPr/>
        </p:nvGraphicFramePr>
        <p:xfrm>
          <a:off x="4267200" y="3135313"/>
          <a:ext cx="688975" cy="852487"/>
        </p:xfrm>
        <a:graphic>
          <a:graphicData uri="http://schemas.openxmlformats.org/presentationml/2006/ole">
            <p:oleObj spid="_x0000_s2055" r:id="rId9" imgW="658800" imgH="803160" progId="">
              <p:embed/>
            </p:oleObj>
          </a:graphicData>
        </a:graphic>
      </p:graphicFrame>
      <p:graphicFrame>
        <p:nvGraphicFramePr>
          <p:cNvPr id="2056" name="Object 8">
            <a:hlinkClick r:id="" action="ppaction://ole?verb=0"/>
          </p:cNvPr>
          <p:cNvGraphicFramePr>
            <a:graphicFrameLocks/>
          </p:cNvGraphicFramePr>
          <p:nvPr/>
        </p:nvGraphicFramePr>
        <p:xfrm>
          <a:off x="838200" y="2197100"/>
          <a:ext cx="1298575" cy="666750"/>
        </p:xfrm>
        <a:graphic>
          <a:graphicData uri="http://schemas.openxmlformats.org/presentationml/2006/ole">
            <p:oleObj spid="_x0000_s2056" r:id="rId10" imgW="1242720" imgH="628560" progId="">
              <p:embed/>
            </p:oleObj>
          </a:graphicData>
        </a:graphic>
      </p:graphicFrame>
      <p:graphicFrame>
        <p:nvGraphicFramePr>
          <p:cNvPr id="2057" name="Object 9">
            <a:hlinkClick r:id="" action="ppaction://ole?verb=0"/>
          </p:cNvPr>
          <p:cNvGraphicFramePr>
            <a:graphicFrameLocks/>
          </p:cNvGraphicFramePr>
          <p:nvPr/>
        </p:nvGraphicFramePr>
        <p:xfrm>
          <a:off x="609600" y="3835400"/>
          <a:ext cx="1298575" cy="668338"/>
        </p:xfrm>
        <a:graphic>
          <a:graphicData uri="http://schemas.openxmlformats.org/presentationml/2006/ole">
            <p:oleObj spid="_x0000_s2057" r:id="rId11" imgW="1242720" imgH="628560" progId="">
              <p:embed/>
            </p:oleObj>
          </a:graphicData>
        </a:graphic>
      </p:graphicFrame>
      <p:sp>
        <p:nvSpPr>
          <p:cNvPr id="55" name="Rectangle 6"/>
          <p:cNvSpPr txBox="1">
            <a:spLocks noChangeArrowheads="1"/>
          </p:cNvSpPr>
          <p:nvPr/>
        </p:nvSpPr>
        <p:spPr bwMode="auto">
          <a:xfrm>
            <a:off x="609600" y="115600"/>
            <a:ext cx="8229600" cy="584775"/>
          </a:xfrm>
          <a:prstGeom prst="rect">
            <a:avLst/>
          </a:prstGeom>
          <a:solidFill>
            <a:schemeClr val="bg1"/>
          </a:solidFill>
          <a:ln w="57150" algn="ctr">
            <a:solidFill>
              <a:schemeClr val="accent6">
                <a:lumMod val="75000"/>
              </a:schemeClr>
            </a:solidFill>
            <a:miter lim="800000"/>
            <a:headEnd/>
            <a:tailEnd/>
          </a:ln>
          <a:effectLst>
            <a:outerShdw dist="81320" dir="3080412" algn="ctr" rotWithShape="0">
              <a:srgbClr val="0000FF"/>
            </a:outerShdw>
          </a:effectLst>
        </p:spPr>
        <p:txBody>
          <a:bodyPr anchor="ctr">
            <a:spAutoFit/>
          </a:bodyPr>
          <a:lstStyle/>
          <a:p>
            <a:pPr algn="ctr" fontAlgn="auto">
              <a:spcAft>
                <a:spcPts val="0"/>
              </a:spcAft>
              <a:defRPr/>
            </a:pPr>
            <a:r>
              <a:rPr lang="en-US" sz="3200" b="1" dirty="0">
                <a:solidFill>
                  <a:srgbClr val="0000FF"/>
                </a:solidFill>
              </a:rPr>
              <a:t>Route Reconnaissance</a:t>
            </a:r>
            <a:endParaRPr lang="en-US" sz="3200" b="1" dirty="0">
              <a:solidFill>
                <a:srgbClr val="0000FF"/>
              </a:solidFill>
              <a:ea typeface="+mj-ea"/>
              <a:cs typeface="+mj-cs"/>
            </a:endParaRPr>
          </a:p>
        </p:txBody>
      </p:sp>
      <p:sp>
        <p:nvSpPr>
          <p:cNvPr id="2086" name="TextBox 55"/>
          <p:cNvSpPr txBox="1">
            <a:spLocks noChangeArrowheads="1"/>
          </p:cNvSpPr>
          <p:nvPr/>
        </p:nvSpPr>
        <p:spPr bwMode="auto">
          <a:xfrm>
            <a:off x="68263" y="1033463"/>
            <a:ext cx="9075737" cy="338137"/>
          </a:xfrm>
          <a:prstGeom prst="rect">
            <a:avLst/>
          </a:prstGeom>
          <a:noFill/>
          <a:ln w="9525">
            <a:noFill/>
            <a:miter lim="800000"/>
            <a:headEnd/>
            <a:tailEnd/>
          </a:ln>
        </p:spPr>
        <p:txBody>
          <a:bodyPr wrap="none">
            <a:spAutoFit/>
          </a:bodyPr>
          <a:lstStyle/>
          <a:p>
            <a:r>
              <a:rPr lang="en-US" sz="1600" b="1">
                <a:solidFill>
                  <a:srgbClr val="0000FF"/>
                </a:solidFill>
              </a:rPr>
              <a:t>Areas of Interest for air reconnaissance will differ from ground based on enemy and terrain</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 name="Slide Number Placeholder 4"/>
          <p:cNvSpPr>
            <a:spLocks noGrp="1"/>
          </p:cNvSpPr>
          <p:nvPr>
            <p:ph type="sldNum" sz="quarter" idx="12"/>
          </p:nvPr>
        </p:nvSpPr>
        <p:spPr/>
        <p:txBody>
          <a:bodyPr/>
          <a:lstStyle/>
          <a:p>
            <a:pPr>
              <a:defRPr/>
            </a:pPr>
            <a:fld id="{783DBB56-42E3-4592-9D03-27766CFAACC9}" type="slidenum">
              <a:rPr lang="en-US"/>
              <a:pPr>
                <a:defRPr/>
              </a:pPr>
              <a:t>6</a:t>
            </a:fld>
            <a:endParaRPr lang="en-US"/>
          </a:p>
        </p:txBody>
      </p:sp>
      <p:sp>
        <p:nvSpPr>
          <p:cNvPr id="3083" name="Freeform 4"/>
          <p:cNvSpPr>
            <a:spLocks/>
          </p:cNvSpPr>
          <p:nvPr/>
        </p:nvSpPr>
        <p:spPr bwMode="auto">
          <a:xfrm>
            <a:off x="419100" y="1847850"/>
            <a:ext cx="3735388" cy="211138"/>
          </a:xfrm>
          <a:custGeom>
            <a:avLst/>
            <a:gdLst>
              <a:gd name="T0" fmla="*/ 0 w 2255"/>
              <a:gd name="T1" fmla="*/ 2147483647 h 126"/>
              <a:gd name="T2" fmla="*/ 2147483647 w 2255"/>
              <a:gd name="T3" fmla="*/ 2147483647 h 126"/>
              <a:gd name="T4" fmla="*/ 2147483647 w 2255"/>
              <a:gd name="T5" fmla="*/ 2147483647 h 126"/>
              <a:gd name="T6" fmla="*/ 2147483647 w 2255"/>
              <a:gd name="T7" fmla="*/ 2147483647 h 126"/>
              <a:gd name="T8" fmla="*/ 2147483647 w 2255"/>
              <a:gd name="T9" fmla="*/ 2147483647 h 126"/>
              <a:gd name="T10" fmla="*/ 2147483647 w 2255"/>
              <a:gd name="T11" fmla="*/ 2147483647 h 126"/>
              <a:gd name="T12" fmla="*/ 2147483647 w 2255"/>
              <a:gd name="T13" fmla="*/ 2147483647 h 126"/>
              <a:gd name="T14" fmla="*/ 2147483647 w 2255"/>
              <a:gd name="T15" fmla="*/ 2147483647 h 126"/>
              <a:gd name="T16" fmla="*/ 2147483647 w 2255"/>
              <a:gd name="T17" fmla="*/ 2147483647 h 126"/>
              <a:gd name="T18" fmla="*/ 2147483647 w 2255"/>
              <a:gd name="T19" fmla="*/ 0 h 126"/>
              <a:gd name="T20" fmla="*/ 2147483647 w 2255"/>
              <a:gd name="T21" fmla="*/ 0 h 126"/>
              <a:gd name="T22" fmla="*/ 2147483647 w 2255"/>
              <a:gd name="T23" fmla="*/ 0 h 126"/>
              <a:gd name="T24" fmla="*/ 2147483647 w 2255"/>
              <a:gd name="T25" fmla="*/ 0 h 126"/>
              <a:gd name="T26" fmla="*/ 2147483647 w 2255"/>
              <a:gd name="T27" fmla="*/ 0 h 126"/>
              <a:gd name="T28" fmla="*/ 2147483647 w 2255"/>
              <a:gd name="T29" fmla="*/ 0 h 126"/>
              <a:gd name="T30" fmla="*/ 2147483647 w 2255"/>
              <a:gd name="T31" fmla="*/ 0 h 126"/>
              <a:gd name="T32" fmla="*/ 2147483647 w 2255"/>
              <a:gd name="T33" fmla="*/ 0 h 126"/>
              <a:gd name="T34" fmla="*/ 2147483647 w 2255"/>
              <a:gd name="T35" fmla="*/ 0 h 126"/>
              <a:gd name="T36" fmla="*/ 2147483647 w 2255"/>
              <a:gd name="T37" fmla="*/ 0 h 126"/>
              <a:gd name="T38" fmla="*/ 2147483647 w 2255"/>
              <a:gd name="T39" fmla="*/ 0 h 126"/>
              <a:gd name="T40" fmla="*/ 2147483647 w 2255"/>
              <a:gd name="T41" fmla="*/ 2147483647 h 126"/>
              <a:gd name="T42" fmla="*/ 2147483647 w 2255"/>
              <a:gd name="T43" fmla="*/ 2147483647 h 126"/>
              <a:gd name="T44" fmla="*/ 2147483647 w 2255"/>
              <a:gd name="T45" fmla="*/ 2147483647 h 126"/>
              <a:gd name="T46" fmla="*/ 2147483647 w 2255"/>
              <a:gd name="T47" fmla="*/ 2147483647 h 126"/>
              <a:gd name="T48" fmla="*/ 2147483647 w 2255"/>
              <a:gd name="T49" fmla="*/ 2147483647 h 126"/>
              <a:gd name="T50" fmla="*/ 2147483647 w 2255"/>
              <a:gd name="T51" fmla="*/ 2147483647 h 126"/>
              <a:gd name="T52" fmla="*/ 2147483647 w 2255"/>
              <a:gd name="T53" fmla="*/ 2147483647 h 126"/>
              <a:gd name="T54" fmla="*/ 2147483647 w 2255"/>
              <a:gd name="T55" fmla="*/ 2147483647 h 126"/>
              <a:gd name="T56" fmla="*/ 2147483647 w 2255"/>
              <a:gd name="T57" fmla="*/ 2147483647 h 126"/>
              <a:gd name="T58" fmla="*/ 2147483647 w 2255"/>
              <a:gd name="T59" fmla="*/ 2147483647 h 126"/>
              <a:gd name="T60" fmla="*/ 2147483647 w 2255"/>
              <a:gd name="T61" fmla="*/ 2147483647 h 126"/>
              <a:gd name="T62" fmla="*/ 2147483647 w 2255"/>
              <a:gd name="T63" fmla="*/ 2147483647 h 126"/>
              <a:gd name="T64" fmla="*/ 2147483647 w 2255"/>
              <a:gd name="T65" fmla="*/ 2147483647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55"/>
              <a:gd name="T100" fmla="*/ 0 h 126"/>
              <a:gd name="T101" fmla="*/ 2255 w 2255"/>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55" h="126">
                <a:moveTo>
                  <a:pt x="0" y="23"/>
                </a:moveTo>
                <a:lnTo>
                  <a:pt x="81" y="23"/>
                </a:lnTo>
                <a:lnTo>
                  <a:pt x="196" y="23"/>
                </a:lnTo>
                <a:lnTo>
                  <a:pt x="311" y="23"/>
                </a:lnTo>
                <a:lnTo>
                  <a:pt x="449" y="23"/>
                </a:lnTo>
                <a:lnTo>
                  <a:pt x="541" y="23"/>
                </a:lnTo>
                <a:lnTo>
                  <a:pt x="633" y="23"/>
                </a:lnTo>
                <a:lnTo>
                  <a:pt x="748" y="11"/>
                </a:lnTo>
                <a:lnTo>
                  <a:pt x="840" y="11"/>
                </a:lnTo>
                <a:lnTo>
                  <a:pt x="909" y="0"/>
                </a:lnTo>
                <a:lnTo>
                  <a:pt x="1001" y="0"/>
                </a:lnTo>
                <a:lnTo>
                  <a:pt x="1093" y="0"/>
                </a:lnTo>
                <a:lnTo>
                  <a:pt x="1185" y="0"/>
                </a:lnTo>
                <a:lnTo>
                  <a:pt x="1277" y="0"/>
                </a:lnTo>
                <a:lnTo>
                  <a:pt x="1346" y="0"/>
                </a:lnTo>
                <a:lnTo>
                  <a:pt x="1380" y="0"/>
                </a:lnTo>
                <a:lnTo>
                  <a:pt x="1415" y="0"/>
                </a:lnTo>
                <a:lnTo>
                  <a:pt x="1461" y="0"/>
                </a:lnTo>
                <a:lnTo>
                  <a:pt x="1495" y="0"/>
                </a:lnTo>
                <a:lnTo>
                  <a:pt x="1530" y="0"/>
                </a:lnTo>
                <a:lnTo>
                  <a:pt x="1622" y="23"/>
                </a:lnTo>
                <a:lnTo>
                  <a:pt x="1714" y="34"/>
                </a:lnTo>
                <a:lnTo>
                  <a:pt x="1783" y="45"/>
                </a:lnTo>
                <a:lnTo>
                  <a:pt x="1829" y="68"/>
                </a:lnTo>
                <a:lnTo>
                  <a:pt x="1863" y="80"/>
                </a:lnTo>
                <a:lnTo>
                  <a:pt x="1898" y="102"/>
                </a:lnTo>
                <a:lnTo>
                  <a:pt x="1932" y="114"/>
                </a:lnTo>
                <a:lnTo>
                  <a:pt x="1978" y="114"/>
                </a:lnTo>
                <a:lnTo>
                  <a:pt x="2047" y="114"/>
                </a:lnTo>
                <a:lnTo>
                  <a:pt x="2116" y="125"/>
                </a:lnTo>
                <a:lnTo>
                  <a:pt x="2162" y="125"/>
                </a:lnTo>
                <a:lnTo>
                  <a:pt x="2208" y="125"/>
                </a:lnTo>
                <a:lnTo>
                  <a:pt x="2254" y="125"/>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3084" name="Freeform 5"/>
          <p:cNvSpPr>
            <a:spLocks/>
          </p:cNvSpPr>
          <p:nvPr/>
        </p:nvSpPr>
        <p:spPr bwMode="auto">
          <a:xfrm>
            <a:off x="4478338" y="1847850"/>
            <a:ext cx="4192587" cy="211138"/>
          </a:xfrm>
          <a:custGeom>
            <a:avLst/>
            <a:gdLst>
              <a:gd name="T0" fmla="*/ 0 w 2531"/>
              <a:gd name="T1" fmla="*/ 2147483647 h 126"/>
              <a:gd name="T2" fmla="*/ 2147483647 w 2531"/>
              <a:gd name="T3" fmla="*/ 2147483647 h 126"/>
              <a:gd name="T4" fmla="*/ 2147483647 w 2531"/>
              <a:gd name="T5" fmla="*/ 2147483647 h 126"/>
              <a:gd name="T6" fmla="*/ 2147483647 w 2531"/>
              <a:gd name="T7" fmla="*/ 2147483647 h 126"/>
              <a:gd name="T8" fmla="*/ 2147483647 w 2531"/>
              <a:gd name="T9" fmla="*/ 2147483647 h 126"/>
              <a:gd name="T10" fmla="*/ 2147483647 w 2531"/>
              <a:gd name="T11" fmla="*/ 2147483647 h 126"/>
              <a:gd name="T12" fmla="*/ 2147483647 w 2531"/>
              <a:gd name="T13" fmla="*/ 2147483647 h 126"/>
              <a:gd name="T14" fmla="*/ 2147483647 w 2531"/>
              <a:gd name="T15" fmla="*/ 2147483647 h 126"/>
              <a:gd name="T16" fmla="*/ 2147483647 w 2531"/>
              <a:gd name="T17" fmla="*/ 2147483647 h 126"/>
              <a:gd name="T18" fmla="*/ 2147483647 w 2531"/>
              <a:gd name="T19" fmla="*/ 2147483647 h 126"/>
              <a:gd name="T20" fmla="*/ 2147483647 w 2531"/>
              <a:gd name="T21" fmla="*/ 2147483647 h 126"/>
              <a:gd name="T22" fmla="*/ 2147483647 w 2531"/>
              <a:gd name="T23" fmla="*/ 2147483647 h 126"/>
              <a:gd name="T24" fmla="*/ 2147483647 w 2531"/>
              <a:gd name="T25" fmla="*/ 2147483647 h 126"/>
              <a:gd name="T26" fmla="*/ 2147483647 w 2531"/>
              <a:gd name="T27" fmla="*/ 2147483647 h 126"/>
              <a:gd name="T28" fmla="*/ 2147483647 w 2531"/>
              <a:gd name="T29" fmla="*/ 2147483647 h 126"/>
              <a:gd name="T30" fmla="*/ 2147483647 w 2531"/>
              <a:gd name="T31" fmla="*/ 2147483647 h 126"/>
              <a:gd name="T32" fmla="*/ 2147483647 w 2531"/>
              <a:gd name="T33" fmla="*/ 2147483647 h 126"/>
              <a:gd name="T34" fmla="*/ 2147483647 w 2531"/>
              <a:gd name="T35" fmla="*/ 2147483647 h 126"/>
              <a:gd name="T36" fmla="*/ 2147483647 w 2531"/>
              <a:gd name="T37" fmla="*/ 2147483647 h 126"/>
              <a:gd name="T38" fmla="*/ 2147483647 w 2531"/>
              <a:gd name="T39" fmla="*/ 0 h 126"/>
              <a:gd name="T40" fmla="*/ 2147483647 w 2531"/>
              <a:gd name="T41" fmla="*/ 0 h 126"/>
              <a:gd name="T42" fmla="*/ 2147483647 w 2531"/>
              <a:gd name="T43" fmla="*/ 0 h 126"/>
              <a:gd name="T44" fmla="*/ 2147483647 w 2531"/>
              <a:gd name="T45" fmla="*/ 2147483647 h 126"/>
              <a:gd name="T46" fmla="*/ 2147483647 w 2531"/>
              <a:gd name="T47" fmla="*/ 2147483647 h 126"/>
              <a:gd name="T48" fmla="*/ 2147483647 w 2531"/>
              <a:gd name="T49" fmla="*/ 2147483647 h 126"/>
              <a:gd name="T50" fmla="*/ 2147483647 w 2531"/>
              <a:gd name="T51" fmla="*/ 2147483647 h 126"/>
              <a:gd name="T52" fmla="*/ 2147483647 w 2531"/>
              <a:gd name="T53" fmla="*/ 2147483647 h 126"/>
              <a:gd name="T54" fmla="*/ 2147483647 w 2531"/>
              <a:gd name="T55" fmla="*/ 2147483647 h 126"/>
              <a:gd name="T56" fmla="*/ 2147483647 w 2531"/>
              <a:gd name="T57" fmla="*/ 2147483647 h 126"/>
              <a:gd name="T58" fmla="*/ 2147483647 w 2531"/>
              <a:gd name="T59" fmla="*/ 2147483647 h 126"/>
              <a:gd name="T60" fmla="*/ 2147483647 w 2531"/>
              <a:gd name="T61" fmla="*/ 2147483647 h 126"/>
              <a:gd name="T62" fmla="*/ 2147483647 w 2531"/>
              <a:gd name="T63" fmla="*/ 2147483647 h 126"/>
              <a:gd name="T64" fmla="*/ 2147483647 w 2531"/>
              <a:gd name="T65" fmla="*/ 2147483647 h 126"/>
              <a:gd name="T66" fmla="*/ 2147483647 w 2531"/>
              <a:gd name="T67" fmla="*/ 2147483647 h 126"/>
              <a:gd name="T68" fmla="*/ 2147483647 w 2531"/>
              <a:gd name="T69" fmla="*/ 2147483647 h 126"/>
              <a:gd name="T70" fmla="*/ 2147483647 w 2531"/>
              <a:gd name="T71" fmla="*/ 2147483647 h 126"/>
              <a:gd name="T72" fmla="*/ 2147483647 w 2531"/>
              <a:gd name="T73" fmla="*/ 2147483647 h 126"/>
              <a:gd name="T74" fmla="*/ 2147483647 w 2531"/>
              <a:gd name="T75" fmla="*/ 2147483647 h 126"/>
              <a:gd name="T76" fmla="*/ 2147483647 w 2531"/>
              <a:gd name="T77" fmla="*/ 2147483647 h 126"/>
              <a:gd name="T78" fmla="*/ 2147483647 w 2531"/>
              <a:gd name="T79" fmla="*/ 2147483647 h 126"/>
              <a:gd name="T80" fmla="*/ 2147483647 w 2531"/>
              <a:gd name="T81" fmla="*/ 2147483647 h 126"/>
              <a:gd name="T82" fmla="*/ 2147483647 w 2531"/>
              <a:gd name="T83" fmla="*/ 2147483647 h 126"/>
              <a:gd name="T84" fmla="*/ 2147483647 w 2531"/>
              <a:gd name="T85" fmla="*/ 2147483647 h 126"/>
              <a:gd name="T86" fmla="*/ 2147483647 w 2531"/>
              <a:gd name="T87" fmla="*/ 2147483647 h 126"/>
              <a:gd name="T88" fmla="*/ 2147483647 w 2531"/>
              <a:gd name="T89" fmla="*/ 2147483647 h 126"/>
              <a:gd name="T90" fmla="*/ 2147483647 w 2531"/>
              <a:gd name="T91" fmla="*/ 2147483647 h 126"/>
              <a:gd name="T92" fmla="*/ 2147483647 w 2531"/>
              <a:gd name="T93" fmla="*/ 2147483647 h 1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31"/>
              <a:gd name="T142" fmla="*/ 0 h 126"/>
              <a:gd name="T143" fmla="*/ 2531 w 2531"/>
              <a:gd name="T144" fmla="*/ 126 h 1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31" h="126">
                <a:moveTo>
                  <a:pt x="0" y="114"/>
                </a:moveTo>
                <a:lnTo>
                  <a:pt x="35" y="102"/>
                </a:lnTo>
                <a:lnTo>
                  <a:pt x="81" y="91"/>
                </a:lnTo>
                <a:lnTo>
                  <a:pt x="115" y="91"/>
                </a:lnTo>
                <a:lnTo>
                  <a:pt x="161" y="80"/>
                </a:lnTo>
                <a:lnTo>
                  <a:pt x="196" y="68"/>
                </a:lnTo>
                <a:lnTo>
                  <a:pt x="276" y="57"/>
                </a:lnTo>
                <a:lnTo>
                  <a:pt x="345" y="57"/>
                </a:lnTo>
                <a:lnTo>
                  <a:pt x="414" y="57"/>
                </a:lnTo>
                <a:lnTo>
                  <a:pt x="506" y="45"/>
                </a:lnTo>
                <a:lnTo>
                  <a:pt x="541" y="45"/>
                </a:lnTo>
                <a:lnTo>
                  <a:pt x="587" y="45"/>
                </a:lnTo>
                <a:lnTo>
                  <a:pt x="679" y="34"/>
                </a:lnTo>
                <a:lnTo>
                  <a:pt x="771" y="34"/>
                </a:lnTo>
                <a:lnTo>
                  <a:pt x="840" y="34"/>
                </a:lnTo>
                <a:lnTo>
                  <a:pt x="932" y="34"/>
                </a:lnTo>
                <a:lnTo>
                  <a:pt x="1001" y="23"/>
                </a:lnTo>
                <a:lnTo>
                  <a:pt x="1070" y="23"/>
                </a:lnTo>
                <a:lnTo>
                  <a:pt x="1104" y="11"/>
                </a:lnTo>
                <a:lnTo>
                  <a:pt x="1139" y="0"/>
                </a:lnTo>
                <a:lnTo>
                  <a:pt x="1231" y="0"/>
                </a:lnTo>
                <a:lnTo>
                  <a:pt x="1277" y="0"/>
                </a:lnTo>
                <a:lnTo>
                  <a:pt x="1311" y="11"/>
                </a:lnTo>
                <a:lnTo>
                  <a:pt x="1357" y="23"/>
                </a:lnTo>
                <a:lnTo>
                  <a:pt x="1449" y="34"/>
                </a:lnTo>
                <a:lnTo>
                  <a:pt x="1518" y="45"/>
                </a:lnTo>
                <a:lnTo>
                  <a:pt x="1587" y="68"/>
                </a:lnTo>
                <a:lnTo>
                  <a:pt x="1656" y="80"/>
                </a:lnTo>
                <a:lnTo>
                  <a:pt x="1691" y="80"/>
                </a:lnTo>
                <a:lnTo>
                  <a:pt x="1725" y="80"/>
                </a:lnTo>
                <a:lnTo>
                  <a:pt x="1760" y="91"/>
                </a:lnTo>
                <a:lnTo>
                  <a:pt x="1794" y="102"/>
                </a:lnTo>
                <a:lnTo>
                  <a:pt x="1829" y="102"/>
                </a:lnTo>
                <a:lnTo>
                  <a:pt x="1863" y="114"/>
                </a:lnTo>
                <a:lnTo>
                  <a:pt x="1898" y="125"/>
                </a:lnTo>
                <a:lnTo>
                  <a:pt x="1967" y="125"/>
                </a:lnTo>
                <a:lnTo>
                  <a:pt x="2013" y="125"/>
                </a:lnTo>
                <a:lnTo>
                  <a:pt x="2047" y="125"/>
                </a:lnTo>
                <a:lnTo>
                  <a:pt x="2082" y="125"/>
                </a:lnTo>
                <a:lnTo>
                  <a:pt x="2116" y="125"/>
                </a:lnTo>
                <a:lnTo>
                  <a:pt x="2185" y="125"/>
                </a:lnTo>
                <a:lnTo>
                  <a:pt x="2231" y="125"/>
                </a:lnTo>
                <a:lnTo>
                  <a:pt x="2323" y="114"/>
                </a:lnTo>
                <a:lnTo>
                  <a:pt x="2358" y="114"/>
                </a:lnTo>
                <a:lnTo>
                  <a:pt x="2392" y="102"/>
                </a:lnTo>
                <a:lnTo>
                  <a:pt x="2438" y="91"/>
                </a:lnTo>
                <a:lnTo>
                  <a:pt x="2530" y="102"/>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3085" name="Freeform 6"/>
          <p:cNvSpPr>
            <a:spLocks/>
          </p:cNvSpPr>
          <p:nvPr/>
        </p:nvSpPr>
        <p:spPr bwMode="auto">
          <a:xfrm>
            <a:off x="630238" y="3219450"/>
            <a:ext cx="4362450" cy="325438"/>
          </a:xfrm>
          <a:custGeom>
            <a:avLst/>
            <a:gdLst>
              <a:gd name="T0" fmla="*/ 0 w 2634"/>
              <a:gd name="T1" fmla="*/ 2147483647 h 194"/>
              <a:gd name="T2" fmla="*/ 2147483647 w 2634"/>
              <a:gd name="T3" fmla="*/ 2147483647 h 194"/>
              <a:gd name="T4" fmla="*/ 2147483647 w 2634"/>
              <a:gd name="T5" fmla="*/ 2147483647 h 194"/>
              <a:gd name="T6" fmla="*/ 2147483647 w 2634"/>
              <a:gd name="T7" fmla="*/ 2147483647 h 194"/>
              <a:gd name="T8" fmla="*/ 2147483647 w 2634"/>
              <a:gd name="T9" fmla="*/ 2147483647 h 194"/>
              <a:gd name="T10" fmla="*/ 2147483647 w 2634"/>
              <a:gd name="T11" fmla="*/ 2147483647 h 194"/>
              <a:gd name="T12" fmla="*/ 2147483647 w 2634"/>
              <a:gd name="T13" fmla="*/ 2147483647 h 194"/>
              <a:gd name="T14" fmla="*/ 2147483647 w 2634"/>
              <a:gd name="T15" fmla="*/ 2147483647 h 194"/>
              <a:gd name="T16" fmla="*/ 2147483647 w 2634"/>
              <a:gd name="T17" fmla="*/ 2147483647 h 194"/>
              <a:gd name="T18" fmla="*/ 2147483647 w 2634"/>
              <a:gd name="T19" fmla="*/ 0 h 194"/>
              <a:gd name="T20" fmla="*/ 2147483647 w 2634"/>
              <a:gd name="T21" fmla="*/ 0 h 194"/>
              <a:gd name="T22" fmla="*/ 2147483647 w 2634"/>
              <a:gd name="T23" fmla="*/ 0 h 194"/>
              <a:gd name="T24" fmla="*/ 2147483647 w 2634"/>
              <a:gd name="T25" fmla="*/ 0 h 194"/>
              <a:gd name="T26" fmla="*/ 2147483647 w 2634"/>
              <a:gd name="T27" fmla="*/ 0 h 194"/>
              <a:gd name="T28" fmla="*/ 2147483647 w 2634"/>
              <a:gd name="T29" fmla="*/ 0 h 194"/>
              <a:gd name="T30" fmla="*/ 2147483647 w 2634"/>
              <a:gd name="T31" fmla="*/ 0 h 194"/>
              <a:gd name="T32" fmla="*/ 2147483647 w 2634"/>
              <a:gd name="T33" fmla="*/ 0 h 194"/>
              <a:gd name="T34" fmla="*/ 2147483647 w 2634"/>
              <a:gd name="T35" fmla="*/ 0 h 194"/>
              <a:gd name="T36" fmla="*/ 2147483647 w 2634"/>
              <a:gd name="T37" fmla="*/ 0 h 194"/>
              <a:gd name="T38" fmla="*/ 2147483647 w 2634"/>
              <a:gd name="T39" fmla="*/ 0 h 194"/>
              <a:gd name="T40" fmla="*/ 2147483647 w 2634"/>
              <a:gd name="T41" fmla="*/ 2147483647 h 194"/>
              <a:gd name="T42" fmla="*/ 2147483647 w 2634"/>
              <a:gd name="T43" fmla="*/ 2147483647 h 194"/>
              <a:gd name="T44" fmla="*/ 2147483647 w 2634"/>
              <a:gd name="T45" fmla="*/ 2147483647 h 194"/>
              <a:gd name="T46" fmla="*/ 2147483647 w 2634"/>
              <a:gd name="T47" fmla="*/ 2147483647 h 194"/>
              <a:gd name="T48" fmla="*/ 2147483647 w 2634"/>
              <a:gd name="T49" fmla="*/ 2147483647 h 194"/>
              <a:gd name="T50" fmla="*/ 2147483647 w 2634"/>
              <a:gd name="T51" fmla="*/ 2147483647 h 194"/>
              <a:gd name="T52" fmla="*/ 2147483647 w 2634"/>
              <a:gd name="T53" fmla="*/ 2147483647 h 194"/>
              <a:gd name="T54" fmla="*/ 2147483647 w 2634"/>
              <a:gd name="T55" fmla="*/ 2147483647 h 194"/>
              <a:gd name="T56" fmla="*/ 2147483647 w 2634"/>
              <a:gd name="T57" fmla="*/ 2147483647 h 194"/>
              <a:gd name="T58" fmla="*/ 2147483647 w 2634"/>
              <a:gd name="T59" fmla="*/ 2147483647 h 194"/>
              <a:gd name="T60" fmla="*/ 2147483647 w 2634"/>
              <a:gd name="T61" fmla="*/ 2147483647 h 194"/>
              <a:gd name="T62" fmla="*/ 2147483647 w 2634"/>
              <a:gd name="T63" fmla="*/ 2147483647 h 194"/>
              <a:gd name="T64" fmla="*/ 2147483647 w 2634"/>
              <a:gd name="T65" fmla="*/ 2147483647 h 1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34"/>
              <a:gd name="T100" fmla="*/ 0 h 194"/>
              <a:gd name="T101" fmla="*/ 2634 w 2634"/>
              <a:gd name="T102" fmla="*/ 194 h 1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34" h="194">
                <a:moveTo>
                  <a:pt x="0" y="35"/>
                </a:moveTo>
                <a:lnTo>
                  <a:pt x="94" y="35"/>
                </a:lnTo>
                <a:lnTo>
                  <a:pt x="228" y="35"/>
                </a:lnTo>
                <a:lnTo>
                  <a:pt x="363" y="35"/>
                </a:lnTo>
                <a:lnTo>
                  <a:pt x="524" y="35"/>
                </a:lnTo>
                <a:lnTo>
                  <a:pt x="631" y="35"/>
                </a:lnTo>
                <a:lnTo>
                  <a:pt x="739" y="35"/>
                </a:lnTo>
                <a:lnTo>
                  <a:pt x="873" y="18"/>
                </a:lnTo>
                <a:lnTo>
                  <a:pt x="981" y="18"/>
                </a:lnTo>
                <a:lnTo>
                  <a:pt x="1061" y="0"/>
                </a:lnTo>
                <a:lnTo>
                  <a:pt x="1169" y="0"/>
                </a:lnTo>
                <a:lnTo>
                  <a:pt x="1276" y="0"/>
                </a:lnTo>
                <a:lnTo>
                  <a:pt x="1384" y="0"/>
                </a:lnTo>
                <a:lnTo>
                  <a:pt x="1491" y="0"/>
                </a:lnTo>
                <a:lnTo>
                  <a:pt x="1572" y="0"/>
                </a:lnTo>
                <a:lnTo>
                  <a:pt x="1612" y="0"/>
                </a:lnTo>
                <a:lnTo>
                  <a:pt x="1652" y="0"/>
                </a:lnTo>
                <a:lnTo>
                  <a:pt x="1706" y="0"/>
                </a:lnTo>
                <a:lnTo>
                  <a:pt x="1746" y="0"/>
                </a:lnTo>
                <a:lnTo>
                  <a:pt x="1787" y="0"/>
                </a:lnTo>
                <a:lnTo>
                  <a:pt x="1894" y="35"/>
                </a:lnTo>
                <a:lnTo>
                  <a:pt x="2002" y="53"/>
                </a:lnTo>
                <a:lnTo>
                  <a:pt x="2082" y="70"/>
                </a:lnTo>
                <a:lnTo>
                  <a:pt x="2136" y="105"/>
                </a:lnTo>
                <a:lnTo>
                  <a:pt x="2176" y="123"/>
                </a:lnTo>
                <a:lnTo>
                  <a:pt x="2217" y="158"/>
                </a:lnTo>
                <a:lnTo>
                  <a:pt x="2257" y="175"/>
                </a:lnTo>
                <a:lnTo>
                  <a:pt x="2311" y="175"/>
                </a:lnTo>
                <a:lnTo>
                  <a:pt x="2391" y="175"/>
                </a:lnTo>
                <a:lnTo>
                  <a:pt x="2472" y="193"/>
                </a:lnTo>
                <a:lnTo>
                  <a:pt x="2526" y="193"/>
                </a:lnTo>
                <a:lnTo>
                  <a:pt x="2579" y="193"/>
                </a:lnTo>
                <a:lnTo>
                  <a:pt x="2633" y="193"/>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3086" name="Freeform 7"/>
          <p:cNvSpPr>
            <a:spLocks/>
          </p:cNvSpPr>
          <p:nvPr/>
        </p:nvSpPr>
        <p:spPr bwMode="auto">
          <a:xfrm>
            <a:off x="5219700" y="3467100"/>
            <a:ext cx="3375025" cy="26988"/>
          </a:xfrm>
          <a:custGeom>
            <a:avLst/>
            <a:gdLst>
              <a:gd name="T0" fmla="*/ 0 w 2037"/>
              <a:gd name="T1" fmla="*/ 2147483647 h 16"/>
              <a:gd name="T2" fmla="*/ 2147483647 w 2037"/>
              <a:gd name="T3" fmla="*/ 2147483647 h 16"/>
              <a:gd name="T4" fmla="*/ 2147483647 w 2037"/>
              <a:gd name="T5" fmla="*/ 2147483647 h 16"/>
              <a:gd name="T6" fmla="*/ 2147483647 w 2037"/>
              <a:gd name="T7" fmla="*/ 2147483647 h 16"/>
              <a:gd name="T8" fmla="*/ 2147483647 w 2037"/>
              <a:gd name="T9" fmla="*/ 2147483647 h 16"/>
              <a:gd name="T10" fmla="*/ 2147483647 w 2037"/>
              <a:gd name="T11" fmla="*/ 2147483647 h 16"/>
              <a:gd name="T12" fmla="*/ 2147483647 w 2037"/>
              <a:gd name="T13" fmla="*/ 2147483647 h 16"/>
              <a:gd name="T14" fmla="*/ 2147483647 w 2037"/>
              <a:gd name="T15" fmla="*/ 2147483647 h 16"/>
              <a:gd name="T16" fmla="*/ 2147483647 w 2037"/>
              <a:gd name="T17" fmla="*/ 2147483647 h 16"/>
              <a:gd name="T18" fmla="*/ 2147483647 w 2037"/>
              <a:gd name="T19" fmla="*/ 2147483647 h 16"/>
              <a:gd name="T20" fmla="*/ 2147483647 w 2037"/>
              <a:gd name="T21" fmla="*/ 2147483647 h 16"/>
              <a:gd name="T22" fmla="*/ 2147483647 w 2037"/>
              <a:gd name="T23" fmla="*/ 2147483647 h 16"/>
              <a:gd name="T24" fmla="*/ 2147483647 w 2037"/>
              <a:gd name="T25" fmla="*/ 2147483647 h 16"/>
              <a:gd name="T26" fmla="*/ 2147483647 w 2037"/>
              <a:gd name="T27" fmla="*/ 2147483647 h 16"/>
              <a:gd name="T28" fmla="*/ 2147483647 w 2037"/>
              <a:gd name="T29" fmla="*/ 2147483647 h 16"/>
              <a:gd name="T30" fmla="*/ 2147483647 w 2037"/>
              <a:gd name="T31" fmla="*/ 2147483647 h 16"/>
              <a:gd name="T32" fmla="*/ 2147483647 w 2037"/>
              <a:gd name="T33" fmla="*/ 2147483647 h 16"/>
              <a:gd name="T34" fmla="*/ 2147483647 w 2037"/>
              <a:gd name="T35" fmla="*/ 2147483647 h 16"/>
              <a:gd name="T36" fmla="*/ 2147483647 w 2037"/>
              <a:gd name="T37" fmla="*/ 2147483647 h 16"/>
              <a:gd name="T38" fmla="*/ 2147483647 w 2037"/>
              <a:gd name="T39" fmla="*/ 0 h 16"/>
              <a:gd name="T40" fmla="*/ 2147483647 w 2037"/>
              <a:gd name="T41" fmla="*/ 0 h 16"/>
              <a:gd name="T42" fmla="*/ 2147483647 w 2037"/>
              <a:gd name="T43" fmla="*/ 0 h 16"/>
              <a:gd name="T44" fmla="*/ 2147483647 w 2037"/>
              <a:gd name="T45" fmla="*/ 2147483647 h 16"/>
              <a:gd name="T46" fmla="*/ 2147483647 w 2037"/>
              <a:gd name="T47" fmla="*/ 2147483647 h 16"/>
              <a:gd name="T48" fmla="*/ 2147483647 w 2037"/>
              <a:gd name="T49" fmla="*/ 2147483647 h 16"/>
              <a:gd name="T50" fmla="*/ 2147483647 w 2037"/>
              <a:gd name="T51" fmla="*/ 2147483647 h 16"/>
              <a:gd name="T52" fmla="*/ 2147483647 w 2037"/>
              <a:gd name="T53" fmla="*/ 2147483647 h 16"/>
              <a:gd name="T54" fmla="*/ 2147483647 w 2037"/>
              <a:gd name="T55" fmla="*/ 2147483647 h 16"/>
              <a:gd name="T56" fmla="*/ 2147483647 w 2037"/>
              <a:gd name="T57" fmla="*/ 2147483647 h 16"/>
              <a:gd name="T58" fmla="*/ 2147483647 w 2037"/>
              <a:gd name="T59" fmla="*/ 2147483647 h 16"/>
              <a:gd name="T60" fmla="*/ 2147483647 w 2037"/>
              <a:gd name="T61" fmla="*/ 2147483647 h 16"/>
              <a:gd name="T62" fmla="*/ 2147483647 w 2037"/>
              <a:gd name="T63" fmla="*/ 2147483647 h 16"/>
              <a:gd name="T64" fmla="*/ 2147483647 w 2037"/>
              <a:gd name="T65" fmla="*/ 2147483647 h 16"/>
              <a:gd name="T66" fmla="*/ 2147483647 w 2037"/>
              <a:gd name="T67" fmla="*/ 2147483647 h 16"/>
              <a:gd name="T68" fmla="*/ 2147483647 w 2037"/>
              <a:gd name="T69" fmla="*/ 2147483647 h 16"/>
              <a:gd name="T70" fmla="*/ 2147483647 w 2037"/>
              <a:gd name="T71" fmla="*/ 2147483647 h 16"/>
              <a:gd name="T72" fmla="*/ 2147483647 w 2037"/>
              <a:gd name="T73" fmla="*/ 2147483647 h 16"/>
              <a:gd name="T74" fmla="*/ 2147483647 w 2037"/>
              <a:gd name="T75" fmla="*/ 2147483647 h 16"/>
              <a:gd name="T76" fmla="*/ 2147483647 w 2037"/>
              <a:gd name="T77" fmla="*/ 2147483647 h 16"/>
              <a:gd name="T78" fmla="*/ 2147483647 w 2037"/>
              <a:gd name="T79" fmla="*/ 2147483647 h 16"/>
              <a:gd name="T80" fmla="*/ 2147483647 w 2037"/>
              <a:gd name="T81" fmla="*/ 2147483647 h 16"/>
              <a:gd name="T82" fmla="*/ 2147483647 w 2037"/>
              <a:gd name="T83" fmla="*/ 2147483647 h 16"/>
              <a:gd name="T84" fmla="*/ 2147483647 w 2037"/>
              <a:gd name="T85" fmla="*/ 2147483647 h 16"/>
              <a:gd name="T86" fmla="*/ 2147483647 w 2037"/>
              <a:gd name="T87" fmla="*/ 2147483647 h 16"/>
              <a:gd name="T88" fmla="*/ 2147483647 w 2037"/>
              <a:gd name="T89" fmla="*/ 2147483647 h 16"/>
              <a:gd name="T90" fmla="*/ 2147483647 w 2037"/>
              <a:gd name="T91" fmla="*/ 2147483647 h 16"/>
              <a:gd name="T92" fmla="*/ 2147483647 w 2037"/>
              <a:gd name="T93" fmla="*/ 2147483647 h 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37"/>
              <a:gd name="T142" fmla="*/ 0 h 16"/>
              <a:gd name="T143" fmla="*/ 2037 w 2037"/>
              <a:gd name="T144" fmla="*/ 16 h 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37" h="16">
                <a:moveTo>
                  <a:pt x="0" y="14"/>
                </a:moveTo>
                <a:lnTo>
                  <a:pt x="28" y="12"/>
                </a:lnTo>
                <a:lnTo>
                  <a:pt x="65" y="11"/>
                </a:lnTo>
                <a:lnTo>
                  <a:pt x="93" y="11"/>
                </a:lnTo>
                <a:lnTo>
                  <a:pt x="130" y="10"/>
                </a:lnTo>
                <a:lnTo>
                  <a:pt x="157" y="8"/>
                </a:lnTo>
                <a:lnTo>
                  <a:pt x="222" y="7"/>
                </a:lnTo>
                <a:lnTo>
                  <a:pt x="278" y="7"/>
                </a:lnTo>
                <a:lnTo>
                  <a:pt x="333" y="7"/>
                </a:lnTo>
                <a:lnTo>
                  <a:pt x="407" y="5"/>
                </a:lnTo>
                <a:lnTo>
                  <a:pt x="435" y="5"/>
                </a:lnTo>
                <a:lnTo>
                  <a:pt x="472" y="5"/>
                </a:lnTo>
                <a:lnTo>
                  <a:pt x="546" y="4"/>
                </a:lnTo>
                <a:lnTo>
                  <a:pt x="620" y="4"/>
                </a:lnTo>
                <a:lnTo>
                  <a:pt x="676" y="4"/>
                </a:lnTo>
                <a:lnTo>
                  <a:pt x="750" y="4"/>
                </a:lnTo>
                <a:lnTo>
                  <a:pt x="805" y="3"/>
                </a:lnTo>
                <a:lnTo>
                  <a:pt x="861" y="3"/>
                </a:lnTo>
                <a:lnTo>
                  <a:pt x="888" y="1"/>
                </a:lnTo>
                <a:lnTo>
                  <a:pt x="916" y="0"/>
                </a:lnTo>
                <a:lnTo>
                  <a:pt x="990" y="0"/>
                </a:lnTo>
                <a:lnTo>
                  <a:pt x="1027" y="0"/>
                </a:lnTo>
                <a:lnTo>
                  <a:pt x="1055" y="1"/>
                </a:lnTo>
                <a:lnTo>
                  <a:pt x="1092" y="3"/>
                </a:lnTo>
                <a:lnTo>
                  <a:pt x="1166" y="4"/>
                </a:lnTo>
                <a:lnTo>
                  <a:pt x="1222" y="5"/>
                </a:lnTo>
                <a:lnTo>
                  <a:pt x="1277" y="8"/>
                </a:lnTo>
                <a:lnTo>
                  <a:pt x="1333" y="10"/>
                </a:lnTo>
                <a:lnTo>
                  <a:pt x="1360" y="10"/>
                </a:lnTo>
                <a:lnTo>
                  <a:pt x="1388" y="10"/>
                </a:lnTo>
                <a:lnTo>
                  <a:pt x="1416" y="11"/>
                </a:lnTo>
                <a:lnTo>
                  <a:pt x="1444" y="12"/>
                </a:lnTo>
                <a:lnTo>
                  <a:pt x="1471" y="12"/>
                </a:lnTo>
                <a:lnTo>
                  <a:pt x="1499" y="14"/>
                </a:lnTo>
                <a:lnTo>
                  <a:pt x="1527" y="15"/>
                </a:lnTo>
                <a:lnTo>
                  <a:pt x="1583" y="15"/>
                </a:lnTo>
                <a:lnTo>
                  <a:pt x="1620" y="15"/>
                </a:lnTo>
                <a:lnTo>
                  <a:pt x="1647" y="15"/>
                </a:lnTo>
                <a:lnTo>
                  <a:pt x="1675" y="15"/>
                </a:lnTo>
                <a:lnTo>
                  <a:pt x="1703" y="15"/>
                </a:lnTo>
                <a:lnTo>
                  <a:pt x="1758" y="15"/>
                </a:lnTo>
                <a:lnTo>
                  <a:pt x="1795" y="15"/>
                </a:lnTo>
                <a:lnTo>
                  <a:pt x="1869" y="14"/>
                </a:lnTo>
                <a:lnTo>
                  <a:pt x="1897" y="14"/>
                </a:lnTo>
                <a:lnTo>
                  <a:pt x="1925" y="12"/>
                </a:lnTo>
                <a:lnTo>
                  <a:pt x="1962" y="11"/>
                </a:lnTo>
                <a:lnTo>
                  <a:pt x="2036" y="12"/>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3087" name="Freeform 8"/>
          <p:cNvSpPr>
            <a:spLocks/>
          </p:cNvSpPr>
          <p:nvPr/>
        </p:nvSpPr>
        <p:spPr bwMode="auto">
          <a:xfrm>
            <a:off x="419100" y="5276850"/>
            <a:ext cx="3735388" cy="211138"/>
          </a:xfrm>
          <a:custGeom>
            <a:avLst/>
            <a:gdLst>
              <a:gd name="T0" fmla="*/ 0 w 2255"/>
              <a:gd name="T1" fmla="*/ 2147483647 h 126"/>
              <a:gd name="T2" fmla="*/ 2147483647 w 2255"/>
              <a:gd name="T3" fmla="*/ 2147483647 h 126"/>
              <a:gd name="T4" fmla="*/ 2147483647 w 2255"/>
              <a:gd name="T5" fmla="*/ 2147483647 h 126"/>
              <a:gd name="T6" fmla="*/ 2147483647 w 2255"/>
              <a:gd name="T7" fmla="*/ 2147483647 h 126"/>
              <a:gd name="T8" fmla="*/ 2147483647 w 2255"/>
              <a:gd name="T9" fmla="*/ 2147483647 h 126"/>
              <a:gd name="T10" fmla="*/ 2147483647 w 2255"/>
              <a:gd name="T11" fmla="*/ 2147483647 h 126"/>
              <a:gd name="T12" fmla="*/ 2147483647 w 2255"/>
              <a:gd name="T13" fmla="*/ 2147483647 h 126"/>
              <a:gd name="T14" fmla="*/ 2147483647 w 2255"/>
              <a:gd name="T15" fmla="*/ 2147483647 h 126"/>
              <a:gd name="T16" fmla="*/ 2147483647 w 2255"/>
              <a:gd name="T17" fmla="*/ 2147483647 h 126"/>
              <a:gd name="T18" fmla="*/ 2147483647 w 2255"/>
              <a:gd name="T19" fmla="*/ 0 h 126"/>
              <a:gd name="T20" fmla="*/ 2147483647 w 2255"/>
              <a:gd name="T21" fmla="*/ 0 h 126"/>
              <a:gd name="T22" fmla="*/ 2147483647 w 2255"/>
              <a:gd name="T23" fmla="*/ 0 h 126"/>
              <a:gd name="T24" fmla="*/ 2147483647 w 2255"/>
              <a:gd name="T25" fmla="*/ 0 h 126"/>
              <a:gd name="T26" fmla="*/ 2147483647 w 2255"/>
              <a:gd name="T27" fmla="*/ 0 h 126"/>
              <a:gd name="T28" fmla="*/ 2147483647 w 2255"/>
              <a:gd name="T29" fmla="*/ 0 h 126"/>
              <a:gd name="T30" fmla="*/ 2147483647 w 2255"/>
              <a:gd name="T31" fmla="*/ 0 h 126"/>
              <a:gd name="T32" fmla="*/ 2147483647 w 2255"/>
              <a:gd name="T33" fmla="*/ 0 h 126"/>
              <a:gd name="T34" fmla="*/ 2147483647 w 2255"/>
              <a:gd name="T35" fmla="*/ 0 h 126"/>
              <a:gd name="T36" fmla="*/ 2147483647 w 2255"/>
              <a:gd name="T37" fmla="*/ 0 h 126"/>
              <a:gd name="T38" fmla="*/ 2147483647 w 2255"/>
              <a:gd name="T39" fmla="*/ 0 h 126"/>
              <a:gd name="T40" fmla="*/ 2147483647 w 2255"/>
              <a:gd name="T41" fmla="*/ 2147483647 h 126"/>
              <a:gd name="T42" fmla="*/ 2147483647 w 2255"/>
              <a:gd name="T43" fmla="*/ 2147483647 h 126"/>
              <a:gd name="T44" fmla="*/ 2147483647 w 2255"/>
              <a:gd name="T45" fmla="*/ 2147483647 h 126"/>
              <a:gd name="T46" fmla="*/ 2147483647 w 2255"/>
              <a:gd name="T47" fmla="*/ 2147483647 h 126"/>
              <a:gd name="T48" fmla="*/ 2147483647 w 2255"/>
              <a:gd name="T49" fmla="*/ 2147483647 h 126"/>
              <a:gd name="T50" fmla="*/ 2147483647 w 2255"/>
              <a:gd name="T51" fmla="*/ 2147483647 h 126"/>
              <a:gd name="T52" fmla="*/ 2147483647 w 2255"/>
              <a:gd name="T53" fmla="*/ 2147483647 h 126"/>
              <a:gd name="T54" fmla="*/ 2147483647 w 2255"/>
              <a:gd name="T55" fmla="*/ 2147483647 h 126"/>
              <a:gd name="T56" fmla="*/ 2147483647 w 2255"/>
              <a:gd name="T57" fmla="*/ 2147483647 h 126"/>
              <a:gd name="T58" fmla="*/ 2147483647 w 2255"/>
              <a:gd name="T59" fmla="*/ 2147483647 h 126"/>
              <a:gd name="T60" fmla="*/ 2147483647 w 2255"/>
              <a:gd name="T61" fmla="*/ 2147483647 h 126"/>
              <a:gd name="T62" fmla="*/ 2147483647 w 2255"/>
              <a:gd name="T63" fmla="*/ 2147483647 h 126"/>
              <a:gd name="T64" fmla="*/ 2147483647 w 2255"/>
              <a:gd name="T65" fmla="*/ 2147483647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55"/>
              <a:gd name="T100" fmla="*/ 0 h 126"/>
              <a:gd name="T101" fmla="*/ 2255 w 2255"/>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55" h="126">
                <a:moveTo>
                  <a:pt x="0" y="23"/>
                </a:moveTo>
                <a:lnTo>
                  <a:pt x="81" y="23"/>
                </a:lnTo>
                <a:lnTo>
                  <a:pt x="196" y="23"/>
                </a:lnTo>
                <a:lnTo>
                  <a:pt x="311" y="23"/>
                </a:lnTo>
                <a:lnTo>
                  <a:pt x="449" y="23"/>
                </a:lnTo>
                <a:lnTo>
                  <a:pt x="541" y="23"/>
                </a:lnTo>
                <a:lnTo>
                  <a:pt x="633" y="23"/>
                </a:lnTo>
                <a:lnTo>
                  <a:pt x="748" y="11"/>
                </a:lnTo>
                <a:lnTo>
                  <a:pt x="840" y="11"/>
                </a:lnTo>
                <a:lnTo>
                  <a:pt x="909" y="0"/>
                </a:lnTo>
                <a:lnTo>
                  <a:pt x="1001" y="0"/>
                </a:lnTo>
                <a:lnTo>
                  <a:pt x="1093" y="0"/>
                </a:lnTo>
                <a:lnTo>
                  <a:pt x="1185" y="0"/>
                </a:lnTo>
                <a:lnTo>
                  <a:pt x="1277" y="0"/>
                </a:lnTo>
                <a:lnTo>
                  <a:pt x="1346" y="0"/>
                </a:lnTo>
                <a:lnTo>
                  <a:pt x="1380" y="0"/>
                </a:lnTo>
                <a:lnTo>
                  <a:pt x="1415" y="0"/>
                </a:lnTo>
                <a:lnTo>
                  <a:pt x="1461" y="0"/>
                </a:lnTo>
                <a:lnTo>
                  <a:pt x="1495" y="0"/>
                </a:lnTo>
                <a:lnTo>
                  <a:pt x="1530" y="0"/>
                </a:lnTo>
                <a:lnTo>
                  <a:pt x="1622" y="23"/>
                </a:lnTo>
                <a:lnTo>
                  <a:pt x="1714" y="34"/>
                </a:lnTo>
                <a:lnTo>
                  <a:pt x="1783" y="45"/>
                </a:lnTo>
                <a:lnTo>
                  <a:pt x="1829" y="68"/>
                </a:lnTo>
                <a:lnTo>
                  <a:pt x="1863" y="80"/>
                </a:lnTo>
                <a:lnTo>
                  <a:pt x="1898" y="102"/>
                </a:lnTo>
                <a:lnTo>
                  <a:pt x="1932" y="114"/>
                </a:lnTo>
                <a:lnTo>
                  <a:pt x="1978" y="114"/>
                </a:lnTo>
                <a:lnTo>
                  <a:pt x="2047" y="114"/>
                </a:lnTo>
                <a:lnTo>
                  <a:pt x="2116" y="125"/>
                </a:lnTo>
                <a:lnTo>
                  <a:pt x="2162" y="125"/>
                </a:lnTo>
                <a:lnTo>
                  <a:pt x="2208" y="125"/>
                </a:lnTo>
                <a:lnTo>
                  <a:pt x="2254" y="125"/>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3088" name="Freeform 9"/>
          <p:cNvSpPr>
            <a:spLocks/>
          </p:cNvSpPr>
          <p:nvPr/>
        </p:nvSpPr>
        <p:spPr bwMode="auto">
          <a:xfrm>
            <a:off x="4495800" y="5295900"/>
            <a:ext cx="4192588" cy="211138"/>
          </a:xfrm>
          <a:custGeom>
            <a:avLst/>
            <a:gdLst>
              <a:gd name="T0" fmla="*/ 0 w 2531"/>
              <a:gd name="T1" fmla="*/ 2147483647 h 125"/>
              <a:gd name="T2" fmla="*/ 2147483647 w 2531"/>
              <a:gd name="T3" fmla="*/ 2147483647 h 125"/>
              <a:gd name="T4" fmla="*/ 2147483647 w 2531"/>
              <a:gd name="T5" fmla="*/ 2147483647 h 125"/>
              <a:gd name="T6" fmla="*/ 2147483647 w 2531"/>
              <a:gd name="T7" fmla="*/ 2147483647 h 125"/>
              <a:gd name="T8" fmla="*/ 2147483647 w 2531"/>
              <a:gd name="T9" fmla="*/ 2147483647 h 125"/>
              <a:gd name="T10" fmla="*/ 2147483647 w 2531"/>
              <a:gd name="T11" fmla="*/ 2147483647 h 125"/>
              <a:gd name="T12" fmla="*/ 2147483647 w 2531"/>
              <a:gd name="T13" fmla="*/ 2147483647 h 125"/>
              <a:gd name="T14" fmla="*/ 2147483647 w 2531"/>
              <a:gd name="T15" fmla="*/ 2147483647 h 125"/>
              <a:gd name="T16" fmla="*/ 2147483647 w 2531"/>
              <a:gd name="T17" fmla="*/ 2147483647 h 125"/>
              <a:gd name="T18" fmla="*/ 2147483647 w 2531"/>
              <a:gd name="T19" fmla="*/ 2147483647 h 125"/>
              <a:gd name="T20" fmla="*/ 2147483647 w 2531"/>
              <a:gd name="T21" fmla="*/ 2147483647 h 125"/>
              <a:gd name="T22" fmla="*/ 2147483647 w 2531"/>
              <a:gd name="T23" fmla="*/ 2147483647 h 125"/>
              <a:gd name="T24" fmla="*/ 2147483647 w 2531"/>
              <a:gd name="T25" fmla="*/ 2147483647 h 125"/>
              <a:gd name="T26" fmla="*/ 2147483647 w 2531"/>
              <a:gd name="T27" fmla="*/ 2147483647 h 125"/>
              <a:gd name="T28" fmla="*/ 2147483647 w 2531"/>
              <a:gd name="T29" fmla="*/ 2147483647 h 125"/>
              <a:gd name="T30" fmla="*/ 2147483647 w 2531"/>
              <a:gd name="T31" fmla="*/ 2147483647 h 125"/>
              <a:gd name="T32" fmla="*/ 2147483647 w 2531"/>
              <a:gd name="T33" fmla="*/ 2147483647 h 125"/>
              <a:gd name="T34" fmla="*/ 2147483647 w 2531"/>
              <a:gd name="T35" fmla="*/ 2147483647 h 125"/>
              <a:gd name="T36" fmla="*/ 2147483647 w 2531"/>
              <a:gd name="T37" fmla="*/ 2147483647 h 125"/>
              <a:gd name="T38" fmla="*/ 2147483647 w 2531"/>
              <a:gd name="T39" fmla="*/ 0 h 125"/>
              <a:gd name="T40" fmla="*/ 2147483647 w 2531"/>
              <a:gd name="T41" fmla="*/ 0 h 125"/>
              <a:gd name="T42" fmla="*/ 2147483647 w 2531"/>
              <a:gd name="T43" fmla="*/ 0 h 125"/>
              <a:gd name="T44" fmla="*/ 2147483647 w 2531"/>
              <a:gd name="T45" fmla="*/ 2147483647 h 125"/>
              <a:gd name="T46" fmla="*/ 2147483647 w 2531"/>
              <a:gd name="T47" fmla="*/ 2147483647 h 125"/>
              <a:gd name="T48" fmla="*/ 2147483647 w 2531"/>
              <a:gd name="T49" fmla="*/ 2147483647 h 125"/>
              <a:gd name="T50" fmla="*/ 2147483647 w 2531"/>
              <a:gd name="T51" fmla="*/ 2147483647 h 125"/>
              <a:gd name="T52" fmla="*/ 2147483647 w 2531"/>
              <a:gd name="T53" fmla="*/ 2147483647 h 125"/>
              <a:gd name="T54" fmla="*/ 2147483647 w 2531"/>
              <a:gd name="T55" fmla="*/ 2147483647 h 125"/>
              <a:gd name="T56" fmla="*/ 2147483647 w 2531"/>
              <a:gd name="T57" fmla="*/ 2147483647 h 125"/>
              <a:gd name="T58" fmla="*/ 2147483647 w 2531"/>
              <a:gd name="T59" fmla="*/ 2147483647 h 125"/>
              <a:gd name="T60" fmla="*/ 2147483647 w 2531"/>
              <a:gd name="T61" fmla="*/ 2147483647 h 125"/>
              <a:gd name="T62" fmla="*/ 2147483647 w 2531"/>
              <a:gd name="T63" fmla="*/ 2147483647 h 125"/>
              <a:gd name="T64" fmla="*/ 2147483647 w 2531"/>
              <a:gd name="T65" fmla="*/ 2147483647 h 125"/>
              <a:gd name="T66" fmla="*/ 2147483647 w 2531"/>
              <a:gd name="T67" fmla="*/ 2147483647 h 125"/>
              <a:gd name="T68" fmla="*/ 2147483647 w 2531"/>
              <a:gd name="T69" fmla="*/ 2147483647 h 125"/>
              <a:gd name="T70" fmla="*/ 2147483647 w 2531"/>
              <a:gd name="T71" fmla="*/ 2147483647 h 125"/>
              <a:gd name="T72" fmla="*/ 2147483647 w 2531"/>
              <a:gd name="T73" fmla="*/ 2147483647 h 125"/>
              <a:gd name="T74" fmla="*/ 2147483647 w 2531"/>
              <a:gd name="T75" fmla="*/ 2147483647 h 125"/>
              <a:gd name="T76" fmla="*/ 2147483647 w 2531"/>
              <a:gd name="T77" fmla="*/ 2147483647 h 125"/>
              <a:gd name="T78" fmla="*/ 2147483647 w 2531"/>
              <a:gd name="T79" fmla="*/ 2147483647 h 125"/>
              <a:gd name="T80" fmla="*/ 2147483647 w 2531"/>
              <a:gd name="T81" fmla="*/ 2147483647 h 125"/>
              <a:gd name="T82" fmla="*/ 2147483647 w 2531"/>
              <a:gd name="T83" fmla="*/ 2147483647 h 125"/>
              <a:gd name="T84" fmla="*/ 2147483647 w 2531"/>
              <a:gd name="T85" fmla="*/ 2147483647 h 125"/>
              <a:gd name="T86" fmla="*/ 2147483647 w 2531"/>
              <a:gd name="T87" fmla="*/ 2147483647 h 125"/>
              <a:gd name="T88" fmla="*/ 2147483647 w 2531"/>
              <a:gd name="T89" fmla="*/ 2147483647 h 125"/>
              <a:gd name="T90" fmla="*/ 2147483647 w 2531"/>
              <a:gd name="T91" fmla="*/ 2147483647 h 125"/>
              <a:gd name="T92" fmla="*/ 2147483647 w 2531"/>
              <a:gd name="T93" fmla="*/ 2147483647 h 1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31"/>
              <a:gd name="T142" fmla="*/ 0 h 125"/>
              <a:gd name="T143" fmla="*/ 2531 w 2531"/>
              <a:gd name="T144" fmla="*/ 125 h 1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31" h="125">
                <a:moveTo>
                  <a:pt x="0" y="113"/>
                </a:moveTo>
                <a:lnTo>
                  <a:pt x="35" y="101"/>
                </a:lnTo>
                <a:lnTo>
                  <a:pt x="81" y="90"/>
                </a:lnTo>
                <a:lnTo>
                  <a:pt x="115" y="90"/>
                </a:lnTo>
                <a:lnTo>
                  <a:pt x="161" y="79"/>
                </a:lnTo>
                <a:lnTo>
                  <a:pt x="196" y="68"/>
                </a:lnTo>
                <a:lnTo>
                  <a:pt x="276" y="56"/>
                </a:lnTo>
                <a:lnTo>
                  <a:pt x="345" y="56"/>
                </a:lnTo>
                <a:lnTo>
                  <a:pt x="414" y="56"/>
                </a:lnTo>
                <a:lnTo>
                  <a:pt x="506" y="45"/>
                </a:lnTo>
                <a:lnTo>
                  <a:pt x="541" y="45"/>
                </a:lnTo>
                <a:lnTo>
                  <a:pt x="587" y="45"/>
                </a:lnTo>
                <a:lnTo>
                  <a:pt x="679" y="34"/>
                </a:lnTo>
                <a:lnTo>
                  <a:pt x="771" y="34"/>
                </a:lnTo>
                <a:lnTo>
                  <a:pt x="840" y="34"/>
                </a:lnTo>
                <a:lnTo>
                  <a:pt x="932" y="34"/>
                </a:lnTo>
                <a:lnTo>
                  <a:pt x="1001" y="23"/>
                </a:lnTo>
                <a:lnTo>
                  <a:pt x="1070" y="23"/>
                </a:lnTo>
                <a:lnTo>
                  <a:pt x="1104" y="11"/>
                </a:lnTo>
                <a:lnTo>
                  <a:pt x="1139" y="0"/>
                </a:lnTo>
                <a:lnTo>
                  <a:pt x="1231" y="0"/>
                </a:lnTo>
                <a:lnTo>
                  <a:pt x="1277" y="0"/>
                </a:lnTo>
                <a:lnTo>
                  <a:pt x="1311" y="11"/>
                </a:lnTo>
                <a:lnTo>
                  <a:pt x="1357" y="23"/>
                </a:lnTo>
                <a:lnTo>
                  <a:pt x="1449" y="34"/>
                </a:lnTo>
                <a:lnTo>
                  <a:pt x="1518" y="45"/>
                </a:lnTo>
                <a:lnTo>
                  <a:pt x="1587" y="68"/>
                </a:lnTo>
                <a:lnTo>
                  <a:pt x="1656" y="79"/>
                </a:lnTo>
                <a:lnTo>
                  <a:pt x="1691" y="79"/>
                </a:lnTo>
                <a:lnTo>
                  <a:pt x="1725" y="79"/>
                </a:lnTo>
                <a:lnTo>
                  <a:pt x="1760" y="90"/>
                </a:lnTo>
                <a:lnTo>
                  <a:pt x="1794" y="101"/>
                </a:lnTo>
                <a:lnTo>
                  <a:pt x="1829" y="101"/>
                </a:lnTo>
                <a:lnTo>
                  <a:pt x="1863" y="113"/>
                </a:lnTo>
                <a:lnTo>
                  <a:pt x="1898" y="124"/>
                </a:lnTo>
                <a:lnTo>
                  <a:pt x="1967" y="124"/>
                </a:lnTo>
                <a:lnTo>
                  <a:pt x="2013" y="124"/>
                </a:lnTo>
                <a:lnTo>
                  <a:pt x="2047" y="124"/>
                </a:lnTo>
                <a:lnTo>
                  <a:pt x="2082" y="124"/>
                </a:lnTo>
                <a:lnTo>
                  <a:pt x="2116" y="124"/>
                </a:lnTo>
                <a:lnTo>
                  <a:pt x="2185" y="124"/>
                </a:lnTo>
                <a:lnTo>
                  <a:pt x="2231" y="124"/>
                </a:lnTo>
                <a:lnTo>
                  <a:pt x="2323" y="113"/>
                </a:lnTo>
                <a:lnTo>
                  <a:pt x="2358" y="113"/>
                </a:lnTo>
                <a:lnTo>
                  <a:pt x="2392" y="101"/>
                </a:lnTo>
                <a:lnTo>
                  <a:pt x="2438" y="90"/>
                </a:lnTo>
                <a:lnTo>
                  <a:pt x="2530" y="101"/>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3089" name="Rectangle 10"/>
          <p:cNvSpPr>
            <a:spLocks noChangeArrowheads="1"/>
          </p:cNvSpPr>
          <p:nvPr/>
        </p:nvSpPr>
        <p:spPr bwMode="auto">
          <a:xfrm>
            <a:off x="4037013" y="1851025"/>
            <a:ext cx="530225" cy="409575"/>
          </a:xfrm>
          <a:prstGeom prst="rect">
            <a:avLst/>
          </a:prstGeom>
          <a:noFill/>
          <a:ln w="12700">
            <a:noFill/>
            <a:miter lim="800000"/>
            <a:headEnd/>
            <a:tailEnd/>
          </a:ln>
        </p:spPr>
        <p:txBody>
          <a:bodyPr wrap="none" lIns="91678" tIns="45005" rIns="91678" bIns="45005">
            <a:spAutoFit/>
          </a:bodyPr>
          <a:lstStyle/>
          <a:p>
            <a:pPr defTabSz="901700" eaLnBrk="0" hangingPunct="0"/>
            <a:r>
              <a:rPr lang="en-US" sz="2000">
                <a:latin typeface="Calibri" pitchFamily="34" charset="0"/>
              </a:rPr>
              <a:t>XX</a:t>
            </a:r>
          </a:p>
        </p:txBody>
      </p:sp>
      <p:sp>
        <p:nvSpPr>
          <p:cNvPr id="3090" name="Rectangle 11"/>
          <p:cNvSpPr>
            <a:spLocks noChangeArrowheads="1"/>
          </p:cNvSpPr>
          <p:nvPr/>
        </p:nvSpPr>
        <p:spPr bwMode="auto">
          <a:xfrm>
            <a:off x="4075113" y="5299075"/>
            <a:ext cx="530225" cy="411163"/>
          </a:xfrm>
          <a:prstGeom prst="rect">
            <a:avLst/>
          </a:prstGeom>
          <a:noFill/>
          <a:ln w="12700">
            <a:noFill/>
            <a:miter lim="800000"/>
            <a:headEnd/>
            <a:tailEnd/>
          </a:ln>
        </p:spPr>
        <p:txBody>
          <a:bodyPr wrap="none" lIns="91678" tIns="45005" rIns="91678" bIns="45005">
            <a:spAutoFit/>
          </a:bodyPr>
          <a:lstStyle/>
          <a:p>
            <a:pPr defTabSz="901700" eaLnBrk="0" hangingPunct="0"/>
            <a:r>
              <a:rPr lang="en-US" sz="2000">
                <a:latin typeface="Calibri" pitchFamily="34" charset="0"/>
              </a:rPr>
              <a:t>XX</a:t>
            </a:r>
          </a:p>
        </p:txBody>
      </p:sp>
      <p:sp>
        <p:nvSpPr>
          <p:cNvPr id="3091" name="Line 12"/>
          <p:cNvSpPr>
            <a:spLocks noChangeShapeType="1"/>
          </p:cNvSpPr>
          <p:nvPr/>
        </p:nvSpPr>
        <p:spPr bwMode="auto">
          <a:xfrm>
            <a:off x="5067300" y="3387725"/>
            <a:ext cx="0" cy="257175"/>
          </a:xfrm>
          <a:prstGeom prst="line">
            <a:avLst/>
          </a:prstGeom>
          <a:noFill/>
          <a:ln w="12700">
            <a:solidFill>
              <a:schemeClr val="tx1"/>
            </a:solidFill>
            <a:round/>
            <a:headEnd/>
            <a:tailEnd/>
          </a:ln>
        </p:spPr>
        <p:txBody>
          <a:bodyPr wrap="none" anchor="ctr"/>
          <a:lstStyle/>
          <a:p>
            <a:endParaRPr lang="en-US"/>
          </a:p>
        </p:txBody>
      </p:sp>
      <p:sp>
        <p:nvSpPr>
          <p:cNvPr id="3092" name="Freeform 13"/>
          <p:cNvSpPr>
            <a:spLocks/>
          </p:cNvSpPr>
          <p:nvPr/>
        </p:nvSpPr>
        <p:spPr bwMode="auto">
          <a:xfrm>
            <a:off x="630238" y="1600200"/>
            <a:ext cx="306387" cy="4116388"/>
          </a:xfrm>
          <a:custGeom>
            <a:avLst/>
            <a:gdLst>
              <a:gd name="T0" fmla="*/ 2147483647 w 185"/>
              <a:gd name="T1" fmla="*/ 0 h 2449"/>
              <a:gd name="T2" fmla="*/ 2147483647 w 185"/>
              <a:gd name="T3" fmla="*/ 2147483647 h 2449"/>
              <a:gd name="T4" fmla="*/ 2147483647 w 185"/>
              <a:gd name="T5" fmla="*/ 2147483647 h 2449"/>
              <a:gd name="T6" fmla="*/ 2147483647 w 185"/>
              <a:gd name="T7" fmla="*/ 2147483647 h 2449"/>
              <a:gd name="T8" fmla="*/ 2147483647 w 185"/>
              <a:gd name="T9" fmla="*/ 2147483647 h 2449"/>
              <a:gd name="T10" fmla="*/ 2147483647 w 185"/>
              <a:gd name="T11" fmla="*/ 2147483647 h 2449"/>
              <a:gd name="T12" fmla="*/ 2147483647 w 185"/>
              <a:gd name="T13" fmla="*/ 2147483647 h 2449"/>
              <a:gd name="T14" fmla="*/ 2147483647 w 185"/>
              <a:gd name="T15" fmla="*/ 2147483647 h 2449"/>
              <a:gd name="T16" fmla="*/ 2147483647 w 185"/>
              <a:gd name="T17" fmla="*/ 2147483647 h 2449"/>
              <a:gd name="T18" fmla="*/ 2147483647 w 185"/>
              <a:gd name="T19" fmla="*/ 2147483647 h 2449"/>
              <a:gd name="T20" fmla="*/ 2147483647 w 185"/>
              <a:gd name="T21" fmla="*/ 2147483647 h 2449"/>
              <a:gd name="T22" fmla="*/ 2147483647 w 185"/>
              <a:gd name="T23" fmla="*/ 2147483647 h 2449"/>
              <a:gd name="T24" fmla="*/ 2147483647 w 185"/>
              <a:gd name="T25" fmla="*/ 2147483647 h 2449"/>
              <a:gd name="T26" fmla="*/ 2147483647 w 185"/>
              <a:gd name="T27" fmla="*/ 2147483647 h 2449"/>
              <a:gd name="T28" fmla="*/ 2147483647 w 185"/>
              <a:gd name="T29" fmla="*/ 2147483647 h 2449"/>
              <a:gd name="T30" fmla="*/ 2147483647 w 185"/>
              <a:gd name="T31" fmla="*/ 2147483647 h 2449"/>
              <a:gd name="T32" fmla="*/ 2147483647 w 185"/>
              <a:gd name="T33" fmla="*/ 2147483647 h 2449"/>
              <a:gd name="T34" fmla="*/ 2147483647 w 185"/>
              <a:gd name="T35" fmla="*/ 2147483647 h 2449"/>
              <a:gd name="T36" fmla="*/ 2147483647 w 185"/>
              <a:gd name="T37" fmla="*/ 2147483647 h 2449"/>
              <a:gd name="T38" fmla="*/ 2147483647 w 185"/>
              <a:gd name="T39" fmla="*/ 2147483647 h 2449"/>
              <a:gd name="T40" fmla="*/ 2147483647 w 185"/>
              <a:gd name="T41" fmla="*/ 2147483647 h 2449"/>
              <a:gd name="T42" fmla="*/ 2147483647 w 185"/>
              <a:gd name="T43" fmla="*/ 2147483647 h 2449"/>
              <a:gd name="T44" fmla="*/ 2147483647 w 185"/>
              <a:gd name="T45" fmla="*/ 2147483647 h 2449"/>
              <a:gd name="T46" fmla="*/ 2147483647 w 185"/>
              <a:gd name="T47" fmla="*/ 2147483647 h 2449"/>
              <a:gd name="T48" fmla="*/ 2147483647 w 185"/>
              <a:gd name="T49" fmla="*/ 2147483647 h 2449"/>
              <a:gd name="T50" fmla="*/ 2147483647 w 185"/>
              <a:gd name="T51" fmla="*/ 2147483647 h 2449"/>
              <a:gd name="T52" fmla="*/ 2147483647 w 185"/>
              <a:gd name="T53" fmla="*/ 2147483647 h 2449"/>
              <a:gd name="T54" fmla="*/ 2147483647 w 185"/>
              <a:gd name="T55" fmla="*/ 2147483647 h 2449"/>
              <a:gd name="T56" fmla="*/ 2147483647 w 185"/>
              <a:gd name="T57" fmla="*/ 2147483647 h 2449"/>
              <a:gd name="T58" fmla="*/ 2147483647 w 185"/>
              <a:gd name="T59" fmla="*/ 2147483647 h 2449"/>
              <a:gd name="T60" fmla="*/ 2147483647 w 185"/>
              <a:gd name="T61" fmla="*/ 2147483647 h 2449"/>
              <a:gd name="T62" fmla="*/ 2147483647 w 185"/>
              <a:gd name="T63" fmla="*/ 2147483647 h 2449"/>
              <a:gd name="T64" fmla="*/ 2147483647 w 185"/>
              <a:gd name="T65" fmla="*/ 2147483647 h 2449"/>
              <a:gd name="T66" fmla="*/ 2147483647 w 185"/>
              <a:gd name="T67" fmla="*/ 2147483647 h 2449"/>
              <a:gd name="T68" fmla="*/ 2147483647 w 185"/>
              <a:gd name="T69" fmla="*/ 2147483647 h 2449"/>
              <a:gd name="T70" fmla="*/ 2147483647 w 185"/>
              <a:gd name="T71" fmla="*/ 2147483647 h 2449"/>
              <a:gd name="T72" fmla="*/ 2147483647 w 185"/>
              <a:gd name="T73" fmla="*/ 2147483647 h 2449"/>
              <a:gd name="T74" fmla="*/ 2147483647 w 185"/>
              <a:gd name="T75" fmla="*/ 2147483647 h 2449"/>
              <a:gd name="T76" fmla="*/ 2147483647 w 185"/>
              <a:gd name="T77" fmla="*/ 2147483647 h 2449"/>
              <a:gd name="T78" fmla="*/ 2147483647 w 185"/>
              <a:gd name="T79" fmla="*/ 2147483647 h 2449"/>
              <a:gd name="T80" fmla="*/ 2147483647 w 185"/>
              <a:gd name="T81" fmla="*/ 2147483647 h 2449"/>
              <a:gd name="T82" fmla="*/ 2147483647 w 185"/>
              <a:gd name="T83" fmla="*/ 2147483647 h 2449"/>
              <a:gd name="T84" fmla="*/ 2147483647 w 185"/>
              <a:gd name="T85" fmla="*/ 2147483647 h 2449"/>
              <a:gd name="T86" fmla="*/ 2147483647 w 185"/>
              <a:gd name="T87" fmla="*/ 2147483647 h 2449"/>
              <a:gd name="T88" fmla="*/ 0 w 185"/>
              <a:gd name="T89" fmla="*/ 2147483647 h 24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5"/>
              <a:gd name="T136" fmla="*/ 0 h 2449"/>
              <a:gd name="T137" fmla="*/ 185 w 185"/>
              <a:gd name="T138" fmla="*/ 2449 h 24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5" h="2449">
                <a:moveTo>
                  <a:pt x="69" y="0"/>
                </a:moveTo>
                <a:lnTo>
                  <a:pt x="69" y="34"/>
                </a:lnTo>
                <a:lnTo>
                  <a:pt x="81" y="125"/>
                </a:lnTo>
                <a:lnTo>
                  <a:pt x="81" y="238"/>
                </a:lnTo>
                <a:lnTo>
                  <a:pt x="92" y="351"/>
                </a:lnTo>
                <a:lnTo>
                  <a:pt x="104" y="442"/>
                </a:lnTo>
                <a:lnTo>
                  <a:pt x="104" y="510"/>
                </a:lnTo>
                <a:lnTo>
                  <a:pt x="115" y="601"/>
                </a:lnTo>
                <a:lnTo>
                  <a:pt x="127" y="669"/>
                </a:lnTo>
                <a:lnTo>
                  <a:pt x="127" y="737"/>
                </a:lnTo>
                <a:lnTo>
                  <a:pt x="138" y="782"/>
                </a:lnTo>
                <a:lnTo>
                  <a:pt x="150" y="827"/>
                </a:lnTo>
                <a:lnTo>
                  <a:pt x="161" y="873"/>
                </a:lnTo>
                <a:lnTo>
                  <a:pt x="173" y="918"/>
                </a:lnTo>
                <a:lnTo>
                  <a:pt x="184" y="963"/>
                </a:lnTo>
                <a:lnTo>
                  <a:pt x="184" y="1009"/>
                </a:lnTo>
                <a:lnTo>
                  <a:pt x="184" y="1077"/>
                </a:lnTo>
                <a:lnTo>
                  <a:pt x="184" y="1145"/>
                </a:lnTo>
                <a:lnTo>
                  <a:pt x="184" y="1190"/>
                </a:lnTo>
                <a:lnTo>
                  <a:pt x="184" y="1235"/>
                </a:lnTo>
                <a:lnTo>
                  <a:pt x="184" y="1269"/>
                </a:lnTo>
                <a:lnTo>
                  <a:pt x="173" y="1315"/>
                </a:lnTo>
                <a:lnTo>
                  <a:pt x="173" y="1383"/>
                </a:lnTo>
                <a:lnTo>
                  <a:pt x="161" y="1428"/>
                </a:lnTo>
                <a:lnTo>
                  <a:pt x="150" y="1462"/>
                </a:lnTo>
                <a:lnTo>
                  <a:pt x="138" y="1541"/>
                </a:lnTo>
                <a:lnTo>
                  <a:pt x="115" y="1587"/>
                </a:lnTo>
                <a:lnTo>
                  <a:pt x="104" y="1655"/>
                </a:lnTo>
                <a:lnTo>
                  <a:pt x="81" y="1745"/>
                </a:lnTo>
                <a:lnTo>
                  <a:pt x="81" y="1813"/>
                </a:lnTo>
                <a:lnTo>
                  <a:pt x="69" y="1881"/>
                </a:lnTo>
                <a:lnTo>
                  <a:pt x="69" y="1949"/>
                </a:lnTo>
                <a:lnTo>
                  <a:pt x="69" y="2017"/>
                </a:lnTo>
                <a:lnTo>
                  <a:pt x="69" y="2063"/>
                </a:lnTo>
                <a:lnTo>
                  <a:pt x="69" y="2097"/>
                </a:lnTo>
                <a:lnTo>
                  <a:pt x="58" y="2131"/>
                </a:lnTo>
                <a:lnTo>
                  <a:pt x="58" y="2176"/>
                </a:lnTo>
                <a:lnTo>
                  <a:pt x="58" y="2210"/>
                </a:lnTo>
                <a:lnTo>
                  <a:pt x="58" y="2244"/>
                </a:lnTo>
                <a:lnTo>
                  <a:pt x="58" y="2278"/>
                </a:lnTo>
                <a:lnTo>
                  <a:pt x="46" y="2312"/>
                </a:lnTo>
                <a:lnTo>
                  <a:pt x="35" y="2346"/>
                </a:lnTo>
                <a:lnTo>
                  <a:pt x="23" y="2380"/>
                </a:lnTo>
                <a:lnTo>
                  <a:pt x="12" y="2414"/>
                </a:lnTo>
                <a:lnTo>
                  <a:pt x="0" y="2448"/>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3093" name="Freeform 14"/>
          <p:cNvSpPr>
            <a:spLocks/>
          </p:cNvSpPr>
          <p:nvPr/>
        </p:nvSpPr>
        <p:spPr bwMode="auto">
          <a:xfrm>
            <a:off x="3390900" y="1619250"/>
            <a:ext cx="611188" cy="4192588"/>
          </a:xfrm>
          <a:custGeom>
            <a:avLst/>
            <a:gdLst>
              <a:gd name="T0" fmla="*/ 2147483647 w 369"/>
              <a:gd name="T1" fmla="*/ 0 h 2495"/>
              <a:gd name="T2" fmla="*/ 2147483647 w 369"/>
              <a:gd name="T3" fmla="*/ 2147483647 h 2495"/>
              <a:gd name="T4" fmla="*/ 2147483647 w 369"/>
              <a:gd name="T5" fmla="*/ 2147483647 h 2495"/>
              <a:gd name="T6" fmla="*/ 2147483647 w 369"/>
              <a:gd name="T7" fmla="*/ 2147483647 h 2495"/>
              <a:gd name="T8" fmla="*/ 2147483647 w 369"/>
              <a:gd name="T9" fmla="*/ 2147483647 h 2495"/>
              <a:gd name="T10" fmla="*/ 2147483647 w 369"/>
              <a:gd name="T11" fmla="*/ 2147483647 h 2495"/>
              <a:gd name="T12" fmla="*/ 2147483647 w 369"/>
              <a:gd name="T13" fmla="*/ 2147483647 h 2495"/>
              <a:gd name="T14" fmla="*/ 2147483647 w 369"/>
              <a:gd name="T15" fmla="*/ 2147483647 h 2495"/>
              <a:gd name="T16" fmla="*/ 2147483647 w 369"/>
              <a:gd name="T17" fmla="*/ 2147483647 h 2495"/>
              <a:gd name="T18" fmla="*/ 2147483647 w 369"/>
              <a:gd name="T19" fmla="*/ 2147483647 h 2495"/>
              <a:gd name="T20" fmla="*/ 2147483647 w 369"/>
              <a:gd name="T21" fmla="*/ 2147483647 h 2495"/>
              <a:gd name="T22" fmla="*/ 2147483647 w 369"/>
              <a:gd name="T23" fmla="*/ 2147483647 h 2495"/>
              <a:gd name="T24" fmla="*/ 2147483647 w 369"/>
              <a:gd name="T25" fmla="*/ 2147483647 h 2495"/>
              <a:gd name="T26" fmla="*/ 2147483647 w 369"/>
              <a:gd name="T27" fmla="*/ 2147483647 h 2495"/>
              <a:gd name="T28" fmla="*/ 2147483647 w 369"/>
              <a:gd name="T29" fmla="*/ 2147483647 h 2495"/>
              <a:gd name="T30" fmla="*/ 2147483647 w 369"/>
              <a:gd name="T31" fmla="*/ 2147483647 h 2495"/>
              <a:gd name="T32" fmla="*/ 2147483647 w 369"/>
              <a:gd name="T33" fmla="*/ 2147483647 h 2495"/>
              <a:gd name="T34" fmla="*/ 2147483647 w 369"/>
              <a:gd name="T35" fmla="*/ 2147483647 h 2495"/>
              <a:gd name="T36" fmla="*/ 2147483647 w 369"/>
              <a:gd name="T37" fmla="*/ 2147483647 h 2495"/>
              <a:gd name="T38" fmla="*/ 2147483647 w 369"/>
              <a:gd name="T39" fmla="*/ 2147483647 h 2495"/>
              <a:gd name="T40" fmla="*/ 2147483647 w 369"/>
              <a:gd name="T41" fmla="*/ 2147483647 h 2495"/>
              <a:gd name="T42" fmla="*/ 2147483647 w 369"/>
              <a:gd name="T43" fmla="*/ 2147483647 h 2495"/>
              <a:gd name="T44" fmla="*/ 2147483647 w 369"/>
              <a:gd name="T45" fmla="*/ 2147483647 h 2495"/>
              <a:gd name="T46" fmla="*/ 2147483647 w 369"/>
              <a:gd name="T47" fmla="*/ 2147483647 h 2495"/>
              <a:gd name="T48" fmla="*/ 2147483647 w 369"/>
              <a:gd name="T49" fmla="*/ 2147483647 h 2495"/>
              <a:gd name="T50" fmla="*/ 2147483647 w 369"/>
              <a:gd name="T51" fmla="*/ 2147483647 h 2495"/>
              <a:gd name="T52" fmla="*/ 2147483647 w 369"/>
              <a:gd name="T53" fmla="*/ 2147483647 h 2495"/>
              <a:gd name="T54" fmla="*/ 2147483647 w 369"/>
              <a:gd name="T55" fmla="*/ 2147483647 h 2495"/>
              <a:gd name="T56" fmla="*/ 2147483647 w 369"/>
              <a:gd name="T57" fmla="*/ 2147483647 h 2495"/>
              <a:gd name="T58" fmla="*/ 2147483647 w 369"/>
              <a:gd name="T59" fmla="*/ 2147483647 h 2495"/>
              <a:gd name="T60" fmla="*/ 2147483647 w 369"/>
              <a:gd name="T61" fmla="*/ 2147483647 h 2495"/>
              <a:gd name="T62" fmla="*/ 2147483647 w 369"/>
              <a:gd name="T63" fmla="*/ 2147483647 h 2495"/>
              <a:gd name="T64" fmla="*/ 2147483647 w 369"/>
              <a:gd name="T65" fmla="*/ 2147483647 h 2495"/>
              <a:gd name="T66" fmla="*/ 2147483647 w 369"/>
              <a:gd name="T67" fmla="*/ 2147483647 h 2495"/>
              <a:gd name="T68" fmla="*/ 2147483647 w 369"/>
              <a:gd name="T69" fmla="*/ 2147483647 h 2495"/>
              <a:gd name="T70" fmla="*/ 2147483647 w 369"/>
              <a:gd name="T71" fmla="*/ 2147483647 h 2495"/>
              <a:gd name="T72" fmla="*/ 2147483647 w 369"/>
              <a:gd name="T73" fmla="*/ 2147483647 h 2495"/>
              <a:gd name="T74" fmla="*/ 2147483647 w 369"/>
              <a:gd name="T75" fmla="*/ 2147483647 h 2495"/>
              <a:gd name="T76" fmla="*/ 2147483647 w 369"/>
              <a:gd name="T77" fmla="*/ 2147483647 h 2495"/>
              <a:gd name="T78" fmla="*/ 2147483647 w 369"/>
              <a:gd name="T79" fmla="*/ 2147483647 h 2495"/>
              <a:gd name="T80" fmla="*/ 2147483647 w 369"/>
              <a:gd name="T81" fmla="*/ 2147483647 h 2495"/>
              <a:gd name="T82" fmla="*/ 2147483647 w 369"/>
              <a:gd name="T83" fmla="*/ 2147483647 h 2495"/>
              <a:gd name="T84" fmla="*/ 2147483647 w 369"/>
              <a:gd name="T85" fmla="*/ 2147483647 h 2495"/>
              <a:gd name="T86" fmla="*/ 2147483647 w 369"/>
              <a:gd name="T87" fmla="*/ 2147483647 h 2495"/>
              <a:gd name="T88" fmla="*/ 2147483647 w 369"/>
              <a:gd name="T89" fmla="*/ 2147483647 h 2495"/>
              <a:gd name="T90" fmla="*/ 0 w 369"/>
              <a:gd name="T91" fmla="*/ 2147483647 h 2495"/>
              <a:gd name="T92" fmla="*/ 0 w 369"/>
              <a:gd name="T93" fmla="*/ 2147483647 h 2495"/>
              <a:gd name="T94" fmla="*/ 0 w 369"/>
              <a:gd name="T95" fmla="*/ 2147483647 h 2495"/>
              <a:gd name="T96" fmla="*/ 0 w 369"/>
              <a:gd name="T97" fmla="*/ 2147483647 h 2495"/>
              <a:gd name="T98" fmla="*/ 0 w 369"/>
              <a:gd name="T99" fmla="*/ 2147483647 h 24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9"/>
              <a:gd name="T151" fmla="*/ 0 h 2495"/>
              <a:gd name="T152" fmla="*/ 369 w 369"/>
              <a:gd name="T153" fmla="*/ 2495 h 249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9" h="2495">
                <a:moveTo>
                  <a:pt x="311" y="0"/>
                </a:moveTo>
                <a:lnTo>
                  <a:pt x="311" y="45"/>
                </a:lnTo>
                <a:lnTo>
                  <a:pt x="311" y="79"/>
                </a:lnTo>
                <a:lnTo>
                  <a:pt x="311" y="147"/>
                </a:lnTo>
                <a:lnTo>
                  <a:pt x="311" y="238"/>
                </a:lnTo>
                <a:lnTo>
                  <a:pt x="311" y="283"/>
                </a:lnTo>
                <a:lnTo>
                  <a:pt x="311" y="351"/>
                </a:lnTo>
                <a:lnTo>
                  <a:pt x="311" y="419"/>
                </a:lnTo>
                <a:lnTo>
                  <a:pt x="311" y="487"/>
                </a:lnTo>
                <a:lnTo>
                  <a:pt x="311" y="533"/>
                </a:lnTo>
                <a:lnTo>
                  <a:pt x="311" y="567"/>
                </a:lnTo>
                <a:lnTo>
                  <a:pt x="311" y="612"/>
                </a:lnTo>
                <a:lnTo>
                  <a:pt x="311" y="658"/>
                </a:lnTo>
                <a:lnTo>
                  <a:pt x="311" y="703"/>
                </a:lnTo>
                <a:lnTo>
                  <a:pt x="311" y="748"/>
                </a:lnTo>
                <a:lnTo>
                  <a:pt x="311" y="816"/>
                </a:lnTo>
                <a:lnTo>
                  <a:pt x="322" y="862"/>
                </a:lnTo>
                <a:lnTo>
                  <a:pt x="334" y="907"/>
                </a:lnTo>
                <a:lnTo>
                  <a:pt x="345" y="941"/>
                </a:lnTo>
                <a:lnTo>
                  <a:pt x="357" y="975"/>
                </a:lnTo>
                <a:lnTo>
                  <a:pt x="368" y="1020"/>
                </a:lnTo>
                <a:lnTo>
                  <a:pt x="368" y="1100"/>
                </a:lnTo>
                <a:lnTo>
                  <a:pt x="368" y="1168"/>
                </a:lnTo>
                <a:lnTo>
                  <a:pt x="357" y="1202"/>
                </a:lnTo>
                <a:lnTo>
                  <a:pt x="345" y="1236"/>
                </a:lnTo>
                <a:lnTo>
                  <a:pt x="322" y="1281"/>
                </a:lnTo>
                <a:lnTo>
                  <a:pt x="299" y="1326"/>
                </a:lnTo>
                <a:lnTo>
                  <a:pt x="276" y="1372"/>
                </a:lnTo>
                <a:lnTo>
                  <a:pt x="242" y="1406"/>
                </a:lnTo>
                <a:lnTo>
                  <a:pt x="230" y="1474"/>
                </a:lnTo>
                <a:lnTo>
                  <a:pt x="196" y="1519"/>
                </a:lnTo>
                <a:lnTo>
                  <a:pt x="173" y="1553"/>
                </a:lnTo>
                <a:lnTo>
                  <a:pt x="138" y="1587"/>
                </a:lnTo>
                <a:lnTo>
                  <a:pt x="104" y="1632"/>
                </a:lnTo>
                <a:lnTo>
                  <a:pt x="81" y="1700"/>
                </a:lnTo>
                <a:lnTo>
                  <a:pt x="69" y="1768"/>
                </a:lnTo>
                <a:lnTo>
                  <a:pt x="58" y="1859"/>
                </a:lnTo>
                <a:lnTo>
                  <a:pt x="35" y="1939"/>
                </a:lnTo>
                <a:lnTo>
                  <a:pt x="35" y="2007"/>
                </a:lnTo>
                <a:lnTo>
                  <a:pt x="35" y="2097"/>
                </a:lnTo>
                <a:lnTo>
                  <a:pt x="35" y="2131"/>
                </a:lnTo>
                <a:lnTo>
                  <a:pt x="35" y="2199"/>
                </a:lnTo>
                <a:lnTo>
                  <a:pt x="23" y="2245"/>
                </a:lnTo>
                <a:lnTo>
                  <a:pt x="12" y="2290"/>
                </a:lnTo>
                <a:lnTo>
                  <a:pt x="12" y="2324"/>
                </a:lnTo>
                <a:lnTo>
                  <a:pt x="0" y="2358"/>
                </a:lnTo>
                <a:lnTo>
                  <a:pt x="0" y="2392"/>
                </a:lnTo>
                <a:lnTo>
                  <a:pt x="0" y="2426"/>
                </a:lnTo>
                <a:lnTo>
                  <a:pt x="0" y="2460"/>
                </a:lnTo>
                <a:lnTo>
                  <a:pt x="0" y="2494"/>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3094" name="Freeform 15"/>
          <p:cNvSpPr>
            <a:spLocks/>
          </p:cNvSpPr>
          <p:nvPr/>
        </p:nvSpPr>
        <p:spPr bwMode="auto">
          <a:xfrm>
            <a:off x="5676900" y="1638300"/>
            <a:ext cx="687388" cy="4211638"/>
          </a:xfrm>
          <a:custGeom>
            <a:avLst/>
            <a:gdLst>
              <a:gd name="T0" fmla="*/ 2147483647 w 415"/>
              <a:gd name="T1" fmla="*/ 0 h 2505"/>
              <a:gd name="T2" fmla="*/ 2147483647 w 415"/>
              <a:gd name="T3" fmla="*/ 2147483647 h 2505"/>
              <a:gd name="T4" fmla="*/ 2147483647 w 415"/>
              <a:gd name="T5" fmla="*/ 2147483647 h 2505"/>
              <a:gd name="T6" fmla="*/ 2147483647 w 415"/>
              <a:gd name="T7" fmla="*/ 2147483647 h 2505"/>
              <a:gd name="T8" fmla="*/ 2147483647 w 415"/>
              <a:gd name="T9" fmla="*/ 2147483647 h 2505"/>
              <a:gd name="T10" fmla="*/ 2147483647 w 415"/>
              <a:gd name="T11" fmla="*/ 2147483647 h 2505"/>
              <a:gd name="T12" fmla="*/ 2147483647 w 415"/>
              <a:gd name="T13" fmla="*/ 2147483647 h 2505"/>
              <a:gd name="T14" fmla="*/ 2147483647 w 415"/>
              <a:gd name="T15" fmla="*/ 2147483647 h 2505"/>
              <a:gd name="T16" fmla="*/ 2147483647 w 415"/>
              <a:gd name="T17" fmla="*/ 2147483647 h 2505"/>
              <a:gd name="T18" fmla="*/ 2147483647 w 415"/>
              <a:gd name="T19" fmla="*/ 2147483647 h 2505"/>
              <a:gd name="T20" fmla="*/ 2147483647 w 415"/>
              <a:gd name="T21" fmla="*/ 2147483647 h 2505"/>
              <a:gd name="T22" fmla="*/ 2147483647 w 415"/>
              <a:gd name="T23" fmla="*/ 2147483647 h 2505"/>
              <a:gd name="T24" fmla="*/ 2147483647 w 415"/>
              <a:gd name="T25" fmla="*/ 2147483647 h 2505"/>
              <a:gd name="T26" fmla="*/ 2147483647 w 415"/>
              <a:gd name="T27" fmla="*/ 2147483647 h 2505"/>
              <a:gd name="T28" fmla="*/ 2147483647 w 415"/>
              <a:gd name="T29" fmla="*/ 2147483647 h 2505"/>
              <a:gd name="T30" fmla="*/ 2147483647 w 415"/>
              <a:gd name="T31" fmla="*/ 2147483647 h 2505"/>
              <a:gd name="T32" fmla="*/ 2147483647 w 415"/>
              <a:gd name="T33" fmla="*/ 2147483647 h 2505"/>
              <a:gd name="T34" fmla="*/ 2147483647 w 415"/>
              <a:gd name="T35" fmla="*/ 2147483647 h 2505"/>
              <a:gd name="T36" fmla="*/ 2147483647 w 415"/>
              <a:gd name="T37" fmla="*/ 2147483647 h 2505"/>
              <a:gd name="T38" fmla="*/ 2147483647 w 415"/>
              <a:gd name="T39" fmla="*/ 2147483647 h 2505"/>
              <a:gd name="T40" fmla="*/ 2147483647 w 415"/>
              <a:gd name="T41" fmla="*/ 2147483647 h 2505"/>
              <a:gd name="T42" fmla="*/ 2147483647 w 415"/>
              <a:gd name="T43" fmla="*/ 2147483647 h 2505"/>
              <a:gd name="T44" fmla="*/ 2147483647 w 415"/>
              <a:gd name="T45" fmla="*/ 2147483647 h 2505"/>
              <a:gd name="T46" fmla="*/ 2147483647 w 415"/>
              <a:gd name="T47" fmla="*/ 2147483647 h 2505"/>
              <a:gd name="T48" fmla="*/ 2147483647 w 415"/>
              <a:gd name="T49" fmla="*/ 2147483647 h 2505"/>
              <a:gd name="T50" fmla="*/ 2147483647 w 415"/>
              <a:gd name="T51" fmla="*/ 2147483647 h 2505"/>
              <a:gd name="T52" fmla="*/ 2147483647 w 415"/>
              <a:gd name="T53" fmla="*/ 2147483647 h 2505"/>
              <a:gd name="T54" fmla="*/ 2147483647 w 415"/>
              <a:gd name="T55" fmla="*/ 2147483647 h 2505"/>
              <a:gd name="T56" fmla="*/ 2147483647 w 415"/>
              <a:gd name="T57" fmla="*/ 2147483647 h 2505"/>
              <a:gd name="T58" fmla="*/ 2147483647 w 415"/>
              <a:gd name="T59" fmla="*/ 2147483647 h 2505"/>
              <a:gd name="T60" fmla="*/ 2147483647 w 415"/>
              <a:gd name="T61" fmla="*/ 2147483647 h 2505"/>
              <a:gd name="T62" fmla="*/ 2147483647 w 415"/>
              <a:gd name="T63" fmla="*/ 2147483647 h 2505"/>
              <a:gd name="T64" fmla="*/ 2147483647 w 415"/>
              <a:gd name="T65" fmla="*/ 2147483647 h 2505"/>
              <a:gd name="T66" fmla="*/ 2147483647 w 415"/>
              <a:gd name="T67" fmla="*/ 2147483647 h 2505"/>
              <a:gd name="T68" fmla="*/ 2147483647 w 415"/>
              <a:gd name="T69" fmla="*/ 2147483647 h 2505"/>
              <a:gd name="T70" fmla="*/ 2147483647 w 415"/>
              <a:gd name="T71" fmla="*/ 2147483647 h 2505"/>
              <a:gd name="T72" fmla="*/ 2147483647 w 415"/>
              <a:gd name="T73" fmla="*/ 2147483647 h 2505"/>
              <a:gd name="T74" fmla="*/ 2147483647 w 415"/>
              <a:gd name="T75" fmla="*/ 2147483647 h 2505"/>
              <a:gd name="T76" fmla="*/ 2147483647 w 415"/>
              <a:gd name="T77" fmla="*/ 2147483647 h 2505"/>
              <a:gd name="T78" fmla="*/ 2147483647 w 415"/>
              <a:gd name="T79" fmla="*/ 2147483647 h 2505"/>
              <a:gd name="T80" fmla="*/ 2147483647 w 415"/>
              <a:gd name="T81" fmla="*/ 2147483647 h 2505"/>
              <a:gd name="T82" fmla="*/ 2147483647 w 415"/>
              <a:gd name="T83" fmla="*/ 2147483647 h 2505"/>
              <a:gd name="T84" fmla="*/ 2147483647 w 415"/>
              <a:gd name="T85" fmla="*/ 2147483647 h 2505"/>
              <a:gd name="T86" fmla="*/ 2147483647 w 415"/>
              <a:gd name="T87" fmla="*/ 2147483647 h 2505"/>
              <a:gd name="T88" fmla="*/ 2147483647 w 415"/>
              <a:gd name="T89" fmla="*/ 2147483647 h 2505"/>
              <a:gd name="T90" fmla="*/ 2147483647 w 415"/>
              <a:gd name="T91" fmla="*/ 2147483647 h 2505"/>
              <a:gd name="T92" fmla="*/ 2147483647 w 415"/>
              <a:gd name="T93" fmla="*/ 2147483647 h 2505"/>
              <a:gd name="T94" fmla="*/ 2147483647 w 415"/>
              <a:gd name="T95" fmla="*/ 2147483647 h 2505"/>
              <a:gd name="T96" fmla="*/ 2147483647 w 415"/>
              <a:gd name="T97" fmla="*/ 2147483647 h 2505"/>
              <a:gd name="T98" fmla="*/ 2147483647 w 415"/>
              <a:gd name="T99" fmla="*/ 2147483647 h 2505"/>
              <a:gd name="T100" fmla="*/ 2147483647 w 415"/>
              <a:gd name="T101" fmla="*/ 2147483647 h 2505"/>
              <a:gd name="T102" fmla="*/ 2147483647 w 415"/>
              <a:gd name="T103" fmla="*/ 2147483647 h 2505"/>
              <a:gd name="T104" fmla="*/ 2147483647 w 415"/>
              <a:gd name="T105" fmla="*/ 2147483647 h 2505"/>
              <a:gd name="T106" fmla="*/ 0 w 415"/>
              <a:gd name="T107" fmla="*/ 2147483647 h 2505"/>
              <a:gd name="T108" fmla="*/ 0 w 415"/>
              <a:gd name="T109" fmla="*/ 2147483647 h 2505"/>
              <a:gd name="T110" fmla="*/ 2147483647 w 415"/>
              <a:gd name="T111" fmla="*/ 2147483647 h 2505"/>
              <a:gd name="T112" fmla="*/ 2147483647 w 415"/>
              <a:gd name="T113" fmla="*/ 2147483647 h 2505"/>
              <a:gd name="T114" fmla="*/ 2147483647 w 415"/>
              <a:gd name="T115" fmla="*/ 2147483647 h 2505"/>
              <a:gd name="T116" fmla="*/ 2147483647 w 415"/>
              <a:gd name="T117" fmla="*/ 2147483647 h 2505"/>
              <a:gd name="T118" fmla="*/ 2147483647 w 415"/>
              <a:gd name="T119" fmla="*/ 2147483647 h 25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5"/>
              <a:gd name="T181" fmla="*/ 0 h 2505"/>
              <a:gd name="T182" fmla="*/ 415 w 415"/>
              <a:gd name="T183" fmla="*/ 2505 h 250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5" h="2505">
                <a:moveTo>
                  <a:pt x="161" y="0"/>
                </a:moveTo>
                <a:lnTo>
                  <a:pt x="161" y="34"/>
                </a:lnTo>
                <a:lnTo>
                  <a:pt x="161" y="79"/>
                </a:lnTo>
                <a:lnTo>
                  <a:pt x="161" y="113"/>
                </a:lnTo>
                <a:lnTo>
                  <a:pt x="150" y="159"/>
                </a:lnTo>
                <a:lnTo>
                  <a:pt x="150" y="193"/>
                </a:lnTo>
                <a:lnTo>
                  <a:pt x="138" y="227"/>
                </a:lnTo>
                <a:lnTo>
                  <a:pt x="138" y="261"/>
                </a:lnTo>
                <a:lnTo>
                  <a:pt x="150" y="306"/>
                </a:lnTo>
                <a:lnTo>
                  <a:pt x="150" y="340"/>
                </a:lnTo>
                <a:lnTo>
                  <a:pt x="161" y="385"/>
                </a:lnTo>
                <a:lnTo>
                  <a:pt x="173" y="419"/>
                </a:lnTo>
                <a:lnTo>
                  <a:pt x="196" y="453"/>
                </a:lnTo>
                <a:lnTo>
                  <a:pt x="207" y="499"/>
                </a:lnTo>
                <a:lnTo>
                  <a:pt x="230" y="533"/>
                </a:lnTo>
                <a:lnTo>
                  <a:pt x="253" y="567"/>
                </a:lnTo>
                <a:lnTo>
                  <a:pt x="276" y="601"/>
                </a:lnTo>
                <a:lnTo>
                  <a:pt x="299" y="634"/>
                </a:lnTo>
                <a:lnTo>
                  <a:pt x="322" y="680"/>
                </a:lnTo>
                <a:lnTo>
                  <a:pt x="345" y="725"/>
                </a:lnTo>
                <a:lnTo>
                  <a:pt x="368" y="770"/>
                </a:lnTo>
                <a:lnTo>
                  <a:pt x="380" y="804"/>
                </a:lnTo>
                <a:lnTo>
                  <a:pt x="391" y="838"/>
                </a:lnTo>
                <a:lnTo>
                  <a:pt x="403" y="906"/>
                </a:lnTo>
                <a:lnTo>
                  <a:pt x="403" y="952"/>
                </a:lnTo>
                <a:lnTo>
                  <a:pt x="403" y="1020"/>
                </a:lnTo>
                <a:lnTo>
                  <a:pt x="414" y="1054"/>
                </a:lnTo>
                <a:lnTo>
                  <a:pt x="414" y="1088"/>
                </a:lnTo>
                <a:lnTo>
                  <a:pt x="414" y="1133"/>
                </a:lnTo>
                <a:lnTo>
                  <a:pt x="414" y="1167"/>
                </a:lnTo>
                <a:lnTo>
                  <a:pt x="414" y="1212"/>
                </a:lnTo>
                <a:lnTo>
                  <a:pt x="414" y="1246"/>
                </a:lnTo>
                <a:lnTo>
                  <a:pt x="403" y="1292"/>
                </a:lnTo>
                <a:lnTo>
                  <a:pt x="391" y="1337"/>
                </a:lnTo>
                <a:lnTo>
                  <a:pt x="357" y="1382"/>
                </a:lnTo>
                <a:lnTo>
                  <a:pt x="322" y="1428"/>
                </a:lnTo>
                <a:lnTo>
                  <a:pt x="276" y="1450"/>
                </a:lnTo>
                <a:lnTo>
                  <a:pt x="242" y="1473"/>
                </a:lnTo>
                <a:lnTo>
                  <a:pt x="207" y="1507"/>
                </a:lnTo>
                <a:lnTo>
                  <a:pt x="173" y="1541"/>
                </a:lnTo>
                <a:lnTo>
                  <a:pt x="150" y="1575"/>
                </a:lnTo>
                <a:lnTo>
                  <a:pt x="115" y="1609"/>
                </a:lnTo>
                <a:lnTo>
                  <a:pt x="92" y="1643"/>
                </a:lnTo>
                <a:lnTo>
                  <a:pt x="81" y="1688"/>
                </a:lnTo>
                <a:lnTo>
                  <a:pt x="58" y="1756"/>
                </a:lnTo>
                <a:lnTo>
                  <a:pt x="46" y="1847"/>
                </a:lnTo>
                <a:lnTo>
                  <a:pt x="35" y="1892"/>
                </a:lnTo>
                <a:lnTo>
                  <a:pt x="23" y="1926"/>
                </a:lnTo>
                <a:lnTo>
                  <a:pt x="23" y="1960"/>
                </a:lnTo>
                <a:lnTo>
                  <a:pt x="12" y="2005"/>
                </a:lnTo>
                <a:lnTo>
                  <a:pt x="12" y="2073"/>
                </a:lnTo>
                <a:lnTo>
                  <a:pt x="12" y="2164"/>
                </a:lnTo>
                <a:lnTo>
                  <a:pt x="12" y="2209"/>
                </a:lnTo>
                <a:lnTo>
                  <a:pt x="0" y="2255"/>
                </a:lnTo>
                <a:lnTo>
                  <a:pt x="0" y="2289"/>
                </a:lnTo>
                <a:lnTo>
                  <a:pt x="12" y="2368"/>
                </a:lnTo>
                <a:lnTo>
                  <a:pt x="12" y="2402"/>
                </a:lnTo>
                <a:lnTo>
                  <a:pt x="23" y="2436"/>
                </a:lnTo>
                <a:lnTo>
                  <a:pt x="35" y="2470"/>
                </a:lnTo>
                <a:lnTo>
                  <a:pt x="35" y="2504"/>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3095" name="Freeform 16"/>
          <p:cNvSpPr>
            <a:spLocks/>
          </p:cNvSpPr>
          <p:nvPr/>
        </p:nvSpPr>
        <p:spPr bwMode="auto">
          <a:xfrm>
            <a:off x="8115300" y="1771650"/>
            <a:ext cx="365125" cy="4173538"/>
          </a:xfrm>
          <a:custGeom>
            <a:avLst/>
            <a:gdLst>
              <a:gd name="T0" fmla="*/ 2147483647 w 220"/>
              <a:gd name="T1" fmla="*/ 0 h 2483"/>
              <a:gd name="T2" fmla="*/ 2147483647 w 220"/>
              <a:gd name="T3" fmla="*/ 2147483647 h 2483"/>
              <a:gd name="T4" fmla="*/ 2147483647 w 220"/>
              <a:gd name="T5" fmla="*/ 2147483647 h 2483"/>
              <a:gd name="T6" fmla="*/ 2147483647 w 220"/>
              <a:gd name="T7" fmla="*/ 2147483647 h 2483"/>
              <a:gd name="T8" fmla="*/ 2147483647 w 220"/>
              <a:gd name="T9" fmla="*/ 2147483647 h 2483"/>
              <a:gd name="T10" fmla="*/ 2147483647 w 220"/>
              <a:gd name="T11" fmla="*/ 2147483647 h 2483"/>
              <a:gd name="T12" fmla="*/ 2147483647 w 220"/>
              <a:gd name="T13" fmla="*/ 2147483647 h 2483"/>
              <a:gd name="T14" fmla="*/ 2147483647 w 220"/>
              <a:gd name="T15" fmla="*/ 2147483647 h 2483"/>
              <a:gd name="T16" fmla="*/ 2147483647 w 220"/>
              <a:gd name="T17" fmla="*/ 2147483647 h 2483"/>
              <a:gd name="T18" fmla="*/ 2147483647 w 220"/>
              <a:gd name="T19" fmla="*/ 2147483647 h 2483"/>
              <a:gd name="T20" fmla="*/ 2147483647 w 220"/>
              <a:gd name="T21" fmla="*/ 2147483647 h 2483"/>
              <a:gd name="T22" fmla="*/ 2147483647 w 220"/>
              <a:gd name="T23" fmla="*/ 2147483647 h 2483"/>
              <a:gd name="T24" fmla="*/ 2147483647 w 220"/>
              <a:gd name="T25" fmla="*/ 2147483647 h 2483"/>
              <a:gd name="T26" fmla="*/ 2147483647 w 220"/>
              <a:gd name="T27" fmla="*/ 2147483647 h 2483"/>
              <a:gd name="T28" fmla="*/ 2147483647 w 220"/>
              <a:gd name="T29" fmla="*/ 2147483647 h 2483"/>
              <a:gd name="T30" fmla="*/ 2147483647 w 220"/>
              <a:gd name="T31" fmla="*/ 2147483647 h 2483"/>
              <a:gd name="T32" fmla="*/ 2147483647 w 220"/>
              <a:gd name="T33" fmla="*/ 2147483647 h 2483"/>
              <a:gd name="T34" fmla="*/ 2147483647 w 220"/>
              <a:gd name="T35" fmla="*/ 2147483647 h 2483"/>
              <a:gd name="T36" fmla="*/ 2147483647 w 220"/>
              <a:gd name="T37" fmla="*/ 2147483647 h 2483"/>
              <a:gd name="T38" fmla="*/ 2147483647 w 220"/>
              <a:gd name="T39" fmla="*/ 2147483647 h 2483"/>
              <a:gd name="T40" fmla="*/ 2147483647 w 220"/>
              <a:gd name="T41" fmla="*/ 2147483647 h 2483"/>
              <a:gd name="T42" fmla="*/ 2147483647 w 220"/>
              <a:gd name="T43" fmla="*/ 2147483647 h 2483"/>
              <a:gd name="T44" fmla="*/ 2147483647 w 220"/>
              <a:gd name="T45" fmla="*/ 2147483647 h 2483"/>
              <a:gd name="T46" fmla="*/ 2147483647 w 220"/>
              <a:gd name="T47" fmla="*/ 2147483647 h 2483"/>
              <a:gd name="T48" fmla="*/ 2147483647 w 220"/>
              <a:gd name="T49" fmla="*/ 2147483647 h 2483"/>
              <a:gd name="T50" fmla="*/ 2147483647 w 220"/>
              <a:gd name="T51" fmla="*/ 2147483647 h 2483"/>
              <a:gd name="T52" fmla="*/ 2147483647 w 220"/>
              <a:gd name="T53" fmla="*/ 2147483647 h 2483"/>
              <a:gd name="T54" fmla="*/ 2147483647 w 220"/>
              <a:gd name="T55" fmla="*/ 2147483647 h 2483"/>
              <a:gd name="T56" fmla="*/ 2147483647 w 220"/>
              <a:gd name="T57" fmla="*/ 2147483647 h 2483"/>
              <a:gd name="T58" fmla="*/ 2147483647 w 220"/>
              <a:gd name="T59" fmla="*/ 2147483647 h 2483"/>
              <a:gd name="T60" fmla="*/ 2147483647 w 220"/>
              <a:gd name="T61" fmla="*/ 2147483647 h 2483"/>
              <a:gd name="T62" fmla="*/ 2147483647 w 220"/>
              <a:gd name="T63" fmla="*/ 2147483647 h 2483"/>
              <a:gd name="T64" fmla="*/ 2147483647 w 220"/>
              <a:gd name="T65" fmla="*/ 2147483647 h 2483"/>
              <a:gd name="T66" fmla="*/ 2147483647 w 220"/>
              <a:gd name="T67" fmla="*/ 2147483647 h 2483"/>
              <a:gd name="T68" fmla="*/ 2147483647 w 220"/>
              <a:gd name="T69" fmla="*/ 2147483647 h 2483"/>
              <a:gd name="T70" fmla="*/ 2147483647 w 220"/>
              <a:gd name="T71" fmla="*/ 2147483647 h 2483"/>
              <a:gd name="T72" fmla="*/ 2147483647 w 220"/>
              <a:gd name="T73" fmla="*/ 2147483647 h 2483"/>
              <a:gd name="T74" fmla="*/ 0 w 220"/>
              <a:gd name="T75" fmla="*/ 2147483647 h 2483"/>
              <a:gd name="T76" fmla="*/ 0 w 220"/>
              <a:gd name="T77" fmla="*/ 2147483647 h 2483"/>
              <a:gd name="T78" fmla="*/ 0 w 220"/>
              <a:gd name="T79" fmla="*/ 2147483647 h 2483"/>
              <a:gd name="T80" fmla="*/ 0 w 220"/>
              <a:gd name="T81" fmla="*/ 2147483647 h 2483"/>
              <a:gd name="T82" fmla="*/ 0 w 220"/>
              <a:gd name="T83" fmla="*/ 2147483647 h 2483"/>
              <a:gd name="T84" fmla="*/ 0 w 220"/>
              <a:gd name="T85" fmla="*/ 2147483647 h 2483"/>
              <a:gd name="T86" fmla="*/ 0 w 220"/>
              <a:gd name="T87" fmla="*/ 2147483647 h 2483"/>
              <a:gd name="T88" fmla="*/ 0 w 220"/>
              <a:gd name="T89" fmla="*/ 2147483647 h 2483"/>
              <a:gd name="T90" fmla="*/ 2147483647 w 220"/>
              <a:gd name="T91" fmla="*/ 2147483647 h 24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0"/>
              <a:gd name="T139" fmla="*/ 0 h 2483"/>
              <a:gd name="T140" fmla="*/ 220 w 220"/>
              <a:gd name="T141" fmla="*/ 2483 h 24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0" h="2483">
                <a:moveTo>
                  <a:pt x="127" y="0"/>
                </a:moveTo>
                <a:lnTo>
                  <a:pt x="138" y="34"/>
                </a:lnTo>
                <a:lnTo>
                  <a:pt x="138" y="79"/>
                </a:lnTo>
                <a:lnTo>
                  <a:pt x="138" y="147"/>
                </a:lnTo>
                <a:lnTo>
                  <a:pt x="138" y="215"/>
                </a:lnTo>
                <a:lnTo>
                  <a:pt x="138" y="283"/>
                </a:lnTo>
                <a:lnTo>
                  <a:pt x="150" y="329"/>
                </a:lnTo>
                <a:lnTo>
                  <a:pt x="150" y="374"/>
                </a:lnTo>
                <a:lnTo>
                  <a:pt x="150" y="419"/>
                </a:lnTo>
                <a:lnTo>
                  <a:pt x="161" y="453"/>
                </a:lnTo>
                <a:lnTo>
                  <a:pt x="173" y="487"/>
                </a:lnTo>
                <a:lnTo>
                  <a:pt x="184" y="533"/>
                </a:lnTo>
                <a:lnTo>
                  <a:pt x="184" y="612"/>
                </a:lnTo>
                <a:lnTo>
                  <a:pt x="196" y="703"/>
                </a:lnTo>
                <a:lnTo>
                  <a:pt x="196" y="771"/>
                </a:lnTo>
                <a:lnTo>
                  <a:pt x="207" y="816"/>
                </a:lnTo>
                <a:lnTo>
                  <a:pt x="219" y="861"/>
                </a:lnTo>
                <a:lnTo>
                  <a:pt x="219" y="952"/>
                </a:lnTo>
                <a:lnTo>
                  <a:pt x="219" y="997"/>
                </a:lnTo>
                <a:lnTo>
                  <a:pt x="219" y="1031"/>
                </a:lnTo>
                <a:lnTo>
                  <a:pt x="219" y="1077"/>
                </a:lnTo>
                <a:lnTo>
                  <a:pt x="219" y="1167"/>
                </a:lnTo>
                <a:lnTo>
                  <a:pt x="219" y="1235"/>
                </a:lnTo>
                <a:lnTo>
                  <a:pt x="219" y="1303"/>
                </a:lnTo>
                <a:lnTo>
                  <a:pt x="219" y="1394"/>
                </a:lnTo>
                <a:lnTo>
                  <a:pt x="207" y="1462"/>
                </a:lnTo>
                <a:lnTo>
                  <a:pt x="207" y="1530"/>
                </a:lnTo>
                <a:lnTo>
                  <a:pt x="196" y="1621"/>
                </a:lnTo>
                <a:lnTo>
                  <a:pt x="196" y="1666"/>
                </a:lnTo>
                <a:lnTo>
                  <a:pt x="184" y="1711"/>
                </a:lnTo>
                <a:lnTo>
                  <a:pt x="161" y="1757"/>
                </a:lnTo>
                <a:lnTo>
                  <a:pt x="138" y="1847"/>
                </a:lnTo>
                <a:lnTo>
                  <a:pt x="104" y="1938"/>
                </a:lnTo>
                <a:lnTo>
                  <a:pt x="81" y="2029"/>
                </a:lnTo>
                <a:lnTo>
                  <a:pt x="46" y="2074"/>
                </a:lnTo>
                <a:lnTo>
                  <a:pt x="23" y="2119"/>
                </a:lnTo>
                <a:lnTo>
                  <a:pt x="12" y="2153"/>
                </a:lnTo>
                <a:lnTo>
                  <a:pt x="0" y="2199"/>
                </a:lnTo>
                <a:lnTo>
                  <a:pt x="0" y="2233"/>
                </a:lnTo>
                <a:lnTo>
                  <a:pt x="0" y="2267"/>
                </a:lnTo>
                <a:lnTo>
                  <a:pt x="0" y="2301"/>
                </a:lnTo>
                <a:lnTo>
                  <a:pt x="0" y="2335"/>
                </a:lnTo>
                <a:lnTo>
                  <a:pt x="0" y="2369"/>
                </a:lnTo>
                <a:lnTo>
                  <a:pt x="0" y="2414"/>
                </a:lnTo>
                <a:lnTo>
                  <a:pt x="0" y="2448"/>
                </a:lnTo>
                <a:lnTo>
                  <a:pt x="12" y="2482"/>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345105" name="Rectangle 17"/>
          <p:cNvSpPr>
            <a:spLocks noChangeArrowheads="1"/>
          </p:cNvSpPr>
          <p:nvPr/>
        </p:nvSpPr>
        <p:spPr bwMode="auto">
          <a:xfrm>
            <a:off x="120650" y="5848350"/>
            <a:ext cx="1263650" cy="511175"/>
          </a:xfrm>
          <a:prstGeom prst="rect">
            <a:avLst/>
          </a:prstGeom>
          <a:noFill/>
          <a:ln w="12700">
            <a:noFill/>
            <a:miter lim="800000"/>
            <a:headEnd/>
            <a:tailEnd/>
          </a:ln>
          <a:effectLst/>
        </p:spPr>
        <p:txBody>
          <a:bodyPr wrap="none" lIns="91678" tIns="45005" rIns="91678" bIns="45005">
            <a:spAutoFit/>
          </a:bodyPr>
          <a:lstStyle/>
          <a:p>
            <a:pPr defTabSz="901700" eaLnBrk="0" fontAlgn="auto" hangingPunct="0">
              <a:spcBef>
                <a:spcPts val="0"/>
              </a:spcBef>
              <a:spcAft>
                <a:spcPts val="0"/>
              </a:spcAft>
              <a:defRPr/>
            </a:pPr>
            <a:r>
              <a:rPr lang="en-US" sz="1400">
                <a:effectLst>
                  <a:outerShdw blurRad="38100" dist="38100" dir="2700000" algn="tl">
                    <a:srgbClr val="C0C0C0"/>
                  </a:outerShdw>
                </a:effectLst>
                <a:latin typeface="+mn-lt"/>
                <a:cs typeface="+mn-cs"/>
              </a:rPr>
              <a:t>PL STETSON</a:t>
            </a:r>
          </a:p>
          <a:p>
            <a:pPr defTabSz="901700" eaLnBrk="0" fontAlgn="auto" hangingPunct="0">
              <a:spcBef>
                <a:spcPts val="0"/>
              </a:spcBef>
              <a:spcAft>
                <a:spcPts val="0"/>
              </a:spcAft>
              <a:defRPr/>
            </a:pPr>
            <a:r>
              <a:rPr lang="en-US" sz="1400">
                <a:effectLst>
                  <a:outerShdw blurRad="38100" dist="38100" dir="2700000" algn="tl">
                    <a:srgbClr val="C0C0C0"/>
                  </a:outerShdw>
                </a:effectLst>
                <a:latin typeface="+mn-lt"/>
                <a:cs typeface="+mn-cs"/>
              </a:rPr>
              <a:t>(LD)</a:t>
            </a:r>
          </a:p>
        </p:txBody>
      </p:sp>
      <p:sp>
        <p:nvSpPr>
          <p:cNvPr id="345106" name="Rectangle 18"/>
          <p:cNvSpPr>
            <a:spLocks noChangeArrowheads="1"/>
          </p:cNvSpPr>
          <p:nvPr/>
        </p:nvSpPr>
        <p:spPr bwMode="auto">
          <a:xfrm>
            <a:off x="2784475" y="5848350"/>
            <a:ext cx="1157288" cy="300038"/>
          </a:xfrm>
          <a:prstGeom prst="rect">
            <a:avLst/>
          </a:prstGeom>
          <a:noFill/>
          <a:ln w="12700">
            <a:noFill/>
            <a:miter lim="800000"/>
            <a:headEnd/>
            <a:tailEnd/>
          </a:ln>
          <a:effectLst/>
        </p:spPr>
        <p:txBody>
          <a:bodyPr wrap="none" lIns="91678" tIns="45005" rIns="91678" bIns="45005">
            <a:spAutoFit/>
          </a:bodyPr>
          <a:lstStyle/>
          <a:p>
            <a:pPr defTabSz="901700" eaLnBrk="0" fontAlgn="auto" hangingPunct="0">
              <a:spcBef>
                <a:spcPts val="0"/>
              </a:spcBef>
              <a:spcAft>
                <a:spcPts val="0"/>
              </a:spcAft>
              <a:defRPr/>
            </a:pPr>
            <a:r>
              <a:rPr lang="en-US" sz="1400">
                <a:effectLst>
                  <a:outerShdw blurRad="38100" dist="38100" dir="2700000" algn="tl">
                    <a:srgbClr val="C0C0C0"/>
                  </a:outerShdw>
                </a:effectLst>
                <a:latin typeface="+mn-lt"/>
                <a:cs typeface="+mn-cs"/>
              </a:rPr>
              <a:t>PL SADDLE</a:t>
            </a:r>
          </a:p>
        </p:txBody>
      </p:sp>
      <p:sp>
        <p:nvSpPr>
          <p:cNvPr id="345107" name="Rectangle 19"/>
          <p:cNvSpPr>
            <a:spLocks noChangeArrowheads="1"/>
          </p:cNvSpPr>
          <p:nvPr/>
        </p:nvSpPr>
        <p:spPr bwMode="auto">
          <a:xfrm>
            <a:off x="5357813" y="5865813"/>
            <a:ext cx="927100" cy="301625"/>
          </a:xfrm>
          <a:prstGeom prst="rect">
            <a:avLst/>
          </a:prstGeom>
          <a:noFill/>
          <a:ln w="12700">
            <a:noFill/>
            <a:miter lim="800000"/>
            <a:headEnd/>
            <a:tailEnd/>
          </a:ln>
          <a:effectLst/>
        </p:spPr>
        <p:txBody>
          <a:bodyPr wrap="none" lIns="91678" tIns="45005" rIns="91678" bIns="45005">
            <a:spAutoFit/>
          </a:bodyPr>
          <a:lstStyle/>
          <a:p>
            <a:pPr defTabSz="901700" eaLnBrk="0" fontAlgn="auto" hangingPunct="0">
              <a:spcBef>
                <a:spcPts val="0"/>
              </a:spcBef>
              <a:spcAft>
                <a:spcPts val="0"/>
              </a:spcAft>
              <a:defRPr/>
            </a:pPr>
            <a:r>
              <a:rPr lang="en-US" sz="1400">
                <a:effectLst>
                  <a:outerShdw blurRad="38100" dist="38100" dir="2700000" algn="tl">
                    <a:srgbClr val="C0C0C0"/>
                  </a:outerShdw>
                </a:effectLst>
                <a:latin typeface="+mn-lt"/>
                <a:cs typeface="+mn-cs"/>
              </a:rPr>
              <a:t>PL SPUR</a:t>
            </a:r>
          </a:p>
        </p:txBody>
      </p:sp>
      <p:sp>
        <p:nvSpPr>
          <p:cNvPr id="345108" name="Rectangle 20"/>
          <p:cNvSpPr>
            <a:spLocks noChangeArrowheads="1"/>
          </p:cNvSpPr>
          <p:nvPr/>
        </p:nvSpPr>
        <p:spPr bwMode="auto">
          <a:xfrm>
            <a:off x="7634288" y="5962650"/>
            <a:ext cx="949325" cy="511175"/>
          </a:xfrm>
          <a:prstGeom prst="rect">
            <a:avLst/>
          </a:prstGeom>
          <a:noFill/>
          <a:ln w="12700">
            <a:noFill/>
            <a:miter lim="800000"/>
            <a:headEnd/>
            <a:tailEnd/>
          </a:ln>
          <a:effectLst/>
        </p:spPr>
        <p:txBody>
          <a:bodyPr wrap="none" lIns="91678" tIns="45005" rIns="91678" bIns="45005">
            <a:spAutoFit/>
          </a:bodyPr>
          <a:lstStyle/>
          <a:p>
            <a:pPr defTabSz="901700" eaLnBrk="0" fontAlgn="auto" hangingPunct="0">
              <a:spcBef>
                <a:spcPts val="0"/>
              </a:spcBef>
              <a:spcAft>
                <a:spcPts val="0"/>
              </a:spcAft>
              <a:defRPr/>
            </a:pPr>
            <a:r>
              <a:rPr lang="en-US" sz="1400">
                <a:effectLst>
                  <a:outerShdw blurRad="38100" dist="38100" dir="2700000" algn="tl">
                    <a:srgbClr val="C0C0C0"/>
                  </a:outerShdw>
                </a:effectLst>
                <a:latin typeface="+mn-lt"/>
                <a:cs typeface="+mn-cs"/>
              </a:rPr>
              <a:t>PL BOOT</a:t>
            </a:r>
          </a:p>
          <a:p>
            <a:pPr defTabSz="901700" eaLnBrk="0" fontAlgn="auto" hangingPunct="0">
              <a:spcBef>
                <a:spcPts val="0"/>
              </a:spcBef>
              <a:spcAft>
                <a:spcPts val="0"/>
              </a:spcAft>
              <a:defRPr/>
            </a:pPr>
            <a:r>
              <a:rPr lang="en-US" sz="1400">
                <a:effectLst>
                  <a:outerShdw blurRad="38100" dist="38100" dir="2700000" algn="tl">
                    <a:srgbClr val="C0C0C0"/>
                  </a:outerShdw>
                </a:effectLst>
                <a:latin typeface="+mn-lt"/>
                <a:cs typeface="+mn-cs"/>
              </a:rPr>
              <a:t>(LOA)</a:t>
            </a:r>
          </a:p>
        </p:txBody>
      </p:sp>
      <p:sp>
        <p:nvSpPr>
          <p:cNvPr id="3100" name="Rectangle 21"/>
          <p:cNvSpPr>
            <a:spLocks noChangeArrowheads="1"/>
          </p:cNvSpPr>
          <p:nvPr/>
        </p:nvSpPr>
        <p:spPr bwMode="auto">
          <a:xfrm>
            <a:off x="4892675" y="3032125"/>
            <a:ext cx="377825" cy="409575"/>
          </a:xfrm>
          <a:prstGeom prst="rect">
            <a:avLst/>
          </a:prstGeom>
          <a:noFill/>
          <a:ln w="12700">
            <a:noFill/>
            <a:miter lim="800000"/>
            <a:headEnd/>
            <a:tailEnd/>
          </a:ln>
        </p:spPr>
        <p:txBody>
          <a:bodyPr wrap="none" lIns="91678" tIns="45005" rIns="91678" bIns="45005">
            <a:spAutoFit/>
          </a:bodyPr>
          <a:lstStyle/>
          <a:p>
            <a:pPr defTabSz="901700" eaLnBrk="0" hangingPunct="0"/>
            <a:r>
              <a:rPr lang="en-US" sz="2000">
                <a:latin typeface="Calibri" pitchFamily="34" charset="0"/>
              </a:rPr>
              <a:t>A</a:t>
            </a:r>
          </a:p>
        </p:txBody>
      </p:sp>
      <p:sp>
        <p:nvSpPr>
          <p:cNvPr id="3101" name="Rectangle 22"/>
          <p:cNvSpPr>
            <a:spLocks noChangeArrowheads="1"/>
          </p:cNvSpPr>
          <p:nvPr/>
        </p:nvSpPr>
        <p:spPr bwMode="auto">
          <a:xfrm>
            <a:off x="4875213" y="3622675"/>
            <a:ext cx="377825" cy="409575"/>
          </a:xfrm>
          <a:prstGeom prst="rect">
            <a:avLst/>
          </a:prstGeom>
          <a:noFill/>
          <a:ln w="12700">
            <a:noFill/>
            <a:miter lim="800000"/>
            <a:headEnd/>
            <a:tailEnd/>
          </a:ln>
        </p:spPr>
        <p:txBody>
          <a:bodyPr wrap="none" lIns="91678" tIns="45005" rIns="91678" bIns="45005">
            <a:spAutoFit/>
          </a:bodyPr>
          <a:lstStyle/>
          <a:p>
            <a:pPr defTabSz="901700" eaLnBrk="0" hangingPunct="0"/>
            <a:r>
              <a:rPr lang="en-US" sz="2000">
                <a:latin typeface="Calibri" pitchFamily="34" charset="0"/>
              </a:rPr>
              <a:t>B</a:t>
            </a:r>
          </a:p>
        </p:txBody>
      </p:sp>
      <p:sp>
        <p:nvSpPr>
          <p:cNvPr id="3102" name="Freeform 23"/>
          <p:cNvSpPr>
            <a:spLocks/>
          </p:cNvSpPr>
          <p:nvPr/>
        </p:nvSpPr>
        <p:spPr bwMode="auto">
          <a:xfrm>
            <a:off x="630238" y="1485900"/>
            <a:ext cx="7524750" cy="3068638"/>
          </a:xfrm>
          <a:custGeom>
            <a:avLst/>
            <a:gdLst>
              <a:gd name="T0" fmla="*/ 2147483647 w 4543"/>
              <a:gd name="T1" fmla="*/ 2147483647 h 1826"/>
              <a:gd name="T2" fmla="*/ 2147483647 w 4543"/>
              <a:gd name="T3" fmla="*/ 2147483647 h 1826"/>
              <a:gd name="T4" fmla="*/ 2147483647 w 4543"/>
              <a:gd name="T5" fmla="*/ 2147483647 h 1826"/>
              <a:gd name="T6" fmla="*/ 2147483647 w 4543"/>
              <a:gd name="T7" fmla="*/ 2147483647 h 1826"/>
              <a:gd name="T8" fmla="*/ 2147483647 w 4543"/>
              <a:gd name="T9" fmla="*/ 2147483647 h 1826"/>
              <a:gd name="T10" fmla="*/ 2147483647 w 4543"/>
              <a:gd name="T11" fmla="*/ 2147483647 h 1826"/>
              <a:gd name="T12" fmla="*/ 2147483647 w 4543"/>
              <a:gd name="T13" fmla="*/ 2147483647 h 1826"/>
              <a:gd name="T14" fmla="*/ 2147483647 w 4543"/>
              <a:gd name="T15" fmla="*/ 2147483647 h 1826"/>
              <a:gd name="T16" fmla="*/ 2147483647 w 4543"/>
              <a:gd name="T17" fmla="*/ 2147483647 h 1826"/>
              <a:gd name="T18" fmla="*/ 2147483647 w 4543"/>
              <a:gd name="T19" fmla="*/ 2147483647 h 1826"/>
              <a:gd name="T20" fmla="*/ 2147483647 w 4543"/>
              <a:gd name="T21" fmla="*/ 2147483647 h 1826"/>
              <a:gd name="T22" fmla="*/ 2147483647 w 4543"/>
              <a:gd name="T23" fmla="*/ 2147483647 h 1826"/>
              <a:gd name="T24" fmla="*/ 2147483647 w 4543"/>
              <a:gd name="T25" fmla="*/ 2147483647 h 1826"/>
              <a:gd name="T26" fmla="*/ 2147483647 w 4543"/>
              <a:gd name="T27" fmla="*/ 2147483647 h 1826"/>
              <a:gd name="T28" fmla="*/ 2147483647 w 4543"/>
              <a:gd name="T29" fmla="*/ 2147483647 h 1826"/>
              <a:gd name="T30" fmla="*/ 2147483647 w 4543"/>
              <a:gd name="T31" fmla="*/ 2147483647 h 1826"/>
              <a:gd name="T32" fmla="*/ 2147483647 w 4543"/>
              <a:gd name="T33" fmla="*/ 2147483647 h 1826"/>
              <a:gd name="T34" fmla="*/ 2147483647 w 4543"/>
              <a:gd name="T35" fmla="*/ 2147483647 h 1826"/>
              <a:gd name="T36" fmla="*/ 2147483647 w 4543"/>
              <a:gd name="T37" fmla="*/ 2147483647 h 1826"/>
              <a:gd name="T38" fmla="*/ 2147483647 w 4543"/>
              <a:gd name="T39" fmla="*/ 2147483647 h 1826"/>
              <a:gd name="T40" fmla="*/ 2147483647 w 4543"/>
              <a:gd name="T41" fmla="*/ 2147483647 h 1826"/>
              <a:gd name="T42" fmla="*/ 2147483647 w 4543"/>
              <a:gd name="T43" fmla="*/ 2147483647 h 1826"/>
              <a:gd name="T44" fmla="*/ 2147483647 w 4543"/>
              <a:gd name="T45" fmla="*/ 2147483647 h 1826"/>
              <a:gd name="T46" fmla="*/ 2147483647 w 4543"/>
              <a:gd name="T47" fmla="*/ 2147483647 h 1826"/>
              <a:gd name="T48" fmla="*/ 2147483647 w 4543"/>
              <a:gd name="T49" fmla="*/ 2147483647 h 1826"/>
              <a:gd name="T50" fmla="*/ 2147483647 w 4543"/>
              <a:gd name="T51" fmla="*/ 2147483647 h 1826"/>
              <a:gd name="T52" fmla="*/ 2147483647 w 4543"/>
              <a:gd name="T53" fmla="*/ 2147483647 h 1826"/>
              <a:gd name="T54" fmla="*/ 2147483647 w 4543"/>
              <a:gd name="T55" fmla="*/ 2147483647 h 1826"/>
              <a:gd name="T56" fmla="*/ 2147483647 w 4543"/>
              <a:gd name="T57" fmla="*/ 2147483647 h 1826"/>
              <a:gd name="T58" fmla="*/ 2147483647 w 4543"/>
              <a:gd name="T59" fmla="*/ 2147483647 h 1826"/>
              <a:gd name="T60" fmla="*/ 2147483647 w 4543"/>
              <a:gd name="T61" fmla="*/ 2147483647 h 1826"/>
              <a:gd name="T62" fmla="*/ 2147483647 w 4543"/>
              <a:gd name="T63" fmla="*/ 2147483647 h 1826"/>
              <a:gd name="T64" fmla="*/ 2147483647 w 4543"/>
              <a:gd name="T65" fmla="*/ 2147483647 h 1826"/>
              <a:gd name="T66" fmla="*/ 2147483647 w 4543"/>
              <a:gd name="T67" fmla="*/ 2147483647 h 1826"/>
              <a:gd name="T68" fmla="*/ 2147483647 w 4543"/>
              <a:gd name="T69" fmla="*/ 2147483647 h 1826"/>
              <a:gd name="T70" fmla="*/ 2147483647 w 4543"/>
              <a:gd name="T71" fmla="*/ 2147483647 h 1826"/>
              <a:gd name="T72" fmla="*/ 2147483647 w 4543"/>
              <a:gd name="T73" fmla="*/ 2147483647 h 1826"/>
              <a:gd name="T74" fmla="*/ 2147483647 w 4543"/>
              <a:gd name="T75" fmla="*/ 2147483647 h 1826"/>
              <a:gd name="T76" fmla="*/ 2147483647 w 4543"/>
              <a:gd name="T77" fmla="*/ 2147483647 h 1826"/>
              <a:gd name="T78" fmla="*/ 2147483647 w 4543"/>
              <a:gd name="T79" fmla="*/ 2147483647 h 1826"/>
              <a:gd name="T80" fmla="*/ 2147483647 w 4543"/>
              <a:gd name="T81" fmla="*/ 2147483647 h 1826"/>
              <a:gd name="T82" fmla="*/ 2147483647 w 4543"/>
              <a:gd name="T83" fmla="*/ 2147483647 h 1826"/>
              <a:gd name="T84" fmla="*/ 2147483647 w 4543"/>
              <a:gd name="T85" fmla="*/ 2147483647 h 1826"/>
              <a:gd name="T86" fmla="*/ 2147483647 w 4543"/>
              <a:gd name="T87" fmla="*/ 2147483647 h 1826"/>
              <a:gd name="T88" fmla="*/ 2147483647 w 4543"/>
              <a:gd name="T89" fmla="*/ 2147483647 h 1826"/>
              <a:gd name="T90" fmla="*/ 2147483647 w 4543"/>
              <a:gd name="T91" fmla="*/ 2147483647 h 1826"/>
              <a:gd name="T92" fmla="*/ 2147483647 w 4543"/>
              <a:gd name="T93" fmla="*/ 2147483647 h 1826"/>
              <a:gd name="T94" fmla="*/ 2147483647 w 4543"/>
              <a:gd name="T95" fmla="*/ 2147483647 h 1826"/>
              <a:gd name="T96" fmla="*/ 2147483647 w 4543"/>
              <a:gd name="T97" fmla="*/ 2147483647 h 1826"/>
              <a:gd name="T98" fmla="*/ 2147483647 w 4543"/>
              <a:gd name="T99" fmla="*/ 2147483647 h 1826"/>
              <a:gd name="T100" fmla="*/ 2147483647 w 4543"/>
              <a:gd name="T101" fmla="*/ 2147483647 h 1826"/>
              <a:gd name="T102" fmla="*/ 2147483647 w 4543"/>
              <a:gd name="T103" fmla="*/ 2147483647 h 1826"/>
              <a:gd name="T104" fmla="*/ 2147483647 w 4543"/>
              <a:gd name="T105" fmla="*/ 2147483647 h 1826"/>
              <a:gd name="T106" fmla="*/ 2147483647 w 4543"/>
              <a:gd name="T107" fmla="*/ 2147483647 h 1826"/>
              <a:gd name="T108" fmla="*/ 2147483647 w 4543"/>
              <a:gd name="T109" fmla="*/ 2147483647 h 1826"/>
              <a:gd name="T110" fmla="*/ 2147483647 w 4543"/>
              <a:gd name="T111" fmla="*/ 0 h 18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43"/>
              <a:gd name="T169" fmla="*/ 0 h 1826"/>
              <a:gd name="T170" fmla="*/ 4543 w 4543"/>
              <a:gd name="T171" fmla="*/ 1826 h 18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43" h="1826">
                <a:moveTo>
                  <a:pt x="0" y="1632"/>
                </a:moveTo>
                <a:lnTo>
                  <a:pt x="34" y="1644"/>
                </a:lnTo>
                <a:lnTo>
                  <a:pt x="69" y="1655"/>
                </a:lnTo>
                <a:lnTo>
                  <a:pt x="103" y="1655"/>
                </a:lnTo>
                <a:lnTo>
                  <a:pt x="138" y="1666"/>
                </a:lnTo>
                <a:lnTo>
                  <a:pt x="172" y="1678"/>
                </a:lnTo>
                <a:lnTo>
                  <a:pt x="207" y="1678"/>
                </a:lnTo>
                <a:lnTo>
                  <a:pt x="241" y="1689"/>
                </a:lnTo>
                <a:lnTo>
                  <a:pt x="276" y="1700"/>
                </a:lnTo>
                <a:lnTo>
                  <a:pt x="322" y="1700"/>
                </a:lnTo>
                <a:lnTo>
                  <a:pt x="356" y="1700"/>
                </a:lnTo>
                <a:lnTo>
                  <a:pt x="391" y="1700"/>
                </a:lnTo>
                <a:lnTo>
                  <a:pt x="425" y="1712"/>
                </a:lnTo>
                <a:lnTo>
                  <a:pt x="460" y="1712"/>
                </a:lnTo>
                <a:lnTo>
                  <a:pt x="506" y="1734"/>
                </a:lnTo>
                <a:lnTo>
                  <a:pt x="552" y="1746"/>
                </a:lnTo>
                <a:lnTo>
                  <a:pt x="586" y="1768"/>
                </a:lnTo>
                <a:lnTo>
                  <a:pt x="621" y="1768"/>
                </a:lnTo>
                <a:lnTo>
                  <a:pt x="655" y="1780"/>
                </a:lnTo>
                <a:lnTo>
                  <a:pt x="724" y="1791"/>
                </a:lnTo>
                <a:lnTo>
                  <a:pt x="793" y="1802"/>
                </a:lnTo>
                <a:lnTo>
                  <a:pt x="862" y="1814"/>
                </a:lnTo>
                <a:lnTo>
                  <a:pt x="897" y="1825"/>
                </a:lnTo>
                <a:lnTo>
                  <a:pt x="931" y="1825"/>
                </a:lnTo>
                <a:lnTo>
                  <a:pt x="1023" y="1825"/>
                </a:lnTo>
                <a:lnTo>
                  <a:pt x="1092" y="1825"/>
                </a:lnTo>
                <a:lnTo>
                  <a:pt x="1127" y="1825"/>
                </a:lnTo>
                <a:lnTo>
                  <a:pt x="1161" y="1825"/>
                </a:lnTo>
                <a:lnTo>
                  <a:pt x="1196" y="1814"/>
                </a:lnTo>
                <a:lnTo>
                  <a:pt x="1230" y="1802"/>
                </a:lnTo>
                <a:lnTo>
                  <a:pt x="1299" y="1791"/>
                </a:lnTo>
                <a:lnTo>
                  <a:pt x="1345" y="1780"/>
                </a:lnTo>
                <a:lnTo>
                  <a:pt x="1380" y="1768"/>
                </a:lnTo>
                <a:lnTo>
                  <a:pt x="1414" y="1768"/>
                </a:lnTo>
                <a:lnTo>
                  <a:pt x="1449" y="1757"/>
                </a:lnTo>
                <a:lnTo>
                  <a:pt x="1483" y="1734"/>
                </a:lnTo>
                <a:lnTo>
                  <a:pt x="1518" y="1700"/>
                </a:lnTo>
                <a:lnTo>
                  <a:pt x="1541" y="1666"/>
                </a:lnTo>
                <a:lnTo>
                  <a:pt x="1575" y="1632"/>
                </a:lnTo>
                <a:lnTo>
                  <a:pt x="1598" y="1598"/>
                </a:lnTo>
                <a:lnTo>
                  <a:pt x="1633" y="1564"/>
                </a:lnTo>
                <a:lnTo>
                  <a:pt x="1656" y="1530"/>
                </a:lnTo>
                <a:lnTo>
                  <a:pt x="1679" y="1496"/>
                </a:lnTo>
                <a:lnTo>
                  <a:pt x="1713" y="1485"/>
                </a:lnTo>
                <a:lnTo>
                  <a:pt x="1748" y="1474"/>
                </a:lnTo>
                <a:lnTo>
                  <a:pt x="1782" y="1462"/>
                </a:lnTo>
                <a:lnTo>
                  <a:pt x="1817" y="1451"/>
                </a:lnTo>
                <a:lnTo>
                  <a:pt x="1851" y="1428"/>
                </a:lnTo>
                <a:lnTo>
                  <a:pt x="1886" y="1428"/>
                </a:lnTo>
                <a:lnTo>
                  <a:pt x="1932" y="1428"/>
                </a:lnTo>
                <a:lnTo>
                  <a:pt x="1978" y="1428"/>
                </a:lnTo>
                <a:lnTo>
                  <a:pt x="2012" y="1428"/>
                </a:lnTo>
                <a:lnTo>
                  <a:pt x="2047" y="1417"/>
                </a:lnTo>
                <a:lnTo>
                  <a:pt x="2081" y="1406"/>
                </a:lnTo>
                <a:lnTo>
                  <a:pt x="2116" y="1383"/>
                </a:lnTo>
                <a:lnTo>
                  <a:pt x="2150" y="1372"/>
                </a:lnTo>
                <a:lnTo>
                  <a:pt x="2185" y="1349"/>
                </a:lnTo>
                <a:lnTo>
                  <a:pt x="2208" y="1315"/>
                </a:lnTo>
                <a:lnTo>
                  <a:pt x="2231" y="1224"/>
                </a:lnTo>
                <a:lnTo>
                  <a:pt x="2265" y="1190"/>
                </a:lnTo>
                <a:lnTo>
                  <a:pt x="2288" y="1156"/>
                </a:lnTo>
                <a:lnTo>
                  <a:pt x="2323" y="1111"/>
                </a:lnTo>
                <a:lnTo>
                  <a:pt x="2346" y="1077"/>
                </a:lnTo>
                <a:lnTo>
                  <a:pt x="2369" y="1043"/>
                </a:lnTo>
                <a:lnTo>
                  <a:pt x="2392" y="1009"/>
                </a:lnTo>
                <a:lnTo>
                  <a:pt x="2426" y="986"/>
                </a:lnTo>
                <a:lnTo>
                  <a:pt x="2449" y="952"/>
                </a:lnTo>
                <a:lnTo>
                  <a:pt x="2472" y="918"/>
                </a:lnTo>
                <a:lnTo>
                  <a:pt x="2507" y="884"/>
                </a:lnTo>
                <a:lnTo>
                  <a:pt x="2553" y="839"/>
                </a:lnTo>
                <a:lnTo>
                  <a:pt x="2645" y="771"/>
                </a:lnTo>
                <a:lnTo>
                  <a:pt x="2760" y="748"/>
                </a:lnTo>
                <a:lnTo>
                  <a:pt x="2829" y="737"/>
                </a:lnTo>
                <a:lnTo>
                  <a:pt x="2863" y="725"/>
                </a:lnTo>
                <a:lnTo>
                  <a:pt x="2909" y="703"/>
                </a:lnTo>
                <a:lnTo>
                  <a:pt x="2944" y="691"/>
                </a:lnTo>
                <a:lnTo>
                  <a:pt x="2990" y="680"/>
                </a:lnTo>
                <a:lnTo>
                  <a:pt x="3036" y="669"/>
                </a:lnTo>
                <a:lnTo>
                  <a:pt x="3070" y="657"/>
                </a:lnTo>
                <a:lnTo>
                  <a:pt x="3105" y="657"/>
                </a:lnTo>
                <a:lnTo>
                  <a:pt x="3151" y="635"/>
                </a:lnTo>
                <a:lnTo>
                  <a:pt x="3197" y="635"/>
                </a:lnTo>
                <a:lnTo>
                  <a:pt x="3243" y="623"/>
                </a:lnTo>
                <a:lnTo>
                  <a:pt x="3289" y="612"/>
                </a:lnTo>
                <a:lnTo>
                  <a:pt x="3381" y="601"/>
                </a:lnTo>
                <a:lnTo>
                  <a:pt x="3415" y="589"/>
                </a:lnTo>
                <a:lnTo>
                  <a:pt x="3461" y="589"/>
                </a:lnTo>
                <a:lnTo>
                  <a:pt x="3530" y="578"/>
                </a:lnTo>
                <a:lnTo>
                  <a:pt x="3622" y="567"/>
                </a:lnTo>
                <a:lnTo>
                  <a:pt x="3714" y="555"/>
                </a:lnTo>
                <a:lnTo>
                  <a:pt x="3829" y="544"/>
                </a:lnTo>
                <a:lnTo>
                  <a:pt x="3875" y="521"/>
                </a:lnTo>
                <a:lnTo>
                  <a:pt x="3910" y="499"/>
                </a:lnTo>
                <a:lnTo>
                  <a:pt x="3944" y="465"/>
                </a:lnTo>
                <a:lnTo>
                  <a:pt x="3979" y="431"/>
                </a:lnTo>
                <a:lnTo>
                  <a:pt x="4013" y="397"/>
                </a:lnTo>
                <a:lnTo>
                  <a:pt x="4059" y="363"/>
                </a:lnTo>
                <a:lnTo>
                  <a:pt x="4094" y="340"/>
                </a:lnTo>
                <a:lnTo>
                  <a:pt x="4117" y="306"/>
                </a:lnTo>
                <a:lnTo>
                  <a:pt x="4140" y="272"/>
                </a:lnTo>
                <a:lnTo>
                  <a:pt x="4163" y="227"/>
                </a:lnTo>
                <a:lnTo>
                  <a:pt x="4197" y="204"/>
                </a:lnTo>
                <a:lnTo>
                  <a:pt x="4232" y="181"/>
                </a:lnTo>
                <a:lnTo>
                  <a:pt x="4266" y="159"/>
                </a:lnTo>
                <a:lnTo>
                  <a:pt x="4301" y="147"/>
                </a:lnTo>
                <a:lnTo>
                  <a:pt x="4335" y="125"/>
                </a:lnTo>
                <a:lnTo>
                  <a:pt x="4370" y="113"/>
                </a:lnTo>
                <a:lnTo>
                  <a:pt x="4404" y="91"/>
                </a:lnTo>
                <a:lnTo>
                  <a:pt x="4439" y="68"/>
                </a:lnTo>
                <a:lnTo>
                  <a:pt x="4473" y="57"/>
                </a:lnTo>
                <a:lnTo>
                  <a:pt x="4508" y="23"/>
                </a:lnTo>
                <a:lnTo>
                  <a:pt x="4542" y="0"/>
                </a:lnTo>
              </a:path>
            </a:pathLst>
          </a:custGeom>
          <a:noFill/>
          <a:ln w="76200" cap="rnd" cmpd="sng">
            <a:solidFill>
              <a:srgbClr val="004100"/>
            </a:solidFill>
            <a:prstDash val="solid"/>
            <a:round/>
            <a:headEnd type="none" w="med" len="med"/>
            <a:tailEnd type="none" w="med" len="med"/>
          </a:ln>
        </p:spPr>
        <p:txBody>
          <a:bodyPr/>
          <a:lstStyle/>
          <a:p>
            <a:endParaRPr lang="en-US"/>
          </a:p>
        </p:txBody>
      </p:sp>
      <p:sp>
        <p:nvSpPr>
          <p:cNvPr id="3103" name="Freeform 24"/>
          <p:cNvSpPr>
            <a:spLocks/>
          </p:cNvSpPr>
          <p:nvPr/>
        </p:nvSpPr>
        <p:spPr bwMode="auto">
          <a:xfrm>
            <a:off x="5905500" y="1771650"/>
            <a:ext cx="631825" cy="3925888"/>
          </a:xfrm>
          <a:custGeom>
            <a:avLst/>
            <a:gdLst>
              <a:gd name="T0" fmla="*/ 2147483647 w 381"/>
              <a:gd name="T1" fmla="*/ 2147483647 h 2336"/>
              <a:gd name="T2" fmla="*/ 2147483647 w 381"/>
              <a:gd name="T3" fmla="*/ 2147483647 h 2336"/>
              <a:gd name="T4" fmla="*/ 2147483647 w 381"/>
              <a:gd name="T5" fmla="*/ 2147483647 h 2336"/>
              <a:gd name="T6" fmla="*/ 2147483647 w 381"/>
              <a:gd name="T7" fmla="*/ 2147483647 h 2336"/>
              <a:gd name="T8" fmla="*/ 2147483647 w 381"/>
              <a:gd name="T9" fmla="*/ 2147483647 h 2336"/>
              <a:gd name="T10" fmla="*/ 2147483647 w 381"/>
              <a:gd name="T11" fmla="*/ 2147483647 h 2336"/>
              <a:gd name="T12" fmla="*/ 2147483647 w 381"/>
              <a:gd name="T13" fmla="*/ 2147483647 h 2336"/>
              <a:gd name="T14" fmla="*/ 2147483647 w 381"/>
              <a:gd name="T15" fmla="*/ 2147483647 h 2336"/>
              <a:gd name="T16" fmla="*/ 2147483647 w 381"/>
              <a:gd name="T17" fmla="*/ 2147483647 h 2336"/>
              <a:gd name="T18" fmla="*/ 2147483647 w 381"/>
              <a:gd name="T19" fmla="*/ 2147483647 h 2336"/>
              <a:gd name="T20" fmla="*/ 2147483647 w 381"/>
              <a:gd name="T21" fmla="*/ 2147483647 h 2336"/>
              <a:gd name="T22" fmla="*/ 2147483647 w 381"/>
              <a:gd name="T23" fmla="*/ 2147483647 h 2336"/>
              <a:gd name="T24" fmla="*/ 2147483647 w 381"/>
              <a:gd name="T25" fmla="*/ 2147483647 h 2336"/>
              <a:gd name="T26" fmla="*/ 2147483647 w 381"/>
              <a:gd name="T27" fmla="*/ 2147483647 h 2336"/>
              <a:gd name="T28" fmla="*/ 2147483647 w 381"/>
              <a:gd name="T29" fmla="*/ 2147483647 h 2336"/>
              <a:gd name="T30" fmla="*/ 2147483647 w 381"/>
              <a:gd name="T31" fmla="*/ 2147483647 h 2336"/>
              <a:gd name="T32" fmla="*/ 2147483647 w 381"/>
              <a:gd name="T33" fmla="*/ 2147483647 h 2336"/>
              <a:gd name="T34" fmla="*/ 2147483647 w 381"/>
              <a:gd name="T35" fmla="*/ 2147483647 h 2336"/>
              <a:gd name="T36" fmla="*/ 2147483647 w 381"/>
              <a:gd name="T37" fmla="*/ 2147483647 h 2336"/>
              <a:gd name="T38" fmla="*/ 2147483647 w 381"/>
              <a:gd name="T39" fmla="*/ 2147483647 h 2336"/>
              <a:gd name="T40" fmla="*/ 2147483647 w 381"/>
              <a:gd name="T41" fmla="*/ 2147483647 h 2336"/>
              <a:gd name="T42" fmla="*/ 2147483647 w 381"/>
              <a:gd name="T43" fmla="*/ 2147483647 h 2336"/>
              <a:gd name="T44" fmla="*/ 2147483647 w 381"/>
              <a:gd name="T45" fmla="*/ 2147483647 h 2336"/>
              <a:gd name="T46" fmla="*/ 2147483647 w 381"/>
              <a:gd name="T47" fmla="*/ 2147483647 h 2336"/>
              <a:gd name="T48" fmla="*/ 2147483647 w 381"/>
              <a:gd name="T49" fmla="*/ 2147483647 h 2336"/>
              <a:gd name="T50" fmla="*/ 2147483647 w 381"/>
              <a:gd name="T51" fmla="*/ 2147483647 h 2336"/>
              <a:gd name="T52" fmla="*/ 2147483647 w 381"/>
              <a:gd name="T53" fmla="*/ 2147483647 h 2336"/>
              <a:gd name="T54" fmla="*/ 2147483647 w 381"/>
              <a:gd name="T55" fmla="*/ 2147483647 h 2336"/>
              <a:gd name="T56" fmla="*/ 2147483647 w 381"/>
              <a:gd name="T57" fmla="*/ 2147483647 h 2336"/>
              <a:gd name="T58" fmla="*/ 2147483647 w 381"/>
              <a:gd name="T59" fmla="*/ 2147483647 h 2336"/>
              <a:gd name="T60" fmla="*/ 2147483647 w 381"/>
              <a:gd name="T61" fmla="*/ 2147483647 h 2336"/>
              <a:gd name="T62" fmla="*/ 0 w 381"/>
              <a:gd name="T63" fmla="*/ 2147483647 h 2336"/>
              <a:gd name="T64" fmla="*/ 2147483647 w 381"/>
              <a:gd name="T65" fmla="*/ 2147483647 h 23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1"/>
              <a:gd name="T100" fmla="*/ 0 h 2336"/>
              <a:gd name="T101" fmla="*/ 381 w 381"/>
              <a:gd name="T102" fmla="*/ 2336 h 23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1" h="2336">
                <a:moveTo>
                  <a:pt x="104" y="0"/>
                </a:moveTo>
                <a:lnTo>
                  <a:pt x="104" y="45"/>
                </a:lnTo>
                <a:lnTo>
                  <a:pt x="104" y="91"/>
                </a:lnTo>
                <a:lnTo>
                  <a:pt x="104" y="136"/>
                </a:lnTo>
                <a:lnTo>
                  <a:pt x="104" y="181"/>
                </a:lnTo>
                <a:lnTo>
                  <a:pt x="104" y="215"/>
                </a:lnTo>
                <a:lnTo>
                  <a:pt x="104" y="249"/>
                </a:lnTo>
                <a:lnTo>
                  <a:pt x="115" y="295"/>
                </a:lnTo>
                <a:lnTo>
                  <a:pt x="127" y="329"/>
                </a:lnTo>
                <a:lnTo>
                  <a:pt x="138" y="363"/>
                </a:lnTo>
                <a:lnTo>
                  <a:pt x="150" y="397"/>
                </a:lnTo>
                <a:lnTo>
                  <a:pt x="173" y="431"/>
                </a:lnTo>
                <a:lnTo>
                  <a:pt x="184" y="465"/>
                </a:lnTo>
                <a:lnTo>
                  <a:pt x="196" y="499"/>
                </a:lnTo>
                <a:lnTo>
                  <a:pt x="219" y="544"/>
                </a:lnTo>
                <a:lnTo>
                  <a:pt x="230" y="578"/>
                </a:lnTo>
                <a:lnTo>
                  <a:pt x="242" y="612"/>
                </a:lnTo>
                <a:lnTo>
                  <a:pt x="265" y="646"/>
                </a:lnTo>
                <a:lnTo>
                  <a:pt x="276" y="680"/>
                </a:lnTo>
                <a:lnTo>
                  <a:pt x="288" y="714"/>
                </a:lnTo>
                <a:lnTo>
                  <a:pt x="288" y="748"/>
                </a:lnTo>
                <a:lnTo>
                  <a:pt x="311" y="782"/>
                </a:lnTo>
                <a:lnTo>
                  <a:pt x="322" y="816"/>
                </a:lnTo>
                <a:lnTo>
                  <a:pt x="334" y="850"/>
                </a:lnTo>
                <a:lnTo>
                  <a:pt x="334" y="884"/>
                </a:lnTo>
                <a:lnTo>
                  <a:pt x="345" y="918"/>
                </a:lnTo>
                <a:lnTo>
                  <a:pt x="357" y="952"/>
                </a:lnTo>
                <a:lnTo>
                  <a:pt x="368" y="986"/>
                </a:lnTo>
                <a:lnTo>
                  <a:pt x="380" y="1020"/>
                </a:lnTo>
                <a:lnTo>
                  <a:pt x="380" y="1054"/>
                </a:lnTo>
                <a:lnTo>
                  <a:pt x="380" y="1088"/>
                </a:lnTo>
                <a:lnTo>
                  <a:pt x="380" y="1122"/>
                </a:lnTo>
                <a:lnTo>
                  <a:pt x="380" y="1156"/>
                </a:lnTo>
                <a:lnTo>
                  <a:pt x="368" y="1190"/>
                </a:lnTo>
                <a:lnTo>
                  <a:pt x="357" y="1224"/>
                </a:lnTo>
                <a:lnTo>
                  <a:pt x="345" y="1258"/>
                </a:lnTo>
                <a:lnTo>
                  <a:pt x="334" y="1292"/>
                </a:lnTo>
                <a:lnTo>
                  <a:pt x="311" y="1326"/>
                </a:lnTo>
                <a:lnTo>
                  <a:pt x="288" y="1360"/>
                </a:lnTo>
                <a:lnTo>
                  <a:pt x="276" y="1394"/>
                </a:lnTo>
                <a:lnTo>
                  <a:pt x="265" y="1428"/>
                </a:lnTo>
                <a:lnTo>
                  <a:pt x="253" y="1462"/>
                </a:lnTo>
                <a:lnTo>
                  <a:pt x="242" y="1496"/>
                </a:lnTo>
                <a:lnTo>
                  <a:pt x="219" y="1530"/>
                </a:lnTo>
                <a:lnTo>
                  <a:pt x="207" y="1564"/>
                </a:lnTo>
                <a:lnTo>
                  <a:pt x="196" y="1598"/>
                </a:lnTo>
                <a:lnTo>
                  <a:pt x="161" y="1621"/>
                </a:lnTo>
                <a:lnTo>
                  <a:pt x="150" y="1655"/>
                </a:lnTo>
                <a:lnTo>
                  <a:pt x="104" y="1734"/>
                </a:lnTo>
                <a:lnTo>
                  <a:pt x="81" y="1768"/>
                </a:lnTo>
                <a:lnTo>
                  <a:pt x="58" y="1802"/>
                </a:lnTo>
                <a:lnTo>
                  <a:pt x="46" y="1836"/>
                </a:lnTo>
                <a:lnTo>
                  <a:pt x="35" y="1870"/>
                </a:lnTo>
                <a:lnTo>
                  <a:pt x="35" y="1904"/>
                </a:lnTo>
                <a:lnTo>
                  <a:pt x="23" y="1938"/>
                </a:lnTo>
                <a:lnTo>
                  <a:pt x="23" y="1972"/>
                </a:lnTo>
                <a:lnTo>
                  <a:pt x="23" y="2006"/>
                </a:lnTo>
                <a:lnTo>
                  <a:pt x="23" y="2052"/>
                </a:lnTo>
                <a:lnTo>
                  <a:pt x="23" y="2086"/>
                </a:lnTo>
                <a:lnTo>
                  <a:pt x="23" y="2120"/>
                </a:lnTo>
                <a:lnTo>
                  <a:pt x="12" y="2165"/>
                </a:lnTo>
                <a:lnTo>
                  <a:pt x="12" y="2199"/>
                </a:lnTo>
                <a:lnTo>
                  <a:pt x="0" y="2233"/>
                </a:lnTo>
                <a:lnTo>
                  <a:pt x="0" y="2267"/>
                </a:lnTo>
                <a:lnTo>
                  <a:pt x="12" y="2301"/>
                </a:lnTo>
                <a:lnTo>
                  <a:pt x="12" y="2335"/>
                </a:lnTo>
              </a:path>
            </a:pathLst>
          </a:custGeom>
          <a:noFill/>
          <a:ln w="50800" cap="rnd" cmpd="sng">
            <a:solidFill>
              <a:srgbClr val="0000FF"/>
            </a:solidFill>
            <a:prstDash val="solid"/>
            <a:round/>
            <a:headEnd type="none" w="med" len="med"/>
            <a:tailEnd type="none" w="med" len="med"/>
          </a:ln>
        </p:spPr>
        <p:txBody>
          <a:bodyPr/>
          <a:lstStyle/>
          <a:p>
            <a:endParaRPr lang="en-US"/>
          </a:p>
        </p:txBody>
      </p:sp>
      <p:sp>
        <p:nvSpPr>
          <p:cNvPr id="345113" name="Rectangle 25"/>
          <p:cNvSpPr>
            <a:spLocks noChangeArrowheads="1"/>
          </p:cNvSpPr>
          <p:nvPr/>
        </p:nvSpPr>
        <p:spPr bwMode="auto">
          <a:xfrm>
            <a:off x="1649413" y="4151313"/>
            <a:ext cx="1411287" cy="314325"/>
          </a:xfrm>
          <a:prstGeom prst="rect">
            <a:avLst/>
          </a:prstGeom>
          <a:noFill/>
          <a:ln w="12700">
            <a:noFill/>
            <a:miter lim="800000"/>
            <a:headEnd/>
            <a:tailEnd/>
          </a:ln>
          <a:effectLst/>
        </p:spPr>
        <p:txBody>
          <a:bodyPr wrap="none" lIns="91678" tIns="45005" rIns="91678" bIns="45005">
            <a:spAutoFit/>
          </a:bodyPr>
          <a:lstStyle/>
          <a:p>
            <a:pPr defTabSz="901700" eaLnBrk="0" fontAlgn="auto" hangingPunct="0">
              <a:spcBef>
                <a:spcPts val="0"/>
              </a:spcBef>
              <a:spcAft>
                <a:spcPts val="0"/>
              </a:spcAft>
              <a:defRPr/>
            </a:pPr>
            <a:r>
              <a:rPr lang="en-US" sz="1400">
                <a:solidFill>
                  <a:srgbClr val="FFFFFF"/>
                </a:solidFill>
                <a:effectLst>
                  <a:outerShdw blurRad="38100" dist="38100" dir="2700000" algn="tl">
                    <a:srgbClr val="C0C0C0"/>
                  </a:outerShdw>
                </a:effectLst>
                <a:latin typeface="+mn-lt"/>
                <a:cs typeface="+mn-cs"/>
              </a:rPr>
              <a:t>RTE DIAMOND</a:t>
            </a:r>
          </a:p>
        </p:txBody>
      </p:sp>
      <p:grpSp>
        <p:nvGrpSpPr>
          <p:cNvPr id="3105" name="Group 26"/>
          <p:cNvGrpSpPr>
            <a:grpSpLocks/>
          </p:cNvGrpSpPr>
          <p:nvPr/>
        </p:nvGrpSpPr>
        <p:grpSpPr bwMode="auto">
          <a:xfrm>
            <a:off x="662289" y="3597275"/>
            <a:ext cx="351964" cy="557213"/>
            <a:chOff x="400" y="2140"/>
            <a:chExt cx="212" cy="332"/>
          </a:xfrm>
        </p:grpSpPr>
        <p:sp>
          <p:nvSpPr>
            <p:cNvPr id="3127" name="AutoShape 27"/>
            <p:cNvSpPr>
              <a:spLocks noChangeArrowheads="1"/>
            </p:cNvSpPr>
            <p:nvPr/>
          </p:nvSpPr>
          <p:spPr bwMode="auto">
            <a:xfrm rot="16200000" flipH="1">
              <a:off x="340" y="2200"/>
              <a:ext cx="332" cy="212"/>
            </a:xfrm>
            <a:prstGeom prst="homePlate">
              <a:avLst>
                <a:gd name="adj" fmla="val 52201"/>
              </a:avLst>
            </a:prstGeom>
            <a:solidFill>
              <a:srgbClr val="FFFFFF"/>
            </a:solidFill>
            <a:ln w="12700">
              <a:solidFill>
                <a:schemeClr val="tx1"/>
              </a:solidFill>
              <a:miter lim="800000"/>
              <a:headEnd/>
              <a:tailEnd/>
            </a:ln>
          </p:spPr>
          <p:txBody>
            <a:bodyPr wrap="none" anchor="ctr"/>
            <a:lstStyle/>
            <a:p>
              <a:endParaRPr lang="en-US">
                <a:latin typeface="Calibri" pitchFamily="34" charset="0"/>
              </a:endParaRPr>
            </a:p>
          </p:txBody>
        </p:sp>
        <p:sp>
          <p:nvSpPr>
            <p:cNvPr id="3128" name="Rectangle 28"/>
            <p:cNvSpPr>
              <a:spLocks noChangeArrowheads="1"/>
            </p:cNvSpPr>
            <p:nvPr/>
          </p:nvSpPr>
          <p:spPr bwMode="auto">
            <a:xfrm>
              <a:off x="400" y="2150"/>
              <a:ext cx="209" cy="274"/>
            </a:xfrm>
            <a:prstGeom prst="rect">
              <a:avLst/>
            </a:prstGeom>
            <a:noFill/>
            <a:ln w="12700">
              <a:noFill/>
              <a:miter lim="800000"/>
              <a:headEnd/>
              <a:tailEnd/>
            </a:ln>
          </p:spPr>
          <p:txBody>
            <a:bodyPr wrap="none" lIns="91678" tIns="45005" rIns="91678" bIns="45005">
              <a:spAutoFit/>
            </a:bodyPr>
            <a:lstStyle/>
            <a:p>
              <a:pPr algn="ctr" defTabSz="901700" eaLnBrk="0" hangingPunct="0"/>
              <a:r>
                <a:rPr lang="en-US" sz="1200" dirty="0">
                  <a:latin typeface="Calibri" pitchFamily="34" charset="0"/>
                </a:rPr>
                <a:t>CP</a:t>
              </a:r>
            </a:p>
            <a:p>
              <a:pPr algn="ctr" defTabSz="901700" eaLnBrk="0" hangingPunct="0"/>
              <a:r>
                <a:rPr lang="en-US" sz="1200" dirty="0">
                  <a:latin typeface="Calibri" pitchFamily="34" charset="0"/>
                </a:rPr>
                <a:t>1</a:t>
              </a:r>
            </a:p>
          </p:txBody>
        </p:sp>
      </p:grpSp>
      <p:grpSp>
        <p:nvGrpSpPr>
          <p:cNvPr id="3106" name="Group 29"/>
          <p:cNvGrpSpPr>
            <a:grpSpLocks/>
          </p:cNvGrpSpPr>
          <p:nvPr/>
        </p:nvGrpSpPr>
        <p:grpSpPr bwMode="auto">
          <a:xfrm>
            <a:off x="3689364" y="3254375"/>
            <a:ext cx="353988" cy="557213"/>
            <a:chOff x="2227" y="1936"/>
            <a:chExt cx="214" cy="332"/>
          </a:xfrm>
        </p:grpSpPr>
        <p:sp>
          <p:nvSpPr>
            <p:cNvPr id="3125" name="AutoShape 30"/>
            <p:cNvSpPr>
              <a:spLocks noChangeArrowheads="1"/>
            </p:cNvSpPr>
            <p:nvPr/>
          </p:nvSpPr>
          <p:spPr bwMode="auto">
            <a:xfrm rot="16200000" flipH="1">
              <a:off x="2168" y="1995"/>
              <a:ext cx="332" cy="214"/>
            </a:xfrm>
            <a:prstGeom prst="homePlate">
              <a:avLst>
                <a:gd name="adj" fmla="val 51713"/>
              </a:avLst>
            </a:prstGeom>
            <a:solidFill>
              <a:srgbClr val="FFFFFF"/>
            </a:solidFill>
            <a:ln w="12700">
              <a:solidFill>
                <a:schemeClr val="tx1"/>
              </a:solidFill>
              <a:miter lim="800000"/>
              <a:headEnd/>
              <a:tailEnd/>
            </a:ln>
          </p:spPr>
          <p:txBody>
            <a:bodyPr wrap="none" anchor="ctr"/>
            <a:lstStyle/>
            <a:p>
              <a:endParaRPr lang="en-US">
                <a:latin typeface="Calibri" pitchFamily="34" charset="0"/>
              </a:endParaRPr>
            </a:p>
          </p:txBody>
        </p:sp>
        <p:sp>
          <p:nvSpPr>
            <p:cNvPr id="3126" name="Rectangle 31"/>
            <p:cNvSpPr>
              <a:spLocks noChangeArrowheads="1"/>
            </p:cNvSpPr>
            <p:nvPr/>
          </p:nvSpPr>
          <p:spPr bwMode="auto">
            <a:xfrm>
              <a:off x="2229" y="1946"/>
              <a:ext cx="210" cy="274"/>
            </a:xfrm>
            <a:prstGeom prst="rect">
              <a:avLst/>
            </a:prstGeom>
            <a:noFill/>
            <a:ln w="12700">
              <a:noFill/>
              <a:miter lim="800000"/>
              <a:headEnd/>
              <a:tailEnd/>
            </a:ln>
          </p:spPr>
          <p:txBody>
            <a:bodyPr wrap="none" lIns="91678" tIns="45005" rIns="91678" bIns="45005">
              <a:spAutoFit/>
            </a:bodyPr>
            <a:lstStyle/>
            <a:p>
              <a:pPr algn="ctr" defTabSz="901700" eaLnBrk="0" hangingPunct="0"/>
              <a:r>
                <a:rPr lang="en-US" sz="1200" dirty="0">
                  <a:latin typeface="Calibri" pitchFamily="34" charset="0"/>
                </a:rPr>
                <a:t>CP</a:t>
              </a:r>
            </a:p>
            <a:p>
              <a:pPr algn="ctr" defTabSz="901700" eaLnBrk="0" hangingPunct="0"/>
              <a:r>
                <a:rPr lang="en-US" sz="1200" dirty="0">
                  <a:latin typeface="Calibri" pitchFamily="34" charset="0"/>
                </a:rPr>
                <a:t>2</a:t>
              </a:r>
            </a:p>
          </p:txBody>
        </p:sp>
      </p:grpSp>
      <p:grpSp>
        <p:nvGrpSpPr>
          <p:cNvPr id="3107" name="Group 32"/>
          <p:cNvGrpSpPr>
            <a:grpSpLocks/>
          </p:cNvGrpSpPr>
          <p:nvPr/>
        </p:nvGrpSpPr>
        <p:grpSpPr bwMode="auto">
          <a:xfrm>
            <a:off x="5899165" y="1846263"/>
            <a:ext cx="353988" cy="557212"/>
            <a:chOff x="3561" y="1098"/>
            <a:chExt cx="214" cy="332"/>
          </a:xfrm>
        </p:grpSpPr>
        <p:sp>
          <p:nvSpPr>
            <p:cNvPr id="3123" name="AutoShape 33"/>
            <p:cNvSpPr>
              <a:spLocks noChangeArrowheads="1"/>
            </p:cNvSpPr>
            <p:nvPr/>
          </p:nvSpPr>
          <p:spPr bwMode="auto">
            <a:xfrm rot="16200000" flipH="1">
              <a:off x="3502" y="1157"/>
              <a:ext cx="332" cy="214"/>
            </a:xfrm>
            <a:prstGeom prst="homePlate">
              <a:avLst>
                <a:gd name="adj" fmla="val 51713"/>
              </a:avLst>
            </a:prstGeom>
            <a:solidFill>
              <a:srgbClr val="FFFFFF"/>
            </a:solidFill>
            <a:ln w="12700">
              <a:solidFill>
                <a:schemeClr val="tx1"/>
              </a:solidFill>
              <a:miter lim="800000"/>
              <a:headEnd/>
              <a:tailEnd/>
            </a:ln>
          </p:spPr>
          <p:txBody>
            <a:bodyPr wrap="none" anchor="ctr"/>
            <a:lstStyle/>
            <a:p>
              <a:endParaRPr lang="en-US">
                <a:latin typeface="Calibri" pitchFamily="34" charset="0"/>
              </a:endParaRPr>
            </a:p>
          </p:txBody>
        </p:sp>
        <p:sp>
          <p:nvSpPr>
            <p:cNvPr id="3124" name="Rectangle 34"/>
            <p:cNvSpPr>
              <a:spLocks noChangeArrowheads="1"/>
            </p:cNvSpPr>
            <p:nvPr/>
          </p:nvSpPr>
          <p:spPr bwMode="auto">
            <a:xfrm>
              <a:off x="3563" y="1108"/>
              <a:ext cx="210" cy="274"/>
            </a:xfrm>
            <a:prstGeom prst="rect">
              <a:avLst/>
            </a:prstGeom>
            <a:noFill/>
            <a:ln w="12700">
              <a:noFill/>
              <a:miter lim="800000"/>
              <a:headEnd/>
              <a:tailEnd/>
            </a:ln>
          </p:spPr>
          <p:txBody>
            <a:bodyPr wrap="none" lIns="91678" tIns="45005" rIns="91678" bIns="45005">
              <a:spAutoFit/>
            </a:bodyPr>
            <a:lstStyle/>
            <a:p>
              <a:pPr algn="ctr" defTabSz="901700" eaLnBrk="0" hangingPunct="0"/>
              <a:r>
                <a:rPr lang="en-US" sz="1200" dirty="0">
                  <a:latin typeface="Calibri" pitchFamily="34" charset="0"/>
                </a:rPr>
                <a:t>CP</a:t>
              </a:r>
            </a:p>
            <a:p>
              <a:pPr algn="ctr" defTabSz="901700" eaLnBrk="0" hangingPunct="0"/>
              <a:r>
                <a:rPr lang="en-US" sz="1200" dirty="0">
                  <a:latin typeface="Calibri" pitchFamily="34" charset="0"/>
                </a:rPr>
                <a:t>3</a:t>
              </a:r>
            </a:p>
          </p:txBody>
        </p:sp>
      </p:grpSp>
      <p:grpSp>
        <p:nvGrpSpPr>
          <p:cNvPr id="3108" name="Group 35"/>
          <p:cNvGrpSpPr>
            <a:grpSpLocks/>
          </p:cNvGrpSpPr>
          <p:nvPr/>
        </p:nvGrpSpPr>
        <p:grpSpPr bwMode="auto">
          <a:xfrm>
            <a:off x="5729288" y="4509637"/>
            <a:ext cx="425450" cy="798966"/>
            <a:chOff x="3459" y="2683"/>
            <a:chExt cx="256" cy="475"/>
          </a:xfrm>
        </p:grpSpPr>
        <p:sp>
          <p:nvSpPr>
            <p:cNvPr id="3121" name="AutoShape 36"/>
            <p:cNvSpPr>
              <a:spLocks noChangeArrowheads="1"/>
            </p:cNvSpPr>
            <p:nvPr/>
          </p:nvSpPr>
          <p:spPr bwMode="auto">
            <a:xfrm rot="10800000" flipH="1">
              <a:off x="3477" y="2905"/>
              <a:ext cx="222" cy="253"/>
            </a:xfrm>
            <a:prstGeom prst="triangle">
              <a:avLst>
                <a:gd name="adj" fmla="val 49986"/>
              </a:avLst>
            </a:prstGeom>
            <a:solidFill>
              <a:srgbClr val="000000"/>
            </a:solidFill>
            <a:ln w="12700">
              <a:solidFill>
                <a:schemeClr val="tx1"/>
              </a:solidFill>
              <a:miter lim="800000"/>
              <a:headEnd/>
              <a:tailEnd/>
            </a:ln>
          </p:spPr>
          <p:txBody>
            <a:bodyPr wrap="none" anchor="ctr"/>
            <a:lstStyle/>
            <a:p>
              <a:endParaRPr lang="en-US">
                <a:latin typeface="Calibri" pitchFamily="34" charset="0"/>
              </a:endParaRPr>
            </a:p>
          </p:txBody>
        </p:sp>
        <p:sp>
          <p:nvSpPr>
            <p:cNvPr id="3122" name="Oval 37"/>
            <p:cNvSpPr>
              <a:spLocks noChangeArrowheads="1"/>
            </p:cNvSpPr>
            <p:nvPr/>
          </p:nvSpPr>
          <p:spPr bwMode="auto">
            <a:xfrm>
              <a:off x="3459" y="2683"/>
              <a:ext cx="256" cy="283"/>
            </a:xfrm>
            <a:prstGeom prst="ellipse">
              <a:avLst/>
            </a:prstGeom>
            <a:solidFill>
              <a:srgbClr val="FFFFFF"/>
            </a:solidFill>
            <a:ln w="12700">
              <a:solidFill>
                <a:schemeClr val="tx1"/>
              </a:solidFill>
              <a:round/>
              <a:headEnd/>
              <a:tailEnd/>
            </a:ln>
          </p:spPr>
          <p:txBody>
            <a:bodyPr lIns="0" tIns="0" rIns="0" bIns="0" anchor="ctr" anchorCtr="1">
              <a:spAutoFit/>
            </a:bodyPr>
            <a:lstStyle/>
            <a:p>
              <a:pPr algn="ctr" defTabSz="901700" eaLnBrk="0" hangingPunct="0"/>
              <a:r>
                <a:rPr lang="en-US" sz="1100" dirty="0">
                  <a:latin typeface="Calibri" pitchFamily="34" charset="0"/>
                </a:rPr>
                <a:t>NAI</a:t>
              </a:r>
            </a:p>
            <a:p>
              <a:pPr algn="ctr" defTabSz="901700" eaLnBrk="0" hangingPunct="0"/>
              <a:r>
                <a:rPr lang="en-US" sz="1100" dirty="0">
                  <a:latin typeface="Calibri" pitchFamily="34" charset="0"/>
                </a:rPr>
                <a:t>1</a:t>
              </a:r>
            </a:p>
          </p:txBody>
        </p:sp>
      </p:grpSp>
      <p:grpSp>
        <p:nvGrpSpPr>
          <p:cNvPr id="3109" name="Group 38"/>
          <p:cNvGrpSpPr>
            <a:grpSpLocks/>
          </p:cNvGrpSpPr>
          <p:nvPr/>
        </p:nvGrpSpPr>
        <p:grpSpPr bwMode="auto">
          <a:xfrm>
            <a:off x="6477000" y="3867150"/>
            <a:ext cx="1868488" cy="1220788"/>
            <a:chOff x="3910" y="2301"/>
            <a:chExt cx="1128" cy="726"/>
          </a:xfrm>
        </p:grpSpPr>
        <p:sp>
          <p:nvSpPr>
            <p:cNvPr id="3118" name="Freeform 39"/>
            <p:cNvSpPr>
              <a:spLocks/>
            </p:cNvSpPr>
            <p:nvPr/>
          </p:nvSpPr>
          <p:spPr bwMode="auto">
            <a:xfrm>
              <a:off x="3910" y="2301"/>
              <a:ext cx="1128" cy="726"/>
            </a:xfrm>
            <a:custGeom>
              <a:avLst/>
              <a:gdLst>
                <a:gd name="T0" fmla="*/ 207 w 1128"/>
                <a:gd name="T1" fmla="*/ 272 h 726"/>
                <a:gd name="T2" fmla="*/ 127 w 1128"/>
                <a:gd name="T3" fmla="*/ 295 h 726"/>
                <a:gd name="T4" fmla="*/ 58 w 1128"/>
                <a:gd name="T5" fmla="*/ 351 h 726"/>
                <a:gd name="T6" fmla="*/ 23 w 1128"/>
                <a:gd name="T7" fmla="*/ 430 h 726"/>
                <a:gd name="T8" fmla="*/ 0 w 1128"/>
                <a:gd name="T9" fmla="*/ 510 h 726"/>
                <a:gd name="T10" fmla="*/ 0 w 1128"/>
                <a:gd name="T11" fmla="*/ 578 h 726"/>
                <a:gd name="T12" fmla="*/ 46 w 1128"/>
                <a:gd name="T13" fmla="*/ 646 h 726"/>
                <a:gd name="T14" fmla="*/ 184 w 1128"/>
                <a:gd name="T15" fmla="*/ 680 h 726"/>
                <a:gd name="T16" fmla="*/ 288 w 1128"/>
                <a:gd name="T17" fmla="*/ 702 h 726"/>
                <a:gd name="T18" fmla="*/ 472 w 1128"/>
                <a:gd name="T19" fmla="*/ 725 h 726"/>
                <a:gd name="T20" fmla="*/ 552 w 1128"/>
                <a:gd name="T21" fmla="*/ 725 h 726"/>
                <a:gd name="T22" fmla="*/ 621 w 1128"/>
                <a:gd name="T23" fmla="*/ 702 h 726"/>
                <a:gd name="T24" fmla="*/ 667 w 1128"/>
                <a:gd name="T25" fmla="*/ 623 h 726"/>
                <a:gd name="T26" fmla="*/ 725 w 1128"/>
                <a:gd name="T27" fmla="*/ 532 h 726"/>
                <a:gd name="T28" fmla="*/ 794 w 1128"/>
                <a:gd name="T29" fmla="*/ 498 h 726"/>
                <a:gd name="T30" fmla="*/ 863 w 1128"/>
                <a:gd name="T31" fmla="*/ 555 h 726"/>
                <a:gd name="T32" fmla="*/ 897 w 1128"/>
                <a:gd name="T33" fmla="*/ 634 h 726"/>
                <a:gd name="T34" fmla="*/ 943 w 1128"/>
                <a:gd name="T35" fmla="*/ 680 h 726"/>
                <a:gd name="T36" fmla="*/ 1024 w 1128"/>
                <a:gd name="T37" fmla="*/ 646 h 726"/>
                <a:gd name="T38" fmla="*/ 1081 w 1128"/>
                <a:gd name="T39" fmla="*/ 578 h 726"/>
                <a:gd name="T40" fmla="*/ 1116 w 1128"/>
                <a:gd name="T41" fmla="*/ 498 h 726"/>
                <a:gd name="T42" fmla="*/ 1127 w 1128"/>
                <a:gd name="T43" fmla="*/ 408 h 726"/>
                <a:gd name="T44" fmla="*/ 1104 w 1128"/>
                <a:gd name="T45" fmla="*/ 317 h 726"/>
                <a:gd name="T46" fmla="*/ 1070 w 1128"/>
                <a:gd name="T47" fmla="*/ 181 h 726"/>
                <a:gd name="T48" fmla="*/ 943 w 1128"/>
                <a:gd name="T49" fmla="*/ 57 h 726"/>
                <a:gd name="T50" fmla="*/ 874 w 1128"/>
                <a:gd name="T51" fmla="*/ 0 h 726"/>
                <a:gd name="T52" fmla="*/ 805 w 1128"/>
                <a:gd name="T53" fmla="*/ 0 h 726"/>
                <a:gd name="T54" fmla="*/ 736 w 1128"/>
                <a:gd name="T55" fmla="*/ 11 h 726"/>
                <a:gd name="T56" fmla="*/ 667 w 1128"/>
                <a:gd name="T57" fmla="*/ 45 h 726"/>
                <a:gd name="T58" fmla="*/ 587 w 1128"/>
                <a:gd name="T59" fmla="*/ 79 h 726"/>
                <a:gd name="T60" fmla="*/ 518 w 1128"/>
                <a:gd name="T61" fmla="*/ 136 h 726"/>
                <a:gd name="T62" fmla="*/ 449 w 1128"/>
                <a:gd name="T63" fmla="*/ 215 h 726"/>
                <a:gd name="T64" fmla="*/ 380 w 1128"/>
                <a:gd name="T65" fmla="*/ 249 h 726"/>
                <a:gd name="T66" fmla="*/ 311 w 1128"/>
                <a:gd name="T67" fmla="*/ 261 h 7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28"/>
                <a:gd name="T103" fmla="*/ 0 h 726"/>
                <a:gd name="T104" fmla="*/ 1128 w 1128"/>
                <a:gd name="T105" fmla="*/ 726 h 7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28" h="726">
                  <a:moveTo>
                    <a:pt x="276" y="272"/>
                  </a:moveTo>
                  <a:lnTo>
                    <a:pt x="207" y="272"/>
                  </a:lnTo>
                  <a:lnTo>
                    <a:pt x="161" y="283"/>
                  </a:lnTo>
                  <a:lnTo>
                    <a:pt x="127" y="295"/>
                  </a:lnTo>
                  <a:lnTo>
                    <a:pt x="92" y="317"/>
                  </a:lnTo>
                  <a:lnTo>
                    <a:pt x="58" y="351"/>
                  </a:lnTo>
                  <a:lnTo>
                    <a:pt x="35" y="385"/>
                  </a:lnTo>
                  <a:lnTo>
                    <a:pt x="23" y="430"/>
                  </a:lnTo>
                  <a:lnTo>
                    <a:pt x="0" y="476"/>
                  </a:lnTo>
                  <a:lnTo>
                    <a:pt x="0" y="510"/>
                  </a:lnTo>
                  <a:lnTo>
                    <a:pt x="0" y="544"/>
                  </a:lnTo>
                  <a:lnTo>
                    <a:pt x="0" y="578"/>
                  </a:lnTo>
                  <a:lnTo>
                    <a:pt x="12" y="612"/>
                  </a:lnTo>
                  <a:lnTo>
                    <a:pt x="46" y="646"/>
                  </a:lnTo>
                  <a:lnTo>
                    <a:pt x="92" y="668"/>
                  </a:lnTo>
                  <a:lnTo>
                    <a:pt x="184" y="680"/>
                  </a:lnTo>
                  <a:lnTo>
                    <a:pt x="253" y="691"/>
                  </a:lnTo>
                  <a:lnTo>
                    <a:pt x="288" y="702"/>
                  </a:lnTo>
                  <a:lnTo>
                    <a:pt x="380" y="702"/>
                  </a:lnTo>
                  <a:lnTo>
                    <a:pt x="472" y="725"/>
                  </a:lnTo>
                  <a:lnTo>
                    <a:pt x="518" y="725"/>
                  </a:lnTo>
                  <a:lnTo>
                    <a:pt x="552" y="725"/>
                  </a:lnTo>
                  <a:lnTo>
                    <a:pt x="587" y="725"/>
                  </a:lnTo>
                  <a:lnTo>
                    <a:pt x="621" y="702"/>
                  </a:lnTo>
                  <a:lnTo>
                    <a:pt x="644" y="657"/>
                  </a:lnTo>
                  <a:lnTo>
                    <a:pt x="667" y="623"/>
                  </a:lnTo>
                  <a:lnTo>
                    <a:pt x="702" y="578"/>
                  </a:lnTo>
                  <a:lnTo>
                    <a:pt x="725" y="532"/>
                  </a:lnTo>
                  <a:lnTo>
                    <a:pt x="759" y="510"/>
                  </a:lnTo>
                  <a:lnTo>
                    <a:pt x="794" y="498"/>
                  </a:lnTo>
                  <a:lnTo>
                    <a:pt x="828" y="521"/>
                  </a:lnTo>
                  <a:lnTo>
                    <a:pt x="863" y="555"/>
                  </a:lnTo>
                  <a:lnTo>
                    <a:pt x="874" y="589"/>
                  </a:lnTo>
                  <a:lnTo>
                    <a:pt x="897" y="634"/>
                  </a:lnTo>
                  <a:lnTo>
                    <a:pt x="897" y="668"/>
                  </a:lnTo>
                  <a:lnTo>
                    <a:pt x="943" y="680"/>
                  </a:lnTo>
                  <a:lnTo>
                    <a:pt x="989" y="657"/>
                  </a:lnTo>
                  <a:lnTo>
                    <a:pt x="1024" y="646"/>
                  </a:lnTo>
                  <a:lnTo>
                    <a:pt x="1058" y="623"/>
                  </a:lnTo>
                  <a:lnTo>
                    <a:pt x="1081" y="578"/>
                  </a:lnTo>
                  <a:lnTo>
                    <a:pt x="1104" y="544"/>
                  </a:lnTo>
                  <a:lnTo>
                    <a:pt x="1116" y="498"/>
                  </a:lnTo>
                  <a:lnTo>
                    <a:pt x="1127" y="453"/>
                  </a:lnTo>
                  <a:lnTo>
                    <a:pt x="1127" y="408"/>
                  </a:lnTo>
                  <a:lnTo>
                    <a:pt x="1116" y="363"/>
                  </a:lnTo>
                  <a:lnTo>
                    <a:pt x="1104" y="317"/>
                  </a:lnTo>
                  <a:lnTo>
                    <a:pt x="1081" y="249"/>
                  </a:lnTo>
                  <a:lnTo>
                    <a:pt x="1070" y="181"/>
                  </a:lnTo>
                  <a:lnTo>
                    <a:pt x="978" y="91"/>
                  </a:lnTo>
                  <a:lnTo>
                    <a:pt x="943" y="57"/>
                  </a:lnTo>
                  <a:lnTo>
                    <a:pt x="909" y="34"/>
                  </a:lnTo>
                  <a:lnTo>
                    <a:pt x="874" y="0"/>
                  </a:lnTo>
                  <a:lnTo>
                    <a:pt x="840" y="0"/>
                  </a:lnTo>
                  <a:lnTo>
                    <a:pt x="805" y="0"/>
                  </a:lnTo>
                  <a:lnTo>
                    <a:pt x="771" y="11"/>
                  </a:lnTo>
                  <a:lnTo>
                    <a:pt x="736" y="11"/>
                  </a:lnTo>
                  <a:lnTo>
                    <a:pt x="702" y="34"/>
                  </a:lnTo>
                  <a:lnTo>
                    <a:pt x="667" y="45"/>
                  </a:lnTo>
                  <a:lnTo>
                    <a:pt x="621" y="57"/>
                  </a:lnTo>
                  <a:lnTo>
                    <a:pt x="587" y="79"/>
                  </a:lnTo>
                  <a:lnTo>
                    <a:pt x="552" y="102"/>
                  </a:lnTo>
                  <a:lnTo>
                    <a:pt x="518" y="136"/>
                  </a:lnTo>
                  <a:lnTo>
                    <a:pt x="483" y="170"/>
                  </a:lnTo>
                  <a:lnTo>
                    <a:pt x="449" y="215"/>
                  </a:lnTo>
                  <a:lnTo>
                    <a:pt x="414" y="238"/>
                  </a:lnTo>
                  <a:lnTo>
                    <a:pt x="380" y="249"/>
                  </a:lnTo>
                  <a:lnTo>
                    <a:pt x="345" y="261"/>
                  </a:lnTo>
                  <a:lnTo>
                    <a:pt x="311" y="261"/>
                  </a:lnTo>
                  <a:lnTo>
                    <a:pt x="276" y="272"/>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3119" name="Freeform 40"/>
            <p:cNvSpPr>
              <a:spLocks/>
            </p:cNvSpPr>
            <p:nvPr/>
          </p:nvSpPr>
          <p:spPr bwMode="auto">
            <a:xfrm>
              <a:off x="3991" y="2403"/>
              <a:ext cx="1001" cy="567"/>
            </a:xfrm>
            <a:custGeom>
              <a:avLst/>
              <a:gdLst>
                <a:gd name="T0" fmla="*/ 184 w 1001"/>
                <a:gd name="T1" fmla="*/ 212 h 567"/>
                <a:gd name="T2" fmla="*/ 112 w 1001"/>
                <a:gd name="T3" fmla="*/ 230 h 567"/>
                <a:gd name="T4" fmla="*/ 51 w 1001"/>
                <a:gd name="T5" fmla="*/ 274 h 567"/>
                <a:gd name="T6" fmla="*/ 20 w 1001"/>
                <a:gd name="T7" fmla="*/ 336 h 567"/>
                <a:gd name="T8" fmla="*/ 0 w 1001"/>
                <a:gd name="T9" fmla="*/ 398 h 567"/>
                <a:gd name="T10" fmla="*/ 0 w 1001"/>
                <a:gd name="T11" fmla="*/ 451 h 567"/>
                <a:gd name="T12" fmla="*/ 41 w 1001"/>
                <a:gd name="T13" fmla="*/ 504 h 567"/>
                <a:gd name="T14" fmla="*/ 163 w 1001"/>
                <a:gd name="T15" fmla="*/ 531 h 567"/>
                <a:gd name="T16" fmla="*/ 255 w 1001"/>
                <a:gd name="T17" fmla="*/ 548 h 567"/>
                <a:gd name="T18" fmla="*/ 418 w 1001"/>
                <a:gd name="T19" fmla="*/ 566 h 567"/>
                <a:gd name="T20" fmla="*/ 490 w 1001"/>
                <a:gd name="T21" fmla="*/ 566 h 567"/>
                <a:gd name="T22" fmla="*/ 551 w 1001"/>
                <a:gd name="T23" fmla="*/ 548 h 567"/>
                <a:gd name="T24" fmla="*/ 592 w 1001"/>
                <a:gd name="T25" fmla="*/ 486 h 567"/>
                <a:gd name="T26" fmla="*/ 643 w 1001"/>
                <a:gd name="T27" fmla="*/ 416 h 567"/>
                <a:gd name="T28" fmla="*/ 704 w 1001"/>
                <a:gd name="T29" fmla="*/ 389 h 567"/>
                <a:gd name="T30" fmla="*/ 765 w 1001"/>
                <a:gd name="T31" fmla="*/ 433 h 567"/>
                <a:gd name="T32" fmla="*/ 796 w 1001"/>
                <a:gd name="T33" fmla="*/ 495 h 567"/>
                <a:gd name="T34" fmla="*/ 837 w 1001"/>
                <a:gd name="T35" fmla="*/ 531 h 567"/>
                <a:gd name="T36" fmla="*/ 908 w 1001"/>
                <a:gd name="T37" fmla="*/ 504 h 567"/>
                <a:gd name="T38" fmla="*/ 959 w 1001"/>
                <a:gd name="T39" fmla="*/ 451 h 567"/>
                <a:gd name="T40" fmla="*/ 990 w 1001"/>
                <a:gd name="T41" fmla="*/ 389 h 567"/>
                <a:gd name="T42" fmla="*/ 1000 w 1001"/>
                <a:gd name="T43" fmla="*/ 318 h 567"/>
                <a:gd name="T44" fmla="*/ 980 w 1001"/>
                <a:gd name="T45" fmla="*/ 248 h 567"/>
                <a:gd name="T46" fmla="*/ 949 w 1001"/>
                <a:gd name="T47" fmla="*/ 142 h 567"/>
                <a:gd name="T48" fmla="*/ 837 w 1001"/>
                <a:gd name="T49" fmla="*/ 44 h 567"/>
                <a:gd name="T50" fmla="*/ 776 w 1001"/>
                <a:gd name="T51" fmla="*/ 0 h 567"/>
                <a:gd name="T52" fmla="*/ 714 w 1001"/>
                <a:gd name="T53" fmla="*/ 0 h 567"/>
                <a:gd name="T54" fmla="*/ 653 w 1001"/>
                <a:gd name="T55" fmla="*/ 9 h 567"/>
                <a:gd name="T56" fmla="*/ 592 w 1001"/>
                <a:gd name="T57" fmla="*/ 35 h 567"/>
                <a:gd name="T58" fmla="*/ 520 w 1001"/>
                <a:gd name="T59" fmla="*/ 62 h 567"/>
                <a:gd name="T60" fmla="*/ 459 w 1001"/>
                <a:gd name="T61" fmla="*/ 106 h 567"/>
                <a:gd name="T62" fmla="*/ 398 w 1001"/>
                <a:gd name="T63" fmla="*/ 168 h 567"/>
                <a:gd name="T64" fmla="*/ 337 w 1001"/>
                <a:gd name="T65" fmla="*/ 195 h 567"/>
                <a:gd name="T66" fmla="*/ 276 w 1001"/>
                <a:gd name="T67" fmla="*/ 203 h 5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1"/>
                <a:gd name="T103" fmla="*/ 0 h 567"/>
                <a:gd name="T104" fmla="*/ 1001 w 1001"/>
                <a:gd name="T105" fmla="*/ 567 h 5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1" h="567">
                  <a:moveTo>
                    <a:pt x="245" y="212"/>
                  </a:moveTo>
                  <a:lnTo>
                    <a:pt x="184" y="212"/>
                  </a:lnTo>
                  <a:lnTo>
                    <a:pt x="143" y="221"/>
                  </a:lnTo>
                  <a:lnTo>
                    <a:pt x="112" y="230"/>
                  </a:lnTo>
                  <a:lnTo>
                    <a:pt x="82" y="248"/>
                  </a:lnTo>
                  <a:lnTo>
                    <a:pt x="51" y="274"/>
                  </a:lnTo>
                  <a:lnTo>
                    <a:pt x="31" y="301"/>
                  </a:lnTo>
                  <a:lnTo>
                    <a:pt x="20" y="336"/>
                  </a:lnTo>
                  <a:lnTo>
                    <a:pt x="0" y="371"/>
                  </a:lnTo>
                  <a:lnTo>
                    <a:pt x="0" y="398"/>
                  </a:lnTo>
                  <a:lnTo>
                    <a:pt x="0" y="425"/>
                  </a:lnTo>
                  <a:lnTo>
                    <a:pt x="0" y="451"/>
                  </a:lnTo>
                  <a:lnTo>
                    <a:pt x="10" y="478"/>
                  </a:lnTo>
                  <a:lnTo>
                    <a:pt x="41" y="504"/>
                  </a:lnTo>
                  <a:lnTo>
                    <a:pt x="82" y="522"/>
                  </a:lnTo>
                  <a:lnTo>
                    <a:pt x="163" y="531"/>
                  </a:lnTo>
                  <a:lnTo>
                    <a:pt x="224" y="539"/>
                  </a:lnTo>
                  <a:lnTo>
                    <a:pt x="255" y="548"/>
                  </a:lnTo>
                  <a:lnTo>
                    <a:pt x="337" y="548"/>
                  </a:lnTo>
                  <a:lnTo>
                    <a:pt x="418" y="566"/>
                  </a:lnTo>
                  <a:lnTo>
                    <a:pt x="459" y="566"/>
                  </a:lnTo>
                  <a:lnTo>
                    <a:pt x="490" y="566"/>
                  </a:lnTo>
                  <a:lnTo>
                    <a:pt x="520" y="566"/>
                  </a:lnTo>
                  <a:lnTo>
                    <a:pt x="551" y="548"/>
                  </a:lnTo>
                  <a:lnTo>
                    <a:pt x="571" y="513"/>
                  </a:lnTo>
                  <a:lnTo>
                    <a:pt x="592" y="486"/>
                  </a:lnTo>
                  <a:lnTo>
                    <a:pt x="622" y="451"/>
                  </a:lnTo>
                  <a:lnTo>
                    <a:pt x="643" y="416"/>
                  </a:lnTo>
                  <a:lnTo>
                    <a:pt x="673" y="398"/>
                  </a:lnTo>
                  <a:lnTo>
                    <a:pt x="704" y="389"/>
                  </a:lnTo>
                  <a:lnTo>
                    <a:pt x="735" y="407"/>
                  </a:lnTo>
                  <a:lnTo>
                    <a:pt x="765" y="433"/>
                  </a:lnTo>
                  <a:lnTo>
                    <a:pt x="776" y="460"/>
                  </a:lnTo>
                  <a:lnTo>
                    <a:pt x="796" y="495"/>
                  </a:lnTo>
                  <a:lnTo>
                    <a:pt x="796" y="522"/>
                  </a:lnTo>
                  <a:lnTo>
                    <a:pt x="837" y="531"/>
                  </a:lnTo>
                  <a:lnTo>
                    <a:pt x="878" y="513"/>
                  </a:lnTo>
                  <a:lnTo>
                    <a:pt x="908" y="504"/>
                  </a:lnTo>
                  <a:lnTo>
                    <a:pt x="939" y="486"/>
                  </a:lnTo>
                  <a:lnTo>
                    <a:pt x="959" y="451"/>
                  </a:lnTo>
                  <a:lnTo>
                    <a:pt x="980" y="425"/>
                  </a:lnTo>
                  <a:lnTo>
                    <a:pt x="990" y="389"/>
                  </a:lnTo>
                  <a:lnTo>
                    <a:pt x="1000" y="354"/>
                  </a:lnTo>
                  <a:lnTo>
                    <a:pt x="1000" y="318"/>
                  </a:lnTo>
                  <a:lnTo>
                    <a:pt x="990" y="283"/>
                  </a:lnTo>
                  <a:lnTo>
                    <a:pt x="980" y="248"/>
                  </a:lnTo>
                  <a:lnTo>
                    <a:pt x="959" y="195"/>
                  </a:lnTo>
                  <a:lnTo>
                    <a:pt x="949" y="142"/>
                  </a:lnTo>
                  <a:lnTo>
                    <a:pt x="867" y="71"/>
                  </a:lnTo>
                  <a:lnTo>
                    <a:pt x="837" y="44"/>
                  </a:lnTo>
                  <a:lnTo>
                    <a:pt x="806" y="27"/>
                  </a:lnTo>
                  <a:lnTo>
                    <a:pt x="776" y="0"/>
                  </a:lnTo>
                  <a:lnTo>
                    <a:pt x="745" y="0"/>
                  </a:lnTo>
                  <a:lnTo>
                    <a:pt x="714" y="0"/>
                  </a:lnTo>
                  <a:lnTo>
                    <a:pt x="684" y="9"/>
                  </a:lnTo>
                  <a:lnTo>
                    <a:pt x="653" y="9"/>
                  </a:lnTo>
                  <a:lnTo>
                    <a:pt x="622" y="27"/>
                  </a:lnTo>
                  <a:lnTo>
                    <a:pt x="592" y="35"/>
                  </a:lnTo>
                  <a:lnTo>
                    <a:pt x="551" y="44"/>
                  </a:lnTo>
                  <a:lnTo>
                    <a:pt x="520" y="62"/>
                  </a:lnTo>
                  <a:lnTo>
                    <a:pt x="490" y="80"/>
                  </a:lnTo>
                  <a:lnTo>
                    <a:pt x="459" y="106"/>
                  </a:lnTo>
                  <a:lnTo>
                    <a:pt x="429" y="133"/>
                  </a:lnTo>
                  <a:lnTo>
                    <a:pt x="398" y="168"/>
                  </a:lnTo>
                  <a:lnTo>
                    <a:pt x="367" y="186"/>
                  </a:lnTo>
                  <a:lnTo>
                    <a:pt x="337" y="195"/>
                  </a:lnTo>
                  <a:lnTo>
                    <a:pt x="306" y="203"/>
                  </a:lnTo>
                  <a:lnTo>
                    <a:pt x="276" y="203"/>
                  </a:lnTo>
                  <a:lnTo>
                    <a:pt x="245" y="212"/>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3120" name="Freeform 41"/>
            <p:cNvSpPr>
              <a:spLocks/>
            </p:cNvSpPr>
            <p:nvPr/>
          </p:nvSpPr>
          <p:spPr bwMode="auto">
            <a:xfrm>
              <a:off x="4140" y="2505"/>
              <a:ext cx="829" cy="307"/>
            </a:xfrm>
            <a:custGeom>
              <a:avLst/>
              <a:gdLst>
                <a:gd name="T0" fmla="*/ 152 w 829"/>
                <a:gd name="T1" fmla="*/ 115 h 307"/>
                <a:gd name="T2" fmla="*/ 93 w 829"/>
                <a:gd name="T3" fmla="*/ 124 h 307"/>
                <a:gd name="T4" fmla="*/ 42 w 829"/>
                <a:gd name="T5" fmla="*/ 148 h 307"/>
                <a:gd name="T6" fmla="*/ 17 w 829"/>
                <a:gd name="T7" fmla="*/ 182 h 307"/>
                <a:gd name="T8" fmla="*/ 0 w 829"/>
                <a:gd name="T9" fmla="*/ 215 h 307"/>
                <a:gd name="T10" fmla="*/ 0 w 829"/>
                <a:gd name="T11" fmla="*/ 244 h 307"/>
                <a:gd name="T12" fmla="*/ 34 w 829"/>
                <a:gd name="T13" fmla="*/ 273 h 307"/>
                <a:gd name="T14" fmla="*/ 135 w 829"/>
                <a:gd name="T15" fmla="*/ 287 h 307"/>
                <a:gd name="T16" fmla="*/ 211 w 829"/>
                <a:gd name="T17" fmla="*/ 296 h 307"/>
                <a:gd name="T18" fmla="*/ 346 w 829"/>
                <a:gd name="T19" fmla="*/ 306 h 307"/>
                <a:gd name="T20" fmla="*/ 406 w 829"/>
                <a:gd name="T21" fmla="*/ 306 h 307"/>
                <a:gd name="T22" fmla="*/ 456 w 829"/>
                <a:gd name="T23" fmla="*/ 296 h 307"/>
                <a:gd name="T24" fmla="*/ 490 w 829"/>
                <a:gd name="T25" fmla="*/ 263 h 307"/>
                <a:gd name="T26" fmla="*/ 532 w 829"/>
                <a:gd name="T27" fmla="*/ 225 h 307"/>
                <a:gd name="T28" fmla="*/ 583 w 829"/>
                <a:gd name="T29" fmla="*/ 210 h 307"/>
                <a:gd name="T30" fmla="*/ 634 w 829"/>
                <a:gd name="T31" fmla="*/ 234 h 307"/>
                <a:gd name="T32" fmla="*/ 659 w 829"/>
                <a:gd name="T33" fmla="*/ 268 h 307"/>
                <a:gd name="T34" fmla="*/ 693 w 829"/>
                <a:gd name="T35" fmla="*/ 287 h 307"/>
                <a:gd name="T36" fmla="*/ 752 w 829"/>
                <a:gd name="T37" fmla="*/ 273 h 307"/>
                <a:gd name="T38" fmla="*/ 794 w 829"/>
                <a:gd name="T39" fmla="*/ 244 h 307"/>
                <a:gd name="T40" fmla="*/ 820 w 829"/>
                <a:gd name="T41" fmla="*/ 210 h 307"/>
                <a:gd name="T42" fmla="*/ 828 w 829"/>
                <a:gd name="T43" fmla="*/ 172 h 307"/>
                <a:gd name="T44" fmla="*/ 811 w 829"/>
                <a:gd name="T45" fmla="*/ 134 h 307"/>
                <a:gd name="T46" fmla="*/ 786 w 829"/>
                <a:gd name="T47" fmla="*/ 77 h 307"/>
                <a:gd name="T48" fmla="*/ 693 w 829"/>
                <a:gd name="T49" fmla="*/ 24 h 307"/>
                <a:gd name="T50" fmla="*/ 642 w 829"/>
                <a:gd name="T51" fmla="*/ 0 h 307"/>
                <a:gd name="T52" fmla="*/ 591 w 829"/>
                <a:gd name="T53" fmla="*/ 0 h 307"/>
                <a:gd name="T54" fmla="*/ 541 w 829"/>
                <a:gd name="T55" fmla="*/ 5 h 307"/>
                <a:gd name="T56" fmla="*/ 490 w 829"/>
                <a:gd name="T57" fmla="*/ 19 h 307"/>
                <a:gd name="T58" fmla="*/ 431 w 829"/>
                <a:gd name="T59" fmla="*/ 33 h 307"/>
                <a:gd name="T60" fmla="*/ 380 w 829"/>
                <a:gd name="T61" fmla="*/ 57 h 307"/>
                <a:gd name="T62" fmla="*/ 330 w 829"/>
                <a:gd name="T63" fmla="*/ 91 h 307"/>
                <a:gd name="T64" fmla="*/ 279 w 829"/>
                <a:gd name="T65" fmla="*/ 105 h 307"/>
                <a:gd name="T66" fmla="*/ 228 w 829"/>
                <a:gd name="T67" fmla="*/ 110 h 3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9"/>
                <a:gd name="T103" fmla="*/ 0 h 307"/>
                <a:gd name="T104" fmla="*/ 829 w 829"/>
                <a:gd name="T105" fmla="*/ 307 h 3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9" h="307">
                  <a:moveTo>
                    <a:pt x="203" y="115"/>
                  </a:moveTo>
                  <a:lnTo>
                    <a:pt x="152" y="115"/>
                  </a:lnTo>
                  <a:lnTo>
                    <a:pt x="118" y="120"/>
                  </a:lnTo>
                  <a:lnTo>
                    <a:pt x="93" y="124"/>
                  </a:lnTo>
                  <a:lnTo>
                    <a:pt x="68" y="134"/>
                  </a:lnTo>
                  <a:lnTo>
                    <a:pt x="42" y="148"/>
                  </a:lnTo>
                  <a:lnTo>
                    <a:pt x="25" y="163"/>
                  </a:lnTo>
                  <a:lnTo>
                    <a:pt x="17" y="182"/>
                  </a:lnTo>
                  <a:lnTo>
                    <a:pt x="0" y="201"/>
                  </a:lnTo>
                  <a:lnTo>
                    <a:pt x="0" y="215"/>
                  </a:lnTo>
                  <a:lnTo>
                    <a:pt x="0" y="230"/>
                  </a:lnTo>
                  <a:lnTo>
                    <a:pt x="0" y="244"/>
                  </a:lnTo>
                  <a:lnTo>
                    <a:pt x="8" y="258"/>
                  </a:lnTo>
                  <a:lnTo>
                    <a:pt x="34" y="273"/>
                  </a:lnTo>
                  <a:lnTo>
                    <a:pt x="68" y="282"/>
                  </a:lnTo>
                  <a:lnTo>
                    <a:pt x="135" y="287"/>
                  </a:lnTo>
                  <a:lnTo>
                    <a:pt x="186" y="292"/>
                  </a:lnTo>
                  <a:lnTo>
                    <a:pt x="211" y="296"/>
                  </a:lnTo>
                  <a:lnTo>
                    <a:pt x="279" y="296"/>
                  </a:lnTo>
                  <a:lnTo>
                    <a:pt x="346" y="306"/>
                  </a:lnTo>
                  <a:lnTo>
                    <a:pt x="380" y="306"/>
                  </a:lnTo>
                  <a:lnTo>
                    <a:pt x="406" y="306"/>
                  </a:lnTo>
                  <a:lnTo>
                    <a:pt x="431" y="306"/>
                  </a:lnTo>
                  <a:lnTo>
                    <a:pt x="456" y="296"/>
                  </a:lnTo>
                  <a:lnTo>
                    <a:pt x="473" y="277"/>
                  </a:lnTo>
                  <a:lnTo>
                    <a:pt x="490" y="263"/>
                  </a:lnTo>
                  <a:lnTo>
                    <a:pt x="515" y="244"/>
                  </a:lnTo>
                  <a:lnTo>
                    <a:pt x="532" y="225"/>
                  </a:lnTo>
                  <a:lnTo>
                    <a:pt x="558" y="215"/>
                  </a:lnTo>
                  <a:lnTo>
                    <a:pt x="583" y="210"/>
                  </a:lnTo>
                  <a:lnTo>
                    <a:pt x="608" y="220"/>
                  </a:lnTo>
                  <a:lnTo>
                    <a:pt x="634" y="234"/>
                  </a:lnTo>
                  <a:lnTo>
                    <a:pt x="642" y="249"/>
                  </a:lnTo>
                  <a:lnTo>
                    <a:pt x="659" y="268"/>
                  </a:lnTo>
                  <a:lnTo>
                    <a:pt x="659" y="282"/>
                  </a:lnTo>
                  <a:lnTo>
                    <a:pt x="693" y="287"/>
                  </a:lnTo>
                  <a:lnTo>
                    <a:pt x="727" y="277"/>
                  </a:lnTo>
                  <a:lnTo>
                    <a:pt x="752" y="273"/>
                  </a:lnTo>
                  <a:lnTo>
                    <a:pt x="777" y="263"/>
                  </a:lnTo>
                  <a:lnTo>
                    <a:pt x="794" y="244"/>
                  </a:lnTo>
                  <a:lnTo>
                    <a:pt x="811" y="230"/>
                  </a:lnTo>
                  <a:lnTo>
                    <a:pt x="820" y="210"/>
                  </a:lnTo>
                  <a:lnTo>
                    <a:pt x="828" y="191"/>
                  </a:lnTo>
                  <a:lnTo>
                    <a:pt x="828" y="172"/>
                  </a:lnTo>
                  <a:lnTo>
                    <a:pt x="820" y="153"/>
                  </a:lnTo>
                  <a:lnTo>
                    <a:pt x="811" y="134"/>
                  </a:lnTo>
                  <a:lnTo>
                    <a:pt x="794" y="105"/>
                  </a:lnTo>
                  <a:lnTo>
                    <a:pt x="786" y="77"/>
                  </a:lnTo>
                  <a:lnTo>
                    <a:pt x="718" y="38"/>
                  </a:lnTo>
                  <a:lnTo>
                    <a:pt x="693" y="24"/>
                  </a:lnTo>
                  <a:lnTo>
                    <a:pt x="667" y="14"/>
                  </a:lnTo>
                  <a:lnTo>
                    <a:pt x="642" y="0"/>
                  </a:lnTo>
                  <a:lnTo>
                    <a:pt x="617" y="0"/>
                  </a:lnTo>
                  <a:lnTo>
                    <a:pt x="591" y="0"/>
                  </a:lnTo>
                  <a:lnTo>
                    <a:pt x="566" y="5"/>
                  </a:lnTo>
                  <a:lnTo>
                    <a:pt x="541" y="5"/>
                  </a:lnTo>
                  <a:lnTo>
                    <a:pt x="515" y="14"/>
                  </a:lnTo>
                  <a:lnTo>
                    <a:pt x="490" y="19"/>
                  </a:lnTo>
                  <a:lnTo>
                    <a:pt x="456" y="24"/>
                  </a:lnTo>
                  <a:lnTo>
                    <a:pt x="431" y="33"/>
                  </a:lnTo>
                  <a:lnTo>
                    <a:pt x="406" y="43"/>
                  </a:lnTo>
                  <a:lnTo>
                    <a:pt x="380" y="57"/>
                  </a:lnTo>
                  <a:lnTo>
                    <a:pt x="355" y="72"/>
                  </a:lnTo>
                  <a:lnTo>
                    <a:pt x="330" y="91"/>
                  </a:lnTo>
                  <a:lnTo>
                    <a:pt x="304" y="100"/>
                  </a:lnTo>
                  <a:lnTo>
                    <a:pt x="279" y="105"/>
                  </a:lnTo>
                  <a:lnTo>
                    <a:pt x="253" y="110"/>
                  </a:lnTo>
                  <a:lnTo>
                    <a:pt x="228" y="110"/>
                  </a:lnTo>
                  <a:lnTo>
                    <a:pt x="203" y="115"/>
                  </a:lnTo>
                </a:path>
              </a:pathLst>
            </a:custGeom>
            <a:noFill/>
            <a:ln w="12700" cap="rnd" cmpd="sng">
              <a:solidFill>
                <a:schemeClr val="tx1"/>
              </a:solidFill>
              <a:prstDash val="solid"/>
              <a:round/>
              <a:headEnd type="none" w="med" len="med"/>
              <a:tailEnd type="none" w="med" len="med"/>
            </a:ln>
          </p:spPr>
          <p:txBody>
            <a:bodyPr/>
            <a:lstStyle/>
            <a:p>
              <a:endParaRPr lang="en-US"/>
            </a:p>
          </p:txBody>
        </p:sp>
      </p:grpSp>
      <p:grpSp>
        <p:nvGrpSpPr>
          <p:cNvPr id="3110" name="Group 42"/>
          <p:cNvGrpSpPr>
            <a:grpSpLocks/>
          </p:cNvGrpSpPr>
          <p:nvPr/>
        </p:nvGrpSpPr>
        <p:grpSpPr bwMode="auto">
          <a:xfrm>
            <a:off x="7481888" y="3613150"/>
            <a:ext cx="425450" cy="819150"/>
            <a:chOff x="4517" y="2150"/>
            <a:chExt cx="256" cy="487"/>
          </a:xfrm>
        </p:grpSpPr>
        <p:sp>
          <p:nvSpPr>
            <p:cNvPr id="3116" name="AutoShape 43"/>
            <p:cNvSpPr>
              <a:spLocks noChangeArrowheads="1"/>
            </p:cNvSpPr>
            <p:nvPr/>
          </p:nvSpPr>
          <p:spPr bwMode="auto">
            <a:xfrm rot="10800000" flipH="1">
              <a:off x="4535" y="2384"/>
              <a:ext cx="222" cy="253"/>
            </a:xfrm>
            <a:prstGeom prst="triangle">
              <a:avLst>
                <a:gd name="adj" fmla="val 49986"/>
              </a:avLst>
            </a:prstGeom>
            <a:solidFill>
              <a:srgbClr val="000000"/>
            </a:solidFill>
            <a:ln w="12700">
              <a:solidFill>
                <a:schemeClr val="tx1"/>
              </a:solidFill>
              <a:miter lim="800000"/>
              <a:headEnd/>
              <a:tailEnd/>
            </a:ln>
          </p:spPr>
          <p:txBody>
            <a:bodyPr wrap="none" anchor="ctr"/>
            <a:lstStyle/>
            <a:p>
              <a:endParaRPr lang="en-US">
                <a:latin typeface="Calibri" pitchFamily="34" charset="0"/>
              </a:endParaRPr>
            </a:p>
          </p:txBody>
        </p:sp>
        <p:sp>
          <p:nvSpPr>
            <p:cNvPr id="3117" name="Oval 44"/>
            <p:cNvSpPr>
              <a:spLocks noChangeArrowheads="1"/>
            </p:cNvSpPr>
            <p:nvPr/>
          </p:nvSpPr>
          <p:spPr bwMode="auto">
            <a:xfrm>
              <a:off x="4517" y="2150"/>
              <a:ext cx="256" cy="308"/>
            </a:xfrm>
            <a:prstGeom prst="ellipse">
              <a:avLst/>
            </a:prstGeom>
            <a:solidFill>
              <a:srgbClr val="FFFFFF"/>
            </a:solidFill>
            <a:ln w="12700">
              <a:solidFill>
                <a:schemeClr val="tx1"/>
              </a:solidFill>
              <a:round/>
              <a:headEnd/>
              <a:tailEnd/>
            </a:ln>
          </p:spPr>
          <p:txBody>
            <a:bodyPr lIns="0" tIns="0" rIns="0" bIns="0" anchor="ctr" anchorCtr="1">
              <a:spAutoFit/>
            </a:bodyPr>
            <a:lstStyle/>
            <a:p>
              <a:pPr algn="ctr" defTabSz="901700" eaLnBrk="0" hangingPunct="0"/>
              <a:r>
                <a:rPr lang="en-US" sz="1200" dirty="0">
                  <a:latin typeface="Calibri" pitchFamily="34" charset="0"/>
                </a:rPr>
                <a:t>NAI</a:t>
              </a:r>
            </a:p>
            <a:p>
              <a:pPr algn="ctr" defTabSz="901700" eaLnBrk="0" hangingPunct="0"/>
              <a:r>
                <a:rPr lang="en-US" sz="1200" dirty="0">
                  <a:latin typeface="Calibri" pitchFamily="34" charset="0"/>
                </a:rPr>
                <a:t>2</a:t>
              </a:r>
            </a:p>
          </p:txBody>
        </p:sp>
      </p:grpSp>
      <p:grpSp>
        <p:nvGrpSpPr>
          <p:cNvPr id="3111" name="Group 45"/>
          <p:cNvGrpSpPr>
            <a:grpSpLocks/>
          </p:cNvGrpSpPr>
          <p:nvPr/>
        </p:nvGrpSpPr>
        <p:grpSpPr bwMode="auto">
          <a:xfrm>
            <a:off x="7213820" y="1425575"/>
            <a:ext cx="351964" cy="557213"/>
            <a:chOff x="4355" y="848"/>
            <a:chExt cx="212" cy="332"/>
          </a:xfrm>
        </p:grpSpPr>
        <p:sp>
          <p:nvSpPr>
            <p:cNvPr id="3114" name="AutoShape 46"/>
            <p:cNvSpPr>
              <a:spLocks noChangeArrowheads="1"/>
            </p:cNvSpPr>
            <p:nvPr/>
          </p:nvSpPr>
          <p:spPr bwMode="auto">
            <a:xfrm rot="16200000" flipH="1">
              <a:off x="4295" y="908"/>
              <a:ext cx="332" cy="212"/>
            </a:xfrm>
            <a:prstGeom prst="homePlate">
              <a:avLst>
                <a:gd name="adj" fmla="val 52201"/>
              </a:avLst>
            </a:prstGeom>
            <a:solidFill>
              <a:srgbClr val="FFFFFF"/>
            </a:solidFill>
            <a:ln w="12700">
              <a:solidFill>
                <a:schemeClr val="tx1"/>
              </a:solidFill>
              <a:miter lim="800000"/>
              <a:headEnd/>
              <a:tailEnd/>
            </a:ln>
          </p:spPr>
          <p:txBody>
            <a:bodyPr wrap="none" anchor="ctr"/>
            <a:lstStyle/>
            <a:p>
              <a:endParaRPr lang="en-US">
                <a:latin typeface="Calibri" pitchFamily="34" charset="0"/>
              </a:endParaRPr>
            </a:p>
          </p:txBody>
        </p:sp>
        <p:sp>
          <p:nvSpPr>
            <p:cNvPr id="3115" name="Rectangle 47"/>
            <p:cNvSpPr>
              <a:spLocks noChangeArrowheads="1"/>
            </p:cNvSpPr>
            <p:nvPr/>
          </p:nvSpPr>
          <p:spPr bwMode="auto">
            <a:xfrm>
              <a:off x="4356" y="858"/>
              <a:ext cx="209" cy="274"/>
            </a:xfrm>
            <a:prstGeom prst="rect">
              <a:avLst/>
            </a:prstGeom>
            <a:noFill/>
            <a:ln w="12700">
              <a:noFill/>
              <a:miter lim="800000"/>
              <a:headEnd/>
              <a:tailEnd/>
            </a:ln>
          </p:spPr>
          <p:txBody>
            <a:bodyPr wrap="none" lIns="91678" tIns="45005" rIns="91678" bIns="45005">
              <a:spAutoFit/>
            </a:bodyPr>
            <a:lstStyle/>
            <a:p>
              <a:pPr algn="ctr" defTabSz="901700" eaLnBrk="0" hangingPunct="0"/>
              <a:r>
                <a:rPr lang="en-US" sz="1200" dirty="0">
                  <a:latin typeface="Calibri" pitchFamily="34" charset="0"/>
                </a:rPr>
                <a:t>CP</a:t>
              </a:r>
            </a:p>
            <a:p>
              <a:pPr algn="ctr" defTabSz="901700" eaLnBrk="0" hangingPunct="0"/>
              <a:r>
                <a:rPr lang="en-US" sz="1200" dirty="0">
                  <a:latin typeface="Calibri" pitchFamily="34" charset="0"/>
                </a:rPr>
                <a:t>4</a:t>
              </a:r>
            </a:p>
          </p:txBody>
        </p:sp>
      </p:grpSp>
      <p:graphicFrame>
        <p:nvGraphicFramePr>
          <p:cNvPr id="3074" name="Object 2">
            <a:hlinkClick r:id="" action="ppaction://ole?verb=0"/>
          </p:cNvPr>
          <p:cNvGraphicFramePr>
            <a:graphicFrameLocks/>
          </p:cNvGraphicFramePr>
          <p:nvPr/>
        </p:nvGraphicFramePr>
        <p:xfrm>
          <a:off x="6154738" y="2968625"/>
          <a:ext cx="1544637" cy="587375"/>
        </p:xfrm>
        <a:graphic>
          <a:graphicData uri="http://schemas.openxmlformats.org/presentationml/2006/ole">
            <p:oleObj spid="_x0000_s3074" r:id="rId4" imgW="1479240" imgH="553680" progId="">
              <p:embed/>
            </p:oleObj>
          </a:graphicData>
        </a:graphic>
      </p:graphicFrame>
      <p:graphicFrame>
        <p:nvGraphicFramePr>
          <p:cNvPr id="3075" name="Object 3">
            <a:hlinkClick r:id="" action="ppaction://ole?verb=0"/>
          </p:cNvPr>
          <p:cNvGraphicFramePr>
            <a:graphicFrameLocks/>
          </p:cNvGraphicFramePr>
          <p:nvPr/>
        </p:nvGraphicFramePr>
        <p:xfrm>
          <a:off x="5087938" y="2359025"/>
          <a:ext cx="1544637" cy="587375"/>
        </p:xfrm>
        <a:graphic>
          <a:graphicData uri="http://schemas.openxmlformats.org/presentationml/2006/ole">
            <p:oleObj spid="_x0000_s3075" r:id="rId5" imgW="1479240" imgH="553680" progId="">
              <p:embed/>
            </p:oleObj>
          </a:graphicData>
        </a:graphic>
      </p:graphicFrame>
      <p:graphicFrame>
        <p:nvGraphicFramePr>
          <p:cNvPr id="3076" name="Object 4">
            <a:hlinkClick r:id="" action="ppaction://ole?verb=0"/>
          </p:cNvPr>
          <p:cNvGraphicFramePr>
            <a:graphicFrameLocks/>
          </p:cNvGraphicFramePr>
          <p:nvPr/>
        </p:nvGraphicFramePr>
        <p:xfrm>
          <a:off x="4706938" y="4664075"/>
          <a:ext cx="1544637" cy="587375"/>
        </p:xfrm>
        <a:graphic>
          <a:graphicData uri="http://schemas.openxmlformats.org/presentationml/2006/ole">
            <p:oleObj spid="_x0000_s3076" r:id="rId6" imgW="1479240" imgH="552240" progId="">
              <p:embed/>
            </p:oleObj>
          </a:graphicData>
        </a:graphic>
      </p:graphicFrame>
      <p:graphicFrame>
        <p:nvGraphicFramePr>
          <p:cNvPr id="3077" name="Object 5">
            <a:hlinkClick r:id="" action="ppaction://ole?verb=0"/>
          </p:cNvPr>
          <p:cNvGraphicFramePr>
            <a:graphicFrameLocks/>
          </p:cNvGraphicFramePr>
          <p:nvPr/>
        </p:nvGraphicFramePr>
        <p:xfrm>
          <a:off x="5486400" y="3635375"/>
          <a:ext cx="1547813" cy="587375"/>
        </p:xfrm>
        <a:graphic>
          <a:graphicData uri="http://schemas.openxmlformats.org/presentationml/2006/ole">
            <p:oleObj spid="_x0000_s3077" r:id="rId7" imgW="1481040" imgH="552240" progId="">
              <p:embed/>
            </p:oleObj>
          </a:graphicData>
        </a:graphic>
      </p:graphicFrame>
      <p:graphicFrame>
        <p:nvGraphicFramePr>
          <p:cNvPr id="3078" name="Object 6">
            <a:hlinkClick r:id="" action="ppaction://ole?verb=0"/>
          </p:cNvPr>
          <p:cNvGraphicFramePr>
            <a:graphicFrameLocks/>
          </p:cNvGraphicFramePr>
          <p:nvPr/>
        </p:nvGraphicFramePr>
        <p:xfrm>
          <a:off x="3009900" y="3116263"/>
          <a:ext cx="688975" cy="850900"/>
        </p:xfrm>
        <a:graphic>
          <a:graphicData uri="http://schemas.openxmlformats.org/presentationml/2006/ole">
            <p:oleObj spid="_x0000_s3078" r:id="rId8" imgW="658800" imgH="801360" progId="">
              <p:embed/>
            </p:oleObj>
          </a:graphicData>
        </a:graphic>
      </p:graphicFrame>
      <p:graphicFrame>
        <p:nvGraphicFramePr>
          <p:cNvPr id="3079" name="Object 7">
            <a:hlinkClick r:id="" action="ppaction://ole?verb=0"/>
          </p:cNvPr>
          <p:cNvGraphicFramePr>
            <a:graphicFrameLocks/>
          </p:cNvGraphicFramePr>
          <p:nvPr/>
        </p:nvGraphicFramePr>
        <p:xfrm>
          <a:off x="3962400" y="2163763"/>
          <a:ext cx="688975" cy="852487"/>
        </p:xfrm>
        <a:graphic>
          <a:graphicData uri="http://schemas.openxmlformats.org/presentationml/2006/ole">
            <p:oleObj spid="_x0000_s3079" r:id="rId9" imgW="658800" imgH="803160" progId="">
              <p:embed/>
            </p:oleObj>
          </a:graphicData>
        </a:graphic>
      </p:graphicFrame>
      <p:graphicFrame>
        <p:nvGraphicFramePr>
          <p:cNvPr id="3080" name="Object 8">
            <a:hlinkClick r:id="" action="ppaction://ole?verb=0"/>
          </p:cNvPr>
          <p:cNvGraphicFramePr>
            <a:graphicFrameLocks/>
          </p:cNvGraphicFramePr>
          <p:nvPr/>
        </p:nvGraphicFramePr>
        <p:xfrm>
          <a:off x="838200" y="2197100"/>
          <a:ext cx="1298575" cy="666750"/>
        </p:xfrm>
        <a:graphic>
          <a:graphicData uri="http://schemas.openxmlformats.org/presentationml/2006/ole">
            <p:oleObj spid="_x0000_s3080" r:id="rId10" imgW="1242720" imgH="628560" progId="">
              <p:embed/>
            </p:oleObj>
          </a:graphicData>
        </a:graphic>
      </p:graphicFrame>
      <p:graphicFrame>
        <p:nvGraphicFramePr>
          <p:cNvPr id="3081" name="Object 9">
            <a:hlinkClick r:id="" action="ppaction://ole?verb=0"/>
          </p:cNvPr>
          <p:cNvGraphicFramePr>
            <a:graphicFrameLocks/>
          </p:cNvGraphicFramePr>
          <p:nvPr/>
        </p:nvGraphicFramePr>
        <p:xfrm>
          <a:off x="609600" y="3835400"/>
          <a:ext cx="1298575" cy="668338"/>
        </p:xfrm>
        <a:graphic>
          <a:graphicData uri="http://schemas.openxmlformats.org/presentationml/2006/ole">
            <p:oleObj spid="_x0000_s3081" r:id="rId11" imgW="1242720" imgH="628560" progId="">
              <p:embed/>
            </p:oleObj>
          </a:graphicData>
        </a:graphic>
      </p:graphicFrame>
      <p:sp>
        <p:nvSpPr>
          <p:cNvPr id="57" name="Rectangle 6"/>
          <p:cNvSpPr txBox="1">
            <a:spLocks noChangeArrowheads="1"/>
          </p:cNvSpPr>
          <p:nvPr/>
        </p:nvSpPr>
        <p:spPr bwMode="auto">
          <a:xfrm>
            <a:off x="609600" y="115600"/>
            <a:ext cx="8229600" cy="584775"/>
          </a:xfrm>
          <a:prstGeom prst="rect">
            <a:avLst/>
          </a:prstGeom>
          <a:solidFill>
            <a:schemeClr val="bg1"/>
          </a:solidFill>
          <a:ln w="57150" algn="ctr">
            <a:solidFill>
              <a:schemeClr val="accent6">
                <a:lumMod val="75000"/>
              </a:schemeClr>
            </a:solidFill>
            <a:miter lim="800000"/>
            <a:headEnd/>
            <a:tailEnd/>
          </a:ln>
          <a:effectLst>
            <a:outerShdw dist="81320" dir="3080412" algn="ctr" rotWithShape="0">
              <a:srgbClr val="0000FF"/>
            </a:outerShdw>
          </a:effectLst>
        </p:spPr>
        <p:txBody>
          <a:bodyPr anchor="ctr">
            <a:spAutoFit/>
          </a:bodyPr>
          <a:lstStyle/>
          <a:p>
            <a:pPr algn="ctr" fontAlgn="auto">
              <a:spcAft>
                <a:spcPts val="0"/>
              </a:spcAft>
              <a:defRPr/>
            </a:pPr>
            <a:r>
              <a:rPr lang="en-US" sz="3200" b="1" dirty="0">
                <a:solidFill>
                  <a:srgbClr val="0000FF"/>
                </a:solidFill>
              </a:rPr>
              <a:t>Zone Reconnaissance</a:t>
            </a:r>
            <a:endParaRPr lang="en-US" sz="3200" b="1" dirty="0">
              <a:solidFill>
                <a:srgbClr val="0000FF"/>
              </a:solidFill>
              <a:ea typeface="+mj-ea"/>
              <a:cs typeface="+mj-cs"/>
            </a:endParaRPr>
          </a:p>
        </p:txBody>
      </p:sp>
      <p:sp>
        <p:nvSpPr>
          <p:cNvPr id="3113" name="TextBox 57"/>
          <p:cNvSpPr txBox="1">
            <a:spLocks noChangeArrowheads="1"/>
          </p:cNvSpPr>
          <p:nvPr/>
        </p:nvSpPr>
        <p:spPr bwMode="auto">
          <a:xfrm>
            <a:off x="68263" y="990600"/>
            <a:ext cx="9075737" cy="338138"/>
          </a:xfrm>
          <a:prstGeom prst="rect">
            <a:avLst/>
          </a:prstGeom>
          <a:noFill/>
          <a:ln w="9525">
            <a:noFill/>
            <a:miter lim="800000"/>
            <a:headEnd/>
            <a:tailEnd/>
          </a:ln>
        </p:spPr>
        <p:txBody>
          <a:bodyPr wrap="none">
            <a:spAutoFit/>
          </a:bodyPr>
          <a:lstStyle/>
          <a:p>
            <a:r>
              <a:rPr lang="en-US" sz="1600" b="1">
                <a:solidFill>
                  <a:srgbClr val="0000FF"/>
                </a:solidFill>
              </a:rPr>
              <a:t>Areas of Interest for air reconnaissance will differ from ground based on enemy and terrain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152400" y="1600200"/>
            <a:ext cx="8839200" cy="4525963"/>
          </a:xfrm>
        </p:spPr>
        <p:txBody>
          <a:bodyPr/>
          <a:lstStyle/>
          <a:p>
            <a:pPr eaLnBrk="1" hangingPunct="1">
              <a:buSzPct val="95000"/>
              <a:buFontTx/>
              <a:buNone/>
            </a:pPr>
            <a:r>
              <a:rPr lang="en-US" sz="2000" dirty="0" smtClean="0">
                <a:latin typeface="Arial" charset="0"/>
                <a:cs typeface="Arial" charset="0"/>
              </a:rPr>
              <a:t>The purpose of an area reconnaissance is to gather intelligence or conduct </a:t>
            </a:r>
          </a:p>
          <a:p>
            <a:pPr eaLnBrk="1" hangingPunct="1">
              <a:buSzPct val="95000"/>
              <a:buFontTx/>
              <a:buNone/>
            </a:pPr>
            <a:r>
              <a:rPr lang="en-US" sz="2000" dirty="0" smtClean="0">
                <a:latin typeface="Arial" charset="0"/>
                <a:cs typeface="Arial" charset="0"/>
              </a:rPr>
              <a:t>surveillance of a specified area to include terrain outside the specified area </a:t>
            </a:r>
          </a:p>
          <a:p>
            <a:pPr eaLnBrk="1" hangingPunct="1">
              <a:buSzPct val="95000"/>
              <a:buFontTx/>
              <a:buNone/>
            </a:pPr>
            <a:r>
              <a:rPr lang="en-US" sz="2000" dirty="0" smtClean="0">
                <a:latin typeface="Arial" charset="0"/>
                <a:cs typeface="Arial" charset="0"/>
              </a:rPr>
              <a:t>from which the threat can influence friendly operations.</a:t>
            </a:r>
          </a:p>
          <a:p>
            <a:pPr eaLnBrk="1" hangingPunct="1">
              <a:buSzPct val="95000"/>
              <a:buFontTx/>
              <a:buNone/>
            </a:pPr>
            <a:endParaRPr lang="en-US" sz="2000" dirty="0" smtClean="0">
              <a:latin typeface="Arial" charset="0"/>
              <a:cs typeface="Arial" charset="0"/>
            </a:endParaRPr>
          </a:p>
          <a:p>
            <a:pPr eaLnBrk="1" hangingPunct="1">
              <a:buSzPct val="95000"/>
            </a:pPr>
            <a:r>
              <a:rPr lang="en-US" sz="2000" dirty="0" smtClean="0">
                <a:latin typeface="Arial" charset="0"/>
                <a:cs typeface="Arial" charset="0"/>
              </a:rPr>
              <a:t>More permissive than a zone recon.</a:t>
            </a:r>
          </a:p>
          <a:p>
            <a:pPr eaLnBrk="1" hangingPunct="1">
              <a:buSzPct val="95000"/>
            </a:pPr>
            <a:r>
              <a:rPr lang="en-US" sz="2000" dirty="0" smtClean="0">
                <a:latin typeface="Arial" charset="0"/>
                <a:cs typeface="Arial" charset="0"/>
              </a:rPr>
              <a:t>Includes key terrain, a farm, bridge, ridgeline, wooded area, LZ/PZ, NAI, etc.</a:t>
            </a:r>
          </a:p>
        </p:txBody>
      </p:sp>
      <p:sp>
        <p:nvSpPr>
          <p:cNvPr id="4" name="Rectangle 6"/>
          <p:cNvSpPr>
            <a:spLocks noGrp="1" noChangeArrowheads="1"/>
          </p:cNvSpPr>
          <p:nvPr>
            <p:ph type="title"/>
          </p:nvPr>
        </p:nvSpPr>
        <p:spPr>
          <a:xfrm>
            <a:off x="457200" y="137825"/>
            <a:ext cx="8229600" cy="584775"/>
          </a:xfrm>
          <a:solidFill>
            <a:schemeClr val="bg1"/>
          </a:solidFill>
          <a:ln w="57150" algn="ctr">
            <a:solidFill>
              <a:schemeClr val="accent6">
                <a:lumMod val="75000"/>
              </a:schemeClr>
            </a:solidFill>
          </a:ln>
          <a:effectLst>
            <a:outerShdw dist="81320" dir="3080412" algn="ctr" rotWithShape="0">
              <a:srgbClr val="0000FF"/>
            </a:outerShdw>
          </a:effectLst>
        </p:spPr>
        <p:txBody>
          <a:bodyPr rtlCol="0">
            <a:spAutoFit/>
          </a:bodyPr>
          <a:lstStyle/>
          <a:p>
            <a:pPr eaLnBrk="1" fontAlgn="auto" hangingPunct="1">
              <a:spcAft>
                <a:spcPts val="0"/>
              </a:spcAft>
              <a:defRPr/>
            </a:pPr>
            <a:r>
              <a:rPr lang="en-US" sz="3200" b="1" dirty="0" smtClean="0">
                <a:solidFill>
                  <a:srgbClr val="0000FF"/>
                </a:solidFill>
                <a:latin typeface="Arial" pitchFamily="34" charset="0"/>
                <a:cs typeface="Arial" pitchFamily="34" charset="0"/>
              </a:rPr>
              <a:t>Area Reconnaissance</a:t>
            </a:r>
            <a:endParaRPr lang="en-US" sz="3200" b="1" dirty="0">
              <a:solidFill>
                <a:srgbClr val="0000FF"/>
              </a:solidFill>
              <a:latin typeface="Arial" pitchFamily="34" charset="0"/>
              <a:cs typeface="Arial" pitchFamily="34" charset="0"/>
            </a:endParaRPr>
          </a:p>
        </p:txBody>
      </p:sp>
      <p:sp>
        <p:nvSpPr>
          <p:cNvPr id="12292" name="TextBox 4"/>
          <p:cNvSpPr txBox="1">
            <a:spLocks noChangeArrowheads="1"/>
          </p:cNvSpPr>
          <p:nvPr/>
        </p:nvSpPr>
        <p:spPr bwMode="auto">
          <a:xfrm>
            <a:off x="68263" y="990600"/>
            <a:ext cx="9075737" cy="338138"/>
          </a:xfrm>
          <a:prstGeom prst="rect">
            <a:avLst/>
          </a:prstGeom>
          <a:noFill/>
          <a:ln w="9525">
            <a:noFill/>
            <a:miter lim="800000"/>
            <a:headEnd/>
            <a:tailEnd/>
          </a:ln>
        </p:spPr>
        <p:txBody>
          <a:bodyPr wrap="none">
            <a:spAutoFit/>
          </a:bodyPr>
          <a:lstStyle/>
          <a:p>
            <a:r>
              <a:rPr lang="en-US" sz="1600" b="1">
                <a:solidFill>
                  <a:srgbClr val="0000FF"/>
                </a:solidFill>
              </a:rPr>
              <a:t>Areas of Interest for air reconnaissance will differ from ground based on enemy and terrain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1E485E54-6883-41AE-839B-881F54AAFE42}" type="slidenum">
              <a:rPr lang="en-US"/>
              <a:pPr>
                <a:defRPr/>
              </a:pPr>
              <a:t>8</a:t>
            </a:fld>
            <a:endParaRPr lang="en-US"/>
          </a:p>
        </p:txBody>
      </p:sp>
      <p:sp>
        <p:nvSpPr>
          <p:cNvPr id="13315" name="Rectangle 4"/>
          <p:cNvSpPr>
            <a:spLocks noGrp="1" noChangeArrowheads="1"/>
          </p:cNvSpPr>
          <p:nvPr>
            <p:ph type="body" idx="1"/>
          </p:nvPr>
        </p:nvSpPr>
        <p:spPr>
          <a:xfrm>
            <a:off x="254000" y="1384300"/>
            <a:ext cx="8594725" cy="3730347"/>
          </a:xfrm>
        </p:spPr>
        <p:txBody>
          <a:bodyPr lIns="18335" tIns="18335" rIns="18335" bIns="18335">
            <a:spAutoFit/>
          </a:bodyPr>
          <a:lstStyle/>
          <a:p>
            <a:pPr marL="609600" indent="-609600" eaLnBrk="1" hangingPunct="1">
              <a:lnSpc>
                <a:spcPct val="90000"/>
              </a:lnSpc>
              <a:buSzPct val="95000"/>
              <a:buFont typeface="Arial" charset="0"/>
              <a:buNone/>
            </a:pPr>
            <a:r>
              <a:rPr lang="en-US" sz="2000" b="1" dirty="0" smtClean="0">
                <a:latin typeface="Arial" charset="0"/>
                <a:cs typeface="Arial" charset="0"/>
              </a:rPr>
              <a:t>Purpose:</a:t>
            </a:r>
          </a:p>
          <a:p>
            <a:pPr marL="609600" indent="-609600" eaLnBrk="1" hangingPunct="1">
              <a:lnSpc>
                <a:spcPct val="90000"/>
              </a:lnSpc>
              <a:buSzPct val="95000"/>
              <a:buFont typeface="Arial" charset="0"/>
              <a:buNone/>
            </a:pPr>
            <a:r>
              <a:rPr lang="en-US" sz="2000" dirty="0" smtClean="0">
                <a:latin typeface="Arial" charset="0"/>
                <a:cs typeface="Arial" charset="0"/>
              </a:rPr>
              <a:t> </a:t>
            </a:r>
          </a:p>
          <a:p>
            <a:pPr marL="609600" indent="-609600" eaLnBrk="1" hangingPunct="1">
              <a:lnSpc>
                <a:spcPct val="90000"/>
              </a:lnSpc>
              <a:buSzPct val="95000"/>
            </a:pPr>
            <a:r>
              <a:rPr lang="en-US" sz="2000" dirty="0" smtClean="0">
                <a:latin typeface="Arial" charset="0"/>
                <a:cs typeface="Arial" charset="0"/>
              </a:rPr>
              <a:t>Systematic observation to obtain detailed information of a specific target or area.</a:t>
            </a:r>
          </a:p>
          <a:p>
            <a:pPr marL="609600" indent="-609600" eaLnBrk="1" hangingPunct="1">
              <a:lnSpc>
                <a:spcPct val="90000"/>
              </a:lnSpc>
              <a:buFontTx/>
              <a:buNone/>
            </a:pPr>
            <a:endParaRPr lang="en-US" sz="2000" dirty="0" smtClean="0">
              <a:latin typeface="Arial" charset="0"/>
              <a:cs typeface="Arial" charset="0"/>
            </a:endParaRPr>
          </a:p>
          <a:p>
            <a:pPr marL="609600" indent="-609600" eaLnBrk="1" hangingPunct="1">
              <a:lnSpc>
                <a:spcPct val="90000"/>
              </a:lnSpc>
            </a:pPr>
            <a:r>
              <a:rPr lang="en-US" sz="2000" dirty="0" smtClean="0">
                <a:latin typeface="Arial" charset="0"/>
                <a:cs typeface="Arial" charset="0"/>
              </a:rPr>
              <a:t>Generally a </a:t>
            </a:r>
            <a:r>
              <a:rPr lang="en-US" sz="2000" u="sng" dirty="0" smtClean="0">
                <a:latin typeface="Arial" charset="0"/>
                <a:cs typeface="Arial" charset="0"/>
              </a:rPr>
              <a:t>point target</a:t>
            </a:r>
            <a:r>
              <a:rPr lang="en-US" sz="2000" dirty="0" smtClean="0">
                <a:latin typeface="Arial" charset="0"/>
                <a:cs typeface="Arial" charset="0"/>
              </a:rPr>
              <a:t> such as a house, car, section of road, or any other defined area with specific threat indicators to satisfy the PIRs to trigger or make an adjustment to a Decision Point. </a:t>
            </a:r>
          </a:p>
          <a:p>
            <a:pPr marL="609600" indent="-609600" eaLnBrk="1" hangingPunct="1">
              <a:lnSpc>
                <a:spcPct val="90000"/>
              </a:lnSpc>
            </a:pPr>
            <a:endParaRPr lang="en-US" sz="2000" dirty="0" smtClean="0">
              <a:latin typeface="Arial" charset="0"/>
              <a:cs typeface="Arial" charset="0"/>
            </a:endParaRPr>
          </a:p>
          <a:p>
            <a:pPr marL="609600" indent="-609600" eaLnBrk="1" hangingPunct="1">
              <a:lnSpc>
                <a:spcPct val="90000"/>
              </a:lnSpc>
            </a:pPr>
            <a:r>
              <a:rPr lang="en-US" sz="2000" dirty="0" smtClean="0">
                <a:latin typeface="Arial" charset="0"/>
                <a:cs typeface="Arial" charset="0"/>
              </a:rPr>
              <a:t>When performed by attack reconnaissance aircraft, surveillance is normally </a:t>
            </a:r>
            <a:r>
              <a:rPr lang="en-US" sz="2000" b="1" dirty="0" smtClean="0">
                <a:solidFill>
                  <a:srgbClr val="0000FF"/>
                </a:solidFill>
                <a:latin typeface="Arial" charset="0"/>
                <a:cs typeface="Arial" charset="0"/>
              </a:rPr>
              <a:t>overt </a:t>
            </a:r>
            <a:r>
              <a:rPr lang="en-US" sz="2000" dirty="0" smtClean="0">
                <a:latin typeface="Arial" charset="0"/>
                <a:cs typeface="Arial" charset="0"/>
              </a:rPr>
              <a:t>in nature with the purpose of deterring enemy movement or activity.</a:t>
            </a:r>
          </a:p>
        </p:txBody>
      </p:sp>
      <p:sp>
        <p:nvSpPr>
          <p:cNvPr id="6" name="Rectangle 6"/>
          <p:cNvSpPr txBox="1">
            <a:spLocks noChangeArrowheads="1"/>
          </p:cNvSpPr>
          <p:nvPr/>
        </p:nvSpPr>
        <p:spPr bwMode="auto">
          <a:xfrm>
            <a:off x="609600" y="137825"/>
            <a:ext cx="8229600" cy="584775"/>
          </a:xfrm>
          <a:prstGeom prst="rect">
            <a:avLst/>
          </a:prstGeom>
          <a:solidFill>
            <a:schemeClr val="bg1"/>
          </a:solidFill>
          <a:ln w="57150" algn="ctr">
            <a:solidFill>
              <a:schemeClr val="accent6">
                <a:lumMod val="75000"/>
              </a:schemeClr>
            </a:solidFill>
            <a:miter lim="800000"/>
            <a:headEnd/>
            <a:tailEnd/>
          </a:ln>
          <a:effectLst>
            <a:outerShdw dist="81320" dir="3080412" algn="ctr" rotWithShape="0">
              <a:srgbClr val="0000FF"/>
            </a:outerShdw>
          </a:effectLst>
        </p:spPr>
        <p:txBody>
          <a:bodyPr anchor="ctr">
            <a:spAutoFit/>
          </a:bodyPr>
          <a:lstStyle/>
          <a:p>
            <a:pPr algn="ctr" fontAlgn="auto">
              <a:spcAft>
                <a:spcPts val="0"/>
              </a:spcAft>
              <a:defRPr/>
            </a:pPr>
            <a:r>
              <a:rPr lang="en-US" sz="3200" b="1" dirty="0">
                <a:solidFill>
                  <a:srgbClr val="0000FF"/>
                </a:solidFill>
              </a:rPr>
              <a:t>Aerial Surveillance</a:t>
            </a:r>
            <a:endParaRPr lang="en-US" sz="3200" b="1" dirty="0">
              <a:solidFill>
                <a:srgbClr val="0000FF"/>
              </a:solidFill>
              <a:ea typeface="+mj-ea"/>
              <a:cs typeface="+mj-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1167A755-5550-458A-9CFE-D46EE70A05BB}" type="slidenum">
              <a:rPr lang="en-US"/>
              <a:pPr>
                <a:defRPr/>
              </a:pPr>
              <a:t>9</a:t>
            </a:fld>
            <a:endParaRPr lang="en-US"/>
          </a:p>
        </p:txBody>
      </p:sp>
      <p:sp>
        <p:nvSpPr>
          <p:cNvPr id="14339" name="Rectangle 4"/>
          <p:cNvSpPr>
            <a:spLocks noGrp="1" noChangeArrowheads="1"/>
          </p:cNvSpPr>
          <p:nvPr>
            <p:ph type="body" idx="1"/>
          </p:nvPr>
        </p:nvSpPr>
        <p:spPr>
          <a:xfrm>
            <a:off x="76200" y="1295400"/>
            <a:ext cx="8991600" cy="4899898"/>
          </a:xfrm>
        </p:spPr>
        <p:txBody>
          <a:bodyPr lIns="18335" tIns="18335" rIns="18335" bIns="18335">
            <a:spAutoFit/>
          </a:bodyPr>
          <a:lstStyle/>
          <a:p>
            <a:pPr eaLnBrk="1" hangingPunct="1">
              <a:lnSpc>
                <a:spcPct val="90000"/>
              </a:lnSpc>
              <a:buSzPct val="95000"/>
              <a:buFontTx/>
              <a:buNone/>
            </a:pPr>
            <a:r>
              <a:rPr lang="en-US" sz="2000" dirty="0" smtClean="0">
                <a:latin typeface="Arial" charset="0"/>
                <a:cs typeface="Arial" charset="0"/>
              </a:rPr>
              <a:t>Purpose of security operations – provide protected force </a:t>
            </a:r>
            <a:r>
              <a:rPr lang="en-US" sz="2000" u="sng" dirty="0" smtClean="0">
                <a:solidFill>
                  <a:srgbClr val="0000FF"/>
                </a:solidFill>
                <a:latin typeface="Arial" charset="0"/>
                <a:cs typeface="Arial" charset="0"/>
              </a:rPr>
              <a:t>early and accurate </a:t>
            </a:r>
          </a:p>
          <a:p>
            <a:pPr eaLnBrk="1" hangingPunct="1">
              <a:lnSpc>
                <a:spcPct val="90000"/>
              </a:lnSpc>
              <a:buSzPct val="95000"/>
              <a:buFontTx/>
              <a:buNone/>
            </a:pPr>
            <a:r>
              <a:rPr lang="en-US" sz="2000" u="sng" dirty="0" smtClean="0">
                <a:solidFill>
                  <a:srgbClr val="0000FF"/>
                </a:solidFill>
                <a:latin typeface="Arial" charset="0"/>
                <a:cs typeface="Arial" charset="0"/>
              </a:rPr>
              <a:t>warning</a:t>
            </a:r>
            <a:r>
              <a:rPr lang="en-US" sz="2000" dirty="0" smtClean="0">
                <a:solidFill>
                  <a:srgbClr val="0000FF"/>
                </a:solidFill>
                <a:latin typeface="Arial" charset="0"/>
                <a:cs typeface="Arial" charset="0"/>
              </a:rPr>
              <a:t> </a:t>
            </a:r>
            <a:r>
              <a:rPr lang="en-US" sz="2000" dirty="0" smtClean="0">
                <a:latin typeface="Arial" charset="0"/>
                <a:cs typeface="Arial" charset="0"/>
              </a:rPr>
              <a:t>of adversary operations and develop situation to provide </a:t>
            </a:r>
            <a:r>
              <a:rPr lang="en-US" sz="2000" u="sng" dirty="0" smtClean="0">
                <a:solidFill>
                  <a:srgbClr val="0000FF"/>
                </a:solidFill>
                <a:latin typeface="Arial" charset="0"/>
                <a:cs typeface="Arial" charset="0"/>
              </a:rPr>
              <a:t>time and</a:t>
            </a:r>
          </a:p>
          <a:p>
            <a:pPr eaLnBrk="1" hangingPunct="1">
              <a:lnSpc>
                <a:spcPct val="90000"/>
              </a:lnSpc>
              <a:buSzPct val="95000"/>
              <a:buFontTx/>
              <a:buNone/>
            </a:pPr>
            <a:r>
              <a:rPr lang="en-US" sz="2000" u="sng" dirty="0" smtClean="0">
                <a:solidFill>
                  <a:srgbClr val="0000FF"/>
                </a:solidFill>
                <a:latin typeface="Arial" charset="0"/>
                <a:cs typeface="Arial" charset="0"/>
              </a:rPr>
              <a:t>maneuver space</a:t>
            </a:r>
            <a:r>
              <a:rPr lang="en-US" sz="2000" dirty="0" smtClean="0">
                <a:solidFill>
                  <a:srgbClr val="0000FF"/>
                </a:solidFill>
                <a:latin typeface="Arial" charset="0"/>
                <a:cs typeface="Arial" charset="0"/>
              </a:rPr>
              <a:t> </a:t>
            </a:r>
            <a:r>
              <a:rPr lang="en-US" sz="2000" dirty="0" smtClean="0">
                <a:latin typeface="Arial" charset="0"/>
                <a:cs typeface="Arial" charset="0"/>
              </a:rPr>
              <a:t>within which to effectively use protected force to exploit or</a:t>
            </a:r>
          </a:p>
          <a:p>
            <a:pPr eaLnBrk="1" hangingPunct="1">
              <a:lnSpc>
                <a:spcPct val="90000"/>
              </a:lnSpc>
              <a:buSzPct val="95000"/>
              <a:buFontTx/>
              <a:buNone/>
            </a:pPr>
            <a:r>
              <a:rPr lang="en-US" sz="2000" dirty="0" smtClean="0">
                <a:latin typeface="Arial" charset="0"/>
                <a:cs typeface="Arial" charset="0"/>
              </a:rPr>
              <a:t>react to adversary actions.  </a:t>
            </a:r>
          </a:p>
          <a:p>
            <a:pPr lvl="1" eaLnBrk="1" hangingPunct="1"/>
            <a:r>
              <a:rPr lang="en-US" sz="2000" dirty="0" smtClean="0">
                <a:latin typeface="Arial" charset="0"/>
                <a:cs typeface="Arial" charset="0"/>
              </a:rPr>
              <a:t>Defensive in nature</a:t>
            </a:r>
          </a:p>
          <a:p>
            <a:pPr lvl="1" eaLnBrk="1" hangingPunct="1"/>
            <a:r>
              <a:rPr lang="en-US" sz="2000" dirty="0" smtClean="0">
                <a:latin typeface="Arial" charset="0"/>
                <a:cs typeface="Arial" charset="0"/>
              </a:rPr>
              <a:t>Requires little protection</a:t>
            </a:r>
          </a:p>
          <a:p>
            <a:pPr lvl="1" eaLnBrk="1" hangingPunct="1"/>
            <a:r>
              <a:rPr lang="en-US" sz="2000" dirty="0" smtClean="0">
                <a:latin typeface="Arial" charset="0"/>
                <a:cs typeface="Arial" charset="0"/>
              </a:rPr>
              <a:t>Normally a mission assigned to a company without augmentation</a:t>
            </a:r>
          </a:p>
          <a:p>
            <a:pPr lvl="1" eaLnBrk="1" hangingPunct="1">
              <a:buNone/>
            </a:pPr>
            <a:endParaRPr lang="en-US" sz="2000" dirty="0" smtClean="0">
              <a:latin typeface="Arial" charset="0"/>
              <a:cs typeface="Arial" charset="0"/>
            </a:endParaRPr>
          </a:p>
          <a:p>
            <a:pPr eaLnBrk="1" hangingPunct="1">
              <a:buSzPct val="95000"/>
            </a:pPr>
            <a:r>
              <a:rPr lang="en-US" sz="2000" dirty="0" smtClean="0">
                <a:latin typeface="Arial" charset="0"/>
                <a:cs typeface="Arial" charset="0"/>
              </a:rPr>
              <a:t>Maintain surveillance of avenues of approach</a:t>
            </a:r>
          </a:p>
          <a:p>
            <a:pPr eaLnBrk="1" hangingPunct="1">
              <a:buSzPct val="95000"/>
            </a:pPr>
            <a:r>
              <a:rPr lang="en-US" sz="2000" dirty="0" smtClean="0">
                <a:latin typeface="Arial" charset="0"/>
                <a:cs typeface="Arial" charset="0"/>
              </a:rPr>
              <a:t>Locate and destroy or defeat enemy recon elements (Counter-reconnaissance) within capabilities.</a:t>
            </a:r>
          </a:p>
          <a:p>
            <a:pPr eaLnBrk="1" hangingPunct="1">
              <a:buSzPct val="95000"/>
            </a:pPr>
            <a:r>
              <a:rPr lang="en-US" sz="2000" dirty="0" smtClean="0">
                <a:latin typeface="Arial" charset="0"/>
                <a:cs typeface="Arial" charset="0"/>
              </a:rPr>
              <a:t>Impede and harass the enemy with indirect fires</a:t>
            </a:r>
          </a:p>
          <a:p>
            <a:pPr eaLnBrk="1" hangingPunct="1">
              <a:lnSpc>
                <a:spcPct val="90000"/>
              </a:lnSpc>
              <a:buSzPct val="95000"/>
              <a:buFontTx/>
              <a:buNone/>
            </a:pPr>
            <a:endParaRPr lang="en-US" sz="2000" dirty="0" smtClean="0">
              <a:latin typeface="Arial" charset="0"/>
              <a:cs typeface="Arial" charset="0"/>
            </a:endParaRPr>
          </a:p>
          <a:p>
            <a:pPr eaLnBrk="1" hangingPunct="1">
              <a:lnSpc>
                <a:spcPct val="90000"/>
              </a:lnSpc>
              <a:buSzPct val="95000"/>
              <a:buFontTx/>
              <a:buNone/>
            </a:pPr>
            <a:endParaRPr lang="en-US" sz="2000" dirty="0" smtClean="0">
              <a:latin typeface="Arial" charset="0"/>
              <a:cs typeface="Arial" charset="0"/>
            </a:endParaRPr>
          </a:p>
        </p:txBody>
      </p:sp>
      <p:sp>
        <p:nvSpPr>
          <p:cNvPr id="6" name="Rectangle 6"/>
          <p:cNvSpPr txBox="1">
            <a:spLocks noChangeArrowheads="1"/>
          </p:cNvSpPr>
          <p:nvPr/>
        </p:nvSpPr>
        <p:spPr bwMode="auto">
          <a:xfrm>
            <a:off x="609600" y="115600"/>
            <a:ext cx="8229600" cy="584775"/>
          </a:xfrm>
          <a:prstGeom prst="rect">
            <a:avLst/>
          </a:prstGeom>
          <a:solidFill>
            <a:schemeClr val="bg1"/>
          </a:solidFill>
          <a:ln w="57150" algn="ctr">
            <a:solidFill>
              <a:schemeClr val="accent6">
                <a:lumMod val="75000"/>
              </a:schemeClr>
            </a:solidFill>
            <a:miter lim="800000"/>
            <a:headEnd/>
            <a:tailEnd/>
          </a:ln>
          <a:effectLst>
            <a:outerShdw dist="81320" dir="3080412" algn="ctr" rotWithShape="0">
              <a:srgbClr val="0000FF"/>
            </a:outerShdw>
          </a:effectLst>
        </p:spPr>
        <p:txBody>
          <a:bodyPr anchor="ctr">
            <a:spAutoFit/>
          </a:bodyPr>
          <a:lstStyle/>
          <a:p>
            <a:pPr algn="ctr" fontAlgn="auto">
              <a:spcAft>
                <a:spcPts val="0"/>
              </a:spcAft>
              <a:defRPr/>
            </a:pPr>
            <a:r>
              <a:rPr lang="en-US" sz="3200" b="1" dirty="0">
                <a:solidFill>
                  <a:srgbClr val="0000FF"/>
                </a:solidFill>
              </a:rPr>
              <a:t>Security Operations</a:t>
            </a:r>
            <a:endParaRPr lang="en-US" sz="3200" b="1" dirty="0">
              <a:solidFill>
                <a:srgbClr val="0000FF"/>
              </a:solidFill>
              <a:ea typeface="+mj-ea"/>
              <a:cs typeface="+mj-cs"/>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5E7D825E15B8F49B975E124526414DA" ma:contentTypeVersion="0" ma:contentTypeDescription="Create a new document." ma:contentTypeScope="" ma:versionID="1275cb4129b161e50a05990c4d2606c8">
  <xsd:schema xmlns:xsd="http://www.w3.org/2001/XMLSchema" xmlns:p="http://schemas.microsoft.com/office/2006/metadata/properties" targetNamespace="http://schemas.microsoft.com/office/2006/metadata/properties" ma:root="true" ma:fieldsID="d2b38e92e01493b6a9ea22f40540c5d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5F27BF7-9AAE-4964-B4A1-C02076A8F2E0}">
  <ds:schemaRefs>
    <ds:schemaRef ds:uri="http://schemas.microsoft.com/sharepoint/v3/contenttype/forms"/>
  </ds:schemaRefs>
</ds:datastoreItem>
</file>

<file path=customXml/itemProps2.xml><?xml version="1.0" encoding="utf-8"?>
<ds:datastoreItem xmlns:ds="http://schemas.openxmlformats.org/officeDocument/2006/customXml" ds:itemID="{EF893B65-83A1-416D-9DC8-D46A6E6B59AC}">
  <ds:schemaRefs>
    <ds:schemaRef ds:uri="http://schemas.microsoft.com/office/2006/metadata/properties"/>
  </ds:schemaRefs>
</ds:datastoreItem>
</file>

<file path=customXml/itemProps3.xml><?xml version="1.0" encoding="utf-8"?>
<ds:datastoreItem xmlns:ds="http://schemas.openxmlformats.org/officeDocument/2006/customXml" ds:itemID="{3AFEBAF7-0E89-457D-86AB-B092604B68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817</TotalTime>
  <Words>1937</Words>
  <Application>Microsoft Office PowerPoint</Application>
  <PresentationFormat>On-screen Show (4:3)</PresentationFormat>
  <Paragraphs>297</Paragraphs>
  <Slides>21</Slides>
  <Notes>12</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21</vt:i4>
      </vt:variant>
    </vt:vector>
  </HeadingPairs>
  <TitlesOfParts>
    <vt:vector size="27" baseType="lpstr">
      <vt:lpstr>Office Theme</vt:lpstr>
      <vt:lpstr>Microsoft Office PowerPoint 97-2003 Presentation</vt:lpstr>
      <vt:lpstr>Image</vt:lpstr>
      <vt:lpstr>Picture</vt:lpstr>
      <vt:lpstr>Photo Editor Photo</vt:lpstr>
      <vt:lpstr>Presentation</vt:lpstr>
      <vt:lpstr>Slide 1</vt:lpstr>
      <vt:lpstr>Unmanned Aircraft Systems (UAS)</vt:lpstr>
      <vt:lpstr>Attack Reconnaissance Battalion (ARB)</vt:lpstr>
      <vt:lpstr>Reconnaissance  </vt:lpstr>
      <vt:lpstr>Slide 5</vt:lpstr>
      <vt:lpstr>Slide 6</vt:lpstr>
      <vt:lpstr>Area Reconnaissance</vt:lpstr>
      <vt:lpstr>Slide 8</vt:lpstr>
      <vt:lpstr>Slide 9</vt:lpstr>
      <vt:lpstr>Employment – Security </vt:lpstr>
      <vt:lpstr>Slide 11</vt:lpstr>
      <vt:lpstr>Slide 12</vt:lpstr>
      <vt:lpstr>Interdiction Attack (IA)</vt:lpstr>
      <vt:lpstr>Slide 14</vt:lpstr>
      <vt:lpstr>Slide 15</vt:lpstr>
      <vt:lpstr>Slide 16</vt:lpstr>
      <vt:lpstr>Other Missions</vt:lpstr>
      <vt:lpstr>Joint Air Attack Team (JAAT)</vt:lpstr>
      <vt:lpstr>Slide 19</vt:lpstr>
      <vt:lpstr>Slide 20</vt:lpstr>
      <vt:lpstr>Slide 21</vt:lpstr>
    </vt:vector>
  </TitlesOfParts>
  <Manager>Jim Valentine</Manager>
  <Company>DTAC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Aviation Shaping Operations</dc:title>
  <dc:subject>O300</dc:subject>
  <dc:creator>LTC Erik Reynolds</dc:creator>
  <cp:lastModifiedBy>Curtis.McMahan</cp:lastModifiedBy>
  <cp:revision>91</cp:revision>
  <dcterms:created xsi:type="dcterms:W3CDTF">2011-11-04T18:49:04Z</dcterms:created>
  <dcterms:modified xsi:type="dcterms:W3CDTF">2013-03-11T15:03:10Z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0x010100E5E7D825E15B8F49B975E124526414DA</vt:lpwstr>
  </property>
</Properties>
</file>