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57" r:id="rId6"/>
    <p:sldId id="281" r:id="rId7"/>
    <p:sldId id="283" r:id="rId8"/>
    <p:sldId id="285" r:id="rId9"/>
    <p:sldId id="287" r:id="rId10"/>
    <p:sldId id="313" r:id="rId11"/>
    <p:sldId id="293" r:id="rId12"/>
    <p:sldId id="308" r:id="rId13"/>
    <p:sldId id="315" r:id="rId14"/>
    <p:sldId id="317" r:id="rId15"/>
    <p:sldId id="319" r:id="rId16"/>
    <p:sldId id="304" r:id="rId17"/>
    <p:sldId id="311" r:id="rId18"/>
    <p:sldId id="307" r:id="rId19"/>
    <p:sldId id="289" r:id="rId20"/>
    <p:sldId id="299" r:id="rId21"/>
    <p:sldId id="291" r:id="rId22"/>
    <p:sldId id="303" r:id="rId23"/>
    <p:sldId id="309"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7381" autoAdjust="0"/>
  </p:normalViewPr>
  <p:slideViewPr>
    <p:cSldViewPr>
      <p:cViewPr varScale="1">
        <p:scale>
          <a:sx n="88" d="100"/>
          <a:sy n="88" d="100"/>
        </p:scale>
        <p:origin x="-1138"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7E26E-ACDB-4A26-AB1E-C7B37A0F3CEE}" type="datetimeFigureOut">
              <a:rPr lang="en-US" smtClean="0"/>
              <a:pPr/>
              <a:t>6/3/2014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A991B-5A2B-4EDA-9235-D85D22BE30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1B0A9D8-ECFB-421C-A5BC-942255811CEF}" type="slidenum">
              <a:rPr lang="en-US" smtClean="0"/>
              <a:pPr/>
              <a:t>1</a:t>
            </a:fld>
            <a:endParaRPr lang="en-US" smtClean="0"/>
          </a:p>
        </p:txBody>
      </p:sp>
      <p:sp>
        <p:nvSpPr>
          <p:cNvPr id="43011" name="Rectangle 2"/>
          <p:cNvSpPr>
            <a:spLocks noGrp="1" noRot="1" noChangeAspect="1" noChangeArrowheads="1" noTextEdit="1"/>
          </p:cNvSpPr>
          <p:nvPr>
            <p:ph type="sldImg"/>
          </p:nvPr>
        </p:nvSpPr>
        <p:spPr>
          <a:xfrm>
            <a:off x="1141413" y="684213"/>
            <a:ext cx="4545012" cy="3408362"/>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E0E88E-6E51-4D45-B7A7-983E231699CA}"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D6AB9-FD64-4666-BC9F-AF626E4A7F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0E88E-6E51-4D45-B7A7-983E231699CA}"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D6AB9-FD64-4666-BC9F-AF626E4A7F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0E88E-6E51-4D45-B7A7-983E231699CA}"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D6AB9-FD64-4666-BC9F-AF626E4A7F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BE1E87C-42D3-4904-B2D1-97767742D4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0E88E-6E51-4D45-B7A7-983E231699CA}"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D6AB9-FD64-4666-BC9F-AF626E4A7F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E0E88E-6E51-4D45-B7A7-983E231699CA}"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D6AB9-FD64-4666-BC9F-AF626E4A7F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E0E88E-6E51-4D45-B7A7-983E231699CA}"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D6AB9-FD64-4666-BC9F-AF626E4A7F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E0E88E-6E51-4D45-B7A7-983E231699CA}" type="datetimeFigureOut">
              <a:rPr lang="en-US" smtClean="0"/>
              <a:pPr/>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D6AB9-FD64-4666-BC9F-AF626E4A7F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E0E88E-6E51-4D45-B7A7-983E231699CA}" type="datetimeFigureOut">
              <a:rPr lang="en-US" smtClean="0"/>
              <a:pPr/>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D6AB9-FD64-4666-BC9F-AF626E4A7F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0E88E-6E51-4D45-B7A7-983E231699CA}" type="datetimeFigureOut">
              <a:rPr lang="en-US" smtClean="0"/>
              <a:pPr/>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D6AB9-FD64-4666-BC9F-AF626E4A7F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0E88E-6E51-4D45-B7A7-983E231699CA}"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D6AB9-FD64-4666-BC9F-AF626E4A7F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0E88E-6E51-4D45-B7A7-983E231699CA}"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D6AB9-FD64-4666-BC9F-AF626E4A7F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0E88E-6E51-4D45-B7A7-983E231699CA}" type="datetimeFigureOut">
              <a:rPr lang="en-US" smtClean="0"/>
              <a:pPr/>
              <a:t>6/3/2014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D6AB9-FD64-4666-BC9F-AF626E4A7F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3.emf"/><Relationship Id="rId5" Type="http://schemas.openxmlformats.org/officeDocument/2006/relationships/image" Target="../media/image42.png"/><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839200" cy="2246769"/>
          </a:xfrm>
          <a:prstGeom prst="rect">
            <a:avLst/>
          </a:prstGeom>
        </p:spPr>
        <p:txBody>
          <a:bodyPr wrap="square">
            <a:spAutoFit/>
          </a:bodyPr>
          <a:lstStyle/>
          <a:p>
            <a:pPr algn="r">
              <a:defRPr/>
            </a:pPr>
            <a:r>
              <a:rPr lang="en-US" sz="5400" b="1" dirty="0">
                <a:effectLst>
                  <a:outerShdw blurRad="38100" dist="38100" dir="2700000" algn="tl">
                    <a:srgbClr val="C0C0C0"/>
                  </a:outerShdw>
                </a:effectLst>
              </a:rPr>
              <a:t>STRYKER </a:t>
            </a:r>
            <a:r>
              <a:rPr lang="en-US" sz="5400" b="1" dirty="0" smtClean="0">
                <a:effectLst>
                  <a:outerShdw blurRad="38100" dist="38100" dir="2700000" algn="tl">
                    <a:srgbClr val="C0C0C0"/>
                  </a:outerShdw>
                </a:effectLst>
              </a:rPr>
              <a:t>TADSS</a:t>
            </a:r>
          </a:p>
          <a:p>
            <a:pPr algn="r">
              <a:defRPr/>
            </a:pPr>
            <a:r>
              <a:rPr lang="en-US" sz="5400" b="1" dirty="0" smtClean="0">
                <a:effectLst>
                  <a:outerShdw blurRad="38100" dist="38100" dir="2700000" algn="tl">
                    <a:srgbClr val="C0C0C0"/>
                  </a:outerShdw>
                </a:effectLst>
              </a:rPr>
              <a:t>Reference </a:t>
            </a:r>
            <a:endParaRPr lang="en-US" sz="5400" b="1" dirty="0">
              <a:effectLst>
                <a:outerShdw blurRad="38100" dist="38100" dir="2700000" algn="tl">
                  <a:srgbClr val="C0C0C0"/>
                </a:outerShdw>
              </a:effectLst>
            </a:endParaRPr>
          </a:p>
          <a:p>
            <a:pPr algn="r">
              <a:defRPr/>
            </a:pPr>
            <a:r>
              <a:rPr lang="en-US" sz="3200" b="1" dirty="0" smtClean="0">
                <a:solidFill>
                  <a:srgbClr val="FF0000"/>
                </a:solidFill>
                <a:effectLst>
                  <a:outerShdw blurRad="38100" dist="38100" dir="2700000" algn="tl">
                    <a:srgbClr val="C0C0C0"/>
                  </a:outerShdw>
                </a:effectLst>
              </a:rPr>
              <a:t> </a:t>
            </a:r>
            <a:endParaRPr lang="en-US" sz="4000" b="1" dirty="0">
              <a:effectLst>
                <a:outerShdw blurRad="38100" dist="38100" dir="2700000" algn="tl">
                  <a:srgbClr val="C0C0C0"/>
                </a:outerShdw>
              </a:effectLst>
            </a:endParaRPr>
          </a:p>
        </p:txBody>
      </p:sp>
      <p:pic>
        <p:nvPicPr>
          <p:cNvPr id="8" name="Picture 7" descr="TCM SBCT.jpg"/>
          <p:cNvPicPr>
            <a:picLocks noChangeAspect="1"/>
          </p:cNvPicPr>
          <p:nvPr/>
        </p:nvPicPr>
        <p:blipFill>
          <a:blip r:embed="rId3" cstate="print"/>
          <a:stretch>
            <a:fillRect/>
          </a:stretch>
        </p:blipFill>
        <p:spPr>
          <a:xfrm>
            <a:off x="990600" y="2590800"/>
            <a:ext cx="4498428" cy="3261360"/>
          </a:xfrm>
          <a:prstGeom prst="rect">
            <a:avLst/>
          </a:prstGeom>
        </p:spPr>
      </p:pic>
      <p:cxnSp>
        <p:nvCxnSpPr>
          <p:cNvPr id="11" name="Straight Connector 10"/>
          <p:cNvCxnSpPr/>
          <p:nvPr/>
        </p:nvCxnSpPr>
        <p:spPr>
          <a:xfrm>
            <a:off x="609600" y="1981200"/>
            <a:ext cx="8153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193142" y="5791200"/>
            <a:ext cx="1611339" cy="523220"/>
          </a:xfrm>
          <a:prstGeom prst="rect">
            <a:avLst/>
          </a:prstGeom>
        </p:spPr>
        <p:txBody>
          <a:bodyPr wrap="none">
            <a:spAutoFit/>
          </a:bodyPr>
          <a:lstStyle/>
          <a:p>
            <a:pPr algn="r">
              <a:defRPr/>
            </a:pPr>
            <a:r>
              <a:rPr lang="en-US" sz="2800" b="1" dirty="0" smtClean="0">
                <a:effectLst>
                  <a:outerShdw blurRad="38100" dist="38100" dir="2700000" algn="tl">
                    <a:srgbClr val="C0C0C0"/>
                  </a:outerShdw>
                </a:effectLst>
              </a:rPr>
              <a:t>4 April 14</a:t>
            </a:r>
            <a:endParaRPr lang="en-US" sz="2800" b="1"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MGS In-bore Device</a:t>
            </a:r>
            <a:endParaRPr lang="en-US" b="1" u="sng" dirty="0"/>
          </a:p>
        </p:txBody>
      </p:sp>
      <p:pic>
        <p:nvPicPr>
          <p:cNvPr id="4" name="Picture 3" descr="TCM SBCT.jpg"/>
          <p:cNvPicPr>
            <a:picLocks noChangeAspect="1"/>
          </p:cNvPicPr>
          <p:nvPr/>
        </p:nvPicPr>
        <p:blipFill>
          <a:blip r:embed="rId2" cstate="print"/>
          <a:stretch>
            <a:fillRect/>
          </a:stretch>
        </p:blipFill>
        <p:spPr>
          <a:xfrm>
            <a:off x="0" y="0"/>
            <a:ext cx="1371600" cy="994410"/>
          </a:xfrm>
          <a:prstGeom prst="rect">
            <a:avLst/>
          </a:prstGeom>
        </p:spPr>
      </p:pic>
      <p:pic>
        <p:nvPicPr>
          <p:cNvPr id="5" name="Picture 4" descr="TCM SBCT.jpg"/>
          <p:cNvPicPr>
            <a:picLocks noChangeAspect="1"/>
          </p:cNvPicPr>
          <p:nvPr/>
        </p:nvPicPr>
        <p:blipFill>
          <a:blip r:embed="rId2" cstate="print"/>
          <a:stretch>
            <a:fillRect/>
          </a:stretch>
        </p:blipFill>
        <p:spPr>
          <a:xfrm>
            <a:off x="7772400" y="0"/>
            <a:ext cx="1371600" cy="994410"/>
          </a:xfrm>
          <a:prstGeom prst="rect">
            <a:avLst/>
          </a:prstGeom>
        </p:spPr>
      </p:pic>
      <p:pic>
        <p:nvPicPr>
          <p:cNvPr id="41986" name="Picture 2"/>
          <p:cNvPicPr>
            <a:picLocks noChangeAspect="1" noChangeArrowheads="1"/>
          </p:cNvPicPr>
          <p:nvPr/>
        </p:nvPicPr>
        <p:blipFill>
          <a:blip r:embed="rId3" cstate="print"/>
          <a:srcRect/>
          <a:stretch>
            <a:fillRect/>
          </a:stretch>
        </p:blipFill>
        <p:spPr bwMode="auto">
          <a:xfrm>
            <a:off x="304800" y="1295400"/>
            <a:ext cx="4343400" cy="2133600"/>
          </a:xfrm>
          <a:prstGeom prst="rect">
            <a:avLst/>
          </a:prstGeom>
          <a:noFill/>
          <a:ln w="9525">
            <a:noFill/>
            <a:miter lim="800000"/>
            <a:headEnd/>
            <a:tailEnd/>
          </a:ln>
        </p:spPr>
      </p:pic>
      <p:sp>
        <p:nvSpPr>
          <p:cNvPr id="9" name="Rectangle 8"/>
          <p:cNvSpPr/>
          <p:nvPr/>
        </p:nvSpPr>
        <p:spPr>
          <a:xfrm>
            <a:off x="5181600" y="1828799"/>
            <a:ext cx="3657600" cy="3093154"/>
          </a:xfrm>
          <a:prstGeom prst="rect">
            <a:avLst/>
          </a:prstGeom>
        </p:spPr>
        <p:txBody>
          <a:bodyPr wrap="square">
            <a:spAutoFit/>
          </a:bodyPr>
          <a:lstStyle/>
          <a:p>
            <a:r>
              <a:rPr lang="en-US" sz="1300" b="1" dirty="0" smtClean="0"/>
              <a:t>Purpose of Trainer: </a:t>
            </a:r>
          </a:p>
          <a:p>
            <a:r>
              <a:rPr lang="en-US" sz="1300" dirty="0" smtClean="0"/>
              <a:t>Used in conjunction with MGS TESS to provide full and half scale, sub caliber live fire gunnery and urban (MOUT), warfare training</a:t>
            </a:r>
            <a:r>
              <a:rPr lang="en-US" sz="1300" b="1" dirty="0" smtClean="0"/>
              <a:t>. </a:t>
            </a:r>
          </a:p>
          <a:p>
            <a:r>
              <a:rPr lang="en-US" sz="1300" b="1" dirty="0" smtClean="0"/>
              <a:t>Functional Description: </a:t>
            </a:r>
          </a:p>
          <a:p>
            <a:r>
              <a:rPr lang="en-US" sz="1300" dirty="0" smtClean="0"/>
              <a:t>The IDS is designed for use with the Stryker MGS 105mm, M68A1E8 cannon. The IDS is intended for live fire gunnery or urban gunnery training with full or half scale targets. Maximum target engagements of 2000 meters are achieved using Cal. 50, M17 Trace. Urban training using M860 SRTA-T has a maximum effective range of 170 meters. Ballistic solution data for both M962 and M17 is incorporated into the ballistic computer of the STRYKER MGS vehicle. </a:t>
            </a:r>
            <a:endParaRPr lang="en-US" sz="1300" dirty="0"/>
          </a:p>
        </p:txBody>
      </p:sp>
      <p:pic>
        <p:nvPicPr>
          <p:cNvPr id="7" name="Picture 5"/>
          <p:cNvPicPr>
            <a:picLocks noChangeAspect="1" noChangeArrowheads="1"/>
          </p:cNvPicPr>
          <p:nvPr/>
        </p:nvPicPr>
        <p:blipFill>
          <a:blip r:embed="rId4" cstate="print"/>
          <a:srcRect/>
          <a:stretch>
            <a:fillRect/>
          </a:stretch>
        </p:blipFill>
        <p:spPr bwMode="auto">
          <a:xfrm>
            <a:off x="304800" y="3429001"/>
            <a:ext cx="4919663" cy="27431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sz="quarter"/>
          </p:nvPr>
        </p:nvSpPr>
        <p:spPr>
          <a:xfrm>
            <a:off x="457200" y="0"/>
            <a:ext cx="8229600" cy="1143000"/>
          </a:xfrm>
        </p:spPr>
        <p:txBody>
          <a:bodyPr>
            <a:normAutofit/>
          </a:bodyPr>
          <a:lstStyle/>
          <a:p>
            <a:r>
              <a:rPr lang="en-US" b="1" u="sng" dirty="0" smtClean="0"/>
              <a:t>MGS AGTS</a:t>
            </a:r>
            <a:endParaRPr lang="en-US" b="1" u="sng" dirty="0"/>
          </a:p>
        </p:txBody>
      </p:sp>
      <p:pic>
        <p:nvPicPr>
          <p:cNvPr id="8" name="Picture 7" descr="TCM SBCT.jpg"/>
          <p:cNvPicPr>
            <a:picLocks noChangeAspect="1"/>
          </p:cNvPicPr>
          <p:nvPr/>
        </p:nvPicPr>
        <p:blipFill>
          <a:blip r:embed="rId2" cstate="print"/>
          <a:stretch>
            <a:fillRect/>
          </a:stretch>
        </p:blipFill>
        <p:spPr>
          <a:xfrm>
            <a:off x="0" y="0"/>
            <a:ext cx="1371600" cy="994410"/>
          </a:xfrm>
          <a:prstGeom prst="rect">
            <a:avLst/>
          </a:prstGeom>
        </p:spPr>
      </p:pic>
      <p:pic>
        <p:nvPicPr>
          <p:cNvPr id="9" name="Picture 8" descr="TCM SBCT.jpg"/>
          <p:cNvPicPr>
            <a:picLocks noChangeAspect="1"/>
          </p:cNvPicPr>
          <p:nvPr/>
        </p:nvPicPr>
        <p:blipFill>
          <a:blip r:embed="rId2" cstate="print"/>
          <a:stretch>
            <a:fillRect/>
          </a:stretch>
        </p:blipFill>
        <p:spPr>
          <a:xfrm>
            <a:off x="7772400" y="0"/>
            <a:ext cx="1371600" cy="994410"/>
          </a:xfrm>
          <a:prstGeom prst="rect">
            <a:avLst/>
          </a:prstGeom>
        </p:spPr>
      </p:pic>
      <p:pic>
        <p:nvPicPr>
          <p:cNvPr id="11" name="Picture 2"/>
          <p:cNvPicPr>
            <a:picLocks noChangeAspect="1" noChangeArrowheads="1"/>
          </p:cNvPicPr>
          <p:nvPr/>
        </p:nvPicPr>
        <p:blipFill>
          <a:blip r:embed="rId3" cstate="print"/>
          <a:srcRect/>
          <a:stretch>
            <a:fillRect/>
          </a:stretch>
        </p:blipFill>
        <p:spPr bwMode="auto">
          <a:xfrm>
            <a:off x="457200" y="1143000"/>
            <a:ext cx="4114800" cy="2743200"/>
          </a:xfrm>
          <a:prstGeom prst="rect">
            <a:avLst/>
          </a:prstGeom>
          <a:noFill/>
          <a:ln w="9525">
            <a:noFill/>
            <a:miter lim="800000"/>
            <a:headEnd/>
            <a:tailEnd/>
          </a:ln>
        </p:spPr>
      </p:pic>
      <p:sp>
        <p:nvSpPr>
          <p:cNvPr id="12" name="Rectangle 11"/>
          <p:cNvSpPr/>
          <p:nvPr/>
        </p:nvSpPr>
        <p:spPr>
          <a:xfrm>
            <a:off x="5105400" y="914400"/>
            <a:ext cx="3810000" cy="5539978"/>
          </a:xfrm>
          <a:prstGeom prst="rect">
            <a:avLst/>
          </a:prstGeom>
        </p:spPr>
        <p:txBody>
          <a:bodyPr wrap="square">
            <a:spAutoFit/>
          </a:bodyPr>
          <a:lstStyle/>
          <a:p>
            <a:endParaRPr lang="en-US" dirty="0" smtClean="0"/>
          </a:p>
          <a:p>
            <a:r>
              <a:rPr lang="en-US" sz="1050" b="1" dirty="0" smtClean="0"/>
              <a:t>Purpose of Trainer: </a:t>
            </a:r>
          </a:p>
          <a:p>
            <a:r>
              <a:rPr lang="en-US" sz="1050" dirty="0" smtClean="0"/>
              <a:t>The Stryker MGS AGTS provides gunnery simulation </a:t>
            </a:r>
          </a:p>
          <a:p>
            <a:r>
              <a:rPr lang="en-US" sz="1050" dirty="0" smtClean="0"/>
              <a:t>training for MGS crew’s, MOS 19K. Stryker MGS AGTS trainers are setup in two configurations, institutional and mobile. In the institutional configuration, illustration 1 above, three crew stations are capable of being linked for MGS section or platoon training. In mobile configuration, illustration 2 above, the trainer is mounted and is capable of being linked for section and platoon training. These stand-alone crew trainers provide gunner and vehicle commander training in precision and degraded mode gunnery tasks. The instructor, via the instructor/operator station, is capable of selecting a gunnery exercise, starting, pausing and stopping the exercise, and monitoring each crew's performance. Malfunctions and battle damage are randomly induced in exercises. </a:t>
            </a:r>
          </a:p>
          <a:p>
            <a:r>
              <a:rPr lang="en-US" sz="1050" b="1" dirty="0" smtClean="0"/>
              <a:t>Functional Description: </a:t>
            </a:r>
          </a:p>
          <a:p>
            <a:r>
              <a:rPr lang="en-US" sz="1050" dirty="0" smtClean="0"/>
              <a:t>Each Stryker MGS AGTS consists of a crew station replicating the gunner's and vehicle commander's compartment; an instructor/operator station; a visual system; an aural/audio system; and a computer system. A computer generated image system provides visual presentations to the gunner and VC through the optical system. Stryker MGS AGTS has the ability to train </a:t>
            </a:r>
          </a:p>
          <a:p>
            <a:r>
              <a:rPr lang="en-US" sz="1050" dirty="0" smtClean="0"/>
              <a:t>operational procedures, target acquisition, identification and engagement using either the primary or alternate fire control and sighting equipment. Stryker MGS AGTS provides a simulated battlefield environment with stationary and moving single and multiple target arrays presented in day, night and reduced visibility conditions. The instructor/operator station allows monitoring of the gunner and VC and selection of training scenarios to be conducted and provides a scoring system for evaluation of crew performance. A Pre-brief After Action Review (PAAR) capability is also provided for review of section and platoon training analysis. </a:t>
            </a:r>
            <a:endParaRPr lang="en-US" sz="1050" dirty="0"/>
          </a:p>
        </p:txBody>
      </p:sp>
      <p:pic>
        <p:nvPicPr>
          <p:cNvPr id="10" name="Picture 5" descr="I:\Common\PM GCTT\Gunnery\_Stryker MGS AGTS\MGS AGTS Storyboard 2010\Pictures\AGTS\MV3S0101.jpg"/>
          <p:cNvPicPr>
            <a:picLocks noChangeAspect="1" noChangeArrowheads="1"/>
          </p:cNvPicPr>
          <p:nvPr/>
        </p:nvPicPr>
        <p:blipFill>
          <a:blip r:embed="rId4" cstate="print"/>
          <a:srcRect l="11200" r="15200"/>
          <a:stretch>
            <a:fillRect/>
          </a:stretch>
        </p:blipFill>
        <p:spPr bwMode="auto">
          <a:xfrm>
            <a:off x="304800" y="4114800"/>
            <a:ext cx="2186192" cy="1981200"/>
          </a:xfrm>
          <a:prstGeom prst="rect">
            <a:avLst/>
          </a:prstGeom>
          <a:ln>
            <a:noFill/>
          </a:ln>
          <a:effectLst>
            <a:outerShdw blurRad="292100" dist="139700" dir="2700000" algn="tl" rotWithShape="0">
              <a:srgbClr val="333333">
                <a:alpha val="65000"/>
              </a:srgbClr>
            </a:outerShdw>
          </a:effectLst>
        </p:spPr>
      </p:pic>
      <p:pic>
        <p:nvPicPr>
          <p:cNvPr id="13" name="Picture 4" descr="I:\Common\PM GCTT\Gunnery\_Stryker MGS AGTS\MGS AGTS Storyboard 2010\Pictures\AGTS\MV3S0048a.jpg"/>
          <p:cNvPicPr>
            <a:picLocks noChangeAspect="1" noChangeArrowheads="1"/>
          </p:cNvPicPr>
          <p:nvPr/>
        </p:nvPicPr>
        <p:blipFill>
          <a:blip r:embed="rId5" cstate="print"/>
          <a:srcRect/>
          <a:stretch>
            <a:fillRect/>
          </a:stretch>
        </p:blipFill>
        <p:spPr bwMode="auto">
          <a:xfrm>
            <a:off x="2590801" y="4114800"/>
            <a:ext cx="2514600"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u="sng" dirty="0" smtClean="0"/>
              <a:t>Table top-AGTS</a:t>
            </a:r>
            <a:endParaRPr lang="en-US" b="1" u="sng" dirty="0"/>
          </a:p>
        </p:txBody>
      </p:sp>
      <p:pic>
        <p:nvPicPr>
          <p:cNvPr id="4" name="Picture 3" descr="TCM SBCT.jpg"/>
          <p:cNvPicPr>
            <a:picLocks noChangeAspect="1"/>
          </p:cNvPicPr>
          <p:nvPr/>
        </p:nvPicPr>
        <p:blipFill>
          <a:blip r:embed="rId2" cstate="print"/>
          <a:stretch>
            <a:fillRect/>
          </a:stretch>
        </p:blipFill>
        <p:spPr>
          <a:xfrm>
            <a:off x="0" y="0"/>
            <a:ext cx="1371600" cy="994410"/>
          </a:xfrm>
          <a:prstGeom prst="rect">
            <a:avLst/>
          </a:prstGeom>
        </p:spPr>
      </p:pic>
      <p:pic>
        <p:nvPicPr>
          <p:cNvPr id="5" name="Picture 4" descr="TCM SBCT.jpg"/>
          <p:cNvPicPr>
            <a:picLocks noChangeAspect="1"/>
          </p:cNvPicPr>
          <p:nvPr/>
        </p:nvPicPr>
        <p:blipFill>
          <a:blip r:embed="rId2" cstate="print"/>
          <a:stretch>
            <a:fillRect/>
          </a:stretch>
        </p:blipFill>
        <p:spPr>
          <a:xfrm>
            <a:off x="7772400" y="0"/>
            <a:ext cx="1371600" cy="994410"/>
          </a:xfrm>
          <a:prstGeom prst="rect">
            <a:avLst/>
          </a:prstGeom>
        </p:spPr>
      </p:pic>
      <p:pic>
        <p:nvPicPr>
          <p:cNvPr id="37890" name="Picture 2"/>
          <p:cNvPicPr>
            <a:picLocks noGrp="1" noChangeAspect="1" noChangeArrowheads="1"/>
          </p:cNvPicPr>
          <p:nvPr>
            <p:ph idx="1"/>
          </p:nvPr>
        </p:nvPicPr>
        <p:blipFill>
          <a:blip r:embed="rId3" cstate="print"/>
          <a:srcRect/>
          <a:stretch>
            <a:fillRect/>
          </a:stretch>
        </p:blipFill>
        <p:spPr bwMode="auto">
          <a:xfrm>
            <a:off x="457200" y="1371601"/>
            <a:ext cx="4114800" cy="2667000"/>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457200" y="4038601"/>
            <a:ext cx="4114800" cy="2514600"/>
          </a:xfrm>
          <a:prstGeom prst="rect">
            <a:avLst/>
          </a:prstGeom>
          <a:noFill/>
          <a:ln w="9525">
            <a:noFill/>
            <a:miter lim="800000"/>
            <a:headEnd/>
            <a:tailEnd/>
          </a:ln>
        </p:spPr>
      </p:pic>
      <p:sp>
        <p:nvSpPr>
          <p:cNvPr id="8" name="Rectangle 7"/>
          <p:cNvSpPr/>
          <p:nvPr/>
        </p:nvSpPr>
        <p:spPr>
          <a:xfrm>
            <a:off x="4572000" y="990600"/>
            <a:ext cx="4343400" cy="2585323"/>
          </a:xfrm>
          <a:prstGeom prst="rect">
            <a:avLst/>
          </a:prstGeom>
        </p:spPr>
        <p:txBody>
          <a:bodyPr wrap="square">
            <a:spAutoFit/>
          </a:bodyPr>
          <a:lstStyle/>
          <a:p>
            <a:endParaRPr lang="en-US" dirty="0" smtClean="0"/>
          </a:p>
          <a:p>
            <a:r>
              <a:rPr lang="en-US" dirty="0" smtClean="0"/>
              <a:t> </a:t>
            </a:r>
            <a:r>
              <a:rPr lang="en-US" sz="1400" b="1" dirty="0" smtClean="0"/>
              <a:t>Purpose of Trainer: </a:t>
            </a:r>
          </a:p>
          <a:p>
            <a:r>
              <a:rPr lang="en-US" sz="1400" dirty="0" smtClean="0"/>
              <a:t>The Stryker MGS TAGTS provides virtual gunnery simulation training for MGS crews, MOS 19K. An instructor via a separate instructor/operator station (seen on the right-side of illustration 2), controls the training sessions by selecting gunnery exercise scenarios, and while monitoring each crew's performance, advances the crew through the different </a:t>
            </a:r>
            <a:r>
              <a:rPr lang="en-US" sz="1400" dirty="0" err="1" smtClean="0"/>
              <a:t>reticle</a:t>
            </a:r>
            <a:r>
              <a:rPr lang="en-US" sz="1400" dirty="0" smtClean="0"/>
              <a:t> aim levels of training to prepare them for their tasks in the actual vehicle. </a:t>
            </a:r>
            <a:endParaRPr lang="en-US" sz="1400" dirty="0"/>
          </a:p>
        </p:txBody>
      </p:sp>
      <p:sp>
        <p:nvSpPr>
          <p:cNvPr id="9" name="Rectangle 8"/>
          <p:cNvSpPr/>
          <p:nvPr/>
        </p:nvSpPr>
        <p:spPr>
          <a:xfrm>
            <a:off x="4572000" y="3657600"/>
            <a:ext cx="4572000" cy="2369880"/>
          </a:xfrm>
          <a:prstGeom prst="rect">
            <a:avLst/>
          </a:prstGeom>
        </p:spPr>
        <p:txBody>
          <a:bodyPr wrap="square">
            <a:spAutoFit/>
          </a:bodyPr>
          <a:lstStyle/>
          <a:p>
            <a:endParaRPr lang="en-US" dirty="0" smtClean="0"/>
          </a:p>
          <a:p>
            <a:r>
              <a:rPr lang="en-US" dirty="0" smtClean="0"/>
              <a:t> </a:t>
            </a:r>
            <a:r>
              <a:rPr lang="en-US" sz="1400" b="1" dirty="0" smtClean="0"/>
              <a:t>Functional Description: </a:t>
            </a:r>
          </a:p>
          <a:p>
            <a:r>
              <a:rPr lang="en-US" sz="1400" dirty="0" smtClean="0"/>
              <a:t>The Stryker MGS TAGTS is a crew training device based upon the Stryker MGS AGTS (Training Device 17-261). Using the same operating system software, databases and training exercises, these stand-alone tabletop versions of the full fidelity MGS AGTS trainer provide gunner and vehicle commander training in precision and degraded mode gunnery tasks. </a:t>
            </a:r>
          </a:p>
          <a:p>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2800" b="1" u="sng" dirty="0" smtClean="0"/>
              <a:t>MGS Inert 105mm </a:t>
            </a:r>
            <a:br>
              <a:rPr lang="en-US" sz="2800" b="1" u="sng" dirty="0" smtClean="0"/>
            </a:br>
            <a:r>
              <a:rPr lang="en-US" sz="2800" b="1" u="sng" dirty="0" smtClean="0"/>
              <a:t>Training Round</a:t>
            </a:r>
            <a:endParaRPr lang="en-US" sz="2800" b="1" u="sng" dirty="0"/>
          </a:p>
        </p:txBody>
      </p:sp>
      <p:pic>
        <p:nvPicPr>
          <p:cNvPr id="4" name="Picture 3" descr="TCM SBCT.jpg"/>
          <p:cNvPicPr>
            <a:picLocks noChangeAspect="1"/>
          </p:cNvPicPr>
          <p:nvPr/>
        </p:nvPicPr>
        <p:blipFill>
          <a:blip r:embed="rId2" cstate="print"/>
          <a:stretch>
            <a:fillRect/>
          </a:stretch>
        </p:blipFill>
        <p:spPr>
          <a:xfrm>
            <a:off x="0" y="0"/>
            <a:ext cx="1371600" cy="994410"/>
          </a:xfrm>
          <a:prstGeom prst="rect">
            <a:avLst/>
          </a:prstGeom>
        </p:spPr>
      </p:pic>
      <p:pic>
        <p:nvPicPr>
          <p:cNvPr id="5" name="Picture 4" descr="TCM SBCT.jpg"/>
          <p:cNvPicPr>
            <a:picLocks noChangeAspect="1"/>
          </p:cNvPicPr>
          <p:nvPr/>
        </p:nvPicPr>
        <p:blipFill>
          <a:blip r:embed="rId2" cstate="print"/>
          <a:stretch>
            <a:fillRect/>
          </a:stretch>
        </p:blipFill>
        <p:spPr>
          <a:xfrm>
            <a:off x="7772400" y="0"/>
            <a:ext cx="1371600" cy="994410"/>
          </a:xfrm>
          <a:prstGeom prst="rect">
            <a:avLst/>
          </a:prstGeom>
        </p:spPr>
      </p:pic>
      <p:sp>
        <p:nvSpPr>
          <p:cNvPr id="6" name="Rectangle 5"/>
          <p:cNvSpPr/>
          <p:nvPr/>
        </p:nvSpPr>
        <p:spPr>
          <a:xfrm>
            <a:off x="4876800" y="1219200"/>
            <a:ext cx="3810000" cy="1508105"/>
          </a:xfrm>
          <a:prstGeom prst="rect">
            <a:avLst/>
          </a:prstGeom>
        </p:spPr>
        <p:txBody>
          <a:bodyPr wrap="square">
            <a:spAutoFit/>
          </a:bodyPr>
          <a:lstStyle/>
          <a:p>
            <a:endParaRPr lang="en-US" dirty="0" smtClean="0"/>
          </a:p>
          <a:p>
            <a:r>
              <a:rPr lang="en-US" dirty="0" smtClean="0"/>
              <a:t> </a:t>
            </a:r>
            <a:r>
              <a:rPr lang="en-US" sz="1400" b="1" dirty="0" smtClean="0"/>
              <a:t>Purpose of 105mm Inert Round: </a:t>
            </a:r>
          </a:p>
          <a:p>
            <a:r>
              <a:rPr lang="en-US" sz="1400" dirty="0" smtClean="0"/>
              <a:t>The Stryker MGS 105mm Inert Round allows the crew to train on handling, loading, and unloading MGS Ammunition. These 4 Inert Rounds replicate HEP, SABOT, HEAT, and CANISTER.</a:t>
            </a:r>
            <a:endParaRPr lang="en-US" sz="1400" dirty="0"/>
          </a:p>
        </p:txBody>
      </p:sp>
      <p:pic>
        <p:nvPicPr>
          <p:cNvPr id="8193" name="Picture 1" descr="C:\Users\Michael.fredrick.geo.NASE\AppData\Local\Microsoft\Windows\Temporary Internet Files\Content.Outlook\TPT3VW8W\DSCN0147 (2).JPG"/>
          <p:cNvPicPr>
            <a:picLocks noChangeAspect="1" noChangeArrowheads="1"/>
          </p:cNvPicPr>
          <p:nvPr/>
        </p:nvPicPr>
        <p:blipFill>
          <a:blip r:embed="rId3" cstate="print"/>
          <a:srcRect/>
          <a:stretch>
            <a:fillRect/>
          </a:stretch>
        </p:blipFill>
        <p:spPr bwMode="auto">
          <a:xfrm>
            <a:off x="457200" y="3810000"/>
            <a:ext cx="1752600" cy="2667000"/>
          </a:xfrm>
          <a:prstGeom prst="rect">
            <a:avLst/>
          </a:prstGeom>
          <a:noFill/>
        </p:spPr>
      </p:pic>
      <p:pic>
        <p:nvPicPr>
          <p:cNvPr id="8194" name="Picture 2" descr="C:\Users\Michael.fredrick.geo.NASE\AppData\Local\Microsoft\Windows\Temporary Internet Files\Content.Outlook\TPT3VW8W\DSCN0148.JPG"/>
          <p:cNvPicPr>
            <a:picLocks noGrp="1" noChangeAspect="1" noChangeArrowheads="1"/>
          </p:cNvPicPr>
          <p:nvPr>
            <p:ph idx="1"/>
          </p:nvPr>
        </p:nvPicPr>
        <p:blipFill>
          <a:blip r:embed="rId4" cstate="print"/>
          <a:srcRect/>
          <a:stretch>
            <a:fillRect/>
          </a:stretch>
        </p:blipFill>
        <p:spPr bwMode="auto">
          <a:xfrm rot="5400000">
            <a:off x="112939" y="1560742"/>
            <a:ext cx="2362201" cy="1679120"/>
          </a:xfrm>
          <a:prstGeom prst="rect">
            <a:avLst/>
          </a:prstGeom>
          <a:noFill/>
        </p:spPr>
      </p:pic>
      <p:pic>
        <p:nvPicPr>
          <p:cNvPr id="8195" name="Picture 3" descr="C:\Users\Michael.fredrick.geo.NASE\AppData\Local\Microsoft\Windows\Temporary Internet Files\Content.Outlook\TPT3VW8W\DSCN0149.JPG"/>
          <p:cNvPicPr>
            <a:picLocks noChangeAspect="1" noChangeArrowheads="1"/>
          </p:cNvPicPr>
          <p:nvPr/>
        </p:nvPicPr>
        <p:blipFill>
          <a:blip r:embed="rId5" cstate="print"/>
          <a:srcRect/>
          <a:stretch>
            <a:fillRect/>
          </a:stretch>
        </p:blipFill>
        <p:spPr bwMode="auto">
          <a:xfrm rot="5400000">
            <a:off x="2243225" y="1633625"/>
            <a:ext cx="2371550" cy="1523999"/>
          </a:xfrm>
          <a:prstGeom prst="rect">
            <a:avLst/>
          </a:prstGeom>
          <a:noFill/>
        </p:spPr>
      </p:pic>
      <p:pic>
        <p:nvPicPr>
          <p:cNvPr id="8196" name="Picture 4" descr="C:\Users\Michael.fredrick.geo.NASE\AppData\Local\Microsoft\Windows\Temporary Internet Files\Content.Outlook\TPT3VW8W\DSCN0151.JPG"/>
          <p:cNvPicPr>
            <a:picLocks noChangeAspect="1" noChangeArrowheads="1"/>
          </p:cNvPicPr>
          <p:nvPr/>
        </p:nvPicPr>
        <p:blipFill>
          <a:blip r:embed="rId6" cstate="print"/>
          <a:srcRect/>
          <a:stretch>
            <a:fillRect/>
          </a:stretch>
        </p:blipFill>
        <p:spPr bwMode="auto">
          <a:xfrm rot="5400000">
            <a:off x="2117350" y="4327150"/>
            <a:ext cx="2699500" cy="16001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smtClean="0"/>
              <a:t>NBCRV-VCT</a:t>
            </a:r>
            <a:endParaRPr lang="en-US" b="1" u="sng" dirty="0"/>
          </a:p>
        </p:txBody>
      </p:sp>
      <p:pic>
        <p:nvPicPr>
          <p:cNvPr id="4" name="Picture 3" descr="TCM SBCT.jpg"/>
          <p:cNvPicPr>
            <a:picLocks noChangeAspect="1"/>
          </p:cNvPicPr>
          <p:nvPr/>
        </p:nvPicPr>
        <p:blipFill>
          <a:blip r:embed="rId2" cstate="print"/>
          <a:stretch>
            <a:fillRect/>
          </a:stretch>
        </p:blipFill>
        <p:spPr>
          <a:xfrm>
            <a:off x="0" y="0"/>
            <a:ext cx="1371600" cy="994410"/>
          </a:xfrm>
          <a:prstGeom prst="rect">
            <a:avLst/>
          </a:prstGeom>
        </p:spPr>
      </p:pic>
      <p:pic>
        <p:nvPicPr>
          <p:cNvPr id="5" name="Picture 4" descr="TCM SBCT.jpg"/>
          <p:cNvPicPr>
            <a:picLocks noChangeAspect="1"/>
          </p:cNvPicPr>
          <p:nvPr/>
        </p:nvPicPr>
        <p:blipFill>
          <a:blip r:embed="rId2" cstate="print"/>
          <a:stretch>
            <a:fillRect/>
          </a:stretch>
        </p:blipFill>
        <p:spPr>
          <a:xfrm>
            <a:off x="7772400" y="0"/>
            <a:ext cx="1371600" cy="994410"/>
          </a:xfrm>
          <a:prstGeom prst="rect">
            <a:avLst/>
          </a:prstGeom>
        </p:spPr>
      </p:pic>
      <p:pic>
        <p:nvPicPr>
          <p:cNvPr id="38914" name="Picture 2"/>
          <p:cNvPicPr>
            <a:picLocks noGrp="1" noChangeAspect="1" noChangeArrowheads="1"/>
          </p:cNvPicPr>
          <p:nvPr>
            <p:ph idx="1"/>
          </p:nvPr>
        </p:nvPicPr>
        <p:blipFill>
          <a:blip r:embed="rId3" cstate="print"/>
          <a:srcRect/>
          <a:stretch>
            <a:fillRect/>
          </a:stretch>
        </p:blipFill>
        <p:spPr bwMode="auto">
          <a:xfrm>
            <a:off x="1295400" y="1219200"/>
            <a:ext cx="6524625" cy="2076450"/>
          </a:xfrm>
          <a:prstGeom prst="rect">
            <a:avLst/>
          </a:prstGeom>
          <a:noFill/>
          <a:ln w="9525">
            <a:noFill/>
            <a:miter lim="800000"/>
            <a:headEnd/>
            <a:tailEnd/>
          </a:ln>
        </p:spPr>
      </p:pic>
      <p:sp>
        <p:nvSpPr>
          <p:cNvPr id="7" name="Rectangle 6"/>
          <p:cNvSpPr/>
          <p:nvPr/>
        </p:nvSpPr>
        <p:spPr>
          <a:xfrm>
            <a:off x="533400" y="3048000"/>
            <a:ext cx="8153400" cy="3046988"/>
          </a:xfrm>
          <a:prstGeom prst="rect">
            <a:avLst/>
          </a:prstGeom>
        </p:spPr>
        <p:txBody>
          <a:bodyPr wrap="square">
            <a:spAutoFit/>
          </a:bodyPr>
          <a:lstStyle/>
          <a:p>
            <a:endParaRPr lang="en-US" dirty="0" smtClean="0"/>
          </a:p>
          <a:p>
            <a:r>
              <a:rPr lang="en-US" dirty="0" smtClean="0"/>
              <a:t> </a:t>
            </a:r>
            <a:r>
              <a:rPr lang="en-US" sz="1200" b="1" dirty="0" smtClean="0"/>
              <a:t>Purpose of Trainer: </a:t>
            </a:r>
          </a:p>
          <a:p>
            <a:r>
              <a:rPr lang="en-US" sz="1200" dirty="0" smtClean="0"/>
              <a:t>The NBCRV trainer uses Chemical, Biological, Radiological and Nuclear (CBRN) Reconnaissance based scenarios to present the individual and crews with CBRN hazards that cannot be duplicated at the unit location due to various regulatory restrictions of using simulants. It can be configured to include 6 vehicles simultaneously or represent other mounted reconnaissance platforms such as the Nuclear, Biological and Chemical Reconnaissance System (NBCRS) M93A1 and M93A1P1 variants. The NBCRV Master Instructor Workstation (MIW) provides the capability for exercise generation and After Action Review (AAR) that permits performance and evaluation of individual and collective tasks identified using the Combined Arms Training Strategy (CATS) for CBRN Reconnaissance Platoons. All scenarios are written and conform to current doctrine IAW FM 3-11.19 (Multiservice Tactics, Techniques, and Procedures for Nuclear Biological and Chemical Reconnaissance), and FM 3-11.86 (Multiservice Tactics, Techniques and Procedures for Biological Surveillance). The trainer provides the instructor/leader the ability to manipulate the environment using the MIW by changing weather data, type of agent, type of release, and detection component – specific parameters (e.g., Joint Biological Point Detection System (JBPDS) provides a presumptive identification of a known bio agent; Chemical Biological Mass Spectrometer (CBMS) Block II can detect known and unknown chemical hazards). </a:t>
            </a:r>
          </a:p>
          <a:p>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a:xfrm>
            <a:off x="457200" y="0"/>
            <a:ext cx="8229600" cy="1371600"/>
          </a:xfrm>
        </p:spPr>
        <p:txBody>
          <a:bodyPr>
            <a:normAutofit fontScale="90000"/>
          </a:bodyPr>
          <a:lstStyle/>
          <a:p>
            <a:r>
              <a:rPr lang="en-US" b="1" dirty="0" smtClean="0"/>
              <a:t>Maintenance Training</a:t>
            </a:r>
            <a:br>
              <a:rPr lang="en-US" b="1" dirty="0" smtClean="0"/>
            </a:br>
            <a:r>
              <a:rPr lang="en-US" b="1" dirty="0" smtClean="0"/>
              <a:t> </a:t>
            </a:r>
            <a:r>
              <a:rPr lang="en-US" b="1" u="sng" dirty="0" smtClean="0"/>
              <a:t>System (HOT/DTT/PTT)</a:t>
            </a:r>
            <a:endParaRPr lang="en-US" b="1" u="sng" dirty="0"/>
          </a:p>
        </p:txBody>
      </p:sp>
      <p:pic>
        <p:nvPicPr>
          <p:cNvPr id="8235" name="Picture 43" descr="MTS"/>
          <p:cNvPicPr>
            <a:picLocks noChangeAspect="1" noChangeArrowheads="1"/>
          </p:cNvPicPr>
          <p:nvPr/>
        </p:nvPicPr>
        <p:blipFill>
          <a:blip r:embed="rId2" cstate="print"/>
          <a:srcRect/>
          <a:stretch>
            <a:fillRect/>
          </a:stretch>
        </p:blipFill>
        <p:spPr bwMode="auto">
          <a:xfrm>
            <a:off x="685800" y="2057400"/>
            <a:ext cx="3581400" cy="1685925"/>
          </a:xfrm>
          <a:prstGeom prst="rect">
            <a:avLst/>
          </a:prstGeom>
          <a:noFill/>
        </p:spPr>
      </p:pic>
      <p:pic>
        <p:nvPicPr>
          <p:cNvPr id="8" name="Picture 7" descr="TCM SBCT.jpg"/>
          <p:cNvPicPr>
            <a:picLocks noChangeAspect="1"/>
          </p:cNvPicPr>
          <p:nvPr/>
        </p:nvPicPr>
        <p:blipFill>
          <a:blip r:embed="rId3" cstate="print"/>
          <a:stretch>
            <a:fillRect/>
          </a:stretch>
        </p:blipFill>
        <p:spPr>
          <a:xfrm>
            <a:off x="0" y="0"/>
            <a:ext cx="1371600" cy="994410"/>
          </a:xfrm>
          <a:prstGeom prst="rect">
            <a:avLst/>
          </a:prstGeom>
        </p:spPr>
      </p:pic>
      <p:pic>
        <p:nvPicPr>
          <p:cNvPr id="9" name="Picture 8" descr="TCM SBCT.jpg"/>
          <p:cNvPicPr>
            <a:picLocks noChangeAspect="1"/>
          </p:cNvPicPr>
          <p:nvPr/>
        </p:nvPicPr>
        <p:blipFill>
          <a:blip r:embed="rId3" cstate="print"/>
          <a:stretch>
            <a:fillRect/>
          </a:stretch>
        </p:blipFill>
        <p:spPr>
          <a:xfrm>
            <a:off x="7772400" y="0"/>
            <a:ext cx="1371600" cy="994410"/>
          </a:xfrm>
          <a:prstGeom prst="rect">
            <a:avLst/>
          </a:prstGeom>
        </p:spPr>
      </p:pic>
      <p:sp>
        <p:nvSpPr>
          <p:cNvPr id="13" name="Content Placeholder 12"/>
          <p:cNvSpPr>
            <a:spLocks noGrp="1"/>
          </p:cNvSpPr>
          <p:nvPr>
            <p:ph sz="quarter" idx="1"/>
          </p:nvPr>
        </p:nvSpPr>
        <p:spPr>
          <a:xfrm>
            <a:off x="457200" y="1600200"/>
            <a:ext cx="4038600" cy="2185988"/>
          </a:xfrm>
        </p:spPr>
        <p:txBody>
          <a:bodyPr>
            <a:normAutofit/>
          </a:bodyPr>
          <a:lstStyle/>
          <a:p>
            <a:pPr algn="ctr">
              <a:buNone/>
            </a:pPr>
            <a:r>
              <a:rPr lang="en-US" sz="1800" b="1" u="sng" dirty="0" smtClean="0"/>
              <a:t>MTS</a:t>
            </a:r>
            <a:endParaRPr lang="en-US" sz="1800" b="1" u="sng" dirty="0"/>
          </a:p>
        </p:txBody>
      </p:sp>
      <p:sp>
        <p:nvSpPr>
          <p:cNvPr id="14" name="Rectangle 13"/>
          <p:cNvSpPr/>
          <p:nvPr/>
        </p:nvSpPr>
        <p:spPr>
          <a:xfrm>
            <a:off x="4572000" y="1219200"/>
            <a:ext cx="4191000" cy="4985980"/>
          </a:xfrm>
          <a:prstGeom prst="rect">
            <a:avLst/>
          </a:prstGeom>
        </p:spPr>
        <p:txBody>
          <a:bodyPr wrap="square">
            <a:spAutoFit/>
          </a:bodyPr>
          <a:lstStyle/>
          <a:p>
            <a:endParaRPr lang="en-US" dirty="0" smtClean="0"/>
          </a:p>
          <a:p>
            <a:r>
              <a:rPr lang="en-US" sz="1200" b="1" dirty="0" smtClean="0"/>
              <a:t>Purpose of Trainer: </a:t>
            </a:r>
          </a:p>
          <a:p>
            <a:r>
              <a:rPr lang="en-US" sz="1200" dirty="0" smtClean="0"/>
              <a:t>The Stryker Maintenance Training System (MTS) is a family of training devices that accurately simulate the configuration and operation of the Stryker Infantry Carrier Vehicle (ICV) and its Remote Weapons System (RWS). The Stryker MTS is used to support maintenance and troubleshooting training for MOS Series 63B, 45K and 91S mechanics assigned to maintain the Stryker Vehicle and the RWS. </a:t>
            </a:r>
          </a:p>
          <a:p>
            <a:r>
              <a:rPr lang="en-US" sz="1200" b="1" dirty="0" smtClean="0"/>
              <a:t>Functional Description: </a:t>
            </a:r>
          </a:p>
          <a:p>
            <a:r>
              <a:rPr lang="en-US" sz="1200" dirty="0" smtClean="0"/>
              <a:t>There are four classes of training devices used in the Stryker MTS: 1) Diagnostic Troubleshooting Trainers (DTTs), 2) Part Task Trainers (PTTs), 3 Hands On Trainers (HOTs), and 4) Training Management Systems (TMS). </a:t>
            </a:r>
          </a:p>
          <a:p>
            <a:r>
              <a:rPr lang="en-US" sz="1200" dirty="0" smtClean="0"/>
              <a:t>The DTTs are computer-based virtual-reality, video-training devices that students operate to navigate through Stryker ICV troubleshooting and maintenance training. The HOT trainers integrate virtual training with physical hardware training, using replicated, instrumented ICV system components to form integrated vehicle subsystems. In a PTT, a specific subsystem is realistically duplicated to allow students to remove and replace Line Replaceable Units (LRUs). All MTS training devices allow instructors to monitor and score student performance during training. The TMS provides centralized support for classroom management functions, student record archiving, and lesson plan preparation and management. </a:t>
            </a:r>
            <a:endParaRPr lang="en-US" sz="1200" dirty="0"/>
          </a:p>
        </p:txBody>
      </p:sp>
      <p:pic>
        <p:nvPicPr>
          <p:cNvPr id="44034" name="Picture 2"/>
          <p:cNvPicPr>
            <a:picLocks noChangeAspect="1" noChangeArrowheads="1"/>
          </p:cNvPicPr>
          <p:nvPr/>
        </p:nvPicPr>
        <p:blipFill>
          <a:blip r:embed="rId4" cstate="print"/>
          <a:srcRect/>
          <a:stretch>
            <a:fillRect/>
          </a:stretch>
        </p:blipFill>
        <p:spPr bwMode="auto">
          <a:xfrm>
            <a:off x="457200" y="3810000"/>
            <a:ext cx="4010025" cy="23717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sz="quarter"/>
          </p:nvPr>
        </p:nvSpPr>
        <p:spPr>
          <a:xfrm>
            <a:off x="457200" y="0"/>
            <a:ext cx="8229600" cy="1143000"/>
          </a:xfrm>
        </p:spPr>
        <p:txBody>
          <a:bodyPr>
            <a:normAutofit/>
          </a:bodyPr>
          <a:lstStyle/>
          <a:p>
            <a:r>
              <a:rPr lang="en-US" b="1" u="sng" dirty="0" smtClean="0"/>
              <a:t>MEV RCTD</a:t>
            </a:r>
            <a:endParaRPr lang="en-US" b="1" u="sng" dirty="0"/>
          </a:p>
        </p:txBody>
      </p:sp>
      <p:pic>
        <p:nvPicPr>
          <p:cNvPr id="18439" name="Picture 7" descr="RCTD"/>
          <p:cNvPicPr>
            <a:picLocks noGrp="1" noChangeAspect="1" noChangeArrowheads="1"/>
          </p:cNvPicPr>
          <p:nvPr>
            <p:ph sz="quarter" idx="1"/>
          </p:nvPr>
        </p:nvPicPr>
        <p:blipFill>
          <a:blip r:embed="rId2" cstate="print"/>
          <a:srcRect/>
          <a:stretch>
            <a:fillRect/>
          </a:stretch>
        </p:blipFill>
        <p:spPr>
          <a:xfrm>
            <a:off x="457200" y="1143000"/>
            <a:ext cx="3733800" cy="2362200"/>
          </a:xfrm>
          <a:noFill/>
          <a:ln/>
        </p:spPr>
      </p:pic>
      <p:pic>
        <p:nvPicPr>
          <p:cNvPr id="8" name="Picture 7" descr="TCM SBCT.jpg"/>
          <p:cNvPicPr>
            <a:picLocks noChangeAspect="1"/>
          </p:cNvPicPr>
          <p:nvPr/>
        </p:nvPicPr>
        <p:blipFill>
          <a:blip r:embed="rId3" cstate="print"/>
          <a:stretch>
            <a:fillRect/>
          </a:stretch>
        </p:blipFill>
        <p:spPr>
          <a:xfrm>
            <a:off x="0" y="0"/>
            <a:ext cx="1371600" cy="994410"/>
          </a:xfrm>
          <a:prstGeom prst="rect">
            <a:avLst/>
          </a:prstGeom>
        </p:spPr>
      </p:pic>
      <p:pic>
        <p:nvPicPr>
          <p:cNvPr id="9" name="Picture 8" descr="TCM SBCT.jpg"/>
          <p:cNvPicPr>
            <a:picLocks noChangeAspect="1"/>
          </p:cNvPicPr>
          <p:nvPr/>
        </p:nvPicPr>
        <p:blipFill>
          <a:blip r:embed="rId3" cstate="print"/>
          <a:stretch>
            <a:fillRect/>
          </a:stretch>
        </p:blipFill>
        <p:spPr>
          <a:xfrm>
            <a:off x="7772400" y="0"/>
            <a:ext cx="1371600" cy="994410"/>
          </a:xfrm>
          <a:prstGeom prst="rect">
            <a:avLst/>
          </a:prstGeom>
        </p:spPr>
      </p:pic>
      <p:sp>
        <p:nvSpPr>
          <p:cNvPr id="13" name="Rectangle 12"/>
          <p:cNvSpPr/>
          <p:nvPr/>
        </p:nvSpPr>
        <p:spPr>
          <a:xfrm>
            <a:off x="4648200" y="1600200"/>
            <a:ext cx="4267200" cy="3016210"/>
          </a:xfrm>
          <a:prstGeom prst="rect">
            <a:avLst/>
          </a:prstGeom>
        </p:spPr>
        <p:txBody>
          <a:bodyPr wrap="square">
            <a:spAutoFit/>
          </a:bodyPr>
          <a:lstStyle/>
          <a:p>
            <a:endParaRPr lang="en-US" dirty="0" smtClean="0"/>
          </a:p>
          <a:p>
            <a:r>
              <a:rPr lang="en-US" dirty="0" smtClean="0"/>
              <a:t> </a:t>
            </a:r>
            <a:r>
              <a:rPr lang="en-US" sz="1400" b="1" dirty="0" smtClean="0"/>
              <a:t>Purpose of Rear Cabin Training Device: </a:t>
            </a:r>
          </a:p>
          <a:p>
            <a:r>
              <a:rPr lang="en-US" sz="1400" dirty="0" smtClean="0"/>
              <a:t>The Stryker Medical Evacuation Vehicle Rear Cabin Training Device was to be designed to allow Combat Medics to train on loading casualties onto the STRYKER MEV while attending initial and professional instruction at Fort Sam Houston. </a:t>
            </a:r>
          </a:p>
          <a:p>
            <a:r>
              <a:rPr lang="en-US" sz="1400" dirty="0" smtClean="0"/>
              <a:t>The Rear Cabin Training Device was never built as it was determined that stationing 2 STRYKER MEV’s at Fort Sam Houston was more cost effective and achieved the same training outcomes as would the RCTD.</a:t>
            </a:r>
          </a:p>
          <a:p>
            <a:r>
              <a:rPr lang="en-US" sz="1400" dirty="0" smtClean="0"/>
              <a:t>PM SBCT never funded the Rear Cabin Training Device and it remains only a concept at this time.</a:t>
            </a:r>
            <a:endParaRPr lang="en-US" sz="1400" dirty="0"/>
          </a:p>
        </p:txBody>
      </p:sp>
      <p:pic>
        <p:nvPicPr>
          <p:cNvPr id="45059" name="Picture 3" descr="C:\Users\Michael.fredrick.geo.NASE\Pictures\stryker_ambulance_3_of_6.jpg"/>
          <p:cNvPicPr>
            <a:picLocks noChangeAspect="1" noChangeArrowheads="1"/>
          </p:cNvPicPr>
          <p:nvPr/>
        </p:nvPicPr>
        <p:blipFill>
          <a:blip r:embed="rId4" cstate="print"/>
          <a:srcRect/>
          <a:stretch>
            <a:fillRect/>
          </a:stretch>
        </p:blipFill>
        <p:spPr bwMode="auto">
          <a:xfrm>
            <a:off x="457200" y="3657600"/>
            <a:ext cx="4114800" cy="2743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nvPr>
        </p:nvSpPr>
        <p:spPr>
          <a:xfrm>
            <a:off x="457200" y="0"/>
            <a:ext cx="8229600" cy="1371600"/>
          </a:xfrm>
        </p:spPr>
        <p:txBody>
          <a:bodyPr>
            <a:normAutofit fontScale="90000"/>
          </a:bodyPr>
          <a:lstStyle/>
          <a:p>
            <a:r>
              <a:rPr lang="en-US" b="1" dirty="0" smtClean="0"/>
              <a:t>Vehicle Instrument</a:t>
            </a:r>
            <a:br>
              <a:rPr lang="en-US" b="1" dirty="0" smtClean="0"/>
            </a:br>
            <a:r>
              <a:rPr lang="en-US" b="1" dirty="0" smtClean="0"/>
              <a:t> </a:t>
            </a:r>
            <a:r>
              <a:rPr lang="en-US" b="1" u="sng" dirty="0" smtClean="0"/>
              <a:t>Interface Package</a:t>
            </a:r>
            <a:endParaRPr lang="en-US" b="1" u="sng" dirty="0"/>
          </a:p>
        </p:txBody>
      </p:sp>
      <p:pic>
        <p:nvPicPr>
          <p:cNvPr id="10247" name="Picture 7" descr="VIP"/>
          <p:cNvPicPr>
            <a:picLocks noGrp="1" noChangeAspect="1" noChangeArrowheads="1"/>
          </p:cNvPicPr>
          <p:nvPr>
            <p:ph sz="quarter" idx="1"/>
          </p:nvPr>
        </p:nvPicPr>
        <p:blipFill>
          <a:blip r:embed="rId2" cstate="print"/>
          <a:srcRect/>
          <a:stretch>
            <a:fillRect/>
          </a:stretch>
        </p:blipFill>
        <p:spPr>
          <a:xfrm>
            <a:off x="4724400" y="5105400"/>
            <a:ext cx="3124200" cy="1524000"/>
          </a:xfrm>
          <a:noFill/>
          <a:ln/>
        </p:spPr>
      </p:pic>
      <p:sp>
        <p:nvSpPr>
          <p:cNvPr id="10248" name="Text Box 8"/>
          <p:cNvSpPr txBox="1">
            <a:spLocks noChangeArrowheads="1"/>
          </p:cNvSpPr>
          <p:nvPr/>
        </p:nvSpPr>
        <p:spPr bwMode="auto">
          <a:xfrm>
            <a:off x="381000" y="1295400"/>
            <a:ext cx="1143000" cy="369332"/>
          </a:xfrm>
          <a:prstGeom prst="rect">
            <a:avLst/>
          </a:prstGeom>
          <a:noFill/>
          <a:ln w="9525">
            <a:noFill/>
            <a:miter lim="800000"/>
            <a:headEnd/>
            <a:tailEnd/>
          </a:ln>
          <a:effectLst/>
        </p:spPr>
        <p:txBody>
          <a:bodyPr wrap="square">
            <a:spAutoFit/>
          </a:bodyPr>
          <a:lstStyle/>
          <a:p>
            <a:pPr>
              <a:spcBef>
                <a:spcPct val="50000"/>
              </a:spcBef>
            </a:pPr>
            <a:r>
              <a:rPr lang="en-US" dirty="0"/>
              <a:t>VIIP</a:t>
            </a:r>
          </a:p>
        </p:txBody>
      </p:sp>
      <p:pic>
        <p:nvPicPr>
          <p:cNvPr id="8" name="Picture 7" descr="TCM SBCT.jpg"/>
          <p:cNvPicPr>
            <a:picLocks noChangeAspect="1"/>
          </p:cNvPicPr>
          <p:nvPr/>
        </p:nvPicPr>
        <p:blipFill>
          <a:blip r:embed="rId3" cstate="print"/>
          <a:stretch>
            <a:fillRect/>
          </a:stretch>
        </p:blipFill>
        <p:spPr>
          <a:xfrm>
            <a:off x="0" y="0"/>
            <a:ext cx="1371600" cy="994410"/>
          </a:xfrm>
          <a:prstGeom prst="rect">
            <a:avLst/>
          </a:prstGeom>
        </p:spPr>
      </p:pic>
      <p:pic>
        <p:nvPicPr>
          <p:cNvPr id="9" name="Picture 8" descr="TCM SBCT.jpg"/>
          <p:cNvPicPr>
            <a:picLocks noChangeAspect="1"/>
          </p:cNvPicPr>
          <p:nvPr/>
        </p:nvPicPr>
        <p:blipFill>
          <a:blip r:embed="rId3" cstate="print"/>
          <a:stretch>
            <a:fillRect/>
          </a:stretch>
        </p:blipFill>
        <p:spPr>
          <a:xfrm>
            <a:off x="7772400" y="0"/>
            <a:ext cx="1371600" cy="994410"/>
          </a:xfrm>
          <a:prstGeom prst="rect">
            <a:avLst/>
          </a:prstGeom>
        </p:spPr>
      </p:pic>
      <p:pic>
        <p:nvPicPr>
          <p:cNvPr id="41986" name="Picture 2"/>
          <p:cNvPicPr>
            <a:picLocks noChangeAspect="1" noChangeArrowheads="1"/>
          </p:cNvPicPr>
          <p:nvPr/>
        </p:nvPicPr>
        <p:blipFill>
          <a:blip r:embed="rId4" cstate="print"/>
          <a:srcRect/>
          <a:stretch>
            <a:fillRect/>
          </a:stretch>
        </p:blipFill>
        <p:spPr bwMode="auto">
          <a:xfrm>
            <a:off x="762000" y="1676400"/>
            <a:ext cx="2286000" cy="4648200"/>
          </a:xfrm>
          <a:prstGeom prst="rect">
            <a:avLst/>
          </a:prstGeom>
          <a:noFill/>
          <a:ln w="9525">
            <a:noFill/>
            <a:miter lim="800000"/>
            <a:headEnd/>
            <a:tailEnd/>
          </a:ln>
        </p:spPr>
      </p:pic>
      <p:sp>
        <p:nvSpPr>
          <p:cNvPr id="13" name="Rectangle 12"/>
          <p:cNvSpPr/>
          <p:nvPr/>
        </p:nvSpPr>
        <p:spPr>
          <a:xfrm>
            <a:off x="3276600" y="1524000"/>
            <a:ext cx="5562600" cy="3400931"/>
          </a:xfrm>
          <a:prstGeom prst="rect">
            <a:avLst/>
          </a:prstGeom>
        </p:spPr>
        <p:txBody>
          <a:bodyPr wrap="square">
            <a:spAutoFit/>
          </a:bodyPr>
          <a:lstStyle/>
          <a:p>
            <a:r>
              <a:rPr lang="en-US" sz="1100" b="1" dirty="0" smtClean="0"/>
              <a:t>Purpose of Trainer: </a:t>
            </a:r>
          </a:p>
          <a:p>
            <a:r>
              <a:rPr lang="en-US" sz="1200" dirty="0" smtClean="0"/>
              <a:t>The Vehicle Instrument Interface Package (VIIP) provides the communications interface between vehicles and the instrumentation systems at maneuver Combat Training Centers (CTC) and the Alaska Range, Home station Instrumentation Training System (HITS), Deployable Instrumented Training System (DITS) and Deployable System for Training and Readiness (DSTAR). The VIIP appends to vehicles and allows for simulated direct and indirect-fire engagements. The VIIP instruments STRYKERs using the Multiple Integrated Laser Engagement System (MILES) XXI and the Mobile Gun System Tactical Engagement Simulation System (MGS TESS). VIIP provides brigade commanders and training exercise managers exercise oversight and capability for comprehensive After Action Review (AAR) production. </a:t>
            </a:r>
          </a:p>
          <a:p>
            <a:r>
              <a:rPr lang="en-US" sz="1200" b="1" dirty="0" smtClean="0"/>
              <a:t>Functional Description: </a:t>
            </a:r>
          </a:p>
          <a:p>
            <a:r>
              <a:rPr lang="en-US" sz="1200" dirty="0" smtClean="0"/>
              <a:t>The VIIP provides the communication interface between all of the STRYKER vehicle variants and the instrumentation systems at Joint Readiness Training Center (JRTC), National Training Center (NTC), and Combat Maneuver Training Center (CMTC). It enables the STRYKER Brigade Combat Team (SBCT) to conduct exercises. VIIP merges the communication between the MILES XXI (most current version of MILES) vehicle control unit (VCU) and the data communication interface (DCI).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Tactical Vehicle System</a:t>
            </a:r>
            <a:endParaRPr lang="en-US" b="1" u="sng" dirty="0"/>
          </a:p>
        </p:txBody>
      </p:sp>
      <p:sp>
        <p:nvSpPr>
          <p:cNvPr id="3" name="Content Placeholder 2"/>
          <p:cNvSpPr>
            <a:spLocks noGrp="1"/>
          </p:cNvSpPr>
          <p:nvPr>
            <p:ph idx="1"/>
          </p:nvPr>
        </p:nvSpPr>
        <p:spPr>
          <a:xfrm>
            <a:off x="4724400" y="1600200"/>
            <a:ext cx="4191000" cy="4525963"/>
          </a:xfrm>
        </p:spPr>
        <p:txBody>
          <a:bodyPr>
            <a:normAutofit lnSpcReduction="10000"/>
          </a:bodyPr>
          <a:lstStyle/>
          <a:p>
            <a:pPr>
              <a:buNone/>
            </a:pPr>
            <a:r>
              <a:rPr lang="en-US" sz="1400" b="1" dirty="0" smtClean="0"/>
              <a:t>	DESCRIPTION:</a:t>
            </a:r>
            <a:endParaRPr lang="en-US" sz="1400" dirty="0" smtClean="0"/>
          </a:p>
          <a:p>
            <a:pPr>
              <a:buNone/>
            </a:pPr>
            <a:r>
              <a:rPr lang="en-US" sz="1400" b="1" dirty="0" smtClean="0"/>
              <a:t>	IMILES TVS</a:t>
            </a:r>
            <a:r>
              <a:rPr lang="en-US" sz="1400" dirty="0" smtClean="0"/>
              <a:t> provides real-time casualty effects necessary for tactical engagement training in direct-fire, force-on-force training scenarios and instrumented training scenarios. It replaces all basic MILES systems currently fielded on non-turreted military vehicles, from commercial vehicles through MRAP and Stryker families of vehicles, and can be used independently on fixed structures, i.e. bridges. The TVS improves on the wireless function of WITS, permitting a “weapons link” between the system’s target detectors and the Small Arms Transmitter (SAT) used by personnel on board the tactical vehicle; adding the capability of killing both the vehicle and the on-board small arms weapon system. Instrumentation interface is provided for CTC use and includes GPS, crew-served weapons interface and battery eliminator functionality. IMILES TVS is fielded Army-wide in accordance with the MILES Basis of Issue Plan (BOIP).</a:t>
            </a:r>
          </a:p>
          <a:p>
            <a:endParaRPr lang="en-US" dirty="0"/>
          </a:p>
        </p:txBody>
      </p:sp>
      <p:pic>
        <p:nvPicPr>
          <p:cNvPr id="4" name="Picture 3" descr="TCM SBCT.jpg"/>
          <p:cNvPicPr>
            <a:picLocks noChangeAspect="1"/>
          </p:cNvPicPr>
          <p:nvPr/>
        </p:nvPicPr>
        <p:blipFill>
          <a:blip r:embed="rId2" cstate="print"/>
          <a:stretch>
            <a:fillRect/>
          </a:stretch>
        </p:blipFill>
        <p:spPr>
          <a:xfrm>
            <a:off x="0" y="0"/>
            <a:ext cx="1371600" cy="994410"/>
          </a:xfrm>
          <a:prstGeom prst="rect">
            <a:avLst/>
          </a:prstGeom>
        </p:spPr>
      </p:pic>
      <p:pic>
        <p:nvPicPr>
          <p:cNvPr id="5" name="Picture 4" descr="TCM SBCT.jpg"/>
          <p:cNvPicPr>
            <a:picLocks noChangeAspect="1"/>
          </p:cNvPicPr>
          <p:nvPr/>
        </p:nvPicPr>
        <p:blipFill>
          <a:blip r:embed="rId2" cstate="print"/>
          <a:stretch>
            <a:fillRect/>
          </a:stretch>
        </p:blipFill>
        <p:spPr>
          <a:xfrm>
            <a:off x="7772400" y="0"/>
            <a:ext cx="1371600" cy="994410"/>
          </a:xfrm>
          <a:prstGeom prst="rect">
            <a:avLst/>
          </a:prstGeom>
        </p:spPr>
      </p:pic>
      <p:pic>
        <p:nvPicPr>
          <p:cNvPr id="40962" name="Picture 2" descr="C:\Users\Michael.fredrick.geo.NASE\Pictures\IMILES_TVS.gif"/>
          <p:cNvPicPr>
            <a:picLocks noChangeAspect="1" noChangeArrowheads="1"/>
          </p:cNvPicPr>
          <p:nvPr/>
        </p:nvPicPr>
        <p:blipFill>
          <a:blip r:embed="rId3" cstate="print"/>
          <a:srcRect/>
          <a:stretch>
            <a:fillRect/>
          </a:stretch>
        </p:blipFill>
        <p:spPr bwMode="auto">
          <a:xfrm>
            <a:off x="152400" y="1828800"/>
            <a:ext cx="4953000" cy="3962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Autofit/>
          </a:bodyPr>
          <a:lstStyle/>
          <a:p>
            <a:r>
              <a:rPr lang="en-US" sz="2800" b="1" u="sng" dirty="0" smtClean="0"/>
              <a:t>Embedded Trainer</a:t>
            </a:r>
            <a:br>
              <a:rPr lang="en-US" sz="2800" b="1" u="sng" dirty="0" smtClean="0"/>
            </a:br>
            <a:r>
              <a:rPr lang="en-US" sz="2800" b="1" dirty="0" smtClean="0"/>
              <a:t>(VDT/ETM and VDET) </a:t>
            </a:r>
            <a:r>
              <a:rPr lang="en-US" sz="2800" b="1" u="sng" dirty="0" smtClean="0"/>
              <a:t/>
            </a:r>
            <a:br>
              <a:rPr lang="en-US" sz="2800" b="1" u="sng" dirty="0" smtClean="0"/>
            </a:br>
            <a:endParaRPr lang="en-US" sz="2800" b="1" u="sng" dirty="0"/>
          </a:p>
        </p:txBody>
      </p:sp>
      <p:pic>
        <p:nvPicPr>
          <p:cNvPr id="4" name="Picture 3" descr="TCM SBCT.jpg"/>
          <p:cNvPicPr>
            <a:picLocks noChangeAspect="1"/>
          </p:cNvPicPr>
          <p:nvPr/>
        </p:nvPicPr>
        <p:blipFill>
          <a:blip r:embed="rId3" cstate="print"/>
          <a:stretch>
            <a:fillRect/>
          </a:stretch>
        </p:blipFill>
        <p:spPr>
          <a:xfrm>
            <a:off x="0" y="0"/>
            <a:ext cx="1371600" cy="994410"/>
          </a:xfrm>
          <a:prstGeom prst="rect">
            <a:avLst/>
          </a:prstGeom>
        </p:spPr>
      </p:pic>
      <p:pic>
        <p:nvPicPr>
          <p:cNvPr id="5" name="Picture 4" descr="TCM SBCT.jpg"/>
          <p:cNvPicPr>
            <a:picLocks noChangeAspect="1"/>
          </p:cNvPicPr>
          <p:nvPr/>
        </p:nvPicPr>
        <p:blipFill>
          <a:blip r:embed="rId3" cstate="print"/>
          <a:stretch>
            <a:fillRect/>
          </a:stretch>
        </p:blipFill>
        <p:spPr>
          <a:xfrm>
            <a:off x="7772400" y="0"/>
            <a:ext cx="1371600" cy="994410"/>
          </a:xfrm>
          <a:prstGeom prst="rect">
            <a:avLst/>
          </a:prstGeom>
        </p:spPr>
      </p:pic>
      <p:pic>
        <p:nvPicPr>
          <p:cNvPr id="6" name="Picture 59"/>
          <p:cNvPicPr>
            <a:picLocks noGrp="1" noChangeAspect="1" noChangeArrowheads="1"/>
          </p:cNvPicPr>
          <p:nvPr>
            <p:ph idx="1"/>
          </p:nvPr>
        </p:nvPicPr>
        <p:blipFill>
          <a:blip r:embed="rId4" cstate="print"/>
          <a:srcRect/>
          <a:stretch>
            <a:fillRect/>
          </a:stretch>
        </p:blipFill>
        <p:spPr bwMode="auto">
          <a:xfrm>
            <a:off x="609600" y="1752600"/>
            <a:ext cx="2436373" cy="2262981"/>
          </a:xfrm>
          <a:prstGeom prst="rect">
            <a:avLst/>
          </a:prstGeom>
          <a:noFill/>
          <a:ln w="9525">
            <a:noFill/>
            <a:miter lim="800000"/>
            <a:headEnd/>
            <a:tailEnd/>
          </a:ln>
        </p:spPr>
      </p:pic>
      <p:pic>
        <p:nvPicPr>
          <p:cNvPr id="7" name="Picture 82"/>
          <p:cNvPicPr>
            <a:picLocks noChangeAspect="1" noChangeArrowheads="1"/>
          </p:cNvPicPr>
          <p:nvPr/>
        </p:nvPicPr>
        <p:blipFill>
          <a:blip r:embed="rId5" cstate="print"/>
          <a:srcRect/>
          <a:stretch>
            <a:fillRect/>
          </a:stretch>
        </p:blipFill>
        <p:spPr bwMode="auto">
          <a:xfrm>
            <a:off x="2133600" y="3733800"/>
            <a:ext cx="1447800" cy="1143000"/>
          </a:xfrm>
          <a:prstGeom prst="rect">
            <a:avLst/>
          </a:prstGeom>
          <a:noFill/>
          <a:ln w="9525">
            <a:noFill/>
            <a:miter lim="800000"/>
            <a:headEnd/>
            <a:tailEnd/>
          </a:ln>
        </p:spPr>
      </p:pic>
      <p:pic>
        <p:nvPicPr>
          <p:cNvPr id="8" name="Picture 63"/>
          <p:cNvPicPr>
            <a:picLocks noChangeAspect="1" noChangeArrowheads="1"/>
          </p:cNvPicPr>
          <p:nvPr/>
        </p:nvPicPr>
        <p:blipFill>
          <a:blip r:embed="rId6" cstate="print"/>
          <a:srcRect/>
          <a:stretch>
            <a:fillRect/>
          </a:stretch>
        </p:blipFill>
        <p:spPr bwMode="auto">
          <a:xfrm>
            <a:off x="3048000" y="2286000"/>
            <a:ext cx="2438400" cy="1905000"/>
          </a:xfrm>
          <a:prstGeom prst="rect">
            <a:avLst/>
          </a:prstGeom>
          <a:noFill/>
          <a:ln w="9525">
            <a:noFill/>
            <a:miter lim="800000"/>
            <a:headEnd/>
            <a:tailEnd/>
          </a:ln>
        </p:spPr>
      </p:pic>
      <p:sp>
        <p:nvSpPr>
          <p:cNvPr id="9" name="TextBox 8"/>
          <p:cNvSpPr txBox="1"/>
          <p:nvPr/>
        </p:nvSpPr>
        <p:spPr>
          <a:xfrm>
            <a:off x="1524000" y="2590800"/>
            <a:ext cx="914401" cy="461665"/>
          </a:xfrm>
          <a:prstGeom prst="rect">
            <a:avLst/>
          </a:prstGeom>
          <a:noFill/>
        </p:spPr>
        <p:txBody>
          <a:bodyPr wrap="square" rtlCol="0">
            <a:spAutoFit/>
          </a:bodyPr>
          <a:lstStyle/>
          <a:p>
            <a:pPr algn="ctr"/>
            <a:r>
              <a:rPr lang="en-US" sz="2400" b="1" dirty="0" smtClean="0">
                <a:solidFill>
                  <a:schemeClr val="bg1"/>
                </a:solidFill>
              </a:rPr>
              <a:t>VDT</a:t>
            </a:r>
            <a:endParaRPr lang="en-US" sz="2400" b="1" dirty="0">
              <a:solidFill>
                <a:schemeClr val="bg1"/>
              </a:solidFill>
            </a:endParaRPr>
          </a:p>
        </p:txBody>
      </p:sp>
      <p:sp>
        <p:nvSpPr>
          <p:cNvPr id="10" name="TextBox 9"/>
          <p:cNvSpPr txBox="1"/>
          <p:nvPr/>
        </p:nvSpPr>
        <p:spPr>
          <a:xfrm>
            <a:off x="3352800" y="2590800"/>
            <a:ext cx="1143000" cy="523220"/>
          </a:xfrm>
          <a:prstGeom prst="rect">
            <a:avLst/>
          </a:prstGeom>
          <a:noFill/>
        </p:spPr>
        <p:txBody>
          <a:bodyPr wrap="square" rtlCol="0">
            <a:spAutoFit/>
          </a:bodyPr>
          <a:lstStyle/>
          <a:p>
            <a:pPr algn="ctr"/>
            <a:r>
              <a:rPr lang="en-US" sz="2800" b="1" dirty="0" smtClean="0"/>
              <a:t>ETM</a:t>
            </a:r>
            <a:endParaRPr lang="en-US" sz="2800" b="1" dirty="0"/>
          </a:p>
        </p:txBody>
      </p:sp>
      <p:sp>
        <p:nvSpPr>
          <p:cNvPr id="11" name="TextBox 10"/>
          <p:cNvSpPr txBox="1"/>
          <p:nvPr/>
        </p:nvSpPr>
        <p:spPr>
          <a:xfrm>
            <a:off x="2362200" y="3733800"/>
            <a:ext cx="1219200" cy="523220"/>
          </a:xfrm>
          <a:prstGeom prst="rect">
            <a:avLst/>
          </a:prstGeom>
          <a:noFill/>
        </p:spPr>
        <p:txBody>
          <a:bodyPr wrap="square" rtlCol="0">
            <a:spAutoFit/>
          </a:bodyPr>
          <a:lstStyle/>
          <a:p>
            <a:pPr algn="ctr"/>
            <a:r>
              <a:rPr lang="en-US" sz="2800" b="1" dirty="0" smtClean="0"/>
              <a:t>DCU</a:t>
            </a:r>
            <a:endParaRPr lang="en-US" sz="2800" b="1" dirty="0"/>
          </a:p>
        </p:txBody>
      </p:sp>
      <p:graphicFrame>
        <p:nvGraphicFramePr>
          <p:cNvPr id="2050" name="Object 2"/>
          <p:cNvGraphicFramePr>
            <a:graphicFrameLocks noChangeAspect="1"/>
          </p:cNvGraphicFramePr>
          <p:nvPr/>
        </p:nvGraphicFramePr>
        <p:xfrm>
          <a:off x="5715000" y="1600200"/>
          <a:ext cx="3124200" cy="3352800"/>
        </p:xfrm>
        <a:graphic>
          <a:graphicData uri="http://schemas.openxmlformats.org/presentationml/2006/ole">
            <p:oleObj spid="_x0000_s2050" name="Bitmap Image" r:id="rId7" imgW="6133333" imgH="6668431" progId="PBrush">
              <p:embed/>
            </p:oleObj>
          </a:graphicData>
        </a:graphic>
      </p:graphicFrame>
      <p:sp>
        <p:nvSpPr>
          <p:cNvPr id="13" name="TextBox 12"/>
          <p:cNvSpPr txBox="1"/>
          <p:nvPr/>
        </p:nvSpPr>
        <p:spPr>
          <a:xfrm>
            <a:off x="6400800" y="2895600"/>
            <a:ext cx="974947" cy="523220"/>
          </a:xfrm>
          <a:prstGeom prst="rect">
            <a:avLst/>
          </a:prstGeom>
          <a:noFill/>
        </p:spPr>
        <p:txBody>
          <a:bodyPr wrap="none" rtlCol="0">
            <a:spAutoFit/>
          </a:bodyPr>
          <a:lstStyle/>
          <a:p>
            <a:r>
              <a:rPr lang="en-US" sz="2800" b="1" dirty="0" smtClean="0">
                <a:solidFill>
                  <a:schemeClr val="bg1"/>
                </a:solidFill>
              </a:rPr>
              <a:t>VDET</a:t>
            </a:r>
            <a:endParaRPr lang="en-US" sz="2800" b="1" dirty="0">
              <a:solidFill>
                <a:schemeClr val="bg1"/>
              </a:solidFill>
            </a:endParaRPr>
          </a:p>
        </p:txBody>
      </p:sp>
      <p:sp>
        <p:nvSpPr>
          <p:cNvPr id="14" name="Rectangle 13"/>
          <p:cNvSpPr/>
          <p:nvPr/>
        </p:nvSpPr>
        <p:spPr>
          <a:xfrm>
            <a:off x="304800" y="4953000"/>
            <a:ext cx="2438400" cy="954107"/>
          </a:xfrm>
          <a:prstGeom prst="rect">
            <a:avLst/>
          </a:prstGeom>
        </p:spPr>
        <p:txBody>
          <a:bodyPr wrap="square">
            <a:spAutoFit/>
          </a:bodyPr>
          <a:lstStyle/>
          <a:p>
            <a:pPr algn="ctr"/>
            <a:r>
              <a:rPr lang="en-US" sz="1400" b="1" dirty="0" smtClean="0"/>
              <a:t>VDET ~ 90 watts</a:t>
            </a:r>
          </a:p>
          <a:p>
            <a:pPr algn="ctr"/>
            <a:r>
              <a:rPr lang="en-US" sz="1400" b="1" dirty="0" smtClean="0"/>
              <a:t>vs.. </a:t>
            </a:r>
          </a:p>
          <a:p>
            <a:pPr algn="ctr"/>
            <a:r>
              <a:rPr lang="en-US" sz="1400" b="1" dirty="0" smtClean="0"/>
              <a:t>VDT, ETM &amp; DCU</a:t>
            </a:r>
          </a:p>
          <a:p>
            <a:pPr algn="ctr"/>
            <a:r>
              <a:rPr lang="en-US" sz="1400" b="1" dirty="0" smtClean="0"/>
              <a:t>   ~ 200 watts</a:t>
            </a:r>
            <a:endParaRPr lang="en-US" sz="1400" b="1" dirty="0"/>
          </a:p>
        </p:txBody>
      </p:sp>
      <p:sp>
        <p:nvSpPr>
          <p:cNvPr id="15" name="Rectangle 14"/>
          <p:cNvSpPr/>
          <p:nvPr/>
        </p:nvSpPr>
        <p:spPr>
          <a:xfrm>
            <a:off x="2286000" y="4953000"/>
            <a:ext cx="2438400" cy="954107"/>
          </a:xfrm>
          <a:prstGeom prst="rect">
            <a:avLst/>
          </a:prstGeom>
        </p:spPr>
        <p:txBody>
          <a:bodyPr wrap="square">
            <a:spAutoFit/>
          </a:bodyPr>
          <a:lstStyle/>
          <a:p>
            <a:pPr algn="ctr"/>
            <a:r>
              <a:rPr lang="en-US" sz="1400" b="1" dirty="0" smtClean="0"/>
              <a:t>VDET ~ 573 cubic in</a:t>
            </a:r>
          </a:p>
          <a:p>
            <a:pPr algn="ctr"/>
            <a:r>
              <a:rPr lang="en-US" sz="1400" b="1" dirty="0" smtClean="0"/>
              <a:t>vs.. </a:t>
            </a:r>
          </a:p>
          <a:p>
            <a:pPr algn="ctr"/>
            <a:r>
              <a:rPr lang="en-US" sz="1400" b="1" dirty="0" smtClean="0"/>
              <a:t>VDT, ETM &amp; DCU</a:t>
            </a:r>
          </a:p>
          <a:p>
            <a:pPr algn="ctr"/>
            <a:r>
              <a:rPr lang="en-US" sz="1400" b="1" dirty="0" smtClean="0"/>
              <a:t>   ~ 2030 cubic in</a:t>
            </a:r>
            <a:endParaRPr lang="en-US" sz="1400" b="1" dirty="0"/>
          </a:p>
        </p:txBody>
      </p:sp>
      <p:sp>
        <p:nvSpPr>
          <p:cNvPr id="16" name="Text Box 18"/>
          <p:cNvSpPr txBox="1">
            <a:spLocks noChangeArrowheads="1"/>
          </p:cNvSpPr>
          <p:nvPr/>
        </p:nvSpPr>
        <p:spPr bwMode="auto">
          <a:xfrm>
            <a:off x="4267200" y="4953000"/>
            <a:ext cx="2209800" cy="954107"/>
          </a:xfrm>
          <a:prstGeom prst="rect">
            <a:avLst/>
          </a:prstGeom>
          <a:noFill/>
          <a:ln w="9525">
            <a:noFill/>
            <a:miter lim="800000"/>
            <a:headEnd/>
            <a:tailEnd/>
          </a:ln>
          <a:effectLst/>
        </p:spPr>
        <p:txBody>
          <a:bodyPr wrap="square">
            <a:spAutoFit/>
          </a:bodyPr>
          <a:lstStyle/>
          <a:p>
            <a:pPr algn="ctr"/>
            <a:r>
              <a:rPr lang="en-US" sz="1400" b="1" dirty="0"/>
              <a:t>VDET ~ 22 lbs</a:t>
            </a:r>
          </a:p>
          <a:p>
            <a:pPr algn="ctr"/>
            <a:r>
              <a:rPr lang="en-US" sz="1400" b="1" dirty="0"/>
              <a:t>vs... </a:t>
            </a:r>
          </a:p>
          <a:p>
            <a:pPr algn="ctr"/>
            <a:r>
              <a:rPr lang="en-US" sz="1400" b="1" dirty="0"/>
              <a:t>VDT, ETM &amp; DCU</a:t>
            </a:r>
          </a:p>
          <a:p>
            <a:pPr algn="ctr"/>
            <a:r>
              <a:rPr lang="en-US" sz="1400" b="1" dirty="0"/>
              <a:t>   ~ 45 lbs</a:t>
            </a:r>
          </a:p>
        </p:txBody>
      </p:sp>
      <p:sp>
        <p:nvSpPr>
          <p:cNvPr id="17" name="Text Box 15"/>
          <p:cNvSpPr txBox="1">
            <a:spLocks noChangeArrowheads="1"/>
          </p:cNvSpPr>
          <p:nvPr/>
        </p:nvSpPr>
        <p:spPr bwMode="auto">
          <a:xfrm>
            <a:off x="6172200" y="4953000"/>
            <a:ext cx="2286000" cy="954107"/>
          </a:xfrm>
          <a:prstGeom prst="rect">
            <a:avLst/>
          </a:prstGeom>
          <a:noFill/>
          <a:ln w="9525">
            <a:noFill/>
            <a:miter lim="800000"/>
            <a:headEnd/>
            <a:tailEnd/>
          </a:ln>
          <a:effectLst/>
        </p:spPr>
        <p:txBody>
          <a:bodyPr wrap="square">
            <a:spAutoFit/>
          </a:bodyPr>
          <a:lstStyle/>
          <a:p>
            <a:pPr algn="ctr"/>
            <a:r>
              <a:rPr lang="en-US" sz="1400" b="1" dirty="0"/>
              <a:t>VDET ~ $21,000</a:t>
            </a:r>
          </a:p>
          <a:p>
            <a:pPr algn="ctr"/>
            <a:r>
              <a:rPr lang="en-US" sz="1400" b="1" dirty="0"/>
              <a:t>        vs.. </a:t>
            </a:r>
          </a:p>
          <a:p>
            <a:pPr algn="ctr"/>
            <a:r>
              <a:rPr lang="en-US" sz="1400" b="1" dirty="0"/>
              <a:t>VDT, ETM &amp; DCU</a:t>
            </a:r>
          </a:p>
          <a:p>
            <a:pPr algn="ctr"/>
            <a:r>
              <a:rPr lang="en-US" sz="1400" b="1" dirty="0"/>
              <a:t>   ~ $43, 000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sz="quarter"/>
          </p:nvPr>
        </p:nvSpPr>
        <p:spPr>
          <a:xfrm>
            <a:off x="457200" y="0"/>
            <a:ext cx="8229600" cy="1143000"/>
          </a:xfrm>
        </p:spPr>
        <p:txBody>
          <a:bodyPr>
            <a:normAutofit/>
          </a:bodyPr>
          <a:lstStyle/>
          <a:p>
            <a:r>
              <a:rPr lang="en-US" b="1" u="sng" dirty="0" smtClean="0"/>
              <a:t>Miles XXI/Delta Kits</a:t>
            </a:r>
            <a:endParaRPr lang="en-US" b="1" u="sng" dirty="0"/>
          </a:p>
        </p:txBody>
      </p:sp>
      <p:pic>
        <p:nvPicPr>
          <p:cNvPr id="4105" name="Picture 9" descr="MILES XXI"/>
          <p:cNvPicPr>
            <a:picLocks noGrp="1" noChangeAspect="1" noChangeArrowheads="1"/>
          </p:cNvPicPr>
          <p:nvPr>
            <p:ph sz="quarter" idx="1"/>
          </p:nvPr>
        </p:nvPicPr>
        <p:blipFill>
          <a:blip r:embed="rId2" cstate="print"/>
          <a:srcRect/>
          <a:stretch>
            <a:fillRect/>
          </a:stretch>
        </p:blipFill>
        <p:spPr>
          <a:xfrm>
            <a:off x="1066800" y="1143000"/>
            <a:ext cx="2743200" cy="1676400"/>
          </a:xfrm>
          <a:noFill/>
          <a:ln>
            <a:noFill/>
          </a:ln>
        </p:spPr>
      </p:pic>
      <p:pic>
        <p:nvPicPr>
          <p:cNvPr id="7" name="Picture 6" descr="TCM SBCT.jpg"/>
          <p:cNvPicPr>
            <a:picLocks noChangeAspect="1"/>
          </p:cNvPicPr>
          <p:nvPr/>
        </p:nvPicPr>
        <p:blipFill>
          <a:blip r:embed="rId3" cstate="print"/>
          <a:stretch>
            <a:fillRect/>
          </a:stretch>
        </p:blipFill>
        <p:spPr>
          <a:xfrm>
            <a:off x="0" y="0"/>
            <a:ext cx="1371600" cy="994410"/>
          </a:xfrm>
          <a:prstGeom prst="rect">
            <a:avLst/>
          </a:prstGeom>
        </p:spPr>
      </p:pic>
      <p:pic>
        <p:nvPicPr>
          <p:cNvPr id="8" name="Picture 7" descr="TCM SBCT.jpg"/>
          <p:cNvPicPr>
            <a:picLocks noChangeAspect="1"/>
          </p:cNvPicPr>
          <p:nvPr/>
        </p:nvPicPr>
        <p:blipFill>
          <a:blip r:embed="rId3" cstate="print"/>
          <a:stretch>
            <a:fillRect/>
          </a:stretch>
        </p:blipFill>
        <p:spPr>
          <a:xfrm>
            <a:off x="7772400" y="0"/>
            <a:ext cx="1371600" cy="994410"/>
          </a:xfrm>
          <a:prstGeom prst="rect">
            <a:avLst/>
          </a:prstGeom>
        </p:spPr>
      </p:pic>
      <p:sp>
        <p:nvSpPr>
          <p:cNvPr id="12" name="Rectangle 11"/>
          <p:cNvSpPr/>
          <p:nvPr/>
        </p:nvSpPr>
        <p:spPr>
          <a:xfrm>
            <a:off x="4495800" y="1219200"/>
            <a:ext cx="4267200" cy="1938992"/>
          </a:xfrm>
          <a:prstGeom prst="rect">
            <a:avLst/>
          </a:prstGeom>
        </p:spPr>
        <p:txBody>
          <a:bodyPr wrap="square">
            <a:spAutoFit/>
          </a:bodyPr>
          <a:lstStyle/>
          <a:p>
            <a:r>
              <a:rPr lang="en-US" sz="1200" b="1" dirty="0" smtClean="0"/>
              <a:t>Purpose of Trainer: </a:t>
            </a:r>
          </a:p>
          <a:p>
            <a:r>
              <a:rPr lang="en-US" sz="1200" dirty="0" smtClean="0"/>
              <a:t>This device is a component of the Multiple Integrated Laser Engagement System (MILES). MILES XXI is a family of training systems, accurately, and in real time, simulates the effect of direct and indirect fire (artillery, nuclear, or chemical weapons, and mines) as they would affect a vehicle/soldier in combat. This permits realistic combat training without the hazards of live ammunition. MILES XXI provides the capability for two-sided, real-time tactical engagement at unit sizes up to battalion and for realistic casualty assessments.  </a:t>
            </a:r>
            <a:endParaRPr lang="en-US" sz="1200" dirty="0"/>
          </a:p>
        </p:txBody>
      </p:sp>
      <p:sp>
        <p:nvSpPr>
          <p:cNvPr id="13" name="Rectangle 12"/>
          <p:cNvSpPr/>
          <p:nvPr/>
        </p:nvSpPr>
        <p:spPr>
          <a:xfrm>
            <a:off x="4495800" y="3352800"/>
            <a:ext cx="4114800" cy="3046988"/>
          </a:xfrm>
          <a:prstGeom prst="rect">
            <a:avLst/>
          </a:prstGeom>
        </p:spPr>
        <p:txBody>
          <a:bodyPr wrap="square">
            <a:spAutoFit/>
          </a:bodyPr>
          <a:lstStyle/>
          <a:p>
            <a:r>
              <a:rPr lang="en-US" sz="1200" b="1" dirty="0" smtClean="0"/>
              <a:t>Physical Information: </a:t>
            </a:r>
          </a:p>
          <a:p>
            <a:r>
              <a:rPr lang="en-US" sz="1200" dirty="0" smtClean="0"/>
              <a:t>The STRYKER Vehicle System Tactical Engagement Simulator System is equipped with a laser transmitter that is fired using normal operating procedures. Special detector belts on the vehicle’s exterior sense opposing forces fire. The STRYKER MILES XXI kit consists of 2 transit cases, one is a common kit and the second is a Delta Kit for the different variants of the STRYKER. All will require the common kit and then the Delta kit that supports that variant. The different variants of STRYKER are, Infantry Carrier Vehicle (ICV), Command Vehicle (CV), Fire Support Vehicle (FSV), Reconnaissance Vehicle (RV), Mortar Carrier (MC), Medical Vehicle (MEV), Engineer Support Vehicle (ESV), Anti Tank Guided Missile Vehicle (ATGM), and the Nuclear Biological Chemical Reconnaissance Vehicle (NBCRV). There are 5 different Delta Kits and they support (ICV,CV,FSV,RV), (MC and MEV), (ESV), (ATGM), and (NBCRV). </a:t>
            </a:r>
            <a:endParaRPr lang="en-US" sz="1200" dirty="0"/>
          </a:p>
        </p:txBody>
      </p:sp>
      <p:pic>
        <p:nvPicPr>
          <p:cNvPr id="36866" name="Picture 2"/>
          <p:cNvPicPr>
            <a:picLocks noChangeAspect="1" noChangeArrowheads="1"/>
          </p:cNvPicPr>
          <p:nvPr/>
        </p:nvPicPr>
        <p:blipFill>
          <a:blip r:embed="rId4" cstate="print"/>
          <a:srcRect/>
          <a:stretch>
            <a:fillRect/>
          </a:stretch>
        </p:blipFill>
        <p:spPr bwMode="auto">
          <a:xfrm>
            <a:off x="304800" y="2971800"/>
            <a:ext cx="2057400" cy="1752600"/>
          </a:xfrm>
          <a:prstGeom prst="rect">
            <a:avLst/>
          </a:prstGeom>
          <a:noFill/>
          <a:ln w="9525">
            <a:noFill/>
            <a:miter lim="800000"/>
            <a:headEnd/>
            <a:tailEnd/>
          </a:ln>
        </p:spPr>
      </p:pic>
      <p:pic>
        <p:nvPicPr>
          <p:cNvPr id="36867" name="Picture 3"/>
          <p:cNvPicPr>
            <a:picLocks noChangeAspect="1" noChangeArrowheads="1"/>
          </p:cNvPicPr>
          <p:nvPr/>
        </p:nvPicPr>
        <p:blipFill>
          <a:blip r:embed="rId5" cstate="print"/>
          <a:srcRect/>
          <a:stretch>
            <a:fillRect/>
          </a:stretch>
        </p:blipFill>
        <p:spPr bwMode="auto">
          <a:xfrm>
            <a:off x="2514600" y="2971800"/>
            <a:ext cx="1905000" cy="1752600"/>
          </a:xfrm>
          <a:prstGeom prst="rect">
            <a:avLst/>
          </a:prstGeom>
          <a:noFill/>
          <a:ln w="9525">
            <a:noFill/>
            <a:miter lim="800000"/>
            <a:headEnd/>
            <a:tailEnd/>
          </a:ln>
        </p:spPr>
      </p:pic>
      <p:pic>
        <p:nvPicPr>
          <p:cNvPr id="36868" name="Picture 4"/>
          <p:cNvPicPr>
            <a:picLocks noChangeAspect="1" noChangeArrowheads="1"/>
          </p:cNvPicPr>
          <p:nvPr/>
        </p:nvPicPr>
        <p:blipFill>
          <a:blip r:embed="rId6" cstate="print"/>
          <a:srcRect/>
          <a:stretch>
            <a:fillRect/>
          </a:stretch>
        </p:blipFill>
        <p:spPr bwMode="auto">
          <a:xfrm>
            <a:off x="1447800" y="4800600"/>
            <a:ext cx="2057400" cy="1828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b="1" u="sng" dirty="0" smtClean="0"/>
              <a:t>TADSS Glossary</a:t>
            </a:r>
            <a:endParaRPr lang="en-US" b="1" u="sng" dirty="0"/>
          </a:p>
        </p:txBody>
      </p:sp>
      <p:sp>
        <p:nvSpPr>
          <p:cNvPr id="3" name="Content Placeholder 2"/>
          <p:cNvSpPr>
            <a:spLocks noGrp="1"/>
          </p:cNvSpPr>
          <p:nvPr>
            <p:ph idx="1"/>
          </p:nvPr>
        </p:nvSpPr>
        <p:spPr>
          <a:xfrm>
            <a:off x="457200" y="1066800"/>
            <a:ext cx="8229600" cy="5410200"/>
          </a:xfrm>
        </p:spPr>
        <p:txBody>
          <a:bodyPr>
            <a:noAutofit/>
          </a:bodyPr>
          <a:lstStyle/>
          <a:p>
            <a:r>
              <a:rPr lang="en-US" sz="1200" b="1" dirty="0" smtClean="0">
                <a:latin typeface="Calibri" pitchFamily="34" charset="0"/>
              </a:rPr>
              <a:t>MK19</a:t>
            </a:r>
            <a:r>
              <a:rPr lang="en-US" sz="1200" dirty="0" smtClean="0">
                <a:latin typeface="Calibri" pitchFamily="34" charset="0"/>
              </a:rPr>
              <a:t> = Grenade Machine-gun Tactical Engagement Simulation</a:t>
            </a:r>
          </a:p>
          <a:p>
            <a:r>
              <a:rPr lang="en-US" sz="1200" b="1" dirty="0" smtClean="0">
                <a:latin typeface="Calibri" pitchFamily="34" charset="0"/>
              </a:rPr>
              <a:t>CDT/SV</a:t>
            </a:r>
            <a:r>
              <a:rPr lang="en-US" sz="1200" dirty="0" smtClean="0">
                <a:latin typeface="Calibri" pitchFamily="34" charset="0"/>
              </a:rPr>
              <a:t>= Common Driver’s Trainer Simulator-STRYKER Version, 1ea in PA is a mobile system</a:t>
            </a:r>
          </a:p>
          <a:p>
            <a:r>
              <a:rPr lang="en-US" sz="1200" b="1" dirty="0" smtClean="0">
                <a:latin typeface="Calibri" pitchFamily="34" charset="0"/>
              </a:rPr>
              <a:t>BST</a:t>
            </a:r>
            <a:r>
              <a:rPr lang="en-US" sz="1200" dirty="0" smtClean="0">
                <a:latin typeface="Calibri" pitchFamily="34" charset="0"/>
              </a:rPr>
              <a:t> = Basic Skills Trainer for ATGM, BOI 4 per SBCT  </a:t>
            </a:r>
          </a:p>
          <a:p>
            <a:r>
              <a:rPr lang="en-US" sz="1200" b="1" dirty="0" smtClean="0">
                <a:latin typeface="Calibri" pitchFamily="34" charset="0"/>
              </a:rPr>
              <a:t>STS = </a:t>
            </a:r>
            <a:r>
              <a:rPr lang="en-US" sz="1200" dirty="0" smtClean="0">
                <a:latin typeface="Calibri" pitchFamily="34" charset="0"/>
              </a:rPr>
              <a:t>Stryker TOW Simulator (</a:t>
            </a:r>
            <a:r>
              <a:rPr lang="en-US" sz="1200" u="sng" dirty="0" smtClean="0">
                <a:latin typeface="Calibri" pitchFamily="34" charset="0"/>
              </a:rPr>
              <a:t>Use to be FTT</a:t>
            </a:r>
            <a:r>
              <a:rPr lang="en-US" sz="1200" dirty="0" smtClean="0">
                <a:latin typeface="Calibri" pitchFamily="34" charset="0"/>
              </a:rPr>
              <a:t>)  The original requirement was 100. </a:t>
            </a:r>
            <a:r>
              <a:rPr lang="en-US" sz="1200" b="1" dirty="0" smtClean="0">
                <a:latin typeface="Calibri" pitchFamily="34" charset="0"/>
              </a:rPr>
              <a:t> </a:t>
            </a:r>
            <a:endParaRPr lang="en-US" sz="1200" dirty="0" smtClean="0">
              <a:latin typeface="Calibri" pitchFamily="34" charset="0"/>
            </a:endParaRPr>
          </a:p>
          <a:p>
            <a:r>
              <a:rPr lang="en-US" sz="1200" b="1" dirty="0" smtClean="0">
                <a:latin typeface="Calibri" pitchFamily="34" charset="0"/>
              </a:rPr>
              <a:t>TESS</a:t>
            </a:r>
            <a:r>
              <a:rPr lang="en-US" sz="1200" dirty="0" smtClean="0">
                <a:latin typeface="Calibri" pitchFamily="34" charset="0"/>
              </a:rPr>
              <a:t> = Tactical Engagement Simulation System(includes: TES, MGSS, TSV, In Bore).</a:t>
            </a:r>
          </a:p>
          <a:p>
            <a:r>
              <a:rPr lang="en-US" sz="1200" b="1" dirty="0" smtClean="0">
                <a:latin typeface="Calibri" pitchFamily="34" charset="0"/>
              </a:rPr>
              <a:t>MGSS </a:t>
            </a:r>
            <a:r>
              <a:rPr lang="en-US" sz="1200" dirty="0" smtClean="0">
                <a:latin typeface="Calibri" pitchFamily="34" charset="0"/>
              </a:rPr>
              <a:t>= Main Gun Signature Simulator (HUFMAN)</a:t>
            </a:r>
          </a:p>
          <a:p>
            <a:r>
              <a:rPr lang="en-US" sz="1200" b="1" dirty="0" smtClean="0">
                <a:latin typeface="Calibri" pitchFamily="34" charset="0"/>
              </a:rPr>
              <a:t>TSV</a:t>
            </a:r>
            <a:r>
              <a:rPr lang="en-US" sz="1200" dirty="0" smtClean="0">
                <a:latin typeface="Calibri" pitchFamily="34" charset="0"/>
              </a:rPr>
              <a:t> = Through-Sight Video</a:t>
            </a:r>
          </a:p>
          <a:p>
            <a:r>
              <a:rPr lang="en-US" sz="1200" b="1" dirty="0" smtClean="0">
                <a:latin typeface="Calibri" pitchFamily="34" charset="0"/>
              </a:rPr>
              <a:t>In Bore </a:t>
            </a:r>
            <a:r>
              <a:rPr lang="en-US" sz="1200" dirty="0" smtClean="0">
                <a:latin typeface="Calibri" pitchFamily="34" charset="0"/>
              </a:rPr>
              <a:t>= Additional capability to allow crew to fire sub-caliber gunnery tables</a:t>
            </a:r>
            <a:endParaRPr lang="en-US" sz="1200" b="1" dirty="0" smtClean="0">
              <a:latin typeface="Calibri" pitchFamily="34" charset="0"/>
            </a:endParaRPr>
          </a:p>
          <a:p>
            <a:r>
              <a:rPr lang="en-US" sz="1200" b="1" dirty="0" smtClean="0">
                <a:latin typeface="Calibri" pitchFamily="34" charset="0"/>
              </a:rPr>
              <a:t>AGTS</a:t>
            </a:r>
            <a:r>
              <a:rPr lang="en-US" sz="1200" dirty="0" smtClean="0">
                <a:latin typeface="Calibri" pitchFamily="34" charset="0"/>
              </a:rPr>
              <a:t> = Advanced Gunnery Training System (COFT-like crew / </a:t>
            </a:r>
            <a:r>
              <a:rPr lang="en-US" sz="1200" dirty="0" err="1" smtClean="0">
                <a:latin typeface="Calibri" pitchFamily="34" charset="0"/>
              </a:rPr>
              <a:t>Plt</a:t>
            </a:r>
            <a:r>
              <a:rPr lang="en-US" sz="1200" dirty="0" smtClean="0">
                <a:latin typeface="Calibri" pitchFamily="34" charset="0"/>
              </a:rPr>
              <a:t> virtual trainer)</a:t>
            </a:r>
          </a:p>
          <a:p>
            <a:r>
              <a:rPr lang="en-US" sz="1200" b="1" dirty="0" smtClean="0">
                <a:latin typeface="Calibri" pitchFamily="34" charset="0"/>
              </a:rPr>
              <a:t>Inert</a:t>
            </a:r>
            <a:r>
              <a:rPr lang="en-US" sz="1200" dirty="0" smtClean="0">
                <a:latin typeface="Calibri" pitchFamily="34" charset="0"/>
              </a:rPr>
              <a:t> = 105mm practice rounds for crew load/transfer training (PM MAS funded)</a:t>
            </a:r>
          </a:p>
          <a:p>
            <a:r>
              <a:rPr lang="en-US" sz="1200" b="1" dirty="0" smtClean="0">
                <a:latin typeface="Calibri" pitchFamily="34" charset="0"/>
              </a:rPr>
              <a:t>IDAGTS </a:t>
            </a:r>
            <a:r>
              <a:rPr lang="en-US" sz="1200" dirty="0" smtClean="0">
                <a:latin typeface="Calibri" pitchFamily="34" charset="0"/>
              </a:rPr>
              <a:t>= Interim Deployable Advanced Gunnery Training System</a:t>
            </a:r>
          </a:p>
          <a:p>
            <a:r>
              <a:rPr lang="en-US" sz="1200" b="1" dirty="0" smtClean="0">
                <a:latin typeface="Calibri" pitchFamily="34" charset="0"/>
              </a:rPr>
              <a:t>VCT</a:t>
            </a:r>
            <a:r>
              <a:rPr lang="en-US" sz="1200" dirty="0" smtClean="0">
                <a:latin typeface="Calibri" pitchFamily="34" charset="0"/>
              </a:rPr>
              <a:t> = NBCRV Virtual Crew Trainer CBRNE replicator; qty does NOT include 2ea for Redstone for further development/testing) * JPM plans to provide 1 per SBCT (</a:t>
            </a:r>
            <a:r>
              <a:rPr lang="en-US" sz="1200" u="sng" dirty="0" smtClean="0">
                <a:latin typeface="Calibri" pitchFamily="34" charset="0"/>
              </a:rPr>
              <a:t>Use to be MIW</a:t>
            </a:r>
            <a:r>
              <a:rPr lang="en-US" sz="1200" dirty="0" smtClean="0">
                <a:latin typeface="Calibri" pitchFamily="34" charset="0"/>
              </a:rPr>
              <a:t>) The original requirement was 143. </a:t>
            </a:r>
          </a:p>
          <a:p>
            <a:r>
              <a:rPr lang="en-US" sz="1200" b="1" dirty="0" smtClean="0">
                <a:latin typeface="Calibri" pitchFamily="34" charset="0"/>
              </a:rPr>
              <a:t>MTS</a:t>
            </a:r>
            <a:r>
              <a:rPr lang="en-US" sz="1200" dirty="0" smtClean="0">
                <a:latin typeface="Calibri" pitchFamily="34" charset="0"/>
              </a:rPr>
              <a:t> = Maintenance Training Systems</a:t>
            </a:r>
          </a:p>
          <a:p>
            <a:r>
              <a:rPr lang="en-US" sz="1200" b="1" dirty="0" smtClean="0">
                <a:latin typeface="Calibri" pitchFamily="34" charset="0"/>
              </a:rPr>
              <a:t>DTT</a:t>
            </a:r>
            <a:r>
              <a:rPr lang="en-US" sz="1200" dirty="0" smtClean="0">
                <a:latin typeface="Calibri" pitchFamily="34" charset="0"/>
              </a:rPr>
              <a:t> = Diagnostic Task Trainer (Desk-top), qty is number of student stations for 91S MOS (40 ea) &amp; 6 for MGS Master Gunner Training </a:t>
            </a:r>
          </a:p>
          <a:p>
            <a:r>
              <a:rPr lang="en-US" sz="1200" b="1" dirty="0" smtClean="0">
                <a:latin typeface="Calibri" pitchFamily="34" charset="0"/>
              </a:rPr>
              <a:t>PTT</a:t>
            </a:r>
            <a:r>
              <a:rPr lang="en-US" sz="1200" dirty="0" smtClean="0">
                <a:latin typeface="Calibri" pitchFamily="34" charset="0"/>
              </a:rPr>
              <a:t> = Part task trainers (5 Power pack, 1 brake, 1 suspension, 5 ATGM, 5 MC, 4 RWS and 1 driveline)</a:t>
            </a:r>
          </a:p>
          <a:p>
            <a:r>
              <a:rPr lang="en-US" sz="1200" b="1" dirty="0" smtClean="0">
                <a:latin typeface="Calibri" pitchFamily="34" charset="0"/>
              </a:rPr>
              <a:t>HOT</a:t>
            </a:r>
            <a:r>
              <a:rPr lang="en-US" sz="1200" dirty="0" smtClean="0">
                <a:latin typeface="Calibri" pitchFamily="34" charset="0"/>
              </a:rPr>
              <a:t> = Hands on trainers (5 Hull, 1 RWS, 5 MGS Turret/AHS)</a:t>
            </a:r>
          </a:p>
          <a:p>
            <a:r>
              <a:rPr lang="en-US" sz="1200" b="1" dirty="0" smtClean="0">
                <a:latin typeface="Calibri" pitchFamily="34" charset="0"/>
              </a:rPr>
              <a:t>RCTD = **MEV Rear Cabin</a:t>
            </a:r>
            <a:r>
              <a:rPr lang="en-US" sz="1200" dirty="0" smtClean="0">
                <a:latin typeface="Calibri" pitchFamily="34" charset="0"/>
              </a:rPr>
              <a:t>, ~Jan 04 decision was made to allocate 2 MEVs to AMEDD, more cost effective</a:t>
            </a:r>
          </a:p>
          <a:p>
            <a:r>
              <a:rPr lang="en-US" sz="1200" b="1" dirty="0" smtClean="0">
                <a:latin typeface="Calibri" pitchFamily="34" charset="0"/>
              </a:rPr>
              <a:t>VIIP</a:t>
            </a:r>
            <a:r>
              <a:rPr lang="en-US" sz="1200" dirty="0" smtClean="0">
                <a:latin typeface="Calibri" pitchFamily="34" charset="0"/>
              </a:rPr>
              <a:t> = Vehicle instrumentation interface package, for CTC data collection</a:t>
            </a:r>
          </a:p>
          <a:p>
            <a:r>
              <a:rPr lang="en-US" sz="1200" b="1" dirty="0" smtClean="0">
                <a:latin typeface="Calibri" pitchFamily="34" charset="0"/>
              </a:rPr>
              <a:t>TVS </a:t>
            </a:r>
            <a:r>
              <a:rPr lang="en-US" sz="1200" dirty="0" smtClean="0">
                <a:latin typeface="Calibri" pitchFamily="34" charset="0"/>
              </a:rPr>
              <a:t>= Tactical Vehicle System : Wireless MILES systems that can interface with CTC’s and Home station Instrumentation Training Systems (HITS)</a:t>
            </a:r>
          </a:p>
          <a:p>
            <a:r>
              <a:rPr lang="en-US" sz="1200" b="1" dirty="0" smtClean="0">
                <a:latin typeface="Calibri" pitchFamily="34" charset="0"/>
              </a:rPr>
              <a:t>VDT/ETM </a:t>
            </a:r>
            <a:r>
              <a:rPr lang="en-US" sz="1200" dirty="0" smtClean="0">
                <a:latin typeface="Calibri" pitchFamily="34" charset="0"/>
              </a:rPr>
              <a:t> = Video Display Terminal/Electronic Training Module</a:t>
            </a:r>
          </a:p>
          <a:p>
            <a:r>
              <a:rPr lang="en-US" sz="1200" b="1" dirty="0" smtClean="0">
                <a:latin typeface="Calibri" pitchFamily="34" charset="0"/>
              </a:rPr>
              <a:t>VDET </a:t>
            </a:r>
            <a:r>
              <a:rPr lang="en-US" sz="1200" dirty="0" smtClean="0">
                <a:latin typeface="Calibri" pitchFamily="34" charset="0"/>
              </a:rPr>
              <a:t>= Video Display Electronic Terminal</a:t>
            </a:r>
            <a:endParaRPr lang="en-US" sz="1200" b="1" dirty="0" smtClean="0">
              <a:latin typeface="Calibri" pitchFamily="34" charset="0"/>
            </a:endParaRPr>
          </a:p>
          <a:p>
            <a:endParaRPr lang="en-US" sz="1200" dirty="0" smtClean="0">
              <a:latin typeface="Calibri" pitchFamily="34" charset="0"/>
            </a:endParaRPr>
          </a:p>
        </p:txBody>
      </p:sp>
      <p:pic>
        <p:nvPicPr>
          <p:cNvPr id="4" name="Picture 3" descr="TCM SBCT.jpg"/>
          <p:cNvPicPr>
            <a:picLocks noChangeAspect="1"/>
          </p:cNvPicPr>
          <p:nvPr/>
        </p:nvPicPr>
        <p:blipFill>
          <a:blip r:embed="rId2" cstate="print"/>
          <a:stretch>
            <a:fillRect/>
          </a:stretch>
        </p:blipFill>
        <p:spPr>
          <a:xfrm>
            <a:off x="0" y="0"/>
            <a:ext cx="1371600" cy="994410"/>
          </a:xfrm>
          <a:prstGeom prst="rect">
            <a:avLst/>
          </a:prstGeom>
        </p:spPr>
      </p:pic>
      <p:pic>
        <p:nvPicPr>
          <p:cNvPr id="5" name="Picture 4" descr="TCM SBCT.jpg"/>
          <p:cNvPicPr>
            <a:picLocks noChangeAspect="1"/>
          </p:cNvPicPr>
          <p:nvPr/>
        </p:nvPicPr>
        <p:blipFill>
          <a:blip r:embed="rId2" cstate="print"/>
          <a:stretch>
            <a:fillRect/>
          </a:stretch>
        </p:blipFill>
        <p:spPr>
          <a:xfrm>
            <a:off x="7772400" y="0"/>
            <a:ext cx="1371600" cy="9944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sz="quarter"/>
          </p:nvPr>
        </p:nvSpPr>
        <p:spPr>
          <a:xfrm>
            <a:off x="457200" y="0"/>
            <a:ext cx="8229600" cy="1143000"/>
          </a:xfrm>
        </p:spPr>
        <p:txBody>
          <a:bodyPr>
            <a:noAutofit/>
          </a:bodyPr>
          <a:lstStyle/>
          <a:p>
            <a:r>
              <a:rPr lang="en-US" sz="3600" b="1" u="sng" dirty="0" smtClean="0"/>
              <a:t>MK19 </a:t>
            </a:r>
            <a:br>
              <a:rPr lang="en-US" sz="3600" b="1" u="sng" dirty="0" smtClean="0"/>
            </a:br>
            <a:r>
              <a:rPr lang="en-US" sz="3600" b="1" u="sng" dirty="0" smtClean="0"/>
              <a:t>Simulation Player Unit</a:t>
            </a:r>
            <a:endParaRPr lang="en-US" sz="3600" b="1" u="sng" dirty="0"/>
          </a:p>
        </p:txBody>
      </p:sp>
      <p:pic>
        <p:nvPicPr>
          <p:cNvPr id="15367" name="Picture 7" descr="MK19 TES"/>
          <p:cNvPicPr>
            <a:picLocks noGrp="1" noChangeAspect="1" noChangeArrowheads="1"/>
          </p:cNvPicPr>
          <p:nvPr>
            <p:ph sz="quarter" idx="1"/>
          </p:nvPr>
        </p:nvPicPr>
        <p:blipFill>
          <a:blip r:embed="rId2" cstate="print"/>
          <a:srcRect/>
          <a:stretch>
            <a:fillRect/>
          </a:stretch>
        </p:blipFill>
        <p:spPr>
          <a:xfrm>
            <a:off x="990600" y="1600200"/>
            <a:ext cx="2819400" cy="1828800"/>
          </a:xfrm>
          <a:noFill/>
          <a:ln/>
        </p:spPr>
      </p:pic>
      <p:pic>
        <p:nvPicPr>
          <p:cNvPr id="8" name="Picture 7" descr="TCM SBCT.jpg"/>
          <p:cNvPicPr>
            <a:picLocks noChangeAspect="1"/>
          </p:cNvPicPr>
          <p:nvPr/>
        </p:nvPicPr>
        <p:blipFill>
          <a:blip r:embed="rId3" cstate="print"/>
          <a:stretch>
            <a:fillRect/>
          </a:stretch>
        </p:blipFill>
        <p:spPr>
          <a:xfrm>
            <a:off x="0" y="0"/>
            <a:ext cx="1371600" cy="994410"/>
          </a:xfrm>
          <a:prstGeom prst="rect">
            <a:avLst/>
          </a:prstGeom>
        </p:spPr>
      </p:pic>
      <p:pic>
        <p:nvPicPr>
          <p:cNvPr id="9" name="Picture 8" descr="TCM SBCT.jpg"/>
          <p:cNvPicPr>
            <a:picLocks noChangeAspect="1"/>
          </p:cNvPicPr>
          <p:nvPr/>
        </p:nvPicPr>
        <p:blipFill>
          <a:blip r:embed="rId3" cstate="print"/>
          <a:stretch>
            <a:fillRect/>
          </a:stretch>
        </p:blipFill>
        <p:spPr>
          <a:xfrm>
            <a:off x="7772400" y="0"/>
            <a:ext cx="1371600" cy="994410"/>
          </a:xfrm>
          <a:prstGeom prst="rect">
            <a:avLst/>
          </a:prstGeom>
        </p:spPr>
      </p:pic>
      <p:pic>
        <p:nvPicPr>
          <p:cNvPr id="43010" name="Picture 2"/>
          <p:cNvPicPr>
            <a:picLocks noChangeAspect="1" noChangeArrowheads="1"/>
          </p:cNvPicPr>
          <p:nvPr/>
        </p:nvPicPr>
        <p:blipFill>
          <a:blip r:embed="rId4" cstate="print"/>
          <a:srcRect/>
          <a:stretch>
            <a:fillRect/>
          </a:stretch>
        </p:blipFill>
        <p:spPr bwMode="auto">
          <a:xfrm>
            <a:off x="228600" y="3733800"/>
            <a:ext cx="4267200" cy="2809875"/>
          </a:xfrm>
          <a:prstGeom prst="rect">
            <a:avLst/>
          </a:prstGeom>
          <a:noFill/>
          <a:ln w="9525">
            <a:noFill/>
            <a:miter lim="800000"/>
            <a:headEnd/>
            <a:tailEnd/>
          </a:ln>
        </p:spPr>
      </p:pic>
      <p:sp>
        <p:nvSpPr>
          <p:cNvPr id="13" name="Rectangle 12"/>
          <p:cNvSpPr/>
          <p:nvPr/>
        </p:nvSpPr>
        <p:spPr>
          <a:xfrm>
            <a:off x="4648200" y="1524001"/>
            <a:ext cx="4191000" cy="7602081"/>
          </a:xfrm>
          <a:prstGeom prst="rect">
            <a:avLst/>
          </a:prstGeom>
        </p:spPr>
        <p:txBody>
          <a:bodyPr wrap="square">
            <a:spAutoFit/>
          </a:bodyPr>
          <a:lstStyle/>
          <a:p>
            <a:r>
              <a:rPr lang="en-US" sz="1300" b="1" dirty="0" smtClean="0"/>
              <a:t>Purpose of Trainer: </a:t>
            </a:r>
          </a:p>
          <a:p>
            <a:r>
              <a:rPr lang="en-US" sz="1300" dirty="0" smtClean="0"/>
              <a:t>The MK-19 Simulation Player Unit system supports realistic combat training exercises without using live ammunition. It provides a common approach for the Stryker Remote Weapon Station, M113 pintle mount, AAV, HMMWV and ground mount. The MK-19 SPU system consists of a Laser Module, Operator Module, Audio Cue Device (ACD), and Trigger Assembly. The MK-19 Simulation Player Unit incorporates a modular design resulting in an interoperable solution simulating the firing and actual effects of a MK-19 in a MILES environment. </a:t>
            </a:r>
          </a:p>
          <a:p>
            <a:endParaRPr lang="en-US" sz="13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p:txBody>
      </p:sp>
      <p:sp>
        <p:nvSpPr>
          <p:cNvPr id="15" name="Rectangle 14"/>
          <p:cNvSpPr/>
          <p:nvPr/>
        </p:nvSpPr>
        <p:spPr>
          <a:xfrm>
            <a:off x="4648200" y="3810000"/>
            <a:ext cx="3962400" cy="3785652"/>
          </a:xfrm>
          <a:prstGeom prst="rect">
            <a:avLst/>
          </a:prstGeom>
        </p:spPr>
        <p:txBody>
          <a:bodyPr wrap="square">
            <a:spAutoFit/>
          </a:bodyPr>
          <a:lstStyle/>
          <a:p>
            <a:r>
              <a:rPr lang="en-US" sz="1300" b="1" dirty="0" smtClean="0"/>
              <a:t>Functional Description: </a:t>
            </a:r>
          </a:p>
          <a:p>
            <a:r>
              <a:rPr lang="en-US" sz="1300" dirty="0" smtClean="0"/>
              <a:t>MK-19 SPU: The Laser Module emits visible flash cues </a:t>
            </a:r>
          </a:p>
          <a:p>
            <a:r>
              <a:rPr lang="en-US" sz="1300" dirty="0" smtClean="0"/>
              <a:t>and an invisible (infrared) laser beam toward a target. A blue LED Laser Firing Indicator located on the rear of the Laser Module provides the gunner with a visible indication the laser has fired. A target is outfitted with a detector assembly that senses the laser beam from the Laser Module to cause a target KILL or NEAR MISS. </a:t>
            </a:r>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sz="quarter"/>
          </p:nvPr>
        </p:nvSpPr>
        <p:spPr>
          <a:xfrm>
            <a:off x="457200" y="0"/>
            <a:ext cx="8229600" cy="1143000"/>
          </a:xfrm>
        </p:spPr>
        <p:txBody>
          <a:bodyPr>
            <a:normAutofit/>
          </a:bodyPr>
          <a:lstStyle/>
          <a:p>
            <a:r>
              <a:rPr lang="en-US" b="1" u="sng" dirty="0" smtClean="0"/>
              <a:t>CDT/SV</a:t>
            </a:r>
            <a:endParaRPr lang="en-US" b="1" u="sng" dirty="0"/>
          </a:p>
        </p:txBody>
      </p:sp>
      <p:pic>
        <p:nvPicPr>
          <p:cNvPr id="8" name="Picture 7" descr="TCM SBCT.jpg"/>
          <p:cNvPicPr>
            <a:picLocks noChangeAspect="1"/>
          </p:cNvPicPr>
          <p:nvPr/>
        </p:nvPicPr>
        <p:blipFill>
          <a:blip r:embed="rId2" cstate="print"/>
          <a:stretch>
            <a:fillRect/>
          </a:stretch>
        </p:blipFill>
        <p:spPr>
          <a:xfrm>
            <a:off x="0" y="0"/>
            <a:ext cx="1371600" cy="994410"/>
          </a:xfrm>
          <a:prstGeom prst="rect">
            <a:avLst/>
          </a:prstGeom>
        </p:spPr>
      </p:pic>
      <p:pic>
        <p:nvPicPr>
          <p:cNvPr id="9" name="Picture 8" descr="TCM SBCT.jpg"/>
          <p:cNvPicPr>
            <a:picLocks noChangeAspect="1"/>
          </p:cNvPicPr>
          <p:nvPr/>
        </p:nvPicPr>
        <p:blipFill>
          <a:blip r:embed="rId2" cstate="print"/>
          <a:stretch>
            <a:fillRect/>
          </a:stretch>
        </p:blipFill>
        <p:spPr>
          <a:xfrm>
            <a:off x="7772400" y="0"/>
            <a:ext cx="1371600" cy="994410"/>
          </a:xfrm>
          <a:prstGeom prst="rect">
            <a:avLst/>
          </a:prstGeom>
        </p:spPr>
      </p:pic>
      <p:sp>
        <p:nvSpPr>
          <p:cNvPr id="13" name="Subtitle 2"/>
          <p:cNvSpPr txBox="1">
            <a:spLocks/>
          </p:cNvSpPr>
          <p:nvPr/>
        </p:nvSpPr>
        <p:spPr>
          <a:xfrm>
            <a:off x="4419600" y="1600200"/>
            <a:ext cx="4419600" cy="4876800"/>
          </a:xfrm>
          <a:prstGeom prst="rect">
            <a:avLst/>
          </a:prstGeom>
          <a:ln w="12700">
            <a:solidFill>
              <a:schemeClr val="bg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300" b="1" i="0" u="none" strike="noStrike" kern="1200" cap="none" spc="0" normalizeH="0" baseline="0" noProof="0" dirty="0" smtClean="0">
                <a:ln>
                  <a:noFill/>
                </a:ln>
                <a:solidFill>
                  <a:schemeClr val="tx1"/>
                </a:solidFill>
                <a:effectLst/>
                <a:uLnTx/>
                <a:uFillTx/>
                <a:latin typeface="+mn-lt"/>
                <a:ea typeface="+mn-ea"/>
                <a:cs typeface="+mn-cs"/>
              </a:rPr>
              <a:t>Description: </a:t>
            </a:r>
          </a:p>
          <a:p>
            <a:pPr marL="342900" marR="0" lvl="0" indent="-342900" algn="l" defTabSz="914400" rtl="0" eaLnBrk="1" fontAlgn="auto" latinLnBrk="0" hangingPunct="1">
              <a:lnSpc>
                <a:spcPct val="100000"/>
              </a:lnSpc>
              <a:spcBef>
                <a:spcPct val="20000"/>
              </a:spcBef>
              <a:spcAft>
                <a:spcPts val="0"/>
              </a:spcAft>
              <a:buClrTx/>
              <a:buSzTx/>
              <a:tabLst/>
              <a:defRPr/>
            </a:pPr>
            <a:r>
              <a:rPr lang="en-US" sz="1300" b="1" dirty="0" smtClean="0"/>
              <a:t>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The Common Driver Trainer(CDT) provides initial and sustainment driver training at training institutions and operational installations.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	CDT/Stryker Variant is the first CDT application consists of a simulated vehicle cab, instructor-operator station (IOS), a visual system, a 6 Degree of Freedom (DoF) motion system and a computational system.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	The CDT/SV will be the baseline of the Army Common Driver Trainer architecture.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	The instructor, via the IOS will be capable of selecting a visual scene, viewing the scene, monitoring each trainee’s performance and introducing malfunctions and emergency control situations.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7890" name="Picture 2" descr="C:\Users\Michael.fredrick.geo.NASE\Pictures\CDT_SV_2009.gif"/>
          <p:cNvPicPr>
            <a:picLocks noChangeAspect="1" noChangeArrowheads="1"/>
          </p:cNvPicPr>
          <p:nvPr/>
        </p:nvPicPr>
        <p:blipFill>
          <a:blip r:embed="rId3" cstate="print"/>
          <a:srcRect/>
          <a:stretch>
            <a:fillRect/>
          </a:stretch>
        </p:blipFill>
        <p:spPr bwMode="auto">
          <a:xfrm>
            <a:off x="152400" y="1752600"/>
            <a:ext cx="4343400" cy="3733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sz="quarter"/>
          </p:nvPr>
        </p:nvSpPr>
        <p:spPr>
          <a:xfrm>
            <a:off x="457200" y="0"/>
            <a:ext cx="8229600" cy="1143000"/>
          </a:xfrm>
        </p:spPr>
        <p:txBody>
          <a:bodyPr>
            <a:normAutofit/>
          </a:bodyPr>
          <a:lstStyle/>
          <a:p>
            <a:r>
              <a:rPr lang="en-US" b="1" u="sng" dirty="0" smtClean="0"/>
              <a:t>ATGM Basic Skills Trainer</a:t>
            </a:r>
            <a:endParaRPr lang="en-US" b="1" u="sng" dirty="0"/>
          </a:p>
        </p:txBody>
      </p:sp>
      <p:pic>
        <p:nvPicPr>
          <p:cNvPr id="8" name="Picture 7" descr="TCM SBCT.jpg"/>
          <p:cNvPicPr>
            <a:picLocks noChangeAspect="1"/>
          </p:cNvPicPr>
          <p:nvPr/>
        </p:nvPicPr>
        <p:blipFill>
          <a:blip r:embed="rId2" cstate="print"/>
          <a:stretch>
            <a:fillRect/>
          </a:stretch>
        </p:blipFill>
        <p:spPr>
          <a:xfrm>
            <a:off x="0" y="0"/>
            <a:ext cx="1371600" cy="994410"/>
          </a:xfrm>
          <a:prstGeom prst="rect">
            <a:avLst/>
          </a:prstGeom>
        </p:spPr>
      </p:pic>
      <p:pic>
        <p:nvPicPr>
          <p:cNvPr id="9" name="Picture 8" descr="TCM SBCT.jpg"/>
          <p:cNvPicPr>
            <a:picLocks noChangeAspect="1"/>
          </p:cNvPicPr>
          <p:nvPr/>
        </p:nvPicPr>
        <p:blipFill>
          <a:blip r:embed="rId2" cstate="print"/>
          <a:stretch>
            <a:fillRect/>
          </a:stretch>
        </p:blipFill>
        <p:spPr>
          <a:xfrm>
            <a:off x="7772400" y="0"/>
            <a:ext cx="1371600" cy="994410"/>
          </a:xfrm>
          <a:prstGeom prst="rect">
            <a:avLst/>
          </a:prstGeom>
        </p:spPr>
      </p:pic>
      <p:pic>
        <p:nvPicPr>
          <p:cNvPr id="38914" name="Picture 2"/>
          <p:cNvPicPr>
            <a:picLocks noChangeAspect="1" noChangeArrowheads="1"/>
          </p:cNvPicPr>
          <p:nvPr/>
        </p:nvPicPr>
        <p:blipFill>
          <a:blip r:embed="rId3" cstate="print"/>
          <a:srcRect/>
          <a:stretch>
            <a:fillRect/>
          </a:stretch>
        </p:blipFill>
        <p:spPr bwMode="auto">
          <a:xfrm>
            <a:off x="914400" y="1524000"/>
            <a:ext cx="7115175" cy="2686050"/>
          </a:xfrm>
          <a:prstGeom prst="rect">
            <a:avLst/>
          </a:prstGeom>
          <a:noFill/>
          <a:ln w="9525">
            <a:noFill/>
            <a:miter lim="800000"/>
            <a:headEnd/>
            <a:tailEnd/>
          </a:ln>
        </p:spPr>
      </p:pic>
      <p:sp>
        <p:nvSpPr>
          <p:cNvPr id="15" name="Rectangle 14"/>
          <p:cNvSpPr/>
          <p:nvPr/>
        </p:nvSpPr>
        <p:spPr>
          <a:xfrm>
            <a:off x="838200" y="4267200"/>
            <a:ext cx="7391400" cy="2292935"/>
          </a:xfrm>
          <a:prstGeom prst="rect">
            <a:avLst/>
          </a:prstGeom>
        </p:spPr>
        <p:txBody>
          <a:bodyPr wrap="square">
            <a:spAutoFit/>
          </a:bodyPr>
          <a:lstStyle/>
          <a:p>
            <a:r>
              <a:rPr lang="en-US" sz="1100" b="1" dirty="0" smtClean="0"/>
              <a:t>Purpose of Trainer: </a:t>
            </a:r>
          </a:p>
          <a:p>
            <a:r>
              <a:rPr lang="en-US" sz="1100" dirty="0" smtClean="0"/>
              <a:t>Its purpose is to provide the following gunner skills training: initial-entry ATGM basic gunner skills, basic and advanced individual gunnery, sustainment training in the unit, and formal qualification training. </a:t>
            </a:r>
          </a:p>
          <a:p>
            <a:r>
              <a:rPr lang="en-US" sz="1100" b="1" dirty="0" smtClean="0"/>
              <a:t>Functional Description: </a:t>
            </a:r>
          </a:p>
          <a:p>
            <a:r>
              <a:rPr lang="en-US" sz="1100" dirty="0" smtClean="0"/>
              <a:t>The Instructor Station software injects simulated terrains and targets into the ATGM launcher site, and the gunner uses the tactical ATGM launcher controls to engage the simulated targets. Terrain and target images are presented in both daylight and IR views. The exercises are interactive three-dimensional simulations of tactical engagements designed to train gunners in all aspects of target engagement. The gunner sees a variety of targets as he scans his sector of fire, and detects, classifies, identifies, and engages them or not as appropriate for a particular exercise. </a:t>
            </a:r>
          </a:p>
          <a:p>
            <a:r>
              <a:rPr lang="en-US" sz="1100" b="1" dirty="0" smtClean="0"/>
              <a:t>Physical Information: </a:t>
            </a:r>
          </a:p>
          <a:p>
            <a:r>
              <a:rPr lang="en-US" sz="1100" dirty="0" smtClean="0"/>
              <a:t>The ATGM Basic Skills Trainer is a PC-based appended training device installed inside the ATGM vehicle. During training, the ATGM Gunner Station components are disconnected from the tactical system and reconnected to the ATGM BST Interface </a:t>
            </a:r>
          </a:p>
          <a:p>
            <a:r>
              <a:rPr lang="en-US" sz="1100" dirty="0" smtClean="0"/>
              <a:t>Assembly. The Interface Assembly is then connected to the BST Instructor Station (PC).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600" b="1" u="sng" dirty="0" smtClean="0"/>
              <a:t>ATGM STRYKER TOW</a:t>
            </a:r>
            <a:br>
              <a:rPr lang="en-US" sz="3600" b="1" u="sng" dirty="0" smtClean="0"/>
            </a:br>
            <a:r>
              <a:rPr lang="en-US" sz="3600" b="1" u="sng" dirty="0" smtClean="0"/>
              <a:t>SIMULATOR</a:t>
            </a:r>
            <a:endParaRPr lang="en-US" sz="3600" b="1" u="sng" dirty="0"/>
          </a:p>
        </p:txBody>
      </p:sp>
      <p:pic>
        <p:nvPicPr>
          <p:cNvPr id="4" name="Picture 3" descr="TCM SBCT.jpg"/>
          <p:cNvPicPr>
            <a:picLocks noChangeAspect="1"/>
          </p:cNvPicPr>
          <p:nvPr/>
        </p:nvPicPr>
        <p:blipFill>
          <a:blip r:embed="rId2" cstate="print"/>
          <a:stretch>
            <a:fillRect/>
          </a:stretch>
        </p:blipFill>
        <p:spPr>
          <a:xfrm>
            <a:off x="0" y="0"/>
            <a:ext cx="1371600" cy="994410"/>
          </a:xfrm>
          <a:prstGeom prst="rect">
            <a:avLst/>
          </a:prstGeom>
        </p:spPr>
      </p:pic>
      <p:pic>
        <p:nvPicPr>
          <p:cNvPr id="5" name="Picture 4" descr="TCM SBCT.jpg"/>
          <p:cNvPicPr>
            <a:picLocks noChangeAspect="1"/>
          </p:cNvPicPr>
          <p:nvPr/>
        </p:nvPicPr>
        <p:blipFill>
          <a:blip r:embed="rId2" cstate="print"/>
          <a:stretch>
            <a:fillRect/>
          </a:stretch>
        </p:blipFill>
        <p:spPr>
          <a:xfrm>
            <a:off x="7772400" y="0"/>
            <a:ext cx="1371600" cy="994410"/>
          </a:xfrm>
          <a:prstGeom prst="rect">
            <a:avLst/>
          </a:prstGeom>
        </p:spPr>
      </p:pic>
      <p:pic>
        <p:nvPicPr>
          <p:cNvPr id="39938" name="Picture 2"/>
          <p:cNvPicPr>
            <a:picLocks noChangeAspect="1" noChangeArrowheads="1"/>
          </p:cNvPicPr>
          <p:nvPr/>
        </p:nvPicPr>
        <p:blipFill>
          <a:blip r:embed="rId3" cstate="print"/>
          <a:srcRect/>
          <a:stretch>
            <a:fillRect/>
          </a:stretch>
        </p:blipFill>
        <p:spPr bwMode="auto">
          <a:xfrm>
            <a:off x="152400" y="1447800"/>
            <a:ext cx="3886200" cy="2971800"/>
          </a:xfrm>
          <a:prstGeom prst="rect">
            <a:avLst/>
          </a:prstGeom>
          <a:noFill/>
          <a:ln w="9525">
            <a:noFill/>
            <a:miter lim="800000"/>
            <a:headEnd/>
            <a:tailEnd/>
          </a:ln>
        </p:spPr>
      </p:pic>
      <p:sp>
        <p:nvSpPr>
          <p:cNvPr id="9" name="Rectangle 8"/>
          <p:cNvSpPr/>
          <p:nvPr/>
        </p:nvSpPr>
        <p:spPr>
          <a:xfrm>
            <a:off x="5029200" y="990599"/>
            <a:ext cx="3810000" cy="5786199"/>
          </a:xfrm>
          <a:prstGeom prst="rect">
            <a:avLst/>
          </a:prstGeom>
        </p:spPr>
        <p:txBody>
          <a:bodyPr wrap="square">
            <a:spAutoFit/>
          </a:bodyPr>
          <a:lstStyle/>
          <a:p>
            <a:endParaRPr lang="en-US" dirty="0" smtClean="0"/>
          </a:p>
          <a:p>
            <a:r>
              <a:rPr lang="en-US" sz="1100" b="1" dirty="0" smtClean="0"/>
              <a:t>Purpose of Trainer: </a:t>
            </a:r>
          </a:p>
          <a:p>
            <a:r>
              <a:rPr lang="en-US" sz="1100" dirty="0" smtClean="0"/>
              <a:t>The STS is used for situational training exercises (STX) or field training exercises (FTX) in a MILES or TES force </a:t>
            </a:r>
          </a:p>
          <a:p>
            <a:r>
              <a:rPr lang="en-US" sz="1100" dirty="0" smtClean="0"/>
              <a:t>on-force environment. The STS is designed to be used in conjunction with the MILES XXI Stryker Common Kit, P/N 2031790-1, and MILES XXI Stryker ATGM Delta Kit, </a:t>
            </a:r>
          </a:p>
          <a:p>
            <a:r>
              <a:rPr lang="en-US" sz="1100" dirty="0" smtClean="0"/>
              <a:t>P/N 2031794-1, when installed on the M1134 Stryker ATGM Vehicle. The STS replaces the ATGM Field Tactical Trainer (FTT), previously used on this vehicle for force-on-force training applications. </a:t>
            </a:r>
          </a:p>
          <a:p>
            <a:r>
              <a:rPr lang="en-US" sz="1100" b="1" dirty="0" smtClean="0"/>
              <a:t>Functional Description: </a:t>
            </a:r>
          </a:p>
          <a:p>
            <a:r>
              <a:rPr lang="en-US" sz="1100" dirty="0" smtClean="0"/>
              <a:t>The STS is comprised of two main assemblies, the TOW </a:t>
            </a:r>
          </a:p>
          <a:p>
            <a:r>
              <a:rPr lang="en-US" sz="1100" dirty="0" smtClean="0"/>
              <a:t>Laser Device (TLD) and TOW ATWESS Device (TAD). </a:t>
            </a:r>
          </a:p>
          <a:p>
            <a:r>
              <a:rPr lang="en-US" sz="1100" dirty="0" smtClean="0"/>
              <a:t>Also included are three cables used to interface the STS to </a:t>
            </a:r>
          </a:p>
          <a:p>
            <a:r>
              <a:rPr lang="en-US" sz="1100" dirty="0" smtClean="0"/>
              <a:t>the Stryker ATGM weapons system when used in MILES training exercises. </a:t>
            </a:r>
          </a:p>
          <a:p>
            <a:r>
              <a:rPr lang="en-US" sz="1100" dirty="0" smtClean="0"/>
              <a:t>The TLD provides for the laser simulation of the TOW </a:t>
            </a:r>
          </a:p>
          <a:p>
            <a:r>
              <a:rPr lang="en-US" sz="1100" dirty="0" smtClean="0"/>
              <a:t>missile round. The TLD is built in a ―tube‖ configuration </a:t>
            </a:r>
          </a:p>
          <a:p>
            <a:r>
              <a:rPr lang="en-US" sz="1100" dirty="0" smtClean="0"/>
              <a:t>that is approximately half the length of a TOW missile </a:t>
            </a:r>
          </a:p>
          <a:p>
            <a:r>
              <a:rPr lang="en-US" sz="1100" dirty="0" smtClean="0"/>
              <a:t>body, and is installed into the ATGM launch tube in a </a:t>
            </a:r>
          </a:p>
          <a:p>
            <a:r>
              <a:rPr lang="en-US" sz="1100" dirty="0" smtClean="0"/>
              <a:t>similar manner. </a:t>
            </a:r>
          </a:p>
          <a:p>
            <a:r>
              <a:rPr lang="en-US" sz="1100" dirty="0" smtClean="0"/>
              <a:t>The TAD fires Anti-Tank Weapons Effect Signature </a:t>
            </a:r>
          </a:p>
          <a:p>
            <a:r>
              <a:rPr lang="en-US" sz="1100" dirty="0" smtClean="0"/>
              <a:t>Simulator (ATWESS) cartridges that replicate the initial </a:t>
            </a:r>
          </a:p>
          <a:p>
            <a:r>
              <a:rPr lang="en-US" sz="1100" dirty="0" smtClean="0"/>
              <a:t>launch explosion of a TOW missile. The TAD is built in a </a:t>
            </a:r>
          </a:p>
          <a:p>
            <a:r>
              <a:rPr lang="en-US" sz="1100" dirty="0" smtClean="0"/>
              <a:t>―tube‖ configuration that is approximately half the length </a:t>
            </a:r>
          </a:p>
          <a:p>
            <a:r>
              <a:rPr lang="en-US" sz="1100" dirty="0" smtClean="0"/>
              <a:t>of a TOW missile body, and is installed into the ATGM </a:t>
            </a:r>
          </a:p>
          <a:p>
            <a:r>
              <a:rPr lang="en-US" sz="1100" dirty="0" smtClean="0"/>
              <a:t>launch tube in a similar manner. </a:t>
            </a:r>
          </a:p>
          <a:p>
            <a:r>
              <a:rPr lang="en-US" sz="1100" dirty="0" smtClean="0"/>
              <a:t>The STS system is fully interoperable with the MILES </a:t>
            </a:r>
          </a:p>
          <a:p>
            <a:r>
              <a:rPr lang="en-US" sz="1100" dirty="0" smtClean="0"/>
              <a:t>XXI system, and receives configuration information such </a:t>
            </a:r>
          </a:p>
          <a:p>
            <a:r>
              <a:rPr lang="en-US" sz="1100" dirty="0" smtClean="0"/>
              <a:t>as Player ID, and ammo load from the MILES XXI, as well </a:t>
            </a:r>
          </a:p>
          <a:p>
            <a:r>
              <a:rPr lang="en-US" sz="1100" dirty="0" smtClean="0"/>
              <a:t>as vehicle casualty status which is used to determine if the </a:t>
            </a:r>
          </a:p>
          <a:p>
            <a:r>
              <a:rPr lang="en-US" sz="1100" dirty="0" smtClean="0"/>
              <a:t>TOW weapon may be fired. </a:t>
            </a:r>
            <a:endParaRPr lang="en-US" sz="1100" dirty="0"/>
          </a:p>
        </p:txBody>
      </p:sp>
      <p:pic>
        <p:nvPicPr>
          <p:cNvPr id="7" name="Picture 6" descr="DABB-BAFF tube_1"/>
          <p:cNvPicPr>
            <a:picLocks noChangeAspect="1" noChangeArrowheads="1"/>
          </p:cNvPicPr>
          <p:nvPr/>
        </p:nvPicPr>
        <p:blipFill>
          <a:blip r:embed="rId4" cstate="print"/>
          <a:srcRect l="4286" r="4286"/>
          <a:stretch>
            <a:fillRect/>
          </a:stretch>
        </p:blipFill>
        <p:spPr bwMode="auto">
          <a:xfrm>
            <a:off x="152401" y="4419600"/>
            <a:ext cx="2667000" cy="2133600"/>
          </a:xfrm>
          <a:prstGeom prst="rect">
            <a:avLst/>
          </a:prstGeom>
          <a:noFill/>
          <a:ln w="9525">
            <a:noFill/>
            <a:miter lim="800000"/>
            <a:headEnd/>
            <a:tailEnd/>
          </a:ln>
        </p:spPr>
      </p:pic>
      <p:pic>
        <p:nvPicPr>
          <p:cNvPr id="8" name="Picture 4" descr="TOW MGLT5271"/>
          <p:cNvPicPr>
            <a:picLocks noChangeAspect="1" noChangeArrowheads="1"/>
          </p:cNvPicPr>
          <p:nvPr/>
        </p:nvPicPr>
        <p:blipFill>
          <a:blip r:embed="rId5" cstate="print"/>
          <a:srcRect/>
          <a:stretch>
            <a:fillRect/>
          </a:stretch>
        </p:blipFill>
        <p:spPr bwMode="auto">
          <a:xfrm>
            <a:off x="2819400" y="4572000"/>
            <a:ext cx="2209800" cy="183931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p:nvPr>
        </p:nvSpPr>
        <p:spPr>
          <a:xfrm>
            <a:off x="457200" y="0"/>
            <a:ext cx="8229600" cy="1143000"/>
          </a:xfrm>
        </p:spPr>
        <p:txBody>
          <a:bodyPr>
            <a:normAutofit/>
          </a:bodyPr>
          <a:lstStyle/>
          <a:p>
            <a:r>
              <a:rPr lang="en-US" b="1" u="sng" dirty="0" smtClean="0"/>
              <a:t>MGS-TESS</a:t>
            </a:r>
            <a:endParaRPr lang="en-US" b="1" u="sng" dirty="0"/>
          </a:p>
        </p:txBody>
      </p:sp>
      <p:pic>
        <p:nvPicPr>
          <p:cNvPr id="8" name="Picture 7" descr="TCM SBCT.jpg"/>
          <p:cNvPicPr>
            <a:picLocks noChangeAspect="1"/>
          </p:cNvPicPr>
          <p:nvPr/>
        </p:nvPicPr>
        <p:blipFill>
          <a:blip r:embed="rId2" cstate="print"/>
          <a:stretch>
            <a:fillRect/>
          </a:stretch>
        </p:blipFill>
        <p:spPr>
          <a:xfrm>
            <a:off x="0" y="0"/>
            <a:ext cx="1371600" cy="994410"/>
          </a:xfrm>
          <a:prstGeom prst="rect">
            <a:avLst/>
          </a:prstGeom>
        </p:spPr>
      </p:pic>
      <p:pic>
        <p:nvPicPr>
          <p:cNvPr id="9" name="Picture 8" descr="TCM SBCT.jpg"/>
          <p:cNvPicPr>
            <a:picLocks noChangeAspect="1"/>
          </p:cNvPicPr>
          <p:nvPr/>
        </p:nvPicPr>
        <p:blipFill>
          <a:blip r:embed="rId2" cstate="print"/>
          <a:stretch>
            <a:fillRect/>
          </a:stretch>
        </p:blipFill>
        <p:spPr>
          <a:xfrm>
            <a:off x="7772400" y="0"/>
            <a:ext cx="1371600" cy="994410"/>
          </a:xfrm>
          <a:prstGeom prst="rect">
            <a:avLst/>
          </a:prstGeom>
        </p:spPr>
      </p:pic>
      <p:pic>
        <p:nvPicPr>
          <p:cNvPr id="40962" name="Picture 2"/>
          <p:cNvPicPr>
            <a:picLocks noChangeAspect="1" noChangeArrowheads="1"/>
          </p:cNvPicPr>
          <p:nvPr/>
        </p:nvPicPr>
        <p:blipFill>
          <a:blip r:embed="rId3" cstate="print"/>
          <a:srcRect/>
          <a:stretch>
            <a:fillRect/>
          </a:stretch>
        </p:blipFill>
        <p:spPr bwMode="auto">
          <a:xfrm>
            <a:off x="228600" y="1143001"/>
            <a:ext cx="3505200" cy="2667000"/>
          </a:xfrm>
          <a:prstGeom prst="rect">
            <a:avLst/>
          </a:prstGeom>
          <a:noFill/>
          <a:ln w="9525">
            <a:noFill/>
            <a:miter lim="800000"/>
            <a:headEnd/>
            <a:tailEnd/>
          </a:ln>
        </p:spPr>
      </p:pic>
      <p:pic>
        <p:nvPicPr>
          <p:cNvPr id="40963" name="Picture 3"/>
          <p:cNvPicPr>
            <a:picLocks noChangeAspect="1" noChangeArrowheads="1"/>
          </p:cNvPicPr>
          <p:nvPr/>
        </p:nvPicPr>
        <p:blipFill>
          <a:blip r:embed="rId4" cstate="print"/>
          <a:srcRect/>
          <a:stretch>
            <a:fillRect/>
          </a:stretch>
        </p:blipFill>
        <p:spPr bwMode="auto">
          <a:xfrm>
            <a:off x="228600" y="3962400"/>
            <a:ext cx="3581400" cy="2362200"/>
          </a:xfrm>
          <a:prstGeom prst="rect">
            <a:avLst/>
          </a:prstGeom>
          <a:noFill/>
          <a:ln w="9525">
            <a:noFill/>
            <a:miter lim="800000"/>
            <a:headEnd/>
            <a:tailEnd/>
          </a:ln>
        </p:spPr>
      </p:pic>
      <p:sp>
        <p:nvSpPr>
          <p:cNvPr id="12" name="Rectangle 11"/>
          <p:cNvSpPr/>
          <p:nvPr/>
        </p:nvSpPr>
        <p:spPr>
          <a:xfrm>
            <a:off x="4038600" y="1066800"/>
            <a:ext cx="4648200" cy="5846264"/>
          </a:xfrm>
          <a:prstGeom prst="rect">
            <a:avLst/>
          </a:prstGeom>
        </p:spPr>
        <p:txBody>
          <a:bodyPr wrap="square">
            <a:spAutoFit/>
          </a:bodyPr>
          <a:lstStyle/>
          <a:p>
            <a:r>
              <a:rPr lang="en-US" sz="1300" b="1" dirty="0" smtClean="0"/>
              <a:t>Purpose of Trainer: </a:t>
            </a:r>
          </a:p>
          <a:p>
            <a:r>
              <a:rPr lang="en-US" sz="1300" dirty="0" smtClean="0"/>
              <a:t>MGS-TESS is designed to operate on the Stryker MGS during Force-on-Force (FOF) and gunnery training exercises. </a:t>
            </a:r>
          </a:p>
          <a:p>
            <a:r>
              <a:rPr lang="en-US" sz="1300" b="1" dirty="0" smtClean="0"/>
              <a:t>Functional Description: </a:t>
            </a:r>
          </a:p>
          <a:p>
            <a:r>
              <a:rPr lang="en-US" sz="1300" dirty="0" smtClean="0"/>
              <a:t>MGS-TESS provides laser based Precision Gunnery (PG) capabilities and FOF training for the U.S. Army Stryker MGS. The In-bore Device Stryker (IDS) is available as a cost saving alternative to main gun live fire. While utilizing the Vehicle Instrumentation Interface Package (VIIP) the system interfaces with instrumentation systems at Maneuver Combat Training Centers (MCTCs). MGS-TESS is a 28 Volts Direct Current (VDC) system powered by the vehicle and interconnecting cables. User replacement of batteries is necessary only for the Wireless Detector Units (WDU) and Commander’s .50 Caliber (Cal) Small Arms Transmitter (SAT). MGS-TESS simulates both the firing capabilities and the vulnerability of the vehicle. The main weapon and secondary weapon are simulated with the Transceiver Unit (TU) and the Commander's .50 Cal is simulated with the SAT. The simulator interfaces both to the vehicle and crew; to the vehicle with brackets and connectors and to the crew with audio and visual signals. </a:t>
            </a:r>
          </a:p>
          <a:p>
            <a:r>
              <a:rPr lang="en-US" sz="1300" b="1" dirty="0" smtClean="0"/>
              <a:t>Physical Information:</a:t>
            </a:r>
          </a:p>
          <a:p>
            <a:r>
              <a:rPr lang="en-US" sz="1300" dirty="0" smtClean="0"/>
              <a:t>The MGS-TESS system will be contained in two transit cases. Case 1 contains components, mounting hardware, cables, and manuals. Case 2 is only needed for Force on Force training. The Government Furnished Equipment is delivered in separate transit cases (MGSS, DIFCUE, In-bore Device, VIIP, AAR/Set-up Computer, Controller Gun).</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b="1" dirty="0" smtClean="0"/>
              <a:t>Main Gun </a:t>
            </a:r>
            <a:br>
              <a:rPr lang="en-US" b="1" dirty="0" smtClean="0"/>
            </a:br>
            <a:r>
              <a:rPr lang="en-US" b="1" u="sng" dirty="0" smtClean="0"/>
              <a:t>Signature Simulator</a:t>
            </a:r>
            <a:endParaRPr lang="en-US" b="1" u="sng" dirty="0"/>
          </a:p>
        </p:txBody>
      </p:sp>
      <p:pic>
        <p:nvPicPr>
          <p:cNvPr id="4" name="Picture 3" descr="TCM SBCT.jpg"/>
          <p:cNvPicPr>
            <a:picLocks noChangeAspect="1"/>
          </p:cNvPicPr>
          <p:nvPr/>
        </p:nvPicPr>
        <p:blipFill>
          <a:blip r:embed="rId2" cstate="print"/>
          <a:stretch>
            <a:fillRect/>
          </a:stretch>
        </p:blipFill>
        <p:spPr>
          <a:xfrm>
            <a:off x="0" y="0"/>
            <a:ext cx="1371600" cy="994410"/>
          </a:xfrm>
          <a:prstGeom prst="rect">
            <a:avLst/>
          </a:prstGeom>
        </p:spPr>
      </p:pic>
      <p:pic>
        <p:nvPicPr>
          <p:cNvPr id="5" name="Picture 4" descr="TCM SBCT.jpg"/>
          <p:cNvPicPr>
            <a:picLocks noChangeAspect="1"/>
          </p:cNvPicPr>
          <p:nvPr/>
        </p:nvPicPr>
        <p:blipFill>
          <a:blip r:embed="rId2" cstate="print"/>
          <a:stretch>
            <a:fillRect/>
          </a:stretch>
        </p:blipFill>
        <p:spPr>
          <a:xfrm>
            <a:off x="7772400" y="0"/>
            <a:ext cx="1371600" cy="994410"/>
          </a:xfrm>
          <a:prstGeom prst="rect">
            <a:avLst/>
          </a:prstGeom>
        </p:spPr>
      </p:pic>
      <p:pic>
        <p:nvPicPr>
          <p:cNvPr id="36866" name="Picture 2"/>
          <p:cNvPicPr>
            <a:picLocks noGrp="1" noChangeAspect="1" noChangeArrowheads="1"/>
          </p:cNvPicPr>
          <p:nvPr>
            <p:ph idx="1"/>
          </p:nvPr>
        </p:nvPicPr>
        <p:blipFill>
          <a:blip r:embed="rId3" cstate="print"/>
          <a:srcRect/>
          <a:stretch>
            <a:fillRect/>
          </a:stretch>
        </p:blipFill>
        <p:spPr bwMode="auto">
          <a:xfrm>
            <a:off x="457200" y="1600200"/>
            <a:ext cx="3886200" cy="2286000"/>
          </a:xfrm>
          <a:prstGeom prst="rect">
            <a:avLst/>
          </a:prstGeom>
          <a:noFill/>
          <a:ln w="9525">
            <a:noFill/>
            <a:miter lim="800000"/>
            <a:headEnd/>
            <a:tailEnd/>
          </a:ln>
        </p:spPr>
      </p:pic>
      <p:sp>
        <p:nvSpPr>
          <p:cNvPr id="7" name="Rectangle 6"/>
          <p:cNvSpPr/>
          <p:nvPr/>
        </p:nvSpPr>
        <p:spPr>
          <a:xfrm>
            <a:off x="4724400" y="1371600"/>
            <a:ext cx="4267200" cy="3447098"/>
          </a:xfrm>
          <a:prstGeom prst="rect">
            <a:avLst/>
          </a:prstGeom>
        </p:spPr>
        <p:txBody>
          <a:bodyPr wrap="square">
            <a:spAutoFit/>
          </a:bodyPr>
          <a:lstStyle/>
          <a:p>
            <a:r>
              <a:rPr lang="en-US" sz="1300" b="1" dirty="0" smtClean="0"/>
              <a:t>Purpose: </a:t>
            </a:r>
          </a:p>
          <a:p>
            <a:r>
              <a:rPr lang="en-US" sz="1300" dirty="0" smtClean="0"/>
              <a:t>The Main Gun Signature Simulator replaces basic MILES systems at home-station due to age of technology and cost to maintain. The MGSS is a component of the  MGS Tactical Evaluation Simulation System. </a:t>
            </a:r>
          </a:p>
          <a:p>
            <a:endParaRPr lang="en-US" sz="1300" dirty="0" smtClean="0"/>
          </a:p>
          <a:p>
            <a:r>
              <a:rPr lang="en-US" sz="1300" b="1" dirty="0" smtClean="0"/>
              <a:t>Description: The MGSS is mounted on the STRYKER Mobile Gun System (MGS)  and simulates the main gun firing. The MGSS holds 60 pyrotechnics when fully loaded and is “keyless” for safety. When the main gun trigger is activated a signal goes to the MGSS and fires 1 pyrotechnic for each firing. The pyrotechnic creates the flash and bang of the main gun, triggering the Universal Laser Transmitter (ULT). 	</a:t>
            </a:r>
          </a:p>
          <a:p>
            <a:endParaRPr lang="en-US" b="1" dirty="0" smtClean="0"/>
          </a:p>
          <a:p>
            <a:r>
              <a:rPr lang="en-US" dirty="0" smtClean="0"/>
              <a:t>	</a:t>
            </a:r>
          </a:p>
        </p:txBody>
      </p:sp>
      <p:pic>
        <p:nvPicPr>
          <p:cNvPr id="10" name="Picture 3"/>
          <p:cNvPicPr>
            <a:picLocks noChangeAspect="1" noChangeArrowheads="1"/>
          </p:cNvPicPr>
          <p:nvPr/>
        </p:nvPicPr>
        <p:blipFill>
          <a:blip r:embed="rId4" cstate="print"/>
          <a:srcRect/>
          <a:stretch>
            <a:fillRect/>
          </a:stretch>
        </p:blipFill>
        <p:spPr bwMode="auto">
          <a:xfrm>
            <a:off x="152399" y="3886200"/>
            <a:ext cx="4419601" cy="2743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sz="quarter"/>
          </p:nvPr>
        </p:nvSpPr>
        <p:spPr>
          <a:xfrm>
            <a:off x="457200" y="0"/>
            <a:ext cx="8229600" cy="1143000"/>
          </a:xfrm>
        </p:spPr>
        <p:txBody>
          <a:bodyPr>
            <a:normAutofit/>
          </a:bodyPr>
          <a:lstStyle/>
          <a:p>
            <a:r>
              <a:rPr lang="en-US" b="1" u="sng" dirty="0" smtClean="0"/>
              <a:t>MGS Thru-Sight Video</a:t>
            </a:r>
            <a:endParaRPr lang="en-US" b="1" u="sng" dirty="0"/>
          </a:p>
        </p:txBody>
      </p:sp>
      <p:pic>
        <p:nvPicPr>
          <p:cNvPr id="14343" name="Picture 7" descr="THRU SIGHT VIDEO MGS"/>
          <p:cNvPicPr>
            <a:picLocks noGrp="1" noChangeAspect="1" noChangeArrowheads="1"/>
          </p:cNvPicPr>
          <p:nvPr>
            <p:ph sz="quarter" idx="1"/>
          </p:nvPr>
        </p:nvPicPr>
        <p:blipFill>
          <a:blip r:embed="rId2" cstate="print"/>
          <a:srcRect/>
          <a:stretch>
            <a:fillRect/>
          </a:stretch>
        </p:blipFill>
        <p:spPr>
          <a:xfrm>
            <a:off x="381000" y="1752600"/>
            <a:ext cx="3733800" cy="2514600"/>
          </a:xfrm>
          <a:noFill/>
          <a:ln/>
        </p:spPr>
      </p:pic>
      <p:pic>
        <p:nvPicPr>
          <p:cNvPr id="8" name="Picture 7" descr="TCM SBCT.jpg"/>
          <p:cNvPicPr>
            <a:picLocks noChangeAspect="1"/>
          </p:cNvPicPr>
          <p:nvPr/>
        </p:nvPicPr>
        <p:blipFill>
          <a:blip r:embed="rId3" cstate="print"/>
          <a:stretch>
            <a:fillRect/>
          </a:stretch>
        </p:blipFill>
        <p:spPr>
          <a:xfrm>
            <a:off x="0" y="0"/>
            <a:ext cx="1371600" cy="994410"/>
          </a:xfrm>
          <a:prstGeom prst="rect">
            <a:avLst/>
          </a:prstGeom>
        </p:spPr>
      </p:pic>
      <p:pic>
        <p:nvPicPr>
          <p:cNvPr id="9" name="Picture 8" descr="TCM SBCT.jpg"/>
          <p:cNvPicPr>
            <a:picLocks noChangeAspect="1"/>
          </p:cNvPicPr>
          <p:nvPr/>
        </p:nvPicPr>
        <p:blipFill>
          <a:blip r:embed="rId3" cstate="print"/>
          <a:stretch>
            <a:fillRect/>
          </a:stretch>
        </p:blipFill>
        <p:spPr>
          <a:xfrm>
            <a:off x="7772400" y="0"/>
            <a:ext cx="1371600" cy="994410"/>
          </a:xfrm>
          <a:prstGeom prst="rect">
            <a:avLst/>
          </a:prstGeom>
        </p:spPr>
      </p:pic>
      <p:sp>
        <p:nvSpPr>
          <p:cNvPr id="13" name="Rectangle 12"/>
          <p:cNvSpPr/>
          <p:nvPr/>
        </p:nvSpPr>
        <p:spPr>
          <a:xfrm>
            <a:off x="4191000" y="1752600"/>
            <a:ext cx="4572000" cy="1492716"/>
          </a:xfrm>
          <a:prstGeom prst="rect">
            <a:avLst/>
          </a:prstGeom>
        </p:spPr>
        <p:txBody>
          <a:bodyPr wrap="square">
            <a:spAutoFit/>
          </a:bodyPr>
          <a:lstStyle/>
          <a:p>
            <a:r>
              <a:rPr lang="en-US" sz="1300" b="1" dirty="0" smtClean="0"/>
              <a:t>DESCRIPTION:</a:t>
            </a:r>
            <a:endParaRPr lang="en-US" sz="1300" dirty="0" smtClean="0"/>
          </a:p>
          <a:p>
            <a:r>
              <a:rPr lang="en-US" sz="1300" dirty="0" smtClean="0"/>
              <a:t>The MGS TSV is a component of the MGS Tactical Engagement Simulator System. The Thru- Sight Video captures tracer effects, vehicle position and firing events. It also records video from Gunner’s Day, Gunner’s Thermal, Commander’s Panoramic Viewer and from the crew camera mounted in the turret to be used during AAR. </a:t>
            </a:r>
            <a:endParaRPr lang="en-US" sz="1300" dirty="0"/>
          </a:p>
        </p:txBody>
      </p:sp>
      <p:pic>
        <p:nvPicPr>
          <p:cNvPr id="7" name="Picture 3"/>
          <p:cNvPicPr>
            <a:picLocks noChangeAspect="1" noChangeArrowheads="1"/>
          </p:cNvPicPr>
          <p:nvPr/>
        </p:nvPicPr>
        <p:blipFill>
          <a:blip r:embed="rId4" cstate="print"/>
          <a:srcRect/>
          <a:stretch>
            <a:fillRect/>
          </a:stretch>
        </p:blipFill>
        <p:spPr bwMode="auto">
          <a:xfrm>
            <a:off x="5638800" y="3048000"/>
            <a:ext cx="2514600" cy="3393379"/>
          </a:xfrm>
          <a:prstGeom prst="rect">
            <a:avLst/>
          </a:prstGeom>
          <a:noFill/>
          <a:ln w="9525">
            <a:noFill/>
            <a:miter lim="800000"/>
            <a:headEnd/>
            <a:tailEnd/>
          </a:ln>
        </p:spPr>
      </p:pic>
      <p:grpSp>
        <p:nvGrpSpPr>
          <p:cNvPr id="2" name="Group 9"/>
          <p:cNvGrpSpPr/>
          <p:nvPr/>
        </p:nvGrpSpPr>
        <p:grpSpPr>
          <a:xfrm>
            <a:off x="304800" y="4572000"/>
            <a:ext cx="1812925" cy="2057400"/>
            <a:chOff x="304800" y="3048000"/>
            <a:chExt cx="1812925" cy="2057400"/>
          </a:xfrm>
        </p:grpSpPr>
        <p:pic>
          <p:nvPicPr>
            <p:cNvPr id="11" name="Picture 4"/>
            <p:cNvPicPr>
              <a:picLocks noChangeAspect="1" noChangeArrowheads="1"/>
            </p:cNvPicPr>
            <p:nvPr/>
          </p:nvPicPr>
          <p:blipFill>
            <a:blip r:embed="rId5" cstate="print"/>
            <a:srcRect/>
            <a:stretch>
              <a:fillRect/>
            </a:stretch>
          </p:blipFill>
          <p:spPr bwMode="auto">
            <a:xfrm>
              <a:off x="304800" y="3048000"/>
              <a:ext cx="1812925" cy="1693863"/>
            </a:xfrm>
            <a:prstGeom prst="rect">
              <a:avLst/>
            </a:prstGeom>
            <a:noFill/>
            <a:ln w="9525">
              <a:noFill/>
              <a:miter lim="800000"/>
              <a:headEnd/>
              <a:tailEnd/>
            </a:ln>
          </p:spPr>
        </p:pic>
        <p:sp>
          <p:nvSpPr>
            <p:cNvPr id="12" name="Text Box 7"/>
            <p:cNvSpPr txBox="1">
              <a:spLocks noChangeArrowheads="1"/>
            </p:cNvSpPr>
            <p:nvPr/>
          </p:nvSpPr>
          <p:spPr bwMode="auto">
            <a:xfrm>
              <a:off x="304800" y="4800600"/>
              <a:ext cx="912813" cy="304800"/>
            </a:xfrm>
            <a:prstGeom prst="rect">
              <a:avLst/>
            </a:prstGeom>
            <a:noFill/>
            <a:ln w="9525">
              <a:noFill/>
              <a:miter lim="800000"/>
              <a:headEnd/>
              <a:tailEnd/>
            </a:ln>
          </p:spPr>
          <p:txBody>
            <a:bodyPr wrap="none">
              <a:spAutoFit/>
            </a:bodyPr>
            <a:lstStyle/>
            <a:p>
              <a:r>
                <a:rPr lang="en-US" sz="1400"/>
                <a:t>Recorder</a:t>
              </a:r>
            </a:p>
          </p:txBody>
        </p:sp>
      </p:grpSp>
      <p:grpSp>
        <p:nvGrpSpPr>
          <p:cNvPr id="3" name="Group 13"/>
          <p:cNvGrpSpPr/>
          <p:nvPr/>
        </p:nvGrpSpPr>
        <p:grpSpPr>
          <a:xfrm>
            <a:off x="2971800" y="4267200"/>
            <a:ext cx="2247900" cy="2482850"/>
            <a:chOff x="2438400" y="3276600"/>
            <a:chExt cx="2247900" cy="2482850"/>
          </a:xfrm>
        </p:grpSpPr>
        <p:pic>
          <p:nvPicPr>
            <p:cNvPr id="15" name="Picture 6" descr="TBOS"/>
            <p:cNvPicPr>
              <a:picLocks noChangeAspect="1" noChangeArrowheads="1"/>
            </p:cNvPicPr>
            <p:nvPr/>
          </p:nvPicPr>
          <p:blipFill>
            <a:blip r:embed="rId6" cstate="print"/>
            <a:srcRect/>
            <a:stretch>
              <a:fillRect/>
            </a:stretch>
          </p:blipFill>
          <p:spPr bwMode="auto">
            <a:xfrm>
              <a:off x="2438400" y="3276600"/>
              <a:ext cx="2247900" cy="1685925"/>
            </a:xfrm>
            <a:prstGeom prst="rect">
              <a:avLst/>
            </a:prstGeom>
            <a:noFill/>
            <a:ln w="9525">
              <a:noFill/>
              <a:miter lim="800000"/>
              <a:headEnd/>
              <a:tailEnd/>
            </a:ln>
          </p:spPr>
        </p:pic>
        <p:sp>
          <p:nvSpPr>
            <p:cNvPr id="16" name="Text Box 8"/>
            <p:cNvSpPr txBox="1">
              <a:spLocks noChangeArrowheads="1"/>
            </p:cNvSpPr>
            <p:nvPr/>
          </p:nvSpPr>
          <p:spPr bwMode="auto">
            <a:xfrm>
              <a:off x="2438400" y="5029200"/>
              <a:ext cx="1720850" cy="730250"/>
            </a:xfrm>
            <a:prstGeom prst="rect">
              <a:avLst/>
            </a:prstGeom>
            <a:noFill/>
            <a:ln w="9525">
              <a:noFill/>
              <a:miter lim="800000"/>
              <a:headEnd/>
              <a:tailEnd/>
            </a:ln>
          </p:spPr>
          <p:txBody>
            <a:bodyPr wrap="none">
              <a:spAutoFit/>
            </a:bodyPr>
            <a:lstStyle/>
            <a:p>
              <a:r>
                <a:rPr lang="en-US" sz="1400"/>
                <a:t>Hard optics camera</a:t>
              </a:r>
            </a:p>
            <a:p>
              <a:r>
                <a:rPr lang="en-US" sz="1400"/>
                <a:t>and visual effects</a:t>
              </a:r>
            </a:p>
            <a:p>
              <a:r>
                <a:rPr lang="en-US" sz="1400"/>
                <a:t>generator</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91FFC98C890842992E0CB36DDFED82" ma:contentTypeVersion="35" ma:contentTypeDescription="Create a new document." ma:contentTypeScope="" ma:versionID="5118e8b857c8c6cc9042c3d406fc63fd">
  <xsd:schema xmlns:xsd="http://www.w3.org/2001/XMLSchema" xmlns:xs="http://www.w3.org/2001/XMLSchema" xmlns:p="http://schemas.microsoft.com/office/2006/metadata/properties" xmlns:ns2="62fc2e0f-0ef6-428b-9fa6-414206c55783" targetNamespace="http://schemas.microsoft.com/office/2006/metadata/properties" ma:root="true" ma:fieldsID="25bc47849ce48a73ab1e5b0b71be9450" ns2:_="">
    <xsd:import namespace="62fc2e0f-0ef6-428b-9fa6-414206c55783"/>
    <xsd:element name="properties">
      <xsd:complexType>
        <xsd:sequence>
          <xsd:element name="documentManagement">
            <xsd:complexType>
              <xsd:all>
                <xsd:element ref="ns2:_dlc_DocId" minOccurs="0"/>
                <xsd:element ref="ns2:_dlc_DocIdUrl" minOccurs="0"/>
                <xsd:element ref="ns2:_dlc_DocIdPersistId" minOccurs="0"/>
                <xsd:element ref="ns2:Document_x0020_Status" minOccurs="0"/>
                <xsd:element ref="ns2:Organization_x0020_Level" minOccurs="0"/>
                <xsd:element ref="ns2:Mission" minOccurs="0"/>
                <xsd:element ref="ns2:Proponent" minOccurs="0"/>
                <xsd:element ref="ns2:Type_x0020_Organization" minOccurs="0"/>
                <xsd:element ref="ns2:DOTMLPF" minOccurs="0"/>
                <xsd:element ref="ns2:Document_x0020_Format" minOccurs="0"/>
                <xsd:element ref="ns2:Key_x0020_Words_x0020_or_x0020_Phra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c2e0f-0ef6-428b-9fa6-414206c5578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_x0020_Status" ma:index="11" nillable="true" ma:displayName="Document Status (s)" ma:format="Dropdown" ma:internalName="Document_x0020_Status">
      <xsd:simpleType>
        <xsd:restriction base="dms:Choice">
          <xsd:enumeration value="Temporary-Delete after 3 Months"/>
          <xsd:enumeration value="Temporary-Delete after 6 Months"/>
          <xsd:enumeration value="Temporary-Replace when updates"/>
          <xsd:enumeration value="Temporary-Yearly Review"/>
          <xsd:enumeration value="Permanent"/>
          <xsd:enumeration value="Permanent-Archive After 1 year"/>
        </xsd:restriction>
      </xsd:simpleType>
    </xsd:element>
    <xsd:element name="Organization_x0020_Level" ma:index="12" nillable="true" ma:displayName="Organization Level (s)" ma:format="Dropdown" ma:internalName="Organization_x0020_Level0">
      <xsd:simpleType>
        <xsd:restriction base="dms:Choice">
          <xsd:enumeration value="Brigade/Regiment"/>
          <xsd:enumeration value="Battalion/Squadron"/>
          <xsd:enumeration value="Co/Trp/Battery"/>
          <xsd:enumeration value="Platoon"/>
          <xsd:enumeration value="Non-SBCT"/>
          <xsd:enumeration value="SWfF"/>
          <xsd:enumeration value="TCM"/>
          <xsd:enumeration value="PM"/>
          <xsd:enumeration value="COE"/>
          <xsd:enumeration value="EAB"/>
          <xsd:enumeration value="DOD"/>
          <xsd:enumeration value="DA"/>
          <xsd:enumeration value="Joint"/>
          <xsd:enumeration value="SBCT Community of Purpose"/>
        </xsd:restriction>
      </xsd:simpleType>
    </xsd:element>
    <xsd:element name="Mission" ma:index="13" nillable="true" ma:displayName="Mission (s)" ma:internalName="Mission0">
      <xsd:complexType>
        <xsd:complexContent>
          <xsd:extension base="dms:MultiChoice">
            <xsd:sequence>
              <xsd:element name="Value" maxOccurs="unbounded" minOccurs="0" nillable="true">
                <xsd:simpleType>
                  <xsd:restriction base="dms:Choice">
                    <xsd:enumeration value="For Your Toolkit"/>
                    <xsd:enumeration value="Sustainment"/>
                    <xsd:enumeration value="PCLL"/>
                    <xsd:enumeration value="OIF"/>
                    <xsd:enumeration value="OEF"/>
                    <xsd:enumeration value="NTC"/>
                    <xsd:enumeration value="WTC"/>
                    <xsd:enumeration value="JRTC"/>
                    <xsd:enumeration value="JRMC"/>
                    <xsd:enumeration value="Training"/>
                    <xsd:enumeration value="Pre-deployment"/>
                    <xsd:enumeration value="Deployment"/>
                    <xsd:enumeration value="Reset"/>
                    <xsd:enumeration value="SFA"/>
                    <xsd:enumeration value="SFAATVSO"/>
                    <xsd:enumeration value="ARFORGEN"/>
                    <xsd:enumeration value="Leader Development"/>
                    <xsd:enumeration value="ALL"/>
                  </xsd:restriction>
                </xsd:simpleType>
              </xsd:element>
            </xsd:sequence>
          </xsd:extension>
        </xsd:complexContent>
      </xsd:complexType>
    </xsd:element>
    <xsd:element name="Proponent" ma:index="14" nillable="true" ma:displayName="Proponent (s)" ma:description="Who is the proponent (Creator) of the Document" ma:format="Dropdown" ma:internalName="Proponent">
      <xsd:simpleType>
        <xsd:restriction base="dms:Choice">
          <xsd:enumeration value="2-2ID SBCT"/>
          <xsd:enumeration value="3-2ID SBCT"/>
          <xsd:enumeration value="4-2ID SBCT"/>
          <xsd:enumeration value="1-25ID SBCT"/>
          <xsd:enumeration value="2-25ID SBCT"/>
          <xsd:enumeration value="1-1AD SBCT"/>
          <xsd:enumeration value="2SCR"/>
          <xsd:enumeration value="3SCR"/>
          <xsd:enumeration value="56-28ID SBCT"/>
          <xsd:enumeration value="SWfF"/>
          <xsd:enumeration value="TCM-SBCT"/>
          <xsd:enumeration value="PM-SBCT"/>
          <xsd:enumeration value="I Corps"/>
          <xsd:enumeration value="7ID"/>
          <xsd:enumeration value="Non-SBCT"/>
          <xsd:enumeration value="NA"/>
        </xsd:restriction>
      </xsd:simpleType>
    </xsd:element>
    <xsd:element name="Type_x0020_Organization" ma:index="15" nillable="true" ma:displayName="Type Organization (s)" ma:default="All SBCTs" ma:format="Dropdown" ma:internalName="Type_x0020_Organization0">
      <xsd:simpleType>
        <xsd:restriction base="dms:Choice">
          <xsd:enumeration value="Infantry"/>
          <xsd:enumeration value="FA"/>
          <xsd:enumeration value="RSTA"/>
          <xsd:enumeration value="Mortar"/>
          <xsd:enumeration value="MGS"/>
          <xsd:enumeration value="Anti-Tank"/>
          <xsd:enumeration value="HHC"/>
          <xsd:enumeration value="MI"/>
          <xsd:enumeration value="BSB"/>
          <xsd:enumeration value="BSTB"/>
          <xsd:enumeration value="Distro"/>
          <xsd:enumeration value="CBRNE"/>
          <xsd:enumeration value="Engineer"/>
          <xsd:enumeration value="Surveillance"/>
          <xsd:enumeration value="Maintenance"/>
          <xsd:enumeration value="Medical"/>
          <xsd:enumeration value="Signal"/>
          <xsd:enumeration value="All SBCTs"/>
        </xsd:restriction>
      </xsd:simpleType>
    </xsd:element>
    <xsd:element name="DOTMLPF" ma:index="16" nillable="true" ma:displayName="DOTMLPF/WFF (s)" ma:default="-" ma:internalName="DOTMLPF" ma:requiredMultiChoice="true">
      <xsd:complexType>
        <xsd:complexContent>
          <xsd:extension base="dms:MultiChoice">
            <xsd:sequence>
              <xsd:element name="Value" maxOccurs="unbounded" minOccurs="0" nillable="true">
                <xsd:simpleType>
                  <xsd:restriction base="dms:Choice">
                    <xsd:enumeration value="Doctrine"/>
                    <xsd:enumeration value="Organization"/>
                    <xsd:enumeration value="Training"/>
                    <xsd:enumeration value="Material"/>
                    <xsd:enumeration value="Leadership Development"/>
                    <xsd:enumeration value="Personnel"/>
                    <xsd:enumeration value="Facilities"/>
                    <xsd:enumeration value="Msn Cmd"/>
                    <xsd:enumeration value="Mvmt &amp; Mnvr"/>
                    <xsd:enumeration value="Intelligence"/>
                    <xsd:enumeration value="Fires"/>
                    <xsd:enumeration value="Sustainment"/>
                    <xsd:enumeration value="Protection"/>
                    <xsd:enumeration value="Administrative"/>
                    <xsd:enumeration value="-"/>
                  </xsd:restriction>
                </xsd:simpleType>
              </xsd:element>
            </xsd:sequence>
          </xsd:extension>
        </xsd:complexContent>
      </xsd:complexType>
    </xsd:element>
    <xsd:element name="Document_x0020_Format" ma:index="17" nillable="true" ma:displayName="Document Format (s)" ma:format="Dropdown" ma:internalName="Document_x0020_Format">
      <xsd:simpleType>
        <xsd:union memberTypes="dms:Text">
          <xsd:simpleType>
            <xsd:restriction base="dms:Choice">
              <xsd:enumeration value="AAR"/>
              <xsd:enumeration value="Article"/>
              <xsd:enumeration value="Best Practice"/>
              <xsd:enumeration value="Bulletin"/>
              <xsd:enumeration value="CALL  Pub"/>
              <xsd:enumeration value="Circular"/>
              <xsd:enumeration value="Class-Instruction"/>
              <xsd:enumeration value="Doctrinal Publication"/>
              <xsd:enumeration value="DOD/DA Guidance"/>
              <xsd:enumeration value="Evaluation Guide"/>
              <xsd:enumeration value="EXSUM"/>
              <xsd:enumeration value="Handbook"/>
              <xsd:enumeration value="GTA"/>
              <xsd:enumeration value="Guide"/>
              <xsd:enumeration value="Instructors Guide"/>
              <xsd:enumeration value="Info Brief"/>
              <xsd:enumeration value="LL"/>
              <xsd:enumeration value="Message"/>
              <xsd:enumeration value="Mission Brief"/>
              <xsd:enumeration value="MOI"/>
              <xsd:enumeration value="MOA/MOU"/>
              <xsd:enumeration value="MTOE"/>
              <xsd:enumeration value="Newsletter"/>
              <xsd:enumeration value="PCLL"/>
              <xsd:enumeration value="Plan"/>
              <xsd:enumeration value="TMs"/>
              <xsd:enumeration value="Safety"/>
              <xsd:enumeration value="Smart Card/Book"/>
              <xsd:enumeration value="SOP"/>
              <xsd:enumeration value="Message (SOUM, NAR,Material,etc)"/>
              <xsd:enumeration value="Student Guide"/>
              <xsd:enumeration value="Study / Report"/>
              <xsd:enumeration value="SWfF Bulletin"/>
              <xsd:enumeration value="White Paper"/>
            </xsd:restriction>
          </xsd:simpleType>
        </xsd:union>
      </xsd:simpleType>
    </xsd:element>
    <xsd:element name="Key_x0020_Words_x0020_or_x0020_Phrases" ma:index="18" nillable="true" ma:displayName="Key Words or Phrases (s)" ma:description="Fill in the Blank Example, &#10;-Equipment&#10;-Ldr Develop&#10;-MGS&#10;-SFAT&#10;-SOUM&#10;Maint &#10;Advisor" ma:internalName="Key_x0020_Words_x0020_or_x0020_Phras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Status xmlns="62fc2e0f-0ef6-428b-9fa6-414206c55783" xsi:nil="true"/>
    <Organization_x0020_Level xmlns="62fc2e0f-0ef6-428b-9fa6-414206c55783">SBCT Community of Purpose</Organization_x0020_Level>
    <Key_x0020_Words_x0020_or_x0020_Phrases xmlns="62fc2e0f-0ef6-428b-9fa6-414206c55783">TADSS</Key_x0020_Words_x0020_or_x0020_Phrases>
    <Type_x0020_Organization xmlns="62fc2e0f-0ef6-428b-9fa6-414206c55783">All SBCTs</Type_x0020_Organization>
    <Document_x0020_Format xmlns="62fc2e0f-0ef6-428b-9fa6-414206c55783">Info Brief</Document_x0020_Format>
    <Mission xmlns="62fc2e0f-0ef6-428b-9fa6-414206c55783">
      <Value>For Your Toolkit</Value>
      <Value>Training</Value>
    </Mission>
    <DOTMLPF xmlns="62fc2e0f-0ef6-428b-9fa6-414206c55783">
      <Value>Training</Value>
      <Value>Material</Value>
    </DOTMLPF>
    <Proponent xmlns="62fc2e0f-0ef6-428b-9fa6-414206c55783">TCM-SBCT</Proponent>
    <_dlc_DocId xmlns="62fc2e0f-0ef6-428b-9fa6-414206c55783">WQ5MRQ7VNEV5-14-6748</_dlc_DocId>
    <_dlc_DocIdUrl xmlns="62fc2e0f-0ef6-428b-9fa6-414206c55783">
      <Url>https://west.esps.disa.mil/army/sites/StrykerNet/_layouts/DocIdRedir.aspx?ID=WQ5MRQ7VNEV5-14-6748</Url>
      <Description>WQ5MRQ7VNEV5-14-6748</Description>
    </_dlc_DocIdUrl>
  </documentManagement>
</p:properties>
</file>

<file path=customXml/itemProps1.xml><?xml version="1.0" encoding="utf-8"?>
<ds:datastoreItem xmlns:ds="http://schemas.openxmlformats.org/officeDocument/2006/customXml" ds:itemID="{7ED432CA-8F61-4D81-BBBD-A4B5F7688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c2e0f-0ef6-428b-9fa6-414206c557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B94E38-030E-4757-93DD-31E24F407E15}">
  <ds:schemaRefs>
    <ds:schemaRef ds:uri="http://schemas.microsoft.com/sharepoint/events"/>
  </ds:schemaRefs>
</ds:datastoreItem>
</file>

<file path=customXml/itemProps3.xml><?xml version="1.0" encoding="utf-8"?>
<ds:datastoreItem xmlns:ds="http://schemas.openxmlformats.org/officeDocument/2006/customXml" ds:itemID="{71B6C20D-DC86-48F3-A38E-0E4C55C944E1}">
  <ds:schemaRefs>
    <ds:schemaRef ds:uri="http://schemas.microsoft.com/sharepoint/v3/contenttype/forms"/>
  </ds:schemaRefs>
</ds:datastoreItem>
</file>

<file path=customXml/itemProps4.xml><?xml version="1.0" encoding="utf-8"?>
<ds:datastoreItem xmlns:ds="http://schemas.openxmlformats.org/officeDocument/2006/customXml" ds:itemID="{E01EFBEF-E623-4322-9694-A64FB6101BD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62fc2e0f-0ef6-428b-9fa6-414206c55783"/>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1857</TotalTime>
  <Words>3193</Words>
  <Application>Microsoft Office PowerPoint</Application>
  <PresentationFormat>On-screen Show (4:3)</PresentationFormat>
  <Paragraphs>220</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Bitmap Image</vt:lpstr>
      <vt:lpstr>Slide 1</vt:lpstr>
      <vt:lpstr>Miles XXI/Delta Kits</vt:lpstr>
      <vt:lpstr>MK19  Simulation Player Unit</vt:lpstr>
      <vt:lpstr>CDT/SV</vt:lpstr>
      <vt:lpstr>ATGM Basic Skills Trainer</vt:lpstr>
      <vt:lpstr>ATGM STRYKER TOW SIMULATOR</vt:lpstr>
      <vt:lpstr>MGS-TESS</vt:lpstr>
      <vt:lpstr>Main Gun  Signature Simulator</vt:lpstr>
      <vt:lpstr>MGS Thru-Sight Video</vt:lpstr>
      <vt:lpstr>MGS In-bore Device</vt:lpstr>
      <vt:lpstr>MGS AGTS</vt:lpstr>
      <vt:lpstr>Table top-AGTS</vt:lpstr>
      <vt:lpstr>MGS Inert 105mm  Training Round</vt:lpstr>
      <vt:lpstr>NBCRV-VCT</vt:lpstr>
      <vt:lpstr>Maintenance Training  System (HOT/DTT/PTT)</vt:lpstr>
      <vt:lpstr>MEV RCTD</vt:lpstr>
      <vt:lpstr>Vehicle Instrument  Interface Package</vt:lpstr>
      <vt:lpstr>Tactical Vehicle System</vt:lpstr>
      <vt:lpstr>Embedded Trainer (VDT/ETM and VDET)  </vt:lpstr>
      <vt:lpstr>TADSS Glossary</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Michael.fredrick.geo</dc:creator>
  <cp:lastModifiedBy>Curtis.McMahan</cp:lastModifiedBy>
  <cp:revision>185</cp:revision>
  <dcterms:created xsi:type="dcterms:W3CDTF">2012-10-30T14:33:02Z</dcterms:created>
  <dcterms:modified xsi:type="dcterms:W3CDTF">2014-06-03T14:39:04Z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0x010100DD91FFC98C890842992E0CB36DDFED82</vt:lpwstr>
  </property>
  <property fmtid="{D5CDD505-2E9C-101B-9397-08002B2CF9AE}" pid="3" name="_dlc_DocIdItemGuid">
    <vt:lpwstr>6d56a20a-b305-47eb-90ed-05b4aabae614</vt:lpwstr>
  </property>
</Properties>
</file>