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3" r:id="rId3"/>
    <p:sldId id="262" r:id="rId4"/>
    <p:sldId id="278" r:id="rId5"/>
    <p:sldId id="264" r:id="rId6"/>
    <p:sldId id="263" r:id="rId7"/>
    <p:sldId id="276" r:id="rId8"/>
    <p:sldId id="266" r:id="rId9"/>
    <p:sldId id="267" r:id="rId10"/>
    <p:sldId id="268" r:id="rId11"/>
    <p:sldId id="279" r:id="rId12"/>
    <p:sldId id="281" r:id="rId13"/>
    <p:sldId id="282" r:id="rId14"/>
    <p:sldId id="274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2" descr="4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76200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Raiders Never Quit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890000" y="7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</a:t>
            </a:r>
            <a:endParaRPr lang="en-US" sz="1200" b="1" dirty="0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rgbClr val="164592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096000" y="1066800"/>
            <a:ext cx="2590800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200" b="1" i="1" dirty="0" smtClean="0">
                <a:solidFill>
                  <a:srgbClr val="000000"/>
                </a:solidFill>
                <a:latin typeface="Arial" charset="0"/>
              </a:rPr>
              <a:t>Take the High Ground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D9EA-8B4D-4541-87CD-EF435F03794F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0CDB-9A60-47EE-A2C1-3C0E1D6FAB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2" descr="4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8200" y="76200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Raiders Never Quit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rgbClr val="164592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096000" y="1066800"/>
            <a:ext cx="2590800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200" b="1" i="1" dirty="0" smtClean="0">
                <a:solidFill>
                  <a:srgbClr val="000000"/>
                </a:solidFill>
                <a:latin typeface="Arial" charset="0"/>
              </a:rPr>
              <a:t>Take the High Ground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CPT REED </a:t>
            </a:r>
            <a:r>
              <a:rPr lang="en-US" sz="4000" dirty="0" smtClean="0"/>
              <a:t>C/3-47</a:t>
            </a: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SFC KUBAS 3/47 BN S-4 NCOIC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Property Accountability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a standardized property book that </a:t>
            </a:r>
            <a:r>
              <a:rPr lang="en-US" dirty="0" smtClean="0"/>
              <a:t>assists </a:t>
            </a:r>
            <a:r>
              <a:rPr lang="en-US" dirty="0" smtClean="0"/>
              <a:t>Commanders and supply personnel. (turn over, continuity)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Create our own -10s for off the shelf items before we issue them out.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Correct use of 2062, and 3161(Change Doc).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Property Accountability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(How do we get there)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Create a detailed Commander’s Property Book</a:t>
            </a:r>
          </a:p>
          <a:p>
            <a:r>
              <a:rPr lang="en-US" sz="2200" dirty="0" smtClean="0"/>
              <a:t>Create your own -10s if necessary (take pictures)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Light Sets, Cool Zones, Water buffalos, TMP vehicles, etc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Develop a </a:t>
            </a:r>
            <a:r>
              <a:rPr lang="en-US" sz="2200" dirty="0" smtClean="0"/>
              <a:t>10% at your level over 12 month </a:t>
            </a:r>
            <a:r>
              <a:rPr lang="en-US" sz="2200" dirty="0" smtClean="0"/>
              <a:t>timeframe </a:t>
            </a:r>
            <a:r>
              <a:rPr lang="en-US" sz="2200" dirty="0" smtClean="0">
                <a:solidFill>
                  <a:srgbClr val="FF0000"/>
                </a:solidFill>
              </a:rPr>
              <a:t>(BN or Company initiated). 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Senior DS sub hand receipt to the trainees within the first 72hours. </a:t>
            </a:r>
            <a:endParaRPr lang="en-US" sz="2200" dirty="0" smtClean="0"/>
          </a:p>
          <a:p>
            <a:r>
              <a:rPr lang="en-US" sz="2200" dirty="0" smtClean="0"/>
              <a:t>Do </a:t>
            </a:r>
            <a:r>
              <a:rPr lang="en-US" sz="2200" dirty="0" smtClean="0"/>
              <a:t>not delegate authority on pick up inventory! </a:t>
            </a:r>
            <a:r>
              <a:rPr lang="en-US" sz="2200" dirty="0" smtClean="0">
                <a:solidFill>
                  <a:srgbClr val="FF0000"/>
                </a:solidFill>
              </a:rPr>
              <a:t>(first one completed by the commander!)</a:t>
            </a:r>
          </a:p>
          <a:p>
            <a:r>
              <a:rPr lang="en-US" sz="2200" dirty="0" smtClean="0"/>
              <a:t>Sensitive </a:t>
            </a:r>
            <a:r>
              <a:rPr lang="en-US" sz="2200" dirty="0" smtClean="0"/>
              <a:t>Item inventories (at pick up, monthly,  before / after movement, before grad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Sub HR property down to sub HR holders in one of 2 ways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By HR type (8-9 HRs)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One HR for everything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Property Accountability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(Best Practices)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TASC Hand Receipt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055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066800" y="3733800"/>
            <a:ext cx="13716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3733800"/>
            <a:ext cx="1295400" cy="2514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800" y="3886200"/>
            <a:ext cx="1600200" cy="2362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0400" y="4038600"/>
            <a:ext cx="914400" cy="2209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3200400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5791200"/>
            <a:ext cx="6553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-10?????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19300" y="-38099"/>
            <a:ext cx="50292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AND NOW…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 THE LONG AWAITED</a:t>
            </a:r>
          </a:p>
          <a:p>
            <a:r>
              <a:rPr lang="en-US" dirty="0" smtClean="0"/>
              <a:t>INFAMOUS</a:t>
            </a:r>
          </a:p>
          <a:p>
            <a:r>
              <a:rPr lang="en-US" dirty="0" smtClean="0"/>
              <a:t>COVETED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DREADED!!!!!</a:t>
            </a:r>
          </a:p>
          <a:p>
            <a:endParaRPr lang="en-US" dirty="0" smtClean="0"/>
          </a:p>
          <a:p>
            <a:r>
              <a:rPr lang="en-US" sz="6000" dirty="0" smtClean="0"/>
              <a:t>COMMANDERS PROPERTY BOOK!!!!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Where are we now?</a:t>
            </a:r>
          </a:p>
          <a:p>
            <a:endParaRPr lang="en-US" sz="3600" dirty="0" smtClean="0"/>
          </a:p>
          <a:p>
            <a:r>
              <a:rPr lang="en-US" sz="3600" dirty="0" smtClean="0"/>
              <a:t>Where do we want to be?</a:t>
            </a:r>
          </a:p>
          <a:p>
            <a:endParaRPr lang="en-US" sz="3600" dirty="0" smtClean="0"/>
          </a:p>
          <a:p>
            <a:r>
              <a:rPr lang="en-US" sz="3600" dirty="0" smtClean="0"/>
              <a:t>How do we get there?</a:t>
            </a:r>
          </a:p>
          <a:p>
            <a:endParaRPr lang="en-US" sz="3600" dirty="0" smtClean="0"/>
          </a:p>
          <a:p>
            <a:r>
              <a:rPr lang="en-US" sz="3600" dirty="0" smtClean="0"/>
              <a:t>TTPS</a:t>
            </a:r>
            <a:endParaRPr lang="en-US" sz="36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Property Accountability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(Discussion)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WHY??!!!</a:t>
            </a:r>
          </a:p>
          <a:p>
            <a:r>
              <a:rPr lang="en-US" dirty="0" smtClean="0"/>
              <a:t>Here we go again!!!</a:t>
            </a:r>
          </a:p>
          <a:p>
            <a:r>
              <a:rPr lang="en-US" dirty="0" smtClean="0"/>
              <a:t>I already know this!!!!</a:t>
            </a:r>
          </a:p>
          <a:p>
            <a:r>
              <a:rPr lang="en-US" dirty="0" smtClean="0"/>
              <a:t>I have better things to do!!!!</a:t>
            </a:r>
          </a:p>
          <a:p>
            <a:r>
              <a:rPr lang="en-US" dirty="0" smtClean="0"/>
              <a:t>Didn’t we go over this already!!!</a:t>
            </a:r>
          </a:p>
          <a:p>
            <a:r>
              <a:rPr lang="en-US" dirty="0" smtClean="0"/>
              <a:t>I’m a Captain I think I would know this already!!!</a:t>
            </a:r>
          </a:p>
          <a:p>
            <a:r>
              <a:rPr lang="en-US" dirty="0" smtClean="0"/>
              <a:t>In all my years as a First Sergeant, I’m listening to this WHY??!!!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Property Accountability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8458200" cy="63976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FORSCOM				FT Benning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440129"/>
            <a:ext cx="4040188" cy="3951288"/>
          </a:xfrm>
        </p:spPr>
        <p:txBody>
          <a:bodyPr/>
          <a:lstStyle/>
          <a:p>
            <a:r>
              <a:rPr lang="en-US" dirty="0" smtClean="0"/>
              <a:t>PBO </a:t>
            </a:r>
            <a:endParaRPr lang="en-US" dirty="0" smtClean="0"/>
          </a:p>
          <a:p>
            <a:r>
              <a:rPr lang="en-US" dirty="0" smtClean="0"/>
              <a:t>IPBO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TASC </a:t>
            </a:r>
            <a:r>
              <a:rPr lang="en-US" dirty="0" smtClean="0">
                <a:solidFill>
                  <a:srgbClr val="FF0000"/>
                </a:solidFill>
              </a:rPr>
              <a:t>(maybe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5988" y="2449512"/>
            <a:ext cx="33559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PBO </a:t>
            </a:r>
            <a:endParaRPr lang="en-US" dirty="0" smtClean="0"/>
          </a:p>
          <a:p>
            <a:r>
              <a:rPr lang="en-US" dirty="0" smtClean="0"/>
              <a:t>FMO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TASC (Annual /cyclic)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Under </a:t>
            </a:r>
            <a:r>
              <a:rPr lang="en-US" dirty="0" smtClean="0">
                <a:solidFill>
                  <a:srgbClr val="FF0000"/>
                </a:solidFill>
              </a:rPr>
              <a:t>5K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Company Property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TMP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TA- 50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Weapons Tally-  </a:t>
            </a:r>
            <a:r>
              <a:rPr lang="en-US" dirty="0" smtClean="0">
                <a:solidFill>
                  <a:schemeClr val="tx2"/>
                </a:solidFill>
              </a:rPr>
              <a:t>Annual / cyclic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Property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Accountability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(Hand Receipts)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2904" y="1447800"/>
            <a:ext cx="671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1447800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104" y="1447800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 or 8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FORSCOM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174875"/>
            <a:ext cx="4495800" cy="39512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PBUSE </a:t>
            </a:r>
            <a:r>
              <a:rPr lang="en-US" sz="2200" dirty="0" smtClean="0">
                <a:solidFill>
                  <a:srgbClr val="FF0000"/>
                </a:solidFill>
              </a:rPr>
              <a:t>(sub, sub, sub)</a:t>
            </a:r>
          </a:p>
          <a:p>
            <a:r>
              <a:rPr lang="en-US" sz="2200" dirty="0" smtClean="0"/>
              <a:t>Company MAL</a:t>
            </a:r>
          </a:p>
          <a:p>
            <a:r>
              <a:rPr lang="en-US" sz="2200" dirty="0" smtClean="0"/>
              <a:t>Sensitive </a:t>
            </a:r>
            <a:r>
              <a:rPr lang="en-US" sz="2200" dirty="0" smtClean="0"/>
              <a:t>Items </a:t>
            </a:r>
            <a:r>
              <a:rPr lang="en-US" sz="2200" dirty="0" smtClean="0"/>
              <a:t>Inventory </a:t>
            </a:r>
            <a:r>
              <a:rPr lang="en-US" sz="2200" dirty="0" smtClean="0">
                <a:solidFill>
                  <a:srgbClr val="FF0000"/>
                </a:solidFill>
              </a:rPr>
              <a:t>(PBO initiated)</a:t>
            </a:r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 smtClean="0"/>
          </a:p>
          <a:p>
            <a:r>
              <a:rPr lang="en-US" sz="2200" dirty="0" smtClean="0"/>
              <a:t>10</a:t>
            </a:r>
            <a:r>
              <a:rPr lang="en-US" sz="2200" dirty="0" smtClean="0"/>
              <a:t>% Cyclic </a:t>
            </a:r>
            <a:r>
              <a:rPr lang="en-US" sz="2200" dirty="0" smtClean="0">
                <a:solidFill>
                  <a:srgbClr val="FF0000"/>
                </a:solidFill>
              </a:rPr>
              <a:t>(PBO initiated and is usually 99% of your property)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Shortage Annexes </a:t>
            </a:r>
            <a:r>
              <a:rPr lang="en-US" sz="2200" dirty="0" smtClean="0">
                <a:solidFill>
                  <a:srgbClr val="FF0000"/>
                </a:solidFill>
              </a:rPr>
              <a:t>(in PBUSE)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-</a:t>
            </a:r>
            <a:r>
              <a:rPr lang="en-US" sz="2200" dirty="0" smtClean="0"/>
              <a:t>10s for </a:t>
            </a:r>
            <a:r>
              <a:rPr lang="en-US" sz="2200" dirty="0" smtClean="0"/>
              <a:t>every system 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FT Benning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174875"/>
            <a:ext cx="4572000" cy="3951288"/>
          </a:xfrm>
        </p:spPr>
        <p:txBody>
          <a:bodyPr>
            <a:noAutofit/>
          </a:bodyPr>
          <a:lstStyle/>
          <a:p>
            <a:r>
              <a:rPr lang="en-US" sz="2200" dirty="0" smtClean="0"/>
              <a:t>PBUSE </a:t>
            </a:r>
            <a:r>
              <a:rPr lang="en-US" sz="2200" dirty="0" smtClean="0">
                <a:solidFill>
                  <a:srgbClr val="FF0000"/>
                </a:solidFill>
              </a:rPr>
              <a:t>– very little </a:t>
            </a:r>
          </a:p>
          <a:p>
            <a:r>
              <a:rPr lang="en-US" sz="2200" dirty="0" smtClean="0"/>
              <a:t>Company MAL </a:t>
            </a:r>
          </a:p>
          <a:p>
            <a:r>
              <a:rPr lang="en-US" sz="2200" dirty="0" smtClean="0"/>
              <a:t>Sensitive </a:t>
            </a:r>
            <a:r>
              <a:rPr lang="en-US" sz="2200" dirty="0" smtClean="0"/>
              <a:t>Items </a:t>
            </a:r>
            <a:r>
              <a:rPr lang="en-US" sz="2200" dirty="0" smtClean="0"/>
              <a:t>Inventory </a:t>
            </a:r>
            <a:r>
              <a:rPr lang="en-US" sz="2200" dirty="0" smtClean="0">
                <a:solidFill>
                  <a:srgbClr val="FF0000"/>
                </a:solidFill>
              </a:rPr>
              <a:t>(Weapons Pool initiated – sometimes misses a tally)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10% Cyclic </a:t>
            </a:r>
            <a:r>
              <a:rPr lang="en-US" sz="2200" dirty="0" smtClean="0">
                <a:solidFill>
                  <a:srgbClr val="FF0000"/>
                </a:solidFill>
              </a:rPr>
              <a:t>– </a:t>
            </a:r>
            <a:r>
              <a:rPr lang="en-US" sz="2200" dirty="0" smtClean="0">
                <a:solidFill>
                  <a:srgbClr val="FF0000"/>
                </a:solidFill>
              </a:rPr>
              <a:t>(yes however it is a small % of property)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Shortage </a:t>
            </a:r>
            <a:r>
              <a:rPr lang="en-US" sz="2200" dirty="0" smtClean="0"/>
              <a:t>Annexes- </a:t>
            </a:r>
            <a:r>
              <a:rPr lang="en-US" sz="2200" dirty="0" smtClean="0">
                <a:solidFill>
                  <a:srgbClr val="FF0000"/>
                </a:solidFill>
              </a:rPr>
              <a:t>we should 2062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-10s…sort </a:t>
            </a:r>
            <a:r>
              <a:rPr lang="en-US" sz="2200" dirty="0" smtClean="0"/>
              <a:t>of </a:t>
            </a:r>
            <a:r>
              <a:rPr lang="en-US" sz="2200" dirty="0" smtClean="0">
                <a:solidFill>
                  <a:srgbClr val="FF0000"/>
                </a:solidFill>
              </a:rPr>
              <a:t>(but we need to generate them)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Property Accountability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(Tools)</a:t>
            </a: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5" grpId="0" build="p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FORSCOM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PBO – Property Book officer</a:t>
            </a:r>
          </a:p>
          <a:p>
            <a:endParaRPr lang="en-US" dirty="0"/>
          </a:p>
          <a:p>
            <a:r>
              <a:rPr lang="en-US" dirty="0" smtClean="0"/>
              <a:t>Property Book: freezes during </a:t>
            </a:r>
            <a:r>
              <a:rPr lang="en-US" dirty="0" err="1" smtClean="0"/>
              <a:t>CoC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TO&amp;E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FT Benning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 or 8 different agencies</a:t>
            </a:r>
          </a:p>
          <a:p>
            <a:endParaRPr lang="en-US" dirty="0"/>
          </a:p>
          <a:p>
            <a:r>
              <a:rPr lang="en-US" dirty="0" smtClean="0"/>
              <a:t>Property Books: don’t really freeze</a:t>
            </a:r>
          </a:p>
          <a:p>
            <a:endParaRPr lang="en-US" dirty="0" smtClean="0"/>
          </a:p>
          <a:p>
            <a:r>
              <a:rPr lang="en-US" dirty="0" smtClean="0"/>
              <a:t>Pile </a:t>
            </a:r>
            <a:r>
              <a:rPr lang="en-US" dirty="0" smtClean="0"/>
              <a:t>of 2062’s ??? WRONG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TDA? </a:t>
            </a:r>
            <a:r>
              <a:rPr lang="en-US" dirty="0" smtClean="0">
                <a:solidFill>
                  <a:srgbClr val="FF0000"/>
                </a:solidFill>
              </a:rPr>
              <a:t>It is not very clear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Property Accountability</a:t>
            </a:r>
            <a:b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(Tools)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Enforce </a:t>
            </a:r>
            <a:r>
              <a:rPr lang="en-US" dirty="0" smtClean="0"/>
              <a:t>use of the PBUSE system!</a:t>
            </a:r>
          </a:p>
          <a:p>
            <a:r>
              <a:rPr lang="en-US" dirty="0" smtClean="0"/>
              <a:t>Proper use of 2062’s</a:t>
            </a:r>
          </a:p>
          <a:p>
            <a:r>
              <a:rPr lang="en-US" dirty="0" smtClean="0"/>
              <a:t>Proper use of 3161’S</a:t>
            </a:r>
          </a:p>
          <a:p>
            <a:r>
              <a:rPr lang="en-US" dirty="0" smtClean="0"/>
              <a:t>Ref DA PAM </a:t>
            </a:r>
            <a:r>
              <a:rPr lang="en-US" dirty="0" smtClean="0"/>
              <a:t>710-2</a:t>
            </a:r>
          </a:p>
          <a:p>
            <a:r>
              <a:rPr lang="en-US" dirty="0" smtClean="0"/>
              <a:t>LIW Accounts for all Leadership and supply personnel.</a:t>
            </a:r>
          </a:p>
          <a:p>
            <a:pPr lvl="1"/>
            <a:r>
              <a:rPr lang="en-US" dirty="0" smtClean="0"/>
              <a:t>-10’s for all LIN numbers on a property book.</a:t>
            </a:r>
          </a:p>
          <a:p>
            <a:endParaRPr lang="en-US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Property Accountability</a:t>
            </a:r>
            <a:b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(How do we fix this)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ask </a:t>
            </a:r>
            <a:r>
              <a:rPr lang="en-US" dirty="0" smtClean="0"/>
              <a:t>ourselves 3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do we want to be?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get there?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Property do we own?</a:t>
            </a:r>
          </a:p>
          <a:p>
            <a:r>
              <a:rPr lang="en-US" dirty="0" smtClean="0"/>
              <a:t>What Accountability do we have </a:t>
            </a:r>
            <a:r>
              <a:rPr lang="en-US" dirty="0" smtClean="0">
                <a:solidFill>
                  <a:srgbClr val="FF0000"/>
                </a:solidFill>
              </a:rPr>
              <a:t>(who OWNS it??? Commander, supply tech, </a:t>
            </a:r>
            <a:r>
              <a:rPr lang="en-US" dirty="0" smtClean="0">
                <a:solidFill>
                  <a:srgbClr val="FF0000"/>
                </a:solidFill>
              </a:rPr>
              <a:t>XO, SDS)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What support do we have? </a:t>
            </a:r>
            <a:r>
              <a:rPr lang="en-US" dirty="0" smtClean="0"/>
              <a:t>What </a:t>
            </a:r>
            <a:r>
              <a:rPr lang="en-US" dirty="0" smtClean="0"/>
              <a:t>system is the accountability being conducted under? </a:t>
            </a:r>
            <a:r>
              <a:rPr lang="en-US" dirty="0" smtClean="0">
                <a:solidFill>
                  <a:srgbClr val="FF0000"/>
                </a:solidFill>
              </a:rPr>
              <a:t>(PBUSE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smtClean="0">
                <a:solidFill>
                  <a:srgbClr val="FF0000"/>
                </a:solidFill>
              </a:rPr>
              <a:t>AMIS/2062/Spreadsheet paper copy)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Is all the property pushed down to the lowest user?? </a:t>
            </a:r>
            <a:r>
              <a:rPr lang="en-US" dirty="0" smtClean="0">
                <a:solidFill>
                  <a:srgbClr val="FF0000"/>
                </a:solidFill>
              </a:rPr>
              <a:t>(TA-50)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Property Accountability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(Where we are now)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dirty="0" smtClean="0"/>
              <a:t>All Property is accounted for through PBUSE or an automated system.</a:t>
            </a:r>
          </a:p>
          <a:p>
            <a:r>
              <a:rPr lang="en-US" dirty="0" smtClean="0"/>
              <a:t>All Sub HR are signed before every Cycle.</a:t>
            </a:r>
          </a:p>
          <a:p>
            <a:r>
              <a:rPr lang="en-US" dirty="0" smtClean="0"/>
              <a:t>Company MAL completed NLT 24 Hours after pick up of tally!!</a:t>
            </a:r>
          </a:p>
          <a:p>
            <a:r>
              <a:rPr lang="en-US" dirty="0" smtClean="0"/>
              <a:t>All supporting DOCS maintained by the commander/ supply SGT. (3161’s, working inventory docs, ect)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Property Accountability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(Where we want to be)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629</Words>
  <Application>Microsoft Office PowerPoint</Application>
  <PresentationFormat>On-screen Show (4:3)</PresentationFormat>
  <Paragraphs>122</Paragraphs>
  <Slides>15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Property Accountability</vt:lpstr>
      <vt:lpstr>Property Accountability</vt:lpstr>
      <vt:lpstr>Property Accountability (Hand Receipts)</vt:lpstr>
      <vt:lpstr>Property Accountability (Tools)</vt:lpstr>
      <vt:lpstr>Slide 5</vt:lpstr>
      <vt:lpstr>Slide 6</vt:lpstr>
      <vt:lpstr>ask ourselves 3 Questions</vt:lpstr>
      <vt:lpstr>Slide 8</vt:lpstr>
      <vt:lpstr>Slide 9</vt:lpstr>
      <vt:lpstr>Slide 10</vt:lpstr>
      <vt:lpstr>Slide 11</vt:lpstr>
      <vt:lpstr>TASC Hand Receipt </vt:lpstr>
      <vt:lpstr>-10?????</vt:lpstr>
      <vt:lpstr>AND NOW…</vt:lpstr>
      <vt:lpstr>Slide 15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jose.hernandezmaldon</dc:creator>
  <cp:lastModifiedBy>kurt.thompson</cp:lastModifiedBy>
  <cp:revision>45</cp:revision>
  <dcterms:created xsi:type="dcterms:W3CDTF">2012-03-15T03:38:10Z</dcterms:created>
  <dcterms:modified xsi:type="dcterms:W3CDTF">2012-05-09T14:08:05Z</dcterms:modified>
</cp:coreProperties>
</file>