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38925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MBTS 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1" y="6463003"/>
            <a:ext cx="8458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600" dirty="0">
                <a:solidFill>
                  <a:srgbClr val="000000"/>
                </a:solidFill>
              </a:rPr>
              <a:t>DISTRIBUTION STATEMENT D: Distribution authorized to the Department of Defense and U.S. DOD contractors for Administrative or Operational use (03 March 2011). Other requests for this document shall be referred to PD MBTS</a:t>
            </a:r>
          </a:p>
          <a:p>
            <a:pPr algn="just"/>
            <a:r>
              <a:rPr lang="en-US" sz="600" dirty="0">
                <a:solidFill>
                  <a:srgbClr val="000000"/>
                </a:solidFill>
              </a:rPr>
              <a:t>Security Manager at: Program Executive Office Ground Combat Systems, ATTN: AMSTA-CSS-F, MS 105, 6501 East 11 Mile Road, Warren, MI 48397-5000. Commercial (586) 282-5330 or </a:t>
            </a:r>
            <a:r>
              <a:rPr lang="en-US" sz="600" dirty="0" err="1">
                <a:solidFill>
                  <a:srgbClr val="000000"/>
                </a:solidFill>
              </a:rPr>
              <a:t>DSN</a:t>
            </a:r>
            <a:r>
              <a:rPr lang="en-US" sz="600" dirty="0">
                <a:solidFill>
                  <a:srgbClr val="000000"/>
                </a:solidFill>
              </a:rPr>
              <a:t> 786-5330.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95476"/>
            <a:ext cx="5486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baseline="0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114675"/>
            <a:ext cx="5486400" cy="7715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24226" y="6686520"/>
            <a:ext cx="12955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4226" y="-28605"/>
            <a:ext cx="12955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838200"/>
            <a:ext cx="601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150" dirty="0">
                <a:solidFill>
                  <a:srgbClr val="7B8738">
                    <a:lumMod val="50000"/>
                  </a:srgbClr>
                </a:solidFill>
                <a:latin typeface="Arial Narrow" pitchFamily="34" charset="0"/>
              </a:rPr>
              <a:t>PRODUCT DIRECTOR</a:t>
            </a:r>
          </a:p>
          <a:p>
            <a:r>
              <a:rPr lang="en-US" sz="2150" b="1" dirty="0">
                <a:solidFill>
                  <a:srgbClr val="7B8738">
                    <a:lumMod val="50000"/>
                  </a:srgbClr>
                </a:solidFill>
                <a:latin typeface="Arial Narrow" pitchFamily="34" charset="0"/>
              </a:rPr>
              <a:t>COMBAT RECOVERY SYSTEMS</a:t>
            </a:r>
          </a:p>
        </p:txBody>
      </p:sp>
      <p:sp>
        <p:nvSpPr>
          <p:cNvPr id="12" name="Oval 11"/>
          <p:cNvSpPr/>
          <p:nvPr/>
        </p:nvSpPr>
        <p:spPr>
          <a:xfrm>
            <a:off x="685800" y="1703832"/>
            <a:ext cx="2029968" cy="202996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colin.a.burnard\Desktop\PD C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03387"/>
            <a:ext cx="2030413" cy="2030413"/>
          </a:xfrm>
          <a:prstGeom prst="rect">
            <a:avLst/>
          </a:prstGeom>
          <a:noFill/>
        </p:spPr>
      </p:pic>
      <p:pic>
        <p:nvPicPr>
          <p:cNvPr id="2" name="Picture 2" descr="C:\Users\colin.a.burnard\Desktop\MBTS Patc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48400" y="538521"/>
            <a:ext cx="783771" cy="90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31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3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3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b="1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609600" y="100462"/>
            <a:ext cx="7620000" cy="10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971800"/>
            <a:ext cx="7772400" cy="457200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3505201"/>
            <a:ext cx="7772400" cy="3048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980509"/>
            <a:ext cx="0" cy="8382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8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220"/>
            <a:ext cx="4038600" cy="50099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220"/>
            <a:ext cx="4038600" cy="50099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8"/>
          <p:cNvSpPr>
            <a:spLocks noGrp="1"/>
          </p:cNvSpPr>
          <p:nvPr>
            <p:ph type="title"/>
          </p:nvPr>
        </p:nvSpPr>
        <p:spPr>
          <a:xfrm>
            <a:off x="457200" y="100462"/>
            <a:ext cx="8229600" cy="10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7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/>
          <p:cNvSpPr>
            <a:spLocks noGrp="1"/>
          </p:cNvSpPr>
          <p:nvPr>
            <p:ph sz="quarter" idx="13"/>
          </p:nvPr>
        </p:nvSpPr>
        <p:spPr>
          <a:xfrm>
            <a:off x="304800" y="1349908"/>
            <a:ext cx="4114800" cy="2411938"/>
          </a:xfrm>
          <a:prstGeom prst="rect">
            <a:avLst/>
          </a:prstGeom>
        </p:spPr>
        <p:txBody>
          <a:bodyPr/>
          <a:lstStyle>
            <a:lvl1pPr>
              <a:buClr>
                <a:srgbClr val="BF9000"/>
              </a:buClr>
              <a:buFont typeface="Wingdings" pitchFamily="2" charset="2"/>
              <a:buChar char="§"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BF9000"/>
              </a:buClr>
              <a:buFont typeface="Courier New" pitchFamily="49" charset="0"/>
              <a:buChar char="o"/>
              <a:defRPr sz="1000">
                <a:latin typeface="Arial" pitchFamily="34" charset="0"/>
                <a:cs typeface="Arial" pitchFamily="34" charset="0"/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4"/>
          </p:nvPr>
        </p:nvSpPr>
        <p:spPr>
          <a:xfrm>
            <a:off x="4710346" y="1349908"/>
            <a:ext cx="4114800" cy="2411938"/>
          </a:xfrm>
          <a:prstGeom prst="rect">
            <a:avLst/>
          </a:prstGeom>
        </p:spPr>
        <p:txBody>
          <a:bodyPr/>
          <a:lstStyle>
            <a:lvl1pPr>
              <a:buClr>
                <a:srgbClr val="BF9000"/>
              </a:buClr>
              <a:buFont typeface="Wingdings" pitchFamily="2" charset="2"/>
              <a:buChar char="§"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BF9000"/>
              </a:buClr>
              <a:buFont typeface="Courier New" pitchFamily="49" charset="0"/>
              <a:buChar char="o"/>
              <a:defRPr sz="1000">
                <a:latin typeface="Arial" pitchFamily="34" charset="0"/>
                <a:cs typeface="Arial" pitchFamily="34" charset="0"/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19"/>
          <p:cNvSpPr>
            <a:spLocks noGrp="1"/>
          </p:cNvSpPr>
          <p:nvPr>
            <p:ph sz="quarter" idx="15"/>
          </p:nvPr>
        </p:nvSpPr>
        <p:spPr>
          <a:xfrm>
            <a:off x="315152" y="4088009"/>
            <a:ext cx="4114800" cy="2388992"/>
          </a:xfrm>
          <a:prstGeom prst="rect">
            <a:avLst/>
          </a:prstGeom>
        </p:spPr>
        <p:txBody>
          <a:bodyPr/>
          <a:lstStyle>
            <a:lvl1pPr>
              <a:buClr>
                <a:srgbClr val="BF9000"/>
              </a:buClr>
              <a:buFont typeface="Wingdings" pitchFamily="2" charset="2"/>
              <a:buChar char="§"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BF9000"/>
              </a:buClr>
              <a:buFont typeface="Courier New" pitchFamily="49" charset="0"/>
              <a:buChar char="o"/>
              <a:defRPr sz="1000">
                <a:latin typeface="Arial" pitchFamily="34" charset="0"/>
                <a:cs typeface="Arial" pitchFamily="34" charset="0"/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9"/>
          <p:cNvSpPr>
            <a:spLocks noGrp="1"/>
          </p:cNvSpPr>
          <p:nvPr>
            <p:ph sz="quarter" idx="16"/>
          </p:nvPr>
        </p:nvSpPr>
        <p:spPr>
          <a:xfrm>
            <a:off x="4720698" y="4088009"/>
            <a:ext cx="4114800" cy="2388992"/>
          </a:xfrm>
          <a:prstGeom prst="rect">
            <a:avLst/>
          </a:prstGeom>
        </p:spPr>
        <p:txBody>
          <a:bodyPr/>
          <a:lstStyle>
            <a:lvl1pPr>
              <a:buClr>
                <a:srgbClr val="BF9000"/>
              </a:buClr>
              <a:buFont typeface="Wingdings" pitchFamily="2" charset="2"/>
              <a:buChar char="§"/>
              <a:defRPr sz="12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BF9000"/>
              </a:buClr>
              <a:buFont typeface="Courier New" pitchFamily="49" charset="0"/>
              <a:buChar char="o"/>
              <a:defRPr sz="1000">
                <a:latin typeface="Arial" pitchFamily="34" charset="0"/>
                <a:cs typeface="Arial" pitchFamily="34" charset="0"/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3951514"/>
            <a:ext cx="883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1306286"/>
            <a:ext cx="0" cy="5203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28"/>
          <p:cNvSpPr>
            <a:spLocks noGrp="1"/>
          </p:cNvSpPr>
          <p:nvPr>
            <p:ph type="title"/>
          </p:nvPr>
        </p:nvSpPr>
        <p:spPr>
          <a:xfrm>
            <a:off x="457200" y="100462"/>
            <a:ext cx="8229600" cy="10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ate Placeholder 14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9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8"/>
          <p:cNvSpPr>
            <a:spLocks noGrp="1"/>
          </p:cNvSpPr>
          <p:nvPr>
            <p:ph type="title"/>
          </p:nvPr>
        </p:nvSpPr>
        <p:spPr>
          <a:xfrm>
            <a:off x="457200" y="100462"/>
            <a:ext cx="8229600" cy="10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253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2537"/>
            <a:ext cx="5111750" cy="500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34587"/>
            <a:ext cx="3008313" cy="3833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28"/>
          <p:cNvSpPr txBox="1">
            <a:spLocks/>
          </p:cNvSpPr>
          <p:nvPr/>
        </p:nvSpPr>
        <p:spPr>
          <a:xfrm>
            <a:off x="457200" y="100462"/>
            <a:ext cx="8229600" cy="10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7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457200" y="100462"/>
            <a:ext cx="8229600" cy="10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0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17171"/>
            <a:ext cx="2057400" cy="513805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7171"/>
            <a:ext cx="6019800" cy="51380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28"/>
          <p:cNvSpPr txBox="1">
            <a:spLocks/>
          </p:cNvSpPr>
          <p:nvPr/>
        </p:nvSpPr>
        <p:spPr>
          <a:xfrm>
            <a:off x="457200" y="100462"/>
            <a:ext cx="8229600" cy="10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Arial Black"/>
              </a:rPr>
              <a:t>Click to edit Master title style</a:t>
            </a:r>
            <a:endParaRPr lang="en-US" sz="2400" dirty="0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9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16200000">
            <a:off x="4419600" y="2133600"/>
            <a:ext cx="304800" cy="9144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29" y="1381125"/>
            <a:ext cx="8730342" cy="48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75674" y="6537960"/>
            <a:ext cx="35926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700" dirty="0">
                <a:solidFill>
                  <a:prstClr val="white"/>
                </a:solidFill>
              </a:rPr>
              <a:t>Use or disclosure of data contained on the page is subject to restrictions on title page.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226" y="-28605"/>
            <a:ext cx="12955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4226" y="6686520"/>
            <a:ext cx="12955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solidFill>
                  <a:prstClr val="white"/>
                </a:solidFill>
              </a:rPr>
              <a:t>FOR OFFICIAL USE ONLY</a:t>
            </a:r>
          </a:p>
        </p:txBody>
      </p:sp>
      <p:sp>
        <p:nvSpPr>
          <p:cNvPr id="29" name="Title Placeholder 28"/>
          <p:cNvSpPr>
            <a:spLocks noGrp="1"/>
          </p:cNvSpPr>
          <p:nvPr>
            <p:ph type="title"/>
          </p:nvPr>
        </p:nvSpPr>
        <p:spPr>
          <a:xfrm>
            <a:off x="952500" y="100462"/>
            <a:ext cx="7239000" cy="104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3340AAD-057D-4DF0-A18E-7B276C766A58}" type="datetimeFigureOut">
              <a:rPr lang="en-US" smtClean="0">
                <a:solidFill>
                  <a:prstClr val="white"/>
                </a:solidFill>
              </a:rPr>
              <a:pPr/>
              <a:t>6/20/2016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59B7A2C-145C-4218-AB04-137DCEA6D9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4" descr="C:\Users\adrianne.r.kendig\Desktop\Working Files\LOGOS\others\Army Logo_4x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176" y="93270"/>
            <a:ext cx="753810" cy="973530"/>
          </a:xfrm>
          <a:prstGeom prst="rect">
            <a:avLst/>
          </a:prstGeom>
          <a:noFill/>
        </p:spPr>
      </p:pic>
      <p:pic>
        <p:nvPicPr>
          <p:cNvPr id="12" name="Picture 11" descr="PEO_GCS_LOGO_FINAL_JUNE_201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47845" y="7620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6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rgbClr val="EAB70B"/>
        </a:buClr>
        <a:buFont typeface="Wingdings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Clr>
          <a:srgbClr val="EAB70B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EAB70B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EAB70B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EAB70B"/>
        </a:buClr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installations to be applied in order to configure the M88A2 to the latest configuration: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0462"/>
            <a:ext cx="7620000" cy="10425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/>
              <a:t>MWO</a:t>
            </a:r>
            <a:r>
              <a:rPr lang="en-US" sz="4000" dirty="0" smtClean="0"/>
              <a:t> Overview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2036195"/>
            <a:ext cx="8229599" cy="3925156"/>
            <a:chOff x="1409468" y="2493395"/>
            <a:chExt cx="6309360" cy="3925156"/>
          </a:xfrm>
        </p:grpSpPr>
        <p:sp>
          <p:nvSpPr>
            <p:cNvPr id="6" name="Content Placeholder 5"/>
            <p:cNvSpPr txBox="1">
              <a:spLocks/>
            </p:cNvSpPr>
            <p:nvPr/>
          </p:nvSpPr>
          <p:spPr>
            <a:xfrm>
              <a:off x="1409468" y="2493395"/>
              <a:ext cx="6309360" cy="3657600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CREW II and CREW III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Automatic Fire Extinguishing System (AFES)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Blue Force Tracker (BFT) / FBCB2)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Split Engine Oil Access Door – (</a:t>
              </a:r>
              <a:r>
                <a:rPr lang="en-US" sz="1600" dirty="0">
                  <a:solidFill>
                    <a:srgbClr val="00B050"/>
                  </a:solidFill>
                  <a:cs typeface="Arial" pitchFamily="34" charset="0"/>
                </a:rPr>
                <a:t>Applied to M88A2 Only</a:t>
              </a: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)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Improved Main Winch Lower Guide Rail – (</a:t>
              </a:r>
              <a:r>
                <a:rPr lang="en-US" sz="1600" dirty="0">
                  <a:solidFill>
                    <a:srgbClr val="00B050"/>
                  </a:solidFill>
                  <a:cs typeface="Arial" pitchFamily="34" charset="0"/>
                </a:rPr>
                <a:t>Applied to M88A2 Only</a:t>
              </a: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)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Crew (Electrical) Distribution Panel (CDP)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LED Interior and Exterior Lighting 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Interior and Exterior Stowage Enhancements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Removal of Smoke Generator Function</a:t>
              </a:r>
            </a:p>
            <a:p>
              <a:pPr marL="342900" indent="-342900">
                <a:spcBef>
                  <a:spcPct val="20000"/>
                </a:spcBef>
                <a:spcAft>
                  <a:spcPts val="1200"/>
                </a:spcAft>
                <a:buClr>
                  <a:srgbClr val="BF9000"/>
                </a:buClr>
                <a:defRPr/>
              </a:pPr>
              <a:endParaRPr lang="en-US" sz="1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5956886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0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colin.a.burnard\Desktop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43100" y="1485901"/>
            <a:ext cx="5772150" cy="3752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172200" cy="98699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M88A1 Operational Modifications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228851"/>
            <a:ext cx="1771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</a:rPr>
              <a:t>Crew</a:t>
            </a:r>
          </a:p>
          <a:p>
            <a:r>
              <a:rPr lang="en-US" sz="1350" b="1" dirty="0">
                <a:solidFill>
                  <a:srgbClr val="000000"/>
                </a:solidFill>
              </a:rPr>
              <a:t>Distribution Panel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0701" y="1885950"/>
            <a:ext cx="21755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</a:rPr>
              <a:t>Stowage Enhancements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468" y="5053250"/>
            <a:ext cx="1447832" cy="542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</a:rPr>
              <a:t>Exothermic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Cutter and Stowage</a:t>
            </a:r>
          </a:p>
          <a:p>
            <a:r>
              <a:rPr lang="en-US" sz="825" b="1" dirty="0">
                <a:solidFill>
                  <a:srgbClr val="000000"/>
                </a:solidFill>
              </a:rPr>
              <a:t>(M88A1 only)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5100139"/>
            <a:ext cx="19928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</a:rPr>
              <a:t>Automatic Fire</a:t>
            </a:r>
          </a:p>
          <a:p>
            <a:r>
              <a:rPr lang="en-US" sz="1350" b="1" dirty="0">
                <a:solidFill>
                  <a:srgbClr val="000000"/>
                </a:solidFill>
              </a:rPr>
              <a:t>Extinguishing System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00250" y="3314700"/>
            <a:ext cx="285750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86300" y="2743200"/>
            <a:ext cx="40005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6688499" y="2186032"/>
            <a:ext cx="683852" cy="1357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050123" y="3476842"/>
            <a:ext cx="1918765" cy="1380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14700" y="3143250"/>
            <a:ext cx="2343150" cy="1748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9793" y="323835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Lighting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Enhancements</a:t>
            </a:r>
          </a:p>
        </p:txBody>
      </p:sp>
      <p:pic>
        <p:nvPicPr>
          <p:cNvPr id="21" name="Picture 1" descr="image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5900" y="1771651"/>
            <a:ext cx="839183" cy="6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 rot="16200000" flipH="1">
            <a:off x="2143125" y="2486025"/>
            <a:ext cx="62865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85900" y="2400301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</a:rPr>
              <a:t>DVE</a:t>
            </a:r>
          </a:p>
          <a:p>
            <a:r>
              <a:rPr lang="en-US" sz="825" b="1" dirty="0">
                <a:solidFill>
                  <a:srgbClr val="000000"/>
                </a:solidFill>
              </a:rPr>
              <a:t>(M88A1 only)</a:t>
            </a:r>
          </a:p>
        </p:txBody>
      </p:sp>
      <p:pic>
        <p:nvPicPr>
          <p:cNvPr id="32" name="Picture 11" descr="Picture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51800" y="3771900"/>
            <a:ext cx="67702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4" name="Picture 9" descr="exothermic 3"/>
          <p:cNvPicPr>
            <a:picLocks noChangeAspect="1" noChangeArrowheads="1"/>
          </p:cNvPicPr>
          <p:nvPr/>
        </p:nvPicPr>
        <p:blipFill>
          <a:blip r:embed="rId5" cstate="email">
            <a:lum bright="18000"/>
          </a:blip>
          <a:srcRect/>
          <a:stretch>
            <a:fillRect/>
          </a:stretch>
        </p:blipFill>
        <p:spPr bwMode="auto">
          <a:xfrm>
            <a:off x="2688367" y="4950742"/>
            <a:ext cx="914400" cy="69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5"/>
          <p:cNvGrpSpPr/>
          <p:nvPr/>
        </p:nvGrpSpPr>
        <p:grpSpPr>
          <a:xfrm>
            <a:off x="3543300" y="1450432"/>
            <a:ext cx="800100" cy="742950"/>
            <a:chOff x="4572000" y="2057400"/>
            <a:chExt cx="3771900" cy="2828925"/>
          </a:xfrm>
        </p:grpSpPr>
        <p:pic>
          <p:nvPicPr>
            <p:cNvPr id="37" name="Picture 12" descr="Rear of H0005 Showing CDP"/>
            <p:cNvPicPr>
              <a:picLocks noChangeAspect="1" noChangeArrowheads="1"/>
            </p:cNvPicPr>
            <p:nvPr/>
          </p:nvPicPr>
          <p:blipFill>
            <a:blip r:embed="rId6" cstate="email">
              <a:lum bright="18000" contrast="12000"/>
            </a:blip>
            <a:srcRect/>
            <a:stretch>
              <a:fillRect/>
            </a:stretch>
          </p:blipFill>
          <p:spPr bwMode="auto">
            <a:xfrm>
              <a:off x="4572000" y="2057400"/>
              <a:ext cx="3771900" cy="28289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8" name="Oval 37"/>
            <p:cNvSpPr/>
            <p:nvPr/>
          </p:nvSpPr>
          <p:spPr>
            <a:xfrm>
              <a:off x="6248400" y="2362200"/>
              <a:ext cx="990600" cy="1600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0" name="Picture 14" descr="100_2833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25" y="4714876"/>
            <a:ext cx="1085850" cy="857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A7027-39BE-499A-91E1-3D9C77BE723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1433" y="2337785"/>
            <a:ext cx="13144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</a:rPr>
              <a:t>BII/COEI</a:t>
            </a:r>
          </a:p>
          <a:p>
            <a:r>
              <a:rPr lang="en-US" sz="1350" b="1" dirty="0">
                <a:solidFill>
                  <a:srgbClr val="000000"/>
                </a:solidFill>
              </a:rPr>
              <a:t>Supplemental Kit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6400800" y="2971800"/>
            <a:ext cx="91440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" name="TextBox 49"/>
          <p:cNvSpPr txBox="1"/>
          <p:nvPr/>
        </p:nvSpPr>
        <p:spPr>
          <a:xfrm>
            <a:off x="7455184" y="3711959"/>
            <a:ext cx="1714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000000"/>
                </a:solidFill>
                <a:cs typeface="Arial" pitchFamily="34" charset="0"/>
              </a:rPr>
              <a:t>BFT and </a:t>
            </a:r>
          </a:p>
          <a:p>
            <a:r>
              <a:rPr lang="en-US" sz="1050" b="1" dirty="0">
                <a:solidFill>
                  <a:srgbClr val="000000"/>
                </a:solidFill>
                <a:cs typeface="Arial" pitchFamily="34" charset="0"/>
              </a:rPr>
              <a:t>CREW II/III</a:t>
            </a:r>
          </a:p>
          <a:p>
            <a:r>
              <a:rPr lang="en-US" sz="1050" b="1" dirty="0">
                <a:solidFill>
                  <a:srgbClr val="000000"/>
                </a:solidFill>
                <a:cs typeface="Arial" pitchFamily="34" charset="0"/>
              </a:rPr>
              <a:t>A-kits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3314700" y="3028950"/>
            <a:ext cx="4171950" cy="1257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6099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M88A2 Operational Modifications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13-Sep-12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A7027-39BE-499A-91E1-3D9C77BE723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6" descr="M88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868" y="1853648"/>
            <a:ext cx="6826250" cy="32559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1597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Crew Distribution Panel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1752600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Stowage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Enhancements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6633" y="5181600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Automatic Fire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Extinguishing System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19200" y="34290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6600" y="2413552"/>
            <a:ext cx="1752600" cy="78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96068" y="2209800"/>
            <a:ext cx="947532" cy="78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648200" y="3758648"/>
            <a:ext cx="728868" cy="1499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377" y="3909536"/>
            <a:ext cx="14574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Lighting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Enhancements</a:t>
            </a:r>
          </a:p>
          <a:p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32" name="Picture 11" descr="Pictur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276600"/>
            <a:ext cx="902703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3" name="Group 35"/>
          <p:cNvGrpSpPr/>
          <p:nvPr/>
        </p:nvGrpSpPr>
        <p:grpSpPr>
          <a:xfrm>
            <a:off x="2971800" y="1244048"/>
            <a:ext cx="1066800" cy="990600"/>
            <a:chOff x="4572000" y="2057400"/>
            <a:chExt cx="3771900" cy="2828925"/>
          </a:xfrm>
        </p:grpSpPr>
        <p:pic>
          <p:nvPicPr>
            <p:cNvPr id="37" name="Picture 12" descr="Rear of H0005 Showing CDP"/>
            <p:cNvPicPr>
              <a:picLocks noChangeAspect="1" noChangeArrowheads="1"/>
            </p:cNvPicPr>
            <p:nvPr/>
          </p:nvPicPr>
          <p:blipFill>
            <a:blip r:embed="rId4" cstate="email">
              <a:lum bright="18000" contrast="12000"/>
            </a:blip>
            <a:srcRect/>
            <a:stretch>
              <a:fillRect/>
            </a:stretch>
          </p:blipFill>
          <p:spPr bwMode="auto">
            <a:xfrm>
              <a:off x="4572000" y="2057400"/>
              <a:ext cx="3771900" cy="28289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8" name="Oval 37"/>
            <p:cNvSpPr/>
            <p:nvPr/>
          </p:nvSpPr>
          <p:spPr>
            <a:xfrm>
              <a:off x="6248400" y="2362200"/>
              <a:ext cx="990600" cy="1600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" name="Picture 14" descr="100_2833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5334000"/>
            <a:ext cx="1219200" cy="914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143000" y="5257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BFT and CREW II/III</a:t>
            </a:r>
          </a:p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A-kits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133600" y="2667000"/>
            <a:ext cx="7620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1295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Cupola Plate Mod Kit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91000" y="1905000"/>
            <a:ext cx="990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3000" y="64740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AFES Test Set (12510436)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Lower Rail Replacement Kit (M88A2 unique)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24000" y="2667000"/>
            <a:ext cx="3810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01000" y="41148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Smoke Generator Removal Kit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343400" y="3124200"/>
            <a:ext cx="4114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96200" y="1255693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BII/COEI</a:t>
            </a:r>
          </a:p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Supplemental</a:t>
            </a:r>
          </a:p>
          <a:p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Kit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8" name="Straight Arrow Connector 47"/>
          <p:cNvCxnSpPr>
            <a:stCxn id="46" idx="2"/>
          </p:cNvCxnSpPr>
          <p:nvPr/>
        </p:nvCxnSpPr>
        <p:spPr>
          <a:xfrm flipH="1">
            <a:off x="7010400" y="1994357"/>
            <a:ext cx="1752600" cy="14346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98981" y="5105400"/>
            <a:ext cx="264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Split Engine Oil Access Door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96000" y="3352800"/>
            <a:ext cx="16764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02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S">
  <a:themeElements>
    <a:clrScheme name="ABCT">
      <a:dk1>
        <a:srgbClr val="000000"/>
      </a:dk1>
      <a:lt1>
        <a:sysClr val="window" lastClr="FFFFFF"/>
      </a:lt1>
      <a:dk2>
        <a:srgbClr val="1C1C1C"/>
      </a:dk2>
      <a:lt2>
        <a:srgbClr val="B7B09C"/>
      </a:lt2>
      <a:accent1>
        <a:srgbClr val="605E4F"/>
      </a:accent1>
      <a:accent2>
        <a:srgbClr val="5C7C8C"/>
      </a:accent2>
      <a:accent3>
        <a:srgbClr val="C41E3A"/>
      </a:accent3>
      <a:accent4>
        <a:srgbClr val="7B8738"/>
      </a:accent4>
      <a:accent5>
        <a:srgbClr val="FFC82E"/>
      </a:accent5>
      <a:accent6>
        <a:srgbClr val="8E8C7A"/>
      </a:accent6>
      <a:hlink>
        <a:srgbClr val="7B8738"/>
      </a:hlink>
      <a:folHlink>
        <a:srgbClr val="5C7C8C"/>
      </a:folHlink>
    </a:clrScheme>
    <a:fontScheme name="HB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176</Words>
  <Application>Microsoft Office PowerPoint</Application>
  <PresentationFormat>On-screen Show (4:3)</PresentationFormat>
  <Paragraphs>50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Arial Narrow</vt:lpstr>
      <vt:lpstr>Courier New</vt:lpstr>
      <vt:lpstr>Times New Roman</vt:lpstr>
      <vt:lpstr>Wingdings</vt:lpstr>
      <vt:lpstr>CRS</vt:lpstr>
      <vt:lpstr>MWO Overview</vt:lpstr>
      <vt:lpstr>M88A1 Operational Modifications</vt:lpstr>
      <vt:lpstr>M88A2 Operational Modifications 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MWO Overview</dc:title>
  <dc:creator>james.a.polak.mil</dc:creator>
  <cp:lastModifiedBy>McMahan, Curtis S CTR USA TRADOC</cp:lastModifiedBy>
  <cp:revision>1</cp:revision>
  <dcterms:created xsi:type="dcterms:W3CDTF">2016-06-20T15:28:19Z</dcterms:created>
  <dcterms:modified xsi:type="dcterms:W3CDTF">2016-06-20T17:03:52Z</dcterms:modified>
</cp:coreProperties>
</file>