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7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8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9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0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1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2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9" r:id="rId1"/>
    <p:sldMasterId id="2147484046" r:id="rId2"/>
    <p:sldMasterId id="2147484067" r:id="rId3"/>
    <p:sldMasterId id="2147484102" r:id="rId4"/>
    <p:sldMasterId id="2147484143" r:id="rId5"/>
    <p:sldMasterId id="2147484162" r:id="rId6"/>
    <p:sldMasterId id="2147484185" r:id="rId7"/>
    <p:sldMasterId id="2147484203" r:id="rId8"/>
    <p:sldMasterId id="2147484221" r:id="rId9"/>
    <p:sldMasterId id="2147484236" r:id="rId10"/>
    <p:sldMasterId id="2147484260" r:id="rId11"/>
    <p:sldMasterId id="2147484276" r:id="rId12"/>
    <p:sldMasterId id="2147484296" r:id="rId13"/>
  </p:sldMasterIdLst>
  <p:notesMasterIdLst>
    <p:notesMasterId r:id="rId20"/>
  </p:notesMasterIdLst>
  <p:handoutMasterIdLst>
    <p:handoutMasterId r:id="rId21"/>
  </p:handoutMasterIdLst>
  <p:sldIdLst>
    <p:sldId id="302" r:id="rId14"/>
    <p:sldId id="431" r:id="rId15"/>
    <p:sldId id="438" r:id="rId16"/>
    <p:sldId id="318" r:id="rId17"/>
    <p:sldId id="434" r:id="rId18"/>
    <p:sldId id="437" r:id="rId19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4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 userDrawn="1">
          <p15:clr>
            <a:srgbClr val="A4A3A4"/>
          </p15:clr>
        </p15:guide>
        <p15:guide id="2" pos="218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D00"/>
    <a:srgbClr val="FFD757"/>
    <a:srgbClr val="FFFFFF"/>
    <a:srgbClr val="F4EE00"/>
    <a:srgbClr val="FFFF66"/>
    <a:srgbClr val="006600"/>
    <a:srgbClr val="70AC2E"/>
    <a:srgbClr val="F1EDE3"/>
    <a:srgbClr val="E5DDC9"/>
    <a:srgbClr val="DCD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90" autoAdjust="0"/>
    <p:restoredTop sz="93812" autoAdjust="0"/>
  </p:normalViewPr>
  <p:slideViewPr>
    <p:cSldViewPr snapToGrid="0" showGuides="1">
      <p:cViewPr varScale="1">
        <p:scale>
          <a:sx n="89" d="100"/>
          <a:sy n="89" d="100"/>
        </p:scale>
        <p:origin x="874" y="82"/>
      </p:cViewPr>
      <p:guideLst>
        <p:guide orient="horz" pos="2164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>
        <p:scale>
          <a:sx n="120" d="100"/>
          <a:sy n="120" d="100"/>
        </p:scale>
        <p:origin x="-294" y="-78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05449" cy="461325"/>
          </a:xfrm>
          <a:prstGeom prst="rect">
            <a:avLst/>
          </a:prstGeom>
        </p:spPr>
        <p:txBody>
          <a:bodyPr vert="horz" lIns="90616" tIns="45309" rIns="90616" bIns="453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6" y="4"/>
            <a:ext cx="3005449" cy="461325"/>
          </a:xfrm>
          <a:prstGeom prst="rect">
            <a:avLst/>
          </a:prstGeom>
        </p:spPr>
        <p:txBody>
          <a:bodyPr vert="horz" lIns="90616" tIns="45309" rIns="90616" bIns="45309" rtlCol="0"/>
          <a:lstStyle>
            <a:lvl1pPr algn="r">
              <a:defRPr sz="1200"/>
            </a:lvl1pPr>
          </a:lstStyle>
          <a:p>
            <a:fld id="{064C1352-3078-4889-B252-47099A62CEFC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757305"/>
            <a:ext cx="3005449" cy="461325"/>
          </a:xfrm>
          <a:prstGeom prst="rect">
            <a:avLst/>
          </a:prstGeom>
        </p:spPr>
        <p:txBody>
          <a:bodyPr vert="horz" lIns="90616" tIns="45309" rIns="90616" bIns="453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6" y="8757305"/>
            <a:ext cx="3005449" cy="461325"/>
          </a:xfrm>
          <a:prstGeom prst="rect">
            <a:avLst/>
          </a:prstGeom>
        </p:spPr>
        <p:txBody>
          <a:bodyPr vert="horz" lIns="90616" tIns="45309" rIns="90616" bIns="45309" rtlCol="0" anchor="b"/>
          <a:lstStyle>
            <a:lvl1pPr algn="r">
              <a:defRPr sz="1200"/>
            </a:lvl1pPr>
          </a:lstStyle>
          <a:p>
            <a:fld id="{53F01A48-AF5A-4BD8-B196-8836A349F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14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3004820" cy="46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1" tIns="45738" rIns="91471" bIns="45738" numCol="1" anchor="t" anchorCtr="0" compatLnSpc="1">
            <a:prstTxWarp prst="textNoShape">
              <a:avLst/>
            </a:prstTxWarp>
          </a:bodyPr>
          <a:lstStyle>
            <a:lvl1pPr defTabSz="915039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80" y="4"/>
            <a:ext cx="3004820" cy="46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1" tIns="45738" rIns="91471" bIns="45738" numCol="1" anchor="t" anchorCtr="0" compatLnSpc="1">
            <a:prstTxWarp prst="textNoShape">
              <a:avLst/>
            </a:prstTxWarp>
          </a:bodyPr>
          <a:lstStyle>
            <a:lvl1pPr algn="r" defTabSz="915039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0563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80229"/>
            <a:ext cx="5547360" cy="414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1" tIns="45738" rIns="91471" bIns="45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757305"/>
            <a:ext cx="3004820" cy="46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1" tIns="45738" rIns="91471" bIns="45738" numCol="1" anchor="b" anchorCtr="0" compatLnSpc="1">
            <a:prstTxWarp prst="textNoShape">
              <a:avLst/>
            </a:prstTxWarp>
          </a:bodyPr>
          <a:lstStyle>
            <a:lvl1pPr defTabSz="915039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80" y="8757305"/>
            <a:ext cx="3004820" cy="46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1" tIns="45738" rIns="91471" bIns="45738" numCol="1" anchor="b" anchorCtr="0" compatLnSpc="1">
            <a:prstTxWarp prst="textNoShape">
              <a:avLst/>
            </a:prstTxWarp>
          </a:bodyPr>
          <a:lstStyle>
            <a:lvl1pPr algn="r" defTabSz="915039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113991A-67AF-4290-B1C3-24FD78DD91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815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13991A-67AF-4290-B1C3-24FD78DD918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618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25" y="0"/>
            <a:ext cx="7297738" cy="5473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" y="5473827"/>
            <a:ext cx="7395587" cy="435426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97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5.pn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5.png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.png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5.png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581400" y="381000"/>
            <a:ext cx="1981200" cy="22193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Group 11"/>
          <p:cNvGrpSpPr>
            <a:grpSpLocks/>
          </p:cNvGrpSpPr>
          <p:nvPr userDrawn="1"/>
        </p:nvGrpSpPr>
        <p:grpSpPr bwMode="auto">
          <a:xfrm>
            <a:off x="0" y="228600"/>
            <a:ext cx="9144000" cy="2286000"/>
            <a:chOff x="0" y="228600"/>
            <a:chExt cx="9144000" cy="2286000"/>
          </a:xfrm>
        </p:grpSpPr>
        <p:pic>
          <p:nvPicPr>
            <p:cNvPr id="6" name="Picture 16" descr="army one ping2.pn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657600" y="351264"/>
              <a:ext cx="1828800" cy="2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 userDrawn="1"/>
          </p:nvSpPr>
          <p:spPr bwMode="auto">
            <a:xfrm>
              <a:off x="0" y="1447800"/>
              <a:ext cx="9144000" cy="27463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 bwMode="auto">
            <a:xfrm>
              <a:off x="0" y="1235075"/>
              <a:ext cx="9144000" cy="136525"/>
            </a:xfrm>
            <a:prstGeom prst="rect">
              <a:avLst/>
            </a:prstGeom>
            <a:solidFill>
              <a:srgbClr val="EABD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9" name="Picture 8" descr="army one ping2.pn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3702050" y="228600"/>
              <a:ext cx="1752600" cy="2286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91000"/>
            <a:ext cx="76200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73183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264"/>
            <a:ext cx="8229600" cy="7318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8229600" cy="4683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0755B-7021-4795-9900-AF8945122E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18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200"/>
            <a:ext cx="8229600" cy="4683725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81E48-179C-4A23-954A-3AE41C8CC3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AC90D-FBEE-476A-986A-F6AD9DBB25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1838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8400"/>
            <a:ext cx="4038600" cy="4712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8400"/>
            <a:ext cx="4038600" cy="4712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5BDE1-2129-47BE-8CA5-D9EE4BEBFF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6800"/>
            <a:ext cx="8229600" cy="6096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6399"/>
            <a:ext cx="4040188" cy="4984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5200"/>
            <a:ext cx="4040188" cy="4390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36399"/>
            <a:ext cx="4041775" cy="4984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35200"/>
            <a:ext cx="4041775" cy="4390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53C1F-19B0-4197-8BFE-0F894B06B8A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6800"/>
            <a:ext cx="8229600" cy="655638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A62B9-E433-41F7-B4B2-751A3F94667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632CE-A8E0-41C8-BEF7-69CE803761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064976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6976"/>
            <a:ext cx="3008313" cy="4299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E6D96-914A-4618-A82E-19DFC89181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200"/>
            <a:ext cx="5486400" cy="396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A0F51-DEA9-4B82-A098-7E04FFD55E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264"/>
            <a:ext cx="8229600" cy="7318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8229600" cy="4683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0755B-7021-4795-9900-AF8945122E7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1999"/>
            <a:ext cx="2057400" cy="53689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1999"/>
            <a:ext cx="6019800" cy="5368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C2763-B854-409D-8197-0A03563B07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1999"/>
            <a:ext cx="2057400" cy="53689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1999"/>
            <a:ext cx="6019800" cy="5368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C2763-B854-409D-8197-0A03563B07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264"/>
            <a:ext cx="8229600" cy="7318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42116-5F20-4EE8-862A-03A57029E7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42116-5F20-4EE8-862A-03A57029E7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581400" y="381000"/>
            <a:ext cx="1981200" cy="22193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11"/>
          <p:cNvGrpSpPr>
            <a:grpSpLocks/>
          </p:cNvGrpSpPr>
          <p:nvPr userDrawn="1"/>
        </p:nvGrpSpPr>
        <p:grpSpPr bwMode="auto">
          <a:xfrm>
            <a:off x="0" y="228600"/>
            <a:ext cx="9144000" cy="2286000"/>
            <a:chOff x="0" y="228600"/>
            <a:chExt cx="9144000" cy="2286000"/>
          </a:xfrm>
        </p:grpSpPr>
        <p:pic>
          <p:nvPicPr>
            <p:cNvPr id="6" name="Picture 16" descr="army one ping2.pn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657600" y="351264"/>
              <a:ext cx="1828800" cy="2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 userDrawn="1"/>
          </p:nvSpPr>
          <p:spPr bwMode="auto">
            <a:xfrm>
              <a:off x="0" y="1447800"/>
              <a:ext cx="9144000" cy="27463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 bwMode="auto">
            <a:xfrm>
              <a:off x="0" y="1235075"/>
              <a:ext cx="9144000" cy="136525"/>
            </a:xfrm>
            <a:prstGeom prst="rect">
              <a:avLst/>
            </a:prstGeom>
            <a:solidFill>
              <a:srgbClr val="EABD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9" name="Picture 8" descr="army one ping2.pn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3702050" y="228600"/>
              <a:ext cx="1752600" cy="2286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91000"/>
            <a:ext cx="76200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73183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18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200"/>
            <a:ext cx="8229600" cy="4683725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81E48-179C-4A23-954A-3AE41C8CC3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AC90D-FBEE-476A-986A-F6AD9DBB25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1838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8400"/>
            <a:ext cx="4038600" cy="4712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8400"/>
            <a:ext cx="4038600" cy="4712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5BDE1-2129-47BE-8CA5-D9EE4BEBFF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6800"/>
            <a:ext cx="8229600" cy="6096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6399"/>
            <a:ext cx="4040188" cy="4984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5200"/>
            <a:ext cx="4040188" cy="4390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36399"/>
            <a:ext cx="4041775" cy="4984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35200"/>
            <a:ext cx="4041775" cy="4390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53C1F-19B0-4197-8BFE-0F894B06B8A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6800"/>
            <a:ext cx="8229600" cy="655638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A62B9-E433-41F7-B4B2-751A3F94667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632CE-A8E0-41C8-BEF7-69CE803761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064976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6976"/>
            <a:ext cx="3008313" cy="4299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E6D96-914A-4618-A82E-19DFC89181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200"/>
            <a:ext cx="5486400" cy="396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A0F51-DEA9-4B82-A098-7E04FFD55E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264"/>
            <a:ext cx="8229600" cy="7318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8229600" cy="4683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0755B-7021-4795-9900-AF8945122E7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1999"/>
            <a:ext cx="2057400" cy="53689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1999"/>
            <a:ext cx="6019800" cy="5368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C2763-B854-409D-8197-0A03563B07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264"/>
            <a:ext cx="8229600" cy="7318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42116-5F20-4EE8-862A-03A57029E7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264"/>
            <a:ext cx="8229600" cy="7318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42116-5F20-4EE8-862A-03A57029E7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DF3B87-B79A-4167-8191-FE47BF5CDF1E}" type="datetime1">
              <a:rPr lang="en-US" smtClean="0">
                <a:solidFill>
                  <a:prstClr val="black"/>
                </a:solidFill>
              </a:rPr>
              <a:pPr/>
              <a:t>5/6/2016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1AC1-251D-4BE1-B7BE-3FBA6651818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3BBB1D-E1E6-4865-9460-465876EBDBD2}" type="datetime1">
              <a:rPr lang="en-US" smtClean="0">
                <a:solidFill>
                  <a:prstClr val="black"/>
                </a:solidFill>
              </a:rPr>
              <a:pPr/>
              <a:t>5/6/2016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1AC1-251D-4BE1-B7BE-3FBA6651818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9A4C50-C964-4942-A51F-65B96B508723}" type="datetime1">
              <a:rPr lang="en-US" smtClean="0">
                <a:solidFill>
                  <a:prstClr val="black"/>
                </a:solidFill>
              </a:rPr>
              <a:pPr/>
              <a:t>5/6/2016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1AC1-251D-4BE1-B7BE-3FBA6651818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7862C3-D9F5-41D5-8F24-0B9B814E730D}" type="datetime1">
              <a:rPr lang="en-US" smtClean="0">
                <a:solidFill>
                  <a:prstClr val="black"/>
                </a:solidFill>
              </a:rPr>
              <a:pPr/>
              <a:t>5/6/2016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1AC1-251D-4BE1-B7BE-3FBA6651818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EA4604-6206-43A0-A333-07B60490DE52}" type="datetime1">
              <a:rPr lang="en-US" smtClean="0">
                <a:solidFill>
                  <a:prstClr val="black"/>
                </a:solidFill>
              </a:rPr>
              <a:pPr/>
              <a:t>5/6/2016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1AC1-251D-4BE1-B7BE-3FBA6651818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2744F3-3130-4F8D-AD12-F2C0B2701334}" type="datetime1">
              <a:rPr lang="en-US" smtClean="0">
                <a:solidFill>
                  <a:prstClr val="black"/>
                </a:solidFill>
              </a:rPr>
              <a:pPr/>
              <a:t>5/6/2016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1AC1-251D-4BE1-B7BE-3FBA6651818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099315-E23F-4562-9EB5-614E28BAF44F}" type="datetime1">
              <a:rPr lang="en-US" smtClean="0">
                <a:solidFill>
                  <a:prstClr val="black"/>
                </a:solidFill>
              </a:rPr>
              <a:pPr/>
              <a:t>5/6/2016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1AC1-251D-4BE1-B7BE-3FBA6651818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E1378C-C8B4-40EC-A54B-5B738964C73B}" type="datetime1">
              <a:rPr lang="en-US" smtClean="0">
                <a:solidFill>
                  <a:prstClr val="black"/>
                </a:solidFill>
              </a:rPr>
              <a:pPr/>
              <a:t>5/6/2016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1AC1-251D-4BE1-B7BE-3FBA6651818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8403D-01AF-4D18-A147-858C146B2EA7}" type="datetime1">
              <a:rPr lang="en-US" smtClean="0">
                <a:solidFill>
                  <a:prstClr val="black"/>
                </a:solidFill>
              </a:rPr>
              <a:pPr/>
              <a:t>5/6/2016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1AC1-251D-4BE1-B7BE-3FBA6651818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42116-5F20-4EE8-862A-03A57029E7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817CEC-A491-445D-8C14-3B8461727885}" type="datetime1">
              <a:rPr lang="en-US" smtClean="0">
                <a:solidFill>
                  <a:prstClr val="black"/>
                </a:solidFill>
              </a:rPr>
              <a:pPr/>
              <a:t>5/6/2016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1AC1-251D-4BE1-B7BE-3FBA6651818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5E24C1-D7BC-4509-B302-2DD4F2052709}" type="datetime1">
              <a:rPr lang="en-US" smtClean="0">
                <a:solidFill>
                  <a:prstClr val="black"/>
                </a:solidFill>
              </a:rPr>
              <a:pPr/>
              <a:t>5/6/2016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1AC1-251D-4BE1-B7BE-3FBA6651818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86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451600"/>
            <a:ext cx="21336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B3FD3F8-10EB-4C05-8881-47BD191E976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581400" y="381000"/>
            <a:ext cx="1981200" cy="22193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11"/>
          <p:cNvGrpSpPr>
            <a:grpSpLocks/>
          </p:cNvGrpSpPr>
          <p:nvPr userDrawn="1"/>
        </p:nvGrpSpPr>
        <p:grpSpPr bwMode="auto">
          <a:xfrm>
            <a:off x="0" y="228600"/>
            <a:ext cx="9144000" cy="2286000"/>
            <a:chOff x="0" y="228600"/>
            <a:chExt cx="9144000" cy="2286000"/>
          </a:xfrm>
        </p:grpSpPr>
        <p:pic>
          <p:nvPicPr>
            <p:cNvPr id="6" name="Picture 16" descr="army one ping2.pn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657600" y="351264"/>
              <a:ext cx="1828800" cy="2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 userDrawn="1"/>
          </p:nvSpPr>
          <p:spPr bwMode="auto">
            <a:xfrm>
              <a:off x="0" y="1447800"/>
              <a:ext cx="9144000" cy="27463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8" name="Rectangle 7"/>
            <p:cNvSpPr/>
            <p:nvPr userDrawn="1"/>
          </p:nvSpPr>
          <p:spPr bwMode="auto">
            <a:xfrm>
              <a:off x="0" y="1235075"/>
              <a:ext cx="9144000" cy="136525"/>
            </a:xfrm>
            <a:prstGeom prst="rect">
              <a:avLst/>
            </a:prstGeom>
            <a:solidFill>
              <a:srgbClr val="EABD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000000"/>
                </a:solidFill>
                <a:latin typeface="Verdana"/>
              </a:endParaRPr>
            </a:p>
          </p:txBody>
        </p:sp>
        <p:pic>
          <p:nvPicPr>
            <p:cNvPr id="9" name="Picture 8" descr="army one ping2.pn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3702050" y="228600"/>
              <a:ext cx="1752600" cy="2286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91000"/>
            <a:ext cx="76200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73183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24268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18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200"/>
            <a:ext cx="8229600" cy="4683725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81E48-179C-4A23-954A-3AE41C8CC3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85249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AC90D-FBEE-476A-986A-F6AD9DBB25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77739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1838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8400"/>
            <a:ext cx="4038600" cy="4712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8400"/>
            <a:ext cx="4038600" cy="4712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5BDE1-2129-47BE-8CA5-D9EE4BEBFF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24669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6800"/>
            <a:ext cx="8229600" cy="6096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6399"/>
            <a:ext cx="4040188" cy="4984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5200"/>
            <a:ext cx="4040188" cy="4390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36399"/>
            <a:ext cx="4041775" cy="4984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35200"/>
            <a:ext cx="4041775" cy="4390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53C1F-19B0-4197-8BFE-0F894B06B8A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6217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6800"/>
            <a:ext cx="8229600" cy="655638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A62B9-E433-41F7-B4B2-751A3F94667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06916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632CE-A8E0-41C8-BEF7-69CE803761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87299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064976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6976"/>
            <a:ext cx="3008313" cy="4299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E6D96-914A-4618-A82E-19DFC89181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34898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200"/>
            <a:ext cx="5486400" cy="396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A0F51-DEA9-4B82-A098-7E04FFD55E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46860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264"/>
            <a:ext cx="8229600" cy="7318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8229600" cy="4683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0755B-7021-4795-9900-AF8945122E7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12568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1999"/>
            <a:ext cx="2057400" cy="53689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1999"/>
            <a:ext cx="6019800" cy="5368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C2763-B854-409D-8197-0A03563B07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01190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416771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264"/>
            <a:ext cx="8229600" cy="7318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79269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65182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42116-5F20-4EE8-862A-03A57029E7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558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DF3B87-B79A-4167-8191-FE47BF5CDF1E}" type="datetime1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1AC1-251D-4BE1-B7BE-3FBA66518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97203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42116-5F20-4EE8-862A-03A57029E7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29570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581400" y="381000"/>
            <a:ext cx="1981200" cy="22193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11"/>
          <p:cNvGrpSpPr>
            <a:grpSpLocks/>
          </p:cNvGrpSpPr>
          <p:nvPr userDrawn="1"/>
        </p:nvGrpSpPr>
        <p:grpSpPr bwMode="auto">
          <a:xfrm>
            <a:off x="0" y="228600"/>
            <a:ext cx="9144000" cy="2286000"/>
            <a:chOff x="0" y="228600"/>
            <a:chExt cx="9144000" cy="2286000"/>
          </a:xfrm>
        </p:grpSpPr>
        <p:pic>
          <p:nvPicPr>
            <p:cNvPr id="6" name="Picture 16" descr="army one ping2.pn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657600" y="351264"/>
              <a:ext cx="1828800" cy="2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 userDrawn="1"/>
          </p:nvSpPr>
          <p:spPr bwMode="auto">
            <a:xfrm>
              <a:off x="0" y="1447800"/>
              <a:ext cx="9144000" cy="27463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8" name="Rectangle 7"/>
            <p:cNvSpPr/>
            <p:nvPr userDrawn="1"/>
          </p:nvSpPr>
          <p:spPr bwMode="auto">
            <a:xfrm>
              <a:off x="0" y="1235075"/>
              <a:ext cx="9144000" cy="136525"/>
            </a:xfrm>
            <a:prstGeom prst="rect">
              <a:avLst/>
            </a:prstGeom>
            <a:solidFill>
              <a:srgbClr val="EABD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000000"/>
                </a:solidFill>
                <a:latin typeface="Verdana"/>
              </a:endParaRPr>
            </a:p>
          </p:txBody>
        </p:sp>
        <p:pic>
          <p:nvPicPr>
            <p:cNvPr id="9" name="Picture 8" descr="army one ping2.pn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3702050" y="228600"/>
              <a:ext cx="1752600" cy="2286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91000"/>
            <a:ext cx="76200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73183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79443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6899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08111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24775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28040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0708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581400" y="381004"/>
            <a:ext cx="1981200" cy="22193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Group 11"/>
          <p:cNvGrpSpPr>
            <a:grpSpLocks/>
          </p:cNvGrpSpPr>
          <p:nvPr userDrawn="1"/>
        </p:nvGrpSpPr>
        <p:grpSpPr bwMode="auto">
          <a:xfrm>
            <a:off x="0" y="228600"/>
            <a:ext cx="9144000" cy="2286000"/>
            <a:chOff x="0" y="228600"/>
            <a:chExt cx="9144000" cy="2286000"/>
          </a:xfrm>
        </p:grpSpPr>
        <p:pic>
          <p:nvPicPr>
            <p:cNvPr id="6" name="Picture 16" descr="army one ping2.pn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657600" y="351264"/>
              <a:ext cx="1828800" cy="2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 userDrawn="1"/>
          </p:nvSpPr>
          <p:spPr bwMode="auto">
            <a:xfrm>
              <a:off x="0" y="1447800"/>
              <a:ext cx="9144000" cy="27463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8" name="Rectangle 7"/>
            <p:cNvSpPr/>
            <p:nvPr userDrawn="1"/>
          </p:nvSpPr>
          <p:spPr bwMode="auto">
            <a:xfrm>
              <a:off x="0" y="1235075"/>
              <a:ext cx="9144000" cy="136525"/>
            </a:xfrm>
            <a:prstGeom prst="rect">
              <a:avLst/>
            </a:prstGeom>
            <a:solidFill>
              <a:srgbClr val="EABD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pic>
          <p:nvPicPr>
            <p:cNvPr id="9" name="Picture 8" descr="army one ping2.pn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3702050" y="228600"/>
              <a:ext cx="1752600" cy="2286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91000"/>
            <a:ext cx="76200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73183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53322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18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204"/>
            <a:ext cx="8229600" cy="4683725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81E48-179C-4A23-954A-3AE41C8CC3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3907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3BBB1D-E1E6-4865-9460-465876EBDBD2}" type="datetime1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1AC1-251D-4BE1-B7BE-3FBA66518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AC90D-FBEE-476A-986A-F6AD9DBB25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46879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1838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8400"/>
            <a:ext cx="4038600" cy="4712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8400"/>
            <a:ext cx="4038600" cy="4712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5BDE1-2129-47BE-8CA5-D9EE4BEBFF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58569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6800"/>
            <a:ext cx="8229600" cy="6096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6403"/>
            <a:ext cx="4040188" cy="4984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5204"/>
            <a:ext cx="4040188" cy="4390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36403"/>
            <a:ext cx="4041775" cy="4984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35204"/>
            <a:ext cx="4041775" cy="4390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53C1F-19B0-4197-8BFE-0F894B06B8A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68811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6800"/>
            <a:ext cx="8229600" cy="655638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A62B9-E433-41F7-B4B2-751A3F94667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02258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632CE-A8E0-41C8-BEF7-69CE803761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37684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762000"/>
            <a:ext cx="3008313" cy="1064976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4"/>
            <a:ext cx="5111750" cy="53641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826980"/>
            <a:ext cx="3008313" cy="4299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E6D96-914A-4618-A82E-19DFC89181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88363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200"/>
            <a:ext cx="5486400" cy="396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A0F51-DEA9-4B82-A098-7E04FFD55E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69652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264"/>
            <a:ext cx="8229600" cy="7318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8229600" cy="4683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0755B-7021-4795-9900-AF8945122E7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239647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3"/>
            <a:ext cx="2057400" cy="53689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3"/>
            <a:ext cx="6019800" cy="5368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C2763-B854-409D-8197-0A03563B07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19607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1634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9A4C50-C964-4942-A51F-65B96B508723}" type="datetime1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1AC1-251D-4BE1-B7BE-3FBA66518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264"/>
            <a:ext cx="8229600" cy="7318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1074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42116-5F20-4EE8-862A-03A57029E7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10109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91761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581400" y="381000"/>
            <a:ext cx="1981200" cy="22193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Group 11"/>
          <p:cNvGrpSpPr>
            <a:grpSpLocks/>
          </p:cNvGrpSpPr>
          <p:nvPr userDrawn="1"/>
        </p:nvGrpSpPr>
        <p:grpSpPr bwMode="auto">
          <a:xfrm>
            <a:off x="0" y="228600"/>
            <a:ext cx="9144000" cy="2286000"/>
            <a:chOff x="0" y="228600"/>
            <a:chExt cx="9144000" cy="2286000"/>
          </a:xfrm>
        </p:grpSpPr>
        <p:pic>
          <p:nvPicPr>
            <p:cNvPr id="6" name="Picture 16" descr="army one ping2.pn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657600" y="351264"/>
              <a:ext cx="1828800" cy="2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 userDrawn="1"/>
          </p:nvSpPr>
          <p:spPr bwMode="auto">
            <a:xfrm>
              <a:off x="0" y="1447800"/>
              <a:ext cx="9144000" cy="27463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 bwMode="auto">
            <a:xfrm>
              <a:off x="0" y="1235075"/>
              <a:ext cx="9144000" cy="136525"/>
            </a:xfrm>
            <a:prstGeom prst="rect">
              <a:avLst/>
            </a:prstGeom>
            <a:solidFill>
              <a:srgbClr val="EABD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9" name="Picture 8" descr="army one ping2.pn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3702050" y="228600"/>
              <a:ext cx="1752600" cy="2286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91000"/>
            <a:ext cx="76200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73183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304097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18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200"/>
            <a:ext cx="8229600" cy="4683725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81E48-179C-4A23-954A-3AE41C8CC3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13783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AC90D-FBEE-476A-986A-F6AD9DBB25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8097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1838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8400"/>
            <a:ext cx="4038600" cy="4712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8400"/>
            <a:ext cx="4038600" cy="4712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5BDE1-2129-47BE-8CA5-D9EE4BEBFF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859829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6800"/>
            <a:ext cx="8229600" cy="6096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6399"/>
            <a:ext cx="4040188" cy="4984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5200"/>
            <a:ext cx="4040188" cy="4390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36399"/>
            <a:ext cx="4041775" cy="4984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35200"/>
            <a:ext cx="4041775" cy="4390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53C1F-19B0-4197-8BFE-0F894B06B8A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49830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6800"/>
            <a:ext cx="8229600" cy="655638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A62B9-E433-41F7-B4B2-751A3F94667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62077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632CE-A8E0-41C8-BEF7-69CE803761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0676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7862C3-D9F5-41D5-8F24-0B9B814E730D}" type="datetime1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1AC1-251D-4BE1-B7BE-3FBA66518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064976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6976"/>
            <a:ext cx="3008313" cy="4299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E6D96-914A-4618-A82E-19DFC89181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18533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200"/>
            <a:ext cx="5486400" cy="396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A0F51-DEA9-4B82-A098-7E04FFD55E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59399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264"/>
            <a:ext cx="8229600" cy="7318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8229600" cy="4683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0755B-7021-4795-9900-AF8945122E7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7927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1999"/>
            <a:ext cx="2057400" cy="53689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1999"/>
            <a:ext cx="6019800" cy="5368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C2763-B854-409D-8197-0A03563B07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10706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032745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264"/>
            <a:ext cx="8229600" cy="7318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9532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42116-5F20-4EE8-862A-03A57029E7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58435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20273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24579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30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18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200"/>
            <a:ext cx="8229600" cy="4683725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81E48-179C-4A23-954A-3AE41C8CC3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EA4604-6206-43A0-A333-07B60490DE52}" type="datetime1">
              <a:rPr lang="en-US" smtClean="0"/>
              <a:pPr/>
              <a:t>5/6/2016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1AC1-251D-4BE1-B7BE-3FBA66518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42116-5F20-4EE8-862A-03A57029E7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63142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484951"/>
            <a:ext cx="9144000" cy="381000"/>
          </a:xfrm>
          <a:prstGeom prst="rect">
            <a:avLst/>
          </a:prstGeom>
          <a:solidFill>
            <a:srgbClr val="00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</a:bodyPr>
          <a:lstStyle>
            <a:lvl1pPr algn="ctr">
              <a:defRPr sz="4400" i="0">
                <a:solidFill>
                  <a:srgbClr val="00007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800" b="1" i="1">
                <a:solidFill>
                  <a:srgbClr val="0000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imagesCAIMVJYX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0705" y="130965"/>
            <a:ext cx="607069" cy="73152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7253" y="6488494"/>
            <a:ext cx="1604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  <a:latin typeface="Agency FB" pitchFamily="34" charset="0"/>
                <a:cs typeface="Arial" pitchFamily="34" charset="0"/>
              </a:rPr>
              <a:t>Victory Starts Here!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71473"/>
            <a:ext cx="9144000" cy="0"/>
          </a:xfrm>
          <a:prstGeom prst="line">
            <a:avLst/>
          </a:prstGeom>
          <a:ln w="28575">
            <a:solidFill>
              <a:srgbClr val="FFFF00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446549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26649"/>
            <a:ext cx="533400" cy="2889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 descr="TRADOC LOGO.bmp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6108" y="130965"/>
            <a:ext cx="645927" cy="64592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433577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Font typeface="Wingdings" pitchFamily="2" charset="2"/>
              <a:buChar char="§"/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26649"/>
            <a:ext cx="533400" cy="2889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188122" y="6548000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 Arial"/>
              </a:rPr>
              <a:t>05 1239 Nov 15</a:t>
            </a:r>
            <a:endParaRPr lang="en-US" sz="1000" dirty="0">
              <a:solidFill>
                <a:prstClr val="white"/>
              </a:solidFill>
              <a:latin typeface=" Arial"/>
            </a:endParaRPr>
          </a:p>
        </p:txBody>
      </p:sp>
    </p:spTree>
    <p:extLst>
      <p:ext uri="{BB962C8B-B14F-4D97-AF65-F5344CB8AC3E}">
        <p14:creationId xmlns:p14="http://schemas.microsoft.com/office/powerpoint/2010/main" val="2283523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5400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26649"/>
            <a:ext cx="533400" cy="2889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4364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Font typeface="Wingdings" pitchFamily="2" charset="2"/>
              <a:buChar char="§"/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26647"/>
            <a:ext cx="533400" cy="2889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86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327025"/>
            <a:ext cx="5092700" cy="5191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458200" y="6526649"/>
            <a:ext cx="5334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188122" y="6548000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 Arial"/>
              </a:rPr>
              <a:t>05 1239 Nov 15</a:t>
            </a:r>
            <a:endParaRPr lang="en-US" sz="1000" dirty="0">
              <a:solidFill>
                <a:prstClr val="white"/>
              </a:solidFill>
              <a:latin typeface=" Arial"/>
            </a:endParaRPr>
          </a:p>
        </p:txBody>
      </p:sp>
    </p:spTree>
    <p:extLst>
      <p:ext uri="{BB962C8B-B14F-4D97-AF65-F5344CB8AC3E}">
        <p14:creationId xmlns:p14="http://schemas.microsoft.com/office/powerpoint/2010/main" val="172118240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645526" y="6643690"/>
            <a:ext cx="339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90000"/>
              </a:lnSpc>
              <a:defRPr/>
            </a:pPr>
            <a:fld id="{E70BBDCE-214C-42D1-A5CA-0DE693CA34E0}" type="slidenum">
              <a:rPr lang="en-US" sz="1000" b="1">
                <a:solidFill>
                  <a:srgbClr val="000000"/>
                </a:solidFill>
                <a:latin typeface="Calibri"/>
              </a:rPr>
              <a:pPr algn="r" eaLnBrk="0" hangingPunct="0">
                <a:lnSpc>
                  <a:spcPct val="90000"/>
                </a:lnSpc>
                <a:defRPr/>
              </a:pPr>
              <a:t>‹#›</a:t>
            </a:fld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0" y="6526649"/>
            <a:ext cx="533400" cy="288925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spcBef>
                <a:spcPct val="0"/>
              </a:spcBef>
              <a:defRPr sz="1000" b="1">
                <a:latin typeface="Arial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fld id="{79C2B9C8-F10F-47D3-8D29-4F23306281D4}" type="slidenum">
              <a:rPr lang="en-US">
                <a:solidFill>
                  <a:srgbClr val="000000"/>
                </a:solidFill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610600" y="6518179"/>
            <a:ext cx="5334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188122" y="6548000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 Arial"/>
              </a:rPr>
              <a:t>05 1239 Nov 15</a:t>
            </a:r>
            <a:endParaRPr lang="en-US" sz="1000" dirty="0">
              <a:solidFill>
                <a:prstClr val="white"/>
              </a:solidFill>
              <a:latin typeface=" Arial"/>
            </a:endParaRPr>
          </a:p>
        </p:txBody>
      </p:sp>
    </p:spTree>
    <p:extLst>
      <p:ext uri="{BB962C8B-B14F-4D97-AF65-F5344CB8AC3E}">
        <p14:creationId xmlns:p14="http://schemas.microsoft.com/office/powerpoint/2010/main" val="224214445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-34752"/>
            <a:ext cx="8229600" cy="1143000"/>
          </a:xfrm>
        </p:spPr>
        <p:txBody>
          <a:bodyPr>
            <a:normAutofit/>
          </a:bodyPr>
          <a:lstStyle>
            <a:lvl1pPr>
              <a:defRPr sz="2800" b="1" i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4618"/>
            <a:ext cx="8229600" cy="3068782"/>
          </a:xfrm>
        </p:spPr>
        <p:txBody>
          <a:bodyPr>
            <a:normAutofit/>
          </a:bodyPr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400" b="1">
                <a:latin typeface="Arial" pitchFamily="34" charset="0"/>
                <a:cs typeface="Arial" pitchFamily="34" charset="0"/>
              </a:defRPr>
            </a:lvl3pPr>
            <a:lvl4pPr>
              <a:defRPr sz="2400" b="1">
                <a:latin typeface="Arial" pitchFamily="34" charset="0"/>
                <a:cs typeface="Arial" pitchFamily="34" charset="0"/>
              </a:defRPr>
            </a:lvl4pPr>
            <a:lvl5pPr>
              <a:defRPr sz="24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26649"/>
            <a:ext cx="533400" cy="2889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188122" y="6548000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 Arial"/>
              </a:rPr>
              <a:t>05 1239 Nov 15</a:t>
            </a:r>
            <a:endParaRPr lang="en-US" sz="1000" dirty="0">
              <a:solidFill>
                <a:prstClr val="white"/>
              </a:solidFill>
              <a:latin typeface=" Arial"/>
            </a:endParaRPr>
          </a:p>
        </p:txBody>
      </p:sp>
    </p:spTree>
    <p:extLst>
      <p:ext uri="{BB962C8B-B14F-4D97-AF65-F5344CB8AC3E}">
        <p14:creationId xmlns:p14="http://schemas.microsoft.com/office/powerpoint/2010/main" val="422734874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9494"/>
            <a:ext cx="9144000" cy="593725"/>
          </a:xfrm>
          <a:prstGeom prst="rect">
            <a:avLst/>
          </a:prstGeom>
        </p:spPr>
        <p:txBody>
          <a:bodyPr lIns="91420" tIns="45711" rIns="91420" bIns="45711"/>
          <a:lstStyle>
            <a:lvl1pPr algn="ctr">
              <a:defRPr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585204" y="6526649"/>
            <a:ext cx="5334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9294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10954" y="6484951"/>
            <a:ext cx="633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858FF5-0487-473F-BF4F-2FA996B2408A}" type="slidenum">
              <a:rPr lang="en-US" smtClean="0">
                <a:solidFill>
                  <a:prstClr val="white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5472965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2744F3-3130-4F8D-AD12-F2C0B2701334}" type="datetime1">
              <a:rPr lang="en-US" smtClean="0"/>
              <a:pPr/>
              <a:t>5/6/2016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1AC1-251D-4BE1-B7BE-3FBA66518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26649"/>
            <a:ext cx="533400" cy="2889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188122" y="6548000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 Arial"/>
              </a:rPr>
              <a:t>05 1239 Nov 15</a:t>
            </a:r>
            <a:endParaRPr lang="en-US" sz="1000" dirty="0">
              <a:solidFill>
                <a:prstClr val="white"/>
              </a:solidFill>
              <a:latin typeface=" Arial"/>
            </a:endParaRPr>
          </a:p>
        </p:txBody>
      </p:sp>
    </p:spTree>
    <p:extLst>
      <p:ext uri="{BB962C8B-B14F-4D97-AF65-F5344CB8AC3E}">
        <p14:creationId xmlns:p14="http://schemas.microsoft.com/office/powerpoint/2010/main" val="109404488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39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63712"/>
            <a:ext cx="4040188" cy="3951288"/>
          </a:xfr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239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63712"/>
            <a:ext cx="4041775" cy="3951288"/>
          </a:xfr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58200" y="6526649"/>
            <a:ext cx="533400" cy="2889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188122" y="6548000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 Arial"/>
              </a:rPr>
              <a:t>05 1239 Nov 15</a:t>
            </a:r>
            <a:endParaRPr lang="en-US" sz="1000" dirty="0">
              <a:solidFill>
                <a:prstClr val="white"/>
              </a:solidFill>
              <a:latin typeface=" Arial"/>
            </a:endParaRPr>
          </a:p>
        </p:txBody>
      </p:sp>
    </p:spTree>
    <p:extLst>
      <p:ext uri="{BB962C8B-B14F-4D97-AF65-F5344CB8AC3E}">
        <p14:creationId xmlns:p14="http://schemas.microsoft.com/office/powerpoint/2010/main" val="202429767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3108" y="6491969"/>
            <a:ext cx="60089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5F6B990-966E-4E44-B33A-E43BFE857E4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188122" y="6548000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 Arial"/>
              </a:rPr>
              <a:t>05 1239 Nov 15</a:t>
            </a:r>
            <a:endParaRPr lang="en-US" sz="1000" dirty="0">
              <a:solidFill>
                <a:prstClr val="white"/>
              </a:solidFill>
              <a:latin typeface=" 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698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26649"/>
            <a:ext cx="533400" cy="2889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1679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475" y="91119"/>
            <a:ext cx="7162800" cy="66135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26649"/>
            <a:ext cx="533400" cy="2889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5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10954" y="6484951"/>
            <a:ext cx="633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858FF5-0487-473F-BF4F-2FA996B2408A}" type="slidenum">
              <a:rPr lang="en-US" smtClean="0">
                <a:solidFill>
                  <a:prstClr val="white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188122" y="6548000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 Arial"/>
              </a:rPr>
              <a:t>05 1239 Nov 15</a:t>
            </a:r>
            <a:endParaRPr lang="en-US" sz="1000" dirty="0">
              <a:solidFill>
                <a:prstClr val="white"/>
              </a:solidFill>
              <a:latin typeface=" Arial"/>
            </a:endParaRPr>
          </a:p>
        </p:txBody>
      </p:sp>
    </p:spTree>
    <p:extLst>
      <p:ext uri="{BB962C8B-B14F-4D97-AF65-F5344CB8AC3E}">
        <p14:creationId xmlns:p14="http://schemas.microsoft.com/office/powerpoint/2010/main" val="3974117056"/>
      </p:ext>
    </p:extLst>
  </p:cSld>
  <p:clrMapOvr>
    <a:masterClrMapping/>
  </p:clrMapOvr>
  <p:transition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-210312"/>
            <a:ext cx="8229600" cy="1143000"/>
          </a:xfrm>
        </p:spPr>
        <p:txBody>
          <a:bodyPr>
            <a:normAutofit/>
          </a:bodyPr>
          <a:lstStyle>
            <a:lvl1pPr>
              <a:defRPr sz="2800" b="1" i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7566"/>
            <a:ext cx="8229600" cy="3068782"/>
          </a:xfrm>
        </p:spPr>
        <p:txBody>
          <a:bodyPr>
            <a:normAutofit/>
          </a:bodyPr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400" b="1">
                <a:latin typeface="Arial" pitchFamily="34" charset="0"/>
                <a:cs typeface="Arial" pitchFamily="34" charset="0"/>
              </a:defRPr>
            </a:lvl3pPr>
            <a:lvl4pPr>
              <a:defRPr sz="2400" b="1">
                <a:latin typeface="Arial" pitchFamily="34" charset="0"/>
                <a:cs typeface="Arial" pitchFamily="34" charset="0"/>
              </a:defRPr>
            </a:lvl4pPr>
            <a:lvl5pPr>
              <a:defRPr sz="24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558346" y="6437385"/>
            <a:ext cx="5334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188122" y="6548000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 Arial"/>
              </a:rPr>
              <a:t>05 1239 Nov 15</a:t>
            </a:r>
            <a:endParaRPr lang="en-US" sz="1000" dirty="0">
              <a:solidFill>
                <a:prstClr val="white"/>
              </a:solidFill>
              <a:latin typeface=" Arial"/>
            </a:endParaRPr>
          </a:p>
        </p:txBody>
      </p:sp>
    </p:spTree>
    <p:extLst>
      <p:ext uri="{BB962C8B-B14F-4D97-AF65-F5344CB8AC3E}">
        <p14:creationId xmlns:p14="http://schemas.microsoft.com/office/powerpoint/2010/main" val="168436392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30687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400" b="1">
                <a:latin typeface="Arial" pitchFamily="34" charset="0"/>
                <a:cs typeface="Arial" pitchFamily="34" charset="0"/>
              </a:defRPr>
            </a:lvl3pPr>
            <a:lvl4pPr>
              <a:defRPr sz="2400" b="1">
                <a:latin typeface="Arial" pitchFamily="34" charset="0"/>
                <a:cs typeface="Arial" pitchFamily="34" charset="0"/>
              </a:defRPr>
            </a:lvl4pPr>
            <a:lvl5pPr>
              <a:defRPr sz="24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5"/>
          </p:nvPr>
        </p:nvSpPr>
        <p:spPr>
          <a:xfrm>
            <a:off x="8534400" y="6450448"/>
            <a:ext cx="533400" cy="2889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76F7A8D-82BE-4F60-8446-C5D4AB9D9D1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188122" y="6548000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 Arial"/>
              </a:rPr>
              <a:t>05 1239 Nov 15</a:t>
            </a:r>
            <a:endParaRPr lang="en-US" sz="1000" dirty="0">
              <a:solidFill>
                <a:prstClr val="white"/>
              </a:solidFill>
              <a:latin typeface=" Arial"/>
            </a:endParaRPr>
          </a:p>
        </p:txBody>
      </p:sp>
    </p:spTree>
    <p:extLst>
      <p:ext uri="{BB962C8B-B14F-4D97-AF65-F5344CB8AC3E}">
        <p14:creationId xmlns:p14="http://schemas.microsoft.com/office/powerpoint/2010/main" val="122834064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-210312"/>
            <a:ext cx="8229600" cy="1143000"/>
          </a:xfrm>
        </p:spPr>
        <p:txBody>
          <a:bodyPr>
            <a:normAutofit/>
          </a:bodyPr>
          <a:lstStyle>
            <a:lvl1pPr>
              <a:defRPr sz="2800" b="1" i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7566"/>
            <a:ext cx="8229600" cy="3068782"/>
          </a:xfrm>
        </p:spPr>
        <p:txBody>
          <a:bodyPr>
            <a:normAutofit/>
          </a:bodyPr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400" b="1">
                <a:latin typeface="Arial" pitchFamily="34" charset="0"/>
                <a:cs typeface="Arial" pitchFamily="34" charset="0"/>
              </a:defRPr>
            </a:lvl3pPr>
            <a:lvl4pPr>
              <a:defRPr sz="2400" b="1">
                <a:latin typeface="Arial" pitchFamily="34" charset="0"/>
                <a:cs typeface="Arial" pitchFamily="34" charset="0"/>
              </a:defRPr>
            </a:lvl4pPr>
            <a:lvl5pPr>
              <a:defRPr sz="24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7539" y="6474395"/>
            <a:ext cx="533400" cy="2889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188122" y="6548000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 Arial"/>
              </a:rPr>
              <a:t>05 1239 Nov 15</a:t>
            </a:r>
            <a:endParaRPr lang="en-US" sz="1000" dirty="0">
              <a:solidFill>
                <a:prstClr val="white"/>
              </a:solidFill>
              <a:latin typeface=" Arial"/>
            </a:endParaRPr>
          </a:p>
        </p:txBody>
      </p:sp>
    </p:spTree>
    <p:extLst>
      <p:ext uri="{BB962C8B-B14F-4D97-AF65-F5344CB8AC3E}">
        <p14:creationId xmlns:p14="http://schemas.microsoft.com/office/powerpoint/2010/main" val="50687154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30687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400" b="1">
                <a:latin typeface="Arial" pitchFamily="34" charset="0"/>
                <a:cs typeface="Arial" pitchFamily="34" charset="0"/>
              </a:defRPr>
            </a:lvl3pPr>
            <a:lvl4pPr>
              <a:defRPr sz="2400" b="1">
                <a:latin typeface="Arial" pitchFamily="34" charset="0"/>
                <a:cs typeface="Arial" pitchFamily="34" charset="0"/>
              </a:defRPr>
            </a:lvl4pPr>
            <a:lvl5pPr>
              <a:defRPr sz="24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0124" y="6456977"/>
            <a:ext cx="533400" cy="2889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188122" y="6548000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 Arial"/>
              </a:rPr>
              <a:t>05 1239 Nov 15</a:t>
            </a:r>
            <a:endParaRPr lang="en-US" sz="1000" dirty="0">
              <a:solidFill>
                <a:prstClr val="white"/>
              </a:solidFill>
              <a:latin typeface=" Arial"/>
            </a:endParaRPr>
          </a:p>
        </p:txBody>
      </p:sp>
    </p:spTree>
    <p:extLst>
      <p:ext uri="{BB962C8B-B14F-4D97-AF65-F5344CB8AC3E}">
        <p14:creationId xmlns:p14="http://schemas.microsoft.com/office/powerpoint/2010/main" val="860008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099315-E23F-4562-9EB5-614E28BAF44F}" type="datetime1">
              <a:rPr lang="en-US" smtClean="0"/>
              <a:pPr/>
              <a:t>5/6/2016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1AC1-251D-4BE1-B7BE-3FBA66518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2257"/>
            <a:ext cx="8229600" cy="1143000"/>
          </a:xfrm>
        </p:spPr>
        <p:txBody>
          <a:bodyPr>
            <a:normAutofit/>
          </a:bodyPr>
          <a:lstStyle>
            <a:lvl1pPr>
              <a:defRPr sz="2800" b="1" i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7568"/>
            <a:ext cx="8229600" cy="3068782"/>
          </a:xfrm>
        </p:spPr>
        <p:txBody>
          <a:bodyPr>
            <a:normAutofit/>
          </a:bodyPr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400" b="1">
                <a:latin typeface="Arial" pitchFamily="34" charset="0"/>
                <a:cs typeface="Arial" pitchFamily="34" charset="0"/>
              </a:defRPr>
            </a:lvl3pPr>
            <a:lvl4pPr>
              <a:defRPr sz="2400" b="1">
                <a:latin typeface="Arial" pitchFamily="34" charset="0"/>
                <a:cs typeface="Arial" pitchFamily="34" charset="0"/>
              </a:defRPr>
            </a:lvl4pPr>
            <a:lvl5pPr>
              <a:defRPr sz="24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562708" y="6474395"/>
            <a:ext cx="5334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188122" y="6548000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 Arial"/>
              </a:rPr>
              <a:t>05 1239 Nov 15</a:t>
            </a:r>
            <a:endParaRPr lang="en-US" sz="1000" dirty="0">
              <a:solidFill>
                <a:prstClr val="white"/>
              </a:solidFill>
              <a:latin typeface=" Arial"/>
            </a:endParaRPr>
          </a:p>
        </p:txBody>
      </p:sp>
    </p:spTree>
    <p:extLst>
      <p:ext uri="{BB962C8B-B14F-4D97-AF65-F5344CB8AC3E}">
        <p14:creationId xmlns:p14="http://schemas.microsoft.com/office/powerpoint/2010/main" val="222839786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30687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400" b="1">
                <a:latin typeface="Arial" pitchFamily="34" charset="0"/>
                <a:cs typeface="Arial" pitchFamily="34" charset="0"/>
              </a:defRPr>
            </a:lvl3pPr>
            <a:lvl4pPr>
              <a:defRPr sz="2400" b="1">
                <a:latin typeface="Arial" pitchFamily="34" charset="0"/>
                <a:cs typeface="Arial" pitchFamily="34" charset="0"/>
              </a:defRPr>
            </a:lvl4pPr>
            <a:lvl5pPr>
              <a:defRPr sz="24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1414" y="6474395"/>
            <a:ext cx="533400" cy="2889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188122" y="6548000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 Arial"/>
              </a:rPr>
              <a:t>05 1239 Nov 15</a:t>
            </a:r>
            <a:endParaRPr lang="en-US" sz="1000" dirty="0">
              <a:solidFill>
                <a:prstClr val="white"/>
              </a:solidFill>
              <a:latin typeface=" Arial"/>
            </a:endParaRPr>
          </a:p>
        </p:txBody>
      </p:sp>
    </p:spTree>
    <p:extLst>
      <p:ext uri="{BB962C8B-B14F-4D97-AF65-F5344CB8AC3E}">
        <p14:creationId xmlns:p14="http://schemas.microsoft.com/office/powerpoint/2010/main" val="296905243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-210312"/>
            <a:ext cx="8229600" cy="1143000"/>
          </a:xfrm>
        </p:spPr>
        <p:txBody>
          <a:bodyPr>
            <a:normAutofit/>
          </a:bodyPr>
          <a:lstStyle>
            <a:lvl1pPr>
              <a:defRPr sz="2800" b="1" i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7566"/>
            <a:ext cx="8229600" cy="3068782"/>
          </a:xfrm>
        </p:spPr>
        <p:txBody>
          <a:bodyPr>
            <a:normAutofit/>
          </a:bodyPr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400" b="1">
                <a:latin typeface="Arial" pitchFamily="34" charset="0"/>
                <a:cs typeface="Arial" pitchFamily="34" charset="0"/>
              </a:defRPr>
            </a:lvl3pPr>
            <a:lvl4pPr>
              <a:defRPr sz="2400" b="1">
                <a:latin typeface="Arial" pitchFamily="34" charset="0"/>
                <a:cs typeface="Arial" pitchFamily="34" charset="0"/>
              </a:defRPr>
            </a:lvl4pPr>
            <a:lvl5pPr>
              <a:defRPr sz="24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553996" y="6465686"/>
            <a:ext cx="5334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188122" y="6548000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 Arial"/>
              </a:rPr>
              <a:t>05 1239 Nov 15</a:t>
            </a:r>
            <a:endParaRPr lang="en-US" sz="1000" dirty="0">
              <a:solidFill>
                <a:prstClr val="white"/>
              </a:solidFill>
              <a:latin typeface=" Arial"/>
            </a:endParaRPr>
          </a:p>
        </p:txBody>
      </p:sp>
    </p:spTree>
    <p:extLst>
      <p:ext uri="{BB962C8B-B14F-4D97-AF65-F5344CB8AC3E}">
        <p14:creationId xmlns:p14="http://schemas.microsoft.com/office/powerpoint/2010/main" val="120326773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535358"/>
            <a:ext cx="533400" cy="288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4FF9D75-5358-4754-93F1-5F24E12772D2}" type="slidenum">
              <a:rPr lang="en-US" smtClean="0">
                <a:solidFill>
                  <a:prstClr val="white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188122" y="6548000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 Arial"/>
              </a:rPr>
              <a:t>05 1239 Nov 15</a:t>
            </a:r>
            <a:endParaRPr lang="en-US" sz="1000" dirty="0">
              <a:solidFill>
                <a:prstClr val="white"/>
              </a:solidFill>
              <a:latin typeface=" Arial"/>
            </a:endParaRPr>
          </a:p>
        </p:txBody>
      </p:sp>
    </p:spTree>
    <p:extLst>
      <p:ext uri="{BB962C8B-B14F-4D97-AF65-F5344CB8AC3E}">
        <p14:creationId xmlns:p14="http://schemas.microsoft.com/office/powerpoint/2010/main" val="73799630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Font typeface="Wingdings" pitchFamily="2" charset="2"/>
              <a:buChar char="§"/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26649"/>
            <a:ext cx="533400" cy="2889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60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-34752"/>
            <a:ext cx="8229600" cy="1143000"/>
          </a:xfrm>
        </p:spPr>
        <p:txBody>
          <a:bodyPr>
            <a:normAutofit/>
          </a:bodyPr>
          <a:lstStyle>
            <a:lvl1pPr>
              <a:defRPr sz="2800" b="1" i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4618"/>
            <a:ext cx="8229600" cy="3068782"/>
          </a:xfrm>
        </p:spPr>
        <p:txBody>
          <a:bodyPr>
            <a:normAutofit/>
          </a:bodyPr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400" b="1">
                <a:latin typeface="Arial" pitchFamily="34" charset="0"/>
                <a:cs typeface="Arial" pitchFamily="34" charset="0"/>
              </a:defRPr>
            </a:lvl3pPr>
            <a:lvl4pPr>
              <a:defRPr sz="2400" b="1">
                <a:latin typeface="Arial" pitchFamily="34" charset="0"/>
                <a:cs typeface="Arial" pitchFamily="34" charset="0"/>
              </a:defRPr>
            </a:lvl4pPr>
            <a:lvl5pPr>
              <a:defRPr sz="24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72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E1378C-C8B4-40EC-A54B-5B738964C73B}" type="datetime1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1AC1-251D-4BE1-B7BE-3FBA66518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8403D-01AF-4D18-A147-858C146B2EA7}" type="datetime1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1AC1-251D-4BE1-B7BE-3FBA66518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817CEC-A491-445D-8C14-3B8461727885}" type="datetime1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1AC1-251D-4BE1-B7BE-3FBA66518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5E24C1-D7BC-4509-B302-2DD4F2052709}" type="datetime1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1AC1-251D-4BE1-B7BE-3FBA66518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86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451600"/>
            <a:ext cx="21336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B3FD3F8-10EB-4C05-8881-47BD191E9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AC90D-FBEE-476A-986A-F6AD9DBB25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70EAE2-9C76-4375-AF1B-91483EA28746}" type="datetimeFigureOut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5/6/2016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E3163BF-A800-4273-A247-09009BB75143}" type="slidenum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70EAE2-9C76-4375-AF1B-91483EA28746}" type="datetimeFigureOut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5/6/2016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E3163BF-A800-4273-A247-09009BB75143}" type="slidenum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70EAE2-9C76-4375-AF1B-91483EA28746}" type="datetimeFigureOut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5/6/2016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E3163BF-A800-4273-A247-09009BB75143}" type="slidenum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70EAE2-9C76-4375-AF1B-91483EA28746}" type="datetimeFigureOut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5/6/2016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E3163BF-A800-4273-A247-09009BB75143}" type="slidenum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70EAE2-9C76-4375-AF1B-91483EA28746}" type="datetimeFigureOut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5/6/2016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E3163BF-A800-4273-A247-09009BB75143}" type="slidenum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70EAE2-9C76-4375-AF1B-91483EA28746}" type="datetimeFigureOut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5/6/2016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E3163BF-A800-4273-A247-09009BB75143}" type="slidenum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5" name="Picture 6" descr="07-brand-footer-onwhite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51663" y="6375400"/>
            <a:ext cx="21923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daseal2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"/>
            <a:ext cx="825480" cy="81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4"/>
          <p:cNvGrpSpPr>
            <a:grpSpLocks/>
          </p:cNvGrpSpPr>
          <p:nvPr userDrawn="1"/>
        </p:nvGrpSpPr>
        <p:grpSpPr bwMode="auto">
          <a:xfrm>
            <a:off x="1295400" y="185738"/>
            <a:ext cx="6477000" cy="609600"/>
            <a:chOff x="1295400" y="190500"/>
            <a:chExt cx="6477000" cy="609600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1295400" y="190500"/>
              <a:ext cx="6477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1295400" y="800100"/>
              <a:ext cx="6477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 descr="http://www.pentagondivision.com/images/mil_US_Army.gif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7376" y="54425"/>
            <a:ext cx="860424" cy="78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70EAE2-9C76-4375-AF1B-91483EA28746}" type="datetimeFigureOut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5/6/2016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E3163BF-A800-4273-A247-09009BB75143}" type="slidenum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70EAE2-9C76-4375-AF1B-91483EA28746}" type="datetimeFigureOut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5/6/2016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E3163BF-A800-4273-A247-09009BB75143}" type="slidenum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70EAE2-9C76-4375-AF1B-91483EA28746}" type="datetimeFigureOut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5/6/2016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E3163BF-A800-4273-A247-09009BB75143}" type="slidenum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A70EAE2-9C76-4375-AF1B-91483EA28746}" type="datetimeFigureOut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5/6/2016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E3163BF-A800-4273-A247-09009BB75143}" type="slidenum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1838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8400"/>
            <a:ext cx="4038600" cy="4712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8400"/>
            <a:ext cx="4038600" cy="4712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5BDE1-2129-47BE-8CA5-D9EE4BEBFF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451600"/>
            <a:ext cx="2133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D742116-5F20-4EE8-862A-03A57029E743}" type="slidenum">
              <a:rPr lang="en-US">
                <a:solidFill>
                  <a:srgbClr val="FFFFFF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3309938" y="55229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Date Placeholder 3"/>
          <p:cNvSpPr txBox="1">
            <a:spLocks/>
          </p:cNvSpPr>
          <p:nvPr/>
        </p:nvSpPr>
        <p:spPr>
          <a:xfrm>
            <a:off x="-3175" y="6664325"/>
            <a:ext cx="2133600" cy="182563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08080"/>
                </a:solidFill>
                <a:latin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AS OF: </a:t>
            </a:r>
            <a:fld id="{C302BE90-1ECC-4526-8174-7EA8E3A34AC0}" type="datetime8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5/6/2016 11:20 AM</a:t>
            </a:fld>
            <a:endParaRPr lang="en-US" dirty="0"/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>
          <a:xfrm>
            <a:off x="7010400" y="6657975"/>
            <a:ext cx="2133600" cy="182563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rgbClr val="FFFFFF">
                    <a:lumMod val="50000"/>
                  </a:srgbClr>
                </a:solidFill>
                <a:latin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317FC0C-88A4-414C-BD10-2055B1CCF738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30966C-94A3-400F-8F55-B8513C300E69}" type="datetimeFigureOut">
              <a:rPr lang="en-US"/>
              <a:pPr>
                <a:defRPr/>
              </a:pPr>
              <a:t>5/6/2016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33F4369-4878-4298-B2E8-9D158D3E0A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0B09A4E-EB61-413C-AFA7-D9BDCF3EE9BB}" type="datetimeFigureOut">
              <a:rPr lang="en-US"/>
              <a:pPr>
                <a:defRPr/>
              </a:pPr>
              <a:t>5/6/2016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62A5D00-B0E3-4531-90A0-6BFE86A477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599DEE0-DB11-4086-8140-04758EFACB88}" type="datetimeFigureOut">
              <a:rPr lang="en-US"/>
              <a:pPr>
                <a:defRPr/>
              </a:pPr>
              <a:t>5/6/2016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4E09956-1697-43B0-8390-084F2FF85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4D0AFD6-6602-4DC8-9E90-557672610CA5}" type="datetimeFigureOut">
              <a:rPr lang="en-US"/>
              <a:pPr>
                <a:defRPr/>
              </a:pPr>
              <a:t>5/6/2016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EB4FAC5-D700-44D3-935E-5C0C9551D1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D9D27FA-C014-4CD7-AD54-C55DE402B506}" type="datetimeFigureOut">
              <a:rPr lang="en-US"/>
              <a:pPr>
                <a:defRPr/>
              </a:pPr>
              <a:t>5/6/2016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EB0CFF5-EAAD-4C55-B2D6-5012B7399B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90FA8D8-BB83-49A4-B5BE-F3A6C604EBE7}" type="datetimeFigureOut">
              <a:rPr lang="en-US"/>
              <a:pPr>
                <a:defRPr/>
              </a:pPr>
              <a:t>5/6/2016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5BDDD40-D362-4C37-9F47-0D0A300E43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D14ECBB-E92E-43E3-9541-7C4476717506}" type="datetimeFigureOut">
              <a:rPr lang="en-US"/>
              <a:pPr>
                <a:defRPr/>
              </a:pPr>
              <a:t>5/6/2016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2F2A686-AA45-44D1-A547-FE81D14BA3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6800"/>
            <a:ext cx="8229600" cy="6096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6399"/>
            <a:ext cx="4040188" cy="4984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5200"/>
            <a:ext cx="4040188" cy="4390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36399"/>
            <a:ext cx="4041775" cy="4984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35200"/>
            <a:ext cx="4041775" cy="4390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53C1F-19B0-4197-8BFE-0F894B06B8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2912AFD-9DAA-4706-9995-054DDBA33535}" type="datetimeFigureOut">
              <a:rPr lang="en-US"/>
              <a:pPr>
                <a:defRPr/>
              </a:pPr>
              <a:t>5/6/2016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358FCE3-48A2-4A86-9BBA-F007B2DA1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FEE4855-5268-4D07-8982-4D327DD727CA}" type="datetimeFigureOut">
              <a:rPr lang="en-US"/>
              <a:pPr>
                <a:defRPr/>
              </a:pPr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8C79E83-616E-46C6-9C7D-E7D140C57A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F28B9E3-D7FD-416C-A30E-F8BD104BAD6F}" type="datetimeFigureOut">
              <a:rPr lang="en-US"/>
              <a:pPr>
                <a:defRPr/>
              </a:pPr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83611AD-8568-4FCF-90A7-2CA77249CB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9672B20-0E94-4280-9A52-26F37F49C48C}" type="datetimeFigureOut">
              <a:rPr lang="en-US"/>
              <a:pPr>
                <a:defRPr/>
              </a:pPr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C0A31D4-D6E8-4613-886C-ADEB54D48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457200" y="5838825"/>
            <a:ext cx="3371850" cy="985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www.armybase.us/wp-content/uploads/2009/05/us-army-special-troops-battalion-101st-airborne-division-air-assault-into-a-village-inside-the-jowlzak-valley-in-the-parwan-province-of-afghanista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95400"/>
            <a:ext cx="4114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Soldiers from the 101st Airborne Division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971800"/>
            <a:ext cx="198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https://motherjones.com/files/images/pic_4-18.jpg"/>
          <p:cNvPicPr>
            <a:picLocks noChangeAspect="1" noChangeArrowheads="1"/>
          </p:cNvPicPr>
          <p:nvPr userDrawn="1"/>
        </p:nvPicPr>
        <p:blipFill>
          <a:blip r:embed="rId4" cstate="print"/>
          <a:srcRect r="20767"/>
          <a:stretch>
            <a:fillRect/>
          </a:stretch>
        </p:blipFill>
        <p:spPr bwMode="auto">
          <a:xfrm>
            <a:off x="2895600" y="1295400"/>
            <a:ext cx="198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patrol.jpg"/>
          <p:cNvPicPr>
            <a:picLocks noChangeAspect="1"/>
          </p:cNvPicPr>
          <p:nvPr userDrawn="1"/>
        </p:nvPicPr>
        <p:blipFill>
          <a:blip r:embed="rId5" cstate="print"/>
          <a:srcRect l="28250"/>
          <a:stretch>
            <a:fillRect/>
          </a:stretch>
        </p:blipFill>
        <p:spPr bwMode="auto">
          <a:xfrm>
            <a:off x="76200" y="1295400"/>
            <a:ext cx="274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cannon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3657600"/>
            <a:ext cx="2667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971800" y="4343400"/>
            <a:ext cx="5988050" cy="1143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opperplate Gothic Bold" pitchFamily="34" charset="0"/>
              </a:defRPr>
            </a:lvl1pPr>
          </a:lstStyle>
          <a:p>
            <a:r>
              <a:rPr lang="en-US" dirty="0"/>
              <a:t>Click to add Briefing Title</a:t>
            </a:r>
          </a:p>
        </p:txBody>
      </p:sp>
    </p:spTree>
  </p:cSld>
  <p:clrMapOvr>
    <a:masterClrMapping/>
  </p:clrMapOvr>
  <p:transition advClick="0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2770" y="130629"/>
            <a:ext cx="4931229" cy="544286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972425" y="0"/>
            <a:ext cx="1123950" cy="10985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38518"/>
            <a:ext cx="9144000" cy="8068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87663" y="4191000"/>
            <a:ext cx="6181725" cy="1524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457200" y="5838825"/>
            <a:ext cx="3371850" cy="985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www.armybase.us/wp-content/uploads/2009/05/us-army-special-troops-battalion-101st-airborne-division-air-assault-into-a-village-inside-the-jowlzak-valley-in-the-parwan-province-of-afghanista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95400"/>
            <a:ext cx="4114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Soldiers from the 101st Airborne Division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971800"/>
            <a:ext cx="198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https://motherjones.com/files/images/pic_4-18.jpg"/>
          <p:cNvPicPr>
            <a:picLocks noChangeAspect="1" noChangeArrowheads="1"/>
          </p:cNvPicPr>
          <p:nvPr userDrawn="1"/>
        </p:nvPicPr>
        <p:blipFill>
          <a:blip r:embed="rId4" cstate="print"/>
          <a:srcRect r="20767"/>
          <a:stretch>
            <a:fillRect/>
          </a:stretch>
        </p:blipFill>
        <p:spPr bwMode="auto">
          <a:xfrm>
            <a:off x="2895600" y="1295400"/>
            <a:ext cx="198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patrol.jpg"/>
          <p:cNvPicPr>
            <a:picLocks noChangeAspect="1"/>
          </p:cNvPicPr>
          <p:nvPr userDrawn="1"/>
        </p:nvPicPr>
        <p:blipFill>
          <a:blip r:embed="rId5" cstate="print"/>
          <a:srcRect l="28250"/>
          <a:stretch>
            <a:fillRect/>
          </a:stretch>
        </p:blipFill>
        <p:spPr bwMode="auto">
          <a:xfrm>
            <a:off x="76200" y="1295400"/>
            <a:ext cx="274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cannon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3657600"/>
            <a:ext cx="2667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971800" y="4343400"/>
            <a:ext cx="5988050" cy="1143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opperplate Gothic Bold" pitchFamily="34" charset="0"/>
              </a:defRPr>
            </a:lvl1pPr>
          </a:lstStyle>
          <a:p>
            <a:r>
              <a:rPr lang="en-US" dirty="0"/>
              <a:t>Click to add Briefing Title</a:t>
            </a:r>
          </a:p>
        </p:txBody>
      </p:sp>
    </p:spTree>
  </p:cSld>
  <p:clrMapOvr>
    <a:masterClrMapping/>
  </p:clrMapOvr>
  <p:transition advClick="0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211763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000" b="0"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2000" b="0">
                <a:latin typeface="Arial" pitchFamily="34" charset="0"/>
                <a:cs typeface="Arial" pitchFamily="34" charset="0"/>
              </a:defRPr>
            </a:lvl2pPr>
            <a:lvl3pPr>
              <a:buFont typeface="Wingdings" pitchFamily="2" charset="2"/>
              <a:buChar char="Ø"/>
              <a:defRPr sz="2000" b="0"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2000" b="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20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6245225"/>
            <a:ext cx="3429000" cy="6127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30966C-94A3-400F-8F55-B8513C300E69}" type="datetimeFigureOut">
              <a:rPr lang="en-US"/>
              <a:pPr>
                <a:defRPr/>
              </a:pPr>
              <a:t>5/6/2016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33F4369-4878-4298-B2E8-9D158D3E0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6800"/>
            <a:ext cx="8229600" cy="655638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A62B9-E433-41F7-B4B2-751A3F9466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30966C-94A3-400F-8F55-B8513C300E69}" type="datetimeFigureOut">
              <a:rPr lang="en-US"/>
              <a:pPr>
                <a:defRPr/>
              </a:pPr>
              <a:t>5/6/2016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33F4369-4878-4298-B2E8-9D158D3E0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DF3B87-B79A-4167-8191-FE47BF5CDF1E}" type="datetime1">
              <a:rPr lang="en-US" smtClean="0">
                <a:solidFill>
                  <a:prstClr val="black"/>
                </a:solidFill>
              </a:rPr>
              <a:pPr/>
              <a:t>5/6/2016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1AC1-251D-4BE1-B7BE-3FBA6651818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3BBB1D-E1E6-4865-9460-465876EBDBD2}" type="datetime1">
              <a:rPr lang="en-US" smtClean="0">
                <a:solidFill>
                  <a:prstClr val="black"/>
                </a:solidFill>
              </a:rPr>
              <a:pPr/>
              <a:t>5/6/2016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1AC1-251D-4BE1-B7BE-3FBA6651818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9A4C50-C964-4942-A51F-65B96B508723}" type="datetime1">
              <a:rPr lang="en-US" smtClean="0">
                <a:solidFill>
                  <a:prstClr val="black"/>
                </a:solidFill>
              </a:rPr>
              <a:pPr/>
              <a:t>5/6/2016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1AC1-251D-4BE1-B7BE-3FBA6651818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7862C3-D9F5-41D5-8F24-0B9B814E730D}" type="datetime1">
              <a:rPr lang="en-US" smtClean="0">
                <a:solidFill>
                  <a:prstClr val="black"/>
                </a:solidFill>
              </a:rPr>
              <a:pPr/>
              <a:t>5/6/2016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1AC1-251D-4BE1-B7BE-3FBA6651818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EA4604-6206-43A0-A333-07B60490DE52}" type="datetime1">
              <a:rPr lang="en-US" smtClean="0">
                <a:solidFill>
                  <a:prstClr val="black"/>
                </a:solidFill>
              </a:rPr>
              <a:pPr/>
              <a:t>5/6/2016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1AC1-251D-4BE1-B7BE-3FBA6651818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2744F3-3130-4F8D-AD12-F2C0B2701334}" type="datetime1">
              <a:rPr lang="en-US" smtClean="0">
                <a:solidFill>
                  <a:prstClr val="black"/>
                </a:solidFill>
              </a:rPr>
              <a:pPr/>
              <a:t>5/6/2016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1AC1-251D-4BE1-B7BE-3FBA6651818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099315-E23F-4562-9EB5-614E28BAF44F}" type="datetime1">
              <a:rPr lang="en-US" smtClean="0">
                <a:solidFill>
                  <a:prstClr val="black"/>
                </a:solidFill>
              </a:rPr>
              <a:pPr/>
              <a:t>5/6/2016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1AC1-251D-4BE1-B7BE-3FBA6651818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E1378C-C8B4-40EC-A54B-5B738964C73B}" type="datetime1">
              <a:rPr lang="en-US" smtClean="0">
                <a:solidFill>
                  <a:prstClr val="black"/>
                </a:solidFill>
              </a:rPr>
              <a:pPr/>
              <a:t>5/6/2016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1AC1-251D-4BE1-B7BE-3FBA6651818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632CE-A8E0-41C8-BEF7-69CE803761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8403D-01AF-4D18-A147-858C146B2EA7}" type="datetime1">
              <a:rPr lang="en-US" smtClean="0">
                <a:solidFill>
                  <a:prstClr val="black"/>
                </a:solidFill>
              </a:rPr>
              <a:pPr/>
              <a:t>5/6/2016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1AC1-251D-4BE1-B7BE-3FBA6651818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817CEC-A491-445D-8C14-3B8461727885}" type="datetime1">
              <a:rPr lang="en-US" smtClean="0">
                <a:solidFill>
                  <a:prstClr val="black"/>
                </a:solidFill>
              </a:rPr>
              <a:pPr/>
              <a:t>5/6/2016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1AC1-251D-4BE1-B7BE-3FBA6651818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5E24C1-D7BC-4509-B302-2DD4F2052709}" type="datetime1">
              <a:rPr lang="en-US" smtClean="0">
                <a:solidFill>
                  <a:prstClr val="black"/>
                </a:solidFill>
              </a:rPr>
              <a:pPr/>
              <a:t>5/6/2016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1AC1-251D-4BE1-B7BE-3FBA6651818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86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451600"/>
            <a:ext cx="21336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B3FD3F8-10EB-4C05-8881-47BD191E976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581400" y="381000"/>
            <a:ext cx="1981200" cy="22193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11"/>
          <p:cNvGrpSpPr>
            <a:grpSpLocks/>
          </p:cNvGrpSpPr>
          <p:nvPr userDrawn="1"/>
        </p:nvGrpSpPr>
        <p:grpSpPr bwMode="auto">
          <a:xfrm>
            <a:off x="0" y="228600"/>
            <a:ext cx="9144000" cy="2286000"/>
            <a:chOff x="0" y="228600"/>
            <a:chExt cx="9144000" cy="2286000"/>
          </a:xfrm>
        </p:grpSpPr>
        <p:pic>
          <p:nvPicPr>
            <p:cNvPr id="6" name="Picture 16" descr="army one ping2.pn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657600" y="351264"/>
              <a:ext cx="1828800" cy="2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 userDrawn="1"/>
          </p:nvSpPr>
          <p:spPr bwMode="auto">
            <a:xfrm>
              <a:off x="0" y="1447800"/>
              <a:ext cx="9144000" cy="27463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 bwMode="auto">
            <a:xfrm>
              <a:off x="0" y="1235075"/>
              <a:ext cx="9144000" cy="136525"/>
            </a:xfrm>
            <a:prstGeom prst="rect">
              <a:avLst/>
            </a:prstGeom>
            <a:solidFill>
              <a:srgbClr val="EABD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9" name="Picture 8" descr="army one ping2.pn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3702050" y="228600"/>
              <a:ext cx="1752600" cy="2286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91000"/>
            <a:ext cx="76200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73183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064976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6976"/>
            <a:ext cx="3008313" cy="4299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E6D96-914A-4618-A82E-19DFC89181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581400" y="381000"/>
            <a:ext cx="1981200" cy="22193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11"/>
          <p:cNvGrpSpPr>
            <a:grpSpLocks/>
          </p:cNvGrpSpPr>
          <p:nvPr userDrawn="1"/>
        </p:nvGrpSpPr>
        <p:grpSpPr bwMode="auto">
          <a:xfrm>
            <a:off x="0" y="228600"/>
            <a:ext cx="9144000" cy="2286000"/>
            <a:chOff x="0" y="228600"/>
            <a:chExt cx="9144000" cy="2286000"/>
          </a:xfrm>
        </p:grpSpPr>
        <p:pic>
          <p:nvPicPr>
            <p:cNvPr id="6" name="Picture 16" descr="army one ping2.pn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657600" y="351264"/>
              <a:ext cx="1828800" cy="2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 userDrawn="1"/>
          </p:nvSpPr>
          <p:spPr bwMode="auto">
            <a:xfrm>
              <a:off x="0" y="1447800"/>
              <a:ext cx="9144000" cy="27463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 bwMode="auto">
            <a:xfrm>
              <a:off x="0" y="1235075"/>
              <a:ext cx="9144000" cy="136525"/>
            </a:xfrm>
            <a:prstGeom prst="rect">
              <a:avLst/>
            </a:prstGeom>
            <a:solidFill>
              <a:srgbClr val="EABD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9" name="Picture 8" descr="army one ping2.pn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3702050" y="228600"/>
              <a:ext cx="1752600" cy="2286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91000"/>
            <a:ext cx="76200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73183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18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200"/>
            <a:ext cx="8229600" cy="4683725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81E48-179C-4A23-954A-3AE41C8CC3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AC90D-FBEE-476A-986A-F6AD9DBB25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1838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8400"/>
            <a:ext cx="4038600" cy="4712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8400"/>
            <a:ext cx="4038600" cy="4712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5BDE1-2129-47BE-8CA5-D9EE4BEBFF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6800"/>
            <a:ext cx="8229600" cy="6096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6399"/>
            <a:ext cx="4040188" cy="4984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5200"/>
            <a:ext cx="4040188" cy="4390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36399"/>
            <a:ext cx="4041775" cy="4984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35200"/>
            <a:ext cx="4041775" cy="4390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53C1F-19B0-4197-8BFE-0F894B06B8A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6800"/>
            <a:ext cx="8229600" cy="655638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A62B9-E433-41F7-B4B2-751A3F94667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632CE-A8E0-41C8-BEF7-69CE803761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064976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6976"/>
            <a:ext cx="3008313" cy="4299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E6D96-914A-4618-A82E-19DFC89181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200"/>
            <a:ext cx="5486400" cy="396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A0F51-DEA9-4B82-A098-7E04FFD55E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264"/>
            <a:ext cx="8229600" cy="7318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8229600" cy="4683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0755B-7021-4795-9900-AF8945122E7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200"/>
            <a:ext cx="5486400" cy="396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A0F51-DEA9-4B82-A098-7E04FFD55E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1999"/>
            <a:ext cx="2057400" cy="53689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1999"/>
            <a:ext cx="6019800" cy="5368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C2763-B854-409D-8197-0A03563B07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264"/>
            <a:ext cx="8229600" cy="7318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42116-5F20-4EE8-862A-03A57029E7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581400" y="381000"/>
            <a:ext cx="1981200" cy="22193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11"/>
          <p:cNvGrpSpPr>
            <a:grpSpLocks/>
          </p:cNvGrpSpPr>
          <p:nvPr userDrawn="1"/>
        </p:nvGrpSpPr>
        <p:grpSpPr bwMode="auto">
          <a:xfrm>
            <a:off x="0" y="228600"/>
            <a:ext cx="9144000" cy="2286000"/>
            <a:chOff x="0" y="228600"/>
            <a:chExt cx="9144000" cy="2286000"/>
          </a:xfrm>
        </p:grpSpPr>
        <p:pic>
          <p:nvPicPr>
            <p:cNvPr id="6" name="Picture 16" descr="army one ping2.pn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657600" y="351264"/>
              <a:ext cx="1828800" cy="2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 userDrawn="1"/>
          </p:nvSpPr>
          <p:spPr bwMode="auto">
            <a:xfrm>
              <a:off x="0" y="1447800"/>
              <a:ext cx="9144000" cy="27463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 bwMode="auto">
            <a:xfrm>
              <a:off x="0" y="1235075"/>
              <a:ext cx="9144000" cy="136525"/>
            </a:xfrm>
            <a:prstGeom prst="rect">
              <a:avLst/>
            </a:prstGeom>
            <a:solidFill>
              <a:srgbClr val="EABD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9" name="Picture 8" descr="army one ping2.pn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3702050" y="228600"/>
              <a:ext cx="1752600" cy="2286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91000"/>
            <a:ext cx="76200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73183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42116-5F20-4EE8-862A-03A57029E7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581400" y="381000"/>
            <a:ext cx="1981200" cy="22193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11"/>
          <p:cNvGrpSpPr>
            <a:grpSpLocks/>
          </p:cNvGrpSpPr>
          <p:nvPr userDrawn="1"/>
        </p:nvGrpSpPr>
        <p:grpSpPr bwMode="auto">
          <a:xfrm>
            <a:off x="0" y="228600"/>
            <a:ext cx="9144000" cy="2286000"/>
            <a:chOff x="0" y="228600"/>
            <a:chExt cx="9144000" cy="2286000"/>
          </a:xfrm>
        </p:grpSpPr>
        <p:pic>
          <p:nvPicPr>
            <p:cNvPr id="6" name="Picture 16" descr="army one ping2.pn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657600" y="351264"/>
              <a:ext cx="1828800" cy="2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 userDrawn="1"/>
          </p:nvSpPr>
          <p:spPr bwMode="auto">
            <a:xfrm>
              <a:off x="0" y="1447800"/>
              <a:ext cx="9144000" cy="27463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 bwMode="auto">
            <a:xfrm>
              <a:off x="0" y="1235075"/>
              <a:ext cx="9144000" cy="136525"/>
            </a:xfrm>
            <a:prstGeom prst="rect">
              <a:avLst/>
            </a:prstGeom>
            <a:solidFill>
              <a:srgbClr val="EABD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9" name="Picture 8" descr="army one ping2.pn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3702050" y="228600"/>
              <a:ext cx="1752600" cy="2286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91000"/>
            <a:ext cx="76200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73183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18" Type="http://schemas.openxmlformats.org/officeDocument/2006/relationships/slideLayout" Target="../slideLayouts/slideLayout162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147.xml"/><Relationship Id="rId21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61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2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24" Type="http://schemas.openxmlformats.org/officeDocument/2006/relationships/theme" Target="../theme/theme10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23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54.xml"/><Relationship Id="rId19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Relationship Id="rId22" Type="http://schemas.openxmlformats.org/officeDocument/2006/relationships/slideLayout" Target="../slideLayouts/slideLayout16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69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8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85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92.xml"/><Relationship Id="rId19" Type="http://schemas.openxmlformats.org/officeDocument/2006/relationships/theme" Target="../theme/theme1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3.xml"/><Relationship Id="rId18" Type="http://schemas.openxmlformats.org/officeDocument/2006/relationships/slideLayout" Target="../slideLayouts/slideLayout218.xml"/><Relationship Id="rId26" Type="http://schemas.openxmlformats.org/officeDocument/2006/relationships/theme" Target="../theme/theme13.xml"/><Relationship Id="rId3" Type="http://schemas.openxmlformats.org/officeDocument/2006/relationships/slideLayout" Target="../slideLayouts/slideLayout203.xml"/><Relationship Id="rId21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17" Type="http://schemas.openxmlformats.org/officeDocument/2006/relationships/slideLayout" Target="../slideLayouts/slideLayout217.xml"/><Relationship Id="rId25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02.xml"/><Relationship Id="rId16" Type="http://schemas.openxmlformats.org/officeDocument/2006/relationships/slideLayout" Target="../slideLayouts/slideLayout216.xml"/><Relationship Id="rId20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2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05.xml"/><Relationship Id="rId15" Type="http://schemas.openxmlformats.org/officeDocument/2006/relationships/slideLayout" Target="../slideLayouts/slideLayout215.xml"/><Relationship Id="rId23" Type="http://schemas.openxmlformats.org/officeDocument/2006/relationships/slideLayout" Target="../slideLayouts/slideLayout223.xml"/><Relationship Id="rId28" Type="http://schemas.openxmlformats.org/officeDocument/2006/relationships/image" Target="../media/image14.png"/><Relationship Id="rId10" Type="http://schemas.openxmlformats.org/officeDocument/2006/relationships/slideLayout" Target="../slideLayouts/slideLayout210.xml"/><Relationship Id="rId19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Relationship Id="rId14" Type="http://schemas.openxmlformats.org/officeDocument/2006/relationships/slideLayout" Target="../slideLayouts/slideLayout214.xml"/><Relationship Id="rId22" Type="http://schemas.openxmlformats.org/officeDocument/2006/relationships/slideLayout" Target="../slideLayouts/slideLayout222.xml"/><Relationship Id="rId27" Type="http://schemas.openxmlformats.org/officeDocument/2006/relationships/image" Target="../media/image1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2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2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451600"/>
            <a:ext cx="2133600" cy="381000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B3FD3F8-10EB-4C05-8881-47BD191E9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786384" y="50610"/>
            <a:ext cx="7342632" cy="191135"/>
          </a:xfrm>
          <a:prstGeom prst="rect">
            <a:avLst/>
          </a:prstGeom>
          <a:solidFill>
            <a:srgbClr val="EAB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86384" y="256033"/>
            <a:ext cx="7342632" cy="7778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4800" y="6473400"/>
            <a:ext cx="12954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+mn-cs"/>
              </a:rPr>
              <a:t>   www.army.mil</a:t>
            </a:r>
          </a:p>
        </p:txBody>
      </p:sp>
      <p:pic>
        <p:nvPicPr>
          <p:cNvPr id="3082" name="Picture 13" descr="army one ping2.png"/>
          <p:cNvPicPr>
            <a:picLocks noChangeAspect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118047" y="37149"/>
            <a:ext cx="603313" cy="69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ltGray">
          <a:xfrm flipV="1">
            <a:off x="0" y="66294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2" descr="http://www.pentagondivision.com/images/mil_US_Army.gif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207376" y="54425"/>
            <a:ext cx="860424" cy="78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7" r:id="rId12"/>
    <p:sldLayoutId id="2147483968" r:id="rId13"/>
    <p:sldLayoutId id="2147484045" r:id="rId14"/>
    <p:sldLayoutId id="2147484062" r:id="rId15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ABD00"/>
        </a:buClr>
        <a:buSzPct val="75000"/>
        <a:buFont typeface="Wingdings" pitchFamily="2" charset="2"/>
        <a:buChar char="p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ABD00"/>
        </a:buClr>
        <a:buSzPct val="65000"/>
        <a:buFont typeface="Wingdings" pitchFamily="2" charset="2"/>
        <a:buChar char="q"/>
        <a:defRPr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Calibri" pitchFamily="34" charset="0"/>
        <a:buChar char="»"/>
        <a:defRPr sz="14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451600"/>
            <a:ext cx="2133600" cy="381000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B3FD3F8-10EB-4C05-8881-47BD191E976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86384" y="50610"/>
            <a:ext cx="7342632" cy="191135"/>
          </a:xfrm>
          <a:prstGeom prst="rect">
            <a:avLst/>
          </a:prstGeom>
          <a:solidFill>
            <a:srgbClr val="EAB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86384" y="256033"/>
            <a:ext cx="7342632" cy="7778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4800" y="6473400"/>
            <a:ext cx="12954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</a:rPr>
              <a:t>   www.army.mil</a:t>
            </a:r>
          </a:p>
        </p:txBody>
      </p:sp>
      <p:pic>
        <p:nvPicPr>
          <p:cNvPr id="3082" name="Picture 13" descr="army one ping2.png"/>
          <p:cNvPicPr>
            <a:picLocks noChangeAspect="1"/>
          </p:cNvPicPr>
          <p:nvPr/>
        </p:nvPicPr>
        <p:blipFill>
          <a:blip r:embed="rId25" cstate="screen"/>
          <a:srcRect/>
          <a:stretch>
            <a:fillRect/>
          </a:stretch>
        </p:blipFill>
        <p:spPr bwMode="auto">
          <a:xfrm>
            <a:off x="118047" y="37149"/>
            <a:ext cx="603313" cy="69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ltGray">
          <a:xfrm flipV="1">
            <a:off x="0" y="66294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2" descr="http://www.pentagondivision.com/images/mil_US_Army.gif"/>
          <p:cNvPicPr>
            <a:picLocks noChangeAspect="1" noChangeArrowheads="1"/>
          </p:cNvPicPr>
          <p:nvPr userDrawn="1"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207376" y="54425"/>
            <a:ext cx="860424" cy="78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598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  <p:sldLayoutId id="2147484248" r:id="rId12"/>
    <p:sldLayoutId id="2147484249" r:id="rId13"/>
    <p:sldLayoutId id="2147484250" r:id="rId14"/>
    <p:sldLayoutId id="2147484251" r:id="rId15"/>
    <p:sldLayoutId id="2147484252" r:id="rId16"/>
    <p:sldLayoutId id="2147484253" r:id="rId17"/>
    <p:sldLayoutId id="2147484254" r:id="rId18"/>
    <p:sldLayoutId id="2147484255" r:id="rId19"/>
    <p:sldLayoutId id="2147484256" r:id="rId20"/>
    <p:sldLayoutId id="2147484257" r:id="rId21"/>
    <p:sldLayoutId id="2147484258" r:id="rId22"/>
    <p:sldLayoutId id="2147484259" r:id="rId23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ABD00"/>
        </a:buClr>
        <a:buSzPct val="75000"/>
        <a:buFont typeface="Wingdings" pitchFamily="2" charset="2"/>
        <a:buChar char="p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ABD00"/>
        </a:buClr>
        <a:buSzPct val="65000"/>
        <a:buFont typeface="Wingdings" pitchFamily="2" charset="2"/>
        <a:buChar char="q"/>
        <a:defRPr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Calibri" pitchFamily="34" charset="0"/>
        <a:buChar char="»"/>
        <a:defRPr sz="14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451600"/>
            <a:ext cx="2133600" cy="381000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B3FD3F8-10EB-4C05-8881-47BD191E976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86384" y="50614"/>
            <a:ext cx="7342632" cy="191135"/>
          </a:xfrm>
          <a:prstGeom prst="rect">
            <a:avLst/>
          </a:prstGeom>
          <a:solidFill>
            <a:srgbClr val="EAB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86384" y="256033"/>
            <a:ext cx="7342632" cy="7778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4800" y="6473404"/>
            <a:ext cx="12954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</a:rPr>
              <a:t>   www.army.mil</a:t>
            </a:r>
          </a:p>
        </p:txBody>
      </p:sp>
      <p:pic>
        <p:nvPicPr>
          <p:cNvPr id="3082" name="Picture 13" descr="army one ping2.png"/>
          <p:cNvPicPr>
            <a:picLocks noChangeAspect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118049" y="37149"/>
            <a:ext cx="603313" cy="69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ltGray">
          <a:xfrm flipV="1">
            <a:off x="0" y="66294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2" descr="http://www.pentagondivision.com/images/mil_US_Army.gif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207376" y="54427"/>
            <a:ext cx="860424" cy="78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29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  <p:sldLayoutId id="2147484272" r:id="rId12"/>
    <p:sldLayoutId id="2147484273" r:id="rId13"/>
    <p:sldLayoutId id="2147484274" r:id="rId14"/>
    <p:sldLayoutId id="2147484275" r:id="rId15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rgbClr val="EABD00"/>
        </a:buClr>
        <a:buSzPct val="75000"/>
        <a:buFont typeface="Wingdings" pitchFamily="2" charset="2"/>
        <a:buChar char="p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Calibri" pitchFamily="34" charset="0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rgbClr val="EABD00"/>
        </a:buClr>
        <a:buSzPct val="65000"/>
        <a:buFont typeface="Wingdings" pitchFamily="2" charset="2"/>
        <a:buChar char="q"/>
        <a:defRPr>
          <a:solidFill>
            <a:schemeClr val="tx1"/>
          </a:solidFill>
          <a:latin typeface="Calibri" pitchFamily="34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Calibri" pitchFamily="34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Calibri" pitchFamily="34" charset="0"/>
        <a:buChar char="»"/>
        <a:defRPr sz="1400">
          <a:solidFill>
            <a:schemeClr val="tx1"/>
          </a:solidFill>
          <a:latin typeface="Calibri" pitchFamily="34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451600"/>
            <a:ext cx="2133600" cy="381000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B3FD3F8-10EB-4C05-8881-47BD191E976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86384" y="50610"/>
            <a:ext cx="7342632" cy="191135"/>
          </a:xfrm>
          <a:prstGeom prst="rect">
            <a:avLst/>
          </a:prstGeom>
          <a:solidFill>
            <a:srgbClr val="EAB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86384" y="256033"/>
            <a:ext cx="7342632" cy="7778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4800" y="6473400"/>
            <a:ext cx="12954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</a:rPr>
              <a:t>   www.army.mil</a:t>
            </a:r>
          </a:p>
        </p:txBody>
      </p:sp>
      <p:pic>
        <p:nvPicPr>
          <p:cNvPr id="3082" name="Picture 13" descr="army one ping2.png"/>
          <p:cNvPicPr>
            <a:picLocks noChangeAspect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118047" y="37149"/>
            <a:ext cx="603313" cy="69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ltGray">
          <a:xfrm flipV="1">
            <a:off x="0" y="66294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2" descr="http://www.pentagondivision.com/images/mil_US_Army.gif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207376" y="54425"/>
            <a:ext cx="860424" cy="78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899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  <p:sldLayoutId id="2147484287" r:id="rId11"/>
    <p:sldLayoutId id="2147484288" r:id="rId12"/>
    <p:sldLayoutId id="2147484289" r:id="rId13"/>
    <p:sldLayoutId id="2147484290" r:id="rId14"/>
    <p:sldLayoutId id="2147484291" r:id="rId15"/>
    <p:sldLayoutId id="2147484292" r:id="rId16"/>
    <p:sldLayoutId id="2147484293" r:id="rId17"/>
    <p:sldLayoutId id="2147484295" r:id="rId18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ABD00"/>
        </a:buClr>
        <a:buSzPct val="75000"/>
        <a:buFont typeface="Wingdings" pitchFamily="2" charset="2"/>
        <a:buChar char="p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ABD00"/>
        </a:buClr>
        <a:buSzPct val="65000"/>
        <a:buFont typeface="Wingdings" pitchFamily="2" charset="2"/>
        <a:buChar char="q"/>
        <a:defRPr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Calibri" pitchFamily="34" charset="0"/>
        <a:buChar char="»"/>
        <a:defRPr sz="14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6484951"/>
            <a:ext cx="9144000" cy="381000"/>
          </a:xfrm>
          <a:prstGeom prst="rect">
            <a:avLst/>
          </a:prstGeom>
          <a:solidFill>
            <a:srgbClr val="00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 Arial"/>
            </a:endParaRP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0" y="6471473"/>
            <a:ext cx="9144000" cy="0"/>
          </a:xfrm>
          <a:prstGeom prst="line">
            <a:avLst/>
          </a:prstGeom>
          <a:ln w="28575">
            <a:solidFill>
              <a:srgbClr val="FFFF00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7253" y="6488494"/>
            <a:ext cx="1604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  <a:latin typeface="Agency FB" pitchFamily="34" charset="0"/>
                <a:cs typeface="Arial" pitchFamily="34" charset="0"/>
              </a:rPr>
              <a:t>Victory Starts Here!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0" y="193619"/>
            <a:ext cx="7162800" cy="661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3" name="Picture 32" descr="imagesCAIMVJYX.jpg"/>
          <p:cNvPicPr>
            <a:picLocks noChangeAspect="1"/>
          </p:cNvPicPr>
          <p:nvPr userDrawn="1"/>
        </p:nvPicPr>
        <p:blipFill>
          <a:blip r:embed="rId27" cstate="print"/>
          <a:stretch>
            <a:fillRect/>
          </a:stretch>
        </p:blipFill>
        <p:spPr>
          <a:xfrm>
            <a:off x="110705" y="130965"/>
            <a:ext cx="607069" cy="731520"/>
          </a:xfrm>
          <a:prstGeom prst="rect">
            <a:avLst/>
          </a:prstGeom>
        </p:spPr>
      </p:pic>
      <p:cxnSp>
        <p:nvCxnSpPr>
          <p:cNvPr id="38" name="Straight Connector 37"/>
          <p:cNvCxnSpPr/>
          <p:nvPr userDrawn="1"/>
        </p:nvCxnSpPr>
        <p:spPr>
          <a:xfrm>
            <a:off x="0" y="6446549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Box 16"/>
          <p:cNvSpPr txBox="1">
            <a:spLocks noChangeArrowheads="1"/>
          </p:cNvSpPr>
          <p:nvPr userDrawn="1"/>
        </p:nvSpPr>
        <p:spPr bwMode="auto">
          <a:xfrm>
            <a:off x="3811262" y="-42005"/>
            <a:ext cx="16433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 </a:t>
            </a:r>
            <a:r>
              <a:rPr lang="en-US" sz="1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FOUO </a:t>
            </a:r>
          </a:p>
        </p:txBody>
      </p:sp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3817742" y="6540418"/>
            <a:ext cx="16433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009900"/>
                </a:solidFill>
                <a:latin typeface=" Arial"/>
              </a:rPr>
              <a:t>UNCLASSIFIED </a:t>
            </a:r>
            <a:r>
              <a:rPr lang="en-US" sz="1000" b="1" dirty="0">
                <a:solidFill>
                  <a:srgbClr val="009900"/>
                </a:solidFill>
                <a:latin typeface=" Arial"/>
              </a:rPr>
              <a:t>/ FOUO </a:t>
            </a:r>
          </a:p>
        </p:txBody>
      </p:sp>
      <p:pic>
        <p:nvPicPr>
          <p:cNvPr id="15" name="Picture 14" descr="TRADOC LOGO.bmp"/>
          <p:cNvPicPr>
            <a:picLocks noChangeAspect="1"/>
          </p:cNvPicPr>
          <p:nvPr userDrawn="1"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6108" y="130965"/>
            <a:ext cx="645927" cy="64592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297531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  <p:sldLayoutId id="2147484308" r:id="rId12"/>
    <p:sldLayoutId id="2147484309" r:id="rId13"/>
    <p:sldLayoutId id="2147484310" r:id="rId14"/>
    <p:sldLayoutId id="2147484311" r:id="rId15"/>
    <p:sldLayoutId id="2147484312" r:id="rId16"/>
    <p:sldLayoutId id="2147484313" r:id="rId17"/>
    <p:sldLayoutId id="2147484314" r:id="rId18"/>
    <p:sldLayoutId id="2147484315" r:id="rId19"/>
    <p:sldLayoutId id="2147484316" r:id="rId20"/>
    <p:sldLayoutId id="2147484317" r:id="rId21"/>
    <p:sldLayoutId id="2147484318" r:id="rId22"/>
    <p:sldLayoutId id="2147484319" r:id="rId23"/>
    <p:sldLayoutId id="2147484320" r:id="rId24"/>
    <p:sldLayoutId id="2147484321" r:id="rId25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200" b="1" i="1" kern="120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9" r:id="rId12"/>
    <p:sldLayoutId id="2147484064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  <p:sldLayoutId id="214748408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3309938" y="55229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" name="Slide Number Placeholder 4"/>
          <p:cNvSpPr txBox="1">
            <a:spLocks/>
          </p:cNvSpPr>
          <p:nvPr userDrawn="1"/>
        </p:nvSpPr>
        <p:spPr>
          <a:xfrm>
            <a:off x="7010400" y="6657975"/>
            <a:ext cx="2133600" cy="182563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rgbClr val="FFFFFF">
                    <a:lumMod val="50000"/>
                  </a:srgbClr>
                </a:solidFill>
                <a:latin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0D1AFFC-9356-46AE-819C-D3736CFD3A65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  <p:sldLayoutId id="2147484115" r:id="rId13"/>
    <p:sldLayoutId id="2147484116" r:id="rId14"/>
    <p:sldLayoutId id="2147484117" r:id="rId15"/>
    <p:sldLayoutId id="2147484118" r:id="rId16"/>
    <p:sldLayoutId id="2147484119" r:id="rId17"/>
    <p:sldLayoutId id="2147484120" r:id="rId18"/>
    <p:sldLayoutId id="2147484121" r:id="rId19"/>
    <p:sldLayoutId id="2147484122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  <p:sldLayoutId id="2147484156" r:id="rId13"/>
    <p:sldLayoutId id="2147484157" r:id="rId14"/>
    <p:sldLayoutId id="2147484158" r:id="rId15"/>
    <p:sldLayoutId id="2147484159" r:id="rId16"/>
    <p:sldLayoutId id="2147484160" r:id="rId17"/>
    <p:sldLayoutId id="2147484161" r:id="rId1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451600"/>
            <a:ext cx="2133600" cy="381000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B3FD3F8-10EB-4C05-8881-47BD191E976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86384" y="50610"/>
            <a:ext cx="7342632" cy="191135"/>
          </a:xfrm>
          <a:prstGeom prst="rect">
            <a:avLst/>
          </a:prstGeom>
          <a:solidFill>
            <a:srgbClr val="EAB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86384" y="256033"/>
            <a:ext cx="7342632" cy="7778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4800" y="6473400"/>
            <a:ext cx="12954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</a:rPr>
              <a:t>   www.army.mil</a:t>
            </a:r>
          </a:p>
        </p:txBody>
      </p:sp>
      <p:pic>
        <p:nvPicPr>
          <p:cNvPr id="3082" name="Picture 13" descr="army one ping2.png"/>
          <p:cNvPicPr>
            <a:picLocks noChangeAspect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118047" y="37149"/>
            <a:ext cx="603313" cy="69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ltGray">
          <a:xfrm flipV="1">
            <a:off x="0" y="66294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2" descr="http://www.pentagondivision.com/images/mil_US_Army.gif"/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207376" y="54425"/>
            <a:ext cx="860424" cy="78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  <p:sldLayoutId id="2147484175" r:id="rId13"/>
    <p:sldLayoutId id="2147484176" r:id="rId14"/>
    <p:sldLayoutId id="2147484177" r:id="rId15"/>
    <p:sldLayoutId id="2147484179" r:id="rId16"/>
    <p:sldLayoutId id="2147484180" r:id="rId17"/>
    <p:sldLayoutId id="2147484181" r:id="rId18"/>
    <p:sldLayoutId id="2147484183" r:id="rId19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ABD00"/>
        </a:buClr>
        <a:buSzPct val="75000"/>
        <a:buFont typeface="Wingdings" pitchFamily="2" charset="2"/>
        <a:buChar char="p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ABD00"/>
        </a:buClr>
        <a:buSzPct val="65000"/>
        <a:buFont typeface="Wingdings" pitchFamily="2" charset="2"/>
        <a:buChar char="q"/>
        <a:defRPr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Calibri" pitchFamily="34" charset="0"/>
        <a:buChar char="»"/>
        <a:defRPr sz="14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451600"/>
            <a:ext cx="2133600" cy="381000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B3FD3F8-10EB-4C05-8881-47BD191E976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86384" y="50610"/>
            <a:ext cx="7342632" cy="191135"/>
          </a:xfrm>
          <a:prstGeom prst="rect">
            <a:avLst/>
          </a:prstGeom>
          <a:solidFill>
            <a:srgbClr val="EAB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86384" y="256033"/>
            <a:ext cx="7342632" cy="7778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4800" y="6473400"/>
            <a:ext cx="12954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</a:rPr>
              <a:t>   www.army.mil</a:t>
            </a:r>
          </a:p>
        </p:txBody>
      </p:sp>
      <p:pic>
        <p:nvPicPr>
          <p:cNvPr id="3082" name="Picture 13" descr="army one ping2.png"/>
          <p:cNvPicPr>
            <a:picLocks noChangeAspect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118047" y="37149"/>
            <a:ext cx="603313" cy="69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ltGray">
          <a:xfrm flipV="1">
            <a:off x="0" y="66294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2" descr="http://www.pentagondivision.com/images/mil_US_Army.gif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207376" y="54425"/>
            <a:ext cx="860424" cy="78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  <p:sldLayoutId id="2147484197" r:id="rId12"/>
    <p:sldLayoutId id="2147484198" r:id="rId13"/>
    <p:sldLayoutId id="2147484199" r:id="rId14"/>
    <p:sldLayoutId id="2147484200" r:id="rId15"/>
    <p:sldLayoutId id="2147484202" r:id="rId16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ABD00"/>
        </a:buClr>
        <a:buSzPct val="75000"/>
        <a:buFont typeface="Wingdings" pitchFamily="2" charset="2"/>
        <a:buChar char="p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ABD00"/>
        </a:buClr>
        <a:buSzPct val="65000"/>
        <a:buFont typeface="Wingdings" pitchFamily="2" charset="2"/>
        <a:buChar char="q"/>
        <a:defRPr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Calibri" pitchFamily="34" charset="0"/>
        <a:buChar char="»"/>
        <a:defRPr sz="14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451600"/>
            <a:ext cx="2133600" cy="381000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B3FD3F8-10EB-4C05-8881-47BD191E976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86384" y="50610"/>
            <a:ext cx="7342632" cy="191135"/>
          </a:xfrm>
          <a:prstGeom prst="rect">
            <a:avLst/>
          </a:prstGeom>
          <a:solidFill>
            <a:srgbClr val="EAB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86384" y="256033"/>
            <a:ext cx="7342632" cy="7778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4800" y="6473400"/>
            <a:ext cx="12954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</a:rPr>
              <a:t>   www.army.mil</a:t>
            </a:r>
          </a:p>
        </p:txBody>
      </p:sp>
      <p:pic>
        <p:nvPicPr>
          <p:cNvPr id="3082" name="Picture 13" descr="army one ping2.png"/>
          <p:cNvPicPr>
            <a:picLocks noChangeAspect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118047" y="37149"/>
            <a:ext cx="603313" cy="69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ltGray">
          <a:xfrm flipV="1">
            <a:off x="0" y="66294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2" descr="http://www.pentagondivision.com/images/mil_US_Army.gif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207376" y="54425"/>
            <a:ext cx="860424" cy="78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  <p:sldLayoutId id="2147484215" r:id="rId12"/>
    <p:sldLayoutId id="2147484216" r:id="rId13"/>
    <p:sldLayoutId id="2147484217" r:id="rId14"/>
    <p:sldLayoutId id="2147484218" r:id="rId15"/>
    <p:sldLayoutId id="2147484220" r:id="rId16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ABD00"/>
        </a:buClr>
        <a:buSzPct val="75000"/>
        <a:buFont typeface="Wingdings" pitchFamily="2" charset="2"/>
        <a:buChar char="p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ABD00"/>
        </a:buClr>
        <a:buSzPct val="65000"/>
        <a:buFont typeface="Wingdings" pitchFamily="2" charset="2"/>
        <a:buChar char="q"/>
        <a:defRPr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Calibri" pitchFamily="34" charset="0"/>
        <a:buChar char="»"/>
        <a:defRPr sz="14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  <p:sldLayoutId id="2147484233" r:id="rId12"/>
    <p:sldLayoutId id="2147484234" r:id="rId13"/>
    <p:sldLayoutId id="2147484235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3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3075" y="1798545"/>
            <a:ext cx="8229600" cy="21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6618288" y="1095375"/>
            <a:ext cx="914400" cy="80682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7824" y="3258033"/>
            <a:ext cx="8229600" cy="1995054"/>
          </a:xfrm>
        </p:spPr>
        <p:txBody>
          <a:bodyPr/>
          <a:lstStyle/>
          <a:p>
            <a:r>
              <a:rPr lang="en-US" dirty="0" smtClean="0"/>
              <a:t>Fires Center of Excellence Conference</a:t>
            </a:r>
            <a:endParaRPr lang="en-US" sz="3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" name="Group 154"/>
          <p:cNvGrpSpPr>
            <a:grpSpLocks/>
          </p:cNvGrpSpPr>
          <p:nvPr/>
        </p:nvGrpSpPr>
        <p:grpSpPr bwMode="auto">
          <a:xfrm>
            <a:off x="3622951" y="2585422"/>
            <a:ext cx="1929704" cy="322748"/>
            <a:chOff x="6323969" y="609601"/>
            <a:chExt cx="1905003" cy="304800"/>
          </a:xfrm>
          <a:solidFill>
            <a:srgbClr val="DDDDDD"/>
          </a:solidFill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6323969" y="609601"/>
              <a:ext cx="363537" cy="304800"/>
              <a:chOff x="1574" y="5094"/>
              <a:chExt cx="575" cy="543"/>
            </a:xfrm>
            <a:grpFill/>
          </p:grpSpPr>
          <p:sp>
            <p:nvSpPr>
              <p:cNvPr id="27" name="Freeform 3"/>
              <p:cNvSpPr>
                <a:spLocks/>
              </p:cNvSpPr>
              <p:nvPr/>
            </p:nvSpPr>
            <p:spPr bwMode="auto">
              <a:xfrm>
                <a:off x="1863" y="5094"/>
                <a:ext cx="286" cy="292"/>
              </a:xfrm>
              <a:custGeom>
                <a:avLst/>
                <a:gdLst>
                  <a:gd name="T0" fmla="*/ 0 w 285"/>
                  <a:gd name="T1" fmla="*/ 0 h 292"/>
                  <a:gd name="T2" fmla="*/ 0 w 285"/>
                  <a:gd name="T3" fmla="*/ 292 h 292"/>
                  <a:gd name="T4" fmla="*/ 285 w 285"/>
                  <a:gd name="T5" fmla="*/ 216 h 292"/>
                  <a:gd name="T6" fmla="*/ 72 w 285"/>
                  <a:gd name="T7" fmla="*/ 202 h 292"/>
                  <a:gd name="T8" fmla="*/ 0 w 285"/>
                  <a:gd name="T9" fmla="*/ 0 h 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5"/>
                  <a:gd name="T16" fmla="*/ 0 h 292"/>
                  <a:gd name="T17" fmla="*/ 285 w 285"/>
                  <a:gd name="T18" fmla="*/ 292 h 2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5" h="292">
                    <a:moveTo>
                      <a:pt x="0" y="0"/>
                    </a:moveTo>
                    <a:lnTo>
                      <a:pt x="0" y="292"/>
                    </a:lnTo>
                    <a:lnTo>
                      <a:pt x="285" y="216"/>
                    </a:lnTo>
                    <a:lnTo>
                      <a:pt x="72" y="20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28" name="Freeform 4"/>
              <p:cNvSpPr>
                <a:spLocks/>
              </p:cNvSpPr>
              <p:nvPr/>
            </p:nvSpPr>
            <p:spPr bwMode="auto">
              <a:xfrm>
                <a:off x="1863" y="5310"/>
                <a:ext cx="283" cy="327"/>
              </a:xfrm>
              <a:custGeom>
                <a:avLst/>
                <a:gdLst>
                  <a:gd name="T0" fmla="*/ 0 w 283"/>
                  <a:gd name="T1" fmla="*/ 76 h 326"/>
                  <a:gd name="T2" fmla="*/ 283 w 283"/>
                  <a:gd name="T3" fmla="*/ 0 h 326"/>
                  <a:gd name="T4" fmla="*/ 117 w 283"/>
                  <a:gd name="T5" fmla="*/ 126 h 326"/>
                  <a:gd name="T6" fmla="*/ 181 w 283"/>
                  <a:gd name="T7" fmla="*/ 326 h 326"/>
                  <a:gd name="T8" fmla="*/ 0 w 283"/>
                  <a:gd name="T9" fmla="*/ 76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3"/>
                  <a:gd name="T16" fmla="*/ 0 h 326"/>
                  <a:gd name="T17" fmla="*/ 283 w 283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3" h="326">
                    <a:moveTo>
                      <a:pt x="0" y="76"/>
                    </a:moveTo>
                    <a:lnTo>
                      <a:pt x="283" y="0"/>
                    </a:lnTo>
                    <a:lnTo>
                      <a:pt x="117" y="126"/>
                    </a:lnTo>
                    <a:lnTo>
                      <a:pt x="181" y="32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29" name="Freeform 5"/>
              <p:cNvSpPr>
                <a:spLocks/>
              </p:cNvSpPr>
              <p:nvPr/>
            </p:nvSpPr>
            <p:spPr bwMode="auto">
              <a:xfrm>
                <a:off x="1690" y="5386"/>
                <a:ext cx="355" cy="251"/>
              </a:xfrm>
              <a:custGeom>
                <a:avLst/>
                <a:gdLst>
                  <a:gd name="T0" fmla="*/ 0 w 354"/>
                  <a:gd name="T1" fmla="*/ 250 h 252"/>
                  <a:gd name="T2" fmla="*/ 173 w 354"/>
                  <a:gd name="T3" fmla="*/ 0 h 252"/>
                  <a:gd name="T4" fmla="*/ 354 w 354"/>
                  <a:gd name="T5" fmla="*/ 252 h 252"/>
                  <a:gd name="T6" fmla="*/ 172 w 354"/>
                  <a:gd name="T7" fmla="*/ 135 h 252"/>
                  <a:gd name="T8" fmla="*/ 0 w 354"/>
                  <a:gd name="T9" fmla="*/ 250 h 2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52"/>
                  <a:gd name="T17" fmla="*/ 354 w 354"/>
                  <a:gd name="T18" fmla="*/ 252 h 2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52">
                    <a:moveTo>
                      <a:pt x="0" y="250"/>
                    </a:moveTo>
                    <a:lnTo>
                      <a:pt x="173" y="0"/>
                    </a:lnTo>
                    <a:lnTo>
                      <a:pt x="354" y="252"/>
                    </a:lnTo>
                    <a:lnTo>
                      <a:pt x="172" y="135"/>
                    </a:lnTo>
                    <a:lnTo>
                      <a:pt x="0" y="250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1574" y="5310"/>
                <a:ext cx="289" cy="327"/>
              </a:xfrm>
              <a:custGeom>
                <a:avLst/>
                <a:gdLst>
                  <a:gd name="T0" fmla="*/ 0 w 290"/>
                  <a:gd name="T1" fmla="*/ 0 h 325"/>
                  <a:gd name="T2" fmla="*/ 290 w 290"/>
                  <a:gd name="T3" fmla="*/ 75 h 325"/>
                  <a:gd name="T4" fmla="*/ 116 w 290"/>
                  <a:gd name="T5" fmla="*/ 325 h 325"/>
                  <a:gd name="T6" fmla="*/ 169 w 290"/>
                  <a:gd name="T7" fmla="*/ 124 h 325"/>
                  <a:gd name="T8" fmla="*/ 0 w 290"/>
                  <a:gd name="T9" fmla="*/ 0 h 3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0"/>
                  <a:gd name="T16" fmla="*/ 0 h 325"/>
                  <a:gd name="T17" fmla="*/ 290 w 290"/>
                  <a:gd name="T18" fmla="*/ 325 h 3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0" h="325">
                    <a:moveTo>
                      <a:pt x="0" y="0"/>
                    </a:moveTo>
                    <a:lnTo>
                      <a:pt x="290" y="75"/>
                    </a:lnTo>
                    <a:lnTo>
                      <a:pt x="116" y="325"/>
                    </a:lnTo>
                    <a:lnTo>
                      <a:pt x="169" y="1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1577" y="5094"/>
                <a:ext cx="286" cy="292"/>
              </a:xfrm>
              <a:custGeom>
                <a:avLst/>
                <a:gdLst>
                  <a:gd name="T0" fmla="*/ 0 w 288"/>
                  <a:gd name="T1" fmla="*/ 217 h 292"/>
                  <a:gd name="T2" fmla="*/ 214 w 288"/>
                  <a:gd name="T3" fmla="*/ 203 h 292"/>
                  <a:gd name="T4" fmla="*/ 288 w 288"/>
                  <a:gd name="T5" fmla="*/ 0 h 292"/>
                  <a:gd name="T6" fmla="*/ 288 w 288"/>
                  <a:gd name="T7" fmla="*/ 292 h 292"/>
                  <a:gd name="T8" fmla="*/ 0 w 288"/>
                  <a:gd name="T9" fmla="*/ 217 h 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292"/>
                  <a:gd name="T17" fmla="*/ 288 w 288"/>
                  <a:gd name="T18" fmla="*/ 292 h 2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292">
                    <a:moveTo>
                      <a:pt x="0" y="217"/>
                    </a:moveTo>
                    <a:lnTo>
                      <a:pt x="214" y="203"/>
                    </a:lnTo>
                    <a:lnTo>
                      <a:pt x="288" y="0"/>
                    </a:lnTo>
                    <a:lnTo>
                      <a:pt x="288" y="292"/>
                    </a:lnTo>
                    <a:lnTo>
                      <a:pt x="0" y="217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6832600" y="609601"/>
              <a:ext cx="364169" cy="304800"/>
              <a:chOff x="1575" y="5094"/>
              <a:chExt cx="576" cy="543"/>
            </a:xfrm>
            <a:grpFill/>
          </p:grpSpPr>
          <p:sp>
            <p:nvSpPr>
              <p:cNvPr id="22" name="Freeform 9"/>
              <p:cNvSpPr>
                <a:spLocks/>
              </p:cNvSpPr>
              <p:nvPr/>
            </p:nvSpPr>
            <p:spPr bwMode="auto">
              <a:xfrm>
                <a:off x="1864" y="5094"/>
                <a:ext cx="286" cy="292"/>
              </a:xfrm>
              <a:custGeom>
                <a:avLst/>
                <a:gdLst>
                  <a:gd name="T0" fmla="*/ 0 w 285"/>
                  <a:gd name="T1" fmla="*/ 0 h 292"/>
                  <a:gd name="T2" fmla="*/ 0 w 285"/>
                  <a:gd name="T3" fmla="*/ 292 h 292"/>
                  <a:gd name="T4" fmla="*/ 285 w 285"/>
                  <a:gd name="T5" fmla="*/ 216 h 292"/>
                  <a:gd name="T6" fmla="*/ 72 w 285"/>
                  <a:gd name="T7" fmla="*/ 202 h 292"/>
                  <a:gd name="T8" fmla="*/ 0 w 285"/>
                  <a:gd name="T9" fmla="*/ 0 h 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5"/>
                  <a:gd name="T16" fmla="*/ 0 h 292"/>
                  <a:gd name="T17" fmla="*/ 285 w 285"/>
                  <a:gd name="T18" fmla="*/ 292 h 2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5" h="292">
                    <a:moveTo>
                      <a:pt x="0" y="0"/>
                    </a:moveTo>
                    <a:lnTo>
                      <a:pt x="0" y="292"/>
                    </a:lnTo>
                    <a:lnTo>
                      <a:pt x="285" y="216"/>
                    </a:lnTo>
                    <a:lnTo>
                      <a:pt x="72" y="20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23" name="Freeform 10"/>
              <p:cNvSpPr>
                <a:spLocks/>
              </p:cNvSpPr>
              <p:nvPr/>
            </p:nvSpPr>
            <p:spPr bwMode="auto">
              <a:xfrm>
                <a:off x="1864" y="5310"/>
                <a:ext cx="283" cy="327"/>
              </a:xfrm>
              <a:custGeom>
                <a:avLst/>
                <a:gdLst>
                  <a:gd name="T0" fmla="*/ 0 w 283"/>
                  <a:gd name="T1" fmla="*/ 76 h 326"/>
                  <a:gd name="T2" fmla="*/ 283 w 283"/>
                  <a:gd name="T3" fmla="*/ 0 h 326"/>
                  <a:gd name="T4" fmla="*/ 117 w 283"/>
                  <a:gd name="T5" fmla="*/ 126 h 326"/>
                  <a:gd name="T6" fmla="*/ 181 w 283"/>
                  <a:gd name="T7" fmla="*/ 326 h 326"/>
                  <a:gd name="T8" fmla="*/ 0 w 283"/>
                  <a:gd name="T9" fmla="*/ 76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3"/>
                  <a:gd name="T16" fmla="*/ 0 h 326"/>
                  <a:gd name="T17" fmla="*/ 283 w 283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3" h="326">
                    <a:moveTo>
                      <a:pt x="0" y="76"/>
                    </a:moveTo>
                    <a:lnTo>
                      <a:pt x="283" y="0"/>
                    </a:lnTo>
                    <a:lnTo>
                      <a:pt x="117" y="126"/>
                    </a:lnTo>
                    <a:lnTo>
                      <a:pt x="181" y="32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1691" y="5386"/>
                <a:ext cx="355" cy="251"/>
              </a:xfrm>
              <a:custGeom>
                <a:avLst/>
                <a:gdLst>
                  <a:gd name="T0" fmla="*/ 0 w 354"/>
                  <a:gd name="T1" fmla="*/ 250 h 252"/>
                  <a:gd name="T2" fmla="*/ 173 w 354"/>
                  <a:gd name="T3" fmla="*/ 0 h 252"/>
                  <a:gd name="T4" fmla="*/ 354 w 354"/>
                  <a:gd name="T5" fmla="*/ 252 h 252"/>
                  <a:gd name="T6" fmla="*/ 172 w 354"/>
                  <a:gd name="T7" fmla="*/ 135 h 252"/>
                  <a:gd name="T8" fmla="*/ 0 w 354"/>
                  <a:gd name="T9" fmla="*/ 250 h 2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52"/>
                  <a:gd name="T17" fmla="*/ 354 w 354"/>
                  <a:gd name="T18" fmla="*/ 252 h 2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52">
                    <a:moveTo>
                      <a:pt x="0" y="250"/>
                    </a:moveTo>
                    <a:lnTo>
                      <a:pt x="173" y="0"/>
                    </a:lnTo>
                    <a:lnTo>
                      <a:pt x="354" y="252"/>
                    </a:lnTo>
                    <a:lnTo>
                      <a:pt x="172" y="135"/>
                    </a:lnTo>
                    <a:lnTo>
                      <a:pt x="0" y="250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1575" y="5310"/>
                <a:ext cx="289" cy="327"/>
              </a:xfrm>
              <a:custGeom>
                <a:avLst/>
                <a:gdLst>
                  <a:gd name="T0" fmla="*/ 0 w 290"/>
                  <a:gd name="T1" fmla="*/ 0 h 325"/>
                  <a:gd name="T2" fmla="*/ 290 w 290"/>
                  <a:gd name="T3" fmla="*/ 75 h 325"/>
                  <a:gd name="T4" fmla="*/ 116 w 290"/>
                  <a:gd name="T5" fmla="*/ 325 h 325"/>
                  <a:gd name="T6" fmla="*/ 169 w 290"/>
                  <a:gd name="T7" fmla="*/ 124 h 325"/>
                  <a:gd name="T8" fmla="*/ 0 w 290"/>
                  <a:gd name="T9" fmla="*/ 0 h 3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0"/>
                  <a:gd name="T16" fmla="*/ 0 h 325"/>
                  <a:gd name="T17" fmla="*/ 290 w 290"/>
                  <a:gd name="T18" fmla="*/ 325 h 3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0" h="325">
                    <a:moveTo>
                      <a:pt x="0" y="0"/>
                    </a:moveTo>
                    <a:lnTo>
                      <a:pt x="290" y="75"/>
                    </a:lnTo>
                    <a:lnTo>
                      <a:pt x="116" y="325"/>
                    </a:lnTo>
                    <a:lnTo>
                      <a:pt x="169" y="1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kern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1578" y="5094"/>
                <a:ext cx="286" cy="292"/>
              </a:xfrm>
              <a:custGeom>
                <a:avLst/>
                <a:gdLst>
                  <a:gd name="T0" fmla="*/ 0 w 288"/>
                  <a:gd name="T1" fmla="*/ 217 h 292"/>
                  <a:gd name="T2" fmla="*/ 214 w 288"/>
                  <a:gd name="T3" fmla="*/ 203 h 292"/>
                  <a:gd name="T4" fmla="*/ 288 w 288"/>
                  <a:gd name="T5" fmla="*/ 0 h 292"/>
                  <a:gd name="T6" fmla="*/ 288 w 288"/>
                  <a:gd name="T7" fmla="*/ 292 h 292"/>
                  <a:gd name="T8" fmla="*/ 0 w 288"/>
                  <a:gd name="T9" fmla="*/ 217 h 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292"/>
                  <a:gd name="T17" fmla="*/ 288 w 288"/>
                  <a:gd name="T18" fmla="*/ 292 h 2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292">
                    <a:moveTo>
                      <a:pt x="0" y="217"/>
                    </a:moveTo>
                    <a:lnTo>
                      <a:pt x="214" y="203"/>
                    </a:lnTo>
                    <a:lnTo>
                      <a:pt x="288" y="0"/>
                    </a:lnTo>
                    <a:lnTo>
                      <a:pt x="288" y="292"/>
                    </a:lnTo>
                    <a:lnTo>
                      <a:pt x="0" y="217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7356475" y="609601"/>
              <a:ext cx="364169" cy="304800"/>
              <a:chOff x="1575" y="5094"/>
              <a:chExt cx="576" cy="54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1864" y="5094"/>
                <a:ext cx="286" cy="292"/>
              </a:xfrm>
              <a:custGeom>
                <a:avLst/>
                <a:gdLst>
                  <a:gd name="T0" fmla="*/ 0 w 285"/>
                  <a:gd name="T1" fmla="*/ 0 h 292"/>
                  <a:gd name="T2" fmla="*/ 0 w 285"/>
                  <a:gd name="T3" fmla="*/ 292 h 292"/>
                  <a:gd name="T4" fmla="*/ 285 w 285"/>
                  <a:gd name="T5" fmla="*/ 216 h 292"/>
                  <a:gd name="T6" fmla="*/ 72 w 285"/>
                  <a:gd name="T7" fmla="*/ 202 h 292"/>
                  <a:gd name="T8" fmla="*/ 0 w 285"/>
                  <a:gd name="T9" fmla="*/ 0 h 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5"/>
                  <a:gd name="T16" fmla="*/ 0 h 292"/>
                  <a:gd name="T17" fmla="*/ 285 w 285"/>
                  <a:gd name="T18" fmla="*/ 292 h 2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5" h="292">
                    <a:moveTo>
                      <a:pt x="0" y="0"/>
                    </a:moveTo>
                    <a:lnTo>
                      <a:pt x="0" y="292"/>
                    </a:lnTo>
                    <a:lnTo>
                      <a:pt x="285" y="216"/>
                    </a:lnTo>
                    <a:lnTo>
                      <a:pt x="72" y="20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864" y="5310"/>
                <a:ext cx="283" cy="327"/>
              </a:xfrm>
              <a:custGeom>
                <a:avLst/>
                <a:gdLst>
                  <a:gd name="T0" fmla="*/ 0 w 283"/>
                  <a:gd name="T1" fmla="*/ 76 h 326"/>
                  <a:gd name="T2" fmla="*/ 283 w 283"/>
                  <a:gd name="T3" fmla="*/ 0 h 326"/>
                  <a:gd name="T4" fmla="*/ 117 w 283"/>
                  <a:gd name="T5" fmla="*/ 126 h 326"/>
                  <a:gd name="T6" fmla="*/ 181 w 283"/>
                  <a:gd name="T7" fmla="*/ 326 h 326"/>
                  <a:gd name="T8" fmla="*/ 0 w 283"/>
                  <a:gd name="T9" fmla="*/ 76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3"/>
                  <a:gd name="T16" fmla="*/ 0 h 326"/>
                  <a:gd name="T17" fmla="*/ 283 w 283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3" h="326">
                    <a:moveTo>
                      <a:pt x="0" y="76"/>
                    </a:moveTo>
                    <a:lnTo>
                      <a:pt x="283" y="0"/>
                    </a:lnTo>
                    <a:lnTo>
                      <a:pt x="117" y="126"/>
                    </a:lnTo>
                    <a:lnTo>
                      <a:pt x="181" y="32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691" y="5386"/>
                <a:ext cx="355" cy="251"/>
              </a:xfrm>
              <a:custGeom>
                <a:avLst/>
                <a:gdLst>
                  <a:gd name="T0" fmla="*/ 0 w 354"/>
                  <a:gd name="T1" fmla="*/ 250 h 252"/>
                  <a:gd name="T2" fmla="*/ 173 w 354"/>
                  <a:gd name="T3" fmla="*/ 0 h 252"/>
                  <a:gd name="T4" fmla="*/ 354 w 354"/>
                  <a:gd name="T5" fmla="*/ 252 h 252"/>
                  <a:gd name="T6" fmla="*/ 172 w 354"/>
                  <a:gd name="T7" fmla="*/ 135 h 252"/>
                  <a:gd name="T8" fmla="*/ 0 w 354"/>
                  <a:gd name="T9" fmla="*/ 250 h 2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52"/>
                  <a:gd name="T17" fmla="*/ 354 w 354"/>
                  <a:gd name="T18" fmla="*/ 252 h 2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52">
                    <a:moveTo>
                      <a:pt x="0" y="250"/>
                    </a:moveTo>
                    <a:lnTo>
                      <a:pt x="173" y="0"/>
                    </a:lnTo>
                    <a:lnTo>
                      <a:pt x="354" y="252"/>
                    </a:lnTo>
                    <a:lnTo>
                      <a:pt x="172" y="135"/>
                    </a:lnTo>
                    <a:lnTo>
                      <a:pt x="0" y="250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575" y="5310"/>
                <a:ext cx="289" cy="327"/>
              </a:xfrm>
              <a:custGeom>
                <a:avLst/>
                <a:gdLst>
                  <a:gd name="T0" fmla="*/ 0 w 290"/>
                  <a:gd name="T1" fmla="*/ 0 h 325"/>
                  <a:gd name="T2" fmla="*/ 290 w 290"/>
                  <a:gd name="T3" fmla="*/ 75 h 325"/>
                  <a:gd name="T4" fmla="*/ 116 w 290"/>
                  <a:gd name="T5" fmla="*/ 325 h 325"/>
                  <a:gd name="T6" fmla="*/ 169 w 290"/>
                  <a:gd name="T7" fmla="*/ 124 h 325"/>
                  <a:gd name="T8" fmla="*/ 0 w 290"/>
                  <a:gd name="T9" fmla="*/ 0 h 3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0"/>
                  <a:gd name="T16" fmla="*/ 0 h 325"/>
                  <a:gd name="T17" fmla="*/ 290 w 290"/>
                  <a:gd name="T18" fmla="*/ 325 h 3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0" h="325">
                    <a:moveTo>
                      <a:pt x="0" y="0"/>
                    </a:moveTo>
                    <a:lnTo>
                      <a:pt x="290" y="75"/>
                    </a:lnTo>
                    <a:lnTo>
                      <a:pt x="116" y="325"/>
                    </a:lnTo>
                    <a:lnTo>
                      <a:pt x="169" y="1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1578" y="5094"/>
                <a:ext cx="286" cy="292"/>
              </a:xfrm>
              <a:custGeom>
                <a:avLst/>
                <a:gdLst>
                  <a:gd name="T0" fmla="*/ 0 w 288"/>
                  <a:gd name="T1" fmla="*/ 217 h 292"/>
                  <a:gd name="T2" fmla="*/ 214 w 288"/>
                  <a:gd name="T3" fmla="*/ 203 h 292"/>
                  <a:gd name="T4" fmla="*/ 288 w 288"/>
                  <a:gd name="T5" fmla="*/ 0 h 292"/>
                  <a:gd name="T6" fmla="*/ 288 w 288"/>
                  <a:gd name="T7" fmla="*/ 292 h 292"/>
                  <a:gd name="T8" fmla="*/ 0 w 288"/>
                  <a:gd name="T9" fmla="*/ 217 h 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292"/>
                  <a:gd name="T17" fmla="*/ 288 w 288"/>
                  <a:gd name="T18" fmla="*/ 292 h 2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292">
                    <a:moveTo>
                      <a:pt x="0" y="217"/>
                    </a:moveTo>
                    <a:lnTo>
                      <a:pt x="214" y="203"/>
                    </a:lnTo>
                    <a:lnTo>
                      <a:pt x="288" y="0"/>
                    </a:lnTo>
                    <a:lnTo>
                      <a:pt x="288" y="292"/>
                    </a:lnTo>
                    <a:lnTo>
                      <a:pt x="0" y="217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1" name="Group 20"/>
            <p:cNvGrpSpPr>
              <a:grpSpLocks/>
            </p:cNvGrpSpPr>
            <p:nvPr/>
          </p:nvGrpSpPr>
          <p:grpSpPr bwMode="auto">
            <a:xfrm>
              <a:off x="7865435" y="609601"/>
              <a:ext cx="363537" cy="304800"/>
              <a:chOff x="1574" y="5094"/>
              <a:chExt cx="575" cy="543"/>
            </a:xfrm>
            <a:grpFill/>
          </p:grpSpPr>
          <p:sp>
            <p:nvSpPr>
              <p:cNvPr id="12" name="Freeform 21"/>
              <p:cNvSpPr>
                <a:spLocks/>
              </p:cNvSpPr>
              <p:nvPr/>
            </p:nvSpPr>
            <p:spPr bwMode="auto">
              <a:xfrm>
                <a:off x="1863" y="5094"/>
                <a:ext cx="286" cy="292"/>
              </a:xfrm>
              <a:custGeom>
                <a:avLst/>
                <a:gdLst>
                  <a:gd name="T0" fmla="*/ 0 w 285"/>
                  <a:gd name="T1" fmla="*/ 0 h 292"/>
                  <a:gd name="T2" fmla="*/ 0 w 285"/>
                  <a:gd name="T3" fmla="*/ 292 h 292"/>
                  <a:gd name="T4" fmla="*/ 285 w 285"/>
                  <a:gd name="T5" fmla="*/ 216 h 292"/>
                  <a:gd name="T6" fmla="*/ 72 w 285"/>
                  <a:gd name="T7" fmla="*/ 202 h 292"/>
                  <a:gd name="T8" fmla="*/ 0 w 285"/>
                  <a:gd name="T9" fmla="*/ 0 h 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5"/>
                  <a:gd name="T16" fmla="*/ 0 h 292"/>
                  <a:gd name="T17" fmla="*/ 285 w 285"/>
                  <a:gd name="T18" fmla="*/ 292 h 2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5" h="292">
                    <a:moveTo>
                      <a:pt x="0" y="0"/>
                    </a:moveTo>
                    <a:lnTo>
                      <a:pt x="0" y="292"/>
                    </a:lnTo>
                    <a:lnTo>
                      <a:pt x="285" y="216"/>
                    </a:lnTo>
                    <a:lnTo>
                      <a:pt x="72" y="20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3" name="Freeform 22"/>
              <p:cNvSpPr>
                <a:spLocks/>
              </p:cNvSpPr>
              <p:nvPr/>
            </p:nvSpPr>
            <p:spPr bwMode="auto">
              <a:xfrm>
                <a:off x="1863" y="5310"/>
                <a:ext cx="283" cy="327"/>
              </a:xfrm>
              <a:custGeom>
                <a:avLst/>
                <a:gdLst>
                  <a:gd name="T0" fmla="*/ 0 w 283"/>
                  <a:gd name="T1" fmla="*/ 76 h 326"/>
                  <a:gd name="T2" fmla="*/ 283 w 283"/>
                  <a:gd name="T3" fmla="*/ 0 h 326"/>
                  <a:gd name="T4" fmla="*/ 117 w 283"/>
                  <a:gd name="T5" fmla="*/ 126 h 326"/>
                  <a:gd name="T6" fmla="*/ 181 w 283"/>
                  <a:gd name="T7" fmla="*/ 326 h 326"/>
                  <a:gd name="T8" fmla="*/ 0 w 283"/>
                  <a:gd name="T9" fmla="*/ 76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3"/>
                  <a:gd name="T16" fmla="*/ 0 h 326"/>
                  <a:gd name="T17" fmla="*/ 283 w 283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3" h="326">
                    <a:moveTo>
                      <a:pt x="0" y="76"/>
                    </a:moveTo>
                    <a:lnTo>
                      <a:pt x="283" y="0"/>
                    </a:lnTo>
                    <a:lnTo>
                      <a:pt x="117" y="126"/>
                    </a:lnTo>
                    <a:lnTo>
                      <a:pt x="181" y="32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4" name="Freeform 23"/>
              <p:cNvSpPr>
                <a:spLocks/>
              </p:cNvSpPr>
              <p:nvPr/>
            </p:nvSpPr>
            <p:spPr bwMode="auto">
              <a:xfrm>
                <a:off x="1690" y="5386"/>
                <a:ext cx="355" cy="251"/>
              </a:xfrm>
              <a:custGeom>
                <a:avLst/>
                <a:gdLst>
                  <a:gd name="T0" fmla="*/ 0 w 354"/>
                  <a:gd name="T1" fmla="*/ 250 h 252"/>
                  <a:gd name="T2" fmla="*/ 173 w 354"/>
                  <a:gd name="T3" fmla="*/ 0 h 252"/>
                  <a:gd name="T4" fmla="*/ 354 w 354"/>
                  <a:gd name="T5" fmla="*/ 252 h 252"/>
                  <a:gd name="T6" fmla="*/ 172 w 354"/>
                  <a:gd name="T7" fmla="*/ 135 h 252"/>
                  <a:gd name="T8" fmla="*/ 0 w 354"/>
                  <a:gd name="T9" fmla="*/ 250 h 2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52"/>
                  <a:gd name="T17" fmla="*/ 354 w 354"/>
                  <a:gd name="T18" fmla="*/ 252 h 2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52">
                    <a:moveTo>
                      <a:pt x="0" y="250"/>
                    </a:moveTo>
                    <a:lnTo>
                      <a:pt x="173" y="0"/>
                    </a:lnTo>
                    <a:lnTo>
                      <a:pt x="354" y="252"/>
                    </a:lnTo>
                    <a:lnTo>
                      <a:pt x="172" y="135"/>
                    </a:lnTo>
                    <a:lnTo>
                      <a:pt x="0" y="250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5" name="Freeform 24"/>
              <p:cNvSpPr>
                <a:spLocks/>
              </p:cNvSpPr>
              <p:nvPr/>
            </p:nvSpPr>
            <p:spPr bwMode="auto">
              <a:xfrm>
                <a:off x="1574" y="5310"/>
                <a:ext cx="289" cy="327"/>
              </a:xfrm>
              <a:custGeom>
                <a:avLst/>
                <a:gdLst>
                  <a:gd name="T0" fmla="*/ 0 w 290"/>
                  <a:gd name="T1" fmla="*/ 0 h 325"/>
                  <a:gd name="T2" fmla="*/ 290 w 290"/>
                  <a:gd name="T3" fmla="*/ 75 h 325"/>
                  <a:gd name="T4" fmla="*/ 116 w 290"/>
                  <a:gd name="T5" fmla="*/ 325 h 325"/>
                  <a:gd name="T6" fmla="*/ 169 w 290"/>
                  <a:gd name="T7" fmla="*/ 124 h 325"/>
                  <a:gd name="T8" fmla="*/ 0 w 290"/>
                  <a:gd name="T9" fmla="*/ 0 h 3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0"/>
                  <a:gd name="T16" fmla="*/ 0 h 325"/>
                  <a:gd name="T17" fmla="*/ 290 w 290"/>
                  <a:gd name="T18" fmla="*/ 325 h 3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0" h="325">
                    <a:moveTo>
                      <a:pt x="0" y="0"/>
                    </a:moveTo>
                    <a:lnTo>
                      <a:pt x="290" y="75"/>
                    </a:lnTo>
                    <a:lnTo>
                      <a:pt x="116" y="325"/>
                    </a:lnTo>
                    <a:lnTo>
                      <a:pt x="169" y="1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6" name="Freeform 25"/>
              <p:cNvSpPr>
                <a:spLocks/>
              </p:cNvSpPr>
              <p:nvPr/>
            </p:nvSpPr>
            <p:spPr bwMode="auto">
              <a:xfrm>
                <a:off x="1577" y="5094"/>
                <a:ext cx="286" cy="292"/>
              </a:xfrm>
              <a:custGeom>
                <a:avLst/>
                <a:gdLst>
                  <a:gd name="T0" fmla="*/ 0 w 288"/>
                  <a:gd name="T1" fmla="*/ 217 h 292"/>
                  <a:gd name="T2" fmla="*/ 214 w 288"/>
                  <a:gd name="T3" fmla="*/ 203 h 292"/>
                  <a:gd name="T4" fmla="*/ 288 w 288"/>
                  <a:gd name="T5" fmla="*/ 0 h 292"/>
                  <a:gd name="T6" fmla="*/ 288 w 288"/>
                  <a:gd name="T7" fmla="*/ 292 h 292"/>
                  <a:gd name="T8" fmla="*/ 0 w 288"/>
                  <a:gd name="T9" fmla="*/ 217 h 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292"/>
                  <a:gd name="T17" fmla="*/ 288 w 288"/>
                  <a:gd name="T18" fmla="*/ 292 h 2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292">
                    <a:moveTo>
                      <a:pt x="0" y="217"/>
                    </a:moveTo>
                    <a:lnTo>
                      <a:pt x="214" y="203"/>
                    </a:lnTo>
                    <a:lnTo>
                      <a:pt x="288" y="0"/>
                    </a:lnTo>
                    <a:lnTo>
                      <a:pt x="288" y="292"/>
                    </a:lnTo>
                    <a:lnTo>
                      <a:pt x="0" y="217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134112" y="4732256"/>
            <a:ext cx="9022079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b="1" dirty="0" smtClean="0"/>
              <a:t>GEN Dan Allyn</a:t>
            </a:r>
          </a:p>
          <a:p>
            <a:pPr algn="ctr">
              <a:lnSpc>
                <a:spcPts val="3200"/>
              </a:lnSpc>
            </a:pPr>
            <a:r>
              <a:rPr lang="en-US" b="1" dirty="0" smtClean="0"/>
              <a:t>VICE CHIEF OF STAFF, ARMY</a:t>
            </a:r>
          </a:p>
          <a:p>
            <a:pPr algn="ctr">
              <a:lnSpc>
                <a:spcPts val="3200"/>
              </a:lnSpc>
            </a:pPr>
            <a:r>
              <a:rPr lang="en-US" b="1" dirty="0" smtClean="0"/>
              <a:t>03 May 2016</a:t>
            </a:r>
          </a:p>
          <a:p>
            <a:pPr algn="ctr">
              <a:lnSpc>
                <a:spcPts val="3200"/>
              </a:lnSpc>
            </a:pPr>
            <a:r>
              <a:rPr lang="en-US" b="1" i="1" dirty="0" smtClean="0">
                <a:solidFill>
                  <a:srgbClr val="006600"/>
                </a:solidFill>
              </a:rPr>
              <a:t>The overall classification of this briefing is Unclassified/FOUO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97936" y="-60960"/>
            <a:ext cx="2432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B050"/>
                </a:solidFill>
              </a:rPr>
              <a:t>UNCLASSIFIED/FOUO</a:t>
            </a:r>
            <a:endParaRPr lang="en-US" sz="16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28600" y="-228600"/>
            <a:ext cx="8229600" cy="54927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Our Army Today...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629260" y="979939"/>
            <a:ext cx="8140673" cy="4827584"/>
            <a:chOff x="381192" y="805027"/>
            <a:chExt cx="8688387" cy="5401343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81192" y="805027"/>
              <a:ext cx="8688387" cy="5401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" name="TextBox 30"/>
            <p:cNvSpPr txBox="1"/>
            <p:nvPr/>
          </p:nvSpPr>
          <p:spPr>
            <a:xfrm>
              <a:off x="3657601" y="5401341"/>
              <a:ext cx="1722474" cy="4132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4" name="Picture 33" descr="Doctor.jpg"/>
          <p:cNvPicPr>
            <a:picLocks noChangeAspect="1"/>
          </p:cNvPicPr>
          <p:nvPr/>
        </p:nvPicPr>
        <p:blipFill rotWithShape="1">
          <a:blip r:embed="rId3" cstate="print"/>
          <a:srcRect l="4277" r="5936"/>
          <a:stretch/>
        </p:blipFill>
        <p:spPr>
          <a:xfrm>
            <a:off x="873549" y="3729666"/>
            <a:ext cx="1600200" cy="1184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685800" y="6176981"/>
            <a:ext cx="7772400" cy="708025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Regionally Aligned, Globally Engaged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0577" y="923525"/>
            <a:ext cx="3106993" cy="1415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Globally Engaged</a:t>
            </a:r>
          </a:p>
          <a:p>
            <a:pPr marL="119063" indent="-1190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Support to Combatant Command: </a:t>
            </a:r>
            <a:r>
              <a:rPr lang="en-US" sz="1200" b="1" dirty="0" smtClean="0">
                <a:latin typeface=" Arial"/>
              </a:rPr>
              <a:t>187,560</a:t>
            </a:r>
          </a:p>
          <a:p>
            <a:pPr marL="119063" indent="-1190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Support to CT Operations Worldwide</a:t>
            </a:r>
          </a:p>
          <a:p>
            <a:pPr marL="119063" indent="-1190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Over 140 Countries</a:t>
            </a:r>
          </a:p>
          <a:p>
            <a:pPr marL="119063" indent="-1190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Across 6 Continents</a:t>
            </a:r>
          </a:p>
          <a:p>
            <a:pPr marL="119063" indent="-1190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SOF: ~4000 deployed, ~80 countries</a:t>
            </a:r>
            <a:endParaRPr 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149" y="914400"/>
            <a:ext cx="2619756" cy="1046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Regionally Aligned</a:t>
            </a:r>
          </a:p>
          <a:p>
            <a:pPr marL="119063" indent="-1190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Regionally Aligned: ~85K</a:t>
            </a:r>
          </a:p>
          <a:p>
            <a:pPr marL="119063" indent="-1190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Accessible, Tailorable, Scalable</a:t>
            </a:r>
          </a:p>
          <a:p>
            <a:pPr marL="119063" indent="-1190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Building Partner Capabilities</a:t>
            </a:r>
          </a:p>
          <a:p>
            <a:pPr marL="119063" indent="-1190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Sets the Theatre for CBT Cdrs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52" y="5181600"/>
            <a:ext cx="3656049" cy="1046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marL="119063" indent="-119063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Spectrum of Missions</a:t>
            </a:r>
          </a:p>
          <a:p>
            <a:pPr marL="119063" indent="-1190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Train, Advise, Assist: Afghanistan/Iraq</a:t>
            </a:r>
          </a:p>
          <a:p>
            <a:pPr marL="119063" indent="-1190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Humanitarian Disasters:  Africa/Homeland</a:t>
            </a:r>
          </a:p>
          <a:p>
            <a:pPr marL="119063" indent="-1190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Rotational Forces to Korea; Europe; Kuwait</a:t>
            </a:r>
          </a:p>
          <a:p>
            <a:pPr marL="119063" indent="-1190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Building Warfighting Capabilities: CTCs </a:t>
            </a:r>
            <a:endParaRPr 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75544" y="659506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EEECE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200" dirty="0">
              <a:solidFill>
                <a:srgbClr val="EEECE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90088" y="6595646"/>
            <a:ext cx="2324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UNCLASSIFIED/FOUO</a:t>
            </a:r>
            <a:endParaRPr lang="en-US" sz="16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9" r="2716" b="1260"/>
          <a:stretch/>
        </p:blipFill>
        <p:spPr>
          <a:xfrm>
            <a:off x="6884185" y="3729666"/>
            <a:ext cx="1570909" cy="1183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3"/>
          <a:stretch/>
        </p:blipFill>
        <p:spPr>
          <a:xfrm>
            <a:off x="6874741" y="2429227"/>
            <a:ext cx="1596756" cy="1223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 descr="Lithuanian President.jpg"/>
          <p:cNvPicPr>
            <a:picLocks noChangeAspect="1"/>
          </p:cNvPicPr>
          <p:nvPr/>
        </p:nvPicPr>
        <p:blipFill rotWithShape="1">
          <a:blip r:embed="rId6" cstate="print"/>
          <a:srcRect t="-1" r="7037" b="2793"/>
          <a:stretch/>
        </p:blipFill>
        <p:spPr>
          <a:xfrm>
            <a:off x="3875163" y="1278988"/>
            <a:ext cx="1598163" cy="1228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2000" r="4217" b="19811"/>
          <a:stretch/>
        </p:blipFill>
        <p:spPr>
          <a:xfrm>
            <a:off x="3894821" y="4473095"/>
            <a:ext cx="1638321" cy="123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r="12255"/>
          <a:stretch/>
        </p:blipFill>
        <p:spPr>
          <a:xfrm>
            <a:off x="840300" y="2429227"/>
            <a:ext cx="1633449" cy="1204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2684789" y="2716694"/>
            <a:ext cx="3891516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Today’s Environment</a:t>
            </a:r>
          </a:p>
          <a:p>
            <a:pPr marL="119063" indent="-1190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 Active and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Guard DIV HQs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Committed</a:t>
            </a:r>
          </a:p>
          <a:p>
            <a:pPr marL="119063" indent="-1190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 Corps Headquarters Committed </a:t>
            </a:r>
          </a:p>
          <a:p>
            <a:pPr marL="119063" indent="-1190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National Guard BCTs Supporting Operations in SOUTHCOM, EUCOM, AFRICOM</a:t>
            </a:r>
          </a:p>
          <a:p>
            <a:pPr marL="119063" indent="-1190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Global Demand for Land Forces is Increasing</a:t>
            </a:r>
          </a:p>
          <a:p>
            <a:pPr marL="119063" indent="-1190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Integrate and Synch in Multi-Domains</a:t>
            </a:r>
          </a:p>
          <a:p>
            <a:pPr marL="119063" indent="-1190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Leading in the JIIM Environment</a:t>
            </a:r>
            <a:endParaRPr 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4763" y="4996934"/>
            <a:ext cx="3342808" cy="12311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Ongoing</a:t>
            </a:r>
          </a:p>
          <a:p>
            <a:pPr marL="119063" indent="-1190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Leader Development; NCOES 2020; STEP</a:t>
            </a:r>
          </a:p>
          <a:p>
            <a:pPr marL="119063" indent="-1190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SHARP improvements; Expanded Gender Integration;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Deployability</a:t>
            </a:r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19063" indent="-1190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Army Operating Concept; RAF</a:t>
            </a:r>
          </a:p>
          <a:p>
            <a:pPr marL="119063" indent="-1190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Downsizing, Reorganization</a:t>
            </a:r>
            <a:endParaRPr 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4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entagon 38"/>
          <p:cNvSpPr/>
          <p:nvPr/>
        </p:nvSpPr>
        <p:spPr bwMode="auto">
          <a:xfrm>
            <a:off x="441490" y="3599610"/>
            <a:ext cx="7551441" cy="2814849"/>
          </a:xfrm>
          <a:prstGeom prst="homePlate">
            <a:avLst>
              <a:gd name="adj" fmla="val 28981"/>
            </a:avLst>
          </a:prstGeom>
          <a:solidFill>
            <a:srgbClr val="00206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59397" y="3670394"/>
            <a:ext cx="6562905" cy="2653918"/>
            <a:chOff x="452692" y="1837287"/>
            <a:chExt cx="8142667" cy="3774983"/>
          </a:xfrm>
        </p:grpSpPr>
        <p:sp>
          <p:nvSpPr>
            <p:cNvPr id="7" name="Pentagon 6"/>
            <p:cNvSpPr/>
            <p:nvPr/>
          </p:nvSpPr>
          <p:spPr bwMode="auto">
            <a:xfrm>
              <a:off x="452692" y="2849354"/>
              <a:ext cx="8142667" cy="839096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Learn</a:t>
              </a:r>
              <a:endParaRPr lang="en-US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entagon 7"/>
            <p:cNvSpPr/>
            <p:nvPr/>
          </p:nvSpPr>
          <p:spPr bwMode="auto">
            <a:xfrm>
              <a:off x="452692" y="4773174"/>
              <a:ext cx="8142667" cy="839096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Implement</a:t>
              </a:r>
              <a:endParaRPr lang="en-US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Pentagon 8"/>
            <p:cNvSpPr/>
            <p:nvPr/>
          </p:nvSpPr>
          <p:spPr bwMode="auto">
            <a:xfrm>
              <a:off x="452692" y="1908042"/>
              <a:ext cx="8142667" cy="839096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  <a:endParaRPr lang="en-US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 bwMode="auto">
            <a:xfrm>
              <a:off x="452692" y="3811264"/>
              <a:ext cx="8142667" cy="839096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Analyze</a:t>
              </a:r>
              <a:endParaRPr lang="en-US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5377" y="1837287"/>
              <a:ext cx="4642405" cy="985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en-US" sz="13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Army Operating Concept</a:t>
              </a:r>
            </a:p>
            <a:p>
              <a:pPr eaLnBrk="0" hangingPunct="0"/>
              <a:r>
                <a:rPr lang="en-US" sz="13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Functional/Operational/Organizational Concepts</a:t>
              </a:r>
              <a:endParaRPr lang="en-US" sz="1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0" hangingPunct="0"/>
              <a:r>
                <a:rPr lang="en-US" sz="13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Identify Required Capabilities</a:t>
              </a:r>
              <a:endParaRPr lang="en-US" sz="1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15377" y="2809796"/>
              <a:ext cx="5438269" cy="985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en-US" sz="13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Force 2025 </a:t>
              </a:r>
              <a:r>
                <a:rPr lang="en-US" sz="13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Maneuvers</a:t>
              </a:r>
            </a:p>
            <a:p>
              <a:pPr eaLnBrk="0" hangingPunct="0"/>
              <a:r>
                <a:rPr lang="en-US" sz="13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Army </a:t>
              </a:r>
              <a:r>
                <a:rPr lang="en-US" sz="13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Warfighting Challenges </a:t>
              </a:r>
            </a:p>
            <a:p>
              <a:pPr eaLnBrk="0" hangingPunct="0"/>
              <a:r>
                <a:rPr lang="en-US" sz="13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Unified </a:t>
              </a:r>
              <a:r>
                <a:rPr lang="en-US" sz="13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Quest </a:t>
              </a:r>
              <a:r>
                <a:rPr lang="en-US" sz="13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Wargames/Unified Challenge Experiments</a:t>
              </a:r>
              <a:endParaRPr lang="en-US" sz="1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15377" y="3769148"/>
              <a:ext cx="2968338" cy="985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en-US" sz="13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Total Army </a:t>
              </a:r>
              <a:r>
                <a:rPr lang="en-US" sz="13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Analysis</a:t>
              </a:r>
            </a:p>
            <a:p>
              <a:pPr eaLnBrk="0" hangingPunct="0"/>
              <a:r>
                <a:rPr lang="en-US" sz="13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Capability </a:t>
              </a:r>
              <a:r>
                <a:rPr lang="en-US" sz="13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Needs </a:t>
              </a:r>
              <a:r>
                <a:rPr lang="en-US" sz="13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Assessment</a:t>
              </a:r>
            </a:p>
            <a:p>
              <a:pPr eaLnBrk="0" hangingPunct="0"/>
              <a:r>
                <a:rPr lang="en-US" sz="13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AWA/NIE </a:t>
              </a:r>
              <a:r>
                <a:rPr lang="en-US" sz="13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The BIG 8</a:t>
              </a:r>
              <a:endParaRPr lang="en-US" sz="1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26031" y="5019069"/>
              <a:ext cx="5597297" cy="4158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en-US" sz="13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Integrated DOTMLPF-P Solutions: current and future force</a:t>
              </a:r>
              <a:endParaRPr lang="en-US" sz="1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198401" y="1141718"/>
            <a:ext cx="8191333" cy="2419188"/>
            <a:chOff x="-398348" y="4063739"/>
            <a:chExt cx="8421591" cy="2223836"/>
          </a:xfrm>
        </p:grpSpPr>
        <p:sp>
          <p:nvSpPr>
            <p:cNvPr id="16" name="Pentagon 15"/>
            <p:cNvSpPr/>
            <p:nvPr/>
          </p:nvSpPr>
          <p:spPr bwMode="auto">
            <a:xfrm>
              <a:off x="259531" y="4104831"/>
              <a:ext cx="7763712" cy="2145470"/>
            </a:xfrm>
            <a:prstGeom prst="homePlate">
              <a:avLst>
                <a:gd name="adj" fmla="val 34790"/>
              </a:avLst>
            </a:prstGeom>
            <a:solidFill>
              <a:srgbClr val="002060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398348" y="4063739"/>
              <a:ext cx="4004536" cy="59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Army’s Missions :</a:t>
              </a:r>
            </a:p>
            <a:p>
              <a:pPr algn="ctr"/>
              <a:endPara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1973" y="4335405"/>
              <a:ext cx="2747651" cy="195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Defend the Homeland</a:t>
              </a:r>
            </a:p>
            <a:p>
              <a:r>
                <a:rPr lang="en-US" sz="12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Defeat an Adversary</a:t>
              </a:r>
            </a:p>
            <a:p>
              <a:r>
                <a:rPr lang="en-US" sz="12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Provide a global stabilizing presence</a:t>
              </a:r>
            </a:p>
            <a:p>
              <a:r>
                <a:rPr lang="en-US" sz="12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Combat terrorism</a:t>
              </a:r>
            </a:p>
            <a:p>
              <a:r>
                <a:rPr lang="en-US" sz="12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Counter WMD</a:t>
              </a:r>
            </a:p>
            <a:p>
              <a:r>
                <a:rPr lang="en-US" sz="12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Deny an adversary’s objectives</a:t>
              </a:r>
            </a:p>
            <a:p>
              <a:r>
                <a:rPr lang="en-US" sz="12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Crisis/limited contingency operations</a:t>
              </a:r>
            </a:p>
            <a:p>
              <a:r>
                <a:rPr lang="en-US" sz="12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Military engagement/security coop</a:t>
              </a:r>
            </a:p>
            <a:p>
              <a:r>
                <a:rPr lang="en-US" sz="12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Stability Operations &amp; COIN</a:t>
              </a:r>
            </a:p>
            <a:p>
              <a:r>
                <a:rPr lang="en-US" sz="12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 to civil authorities</a:t>
              </a:r>
            </a:p>
            <a:p>
              <a:r>
                <a:rPr lang="en-US" sz="12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Conduct HADR</a:t>
              </a: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Rounded Rectangle 26"/>
          <p:cNvSpPr/>
          <p:nvPr/>
        </p:nvSpPr>
        <p:spPr bwMode="auto">
          <a:xfrm>
            <a:off x="7419127" y="1646590"/>
            <a:ext cx="1666782" cy="700348"/>
          </a:xfrm>
          <a:prstGeom prst="roundRect">
            <a:avLst/>
          </a:prstGeom>
          <a:solidFill>
            <a:srgbClr val="3366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Optimized for Warfighting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7419127" y="2460094"/>
            <a:ext cx="1666782" cy="700348"/>
          </a:xfrm>
          <a:prstGeom prst="roundRect">
            <a:avLst/>
          </a:prstGeom>
          <a:solidFill>
            <a:srgbClr val="3366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Expeditionary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7419127" y="3273598"/>
            <a:ext cx="1666782" cy="700348"/>
          </a:xfrm>
          <a:prstGeom prst="roundRect">
            <a:avLst/>
          </a:prstGeom>
          <a:solidFill>
            <a:srgbClr val="3366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7419127" y="4087102"/>
            <a:ext cx="1666782" cy="700348"/>
          </a:xfrm>
          <a:prstGeom prst="roundRect">
            <a:avLst/>
          </a:prstGeom>
          <a:solidFill>
            <a:srgbClr val="3366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Endurance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7419127" y="4900606"/>
            <a:ext cx="1666782" cy="700348"/>
          </a:xfrm>
          <a:prstGeom prst="roundRect">
            <a:avLst/>
          </a:prstGeom>
          <a:solidFill>
            <a:srgbClr val="3366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Adaptable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7430584" y="5714111"/>
            <a:ext cx="1666782" cy="700348"/>
          </a:xfrm>
          <a:prstGeom prst="roundRect">
            <a:avLst/>
          </a:prstGeom>
          <a:solidFill>
            <a:srgbClr val="3366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Interoperability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457200" y="282031"/>
            <a:ext cx="8229600" cy="7318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u="sng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the Army of the Future</a:t>
            </a:r>
            <a:endParaRPr lang="en-US" sz="3600" b="1" u="sng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16200000">
            <a:off x="-1246184" y="4822368"/>
            <a:ext cx="3006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ARMY OF FUTURE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-652736" y="2157350"/>
            <a:ext cx="1835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 TODAY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sosceles Triangle 1"/>
          <p:cNvSpPr/>
          <p:nvPr/>
        </p:nvSpPr>
        <p:spPr bwMode="auto">
          <a:xfrm>
            <a:off x="3840849" y="1349278"/>
            <a:ext cx="2377440" cy="1945588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345" y="2382053"/>
            <a:ext cx="170591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Train:</a:t>
            </a:r>
          </a:p>
          <a:p>
            <a:pPr algn="r"/>
            <a:r>
              <a:rPr lang="en-US" sz="1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Decisive Action</a:t>
            </a:r>
          </a:p>
          <a:p>
            <a:pPr algn="r"/>
            <a:r>
              <a:rPr lang="en-US" sz="1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Unified Land Operations</a:t>
            </a:r>
          </a:p>
          <a:p>
            <a:pPr algn="r"/>
            <a:r>
              <a:rPr lang="en-US" sz="1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 CTCs</a:t>
            </a:r>
          </a:p>
          <a:p>
            <a:pPr algn="r"/>
            <a:r>
              <a:rPr lang="en-US" sz="1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resolution HST</a:t>
            </a:r>
            <a:endParaRPr lang="en-US" sz="1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60857" y="1122993"/>
            <a:ext cx="21852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Man:</a:t>
            </a:r>
            <a:endParaRPr lang="en-US" sz="12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Personnel Readiness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Soldier for Life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 of the Future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S2020/NCO2020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 Management Task Force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Integration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89927" y="2380732"/>
            <a:ext cx="2020105" cy="121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Equip:</a:t>
            </a:r>
          </a:p>
          <a:p>
            <a:r>
              <a:rPr lang="en-US" sz="1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Protected Firepower</a:t>
            </a:r>
          </a:p>
          <a:p>
            <a:r>
              <a:rPr lang="en-US" sz="1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BCT Redesign/ARI</a:t>
            </a:r>
          </a:p>
          <a:p>
            <a:r>
              <a:rPr lang="en-US" sz="1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Ground/Light Mobility Vehicle</a:t>
            </a:r>
          </a:p>
          <a:p>
            <a:r>
              <a:rPr lang="en-US" sz="1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 Reform</a:t>
            </a:r>
          </a:p>
          <a:p>
            <a:r>
              <a:rPr lang="en-US" sz="1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Divestiture</a:t>
            </a:r>
            <a:endParaRPr lang="en-US" sz="1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35019" y="1027267"/>
            <a:ext cx="1851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 Arial"/>
              </a:rPr>
              <a:t>2025 Design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 Arial"/>
              </a:rPr>
              <a:t>Characteristics</a:t>
            </a:r>
            <a:endParaRPr lang="en-US" b="1" dirty="0">
              <a:solidFill>
                <a:srgbClr val="000000"/>
              </a:solidFill>
              <a:latin typeface=" Arial"/>
            </a:endParaRPr>
          </a:p>
        </p:txBody>
      </p:sp>
    </p:spTree>
    <p:extLst>
      <p:ext uri="{BB962C8B-B14F-4D97-AF65-F5344CB8AC3E}">
        <p14:creationId xmlns:p14="http://schemas.microsoft.com/office/powerpoint/2010/main" val="4219865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451400" y="2392363"/>
            <a:ext cx="8229600" cy="1627187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en-US" sz="4400" b="1" dirty="0" smtClean="0"/>
              <a:t>Questions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4400" b="1" dirty="0" smtClean="0">
                <a:solidFill>
                  <a:srgbClr val="FFC000"/>
                </a:solidFill>
              </a:rPr>
              <a:t>?????</a:t>
            </a:r>
            <a:endParaRPr lang="en-US" sz="4400" b="1" dirty="0">
              <a:solidFill>
                <a:srgbClr val="FFC000"/>
              </a:solidFill>
            </a:endParaRPr>
          </a:p>
        </p:txBody>
      </p:sp>
      <p:grpSp>
        <p:nvGrpSpPr>
          <p:cNvPr id="11" name="Group 154"/>
          <p:cNvGrpSpPr>
            <a:grpSpLocks/>
          </p:cNvGrpSpPr>
          <p:nvPr/>
        </p:nvGrpSpPr>
        <p:grpSpPr bwMode="auto">
          <a:xfrm>
            <a:off x="3622951" y="1907505"/>
            <a:ext cx="1929704" cy="322748"/>
            <a:chOff x="6323969" y="609601"/>
            <a:chExt cx="1905003" cy="304800"/>
          </a:xfrm>
          <a:solidFill>
            <a:srgbClr val="DDDDDD"/>
          </a:solidFill>
        </p:grpSpPr>
        <p:grpSp>
          <p:nvGrpSpPr>
            <p:cNvPr id="13" name="Group 7"/>
            <p:cNvGrpSpPr>
              <a:grpSpLocks/>
            </p:cNvGrpSpPr>
            <p:nvPr/>
          </p:nvGrpSpPr>
          <p:grpSpPr bwMode="auto">
            <a:xfrm>
              <a:off x="6323969" y="609601"/>
              <a:ext cx="363537" cy="304800"/>
              <a:chOff x="1574" y="5094"/>
              <a:chExt cx="575" cy="543"/>
            </a:xfrm>
            <a:grpFill/>
          </p:grpSpPr>
          <p:sp>
            <p:nvSpPr>
              <p:cNvPr id="32" name="Freeform 3"/>
              <p:cNvSpPr>
                <a:spLocks/>
              </p:cNvSpPr>
              <p:nvPr/>
            </p:nvSpPr>
            <p:spPr bwMode="auto">
              <a:xfrm>
                <a:off x="1863" y="5094"/>
                <a:ext cx="286" cy="292"/>
              </a:xfrm>
              <a:custGeom>
                <a:avLst/>
                <a:gdLst>
                  <a:gd name="T0" fmla="*/ 0 w 285"/>
                  <a:gd name="T1" fmla="*/ 0 h 292"/>
                  <a:gd name="T2" fmla="*/ 0 w 285"/>
                  <a:gd name="T3" fmla="*/ 292 h 292"/>
                  <a:gd name="T4" fmla="*/ 285 w 285"/>
                  <a:gd name="T5" fmla="*/ 216 h 292"/>
                  <a:gd name="T6" fmla="*/ 72 w 285"/>
                  <a:gd name="T7" fmla="*/ 202 h 292"/>
                  <a:gd name="T8" fmla="*/ 0 w 285"/>
                  <a:gd name="T9" fmla="*/ 0 h 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5"/>
                  <a:gd name="T16" fmla="*/ 0 h 292"/>
                  <a:gd name="T17" fmla="*/ 285 w 285"/>
                  <a:gd name="T18" fmla="*/ 292 h 2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5" h="292">
                    <a:moveTo>
                      <a:pt x="0" y="0"/>
                    </a:moveTo>
                    <a:lnTo>
                      <a:pt x="0" y="292"/>
                    </a:lnTo>
                    <a:lnTo>
                      <a:pt x="285" y="216"/>
                    </a:lnTo>
                    <a:lnTo>
                      <a:pt x="72" y="20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33" name="Freeform 4"/>
              <p:cNvSpPr>
                <a:spLocks/>
              </p:cNvSpPr>
              <p:nvPr/>
            </p:nvSpPr>
            <p:spPr bwMode="auto">
              <a:xfrm>
                <a:off x="1863" y="5310"/>
                <a:ext cx="283" cy="327"/>
              </a:xfrm>
              <a:custGeom>
                <a:avLst/>
                <a:gdLst>
                  <a:gd name="T0" fmla="*/ 0 w 283"/>
                  <a:gd name="T1" fmla="*/ 76 h 326"/>
                  <a:gd name="T2" fmla="*/ 283 w 283"/>
                  <a:gd name="T3" fmla="*/ 0 h 326"/>
                  <a:gd name="T4" fmla="*/ 117 w 283"/>
                  <a:gd name="T5" fmla="*/ 126 h 326"/>
                  <a:gd name="T6" fmla="*/ 181 w 283"/>
                  <a:gd name="T7" fmla="*/ 326 h 326"/>
                  <a:gd name="T8" fmla="*/ 0 w 283"/>
                  <a:gd name="T9" fmla="*/ 76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3"/>
                  <a:gd name="T16" fmla="*/ 0 h 326"/>
                  <a:gd name="T17" fmla="*/ 283 w 283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3" h="326">
                    <a:moveTo>
                      <a:pt x="0" y="76"/>
                    </a:moveTo>
                    <a:lnTo>
                      <a:pt x="283" y="0"/>
                    </a:lnTo>
                    <a:lnTo>
                      <a:pt x="117" y="126"/>
                    </a:lnTo>
                    <a:lnTo>
                      <a:pt x="181" y="32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34" name="Freeform 5"/>
              <p:cNvSpPr>
                <a:spLocks/>
              </p:cNvSpPr>
              <p:nvPr/>
            </p:nvSpPr>
            <p:spPr bwMode="auto">
              <a:xfrm>
                <a:off x="1690" y="5386"/>
                <a:ext cx="355" cy="251"/>
              </a:xfrm>
              <a:custGeom>
                <a:avLst/>
                <a:gdLst>
                  <a:gd name="T0" fmla="*/ 0 w 354"/>
                  <a:gd name="T1" fmla="*/ 250 h 252"/>
                  <a:gd name="T2" fmla="*/ 173 w 354"/>
                  <a:gd name="T3" fmla="*/ 0 h 252"/>
                  <a:gd name="T4" fmla="*/ 354 w 354"/>
                  <a:gd name="T5" fmla="*/ 252 h 252"/>
                  <a:gd name="T6" fmla="*/ 172 w 354"/>
                  <a:gd name="T7" fmla="*/ 135 h 252"/>
                  <a:gd name="T8" fmla="*/ 0 w 354"/>
                  <a:gd name="T9" fmla="*/ 250 h 2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52"/>
                  <a:gd name="T17" fmla="*/ 354 w 354"/>
                  <a:gd name="T18" fmla="*/ 252 h 2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52">
                    <a:moveTo>
                      <a:pt x="0" y="250"/>
                    </a:moveTo>
                    <a:lnTo>
                      <a:pt x="173" y="0"/>
                    </a:lnTo>
                    <a:lnTo>
                      <a:pt x="354" y="252"/>
                    </a:lnTo>
                    <a:lnTo>
                      <a:pt x="172" y="135"/>
                    </a:lnTo>
                    <a:lnTo>
                      <a:pt x="0" y="250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35" name="Freeform 6"/>
              <p:cNvSpPr>
                <a:spLocks/>
              </p:cNvSpPr>
              <p:nvPr/>
            </p:nvSpPr>
            <p:spPr bwMode="auto">
              <a:xfrm>
                <a:off x="1574" y="5310"/>
                <a:ext cx="289" cy="327"/>
              </a:xfrm>
              <a:custGeom>
                <a:avLst/>
                <a:gdLst>
                  <a:gd name="T0" fmla="*/ 0 w 290"/>
                  <a:gd name="T1" fmla="*/ 0 h 325"/>
                  <a:gd name="T2" fmla="*/ 290 w 290"/>
                  <a:gd name="T3" fmla="*/ 75 h 325"/>
                  <a:gd name="T4" fmla="*/ 116 w 290"/>
                  <a:gd name="T5" fmla="*/ 325 h 325"/>
                  <a:gd name="T6" fmla="*/ 169 w 290"/>
                  <a:gd name="T7" fmla="*/ 124 h 325"/>
                  <a:gd name="T8" fmla="*/ 0 w 290"/>
                  <a:gd name="T9" fmla="*/ 0 h 3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0"/>
                  <a:gd name="T16" fmla="*/ 0 h 325"/>
                  <a:gd name="T17" fmla="*/ 290 w 290"/>
                  <a:gd name="T18" fmla="*/ 325 h 3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0" h="325">
                    <a:moveTo>
                      <a:pt x="0" y="0"/>
                    </a:moveTo>
                    <a:lnTo>
                      <a:pt x="290" y="75"/>
                    </a:lnTo>
                    <a:lnTo>
                      <a:pt x="116" y="325"/>
                    </a:lnTo>
                    <a:lnTo>
                      <a:pt x="169" y="1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36" name="Freeform 7"/>
              <p:cNvSpPr>
                <a:spLocks/>
              </p:cNvSpPr>
              <p:nvPr/>
            </p:nvSpPr>
            <p:spPr bwMode="auto">
              <a:xfrm>
                <a:off x="1577" y="5094"/>
                <a:ext cx="286" cy="292"/>
              </a:xfrm>
              <a:custGeom>
                <a:avLst/>
                <a:gdLst>
                  <a:gd name="T0" fmla="*/ 0 w 288"/>
                  <a:gd name="T1" fmla="*/ 217 h 292"/>
                  <a:gd name="T2" fmla="*/ 214 w 288"/>
                  <a:gd name="T3" fmla="*/ 203 h 292"/>
                  <a:gd name="T4" fmla="*/ 288 w 288"/>
                  <a:gd name="T5" fmla="*/ 0 h 292"/>
                  <a:gd name="T6" fmla="*/ 288 w 288"/>
                  <a:gd name="T7" fmla="*/ 292 h 292"/>
                  <a:gd name="T8" fmla="*/ 0 w 288"/>
                  <a:gd name="T9" fmla="*/ 217 h 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292"/>
                  <a:gd name="T17" fmla="*/ 288 w 288"/>
                  <a:gd name="T18" fmla="*/ 292 h 2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292">
                    <a:moveTo>
                      <a:pt x="0" y="217"/>
                    </a:moveTo>
                    <a:lnTo>
                      <a:pt x="214" y="203"/>
                    </a:lnTo>
                    <a:lnTo>
                      <a:pt x="288" y="0"/>
                    </a:lnTo>
                    <a:lnTo>
                      <a:pt x="288" y="292"/>
                    </a:lnTo>
                    <a:lnTo>
                      <a:pt x="0" y="217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4" name="Group 8"/>
            <p:cNvGrpSpPr>
              <a:grpSpLocks/>
            </p:cNvGrpSpPr>
            <p:nvPr/>
          </p:nvGrpSpPr>
          <p:grpSpPr bwMode="auto">
            <a:xfrm>
              <a:off x="6832600" y="609601"/>
              <a:ext cx="364169" cy="304800"/>
              <a:chOff x="1575" y="5094"/>
              <a:chExt cx="576" cy="543"/>
            </a:xfrm>
            <a:grpFill/>
          </p:grpSpPr>
          <p:sp>
            <p:nvSpPr>
              <p:cNvPr id="27" name="Freeform 9"/>
              <p:cNvSpPr>
                <a:spLocks/>
              </p:cNvSpPr>
              <p:nvPr/>
            </p:nvSpPr>
            <p:spPr bwMode="auto">
              <a:xfrm>
                <a:off x="1864" y="5094"/>
                <a:ext cx="286" cy="292"/>
              </a:xfrm>
              <a:custGeom>
                <a:avLst/>
                <a:gdLst>
                  <a:gd name="T0" fmla="*/ 0 w 285"/>
                  <a:gd name="T1" fmla="*/ 0 h 292"/>
                  <a:gd name="T2" fmla="*/ 0 w 285"/>
                  <a:gd name="T3" fmla="*/ 292 h 292"/>
                  <a:gd name="T4" fmla="*/ 285 w 285"/>
                  <a:gd name="T5" fmla="*/ 216 h 292"/>
                  <a:gd name="T6" fmla="*/ 72 w 285"/>
                  <a:gd name="T7" fmla="*/ 202 h 292"/>
                  <a:gd name="T8" fmla="*/ 0 w 285"/>
                  <a:gd name="T9" fmla="*/ 0 h 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5"/>
                  <a:gd name="T16" fmla="*/ 0 h 292"/>
                  <a:gd name="T17" fmla="*/ 285 w 285"/>
                  <a:gd name="T18" fmla="*/ 292 h 2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5" h="292">
                    <a:moveTo>
                      <a:pt x="0" y="0"/>
                    </a:moveTo>
                    <a:lnTo>
                      <a:pt x="0" y="292"/>
                    </a:lnTo>
                    <a:lnTo>
                      <a:pt x="285" y="216"/>
                    </a:lnTo>
                    <a:lnTo>
                      <a:pt x="72" y="20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28" name="Freeform 10"/>
              <p:cNvSpPr>
                <a:spLocks/>
              </p:cNvSpPr>
              <p:nvPr/>
            </p:nvSpPr>
            <p:spPr bwMode="auto">
              <a:xfrm>
                <a:off x="1864" y="5310"/>
                <a:ext cx="283" cy="327"/>
              </a:xfrm>
              <a:custGeom>
                <a:avLst/>
                <a:gdLst>
                  <a:gd name="T0" fmla="*/ 0 w 283"/>
                  <a:gd name="T1" fmla="*/ 76 h 326"/>
                  <a:gd name="T2" fmla="*/ 283 w 283"/>
                  <a:gd name="T3" fmla="*/ 0 h 326"/>
                  <a:gd name="T4" fmla="*/ 117 w 283"/>
                  <a:gd name="T5" fmla="*/ 126 h 326"/>
                  <a:gd name="T6" fmla="*/ 181 w 283"/>
                  <a:gd name="T7" fmla="*/ 326 h 326"/>
                  <a:gd name="T8" fmla="*/ 0 w 283"/>
                  <a:gd name="T9" fmla="*/ 76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3"/>
                  <a:gd name="T16" fmla="*/ 0 h 326"/>
                  <a:gd name="T17" fmla="*/ 283 w 283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3" h="326">
                    <a:moveTo>
                      <a:pt x="0" y="76"/>
                    </a:moveTo>
                    <a:lnTo>
                      <a:pt x="283" y="0"/>
                    </a:lnTo>
                    <a:lnTo>
                      <a:pt x="117" y="126"/>
                    </a:lnTo>
                    <a:lnTo>
                      <a:pt x="181" y="32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29" name="Freeform 11"/>
              <p:cNvSpPr>
                <a:spLocks/>
              </p:cNvSpPr>
              <p:nvPr/>
            </p:nvSpPr>
            <p:spPr bwMode="auto">
              <a:xfrm>
                <a:off x="1691" y="5386"/>
                <a:ext cx="355" cy="251"/>
              </a:xfrm>
              <a:custGeom>
                <a:avLst/>
                <a:gdLst>
                  <a:gd name="T0" fmla="*/ 0 w 354"/>
                  <a:gd name="T1" fmla="*/ 250 h 252"/>
                  <a:gd name="T2" fmla="*/ 173 w 354"/>
                  <a:gd name="T3" fmla="*/ 0 h 252"/>
                  <a:gd name="T4" fmla="*/ 354 w 354"/>
                  <a:gd name="T5" fmla="*/ 252 h 252"/>
                  <a:gd name="T6" fmla="*/ 172 w 354"/>
                  <a:gd name="T7" fmla="*/ 135 h 252"/>
                  <a:gd name="T8" fmla="*/ 0 w 354"/>
                  <a:gd name="T9" fmla="*/ 250 h 2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52"/>
                  <a:gd name="T17" fmla="*/ 354 w 354"/>
                  <a:gd name="T18" fmla="*/ 252 h 2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52">
                    <a:moveTo>
                      <a:pt x="0" y="250"/>
                    </a:moveTo>
                    <a:lnTo>
                      <a:pt x="173" y="0"/>
                    </a:lnTo>
                    <a:lnTo>
                      <a:pt x="354" y="252"/>
                    </a:lnTo>
                    <a:lnTo>
                      <a:pt x="172" y="135"/>
                    </a:lnTo>
                    <a:lnTo>
                      <a:pt x="0" y="250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30" name="Freeform 12"/>
              <p:cNvSpPr>
                <a:spLocks/>
              </p:cNvSpPr>
              <p:nvPr/>
            </p:nvSpPr>
            <p:spPr bwMode="auto">
              <a:xfrm>
                <a:off x="1575" y="5310"/>
                <a:ext cx="289" cy="327"/>
              </a:xfrm>
              <a:custGeom>
                <a:avLst/>
                <a:gdLst>
                  <a:gd name="T0" fmla="*/ 0 w 290"/>
                  <a:gd name="T1" fmla="*/ 0 h 325"/>
                  <a:gd name="T2" fmla="*/ 290 w 290"/>
                  <a:gd name="T3" fmla="*/ 75 h 325"/>
                  <a:gd name="T4" fmla="*/ 116 w 290"/>
                  <a:gd name="T5" fmla="*/ 325 h 325"/>
                  <a:gd name="T6" fmla="*/ 169 w 290"/>
                  <a:gd name="T7" fmla="*/ 124 h 325"/>
                  <a:gd name="T8" fmla="*/ 0 w 290"/>
                  <a:gd name="T9" fmla="*/ 0 h 3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0"/>
                  <a:gd name="T16" fmla="*/ 0 h 325"/>
                  <a:gd name="T17" fmla="*/ 290 w 290"/>
                  <a:gd name="T18" fmla="*/ 325 h 3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0" h="325">
                    <a:moveTo>
                      <a:pt x="0" y="0"/>
                    </a:moveTo>
                    <a:lnTo>
                      <a:pt x="290" y="75"/>
                    </a:lnTo>
                    <a:lnTo>
                      <a:pt x="116" y="325"/>
                    </a:lnTo>
                    <a:lnTo>
                      <a:pt x="169" y="1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31" name="Freeform 13"/>
              <p:cNvSpPr>
                <a:spLocks/>
              </p:cNvSpPr>
              <p:nvPr/>
            </p:nvSpPr>
            <p:spPr bwMode="auto">
              <a:xfrm>
                <a:off x="1578" y="5094"/>
                <a:ext cx="286" cy="292"/>
              </a:xfrm>
              <a:custGeom>
                <a:avLst/>
                <a:gdLst>
                  <a:gd name="T0" fmla="*/ 0 w 288"/>
                  <a:gd name="T1" fmla="*/ 217 h 292"/>
                  <a:gd name="T2" fmla="*/ 214 w 288"/>
                  <a:gd name="T3" fmla="*/ 203 h 292"/>
                  <a:gd name="T4" fmla="*/ 288 w 288"/>
                  <a:gd name="T5" fmla="*/ 0 h 292"/>
                  <a:gd name="T6" fmla="*/ 288 w 288"/>
                  <a:gd name="T7" fmla="*/ 292 h 292"/>
                  <a:gd name="T8" fmla="*/ 0 w 288"/>
                  <a:gd name="T9" fmla="*/ 217 h 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292"/>
                  <a:gd name="T17" fmla="*/ 288 w 288"/>
                  <a:gd name="T18" fmla="*/ 292 h 2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292">
                    <a:moveTo>
                      <a:pt x="0" y="217"/>
                    </a:moveTo>
                    <a:lnTo>
                      <a:pt x="214" y="203"/>
                    </a:lnTo>
                    <a:lnTo>
                      <a:pt x="288" y="0"/>
                    </a:lnTo>
                    <a:lnTo>
                      <a:pt x="288" y="292"/>
                    </a:lnTo>
                    <a:lnTo>
                      <a:pt x="0" y="217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7356475" y="609601"/>
              <a:ext cx="364169" cy="304800"/>
              <a:chOff x="1575" y="5094"/>
              <a:chExt cx="576" cy="543"/>
            </a:xfrm>
            <a:grpFill/>
          </p:grpSpPr>
          <p:sp>
            <p:nvSpPr>
              <p:cNvPr id="22" name="Freeform 15"/>
              <p:cNvSpPr>
                <a:spLocks/>
              </p:cNvSpPr>
              <p:nvPr/>
            </p:nvSpPr>
            <p:spPr bwMode="auto">
              <a:xfrm>
                <a:off x="1864" y="5094"/>
                <a:ext cx="286" cy="292"/>
              </a:xfrm>
              <a:custGeom>
                <a:avLst/>
                <a:gdLst>
                  <a:gd name="T0" fmla="*/ 0 w 285"/>
                  <a:gd name="T1" fmla="*/ 0 h 292"/>
                  <a:gd name="T2" fmla="*/ 0 w 285"/>
                  <a:gd name="T3" fmla="*/ 292 h 292"/>
                  <a:gd name="T4" fmla="*/ 285 w 285"/>
                  <a:gd name="T5" fmla="*/ 216 h 292"/>
                  <a:gd name="T6" fmla="*/ 72 w 285"/>
                  <a:gd name="T7" fmla="*/ 202 h 292"/>
                  <a:gd name="T8" fmla="*/ 0 w 285"/>
                  <a:gd name="T9" fmla="*/ 0 h 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5"/>
                  <a:gd name="T16" fmla="*/ 0 h 292"/>
                  <a:gd name="T17" fmla="*/ 285 w 285"/>
                  <a:gd name="T18" fmla="*/ 292 h 2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5" h="292">
                    <a:moveTo>
                      <a:pt x="0" y="0"/>
                    </a:moveTo>
                    <a:lnTo>
                      <a:pt x="0" y="292"/>
                    </a:lnTo>
                    <a:lnTo>
                      <a:pt x="285" y="216"/>
                    </a:lnTo>
                    <a:lnTo>
                      <a:pt x="72" y="20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23" name="Freeform 16"/>
              <p:cNvSpPr>
                <a:spLocks/>
              </p:cNvSpPr>
              <p:nvPr/>
            </p:nvSpPr>
            <p:spPr bwMode="auto">
              <a:xfrm>
                <a:off x="1864" y="5310"/>
                <a:ext cx="283" cy="327"/>
              </a:xfrm>
              <a:custGeom>
                <a:avLst/>
                <a:gdLst>
                  <a:gd name="T0" fmla="*/ 0 w 283"/>
                  <a:gd name="T1" fmla="*/ 76 h 326"/>
                  <a:gd name="T2" fmla="*/ 283 w 283"/>
                  <a:gd name="T3" fmla="*/ 0 h 326"/>
                  <a:gd name="T4" fmla="*/ 117 w 283"/>
                  <a:gd name="T5" fmla="*/ 126 h 326"/>
                  <a:gd name="T6" fmla="*/ 181 w 283"/>
                  <a:gd name="T7" fmla="*/ 326 h 326"/>
                  <a:gd name="T8" fmla="*/ 0 w 283"/>
                  <a:gd name="T9" fmla="*/ 76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3"/>
                  <a:gd name="T16" fmla="*/ 0 h 326"/>
                  <a:gd name="T17" fmla="*/ 283 w 283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3" h="326">
                    <a:moveTo>
                      <a:pt x="0" y="76"/>
                    </a:moveTo>
                    <a:lnTo>
                      <a:pt x="283" y="0"/>
                    </a:lnTo>
                    <a:lnTo>
                      <a:pt x="117" y="126"/>
                    </a:lnTo>
                    <a:lnTo>
                      <a:pt x="181" y="32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24" name="Freeform 17"/>
              <p:cNvSpPr>
                <a:spLocks/>
              </p:cNvSpPr>
              <p:nvPr/>
            </p:nvSpPr>
            <p:spPr bwMode="auto">
              <a:xfrm>
                <a:off x="1691" y="5386"/>
                <a:ext cx="355" cy="251"/>
              </a:xfrm>
              <a:custGeom>
                <a:avLst/>
                <a:gdLst>
                  <a:gd name="T0" fmla="*/ 0 w 354"/>
                  <a:gd name="T1" fmla="*/ 250 h 252"/>
                  <a:gd name="T2" fmla="*/ 173 w 354"/>
                  <a:gd name="T3" fmla="*/ 0 h 252"/>
                  <a:gd name="T4" fmla="*/ 354 w 354"/>
                  <a:gd name="T5" fmla="*/ 252 h 252"/>
                  <a:gd name="T6" fmla="*/ 172 w 354"/>
                  <a:gd name="T7" fmla="*/ 135 h 252"/>
                  <a:gd name="T8" fmla="*/ 0 w 354"/>
                  <a:gd name="T9" fmla="*/ 250 h 2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52"/>
                  <a:gd name="T17" fmla="*/ 354 w 354"/>
                  <a:gd name="T18" fmla="*/ 252 h 2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52">
                    <a:moveTo>
                      <a:pt x="0" y="250"/>
                    </a:moveTo>
                    <a:lnTo>
                      <a:pt x="173" y="0"/>
                    </a:lnTo>
                    <a:lnTo>
                      <a:pt x="354" y="252"/>
                    </a:lnTo>
                    <a:lnTo>
                      <a:pt x="172" y="135"/>
                    </a:lnTo>
                    <a:lnTo>
                      <a:pt x="0" y="250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25" name="Freeform 18"/>
              <p:cNvSpPr>
                <a:spLocks/>
              </p:cNvSpPr>
              <p:nvPr/>
            </p:nvSpPr>
            <p:spPr bwMode="auto">
              <a:xfrm>
                <a:off x="1575" y="5310"/>
                <a:ext cx="289" cy="327"/>
              </a:xfrm>
              <a:custGeom>
                <a:avLst/>
                <a:gdLst>
                  <a:gd name="T0" fmla="*/ 0 w 290"/>
                  <a:gd name="T1" fmla="*/ 0 h 325"/>
                  <a:gd name="T2" fmla="*/ 290 w 290"/>
                  <a:gd name="T3" fmla="*/ 75 h 325"/>
                  <a:gd name="T4" fmla="*/ 116 w 290"/>
                  <a:gd name="T5" fmla="*/ 325 h 325"/>
                  <a:gd name="T6" fmla="*/ 169 w 290"/>
                  <a:gd name="T7" fmla="*/ 124 h 325"/>
                  <a:gd name="T8" fmla="*/ 0 w 290"/>
                  <a:gd name="T9" fmla="*/ 0 h 3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0"/>
                  <a:gd name="T16" fmla="*/ 0 h 325"/>
                  <a:gd name="T17" fmla="*/ 290 w 290"/>
                  <a:gd name="T18" fmla="*/ 325 h 3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0" h="325">
                    <a:moveTo>
                      <a:pt x="0" y="0"/>
                    </a:moveTo>
                    <a:lnTo>
                      <a:pt x="290" y="75"/>
                    </a:lnTo>
                    <a:lnTo>
                      <a:pt x="116" y="325"/>
                    </a:lnTo>
                    <a:lnTo>
                      <a:pt x="169" y="1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26" name="Freeform 19"/>
              <p:cNvSpPr>
                <a:spLocks/>
              </p:cNvSpPr>
              <p:nvPr/>
            </p:nvSpPr>
            <p:spPr bwMode="auto">
              <a:xfrm>
                <a:off x="1578" y="5094"/>
                <a:ext cx="286" cy="292"/>
              </a:xfrm>
              <a:custGeom>
                <a:avLst/>
                <a:gdLst>
                  <a:gd name="T0" fmla="*/ 0 w 288"/>
                  <a:gd name="T1" fmla="*/ 217 h 292"/>
                  <a:gd name="T2" fmla="*/ 214 w 288"/>
                  <a:gd name="T3" fmla="*/ 203 h 292"/>
                  <a:gd name="T4" fmla="*/ 288 w 288"/>
                  <a:gd name="T5" fmla="*/ 0 h 292"/>
                  <a:gd name="T6" fmla="*/ 288 w 288"/>
                  <a:gd name="T7" fmla="*/ 292 h 292"/>
                  <a:gd name="T8" fmla="*/ 0 w 288"/>
                  <a:gd name="T9" fmla="*/ 217 h 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292"/>
                  <a:gd name="T17" fmla="*/ 288 w 288"/>
                  <a:gd name="T18" fmla="*/ 292 h 2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292">
                    <a:moveTo>
                      <a:pt x="0" y="217"/>
                    </a:moveTo>
                    <a:lnTo>
                      <a:pt x="214" y="203"/>
                    </a:lnTo>
                    <a:lnTo>
                      <a:pt x="288" y="0"/>
                    </a:lnTo>
                    <a:lnTo>
                      <a:pt x="288" y="292"/>
                    </a:lnTo>
                    <a:lnTo>
                      <a:pt x="0" y="217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6" name="Group 20"/>
            <p:cNvGrpSpPr>
              <a:grpSpLocks/>
            </p:cNvGrpSpPr>
            <p:nvPr/>
          </p:nvGrpSpPr>
          <p:grpSpPr bwMode="auto">
            <a:xfrm>
              <a:off x="7865435" y="609601"/>
              <a:ext cx="363537" cy="304800"/>
              <a:chOff x="1574" y="5094"/>
              <a:chExt cx="575" cy="543"/>
            </a:xfrm>
            <a:grpFill/>
          </p:grpSpPr>
          <p:sp>
            <p:nvSpPr>
              <p:cNvPr id="17" name="Freeform 21"/>
              <p:cNvSpPr>
                <a:spLocks/>
              </p:cNvSpPr>
              <p:nvPr/>
            </p:nvSpPr>
            <p:spPr bwMode="auto">
              <a:xfrm>
                <a:off x="1863" y="5094"/>
                <a:ext cx="286" cy="292"/>
              </a:xfrm>
              <a:custGeom>
                <a:avLst/>
                <a:gdLst>
                  <a:gd name="T0" fmla="*/ 0 w 285"/>
                  <a:gd name="T1" fmla="*/ 0 h 292"/>
                  <a:gd name="T2" fmla="*/ 0 w 285"/>
                  <a:gd name="T3" fmla="*/ 292 h 292"/>
                  <a:gd name="T4" fmla="*/ 285 w 285"/>
                  <a:gd name="T5" fmla="*/ 216 h 292"/>
                  <a:gd name="T6" fmla="*/ 72 w 285"/>
                  <a:gd name="T7" fmla="*/ 202 h 292"/>
                  <a:gd name="T8" fmla="*/ 0 w 285"/>
                  <a:gd name="T9" fmla="*/ 0 h 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5"/>
                  <a:gd name="T16" fmla="*/ 0 h 292"/>
                  <a:gd name="T17" fmla="*/ 285 w 285"/>
                  <a:gd name="T18" fmla="*/ 292 h 2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5" h="292">
                    <a:moveTo>
                      <a:pt x="0" y="0"/>
                    </a:moveTo>
                    <a:lnTo>
                      <a:pt x="0" y="292"/>
                    </a:lnTo>
                    <a:lnTo>
                      <a:pt x="285" y="216"/>
                    </a:lnTo>
                    <a:lnTo>
                      <a:pt x="72" y="20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8" name="Freeform 22"/>
              <p:cNvSpPr>
                <a:spLocks/>
              </p:cNvSpPr>
              <p:nvPr/>
            </p:nvSpPr>
            <p:spPr bwMode="auto">
              <a:xfrm>
                <a:off x="1863" y="5310"/>
                <a:ext cx="283" cy="327"/>
              </a:xfrm>
              <a:custGeom>
                <a:avLst/>
                <a:gdLst>
                  <a:gd name="T0" fmla="*/ 0 w 283"/>
                  <a:gd name="T1" fmla="*/ 76 h 326"/>
                  <a:gd name="T2" fmla="*/ 283 w 283"/>
                  <a:gd name="T3" fmla="*/ 0 h 326"/>
                  <a:gd name="T4" fmla="*/ 117 w 283"/>
                  <a:gd name="T5" fmla="*/ 126 h 326"/>
                  <a:gd name="T6" fmla="*/ 181 w 283"/>
                  <a:gd name="T7" fmla="*/ 326 h 326"/>
                  <a:gd name="T8" fmla="*/ 0 w 283"/>
                  <a:gd name="T9" fmla="*/ 76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3"/>
                  <a:gd name="T16" fmla="*/ 0 h 326"/>
                  <a:gd name="T17" fmla="*/ 283 w 283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3" h="326">
                    <a:moveTo>
                      <a:pt x="0" y="76"/>
                    </a:moveTo>
                    <a:lnTo>
                      <a:pt x="283" y="0"/>
                    </a:lnTo>
                    <a:lnTo>
                      <a:pt x="117" y="126"/>
                    </a:lnTo>
                    <a:lnTo>
                      <a:pt x="181" y="32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9" name="Freeform 23"/>
              <p:cNvSpPr>
                <a:spLocks/>
              </p:cNvSpPr>
              <p:nvPr/>
            </p:nvSpPr>
            <p:spPr bwMode="auto">
              <a:xfrm>
                <a:off x="1690" y="5386"/>
                <a:ext cx="355" cy="251"/>
              </a:xfrm>
              <a:custGeom>
                <a:avLst/>
                <a:gdLst>
                  <a:gd name="T0" fmla="*/ 0 w 354"/>
                  <a:gd name="T1" fmla="*/ 250 h 252"/>
                  <a:gd name="T2" fmla="*/ 173 w 354"/>
                  <a:gd name="T3" fmla="*/ 0 h 252"/>
                  <a:gd name="T4" fmla="*/ 354 w 354"/>
                  <a:gd name="T5" fmla="*/ 252 h 252"/>
                  <a:gd name="T6" fmla="*/ 172 w 354"/>
                  <a:gd name="T7" fmla="*/ 135 h 252"/>
                  <a:gd name="T8" fmla="*/ 0 w 354"/>
                  <a:gd name="T9" fmla="*/ 250 h 2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52"/>
                  <a:gd name="T17" fmla="*/ 354 w 354"/>
                  <a:gd name="T18" fmla="*/ 252 h 2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52">
                    <a:moveTo>
                      <a:pt x="0" y="250"/>
                    </a:moveTo>
                    <a:lnTo>
                      <a:pt x="173" y="0"/>
                    </a:lnTo>
                    <a:lnTo>
                      <a:pt x="354" y="252"/>
                    </a:lnTo>
                    <a:lnTo>
                      <a:pt x="172" y="135"/>
                    </a:lnTo>
                    <a:lnTo>
                      <a:pt x="0" y="250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20" name="Freeform 24"/>
              <p:cNvSpPr>
                <a:spLocks/>
              </p:cNvSpPr>
              <p:nvPr/>
            </p:nvSpPr>
            <p:spPr bwMode="auto">
              <a:xfrm>
                <a:off x="1574" y="5310"/>
                <a:ext cx="289" cy="327"/>
              </a:xfrm>
              <a:custGeom>
                <a:avLst/>
                <a:gdLst>
                  <a:gd name="T0" fmla="*/ 0 w 290"/>
                  <a:gd name="T1" fmla="*/ 0 h 325"/>
                  <a:gd name="T2" fmla="*/ 290 w 290"/>
                  <a:gd name="T3" fmla="*/ 75 h 325"/>
                  <a:gd name="T4" fmla="*/ 116 w 290"/>
                  <a:gd name="T5" fmla="*/ 325 h 325"/>
                  <a:gd name="T6" fmla="*/ 169 w 290"/>
                  <a:gd name="T7" fmla="*/ 124 h 325"/>
                  <a:gd name="T8" fmla="*/ 0 w 290"/>
                  <a:gd name="T9" fmla="*/ 0 h 3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0"/>
                  <a:gd name="T16" fmla="*/ 0 h 325"/>
                  <a:gd name="T17" fmla="*/ 290 w 290"/>
                  <a:gd name="T18" fmla="*/ 325 h 3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0" h="325">
                    <a:moveTo>
                      <a:pt x="0" y="0"/>
                    </a:moveTo>
                    <a:lnTo>
                      <a:pt x="290" y="75"/>
                    </a:lnTo>
                    <a:lnTo>
                      <a:pt x="116" y="325"/>
                    </a:lnTo>
                    <a:lnTo>
                      <a:pt x="169" y="1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21" name="Freeform 25"/>
              <p:cNvSpPr>
                <a:spLocks/>
              </p:cNvSpPr>
              <p:nvPr/>
            </p:nvSpPr>
            <p:spPr bwMode="auto">
              <a:xfrm>
                <a:off x="1577" y="5094"/>
                <a:ext cx="286" cy="292"/>
              </a:xfrm>
              <a:custGeom>
                <a:avLst/>
                <a:gdLst>
                  <a:gd name="T0" fmla="*/ 0 w 288"/>
                  <a:gd name="T1" fmla="*/ 217 h 292"/>
                  <a:gd name="T2" fmla="*/ 214 w 288"/>
                  <a:gd name="T3" fmla="*/ 203 h 292"/>
                  <a:gd name="T4" fmla="*/ 288 w 288"/>
                  <a:gd name="T5" fmla="*/ 0 h 292"/>
                  <a:gd name="T6" fmla="*/ 288 w 288"/>
                  <a:gd name="T7" fmla="*/ 292 h 292"/>
                  <a:gd name="T8" fmla="*/ 0 w 288"/>
                  <a:gd name="T9" fmla="*/ 217 h 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292"/>
                  <a:gd name="T17" fmla="*/ 288 w 288"/>
                  <a:gd name="T18" fmla="*/ 292 h 2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292">
                    <a:moveTo>
                      <a:pt x="0" y="217"/>
                    </a:moveTo>
                    <a:lnTo>
                      <a:pt x="214" y="203"/>
                    </a:lnTo>
                    <a:lnTo>
                      <a:pt x="288" y="0"/>
                    </a:lnTo>
                    <a:lnTo>
                      <a:pt x="288" y="292"/>
                    </a:lnTo>
                    <a:lnTo>
                      <a:pt x="0" y="217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3435168" y="-26235"/>
            <a:ext cx="2324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B050"/>
                </a:solidFill>
                <a:latin typeface=" Arial"/>
              </a:rPr>
              <a:t>UNCLASSIFIED/FOUO</a:t>
            </a:r>
            <a:endParaRPr lang="en-US" sz="1600" i="1" dirty="0">
              <a:solidFill>
                <a:srgbClr val="00B050"/>
              </a:solidFill>
              <a:latin typeface=" 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36190" y="6596481"/>
            <a:ext cx="2060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UNCLASSIFIED/FOUO</a:t>
            </a:r>
            <a:endParaRPr lang="en-US" sz="14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Slide Number Placeholder 3"/>
          <p:cNvSpPr txBox="1">
            <a:spLocks/>
          </p:cNvSpPr>
          <p:nvPr/>
        </p:nvSpPr>
        <p:spPr>
          <a:xfrm>
            <a:off x="6705600" y="6568440"/>
            <a:ext cx="2133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 Arial"/>
                <a:cs typeface="+mn-cs"/>
              </a:rPr>
              <a:t>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 Arial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451400" y="2392363"/>
            <a:ext cx="8229600" cy="1627187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en-US" sz="4400" b="1" dirty="0" smtClean="0"/>
              <a:t>Back Ups</a:t>
            </a:r>
          </a:p>
        </p:txBody>
      </p:sp>
      <p:grpSp>
        <p:nvGrpSpPr>
          <p:cNvPr id="11" name="Group 154"/>
          <p:cNvGrpSpPr>
            <a:grpSpLocks/>
          </p:cNvGrpSpPr>
          <p:nvPr/>
        </p:nvGrpSpPr>
        <p:grpSpPr bwMode="auto">
          <a:xfrm>
            <a:off x="3622951" y="1907505"/>
            <a:ext cx="1929704" cy="322748"/>
            <a:chOff x="6323969" y="609601"/>
            <a:chExt cx="1905003" cy="304800"/>
          </a:xfrm>
          <a:solidFill>
            <a:srgbClr val="DDDDDD"/>
          </a:solidFill>
        </p:grpSpPr>
        <p:grpSp>
          <p:nvGrpSpPr>
            <p:cNvPr id="13" name="Group 7"/>
            <p:cNvGrpSpPr>
              <a:grpSpLocks/>
            </p:cNvGrpSpPr>
            <p:nvPr/>
          </p:nvGrpSpPr>
          <p:grpSpPr bwMode="auto">
            <a:xfrm>
              <a:off x="6323969" y="609601"/>
              <a:ext cx="363537" cy="304800"/>
              <a:chOff x="1574" y="5094"/>
              <a:chExt cx="575" cy="543"/>
            </a:xfrm>
            <a:grpFill/>
          </p:grpSpPr>
          <p:sp>
            <p:nvSpPr>
              <p:cNvPr id="32" name="Freeform 3"/>
              <p:cNvSpPr>
                <a:spLocks/>
              </p:cNvSpPr>
              <p:nvPr/>
            </p:nvSpPr>
            <p:spPr bwMode="auto">
              <a:xfrm>
                <a:off x="1863" y="5094"/>
                <a:ext cx="286" cy="292"/>
              </a:xfrm>
              <a:custGeom>
                <a:avLst/>
                <a:gdLst>
                  <a:gd name="T0" fmla="*/ 0 w 285"/>
                  <a:gd name="T1" fmla="*/ 0 h 292"/>
                  <a:gd name="T2" fmla="*/ 0 w 285"/>
                  <a:gd name="T3" fmla="*/ 292 h 292"/>
                  <a:gd name="T4" fmla="*/ 285 w 285"/>
                  <a:gd name="T5" fmla="*/ 216 h 292"/>
                  <a:gd name="T6" fmla="*/ 72 w 285"/>
                  <a:gd name="T7" fmla="*/ 202 h 292"/>
                  <a:gd name="T8" fmla="*/ 0 w 285"/>
                  <a:gd name="T9" fmla="*/ 0 h 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5"/>
                  <a:gd name="T16" fmla="*/ 0 h 292"/>
                  <a:gd name="T17" fmla="*/ 285 w 285"/>
                  <a:gd name="T18" fmla="*/ 292 h 2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5" h="292">
                    <a:moveTo>
                      <a:pt x="0" y="0"/>
                    </a:moveTo>
                    <a:lnTo>
                      <a:pt x="0" y="292"/>
                    </a:lnTo>
                    <a:lnTo>
                      <a:pt x="285" y="216"/>
                    </a:lnTo>
                    <a:lnTo>
                      <a:pt x="72" y="20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33" name="Freeform 4"/>
              <p:cNvSpPr>
                <a:spLocks/>
              </p:cNvSpPr>
              <p:nvPr/>
            </p:nvSpPr>
            <p:spPr bwMode="auto">
              <a:xfrm>
                <a:off x="1863" y="5310"/>
                <a:ext cx="283" cy="327"/>
              </a:xfrm>
              <a:custGeom>
                <a:avLst/>
                <a:gdLst>
                  <a:gd name="T0" fmla="*/ 0 w 283"/>
                  <a:gd name="T1" fmla="*/ 76 h 326"/>
                  <a:gd name="T2" fmla="*/ 283 w 283"/>
                  <a:gd name="T3" fmla="*/ 0 h 326"/>
                  <a:gd name="T4" fmla="*/ 117 w 283"/>
                  <a:gd name="T5" fmla="*/ 126 h 326"/>
                  <a:gd name="T6" fmla="*/ 181 w 283"/>
                  <a:gd name="T7" fmla="*/ 326 h 326"/>
                  <a:gd name="T8" fmla="*/ 0 w 283"/>
                  <a:gd name="T9" fmla="*/ 76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3"/>
                  <a:gd name="T16" fmla="*/ 0 h 326"/>
                  <a:gd name="T17" fmla="*/ 283 w 283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3" h="326">
                    <a:moveTo>
                      <a:pt x="0" y="76"/>
                    </a:moveTo>
                    <a:lnTo>
                      <a:pt x="283" y="0"/>
                    </a:lnTo>
                    <a:lnTo>
                      <a:pt x="117" y="126"/>
                    </a:lnTo>
                    <a:lnTo>
                      <a:pt x="181" y="32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34" name="Freeform 5"/>
              <p:cNvSpPr>
                <a:spLocks/>
              </p:cNvSpPr>
              <p:nvPr/>
            </p:nvSpPr>
            <p:spPr bwMode="auto">
              <a:xfrm>
                <a:off x="1690" y="5386"/>
                <a:ext cx="355" cy="251"/>
              </a:xfrm>
              <a:custGeom>
                <a:avLst/>
                <a:gdLst>
                  <a:gd name="T0" fmla="*/ 0 w 354"/>
                  <a:gd name="T1" fmla="*/ 250 h 252"/>
                  <a:gd name="T2" fmla="*/ 173 w 354"/>
                  <a:gd name="T3" fmla="*/ 0 h 252"/>
                  <a:gd name="T4" fmla="*/ 354 w 354"/>
                  <a:gd name="T5" fmla="*/ 252 h 252"/>
                  <a:gd name="T6" fmla="*/ 172 w 354"/>
                  <a:gd name="T7" fmla="*/ 135 h 252"/>
                  <a:gd name="T8" fmla="*/ 0 w 354"/>
                  <a:gd name="T9" fmla="*/ 250 h 2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52"/>
                  <a:gd name="T17" fmla="*/ 354 w 354"/>
                  <a:gd name="T18" fmla="*/ 252 h 2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52">
                    <a:moveTo>
                      <a:pt x="0" y="250"/>
                    </a:moveTo>
                    <a:lnTo>
                      <a:pt x="173" y="0"/>
                    </a:lnTo>
                    <a:lnTo>
                      <a:pt x="354" y="252"/>
                    </a:lnTo>
                    <a:lnTo>
                      <a:pt x="172" y="135"/>
                    </a:lnTo>
                    <a:lnTo>
                      <a:pt x="0" y="250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35" name="Freeform 6"/>
              <p:cNvSpPr>
                <a:spLocks/>
              </p:cNvSpPr>
              <p:nvPr/>
            </p:nvSpPr>
            <p:spPr bwMode="auto">
              <a:xfrm>
                <a:off x="1574" y="5310"/>
                <a:ext cx="289" cy="327"/>
              </a:xfrm>
              <a:custGeom>
                <a:avLst/>
                <a:gdLst>
                  <a:gd name="T0" fmla="*/ 0 w 290"/>
                  <a:gd name="T1" fmla="*/ 0 h 325"/>
                  <a:gd name="T2" fmla="*/ 290 w 290"/>
                  <a:gd name="T3" fmla="*/ 75 h 325"/>
                  <a:gd name="T4" fmla="*/ 116 w 290"/>
                  <a:gd name="T5" fmla="*/ 325 h 325"/>
                  <a:gd name="T6" fmla="*/ 169 w 290"/>
                  <a:gd name="T7" fmla="*/ 124 h 325"/>
                  <a:gd name="T8" fmla="*/ 0 w 290"/>
                  <a:gd name="T9" fmla="*/ 0 h 3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0"/>
                  <a:gd name="T16" fmla="*/ 0 h 325"/>
                  <a:gd name="T17" fmla="*/ 290 w 290"/>
                  <a:gd name="T18" fmla="*/ 325 h 3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0" h="325">
                    <a:moveTo>
                      <a:pt x="0" y="0"/>
                    </a:moveTo>
                    <a:lnTo>
                      <a:pt x="290" y="75"/>
                    </a:lnTo>
                    <a:lnTo>
                      <a:pt x="116" y="325"/>
                    </a:lnTo>
                    <a:lnTo>
                      <a:pt x="169" y="1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36" name="Freeform 7"/>
              <p:cNvSpPr>
                <a:spLocks/>
              </p:cNvSpPr>
              <p:nvPr/>
            </p:nvSpPr>
            <p:spPr bwMode="auto">
              <a:xfrm>
                <a:off x="1577" y="5094"/>
                <a:ext cx="286" cy="292"/>
              </a:xfrm>
              <a:custGeom>
                <a:avLst/>
                <a:gdLst>
                  <a:gd name="T0" fmla="*/ 0 w 288"/>
                  <a:gd name="T1" fmla="*/ 217 h 292"/>
                  <a:gd name="T2" fmla="*/ 214 w 288"/>
                  <a:gd name="T3" fmla="*/ 203 h 292"/>
                  <a:gd name="T4" fmla="*/ 288 w 288"/>
                  <a:gd name="T5" fmla="*/ 0 h 292"/>
                  <a:gd name="T6" fmla="*/ 288 w 288"/>
                  <a:gd name="T7" fmla="*/ 292 h 292"/>
                  <a:gd name="T8" fmla="*/ 0 w 288"/>
                  <a:gd name="T9" fmla="*/ 217 h 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292"/>
                  <a:gd name="T17" fmla="*/ 288 w 288"/>
                  <a:gd name="T18" fmla="*/ 292 h 2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292">
                    <a:moveTo>
                      <a:pt x="0" y="217"/>
                    </a:moveTo>
                    <a:lnTo>
                      <a:pt x="214" y="203"/>
                    </a:lnTo>
                    <a:lnTo>
                      <a:pt x="288" y="0"/>
                    </a:lnTo>
                    <a:lnTo>
                      <a:pt x="288" y="292"/>
                    </a:lnTo>
                    <a:lnTo>
                      <a:pt x="0" y="217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4" name="Group 8"/>
            <p:cNvGrpSpPr>
              <a:grpSpLocks/>
            </p:cNvGrpSpPr>
            <p:nvPr/>
          </p:nvGrpSpPr>
          <p:grpSpPr bwMode="auto">
            <a:xfrm>
              <a:off x="6832600" y="609601"/>
              <a:ext cx="364169" cy="304800"/>
              <a:chOff x="1575" y="5094"/>
              <a:chExt cx="576" cy="543"/>
            </a:xfrm>
            <a:grpFill/>
          </p:grpSpPr>
          <p:sp>
            <p:nvSpPr>
              <p:cNvPr id="27" name="Freeform 9"/>
              <p:cNvSpPr>
                <a:spLocks/>
              </p:cNvSpPr>
              <p:nvPr/>
            </p:nvSpPr>
            <p:spPr bwMode="auto">
              <a:xfrm>
                <a:off x="1864" y="5094"/>
                <a:ext cx="286" cy="292"/>
              </a:xfrm>
              <a:custGeom>
                <a:avLst/>
                <a:gdLst>
                  <a:gd name="T0" fmla="*/ 0 w 285"/>
                  <a:gd name="T1" fmla="*/ 0 h 292"/>
                  <a:gd name="T2" fmla="*/ 0 w 285"/>
                  <a:gd name="T3" fmla="*/ 292 h 292"/>
                  <a:gd name="T4" fmla="*/ 285 w 285"/>
                  <a:gd name="T5" fmla="*/ 216 h 292"/>
                  <a:gd name="T6" fmla="*/ 72 w 285"/>
                  <a:gd name="T7" fmla="*/ 202 h 292"/>
                  <a:gd name="T8" fmla="*/ 0 w 285"/>
                  <a:gd name="T9" fmla="*/ 0 h 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5"/>
                  <a:gd name="T16" fmla="*/ 0 h 292"/>
                  <a:gd name="T17" fmla="*/ 285 w 285"/>
                  <a:gd name="T18" fmla="*/ 292 h 2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5" h="292">
                    <a:moveTo>
                      <a:pt x="0" y="0"/>
                    </a:moveTo>
                    <a:lnTo>
                      <a:pt x="0" y="292"/>
                    </a:lnTo>
                    <a:lnTo>
                      <a:pt x="285" y="216"/>
                    </a:lnTo>
                    <a:lnTo>
                      <a:pt x="72" y="20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28" name="Freeform 10"/>
              <p:cNvSpPr>
                <a:spLocks/>
              </p:cNvSpPr>
              <p:nvPr/>
            </p:nvSpPr>
            <p:spPr bwMode="auto">
              <a:xfrm>
                <a:off x="1864" y="5310"/>
                <a:ext cx="283" cy="327"/>
              </a:xfrm>
              <a:custGeom>
                <a:avLst/>
                <a:gdLst>
                  <a:gd name="T0" fmla="*/ 0 w 283"/>
                  <a:gd name="T1" fmla="*/ 76 h 326"/>
                  <a:gd name="T2" fmla="*/ 283 w 283"/>
                  <a:gd name="T3" fmla="*/ 0 h 326"/>
                  <a:gd name="T4" fmla="*/ 117 w 283"/>
                  <a:gd name="T5" fmla="*/ 126 h 326"/>
                  <a:gd name="T6" fmla="*/ 181 w 283"/>
                  <a:gd name="T7" fmla="*/ 326 h 326"/>
                  <a:gd name="T8" fmla="*/ 0 w 283"/>
                  <a:gd name="T9" fmla="*/ 76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3"/>
                  <a:gd name="T16" fmla="*/ 0 h 326"/>
                  <a:gd name="T17" fmla="*/ 283 w 283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3" h="326">
                    <a:moveTo>
                      <a:pt x="0" y="76"/>
                    </a:moveTo>
                    <a:lnTo>
                      <a:pt x="283" y="0"/>
                    </a:lnTo>
                    <a:lnTo>
                      <a:pt x="117" y="126"/>
                    </a:lnTo>
                    <a:lnTo>
                      <a:pt x="181" y="32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29" name="Freeform 11"/>
              <p:cNvSpPr>
                <a:spLocks/>
              </p:cNvSpPr>
              <p:nvPr/>
            </p:nvSpPr>
            <p:spPr bwMode="auto">
              <a:xfrm>
                <a:off x="1691" y="5386"/>
                <a:ext cx="355" cy="251"/>
              </a:xfrm>
              <a:custGeom>
                <a:avLst/>
                <a:gdLst>
                  <a:gd name="T0" fmla="*/ 0 w 354"/>
                  <a:gd name="T1" fmla="*/ 250 h 252"/>
                  <a:gd name="T2" fmla="*/ 173 w 354"/>
                  <a:gd name="T3" fmla="*/ 0 h 252"/>
                  <a:gd name="T4" fmla="*/ 354 w 354"/>
                  <a:gd name="T5" fmla="*/ 252 h 252"/>
                  <a:gd name="T6" fmla="*/ 172 w 354"/>
                  <a:gd name="T7" fmla="*/ 135 h 252"/>
                  <a:gd name="T8" fmla="*/ 0 w 354"/>
                  <a:gd name="T9" fmla="*/ 250 h 2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52"/>
                  <a:gd name="T17" fmla="*/ 354 w 354"/>
                  <a:gd name="T18" fmla="*/ 252 h 2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52">
                    <a:moveTo>
                      <a:pt x="0" y="250"/>
                    </a:moveTo>
                    <a:lnTo>
                      <a:pt x="173" y="0"/>
                    </a:lnTo>
                    <a:lnTo>
                      <a:pt x="354" y="252"/>
                    </a:lnTo>
                    <a:lnTo>
                      <a:pt x="172" y="135"/>
                    </a:lnTo>
                    <a:lnTo>
                      <a:pt x="0" y="250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30" name="Freeform 12"/>
              <p:cNvSpPr>
                <a:spLocks/>
              </p:cNvSpPr>
              <p:nvPr/>
            </p:nvSpPr>
            <p:spPr bwMode="auto">
              <a:xfrm>
                <a:off x="1575" y="5310"/>
                <a:ext cx="289" cy="327"/>
              </a:xfrm>
              <a:custGeom>
                <a:avLst/>
                <a:gdLst>
                  <a:gd name="T0" fmla="*/ 0 w 290"/>
                  <a:gd name="T1" fmla="*/ 0 h 325"/>
                  <a:gd name="T2" fmla="*/ 290 w 290"/>
                  <a:gd name="T3" fmla="*/ 75 h 325"/>
                  <a:gd name="T4" fmla="*/ 116 w 290"/>
                  <a:gd name="T5" fmla="*/ 325 h 325"/>
                  <a:gd name="T6" fmla="*/ 169 w 290"/>
                  <a:gd name="T7" fmla="*/ 124 h 325"/>
                  <a:gd name="T8" fmla="*/ 0 w 290"/>
                  <a:gd name="T9" fmla="*/ 0 h 3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0"/>
                  <a:gd name="T16" fmla="*/ 0 h 325"/>
                  <a:gd name="T17" fmla="*/ 290 w 290"/>
                  <a:gd name="T18" fmla="*/ 325 h 3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0" h="325">
                    <a:moveTo>
                      <a:pt x="0" y="0"/>
                    </a:moveTo>
                    <a:lnTo>
                      <a:pt x="290" y="75"/>
                    </a:lnTo>
                    <a:lnTo>
                      <a:pt x="116" y="325"/>
                    </a:lnTo>
                    <a:lnTo>
                      <a:pt x="169" y="1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31" name="Freeform 13"/>
              <p:cNvSpPr>
                <a:spLocks/>
              </p:cNvSpPr>
              <p:nvPr/>
            </p:nvSpPr>
            <p:spPr bwMode="auto">
              <a:xfrm>
                <a:off x="1578" y="5094"/>
                <a:ext cx="286" cy="292"/>
              </a:xfrm>
              <a:custGeom>
                <a:avLst/>
                <a:gdLst>
                  <a:gd name="T0" fmla="*/ 0 w 288"/>
                  <a:gd name="T1" fmla="*/ 217 h 292"/>
                  <a:gd name="T2" fmla="*/ 214 w 288"/>
                  <a:gd name="T3" fmla="*/ 203 h 292"/>
                  <a:gd name="T4" fmla="*/ 288 w 288"/>
                  <a:gd name="T5" fmla="*/ 0 h 292"/>
                  <a:gd name="T6" fmla="*/ 288 w 288"/>
                  <a:gd name="T7" fmla="*/ 292 h 292"/>
                  <a:gd name="T8" fmla="*/ 0 w 288"/>
                  <a:gd name="T9" fmla="*/ 217 h 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292"/>
                  <a:gd name="T17" fmla="*/ 288 w 288"/>
                  <a:gd name="T18" fmla="*/ 292 h 2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292">
                    <a:moveTo>
                      <a:pt x="0" y="217"/>
                    </a:moveTo>
                    <a:lnTo>
                      <a:pt x="214" y="203"/>
                    </a:lnTo>
                    <a:lnTo>
                      <a:pt x="288" y="0"/>
                    </a:lnTo>
                    <a:lnTo>
                      <a:pt x="288" y="292"/>
                    </a:lnTo>
                    <a:lnTo>
                      <a:pt x="0" y="217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7356475" y="609601"/>
              <a:ext cx="364169" cy="304800"/>
              <a:chOff x="1575" y="5094"/>
              <a:chExt cx="576" cy="543"/>
            </a:xfrm>
            <a:grpFill/>
          </p:grpSpPr>
          <p:sp>
            <p:nvSpPr>
              <p:cNvPr id="22" name="Freeform 15"/>
              <p:cNvSpPr>
                <a:spLocks/>
              </p:cNvSpPr>
              <p:nvPr/>
            </p:nvSpPr>
            <p:spPr bwMode="auto">
              <a:xfrm>
                <a:off x="1864" y="5094"/>
                <a:ext cx="286" cy="292"/>
              </a:xfrm>
              <a:custGeom>
                <a:avLst/>
                <a:gdLst>
                  <a:gd name="T0" fmla="*/ 0 w 285"/>
                  <a:gd name="T1" fmla="*/ 0 h 292"/>
                  <a:gd name="T2" fmla="*/ 0 w 285"/>
                  <a:gd name="T3" fmla="*/ 292 h 292"/>
                  <a:gd name="T4" fmla="*/ 285 w 285"/>
                  <a:gd name="T5" fmla="*/ 216 h 292"/>
                  <a:gd name="T6" fmla="*/ 72 w 285"/>
                  <a:gd name="T7" fmla="*/ 202 h 292"/>
                  <a:gd name="T8" fmla="*/ 0 w 285"/>
                  <a:gd name="T9" fmla="*/ 0 h 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5"/>
                  <a:gd name="T16" fmla="*/ 0 h 292"/>
                  <a:gd name="T17" fmla="*/ 285 w 285"/>
                  <a:gd name="T18" fmla="*/ 292 h 2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5" h="292">
                    <a:moveTo>
                      <a:pt x="0" y="0"/>
                    </a:moveTo>
                    <a:lnTo>
                      <a:pt x="0" y="292"/>
                    </a:lnTo>
                    <a:lnTo>
                      <a:pt x="285" y="216"/>
                    </a:lnTo>
                    <a:lnTo>
                      <a:pt x="72" y="20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23" name="Freeform 16"/>
              <p:cNvSpPr>
                <a:spLocks/>
              </p:cNvSpPr>
              <p:nvPr/>
            </p:nvSpPr>
            <p:spPr bwMode="auto">
              <a:xfrm>
                <a:off x="1864" y="5310"/>
                <a:ext cx="283" cy="327"/>
              </a:xfrm>
              <a:custGeom>
                <a:avLst/>
                <a:gdLst>
                  <a:gd name="T0" fmla="*/ 0 w 283"/>
                  <a:gd name="T1" fmla="*/ 76 h 326"/>
                  <a:gd name="T2" fmla="*/ 283 w 283"/>
                  <a:gd name="T3" fmla="*/ 0 h 326"/>
                  <a:gd name="T4" fmla="*/ 117 w 283"/>
                  <a:gd name="T5" fmla="*/ 126 h 326"/>
                  <a:gd name="T6" fmla="*/ 181 w 283"/>
                  <a:gd name="T7" fmla="*/ 326 h 326"/>
                  <a:gd name="T8" fmla="*/ 0 w 283"/>
                  <a:gd name="T9" fmla="*/ 76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3"/>
                  <a:gd name="T16" fmla="*/ 0 h 326"/>
                  <a:gd name="T17" fmla="*/ 283 w 283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3" h="326">
                    <a:moveTo>
                      <a:pt x="0" y="76"/>
                    </a:moveTo>
                    <a:lnTo>
                      <a:pt x="283" y="0"/>
                    </a:lnTo>
                    <a:lnTo>
                      <a:pt x="117" y="126"/>
                    </a:lnTo>
                    <a:lnTo>
                      <a:pt x="181" y="32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24" name="Freeform 17"/>
              <p:cNvSpPr>
                <a:spLocks/>
              </p:cNvSpPr>
              <p:nvPr/>
            </p:nvSpPr>
            <p:spPr bwMode="auto">
              <a:xfrm>
                <a:off x="1691" y="5386"/>
                <a:ext cx="355" cy="251"/>
              </a:xfrm>
              <a:custGeom>
                <a:avLst/>
                <a:gdLst>
                  <a:gd name="T0" fmla="*/ 0 w 354"/>
                  <a:gd name="T1" fmla="*/ 250 h 252"/>
                  <a:gd name="T2" fmla="*/ 173 w 354"/>
                  <a:gd name="T3" fmla="*/ 0 h 252"/>
                  <a:gd name="T4" fmla="*/ 354 w 354"/>
                  <a:gd name="T5" fmla="*/ 252 h 252"/>
                  <a:gd name="T6" fmla="*/ 172 w 354"/>
                  <a:gd name="T7" fmla="*/ 135 h 252"/>
                  <a:gd name="T8" fmla="*/ 0 w 354"/>
                  <a:gd name="T9" fmla="*/ 250 h 2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52"/>
                  <a:gd name="T17" fmla="*/ 354 w 354"/>
                  <a:gd name="T18" fmla="*/ 252 h 2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52">
                    <a:moveTo>
                      <a:pt x="0" y="250"/>
                    </a:moveTo>
                    <a:lnTo>
                      <a:pt x="173" y="0"/>
                    </a:lnTo>
                    <a:lnTo>
                      <a:pt x="354" y="252"/>
                    </a:lnTo>
                    <a:lnTo>
                      <a:pt x="172" y="135"/>
                    </a:lnTo>
                    <a:lnTo>
                      <a:pt x="0" y="250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25" name="Freeform 18"/>
              <p:cNvSpPr>
                <a:spLocks/>
              </p:cNvSpPr>
              <p:nvPr/>
            </p:nvSpPr>
            <p:spPr bwMode="auto">
              <a:xfrm>
                <a:off x="1575" y="5310"/>
                <a:ext cx="289" cy="327"/>
              </a:xfrm>
              <a:custGeom>
                <a:avLst/>
                <a:gdLst>
                  <a:gd name="T0" fmla="*/ 0 w 290"/>
                  <a:gd name="T1" fmla="*/ 0 h 325"/>
                  <a:gd name="T2" fmla="*/ 290 w 290"/>
                  <a:gd name="T3" fmla="*/ 75 h 325"/>
                  <a:gd name="T4" fmla="*/ 116 w 290"/>
                  <a:gd name="T5" fmla="*/ 325 h 325"/>
                  <a:gd name="T6" fmla="*/ 169 w 290"/>
                  <a:gd name="T7" fmla="*/ 124 h 325"/>
                  <a:gd name="T8" fmla="*/ 0 w 290"/>
                  <a:gd name="T9" fmla="*/ 0 h 3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0"/>
                  <a:gd name="T16" fmla="*/ 0 h 325"/>
                  <a:gd name="T17" fmla="*/ 290 w 290"/>
                  <a:gd name="T18" fmla="*/ 325 h 3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0" h="325">
                    <a:moveTo>
                      <a:pt x="0" y="0"/>
                    </a:moveTo>
                    <a:lnTo>
                      <a:pt x="290" y="75"/>
                    </a:lnTo>
                    <a:lnTo>
                      <a:pt x="116" y="325"/>
                    </a:lnTo>
                    <a:lnTo>
                      <a:pt x="169" y="1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26" name="Freeform 19"/>
              <p:cNvSpPr>
                <a:spLocks/>
              </p:cNvSpPr>
              <p:nvPr/>
            </p:nvSpPr>
            <p:spPr bwMode="auto">
              <a:xfrm>
                <a:off x="1578" y="5094"/>
                <a:ext cx="286" cy="292"/>
              </a:xfrm>
              <a:custGeom>
                <a:avLst/>
                <a:gdLst>
                  <a:gd name="T0" fmla="*/ 0 w 288"/>
                  <a:gd name="T1" fmla="*/ 217 h 292"/>
                  <a:gd name="T2" fmla="*/ 214 w 288"/>
                  <a:gd name="T3" fmla="*/ 203 h 292"/>
                  <a:gd name="T4" fmla="*/ 288 w 288"/>
                  <a:gd name="T5" fmla="*/ 0 h 292"/>
                  <a:gd name="T6" fmla="*/ 288 w 288"/>
                  <a:gd name="T7" fmla="*/ 292 h 292"/>
                  <a:gd name="T8" fmla="*/ 0 w 288"/>
                  <a:gd name="T9" fmla="*/ 217 h 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292"/>
                  <a:gd name="T17" fmla="*/ 288 w 288"/>
                  <a:gd name="T18" fmla="*/ 292 h 2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292">
                    <a:moveTo>
                      <a:pt x="0" y="217"/>
                    </a:moveTo>
                    <a:lnTo>
                      <a:pt x="214" y="203"/>
                    </a:lnTo>
                    <a:lnTo>
                      <a:pt x="288" y="0"/>
                    </a:lnTo>
                    <a:lnTo>
                      <a:pt x="288" y="292"/>
                    </a:lnTo>
                    <a:lnTo>
                      <a:pt x="0" y="217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6" name="Group 20"/>
            <p:cNvGrpSpPr>
              <a:grpSpLocks/>
            </p:cNvGrpSpPr>
            <p:nvPr/>
          </p:nvGrpSpPr>
          <p:grpSpPr bwMode="auto">
            <a:xfrm>
              <a:off x="7865435" y="609601"/>
              <a:ext cx="363537" cy="304800"/>
              <a:chOff x="1574" y="5094"/>
              <a:chExt cx="575" cy="543"/>
            </a:xfrm>
            <a:grpFill/>
          </p:grpSpPr>
          <p:sp>
            <p:nvSpPr>
              <p:cNvPr id="17" name="Freeform 21"/>
              <p:cNvSpPr>
                <a:spLocks/>
              </p:cNvSpPr>
              <p:nvPr/>
            </p:nvSpPr>
            <p:spPr bwMode="auto">
              <a:xfrm>
                <a:off x="1863" y="5094"/>
                <a:ext cx="286" cy="292"/>
              </a:xfrm>
              <a:custGeom>
                <a:avLst/>
                <a:gdLst>
                  <a:gd name="T0" fmla="*/ 0 w 285"/>
                  <a:gd name="T1" fmla="*/ 0 h 292"/>
                  <a:gd name="T2" fmla="*/ 0 w 285"/>
                  <a:gd name="T3" fmla="*/ 292 h 292"/>
                  <a:gd name="T4" fmla="*/ 285 w 285"/>
                  <a:gd name="T5" fmla="*/ 216 h 292"/>
                  <a:gd name="T6" fmla="*/ 72 w 285"/>
                  <a:gd name="T7" fmla="*/ 202 h 292"/>
                  <a:gd name="T8" fmla="*/ 0 w 285"/>
                  <a:gd name="T9" fmla="*/ 0 h 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5"/>
                  <a:gd name="T16" fmla="*/ 0 h 292"/>
                  <a:gd name="T17" fmla="*/ 285 w 285"/>
                  <a:gd name="T18" fmla="*/ 292 h 2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5" h="292">
                    <a:moveTo>
                      <a:pt x="0" y="0"/>
                    </a:moveTo>
                    <a:lnTo>
                      <a:pt x="0" y="292"/>
                    </a:lnTo>
                    <a:lnTo>
                      <a:pt x="285" y="216"/>
                    </a:lnTo>
                    <a:lnTo>
                      <a:pt x="72" y="20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8" name="Freeform 22"/>
              <p:cNvSpPr>
                <a:spLocks/>
              </p:cNvSpPr>
              <p:nvPr/>
            </p:nvSpPr>
            <p:spPr bwMode="auto">
              <a:xfrm>
                <a:off x="1863" y="5310"/>
                <a:ext cx="283" cy="327"/>
              </a:xfrm>
              <a:custGeom>
                <a:avLst/>
                <a:gdLst>
                  <a:gd name="T0" fmla="*/ 0 w 283"/>
                  <a:gd name="T1" fmla="*/ 76 h 326"/>
                  <a:gd name="T2" fmla="*/ 283 w 283"/>
                  <a:gd name="T3" fmla="*/ 0 h 326"/>
                  <a:gd name="T4" fmla="*/ 117 w 283"/>
                  <a:gd name="T5" fmla="*/ 126 h 326"/>
                  <a:gd name="T6" fmla="*/ 181 w 283"/>
                  <a:gd name="T7" fmla="*/ 326 h 326"/>
                  <a:gd name="T8" fmla="*/ 0 w 283"/>
                  <a:gd name="T9" fmla="*/ 76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3"/>
                  <a:gd name="T16" fmla="*/ 0 h 326"/>
                  <a:gd name="T17" fmla="*/ 283 w 283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3" h="326">
                    <a:moveTo>
                      <a:pt x="0" y="76"/>
                    </a:moveTo>
                    <a:lnTo>
                      <a:pt x="283" y="0"/>
                    </a:lnTo>
                    <a:lnTo>
                      <a:pt x="117" y="126"/>
                    </a:lnTo>
                    <a:lnTo>
                      <a:pt x="181" y="32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9" name="Freeform 23"/>
              <p:cNvSpPr>
                <a:spLocks/>
              </p:cNvSpPr>
              <p:nvPr/>
            </p:nvSpPr>
            <p:spPr bwMode="auto">
              <a:xfrm>
                <a:off x="1690" y="5386"/>
                <a:ext cx="355" cy="251"/>
              </a:xfrm>
              <a:custGeom>
                <a:avLst/>
                <a:gdLst>
                  <a:gd name="T0" fmla="*/ 0 w 354"/>
                  <a:gd name="T1" fmla="*/ 250 h 252"/>
                  <a:gd name="T2" fmla="*/ 173 w 354"/>
                  <a:gd name="T3" fmla="*/ 0 h 252"/>
                  <a:gd name="T4" fmla="*/ 354 w 354"/>
                  <a:gd name="T5" fmla="*/ 252 h 252"/>
                  <a:gd name="T6" fmla="*/ 172 w 354"/>
                  <a:gd name="T7" fmla="*/ 135 h 252"/>
                  <a:gd name="T8" fmla="*/ 0 w 354"/>
                  <a:gd name="T9" fmla="*/ 250 h 2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52"/>
                  <a:gd name="T17" fmla="*/ 354 w 354"/>
                  <a:gd name="T18" fmla="*/ 252 h 2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52">
                    <a:moveTo>
                      <a:pt x="0" y="250"/>
                    </a:moveTo>
                    <a:lnTo>
                      <a:pt x="173" y="0"/>
                    </a:lnTo>
                    <a:lnTo>
                      <a:pt x="354" y="252"/>
                    </a:lnTo>
                    <a:lnTo>
                      <a:pt x="172" y="135"/>
                    </a:lnTo>
                    <a:lnTo>
                      <a:pt x="0" y="250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20" name="Freeform 24"/>
              <p:cNvSpPr>
                <a:spLocks/>
              </p:cNvSpPr>
              <p:nvPr/>
            </p:nvSpPr>
            <p:spPr bwMode="auto">
              <a:xfrm>
                <a:off x="1574" y="5310"/>
                <a:ext cx="289" cy="327"/>
              </a:xfrm>
              <a:custGeom>
                <a:avLst/>
                <a:gdLst>
                  <a:gd name="T0" fmla="*/ 0 w 290"/>
                  <a:gd name="T1" fmla="*/ 0 h 325"/>
                  <a:gd name="T2" fmla="*/ 290 w 290"/>
                  <a:gd name="T3" fmla="*/ 75 h 325"/>
                  <a:gd name="T4" fmla="*/ 116 w 290"/>
                  <a:gd name="T5" fmla="*/ 325 h 325"/>
                  <a:gd name="T6" fmla="*/ 169 w 290"/>
                  <a:gd name="T7" fmla="*/ 124 h 325"/>
                  <a:gd name="T8" fmla="*/ 0 w 290"/>
                  <a:gd name="T9" fmla="*/ 0 h 3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0"/>
                  <a:gd name="T16" fmla="*/ 0 h 325"/>
                  <a:gd name="T17" fmla="*/ 290 w 290"/>
                  <a:gd name="T18" fmla="*/ 325 h 3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0" h="325">
                    <a:moveTo>
                      <a:pt x="0" y="0"/>
                    </a:moveTo>
                    <a:lnTo>
                      <a:pt x="290" y="75"/>
                    </a:lnTo>
                    <a:lnTo>
                      <a:pt x="116" y="325"/>
                    </a:lnTo>
                    <a:lnTo>
                      <a:pt x="169" y="1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21" name="Freeform 25"/>
              <p:cNvSpPr>
                <a:spLocks/>
              </p:cNvSpPr>
              <p:nvPr/>
            </p:nvSpPr>
            <p:spPr bwMode="auto">
              <a:xfrm>
                <a:off x="1577" y="5094"/>
                <a:ext cx="286" cy="292"/>
              </a:xfrm>
              <a:custGeom>
                <a:avLst/>
                <a:gdLst>
                  <a:gd name="T0" fmla="*/ 0 w 288"/>
                  <a:gd name="T1" fmla="*/ 217 h 292"/>
                  <a:gd name="T2" fmla="*/ 214 w 288"/>
                  <a:gd name="T3" fmla="*/ 203 h 292"/>
                  <a:gd name="T4" fmla="*/ 288 w 288"/>
                  <a:gd name="T5" fmla="*/ 0 h 292"/>
                  <a:gd name="T6" fmla="*/ 288 w 288"/>
                  <a:gd name="T7" fmla="*/ 292 h 292"/>
                  <a:gd name="T8" fmla="*/ 0 w 288"/>
                  <a:gd name="T9" fmla="*/ 217 h 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292"/>
                  <a:gd name="T17" fmla="*/ 288 w 288"/>
                  <a:gd name="T18" fmla="*/ 292 h 2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292">
                    <a:moveTo>
                      <a:pt x="0" y="217"/>
                    </a:moveTo>
                    <a:lnTo>
                      <a:pt x="214" y="203"/>
                    </a:lnTo>
                    <a:lnTo>
                      <a:pt x="288" y="0"/>
                    </a:lnTo>
                    <a:lnTo>
                      <a:pt x="288" y="292"/>
                    </a:lnTo>
                    <a:lnTo>
                      <a:pt x="0" y="217"/>
                    </a:lnTo>
                    <a:close/>
                  </a:path>
                </a:pathLst>
              </a:custGeom>
              <a:grpFill/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3435168" y="-26235"/>
            <a:ext cx="2324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B050"/>
                </a:solidFill>
                <a:latin typeface=" Arial"/>
              </a:rPr>
              <a:t>UNCLASSIFIED/FOUO</a:t>
            </a:r>
            <a:endParaRPr lang="en-US" sz="1600" i="1" dirty="0">
              <a:solidFill>
                <a:srgbClr val="00B050"/>
              </a:solidFill>
              <a:latin typeface=" 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36190" y="6596481"/>
            <a:ext cx="2060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UNCLASSIFIED/FOUO</a:t>
            </a:r>
            <a:endParaRPr lang="en-US" sz="14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Slide Number Placeholder 3"/>
          <p:cNvSpPr txBox="1">
            <a:spLocks/>
          </p:cNvSpPr>
          <p:nvPr/>
        </p:nvSpPr>
        <p:spPr>
          <a:xfrm>
            <a:off x="6705600" y="6568440"/>
            <a:ext cx="2133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 Arial"/>
                <a:cs typeface="+mn-cs"/>
              </a:rPr>
              <a:t>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 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13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0" y="743598"/>
            <a:ext cx="9136795" cy="5666930"/>
          </a:xfrm>
          <a:prstGeom prst="rightArrow">
            <a:avLst>
              <a:gd name="adj1" fmla="val 58138"/>
              <a:gd name="adj2" fmla="val 49535"/>
            </a:avLst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28" y="795214"/>
            <a:ext cx="2811294" cy="5852870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>
              <a:spcAft>
                <a:spcPts val="200"/>
              </a:spcAft>
              <a:tabLst>
                <a:tab pos="228600" algn="l"/>
              </a:tabLst>
            </a:pPr>
            <a:r>
              <a:rPr lang="en-US" sz="1100" b="1" u="sng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Army Warfighting Challenges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11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Develop Situational Understanding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Shape the Security Environment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Provide Security Force Assistance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Adapt the Institutional Army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Counter WMD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Conduct Homeland Operations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11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Conduct Space and Cyber Electromagnetic Operations and Maintain Communications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Enhance Training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Improve Soldier, Leader and Team Performance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Develop Agile and Adaptive 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Leaders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 startAt="11"/>
            </a:pPr>
            <a:r>
              <a:rPr lang="en-US" sz="1100" b="1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Conduct Air-Ground Reconnaissance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 startAt="11"/>
            </a:pPr>
            <a:r>
              <a:rPr lang="en-US" sz="1100" b="1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Conduct Joint Expeditionary Maneuver and Entry Operations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 startAt="11"/>
            </a:pPr>
            <a:r>
              <a:rPr lang="en-US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Conduct Wide Area Security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 startAt="11"/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Ensure Interoperability and Operate in JIM Environment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 startAt="11"/>
            </a:pPr>
            <a:r>
              <a:rPr lang="en-US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Conduct Joint Combined Arms Maneuver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 startAt="11"/>
            </a:pPr>
            <a:r>
              <a:rPr lang="en-US" sz="1100" b="1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Set the Theater, Sustain Operations, and Maintain Freedom of Movement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 startAt="11"/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Integrate Fires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 startAt="11"/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Deliver Fires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 startAt="11"/>
            </a:pPr>
            <a:r>
              <a:rPr lang="en-US" sz="1100" b="1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Exercise Mission Command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 startAt="11"/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Develop Capable 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Formations</a:t>
            </a:r>
            <a:endParaRPr lang="en-US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22767" y="0"/>
            <a:ext cx="8092036" cy="72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i="1" dirty="0" smtClean="0">
                <a:solidFill>
                  <a:prstClr val="black"/>
                </a:solidFill>
                <a:latin typeface=" Arial"/>
              </a:rPr>
              <a:t>Concepts to Capabilities – The Big 8</a:t>
            </a:r>
            <a:endParaRPr lang="en-US" sz="1200" b="1" i="1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32716" y="2467786"/>
            <a:ext cx="2321167" cy="345296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 Arial"/>
              </a:rPr>
              <a:t>Combat Vehicles</a:t>
            </a:r>
            <a:endParaRPr lang="en-US" sz="1600" b="1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22986" y="1056446"/>
            <a:ext cx="2321168" cy="345296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 Arial"/>
              </a:rPr>
              <a:t>Future Vertical Lift</a:t>
            </a:r>
            <a:endParaRPr lang="en-US" sz="1600" b="1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32715" y="1521190"/>
            <a:ext cx="2321168" cy="345296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 Arial"/>
              </a:rPr>
              <a:t>Advanced Protection</a:t>
            </a:r>
            <a:endParaRPr lang="en-US" sz="1600" b="1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32715" y="2940339"/>
            <a:ext cx="2321168" cy="551290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 Arial"/>
              </a:rPr>
              <a:t>Robotics / Autonomous Systems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732715" y="1972244"/>
            <a:ext cx="2321168" cy="345296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 Arial"/>
              </a:rPr>
              <a:t>Cross Domain Fires</a:t>
            </a:r>
            <a:endParaRPr lang="en-US" sz="1600" b="1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32716" y="3804635"/>
            <a:ext cx="2321168" cy="551290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 smtClean="0">
                <a:solidFill>
                  <a:prstClr val="black"/>
                </a:solidFill>
                <a:latin typeface=" Arial"/>
              </a:rPr>
              <a:t>Expeditionary Mission Command</a:t>
            </a:r>
            <a:endParaRPr lang="en-US" sz="1500" b="1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732715" y="4472782"/>
            <a:ext cx="2321168" cy="792655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 Arial"/>
              </a:rPr>
              <a:t>Cyber Electromagnetic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732716" y="5384822"/>
            <a:ext cx="2321168" cy="800565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 Arial"/>
              </a:rPr>
              <a:t>Soldier </a:t>
            </a:r>
            <a:r>
              <a:rPr lang="en-US" sz="1500" b="1" dirty="0" smtClean="0">
                <a:solidFill>
                  <a:prstClr val="black"/>
                </a:solidFill>
                <a:latin typeface=" Arial"/>
              </a:rPr>
              <a:t>/ Team </a:t>
            </a:r>
            <a:r>
              <a:rPr lang="en-US" sz="1500" b="1" dirty="0">
                <a:solidFill>
                  <a:prstClr val="black"/>
                </a:solidFill>
                <a:latin typeface=" Arial"/>
              </a:rPr>
              <a:t>Performance &amp; </a:t>
            </a:r>
            <a:r>
              <a:rPr lang="en-US" sz="1500" b="1" dirty="0" smtClean="0">
                <a:solidFill>
                  <a:prstClr val="black"/>
                </a:solidFill>
                <a:latin typeface=" Arial"/>
              </a:rPr>
              <a:t>Overmatch</a:t>
            </a:r>
            <a:endParaRPr lang="en-US" sz="1500" b="1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58200" y="6526649"/>
            <a:ext cx="533400" cy="2889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631" y="6439030"/>
            <a:ext cx="9138426" cy="43088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u="sng" dirty="0" smtClean="0">
                <a:solidFill>
                  <a:prstClr val="black"/>
                </a:solidFill>
                <a:latin typeface=" Arial"/>
              </a:rPr>
              <a:t>Incorporate Tech Imperatives</a:t>
            </a:r>
            <a:r>
              <a:rPr lang="en-US" sz="1100" b="1" dirty="0" smtClean="0">
                <a:solidFill>
                  <a:prstClr val="black"/>
                </a:solidFill>
                <a:latin typeface=" Arial"/>
              </a:rPr>
              <a:t>: </a:t>
            </a:r>
            <a:r>
              <a:rPr lang="en-US" sz="1100" i="1" dirty="0">
                <a:solidFill>
                  <a:prstClr val="black"/>
                </a:solidFill>
                <a:latin typeface=" Arial"/>
              </a:rPr>
              <a:t>grow adaptive Army </a:t>
            </a:r>
            <a:r>
              <a:rPr lang="en-US" sz="1100" i="1" dirty="0" smtClean="0">
                <a:solidFill>
                  <a:prstClr val="black"/>
                </a:solidFill>
                <a:latin typeface=" Arial"/>
              </a:rPr>
              <a:t>leaders; </a:t>
            </a:r>
            <a:r>
              <a:rPr lang="en-US" sz="1100" i="1" dirty="0">
                <a:solidFill>
                  <a:prstClr val="black"/>
                </a:solidFill>
                <a:latin typeface=" Arial"/>
              </a:rPr>
              <a:t>maximize demand reduction and improve </a:t>
            </a:r>
            <a:r>
              <a:rPr lang="en-US" sz="1100" i="1" dirty="0" smtClean="0">
                <a:solidFill>
                  <a:prstClr val="black"/>
                </a:solidFill>
                <a:latin typeface=" Arial"/>
              </a:rPr>
              <a:t>reliability; </a:t>
            </a:r>
            <a:r>
              <a:rPr lang="en-US" sz="1100" i="1" dirty="0">
                <a:solidFill>
                  <a:prstClr val="black"/>
                </a:solidFill>
                <a:latin typeface=" Arial"/>
              </a:rPr>
              <a:t>maintain </a:t>
            </a:r>
            <a:r>
              <a:rPr lang="en-US" sz="1100" i="1" dirty="0" smtClean="0">
                <a:solidFill>
                  <a:prstClr val="black"/>
                </a:solidFill>
                <a:latin typeface=" Arial"/>
              </a:rPr>
              <a:t>overmatch; </a:t>
            </a:r>
            <a:r>
              <a:rPr lang="en-US" sz="1100" i="1" dirty="0">
                <a:solidFill>
                  <a:prstClr val="black"/>
                </a:solidFill>
                <a:latin typeface=" Arial"/>
              </a:rPr>
              <a:t>conduct expeditionary </a:t>
            </a:r>
            <a:r>
              <a:rPr lang="en-US" sz="1100" i="1" dirty="0" smtClean="0">
                <a:solidFill>
                  <a:prstClr val="black"/>
                </a:solidFill>
                <a:latin typeface=" Arial"/>
              </a:rPr>
              <a:t>maneuver; </a:t>
            </a:r>
            <a:r>
              <a:rPr lang="en-US" sz="1100" i="1" dirty="0">
                <a:solidFill>
                  <a:prstClr val="black"/>
                </a:solidFill>
                <a:latin typeface=" Arial"/>
              </a:rPr>
              <a:t>continuously upgrade, protect and simplify the </a:t>
            </a:r>
            <a:r>
              <a:rPr lang="en-US" sz="1100" i="1" dirty="0" smtClean="0">
                <a:solidFill>
                  <a:prstClr val="black"/>
                </a:solidFill>
                <a:latin typeface=" Arial"/>
              </a:rPr>
              <a:t>network; medical science, develop situational understanding</a:t>
            </a:r>
            <a:endParaRPr lang="en-US" sz="1100" i="1" dirty="0">
              <a:solidFill>
                <a:prstClr val="black"/>
              </a:solidFill>
              <a:latin typeface=" 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634" y="933573"/>
            <a:ext cx="3930149" cy="540869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707397" y="6572944"/>
            <a:ext cx="43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9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632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5AE07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DFD3AA"/>
        </a:accent5>
        <a:accent6>
          <a:srgbClr val="B9B95C"/>
        </a:accent6>
        <a:hlink>
          <a:srgbClr val="C0B70C"/>
        </a:hlink>
        <a:folHlink>
          <a:srgbClr val="C5AE0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5AE07"/>
        </a:accent1>
        <a:accent2>
          <a:srgbClr val="C5AE07"/>
        </a:accent2>
        <a:accent3>
          <a:srgbClr val="FFFFFF"/>
        </a:accent3>
        <a:accent4>
          <a:srgbClr val="000000"/>
        </a:accent4>
        <a:accent5>
          <a:srgbClr val="DFD3AA"/>
        </a:accent5>
        <a:accent6>
          <a:srgbClr val="B29D06"/>
        </a:accent6>
        <a:hlink>
          <a:srgbClr val="C0B70C"/>
        </a:hlink>
        <a:folHlink>
          <a:srgbClr val="C5AE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Level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5AE07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DFD3AA"/>
        </a:accent5>
        <a:accent6>
          <a:srgbClr val="B9B95C"/>
        </a:accent6>
        <a:hlink>
          <a:srgbClr val="C0B70C"/>
        </a:hlink>
        <a:folHlink>
          <a:srgbClr val="C5AE0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5AE07"/>
        </a:accent1>
        <a:accent2>
          <a:srgbClr val="C5AE07"/>
        </a:accent2>
        <a:accent3>
          <a:srgbClr val="FFFFFF"/>
        </a:accent3>
        <a:accent4>
          <a:srgbClr val="000000"/>
        </a:accent4>
        <a:accent5>
          <a:srgbClr val="DFD3AA"/>
        </a:accent5>
        <a:accent6>
          <a:srgbClr val="B29D06"/>
        </a:accent6>
        <a:hlink>
          <a:srgbClr val="C0B70C"/>
        </a:hlink>
        <a:folHlink>
          <a:srgbClr val="C5AE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Level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5AE07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DFD3AA"/>
        </a:accent5>
        <a:accent6>
          <a:srgbClr val="B9B95C"/>
        </a:accent6>
        <a:hlink>
          <a:srgbClr val="C0B70C"/>
        </a:hlink>
        <a:folHlink>
          <a:srgbClr val="C5AE0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5AE07"/>
        </a:accent1>
        <a:accent2>
          <a:srgbClr val="C5AE07"/>
        </a:accent2>
        <a:accent3>
          <a:srgbClr val="FFFFFF"/>
        </a:accent3>
        <a:accent4>
          <a:srgbClr val="000000"/>
        </a:accent4>
        <a:accent5>
          <a:srgbClr val="DFD3AA"/>
        </a:accent5>
        <a:accent6>
          <a:srgbClr val="B29D06"/>
        </a:accent6>
        <a:hlink>
          <a:srgbClr val="C0B70C"/>
        </a:hlink>
        <a:folHlink>
          <a:srgbClr val="C5AE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Level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5AE07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DFD3AA"/>
        </a:accent5>
        <a:accent6>
          <a:srgbClr val="B9B95C"/>
        </a:accent6>
        <a:hlink>
          <a:srgbClr val="C0B70C"/>
        </a:hlink>
        <a:folHlink>
          <a:srgbClr val="C5AE0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5AE07"/>
        </a:accent1>
        <a:accent2>
          <a:srgbClr val="C5AE07"/>
        </a:accent2>
        <a:accent3>
          <a:srgbClr val="FFFFFF"/>
        </a:accent3>
        <a:accent4>
          <a:srgbClr val="000000"/>
        </a:accent4>
        <a:accent5>
          <a:srgbClr val="DFD3AA"/>
        </a:accent5>
        <a:accent6>
          <a:srgbClr val="B29D06"/>
        </a:accent6>
        <a:hlink>
          <a:srgbClr val="C0B70C"/>
        </a:hlink>
        <a:folHlink>
          <a:srgbClr val="C5AE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G-3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Level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5AE07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DFD3AA"/>
        </a:accent5>
        <a:accent6>
          <a:srgbClr val="B9B95C"/>
        </a:accent6>
        <a:hlink>
          <a:srgbClr val="C0B70C"/>
        </a:hlink>
        <a:folHlink>
          <a:srgbClr val="C5AE0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5AE07"/>
        </a:accent1>
        <a:accent2>
          <a:srgbClr val="C5AE07"/>
        </a:accent2>
        <a:accent3>
          <a:srgbClr val="FFFFFF"/>
        </a:accent3>
        <a:accent4>
          <a:srgbClr val="000000"/>
        </a:accent4>
        <a:accent5>
          <a:srgbClr val="DFD3AA"/>
        </a:accent5>
        <a:accent6>
          <a:srgbClr val="B29D06"/>
        </a:accent6>
        <a:hlink>
          <a:srgbClr val="C0B70C"/>
        </a:hlink>
        <a:folHlink>
          <a:srgbClr val="C5AE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Level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5AE07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DFD3AA"/>
        </a:accent5>
        <a:accent6>
          <a:srgbClr val="B9B95C"/>
        </a:accent6>
        <a:hlink>
          <a:srgbClr val="C0B70C"/>
        </a:hlink>
        <a:folHlink>
          <a:srgbClr val="C5AE0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5AE07"/>
        </a:accent1>
        <a:accent2>
          <a:srgbClr val="C5AE07"/>
        </a:accent2>
        <a:accent3>
          <a:srgbClr val="FFFFFF"/>
        </a:accent3>
        <a:accent4>
          <a:srgbClr val="000000"/>
        </a:accent4>
        <a:accent5>
          <a:srgbClr val="DFD3AA"/>
        </a:accent5>
        <a:accent6>
          <a:srgbClr val="B29D06"/>
        </a:accent6>
        <a:hlink>
          <a:srgbClr val="C0B70C"/>
        </a:hlink>
        <a:folHlink>
          <a:srgbClr val="C5AE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Level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5AE07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DFD3AA"/>
        </a:accent5>
        <a:accent6>
          <a:srgbClr val="B9B95C"/>
        </a:accent6>
        <a:hlink>
          <a:srgbClr val="C0B70C"/>
        </a:hlink>
        <a:folHlink>
          <a:srgbClr val="C5AE0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5AE07"/>
        </a:accent1>
        <a:accent2>
          <a:srgbClr val="C5AE07"/>
        </a:accent2>
        <a:accent3>
          <a:srgbClr val="FFFFFF"/>
        </a:accent3>
        <a:accent4>
          <a:srgbClr val="000000"/>
        </a:accent4>
        <a:accent5>
          <a:srgbClr val="DFD3AA"/>
        </a:accent5>
        <a:accent6>
          <a:srgbClr val="B29D06"/>
        </a:accent6>
        <a:hlink>
          <a:srgbClr val="C0B70C"/>
        </a:hlink>
        <a:folHlink>
          <a:srgbClr val="C5AE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501</Words>
  <Application>Microsoft Office PowerPoint</Application>
  <PresentationFormat>On-screen Show (4:3)</PresentationFormat>
  <Paragraphs>137</Paragraphs>
  <Slides>6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6</vt:i4>
      </vt:variant>
    </vt:vector>
  </HeadingPairs>
  <TitlesOfParts>
    <vt:vector size="29" baseType="lpstr">
      <vt:lpstr> Arial</vt:lpstr>
      <vt:lpstr>Agency FB</vt:lpstr>
      <vt:lpstr>Arial</vt:lpstr>
      <vt:lpstr>Arial Black</vt:lpstr>
      <vt:lpstr>Calibri</vt:lpstr>
      <vt:lpstr>Copperplate Gothic Bold</vt:lpstr>
      <vt:lpstr>Garamond</vt:lpstr>
      <vt:lpstr>Times New Roman</vt:lpstr>
      <vt:lpstr>Verdana</vt:lpstr>
      <vt:lpstr>Wingdings</vt:lpstr>
      <vt:lpstr>Level</vt:lpstr>
      <vt:lpstr>Custom Design</vt:lpstr>
      <vt:lpstr>1_Custom Design</vt:lpstr>
      <vt:lpstr>1_G-3</vt:lpstr>
      <vt:lpstr>2_Custom Design</vt:lpstr>
      <vt:lpstr>1_Level</vt:lpstr>
      <vt:lpstr>2_Level</vt:lpstr>
      <vt:lpstr>3_Level</vt:lpstr>
      <vt:lpstr>3_Custom Design</vt:lpstr>
      <vt:lpstr>4_Level</vt:lpstr>
      <vt:lpstr>5_Level</vt:lpstr>
      <vt:lpstr>6_Level</vt:lpstr>
      <vt:lpstr>2_Office Theme</vt:lpstr>
      <vt:lpstr>Fires Center of Excellence Conference</vt:lpstr>
      <vt:lpstr> Our Army Today...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2011-10-13T15:36:17Z</dcterms:created>
  <dcterms:modified xsi:type="dcterms:W3CDTF">2016-05-06T17:11:00Z</dcterms:modified>
</cp:coreProperties>
</file>