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0033CC"/>
    <a:srgbClr val="FF6600"/>
    <a:srgbClr val="003300"/>
    <a:srgbClr val="CBB33D"/>
    <a:srgbClr val="B0B0B0"/>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40" autoAdjust="0"/>
  </p:normalViewPr>
  <p:slideViewPr>
    <p:cSldViewPr>
      <p:cViewPr>
        <p:scale>
          <a:sx n="100" d="100"/>
          <a:sy n="100" d="100"/>
        </p:scale>
        <p:origin x="-1956" y="-354"/>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04"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DE7CD9-82FF-40A1-A6A4-C0AF2D683ED9}" type="datetimeFigureOut">
              <a:rPr lang="en-US" smtClean="0"/>
              <a:pPr/>
              <a:t>9/17/2013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2E2A8D-8EB0-4D89-ACF2-04B436F1BF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 y="58738"/>
            <a:ext cx="6427788" cy="4821237"/>
          </a:xfrm>
        </p:spPr>
      </p:sp>
      <p:sp>
        <p:nvSpPr>
          <p:cNvPr id="3" name="Notes Placeholder 2"/>
          <p:cNvSpPr>
            <a:spLocks noGrp="1"/>
          </p:cNvSpPr>
          <p:nvPr>
            <p:ph type="body" idx="1"/>
          </p:nvPr>
        </p:nvSpPr>
        <p:spPr>
          <a:xfrm>
            <a:off x="233680" y="4958080"/>
            <a:ext cx="6620933" cy="4183380"/>
          </a:xfrm>
        </p:spPr>
        <p:txBody>
          <a:bodyPr>
            <a:normAutofit lnSpcReduction="10000"/>
          </a:bodyPr>
          <a:lstStyle/>
          <a:p>
            <a:pPr>
              <a:buFont typeface="Arial" pitchFamily="34" charset="0"/>
              <a:buChar char="•"/>
            </a:pPr>
            <a:r>
              <a:rPr lang="en-US" b="1" dirty="0" smtClean="0">
                <a:solidFill>
                  <a:schemeClr val="tx1"/>
                </a:solidFill>
              </a:rPr>
              <a:t> ARCIC directed SFDF ICDT – NOV 2010</a:t>
            </a:r>
          </a:p>
          <a:p>
            <a:pPr>
              <a:buFont typeface="Arial" pitchFamily="34" charset="0"/>
              <a:buNone/>
            </a:pPr>
            <a:endParaRPr lang="en-US" b="1" dirty="0" smtClean="0">
              <a:solidFill>
                <a:schemeClr val="tx1"/>
              </a:solidFill>
            </a:endParaRPr>
          </a:p>
          <a:p>
            <a:pPr defTabSz="931774">
              <a:buFont typeface="Arial" pitchFamily="34" charset="0"/>
              <a:buChar char="•"/>
              <a:defRPr/>
            </a:pPr>
            <a:r>
              <a:rPr lang="en-US" b="1" baseline="0" dirty="0" smtClean="0">
                <a:solidFill>
                  <a:schemeClr val="tx1"/>
                </a:solidFill>
              </a:rPr>
              <a:t> </a:t>
            </a:r>
            <a:r>
              <a:rPr lang="en-US" b="1" u="sng" baseline="0" dirty="0" smtClean="0">
                <a:solidFill>
                  <a:schemeClr val="tx1"/>
                </a:solidFill>
              </a:rPr>
              <a:t>SFDF Purpose</a:t>
            </a:r>
            <a:r>
              <a:rPr lang="en-US" b="1" baseline="0" dirty="0" smtClean="0">
                <a:solidFill>
                  <a:schemeClr val="tx1"/>
                </a:solidFill>
              </a:rPr>
              <a:t>: </a:t>
            </a:r>
            <a:r>
              <a:rPr lang="en-US" dirty="0" smtClean="0"/>
              <a:t>The Army is undergoing a bottom-up approach to organize requirements and capabilities that will thoroughly </a:t>
            </a:r>
            <a:r>
              <a:rPr lang="en-US" b="1" dirty="0" smtClean="0"/>
              <a:t>enable and improve squad overmatch </a:t>
            </a:r>
            <a:r>
              <a:rPr lang="en-US" dirty="0" smtClean="0"/>
              <a:t>on the current and future battlefields. Achieving overmatch will be accomplished through integration of multiple-stake holders to synergize current and future activities, and in the establishing and maintaining of a centralized data repository to share relevant information to determine Measures of Formation Effectiveness (MFE). MFE’s allow the Army to measure the impact of Doctrine, Training, Material, Leadership, Personnel and Facilities (DOTMLPF) capability solutions in order to make justifiable resource decisions.</a:t>
            </a:r>
          </a:p>
          <a:p>
            <a:pPr defTabSz="931774">
              <a:buFont typeface="Arial" pitchFamily="34" charset="0"/>
              <a:buChar char="•"/>
              <a:defRPr/>
            </a:pPr>
            <a:endParaRPr lang="en-US" b="1" baseline="0" dirty="0" smtClean="0">
              <a:solidFill>
                <a:schemeClr val="tx1"/>
              </a:solidFill>
            </a:endParaRPr>
          </a:p>
          <a:p>
            <a:pPr defTabSz="931774">
              <a:buFont typeface="Arial" pitchFamily="34" charset="0"/>
              <a:buChar char="•"/>
              <a:defRPr/>
            </a:pPr>
            <a:r>
              <a:rPr lang="en-US" b="1" baseline="0" dirty="0" smtClean="0">
                <a:solidFill>
                  <a:schemeClr val="tx1"/>
                </a:solidFill>
              </a:rPr>
              <a:t> </a:t>
            </a:r>
            <a:r>
              <a:rPr lang="en-US" b="1" u="sng" baseline="0" dirty="0" smtClean="0">
                <a:solidFill>
                  <a:schemeClr val="tx1"/>
                </a:solidFill>
              </a:rPr>
              <a:t>Overmatch</a:t>
            </a:r>
            <a:r>
              <a:rPr lang="en-US" b="1" baseline="0" dirty="0" smtClean="0">
                <a:solidFill>
                  <a:schemeClr val="tx1"/>
                </a:solidFill>
              </a:rPr>
              <a:t>: </a:t>
            </a:r>
            <a:r>
              <a:rPr lang="en-US" dirty="0" smtClean="0"/>
              <a:t>The ability to successfully execute critical tasks against projected threat forces in all operational environments concluding with decisive operations that drive the adversary to culmination and achieving the operational objective while retaining the capability to continue with subsequent missions… Source: Derived from TRADOC PAM 525-3-6.1, The US Army Concept for the Future Squad, 16 April 2013. </a:t>
            </a:r>
            <a:endParaRPr lang="en-US" b="1" dirty="0" smtClean="0"/>
          </a:p>
          <a:p>
            <a:pPr>
              <a:buFont typeface="Arial" pitchFamily="34" charset="0"/>
              <a:buChar char="•"/>
            </a:pPr>
            <a:endParaRPr lang="en-US" b="1" dirty="0" smtClean="0">
              <a:solidFill>
                <a:schemeClr val="tx1"/>
              </a:solidFill>
            </a:endParaRPr>
          </a:p>
          <a:p>
            <a:pPr defTabSz="931774">
              <a:buFont typeface="Arial" pitchFamily="34" charset="0"/>
              <a:buChar char="•"/>
            </a:pPr>
            <a:r>
              <a:rPr lang="en-US" dirty="0" smtClean="0"/>
              <a:t> </a:t>
            </a:r>
            <a:r>
              <a:rPr lang="en-US" b="1" u="sng" dirty="0" smtClean="0"/>
              <a:t>Solution Areas</a:t>
            </a:r>
            <a:r>
              <a:rPr lang="en-US" b="1" dirty="0" smtClean="0"/>
              <a:t>: War Fighting Functions – </a:t>
            </a:r>
            <a:r>
              <a:rPr lang="en-US" dirty="0" smtClean="0"/>
              <a:t>Critical solutions are lightening and sharing the Soldiers load, integrating multiple capabilities into one lightweight system, improving reconnaissance and enhancing weapon / lethality capabilities.  Numerous solutions emerged from the lethality arena, to include increased range, and terminal performance on a host of weapon systems.</a:t>
            </a:r>
          </a:p>
          <a:p>
            <a:pPr defTabSz="931774">
              <a:buFont typeface="Arial" pitchFamily="34" charset="0"/>
              <a:buChar char="•"/>
            </a:pPr>
            <a:endParaRPr lang="en-US" dirty="0" smtClean="0"/>
          </a:p>
          <a:p>
            <a:pPr defTabSz="931774">
              <a:buFont typeface="Arial" pitchFamily="34" charset="0"/>
              <a:buChar char="•"/>
              <a:defRPr/>
            </a:pPr>
            <a:r>
              <a:rPr lang="en-US" b="1" baseline="0" dirty="0" smtClean="0">
                <a:solidFill>
                  <a:schemeClr val="tx1"/>
                </a:solidFill>
              </a:rPr>
              <a:t> </a:t>
            </a:r>
            <a:r>
              <a:rPr lang="en-US" b="1" u="sng" baseline="0" dirty="0" smtClean="0">
                <a:solidFill>
                  <a:schemeClr val="tx1"/>
                </a:solidFill>
              </a:rPr>
              <a:t>SFDF Fire Team Leads</a:t>
            </a:r>
            <a:r>
              <a:rPr lang="en-US" b="1" baseline="0" dirty="0" smtClean="0">
                <a:solidFill>
                  <a:schemeClr val="tx1"/>
                </a:solidFill>
              </a:rPr>
              <a:t>: </a:t>
            </a:r>
            <a:r>
              <a:rPr lang="en-US" b="0" baseline="0" dirty="0" smtClean="0">
                <a:solidFill>
                  <a:schemeClr val="tx1"/>
                </a:solidFill>
              </a:rPr>
              <a:t>COL level representation for Training; Leader Development; Materiel; and Measures of Effectiveness (MOE) (the </a:t>
            </a:r>
            <a:r>
              <a:rPr lang="en-US" b="0" baseline="0" dirty="0" err="1" smtClean="0">
                <a:solidFill>
                  <a:schemeClr val="tx1"/>
                </a:solidFill>
              </a:rPr>
              <a:t>MCoE</a:t>
            </a:r>
            <a:r>
              <a:rPr lang="en-US" b="0" baseline="0" dirty="0" smtClean="0">
                <a:solidFill>
                  <a:schemeClr val="tx1"/>
                </a:solidFill>
              </a:rPr>
              <a:t> Maneuver Battle Lab (MBL)). The USAIS Deputy Commandant provides oversight on SFDF, and the SFDF ICDT Chairman is COL Barnett.</a:t>
            </a:r>
          </a:p>
          <a:p>
            <a:pPr defTabSz="931774">
              <a:buFont typeface="Arial" pitchFamily="34" charset="0"/>
              <a:buChar char="•"/>
              <a:defRPr/>
            </a:pPr>
            <a:endParaRPr lang="en-US" b="0" baseline="0" dirty="0" smtClean="0">
              <a:solidFill>
                <a:schemeClr val="tx1"/>
              </a:solidFill>
            </a:endParaRPr>
          </a:p>
          <a:p>
            <a:pPr defTabSz="931774">
              <a:buFont typeface="Arial" pitchFamily="34" charset="0"/>
              <a:buChar char="•"/>
              <a:defRPr/>
            </a:pPr>
            <a:r>
              <a:rPr lang="en-US" b="1" dirty="0" smtClean="0"/>
              <a:t>IBCT and Squad Gap</a:t>
            </a:r>
            <a:r>
              <a:rPr lang="en-US" b="1" baseline="0" dirty="0" smtClean="0"/>
              <a:t>s are cross walked.</a:t>
            </a:r>
          </a:p>
          <a:p>
            <a:pPr defTabSz="931774">
              <a:buFont typeface="Arial" pitchFamily="34" charset="0"/>
              <a:buChar char="•"/>
              <a:defRPr/>
            </a:pPr>
            <a:endParaRPr lang="en-US" b="1" baseline="0" dirty="0" smtClean="0"/>
          </a:p>
          <a:p>
            <a:pPr defTabSz="931774">
              <a:buFont typeface="Arial" pitchFamily="34" charset="0"/>
              <a:buChar char="•"/>
              <a:defRPr/>
            </a:pPr>
            <a:r>
              <a:rPr lang="en-US" b="1" baseline="0" dirty="0" smtClean="0"/>
              <a:t> METL derived from Army Training Network (ATN) </a:t>
            </a:r>
            <a:r>
              <a:rPr lang="en-US" b="0" baseline="0" dirty="0" smtClean="0"/>
              <a:t>https://atn.army.mil/fso/default.aspx</a:t>
            </a:r>
          </a:p>
          <a:p>
            <a:pPr defTabSz="931774">
              <a:buFont typeface="Arial" pitchFamily="34" charset="0"/>
              <a:buChar char="•"/>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 </a:t>
            </a:r>
            <a:r>
              <a:rPr lang="en-US" b="1" dirty="0" smtClean="0"/>
              <a:t>STAKE HOLDER INTEGRATION: </a:t>
            </a:r>
            <a:r>
              <a:rPr lang="en-US" dirty="0" err="1" smtClean="0"/>
              <a:t>CoE</a:t>
            </a:r>
            <a:r>
              <a:rPr lang="en-US" dirty="0" smtClean="0"/>
              <a:t>; Army G3/5/7; CERDEC; CSM’s Army wide; </a:t>
            </a:r>
            <a:r>
              <a:rPr lang="en-US" dirty="0" err="1" smtClean="0"/>
              <a:t>MCoE</a:t>
            </a:r>
            <a:r>
              <a:rPr lang="en-US" dirty="0" smtClean="0"/>
              <a:t> G8; FORSCOM; RDECOM; PEO Soldier; TRADOC TCM’s’; DARPA; MANPRINT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a:buFont typeface="Arial" pitchFamily="34" charset="0"/>
              <a:buChar char="•"/>
            </a:pPr>
            <a:r>
              <a:rPr lang="en-US" b="1" dirty="0" smtClean="0"/>
              <a:t> 11 Priority Missions from the 2013 Army Strategic Planning Guidance</a:t>
            </a:r>
          </a:p>
          <a:p>
            <a:pPr marL="685800" lvl="1" indent="-228600">
              <a:buFont typeface="+mj-lt"/>
              <a:buAutoNum type="arabicPeriod"/>
            </a:pPr>
            <a:r>
              <a:rPr lang="en-US" sz="1200" kern="1200" dirty="0" smtClean="0">
                <a:solidFill>
                  <a:schemeClr val="tx1"/>
                </a:solidFill>
                <a:latin typeface="+mn-lt"/>
                <a:ea typeface="+mn-ea"/>
                <a:cs typeface="+mn-cs"/>
              </a:rPr>
              <a:t>Counterterrorism and Irregular Warfare</a:t>
            </a:r>
          </a:p>
          <a:p>
            <a:pPr marL="685800" lvl="1" indent="-228600">
              <a:buFont typeface="+mj-lt"/>
              <a:buAutoNum type="arabicPeriod"/>
            </a:pPr>
            <a:r>
              <a:rPr lang="en-US" sz="1200" kern="1200" dirty="0" smtClean="0">
                <a:solidFill>
                  <a:schemeClr val="tx1"/>
                </a:solidFill>
                <a:latin typeface="+mn-lt"/>
                <a:ea typeface="+mn-ea"/>
                <a:cs typeface="+mn-cs"/>
              </a:rPr>
              <a:t>Deter and Defeat Aggression</a:t>
            </a:r>
          </a:p>
          <a:p>
            <a:pPr marL="685800" lvl="1" indent="-228600">
              <a:buFont typeface="+mj-lt"/>
              <a:buAutoNum type="arabicPeriod"/>
            </a:pPr>
            <a:r>
              <a:rPr lang="en-US" sz="1200" kern="1200" dirty="0" smtClean="0">
                <a:solidFill>
                  <a:schemeClr val="tx1"/>
                </a:solidFill>
                <a:latin typeface="+mn-lt"/>
                <a:ea typeface="+mn-ea"/>
                <a:cs typeface="+mn-cs"/>
              </a:rPr>
              <a:t>Counter Weapons of Mass Destruction</a:t>
            </a:r>
          </a:p>
          <a:p>
            <a:pPr marL="685800" lvl="1" indent="-228600">
              <a:buFont typeface="+mj-lt"/>
              <a:buAutoNum type="arabicPeriod"/>
            </a:pPr>
            <a:r>
              <a:rPr lang="en-US" sz="1200" kern="1200" dirty="0" smtClean="0">
                <a:solidFill>
                  <a:schemeClr val="tx1"/>
                </a:solidFill>
                <a:latin typeface="+mn-lt"/>
                <a:ea typeface="+mn-ea"/>
                <a:cs typeface="+mn-cs"/>
              </a:rPr>
              <a:t>Defend the Homeland and Provide Support to Civil Authorities</a:t>
            </a:r>
          </a:p>
          <a:p>
            <a:pPr marL="685800" lvl="1" indent="-228600">
              <a:buFont typeface="+mj-lt"/>
              <a:buAutoNum type="arabicPeriod"/>
            </a:pPr>
            <a:r>
              <a:rPr lang="en-US" sz="1200" kern="1200" dirty="0" smtClean="0">
                <a:solidFill>
                  <a:schemeClr val="tx1"/>
                </a:solidFill>
                <a:latin typeface="+mn-lt"/>
                <a:ea typeface="+mn-ea"/>
                <a:cs typeface="+mn-cs"/>
              </a:rPr>
              <a:t>Project Power despite Anti-Access/Area Denial Challenges</a:t>
            </a:r>
          </a:p>
          <a:p>
            <a:pPr marL="685800" lvl="1" indent="-228600">
              <a:buFont typeface="+mj-lt"/>
              <a:buAutoNum type="arabicPeriod"/>
            </a:pPr>
            <a:r>
              <a:rPr lang="en-US" sz="1200" kern="1200" dirty="0" smtClean="0">
                <a:solidFill>
                  <a:schemeClr val="tx1"/>
                </a:solidFill>
                <a:latin typeface="+mn-lt"/>
                <a:ea typeface="+mn-ea"/>
                <a:cs typeface="+mn-cs"/>
              </a:rPr>
              <a:t>Operate Effectively in Cyberspace</a:t>
            </a:r>
          </a:p>
          <a:p>
            <a:pPr marL="685800" lvl="1" indent="-228600">
              <a:buFont typeface="+mj-lt"/>
              <a:buAutoNum type="arabicPeriod"/>
            </a:pPr>
            <a:r>
              <a:rPr lang="en-US" sz="1200" kern="1200" dirty="0" smtClean="0">
                <a:solidFill>
                  <a:schemeClr val="tx1"/>
                </a:solidFill>
                <a:latin typeface="+mn-lt"/>
                <a:ea typeface="+mn-ea"/>
                <a:cs typeface="+mn-cs"/>
              </a:rPr>
              <a:t>Operate Effectively in Space</a:t>
            </a:r>
          </a:p>
          <a:p>
            <a:pPr marL="685800" lvl="1" indent="-228600">
              <a:buFont typeface="+mj-lt"/>
              <a:buAutoNum type="arabicPeriod"/>
            </a:pPr>
            <a:r>
              <a:rPr lang="en-US" sz="1200" kern="1200" dirty="0" smtClean="0">
                <a:solidFill>
                  <a:schemeClr val="tx1"/>
                </a:solidFill>
                <a:latin typeface="+mn-lt"/>
                <a:ea typeface="+mn-ea"/>
                <a:cs typeface="+mn-cs"/>
              </a:rPr>
              <a:t>Maintain a Safe, Secure and Effective Nuclear Deterrent</a:t>
            </a:r>
          </a:p>
          <a:p>
            <a:pPr marL="685800" lvl="1" indent="-228600">
              <a:buFont typeface="+mj-lt"/>
              <a:buAutoNum type="arabicPeriod"/>
            </a:pPr>
            <a:r>
              <a:rPr lang="en-US" sz="1200" kern="1200" dirty="0" smtClean="0">
                <a:solidFill>
                  <a:schemeClr val="tx1"/>
                </a:solidFill>
                <a:latin typeface="+mn-lt"/>
                <a:ea typeface="+mn-ea"/>
                <a:cs typeface="+mn-cs"/>
              </a:rPr>
              <a:t>Provide a Stabilizing Presence</a:t>
            </a:r>
          </a:p>
          <a:p>
            <a:pPr marL="685800" lvl="1" indent="-228600">
              <a:buFont typeface="+mj-lt"/>
              <a:buAutoNum type="arabicPeriod"/>
            </a:pPr>
            <a:r>
              <a:rPr lang="en-US" sz="1200" kern="1200" dirty="0" smtClean="0">
                <a:solidFill>
                  <a:schemeClr val="tx1"/>
                </a:solidFill>
                <a:latin typeface="+mn-lt"/>
                <a:ea typeface="+mn-ea"/>
                <a:cs typeface="+mn-cs"/>
              </a:rPr>
              <a:t>Conduct Stability and Counterinsurgency Operations</a:t>
            </a:r>
          </a:p>
          <a:p>
            <a:pPr marL="685800" lvl="1" indent="-228600">
              <a:buFont typeface="+mj-lt"/>
              <a:buAutoNum type="arabicPeriod"/>
            </a:pPr>
            <a:r>
              <a:rPr lang="en-US" sz="1200" kern="1200" dirty="0" smtClean="0">
                <a:solidFill>
                  <a:schemeClr val="tx1"/>
                </a:solidFill>
                <a:latin typeface="+mn-lt"/>
                <a:ea typeface="+mn-ea"/>
                <a:cs typeface="+mn-cs"/>
              </a:rPr>
              <a:t>Conduct Humanitarian Assistance, Disaster Relief and other Operations</a:t>
            </a:r>
          </a:p>
          <a:p>
            <a:pPr>
              <a:buFont typeface="Arial" pitchFamily="34" charset="0"/>
              <a:buChar char="•"/>
            </a:pPr>
            <a:endParaRPr lang="en-US" b="1" dirty="0" smtClean="0"/>
          </a:p>
          <a:p>
            <a:endParaRPr lang="en-US" dirty="0"/>
          </a:p>
        </p:txBody>
      </p:sp>
      <p:sp>
        <p:nvSpPr>
          <p:cNvPr id="4" name="Slide Number Placeholder 3"/>
          <p:cNvSpPr>
            <a:spLocks noGrp="1"/>
          </p:cNvSpPr>
          <p:nvPr>
            <p:ph type="sldNum" sz="quarter" idx="10"/>
          </p:nvPr>
        </p:nvSpPr>
        <p:spPr/>
        <p:txBody>
          <a:bodyPr/>
          <a:lstStyle/>
          <a:p>
            <a:fld id="{AD2E2A8D-8EB0-4D89-ACF2-04B436F1BFA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6F5BED-FC3E-408E-BB98-98E9C5D0EF7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CBA6-01BD-47FC-A2A1-6AD8DA1A15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F5BED-FC3E-408E-BB98-98E9C5D0EF7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CBA6-01BD-47FC-A2A1-6AD8DA1A15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F5BED-FC3E-408E-BB98-98E9C5D0EF7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CBA6-01BD-47FC-A2A1-6AD8DA1A15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9144000" cy="791425"/>
          </a:xfrm>
          <a:prstGeom prst="rect">
            <a:avLst/>
          </a:prstGeom>
        </p:spPr>
        <p:txBody>
          <a:bodyPr>
            <a:noAutofit/>
          </a:bodyPr>
          <a:lstStyle>
            <a:lvl1pPr>
              <a:defRPr sz="2600">
                <a:latin typeface="Arial Black" pitchFamily="34" charset="0"/>
              </a:defRPr>
            </a:lvl1pPr>
          </a:lstStyle>
          <a:p>
            <a:r>
              <a:rPr lang="en-US" dirty="0" smtClean="0"/>
              <a:t>Click to edit Master title style</a:t>
            </a:r>
            <a:endParaRPr lang="en-US" dirty="0"/>
          </a:p>
        </p:txBody>
      </p:sp>
      <p:sp>
        <p:nvSpPr>
          <p:cNvPr id="7" name="Slide Number Placeholder 6"/>
          <p:cNvSpPr>
            <a:spLocks noGrp="1"/>
          </p:cNvSpPr>
          <p:nvPr>
            <p:ph type="sldNum" sz="quarter" idx="10"/>
          </p:nvPr>
        </p:nvSpPr>
        <p:spPr>
          <a:xfrm>
            <a:off x="7010400" y="6629400"/>
            <a:ext cx="2133600" cy="228600"/>
          </a:xfrm>
        </p:spPr>
        <p:txBody>
          <a:bodyPr/>
          <a:lstStyle/>
          <a:p>
            <a:pPr>
              <a:defRPr/>
            </a:pPr>
            <a:fld id="{61938FD5-9451-4329-9409-D8029BE550A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F5BED-FC3E-408E-BB98-98E9C5D0EF7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CBA6-01BD-47FC-A2A1-6AD8DA1A15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F5BED-FC3E-408E-BB98-98E9C5D0EF7F}"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1CBA6-01BD-47FC-A2A1-6AD8DA1A15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F5BED-FC3E-408E-BB98-98E9C5D0EF7F}"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1CBA6-01BD-47FC-A2A1-6AD8DA1A15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6F5BED-FC3E-408E-BB98-98E9C5D0EF7F}" type="datetimeFigureOut">
              <a:rPr lang="en-US" smtClean="0"/>
              <a:pPr/>
              <a:t>9/17/2013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1CBA6-01BD-47FC-A2A1-6AD8DA1A15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6F5BED-FC3E-408E-BB98-98E9C5D0EF7F}" type="datetimeFigureOut">
              <a:rPr lang="en-US" smtClean="0"/>
              <a:pPr/>
              <a:t>9/17/2013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1CBA6-01BD-47FC-A2A1-6AD8DA1A15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F5BED-FC3E-408E-BB98-98E9C5D0EF7F}" type="datetimeFigureOut">
              <a:rPr lang="en-US" smtClean="0"/>
              <a:pPr/>
              <a:t>9/17/2013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1CBA6-01BD-47FC-A2A1-6AD8DA1A15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F5BED-FC3E-408E-BB98-98E9C5D0EF7F}"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1CBA6-01BD-47FC-A2A1-6AD8DA1A15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F5BED-FC3E-408E-BB98-98E9C5D0EF7F}"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1CBA6-01BD-47FC-A2A1-6AD8DA1A15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F5BED-FC3E-408E-BB98-98E9C5D0EF7F}" type="datetimeFigureOut">
              <a:rPr lang="en-US" smtClean="0"/>
              <a:pPr/>
              <a:t>9/17/2013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1CBA6-01BD-47FC-A2A1-6AD8DA1A15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keportal.army.mil/sites/MCoE/Infantryschool/SFDF/default.aspx?PageView=Shared"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tkeportal.army.mil/sites/MCoE/Infantryschool/SFDF/default.aspx"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noGrp="1"/>
          </p:cNvSpPr>
          <p:nvPr>
            <p:ph type="title"/>
          </p:nvPr>
        </p:nvSpPr>
        <p:spPr>
          <a:xfrm>
            <a:off x="0" y="0"/>
            <a:ext cx="9144000" cy="990601"/>
          </a:xfrm>
          <a:prstGeom prst="rect">
            <a:avLst/>
          </a:prstGeom>
          <a:effectLst>
            <a:glow rad="101600">
              <a:srgbClr val="0033CC">
                <a:alpha val="60000"/>
              </a:srgbClr>
            </a:glow>
          </a:effectLst>
        </p:spPr>
        <p:txBody>
          <a:bodyPr vert="horz" lIns="91440" tIns="45720" rIns="91440" bIns="45720" rtlCol="0" anchor="ctr">
            <a:normAutofit fontScale="90000"/>
          </a:bodyPr>
          <a:lstStyle/>
          <a:p>
            <a:pPr lvl="0" algn="ctr">
              <a:spcBef>
                <a:spcPct val="0"/>
              </a:spcBef>
              <a:defRPr/>
            </a:pPr>
            <a:endParaRPr lang="en-US" sz="1600" b="1" dirty="0" smtClean="0">
              <a:ln>
                <a:solidFill>
                  <a:schemeClr val="tx1"/>
                </a:solidFill>
              </a:ln>
              <a:latin typeface="+mj-lt"/>
              <a:ea typeface="+mj-ea"/>
              <a:cs typeface="+mj-cs"/>
            </a:endParaRPr>
          </a:p>
          <a:p>
            <a:pPr lvl="0" algn="ctr">
              <a:lnSpc>
                <a:spcPts val="3000"/>
              </a:lnSpc>
              <a:spcBef>
                <a:spcPct val="0"/>
              </a:spcBef>
              <a:defRPr/>
            </a:pPr>
            <a:r>
              <a:rPr lang="en-US" sz="5300" b="1" dirty="0" smtClean="0">
                <a:ln w="17780" cmpd="sng">
                  <a:noFill/>
                  <a:prstDash val="solid"/>
                  <a:miter lim="800000"/>
                </a:ln>
                <a:effectLst>
                  <a:outerShdw blurRad="50800" algn="tl" rotWithShape="0">
                    <a:srgbClr val="000000"/>
                  </a:outerShdw>
                </a:effectLst>
                <a:latin typeface="+mj-lt"/>
                <a:ea typeface="+mj-ea"/>
                <a:cs typeface="+mj-cs"/>
              </a:rPr>
              <a:t>Squad:</a:t>
            </a:r>
            <a:r>
              <a:rPr lang="en-US" sz="4400" b="1" dirty="0" smtClean="0">
                <a:ln w="17780" cmpd="sng">
                  <a:noFill/>
                  <a:prstDash val="solid"/>
                  <a:miter lim="800000"/>
                </a:ln>
                <a:effectLst>
                  <a:outerShdw blurRad="50800" algn="tl" rotWithShape="0">
                    <a:srgbClr val="000000"/>
                  </a:outerShdw>
                </a:effectLst>
                <a:latin typeface="+mj-lt"/>
                <a:ea typeface="+mj-ea"/>
                <a:cs typeface="+mj-cs"/>
              </a:rPr>
              <a:t/>
            </a:r>
            <a:br>
              <a:rPr lang="en-US" sz="4400" b="1" dirty="0" smtClean="0">
                <a:ln w="17780" cmpd="sng">
                  <a:noFill/>
                  <a:prstDash val="solid"/>
                  <a:miter lim="800000"/>
                </a:ln>
                <a:effectLst>
                  <a:outerShdw blurRad="50800" algn="tl" rotWithShape="0">
                    <a:srgbClr val="000000"/>
                  </a:outerShdw>
                </a:effectLst>
                <a:latin typeface="+mj-lt"/>
                <a:ea typeface="+mj-ea"/>
                <a:cs typeface="+mj-cs"/>
              </a:rPr>
            </a:br>
            <a:r>
              <a:rPr lang="en-US" sz="3600" b="1" u="sng" dirty="0" smtClean="0">
                <a:ln w="17780" cmpd="sng">
                  <a:noFill/>
                  <a:prstDash val="solid"/>
                  <a:miter lim="800000"/>
                </a:ln>
                <a:effectLst>
                  <a:outerShdw blurRad="50800" algn="tl" rotWithShape="0">
                    <a:srgbClr val="000000"/>
                  </a:outerShdw>
                </a:effectLst>
                <a:latin typeface="+mj-lt"/>
              </a:rPr>
              <a:t>Foundation of the Decisive Force (SFDF)</a:t>
            </a:r>
            <a:endParaRPr kumimoji="0" lang="en-US" sz="4400" b="1" i="0" u="sng" strike="noStrike" kern="1200" normalizeH="0" baseline="0" noProof="0" dirty="0">
              <a:ln w="17780" cmpd="sng">
                <a:noFill/>
                <a:prstDash val="solid"/>
                <a:miter lim="800000"/>
              </a:ln>
              <a:effectLst>
                <a:outerShdw blurRad="50800" algn="tl" rotWithShape="0">
                  <a:srgbClr val="000000"/>
                </a:outerShdw>
              </a:effectLst>
              <a:uLnTx/>
              <a:uFillTx/>
              <a:latin typeface="+mj-lt"/>
              <a:ea typeface="+mj-ea"/>
              <a:cs typeface="+mj-cs"/>
            </a:endParaRPr>
          </a:p>
        </p:txBody>
      </p:sp>
      <p:pic>
        <p:nvPicPr>
          <p:cNvPr id="5" name="Picture 4" descr="https://www.tkeportal.army.mil/sites/MCoE/Infantryschool/SFDF/Shared%20Documents/SFDF%20ICON.png">
            <a:hlinkClick r:id="rId3"/>
          </p:cNvPr>
          <p:cNvPicPr/>
          <p:nvPr/>
        </p:nvPicPr>
        <p:blipFill>
          <a:blip r:embed="rId4" cstate="print"/>
          <a:srcRect/>
          <a:stretch>
            <a:fillRect/>
          </a:stretch>
        </p:blipFill>
        <p:spPr bwMode="auto">
          <a:xfrm>
            <a:off x="8153400" y="76200"/>
            <a:ext cx="990600" cy="838200"/>
          </a:xfrm>
          <a:prstGeom prst="rect">
            <a:avLst/>
          </a:prstGeom>
          <a:noFill/>
          <a:ln w="9525">
            <a:noFill/>
            <a:miter lim="800000"/>
            <a:headEnd/>
            <a:tailEnd/>
          </a:ln>
        </p:spPr>
      </p:pic>
      <p:pic>
        <p:nvPicPr>
          <p:cNvPr id="6" name="Picture 5" descr="seal_MCoE.png">
            <a:hlinkClick r:id="rId5"/>
          </p:cNvPr>
          <p:cNvPicPr/>
          <p:nvPr/>
        </p:nvPicPr>
        <p:blipFill>
          <a:blip r:embed="rId6" cstate="print"/>
          <a:stretch>
            <a:fillRect/>
          </a:stretch>
        </p:blipFill>
        <p:spPr>
          <a:xfrm>
            <a:off x="0" y="76200"/>
            <a:ext cx="928688" cy="838200"/>
          </a:xfrm>
          <a:prstGeom prst="rect">
            <a:avLst/>
          </a:prstGeom>
        </p:spPr>
      </p:pic>
      <p:sp>
        <p:nvSpPr>
          <p:cNvPr id="7" name="Line 8"/>
          <p:cNvSpPr>
            <a:spLocks noChangeShapeType="1"/>
          </p:cNvSpPr>
          <p:nvPr/>
        </p:nvSpPr>
        <p:spPr bwMode="auto">
          <a:xfrm>
            <a:off x="0" y="1057275"/>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sz="6600" b="1" dirty="0">
              <a:solidFill>
                <a:srgbClr val="000000"/>
              </a:solidFill>
            </a:endParaRPr>
          </a:p>
        </p:txBody>
      </p:sp>
      <p:pic>
        <p:nvPicPr>
          <p:cNvPr id="62" name="Picture 61" descr="SFDF-Bottom Up Approach to Overmatch_16 Sep 2013.png"/>
          <p:cNvPicPr>
            <a:picLocks noChangeAspect="1"/>
          </p:cNvPicPr>
          <p:nvPr/>
        </p:nvPicPr>
        <p:blipFill>
          <a:blip r:embed="rId7" cstate="print"/>
          <a:stretch>
            <a:fillRect/>
          </a:stretch>
        </p:blipFill>
        <p:spPr>
          <a:xfrm>
            <a:off x="171450" y="1049311"/>
            <a:ext cx="8686800" cy="580868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416</Words>
  <Application>Microsoft Office PowerPoint</Application>
  <PresentationFormat>On-screen Show (4:3)</PresentationFormat>
  <Paragraphs>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Squad: Foundation of the Decisive Force (SFDF)</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joseph.m.parker1</dc:creator>
  <cp:lastModifiedBy>Jeffrey.J.Sawhill</cp:lastModifiedBy>
  <cp:revision>156</cp:revision>
  <dcterms:created xsi:type="dcterms:W3CDTF">2013-08-21T19:59:23Z</dcterms:created>
  <dcterms:modified xsi:type="dcterms:W3CDTF">2013-09-17T14:20:48Z</dcterms:modified>
</cp:coreProperties>
</file>