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2" r:id="rId2"/>
    <p:sldId id="321" r:id="rId3"/>
    <p:sldId id="284" r:id="rId4"/>
    <p:sldId id="304" r:id="rId5"/>
    <p:sldId id="320" r:id="rId6"/>
    <p:sldId id="285" r:id="rId7"/>
    <p:sldId id="318" r:id="rId8"/>
    <p:sldId id="319" r:id="rId9"/>
    <p:sldId id="317" r:id="rId10"/>
    <p:sldId id="316" r:id="rId11"/>
    <p:sldId id="315" r:id="rId12"/>
    <p:sldId id="313" r:id="rId13"/>
    <p:sldId id="314" r:id="rId14"/>
    <p:sldId id="330" r:id="rId15"/>
    <p:sldId id="322" r:id="rId16"/>
    <p:sldId id="326" r:id="rId17"/>
    <p:sldId id="327" r:id="rId18"/>
    <p:sldId id="332" r:id="rId19"/>
    <p:sldId id="329" r:id="rId20"/>
    <p:sldId id="312" r:id="rId2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FF99"/>
    <a:srgbClr val="FF0000"/>
    <a:srgbClr val="FFFF00"/>
    <a:srgbClr val="C0C0C0"/>
    <a:srgbClr val="DDDDDD"/>
    <a:srgbClr val="008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9" autoAdjust="0"/>
    <p:restoredTop sz="99647" autoAdjust="0"/>
  </p:normalViewPr>
  <p:slideViewPr>
    <p:cSldViewPr showGuides="1">
      <p:cViewPr varScale="1">
        <p:scale>
          <a:sx n="74" d="100"/>
          <a:sy n="74" d="100"/>
        </p:scale>
        <p:origin x="-104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5EC39CFE-9AEA-42DC-B398-26BEFB66C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3453255F-38EB-4BF3-89D0-BD00189937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1447800"/>
            <a:ext cx="7772400" cy="12954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</a:rPr>
              <a:t>8-Step Training Model - </a:t>
            </a:r>
            <a:br>
              <a:rPr lang="en-US" sz="4000" b="1">
                <a:solidFill>
                  <a:schemeClr val="accent2"/>
                </a:solidFill>
                <a:latin typeface="Arial" charset="0"/>
              </a:rPr>
            </a:br>
            <a:r>
              <a:rPr lang="en-US" sz="4000" b="1">
                <a:solidFill>
                  <a:schemeClr val="accent2"/>
                </a:solidFill>
                <a:latin typeface="Arial" charset="0"/>
              </a:rPr>
              <a:t>Managing A Precious Resource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9600" y="3124200"/>
            <a:ext cx="7993063" cy="17526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en-US" b="1">
                <a:latin typeface="Arial" charset="0"/>
              </a:rPr>
              <a:t>By</a:t>
            </a:r>
          </a:p>
          <a:p>
            <a:pPr marL="342900" indent="-342900"/>
            <a:r>
              <a:rPr lang="en-US" b="1">
                <a:latin typeface="Arial" charset="0"/>
              </a:rPr>
              <a:t>[State your name]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33400" y="4724400"/>
            <a:ext cx="8153400" cy="1917700"/>
          </a:xfrm>
          <a:prstGeom prst="rect">
            <a:avLst/>
          </a:prstGeom>
          <a:noFill/>
          <a:ln w="76200" cmpd="tri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defTabSz="946150"/>
            <a:r>
              <a:rPr lang="en-US"/>
              <a:t>“I know of no better reputation for an officer or noncommissioned officer to have with his men than he is a good manager and does not waste his soldiers’ time.”</a:t>
            </a:r>
          </a:p>
          <a:p>
            <a:pPr defTabSz="946150"/>
            <a:r>
              <a:rPr lang="en-US"/>
              <a:t>			––GEN Bruce Clarke</a:t>
            </a:r>
          </a:p>
        </p:txBody>
      </p:sp>
    </p:spTree>
  </p:cSld>
  <p:clrMapOvr>
    <a:masterClrMapping/>
  </p:clrMapOvr>
  <p:transition advTm="2746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828800"/>
            <a:ext cx="51816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200">
                <a:latin typeface="Arial" charset="0"/>
              </a:rPr>
              <a:t>If leaders can </a:t>
            </a:r>
            <a:r>
              <a:rPr lang="en-US" sz="2200">
                <a:solidFill>
                  <a:srgbClr val="FF6600"/>
                </a:solidFill>
                <a:latin typeface="Arial" charset="0"/>
              </a:rPr>
              <a:t>visually conceptualize</a:t>
            </a:r>
            <a:r>
              <a:rPr lang="en-US" sz="2200">
                <a:latin typeface="Arial" charset="0"/>
              </a:rPr>
              <a:t> the task, they will no doubt execute better when the time comes.</a:t>
            </a:r>
          </a:p>
          <a:p>
            <a:pPr>
              <a:lnSpc>
                <a:spcPct val="80000"/>
              </a:lnSpc>
            </a:pPr>
            <a:r>
              <a:rPr lang="en-US" sz="2200">
                <a:latin typeface="Arial" charset="0"/>
              </a:rPr>
              <a:t>Allows a chance to “</a:t>
            </a:r>
            <a:r>
              <a:rPr lang="en-US" sz="2200">
                <a:solidFill>
                  <a:srgbClr val="FF6600"/>
                </a:solidFill>
                <a:latin typeface="Arial" charset="0"/>
              </a:rPr>
              <a:t>work out the kinks</a:t>
            </a:r>
            <a:r>
              <a:rPr lang="en-US" sz="2200">
                <a:latin typeface="Arial" charset="0"/>
              </a:rPr>
              <a:t>” or eliminate any problems that may distract training.</a:t>
            </a:r>
          </a:p>
          <a:p>
            <a:pPr>
              <a:lnSpc>
                <a:spcPct val="80000"/>
              </a:lnSpc>
            </a:pPr>
            <a:r>
              <a:rPr lang="en-US" sz="2200">
                <a:latin typeface="Arial" charset="0"/>
              </a:rPr>
              <a:t>Well directed rehearsals help soldiers become familiar with what they must do.  A good way to rehearse is to have the leader </a:t>
            </a:r>
            <a:r>
              <a:rPr lang="en-US" sz="2200">
                <a:solidFill>
                  <a:srgbClr val="FF6600"/>
                </a:solidFill>
                <a:latin typeface="Arial" charset="0"/>
              </a:rPr>
              <a:t>walk and talk</a:t>
            </a:r>
            <a:r>
              <a:rPr lang="en-US" sz="2200">
                <a:latin typeface="Arial" charset="0"/>
              </a:rPr>
              <a:t> the soldiers through each action.</a:t>
            </a:r>
          </a:p>
          <a:p>
            <a:pPr>
              <a:lnSpc>
                <a:spcPct val="80000"/>
              </a:lnSpc>
            </a:pPr>
            <a:r>
              <a:rPr lang="en-US" sz="2200">
                <a:latin typeface="Arial" charset="0"/>
              </a:rPr>
              <a:t>Refine </a:t>
            </a:r>
            <a:r>
              <a:rPr lang="en-US" sz="2200">
                <a:solidFill>
                  <a:srgbClr val="FF6600"/>
                </a:solidFill>
                <a:latin typeface="Arial" charset="0"/>
              </a:rPr>
              <a:t>Risk Management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(5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Rehearse</a:t>
            </a: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362200"/>
            <a:ext cx="3429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900113" y="6019800"/>
            <a:ext cx="7127875" cy="4857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46150"/>
            <a:r>
              <a:rPr lang="en-US"/>
              <a:t>Helps to ensure maximum effectiveness of training.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905000"/>
            <a:ext cx="46482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We must continually emphasize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training to standard</a:t>
            </a:r>
            <a:r>
              <a:rPr lang="en-US" sz="2400">
                <a:latin typeface="Arial" charset="0"/>
              </a:rPr>
              <a:t>, not time.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Allow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adequate time</a:t>
            </a:r>
            <a:r>
              <a:rPr lang="en-US" sz="2400">
                <a:latin typeface="Arial" charset="0"/>
              </a:rPr>
              <a:t> between events for preparation of the next event.</a:t>
            </a:r>
          </a:p>
          <a:p>
            <a:pPr>
              <a:lnSpc>
                <a:spcPct val="80000"/>
              </a:lnSpc>
            </a:pPr>
            <a:r>
              <a:rPr lang="en-US" sz="2800" b="1">
                <a:latin typeface="Arial" charset="0"/>
              </a:rPr>
              <a:t>Keep good </a:t>
            </a:r>
            <a:r>
              <a:rPr lang="en-US" sz="2800" b="1">
                <a:solidFill>
                  <a:srgbClr val="FF6600"/>
                </a:solidFill>
                <a:latin typeface="Arial" charset="0"/>
              </a:rPr>
              <a:t>communication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Supervise training execution.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Implement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Risk mitigation</a:t>
            </a:r>
            <a:r>
              <a:rPr lang="en-US" sz="2400">
                <a:latin typeface="Arial" charset="0"/>
              </a:rPr>
              <a:t> steps.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(6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Execute</a:t>
            </a:r>
          </a:p>
        </p:txBody>
      </p:sp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981200"/>
            <a:ext cx="37274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914400" y="6019800"/>
            <a:ext cx="7107238" cy="449263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/>
              <a:t>The payoff of your planning and preparation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47244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We must master the </a:t>
            </a:r>
            <a:r>
              <a:rPr lang="en-US" sz="2000">
                <a:solidFill>
                  <a:srgbClr val="FF6600"/>
                </a:solidFill>
                <a:latin typeface="Arial" charset="0"/>
              </a:rPr>
              <a:t>“how to” of the after action review</a:t>
            </a:r>
            <a:r>
              <a:rPr lang="en-US" sz="2000">
                <a:latin typeface="Arial" charset="0"/>
              </a:rPr>
              <a:t>.  It is a critical to the assessment phase as well as determining what to train next.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Establish environment of “OK for honesty – no retribution”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This gives the chance for leaders and soldiers to give valuable input and express their feelings about the previous training.</a:t>
            </a:r>
          </a:p>
          <a:p>
            <a:pPr>
              <a:lnSpc>
                <a:spcPct val="80000"/>
              </a:lnSpc>
            </a:pPr>
            <a:r>
              <a:rPr lang="en-US" sz="2000" b="1" i="1">
                <a:solidFill>
                  <a:srgbClr val="FF6600"/>
                </a:solidFill>
                <a:latin typeface="Arial" charset="0"/>
              </a:rPr>
              <a:t>Be candid, be frank, be brutally honest</a:t>
            </a:r>
            <a:r>
              <a:rPr lang="en-US" sz="2000" b="1" i="1">
                <a:latin typeface="Arial" charset="0"/>
              </a:rPr>
              <a:t>. Put all pride aside and </a:t>
            </a:r>
            <a:r>
              <a:rPr lang="en-US" sz="2000" b="1" i="1">
                <a:solidFill>
                  <a:srgbClr val="FF6600"/>
                </a:solidFill>
                <a:latin typeface="Arial" charset="0"/>
              </a:rPr>
              <a:t>discuss what went well</a:t>
            </a:r>
            <a:r>
              <a:rPr lang="en-US" sz="2000" b="1" i="1">
                <a:latin typeface="Arial" charset="0"/>
              </a:rPr>
              <a:t> and, more importantly, </a:t>
            </a:r>
            <a:r>
              <a:rPr lang="en-US" sz="2000" b="1" i="1">
                <a:solidFill>
                  <a:srgbClr val="FF6600"/>
                </a:solidFill>
                <a:latin typeface="Arial" charset="0"/>
              </a:rPr>
              <a:t>what needs to be improved on</a:t>
            </a:r>
            <a:r>
              <a:rPr lang="en-US" sz="2000" b="1" i="1">
                <a:latin typeface="Arial" charset="0"/>
              </a:rPr>
              <a:t>.  </a:t>
            </a:r>
            <a:endParaRPr lang="en-US" sz="2000">
              <a:latin typeface="Arial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(7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Conduct an AAR</a:t>
            </a:r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981200"/>
            <a:ext cx="3657600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5943600"/>
            <a:ext cx="7772400" cy="4857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>
              <a:spcBef>
                <a:spcPct val="50000"/>
              </a:spcBef>
            </a:pPr>
            <a:r>
              <a:rPr lang="en-US"/>
              <a:t>We don’t have time to be anything but honest!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752600"/>
            <a:ext cx="52578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If the unit does not demonstrate </a:t>
            </a:r>
            <a:r>
              <a:rPr lang="en-US" sz="2800">
                <a:solidFill>
                  <a:srgbClr val="FF6600"/>
                </a:solidFill>
                <a:latin typeface="Arial" charset="0"/>
              </a:rPr>
              <a:t>sufficient proficiency</a:t>
            </a:r>
            <a:r>
              <a:rPr lang="en-US" sz="2800">
                <a:latin typeface="Arial" charset="0"/>
              </a:rPr>
              <a:t> after training, they must be retrained.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FF6600"/>
                </a:solidFill>
                <a:latin typeface="Arial" charset="0"/>
              </a:rPr>
              <a:t>Substandard performance will result in retraining</a:t>
            </a:r>
            <a:r>
              <a:rPr lang="en-US" sz="280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FF6600"/>
                </a:solidFill>
                <a:latin typeface="Arial" charset="0"/>
              </a:rPr>
              <a:t>We owe it</a:t>
            </a:r>
            <a:r>
              <a:rPr lang="en-US" sz="2800">
                <a:latin typeface="Arial" charset="0"/>
              </a:rPr>
              <a:t> to them as leaders.</a:t>
            </a:r>
          </a:p>
          <a:p>
            <a:pPr>
              <a:lnSpc>
                <a:spcPct val="90000"/>
              </a:lnSpc>
            </a:pPr>
            <a:endParaRPr lang="en-US" sz="2800">
              <a:latin typeface="Arial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(8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Retrain</a:t>
            </a:r>
          </a:p>
        </p:txBody>
      </p:sp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905000"/>
            <a:ext cx="36576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533400" y="5943600"/>
            <a:ext cx="7772400" cy="7048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/>
              <a:t>Would you want to be left insufficiently trained, if your life depended on the training?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</a:rPr>
              <a:t>Timeline of 8-Step Training Model</a:t>
            </a:r>
            <a:endParaRPr lang="en-US" sz="24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2643" name="Line 3"/>
          <p:cNvSpPr>
            <a:spLocks noChangeShapeType="1"/>
          </p:cNvSpPr>
          <p:nvPr/>
        </p:nvSpPr>
        <p:spPr bwMode="auto">
          <a:xfrm>
            <a:off x="1524000" y="2057400"/>
            <a:ext cx="28479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2133600" y="2514600"/>
            <a:ext cx="185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>
            <a:off x="3657600" y="2971800"/>
            <a:ext cx="6381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>
            <a:off x="4371975" y="3581400"/>
            <a:ext cx="762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>
            <a:off x="5057775" y="4038600"/>
            <a:ext cx="762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5895975" y="4495800"/>
            <a:ext cx="990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>
            <a:off x="6400800" y="4953000"/>
            <a:ext cx="1066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>
            <a:off x="4448175" y="2057400"/>
            <a:ext cx="1219200" cy="0"/>
          </a:xfrm>
          <a:prstGeom prst="line">
            <a:avLst/>
          </a:prstGeom>
          <a:noFill/>
          <a:ln w="3810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3533775" y="3352800"/>
            <a:ext cx="774700" cy="41275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Issue</a:t>
            </a:r>
          </a:p>
          <a:p>
            <a:pPr defTabSz="946150"/>
            <a:r>
              <a:rPr lang="en-US" sz="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  <a:endParaRPr lang="en-US" sz="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2743200" y="2743200"/>
            <a:ext cx="879475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Recon</a:t>
            </a:r>
          </a:p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Site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5257800" y="4724400"/>
            <a:ext cx="1089025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Conduct</a:t>
            </a:r>
          </a:p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AAR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3686175" y="3886200"/>
            <a:ext cx="1309688" cy="3048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Rehearse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838200" y="2286000"/>
            <a:ext cx="1371600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 and</a:t>
            </a:r>
          </a:p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Certify Leaders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7038975" y="5867400"/>
            <a:ext cx="1250950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</a:p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TRAINING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4600575" y="4343400"/>
            <a:ext cx="1168400" cy="3048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Execute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6534150" y="5410200"/>
            <a:ext cx="962025" cy="3048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Retrain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7572375" y="5562600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8382000" y="6096000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1" name="Text Box 21"/>
          <p:cNvSpPr txBox="1">
            <a:spLocks noChangeArrowheads="1"/>
          </p:cNvSpPr>
          <p:nvPr/>
        </p:nvSpPr>
        <p:spPr bwMode="auto">
          <a:xfrm>
            <a:off x="228600" y="1752600"/>
            <a:ext cx="1250950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</a:p>
          <a:p>
            <a:pPr defTabSz="946150"/>
            <a:r>
              <a:rPr lang="en-US" sz="9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TRAINING</a:t>
            </a:r>
            <a:endParaRPr lang="en-US" sz="3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62" name="Text Box 22"/>
          <p:cNvSpPr txBox="1">
            <a:spLocks noChangeArrowheads="1"/>
          </p:cNvSpPr>
          <p:nvPr/>
        </p:nvSpPr>
        <p:spPr bwMode="auto">
          <a:xfrm>
            <a:off x="533400" y="6096000"/>
            <a:ext cx="5867400" cy="4699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Not necessarily sequential</a:t>
            </a:r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1524000" y="1524000"/>
            <a:ext cx="7620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6300788" y="1281113"/>
            <a:ext cx="862012" cy="457200"/>
          </a:xfrm>
          <a:prstGeom prst="rect">
            <a:avLst/>
          </a:prstGeom>
          <a:solidFill>
            <a:srgbClr val="CCFF99"/>
          </a:solidFill>
          <a:ln w="76200" cmpd="tri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46150"/>
            <a:r>
              <a:rPr lang="en-US"/>
              <a:t>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83058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latin typeface="Arial" charset="0"/>
              </a:rPr>
              <a:t>Action:  Discuss the preparation timeline for the Urban Operations Instruction (08-09 Aug 09).</a:t>
            </a:r>
          </a:p>
          <a:p>
            <a:r>
              <a:rPr lang="en-US" sz="2800">
                <a:latin typeface="Arial" charset="0"/>
              </a:rPr>
              <a:t>Conditions:  Using the 8-Step Training Model, a group facilitator/presenter and audience in a classroom environment</a:t>
            </a:r>
          </a:p>
          <a:p>
            <a:r>
              <a:rPr lang="en-US" sz="2800">
                <a:latin typeface="Arial" charset="0"/>
              </a:rPr>
              <a:t>Standards:  Timeline must account for all steps of the 8-step training model; 5 minutes or less</a:t>
            </a:r>
            <a:endParaRPr lang="en-US" sz="2800" i="1">
              <a:latin typeface="Arial" charset="0"/>
            </a:endParaRPr>
          </a:p>
          <a:p>
            <a:pPr>
              <a:buFontTx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</a:rPr>
              <a:t>Example: </a:t>
            </a:r>
            <a:r>
              <a:rPr lang="en-US" sz="4000">
                <a:latin typeface="Arial" charset="0"/>
              </a:rPr>
              <a:t>Urban Operations Instruction (08-09 Aug 09).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83058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latin typeface="Arial" charset="0"/>
              </a:rPr>
              <a:t>Live fire ranges and training areas will be utilized</a:t>
            </a:r>
          </a:p>
          <a:p>
            <a:r>
              <a:rPr lang="en-US" sz="2800">
                <a:latin typeface="Arial" charset="0"/>
              </a:rPr>
              <a:t>Training areas to plan for:</a:t>
            </a:r>
          </a:p>
          <a:p>
            <a:pPr lvl="1"/>
            <a:r>
              <a:rPr lang="en-US" sz="2400">
                <a:latin typeface="Arial" charset="0"/>
              </a:rPr>
              <a:t>Urban characteristics, soldier and unit considerations</a:t>
            </a:r>
          </a:p>
          <a:p>
            <a:pPr lvl="1"/>
            <a:r>
              <a:rPr lang="en-US" sz="2400">
                <a:latin typeface="Arial" charset="0"/>
              </a:rPr>
              <a:t>Urban ops in buildings, individual ops</a:t>
            </a:r>
          </a:p>
          <a:p>
            <a:pPr lvl="1"/>
            <a:r>
              <a:rPr lang="en-US" sz="2400">
                <a:latin typeface="Arial" charset="0"/>
              </a:rPr>
              <a:t>Urban ops in 4-Soldier teams</a:t>
            </a:r>
          </a:p>
          <a:p>
            <a:pPr lvl="1"/>
            <a:r>
              <a:rPr lang="en-US" sz="2400">
                <a:latin typeface="Arial" charset="0"/>
              </a:rPr>
              <a:t>Squad urban ops</a:t>
            </a:r>
          </a:p>
          <a:p>
            <a:pPr lvl="1"/>
            <a:r>
              <a:rPr lang="en-US" sz="2400">
                <a:latin typeface="Arial" charset="0"/>
              </a:rPr>
              <a:t>Vehicle urban ops</a:t>
            </a:r>
          </a:p>
          <a:p>
            <a:pPr lvl="1"/>
            <a:r>
              <a:rPr lang="en-US" sz="2400">
                <a:latin typeface="Arial" charset="0"/>
              </a:rPr>
              <a:t>Range ops (safeties, OIC, NCOICs)</a:t>
            </a:r>
          </a:p>
          <a:p>
            <a:pPr>
              <a:buFontTx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Assumptions</a:t>
            </a:r>
            <a:endParaRPr lang="en-US" sz="2800" b="1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</a:rPr>
              <a:t>Urban Ops Instruction</a:t>
            </a:r>
            <a:endParaRPr lang="en-US" sz="24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3533775" y="3352800"/>
            <a:ext cx="774700" cy="41275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800"/>
              <a:t>Issue</a:t>
            </a:r>
          </a:p>
          <a:p>
            <a:pPr defTabSz="946150"/>
            <a:r>
              <a:rPr lang="en-US" sz="800"/>
              <a:t>Plan</a:t>
            </a:r>
            <a:endParaRPr lang="en-US" sz="200"/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2743200" y="2743200"/>
            <a:ext cx="879475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Recon</a:t>
            </a:r>
          </a:p>
          <a:p>
            <a:pPr defTabSz="946150"/>
            <a:r>
              <a:rPr lang="en-US" sz="900"/>
              <a:t>Site</a:t>
            </a:r>
            <a:endParaRPr lang="en-US" sz="300"/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5181600" y="4724400"/>
            <a:ext cx="1089025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Conduct</a:t>
            </a:r>
          </a:p>
          <a:p>
            <a:pPr defTabSz="946150"/>
            <a:r>
              <a:rPr lang="en-US" sz="900"/>
              <a:t>AAR</a:t>
            </a:r>
            <a:endParaRPr lang="en-US" sz="300"/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3686175" y="3886200"/>
            <a:ext cx="1309688" cy="3048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Rehearse</a:t>
            </a:r>
            <a:endParaRPr lang="en-US" sz="300"/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762000" y="2286000"/>
            <a:ext cx="1371600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Train and</a:t>
            </a:r>
          </a:p>
          <a:p>
            <a:pPr defTabSz="946150"/>
            <a:r>
              <a:rPr lang="en-US" sz="900"/>
              <a:t>Certify Leaders</a:t>
            </a:r>
            <a:endParaRPr lang="en-US" sz="300"/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7038975" y="5867400"/>
            <a:ext cx="1250950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PLAN</a:t>
            </a:r>
          </a:p>
          <a:p>
            <a:pPr defTabSz="946150"/>
            <a:r>
              <a:rPr lang="en-US" sz="900"/>
              <a:t>TRAINING</a:t>
            </a:r>
            <a:endParaRPr lang="en-US" sz="300"/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4600575" y="4343400"/>
            <a:ext cx="1168400" cy="3048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Execute</a:t>
            </a:r>
            <a:endParaRPr lang="en-US" sz="300"/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5486400" y="5410200"/>
            <a:ext cx="962025" cy="3048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Retrain</a:t>
            </a:r>
            <a:endParaRPr lang="en-US" sz="300"/>
          </a:p>
        </p:txBody>
      </p:sp>
      <p:sp>
        <p:nvSpPr>
          <p:cNvPr id="108565" name="Text Box 21"/>
          <p:cNvSpPr txBox="1">
            <a:spLocks noChangeArrowheads="1"/>
          </p:cNvSpPr>
          <p:nvPr/>
        </p:nvSpPr>
        <p:spPr bwMode="auto">
          <a:xfrm>
            <a:off x="228600" y="1752600"/>
            <a:ext cx="1250950" cy="4413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46150"/>
            <a:r>
              <a:rPr lang="en-US" sz="900"/>
              <a:t>PLAN</a:t>
            </a:r>
          </a:p>
          <a:p>
            <a:pPr defTabSz="946150"/>
            <a:r>
              <a:rPr lang="en-US" sz="900"/>
              <a:t>TRAINING</a:t>
            </a:r>
            <a:endParaRPr lang="en-US" sz="300"/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304800" y="5029200"/>
            <a:ext cx="3886200" cy="1382713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946150">
              <a:spcBef>
                <a:spcPct val="50000"/>
              </a:spcBef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All of this can be on your training schedules</a:t>
            </a:r>
          </a:p>
          <a:p>
            <a:pPr algn="l" defTabSz="946150">
              <a:spcBef>
                <a:spcPct val="50000"/>
              </a:spcBef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Backwards planning</a:t>
            </a:r>
          </a:p>
        </p:txBody>
      </p:sp>
      <p:grpSp>
        <p:nvGrpSpPr>
          <p:cNvPr id="108595" name="Group 51"/>
          <p:cNvGrpSpPr>
            <a:grpSpLocks/>
          </p:cNvGrpSpPr>
          <p:nvPr/>
        </p:nvGrpSpPr>
        <p:grpSpPr bwMode="auto">
          <a:xfrm>
            <a:off x="6400800" y="5181600"/>
            <a:ext cx="2590800" cy="381000"/>
            <a:chOff x="4032" y="3264"/>
            <a:chExt cx="1632" cy="240"/>
          </a:xfrm>
        </p:grpSpPr>
        <p:sp>
          <p:nvSpPr>
            <p:cNvPr id="108567" name="Text Box 23"/>
            <p:cNvSpPr txBox="1">
              <a:spLocks noChangeArrowheads="1"/>
            </p:cNvSpPr>
            <p:nvPr/>
          </p:nvSpPr>
          <p:spPr bwMode="auto">
            <a:xfrm>
              <a:off x="4032" y="3264"/>
              <a:ext cx="1632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Aug &amp; Sep 09</a:t>
              </a:r>
            </a:p>
          </p:txBody>
        </p:sp>
        <p:sp>
          <p:nvSpPr>
            <p:cNvPr id="108563" name="Line 19"/>
            <p:cNvSpPr>
              <a:spLocks noChangeShapeType="1"/>
            </p:cNvSpPr>
            <p:nvPr/>
          </p:nvSpPr>
          <p:spPr bwMode="auto">
            <a:xfrm>
              <a:off x="4107" y="3504"/>
              <a:ext cx="117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94" name="Group 50"/>
          <p:cNvGrpSpPr>
            <a:grpSpLocks/>
          </p:cNvGrpSpPr>
          <p:nvPr/>
        </p:nvGrpSpPr>
        <p:grpSpPr bwMode="auto">
          <a:xfrm>
            <a:off x="6400800" y="4572000"/>
            <a:ext cx="2286000" cy="381000"/>
            <a:chOff x="4032" y="2880"/>
            <a:chExt cx="1440" cy="240"/>
          </a:xfrm>
        </p:grpSpPr>
        <p:sp>
          <p:nvSpPr>
            <p:cNvPr id="108568" name="Text Box 24"/>
            <p:cNvSpPr txBox="1">
              <a:spLocks noChangeArrowheads="1"/>
            </p:cNvSpPr>
            <p:nvPr/>
          </p:nvSpPr>
          <p:spPr bwMode="auto">
            <a:xfrm>
              <a:off x="4032" y="2880"/>
              <a:ext cx="1440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08 &amp; 09 Aug 09</a:t>
              </a:r>
            </a:p>
          </p:txBody>
        </p:sp>
        <p:sp>
          <p:nvSpPr>
            <p:cNvPr id="108553" name="Line 9"/>
            <p:cNvSpPr>
              <a:spLocks noChangeShapeType="1"/>
            </p:cNvSpPr>
            <p:nvPr/>
          </p:nvSpPr>
          <p:spPr bwMode="auto">
            <a:xfrm>
              <a:off x="4080" y="3120"/>
              <a:ext cx="624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84" name="Group 40"/>
          <p:cNvGrpSpPr>
            <a:grpSpLocks/>
          </p:cNvGrpSpPr>
          <p:nvPr/>
        </p:nvGrpSpPr>
        <p:grpSpPr bwMode="auto">
          <a:xfrm>
            <a:off x="5791200" y="4114800"/>
            <a:ext cx="2286000" cy="381000"/>
            <a:chOff x="3648" y="2592"/>
            <a:chExt cx="1440" cy="240"/>
          </a:xfrm>
        </p:grpSpPr>
        <p:sp>
          <p:nvSpPr>
            <p:cNvPr id="108552" name="Line 8"/>
            <p:cNvSpPr>
              <a:spLocks noChangeShapeType="1"/>
            </p:cNvSpPr>
            <p:nvPr/>
          </p:nvSpPr>
          <p:spPr bwMode="auto">
            <a:xfrm>
              <a:off x="3714" y="2832"/>
              <a:ext cx="624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9" name="Text Box 25"/>
            <p:cNvSpPr txBox="1">
              <a:spLocks noChangeArrowheads="1"/>
            </p:cNvSpPr>
            <p:nvPr/>
          </p:nvSpPr>
          <p:spPr bwMode="auto">
            <a:xfrm>
              <a:off x="3648" y="2592"/>
              <a:ext cx="1440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08-09 Aug 09</a:t>
              </a:r>
            </a:p>
          </p:txBody>
        </p:sp>
      </p:grpSp>
      <p:grpSp>
        <p:nvGrpSpPr>
          <p:cNvPr id="108583" name="Group 39"/>
          <p:cNvGrpSpPr>
            <a:grpSpLocks/>
          </p:cNvGrpSpPr>
          <p:nvPr/>
        </p:nvGrpSpPr>
        <p:grpSpPr bwMode="auto">
          <a:xfrm>
            <a:off x="5057775" y="3657600"/>
            <a:ext cx="2105025" cy="381000"/>
            <a:chOff x="3186" y="2304"/>
            <a:chExt cx="1326" cy="240"/>
          </a:xfrm>
        </p:grpSpPr>
        <p:sp>
          <p:nvSpPr>
            <p:cNvPr id="108551" name="Line 7"/>
            <p:cNvSpPr>
              <a:spLocks noChangeShapeType="1"/>
            </p:cNvSpPr>
            <p:nvPr/>
          </p:nvSpPr>
          <p:spPr bwMode="auto">
            <a:xfrm>
              <a:off x="3186" y="2544"/>
              <a:ext cx="48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0" name="Text Box 26"/>
            <p:cNvSpPr txBox="1">
              <a:spLocks noChangeArrowheads="1"/>
            </p:cNvSpPr>
            <p:nvPr/>
          </p:nvSpPr>
          <p:spPr bwMode="auto">
            <a:xfrm>
              <a:off x="3216" y="2304"/>
              <a:ext cx="1296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18-19 Jul 09</a:t>
              </a:r>
            </a:p>
          </p:txBody>
        </p:sp>
      </p:grpSp>
      <p:grpSp>
        <p:nvGrpSpPr>
          <p:cNvPr id="108582" name="Group 38"/>
          <p:cNvGrpSpPr>
            <a:grpSpLocks/>
          </p:cNvGrpSpPr>
          <p:nvPr/>
        </p:nvGrpSpPr>
        <p:grpSpPr bwMode="auto">
          <a:xfrm>
            <a:off x="4267200" y="3200400"/>
            <a:ext cx="1600200" cy="381000"/>
            <a:chOff x="2688" y="2016"/>
            <a:chExt cx="1008" cy="240"/>
          </a:xfrm>
        </p:grpSpPr>
        <p:sp>
          <p:nvSpPr>
            <p:cNvPr id="108550" name="Line 6"/>
            <p:cNvSpPr>
              <a:spLocks noChangeShapeType="1"/>
            </p:cNvSpPr>
            <p:nvPr/>
          </p:nvSpPr>
          <p:spPr bwMode="auto">
            <a:xfrm>
              <a:off x="2754" y="2256"/>
              <a:ext cx="48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1" name="Text Box 27"/>
            <p:cNvSpPr txBox="1">
              <a:spLocks noChangeArrowheads="1"/>
            </p:cNvSpPr>
            <p:nvPr/>
          </p:nvSpPr>
          <p:spPr bwMode="auto">
            <a:xfrm>
              <a:off x="2688" y="2016"/>
              <a:ext cx="1008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Jun 09 (AT)</a:t>
              </a:r>
            </a:p>
          </p:txBody>
        </p:sp>
      </p:grpSp>
      <p:grpSp>
        <p:nvGrpSpPr>
          <p:cNvPr id="108581" name="Group 37"/>
          <p:cNvGrpSpPr>
            <a:grpSpLocks/>
          </p:cNvGrpSpPr>
          <p:nvPr/>
        </p:nvGrpSpPr>
        <p:grpSpPr bwMode="auto">
          <a:xfrm>
            <a:off x="3581400" y="2590800"/>
            <a:ext cx="1371600" cy="381000"/>
            <a:chOff x="2256" y="1632"/>
            <a:chExt cx="864" cy="240"/>
          </a:xfrm>
        </p:grpSpPr>
        <p:sp>
          <p:nvSpPr>
            <p:cNvPr id="108549" name="Line 5"/>
            <p:cNvSpPr>
              <a:spLocks noChangeShapeType="1"/>
            </p:cNvSpPr>
            <p:nvPr/>
          </p:nvSpPr>
          <p:spPr bwMode="auto">
            <a:xfrm>
              <a:off x="2304" y="1872"/>
              <a:ext cx="40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2" name="Text Box 28"/>
            <p:cNvSpPr txBox="1">
              <a:spLocks noChangeArrowheads="1"/>
            </p:cNvSpPr>
            <p:nvPr/>
          </p:nvSpPr>
          <p:spPr bwMode="auto">
            <a:xfrm>
              <a:off x="2256" y="1632"/>
              <a:ext cx="864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May 09</a:t>
              </a:r>
            </a:p>
          </p:txBody>
        </p:sp>
      </p:grpSp>
      <p:grpSp>
        <p:nvGrpSpPr>
          <p:cNvPr id="108580" name="Group 36"/>
          <p:cNvGrpSpPr>
            <a:grpSpLocks/>
          </p:cNvGrpSpPr>
          <p:nvPr/>
        </p:nvGrpSpPr>
        <p:grpSpPr bwMode="auto">
          <a:xfrm>
            <a:off x="2133600" y="2133600"/>
            <a:ext cx="3657600" cy="381000"/>
            <a:chOff x="1344" y="1344"/>
            <a:chExt cx="2304" cy="240"/>
          </a:xfrm>
        </p:grpSpPr>
        <p:sp>
          <p:nvSpPr>
            <p:cNvPr id="108575" name="Text Box 31"/>
            <p:cNvSpPr txBox="1">
              <a:spLocks noChangeArrowheads="1"/>
            </p:cNvSpPr>
            <p:nvPr/>
          </p:nvSpPr>
          <p:spPr bwMode="auto">
            <a:xfrm>
              <a:off x="2640" y="1344"/>
              <a:ext cx="1008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Jun 09 (AT)</a:t>
              </a:r>
            </a:p>
          </p:txBody>
        </p:sp>
        <p:sp>
          <p:nvSpPr>
            <p:cNvPr id="108548" name="Line 4"/>
            <p:cNvSpPr>
              <a:spLocks noChangeShapeType="1"/>
            </p:cNvSpPr>
            <p:nvPr/>
          </p:nvSpPr>
          <p:spPr bwMode="auto">
            <a:xfrm>
              <a:off x="1344" y="1584"/>
              <a:ext cx="117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3" name="Text Box 29"/>
            <p:cNvSpPr txBox="1">
              <a:spLocks noChangeArrowheads="1"/>
            </p:cNvSpPr>
            <p:nvPr/>
          </p:nvSpPr>
          <p:spPr bwMode="auto">
            <a:xfrm>
              <a:off x="1392" y="1344"/>
              <a:ext cx="864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Apr 09</a:t>
              </a:r>
            </a:p>
          </p:txBody>
        </p:sp>
        <p:sp>
          <p:nvSpPr>
            <p:cNvPr id="108574" name="Line 30"/>
            <p:cNvSpPr>
              <a:spLocks noChangeShapeType="1"/>
            </p:cNvSpPr>
            <p:nvPr/>
          </p:nvSpPr>
          <p:spPr bwMode="auto">
            <a:xfrm>
              <a:off x="2784" y="1584"/>
              <a:ext cx="384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6" name="Line 32"/>
            <p:cNvSpPr>
              <a:spLocks noChangeShapeType="1"/>
            </p:cNvSpPr>
            <p:nvPr/>
          </p:nvSpPr>
          <p:spPr bwMode="auto">
            <a:xfrm>
              <a:off x="2544" y="1584"/>
              <a:ext cx="288" cy="0"/>
            </a:xfrm>
            <a:prstGeom prst="line">
              <a:avLst/>
            </a:prstGeom>
            <a:noFill/>
            <a:ln w="38100" cap="rnd">
              <a:solidFill>
                <a:srgbClr val="008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79" name="Group 35"/>
          <p:cNvGrpSpPr>
            <a:grpSpLocks/>
          </p:cNvGrpSpPr>
          <p:nvPr/>
        </p:nvGrpSpPr>
        <p:grpSpPr bwMode="auto">
          <a:xfrm>
            <a:off x="1295400" y="1295400"/>
            <a:ext cx="4648200" cy="762000"/>
            <a:chOff x="816" y="816"/>
            <a:chExt cx="2754" cy="480"/>
          </a:xfrm>
        </p:grpSpPr>
        <p:grpSp>
          <p:nvGrpSpPr>
            <p:cNvPr id="108578" name="Group 34"/>
            <p:cNvGrpSpPr>
              <a:grpSpLocks/>
            </p:cNvGrpSpPr>
            <p:nvPr/>
          </p:nvGrpSpPr>
          <p:grpSpPr bwMode="auto">
            <a:xfrm>
              <a:off x="960" y="1296"/>
              <a:ext cx="2610" cy="0"/>
              <a:chOff x="960" y="1296"/>
              <a:chExt cx="2610" cy="0"/>
            </a:xfrm>
          </p:grpSpPr>
          <p:sp>
            <p:nvSpPr>
              <p:cNvPr id="108547" name="Line 3"/>
              <p:cNvSpPr>
                <a:spLocks noChangeShapeType="1"/>
              </p:cNvSpPr>
              <p:nvPr/>
            </p:nvSpPr>
            <p:spPr bwMode="auto">
              <a:xfrm>
                <a:off x="960" y="1296"/>
                <a:ext cx="1794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54" name="Line 10"/>
              <p:cNvSpPr>
                <a:spLocks noChangeShapeType="1"/>
              </p:cNvSpPr>
              <p:nvPr/>
            </p:nvSpPr>
            <p:spPr bwMode="auto">
              <a:xfrm>
                <a:off x="2802" y="1296"/>
                <a:ext cx="768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77" name="Text Box 33"/>
            <p:cNvSpPr txBox="1">
              <a:spLocks noChangeArrowheads="1"/>
            </p:cNvSpPr>
            <p:nvPr/>
          </p:nvSpPr>
          <p:spPr bwMode="auto">
            <a:xfrm rot="-2094710">
              <a:off x="816" y="816"/>
              <a:ext cx="672" cy="231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46150"/>
              <a:r>
                <a:rPr lang="en-US" sz="1800" b="1"/>
                <a:t>Aug 08</a:t>
              </a:r>
            </a:p>
          </p:txBody>
        </p:sp>
      </p:grpSp>
      <p:grpSp>
        <p:nvGrpSpPr>
          <p:cNvPr id="108589" name="Group 45"/>
          <p:cNvGrpSpPr>
            <a:grpSpLocks/>
          </p:cNvGrpSpPr>
          <p:nvPr/>
        </p:nvGrpSpPr>
        <p:grpSpPr bwMode="auto">
          <a:xfrm>
            <a:off x="8310563" y="5683250"/>
            <a:ext cx="806450" cy="412750"/>
            <a:chOff x="5235" y="3580"/>
            <a:chExt cx="508" cy="260"/>
          </a:xfrm>
        </p:grpSpPr>
        <p:sp>
          <p:nvSpPr>
            <p:cNvPr id="108564" name="Line 20"/>
            <p:cNvSpPr>
              <a:spLocks noChangeShapeType="1"/>
            </p:cNvSpPr>
            <p:nvPr/>
          </p:nvSpPr>
          <p:spPr bwMode="auto">
            <a:xfrm>
              <a:off x="5280" y="3840"/>
              <a:ext cx="43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8" name="Rectangle 44"/>
            <p:cNvSpPr>
              <a:spLocks noChangeArrowheads="1"/>
            </p:cNvSpPr>
            <p:nvPr/>
          </p:nvSpPr>
          <p:spPr bwMode="auto">
            <a:xfrm>
              <a:off x="5235" y="3580"/>
              <a:ext cx="508" cy="212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46150"/>
              <a:r>
                <a:rPr lang="en-US" sz="1600" b="1"/>
                <a:t>Oct 09</a:t>
              </a:r>
            </a:p>
          </p:txBody>
        </p:sp>
      </p:grpSp>
      <p:sp>
        <p:nvSpPr>
          <p:cNvPr id="108590" name="AutoShape 46"/>
          <p:cNvSpPr>
            <a:spLocks noChangeArrowheads="1"/>
          </p:cNvSpPr>
          <p:nvPr/>
        </p:nvSpPr>
        <p:spPr bwMode="auto">
          <a:xfrm>
            <a:off x="838200" y="2895600"/>
            <a:ext cx="3505200" cy="3124200"/>
          </a:xfrm>
          <a:prstGeom prst="wedgeRectCallout">
            <a:avLst>
              <a:gd name="adj1" fmla="val -41894"/>
              <a:gd name="adj2" fmla="val -72102"/>
            </a:avLst>
          </a:prstGeom>
          <a:solidFill>
            <a:srgbClr val="FFFF00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defTabSz="946150"/>
            <a:r>
              <a:rPr lang="en-US" sz="2000"/>
              <a:t>Urban characteristics, soldier and unit considerations</a:t>
            </a:r>
          </a:p>
          <a:p>
            <a:pPr algn="l" defTabSz="946150"/>
            <a:r>
              <a:rPr lang="en-US" sz="2000"/>
              <a:t>Urban ops - individual ops</a:t>
            </a:r>
          </a:p>
          <a:p>
            <a:pPr algn="l" defTabSz="946150"/>
            <a:r>
              <a:rPr lang="en-US" sz="2000"/>
              <a:t>Urban ops in 4-Soldier teams</a:t>
            </a:r>
          </a:p>
          <a:p>
            <a:pPr algn="l" defTabSz="946150"/>
            <a:r>
              <a:rPr lang="en-US" sz="2000"/>
              <a:t>Squad urban ops</a:t>
            </a:r>
          </a:p>
          <a:p>
            <a:pPr algn="l" defTabSz="946150"/>
            <a:r>
              <a:rPr lang="en-US" sz="2000"/>
              <a:t>Vehicle urban ops</a:t>
            </a:r>
          </a:p>
          <a:p>
            <a:pPr algn="l" defTabSz="946150"/>
            <a:r>
              <a:rPr lang="en-US" sz="2000"/>
              <a:t>Range ops (safeties, OIC, NCOICs)</a:t>
            </a:r>
          </a:p>
          <a:p>
            <a:pPr algn="l" defTabSz="946150"/>
            <a:r>
              <a:rPr lang="en-US" sz="2000"/>
              <a:t>Other?</a:t>
            </a:r>
          </a:p>
        </p:txBody>
      </p:sp>
      <p:sp>
        <p:nvSpPr>
          <p:cNvPr id="108591" name="AutoShape 47"/>
          <p:cNvSpPr>
            <a:spLocks noChangeArrowheads="1"/>
          </p:cNvSpPr>
          <p:nvPr/>
        </p:nvSpPr>
        <p:spPr bwMode="auto">
          <a:xfrm>
            <a:off x="990600" y="3429000"/>
            <a:ext cx="3505200" cy="3124200"/>
          </a:xfrm>
          <a:prstGeom prst="wedgeRectCallout">
            <a:avLst>
              <a:gd name="adj1" fmla="val -41894"/>
              <a:gd name="adj2" fmla="val -72102"/>
            </a:avLst>
          </a:prstGeom>
          <a:solidFill>
            <a:srgbClr val="FFFF00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defTabSz="946150"/>
            <a:r>
              <a:rPr lang="en-US" sz="2000"/>
              <a:t>Urban characteristics, soldier and unit considerations</a:t>
            </a:r>
          </a:p>
          <a:p>
            <a:pPr algn="l" defTabSz="946150"/>
            <a:r>
              <a:rPr lang="en-US" sz="2000"/>
              <a:t>Urban ops - individual ops</a:t>
            </a:r>
          </a:p>
          <a:p>
            <a:pPr algn="l" defTabSz="946150"/>
            <a:r>
              <a:rPr lang="en-US" sz="2000"/>
              <a:t>Urban ops in 4-Soldier teams</a:t>
            </a:r>
          </a:p>
          <a:p>
            <a:pPr algn="l" defTabSz="946150"/>
            <a:r>
              <a:rPr lang="en-US" sz="2000"/>
              <a:t>Squad urban ops</a:t>
            </a:r>
          </a:p>
          <a:p>
            <a:pPr algn="l" defTabSz="946150"/>
            <a:r>
              <a:rPr lang="en-US" sz="2000"/>
              <a:t>Vehicle urban ops</a:t>
            </a:r>
          </a:p>
          <a:p>
            <a:pPr algn="l" defTabSz="946150"/>
            <a:r>
              <a:rPr lang="en-US" sz="2000"/>
              <a:t>Range ops (safeties, OIC, NCOICs)</a:t>
            </a:r>
          </a:p>
          <a:p>
            <a:pPr algn="l" defTabSz="946150"/>
            <a:r>
              <a:rPr lang="en-US" sz="2000"/>
              <a:t>Other?</a:t>
            </a:r>
          </a:p>
        </p:txBody>
      </p:sp>
      <p:sp>
        <p:nvSpPr>
          <p:cNvPr id="108593" name="AutoShape 49"/>
          <p:cNvSpPr>
            <a:spLocks/>
          </p:cNvSpPr>
          <p:nvPr/>
        </p:nvSpPr>
        <p:spPr bwMode="auto">
          <a:xfrm>
            <a:off x="6858000" y="952500"/>
            <a:ext cx="1752600" cy="1485900"/>
          </a:xfrm>
          <a:prstGeom prst="borderCallout1">
            <a:avLst>
              <a:gd name="adj1" fmla="val 7694"/>
              <a:gd name="adj2" fmla="val -4347"/>
              <a:gd name="adj3" fmla="val 64102"/>
              <a:gd name="adj4" fmla="val -108694"/>
            </a:avLst>
          </a:prstGeom>
          <a:solidFill>
            <a:srgbClr val="FFFF00"/>
          </a:solidFill>
          <a:ln w="28575" algn="ctr">
            <a:solidFill>
              <a:srgbClr val="FF0000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defTabSz="946150"/>
            <a:r>
              <a:rPr lang="en-US" sz="1600"/>
              <a:t>Planning includes resource coordination, FRAGOS,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5" grpId="0" animBg="1"/>
      <p:bldP spid="108556" grpId="0" animBg="1"/>
      <p:bldP spid="108557" grpId="0" animBg="1"/>
      <p:bldP spid="108558" grpId="0" animBg="1"/>
      <p:bldP spid="108559" grpId="0" animBg="1"/>
      <p:bldP spid="108560" grpId="0" animBg="1"/>
      <p:bldP spid="108561" grpId="0" animBg="1"/>
      <p:bldP spid="108562" grpId="0" animBg="1"/>
      <p:bldP spid="108565" grpId="0" animBg="1"/>
      <p:bldP spid="108566" grpId="0" animBg="1"/>
      <p:bldP spid="108590" grpId="0" animBg="1"/>
      <p:bldP spid="108591" grpId="0" animBg="1"/>
      <p:bldP spid="10859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 bwMode="auto"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Tools available</a:t>
            </a:r>
            <a:endParaRPr lang="en-US" sz="28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7620000" cy="4525963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latin typeface="Arial" charset="0"/>
              </a:rPr>
              <a:t>8-Step Training Model Checklist</a:t>
            </a:r>
          </a:p>
          <a:p>
            <a:r>
              <a:rPr lang="en-US" sz="2800">
                <a:latin typeface="Arial" charset="0"/>
              </a:rPr>
              <a:t>Fill it out with every training event</a:t>
            </a:r>
          </a:p>
          <a:p>
            <a:r>
              <a:rPr lang="en-US" sz="2800">
                <a:latin typeface="Arial" charset="0"/>
              </a:rPr>
              <a:t>Modify as needed</a:t>
            </a:r>
          </a:p>
          <a:p>
            <a:endParaRPr lang="en-US" sz="2800">
              <a:latin typeface="Arial" charset="0"/>
            </a:endParaRPr>
          </a:p>
          <a:p>
            <a:pPr>
              <a:buFontTx/>
              <a:buNone/>
            </a:pPr>
            <a:endParaRPr lang="en-US" sz="28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83058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</a:rPr>
              <a:t>Your second most precious asset is time – it’s like money, and it’s worth spending to ensure you have good training for your soldiers.</a:t>
            </a:r>
          </a:p>
          <a:p>
            <a:r>
              <a:rPr lang="en-US">
                <a:latin typeface="Arial" charset="0"/>
              </a:rPr>
              <a:t>8-step Training model can help you spend it wisely.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In Closing…</a:t>
            </a:r>
            <a:endParaRPr lang="en-US" sz="2800" b="1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References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 w="12700" algn="ctr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FM 7-0 Training the Force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FM 5-19 Composite Risk Management</a:t>
            </a:r>
          </a:p>
        </p:txBody>
      </p:sp>
    </p:spTree>
  </p:cSld>
  <p:clrMapOvr>
    <a:masterClrMapping/>
  </p:clrMapOvr>
  <p:transition advTm="5437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88275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</a:endParaRP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Questions? / Issues!</a:t>
            </a:r>
            <a:endParaRPr lang="en-US" sz="2800" b="1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88275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Purpose of the 8-Step Training Model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Anatomy of the 8-Step Training Model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Plan the Training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Train and Certify the Leaders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Recon the Site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Issue the Plan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Rehearse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Execute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Conduct an AAR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Retrain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Example use of 8-Step Training Model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Conclusion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457200" y="685800"/>
            <a:ext cx="7772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/>
            <a:r>
              <a:rPr lang="en-US" sz="4400" b="1">
                <a:solidFill>
                  <a:schemeClr val="accent2"/>
                </a:solidFill>
              </a:rPr>
              <a:t>Agenda</a:t>
            </a:r>
          </a:p>
        </p:txBody>
      </p:sp>
    </p:spTree>
  </p:cSld>
  <p:clrMapOvr>
    <a:masterClrMapping/>
  </p:clrMapOvr>
  <p:transition advTm="776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4343400" cy="4876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To provide a </a:t>
            </a:r>
            <a:r>
              <a:rPr lang="en-US" sz="2800">
                <a:solidFill>
                  <a:srgbClr val="FF6600"/>
                </a:solidFill>
                <a:latin typeface="Arial" charset="0"/>
              </a:rPr>
              <a:t>standard method</a:t>
            </a:r>
            <a:r>
              <a:rPr lang="en-US" sz="2800">
                <a:latin typeface="Arial" charset="0"/>
              </a:rPr>
              <a:t> by which leaders may properly plan and execute effective training.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Effects proper resource management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A tool to help you give your Soldiers the training they deserve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Put the 8-Step Training Model on the Calendar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>
                <a:latin typeface="Arial" charset="0"/>
              </a:rPr>
              <a:t>			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838200" y="304800"/>
            <a:ext cx="7772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/>
            <a:r>
              <a:rPr lang="en-US" sz="4400" b="1">
                <a:solidFill>
                  <a:schemeClr val="accent2"/>
                </a:solidFill>
              </a:rPr>
              <a:t>Purpose of the 8-Step Training Model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 cstate="print"/>
          <a:srcRect b="7599"/>
          <a:stretch>
            <a:fillRect/>
          </a:stretch>
        </p:blipFill>
        <p:spPr bwMode="auto">
          <a:xfrm>
            <a:off x="4876800" y="1524000"/>
            <a:ext cx="3957638" cy="31369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23" name="AutoShape 19"/>
          <p:cNvSpPr>
            <a:spLocks noChangeArrowheads="1"/>
          </p:cNvSpPr>
          <p:nvPr/>
        </p:nvSpPr>
        <p:spPr bwMode="auto">
          <a:xfrm rot="-7983020">
            <a:off x="3129756" y="299244"/>
            <a:ext cx="369888" cy="1600200"/>
          </a:xfrm>
          <a:prstGeom prst="curvedLeftArrow">
            <a:avLst>
              <a:gd name="adj1" fmla="val 83800"/>
              <a:gd name="adj2" fmla="val 150174"/>
              <a:gd name="adj3" fmla="val 43852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25" name="Text Box 21"/>
          <p:cNvSpPr txBox="1">
            <a:spLocks noChangeArrowheads="1"/>
          </p:cNvSpPr>
          <p:nvPr/>
        </p:nvSpPr>
        <p:spPr bwMode="auto">
          <a:xfrm>
            <a:off x="2640013" y="1524000"/>
            <a:ext cx="962025" cy="4064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Retrain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 rot="-13941504">
            <a:off x="3140869" y="4266406"/>
            <a:ext cx="374650" cy="1779588"/>
          </a:xfrm>
          <a:prstGeom prst="curvedLeftArrow">
            <a:avLst>
              <a:gd name="adj1" fmla="val 71932"/>
              <a:gd name="adj2" fmla="val 112527"/>
              <a:gd name="adj3" fmla="val 23755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3871913" y="5233988"/>
            <a:ext cx="1309687" cy="4064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Rehearse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</a:rPr>
              <a:t>The 8-Step </a:t>
            </a:r>
            <a:br>
              <a:rPr lang="en-US" sz="4000" b="1">
                <a:solidFill>
                  <a:schemeClr val="accent2"/>
                </a:solidFill>
                <a:latin typeface="Arial" charset="0"/>
              </a:rPr>
            </a:br>
            <a:r>
              <a:rPr lang="en-US" sz="4000" b="1">
                <a:solidFill>
                  <a:schemeClr val="accent2"/>
                </a:solidFill>
                <a:latin typeface="Arial" charset="0"/>
              </a:rPr>
              <a:t>Training</a:t>
            </a:r>
            <a:br>
              <a:rPr lang="en-US" sz="4000" b="1">
                <a:solidFill>
                  <a:schemeClr val="accent2"/>
                </a:solidFill>
                <a:latin typeface="Arial" charset="0"/>
              </a:rPr>
            </a:br>
            <a:r>
              <a:rPr lang="en-US" sz="4000" b="1">
                <a:solidFill>
                  <a:schemeClr val="accent2"/>
                </a:solidFill>
                <a:latin typeface="Arial" charset="0"/>
              </a:rPr>
              <a:t>Model</a:t>
            </a: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 rot="-19100654">
            <a:off x="5529263" y="4210050"/>
            <a:ext cx="387350" cy="1885950"/>
          </a:xfrm>
          <a:prstGeom prst="curvedLeftArrow">
            <a:avLst>
              <a:gd name="adj1" fmla="val 73732"/>
              <a:gd name="adj2" fmla="val 115342"/>
              <a:gd name="adj3" fmla="val 23755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 rot="-8952989">
            <a:off x="2149475" y="1362075"/>
            <a:ext cx="268288" cy="1470025"/>
          </a:xfrm>
          <a:prstGeom prst="curvedLeftArrow">
            <a:avLst>
              <a:gd name="adj1" fmla="val 106136"/>
              <a:gd name="adj2" fmla="val 190202"/>
              <a:gd name="adj3" fmla="val 43852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5743575" y="3970338"/>
            <a:ext cx="774700" cy="658812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Issue</a:t>
            </a:r>
          </a:p>
          <a:p>
            <a:pPr defTabSz="946150"/>
            <a:r>
              <a:rPr lang="en-US" sz="1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  <a:endParaRPr lang="en-US" sz="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 rot="-20668303">
            <a:off x="6615113" y="2992438"/>
            <a:ext cx="349250" cy="1398587"/>
          </a:xfrm>
          <a:prstGeom prst="curvedLeftArrow">
            <a:avLst>
              <a:gd name="adj1" fmla="val 60643"/>
              <a:gd name="adj2" fmla="val 94867"/>
              <a:gd name="adj3" fmla="val 23755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6272213" y="2571750"/>
            <a:ext cx="879475" cy="658813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Recon</a:t>
            </a:r>
          </a:p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Site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16" name="AutoShape 12"/>
          <p:cNvSpPr>
            <a:spLocks noChangeArrowheads="1"/>
          </p:cNvSpPr>
          <p:nvPr/>
        </p:nvSpPr>
        <p:spPr bwMode="auto">
          <a:xfrm rot="-3325241">
            <a:off x="6365082" y="1489869"/>
            <a:ext cx="349250" cy="1398587"/>
          </a:xfrm>
          <a:prstGeom prst="curvedLeftArrow">
            <a:avLst>
              <a:gd name="adj1" fmla="val 60643"/>
              <a:gd name="adj2" fmla="val 94867"/>
              <a:gd name="adj3" fmla="val 23755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1930400" y="2543175"/>
            <a:ext cx="1089025" cy="658813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Conduct</a:t>
            </a:r>
          </a:p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AAR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5334000" y="1524000"/>
            <a:ext cx="1765300" cy="658813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 and</a:t>
            </a:r>
          </a:p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Certify Leaders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20" name="AutoShape 16"/>
          <p:cNvSpPr>
            <a:spLocks noChangeArrowheads="1"/>
          </p:cNvSpPr>
          <p:nvPr/>
        </p:nvSpPr>
        <p:spPr bwMode="auto">
          <a:xfrm rot="-12085609">
            <a:off x="1992313" y="2643188"/>
            <a:ext cx="280987" cy="1887537"/>
          </a:xfrm>
          <a:prstGeom prst="curvedLeftArrow">
            <a:avLst>
              <a:gd name="adj1" fmla="val 130121"/>
              <a:gd name="adj2" fmla="val 233185"/>
              <a:gd name="adj3" fmla="val 43852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 rot="-3325241">
            <a:off x="5652294" y="443706"/>
            <a:ext cx="304800" cy="1398588"/>
          </a:xfrm>
          <a:prstGeom prst="curvedLeftArrow">
            <a:avLst>
              <a:gd name="adj1" fmla="val 69487"/>
              <a:gd name="adj2" fmla="val 108702"/>
              <a:gd name="adj3" fmla="val 23755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8322" name="Text Box 18"/>
          <p:cNvSpPr txBox="1">
            <a:spLocks noChangeArrowheads="1"/>
          </p:cNvSpPr>
          <p:nvPr/>
        </p:nvSpPr>
        <p:spPr bwMode="auto">
          <a:xfrm>
            <a:off x="3843338" y="685800"/>
            <a:ext cx="1250950" cy="658813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</a:p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TRAINING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2335213" y="4114800"/>
            <a:ext cx="1168400" cy="4064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z="1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Execute</a:t>
            </a:r>
            <a:endParaRPr lang="en-US" sz="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55626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FF6600"/>
                </a:solidFill>
                <a:latin typeface="Arial" charset="0"/>
              </a:rPr>
              <a:t>Time is a precious</a:t>
            </a:r>
            <a:r>
              <a:rPr lang="en-US" sz="2400">
                <a:latin typeface="Arial" charset="0"/>
              </a:rPr>
              <a:t> commodity to ARNG units - there is time to train but no time to waste.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Training strategy must be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battle-focused</a:t>
            </a:r>
            <a:r>
              <a:rPr lang="en-US" sz="2400">
                <a:latin typeface="Arial" charset="0"/>
              </a:rPr>
              <a:t> and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METL</a:t>
            </a:r>
            <a:r>
              <a:rPr lang="en-US" sz="2400">
                <a:latin typeface="Arial" charset="0"/>
              </a:rPr>
              <a:t> driven.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Develop clear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training objectives</a:t>
            </a:r>
            <a:r>
              <a:rPr lang="en-US" sz="2400">
                <a:latin typeface="Arial" charset="0"/>
              </a:rPr>
              <a:t> and a way to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measure</a:t>
            </a:r>
            <a:r>
              <a:rPr lang="en-US" sz="2400">
                <a:latin typeface="Arial" charset="0"/>
              </a:rPr>
              <a:t> your progress toward proficiency in a given task.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6600"/>
                </a:solidFill>
                <a:latin typeface="Arial" charset="0"/>
              </a:rPr>
              <a:t>Multi-echelon training</a:t>
            </a:r>
            <a:r>
              <a:rPr lang="en-US" sz="240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Begin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Risk Management</a:t>
            </a:r>
          </a:p>
          <a:p>
            <a:pPr>
              <a:lnSpc>
                <a:spcPct val="90000"/>
              </a:lnSpc>
            </a:pPr>
            <a:endParaRPr lang="en-US" sz="2400">
              <a:latin typeface="Arial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(1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Plan the Training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362200"/>
            <a:ext cx="29527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457200" y="6067425"/>
            <a:ext cx="8021638" cy="4857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/>
            <a:r>
              <a:rPr lang="en-US"/>
              <a:t>Creatively plan training events to maximize the training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5181600" cy="457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Have a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training methodology</a:t>
            </a:r>
            <a:r>
              <a:rPr lang="en-US" sz="2400">
                <a:latin typeface="Arial" charset="0"/>
              </a:rPr>
              <a:t> to execute and develop leaders as superb trainers.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Leader training not only ensures the leader knows how to perform the task, it also allows the leader to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decide the best way</a:t>
            </a:r>
            <a:r>
              <a:rPr lang="en-US" sz="2400">
                <a:latin typeface="Arial" charset="0"/>
              </a:rPr>
              <a:t> to train the task.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By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training, coaching, and mentoring our leaders</a:t>
            </a:r>
            <a:r>
              <a:rPr lang="en-US" sz="2400">
                <a:latin typeface="Arial" charset="0"/>
              </a:rPr>
              <a:t> we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Set them up for success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Arial" charset="0"/>
              </a:rPr>
              <a:t>Shape them professionally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(2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Train &amp; Certify Leaders</a:t>
            </a:r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209800"/>
            <a:ext cx="3124200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533400" y="5943600"/>
            <a:ext cx="7772400" cy="4857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>
              <a:spcBef>
                <a:spcPct val="50000"/>
              </a:spcBef>
            </a:pPr>
            <a:r>
              <a:rPr lang="en-US"/>
              <a:t>Give them the confidence born from competence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981200"/>
            <a:ext cx="4495800" cy="44196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Reconnaissance allows the leader to determine whether a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site is suitable</a:t>
            </a:r>
            <a:r>
              <a:rPr lang="en-US" sz="2400">
                <a:latin typeface="Arial" charset="0"/>
              </a:rPr>
              <a:t> for a specific training event.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Leader’s reconnaissance must be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extremely detailed</a:t>
            </a:r>
            <a:r>
              <a:rPr lang="en-US" sz="2400">
                <a:latin typeface="Arial" charset="0"/>
              </a:rPr>
              <a:t> as site selection and layout are critical to success.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Identify what needs to happen (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implied tasks</a:t>
            </a:r>
            <a:r>
              <a:rPr lang="en-US" sz="2400">
                <a:latin typeface="Arial" charset="0"/>
              </a:rPr>
              <a:t>) to prepare for the training event, given the location.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Arial" charset="0"/>
              </a:rPr>
              <a:t>Refine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Risk Management</a:t>
            </a:r>
            <a:r>
              <a:rPr lang="en-US" sz="2400"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n-US" sz="2400">
              <a:latin typeface="Arial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(3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Recon the Site</a:t>
            </a:r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33600"/>
            <a:ext cx="39624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1295400" y="6172200"/>
            <a:ext cx="6704013" cy="4857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46150"/>
            <a:r>
              <a:rPr lang="en-US"/>
              <a:t>Ensures the training is a success</a:t>
            </a:r>
            <a:endParaRPr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56388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The plan is usually stated in the form of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a five paragraph OPORD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Expressing orders in standard formats containing essential. elements, ensures that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instructions are conveyed clearly, concisely, and completely</a:t>
            </a:r>
            <a:r>
              <a:rPr lang="en-US" sz="2400">
                <a:latin typeface="Arial" charset="0"/>
              </a:rPr>
              <a:t>. 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</a:rPr>
              <a:t>Refine Risk Management – what can go wrong will.  </a:t>
            </a:r>
            <a:r>
              <a:rPr lang="en-US" sz="2400">
                <a:solidFill>
                  <a:srgbClr val="FF6600"/>
                </a:solidFill>
                <a:latin typeface="Arial" charset="0"/>
              </a:rPr>
              <a:t>Plan</a:t>
            </a:r>
            <a:r>
              <a:rPr lang="en-US" sz="2400">
                <a:latin typeface="Arial" charset="0"/>
              </a:rPr>
              <a:t> for it.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762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8-Step Training Model</a:t>
            </a:r>
            <a:br>
              <a:rPr lang="en-US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(4 of 8)</a:t>
            </a:r>
            <a:br>
              <a:rPr lang="en-US" sz="2800" b="1">
                <a:solidFill>
                  <a:schemeClr val="accent2"/>
                </a:solidFill>
                <a:latin typeface="Arial" charset="0"/>
              </a:rPr>
            </a:br>
            <a:r>
              <a:rPr lang="en-US" sz="2800" b="1">
                <a:solidFill>
                  <a:schemeClr val="accent2"/>
                </a:solidFill>
                <a:latin typeface="Arial" charset="0"/>
              </a:rPr>
              <a:t>Issue the Plan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5150" y="2514600"/>
            <a:ext cx="3429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323850" y="6049963"/>
            <a:ext cx="8278813" cy="44926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4615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/>
              <a:t>Clearly state your intent</a:t>
            </a:r>
            <a:r>
              <a:rPr lang="en-US" b="1"/>
              <a:t> </a:t>
            </a:r>
            <a:r>
              <a:rPr lang="en-US"/>
              <a:t>in a way that is easy to understand.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6200" cap="flat" cmpd="tri" algn="ctr">
          <a:solidFill>
            <a:srgbClr val="00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46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6200" cap="flat" cmpd="tri" algn="ctr">
          <a:solidFill>
            <a:srgbClr val="00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46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1049</Words>
  <Application>Microsoft Office PowerPoint</Application>
  <PresentationFormat>On-screen Show (4:3)</PresentationFormat>
  <Paragraphs>175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8-Step Training Model -  Managing A Precious Resource</vt:lpstr>
      <vt:lpstr>References</vt:lpstr>
      <vt:lpstr>Slide 3</vt:lpstr>
      <vt:lpstr>Slide 4</vt:lpstr>
      <vt:lpstr>The 8-Step  Training Model</vt:lpstr>
      <vt:lpstr>8-Step Training Model (1 of 8) Plan the Training</vt:lpstr>
      <vt:lpstr>8-Step Training Model (2 of 8) Train &amp; Certify Leaders</vt:lpstr>
      <vt:lpstr>8-Step Training Model (3 of 8) Recon the Site</vt:lpstr>
      <vt:lpstr>8-Step Training Model (4 of 8) Issue the Plan</vt:lpstr>
      <vt:lpstr>8-Step Training Model (5 of 8) Rehearse</vt:lpstr>
      <vt:lpstr>8-Step Training Model (6 of 8) Execute</vt:lpstr>
      <vt:lpstr>8-Step Training Model (7 of 8) Conduct an AAR</vt:lpstr>
      <vt:lpstr>8-Step Training Model (8 of 8) Retrain</vt:lpstr>
      <vt:lpstr>Timeline of 8-Step Training Model</vt:lpstr>
      <vt:lpstr>Example: Urban Operations Instruction (08-09 Aug 09).</vt:lpstr>
      <vt:lpstr>Assumptions</vt:lpstr>
      <vt:lpstr>Urban Ops Instruction</vt:lpstr>
      <vt:lpstr>Tools available</vt:lpstr>
      <vt:lpstr>In Closing…</vt:lpstr>
      <vt:lpstr>Questions? / Issues!</vt:lpstr>
    </vt:vector>
  </TitlesOfParts>
  <Company>327th Signal Battalion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PLATOON LEADER BACKBRIEF</dc:title>
  <dc:creator>austinr</dc:creator>
  <cp:lastModifiedBy>Curtis.McMahan</cp:lastModifiedBy>
  <cp:revision>113</cp:revision>
  <cp:lastPrinted>2001-04-18T12:51:02Z</cp:lastPrinted>
  <dcterms:created xsi:type="dcterms:W3CDTF">2001-04-17T21:26:42Z</dcterms:created>
  <dcterms:modified xsi:type="dcterms:W3CDTF">2012-05-22T11:19:43Z</dcterms:modified>
</cp:coreProperties>
</file>