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18" r:id="rId2"/>
    <p:sldId id="319" r:id="rId3"/>
    <p:sldId id="329" r:id="rId4"/>
    <p:sldId id="320" r:id="rId5"/>
    <p:sldId id="321" r:id="rId6"/>
    <p:sldId id="314" r:id="rId7"/>
    <p:sldId id="284" r:id="rId8"/>
    <p:sldId id="330" r:id="rId9"/>
    <p:sldId id="322" r:id="rId10"/>
    <p:sldId id="285" r:id="rId11"/>
    <p:sldId id="286" r:id="rId12"/>
    <p:sldId id="287" r:id="rId13"/>
    <p:sldId id="323" r:id="rId14"/>
    <p:sldId id="288" r:id="rId15"/>
    <p:sldId id="289" r:id="rId16"/>
    <p:sldId id="325" r:id="rId17"/>
    <p:sldId id="315" r:id="rId18"/>
    <p:sldId id="324" r:id="rId19"/>
    <p:sldId id="290" r:id="rId20"/>
    <p:sldId id="316" r:id="rId21"/>
    <p:sldId id="317" r:id="rId22"/>
    <p:sldId id="326" r:id="rId23"/>
    <p:sldId id="262" r:id="rId24"/>
    <p:sldId id="291" r:id="rId25"/>
    <p:sldId id="292" r:id="rId26"/>
    <p:sldId id="293" r:id="rId27"/>
    <p:sldId id="294" r:id="rId28"/>
    <p:sldId id="295" r:id="rId29"/>
    <p:sldId id="268" r:id="rId30"/>
    <p:sldId id="296" r:id="rId31"/>
    <p:sldId id="298" r:id="rId32"/>
    <p:sldId id="297" r:id="rId33"/>
    <p:sldId id="270" r:id="rId34"/>
    <p:sldId id="299" r:id="rId35"/>
    <p:sldId id="280" r:id="rId36"/>
    <p:sldId id="300" r:id="rId37"/>
    <p:sldId id="301" r:id="rId38"/>
    <p:sldId id="302" r:id="rId39"/>
    <p:sldId id="271" r:id="rId40"/>
    <p:sldId id="303" r:id="rId41"/>
    <p:sldId id="304" r:id="rId42"/>
    <p:sldId id="305" r:id="rId43"/>
    <p:sldId id="332" r:id="rId44"/>
    <p:sldId id="272" r:id="rId45"/>
    <p:sldId id="306" r:id="rId46"/>
    <p:sldId id="273" r:id="rId47"/>
    <p:sldId id="307" r:id="rId48"/>
    <p:sldId id="308" r:id="rId49"/>
    <p:sldId id="309" r:id="rId50"/>
    <p:sldId id="274" r:id="rId51"/>
    <p:sldId id="310" r:id="rId52"/>
    <p:sldId id="327" r:id="rId53"/>
    <p:sldId id="328" r:id="rId54"/>
    <p:sldId id="331" r:id="rId55"/>
    <p:sldId id="311" r:id="rId56"/>
    <p:sldId id="313"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1" autoAdjust="0"/>
    <p:restoredTop sz="87409" autoAdjust="0"/>
  </p:normalViewPr>
  <p:slideViewPr>
    <p:cSldViewPr>
      <p:cViewPr varScale="1">
        <p:scale>
          <a:sx n="82" d="100"/>
          <a:sy n="82" d="100"/>
        </p:scale>
        <p:origin x="1498" y="72"/>
      </p:cViewPr>
      <p:guideLst>
        <p:guide orient="horz" pos="2160"/>
        <p:guide pos="2880"/>
      </p:guideLst>
    </p:cSldViewPr>
  </p:slideViewPr>
  <p:outlineViewPr>
    <p:cViewPr>
      <p:scale>
        <a:sx n="33" d="100"/>
        <a:sy n="33" d="100"/>
      </p:scale>
      <p:origin x="48" y="5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BA6792-3778-4A71-98F0-78C075EAE8CC}" type="datetimeFigureOut">
              <a:rPr lang="en-US" smtClean="0"/>
              <a:pPr/>
              <a:t>1/12/2016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EEFF08-EE00-4134-A472-09B405C16FA5}" type="slidenum">
              <a:rPr lang="en-US" smtClean="0"/>
              <a:pPr/>
              <a:t>‹#›</a:t>
            </a:fld>
            <a:endParaRPr lang="en-US"/>
          </a:p>
        </p:txBody>
      </p:sp>
    </p:spTree>
    <p:extLst>
      <p:ext uri="{BB962C8B-B14F-4D97-AF65-F5344CB8AC3E}">
        <p14:creationId xmlns:p14="http://schemas.microsoft.com/office/powerpoint/2010/main" val="96790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a:t>
            </a:r>
            <a:r>
              <a:rPr lang="en-US" baseline="0" dirty="0" smtClean="0"/>
              <a:t> of a</a:t>
            </a:r>
            <a:r>
              <a:rPr lang="en-US" dirty="0" smtClean="0"/>
              <a:t> standard</a:t>
            </a:r>
            <a:r>
              <a:rPr lang="en-US" baseline="0" dirty="0" smtClean="0"/>
              <a:t> ERB used by the Regular Army.  The ERB is used by the Army for promotions and selections, future assignment considerations, and overall career management. Soldiers, Leaders and HR specialists should strive to keep it accurate and up-to-date at all times.   The ERB is just that – a record brief; it is not all-inclusive of a Soldier’s military history.</a:t>
            </a:r>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1</a:t>
            </a:fld>
            <a:endParaRPr lang="en-US" dirty="0"/>
          </a:p>
        </p:txBody>
      </p:sp>
    </p:spTree>
    <p:extLst>
      <p:ext uri="{BB962C8B-B14F-4D97-AF65-F5344CB8AC3E}">
        <p14:creationId xmlns:p14="http://schemas.microsoft.com/office/powerpoint/2010/main" val="3603914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Right</a:t>
            </a:r>
            <a:r>
              <a:rPr lang="en-US" baseline="0" dirty="0" smtClean="0"/>
              <a:t> click on hyperlink and select “Open Hyperlink” to use link.</a:t>
            </a:r>
            <a:endParaRPr lang="en-US" dirty="0" smtClean="0"/>
          </a:p>
          <a:p>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16</a:t>
            </a:fld>
            <a:endParaRPr lang="en-US"/>
          </a:p>
        </p:txBody>
      </p:sp>
    </p:spTree>
    <p:extLst>
      <p:ext uri="{BB962C8B-B14F-4D97-AF65-F5344CB8AC3E}">
        <p14:creationId xmlns:p14="http://schemas.microsoft.com/office/powerpoint/2010/main" val="1510356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Right</a:t>
            </a:r>
            <a:r>
              <a:rPr lang="en-US" baseline="0" dirty="0" smtClean="0"/>
              <a:t> click on hyperlinks and select “Open Hyperlink” to use link.</a:t>
            </a:r>
            <a:endParaRPr lang="en-US" dirty="0" smtClean="0"/>
          </a:p>
          <a:p>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25</a:t>
            </a:fld>
            <a:endParaRPr lang="en-US"/>
          </a:p>
        </p:txBody>
      </p:sp>
    </p:spTree>
    <p:extLst>
      <p:ext uri="{BB962C8B-B14F-4D97-AF65-F5344CB8AC3E}">
        <p14:creationId xmlns:p14="http://schemas.microsoft.com/office/powerpoint/2010/main" val="4205812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30</a:t>
            </a:fld>
            <a:endParaRPr lang="en-US"/>
          </a:p>
        </p:txBody>
      </p:sp>
    </p:spTree>
    <p:extLst>
      <p:ext uri="{BB962C8B-B14F-4D97-AF65-F5344CB8AC3E}">
        <p14:creationId xmlns:p14="http://schemas.microsoft.com/office/powerpoint/2010/main" val="1881077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Right</a:t>
            </a:r>
            <a:r>
              <a:rPr lang="en-US" baseline="0" dirty="0" smtClean="0"/>
              <a:t> click on hyperlink and select “Open Hyperlink” to use link.</a:t>
            </a:r>
            <a:endParaRPr lang="en-US" dirty="0" smtClean="0"/>
          </a:p>
          <a:p>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32</a:t>
            </a:fld>
            <a:endParaRPr lang="en-US"/>
          </a:p>
        </p:txBody>
      </p:sp>
    </p:spTree>
    <p:extLst>
      <p:ext uri="{BB962C8B-B14F-4D97-AF65-F5344CB8AC3E}">
        <p14:creationId xmlns:p14="http://schemas.microsoft.com/office/powerpoint/2010/main" val="368142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33</a:t>
            </a:fld>
            <a:endParaRPr lang="en-US"/>
          </a:p>
        </p:txBody>
      </p:sp>
    </p:spTree>
    <p:extLst>
      <p:ext uri="{BB962C8B-B14F-4D97-AF65-F5344CB8AC3E}">
        <p14:creationId xmlns:p14="http://schemas.microsoft.com/office/powerpoint/2010/main" val="882408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Right</a:t>
            </a:r>
            <a:r>
              <a:rPr lang="en-US" baseline="0" dirty="0" smtClean="0"/>
              <a:t> click on hyperlink and select “Open Hyperlink” to go to the website.</a:t>
            </a:r>
            <a:endParaRPr lang="en-US" dirty="0" smtClean="0"/>
          </a:p>
          <a:p>
            <a:r>
              <a:rPr lang="en-US" sz="1200" kern="1200" baseline="0" dirty="0" smtClean="0">
                <a:solidFill>
                  <a:schemeClr val="tx1"/>
                </a:solidFill>
                <a:latin typeface="+mn-lt"/>
                <a:ea typeface="+mn-ea"/>
                <a:cs typeface="+mn-cs"/>
              </a:rPr>
              <a:t>IAW DA Pam 600-8-104, only courses listed in ATRRS Course Catalog will be added to Record Brief</a:t>
            </a:r>
          </a:p>
          <a:p>
            <a:r>
              <a:rPr lang="en-US" sz="1200" kern="1200" baseline="0" dirty="0" smtClean="0">
                <a:solidFill>
                  <a:schemeClr val="tx1"/>
                </a:solidFill>
                <a:latin typeface="+mn-lt"/>
                <a:ea typeface="+mn-ea"/>
                <a:cs typeface="+mn-cs"/>
              </a:rPr>
              <a:t>The following courses are not valid for the awarding of promotion points under military education:</a:t>
            </a:r>
          </a:p>
          <a:p>
            <a:r>
              <a:rPr lang="en-US" sz="1200" kern="1200" baseline="0" dirty="0" smtClean="0">
                <a:solidFill>
                  <a:schemeClr val="tx1"/>
                </a:solidFill>
                <a:latin typeface="+mn-lt"/>
                <a:ea typeface="+mn-ea"/>
                <a:cs typeface="+mn-cs"/>
              </a:rPr>
              <a:t>(1) Completion of BCT, AIT, and new equipment training.</a:t>
            </a:r>
          </a:p>
          <a:p>
            <a:r>
              <a:rPr lang="en-US" sz="1200" kern="1200" baseline="0" dirty="0" smtClean="0">
                <a:solidFill>
                  <a:schemeClr val="tx1"/>
                </a:solidFill>
                <a:latin typeface="+mn-lt"/>
                <a:ea typeface="+mn-ea"/>
                <a:cs typeface="+mn-cs"/>
              </a:rPr>
              <a:t>(2) ASI, SQI, or language identification codes (LIC) course required to hold qualification in or be awarded an MOS.</a:t>
            </a:r>
          </a:p>
          <a:p>
            <a:r>
              <a:rPr lang="en-US" sz="1200" kern="1200" baseline="0" dirty="0" smtClean="0">
                <a:solidFill>
                  <a:schemeClr val="tx1"/>
                </a:solidFill>
                <a:latin typeface="+mn-lt"/>
                <a:ea typeface="+mn-ea"/>
                <a:cs typeface="+mn-cs"/>
              </a:rPr>
              <a:t>(3) ASI, SQI, or LIC received because of MOS restructuring instead of successful completion of the required course.</a:t>
            </a:r>
          </a:p>
          <a:p>
            <a:r>
              <a:rPr lang="en-US" sz="1200" kern="1200" baseline="0" dirty="0" smtClean="0">
                <a:solidFill>
                  <a:schemeClr val="tx1"/>
                </a:solidFill>
                <a:latin typeface="+mn-lt"/>
                <a:ea typeface="+mn-ea"/>
                <a:cs typeface="+mn-cs"/>
              </a:rPr>
              <a:t>(4) Attendance at the USMAPS or the United States Military Academy.</a:t>
            </a:r>
          </a:p>
          <a:p>
            <a:r>
              <a:rPr lang="en-US" sz="1200" kern="1200" baseline="0" dirty="0" smtClean="0">
                <a:solidFill>
                  <a:schemeClr val="tx1"/>
                </a:solidFill>
                <a:latin typeface="+mn-lt"/>
                <a:ea typeface="+mn-ea"/>
                <a:cs typeface="+mn-cs"/>
              </a:rPr>
              <a:t>(5) On-the-job training and on-the-job experience, including Sergeants Time Training.</a:t>
            </a:r>
          </a:p>
          <a:p>
            <a:r>
              <a:rPr lang="en-US" sz="1200" kern="1200" baseline="0" dirty="0" smtClean="0">
                <a:solidFill>
                  <a:schemeClr val="tx1"/>
                </a:solidFill>
                <a:latin typeface="+mn-lt"/>
                <a:ea typeface="+mn-ea"/>
                <a:cs typeface="+mn-cs"/>
              </a:rPr>
              <a:t>(6) OCS, WOC Course, and ANCOC (SLC).</a:t>
            </a:r>
          </a:p>
          <a:p>
            <a:r>
              <a:rPr lang="en-US" sz="1200" kern="1200" baseline="0" dirty="0" smtClean="0">
                <a:solidFill>
                  <a:schemeClr val="tx1"/>
                </a:solidFill>
                <a:latin typeface="+mn-lt"/>
                <a:ea typeface="+mn-ea"/>
                <a:cs typeface="+mn-cs"/>
              </a:rPr>
              <a:t>(7) Duplicate military correspondence and military education courses (For example, a Soldier attends Combat</a:t>
            </a:r>
          </a:p>
          <a:p>
            <a:r>
              <a:rPr lang="en-US" sz="1200" kern="1200" baseline="0" dirty="0" smtClean="0">
                <a:solidFill>
                  <a:schemeClr val="tx1"/>
                </a:solidFill>
                <a:latin typeface="+mn-lt"/>
                <a:ea typeface="+mn-ea"/>
                <a:cs typeface="+mn-cs"/>
              </a:rPr>
              <a:t>Lifesaver Course and completes the Army Correspondence Course Program Combat Lifesaver Course. The Soldier</a:t>
            </a:r>
          </a:p>
          <a:p>
            <a:r>
              <a:rPr lang="en-US" sz="1200" kern="1200" baseline="0" dirty="0" smtClean="0">
                <a:solidFill>
                  <a:schemeClr val="tx1"/>
                </a:solidFill>
                <a:latin typeface="+mn-lt"/>
                <a:ea typeface="+mn-ea"/>
                <a:cs typeface="+mn-cs"/>
              </a:rPr>
              <a:t>receives points for the one completed first.)</a:t>
            </a:r>
          </a:p>
          <a:p>
            <a:r>
              <a:rPr lang="en-US" sz="1200" kern="1200" baseline="0" dirty="0" smtClean="0">
                <a:solidFill>
                  <a:schemeClr val="tx1"/>
                </a:solidFill>
                <a:latin typeface="+mn-lt"/>
                <a:ea typeface="+mn-ea"/>
                <a:cs typeface="+mn-cs"/>
              </a:rPr>
              <a:t>(8) Military courses completed in the other Armed Forces that were required to hold qualification in or be awarded a MOS/rate.</a:t>
            </a:r>
          </a:p>
          <a:p>
            <a:r>
              <a:rPr lang="en-US" sz="1200" kern="1200" baseline="0" dirty="0" smtClean="0">
                <a:solidFill>
                  <a:schemeClr val="tx1"/>
                </a:solidFill>
                <a:latin typeface="+mn-lt"/>
                <a:ea typeface="+mn-ea"/>
                <a:cs typeface="+mn-cs"/>
              </a:rPr>
              <a:t>(9) Federal Emergency Management Agency courses (see DA PAM 350–59, </a:t>
            </a:r>
            <a:r>
              <a:rPr lang="en-US" sz="1200" kern="1200" baseline="0" dirty="0" err="1" smtClean="0">
                <a:solidFill>
                  <a:schemeClr val="tx1"/>
                </a:solidFill>
                <a:latin typeface="+mn-lt"/>
                <a:ea typeface="+mn-ea"/>
                <a:cs typeface="+mn-cs"/>
              </a:rPr>
              <a:t>para</a:t>
            </a:r>
            <a:r>
              <a:rPr lang="en-US" sz="1200" kern="1200" baseline="0" dirty="0" smtClean="0">
                <a:solidFill>
                  <a:schemeClr val="tx1"/>
                </a:solidFill>
                <a:latin typeface="+mn-lt"/>
                <a:ea typeface="+mn-ea"/>
                <a:cs typeface="+mn-cs"/>
              </a:rPr>
              <a:t> 4–54).</a:t>
            </a:r>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36</a:t>
            </a:fld>
            <a:endParaRPr lang="en-US"/>
          </a:p>
        </p:txBody>
      </p:sp>
    </p:spTree>
    <p:extLst>
      <p:ext uri="{BB962C8B-B14F-4D97-AF65-F5344CB8AC3E}">
        <p14:creationId xmlns:p14="http://schemas.microsoft.com/office/powerpoint/2010/main" val="667945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Right</a:t>
            </a:r>
            <a:r>
              <a:rPr lang="en-US" baseline="0" dirty="0" smtClean="0"/>
              <a:t> click on hyperlink and select “Open Hyperlink” or copy and paste into browser address bar to go to the website.</a:t>
            </a:r>
            <a:endParaRPr lang="en-US" dirty="0" smtClean="0"/>
          </a:p>
          <a:p>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38</a:t>
            </a:fld>
            <a:endParaRPr lang="en-US"/>
          </a:p>
        </p:txBody>
      </p:sp>
    </p:spTree>
    <p:extLst>
      <p:ext uri="{BB962C8B-B14F-4D97-AF65-F5344CB8AC3E}">
        <p14:creationId xmlns:p14="http://schemas.microsoft.com/office/powerpoint/2010/main" val="470876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Right</a:t>
            </a:r>
            <a:r>
              <a:rPr lang="en-US" baseline="0" dirty="0" smtClean="0"/>
              <a:t> click on hyperlinks and select “Open Hyperlink” to go to the website.</a:t>
            </a:r>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40</a:t>
            </a:fld>
            <a:endParaRPr lang="en-US"/>
          </a:p>
        </p:txBody>
      </p:sp>
    </p:spTree>
    <p:extLst>
      <p:ext uri="{BB962C8B-B14F-4D97-AF65-F5344CB8AC3E}">
        <p14:creationId xmlns:p14="http://schemas.microsoft.com/office/powerpoint/2010/main" val="4266955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41</a:t>
            </a:fld>
            <a:endParaRPr lang="en-US"/>
          </a:p>
        </p:txBody>
      </p:sp>
    </p:spTree>
    <p:extLst>
      <p:ext uri="{BB962C8B-B14F-4D97-AF65-F5344CB8AC3E}">
        <p14:creationId xmlns:p14="http://schemas.microsoft.com/office/powerpoint/2010/main" val="3791433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42</a:t>
            </a:fld>
            <a:endParaRPr lang="en-US"/>
          </a:p>
        </p:txBody>
      </p:sp>
    </p:spTree>
    <p:extLst>
      <p:ext uri="{BB962C8B-B14F-4D97-AF65-F5344CB8AC3E}">
        <p14:creationId xmlns:p14="http://schemas.microsoft.com/office/powerpoint/2010/main" val="71854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2"/>
                </a:solidFill>
              </a:rPr>
              <a:t>BOARD ERB </a:t>
            </a:r>
            <a:r>
              <a:rPr lang="en-US" dirty="0" smtClean="0">
                <a:solidFill>
                  <a:schemeClr val="accent2"/>
                </a:solidFill>
                <a:effectLst>
                  <a:outerShdw blurRad="38100" dist="38100" dir="2700000" algn="tl">
                    <a:srgbClr val="C0C0C0"/>
                  </a:outerShdw>
                </a:effectLst>
              </a:rPr>
              <a:t>: “This is an example of the BOARD ERB.  The red “X’s” indicate the areas of the ERB that are NOT shown to centralized promotion and selection board members.  It is important for Soldiers to check the accuracy of their entire ERB.   For board purposes however, Soldiers should specifically focus on the accuracy of the areas </a:t>
            </a:r>
            <a:r>
              <a:rPr lang="en-US" b="1" dirty="0" smtClean="0">
                <a:solidFill>
                  <a:schemeClr val="accent2"/>
                </a:solidFill>
                <a:effectLst>
                  <a:outerShdw blurRad="38100" dist="38100" dir="2700000" algn="tl">
                    <a:srgbClr val="C0C0C0"/>
                  </a:outerShdw>
                </a:effectLst>
              </a:rPr>
              <a:t>not</a:t>
            </a:r>
            <a:r>
              <a:rPr lang="en-US" dirty="0" smtClean="0">
                <a:solidFill>
                  <a:schemeClr val="accent2"/>
                </a:solidFill>
                <a:effectLst>
                  <a:outerShdw blurRad="38100" dist="38100" dir="2700000" algn="tl">
                    <a:srgbClr val="C0C0C0"/>
                  </a:outerShdw>
                </a:effectLst>
              </a:rPr>
              <a:t> filled in with </a:t>
            </a:r>
            <a:r>
              <a:rPr lang="en-US" dirty="0" err="1" smtClean="0">
                <a:solidFill>
                  <a:schemeClr val="accent2"/>
                </a:solidFill>
                <a:effectLst>
                  <a:outerShdw blurRad="38100" dist="38100" dir="2700000" algn="tl">
                    <a:srgbClr val="C0C0C0"/>
                  </a:outerShdw>
                </a:effectLst>
              </a:rPr>
              <a:t>x’s</a:t>
            </a:r>
            <a:r>
              <a:rPr lang="en-US" dirty="0" smtClean="0">
                <a:solidFill>
                  <a:schemeClr val="accent2"/>
                </a:solidFill>
                <a:effectLst>
                  <a:outerShdw blurRad="38100" dist="38100" dir="2700000" algn="tl">
                    <a:srgbClr val="C0C0C0"/>
                  </a:outerShdw>
                </a:effectLst>
              </a:rPr>
              <a:t> when validating their Board ERB.”</a:t>
            </a:r>
          </a:p>
          <a:p>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2</a:t>
            </a:fld>
            <a:endParaRPr lang="en-US"/>
          </a:p>
        </p:txBody>
      </p:sp>
    </p:spTree>
    <p:extLst>
      <p:ext uri="{BB962C8B-B14F-4D97-AF65-F5344CB8AC3E}">
        <p14:creationId xmlns:p14="http://schemas.microsoft.com/office/powerpoint/2010/main" val="155602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Right</a:t>
            </a:r>
            <a:r>
              <a:rPr lang="en-US" baseline="0" dirty="0" smtClean="0"/>
              <a:t> click on hyperlinks and select “Open Hyperlink” or copy and paste into web browser address bar to go to the website.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43</a:t>
            </a:fld>
            <a:endParaRPr lang="en-US"/>
          </a:p>
        </p:txBody>
      </p:sp>
    </p:spTree>
    <p:extLst>
      <p:ext uri="{BB962C8B-B14F-4D97-AF65-F5344CB8AC3E}">
        <p14:creationId xmlns:p14="http://schemas.microsoft.com/office/powerpoint/2010/main" val="995241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48</a:t>
            </a:fld>
            <a:endParaRPr lang="en-US"/>
          </a:p>
        </p:txBody>
      </p:sp>
    </p:spTree>
    <p:extLst>
      <p:ext uri="{BB962C8B-B14F-4D97-AF65-F5344CB8AC3E}">
        <p14:creationId xmlns:p14="http://schemas.microsoft.com/office/powerpoint/2010/main" val="1295332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49</a:t>
            </a:fld>
            <a:endParaRPr lang="en-US"/>
          </a:p>
        </p:txBody>
      </p:sp>
    </p:spTree>
    <p:extLst>
      <p:ext uri="{BB962C8B-B14F-4D97-AF65-F5344CB8AC3E}">
        <p14:creationId xmlns:p14="http://schemas.microsoft.com/office/powerpoint/2010/main" val="3471195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EEEFF08-EE00-4134-A472-09B405C16FA5}" type="slidenum">
              <a:rPr lang="en-US" smtClean="0"/>
              <a:pPr/>
              <a:t>51</a:t>
            </a:fld>
            <a:endParaRPr lang="en-US"/>
          </a:p>
        </p:txBody>
      </p:sp>
    </p:spTree>
    <p:extLst>
      <p:ext uri="{BB962C8B-B14F-4D97-AF65-F5344CB8AC3E}">
        <p14:creationId xmlns:p14="http://schemas.microsoft.com/office/powerpoint/2010/main" val="2165850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Right click on hyperlink and choose</a:t>
            </a:r>
            <a:r>
              <a:rPr lang="en-US" baseline="0" dirty="0" smtClean="0"/>
              <a:t> Open Hyperlink to go directly to website</a:t>
            </a:r>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54</a:t>
            </a:fld>
            <a:endParaRPr lang="en-US"/>
          </a:p>
        </p:txBody>
      </p:sp>
    </p:spTree>
    <p:extLst>
      <p:ext uri="{BB962C8B-B14F-4D97-AF65-F5344CB8AC3E}">
        <p14:creationId xmlns:p14="http://schemas.microsoft.com/office/powerpoint/2010/main" val="4154721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Right click on hyperlink and select “open hyperlink” to open webpage or copy and paste</a:t>
            </a:r>
            <a:r>
              <a:rPr lang="en-US" baseline="0" dirty="0" smtClean="0"/>
              <a:t> into web browser’s address bar</a:t>
            </a:r>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56</a:t>
            </a:fld>
            <a:endParaRPr lang="en-US"/>
          </a:p>
        </p:txBody>
      </p:sp>
    </p:spTree>
    <p:extLst>
      <p:ext uri="{BB962C8B-B14F-4D97-AF65-F5344CB8AC3E}">
        <p14:creationId xmlns:p14="http://schemas.microsoft.com/office/powerpoint/2010/main" val="326106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page numbers in the index are hyperlinked to the corresponding</a:t>
            </a:r>
            <a:r>
              <a:rPr lang="en-US" baseline="0" dirty="0" smtClean="0"/>
              <a:t> power point slide page. Right click on hyperlink and in the dropdown box select to ‘Open Hyperlink’.</a:t>
            </a:r>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3</a:t>
            </a:fld>
            <a:endParaRPr lang="en-US"/>
          </a:p>
        </p:txBody>
      </p:sp>
    </p:spTree>
    <p:extLst>
      <p:ext uri="{BB962C8B-B14F-4D97-AF65-F5344CB8AC3E}">
        <p14:creationId xmlns:p14="http://schemas.microsoft.com/office/powerpoint/2010/main" val="419774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Legal name changes and corrections must be requested and processed on a DA Form 4187</a:t>
            </a:r>
            <a:r>
              <a:rPr lang="en-US" baseline="0" dirty="0" smtClean="0"/>
              <a:t> for all Enlisted and Officers. </a:t>
            </a:r>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6</a:t>
            </a:fld>
            <a:endParaRPr lang="en-US"/>
          </a:p>
        </p:txBody>
      </p:sp>
    </p:spTree>
    <p:extLst>
      <p:ext uri="{BB962C8B-B14F-4D97-AF65-F5344CB8AC3E}">
        <p14:creationId xmlns:p14="http://schemas.microsoft.com/office/powerpoint/2010/main" val="2305672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reminder, the ERB is designed for Regular Army Enlisted; although an ERB can be printed for other components, the ERB</a:t>
            </a:r>
            <a:r>
              <a:rPr lang="en-US" baseline="0" dirty="0" smtClean="0"/>
              <a:t> generated from eMILPO should not be updated for Army Reserve or ARNG enlisted personnel, as it will not update to their systems (i.e. awards, military education, assignment history, etc.)</a:t>
            </a:r>
            <a:r>
              <a:rPr lang="en-US" dirty="0" smtClean="0"/>
              <a:t>.</a:t>
            </a:r>
            <a:r>
              <a:rPr lang="en-US" baseline="0" dirty="0" smtClean="0"/>
              <a:t>  However, there are functions within eMILPO to use for other components (all Soldiers) when mobilized or activated, and for Regular Army officers and warrant officers.</a:t>
            </a:r>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7</a:t>
            </a:fld>
            <a:endParaRPr lang="en-US"/>
          </a:p>
        </p:txBody>
      </p:sp>
    </p:spTree>
    <p:extLst>
      <p:ext uri="{BB962C8B-B14F-4D97-AF65-F5344CB8AC3E}">
        <p14:creationId xmlns:p14="http://schemas.microsoft.com/office/powerpoint/2010/main" val="416595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10</a:t>
            </a:fld>
            <a:endParaRPr lang="en-US"/>
          </a:p>
        </p:txBody>
      </p:sp>
    </p:spTree>
    <p:extLst>
      <p:ext uri="{BB962C8B-B14F-4D97-AF65-F5344CB8AC3E}">
        <p14:creationId xmlns:p14="http://schemas.microsoft.com/office/powerpoint/2010/main" val="1280484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 OS Tours  (operational, combat and</a:t>
            </a:r>
            <a:r>
              <a:rPr lang="en-US" sz="1200" kern="1200" baseline="0" dirty="0" smtClean="0">
                <a:solidFill>
                  <a:schemeClr val="tx1"/>
                </a:solidFill>
                <a:latin typeface="+mn-lt"/>
                <a:ea typeface="+mn-ea"/>
                <a:cs typeface="+mn-cs"/>
              </a:rPr>
              <a:t> restricted) </a:t>
            </a:r>
            <a:r>
              <a:rPr lang="en-US" sz="1200" kern="1200" dirty="0" smtClean="0">
                <a:solidFill>
                  <a:schemeClr val="tx1"/>
                </a:solidFill>
                <a:latin typeface="+mn-lt"/>
                <a:ea typeface="+mn-ea"/>
                <a:cs typeface="+mn-cs"/>
              </a:rPr>
              <a:t>must be entered into EMILPO to update the dwell time for both Officer and Enlisted.</a:t>
            </a:r>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12</a:t>
            </a:fld>
            <a:endParaRPr lang="en-US" dirty="0"/>
          </a:p>
        </p:txBody>
      </p:sp>
    </p:spTree>
    <p:extLst>
      <p:ext uri="{BB962C8B-B14F-4D97-AF65-F5344CB8AC3E}">
        <p14:creationId xmlns:p14="http://schemas.microsoft.com/office/powerpoint/2010/main" val="4167590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Right</a:t>
            </a:r>
            <a:r>
              <a:rPr lang="en-US" baseline="0" dirty="0" smtClean="0"/>
              <a:t> click on hyperlinks and select “Open Hyperlink” to use link.</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Certain MOS, ASI and SQI are now only added by HRC.  Refer to </a:t>
            </a:r>
            <a:r>
              <a:rPr lang="en-US" sz="1200" dirty="0" err="1" smtClean="0"/>
              <a:t>Milper</a:t>
            </a:r>
            <a:r>
              <a:rPr lang="en-US" sz="1200" dirty="0" smtClean="0"/>
              <a:t> Message 14-312 for more information.</a:t>
            </a:r>
          </a:p>
          <a:p>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14</a:t>
            </a:fld>
            <a:endParaRPr lang="en-US"/>
          </a:p>
        </p:txBody>
      </p:sp>
    </p:spTree>
    <p:extLst>
      <p:ext uri="{BB962C8B-B14F-4D97-AF65-F5344CB8AC3E}">
        <p14:creationId xmlns:p14="http://schemas.microsoft.com/office/powerpoint/2010/main" val="3929050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Right</a:t>
            </a:r>
            <a:r>
              <a:rPr lang="en-US" baseline="0" dirty="0" smtClean="0"/>
              <a:t> click on hyperlinks and select “Open Hyperlink” to use link.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Certain MOS, ASI and SQI are now only added by HRC.  Refer to </a:t>
            </a:r>
            <a:r>
              <a:rPr lang="en-US" sz="1200" dirty="0" err="1" smtClean="0"/>
              <a:t>Milper</a:t>
            </a:r>
            <a:r>
              <a:rPr lang="en-US" sz="1200" dirty="0" smtClean="0"/>
              <a:t> Message 14-312 for more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EEEFF08-EE00-4134-A472-09B405C16FA5}" type="slidenum">
              <a:rPr lang="en-US" smtClean="0"/>
              <a:pPr/>
              <a:t>15</a:t>
            </a:fld>
            <a:endParaRPr lang="en-US"/>
          </a:p>
        </p:txBody>
      </p:sp>
    </p:spTree>
    <p:extLst>
      <p:ext uri="{BB962C8B-B14F-4D97-AF65-F5344CB8AC3E}">
        <p14:creationId xmlns:p14="http://schemas.microsoft.com/office/powerpoint/2010/main" val="37574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6BE8BE-25E6-4498-8FAA-A447F663EF2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7319F2-0165-496A-92D9-824B6D18E52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3DD405-F543-437D-8226-3FE38EB03BD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D63962-88D5-496D-81B1-23101913A6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5337CB-36FA-4CB8-B289-D4968FC99B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E3BEFA-2C9A-4CB9-BD1F-C22A705B87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25CD5B5-1307-4291-A7DB-102CB5CC4DB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6BB6F1-0C29-4F0C-8FB9-914D50E04C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07AD5D-14BF-424D-B022-2959243688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E93127-C707-4D6A-AB36-5315A1FCC45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5E17B6-D768-4C07-BBAD-64046D89CA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A6EB91-CFB4-4A07-97A0-7B447D668A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hyperlink" Target="https://emilpo.ahrs.army.mi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hyperlink" Target="https://www.milsuite.mil/book/groups/smartbookdapam611-2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hyperlink" Target="https://www.milsuite.mil/book/groups/smartbookdapam611-2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50.xml"/><Relationship Id="rId3" Type="http://schemas.openxmlformats.org/officeDocument/2006/relationships/slide" Target="slide4.xml"/><Relationship Id="rId7" Type="http://schemas.openxmlformats.org/officeDocument/2006/relationships/slide" Target="slide29.xml"/><Relationship Id="rId12" Type="http://schemas.openxmlformats.org/officeDocument/2006/relationships/slide" Target="slide4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44.xml"/><Relationship Id="rId5" Type="http://schemas.openxmlformats.org/officeDocument/2006/relationships/slide" Target="slide22.xml"/><Relationship Id="rId15" Type="http://schemas.openxmlformats.org/officeDocument/2006/relationships/image" Target="../media/image1.gif"/><Relationship Id="rId10" Type="http://schemas.openxmlformats.org/officeDocument/2006/relationships/slide" Target="slide39.xml"/><Relationship Id="rId4" Type="http://schemas.openxmlformats.org/officeDocument/2006/relationships/slide" Target="slide8.xml"/><Relationship Id="rId9" Type="http://schemas.openxmlformats.org/officeDocument/2006/relationships/slide" Target="slide35.xml"/><Relationship Id="rId1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gif"/></Relationships>
</file>

<file path=ppt/slides/_rels/slide34.xml.rels><?xml version="1.0" encoding="UTF-8" standalone="yes"?>
<Relationships xmlns="http://schemas.openxmlformats.org/package/2006/relationships"><Relationship Id="rId3" Type="http://schemas.openxmlformats.org/officeDocument/2006/relationships/hyperlink" Target="https://www.milsuite.mil/book/docs/DOC-148492"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6.xml.rels><?xml version="1.0" encoding="UTF-8" standalone="yes"?>
<Relationships xmlns="http://schemas.openxmlformats.org/package/2006/relationships"><Relationship Id="rId3" Type="http://schemas.openxmlformats.org/officeDocument/2006/relationships/hyperlink" Target="https://www.atrrs.army.mil/atrrsc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2.jpeg"/><Relationship Id="rId4" Type="http://schemas.openxmlformats.org/officeDocument/2006/relationships/hyperlink" Target="https://hrcmetahelper.hrc.army.mil/TessSnameSearch.asp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hrcmetahelper.hrc.army.mil/TessSnameSearch.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0.xml.rels><?xml version="1.0" encoding="UTF-8" standalone="yes"?>
<Relationships xmlns="http://schemas.openxmlformats.org/package/2006/relationships"><Relationship Id="rId3" Type="http://schemas.openxmlformats.org/officeDocument/2006/relationships/hyperlink" Target="http://www.ope.ed.gov/accreditation/Search.aspx" TargetMode="External"/><Relationship Id="rId7"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emilpo.ahrs.army.mil/" TargetMode="External"/><Relationship Id="rId4" Type="http://schemas.openxmlformats.org/officeDocument/2006/relationships/hyperlink" Target="http://www.chea.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3.xml.rels><?xml version="1.0" encoding="UTF-8" standalone="yes"?>
<Relationships xmlns="http://schemas.openxmlformats.org/package/2006/relationships"><Relationship Id="rId3" Type="http://schemas.openxmlformats.org/officeDocument/2006/relationships/hyperlink" Target="https://www.cool.army.mi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5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www.milsuite.mil/book/community/spaces/apf/s1net" TargetMode="External"/><Relationship Id="rId3" Type="http://schemas.openxmlformats.org/officeDocument/2006/relationships/hyperlink" Target="https://emilpo.ahrs.army.mil/" TargetMode="External"/><Relationship Id="rId7" Type="http://schemas.openxmlformats.org/officeDocument/2006/relationships/hyperlink" Target="http://www.armyg1.army.mil/" TargetMode="External"/><Relationship Id="rId12"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apd.army.mil/" TargetMode="External"/><Relationship Id="rId11" Type="http://schemas.openxmlformats.org/officeDocument/2006/relationships/image" Target="../media/image2.jpeg"/><Relationship Id="rId5" Type="http://schemas.openxmlformats.org/officeDocument/2006/relationships/hyperlink" Target="https://hrcmetahelper.hrc.army.mil/" TargetMode="External"/><Relationship Id="rId10" Type="http://schemas.openxmlformats.org/officeDocument/2006/relationships/hyperlink" Target="https://www.ipps-a.army.mil/" TargetMode="External"/><Relationship Id="rId4" Type="http://schemas.openxmlformats.org/officeDocument/2006/relationships/hyperlink" Target="http://hrc.army.mil/" TargetMode="External"/><Relationship Id="rId9" Type="http://schemas.openxmlformats.org/officeDocument/2006/relationships/hyperlink" Target="https://www.milsuite.mil/book/groups/smartbookdapam611-21"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2.jpeg"/><Relationship Id="rId4" Type="http://schemas.openxmlformats.org/officeDocument/2006/relationships/hyperlink" Target="https://www.milsuite.mil/book/community/spaces/apf/s1net/emilpo__datastore_and_erb_orb_updat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477000" cy="914400"/>
          </a:xfrm>
          <a:solidFill>
            <a:schemeClr val="bg1">
              <a:lumMod val="85000"/>
            </a:schemeClr>
          </a:solidFill>
        </p:spPr>
        <p:txBody>
          <a:bodyPr>
            <a:normAutofit/>
          </a:bodyPr>
          <a:lstStyle/>
          <a:p>
            <a:r>
              <a:rPr lang="en-US" sz="4000" b="1" u="sng" dirty="0" smtClean="0"/>
              <a:t>ENLISTED </a:t>
            </a:r>
            <a:r>
              <a:rPr lang="en-US" sz="600" b="1" u="sng" dirty="0" smtClean="0"/>
              <a:t>RECORD</a:t>
            </a:r>
            <a:r>
              <a:rPr lang="en-US" sz="4000" b="1" u="sng" dirty="0" smtClean="0"/>
              <a:t> BRIEF</a:t>
            </a:r>
            <a:endParaRPr lang="en-US" sz="4000" b="1" u="sng" dirty="0"/>
          </a:p>
        </p:txBody>
      </p:sp>
      <p:pic>
        <p:nvPicPr>
          <p:cNvPr id="4" name="Picture 3"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6" name="TextBox 5"/>
          <p:cNvSpPr txBox="1"/>
          <p:nvPr/>
        </p:nvSpPr>
        <p:spPr>
          <a:xfrm>
            <a:off x="381000" y="6324600"/>
            <a:ext cx="8382000" cy="369332"/>
          </a:xfrm>
          <a:prstGeom prst="rect">
            <a:avLst/>
          </a:prstGeom>
          <a:noFill/>
        </p:spPr>
        <p:txBody>
          <a:bodyPr wrap="square" rtlCol="0">
            <a:spAutoFit/>
          </a:bodyPr>
          <a:lstStyle/>
          <a:p>
            <a:pPr algn="ctr"/>
            <a:r>
              <a:rPr lang="en-US" b="1" dirty="0" smtClean="0"/>
              <a:t>A QUICK REFERENCE GUIDE FOR THE REGULAR ARMY ERB</a:t>
            </a:r>
            <a:endParaRPr lang="en-US" b="1" dirty="0"/>
          </a:p>
        </p:txBody>
      </p:sp>
      <p:pic>
        <p:nvPicPr>
          <p:cNvPr id="10" name="Picture 9" descr="u_s_army_adjutant_general_corps_branch_insignia_postcard-p239110252362421420td81_152.jpg"/>
          <p:cNvPicPr>
            <a:picLocks noChangeAspect="1"/>
          </p:cNvPicPr>
          <p:nvPr/>
        </p:nvPicPr>
        <p:blipFill>
          <a:blip r:embed="rId4" cstate="print"/>
          <a:stretch>
            <a:fillRect/>
          </a:stretch>
        </p:blipFill>
        <p:spPr>
          <a:xfrm>
            <a:off x="0" y="0"/>
            <a:ext cx="1447800" cy="1295400"/>
          </a:xfrm>
          <a:prstGeom prst="rect">
            <a:avLst/>
          </a:prstGeom>
        </p:spPr>
      </p:pic>
      <p:sp>
        <p:nvSpPr>
          <p:cNvPr id="7" name="Slide Number Placeholder 6"/>
          <p:cNvSpPr>
            <a:spLocks noGrp="1"/>
          </p:cNvSpPr>
          <p:nvPr>
            <p:ph type="sldNum" sz="quarter" idx="12"/>
          </p:nvPr>
        </p:nvSpPr>
        <p:spPr>
          <a:xfrm>
            <a:off x="8229600" y="6245225"/>
            <a:ext cx="457200" cy="476250"/>
          </a:xfrm>
        </p:spPr>
        <p:txBody>
          <a:bodyPr/>
          <a:lstStyle/>
          <a:p>
            <a:pPr>
              <a:defRPr/>
            </a:pPr>
            <a:fld id="{516BB6F1-0C29-4F0C-8FB9-914D50E04CA6}" type="slidenum">
              <a:rPr lang="en-US" smtClean="0"/>
              <a:pPr>
                <a:defRPr/>
              </a:pPr>
              <a:t>1</a:t>
            </a:fld>
            <a:endParaRPr lang="en-US" dirty="0"/>
          </a:p>
        </p:txBody>
      </p:sp>
      <p:pic>
        <p:nvPicPr>
          <p:cNvPr id="11" name="Picture 10" descr="erb_4_SLIDES.jpg"/>
          <p:cNvPicPr>
            <a:picLocks noChangeAspect="1"/>
          </p:cNvPicPr>
          <p:nvPr/>
        </p:nvPicPr>
        <p:blipFill>
          <a:blip r:embed="rId5" cstate="print"/>
          <a:stretch>
            <a:fillRect/>
          </a:stretch>
        </p:blipFill>
        <p:spPr>
          <a:xfrm>
            <a:off x="1371600" y="1295400"/>
            <a:ext cx="6477000" cy="50049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0" y="274638"/>
            <a:ext cx="6400800" cy="792162"/>
          </a:xfrm>
          <a:solidFill>
            <a:schemeClr val="bg1">
              <a:lumMod val="85000"/>
            </a:schemeClr>
          </a:solidFill>
        </p:spPr>
        <p:txBody>
          <a:bodyPr/>
          <a:lstStyle/>
          <a:p>
            <a:pPr eaLnBrk="1" hangingPunct="1"/>
            <a:r>
              <a:rPr lang="en-US" b="1" u="sng" dirty="0" smtClean="0"/>
              <a:t>Overseas Duty</a:t>
            </a:r>
          </a:p>
        </p:txBody>
      </p:sp>
      <p:sp>
        <p:nvSpPr>
          <p:cNvPr id="11267" name="Rectangle 3"/>
          <p:cNvSpPr>
            <a:spLocks noGrp="1" noChangeArrowheads="1"/>
          </p:cNvSpPr>
          <p:nvPr>
            <p:ph type="body" idx="1"/>
          </p:nvPr>
        </p:nvSpPr>
        <p:spPr>
          <a:xfrm>
            <a:off x="457200" y="1371600"/>
            <a:ext cx="8229600" cy="4419600"/>
          </a:xfrm>
        </p:spPr>
        <p:txBody>
          <a:bodyPr/>
          <a:lstStyle/>
          <a:p>
            <a:pPr eaLnBrk="1" hangingPunct="1">
              <a:lnSpc>
                <a:spcPct val="80000"/>
              </a:lnSpc>
            </a:pPr>
            <a:r>
              <a:rPr lang="en-US" sz="1800" u="sng" dirty="0" smtClean="0"/>
              <a:t>ALL</a:t>
            </a:r>
            <a:r>
              <a:rPr lang="en-US" sz="1800" dirty="0" smtClean="0"/>
              <a:t> OVERSEAS SERVICE, CURRENT AND PRIOR SERVICE, REGARDLESS OF BRANCH OR COMPONENT WILL BE ADDED TO THIS SECTION.</a:t>
            </a:r>
          </a:p>
          <a:p>
            <a:pPr eaLnBrk="1" hangingPunct="1">
              <a:lnSpc>
                <a:spcPct val="80000"/>
              </a:lnSpc>
            </a:pPr>
            <a:r>
              <a:rPr lang="en-US" sz="1800" dirty="0" smtClean="0"/>
              <a:t>Year and month Soldier returned from overseas assignments.  This entry allows for tours completed on regular assignment and for those tours while attached, including Temporary Change of Station (TCS) assignments to an OCONUS unit. (Ref. AR 614-30 Table 3-2, eMILPO Field User Guide).</a:t>
            </a:r>
          </a:p>
          <a:p>
            <a:pPr eaLnBrk="1" hangingPunct="1">
              <a:lnSpc>
                <a:spcPct val="80000"/>
              </a:lnSpc>
            </a:pPr>
            <a:r>
              <a:rPr lang="en-US" sz="1800" dirty="0" smtClean="0"/>
              <a:t>Tour completion requirements are stipulated in AR 614-30, Table 3-2. 9 continuous months or 11 cumulative months within a 24 month period for TDY/TCS = short tour. </a:t>
            </a:r>
          </a:p>
          <a:p>
            <a:pPr eaLnBrk="1" hangingPunct="1">
              <a:lnSpc>
                <a:spcPct val="80000"/>
              </a:lnSpc>
            </a:pPr>
            <a:r>
              <a:rPr lang="en-US" sz="1800" dirty="0" smtClean="0"/>
              <a:t>Overseas PCS tours must be within 60 days for tour completion credit with exceptions outlined in AR 614-30. 15 or more days are to be rounded up to a whole month.</a:t>
            </a:r>
          </a:p>
          <a:p>
            <a:pPr eaLnBrk="1" hangingPunct="1">
              <a:lnSpc>
                <a:spcPct val="80000"/>
              </a:lnSpc>
            </a:pPr>
            <a:r>
              <a:rPr lang="en-US" sz="1800" dirty="0" smtClean="0"/>
              <a:t>The ERB can only reflect up to eight entries when printed, although more than eight can be entered and viewed within eMILPO. </a:t>
            </a:r>
          </a:p>
          <a:p>
            <a:pPr eaLnBrk="1" hangingPunct="1">
              <a:lnSpc>
                <a:spcPct val="80000"/>
              </a:lnSpc>
            </a:pPr>
            <a:r>
              <a:rPr lang="en-US" sz="1800" dirty="0" smtClean="0"/>
              <a:t>MPD/BCT/S1 is responsible for entering the information based on supporting documentation. PCS/TCS orders, awards, EDAS deployment printout, DD Form 214 are examples.</a:t>
            </a:r>
          </a:p>
        </p:txBody>
      </p:sp>
      <p:pic>
        <p:nvPicPr>
          <p:cNvPr id="4" name="Picture 3"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305800" y="6245225"/>
            <a:ext cx="381000" cy="476250"/>
          </a:xfrm>
        </p:spPr>
        <p:txBody>
          <a:bodyPr/>
          <a:lstStyle/>
          <a:p>
            <a:pPr>
              <a:defRPr/>
            </a:pPr>
            <a:fld id="{57D63962-88D5-496D-81B1-23101913A691}"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sp>
        <p:nvSpPr>
          <p:cNvPr id="12290" name="Rectangle 2"/>
          <p:cNvSpPr>
            <a:spLocks noGrp="1" noChangeArrowheads="1"/>
          </p:cNvSpPr>
          <p:nvPr>
            <p:ph type="title"/>
          </p:nvPr>
        </p:nvSpPr>
        <p:spPr>
          <a:xfrm>
            <a:off x="1524000" y="274638"/>
            <a:ext cx="6400800" cy="792162"/>
          </a:xfrm>
          <a:solidFill>
            <a:schemeClr val="bg1">
              <a:lumMod val="85000"/>
            </a:schemeClr>
          </a:solidFill>
        </p:spPr>
        <p:txBody>
          <a:bodyPr/>
          <a:lstStyle/>
          <a:p>
            <a:pPr eaLnBrk="1" hangingPunct="1"/>
            <a:r>
              <a:rPr lang="en-US" b="1" u="sng" dirty="0" smtClean="0"/>
              <a:t>Overseas Duty (Cont.)</a:t>
            </a:r>
          </a:p>
        </p:txBody>
      </p:sp>
      <p:sp>
        <p:nvSpPr>
          <p:cNvPr id="12291" name="Rectangle 3"/>
          <p:cNvSpPr>
            <a:spLocks noGrp="1" noChangeArrowheads="1"/>
          </p:cNvSpPr>
          <p:nvPr>
            <p:ph type="body" idx="1"/>
          </p:nvPr>
        </p:nvSpPr>
        <p:spPr>
          <a:xfrm>
            <a:off x="457200" y="1295400"/>
            <a:ext cx="8229600" cy="4953000"/>
          </a:xfrm>
        </p:spPr>
        <p:txBody>
          <a:bodyPr/>
          <a:lstStyle/>
          <a:p>
            <a:pPr eaLnBrk="1" hangingPunct="1">
              <a:lnSpc>
                <a:spcPct val="80000"/>
              </a:lnSpc>
            </a:pPr>
            <a:r>
              <a:rPr lang="en-US" sz="1800" b="1" u="sng" dirty="0" smtClean="0"/>
              <a:t>CT</a:t>
            </a:r>
            <a:r>
              <a:rPr lang="en-US" sz="1800" b="1" dirty="0" smtClean="0"/>
              <a:t> </a:t>
            </a:r>
            <a:r>
              <a:rPr lang="en-US" sz="1800" b="1" u="sng" dirty="0" smtClean="0"/>
              <a:t>(Country)</a:t>
            </a:r>
            <a:r>
              <a:rPr lang="en-US" sz="1800" dirty="0" smtClean="0"/>
              <a:t> Overseas area only.  Indicates a 2-letter country code the Soldier served in during overseas assignment </a:t>
            </a:r>
          </a:p>
          <a:p>
            <a:pPr eaLnBrk="1" hangingPunct="1">
              <a:lnSpc>
                <a:spcPct val="80000"/>
              </a:lnSpc>
            </a:pPr>
            <a:r>
              <a:rPr lang="en-US" sz="1800" b="1" u="sng" dirty="0" smtClean="0"/>
              <a:t>MO (Month)</a:t>
            </a:r>
            <a:endParaRPr lang="en-US" sz="1800" dirty="0" smtClean="0"/>
          </a:p>
          <a:p>
            <a:pPr eaLnBrk="1" hangingPunct="1">
              <a:lnSpc>
                <a:spcPct val="80000"/>
              </a:lnSpc>
            </a:pPr>
            <a:r>
              <a:rPr lang="en-US" sz="1800" dirty="0" smtClean="0"/>
              <a:t>The number of months a Soldier served in overseas location.</a:t>
            </a:r>
          </a:p>
          <a:p>
            <a:pPr eaLnBrk="1" hangingPunct="1">
              <a:lnSpc>
                <a:spcPct val="80000"/>
              </a:lnSpc>
            </a:pPr>
            <a:r>
              <a:rPr lang="en-US" sz="1800" b="1" u="sng" dirty="0" smtClean="0"/>
              <a:t>TS</a:t>
            </a:r>
            <a:r>
              <a:rPr lang="en-US" sz="1800" b="1" dirty="0" smtClean="0"/>
              <a:t> </a:t>
            </a:r>
            <a:r>
              <a:rPr lang="en-US" sz="1800" b="1" u="sng" dirty="0" smtClean="0"/>
              <a:t>(Tour Completion Status)</a:t>
            </a:r>
            <a:endParaRPr lang="en-US" sz="1800" dirty="0" smtClean="0"/>
          </a:p>
          <a:p>
            <a:pPr eaLnBrk="1" hangingPunct="1">
              <a:lnSpc>
                <a:spcPct val="80000"/>
              </a:lnSpc>
            </a:pPr>
            <a:r>
              <a:rPr lang="en-US" sz="1800" dirty="0" smtClean="0"/>
              <a:t>Code for type of PCS tour Soldier.  Example: "1" represents normal tour completed, and "2" represents normal tour not completed. (Ref. AR 614-30, Table 3-2)</a:t>
            </a:r>
          </a:p>
          <a:p>
            <a:pPr eaLnBrk="1" hangingPunct="1">
              <a:lnSpc>
                <a:spcPct val="80000"/>
              </a:lnSpc>
            </a:pPr>
            <a:r>
              <a:rPr lang="en-US" sz="1800" b="1" u="sng" dirty="0" smtClean="0"/>
              <a:t>TT (TOUR TYPES):</a:t>
            </a:r>
            <a:r>
              <a:rPr lang="en-US" sz="1800" dirty="0" smtClean="0"/>
              <a:t> </a:t>
            </a:r>
            <a:endParaRPr lang="en-US" sz="1800" b="1" u="sng" dirty="0" smtClean="0"/>
          </a:p>
          <a:p>
            <a:pPr eaLnBrk="1" hangingPunct="1">
              <a:lnSpc>
                <a:spcPct val="80000"/>
              </a:lnSpc>
            </a:pPr>
            <a:r>
              <a:rPr lang="en-US" sz="1800" b="1" u="sng" dirty="0" smtClean="0"/>
              <a:t>SHORT - </a:t>
            </a:r>
            <a:r>
              <a:rPr lang="en-US" sz="1800" dirty="0" smtClean="0"/>
              <a:t>Number of short overseas tours Soldier completed (Korea, Iraq, Afghanistan).</a:t>
            </a:r>
          </a:p>
          <a:p>
            <a:pPr eaLnBrk="1" hangingPunct="1">
              <a:lnSpc>
                <a:spcPct val="80000"/>
              </a:lnSpc>
            </a:pPr>
            <a:r>
              <a:rPr lang="en-US" sz="1800" b="1" u="sng" dirty="0" smtClean="0"/>
              <a:t>LONG - </a:t>
            </a:r>
            <a:r>
              <a:rPr lang="en-US" sz="1800" dirty="0" smtClean="0"/>
              <a:t>Number of long overseas tours Soldier completed (Germany, Hawaii, Alaska).</a:t>
            </a:r>
          </a:p>
          <a:p>
            <a:pPr eaLnBrk="1" hangingPunct="1">
              <a:lnSpc>
                <a:spcPct val="80000"/>
              </a:lnSpc>
            </a:pPr>
            <a:r>
              <a:rPr lang="en-US" sz="1800" b="1" u="sng" dirty="0" smtClean="0"/>
              <a:t>Special Tours</a:t>
            </a:r>
            <a:endParaRPr lang="en-US" sz="1800" dirty="0" smtClean="0"/>
          </a:p>
          <a:p>
            <a:pPr eaLnBrk="1" hangingPunct="1">
              <a:lnSpc>
                <a:spcPct val="80000"/>
              </a:lnSpc>
            </a:pPr>
            <a:r>
              <a:rPr lang="en-US" sz="1800" b="1" u="sng" dirty="0" smtClean="0"/>
              <a:t>C</a:t>
            </a:r>
            <a:r>
              <a:rPr lang="en-US" sz="1800" dirty="0" smtClean="0"/>
              <a:t>ombat (Iraq, Afghanistan), </a:t>
            </a:r>
            <a:r>
              <a:rPr lang="en-US" sz="1800" b="1" u="sng" dirty="0" smtClean="0"/>
              <a:t>O</a:t>
            </a:r>
            <a:r>
              <a:rPr lang="en-US" sz="1800" dirty="0" smtClean="0"/>
              <a:t>perational (Bosnia), and </a:t>
            </a:r>
            <a:r>
              <a:rPr lang="en-US" sz="1800" b="1" u="sng" dirty="0" smtClean="0"/>
              <a:t>R</a:t>
            </a:r>
            <a:r>
              <a:rPr lang="en-US" sz="1800" dirty="0" smtClean="0"/>
              <a:t>estricted (Korea) will show number of occurrences and a total of months served. These entries will automatically affect Dwell Time. Ref. MILPER Messages </a:t>
            </a:r>
          </a:p>
          <a:p>
            <a:pPr eaLnBrk="1" hangingPunct="1">
              <a:lnSpc>
                <a:spcPct val="80000"/>
              </a:lnSpc>
              <a:buNone/>
            </a:pPr>
            <a:r>
              <a:rPr lang="en-US" sz="1800" dirty="0" smtClean="0"/>
              <a:t>      06-004, 08-070, 09-183, 12-171, 13-255, eMILPO Field User Guide and PERSTEMPO Instructions from the AHRS Web Portal listed in the Field user </a:t>
            </a:r>
            <a:r>
              <a:rPr lang="en-US" sz="1800" dirty="0"/>
              <a:t>Guide/FAQs hyperlink  </a:t>
            </a:r>
            <a:r>
              <a:rPr lang="en-US" sz="1800" dirty="0">
                <a:hlinkClick r:id="rId3"/>
              </a:rPr>
              <a:t>https://emilpo.ahrs.army.mil</a:t>
            </a:r>
            <a:r>
              <a:rPr lang="en-US" sz="1800" dirty="0" smtClean="0">
                <a:hlinkClick r:id="rId3"/>
              </a:rPr>
              <a:t>/</a:t>
            </a:r>
            <a:endParaRPr lang="en-US" sz="1800" dirty="0" smtClean="0"/>
          </a:p>
          <a:p>
            <a:pPr eaLnBrk="1" hangingPunct="1">
              <a:lnSpc>
                <a:spcPct val="80000"/>
              </a:lnSpc>
              <a:buNone/>
            </a:pPr>
            <a:endParaRPr lang="en-US" sz="1800" dirty="0" smtClean="0"/>
          </a:p>
          <a:p>
            <a:pPr eaLnBrk="1" hangingPunct="1">
              <a:lnSpc>
                <a:spcPct val="80000"/>
              </a:lnSpc>
            </a:pPr>
            <a:endParaRPr lang="en-US" sz="1800" dirty="0" smtClean="0"/>
          </a:p>
        </p:txBody>
      </p:sp>
      <p:pic>
        <p:nvPicPr>
          <p:cNvPr id="5" name="Picture 4"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0" y="274638"/>
            <a:ext cx="6400800" cy="868362"/>
          </a:xfrm>
          <a:solidFill>
            <a:schemeClr val="bg1">
              <a:lumMod val="85000"/>
            </a:schemeClr>
          </a:solidFill>
        </p:spPr>
        <p:txBody>
          <a:bodyPr/>
          <a:lstStyle/>
          <a:p>
            <a:pPr eaLnBrk="1" hangingPunct="1"/>
            <a:r>
              <a:rPr lang="en-US" b="1" u="sng" dirty="0" smtClean="0"/>
              <a:t>Overseas Duty (Cont.)</a:t>
            </a:r>
          </a:p>
        </p:txBody>
      </p:sp>
      <p:sp>
        <p:nvSpPr>
          <p:cNvPr id="13315" name="Rectangle 3"/>
          <p:cNvSpPr>
            <a:spLocks noGrp="1" noChangeArrowheads="1"/>
          </p:cNvSpPr>
          <p:nvPr>
            <p:ph type="body" idx="1"/>
          </p:nvPr>
        </p:nvSpPr>
        <p:spPr>
          <a:xfrm>
            <a:off x="304800" y="1447800"/>
            <a:ext cx="8229600" cy="4724400"/>
          </a:xfrm>
        </p:spPr>
        <p:txBody>
          <a:bodyPr/>
          <a:lstStyle/>
          <a:p>
            <a:pPr eaLnBrk="1" hangingPunct="1">
              <a:lnSpc>
                <a:spcPct val="80000"/>
              </a:lnSpc>
            </a:pPr>
            <a:r>
              <a:rPr lang="en-US" sz="2000" b="1" u="sng" dirty="0" smtClean="0"/>
              <a:t>DROS</a:t>
            </a:r>
            <a:r>
              <a:rPr lang="en-US" sz="2000" b="1" dirty="0" smtClean="0"/>
              <a:t> </a:t>
            </a:r>
            <a:r>
              <a:rPr lang="en-US" sz="2000" b="1" u="sng" dirty="0" smtClean="0"/>
              <a:t>(Date Returned from Overseas)</a:t>
            </a:r>
            <a:endParaRPr lang="en-US" sz="2000" dirty="0" smtClean="0"/>
          </a:p>
          <a:p>
            <a:pPr eaLnBrk="1" hangingPunct="1">
              <a:lnSpc>
                <a:spcPct val="80000"/>
              </a:lnSpc>
            </a:pPr>
            <a:r>
              <a:rPr lang="en-US" sz="2000" dirty="0" smtClean="0"/>
              <a:t>DROS reflects date when Soldier signed out of losing installation upon returning from last overseas assignment.  DROS update is only available if the Soldier actually had an overseas assignment within 30 days. (Ref. AR 614-30 Table 3-2) </a:t>
            </a:r>
          </a:p>
          <a:p>
            <a:pPr eaLnBrk="1" hangingPunct="1">
              <a:lnSpc>
                <a:spcPct val="80000"/>
              </a:lnSpc>
            </a:pPr>
            <a:r>
              <a:rPr lang="en-US" sz="2000" dirty="0" smtClean="0"/>
              <a:t>Transaction may be updated at MPD/BCT/S1 level.</a:t>
            </a:r>
          </a:p>
          <a:p>
            <a:pPr eaLnBrk="1" hangingPunct="1">
              <a:lnSpc>
                <a:spcPct val="80000"/>
              </a:lnSpc>
            </a:pPr>
            <a:r>
              <a:rPr lang="en-US" sz="2000" b="1" u="sng" dirty="0" smtClean="0"/>
              <a:t>DEROS </a:t>
            </a:r>
            <a:endParaRPr lang="en-US" sz="2000" dirty="0" smtClean="0"/>
          </a:p>
          <a:p>
            <a:pPr eaLnBrk="1" hangingPunct="1">
              <a:lnSpc>
                <a:spcPct val="80000"/>
              </a:lnSpc>
            </a:pPr>
            <a:r>
              <a:rPr lang="en-US" sz="2000" dirty="0" smtClean="0"/>
              <a:t>The date eligible for return from overseas tour applies to personnel currently serving on an overseas assignment.  </a:t>
            </a:r>
          </a:p>
          <a:p>
            <a:pPr eaLnBrk="1" hangingPunct="1">
              <a:lnSpc>
                <a:spcPct val="80000"/>
              </a:lnSpc>
            </a:pPr>
            <a:r>
              <a:rPr lang="en-US" sz="2000" dirty="0" smtClean="0"/>
              <a:t>Transaction may be updated at MPD/BCT/S1 level (entered while overseas only).</a:t>
            </a:r>
          </a:p>
          <a:p>
            <a:pPr eaLnBrk="1" hangingPunct="1">
              <a:lnSpc>
                <a:spcPct val="80000"/>
              </a:lnSpc>
            </a:pPr>
            <a:r>
              <a:rPr lang="en-US" sz="2000" b="1" u="sng" dirty="0" smtClean="0"/>
              <a:t>DWELL TIME</a:t>
            </a:r>
            <a:endParaRPr lang="en-US" sz="2000" dirty="0" smtClean="0"/>
          </a:p>
          <a:p>
            <a:pPr eaLnBrk="1" hangingPunct="1">
              <a:lnSpc>
                <a:spcPct val="80000"/>
              </a:lnSpc>
            </a:pPr>
            <a:r>
              <a:rPr lang="en-US" sz="2000" dirty="0" smtClean="0"/>
              <a:t>Dwell time accumulates from end date of last overseas deployment or restricted tour. Resets to zero while deployed overseas or on an OS restricted tour (</a:t>
            </a:r>
            <a:r>
              <a:rPr lang="en-US" sz="2000" dirty="0" err="1" smtClean="0"/>
              <a:t>Milper</a:t>
            </a:r>
            <a:r>
              <a:rPr lang="en-US" sz="2000" dirty="0" smtClean="0"/>
              <a:t> </a:t>
            </a:r>
            <a:r>
              <a:rPr lang="en-US" sz="2000" dirty="0" err="1" smtClean="0"/>
              <a:t>Msg</a:t>
            </a:r>
            <a:r>
              <a:rPr lang="en-US" sz="2000" dirty="0" smtClean="0"/>
              <a:t> 08-070)</a:t>
            </a:r>
          </a:p>
          <a:p>
            <a:pPr eaLnBrk="1" hangingPunct="1">
              <a:lnSpc>
                <a:spcPct val="80000"/>
              </a:lnSpc>
            </a:pPr>
            <a:r>
              <a:rPr lang="en-US" sz="2000" b="1" u="sng" dirty="0" smtClean="0"/>
              <a:t>Date Dependents Arrived OS </a:t>
            </a:r>
            <a:r>
              <a:rPr lang="en-US" sz="2000" dirty="0" smtClean="0"/>
              <a:t>– Input by OS MPD/BCT </a:t>
            </a:r>
          </a:p>
        </p:txBody>
      </p:sp>
      <p:pic>
        <p:nvPicPr>
          <p:cNvPr id="4" name="Picture 3" descr="u_s_army_adjutant_general_corps_branch_insignia_postcard-p239110252362421420td81_152.jpg"/>
          <p:cNvPicPr>
            <a:picLocks noChangeAspect="1"/>
          </p:cNvPicPr>
          <p:nvPr/>
        </p:nvPicPr>
        <p:blipFill>
          <a:blip r:embed="rId3" cstate="print"/>
          <a:stretch>
            <a:fillRect/>
          </a:stretch>
        </p:blipFill>
        <p:spPr>
          <a:xfrm>
            <a:off x="0" y="0"/>
            <a:ext cx="1295400" cy="1159042"/>
          </a:xfrm>
          <a:prstGeom prst="rect">
            <a:avLst/>
          </a:prstGeom>
        </p:spPr>
      </p:pic>
      <p:pic>
        <p:nvPicPr>
          <p:cNvPr id="5" name="Picture 4"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534400" y="6381750"/>
            <a:ext cx="457200" cy="476250"/>
          </a:xfrm>
        </p:spPr>
        <p:txBody>
          <a:bodyPr/>
          <a:lstStyle/>
          <a:p>
            <a:pPr>
              <a:defRPr/>
            </a:pPr>
            <a:fld id="{57D63962-88D5-496D-81B1-23101913A691}"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477000" cy="792162"/>
          </a:xfrm>
          <a:solidFill>
            <a:schemeClr val="bg1">
              <a:lumMod val="85000"/>
            </a:schemeClr>
          </a:solidFill>
        </p:spPr>
        <p:txBody>
          <a:bodyPr/>
          <a:lstStyle/>
          <a:p>
            <a:r>
              <a:rPr lang="en-US" b="1" u="sng" dirty="0" smtClean="0"/>
              <a:t>Section I (Continued)</a:t>
            </a:r>
            <a:endParaRPr lang="en-US" b="1" u="sng" dirty="0"/>
          </a:p>
        </p:txBody>
      </p:sp>
      <p:pic>
        <p:nvPicPr>
          <p:cNvPr id="5" name="Picture 4"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6" name="Picture 5" descr="TAGD_Crest.gif"/>
          <p:cNvPicPr>
            <a:picLocks noChangeAspect="1"/>
          </p:cNvPicPr>
          <p:nvPr/>
        </p:nvPicPr>
        <p:blipFill>
          <a:blip r:embed="rId3" cstate="print"/>
          <a:stretch>
            <a:fillRect/>
          </a:stretch>
        </p:blipFill>
        <p:spPr>
          <a:xfrm>
            <a:off x="8001000" y="228600"/>
            <a:ext cx="942975" cy="885825"/>
          </a:xfrm>
          <a:prstGeom prst="rect">
            <a:avLst/>
          </a:prstGeom>
        </p:spPr>
      </p:pic>
      <p:pic>
        <p:nvPicPr>
          <p:cNvPr id="3075" name="Picture 3" descr="C:\Users\Wade.Beckner\Desktop\CLASS\ERB\Sect_1cont.JPG"/>
          <p:cNvPicPr>
            <a:picLocks noChangeAspect="1" noChangeArrowheads="1"/>
          </p:cNvPicPr>
          <p:nvPr/>
        </p:nvPicPr>
        <p:blipFill>
          <a:blip r:embed="rId4" cstate="print"/>
          <a:srcRect/>
          <a:stretch>
            <a:fillRect/>
          </a:stretch>
        </p:blipFill>
        <p:spPr bwMode="auto">
          <a:xfrm>
            <a:off x="1676400" y="1371600"/>
            <a:ext cx="5791200" cy="5254268"/>
          </a:xfrm>
          <a:prstGeom prst="rect">
            <a:avLst/>
          </a:prstGeom>
          <a:noFill/>
        </p:spPr>
      </p:pic>
      <p:sp>
        <p:nvSpPr>
          <p:cNvPr id="7" name="Slide Number Placeholder 6"/>
          <p:cNvSpPr>
            <a:spLocks noGrp="1"/>
          </p:cNvSpPr>
          <p:nvPr>
            <p:ph type="sldNum" sz="quarter" idx="12"/>
          </p:nvPr>
        </p:nvSpPr>
        <p:spPr>
          <a:xfrm>
            <a:off x="8305800" y="6245225"/>
            <a:ext cx="381000" cy="476250"/>
          </a:xfrm>
        </p:spPr>
        <p:txBody>
          <a:bodyPr/>
          <a:lstStyle/>
          <a:p>
            <a:pPr>
              <a:defRPr/>
            </a:pPr>
            <a:fld id="{57D63962-88D5-496D-81B1-23101913A691}"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p:txBody>
          <a:bodyPr/>
          <a:lstStyle/>
          <a:p>
            <a:pPr eaLnBrk="1" hangingPunct="1">
              <a:lnSpc>
                <a:spcPct val="80000"/>
              </a:lnSpc>
            </a:pPr>
            <a:r>
              <a:rPr lang="en-US" sz="2000" b="1" u="sng" dirty="0" smtClean="0"/>
              <a:t>PMOS</a:t>
            </a:r>
            <a:r>
              <a:rPr lang="en-US" sz="2000" b="1" dirty="0" smtClean="0"/>
              <a:t> </a:t>
            </a:r>
            <a:r>
              <a:rPr lang="en-US" sz="2000" b="1" u="sng" dirty="0" smtClean="0"/>
              <a:t>(Primary Military Occupational Specialty)</a:t>
            </a:r>
            <a:endParaRPr lang="en-US" sz="2000" dirty="0" smtClean="0"/>
          </a:p>
          <a:p>
            <a:pPr eaLnBrk="1" hangingPunct="1">
              <a:lnSpc>
                <a:spcPct val="80000"/>
              </a:lnSpc>
            </a:pPr>
            <a:r>
              <a:rPr lang="en-US" sz="2000" dirty="0" smtClean="0"/>
              <a:t>The military occupational specialty (MOS) designated as primary, i.e. 42A.  It does not include Special Skill Identifiers (SQI's) and Additional Skill Identifiers (ASIs).  (Ref. AR 611-1, DA PAM 611-21, AR 614-200 and eMILPO Field User Guide).</a:t>
            </a:r>
          </a:p>
          <a:p>
            <a:pPr eaLnBrk="1" hangingPunct="1">
              <a:lnSpc>
                <a:spcPct val="80000"/>
              </a:lnSpc>
            </a:pPr>
            <a:r>
              <a:rPr lang="en-US" sz="2000" dirty="0" smtClean="0"/>
              <a:t>Transaction updates may be performed at MPD/BCT/S1 level, with a copy of valid MOS award orders from current enlistment.</a:t>
            </a:r>
          </a:p>
          <a:p>
            <a:pPr eaLnBrk="1" hangingPunct="1">
              <a:lnSpc>
                <a:spcPct val="80000"/>
              </a:lnSpc>
            </a:pPr>
            <a:r>
              <a:rPr lang="en-US" sz="2000" b="1" dirty="0" smtClean="0"/>
              <a:t>NOTE:</a:t>
            </a:r>
            <a:r>
              <a:rPr lang="en-US" sz="2000" dirty="0" smtClean="0"/>
              <a:t> Certain MOS, ASI and SQI are now only added by HRC.  Refer to </a:t>
            </a:r>
            <a:r>
              <a:rPr lang="en-US" sz="2000" dirty="0" err="1" smtClean="0"/>
              <a:t>Milper</a:t>
            </a:r>
            <a:r>
              <a:rPr lang="en-US" sz="2000" dirty="0" smtClean="0"/>
              <a:t> Message 14-312 for more information.</a:t>
            </a:r>
          </a:p>
          <a:p>
            <a:pPr eaLnBrk="1" hangingPunct="1">
              <a:lnSpc>
                <a:spcPct val="80000"/>
              </a:lnSpc>
            </a:pPr>
            <a:r>
              <a:rPr lang="en-US" sz="2000" b="1" u="sng" dirty="0" smtClean="0"/>
              <a:t>SQI</a:t>
            </a:r>
            <a:r>
              <a:rPr lang="en-US" sz="2000" b="1" dirty="0" smtClean="0"/>
              <a:t> </a:t>
            </a:r>
            <a:r>
              <a:rPr lang="en-US" sz="2000" b="1" u="sng" dirty="0" smtClean="0"/>
              <a:t>(Special Skill Identifier)</a:t>
            </a:r>
            <a:endParaRPr lang="en-US" sz="2000" dirty="0" smtClean="0"/>
          </a:p>
          <a:p>
            <a:pPr eaLnBrk="1" hangingPunct="1">
              <a:lnSpc>
                <a:spcPct val="80000"/>
              </a:lnSpc>
            </a:pPr>
            <a:r>
              <a:rPr lang="en-US" sz="2000" dirty="0" smtClean="0"/>
              <a:t>The appropriate Special Qualification Identifier awarded which is associated with or related to the MOS.</a:t>
            </a:r>
          </a:p>
          <a:p>
            <a:pPr eaLnBrk="1" hangingPunct="1">
              <a:lnSpc>
                <a:spcPct val="80000"/>
              </a:lnSpc>
            </a:pPr>
            <a:r>
              <a:rPr lang="en-US" sz="2000" dirty="0" smtClean="0"/>
              <a:t>Orders issuing SQI are required before entering into eMILPO (AR 614-200, </a:t>
            </a:r>
            <a:r>
              <a:rPr lang="en-US" sz="2000" dirty="0" err="1" smtClean="0"/>
              <a:t>para</a:t>
            </a:r>
            <a:r>
              <a:rPr lang="en-US" sz="2000" dirty="0" smtClean="0"/>
              <a:t>. 3-13 a (1), AR 600-8-105, fig. 5-1 p. 64).</a:t>
            </a:r>
          </a:p>
          <a:p>
            <a:pPr eaLnBrk="1" hangingPunct="1">
              <a:lnSpc>
                <a:spcPct val="80000"/>
              </a:lnSpc>
            </a:pPr>
            <a:r>
              <a:rPr lang="en-US" sz="2000" dirty="0" smtClean="0"/>
              <a:t>The system will not display a SQI/ASI unless it is compatible with the Soldier’s grade and MOS (Ref. AR 614-200, DA PAM 611-21 and PAM XXI/</a:t>
            </a:r>
            <a:r>
              <a:rPr lang="en-US" sz="2000" dirty="0" err="1" smtClean="0"/>
              <a:t>Smartbook</a:t>
            </a:r>
            <a:r>
              <a:rPr lang="en-US" sz="2000" dirty="0" smtClean="0"/>
              <a:t>). </a:t>
            </a:r>
            <a:r>
              <a:rPr lang="en-US" sz="2000" dirty="0">
                <a:hlinkClick r:id="rId3"/>
              </a:rPr>
              <a:t>https://www.milsuite.mil/book/groups/smartbookdapam611-21</a:t>
            </a:r>
            <a:endParaRPr lang="en-US" sz="2000" dirty="0"/>
          </a:p>
          <a:p>
            <a:pPr eaLnBrk="1" hangingPunct="1">
              <a:lnSpc>
                <a:spcPct val="80000"/>
              </a:lnSpc>
            </a:pPr>
            <a:endParaRPr lang="en-US" sz="2000" dirty="0" smtClean="0"/>
          </a:p>
          <a:p>
            <a:pPr eaLnBrk="1" hangingPunct="1">
              <a:lnSpc>
                <a:spcPct val="80000"/>
              </a:lnSpc>
              <a:buNone/>
            </a:pPr>
            <a:endParaRPr lang="en-US" sz="2000" dirty="0" smtClean="0"/>
          </a:p>
          <a:p>
            <a:pPr eaLnBrk="1" hangingPunct="1">
              <a:lnSpc>
                <a:spcPct val="80000"/>
              </a:lnSpc>
            </a:pPr>
            <a:endParaRPr lang="en-US" sz="2000" dirty="0" smtClean="0"/>
          </a:p>
        </p:txBody>
      </p:sp>
      <p:pic>
        <p:nvPicPr>
          <p:cNvPr id="4" name="Picture 3" descr="u_s_army_adjutant_general_corps_branch_insignia_postcard-p239110252362421420td81_152.jpg"/>
          <p:cNvPicPr>
            <a:picLocks noChangeAspect="1"/>
          </p:cNvPicPr>
          <p:nvPr/>
        </p:nvPicPr>
        <p:blipFill>
          <a:blip r:embed="rId4"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5" cstate="print"/>
          <a:stretch>
            <a:fillRect/>
          </a:stretch>
        </p:blipFill>
        <p:spPr>
          <a:xfrm>
            <a:off x="8001000" y="228600"/>
            <a:ext cx="942975" cy="885825"/>
          </a:xfrm>
          <a:prstGeom prst="rect">
            <a:avLst/>
          </a:prstGeom>
        </p:spPr>
      </p:pic>
      <p:sp>
        <p:nvSpPr>
          <p:cNvPr id="7" name="Rectangle 2"/>
          <p:cNvSpPr>
            <a:spLocks noGrp="1" noChangeArrowheads="1"/>
          </p:cNvSpPr>
          <p:nvPr>
            <p:ph type="title"/>
          </p:nvPr>
        </p:nvSpPr>
        <p:spPr>
          <a:xfrm>
            <a:off x="1524000" y="274638"/>
            <a:ext cx="6400800" cy="868362"/>
          </a:xfrm>
          <a:solidFill>
            <a:schemeClr val="bg1">
              <a:lumMod val="85000"/>
            </a:schemeClr>
          </a:solidFill>
        </p:spPr>
        <p:txBody>
          <a:bodyPr/>
          <a:lstStyle/>
          <a:p>
            <a:pPr eaLnBrk="1" hangingPunct="1"/>
            <a:r>
              <a:rPr lang="en-US" b="1" u="sng" dirty="0" smtClean="0"/>
              <a:t>Soldier Data</a:t>
            </a:r>
          </a:p>
        </p:txBody>
      </p:sp>
      <p:sp>
        <p:nvSpPr>
          <p:cNvPr id="6" name="Slide Number Placeholder 5"/>
          <p:cNvSpPr>
            <a:spLocks noGrp="1"/>
          </p:cNvSpPr>
          <p:nvPr>
            <p:ph type="sldNum" sz="quarter" idx="12"/>
          </p:nvPr>
        </p:nvSpPr>
        <p:spPr>
          <a:xfrm>
            <a:off x="8305800" y="6245225"/>
            <a:ext cx="381000" cy="476250"/>
          </a:xfrm>
        </p:spPr>
        <p:txBody>
          <a:bodyPr/>
          <a:lstStyle/>
          <a:p>
            <a:pPr>
              <a:defRPr/>
            </a:pPr>
            <a:fld id="{57D63962-88D5-496D-81B1-23101913A691}"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Soldier Data (Cont.)</a:t>
            </a:r>
          </a:p>
        </p:txBody>
      </p:sp>
      <p:sp>
        <p:nvSpPr>
          <p:cNvPr id="16387" name="Rectangle 3"/>
          <p:cNvSpPr>
            <a:spLocks noGrp="1" noChangeArrowheads="1"/>
          </p:cNvSpPr>
          <p:nvPr>
            <p:ph type="body" idx="1"/>
          </p:nvPr>
        </p:nvSpPr>
        <p:spPr>
          <a:xfrm>
            <a:off x="457200" y="1371600"/>
            <a:ext cx="8229600" cy="5181600"/>
          </a:xfrm>
        </p:spPr>
        <p:txBody>
          <a:bodyPr/>
          <a:lstStyle/>
          <a:p>
            <a:pPr eaLnBrk="1" hangingPunct="1">
              <a:lnSpc>
                <a:spcPct val="80000"/>
              </a:lnSpc>
            </a:pPr>
            <a:r>
              <a:rPr lang="en-US" sz="2000" b="1" u="sng" dirty="0" smtClean="0"/>
              <a:t>SMOS</a:t>
            </a:r>
            <a:r>
              <a:rPr lang="en-US" sz="2000" b="1" dirty="0" smtClean="0"/>
              <a:t> </a:t>
            </a:r>
            <a:r>
              <a:rPr lang="en-US" sz="2000" b="1" u="sng" dirty="0" smtClean="0"/>
              <a:t>(Secondary Military Occupational Specialty)</a:t>
            </a:r>
            <a:endParaRPr lang="en-US" sz="2000" dirty="0" smtClean="0"/>
          </a:p>
          <a:p>
            <a:pPr eaLnBrk="1" hangingPunct="1">
              <a:lnSpc>
                <a:spcPct val="80000"/>
              </a:lnSpc>
            </a:pPr>
            <a:r>
              <a:rPr lang="en-US" sz="2000" dirty="0" smtClean="0"/>
              <a:t>The Secondary Military Occupational Specialty (MOS) is shown, if authorized.</a:t>
            </a:r>
          </a:p>
          <a:p>
            <a:pPr eaLnBrk="1" hangingPunct="1">
              <a:lnSpc>
                <a:spcPct val="80000"/>
              </a:lnSpc>
            </a:pPr>
            <a:r>
              <a:rPr lang="en-US" sz="2000" dirty="0" smtClean="0"/>
              <a:t>A Secondary MOS cannot be removed without withdrawing the related ASI and SQI first.</a:t>
            </a:r>
          </a:p>
          <a:p>
            <a:pPr eaLnBrk="1" hangingPunct="1">
              <a:lnSpc>
                <a:spcPct val="80000"/>
              </a:lnSpc>
            </a:pPr>
            <a:r>
              <a:rPr lang="en-US" sz="2000" dirty="0" smtClean="0"/>
              <a:t>SMOS is issued in orders reflecting both the primary and secondary– prior service and prior MOS is not always retained – consult with Career Counselor for MOS qualifications.</a:t>
            </a:r>
          </a:p>
          <a:p>
            <a:pPr eaLnBrk="1" hangingPunct="1">
              <a:lnSpc>
                <a:spcPct val="80000"/>
              </a:lnSpc>
            </a:pPr>
            <a:r>
              <a:rPr lang="en-US" sz="2000" b="1" u="sng" dirty="0" smtClean="0"/>
              <a:t>ASI</a:t>
            </a:r>
            <a:r>
              <a:rPr lang="en-US" sz="2000" b="1" dirty="0" smtClean="0"/>
              <a:t> </a:t>
            </a:r>
            <a:r>
              <a:rPr lang="en-US" sz="2000" b="1" u="sng" dirty="0" smtClean="0"/>
              <a:t>(Additional Skill Identifier)</a:t>
            </a:r>
            <a:endParaRPr lang="en-US" sz="2000" dirty="0" smtClean="0"/>
          </a:p>
          <a:p>
            <a:pPr eaLnBrk="1" hangingPunct="1">
              <a:lnSpc>
                <a:spcPct val="80000"/>
              </a:lnSpc>
            </a:pPr>
            <a:r>
              <a:rPr lang="en-US" sz="2000" dirty="0" smtClean="0"/>
              <a:t>The appropriate additional skill identifier awarded the Soldier which is associated with or related to the Primary Military Occupational Specialty (PMOS). (Ref. AR 611-1, DA PAM 611-21, AR 614-200)</a:t>
            </a:r>
          </a:p>
          <a:p>
            <a:pPr eaLnBrk="1" hangingPunct="1">
              <a:lnSpc>
                <a:spcPct val="80000"/>
              </a:lnSpc>
            </a:pPr>
            <a:r>
              <a:rPr lang="en-US" sz="2000" dirty="0" smtClean="0"/>
              <a:t>Soldiers completing formal ASI training at Army service schools will be awarded the ASI upon successful completion of the course.</a:t>
            </a:r>
          </a:p>
          <a:p>
            <a:pPr eaLnBrk="1" hangingPunct="1">
              <a:lnSpc>
                <a:spcPct val="80000"/>
              </a:lnSpc>
            </a:pPr>
            <a:r>
              <a:rPr lang="en-US" sz="2000" dirty="0" smtClean="0"/>
              <a:t>Orders issuing the ASI are required before entering into eMILPO. </a:t>
            </a:r>
          </a:p>
          <a:p>
            <a:pPr eaLnBrk="1" hangingPunct="1">
              <a:lnSpc>
                <a:spcPct val="80000"/>
              </a:lnSpc>
            </a:pPr>
            <a:r>
              <a:rPr lang="en-US" sz="2000" dirty="0" smtClean="0"/>
              <a:t>The system will not display a SQI/ASI unless it is compatible with the Soldier’s grade and PMOS. Ref. AR 614-200 and DA Pam 611-21 </a:t>
            </a:r>
            <a:r>
              <a:rPr lang="en-US" sz="2000" dirty="0" err="1" smtClean="0"/>
              <a:t>Smartbook</a:t>
            </a:r>
            <a:endParaRPr lang="en-US" sz="2000" dirty="0" smtClean="0"/>
          </a:p>
          <a:p>
            <a:pPr eaLnBrk="1" hangingPunct="1">
              <a:lnSpc>
                <a:spcPct val="80000"/>
              </a:lnSpc>
              <a:buNone/>
            </a:pPr>
            <a:endParaRPr lang="en-US" sz="2000" dirty="0" smtClean="0"/>
          </a:p>
        </p:txBody>
      </p:sp>
      <p:pic>
        <p:nvPicPr>
          <p:cNvPr id="4" name="Picture 3"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6" name="Rectangle 2"/>
          <p:cNvSpPr txBox="1">
            <a:spLocks noChangeArrowheads="1"/>
          </p:cNvSpPr>
          <p:nvPr/>
        </p:nvSpPr>
        <p:spPr bwMode="auto">
          <a:xfrm>
            <a:off x="1524000" y="274638"/>
            <a:ext cx="6400800" cy="868362"/>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0" cap="none" spc="0" normalizeH="0" baseline="0" noProof="0" smtClean="0">
                <a:ln>
                  <a:noFill/>
                </a:ln>
                <a:solidFill>
                  <a:schemeClr val="tx2"/>
                </a:solidFill>
                <a:effectLst/>
                <a:uLnTx/>
                <a:uFillTx/>
                <a:latin typeface="+mj-lt"/>
                <a:ea typeface="+mj-ea"/>
                <a:cs typeface="+mj-cs"/>
              </a:rPr>
              <a:t>Soldier Data (Cont.)</a:t>
            </a:r>
            <a:endParaRPr kumimoji="0" lang="en-US" sz="4400" b="1" i="0" u="sng" strike="noStrike" kern="0" cap="none" spc="0" normalizeH="0" baseline="0" noProof="0" dirty="0" smtClean="0">
              <a:ln>
                <a:noFill/>
              </a:ln>
              <a:solidFill>
                <a:schemeClr val="tx2"/>
              </a:solidFill>
              <a:effectLst/>
              <a:uLnTx/>
              <a:uFillTx/>
              <a:latin typeface="+mj-lt"/>
              <a:ea typeface="+mj-ea"/>
              <a:cs typeface="+mj-cs"/>
            </a:endParaRPr>
          </a:p>
        </p:txBody>
      </p:sp>
      <p:sp>
        <p:nvSpPr>
          <p:cNvPr id="7" name="Slide Number Placeholder 6"/>
          <p:cNvSpPr>
            <a:spLocks noGrp="1"/>
          </p:cNvSpPr>
          <p:nvPr>
            <p:ph type="sldNum" sz="quarter" idx="12"/>
          </p:nvPr>
        </p:nvSpPr>
        <p:spPr>
          <a:xfrm>
            <a:off x="8305800" y="6245225"/>
            <a:ext cx="381000" cy="476250"/>
          </a:xfrm>
        </p:spPr>
        <p:txBody>
          <a:bodyPr/>
          <a:lstStyle/>
          <a:p>
            <a:pPr>
              <a:defRPr/>
            </a:pPr>
            <a:fld id="{57D63962-88D5-496D-81B1-23101913A691}"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Soldier Data (Cont.)</a:t>
            </a:r>
          </a:p>
        </p:txBody>
      </p:sp>
      <p:sp>
        <p:nvSpPr>
          <p:cNvPr id="17411" name="Rectangle 3"/>
          <p:cNvSpPr>
            <a:spLocks noGrp="1" noChangeArrowheads="1"/>
          </p:cNvSpPr>
          <p:nvPr>
            <p:ph type="body" idx="1"/>
          </p:nvPr>
        </p:nvSpPr>
        <p:spPr/>
        <p:txBody>
          <a:bodyPr/>
          <a:lstStyle/>
          <a:p>
            <a:pPr eaLnBrk="1" hangingPunct="1">
              <a:lnSpc>
                <a:spcPct val="90000"/>
              </a:lnSpc>
            </a:pPr>
            <a:r>
              <a:rPr lang="en-US" sz="2400" b="1" u="sng" dirty="0" smtClean="0"/>
              <a:t>PDSI/PDI (Project Development (Skill) Identifier)</a:t>
            </a:r>
          </a:p>
          <a:p>
            <a:pPr eaLnBrk="1" hangingPunct="1">
              <a:lnSpc>
                <a:spcPct val="90000"/>
              </a:lnSpc>
            </a:pPr>
            <a:r>
              <a:rPr lang="en-US" sz="2400" dirty="0" smtClean="0"/>
              <a:t>Identifies Soldiers involved in the initial research or design of a system, including concept development, system design and development of a prototype</a:t>
            </a:r>
          </a:p>
          <a:p>
            <a:pPr eaLnBrk="1" hangingPunct="1">
              <a:lnSpc>
                <a:spcPct val="90000"/>
              </a:lnSpc>
            </a:pPr>
            <a:r>
              <a:rPr lang="en-US" sz="2400" dirty="0" smtClean="0"/>
              <a:t>Can not be updated through eMILPO</a:t>
            </a:r>
          </a:p>
          <a:p>
            <a:pPr eaLnBrk="1" hangingPunct="1">
              <a:lnSpc>
                <a:spcPct val="90000"/>
              </a:lnSpc>
            </a:pPr>
            <a:r>
              <a:rPr lang="en-US" sz="2400" dirty="0" smtClean="0"/>
              <a:t>HRC will enter PDSI and expiration date IAW DA PAM 611-21, paragraph 1-6.</a:t>
            </a:r>
          </a:p>
          <a:p>
            <a:pPr eaLnBrk="1" hangingPunct="1">
              <a:lnSpc>
                <a:spcPct val="90000"/>
              </a:lnSpc>
            </a:pPr>
            <a:r>
              <a:rPr lang="en-US" sz="2400" dirty="0" smtClean="0"/>
              <a:t>A current list of authorized PDSIs can be found at:</a:t>
            </a:r>
          </a:p>
          <a:p>
            <a:pPr marL="0" indent="0" eaLnBrk="1" hangingPunct="1">
              <a:lnSpc>
                <a:spcPct val="90000"/>
              </a:lnSpc>
              <a:buNone/>
            </a:pPr>
            <a:r>
              <a:rPr lang="en-US" sz="2400" dirty="0" smtClean="0">
                <a:hlinkClick r:id="rId3"/>
              </a:rPr>
              <a:t>  https</a:t>
            </a:r>
            <a:r>
              <a:rPr lang="en-US" sz="2400" dirty="0">
                <a:hlinkClick r:id="rId3"/>
              </a:rPr>
              <a:t>://www.milsuite.mil/book/groups/smartbookdapam611-21</a:t>
            </a:r>
            <a:endParaRPr lang="en-US" sz="2400" dirty="0"/>
          </a:p>
          <a:p>
            <a:pPr eaLnBrk="1" hangingPunct="1">
              <a:lnSpc>
                <a:spcPct val="90000"/>
              </a:lnSpc>
            </a:pPr>
            <a:endParaRPr lang="en-US" sz="2400" dirty="0" smtClean="0"/>
          </a:p>
          <a:p>
            <a:pPr eaLnBrk="1" hangingPunct="1">
              <a:lnSpc>
                <a:spcPct val="90000"/>
              </a:lnSpc>
              <a:buNone/>
            </a:pPr>
            <a:endParaRPr lang="en-US" sz="2400" dirty="0" smtClean="0"/>
          </a:p>
        </p:txBody>
      </p:sp>
      <p:pic>
        <p:nvPicPr>
          <p:cNvPr id="4" name="Picture 3" descr="u_s_army_adjutant_general_corps_branch_insignia_postcard-p239110252362421420td81_152.jpg"/>
          <p:cNvPicPr>
            <a:picLocks noChangeAspect="1"/>
          </p:cNvPicPr>
          <p:nvPr/>
        </p:nvPicPr>
        <p:blipFill>
          <a:blip r:embed="rId4"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5" cstate="print"/>
          <a:stretch>
            <a:fillRect/>
          </a:stretch>
        </p:blipFill>
        <p:spPr>
          <a:xfrm>
            <a:off x="8001000" y="228600"/>
            <a:ext cx="942975" cy="885825"/>
          </a:xfrm>
          <a:prstGeom prst="rect">
            <a:avLst/>
          </a:prstGeom>
        </p:spPr>
      </p:pic>
      <p:sp>
        <p:nvSpPr>
          <p:cNvPr id="6" name="Rectangle 2"/>
          <p:cNvSpPr txBox="1">
            <a:spLocks noChangeArrowheads="1"/>
          </p:cNvSpPr>
          <p:nvPr/>
        </p:nvSpPr>
        <p:spPr bwMode="auto">
          <a:xfrm>
            <a:off x="1524000" y="274638"/>
            <a:ext cx="6400800" cy="868362"/>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0" cap="none" spc="0" normalizeH="0" baseline="0" noProof="0" smtClean="0">
                <a:ln>
                  <a:noFill/>
                </a:ln>
                <a:solidFill>
                  <a:schemeClr val="tx2"/>
                </a:solidFill>
                <a:effectLst/>
                <a:uLnTx/>
                <a:uFillTx/>
                <a:latin typeface="+mj-lt"/>
                <a:ea typeface="+mj-ea"/>
                <a:cs typeface="+mj-cs"/>
              </a:rPr>
              <a:t>Soldier Data (Cont.)</a:t>
            </a:r>
            <a:endParaRPr kumimoji="0" lang="en-US" sz="4400" b="1" i="0" u="sng" strike="noStrike" kern="0" cap="none" spc="0" normalizeH="0" baseline="0" noProof="0" dirty="0" smtClean="0">
              <a:ln>
                <a:noFill/>
              </a:ln>
              <a:solidFill>
                <a:schemeClr val="tx2"/>
              </a:solidFill>
              <a:effectLst/>
              <a:uLnTx/>
              <a:uFillTx/>
              <a:latin typeface="+mj-lt"/>
              <a:ea typeface="+mj-ea"/>
              <a:cs typeface="+mj-cs"/>
            </a:endParaRPr>
          </a:p>
        </p:txBody>
      </p:sp>
      <p:sp>
        <p:nvSpPr>
          <p:cNvPr id="7" name="Slide Number Placeholder 6"/>
          <p:cNvSpPr>
            <a:spLocks noGrp="1"/>
          </p:cNvSpPr>
          <p:nvPr>
            <p:ph type="sldNum" sz="quarter" idx="12"/>
          </p:nvPr>
        </p:nvSpPr>
        <p:spPr>
          <a:xfrm>
            <a:off x="8305800" y="6245225"/>
            <a:ext cx="381000" cy="476250"/>
          </a:xfrm>
        </p:spPr>
        <p:txBody>
          <a:bodyPr/>
          <a:lstStyle/>
          <a:p>
            <a:pPr>
              <a:defRPr/>
            </a:pPr>
            <a:fld id="{57D63962-88D5-496D-81B1-23101913A691}"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Soldier Data (Cont.)</a:t>
            </a:r>
          </a:p>
        </p:txBody>
      </p:sp>
      <p:sp>
        <p:nvSpPr>
          <p:cNvPr id="17411" name="Rectangle 3"/>
          <p:cNvSpPr>
            <a:spLocks noGrp="1" noChangeArrowheads="1"/>
          </p:cNvSpPr>
          <p:nvPr>
            <p:ph type="body" idx="1"/>
          </p:nvPr>
        </p:nvSpPr>
        <p:spPr>
          <a:xfrm>
            <a:off x="457200" y="1600200"/>
            <a:ext cx="8229600" cy="5029200"/>
          </a:xfrm>
        </p:spPr>
        <p:txBody>
          <a:bodyPr/>
          <a:lstStyle/>
          <a:p>
            <a:pPr eaLnBrk="1" hangingPunct="1">
              <a:lnSpc>
                <a:spcPct val="90000"/>
              </a:lnSpc>
            </a:pPr>
            <a:r>
              <a:rPr lang="en-US" sz="2400" b="1" u="sng" dirty="0" smtClean="0"/>
              <a:t>Bonus MOS</a:t>
            </a:r>
          </a:p>
          <a:p>
            <a:pPr eaLnBrk="1" hangingPunct="1">
              <a:lnSpc>
                <a:spcPct val="90000"/>
              </a:lnSpc>
            </a:pPr>
            <a:r>
              <a:rPr lang="en-US" sz="2400" dirty="0" smtClean="0"/>
              <a:t>Indicates the primary military occupational specialty on which the selective reenlistment bonus or enlistment bonus is based. </a:t>
            </a:r>
            <a:r>
              <a:rPr lang="en-US" sz="2400" i="1" dirty="0" smtClean="0"/>
              <a:t>Cannot be updated in eMILPO</a:t>
            </a:r>
            <a:r>
              <a:rPr lang="en-US" sz="2400" dirty="0" smtClean="0"/>
              <a:t>.</a:t>
            </a:r>
          </a:p>
          <a:p>
            <a:pPr eaLnBrk="1" hangingPunct="1">
              <a:lnSpc>
                <a:spcPct val="90000"/>
              </a:lnSpc>
            </a:pPr>
            <a:r>
              <a:rPr lang="en-US" sz="2400" b="1" u="sng" dirty="0" smtClean="0"/>
              <a:t>Bonus Enlistment Eligibility Date</a:t>
            </a:r>
          </a:p>
          <a:p>
            <a:pPr eaLnBrk="1" hangingPunct="1">
              <a:lnSpc>
                <a:spcPct val="90000"/>
              </a:lnSpc>
            </a:pPr>
            <a:r>
              <a:rPr lang="en-US" sz="2400" dirty="0" smtClean="0"/>
              <a:t>Date will be reflected if Soldier is eligible. </a:t>
            </a:r>
            <a:r>
              <a:rPr lang="en-US" sz="2400" i="1" dirty="0" smtClean="0"/>
              <a:t>Cannot be updated in eMILPO.</a:t>
            </a:r>
            <a:endParaRPr lang="en-US" sz="2400" dirty="0" smtClean="0"/>
          </a:p>
          <a:p>
            <a:pPr eaLnBrk="1" hangingPunct="1">
              <a:lnSpc>
                <a:spcPct val="90000"/>
              </a:lnSpc>
            </a:pPr>
            <a:r>
              <a:rPr lang="en-US" sz="2400" b="1" u="sng" dirty="0" smtClean="0"/>
              <a:t>Promotion Points/YR/MO</a:t>
            </a:r>
          </a:p>
          <a:p>
            <a:pPr eaLnBrk="1" hangingPunct="1">
              <a:lnSpc>
                <a:spcPct val="90000"/>
              </a:lnSpc>
            </a:pPr>
            <a:r>
              <a:rPr lang="en-US" sz="2400" dirty="0" smtClean="0"/>
              <a:t>For promotable SPC and SGT.  Updated via automated Promotion Point Worksheet and eMILPO.</a:t>
            </a:r>
          </a:p>
          <a:p>
            <a:pPr eaLnBrk="1" hangingPunct="1">
              <a:lnSpc>
                <a:spcPct val="90000"/>
              </a:lnSpc>
            </a:pPr>
            <a:r>
              <a:rPr lang="en-US" sz="2400" b="1" u="sng" dirty="0" smtClean="0"/>
              <a:t>Previous Promotion Points/YR/MO</a:t>
            </a:r>
            <a:endParaRPr lang="en-US" sz="2400" dirty="0" smtClean="0"/>
          </a:p>
          <a:p>
            <a:pPr eaLnBrk="1" hangingPunct="1">
              <a:lnSpc>
                <a:spcPct val="90000"/>
              </a:lnSpc>
            </a:pPr>
            <a:r>
              <a:rPr lang="en-US" sz="2400" dirty="0" smtClean="0"/>
              <a:t>Self Explanatory. For historical purposes.</a:t>
            </a:r>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6" name="Rectangle 2"/>
          <p:cNvSpPr txBox="1">
            <a:spLocks noChangeArrowheads="1"/>
          </p:cNvSpPr>
          <p:nvPr/>
        </p:nvSpPr>
        <p:spPr bwMode="auto">
          <a:xfrm>
            <a:off x="1524000" y="274638"/>
            <a:ext cx="6400800" cy="868362"/>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0" cap="none" spc="0" normalizeH="0" baseline="0" noProof="0" smtClean="0">
                <a:ln>
                  <a:noFill/>
                </a:ln>
                <a:solidFill>
                  <a:schemeClr val="tx2"/>
                </a:solidFill>
                <a:effectLst/>
                <a:uLnTx/>
                <a:uFillTx/>
                <a:latin typeface="+mj-lt"/>
                <a:ea typeface="+mj-ea"/>
                <a:cs typeface="+mj-cs"/>
              </a:rPr>
              <a:t>Soldier Data (Cont.)</a:t>
            </a:r>
            <a:endParaRPr kumimoji="0" lang="en-US" sz="4400" b="1" i="0" u="sng" strike="noStrike" kern="0" cap="none" spc="0" normalizeH="0" baseline="0" noProof="0" dirty="0" smtClean="0">
              <a:ln>
                <a:noFill/>
              </a:ln>
              <a:solidFill>
                <a:schemeClr val="tx2"/>
              </a:solidFill>
              <a:effectLst/>
              <a:uLnTx/>
              <a:uFillTx/>
              <a:latin typeface="+mj-lt"/>
              <a:ea typeface="+mj-ea"/>
              <a:cs typeface="+mj-cs"/>
            </a:endParaRPr>
          </a:p>
        </p:txBody>
      </p:sp>
      <p:sp>
        <p:nvSpPr>
          <p:cNvPr id="7" name="Slide Number Placeholder 6"/>
          <p:cNvSpPr>
            <a:spLocks noGrp="1"/>
          </p:cNvSpPr>
          <p:nvPr>
            <p:ph type="sldNum" sz="quarter" idx="12"/>
          </p:nvPr>
        </p:nvSpPr>
        <p:spPr>
          <a:xfrm>
            <a:off x="8305800" y="6245225"/>
            <a:ext cx="381000" cy="476250"/>
          </a:xfrm>
        </p:spPr>
        <p:txBody>
          <a:bodyPr/>
          <a:lstStyle/>
          <a:p>
            <a:pPr>
              <a:defRPr/>
            </a:pPr>
            <a:fld id="{57D63962-88D5-496D-81B1-23101913A691}"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Soldier Data (Cont.)</a:t>
            </a:r>
          </a:p>
        </p:txBody>
      </p:sp>
      <p:sp>
        <p:nvSpPr>
          <p:cNvPr id="17411" name="Rectangle 3"/>
          <p:cNvSpPr>
            <a:spLocks noGrp="1" noChangeArrowheads="1"/>
          </p:cNvSpPr>
          <p:nvPr>
            <p:ph type="body" idx="1"/>
          </p:nvPr>
        </p:nvSpPr>
        <p:spPr/>
        <p:txBody>
          <a:bodyPr/>
          <a:lstStyle/>
          <a:p>
            <a:pPr eaLnBrk="1" hangingPunct="1">
              <a:lnSpc>
                <a:spcPct val="90000"/>
              </a:lnSpc>
            </a:pPr>
            <a:r>
              <a:rPr lang="en-US" sz="2400" b="1" u="sng" dirty="0" smtClean="0"/>
              <a:t>Promotion Sequence Number</a:t>
            </a:r>
          </a:p>
          <a:p>
            <a:pPr eaLnBrk="1" hangingPunct="1">
              <a:lnSpc>
                <a:spcPct val="90000"/>
              </a:lnSpc>
            </a:pPr>
            <a:r>
              <a:rPr lang="en-US" sz="2400" dirty="0" smtClean="0"/>
              <a:t>A numeric sequence which uniquely identifies an NCO’s relative position from a HQDA centralized promotion list of peers to be advance to higher ranks. </a:t>
            </a:r>
            <a:r>
              <a:rPr lang="en-US" sz="2400" i="1" dirty="0" smtClean="0"/>
              <a:t>Cannot be updated in eMILPO</a:t>
            </a:r>
            <a:r>
              <a:rPr lang="en-US" sz="2400" dirty="0" smtClean="0"/>
              <a:t>.</a:t>
            </a:r>
          </a:p>
          <a:p>
            <a:pPr eaLnBrk="1" hangingPunct="1">
              <a:lnSpc>
                <a:spcPct val="90000"/>
              </a:lnSpc>
            </a:pPr>
            <a:r>
              <a:rPr lang="en-US" sz="2400" b="1" u="sng" dirty="0" smtClean="0"/>
              <a:t>Promotion Selection Date</a:t>
            </a:r>
          </a:p>
          <a:p>
            <a:pPr eaLnBrk="1" hangingPunct="1">
              <a:lnSpc>
                <a:spcPct val="90000"/>
              </a:lnSpc>
            </a:pPr>
            <a:r>
              <a:rPr lang="en-US" sz="2400" dirty="0" smtClean="0"/>
              <a:t>The calendar date from a HQDA centralized promotion list announcing an NCO to be advanced to higher ranks. </a:t>
            </a:r>
            <a:r>
              <a:rPr lang="en-US" sz="2400" i="1" dirty="0" smtClean="0"/>
              <a:t>Cannot be updated in eMILPO.</a:t>
            </a:r>
          </a:p>
          <a:p>
            <a:pPr eaLnBrk="1" hangingPunct="1">
              <a:lnSpc>
                <a:spcPct val="90000"/>
              </a:lnSpc>
            </a:pPr>
            <a:r>
              <a:rPr lang="en-US" sz="2400" b="1" u="sng" dirty="0" smtClean="0"/>
              <a:t>Promotion MOS</a:t>
            </a:r>
          </a:p>
          <a:p>
            <a:pPr eaLnBrk="1" hangingPunct="1">
              <a:lnSpc>
                <a:spcPct val="90000"/>
              </a:lnSpc>
            </a:pPr>
            <a:r>
              <a:rPr lang="en-US" sz="2400" dirty="0" smtClean="0"/>
              <a:t>The MOS and skill level designated in which an enlisted Soldier will be advanced to a higher rank.</a:t>
            </a:r>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6" name="Rectangle 2"/>
          <p:cNvSpPr txBox="1">
            <a:spLocks noChangeArrowheads="1"/>
          </p:cNvSpPr>
          <p:nvPr/>
        </p:nvSpPr>
        <p:spPr bwMode="auto">
          <a:xfrm>
            <a:off x="1524000" y="274638"/>
            <a:ext cx="6400800" cy="868362"/>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0" cap="none" spc="0" normalizeH="0" baseline="0" noProof="0" smtClean="0">
                <a:ln>
                  <a:noFill/>
                </a:ln>
                <a:solidFill>
                  <a:schemeClr val="tx2"/>
                </a:solidFill>
                <a:effectLst/>
                <a:uLnTx/>
                <a:uFillTx/>
                <a:latin typeface="+mj-lt"/>
                <a:ea typeface="+mj-ea"/>
                <a:cs typeface="+mj-cs"/>
              </a:rPr>
              <a:t>Soldier Data (Cont.)</a:t>
            </a:r>
            <a:endParaRPr kumimoji="0" lang="en-US" sz="4400" b="1" i="0" u="sng" strike="noStrike" kern="0" cap="none" spc="0" normalizeH="0" baseline="0" noProof="0" dirty="0" smtClean="0">
              <a:ln>
                <a:noFill/>
              </a:ln>
              <a:solidFill>
                <a:schemeClr val="tx2"/>
              </a:solidFill>
              <a:effectLst/>
              <a:uLnTx/>
              <a:uFillTx/>
              <a:latin typeface="+mj-lt"/>
              <a:ea typeface="+mj-ea"/>
              <a:cs typeface="+mj-cs"/>
            </a:endParaRPr>
          </a:p>
        </p:txBody>
      </p:sp>
      <p:sp>
        <p:nvSpPr>
          <p:cNvPr id="7" name="Slide Number Placeholder 6"/>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Soldier Data (Cont.)</a:t>
            </a:r>
          </a:p>
        </p:txBody>
      </p:sp>
      <p:sp>
        <p:nvSpPr>
          <p:cNvPr id="19459" name="Rectangle 3"/>
          <p:cNvSpPr>
            <a:spLocks noGrp="1" noChangeArrowheads="1"/>
          </p:cNvSpPr>
          <p:nvPr>
            <p:ph type="body" idx="1"/>
          </p:nvPr>
        </p:nvSpPr>
        <p:spPr>
          <a:xfrm>
            <a:off x="457200" y="1600200"/>
            <a:ext cx="8229600" cy="4876800"/>
          </a:xfrm>
        </p:spPr>
        <p:txBody>
          <a:bodyPr/>
          <a:lstStyle/>
          <a:p>
            <a:pPr eaLnBrk="1" hangingPunct="1"/>
            <a:r>
              <a:rPr lang="en-US" sz="2400" b="1" u="sng" dirty="0" smtClean="0"/>
              <a:t>ASVAB</a:t>
            </a:r>
            <a:endParaRPr lang="en-US" sz="2400" dirty="0" smtClean="0"/>
          </a:p>
          <a:p>
            <a:pPr eaLnBrk="1" hangingPunct="1"/>
            <a:r>
              <a:rPr lang="en-US" sz="2400" dirty="0" smtClean="0"/>
              <a:t>ASVAB/AFCT scores will be updated from test results received from the Education Center to the MPD/BCT/S1. Do not delete previous test results already in the system.  Only the most recent test is considered valid and will show. </a:t>
            </a:r>
            <a:r>
              <a:rPr lang="en-US" sz="2400" b="1" dirty="0" smtClean="0"/>
              <a:t>NOTE -</a:t>
            </a:r>
            <a:r>
              <a:rPr lang="en-US" sz="2400" dirty="0" smtClean="0"/>
              <a:t> Test results are not to be accepted directly from the Soldier – report any questionable test results to the Education Center for verification (Ref. AR 601-210, AR 611-5, eMILPO Field User Guide).</a:t>
            </a:r>
          </a:p>
          <a:p>
            <a:pPr eaLnBrk="1" hangingPunct="1"/>
            <a:endParaRPr lang="en-US" sz="2800" dirty="0" smtClean="0"/>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6" name="Rectangle 2"/>
          <p:cNvSpPr txBox="1">
            <a:spLocks noChangeArrowheads="1"/>
          </p:cNvSpPr>
          <p:nvPr/>
        </p:nvSpPr>
        <p:spPr bwMode="auto">
          <a:xfrm>
            <a:off x="1524000" y="274638"/>
            <a:ext cx="6400800" cy="868362"/>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0" cap="none" spc="0" normalizeH="0" baseline="0" noProof="0" smtClean="0">
                <a:ln>
                  <a:noFill/>
                </a:ln>
                <a:solidFill>
                  <a:schemeClr val="tx2"/>
                </a:solidFill>
                <a:effectLst/>
                <a:uLnTx/>
                <a:uFillTx/>
                <a:latin typeface="+mj-lt"/>
                <a:ea typeface="+mj-ea"/>
                <a:cs typeface="+mj-cs"/>
              </a:rPr>
              <a:t>Soldier Data (Cont.)</a:t>
            </a:r>
            <a:endParaRPr kumimoji="0" lang="en-US" sz="4400" b="1" i="0" u="sng" strike="noStrike" kern="0" cap="none" spc="0" normalizeH="0" baseline="0" noProof="0" dirty="0" smtClean="0">
              <a:ln>
                <a:noFill/>
              </a:ln>
              <a:solidFill>
                <a:schemeClr val="tx2"/>
              </a:solidFill>
              <a:effectLst/>
              <a:uLnTx/>
              <a:uFillTx/>
              <a:latin typeface="+mj-lt"/>
              <a:ea typeface="+mj-ea"/>
              <a:cs typeface="+mj-cs"/>
            </a:endParaRPr>
          </a:p>
        </p:txBody>
      </p:sp>
      <p:sp>
        <p:nvSpPr>
          <p:cNvPr id="7" name="Slide Number Placeholder 6"/>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324600" cy="914400"/>
          </a:xfrm>
          <a:solidFill>
            <a:schemeClr val="bg1">
              <a:lumMod val="85000"/>
            </a:schemeClr>
          </a:solidFill>
        </p:spPr>
        <p:txBody>
          <a:bodyPr>
            <a:normAutofit/>
          </a:bodyPr>
          <a:lstStyle/>
          <a:p>
            <a:r>
              <a:rPr lang="en-US" sz="3200" b="1" u="sng" dirty="0" smtClean="0"/>
              <a:t>BOARD ERB</a:t>
            </a:r>
            <a:endParaRPr lang="en-US" sz="3200" b="1" u="sng" dirty="0"/>
          </a:p>
        </p:txBody>
      </p:sp>
      <p:sp>
        <p:nvSpPr>
          <p:cNvPr id="3" name="Content Placeholder 2"/>
          <p:cNvSpPr>
            <a:spLocks noGrp="1"/>
          </p:cNvSpPr>
          <p:nvPr>
            <p:ph idx="1"/>
          </p:nvPr>
        </p:nvSpPr>
        <p:spPr>
          <a:xfrm>
            <a:off x="533400" y="1295400"/>
            <a:ext cx="8382000" cy="381000"/>
          </a:xfrm>
        </p:spPr>
        <p:txBody>
          <a:bodyPr/>
          <a:lstStyle/>
          <a:p>
            <a:r>
              <a:rPr lang="en-US" sz="2400" b="1" dirty="0" smtClean="0"/>
              <a:t>Note – Red X fields are blocked from board members</a:t>
            </a:r>
          </a:p>
          <a:p>
            <a:pPr>
              <a:buNone/>
            </a:pPr>
            <a:endParaRPr lang="en-US" dirty="0"/>
          </a:p>
        </p:txBody>
      </p:sp>
      <p:pic>
        <p:nvPicPr>
          <p:cNvPr id="4" name="Picture 3"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305800" y="6245225"/>
            <a:ext cx="381000" cy="476250"/>
          </a:xfrm>
        </p:spPr>
        <p:txBody>
          <a:bodyPr/>
          <a:lstStyle/>
          <a:p>
            <a:pPr>
              <a:defRPr/>
            </a:pPr>
            <a:fld id="{57D63962-88D5-496D-81B1-23101913A691}" type="slidenum">
              <a:rPr lang="en-US" smtClean="0"/>
              <a:pPr>
                <a:defRPr/>
              </a:pPr>
              <a:t>2</a:t>
            </a:fld>
            <a:endParaRPr lang="en-US" dirty="0"/>
          </a:p>
        </p:txBody>
      </p:sp>
      <p:pic>
        <p:nvPicPr>
          <p:cNvPr id="8" name="Picture 7" descr="BOARD_ERB_UPDATED.png"/>
          <p:cNvPicPr>
            <a:picLocks noChangeAspect="1"/>
          </p:cNvPicPr>
          <p:nvPr/>
        </p:nvPicPr>
        <p:blipFill>
          <a:blip r:embed="rId5" cstate="print"/>
          <a:stretch>
            <a:fillRect/>
          </a:stretch>
        </p:blipFill>
        <p:spPr>
          <a:xfrm>
            <a:off x="1219201" y="1731396"/>
            <a:ext cx="6450748" cy="484095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Soldier Data (Cont.)</a:t>
            </a:r>
          </a:p>
        </p:txBody>
      </p:sp>
      <p:sp>
        <p:nvSpPr>
          <p:cNvPr id="20483" name="Rectangle 3"/>
          <p:cNvSpPr>
            <a:spLocks noGrp="1" noChangeArrowheads="1"/>
          </p:cNvSpPr>
          <p:nvPr>
            <p:ph type="body" idx="1"/>
          </p:nvPr>
        </p:nvSpPr>
        <p:spPr>
          <a:xfrm>
            <a:off x="381000" y="1295400"/>
            <a:ext cx="8229600" cy="5105400"/>
          </a:xfrm>
        </p:spPr>
        <p:txBody>
          <a:bodyPr/>
          <a:lstStyle/>
          <a:p>
            <a:pPr eaLnBrk="1" hangingPunct="1"/>
            <a:r>
              <a:rPr lang="en-US" sz="2400" b="1" u="sng" dirty="0" smtClean="0"/>
              <a:t>Delay Separation Reason</a:t>
            </a:r>
          </a:p>
          <a:p>
            <a:pPr eaLnBrk="1" hangingPunct="1"/>
            <a:r>
              <a:rPr lang="en-US" sz="2400" dirty="0" smtClean="0"/>
              <a:t>A code representing the reason for retaining a Soldier on active duty status beyond ETS.</a:t>
            </a:r>
            <a:endParaRPr lang="en-US" sz="2400" b="1" u="sng" dirty="0" smtClean="0"/>
          </a:p>
          <a:p>
            <a:pPr eaLnBrk="1" hangingPunct="1"/>
            <a:r>
              <a:rPr lang="en-US" sz="2400" b="1" u="sng" dirty="0" smtClean="0"/>
              <a:t>AEA</a:t>
            </a:r>
            <a:r>
              <a:rPr lang="en-US" sz="2400" u="sng" dirty="0" smtClean="0"/>
              <a:t> (Assignment Eligibility and Availability)</a:t>
            </a:r>
          </a:p>
          <a:p>
            <a:pPr eaLnBrk="1" hangingPunct="1"/>
            <a:r>
              <a:rPr lang="en-US" sz="2400" dirty="0" smtClean="0"/>
              <a:t>AEA codes are a management tool used to identify the Soldier’s eligibility and availability for reassignment. See Table 3-1, AR 614-200 to determine the proper AEA codes. (See also AR 614-5 and eMILPO Field User Guide)</a:t>
            </a:r>
          </a:p>
          <a:p>
            <a:pPr eaLnBrk="1" hangingPunct="1"/>
            <a:r>
              <a:rPr lang="en-US" sz="2400" dirty="0" smtClean="0"/>
              <a:t>Some AEA codes can only be added/removed by HRC.</a:t>
            </a:r>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6" name="Rectangle 2"/>
          <p:cNvSpPr txBox="1">
            <a:spLocks noChangeArrowheads="1"/>
          </p:cNvSpPr>
          <p:nvPr/>
        </p:nvSpPr>
        <p:spPr bwMode="auto">
          <a:xfrm>
            <a:off x="1524000" y="274638"/>
            <a:ext cx="6400800" cy="868362"/>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0" cap="none" spc="0" normalizeH="0" baseline="0" noProof="0" smtClean="0">
                <a:ln>
                  <a:noFill/>
                </a:ln>
                <a:solidFill>
                  <a:schemeClr val="tx2"/>
                </a:solidFill>
                <a:effectLst/>
                <a:uLnTx/>
                <a:uFillTx/>
                <a:latin typeface="+mj-lt"/>
                <a:ea typeface="+mj-ea"/>
                <a:cs typeface="+mj-cs"/>
              </a:rPr>
              <a:t>Soldier Data (Cont.)</a:t>
            </a:r>
            <a:endParaRPr kumimoji="0" lang="en-US" sz="4400" b="1" i="0" u="sng" strike="noStrike" kern="0" cap="none" spc="0" normalizeH="0" baseline="0" noProof="0" dirty="0" smtClean="0">
              <a:ln>
                <a:noFill/>
              </a:ln>
              <a:solidFill>
                <a:schemeClr val="tx2"/>
              </a:solidFill>
              <a:effectLst/>
              <a:uLnTx/>
              <a:uFillTx/>
              <a:latin typeface="+mj-lt"/>
              <a:ea typeface="+mj-ea"/>
              <a:cs typeface="+mj-cs"/>
            </a:endParaRPr>
          </a:p>
        </p:txBody>
      </p:sp>
      <p:sp>
        <p:nvSpPr>
          <p:cNvPr id="7" name="Slide Number Placeholder 6"/>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Soldier Data (Cont.)</a:t>
            </a:r>
          </a:p>
        </p:txBody>
      </p:sp>
      <p:sp>
        <p:nvSpPr>
          <p:cNvPr id="21507" name="Rectangle 3"/>
          <p:cNvSpPr>
            <a:spLocks noGrp="1" noChangeArrowheads="1"/>
          </p:cNvSpPr>
          <p:nvPr>
            <p:ph type="body" idx="1"/>
          </p:nvPr>
        </p:nvSpPr>
        <p:spPr>
          <a:xfrm>
            <a:off x="457200" y="1600200"/>
            <a:ext cx="8229600" cy="4267200"/>
          </a:xfrm>
        </p:spPr>
        <p:txBody>
          <a:bodyPr/>
          <a:lstStyle/>
          <a:p>
            <a:pPr eaLnBrk="1" hangingPunct="1">
              <a:lnSpc>
                <a:spcPct val="90000"/>
              </a:lnSpc>
            </a:pPr>
            <a:r>
              <a:rPr lang="en-US" sz="2400" b="1" u="sng" dirty="0" smtClean="0"/>
              <a:t>FLAG</a:t>
            </a:r>
          </a:p>
          <a:p>
            <a:pPr eaLnBrk="1" hangingPunct="1">
              <a:lnSpc>
                <a:spcPct val="90000"/>
              </a:lnSpc>
            </a:pPr>
            <a:r>
              <a:rPr lang="en-US" sz="2400" dirty="0" smtClean="0"/>
              <a:t>FLAGs suspend certain favorable personnel actions while FLAG is active. Refer to AR 600-8-2 for details.</a:t>
            </a:r>
          </a:p>
          <a:p>
            <a:pPr eaLnBrk="1" hangingPunct="1">
              <a:lnSpc>
                <a:spcPct val="90000"/>
              </a:lnSpc>
            </a:pPr>
            <a:r>
              <a:rPr lang="en-US" sz="2400" dirty="0" smtClean="0"/>
              <a:t>Rules for initiating a flag begin in paragraph 1-11, AR 600-8-2. Paragraph 2-7 lists rules for removing FLAGs while paragraph 2-8 lists required actions.</a:t>
            </a:r>
          </a:p>
          <a:p>
            <a:pPr eaLnBrk="1" hangingPunct="1">
              <a:lnSpc>
                <a:spcPct val="90000"/>
              </a:lnSpc>
            </a:pPr>
            <a:r>
              <a:rPr lang="en-US" sz="2400" dirty="0" smtClean="0"/>
              <a:t>HR specialist updates local flags according to direction of the Commander. (Ref. eMILPO Field User Guide).</a:t>
            </a:r>
          </a:p>
          <a:p>
            <a:pPr eaLnBrk="1" hangingPunct="1">
              <a:lnSpc>
                <a:spcPct val="90000"/>
              </a:lnSpc>
            </a:pPr>
            <a:r>
              <a:rPr lang="en-US" sz="2400" b="1" dirty="0" smtClean="0"/>
              <a:t>NOTE -</a:t>
            </a:r>
            <a:r>
              <a:rPr lang="en-US" sz="2400" dirty="0" smtClean="0"/>
              <a:t> S1 Must contact HRC for HQDA ‘F’ (removal from promotion list) FLAGs.</a:t>
            </a:r>
          </a:p>
          <a:p>
            <a:pPr eaLnBrk="1" hangingPunct="1">
              <a:lnSpc>
                <a:spcPct val="90000"/>
              </a:lnSpc>
              <a:spcBef>
                <a:spcPts val="600"/>
              </a:spcBef>
              <a:buNone/>
            </a:pPr>
            <a:endParaRPr lang="en-US" sz="2800" dirty="0" smtClean="0"/>
          </a:p>
          <a:p>
            <a:pPr eaLnBrk="1" hangingPunct="1">
              <a:lnSpc>
                <a:spcPct val="90000"/>
              </a:lnSpc>
              <a:buNone/>
            </a:pPr>
            <a:endParaRPr lang="en-US" sz="2800" b="1" u="sng" dirty="0" smtClean="0"/>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6" name="Rectangle 2"/>
          <p:cNvSpPr txBox="1">
            <a:spLocks noChangeArrowheads="1"/>
          </p:cNvSpPr>
          <p:nvPr/>
        </p:nvSpPr>
        <p:spPr bwMode="auto">
          <a:xfrm>
            <a:off x="1524000" y="274638"/>
            <a:ext cx="6400800" cy="868362"/>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0" cap="none" spc="0" normalizeH="0" baseline="0" noProof="0" smtClean="0">
                <a:ln>
                  <a:noFill/>
                </a:ln>
                <a:solidFill>
                  <a:schemeClr val="tx2"/>
                </a:solidFill>
                <a:effectLst/>
                <a:uLnTx/>
                <a:uFillTx/>
                <a:latin typeface="+mj-lt"/>
                <a:ea typeface="+mj-ea"/>
                <a:cs typeface="+mj-cs"/>
              </a:rPr>
              <a:t>Soldier Data (Cont.)</a:t>
            </a:r>
            <a:endParaRPr kumimoji="0" lang="en-US" sz="4400" b="1" i="0" u="sng" strike="noStrike" kern="0" cap="none" spc="0" normalizeH="0" baseline="0" noProof="0" dirty="0" smtClean="0">
              <a:ln>
                <a:noFill/>
              </a:ln>
              <a:solidFill>
                <a:schemeClr val="tx2"/>
              </a:solidFill>
              <a:effectLst/>
              <a:uLnTx/>
              <a:uFillTx/>
              <a:latin typeface="+mj-lt"/>
              <a:ea typeface="+mj-ea"/>
              <a:cs typeface="+mj-cs"/>
            </a:endParaRPr>
          </a:p>
        </p:txBody>
      </p:sp>
      <p:sp>
        <p:nvSpPr>
          <p:cNvPr id="7" name="Slide Number Placeholder 6"/>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477000" cy="792162"/>
          </a:xfrm>
          <a:solidFill>
            <a:schemeClr val="bg1">
              <a:lumMod val="85000"/>
            </a:schemeClr>
          </a:solidFill>
        </p:spPr>
        <p:txBody>
          <a:bodyPr/>
          <a:lstStyle/>
          <a:p>
            <a:r>
              <a:rPr lang="en-US" sz="3600" b="1" u="sng" dirty="0" smtClean="0"/>
              <a:t>SECTION II – Security Data</a:t>
            </a:r>
            <a:endParaRPr lang="en-US" sz="3600" b="1" u="sng" dirty="0"/>
          </a:p>
        </p:txBody>
      </p:sp>
      <p:sp>
        <p:nvSpPr>
          <p:cNvPr id="3" name="Content Placeholder 2"/>
          <p:cNvSpPr>
            <a:spLocks noGrp="1"/>
          </p:cNvSpPr>
          <p:nvPr>
            <p:ph idx="1"/>
          </p:nvPr>
        </p:nvSpPr>
        <p:spPr>
          <a:xfrm>
            <a:off x="228600" y="4114800"/>
            <a:ext cx="8610600" cy="2514600"/>
          </a:xfrm>
        </p:spPr>
        <p:txBody>
          <a:bodyPr/>
          <a:lstStyle/>
          <a:p>
            <a:r>
              <a:rPr lang="en-US" sz="2000" b="1" u="sng" dirty="0" smtClean="0"/>
              <a:t>PSI  (Personnel Security Investigation)</a:t>
            </a:r>
            <a:r>
              <a:rPr lang="en-US" sz="2000" dirty="0" smtClean="0"/>
              <a:t> - See your Security Manager or S2 Personnel to have this updated. Clearances are top fed from the Central Clearance Facility. </a:t>
            </a:r>
            <a:r>
              <a:rPr lang="en-US" sz="2000" i="1" dirty="0" smtClean="0"/>
              <a:t>Cannot be updated in eMILPO</a:t>
            </a:r>
            <a:r>
              <a:rPr lang="en-US" sz="2000" dirty="0" smtClean="0"/>
              <a:t>.</a:t>
            </a:r>
          </a:p>
          <a:p>
            <a:r>
              <a:rPr lang="en-US" sz="2000" b="1" u="sng" dirty="0" smtClean="0"/>
              <a:t>Field Determined Security Status</a:t>
            </a:r>
            <a:r>
              <a:rPr lang="en-US" sz="2000" dirty="0" smtClean="0"/>
              <a:t> - level of access allowed by the Commander/Agency Head for current duty responsibilities (updated by S1). DA Form 3180 is source document for Personnel Reliability Program (updated by MPD). Refer to eMILPO Field User Guide for more details.</a:t>
            </a:r>
            <a:endParaRPr lang="en-US" sz="2000" dirty="0"/>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3" cstate="print"/>
          <a:stretch>
            <a:fillRect/>
          </a:stretch>
        </p:blipFill>
        <p:spPr>
          <a:xfrm>
            <a:off x="8001000" y="228600"/>
            <a:ext cx="942975" cy="885825"/>
          </a:xfrm>
          <a:prstGeom prst="rect">
            <a:avLst/>
          </a:prstGeom>
        </p:spPr>
      </p:pic>
      <p:pic>
        <p:nvPicPr>
          <p:cNvPr id="4098" name="Picture 2" descr="C:\Users\Wade.Beckner\Desktop\CLASS\ERB\Section II.JPG"/>
          <p:cNvPicPr>
            <a:picLocks noChangeAspect="1" noChangeArrowheads="1"/>
          </p:cNvPicPr>
          <p:nvPr/>
        </p:nvPicPr>
        <p:blipFill>
          <a:blip r:embed="rId4" cstate="print"/>
          <a:srcRect/>
          <a:stretch>
            <a:fillRect/>
          </a:stretch>
        </p:blipFill>
        <p:spPr bwMode="auto">
          <a:xfrm>
            <a:off x="152400" y="1371600"/>
            <a:ext cx="8740346" cy="2546400"/>
          </a:xfrm>
          <a:prstGeom prst="rect">
            <a:avLst/>
          </a:prstGeom>
          <a:noFill/>
        </p:spPr>
      </p:pic>
      <p:sp>
        <p:nvSpPr>
          <p:cNvPr id="7" name="Slide Number Placeholder 6"/>
          <p:cNvSpPr>
            <a:spLocks noGrp="1"/>
          </p:cNvSpPr>
          <p:nvPr>
            <p:ph type="sldNum" sz="quarter" idx="12"/>
          </p:nvPr>
        </p:nvSpPr>
        <p:spPr>
          <a:xfrm>
            <a:off x="8305800" y="6381750"/>
            <a:ext cx="609600" cy="476250"/>
          </a:xfrm>
        </p:spPr>
        <p:txBody>
          <a:bodyPr/>
          <a:lstStyle/>
          <a:p>
            <a:pPr>
              <a:defRPr/>
            </a:pPr>
            <a:fld id="{57D63962-88D5-496D-81B1-23101913A691}"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Wade.Beckner\Desktop\CLASS\ERB\Section III.JPG"/>
          <p:cNvPicPr>
            <a:picLocks noChangeAspect="1" noChangeArrowheads="1"/>
          </p:cNvPicPr>
          <p:nvPr/>
        </p:nvPicPr>
        <p:blipFill>
          <a:blip r:embed="rId2" cstate="print"/>
          <a:srcRect/>
          <a:stretch>
            <a:fillRect/>
          </a:stretch>
        </p:blipFill>
        <p:spPr bwMode="auto">
          <a:xfrm>
            <a:off x="228600" y="2286000"/>
            <a:ext cx="8661400" cy="3657600"/>
          </a:xfrm>
          <a:prstGeom prst="rect">
            <a:avLst/>
          </a:prstGeom>
          <a:noFill/>
        </p:spPr>
      </p:pic>
      <p:sp>
        <p:nvSpPr>
          <p:cNvPr id="4" name="Title 1"/>
          <p:cNvSpPr>
            <a:spLocks noGrp="1"/>
          </p:cNvSpPr>
          <p:nvPr>
            <p:ph type="title"/>
          </p:nvPr>
        </p:nvSpPr>
        <p:spPr>
          <a:xfrm>
            <a:off x="1447800" y="228600"/>
            <a:ext cx="6477000" cy="914400"/>
          </a:xfrm>
          <a:solidFill>
            <a:schemeClr val="bg1">
              <a:lumMod val="85000"/>
            </a:schemeClr>
          </a:solidFill>
        </p:spPr>
        <p:txBody>
          <a:bodyPr/>
          <a:lstStyle/>
          <a:p>
            <a:r>
              <a:rPr lang="en-US" sz="3600" b="1" u="sng" dirty="0" smtClean="0"/>
              <a:t>SECTION III – Service Data</a:t>
            </a:r>
            <a:endParaRPr lang="en-US" sz="3600" b="1" u="sng" dirty="0"/>
          </a:p>
        </p:txBody>
      </p:sp>
      <p:pic>
        <p:nvPicPr>
          <p:cNvPr id="5" name="Picture 4"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pic>
        <p:nvPicPr>
          <p:cNvPr id="6" name="Picture 5"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7" name="Slide Number Placeholder 6"/>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0" y="274638"/>
            <a:ext cx="6324600" cy="868362"/>
          </a:xfrm>
          <a:solidFill>
            <a:schemeClr val="bg1">
              <a:lumMod val="85000"/>
            </a:schemeClr>
          </a:solidFill>
        </p:spPr>
        <p:txBody>
          <a:bodyPr/>
          <a:lstStyle/>
          <a:p>
            <a:pPr eaLnBrk="1" hangingPunct="1"/>
            <a:r>
              <a:rPr lang="en-US" b="1" u="sng" dirty="0" smtClean="0"/>
              <a:t>Service Data</a:t>
            </a:r>
          </a:p>
        </p:txBody>
      </p:sp>
      <p:sp>
        <p:nvSpPr>
          <p:cNvPr id="24579" name="Rectangle 3"/>
          <p:cNvSpPr>
            <a:spLocks noGrp="1" noChangeArrowheads="1"/>
          </p:cNvSpPr>
          <p:nvPr>
            <p:ph type="body" idx="1"/>
          </p:nvPr>
        </p:nvSpPr>
        <p:spPr>
          <a:xfrm>
            <a:off x="457200" y="1371600"/>
            <a:ext cx="8229600" cy="5257800"/>
          </a:xfrm>
        </p:spPr>
        <p:txBody>
          <a:bodyPr/>
          <a:lstStyle/>
          <a:p>
            <a:pPr eaLnBrk="1" hangingPunct="1">
              <a:lnSpc>
                <a:spcPct val="80000"/>
              </a:lnSpc>
            </a:pPr>
            <a:r>
              <a:rPr lang="en-US" sz="2400" b="1" u="sng" dirty="0" smtClean="0"/>
              <a:t>BASD</a:t>
            </a:r>
            <a:r>
              <a:rPr lang="en-US" sz="2400" b="1" dirty="0" smtClean="0"/>
              <a:t> </a:t>
            </a:r>
            <a:r>
              <a:rPr lang="en-US" sz="2400" b="1" u="sng" dirty="0" smtClean="0"/>
              <a:t>(Basic Active Service Date)</a:t>
            </a:r>
            <a:endParaRPr lang="en-US" sz="2400" dirty="0" smtClean="0"/>
          </a:p>
          <a:p>
            <a:pPr eaLnBrk="1" hangingPunct="1">
              <a:lnSpc>
                <a:spcPct val="80000"/>
              </a:lnSpc>
            </a:pPr>
            <a:r>
              <a:rPr lang="en-US" sz="2400" dirty="0" smtClean="0"/>
              <a:t>BASD and PEBD cannot be changed in eMILPO. Transaction is input by DFAS after a DA Form 1506 is completed and submitted through local finance channels with all supporting documents (Ref. AR 37-104-4, </a:t>
            </a:r>
            <a:r>
              <a:rPr lang="en-US" sz="2400" dirty="0" err="1" smtClean="0"/>
              <a:t>DoD</a:t>
            </a:r>
            <a:r>
              <a:rPr lang="en-US" sz="2400" dirty="0" smtClean="0"/>
              <a:t> FMR Vol. 7, Ch. 1).</a:t>
            </a:r>
          </a:p>
          <a:p>
            <a:pPr eaLnBrk="1" hangingPunct="1">
              <a:lnSpc>
                <a:spcPct val="80000"/>
              </a:lnSpc>
            </a:pPr>
            <a:r>
              <a:rPr lang="en-US" sz="2400" dirty="0" smtClean="0"/>
              <a:t>BASD indicates total active Federal service creditable for retirement.  For personnel with no prior service, the BASD is the date of AD enlistment or induction.  For personnel with prior service, the BASD is the date of enlistment or induction minus total Active Federal service.</a:t>
            </a:r>
          </a:p>
          <a:p>
            <a:pPr eaLnBrk="1" hangingPunct="1">
              <a:lnSpc>
                <a:spcPct val="80000"/>
              </a:lnSpc>
            </a:pPr>
            <a:r>
              <a:rPr lang="en-US" sz="2400" dirty="0" smtClean="0"/>
              <a:t>Lost time listed on DA Form 1506 will affect BASD (i.e., AWOL, confinement, civil confinement, and sickness or injury not in line of duty).</a:t>
            </a:r>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0" y="274638"/>
            <a:ext cx="6400800" cy="868362"/>
          </a:xfrm>
          <a:solidFill>
            <a:schemeClr val="bg1">
              <a:lumMod val="85000"/>
            </a:schemeClr>
          </a:solidFill>
        </p:spPr>
        <p:txBody>
          <a:bodyPr/>
          <a:lstStyle/>
          <a:p>
            <a:pPr eaLnBrk="1" hangingPunct="1"/>
            <a:r>
              <a:rPr lang="en-US" b="1" u="sng" dirty="0" smtClean="0"/>
              <a:t>Service Data (Cont.)</a:t>
            </a:r>
          </a:p>
        </p:txBody>
      </p:sp>
      <p:sp>
        <p:nvSpPr>
          <p:cNvPr id="25603" name="Rectangle 3"/>
          <p:cNvSpPr>
            <a:spLocks noGrp="1" noChangeArrowheads="1"/>
          </p:cNvSpPr>
          <p:nvPr>
            <p:ph type="body" idx="1"/>
          </p:nvPr>
        </p:nvSpPr>
        <p:spPr/>
        <p:txBody>
          <a:bodyPr/>
          <a:lstStyle/>
          <a:p>
            <a:pPr eaLnBrk="1" hangingPunct="1">
              <a:lnSpc>
                <a:spcPct val="80000"/>
              </a:lnSpc>
            </a:pPr>
            <a:r>
              <a:rPr lang="en-US" sz="2000" b="1" u="sng" dirty="0" smtClean="0"/>
              <a:t>BESD</a:t>
            </a:r>
            <a:r>
              <a:rPr lang="en-US" sz="2000" dirty="0" smtClean="0"/>
              <a:t> (Basic Enlisted Service Date) will almost always be the same as the Soldier’s PEBD.  This can be entered through eMILPO. (Ref. eMILPO Field User Guide, DA Pam 600-8-104).</a:t>
            </a:r>
          </a:p>
          <a:p>
            <a:pPr eaLnBrk="1" hangingPunct="1">
              <a:lnSpc>
                <a:spcPct val="80000"/>
              </a:lnSpc>
            </a:pPr>
            <a:r>
              <a:rPr lang="en-US" sz="2000" b="1" u="sng" dirty="0" smtClean="0"/>
              <a:t>DIEMS</a:t>
            </a:r>
            <a:endParaRPr lang="en-US" sz="2000" dirty="0" smtClean="0"/>
          </a:p>
          <a:p>
            <a:pPr eaLnBrk="1" hangingPunct="1">
              <a:lnSpc>
                <a:spcPct val="80000"/>
              </a:lnSpc>
            </a:pPr>
            <a:r>
              <a:rPr lang="en-US" sz="2000" dirty="0" smtClean="0"/>
              <a:t>DIEMS date is the date the Soldier initially entered any recognized US Military Service. It will be the earliest date and therefore will never change. This date determines what type of retirement plan a Soldier is eligible for. It also affects the ability to add prior service information into eMILPO. Certain information can not be entered in eMILPO if the date is earlier than the DIEMS date. (Ref. eMILPO Field User Guide and DA Pam 600-8-104 para 5-4).</a:t>
            </a:r>
          </a:p>
          <a:p>
            <a:pPr eaLnBrk="1" hangingPunct="1">
              <a:lnSpc>
                <a:spcPct val="80000"/>
              </a:lnSpc>
            </a:pPr>
            <a:r>
              <a:rPr lang="en-US" sz="2000" b="1" dirty="0" smtClean="0"/>
              <a:t>DIEMS date cannot be changed in eMILPO by field users.</a:t>
            </a:r>
            <a:endParaRPr lang="en-US" sz="2000" dirty="0" smtClean="0"/>
          </a:p>
          <a:p>
            <a:pPr eaLnBrk="1" hangingPunct="1">
              <a:lnSpc>
                <a:spcPct val="80000"/>
              </a:lnSpc>
            </a:pPr>
            <a:r>
              <a:rPr lang="en-US" sz="2000" dirty="0" smtClean="0"/>
              <a:t>To correct enlisted DIEMS on ERB, the Soldier must submit request through S1 to PAS Chief at Bde BCT or installation level. Include name, rank, SSN, and copy of supporting documents.</a:t>
            </a:r>
          </a:p>
          <a:p>
            <a:pPr eaLnBrk="1" hangingPunct="1">
              <a:lnSpc>
                <a:spcPct val="80000"/>
              </a:lnSpc>
            </a:pPr>
            <a:endParaRPr lang="en-US" sz="2000" dirty="0" smtClean="0"/>
          </a:p>
        </p:txBody>
      </p:sp>
      <p:pic>
        <p:nvPicPr>
          <p:cNvPr id="4" name="Picture 3"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1600200"/>
            <a:ext cx="8305800" cy="4876800"/>
          </a:xfrm>
        </p:spPr>
        <p:txBody>
          <a:bodyPr/>
          <a:lstStyle/>
          <a:p>
            <a:pPr eaLnBrk="1" hangingPunct="1">
              <a:lnSpc>
                <a:spcPct val="80000"/>
              </a:lnSpc>
            </a:pPr>
            <a:r>
              <a:rPr lang="en-US" sz="1600" b="1" u="sng" dirty="0" smtClean="0"/>
              <a:t>ETS and Re-Enlistment Eligibility Code</a:t>
            </a:r>
            <a:endParaRPr lang="en-US" sz="1600" dirty="0" smtClean="0"/>
          </a:p>
          <a:p>
            <a:pPr eaLnBrk="1" hangingPunct="1">
              <a:lnSpc>
                <a:spcPct val="80000"/>
              </a:lnSpc>
            </a:pPr>
            <a:r>
              <a:rPr lang="en-US" sz="1600" dirty="0" smtClean="0"/>
              <a:t>ETS and Reenlistment Eligibility Code can not be updated in eMILPO.  Career Counselor updates these through RETAIN system. (Ref. AR 601-280, AR 601-210)</a:t>
            </a:r>
          </a:p>
          <a:p>
            <a:pPr eaLnBrk="1" hangingPunct="1">
              <a:lnSpc>
                <a:spcPct val="80000"/>
              </a:lnSpc>
            </a:pPr>
            <a:r>
              <a:rPr lang="en-US" sz="1600" b="1" u="sng" dirty="0" smtClean="0"/>
              <a:t>ARMY GOOD CONDUCT MEDAL</a:t>
            </a:r>
            <a:endParaRPr lang="en-US" sz="1600" dirty="0" smtClean="0"/>
          </a:p>
          <a:p>
            <a:pPr eaLnBrk="1" hangingPunct="1">
              <a:lnSpc>
                <a:spcPct val="80000"/>
              </a:lnSpc>
            </a:pPr>
            <a:r>
              <a:rPr lang="en-US" sz="1600" dirty="0" smtClean="0"/>
              <a:t>Army Good Conduct Medal (AGCM) Date is the date of the most recent award entered in eMILPO.  This will be blank if the Soldier does not have an AGCM entered in eMILPO. </a:t>
            </a:r>
          </a:p>
          <a:p>
            <a:pPr eaLnBrk="1" hangingPunct="1">
              <a:lnSpc>
                <a:spcPct val="80000"/>
              </a:lnSpc>
            </a:pPr>
            <a:r>
              <a:rPr lang="en-US" sz="1600" dirty="0" smtClean="0"/>
              <a:t>AGCM Eligibility Date is the date three years into the future from either the last award in eMILPO or from the date entered manually if Soldier has no previous award (listed as invalid on the AAA-199), from a break in service, or if was disqualified (court martial or memo signed by Commander posted to OMPF). Eligibility starts from the current period of </a:t>
            </a:r>
            <a:r>
              <a:rPr lang="en-US" sz="1600" b="1" u="sng" dirty="0" smtClean="0"/>
              <a:t>continuous</a:t>
            </a:r>
            <a:r>
              <a:rPr lang="en-US" sz="1600" dirty="0" smtClean="0"/>
              <a:t> Active Federal Service, usually the same as the current enlistment contract.    (Ref. AR 600-8-22, p. 56-59, eMILPO Field User Guide)</a:t>
            </a:r>
          </a:p>
          <a:p>
            <a:pPr eaLnBrk="1" hangingPunct="1">
              <a:lnSpc>
                <a:spcPct val="80000"/>
              </a:lnSpc>
            </a:pPr>
            <a:r>
              <a:rPr lang="en-US" sz="1600" b="1" dirty="0" smtClean="0">
                <a:solidFill>
                  <a:srgbClr val="FF0000"/>
                </a:solidFill>
              </a:rPr>
              <a:t>Do not use the BASD date on prior service Soldiers as that is usually an adjusted date</a:t>
            </a:r>
            <a:r>
              <a:rPr lang="en-US" sz="1600" dirty="0" smtClean="0">
                <a:solidFill>
                  <a:srgbClr val="FF0000"/>
                </a:solidFill>
              </a:rPr>
              <a:t>!!!</a:t>
            </a:r>
            <a:r>
              <a:rPr lang="en-US" sz="1600" dirty="0" smtClean="0"/>
              <a:t>  Only use the current enlistment DD Form 4/2 (or 4/3 for Delayed Entry Soldiers). Do not use prior service enlistment contracts or DD Form 214s except to determine eligibility for possible retroactive AGCM awards. </a:t>
            </a:r>
            <a:r>
              <a:rPr lang="en-US" sz="1600" u="sng" dirty="0" smtClean="0"/>
              <a:t>Always</a:t>
            </a:r>
            <a:r>
              <a:rPr lang="en-US" sz="1600" dirty="0" smtClean="0"/>
              <a:t> check for disqualification memorandums posted to OMPF.</a:t>
            </a:r>
          </a:p>
          <a:p>
            <a:pPr eaLnBrk="1" hangingPunct="1">
              <a:lnSpc>
                <a:spcPct val="80000"/>
              </a:lnSpc>
            </a:pPr>
            <a:r>
              <a:rPr lang="en-US" sz="1600" dirty="0" smtClean="0"/>
              <a:t>Breaks in service, Disqualified time (memo signed by Cdr posted to OMPF, court martial), inactive Reserve/ARNG (ARCAM) service, and other branches of service times are </a:t>
            </a:r>
            <a:r>
              <a:rPr lang="en-US" sz="1600" u="sng" dirty="0" smtClean="0"/>
              <a:t>not</a:t>
            </a:r>
            <a:r>
              <a:rPr lang="en-US" sz="1600" dirty="0" smtClean="0"/>
              <a:t> creditable towards the AGCM.</a:t>
            </a:r>
          </a:p>
          <a:p>
            <a:pPr eaLnBrk="1" hangingPunct="1">
              <a:lnSpc>
                <a:spcPct val="80000"/>
              </a:lnSpc>
            </a:pPr>
            <a:r>
              <a:rPr lang="en-US" sz="1600" dirty="0" smtClean="0"/>
              <a:t>Permanent orders must be issued before adding AGCM  to ERB.</a:t>
            </a:r>
          </a:p>
          <a:p>
            <a:pPr eaLnBrk="1" hangingPunct="1">
              <a:lnSpc>
                <a:spcPct val="80000"/>
              </a:lnSpc>
            </a:pPr>
            <a:endParaRPr lang="en-US" sz="1600" dirty="0" smtClean="0"/>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6" name="Rectangle 2"/>
          <p:cNvSpPr txBox="1">
            <a:spLocks noChangeArrowheads="1"/>
          </p:cNvSpPr>
          <p:nvPr/>
        </p:nvSpPr>
        <p:spPr bwMode="auto">
          <a:xfrm>
            <a:off x="1524000" y="228600"/>
            <a:ext cx="6400800" cy="868362"/>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0" cap="none" spc="0" normalizeH="0" baseline="0" noProof="0" dirty="0" smtClean="0">
                <a:ln>
                  <a:noFill/>
                </a:ln>
                <a:solidFill>
                  <a:schemeClr val="tx2"/>
                </a:solidFill>
                <a:effectLst/>
                <a:uLnTx/>
                <a:uFillTx/>
                <a:latin typeface="+mj-lt"/>
                <a:ea typeface="+mj-ea"/>
                <a:cs typeface="+mj-cs"/>
              </a:rPr>
              <a:t>Service Data (Cont.)</a:t>
            </a:r>
          </a:p>
        </p:txBody>
      </p:sp>
      <p:sp>
        <p:nvSpPr>
          <p:cNvPr id="7" name="Slide Number Placeholder 6"/>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295400"/>
            <a:ext cx="8229600" cy="5257800"/>
          </a:xfrm>
        </p:spPr>
        <p:txBody>
          <a:bodyPr/>
          <a:lstStyle/>
          <a:p>
            <a:pPr eaLnBrk="1" hangingPunct="1">
              <a:lnSpc>
                <a:spcPct val="80000"/>
              </a:lnSpc>
            </a:pPr>
            <a:r>
              <a:rPr lang="en-US" sz="2000" b="1" u="sng" dirty="0" smtClean="0"/>
              <a:t># DAYS LOST</a:t>
            </a:r>
            <a:endParaRPr lang="en-US" sz="2000" dirty="0" smtClean="0"/>
          </a:p>
          <a:p>
            <a:pPr eaLnBrk="1" hangingPunct="1">
              <a:lnSpc>
                <a:spcPct val="80000"/>
              </a:lnSpc>
            </a:pPr>
            <a:r>
              <a:rPr lang="en-US" sz="2000" dirty="0" smtClean="0"/>
              <a:t>Number of days that Soldier was absent from organization as follows:</a:t>
            </a:r>
          </a:p>
          <a:p>
            <a:pPr eaLnBrk="1" hangingPunct="1">
              <a:lnSpc>
                <a:spcPct val="80000"/>
              </a:lnSpc>
            </a:pPr>
            <a:r>
              <a:rPr lang="en-US" sz="2000" dirty="0" smtClean="0"/>
              <a:t>Desertion</a:t>
            </a:r>
          </a:p>
          <a:p>
            <a:pPr eaLnBrk="1" hangingPunct="1">
              <a:lnSpc>
                <a:spcPct val="80000"/>
              </a:lnSpc>
            </a:pPr>
            <a:r>
              <a:rPr lang="en-US" sz="2000" dirty="0" smtClean="0"/>
              <a:t>Absent from organization, station, or duty for more than 24 hours without proper authority.</a:t>
            </a:r>
          </a:p>
          <a:p>
            <a:pPr eaLnBrk="1" hangingPunct="1">
              <a:lnSpc>
                <a:spcPct val="80000"/>
              </a:lnSpc>
            </a:pPr>
            <a:r>
              <a:rPr lang="en-US" sz="2000" dirty="0" smtClean="0"/>
              <a:t>Confinement for more than 24 hours while awaiting trial and disposition of case, and whose conviction has not become final.</a:t>
            </a:r>
          </a:p>
          <a:p>
            <a:pPr eaLnBrk="1" hangingPunct="1">
              <a:lnSpc>
                <a:spcPct val="80000"/>
              </a:lnSpc>
            </a:pPr>
            <a:r>
              <a:rPr lang="en-US" sz="2000" dirty="0" smtClean="0"/>
              <a:t>Confinement for more than 24 hours under a sentence that has become final.</a:t>
            </a:r>
          </a:p>
          <a:p>
            <a:pPr eaLnBrk="1" hangingPunct="1">
              <a:lnSpc>
                <a:spcPct val="80000"/>
              </a:lnSpc>
            </a:pPr>
            <a:r>
              <a:rPr lang="en-US" sz="2000" dirty="0" smtClean="0"/>
              <a:t>Unable for more than 24 hours, as determined by competent authority, to perform duties because of intemperate use of drugs, alcoholic beverages, or because of injury resulting from misconduct.</a:t>
            </a:r>
          </a:p>
          <a:p>
            <a:pPr eaLnBrk="1" hangingPunct="1">
              <a:lnSpc>
                <a:spcPct val="80000"/>
              </a:lnSpc>
            </a:pPr>
            <a:r>
              <a:rPr lang="en-US" sz="2000" dirty="0" smtClean="0"/>
              <a:t>When a soldier has lost time, the ETS and Date of rank must both be adjusted (ETS date adjusted by Career Counselor in RETAIN system). DA 1506 must be completed with AWOL/DFR documents (DA Forms 4187) showing start and end of lost time. Forward DA 1506 to Finance (Ref. AR 37-104-4, FMR Vol. 7A, Ch. 1, AR 630-10).  eMILPO clerk adds number of lost days to reflect on ERB.</a:t>
            </a:r>
          </a:p>
          <a:p>
            <a:pPr eaLnBrk="1" hangingPunct="1">
              <a:lnSpc>
                <a:spcPct val="80000"/>
              </a:lnSpc>
              <a:buFontTx/>
              <a:buNone/>
            </a:pPr>
            <a:endParaRPr lang="en-US" sz="2000" dirty="0" smtClean="0"/>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7" name="Rectangle 2"/>
          <p:cNvSpPr>
            <a:spLocks noGrp="1" noChangeArrowheads="1"/>
          </p:cNvSpPr>
          <p:nvPr>
            <p:ph type="title"/>
          </p:nvPr>
        </p:nvSpPr>
        <p:spPr>
          <a:xfrm>
            <a:off x="1524000" y="274638"/>
            <a:ext cx="6400800" cy="868362"/>
          </a:xfrm>
          <a:solidFill>
            <a:schemeClr val="bg1">
              <a:lumMod val="85000"/>
            </a:schemeClr>
          </a:solidFill>
        </p:spPr>
        <p:txBody>
          <a:bodyPr/>
          <a:lstStyle/>
          <a:p>
            <a:pPr eaLnBrk="1" hangingPunct="1"/>
            <a:r>
              <a:rPr lang="en-US" b="1" u="sng" dirty="0" smtClean="0"/>
              <a:t>Service Data (Cont.)</a:t>
            </a:r>
          </a:p>
        </p:txBody>
      </p:sp>
      <p:sp>
        <p:nvSpPr>
          <p:cNvPr id="6" name="Slide Number Placeholder 5"/>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1600200"/>
            <a:ext cx="8229600" cy="4876800"/>
          </a:xfrm>
        </p:spPr>
        <p:txBody>
          <a:bodyPr/>
          <a:lstStyle/>
          <a:p>
            <a:pPr eaLnBrk="1" hangingPunct="1">
              <a:lnSpc>
                <a:spcPct val="80000"/>
              </a:lnSpc>
            </a:pPr>
            <a:r>
              <a:rPr lang="en-US" sz="2400" b="1" u="sng" dirty="0" smtClean="0"/>
              <a:t>DOR</a:t>
            </a:r>
            <a:r>
              <a:rPr lang="en-US" sz="2400" b="1" dirty="0" smtClean="0"/>
              <a:t> </a:t>
            </a:r>
            <a:r>
              <a:rPr lang="en-US" sz="2400" b="1" u="sng" dirty="0" smtClean="0"/>
              <a:t>(Date of Rank) History</a:t>
            </a:r>
            <a:endParaRPr lang="en-US" sz="2400" dirty="0" smtClean="0"/>
          </a:p>
          <a:p>
            <a:pPr eaLnBrk="1" hangingPunct="1">
              <a:lnSpc>
                <a:spcPct val="80000"/>
              </a:lnSpc>
            </a:pPr>
            <a:r>
              <a:rPr lang="en-US" sz="2400" dirty="0" smtClean="0"/>
              <a:t>Date of rank for each grade Soldier was promoted to during current enlistment to include enlistment DOR.  Other changes (demotion) will also be reflected.</a:t>
            </a:r>
          </a:p>
          <a:p>
            <a:pPr eaLnBrk="1" hangingPunct="1">
              <a:lnSpc>
                <a:spcPct val="80000"/>
              </a:lnSpc>
            </a:pPr>
            <a:r>
              <a:rPr lang="en-US" sz="2400" dirty="0" smtClean="0"/>
              <a:t>DOR history data shall not be deleted to ‘hide’ demotions.</a:t>
            </a:r>
          </a:p>
          <a:p>
            <a:pPr eaLnBrk="1" hangingPunct="1">
              <a:lnSpc>
                <a:spcPct val="80000"/>
              </a:lnSpc>
            </a:pPr>
            <a:r>
              <a:rPr lang="en-US" sz="2400" dirty="0" smtClean="0"/>
              <a:t>Prior service (including Reserve/ARNG) rank history </a:t>
            </a:r>
            <a:r>
              <a:rPr lang="en-US" sz="2400" b="1" u="sng" dirty="0" smtClean="0"/>
              <a:t>will not</a:t>
            </a:r>
            <a:r>
              <a:rPr lang="en-US" sz="2400" dirty="0" smtClean="0"/>
              <a:t> be added or transferred to Regular Army ERB under current RA enlistment.</a:t>
            </a:r>
          </a:p>
          <a:p>
            <a:pPr eaLnBrk="1" hangingPunct="1">
              <a:lnSpc>
                <a:spcPct val="80000"/>
              </a:lnSpc>
            </a:pPr>
            <a:r>
              <a:rPr lang="en-US" sz="2400" dirty="0" smtClean="0"/>
              <a:t>Rank history may be updated by the PSB/MPD/S1 with supporting documents (Ref. AR 600-8-19, AR 600-20, and eMILPO Field User Guide).</a:t>
            </a:r>
          </a:p>
          <a:p>
            <a:pPr eaLnBrk="1" hangingPunct="1">
              <a:lnSpc>
                <a:spcPct val="80000"/>
              </a:lnSpc>
              <a:buNone/>
            </a:pPr>
            <a:endParaRPr lang="en-US" sz="2400" dirty="0" smtClean="0"/>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7" name="Rectangle 2"/>
          <p:cNvSpPr>
            <a:spLocks noGrp="1" noChangeArrowheads="1"/>
          </p:cNvSpPr>
          <p:nvPr>
            <p:ph type="title"/>
          </p:nvPr>
        </p:nvSpPr>
        <p:spPr>
          <a:xfrm>
            <a:off x="1524000" y="274638"/>
            <a:ext cx="6400800" cy="868362"/>
          </a:xfrm>
          <a:solidFill>
            <a:schemeClr val="bg1">
              <a:lumMod val="85000"/>
            </a:schemeClr>
          </a:solidFill>
        </p:spPr>
        <p:txBody>
          <a:bodyPr/>
          <a:lstStyle/>
          <a:p>
            <a:pPr eaLnBrk="1" hangingPunct="1"/>
            <a:r>
              <a:rPr lang="en-US" b="1" u="sng" dirty="0" smtClean="0"/>
              <a:t>Service Data (Cont.)</a:t>
            </a:r>
          </a:p>
        </p:txBody>
      </p:sp>
      <p:sp>
        <p:nvSpPr>
          <p:cNvPr id="6" name="Slide Number Placeholder 5"/>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Wade.Beckner\Desktop\CLASS\ERB\Section IV.JPG"/>
          <p:cNvPicPr>
            <a:picLocks noChangeAspect="1" noChangeArrowheads="1"/>
          </p:cNvPicPr>
          <p:nvPr/>
        </p:nvPicPr>
        <p:blipFill>
          <a:blip r:embed="rId2" cstate="print"/>
          <a:srcRect/>
          <a:stretch>
            <a:fillRect/>
          </a:stretch>
        </p:blipFill>
        <p:spPr bwMode="auto">
          <a:xfrm>
            <a:off x="2667000" y="1219200"/>
            <a:ext cx="4114800" cy="5486400"/>
          </a:xfrm>
          <a:prstGeom prst="rect">
            <a:avLst/>
          </a:prstGeom>
          <a:noFill/>
        </p:spPr>
      </p:pic>
      <p:pic>
        <p:nvPicPr>
          <p:cNvPr id="4" name="Picture 3"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6" name="Rectangle 2"/>
          <p:cNvSpPr>
            <a:spLocks noGrp="1" noChangeArrowheads="1"/>
          </p:cNvSpPr>
          <p:nvPr>
            <p:ph type="title"/>
          </p:nvPr>
        </p:nvSpPr>
        <p:spPr>
          <a:xfrm>
            <a:off x="1524000" y="274638"/>
            <a:ext cx="6400800" cy="868362"/>
          </a:xfrm>
          <a:solidFill>
            <a:schemeClr val="bg1">
              <a:lumMod val="85000"/>
            </a:schemeClr>
          </a:solidFill>
        </p:spPr>
        <p:txBody>
          <a:bodyPr>
            <a:normAutofit/>
          </a:bodyPr>
          <a:lstStyle/>
          <a:p>
            <a:pPr eaLnBrk="1" hangingPunct="1"/>
            <a:r>
              <a:rPr lang="en-US" sz="2800" b="1" u="sng" dirty="0" smtClean="0"/>
              <a:t>SECTION IV – Personal/Family Data</a:t>
            </a:r>
          </a:p>
        </p:txBody>
      </p:sp>
      <p:sp>
        <p:nvSpPr>
          <p:cNvPr id="7" name="Slide Number Placeholder 6"/>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324600" cy="914400"/>
          </a:xfrm>
          <a:solidFill>
            <a:schemeClr val="bg1">
              <a:lumMod val="85000"/>
            </a:schemeClr>
          </a:solidFill>
        </p:spPr>
        <p:txBody>
          <a:bodyPr>
            <a:normAutofit/>
          </a:bodyPr>
          <a:lstStyle/>
          <a:p>
            <a:r>
              <a:rPr lang="en-US" sz="3200" b="1" u="sng" dirty="0" smtClean="0"/>
              <a:t>INDEX</a:t>
            </a:r>
            <a:endParaRPr lang="en-US" sz="3200" b="1" u="sng" dirty="0"/>
          </a:p>
        </p:txBody>
      </p:sp>
      <p:sp>
        <p:nvSpPr>
          <p:cNvPr id="3" name="Content Placeholder 2"/>
          <p:cNvSpPr>
            <a:spLocks noGrp="1"/>
          </p:cNvSpPr>
          <p:nvPr>
            <p:ph idx="1"/>
          </p:nvPr>
        </p:nvSpPr>
        <p:spPr>
          <a:xfrm>
            <a:off x="457200" y="1219200"/>
            <a:ext cx="8382000" cy="5334000"/>
          </a:xfrm>
        </p:spPr>
        <p:txBody>
          <a:bodyPr/>
          <a:lstStyle/>
          <a:p>
            <a:r>
              <a:rPr lang="en-US" sz="2400" b="1" u="sng" dirty="0" smtClean="0"/>
              <a:t>HEADING</a:t>
            </a:r>
            <a:r>
              <a:rPr lang="en-US" sz="2400" dirty="0" smtClean="0"/>
              <a:t> – TOP LINE OF ERB                        (</a:t>
            </a:r>
            <a:r>
              <a:rPr lang="en-US" sz="2400" dirty="0" smtClean="0">
                <a:hlinkClick r:id="rId3" action="ppaction://hlinksldjump"/>
              </a:rPr>
              <a:t>Page 4</a:t>
            </a:r>
            <a:r>
              <a:rPr lang="en-US" sz="2400" dirty="0" smtClean="0"/>
              <a:t>)</a:t>
            </a:r>
          </a:p>
          <a:p>
            <a:r>
              <a:rPr lang="en-US" sz="2400" b="1" u="sng" dirty="0" smtClean="0"/>
              <a:t>SECTION I</a:t>
            </a:r>
            <a:r>
              <a:rPr lang="en-US" sz="2400" dirty="0" smtClean="0"/>
              <a:t> – Assignment Information                (</a:t>
            </a:r>
            <a:r>
              <a:rPr lang="en-US" sz="2400" dirty="0" smtClean="0">
                <a:hlinkClick r:id="rId4" action="ppaction://hlinksldjump"/>
              </a:rPr>
              <a:t>Page 8</a:t>
            </a:r>
            <a:r>
              <a:rPr lang="en-US" sz="2400" dirty="0" smtClean="0"/>
              <a:t>)</a:t>
            </a:r>
          </a:p>
          <a:p>
            <a:pPr>
              <a:buNone/>
            </a:pPr>
            <a:r>
              <a:rPr lang="en-US" sz="2400" dirty="0" smtClean="0"/>
              <a:t>    (OS/Deployment/MOS/Prom/ASVAB/AEA/FLAG)</a:t>
            </a:r>
          </a:p>
          <a:p>
            <a:r>
              <a:rPr lang="en-US" sz="2400" b="1" u="sng" dirty="0" smtClean="0"/>
              <a:t>SECTION II </a:t>
            </a:r>
            <a:r>
              <a:rPr lang="en-US" sz="2400" dirty="0" smtClean="0"/>
              <a:t>– Security Data                              (</a:t>
            </a:r>
            <a:r>
              <a:rPr lang="en-US" sz="2400" dirty="0" smtClean="0">
                <a:hlinkClick r:id="rId5" action="ppaction://hlinksldjump"/>
              </a:rPr>
              <a:t>Page 22</a:t>
            </a:r>
            <a:r>
              <a:rPr lang="en-US" sz="2400" dirty="0" smtClean="0"/>
              <a:t>)</a:t>
            </a:r>
          </a:p>
          <a:p>
            <a:r>
              <a:rPr lang="en-US" sz="2400" b="1" u="sng" dirty="0" smtClean="0"/>
              <a:t>SECTION III</a:t>
            </a:r>
            <a:r>
              <a:rPr lang="en-US" sz="2400" dirty="0" smtClean="0"/>
              <a:t> – Service Data                              (</a:t>
            </a:r>
            <a:r>
              <a:rPr lang="en-US" sz="2400" dirty="0" smtClean="0">
                <a:hlinkClick r:id="rId6" action="ppaction://hlinksldjump"/>
              </a:rPr>
              <a:t>Page 23</a:t>
            </a:r>
            <a:r>
              <a:rPr lang="en-US" sz="2400" dirty="0" smtClean="0"/>
              <a:t>)</a:t>
            </a:r>
          </a:p>
          <a:p>
            <a:r>
              <a:rPr lang="en-US" sz="2400" b="1" u="sng" dirty="0" smtClean="0"/>
              <a:t>SECTION IV</a:t>
            </a:r>
            <a:r>
              <a:rPr lang="en-US" sz="2400" dirty="0" smtClean="0"/>
              <a:t> – Personal/Family Data                (</a:t>
            </a:r>
            <a:r>
              <a:rPr lang="en-US" sz="2400" dirty="0" smtClean="0">
                <a:hlinkClick r:id="rId7" action="ppaction://hlinksldjump"/>
              </a:rPr>
              <a:t>Page 29</a:t>
            </a:r>
            <a:r>
              <a:rPr lang="en-US" sz="2400" dirty="0" smtClean="0"/>
              <a:t>)</a:t>
            </a:r>
          </a:p>
          <a:p>
            <a:r>
              <a:rPr lang="en-US" sz="2400" b="1" u="sng" dirty="0" smtClean="0"/>
              <a:t>SECTION V </a:t>
            </a:r>
            <a:r>
              <a:rPr lang="en-US" sz="2400" dirty="0" smtClean="0"/>
              <a:t>– Foreign Language                      (</a:t>
            </a:r>
            <a:r>
              <a:rPr lang="en-US" sz="2400" dirty="0" smtClean="0">
                <a:hlinkClick r:id="rId8" action="ppaction://hlinksldjump"/>
              </a:rPr>
              <a:t>Page 33</a:t>
            </a:r>
            <a:r>
              <a:rPr lang="en-US" sz="2400" dirty="0" smtClean="0"/>
              <a:t>)</a:t>
            </a:r>
          </a:p>
          <a:p>
            <a:r>
              <a:rPr lang="en-US" sz="2400" b="1" u="sng" dirty="0" smtClean="0"/>
              <a:t>SECTION VI</a:t>
            </a:r>
            <a:r>
              <a:rPr lang="en-US" sz="2400" dirty="0" smtClean="0"/>
              <a:t> – Military Education                      (</a:t>
            </a:r>
            <a:r>
              <a:rPr lang="en-US" sz="2400" dirty="0" smtClean="0">
                <a:hlinkClick r:id="rId9" action="ppaction://hlinksldjump"/>
              </a:rPr>
              <a:t>Page 35</a:t>
            </a:r>
            <a:r>
              <a:rPr lang="en-US" sz="2400" dirty="0" smtClean="0"/>
              <a:t>)</a:t>
            </a:r>
          </a:p>
          <a:p>
            <a:r>
              <a:rPr lang="en-US" sz="2400" b="1" u="sng" dirty="0" smtClean="0"/>
              <a:t>SECTION VII</a:t>
            </a:r>
            <a:r>
              <a:rPr lang="en-US" sz="2400" dirty="0" smtClean="0"/>
              <a:t> – CIVILIAN Education                 (</a:t>
            </a:r>
            <a:r>
              <a:rPr lang="en-US" sz="2400" dirty="0" smtClean="0">
                <a:hlinkClick r:id="rId10" action="ppaction://hlinksldjump"/>
              </a:rPr>
              <a:t>Page 39</a:t>
            </a:r>
            <a:r>
              <a:rPr lang="en-US" sz="2400" dirty="0" smtClean="0"/>
              <a:t>)</a:t>
            </a:r>
          </a:p>
          <a:p>
            <a:r>
              <a:rPr lang="en-US" sz="2400" b="1" u="sng" dirty="0" smtClean="0"/>
              <a:t>SECTION VIII</a:t>
            </a:r>
            <a:r>
              <a:rPr lang="en-US" sz="2400" dirty="0" smtClean="0"/>
              <a:t> – Awards and Decorations         (</a:t>
            </a:r>
            <a:r>
              <a:rPr lang="en-US" sz="2400" dirty="0" smtClean="0">
                <a:hlinkClick r:id="rId11" action="ppaction://hlinksldjump"/>
              </a:rPr>
              <a:t>Page 44</a:t>
            </a:r>
            <a:r>
              <a:rPr lang="en-US" sz="2400" dirty="0" smtClean="0"/>
              <a:t>)</a:t>
            </a:r>
          </a:p>
          <a:p>
            <a:r>
              <a:rPr lang="en-US" sz="2400" b="1" u="sng" dirty="0" smtClean="0"/>
              <a:t>SECTION IX</a:t>
            </a:r>
            <a:r>
              <a:rPr lang="en-US" sz="2400" dirty="0" smtClean="0"/>
              <a:t> – Assignment Information (</a:t>
            </a:r>
            <a:r>
              <a:rPr lang="en-US" sz="2400" dirty="0" err="1" smtClean="0"/>
              <a:t>Asgt</a:t>
            </a:r>
            <a:r>
              <a:rPr lang="en-US" sz="2400" dirty="0" smtClean="0"/>
              <a:t>)  (</a:t>
            </a:r>
            <a:r>
              <a:rPr lang="en-US" sz="2400" dirty="0" smtClean="0">
                <a:hlinkClick r:id="rId12" action="ppaction://hlinksldjump"/>
              </a:rPr>
              <a:t>Page 46</a:t>
            </a:r>
            <a:r>
              <a:rPr lang="en-US" sz="2400" dirty="0" smtClean="0"/>
              <a:t>)</a:t>
            </a:r>
          </a:p>
          <a:p>
            <a:r>
              <a:rPr lang="en-US" sz="2400" b="1" u="sng" dirty="0" smtClean="0"/>
              <a:t>SECTION X</a:t>
            </a:r>
            <a:r>
              <a:rPr lang="en-US" sz="2400" dirty="0" smtClean="0"/>
              <a:t> – Remarks                                     (</a:t>
            </a:r>
            <a:r>
              <a:rPr lang="en-US" sz="2400" dirty="0" smtClean="0">
                <a:hlinkClick r:id="rId13" action="ppaction://hlinksldjump"/>
              </a:rPr>
              <a:t>Page 50</a:t>
            </a:r>
            <a:r>
              <a:rPr lang="en-US" sz="2400" dirty="0" smtClean="0"/>
              <a:t>) </a:t>
            </a:r>
          </a:p>
          <a:p>
            <a:pPr>
              <a:buNone/>
            </a:pPr>
            <a:endParaRPr lang="en-US" dirty="0"/>
          </a:p>
        </p:txBody>
      </p:sp>
      <p:pic>
        <p:nvPicPr>
          <p:cNvPr id="4" name="Picture 3" descr="u_s_army_adjutant_general_corps_branch_insignia_postcard-p239110252362421420td81_152.jpg"/>
          <p:cNvPicPr>
            <a:picLocks noChangeAspect="1"/>
          </p:cNvPicPr>
          <p:nvPr/>
        </p:nvPicPr>
        <p:blipFill>
          <a:blip r:embed="rId14"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15"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534400" y="6381750"/>
            <a:ext cx="304800" cy="476250"/>
          </a:xfrm>
        </p:spPr>
        <p:txBody>
          <a:bodyPr/>
          <a:lstStyle/>
          <a:p>
            <a:pPr>
              <a:defRPr/>
            </a:pPr>
            <a:fld id="{57D63962-88D5-496D-81B1-23101913A691}"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274638"/>
            <a:ext cx="6248400" cy="868362"/>
          </a:xfrm>
          <a:solidFill>
            <a:schemeClr val="bg1">
              <a:lumMod val="85000"/>
            </a:schemeClr>
          </a:solidFill>
        </p:spPr>
        <p:txBody>
          <a:bodyPr/>
          <a:lstStyle/>
          <a:p>
            <a:pPr eaLnBrk="1" hangingPunct="1"/>
            <a:r>
              <a:rPr lang="en-US" b="1" u="sng" dirty="0" smtClean="0"/>
              <a:t>Personal/Family Data</a:t>
            </a:r>
          </a:p>
        </p:txBody>
      </p:sp>
      <p:sp>
        <p:nvSpPr>
          <p:cNvPr id="31747" name="Rectangle 3"/>
          <p:cNvSpPr>
            <a:spLocks noGrp="1" noChangeArrowheads="1"/>
          </p:cNvSpPr>
          <p:nvPr>
            <p:ph type="body" idx="1"/>
          </p:nvPr>
        </p:nvSpPr>
        <p:spPr>
          <a:xfrm>
            <a:off x="457200" y="1295400"/>
            <a:ext cx="8229600" cy="5257800"/>
          </a:xfrm>
        </p:spPr>
        <p:txBody>
          <a:bodyPr/>
          <a:lstStyle/>
          <a:p>
            <a:pPr eaLnBrk="1" hangingPunct="1">
              <a:lnSpc>
                <a:spcPct val="80000"/>
              </a:lnSpc>
            </a:pPr>
            <a:r>
              <a:rPr lang="en-US" sz="2400" b="1" dirty="0" smtClean="0"/>
              <a:t>NOTE -</a:t>
            </a:r>
            <a:r>
              <a:rPr lang="en-US" sz="2400" dirty="0" smtClean="0"/>
              <a:t> C</a:t>
            </a:r>
            <a:r>
              <a:rPr lang="en-US" sz="2000" dirty="0" smtClean="0"/>
              <a:t>hanges made to the Soldier’s personal information (Sex, Race, Religion, etc.) must be accompanied by a DA Form 4187 and supporting documents.</a:t>
            </a:r>
            <a:r>
              <a:rPr lang="en-US" sz="2400" dirty="0" smtClean="0"/>
              <a:t> </a:t>
            </a:r>
            <a:r>
              <a:rPr lang="en-US" sz="2000" dirty="0" smtClean="0"/>
              <a:t>(Reference DA Pam 600-8-104 and eMILPO Field User Guide)</a:t>
            </a:r>
          </a:p>
          <a:p>
            <a:pPr eaLnBrk="1" hangingPunct="1">
              <a:lnSpc>
                <a:spcPct val="80000"/>
              </a:lnSpc>
            </a:pPr>
            <a:r>
              <a:rPr lang="en-US" sz="2000" b="1" u="sng" dirty="0" smtClean="0"/>
              <a:t>Date of Birth</a:t>
            </a:r>
            <a:r>
              <a:rPr lang="en-US" sz="2000" dirty="0" smtClean="0"/>
              <a:t> - source document is original birth certificate. </a:t>
            </a:r>
          </a:p>
          <a:p>
            <a:pPr eaLnBrk="1" hangingPunct="1">
              <a:lnSpc>
                <a:spcPct val="80000"/>
              </a:lnSpc>
            </a:pPr>
            <a:r>
              <a:rPr lang="en-US" sz="2000" b="1" u="sng" dirty="0" smtClean="0"/>
              <a:t>Birthplace</a:t>
            </a:r>
            <a:r>
              <a:rPr lang="en-US" sz="2000" dirty="0" smtClean="0"/>
              <a:t> – as listed on birth certificate</a:t>
            </a:r>
          </a:p>
          <a:p>
            <a:pPr eaLnBrk="1" hangingPunct="1">
              <a:lnSpc>
                <a:spcPct val="80000"/>
              </a:lnSpc>
            </a:pPr>
            <a:r>
              <a:rPr lang="en-US" sz="2000" b="1" u="sng" dirty="0" smtClean="0"/>
              <a:t>Country of Citizenship</a:t>
            </a:r>
            <a:r>
              <a:rPr lang="en-US" sz="2000" dirty="0" smtClean="0"/>
              <a:t> – source documents include Birth Certificate or Citizenship Certificate</a:t>
            </a:r>
          </a:p>
          <a:p>
            <a:pPr eaLnBrk="1" hangingPunct="1">
              <a:lnSpc>
                <a:spcPct val="80000"/>
              </a:lnSpc>
            </a:pPr>
            <a:r>
              <a:rPr lang="en-US" sz="2000" b="1" u="sng" dirty="0" smtClean="0"/>
              <a:t>Sex/Race</a:t>
            </a:r>
            <a:r>
              <a:rPr lang="en-US" sz="2000" dirty="0" smtClean="0"/>
              <a:t> – Self explanatory.  Race is the anthropological definition.  Choices are: Caucasian, Black, Asian, American Indian and Other.</a:t>
            </a:r>
          </a:p>
          <a:p>
            <a:pPr eaLnBrk="1" hangingPunct="1">
              <a:lnSpc>
                <a:spcPct val="80000"/>
              </a:lnSpc>
            </a:pPr>
            <a:r>
              <a:rPr lang="en-US" sz="2000" b="1" u="sng" dirty="0" smtClean="0"/>
              <a:t>Number of dependents</a:t>
            </a:r>
            <a:r>
              <a:rPr lang="en-US" sz="2000" dirty="0" smtClean="0"/>
              <a:t> – Can not be changed in eMILPO; updated from DEERS (use refresh button in Family Member module after update in DEERS).</a:t>
            </a:r>
          </a:p>
          <a:p>
            <a:pPr eaLnBrk="1" hangingPunct="1">
              <a:lnSpc>
                <a:spcPct val="80000"/>
              </a:lnSpc>
            </a:pPr>
            <a:r>
              <a:rPr lang="en-US" sz="2000" b="1" u="sng" dirty="0" smtClean="0"/>
              <a:t>Religious Preference</a:t>
            </a:r>
            <a:r>
              <a:rPr lang="en-US" sz="2000" dirty="0" smtClean="0"/>
              <a:t> – Self explanatory.</a:t>
            </a:r>
          </a:p>
          <a:p>
            <a:pPr eaLnBrk="1" hangingPunct="1">
              <a:lnSpc>
                <a:spcPct val="80000"/>
              </a:lnSpc>
            </a:pPr>
            <a:r>
              <a:rPr lang="en-US" sz="2000" b="1" u="sng" dirty="0" smtClean="0"/>
              <a:t>Spouse Birthplace/Citizenship</a:t>
            </a:r>
            <a:r>
              <a:rPr lang="en-US" sz="2000" dirty="0" smtClean="0"/>
              <a:t> – eMILPO will only show one or the other depending on what is entered in the Family Member module.</a:t>
            </a:r>
          </a:p>
          <a:p>
            <a:pPr eaLnBrk="1" hangingPunct="1">
              <a:lnSpc>
                <a:spcPct val="80000"/>
              </a:lnSpc>
            </a:pPr>
            <a:r>
              <a:rPr lang="en-US" sz="2000" b="1" u="sng" dirty="0" smtClean="0"/>
              <a:t>NOTE:</a:t>
            </a:r>
            <a:r>
              <a:rPr lang="en-US" sz="2000" dirty="0" smtClean="0"/>
              <a:t> Key Supporting documents must be uploaded to Soldier’s AMHRR/OMPF as outlined in </a:t>
            </a:r>
            <a:r>
              <a:rPr lang="en-US" sz="2000" dirty="0" err="1" smtClean="0"/>
              <a:t>Milper</a:t>
            </a:r>
            <a:r>
              <a:rPr lang="en-US" sz="2000" dirty="0" smtClean="0"/>
              <a:t> message 13-155.</a:t>
            </a:r>
          </a:p>
          <a:p>
            <a:pPr eaLnBrk="1" hangingPunct="1">
              <a:lnSpc>
                <a:spcPct val="80000"/>
              </a:lnSpc>
              <a:buNone/>
            </a:pPr>
            <a:endParaRPr lang="en-US" sz="2000" dirty="0" smtClean="0"/>
          </a:p>
        </p:txBody>
      </p:sp>
      <p:pic>
        <p:nvPicPr>
          <p:cNvPr id="4" name="Picture 3"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1371600"/>
            <a:ext cx="8229600" cy="5257800"/>
          </a:xfrm>
        </p:spPr>
        <p:txBody>
          <a:bodyPr/>
          <a:lstStyle/>
          <a:p>
            <a:pPr eaLnBrk="1" hangingPunct="1">
              <a:lnSpc>
                <a:spcPct val="80000"/>
              </a:lnSpc>
            </a:pPr>
            <a:r>
              <a:rPr lang="en-US" sz="2000" b="1" u="sng" dirty="0" smtClean="0"/>
              <a:t>Marital Status</a:t>
            </a:r>
            <a:r>
              <a:rPr lang="en-US" sz="2000" dirty="0" smtClean="0"/>
              <a:t> – DD Form 1172 from DEERS, Marriage Certificate or Divorce Decree (must be finalized and signed by the court). Ensure DD Form 93 is also updated. Upload Marriage certificates and finalized divorce decrees to AMHRR/OMPF (Ref. DA Pam 600-8-104, eMILPO Field User Guide, </a:t>
            </a:r>
            <a:r>
              <a:rPr lang="en-US" sz="2000" dirty="0" err="1" smtClean="0"/>
              <a:t>Milper</a:t>
            </a:r>
            <a:r>
              <a:rPr lang="en-US" sz="2000" dirty="0" smtClean="0"/>
              <a:t> </a:t>
            </a:r>
            <a:r>
              <a:rPr lang="en-US" sz="2000" dirty="0" err="1" smtClean="0"/>
              <a:t>msg</a:t>
            </a:r>
            <a:r>
              <a:rPr lang="en-US" sz="2000" dirty="0" smtClean="0"/>
              <a:t> 13-155)</a:t>
            </a:r>
          </a:p>
          <a:p>
            <a:pPr eaLnBrk="1" hangingPunct="1">
              <a:lnSpc>
                <a:spcPct val="80000"/>
              </a:lnSpc>
            </a:pPr>
            <a:r>
              <a:rPr lang="en-US" sz="2000" b="1" u="sng" dirty="0" smtClean="0"/>
              <a:t>PULHES/MRC</a:t>
            </a:r>
            <a:r>
              <a:rPr lang="en-US" sz="2000" dirty="0" smtClean="0"/>
              <a:t> – Can not be updated in eMILPO; updated from MEDPROS.  (</a:t>
            </a:r>
            <a:r>
              <a:rPr lang="en-US" sz="2000" dirty="0" err="1" smtClean="0"/>
              <a:t>Milper</a:t>
            </a:r>
            <a:r>
              <a:rPr lang="en-US" sz="2000" dirty="0" smtClean="0"/>
              <a:t> </a:t>
            </a:r>
            <a:r>
              <a:rPr lang="en-US" sz="2000" dirty="0" err="1" smtClean="0"/>
              <a:t>msg</a:t>
            </a:r>
            <a:r>
              <a:rPr lang="en-US" sz="2000" dirty="0" smtClean="0"/>
              <a:t> 12-249)</a:t>
            </a:r>
          </a:p>
          <a:p>
            <a:pPr eaLnBrk="1" hangingPunct="1">
              <a:lnSpc>
                <a:spcPct val="80000"/>
              </a:lnSpc>
            </a:pPr>
            <a:r>
              <a:rPr lang="en-US" sz="2000" b="1" u="sng" dirty="0" smtClean="0"/>
              <a:t>HT/WT and APFT Score</a:t>
            </a:r>
            <a:r>
              <a:rPr lang="en-US" sz="2000" dirty="0" smtClean="0"/>
              <a:t> – most recent height and weight and record APFT score card info from Training NCO /</a:t>
            </a:r>
            <a:r>
              <a:rPr lang="en-US" sz="2000" dirty="0" err="1" smtClean="0"/>
              <a:t>Bn</a:t>
            </a:r>
            <a:r>
              <a:rPr lang="en-US" sz="2000" dirty="0" smtClean="0"/>
              <a:t> S1 function (Ref. eMILPO Field User Guide, AR 600-8-19, and AR 350-51) </a:t>
            </a:r>
          </a:p>
          <a:p>
            <a:pPr eaLnBrk="1" hangingPunct="1">
              <a:lnSpc>
                <a:spcPct val="80000"/>
              </a:lnSpc>
            </a:pPr>
            <a:r>
              <a:rPr lang="en-US" sz="2000" b="1" u="sng" dirty="0" smtClean="0"/>
              <a:t>EFMP date</a:t>
            </a:r>
            <a:r>
              <a:rPr lang="en-US" sz="2000" dirty="0" smtClean="0"/>
              <a:t> – date EFMP enrollment will expire – cannot be updated in eMILPO. Have Soldier report to the respective Military Treatment Facility POC to initiate, renew, or change EFMP status on family member(s). (Ref. AR 608-75)</a:t>
            </a:r>
          </a:p>
          <a:p>
            <a:pPr eaLnBrk="1" hangingPunct="1">
              <a:lnSpc>
                <a:spcPct val="80000"/>
              </a:lnSpc>
            </a:pPr>
            <a:r>
              <a:rPr lang="en-US" sz="2000" b="1" u="sng" dirty="0" smtClean="0"/>
              <a:t># Command Sponsored</a:t>
            </a:r>
            <a:r>
              <a:rPr lang="en-US" sz="2000" u="sng" dirty="0" smtClean="0"/>
              <a:t> </a:t>
            </a:r>
            <a:r>
              <a:rPr lang="en-US" sz="2000" dirty="0" smtClean="0"/>
              <a:t>– Overseas Assignment Data Module (OS PCS Orders).  Only reflected while on such orders (Ref. AR 55-46, AR 614-30).</a:t>
            </a:r>
          </a:p>
          <a:p>
            <a:pPr eaLnBrk="1" hangingPunct="1">
              <a:lnSpc>
                <a:spcPct val="80000"/>
              </a:lnSpc>
              <a:buNone/>
            </a:pPr>
            <a:endParaRPr lang="en-US" sz="2000" dirty="0" smtClean="0"/>
          </a:p>
          <a:p>
            <a:pPr eaLnBrk="1" hangingPunct="1">
              <a:lnSpc>
                <a:spcPct val="80000"/>
              </a:lnSpc>
            </a:pPr>
            <a:endParaRPr lang="en-US" sz="2000" dirty="0" smtClean="0"/>
          </a:p>
          <a:p>
            <a:pPr eaLnBrk="1" hangingPunct="1">
              <a:lnSpc>
                <a:spcPct val="80000"/>
              </a:lnSpc>
            </a:pPr>
            <a:endParaRPr lang="en-US" sz="2000" dirty="0" smtClean="0"/>
          </a:p>
          <a:p>
            <a:pPr eaLnBrk="1" hangingPunct="1">
              <a:lnSpc>
                <a:spcPct val="80000"/>
              </a:lnSpc>
            </a:pPr>
            <a:endParaRPr lang="en-US" sz="2400" dirty="0" smtClean="0"/>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8" name="Rectangle 2"/>
          <p:cNvSpPr txBox="1">
            <a:spLocks noChangeArrowheads="1"/>
          </p:cNvSpPr>
          <p:nvPr/>
        </p:nvSpPr>
        <p:spPr bwMode="auto">
          <a:xfrm>
            <a:off x="1524000" y="152400"/>
            <a:ext cx="6400800" cy="990600"/>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smtClean="0">
                <a:ln>
                  <a:noFill/>
                </a:ln>
                <a:solidFill>
                  <a:schemeClr val="tx2"/>
                </a:solidFill>
                <a:effectLst/>
                <a:uLnTx/>
                <a:uFillTx/>
                <a:latin typeface="+mj-lt"/>
                <a:ea typeface="+mj-ea"/>
                <a:cs typeface="+mj-cs"/>
              </a:rPr>
              <a:t>Personal/Family Data (</a:t>
            </a:r>
            <a:r>
              <a:rPr kumimoji="0" lang="en-US" sz="3600" b="1" i="0" u="sng" strike="noStrike" kern="0" cap="none" spc="0" normalizeH="0" baseline="0" noProof="0" dirty="0" err="1" smtClean="0">
                <a:ln>
                  <a:noFill/>
                </a:ln>
                <a:solidFill>
                  <a:schemeClr val="tx2"/>
                </a:solidFill>
                <a:effectLst/>
                <a:uLnTx/>
                <a:uFillTx/>
                <a:latin typeface="+mj-lt"/>
                <a:ea typeface="+mj-ea"/>
                <a:cs typeface="+mj-cs"/>
              </a:rPr>
              <a:t>Con’t</a:t>
            </a:r>
            <a:r>
              <a:rPr kumimoji="0" lang="en-US" sz="3600" b="1" i="0" u="sng" strike="noStrike" kern="0" cap="none" spc="0" normalizeH="0" baseline="0" noProof="0" dirty="0" smtClean="0">
                <a:ln>
                  <a:noFill/>
                </a:ln>
                <a:solidFill>
                  <a:schemeClr val="tx2"/>
                </a:solidFill>
                <a:effectLst/>
                <a:uLnTx/>
                <a:uFillTx/>
                <a:latin typeface="+mj-lt"/>
                <a:ea typeface="+mj-ea"/>
                <a:cs typeface="+mj-cs"/>
              </a:rPr>
              <a:t>)</a:t>
            </a:r>
          </a:p>
        </p:txBody>
      </p:sp>
      <p:sp>
        <p:nvSpPr>
          <p:cNvPr id="6" name="Slide Number Placeholder 5"/>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228600" y="1295400"/>
            <a:ext cx="8534400" cy="4953000"/>
          </a:xfrm>
        </p:spPr>
        <p:txBody>
          <a:bodyPr/>
          <a:lstStyle/>
          <a:p>
            <a:pPr eaLnBrk="1" hangingPunct="1">
              <a:lnSpc>
                <a:spcPct val="80000"/>
              </a:lnSpc>
            </a:pPr>
            <a:r>
              <a:rPr lang="en-US" sz="2000" b="1" u="sng" dirty="0" smtClean="0"/>
              <a:t>Physical Category </a:t>
            </a:r>
            <a:r>
              <a:rPr lang="en-US" sz="2000" dirty="0" smtClean="0"/>
              <a:t>– Entered through MEDPROS </a:t>
            </a:r>
          </a:p>
          <a:p>
            <a:pPr eaLnBrk="1" hangingPunct="1">
              <a:lnSpc>
                <a:spcPct val="80000"/>
              </a:lnSpc>
            </a:pPr>
            <a:r>
              <a:rPr lang="en-US" sz="2000" b="1" u="sng" dirty="0" smtClean="0"/>
              <a:t>Last Physical Exam </a:t>
            </a:r>
            <a:r>
              <a:rPr lang="en-US" sz="2000" dirty="0" smtClean="0"/>
              <a:t>– Entered through MEDPROS </a:t>
            </a:r>
          </a:p>
          <a:p>
            <a:pPr eaLnBrk="1" hangingPunct="1">
              <a:lnSpc>
                <a:spcPct val="80000"/>
              </a:lnSpc>
            </a:pPr>
            <a:r>
              <a:rPr lang="en-US" sz="2000" b="1" u="sng" dirty="0" smtClean="0"/>
              <a:t>MMRB Results/</a:t>
            </a:r>
            <a:r>
              <a:rPr lang="en-US" sz="2000" b="1" u="sng" dirty="0" err="1" smtClean="0"/>
              <a:t>Dt</a:t>
            </a:r>
            <a:r>
              <a:rPr lang="en-US" sz="2000" b="1" u="sng" dirty="0" smtClean="0"/>
              <a:t> </a:t>
            </a:r>
            <a:r>
              <a:rPr lang="en-US" sz="2000" dirty="0" smtClean="0"/>
              <a:t>– Enter the convening date and applicable determination documented in the memorandum of record from the MMRB Board proceedings (or other appropriate instrument authenticated by the brigade commander).</a:t>
            </a:r>
          </a:p>
          <a:p>
            <a:pPr eaLnBrk="1" hangingPunct="1">
              <a:lnSpc>
                <a:spcPct val="80000"/>
              </a:lnSpc>
            </a:pPr>
            <a:r>
              <a:rPr lang="en-US" sz="2000" b="1" u="sng" dirty="0" smtClean="0"/>
              <a:t>Home of Record (HOR)</a:t>
            </a:r>
            <a:r>
              <a:rPr lang="en-US" sz="2000" b="1" dirty="0" smtClean="0"/>
              <a:t> </a:t>
            </a:r>
            <a:r>
              <a:rPr lang="en-US" sz="2000" dirty="0" smtClean="0"/>
              <a:t>– the location (City and State) listed on the current enlistment contract (DD Form 4 and 1966 series). </a:t>
            </a:r>
          </a:p>
          <a:p>
            <a:pPr eaLnBrk="1" hangingPunct="1">
              <a:lnSpc>
                <a:spcPct val="80000"/>
              </a:lnSpc>
            </a:pPr>
            <a:r>
              <a:rPr lang="en-US" sz="2000" b="1" dirty="0" smtClean="0"/>
              <a:t>NOTE -</a:t>
            </a:r>
            <a:r>
              <a:rPr lang="en-US" sz="2000" dirty="0" smtClean="0"/>
              <a:t> HOR cannot be updated in eMILPO.  If ERB entry is blank or does not match Enlistment Contract, a trouble ticket must be sent to eMILPO Help Desk with a copy of the DD Form 4/1 or 1966/1. (Ref. eMILPO Field User Guide, DA Pam 600-8-104).</a:t>
            </a:r>
          </a:p>
          <a:p>
            <a:pPr eaLnBrk="1" hangingPunct="1">
              <a:lnSpc>
                <a:spcPct val="80000"/>
              </a:lnSpc>
            </a:pPr>
            <a:r>
              <a:rPr lang="en-US" sz="2000" b="1" u="sng" dirty="0" smtClean="0"/>
              <a:t>Mailing Address</a:t>
            </a:r>
            <a:r>
              <a:rPr lang="en-US" sz="2000" u="sng" dirty="0" smtClean="0"/>
              <a:t> </a:t>
            </a:r>
            <a:r>
              <a:rPr lang="en-US" sz="2000" dirty="0" smtClean="0"/>
              <a:t>– Where the Soldier receives personal postal mail. </a:t>
            </a:r>
          </a:p>
          <a:p>
            <a:pPr eaLnBrk="1" hangingPunct="1">
              <a:lnSpc>
                <a:spcPct val="80000"/>
              </a:lnSpc>
            </a:pPr>
            <a:r>
              <a:rPr lang="en-US" sz="2000" b="1" u="sng" dirty="0" smtClean="0"/>
              <a:t>MIL Spouse SSN/MPC Svc Comp / </a:t>
            </a:r>
            <a:r>
              <a:rPr lang="en-US" sz="2000" b="1" u="sng" dirty="0" err="1" smtClean="0"/>
              <a:t>DoD</a:t>
            </a:r>
            <a:r>
              <a:rPr lang="en-US" sz="2000" b="1" u="sng" dirty="0" smtClean="0"/>
              <a:t> </a:t>
            </a:r>
            <a:r>
              <a:rPr lang="en-US" sz="2000" dirty="0" smtClean="0"/>
              <a:t>– self explanatory - for dual military. Updated from MACP enrollment procedure. Spouse SSN must be entered in Family Member module (Ref. eMILPO Field User Guide)</a:t>
            </a:r>
          </a:p>
          <a:p>
            <a:pPr eaLnBrk="1" hangingPunct="1">
              <a:lnSpc>
                <a:spcPct val="80000"/>
              </a:lnSpc>
            </a:pPr>
            <a:r>
              <a:rPr lang="en-US" sz="2000" b="1" u="sng" dirty="0" smtClean="0"/>
              <a:t>Emergency Data Verified Date</a:t>
            </a:r>
            <a:r>
              <a:rPr lang="en-US" sz="2000" dirty="0" smtClean="0"/>
              <a:t> – From DD Form 93 module (date reviewed).</a:t>
            </a:r>
          </a:p>
          <a:p>
            <a:pPr eaLnBrk="1" hangingPunct="1">
              <a:lnSpc>
                <a:spcPct val="80000"/>
              </a:lnSpc>
            </a:pPr>
            <a:endParaRPr lang="en-US" sz="2000" dirty="0" smtClean="0"/>
          </a:p>
          <a:p>
            <a:pPr eaLnBrk="1" hangingPunct="1">
              <a:lnSpc>
                <a:spcPct val="80000"/>
              </a:lnSpc>
            </a:pPr>
            <a:endParaRPr lang="en-US" sz="1600" dirty="0" smtClean="0"/>
          </a:p>
        </p:txBody>
      </p:sp>
      <p:pic>
        <p:nvPicPr>
          <p:cNvPr id="4" name="Picture 3"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sp>
        <p:nvSpPr>
          <p:cNvPr id="5" name="Rectangle 2"/>
          <p:cNvSpPr txBox="1">
            <a:spLocks noChangeArrowheads="1"/>
          </p:cNvSpPr>
          <p:nvPr/>
        </p:nvSpPr>
        <p:spPr bwMode="auto">
          <a:xfrm>
            <a:off x="1524000" y="152400"/>
            <a:ext cx="6400800" cy="990600"/>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smtClean="0">
                <a:ln>
                  <a:noFill/>
                </a:ln>
                <a:solidFill>
                  <a:schemeClr val="tx2"/>
                </a:solidFill>
                <a:effectLst/>
                <a:uLnTx/>
                <a:uFillTx/>
                <a:latin typeface="+mj-lt"/>
                <a:ea typeface="+mj-ea"/>
                <a:cs typeface="+mj-cs"/>
              </a:rPr>
              <a:t>Personal/Family Data (</a:t>
            </a:r>
            <a:r>
              <a:rPr kumimoji="0" lang="en-US" sz="3600" b="1" i="0" u="sng" strike="noStrike" kern="0" cap="none" spc="0" normalizeH="0" baseline="0" noProof="0" dirty="0" err="1" smtClean="0">
                <a:ln>
                  <a:noFill/>
                </a:ln>
                <a:solidFill>
                  <a:schemeClr val="tx2"/>
                </a:solidFill>
                <a:effectLst/>
                <a:uLnTx/>
                <a:uFillTx/>
                <a:latin typeface="+mj-lt"/>
                <a:ea typeface="+mj-ea"/>
                <a:cs typeface="+mj-cs"/>
              </a:rPr>
              <a:t>Con’t</a:t>
            </a:r>
            <a:r>
              <a:rPr kumimoji="0" lang="en-US" sz="3600" b="1" i="0" u="sng" strike="noStrike" kern="0" cap="none" spc="0" normalizeH="0" baseline="0" noProof="0" dirty="0" smtClean="0">
                <a:ln>
                  <a:noFill/>
                </a:ln>
                <a:solidFill>
                  <a:schemeClr val="tx2"/>
                </a:solidFill>
                <a:effectLst/>
                <a:uLnTx/>
                <a:uFillTx/>
                <a:latin typeface="+mj-lt"/>
                <a:ea typeface="+mj-ea"/>
                <a:cs typeface="+mj-cs"/>
              </a:rPr>
              <a:t>)</a:t>
            </a:r>
          </a:p>
        </p:txBody>
      </p:sp>
      <p:pic>
        <p:nvPicPr>
          <p:cNvPr id="6" name="Picture 5"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7" name="Slide Number Placeholder 6"/>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524000" y="152400"/>
            <a:ext cx="6324600" cy="990600"/>
          </a:xfrm>
          <a:solidFill>
            <a:schemeClr val="bg1">
              <a:lumMod val="85000"/>
            </a:schemeClr>
          </a:solidFill>
        </p:spPr>
        <p:txBody>
          <a:bodyPr/>
          <a:lstStyle/>
          <a:p>
            <a:pPr eaLnBrk="1" hangingPunct="1"/>
            <a:r>
              <a:rPr lang="en-US" sz="2800" b="1" u="sng" dirty="0" smtClean="0"/>
              <a:t>SECTION V – Foreign Language</a:t>
            </a:r>
          </a:p>
        </p:txBody>
      </p:sp>
      <p:pic>
        <p:nvPicPr>
          <p:cNvPr id="4" name="Picture 3"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4" cstate="print"/>
          <a:stretch>
            <a:fillRect/>
          </a:stretch>
        </p:blipFill>
        <p:spPr>
          <a:xfrm>
            <a:off x="8001000" y="228600"/>
            <a:ext cx="942975" cy="885825"/>
          </a:xfrm>
          <a:prstGeom prst="rect">
            <a:avLst/>
          </a:prstGeom>
        </p:spPr>
      </p:pic>
      <p:pic>
        <p:nvPicPr>
          <p:cNvPr id="8194" name="Picture 2" descr="C:\Users\Wade.Beckner\Desktop\CLASS\ERB\SECTION V.JPG"/>
          <p:cNvPicPr>
            <a:picLocks noChangeAspect="1" noChangeArrowheads="1"/>
          </p:cNvPicPr>
          <p:nvPr/>
        </p:nvPicPr>
        <p:blipFill>
          <a:blip r:embed="rId5" cstate="print"/>
          <a:srcRect/>
          <a:stretch>
            <a:fillRect/>
          </a:stretch>
        </p:blipFill>
        <p:spPr bwMode="auto">
          <a:xfrm>
            <a:off x="838200" y="1524000"/>
            <a:ext cx="7645573" cy="4343400"/>
          </a:xfrm>
          <a:prstGeom prst="rect">
            <a:avLst/>
          </a:prstGeom>
          <a:noFill/>
        </p:spPr>
      </p:pic>
      <p:sp>
        <p:nvSpPr>
          <p:cNvPr id="6" name="Slide Number Placeholder 5"/>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sp>
        <p:nvSpPr>
          <p:cNvPr id="36866" name="Rectangle 2"/>
          <p:cNvSpPr>
            <a:spLocks noGrp="1" noChangeArrowheads="1"/>
          </p:cNvSpPr>
          <p:nvPr>
            <p:ph type="title"/>
          </p:nvPr>
        </p:nvSpPr>
        <p:spPr>
          <a:xfrm>
            <a:off x="1524000" y="274638"/>
            <a:ext cx="6324600" cy="868362"/>
          </a:xfrm>
          <a:solidFill>
            <a:schemeClr val="bg1">
              <a:lumMod val="85000"/>
            </a:schemeClr>
          </a:solidFill>
        </p:spPr>
        <p:txBody>
          <a:bodyPr/>
          <a:lstStyle/>
          <a:p>
            <a:pPr eaLnBrk="1" hangingPunct="1"/>
            <a:r>
              <a:rPr lang="en-US" b="1" u="sng" dirty="0" smtClean="0"/>
              <a:t>Language</a:t>
            </a:r>
          </a:p>
        </p:txBody>
      </p:sp>
      <p:sp>
        <p:nvSpPr>
          <p:cNvPr id="36867" name="Rectangle 3"/>
          <p:cNvSpPr>
            <a:spLocks noGrp="1" noChangeArrowheads="1"/>
          </p:cNvSpPr>
          <p:nvPr>
            <p:ph type="body" idx="1"/>
          </p:nvPr>
        </p:nvSpPr>
        <p:spPr>
          <a:xfrm>
            <a:off x="457200" y="1219200"/>
            <a:ext cx="8229600" cy="5486400"/>
          </a:xfrm>
        </p:spPr>
        <p:txBody>
          <a:bodyPr/>
          <a:lstStyle/>
          <a:p>
            <a:pPr eaLnBrk="1" hangingPunct="1">
              <a:lnSpc>
                <a:spcPct val="80000"/>
              </a:lnSpc>
            </a:pPr>
            <a:r>
              <a:rPr lang="en-US" sz="1800" b="1" u="sng" dirty="0" smtClean="0"/>
              <a:t>LANGUAGE</a:t>
            </a:r>
            <a:endParaRPr lang="en-US" sz="1800" dirty="0" smtClean="0"/>
          </a:p>
          <a:p>
            <a:pPr eaLnBrk="1" hangingPunct="1">
              <a:lnSpc>
                <a:spcPct val="80000"/>
              </a:lnSpc>
            </a:pPr>
            <a:r>
              <a:rPr lang="en-US" sz="1800" dirty="0" smtClean="0"/>
              <a:t>The update to the DLPT scores displayed on ERB (listen, read) is by automatic feed to HRC.  Update to ERB </a:t>
            </a:r>
            <a:r>
              <a:rPr lang="en-US" sz="1800" b="1" dirty="0" smtClean="0"/>
              <a:t>cannot</a:t>
            </a:r>
            <a:r>
              <a:rPr lang="en-US" sz="1800" dirty="0" smtClean="0"/>
              <a:t> be accomplished in eMILPO. (Ref. AR 11-6). HRC is now utilizing an automated process to update eMILPO and TAPDB / EDAS. Info sheet </a:t>
            </a:r>
            <a:r>
              <a:rPr lang="en-US" sz="1800" dirty="0"/>
              <a:t>is posted at S1Net: </a:t>
            </a:r>
            <a:r>
              <a:rPr lang="en-US" sz="1800" dirty="0">
                <a:hlinkClick r:id="rId3"/>
              </a:rPr>
              <a:t>https://</a:t>
            </a:r>
            <a:r>
              <a:rPr lang="en-US" sz="1800" dirty="0" smtClean="0">
                <a:hlinkClick r:id="rId3"/>
              </a:rPr>
              <a:t>www.milsuite.mil/book/docs/DOC-148492</a:t>
            </a:r>
            <a:endParaRPr lang="en-US" sz="1800" dirty="0" smtClean="0"/>
          </a:p>
          <a:p>
            <a:pPr eaLnBrk="1" hangingPunct="1">
              <a:lnSpc>
                <a:spcPct val="80000"/>
              </a:lnSpc>
            </a:pPr>
            <a:r>
              <a:rPr lang="en-US" sz="1800" dirty="0" smtClean="0"/>
              <a:t>The SQI of "L" is awarded to linguists who score at least 2/2 on the current DLPT. Must be re-tested annually with passing score to keep SQI. (Ref. AR 11-6). Submit MOS orders and DA Form 330 to AMHRR/OMPF.</a:t>
            </a:r>
          </a:p>
          <a:p>
            <a:pPr eaLnBrk="1" hangingPunct="1">
              <a:lnSpc>
                <a:spcPct val="80000"/>
              </a:lnSpc>
            </a:pPr>
            <a:r>
              <a:rPr lang="en-US" sz="1800" dirty="0" smtClean="0"/>
              <a:t>SQI “L” will be awarded to Soldiers who are qualified exclusively in a language and not in another SQI. Any other awarded SQI replaces SQI “L”; however, the Soldiers’ language identification code will be recorded in the eighth and ninth character of the MOSC even when it has been replaced by another SQI in the MOS. (Ref. AR 614-200, Para. 3-13).</a:t>
            </a:r>
          </a:p>
          <a:p>
            <a:pPr eaLnBrk="1" hangingPunct="1">
              <a:lnSpc>
                <a:spcPct val="80000"/>
              </a:lnSpc>
            </a:pPr>
            <a:r>
              <a:rPr lang="en-US" sz="1800" dirty="0" smtClean="0"/>
              <a:t>Enter the lowest score number (example: 28) from the DA Form 330 into eMILPO using ‘Personnel Management Tests’ sub-module (will not affect ERB entry) (Ref. eMILPO Field User Guide).</a:t>
            </a:r>
          </a:p>
          <a:p>
            <a:pPr eaLnBrk="1" hangingPunct="1">
              <a:lnSpc>
                <a:spcPct val="80000"/>
              </a:lnSpc>
            </a:pPr>
            <a:r>
              <a:rPr lang="en-US" sz="1800" b="1" u="sng" dirty="0" smtClean="0"/>
              <a:t>DLAB</a:t>
            </a:r>
            <a:r>
              <a:rPr lang="en-US" sz="1800" b="1" dirty="0" smtClean="0"/>
              <a:t> </a:t>
            </a:r>
            <a:r>
              <a:rPr lang="en-US" sz="1800" b="1" u="sng" dirty="0" smtClean="0"/>
              <a:t>(Defense Language Aptitude Battery)</a:t>
            </a:r>
            <a:endParaRPr lang="en-US" sz="1800" dirty="0" smtClean="0"/>
          </a:p>
          <a:p>
            <a:pPr eaLnBrk="1" hangingPunct="1">
              <a:lnSpc>
                <a:spcPct val="80000"/>
              </a:lnSpc>
            </a:pPr>
            <a:r>
              <a:rPr lang="en-US" sz="1800" dirty="0" smtClean="0"/>
              <a:t>Must be in the range of 012 through 164.  </a:t>
            </a:r>
          </a:p>
          <a:p>
            <a:pPr eaLnBrk="1" hangingPunct="1">
              <a:lnSpc>
                <a:spcPct val="80000"/>
              </a:lnSpc>
            </a:pPr>
            <a:r>
              <a:rPr lang="en-US" sz="1800" dirty="0" smtClean="0"/>
              <a:t>DLAB test scores may be updated by the MPD/BCT/S1 to reflect on ERB upon receiving authorized documentation from the Education Center (Ref. eMILPO Field User Guide).</a:t>
            </a:r>
          </a:p>
          <a:p>
            <a:pPr eaLnBrk="1" hangingPunct="1">
              <a:lnSpc>
                <a:spcPct val="80000"/>
              </a:lnSpc>
            </a:pPr>
            <a:endParaRPr lang="en-US" sz="1600" dirty="0" smtClean="0"/>
          </a:p>
        </p:txBody>
      </p:sp>
      <p:pic>
        <p:nvPicPr>
          <p:cNvPr id="5" name="Picture 4"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305800" y="6245225"/>
            <a:ext cx="381000" cy="476250"/>
          </a:xfrm>
        </p:spPr>
        <p:txBody>
          <a:bodyPr/>
          <a:lstStyle/>
          <a:p>
            <a:pPr>
              <a:defRPr/>
            </a:pPr>
            <a:fld id="{57D63962-88D5-496D-81B1-23101913A691}"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Wade.Beckner\Desktop\CLASS\ERB\Section VI.JPG"/>
          <p:cNvPicPr>
            <a:picLocks noChangeAspect="1" noChangeArrowheads="1"/>
          </p:cNvPicPr>
          <p:nvPr/>
        </p:nvPicPr>
        <p:blipFill>
          <a:blip r:embed="rId2" cstate="print"/>
          <a:srcRect/>
          <a:stretch>
            <a:fillRect/>
          </a:stretch>
        </p:blipFill>
        <p:spPr bwMode="auto">
          <a:xfrm>
            <a:off x="2209800" y="1219200"/>
            <a:ext cx="5029200" cy="5502537"/>
          </a:xfrm>
          <a:prstGeom prst="rect">
            <a:avLst/>
          </a:prstGeom>
          <a:noFill/>
        </p:spPr>
      </p:pic>
      <p:sp>
        <p:nvSpPr>
          <p:cNvPr id="4" name="Rectangle 2"/>
          <p:cNvSpPr>
            <a:spLocks noGrp="1" noChangeArrowheads="1"/>
          </p:cNvSpPr>
          <p:nvPr>
            <p:ph type="title"/>
          </p:nvPr>
        </p:nvSpPr>
        <p:spPr>
          <a:xfrm>
            <a:off x="1524000" y="152400"/>
            <a:ext cx="6324600" cy="990600"/>
          </a:xfrm>
          <a:solidFill>
            <a:schemeClr val="bg1">
              <a:lumMod val="85000"/>
            </a:schemeClr>
          </a:solidFill>
        </p:spPr>
        <p:txBody>
          <a:bodyPr/>
          <a:lstStyle/>
          <a:p>
            <a:pPr eaLnBrk="1" hangingPunct="1"/>
            <a:r>
              <a:rPr lang="en-US" sz="2800" b="1" u="sng" dirty="0" smtClean="0"/>
              <a:t>SECTION VI – Military Education</a:t>
            </a:r>
          </a:p>
        </p:txBody>
      </p:sp>
      <p:pic>
        <p:nvPicPr>
          <p:cNvPr id="5" name="Picture 4"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pic>
        <p:nvPicPr>
          <p:cNvPr id="6" name="Picture 5"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7" name="Slide Number Placeholder 6"/>
          <p:cNvSpPr>
            <a:spLocks noGrp="1"/>
          </p:cNvSpPr>
          <p:nvPr>
            <p:ph type="sldNum" sz="quarter" idx="12"/>
          </p:nvPr>
        </p:nvSpPr>
        <p:spPr/>
        <p:txBody>
          <a:bodyPr/>
          <a:lstStyle/>
          <a:p>
            <a:pPr>
              <a:defRPr/>
            </a:pPr>
            <a:fld id="{57D63962-88D5-496D-81B1-23101913A691}" type="slidenum">
              <a:rPr lang="en-US" smtClean="0"/>
              <a:pPr>
                <a:defRPr/>
              </a:pPr>
              <a:t>35</a:t>
            </a:fld>
            <a:endParaRPr lang="en-US"/>
          </a:p>
        </p:txBody>
      </p:sp>
      <p:cxnSp>
        <p:nvCxnSpPr>
          <p:cNvPr id="9" name="Straight Connector 8"/>
          <p:cNvCxnSpPr/>
          <p:nvPr/>
        </p:nvCxnSpPr>
        <p:spPr>
          <a:xfrm>
            <a:off x="5562600" y="1905000"/>
            <a:ext cx="0" cy="396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38800" y="1905000"/>
            <a:ext cx="609600" cy="276999"/>
          </a:xfrm>
          <a:prstGeom prst="rect">
            <a:avLst/>
          </a:prstGeom>
          <a:noFill/>
        </p:spPr>
        <p:txBody>
          <a:bodyPr wrap="square" rtlCol="0">
            <a:spAutoFit/>
          </a:bodyPr>
          <a:lstStyle/>
          <a:p>
            <a:r>
              <a:rPr lang="en-US" sz="1200" b="1" dirty="0" smtClean="0"/>
              <a:t>ACH</a:t>
            </a:r>
            <a:endParaRPr lang="en-US" sz="12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0" y="274638"/>
            <a:ext cx="6096000" cy="868362"/>
          </a:xfrm>
          <a:solidFill>
            <a:schemeClr val="bg1">
              <a:lumMod val="85000"/>
            </a:schemeClr>
          </a:solidFill>
        </p:spPr>
        <p:txBody>
          <a:bodyPr/>
          <a:lstStyle/>
          <a:p>
            <a:pPr eaLnBrk="1" hangingPunct="1"/>
            <a:r>
              <a:rPr lang="en-US" b="1" u="sng" dirty="0" smtClean="0"/>
              <a:t>Military Education</a:t>
            </a:r>
          </a:p>
        </p:txBody>
      </p:sp>
      <p:sp>
        <p:nvSpPr>
          <p:cNvPr id="38915" name="Rectangle 3"/>
          <p:cNvSpPr>
            <a:spLocks noGrp="1" noChangeArrowheads="1"/>
          </p:cNvSpPr>
          <p:nvPr>
            <p:ph type="body" idx="1"/>
          </p:nvPr>
        </p:nvSpPr>
        <p:spPr>
          <a:xfrm>
            <a:off x="457200" y="1600200"/>
            <a:ext cx="8229600" cy="4953000"/>
          </a:xfrm>
        </p:spPr>
        <p:txBody>
          <a:bodyPr/>
          <a:lstStyle/>
          <a:p>
            <a:pPr eaLnBrk="1" hangingPunct="1">
              <a:lnSpc>
                <a:spcPct val="80000"/>
              </a:lnSpc>
            </a:pPr>
            <a:r>
              <a:rPr lang="en-US" sz="1800" b="1" u="sng" dirty="0" smtClean="0"/>
              <a:t>MEL/MES</a:t>
            </a:r>
            <a:r>
              <a:rPr lang="en-US" sz="1800" b="1" dirty="0" smtClean="0"/>
              <a:t> </a:t>
            </a:r>
            <a:r>
              <a:rPr lang="en-US" sz="1800" b="1" u="sng" dirty="0" smtClean="0"/>
              <a:t>(Military Education Level/Military Education Status)</a:t>
            </a:r>
            <a:endParaRPr lang="en-US" sz="1800" dirty="0" smtClean="0"/>
          </a:p>
          <a:p>
            <a:pPr eaLnBrk="1" hangingPunct="1">
              <a:lnSpc>
                <a:spcPct val="80000"/>
              </a:lnSpc>
            </a:pPr>
            <a:r>
              <a:rPr lang="en-US" sz="1800" dirty="0" smtClean="0"/>
              <a:t>Highest Military Education Level and Military Education Status</a:t>
            </a:r>
          </a:p>
          <a:p>
            <a:pPr eaLnBrk="1" hangingPunct="1">
              <a:lnSpc>
                <a:spcPct val="80000"/>
              </a:lnSpc>
            </a:pPr>
            <a:r>
              <a:rPr lang="en-US" sz="1800" dirty="0" smtClean="0"/>
              <a:t>Military Education Statuses - Graduated, Constructive Credit, Enrolled, Deferred, Declined, Selected (Extension not needed), Withdrawn, None, or Denied Enrollment).</a:t>
            </a:r>
          </a:p>
          <a:p>
            <a:pPr eaLnBrk="1" hangingPunct="1">
              <a:lnSpc>
                <a:spcPct val="80000"/>
              </a:lnSpc>
            </a:pPr>
            <a:r>
              <a:rPr lang="en-US" sz="1800" dirty="0" smtClean="0"/>
              <a:t>MEL/MES is top-fed from TAPDB, and may be updated by Noncommissioned Officers Education System (NCOES) Branch, HRC.</a:t>
            </a:r>
          </a:p>
          <a:p>
            <a:pPr eaLnBrk="1" hangingPunct="1">
              <a:lnSpc>
                <a:spcPct val="80000"/>
              </a:lnSpc>
            </a:pPr>
            <a:r>
              <a:rPr lang="en-US" sz="1800" b="1" u="sng" dirty="0" smtClean="0"/>
              <a:t>COURSE</a:t>
            </a:r>
            <a:r>
              <a:rPr lang="en-US" sz="1800" dirty="0" smtClean="0"/>
              <a:t> (RESIDENT COURSES, full-time attendance)</a:t>
            </a:r>
          </a:p>
          <a:p>
            <a:pPr eaLnBrk="1" hangingPunct="1">
              <a:lnSpc>
                <a:spcPct val="80000"/>
              </a:lnSpc>
            </a:pPr>
            <a:r>
              <a:rPr lang="en-US" sz="1800" dirty="0" smtClean="0"/>
              <a:t>eMILPO does not include all courses that the Army conducted. Courses must be 40 hours or more, </a:t>
            </a:r>
            <a:r>
              <a:rPr lang="en-US" sz="1800" u="sng" dirty="0" smtClean="0"/>
              <a:t>must be full time classroom instruction</a:t>
            </a:r>
            <a:r>
              <a:rPr lang="en-US" sz="1800" dirty="0" smtClean="0"/>
              <a:t> unless specifically identified as non-resident (i.e., ILE common core non-resident, Sergeant Major Course non-resident course, etc.).  </a:t>
            </a:r>
          </a:p>
          <a:p>
            <a:pPr eaLnBrk="1" hangingPunct="1">
              <a:lnSpc>
                <a:spcPct val="80000"/>
              </a:lnSpc>
            </a:pPr>
            <a:r>
              <a:rPr lang="en-US" sz="1800" b="1" dirty="0" smtClean="0"/>
              <a:t>NOTE -</a:t>
            </a:r>
            <a:r>
              <a:rPr lang="en-US" sz="1800" dirty="0" smtClean="0"/>
              <a:t> </a:t>
            </a:r>
            <a:r>
              <a:rPr lang="en-US" sz="1800" b="1" i="1" dirty="0" smtClean="0"/>
              <a:t>Do not add non-resident courses</a:t>
            </a:r>
            <a:r>
              <a:rPr lang="en-US" sz="1800" i="1" dirty="0" smtClean="0"/>
              <a:t> </a:t>
            </a:r>
            <a:r>
              <a:rPr lang="en-US" sz="1800" dirty="0" smtClean="0"/>
              <a:t>using resident course codes unless there is a specific non-resident code available for the course.  A list of codes can be found in ATRRS Course </a:t>
            </a:r>
            <a:r>
              <a:rPr lang="en-US" sz="1800" dirty="0"/>
              <a:t>Catalog </a:t>
            </a:r>
            <a:r>
              <a:rPr lang="en-US" sz="1800" dirty="0">
                <a:hlinkClick r:id="rId3"/>
              </a:rPr>
              <a:t>https://</a:t>
            </a:r>
            <a:r>
              <a:rPr lang="en-US" sz="1800" dirty="0" smtClean="0">
                <a:hlinkClick r:id="rId3"/>
              </a:rPr>
              <a:t>www.atrrs.army.mil/atrrscc/</a:t>
            </a:r>
            <a:r>
              <a:rPr lang="en-US" sz="1800" dirty="0" smtClean="0"/>
              <a:t> or through the HRC website code page (requires AKO account): </a:t>
            </a:r>
            <a:r>
              <a:rPr lang="en-US" sz="1800" dirty="0" smtClean="0">
                <a:hlinkClick r:id="rId4"/>
              </a:rPr>
              <a:t>https://hrcmetahelper.hrc.army.mil/TessSnameSearch.aspx</a:t>
            </a:r>
            <a:endParaRPr lang="en-US" sz="1800" dirty="0" smtClean="0"/>
          </a:p>
          <a:p>
            <a:pPr eaLnBrk="1" hangingPunct="1">
              <a:lnSpc>
                <a:spcPct val="80000"/>
              </a:lnSpc>
            </a:pPr>
            <a:r>
              <a:rPr lang="en-US" sz="1800" dirty="0" smtClean="0"/>
              <a:t>For qualifying courses not found in eMILPO, follow guidance in DA Pam 600-8-104.</a:t>
            </a:r>
          </a:p>
        </p:txBody>
      </p:sp>
      <p:pic>
        <p:nvPicPr>
          <p:cNvPr id="4" name="Picture 3" descr="u_s_army_adjutant_general_corps_branch_insignia_postcard-p239110252362421420td81_152.jpg"/>
          <p:cNvPicPr>
            <a:picLocks noChangeAspect="1"/>
          </p:cNvPicPr>
          <p:nvPr/>
        </p:nvPicPr>
        <p:blipFill>
          <a:blip r:embed="rId5"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6"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305800" y="6245225"/>
            <a:ext cx="381000" cy="476250"/>
          </a:xfrm>
        </p:spPr>
        <p:txBody>
          <a:bodyPr/>
          <a:lstStyle/>
          <a:p>
            <a:pPr>
              <a:defRPr/>
            </a:pPr>
            <a:fld id="{57D63962-88D5-496D-81B1-23101913A691}"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447800" y="274638"/>
            <a:ext cx="6477000" cy="868362"/>
          </a:xfrm>
          <a:solidFill>
            <a:schemeClr val="bg1">
              <a:lumMod val="85000"/>
            </a:schemeClr>
          </a:solidFill>
        </p:spPr>
        <p:txBody>
          <a:bodyPr/>
          <a:lstStyle/>
          <a:p>
            <a:pPr eaLnBrk="1" hangingPunct="1"/>
            <a:r>
              <a:rPr lang="en-US" sz="4000" b="1" u="sng" dirty="0" smtClean="0"/>
              <a:t>Military Education (Cont.)</a:t>
            </a:r>
          </a:p>
        </p:txBody>
      </p:sp>
      <p:sp>
        <p:nvSpPr>
          <p:cNvPr id="39939" name="Rectangle 3"/>
          <p:cNvSpPr>
            <a:spLocks noGrp="1" noChangeArrowheads="1"/>
          </p:cNvSpPr>
          <p:nvPr>
            <p:ph type="body" idx="1"/>
          </p:nvPr>
        </p:nvSpPr>
        <p:spPr>
          <a:xfrm>
            <a:off x="457200" y="1600200"/>
            <a:ext cx="8229600" cy="5105400"/>
          </a:xfrm>
        </p:spPr>
        <p:txBody>
          <a:bodyPr/>
          <a:lstStyle/>
          <a:p>
            <a:pPr eaLnBrk="1" hangingPunct="1">
              <a:lnSpc>
                <a:spcPct val="80000"/>
              </a:lnSpc>
            </a:pPr>
            <a:r>
              <a:rPr lang="en-US" sz="2000" dirty="0" smtClean="0"/>
              <a:t>Maximum of 16 military schools are displayed, although there is no limit within the system. eMILPO business rule for resident course periods do not allow entries that overlap or occur during another course (i.e., Army </a:t>
            </a:r>
            <a:r>
              <a:rPr lang="en-US" sz="2000" dirty="0" err="1" smtClean="0"/>
              <a:t>Combatives</a:t>
            </a:r>
            <a:r>
              <a:rPr lang="en-US" sz="2000" dirty="0" smtClean="0"/>
              <a:t> Course taken during ALC).</a:t>
            </a:r>
          </a:p>
          <a:p>
            <a:pPr eaLnBrk="1" hangingPunct="1">
              <a:lnSpc>
                <a:spcPct val="80000"/>
              </a:lnSpc>
            </a:pPr>
            <a:r>
              <a:rPr lang="en-US" sz="2000" dirty="0" smtClean="0"/>
              <a:t>Transaction updates are input at MPD/BCT/S1 level.  Source documents include the DA Form 1059, DA Form 87 (Certificate of Training) with FROM and THRU dates or number of hours/weeks.  (Ref. AR 600-8-19, DA Pam 600-8-104, AR 635-5, paragraph 2-4 h (14) page 6 and eMILPO Field User Guide).</a:t>
            </a:r>
          </a:p>
          <a:p>
            <a:pPr eaLnBrk="1" hangingPunct="1">
              <a:lnSpc>
                <a:spcPct val="80000"/>
              </a:lnSpc>
            </a:pPr>
            <a:r>
              <a:rPr lang="en-US" sz="2000" dirty="0" smtClean="0"/>
              <a:t>Academic Achievement (Only for NCOES schools: WLC, ALC, SLC, SMC) – (i.e., Dist Honor Grad, Commandant List, Dist Leader Grad, Commandant list and </a:t>
            </a:r>
            <a:r>
              <a:rPr lang="en-US" sz="2000" dirty="0" err="1" smtClean="0"/>
              <a:t>Dist</a:t>
            </a:r>
            <a:r>
              <a:rPr lang="en-US" sz="2000" dirty="0" smtClean="0"/>
              <a:t> Leader Grad)</a:t>
            </a:r>
          </a:p>
          <a:p>
            <a:pPr eaLnBrk="1" hangingPunct="1">
              <a:lnSpc>
                <a:spcPct val="80000"/>
              </a:lnSpc>
            </a:pPr>
            <a:r>
              <a:rPr lang="en-US" sz="2000" dirty="0" smtClean="0"/>
              <a:t>Credit can only be given once for any type of course (i.e., Soldier has two Combat Lifesaver Training Certificates) . </a:t>
            </a:r>
          </a:p>
          <a:p>
            <a:pPr eaLnBrk="1" hangingPunct="1">
              <a:lnSpc>
                <a:spcPct val="80000"/>
              </a:lnSpc>
            </a:pPr>
            <a:r>
              <a:rPr lang="en-US" sz="2000" dirty="0" smtClean="0"/>
              <a:t>Send a copy of training certificates to iPERMS for file in OMPF.</a:t>
            </a:r>
          </a:p>
          <a:p>
            <a:pPr eaLnBrk="1" hangingPunct="1">
              <a:lnSpc>
                <a:spcPct val="80000"/>
              </a:lnSpc>
            </a:pPr>
            <a:r>
              <a:rPr lang="en-US" sz="2000" b="1" u="sng" dirty="0" smtClean="0"/>
              <a:t>YEAR -</a:t>
            </a:r>
            <a:r>
              <a:rPr lang="en-US" sz="2000" dirty="0" smtClean="0"/>
              <a:t> Year military school/courses were completed based off entry in eMILPO module</a:t>
            </a:r>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381000" y="1295400"/>
            <a:ext cx="8382000" cy="5334000"/>
          </a:xfrm>
        </p:spPr>
        <p:txBody>
          <a:bodyPr/>
          <a:lstStyle/>
          <a:p>
            <a:pPr eaLnBrk="1" hangingPunct="1">
              <a:lnSpc>
                <a:spcPct val="90000"/>
              </a:lnSpc>
            </a:pPr>
            <a:r>
              <a:rPr lang="en-US" sz="1800" b="1" u="sng" dirty="0" smtClean="0"/>
              <a:t>BMQ</a:t>
            </a:r>
            <a:r>
              <a:rPr lang="en-US" sz="1800" dirty="0" smtClean="0"/>
              <a:t> – Should reflect most recent qualification date, scorecard used, weapon type,  and number of hits for weapons qualification. S1 updates.</a:t>
            </a:r>
            <a:endParaRPr lang="en-US" sz="1800" b="1" u="sng" dirty="0" smtClean="0"/>
          </a:p>
          <a:p>
            <a:pPr eaLnBrk="1" hangingPunct="1">
              <a:lnSpc>
                <a:spcPct val="90000"/>
              </a:lnSpc>
            </a:pPr>
            <a:r>
              <a:rPr lang="en-US" sz="1800" b="1" u="sng" dirty="0" smtClean="0"/>
              <a:t>TOTAL # OF HOURS</a:t>
            </a:r>
            <a:r>
              <a:rPr lang="en-US" sz="1800" b="1" dirty="0" smtClean="0"/>
              <a:t> </a:t>
            </a:r>
            <a:r>
              <a:rPr lang="en-US" sz="1800" b="1" u="sng" dirty="0" smtClean="0"/>
              <a:t>(CORRESPONDENCE COURSES)</a:t>
            </a:r>
            <a:endParaRPr lang="en-US" sz="1800" dirty="0" smtClean="0"/>
          </a:p>
          <a:p>
            <a:pPr eaLnBrk="1" hangingPunct="1">
              <a:lnSpc>
                <a:spcPct val="90000"/>
              </a:lnSpc>
            </a:pPr>
            <a:r>
              <a:rPr lang="en-US" sz="1800" dirty="0" smtClean="0"/>
              <a:t>The source document to receive military correspondence course credit is the Soldier’s course completion printout from ATRRS and/or other similar documentation (i.e., ATIA, Army e-learning and ACCP certificates).                  </a:t>
            </a:r>
            <a:r>
              <a:rPr lang="en-US" sz="1800" b="1" dirty="0" smtClean="0"/>
              <a:t>NOTE – </a:t>
            </a:r>
            <a:r>
              <a:rPr lang="en-US" sz="1800" dirty="0" smtClean="0"/>
              <a:t>Most full courses completed since December 22, 2010 are automatically added to ERB from ATRRS.</a:t>
            </a:r>
          </a:p>
          <a:p>
            <a:pPr eaLnBrk="1" hangingPunct="1">
              <a:lnSpc>
                <a:spcPct val="90000"/>
              </a:lnSpc>
            </a:pPr>
            <a:r>
              <a:rPr lang="en-US" sz="1800" b="1" dirty="0" smtClean="0"/>
              <a:t>NOTE -</a:t>
            </a:r>
            <a:r>
              <a:rPr lang="en-US" sz="1800" dirty="0" smtClean="0"/>
              <a:t> Sub-courses can no longer be entered into eMILPO.  Hours up to 999 can only be entered for full course completions. Use codes listed in the database to add course completions prior to December 22, 2010: </a:t>
            </a:r>
            <a:r>
              <a:rPr lang="en-US" sz="1800" dirty="0" smtClean="0">
                <a:hlinkClick r:id="rId3"/>
              </a:rPr>
              <a:t>https://hrcmetahelper.hrc.army.mil/TessSnameSearch.aspx</a:t>
            </a:r>
            <a:endParaRPr lang="en-US" sz="1800" dirty="0" smtClean="0"/>
          </a:p>
          <a:p>
            <a:pPr eaLnBrk="1" hangingPunct="1">
              <a:lnSpc>
                <a:spcPct val="90000"/>
              </a:lnSpc>
            </a:pPr>
            <a:r>
              <a:rPr lang="en-US" sz="1800" b="1" dirty="0" smtClean="0"/>
              <a:t>NOTE – </a:t>
            </a:r>
            <a:r>
              <a:rPr lang="en-US" sz="1800" dirty="0" smtClean="0"/>
              <a:t>the code must be entered through eMILPO ‘ACCP/DL/eLearning’ sub-module for the full course completion, the number of course hours and the completion date for the hours to be reflected on the ERB.</a:t>
            </a:r>
          </a:p>
          <a:p>
            <a:pPr eaLnBrk="1" hangingPunct="1">
              <a:lnSpc>
                <a:spcPct val="90000"/>
              </a:lnSpc>
            </a:pPr>
            <a:r>
              <a:rPr lang="en-US" sz="1800" dirty="0" smtClean="0"/>
              <a:t>Transaction updates are input at MPD/BCT/S1 level.  (Ref. AR 600-8-19,  eMILPO Field User Guide, DA Pam 600-8-104 and MILPER Messages 10-326, 11-033, 13-291).</a:t>
            </a:r>
          </a:p>
          <a:p>
            <a:pPr eaLnBrk="1" hangingPunct="1">
              <a:lnSpc>
                <a:spcPct val="90000"/>
              </a:lnSpc>
            </a:pPr>
            <a:r>
              <a:rPr lang="en-US" sz="1800" dirty="0" smtClean="0"/>
              <a:t>Ensure credit is not duplicated – example: in cases when the course has been taken more than once. </a:t>
            </a:r>
          </a:p>
        </p:txBody>
      </p:sp>
      <p:pic>
        <p:nvPicPr>
          <p:cNvPr id="4" name="Picture 3" descr="u_s_army_adjutant_general_corps_branch_insignia_postcard-p239110252362421420td81_152.jpg"/>
          <p:cNvPicPr>
            <a:picLocks noChangeAspect="1"/>
          </p:cNvPicPr>
          <p:nvPr/>
        </p:nvPicPr>
        <p:blipFill>
          <a:blip r:embed="rId4"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5" cstate="print"/>
          <a:stretch>
            <a:fillRect/>
          </a:stretch>
        </p:blipFill>
        <p:spPr>
          <a:xfrm>
            <a:off x="8001000" y="228600"/>
            <a:ext cx="942975" cy="885825"/>
          </a:xfrm>
          <a:prstGeom prst="rect">
            <a:avLst/>
          </a:prstGeom>
        </p:spPr>
      </p:pic>
      <p:sp>
        <p:nvSpPr>
          <p:cNvPr id="7" name="Rectangle 2"/>
          <p:cNvSpPr>
            <a:spLocks noGrp="1" noChangeArrowheads="1"/>
          </p:cNvSpPr>
          <p:nvPr>
            <p:ph type="title"/>
          </p:nvPr>
        </p:nvSpPr>
        <p:spPr>
          <a:xfrm>
            <a:off x="1447800" y="274638"/>
            <a:ext cx="6477000" cy="868362"/>
          </a:xfrm>
          <a:solidFill>
            <a:schemeClr val="bg1">
              <a:lumMod val="85000"/>
            </a:schemeClr>
          </a:solidFill>
        </p:spPr>
        <p:txBody>
          <a:bodyPr/>
          <a:lstStyle/>
          <a:p>
            <a:pPr eaLnBrk="1" hangingPunct="1"/>
            <a:r>
              <a:rPr lang="en-US" sz="4000" b="1" u="sng" dirty="0" smtClean="0"/>
              <a:t>Military Education (Cont.)</a:t>
            </a:r>
          </a:p>
        </p:txBody>
      </p:sp>
      <p:sp>
        <p:nvSpPr>
          <p:cNvPr id="6" name="Slide Number Placeholder 5"/>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GD_Crest.gif"/>
          <p:cNvPicPr>
            <a:picLocks noChangeAspect="1"/>
          </p:cNvPicPr>
          <p:nvPr/>
        </p:nvPicPr>
        <p:blipFill>
          <a:blip r:embed="rId2" cstate="print"/>
          <a:stretch>
            <a:fillRect/>
          </a:stretch>
        </p:blipFill>
        <p:spPr>
          <a:xfrm>
            <a:off x="8001000" y="228600"/>
            <a:ext cx="942975" cy="885825"/>
          </a:xfrm>
          <a:prstGeom prst="rect">
            <a:avLst/>
          </a:prstGeom>
        </p:spPr>
      </p:pic>
      <p:pic>
        <p:nvPicPr>
          <p:cNvPr id="5" name="Picture 4"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sp>
        <p:nvSpPr>
          <p:cNvPr id="6" name="Rectangle 2"/>
          <p:cNvSpPr>
            <a:spLocks noGrp="1" noChangeArrowheads="1"/>
          </p:cNvSpPr>
          <p:nvPr>
            <p:ph type="title"/>
          </p:nvPr>
        </p:nvSpPr>
        <p:spPr>
          <a:xfrm>
            <a:off x="1447800" y="274638"/>
            <a:ext cx="6477000" cy="868362"/>
          </a:xfrm>
          <a:solidFill>
            <a:schemeClr val="bg1">
              <a:lumMod val="85000"/>
            </a:schemeClr>
          </a:solidFill>
        </p:spPr>
        <p:txBody>
          <a:bodyPr>
            <a:normAutofit/>
          </a:bodyPr>
          <a:lstStyle/>
          <a:p>
            <a:pPr eaLnBrk="1" hangingPunct="1"/>
            <a:r>
              <a:rPr lang="en-US" sz="3200" b="1" u="sng" dirty="0" smtClean="0"/>
              <a:t>Section VII – Civilian Education</a:t>
            </a:r>
          </a:p>
        </p:txBody>
      </p:sp>
      <p:pic>
        <p:nvPicPr>
          <p:cNvPr id="10243" name="Picture 3" descr="C:\Users\Wade.Beckner\Desktop\CLASS\ERB\SECTION VII.JPG"/>
          <p:cNvPicPr>
            <a:picLocks noChangeAspect="1" noChangeArrowheads="1"/>
          </p:cNvPicPr>
          <p:nvPr/>
        </p:nvPicPr>
        <p:blipFill>
          <a:blip r:embed="rId4" cstate="print"/>
          <a:srcRect/>
          <a:stretch>
            <a:fillRect/>
          </a:stretch>
        </p:blipFill>
        <p:spPr bwMode="auto">
          <a:xfrm>
            <a:off x="304800" y="1828800"/>
            <a:ext cx="8480503" cy="4114800"/>
          </a:xfrm>
          <a:prstGeom prst="rect">
            <a:avLst/>
          </a:prstGeom>
          <a:noFill/>
        </p:spPr>
      </p:pic>
      <p:sp>
        <p:nvSpPr>
          <p:cNvPr id="7" name="Slide Number Placeholder 6"/>
          <p:cNvSpPr>
            <a:spLocks noGrp="1"/>
          </p:cNvSpPr>
          <p:nvPr>
            <p:ph type="sldNum" sz="quarter" idx="12"/>
          </p:nvPr>
        </p:nvSpPr>
        <p:spPr>
          <a:xfrm>
            <a:off x="8305800" y="6245225"/>
            <a:ext cx="381000" cy="476250"/>
          </a:xfrm>
        </p:spPr>
        <p:txBody>
          <a:bodyPr/>
          <a:lstStyle/>
          <a:p>
            <a:pPr>
              <a:defRPr/>
            </a:pPr>
            <a:fld id="{57D63962-88D5-496D-81B1-23101913A691}"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324600" cy="868362"/>
          </a:xfrm>
          <a:solidFill>
            <a:schemeClr val="bg1">
              <a:lumMod val="85000"/>
            </a:schemeClr>
          </a:solidFill>
        </p:spPr>
        <p:txBody>
          <a:bodyPr/>
          <a:lstStyle/>
          <a:p>
            <a:r>
              <a:rPr lang="en-US" b="1" u="sng" dirty="0" smtClean="0"/>
              <a:t>HEADING</a:t>
            </a:r>
            <a:endParaRPr lang="en-US" b="1" u="sng" dirty="0"/>
          </a:p>
        </p:txBody>
      </p:sp>
      <p:sp>
        <p:nvSpPr>
          <p:cNvPr id="3" name="Content Placeholder 2"/>
          <p:cNvSpPr>
            <a:spLocks noGrp="1"/>
          </p:cNvSpPr>
          <p:nvPr>
            <p:ph idx="1"/>
          </p:nvPr>
        </p:nvSpPr>
        <p:spPr>
          <a:xfrm>
            <a:off x="0" y="2590800"/>
            <a:ext cx="8915400" cy="3535363"/>
          </a:xfrm>
        </p:spPr>
        <p:txBody>
          <a:bodyPr/>
          <a:lstStyle/>
          <a:p>
            <a:r>
              <a:rPr lang="en-US" b="1" u="sng" dirty="0" smtClean="0"/>
              <a:t>Brief Date – </a:t>
            </a:r>
            <a:r>
              <a:rPr lang="en-US" dirty="0" smtClean="0"/>
              <a:t>Date ERB was generated</a:t>
            </a:r>
          </a:p>
          <a:p>
            <a:r>
              <a:rPr lang="en-US" b="1" u="sng" dirty="0" smtClean="0"/>
              <a:t>RANK – DOR </a:t>
            </a:r>
            <a:r>
              <a:rPr lang="en-US" u="sng" dirty="0" smtClean="0"/>
              <a:t>– </a:t>
            </a:r>
            <a:r>
              <a:rPr lang="en-US" dirty="0" smtClean="0"/>
              <a:t>i.e., SPC and YYYYMMDD</a:t>
            </a:r>
          </a:p>
          <a:p>
            <a:r>
              <a:rPr lang="en-US" b="1" u="sng" dirty="0" smtClean="0"/>
              <a:t>PMOS –</a:t>
            </a:r>
            <a:r>
              <a:rPr lang="en-US" dirty="0" smtClean="0"/>
              <a:t> Three character MOS code</a:t>
            </a:r>
          </a:p>
          <a:p>
            <a:r>
              <a:rPr lang="en-US" b="1" u="sng" dirty="0" smtClean="0"/>
              <a:t>SSN –</a:t>
            </a:r>
            <a:r>
              <a:rPr lang="en-US" dirty="0" smtClean="0"/>
              <a:t> Only last four digits will print</a:t>
            </a:r>
          </a:p>
          <a:p>
            <a:r>
              <a:rPr lang="en-US" b="1" u="sng" dirty="0" smtClean="0"/>
              <a:t>COMPONENT – </a:t>
            </a:r>
            <a:r>
              <a:rPr lang="en-US" dirty="0" smtClean="0"/>
              <a:t>i.e., REGULAR</a:t>
            </a:r>
            <a:endParaRPr lang="en-US" b="1" u="sng" dirty="0"/>
          </a:p>
        </p:txBody>
      </p:sp>
      <p:pic>
        <p:nvPicPr>
          <p:cNvPr id="1027" name="Picture 3" descr="C:\Users\Wade.Beckner\Desktop\CLASS\ERB\Heading.JPG"/>
          <p:cNvPicPr>
            <a:picLocks noChangeAspect="1" noChangeArrowheads="1"/>
          </p:cNvPicPr>
          <p:nvPr/>
        </p:nvPicPr>
        <p:blipFill>
          <a:blip r:embed="rId2" cstate="print"/>
          <a:srcRect/>
          <a:stretch>
            <a:fillRect/>
          </a:stretch>
        </p:blipFill>
        <p:spPr bwMode="auto">
          <a:xfrm>
            <a:off x="0" y="1447800"/>
            <a:ext cx="9144000" cy="1066800"/>
          </a:xfrm>
          <a:prstGeom prst="rect">
            <a:avLst/>
          </a:prstGeom>
          <a:noFill/>
        </p:spPr>
      </p:pic>
      <p:pic>
        <p:nvPicPr>
          <p:cNvPr id="6" name="Picture 5"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pic>
        <p:nvPicPr>
          <p:cNvPr id="7" name="Picture 6"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8" name="Slide Number Placeholder 7"/>
          <p:cNvSpPr>
            <a:spLocks noGrp="1"/>
          </p:cNvSpPr>
          <p:nvPr>
            <p:ph type="sldNum" sz="quarter" idx="12"/>
          </p:nvPr>
        </p:nvSpPr>
        <p:spPr>
          <a:xfrm>
            <a:off x="8305800" y="6245225"/>
            <a:ext cx="381000" cy="476250"/>
          </a:xfrm>
        </p:spPr>
        <p:txBody>
          <a:bodyPr/>
          <a:lstStyle/>
          <a:p>
            <a:pPr>
              <a:defRPr/>
            </a:pPr>
            <a:fld id="{57D63962-88D5-496D-81B1-23101913A691}"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0" y="274638"/>
            <a:ext cx="6400800" cy="868362"/>
          </a:xfrm>
          <a:solidFill>
            <a:schemeClr val="bg1">
              <a:lumMod val="85000"/>
            </a:schemeClr>
          </a:solidFill>
        </p:spPr>
        <p:txBody>
          <a:bodyPr/>
          <a:lstStyle/>
          <a:p>
            <a:pPr eaLnBrk="1" hangingPunct="1"/>
            <a:r>
              <a:rPr lang="en-US" b="1" u="sng" dirty="0" smtClean="0"/>
              <a:t>Civilian Education</a:t>
            </a:r>
          </a:p>
        </p:txBody>
      </p:sp>
      <p:sp>
        <p:nvSpPr>
          <p:cNvPr id="43011" name="Rectangle 3"/>
          <p:cNvSpPr>
            <a:spLocks noGrp="1" noChangeArrowheads="1"/>
          </p:cNvSpPr>
          <p:nvPr>
            <p:ph type="body" idx="1"/>
          </p:nvPr>
        </p:nvSpPr>
        <p:spPr>
          <a:xfrm>
            <a:off x="304800" y="1295400"/>
            <a:ext cx="8534400" cy="5105400"/>
          </a:xfrm>
        </p:spPr>
        <p:txBody>
          <a:bodyPr/>
          <a:lstStyle/>
          <a:p>
            <a:pPr eaLnBrk="1" hangingPunct="1">
              <a:lnSpc>
                <a:spcPct val="80000"/>
              </a:lnSpc>
            </a:pPr>
            <a:endParaRPr lang="en-US" sz="1600" b="1" u="sng" dirty="0" smtClean="0"/>
          </a:p>
          <a:p>
            <a:pPr eaLnBrk="1" hangingPunct="1">
              <a:lnSpc>
                <a:spcPct val="80000"/>
              </a:lnSpc>
            </a:pPr>
            <a:r>
              <a:rPr lang="en-US" sz="1600" b="1" u="sng" dirty="0" smtClean="0"/>
              <a:t>Civilian Education LEVEL COMPLETED</a:t>
            </a:r>
            <a:endParaRPr lang="en-US" sz="1600" dirty="0" smtClean="0"/>
          </a:p>
          <a:p>
            <a:pPr eaLnBrk="1" hangingPunct="1">
              <a:lnSpc>
                <a:spcPct val="80000"/>
              </a:lnSpc>
            </a:pPr>
            <a:r>
              <a:rPr lang="en-US" sz="1600" dirty="0" smtClean="0"/>
              <a:t>Highest civilian education level attained at colleges or universities listed in the Accredited Institutions of Post Secondary Education Guide. Examples: 30 non-duplicated semester hours = 1 year of college, Associates Degree or 60 </a:t>
            </a:r>
            <a:r>
              <a:rPr lang="en-US" sz="1600" dirty="0" err="1" smtClean="0"/>
              <a:t>sem</a:t>
            </a:r>
            <a:r>
              <a:rPr lang="en-US" sz="1600" dirty="0" smtClean="0"/>
              <a:t> </a:t>
            </a:r>
            <a:r>
              <a:rPr lang="en-US" sz="1600" dirty="0" err="1" smtClean="0"/>
              <a:t>hrs</a:t>
            </a:r>
            <a:r>
              <a:rPr lang="en-US" sz="1600" dirty="0" smtClean="0"/>
              <a:t> = 2 years of College.</a:t>
            </a:r>
          </a:p>
          <a:p>
            <a:pPr eaLnBrk="1" hangingPunct="1">
              <a:lnSpc>
                <a:spcPct val="80000"/>
              </a:lnSpc>
            </a:pPr>
            <a:r>
              <a:rPr lang="en-US" sz="1600" dirty="0" smtClean="0"/>
              <a:t>Entries format includes HS GRAD, 1 YR COLL, 6 YR COLL.</a:t>
            </a:r>
          </a:p>
          <a:p>
            <a:pPr eaLnBrk="1" hangingPunct="1">
              <a:lnSpc>
                <a:spcPct val="80000"/>
              </a:lnSpc>
            </a:pPr>
            <a:r>
              <a:rPr lang="en-US" sz="1600" dirty="0" smtClean="0"/>
              <a:t>Transaction is input by the MPD/BCT/S1.  Source documents include college transcripts with registrar’s signature and school seal visible. Colleges </a:t>
            </a:r>
            <a:r>
              <a:rPr lang="en-US" sz="1600" b="1" dirty="0" smtClean="0"/>
              <a:t>must</a:t>
            </a:r>
            <a:r>
              <a:rPr lang="en-US" sz="1600" dirty="0" smtClean="0"/>
              <a:t> </a:t>
            </a:r>
            <a:r>
              <a:rPr lang="en-US" sz="1600" b="1" dirty="0" smtClean="0"/>
              <a:t>be accredited </a:t>
            </a:r>
            <a:r>
              <a:rPr lang="en-US" sz="1600" dirty="0" smtClean="0"/>
              <a:t>(Ref. AR 600-8-19 and DA Pam 600-8-104). Accreditation can be checked by the local Army Ed Center, by </a:t>
            </a:r>
            <a:r>
              <a:rPr lang="en-US" sz="1600" dirty="0" smtClean="0">
                <a:hlinkClick r:id="rId3"/>
              </a:rPr>
              <a:t>http://www.ope.ed.gov/accreditation/Search.aspx</a:t>
            </a:r>
            <a:r>
              <a:rPr lang="en-US" sz="1600" dirty="0" smtClean="0"/>
              <a:t> or </a:t>
            </a:r>
            <a:r>
              <a:rPr lang="en-US" sz="1600" dirty="0" smtClean="0">
                <a:hlinkClick r:id="rId4"/>
              </a:rPr>
              <a:t>http://www.chea.org</a:t>
            </a:r>
            <a:r>
              <a:rPr lang="en-US" sz="1600" dirty="0" smtClean="0"/>
              <a:t> .</a:t>
            </a:r>
          </a:p>
          <a:p>
            <a:pPr eaLnBrk="1" hangingPunct="1">
              <a:lnSpc>
                <a:spcPct val="80000"/>
              </a:lnSpc>
            </a:pPr>
            <a:r>
              <a:rPr lang="en-US" sz="1600" b="1" dirty="0" smtClean="0"/>
              <a:t>The following </a:t>
            </a:r>
            <a:r>
              <a:rPr lang="en-US" sz="1600" b="1" u="sng" dirty="0" smtClean="0"/>
              <a:t>cannot</a:t>
            </a:r>
            <a:r>
              <a:rPr lang="en-US" sz="1600" b="1" dirty="0" smtClean="0"/>
              <a:t> be used for Civilian Education</a:t>
            </a:r>
            <a:r>
              <a:rPr lang="en-US" sz="1600" dirty="0" smtClean="0"/>
              <a:t>: </a:t>
            </a:r>
          </a:p>
          <a:p>
            <a:pPr eaLnBrk="1" hangingPunct="1">
              <a:lnSpc>
                <a:spcPct val="80000"/>
              </a:lnSpc>
            </a:pPr>
            <a:r>
              <a:rPr lang="en-US" sz="1600" dirty="0" smtClean="0"/>
              <a:t>(1) Transcripts/courses from non-accredited education institutions (Ref. </a:t>
            </a:r>
            <a:r>
              <a:rPr lang="en-US" sz="1600" dirty="0" err="1" smtClean="0"/>
              <a:t>Milper</a:t>
            </a:r>
            <a:r>
              <a:rPr lang="en-US" sz="1600" dirty="0" smtClean="0"/>
              <a:t> </a:t>
            </a:r>
            <a:r>
              <a:rPr lang="en-US" sz="1600" dirty="0" err="1" smtClean="0"/>
              <a:t>msg</a:t>
            </a:r>
            <a:r>
              <a:rPr lang="en-US" sz="1600" dirty="0" smtClean="0"/>
              <a:t> 10-109, </a:t>
            </a:r>
            <a:r>
              <a:rPr lang="en-US" sz="1600" dirty="0" err="1" smtClean="0"/>
              <a:t>Milper</a:t>
            </a:r>
            <a:r>
              <a:rPr lang="en-US" sz="1600" dirty="0" smtClean="0"/>
              <a:t> </a:t>
            </a:r>
            <a:r>
              <a:rPr lang="en-US" sz="1600" dirty="0" err="1" smtClean="0"/>
              <a:t>msg</a:t>
            </a:r>
            <a:r>
              <a:rPr lang="en-US" sz="1600" dirty="0" smtClean="0"/>
              <a:t> 14-022)</a:t>
            </a:r>
          </a:p>
          <a:p>
            <a:pPr eaLnBrk="1" hangingPunct="1">
              <a:lnSpc>
                <a:spcPct val="80000"/>
              </a:lnSpc>
            </a:pPr>
            <a:r>
              <a:rPr lang="en-US" sz="1600" dirty="0" smtClean="0"/>
              <a:t>(2) American or Army Council on Education Registry Transcript System transcripts.</a:t>
            </a:r>
          </a:p>
          <a:p>
            <a:pPr eaLnBrk="1" hangingPunct="1">
              <a:lnSpc>
                <a:spcPct val="80000"/>
              </a:lnSpc>
            </a:pPr>
            <a:r>
              <a:rPr lang="en-US" sz="1600" dirty="0" smtClean="0"/>
              <a:t>(3) Continuing education units (CEU Hours). Example, from Health.edu.</a:t>
            </a:r>
          </a:p>
          <a:p>
            <a:pPr eaLnBrk="1" hangingPunct="1">
              <a:lnSpc>
                <a:spcPct val="80000"/>
              </a:lnSpc>
            </a:pPr>
            <a:r>
              <a:rPr lang="en-US" sz="1600" dirty="0" smtClean="0"/>
              <a:t>(4) Foreign transcripts (except from those countries listed in AR 601–210, </a:t>
            </a:r>
            <a:r>
              <a:rPr lang="en-US" sz="1600" dirty="0" err="1" smtClean="0"/>
              <a:t>para</a:t>
            </a:r>
            <a:r>
              <a:rPr lang="en-US" sz="1600" dirty="0" smtClean="0"/>
              <a:t>. 2–8</a:t>
            </a:r>
            <a:r>
              <a:rPr lang="en-US" sz="1600" i="1" dirty="0" smtClean="0"/>
              <a:t>i</a:t>
            </a:r>
            <a:r>
              <a:rPr lang="en-US" sz="1600" dirty="0" smtClean="0"/>
              <a:t>).</a:t>
            </a:r>
          </a:p>
          <a:p>
            <a:pPr eaLnBrk="1" hangingPunct="1">
              <a:lnSpc>
                <a:spcPct val="80000"/>
              </a:lnSpc>
            </a:pPr>
            <a:r>
              <a:rPr lang="en-US" sz="1600" dirty="0" smtClean="0"/>
              <a:t>(5) Basic Skills Education Program, Advanced Skills Education Program, English</a:t>
            </a:r>
          </a:p>
          <a:p>
            <a:pPr eaLnBrk="1" hangingPunct="1">
              <a:lnSpc>
                <a:spcPct val="80000"/>
              </a:lnSpc>
              <a:buNone/>
            </a:pPr>
            <a:r>
              <a:rPr lang="en-US" sz="1600" dirty="0" smtClean="0"/>
              <a:t>            as a Second Language and GT Improvement. </a:t>
            </a:r>
          </a:p>
          <a:p>
            <a:pPr eaLnBrk="1" hangingPunct="1">
              <a:lnSpc>
                <a:spcPct val="80000"/>
              </a:lnSpc>
            </a:pPr>
            <a:r>
              <a:rPr lang="en-US" sz="1600" b="1" u="sng" dirty="0" smtClean="0"/>
              <a:t>Civilian Education Update Instructions :</a:t>
            </a:r>
            <a:r>
              <a:rPr lang="en-US" sz="1600" dirty="0" smtClean="0"/>
              <a:t>  Refer to the instructions posted in the AHRS Web Portal website listed in the “Field User’s Guide/FAQs” hyperlink.  </a:t>
            </a:r>
            <a:r>
              <a:rPr lang="en-US" sz="1600" dirty="0" smtClean="0">
                <a:hlinkClick r:id="rId5"/>
              </a:rPr>
              <a:t>https</a:t>
            </a:r>
            <a:r>
              <a:rPr lang="en-US" sz="1600" dirty="0">
                <a:hlinkClick r:id="rId5"/>
              </a:rPr>
              <a:t>://emilpo.ahrs.army.mil</a:t>
            </a:r>
            <a:r>
              <a:rPr lang="en-US" sz="1600" dirty="0" smtClean="0">
                <a:hlinkClick r:id="rId5"/>
              </a:rPr>
              <a:t>/</a:t>
            </a:r>
            <a:endParaRPr lang="en-US" sz="1600" dirty="0" smtClean="0"/>
          </a:p>
          <a:p>
            <a:pPr eaLnBrk="1" hangingPunct="1">
              <a:lnSpc>
                <a:spcPct val="80000"/>
              </a:lnSpc>
            </a:pPr>
            <a:endParaRPr lang="en-US" sz="1600" dirty="0" smtClean="0"/>
          </a:p>
        </p:txBody>
      </p:sp>
      <p:pic>
        <p:nvPicPr>
          <p:cNvPr id="4" name="Picture 3" descr="u_s_army_adjutant_general_corps_branch_insignia_postcard-p239110252362421420td81_152.jpg"/>
          <p:cNvPicPr>
            <a:picLocks noChangeAspect="1"/>
          </p:cNvPicPr>
          <p:nvPr/>
        </p:nvPicPr>
        <p:blipFill>
          <a:blip r:embed="rId6"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7"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382000" y="6381750"/>
            <a:ext cx="533400" cy="476250"/>
          </a:xfrm>
        </p:spPr>
        <p:txBody>
          <a:bodyPr/>
          <a:lstStyle/>
          <a:p>
            <a:pPr>
              <a:defRPr/>
            </a:pPr>
            <a:fld id="{57D63962-88D5-496D-81B1-23101913A691}"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0" y="274638"/>
            <a:ext cx="6019800" cy="868362"/>
          </a:xfrm>
          <a:solidFill>
            <a:schemeClr val="bg1">
              <a:lumMod val="85000"/>
            </a:schemeClr>
          </a:solidFill>
        </p:spPr>
        <p:txBody>
          <a:bodyPr/>
          <a:lstStyle/>
          <a:p>
            <a:pPr eaLnBrk="1" hangingPunct="1"/>
            <a:r>
              <a:rPr lang="en-US" sz="3600" b="1" u="sng" dirty="0" smtClean="0"/>
              <a:t>Civilian Education (Cont.)</a:t>
            </a:r>
          </a:p>
        </p:txBody>
      </p:sp>
      <p:sp>
        <p:nvSpPr>
          <p:cNvPr id="44035" name="Rectangle 3"/>
          <p:cNvSpPr>
            <a:spLocks noGrp="1" noChangeArrowheads="1"/>
          </p:cNvSpPr>
          <p:nvPr>
            <p:ph type="body" idx="1"/>
          </p:nvPr>
        </p:nvSpPr>
        <p:spPr>
          <a:xfrm>
            <a:off x="457200" y="1600200"/>
            <a:ext cx="8229600" cy="4724400"/>
          </a:xfrm>
        </p:spPr>
        <p:txBody>
          <a:bodyPr/>
          <a:lstStyle/>
          <a:p>
            <a:pPr eaLnBrk="1" hangingPunct="1">
              <a:lnSpc>
                <a:spcPct val="80000"/>
              </a:lnSpc>
            </a:pPr>
            <a:r>
              <a:rPr lang="en-US" sz="1800" b="1" u="sng" dirty="0" smtClean="0"/>
              <a:t>YR</a:t>
            </a:r>
            <a:r>
              <a:rPr lang="en-US" sz="1800" b="1" dirty="0" smtClean="0"/>
              <a:t> </a:t>
            </a:r>
            <a:r>
              <a:rPr lang="en-US" sz="1800" b="1" u="sng" dirty="0" smtClean="0"/>
              <a:t>(Year)</a:t>
            </a:r>
            <a:endParaRPr lang="en-US" sz="1800" dirty="0" smtClean="0"/>
          </a:p>
          <a:p>
            <a:pPr eaLnBrk="1" hangingPunct="1">
              <a:lnSpc>
                <a:spcPct val="80000"/>
              </a:lnSpc>
            </a:pPr>
            <a:r>
              <a:rPr lang="en-US" sz="1800" dirty="0" smtClean="0"/>
              <a:t>Year education completed or degree awarded.</a:t>
            </a:r>
          </a:p>
          <a:p>
            <a:pPr eaLnBrk="1" hangingPunct="1">
              <a:lnSpc>
                <a:spcPct val="80000"/>
              </a:lnSpc>
            </a:pPr>
            <a:r>
              <a:rPr lang="en-US" sz="1800" b="1" u="sng" dirty="0" smtClean="0"/>
              <a:t>Education Level Certificate:</a:t>
            </a:r>
            <a:endParaRPr lang="en-US" sz="1800" dirty="0" smtClean="0"/>
          </a:p>
          <a:p>
            <a:pPr eaLnBrk="1" hangingPunct="1">
              <a:lnSpc>
                <a:spcPct val="80000"/>
              </a:lnSpc>
            </a:pPr>
            <a:r>
              <a:rPr lang="en-US" sz="1800" dirty="0" smtClean="0"/>
              <a:t>Highest civilian education level attained at colleges or universities listed in the Accredited Institutions of Post Secondary Education Guide.</a:t>
            </a:r>
          </a:p>
          <a:p>
            <a:pPr eaLnBrk="1" hangingPunct="1">
              <a:lnSpc>
                <a:spcPct val="80000"/>
              </a:lnSpc>
            </a:pPr>
            <a:r>
              <a:rPr lang="en-US" sz="1800" dirty="0" smtClean="0"/>
              <a:t>Common entry format includes: HS DIPL, COMPL ONE SEMESTER COLLEGE, 60 OR MORE SEM HRS COL CRED, ASSOCIATE DEGREE, BACCALAUREATE DEGREE and MASTERS DEGREE.</a:t>
            </a:r>
          </a:p>
          <a:p>
            <a:pPr eaLnBrk="1" hangingPunct="1">
              <a:lnSpc>
                <a:spcPct val="80000"/>
              </a:lnSpc>
            </a:pPr>
            <a:r>
              <a:rPr lang="en-US" sz="1800" dirty="0" smtClean="0"/>
              <a:t>Transaction is input by the MPD/BCT/S1.  Source Documents are Diploma with college transcripts with registrar’s signature and school seal visible.  Ref. AR 600-8-19, DA Pam 600-8-104 and eMILPO Field User Guide.</a:t>
            </a:r>
          </a:p>
          <a:p>
            <a:pPr eaLnBrk="1" hangingPunct="1">
              <a:lnSpc>
                <a:spcPct val="80000"/>
              </a:lnSpc>
            </a:pPr>
            <a:r>
              <a:rPr lang="en-US" sz="1800" dirty="0" smtClean="0"/>
              <a:t>Officers must have Career Manager update Masters and higher degrees.</a:t>
            </a:r>
          </a:p>
          <a:p>
            <a:pPr eaLnBrk="1" hangingPunct="1">
              <a:lnSpc>
                <a:spcPct val="80000"/>
              </a:lnSpc>
            </a:pPr>
            <a:r>
              <a:rPr lang="en-US" sz="1800" dirty="0" smtClean="0"/>
              <a:t>Send a copy of diploma </a:t>
            </a:r>
            <a:r>
              <a:rPr lang="en-US" sz="1800" b="1" dirty="0" smtClean="0"/>
              <a:t>and</a:t>
            </a:r>
            <a:r>
              <a:rPr lang="en-US" sz="1800" dirty="0" smtClean="0"/>
              <a:t> official college transcripts to Soldier’s AMHRR/OMPF (Ref. AR 600-8-104, eMILPO Field User Guide)</a:t>
            </a:r>
          </a:p>
          <a:p>
            <a:pPr eaLnBrk="1" hangingPunct="1">
              <a:lnSpc>
                <a:spcPct val="80000"/>
              </a:lnSpc>
            </a:pPr>
            <a:r>
              <a:rPr lang="en-US" sz="1800" b="1" dirty="0"/>
              <a:t>NOTE –</a:t>
            </a:r>
            <a:r>
              <a:rPr lang="en-US" sz="1800" dirty="0"/>
              <a:t> Army Education Center memo of total academic hours may only be used for the purpose of adding semester hours, and updating DESG and Level Completed</a:t>
            </a:r>
            <a:r>
              <a:rPr lang="en-US" sz="1800" dirty="0" smtClean="0"/>
              <a:t>. Official Transcript is required for updating Degree information.</a:t>
            </a:r>
            <a:endParaRPr lang="en-US" sz="1800" dirty="0"/>
          </a:p>
          <a:p>
            <a:pPr eaLnBrk="1" hangingPunct="1">
              <a:lnSpc>
                <a:spcPct val="80000"/>
              </a:lnSpc>
            </a:pPr>
            <a:endParaRPr lang="en-US" sz="1800" dirty="0" smtClean="0"/>
          </a:p>
          <a:p>
            <a:pPr eaLnBrk="1" hangingPunct="1">
              <a:lnSpc>
                <a:spcPct val="80000"/>
              </a:lnSpc>
            </a:pPr>
            <a:endParaRPr lang="en-US" sz="1800" dirty="0" smtClean="0"/>
          </a:p>
        </p:txBody>
      </p:sp>
      <p:pic>
        <p:nvPicPr>
          <p:cNvPr id="4" name="Picture 3"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p:txBody>
          <a:bodyPr/>
          <a:lstStyle/>
          <a:p>
            <a:pPr eaLnBrk="1" hangingPunct="1">
              <a:lnSpc>
                <a:spcPct val="90000"/>
              </a:lnSpc>
            </a:pPr>
            <a:r>
              <a:rPr lang="en-US" sz="2000" b="1" u="sng" dirty="0" smtClean="0"/>
              <a:t>Education Major:</a:t>
            </a:r>
          </a:p>
          <a:p>
            <a:pPr marL="0" indent="0" eaLnBrk="1" hangingPunct="1">
              <a:lnSpc>
                <a:spcPct val="90000"/>
              </a:lnSpc>
              <a:buNone/>
            </a:pPr>
            <a:r>
              <a:rPr lang="en-US" sz="2000" dirty="0" smtClean="0"/>
              <a:t>     The education major (i.e. ENGINEERING) the Soldier has    completed or pursuing.</a:t>
            </a:r>
          </a:p>
          <a:p>
            <a:pPr eaLnBrk="1" hangingPunct="1">
              <a:lnSpc>
                <a:spcPct val="90000"/>
              </a:lnSpc>
            </a:pPr>
            <a:r>
              <a:rPr lang="en-US" sz="2000" b="1" u="sng" dirty="0" err="1" smtClean="0"/>
              <a:t>Compl</a:t>
            </a:r>
            <a:r>
              <a:rPr lang="en-US" sz="2000" b="1" u="sng" dirty="0" smtClean="0"/>
              <a:t>. Status:</a:t>
            </a:r>
          </a:p>
          <a:p>
            <a:pPr marL="0" indent="0" eaLnBrk="1" hangingPunct="1">
              <a:lnSpc>
                <a:spcPct val="90000"/>
              </a:lnSpc>
              <a:buNone/>
            </a:pPr>
            <a:r>
              <a:rPr lang="en-US" sz="2000" dirty="0" smtClean="0"/>
              <a:t>     C = Completed    P = Pursuing</a:t>
            </a:r>
          </a:p>
          <a:p>
            <a:pPr eaLnBrk="1" hangingPunct="1">
              <a:lnSpc>
                <a:spcPct val="90000"/>
              </a:lnSpc>
            </a:pPr>
            <a:r>
              <a:rPr lang="en-US" sz="2000" b="1" u="sng" dirty="0" smtClean="0"/>
              <a:t>Degree:</a:t>
            </a:r>
          </a:p>
          <a:p>
            <a:pPr marL="0" indent="0" eaLnBrk="1" hangingPunct="1">
              <a:lnSpc>
                <a:spcPct val="90000"/>
              </a:lnSpc>
              <a:buNone/>
            </a:pPr>
            <a:r>
              <a:rPr lang="en-US" sz="2000" dirty="0" smtClean="0"/>
              <a:t>     The type of degree the Soldier has completed or pursuing.</a:t>
            </a:r>
            <a:endParaRPr lang="en-US" sz="2000" dirty="0"/>
          </a:p>
          <a:p>
            <a:pPr eaLnBrk="1" hangingPunct="1">
              <a:lnSpc>
                <a:spcPct val="90000"/>
              </a:lnSpc>
            </a:pPr>
            <a:r>
              <a:rPr lang="en-US" sz="2000" b="1" u="sng" dirty="0" smtClean="0"/>
              <a:t>SEMESTER HOURS</a:t>
            </a:r>
          </a:p>
          <a:p>
            <a:pPr marL="0" indent="0" eaLnBrk="1" hangingPunct="1">
              <a:lnSpc>
                <a:spcPct val="90000"/>
              </a:lnSpc>
              <a:buNone/>
            </a:pPr>
            <a:r>
              <a:rPr lang="en-US" sz="2000" dirty="0" smtClean="0"/>
              <a:t>     Number of non-duplicated semester hours the Soldier has earned towards the degree.</a:t>
            </a:r>
          </a:p>
          <a:p>
            <a:pPr eaLnBrk="1" hangingPunct="1">
              <a:lnSpc>
                <a:spcPct val="90000"/>
              </a:lnSpc>
            </a:pPr>
            <a:r>
              <a:rPr lang="en-US" sz="2000" dirty="0" smtClean="0"/>
              <a:t>Hours on the transcript that are not semester hours must be converted prior to adding to ERB (i.e., Quarter Hours and Clock Hours). (Ref. AR 600-8-19, DA Pam 600-8-104).</a:t>
            </a:r>
          </a:p>
          <a:p>
            <a:pPr eaLnBrk="1" hangingPunct="1">
              <a:lnSpc>
                <a:spcPct val="90000"/>
              </a:lnSpc>
            </a:pPr>
            <a:endParaRPr lang="en-US" sz="2000" dirty="0" smtClean="0"/>
          </a:p>
        </p:txBody>
      </p:sp>
      <p:pic>
        <p:nvPicPr>
          <p:cNvPr id="4" name="Picture 3"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sp>
        <p:nvSpPr>
          <p:cNvPr id="6" name="Rectangle 2"/>
          <p:cNvSpPr>
            <a:spLocks noGrp="1" noChangeArrowheads="1"/>
          </p:cNvSpPr>
          <p:nvPr>
            <p:ph type="title"/>
          </p:nvPr>
        </p:nvSpPr>
        <p:spPr>
          <a:xfrm>
            <a:off x="1524000" y="274638"/>
            <a:ext cx="6019800" cy="868362"/>
          </a:xfrm>
          <a:solidFill>
            <a:schemeClr val="bg1">
              <a:lumMod val="85000"/>
            </a:schemeClr>
          </a:solidFill>
        </p:spPr>
        <p:txBody>
          <a:bodyPr/>
          <a:lstStyle/>
          <a:p>
            <a:pPr eaLnBrk="1" hangingPunct="1"/>
            <a:r>
              <a:rPr lang="en-US" sz="3600" b="1" u="sng" dirty="0" smtClean="0"/>
              <a:t>Civilian Education (Cont.)</a:t>
            </a:r>
          </a:p>
        </p:txBody>
      </p:sp>
      <p:pic>
        <p:nvPicPr>
          <p:cNvPr id="7" name="Picture 6"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8" name="Slide Number Placeholder 7"/>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p:txBody>
          <a:bodyPr/>
          <a:lstStyle/>
          <a:p>
            <a:pPr eaLnBrk="1" hangingPunct="1">
              <a:lnSpc>
                <a:spcPct val="90000"/>
              </a:lnSpc>
            </a:pPr>
            <a:r>
              <a:rPr lang="en-US" sz="2000" b="1" u="sng" dirty="0" smtClean="0"/>
              <a:t>TECHNICAL CERTIFICATION</a:t>
            </a:r>
            <a:endParaRPr lang="en-US" sz="2000" dirty="0" smtClean="0"/>
          </a:p>
          <a:p>
            <a:pPr eaLnBrk="1" hangingPunct="1">
              <a:lnSpc>
                <a:spcPct val="90000"/>
              </a:lnSpc>
            </a:pPr>
            <a:r>
              <a:rPr lang="en-US" sz="2000" dirty="0" smtClean="0"/>
              <a:t>Technical Certification is based off of MOS related certifications – requires certification card or similar document that reflects both certification and expiration dates (example, Emergency Medical Tech cert. card). </a:t>
            </a:r>
          </a:p>
          <a:p>
            <a:pPr eaLnBrk="1" hangingPunct="1">
              <a:lnSpc>
                <a:spcPct val="90000"/>
              </a:lnSpc>
            </a:pPr>
            <a:r>
              <a:rPr lang="en-US" sz="2000" dirty="0" smtClean="0"/>
              <a:t>If certification does not match up with the selections available in eMILPO, it can not be entered (Ref, eMILPO Field User Guide). Go to the Army COOL website for more information pertaining to credentialing:  </a:t>
            </a:r>
            <a:r>
              <a:rPr lang="en-US" sz="2000" dirty="0" smtClean="0">
                <a:hlinkClick r:id="rId3"/>
              </a:rPr>
              <a:t>https://www.cool.army.mil/</a:t>
            </a:r>
            <a:endParaRPr lang="en-US" sz="2000" dirty="0" smtClean="0"/>
          </a:p>
          <a:p>
            <a:pPr eaLnBrk="1" hangingPunct="1">
              <a:lnSpc>
                <a:spcPct val="90000"/>
              </a:lnSpc>
            </a:pPr>
            <a:r>
              <a:rPr lang="en-US" sz="2000" dirty="0" smtClean="0"/>
              <a:t>Source documents are to be uploaded to Soldier’s AMHRR/OMPF (Ref. AR and DA Pam 600-8-104) </a:t>
            </a:r>
          </a:p>
        </p:txBody>
      </p:sp>
      <p:pic>
        <p:nvPicPr>
          <p:cNvPr id="4" name="Picture 3" descr="u_s_army_adjutant_general_corps_branch_insignia_postcard-p239110252362421420td81_152.jpg"/>
          <p:cNvPicPr>
            <a:picLocks noChangeAspect="1"/>
          </p:cNvPicPr>
          <p:nvPr/>
        </p:nvPicPr>
        <p:blipFill>
          <a:blip r:embed="rId4" cstate="print"/>
          <a:stretch>
            <a:fillRect/>
          </a:stretch>
        </p:blipFill>
        <p:spPr>
          <a:xfrm>
            <a:off x="0" y="0"/>
            <a:ext cx="1447800" cy="1295400"/>
          </a:xfrm>
          <a:prstGeom prst="rect">
            <a:avLst/>
          </a:prstGeom>
        </p:spPr>
      </p:pic>
      <p:sp>
        <p:nvSpPr>
          <p:cNvPr id="6" name="Rectangle 2"/>
          <p:cNvSpPr>
            <a:spLocks noGrp="1" noChangeArrowheads="1"/>
          </p:cNvSpPr>
          <p:nvPr>
            <p:ph type="title"/>
          </p:nvPr>
        </p:nvSpPr>
        <p:spPr>
          <a:xfrm>
            <a:off x="1524000" y="274638"/>
            <a:ext cx="6019800" cy="868362"/>
          </a:xfrm>
          <a:solidFill>
            <a:schemeClr val="bg1">
              <a:lumMod val="85000"/>
            </a:schemeClr>
          </a:solidFill>
        </p:spPr>
        <p:txBody>
          <a:bodyPr/>
          <a:lstStyle/>
          <a:p>
            <a:pPr eaLnBrk="1" hangingPunct="1"/>
            <a:r>
              <a:rPr lang="en-US" sz="3600" b="1" u="sng" dirty="0" smtClean="0"/>
              <a:t>Civilian Education (Cont.)</a:t>
            </a:r>
          </a:p>
        </p:txBody>
      </p:sp>
      <p:pic>
        <p:nvPicPr>
          <p:cNvPr id="7" name="Picture 6" descr="TAGD_Crest.gif"/>
          <p:cNvPicPr>
            <a:picLocks noChangeAspect="1"/>
          </p:cNvPicPr>
          <p:nvPr/>
        </p:nvPicPr>
        <p:blipFill>
          <a:blip r:embed="rId5" cstate="print"/>
          <a:stretch>
            <a:fillRect/>
          </a:stretch>
        </p:blipFill>
        <p:spPr>
          <a:xfrm>
            <a:off x="8001000" y="228600"/>
            <a:ext cx="942975" cy="885825"/>
          </a:xfrm>
          <a:prstGeom prst="rect">
            <a:avLst/>
          </a:prstGeom>
        </p:spPr>
      </p:pic>
      <p:sp>
        <p:nvSpPr>
          <p:cNvPr id="8" name="Slide Number Placeholder 7"/>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43</a:t>
            </a:fld>
            <a:endParaRPr lang="en-US" dirty="0"/>
          </a:p>
        </p:txBody>
      </p:sp>
    </p:spTree>
    <p:extLst>
      <p:ext uri="{BB962C8B-B14F-4D97-AF65-F5344CB8AC3E}">
        <p14:creationId xmlns:p14="http://schemas.microsoft.com/office/powerpoint/2010/main" val="3676956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Wade.Beckner\Desktop\CLASS\ERB\SECTION VIII.JPG"/>
          <p:cNvPicPr>
            <a:picLocks noChangeAspect="1" noChangeArrowheads="1"/>
          </p:cNvPicPr>
          <p:nvPr/>
        </p:nvPicPr>
        <p:blipFill>
          <a:blip r:embed="rId2" cstate="print"/>
          <a:srcRect/>
          <a:stretch>
            <a:fillRect/>
          </a:stretch>
        </p:blipFill>
        <p:spPr bwMode="auto">
          <a:xfrm>
            <a:off x="457200" y="1600200"/>
            <a:ext cx="8283731" cy="4419600"/>
          </a:xfrm>
          <a:prstGeom prst="rect">
            <a:avLst/>
          </a:prstGeom>
          <a:noFill/>
        </p:spPr>
      </p:pic>
      <p:sp>
        <p:nvSpPr>
          <p:cNvPr id="4" name="Rectangle 2"/>
          <p:cNvSpPr>
            <a:spLocks noGrp="1" noChangeArrowheads="1"/>
          </p:cNvSpPr>
          <p:nvPr>
            <p:ph type="title"/>
          </p:nvPr>
        </p:nvSpPr>
        <p:spPr>
          <a:xfrm>
            <a:off x="1524000" y="274638"/>
            <a:ext cx="6019800" cy="868362"/>
          </a:xfrm>
          <a:solidFill>
            <a:schemeClr val="bg1">
              <a:lumMod val="85000"/>
            </a:schemeClr>
          </a:solidFill>
        </p:spPr>
        <p:txBody>
          <a:bodyPr/>
          <a:lstStyle/>
          <a:p>
            <a:pPr eaLnBrk="1" hangingPunct="1"/>
            <a:r>
              <a:rPr lang="en-US" sz="3600" b="1" u="sng" dirty="0" smtClean="0"/>
              <a:t>SECTION VII - AWARDS</a:t>
            </a:r>
          </a:p>
        </p:txBody>
      </p:sp>
      <p:pic>
        <p:nvPicPr>
          <p:cNvPr id="5" name="Picture 4"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pic>
        <p:nvPicPr>
          <p:cNvPr id="6" name="Picture 5"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7" name="Slide Number Placeholder 6"/>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524000" y="274638"/>
            <a:ext cx="6324600" cy="868362"/>
          </a:xfrm>
          <a:solidFill>
            <a:schemeClr val="bg1">
              <a:lumMod val="85000"/>
            </a:schemeClr>
          </a:solidFill>
        </p:spPr>
        <p:txBody>
          <a:bodyPr/>
          <a:lstStyle/>
          <a:p>
            <a:pPr eaLnBrk="1" hangingPunct="1"/>
            <a:r>
              <a:rPr lang="en-US" b="1" u="sng" dirty="0" smtClean="0"/>
              <a:t>Awards</a:t>
            </a:r>
          </a:p>
        </p:txBody>
      </p:sp>
      <p:sp>
        <p:nvSpPr>
          <p:cNvPr id="47107" name="Rectangle 3"/>
          <p:cNvSpPr>
            <a:spLocks noGrp="1" noChangeArrowheads="1"/>
          </p:cNvSpPr>
          <p:nvPr>
            <p:ph type="body" idx="1"/>
          </p:nvPr>
        </p:nvSpPr>
        <p:spPr>
          <a:xfrm>
            <a:off x="381000" y="1295400"/>
            <a:ext cx="8305800" cy="4953000"/>
          </a:xfrm>
        </p:spPr>
        <p:txBody>
          <a:bodyPr/>
          <a:lstStyle/>
          <a:p>
            <a:pPr eaLnBrk="1" hangingPunct="1">
              <a:lnSpc>
                <a:spcPct val="80000"/>
              </a:lnSpc>
            </a:pPr>
            <a:r>
              <a:rPr lang="en-US" sz="1800" dirty="0" smtClean="0"/>
              <a:t>Includes all authorized Federal decorations, campaign service awards, identification badges, unit awards (permanent), and combat/special skill badges. Some non-military decorations/awards can also be added as well (Ref. AR 600-8-19, AR 600-8-22, DA Pam 600-8-104, and eMILPO Field User Guide).  </a:t>
            </a:r>
          </a:p>
          <a:p>
            <a:pPr eaLnBrk="1" hangingPunct="1">
              <a:lnSpc>
                <a:spcPct val="80000"/>
              </a:lnSpc>
            </a:pPr>
            <a:r>
              <a:rPr lang="en-US" sz="1800" dirty="0" smtClean="0"/>
              <a:t>Certain awards </a:t>
            </a:r>
            <a:r>
              <a:rPr lang="en-US" sz="1800" b="1" u="sng" dirty="0" smtClean="0"/>
              <a:t>cannot</a:t>
            </a:r>
            <a:r>
              <a:rPr lang="en-US" sz="1800" dirty="0" smtClean="0"/>
              <a:t> be added to RA ERB: (examples - ARNG state awards, most foreign awards, combat patch/stripes, regimental awards). </a:t>
            </a:r>
          </a:p>
          <a:p>
            <a:pPr eaLnBrk="1" hangingPunct="1">
              <a:lnSpc>
                <a:spcPct val="80000"/>
              </a:lnSpc>
            </a:pPr>
            <a:r>
              <a:rPr lang="en-US" sz="1800" dirty="0" smtClean="0"/>
              <a:t>Transaction input by MPD/BCT/S1 upon receipt of applicable documentation: a) memorandums signed by proper authority for service and campaign medals; b) orders for unit awards, badges and AGCMs, c) Completed and signed DA Form 638 (Series) or award certificate containing the permanent order number and date. </a:t>
            </a:r>
          </a:p>
          <a:p>
            <a:pPr eaLnBrk="1" hangingPunct="1">
              <a:lnSpc>
                <a:spcPct val="80000"/>
              </a:lnSpc>
            </a:pPr>
            <a:r>
              <a:rPr lang="en-US" sz="1800" dirty="0" smtClean="0"/>
              <a:t>Use most recent weapons qualification (Range) scorecards to add or update marksmanship badges </a:t>
            </a:r>
            <a:r>
              <a:rPr lang="en-US" sz="1800" b="1" dirty="0" smtClean="0"/>
              <a:t>only</a:t>
            </a:r>
            <a:r>
              <a:rPr lang="en-US" sz="1800" dirty="0" smtClean="0"/>
              <a:t> if BMQ information (Section VI) is not reflected on ERB or within eMILPO. Training NCO must update qualifications and/or submit to S1/MPD for updates.</a:t>
            </a:r>
          </a:p>
          <a:p>
            <a:pPr eaLnBrk="1" hangingPunct="1">
              <a:lnSpc>
                <a:spcPct val="80000"/>
              </a:lnSpc>
            </a:pPr>
            <a:r>
              <a:rPr lang="en-US" sz="1800" dirty="0" smtClean="0"/>
              <a:t>Copies of supporting documents for most awards (including unit awards and DA 638) must be sent to iPERMS for posting on the AMHRR/OMPF.</a:t>
            </a:r>
          </a:p>
          <a:p>
            <a:pPr eaLnBrk="1" hangingPunct="1">
              <a:lnSpc>
                <a:spcPct val="80000"/>
              </a:lnSpc>
            </a:pPr>
            <a:r>
              <a:rPr lang="en-US" sz="1800" b="1" dirty="0" smtClean="0"/>
              <a:t>NOTE:</a:t>
            </a:r>
            <a:r>
              <a:rPr lang="en-US" sz="1800" dirty="0" smtClean="0"/>
              <a:t> HRC Awards Policy Branch has determined that the DD Form 214 can not be used to add awards that require supporting documents (i.e. permanent orders, DA Form 638s and certificates).</a:t>
            </a:r>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6" name="Rectangle 2"/>
          <p:cNvSpPr>
            <a:spLocks noGrp="1" noChangeArrowheads="1"/>
          </p:cNvSpPr>
          <p:nvPr>
            <p:ph type="title"/>
          </p:nvPr>
        </p:nvSpPr>
        <p:spPr>
          <a:xfrm>
            <a:off x="1524000" y="152400"/>
            <a:ext cx="6324600" cy="990600"/>
          </a:xfrm>
          <a:solidFill>
            <a:schemeClr val="bg1">
              <a:lumMod val="85000"/>
            </a:schemeClr>
          </a:solidFill>
        </p:spPr>
        <p:txBody>
          <a:bodyPr>
            <a:noAutofit/>
          </a:bodyPr>
          <a:lstStyle/>
          <a:p>
            <a:pPr eaLnBrk="1" hangingPunct="1"/>
            <a:r>
              <a:rPr lang="en-US" sz="3600" b="1" u="sng" dirty="0" smtClean="0"/>
              <a:t>SECTION IX – Assignment Information</a:t>
            </a:r>
          </a:p>
        </p:txBody>
      </p:sp>
      <p:sp>
        <p:nvSpPr>
          <p:cNvPr id="7" name="Slide Number Placeholder 6"/>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46</a:t>
            </a:fld>
            <a:endParaRPr lang="en-US" dirty="0"/>
          </a:p>
        </p:txBody>
      </p:sp>
      <p:pic>
        <p:nvPicPr>
          <p:cNvPr id="2050" name="Picture 2" descr="C:\Users\Wade.Beckner\Desktop\CLASS\ERB\NEW_IX.JPG"/>
          <p:cNvPicPr>
            <a:picLocks noChangeAspect="1" noChangeArrowheads="1"/>
          </p:cNvPicPr>
          <p:nvPr/>
        </p:nvPicPr>
        <p:blipFill>
          <a:blip r:embed="rId4" cstate="print"/>
          <a:srcRect/>
          <a:stretch>
            <a:fillRect/>
          </a:stretch>
        </p:blipFill>
        <p:spPr bwMode="auto">
          <a:xfrm>
            <a:off x="0" y="2209800"/>
            <a:ext cx="9092974" cy="3429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sp>
        <p:nvSpPr>
          <p:cNvPr id="49154" name="Rectangle 2"/>
          <p:cNvSpPr>
            <a:spLocks noGrp="1" noChangeArrowheads="1"/>
          </p:cNvSpPr>
          <p:nvPr>
            <p:ph type="title"/>
          </p:nvPr>
        </p:nvSpPr>
        <p:spPr>
          <a:xfrm>
            <a:off x="1600200" y="274638"/>
            <a:ext cx="6324600" cy="792162"/>
          </a:xfrm>
          <a:solidFill>
            <a:schemeClr val="bg1">
              <a:lumMod val="85000"/>
            </a:schemeClr>
          </a:solidFill>
        </p:spPr>
        <p:txBody>
          <a:bodyPr/>
          <a:lstStyle/>
          <a:p>
            <a:pPr eaLnBrk="1" hangingPunct="1"/>
            <a:r>
              <a:rPr lang="en-US" b="1" u="sng" dirty="0" smtClean="0"/>
              <a:t>Assignment History</a:t>
            </a:r>
          </a:p>
        </p:txBody>
      </p:sp>
      <p:sp>
        <p:nvSpPr>
          <p:cNvPr id="49155" name="Rectangle 3"/>
          <p:cNvSpPr>
            <a:spLocks noGrp="1" noChangeArrowheads="1"/>
          </p:cNvSpPr>
          <p:nvPr>
            <p:ph type="body" idx="1"/>
          </p:nvPr>
        </p:nvSpPr>
        <p:spPr>
          <a:xfrm>
            <a:off x="533400" y="1219200"/>
            <a:ext cx="8229600" cy="5257800"/>
          </a:xfrm>
        </p:spPr>
        <p:txBody>
          <a:bodyPr/>
          <a:lstStyle/>
          <a:p>
            <a:pPr eaLnBrk="1" hangingPunct="1">
              <a:lnSpc>
                <a:spcPct val="90000"/>
              </a:lnSpc>
            </a:pPr>
            <a:r>
              <a:rPr lang="en-US" sz="1800" b="1" u="sng" dirty="0" smtClean="0"/>
              <a:t>Previous</a:t>
            </a:r>
            <a:r>
              <a:rPr lang="en-US" sz="1800" dirty="0" smtClean="0"/>
              <a:t> All PCS assignments and overseas combat and operational deployments (TCS/TDY) to the present. Prior Army Active assignments (Title 10 mobilization for Army Reserve Components) can be added. Source documents include PCS/TCS orders, PCS awards, PERSTEMPO printout and NCOERs for SGT and  above (Ref. eMILPO Field User Guide, AR 614-200, AR 614-30, DA Pam 600-8-104, </a:t>
            </a:r>
            <a:r>
              <a:rPr lang="en-US" sz="1800" dirty="0" err="1" smtClean="0"/>
              <a:t>Milper</a:t>
            </a:r>
            <a:r>
              <a:rPr lang="en-US" sz="1800" dirty="0" smtClean="0"/>
              <a:t> </a:t>
            </a:r>
            <a:r>
              <a:rPr lang="en-US" sz="1800" dirty="0" err="1" smtClean="0"/>
              <a:t>Msg</a:t>
            </a:r>
            <a:r>
              <a:rPr lang="en-US" sz="1800" dirty="0" smtClean="0"/>
              <a:t> 12-171).  Upload all PCS and TCS orders to AMHRR/OMPF.</a:t>
            </a:r>
          </a:p>
          <a:p>
            <a:pPr eaLnBrk="1" hangingPunct="1">
              <a:lnSpc>
                <a:spcPct val="90000"/>
              </a:lnSpc>
            </a:pPr>
            <a:r>
              <a:rPr lang="en-US" sz="1800" b="1" u="sng" dirty="0" smtClean="0"/>
              <a:t>Current</a:t>
            </a:r>
            <a:r>
              <a:rPr lang="en-US" sz="1800" dirty="0" smtClean="0"/>
              <a:t> Assignment/Duty information is added/updated through Slotting per MTOE/TDA/JTD. (AR 600-8-6, DA Pam 600-8-104, </a:t>
            </a:r>
            <a:r>
              <a:rPr lang="en-US" sz="1800" dirty="0" err="1" smtClean="0"/>
              <a:t>Emilpo</a:t>
            </a:r>
            <a:r>
              <a:rPr lang="en-US" sz="1800" dirty="0" smtClean="0"/>
              <a:t> Field User Guide)</a:t>
            </a:r>
          </a:p>
          <a:p>
            <a:pPr eaLnBrk="1" hangingPunct="1">
              <a:lnSpc>
                <a:spcPct val="90000"/>
              </a:lnSpc>
            </a:pPr>
            <a:r>
              <a:rPr lang="en-US" sz="1800" b="1" dirty="0" smtClean="0"/>
              <a:t>NOTE -</a:t>
            </a:r>
            <a:r>
              <a:rPr lang="en-US" sz="1800" dirty="0" smtClean="0"/>
              <a:t> The following are </a:t>
            </a:r>
            <a:r>
              <a:rPr lang="en-US" sz="1800" b="1" dirty="0" smtClean="0"/>
              <a:t>not</a:t>
            </a:r>
            <a:r>
              <a:rPr lang="en-US" sz="1800" dirty="0" smtClean="0"/>
              <a:t> authorized on the Regular Army ERB in Assignment History, Section IX: Army Reserve and ARNG (non-active duty), Prior duty assignments from other Branches </a:t>
            </a:r>
            <a:r>
              <a:rPr lang="en-US" sz="1800" smtClean="0"/>
              <a:t>of Service, </a:t>
            </a:r>
            <a:r>
              <a:rPr lang="en-US" sz="1800" dirty="0" smtClean="0"/>
              <a:t>attachments (not assigned) and non-combat/non-operational TDY/TCS.   </a:t>
            </a:r>
          </a:p>
          <a:p>
            <a:pPr eaLnBrk="1" hangingPunct="1">
              <a:lnSpc>
                <a:spcPct val="90000"/>
              </a:lnSpc>
            </a:pPr>
            <a:r>
              <a:rPr lang="en-US" sz="1800" b="1" dirty="0" smtClean="0"/>
              <a:t>NOTE -</a:t>
            </a:r>
            <a:r>
              <a:rPr lang="en-US" sz="1800" dirty="0" smtClean="0"/>
              <a:t> Refer to DA Pam 600-8-104, eMILPO Field User’s Guide, MILPER Messages: 09-183, 08-070, 06-004 (Deployments), 10-302 (Warrior Transition), 11-025 (AFPAK Hands), 12-171 for exceptions and additional guidance.</a:t>
            </a:r>
          </a:p>
        </p:txBody>
      </p:sp>
      <p:pic>
        <p:nvPicPr>
          <p:cNvPr id="5" name="Picture 4"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305800" y="6245225"/>
            <a:ext cx="381000" cy="476250"/>
          </a:xfrm>
        </p:spPr>
        <p:txBody>
          <a:bodyPr/>
          <a:lstStyle/>
          <a:p>
            <a:pPr>
              <a:defRPr/>
            </a:pPr>
            <a:fld id="{57D63962-88D5-496D-81B1-23101913A691}"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sp>
        <p:nvSpPr>
          <p:cNvPr id="50179" name="Rectangle 3"/>
          <p:cNvSpPr>
            <a:spLocks noGrp="1" noChangeArrowheads="1"/>
          </p:cNvSpPr>
          <p:nvPr>
            <p:ph type="body" idx="1"/>
          </p:nvPr>
        </p:nvSpPr>
        <p:spPr>
          <a:xfrm>
            <a:off x="457200" y="1219200"/>
            <a:ext cx="8229600" cy="5105400"/>
          </a:xfrm>
        </p:spPr>
        <p:txBody>
          <a:bodyPr/>
          <a:lstStyle/>
          <a:p>
            <a:pPr eaLnBrk="1" hangingPunct="1">
              <a:lnSpc>
                <a:spcPct val="80000"/>
              </a:lnSpc>
            </a:pPr>
            <a:r>
              <a:rPr lang="en-US" sz="1800" b="1" u="sng" dirty="0" smtClean="0"/>
              <a:t>Date of Loss – </a:t>
            </a:r>
            <a:r>
              <a:rPr lang="en-US" sz="1800" dirty="0" smtClean="0"/>
              <a:t>Calendar date from current UIC slotted position.</a:t>
            </a:r>
          </a:p>
          <a:p>
            <a:r>
              <a:rPr lang="en-US" sz="1800" b="1" u="sng" dirty="0" smtClean="0"/>
              <a:t>Date of Last PCS -</a:t>
            </a:r>
            <a:r>
              <a:rPr lang="en-US" sz="1800" dirty="0" smtClean="0"/>
              <a:t> The calendar date on which an individual departs a permanent duty station for another and the move constitutes travel under the fiscal year limitations. To correct a Soldier's LPCS date, MPD/BCT/S1 should send the supporting PCS orders along with a sign in roster (Personnel Register), or CQ log to PAS Chief for eMILPO trouble ticket (Ref. eMILPO Field User Guide).</a:t>
            </a:r>
          </a:p>
          <a:p>
            <a:pPr eaLnBrk="1" hangingPunct="1">
              <a:lnSpc>
                <a:spcPct val="80000"/>
              </a:lnSpc>
            </a:pPr>
            <a:r>
              <a:rPr lang="en-US" sz="1800" b="1" u="sng" dirty="0" smtClean="0"/>
              <a:t>Date of Last NCOER –</a:t>
            </a:r>
            <a:r>
              <a:rPr lang="en-US" sz="1800" dirty="0" smtClean="0"/>
              <a:t> Self explanatory. If does not match EES, have your S1 contact your Brigade or MPD PAS Chief for assistance.</a:t>
            </a:r>
          </a:p>
          <a:p>
            <a:pPr eaLnBrk="1" hangingPunct="1">
              <a:lnSpc>
                <a:spcPct val="80000"/>
              </a:lnSpc>
            </a:pPr>
            <a:r>
              <a:rPr lang="en-US" sz="1800" b="1" u="sng" dirty="0" smtClean="0"/>
              <a:t>FROM- </a:t>
            </a:r>
            <a:r>
              <a:rPr lang="en-US" sz="1800" dirty="0" smtClean="0"/>
              <a:t>Effective date of assignment to organization and duty assignment.  Eight (8) digit dates will be used, i.e. YYYYMMDD. </a:t>
            </a:r>
          </a:p>
          <a:p>
            <a:pPr eaLnBrk="1" hangingPunct="1">
              <a:lnSpc>
                <a:spcPct val="80000"/>
              </a:lnSpc>
            </a:pPr>
            <a:r>
              <a:rPr lang="en-US" sz="1800" b="1" u="sng" dirty="0" smtClean="0"/>
              <a:t>MO (Months)- </a:t>
            </a:r>
            <a:r>
              <a:rPr lang="en-US" sz="1800" dirty="0" smtClean="0"/>
              <a:t>Number of months Soldier served in duty assignment. Entry should be blank for current assignment.</a:t>
            </a:r>
          </a:p>
          <a:p>
            <a:pPr eaLnBrk="1" hangingPunct="1">
              <a:lnSpc>
                <a:spcPct val="80000"/>
              </a:lnSpc>
            </a:pPr>
            <a:r>
              <a:rPr lang="en-US" sz="1800" b="1" u="sng" dirty="0" smtClean="0"/>
              <a:t>UNIT NO</a:t>
            </a:r>
            <a:r>
              <a:rPr lang="en-US" sz="1800" b="1" dirty="0" smtClean="0"/>
              <a:t> </a:t>
            </a:r>
            <a:r>
              <a:rPr lang="en-US" sz="1800" b="1" u="sng" dirty="0" smtClean="0"/>
              <a:t>(Unit Number) -</a:t>
            </a:r>
            <a:r>
              <a:rPr lang="en-US" sz="1800" dirty="0" smtClean="0"/>
              <a:t> UIC (Unit Identification Code) of unit Soldier is assigned to. </a:t>
            </a:r>
          </a:p>
          <a:p>
            <a:pPr eaLnBrk="1" hangingPunct="1">
              <a:lnSpc>
                <a:spcPct val="80000"/>
              </a:lnSpc>
            </a:pPr>
            <a:r>
              <a:rPr lang="en-US" sz="1800" b="1" u="sng" dirty="0" smtClean="0"/>
              <a:t>ORGANIZATION -</a:t>
            </a:r>
            <a:r>
              <a:rPr lang="en-US" sz="1800" dirty="0" smtClean="0"/>
              <a:t> Description of unit of assignment as associated with UIC </a:t>
            </a:r>
          </a:p>
          <a:p>
            <a:pPr eaLnBrk="1" hangingPunct="1">
              <a:lnSpc>
                <a:spcPct val="80000"/>
              </a:lnSpc>
            </a:pPr>
            <a:r>
              <a:rPr lang="en-US" sz="1800" b="1" u="sng" dirty="0" smtClean="0"/>
              <a:t>STATION - </a:t>
            </a:r>
            <a:r>
              <a:rPr lang="en-US" sz="1800" dirty="0" smtClean="0"/>
              <a:t>Station of assignment, i.e. Ft Lewis, Suwon, etc. </a:t>
            </a:r>
          </a:p>
          <a:p>
            <a:pPr eaLnBrk="1" hangingPunct="1">
              <a:lnSpc>
                <a:spcPct val="80000"/>
              </a:lnSpc>
            </a:pPr>
            <a:endParaRPr lang="en-US" sz="1800" dirty="0" smtClean="0"/>
          </a:p>
        </p:txBody>
      </p:sp>
      <p:sp>
        <p:nvSpPr>
          <p:cNvPr id="6" name="Rectangle 2"/>
          <p:cNvSpPr>
            <a:spLocks noGrp="1" noChangeArrowheads="1"/>
          </p:cNvSpPr>
          <p:nvPr>
            <p:ph type="title"/>
          </p:nvPr>
        </p:nvSpPr>
        <p:spPr>
          <a:xfrm>
            <a:off x="1600200" y="274638"/>
            <a:ext cx="6324600" cy="792162"/>
          </a:xfrm>
          <a:solidFill>
            <a:schemeClr val="bg1">
              <a:lumMod val="85000"/>
            </a:schemeClr>
          </a:solidFill>
        </p:spPr>
        <p:txBody>
          <a:bodyPr/>
          <a:lstStyle/>
          <a:p>
            <a:pPr eaLnBrk="1" hangingPunct="1"/>
            <a:r>
              <a:rPr lang="en-US" sz="3600" b="1" u="sng" dirty="0" smtClean="0"/>
              <a:t>Assignment History (Cont.)</a:t>
            </a:r>
          </a:p>
        </p:txBody>
      </p:sp>
      <p:pic>
        <p:nvPicPr>
          <p:cNvPr id="7" name="Picture 6"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8" name="Slide Number Placeholder 7"/>
          <p:cNvSpPr>
            <a:spLocks noGrp="1"/>
          </p:cNvSpPr>
          <p:nvPr>
            <p:ph type="sldNum" sz="quarter" idx="12"/>
          </p:nvPr>
        </p:nvSpPr>
        <p:spPr>
          <a:xfrm>
            <a:off x="8534400" y="6381750"/>
            <a:ext cx="381000" cy="476250"/>
          </a:xfrm>
        </p:spPr>
        <p:txBody>
          <a:bodyPr/>
          <a:lstStyle/>
          <a:p>
            <a:pPr>
              <a:defRPr/>
            </a:pPr>
            <a:fld id="{57D63962-88D5-496D-81B1-23101913A691}"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sp>
        <p:nvSpPr>
          <p:cNvPr id="51203" name="Rectangle 3"/>
          <p:cNvSpPr>
            <a:spLocks noGrp="1" noChangeArrowheads="1"/>
          </p:cNvSpPr>
          <p:nvPr>
            <p:ph type="body" idx="1"/>
          </p:nvPr>
        </p:nvSpPr>
        <p:spPr>
          <a:xfrm>
            <a:off x="457200" y="1295400"/>
            <a:ext cx="8229600" cy="5257800"/>
          </a:xfrm>
        </p:spPr>
        <p:txBody>
          <a:bodyPr/>
          <a:lstStyle/>
          <a:p>
            <a:pPr eaLnBrk="1" hangingPunct="1">
              <a:lnSpc>
                <a:spcPct val="80000"/>
              </a:lnSpc>
            </a:pPr>
            <a:r>
              <a:rPr lang="en-US" sz="1600" b="1" u="sng" dirty="0" smtClean="0"/>
              <a:t>COMD</a:t>
            </a:r>
            <a:r>
              <a:rPr lang="en-US" sz="1600" b="1" dirty="0" smtClean="0"/>
              <a:t> </a:t>
            </a:r>
            <a:r>
              <a:rPr lang="en-US" sz="1600" b="1" u="sng" dirty="0" smtClean="0"/>
              <a:t>(Command) -</a:t>
            </a:r>
            <a:r>
              <a:rPr lang="en-US" sz="1600" dirty="0" smtClean="0"/>
              <a:t> Major command in which Soldier is assigned (2-letter code). Current list can be found on HRC Meta Helper Code page.</a:t>
            </a:r>
          </a:p>
          <a:p>
            <a:pPr eaLnBrk="1" hangingPunct="1">
              <a:lnSpc>
                <a:spcPct val="80000"/>
              </a:lnSpc>
            </a:pPr>
            <a:r>
              <a:rPr lang="en-US" sz="1600" b="1" u="sng" dirty="0" smtClean="0"/>
              <a:t>DUTY TITLE -</a:t>
            </a:r>
            <a:r>
              <a:rPr lang="en-US" sz="1600" dirty="0" smtClean="0"/>
              <a:t> The title of the position to which the Soldier is assigned as reflected in the authorization document, Modification Table of Organization and Equipment (MTOE), Tables of Distribution and Allowances (TDA), or Joint Tables(s) of Distribution (JTD).  For assignment history, should match the duty title found on the NCOER for SGT and above. Add FWD and two-letter country code in parenthesis after duty title for overseas deployments. (eMILPO Field User Guide, DA Pam 600-8-104, AR 614-200, DA Pam 623-3).</a:t>
            </a:r>
          </a:p>
          <a:p>
            <a:pPr eaLnBrk="1" hangingPunct="1">
              <a:lnSpc>
                <a:spcPct val="80000"/>
              </a:lnSpc>
            </a:pPr>
            <a:r>
              <a:rPr lang="en-US" sz="1600" b="1" u="sng" dirty="0" smtClean="0"/>
              <a:t>DMOS</a:t>
            </a:r>
            <a:r>
              <a:rPr lang="en-US" sz="1600" b="1" dirty="0" smtClean="0"/>
              <a:t> </a:t>
            </a:r>
            <a:r>
              <a:rPr lang="en-US" sz="1600" b="1" u="sng" dirty="0" smtClean="0"/>
              <a:t>(Duty Military Occupational Specialty) -</a:t>
            </a:r>
            <a:r>
              <a:rPr lang="en-US" sz="1600" dirty="0" smtClean="0"/>
              <a:t> The Duty MOS specified in the MTOE, TDA or JTD. For assignment history, should match duty MOS on the NCOER for SGT and above. (eMILPO Field User Guide, AR 614-200, DA PAM 623-3, DA Pam 600-8-104)</a:t>
            </a:r>
          </a:p>
          <a:p>
            <a:pPr eaLnBrk="1" hangingPunct="1">
              <a:lnSpc>
                <a:spcPct val="80000"/>
              </a:lnSpc>
            </a:pPr>
            <a:r>
              <a:rPr lang="en-US" sz="1600" b="1" u="sng" dirty="0" smtClean="0"/>
              <a:t>ASI</a:t>
            </a:r>
            <a:r>
              <a:rPr lang="en-US" sz="1600" b="1" dirty="0" smtClean="0"/>
              <a:t> </a:t>
            </a:r>
            <a:r>
              <a:rPr lang="en-US" sz="1600" b="1" u="sng" dirty="0" smtClean="0"/>
              <a:t>(Additional Skill Identifier) –</a:t>
            </a:r>
            <a:r>
              <a:rPr lang="en-US" sz="1600" dirty="0" smtClean="0"/>
              <a:t> The ASI specified in the MTOE, TDA, or JTD for that duty assignment. For assignment history, should match the ASI (if any) found in the Duty MOSC on the NCOER for SGT and above. (Ref. AR 614-200, DA Pam 600-8-104).</a:t>
            </a:r>
          </a:p>
          <a:p>
            <a:pPr eaLnBrk="1" hangingPunct="1">
              <a:lnSpc>
                <a:spcPct val="80000"/>
              </a:lnSpc>
            </a:pPr>
            <a:r>
              <a:rPr lang="en-US" sz="1600" b="1" u="sng" dirty="0" smtClean="0"/>
              <a:t>LANG</a:t>
            </a:r>
            <a:r>
              <a:rPr lang="en-US" sz="1600" b="1" dirty="0" smtClean="0"/>
              <a:t> </a:t>
            </a:r>
            <a:r>
              <a:rPr lang="en-US" sz="1600" b="1" u="sng" dirty="0" smtClean="0"/>
              <a:t>(Language) -</a:t>
            </a:r>
            <a:r>
              <a:rPr lang="en-US" sz="1600" dirty="0" smtClean="0"/>
              <a:t> Reflects the Language Indicator Code (LIC) contained in the MTOE, TDA or JTD for the duty position (for example, language-based MOS). Should match the Duty LIC (if any) found on the NCOER for SGT and above.  Default is YY (AR 11-6, AR 614-200, eMILPO Field User Guide, DA Pam 600-8-104).</a:t>
            </a:r>
          </a:p>
          <a:p>
            <a:pPr eaLnBrk="1" hangingPunct="1">
              <a:lnSpc>
                <a:spcPct val="80000"/>
              </a:lnSpc>
            </a:pPr>
            <a:endParaRPr lang="en-US" sz="1600" dirty="0" smtClean="0"/>
          </a:p>
        </p:txBody>
      </p:sp>
      <p:sp>
        <p:nvSpPr>
          <p:cNvPr id="6" name="Rectangle 2"/>
          <p:cNvSpPr>
            <a:spLocks noGrp="1" noChangeArrowheads="1"/>
          </p:cNvSpPr>
          <p:nvPr>
            <p:ph type="title"/>
          </p:nvPr>
        </p:nvSpPr>
        <p:spPr>
          <a:xfrm>
            <a:off x="1600200" y="274638"/>
            <a:ext cx="6324600" cy="792162"/>
          </a:xfrm>
          <a:solidFill>
            <a:schemeClr val="bg1">
              <a:lumMod val="85000"/>
            </a:schemeClr>
          </a:solidFill>
        </p:spPr>
        <p:txBody>
          <a:bodyPr/>
          <a:lstStyle/>
          <a:p>
            <a:pPr eaLnBrk="1" hangingPunct="1"/>
            <a:r>
              <a:rPr lang="en-US" sz="3600" b="1" u="sng" dirty="0" smtClean="0"/>
              <a:t>Assignment History (Cont.)</a:t>
            </a:r>
          </a:p>
        </p:txBody>
      </p:sp>
      <p:pic>
        <p:nvPicPr>
          <p:cNvPr id="7" name="Picture 6"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9" name="Slide Number Placeholder 8"/>
          <p:cNvSpPr>
            <a:spLocks noGrp="1"/>
          </p:cNvSpPr>
          <p:nvPr>
            <p:ph type="sldNum" sz="quarter" idx="12"/>
          </p:nvPr>
        </p:nvSpPr>
        <p:spPr>
          <a:xfrm>
            <a:off x="8305800" y="6245225"/>
            <a:ext cx="381000" cy="476250"/>
          </a:xfrm>
        </p:spPr>
        <p:txBody>
          <a:bodyPr/>
          <a:lstStyle/>
          <a:p>
            <a:pPr>
              <a:defRPr/>
            </a:pPr>
            <a:fld id="{57D63962-88D5-496D-81B1-23101913A691}"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0" y="274638"/>
            <a:ext cx="6400800" cy="868362"/>
          </a:xfrm>
          <a:solidFill>
            <a:schemeClr val="bg1">
              <a:lumMod val="85000"/>
            </a:schemeClr>
          </a:solidFill>
        </p:spPr>
        <p:txBody>
          <a:bodyPr>
            <a:normAutofit fontScale="90000"/>
          </a:bodyPr>
          <a:lstStyle/>
          <a:p>
            <a:pPr eaLnBrk="1" hangingPunct="1"/>
            <a:r>
              <a:rPr lang="en-US" b="1" u="sng" dirty="0" smtClean="0"/>
              <a:t>Date of Rank and PMOS</a:t>
            </a:r>
          </a:p>
        </p:txBody>
      </p:sp>
      <p:sp>
        <p:nvSpPr>
          <p:cNvPr id="7171" name="Rectangle 3"/>
          <p:cNvSpPr>
            <a:spLocks noGrp="1" noChangeArrowheads="1"/>
          </p:cNvSpPr>
          <p:nvPr>
            <p:ph type="body" idx="1"/>
          </p:nvPr>
        </p:nvSpPr>
        <p:spPr>
          <a:xfrm>
            <a:off x="457200" y="1600200"/>
            <a:ext cx="8229600" cy="4343400"/>
          </a:xfrm>
        </p:spPr>
        <p:txBody>
          <a:bodyPr/>
          <a:lstStyle/>
          <a:p>
            <a:pPr eaLnBrk="1" hangingPunct="1"/>
            <a:r>
              <a:rPr lang="en-US" sz="2800" dirty="0" smtClean="0"/>
              <a:t>Rank – Three-character abbreviation for the rank the Soldier is currently holding.</a:t>
            </a:r>
          </a:p>
          <a:p>
            <a:pPr eaLnBrk="1" hangingPunct="1"/>
            <a:r>
              <a:rPr lang="en-US" sz="2800" dirty="0" smtClean="0"/>
              <a:t>DOR - Date of rank for the grade in which the Soldier is currently holding on active duty.  (Ref. AR 600-8-19, eMILPO Field User Guide and AR 600-20).</a:t>
            </a:r>
          </a:p>
          <a:p>
            <a:pPr eaLnBrk="1" hangingPunct="1"/>
            <a:r>
              <a:rPr lang="en-US" sz="2800" dirty="0" smtClean="0"/>
              <a:t>Corrections for Sergeant and above DOR cannot be made through eMILPO.  </a:t>
            </a:r>
          </a:p>
          <a:p>
            <a:pPr eaLnBrk="1" hangingPunct="1"/>
            <a:r>
              <a:rPr lang="en-US" sz="2800" dirty="0" smtClean="0"/>
              <a:t>PMOS – duplicated from Section I PMOS block.</a:t>
            </a:r>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382000" y="6245225"/>
            <a:ext cx="304800" cy="476250"/>
          </a:xfrm>
        </p:spPr>
        <p:txBody>
          <a:bodyPr/>
          <a:lstStyle/>
          <a:p>
            <a:pPr>
              <a:defRPr/>
            </a:pPr>
            <a:fld id="{57D63962-88D5-496D-81B1-23101913A691}"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13314" name="Picture 2" descr="C:\Users\Wade.Beckner\Desktop\CLASS\ERB\Section X.JPG"/>
          <p:cNvPicPr>
            <a:picLocks noChangeAspect="1" noChangeArrowheads="1"/>
          </p:cNvPicPr>
          <p:nvPr/>
        </p:nvPicPr>
        <p:blipFill>
          <a:blip r:embed="rId3" cstate="print"/>
          <a:srcRect/>
          <a:stretch>
            <a:fillRect/>
          </a:stretch>
        </p:blipFill>
        <p:spPr bwMode="auto">
          <a:xfrm>
            <a:off x="1219200" y="1143000"/>
            <a:ext cx="6858000" cy="5585114"/>
          </a:xfrm>
          <a:prstGeom prst="rect">
            <a:avLst/>
          </a:prstGeom>
          <a:noFill/>
        </p:spPr>
      </p:pic>
      <p:pic>
        <p:nvPicPr>
          <p:cNvPr id="5" name="Picture 4"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7" name="Rectangle 2"/>
          <p:cNvSpPr>
            <a:spLocks noGrp="1" noChangeArrowheads="1"/>
          </p:cNvSpPr>
          <p:nvPr>
            <p:ph type="title"/>
          </p:nvPr>
        </p:nvSpPr>
        <p:spPr>
          <a:xfrm>
            <a:off x="1447800" y="274638"/>
            <a:ext cx="6477000" cy="792162"/>
          </a:xfrm>
          <a:solidFill>
            <a:schemeClr val="bg1">
              <a:lumMod val="85000"/>
            </a:schemeClr>
          </a:solidFill>
        </p:spPr>
        <p:txBody>
          <a:bodyPr/>
          <a:lstStyle/>
          <a:p>
            <a:pPr eaLnBrk="1" hangingPunct="1"/>
            <a:r>
              <a:rPr lang="en-US" sz="3600" b="1" u="sng" dirty="0" smtClean="0"/>
              <a:t>SECTION X - REMARKS</a:t>
            </a:r>
          </a:p>
        </p:txBody>
      </p:sp>
      <p:sp>
        <p:nvSpPr>
          <p:cNvPr id="6" name="Slide Number Placeholder 5"/>
          <p:cNvSpPr>
            <a:spLocks noGrp="1"/>
          </p:cNvSpPr>
          <p:nvPr>
            <p:ph type="sldNum" sz="quarter" idx="12"/>
          </p:nvPr>
        </p:nvSpPr>
        <p:spPr>
          <a:xfrm>
            <a:off x="8153400" y="6245225"/>
            <a:ext cx="533400" cy="476250"/>
          </a:xfrm>
        </p:spPr>
        <p:txBody>
          <a:bodyPr/>
          <a:lstStyle/>
          <a:p>
            <a:pPr>
              <a:defRPr/>
            </a:pPr>
            <a:fld id="{57D63962-88D5-496D-81B1-23101913A691}"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457200" y="1600200"/>
            <a:ext cx="8229600" cy="4419600"/>
          </a:xfrm>
        </p:spPr>
        <p:txBody>
          <a:bodyPr/>
          <a:lstStyle/>
          <a:p>
            <a:pPr eaLnBrk="1" hangingPunct="1"/>
            <a:r>
              <a:rPr lang="en-US" sz="2000" b="1" u="sng" dirty="0" smtClean="0"/>
              <a:t>HIV YR/MO</a:t>
            </a:r>
            <a:r>
              <a:rPr lang="en-US" sz="2000" dirty="0" smtClean="0"/>
              <a:t> – updated in MEDPROS – </a:t>
            </a:r>
            <a:r>
              <a:rPr lang="en-US" sz="2000" i="1" dirty="0" smtClean="0"/>
              <a:t>cannot be updated through eMILPO.</a:t>
            </a:r>
          </a:p>
          <a:p>
            <a:pPr eaLnBrk="1" hangingPunct="1"/>
            <a:r>
              <a:rPr lang="en-US" sz="2000" b="1" u="sng" dirty="0" smtClean="0"/>
              <a:t>Date Last Photo</a:t>
            </a:r>
            <a:r>
              <a:rPr lang="en-US" sz="2000" dirty="0" smtClean="0"/>
              <a:t> – updated by DAPMIS through photo lab – </a:t>
            </a:r>
            <a:r>
              <a:rPr lang="en-US" sz="2000" i="1" dirty="0" smtClean="0"/>
              <a:t>can not be updated in eMILPO</a:t>
            </a:r>
            <a:r>
              <a:rPr lang="en-US" sz="2000" dirty="0" smtClean="0"/>
              <a:t> (AR 640-30).</a:t>
            </a:r>
          </a:p>
          <a:p>
            <a:pPr eaLnBrk="1" hangingPunct="1"/>
            <a:r>
              <a:rPr lang="en-US" sz="2000" b="1" dirty="0" smtClean="0"/>
              <a:t>NOTE</a:t>
            </a:r>
            <a:r>
              <a:rPr lang="en-US" sz="2000" dirty="0" smtClean="0"/>
              <a:t>: Regimental Affiliation field is no longer updated or tracked on the Record Brief. </a:t>
            </a:r>
          </a:p>
        </p:txBody>
      </p:sp>
      <p:pic>
        <p:nvPicPr>
          <p:cNvPr id="4" name="Picture 3"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sp>
        <p:nvSpPr>
          <p:cNvPr id="6" name="Rectangle 2"/>
          <p:cNvSpPr>
            <a:spLocks noGrp="1" noChangeArrowheads="1"/>
          </p:cNvSpPr>
          <p:nvPr>
            <p:ph type="title"/>
          </p:nvPr>
        </p:nvSpPr>
        <p:spPr>
          <a:xfrm>
            <a:off x="1447800" y="274638"/>
            <a:ext cx="6477000" cy="792162"/>
          </a:xfrm>
          <a:solidFill>
            <a:schemeClr val="bg1">
              <a:lumMod val="85000"/>
            </a:schemeClr>
          </a:solidFill>
        </p:spPr>
        <p:txBody>
          <a:bodyPr/>
          <a:lstStyle/>
          <a:p>
            <a:pPr eaLnBrk="1" hangingPunct="1"/>
            <a:r>
              <a:rPr lang="en-US" sz="3600" b="1" u="sng" dirty="0" smtClean="0"/>
              <a:t>SECTION X - REMARKS</a:t>
            </a:r>
          </a:p>
        </p:txBody>
      </p:sp>
      <p:pic>
        <p:nvPicPr>
          <p:cNvPr id="7" name="Picture 6"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8" name="Slide Number Placeholder 7"/>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457200" y="1295400"/>
            <a:ext cx="8229600" cy="5334000"/>
          </a:xfrm>
        </p:spPr>
        <p:txBody>
          <a:bodyPr/>
          <a:lstStyle/>
          <a:p>
            <a:pPr eaLnBrk="1" hangingPunct="1"/>
            <a:r>
              <a:rPr lang="en-US" sz="1800" b="1" u="sng" dirty="0" smtClean="0"/>
              <a:t>TROOP COMMAND SLATE DATA</a:t>
            </a:r>
            <a:r>
              <a:rPr lang="en-US" sz="1800" dirty="0" smtClean="0"/>
              <a:t> – (ELIGIBLE CSM/SGM). UPDATED BY HRC. </a:t>
            </a:r>
            <a:r>
              <a:rPr lang="en-US" sz="1800" b="1" dirty="0" smtClean="0"/>
              <a:t>NOTE</a:t>
            </a:r>
            <a:r>
              <a:rPr lang="en-US" sz="1800" dirty="0" smtClean="0"/>
              <a:t> – WON’T DISPLAY ON MYERB WITH DA PHOTO.</a:t>
            </a:r>
          </a:p>
          <a:p>
            <a:pPr eaLnBrk="1" hangingPunct="1">
              <a:buNone/>
            </a:pPr>
            <a:endParaRPr lang="en-US" sz="1800" b="1" u="sng" dirty="0" smtClean="0"/>
          </a:p>
          <a:p>
            <a:pPr eaLnBrk="1" hangingPunct="1"/>
            <a:r>
              <a:rPr lang="en-US" sz="1800" b="1" u="sng" dirty="0" smtClean="0"/>
              <a:t>TRCMDS</a:t>
            </a:r>
            <a:r>
              <a:rPr lang="en-US" sz="1800" dirty="0" smtClean="0"/>
              <a:t> – TROOP COMMAND STATUS - THE STATUS OF A SERVICE MEMBER RELATIVE TO THE HEADQUARTERS DEPARTMENT OF THE ARMY (HQDA) CENTRALIZED COMMAND SELECTION PROCESS. NOTE: MEMBER OF CHAIN CMDTR. </a:t>
            </a:r>
          </a:p>
          <a:p>
            <a:pPr eaLnBrk="1" hangingPunct="1"/>
            <a:r>
              <a:rPr lang="en-US" sz="1400" b="1" dirty="0" smtClean="0"/>
              <a:t>1 = INELIGIBLE FOR COMMAND CONSIDERATION, </a:t>
            </a:r>
          </a:p>
          <a:p>
            <a:pPr eaLnBrk="1" hangingPunct="1"/>
            <a:r>
              <a:rPr lang="en-US" sz="1400" b="1" dirty="0" smtClean="0"/>
              <a:t>2 = PRINCIPAL COMMAND DESIGNEE DEFERRED, </a:t>
            </a:r>
          </a:p>
          <a:p>
            <a:pPr eaLnBrk="1" hangingPunct="1"/>
            <a:r>
              <a:rPr lang="en-US" sz="1400" b="1" dirty="0" smtClean="0"/>
              <a:t>3 = PRINCIPAL DESIGNEE, </a:t>
            </a:r>
          </a:p>
          <a:p>
            <a:pPr eaLnBrk="1" hangingPunct="1"/>
            <a:r>
              <a:rPr lang="en-US" sz="1400" b="1" dirty="0" smtClean="0"/>
              <a:t>4 = ALTERNATE DESIGNEE, </a:t>
            </a:r>
          </a:p>
          <a:p>
            <a:pPr eaLnBrk="1" hangingPunct="1"/>
            <a:r>
              <a:rPr lang="en-US" sz="1400" b="1" dirty="0" smtClean="0"/>
              <a:t>5 = DECLINED COMMAND, </a:t>
            </a:r>
          </a:p>
          <a:p>
            <a:pPr eaLnBrk="1" hangingPunct="1"/>
            <a:r>
              <a:rPr lang="en-US" sz="1400" b="1" dirty="0" smtClean="0"/>
              <a:t>6 = CURRENTLY COMMANDING A HQDA COMMAND DESIGNATED UNIT, </a:t>
            </a:r>
          </a:p>
          <a:p>
            <a:pPr eaLnBrk="1" hangingPunct="1"/>
            <a:r>
              <a:rPr lang="en-US" sz="1400" b="1" dirty="0" smtClean="0"/>
              <a:t>7 = PREVIOUSLY COMMANDED A HQDA COMMAND DESIGNATED UNIT, </a:t>
            </a:r>
          </a:p>
          <a:p>
            <a:pPr eaLnBrk="1" hangingPunct="1"/>
            <a:r>
              <a:rPr lang="en-US" sz="1400" b="1" dirty="0" smtClean="0"/>
              <a:t>8 = COMD PRIOR TO IMPLEMENTATION OF HQDA CENTRALIZED COMD SELN, </a:t>
            </a:r>
          </a:p>
          <a:p>
            <a:pPr eaLnBrk="1" hangingPunct="1"/>
            <a:r>
              <a:rPr lang="en-US" sz="1400" b="1" dirty="0" smtClean="0"/>
              <a:t>9 = COMMANDED IN FIELD GRADE TROOP POSITION, </a:t>
            </a:r>
          </a:p>
          <a:p>
            <a:pPr eaLnBrk="1" hangingPunct="1"/>
            <a:r>
              <a:rPr lang="en-US" sz="1400" b="1" dirty="0" smtClean="0"/>
              <a:t>A = DESIGNEE DELAYED HQDA, </a:t>
            </a:r>
          </a:p>
          <a:p>
            <a:pPr eaLnBrk="1" hangingPunct="1"/>
            <a:r>
              <a:rPr lang="en-US" sz="1400" b="1" dirty="0" smtClean="0"/>
              <a:t>B = DECLINED WITH PREJUDICE</a:t>
            </a:r>
            <a:endParaRPr lang="en-US" sz="1400" b="1" u="sng" dirty="0" smtClean="0"/>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sp>
        <p:nvSpPr>
          <p:cNvPr id="6" name="Rectangle 2"/>
          <p:cNvSpPr>
            <a:spLocks noGrp="1" noChangeArrowheads="1"/>
          </p:cNvSpPr>
          <p:nvPr>
            <p:ph type="title"/>
          </p:nvPr>
        </p:nvSpPr>
        <p:spPr>
          <a:xfrm>
            <a:off x="1447800" y="274638"/>
            <a:ext cx="6477000" cy="792162"/>
          </a:xfrm>
          <a:solidFill>
            <a:schemeClr val="bg1">
              <a:lumMod val="85000"/>
            </a:schemeClr>
          </a:solidFill>
        </p:spPr>
        <p:txBody>
          <a:bodyPr/>
          <a:lstStyle/>
          <a:p>
            <a:pPr eaLnBrk="1" hangingPunct="1"/>
            <a:r>
              <a:rPr lang="en-US" sz="3200" b="1" u="sng" dirty="0" smtClean="0"/>
              <a:t>SECTION X – REMARKS CONT.</a:t>
            </a:r>
          </a:p>
        </p:txBody>
      </p:sp>
      <p:pic>
        <p:nvPicPr>
          <p:cNvPr id="7" name="Picture 6"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8" name="Slide Number Placeholder 7"/>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457200" y="1600200"/>
            <a:ext cx="8229600" cy="5029200"/>
          </a:xfrm>
        </p:spPr>
        <p:txBody>
          <a:bodyPr/>
          <a:lstStyle/>
          <a:p>
            <a:pPr eaLnBrk="1" hangingPunct="1"/>
            <a:r>
              <a:rPr lang="en-US" sz="1800" b="1" u="sng" dirty="0" smtClean="0"/>
              <a:t>CPOSCD</a:t>
            </a:r>
            <a:r>
              <a:rPr lang="en-US" sz="1800" dirty="0" smtClean="0"/>
              <a:t> – COMMAND POSITION TYPE CODE - AN ENCODED REPRESENTATION OF MILITARY ORGANIZATIONAL HIERARCHY OR STRUCTURE.  </a:t>
            </a:r>
            <a:r>
              <a:rPr lang="en-US" sz="1800" b="1" dirty="0" smtClean="0"/>
              <a:t>1 = BN, 2 = BDE, 3 = KEY BILLET</a:t>
            </a:r>
          </a:p>
          <a:p>
            <a:pPr eaLnBrk="1" hangingPunct="1"/>
            <a:endParaRPr lang="en-US" sz="1800" b="1" dirty="0" smtClean="0"/>
          </a:p>
          <a:p>
            <a:pPr eaLnBrk="1" hangingPunct="1"/>
            <a:r>
              <a:rPr lang="en-US" sz="1800" b="1" u="sng" dirty="0" smtClean="0"/>
              <a:t>TRCUAD</a:t>
            </a:r>
            <a:r>
              <a:rPr lang="en-US" sz="1800" dirty="0" smtClean="0"/>
              <a:t> - TROOP COMMAND UNIT AUTHORIZATION BASIS - THE ROLE OF A UNIT RELATIVE TO THE UNIQUENESS OF ITS MISSION TO WHICH A SERVICE MEMBER WOULD BE DIRECTED TO COMMAND. NOTE: MEMBER OF CHAIN CMDTR. </a:t>
            </a:r>
            <a:r>
              <a:rPr lang="en-US" sz="1800" b="1" dirty="0" smtClean="0"/>
              <a:t>1 = OPERATIONS, 2 = STRATEGIC SUPPORT, 3 = INSTALLATION, 4 = RECRUITING AND TRAINING, 6 = PRODUCT/PROJECT MANAGER, ARMY ACQUISITION CORPS, 7 = KEY BILLET, 9 = SPECIAL MISSION UNIT</a:t>
            </a:r>
          </a:p>
          <a:p>
            <a:pPr eaLnBrk="1" hangingPunct="1"/>
            <a:endParaRPr lang="en-US" sz="1800" b="1" dirty="0" smtClean="0"/>
          </a:p>
          <a:p>
            <a:pPr eaLnBrk="1" hangingPunct="1"/>
            <a:r>
              <a:rPr lang="en-US" sz="1800" b="1" u="sng" dirty="0" smtClean="0"/>
              <a:t>FYCAL</a:t>
            </a:r>
            <a:r>
              <a:rPr lang="en-US" sz="1800" dirty="0" smtClean="0"/>
              <a:t> - FISCAL YEAR OF COMMAND ASSIGNMENT LIST  - THE FISCAL YEAR OF THE COMMAND LIST ON WHICH AN INDIVIDUAL WAS SELECTED FOR A COMMAND POSITION. NOTE: EDIT IS YYYY </a:t>
            </a:r>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sp>
        <p:nvSpPr>
          <p:cNvPr id="6" name="Rectangle 2"/>
          <p:cNvSpPr>
            <a:spLocks noGrp="1" noChangeArrowheads="1"/>
          </p:cNvSpPr>
          <p:nvPr>
            <p:ph type="title"/>
          </p:nvPr>
        </p:nvSpPr>
        <p:spPr>
          <a:xfrm>
            <a:off x="1447800" y="274638"/>
            <a:ext cx="6477000" cy="792162"/>
          </a:xfrm>
          <a:solidFill>
            <a:schemeClr val="bg1">
              <a:lumMod val="85000"/>
            </a:schemeClr>
          </a:solidFill>
        </p:spPr>
        <p:txBody>
          <a:bodyPr/>
          <a:lstStyle/>
          <a:p>
            <a:pPr eaLnBrk="1" hangingPunct="1"/>
            <a:r>
              <a:rPr lang="en-US" sz="3200" b="1" u="sng" dirty="0" smtClean="0"/>
              <a:t>SECTION X – REMARKS CONT.</a:t>
            </a:r>
          </a:p>
        </p:txBody>
      </p:sp>
      <p:pic>
        <p:nvPicPr>
          <p:cNvPr id="7" name="Picture 6"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8" name="Slide Number Placeholder 7"/>
          <p:cNvSpPr>
            <a:spLocks noGrp="1"/>
          </p:cNvSpPr>
          <p:nvPr>
            <p:ph type="sldNum" sz="quarter" idx="12"/>
          </p:nvPr>
        </p:nvSpPr>
        <p:spPr>
          <a:xfrm>
            <a:off x="8305800" y="6245225"/>
            <a:ext cx="381000" cy="476250"/>
          </a:xfrm>
        </p:spPr>
        <p:txBody>
          <a:bodyPr/>
          <a:lstStyle/>
          <a:p>
            <a:pPr>
              <a:defRPr/>
            </a:pPr>
            <a:fld id="{57D63962-88D5-496D-81B1-23101913A691}"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324600" cy="914400"/>
          </a:xfrm>
          <a:solidFill>
            <a:schemeClr val="bg1">
              <a:lumMod val="85000"/>
            </a:schemeClr>
          </a:solidFill>
        </p:spPr>
        <p:txBody>
          <a:bodyPr>
            <a:normAutofit/>
          </a:bodyPr>
          <a:lstStyle/>
          <a:p>
            <a:r>
              <a:rPr lang="en-US" sz="3200" b="1" u="sng" dirty="0" smtClean="0"/>
              <a:t>References and Publications</a:t>
            </a:r>
            <a:endParaRPr lang="en-US" sz="3200" b="1" u="sng" dirty="0"/>
          </a:p>
        </p:txBody>
      </p:sp>
      <p:sp>
        <p:nvSpPr>
          <p:cNvPr id="3" name="Content Placeholder 2"/>
          <p:cNvSpPr>
            <a:spLocks noGrp="1"/>
          </p:cNvSpPr>
          <p:nvPr>
            <p:ph idx="1"/>
          </p:nvPr>
        </p:nvSpPr>
        <p:spPr>
          <a:xfrm>
            <a:off x="457200" y="1175656"/>
            <a:ext cx="8382000" cy="5453743"/>
          </a:xfrm>
        </p:spPr>
        <p:txBody>
          <a:bodyPr/>
          <a:lstStyle/>
          <a:p>
            <a:endParaRPr lang="en-US" sz="2000" dirty="0" smtClean="0"/>
          </a:p>
          <a:p>
            <a:r>
              <a:rPr lang="en-US" sz="2000" dirty="0" smtClean="0"/>
              <a:t>As deemed necessary, references are noted throughout the slides:</a:t>
            </a:r>
          </a:p>
          <a:p>
            <a:pPr marL="0" indent="0">
              <a:buNone/>
            </a:pPr>
            <a:endParaRPr lang="en-US" sz="2000" dirty="0" smtClean="0"/>
          </a:p>
          <a:p>
            <a:r>
              <a:rPr lang="en-US" sz="2000" u="sng" dirty="0" smtClean="0"/>
              <a:t>AHRS Web Portal </a:t>
            </a:r>
            <a:r>
              <a:rPr lang="en-US" sz="2000" u="sng" dirty="0"/>
              <a:t>Home Page</a:t>
            </a:r>
            <a:r>
              <a:rPr lang="en-US" sz="2000" dirty="0"/>
              <a:t>: </a:t>
            </a:r>
            <a:r>
              <a:rPr lang="en-US" sz="2000" dirty="0">
                <a:hlinkClick r:id="rId3"/>
              </a:rPr>
              <a:t>https://emilpo.ahrs.army.mil</a:t>
            </a:r>
            <a:r>
              <a:rPr lang="en-US" sz="2000" dirty="0" smtClean="0">
                <a:hlinkClick r:id="rId3"/>
              </a:rPr>
              <a:t>/</a:t>
            </a:r>
            <a:endParaRPr lang="en-US" sz="2000" dirty="0" smtClean="0"/>
          </a:p>
          <a:p>
            <a:pPr marL="0" indent="0">
              <a:buNone/>
            </a:pPr>
            <a:r>
              <a:rPr lang="en-US" sz="2000" dirty="0"/>
              <a:t> </a:t>
            </a:r>
            <a:r>
              <a:rPr lang="en-US" sz="2000" dirty="0" smtClean="0"/>
              <a:t>    (includes links to Field User’s Guide, FAQs, release notes, etc.)</a:t>
            </a:r>
          </a:p>
          <a:p>
            <a:r>
              <a:rPr lang="en-US" sz="2000" u="sng" dirty="0" smtClean="0"/>
              <a:t>MILPER Messages, ALARACTs:</a:t>
            </a:r>
            <a:r>
              <a:rPr lang="en-US" sz="2000" dirty="0" smtClean="0"/>
              <a:t>     </a:t>
            </a:r>
            <a:r>
              <a:rPr lang="en-US" sz="2000" dirty="0" smtClean="0">
                <a:hlinkClick r:id="rId4"/>
              </a:rPr>
              <a:t>http</a:t>
            </a:r>
            <a:r>
              <a:rPr lang="en-US" sz="2000" dirty="0">
                <a:hlinkClick r:id="rId4"/>
              </a:rPr>
              <a:t>://hrc.army.mil/</a:t>
            </a:r>
            <a:endParaRPr lang="en-US" sz="2000" dirty="0"/>
          </a:p>
          <a:p>
            <a:r>
              <a:rPr lang="en-US" sz="2000" u="sng" dirty="0" smtClean="0"/>
              <a:t>HRC </a:t>
            </a:r>
            <a:r>
              <a:rPr lang="en-US" sz="2000" u="sng" dirty="0"/>
              <a:t>Meta Data Helper (Codes)</a:t>
            </a:r>
            <a:r>
              <a:rPr lang="en-US" sz="2000" dirty="0"/>
              <a:t> </a:t>
            </a:r>
            <a:r>
              <a:rPr lang="en-US" sz="2000" dirty="0">
                <a:hlinkClick r:id="rId5"/>
              </a:rPr>
              <a:t>https://hrcmetahelper.hrc.army.mil</a:t>
            </a:r>
            <a:r>
              <a:rPr lang="en-US" sz="2000" dirty="0" smtClean="0">
                <a:hlinkClick r:id="rId5"/>
              </a:rPr>
              <a:t>/</a:t>
            </a:r>
            <a:endParaRPr lang="en-US" sz="2000" dirty="0" smtClean="0"/>
          </a:p>
          <a:p>
            <a:r>
              <a:rPr lang="en-US" sz="2000" u="sng" dirty="0" smtClean="0"/>
              <a:t>Army Regulations/Pamphlets, DA Memos</a:t>
            </a:r>
            <a:r>
              <a:rPr lang="en-US" sz="2000" dirty="0" smtClean="0"/>
              <a:t>:  </a:t>
            </a:r>
            <a:r>
              <a:rPr lang="en-US" sz="2000" dirty="0" smtClean="0">
                <a:hlinkClick r:id="rId6"/>
              </a:rPr>
              <a:t>http://www.apd.army.mil</a:t>
            </a:r>
            <a:endParaRPr lang="en-US" sz="2000" dirty="0" smtClean="0"/>
          </a:p>
          <a:p>
            <a:r>
              <a:rPr lang="en-US" sz="2000" u="sng" dirty="0" smtClean="0"/>
              <a:t>Army </a:t>
            </a:r>
            <a:r>
              <a:rPr lang="en-US" sz="2000" u="sng" dirty="0"/>
              <a:t>G-1</a:t>
            </a:r>
            <a:r>
              <a:rPr lang="en-US" sz="2000" dirty="0"/>
              <a:t>: </a:t>
            </a:r>
            <a:r>
              <a:rPr lang="en-US" sz="2000" dirty="0">
                <a:hlinkClick r:id="rId7"/>
              </a:rPr>
              <a:t>http://www.armyg1.army.mil</a:t>
            </a:r>
            <a:r>
              <a:rPr lang="en-US" sz="2000" dirty="0" smtClean="0">
                <a:hlinkClick r:id="rId7"/>
              </a:rPr>
              <a:t>/</a:t>
            </a:r>
            <a:endParaRPr lang="en-US" sz="2000" dirty="0" smtClean="0"/>
          </a:p>
          <a:p>
            <a:r>
              <a:rPr lang="en-US" sz="2000" u="sng" dirty="0"/>
              <a:t>S1NET</a:t>
            </a:r>
            <a:r>
              <a:rPr lang="en-US" sz="2000" dirty="0"/>
              <a:t>: </a:t>
            </a:r>
            <a:r>
              <a:rPr lang="en-US" sz="2000" dirty="0">
                <a:hlinkClick r:id="rId8"/>
              </a:rPr>
              <a:t>https://</a:t>
            </a:r>
            <a:r>
              <a:rPr lang="en-US" sz="2000" dirty="0" smtClean="0">
                <a:hlinkClick r:id="rId8"/>
              </a:rPr>
              <a:t>www.milsuite.mil/book/community/spaces/apf/s1net</a:t>
            </a:r>
            <a:endParaRPr lang="en-US" sz="2000" dirty="0" smtClean="0"/>
          </a:p>
          <a:p>
            <a:r>
              <a:rPr lang="en-US" sz="2000" u="sng" dirty="0" smtClean="0"/>
              <a:t>DA PAM 611-21 </a:t>
            </a:r>
            <a:r>
              <a:rPr lang="en-US" sz="2000" u="sng" dirty="0" err="1" smtClean="0"/>
              <a:t>Smartbook</a:t>
            </a:r>
            <a:r>
              <a:rPr lang="en-US" sz="2000" dirty="0"/>
              <a:t>: </a:t>
            </a:r>
            <a:r>
              <a:rPr lang="en-US" sz="2000" dirty="0">
                <a:hlinkClick r:id="rId9"/>
              </a:rPr>
              <a:t>https://</a:t>
            </a:r>
            <a:r>
              <a:rPr lang="en-US" sz="2000" dirty="0" smtClean="0">
                <a:hlinkClick r:id="rId9"/>
              </a:rPr>
              <a:t>www.milsuite.mil/book/groups/smartbookdapam611-21</a:t>
            </a:r>
            <a:endParaRPr lang="en-US" sz="2000" dirty="0" smtClean="0"/>
          </a:p>
          <a:p>
            <a:r>
              <a:rPr lang="en-US" sz="2000" u="sng" dirty="0"/>
              <a:t>IPPS-A</a:t>
            </a:r>
            <a:r>
              <a:rPr lang="en-US" sz="2000" dirty="0"/>
              <a:t>:  </a:t>
            </a:r>
            <a:r>
              <a:rPr lang="en-US" sz="2000" dirty="0">
                <a:hlinkClick r:id="rId10"/>
              </a:rPr>
              <a:t>https://www.ipps-a.army.mil</a:t>
            </a:r>
            <a:r>
              <a:rPr lang="en-US" sz="2000" dirty="0" smtClean="0">
                <a:hlinkClick r:id="rId10"/>
              </a:rPr>
              <a:t>/</a:t>
            </a:r>
            <a:endParaRPr lang="en-US" sz="2000" dirty="0" smtClean="0"/>
          </a:p>
          <a:p>
            <a:pPr marL="0" indent="0">
              <a:buNone/>
            </a:pPr>
            <a:endParaRPr lang="en-US" sz="2000" dirty="0" smtClean="0"/>
          </a:p>
          <a:p>
            <a:pPr marL="0" indent="0">
              <a:buNone/>
            </a:pPr>
            <a:endParaRPr lang="en-US" sz="2000" dirty="0" smtClean="0"/>
          </a:p>
          <a:p>
            <a:endParaRPr lang="en-US" sz="2400" dirty="0" smtClean="0"/>
          </a:p>
          <a:p>
            <a:pPr marL="0" indent="0">
              <a:buNone/>
            </a:pPr>
            <a:endParaRPr lang="en-US" sz="2400" dirty="0" smtClean="0"/>
          </a:p>
          <a:p>
            <a:pPr>
              <a:buNone/>
            </a:pPr>
            <a:endParaRPr lang="en-US" dirty="0"/>
          </a:p>
        </p:txBody>
      </p:sp>
      <p:pic>
        <p:nvPicPr>
          <p:cNvPr id="4" name="Picture 3" descr="u_s_army_adjutant_general_corps_branch_insignia_postcard-p239110252362421420td81_152.jpg"/>
          <p:cNvPicPr>
            <a:picLocks noChangeAspect="1"/>
          </p:cNvPicPr>
          <p:nvPr/>
        </p:nvPicPr>
        <p:blipFill>
          <a:blip r:embed="rId11"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12"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0" y="274638"/>
            <a:ext cx="6400800" cy="868362"/>
          </a:xfrm>
          <a:solidFill>
            <a:schemeClr val="bg1">
              <a:lumMod val="85000"/>
            </a:schemeClr>
          </a:solidFill>
        </p:spPr>
        <p:txBody>
          <a:bodyPr/>
          <a:lstStyle/>
          <a:p>
            <a:pPr eaLnBrk="1" hangingPunct="1"/>
            <a:r>
              <a:rPr lang="en-US" b="1" u="sng" dirty="0" smtClean="0"/>
              <a:t>CAVEAT</a:t>
            </a:r>
          </a:p>
        </p:txBody>
      </p:sp>
      <p:sp>
        <p:nvSpPr>
          <p:cNvPr id="54275" name="Rectangle 3"/>
          <p:cNvSpPr>
            <a:spLocks noGrp="1" noChangeArrowheads="1"/>
          </p:cNvSpPr>
          <p:nvPr>
            <p:ph type="body" idx="1"/>
          </p:nvPr>
        </p:nvSpPr>
        <p:spPr/>
        <p:txBody>
          <a:bodyPr/>
          <a:lstStyle/>
          <a:p>
            <a:pPr eaLnBrk="1" hangingPunct="1"/>
            <a:r>
              <a:rPr lang="en-US" sz="3600" dirty="0" smtClean="0"/>
              <a:t>Always refer to the most recent information by routinely checking the MILPER messages, ALARACTs, Regulations listed on Army Publications Division website, and official information published on the Army G1, HRC and S1NET websites. </a:t>
            </a:r>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Wade.Beckner\AppData\Local\Microsoft\Windows\Temporary Internet Files\Content.IE5\TJ5KQRNP\MC900371076[1].wmf"/>
          <p:cNvPicPr>
            <a:picLocks noChangeAspect="1" noChangeArrowheads="1"/>
          </p:cNvPicPr>
          <p:nvPr/>
        </p:nvPicPr>
        <p:blipFill>
          <a:blip r:embed="rId3" cstate="print"/>
          <a:srcRect/>
          <a:stretch>
            <a:fillRect/>
          </a:stretch>
        </p:blipFill>
        <p:spPr bwMode="auto">
          <a:xfrm>
            <a:off x="3477986" y="1119622"/>
            <a:ext cx="1295400" cy="1723155"/>
          </a:xfrm>
          <a:prstGeom prst="rect">
            <a:avLst/>
          </a:prstGeom>
          <a:noFill/>
        </p:spPr>
      </p:pic>
      <p:sp>
        <p:nvSpPr>
          <p:cNvPr id="56323" name="Rectangle 3"/>
          <p:cNvSpPr>
            <a:spLocks noGrp="1" noChangeArrowheads="1"/>
          </p:cNvSpPr>
          <p:nvPr>
            <p:ph type="body" idx="1"/>
          </p:nvPr>
        </p:nvSpPr>
        <p:spPr>
          <a:xfrm>
            <a:off x="457200" y="2133600"/>
            <a:ext cx="8229600" cy="4292600"/>
          </a:xfrm>
        </p:spPr>
        <p:txBody>
          <a:bodyPr/>
          <a:lstStyle/>
          <a:p>
            <a:pPr eaLnBrk="1" hangingPunct="1">
              <a:buFontTx/>
              <a:buNone/>
            </a:pPr>
            <a:endParaRPr lang="en-US" dirty="0" smtClean="0"/>
          </a:p>
          <a:p>
            <a:pPr eaLnBrk="1" hangingPunct="1">
              <a:buFontTx/>
              <a:buNone/>
            </a:pPr>
            <a:r>
              <a:rPr lang="en-US" dirty="0" smtClean="0"/>
              <a:t>Please submit questions using the S1Net Portal sub-topic: eMILPO, </a:t>
            </a:r>
            <a:r>
              <a:rPr lang="en-US" dirty="0" err="1" smtClean="0"/>
              <a:t>Datastore</a:t>
            </a:r>
            <a:r>
              <a:rPr lang="en-US" dirty="0" smtClean="0"/>
              <a:t> and </a:t>
            </a:r>
            <a:r>
              <a:rPr lang="en-US" dirty="0"/>
              <a:t>ERB/ORB updates: </a:t>
            </a:r>
            <a:r>
              <a:rPr lang="en-US" dirty="0">
                <a:hlinkClick r:id="rId4"/>
              </a:rPr>
              <a:t>https://www.milsuite.mil/book/community/spaces/apf/s1net/emilpo__</a:t>
            </a:r>
            <a:r>
              <a:rPr lang="en-US" dirty="0" smtClean="0">
                <a:hlinkClick r:id="rId4"/>
              </a:rPr>
              <a:t>datastore_and_erb_orb_updates</a:t>
            </a:r>
            <a:endParaRPr lang="en-US" dirty="0" smtClean="0"/>
          </a:p>
          <a:p>
            <a:pPr eaLnBrk="1" hangingPunct="1">
              <a:buFontTx/>
              <a:buNone/>
            </a:pPr>
            <a:endParaRPr lang="en-US" dirty="0" smtClean="0"/>
          </a:p>
        </p:txBody>
      </p:sp>
      <p:pic>
        <p:nvPicPr>
          <p:cNvPr id="4" name="Picture 3" descr="u_s_army_adjutant_general_corps_branch_insignia_postcard-p239110252362421420td81_152.jpg"/>
          <p:cNvPicPr>
            <a:picLocks noChangeAspect="1"/>
          </p:cNvPicPr>
          <p:nvPr/>
        </p:nvPicPr>
        <p:blipFill>
          <a:blip r:embed="rId5"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6"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229600" y="6245225"/>
            <a:ext cx="457200" cy="476250"/>
          </a:xfrm>
        </p:spPr>
        <p:txBody>
          <a:bodyPr/>
          <a:lstStyle/>
          <a:p>
            <a:pPr>
              <a:defRPr/>
            </a:pPr>
            <a:fld id="{57D63962-88D5-496D-81B1-23101913A691}" type="slidenum">
              <a:rPr lang="en-US" smtClean="0"/>
              <a:pPr>
                <a:defRPr/>
              </a:pPr>
              <a:t>56</a:t>
            </a:fld>
            <a:endParaRPr lang="en-US" dirty="0"/>
          </a:p>
        </p:txBody>
      </p:sp>
      <p:sp>
        <p:nvSpPr>
          <p:cNvPr id="7" name="Rectangle 2"/>
          <p:cNvSpPr txBox="1">
            <a:spLocks noChangeArrowheads="1"/>
          </p:cNvSpPr>
          <p:nvPr/>
        </p:nvSpPr>
        <p:spPr bwMode="auto">
          <a:xfrm>
            <a:off x="1600200" y="228600"/>
            <a:ext cx="6324600" cy="914400"/>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mj-lt"/>
                <a:ea typeface="+mj-ea"/>
                <a:cs typeface="+mj-cs"/>
              </a:rPr>
              <a:t>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sp>
        <p:nvSpPr>
          <p:cNvPr id="5122" name="Rectangle 2"/>
          <p:cNvSpPr>
            <a:spLocks noGrp="1" noChangeArrowheads="1"/>
          </p:cNvSpPr>
          <p:nvPr>
            <p:ph type="title"/>
          </p:nvPr>
        </p:nvSpPr>
        <p:spPr>
          <a:xfrm>
            <a:off x="1447800" y="274638"/>
            <a:ext cx="6477000" cy="792162"/>
          </a:xfrm>
          <a:solidFill>
            <a:schemeClr val="bg1">
              <a:lumMod val="85000"/>
            </a:schemeClr>
          </a:solidFill>
        </p:spPr>
        <p:txBody>
          <a:bodyPr/>
          <a:lstStyle/>
          <a:p>
            <a:pPr eaLnBrk="1" hangingPunct="1"/>
            <a:r>
              <a:rPr lang="en-US" b="1" u="sng" dirty="0" smtClean="0"/>
              <a:t>Name</a:t>
            </a:r>
          </a:p>
        </p:txBody>
      </p:sp>
      <p:sp>
        <p:nvSpPr>
          <p:cNvPr id="5123" name="Rectangle 3"/>
          <p:cNvSpPr>
            <a:spLocks noGrp="1" noChangeArrowheads="1"/>
          </p:cNvSpPr>
          <p:nvPr>
            <p:ph type="body" idx="1"/>
          </p:nvPr>
        </p:nvSpPr>
        <p:spPr>
          <a:xfrm>
            <a:off x="228600" y="1143000"/>
            <a:ext cx="8686800" cy="5486400"/>
          </a:xfrm>
        </p:spPr>
        <p:txBody>
          <a:bodyPr/>
          <a:lstStyle/>
          <a:p>
            <a:pPr eaLnBrk="1" hangingPunct="1">
              <a:lnSpc>
                <a:spcPct val="80000"/>
              </a:lnSpc>
            </a:pPr>
            <a:r>
              <a:rPr lang="en-US" sz="2200" dirty="0" smtClean="0"/>
              <a:t>Includes last name (surname), full first name, full middle name or middle initial (if no middle name, leave blank), and suffix designations such as "JR," "SR," "II" (2nd), or III (3rd) following the middle name or initial.  (Ref. </a:t>
            </a:r>
            <a:r>
              <a:rPr lang="en-US" sz="2200" dirty="0" err="1" smtClean="0"/>
              <a:t>Emilpo</a:t>
            </a:r>
            <a:r>
              <a:rPr lang="en-US" sz="2200" dirty="0" smtClean="0"/>
              <a:t> Field User Guide, DA Pam 600-8-104). Combination last names can be entered with or without a space (can not use a hyphen or dash).</a:t>
            </a:r>
          </a:p>
          <a:p>
            <a:pPr eaLnBrk="1" hangingPunct="1">
              <a:lnSpc>
                <a:spcPct val="80000"/>
              </a:lnSpc>
            </a:pPr>
            <a:r>
              <a:rPr lang="en-US" sz="2200" dirty="0" smtClean="0"/>
              <a:t>Max number of characters allowed is 27.</a:t>
            </a:r>
          </a:p>
          <a:p>
            <a:pPr eaLnBrk="1" hangingPunct="1">
              <a:lnSpc>
                <a:spcPct val="80000"/>
              </a:lnSpc>
            </a:pPr>
            <a:r>
              <a:rPr lang="en-US" sz="2200" dirty="0" smtClean="0"/>
              <a:t>Transaction updates are input at MPD/BCT/S1 level with DA Form 4187 signed by the immediate Commander approving the  name change. Source documents include SSA Card/printout reflecting new name, birth certificate, DD Form 4, marriage certificate, divorce decree, Citizenship certificate, etc. Changes will be made in eMILPO at the same time casualty documents are updated, and then the Soldier is directed to report to DEERS for a new ID card. </a:t>
            </a:r>
          </a:p>
          <a:p>
            <a:pPr eaLnBrk="1" hangingPunct="1">
              <a:lnSpc>
                <a:spcPct val="80000"/>
              </a:lnSpc>
            </a:pPr>
            <a:r>
              <a:rPr lang="en-US" sz="2200" dirty="0" smtClean="0"/>
              <a:t>Send iPERMS a copy of approved DA Form 4187 for name change. A copy also needs to be sent to Fort Meade, MD (CCF). (Reference </a:t>
            </a:r>
            <a:r>
              <a:rPr lang="en-US" sz="2200" dirty="0" err="1" smtClean="0"/>
              <a:t>Emilpo</a:t>
            </a:r>
            <a:r>
              <a:rPr lang="en-US" sz="2200" dirty="0" smtClean="0"/>
              <a:t> Field User Guide, DA Pam 600-8-104).</a:t>
            </a:r>
            <a:r>
              <a:rPr lang="en-US" sz="1800" dirty="0" smtClean="0"/>
              <a:t>  </a:t>
            </a:r>
          </a:p>
          <a:p>
            <a:pPr eaLnBrk="1" hangingPunct="1">
              <a:lnSpc>
                <a:spcPct val="80000"/>
              </a:lnSpc>
            </a:pPr>
            <a:endParaRPr lang="en-US" sz="1800" dirty="0" smtClean="0"/>
          </a:p>
        </p:txBody>
      </p:sp>
      <p:pic>
        <p:nvPicPr>
          <p:cNvPr id="5" name="Picture 4"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382000" y="6245225"/>
            <a:ext cx="304800" cy="476250"/>
          </a:xfrm>
        </p:spPr>
        <p:txBody>
          <a:bodyPr/>
          <a:lstStyle/>
          <a:p>
            <a:pPr>
              <a:defRPr/>
            </a:pPr>
            <a:fld id="{57D63962-88D5-496D-81B1-23101913A691}"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0" y="274638"/>
            <a:ext cx="6400800" cy="792162"/>
          </a:xfrm>
          <a:solidFill>
            <a:schemeClr val="bg1">
              <a:lumMod val="85000"/>
            </a:schemeClr>
          </a:solidFill>
        </p:spPr>
        <p:txBody>
          <a:bodyPr/>
          <a:lstStyle/>
          <a:p>
            <a:pPr eaLnBrk="1" hangingPunct="1"/>
            <a:r>
              <a:rPr lang="en-US" b="1" u="sng" dirty="0" smtClean="0"/>
              <a:t>SSN and Component</a:t>
            </a:r>
          </a:p>
        </p:txBody>
      </p:sp>
      <p:sp>
        <p:nvSpPr>
          <p:cNvPr id="9219" name="Rectangle 3"/>
          <p:cNvSpPr>
            <a:spLocks noGrp="1" noChangeArrowheads="1"/>
          </p:cNvSpPr>
          <p:nvPr>
            <p:ph type="body" idx="1"/>
          </p:nvPr>
        </p:nvSpPr>
        <p:spPr>
          <a:xfrm>
            <a:off x="381000" y="1219200"/>
            <a:ext cx="8458200" cy="5257800"/>
          </a:xfrm>
        </p:spPr>
        <p:txBody>
          <a:bodyPr/>
          <a:lstStyle/>
          <a:p>
            <a:pPr eaLnBrk="1" hangingPunct="1">
              <a:lnSpc>
                <a:spcPct val="90000"/>
              </a:lnSpc>
            </a:pPr>
            <a:r>
              <a:rPr lang="en-US" sz="2800" b="1" u="sng" dirty="0" smtClean="0"/>
              <a:t>SSN</a:t>
            </a:r>
            <a:r>
              <a:rPr lang="en-US" sz="2800" dirty="0" smtClean="0"/>
              <a:t>. Social Security Number. Will only show last 4 digits when printed.</a:t>
            </a:r>
          </a:p>
          <a:p>
            <a:pPr eaLnBrk="1" hangingPunct="1">
              <a:lnSpc>
                <a:spcPct val="90000"/>
              </a:lnSpc>
            </a:pPr>
            <a:r>
              <a:rPr lang="en-US" sz="2800" dirty="0" smtClean="0"/>
              <a:t>SSN may be changed or updated at MPD/BCT S1 level with supporting documents.  Source documents include approved DA Form 4187 and social security card or SSA printout. (Ref. eMILPO Field User Guide, DA Pam 600-8-104). </a:t>
            </a:r>
          </a:p>
          <a:p>
            <a:pPr eaLnBrk="1" hangingPunct="1">
              <a:lnSpc>
                <a:spcPct val="90000"/>
              </a:lnSpc>
              <a:buFont typeface="Symbol" pitchFamily="18" charset="2"/>
              <a:buChar char=""/>
            </a:pPr>
            <a:r>
              <a:rPr lang="en-US" sz="2800" b="1" u="sng" dirty="0" smtClean="0"/>
              <a:t>Component</a:t>
            </a:r>
            <a:r>
              <a:rPr lang="en-US" sz="2800" dirty="0" smtClean="0"/>
              <a:t>, (i.e. Regular, Reserve, National Guard). Can not be changed or updated in eMILPO.  If incorrect, have S1 request PAS Chief submit a trouble ticket through to AHRS eMILPO Help Desk with a copy of enlistment contract.</a:t>
            </a:r>
          </a:p>
          <a:p>
            <a:pPr eaLnBrk="1" hangingPunct="1">
              <a:lnSpc>
                <a:spcPct val="90000"/>
              </a:lnSpc>
            </a:pPr>
            <a:endParaRPr lang="en-US" sz="2800" dirty="0" smtClean="0"/>
          </a:p>
        </p:txBody>
      </p:sp>
      <p:pic>
        <p:nvPicPr>
          <p:cNvPr id="4" name="Picture 3" descr="u_s_army_adjutant_general_corps_branch_insignia_postcard-p239110252362421420td81_152.jpg"/>
          <p:cNvPicPr>
            <a:picLocks noChangeAspect="1"/>
          </p:cNvPicPr>
          <p:nvPr/>
        </p:nvPicPr>
        <p:blipFill>
          <a:blip r:embed="rId3" cstate="print"/>
          <a:stretch>
            <a:fillRect/>
          </a:stretch>
        </p:blipFill>
        <p:spPr>
          <a:xfrm>
            <a:off x="0" y="0"/>
            <a:ext cx="1447800" cy="1295400"/>
          </a:xfrm>
          <a:prstGeom prst="rect">
            <a:avLst/>
          </a:prstGeom>
        </p:spPr>
      </p:pic>
      <p:pic>
        <p:nvPicPr>
          <p:cNvPr id="5" name="Picture 4" descr="TAGD_Crest.gif"/>
          <p:cNvPicPr>
            <a:picLocks noChangeAspect="1"/>
          </p:cNvPicPr>
          <p:nvPr/>
        </p:nvPicPr>
        <p:blipFill>
          <a:blip r:embed="rId4" cstate="print"/>
          <a:stretch>
            <a:fillRect/>
          </a:stretch>
        </p:blipFill>
        <p:spPr>
          <a:xfrm>
            <a:off x="8001000" y="228600"/>
            <a:ext cx="942975" cy="885825"/>
          </a:xfrm>
          <a:prstGeom prst="rect">
            <a:avLst/>
          </a:prstGeom>
        </p:spPr>
      </p:pic>
      <p:sp>
        <p:nvSpPr>
          <p:cNvPr id="6" name="Slide Number Placeholder 5"/>
          <p:cNvSpPr>
            <a:spLocks noGrp="1"/>
          </p:cNvSpPr>
          <p:nvPr>
            <p:ph type="sldNum" sz="quarter" idx="12"/>
          </p:nvPr>
        </p:nvSpPr>
        <p:spPr>
          <a:xfrm>
            <a:off x="8305800" y="6245225"/>
            <a:ext cx="381000" cy="476250"/>
          </a:xfrm>
        </p:spPr>
        <p:txBody>
          <a:bodyPr/>
          <a:lstStyle/>
          <a:p>
            <a:pPr>
              <a:defRPr/>
            </a:pPr>
            <a:fld id="{57D63962-88D5-496D-81B1-23101913A691}"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477000" cy="792162"/>
          </a:xfrm>
          <a:solidFill>
            <a:schemeClr val="bg1">
              <a:lumMod val="85000"/>
            </a:schemeClr>
          </a:solidFill>
        </p:spPr>
        <p:txBody>
          <a:bodyPr/>
          <a:lstStyle/>
          <a:p>
            <a:r>
              <a:rPr lang="en-US" sz="2800" b="1" u="sng" dirty="0" smtClean="0"/>
              <a:t>Section I – Assignment Information</a:t>
            </a:r>
            <a:endParaRPr lang="en-US" sz="2800" b="1" u="sng" dirty="0"/>
          </a:p>
        </p:txBody>
      </p:sp>
      <p:pic>
        <p:nvPicPr>
          <p:cNvPr id="5" name="Picture 4"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6" name="Picture 5" descr="TAGD_Crest.gif"/>
          <p:cNvPicPr>
            <a:picLocks noChangeAspect="1"/>
          </p:cNvPicPr>
          <p:nvPr/>
        </p:nvPicPr>
        <p:blipFill>
          <a:blip r:embed="rId3" cstate="print"/>
          <a:stretch>
            <a:fillRect/>
          </a:stretch>
        </p:blipFill>
        <p:spPr>
          <a:xfrm>
            <a:off x="8001000" y="228600"/>
            <a:ext cx="942975" cy="885825"/>
          </a:xfrm>
          <a:prstGeom prst="rect">
            <a:avLst/>
          </a:prstGeom>
        </p:spPr>
      </p:pic>
      <p:sp>
        <p:nvSpPr>
          <p:cNvPr id="7" name="Slide Number Placeholder 6"/>
          <p:cNvSpPr>
            <a:spLocks noGrp="1"/>
          </p:cNvSpPr>
          <p:nvPr>
            <p:ph type="sldNum" sz="quarter" idx="12"/>
          </p:nvPr>
        </p:nvSpPr>
        <p:spPr>
          <a:xfrm>
            <a:off x="8382000" y="6245225"/>
            <a:ext cx="304800" cy="476250"/>
          </a:xfrm>
        </p:spPr>
        <p:txBody>
          <a:bodyPr/>
          <a:lstStyle/>
          <a:p>
            <a:pPr>
              <a:defRPr/>
            </a:pPr>
            <a:fld id="{57D63962-88D5-496D-81B1-23101913A691}" type="slidenum">
              <a:rPr lang="en-US" smtClean="0"/>
              <a:pPr>
                <a:defRPr/>
              </a:pPr>
              <a:t>8</a:t>
            </a:fld>
            <a:endParaRPr lang="en-US" dirty="0"/>
          </a:p>
        </p:txBody>
      </p:sp>
      <p:pic>
        <p:nvPicPr>
          <p:cNvPr id="2050" name="Picture 2" descr="C:\Users\Wade.Beckner\Desktop\CLASS\ERB\SECT1.JPG"/>
          <p:cNvPicPr>
            <a:picLocks noChangeAspect="1" noChangeArrowheads="1"/>
          </p:cNvPicPr>
          <p:nvPr/>
        </p:nvPicPr>
        <p:blipFill>
          <a:blip r:embed="rId4" cstate="print"/>
          <a:srcRect/>
          <a:stretch>
            <a:fillRect/>
          </a:stretch>
        </p:blipFill>
        <p:spPr bwMode="auto">
          <a:xfrm>
            <a:off x="2743200" y="1143000"/>
            <a:ext cx="3505200" cy="553579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477000" cy="990600"/>
          </a:xfrm>
          <a:solidFill>
            <a:schemeClr val="bg1">
              <a:lumMod val="85000"/>
            </a:schemeClr>
          </a:solidFill>
        </p:spPr>
        <p:txBody>
          <a:bodyPr>
            <a:noAutofit/>
          </a:bodyPr>
          <a:lstStyle/>
          <a:p>
            <a:r>
              <a:rPr lang="en-US" sz="3600" b="1" u="sng" dirty="0" smtClean="0"/>
              <a:t>OS/Deployment Combat Duty</a:t>
            </a:r>
            <a:endParaRPr lang="en-US" sz="3600" b="1" u="sng" dirty="0"/>
          </a:p>
        </p:txBody>
      </p:sp>
      <p:pic>
        <p:nvPicPr>
          <p:cNvPr id="4" name="Picture 3" descr="u_s_army_adjutant_general_corps_branch_insignia_postcard-p239110252362421420td81_152.jpg"/>
          <p:cNvPicPr>
            <a:picLocks noChangeAspect="1"/>
          </p:cNvPicPr>
          <p:nvPr/>
        </p:nvPicPr>
        <p:blipFill>
          <a:blip r:embed="rId2" cstate="print"/>
          <a:stretch>
            <a:fillRect/>
          </a:stretch>
        </p:blipFill>
        <p:spPr>
          <a:xfrm>
            <a:off x="0" y="0"/>
            <a:ext cx="1447800" cy="1295400"/>
          </a:xfrm>
          <a:prstGeom prst="rect">
            <a:avLst/>
          </a:prstGeom>
        </p:spPr>
      </p:pic>
      <p:pic>
        <p:nvPicPr>
          <p:cNvPr id="7" name="Picture 6" descr="TAGD_Crest.gif"/>
          <p:cNvPicPr>
            <a:picLocks noChangeAspect="1"/>
          </p:cNvPicPr>
          <p:nvPr/>
        </p:nvPicPr>
        <p:blipFill>
          <a:blip r:embed="rId3" cstate="print"/>
          <a:stretch>
            <a:fillRect/>
          </a:stretch>
        </p:blipFill>
        <p:spPr>
          <a:xfrm>
            <a:off x="8001000" y="228600"/>
            <a:ext cx="942975" cy="885825"/>
          </a:xfrm>
          <a:prstGeom prst="rect">
            <a:avLst/>
          </a:prstGeom>
        </p:spPr>
      </p:pic>
      <p:pic>
        <p:nvPicPr>
          <p:cNvPr id="2052" name="Picture 4" descr="C:\Users\Wade.Beckner\Desktop\CLASS\ERB\OS_Data.JPG"/>
          <p:cNvPicPr>
            <a:picLocks noChangeAspect="1" noChangeArrowheads="1"/>
          </p:cNvPicPr>
          <p:nvPr/>
        </p:nvPicPr>
        <p:blipFill>
          <a:blip r:embed="rId4" cstate="print"/>
          <a:srcRect/>
          <a:stretch>
            <a:fillRect/>
          </a:stretch>
        </p:blipFill>
        <p:spPr bwMode="auto">
          <a:xfrm>
            <a:off x="685800" y="1676400"/>
            <a:ext cx="7758808" cy="4800600"/>
          </a:xfrm>
          <a:prstGeom prst="rect">
            <a:avLst/>
          </a:prstGeom>
          <a:noFill/>
        </p:spPr>
      </p:pic>
      <p:sp>
        <p:nvSpPr>
          <p:cNvPr id="6" name="Slide Number Placeholder 5"/>
          <p:cNvSpPr>
            <a:spLocks noGrp="1"/>
          </p:cNvSpPr>
          <p:nvPr>
            <p:ph type="sldNum" sz="quarter" idx="12"/>
          </p:nvPr>
        </p:nvSpPr>
        <p:spPr>
          <a:xfrm>
            <a:off x="8382000" y="6245225"/>
            <a:ext cx="304800" cy="476250"/>
          </a:xfrm>
        </p:spPr>
        <p:txBody>
          <a:bodyPr/>
          <a:lstStyle/>
          <a:p>
            <a:pPr>
              <a:defRPr/>
            </a:pPr>
            <a:fld id="{57D63962-88D5-496D-81B1-23101913A691}"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9036</TotalTime>
  <Words>7367</Words>
  <Application>Microsoft Office PowerPoint</Application>
  <PresentationFormat>On-screen Show (4:3)</PresentationFormat>
  <Paragraphs>466</Paragraphs>
  <Slides>56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Symbol</vt:lpstr>
      <vt:lpstr>Default Design</vt:lpstr>
      <vt:lpstr>ENLISTED RECORD BRIEF</vt:lpstr>
      <vt:lpstr>BOARD ERB</vt:lpstr>
      <vt:lpstr>INDEX</vt:lpstr>
      <vt:lpstr>HEADING</vt:lpstr>
      <vt:lpstr>Date of Rank and PMOS</vt:lpstr>
      <vt:lpstr>Name</vt:lpstr>
      <vt:lpstr>SSN and Component</vt:lpstr>
      <vt:lpstr>Section I – Assignment Information</vt:lpstr>
      <vt:lpstr>OS/Deployment Combat Duty</vt:lpstr>
      <vt:lpstr>Overseas Duty</vt:lpstr>
      <vt:lpstr>Overseas Duty (Cont.)</vt:lpstr>
      <vt:lpstr>Overseas Duty (Cont.)</vt:lpstr>
      <vt:lpstr>Section I (Continued)</vt:lpstr>
      <vt:lpstr>Soldier Data</vt:lpstr>
      <vt:lpstr>Soldier Data (Cont.)</vt:lpstr>
      <vt:lpstr>Soldier Data (Cont.)</vt:lpstr>
      <vt:lpstr>Soldier Data (Cont.)</vt:lpstr>
      <vt:lpstr>Soldier Data (Cont.)</vt:lpstr>
      <vt:lpstr>Soldier Data (Cont.)</vt:lpstr>
      <vt:lpstr>Soldier Data (Cont.)</vt:lpstr>
      <vt:lpstr>Soldier Data (Cont.)</vt:lpstr>
      <vt:lpstr>SECTION II – Security Data</vt:lpstr>
      <vt:lpstr>SECTION III – Service Data</vt:lpstr>
      <vt:lpstr>Service Data</vt:lpstr>
      <vt:lpstr>Service Data (Cont.)</vt:lpstr>
      <vt:lpstr>PowerPoint Presentation</vt:lpstr>
      <vt:lpstr>Service Data (Cont.)</vt:lpstr>
      <vt:lpstr>Service Data (Cont.)</vt:lpstr>
      <vt:lpstr>SECTION IV – Personal/Family Data</vt:lpstr>
      <vt:lpstr>Personal/Family Data</vt:lpstr>
      <vt:lpstr>PowerPoint Presentation</vt:lpstr>
      <vt:lpstr>PowerPoint Presentation</vt:lpstr>
      <vt:lpstr>SECTION V – Foreign Language</vt:lpstr>
      <vt:lpstr>Language</vt:lpstr>
      <vt:lpstr>SECTION VI – Military Education</vt:lpstr>
      <vt:lpstr>Military Education</vt:lpstr>
      <vt:lpstr>Military Education (Cont.)</vt:lpstr>
      <vt:lpstr>Military Education (Cont.)</vt:lpstr>
      <vt:lpstr>Section VII – Civilian Education</vt:lpstr>
      <vt:lpstr>Civilian Education</vt:lpstr>
      <vt:lpstr>Civilian Education (Cont.)</vt:lpstr>
      <vt:lpstr>Civilian Education (Cont.)</vt:lpstr>
      <vt:lpstr>Civilian Education (Cont.)</vt:lpstr>
      <vt:lpstr>SECTION VII - AWARDS</vt:lpstr>
      <vt:lpstr>Awards</vt:lpstr>
      <vt:lpstr>SECTION IX – Assignment Information</vt:lpstr>
      <vt:lpstr>Assignment History</vt:lpstr>
      <vt:lpstr>Assignment History (Cont.)</vt:lpstr>
      <vt:lpstr>Assignment History (Cont.)</vt:lpstr>
      <vt:lpstr>SECTION X - REMARKS</vt:lpstr>
      <vt:lpstr>SECTION X - REMARKS</vt:lpstr>
      <vt:lpstr>SECTION X – REMARKS CONT.</vt:lpstr>
      <vt:lpstr>SECTION X – REMARKS CONT.</vt:lpstr>
      <vt:lpstr>References and Publications</vt:lpstr>
      <vt:lpstr>CAVEAT</vt:lpstr>
      <vt:lpstr>PowerPoint Presentation</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Wade.Beckner</dc:creator>
  <cp:lastModifiedBy>McMahan, Curtis S CTR USA TRADOC</cp:lastModifiedBy>
  <cp:revision>366</cp:revision>
  <dcterms:created xsi:type="dcterms:W3CDTF">2008-11-05T20:58:30Z</dcterms:created>
  <dcterms:modified xsi:type="dcterms:W3CDTF">2016-01-12T11:57:51Z</dcterms:modified>
</cp:coreProperties>
</file>