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4"/>
  </p:sldMasterIdLst>
  <p:notesMasterIdLst>
    <p:notesMasterId r:id="rId14"/>
  </p:notesMasterIdLst>
  <p:handoutMasterIdLst>
    <p:handoutMasterId r:id="rId15"/>
  </p:handoutMasterIdLst>
  <p:sldIdLst>
    <p:sldId id="257" r:id="rId5"/>
    <p:sldId id="301" r:id="rId6"/>
    <p:sldId id="305" r:id="rId7"/>
    <p:sldId id="309" r:id="rId8"/>
    <p:sldId id="310" r:id="rId9"/>
    <p:sldId id="311" r:id="rId10"/>
    <p:sldId id="306" r:id="rId11"/>
    <p:sldId id="291" r:id="rId12"/>
    <p:sldId id="29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176" autoAdjust="0"/>
    <p:restoredTop sz="72890" autoAdjust="0"/>
  </p:normalViewPr>
  <p:slideViewPr>
    <p:cSldViewPr snapToGrid="0">
      <p:cViewPr varScale="1">
        <p:scale>
          <a:sx n="51" d="100"/>
          <a:sy n="51" d="100"/>
        </p:scale>
        <p:origin x="1314" y="78"/>
      </p:cViewPr>
      <p:guideLst>
        <p:guide orient="horz" pos="2160"/>
        <p:guide pos="2880"/>
      </p:guideLst>
    </p:cSldViewPr>
  </p:slideViewPr>
  <p:notesTextViewPr>
    <p:cViewPr>
      <p:scale>
        <a:sx n="3" d="2"/>
        <a:sy n="3" d="2"/>
      </p:scale>
      <p:origin x="0" y="-8562"/>
    </p:cViewPr>
  </p:notesTextViewPr>
  <p:sorterViewPr>
    <p:cViewPr>
      <p:scale>
        <a:sx n="200" d="100"/>
        <a:sy n="200" d="100"/>
      </p:scale>
      <p:origin x="0" y="-5112"/>
    </p:cViewPr>
  </p:sorterViewPr>
  <p:notesViewPr>
    <p:cSldViewPr snapToGrid="0">
      <p:cViewPr>
        <p:scale>
          <a:sx n="100" d="100"/>
          <a:sy n="100" d="100"/>
        </p:scale>
        <p:origin x="2748" y="-30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858000" cy="457200"/>
          </a:xfrm>
          <a:prstGeom prst="rect">
            <a:avLst/>
          </a:prstGeom>
        </p:spPr>
        <p:txBody>
          <a:bodyPr vert="horz" lIns="91440" tIns="45720" rIns="91440" bIns="45720" rtlCol="0"/>
          <a:lstStyle>
            <a:lvl1pPr algn="l">
              <a:defRPr sz="1200"/>
            </a:lvl1pPr>
          </a:lstStyle>
          <a:p>
            <a:r>
              <a:rPr lang="en-US" dirty="0" smtClean="0"/>
              <a:t>9E-F59/950-F38 Dismounted Counter IED Tactics-Master Trainer</a:t>
            </a:r>
          </a:p>
          <a:p>
            <a:r>
              <a:rPr lang="en-US" dirty="0" smtClean="0"/>
              <a:t>071-FREBB012 Danger Areas (Vulnerable Points/ Vulnerable Areas)</a:t>
            </a:r>
            <a:endParaRPr lang="en-US" dirty="0"/>
          </a:p>
        </p:txBody>
      </p:sp>
      <p:sp>
        <p:nvSpPr>
          <p:cNvPr id="4" name="Footer Placeholder 3"/>
          <p:cNvSpPr>
            <a:spLocks noGrp="1"/>
          </p:cNvSpPr>
          <p:nvPr>
            <p:ph type="ftr" sz="quarter" idx="2"/>
          </p:nvPr>
        </p:nvSpPr>
        <p:spPr>
          <a:xfrm>
            <a:off x="0" y="8685213"/>
            <a:ext cx="6858000" cy="457200"/>
          </a:xfrm>
          <a:prstGeom prst="rect">
            <a:avLst/>
          </a:prstGeom>
        </p:spPr>
        <p:txBody>
          <a:bodyPr vert="horz" lIns="91440" tIns="45720" rIns="91440" bIns="45720" rtlCol="0" anchor="b"/>
          <a:lstStyle>
            <a:lvl1pPr algn="l">
              <a:defRPr sz="1200"/>
            </a:lvl1pPr>
          </a:lstStyle>
          <a:p>
            <a:pPr algn="ctr">
              <a:defRPr/>
            </a:pPr>
            <a:r>
              <a:rPr lang="en-US" dirty="0" smtClean="0">
                <a:solidFill>
                  <a:srgbClr val="00B050"/>
                </a:solidFill>
                <a:latin typeface="Arial" pitchFamily="34" charset="0"/>
                <a:cs typeface="Arial" pitchFamily="34" charset="0"/>
              </a:rPr>
              <a:t>UNCLASSIFIED/FOUO Information in this document may be EXEMPT FROM  MANDATORY DISCLOSURE under the Freedom of Information Act (FOIA) Exemption 7 (F)</a:t>
            </a:r>
            <a:endParaRPr lang="en-US" dirty="0">
              <a:solidFill>
                <a:srgbClr val="00B050"/>
              </a:solidFill>
              <a:latin typeface="Arial" pitchFamily="34" charset="0"/>
              <a:cs typeface="Arial" pitchFamily="34" charset="0"/>
            </a:endParaRPr>
          </a:p>
        </p:txBody>
      </p:sp>
    </p:spTree>
    <p:extLst>
      <p:ext uri="{BB962C8B-B14F-4D97-AF65-F5344CB8AC3E}">
        <p14:creationId xmlns:p14="http://schemas.microsoft.com/office/powerpoint/2010/main" val="3187359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016EC1-A561-418A-8724-D80622499487}" type="datetimeFigureOut">
              <a:rPr lang="en-US" smtClean="0"/>
              <a:pPr/>
              <a:t>7/28/2015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DF5C20-1EFD-45A8-A119-FB21F9F76284}" type="slidenum">
              <a:rPr lang="en-US" smtClean="0"/>
              <a:pPr/>
              <a:t>‹#›</a:t>
            </a:fld>
            <a:endParaRPr lang="en-US" dirty="0"/>
          </a:p>
        </p:txBody>
      </p:sp>
    </p:spTree>
    <p:extLst>
      <p:ext uri="{BB962C8B-B14F-4D97-AF65-F5344CB8AC3E}">
        <p14:creationId xmlns:p14="http://schemas.microsoft.com/office/powerpoint/2010/main" val="2744778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pPr marL="232943" marR="0" indent="-232943" algn="l" defTabSz="914400" rtl="0" eaLnBrk="0" fontAlgn="base" latinLnBrk="0" hangingPunct="0">
              <a:lnSpc>
                <a:spcPct val="100000"/>
              </a:lnSpc>
              <a:spcBef>
                <a:spcPct val="30000"/>
              </a:spcBef>
              <a:spcAft>
                <a:spcPct val="0"/>
              </a:spcAft>
              <a:buClrTx/>
              <a:buSzTx/>
              <a:buFontTx/>
              <a:buNone/>
              <a:tabLst/>
              <a:defRPr/>
            </a:pPr>
            <a:r>
              <a:rPr lang="en-US" sz="1200" b="0" u="none" dirty="0" smtClean="0"/>
              <a:t>1. Introduce yourself. Only needed for the first time you deliver instruction to these students. </a:t>
            </a:r>
          </a:p>
          <a:p>
            <a:r>
              <a:rPr lang="en-US" sz="1200" dirty="0" smtClean="0"/>
              <a:t>2.</a:t>
            </a:r>
            <a:r>
              <a:rPr lang="en-US" dirty="0" smtClean="0"/>
              <a:t> Present the following </a:t>
            </a:r>
            <a:r>
              <a:rPr lang="en-US" sz="1200" b="1" u="sng" kern="1200" baseline="0" dirty="0" smtClean="0">
                <a:solidFill>
                  <a:schemeClr val="tx1"/>
                </a:solidFill>
                <a:latin typeface="+mn-lt"/>
                <a:ea typeface="+mn-ea"/>
                <a:cs typeface="+mn-cs"/>
              </a:rPr>
              <a:t>Motivator:</a:t>
            </a:r>
            <a:r>
              <a:rPr lang="en-US" sz="1200" b="0" u="none" kern="1200" baseline="0" dirty="0" smtClean="0">
                <a:solidFill>
                  <a:schemeClr val="tx1"/>
                </a:solidFill>
                <a:latin typeface="+mn-lt"/>
                <a:ea typeface="+mn-ea"/>
                <a:cs typeface="+mn-cs"/>
              </a:rPr>
              <a:t>  </a:t>
            </a:r>
          </a:p>
          <a:p>
            <a:r>
              <a:rPr lang="en-US" b="0" i="1" dirty="0" smtClean="0"/>
              <a:t>“</a:t>
            </a:r>
            <a:r>
              <a:rPr lang="en-US" sz="1200" b="0" i="1" u="none" strike="noStrike" kern="1200" baseline="0" dirty="0" smtClean="0">
                <a:solidFill>
                  <a:schemeClr val="tx1"/>
                </a:solidFill>
                <a:latin typeface="+mn-lt"/>
                <a:ea typeface="+mn-ea"/>
                <a:cs typeface="+mn-cs"/>
              </a:rPr>
              <a:t>On today’s modern battlefield, Soldiers are being faced with new threats such as IED’s. There</a:t>
            </a:r>
          </a:p>
          <a:p>
            <a:r>
              <a:rPr lang="en-US" sz="1200" b="0" i="1" u="none" strike="noStrike" kern="1200" baseline="0" dirty="0" smtClean="0">
                <a:solidFill>
                  <a:schemeClr val="tx1"/>
                </a:solidFill>
                <a:latin typeface="+mn-lt"/>
                <a:ea typeface="+mn-ea"/>
                <a:cs typeface="+mn-cs"/>
              </a:rPr>
              <a:t>is still the challenge of trying to win the hearts and minds of the population that resides in our</a:t>
            </a:r>
          </a:p>
          <a:p>
            <a:r>
              <a:rPr lang="en-US" sz="1200" b="0" i="1" u="none" strike="noStrike" kern="1200" baseline="0" dirty="0" smtClean="0">
                <a:solidFill>
                  <a:schemeClr val="tx1"/>
                </a:solidFill>
                <a:latin typeface="+mn-lt"/>
                <a:ea typeface="+mn-ea"/>
                <a:cs typeface="+mn-cs"/>
              </a:rPr>
              <a:t>theater of operation. To be effective, every Soldier needs to learn and adapt to the enemies</a:t>
            </a:r>
          </a:p>
          <a:p>
            <a:r>
              <a:rPr lang="en-US" sz="1200" b="0" i="1" u="none" strike="noStrike" kern="1200" baseline="0" dirty="0" smtClean="0">
                <a:solidFill>
                  <a:schemeClr val="tx1"/>
                </a:solidFill>
                <a:latin typeface="+mn-lt"/>
                <a:ea typeface="+mn-ea"/>
                <a:cs typeface="+mn-cs"/>
              </a:rPr>
              <a:t>tactics while being sensitive to the culture and religions of the region”</a:t>
            </a:r>
            <a:r>
              <a:rPr lang="en-US" b="0" i="1" dirty="0" smtClean="0"/>
              <a:t>. </a:t>
            </a:r>
          </a:p>
          <a:p>
            <a:r>
              <a:rPr lang="en-US" b="0" i="1" u="none" dirty="0" smtClean="0"/>
              <a:t>    </a:t>
            </a:r>
            <a:r>
              <a:rPr lang="en-US" b="1" i="1" u="sng" dirty="0" smtClean="0"/>
              <a:t>Note: </a:t>
            </a:r>
            <a:r>
              <a:rPr lang="en-US" b="0" i="1" dirty="0" smtClean="0"/>
              <a:t>Use this statement or develop one of your own relating to the material.</a:t>
            </a:r>
            <a:endParaRPr lang="en-US" b="0" i="1"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1</a:t>
            </a:fld>
            <a:endParaRPr lang="en-US" dirty="0"/>
          </a:p>
        </p:txBody>
      </p:sp>
    </p:spTree>
    <p:extLst>
      <p:ext uri="{BB962C8B-B14F-4D97-AF65-F5344CB8AC3E}">
        <p14:creationId xmlns:p14="http://schemas.microsoft.com/office/powerpoint/2010/main" val="1095294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943" marR="0" indent="-232943" algn="l" defTabSz="914400" rtl="0" eaLnBrk="1" fontAlgn="auto" latinLnBrk="0" hangingPunct="1">
              <a:lnSpc>
                <a:spcPct val="100000"/>
              </a:lnSpc>
              <a:spcBef>
                <a:spcPts val="0"/>
              </a:spcBef>
              <a:spcAft>
                <a:spcPts val="0"/>
              </a:spcAft>
              <a:buClrTx/>
              <a:buSzTx/>
              <a:buFontTx/>
              <a:buChar char="-"/>
              <a:tabLst/>
              <a:defRPr/>
            </a:pPr>
            <a:endParaRPr lang="en-US"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pPr marL="228600" indent="-228600">
              <a:buAutoNum type="arabicPeriod"/>
            </a:pPr>
            <a:r>
              <a:rPr lang="en-US" dirty="0" smtClean="0"/>
              <a:t>Let the students know that this is a three hour class that will be conducted mostly</a:t>
            </a:r>
            <a:r>
              <a:rPr lang="en-US" baseline="0" dirty="0" smtClean="0"/>
              <a:t> by students.</a:t>
            </a:r>
            <a:endParaRPr lang="en-US" dirty="0" smtClean="0"/>
          </a:p>
          <a:p>
            <a:pPr marL="228600" indent="-228600">
              <a:buAutoNum type="arabicPeriod"/>
            </a:pPr>
            <a:r>
              <a:rPr lang="en-US" dirty="0" smtClean="0"/>
              <a:t>Tell the students that at the end of this class they should</a:t>
            </a:r>
            <a:r>
              <a:rPr lang="en-US" baseline="0" dirty="0" smtClean="0"/>
              <a:t> be able to conduct a mission analysis including: Conducting a mission analysis IAW TLP and briefing a mission analysis including COA.</a:t>
            </a:r>
          </a:p>
          <a:p>
            <a:pPr marL="228600" indent="-228600">
              <a:buAutoNum type="arabicPeriod"/>
            </a:pPr>
            <a:r>
              <a:rPr lang="en-US" baseline="0" dirty="0" smtClean="0"/>
              <a:t>This can be a stand alone PE or I/F can combine it with other course PEs.</a:t>
            </a:r>
            <a:endParaRPr lang="en-US"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2</a:t>
            </a:fld>
            <a:endParaRPr lang="en-US" dirty="0"/>
          </a:p>
        </p:txBody>
      </p:sp>
    </p:spTree>
    <p:extLst>
      <p:ext uri="{BB962C8B-B14F-4D97-AF65-F5344CB8AC3E}">
        <p14:creationId xmlns:p14="http://schemas.microsoft.com/office/powerpoint/2010/main" val="1986829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latin typeface="Arial" panose="020B0604020202020204" pitchFamily="34" charset="0"/>
                <a:cs typeface="Arial" panose="020B0604020202020204" pitchFamily="34" charset="0"/>
              </a:rPr>
              <a:t>NOTE.</a:t>
            </a:r>
            <a:r>
              <a:rPr lang="en-US" sz="1200" b="0" u="none" dirty="0" smtClean="0">
                <a:latin typeface="Arial" panose="020B0604020202020204" pitchFamily="34" charset="0"/>
                <a:cs typeface="Arial" panose="020B0604020202020204" pitchFamily="34" charset="0"/>
              </a:rPr>
              <a:t>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 These are estimated mission times and may be adjusted up or down as needed.</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sz="1200" kern="1200" dirty="0" smtClean="0">
                <a:solidFill>
                  <a:schemeClr val="tx1"/>
                </a:solidFill>
                <a:effectLst/>
                <a:latin typeface="+mn-lt"/>
                <a:ea typeface="+mn-ea"/>
                <a:cs typeface="+mn-cs"/>
              </a:rPr>
              <a:t> I/F must develop, update or modify the operations orders for each tactical mission to meet audience expectations. </a:t>
            </a:r>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6ADF5C20-1EFD-45A8-A119-FB21F9F76284}" type="slidenum">
              <a:rPr lang="en-US" smtClean="0"/>
              <a:pPr/>
              <a:t>3</a:t>
            </a:fld>
            <a:endParaRPr lang="en-US" dirty="0"/>
          </a:p>
        </p:txBody>
      </p:sp>
    </p:spTree>
    <p:extLst>
      <p:ext uri="{BB962C8B-B14F-4D97-AF65-F5344CB8AC3E}">
        <p14:creationId xmlns:p14="http://schemas.microsoft.com/office/powerpoint/2010/main" val="4099892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u="sng"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latin typeface="Arial" panose="020B0604020202020204" pitchFamily="34" charset="0"/>
                <a:cs typeface="Arial" panose="020B0604020202020204" pitchFamily="34" charset="0"/>
              </a:rPr>
              <a:t>Instructor/</a:t>
            </a:r>
            <a:r>
              <a:rPr lang="en-US" sz="1200" b="1" u="sng" baseline="0" dirty="0" smtClean="0">
                <a:latin typeface="Arial" panose="020B0604020202020204" pitchFamily="34" charset="0"/>
                <a:cs typeface="Arial" panose="020B0604020202020204" pitchFamily="34" charset="0"/>
              </a:rPr>
              <a:t>Facilitator’s (I/F) Note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I/F must </a:t>
            </a:r>
            <a:r>
              <a:rPr lang="en-US" sz="1200" u="sng" kern="1200" dirty="0" smtClean="0">
                <a:solidFill>
                  <a:schemeClr val="tx1"/>
                </a:solidFill>
                <a:effectLst/>
                <a:latin typeface="+mn-lt"/>
                <a:ea typeface="+mn-ea"/>
                <a:cs typeface="+mn-cs"/>
              </a:rPr>
              <a:t>develop, update or modify the operations orders </a:t>
            </a:r>
            <a:r>
              <a:rPr lang="en-US" sz="1200" kern="1200" dirty="0" smtClean="0">
                <a:solidFill>
                  <a:schemeClr val="tx1"/>
                </a:solidFill>
                <a:effectLst/>
                <a:latin typeface="+mn-lt"/>
                <a:ea typeface="+mn-ea"/>
                <a:cs typeface="+mn-cs"/>
              </a:rPr>
              <a:t>for each tactical mission to meet audience expectations. </a:t>
            </a:r>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dirty="0" smtClean="0">
                <a:latin typeface="Arial" panose="020B0604020202020204" pitchFamily="34" charset="0"/>
                <a:cs typeface="Arial" panose="020B0604020202020204" pitchFamily="34" charset="0"/>
              </a:rPr>
              <a:t>The following 3</a:t>
            </a:r>
            <a:r>
              <a:rPr lang="en-US" sz="1200" b="0" u="none" baseline="0" dirty="0" smtClean="0">
                <a:latin typeface="Arial" panose="020B0604020202020204" pitchFamily="34" charset="0"/>
                <a:cs typeface="Arial" panose="020B0604020202020204" pitchFamily="34" charset="0"/>
              </a:rPr>
              <a:t> missions are currently conducted in the 2d week of this course:</a:t>
            </a:r>
          </a:p>
          <a:p>
            <a:pPr marL="457200" indent="0"/>
            <a:r>
              <a:rPr lang="en-US" sz="1200" b="1" i="0" u="none" strike="noStrike" kern="1200" baseline="0" dirty="0" smtClean="0">
                <a:solidFill>
                  <a:schemeClr val="dk1"/>
                </a:solidFill>
                <a:latin typeface="Arial" panose="020B0604020202020204" pitchFamily="34" charset="0"/>
                <a:ea typeface="+mn-ea"/>
                <a:cs typeface="Arial" panose="020B0604020202020204" pitchFamily="34" charset="0"/>
              </a:rPr>
              <a:t>- Mission 1. </a:t>
            </a:r>
            <a:r>
              <a:rPr lang="en-US" sz="1200" dirty="0" smtClean="0">
                <a:solidFill>
                  <a:srgbClr val="FF0000"/>
                </a:solidFill>
                <a:latin typeface="Arial" panose="020B0604020202020204" pitchFamily="34" charset="0"/>
                <a:cs typeface="Arial" panose="020B0604020202020204" pitchFamily="34" charset="0"/>
              </a:rPr>
              <a:t>Occupy blocking position (Mitigate IED threats during movement &amp; occupying tactical position)</a:t>
            </a:r>
          </a:p>
          <a:p>
            <a:pPr marL="0" indent="463550"/>
            <a:r>
              <a:rPr lang="en-US" sz="1200" b="0" i="0" u="none" strike="noStrike" kern="1200" baseline="0" dirty="0" smtClean="0">
                <a:solidFill>
                  <a:schemeClr val="dk1"/>
                </a:solidFill>
                <a:latin typeface="Arial" panose="020B0604020202020204" pitchFamily="34" charset="0"/>
                <a:ea typeface="+mn-ea"/>
                <a:cs typeface="Arial" panose="020B0604020202020204" pitchFamily="34" charset="0"/>
              </a:rPr>
              <a:t>.</a:t>
            </a:r>
            <a:r>
              <a:rPr lang="en-US" sz="1200" b="1" i="0" u="none" strike="noStrike" kern="1200" baseline="0" dirty="0" smtClean="0">
                <a:solidFill>
                  <a:schemeClr val="dk1"/>
                </a:solidFill>
                <a:latin typeface="Arial" panose="020B0604020202020204" pitchFamily="34" charset="0"/>
                <a:ea typeface="+mn-ea"/>
                <a:cs typeface="Arial" panose="020B0604020202020204" pitchFamily="34" charset="0"/>
              </a:rPr>
              <a:t>- Mission 2. </a:t>
            </a:r>
            <a:r>
              <a:rPr lang="en-US" sz="1200" dirty="0" smtClean="0">
                <a:solidFill>
                  <a:srgbClr val="FF0000"/>
                </a:solidFill>
                <a:latin typeface="Arial" panose="020B0604020202020204" pitchFamily="34" charset="0"/>
                <a:cs typeface="Arial" panose="020B0604020202020204" pitchFamily="34" charset="0"/>
              </a:rPr>
              <a:t>Conduct Raid / Deliberate Attack (Mitigate IED threats in an Urban Environment)</a:t>
            </a:r>
          </a:p>
          <a:p>
            <a:pPr marL="457200" indent="0"/>
            <a:r>
              <a:rPr lang="en-US" sz="1200" b="1" i="0" u="none" strike="noStrike" kern="1200" baseline="0" dirty="0" smtClean="0">
                <a:solidFill>
                  <a:schemeClr val="dk1"/>
                </a:solidFill>
                <a:latin typeface="Arial" panose="020B0604020202020204" pitchFamily="34" charset="0"/>
                <a:ea typeface="+mn-ea"/>
                <a:cs typeface="Arial" panose="020B0604020202020204" pitchFamily="34" charset="0"/>
              </a:rPr>
              <a:t>- Mission 3. </a:t>
            </a:r>
            <a:r>
              <a:rPr lang="en-US" sz="1200" dirty="0" smtClean="0">
                <a:solidFill>
                  <a:srgbClr val="FF0000"/>
                </a:solidFill>
                <a:latin typeface="Arial" panose="020B0604020202020204" pitchFamily="34" charset="0"/>
                <a:cs typeface="Arial" panose="020B0604020202020204" pitchFamily="34" charset="0"/>
              </a:rPr>
              <a:t>Clear vulnerable area (VA) IOT allow freedom of maneuver </a:t>
            </a:r>
          </a:p>
          <a:p>
            <a:pPr marL="457200" indent="0">
              <a:buFontTx/>
              <a:buNone/>
            </a:pPr>
            <a:endParaRPr lang="en-US" sz="1400" b="0" i="0" u="none" strike="noStrike" kern="1200" baseline="0" dirty="0" smtClean="0">
              <a:solidFill>
                <a:schemeClr val="dk1"/>
              </a:solidFill>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dirty="0" smtClean="0">
                <a:latin typeface="Arial" panose="020B0604020202020204" pitchFamily="34" charset="0"/>
                <a:cs typeface="Arial" panose="020B0604020202020204" pitchFamily="34" charset="0"/>
              </a:rPr>
              <a:t>------------------------</a:t>
            </a:r>
            <a:r>
              <a:rPr lang="en-US" sz="1200" b="1" u="sng" dirty="0" smtClean="0">
                <a:latin typeface="Arial" panose="020B0604020202020204" pitchFamily="34" charset="0"/>
                <a:cs typeface="Arial" panose="020B0604020202020204" pitchFamily="34" charset="0"/>
              </a:rPr>
              <a:t>PRACTICAL EXERCISE INSTRUCTIONS </a:t>
            </a:r>
            <a:r>
              <a:rPr lang="en-US" sz="1200" b="0" u="none" dirty="0" smtClean="0">
                <a:latin typeface="Arial" panose="020B0604020202020204" pitchFamily="34" charset="0"/>
                <a:cs typeface="Arial" panose="020B0604020202020204"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dirty="0" smtClean="0">
              <a:latin typeface="Arial" panose="020B0604020202020204" pitchFamily="34" charset="0"/>
              <a:cs typeface="Arial" panose="020B0604020202020204" pitchFamily="34" charset="0"/>
            </a:endParaRPr>
          </a:p>
          <a:p>
            <a:pPr marL="457200" indent="0"/>
            <a:r>
              <a:rPr lang="en-US" b="1" u="none" dirty="0" smtClean="0">
                <a:latin typeface="Arial" panose="020B0604020202020204" pitchFamily="34" charset="0"/>
                <a:cs typeface="Arial" panose="020B0604020202020204" pitchFamily="34" charset="0"/>
              </a:rPr>
              <a:t>1.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Mission #1</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 </a:t>
            </a:r>
            <a:r>
              <a:rPr lang="en-US" sz="1200" b="1" dirty="0" smtClean="0">
                <a:solidFill>
                  <a:srgbClr val="FF0000"/>
                </a:solidFill>
                <a:latin typeface="Arial" panose="020B0604020202020204" pitchFamily="34" charset="0"/>
                <a:cs typeface="Arial" panose="020B0604020202020204" pitchFamily="34" charset="0"/>
              </a:rPr>
              <a:t>Occupy Blocking Position (Mitigate IED threats during movement &amp; occupying tactical position)</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Note.</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Mission #1 is an eight (8) hour exercise designed to have students incharged of some parts of the process and Instructor/Facilitators (I/F) are not required to be involved the entire time. Suggested timeline for each squad be as follows:</a:t>
            </a:r>
          </a:p>
          <a:p>
            <a:endPar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TIMELINE</a:t>
            </a:r>
            <a:r>
              <a:rPr lang="en-US" sz="1200" b="1" i="0" u="sng" strike="noStrike" kern="1200" baseline="0" dirty="0" smtClean="0">
                <a:solidFill>
                  <a:schemeClr val="tx1"/>
                </a:solidFill>
                <a:effectLst/>
                <a:latin typeface="Arial" panose="020B0604020202020204" pitchFamily="34" charset="0"/>
                <a:ea typeface="+mn-ea"/>
                <a:cs typeface="Arial" panose="020B0604020202020204" pitchFamily="34" charset="0"/>
              </a:rPr>
              <a:t> (This is a guide)</a:t>
            </a:r>
            <a:endPar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(30 min) I/F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Issues the mission order to students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b.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(1.5 hr.) Students/Squads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Conducts Mission Analysis (MA) &amp; Issue WARNOs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(2 hrs.) Students/Squads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Conducts rehearsals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d.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(30 min) I/F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Receive/evaluate MA briefs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e.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(4 hrs.) I/F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Observe and evaluate Squads execution of tactical mission #1 </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2. Procedures </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Note:</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objective PE is to place Soldiers in situations outside their comfort zone that focus on situations within the IED Contemporary Operating Environment (COE). The Situational Training Exercise (STX) will expose Soldiers to what they can expect when they deploy. This PE will provide the Soldier the opportunity to apply and reinforce what they learned during the first week of the course including tactical employment of Hand Held Devices (HHDs) in an IED environment. Prior to execution of each lane, students will rehearse and conduct pre combat checks and pre combat inspections with their assigned squads.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Lane set up.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Instructors will need to locate a piece of terrain that will support multiple STX lanes, based of the PDSS (Pre-deployment Site Survey), have a central location for starting, and all are within walking distance of each other.</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Note.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Students are encouraged to bring optics from their unit.</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b.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Squad/Plt assignments.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Students are divided into squads/platoon. Squad/platoon leadership will be designated and each individual within the patrol will be assigned a Hand Held Device (HHD) to operate during the mission.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Issue Mission Order (Approx. 15 min).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I/F issues the order in 30 minutes or less.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d. The Instructor/Facilitator will serve as the coordination agent for all C-IED enablers and support agencies.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e.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Mission Analysis (approx. 1.5 hrs.).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Upon receiving the mission, Squad Leader and assigned members conduct a detailed mission analysis following the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eight steps of the Troop Leading Procedures (TLP).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This stage of the STX should requires little or no I/F involment.</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1 - Receive the Mission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2 - Issue a Warning order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3 - Make a Tentative Plan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4 - Initiate Movement</a:t>
            </a:r>
          </a:p>
          <a:p>
            <a:r>
              <a:rPr lang="fr-FR"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5 - Conduct Reconnaissance</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6 - Complete the Plan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7 - Issue the Order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8. Supervise and Refine</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e.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Back Brief.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After mission analysis, Squad Leader and members will conduct a back brief. The Instructor/Facilitator evaluate as required, provide feedback, teach, coach, and mentor.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f.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Rehearsals/PCC's/PCI's (Approx. 2 hrs.).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Squads make corrections or adjustment on their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plan based on the results of their mission brief. Squads will conduct PCC's/PCI's and rehearsals prior to execution. This stage of the STX should requires little or no I/F involment.</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g.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Execution (Approx. 4 hrs.).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Squads execute the mission based on the approved Course of Action (COA). This stage requires maximum I/F involment. I/F have squad members recognize their mistakes and have them find suitable solutions to any challenges they may experience during the conduct of the mission. I/F must intervene immediately if the safety of the squad members is compromised.</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h.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After Action Reviews (approx. 15 min).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At the completion of the mission, the Instructor/Facilitator will provide and AAR format to the squad and have the squad members conduct an AAR in 15 minutes or less.</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MISSION ORDER.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Each squad/platoon will be given the following missions order:</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NOTE.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I/F may modify or change this mission order, with OIC approval, based on audience/stakeholder's need, operational environment, and time available, but must ensure that the objectives are met.</a:t>
            </a:r>
          </a:p>
          <a:p>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6ADF5C20-1EFD-45A8-A119-FB21F9F76284}" type="slidenum">
              <a:rPr lang="en-US" smtClean="0"/>
              <a:pPr/>
              <a:t>4</a:t>
            </a:fld>
            <a:endParaRPr lang="en-US" dirty="0"/>
          </a:p>
        </p:txBody>
      </p:sp>
    </p:spTree>
    <p:extLst>
      <p:ext uri="{BB962C8B-B14F-4D97-AF65-F5344CB8AC3E}">
        <p14:creationId xmlns:p14="http://schemas.microsoft.com/office/powerpoint/2010/main" val="3171496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u="sng"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latin typeface="Arial" panose="020B0604020202020204" pitchFamily="34" charset="0"/>
                <a:cs typeface="Arial" panose="020B0604020202020204" pitchFamily="34" charset="0"/>
              </a:rPr>
              <a:t>Instructor/</a:t>
            </a:r>
            <a:r>
              <a:rPr lang="en-US" sz="1200" b="1" u="sng" baseline="0" dirty="0" smtClean="0">
                <a:latin typeface="Arial" panose="020B0604020202020204" pitchFamily="34" charset="0"/>
                <a:cs typeface="Arial" panose="020B0604020202020204" pitchFamily="34" charset="0"/>
              </a:rPr>
              <a:t>Facilitator’s (I/F) Note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I/F must </a:t>
            </a:r>
            <a:r>
              <a:rPr lang="en-US" sz="1200" u="sng" kern="1200" dirty="0" smtClean="0">
                <a:solidFill>
                  <a:schemeClr val="tx1"/>
                </a:solidFill>
                <a:effectLst/>
                <a:latin typeface="+mn-lt"/>
                <a:ea typeface="+mn-ea"/>
                <a:cs typeface="+mn-cs"/>
              </a:rPr>
              <a:t>develop, update or modify the operations orders </a:t>
            </a:r>
            <a:r>
              <a:rPr lang="en-US" sz="1200" kern="1200" dirty="0" smtClean="0">
                <a:solidFill>
                  <a:schemeClr val="tx1"/>
                </a:solidFill>
                <a:effectLst/>
                <a:latin typeface="+mn-lt"/>
                <a:ea typeface="+mn-ea"/>
                <a:cs typeface="+mn-cs"/>
              </a:rPr>
              <a:t>for each tactical mission to meet audience expectations. </a:t>
            </a:r>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dirty="0" smtClean="0">
                <a:latin typeface="Arial" panose="020B0604020202020204" pitchFamily="34" charset="0"/>
                <a:cs typeface="Arial" panose="020B0604020202020204" pitchFamily="34" charset="0"/>
              </a:rPr>
              <a:t>The following 3</a:t>
            </a:r>
            <a:r>
              <a:rPr lang="en-US" sz="1200" b="0" u="none" baseline="0" dirty="0" smtClean="0">
                <a:latin typeface="Arial" panose="020B0604020202020204" pitchFamily="34" charset="0"/>
                <a:cs typeface="Arial" panose="020B0604020202020204" pitchFamily="34" charset="0"/>
              </a:rPr>
              <a:t> missions are currently conducted in the 2d week of this course:</a:t>
            </a:r>
          </a:p>
          <a:p>
            <a:pPr marL="457200" indent="0"/>
            <a:r>
              <a:rPr lang="en-US" sz="1200" b="1" i="0" u="none" strike="noStrike" kern="1200" baseline="0" dirty="0" smtClean="0">
                <a:solidFill>
                  <a:schemeClr val="dk1"/>
                </a:solidFill>
                <a:latin typeface="Arial" panose="020B0604020202020204" pitchFamily="34" charset="0"/>
                <a:ea typeface="+mn-ea"/>
                <a:cs typeface="Arial" panose="020B0604020202020204" pitchFamily="34" charset="0"/>
              </a:rPr>
              <a:t>- Mission 1. </a:t>
            </a:r>
            <a:r>
              <a:rPr lang="en-US" sz="1200" dirty="0" smtClean="0">
                <a:solidFill>
                  <a:srgbClr val="FF0000"/>
                </a:solidFill>
                <a:latin typeface="Arial" panose="020B0604020202020204" pitchFamily="34" charset="0"/>
                <a:cs typeface="Arial" panose="020B0604020202020204" pitchFamily="34" charset="0"/>
              </a:rPr>
              <a:t>Occupy blocking position (Mitigate IED threats during movement &amp; occupying tactical position)</a:t>
            </a:r>
          </a:p>
          <a:p>
            <a:pPr marL="0" indent="463550"/>
            <a:r>
              <a:rPr lang="en-US" sz="1200" b="0" i="0" u="none" strike="noStrike" kern="1200" baseline="0" dirty="0" smtClean="0">
                <a:solidFill>
                  <a:schemeClr val="dk1"/>
                </a:solidFill>
                <a:latin typeface="Arial" panose="020B0604020202020204" pitchFamily="34" charset="0"/>
                <a:ea typeface="+mn-ea"/>
                <a:cs typeface="Arial" panose="020B0604020202020204" pitchFamily="34" charset="0"/>
              </a:rPr>
              <a:t>.</a:t>
            </a:r>
            <a:r>
              <a:rPr lang="en-US" sz="1200" b="1" i="0" u="none" strike="noStrike" kern="1200" baseline="0" dirty="0" smtClean="0">
                <a:solidFill>
                  <a:schemeClr val="dk1"/>
                </a:solidFill>
                <a:latin typeface="Arial" panose="020B0604020202020204" pitchFamily="34" charset="0"/>
                <a:ea typeface="+mn-ea"/>
                <a:cs typeface="Arial" panose="020B0604020202020204" pitchFamily="34" charset="0"/>
              </a:rPr>
              <a:t>- Mission 2. </a:t>
            </a:r>
            <a:r>
              <a:rPr lang="en-US" sz="1200" dirty="0" smtClean="0">
                <a:solidFill>
                  <a:srgbClr val="FF0000"/>
                </a:solidFill>
                <a:latin typeface="Arial" panose="020B0604020202020204" pitchFamily="34" charset="0"/>
                <a:cs typeface="Arial" panose="020B0604020202020204" pitchFamily="34" charset="0"/>
              </a:rPr>
              <a:t>Conduct Raid / Deliberate Attack (Mitigate IED threats in an Urban Environment)</a:t>
            </a:r>
          </a:p>
          <a:p>
            <a:pPr marL="457200" indent="0"/>
            <a:r>
              <a:rPr lang="en-US" sz="1200" b="1" i="0" u="none" strike="noStrike" kern="1200" baseline="0" dirty="0" smtClean="0">
                <a:solidFill>
                  <a:schemeClr val="dk1"/>
                </a:solidFill>
                <a:latin typeface="Arial" panose="020B0604020202020204" pitchFamily="34" charset="0"/>
                <a:ea typeface="+mn-ea"/>
                <a:cs typeface="Arial" panose="020B0604020202020204" pitchFamily="34" charset="0"/>
              </a:rPr>
              <a:t>- Mission 3. </a:t>
            </a:r>
            <a:r>
              <a:rPr lang="en-US" sz="1200" dirty="0" smtClean="0">
                <a:solidFill>
                  <a:srgbClr val="FF0000"/>
                </a:solidFill>
                <a:latin typeface="Arial" panose="020B0604020202020204" pitchFamily="34" charset="0"/>
                <a:cs typeface="Arial" panose="020B0604020202020204" pitchFamily="34" charset="0"/>
              </a:rPr>
              <a:t>Clear vulnerable area (VA) IOT allow freedom of maneuver </a:t>
            </a:r>
          </a:p>
          <a:p>
            <a:pPr marL="457200" indent="0">
              <a:buFontTx/>
              <a:buNone/>
            </a:pPr>
            <a:endParaRPr lang="en-US" sz="1400" b="0" i="0" u="none" strike="noStrike" kern="1200" baseline="0" dirty="0" smtClean="0">
              <a:solidFill>
                <a:schemeClr val="dk1"/>
              </a:solidFill>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dirty="0" smtClean="0">
                <a:latin typeface="Arial" panose="020B0604020202020204" pitchFamily="34" charset="0"/>
                <a:cs typeface="Arial" panose="020B0604020202020204" pitchFamily="34" charset="0"/>
              </a:rPr>
              <a:t>------------------------</a:t>
            </a:r>
            <a:r>
              <a:rPr lang="en-US" sz="1200" b="1" u="sng" dirty="0" smtClean="0">
                <a:latin typeface="Arial" panose="020B0604020202020204" pitchFamily="34" charset="0"/>
                <a:cs typeface="Arial" panose="020B0604020202020204" pitchFamily="34" charset="0"/>
              </a:rPr>
              <a:t>PRACTICAL EXERCISE INSTRUCTIONS </a:t>
            </a:r>
            <a:r>
              <a:rPr lang="en-US" sz="1200" b="0" u="none" dirty="0" smtClean="0">
                <a:latin typeface="Arial" panose="020B0604020202020204" pitchFamily="34" charset="0"/>
                <a:cs typeface="Arial" panose="020B0604020202020204"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dirty="0" smtClean="0">
              <a:latin typeface="Arial" panose="020B0604020202020204" pitchFamily="34" charset="0"/>
              <a:cs typeface="Arial" panose="020B0604020202020204" pitchFamily="34" charset="0"/>
            </a:endParaRPr>
          </a:p>
          <a:p>
            <a:pPr marL="685800" indent="-228600">
              <a:buAutoNum type="arabicPeriod"/>
            </a:pP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Mission #2</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 </a:t>
            </a:r>
            <a:r>
              <a:rPr lang="en-US" sz="1200" b="1" dirty="0" smtClean="0">
                <a:solidFill>
                  <a:srgbClr val="FF0000"/>
                </a:solidFill>
                <a:latin typeface="Arial" panose="020B0604020202020204" pitchFamily="34" charset="0"/>
                <a:cs typeface="Arial" panose="020B0604020202020204" pitchFamily="34" charset="0"/>
              </a:rPr>
              <a:t>Conduct Raid / Deliberate Attack (Mitigate IED threats in an Urban Environment)</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p>
          <a:p>
            <a:pPr marL="457200" indent="0">
              <a:buNone/>
            </a:pP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Note.</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Mission #2 is an eight (8) hour exercise designed to have students incharged of some parts of the process and Instructor/Facilitators (I/F) are not required to be involved the entire time. Suggested timeline for each squad be as follows:</a:t>
            </a:r>
          </a:p>
          <a:p>
            <a:endPar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TIMELINE</a:t>
            </a:r>
            <a:r>
              <a:rPr lang="en-US" sz="1200" b="1" i="0" u="sng" strike="noStrike" kern="1200" baseline="0" dirty="0" smtClean="0">
                <a:solidFill>
                  <a:schemeClr val="tx1"/>
                </a:solidFill>
                <a:effectLst/>
                <a:latin typeface="Arial" panose="020B0604020202020204" pitchFamily="34" charset="0"/>
                <a:ea typeface="+mn-ea"/>
                <a:cs typeface="Arial" panose="020B0604020202020204" pitchFamily="34" charset="0"/>
              </a:rPr>
              <a:t> (This is a guide)</a:t>
            </a:r>
            <a:endPar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(30 min) I/F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Issues the mission order to students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b.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(1.5 hr.) Students/Squads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Conducts Mission Analysis (MA) &amp; Issue WARNOs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(2 hrs.) Students/Squads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Conducts rehearsals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d.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(30 min) I/F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Receive/evaluate MA briefs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e.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(4 hrs.) I/F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Observe and evaluate Squads execution of tactical mission #1 </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2. Procedures </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Note:</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objective PE is to place Soldiers in situations outside their comfort zone that focus on situations within the IED Contemporary Operating Environment (COE). The Situational Training Exercise (STX) will expose Soldiers to what they can expect when they deploy. This PE will provide the Soldier the opportunity to apply and reinforce what they learned during the first week of the course including tactical employment of Hand Held Devices (HHDs) in an IED environment. Prior to execution of each lane, students will rehearse and conduct pre combat checks and pre combat inspections with their assigned squads.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Lane set up.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Instructors will need to locate a piece of terrain that will support multiple STX lanes, based of the PDSS (Pre-deployment Site Survey), have a central location for starting, and all are within walking distance of each other.</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Note.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Students are encouraged to bring optics from their unit.</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b.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Squad/Plt assignments.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Students are divided into squads/platoon. Squad/platoon leadership will be designated and each individual within the patrol will be assigned a Hand Held Device (HHD) to operate during the mission.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Issue Mission Order (Approx. 15 min).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I/F issues the order in 30 minutes or less.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d. The Instructor/Facilitator will serve as the coordination agent for all C-IED enablers and support agencies.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e.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Mission Analysis (approx. 1.5 hrs.).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Upon receiving the mission, Squad Leader and assigned members conduct a detailed mission analysis following the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eight steps of the Troop Leading Procedures (TLP).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This stage of the STX should requires little or no I/F involment.</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1 - Receive the Mission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2 - Issue a Warning order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3 - Make a Tentative Plan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4 - Initiate Movement</a:t>
            </a:r>
          </a:p>
          <a:p>
            <a:r>
              <a:rPr lang="fr-FR"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5 - Conduct Reconnaissance</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6 - Complete the Plan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7 - Issue the Order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8. Supervise and Refine</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e.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Back Brief.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After mission analysis, Squad Leader and members will conduct a back brief. The Instructor/Facilitator evaluate as required, provide feedback, teach, coach, and mentor.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f.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Rehearsals/PCC's/PCI's (Approx. 2 hrs.).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Squads make corrections or adjustment on their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plan based on the results of their mission brief. Squads will conduct PCC's/PCI's and rehearsals prior to execution. This stage of the STX should requires little or no I/F involment.</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g.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Execution (Approx. 4 hrs.).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Squads execute the mission based on the approved Course of Action (COA). This stage requires maximum I/F involment. I/F have squad members recognize their mistakes and have them find suitable solutions to any challenges they may experience during the conduct of the mission. I/F must intervene immediately if the safety of the squad members is compromised.</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h.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After Action Reviews (approx. 15 min).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At the completion of the mission, the Instructor/Facilitator will provide and AAR format to the squad and have the squad members conduct an AAR in 15 minutes or less.</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MISSION ORDER.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Each squad/platoon will be given the following missions order:</a:t>
            </a:r>
          </a:p>
          <a:p>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NOTE.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I/F may modify or change this mission order, with OIC approval, based on audience/stakeholder's need, operational environment, and time available, but must ensure that the objectives are met.</a:t>
            </a:r>
          </a:p>
          <a:p>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l"/>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p>
        </p:txBody>
      </p:sp>
      <p:sp>
        <p:nvSpPr>
          <p:cNvPr id="4" name="Slide Number Placeholder 3"/>
          <p:cNvSpPr>
            <a:spLocks noGrp="1"/>
          </p:cNvSpPr>
          <p:nvPr>
            <p:ph type="sldNum" sz="quarter" idx="10"/>
          </p:nvPr>
        </p:nvSpPr>
        <p:spPr/>
        <p:txBody>
          <a:bodyPr/>
          <a:lstStyle/>
          <a:p>
            <a:fld id="{6ADF5C20-1EFD-45A8-A119-FB21F9F76284}" type="slidenum">
              <a:rPr lang="en-US" smtClean="0"/>
              <a:pPr/>
              <a:t>5</a:t>
            </a:fld>
            <a:endParaRPr lang="en-US" dirty="0"/>
          </a:p>
        </p:txBody>
      </p:sp>
    </p:spTree>
    <p:extLst>
      <p:ext uri="{BB962C8B-B14F-4D97-AF65-F5344CB8AC3E}">
        <p14:creationId xmlns:p14="http://schemas.microsoft.com/office/powerpoint/2010/main" val="310688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u="sng"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latin typeface="Arial" panose="020B0604020202020204" pitchFamily="34" charset="0"/>
                <a:cs typeface="Arial" panose="020B0604020202020204" pitchFamily="34" charset="0"/>
              </a:rPr>
              <a:t>Instructor/</a:t>
            </a:r>
            <a:r>
              <a:rPr lang="en-US" sz="1200" b="1" u="sng" baseline="0" dirty="0" smtClean="0">
                <a:latin typeface="Arial" panose="020B0604020202020204" pitchFamily="34" charset="0"/>
                <a:cs typeface="Arial" panose="020B0604020202020204" pitchFamily="34" charset="0"/>
              </a:rPr>
              <a:t>Facilitator’s (I/F) Note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I/F must </a:t>
            </a:r>
            <a:r>
              <a:rPr lang="en-US" sz="1200" u="sng" kern="1200" dirty="0" smtClean="0">
                <a:solidFill>
                  <a:schemeClr val="tx1"/>
                </a:solidFill>
                <a:effectLst/>
                <a:latin typeface="+mn-lt"/>
                <a:ea typeface="+mn-ea"/>
                <a:cs typeface="+mn-cs"/>
              </a:rPr>
              <a:t>develop, update or modify the operations orders </a:t>
            </a:r>
            <a:r>
              <a:rPr lang="en-US" sz="1200" kern="1200" dirty="0" smtClean="0">
                <a:solidFill>
                  <a:schemeClr val="tx1"/>
                </a:solidFill>
                <a:effectLst/>
                <a:latin typeface="+mn-lt"/>
                <a:ea typeface="+mn-ea"/>
                <a:cs typeface="+mn-cs"/>
              </a:rPr>
              <a:t>for each tactical mission to meet audience expectations. </a:t>
            </a:r>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dirty="0" smtClean="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dirty="0" smtClean="0">
                <a:latin typeface="Arial" panose="020B0604020202020204" pitchFamily="34" charset="0"/>
                <a:cs typeface="Arial" panose="020B0604020202020204" pitchFamily="34" charset="0"/>
              </a:rPr>
              <a:t>The following 3</a:t>
            </a:r>
            <a:r>
              <a:rPr lang="en-US" sz="1200" b="0" u="none" baseline="0" dirty="0" smtClean="0">
                <a:latin typeface="Arial" panose="020B0604020202020204" pitchFamily="34" charset="0"/>
                <a:cs typeface="Arial" panose="020B0604020202020204" pitchFamily="34" charset="0"/>
              </a:rPr>
              <a:t> missions are currently conducted in the 2d week of this course:</a:t>
            </a:r>
          </a:p>
          <a:p>
            <a:pPr marL="457200" indent="0"/>
            <a:r>
              <a:rPr lang="en-US" sz="1200" b="1" i="0" u="none" strike="noStrike" kern="1200" baseline="0" dirty="0" smtClean="0">
                <a:solidFill>
                  <a:schemeClr val="dk1"/>
                </a:solidFill>
                <a:latin typeface="Arial" panose="020B0604020202020204" pitchFamily="34" charset="0"/>
                <a:ea typeface="+mn-ea"/>
                <a:cs typeface="Arial" panose="020B0604020202020204" pitchFamily="34" charset="0"/>
              </a:rPr>
              <a:t>- Mission 1. </a:t>
            </a:r>
            <a:r>
              <a:rPr lang="en-US" sz="1200" dirty="0" smtClean="0">
                <a:solidFill>
                  <a:srgbClr val="FF0000"/>
                </a:solidFill>
                <a:latin typeface="Arial" panose="020B0604020202020204" pitchFamily="34" charset="0"/>
                <a:cs typeface="Arial" panose="020B0604020202020204" pitchFamily="34" charset="0"/>
              </a:rPr>
              <a:t>Occupy blocking position (Mitigate IED threats during movement &amp; occupying tactical position)</a:t>
            </a:r>
          </a:p>
          <a:p>
            <a:pPr marL="0" indent="463550"/>
            <a:r>
              <a:rPr lang="en-US" sz="1200" b="0" i="0" u="none" strike="noStrike" kern="1200" baseline="0" dirty="0" smtClean="0">
                <a:solidFill>
                  <a:schemeClr val="dk1"/>
                </a:solidFill>
                <a:latin typeface="Arial" panose="020B0604020202020204" pitchFamily="34" charset="0"/>
                <a:ea typeface="+mn-ea"/>
                <a:cs typeface="Arial" panose="020B0604020202020204" pitchFamily="34" charset="0"/>
              </a:rPr>
              <a:t>.</a:t>
            </a:r>
            <a:r>
              <a:rPr lang="en-US" sz="1200" b="1" i="0" u="none" strike="noStrike" kern="1200" baseline="0" dirty="0" smtClean="0">
                <a:solidFill>
                  <a:schemeClr val="dk1"/>
                </a:solidFill>
                <a:latin typeface="Arial" panose="020B0604020202020204" pitchFamily="34" charset="0"/>
                <a:ea typeface="+mn-ea"/>
                <a:cs typeface="Arial" panose="020B0604020202020204" pitchFamily="34" charset="0"/>
              </a:rPr>
              <a:t>- Mission 2. </a:t>
            </a:r>
            <a:r>
              <a:rPr lang="en-US" sz="1200" dirty="0" smtClean="0">
                <a:solidFill>
                  <a:srgbClr val="FF0000"/>
                </a:solidFill>
                <a:latin typeface="Arial" panose="020B0604020202020204" pitchFamily="34" charset="0"/>
                <a:cs typeface="Arial" panose="020B0604020202020204" pitchFamily="34" charset="0"/>
              </a:rPr>
              <a:t>Conduct Raid / Deliberate Attack (Mitigate IED threats in an Urban Environment)</a:t>
            </a:r>
          </a:p>
          <a:p>
            <a:pPr marL="457200" indent="0"/>
            <a:r>
              <a:rPr lang="en-US" sz="1200" b="1" i="0" u="none" strike="noStrike" kern="1200" baseline="0" dirty="0" smtClean="0">
                <a:solidFill>
                  <a:schemeClr val="dk1"/>
                </a:solidFill>
                <a:latin typeface="Arial" panose="020B0604020202020204" pitchFamily="34" charset="0"/>
                <a:ea typeface="+mn-ea"/>
                <a:cs typeface="Arial" panose="020B0604020202020204" pitchFamily="34" charset="0"/>
              </a:rPr>
              <a:t>- Mission 3. </a:t>
            </a:r>
            <a:r>
              <a:rPr lang="en-US" sz="1200" dirty="0" smtClean="0">
                <a:solidFill>
                  <a:srgbClr val="FF0000"/>
                </a:solidFill>
                <a:latin typeface="Arial" panose="020B0604020202020204" pitchFamily="34" charset="0"/>
                <a:cs typeface="Arial" panose="020B0604020202020204" pitchFamily="34" charset="0"/>
              </a:rPr>
              <a:t>Clear vulnerable area (VA) IOT allow freedom of maneuver </a:t>
            </a:r>
          </a:p>
          <a:p>
            <a:pPr marL="457200" indent="0">
              <a:buFontTx/>
              <a:buNone/>
            </a:pPr>
            <a:endParaRPr lang="en-US" sz="1400" b="0" i="0" u="none" strike="noStrike" kern="1200" baseline="0" dirty="0" smtClean="0">
              <a:solidFill>
                <a:schemeClr val="dk1"/>
              </a:solidFill>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u="none" dirty="0" smtClean="0">
                <a:latin typeface="Arial" panose="020B0604020202020204" pitchFamily="34" charset="0"/>
                <a:cs typeface="Arial" panose="020B0604020202020204" pitchFamily="34" charset="0"/>
              </a:rPr>
              <a:t>------------------------</a:t>
            </a:r>
            <a:r>
              <a:rPr lang="en-US" sz="1200" b="1" u="sng" dirty="0" smtClean="0">
                <a:latin typeface="Arial" panose="020B0604020202020204" pitchFamily="34" charset="0"/>
                <a:cs typeface="Arial" panose="020B0604020202020204" pitchFamily="34" charset="0"/>
              </a:rPr>
              <a:t>PRACTICAL EXERCISE INSTRUCTIONS </a:t>
            </a:r>
            <a:r>
              <a:rPr lang="en-US" sz="1200" b="0" u="none" dirty="0" smtClean="0">
                <a:latin typeface="Arial" panose="020B0604020202020204" pitchFamily="34" charset="0"/>
                <a:cs typeface="Arial" panose="020B0604020202020204"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u="none" dirty="0" smtClean="0">
              <a:latin typeface="Arial" panose="020B0604020202020204" pitchFamily="34" charset="0"/>
              <a:cs typeface="Arial" panose="020B0604020202020204" pitchFamily="34" charset="0"/>
            </a:endParaRPr>
          </a:p>
          <a:p>
            <a:pPr marL="457200" indent="0"/>
            <a:r>
              <a:rPr lang="en-US" b="1" u="none" dirty="0" smtClean="0">
                <a:latin typeface="Arial" panose="020B0604020202020204" pitchFamily="34" charset="0"/>
                <a:cs typeface="Arial" panose="020B0604020202020204" pitchFamily="34" charset="0"/>
              </a:rPr>
              <a:t>1.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Mission #3</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 </a:t>
            </a:r>
            <a:r>
              <a:rPr lang="en-US" sz="1200" b="1" dirty="0" smtClean="0">
                <a:solidFill>
                  <a:srgbClr val="FF0000"/>
                </a:solidFill>
                <a:latin typeface="Arial" panose="020B0604020202020204" pitchFamily="34" charset="0"/>
                <a:cs typeface="Arial" panose="020B0604020202020204" pitchFamily="34" charset="0"/>
              </a:rPr>
              <a:t>Clear vulnerable area (VA) IOT allow freedom of maneuver </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Note.</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Mission #3 is an eight (8) hour exercise designed to have students incharged of some parts of the process and Instructor/Facilitators (I/F) are not required to be involved the entire time. Suggested timeline for each squad be as follows:</a:t>
            </a:r>
          </a:p>
          <a:p>
            <a:endPar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TIMELINE</a:t>
            </a:r>
            <a:r>
              <a:rPr lang="en-US" sz="1200" b="1" i="0" u="sng" strike="noStrike" kern="1200" baseline="0" dirty="0" smtClean="0">
                <a:solidFill>
                  <a:schemeClr val="tx1"/>
                </a:solidFill>
                <a:effectLst/>
                <a:latin typeface="Arial" panose="020B0604020202020204" pitchFamily="34" charset="0"/>
                <a:ea typeface="+mn-ea"/>
                <a:cs typeface="Arial" panose="020B0604020202020204" pitchFamily="34" charset="0"/>
              </a:rPr>
              <a:t> (This is a guide)</a:t>
            </a:r>
            <a:endPar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(30 min) I/F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Issues the mission order to students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b.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(1.5 hr.) Students/Squads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Conducts Mission Analysis (MA) &amp; Issue WARNOs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(2 hrs.) Students/Squads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Conducts rehearsals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d.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(30 min) I/F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Receive/evaluate MA briefs </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e.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(4 hrs.) I/F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Observe and evaluate Squads execution of tactical mission #1 </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2. Procedures </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1" i="0" u="sng" strike="noStrike" kern="1200" baseline="0" dirty="0" smtClean="0">
                <a:solidFill>
                  <a:schemeClr val="tx1"/>
                </a:solidFill>
                <a:latin typeface="Arial" panose="020B0604020202020204" pitchFamily="34" charset="0"/>
                <a:ea typeface="+mn-ea"/>
                <a:cs typeface="Arial" panose="020B0604020202020204" pitchFamily="34" charset="0"/>
              </a:rPr>
              <a:t>Note:</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objective PE is to place Soldiers in situations outside their comfort zone that focus on situations within the IED Contemporary Operating Environment (COE). The Situational Training Exercise (STX) will expose Soldiers to what they can expect when they deploy. This PE will provide the Soldier the opportunity to apply and reinforce what they learned during the first week of the course including tactical employment of Hand Held Devices (HHDs) in an IED environment. Prior to execution of each lane, students will rehearse and conduct pre combat checks and pre combat inspections with their assigned squads.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Lane set up.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Instructors will need to locate a piece of terrain that will support multiple STX lanes, based of the PDSS (Pre-deployment Site Survey), have a central location for starting, and all are within walking distance of each other.</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Note.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Students are encouraged to bring optics from their unit.</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b.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Squad/Plt assignments.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Students are divided into squads/platoon. Squad/platoon leadership will be designated and each individual within the patrol will be assigned a Hand Held Device (HHD) to operate during the mission.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c.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Issue Mission Order (Approx. 15 min).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The I/F issues the order in 30 minutes or less.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d. The Instructor/Facilitator will serve as the coordination agent for all C-IED enablers and support agencies.</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e.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Mission Analysis (approx. 1.5 hrs.).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Upon receiving the mission, Squad Leader and assigned members conduct a detailed mission analysis following the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eight steps of the Troop Leading Procedures (TLP).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This stage of the STX should requires little or no I/F involment.</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1 - Receive the Mission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2 - Issue a Warning order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3 - Make a Tentative Plan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4 - Initiate Movement</a:t>
            </a:r>
          </a:p>
          <a:p>
            <a:r>
              <a:rPr lang="fr-FR"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5 - Conduct Reconnaissance</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6 - Complete the Plan</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7 - Issue the Order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Step 8. Supervise and Refine</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e.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Back Brief.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After mission analysis, Squad Leader and members will conduct a back brief. The Instructor/Facilitator evaluate as required, provide feedback, teach, coach, and mentor.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f.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Rehearsals/PCC's/PCI's (Approx. 2 hrs.).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Squads make corrections or adjustment on their</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plan based on the results of their mission brief. Squads will conduct PCC's/PCI's and rehearsals prior to execution. This stage of the STX should requires little or no I/F involment.</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g.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Execution (Approx. 4 hrs.).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Squads execute the mission based on the approved Course of Action (COA). This stage requires maximum I/F involment. I/F have squad members recognize their mistakes and have them find suitable solutions to any challenges they may experience during the conduct of the mission. I/F must intervene immediately if the safety of the squad members is compromised.</a:t>
            </a:r>
          </a:p>
          <a:p>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h. </a:t>
            </a:r>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After Action Reviews (approx. 15 min).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At the completion of the mission, the Instructor/Facilitator will provide and AAR format to the squad and have the squad members conduct an AAR in 15 minutes or less.</a:t>
            </a: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MISSION ORDER.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Each squad/platoon will be given the following missions order:</a:t>
            </a:r>
          </a:p>
          <a:p>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r>
              <a:rPr lang="en-US" sz="1200" b="1" i="0" u="none" strike="noStrike" kern="1200" baseline="0" dirty="0" smtClean="0">
                <a:solidFill>
                  <a:schemeClr val="tx1"/>
                </a:solidFill>
                <a:latin typeface="Arial" panose="020B0604020202020204" pitchFamily="34" charset="0"/>
                <a:ea typeface="+mn-ea"/>
                <a:cs typeface="Arial" panose="020B0604020202020204" pitchFamily="34" charset="0"/>
              </a:rPr>
              <a:t>	NOTE. </a:t>
            </a:r>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I/F may modify or change this mission order, with OIC approval, based on audience/stakeholder's need, operational environment, and time available, but must ensure that the objectives are met.</a:t>
            </a:r>
          </a:p>
          <a:p>
            <a:endParaRPr lang="en-US" sz="1200" kern="1200" dirty="0" smtClean="0">
              <a:solidFill>
                <a:schemeClr val="tx1"/>
              </a:solidFill>
              <a:effectLst/>
              <a:latin typeface="+mn-lt"/>
              <a:ea typeface="+mn-ea"/>
              <a:cs typeface="+mn-cs"/>
            </a:endParaRPr>
          </a:p>
          <a:p>
            <a:pPr algn="l"/>
            <a:endParaRPr lang="en-US" sz="1200" kern="1200" dirty="0" smtClean="0">
              <a:solidFill>
                <a:schemeClr val="tx1"/>
              </a:solidFill>
              <a:effectLst/>
              <a:latin typeface="+mn-lt"/>
              <a:ea typeface="+mn-ea"/>
              <a:cs typeface="+mn-cs"/>
            </a:endParaRPr>
          </a:p>
          <a:p>
            <a:endPar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endParaRPr>
          </a:p>
          <a:p>
            <a:pPr algn="l"/>
            <a:r>
              <a:rPr lang="en-US" sz="1200" b="0" i="0" u="none" strike="noStrike" kern="1200" baseline="0" dirty="0" smtClean="0">
                <a:solidFill>
                  <a:schemeClr val="tx1"/>
                </a:solidFill>
                <a:latin typeface="Arial" panose="020B0604020202020204" pitchFamily="34" charset="0"/>
                <a:ea typeface="+mn-ea"/>
                <a:cs typeface="Arial" panose="020B0604020202020204" pitchFamily="34" charset="0"/>
              </a:rPr>
              <a:t>			</a:t>
            </a:r>
          </a:p>
        </p:txBody>
      </p:sp>
      <p:sp>
        <p:nvSpPr>
          <p:cNvPr id="4" name="Slide Number Placeholder 3"/>
          <p:cNvSpPr>
            <a:spLocks noGrp="1"/>
          </p:cNvSpPr>
          <p:nvPr>
            <p:ph type="sldNum" sz="quarter" idx="10"/>
          </p:nvPr>
        </p:nvSpPr>
        <p:spPr/>
        <p:txBody>
          <a:bodyPr/>
          <a:lstStyle/>
          <a:p>
            <a:fld id="{6ADF5C20-1EFD-45A8-A119-FB21F9F76284}" type="slidenum">
              <a:rPr lang="en-US" smtClean="0"/>
              <a:pPr/>
              <a:t>6</a:t>
            </a:fld>
            <a:endParaRPr lang="en-US" dirty="0"/>
          </a:p>
        </p:txBody>
      </p:sp>
    </p:spTree>
    <p:extLst>
      <p:ext uri="{BB962C8B-B14F-4D97-AF65-F5344CB8AC3E}">
        <p14:creationId xmlns:p14="http://schemas.microsoft.com/office/powerpoint/2010/main" val="2826955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r>
              <a:rPr lang="en-US" dirty="0" smtClean="0"/>
              <a:t>Ensure that students demonstrate how to conduct a mission analysis IAW the TLO.</a:t>
            </a:r>
            <a:endParaRPr lang="en-US"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7</a:t>
            </a:fld>
            <a:endParaRPr lang="en-US" dirty="0"/>
          </a:p>
        </p:txBody>
      </p:sp>
    </p:spTree>
    <p:extLst>
      <p:ext uri="{BB962C8B-B14F-4D97-AF65-F5344CB8AC3E}">
        <p14:creationId xmlns:p14="http://schemas.microsoft.com/office/powerpoint/2010/main" val="854634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defRPr/>
            </a:pPr>
            <a:endParaRPr lang="en-US" sz="1200" b="1" dirty="0" smtClean="0">
              <a:solidFill>
                <a:srgbClr val="FF0000"/>
              </a:solidFill>
              <a:latin typeface="Arial" charset="0"/>
              <a:cs typeface="Arial" charset="0"/>
            </a:endParaRPr>
          </a:p>
        </p:txBody>
      </p:sp>
      <p:sp>
        <p:nvSpPr>
          <p:cNvPr id="4" name="Slide Number Placeholder 3"/>
          <p:cNvSpPr>
            <a:spLocks noGrp="1"/>
          </p:cNvSpPr>
          <p:nvPr>
            <p:ph type="sldNum" sz="quarter" idx="10"/>
          </p:nvPr>
        </p:nvSpPr>
        <p:spPr/>
        <p:txBody>
          <a:bodyPr/>
          <a:lstStyle/>
          <a:p>
            <a:fld id="{6ADF5C20-1EFD-45A8-A119-FB21F9F76284}" type="slidenum">
              <a:rPr lang="en-US" smtClean="0"/>
              <a:pPr/>
              <a:t>8</a:t>
            </a:fld>
            <a:endParaRPr lang="en-US" dirty="0"/>
          </a:p>
        </p:txBody>
      </p:sp>
    </p:spTree>
    <p:extLst>
      <p:ext uri="{BB962C8B-B14F-4D97-AF65-F5344CB8AC3E}">
        <p14:creationId xmlns:p14="http://schemas.microsoft.com/office/powerpoint/2010/main" val="5438587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u="sng" dirty="0" smtClean="0"/>
              <a:t>Instructor/</a:t>
            </a:r>
            <a:r>
              <a:rPr lang="en-US" sz="1200" b="1" u="sng" baseline="0" dirty="0" smtClean="0"/>
              <a:t>Facilitator’s (I/F) Note</a:t>
            </a:r>
            <a:endParaRPr lang="en-US" sz="1200" b="1" u="sng" dirty="0" smtClean="0"/>
          </a:p>
          <a:p>
            <a:r>
              <a:rPr lang="en-US" dirty="0" smtClean="0"/>
              <a:t> Ask if anyone has any Questions and provide answer if necessary.</a:t>
            </a:r>
            <a:endParaRPr lang="en-US" dirty="0"/>
          </a:p>
        </p:txBody>
      </p:sp>
      <p:sp>
        <p:nvSpPr>
          <p:cNvPr id="4" name="Slide Number Placeholder 3"/>
          <p:cNvSpPr>
            <a:spLocks noGrp="1"/>
          </p:cNvSpPr>
          <p:nvPr>
            <p:ph type="sldNum" sz="quarter" idx="10"/>
          </p:nvPr>
        </p:nvSpPr>
        <p:spPr/>
        <p:txBody>
          <a:bodyPr/>
          <a:lstStyle/>
          <a:p>
            <a:fld id="{6ADF5C20-1EFD-45A8-A119-FB21F9F76284}" type="slidenum">
              <a:rPr lang="en-US" smtClean="0"/>
              <a:pPr/>
              <a:t>9</a:t>
            </a:fld>
            <a:endParaRPr lang="en-US" dirty="0"/>
          </a:p>
        </p:txBody>
      </p:sp>
    </p:spTree>
    <p:extLst>
      <p:ext uri="{BB962C8B-B14F-4D97-AF65-F5344CB8AC3E}">
        <p14:creationId xmlns:p14="http://schemas.microsoft.com/office/powerpoint/2010/main" val="584290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158684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793275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375602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04317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8"/>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391539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516960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71973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1508"/>
            <a:ext cx="8261498" cy="531627"/>
          </a:xfrm>
        </p:spPr>
        <p:txBody>
          <a:bodyPr anchor="b">
            <a:noAutofit/>
          </a:bodyPr>
          <a:lstStyle>
            <a:lvl1pPr algn="ctr">
              <a:defRPr sz="36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275907"/>
            <a:ext cx="5111750" cy="48502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4176873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213320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06AB2C3-33B1-4153-966C-F7C9F4B25977}" type="datetimeFigureOut">
              <a:rPr lang="en-US" smtClean="0"/>
              <a:pPr/>
              <a:t>7/28/2015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7A61CD5E-FFF0-45F2-B7B7-8B7178E955B5}" type="slidenum">
              <a:rPr lang="en-US" smtClean="0"/>
              <a:pPr/>
              <a:t>‹#›</a:t>
            </a:fld>
            <a:endParaRPr lang="en-US" dirty="0"/>
          </a:p>
        </p:txBody>
      </p:sp>
    </p:spTree>
    <p:extLst>
      <p:ext uri="{BB962C8B-B14F-4D97-AF65-F5344CB8AC3E}">
        <p14:creationId xmlns:p14="http://schemas.microsoft.com/office/powerpoint/2010/main" val="9819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6102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351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324491" y="6492875"/>
            <a:ext cx="81950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1CD5E-FFF0-45F2-B7B7-8B7178E955B5}" type="slidenum">
              <a:rPr lang="en-US" smtClean="0"/>
              <a:pPr/>
              <a:t>‹#›</a:t>
            </a:fld>
            <a:endParaRPr lang="en-US" dirty="0"/>
          </a:p>
        </p:txBody>
      </p:sp>
      <p:pic>
        <p:nvPicPr>
          <p:cNvPr id="7" name="Picture 6" descr="316th_cavalry_brigade_s.jpg"/>
          <p:cNvPicPr>
            <a:picLocks noChangeAspect="1"/>
          </p:cNvPicPr>
          <p:nvPr userDrawn="1"/>
        </p:nvPicPr>
        <p:blipFill>
          <a:blip r:embed="rId12" cstate="print"/>
          <a:stretch>
            <a:fillRect/>
          </a:stretch>
        </p:blipFill>
        <p:spPr>
          <a:xfrm>
            <a:off x="120168" y="263709"/>
            <a:ext cx="685800" cy="685800"/>
          </a:xfrm>
          <a:prstGeom prst="rect">
            <a:avLst/>
          </a:prstGeom>
        </p:spPr>
      </p:pic>
      <p:pic>
        <p:nvPicPr>
          <p:cNvPr id="8" name="Picture 7" descr="3-16.png"/>
          <p:cNvPicPr>
            <a:picLocks noChangeAspect="1"/>
          </p:cNvPicPr>
          <p:nvPr userDrawn="1"/>
        </p:nvPicPr>
        <p:blipFill>
          <a:blip r:embed="rId13" cstate="print"/>
          <a:stretch>
            <a:fillRect/>
          </a:stretch>
        </p:blipFill>
        <p:spPr>
          <a:xfrm>
            <a:off x="8418220" y="274342"/>
            <a:ext cx="564060" cy="685800"/>
          </a:xfrm>
          <a:prstGeom prst="rect">
            <a:avLst/>
          </a:prstGeom>
        </p:spPr>
      </p:pic>
      <p:sp>
        <p:nvSpPr>
          <p:cNvPr id="9" name="TextBox 8"/>
          <p:cNvSpPr txBox="1"/>
          <p:nvPr userDrawn="1"/>
        </p:nvSpPr>
        <p:spPr>
          <a:xfrm>
            <a:off x="3523888" y="0"/>
            <a:ext cx="2090738" cy="307975"/>
          </a:xfrm>
          <a:prstGeom prst="rect">
            <a:avLst/>
          </a:prstGeom>
          <a:noFill/>
        </p:spPr>
        <p:txBody>
          <a:bodyPr wrap="none">
            <a:spAutoFit/>
          </a:bodyPr>
          <a:lstStyle/>
          <a:p>
            <a:pPr>
              <a:defRPr/>
            </a:pPr>
            <a:r>
              <a:rPr lang="en-US" sz="1400" b="0" dirty="0">
                <a:solidFill>
                  <a:srgbClr val="00B050"/>
                </a:solidFill>
                <a:latin typeface="Arial" pitchFamily="34" charset="0"/>
                <a:cs typeface="Arial" pitchFamily="34" charset="0"/>
              </a:rPr>
              <a:t>UNCLASSIFIED/FOUO</a:t>
            </a:r>
          </a:p>
        </p:txBody>
      </p:sp>
      <p:sp>
        <p:nvSpPr>
          <p:cNvPr id="10" name="TextBox 16"/>
          <p:cNvSpPr txBox="1">
            <a:spLocks noChangeArrowheads="1"/>
          </p:cNvSpPr>
          <p:nvPr userDrawn="1"/>
        </p:nvSpPr>
        <p:spPr bwMode="auto">
          <a:xfrm>
            <a:off x="10620" y="6519446"/>
            <a:ext cx="8167218" cy="338554"/>
          </a:xfrm>
          <a:prstGeom prst="rect">
            <a:avLst/>
          </a:prstGeom>
          <a:solidFill>
            <a:srgbClr val="00B050"/>
          </a:solid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800" dirty="0" smtClean="0">
                <a:solidFill>
                  <a:schemeClr val="bg1"/>
                </a:solidFill>
                <a:latin typeface="Arial" pitchFamily="34" charset="0"/>
                <a:cs typeface="Arial" pitchFamily="34" charset="0"/>
              </a:rPr>
              <a:t>UNCLASSIFIED////FOR</a:t>
            </a:r>
            <a:r>
              <a:rPr lang="en-US" sz="800" baseline="0" dirty="0" smtClean="0">
                <a:solidFill>
                  <a:schemeClr val="bg1"/>
                </a:solidFill>
                <a:latin typeface="Arial" pitchFamily="34" charset="0"/>
                <a:cs typeface="Arial" pitchFamily="34" charset="0"/>
              </a:rPr>
              <a:t> OFFICAL USE ONLY   This document contains information that may be EXEMPT FROM MANDATORY DISCLOSURE under the Freedom of Information Act (FOIA) Exemption 7 (F</a:t>
            </a:r>
            <a:r>
              <a:rPr lang="en-US" sz="700" baseline="0" dirty="0" smtClean="0">
                <a:solidFill>
                  <a:schemeClr val="bg1"/>
                </a:solidFill>
                <a:latin typeface="Arial" pitchFamily="34" charset="0"/>
                <a:cs typeface="Arial" pitchFamily="34" charset="0"/>
              </a:rPr>
              <a:t>)</a:t>
            </a:r>
            <a:endParaRPr lang="en-US" sz="700" dirty="0" smtClean="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0337133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Lst>
  <p:timing>
    <p:tnLst>
      <p:par>
        <p:cTn id="1" dur="indefinite" restart="never" nodeType="tmRoot"/>
      </p:par>
    </p:tnLst>
  </p:timing>
  <p:txStyles>
    <p:titleStyle>
      <a:lvl1pPr algn="ctr" defTabSz="914400" rtl="0" eaLnBrk="1" latinLnBrk="0" hangingPunct="1">
        <a:spcBef>
          <a:spcPct val="0"/>
        </a:spcBef>
        <a:buNone/>
        <a:defRPr sz="2800" b="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andouts/C001%20Mission%201%20(Occupy%20Blocking%20Position).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andouts/C001%20Mission%202%20(Deliberate%20Attack).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andouts/STX3%20.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949914" y="2335509"/>
            <a:ext cx="7338095" cy="1402452"/>
          </a:xfrm>
          <a:solidFill>
            <a:schemeClr val="bg1"/>
          </a:solidFill>
        </p:spPr>
        <p:txBody>
          <a:bodyPr>
            <a:noAutofit/>
          </a:bodyPr>
          <a:lstStyle/>
          <a:p>
            <a:r>
              <a:rPr lang="en-US" dirty="0"/>
              <a:t>Situational Training </a:t>
            </a:r>
            <a:r>
              <a:rPr lang="en-US" dirty="0" smtClean="0"/>
              <a:t>Exercise</a:t>
            </a:r>
            <a:br>
              <a:rPr lang="en-US" dirty="0" smtClean="0"/>
            </a:br>
            <a:r>
              <a:rPr lang="en-US" dirty="0" smtClean="0"/>
              <a:t> </a:t>
            </a:r>
            <a:r>
              <a:rPr lang="en-US" dirty="0"/>
              <a:t>(STX)</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3" name="Slide Number Placeholder 18"/>
          <p:cNvSpPr txBox="1">
            <a:spLocks/>
          </p:cNvSpPr>
          <p:nvPr/>
        </p:nvSpPr>
        <p:spPr bwMode="auto">
          <a:xfrm>
            <a:off x="7010400" y="6629400"/>
            <a:ext cx="2133600" cy="228600"/>
          </a:xfrm>
          <a:prstGeom prst="rect">
            <a:avLst/>
          </a:prstGeom>
          <a:noFill/>
          <a:ln w="9525">
            <a:noFill/>
            <a:miter lim="800000"/>
            <a:headEnd/>
            <a:tailEnd/>
          </a:ln>
        </p:spPr>
        <p:txBody>
          <a:bodyPr anchor="ctr"/>
          <a:lstStyle/>
          <a:p>
            <a:pPr algn="r"/>
            <a:fld id="{0E0A5611-4F33-4EE8-A293-ED136606550E}" type="slidenum">
              <a:rPr lang="en-US" sz="1200" b="0">
                <a:solidFill>
                  <a:schemeClr val="tx1"/>
                </a:solidFill>
                <a:latin typeface="Arial" pitchFamily="34" charset="0"/>
                <a:cs typeface="Arial" pitchFamily="34" charset="0"/>
              </a:rPr>
              <a:pPr algn="r"/>
              <a:t>2</a:t>
            </a:fld>
            <a:endParaRPr lang="en-US" sz="1200" b="0" dirty="0">
              <a:solidFill>
                <a:schemeClr val="tx1"/>
              </a:solidFill>
              <a:latin typeface="Arial" pitchFamily="34" charset="0"/>
              <a:cs typeface="Arial" pitchFamily="34" charset="0"/>
            </a:endParaRPr>
          </a:p>
        </p:txBody>
      </p:sp>
      <p:sp>
        <p:nvSpPr>
          <p:cNvPr id="5" name="Title 4"/>
          <p:cNvSpPr>
            <a:spLocks noGrp="1"/>
          </p:cNvSpPr>
          <p:nvPr>
            <p:ph type="title"/>
          </p:nvPr>
        </p:nvSpPr>
        <p:spPr>
          <a:xfrm>
            <a:off x="538842" y="310243"/>
            <a:ext cx="8229600" cy="661027"/>
          </a:xfrm>
        </p:spPr>
        <p:txBody>
          <a:bodyPr>
            <a:normAutofit fontScale="90000"/>
          </a:bodyPr>
          <a:lstStyle/>
          <a:p>
            <a:r>
              <a:rPr lang="en-US" sz="2800" dirty="0" smtClean="0"/>
              <a:t>Terminal Learning Objective</a:t>
            </a:r>
            <a:br>
              <a:rPr lang="en-US" sz="2800" dirty="0" smtClean="0"/>
            </a:br>
            <a:endParaRPr lang="en-US" sz="2800" dirty="0">
              <a:solidFill>
                <a:srgbClr val="FF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075267892"/>
              </p:ext>
            </p:extLst>
          </p:nvPr>
        </p:nvGraphicFramePr>
        <p:xfrm>
          <a:off x="457200" y="935665"/>
          <a:ext cx="8001000" cy="5234940"/>
        </p:xfrm>
        <a:graphic>
          <a:graphicData uri="http://schemas.openxmlformats.org/drawingml/2006/table">
            <a:tbl>
              <a:tblPr firstRow="1" firstCol="1" bandRow="1">
                <a:tableStyleId>{5C22544A-7EE6-4342-B048-85BDC9FD1C3A}</a:tableStyleId>
              </a:tblPr>
              <a:tblGrid>
                <a:gridCol w="1672472"/>
                <a:gridCol w="6328528"/>
              </a:tblGrid>
              <a:tr h="463799">
                <a:tc>
                  <a:txBody>
                    <a:bodyPr/>
                    <a:lstStyle/>
                    <a:p>
                      <a:pPr marL="0" marR="0">
                        <a:lnSpc>
                          <a:spcPct val="115000"/>
                        </a:lnSpc>
                        <a:spcBef>
                          <a:spcPts val="0"/>
                        </a:spcBef>
                        <a:spcAft>
                          <a:spcPts val="0"/>
                        </a:spcAft>
                      </a:pPr>
                      <a:r>
                        <a:rPr lang="en-US" sz="2000" b="1" dirty="0">
                          <a:solidFill>
                            <a:schemeClr val="tx1"/>
                          </a:solidFill>
                          <a:effectLst/>
                          <a:latin typeface="Arial" panose="020B0604020202020204" pitchFamily="34" charset="0"/>
                          <a:cs typeface="Arial" panose="020B0604020202020204" pitchFamily="34" charset="0"/>
                        </a:rPr>
                        <a:t>ACTION:</a:t>
                      </a:r>
                      <a:endParaRPr lang="en-US" sz="2000" b="1"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0" i="0" u="none" strike="noStrike" kern="1200" baseline="0" dirty="0" smtClean="0">
                          <a:solidFill>
                            <a:schemeClr val="tx1"/>
                          </a:solidFill>
                          <a:latin typeface="Arial" panose="020B0604020202020204" pitchFamily="34" charset="0"/>
                          <a:ea typeface="+mn-ea"/>
                          <a:cs typeface="Arial" panose="020B0604020202020204" pitchFamily="34" charset="0"/>
                        </a:rPr>
                        <a:t>Plan dismounted tactical missions as member of a squad/platoon</a:t>
                      </a:r>
                      <a:endParaRPr lang="en-US" sz="2000" b="0"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20140">
                <a:tc>
                  <a:txBody>
                    <a:bodyPr/>
                    <a:lstStyle/>
                    <a:p>
                      <a:pPr marL="0" marR="0">
                        <a:lnSpc>
                          <a:spcPct val="115000"/>
                        </a:lnSpc>
                        <a:spcBef>
                          <a:spcPts val="0"/>
                        </a:spcBef>
                        <a:spcAft>
                          <a:spcPts val="0"/>
                        </a:spcAft>
                      </a:pPr>
                      <a:r>
                        <a:rPr lang="en-US" sz="2000" dirty="0">
                          <a:solidFill>
                            <a:schemeClr val="tx1"/>
                          </a:solidFill>
                          <a:effectLst/>
                          <a:latin typeface="Arial" panose="020B0604020202020204" pitchFamily="34" charset="0"/>
                          <a:cs typeface="Arial" panose="020B0604020202020204" pitchFamily="34" charset="0"/>
                        </a:rPr>
                        <a:t>CONDITION:</a:t>
                      </a:r>
                      <a:endParaRPr lang="en-US" sz="20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dirty="0" smtClean="0">
                          <a:latin typeface="Arial" pitchFamily="34" charset="0"/>
                          <a:cs typeface="Arial" pitchFamily="34" charset="0"/>
                        </a:rPr>
                        <a:t>I</a:t>
                      </a:r>
                      <a:r>
                        <a:rPr lang="en-US" sz="2000" dirty="0" smtClean="0">
                          <a:solidFill>
                            <a:schemeClr val="tx1"/>
                          </a:solidFill>
                          <a:latin typeface="Arial" pitchFamily="34" charset="0"/>
                          <a:cs typeface="Arial" pitchFamily="34" charset="0"/>
                        </a:rPr>
                        <a:t>n a training area that support three squads, given an OPORDER, C-IED Enablers, map and overlay, student resources, </a:t>
                      </a:r>
                      <a:r>
                        <a:rPr lang="en-US" sz="2000" baseline="0" dirty="0" smtClean="0">
                          <a:solidFill>
                            <a:schemeClr val="tx1"/>
                          </a:solidFill>
                          <a:latin typeface="Arial" pitchFamily="34" charset="0"/>
                          <a:cs typeface="Arial" pitchFamily="34" charset="0"/>
                        </a:rPr>
                        <a:t>and references.</a:t>
                      </a:r>
                      <a:endParaRPr lang="en-US" sz="2000"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82233">
                <a:tc>
                  <a:txBody>
                    <a:bodyPr/>
                    <a:lstStyle/>
                    <a:p>
                      <a:pPr marL="0" marR="0">
                        <a:lnSpc>
                          <a:spcPct val="115000"/>
                        </a:lnSpc>
                        <a:spcBef>
                          <a:spcPts val="0"/>
                        </a:spcBef>
                        <a:spcAft>
                          <a:spcPts val="0"/>
                        </a:spcAft>
                      </a:pPr>
                      <a:r>
                        <a:rPr lang="en-US" sz="2000" dirty="0">
                          <a:solidFill>
                            <a:schemeClr val="tx1"/>
                          </a:solidFill>
                          <a:effectLst/>
                          <a:latin typeface="Arial" panose="020B0604020202020204" pitchFamily="34" charset="0"/>
                          <a:cs typeface="Arial" panose="020B0604020202020204" pitchFamily="34" charset="0"/>
                        </a:rPr>
                        <a:t>STANDARD:</a:t>
                      </a:r>
                      <a:endParaRPr lang="en-US" sz="20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800" b="0" i="0" u="none" strike="noStrike" kern="1200" baseline="0" dirty="0" smtClean="0">
                          <a:solidFill>
                            <a:schemeClr val="dk1"/>
                          </a:solidFill>
                          <a:latin typeface="Arial" panose="020B0604020202020204" pitchFamily="34" charset="0"/>
                          <a:ea typeface="+mn-ea"/>
                          <a:cs typeface="Arial" panose="020B0604020202020204" pitchFamily="34" charset="0"/>
                        </a:rPr>
                        <a:t>Plan dismounted tactical missions IAW STX </a:t>
                      </a:r>
                      <a:r>
                        <a:rPr lang="en-US" sz="1800" b="0" i="0" u="none" strike="noStrike" kern="1200" baseline="0" dirty="0" smtClean="0">
                          <a:solidFill>
                            <a:schemeClr val="tx1"/>
                          </a:solidFill>
                          <a:latin typeface="Arial" panose="020B0604020202020204" pitchFamily="34" charset="0"/>
                          <a:ea typeface="+mn-ea"/>
                          <a:cs typeface="Arial" panose="020B0604020202020204" pitchFamily="34" charset="0"/>
                        </a:rPr>
                        <a:t>OPORDER, course references</a:t>
                      </a:r>
                      <a:r>
                        <a:rPr lang="en-US" sz="1800" b="0" i="0" u="none" strike="noStrike" kern="1200" baseline="0" dirty="0" smtClean="0">
                          <a:solidFill>
                            <a:schemeClr val="dk1"/>
                          </a:solidFill>
                          <a:latin typeface="Arial" panose="020B0604020202020204" pitchFamily="34" charset="0"/>
                          <a:ea typeface="+mn-ea"/>
                          <a:cs typeface="Arial" panose="020B0604020202020204" pitchFamily="34" charset="0"/>
                        </a:rPr>
                        <a:t>. Apply concepts learned in the 1</a:t>
                      </a:r>
                      <a:r>
                        <a:rPr lang="en-US" sz="1800" b="0" i="0" u="none" strike="noStrike" kern="1200" baseline="30000" dirty="0" smtClean="0">
                          <a:solidFill>
                            <a:schemeClr val="dk1"/>
                          </a:solidFill>
                          <a:latin typeface="Arial" panose="020B0604020202020204" pitchFamily="34" charset="0"/>
                          <a:ea typeface="+mn-ea"/>
                          <a:cs typeface="Arial" panose="020B0604020202020204" pitchFamily="34" charset="0"/>
                        </a:rPr>
                        <a:t>st</a:t>
                      </a:r>
                      <a:r>
                        <a:rPr lang="en-US" sz="1800" b="0" i="0" u="none" strike="noStrike" kern="1200" baseline="0" dirty="0" smtClean="0">
                          <a:solidFill>
                            <a:schemeClr val="dk1"/>
                          </a:solidFill>
                          <a:latin typeface="Arial" panose="020B0604020202020204" pitchFamily="34" charset="0"/>
                          <a:ea typeface="+mn-ea"/>
                          <a:cs typeface="Arial" panose="020B0604020202020204" pitchFamily="34" charset="0"/>
                        </a:rPr>
                        <a:t> week and score 80% or greater in the threat assessment rubric and mission planning #1 rubrics which includes:</a:t>
                      </a:r>
                    </a:p>
                    <a:p>
                      <a:pPr marL="341313" indent="-109538">
                        <a:buAutoNum type="arabicPeriod"/>
                      </a:pPr>
                      <a:r>
                        <a:rPr lang="en-US" sz="1800" b="0" i="0" u="none" strike="noStrike" kern="1200" baseline="0" dirty="0" smtClean="0">
                          <a:solidFill>
                            <a:schemeClr val="dk1"/>
                          </a:solidFill>
                          <a:latin typeface="Arial" panose="020B0604020202020204" pitchFamily="34" charset="0"/>
                          <a:ea typeface="+mn-ea"/>
                          <a:cs typeface="Arial" panose="020B0604020202020204" pitchFamily="34" charset="0"/>
                        </a:rPr>
                        <a:t> Conduct mission analysis</a:t>
                      </a:r>
                    </a:p>
                    <a:p>
                      <a:pPr marL="341313" indent="-109538">
                        <a:buAutoNum type="arabicPeriod"/>
                      </a:pPr>
                      <a:r>
                        <a:rPr lang="en-US" sz="1800" b="0" i="0" u="none" strike="noStrike" kern="1200" baseline="0" dirty="0" smtClean="0">
                          <a:solidFill>
                            <a:schemeClr val="dk1"/>
                          </a:solidFill>
                          <a:latin typeface="Arial" panose="020B0604020202020204" pitchFamily="34" charset="0"/>
                          <a:ea typeface="+mn-ea"/>
                          <a:cs typeface="Arial" panose="020B0604020202020204" pitchFamily="34" charset="0"/>
                        </a:rPr>
                        <a:t> Brief a mission analysis and COA</a:t>
                      </a:r>
                    </a:p>
                    <a:p>
                      <a:pPr marL="342900" marR="0" indent="-111125" algn="l" defTabSz="914400" rtl="0" eaLnBrk="1" fontAlgn="auto" latinLnBrk="0" hangingPunct="1">
                        <a:lnSpc>
                          <a:spcPct val="100000"/>
                        </a:lnSpc>
                        <a:spcBef>
                          <a:spcPts val="0"/>
                        </a:spcBef>
                        <a:spcAft>
                          <a:spcPts val="0"/>
                        </a:spcAft>
                        <a:buClrTx/>
                        <a:buSzTx/>
                        <a:buFontTx/>
                        <a:buAutoNum type="arabicPeriod"/>
                        <a:tabLst/>
                        <a:defRPr/>
                      </a:pPr>
                      <a:r>
                        <a:rPr lang="en-US" sz="1800" b="0" i="0" u="none" strike="noStrike" kern="1200" baseline="0" dirty="0" smtClean="0">
                          <a:solidFill>
                            <a:schemeClr val="dk1"/>
                          </a:solidFill>
                          <a:latin typeface="Arial" panose="020B0604020202020204" pitchFamily="34" charset="0"/>
                          <a:ea typeface="+mn-ea"/>
                          <a:cs typeface="Arial" panose="020B0604020202020204" pitchFamily="34" charset="0"/>
                        </a:rPr>
                        <a:t> Conduct </a:t>
                      </a:r>
                      <a:r>
                        <a:rPr lang="en-US" sz="1800" b="0" i="0" u="none" strike="noStrike" kern="1200" baseline="0" dirty="0" smtClean="0">
                          <a:solidFill>
                            <a:schemeClr val="tx1"/>
                          </a:solidFill>
                          <a:latin typeface="Arial" panose="020B0604020202020204" pitchFamily="34" charset="0"/>
                          <a:ea typeface="+mn-ea"/>
                          <a:cs typeface="Arial" panose="020B0604020202020204" pitchFamily="34" charset="0"/>
                        </a:rPr>
                        <a:t>tactical missions as a member of a squad/platoon</a:t>
                      </a:r>
                    </a:p>
                    <a:p>
                      <a:pPr marL="342900" marR="0" indent="-111125" algn="l" defTabSz="914400" rtl="0" eaLnBrk="1" fontAlgn="auto" latinLnBrk="0" hangingPunct="1">
                        <a:lnSpc>
                          <a:spcPct val="100000"/>
                        </a:lnSpc>
                        <a:spcBef>
                          <a:spcPts val="0"/>
                        </a:spcBef>
                        <a:spcAft>
                          <a:spcPts val="0"/>
                        </a:spcAft>
                        <a:buClrTx/>
                        <a:buSzTx/>
                        <a:buFontTx/>
                        <a:buAutoNum type="arabicPeriod"/>
                        <a:tabLst/>
                        <a:defRPr/>
                      </a:pPr>
                      <a:r>
                        <a:rPr lang="en-US" sz="1800" b="0" i="0" u="none" strike="noStrike" kern="1200" baseline="0" dirty="0" smtClean="0">
                          <a:solidFill>
                            <a:schemeClr val="tx1"/>
                          </a:solidFill>
                          <a:latin typeface="Arial" panose="020B0604020202020204" pitchFamily="34" charset="0"/>
                          <a:ea typeface="+mn-ea"/>
                          <a:cs typeface="Arial" panose="020B0604020202020204" pitchFamily="34" charset="0"/>
                        </a:rPr>
                        <a:t> Conduct an after action review</a:t>
                      </a:r>
                      <a:endParaRPr lang="en-US" sz="1800" b="0" dirty="0" smtClean="0">
                        <a:solidFill>
                          <a:schemeClr val="tx1"/>
                        </a:solidFill>
                        <a:latin typeface="Arial" pitchFamily="34" charset="0"/>
                        <a:cs typeface="Arial" pitchFamily="34" charset="0"/>
                      </a:endParaRPr>
                    </a:p>
                    <a:p>
                      <a:pPr marL="342900" indent="-111125">
                        <a:buAutoNum type="arabicPeriod"/>
                      </a:pPr>
                      <a:endParaRPr lang="en-US" sz="1800" b="1" i="0" u="none" strike="noStrike" kern="1200" baseline="0" dirty="0" smtClean="0">
                        <a:solidFill>
                          <a:schemeClr val="dk1"/>
                        </a:solidFill>
                        <a:latin typeface="+mn-lt"/>
                        <a:ea typeface="+mn-ea"/>
                        <a:cs typeface="+mn-cs"/>
                      </a:endParaRPr>
                    </a:p>
                    <a:p>
                      <a:pPr marL="0" indent="0">
                        <a:buNone/>
                      </a:pPr>
                      <a:r>
                        <a:rPr lang="en-US" sz="2000" b="1" baseline="0" dirty="0" smtClean="0">
                          <a:solidFill>
                            <a:srgbClr val="FF0000"/>
                          </a:solidFill>
                          <a:latin typeface="Arial" pitchFamily="34" charset="0"/>
                          <a:cs typeface="Arial" pitchFamily="34" charset="0"/>
                        </a:rPr>
                        <a:t>                      </a:t>
                      </a:r>
                      <a:r>
                        <a:rPr lang="en-US" sz="1800" b="1" baseline="0" dirty="0" smtClean="0">
                          <a:solidFill>
                            <a:schemeClr val="tx1"/>
                          </a:solidFill>
                          <a:latin typeface="Arial" pitchFamily="34" charset="0"/>
                          <a:cs typeface="Arial" pitchFamily="34" charset="0"/>
                        </a:rPr>
                        <a:t>Learning Domain: </a:t>
                      </a:r>
                      <a:r>
                        <a:rPr lang="en-US" sz="1800" b="0" baseline="0" dirty="0" smtClean="0">
                          <a:solidFill>
                            <a:schemeClr val="tx1"/>
                          </a:solidFill>
                          <a:latin typeface="Arial" pitchFamily="34" charset="0"/>
                          <a:cs typeface="Arial" pitchFamily="34" charset="0"/>
                        </a:rPr>
                        <a:t>Cognitive</a:t>
                      </a:r>
                    </a:p>
                    <a:p>
                      <a:r>
                        <a:rPr lang="en-US" sz="1800" b="1" baseline="0" dirty="0" smtClean="0">
                          <a:solidFill>
                            <a:schemeClr val="tx1"/>
                          </a:solidFill>
                          <a:latin typeface="Arial" pitchFamily="34" charset="0"/>
                          <a:cs typeface="Arial" pitchFamily="34" charset="0"/>
                        </a:rPr>
                        <a:t>                        Learning Level: </a:t>
                      </a:r>
                      <a:r>
                        <a:rPr lang="en-US" sz="1800" b="0" baseline="0" dirty="0" smtClean="0">
                          <a:solidFill>
                            <a:schemeClr val="tx1"/>
                          </a:solidFill>
                          <a:latin typeface="Arial" pitchFamily="34" charset="0"/>
                          <a:cs typeface="Arial" pitchFamily="34" charset="0"/>
                        </a:rPr>
                        <a:t>(C5) Synthesis</a:t>
                      </a:r>
                      <a:endParaRPr lang="en-US" sz="1800" b="0" dirty="0" smtClean="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438900"/>
            <a:ext cx="2133600" cy="228600"/>
          </a:xfrm>
        </p:spPr>
        <p:txBody>
          <a:bodyPr/>
          <a:lstStyle/>
          <a:p>
            <a:pPr>
              <a:defRPr/>
            </a:pPr>
            <a:fld id="{D0BF7C18-33E7-4E5A-AC40-53A29FE5BC23}" type="slidenum">
              <a:rPr lang="en-US" smtClean="0">
                <a:latin typeface="Arial" pitchFamily="34" charset="0"/>
                <a:cs typeface="Arial" pitchFamily="34" charset="0"/>
              </a:rPr>
              <a:pPr>
                <a:defRPr/>
              </a:pPr>
              <a:t>3</a:t>
            </a:fld>
            <a:endParaRPr lang="en-US" dirty="0">
              <a:latin typeface="Arial" pitchFamily="34" charset="0"/>
              <a:cs typeface="Arial" pitchFamily="34" charset="0"/>
            </a:endParaRPr>
          </a:p>
        </p:txBody>
      </p:sp>
      <p:sp>
        <p:nvSpPr>
          <p:cNvPr id="5" name="TextBox 4"/>
          <p:cNvSpPr txBox="1"/>
          <p:nvPr/>
        </p:nvSpPr>
        <p:spPr>
          <a:xfrm>
            <a:off x="0" y="76200"/>
            <a:ext cx="9144000" cy="1200329"/>
          </a:xfrm>
          <a:prstGeom prst="rect">
            <a:avLst/>
          </a:prstGeom>
          <a:noFill/>
        </p:spPr>
        <p:txBody>
          <a:bodyPr wrap="square" rtlCol="0">
            <a:spAutoFit/>
          </a:bodyPr>
          <a:lstStyle/>
          <a:p>
            <a:pPr algn="ctr"/>
            <a:r>
              <a:rPr lang="en-US" sz="2400" dirty="0" smtClean="0">
                <a:latin typeface="Arial" pitchFamily="34" charset="0"/>
                <a:cs typeface="Arial" pitchFamily="34" charset="0"/>
              </a:rPr>
              <a:t>Practical Exercise</a:t>
            </a:r>
          </a:p>
          <a:p>
            <a:pPr algn="ctr"/>
            <a:r>
              <a:rPr lang="en-US" sz="2400" dirty="0" smtClean="0">
                <a:latin typeface="Arial" pitchFamily="34" charset="0"/>
                <a:cs typeface="Arial" pitchFamily="34" charset="0"/>
              </a:rPr>
              <a:t>(</a:t>
            </a:r>
            <a:r>
              <a:rPr lang="en-US" sz="2400" dirty="0"/>
              <a:t>Situational Training </a:t>
            </a:r>
            <a:r>
              <a:rPr lang="en-US" sz="2400" dirty="0" smtClean="0"/>
              <a:t>Exercise</a:t>
            </a:r>
            <a:r>
              <a:rPr lang="en-US" sz="2400" dirty="0" smtClean="0">
                <a:latin typeface="Arial" pitchFamily="34" charset="0"/>
                <a:cs typeface="Arial" pitchFamily="34" charset="0"/>
              </a:rPr>
              <a:t>)</a:t>
            </a:r>
            <a:endParaRPr lang="en-US" sz="2400" dirty="0">
              <a:latin typeface="Arial" pitchFamily="34" charset="0"/>
              <a:cs typeface="Arial" pitchFamily="34" charset="0"/>
            </a:endParaRPr>
          </a:p>
          <a:p>
            <a:pPr algn="ctr"/>
            <a:endParaRPr lang="en-US" sz="2400" dirty="0">
              <a:latin typeface="Arial" pitchFamily="34" charset="0"/>
              <a:cs typeface="Arial" pitchFamily="34" charset="0"/>
            </a:endParaRPr>
          </a:p>
        </p:txBody>
      </p:sp>
      <p:sp>
        <p:nvSpPr>
          <p:cNvPr id="2" name="Rectangle 1"/>
          <p:cNvSpPr/>
          <p:nvPr/>
        </p:nvSpPr>
        <p:spPr>
          <a:xfrm>
            <a:off x="728395" y="856454"/>
            <a:ext cx="7994119" cy="1015663"/>
          </a:xfrm>
          <a:prstGeom prst="rect">
            <a:avLst/>
          </a:prstGeom>
          <a:solidFill>
            <a:schemeClr val="bg1"/>
          </a:solidFill>
        </p:spPr>
        <p:txBody>
          <a:bodyPr wrap="square">
            <a:spAutoFit/>
          </a:bodyPr>
          <a:lstStyle/>
          <a:p>
            <a:r>
              <a:rPr lang="en-US" sz="2000" u="sng" dirty="0" smtClean="0">
                <a:latin typeface="Arial" panose="020B0604020202020204" pitchFamily="34" charset="0"/>
                <a:cs typeface="Arial" panose="020B0604020202020204" pitchFamily="34" charset="0"/>
              </a:rPr>
              <a:t>This is a 32 hour STX </a:t>
            </a:r>
            <a:r>
              <a:rPr lang="en-US" sz="2000" u="sng" dirty="0">
                <a:latin typeface="Arial" panose="020B0604020202020204" pitchFamily="34" charset="0"/>
                <a:cs typeface="Arial" panose="020B0604020202020204" pitchFamily="34" charset="0"/>
              </a:rPr>
              <a:t>and consist </a:t>
            </a:r>
            <a:r>
              <a:rPr lang="en-US" sz="2000" u="sng" dirty="0" smtClean="0">
                <a:latin typeface="Arial" panose="020B0604020202020204" pitchFamily="34" charset="0"/>
                <a:cs typeface="Arial" panose="020B0604020202020204" pitchFamily="34" charset="0"/>
              </a:rPr>
              <a:t>of 2 to 3 tactical missions:</a:t>
            </a:r>
            <a:endParaRPr lang="en-US" sz="800" u="sng" dirty="0">
              <a:latin typeface="Arial" panose="020B0604020202020204" pitchFamily="34" charset="0"/>
              <a:cs typeface="Arial" panose="020B0604020202020204" pitchFamily="34" charset="0"/>
            </a:endParaRPr>
          </a:p>
          <a:p>
            <a:pPr marL="342900" indent="-4763">
              <a:buFont typeface="Arial" panose="020B0604020202020204" pitchFamily="34" charset="0"/>
              <a:buChar char="•"/>
            </a:pP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Students are divided into </a:t>
            </a:r>
            <a:r>
              <a:rPr lang="en-US" sz="2000" dirty="0" smtClean="0">
                <a:latin typeface="Arial" panose="020B0604020202020204" pitchFamily="34" charset="0"/>
                <a:cs typeface="Arial" panose="020B0604020202020204" pitchFamily="34" charset="0"/>
              </a:rPr>
              <a:t>squads</a:t>
            </a:r>
          </a:p>
          <a:p>
            <a:pPr marL="342900" indent="-4763">
              <a:buFont typeface="Arial" panose="020B0604020202020204" pitchFamily="34" charset="0"/>
              <a:buChar char="•"/>
            </a:pPr>
            <a:r>
              <a:rPr lang="en-US" sz="2000" dirty="0" smtClean="0">
                <a:latin typeface="Arial" panose="020B0604020202020204" pitchFamily="34" charset="0"/>
                <a:cs typeface="Arial" panose="020B0604020202020204" pitchFamily="34" charset="0"/>
              </a:rPr>
              <a:t> Time for each mission is broken down as follows:</a:t>
            </a:r>
            <a:endParaRPr lang="en-US" sz="2000" dirty="0"/>
          </a:p>
        </p:txBody>
      </p:sp>
      <p:sp>
        <p:nvSpPr>
          <p:cNvPr id="6" name="Rectangle 5"/>
          <p:cNvSpPr/>
          <p:nvPr/>
        </p:nvSpPr>
        <p:spPr>
          <a:xfrm>
            <a:off x="1692409" y="1786151"/>
            <a:ext cx="6882670" cy="1477328"/>
          </a:xfrm>
          <a:prstGeom prst="rect">
            <a:avLst/>
          </a:prstGeom>
          <a:ln>
            <a:solidFill>
              <a:schemeClr val="accent1"/>
            </a:solidFill>
          </a:ln>
        </p:spPr>
        <p:txBody>
          <a:bodyPr wrap="square">
            <a:spAutoFit/>
          </a:bodyPr>
          <a:lstStyle/>
          <a:p>
            <a:pPr marL="231775"/>
            <a:r>
              <a:rPr lang="en-US" dirty="0" smtClean="0">
                <a:solidFill>
                  <a:schemeClr val="dk1"/>
                </a:solidFill>
                <a:latin typeface="Arial" panose="020B0604020202020204" pitchFamily="34" charset="0"/>
                <a:cs typeface="Arial" panose="020B0604020202020204" pitchFamily="34" charset="0"/>
              </a:rPr>
              <a:t>(1 hour) </a:t>
            </a:r>
            <a:r>
              <a:rPr lang="en-US" b="1" dirty="0" smtClean="0">
                <a:solidFill>
                  <a:schemeClr val="dk1"/>
                </a:solidFill>
                <a:latin typeface="Arial" panose="020B0604020202020204" pitchFamily="34" charset="0"/>
                <a:cs typeface="Arial" panose="020B0604020202020204" pitchFamily="34" charset="0"/>
              </a:rPr>
              <a:t>- </a:t>
            </a:r>
            <a:r>
              <a:rPr lang="en-US" dirty="0" smtClean="0">
                <a:solidFill>
                  <a:schemeClr val="dk1"/>
                </a:solidFill>
                <a:latin typeface="Arial" panose="020B0604020202020204" pitchFamily="34" charset="0"/>
                <a:cs typeface="Arial" panose="020B0604020202020204" pitchFamily="34" charset="0"/>
              </a:rPr>
              <a:t>Conduct </a:t>
            </a:r>
            <a:r>
              <a:rPr lang="en-US" dirty="0">
                <a:solidFill>
                  <a:schemeClr val="dk1"/>
                </a:solidFill>
                <a:latin typeface="Arial" panose="020B0604020202020204" pitchFamily="34" charset="0"/>
                <a:cs typeface="Arial" panose="020B0604020202020204" pitchFamily="34" charset="0"/>
              </a:rPr>
              <a:t>mission analysis</a:t>
            </a:r>
          </a:p>
          <a:p>
            <a:pPr marL="231775"/>
            <a:r>
              <a:rPr lang="en-US" dirty="0" smtClean="0">
                <a:solidFill>
                  <a:schemeClr val="dk1"/>
                </a:solidFill>
                <a:latin typeface="Arial" panose="020B0604020202020204" pitchFamily="34" charset="0"/>
                <a:cs typeface="Arial" panose="020B0604020202020204" pitchFamily="34" charset="0"/>
              </a:rPr>
              <a:t>(1.5 hour) – Prepare and brief </a:t>
            </a:r>
            <a:r>
              <a:rPr lang="en-US" dirty="0" smtClean="0">
                <a:latin typeface="Arial" panose="020B0604020202020204" pitchFamily="34" charset="0"/>
                <a:cs typeface="Arial" panose="020B0604020202020204" pitchFamily="34" charset="0"/>
              </a:rPr>
              <a:t>mission </a:t>
            </a:r>
            <a:r>
              <a:rPr lang="en-US" dirty="0">
                <a:latin typeface="Arial" panose="020B0604020202020204" pitchFamily="34" charset="0"/>
                <a:cs typeface="Arial" panose="020B0604020202020204" pitchFamily="34" charset="0"/>
              </a:rPr>
              <a:t>analysis and </a:t>
            </a:r>
            <a:r>
              <a:rPr lang="en-US" dirty="0" smtClean="0">
                <a:latin typeface="Arial" panose="020B0604020202020204" pitchFamily="34" charset="0"/>
                <a:cs typeface="Arial" panose="020B0604020202020204" pitchFamily="34" charset="0"/>
              </a:rPr>
              <a:t>COA</a:t>
            </a:r>
          </a:p>
          <a:p>
            <a:pPr marL="231775"/>
            <a:r>
              <a:rPr lang="en-US" dirty="0" smtClean="0">
                <a:solidFill>
                  <a:schemeClr val="dk1"/>
                </a:solidFill>
                <a:latin typeface="Arial" panose="020B0604020202020204" pitchFamily="34" charset="0"/>
                <a:cs typeface="Arial" panose="020B0604020202020204" pitchFamily="34" charset="0"/>
              </a:rPr>
              <a:t>(1.5 hours) - Conduct Back-brief, Rehearsals, PCI/PCCs</a:t>
            </a:r>
            <a:endParaRPr lang="en-US" dirty="0">
              <a:solidFill>
                <a:schemeClr val="dk1"/>
              </a:solidFill>
              <a:latin typeface="Arial" panose="020B0604020202020204" pitchFamily="34" charset="0"/>
              <a:cs typeface="Arial" panose="020B0604020202020204" pitchFamily="34" charset="0"/>
            </a:endParaRPr>
          </a:p>
          <a:p>
            <a:pPr marL="231775">
              <a:defRPr/>
            </a:pPr>
            <a:r>
              <a:rPr lang="en-US" dirty="0" smtClean="0">
                <a:solidFill>
                  <a:schemeClr val="dk1"/>
                </a:solidFill>
                <a:latin typeface="Arial" panose="020B0604020202020204" pitchFamily="34" charset="0"/>
                <a:cs typeface="Arial" panose="020B0604020202020204" pitchFamily="34" charset="0"/>
              </a:rPr>
              <a:t>(3 hours) </a:t>
            </a:r>
            <a:r>
              <a:rPr lang="en-US" dirty="0">
                <a:solidFill>
                  <a:schemeClr val="dk1"/>
                </a:solidFill>
                <a:latin typeface="Arial" panose="020B0604020202020204" pitchFamily="34" charset="0"/>
                <a:cs typeface="Arial" panose="020B0604020202020204" pitchFamily="34" charset="0"/>
              </a:rPr>
              <a:t>- </a:t>
            </a:r>
            <a:r>
              <a:rPr lang="en-US" dirty="0" smtClean="0">
                <a:solidFill>
                  <a:schemeClr val="dk1"/>
                </a:solidFill>
                <a:latin typeface="Arial" panose="020B0604020202020204" pitchFamily="34" charset="0"/>
                <a:cs typeface="Arial" panose="020B0604020202020204" pitchFamily="34" charset="0"/>
              </a:rPr>
              <a:t>Lead </a:t>
            </a:r>
            <a:r>
              <a:rPr lang="en-US" dirty="0">
                <a:latin typeface="Arial" panose="020B0604020202020204" pitchFamily="34" charset="0"/>
                <a:cs typeface="Arial" panose="020B0604020202020204" pitchFamily="34" charset="0"/>
              </a:rPr>
              <a:t>a dismounted tactical </a:t>
            </a:r>
            <a:r>
              <a:rPr lang="en-US" dirty="0" smtClean="0">
                <a:latin typeface="Arial" panose="020B0604020202020204" pitchFamily="34" charset="0"/>
                <a:cs typeface="Arial" panose="020B0604020202020204" pitchFamily="34" charset="0"/>
              </a:rPr>
              <a:t>mission</a:t>
            </a:r>
          </a:p>
          <a:p>
            <a:pPr marL="231775">
              <a:defRPr/>
            </a:pPr>
            <a:r>
              <a:rPr lang="en-US" dirty="0" smtClean="0">
                <a:solidFill>
                  <a:schemeClr val="dk1"/>
                </a:solidFill>
                <a:latin typeface="Arial" panose="020B0604020202020204" pitchFamily="34" charset="0"/>
                <a:cs typeface="Arial" panose="020B0604020202020204" pitchFamily="34" charset="0"/>
              </a:rPr>
              <a:t>(0.5 hours) </a:t>
            </a:r>
            <a:r>
              <a:rPr lang="en-US" dirty="0">
                <a:solidFill>
                  <a:schemeClr val="dk1"/>
                </a:solidFill>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Conduct </a:t>
            </a:r>
            <a:r>
              <a:rPr lang="en-US" dirty="0">
                <a:latin typeface="Arial" panose="020B0604020202020204" pitchFamily="34" charset="0"/>
                <a:cs typeface="Arial" panose="020B0604020202020204" pitchFamily="34" charset="0"/>
              </a:rPr>
              <a:t>an after action review</a:t>
            </a:r>
          </a:p>
        </p:txBody>
      </p:sp>
      <p:sp>
        <p:nvSpPr>
          <p:cNvPr id="7" name="Rectangle 6"/>
          <p:cNvSpPr/>
          <p:nvPr/>
        </p:nvSpPr>
        <p:spPr>
          <a:xfrm>
            <a:off x="531654" y="2177453"/>
            <a:ext cx="1043876" cy="646331"/>
          </a:xfrm>
          <a:prstGeom prst="rect">
            <a:avLst/>
          </a:prstGeom>
        </p:spPr>
        <p:txBody>
          <a:bodyPr wrap="none">
            <a:spAutoFit/>
          </a:bodyPr>
          <a:lstStyle/>
          <a:p>
            <a:pPr algn="ctr"/>
            <a:r>
              <a:rPr lang="en-US" b="1" dirty="0" smtClean="0">
                <a:latin typeface="Arial" pitchFamily="34" charset="0"/>
                <a:cs typeface="Arial" pitchFamily="34" charset="0"/>
              </a:rPr>
              <a:t>Mission</a:t>
            </a:r>
          </a:p>
          <a:p>
            <a:pPr algn="ctr"/>
            <a:r>
              <a:rPr lang="en-US" b="1" dirty="0" smtClean="0">
                <a:latin typeface="Arial" pitchFamily="34" charset="0"/>
                <a:cs typeface="Arial" pitchFamily="34" charset="0"/>
              </a:rPr>
              <a:t> #1</a:t>
            </a:r>
            <a:endParaRPr lang="en-US" dirty="0"/>
          </a:p>
        </p:txBody>
      </p:sp>
      <p:sp>
        <p:nvSpPr>
          <p:cNvPr id="8" name="Rectangle 7"/>
          <p:cNvSpPr/>
          <p:nvPr/>
        </p:nvSpPr>
        <p:spPr>
          <a:xfrm>
            <a:off x="1686765" y="3318615"/>
            <a:ext cx="6888313" cy="1477328"/>
          </a:xfrm>
          <a:prstGeom prst="rect">
            <a:avLst/>
          </a:prstGeom>
          <a:ln>
            <a:solidFill>
              <a:schemeClr val="accent1"/>
            </a:solidFill>
          </a:ln>
        </p:spPr>
        <p:txBody>
          <a:bodyPr wrap="square">
            <a:spAutoFit/>
          </a:bodyPr>
          <a:lstStyle/>
          <a:p>
            <a:pPr marL="231775"/>
            <a:r>
              <a:rPr lang="en-US" dirty="0">
                <a:solidFill>
                  <a:schemeClr val="dk1"/>
                </a:solidFill>
                <a:latin typeface="Arial" panose="020B0604020202020204" pitchFamily="34" charset="0"/>
                <a:cs typeface="Arial" panose="020B0604020202020204" pitchFamily="34" charset="0"/>
              </a:rPr>
              <a:t>(</a:t>
            </a:r>
            <a:r>
              <a:rPr lang="en-US" dirty="0" smtClean="0">
                <a:solidFill>
                  <a:schemeClr val="dk1"/>
                </a:solidFill>
                <a:latin typeface="Arial" panose="020B0604020202020204" pitchFamily="34" charset="0"/>
                <a:cs typeface="Arial" panose="020B0604020202020204" pitchFamily="34" charset="0"/>
              </a:rPr>
              <a:t>1 hour</a:t>
            </a:r>
            <a:r>
              <a:rPr lang="en-US" dirty="0">
                <a:solidFill>
                  <a:schemeClr val="dk1"/>
                </a:solidFill>
                <a:latin typeface="Arial" panose="020B0604020202020204" pitchFamily="34" charset="0"/>
                <a:cs typeface="Arial" panose="020B0604020202020204" pitchFamily="34" charset="0"/>
              </a:rPr>
              <a:t>) - Conduct mission analysis</a:t>
            </a:r>
          </a:p>
          <a:p>
            <a:pPr marL="231775"/>
            <a:r>
              <a:rPr lang="en-US" dirty="0">
                <a:solidFill>
                  <a:schemeClr val="dk1"/>
                </a:solidFill>
                <a:latin typeface="Arial" panose="020B0604020202020204" pitchFamily="34" charset="0"/>
                <a:cs typeface="Arial" panose="020B0604020202020204" pitchFamily="34" charset="0"/>
              </a:rPr>
              <a:t>(</a:t>
            </a:r>
            <a:r>
              <a:rPr lang="en-US" dirty="0" smtClean="0">
                <a:solidFill>
                  <a:schemeClr val="dk1"/>
                </a:solidFill>
                <a:latin typeface="Arial" panose="020B0604020202020204" pitchFamily="34" charset="0"/>
                <a:cs typeface="Arial" panose="020B0604020202020204" pitchFamily="34" charset="0"/>
              </a:rPr>
              <a:t>1.5 </a:t>
            </a:r>
            <a:r>
              <a:rPr lang="en-US" dirty="0">
                <a:solidFill>
                  <a:schemeClr val="dk1"/>
                </a:solidFill>
                <a:latin typeface="Arial" panose="020B0604020202020204" pitchFamily="34" charset="0"/>
                <a:cs typeface="Arial" panose="020B0604020202020204" pitchFamily="34" charset="0"/>
              </a:rPr>
              <a:t>hour) </a:t>
            </a:r>
            <a:r>
              <a:rPr lang="en-US" dirty="0" smtClean="0">
                <a:solidFill>
                  <a:schemeClr val="dk1"/>
                </a:solidFill>
                <a:latin typeface="Arial" panose="020B0604020202020204" pitchFamily="34" charset="0"/>
                <a:cs typeface="Arial" panose="020B0604020202020204" pitchFamily="34" charset="0"/>
              </a:rPr>
              <a:t>– Prepare and brief </a:t>
            </a:r>
            <a:r>
              <a:rPr lang="en-US" dirty="0" smtClean="0">
                <a:latin typeface="Arial" panose="020B0604020202020204" pitchFamily="34" charset="0"/>
                <a:cs typeface="Arial" panose="020B0604020202020204" pitchFamily="34" charset="0"/>
              </a:rPr>
              <a:t>mission </a:t>
            </a:r>
            <a:r>
              <a:rPr lang="en-US" dirty="0">
                <a:latin typeface="Arial" panose="020B0604020202020204" pitchFamily="34" charset="0"/>
                <a:cs typeface="Arial" panose="020B0604020202020204" pitchFamily="34" charset="0"/>
              </a:rPr>
              <a:t>analysis and COA</a:t>
            </a:r>
          </a:p>
          <a:p>
            <a:pPr marL="231775"/>
            <a:r>
              <a:rPr lang="en-US" dirty="0">
                <a:solidFill>
                  <a:schemeClr val="dk1"/>
                </a:solidFill>
                <a:latin typeface="Arial" panose="020B0604020202020204" pitchFamily="34" charset="0"/>
                <a:cs typeface="Arial" panose="020B0604020202020204" pitchFamily="34" charset="0"/>
              </a:rPr>
              <a:t>(1.5 hours) - Conduct Back-brief, Rehearsals, PCI/PCCs</a:t>
            </a:r>
          </a:p>
          <a:p>
            <a:pPr marL="231775"/>
            <a:r>
              <a:rPr lang="en-US" dirty="0">
                <a:solidFill>
                  <a:schemeClr val="dk1"/>
                </a:solidFill>
                <a:latin typeface="Arial" panose="020B0604020202020204" pitchFamily="34" charset="0"/>
                <a:cs typeface="Arial" panose="020B0604020202020204" pitchFamily="34" charset="0"/>
              </a:rPr>
              <a:t>(3 hours) - Lead a dismounted tactical mission</a:t>
            </a:r>
          </a:p>
          <a:p>
            <a:pPr marL="231775"/>
            <a:r>
              <a:rPr lang="en-US" dirty="0">
                <a:solidFill>
                  <a:schemeClr val="dk1"/>
                </a:solidFill>
                <a:latin typeface="Arial" panose="020B0604020202020204" pitchFamily="34" charset="0"/>
                <a:cs typeface="Arial" panose="020B0604020202020204" pitchFamily="34" charset="0"/>
              </a:rPr>
              <a:t>(0.5 hours) - Conduct an after action review</a:t>
            </a:r>
          </a:p>
        </p:txBody>
      </p:sp>
      <p:sp>
        <p:nvSpPr>
          <p:cNvPr id="9" name="Rectangle 8"/>
          <p:cNvSpPr/>
          <p:nvPr/>
        </p:nvSpPr>
        <p:spPr>
          <a:xfrm>
            <a:off x="540299" y="3624196"/>
            <a:ext cx="1043876" cy="646331"/>
          </a:xfrm>
          <a:prstGeom prst="rect">
            <a:avLst/>
          </a:prstGeom>
        </p:spPr>
        <p:txBody>
          <a:bodyPr wrap="none">
            <a:spAutoFit/>
          </a:bodyPr>
          <a:lstStyle/>
          <a:p>
            <a:pPr algn="ctr"/>
            <a:r>
              <a:rPr lang="en-US" b="1" dirty="0" smtClean="0">
                <a:latin typeface="Arial" pitchFamily="34" charset="0"/>
                <a:cs typeface="Arial" pitchFamily="34" charset="0"/>
              </a:rPr>
              <a:t>Mission</a:t>
            </a:r>
          </a:p>
          <a:p>
            <a:pPr algn="ctr"/>
            <a:r>
              <a:rPr lang="en-US" b="1" dirty="0" smtClean="0">
                <a:latin typeface="Arial" pitchFamily="34" charset="0"/>
                <a:cs typeface="Arial" pitchFamily="34" charset="0"/>
              </a:rPr>
              <a:t> #2</a:t>
            </a:r>
            <a:endParaRPr lang="en-US" dirty="0"/>
          </a:p>
        </p:txBody>
      </p:sp>
      <p:sp>
        <p:nvSpPr>
          <p:cNvPr id="10" name="Rectangle 9"/>
          <p:cNvSpPr/>
          <p:nvPr/>
        </p:nvSpPr>
        <p:spPr>
          <a:xfrm>
            <a:off x="1692410" y="4851081"/>
            <a:ext cx="6882668" cy="1477328"/>
          </a:xfrm>
          <a:prstGeom prst="rect">
            <a:avLst/>
          </a:prstGeom>
          <a:ln>
            <a:solidFill>
              <a:schemeClr val="accent1"/>
            </a:solidFill>
          </a:ln>
        </p:spPr>
        <p:txBody>
          <a:bodyPr wrap="square">
            <a:spAutoFit/>
          </a:bodyPr>
          <a:lstStyle/>
          <a:p>
            <a:pPr marL="231775"/>
            <a:r>
              <a:rPr lang="en-US" dirty="0">
                <a:solidFill>
                  <a:schemeClr val="dk1"/>
                </a:solidFill>
                <a:latin typeface="Arial" panose="020B0604020202020204" pitchFamily="34" charset="0"/>
                <a:cs typeface="Arial" panose="020B0604020202020204" pitchFamily="34" charset="0"/>
              </a:rPr>
              <a:t>(</a:t>
            </a:r>
            <a:r>
              <a:rPr lang="en-US" dirty="0" smtClean="0">
                <a:solidFill>
                  <a:schemeClr val="dk1"/>
                </a:solidFill>
                <a:latin typeface="Arial" panose="020B0604020202020204" pitchFamily="34" charset="0"/>
                <a:cs typeface="Arial" panose="020B0604020202020204" pitchFamily="34" charset="0"/>
              </a:rPr>
              <a:t>1 hour</a:t>
            </a:r>
            <a:r>
              <a:rPr lang="en-US" dirty="0">
                <a:solidFill>
                  <a:schemeClr val="dk1"/>
                </a:solidFill>
                <a:latin typeface="Arial" panose="020B0604020202020204" pitchFamily="34" charset="0"/>
                <a:cs typeface="Arial" panose="020B0604020202020204" pitchFamily="34" charset="0"/>
              </a:rPr>
              <a:t>) - Conduct mission analysis</a:t>
            </a:r>
          </a:p>
          <a:p>
            <a:pPr marL="231775"/>
            <a:r>
              <a:rPr lang="en-US" dirty="0">
                <a:solidFill>
                  <a:schemeClr val="dk1"/>
                </a:solidFill>
                <a:latin typeface="Arial" panose="020B0604020202020204" pitchFamily="34" charset="0"/>
                <a:cs typeface="Arial" panose="020B0604020202020204" pitchFamily="34" charset="0"/>
              </a:rPr>
              <a:t>(</a:t>
            </a:r>
            <a:r>
              <a:rPr lang="en-US" dirty="0" smtClean="0">
                <a:solidFill>
                  <a:schemeClr val="dk1"/>
                </a:solidFill>
                <a:latin typeface="Arial" panose="020B0604020202020204" pitchFamily="34" charset="0"/>
                <a:cs typeface="Arial" panose="020B0604020202020204" pitchFamily="34" charset="0"/>
              </a:rPr>
              <a:t>1.5 </a:t>
            </a:r>
            <a:r>
              <a:rPr lang="en-US" dirty="0">
                <a:solidFill>
                  <a:schemeClr val="dk1"/>
                </a:solidFill>
                <a:latin typeface="Arial" panose="020B0604020202020204" pitchFamily="34" charset="0"/>
                <a:cs typeface="Arial" panose="020B0604020202020204" pitchFamily="34" charset="0"/>
              </a:rPr>
              <a:t>hour) </a:t>
            </a:r>
            <a:r>
              <a:rPr lang="en-US" dirty="0" smtClean="0">
                <a:solidFill>
                  <a:schemeClr val="dk1"/>
                </a:solidFill>
                <a:latin typeface="Arial" panose="020B0604020202020204" pitchFamily="34" charset="0"/>
                <a:cs typeface="Arial" panose="020B0604020202020204" pitchFamily="34" charset="0"/>
              </a:rPr>
              <a:t>– Prepare and brief </a:t>
            </a:r>
            <a:r>
              <a:rPr lang="en-US" dirty="0" smtClean="0">
                <a:latin typeface="Arial" panose="020B0604020202020204" pitchFamily="34" charset="0"/>
                <a:cs typeface="Arial" panose="020B0604020202020204" pitchFamily="34" charset="0"/>
              </a:rPr>
              <a:t>mission </a:t>
            </a:r>
            <a:r>
              <a:rPr lang="en-US" dirty="0">
                <a:latin typeface="Arial" panose="020B0604020202020204" pitchFamily="34" charset="0"/>
                <a:cs typeface="Arial" panose="020B0604020202020204" pitchFamily="34" charset="0"/>
              </a:rPr>
              <a:t>analysis and COA</a:t>
            </a:r>
          </a:p>
          <a:p>
            <a:pPr marL="231775"/>
            <a:r>
              <a:rPr lang="en-US" dirty="0">
                <a:solidFill>
                  <a:schemeClr val="dk1"/>
                </a:solidFill>
                <a:latin typeface="Arial" panose="020B0604020202020204" pitchFamily="34" charset="0"/>
                <a:cs typeface="Arial" panose="020B0604020202020204" pitchFamily="34" charset="0"/>
              </a:rPr>
              <a:t>(1.5 hours) - Conduct Back-brief, Rehearsals, PCI/PCCs</a:t>
            </a:r>
          </a:p>
          <a:p>
            <a:pPr marL="231775"/>
            <a:r>
              <a:rPr lang="en-US" dirty="0">
                <a:solidFill>
                  <a:schemeClr val="dk1"/>
                </a:solidFill>
                <a:latin typeface="Arial" panose="020B0604020202020204" pitchFamily="34" charset="0"/>
                <a:cs typeface="Arial" panose="020B0604020202020204" pitchFamily="34" charset="0"/>
              </a:rPr>
              <a:t>(3 hours) - Lead a dismounted tactical mission</a:t>
            </a:r>
          </a:p>
          <a:p>
            <a:pPr marL="231775"/>
            <a:r>
              <a:rPr lang="en-US" dirty="0">
                <a:solidFill>
                  <a:schemeClr val="dk1"/>
                </a:solidFill>
                <a:latin typeface="Arial" panose="020B0604020202020204" pitchFamily="34" charset="0"/>
                <a:cs typeface="Arial" panose="020B0604020202020204" pitchFamily="34" charset="0"/>
              </a:rPr>
              <a:t>(0.5 hours) - Conduct an after action review</a:t>
            </a:r>
          </a:p>
        </p:txBody>
      </p:sp>
      <p:sp>
        <p:nvSpPr>
          <p:cNvPr id="11" name="Rectangle 10"/>
          <p:cNvSpPr/>
          <p:nvPr/>
        </p:nvSpPr>
        <p:spPr>
          <a:xfrm>
            <a:off x="545942" y="5242395"/>
            <a:ext cx="1043876" cy="646331"/>
          </a:xfrm>
          <a:prstGeom prst="rect">
            <a:avLst/>
          </a:prstGeom>
        </p:spPr>
        <p:txBody>
          <a:bodyPr wrap="none">
            <a:spAutoFit/>
          </a:bodyPr>
          <a:lstStyle/>
          <a:p>
            <a:pPr algn="ctr"/>
            <a:r>
              <a:rPr lang="en-US" b="1" dirty="0" smtClean="0">
                <a:latin typeface="Arial" pitchFamily="34" charset="0"/>
                <a:cs typeface="Arial" pitchFamily="34" charset="0"/>
              </a:rPr>
              <a:t>Mission</a:t>
            </a:r>
          </a:p>
          <a:p>
            <a:pPr algn="ctr"/>
            <a:r>
              <a:rPr lang="en-US" b="1" dirty="0" smtClean="0">
                <a:latin typeface="Arial" pitchFamily="34" charset="0"/>
                <a:cs typeface="Arial" pitchFamily="34" charset="0"/>
              </a:rPr>
              <a:t> #3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438900"/>
            <a:ext cx="2133600" cy="228600"/>
          </a:xfrm>
        </p:spPr>
        <p:txBody>
          <a:bodyPr/>
          <a:lstStyle/>
          <a:p>
            <a:pPr>
              <a:defRPr/>
            </a:pPr>
            <a:fld id="{D0BF7C18-33E7-4E5A-AC40-53A29FE5BC23}" type="slidenum">
              <a:rPr lang="en-US" smtClean="0">
                <a:latin typeface="Arial" pitchFamily="34" charset="0"/>
                <a:cs typeface="Arial" pitchFamily="34" charset="0"/>
              </a:rPr>
              <a:pPr>
                <a:defRPr/>
              </a:pPr>
              <a:t>4</a:t>
            </a:fld>
            <a:endParaRPr lang="en-US" dirty="0">
              <a:latin typeface="Arial" pitchFamily="34" charset="0"/>
              <a:cs typeface="Arial" pitchFamily="34" charset="0"/>
            </a:endParaRPr>
          </a:p>
        </p:txBody>
      </p:sp>
      <p:sp>
        <p:nvSpPr>
          <p:cNvPr id="5" name="TextBox 4"/>
          <p:cNvSpPr txBox="1"/>
          <p:nvPr/>
        </p:nvSpPr>
        <p:spPr>
          <a:xfrm>
            <a:off x="0" y="294861"/>
            <a:ext cx="9144000" cy="954107"/>
          </a:xfrm>
          <a:prstGeom prst="rect">
            <a:avLst/>
          </a:prstGeom>
          <a:noFill/>
        </p:spPr>
        <p:txBody>
          <a:bodyPr wrap="square" rtlCol="0">
            <a:spAutoFit/>
          </a:bodyPr>
          <a:lstStyle/>
          <a:p>
            <a:pPr algn="ctr"/>
            <a:r>
              <a:rPr lang="en-US" sz="2800" dirty="0" smtClean="0">
                <a:latin typeface="Arial" pitchFamily="34" charset="0"/>
                <a:cs typeface="Arial" pitchFamily="34" charset="0"/>
              </a:rPr>
              <a:t>Practical Exercise</a:t>
            </a:r>
          </a:p>
          <a:p>
            <a:pPr algn="ctr"/>
            <a:r>
              <a:rPr lang="en-US" sz="2800" dirty="0" smtClean="0">
                <a:latin typeface="Arial" pitchFamily="34" charset="0"/>
                <a:cs typeface="Arial" pitchFamily="34" charset="0"/>
              </a:rPr>
              <a:t>(</a:t>
            </a:r>
            <a:r>
              <a:rPr lang="en-US" sz="2800" dirty="0"/>
              <a:t>Situational Training </a:t>
            </a:r>
            <a:r>
              <a:rPr lang="en-US" sz="2800" dirty="0" smtClean="0"/>
              <a:t>Exercise</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
        <p:nvSpPr>
          <p:cNvPr id="2" name="Rectangle 1"/>
          <p:cNvSpPr/>
          <p:nvPr/>
        </p:nvSpPr>
        <p:spPr>
          <a:xfrm>
            <a:off x="375194" y="1634585"/>
            <a:ext cx="8393611" cy="461665"/>
          </a:xfrm>
          <a:prstGeom prst="rect">
            <a:avLst/>
          </a:prstGeom>
          <a:solidFill>
            <a:schemeClr val="bg1"/>
          </a:solidFill>
        </p:spPr>
        <p:txBody>
          <a:bodyPr wrap="square">
            <a:spAutoFit/>
          </a:bodyPr>
          <a:lstStyle/>
          <a:p>
            <a:r>
              <a:rPr lang="en-US" sz="2400" dirty="0" smtClean="0">
                <a:latin typeface="Arial" panose="020B0604020202020204" pitchFamily="34" charset="0"/>
                <a:cs typeface="Arial" panose="020B0604020202020204" pitchFamily="34" charset="0"/>
              </a:rPr>
              <a:t>This is a 32 hour STX </a:t>
            </a:r>
            <a:r>
              <a:rPr lang="en-US" sz="2400" dirty="0">
                <a:latin typeface="Arial" panose="020B0604020202020204" pitchFamily="34" charset="0"/>
                <a:cs typeface="Arial" panose="020B0604020202020204" pitchFamily="34" charset="0"/>
              </a:rPr>
              <a:t>and consist </a:t>
            </a:r>
            <a:r>
              <a:rPr lang="en-US" sz="2400" dirty="0" smtClean="0">
                <a:latin typeface="Arial" panose="020B0604020202020204" pitchFamily="34" charset="0"/>
                <a:cs typeface="Arial" panose="020B0604020202020204" pitchFamily="34" charset="0"/>
              </a:rPr>
              <a:t>of 2 to 3 tactical missions</a:t>
            </a:r>
            <a:endParaRPr lang="en-US" sz="2400" dirty="0"/>
          </a:p>
        </p:txBody>
      </p:sp>
      <p:sp>
        <p:nvSpPr>
          <p:cNvPr id="3" name="Rectangle 2"/>
          <p:cNvSpPr/>
          <p:nvPr/>
        </p:nvSpPr>
        <p:spPr>
          <a:xfrm>
            <a:off x="152292" y="2536653"/>
            <a:ext cx="8991708" cy="1815882"/>
          </a:xfrm>
          <a:prstGeom prst="rect">
            <a:avLst/>
          </a:prstGeom>
        </p:spPr>
        <p:txBody>
          <a:bodyPr wrap="square">
            <a:spAutoFit/>
          </a:bodyPr>
          <a:lstStyle/>
          <a:p>
            <a:pPr marL="457200" indent="0" algn="ctr"/>
            <a:r>
              <a:rPr lang="en-US" sz="3600" b="1" u="sng" dirty="0">
                <a:solidFill>
                  <a:schemeClr val="dk1"/>
                </a:solidFill>
                <a:latin typeface="Arial" panose="020B0604020202020204" pitchFamily="34" charset="0"/>
                <a:cs typeface="Arial" panose="020B0604020202020204" pitchFamily="34" charset="0"/>
                <a:hlinkClick r:id="rId3" action="ppaction://hlinkfile"/>
              </a:rPr>
              <a:t>Mission </a:t>
            </a:r>
            <a:r>
              <a:rPr lang="en-US" sz="3600" b="1" u="sng" dirty="0" smtClean="0">
                <a:solidFill>
                  <a:schemeClr val="dk1"/>
                </a:solidFill>
                <a:latin typeface="Arial" panose="020B0604020202020204" pitchFamily="34" charset="0"/>
                <a:cs typeface="Arial" panose="020B0604020202020204" pitchFamily="34" charset="0"/>
                <a:hlinkClick r:id="rId3" action="ppaction://hlinkfile"/>
              </a:rPr>
              <a:t>#1</a:t>
            </a:r>
            <a:r>
              <a:rPr lang="en-US" sz="2800" b="1" dirty="0" smtClean="0">
                <a:solidFill>
                  <a:schemeClr val="dk1"/>
                </a:solidFill>
                <a:latin typeface="Arial" panose="020B0604020202020204" pitchFamily="34" charset="0"/>
                <a:cs typeface="Arial" panose="020B0604020202020204" pitchFamily="34" charset="0"/>
                <a:hlinkClick r:id="rId3" action="ppaction://hlinkfile"/>
              </a:rPr>
              <a:t> </a:t>
            </a:r>
            <a:endParaRPr lang="en-US" sz="2800" b="1" dirty="0" smtClean="0">
              <a:solidFill>
                <a:schemeClr val="dk1"/>
              </a:solidFill>
              <a:latin typeface="Arial" panose="020B0604020202020204" pitchFamily="34" charset="0"/>
              <a:cs typeface="Arial" panose="020B0604020202020204" pitchFamily="34" charset="0"/>
            </a:endParaRPr>
          </a:p>
          <a:p>
            <a:pPr marL="457200" indent="0" algn="ctr"/>
            <a:endParaRPr lang="en-US" sz="2800" b="1" dirty="0">
              <a:solidFill>
                <a:schemeClr val="dk1"/>
              </a:solidFill>
              <a:latin typeface="Arial" panose="020B0604020202020204" pitchFamily="34" charset="0"/>
              <a:cs typeface="Arial" panose="020B0604020202020204" pitchFamily="34" charset="0"/>
            </a:endParaRPr>
          </a:p>
          <a:p>
            <a:pPr marL="457200" indent="0"/>
            <a:r>
              <a:rPr lang="en-US" sz="2400" dirty="0" smtClean="0">
                <a:latin typeface="Arial" panose="020B0604020202020204" pitchFamily="34" charset="0"/>
                <a:cs typeface="Arial" panose="020B0604020202020204" pitchFamily="34" charset="0"/>
              </a:rPr>
              <a:t>Occupy Blocking Position (Mitigate IED threats during movement &amp; occupying tactical position)</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4384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438900"/>
            <a:ext cx="2133600" cy="228600"/>
          </a:xfrm>
        </p:spPr>
        <p:txBody>
          <a:bodyPr/>
          <a:lstStyle/>
          <a:p>
            <a:pPr>
              <a:defRPr/>
            </a:pPr>
            <a:fld id="{D0BF7C18-33E7-4E5A-AC40-53A29FE5BC23}" type="slidenum">
              <a:rPr lang="en-US" smtClean="0">
                <a:latin typeface="Arial" pitchFamily="34" charset="0"/>
                <a:cs typeface="Arial" pitchFamily="34" charset="0"/>
              </a:rPr>
              <a:pPr>
                <a:defRPr/>
              </a:pPr>
              <a:t>5</a:t>
            </a:fld>
            <a:endParaRPr lang="en-US" dirty="0">
              <a:latin typeface="Arial" pitchFamily="34" charset="0"/>
              <a:cs typeface="Arial" pitchFamily="34" charset="0"/>
            </a:endParaRPr>
          </a:p>
        </p:txBody>
      </p:sp>
      <p:sp>
        <p:nvSpPr>
          <p:cNvPr id="5" name="TextBox 4"/>
          <p:cNvSpPr txBox="1"/>
          <p:nvPr/>
        </p:nvSpPr>
        <p:spPr>
          <a:xfrm>
            <a:off x="0" y="314739"/>
            <a:ext cx="9144000" cy="954107"/>
          </a:xfrm>
          <a:prstGeom prst="rect">
            <a:avLst/>
          </a:prstGeom>
          <a:noFill/>
        </p:spPr>
        <p:txBody>
          <a:bodyPr wrap="square" rtlCol="0">
            <a:spAutoFit/>
          </a:bodyPr>
          <a:lstStyle/>
          <a:p>
            <a:pPr algn="ctr"/>
            <a:r>
              <a:rPr lang="en-US" sz="2800" dirty="0" smtClean="0">
                <a:latin typeface="Arial" pitchFamily="34" charset="0"/>
                <a:cs typeface="Arial" pitchFamily="34" charset="0"/>
              </a:rPr>
              <a:t>Practical Exercise</a:t>
            </a:r>
          </a:p>
          <a:p>
            <a:pPr algn="ctr"/>
            <a:r>
              <a:rPr lang="en-US" sz="2800" dirty="0" smtClean="0">
                <a:latin typeface="Arial" pitchFamily="34" charset="0"/>
                <a:cs typeface="Arial" pitchFamily="34" charset="0"/>
              </a:rPr>
              <a:t>(</a:t>
            </a:r>
            <a:r>
              <a:rPr lang="en-US" sz="2800" dirty="0"/>
              <a:t>Situational Training </a:t>
            </a:r>
            <a:r>
              <a:rPr lang="en-US" sz="2800" dirty="0" smtClean="0"/>
              <a:t>Exercise</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
        <p:nvSpPr>
          <p:cNvPr id="2" name="Rectangle 1"/>
          <p:cNvSpPr/>
          <p:nvPr/>
        </p:nvSpPr>
        <p:spPr>
          <a:xfrm>
            <a:off x="478465" y="2239707"/>
            <a:ext cx="8393611" cy="461665"/>
          </a:xfrm>
          <a:prstGeom prst="rect">
            <a:avLst/>
          </a:prstGeom>
          <a:solidFill>
            <a:schemeClr val="bg1"/>
          </a:solidFill>
        </p:spPr>
        <p:txBody>
          <a:bodyPr wrap="square">
            <a:spAutoFit/>
          </a:bodyPr>
          <a:lstStyle/>
          <a:p>
            <a:r>
              <a:rPr lang="en-US" sz="2400" dirty="0" smtClean="0">
                <a:latin typeface="Arial" panose="020B0604020202020204" pitchFamily="34" charset="0"/>
                <a:cs typeface="Arial" panose="020B0604020202020204" pitchFamily="34" charset="0"/>
              </a:rPr>
              <a:t>This is a 32 hour STX </a:t>
            </a:r>
            <a:r>
              <a:rPr lang="en-US" sz="2400" dirty="0">
                <a:latin typeface="Arial" panose="020B0604020202020204" pitchFamily="34" charset="0"/>
                <a:cs typeface="Arial" panose="020B0604020202020204" pitchFamily="34" charset="0"/>
              </a:rPr>
              <a:t>and consist </a:t>
            </a:r>
            <a:r>
              <a:rPr lang="en-US" sz="2400" dirty="0" smtClean="0">
                <a:latin typeface="Arial" panose="020B0604020202020204" pitchFamily="34" charset="0"/>
                <a:cs typeface="Arial" panose="020B0604020202020204" pitchFamily="34" charset="0"/>
              </a:rPr>
              <a:t>of 2 to 3 tactical missions</a:t>
            </a:r>
            <a:endParaRPr lang="en-US" sz="2400" dirty="0"/>
          </a:p>
        </p:txBody>
      </p:sp>
      <p:sp>
        <p:nvSpPr>
          <p:cNvPr id="3" name="Rectangle 2"/>
          <p:cNvSpPr/>
          <p:nvPr/>
        </p:nvSpPr>
        <p:spPr>
          <a:xfrm>
            <a:off x="0" y="2942993"/>
            <a:ext cx="9144000" cy="1815882"/>
          </a:xfrm>
          <a:prstGeom prst="rect">
            <a:avLst/>
          </a:prstGeom>
        </p:spPr>
        <p:txBody>
          <a:bodyPr wrap="square">
            <a:spAutoFit/>
          </a:bodyPr>
          <a:lstStyle/>
          <a:p>
            <a:pPr marL="457200" indent="0" algn="ctr"/>
            <a:r>
              <a:rPr lang="en-US" sz="3600" b="1" u="sng" dirty="0">
                <a:solidFill>
                  <a:schemeClr val="dk1"/>
                </a:solidFill>
                <a:latin typeface="Arial" panose="020B0604020202020204" pitchFamily="34" charset="0"/>
                <a:cs typeface="Arial" panose="020B0604020202020204" pitchFamily="34" charset="0"/>
                <a:hlinkClick r:id="rId3" action="ppaction://hlinkfile"/>
              </a:rPr>
              <a:t>Mission </a:t>
            </a:r>
            <a:r>
              <a:rPr lang="en-US" sz="3600" b="1" u="sng" dirty="0" smtClean="0">
                <a:solidFill>
                  <a:schemeClr val="dk1"/>
                </a:solidFill>
                <a:latin typeface="Arial" panose="020B0604020202020204" pitchFamily="34" charset="0"/>
                <a:cs typeface="Arial" panose="020B0604020202020204" pitchFamily="34" charset="0"/>
                <a:hlinkClick r:id="rId3" action="ppaction://hlinkfile"/>
              </a:rPr>
              <a:t>#2</a:t>
            </a:r>
            <a:r>
              <a:rPr lang="en-US" sz="2800" b="1" dirty="0" smtClean="0">
                <a:solidFill>
                  <a:schemeClr val="dk1"/>
                </a:solidFill>
                <a:latin typeface="Arial" panose="020B0604020202020204" pitchFamily="34" charset="0"/>
                <a:cs typeface="Arial" panose="020B0604020202020204" pitchFamily="34" charset="0"/>
                <a:hlinkClick r:id="rId3" action="ppaction://hlinkfile"/>
              </a:rPr>
              <a:t> </a:t>
            </a:r>
            <a:endParaRPr lang="en-US" sz="2800" b="1" dirty="0" smtClean="0">
              <a:solidFill>
                <a:schemeClr val="dk1"/>
              </a:solidFill>
              <a:latin typeface="Arial" panose="020B0604020202020204" pitchFamily="34" charset="0"/>
              <a:cs typeface="Arial" panose="020B0604020202020204" pitchFamily="34" charset="0"/>
            </a:endParaRPr>
          </a:p>
          <a:p>
            <a:pPr marL="457200" indent="0" algn="ctr"/>
            <a:endParaRPr lang="en-US" sz="2800" b="1" dirty="0">
              <a:solidFill>
                <a:schemeClr val="dk1"/>
              </a:solidFill>
              <a:latin typeface="Arial" panose="020B0604020202020204" pitchFamily="34" charset="0"/>
              <a:cs typeface="Arial" panose="020B0604020202020204" pitchFamily="34" charset="0"/>
            </a:endParaRPr>
          </a:p>
          <a:p>
            <a:pPr marL="457200" indent="0" algn="ctr"/>
            <a:r>
              <a:rPr lang="en-US" sz="2400" dirty="0" smtClean="0">
                <a:latin typeface="Arial" panose="020B0604020202020204" pitchFamily="34" charset="0"/>
                <a:cs typeface="Arial" panose="020B0604020202020204" pitchFamily="34" charset="0"/>
              </a:rPr>
              <a:t>Conduct Raid / Deliberate Attack (Mitigate IED threats in an Urban Environment)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2429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398559"/>
            <a:ext cx="2133600" cy="228600"/>
          </a:xfrm>
        </p:spPr>
        <p:txBody>
          <a:bodyPr/>
          <a:lstStyle/>
          <a:p>
            <a:pPr>
              <a:defRPr/>
            </a:pPr>
            <a:fld id="{D0BF7C18-33E7-4E5A-AC40-53A29FE5BC23}" type="slidenum">
              <a:rPr lang="en-US" smtClean="0">
                <a:latin typeface="Arial" pitchFamily="34" charset="0"/>
                <a:cs typeface="Arial" pitchFamily="34" charset="0"/>
              </a:rPr>
              <a:pPr>
                <a:defRPr/>
              </a:pPr>
              <a:t>6</a:t>
            </a:fld>
            <a:endParaRPr lang="en-US" dirty="0">
              <a:latin typeface="Arial" pitchFamily="34" charset="0"/>
              <a:cs typeface="Arial" pitchFamily="34" charset="0"/>
            </a:endParaRPr>
          </a:p>
        </p:txBody>
      </p:sp>
      <p:sp>
        <p:nvSpPr>
          <p:cNvPr id="5" name="TextBox 4"/>
          <p:cNvSpPr txBox="1"/>
          <p:nvPr/>
        </p:nvSpPr>
        <p:spPr>
          <a:xfrm>
            <a:off x="0" y="281413"/>
            <a:ext cx="9144000" cy="1384995"/>
          </a:xfrm>
          <a:prstGeom prst="rect">
            <a:avLst/>
          </a:prstGeom>
          <a:noFill/>
        </p:spPr>
        <p:txBody>
          <a:bodyPr wrap="square" rtlCol="0">
            <a:spAutoFit/>
          </a:bodyPr>
          <a:lstStyle/>
          <a:p>
            <a:pPr algn="ctr"/>
            <a:r>
              <a:rPr lang="en-US" sz="2800" dirty="0" smtClean="0">
                <a:latin typeface="Arial" pitchFamily="34" charset="0"/>
                <a:cs typeface="Arial" pitchFamily="34" charset="0"/>
              </a:rPr>
              <a:t>Practical Exercise</a:t>
            </a:r>
          </a:p>
          <a:p>
            <a:pPr algn="ctr"/>
            <a:r>
              <a:rPr lang="en-US" sz="2800" dirty="0" smtClean="0">
                <a:latin typeface="Arial" pitchFamily="34" charset="0"/>
                <a:cs typeface="Arial" pitchFamily="34" charset="0"/>
              </a:rPr>
              <a:t>(</a:t>
            </a:r>
            <a:r>
              <a:rPr lang="en-US" sz="2800" dirty="0"/>
              <a:t>Situational Training </a:t>
            </a:r>
            <a:r>
              <a:rPr lang="en-US" sz="2800" dirty="0" smtClean="0"/>
              <a:t>Exercise</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a:p>
            <a:pPr algn="ctr"/>
            <a:endParaRPr lang="en-US" sz="2800" dirty="0">
              <a:latin typeface="Arial" pitchFamily="34" charset="0"/>
              <a:cs typeface="Arial" pitchFamily="34" charset="0"/>
            </a:endParaRPr>
          </a:p>
        </p:txBody>
      </p:sp>
      <p:sp>
        <p:nvSpPr>
          <p:cNvPr id="2" name="Rectangle 1"/>
          <p:cNvSpPr/>
          <p:nvPr/>
        </p:nvSpPr>
        <p:spPr>
          <a:xfrm>
            <a:off x="478465" y="2185919"/>
            <a:ext cx="8393611" cy="461665"/>
          </a:xfrm>
          <a:prstGeom prst="rect">
            <a:avLst/>
          </a:prstGeom>
          <a:solidFill>
            <a:schemeClr val="bg1"/>
          </a:solidFill>
        </p:spPr>
        <p:txBody>
          <a:bodyPr wrap="square">
            <a:spAutoFit/>
          </a:bodyPr>
          <a:lstStyle/>
          <a:p>
            <a:r>
              <a:rPr lang="en-US" sz="2400" dirty="0" smtClean="0">
                <a:latin typeface="Arial" panose="020B0604020202020204" pitchFamily="34" charset="0"/>
                <a:cs typeface="Arial" panose="020B0604020202020204" pitchFamily="34" charset="0"/>
              </a:rPr>
              <a:t>This is a 32 hour STX </a:t>
            </a:r>
            <a:r>
              <a:rPr lang="en-US" sz="2400" dirty="0">
                <a:latin typeface="Arial" panose="020B0604020202020204" pitchFamily="34" charset="0"/>
                <a:cs typeface="Arial" panose="020B0604020202020204" pitchFamily="34" charset="0"/>
              </a:rPr>
              <a:t>and consist </a:t>
            </a:r>
            <a:r>
              <a:rPr lang="en-US" sz="2400" dirty="0" smtClean="0">
                <a:latin typeface="Arial" panose="020B0604020202020204" pitchFamily="34" charset="0"/>
                <a:cs typeface="Arial" panose="020B0604020202020204" pitchFamily="34" charset="0"/>
              </a:rPr>
              <a:t>of 2 to 3 tactical missions</a:t>
            </a:r>
            <a:endParaRPr lang="en-US" sz="2400" dirty="0"/>
          </a:p>
        </p:txBody>
      </p:sp>
      <p:sp>
        <p:nvSpPr>
          <p:cNvPr id="3" name="Rectangle 2"/>
          <p:cNvSpPr/>
          <p:nvPr/>
        </p:nvSpPr>
        <p:spPr>
          <a:xfrm>
            <a:off x="0" y="2889205"/>
            <a:ext cx="9144000" cy="1938992"/>
          </a:xfrm>
          <a:prstGeom prst="rect">
            <a:avLst/>
          </a:prstGeom>
        </p:spPr>
        <p:txBody>
          <a:bodyPr wrap="square">
            <a:spAutoFit/>
          </a:bodyPr>
          <a:lstStyle/>
          <a:p>
            <a:pPr marL="457200" indent="0" algn="ctr"/>
            <a:r>
              <a:rPr lang="en-US" sz="3600" b="1" u="sng" dirty="0">
                <a:solidFill>
                  <a:schemeClr val="dk1"/>
                </a:solidFill>
                <a:latin typeface="Arial" panose="020B0604020202020204" pitchFamily="34" charset="0"/>
                <a:cs typeface="Arial" panose="020B0604020202020204" pitchFamily="34" charset="0"/>
                <a:hlinkClick r:id="rId3" action="ppaction://hlinkfile"/>
              </a:rPr>
              <a:t>Mission </a:t>
            </a:r>
            <a:r>
              <a:rPr lang="en-US" sz="3600" b="1" u="sng" dirty="0" smtClean="0">
                <a:solidFill>
                  <a:schemeClr val="dk1"/>
                </a:solidFill>
                <a:latin typeface="Arial" panose="020B0604020202020204" pitchFamily="34" charset="0"/>
                <a:cs typeface="Arial" panose="020B0604020202020204" pitchFamily="34" charset="0"/>
                <a:hlinkClick r:id="rId3" action="ppaction://hlinkfile"/>
              </a:rPr>
              <a:t>#3</a:t>
            </a:r>
            <a:r>
              <a:rPr lang="en-US" sz="2800" b="1" dirty="0" smtClean="0">
                <a:solidFill>
                  <a:schemeClr val="dk1"/>
                </a:solidFill>
                <a:latin typeface="Arial" panose="020B0604020202020204" pitchFamily="34" charset="0"/>
                <a:cs typeface="Arial" panose="020B0604020202020204" pitchFamily="34" charset="0"/>
                <a:hlinkClick r:id="rId3" action="ppaction://hlinkfile"/>
              </a:rPr>
              <a:t> </a:t>
            </a:r>
            <a:endParaRPr lang="en-US" sz="2800" b="1" dirty="0" smtClean="0">
              <a:solidFill>
                <a:schemeClr val="dk1"/>
              </a:solidFill>
              <a:latin typeface="Arial" panose="020B0604020202020204" pitchFamily="34" charset="0"/>
              <a:cs typeface="Arial" panose="020B0604020202020204" pitchFamily="34" charset="0"/>
            </a:endParaRPr>
          </a:p>
          <a:p>
            <a:pPr marL="457200" indent="0" algn="ctr"/>
            <a:endParaRPr lang="en-US" sz="2800" b="1" dirty="0" smtClean="0">
              <a:solidFill>
                <a:schemeClr val="dk1"/>
              </a:solidFill>
              <a:latin typeface="Arial" panose="020B0604020202020204" pitchFamily="34" charset="0"/>
              <a:cs typeface="Arial" panose="020B0604020202020204" pitchFamily="34" charset="0"/>
            </a:endParaRPr>
          </a:p>
          <a:p>
            <a:pPr marL="457200" indent="0" algn="ctr"/>
            <a:r>
              <a:rPr lang="en-US" sz="2800" dirty="0" smtClean="0">
                <a:latin typeface="Arial" panose="020B0604020202020204" pitchFamily="34" charset="0"/>
                <a:cs typeface="Arial" panose="020B0604020202020204" pitchFamily="34" charset="0"/>
              </a:rPr>
              <a:t>Clear </a:t>
            </a:r>
            <a:r>
              <a:rPr lang="en-US" sz="2800" dirty="0">
                <a:latin typeface="Arial" panose="020B0604020202020204" pitchFamily="34" charset="0"/>
                <a:cs typeface="Arial" panose="020B0604020202020204" pitchFamily="34" charset="0"/>
              </a:rPr>
              <a:t>vulnerable area (VA) </a:t>
            </a:r>
            <a:r>
              <a:rPr lang="en-US" sz="2800" dirty="0" smtClean="0">
                <a:latin typeface="Arial" panose="020B0604020202020204" pitchFamily="34" charset="0"/>
                <a:cs typeface="Arial" panose="020B0604020202020204" pitchFamily="34" charset="0"/>
              </a:rPr>
              <a:t>IOT </a:t>
            </a:r>
            <a:r>
              <a:rPr lang="en-US" sz="2800" dirty="0">
                <a:latin typeface="Arial" panose="020B0604020202020204" pitchFamily="34" charset="0"/>
                <a:cs typeface="Arial" panose="020B0604020202020204" pitchFamily="34" charset="0"/>
              </a:rPr>
              <a:t>allow </a:t>
            </a:r>
            <a:r>
              <a:rPr lang="en-US" sz="2800" dirty="0" smtClean="0">
                <a:latin typeface="Arial" panose="020B0604020202020204" pitchFamily="34" charset="0"/>
                <a:cs typeface="Arial" panose="020B0604020202020204" pitchFamily="34" charset="0"/>
              </a:rPr>
              <a:t>freedom of maneuver </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10946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7010400" y="6438900"/>
            <a:ext cx="2133600" cy="228600"/>
          </a:xfrm>
        </p:spPr>
        <p:txBody>
          <a:bodyPr/>
          <a:lstStyle/>
          <a:p>
            <a:pPr>
              <a:defRPr/>
            </a:pPr>
            <a:fld id="{D0BF7C18-33E7-4E5A-AC40-53A29FE5BC23}" type="slidenum">
              <a:rPr lang="en-US" smtClean="0">
                <a:latin typeface="Arial" pitchFamily="34" charset="0"/>
                <a:cs typeface="Arial" pitchFamily="34" charset="0"/>
              </a:rPr>
              <a:pPr>
                <a:defRPr/>
              </a:pPr>
              <a:t>7</a:t>
            </a:fld>
            <a:endParaRPr lang="en-US" dirty="0">
              <a:latin typeface="Arial" pitchFamily="34" charset="0"/>
              <a:cs typeface="Arial" pitchFamily="34" charset="0"/>
            </a:endParaRPr>
          </a:p>
        </p:txBody>
      </p:sp>
      <p:sp>
        <p:nvSpPr>
          <p:cNvPr id="5" name="TextBox 4"/>
          <p:cNvSpPr txBox="1"/>
          <p:nvPr/>
        </p:nvSpPr>
        <p:spPr>
          <a:xfrm>
            <a:off x="0" y="255104"/>
            <a:ext cx="9144000" cy="461665"/>
          </a:xfrm>
          <a:prstGeom prst="rect">
            <a:avLst/>
          </a:prstGeom>
          <a:noFill/>
        </p:spPr>
        <p:txBody>
          <a:bodyPr wrap="square" rtlCol="0">
            <a:spAutoFit/>
          </a:bodyPr>
          <a:lstStyle/>
          <a:p>
            <a:pPr algn="ctr"/>
            <a:r>
              <a:rPr lang="en-US" sz="2400" dirty="0" smtClean="0">
                <a:latin typeface="Arial" pitchFamily="34" charset="0"/>
                <a:cs typeface="Arial" pitchFamily="34" charset="0"/>
              </a:rPr>
              <a:t>Check on Learning</a:t>
            </a:r>
            <a:endParaRPr lang="en-US" sz="2400" dirty="0">
              <a:latin typeface="Arial" pitchFamily="34" charset="0"/>
              <a:cs typeface="Arial" pitchFamily="34" charset="0"/>
            </a:endParaRPr>
          </a:p>
        </p:txBody>
      </p:sp>
      <p:sp>
        <p:nvSpPr>
          <p:cNvPr id="6" name="TextBox 5"/>
          <p:cNvSpPr txBox="1"/>
          <p:nvPr/>
        </p:nvSpPr>
        <p:spPr>
          <a:xfrm>
            <a:off x="743712" y="2903607"/>
            <a:ext cx="7839456" cy="738664"/>
          </a:xfrm>
          <a:prstGeom prst="rect">
            <a:avLst/>
          </a:prstGeom>
          <a:noFill/>
        </p:spPr>
        <p:txBody>
          <a:bodyPr wrap="square" rtlCol="0">
            <a:spAutoFit/>
          </a:bodyPr>
          <a:lstStyle/>
          <a:p>
            <a:pPr marL="342900" indent="-342900">
              <a:buFont typeface="Arial" panose="020B0604020202020204" pitchFamily="34" charset="0"/>
              <a:buChar char="•"/>
            </a:pPr>
            <a:r>
              <a:rPr lang="en-US" sz="2200" dirty="0" smtClean="0">
                <a:latin typeface="Arial" panose="020B0604020202020204" pitchFamily="34" charset="0"/>
                <a:cs typeface="Arial" pitchFamily="34" charset="0"/>
              </a:rPr>
              <a:t>Check on learning happens when </a:t>
            </a:r>
            <a:r>
              <a:rPr lang="en-US" sz="2000" dirty="0" smtClean="0">
                <a:latin typeface="Arial" panose="020B0604020202020204" pitchFamily="34" charset="0"/>
                <a:cs typeface="Arial" panose="020B0604020202020204" pitchFamily="34" charset="0"/>
              </a:rPr>
              <a:t>students brief and execute the missions.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4463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Summary</a:t>
            </a:r>
            <a:endParaRPr lang="en-US" dirty="0"/>
          </a:p>
        </p:txBody>
      </p:sp>
      <p:sp>
        <p:nvSpPr>
          <p:cNvPr id="6" name="Content Placeholder 5"/>
          <p:cNvSpPr>
            <a:spLocks noGrp="1"/>
          </p:cNvSpPr>
          <p:nvPr>
            <p:ph idx="1"/>
          </p:nvPr>
        </p:nvSpPr>
        <p:spPr>
          <a:xfrm>
            <a:off x="326136" y="1607736"/>
            <a:ext cx="8686800" cy="5665037"/>
          </a:xfrm>
        </p:spPr>
        <p:txBody>
          <a:bodyPr/>
          <a:lstStyle/>
          <a:p>
            <a:pPr marL="0" indent="0">
              <a:buNone/>
            </a:pPr>
            <a:r>
              <a:rPr lang="en-US" sz="2400" b="1" dirty="0" smtClean="0"/>
              <a:t>Lesson: </a:t>
            </a:r>
            <a:r>
              <a:rPr lang="en-US" sz="2400" dirty="0"/>
              <a:t>Conduct a mission </a:t>
            </a:r>
            <a:r>
              <a:rPr lang="en-US" sz="2400" dirty="0" smtClean="0"/>
              <a:t>analysis back brief</a:t>
            </a:r>
            <a:endParaRPr lang="en-US" sz="2400" dirty="0"/>
          </a:p>
          <a:p>
            <a:pPr marL="0" indent="0">
              <a:buNone/>
              <a:defRPr/>
            </a:pPr>
            <a:endParaRPr lang="en-US" sz="2400" b="1" dirty="0" smtClean="0"/>
          </a:p>
          <a:p>
            <a:pPr marL="0" indent="0">
              <a:buNone/>
              <a:defRPr/>
            </a:pPr>
            <a:r>
              <a:rPr lang="en-US" sz="2400" b="1" dirty="0" smtClean="0"/>
              <a:t>In this lesson, we covered: </a:t>
            </a:r>
            <a:r>
              <a:rPr lang="en-US" sz="2400" dirty="0" smtClean="0"/>
              <a:t>How to plan </a:t>
            </a:r>
            <a:r>
              <a:rPr lang="en-US" sz="2400" dirty="0"/>
              <a:t>dismounted tactical missions as member of a </a:t>
            </a:r>
            <a:r>
              <a:rPr lang="en-US" sz="2400" dirty="0" smtClean="0"/>
              <a:t>squad/platoon and:</a:t>
            </a:r>
          </a:p>
          <a:p>
            <a:pPr marL="628650" indent="0">
              <a:buAutoNum type="arabicPeriod"/>
            </a:pPr>
            <a:r>
              <a:rPr lang="en-US" sz="2400" dirty="0" smtClean="0">
                <a:solidFill>
                  <a:schemeClr val="dk1"/>
                </a:solidFill>
              </a:rPr>
              <a:t> Conducted </a:t>
            </a:r>
            <a:r>
              <a:rPr lang="en-US" sz="2400" dirty="0">
                <a:solidFill>
                  <a:schemeClr val="dk1"/>
                </a:solidFill>
              </a:rPr>
              <a:t>mission analysis</a:t>
            </a:r>
          </a:p>
          <a:p>
            <a:pPr marL="628650" indent="0">
              <a:buAutoNum type="arabicPeriod"/>
            </a:pPr>
            <a:r>
              <a:rPr lang="en-US" sz="2400" dirty="0">
                <a:solidFill>
                  <a:schemeClr val="dk1"/>
                </a:solidFill>
              </a:rPr>
              <a:t> </a:t>
            </a:r>
            <a:r>
              <a:rPr lang="en-US" sz="2400" dirty="0" smtClean="0">
                <a:solidFill>
                  <a:schemeClr val="dk1"/>
                </a:solidFill>
              </a:rPr>
              <a:t>Briefed </a:t>
            </a:r>
            <a:r>
              <a:rPr lang="en-US" sz="2400" dirty="0">
                <a:solidFill>
                  <a:schemeClr val="dk1"/>
                </a:solidFill>
              </a:rPr>
              <a:t>a mission analysis and COA</a:t>
            </a:r>
          </a:p>
          <a:p>
            <a:pPr marL="628650" indent="0">
              <a:spcBef>
                <a:spcPts val="0"/>
              </a:spcBef>
              <a:buFontTx/>
              <a:buAutoNum type="arabicPeriod"/>
              <a:defRPr/>
            </a:pPr>
            <a:r>
              <a:rPr lang="en-US" sz="2400" dirty="0">
                <a:solidFill>
                  <a:schemeClr val="dk1"/>
                </a:solidFill>
              </a:rPr>
              <a:t> Lead </a:t>
            </a:r>
            <a:r>
              <a:rPr lang="en-US" sz="2400" dirty="0"/>
              <a:t>a dismounted tactical missions as a member of a squad/platoon</a:t>
            </a:r>
          </a:p>
          <a:p>
            <a:pPr marL="628650" indent="0">
              <a:spcBef>
                <a:spcPts val="0"/>
              </a:spcBef>
              <a:buFontTx/>
              <a:buAutoNum type="arabicPeriod"/>
              <a:defRPr/>
            </a:pPr>
            <a:r>
              <a:rPr lang="en-US" sz="2400" dirty="0"/>
              <a:t> </a:t>
            </a:r>
            <a:r>
              <a:rPr lang="en-US" sz="2400" dirty="0" smtClean="0"/>
              <a:t>Conducted </a:t>
            </a:r>
            <a:r>
              <a:rPr lang="en-US" sz="2400" dirty="0"/>
              <a:t>an after action review</a:t>
            </a:r>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8</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956878"/>
            <a:ext cx="8229600" cy="661027"/>
          </a:xfrm>
        </p:spPr>
        <p:txBody>
          <a:bodyPr/>
          <a:lstStyle/>
          <a:p>
            <a:r>
              <a:rPr lang="en-US" dirty="0" smtClean="0"/>
              <a:t>Questions</a:t>
            </a:r>
            <a:endParaRPr lang="en-US" dirty="0"/>
          </a:p>
        </p:txBody>
      </p:sp>
      <p:sp>
        <p:nvSpPr>
          <p:cNvPr id="4" name="Slide Number Placeholder 3"/>
          <p:cNvSpPr>
            <a:spLocks noGrp="1"/>
          </p:cNvSpPr>
          <p:nvPr>
            <p:ph type="sldNum" sz="quarter" idx="12"/>
          </p:nvPr>
        </p:nvSpPr>
        <p:spPr/>
        <p:txBody>
          <a:bodyPr/>
          <a:lstStyle/>
          <a:p>
            <a:pPr>
              <a:defRPr/>
            </a:pPr>
            <a:fld id="{D0BF7C18-33E7-4E5A-AC40-53A29FE5BC23}" type="slidenum">
              <a:rPr lang="en-US" smtClean="0">
                <a:latin typeface="Arial" pitchFamily="34" charset="0"/>
                <a:cs typeface="Arial" pitchFamily="34" charset="0"/>
              </a:rPr>
              <a:pPr>
                <a:defRPr/>
              </a:pPr>
              <a:t>9</a:t>
            </a:fld>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D425B8368F9B408914295E9C3801D0" ma:contentTypeVersion="1" ma:contentTypeDescription="Create a new document." ma:contentTypeScope="" ma:versionID="4355f2bac415fb9a656cfa77acda2471">
  <xsd:schema xmlns:xsd="http://www.w3.org/2001/XMLSchema" xmlns:xs="http://www.w3.org/2001/XMLSchema" xmlns:p="http://schemas.microsoft.com/office/2006/metadata/properties" xmlns:ns2="c723011d-115e-4a46-8158-a207be1dccbf" targetNamespace="http://schemas.microsoft.com/office/2006/metadata/properties" ma:root="true" ma:fieldsID="6fe8f142aab8570c297f4972fbb8eb50" ns2:_="">
    <xsd:import namespace="c723011d-115e-4a46-8158-a207be1dccbf"/>
    <xsd:element name="properties">
      <xsd:complexType>
        <xsd:sequence>
          <xsd:element name="documentManagement">
            <xsd:complexType>
              <xsd:all>
                <xsd:element ref="ns2:Fol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23011d-115e-4a46-8158-a207be1dccbf" elementFormDefault="qualified">
    <xsd:import namespace="http://schemas.microsoft.com/office/2006/documentManagement/types"/>
    <xsd:import namespace="http://schemas.microsoft.com/office/infopath/2007/PartnerControls"/>
    <xsd:element name="Folder" ma:index="8" nillable="true" ma:displayName="Folder" ma:internalName="Fold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older xmlns="c723011d-115e-4a46-8158-a207be1dccb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46B2530-8596-45E1-88B4-B850CB27F0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23011d-115e-4a46-8158-a207be1dcc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883A27-1891-49E1-ABD5-377E697BBACF}">
  <ds:schemaRefs>
    <ds:schemaRef ds:uri="http://schemas.microsoft.com/office/2006/documentManagement/types"/>
    <ds:schemaRef ds:uri="http://purl.org/dc/dcmitype/"/>
    <ds:schemaRef ds:uri="http://purl.org/dc/elements/1.1/"/>
    <ds:schemaRef ds:uri="http://schemas.microsoft.com/office/2006/metadata/properties"/>
    <ds:schemaRef ds:uri="http://schemas.openxmlformats.org/package/2006/metadata/core-properties"/>
    <ds:schemaRef ds:uri="http://purl.org/dc/terms/"/>
    <ds:schemaRef ds:uri="http://schemas.microsoft.com/office/infopath/2007/PartnerControls"/>
    <ds:schemaRef ds:uri="c723011d-115e-4a46-8158-a207be1dccbf"/>
    <ds:schemaRef ds:uri="http://www.w3.org/XML/1998/namespace"/>
  </ds:schemaRefs>
</ds:datastoreItem>
</file>

<file path=customXml/itemProps3.xml><?xml version="1.0" encoding="utf-8"?>
<ds:datastoreItem xmlns:ds="http://schemas.openxmlformats.org/officeDocument/2006/customXml" ds:itemID="{139B34BE-A66F-4F7D-9973-4A1BABCCCE6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3913</TotalTime>
  <Words>1104</Words>
  <Application>Microsoft Office PowerPoint</Application>
  <PresentationFormat>On-screen Show (4:3)</PresentationFormat>
  <Paragraphs>245</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3_Custom Design</vt:lpstr>
      <vt:lpstr>Situational Training Exercise  (STX)</vt:lpstr>
      <vt:lpstr>Terminal Learning Objective </vt:lpstr>
      <vt:lpstr>PowerPoint Presentation</vt:lpstr>
      <vt:lpstr>PowerPoint Presentation</vt:lpstr>
      <vt:lpstr>PowerPoint Presentation</vt:lpstr>
      <vt:lpstr>PowerPoint Presentation</vt:lpstr>
      <vt:lpstr>PowerPoint Presentation</vt:lpstr>
      <vt:lpstr>Summary</vt:lpstr>
      <vt:lpstr>Questions</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Danger Areas (Vulnerable Points/ Vulnerable Areas)</dc:title>
  <dc:creator>Dismounted Counter IED Tactics - Master Trainer</dc:creator>
  <dc:description>FOUO with FOIA Exemption 7(F)</dc:description>
  <cp:lastModifiedBy>Turner, Richard D CTR US USA</cp:lastModifiedBy>
  <cp:revision>255</cp:revision>
  <dcterms:created xsi:type="dcterms:W3CDTF">2013-05-08T15:02:45Z</dcterms:created>
  <dcterms:modified xsi:type="dcterms:W3CDTF">2015-07-28T20:02:20Z</dcterms:modified>
  <cp:category>9E-F59/959-F38</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0x0101005BD425B8368F9B408914295E9C3801D0</vt:lpwstr>
  </property>
</Properties>
</file>