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8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EA3B-74B1-4917-AC71-8B484EFD515C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0807-3B2D-462A-98F3-1B9D81D05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1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EA3B-74B1-4917-AC71-8B484EFD515C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0807-3B2D-462A-98F3-1B9D81D05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96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EA3B-74B1-4917-AC71-8B484EFD515C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0807-3B2D-462A-98F3-1B9D81D05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7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EA3B-74B1-4917-AC71-8B484EFD515C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0807-3B2D-462A-98F3-1B9D81D05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EA3B-74B1-4917-AC71-8B484EFD515C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0807-3B2D-462A-98F3-1B9D81D05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8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EA3B-74B1-4917-AC71-8B484EFD515C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0807-3B2D-462A-98F3-1B9D81D05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1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EA3B-74B1-4917-AC71-8B484EFD515C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0807-3B2D-462A-98F3-1B9D81D05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3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EA3B-74B1-4917-AC71-8B484EFD515C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0807-3B2D-462A-98F3-1B9D81D05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1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EA3B-74B1-4917-AC71-8B484EFD515C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0807-3B2D-462A-98F3-1B9D81D05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1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EA3B-74B1-4917-AC71-8B484EFD515C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0807-3B2D-462A-98F3-1B9D81D05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9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EEA3B-74B1-4917-AC71-8B484EFD515C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0807-3B2D-462A-98F3-1B9D81D05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60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EEA3B-74B1-4917-AC71-8B484EFD515C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30807-3B2D-462A-98F3-1B9D81D05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1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135120" y="1641696"/>
            <a:ext cx="3886200" cy="4856083"/>
            <a:chOff x="1329690" y="2080260"/>
            <a:chExt cx="3886200" cy="3904500"/>
          </a:xfrm>
          <a:solidFill>
            <a:schemeClr val="bg1">
              <a:lumMod val="85000"/>
            </a:schemeClr>
          </a:solidFill>
        </p:grpSpPr>
        <p:sp>
          <p:nvSpPr>
            <p:cNvPr id="5" name="Rounded Rectangle 4"/>
            <p:cNvSpPr/>
            <p:nvPr/>
          </p:nvSpPr>
          <p:spPr>
            <a:xfrm>
              <a:off x="1329690" y="2080260"/>
              <a:ext cx="3886200" cy="937260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Step 1: Conduct Mission Analysis</a:t>
              </a: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(Planned with BCT staff)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329690" y="3040380"/>
              <a:ext cx="3886200" cy="937260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Step 2: Develop Reconnaissance Objectives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329690" y="4000500"/>
              <a:ext cx="3886200" cy="766362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Step 3: Task Information Collection Assets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329690" y="4789721"/>
              <a:ext cx="3886200" cy="1195039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Step 4: Synchronize Warfighting Functions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41300" y="1634076"/>
            <a:ext cx="3886200" cy="4863703"/>
            <a:chOff x="1329690" y="2080260"/>
            <a:chExt cx="3886200" cy="3910627"/>
          </a:xfrm>
        </p:grpSpPr>
        <p:sp>
          <p:nvSpPr>
            <p:cNvPr id="10" name="Rounded Rectangle 9"/>
            <p:cNvSpPr/>
            <p:nvPr/>
          </p:nvSpPr>
          <p:spPr>
            <a:xfrm>
              <a:off x="1329690" y="2080260"/>
              <a:ext cx="3886200" cy="93726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accent2">
                      <a:lumMod val="75000"/>
                    </a:schemeClr>
                  </a:solidFill>
                </a:rPr>
                <a:t>BCT WARNORD 1</a:t>
              </a:r>
            </a:p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Div</a:t>
              </a:r>
              <a:r>
                <a:rPr lang="en-US" sz="1400" dirty="0" smtClean="0">
                  <a:solidFill>
                    <a:schemeClr val="tx1"/>
                  </a:solidFill>
                </a:rPr>
                <a:t>/Corps Collection Requirements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AO Limitations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Task Organization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329690" y="3040380"/>
              <a:ext cx="3886200" cy="93726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Higher HQ PIR and NAIs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Higher HQ mission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AO Limitations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329690" y="4000500"/>
              <a:ext cx="3886200" cy="77248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accent2">
                      <a:lumMod val="75000"/>
                    </a:schemeClr>
                  </a:solidFill>
                </a:rPr>
                <a:t>BCT WARNORD 2 and/or Annex L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BCT Cdr’s Guidance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Refined BCT PIR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329690" y="4795847"/>
              <a:ext cx="3886200" cy="119504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Sqdn</a:t>
              </a:r>
              <a:r>
                <a:rPr lang="en-US" sz="1400" dirty="0" smtClean="0">
                  <a:solidFill>
                    <a:schemeClr val="tx1"/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Cdr’s</a:t>
              </a:r>
              <a:r>
                <a:rPr lang="en-US" sz="1400" dirty="0" smtClean="0">
                  <a:solidFill>
                    <a:schemeClr val="tx1"/>
                  </a:solidFill>
                </a:rPr>
                <a:t> Tempo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EAB Assets Allocated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Support Relationships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040370" y="1626456"/>
            <a:ext cx="3886200" cy="4871323"/>
            <a:chOff x="1329690" y="2080260"/>
            <a:chExt cx="3886200" cy="3916754"/>
          </a:xfrm>
        </p:grpSpPr>
        <p:sp>
          <p:nvSpPr>
            <p:cNvPr id="15" name="Rounded Rectangle 14"/>
            <p:cNvSpPr/>
            <p:nvPr/>
          </p:nvSpPr>
          <p:spPr>
            <a:xfrm>
              <a:off x="1329690" y="2080260"/>
              <a:ext cx="3886200" cy="93726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Terrain and weather considerations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Enemy HVTs, course of action, capabilities and limitations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IC Asset Availability</a:t>
              </a:r>
            </a:p>
            <a:p>
              <a:pPr algn="ctr"/>
              <a:r>
                <a:rPr lang="en-US" sz="1400" dirty="0" smtClean="0">
                  <a:solidFill>
                    <a:srgbClr val="00B050"/>
                  </a:solidFill>
                </a:rPr>
                <a:t>Staff Synch and WARNORD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329690" y="3040380"/>
              <a:ext cx="3886200" cy="93726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Sqdn</a:t>
              </a:r>
              <a:r>
                <a:rPr lang="en-US" sz="1400" dirty="0" smtClean="0">
                  <a:solidFill>
                    <a:schemeClr val="tx1"/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Cdr’s</a:t>
              </a:r>
              <a:r>
                <a:rPr lang="en-US" sz="1400" dirty="0" smtClean="0">
                  <a:solidFill>
                    <a:schemeClr val="tx1"/>
                  </a:solidFill>
                </a:rPr>
                <a:t> Focus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Reconnaissance Objectives</a:t>
              </a:r>
            </a:p>
            <a:p>
              <a:pPr algn="ctr"/>
              <a:r>
                <a:rPr lang="en-US" sz="1400" dirty="0" smtClean="0">
                  <a:solidFill>
                    <a:srgbClr val="0070C0"/>
                  </a:solidFill>
                </a:rPr>
                <a:t>PIR Matrix with initial Indicators</a:t>
              </a:r>
            </a:p>
            <a:p>
              <a:pPr algn="ctr"/>
              <a:r>
                <a:rPr lang="en-US" sz="1400" dirty="0" smtClean="0">
                  <a:solidFill>
                    <a:srgbClr val="00B050"/>
                  </a:solidFill>
                </a:rPr>
                <a:t>SQDN WARNORD 1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1329690" y="4000500"/>
              <a:ext cx="3886200" cy="77861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Specific Information Requirements (SIR)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IC scheme of maneuver</a:t>
              </a:r>
            </a:p>
            <a:p>
              <a:pPr algn="ctr"/>
              <a:r>
                <a:rPr lang="en-US" sz="1400" dirty="0" smtClean="0">
                  <a:solidFill>
                    <a:srgbClr val="0070C0"/>
                  </a:solidFill>
                </a:rPr>
                <a:t>Information Collection Matrix</a:t>
              </a:r>
            </a:p>
            <a:p>
              <a:pPr algn="ctr"/>
              <a:r>
                <a:rPr lang="en-US" sz="1400" dirty="0" smtClean="0">
                  <a:solidFill>
                    <a:srgbClr val="00B050"/>
                  </a:solidFill>
                </a:rPr>
                <a:t>SQDN WARNORD 2</a:t>
              </a: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329690" y="4801975"/>
              <a:ext cx="3886200" cy="119503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Sqdn</a:t>
              </a:r>
              <a:r>
                <a:rPr lang="en-US" sz="1400" dirty="0" smtClean="0">
                  <a:solidFill>
                    <a:schemeClr val="tx1"/>
                  </a:solidFill>
                </a:rPr>
                <a:t>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Cdr’s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smtClean="0">
                  <a:solidFill>
                    <a:schemeClr val="tx1"/>
                  </a:solidFill>
                </a:rPr>
                <a:t>Engagement, Disengagement, and Displacement criteria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SQDN Mission Statement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400" dirty="0" smtClean="0">
                  <a:solidFill>
                    <a:srgbClr val="0070C0"/>
                  </a:solidFill>
                </a:rPr>
                <a:t>Synchronization Matrix</a:t>
              </a:r>
            </a:p>
            <a:p>
              <a:pPr algn="ctr"/>
              <a:r>
                <a:rPr lang="en-US" sz="1400" dirty="0" smtClean="0">
                  <a:solidFill>
                    <a:srgbClr val="0070C0"/>
                  </a:solidFill>
                </a:rPr>
                <a:t>Decision Support Matrix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Support and Mission Command Plan</a:t>
              </a:r>
            </a:p>
            <a:p>
              <a:pPr algn="ctr"/>
              <a:r>
                <a:rPr lang="en-US" sz="1400" dirty="0" smtClean="0">
                  <a:solidFill>
                    <a:srgbClr val="00B050"/>
                  </a:solidFill>
                </a:rPr>
                <a:t>SQDN OPORD</a:t>
              </a:r>
              <a:endParaRPr lang="en-US" sz="1400" dirty="0">
                <a:solidFill>
                  <a:srgbClr val="00B05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520190" y="1217702"/>
            <a:ext cx="107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 Input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798743" y="1220242"/>
            <a:ext cx="602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Step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9370664" y="1234212"/>
            <a:ext cx="1243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Key Output</a:t>
            </a:r>
            <a:endParaRPr lang="en-US" dirty="0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2743200" y="142875"/>
            <a:ext cx="8088576" cy="762000"/>
          </a:xfrm>
        </p:spPr>
        <p:txBody>
          <a:bodyPr>
            <a:noAutofit/>
          </a:bodyPr>
          <a:lstStyle/>
          <a:p>
            <a:r>
              <a:rPr lang="en-US" sz="3600" dirty="0"/>
              <a:t>4 Step R&amp;S Planning Process (CLC TTP)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280072" y="6497779"/>
            <a:ext cx="1884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Version 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0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161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4 Step R&amp;S Planning Process (CLC TTP)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Cavalry Squadron 4-Step Information Collection Planning Process</dc:title>
  <dc:creator>k.s.hoisington.mil</dc:creator>
  <cp:lastModifiedBy>McMahan, Curtis S CTR USA TRADOC</cp:lastModifiedBy>
  <cp:revision>13</cp:revision>
  <dcterms:created xsi:type="dcterms:W3CDTF">2016-02-16T16:25:10Z</dcterms:created>
  <dcterms:modified xsi:type="dcterms:W3CDTF">2016-03-01T19:38:43Z</dcterms:modified>
</cp:coreProperties>
</file>