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98" r:id="rId5"/>
    <p:sldId id="269" r:id="rId6"/>
    <p:sldId id="299" r:id="rId7"/>
    <p:sldId id="300" r:id="rId8"/>
    <p:sldId id="268" r:id="rId9"/>
    <p:sldId id="270" r:id="rId10"/>
    <p:sldId id="301" r:id="rId11"/>
    <p:sldId id="305" r:id="rId12"/>
    <p:sldId id="306" r:id="rId13"/>
    <p:sldId id="304" r:id="rId14"/>
    <p:sldId id="273" r:id="rId15"/>
    <p:sldId id="274" r:id="rId16"/>
    <p:sldId id="311" r:id="rId17"/>
    <p:sldId id="275" r:id="rId18"/>
    <p:sldId id="307" r:id="rId19"/>
    <p:sldId id="297" r:id="rId20"/>
    <p:sldId id="313"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BCEF3"/>
    <a:srgbClr val="666699"/>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539" autoAdjust="0"/>
  </p:normalViewPr>
  <p:slideViewPr>
    <p:cSldViewPr>
      <p:cViewPr varScale="1">
        <p:scale>
          <a:sx n="107" d="100"/>
          <a:sy n="107" d="100"/>
        </p:scale>
        <p:origin x="-10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38"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4C67ED7F-8855-4B21-9396-BB37F842676D}" type="datetimeFigureOut">
              <a:rPr lang="en-US"/>
              <a:pPr>
                <a:defRPr/>
              </a:pPr>
              <a:t>12/7/2011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0517E226-9C4B-4F7B-8EE9-443F2B12CAD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F13CA8-162A-446E-965F-A0ED324CE7EA}" type="slidenum">
              <a:rPr lang="en-US" smtClean="0">
                <a:cs typeface="Arial" charset="0"/>
              </a:rPr>
              <a:pPr/>
              <a:t>1</a:t>
            </a:fld>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C3E2CD-3B05-4E9A-A300-30DDD9767322}" type="slidenum">
              <a:rPr lang="en-US" smtClean="0">
                <a:cs typeface="Arial" charset="0"/>
              </a:rPr>
              <a:pPr/>
              <a:t>16</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17ABCB-F009-41B8-B5EF-ED56D7FD963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3E30FE-906D-4DEC-985F-E0CDEE63E79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A0D63D-4127-47B7-A820-31F86D6F369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09CFE9-B664-4F3D-802B-3A2B70A587A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776A76-0E77-4389-8CD6-86A35B2CF1C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5DBDCD-689F-4DB8-9172-32246CB911E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7C0097D-ED95-4F60-87EE-ECFA78A559C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3853A-97E8-435A-960E-1500972DDEC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78BD28A-6D1F-4874-8A86-2A0632ED77A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B8A367-90D2-489E-8579-E608F3C6F3D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9D8AA2-65B3-45AE-B0BC-F4D0E67CD52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97CEAC89-7D80-4EA5-9B00-657083C8269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000B0140"/>
          <p:cNvPicPr>
            <a:picLocks noChangeAspect="1" noChangeArrowheads="1"/>
          </p:cNvPicPr>
          <p:nvPr/>
        </p:nvPicPr>
        <p:blipFill>
          <a:blip r:embed="rId3" cstate="print"/>
          <a:srcRect/>
          <a:stretch>
            <a:fillRect/>
          </a:stretch>
        </p:blipFill>
        <p:spPr bwMode="auto">
          <a:xfrm>
            <a:off x="381000" y="635000"/>
            <a:ext cx="8382000" cy="5588000"/>
          </a:xfrm>
          <a:prstGeom prst="rect">
            <a:avLst/>
          </a:prstGeom>
          <a:noFill/>
        </p:spPr>
      </p:pic>
      <p:sp>
        <p:nvSpPr>
          <p:cNvPr id="14337" name="Rectangle 2"/>
          <p:cNvSpPr>
            <a:spLocks noGrp="1" noChangeArrowheads="1"/>
          </p:cNvSpPr>
          <p:nvPr>
            <p:ph type="title"/>
          </p:nvPr>
        </p:nvSpPr>
        <p:spPr>
          <a:xfrm>
            <a:off x="533400" y="274638"/>
            <a:ext cx="8153400" cy="5592762"/>
          </a:xfrm>
        </p:spPr>
        <p:txBody>
          <a:bodyPr/>
          <a:lstStyle/>
          <a:p>
            <a:r>
              <a:rPr lang="en-US" sz="3200" smtClean="0">
                <a:solidFill>
                  <a:srgbClr val="FF3300"/>
                </a:solidFill>
              </a:rPr>
              <a:t>INTEGRATED PLAYER UNIT</a:t>
            </a:r>
            <a:br>
              <a:rPr lang="en-US" sz="3200" smtClean="0">
                <a:solidFill>
                  <a:srgbClr val="FF3300"/>
                </a:solidFill>
              </a:rPr>
            </a:br>
            <a:r>
              <a:rPr lang="en-US" sz="3200" smtClean="0">
                <a:solidFill>
                  <a:srgbClr val="FF3300"/>
                </a:solidFill>
              </a:rPr>
              <a:t>INSTALLATION GUIDE</a:t>
            </a:r>
            <a:br>
              <a:rPr lang="en-US" sz="3200" smtClean="0">
                <a:solidFill>
                  <a:srgbClr val="FF3300"/>
                </a:solidFill>
              </a:rPr>
            </a:br>
            <a:r>
              <a:rPr lang="en-US" sz="3200" smtClean="0">
                <a:solidFill>
                  <a:srgbClr val="FF3300"/>
                </a:solidFill>
              </a:rPr>
              <a:t>FOR THE M1200 PLATFORM AT THE </a:t>
            </a:r>
            <a:br>
              <a:rPr lang="en-US" sz="3200" smtClean="0">
                <a:solidFill>
                  <a:srgbClr val="FF3300"/>
                </a:solidFill>
              </a:rPr>
            </a:br>
            <a:r>
              <a:rPr lang="en-US" sz="3200" smtClean="0">
                <a:solidFill>
                  <a:srgbClr val="FF3300"/>
                </a:solidFill>
              </a:rPr>
              <a:t>DIGITAL MULTI-PURPOSE</a:t>
            </a:r>
            <a:br>
              <a:rPr lang="en-US" sz="3200" smtClean="0">
                <a:solidFill>
                  <a:srgbClr val="FF3300"/>
                </a:solidFill>
              </a:rPr>
            </a:br>
            <a:r>
              <a:rPr lang="en-US" sz="3200" smtClean="0">
                <a:solidFill>
                  <a:srgbClr val="FF3300"/>
                </a:solidFill>
              </a:rPr>
              <a:t>RANGE COMPLEX</a:t>
            </a:r>
            <a:br>
              <a:rPr lang="en-US" sz="3200" smtClean="0">
                <a:solidFill>
                  <a:srgbClr val="FF3300"/>
                </a:solidFill>
              </a:rPr>
            </a:br>
            <a:r>
              <a:rPr lang="en-US" sz="3200" smtClean="0">
                <a:solidFill>
                  <a:srgbClr val="FF3300"/>
                </a:solidFill>
              </a:rPr>
              <a:t>FORT RILEY, KS</a:t>
            </a:r>
            <a:br>
              <a:rPr lang="en-US" sz="3200" smtClean="0">
                <a:solidFill>
                  <a:srgbClr val="FF3300"/>
                </a:solidFill>
              </a:rPr>
            </a:br>
            <a:r>
              <a:rPr lang="en-US" sz="3200" smtClean="0">
                <a:solidFill>
                  <a:srgbClr val="FF3300"/>
                </a:solidFill>
              </a:rPr>
              <a:t/>
            </a:r>
            <a:br>
              <a:rPr lang="en-US" sz="3200" smtClean="0">
                <a:solidFill>
                  <a:srgbClr val="FF3300"/>
                </a:solidFill>
              </a:rPr>
            </a:br>
            <a:r>
              <a:rPr lang="en-US" sz="3200" smtClean="0">
                <a:solidFill>
                  <a:srgbClr val="FF3300"/>
                </a:solidFill>
              </a:rPr>
              <a:t/>
            </a:r>
            <a:br>
              <a:rPr lang="en-US" sz="3200" smtClean="0">
                <a:solidFill>
                  <a:srgbClr val="FF3300"/>
                </a:solidFill>
              </a:rPr>
            </a:br>
            <a:r>
              <a:rPr lang="en-US" sz="3200" smtClean="0">
                <a:solidFill>
                  <a:srgbClr val="FF3300"/>
                </a:solidFill>
              </a:rPr>
              <a:t>(September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p:cNvPicPr>
            <a:picLocks noChangeAspect="1"/>
          </p:cNvPicPr>
          <p:nvPr/>
        </p:nvPicPr>
        <p:blipFill>
          <a:blip r:embed="rId2" cstate="print"/>
          <a:srcRect/>
          <a:stretch>
            <a:fillRect/>
          </a:stretch>
        </p:blipFill>
        <p:spPr bwMode="auto">
          <a:xfrm>
            <a:off x="98425" y="101600"/>
            <a:ext cx="4244975" cy="3175000"/>
          </a:xfrm>
          <a:prstGeom prst="rect">
            <a:avLst/>
          </a:prstGeom>
          <a:noFill/>
          <a:ln w="9525">
            <a:noFill/>
            <a:miter lim="800000"/>
            <a:headEnd/>
            <a:tailEnd/>
          </a:ln>
        </p:spPr>
      </p:pic>
      <p:sp>
        <p:nvSpPr>
          <p:cNvPr id="24578" name="TextBox 6"/>
          <p:cNvSpPr txBox="1">
            <a:spLocks noChangeArrowheads="1"/>
          </p:cNvSpPr>
          <p:nvPr/>
        </p:nvSpPr>
        <p:spPr bwMode="auto">
          <a:xfrm>
            <a:off x="4416425" y="654050"/>
            <a:ext cx="4495800" cy="641350"/>
          </a:xfrm>
          <a:prstGeom prst="rect">
            <a:avLst/>
          </a:prstGeom>
          <a:noFill/>
          <a:ln w="9525">
            <a:noFill/>
            <a:miter lim="800000"/>
            <a:headEnd/>
            <a:tailEnd/>
          </a:ln>
        </p:spPr>
        <p:txBody>
          <a:bodyPr>
            <a:spAutoFit/>
          </a:bodyPr>
          <a:lstStyle/>
          <a:p>
            <a:r>
              <a:rPr lang="en-US"/>
              <a:t>Five color coded camera cables are in each VAB.</a:t>
            </a:r>
          </a:p>
        </p:txBody>
      </p:sp>
      <p:sp>
        <p:nvSpPr>
          <p:cNvPr id="24579" name="TextBox 7"/>
          <p:cNvSpPr txBox="1">
            <a:spLocks noChangeArrowheads="1"/>
          </p:cNvSpPr>
          <p:nvPr/>
        </p:nvSpPr>
        <p:spPr bwMode="auto">
          <a:xfrm>
            <a:off x="508000" y="4940300"/>
            <a:ext cx="3810000" cy="1465263"/>
          </a:xfrm>
          <a:prstGeom prst="rect">
            <a:avLst/>
          </a:prstGeom>
          <a:noFill/>
          <a:ln w="9525">
            <a:noFill/>
            <a:miter lim="800000"/>
            <a:headEnd/>
            <a:tailEnd/>
          </a:ln>
        </p:spPr>
        <p:txBody>
          <a:bodyPr>
            <a:spAutoFit/>
          </a:bodyPr>
          <a:lstStyle/>
          <a:p>
            <a:r>
              <a:rPr lang="en-US"/>
              <a:t>Shown are The Crew and Through Sight Cameras. The Through Sight Cameras are not used on the MATV, only 1 Crew Sight Camera is used.</a:t>
            </a:r>
          </a:p>
        </p:txBody>
      </p:sp>
      <p:grpSp>
        <p:nvGrpSpPr>
          <p:cNvPr id="24580" name="Group 10"/>
          <p:cNvGrpSpPr>
            <a:grpSpLocks/>
          </p:cNvGrpSpPr>
          <p:nvPr/>
        </p:nvGrpSpPr>
        <p:grpSpPr bwMode="auto">
          <a:xfrm>
            <a:off x="4419600" y="3311525"/>
            <a:ext cx="4648200" cy="3478213"/>
            <a:chOff x="2784" y="2086"/>
            <a:chExt cx="2928" cy="2191"/>
          </a:xfrm>
        </p:grpSpPr>
        <p:pic>
          <p:nvPicPr>
            <p:cNvPr id="24581" name="Picture 4"/>
            <p:cNvPicPr>
              <a:picLocks noChangeAspect="1"/>
            </p:cNvPicPr>
            <p:nvPr/>
          </p:nvPicPr>
          <p:blipFill>
            <a:blip r:embed="rId3" cstate="print"/>
            <a:srcRect/>
            <a:stretch>
              <a:fillRect/>
            </a:stretch>
          </p:blipFill>
          <p:spPr bwMode="auto">
            <a:xfrm>
              <a:off x="2784" y="2086"/>
              <a:ext cx="2928" cy="2191"/>
            </a:xfrm>
            <a:prstGeom prst="rect">
              <a:avLst/>
            </a:prstGeom>
            <a:noFill/>
            <a:ln w="9525">
              <a:noFill/>
              <a:miter lim="800000"/>
              <a:headEnd/>
              <a:tailEnd/>
            </a:ln>
          </p:spPr>
        </p:pic>
        <p:sp>
          <p:nvSpPr>
            <p:cNvPr id="24582" name="Text Box 8"/>
            <p:cNvSpPr txBox="1">
              <a:spLocks noChangeArrowheads="1"/>
            </p:cNvSpPr>
            <p:nvPr/>
          </p:nvSpPr>
          <p:spPr bwMode="auto">
            <a:xfrm>
              <a:off x="3360" y="3904"/>
              <a:ext cx="480" cy="231"/>
            </a:xfrm>
            <a:prstGeom prst="rect">
              <a:avLst/>
            </a:prstGeom>
            <a:noFill/>
            <a:ln w="9525">
              <a:noFill/>
              <a:miter lim="800000"/>
              <a:headEnd/>
              <a:tailEnd/>
            </a:ln>
          </p:spPr>
          <p:txBody>
            <a:bodyPr>
              <a:spAutoFit/>
            </a:bodyPr>
            <a:lstStyle/>
            <a:p>
              <a:pPr algn="ctr">
                <a:spcBef>
                  <a:spcPct val="50000"/>
                </a:spcBef>
              </a:pPr>
              <a:r>
                <a:rPr lang="en-US"/>
                <a:t>Crew</a:t>
              </a:r>
            </a:p>
          </p:txBody>
        </p:sp>
        <p:sp>
          <p:nvSpPr>
            <p:cNvPr id="24583" name="Text Box 9"/>
            <p:cNvSpPr txBox="1">
              <a:spLocks noChangeArrowheads="1"/>
            </p:cNvSpPr>
            <p:nvPr/>
          </p:nvSpPr>
          <p:spPr bwMode="auto">
            <a:xfrm>
              <a:off x="4280" y="3968"/>
              <a:ext cx="1056" cy="231"/>
            </a:xfrm>
            <a:prstGeom prst="rect">
              <a:avLst/>
            </a:prstGeom>
            <a:noFill/>
            <a:ln w="9525">
              <a:noFill/>
              <a:miter lim="800000"/>
              <a:headEnd/>
              <a:tailEnd/>
            </a:ln>
          </p:spPr>
          <p:txBody>
            <a:bodyPr>
              <a:spAutoFit/>
            </a:bodyPr>
            <a:lstStyle/>
            <a:p>
              <a:pPr algn="ctr">
                <a:spcBef>
                  <a:spcPct val="50000"/>
                </a:spcBef>
              </a:pPr>
              <a:r>
                <a:rPr lang="en-US"/>
                <a:t>Through Sight</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6"/>
          <p:cNvSpPr txBox="1">
            <a:spLocks noChangeArrowheads="1"/>
          </p:cNvSpPr>
          <p:nvPr/>
        </p:nvSpPr>
        <p:spPr bwMode="auto">
          <a:xfrm>
            <a:off x="444500" y="4752975"/>
            <a:ext cx="8229600" cy="1477963"/>
          </a:xfrm>
          <a:prstGeom prst="rect">
            <a:avLst/>
          </a:prstGeom>
          <a:solidFill>
            <a:schemeClr val="bg1"/>
          </a:solidFill>
          <a:ln w="9525">
            <a:noFill/>
            <a:miter lim="800000"/>
            <a:headEnd/>
            <a:tailEnd/>
          </a:ln>
        </p:spPr>
        <p:txBody>
          <a:bodyPr>
            <a:spAutoFit/>
          </a:bodyPr>
          <a:lstStyle/>
          <a:p>
            <a:pPr algn="ctr"/>
            <a:r>
              <a:rPr lang="en-US"/>
              <a:t>Mount Player Unit (A) on the passenger rear corner of the back deck. Mount a (B) 5 GHZ stubby antenna on the J4 connector on the BMU and insert the BMU into the box. Run a (C) ratchet strap from mount ring behind the Sincgars antenna across to the hand hold on the drivers’ side.  Run another (D) strap from the base of the antenna mount to the hand grip rear center of the deck.</a:t>
            </a:r>
          </a:p>
        </p:txBody>
      </p:sp>
      <p:pic>
        <p:nvPicPr>
          <p:cNvPr id="25602" name="Picture 10" descr="C:\Users\1094550\Pictures\ASV Install\000_0100.JPG"/>
          <p:cNvPicPr>
            <a:picLocks noChangeAspect="1" noChangeArrowheads="1"/>
          </p:cNvPicPr>
          <p:nvPr/>
        </p:nvPicPr>
        <p:blipFill>
          <a:blip r:embed="rId2" cstate="print"/>
          <a:srcRect/>
          <a:stretch>
            <a:fillRect/>
          </a:stretch>
        </p:blipFill>
        <p:spPr bwMode="auto">
          <a:xfrm>
            <a:off x="228600" y="228600"/>
            <a:ext cx="4191000" cy="4191000"/>
          </a:xfrm>
          <a:prstGeom prst="rect">
            <a:avLst/>
          </a:prstGeom>
          <a:noFill/>
          <a:ln w="9525">
            <a:noFill/>
            <a:miter lim="800000"/>
            <a:headEnd/>
            <a:tailEnd/>
          </a:ln>
        </p:spPr>
      </p:pic>
      <p:pic>
        <p:nvPicPr>
          <p:cNvPr id="25603" name="Picture 11" descr="C:\Users\1094550\Pictures\ASV Install\000_0099.JPG"/>
          <p:cNvPicPr>
            <a:picLocks noChangeAspect="1" noChangeArrowheads="1"/>
          </p:cNvPicPr>
          <p:nvPr/>
        </p:nvPicPr>
        <p:blipFill>
          <a:blip r:embed="rId3" cstate="print"/>
          <a:srcRect/>
          <a:stretch>
            <a:fillRect/>
          </a:stretch>
        </p:blipFill>
        <p:spPr bwMode="auto">
          <a:xfrm>
            <a:off x="4648200" y="228600"/>
            <a:ext cx="4343400" cy="4191000"/>
          </a:xfrm>
          <a:prstGeom prst="rect">
            <a:avLst/>
          </a:prstGeom>
          <a:noFill/>
          <a:ln w="9525">
            <a:noFill/>
            <a:miter lim="800000"/>
            <a:headEnd/>
            <a:tailEnd/>
          </a:ln>
        </p:spPr>
      </p:pic>
      <p:cxnSp>
        <p:nvCxnSpPr>
          <p:cNvPr id="10" name="Straight Arrow Connector 9"/>
          <p:cNvCxnSpPr/>
          <p:nvPr/>
        </p:nvCxnSpPr>
        <p:spPr>
          <a:xfrm flipH="1">
            <a:off x="1447800" y="1447800"/>
            <a:ext cx="914400" cy="304800"/>
          </a:xfrm>
          <a:prstGeom prst="straightConnector1">
            <a:avLst/>
          </a:prstGeom>
          <a:ln w="190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605" name="TextBox 11"/>
          <p:cNvSpPr txBox="1">
            <a:spLocks noChangeArrowheads="1"/>
          </p:cNvSpPr>
          <p:nvPr/>
        </p:nvSpPr>
        <p:spPr bwMode="auto">
          <a:xfrm>
            <a:off x="2362200" y="1219200"/>
            <a:ext cx="338138" cy="369888"/>
          </a:xfrm>
          <a:prstGeom prst="rect">
            <a:avLst/>
          </a:prstGeom>
          <a:noFill/>
          <a:ln w="9525">
            <a:noFill/>
            <a:miter lim="800000"/>
            <a:headEnd/>
            <a:tailEnd/>
          </a:ln>
        </p:spPr>
        <p:txBody>
          <a:bodyPr wrap="none">
            <a:spAutoFit/>
          </a:bodyPr>
          <a:lstStyle/>
          <a:p>
            <a:pPr algn="ctr"/>
            <a:r>
              <a:rPr lang="en-US"/>
              <a:t>A</a:t>
            </a:r>
          </a:p>
        </p:txBody>
      </p:sp>
      <p:cxnSp>
        <p:nvCxnSpPr>
          <p:cNvPr id="14" name="Straight Arrow Connector 13"/>
          <p:cNvCxnSpPr/>
          <p:nvPr/>
        </p:nvCxnSpPr>
        <p:spPr>
          <a:xfrm flipV="1">
            <a:off x="2286000" y="3124200"/>
            <a:ext cx="381000" cy="762000"/>
          </a:xfrm>
          <a:prstGeom prst="straightConnector1">
            <a:avLst/>
          </a:prstGeom>
          <a:ln w="190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7162800" y="838200"/>
            <a:ext cx="1295400" cy="228600"/>
          </a:xfrm>
          <a:prstGeom prst="straightConnector1">
            <a:avLst/>
          </a:prstGeom>
          <a:ln w="190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608" name="TextBox 16"/>
          <p:cNvSpPr txBox="1">
            <a:spLocks noChangeArrowheads="1"/>
          </p:cNvSpPr>
          <p:nvPr/>
        </p:nvSpPr>
        <p:spPr bwMode="auto">
          <a:xfrm>
            <a:off x="7842250" y="533400"/>
            <a:ext cx="350838" cy="369888"/>
          </a:xfrm>
          <a:prstGeom prst="rect">
            <a:avLst/>
          </a:prstGeom>
          <a:noFill/>
          <a:ln w="9525">
            <a:noFill/>
            <a:miter lim="800000"/>
            <a:headEnd/>
            <a:tailEnd/>
          </a:ln>
        </p:spPr>
        <p:txBody>
          <a:bodyPr wrap="none">
            <a:spAutoFit/>
          </a:bodyPr>
          <a:lstStyle/>
          <a:p>
            <a:pPr algn="ctr"/>
            <a:r>
              <a:rPr lang="en-US"/>
              <a:t>D</a:t>
            </a:r>
          </a:p>
        </p:txBody>
      </p:sp>
      <p:sp>
        <p:nvSpPr>
          <p:cNvPr id="25609" name="TextBox 17"/>
          <p:cNvSpPr txBox="1">
            <a:spLocks noChangeArrowheads="1"/>
          </p:cNvSpPr>
          <p:nvPr/>
        </p:nvSpPr>
        <p:spPr bwMode="auto">
          <a:xfrm>
            <a:off x="1974850" y="3581400"/>
            <a:ext cx="350838" cy="369888"/>
          </a:xfrm>
          <a:prstGeom prst="rect">
            <a:avLst/>
          </a:prstGeom>
          <a:noFill/>
          <a:ln w="9525">
            <a:noFill/>
            <a:miter lim="800000"/>
            <a:headEnd/>
            <a:tailEnd/>
          </a:ln>
        </p:spPr>
        <p:txBody>
          <a:bodyPr wrap="none">
            <a:spAutoFit/>
          </a:bodyPr>
          <a:lstStyle/>
          <a:p>
            <a:pPr algn="ctr"/>
            <a:r>
              <a:rPr lang="en-US" b="1"/>
              <a:t>C</a:t>
            </a:r>
          </a:p>
        </p:txBody>
      </p:sp>
      <p:cxnSp>
        <p:nvCxnSpPr>
          <p:cNvPr id="20" name="Straight Arrow Connector 19"/>
          <p:cNvCxnSpPr>
            <a:stCxn id="25611" idx="2"/>
          </p:cNvCxnSpPr>
          <p:nvPr/>
        </p:nvCxnSpPr>
        <p:spPr>
          <a:xfrm>
            <a:off x="5143500" y="1055688"/>
            <a:ext cx="647700" cy="87312"/>
          </a:xfrm>
          <a:prstGeom prst="straightConnector1">
            <a:avLst/>
          </a:prstGeom>
          <a:ln w="190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611" name="TextBox 20"/>
          <p:cNvSpPr txBox="1">
            <a:spLocks noChangeArrowheads="1"/>
          </p:cNvSpPr>
          <p:nvPr/>
        </p:nvSpPr>
        <p:spPr bwMode="auto">
          <a:xfrm>
            <a:off x="5029200" y="685800"/>
            <a:ext cx="228600" cy="369888"/>
          </a:xfrm>
          <a:prstGeom prst="rect">
            <a:avLst/>
          </a:prstGeom>
          <a:noFill/>
          <a:ln w="9525">
            <a:noFill/>
            <a:miter lim="800000"/>
            <a:headEnd/>
            <a:tailEnd/>
          </a:ln>
        </p:spPr>
        <p:txBody>
          <a:bodyPr>
            <a:spAutoFit/>
          </a:bodyPr>
          <a:lstStyle/>
          <a:p>
            <a:pPr algn="ctr"/>
            <a:r>
              <a:rPr lang="en-US"/>
              <a:t>B</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6"/>
          <p:cNvSpPr txBox="1">
            <a:spLocks noChangeArrowheads="1"/>
          </p:cNvSpPr>
          <p:nvPr/>
        </p:nvSpPr>
        <p:spPr bwMode="auto">
          <a:xfrm>
            <a:off x="393700" y="4876800"/>
            <a:ext cx="8382000" cy="1477963"/>
          </a:xfrm>
          <a:prstGeom prst="rect">
            <a:avLst/>
          </a:prstGeom>
          <a:solidFill>
            <a:schemeClr val="bg1"/>
          </a:solidFill>
          <a:ln w="9525">
            <a:noFill/>
            <a:miter lim="800000"/>
            <a:headEnd/>
            <a:tailEnd/>
          </a:ln>
        </p:spPr>
        <p:txBody>
          <a:bodyPr>
            <a:spAutoFit/>
          </a:bodyPr>
          <a:lstStyle/>
          <a:p>
            <a:pPr eaLnBrk="0" hangingPunct="0">
              <a:spcBef>
                <a:spcPct val="50000"/>
              </a:spcBef>
            </a:pPr>
            <a:r>
              <a:rPr lang="en-US"/>
              <a:t>Mount the CMU to the right side of the turret. (Currently a ratchet strap is being used to secure the CMU. A bracket bolted to the holes in the turret and then the CMU mounted to the bracket is preferred and the bracket is being manufactured).  Attach the (A) Wide Input Power-Verter to the turret using the supplied bungee cord. </a:t>
            </a:r>
          </a:p>
        </p:txBody>
      </p:sp>
      <p:pic>
        <p:nvPicPr>
          <p:cNvPr id="26626" name="Picture 16" descr="C:\Users\1094550\Pictures\ASV Install\DSCI0163.JPG"/>
          <p:cNvPicPr>
            <a:picLocks noChangeAspect="1" noChangeArrowheads="1"/>
          </p:cNvPicPr>
          <p:nvPr/>
        </p:nvPicPr>
        <p:blipFill>
          <a:blip r:embed="rId2" cstate="print"/>
          <a:srcRect/>
          <a:stretch>
            <a:fillRect/>
          </a:stretch>
        </p:blipFill>
        <p:spPr bwMode="auto">
          <a:xfrm>
            <a:off x="4800600" y="381000"/>
            <a:ext cx="3987800" cy="4419600"/>
          </a:xfrm>
          <a:prstGeom prst="rect">
            <a:avLst/>
          </a:prstGeom>
          <a:noFill/>
          <a:ln w="9525">
            <a:noFill/>
            <a:miter lim="800000"/>
            <a:headEnd/>
            <a:tailEnd/>
          </a:ln>
        </p:spPr>
      </p:pic>
      <p:pic>
        <p:nvPicPr>
          <p:cNvPr id="26627" name="Picture 17" descr="C:\Users\1094550\Pictures\ASV Install\DSCI0164.JPG"/>
          <p:cNvPicPr>
            <a:picLocks noChangeAspect="1" noChangeArrowheads="1"/>
          </p:cNvPicPr>
          <p:nvPr/>
        </p:nvPicPr>
        <p:blipFill>
          <a:blip r:embed="rId3" cstate="print"/>
          <a:srcRect/>
          <a:stretch>
            <a:fillRect/>
          </a:stretch>
        </p:blipFill>
        <p:spPr bwMode="auto">
          <a:xfrm>
            <a:off x="304800" y="381000"/>
            <a:ext cx="4267200" cy="4419600"/>
          </a:xfrm>
          <a:prstGeom prst="rect">
            <a:avLst/>
          </a:prstGeom>
          <a:noFill/>
          <a:ln w="9525">
            <a:noFill/>
            <a:miter lim="800000"/>
            <a:headEnd/>
            <a:tailEnd/>
          </a:ln>
        </p:spPr>
      </p:pic>
      <p:cxnSp>
        <p:nvCxnSpPr>
          <p:cNvPr id="8" name="Straight Arrow Connector 7"/>
          <p:cNvCxnSpPr/>
          <p:nvPr/>
        </p:nvCxnSpPr>
        <p:spPr>
          <a:xfrm>
            <a:off x="5029200" y="914400"/>
            <a:ext cx="381000" cy="1524000"/>
          </a:xfrm>
          <a:prstGeom prst="straightConnector1">
            <a:avLst/>
          </a:prstGeom>
          <a:ln w="190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629" name="TextBox 8"/>
          <p:cNvSpPr txBox="1">
            <a:spLocks noChangeArrowheads="1"/>
          </p:cNvSpPr>
          <p:nvPr/>
        </p:nvSpPr>
        <p:spPr bwMode="auto">
          <a:xfrm>
            <a:off x="5105400" y="762000"/>
            <a:ext cx="338138" cy="369888"/>
          </a:xfrm>
          <a:prstGeom prst="rect">
            <a:avLst/>
          </a:prstGeom>
          <a:noFill/>
          <a:ln w="9525">
            <a:noFill/>
            <a:miter lim="800000"/>
            <a:headEnd/>
            <a:tailEnd/>
          </a:ln>
        </p:spPr>
        <p:txBody>
          <a:bodyPr wrap="none">
            <a:spAutoFit/>
          </a:bodyPr>
          <a:lstStyle/>
          <a:p>
            <a:pPr algn="ctr"/>
            <a:r>
              <a:rPr lang="en-US"/>
              <a:t>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5"/>
          <p:cNvSpPr txBox="1">
            <a:spLocks noChangeArrowheads="1"/>
          </p:cNvSpPr>
          <p:nvPr/>
        </p:nvSpPr>
        <p:spPr bwMode="auto">
          <a:xfrm>
            <a:off x="419100" y="3886200"/>
            <a:ext cx="8305800" cy="2032000"/>
          </a:xfrm>
          <a:prstGeom prst="rect">
            <a:avLst/>
          </a:prstGeom>
          <a:noFill/>
          <a:ln w="9525">
            <a:noFill/>
            <a:miter lim="800000"/>
            <a:headEnd/>
            <a:tailEnd/>
          </a:ln>
        </p:spPr>
        <p:txBody>
          <a:bodyPr>
            <a:spAutoFit/>
          </a:bodyPr>
          <a:lstStyle/>
          <a:p>
            <a:pPr>
              <a:spcBef>
                <a:spcPct val="50000"/>
              </a:spcBef>
            </a:pPr>
            <a:r>
              <a:rPr lang="en-US"/>
              <a:t>Power is supplied to the CMU using the Dome Light Power Cable  and the Voltage Regulator (Power-Verter) used with all IPU platforms. On the turret Dome Light, (A) unplug the power cable. Attach the Dome Light Power Cable (C151-12) attach the vehicles dome light power cable and the attach the ground wire (B). Plug the other end of the Dome Light Power Cable to the input of the Wide Input Power-Verter. Plug the output of the Power-Verter into P1 of the CMU. Ensure cables are routed underneath the ammo can mounting bracket.</a:t>
            </a:r>
          </a:p>
        </p:txBody>
      </p:sp>
      <p:pic>
        <p:nvPicPr>
          <p:cNvPr id="27650" name="Picture 6" descr="C:\Users\1094550\Pictures\ASV Install\DSCI0160.JPG"/>
          <p:cNvPicPr>
            <a:picLocks noChangeAspect="1" noChangeArrowheads="1"/>
          </p:cNvPicPr>
          <p:nvPr/>
        </p:nvPicPr>
        <p:blipFill>
          <a:blip r:embed="rId2" cstate="print"/>
          <a:srcRect/>
          <a:stretch>
            <a:fillRect/>
          </a:stretch>
        </p:blipFill>
        <p:spPr bwMode="auto">
          <a:xfrm>
            <a:off x="228600" y="152400"/>
            <a:ext cx="4191000" cy="3657600"/>
          </a:xfrm>
          <a:prstGeom prst="rect">
            <a:avLst/>
          </a:prstGeom>
          <a:noFill/>
          <a:ln w="9525">
            <a:noFill/>
            <a:miter lim="800000"/>
            <a:headEnd/>
            <a:tailEnd/>
          </a:ln>
        </p:spPr>
      </p:pic>
      <p:pic>
        <p:nvPicPr>
          <p:cNvPr id="27651" name="Picture 7" descr="C:\Users\1094550\Pictures\ASV Install\000_0109.JPG"/>
          <p:cNvPicPr>
            <a:picLocks noChangeAspect="1" noChangeArrowheads="1"/>
          </p:cNvPicPr>
          <p:nvPr/>
        </p:nvPicPr>
        <p:blipFill>
          <a:blip r:embed="rId3" cstate="print"/>
          <a:srcRect/>
          <a:stretch>
            <a:fillRect/>
          </a:stretch>
        </p:blipFill>
        <p:spPr bwMode="auto">
          <a:xfrm>
            <a:off x="4495800" y="152400"/>
            <a:ext cx="4267200" cy="3657600"/>
          </a:xfrm>
          <a:prstGeom prst="rect">
            <a:avLst/>
          </a:prstGeom>
          <a:noFill/>
          <a:ln w="9525">
            <a:noFill/>
            <a:miter lim="800000"/>
            <a:headEnd/>
            <a:tailEnd/>
          </a:ln>
        </p:spPr>
      </p:pic>
      <p:cxnSp>
        <p:nvCxnSpPr>
          <p:cNvPr id="12" name="Straight Arrow Connector 11"/>
          <p:cNvCxnSpPr/>
          <p:nvPr/>
        </p:nvCxnSpPr>
        <p:spPr>
          <a:xfrm>
            <a:off x="1600200" y="685800"/>
            <a:ext cx="685800" cy="609600"/>
          </a:xfrm>
          <a:prstGeom prst="straightConnector1">
            <a:avLst/>
          </a:prstGeom>
          <a:ln w="190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867400" y="914400"/>
            <a:ext cx="1066800" cy="304800"/>
          </a:xfrm>
          <a:prstGeom prst="straightConnector1">
            <a:avLst/>
          </a:prstGeom>
          <a:ln w="190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654" name="TextBox 16"/>
          <p:cNvSpPr txBox="1">
            <a:spLocks noChangeArrowheads="1"/>
          </p:cNvSpPr>
          <p:nvPr/>
        </p:nvSpPr>
        <p:spPr bwMode="auto">
          <a:xfrm>
            <a:off x="1143000" y="533400"/>
            <a:ext cx="338138" cy="369888"/>
          </a:xfrm>
          <a:prstGeom prst="rect">
            <a:avLst/>
          </a:prstGeom>
          <a:noFill/>
          <a:ln w="9525">
            <a:noFill/>
            <a:miter lim="800000"/>
            <a:headEnd/>
            <a:tailEnd/>
          </a:ln>
        </p:spPr>
        <p:txBody>
          <a:bodyPr wrap="none">
            <a:spAutoFit/>
          </a:bodyPr>
          <a:lstStyle/>
          <a:p>
            <a:pPr algn="ctr"/>
            <a:r>
              <a:rPr lang="en-US"/>
              <a:t>A</a:t>
            </a:r>
          </a:p>
        </p:txBody>
      </p:sp>
      <p:sp>
        <p:nvSpPr>
          <p:cNvPr id="27655" name="TextBox 17"/>
          <p:cNvSpPr txBox="1">
            <a:spLocks noChangeArrowheads="1"/>
          </p:cNvSpPr>
          <p:nvPr/>
        </p:nvSpPr>
        <p:spPr bwMode="auto">
          <a:xfrm>
            <a:off x="6934200" y="609600"/>
            <a:ext cx="338138" cy="369888"/>
          </a:xfrm>
          <a:prstGeom prst="rect">
            <a:avLst/>
          </a:prstGeom>
          <a:noFill/>
          <a:ln w="9525">
            <a:noFill/>
            <a:miter lim="800000"/>
            <a:headEnd/>
            <a:tailEnd/>
          </a:ln>
        </p:spPr>
        <p:txBody>
          <a:bodyPr wrap="none">
            <a:spAutoFit/>
          </a:bodyPr>
          <a:lstStyle/>
          <a:p>
            <a:pPr algn="ctr"/>
            <a:r>
              <a:rPr lang="en-US"/>
              <a:t>B</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5"/>
          <p:cNvSpPr txBox="1">
            <a:spLocks noChangeArrowheads="1"/>
          </p:cNvSpPr>
          <p:nvPr/>
        </p:nvSpPr>
        <p:spPr bwMode="auto">
          <a:xfrm>
            <a:off x="381000" y="5561013"/>
            <a:ext cx="8382000" cy="1200150"/>
          </a:xfrm>
          <a:prstGeom prst="rect">
            <a:avLst/>
          </a:prstGeom>
          <a:solidFill>
            <a:schemeClr val="bg1"/>
          </a:solidFill>
          <a:ln w="9525">
            <a:noFill/>
            <a:miter lim="800000"/>
            <a:headEnd/>
            <a:tailEnd/>
          </a:ln>
        </p:spPr>
        <p:txBody>
          <a:bodyPr>
            <a:spAutoFit/>
          </a:bodyPr>
          <a:lstStyle/>
          <a:p>
            <a:pPr>
              <a:spcBef>
                <a:spcPct val="50000"/>
              </a:spcBef>
            </a:pPr>
            <a:r>
              <a:rPr lang="en-US"/>
              <a:t>The External Audio Adapter (EAA) (A) attaches to the FFCS located in the turret.  The crews headset audio cable then connects to our EAA Cable.  Attach External Audio Cable (B) to the EAA, route the cable up thru the turret and connect it to Port 7 of the Spider Cable.</a:t>
            </a:r>
          </a:p>
        </p:txBody>
      </p:sp>
      <p:pic>
        <p:nvPicPr>
          <p:cNvPr id="28674" name="Picture 4" descr="C:\Users\1094550\Pictures\ASV Install\DSCI0161.JPG"/>
          <p:cNvPicPr>
            <a:picLocks noChangeAspect="1" noChangeArrowheads="1"/>
          </p:cNvPicPr>
          <p:nvPr/>
        </p:nvPicPr>
        <p:blipFill>
          <a:blip r:embed="rId2" cstate="print"/>
          <a:srcRect/>
          <a:stretch>
            <a:fillRect/>
          </a:stretch>
        </p:blipFill>
        <p:spPr bwMode="auto">
          <a:xfrm>
            <a:off x="457200" y="228600"/>
            <a:ext cx="8077200" cy="4876800"/>
          </a:xfrm>
          <a:prstGeom prst="rect">
            <a:avLst/>
          </a:prstGeom>
          <a:noFill/>
          <a:ln w="9525">
            <a:noFill/>
            <a:miter lim="800000"/>
            <a:headEnd/>
            <a:tailEnd/>
          </a:ln>
        </p:spPr>
      </p:pic>
      <p:cxnSp>
        <p:nvCxnSpPr>
          <p:cNvPr id="7" name="Straight Arrow Connector 6"/>
          <p:cNvCxnSpPr/>
          <p:nvPr/>
        </p:nvCxnSpPr>
        <p:spPr>
          <a:xfrm flipH="1" flipV="1">
            <a:off x="5410200" y="2895600"/>
            <a:ext cx="2209800" cy="381000"/>
          </a:xfrm>
          <a:prstGeom prst="straightConnector1">
            <a:avLst/>
          </a:prstGeom>
          <a:ln w="190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676" name="TextBox 7"/>
          <p:cNvSpPr txBox="1">
            <a:spLocks noChangeArrowheads="1"/>
          </p:cNvSpPr>
          <p:nvPr/>
        </p:nvSpPr>
        <p:spPr bwMode="auto">
          <a:xfrm>
            <a:off x="7467600" y="3124200"/>
            <a:ext cx="533400" cy="369888"/>
          </a:xfrm>
          <a:prstGeom prst="rect">
            <a:avLst/>
          </a:prstGeom>
          <a:noFill/>
          <a:ln w="9525">
            <a:noFill/>
            <a:miter lim="800000"/>
            <a:headEnd/>
            <a:tailEnd/>
          </a:ln>
        </p:spPr>
        <p:txBody>
          <a:bodyPr>
            <a:spAutoFit/>
          </a:bodyPr>
          <a:lstStyle/>
          <a:p>
            <a:pPr algn="ctr"/>
            <a:r>
              <a:rPr lang="en-US"/>
              <a:t>A</a:t>
            </a:r>
          </a:p>
        </p:txBody>
      </p:sp>
      <p:cxnSp>
        <p:nvCxnSpPr>
          <p:cNvPr id="10" name="Straight Arrow Connector 9"/>
          <p:cNvCxnSpPr/>
          <p:nvPr/>
        </p:nvCxnSpPr>
        <p:spPr>
          <a:xfrm>
            <a:off x="2362200" y="2209800"/>
            <a:ext cx="1066800" cy="1143000"/>
          </a:xfrm>
          <a:prstGeom prst="straightConnector1">
            <a:avLst/>
          </a:prstGeom>
          <a:ln w="190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678" name="TextBox 10"/>
          <p:cNvSpPr txBox="1">
            <a:spLocks noChangeArrowheads="1"/>
          </p:cNvSpPr>
          <p:nvPr/>
        </p:nvSpPr>
        <p:spPr bwMode="auto">
          <a:xfrm>
            <a:off x="2057400" y="1905000"/>
            <a:ext cx="338138" cy="369888"/>
          </a:xfrm>
          <a:prstGeom prst="rect">
            <a:avLst/>
          </a:prstGeom>
          <a:noFill/>
          <a:ln w="9525">
            <a:noFill/>
            <a:miter lim="800000"/>
            <a:headEnd/>
            <a:tailEnd/>
          </a:ln>
        </p:spPr>
        <p:txBody>
          <a:bodyPr wrap="none">
            <a:spAutoFit/>
          </a:bodyPr>
          <a:lstStyle/>
          <a:p>
            <a:pPr algn="ctr"/>
            <a:r>
              <a:rPr lang="en-US"/>
              <a:t>B</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5"/>
          <p:cNvSpPr txBox="1">
            <a:spLocks noChangeArrowheads="1"/>
          </p:cNvSpPr>
          <p:nvPr/>
        </p:nvSpPr>
        <p:spPr bwMode="auto">
          <a:xfrm>
            <a:off x="800100" y="5410200"/>
            <a:ext cx="7620000" cy="1465263"/>
          </a:xfrm>
          <a:prstGeom prst="rect">
            <a:avLst/>
          </a:prstGeom>
          <a:noFill/>
          <a:ln w="9525">
            <a:noFill/>
            <a:miter lim="800000"/>
            <a:headEnd/>
            <a:tailEnd/>
          </a:ln>
        </p:spPr>
        <p:txBody>
          <a:bodyPr>
            <a:spAutoFit/>
          </a:bodyPr>
          <a:lstStyle/>
          <a:p>
            <a:r>
              <a:rPr lang="en-US"/>
              <a:t>Mount the Magnetic Camera Mounts (GCB) on the left and right blast shields. Attach a Crew Camera (CRW-CAM) to each. Connect Video cable (C103-9P) to each camera. (or mount cameras where commander likes, for best view).</a:t>
            </a:r>
          </a:p>
          <a:p>
            <a:endParaRPr lang="en-US"/>
          </a:p>
        </p:txBody>
      </p:sp>
      <p:pic>
        <p:nvPicPr>
          <p:cNvPr id="29698" name="Picture 3" descr="C:\Users\1094550\Pictures\ASV Install\000_0112.JPG"/>
          <p:cNvPicPr>
            <a:picLocks noChangeAspect="1" noChangeArrowheads="1"/>
          </p:cNvPicPr>
          <p:nvPr/>
        </p:nvPicPr>
        <p:blipFill>
          <a:blip r:embed="rId2" cstate="print"/>
          <a:srcRect/>
          <a:stretch>
            <a:fillRect/>
          </a:stretch>
        </p:blipFill>
        <p:spPr bwMode="auto">
          <a:xfrm>
            <a:off x="304800" y="152400"/>
            <a:ext cx="8458200" cy="5029200"/>
          </a:xfrm>
          <a:prstGeom prst="rect">
            <a:avLst/>
          </a:prstGeom>
          <a:noFill/>
          <a:ln w="9525">
            <a:noFill/>
            <a:miter lim="800000"/>
            <a:headEnd/>
            <a:tailEnd/>
          </a:ln>
        </p:spPr>
      </p:pic>
      <p:cxnSp>
        <p:nvCxnSpPr>
          <p:cNvPr id="6" name="Straight Arrow Connector 5"/>
          <p:cNvCxnSpPr/>
          <p:nvPr/>
        </p:nvCxnSpPr>
        <p:spPr>
          <a:xfrm flipH="1">
            <a:off x="3505200" y="1676400"/>
            <a:ext cx="457200" cy="228600"/>
          </a:xfrm>
          <a:prstGeom prst="straightConnector1">
            <a:avLst/>
          </a:prstGeom>
          <a:ln w="190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114800" y="1676400"/>
            <a:ext cx="1600200" cy="0"/>
          </a:xfrm>
          <a:prstGeom prst="straightConnector1">
            <a:avLst/>
          </a:prstGeom>
          <a:ln w="190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701" name="TextBox 10"/>
          <p:cNvSpPr txBox="1">
            <a:spLocks noChangeArrowheads="1"/>
          </p:cNvSpPr>
          <p:nvPr/>
        </p:nvSpPr>
        <p:spPr bwMode="auto">
          <a:xfrm>
            <a:off x="3810000" y="1447800"/>
            <a:ext cx="412750" cy="369888"/>
          </a:xfrm>
          <a:prstGeom prst="rect">
            <a:avLst/>
          </a:prstGeom>
          <a:noFill/>
          <a:ln w="9525">
            <a:noFill/>
            <a:miter lim="800000"/>
            <a:headEnd/>
            <a:tailEnd/>
          </a:ln>
        </p:spPr>
        <p:txBody>
          <a:bodyPr>
            <a:spAutoFit/>
          </a:bodyPr>
          <a:lstStyle/>
          <a:p>
            <a:pPr algn="ctr"/>
            <a:r>
              <a:rPr lang="en-US"/>
              <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Oval 3"/>
          <p:cNvSpPr>
            <a:spLocks noChangeArrowheads="1"/>
          </p:cNvSpPr>
          <p:nvPr/>
        </p:nvSpPr>
        <p:spPr bwMode="auto">
          <a:xfrm>
            <a:off x="3657600" y="5105400"/>
            <a:ext cx="1219200" cy="1295400"/>
          </a:xfrm>
          <a:prstGeom prst="ellipse">
            <a:avLst/>
          </a:prstGeom>
          <a:solidFill>
            <a:schemeClr val="bg1"/>
          </a:solidFill>
          <a:ln w="9525">
            <a:noFill/>
            <a:round/>
            <a:headEnd/>
            <a:tailEnd/>
          </a:ln>
        </p:spPr>
        <p:txBody>
          <a:bodyPr wrap="none" anchor="ctr"/>
          <a:lstStyle/>
          <a:p>
            <a:endParaRPr lang="en-US"/>
          </a:p>
        </p:txBody>
      </p:sp>
      <p:sp>
        <p:nvSpPr>
          <p:cNvPr id="30722" name="Rectangle 17"/>
          <p:cNvSpPr>
            <a:spLocks noChangeArrowheads="1"/>
          </p:cNvSpPr>
          <p:nvPr/>
        </p:nvSpPr>
        <p:spPr bwMode="auto">
          <a:xfrm>
            <a:off x="304800" y="5410200"/>
            <a:ext cx="8610600" cy="923925"/>
          </a:xfrm>
          <a:prstGeom prst="rect">
            <a:avLst/>
          </a:prstGeom>
          <a:noFill/>
          <a:ln w="9525">
            <a:noFill/>
            <a:miter lim="800000"/>
            <a:headEnd/>
            <a:tailEnd/>
          </a:ln>
        </p:spPr>
        <p:txBody>
          <a:bodyPr>
            <a:spAutoFit/>
          </a:bodyPr>
          <a:lstStyle/>
          <a:p>
            <a:pPr algn="ctr"/>
            <a:r>
              <a:rPr lang="en-US"/>
              <a:t>Route the cables from the CMU down to the machine gun mount and then out the center of the blast shields, ensuring to secure the cables out of the field of motion from the weapon. </a:t>
            </a:r>
          </a:p>
        </p:txBody>
      </p:sp>
      <p:pic>
        <p:nvPicPr>
          <p:cNvPr id="30723" name="Picture 21" descr="C:\Users\1094550\Pictures\ASV Install\DSCI0156.JPG"/>
          <p:cNvPicPr>
            <a:picLocks noChangeAspect="1" noChangeArrowheads="1"/>
          </p:cNvPicPr>
          <p:nvPr/>
        </p:nvPicPr>
        <p:blipFill>
          <a:blip r:embed="rId3" cstate="print"/>
          <a:srcRect/>
          <a:stretch>
            <a:fillRect/>
          </a:stretch>
        </p:blipFill>
        <p:spPr bwMode="auto">
          <a:xfrm>
            <a:off x="228600" y="0"/>
            <a:ext cx="4419600" cy="5181600"/>
          </a:xfrm>
          <a:prstGeom prst="rect">
            <a:avLst/>
          </a:prstGeom>
          <a:noFill/>
          <a:ln w="9525">
            <a:noFill/>
            <a:miter lim="800000"/>
            <a:headEnd/>
            <a:tailEnd/>
          </a:ln>
        </p:spPr>
      </p:pic>
      <p:pic>
        <p:nvPicPr>
          <p:cNvPr id="30724" name="Picture 22" descr="C:\Users\1094550\Pictures\ASV Install\DSCI0155.JPG"/>
          <p:cNvPicPr>
            <a:picLocks noChangeAspect="1" noChangeArrowheads="1"/>
          </p:cNvPicPr>
          <p:nvPr/>
        </p:nvPicPr>
        <p:blipFill>
          <a:blip r:embed="rId4" cstate="print"/>
          <a:srcRect/>
          <a:stretch>
            <a:fillRect/>
          </a:stretch>
        </p:blipFill>
        <p:spPr bwMode="auto">
          <a:xfrm>
            <a:off x="4724400" y="152400"/>
            <a:ext cx="42672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609600"/>
            <a:ext cx="8610600" cy="5355312"/>
          </a:xfrm>
          <a:prstGeom prst="rect">
            <a:avLst/>
          </a:prstGeom>
          <a:noFill/>
        </p:spPr>
        <p:txBody>
          <a:bodyPr wrap="square" rtlCol="0">
            <a:spAutoFit/>
          </a:bodyPr>
          <a:lstStyle/>
          <a:p>
            <a:pPr algn="ctr"/>
            <a:r>
              <a:rPr lang="en-US" b="1" dirty="0" smtClean="0"/>
              <a:t>Risk Assessment Considerations</a:t>
            </a:r>
            <a:r>
              <a:rPr lang="en-US" b="1" dirty="0" smtClean="0"/>
              <a:t>:</a:t>
            </a:r>
          </a:p>
          <a:p>
            <a:endParaRPr lang="en-US" dirty="0" smtClean="0"/>
          </a:p>
          <a:p>
            <a:pPr algn="l"/>
            <a:r>
              <a:rPr lang="en-US" dirty="0" smtClean="0"/>
              <a:t>IPU mount is secure and proven with legacy system</a:t>
            </a:r>
            <a:r>
              <a:rPr lang="en-US" dirty="0" smtClean="0"/>
              <a:t>.</a:t>
            </a:r>
          </a:p>
          <a:p>
            <a:pPr algn="l"/>
            <a:endParaRPr lang="en-US" dirty="0" smtClean="0"/>
          </a:p>
          <a:p>
            <a:r>
              <a:rPr lang="en-US" dirty="0" smtClean="0"/>
              <a:t>The Voltage Regulator (Power-</a:t>
            </a:r>
            <a:r>
              <a:rPr lang="en-US" dirty="0" err="1" smtClean="0"/>
              <a:t>Verter</a:t>
            </a:r>
            <a:r>
              <a:rPr lang="en-US" dirty="0" smtClean="0"/>
              <a:t>) </a:t>
            </a:r>
            <a:r>
              <a:rPr lang="en-US" dirty="0" smtClean="0"/>
              <a:t>is </a:t>
            </a:r>
            <a:r>
              <a:rPr lang="en-US" dirty="0" smtClean="0"/>
              <a:t>used as a protection for both the vehicle and the Player Unit. Ensuring any power surge from the vehicle would not be transferred to the Player Unit, Also it would prevent any electrical shorts from damaging the vehicles systems. </a:t>
            </a:r>
            <a:endParaRPr lang="en-US" dirty="0" smtClean="0"/>
          </a:p>
          <a:p>
            <a:pPr algn="l"/>
            <a:endParaRPr lang="en-US" dirty="0" smtClean="0"/>
          </a:p>
          <a:p>
            <a:pPr algn="l"/>
            <a:r>
              <a:rPr lang="en-US" dirty="0" smtClean="0"/>
              <a:t>The risk is low to the vehicle and equipment due to the fuse system in the Voltage Regulator (Power-</a:t>
            </a:r>
            <a:r>
              <a:rPr lang="en-US" dirty="0" err="1" smtClean="0"/>
              <a:t>Verter</a:t>
            </a:r>
            <a:r>
              <a:rPr lang="en-US" dirty="0" smtClean="0"/>
              <a:t>) </a:t>
            </a:r>
            <a:r>
              <a:rPr lang="en-US" dirty="0" smtClean="0"/>
              <a:t>and </a:t>
            </a:r>
            <a:r>
              <a:rPr lang="en-US" dirty="0" smtClean="0"/>
              <a:t>the fuse on the CMU. The fuse on the CMU is accessible on the CMU without opening the box. The BMU is powered by its own battery system, therefore provides no risk on this family of vehicles due to power concerns.</a:t>
            </a:r>
          </a:p>
          <a:p>
            <a:pPr algn="l"/>
            <a:r>
              <a:rPr lang="en-US" dirty="0" smtClean="0"/>
              <a:t> </a:t>
            </a:r>
          </a:p>
          <a:p>
            <a:pPr algn="l"/>
            <a:r>
              <a:rPr lang="en-US" dirty="0" smtClean="0"/>
              <a:t>With proper installation and education of the crew on the equipment, the instrumentation of this family of vehicles with the IPU poses no more risk to the crew or equipment than when this family of vehicle is instrumented with the legacy player unit</a:t>
            </a:r>
            <a:r>
              <a:rPr lang="en-US" dirty="0" smtClean="0"/>
              <a: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457200" y="228600"/>
            <a:ext cx="8229600" cy="1143000"/>
          </a:xfrm>
        </p:spPr>
        <p:txBody>
          <a:bodyPr/>
          <a:lstStyle/>
          <a:p>
            <a:r>
              <a:rPr lang="en-US" sz="2400" b="1" smtClean="0"/>
              <a:t>M1200 PRE-INSTALLATION CREW ACTIONS</a:t>
            </a:r>
          </a:p>
        </p:txBody>
      </p:sp>
      <p:sp>
        <p:nvSpPr>
          <p:cNvPr id="16386" name="Rectangle 3"/>
          <p:cNvSpPr>
            <a:spLocks noGrp="1" noChangeArrowheads="1"/>
          </p:cNvSpPr>
          <p:nvPr>
            <p:ph type="body" idx="1"/>
          </p:nvPr>
        </p:nvSpPr>
        <p:spPr>
          <a:xfrm>
            <a:off x="457200" y="1600200"/>
            <a:ext cx="8229600" cy="2057400"/>
          </a:xfrm>
        </p:spPr>
        <p:txBody>
          <a:bodyPr/>
          <a:lstStyle/>
          <a:p>
            <a:pPr>
              <a:lnSpc>
                <a:spcPct val="80000"/>
              </a:lnSpc>
            </a:pPr>
            <a:r>
              <a:rPr lang="en-US" sz="2400" smtClean="0"/>
              <a:t>CLEAR ALL EXCESS MILITARY GEAR FROM THE FLOOR AND SEATS AROUND THE DRIVER, CO-DRIVER AND TURRET.</a:t>
            </a:r>
          </a:p>
          <a:p>
            <a:pPr>
              <a:lnSpc>
                <a:spcPct val="80000"/>
              </a:lnSpc>
            </a:pPr>
            <a:r>
              <a:rPr lang="en-US" sz="2400" smtClean="0"/>
              <a:t>DURING THE INITIAL INSTALLATION PROCESS, </a:t>
            </a:r>
            <a:r>
              <a:rPr lang="en-US" sz="2400" b="1" u="sng" smtClean="0"/>
              <a:t>ALL POWER</a:t>
            </a:r>
            <a:r>
              <a:rPr lang="en-US" sz="2400" smtClean="0"/>
              <a:t> TO THE VEHICLE MUST BE TURNED OFF.</a:t>
            </a:r>
          </a:p>
          <a:p>
            <a:pPr>
              <a:lnSpc>
                <a:spcPct val="80000"/>
              </a:lnSpc>
            </a:pPr>
            <a:endParaRPr lang="en-US" sz="2400" smtClean="0"/>
          </a:p>
          <a:p>
            <a:pPr>
              <a:lnSpc>
                <a:spcPct val="80000"/>
              </a:lnSpc>
            </a:pPr>
            <a:endParaRPr lang="en-US" sz="2400" smtClean="0"/>
          </a:p>
          <a:p>
            <a:pPr>
              <a:lnSpc>
                <a:spcPct val="80000"/>
              </a:lnSpc>
            </a:pPr>
            <a:endParaRPr lang="en-US" sz="2400" smtClean="0"/>
          </a:p>
        </p:txBody>
      </p:sp>
      <p:sp>
        <p:nvSpPr>
          <p:cNvPr id="16387" name="TextBox 1"/>
          <p:cNvSpPr txBox="1">
            <a:spLocks noChangeArrowheads="1"/>
          </p:cNvSpPr>
          <p:nvPr/>
        </p:nvSpPr>
        <p:spPr bwMode="auto">
          <a:xfrm>
            <a:off x="685800" y="4191000"/>
            <a:ext cx="7848600" cy="915988"/>
          </a:xfrm>
          <a:prstGeom prst="rect">
            <a:avLst/>
          </a:prstGeom>
          <a:noFill/>
          <a:ln w="9525">
            <a:noFill/>
            <a:miter lim="800000"/>
            <a:headEnd/>
            <a:tailEnd/>
          </a:ln>
        </p:spPr>
        <p:txBody>
          <a:bodyPr>
            <a:spAutoFit/>
          </a:bodyPr>
          <a:lstStyle/>
          <a:p>
            <a:r>
              <a:rPr lang="en-US"/>
              <a:t>Once the initial installation has been completed, any vehicle returning to the Install Pad for maintenance, batteries, etc., should have the radios on and operational.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p:cNvPicPr>
          <p:nvPr/>
        </p:nvPicPr>
        <p:blipFill>
          <a:blip r:embed="rId2" cstate="print"/>
          <a:srcRect/>
          <a:stretch>
            <a:fillRect/>
          </a:stretch>
        </p:blipFill>
        <p:spPr bwMode="auto">
          <a:xfrm>
            <a:off x="0" y="0"/>
            <a:ext cx="9144000" cy="6838950"/>
          </a:xfrm>
          <a:prstGeom prst="rect">
            <a:avLst/>
          </a:prstGeom>
          <a:noFill/>
          <a:ln w="9525">
            <a:noFill/>
            <a:miter lim="800000"/>
            <a:headEnd/>
            <a:tailEnd/>
          </a:ln>
        </p:spPr>
      </p:pic>
      <p:sp>
        <p:nvSpPr>
          <p:cNvPr id="17410" name="TextBox 1"/>
          <p:cNvSpPr txBox="1">
            <a:spLocks noChangeArrowheads="1"/>
          </p:cNvSpPr>
          <p:nvPr/>
        </p:nvSpPr>
        <p:spPr bwMode="auto">
          <a:xfrm>
            <a:off x="2578100" y="5705475"/>
            <a:ext cx="4127500" cy="915988"/>
          </a:xfrm>
          <a:prstGeom prst="rect">
            <a:avLst/>
          </a:prstGeom>
          <a:blipFill dpi="0" rotWithShape="1">
            <a:blip r:embed="rId3" cstate="print">
              <a:alphaModFix amt="0"/>
            </a:blip>
            <a:srcRect/>
            <a:tile tx="0" ty="0" sx="100000" sy="100000" flip="none" algn="tl"/>
          </a:blipFill>
          <a:ln w="9525">
            <a:noFill/>
            <a:miter lim="800000"/>
            <a:headEnd/>
            <a:tailEnd/>
          </a:ln>
        </p:spPr>
        <p:txBody>
          <a:bodyPr>
            <a:spAutoFit/>
          </a:bodyPr>
          <a:lstStyle/>
          <a:p>
            <a:r>
              <a:rPr lang="en-US"/>
              <a:t>GRAY TRAVEL CASE FOR THE BUSTLE AND CREW MODULES FOR THE INTEGRATED PLAYER UNIT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5" descr="scan0006"/>
          <p:cNvPicPr>
            <a:picLocks noChangeAspect="1" noChangeArrowheads="1"/>
          </p:cNvPicPr>
          <p:nvPr/>
        </p:nvPicPr>
        <p:blipFill>
          <a:blip r:embed="rId2" cstate="print"/>
          <a:srcRect l="7477" t="6180" r="2803" b="4840"/>
          <a:stretch>
            <a:fillRect/>
          </a:stretch>
        </p:blipFill>
        <p:spPr bwMode="auto">
          <a:xfrm>
            <a:off x="876300" y="304800"/>
            <a:ext cx="7315200" cy="5486400"/>
          </a:xfrm>
          <a:prstGeom prst="rect">
            <a:avLst/>
          </a:prstGeom>
          <a:noFill/>
          <a:ln w="9525">
            <a:noFill/>
            <a:miter lim="800000"/>
            <a:headEnd/>
            <a:tailEnd/>
          </a:ln>
        </p:spPr>
      </p:pic>
      <p:sp>
        <p:nvSpPr>
          <p:cNvPr id="18434" name="Text Box 6"/>
          <p:cNvSpPr txBox="1">
            <a:spLocks noChangeArrowheads="1"/>
          </p:cNvSpPr>
          <p:nvPr/>
        </p:nvSpPr>
        <p:spPr bwMode="auto">
          <a:xfrm>
            <a:off x="736600" y="5842000"/>
            <a:ext cx="7696200" cy="915988"/>
          </a:xfrm>
          <a:prstGeom prst="rect">
            <a:avLst/>
          </a:prstGeom>
          <a:noFill/>
          <a:ln w="9525">
            <a:noFill/>
            <a:miter lim="800000"/>
            <a:headEnd/>
            <a:tailEnd/>
          </a:ln>
        </p:spPr>
        <p:txBody>
          <a:bodyPr>
            <a:spAutoFit/>
          </a:bodyPr>
          <a:lstStyle/>
          <a:p>
            <a:r>
              <a:rPr lang="en-US"/>
              <a:t>The black travel case houses various cables, connectors, cameras and mounting hardware for the IPU. The contents of the case are listed inside on the lid.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5" descr="IMAG0505.JPG"/>
          <p:cNvPicPr>
            <a:picLocks noChangeAspect="1"/>
          </p:cNvPicPr>
          <p:nvPr/>
        </p:nvPicPr>
        <p:blipFill>
          <a:blip r:embed="rId2" cstate="print"/>
          <a:srcRect/>
          <a:stretch>
            <a:fillRect/>
          </a:stretch>
        </p:blipFill>
        <p:spPr bwMode="auto">
          <a:xfrm>
            <a:off x="1379538" y="2514600"/>
            <a:ext cx="2963862" cy="3962400"/>
          </a:xfrm>
          <a:prstGeom prst="rect">
            <a:avLst/>
          </a:prstGeom>
          <a:noFill/>
          <a:ln w="9525">
            <a:noFill/>
            <a:miter lim="800000"/>
            <a:headEnd/>
            <a:tailEnd/>
          </a:ln>
        </p:spPr>
      </p:pic>
      <p:pic>
        <p:nvPicPr>
          <p:cNvPr id="19458" name="Picture 6" descr="IMAG0506.JPG"/>
          <p:cNvPicPr>
            <a:picLocks noChangeAspect="1"/>
          </p:cNvPicPr>
          <p:nvPr/>
        </p:nvPicPr>
        <p:blipFill>
          <a:blip r:embed="rId3" cstate="print"/>
          <a:srcRect/>
          <a:stretch>
            <a:fillRect/>
          </a:stretch>
        </p:blipFill>
        <p:spPr bwMode="auto">
          <a:xfrm>
            <a:off x="4648200" y="2514600"/>
            <a:ext cx="3048000" cy="3962400"/>
          </a:xfrm>
          <a:prstGeom prst="rect">
            <a:avLst/>
          </a:prstGeom>
          <a:noFill/>
          <a:ln w="9525">
            <a:noFill/>
            <a:miter lim="800000"/>
            <a:headEnd/>
            <a:tailEnd/>
          </a:ln>
        </p:spPr>
      </p:pic>
      <p:sp>
        <p:nvSpPr>
          <p:cNvPr id="19459" name="TextBox 7"/>
          <p:cNvSpPr txBox="1">
            <a:spLocks noChangeArrowheads="1"/>
          </p:cNvSpPr>
          <p:nvPr/>
        </p:nvSpPr>
        <p:spPr bwMode="auto">
          <a:xfrm>
            <a:off x="533400" y="228600"/>
            <a:ext cx="8153400" cy="2014538"/>
          </a:xfrm>
          <a:prstGeom prst="rect">
            <a:avLst/>
          </a:prstGeom>
          <a:solidFill>
            <a:schemeClr val="bg1"/>
          </a:solidFill>
          <a:ln w="9525">
            <a:noFill/>
            <a:miter lim="800000"/>
            <a:headEnd/>
            <a:tailEnd/>
          </a:ln>
        </p:spPr>
        <p:txBody>
          <a:bodyPr>
            <a:spAutoFit/>
          </a:bodyPr>
          <a:lstStyle/>
          <a:p>
            <a:r>
              <a:rPr lang="en-US"/>
              <a:t>The Integrated Player Unit (IPU) consists of two main components.  The Crew Module Unit (CMU) replaces the A/V Breakout Box, A/V Interconnect Cable, BIM and the Vehicle Power Supply box.  It is designed to receive the Audio and Video input as well as the 1553 data from the vehicle and wirelessly transfer it to the Bustle Mounted Unit (BMU).  The M1200 does not use the 1553 Data Cable. The BMU provides GPS tracking and sends data to the Tower via access points/nodes and relay points.</a:t>
            </a:r>
          </a:p>
        </p:txBody>
      </p:sp>
      <p:sp>
        <p:nvSpPr>
          <p:cNvPr id="19460" name="Text Box 6"/>
          <p:cNvSpPr txBox="1">
            <a:spLocks noChangeArrowheads="1"/>
          </p:cNvSpPr>
          <p:nvPr/>
        </p:nvSpPr>
        <p:spPr bwMode="auto">
          <a:xfrm>
            <a:off x="2501900" y="6157913"/>
            <a:ext cx="762000" cy="366712"/>
          </a:xfrm>
          <a:prstGeom prst="rect">
            <a:avLst/>
          </a:prstGeom>
          <a:noFill/>
          <a:ln w="9525">
            <a:noFill/>
            <a:miter lim="800000"/>
            <a:headEnd/>
            <a:tailEnd/>
          </a:ln>
        </p:spPr>
        <p:txBody>
          <a:bodyPr>
            <a:spAutoFit/>
          </a:bodyPr>
          <a:lstStyle/>
          <a:p>
            <a:pPr>
              <a:spcBef>
                <a:spcPct val="50000"/>
              </a:spcBef>
            </a:pPr>
            <a:r>
              <a:rPr lang="en-US" b="1">
                <a:solidFill>
                  <a:srgbClr val="FF0000"/>
                </a:solidFill>
              </a:rPr>
              <a:t>CMU</a:t>
            </a:r>
          </a:p>
        </p:txBody>
      </p:sp>
      <p:sp>
        <p:nvSpPr>
          <p:cNvPr id="19461" name="Text Box 7"/>
          <p:cNvSpPr txBox="1">
            <a:spLocks noChangeArrowheads="1"/>
          </p:cNvSpPr>
          <p:nvPr/>
        </p:nvSpPr>
        <p:spPr bwMode="auto">
          <a:xfrm>
            <a:off x="5867400" y="6172200"/>
            <a:ext cx="762000" cy="366713"/>
          </a:xfrm>
          <a:prstGeom prst="rect">
            <a:avLst/>
          </a:prstGeom>
          <a:noFill/>
          <a:ln w="9525">
            <a:noFill/>
            <a:miter lim="800000"/>
            <a:headEnd/>
            <a:tailEnd/>
          </a:ln>
        </p:spPr>
        <p:txBody>
          <a:bodyPr>
            <a:spAutoFit/>
          </a:bodyPr>
          <a:lstStyle/>
          <a:p>
            <a:pPr>
              <a:spcBef>
                <a:spcPct val="50000"/>
              </a:spcBef>
            </a:pPr>
            <a:r>
              <a:rPr lang="en-US" b="1">
                <a:solidFill>
                  <a:srgbClr val="FF0000"/>
                </a:solidFill>
              </a:rPr>
              <a:t>BMU</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descr="BMU Battery1"/>
          <p:cNvPicPr>
            <a:picLocks noChangeAspect="1" noChangeArrowheads="1"/>
          </p:cNvPicPr>
          <p:nvPr/>
        </p:nvPicPr>
        <p:blipFill>
          <a:blip r:embed="rId2" cstate="print"/>
          <a:srcRect/>
          <a:stretch>
            <a:fillRect/>
          </a:stretch>
        </p:blipFill>
        <p:spPr bwMode="auto">
          <a:xfrm>
            <a:off x="76200" y="76200"/>
            <a:ext cx="4267200" cy="3192463"/>
          </a:xfrm>
          <a:prstGeom prst="rect">
            <a:avLst/>
          </a:prstGeom>
          <a:noFill/>
          <a:ln w="9525">
            <a:noFill/>
            <a:miter lim="800000"/>
            <a:headEnd/>
            <a:tailEnd/>
          </a:ln>
        </p:spPr>
      </p:pic>
      <p:pic>
        <p:nvPicPr>
          <p:cNvPr id="20482" name="Picture 5" descr="BMU battery2"/>
          <p:cNvPicPr>
            <a:picLocks noChangeAspect="1" noChangeArrowheads="1"/>
          </p:cNvPicPr>
          <p:nvPr/>
        </p:nvPicPr>
        <p:blipFill>
          <a:blip r:embed="rId3" cstate="print"/>
          <a:srcRect/>
          <a:stretch>
            <a:fillRect/>
          </a:stretch>
        </p:blipFill>
        <p:spPr bwMode="auto">
          <a:xfrm>
            <a:off x="4648200" y="88900"/>
            <a:ext cx="4419600" cy="3187700"/>
          </a:xfrm>
          <a:prstGeom prst="rect">
            <a:avLst/>
          </a:prstGeom>
          <a:noFill/>
          <a:ln w="9525">
            <a:noFill/>
            <a:miter lim="800000"/>
            <a:headEnd/>
            <a:tailEnd/>
          </a:ln>
        </p:spPr>
      </p:pic>
      <p:pic>
        <p:nvPicPr>
          <p:cNvPr id="20483" name="Picture 6" descr="BMU battery3"/>
          <p:cNvPicPr>
            <a:picLocks noChangeAspect="1" noChangeArrowheads="1"/>
          </p:cNvPicPr>
          <p:nvPr/>
        </p:nvPicPr>
        <p:blipFill>
          <a:blip r:embed="rId4" cstate="print"/>
          <a:srcRect/>
          <a:stretch>
            <a:fillRect/>
          </a:stretch>
        </p:blipFill>
        <p:spPr bwMode="auto">
          <a:xfrm>
            <a:off x="76200" y="3429000"/>
            <a:ext cx="4267200" cy="3327400"/>
          </a:xfrm>
          <a:prstGeom prst="rect">
            <a:avLst/>
          </a:prstGeom>
          <a:noFill/>
          <a:ln w="9525">
            <a:noFill/>
            <a:miter lim="800000"/>
            <a:headEnd/>
            <a:tailEnd/>
          </a:ln>
        </p:spPr>
      </p:pic>
      <p:pic>
        <p:nvPicPr>
          <p:cNvPr id="20484" name="Picture 7" descr="BMU Battery4"/>
          <p:cNvPicPr>
            <a:picLocks noChangeAspect="1" noChangeArrowheads="1"/>
          </p:cNvPicPr>
          <p:nvPr/>
        </p:nvPicPr>
        <p:blipFill>
          <a:blip r:embed="rId5" cstate="print"/>
          <a:srcRect/>
          <a:stretch>
            <a:fillRect/>
          </a:stretch>
        </p:blipFill>
        <p:spPr bwMode="auto">
          <a:xfrm>
            <a:off x="4648200" y="3449638"/>
            <a:ext cx="4419600" cy="3332162"/>
          </a:xfrm>
          <a:prstGeom prst="rect">
            <a:avLst/>
          </a:prstGeom>
          <a:noFill/>
          <a:ln w="9525">
            <a:noFill/>
            <a:miter lim="800000"/>
            <a:headEnd/>
            <a:tailEnd/>
          </a:ln>
        </p:spPr>
      </p:pic>
      <p:sp>
        <p:nvSpPr>
          <p:cNvPr id="20485" name="Text Box 8"/>
          <p:cNvSpPr txBox="1">
            <a:spLocks noChangeArrowheads="1"/>
          </p:cNvSpPr>
          <p:nvPr/>
        </p:nvSpPr>
        <p:spPr bwMode="auto">
          <a:xfrm>
            <a:off x="4648200" y="5943600"/>
            <a:ext cx="4495800" cy="825500"/>
          </a:xfrm>
          <a:prstGeom prst="rect">
            <a:avLst/>
          </a:prstGeom>
          <a:noFill/>
          <a:ln w="9525">
            <a:noFill/>
            <a:miter lim="800000"/>
            <a:headEnd/>
            <a:tailEnd/>
          </a:ln>
        </p:spPr>
        <p:txBody>
          <a:bodyPr>
            <a:spAutoFit/>
          </a:bodyPr>
          <a:lstStyle/>
          <a:p>
            <a:pPr>
              <a:spcBef>
                <a:spcPct val="50000"/>
              </a:spcBef>
            </a:pPr>
            <a:r>
              <a:rPr lang="en-US" sz="1600" b="1">
                <a:solidFill>
                  <a:srgbClr val="FF0000"/>
                </a:solidFill>
              </a:rPr>
              <a:t>CAUTION</a:t>
            </a:r>
            <a:r>
              <a:rPr lang="en-US" sz="1600" b="1"/>
              <a:t>: </a:t>
            </a:r>
            <a:r>
              <a:rPr lang="en-US" sz="1600" b="1">
                <a:solidFill>
                  <a:schemeClr val="bg1"/>
                </a:solidFill>
              </a:rPr>
              <a:t>THE CABLE TO THE J5 PORT SHOULD BE DISCONNECTED WHEN NOT IN USE OR IN THE STORAGE CASE</a:t>
            </a:r>
            <a:r>
              <a:rPr lang="en-US" sz="1600" b="1"/>
              <a:t>.</a:t>
            </a:r>
          </a:p>
        </p:txBody>
      </p:sp>
      <p:sp>
        <p:nvSpPr>
          <p:cNvPr id="20486" name="Text Box 9"/>
          <p:cNvSpPr txBox="1">
            <a:spLocks noChangeArrowheads="1"/>
          </p:cNvSpPr>
          <p:nvPr/>
        </p:nvSpPr>
        <p:spPr bwMode="auto">
          <a:xfrm>
            <a:off x="4763" y="23813"/>
            <a:ext cx="4643437" cy="641350"/>
          </a:xfrm>
          <a:prstGeom prst="rect">
            <a:avLst/>
          </a:prstGeom>
          <a:noFill/>
          <a:ln w="9525">
            <a:noFill/>
            <a:miter lim="800000"/>
            <a:headEnd/>
            <a:tailEnd/>
          </a:ln>
        </p:spPr>
        <p:txBody>
          <a:bodyPr>
            <a:spAutoFit/>
          </a:bodyPr>
          <a:lstStyle/>
          <a:p>
            <a:pPr>
              <a:spcBef>
                <a:spcPct val="50000"/>
              </a:spcBef>
            </a:pPr>
            <a:r>
              <a:rPr lang="en-US" b="1">
                <a:solidFill>
                  <a:schemeClr val="bg1"/>
                </a:solidFill>
              </a:rPr>
              <a:t>The BMU is powered by a 14.8V LI-ION Battery Pack</a:t>
            </a:r>
          </a:p>
        </p:txBody>
      </p:sp>
      <p:sp>
        <p:nvSpPr>
          <p:cNvPr id="7176" name="Line 10"/>
          <p:cNvSpPr>
            <a:spLocks noChangeShapeType="1"/>
          </p:cNvSpPr>
          <p:nvPr/>
        </p:nvSpPr>
        <p:spPr bwMode="auto">
          <a:xfrm flipV="1">
            <a:off x="5391150" y="4924425"/>
            <a:ext cx="76200" cy="990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p:cNvPicPr>
          <p:nvPr/>
        </p:nvPicPr>
        <p:blipFill>
          <a:blip r:embed="rId2" cstate="print"/>
          <a:srcRect/>
          <a:stretch>
            <a:fillRect/>
          </a:stretch>
        </p:blipFill>
        <p:spPr bwMode="auto">
          <a:xfrm>
            <a:off x="533400" y="0"/>
            <a:ext cx="8458200" cy="5943600"/>
          </a:xfrm>
          <a:prstGeom prst="rect">
            <a:avLst/>
          </a:prstGeom>
          <a:noFill/>
          <a:ln w="9525">
            <a:noFill/>
            <a:miter lim="800000"/>
            <a:headEnd/>
            <a:tailEnd/>
          </a:ln>
        </p:spPr>
      </p:pic>
      <p:sp>
        <p:nvSpPr>
          <p:cNvPr id="21506" name="TextBox 3"/>
          <p:cNvSpPr txBox="1">
            <a:spLocks noChangeArrowheads="1"/>
          </p:cNvSpPr>
          <p:nvPr/>
        </p:nvSpPr>
        <p:spPr bwMode="auto">
          <a:xfrm>
            <a:off x="381000" y="6172200"/>
            <a:ext cx="8610600" cy="369888"/>
          </a:xfrm>
          <a:prstGeom prst="rect">
            <a:avLst/>
          </a:prstGeom>
          <a:noFill/>
          <a:ln w="9525">
            <a:noFill/>
            <a:miter lim="800000"/>
            <a:headEnd/>
            <a:tailEnd/>
          </a:ln>
        </p:spPr>
        <p:txBody>
          <a:bodyPr>
            <a:spAutoFit/>
          </a:bodyPr>
          <a:lstStyle/>
          <a:p>
            <a:r>
              <a:rPr lang="en-US"/>
              <a:t>Left to right: CDU Adapter (new model), TSVR V2, and External Audio Adapter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Content Placeholder 3"/>
          <p:cNvPicPr>
            <a:picLocks noGrp="1" noChangeAspect="1"/>
          </p:cNvPicPr>
          <p:nvPr>
            <p:ph idx="1"/>
          </p:nvPr>
        </p:nvPicPr>
        <p:blipFill>
          <a:blip r:embed="rId2" cstate="print"/>
          <a:srcRect/>
          <a:stretch>
            <a:fillRect/>
          </a:stretch>
        </p:blipFill>
        <p:spPr>
          <a:xfrm>
            <a:off x="381000" y="0"/>
            <a:ext cx="8001000" cy="4525963"/>
          </a:xfrm>
        </p:spPr>
      </p:pic>
      <p:sp>
        <p:nvSpPr>
          <p:cNvPr id="22530" name="TextBox 4"/>
          <p:cNvSpPr txBox="1">
            <a:spLocks noChangeArrowheads="1"/>
          </p:cNvSpPr>
          <p:nvPr/>
        </p:nvSpPr>
        <p:spPr bwMode="auto">
          <a:xfrm>
            <a:off x="2057400" y="3352800"/>
            <a:ext cx="457200" cy="366713"/>
          </a:xfrm>
          <a:prstGeom prst="rect">
            <a:avLst/>
          </a:prstGeom>
          <a:noFill/>
          <a:ln w="9525">
            <a:noFill/>
            <a:miter lim="800000"/>
            <a:headEnd/>
            <a:tailEnd/>
          </a:ln>
        </p:spPr>
        <p:txBody>
          <a:bodyPr>
            <a:spAutoFit/>
          </a:bodyPr>
          <a:lstStyle/>
          <a:p>
            <a:r>
              <a:rPr lang="en-US" b="1">
                <a:solidFill>
                  <a:srgbClr val="FF0000"/>
                </a:solidFill>
              </a:rPr>
              <a:t>B</a:t>
            </a:r>
          </a:p>
        </p:txBody>
      </p:sp>
      <p:sp>
        <p:nvSpPr>
          <p:cNvPr id="22531" name="TextBox 6"/>
          <p:cNvSpPr txBox="1">
            <a:spLocks noChangeArrowheads="1"/>
          </p:cNvSpPr>
          <p:nvPr/>
        </p:nvSpPr>
        <p:spPr bwMode="auto">
          <a:xfrm>
            <a:off x="2362200" y="1905000"/>
            <a:ext cx="457200" cy="366713"/>
          </a:xfrm>
          <a:prstGeom prst="rect">
            <a:avLst/>
          </a:prstGeom>
          <a:noFill/>
          <a:ln w="9525">
            <a:noFill/>
            <a:miter lim="800000"/>
            <a:headEnd/>
            <a:tailEnd/>
          </a:ln>
        </p:spPr>
        <p:txBody>
          <a:bodyPr>
            <a:spAutoFit/>
          </a:bodyPr>
          <a:lstStyle/>
          <a:p>
            <a:r>
              <a:rPr lang="en-US" b="1">
                <a:solidFill>
                  <a:srgbClr val="FF0000"/>
                </a:solidFill>
              </a:rPr>
              <a:t>A</a:t>
            </a:r>
          </a:p>
        </p:txBody>
      </p:sp>
      <p:sp>
        <p:nvSpPr>
          <p:cNvPr id="22532" name="TextBox 7"/>
          <p:cNvSpPr txBox="1">
            <a:spLocks noChangeArrowheads="1"/>
          </p:cNvSpPr>
          <p:nvPr/>
        </p:nvSpPr>
        <p:spPr bwMode="auto">
          <a:xfrm>
            <a:off x="4419600" y="762000"/>
            <a:ext cx="457200" cy="366713"/>
          </a:xfrm>
          <a:prstGeom prst="rect">
            <a:avLst/>
          </a:prstGeom>
          <a:noFill/>
          <a:ln w="9525">
            <a:noFill/>
            <a:miter lim="800000"/>
            <a:headEnd/>
            <a:tailEnd/>
          </a:ln>
        </p:spPr>
        <p:txBody>
          <a:bodyPr>
            <a:spAutoFit/>
          </a:bodyPr>
          <a:lstStyle/>
          <a:p>
            <a:r>
              <a:rPr lang="en-US" b="1">
                <a:solidFill>
                  <a:srgbClr val="FF0000"/>
                </a:solidFill>
              </a:rPr>
              <a:t>C</a:t>
            </a:r>
          </a:p>
        </p:txBody>
      </p:sp>
      <p:sp>
        <p:nvSpPr>
          <p:cNvPr id="22533" name="TextBox 8"/>
          <p:cNvSpPr txBox="1">
            <a:spLocks noChangeArrowheads="1"/>
          </p:cNvSpPr>
          <p:nvPr/>
        </p:nvSpPr>
        <p:spPr bwMode="auto">
          <a:xfrm>
            <a:off x="3733800" y="3429000"/>
            <a:ext cx="457200" cy="366713"/>
          </a:xfrm>
          <a:prstGeom prst="rect">
            <a:avLst/>
          </a:prstGeom>
          <a:noFill/>
          <a:ln w="9525">
            <a:noFill/>
            <a:miter lim="800000"/>
            <a:headEnd/>
            <a:tailEnd/>
          </a:ln>
        </p:spPr>
        <p:txBody>
          <a:bodyPr>
            <a:spAutoFit/>
          </a:bodyPr>
          <a:lstStyle/>
          <a:p>
            <a:r>
              <a:rPr lang="en-US" b="1">
                <a:solidFill>
                  <a:srgbClr val="FF0000"/>
                </a:solidFill>
              </a:rPr>
              <a:t>D</a:t>
            </a:r>
          </a:p>
        </p:txBody>
      </p:sp>
      <p:sp>
        <p:nvSpPr>
          <p:cNvPr id="22534" name="TextBox 9"/>
          <p:cNvSpPr txBox="1">
            <a:spLocks noChangeArrowheads="1"/>
          </p:cNvSpPr>
          <p:nvPr/>
        </p:nvSpPr>
        <p:spPr bwMode="auto">
          <a:xfrm>
            <a:off x="5867400" y="1295400"/>
            <a:ext cx="457200" cy="366713"/>
          </a:xfrm>
          <a:prstGeom prst="rect">
            <a:avLst/>
          </a:prstGeom>
          <a:noFill/>
          <a:ln w="9525">
            <a:noFill/>
            <a:miter lim="800000"/>
            <a:headEnd/>
            <a:tailEnd/>
          </a:ln>
        </p:spPr>
        <p:txBody>
          <a:bodyPr>
            <a:spAutoFit/>
          </a:bodyPr>
          <a:lstStyle/>
          <a:p>
            <a:r>
              <a:rPr lang="en-US" b="1">
                <a:solidFill>
                  <a:srgbClr val="FF0000"/>
                </a:solidFill>
              </a:rPr>
              <a:t>E</a:t>
            </a:r>
          </a:p>
        </p:txBody>
      </p:sp>
      <p:sp>
        <p:nvSpPr>
          <p:cNvPr id="22535" name="TextBox 10"/>
          <p:cNvSpPr txBox="1">
            <a:spLocks noChangeArrowheads="1"/>
          </p:cNvSpPr>
          <p:nvPr/>
        </p:nvSpPr>
        <p:spPr bwMode="auto">
          <a:xfrm>
            <a:off x="5618163" y="3316288"/>
            <a:ext cx="457200" cy="368300"/>
          </a:xfrm>
          <a:prstGeom prst="rect">
            <a:avLst/>
          </a:prstGeom>
          <a:noFill/>
          <a:ln w="9525">
            <a:noFill/>
            <a:miter lim="800000"/>
            <a:headEnd/>
            <a:tailEnd/>
          </a:ln>
        </p:spPr>
        <p:txBody>
          <a:bodyPr>
            <a:spAutoFit/>
          </a:bodyPr>
          <a:lstStyle/>
          <a:p>
            <a:r>
              <a:rPr lang="en-US" b="1">
                <a:solidFill>
                  <a:srgbClr val="FF0000"/>
                </a:solidFill>
              </a:rPr>
              <a:t>F</a:t>
            </a:r>
          </a:p>
        </p:txBody>
      </p:sp>
      <p:sp>
        <p:nvSpPr>
          <p:cNvPr id="22536" name="TextBox 11"/>
          <p:cNvSpPr txBox="1">
            <a:spLocks noChangeArrowheads="1"/>
          </p:cNvSpPr>
          <p:nvPr/>
        </p:nvSpPr>
        <p:spPr bwMode="auto">
          <a:xfrm>
            <a:off x="88900" y="4851400"/>
            <a:ext cx="8940800" cy="1465263"/>
          </a:xfrm>
          <a:prstGeom prst="rect">
            <a:avLst/>
          </a:prstGeom>
          <a:noFill/>
          <a:ln w="9525">
            <a:noFill/>
            <a:miter lim="800000"/>
            <a:headEnd/>
            <a:tailEnd/>
          </a:ln>
        </p:spPr>
        <p:txBody>
          <a:bodyPr>
            <a:spAutoFit/>
          </a:bodyPr>
          <a:lstStyle/>
          <a:p>
            <a:r>
              <a:rPr lang="en-US"/>
              <a:t>A- M1 GAS Adapter for Gunner’s Through Sight    B – M1 Crew Camera Loader’s Mounting Bracket   C – M2/3Crew Camera Mount for Gunner and Commander’s Cameras   D – M1 Gunner’s Camera Bracket Alternative  E – M2/3 GAS Adapter for the Commander’s Auxiliary Through Sight   F – M2 GPSE Mounting bracket for use on the M2 ODS   (*Item B and D are the only mounts that are used on the MATV)</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3"/>
          <p:cNvPicPr>
            <a:picLocks noChangeAspect="1"/>
          </p:cNvPicPr>
          <p:nvPr/>
        </p:nvPicPr>
        <p:blipFill>
          <a:blip r:embed="rId2" cstate="print"/>
          <a:srcRect/>
          <a:stretch>
            <a:fillRect/>
          </a:stretch>
        </p:blipFill>
        <p:spPr bwMode="auto">
          <a:xfrm>
            <a:off x="584200" y="152400"/>
            <a:ext cx="8001000" cy="5562600"/>
          </a:xfrm>
          <a:prstGeom prst="rect">
            <a:avLst/>
          </a:prstGeom>
          <a:noFill/>
          <a:ln w="9525">
            <a:noFill/>
            <a:miter lim="800000"/>
            <a:headEnd/>
            <a:tailEnd/>
          </a:ln>
        </p:spPr>
      </p:pic>
      <p:sp>
        <p:nvSpPr>
          <p:cNvPr id="23554" name="TextBox 4"/>
          <p:cNvSpPr txBox="1">
            <a:spLocks noChangeArrowheads="1"/>
          </p:cNvSpPr>
          <p:nvPr/>
        </p:nvSpPr>
        <p:spPr bwMode="auto">
          <a:xfrm>
            <a:off x="1143000" y="5802313"/>
            <a:ext cx="7010400" cy="915987"/>
          </a:xfrm>
          <a:prstGeom prst="rect">
            <a:avLst/>
          </a:prstGeom>
          <a:noFill/>
          <a:ln w="9525">
            <a:noFill/>
            <a:miter lim="800000"/>
            <a:headEnd/>
            <a:tailEnd/>
          </a:ln>
        </p:spPr>
        <p:txBody>
          <a:bodyPr>
            <a:spAutoFit/>
          </a:bodyPr>
          <a:lstStyle/>
          <a:p>
            <a:r>
              <a:rPr lang="en-US"/>
              <a:t>A -  Voltage Regulator (Power-Verter) used with all IPU platforms  </a:t>
            </a:r>
          </a:p>
          <a:p>
            <a:r>
              <a:rPr lang="en-US"/>
              <a:t>B – M1 Power Adapter</a:t>
            </a:r>
          </a:p>
          <a:p>
            <a:r>
              <a:rPr lang="en-US"/>
              <a:t>C – M2/3 Power Adapter &amp; MATV</a:t>
            </a:r>
          </a:p>
        </p:txBody>
      </p:sp>
      <p:sp>
        <p:nvSpPr>
          <p:cNvPr id="6" name="TextBox 5"/>
          <p:cNvSpPr txBox="1"/>
          <p:nvPr/>
        </p:nvSpPr>
        <p:spPr>
          <a:xfrm>
            <a:off x="5638800" y="468313"/>
            <a:ext cx="381000" cy="392112"/>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defRPr/>
            </a:pPr>
            <a:r>
              <a:rPr lang="en-US">
                <a:solidFill>
                  <a:srgbClr val="FF0000"/>
                </a:solidFill>
              </a:rPr>
              <a:t>A</a:t>
            </a:r>
          </a:p>
        </p:txBody>
      </p:sp>
      <p:sp>
        <p:nvSpPr>
          <p:cNvPr id="7" name="TextBox 6"/>
          <p:cNvSpPr txBox="1"/>
          <p:nvPr/>
        </p:nvSpPr>
        <p:spPr>
          <a:xfrm>
            <a:off x="1676400" y="4430713"/>
            <a:ext cx="457200" cy="392112"/>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defRPr/>
            </a:pPr>
            <a:r>
              <a:rPr lang="en-US">
                <a:solidFill>
                  <a:srgbClr val="FF0000"/>
                </a:solidFill>
              </a:rPr>
              <a:t>B</a:t>
            </a:r>
          </a:p>
        </p:txBody>
      </p:sp>
      <p:sp>
        <p:nvSpPr>
          <p:cNvPr id="8" name="TextBox 7"/>
          <p:cNvSpPr txBox="1"/>
          <p:nvPr/>
        </p:nvSpPr>
        <p:spPr>
          <a:xfrm>
            <a:off x="7391400" y="3657600"/>
            <a:ext cx="381000" cy="392113"/>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defRPr/>
            </a:pPr>
            <a:r>
              <a:rPr lang="en-US">
                <a:solidFill>
                  <a:srgbClr val="FF0000"/>
                </a:solidFill>
              </a:rPr>
              <a:t>C</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cmpd="sng">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276ABD2943274BB90843225363C9B4" ma:contentTypeVersion="0" ma:contentTypeDescription="Create a new document." ma:contentTypeScope="" ma:versionID="3bd73f6e751b472a71ba795e70347f6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202B0C3-BB5E-403D-B3DE-9D7FCDEDE1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C5BCEC7-45AA-44AB-A1C7-6A9A0CB67566}">
  <ds:schemaRefs>
    <ds:schemaRef ds:uri="http://schemas.microsoft.com/sharepoint/v3/contenttype/forms"/>
  </ds:schemaRefs>
</ds:datastoreItem>
</file>

<file path=customXml/itemProps3.xml><?xml version="1.0" encoding="utf-8"?>
<ds:datastoreItem xmlns:ds="http://schemas.openxmlformats.org/officeDocument/2006/customXml" ds:itemID="{30121221-B444-491B-B3CA-312D3070EACB}">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2070</TotalTime>
  <Words>1002</Words>
  <Application>Microsoft Office PowerPoint</Application>
  <PresentationFormat>On-screen Show (4:3)</PresentationFormat>
  <Paragraphs>58</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 Design</vt:lpstr>
      <vt:lpstr>INTEGRATED PLAYER UNIT INSTALLATION GUIDE FOR THE M1200 PLATFORM AT THE  DIGITAL MULTI-PURPOSE RANGE COMPLEX FORT RILEY, KS   (September 2011)</vt:lpstr>
      <vt:lpstr>M1200 PRE-INSTALLATION CREW ACTIONS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Raytheon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DMPRC Tech</dc:creator>
  <cp:lastModifiedBy>Danny Bost</cp:lastModifiedBy>
  <cp:revision>98</cp:revision>
  <dcterms:created xsi:type="dcterms:W3CDTF">2010-06-27T15:57:43Z</dcterms:created>
  <dcterms:modified xsi:type="dcterms:W3CDTF">2011-12-07T18:48:36Z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0x010100CC276ABD2943274BB90843225363C9B4</vt:lpwstr>
  </property>
</Properties>
</file>