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63" r:id="rId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8000"/>
    <a:srgbClr val="FFFF66"/>
    <a:srgbClr val="C9FAA8"/>
    <a:srgbClr val="FFCF37"/>
    <a:srgbClr val="89F577"/>
    <a:srgbClr val="4BF030"/>
    <a:srgbClr val="FFCC00"/>
  </p:clrMru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35758FB7-9AC5-4552-8A53-C91805E547FA}" styleName="Themed Style 1 - Accent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08FB837D-C827-4EFA-A057-4D05807E0F7C}" styleName="Themed Style 1 - Accent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2736" autoAdjust="0"/>
    <p:restoredTop sz="98810" autoAdjust="0"/>
  </p:normalViewPr>
  <p:slideViewPr>
    <p:cSldViewPr snapToGrid="0">
      <p:cViewPr>
        <p:scale>
          <a:sx n="50" d="100"/>
          <a:sy n="50" d="100"/>
        </p:scale>
        <p:origin x="-2338" y="-9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73" d="100"/>
          <a:sy n="73" d="100"/>
        </p:scale>
        <p:origin x="-3240" y="-108"/>
      </p:cViewPr>
      <p:guideLst>
        <p:guide orient="horz" pos="2929"/>
        <p:guide pos="2209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EDC612AD-B837-4C52-A868-21B80E75D0E7}" type="datetimeFigureOut">
              <a:rPr lang="en-US" smtClean="0"/>
              <a:pPr/>
              <a:t>6/6/2013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EA609646-8637-458D-B35A-275F607CF96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2236" tIns="46118" rIns="92236" bIns="46118" rtlCol="0"/>
          <a:lstStyle>
            <a:lvl1pPr algn="r">
              <a:defRPr sz="1200"/>
            </a:lvl1pPr>
          </a:lstStyle>
          <a:p>
            <a:fld id="{D5AB25CC-02B6-4BB8-9019-658AA0870BF6}" type="datetimeFigureOut">
              <a:rPr lang="en-US" smtClean="0"/>
              <a:pPr/>
              <a:t>6/6/2013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236" tIns="46118" rIns="92236" bIns="4611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15791"/>
            <a:ext cx="5608320" cy="4183380"/>
          </a:xfrm>
          <a:prstGeom prst="rect">
            <a:avLst/>
          </a:prstGeom>
        </p:spPr>
        <p:txBody>
          <a:bodyPr vert="horz" lIns="92236" tIns="46118" rIns="92236" bIns="46118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967"/>
            <a:ext cx="3037840" cy="464820"/>
          </a:xfrm>
          <a:prstGeom prst="rect">
            <a:avLst/>
          </a:prstGeom>
        </p:spPr>
        <p:txBody>
          <a:bodyPr vert="horz" lIns="92236" tIns="46118" rIns="92236" bIns="46118" rtlCol="0" anchor="b"/>
          <a:lstStyle>
            <a:lvl1pPr algn="r">
              <a:defRPr sz="1200"/>
            </a:lvl1pPr>
          </a:lstStyle>
          <a:p>
            <a:fld id="{483F0728-9586-44F7-92E3-A25D87C9E76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043022-5F9B-462C-B8CC-FC018A487319}" type="datetime1">
              <a:rPr lang="en-US" smtClean="0"/>
              <a:pPr/>
              <a:t>6/6/2013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fld id="{96F17D31-8D70-485F-B905-27099DA7210F}" type="slidenum">
              <a:rPr lang="en-US" smtClean="0"/>
              <a:pPr/>
              <a:t>‹#›</a:t>
            </a:fld>
            <a:endParaRPr lang="en-US" dirty="0" smtClean="0"/>
          </a:p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buNone/>
              <a:defRPr sz="1600">
                <a:solidFill>
                  <a:schemeClr val="tx1"/>
                </a:solidFill>
              </a:defRPr>
            </a:lvl1pPr>
          </a:lstStyle>
          <a:p>
            <a:pPr marL="228600" indent="-228600"/>
            <a:fld id="{575DA145-BC62-44AC-AE61-AA68EBD061FB}" type="slidenum">
              <a:rPr lang="en-US" smtClean="0"/>
              <a:pPr marL="228600" indent="-22860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EDF58B-0C0B-4B0C-9115-FDD7C8BB7A2D}" type="datetime1">
              <a:rPr lang="en-US" smtClean="0"/>
              <a:pPr/>
              <a:t>6/6/2013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‹#›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33F6-E8AE-4DB8-9A8F-F4CC95E975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BC4473-0224-42AC-B78B-FA05AD27AD44}" type="datetime1">
              <a:rPr lang="en-US" smtClean="0"/>
              <a:pPr/>
              <a:t>6/6/2013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‹#›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33F6-E8AE-4DB8-9A8F-F4CC95E975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CB67480-0ED0-4B20-9160-DFC1D7B907AA}" type="datetime1">
              <a:rPr lang="en-US" smtClean="0"/>
              <a:pPr/>
              <a:t>6/6/2013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‹#›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010400" y="6470650"/>
            <a:ext cx="2133600" cy="365125"/>
          </a:xfrm>
        </p:spPr>
        <p:txBody>
          <a:bodyPr/>
          <a:lstStyle/>
          <a:p>
            <a:fld id="{E765F846-2646-437D-93CA-5586BDAB7351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3EE713-896B-4155-A26F-7650B04226A3}" type="datetime1">
              <a:rPr lang="en-US" smtClean="0"/>
              <a:pPr/>
              <a:t>6/6/2013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‹#› 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33F6-E8AE-4DB8-9A8F-F4CC95E975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A259E1-129D-422E-BC83-3B8C06A9B1A0}" type="datetime1">
              <a:rPr lang="en-US" smtClean="0"/>
              <a:pPr/>
              <a:t>6/6/2013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‹#›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33F6-E8AE-4DB8-9A8F-F4CC95E975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0A4A3-F1E9-4571-9ED5-4C8889D7D034}" type="datetime1">
              <a:rPr lang="en-US" smtClean="0"/>
              <a:pPr/>
              <a:t>6/6/2013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‹#› 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33F6-E8AE-4DB8-9A8F-F4CC95E975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4A45E6-2E6A-482A-9AED-2666D087AA47}" type="datetime1">
              <a:rPr lang="en-US" smtClean="0"/>
              <a:pPr/>
              <a:t>6/6/2013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‹#› 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33F6-E8AE-4DB8-9A8F-F4CC95E975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21CD5D-CC41-413A-86FA-285ED6A80856}" type="datetime1">
              <a:rPr lang="en-US" smtClean="0"/>
              <a:pPr/>
              <a:t>6/6/2013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‹#›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33F6-E8AE-4DB8-9A8F-F4CC95E975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87771B-1F42-4094-9BE5-C11E65639E6E}" type="datetime1">
              <a:rPr lang="en-US" smtClean="0"/>
              <a:pPr/>
              <a:t>6/6/2013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‹#›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33F6-E8AE-4DB8-9A8F-F4CC95E975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FBC18A-4F33-4846-AD7C-7B904B8EFADB}" type="datetime1">
              <a:rPr lang="en-US" smtClean="0"/>
              <a:pPr/>
              <a:t>6/6/2013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 smtClean="0"/>
              <a:t>‹#› 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76A33F6-E8AE-4DB8-9A8F-F4CC95E975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top-corner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 rot="10800000">
            <a:off x="7443787" y="5203825"/>
            <a:ext cx="1700213" cy="1654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E6334-7EC8-4E0E-BC74-42BB27C4FB3B}" type="datetime1">
              <a:rPr lang="en-US" smtClean="0"/>
              <a:pPr/>
              <a:t>6/6/2013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 smtClean="0"/>
              <a:t>‹#› </a:t>
            </a:r>
            <a:endParaRPr lang="en-US" dirty="0"/>
          </a:p>
        </p:txBody>
      </p:sp>
      <p:sp>
        <p:nvSpPr>
          <p:cNvPr id="7" name="Text Box 7"/>
          <p:cNvSpPr txBox="1">
            <a:spLocks noChangeArrowheads="1"/>
          </p:cNvSpPr>
          <p:nvPr userDrawn="1"/>
        </p:nvSpPr>
        <p:spPr bwMode="auto">
          <a:xfrm>
            <a:off x="4033838" y="0"/>
            <a:ext cx="1081087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rgbClr val="04C008"/>
                </a:solidFill>
                <a:latin typeface="+mn-lt"/>
                <a:cs typeface="+mn-cs"/>
              </a:rPr>
              <a:t>Unclassified</a:t>
            </a:r>
          </a:p>
        </p:txBody>
      </p:sp>
      <p:sp>
        <p:nvSpPr>
          <p:cNvPr id="8" name="Text Box 8"/>
          <p:cNvSpPr txBox="1">
            <a:spLocks noChangeArrowheads="1"/>
          </p:cNvSpPr>
          <p:nvPr userDrawn="1"/>
        </p:nvSpPr>
        <p:spPr bwMode="auto">
          <a:xfrm>
            <a:off x="4075113" y="6583363"/>
            <a:ext cx="1081087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rgbClr val="04C008"/>
                </a:solidFill>
                <a:latin typeface="+mn-lt"/>
                <a:cs typeface="+mn-cs"/>
              </a:rPr>
              <a:t>Unclassified</a:t>
            </a:r>
          </a:p>
        </p:txBody>
      </p:sp>
      <p:sp>
        <p:nvSpPr>
          <p:cNvPr id="10" name="Rectangle 9"/>
          <p:cNvSpPr/>
          <p:nvPr userDrawn="1"/>
        </p:nvSpPr>
        <p:spPr>
          <a:xfrm>
            <a:off x="7242484" y="24156"/>
            <a:ext cx="1899879" cy="307777"/>
          </a:xfrm>
          <a:prstGeom prst="rect">
            <a:avLst/>
          </a:prstGeom>
          <a:noFill/>
          <a:ln>
            <a:noFill/>
          </a:ln>
        </p:spPr>
        <p:txBody>
          <a:bodyPr spcFirstLastPara="1" wrap="non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400" b="1" i="1" dirty="0" smtClean="0">
                <a:ln w="9525" cmpd="sng">
                  <a:solidFill>
                    <a:schemeClr val="tx1"/>
                  </a:solidFill>
                  <a:prstDash val="solid"/>
                </a:ln>
                <a:gradFill flip="none" rotWithShape="1">
                  <a:gsLst>
                    <a:gs pos="0">
                      <a:srgbClr val="FF9933">
                        <a:shade val="30000"/>
                        <a:satMod val="115000"/>
                      </a:srgbClr>
                    </a:gs>
                    <a:gs pos="50000">
                      <a:srgbClr val="FF9933">
                        <a:shade val="67500"/>
                        <a:satMod val="115000"/>
                      </a:srgbClr>
                    </a:gs>
                    <a:gs pos="100000">
                      <a:srgbClr val="FF9933">
                        <a:shade val="100000"/>
                        <a:satMod val="115000"/>
                      </a:srgbClr>
                    </a:gs>
                  </a:gsLst>
                  <a:lin ang="5400000" scaled="1"/>
                  <a:tileRect/>
                </a:gradFill>
                <a:latin typeface="+mn-lt"/>
                <a:cs typeface="+mn-cs"/>
              </a:rPr>
              <a:t>“OMNE VIR TIGRIS”</a:t>
            </a:r>
          </a:p>
        </p:txBody>
      </p:sp>
      <p:sp>
        <p:nvSpPr>
          <p:cNvPr id="11" name="Right Triangle 10"/>
          <p:cNvSpPr/>
          <p:nvPr userDrawn="1"/>
        </p:nvSpPr>
        <p:spPr bwMode="auto">
          <a:xfrm flipV="1">
            <a:off x="0" y="0"/>
            <a:ext cx="1367073" cy="1371600"/>
          </a:xfrm>
          <a:prstGeom prst="rtTriangle">
            <a:avLst/>
          </a:prstGeom>
          <a:blipFill dpi="0" rotWithShape="0">
            <a:blip r:embed="rId14" cstate="print">
              <a:alphaModFix amt="30000"/>
            </a:blip>
            <a:srcRect/>
            <a:stretch>
              <a:fillRect/>
            </a:stretch>
          </a:blip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  <p:pic>
        <p:nvPicPr>
          <p:cNvPr id="12" name="Picture 5" descr="162 INFANTRY BDE-SSI 2"/>
          <p:cNvPicPr>
            <a:picLocks noChangeAspect="1" noChangeArrowheads="1"/>
          </p:cNvPicPr>
          <p:nvPr userDrawn="1"/>
        </p:nvPicPr>
        <p:blipFill>
          <a:blip r:embed="rId15" cstate="print"/>
          <a:srcRect/>
          <a:stretch>
            <a:fillRect/>
          </a:stretch>
        </p:blipFill>
        <p:spPr bwMode="auto">
          <a:xfrm>
            <a:off x="206006" y="181218"/>
            <a:ext cx="488583" cy="6365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Freeform 12"/>
          <p:cNvSpPr/>
          <p:nvPr userDrawn="1"/>
        </p:nvSpPr>
        <p:spPr bwMode="auto">
          <a:xfrm>
            <a:off x="205740" y="624840"/>
            <a:ext cx="207645" cy="192405"/>
          </a:xfrm>
          <a:custGeom>
            <a:avLst/>
            <a:gdLst>
              <a:gd name="connsiteX0" fmla="*/ 0 w 207645"/>
              <a:gd name="connsiteY0" fmla="*/ 0 h 192405"/>
              <a:gd name="connsiteX1" fmla="*/ 0 w 207645"/>
              <a:gd name="connsiteY1" fmla="*/ 192405 h 192405"/>
              <a:gd name="connsiteX2" fmla="*/ 207645 w 207645"/>
              <a:gd name="connsiteY2" fmla="*/ 192405 h 192405"/>
              <a:gd name="connsiteX3" fmla="*/ 169545 w 207645"/>
              <a:gd name="connsiteY3" fmla="*/ 184785 h 192405"/>
              <a:gd name="connsiteX4" fmla="*/ 118110 w 207645"/>
              <a:gd name="connsiteY4" fmla="*/ 163830 h 192405"/>
              <a:gd name="connsiteX5" fmla="*/ 66675 w 207645"/>
              <a:gd name="connsiteY5" fmla="*/ 123825 h 192405"/>
              <a:gd name="connsiteX6" fmla="*/ 36195 w 207645"/>
              <a:gd name="connsiteY6" fmla="*/ 83820 h 192405"/>
              <a:gd name="connsiteX7" fmla="*/ 19050 w 207645"/>
              <a:gd name="connsiteY7" fmla="*/ 51435 h 192405"/>
              <a:gd name="connsiteX8" fmla="*/ 0 w 207645"/>
              <a:gd name="connsiteY8" fmla="*/ 0 h 19240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07645" h="192405">
                <a:moveTo>
                  <a:pt x="0" y="0"/>
                </a:moveTo>
                <a:lnTo>
                  <a:pt x="0" y="192405"/>
                </a:lnTo>
                <a:lnTo>
                  <a:pt x="207645" y="192405"/>
                </a:lnTo>
                <a:lnTo>
                  <a:pt x="169545" y="184785"/>
                </a:lnTo>
                <a:lnTo>
                  <a:pt x="118110" y="163830"/>
                </a:lnTo>
                <a:lnTo>
                  <a:pt x="66675" y="123825"/>
                </a:lnTo>
                <a:lnTo>
                  <a:pt x="36195" y="83820"/>
                </a:lnTo>
                <a:lnTo>
                  <a:pt x="19050" y="51435"/>
                </a:lnTo>
                <a:lnTo>
                  <a:pt x="0" y="0"/>
                </a:lnTo>
                <a:close/>
              </a:path>
            </a:pathLst>
          </a:custGeom>
          <a:solidFill>
            <a:srgbClr val="FF6600">
              <a:alpha val="29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FFFF00"/>
              </a:solidFill>
              <a:effectLst/>
              <a:latin typeface="Arial" pitchFamily="34" charset="0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104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buNone/>
              <a:defRPr sz="1400">
                <a:solidFill>
                  <a:schemeClr val="tx1"/>
                </a:solidFill>
              </a:defRPr>
            </a:lvl1pPr>
          </a:lstStyle>
          <a:p>
            <a:pPr marL="228600" indent="-228600"/>
            <a:fld id="{575DA145-BC62-44AC-AE61-AA68EBD061FB}" type="slidenum">
              <a:rPr lang="en-US" smtClean="0"/>
              <a:pPr marL="228600" indent="-22860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-76200"/>
            <a:ext cx="8229600" cy="1143000"/>
          </a:xfrm>
        </p:spPr>
        <p:txBody>
          <a:bodyPr>
            <a:normAutofit/>
          </a:bodyPr>
          <a:lstStyle/>
          <a:p>
            <a:r>
              <a:rPr lang="en-US" sz="3200" b="1" dirty="0" smtClean="0">
                <a:latin typeface="Arial" pitchFamily="34" charset="0"/>
                <a:cs typeface="Arial" pitchFamily="34" charset="0"/>
              </a:rPr>
              <a:t>RAF-TT Non-FAO Cadre Training</a:t>
            </a:r>
            <a:endParaRPr lang="en-US" sz="32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Flowchart: Process 6"/>
          <p:cNvSpPr/>
          <p:nvPr/>
        </p:nvSpPr>
        <p:spPr>
          <a:xfrm>
            <a:off x="335735" y="1600200"/>
            <a:ext cx="2667000" cy="3962400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SFA Course Certification (18 Days)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JRTC OC/T Certification (17 Days)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Pre-Deployment Requirements Validation (varies by COCOM)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Army Basic Instructor Course (10 Days) 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Individual Studies - Country Briefs (10 Days)</a:t>
            </a:r>
          </a:p>
          <a:p>
            <a:endParaRPr lang="en-US" b="1" dirty="0" smtClean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  <a:p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400" y="1138535"/>
            <a:ext cx="225650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162</a:t>
            </a:r>
            <a:r>
              <a:rPr lang="en-US" sz="2400" b="1" baseline="30000" dirty="0" smtClean="0">
                <a:latin typeface="Arial" pitchFamily="34" charset="0"/>
                <a:cs typeface="Arial" pitchFamily="34" charset="0"/>
              </a:rPr>
              <a:t>nd </a:t>
            </a:r>
            <a:r>
              <a:rPr lang="en-US" sz="2400" b="1" dirty="0" smtClean="0">
                <a:latin typeface="Arial" pitchFamily="34" charset="0"/>
                <a:cs typeface="Arial" pitchFamily="34" charset="0"/>
              </a:rPr>
              <a:t>Training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Flowchart: Process 8"/>
          <p:cNvSpPr/>
          <p:nvPr/>
        </p:nvSpPr>
        <p:spPr>
          <a:xfrm>
            <a:off x="3389796" y="1600200"/>
            <a:ext cx="2590800" cy="4267200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buFont typeface="Wingdings" pitchFamily="2" charset="2"/>
              <a:buChar char="q"/>
            </a:pPr>
            <a:r>
              <a:rPr lang="en-US" b="1" dirty="0" err="1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DoS</a:t>
            </a: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 Foreign Service Institute (FSI) (14 Days)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Leader Development and Education for Sustained Peace (LDESP)  (5 Days)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DISAM Security Cooperation Familiarization Course (1 Day) 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DLI/FLC DLAT and Language Training (11 Days)</a:t>
            </a:r>
            <a:endParaRPr lang="en-US" b="1" dirty="0">
              <a:solidFill>
                <a:schemeClr val="bg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Flowchart: Process 9"/>
          <p:cNvSpPr/>
          <p:nvPr/>
        </p:nvSpPr>
        <p:spPr>
          <a:xfrm>
            <a:off x="6373641" y="1600200"/>
            <a:ext cx="2667784" cy="3429000"/>
          </a:xfrm>
          <a:prstGeom prst="flowChartProcess">
            <a:avLst/>
          </a:prstGeom>
          <a:solidFill>
            <a:schemeClr val="bg1">
              <a:lumMod val="85000"/>
            </a:schemeClr>
          </a:solidFill>
          <a:scene3d>
            <a:camera prst="orthographicFront"/>
            <a:lightRig rig="threePt" dir="t"/>
          </a:scene3d>
          <a:sp3d>
            <a:bevelT/>
          </a:sp3d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US Army Cadet Command (Cultural Understanding and Language Proficiency)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Security Assistance Training Management Organization (SATMO)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Asymmetric Warfare Group (AWG)</a:t>
            </a:r>
          </a:p>
          <a:p>
            <a:pPr>
              <a:buFont typeface="Wingdings" pitchFamily="2" charset="2"/>
              <a:buChar char="q"/>
            </a:pPr>
            <a:r>
              <a:rPr lang="en-US" b="1" dirty="0" smtClean="0">
                <a:solidFill>
                  <a:schemeClr val="tx1"/>
                </a:solidFill>
                <a:latin typeface="Arial" pitchFamily="34" charset="0"/>
                <a:cs typeface="Arial" pitchFamily="34" charset="0"/>
              </a:rPr>
              <a:t>COCOM/ASCC Theater Security Cooperation Missions</a:t>
            </a:r>
            <a:endParaRPr lang="en-US" b="1" dirty="0">
              <a:solidFill>
                <a:schemeClr val="tx1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359146" y="1143000"/>
            <a:ext cx="267958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External Training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6854172" y="847627"/>
            <a:ext cx="1912703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In-Theater</a:t>
            </a:r>
          </a:p>
          <a:p>
            <a:r>
              <a:rPr lang="en-US" sz="2400" b="1" dirty="0" smtClean="0">
                <a:latin typeface="Arial" pitchFamily="34" charset="0"/>
                <a:cs typeface="Arial" pitchFamily="34" charset="0"/>
              </a:rPr>
              <a:t>Experience </a:t>
            </a:r>
            <a:endParaRPr lang="en-US" sz="24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 rot="16200000">
            <a:off x="5516065" y="3388045"/>
            <a:ext cx="138211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7-30 Days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1828800" y="6019800"/>
            <a:ext cx="656295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latin typeface="Arial" pitchFamily="34" charset="0"/>
                <a:cs typeface="Arial" pitchFamily="34" charset="0"/>
              </a:rPr>
              <a:t>Approx. 122 Days Total Training Time</a:t>
            </a:r>
            <a:endParaRPr lang="en-US" sz="28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 rot="16200000">
            <a:off x="-475424" y="3566103"/>
            <a:ext cx="130356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 smtClean="0">
                <a:latin typeface="Arial" pitchFamily="34" charset="0"/>
                <a:cs typeface="Arial" pitchFamily="34" charset="0"/>
              </a:rPr>
              <a:t>~61 Days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 rot="16200000">
            <a:off x="2643339" y="3536542"/>
            <a:ext cx="115448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>
                <a:latin typeface="Arial" pitchFamily="34" charset="0"/>
                <a:cs typeface="Arial" pitchFamily="34" charset="0"/>
              </a:rPr>
              <a:t>3</a:t>
            </a:r>
            <a:r>
              <a:rPr lang="en-US" sz="2000" b="1" dirty="0" smtClean="0">
                <a:latin typeface="Arial" pitchFamily="34" charset="0"/>
                <a:cs typeface="Arial" pitchFamily="34" charset="0"/>
              </a:rPr>
              <a:t>1 Days</a:t>
            </a:r>
            <a:endParaRPr lang="en-US" sz="2000" b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Slide Number Placeholder 1"/>
          <p:cNvSpPr txBox="1">
            <a:spLocks/>
          </p:cNvSpPr>
          <p:nvPr/>
        </p:nvSpPr>
        <p:spPr>
          <a:xfrm>
            <a:off x="7010400" y="6527800"/>
            <a:ext cx="21336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6A33F6-E8AE-4DB8-9A8F-F4CC95E97532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effectLst/>
                <a:uLnTx/>
                <a:uFillTx/>
                <a:latin typeface="Arial" pitchFamily="34" charset="0"/>
                <a:cs typeface="Arial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23079</TotalTime>
  <Words>137</Words>
  <Application>Microsoft Office PowerPoint</Application>
  <PresentationFormat>On-screen Show (4:3)</PresentationFormat>
  <Paragraphs>23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RAF-TT Non-FAO Cadre Training</vt:lpstr>
    </vt:vector>
  </TitlesOfParts>
  <Company>U.S. Army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Schupay, Conrad A MAJ NG USA</dc:creator>
  <cp:lastModifiedBy>Curtis.McMahan</cp:lastModifiedBy>
  <cp:revision>1816</cp:revision>
  <dcterms:created xsi:type="dcterms:W3CDTF">2011-03-01T00:43:28Z</dcterms:created>
  <dcterms:modified xsi:type="dcterms:W3CDTF">2013-06-06T18:02:26Z</dcterms:modified>
</cp:coreProperties>
</file>